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64" r:id="rId5"/>
    <p:sldMasterId id="2147483670" r:id="rId6"/>
    <p:sldMasterId id="2147483676" r:id="rId7"/>
    <p:sldMasterId id="2147483682" r:id="rId8"/>
    <p:sldMasterId id="2147483688" r:id="rId9"/>
    <p:sldMasterId id="2147483694" r:id="rId10"/>
    <p:sldMasterId id="2147483700" r:id="rId11"/>
    <p:sldMasterId id="2147483706" r:id="rId12"/>
    <p:sldMasterId id="2147483712" r:id="rId13"/>
    <p:sldMasterId id="2147483718" r:id="rId14"/>
    <p:sldMasterId id="2147483724" r:id="rId15"/>
    <p:sldMasterId id="2147483730" r:id="rId16"/>
    <p:sldMasterId id="2147483736" r:id="rId17"/>
    <p:sldMasterId id="2147483742" r:id="rId18"/>
    <p:sldMasterId id="2147483748" r:id="rId19"/>
    <p:sldMasterId id="2147483754" r:id="rId20"/>
    <p:sldMasterId id="2147483760" r:id="rId21"/>
    <p:sldMasterId id="2147483766" r:id="rId22"/>
    <p:sldMasterId id="2147483772" r:id="rId23"/>
    <p:sldMasterId id="2147483778" r:id="rId24"/>
    <p:sldMasterId id="2147483784" r:id="rId25"/>
    <p:sldMasterId id="2147483790" r:id="rId26"/>
    <p:sldMasterId id="2147483796" r:id="rId27"/>
    <p:sldMasterId id="2147483802" r:id="rId28"/>
    <p:sldMasterId id="2147483808" r:id="rId29"/>
    <p:sldMasterId id="2147483814" r:id="rId30"/>
    <p:sldMasterId id="2147483820" r:id="rId31"/>
    <p:sldMasterId id="2147483826" r:id="rId32"/>
    <p:sldMasterId id="2147483832" r:id="rId33"/>
    <p:sldMasterId id="2147483838" r:id="rId34"/>
    <p:sldMasterId id="2147483840" r:id="rId35"/>
    <p:sldMasterId id="2147483846" r:id="rId36"/>
  </p:sldMasterIdLst>
  <p:notesMasterIdLst>
    <p:notesMasterId r:id="rId39"/>
  </p:notesMasterIdLst>
  <p:handoutMasterIdLst>
    <p:handoutMasterId r:id="rId100"/>
  </p:handoutMasterIdLst>
  <p:sldIdLst>
    <p:sldId id="257" r:id="rId37"/>
    <p:sldId id="310" r:id="rId38"/>
    <p:sldId id="259" r:id="rId40"/>
    <p:sldId id="260" r:id="rId41"/>
    <p:sldId id="264" r:id="rId42"/>
    <p:sldId id="346" r:id="rId43"/>
    <p:sldId id="271" r:id="rId44"/>
    <p:sldId id="347" r:id="rId45"/>
    <p:sldId id="348" r:id="rId46"/>
    <p:sldId id="311" r:id="rId47"/>
    <p:sldId id="266" r:id="rId48"/>
    <p:sldId id="265" r:id="rId49"/>
    <p:sldId id="267" r:id="rId50"/>
    <p:sldId id="349" r:id="rId51"/>
    <p:sldId id="350" r:id="rId52"/>
    <p:sldId id="351" r:id="rId53"/>
    <p:sldId id="352" r:id="rId54"/>
    <p:sldId id="312" r:id="rId55"/>
    <p:sldId id="353" r:id="rId56"/>
    <p:sldId id="270" r:id="rId57"/>
    <p:sldId id="354" r:id="rId58"/>
    <p:sldId id="355" r:id="rId59"/>
    <p:sldId id="274" r:id="rId60"/>
    <p:sldId id="356" r:id="rId61"/>
    <p:sldId id="269" r:id="rId62"/>
    <p:sldId id="357" r:id="rId63"/>
    <p:sldId id="358" r:id="rId64"/>
    <p:sldId id="359" r:id="rId65"/>
    <p:sldId id="360" r:id="rId66"/>
    <p:sldId id="361" r:id="rId67"/>
    <p:sldId id="362" r:id="rId68"/>
    <p:sldId id="363" r:id="rId69"/>
    <p:sldId id="364" r:id="rId70"/>
    <p:sldId id="365" r:id="rId71"/>
    <p:sldId id="366" r:id="rId72"/>
    <p:sldId id="367" r:id="rId73"/>
    <p:sldId id="368" r:id="rId74"/>
    <p:sldId id="369" r:id="rId75"/>
    <p:sldId id="313" r:id="rId76"/>
    <p:sldId id="268" r:id="rId77"/>
    <p:sldId id="370" r:id="rId78"/>
    <p:sldId id="371" r:id="rId79"/>
    <p:sldId id="272" r:id="rId80"/>
    <p:sldId id="372" r:id="rId81"/>
    <p:sldId id="314" r:id="rId82"/>
    <p:sldId id="285" r:id="rId83"/>
    <p:sldId id="402" r:id="rId84"/>
    <p:sldId id="276" r:id="rId85"/>
    <p:sldId id="373" r:id="rId86"/>
    <p:sldId id="278" r:id="rId87"/>
    <p:sldId id="279" r:id="rId88"/>
    <p:sldId id="403" r:id="rId89"/>
    <p:sldId id="374" r:id="rId90"/>
    <p:sldId id="375" r:id="rId91"/>
    <p:sldId id="277" r:id="rId92"/>
    <p:sldId id="376" r:id="rId93"/>
    <p:sldId id="282" r:id="rId94"/>
    <p:sldId id="377" r:id="rId95"/>
    <p:sldId id="283" r:id="rId96"/>
    <p:sldId id="378" r:id="rId97"/>
    <p:sldId id="287" r:id="rId98"/>
    <p:sldId id="258" r:id="rId99"/>
  </p:sldIdLst>
  <p:sldSz cx="12192000" cy="6858000"/>
  <p:notesSz cx="6858000" cy="9144000"/>
  <p:embeddedFontLst>
    <p:embeddedFont>
      <p:font typeface="黑体" panose="02010609060101010101" charset="-122"/>
      <p:regular r:id="rId104"/>
    </p:embeddedFont>
    <p:embeddedFont>
      <p:font typeface="BiaoZhunCuHei" panose="02000503000000000000" charset="-122"/>
      <p:regular r:id="rId105"/>
    </p:embeddedFont>
    <p:embeddedFont>
      <p:font typeface="微软雅黑" panose="020B0503020204020204" charset="-122"/>
      <p:regular r:id="rId106"/>
    </p:embeddedFont>
    <p:embeddedFont>
      <p:font typeface="等线" panose="02010600030101010101" charset="-122"/>
      <p:regular r:id="rId107"/>
    </p:embeddedFont>
    <p:embeddedFont>
      <p:font typeface="汉仪超粗宋简" panose="02010600000101010101" charset="-122"/>
      <p:regular r:id="rId108"/>
    </p:embeddedFont>
    <p:embeddedFont>
      <p:font typeface="华文细黑" panose="02010600040101010101" charset="-122"/>
      <p:regular r:id="rId109"/>
    </p:embeddedFont>
  </p:embeddedFontLst>
  <p:custDataLst>
    <p:tags r:id="rId1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0280"/>
    <a:srgbClr val="FC02FF"/>
    <a:srgbClr val="FD66FF"/>
    <a:srgbClr val="35B68F"/>
    <a:srgbClr val="21FF06"/>
    <a:srgbClr val="6B67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62.xml"/><Relationship Id="rId98" Type="http://schemas.openxmlformats.org/officeDocument/2006/relationships/slide" Target="slides/slide61.xml"/><Relationship Id="rId97" Type="http://schemas.openxmlformats.org/officeDocument/2006/relationships/slide" Target="slides/slide60.xml"/><Relationship Id="rId96" Type="http://schemas.openxmlformats.org/officeDocument/2006/relationships/slide" Target="slides/slide59.xml"/><Relationship Id="rId95" Type="http://schemas.openxmlformats.org/officeDocument/2006/relationships/slide" Target="slides/slide58.xml"/><Relationship Id="rId94" Type="http://schemas.openxmlformats.org/officeDocument/2006/relationships/slide" Target="slides/slide57.xml"/><Relationship Id="rId93" Type="http://schemas.openxmlformats.org/officeDocument/2006/relationships/slide" Target="slides/slide56.xml"/><Relationship Id="rId92" Type="http://schemas.openxmlformats.org/officeDocument/2006/relationships/slide" Target="slides/slide55.xml"/><Relationship Id="rId91" Type="http://schemas.openxmlformats.org/officeDocument/2006/relationships/slide" Target="slides/slide54.xml"/><Relationship Id="rId90" Type="http://schemas.openxmlformats.org/officeDocument/2006/relationships/slide" Target="slides/slide53.xml"/><Relationship Id="rId9" Type="http://schemas.openxmlformats.org/officeDocument/2006/relationships/slideMaster" Target="slideMasters/slideMaster8.xml"/><Relationship Id="rId89" Type="http://schemas.openxmlformats.org/officeDocument/2006/relationships/slide" Target="slides/slide52.xml"/><Relationship Id="rId88" Type="http://schemas.openxmlformats.org/officeDocument/2006/relationships/slide" Target="slides/slide51.xml"/><Relationship Id="rId87" Type="http://schemas.openxmlformats.org/officeDocument/2006/relationships/slide" Target="slides/slide50.xml"/><Relationship Id="rId86" Type="http://schemas.openxmlformats.org/officeDocument/2006/relationships/slide" Target="slides/slide49.xml"/><Relationship Id="rId85" Type="http://schemas.openxmlformats.org/officeDocument/2006/relationships/slide" Target="slides/slide48.xml"/><Relationship Id="rId84" Type="http://schemas.openxmlformats.org/officeDocument/2006/relationships/slide" Target="slides/slide47.xml"/><Relationship Id="rId83" Type="http://schemas.openxmlformats.org/officeDocument/2006/relationships/slide" Target="slides/slide46.xml"/><Relationship Id="rId82" Type="http://schemas.openxmlformats.org/officeDocument/2006/relationships/slide" Target="slides/slide45.xml"/><Relationship Id="rId81" Type="http://schemas.openxmlformats.org/officeDocument/2006/relationships/slide" Target="slides/slide44.xml"/><Relationship Id="rId80" Type="http://schemas.openxmlformats.org/officeDocument/2006/relationships/slide" Target="slides/slide43.xml"/><Relationship Id="rId8" Type="http://schemas.openxmlformats.org/officeDocument/2006/relationships/slideMaster" Target="slideMasters/slideMaster7.xml"/><Relationship Id="rId79" Type="http://schemas.openxmlformats.org/officeDocument/2006/relationships/slide" Target="slides/slide42.xml"/><Relationship Id="rId78" Type="http://schemas.openxmlformats.org/officeDocument/2006/relationships/slide" Target="slides/slide41.xml"/><Relationship Id="rId77" Type="http://schemas.openxmlformats.org/officeDocument/2006/relationships/slide" Target="slides/slide40.xml"/><Relationship Id="rId76" Type="http://schemas.openxmlformats.org/officeDocument/2006/relationships/slide" Target="slides/slide39.xml"/><Relationship Id="rId75" Type="http://schemas.openxmlformats.org/officeDocument/2006/relationships/slide" Target="slides/slide38.xml"/><Relationship Id="rId74" Type="http://schemas.openxmlformats.org/officeDocument/2006/relationships/slide" Target="slides/slide37.xml"/><Relationship Id="rId73" Type="http://schemas.openxmlformats.org/officeDocument/2006/relationships/slide" Target="slides/slide36.xml"/><Relationship Id="rId72" Type="http://schemas.openxmlformats.org/officeDocument/2006/relationships/slide" Target="slides/slide35.xml"/><Relationship Id="rId71" Type="http://schemas.openxmlformats.org/officeDocument/2006/relationships/slide" Target="slides/slide34.xml"/><Relationship Id="rId70" Type="http://schemas.openxmlformats.org/officeDocument/2006/relationships/slide" Target="slides/slide33.xml"/><Relationship Id="rId7" Type="http://schemas.openxmlformats.org/officeDocument/2006/relationships/slideMaster" Target="slideMasters/slideMaster6.xml"/><Relationship Id="rId69" Type="http://schemas.openxmlformats.org/officeDocument/2006/relationships/slide" Target="slides/slide32.xml"/><Relationship Id="rId68" Type="http://schemas.openxmlformats.org/officeDocument/2006/relationships/slide" Target="slides/slide31.xml"/><Relationship Id="rId67" Type="http://schemas.openxmlformats.org/officeDocument/2006/relationships/slide" Target="slides/slide30.xml"/><Relationship Id="rId66" Type="http://schemas.openxmlformats.org/officeDocument/2006/relationships/slide" Target="slides/slide29.xml"/><Relationship Id="rId65" Type="http://schemas.openxmlformats.org/officeDocument/2006/relationships/slide" Target="slides/slide28.xml"/><Relationship Id="rId64" Type="http://schemas.openxmlformats.org/officeDocument/2006/relationships/slide" Target="slides/slide27.xml"/><Relationship Id="rId63" Type="http://schemas.openxmlformats.org/officeDocument/2006/relationships/slide" Target="slides/slide26.xml"/><Relationship Id="rId62" Type="http://schemas.openxmlformats.org/officeDocument/2006/relationships/slide" Target="slides/slide25.xml"/><Relationship Id="rId61" Type="http://schemas.openxmlformats.org/officeDocument/2006/relationships/slide" Target="slides/slide24.xml"/><Relationship Id="rId60" Type="http://schemas.openxmlformats.org/officeDocument/2006/relationships/slide" Target="slides/slide23.xml"/><Relationship Id="rId6" Type="http://schemas.openxmlformats.org/officeDocument/2006/relationships/slideMaster" Target="slideMasters/slideMaster5.xml"/><Relationship Id="rId59" Type="http://schemas.openxmlformats.org/officeDocument/2006/relationships/slide" Target="slides/slide22.xml"/><Relationship Id="rId58" Type="http://schemas.openxmlformats.org/officeDocument/2006/relationships/slide" Target="slides/slide21.xml"/><Relationship Id="rId57" Type="http://schemas.openxmlformats.org/officeDocument/2006/relationships/slide" Target="slides/slide20.xml"/><Relationship Id="rId56" Type="http://schemas.openxmlformats.org/officeDocument/2006/relationships/slide" Target="slides/slide19.xml"/><Relationship Id="rId55" Type="http://schemas.openxmlformats.org/officeDocument/2006/relationships/slide" Target="slides/slide18.xml"/><Relationship Id="rId54" Type="http://schemas.openxmlformats.org/officeDocument/2006/relationships/slide" Target="slides/slide17.xml"/><Relationship Id="rId53" Type="http://schemas.openxmlformats.org/officeDocument/2006/relationships/slide" Target="slides/slide16.xml"/><Relationship Id="rId52" Type="http://schemas.openxmlformats.org/officeDocument/2006/relationships/slide" Target="slides/slide15.xml"/><Relationship Id="rId51" Type="http://schemas.openxmlformats.org/officeDocument/2006/relationships/slide" Target="slides/slide14.xml"/><Relationship Id="rId50" Type="http://schemas.openxmlformats.org/officeDocument/2006/relationships/slide" Target="slides/slide13.xml"/><Relationship Id="rId5" Type="http://schemas.openxmlformats.org/officeDocument/2006/relationships/slideMaster" Target="slideMasters/slideMaster4.xml"/><Relationship Id="rId49" Type="http://schemas.openxmlformats.org/officeDocument/2006/relationships/slide" Target="slides/slide12.xml"/><Relationship Id="rId48" Type="http://schemas.openxmlformats.org/officeDocument/2006/relationships/slide" Target="slides/slide11.xml"/><Relationship Id="rId47" Type="http://schemas.openxmlformats.org/officeDocument/2006/relationships/slide" Target="slides/slide10.xml"/><Relationship Id="rId46" Type="http://schemas.openxmlformats.org/officeDocument/2006/relationships/slide" Target="slides/slide9.xml"/><Relationship Id="rId45" Type="http://schemas.openxmlformats.org/officeDocument/2006/relationships/slide" Target="slides/slide8.xml"/><Relationship Id="rId44" Type="http://schemas.openxmlformats.org/officeDocument/2006/relationships/slide" Target="slides/slide7.xml"/><Relationship Id="rId43" Type="http://schemas.openxmlformats.org/officeDocument/2006/relationships/slide" Target="slides/slide6.xml"/><Relationship Id="rId42" Type="http://schemas.openxmlformats.org/officeDocument/2006/relationships/slide" Target="slides/slide5.xml"/><Relationship Id="rId41" Type="http://schemas.openxmlformats.org/officeDocument/2006/relationships/slide" Target="slides/slide4.xml"/><Relationship Id="rId40" Type="http://schemas.openxmlformats.org/officeDocument/2006/relationships/slide" Target="slides/slide3.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2.xml"/><Relationship Id="rId37" Type="http://schemas.openxmlformats.org/officeDocument/2006/relationships/slide" Target="slides/slide1.xml"/><Relationship Id="rId36" Type="http://schemas.openxmlformats.org/officeDocument/2006/relationships/slideMaster" Target="slideMasters/slideMaster35.xml"/><Relationship Id="rId35" Type="http://schemas.openxmlformats.org/officeDocument/2006/relationships/slideMaster" Target="slideMasters/slideMaster34.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0" Type="http://schemas.openxmlformats.org/officeDocument/2006/relationships/tags" Target="tags/tag307.xml"/><Relationship Id="rId11" Type="http://schemas.openxmlformats.org/officeDocument/2006/relationships/slideMaster" Target="slideMasters/slideMaster10.xml"/><Relationship Id="rId109" Type="http://schemas.openxmlformats.org/officeDocument/2006/relationships/font" Target="fonts/font6.fntdata"/><Relationship Id="rId108" Type="http://schemas.openxmlformats.org/officeDocument/2006/relationships/font" Target="fonts/font5.fntdata"/><Relationship Id="rId107" Type="http://schemas.openxmlformats.org/officeDocument/2006/relationships/font" Target="fonts/font4.fntdata"/><Relationship Id="rId106" Type="http://schemas.openxmlformats.org/officeDocument/2006/relationships/font" Target="fonts/font3.fntdata"/><Relationship Id="rId105" Type="http://schemas.openxmlformats.org/officeDocument/2006/relationships/font" Target="fonts/font2.fntdata"/><Relationship Id="rId104" Type="http://schemas.openxmlformats.org/officeDocument/2006/relationships/font" Target="fonts/font1.fntdata"/><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handoutMaster" Target="handoutMasters/handoutMaster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AAFEDA-FD61-4436-AB3E-8A999F53862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1A7A5D-8331-4612-B40B-32BA0EDD791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DECC8-7241-4609-820B-D537C30002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4DB256-6A4E-44F5-A70F-1A99755E42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188E57-AF26-4FA1-B576-B58FC88565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10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10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11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11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12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6.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6.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12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7.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13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8.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8.xml"/></Relationships>
</file>

<file path=ppt/slideLayouts/_rels/slideLayout13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9.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9.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9.xml"/></Relationships>
</file>

<file path=ppt/slideLayouts/_rels/slideLayout14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0.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0.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0.xml"/></Relationships>
</file>

<file path=ppt/slideLayouts/_rels/slideLayout14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1.xml"/></Relationships>
</file>

<file path=ppt/slideLayouts/_rels/slideLayout15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2.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2.xml"/></Relationships>
</file>

<file path=ppt/slideLayouts/_rels/slideLayout15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59.xml.rels><?xml version="1.0" encoding="UTF-8" standalone="yes"?>
<Relationships xmlns="http://schemas.openxmlformats.org/package/2006/relationships"><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3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4.xml"/></Relationships>
</file>

<file path=ppt/slideLayouts/_rels/slideLayout163.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5.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5.xml"/></Relationships>
</file>

<file path=ppt/slideLayouts/_rels/slideLayout168.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6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7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7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8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8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92.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97.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stretch>
            <a:fillRect/>
          </a:stretch>
        </p:blipFill>
        <p:spPr>
          <a:xfrm>
            <a:off x="0" y="1"/>
            <a:ext cx="12192000" cy="6857999"/>
          </a:xfrm>
          <a:prstGeom prst="rect">
            <a:avLst/>
          </a:prstGeom>
        </p:spPr>
      </p:pic>
      <p:pic>
        <p:nvPicPr>
          <p:cNvPr id="31" name="图形 30"/>
          <p:cNvPicPr>
            <a:picLocks noChangeAspect="1"/>
          </p:cNvPicPr>
          <p:nvPr userDrawn="1">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直角三角形 6"/>
          <p:cNvSpPr/>
          <p:nvPr userDrawn="1"/>
        </p:nvSpPr>
        <p:spPr>
          <a:xfrm flipH="1" flipV="1">
            <a:off x="3720000" y="0"/>
            <a:ext cx="8472000" cy="6858000"/>
          </a:xfrm>
          <a:prstGeom prst="rtTriangle">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5" name="直角三角形 4"/>
          <p:cNvSpPr/>
          <p:nvPr userDrawn="1"/>
        </p:nvSpPr>
        <p:spPr>
          <a:xfrm flipH="1" flipV="1">
            <a:off x="3720000" y="0"/>
            <a:ext cx="8472000" cy="6858000"/>
          </a:xfrm>
          <a:prstGeom prst="rtTriangle">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7" name="矩形: 圆角 6"/>
          <p:cNvSpPr/>
          <p:nvPr userDrawn="1"/>
        </p:nvSpPr>
        <p:spPr>
          <a:xfrm>
            <a:off x="270113" y="191067"/>
            <a:ext cx="11721068" cy="6480628"/>
          </a:xfrm>
          <a:prstGeom prst="roundRect">
            <a:avLst>
              <a:gd name="adj" fmla="val 3785"/>
            </a:avLst>
          </a:prstGeom>
          <a:solidFill>
            <a:schemeClr val="bg1"/>
          </a:solidFill>
          <a:ln w="19304">
            <a:solidFill>
              <a:srgbClr val="727272"/>
            </a:solid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2695" t="28208" r="52504" b="33610"/>
          <a:stretch>
            <a:fillRect/>
          </a:stretch>
        </p:blipFill>
        <p:spPr>
          <a:xfrm>
            <a:off x="-454808" y="596900"/>
            <a:ext cx="3405971" cy="5562600"/>
          </a:xfrm>
          <a:prstGeom prst="rect">
            <a:avLst/>
          </a:prstGeom>
          <a:effectLst/>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31" name="图形 30"/>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46557" y="724417"/>
            <a:ext cx="900000" cy="900000"/>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58.xml"/><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68.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78.xml"/><Relationship Id="rId4" Type="http://schemas.openxmlformats.org/officeDocument/2006/relationships/slideLayout" Target="../slideLayouts/slideLayout77.xml"/><Relationship Id="rId3" Type="http://schemas.openxmlformats.org/officeDocument/2006/relationships/slideLayout" Target="../slideLayouts/slideLayout76.xml"/><Relationship Id="rId2" Type="http://schemas.openxmlformats.org/officeDocument/2006/relationships/slideLayout" Target="../slideLayouts/slideLayout75.xml"/><Relationship Id="rId1" Type="http://schemas.openxmlformats.org/officeDocument/2006/relationships/slideLayout" Target="../slideLayouts/slideLayout74.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 Type="http://schemas.openxmlformats.org/officeDocument/2006/relationships/slideLayout" Target="../slideLayouts/slideLayout89.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98.xml"/><Relationship Id="rId4" Type="http://schemas.openxmlformats.org/officeDocument/2006/relationships/slideLayout" Target="../slideLayouts/slideLayout97.xml"/><Relationship Id="rId3" Type="http://schemas.openxmlformats.org/officeDocument/2006/relationships/slideLayout" Target="../slideLayouts/slideLayout96.xml"/><Relationship Id="rId2" Type="http://schemas.openxmlformats.org/officeDocument/2006/relationships/slideLayout" Target="../slideLayouts/slideLayout95.xml"/><Relationship Id="rId1" Type="http://schemas.openxmlformats.org/officeDocument/2006/relationships/slideLayout" Target="../slideLayouts/slideLayout94.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 Type="http://schemas.openxmlformats.org/officeDocument/2006/relationships/slideLayout" Target="../slideLayouts/slideLayout99.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08.xml"/><Relationship Id="rId4" Type="http://schemas.openxmlformats.org/officeDocument/2006/relationships/slideLayout" Target="../slideLayouts/slideLayout107.xml"/><Relationship Id="rId3" Type="http://schemas.openxmlformats.org/officeDocument/2006/relationships/slideLayout" Target="../slideLayouts/slideLayout106.xml"/><Relationship Id="rId2" Type="http://schemas.openxmlformats.org/officeDocument/2006/relationships/slideLayout" Target="../slideLayouts/slideLayout105.xml"/><Relationship Id="rId1" Type="http://schemas.openxmlformats.org/officeDocument/2006/relationships/slideLayout" Target="../slideLayouts/slideLayout104.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13.xml"/><Relationship Id="rId4" Type="http://schemas.openxmlformats.org/officeDocument/2006/relationships/slideLayout" Target="../slideLayouts/slideLayout112.xml"/><Relationship Id="rId3" Type="http://schemas.openxmlformats.org/officeDocument/2006/relationships/slideLayout" Target="../slideLayouts/slideLayout111.xml"/><Relationship Id="rId2" Type="http://schemas.openxmlformats.org/officeDocument/2006/relationships/slideLayout" Target="../slideLayouts/slideLayout110.xml"/><Relationship Id="rId1" Type="http://schemas.openxmlformats.org/officeDocument/2006/relationships/slideLayout" Target="../slideLayouts/slideLayout109.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slideLayout" Target="../slideLayouts/slideLayout118.xml"/><Relationship Id="rId4" Type="http://schemas.openxmlformats.org/officeDocument/2006/relationships/slideLayout" Target="../slideLayouts/slideLayout117.xml"/><Relationship Id="rId3" Type="http://schemas.openxmlformats.org/officeDocument/2006/relationships/slideLayout" Target="../slideLayouts/slideLayout116.xml"/><Relationship Id="rId2" Type="http://schemas.openxmlformats.org/officeDocument/2006/relationships/slideLayout" Target="../slideLayouts/slideLayout115.xml"/><Relationship Id="rId1" Type="http://schemas.openxmlformats.org/officeDocument/2006/relationships/slideLayout" Target="../slideLayouts/slideLayout114.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slideLayout" Target="../slideLayouts/slideLayout123.xml"/><Relationship Id="rId4" Type="http://schemas.openxmlformats.org/officeDocument/2006/relationships/slideLayout" Target="../slideLayouts/slideLayout122.xml"/><Relationship Id="rId3" Type="http://schemas.openxmlformats.org/officeDocument/2006/relationships/slideLayout" Target="../slideLayouts/slideLayout121.xml"/><Relationship Id="rId2" Type="http://schemas.openxmlformats.org/officeDocument/2006/relationships/slideLayout" Target="../slideLayouts/slideLayout120.xml"/><Relationship Id="rId1" Type="http://schemas.openxmlformats.org/officeDocument/2006/relationships/slideLayout" Target="../slideLayouts/slideLayout119.xml"/></Relationships>
</file>

<file path=ppt/slideMasters/_rels/slideMaster26.xml.rels><?xml version="1.0" encoding="UTF-8" standalone="yes"?>
<Relationships xmlns="http://schemas.openxmlformats.org/package/2006/relationships"><Relationship Id="rId6" Type="http://schemas.openxmlformats.org/officeDocument/2006/relationships/theme" Target="../theme/theme26.xml"/><Relationship Id="rId5" Type="http://schemas.openxmlformats.org/officeDocument/2006/relationships/slideLayout" Target="../slideLayouts/slideLayout128.xml"/><Relationship Id="rId4" Type="http://schemas.openxmlformats.org/officeDocument/2006/relationships/slideLayout" Target="../slideLayouts/slideLayout127.xml"/><Relationship Id="rId3" Type="http://schemas.openxmlformats.org/officeDocument/2006/relationships/slideLayout" Target="../slideLayouts/slideLayout126.xml"/><Relationship Id="rId2" Type="http://schemas.openxmlformats.org/officeDocument/2006/relationships/slideLayout" Target="../slideLayouts/slideLayout125.xml"/><Relationship Id="rId1" Type="http://schemas.openxmlformats.org/officeDocument/2006/relationships/slideLayout" Target="../slideLayouts/slideLayout124.xml"/></Relationships>
</file>

<file path=ppt/slideMasters/_rels/slideMaster27.xml.rels><?xml version="1.0" encoding="UTF-8" standalone="yes"?>
<Relationships xmlns="http://schemas.openxmlformats.org/package/2006/relationships"><Relationship Id="rId6" Type="http://schemas.openxmlformats.org/officeDocument/2006/relationships/theme" Target="../theme/theme27.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 Type="http://schemas.openxmlformats.org/officeDocument/2006/relationships/slideLayout" Target="../slideLayouts/slideLayout130.xml"/><Relationship Id="rId1" Type="http://schemas.openxmlformats.org/officeDocument/2006/relationships/slideLayout" Target="../slideLayouts/slideLayout129.xml"/></Relationships>
</file>

<file path=ppt/slideMasters/_rels/slideMaster28.xml.rels><?xml version="1.0" encoding="UTF-8" standalone="yes"?>
<Relationships xmlns="http://schemas.openxmlformats.org/package/2006/relationships"><Relationship Id="rId6" Type="http://schemas.openxmlformats.org/officeDocument/2006/relationships/theme" Target="../theme/theme28.xml"/><Relationship Id="rId5" Type="http://schemas.openxmlformats.org/officeDocument/2006/relationships/slideLayout" Target="../slideLayouts/slideLayout138.xml"/><Relationship Id="rId4" Type="http://schemas.openxmlformats.org/officeDocument/2006/relationships/slideLayout" Target="../slideLayouts/slideLayout137.xml"/><Relationship Id="rId3" Type="http://schemas.openxmlformats.org/officeDocument/2006/relationships/slideLayout" Target="../slideLayouts/slideLayout136.xml"/><Relationship Id="rId2" Type="http://schemas.openxmlformats.org/officeDocument/2006/relationships/slideLayout" Target="../slideLayouts/slideLayout135.xml"/><Relationship Id="rId1" Type="http://schemas.openxmlformats.org/officeDocument/2006/relationships/slideLayout" Target="../slideLayouts/slideLayout134.xml"/></Relationships>
</file>

<file path=ppt/slideMasters/_rels/slideMaster29.xml.rels><?xml version="1.0" encoding="UTF-8" standalone="yes"?>
<Relationships xmlns="http://schemas.openxmlformats.org/package/2006/relationships"><Relationship Id="rId6" Type="http://schemas.openxmlformats.org/officeDocument/2006/relationships/theme" Target="../theme/theme29.xml"/><Relationship Id="rId5" Type="http://schemas.openxmlformats.org/officeDocument/2006/relationships/slideLayout" Target="../slideLayouts/slideLayout143.xml"/><Relationship Id="rId4" Type="http://schemas.openxmlformats.org/officeDocument/2006/relationships/slideLayout" Target="../slideLayouts/slideLayout142.xml"/><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0.xml.rels><?xml version="1.0" encoding="UTF-8" standalone="yes"?>
<Relationships xmlns="http://schemas.openxmlformats.org/package/2006/relationships"><Relationship Id="rId6" Type="http://schemas.openxmlformats.org/officeDocument/2006/relationships/theme" Target="../theme/theme30.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 Type="http://schemas.openxmlformats.org/officeDocument/2006/relationships/slideLayout" Target="../slideLayouts/slideLayout144.xml"/></Relationships>
</file>

<file path=ppt/slideMasters/_rels/slideMaster31.xml.rels><?xml version="1.0" encoding="UTF-8" standalone="yes"?>
<Relationships xmlns="http://schemas.openxmlformats.org/package/2006/relationships"><Relationship Id="rId6" Type="http://schemas.openxmlformats.org/officeDocument/2006/relationships/theme" Target="../theme/theme31.xml"/><Relationship Id="rId5" Type="http://schemas.openxmlformats.org/officeDocument/2006/relationships/slideLayout" Target="../slideLayouts/slideLayout153.xml"/><Relationship Id="rId4" Type="http://schemas.openxmlformats.org/officeDocument/2006/relationships/slideLayout" Target="../slideLayouts/slideLayout152.xml"/><Relationship Id="rId3" Type="http://schemas.openxmlformats.org/officeDocument/2006/relationships/slideLayout" Target="../slideLayouts/slideLayout151.xml"/><Relationship Id="rId2" Type="http://schemas.openxmlformats.org/officeDocument/2006/relationships/slideLayout" Target="../slideLayouts/slideLayout150.xml"/><Relationship Id="rId1" Type="http://schemas.openxmlformats.org/officeDocument/2006/relationships/slideLayout" Target="../slideLayouts/slideLayout149.xml"/></Relationships>
</file>

<file path=ppt/slideMasters/_rels/slideMaster32.xml.rels><?xml version="1.0" encoding="UTF-8" standalone="yes"?>
<Relationships xmlns="http://schemas.openxmlformats.org/package/2006/relationships"><Relationship Id="rId6" Type="http://schemas.openxmlformats.org/officeDocument/2006/relationships/theme" Target="../theme/theme32.xml"/><Relationship Id="rId5" Type="http://schemas.openxmlformats.org/officeDocument/2006/relationships/slideLayout" Target="../slideLayouts/slideLayout158.xml"/><Relationship Id="rId4" Type="http://schemas.openxmlformats.org/officeDocument/2006/relationships/slideLayout" Target="../slideLayouts/slideLayout157.xml"/><Relationship Id="rId3" Type="http://schemas.openxmlformats.org/officeDocument/2006/relationships/slideLayout" Target="../slideLayouts/slideLayout156.xml"/><Relationship Id="rId2" Type="http://schemas.openxmlformats.org/officeDocument/2006/relationships/slideLayout" Target="../slideLayouts/slideLayout155.xml"/><Relationship Id="rId1" Type="http://schemas.openxmlformats.org/officeDocument/2006/relationships/slideLayout" Target="../slideLayouts/slideLayout154.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159.xml"/></Relationships>
</file>

<file path=ppt/slideMasters/_rels/slideMaster34.xml.rels><?xml version="1.0" encoding="UTF-8" standalone="yes"?>
<Relationships xmlns="http://schemas.openxmlformats.org/package/2006/relationships"><Relationship Id="rId6" Type="http://schemas.openxmlformats.org/officeDocument/2006/relationships/theme" Target="../theme/theme34.xml"/><Relationship Id="rId5" Type="http://schemas.openxmlformats.org/officeDocument/2006/relationships/slideLayout" Target="../slideLayouts/slideLayout164.xml"/><Relationship Id="rId4" Type="http://schemas.openxmlformats.org/officeDocument/2006/relationships/slideLayout" Target="../slideLayouts/slideLayout163.xml"/><Relationship Id="rId3" Type="http://schemas.openxmlformats.org/officeDocument/2006/relationships/slideLayout" Target="../slideLayouts/slideLayout162.xml"/><Relationship Id="rId2" Type="http://schemas.openxmlformats.org/officeDocument/2006/relationships/slideLayout" Target="../slideLayouts/slideLayout161.xml"/><Relationship Id="rId1" Type="http://schemas.openxmlformats.org/officeDocument/2006/relationships/slideLayout" Target="../slideLayouts/slideLayout160.xml"/></Relationships>
</file>

<file path=ppt/slideMasters/_rels/slideMaster35.xml.rels><?xml version="1.0" encoding="UTF-8" standalone="yes"?>
<Relationships xmlns="http://schemas.openxmlformats.org/package/2006/relationships"><Relationship Id="rId6" Type="http://schemas.openxmlformats.org/officeDocument/2006/relationships/theme" Target="../theme/theme35.xml"/><Relationship Id="rId5" Type="http://schemas.openxmlformats.org/officeDocument/2006/relationships/slideLayout" Target="../slideLayouts/slideLayout169.xml"/><Relationship Id="rId4" Type="http://schemas.openxmlformats.org/officeDocument/2006/relationships/slideLayout" Target="../slideLayouts/slideLayout168.xml"/><Relationship Id="rId3" Type="http://schemas.openxmlformats.org/officeDocument/2006/relationships/slideLayout" Target="../slideLayouts/slideLayout167.xml"/><Relationship Id="rId2" Type="http://schemas.openxmlformats.org/officeDocument/2006/relationships/slideLayout" Target="../slideLayouts/slideLayout166.xml"/><Relationship Id="rId1" Type="http://schemas.openxmlformats.org/officeDocument/2006/relationships/slideLayout" Target="../slideLayouts/slideLayout16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05FA5299-D45E-431F-A489-38C1CD6DEEFA}"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方正雅士黑 简" panose="02000500000000000000" pitchFamily="2" charset="-122"/>
                <a:ea typeface="方正雅士黑 简" panose="02000500000000000000" pitchFamily="2" charset="-122"/>
              </a:defRPr>
            </a:lvl1pPr>
          </a:lstStyle>
          <a:p>
            <a:fld id="{7BBB0F61-91C4-4EE0-8315-1FFCFB713C7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方正雅士黑 简" panose="02000500000000000000" pitchFamily="2" charset="-122"/>
          <a:ea typeface="方正雅士黑 简" panose="02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雅士黑 简" panose="02000500000000000000" pitchFamily="2" charset="-122"/>
          <a:ea typeface="方正雅士黑 简" panose="02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雅士黑 简" panose="02000500000000000000" pitchFamily="2" charset="-122"/>
          <a:ea typeface="方正雅士黑 简" panose="02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雅士黑 简" panose="02000500000000000000" pitchFamily="2" charset="-122"/>
          <a:ea typeface="方正雅士黑 简" panose="02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雅士黑 简" panose="02000500000000000000" pitchFamily="2" charset="-122"/>
          <a:ea typeface="方正雅士黑 简" panose="02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3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2.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8" Type="http://schemas.openxmlformats.org/officeDocument/2006/relationships/slideLayout" Target="../slideLayouts/slideLayout4.xml"/><Relationship Id="rId37" Type="http://schemas.openxmlformats.org/officeDocument/2006/relationships/tags" Target="../tags/tag124.xml"/><Relationship Id="rId36" Type="http://schemas.openxmlformats.org/officeDocument/2006/relationships/tags" Target="../tags/tag123.xml"/><Relationship Id="rId35" Type="http://schemas.openxmlformats.org/officeDocument/2006/relationships/tags" Target="../tags/tag122.xml"/><Relationship Id="rId34" Type="http://schemas.openxmlformats.org/officeDocument/2006/relationships/tags" Target="../tags/tag121.xml"/><Relationship Id="rId33" Type="http://schemas.openxmlformats.org/officeDocument/2006/relationships/tags" Target="../tags/tag120.xml"/><Relationship Id="rId32" Type="http://schemas.openxmlformats.org/officeDocument/2006/relationships/tags" Target="../tags/tag119.xml"/><Relationship Id="rId31" Type="http://schemas.openxmlformats.org/officeDocument/2006/relationships/tags" Target="../tags/tag118.xml"/><Relationship Id="rId30" Type="http://schemas.openxmlformats.org/officeDocument/2006/relationships/image" Target="../media/image35.svg"/><Relationship Id="rId3" Type="http://schemas.openxmlformats.org/officeDocument/2006/relationships/tags" Target="../tags/tag100.xml"/><Relationship Id="rId29" Type="http://schemas.openxmlformats.org/officeDocument/2006/relationships/image" Target="../media/image34.jpeg"/><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image" Target="../media/image33.svg"/><Relationship Id="rId25" Type="http://schemas.openxmlformats.org/officeDocument/2006/relationships/image" Target="../media/image32.jpeg"/><Relationship Id="rId24" Type="http://schemas.openxmlformats.org/officeDocument/2006/relationships/tags" Target="../tags/tag115.xml"/><Relationship Id="rId23" Type="http://schemas.openxmlformats.org/officeDocument/2006/relationships/tags" Target="../tags/tag114.xml"/><Relationship Id="rId22" Type="http://schemas.openxmlformats.org/officeDocument/2006/relationships/image" Target="../media/image31.svg"/><Relationship Id="rId21" Type="http://schemas.openxmlformats.org/officeDocument/2006/relationships/image" Target="../media/image30.jpeg"/><Relationship Id="rId20" Type="http://schemas.openxmlformats.org/officeDocument/2006/relationships/tags" Target="../tags/tag113.xml"/><Relationship Id="rId2" Type="http://schemas.openxmlformats.org/officeDocument/2006/relationships/tags" Target="../tags/tag99.xml"/><Relationship Id="rId19" Type="http://schemas.openxmlformats.org/officeDocument/2006/relationships/tags" Target="../tags/tag112.xml"/><Relationship Id="rId18" Type="http://schemas.openxmlformats.org/officeDocument/2006/relationships/image" Target="../media/image29.svg"/><Relationship Id="rId17" Type="http://schemas.openxmlformats.org/officeDocument/2006/relationships/image" Target="../media/image28.jpeg"/><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image" Target="../media/image27.svg"/><Relationship Id="rId13" Type="http://schemas.openxmlformats.org/officeDocument/2006/relationships/image" Target="../media/image26.jpeg"/><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png"/><Relationship Id="rId1" Type="http://schemas.openxmlformats.org/officeDocument/2006/relationships/tags" Target="../tags/tag12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37.png"/><Relationship Id="rId1" Type="http://schemas.openxmlformats.org/officeDocument/2006/relationships/tags" Target="../tags/tag1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38.png"/><Relationship Id="rId1" Type="http://schemas.openxmlformats.org/officeDocument/2006/relationships/tags" Target="../tags/tag12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9.png"/><Relationship Id="rId1" Type="http://schemas.openxmlformats.org/officeDocument/2006/relationships/tags" Target="../tags/tag12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40.png"/><Relationship Id="rId1" Type="http://schemas.openxmlformats.org/officeDocument/2006/relationships/tags" Target="../tags/tag1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4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emf"/><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1.png"/><Relationship Id="rId1" Type="http://schemas.openxmlformats.org/officeDocument/2006/relationships/tags" Target="../tags/tag13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42.jpeg"/><Relationship Id="rId1" Type="http://schemas.openxmlformats.org/officeDocument/2006/relationships/tags" Target="../tags/tag13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image" Target="../media/image43.jpeg"/><Relationship Id="rId1" Type="http://schemas.openxmlformats.org/officeDocument/2006/relationships/tags" Target="../tags/tag1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4.jpeg"/><Relationship Id="rId1" Type="http://schemas.openxmlformats.org/officeDocument/2006/relationships/tags" Target="../tags/tag14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7.xml"/><Relationship Id="rId2" Type="http://schemas.openxmlformats.org/officeDocument/2006/relationships/image" Target="../media/image45.jpeg"/><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2.xml"/><Relationship Id="rId2" Type="http://schemas.openxmlformats.org/officeDocument/2006/relationships/image" Target="../media/image46.jpeg"/><Relationship Id="rId1" Type="http://schemas.openxmlformats.org/officeDocument/2006/relationships/tags" Target="../tags/tag14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image" Target="../media/image47.jpeg"/><Relationship Id="rId1" Type="http://schemas.openxmlformats.org/officeDocument/2006/relationships/tags" Target="../tags/tag14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image" Target="../media/image48.jpeg"/><Relationship Id="rId1" Type="http://schemas.openxmlformats.org/officeDocument/2006/relationships/tags" Target="../tags/tag144.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image" Target="../media/image49.jpeg"/><Relationship Id="rId1" Type="http://schemas.openxmlformats.org/officeDocument/2006/relationships/tags" Target="../tags/tag1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image" Target="../media/image50.jpeg"/><Relationship Id="rId1" Type="http://schemas.openxmlformats.org/officeDocument/2006/relationships/tags" Target="../tags/tag146.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17.xml"/><Relationship Id="rId4" Type="http://schemas.openxmlformats.org/officeDocument/2006/relationships/image" Target="../media/image52.jpeg"/><Relationship Id="rId3" Type="http://schemas.openxmlformats.org/officeDocument/2006/relationships/tags" Target="../tags/tag148.xml"/><Relationship Id="rId2" Type="http://schemas.openxmlformats.org/officeDocument/2006/relationships/image" Target="../media/image51.jpeg"/><Relationship Id="rId1" Type="http://schemas.openxmlformats.org/officeDocument/2006/relationships/tags" Target="../tags/tag147.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22.xml"/><Relationship Id="rId4" Type="http://schemas.openxmlformats.org/officeDocument/2006/relationships/image" Target="../media/image54.jpeg"/><Relationship Id="rId3" Type="http://schemas.openxmlformats.org/officeDocument/2006/relationships/tags" Target="../tags/tag150.xml"/><Relationship Id="rId2" Type="http://schemas.openxmlformats.org/officeDocument/2006/relationships/image" Target="../media/image53.jpeg"/><Relationship Id="rId1" Type="http://schemas.openxmlformats.org/officeDocument/2006/relationships/tags" Target="../tags/tag14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7.xml"/><Relationship Id="rId2" Type="http://schemas.openxmlformats.org/officeDocument/2006/relationships/image" Target="../media/image55.jpeg"/><Relationship Id="rId1" Type="http://schemas.openxmlformats.org/officeDocument/2006/relationships/tags" Target="../tags/tag1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1" Type="http://schemas.openxmlformats.org/officeDocument/2006/relationships/slideLayout" Target="../slideLayouts/slideLayout4.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41.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3" Type="http://schemas.openxmlformats.org/officeDocument/2006/relationships/slideLayout" Target="../slideLayouts/slideLayout132.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42.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8" Type="http://schemas.openxmlformats.org/officeDocument/2006/relationships/slideLayout" Target="../slideLayouts/slideLayout137.xml"/><Relationship Id="rId47" Type="http://schemas.openxmlformats.org/officeDocument/2006/relationships/tags" Target="../tags/tag230.xml"/><Relationship Id="rId46" Type="http://schemas.openxmlformats.org/officeDocument/2006/relationships/tags" Target="../tags/tag229.xml"/><Relationship Id="rId45" Type="http://schemas.openxmlformats.org/officeDocument/2006/relationships/tags" Target="../tags/tag228.xml"/><Relationship Id="rId44" Type="http://schemas.openxmlformats.org/officeDocument/2006/relationships/tags" Target="../tags/tag227.xml"/><Relationship Id="rId43" Type="http://schemas.openxmlformats.org/officeDocument/2006/relationships/tags" Target="../tags/tag226.xml"/><Relationship Id="rId42" Type="http://schemas.openxmlformats.org/officeDocument/2006/relationships/tags" Target="../tags/tag225.xml"/><Relationship Id="rId41" Type="http://schemas.openxmlformats.org/officeDocument/2006/relationships/tags" Target="../tags/tag224.xml"/><Relationship Id="rId40" Type="http://schemas.openxmlformats.org/officeDocument/2006/relationships/tags" Target="../tags/tag223.xml"/><Relationship Id="rId4" Type="http://schemas.openxmlformats.org/officeDocument/2006/relationships/tags" Target="../tags/tag187.xml"/><Relationship Id="rId39" Type="http://schemas.openxmlformats.org/officeDocument/2006/relationships/tags" Target="../tags/tag222.xml"/><Relationship Id="rId38" Type="http://schemas.openxmlformats.org/officeDocument/2006/relationships/tags" Target="../tags/tag221.xml"/><Relationship Id="rId37" Type="http://schemas.openxmlformats.org/officeDocument/2006/relationships/tags" Target="../tags/tag220.xml"/><Relationship Id="rId36" Type="http://schemas.openxmlformats.org/officeDocument/2006/relationships/tags" Target="../tags/tag219.xml"/><Relationship Id="rId35" Type="http://schemas.openxmlformats.org/officeDocument/2006/relationships/tags" Target="../tags/tag218.xml"/><Relationship Id="rId34" Type="http://schemas.openxmlformats.org/officeDocument/2006/relationships/tags" Target="../tags/tag217.xml"/><Relationship Id="rId33" Type="http://schemas.openxmlformats.org/officeDocument/2006/relationships/tags" Target="../tags/tag216.xml"/><Relationship Id="rId32" Type="http://schemas.openxmlformats.org/officeDocument/2006/relationships/tags" Target="../tags/tag215.xml"/><Relationship Id="rId31" Type="http://schemas.openxmlformats.org/officeDocument/2006/relationships/tags" Target="../tags/tag214.xml"/><Relationship Id="rId30" Type="http://schemas.openxmlformats.org/officeDocument/2006/relationships/tags" Target="../tags/tag213.xml"/><Relationship Id="rId3" Type="http://schemas.openxmlformats.org/officeDocument/2006/relationships/tags" Target="../tags/tag186.xml"/><Relationship Id="rId29" Type="http://schemas.openxmlformats.org/officeDocument/2006/relationships/tags" Target="../tags/tag212.xml"/><Relationship Id="rId28" Type="http://schemas.openxmlformats.org/officeDocument/2006/relationships/tags" Target="../tags/tag211.xml"/><Relationship Id="rId27" Type="http://schemas.openxmlformats.org/officeDocument/2006/relationships/tags" Target="../tags/tag210.xml"/><Relationship Id="rId26" Type="http://schemas.openxmlformats.org/officeDocument/2006/relationships/tags" Target="../tags/tag209.xml"/><Relationship Id="rId25" Type="http://schemas.openxmlformats.org/officeDocument/2006/relationships/tags" Target="../tags/tag208.xml"/><Relationship Id="rId24" Type="http://schemas.openxmlformats.org/officeDocument/2006/relationships/tags" Target="../tags/tag207.xml"/><Relationship Id="rId23" Type="http://schemas.openxmlformats.org/officeDocument/2006/relationships/tags" Target="../tags/tag206.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6.jpeg"/><Relationship Id="rId1" Type="http://schemas.openxmlformats.org/officeDocument/2006/relationships/tags" Target="../tags/tag23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2.xml"/><Relationship Id="rId2" Type="http://schemas.openxmlformats.org/officeDocument/2006/relationships/image" Target="../media/image57.jpeg"/><Relationship Id="rId1" Type="http://schemas.openxmlformats.org/officeDocument/2006/relationships/tags" Target="../tags/tag23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5.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7" Type="http://schemas.openxmlformats.org/officeDocument/2006/relationships/slideLayout" Target="../slideLayouts/slideLayout4.xml"/><Relationship Id="rId36" Type="http://schemas.openxmlformats.org/officeDocument/2006/relationships/image" Target="../media/image18.svg"/><Relationship Id="rId35" Type="http://schemas.openxmlformats.org/officeDocument/2006/relationships/image" Target="../media/image17.png"/><Relationship Id="rId34" Type="http://schemas.openxmlformats.org/officeDocument/2006/relationships/tags" Target="../tags/tag32.xml"/><Relationship Id="rId33" Type="http://schemas.openxmlformats.org/officeDocument/2006/relationships/image" Target="../media/image16.svg"/><Relationship Id="rId32" Type="http://schemas.openxmlformats.org/officeDocument/2006/relationships/image" Target="../media/image15.png"/><Relationship Id="rId31" Type="http://schemas.openxmlformats.org/officeDocument/2006/relationships/tags" Target="../tags/tag31.xml"/><Relationship Id="rId30" Type="http://schemas.openxmlformats.org/officeDocument/2006/relationships/image" Target="../media/image14.svg"/><Relationship Id="rId3" Type="http://schemas.openxmlformats.org/officeDocument/2006/relationships/tags" Target="../tags/tag9.xml"/><Relationship Id="rId29" Type="http://schemas.openxmlformats.org/officeDocument/2006/relationships/image" Target="../media/image13.png"/><Relationship Id="rId28" Type="http://schemas.openxmlformats.org/officeDocument/2006/relationships/tags" Target="../tags/tag30.xml"/><Relationship Id="rId27" Type="http://schemas.openxmlformats.org/officeDocument/2006/relationships/image" Target="../media/image12.svg"/><Relationship Id="rId26" Type="http://schemas.openxmlformats.org/officeDocument/2006/relationships/image" Target="../media/image11.png"/><Relationship Id="rId25" Type="http://schemas.openxmlformats.org/officeDocument/2006/relationships/tags" Target="../tags/tag29.xml"/><Relationship Id="rId24" Type="http://schemas.openxmlformats.org/officeDocument/2006/relationships/image" Target="../media/image10.svg"/><Relationship Id="rId23" Type="http://schemas.openxmlformats.org/officeDocument/2006/relationships/image" Target="../media/image9.png"/><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tags" Target="../tags/tag8.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8.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53.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8" Type="http://schemas.openxmlformats.org/officeDocument/2006/relationships/slideLayout" Target="../slideLayouts/slideLayout152.xml"/><Relationship Id="rId27" Type="http://schemas.openxmlformats.org/officeDocument/2006/relationships/tags" Target="../tags/tag259.xml"/><Relationship Id="rId26" Type="http://schemas.openxmlformats.org/officeDocument/2006/relationships/tags" Target="../tags/tag258.xml"/><Relationship Id="rId25" Type="http://schemas.openxmlformats.org/officeDocument/2006/relationships/tags" Target="../tags/tag257.xml"/><Relationship Id="rId24" Type="http://schemas.openxmlformats.org/officeDocument/2006/relationships/tags" Target="../tags/tag256.xml"/><Relationship Id="rId23" Type="http://schemas.openxmlformats.org/officeDocument/2006/relationships/tags" Target="../tags/tag255.xml"/><Relationship Id="rId22" Type="http://schemas.openxmlformats.org/officeDocument/2006/relationships/tags" Target="../tags/tag254.xml"/><Relationship Id="rId21" Type="http://schemas.openxmlformats.org/officeDocument/2006/relationships/tags" Target="../tags/tag253.xml"/><Relationship Id="rId20" Type="http://schemas.openxmlformats.org/officeDocument/2006/relationships/tags" Target="../tags/tag252.xml"/><Relationship Id="rId2" Type="http://schemas.openxmlformats.org/officeDocument/2006/relationships/tags" Target="../tags/tag234.xml"/><Relationship Id="rId19" Type="http://schemas.openxmlformats.org/officeDocument/2006/relationships/tags" Target="../tags/tag251.xml"/><Relationship Id="rId18" Type="http://schemas.openxmlformats.org/officeDocument/2006/relationships/tags" Target="../tags/tag250.xml"/><Relationship Id="rId17" Type="http://schemas.openxmlformats.org/officeDocument/2006/relationships/tags" Target="../tags/tag249.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3.xml"/></Relationships>
</file>

<file path=ppt/slides/_rels/slide54.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1" Type="http://schemas.openxmlformats.org/officeDocument/2006/relationships/slideLayout" Target="../slideLayouts/slideLayout157.xml"/><Relationship Id="rId10" Type="http://schemas.openxmlformats.org/officeDocument/2006/relationships/tags" Target="../tags/tag269.xml"/><Relationship Id="rId1" Type="http://schemas.openxmlformats.org/officeDocument/2006/relationships/tags" Target="../tags/tag26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0.jpeg"/></Relationships>
</file>

<file path=ppt/slides/_rels/slide56.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2" Type="http://schemas.openxmlformats.org/officeDocument/2006/relationships/slideLayout" Target="../slideLayouts/slideLayout159.xml"/><Relationship Id="rId31" Type="http://schemas.openxmlformats.org/officeDocument/2006/relationships/image" Target="../media/image17.png"/><Relationship Id="rId30" Type="http://schemas.openxmlformats.org/officeDocument/2006/relationships/tags" Target="../tags/tag295.xml"/><Relationship Id="rId3" Type="http://schemas.openxmlformats.org/officeDocument/2006/relationships/tags" Target="../tags/tag272.xml"/><Relationship Id="rId29" Type="http://schemas.openxmlformats.org/officeDocument/2006/relationships/image" Target="../media/image15.png"/><Relationship Id="rId28" Type="http://schemas.openxmlformats.org/officeDocument/2006/relationships/tags" Target="../tags/tag294.xml"/><Relationship Id="rId27" Type="http://schemas.openxmlformats.org/officeDocument/2006/relationships/image" Target="../media/image13.png"/><Relationship Id="rId26" Type="http://schemas.openxmlformats.org/officeDocument/2006/relationships/tags" Target="../tags/tag293.xml"/><Relationship Id="rId25" Type="http://schemas.openxmlformats.org/officeDocument/2006/relationships/image" Target="../media/image11.png"/><Relationship Id="rId24" Type="http://schemas.openxmlformats.org/officeDocument/2006/relationships/tags" Target="../tags/tag292.xml"/><Relationship Id="rId23" Type="http://schemas.openxmlformats.org/officeDocument/2006/relationships/image" Target="../media/image9.png"/><Relationship Id="rId22" Type="http://schemas.openxmlformats.org/officeDocument/2006/relationships/tags" Target="../tags/tag291.xml"/><Relationship Id="rId21" Type="http://schemas.openxmlformats.org/officeDocument/2006/relationships/tags" Target="../tags/tag290.xml"/><Relationship Id="rId20" Type="http://schemas.openxmlformats.org/officeDocument/2006/relationships/tags" Target="../tags/tag289.xml"/><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1.jpeg"/></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163.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2.jpeg"/></Relationships>
</file>

<file path=ppt/slides/_rels/slide6.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0" Type="http://schemas.openxmlformats.org/officeDocument/2006/relationships/slideLayout" Target="../slideLayouts/slideLayout12.xml"/><Relationship Id="rId3" Type="http://schemas.openxmlformats.org/officeDocument/2006/relationships/tags" Target="../tags/tag35.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168.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3.jpeg"/><Relationship Id="rId2" Type="http://schemas.microsoft.com/office/2007/relationships/media" Target="../media/media1.mp4"/><Relationship Id="rId1" Type="http://schemas.openxmlformats.org/officeDocument/2006/relationships/video" Target="../media/media1.mp4"/></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9" Type="http://schemas.openxmlformats.org/officeDocument/2006/relationships/slideLayout" Target="../slideLayouts/slideLayout17.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73.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72.xml"/><Relationship Id="rId12" Type="http://schemas.openxmlformats.org/officeDocument/2006/relationships/image" Target="../media/image21.svg"/><Relationship Id="rId11" Type="http://schemas.openxmlformats.org/officeDocument/2006/relationships/image" Target="../media/image20.png"/><Relationship Id="rId10" Type="http://schemas.openxmlformats.org/officeDocument/2006/relationships/tags" Target="../tags/tag71.xml"/><Relationship Id="rId1" Type="http://schemas.openxmlformats.org/officeDocument/2006/relationships/tags" Target="../tags/tag62.xml"/></Relationships>
</file>

<file path=ppt/slides/_rels/slide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1" Type="http://schemas.openxmlformats.org/officeDocument/2006/relationships/slideLayout" Target="../slideLayouts/slideLayout22.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096000" y="2855487"/>
            <a:ext cx="504000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rPr>
              <a:t>北京出版社</a:t>
            </a:r>
            <a:endParaRPr kumimoji="0" lang="zh-CN" altLang="en-US" sz="3200" b="0" i="0" u="none" strike="noStrike" kern="1200" cap="none" spc="0" normalizeH="0" baseline="0" noProof="0" dirty="0">
              <a:ln>
                <a:noFill/>
              </a:ln>
              <a:solidFill>
                <a:srgbClr val="87D2D5"/>
              </a:solidFill>
              <a:effectLst/>
              <a:uLnTx/>
              <a:uFillTx/>
              <a:latin typeface="BiaoZhunCuHei" panose="02000503000000000000" charset="-122"/>
              <a:ea typeface="BiaoZhunCuHei" panose="02000503000000000000" charset="-122"/>
              <a:cs typeface="阿里巴巴普惠体 H" panose="00020600040101010101" pitchFamily="18" charset="-122"/>
              <a:sym typeface="思源黑体" panose="020B0500000000000000" pitchFamily="34" charset="-122"/>
            </a:endParaRPr>
          </a:p>
        </p:txBody>
      </p:sp>
      <p:grpSp>
        <p:nvGrpSpPr>
          <p:cNvPr id="37" name="组合 36"/>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21" name="文本框 20"/>
          <p:cNvSpPr txBox="1"/>
          <p:nvPr/>
        </p:nvSpPr>
        <p:spPr>
          <a:xfrm>
            <a:off x="4790440" y="1300480"/>
            <a:ext cx="7400925" cy="10147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rPr>
              <a:t>大学生职业生涯规划</a:t>
            </a:r>
            <a:endParaRPr kumimoji="0" lang="zh-CN" altLang="en-US" sz="60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制定职业生涯规划</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PART-02</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
          <p:cNvSpPr txBox="1"/>
          <p:nvPr/>
        </p:nvSpPr>
        <p:spPr>
          <a:xfrm>
            <a:off x="793750" y="2394178"/>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（一）发现欲望</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29" name="稻壳儿鸭鸭 2"/>
          <p:cNvSpPr txBox="1"/>
          <p:nvPr/>
        </p:nvSpPr>
        <p:spPr>
          <a:xfrm>
            <a:off x="793750" y="3430226"/>
            <a:ext cx="2224301" cy="720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（五）找到着眼点</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32" name="稻壳儿鸭鸭 3"/>
          <p:cNvSpPr txBox="1"/>
          <p:nvPr/>
        </p:nvSpPr>
        <p:spPr>
          <a:xfrm>
            <a:off x="3405116" y="2394178"/>
            <a:ext cx="2224301" cy="720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（二）坚定信念</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37" name="稻壳儿鸭鸭 4"/>
          <p:cNvSpPr txBox="1"/>
          <p:nvPr/>
        </p:nvSpPr>
        <p:spPr>
          <a:xfrm>
            <a:off x="3405116" y="3430226"/>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rPr>
              <a:t>（六）最后期限</a:t>
            </a:r>
            <a:endPar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endParaRPr>
          </a:p>
        </p:txBody>
      </p:sp>
      <p:sp>
        <p:nvSpPr>
          <p:cNvPr id="41" name="稻壳儿鸭鸭 5"/>
          <p:cNvSpPr txBox="1"/>
          <p:nvPr/>
        </p:nvSpPr>
        <p:spPr>
          <a:xfrm>
            <a:off x="6016483" y="2394178"/>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（三）记录下来</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42" name="稻壳儿鸭鸭 6"/>
          <p:cNvSpPr txBox="1"/>
          <p:nvPr/>
        </p:nvSpPr>
        <p:spPr>
          <a:xfrm>
            <a:off x="6016483" y="3430226"/>
            <a:ext cx="2224301" cy="720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（七）清理障碍</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43" name="稻壳儿鸭鸭 7"/>
          <p:cNvSpPr txBox="1"/>
          <p:nvPr/>
        </p:nvSpPr>
        <p:spPr>
          <a:xfrm>
            <a:off x="8627849" y="2394178"/>
            <a:ext cx="2224301" cy="720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（四）明确利益</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27" name="稻壳儿鸭鸭 8"/>
          <p:cNvSpPr txBox="1"/>
          <p:nvPr/>
        </p:nvSpPr>
        <p:spPr>
          <a:xfrm>
            <a:off x="8627849" y="3430226"/>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rPr>
              <a:t>（八）附加信息</a:t>
            </a:r>
            <a:endParaRPr kumimoji="0" lang="zh-CN" altLang="en-US" sz="1800" b="0" i="0" u="none" strike="noStrike" kern="1200" cap="none" spc="0" normalizeH="0" baseline="0" noProof="0" dirty="0">
              <a:ln>
                <a:noFill/>
              </a:ln>
              <a:solidFill>
                <a:srgbClr val="EF726C"/>
              </a:solidFill>
              <a:effectLst/>
              <a:uLnTx/>
              <a:uFillTx/>
              <a:latin typeface="汉仪雅酷黑 85W" panose="020B0904020202020204" pitchFamily="34" charset="-122"/>
              <a:ea typeface="汉仪雅酷黑 85W" panose="020B0904020202020204" pitchFamily="34" charset="-122"/>
              <a:sym typeface="+mn-lt"/>
            </a:endParaRPr>
          </a:p>
        </p:txBody>
      </p:sp>
      <p:sp>
        <p:nvSpPr>
          <p:cNvPr id="15" name="稻壳儿鸭鸭 9"/>
          <p:cNvSpPr txBox="1"/>
          <p:nvPr/>
        </p:nvSpPr>
        <p:spPr>
          <a:xfrm>
            <a:off x="0" y="6750278"/>
            <a:ext cx="360000" cy="107722"/>
          </a:xfrm>
          <a:prstGeom prst="rect">
            <a:avLst/>
          </a:prstGeom>
          <a:noFill/>
        </p:spPr>
        <p:txBody>
          <a:bodyPr wrap="square">
            <a:spAutoFit/>
          </a:bodyPr>
          <a:lstStyle/>
          <a:p>
            <a:r>
              <a:rPr lang="en-US" altLang="zh-CN" sz="100">
                <a:noFill/>
                <a:latin typeface="+mn-ea"/>
              </a:rPr>
              <a:t>docerID:327037375</a:t>
            </a:r>
            <a:endParaRPr lang="zh-CN" altLang="en-US" sz="100">
              <a:noFill/>
              <a:latin typeface="+mn-ea"/>
            </a:endParaRPr>
          </a:p>
        </p:txBody>
      </p:sp>
      <p:sp>
        <p:nvSpPr>
          <p:cNvPr id="46" name="稻壳儿鸭鸭 11"/>
          <p:cNvSpPr/>
          <p:nvPr/>
        </p:nvSpPr>
        <p:spPr>
          <a:xfrm rot="5400000">
            <a:off x="5645331" y="-2757212"/>
            <a:ext cx="355239" cy="8741413"/>
          </a:xfrm>
          <a:prstGeom prst="lef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汉仪雅酷黑 85W" panose="020B0904020202020204" pitchFamily="34" charset="-122"/>
              <a:ea typeface="汉仪正圆-55W" panose="00020600040101010101" pitchFamily="18" charset="-122"/>
              <a:cs typeface="+mn-ea"/>
              <a:sym typeface="+mn-lt"/>
            </a:endParaRPr>
          </a:p>
        </p:txBody>
      </p:sp>
      <p:sp>
        <p:nvSpPr>
          <p:cNvPr id="26" name="稻壳儿鸭鸭 12-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一、职业生涯目标的设定</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稻壳儿鸭鸭 1"/>
          <p:cNvSpPr txBox="1"/>
          <p:nvPr>
            <p:custDataLst>
              <p:tags r:id="rId1"/>
            </p:custDataLst>
          </p:nvPr>
        </p:nvSpPr>
        <p:spPr>
          <a:xfrm>
            <a:off x="793750" y="4466818"/>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（九）明确支助方</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3" name="稻壳儿鸭鸭 3"/>
          <p:cNvSpPr txBox="1"/>
          <p:nvPr>
            <p:custDataLst>
              <p:tags r:id="rId2"/>
            </p:custDataLst>
          </p:nvPr>
        </p:nvSpPr>
        <p:spPr>
          <a:xfrm>
            <a:off x="3405116" y="4466818"/>
            <a:ext cx="2224301" cy="720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（十）写出计划</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
        <p:nvSpPr>
          <p:cNvPr id="4" name="稻壳儿鸭鸭 5"/>
          <p:cNvSpPr txBox="1"/>
          <p:nvPr>
            <p:custDataLst>
              <p:tags r:id="rId3"/>
            </p:custDataLst>
          </p:nvPr>
        </p:nvSpPr>
        <p:spPr>
          <a:xfrm>
            <a:off x="6016483" y="4466818"/>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rPr>
              <a:t>（十一）充满自信</a:t>
            </a:r>
            <a:endParaRPr kumimoji="0" lang="zh-CN" altLang="en-US" sz="18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sym typeface="+mn-lt"/>
            </a:endParaRPr>
          </a:p>
        </p:txBody>
      </p:sp>
      <p:sp>
        <p:nvSpPr>
          <p:cNvPr id="5" name="稻壳儿鸭鸭 7"/>
          <p:cNvSpPr txBox="1"/>
          <p:nvPr>
            <p:custDataLst>
              <p:tags r:id="rId4"/>
            </p:custDataLst>
          </p:nvPr>
        </p:nvSpPr>
        <p:spPr>
          <a:xfrm>
            <a:off x="8627849" y="4466818"/>
            <a:ext cx="2224301" cy="720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（十二）坚持目标</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2" presetClass="entr" presetSubtype="0"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1000"/>
                                        <p:tgtEl>
                                          <p:spTgt spid="2"/>
                                        </p:tgtEl>
                                      </p:cBhvr>
                                    </p:animEffect>
                                    <p:anim calcmode="lin" valueType="num">
                                      <p:cBhvr>
                                        <p:cTn id="62" dur="1000" fill="hold"/>
                                        <p:tgtEl>
                                          <p:spTgt spid="2"/>
                                        </p:tgtEl>
                                        <p:attrNameLst>
                                          <p:attrName>ppt_x</p:attrName>
                                        </p:attrNameLst>
                                      </p:cBhvr>
                                      <p:tavLst>
                                        <p:tav tm="0">
                                          <p:val>
                                            <p:strVal val="#ppt_x"/>
                                          </p:val>
                                        </p:tav>
                                        <p:tav tm="100000">
                                          <p:val>
                                            <p:strVal val="#ppt_x"/>
                                          </p:val>
                                        </p:tav>
                                      </p:tavLst>
                                    </p:anim>
                                    <p:anim calcmode="lin" valueType="num">
                                      <p:cBhvr>
                                        <p:cTn id="63" dur="1000" fill="hold"/>
                                        <p:tgtEl>
                                          <p:spTgt spid="2"/>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1000"/>
                                        <p:tgtEl>
                                          <p:spTgt spid="3"/>
                                        </p:tgtEl>
                                      </p:cBhvr>
                                    </p:animEffect>
                                    <p:anim calcmode="lin" valueType="num">
                                      <p:cBhvr>
                                        <p:cTn id="68" dur="1000" fill="hold"/>
                                        <p:tgtEl>
                                          <p:spTgt spid="3"/>
                                        </p:tgtEl>
                                        <p:attrNameLst>
                                          <p:attrName>ppt_x</p:attrName>
                                        </p:attrNameLst>
                                      </p:cBhvr>
                                      <p:tavLst>
                                        <p:tav tm="0">
                                          <p:val>
                                            <p:strVal val="#ppt_x"/>
                                          </p:val>
                                        </p:tav>
                                        <p:tav tm="100000">
                                          <p:val>
                                            <p:strVal val="#ppt_x"/>
                                          </p:val>
                                        </p:tav>
                                      </p:tavLst>
                                    </p:anim>
                                    <p:anim calcmode="lin" valueType="num">
                                      <p:cBhvr>
                                        <p:cTn id="69" dur="1000" fill="hold"/>
                                        <p:tgtEl>
                                          <p:spTgt spid="3"/>
                                        </p:tgtEl>
                                        <p:attrNameLst>
                                          <p:attrName>ppt_y</p:attrName>
                                        </p:attrNameLst>
                                      </p:cBhvr>
                                      <p:tavLst>
                                        <p:tav tm="0">
                                          <p:val>
                                            <p:strVal val="#ppt_y+.1"/>
                                          </p:val>
                                        </p:tav>
                                        <p:tav tm="100000">
                                          <p:val>
                                            <p:strVal val="#ppt_y"/>
                                          </p:val>
                                        </p:tav>
                                      </p:tavLst>
                                    </p:anim>
                                  </p:childTnLst>
                                </p:cTn>
                              </p:par>
                            </p:childTnLst>
                          </p:cTn>
                        </p:par>
                        <p:par>
                          <p:cTn id="70" fill="hold">
                            <p:stCondLst>
                              <p:cond delay="10500"/>
                            </p:stCondLst>
                            <p:childTnLst>
                              <p:par>
                                <p:cTn id="71" presetID="42" presetClass="entr" presetSubtype="0"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fade">
                                      <p:cBhvr>
                                        <p:cTn id="73" dur="1000"/>
                                        <p:tgtEl>
                                          <p:spTgt spid="4"/>
                                        </p:tgtEl>
                                      </p:cBhvr>
                                    </p:animEffect>
                                    <p:anim calcmode="lin" valueType="num">
                                      <p:cBhvr>
                                        <p:cTn id="74" dur="1000" fill="hold"/>
                                        <p:tgtEl>
                                          <p:spTgt spid="4"/>
                                        </p:tgtEl>
                                        <p:attrNameLst>
                                          <p:attrName>ppt_x</p:attrName>
                                        </p:attrNameLst>
                                      </p:cBhvr>
                                      <p:tavLst>
                                        <p:tav tm="0">
                                          <p:val>
                                            <p:strVal val="#ppt_x"/>
                                          </p:val>
                                        </p:tav>
                                        <p:tav tm="100000">
                                          <p:val>
                                            <p:strVal val="#ppt_x"/>
                                          </p:val>
                                        </p:tav>
                                      </p:tavLst>
                                    </p:anim>
                                    <p:anim calcmode="lin" valueType="num">
                                      <p:cBhvr>
                                        <p:cTn id="75" dur="1000" fill="hold"/>
                                        <p:tgtEl>
                                          <p:spTgt spid="4"/>
                                        </p:tgtEl>
                                        <p:attrNameLst>
                                          <p:attrName>ppt_y</p:attrName>
                                        </p:attrNameLst>
                                      </p:cBhvr>
                                      <p:tavLst>
                                        <p:tav tm="0">
                                          <p:val>
                                            <p:strVal val="#ppt_y+.1"/>
                                          </p:val>
                                        </p:tav>
                                        <p:tav tm="100000">
                                          <p:val>
                                            <p:strVal val="#ppt_y"/>
                                          </p:val>
                                        </p:tav>
                                      </p:tavLst>
                                    </p:anim>
                                  </p:childTnLst>
                                </p:cTn>
                              </p:par>
                            </p:childTnLst>
                          </p:cTn>
                        </p:par>
                        <p:par>
                          <p:cTn id="76" fill="hold">
                            <p:stCondLst>
                              <p:cond delay="11500"/>
                            </p:stCondLst>
                            <p:childTnLst>
                              <p:par>
                                <p:cTn id="77" presetID="42" presetClass="entr" presetSubtype="0"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2" grpId="0" bldLvl="0" animBg="1"/>
      <p:bldP spid="37" grpId="0" bldLvl="0" animBg="1"/>
      <p:bldP spid="41" grpId="0" bldLvl="0" animBg="1"/>
      <p:bldP spid="42" grpId="0" bldLvl="0" animBg="1"/>
      <p:bldP spid="43" grpId="0" bldLvl="0" animBg="1"/>
      <p:bldP spid="27" grpId="0" bldLvl="0" animBg="1"/>
      <p:bldP spid="46" grpId="0" bldLvl="0" animBg="1"/>
      <p:bldP spid="2" grpId="0" bldLvl="0" animBg="1"/>
      <p:bldP spid="3" grpId="0" bldLvl="0" animBg="1"/>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二、大学生生涯目标分析</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18" name="任意多边形 17"/>
          <p:cNvSpPr/>
          <p:nvPr>
            <p:custDataLst>
              <p:tags r:id="rId1"/>
            </p:custDataLst>
          </p:nvPr>
        </p:nvSpPr>
        <p:spPr>
          <a:xfrm>
            <a:off x="4586605" y="4612640"/>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
            </p:custDataLst>
          </p:nvPr>
        </p:nvSpPr>
        <p:spPr>
          <a:xfrm>
            <a:off x="4586605" y="4351020"/>
            <a:ext cx="2390775" cy="511175"/>
          </a:xfrm>
          <a:prstGeom prst="ellipse">
            <a:avLst/>
          </a:prstGeom>
          <a:solidFill>
            <a:srgbClr val="F18703">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任意多边形 13"/>
          <p:cNvSpPr/>
          <p:nvPr>
            <p:custDataLst>
              <p:tags r:id="rId3"/>
            </p:custDataLst>
          </p:nvPr>
        </p:nvSpPr>
        <p:spPr>
          <a:xfrm>
            <a:off x="5432425" y="4036060"/>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4"/>
            </p:custDataLst>
          </p:nvPr>
        </p:nvSpPr>
        <p:spPr>
          <a:xfrm>
            <a:off x="5432425" y="3774440"/>
            <a:ext cx="2390775" cy="511175"/>
          </a:xfrm>
          <a:prstGeom prst="ellipse">
            <a:avLst/>
          </a:pr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任意多边形 2"/>
          <p:cNvSpPr/>
          <p:nvPr>
            <p:custDataLst>
              <p:tags r:id="rId5"/>
            </p:custDataLst>
          </p:nvPr>
        </p:nvSpPr>
        <p:spPr>
          <a:xfrm>
            <a:off x="4689475" y="352996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6"/>
            </p:custDataLst>
          </p:nvPr>
        </p:nvSpPr>
        <p:spPr>
          <a:xfrm>
            <a:off x="4689475" y="3268345"/>
            <a:ext cx="2390775" cy="511175"/>
          </a:xfrm>
          <a:prstGeom prst="ellips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任意多边形 1"/>
          <p:cNvSpPr/>
          <p:nvPr>
            <p:custDataLst>
              <p:tags r:id="rId7"/>
            </p:custDataLst>
          </p:nvPr>
        </p:nvSpPr>
        <p:spPr>
          <a:xfrm>
            <a:off x="5248910" y="299275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椭圆 21"/>
          <p:cNvSpPr/>
          <p:nvPr>
            <p:custDataLst>
              <p:tags r:id="rId8"/>
            </p:custDataLst>
          </p:nvPr>
        </p:nvSpPr>
        <p:spPr>
          <a:xfrm>
            <a:off x="5248910" y="2731135"/>
            <a:ext cx="2390775" cy="511175"/>
          </a:xfrm>
          <a:prstGeom prst="ellipse">
            <a:avLst/>
          </a:prstGeom>
          <a:solidFill>
            <a:srgbClr val="F35B06">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任意多边形 23"/>
          <p:cNvSpPr/>
          <p:nvPr>
            <p:custDataLst>
              <p:tags r:id="rId9"/>
            </p:custDataLst>
          </p:nvPr>
        </p:nvSpPr>
        <p:spPr>
          <a:xfrm>
            <a:off x="4501515" y="245554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10"/>
            </p:custDataLst>
          </p:nvPr>
        </p:nvSpPr>
        <p:spPr>
          <a:xfrm>
            <a:off x="4501515" y="2193925"/>
            <a:ext cx="2390775" cy="511175"/>
          </a:xfrm>
          <a:prstGeom prst="ellipse">
            <a:avLst/>
          </a:prstGeom>
          <a:solidFill>
            <a:srgbClr val="7578EC">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文本框 31"/>
          <p:cNvSpPr txBox="1"/>
          <p:nvPr>
            <p:custDataLst>
              <p:tags r:id="rId11"/>
            </p:custDataLst>
          </p:nvPr>
        </p:nvSpPr>
        <p:spPr>
          <a:xfrm>
            <a:off x="3063875" y="5345430"/>
            <a:ext cx="4759325" cy="1036320"/>
          </a:xfrm>
          <a:prstGeom prst="rect">
            <a:avLst/>
          </a:prstGeom>
          <a:noFill/>
        </p:spPr>
        <p:txBody>
          <a:bodyPr wrap="square" bIns="0" rtlCol="0"/>
          <a:p>
            <a:pPr indent="0" algn="l" fontAlgn="auto">
              <a:lnSpc>
                <a:spcPct val="130000"/>
              </a:lnSpc>
            </a:pPr>
            <a:r>
              <a:rPr lang="en-US" altLang="zh-CN" sz="1600" spc="300">
                <a:solidFill>
                  <a:srgbClr val="F18703"/>
                </a:solidFill>
                <a:latin typeface="思源黑体 CN Heavy" panose="020B0A00000000000000" charset="-122"/>
                <a:ea typeface="思源黑体 CN Heavy" panose="020B0A00000000000000" charset="-122"/>
              </a:rPr>
              <a:t>（三）目标定向多变</a:t>
            </a:r>
            <a:endParaRPr lang="en-US" altLang="zh-CN" sz="1600" spc="300">
              <a:solidFill>
                <a:srgbClr val="F18703"/>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在进行职业目标抉择时，大学生容易受外界因素干扰，对职业选择缺乏坚定的信念</a:t>
            </a:r>
            <a:r>
              <a:rPr lang="zh-CN" altLang="en-US" sz="1600" spc="300">
                <a:solidFill>
                  <a:schemeClr val="tx1"/>
                </a:solidFill>
                <a:latin typeface="思源黑体 CN Heavy" panose="020B0A00000000000000" charset="-122"/>
                <a:ea typeface="思源黑体 CN Heavy" panose="020B0A00000000000000" charset="-122"/>
              </a:rPr>
              <a:t>。</a:t>
            </a:r>
            <a:endParaRPr lang="zh-CN" altLang="en-US" sz="1600" spc="300">
              <a:solidFill>
                <a:schemeClr val="tx1"/>
              </a:solidFill>
              <a:latin typeface="思源黑体 CN Heavy" panose="020B0A00000000000000" charset="-122"/>
              <a:ea typeface="思源黑体 CN Heavy" panose="020B0A00000000000000" charset="-122"/>
            </a:endParaRPr>
          </a:p>
        </p:txBody>
      </p:sp>
      <p:pic>
        <p:nvPicPr>
          <p:cNvPr id="7" name="图片 6" descr="343435383038363b343532323338323bcee5c1a6c4a3d0c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732530" y="4648200"/>
            <a:ext cx="408940" cy="408940"/>
          </a:xfrm>
          <a:prstGeom prst="rect">
            <a:avLst/>
          </a:prstGeom>
        </p:spPr>
      </p:pic>
      <p:sp>
        <p:nvSpPr>
          <p:cNvPr id="36" name="文本框 35"/>
          <p:cNvSpPr txBox="1"/>
          <p:nvPr>
            <p:custDataLst>
              <p:tags r:id="rId15"/>
            </p:custDataLst>
          </p:nvPr>
        </p:nvSpPr>
        <p:spPr>
          <a:xfrm>
            <a:off x="8460105" y="3575685"/>
            <a:ext cx="3094990" cy="2188210"/>
          </a:xfrm>
          <a:prstGeom prst="rect">
            <a:avLst/>
          </a:prstGeom>
          <a:noFill/>
        </p:spPr>
        <p:txBody>
          <a:bodyPr wrap="square" bIns="0" rtlCol="0"/>
          <a:p>
            <a:pPr indent="0" algn="l" fontAlgn="auto">
              <a:lnSpc>
                <a:spcPct val="130000"/>
              </a:lnSpc>
            </a:pPr>
            <a:r>
              <a:rPr lang="en-US" altLang="zh-CN" sz="1600" spc="300">
                <a:solidFill>
                  <a:srgbClr val="F35B06"/>
                </a:solidFill>
                <a:latin typeface="思源黑体 CN Heavy" panose="020B0A00000000000000" charset="-122"/>
                <a:ea typeface="思源黑体 CN Heavy" panose="020B0A00000000000000" charset="-122"/>
              </a:rPr>
              <a:t>（五）目标追求功利性</a:t>
            </a:r>
            <a:endParaRPr lang="en-US" altLang="zh-CN" sz="1600" spc="300">
              <a:solidFill>
                <a:srgbClr val="F35B06"/>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任何一个人的职业生涯都必须依附于一定的组织环境条件和资源，都必然受到一定</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社会、经济、政治、文化和科技环境的影响。</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8" name="图片 7" descr="343435383038363b343532323338353bc8abc7f2bba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051165" y="3902710"/>
            <a:ext cx="408940" cy="408940"/>
          </a:xfrm>
          <a:prstGeom prst="rect">
            <a:avLst/>
          </a:prstGeom>
        </p:spPr>
      </p:pic>
      <p:sp>
        <p:nvSpPr>
          <p:cNvPr id="10" name="文本框 9"/>
          <p:cNvSpPr txBox="1"/>
          <p:nvPr>
            <p:custDataLst>
              <p:tags r:id="rId19"/>
            </p:custDataLst>
          </p:nvPr>
        </p:nvSpPr>
        <p:spPr>
          <a:xfrm>
            <a:off x="511175" y="1489710"/>
            <a:ext cx="3221355" cy="1837690"/>
          </a:xfrm>
          <a:prstGeom prst="rect">
            <a:avLst/>
          </a:prstGeom>
          <a:noFill/>
        </p:spPr>
        <p:txBody>
          <a:bodyPr wrap="square" bIns="0" rtlCol="0"/>
          <a:p>
            <a:pPr indent="0" algn="l" fontAlgn="auto">
              <a:lnSpc>
                <a:spcPct val="130000"/>
              </a:lnSpc>
            </a:pPr>
            <a:r>
              <a:rPr lang="en-US" altLang="zh-CN" sz="1600" spc="300">
                <a:solidFill>
                  <a:srgbClr val="7578EC">
                    <a:lumMod val="60000"/>
                    <a:lumOff val="40000"/>
                  </a:srgbClr>
                </a:solidFill>
                <a:latin typeface="思源黑体 CN Heavy" panose="020B0A00000000000000" charset="-122"/>
                <a:ea typeface="思源黑体 CN Heavy" panose="020B0A00000000000000" charset="-122"/>
              </a:rPr>
              <a:t>（一）目标意识淡薄</a:t>
            </a:r>
            <a:endParaRPr lang="en-US" altLang="zh-CN" sz="1600" spc="300">
              <a:solidFill>
                <a:srgbClr val="7578EC">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许多大学生在进入高校后会产生茫然感、不安全感，多数学生对自身的生涯没有做过多过细的规划。</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42" name="图片 41" descr="343435383038363b343532323339343bcde2bb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732530" y="1800860"/>
            <a:ext cx="408940" cy="408940"/>
          </a:xfrm>
          <a:prstGeom prst="rect">
            <a:avLst/>
          </a:prstGeom>
        </p:spPr>
      </p:pic>
      <p:sp>
        <p:nvSpPr>
          <p:cNvPr id="11" name="文本框 10"/>
          <p:cNvSpPr txBox="1"/>
          <p:nvPr>
            <p:custDataLst>
              <p:tags r:id="rId23"/>
            </p:custDataLst>
          </p:nvPr>
        </p:nvSpPr>
        <p:spPr>
          <a:xfrm>
            <a:off x="8460105" y="1560830"/>
            <a:ext cx="3094990" cy="1302385"/>
          </a:xfrm>
          <a:prstGeom prst="rect">
            <a:avLst/>
          </a:prstGeom>
          <a:noFill/>
        </p:spPr>
        <p:txBody>
          <a:bodyPr wrap="square" bIns="0" rtlCol="0"/>
          <a:p>
            <a:pPr indent="0" algn="l" fontAlgn="auto">
              <a:lnSpc>
                <a:spcPct val="130000"/>
              </a:lnSpc>
            </a:pPr>
            <a:r>
              <a:rPr lang="en-US" altLang="zh-CN" sz="1600" spc="300">
                <a:solidFill>
                  <a:srgbClr val="F35B06">
                    <a:lumMod val="60000"/>
                    <a:lumOff val="40000"/>
                  </a:srgbClr>
                </a:solidFill>
                <a:latin typeface="思源黑体 CN Heavy" panose="020B0A00000000000000" charset="-122"/>
                <a:ea typeface="思源黑体 CN Heavy" panose="020B0A00000000000000" charset="-122"/>
              </a:rPr>
              <a:t>（四）目标准备盲目性</a:t>
            </a:r>
            <a:endParaRPr lang="en-US" altLang="zh-CN" sz="1600" spc="300">
              <a:solidFill>
                <a:srgbClr val="F35B06">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跟着目标走才不会迷路，同样准备工作也必须要有明确的方向与目标，盲目地准备往往只会是徒劳的。</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43" name="图片 42" descr="343435383038363b343532323430353bcdf8c2e7d3aacffa"/>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8051165" y="2373630"/>
            <a:ext cx="408940" cy="408940"/>
          </a:xfrm>
          <a:prstGeom prst="rect">
            <a:avLst/>
          </a:prstGeom>
        </p:spPr>
      </p:pic>
      <p:sp>
        <p:nvSpPr>
          <p:cNvPr id="12" name="文本框 11"/>
          <p:cNvSpPr txBox="1"/>
          <p:nvPr>
            <p:custDataLst>
              <p:tags r:id="rId27"/>
            </p:custDataLst>
          </p:nvPr>
        </p:nvSpPr>
        <p:spPr>
          <a:xfrm>
            <a:off x="590550" y="3221355"/>
            <a:ext cx="3129280" cy="2124075"/>
          </a:xfrm>
          <a:prstGeom prst="rect">
            <a:avLst/>
          </a:prstGeom>
          <a:noFill/>
        </p:spPr>
        <p:txBody>
          <a:bodyPr wrap="square" bIns="0" rtlCol="0"/>
          <a:p>
            <a:pPr indent="0" algn="l" fontAlgn="auto">
              <a:lnSpc>
                <a:spcPct val="130000"/>
              </a:lnSpc>
            </a:pPr>
            <a:r>
              <a:rPr lang="en-US" altLang="zh-CN" sz="1600" spc="300">
                <a:solidFill>
                  <a:srgbClr val="FFA100">
                    <a:lumMod val="60000"/>
                    <a:lumOff val="40000"/>
                  </a:srgbClr>
                </a:solidFill>
                <a:latin typeface="思源黑体 CN Heavy" panose="020B0A00000000000000" charset="-122"/>
                <a:ea typeface="思源黑体 CN Heavy" panose="020B0A00000000000000" charset="-122"/>
              </a:rPr>
              <a:t>（二）目标定位模糊</a:t>
            </a:r>
            <a:endParaRPr lang="en-US" altLang="zh-CN" sz="1600" spc="300">
              <a:solidFill>
                <a:srgbClr val="FFA100">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从一开始做准备时就有明确的目标，意味着从一开始时就知道自己的目的是什么，这样才能有针对性地将工作集中到一个点上。</a:t>
            </a:r>
            <a:endParaRPr lang="en-US" altLang="zh-CN" sz="1600" spc="300">
              <a:solidFill>
                <a:schemeClr val="tx1"/>
              </a:solidFill>
              <a:latin typeface="思源黑体 CN Heavy" panose="020B0A00000000000000" charset="-122"/>
              <a:ea typeface="思源黑体 CN Heavy" panose="020B0A00000000000000" charset="-122"/>
            </a:endParaRPr>
          </a:p>
        </p:txBody>
      </p:sp>
      <p:pic>
        <p:nvPicPr>
          <p:cNvPr id="44" name="图片 43" descr="343435383038363b343532323430323bcdc6b9e3b7bdb0b8"/>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732530" y="3224530"/>
            <a:ext cx="408940" cy="408940"/>
          </a:xfrm>
          <a:prstGeom prst="rect">
            <a:avLst/>
          </a:prstGeom>
        </p:spPr>
      </p:pic>
      <p:sp>
        <p:nvSpPr>
          <p:cNvPr id="46" name="文本框 45"/>
          <p:cNvSpPr txBox="1"/>
          <p:nvPr>
            <p:custDataLst>
              <p:tags r:id="rId31"/>
            </p:custDataLst>
          </p:nvPr>
        </p:nvSpPr>
        <p:spPr>
          <a:xfrm>
            <a:off x="6809105" y="2274570"/>
            <a:ext cx="831215" cy="904875"/>
          </a:xfrm>
          <a:prstGeom prst="rect">
            <a:avLst/>
          </a:prstGeom>
          <a:noFill/>
        </p:spPr>
        <p:txBody>
          <a:bodyPr wrap="square" bIns="0" rtlCol="0">
            <a:normAutofit lnSpcReduction="10000"/>
          </a:bodyPr>
          <a:p>
            <a:pPr algn="r"/>
            <a:r>
              <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rPr>
              <a:t>4</a:t>
            </a:r>
            <a:endPar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endParaRPr>
          </a:p>
        </p:txBody>
      </p:sp>
      <p:sp>
        <p:nvSpPr>
          <p:cNvPr id="47" name="文本框 46"/>
          <p:cNvSpPr txBox="1"/>
          <p:nvPr>
            <p:custDataLst>
              <p:tags r:id="rId32"/>
            </p:custDataLst>
          </p:nvPr>
        </p:nvSpPr>
        <p:spPr>
          <a:xfrm>
            <a:off x="4689475" y="2868295"/>
            <a:ext cx="831215" cy="904875"/>
          </a:xfrm>
          <a:prstGeom prst="rect">
            <a:avLst/>
          </a:prstGeom>
          <a:noFill/>
        </p:spPr>
        <p:txBody>
          <a:bodyPr wrap="square" bIns="0" rtlCol="0">
            <a:normAutofit lnSpcReduction="10000"/>
          </a:bodyPr>
          <a:p>
            <a:pPr algn="r"/>
            <a:r>
              <a:rPr lang="en-US" altLang="zh-CN" sz="6000" spc="300">
                <a:ln>
                  <a:solidFill>
                    <a:srgbClr val="F7B802">
                      <a:alpha val="70000"/>
                    </a:srgbClr>
                  </a:solidFill>
                </a:ln>
                <a:noFill/>
                <a:latin typeface="思源黑体 CN Heavy" panose="020B0A00000000000000" charset="-122"/>
                <a:ea typeface="思源黑体 CN Heavy" panose="020B0A00000000000000" charset="-122"/>
              </a:rPr>
              <a:t>2</a:t>
            </a:r>
            <a:endParaRPr lang="en-US" altLang="zh-CN" sz="6000" spc="300">
              <a:ln>
                <a:solidFill>
                  <a:srgbClr val="F7B802">
                    <a:alpha val="70000"/>
                  </a:srgbClr>
                </a:solidFill>
              </a:ln>
              <a:noFill/>
              <a:latin typeface="思源黑体 CN Heavy" panose="020B0A00000000000000" charset="-122"/>
              <a:ea typeface="思源黑体 CN Heavy" panose="020B0A00000000000000" charset="-122"/>
            </a:endParaRPr>
          </a:p>
        </p:txBody>
      </p:sp>
      <p:sp>
        <p:nvSpPr>
          <p:cNvPr id="48" name="文本框 47"/>
          <p:cNvSpPr txBox="1"/>
          <p:nvPr>
            <p:custDataLst>
              <p:tags r:id="rId33"/>
            </p:custDataLst>
          </p:nvPr>
        </p:nvSpPr>
        <p:spPr>
          <a:xfrm>
            <a:off x="6992620" y="3364865"/>
            <a:ext cx="831215" cy="904875"/>
          </a:xfrm>
          <a:prstGeom prst="rect">
            <a:avLst/>
          </a:prstGeom>
          <a:noFill/>
        </p:spPr>
        <p:txBody>
          <a:bodyPr wrap="square" bIns="0" rtlCol="0">
            <a:normAutofit lnSpcReduction="10000"/>
          </a:bodyPr>
          <a:p>
            <a:pPr algn="r"/>
            <a:r>
              <a:rPr lang="en-US" altLang="zh-CN" sz="6000" spc="300">
                <a:ln>
                  <a:solidFill>
                    <a:srgbClr val="F35B06">
                      <a:alpha val="35000"/>
                    </a:srgbClr>
                  </a:solidFill>
                </a:ln>
                <a:noFill/>
                <a:latin typeface="思源黑体 CN Heavy" panose="020B0A00000000000000" charset="-122"/>
                <a:ea typeface="思源黑体 CN Heavy" panose="020B0A00000000000000" charset="-122"/>
              </a:rPr>
              <a:t>5</a:t>
            </a:r>
            <a:endParaRPr lang="en-US" altLang="zh-CN" sz="6000" spc="300">
              <a:ln>
                <a:solidFill>
                  <a:srgbClr val="F35B06">
                    <a:alpha val="35000"/>
                  </a:srgbClr>
                </a:solidFill>
              </a:ln>
              <a:noFill/>
              <a:latin typeface="思源黑体 CN Heavy" panose="020B0A00000000000000" charset="-122"/>
              <a:ea typeface="思源黑体 CN Heavy" panose="020B0A00000000000000" charset="-122"/>
            </a:endParaRPr>
          </a:p>
        </p:txBody>
      </p:sp>
      <p:sp>
        <p:nvSpPr>
          <p:cNvPr id="49" name="文本框 48"/>
          <p:cNvSpPr txBox="1"/>
          <p:nvPr>
            <p:custDataLst>
              <p:tags r:id="rId34"/>
            </p:custDataLst>
          </p:nvPr>
        </p:nvSpPr>
        <p:spPr>
          <a:xfrm>
            <a:off x="4586605" y="3959225"/>
            <a:ext cx="831215" cy="904875"/>
          </a:xfrm>
          <a:prstGeom prst="rect">
            <a:avLst/>
          </a:prstGeom>
          <a:noFill/>
        </p:spPr>
        <p:txBody>
          <a:bodyPr wrap="square" bIns="0" rtlCol="0">
            <a:normAutofit lnSpcReduction="10000"/>
          </a:bodyPr>
          <a:p>
            <a:pPr algn="r"/>
            <a:r>
              <a:rPr lang="en-US" altLang="zh-CN" sz="6000" spc="300">
                <a:ln>
                  <a:solidFill>
                    <a:srgbClr val="F18703">
                      <a:alpha val="50000"/>
                    </a:srgbClr>
                  </a:solidFill>
                </a:ln>
                <a:noFill/>
                <a:latin typeface="思源黑体 CN Heavy" panose="020B0A00000000000000" charset="-122"/>
                <a:ea typeface="思源黑体 CN Heavy" panose="020B0A00000000000000" charset="-122"/>
              </a:rPr>
              <a:t>3</a:t>
            </a:r>
            <a:endParaRPr lang="en-US" altLang="zh-CN" sz="6000" spc="300">
              <a:ln>
                <a:solidFill>
                  <a:srgbClr val="F18703">
                    <a:alpha val="50000"/>
                  </a:srgbClr>
                </a:solidFill>
              </a:ln>
              <a:noFill/>
              <a:latin typeface="思源黑体 CN Heavy" panose="020B0A00000000000000" charset="-122"/>
              <a:ea typeface="思源黑体 CN Heavy" panose="020B0A00000000000000" charset="-122"/>
            </a:endParaRPr>
          </a:p>
        </p:txBody>
      </p:sp>
      <p:sp>
        <p:nvSpPr>
          <p:cNvPr id="79" name="文本框 78"/>
          <p:cNvSpPr txBox="1"/>
          <p:nvPr>
            <p:custDataLst>
              <p:tags r:id="rId35"/>
            </p:custDataLst>
          </p:nvPr>
        </p:nvSpPr>
        <p:spPr>
          <a:xfrm>
            <a:off x="5281930" y="1920240"/>
            <a:ext cx="831215" cy="904875"/>
          </a:xfrm>
          <a:prstGeom prst="rect">
            <a:avLst/>
          </a:prstGeom>
          <a:noFill/>
        </p:spPr>
        <p:txBody>
          <a:bodyPr wrap="square" bIns="0" rtlCol="0">
            <a:normAutofit/>
          </a:bodyPr>
          <a:p>
            <a:pPr algn="ctr"/>
            <a:r>
              <a:rPr lang="en-US" altLang="zh-CN" sz="5400" spc="300">
                <a:ln>
                  <a:solidFill>
                    <a:srgbClr val="7578EC">
                      <a:alpha val="50000"/>
                    </a:srgbClr>
                  </a:solidFill>
                </a:ln>
                <a:noFill/>
                <a:latin typeface="思源黑体 CN Heavy" panose="020B0A00000000000000" charset="-122"/>
                <a:ea typeface="思源黑体 CN Heavy" panose="020B0A00000000000000" charset="-122"/>
              </a:rPr>
              <a:t>1</a:t>
            </a:r>
            <a:endParaRPr lang="en-US" altLang="zh-CN" sz="5400" spc="300">
              <a:ln>
                <a:solidFill>
                  <a:srgbClr val="7578EC">
                    <a:alpha val="50000"/>
                  </a:srgbClr>
                </a:solidFill>
              </a:ln>
              <a:noFill/>
              <a:latin typeface="思源黑体 CN Heavy" panose="020B0A00000000000000" charset="-122"/>
              <a:ea typeface="思源黑体 CN Heavy" panose="020B0A00000000000000" charset="-122"/>
            </a:endParaRPr>
          </a:p>
        </p:txBody>
      </p:sp>
      <p:sp>
        <p:nvSpPr>
          <p:cNvPr id="102" name="任意多边形 101"/>
          <p:cNvSpPr/>
          <p:nvPr>
            <p:custDataLst>
              <p:tags r:id="rId36"/>
            </p:custDataLst>
          </p:nvPr>
        </p:nvSpPr>
        <p:spPr>
          <a:xfrm>
            <a:off x="10064750" y="504190"/>
            <a:ext cx="2127250" cy="24130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645" h="300">
                <a:moveTo>
                  <a:pt x="0" y="150"/>
                </a:moveTo>
                <a:cubicBezTo>
                  <a:pt x="-3" y="66"/>
                  <a:pt x="75" y="-2"/>
                  <a:pt x="150" y="0"/>
                </a:cubicBezTo>
                <a:lnTo>
                  <a:pt x="2645" y="0"/>
                </a:lnTo>
                <a:lnTo>
                  <a:pt x="2645" y="300"/>
                </a:lnTo>
                <a:lnTo>
                  <a:pt x="150" y="300"/>
                </a:lnTo>
                <a:cubicBezTo>
                  <a:pt x="66" y="303"/>
                  <a:pt x="-2" y="225"/>
                  <a:pt x="0" y="150"/>
                </a:cubicBezTo>
                <a:close/>
              </a:path>
            </a:pathLst>
          </a:custGeom>
          <a:noFill/>
          <a:ln>
            <a:solidFill>
              <a:srgbClr val="7578EC">
                <a:lumMod val="40000"/>
                <a:lumOff val="60000"/>
              </a:srgbClr>
            </a:solidFill>
            <a:round/>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任意多边形 97"/>
          <p:cNvSpPr/>
          <p:nvPr>
            <p:custDataLst>
              <p:tags r:id="rId37"/>
            </p:custDataLst>
          </p:nvPr>
        </p:nvSpPr>
        <p:spPr>
          <a:xfrm>
            <a:off x="10512425" y="602615"/>
            <a:ext cx="1679575" cy="19050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645" h="300">
                <a:moveTo>
                  <a:pt x="0" y="150"/>
                </a:moveTo>
                <a:cubicBezTo>
                  <a:pt x="-3" y="66"/>
                  <a:pt x="75" y="-2"/>
                  <a:pt x="150" y="0"/>
                </a:cubicBezTo>
                <a:lnTo>
                  <a:pt x="2645" y="0"/>
                </a:lnTo>
                <a:lnTo>
                  <a:pt x="2645" y="300"/>
                </a:lnTo>
                <a:lnTo>
                  <a:pt x="150" y="300"/>
                </a:lnTo>
                <a:cubicBezTo>
                  <a:pt x="66" y="303"/>
                  <a:pt x="-2" y="225"/>
                  <a:pt x="0" y="150"/>
                </a:cubicBezTo>
                <a:close/>
              </a:path>
            </a:pathLst>
          </a:custGeom>
          <a:gradFill>
            <a:gsLst>
              <a:gs pos="0">
                <a:srgbClr val="7578EC">
                  <a:lumMod val="40000"/>
                  <a:lumOff val="60000"/>
                </a:srgbClr>
              </a:gs>
              <a:gs pos="100000">
                <a:srgbClr val="7578EC">
                  <a:lumMod val="20000"/>
                  <a:lumOff val="80000"/>
                </a:srgbClr>
              </a:gs>
            </a:gsLst>
            <a:lin ang="2700000" scaled="0"/>
          </a:gra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1"/>
          <p:cNvSpPr txBox="1"/>
          <p:nvPr/>
        </p:nvSpPr>
        <p:spPr>
          <a:xfrm>
            <a:off x="1066165" y="2082800"/>
            <a:ext cx="9626600" cy="720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为培养综合素质还应尽可能地参加社会实践和志愿服务活动；参加校内素质类活动和比赛，要锻炼和培养自己的交际与沟通能力等。大学三年的行动计划见表 5-1。</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12" name="稻壳儿鸭鸭 2"/>
          <p:cNvSpPr/>
          <p:nvPr/>
        </p:nvSpPr>
        <p:spPr>
          <a:xfrm>
            <a:off x="3524249" y="128489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（一）大学三年行动方案</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三、制定生涯目标行动方案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2087245" y="2996565"/>
            <a:ext cx="7551420" cy="3164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1"/>
          <p:cNvSpPr txBox="1"/>
          <p:nvPr/>
        </p:nvSpPr>
        <p:spPr>
          <a:xfrm>
            <a:off x="1066165" y="2082800"/>
            <a:ext cx="9626600" cy="720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年度（学期）行动计划是为了完成年度任务而制订的配套实施方案。年度（学期）行动计划见表 5-2。</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12" name="稻壳儿鸭鸭 2"/>
          <p:cNvSpPr/>
          <p:nvPr/>
        </p:nvSpPr>
        <p:spPr>
          <a:xfrm>
            <a:off x="3524249" y="128489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（二）年度（学期）行动方案</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三、制定生涯目标行动方案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2371725" y="2803525"/>
            <a:ext cx="6059805" cy="3399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1"/>
          <p:cNvSpPr txBox="1"/>
          <p:nvPr/>
        </p:nvSpPr>
        <p:spPr>
          <a:xfrm>
            <a:off x="1066165" y="2082800"/>
            <a:ext cx="9626600" cy="720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月度计划围绕月度目标来制订，它应以每周为单位来制订。月度行动计划见表 5-3。</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12" name="稻壳儿鸭鸭 2"/>
          <p:cNvSpPr/>
          <p:nvPr/>
        </p:nvSpPr>
        <p:spPr>
          <a:xfrm>
            <a:off x="3524249" y="128489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（三）月度行动方案</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三、制定生涯目标行动方案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1257935" y="2928620"/>
            <a:ext cx="8662035" cy="3014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1"/>
          <p:cNvSpPr txBox="1"/>
          <p:nvPr/>
        </p:nvSpPr>
        <p:spPr>
          <a:xfrm>
            <a:off x="1066165" y="2082800"/>
            <a:ext cx="9626600" cy="720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周计划围绕周度目标来制订，它应以每日为单位来制订。比如，计划本周完成 100 个单词的学习，那每天至少完成 15～20 个单词的积累。周行动计划见表 5-4。</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12" name="稻壳儿鸭鸭 2"/>
          <p:cNvSpPr/>
          <p:nvPr/>
        </p:nvSpPr>
        <p:spPr>
          <a:xfrm>
            <a:off x="3524249" y="128489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（四）周行动方案</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三、制定生涯目标行动方案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2207895" y="2928620"/>
            <a:ext cx="7343775" cy="3246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鸭鸭 1-1"/>
          <p:cNvSpPr txBox="1"/>
          <p:nvPr/>
        </p:nvSpPr>
        <p:spPr>
          <a:xfrm>
            <a:off x="1066165" y="2082800"/>
            <a:ext cx="9626600" cy="720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日计划是计划中最细小的单位，它围绕每天的目标来制订，它应以每小时为单位来制订，非常具体。日行动计划见表 5-5。</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endParaRPr>
          </a:p>
        </p:txBody>
      </p:sp>
      <p:sp>
        <p:nvSpPr>
          <p:cNvPr id="12" name="稻壳儿鸭鸭 2"/>
          <p:cNvSpPr/>
          <p:nvPr/>
        </p:nvSpPr>
        <p:spPr>
          <a:xfrm>
            <a:off x="3524249" y="1284897"/>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（五）日行动方案</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6"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三、制定生涯目标行动方案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2212975" y="2928620"/>
            <a:ext cx="5683250" cy="3376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撰写职业生涯规划书</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PART-03</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1845"/>
            <a:ext cx="609473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一、职业生涯规划书的基本内容</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custDataLst>
              <p:tags r:id="rId1"/>
            </p:custDataLst>
          </p:nvPr>
        </p:nvSpPr>
        <p:spPr>
          <a:xfrm flipH="1">
            <a:off x="1424305" y="1544320"/>
            <a:ext cx="5587365" cy="545465"/>
          </a:xfrm>
          <a:prstGeom prst="rect">
            <a:avLst/>
          </a:prstGeom>
          <a:noFill/>
        </p:spPr>
        <p:txBody>
          <a:bodyPr wrap="square" bIns="0" rtlCol="0" anchor="ctr" anchorCtr="0"/>
          <a:p>
            <a:pPr algn="l"/>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（一）扉页</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a:p>
            <a:pPr algn="l"/>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扉页包括题目、姓名及基本情况介绍等。</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5" name="文本框 4"/>
          <p:cNvSpPr txBox="1"/>
          <p:nvPr>
            <p:custDataLst>
              <p:tags r:id="rId2"/>
            </p:custDataLst>
          </p:nvPr>
        </p:nvSpPr>
        <p:spPr>
          <a:xfrm flipH="1">
            <a:off x="1424305" y="2405380"/>
            <a:ext cx="9994900" cy="369570"/>
          </a:xfrm>
          <a:prstGeom prst="rect">
            <a:avLst/>
          </a:prstGeom>
          <a:noFill/>
        </p:spPr>
        <p:txBody>
          <a:bodyPr wrap="square" bIns="0" rtlCol="0" anchor="ctr" anchorCtr="0"/>
          <a:p>
            <a:pPr algn="l"/>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职业方向及总体目标是职业生涯规划的纲领，因而是制定职业生涯规划的关键。</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6" name="文本框 5"/>
          <p:cNvSpPr txBox="1"/>
          <p:nvPr>
            <p:custDataLst>
              <p:tags r:id="rId3"/>
            </p:custDataLst>
          </p:nvPr>
        </p:nvSpPr>
        <p:spPr>
          <a:xfrm flipH="1">
            <a:off x="1443355" y="3083560"/>
            <a:ext cx="9994900" cy="369570"/>
          </a:xfrm>
          <a:prstGeom prst="rect">
            <a:avLst/>
          </a:prstGeom>
          <a:noFill/>
        </p:spPr>
        <p:txBody>
          <a:bodyPr wrap="square" bIns="0" rtlCol="0" anchor="ctr" anchorCtr="0"/>
          <a:p>
            <a:pPr algn="l"/>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一个有效的职业生涯设计必须在充分且准确认识自身条件与相关环境的基础上进行。</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47" name="文本框 46"/>
          <p:cNvSpPr txBox="1"/>
          <p:nvPr>
            <p:custDataLst>
              <p:tags r:id="rId4"/>
            </p:custDataLst>
          </p:nvPr>
        </p:nvSpPr>
        <p:spPr>
          <a:xfrm flipH="1">
            <a:off x="1315085" y="4403090"/>
            <a:ext cx="10298430" cy="963295"/>
          </a:xfrm>
          <a:prstGeom prst="rect">
            <a:avLst/>
          </a:prstGeom>
          <a:noFill/>
        </p:spPr>
        <p:txBody>
          <a:bodyPr wrap="square" bIns="0" rtlCol="0" anchor="ctr" anchorCtr="0"/>
          <a:p>
            <a:pPr algn="l"/>
            <a:r>
              <a:rPr lang="zh-CN" sz="160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charset="-122"/>
              </a:rPr>
              <a:t>（六）行动策略</a:t>
            </a:r>
            <a:endParaRPr lang="zh-CN" sz="160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charset="-122"/>
            </a:endParaRPr>
          </a:p>
          <a:p>
            <a:pPr algn="l"/>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行动策略就是要制定实现职业生涯目标的行动方案，要有具体的措施来保证。</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59" name="文本框 58"/>
          <p:cNvSpPr txBox="1"/>
          <p:nvPr>
            <p:custDataLst>
              <p:tags r:id="rId5"/>
            </p:custDataLst>
          </p:nvPr>
        </p:nvSpPr>
        <p:spPr>
          <a:xfrm flipH="1">
            <a:off x="1354455" y="3899535"/>
            <a:ext cx="10154285" cy="784225"/>
          </a:xfrm>
          <a:prstGeom prst="rect">
            <a:avLst/>
          </a:prstGeom>
          <a:noFill/>
        </p:spPr>
        <p:txBody>
          <a:bodyPr wrap="square" bIns="0" rtlCol="0" anchor="ctr" anchorCtr="0"/>
          <a:p>
            <a:pPr algn="l"/>
            <a:r>
              <a:rPr lang="zh-CN" sz="160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charset="-122"/>
              </a:rPr>
              <a:t>（五）职业定位</a:t>
            </a:r>
            <a:endParaRPr lang="zh-CN" sz="160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charset="-122"/>
            </a:endParaRPr>
          </a:p>
          <a:p>
            <a:pPr algn="l"/>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职业定位就是要为职业目标与自己的潜能以及主客观条件谋求最佳匹配。</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62" name="文本框 61"/>
          <p:cNvSpPr txBox="1"/>
          <p:nvPr>
            <p:custDataLst>
              <p:tags r:id="rId6"/>
            </p:custDataLst>
          </p:nvPr>
        </p:nvSpPr>
        <p:spPr>
          <a:xfrm flipH="1">
            <a:off x="1366520" y="3238500"/>
            <a:ext cx="10084435" cy="943610"/>
          </a:xfrm>
          <a:prstGeom prst="rect">
            <a:avLst/>
          </a:prstGeom>
          <a:noFill/>
        </p:spPr>
        <p:txBody>
          <a:bodyPr wrap="square" bIns="0" rtlCol="0" anchor="ctr" anchorCtr="0"/>
          <a:p>
            <a:pPr algn="l"/>
            <a:r>
              <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（四）环境分析</a:t>
            </a:r>
            <a:endPar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a:p>
            <a:pPr algn="l"/>
            <a:r>
              <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rPr>
              <a:t>职业生涯规划要充分认识与了解相关的环境，评估环境因素对自己职业生涯发展的影响。</a:t>
            </a:r>
            <a:endParaRPr lang="zh-CN" sz="1600" spc="300" dirty="0">
              <a:solidFill>
                <a:schemeClr val="tx1"/>
              </a:solidFill>
              <a:uFillTx/>
              <a:latin typeface="思源黑体 CN Bold" panose="020B0800000000000000" charset="-122"/>
              <a:ea typeface="思源黑体 CN Bold" panose="020B0800000000000000" charset="-122"/>
              <a:sym typeface="微软雅黑" panose="020B0503020204020204" charset="-122"/>
            </a:endParaRPr>
          </a:p>
        </p:txBody>
      </p:sp>
      <p:sp>
        <p:nvSpPr>
          <p:cNvPr id="37" name="椭圆 36"/>
          <p:cNvSpPr/>
          <p:nvPr>
            <p:custDataLst>
              <p:tags r:id="rId7"/>
            </p:custDataLst>
          </p:nvPr>
        </p:nvSpPr>
        <p:spPr>
          <a:xfrm flipH="1">
            <a:off x="10862586" y="714571"/>
            <a:ext cx="646665" cy="646665"/>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39" name="文本框 38"/>
          <p:cNvSpPr txBox="1"/>
          <p:nvPr/>
        </p:nvSpPr>
        <p:spPr>
          <a:xfrm>
            <a:off x="1311275" y="5110480"/>
            <a:ext cx="10353675" cy="1050925"/>
          </a:xfrm>
          <a:prstGeom prst="rect">
            <a:avLst/>
          </a:prstGeom>
          <a:noFill/>
        </p:spPr>
        <p:txBody>
          <a:bodyPr wrap="square" rtlCol="0">
            <a:spAutoFit/>
          </a:bodyPr>
          <a:p>
            <a:pPr indent="0" fontAlgn="auto">
              <a:lnSpc>
                <a:spcPct val="130000"/>
              </a:lnSpc>
            </a:pPr>
            <a:r>
              <a:rPr lang="zh-CN" altLang="en-US" sz="1600">
                <a:solidFill>
                  <a:srgbClr val="C00000"/>
                </a:solidFill>
              </a:rPr>
              <a:t>（七）评估与反馈</a:t>
            </a:r>
            <a:endParaRPr lang="zh-CN" altLang="en-US" sz="1600">
              <a:solidFill>
                <a:srgbClr val="C00000"/>
              </a:solidFill>
            </a:endParaRPr>
          </a:p>
          <a:p>
            <a:pPr indent="0" fontAlgn="auto">
              <a:lnSpc>
                <a:spcPct val="130000"/>
              </a:lnSpc>
            </a:pPr>
            <a:r>
              <a:rPr lang="zh-CN" altLang="en-US" sz="1600">
                <a:latin typeface="华文细黑" panose="02010600040101010101" charset="-122"/>
                <a:ea typeface="华文细黑" panose="02010600040101010101" charset="-122"/>
                <a:cs typeface="华文细黑" panose="02010600040101010101" charset="-122"/>
              </a:rPr>
              <a:t>职业生涯规划要帮助个人了解自己，对自身的能力、潜力进行正确的评估，并表明发展的预期目标，将自身条件、发展潜能、发展方向与环境给予的机遇和挑战相比较，最终达到“觉醒”。</a:t>
            </a:r>
            <a:endParaRPr lang="zh-CN" altLang="en-US" sz="1600">
              <a:latin typeface="华文细黑" panose="02010600040101010101" charset="-122"/>
              <a:ea typeface="华文细黑" panose="02010600040101010101" charset="-122"/>
              <a:cs typeface="华文细黑" panose="02010600040101010101" charset="-122"/>
            </a:endParaRPr>
          </a:p>
        </p:txBody>
      </p:sp>
      <p:sp>
        <p:nvSpPr>
          <p:cNvPr id="3" name="文本框 2"/>
          <p:cNvSpPr txBox="1"/>
          <p:nvPr/>
        </p:nvSpPr>
        <p:spPr>
          <a:xfrm>
            <a:off x="1379220" y="2137410"/>
            <a:ext cx="6165850" cy="422910"/>
          </a:xfrm>
          <a:prstGeom prst="rect">
            <a:avLst/>
          </a:prstGeom>
          <a:noFill/>
        </p:spPr>
        <p:txBody>
          <a:bodyPr wrap="square" rtlCol="0">
            <a:noAutofit/>
          </a:bodyPr>
          <a:p>
            <a:pPr algn="l"/>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（二）职业方向及总体目标</a:t>
            </a:r>
            <a:endParaRPr lang="zh-CN" sz="1600" spc="300" dirty="0">
              <a:solidFill>
                <a:srgbClr val="F19ED2">
                  <a:lumMod val="75000"/>
                </a:srgbClr>
              </a:solidFill>
              <a:uFillTx/>
              <a:latin typeface="思源黑体 CN Bold" panose="020B0800000000000000" charset="-122"/>
              <a:ea typeface="思源黑体 CN Bold" panose="020B0800000000000000" charset="-122"/>
            </a:endParaRPr>
          </a:p>
        </p:txBody>
      </p:sp>
      <p:sp>
        <p:nvSpPr>
          <p:cNvPr id="4" name="文本框 3"/>
          <p:cNvSpPr txBox="1"/>
          <p:nvPr/>
        </p:nvSpPr>
        <p:spPr>
          <a:xfrm>
            <a:off x="1344295" y="2774950"/>
            <a:ext cx="6096000" cy="337185"/>
          </a:xfrm>
          <a:prstGeom prst="rect">
            <a:avLst/>
          </a:prstGeom>
          <a:noFill/>
        </p:spPr>
        <p:txBody>
          <a:bodyPr wrap="square" rtlCol="0">
            <a:spAutoFit/>
          </a:bodyPr>
          <a:p>
            <a:pPr algn="l"/>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（三）自我分析评价</a:t>
            </a:r>
            <a:endParaRPr lang="zh-CN" sz="1600" spc="300" dirty="0">
              <a:solidFill>
                <a:srgbClr val="FAF4A0">
                  <a:lumMod val="50000"/>
                </a:srgbClr>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AD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雅士黑 简" panose="02000500000000000000" pitchFamily="2" charset="-122"/>
              <a:ea typeface="方正雅士黑 简" panose="02000500000000000000" pitchFamily="2" charset="-122"/>
            </a:endParaRPr>
          </a:p>
        </p:txBody>
      </p:sp>
      <p:sp>
        <p:nvSpPr>
          <p:cNvPr id="22" name="任意多边形: 形状 21"/>
          <p:cNvSpPr/>
          <p:nvPr/>
        </p:nvSpPr>
        <p:spPr>
          <a:xfrm rot="5400000" flipV="1">
            <a:off x="4705465" y="-628537"/>
            <a:ext cx="6857998" cy="8115077"/>
          </a:xfrm>
          <a:custGeom>
            <a:avLst/>
            <a:gdLst>
              <a:gd name="connsiteX0" fmla="*/ 0 w 6857998"/>
              <a:gd name="connsiteY0" fmla="*/ 0 h 8115077"/>
              <a:gd name="connsiteX1" fmla="*/ 1 w 6857998"/>
              <a:gd name="connsiteY1" fmla="*/ 8115077 h 8115077"/>
              <a:gd name="connsiteX2" fmla="*/ 6857998 w 6857998"/>
              <a:gd name="connsiteY2" fmla="*/ 8115077 h 8115077"/>
              <a:gd name="connsiteX3" fmla="*/ 6857998 w 6857998"/>
              <a:gd name="connsiteY3" fmla="*/ 7681600 h 8115077"/>
              <a:gd name="connsiteX4" fmla="*/ 0 w 6857998"/>
              <a:gd name="connsiteY4" fmla="*/ 0 h 811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98" h="8115077">
                <a:moveTo>
                  <a:pt x="0" y="0"/>
                </a:moveTo>
                <a:lnTo>
                  <a:pt x="1" y="8115077"/>
                </a:lnTo>
                <a:lnTo>
                  <a:pt x="6857998" y="8115077"/>
                </a:lnTo>
                <a:lnTo>
                  <a:pt x="6857998" y="7681600"/>
                </a:lnTo>
                <a:lnTo>
                  <a:pt x="0" y="0"/>
                </a:lnTo>
                <a:close/>
              </a:path>
            </a:pathLst>
          </a:custGeom>
          <a:solidFill>
            <a:srgbClr val="A0CB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雅士黑 简" panose="02000500000000000000" pitchFamily="2" charset="-122"/>
              <a:ea typeface="方正雅士黑 简" panose="02000500000000000000" pitchFamily="2"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2695" t="13963" r="15432" b="9410"/>
          <a:stretch>
            <a:fillRect/>
          </a:stretch>
        </p:blipFill>
        <p:spPr>
          <a:xfrm rot="5400000">
            <a:off x="2515440" y="-2202731"/>
            <a:ext cx="7034120" cy="11163542"/>
          </a:xfrm>
          <a:prstGeom prst="rect">
            <a:avLst/>
          </a:prstGeom>
          <a:effectLst>
            <a:outerShdw blurRad="152400" dist="76200" dir="5400000" algn="t" rotWithShape="0">
              <a:prstClr val="black">
                <a:alpha val="40000"/>
              </a:prstClr>
            </a:outerShdw>
          </a:effectLst>
        </p:spPr>
      </p:pic>
      <p:pic>
        <p:nvPicPr>
          <p:cNvPr id="6" name="图片 5"/>
          <p:cNvPicPr>
            <a:picLocks noChangeAspect="1"/>
          </p:cNvPicPr>
          <p:nvPr/>
        </p:nvPicPr>
        <p:blipFill rotWithShape="1">
          <a:blip r:embed="rId2"/>
          <a:srcRect r="50000"/>
          <a:stretch>
            <a:fillRect/>
          </a:stretch>
        </p:blipFill>
        <p:spPr>
          <a:xfrm>
            <a:off x="947420" y="1261110"/>
            <a:ext cx="3906520" cy="2802255"/>
          </a:xfrm>
          <a:prstGeom prst="rect">
            <a:avLst/>
          </a:prstGeom>
        </p:spPr>
      </p:pic>
      <p:pic>
        <p:nvPicPr>
          <p:cNvPr id="14" name="图片 13"/>
          <p:cNvPicPr>
            <a:picLocks noChangeAspect="1"/>
          </p:cNvPicPr>
          <p:nvPr/>
        </p:nvPicPr>
        <p:blipFill rotWithShape="1">
          <a:blip r:embed="rId2"/>
          <a:srcRect r="50000"/>
          <a:stretch>
            <a:fillRect/>
          </a:stretch>
        </p:blipFill>
        <p:spPr>
          <a:xfrm flipH="1">
            <a:off x="6985635" y="1146810"/>
            <a:ext cx="4286885" cy="2529205"/>
          </a:xfrm>
          <a:prstGeom prst="rect">
            <a:avLst/>
          </a:prstGeom>
        </p:spPr>
      </p:pic>
      <p:sp>
        <p:nvSpPr>
          <p:cNvPr id="23" name="文本框 22"/>
          <p:cNvSpPr txBox="1"/>
          <p:nvPr/>
        </p:nvSpPr>
        <p:spPr>
          <a:xfrm>
            <a:off x="2422525" y="2481580"/>
            <a:ext cx="8042275" cy="2122805"/>
          </a:xfrm>
          <a:prstGeom prst="rect">
            <a:avLst/>
          </a:prstGeom>
          <a:noFill/>
        </p:spPr>
        <p:txBody>
          <a:bodyPr wrap="square" rtlCol="0">
            <a:spAutoFit/>
          </a:bodyPr>
          <a:lstStyle/>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第五章　</a:t>
            </a:r>
            <a:endParaRPr lang="zh-CN" altLang="en-US" sz="6600" spc="-150" dirty="0">
              <a:solidFill>
                <a:schemeClr val="tx1">
                  <a:lumMod val="75000"/>
                  <a:lumOff val="25000"/>
                </a:schemeClr>
              </a:solidFill>
              <a:latin typeface="BiaoZhunCuHei" panose="02000503000000000000" charset="-122"/>
              <a:ea typeface="BiaoZhunCuHei" panose="02000503000000000000" charset="-122"/>
            </a:endParaRPr>
          </a:p>
          <a:p>
            <a:pPr algn="l"/>
            <a:r>
              <a:rPr lang="zh-CN" altLang="en-US" sz="6600" spc="-150" dirty="0">
                <a:solidFill>
                  <a:schemeClr val="tx1">
                    <a:lumMod val="75000"/>
                    <a:lumOff val="25000"/>
                  </a:schemeClr>
                </a:solidFill>
                <a:latin typeface="BiaoZhunCuHei" panose="02000503000000000000" charset="-122"/>
                <a:ea typeface="BiaoZhunCuHei" panose="02000503000000000000" charset="-122"/>
              </a:rPr>
              <a:t>制定规划　管理生涯</a:t>
            </a:r>
            <a:endParaRPr lang="en-US" altLang="zh-CN" sz="6600" spc="-150" dirty="0">
              <a:solidFill>
                <a:schemeClr val="tx1">
                  <a:lumMod val="75000"/>
                  <a:lumOff val="2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1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750"/>
                            </p:stCondLst>
                            <p:childTnLst>
                              <p:par>
                                <p:cTn id="16" presetID="50" presetClass="entr" presetSubtype="0" decel="100000" fill="hold" grpId="0" nodeType="after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strVal val="#ppt_w+.3"/>
                                          </p:val>
                                        </p:tav>
                                        <p:tav tm="100000">
                                          <p:val>
                                            <p:strVal val="#ppt_w"/>
                                          </p:val>
                                        </p:tav>
                                      </p:tavLst>
                                    </p:anim>
                                    <p:anim calcmode="lin" valueType="num">
                                      <p:cBhvr>
                                        <p:cTn id="19" dur="750" fill="hold"/>
                                        <p:tgtEl>
                                          <p:spTgt spid="23"/>
                                        </p:tgtEl>
                                        <p:attrNameLst>
                                          <p:attrName>ppt_h</p:attrName>
                                        </p:attrNameLst>
                                      </p:cBhvr>
                                      <p:tavLst>
                                        <p:tav tm="0">
                                          <p:val>
                                            <p:strVal val="#ppt_h"/>
                                          </p:val>
                                        </p:tav>
                                        <p:tav tm="100000">
                                          <p:val>
                                            <p:strVal val="#ppt_h"/>
                                          </p:val>
                                        </p:tav>
                                      </p:tavLst>
                                    </p:anim>
                                    <p:animEffect transition="in" filter="fade">
                                      <p:cBhvr>
                                        <p:cTn id="2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895985" y="1578610"/>
            <a:ext cx="4586605" cy="4300220"/>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（一）表格式</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表格式的规划书为不完整的职业生涯规划书，常常仅写有最简单的目标、分段实现时间、职业机会评估和发展策略等几个项目，有的只相当于一份完整的职业生涯规划书的计划实施方案表，适合日常警示使用。还有的相当于职业生涯目标列表，如表 5-6 所示。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（二）条列式</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条列式的规划书具有职业生涯的主要内容，多做简单的表述，没有详细的材料分析和评估。文字简练，但逻辑性和说理性不强。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8" name="文本框 17"/>
          <p:cNvSpPr txBox="1"/>
          <p:nvPr/>
        </p:nvSpPr>
        <p:spPr>
          <a:xfrm>
            <a:off x="1790700" y="792480"/>
            <a:ext cx="603758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二、职业生涯规划书的常见格式</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5482590" y="1631950"/>
            <a:ext cx="5616575" cy="3594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895985" y="1407795"/>
            <a:ext cx="10511155" cy="124777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（三）复合式</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复合式就是表格式和条列式的综合，有的职业生涯规划书把部分模块的内容表格化，表格内容比较具体，如表 5-7、表 5-8、表 5-9 所示。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8" name="文本框 17"/>
          <p:cNvSpPr txBox="1"/>
          <p:nvPr/>
        </p:nvSpPr>
        <p:spPr>
          <a:xfrm>
            <a:off x="1790700" y="792480"/>
            <a:ext cx="603758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二、职业生涯规划书的常见格式</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1368425" y="2655570"/>
            <a:ext cx="10038715" cy="3579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790700" y="792480"/>
            <a:ext cx="603758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二、职业生涯规划书的常见格式</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4818380" y="1284605"/>
            <a:ext cx="5561965" cy="4926965"/>
          </a:xfrm>
          <a:prstGeom prst="rect">
            <a:avLst/>
          </a:prstGeom>
        </p:spPr>
      </p:pic>
      <p:sp>
        <p:nvSpPr>
          <p:cNvPr id="4" name="文本框 3"/>
          <p:cNvSpPr txBox="1"/>
          <p:nvPr/>
        </p:nvSpPr>
        <p:spPr>
          <a:xfrm>
            <a:off x="659765" y="1675765"/>
            <a:ext cx="4064000" cy="2168525"/>
          </a:xfrm>
          <a:prstGeom prst="rect">
            <a:avLst/>
          </a:prstGeom>
          <a:noFill/>
        </p:spPr>
        <p:txBody>
          <a:bodyPr wrap="square" rtlCol="0">
            <a:spAutoFit/>
          </a:bodyPr>
          <a:p>
            <a:pPr indent="0" fontAlgn="auto">
              <a:lnSpc>
                <a:spcPct val="150000"/>
              </a:lnSpc>
            </a:pPr>
            <a:r>
              <a:rPr lang="zh-CN" altLang="en-US" b="1">
                <a:solidFill>
                  <a:srgbClr val="C00000"/>
                </a:solidFill>
              </a:rPr>
              <a:t>（四）论文式</a:t>
            </a:r>
            <a:endParaRPr lang="zh-CN" altLang="en-US" b="1">
              <a:solidFill>
                <a:srgbClr val="C00000"/>
              </a:solidFill>
            </a:endParaRPr>
          </a:p>
          <a:p>
            <a:pPr indent="0" fontAlgn="auto">
              <a:lnSpc>
                <a:spcPct val="150000"/>
              </a:lnSpc>
            </a:pPr>
            <a:r>
              <a:rPr lang="zh-CN" altLang="en-US"/>
              <a:t>一份优秀的论文格式的职业生涯规划书能够对一个人职业生涯规划做全面、详细的分析和表述，是最清晰的职业生涯规划书。</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81957" y="1419049"/>
            <a:ext cx="10857230" cy="4411980"/>
            <a:chOff x="711200" y="2574601"/>
            <a:chExt cx="10204055" cy="3970746"/>
          </a:xfrm>
        </p:grpSpPr>
        <p:sp>
          <p:nvSpPr>
            <p:cNvPr id="17" name="矩形: 圆角 16"/>
            <p:cNvSpPr/>
            <p:nvPr/>
          </p:nvSpPr>
          <p:spPr>
            <a:xfrm>
              <a:off x="1596848" y="2574601"/>
              <a:ext cx="9318407" cy="3970746"/>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7" name="矩形 26"/>
            <p:cNvSpPr/>
            <p:nvPr/>
          </p:nvSpPr>
          <p:spPr>
            <a:xfrm>
              <a:off x="711200" y="2837089"/>
              <a:ext cx="711200" cy="14873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（一）职业志向的树立</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
        <p:nvSpPr>
          <p:cNvPr id="21" name="文本框 20"/>
          <p:cNvSpPr txBox="1"/>
          <p:nvPr/>
        </p:nvSpPr>
        <p:spPr>
          <a:xfrm>
            <a:off x="1790700" y="1419225"/>
            <a:ext cx="9848215" cy="422338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（1）当我老去的时候，我最希望人们怎样评价我？</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答：____________________________________________________________________。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（2）我最希望在哪个领域里有所成就、有所建树？</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答：____________________________________________________________________。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（3）假如不需要考虑金钱和时间，我最想从事的工作是什么？</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答：____________________________________________________________________。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（4）我理想的生活方式：___________________________________________________。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（5）我未来要创造的成就：_________________________________________________。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（6）我将来要从事的主要行业：_____________________________________________。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（7）设想自己将来的职业名称：① ___________，② ___________，③ ___________。</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3" name="文本框 22"/>
          <p:cNvSpPr txBox="1"/>
          <p:nvPr/>
        </p:nvSpPr>
        <p:spPr>
          <a:xfrm>
            <a:off x="1790700" y="792480"/>
            <a:ext cx="758698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三、大学生职业生涯规划书模板一</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81957" y="1361899"/>
            <a:ext cx="10857230" cy="4925060"/>
            <a:chOff x="711200" y="2523167"/>
            <a:chExt cx="10204055" cy="4432513"/>
          </a:xfrm>
        </p:grpSpPr>
        <p:sp>
          <p:nvSpPr>
            <p:cNvPr id="17" name="矩形: 圆角 16"/>
            <p:cNvSpPr/>
            <p:nvPr/>
          </p:nvSpPr>
          <p:spPr>
            <a:xfrm>
              <a:off x="1596848" y="2523167"/>
              <a:ext cx="9318407" cy="4432513"/>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矩形 27"/>
            <p:cNvSpPr/>
            <p:nvPr/>
          </p:nvSpPr>
          <p:spPr>
            <a:xfrm>
              <a:off x="711200" y="3826955"/>
              <a:ext cx="711200" cy="14873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（二）自我评估与定位</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grpSp>
      <p:sp>
        <p:nvSpPr>
          <p:cNvPr id="21" name="文本框 20"/>
          <p:cNvSpPr txBox="1"/>
          <p:nvPr/>
        </p:nvSpPr>
        <p:spPr>
          <a:xfrm>
            <a:off x="1790700" y="1284605"/>
            <a:ext cx="9848215" cy="505904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 职业能力评估</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（1）根据自己的职业能力特点，你认为适合自己的职业有：_____________________。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 职业价值观评估</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（2）对于未来的职业，你最看重的是：_______________________________________。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（3）与这些价值观相对应，你未来想从事的职业是：___________________________。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3. 性格类型</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（4）根据性格测试，你认为最适合自己的职业是：_____________________________。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4. 职业兴趣描述</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你认为自己大致的职业兴趣类型是：</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（5）____________________________________________________________________；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（6）____________________________________________________________________；</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（7）____________________________________________________________________。</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3" name="文本框 22"/>
          <p:cNvSpPr txBox="1"/>
          <p:nvPr/>
        </p:nvSpPr>
        <p:spPr>
          <a:xfrm>
            <a:off x="1790700" y="792480"/>
            <a:ext cx="758698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三、大学生职业生涯规划书模板一</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（三）职业生涯机会评估</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1790700" y="1428750"/>
            <a:ext cx="9450705" cy="4861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（三）职业生涯机会评估</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1950085" y="1410335"/>
            <a:ext cx="8595995" cy="4803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644842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（四）职业生涯目标和路线规划</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1790700" y="1460500"/>
            <a:ext cx="9389745" cy="4639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644842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（五）行动计划与措施</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2184400" y="1435735"/>
            <a:ext cx="7092950" cy="4678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644842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（五）行动计划与措施</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1053465" y="1729105"/>
            <a:ext cx="10085705" cy="4225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161213" y="386586"/>
            <a:ext cx="6746307" cy="647700"/>
            <a:chOff x="5243938" y="2080090"/>
            <a:chExt cx="6746307" cy="647700"/>
          </a:xfrm>
        </p:grpSpPr>
        <p:sp>
          <p:nvSpPr>
            <p:cNvPr id="41" name="椭圆 40"/>
            <p:cNvSpPr/>
            <p:nvPr/>
          </p:nvSpPr>
          <p:spPr>
            <a:xfrm>
              <a:off x="6463799" y="20800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01</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4" name="文本框 43"/>
            <p:cNvSpPr txBox="1"/>
            <p:nvPr/>
          </p:nvSpPr>
          <p:spPr>
            <a:xfrm>
              <a:off x="7310245" y="21577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确定职业生涯目标</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47" name="文本框 46"/>
            <p:cNvSpPr txBox="1"/>
            <p:nvPr/>
          </p:nvSpPr>
          <p:spPr>
            <a:xfrm>
              <a:off x="5243938" y="22192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48" name="组合 47"/>
          <p:cNvGrpSpPr/>
          <p:nvPr/>
        </p:nvGrpSpPr>
        <p:grpSpPr>
          <a:xfrm>
            <a:off x="5161213" y="1353160"/>
            <a:ext cx="6746307" cy="647700"/>
            <a:chOff x="5243938" y="3273890"/>
            <a:chExt cx="6746307" cy="647700"/>
          </a:xfrm>
        </p:grpSpPr>
        <p:sp>
          <p:nvSpPr>
            <p:cNvPr id="49" name="椭圆 48"/>
            <p:cNvSpPr/>
            <p:nvPr/>
          </p:nvSpPr>
          <p:spPr>
            <a:xfrm>
              <a:off x="6463799" y="32738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02</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0" name="文本框 49"/>
            <p:cNvSpPr txBox="1"/>
            <p:nvPr/>
          </p:nvSpPr>
          <p:spPr>
            <a:xfrm>
              <a:off x="7310245" y="33515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制定职业生涯规划</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1" name="文本框 50"/>
            <p:cNvSpPr txBox="1"/>
            <p:nvPr/>
          </p:nvSpPr>
          <p:spPr>
            <a:xfrm>
              <a:off x="5243938" y="34130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2" name="组合 51"/>
          <p:cNvGrpSpPr/>
          <p:nvPr/>
        </p:nvGrpSpPr>
        <p:grpSpPr>
          <a:xfrm>
            <a:off x="5161213" y="2319734"/>
            <a:ext cx="6746307" cy="647700"/>
            <a:chOff x="5243938" y="4467690"/>
            <a:chExt cx="6746307" cy="647700"/>
          </a:xfrm>
        </p:grpSpPr>
        <p:sp>
          <p:nvSpPr>
            <p:cNvPr id="53" name="椭圆 52"/>
            <p:cNvSpPr/>
            <p:nvPr/>
          </p:nvSpPr>
          <p:spPr>
            <a:xfrm>
              <a:off x="6463799" y="4467690"/>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03</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54" name="文本框 53"/>
            <p:cNvSpPr txBox="1"/>
            <p:nvPr/>
          </p:nvSpPr>
          <p:spPr>
            <a:xfrm>
              <a:off x="7310245" y="4545319"/>
              <a:ext cx="468000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撰写职业生涯规划书</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5" name="文本框 54"/>
            <p:cNvSpPr txBox="1"/>
            <p:nvPr/>
          </p:nvSpPr>
          <p:spPr>
            <a:xfrm>
              <a:off x="5243938" y="4606874"/>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56" name="组合 55"/>
          <p:cNvGrpSpPr/>
          <p:nvPr/>
        </p:nvGrpSpPr>
        <p:grpSpPr>
          <a:xfrm>
            <a:off x="1033022" y="204894"/>
            <a:ext cx="3612213" cy="830997"/>
            <a:chOff x="4988258" y="1032065"/>
            <a:chExt cx="3612213" cy="830997"/>
          </a:xfrm>
        </p:grpSpPr>
        <p:sp>
          <p:nvSpPr>
            <p:cNvPr id="57" name="文本框 56"/>
            <p:cNvSpPr txBox="1"/>
            <p:nvPr/>
          </p:nvSpPr>
          <p:spPr>
            <a:xfrm>
              <a:off x="4988258" y="1032065"/>
              <a:ext cx="1800000" cy="8309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rPr>
                <a:t>目 录</a:t>
              </a:r>
              <a:endParaRPr kumimoji="0" lang="zh-CN" altLang="en-US" sz="5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mn-cs"/>
              </a:endParaRPr>
            </a:p>
          </p:txBody>
        </p:sp>
        <p:sp>
          <p:nvSpPr>
            <p:cNvPr id="58" name="文本框 90"/>
            <p:cNvSpPr txBox="1"/>
            <p:nvPr>
              <p:custDataLst>
                <p:tags r:id="rId1"/>
              </p:custDataLst>
            </p:nvPr>
          </p:nvSpPr>
          <p:spPr>
            <a:xfrm>
              <a:off x="6620471" y="1284215"/>
              <a:ext cx="198000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rPr>
                <a:t>CATALOG</a:t>
              </a:r>
              <a:endParaRPr kumimoji="0" lang="zh-CN" altLang="en-US" sz="2400" b="0" i="0" u="none" strike="noStrike" kern="1200" cap="none" spc="0" normalizeH="0" baseline="0" noProof="0" dirty="0">
                <a:ln>
                  <a:noFill/>
                </a:ln>
                <a:solidFill>
                  <a:srgbClr val="EF726C"/>
                </a:solidFill>
                <a:effectLst/>
                <a:uLnTx/>
                <a:uFillTx/>
                <a:latin typeface="汉仪雅酷黑 85W" panose="020B0904020202020204" pitchFamily="34" charset="-122"/>
                <a:ea typeface="汉仪正圆-55W" panose="00020600040101010101" pitchFamily="18" charset="-122"/>
                <a:cs typeface="+mn-ea"/>
                <a:sym typeface="+mn-lt"/>
              </a:endParaRPr>
            </a:p>
          </p:txBody>
        </p:sp>
      </p:grpSp>
      <p:grpSp>
        <p:nvGrpSpPr>
          <p:cNvPr id="60" name="组合 59"/>
          <p:cNvGrpSpPr/>
          <p:nvPr/>
        </p:nvGrpSpPr>
        <p:grpSpPr>
          <a:xfrm>
            <a:off x="5161213" y="3286308"/>
            <a:ext cx="7099300" cy="647700"/>
            <a:chOff x="5268091" y="5513212"/>
            <a:chExt cx="7099300" cy="647700"/>
          </a:xfrm>
        </p:grpSpPr>
        <p:sp>
          <p:nvSpPr>
            <p:cNvPr id="61" name="椭圆 60"/>
            <p:cNvSpPr/>
            <p:nvPr/>
          </p:nvSpPr>
          <p:spPr>
            <a:xfrm>
              <a:off x="6487952" y="5513212"/>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04</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62" name="文本框 61"/>
            <p:cNvSpPr txBox="1"/>
            <p:nvPr/>
          </p:nvSpPr>
          <p:spPr>
            <a:xfrm>
              <a:off x="7334381" y="5590682"/>
              <a:ext cx="5033010" cy="49212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职业生涯方案的评估与修正</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63" name="文本框 62"/>
            <p:cNvSpPr txBox="1"/>
            <p:nvPr/>
          </p:nvSpPr>
          <p:spPr>
            <a:xfrm>
              <a:off x="5268091" y="5652396"/>
              <a:ext cx="122645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grpSp>
        <p:nvGrpSpPr>
          <p:cNvPr id="2" name="组合 1"/>
          <p:cNvGrpSpPr/>
          <p:nvPr/>
        </p:nvGrpSpPr>
        <p:grpSpPr>
          <a:xfrm>
            <a:off x="5161213" y="4252778"/>
            <a:ext cx="6746307" cy="647700"/>
            <a:chOff x="5268091" y="5513212"/>
            <a:chExt cx="6746307" cy="647700"/>
          </a:xfrm>
        </p:grpSpPr>
        <p:sp>
          <p:nvSpPr>
            <p:cNvPr id="3" name="椭圆 2"/>
            <p:cNvSpPr/>
            <p:nvPr>
              <p:custDataLst>
                <p:tags r:id="rId2"/>
              </p:custDataLst>
            </p:nvPr>
          </p:nvSpPr>
          <p:spPr>
            <a:xfrm>
              <a:off x="6487952" y="5513212"/>
              <a:ext cx="647700" cy="647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05</a:t>
              </a:r>
              <a:endParaRPr kumimoji="0"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sp>
          <p:nvSpPr>
            <p:cNvPr id="4" name="文本框 3"/>
            <p:cNvSpPr txBox="1"/>
            <p:nvPr>
              <p:custDataLst>
                <p:tags r:id="rId3"/>
              </p:custDataLst>
            </p:nvPr>
          </p:nvSpPr>
          <p:spPr>
            <a:xfrm>
              <a:off x="7334398" y="5590841"/>
              <a:ext cx="4680000" cy="492125"/>
            </a:xfrm>
            <a:prstGeom prst="rect">
              <a:avLst/>
            </a:prstGeom>
            <a:noFill/>
          </p:spPr>
          <p:txBody>
            <a:bodyPr wrap="square" lIns="0" tIns="0" rIns="0" bIns="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职业生涯管理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sp>
          <p:nvSpPr>
            <p:cNvPr id="5" name="文本框 4"/>
            <p:cNvSpPr txBox="1"/>
            <p:nvPr>
              <p:custDataLst>
                <p:tags r:id="rId4"/>
              </p:custDataLst>
            </p:nvPr>
          </p:nvSpPr>
          <p:spPr>
            <a:xfrm>
              <a:off x="5268091" y="5652396"/>
              <a:ext cx="1226459" cy="369332"/>
            </a:xfrm>
            <a:prstGeom prst="rect">
              <a:avLst/>
            </a:prstGeom>
            <a:noFill/>
          </p:spPr>
          <p:txBody>
            <a:bodyPr wrap="square" lIns="0" tIns="0" rIns="0" bIns="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rPr>
                <a:t>PART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644842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（六）定期评估与反馈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1927860" y="1353185"/>
            <a:ext cx="7065010" cy="4878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480"/>
            <a:ext cx="644842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（六）定期评估与反馈</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文本框 1"/>
          <p:cNvSpPr txBox="1"/>
          <p:nvPr/>
        </p:nvSpPr>
        <p:spPr>
          <a:xfrm>
            <a:off x="1663065" y="1284605"/>
            <a:ext cx="10432415" cy="4892675"/>
          </a:xfrm>
          <a:prstGeom prst="rect">
            <a:avLst/>
          </a:prstGeom>
          <a:noFill/>
        </p:spPr>
        <p:txBody>
          <a:bodyPr wrap="square" rtlCol="0">
            <a:spAutoFit/>
          </a:bodyPr>
          <a:p>
            <a:r>
              <a:rPr lang="zh-CN" altLang="en-US" sz="2400">
                <a:latin typeface="BiaoZhunCuHei" panose="02000503000000000000" charset="-122"/>
                <a:ea typeface="BiaoZhunCuHei" panose="02000503000000000000" charset="-122"/>
                <a:cs typeface="BiaoZhunCuHei" panose="02000503000000000000" charset="-122"/>
              </a:rPr>
              <a:t>2. 全面反馈</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班主任评价：____________________________________________________________。</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辅导员评价：____________________________________________________________。</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父母评价：______________________________________________________________。</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同学评价：______________________________________________________________。</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自我评价：______________________________________________________________。</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3. 生涯规划方案修正</a:t>
            </a:r>
            <a:endParaRPr lang="zh-CN" altLang="en-US" sz="2400">
              <a:latin typeface="BiaoZhunCuHei" panose="02000503000000000000" charset="-122"/>
              <a:ea typeface="BiaoZhunCuHei" panose="02000503000000000000" charset="-122"/>
              <a:cs typeface="BiaoZhunCuHei" panose="02000503000000000000" charset="-122"/>
            </a:endParaRPr>
          </a:p>
          <a:p>
            <a:r>
              <a:rPr lang="zh-CN" altLang="en-US" sz="2400">
                <a:latin typeface="BiaoZhunCuHei" panose="02000503000000000000" charset="-122"/>
                <a:ea typeface="BiaoZhunCuHei" panose="02000503000000000000" charset="-122"/>
                <a:cs typeface="BiaoZhunCuHei" panose="02000503000000000000" charset="-122"/>
              </a:rPr>
              <a:t>______________________________________________________________。</a:t>
            </a:r>
            <a:endParaRPr lang="zh-CN" altLang="en-US" sz="2400">
              <a:latin typeface="BiaoZhunCuHei" panose="02000503000000000000" charset="-122"/>
              <a:ea typeface="BiaoZhunCuHei" panose="02000503000000000000" charset="-122"/>
              <a:cs typeface="BiaoZhunCuHei" panose="02000503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670685" y="1284605"/>
            <a:ext cx="8199120" cy="5059045"/>
          </a:xfrm>
          <a:prstGeom prst="rect">
            <a:avLst/>
          </a:prstGeom>
          <a:noFill/>
        </p:spPr>
        <p:txBody>
          <a:bodyPr wrap="square" rtlCol="0">
            <a:spAutoFit/>
          </a:bodyPr>
          <a:lstStyle/>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姓　　名：</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院　　系：</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专　　业：</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联系电话：</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指导老师：</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目　　录</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（一）个人基本资料</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姓名：　　　　　性　　别：　　　　　出生年月：　　　　　籍贯：</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专业：　　　　　政治面貌： QQ：</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联系电话：　　　　　　　　　　　　 通信地址：</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个人爱好（兴趣爱好及职业爱好）：</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E-mail：</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四、大学生职业生涯规划书模板二</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440055" y="1407795"/>
            <a:ext cx="11319510" cy="4641215"/>
          </a:xfrm>
          <a:prstGeom prst="rect">
            <a:avLst/>
          </a:prstGeom>
          <a:noFill/>
        </p:spPr>
        <p:txBody>
          <a:bodyPr wrap="square" rtlCol="0">
            <a:spAutoFit/>
          </a:bodyPr>
          <a:lstStyle/>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（二）自我分析</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结合大赛指定的人才测评报告以及非职业测评分析方法，我对自己进行了全方位、多角度的分析。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1. 职业兴趣——喜欢干什么</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我的人才素质测评报告中，职业兴趣前三项是 ×× 型（× 分）、×× 型（× 分）和×× 型（× 分）。我的具体情况是……</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2. 职业能力——能够干什么</a:t>
            </a:r>
            <a:endPar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我的人才素质测评报告结果显示，×× 能力得分较高（× 分），×× 能力得分较低（× 分）。我的具体情况是……</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cs typeface="宋体" panose="02010600030101010101" pitchFamily="2" charset="-122"/>
                <a:sym typeface="+mn-lt"/>
              </a:rPr>
              <a:t>3. 个人特质——适合干什么</a:t>
            </a:r>
            <a:endParaRPr kumimoji="0" lang="zh-CN" altLang="en-US" sz="1600" b="0" i="0" u="none" strike="noStrike" kern="1200" cap="none" spc="0" normalizeH="0" baseline="0" noProof="0" dirty="0">
              <a:ln>
                <a:noFill/>
              </a:ln>
              <a:solidFill>
                <a:srgbClr val="00B05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我的人才素质测评报告结果显示……我的具体情况是……</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4. 职业价值观</a:t>
            </a:r>
            <a:endPar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6B67EC"/>
                </a:solidFill>
                <a:effectLst/>
                <a:uLnTx/>
                <a:uFillTx/>
                <a:latin typeface="宋体" panose="02010600030101010101" pitchFamily="2" charset="-122"/>
                <a:ea typeface="宋体" panose="02010600030101010101" pitchFamily="2" charset="-122"/>
                <a:cs typeface="宋体" panose="02010600030101010101" pitchFamily="2" charset="-122"/>
                <a:sym typeface="+mn-lt"/>
              </a:rPr>
              <a:t>5. 胜任能力——优劣势是什么</a:t>
            </a:r>
            <a:endParaRPr kumimoji="0" lang="zh-CN" altLang="en-US" sz="1600" b="0" i="0" u="none" strike="noStrike" kern="1200" cap="none" spc="0" normalizeH="0" baseline="0" noProof="0" dirty="0">
              <a:ln>
                <a:noFill/>
              </a:ln>
              <a:solidFill>
                <a:srgbClr val="6B67EC"/>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（1）我的优势能力（2）我的弱势能力自我分析小结：</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四、大学生职业生涯规划书模板二</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794385" y="1398905"/>
            <a:ext cx="10603230" cy="4592320"/>
          </a:xfrm>
          <a:prstGeom prst="rect">
            <a:avLst/>
          </a:prstGeom>
          <a:noFill/>
        </p:spPr>
        <p:txBody>
          <a:bodyPr wrap="square" rtlCol="0">
            <a:spAutoFit/>
          </a:bodyPr>
          <a:lstStyle/>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（三）职业分析</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1. 家庭环境分析</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（如经济状况、家人期望、家族文化等及其对本人的影响）</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chemeClr val="accent3">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 学校环境分析</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（如学校特色、专业学习、实践经验等）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3. 社会环境分析</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（如就业形势、就业政策、竞争对手等）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4. 职业环境分析</a:t>
            </a:r>
            <a:endParaRPr kumimoji="0" lang="zh-CN" altLang="en-US" sz="16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（1）行业分析（如 ×× 行业现状及发展趋势，人业匹配分析）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（2）职业分析（如 ×× 职业的工作内容、工作要求、发展前景，人岗匹配分析）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（3）企业分析（如 ×× 企业的类型、企业文化、发展前景、发展阶段、产品服务、员工素质、工作氛围等，人企匹配分析）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（4）地域分析（如 ×× 工作城市的发展前景、文化特点、气候水土、人际关系等，人城匹配分析）</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职业分析小结：</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四、大学生职业生涯规划书模板二</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670685" y="1284605"/>
            <a:ext cx="8199120" cy="1714500"/>
          </a:xfrm>
          <a:prstGeom prst="rect">
            <a:avLst/>
          </a:prstGeom>
          <a:noFill/>
        </p:spPr>
        <p:txBody>
          <a:bodyPr wrap="square" rtlCol="0">
            <a:spAutoFit/>
          </a:bodyPr>
          <a:lstStyle/>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姓名：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性别：</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出生：　　年　　月　　日</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学校：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院系：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电话：</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电子邮件：</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R="0" lvl="0" indent="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撰写时间：　　年　　月　　日</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五、大学生职业生涯规划书模板三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6289675" y="1420495"/>
            <a:ext cx="5094605" cy="4162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五、大学生职业生涯规划书模板三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955040" y="1485900"/>
            <a:ext cx="5166995" cy="4148455"/>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6906895" y="1284605"/>
            <a:ext cx="3813810" cy="5002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五、大学生职业生涯规划书模板三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custDataLst>
              <p:tags r:id="rId1"/>
            </p:custDataLst>
          </p:nvPr>
        </p:nvPicPr>
        <p:blipFill>
          <a:blip r:embed="rId2"/>
          <a:stretch>
            <a:fillRect/>
          </a:stretch>
        </p:blipFill>
        <p:spPr>
          <a:xfrm>
            <a:off x="1790700" y="1284605"/>
            <a:ext cx="3731895" cy="495617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6269355" y="1283970"/>
            <a:ext cx="3933190" cy="4956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790700" y="792480"/>
            <a:ext cx="7677785"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五、大学生职业生涯规划书模板三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custDataLst>
              <p:tags r:id="rId1"/>
            </p:custDataLst>
          </p:nvPr>
        </p:nvPicPr>
        <p:blipFill>
          <a:blip r:embed="rId2"/>
          <a:stretch>
            <a:fillRect/>
          </a:stretch>
        </p:blipFill>
        <p:spPr>
          <a:xfrm>
            <a:off x="1790700" y="1284605"/>
            <a:ext cx="3503295" cy="5002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705600" cy="1413890"/>
            <a:chOff x="4802050" y="582041"/>
            <a:chExt cx="6705600"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571"/>
              <a:ext cx="6705600"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职业生涯方案的评估与修正</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PART-04</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确定职业生涯目标</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PART-01</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一、职业生涯成功及其标准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49" name="Freeform 16"/>
          <p:cNvSpPr/>
          <p:nvPr>
            <p:custDataLst>
              <p:tags r:id="rId1"/>
            </p:custDataLst>
          </p:nvPr>
        </p:nvSpPr>
        <p:spPr bwMode="auto">
          <a:xfrm flipH="1">
            <a:off x="6572677" y="1948823"/>
            <a:ext cx="1293617" cy="89533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4" name="Oval 12"/>
          <p:cNvSpPr>
            <a:spLocks noChangeArrowheads="1"/>
          </p:cNvSpPr>
          <p:nvPr>
            <p:custDataLst>
              <p:tags r:id="rId2"/>
            </p:custDataLst>
          </p:nvPr>
        </p:nvSpPr>
        <p:spPr bwMode="auto">
          <a:xfrm>
            <a:off x="5482814" y="3622670"/>
            <a:ext cx="766210" cy="766210"/>
          </a:xfrm>
          <a:prstGeom prst="ellipse">
            <a:avLst/>
          </a:prstGeom>
          <a:solidFill>
            <a:srgbClr val="000000">
              <a:lumMod val="50000"/>
              <a:lumOff val="50000"/>
            </a:srgbClr>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11" name="Freeform 19"/>
          <p:cNvSpPr/>
          <p:nvPr>
            <p:custDataLst>
              <p:tags r:id="rId3"/>
            </p:custDataLst>
          </p:nvPr>
        </p:nvSpPr>
        <p:spPr bwMode="auto">
          <a:xfrm flipV="1">
            <a:off x="3438204" y="3147332"/>
            <a:ext cx="1013852" cy="806252"/>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5" name="Oval 13"/>
          <p:cNvSpPr>
            <a:spLocks noChangeArrowheads="1"/>
          </p:cNvSpPr>
          <p:nvPr>
            <p:custDataLst>
              <p:tags r:id="rId4"/>
            </p:custDataLst>
          </p:nvPr>
        </p:nvSpPr>
        <p:spPr bwMode="auto">
          <a:xfrm>
            <a:off x="6291356" y="4601597"/>
            <a:ext cx="1022320" cy="1022320"/>
          </a:xfrm>
          <a:prstGeom prst="ellipse">
            <a:avLst/>
          </a:prstGeom>
          <a:solidFill>
            <a:srgbClr val="CE7075"/>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26" name="Freeform 34"/>
          <p:cNvSpPr>
            <a:spLocks noEditPoints="1"/>
          </p:cNvSpPr>
          <p:nvPr>
            <p:custDataLst>
              <p:tags r:id="rId5"/>
            </p:custDataLst>
          </p:nvPr>
        </p:nvSpPr>
        <p:spPr bwMode="auto">
          <a:xfrm>
            <a:off x="6606731" y="4921205"/>
            <a:ext cx="410621" cy="351356"/>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7" name="Freeform 35"/>
          <p:cNvSpPr>
            <a:spLocks noEditPoints="1"/>
          </p:cNvSpPr>
          <p:nvPr>
            <p:custDataLst>
              <p:tags r:id="rId6"/>
            </p:custDataLst>
          </p:nvPr>
        </p:nvSpPr>
        <p:spPr bwMode="auto">
          <a:xfrm>
            <a:off x="6770979" y="5067603"/>
            <a:ext cx="129052" cy="12883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8" name="Freeform 36"/>
          <p:cNvSpPr>
            <a:spLocks noEditPoints="1"/>
          </p:cNvSpPr>
          <p:nvPr>
            <p:custDataLst>
              <p:tags r:id="rId7"/>
            </p:custDataLst>
          </p:nvPr>
        </p:nvSpPr>
        <p:spPr bwMode="auto">
          <a:xfrm>
            <a:off x="5713524" y="3861846"/>
            <a:ext cx="309024" cy="28785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FFFFFF"/>
          </a:solidFill>
          <a:ln>
            <a:solidFill>
              <a:srgbClr val="FFFFFF"/>
            </a:solidFill>
          </a:ln>
        </p:spPr>
        <p:txBody>
          <a:bodyPr/>
          <a:lstStyle/>
          <a:p>
            <a:pPr defTabSz="1218565" fontAlgn="base">
              <a:spcBef>
                <a:spcPct val="0"/>
              </a:spcBef>
              <a:spcAft>
                <a:spcPct val="0"/>
              </a:spcAft>
            </a:pPr>
            <a:endParaRPr lang="zh-CN" altLang="en-US" sz="2400">
              <a:solidFill>
                <a:srgbClr val="000000"/>
              </a:solidFill>
            </a:endParaRPr>
          </a:p>
        </p:txBody>
      </p:sp>
      <p:sp>
        <p:nvSpPr>
          <p:cNvPr id="33807" name="Oval 15"/>
          <p:cNvSpPr>
            <a:spLocks noChangeArrowheads="1"/>
          </p:cNvSpPr>
          <p:nvPr>
            <p:custDataLst>
              <p:tags r:id="rId8"/>
            </p:custDataLst>
          </p:nvPr>
        </p:nvSpPr>
        <p:spPr bwMode="auto">
          <a:xfrm>
            <a:off x="3862114" y="3620252"/>
            <a:ext cx="1024435" cy="1024435"/>
          </a:xfrm>
          <a:prstGeom prst="ellipse">
            <a:avLst/>
          </a:prstGeom>
          <a:solidFill>
            <a:srgbClr val="7EA88C"/>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2" name="Freeform 19"/>
          <p:cNvSpPr>
            <a:spLocks noEditPoints="1"/>
          </p:cNvSpPr>
          <p:nvPr>
            <p:custDataLst>
              <p:tags r:id="rId9"/>
            </p:custDataLst>
          </p:nvPr>
        </p:nvSpPr>
        <p:spPr bwMode="auto">
          <a:xfrm>
            <a:off x="4251282" y="3994509"/>
            <a:ext cx="275731" cy="345888"/>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1" name="Freeform 20"/>
          <p:cNvSpPr/>
          <p:nvPr>
            <p:custDataLst>
              <p:tags r:id="rId10"/>
            </p:custDataLst>
          </p:nvPr>
        </p:nvSpPr>
        <p:spPr bwMode="auto">
          <a:xfrm>
            <a:off x="4307499" y="3937741"/>
            <a:ext cx="164635" cy="34325"/>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2" name="Freeform 21"/>
          <p:cNvSpPr/>
          <p:nvPr>
            <p:custDataLst>
              <p:tags r:id="rId11"/>
            </p:custDataLst>
          </p:nvPr>
        </p:nvSpPr>
        <p:spPr bwMode="auto">
          <a:xfrm>
            <a:off x="4326237" y="4076360"/>
            <a:ext cx="125819" cy="124097"/>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 name="Oval 11"/>
          <p:cNvSpPr>
            <a:spLocks noChangeArrowheads="1"/>
          </p:cNvSpPr>
          <p:nvPr>
            <p:custDataLst>
              <p:tags r:id="rId12"/>
            </p:custDataLst>
          </p:nvPr>
        </p:nvSpPr>
        <p:spPr bwMode="auto">
          <a:xfrm>
            <a:off x="5894513" y="2165977"/>
            <a:ext cx="972000" cy="972000"/>
          </a:xfrm>
          <a:prstGeom prst="ellipse">
            <a:avLst/>
          </a:prstGeom>
          <a:solidFill>
            <a:srgbClr val="7EA88C"/>
          </a:solidFill>
          <a:ln>
            <a:noFill/>
          </a:ln>
        </p:spPr>
        <p:txBody>
          <a:bodyPr>
            <a:normAutofit/>
          </a:bodyPr>
          <a:lstStyle/>
          <a:p>
            <a:pPr defTabSz="1218565" fontAlgn="base">
              <a:spcBef>
                <a:spcPct val="0"/>
              </a:spcBef>
              <a:spcAft>
                <a:spcPct val="0"/>
              </a:spcAft>
            </a:pPr>
            <a:endParaRPr lang="zh-CN" altLang="en-US" sz="2400">
              <a:solidFill>
                <a:srgbClr val="000000"/>
              </a:solidFill>
            </a:endParaRPr>
          </a:p>
        </p:txBody>
      </p:sp>
      <p:sp>
        <p:nvSpPr>
          <p:cNvPr id="46" name="Freeform 28"/>
          <p:cNvSpPr>
            <a:spLocks noEditPoints="1"/>
          </p:cNvSpPr>
          <p:nvPr>
            <p:custDataLst>
              <p:tags r:id="rId13"/>
            </p:custDataLst>
          </p:nvPr>
        </p:nvSpPr>
        <p:spPr bwMode="auto">
          <a:xfrm>
            <a:off x="6217844" y="2481927"/>
            <a:ext cx="353455" cy="362235"/>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solidFill>
              <a:srgbClr val="FFFFFF"/>
            </a:solidFill>
          </a:ln>
        </p:spPr>
        <p:txBody>
          <a:bodyPr>
            <a:normAutofit fontScale="72500"/>
          </a:bodyPr>
          <a:lstStyle/>
          <a:p>
            <a:pPr defTabSz="1218565" fontAlgn="base">
              <a:spcBef>
                <a:spcPct val="0"/>
              </a:spcBef>
              <a:spcAft>
                <a:spcPct val="0"/>
              </a:spcAft>
            </a:pPr>
            <a:endParaRPr lang="zh-CN" altLang="en-US" sz="2400">
              <a:solidFill>
                <a:srgbClr val="000000"/>
              </a:solidFill>
            </a:endParaRPr>
          </a:p>
        </p:txBody>
      </p:sp>
      <p:sp>
        <p:nvSpPr>
          <p:cNvPr id="4" name="燕尾形 3"/>
          <p:cNvSpPr/>
          <p:nvPr>
            <p:custDataLst>
              <p:tags r:id="rId14"/>
            </p:custDataLst>
          </p:nvPr>
        </p:nvSpPr>
        <p:spPr>
          <a:xfrm rot="17671586">
            <a:off x="6102374" y="3290562"/>
            <a:ext cx="127494" cy="143452"/>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latin typeface="Arial" panose="020B0604020202020204" pitchFamily="34" charset="0"/>
              <a:ea typeface="黑体" panose="02010609060101010101" charset="-122"/>
            </a:endParaRPr>
          </a:p>
        </p:txBody>
      </p:sp>
      <p:sp>
        <p:nvSpPr>
          <p:cNvPr id="47" name="燕尾形 46"/>
          <p:cNvSpPr/>
          <p:nvPr>
            <p:custDataLst>
              <p:tags r:id="rId15"/>
            </p:custDataLst>
          </p:nvPr>
        </p:nvSpPr>
        <p:spPr>
          <a:xfrm rot="3206810">
            <a:off x="6208373" y="4497118"/>
            <a:ext cx="127494" cy="143452"/>
          </a:xfrm>
          <a:prstGeom prst="chevron">
            <a:avLst>
              <a:gd name="adj" fmla="val 288147"/>
            </a:avLst>
          </a:prstGeom>
          <a:solidFill>
            <a:srgbClr val="CE7075"/>
          </a:solidFill>
          <a:ln>
            <a:solidFill>
              <a:srgbClr val="CE7075"/>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latin typeface="Arial" panose="020B0604020202020204" pitchFamily="34" charset="0"/>
              <a:ea typeface="黑体" panose="02010609060101010101" charset="-122"/>
            </a:endParaRPr>
          </a:p>
        </p:txBody>
      </p:sp>
      <p:sp>
        <p:nvSpPr>
          <p:cNvPr id="48" name="燕尾形 47"/>
          <p:cNvSpPr/>
          <p:nvPr>
            <p:custDataLst>
              <p:tags r:id="rId16"/>
            </p:custDataLst>
          </p:nvPr>
        </p:nvSpPr>
        <p:spPr>
          <a:xfrm rot="10440000">
            <a:off x="5114492" y="3986293"/>
            <a:ext cx="127494" cy="149421"/>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latin typeface="Arial" panose="020B0604020202020204" pitchFamily="34" charset="0"/>
              <a:ea typeface="黑体" panose="02010609060101010101" charset="-122"/>
            </a:endParaRPr>
          </a:p>
        </p:txBody>
      </p:sp>
      <p:sp>
        <p:nvSpPr>
          <p:cNvPr id="51" name="文本框 50"/>
          <p:cNvSpPr txBox="1"/>
          <p:nvPr>
            <p:custDataLst>
              <p:tags r:id="rId17"/>
            </p:custDataLst>
          </p:nvPr>
        </p:nvSpPr>
        <p:spPr>
          <a:xfrm>
            <a:off x="8136890" y="911225"/>
            <a:ext cx="3334385" cy="1932940"/>
          </a:xfrm>
          <a:prstGeom prst="rect">
            <a:avLst/>
          </a:prstGeom>
          <a:noFill/>
        </p:spPr>
        <p:txBody>
          <a:bodyPr wrap="square" lIns="90000" tIns="46800" rIns="90000" bIns="46800" rtlCol="0" anchor="b" anchorCtr="0"/>
          <a:lstStyle/>
          <a:p>
            <a:pPr indent="0" defTabSz="1218565" fontAlgn="base">
              <a:lnSpc>
                <a:spcPct val="130000"/>
              </a:lnSpc>
              <a:spcBef>
                <a:spcPct val="0"/>
              </a:spcBef>
              <a:spcAft>
                <a:spcPct val="0"/>
              </a:spcAft>
            </a:pPr>
            <a:r>
              <a:rPr lang="zh-CN" altLang="en-US" sz="1600" b="1" dirty="0">
                <a:solidFill>
                  <a:srgbClr val="7EA88C"/>
                </a:solidFill>
                <a:latin typeface="Arial" panose="020B0604020202020204" pitchFamily="34" charset="0"/>
                <a:ea typeface="黑体" panose="02010609060101010101" charset="-122"/>
                <a:cs typeface="+mn-ea"/>
              </a:rPr>
              <a:t>（一）职业生涯成功的含义</a:t>
            </a:r>
            <a:endParaRPr lang="zh-CN" altLang="en-US" sz="1600" b="1" dirty="0">
              <a:solidFill>
                <a:srgbClr val="7EA88C"/>
              </a:solidFill>
              <a:latin typeface="Arial" panose="020B0604020202020204" pitchFamily="34" charset="0"/>
              <a:ea typeface="黑体" panose="02010609060101010101" charset="-122"/>
              <a:cs typeface="+mn-ea"/>
            </a:endParaRPr>
          </a:p>
          <a:p>
            <a:pPr indent="0"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职业生涯成功是个人职业生涯追求目标的实现。职业生涯成功的含义因人而异，具有很强的相对性，对于同样的人在不同的人生阶段也有着不同的含义。</a:t>
            </a:r>
            <a:endParaRPr lang="zh-CN" altLang="en-US" sz="1600" b="1" dirty="0">
              <a:solidFill>
                <a:schemeClr val="tx1"/>
              </a:solidFill>
              <a:latin typeface="Arial" panose="020B0604020202020204" pitchFamily="34" charset="0"/>
              <a:ea typeface="黑体" panose="02010609060101010101" charset="-122"/>
              <a:cs typeface="+mn-ea"/>
            </a:endParaRPr>
          </a:p>
        </p:txBody>
      </p:sp>
      <p:sp>
        <p:nvSpPr>
          <p:cNvPr id="53" name="Freeform 16"/>
          <p:cNvSpPr/>
          <p:nvPr>
            <p:custDataLst>
              <p:tags r:id="rId18"/>
            </p:custDataLst>
          </p:nvPr>
        </p:nvSpPr>
        <p:spPr bwMode="auto">
          <a:xfrm flipH="1">
            <a:off x="7539011" y="4644687"/>
            <a:ext cx="912952" cy="766322"/>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55" name="文本框 54"/>
          <p:cNvSpPr txBox="1"/>
          <p:nvPr>
            <p:custDataLst>
              <p:tags r:id="rId19"/>
            </p:custDataLst>
          </p:nvPr>
        </p:nvSpPr>
        <p:spPr>
          <a:xfrm>
            <a:off x="8451850" y="3619500"/>
            <a:ext cx="3161665" cy="2781935"/>
          </a:xfrm>
          <a:prstGeom prst="rect">
            <a:avLst/>
          </a:prstGeom>
          <a:noFill/>
        </p:spPr>
        <p:txBody>
          <a:bodyPr wrap="square" lIns="90000" tIns="46800" rIns="90000" bIns="46800" rtlCol="0" anchor="b" anchorCtr="0"/>
          <a:lstStyle/>
          <a:p>
            <a:pPr indent="0" defTabSz="1218565" fontAlgn="base">
              <a:lnSpc>
                <a:spcPct val="130000"/>
              </a:lnSpc>
              <a:spcBef>
                <a:spcPct val="0"/>
              </a:spcBef>
              <a:spcAft>
                <a:spcPct val="0"/>
              </a:spcAft>
            </a:pPr>
            <a:r>
              <a:rPr lang="zh-CN" altLang="en-US" sz="1600" b="1" dirty="0">
                <a:solidFill>
                  <a:srgbClr val="CE7075"/>
                </a:solidFill>
                <a:latin typeface="Arial" panose="020B0604020202020204" pitchFamily="34" charset="0"/>
                <a:ea typeface="黑体" panose="02010609060101010101" charset="-122"/>
                <a:cs typeface="+mn-ea"/>
              </a:rPr>
              <a:t>（三）职业生涯成功的评价和其评价体系</a:t>
            </a:r>
            <a:endParaRPr lang="zh-CN" altLang="en-US" sz="1600" b="1" dirty="0">
              <a:solidFill>
                <a:srgbClr val="CE7075"/>
              </a:solidFill>
              <a:latin typeface="Arial" panose="020B0604020202020204" pitchFamily="34" charset="0"/>
              <a:ea typeface="黑体" panose="02010609060101010101" charset="-122"/>
              <a:cs typeface="+mn-ea"/>
            </a:endParaRPr>
          </a:p>
          <a:p>
            <a:pPr indent="0"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要对职业生涯成功进行全面的评价，必须综合考虑个人、家庭、企业、社会等各方面的因素。有人认为职业生涯成功意味着个人才能的发挥以及为人类社会做出贡献，并认为职业生涯成功的标准可分为“自我认为”“社会承认”和“历史判定”。</a:t>
            </a:r>
            <a:endParaRPr lang="zh-CN" altLang="en-US" sz="1600" b="1" dirty="0">
              <a:solidFill>
                <a:schemeClr val="tx1"/>
              </a:solidFill>
              <a:latin typeface="Arial" panose="020B0604020202020204" pitchFamily="34" charset="0"/>
              <a:ea typeface="黑体" panose="02010609060101010101" charset="-122"/>
              <a:cs typeface="+mn-ea"/>
            </a:endParaRPr>
          </a:p>
        </p:txBody>
      </p:sp>
      <p:sp>
        <p:nvSpPr>
          <p:cNvPr id="57" name="文本框 56"/>
          <p:cNvSpPr txBox="1"/>
          <p:nvPr>
            <p:custDataLst>
              <p:tags r:id="rId20"/>
            </p:custDataLst>
          </p:nvPr>
        </p:nvSpPr>
        <p:spPr>
          <a:xfrm>
            <a:off x="501650" y="2165985"/>
            <a:ext cx="3334385" cy="4060825"/>
          </a:xfrm>
          <a:prstGeom prst="rect">
            <a:avLst/>
          </a:prstGeom>
          <a:noFill/>
        </p:spPr>
        <p:txBody>
          <a:bodyPr wrap="square" lIns="90000" tIns="46800" rIns="90000" bIns="46800" rtlCol="0" anchor="b" anchorCtr="0"/>
          <a:lstStyle/>
          <a:p>
            <a:pPr indent="0" algn="l" defTabSz="1218565" fontAlgn="base">
              <a:lnSpc>
                <a:spcPct val="130000"/>
              </a:lnSpc>
              <a:spcBef>
                <a:spcPct val="0"/>
              </a:spcBef>
              <a:spcAft>
                <a:spcPct val="0"/>
              </a:spcAft>
            </a:pPr>
            <a:r>
              <a:rPr lang="zh-CN" altLang="en-US" sz="1600" b="1" dirty="0">
                <a:solidFill>
                  <a:srgbClr val="7EA88C"/>
                </a:solidFill>
                <a:latin typeface="Arial" panose="020B0604020202020204" pitchFamily="34" charset="0"/>
                <a:ea typeface="黑体" panose="02010609060101010101" charset="-122"/>
                <a:cs typeface="+mn-ea"/>
              </a:rPr>
              <a:t>（二）职业生涯成功的标准</a:t>
            </a:r>
            <a:endParaRPr lang="zh-CN" altLang="en-US" sz="1600" b="1" dirty="0">
              <a:solidFill>
                <a:srgbClr val="7EA88C"/>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1. 攀登型</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一些人将成功定义为一种螺旋型的东西，不断上升和自我完善。</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2. 安全型</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一些扎实的人需要长期的稳定和相应不变的工作认可。</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3. 自由型</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还有一些是暂时的——他们认为成功为多样性的经历。</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4. 进取型</a:t>
            </a:r>
            <a:endParaRPr lang="zh-CN" altLang="en-US" sz="1600" b="1" dirty="0">
              <a:solidFill>
                <a:schemeClr val="tx1"/>
              </a:solidFill>
              <a:latin typeface="Arial" panose="020B0604020202020204" pitchFamily="34" charset="0"/>
              <a:ea typeface="黑体" panose="02010609060101010101" charset="-122"/>
              <a:cs typeface="+mn-ea"/>
            </a:endParaRPr>
          </a:p>
          <a:p>
            <a:pPr indent="0" algn="l" defTabSz="1218565" fontAlgn="base">
              <a:lnSpc>
                <a:spcPct val="130000"/>
              </a:lnSpc>
              <a:spcBef>
                <a:spcPct val="0"/>
              </a:spcBef>
              <a:spcAft>
                <a:spcPct val="0"/>
              </a:spcAft>
            </a:pPr>
            <a:r>
              <a:rPr lang="zh-CN" altLang="en-US" sz="1600" b="1" dirty="0">
                <a:solidFill>
                  <a:schemeClr val="tx1"/>
                </a:solidFill>
                <a:latin typeface="Arial" panose="020B0604020202020204" pitchFamily="34" charset="0"/>
                <a:ea typeface="黑体" panose="02010609060101010101" charset="-122"/>
                <a:cs typeface="+mn-ea"/>
              </a:rPr>
              <a:t>进取型的人认为成功是升入企业或职业较高阶层。</a:t>
            </a:r>
            <a:endParaRPr lang="zh-CN" altLang="en-US" sz="1600" b="1" dirty="0">
              <a:solidFill>
                <a:schemeClr val="tx1"/>
              </a:solidFill>
              <a:latin typeface="Arial" panose="020B0604020202020204" pitchFamily="34" charset="0"/>
              <a:ea typeface="黑体" panose="02010609060101010101"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二、职业生涯规划评估</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7" name="Freeform 7"/>
          <p:cNvSpPr>
            <a:spLocks noEditPoints="1"/>
          </p:cNvSpPr>
          <p:nvPr>
            <p:custDataLst>
              <p:tags r:id="rId1"/>
            </p:custDataLst>
          </p:nvPr>
        </p:nvSpPr>
        <p:spPr bwMode="auto">
          <a:xfrm>
            <a:off x="4890388" y="2864288"/>
            <a:ext cx="1272151" cy="128057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8" name="Freeform 8"/>
          <p:cNvSpPr/>
          <p:nvPr>
            <p:custDataLst>
              <p:tags r:id="rId2"/>
            </p:custDataLst>
          </p:nvPr>
        </p:nvSpPr>
        <p:spPr bwMode="auto">
          <a:xfrm>
            <a:off x="4700780" y="2699772"/>
            <a:ext cx="512021" cy="588116"/>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9" name="Oval 9"/>
          <p:cNvSpPr>
            <a:spLocks noChangeArrowheads="1"/>
          </p:cNvSpPr>
          <p:nvPr>
            <p:custDataLst>
              <p:tags r:id="rId3"/>
            </p:custDataLst>
          </p:nvPr>
        </p:nvSpPr>
        <p:spPr bwMode="auto">
          <a:xfrm>
            <a:off x="5143237" y="3118821"/>
            <a:ext cx="766451" cy="771508"/>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1" name="Freeform 11"/>
          <p:cNvSpPr/>
          <p:nvPr>
            <p:custDataLst>
              <p:tags r:id="rId4"/>
            </p:custDataLst>
          </p:nvPr>
        </p:nvSpPr>
        <p:spPr bwMode="auto">
          <a:xfrm>
            <a:off x="7407525" y="3720616"/>
            <a:ext cx="512021" cy="588116"/>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3" name="Freeform 13"/>
          <p:cNvSpPr>
            <a:spLocks noEditPoints="1"/>
          </p:cNvSpPr>
          <p:nvPr>
            <p:custDataLst>
              <p:tags r:id="rId5"/>
            </p:custDataLst>
          </p:nvPr>
        </p:nvSpPr>
        <p:spPr bwMode="auto">
          <a:xfrm>
            <a:off x="6460948" y="2864288"/>
            <a:ext cx="1272151" cy="128057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4" name="Oval 14"/>
          <p:cNvSpPr>
            <a:spLocks noChangeArrowheads="1"/>
          </p:cNvSpPr>
          <p:nvPr>
            <p:custDataLst>
              <p:tags r:id="rId6"/>
            </p:custDataLst>
          </p:nvPr>
        </p:nvSpPr>
        <p:spPr bwMode="auto">
          <a:xfrm>
            <a:off x="6713798" y="3118821"/>
            <a:ext cx="766451" cy="771508"/>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2" name="Freeform 22"/>
          <p:cNvSpPr>
            <a:spLocks noEditPoints="1"/>
          </p:cNvSpPr>
          <p:nvPr>
            <p:custDataLst>
              <p:tags r:id="rId7"/>
            </p:custDataLst>
          </p:nvPr>
        </p:nvSpPr>
        <p:spPr bwMode="auto">
          <a:xfrm>
            <a:off x="5370801" y="3334806"/>
            <a:ext cx="311322" cy="30038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4" name="Freeform 24"/>
          <p:cNvSpPr>
            <a:spLocks noEditPoints="1"/>
          </p:cNvSpPr>
          <p:nvPr>
            <p:custDataLst>
              <p:tags r:id="rId8"/>
            </p:custDataLst>
          </p:nvPr>
        </p:nvSpPr>
        <p:spPr bwMode="auto">
          <a:xfrm>
            <a:off x="6941360" y="3355108"/>
            <a:ext cx="311322" cy="294058"/>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p:nvPr>
            <p:custDataLst>
              <p:tags r:id="rId9"/>
            </p:custDataLst>
          </p:nvPr>
        </p:nvCxnSpPr>
        <p:spPr>
          <a:xfrm flipV="1">
            <a:off x="5526462" y="3981556"/>
            <a:ext cx="0" cy="43443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cxnSp>
        <p:nvCxnSpPr>
          <p:cNvPr id="37" name="直接连接符 36"/>
          <p:cNvCxnSpPr/>
          <p:nvPr>
            <p:custDataLst>
              <p:tags r:id="rId10"/>
            </p:custDataLst>
          </p:nvPr>
        </p:nvCxnSpPr>
        <p:spPr>
          <a:xfrm flipV="1">
            <a:off x="7097021" y="2418517"/>
            <a:ext cx="0" cy="43443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sp>
        <p:nvSpPr>
          <p:cNvPr id="38" name="文本框 37"/>
          <p:cNvSpPr txBox="1"/>
          <p:nvPr>
            <p:custDataLst>
              <p:tags r:id="rId11"/>
            </p:custDataLst>
          </p:nvPr>
        </p:nvSpPr>
        <p:spPr>
          <a:xfrm>
            <a:off x="628015" y="1710690"/>
            <a:ext cx="4072255" cy="473900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r>
              <a:rPr lang="zh-CN" altLang="en-US" sz="1600">
                <a:solidFill>
                  <a:srgbClr val="7030A0"/>
                </a:solidFill>
                <a:sym typeface="Arial" panose="020B0604020202020204" pitchFamily="34" charset="0"/>
              </a:rPr>
              <a:t>（一）职业生涯规划评估</a:t>
            </a:r>
            <a:endParaRPr lang="zh-CN" altLang="en-US" sz="1600">
              <a:solidFill>
                <a:srgbClr val="7030A0"/>
              </a:solidFill>
              <a:sym typeface="Arial" panose="020B0604020202020204" pitchFamily="34" charset="0"/>
            </a:endParaRPr>
          </a:p>
          <a:p>
            <a:r>
              <a:rPr lang="zh-CN" altLang="en-US" sz="1600">
                <a:sym typeface="Arial" panose="020B0604020202020204" pitchFamily="34" charset="0"/>
              </a:rPr>
              <a:t>目标与结果出现差距主要有以下几个原因。</a:t>
            </a:r>
            <a:endParaRPr lang="zh-CN" altLang="en-US" sz="1600">
              <a:sym typeface="Arial" panose="020B0604020202020204" pitchFamily="34" charset="0"/>
            </a:endParaRPr>
          </a:p>
          <a:p>
            <a:r>
              <a:rPr lang="zh-CN" altLang="en-US" sz="1600" b="1">
                <a:sym typeface="Arial" panose="020B0604020202020204" pitchFamily="34" charset="0"/>
              </a:rPr>
              <a:t>1. 目标制定得过高或者过低</a:t>
            </a:r>
            <a:endParaRPr lang="zh-CN" altLang="en-US" sz="1600" b="1">
              <a:sym typeface="Arial" panose="020B0604020202020204" pitchFamily="34" charset="0"/>
            </a:endParaRPr>
          </a:p>
          <a:p>
            <a:r>
              <a:rPr lang="zh-CN" altLang="en-US" sz="1600">
                <a:sym typeface="Arial" panose="020B0604020202020204" pitchFamily="34" charset="0"/>
              </a:rPr>
              <a:t>（1）设定目标过高，超过个人能力，无论怎么努力都无济于事。</a:t>
            </a:r>
            <a:endParaRPr lang="zh-CN" altLang="en-US" sz="1600">
              <a:sym typeface="Arial" panose="020B0604020202020204" pitchFamily="34" charset="0"/>
            </a:endParaRPr>
          </a:p>
          <a:p>
            <a:r>
              <a:rPr lang="zh-CN" altLang="en-US" sz="1600">
                <a:sym typeface="Arial" panose="020B0604020202020204" pitchFamily="34" charset="0"/>
              </a:rPr>
              <a:t>（2）目标过低，不用花费太多的精力就可以达成，这种目标的设定毫无价值，即便成功也不会有成就感产生。</a:t>
            </a:r>
            <a:endParaRPr lang="zh-CN" altLang="en-US" sz="1600">
              <a:sym typeface="Arial" panose="020B0604020202020204" pitchFamily="34" charset="0"/>
            </a:endParaRPr>
          </a:p>
          <a:p>
            <a:r>
              <a:rPr lang="zh-CN" altLang="en-US" sz="1600" b="1">
                <a:sym typeface="Arial" panose="020B0604020202020204" pitchFamily="34" charset="0"/>
              </a:rPr>
              <a:t>2. 目标合适而行动方案与之不匹配</a:t>
            </a:r>
            <a:endParaRPr lang="zh-CN" altLang="en-US" sz="1600" b="1">
              <a:sym typeface="Arial" panose="020B0604020202020204" pitchFamily="34" charset="0"/>
            </a:endParaRPr>
          </a:p>
          <a:p>
            <a:r>
              <a:rPr lang="zh-CN" altLang="en-US" sz="1600">
                <a:sym typeface="Arial" panose="020B0604020202020204" pitchFamily="34" charset="0"/>
              </a:rPr>
              <a:t>当目标合适而行动方案与之不匹配时，可能导致目标无法实现。</a:t>
            </a:r>
            <a:endParaRPr lang="zh-CN" altLang="en-US" sz="1600">
              <a:sym typeface="Arial" panose="020B0604020202020204" pitchFamily="34" charset="0"/>
            </a:endParaRPr>
          </a:p>
          <a:p>
            <a:r>
              <a:rPr lang="zh-CN" altLang="en-US" sz="1600" b="1">
                <a:sym typeface="Arial" panose="020B0604020202020204" pitchFamily="34" charset="0"/>
              </a:rPr>
              <a:t>3. 目标和行动方案都合适，但执行不力</a:t>
            </a:r>
            <a:endParaRPr lang="zh-CN" altLang="en-US" sz="1600" b="1">
              <a:sym typeface="Arial" panose="020B0604020202020204" pitchFamily="34" charset="0"/>
            </a:endParaRPr>
          </a:p>
        </p:txBody>
      </p:sp>
      <p:sp>
        <p:nvSpPr>
          <p:cNvPr id="6" name="文本框 5"/>
          <p:cNvSpPr txBox="1"/>
          <p:nvPr>
            <p:custDataLst>
              <p:tags r:id="rId12"/>
            </p:custDataLst>
          </p:nvPr>
        </p:nvSpPr>
        <p:spPr>
          <a:xfrm>
            <a:off x="7733665" y="1613535"/>
            <a:ext cx="3773170" cy="2540000"/>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r>
              <a:rPr lang="zh-CN" altLang="en-US" sz="1600" dirty="0">
                <a:solidFill>
                  <a:srgbClr val="7030A0"/>
                </a:solidFill>
                <a:sym typeface="Arial" panose="020B0604020202020204" pitchFamily="34" charset="0"/>
              </a:rPr>
              <a:t>（二）职业生涯规划评估的内容</a:t>
            </a:r>
            <a:endParaRPr lang="zh-CN" altLang="en-US" sz="1600" dirty="0">
              <a:solidFill>
                <a:srgbClr val="7030A0"/>
              </a:solidFill>
              <a:sym typeface="Arial" panose="020B0604020202020204" pitchFamily="34" charset="0"/>
            </a:endParaRPr>
          </a:p>
          <a:p>
            <a:r>
              <a:rPr lang="zh-CN" altLang="en-US" sz="1600" dirty="0">
                <a:sym typeface="Arial" panose="020B0604020202020204" pitchFamily="34" charset="0"/>
              </a:rPr>
              <a:t>一般来说，职业生涯规划的评估都可以归结为自我素质和行为对现实环境的适应性判断，分析自己的现状，特别是针对变化的环境，找出偏差所在并做出修正。</a:t>
            </a:r>
            <a:endParaRPr lang="zh-CN" altLang="en-US" sz="1600" dirty="0">
              <a:sym typeface="Arial" panose="020B0604020202020204" pitchFamily="34" charset="0"/>
            </a:endParaRPr>
          </a:p>
          <a:p>
            <a:r>
              <a:rPr lang="zh-CN" altLang="en-US" sz="1600" b="1" dirty="0">
                <a:sym typeface="Arial" panose="020B0604020202020204" pitchFamily="34" charset="0"/>
              </a:rPr>
              <a:t>1. 评估的内容</a:t>
            </a:r>
            <a:endParaRPr lang="zh-CN" altLang="en-US" sz="1600" b="1" dirty="0">
              <a:sym typeface="Arial" panose="020B0604020202020204" pitchFamily="34" charset="0"/>
            </a:endParaRPr>
          </a:p>
          <a:p>
            <a:r>
              <a:rPr lang="zh-CN" altLang="en-US" sz="1600" dirty="0">
                <a:sym typeface="Arial" panose="020B0604020202020204" pitchFamily="34" charset="0"/>
              </a:rPr>
              <a:t>（1）职业目标评估。</a:t>
            </a:r>
            <a:endParaRPr lang="zh-CN" altLang="en-US" sz="1600" dirty="0">
              <a:sym typeface="Arial" panose="020B0604020202020204" pitchFamily="34" charset="0"/>
            </a:endParaRPr>
          </a:p>
          <a:p>
            <a:r>
              <a:rPr lang="zh-CN" altLang="en-US" sz="1600" dirty="0">
                <a:sym typeface="Arial" panose="020B0604020202020204" pitchFamily="34" charset="0"/>
              </a:rPr>
              <a:t>（2）职业路径评估。</a:t>
            </a:r>
            <a:endParaRPr lang="zh-CN" altLang="en-US" sz="1600" dirty="0">
              <a:sym typeface="Arial" panose="020B0604020202020204" pitchFamily="34" charset="0"/>
            </a:endParaRPr>
          </a:p>
          <a:p>
            <a:r>
              <a:rPr lang="zh-CN" altLang="en-US" sz="1600" dirty="0">
                <a:sym typeface="Arial" panose="020B0604020202020204" pitchFamily="34" charset="0"/>
              </a:rPr>
              <a:t>（3）实施策略评估。</a:t>
            </a:r>
            <a:endParaRPr lang="zh-CN" altLang="en-US" sz="1600" dirty="0">
              <a:sym typeface="Arial" panose="020B0604020202020204" pitchFamily="34" charset="0"/>
            </a:endParaRPr>
          </a:p>
          <a:p>
            <a:r>
              <a:rPr lang="zh-CN" altLang="en-US" sz="1600" dirty="0">
                <a:sym typeface="Arial" panose="020B0604020202020204" pitchFamily="34" charset="0"/>
              </a:rPr>
              <a:t>（4）其他因素评估。</a:t>
            </a:r>
            <a:endParaRPr lang="zh-CN" altLang="en-US" sz="1600" dirty="0">
              <a:sym typeface="Arial" panose="020B0604020202020204" pitchFamily="34" charset="0"/>
            </a:endParaRPr>
          </a:p>
          <a:p>
            <a:r>
              <a:rPr lang="zh-CN" altLang="en-US" sz="1600" b="1" dirty="0">
                <a:sym typeface="Arial" panose="020B0604020202020204" pitchFamily="34" charset="0"/>
              </a:rPr>
              <a:t>2. 评估的时间</a:t>
            </a:r>
            <a:endParaRPr lang="zh-CN" altLang="en-US" sz="1600" b="1" dirty="0">
              <a:sym typeface="Arial" panose="020B0604020202020204" pitchFamily="34" charset="0"/>
            </a:endParaRPr>
          </a:p>
          <a:p>
            <a:r>
              <a:rPr lang="zh-CN" altLang="en-US" sz="1600" b="1" dirty="0">
                <a:sym typeface="Arial" panose="020B0604020202020204" pitchFamily="34" charset="0"/>
              </a:rPr>
              <a:t>3. 规划调整的原则</a:t>
            </a:r>
            <a:endParaRPr lang="zh-CN" altLang="en-US" sz="1600" b="1" dirty="0">
              <a:sym typeface="Arial" panose="020B0604020202020204" pitchFamily="34" charset="0"/>
            </a:endParaRPr>
          </a:p>
          <a:p>
            <a:r>
              <a:rPr lang="zh-CN" altLang="en-US" sz="1600" dirty="0">
                <a:sym typeface="Arial" panose="020B0604020202020204" pitchFamily="34" charset="0"/>
              </a:rPr>
              <a:t>（1）成功标准。</a:t>
            </a:r>
            <a:endParaRPr lang="zh-CN" altLang="en-US" sz="1600" dirty="0">
              <a:sym typeface="Arial" panose="020B0604020202020204" pitchFamily="34" charset="0"/>
            </a:endParaRPr>
          </a:p>
          <a:p>
            <a:r>
              <a:rPr lang="zh-CN" altLang="en-US" sz="1600" dirty="0">
                <a:sym typeface="Arial" panose="020B0604020202020204" pitchFamily="34" charset="0"/>
              </a:rPr>
              <a:t>（2）差距。</a:t>
            </a:r>
            <a:endParaRPr lang="zh-CN" altLang="en-US" sz="1600"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稻壳儿鸭鸭 5-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三、职业生涯规划的修正</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2" name="直接连接符 1"/>
          <p:cNvCxnSpPr>
            <a:stCxn id="17" idx="5"/>
            <a:endCxn id="10" idx="1"/>
          </p:cNvCxnSpPr>
          <p:nvPr>
            <p:custDataLst>
              <p:tags r:id="rId1"/>
            </p:custDataLst>
          </p:nvPr>
        </p:nvCxnSpPr>
        <p:spPr>
          <a:xfrm>
            <a:off x="5409818" y="2458765"/>
            <a:ext cx="163830" cy="469265"/>
          </a:xfrm>
          <a:prstGeom prst="line">
            <a:avLst/>
          </a:prstGeom>
          <a:ln>
            <a:solidFill>
              <a:srgbClr val="FFFFFF">
                <a:lumMod val="75000"/>
              </a:srgbClr>
            </a:solidFill>
          </a:ln>
        </p:spPr>
        <p:style>
          <a:lnRef idx="1">
            <a:srgbClr val="04918B"/>
          </a:lnRef>
          <a:fillRef idx="0">
            <a:srgbClr val="04918B"/>
          </a:fillRef>
          <a:effectRef idx="0">
            <a:srgbClr val="04918B"/>
          </a:effectRef>
          <a:fontRef idx="minor">
            <a:srgbClr val="7F7F7F"/>
          </a:fontRef>
        </p:style>
      </p:cxnSp>
      <p:cxnSp>
        <p:nvCxnSpPr>
          <p:cNvPr id="3" name="直接连接符 2"/>
          <p:cNvCxnSpPr>
            <a:stCxn id="10" idx="7"/>
            <a:endCxn id="12" idx="3"/>
          </p:cNvCxnSpPr>
          <p:nvPr>
            <p:custDataLst>
              <p:tags r:id="rId2"/>
            </p:custDataLst>
          </p:nvPr>
        </p:nvCxnSpPr>
        <p:spPr>
          <a:xfrm flipV="1">
            <a:off x="6497180" y="2497726"/>
            <a:ext cx="348615" cy="430530"/>
          </a:xfrm>
          <a:prstGeom prst="line">
            <a:avLst/>
          </a:prstGeom>
          <a:ln>
            <a:solidFill>
              <a:srgbClr val="FFFFFF">
                <a:lumMod val="75000"/>
              </a:srgbClr>
            </a:solidFill>
          </a:ln>
        </p:spPr>
        <p:style>
          <a:lnRef idx="1">
            <a:srgbClr val="04918B"/>
          </a:lnRef>
          <a:fillRef idx="0">
            <a:srgbClr val="04918B"/>
          </a:fillRef>
          <a:effectRef idx="0">
            <a:srgbClr val="04918B"/>
          </a:effectRef>
          <a:fontRef idx="minor">
            <a:srgbClr val="7F7F7F"/>
          </a:fontRef>
        </p:style>
      </p:cxnSp>
      <p:cxnSp>
        <p:nvCxnSpPr>
          <p:cNvPr id="4" name="直接连接符 3"/>
          <p:cNvCxnSpPr>
            <a:stCxn id="10" idx="5"/>
          </p:cNvCxnSpPr>
          <p:nvPr>
            <p:custDataLst>
              <p:tags r:id="rId3"/>
            </p:custDataLst>
          </p:nvPr>
        </p:nvCxnSpPr>
        <p:spPr>
          <a:xfrm>
            <a:off x="6497373" y="3852059"/>
            <a:ext cx="376077" cy="891349"/>
          </a:xfrm>
          <a:prstGeom prst="line">
            <a:avLst/>
          </a:prstGeom>
          <a:ln>
            <a:solidFill>
              <a:srgbClr val="FFFFFF">
                <a:lumMod val="75000"/>
              </a:srgbClr>
            </a:solidFill>
          </a:ln>
        </p:spPr>
        <p:style>
          <a:lnRef idx="1">
            <a:srgbClr val="04918B"/>
          </a:lnRef>
          <a:fillRef idx="0">
            <a:srgbClr val="04918B"/>
          </a:fillRef>
          <a:effectRef idx="0">
            <a:srgbClr val="04918B"/>
          </a:effectRef>
          <a:fontRef idx="minor">
            <a:srgbClr val="7F7F7F"/>
          </a:fontRef>
        </p:style>
      </p:cxnSp>
      <p:cxnSp>
        <p:nvCxnSpPr>
          <p:cNvPr id="5" name="直接连接符 4"/>
          <p:cNvCxnSpPr>
            <a:stCxn id="10" idx="3"/>
          </p:cNvCxnSpPr>
          <p:nvPr>
            <p:custDataLst>
              <p:tags r:id="rId4"/>
            </p:custDataLst>
          </p:nvPr>
        </p:nvCxnSpPr>
        <p:spPr>
          <a:xfrm flipH="1">
            <a:off x="5238726" y="3852059"/>
            <a:ext cx="334845" cy="840163"/>
          </a:xfrm>
          <a:prstGeom prst="line">
            <a:avLst/>
          </a:prstGeom>
          <a:ln>
            <a:solidFill>
              <a:srgbClr val="FFFFFF">
                <a:lumMod val="75000"/>
              </a:srgbClr>
            </a:solidFill>
          </a:ln>
        </p:spPr>
        <p:style>
          <a:lnRef idx="1">
            <a:srgbClr val="04918B"/>
          </a:lnRef>
          <a:fillRef idx="0">
            <a:srgbClr val="04918B"/>
          </a:fillRef>
          <a:effectRef idx="0">
            <a:srgbClr val="04918B"/>
          </a:effectRef>
          <a:fontRef idx="minor">
            <a:srgbClr val="7F7F7F"/>
          </a:fontRef>
        </p:style>
      </p:cxnSp>
      <p:sp>
        <p:nvSpPr>
          <p:cNvPr id="10" name="椭圆 9"/>
          <p:cNvSpPr/>
          <p:nvPr>
            <p:custDataLst>
              <p:tags r:id="rId5"/>
            </p:custDataLst>
          </p:nvPr>
        </p:nvSpPr>
        <p:spPr>
          <a:xfrm>
            <a:off x="5382245" y="2736931"/>
            <a:ext cx="1306453" cy="1306453"/>
          </a:xfrm>
          <a:prstGeom prst="ellipse">
            <a:avLst/>
          </a:prstGeom>
          <a:solidFill>
            <a:srgbClr val="7F7F7F"/>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rtlCol="0" anchor="ctr">
            <a:normAutofit/>
          </a:bodyPr>
          <a:lstStyle/>
          <a:p>
            <a:pPr algn="ctr"/>
            <a:endParaRPr lang="zh-CN" altLang="en-US">
              <a:solidFill>
                <a:srgbClr val="FFFFFF">
                  <a:lumMod val="50000"/>
                </a:srgbClr>
              </a:solidFill>
              <a:latin typeface="Arial" panose="020B0604020202020204" pitchFamily="34" charset="0"/>
              <a:ea typeface="黑体" panose="02010609060101010101" charset="-122"/>
            </a:endParaRPr>
          </a:p>
        </p:txBody>
      </p:sp>
      <p:sp>
        <p:nvSpPr>
          <p:cNvPr id="12" name="椭圆 11"/>
          <p:cNvSpPr/>
          <p:nvPr>
            <p:custDataLst>
              <p:tags r:id="rId6"/>
            </p:custDataLst>
          </p:nvPr>
        </p:nvSpPr>
        <p:spPr>
          <a:xfrm>
            <a:off x="6747731" y="1925654"/>
            <a:ext cx="669624" cy="669624"/>
          </a:xfrm>
          <a:prstGeom prst="ellipse">
            <a:avLst/>
          </a:prstGeom>
          <a:solidFill>
            <a:srgbClr val="E2268F"/>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rtlCol="0" anchor="ctr">
            <a:normAutofit/>
          </a:bodyPr>
          <a:lstStyle/>
          <a:p>
            <a:pPr algn="ctr"/>
            <a:endParaRPr lang="zh-CN" altLang="en-US">
              <a:solidFill>
                <a:srgbClr val="FFFFFF">
                  <a:lumMod val="50000"/>
                </a:srgbClr>
              </a:solidFill>
              <a:latin typeface="Arial" panose="020B0604020202020204" pitchFamily="34" charset="0"/>
              <a:ea typeface="黑体" panose="02010609060101010101" charset="-122"/>
            </a:endParaRPr>
          </a:p>
        </p:txBody>
      </p:sp>
      <p:sp>
        <p:nvSpPr>
          <p:cNvPr id="15" name="椭圆 14"/>
          <p:cNvSpPr/>
          <p:nvPr>
            <p:custDataLst>
              <p:tags r:id="rId7"/>
            </p:custDataLst>
          </p:nvPr>
        </p:nvSpPr>
        <p:spPr>
          <a:xfrm>
            <a:off x="6771096" y="4508917"/>
            <a:ext cx="670325" cy="670325"/>
          </a:xfrm>
          <a:prstGeom prst="ellipse">
            <a:avLst/>
          </a:prstGeom>
          <a:solidFill>
            <a:srgbClr val="04918B"/>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rtlCol="0" anchor="ctr">
            <a:normAutofit/>
          </a:bodyPr>
          <a:lstStyle/>
          <a:p>
            <a:pPr algn="ctr"/>
            <a:endParaRPr lang="zh-CN" altLang="en-US">
              <a:solidFill>
                <a:srgbClr val="FFFFFF">
                  <a:lumMod val="50000"/>
                </a:srgbClr>
              </a:solidFill>
              <a:latin typeface="Arial" panose="020B0604020202020204" pitchFamily="34" charset="0"/>
              <a:ea typeface="黑体" panose="02010609060101010101" charset="-122"/>
            </a:endParaRPr>
          </a:p>
        </p:txBody>
      </p:sp>
      <p:sp>
        <p:nvSpPr>
          <p:cNvPr id="16" name="椭圆 15"/>
          <p:cNvSpPr/>
          <p:nvPr>
            <p:custDataLst>
              <p:tags r:id="rId8"/>
            </p:custDataLst>
          </p:nvPr>
        </p:nvSpPr>
        <p:spPr>
          <a:xfrm>
            <a:off x="4791724" y="4548107"/>
            <a:ext cx="670325" cy="670325"/>
          </a:xfrm>
          <a:prstGeom prst="ellipse">
            <a:avLst/>
          </a:prstGeom>
          <a:solidFill>
            <a:srgbClr val="F37A20"/>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rtlCol="0" anchor="ctr">
            <a:normAutofit/>
          </a:bodyPr>
          <a:lstStyle/>
          <a:p>
            <a:pPr algn="ctr"/>
            <a:endParaRPr lang="zh-CN" altLang="en-US">
              <a:solidFill>
                <a:srgbClr val="FFFFFF">
                  <a:lumMod val="50000"/>
                </a:srgbClr>
              </a:solidFill>
              <a:latin typeface="Arial" panose="020B0604020202020204" pitchFamily="34" charset="0"/>
              <a:ea typeface="黑体" panose="02010609060101010101" charset="-122"/>
            </a:endParaRPr>
          </a:p>
        </p:txBody>
      </p:sp>
      <p:sp>
        <p:nvSpPr>
          <p:cNvPr id="17" name="椭圆 16"/>
          <p:cNvSpPr/>
          <p:nvPr>
            <p:custDataLst>
              <p:tags r:id="rId9"/>
            </p:custDataLst>
          </p:nvPr>
        </p:nvSpPr>
        <p:spPr>
          <a:xfrm>
            <a:off x="4837660" y="1886606"/>
            <a:ext cx="670325" cy="670325"/>
          </a:xfrm>
          <a:prstGeom prst="ellipse">
            <a:avLst/>
          </a:prstGeom>
          <a:solidFill>
            <a:srgbClr val="FCD407"/>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rtlCol="0" anchor="ctr">
            <a:normAutofit/>
          </a:bodyPr>
          <a:lstStyle/>
          <a:p>
            <a:pPr algn="ctr"/>
            <a:endParaRPr lang="zh-CN" altLang="en-US">
              <a:solidFill>
                <a:srgbClr val="FFFFFF">
                  <a:lumMod val="50000"/>
                </a:srgbClr>
              </a:solidFill>
              <a:latin typeface="Arial" panose="020B0604020202020204" pitchFamily="34" charset="0"/>
              <a:ea typeface="黑体" panose="02010609060101010101" charset="-122"/>
            </a:endParaRPr>
          </a:p>
        </p:txBody>
      </p:sp>
      <p:sp>
        <p:nvSpPr>
          <p:cNvPr id="18" name="Freeform 5"/>
          <p:cNvSpPr/>
          <p:nvPr>
            <p:custDataLst>
              <p:tags r:id="rId10"/>
            </p:custDataLst>
          </p:nvPr>
        </p:nvSpPr>
        <p:spPr bwMode="auto">
          <a:xfrm>
            <a:off x="6024683" y="3470430"/>
            <a:ext cx="35389" cy="55242"/>
          </a:xfrm>
          <a:custGeom>
            <a:avLst/>
            <a:gdLst>
              <a:gd name="T0" fmla="*/ 15 w 17"/>
              <a:gd name="T1" fmla="*/ 6 h 27"/>
              <a:gd name="T2" fmla="*/ 10 w 17"/>
              <a:gd name="T3" fmla="*/ 3 h 27"/>
              <a:gd name="T4" fmla="*/ 0 w 17"/>
              <a:gd name="T5" fmla="*/ 0 h 27"/>
              <a:gd name="T6" fmla="*/ 0 w 17"/>
              <a:gd name="T7" fmla="*/ 27 h 27"/>
              <a:gd name="T8" fmla="*/ 15 w 17"/>
              <a:gd name="T9" fmla="*/ 19 h 27"/>
              <a:gd name="T10" fmla="*/ 15 w 17"/>
              <a:gd name="T11" fmla="*/ 19 h 27"/>
              <a:gd name="T12" fmla="*/ 17 w 17"/>
              <a:gd name="T13" fmla="*/ 10 h 27"/>
              <a:gd name="T14" fmla="*/ 15 w 17"/>
              <a:gd name="T15" fmla="*/ 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7">
                <a:moveTo>
                  <a:pt x="15" y="6"/>
                </a:moveTo>
                <a:cubicBezTo>
                  <a:pt x="13" y="5"/>
                  <a:pt x="12" y="4"/>
                  <a:pt x="10" y="3"/>
                </a:cubicBezTo>
                <a:cubicBezTo>
                  <a:pt x="7" y="2"/>
                  <a:pt x="4" y="1"/>
                  <a:pt x="0" y="0"/>
                </a:cubicBezTo>
                <a:cubicBezTo>
                  <a:pt x="0" y="27"/>
                  <a:pt x="0" y="27"/>
                  <a:pt x="0" y="27"/>
                </a:cubicBezTo>
                <a:cubicBezTo>
                  <a:pt x="6" y="26"/>
                  <a:pt x="12" y="24"/>
                  <a:pt x="15" y="19"/>
                </a:cubicBezTo>
                <a:cubicBezTo>
                  <a:pt x="15" y="19"/>
                  <a:pt x="15" y="19"/>
                  <a:pt x="15" y="19"/>
                </a:cubicBezTo>
                <a:cubicBezTo>
                  <a:pt x="17" y="16"/>
                  <a:pt x="17" y="13"/>
                  <a:pt x="17" y="10"/>
                </a:cubicBezTo>
                <a:cubicBezTo>
                  <a:pt x="16" y="9"/>
                  <a:pt x="16" y="7"/>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TW"/>
            </a:defPPr>
            <a:lvl1pPr marL="0" algn="l" defTabSz="914400" rtl="0" eaLnBrk="1" latinLnBrk="0" hangingPunct="1">
              <a:defRPr sz="1800" kern="1200">
                <a:solidFill>
                  <a:srgbClr val="7F7F7F"/>
                </a:solidFill>
                <a:latin typeface="Arial" panose="020B0604020202020204" pitchFamily="34" charset="0"/>
                <a:ea typeface="+mn-ea"/>
                <a:cs typeface="+mn-ea"/>
              </a:defRPr>
            </a:lvl1pPr>
            <a:lvl2pPr marL="457200" algn="l" defTabSz="914400" rtl="0" eaLnBrk="1" latinLnBrk="0" hangingPunct="1">
              <a:defRPr sz="1800" kern="1200">
                <a:solidFill>
                  <a:srgbClr val="7F7F7F"/>
                </a:solidFill>
                <a:latin typeface="Arial" panose="020B0604020202020204" pitchFamily="34" charset="0"/>
                <a:ea typeface="+mn-ea"/>
                <a:cs typeface="+mn-ea"/>
              </a:defRPr>
            </a:lvl2pPr>
            <a:lvl3pPr marL="914400" algn="l" defTabSz="914400" rtl="0" eaLnBrk="1" latinLnBrk="0" hangingPunct="1">
              <a:defRPr sz="1800" kern="1200">
                <a:solidFill>
                  <a:srgbClr val="7F7F7F"/>
                </a:solidFill>
                <a:latin typeface="Arial" panose="020B0604020202020204" pitchFamily="34" charset="0"/>
                <a:ea typeface="+mn-ea"/>
                <a:cs typeface="+mn-ea"/>
              </a:defRPr>
            </a:lvl3pPr>
            <a:lvl4pPr marL="1371600" algn="l" defTabSz="914400" rtl="0" eaLnBrk="1" latinLnBrk="0" hangingPunct="1">
              <a:defRPr sz="1800" kern="1200">
                <a:solidFill>
                  <a:srgbClr val="7F7F7F"/>
                </a:solidFill>
                <a:latin typeface="Arial" panose="020B0604020202020204" pitchFamily="34" charset="0"/>
                <a:ea typeface="+mn-ea"/>
                <a:cs typeface="+mn-ea"/>
              </a:defRPr>
            </a:lvl4pPr>
            <a:lvl5pPr marL="1828800" algn="l" defTabSz="914400" rtl="0" eaLnBrk="1" latinLnBrk="0" hangingPunct="1">
              <a:defRPr sz="1800" kern="1200">
                <a:solidFill>
                  <a:srgbClr val="7F7F7F"/>
                </a:solidFill>
                <a:latin typeface="Arial" panose="020B0604020202020204" pitchFamily="34" charset="0"/>
                <a:ea typeface="+mn-ea"/>
                <a:cs typeface="+mn-ea"/>
              </a:defRPr>
            </a:lvl5pPr>
            <a:lvl6pPr marL="2286000" algn="l" defTabSz="914400" rtl="0" eaLnBrk="1" latinLnBrk="0" hangingPunct="1">
              <a:defRPr sz="1800" kern="1200">
                <a:solidFill>
                  <a:srgbClr val="7F7F7F"/>
                </a:solidFill>
                <a:latin typeface="Arial" panose="020B0604020202020204" pitchFamily="34" charset="0"/>
                <a:ea typeface="+mn-ea"/>
                <a:cs typeface="+mn-ea"/>
              </a:defRPr>
            </a:lvl6pPr>
            <a:lvl7pPr marL="2743200" algn="l" defTabSz="914400" rtl="0" eaLnBrk="1" latinLnBrk="0" hangingPunct="1">
              <a:defRPr sz="1800" kern="1200">
                <a:solidFill>
                  <a:srgbClr val="7F7F7F"/>
                </a:solidFill>
                <a:latin typeface="Arial" panose="020B0604020202020204" pitchFamily="34" charset="0"/>
                <a:ea typeface="+mn-ea"/>
                <a:cs typeface="+mn-ea"/>
              </a:defRPr>
            </a:lvl7pPr>
            <a:lvl8pPr marL="3200400" algn="l" defTabSz="914400" rtl="0" eaLnBrk="1" latinLnBrk="0" hangingPunct="1">
              <a:defRPr sz="1800" kern="1200">
                <a:solidFill>
                  <a:srgbClr val="7F7F7F"/>
                </a:solidFill>
                <a:latin typeface="Arial" panose="020B0604020202020204" pitchFamily="34" charset="0"/>
                <a:ea typeface="+mn-ea"/>
                <a:cs typeface="+mn-ea"/>
              </a:defRPr>
            </a:lvl8pPr>
            <a:lvl9pPr marL="3657600" algn="l" defTabSz="914400" rtl="0" eaLnBrk="1" latinLnBrk="0" hangingPunct="1">
              <a:defRPr sz="1800" kern="1200">
                <a:solidFill>
                  <a:srgbClr val="7F7F7F"/>
                </a:solidFill>
                <a:latin typeface="Arial" panose="020B0604020202020204" pitchFamily="34" charset="0"/>
                <a:ea typeface="+mn-ea"/>
                <a:cs typeface="+mn-ea"/>
              </a:defRPr>
            </a:lvl9pPr>
          </a:lstStyle>
          <a:p>
            <a:endParaRPr lang="zh-CN" altLang="en-US">
              <a:solidFill>
                <a:srgbClr val="FFFFFF">
                  <a:lumMod val="50000"/>
                </a:srgbClr>
              </a:solidFill>
            </a:endParaRPr>
          </a:p>
        </p:txBody>
      </p:sp>
      <p:sp>
        <p:nvSpPr>
          <p:cNvPr id="19" name="Freeform 6"/>
          <p:cNvSpPr/>
          <p:nvPr>
            <p:custDataLst>
              <p:tags r:id="rId11"/>
            </p:custDataLst>
          </p:nvPr>
        </p:nvSpPr>
        <p:spPr bwMode="auto">
          <a:xfrm>
            <a:off x="6055756" y="35092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TW"/>
            </a:defPPr>
            <a:lvl1pPr marL="0" algn="l" defTabSz="914400" rtl="0" eaLnBrk="1" latinLnBrk="0" hangingPunct="1">
              <a:defRPr sz="1800" kern="1200">
                <a:solidFill>
                  <a:srgbClr val="7F7F7F"/>
                </a:solidFill>
                <a:latin typeface="Arial" panose="020B0604020202020204" pitchFamily="34" charset="0"/>
                <a:ea typeface="+mn-ea"/>
                <a:cs typeface="+mn-ea"/>
              </a:defRPr>
            </a:lvl1pPr>
            <a:lvl2pPr marL="457200" algn="l" defTabSz="914400" rtl="0" eaLnBrk="1" latinLnBrk="0" hangingPunct="1">
              <a:defRPr sz="1800" kern="1200">
                <a:solidFill>
                  <a:srgbClr val="7F7F7F"/>
                </a:solidFill>
                <a:latin typeface="Arial" panose="020B0604020202020204" pitchFamily="34" charset="0"/>
                <a:ea typeface="+mn-ea"/>
                <a:cs typeface="+mn-ea"/>
              </a:defRPr>
            </a:lvl2pPr>
            <a:lvl3pPr marL="914400" algn="l" defTabSz="914400" rtl="0" eaLnBrk="1" latinLnBrk="0" hangingPunct="1">
              <a:defRPr sz="1800" kern="1200">
                <a:solidFill>
                  <a:srgbClr val="7F7F7F"/>
                </a:solidFill>
                <a:latin typeface="Arial" panose="020B0604020202020204" pitchFamily="34" charset="0"/>
                <a:ea typeface="+mn-ea"/>
                <a:cs typeface="+mn-ea"/>
              </a:defRPr>
            </a:lvl3pPr>
            <a:lvl4pPr marL="1371600" algn="l" defTabSz="914400" rtl="0" eaLnBrk="1" latinLnBrk="0" hangingPunct="1">
              <a:defRPr sz="1800" kern="1200">
                <a:solidFill>
                  <a:srgbClr val="7F7F7F"/>
                </a:solidFill>
                <a:latin typeface="Arial" panose="020B0604020202020204" pitchFamily="34" charset="0"/>
                <a:ea typeface="+mn-ea"/>
                <a:cs typeface="+mn-ea"/>
              </a:defRPr>
            </a:lvl4pPr>
            <a:lvl5pPr marL="1828800" algn="l" defTabSz="914400" rtl="0" eaLnBrk="1" latinLnBrk="0" hangingPunct="1">
              <a:defRPr sz="1800" kern="1200">
                <a:solidFill>
                  <a:srgbClr val="7F7F7F"/>
                </a:solidFill>
                <a:latin typeface="Arial" panose="020B0604020202020204" pitchFamily="34" charset="0"/>
                <a:ea typeface="+mn-ea"/>
                <a:cs typeface="+mn-ea"/>
              </a:defRPr>
            </a:lvl5pPr>
            <a:lvl6pPr marL="2286000" algn="l" defTabSz="914400" rtl="0" eaLnBrk="1" latinLnBrk="0" hangingPunct="1">
              <a:defRPr sz="1800" kern="1200">
                <a:solidFill>
                  <a:srgbClr val="7F7F7F"/>
                </a:solidFill>
                <a:latin typeface="Arial" panose="020B0604020202020204" pitchFamily="34" charset="0"/>
                <a:ea typeface="+mn-ea"/>
                <a:cs typeface="+mn-ea"/>
              </a:defRPr>
            </a:lvl6pPr>
            <a:lvl7pPr marL="2743200" algn="l" defTabSz="914400" rtl="0" eaLnBrk="1" latinLnBrk="0" hangingPunct="1">
              <a:defRPr sz="1800" kern="1200">
                <a:solidFill>
                  <a:srgbClr val="7F7F7F"/>
                </a:solidFill>
                <a:latin typeface="Arial" panose="020B0604020202020204" pitchFamily="34" charset="0"/>
                <a:ea typeface="+mn-ea"/>
                <a:cs typeface="+mn-ea"/>
              </a:defRPr>
            </a:lvl7pPr>
            <a:lvl8pPr marL="3200400" algn="l" defTabSz="914400" rtl="0" eaLnBrk="1" latinLnBrk="0" hangingPunct="1">
              <a:defRPr sz="1800" kern="1200">
                <a:solidFill>
                  <a:srgbClr val="7F7F7F"/>
                </a:solidFill>
                <a:latin typeface="Arial" panose="020B0604020202020204" pitchFamily="34" charset="0"/>
                <a:ea typeface="+mn-ea"/>
                <a:cs typeface="+mn-ea"/>
              </a:defRPr>
            </a:lvl8pPr>
            <a:lvl9pPr marL="3657600" algn="l" defTabSz="914400" rtl="0" eaLnBrk="1" latinLnBrk="0" hangingPunct="1">
              <a:defRPr sz="1800" kern="1200">
                <a:solidFill>
                  <a:srgbClr val="7F7F7F"/>
                </a:solidFill>
                <a:latin typeface="Arial" panose="020B0604020202020204" pitchFamily="34" charset="0"/>
                <a:ea typeface="+mn-ea"/>
                <a:cs typeface="+mn-ea"/>
              </a:defRPr>
            </a:lvl9pPr>
          </a:lstStyle>
          <a:p>
            <a:endParaRPr lang="zh-CN" altLang="en-US">
              <a:solidFill>
                <a:srgbClr val="FFFFFF">
                  <a:lumMod val="50000"/>
                </a:srgbClr>
              </a:solidFill>
            </a:endParaRPr>
          </a:p>
        </p:txBody>
      </p:sp>
      <p:sp>
        <p:nvSpPr>
          <p:cNvPr id="20" name="Freeform 7"/>
          <p:cNvSpPr/>
          <p:nvPr>
            <p:custDataLst>
              <p:tags r:id="rId12"/>
            </p:custDataLst>
          </p:nvPr>
        </p:nvSpPr>
        <p:spPr bwMode="auto">
          <a:xfrm>
            <a:off x="5966851" y="3379799"/>
            <a:ext cx="26758" cy="51790"/>
          </a:xfrm>
          <a:custGeom>
            <a:avLst/>
            <a:gdLst>
              <a:gd name="T0" fmla="*/ 2 w 13"/>
              <a:gd name="T1" fmla="*/ 7 h 25"/>
              <a:gd name="T2" fmla="*/ 0 w 13"/>
              <a:gd name="T3" fmla="*/ 12 h 25"/>
              <a:gd name="T4" fmla="*/ 1 w 13"/>
              <a:gd name="T5" fmla="*/ 17 h 25"/>
              <a:gd name="T6" fmla="*/ 4 w 13"/>
              <a:gd name="T7" fmla="*/ 21 h 25"/>
              <a:gd name="T8" fmla="*/ 9 w 13"/>
              <a:gd name="T9" fmla="*/ 23 h 25"/>
              <a:gd name="T10" fmla="*/ 13 w 13"/>
              <a:gd name="T11" fmla="*/ 25 h 25"/>
              <a:gd name="T12" fmla="*/ 13 w 13"/>
              <a:gd name="T13" fmla="*/ 0 h 25"/>
              <a:gd name="T14" fmla="*/ 2 w 13"/>
              <a:gd name="T15" fmla="*/ 7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5">
                <a:moveTo>
                  <a:pt x="2" y="7"/>
                </a:moveTo>
                <a:cubicBezTo>
                  <a:pt x="1" y="9"/>
                  <a:pt x="0" y="10"/>
                  <a:pt x="0" y="12"/>
                </a:cubicBezTo>
                <a:cubicBezTo>
                  <a:pt x="0" y="14"/>
                  <a:pt x="0" y="16"/>
                  <a:pt x="1" y="17"/>
                </a:cubicBezTo>
                <a:cubicBezTo>
                  <a:pt x="1" y="19"/>
                  <a:pt x="3" y="20"/>
                  <a:pt x="4" y="21"/>
                </a:cubicBezTo>
                <a:cubicBezTo>
                  <a:pt x="5" y="22"/>
                  <a:pt x="7" y="23"/>
                  <a:pt x="9" y="23"/>
                </a:cubicBezTo>
                <a:cubicBezTo>
                  <a:pt x="10" y="24"/>
                  <a:pt x="12" y="24"/>
                  <a:pt x="13" y="25"/>
                </a:cubicBezTo>
                <a:cubicBezTo>
                  <a:pt x="13" y="0"/>
                  <a:pt x="13" y="0"/>
                  <a:pt x="13" y="0"/>
                </a:cubicBezTo>
                <a:cubicBezTo>
                  <a:pt x="9" y="1"/>
                  <a:pt x="4" y="3"/>
                  <a:pt x="2"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TW"/>
            </a:defPPr>
            <a:lvl1pPr marL="0" algn="l" defTabSz="914400" rtl="0" eaLnBrk="1" latinLnBrk="0" hangingPunct="1">
              <a:defRPr sz="1800" kern="1200">
                <a:solidFill>
                  <a:srgbClr val="7F7F7F"/>
                </a:solidFill>
                <a:latin typeface="Arial" panose="020B0604020202020204" pitchFamily="34" charset="0"/>
                <a:ea typeface="+mn-ea"/>
                <a:cs typeface="+mn-ea"/>
              </a:defRPr>
            </a:lvl1pPr>
            <a:lvl2pPr marL="457200" algn="l" defTabSz="914400" rtl="0" eaLnBrk="1" latinLnBrk="0" hangingPunct="1">
              <a:defRPr sz="1800" kern="1200">
                <a:solidFill>
                  <a:srgbClr val="7F7F7F"/>
                </a:solidFill>
                <a:latin typeface="Arial" panose="020B0604020202020204" pitchFamily="34" charset="0"/>
                <a:ea typeface="+mn-ea"/>
                <a:cs typeface="+mn-ea"/>
              </a:defRPr>
            </a:lvl2pPr>
            <a:lvl3pPr marL="914400" algn="l" defTabSz="914400" rtl="0" eaLnBrk="1" latinLnBrk="0" hangingPunct="1">
              <a:defRPr sz="1800" kern="1200">
                <a:solidFill>
                  <a:srgbClr val="7F7F7F"/>
                </a:solidFill>
                <a:latin typeface="Arial" panose="020B0604020202020204" pitchFamily="34" charset="0"/>
                <a:ea typeface="+mn-ea"/>
                <a:cs typeface="+mn-ea"/>
              </a:defRPr>
            </a:lvl3pPr>
            <a:lvl4pPr marL="1371600" algn="l" defTabSz="914400" rtl="0" eaLnBrk="1" latinLnBrk="0" hangingPunct="1">
              <a:defRPr sz="1800" kern="1200">
                <a:solidFill>
                  <a:srgbClr val="7F7F7F"/>
                </a:solidFill>
                <a:latin typeface="Arial" panose="020B0604020202020204" pitchFamily="34" charset="0"/>
                <a:ea typeface="+mn-ea"/>
                <a:cs typeface="+mn-ea"/>
              </a:defRPr>
            </a:lvl4pPr>
            <a:lvl5pPr marL="1828800" algn="l" defTabSz="914400" rtl="0" eaLnBrk="1" latinLnBrk="0" hangingPunct="1">
              <a:defRPr sz="1800" kern="1200">
                <a:solidFill>
                  <a:srgbClr val="7F7F7F"/>
                </a:solidFill>
                <a:latin typeface="Arial" panose="020B0604020202020204" pitchFamily="34" charset="0"/>
                <a:ea typeface="+mn-ea"/>
                <a:cs typeface="+mn-ea"/>
              </a:defRPr>
            </a:lvl5pPr>
            <a:lvl6pPr marL="2286000" algn="l" defTabSz="914400" rtl="0" eaLnBrk="1" latinLnBrk="0" hangingPunct="1">
              <a:defRPr sz="1800" kern="1200">
                <a:solidFill>
                  <a:srgbClr val="7F7F7F"/>
                </a:solidFill>
                <a:latin typeface="Arial" panose="020B0604020202020204" pitchFamily="34" charset="0"/>
                <a:ea typeface="+mn-ea"/>
                <a:cs typeface="+mn-ea"/>
              </a:defRPr>
            </a:lvl6pPr>
            <a:lvl7pPr marL="2743200" algn="l" defTabSz="914400" rtl="0" eaLnBrk="1" latinLnBrk="0" hangingPunct="1">
              <a:defRPr sz="1800" kern="1200">
                <a:solidFill>
                  <a:srgbClr val="7F7F7F"/>
                </a:solidFill>
                <a:latin typeface="Arial" panose="020B0604020202020204" pitchFamily="34" charset="0"/>
                <a:ea typeface="+mn-ea"/>
                <a:cs typeface="+mn-ea"/>
              </a:defRPr>
            </a:lvl7pPr>
            <a:lvl8pPr marL="3200400" algn="l" defTabSz="914400" rtl="0" eaLnBrk="1" latinLnBrk="0" hangingPunct="1">
              <a:defRPr sz="1800" kern="1200">
                <a:solidFill>
                  <a:srgbClr val="7F7F7F"/>
                </a:solidFill>
                <a:latin typeface="Arial" panose="020B0604020202020204" pitchFamily="34" charset="0"/>
                <a:ea typeface="+mn-ea"/>
                <a:cs typeface="+mn-ea"/>
              </a:defRPr>
            </a:lvl8pPr>
            <a:lvl9pPr marL="3657600" algn="l" defTabSz="914400" rtl="0" eaLnBrk="1" latinLnBrk="0" hangingPunct="1">
              <a:defRPr sz="1800" kern="1200">
                <a:solidFill>
                  <a:srgbClr val="7F7F7F"/>
                </a:solidFill>
                <a:latin typeface="Arial" panose="020B0604020202020204" pitchFamily="34" charset="0"/>
                <a:ea typeface="+mn-ea"/>
                <a:cs typeface="+mn-ea"/>
              </a:defRPr>
            </a:lvl9pPr>
          </a:lstStyle>
          <a:p>
            <a:endParaRPr lang="zh-CN" altLang="en-US">
              <a:solidFill>
                <a:srgbClr val="FFFFFF">
                  <a:lumMod val="50000"/>
                </a:srgbClr>
              </a:solidFill>
            </a:endParaRPr>
          </a:p>
        </p:txBody>
      </p:sp>
      <p:sp>
        <p:nvSpPr>
          <p:cNvPr id="21" name="Freeform 8"/>
          <p:cNvSpPr/>
          <p:nvPr>
            <p:custDataLst>
              <p:tags r:id="rId13"/>
            </p:custDataLst>
          </p:nvPr>
        </p:nvSpPr>
        <p:spPr bwMode="auto">
          <a:xfrm>
            <a:off x="6055756" y="3509273"/>
            <a:ext cx="1726"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TW"/>
            </a:defPPr>
            <a:lvl1pPr marL="0" algn="l" defTabSz="914400" rtl="0" eaLnBrk="1" latinLnBrk="0" hangingPunct="1">
              <a:defRPr sz="1800" kern="1200">
                <a:solidFill>
                  <a:srgbClr val="7F7F7F"/>
                </a:solidFill>
                <a:latin typeface="Arial" panose="020B0604020202020204" pitchFamily="34" charset="0"/>
                <a:ea typeface="+mn-ea"/>
                <a:cs typeface="+mn-ea"/>
              </a:defRPr>
            </a:lvl1pPr>
            <a:lvl2pPr marL="457200" algn="l" defTabSz="914400" rtl="0" eaLnBrk="1" latinLnBrk="0" hangingPunct="1">
              <a:defRPr sz="1800" kern="1200">
                <a:solidFill>
                  <a:srgbClr val="7F7F7F"/>
                </a:solidFill>
                <a:latin typeface="Arial" panose="020B0604020202020204" pitchFamily="34" charset="0"/>
                <a:ea typeface="+mn-ea"/>
                <a:cs typeface="+mn-ea"/>
              </a:defRPr>
            </a:lvl2pPr>
            <a:lvl3pPr marL="914400" algn="l" defTabSz="914400" rtl="0" eaLnBrk="1" latinLnBrk="0" hangingPunct="1">
              <a:defRPr sz="1800" kern="1200">
                <a:solidFill>
                  <a:srgbClr val="7F7F7F"/>
                </a:solidFill>
                <a:latin typeface="Arial" panose="020B0604020202020204" pitchFamily="34" charset="0"/>
                <a:ea typeface="+mn-ea"/>
                <a:cs typeface="+mn-ea"/>
              </a:defRPr>
            </a:lvl3pPr>
            <a:lvl4pPr marL="1371600" algn="l" defTabSz="914400" rtl="0" eaLnBrk="1" latinLnBrk="0" hangingPunct="1">
              <a:defRPr sz="1800" kern="1200">
                <a:solidFill>
                  <a:srgbClr val="7F7F7F"/>
                </a:solidFill>
                <a:latin typeface="Arial" panose="020B0604020202020204" pitchFamily="34" charset="0"/>
                <a:ea typeface="+mn-ea"/>
                <a:cs typeface="+mn-ea"/>
              </a:defRPr>
            </a:lvl4pPr>
            <a:lvl5pPr marL="1828800" algn="l" defTabSz="914400" rtl="0" eaLnBrk="1" latinLnBrk="0" hangingPunct="1">
              <a:defRPr sz="1800" kern="1200">
                <a:solidFill>
                  <a:srgbClr val="7F7F7F"/>
                </a:solidFill>
                <a:latin typeface="Arial" panose="020B0604020202020204" pitchFamily="34" charset="0"/>
                <a:ea typeface="+mn-ea"/>
                <a:cs typeface="+mn-ea"/>
              </a:defRPr>
            </a:lvl5pPr>
            <a:lvl6pPr marL="2286000" algn="l" defTabSz="914400" rtl="0" eaLnBrk="1" latinLnBrk="0" hangingPunct="1">
              <a:defRPr sz="1800" kern="1200">
                <a:solidFill>
                  <a:srgbClr val="7F7F7F"/>
                </a:solidFill>
                <a:latin typeface="Arial" panose="020B0604020202020204" pitchFamily="34" charset="0"/>
                <a:ea typeface="+mn-ea"/>
                <a:cs typeface="+mn-ea"/>
              </a:defRPr>
            </a:lvl6pPr>
            <a:lvl7pPr marL="2743200" algn="l" defTabSz="914400" rtl="0" eaLnBrk="1" latinLnBrk="0" hangingPunct="1">
              <a:defRPr sz="1800" kern="1200">
                <a:solidFill>
                  <a:srgbClr val="7F7F7F"/>
                </a:solidFill>
                <a:latin typeface="Arial" panose="020B0604020202020204" pitchFamily="34" charset="0"/>
                <a:ea typeface="+mn-ea"/>
                <a:cs typeface="+mn-ea"/>
              </a:defRPr>
            </a:lvl7pPr>
            <a:lvl8pPr marL="3200400" algn="l" defTabSz="914400" rtl="0" eaLnBrk="1" latinLnBrk="0" hangingPunct="1">
              <a:defRPr sz="1800" kern="1200">
                <a:solidFill>
                  <a:srgbClr val="7F7F7F"/>
                </a:solidFill>
                <a:latin typeface="Arial" panose="020B0604020202020204" pitchFamily="34" charset="0"/>
                <a:ea typeface="+mn-ea"/>
                <a:cs typeface="+mn-ea"/>
              </a:defRPr>
            </a:lvl8pPr>
            <a:lvl9pPr marL="3657600" algn="l" defTabSz="914400" rtl="0" eaLnBrk="1" latinLnBrk="0" hangingPunct="1">
              <a:defRPr sz="1800" kern="1200">
                <a:solidFill>
                  <a:srgbClr val="7F7F7F"/>
                </a:solidFill>
                <a:latin typeface="Arial" panose="020B0604020202020204" pitchFamily="34" charset="0"/>
                <a:ea typeface="+mn-ea"/>
                <a:cs typeface="+mn-ea"/>
              </a:defRPr>
            </a:lvl9pPr>
          </a:lstStyle>
          <a:p>
            <a:endParaRPr lang="zh-CN" altLang="en-US">
              <a:solidFill>
                <a:srgbClr val="FFFFFF">
                  <a:lumMod val="50000"/>
                </a:srgbClr>
              </a:solidFill>
            </a:endParaRPr>
          </a:p>
        </p:txBody>
      </p:sp>
      <p:sp>
        <p:nvSpPr>
          <p:cNvPr id="23" name="Rectangle 9"/>
          <p:cNvSpPr>
            <a:spLocks noChangeArrowheads="1"/>
          </p:cNvSpPr>
          <p:nvPr>
            <p:custDataLst>
              <p:tags r:id="rId14"/>
            </p:custDataLst>
          </p:nvPr>
        </p:nvSpPr>
        <p:spPr bwMode="auto">
          <a:xfrm>
            <a:off x="6057482" y="3507546"/>
            <a:ext cx="863" cy="8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normAutofit fontScale="25000" lnSpcReduction="20000"/>
          </a:bodyPr>
          <a:lstStyle>
            <a:defPPr>
              <a:defRPr lang="zh-TW"/>
            </a:defPPr>
            <a:lvl1pPr marL="0" algn="l" defTabSz="914400" rtl="0" eaLnBrk="1" latinLnBrk="0" hangingPunct="1">
              <a:defRPr sz="1800" kern="1200">
                <a:solidFill>
                  <a:srgbClr val="7F7F7F"/>
                </a:solidFill>
                <a:latin typeface="Arial" panose="020B0604020202020204" pitchFamily="34" charset="0"/>
                <a:ea typeface="+mn-ea"/>
                <a:cs typeface="+mn-ea"/>
              </a:defRPr>
            </a:lvl1pPr>
            <a:lvl2pPr marL="457200" algn="l" defTabSz="914400" rtl="0" eaLnBrk="1" latinLnBrk="0" hangingPunct="1">
              <a:defRPr sz="1800" kern="1200">
                <a:solidFill>
                  <a:srgbClr val="7F7F7F"/>
                </a:solidFill>
                <a:latin typeface="Arial" panose="020B0604020202020204" pitchFamily="34" charset="0"/>
                <a:ea typeface="+mn-ea"/>
                <a:cs typeface="+mn-ea"/>
              </a:defRPr>
            </a:lvl2pPr>
            <a:lvl3pPr marL="914400" algn="l" defTabSz="914400" rtl="0" eaLnBrk="1" latinLnBrk="0" hangingPunct="1">
              <a:defRPr sz="1800" kern="1200">
                <a:solidFill>
                  <a:srgbClr val="7F7F7F"/>
                </a:solidFill>
                <a:latin typeface="Arial" panose="020B0604020202020204" pitchFamily="34" charset="0"/>
                <a:ea typeface="+mn-ea"/>
                <a:cs typeface="+mn-ea"/>
              </a:defRPr>
            </a:lvl3pPr>
            <a:lvl4pPr marL="1371600" algn="l" defTabSz="914400" rtl="0" eaLnBrk="1" latinLnBrk="0" hangingPunct="1">
              <a:defRPr sz="1800" kern="1200">
                <a:solidFill>
                  <a:srgbClr val="7F7F7F"/>
                </a:solidFill>
                <a:latin typeface="Arial" panose="020B0604020202020204" pitchFamily="34" charset="0"/>
                <a:ea typeface="+mn-ea"/>
                <a:cs typeface="+mn-ea"/>
              </a:defRPr>
            </a:lvl4pPr>
            <a:lvl5pPr marL="1828800" algn="l" defTabSz="914400" rtl="0" eaLnBrk="1" latinLnBrk="0" hangingPunct="1">
              <a:defRPr sz="1800" kern="1200">
                <a:solidFill>
                  <a:srgbClr val="7F7F7F"/>
                </a:solidFill>
                <a:latin typeface="Arial" panose="020B0604020202020204" pitchFamily="34" charset="0"/>
                <a:ea typeface="+mn-ea"/>
                <a:cs typeface="+mn-ea"/>
              </a:defRPr>
            </a:lvl5pPr>
            <a:lvl6pPr marL="2286000" algn="l" defTabSz="914400" rtl="0" eaLnBrk="1" latinLnBrk="0" hangingPunct="1">
              <a:defRPr sz="1800" kern="1200">
                <a:solidFill>
                  <a:srgbClr val="7F7F7F"/>
                </a:solidFill>
                <a:latin typeface="Arial" panose="020B0604020202020204" pitchFamily="34" charset="0"/>
                <a:ea typeface="+mn-ea"/>
                <a:cs typeface="+mn-ea"/>
              </a:defRPr>
            </a:lvl6pPr>
            <a:lvl7pPr marL="2743200" algn="l" defTabSz="914400" rtl="0" eaLnBrk="1" latinLnBrk="0" hangingPunct="1">
              <a:defRPr sz="1800" kern="1200">
                <a:solidFill>
                  <a:srgbClr val="7F7F7F"/>
                </a:solidFill>
                <a:latin typeface="Arial" panose="020B0604020202020204" pitchFamily="34" charset="0"/>
                <a:ea typeface="+mn-ea"/>
                <a:cs typeface="+mn-ea"/>
              </a:defRPr>
            </a:lvl7pPr>
            <a:lvl8pPr marL="3200400" algn="l" defTabSz="914400" rtl="0" eaLnBrk="1" latinLnBrk="0" hangingPunct="1">
              <a:defRPr sz="1800" kern="1200">
                <a:solidFill>
                  <a:srgbClr val="7F7F7F"/>
                </a:solidFill>
                <a:latin typeface="Arial" panose="020B0604020202020204" pitchFamily="34" charset="0"/>
                <a:ea typeface="+mn-ea"/>
                <a:cs typeface="+mn-ea"/>
              </a:defRPr>
            </a:lvl8pPr>
            <a:lvl9pPr marL="3657600" algn="l" defTabSz="914400" rtl="0" eaLnBrk="1" latinLnBrk="0" hangingPunct="1">
              <a:defRPr sz="1800" kern="1200">
                <a:solidFill>
                  <a:srgbClr val="7F7F7F"/>
                </a:solidFill>
                <a:latin typeface="Arial" panose="020B0604020202020204" pitchFamily="34" charset="0"/>
                <a:ea typeface="+mn-ea"/>
                <a:cs typeface="+mn-ea"/>
              </a:defRPr>
            </a:lvl9pPr>
          </a:lstStyle>
          <a:p>
            <a:endParaRPr lang="zh-CN" altLang="en-US">
              <a:solidFill>
                <a:srgbClr val="FFFFFF">
                  <a:lumMod val="50000"/>
                </a:srgbClr>
              </a:solidFill>
            </a:endParaRPr>
          </a:p>
        </p:txBody>
      </p:sp>
      <p:sp>
        <p:nvSpPr>
          <p:cNvPr id="28" name="Freeform 26"/>
          <p:cNvSpPr/>
          <p:nvPr>
            <p:custDataLst>
              <p:tags r:id="rId15"/>
            </p:custDataLst>
          </p:nvPr>
        </p:nvSpPr>
        <p:spPr bwMode="auto">
          <a:xfrm>
            <a:off x="5040729" y="2214592"/>
            <a:ext cx="92646" cy="100799"/>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0" name="Freeform 27"/>
          <p:cNvSpPr/>
          <p:nvPr>
            <p:custDataLst>
              <p:tags r:id="rId16"/>
            </p:custDataLst>
          </p:nvPr>
        </p:nvSpPr>
        <p:spPr bwMode="auto">
          <a:xfrm>
            <a:off x="5050364" y="2315391"/>
            <a:ext cx="105247" cy="105987"/>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1" name="Freeform 28"/>
          <p:cNvSpPr/>
          <p:nvPr>
            <p:custDataLst>
              <p:tags r:id="rId17"/>
            </p:custDataLst>
          </p:nvPr>
        </p:nvSpPr>
        <p:spPr bwMode="auto">
          <a:xfrm>
            <a:off x="5155611" y="2099711"/>
            <a:ext cx="100058" cy="92646"/>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2" name="Freeform 29"/>
          <p:cNvSpPr/>
          <p:nvPr>
            <p:custDataLst>
              <p:tags r:id="rId18"/>
            </p:custDataLst>
          </p:nvPr>
        </p:nvSpPr>
        <p:spPr bwMode="auto">
          <a:xfrm>
            <a:off x="5050364" y="2109346"/>
            <a:ext cx="105247" cy="105987"/>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3" name="Freeform 30"/>
          <p:cNvSpPr/>
          <p:nvPr>
            <p:custDataLst>
              <p:tags r:id="rId19"/>
            </p:custDataLst>
          </p:nvPr>
        </p:nvSpPr>
        <p:spPr bwMode="auto">
          <a:xfrm>
            <a:off x="5255669" y="2109346"/>
            <a:ext cx="105987" cy="105987"/>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4" name="Freeform 31"/>
          <p:cNvSpPr/>
          <p:nvPr>
            <p:custDataLst>
              <p:tags r:id="rId20"/>
            </p:custDataLst>
          </p:nvPr>
        </p:nvSpPr>
        <p:spPr bwMode="auto">
          <a:xfrm>
            <a:off x="5277904" y="2214592"/>
            <a:ext cx="92646" cy="100799"/>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5" name="Freeform 32"/>
          <p:cNvSpPr/>
          <p:nvPr>
            <p:custDataLst>
              <p:tags r:id="rId21"/>
            </p:custDataLst>
          </p:nvPr>
        </p:nvSpPr>
        <p:spPr bwMode="auto">
          <a:xfrm>
            <a:off x="5149681" y="2208663"/>
            <a:ext cx="111917" cy="111917"/>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6" name="Freeform 33"/>
          <p:cNvSpPr/>
          <p:nvPr>
            <p:custDataLst>
              <p:tags r:id="rId22"/>
            </p:custDataLst>
          </p:nvPr>
        </p:nvSpPr>
        <p:spPr bwMode="auto">
          <a:xfrm>
            <a:off x="5255669" y="2315391"/>
            <a:ext cx="105987" cy="105987"/>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39" name="Freeform 34"/>
          <p:cNvSpPr/>
          <p:nvPr>
            <p:custDataLst>
              <p:tags r:id="rId23"/>
            </p:custDataLst>
          </p:nvPr>
        </p:nvSpPr>
        <p:spPr bwMode="auto">
          <a:xfrm>
            <a:off x="5155611" y="2336885"/>
            <a:ext cx="100058" cy="92646"/>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40" name="Freeform 35"/>
          <p:cNvSpPr/>
          <p:nvPr>
            <p:custDataLst>
              <p:tags r:id="rId24"/>
            </p:custDataLst>
          </p:nvPr>
        </p:nvSpPr>
        <p:spPr bwMode="auto">
          <a:xfrm>
            <a:off x="5068152" y="1985570"/>
            <a:ext cx="137117" cy="118588"/>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solidFill>
                <a:srgbClr val="FFFFFF">
                  <a:lumMod val="50000"/>
                </a:srgbClr>
              </a:solidFill>
            </a:endParaRPr>
          </a:p>
        </p:txBody>
      </p:sp>
      <p:sp>
        <p:nvSpPr>
          <p:cNvPr id="41" name="Freeform 36"/>
          <p:cNvSpPr/>
          <p:nvPr>
            <p:custDataLst>
              <p:tags r:id="rId25"/>
            </p:custDataLst>
          </p:nvPr>
        </p:nvSpPr>
        <p:spPr bwMode="auto">
          <a:xfrm>
            <a:off x="4971059" y="2083404"/>
            <a:ext cx="97835" cy="152682"/>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40000" lnSpcReduction="20000"/>
          </a:bodyPr>
          <a:lstStyle/>
          <a:p>
            <a:endParaRPr lang="zh-CN" altLang="en-US">
              <a:solidFill>
                <a:srgbClr val="FFFFFF">
                  <a:lumMod val="50000"/>
                </a:srgbClr>
              </a:solidFill>
            </a:endParaRPr>
          </a:p>
        </p:txBody>
      </p:sp>
      <p:sp>
        <p:nvSpPr>
          <p:cNvPr id="42" name="Freeform 37"/>
          <p:cNvSpPr>
            <a:spLocks noEditPoints="1"/>
          </p:cNvSpPr>
          <p:nvPr>
            <p:custDataLst>
              <p:tags r:id="rId26"/>
            </p:custDataLst>
          </p:nvPr>
        </p:nvSpPr>
        <p:spPr bwMode="auto">
          <a:xfrm>
            <a:off x="4962164" y="2073770"/>
            <a:ext cx="226058" cy="360210"/>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lnSpcReduction="10000"/>
          </a:bodyPr>
          <a:lstStyle/>
          <a:p>
            <a:endParaRPr lang="zh-CN" altLang="en-US">
              <a:solidFill>
                <a:srgbClr val="FFFFFF">
                  <a:lumMod val="50000"/>
                </a:srgbClr>
              </a:solidFill>
            </a:endParaRPr>
          </a:p>
        </p:txBody>
      </p:sp>
      <p:sp>
        <p:nvSpPr>
          <p:cNvPr id="43" name="Freeform 27"/>
          <p:cNvSpPr>
            <a:spLocks noEditPoints="1"/>
          </p:cNvSpPr>
          <p:nvPr>
            <p:custDataLst>
              <p:tags r:id="rId27"/>
            </p:custDataLst>
          </p:nvPr>
        </p:nvSpPr>
        <p:spPr bwMode="auto">
          <a:xfrm>
            <a:off x="6926173" y="4650296"/>
            <a:ext cx="360172" cy="387566"/>
          </a:xfrm>
          <a:custGeom>
            <a:avLst/>
            <a:gdLst>
              <a:gd name="T0" fmla="*/ 290 w 298"/>
              <a:gd name="T1" fmla="*/ 110 h 320"/>
              <a:gd name="T2" fmla="*/ 261 w 298"/>
              <a:gd name="T3" fmla="*/ 131 h 320"/>
              <a:gd name="T4" fmla="*/ 264 w 298"/>
              <a:gd name="T5" fmla="*/ 176 h 320"/>
              <a:gd name="T6" fmla="*/ 194 w 298"/>
              <a:gd name="T7" fmla="*/ 176 h 320"/>
              <a:gd name="T8" fmla="*/ 228 w 298"/>
              <a:gd name="T9" fmla="*/ 129 h 320"/>
              <a:gd name="T10" fmla="*/ 289 w 298"/>
              <a:gd name="T11" fmla="*/ 72 h 320"/>
              <a:gd name="T12" fmla="*/ 281 w 298"/>
              <a:gd name="T13" fmla="*/ 70 h 320"/>
              <a:gd name="T14" fmla="*/ 233 w 298"/>
              <a:gd name="T15" fmla="*/ 91 h 320"/>
              <a:gd name="T16" fmla="*/ 242 w 298"/>
              <a:gd name="T17" fmla="*/ 39 h 320"/>
              <a:gd name="T18" fmla="*/ 239 w 298"/>
              <a:gd name="T19" fmla="*/ 32 h 320"/>
              <a:gd name="T20" fmla="*/ 196 w 298"/>
              <a:gd name="T21" fmla="*/ 104 h 320"/>
              <a:gd name="T22" fmla="*/ 152 w 298"/>
              <a:gd name="T23" fmla="*/ 157 h 320"/>
              <a:gd name="T24" fmla="*/ 168 w 298"/>
              <a:gd name="T25" fmla="*/ 176 h 320"/>
              <a:gd name="T26" fmla="*/ 159 w 298"/>
              <a:gd name="T27" fmla="*/ 170 h 320"/>
              <a:gd name="T28" fmla="*/ 100 w 298"/>
              <a:gd name="T29" fmla="*/ 117 h 320"/>
              <a:gd name="T30" fmla="*/ 110 w 298"/>
              <a:gd name="T31" fmla="*/ 124 h 320"/>
              <a:gd name="T32" fmla="*/ 109 w 298"/>
              <a:gd name="T33" fmla="*/ 137 h 320"/>
              <a:gd name="T34" fmla="*/ 103 w 298"/>
              <a:gd name="T35" fmla="*/ 163 h 320"/>
              <a:gd name="T36" fmla="*/ 112 w 298"/>
              <a:gd name="T37" fmla="*/ 176 h 320"/>
              <a:gd name="T38" fmla="*/ 93 w 298"/>
              <a:gd name="T39" fmla="*/ 176 h 320"/>
              <a:gd name="T40" fmla="*/ 103 w 298"/>
              <a:gd name="T41" fmla="*/ 133 h 320"/>
              <a:gd name="T42" fmla="*/ 102 w 298"/>
              <a:gd name="T43" fmla="*/ 122 h 320"/>
              <a:gd name="T44" fmla="*/ 118 w 298"/>
              <a:gd name="T45" fmla="*/ 35 h 320"/>
              <a:gd name="T46" fmla="*/ 125 w 298"/>
              <a:gd name="T47" fmla="*/ 23 h 320"/>
              <a:gd name="T48" fmla="*/ 117 w 298"/>
              <a:gd name="T49" fmla="*/ 0 h 320"/>
              <a:gd name="T50" fmla="*/ 107 w 298"/>
              <a:gd name="T51" fmla="*/ 32 h 320"/>
              <a:gd name="T52" fmla="*/ 83 w 298"/>
              <a:gd name="T53" fmla="*/ 116 h 320"/>
              <a:gd name="T54" fmla="*/ 66 w 298"/>
              <a:gd name="T55" fmla="*/ 117 h 320"/>
              <a:gd name="T56" fmla="*/ 61 w 298"/>
              <a:gd name="T57" fmla="*/ 129 h 320"/>
              <a:gd name="T58" fmla="*/ 38 w 298"/>
              <a:gd name="T59" fmla="*/ 176 h 320"/>
              <a:gd name="T60" fmla="*/ 34 w 298"/>
              <a:gd name="T61" fmla="*/ 131 h 320"/>
              <a:gd name="T62" fmla="*/ 55 w 298"/>
              <a:gd name="T63" fmla="*/ 120 h 320"/>
              <a:gd name="T64" fmla="*/ 30 w 298"/>
              <a:gd name="T65" fmla="*/ 86 h 320"/>
              <a:gd name="T66" fmla="*/ 8 w 298"/>
              <a:gd name="T67" fmla="*/ 111 h 320"/>
              <a:gd name="T68" fmla="*/ 0 w 298"/>
              <a:gd name="T69" fmla="*/ 176 h 320"/>
              <a:gd name="T70" fmla="*/ 52 w 298"/>
              <a:gd name="T71" fmla="*/ 320 h 320"/>
              <a:gd name="T72" fmla="*/ 298 w 298"/>
              <a:gd name="T73" fmla="*/ 268 h 320"/>
              <a:gd name="T74" fmla="*/ 290 w 298"/>
              <a:gd name="T75" fmla="*/ 176 h 320"/>
              <a:gd name="T76" fmla="*/ 93 w 298"/>
              <a:gd name="T77" fmla="*/ 140 h 320"/>
              <a:gd name="T78" fmla="*/ 89 w 298"/>
              <a:gd name="T79" fmla="*/ 176 h 320"/>
              <a:gd name="T80" fmla="*/ 85 w 298"/>
              <a:gd name="T81" fmla="*/ 144 h 320"/>
              <a:gd name="T82" fmla="*/ 72 w 298"/>
              <a:gd name="T83" fmla="*/ 133 h 320"/>
              <a:gd name="T84" fmla="*/ 66 w 298"/>
              <a:gd name="T85" fmla="*/ 176 h 320"/>
              <a:gd name="T86" fmla="*/ 64 w 298"/>
              <a:gd name="T87" fmla="*/ 13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320">
                <a:moveTo>
                  <a:pt x="290" y="176"/>
                </a:moveTo>
                <a:cubicBezTo>
                  <a:pt x="290" y="110"/>
                  <a:pt x="290" y="110"/>
                  <a:pt x="290" y="110"/>
                </a:cubicBezTo>
                <a:cubicBezTo>
                  <a:pt x="289" y="110"/>
                  <a:pt x="289" y="111"/>
                  <a:pt x="288" y="111"/>
                </a:cubicBezTo>
                <a:cubicBezTo>
                  <a:pt x="281" y="121"/>
                  <a:pt x="272" y="127"/>
                  <a:pt x="261" y="131"/>
                </a:cubicBezTo>
                <a:cubicBezTo>
                  <a:pt x="264" y="131"/>
                  <a:pt x="264" y="131"/>
                  <a:pt x="264" y="131"/>
                </a:cubicBezTo>
                <a:cubicBezTo>
                  <a:pt x="264" y="176"/>
                  <a:pt x="264" y="176"/>
                  <a:pt x="264" y="176"/>
                </a:cubicBezTo>
                <a:cubicBezTo>
                  <a:pt x="203" y="176"/>
                  <a:pt x="203" y="176"/>
                  <a:pt x="203" y="176"/>
                </a:cubicBezTo>
                <a:cubicBezTo>
                  <a:pt x="194" y="176"/>
                  <a:pt x="194" y="176"/>
                  <a:pt x="194" y="176"/>
                </a:cubicBezTo>
                <a:cubicBezTo>
                  <a:pt x="227" y="132"/>
                  <a:pt x="227" y="132"/>
                  <a:pt x="227" y="132"/>
                </a:cubicBezTo>
                <a:cubicBezTo>
                  <a:pt x="227" y="131"/>
                  <a:pt x="228" y="130"/>
                  <a:pt x="228" y="129"/>
                </a:cubicBezTo>
                <a:cubicBezTo>
                  <a:pt x="247" y="134"/>
                  <a:pt x="267" y="128"/>
                  <a:pt x="279" y="112"/>
                </a:cubicBezTo>
                <a:cubicBezTo>
                  <a:pt x="288" y="101"/>
                  <a:pt x="292" y="86"/>
                  <a:pt x="289" y="72"/>
                </a:cubicBezTo>
                <a:cubicBezTo>
                  <a:pt x="288" y="70"/>
                  <a:pt x="287" y="69"/>
                  <a:pt x="286" y="68"/>
                </a:cubicBezTo>
                <a:cubicBezTo>
                  <a:pt x="284" y="68"/>
                  <a:pt x="282" y="68"/>
                  <a:pt x="281" y="70"/>
                </a:cubicBezTo>
                <a:cubicBezTo>
                  <a:pt x="260" y="96"/>
                  <a:pt x="260" y="96"/>
                  <a:pt x="260" y="96"/>
                </a:cubicBezTo>
                <a:cubicBezTo>
                  <a:pt x="233" y="91"/>
                  <a:pt x="233" y="91"/>
                  <a:pt x="233" y="91"/>
                </a:cubicBezTo>
                <a:cubicBezTo>
                  <a:pt x="221" y="66"/>
                  <a:pt x="221" y="66"/>
                  <a:pt x="221" y="66"/>
                </a:cubicBezTo>
                <a:cubicBezTo>
                  <a:pt x="242" y="39"/>
                  <a:pt x="242" y="39"/>
                  <a:pt x="242" y="39"/>
                </a:cubicBezTo>
                <a:cubicBezTo>
                  <a:pt x="243" y="38"/>
                  <a:pt x="244" y="36"/>
                  <a:pt x="243" y="34"/>
                </a:cubicBezTo>
                <a:cubicBezTo>
                  <a:pt x="242" y="33"/>
                  <a:pt x="241" y="32"/>
                  <a:pt x="239" y="32"/>
                </a:cubicBezTo>
                <a:cubicBezTo>
                  <a:pt x="224" y="32"/>
                  <a:pt x="211" y="39"/>
                  <a:pt x="202" y="51"/>
                </a:cubicBezTo>
                <a:cubicBezTo>
                  <a:pt x="189" y="66"/>
                  <a:pt x="188" y="87"/>
                  <a:pt x="196" y="104"/>
                </a:cubicBezTo>
                <a:cubicBezTo>
                  <a:pt x="196" y="105"/>
                  <a:pt x="195" y="106"/>
                  <a:pt x="195" y="106"/>
                </a:cubicBezTo>
                <a:cubicBezTo>
                  <a:pt x="152" y="157"/>
                  <a:pt x="152" y="157"/>
                  <a:pt x="152" y="157"/>
                </a:cubicBezTo>
                <a:cubicBezTo>
                  <a:pt x="162" y="167"/>
                  <a:pt x="162" y="167"/>
                  <a:pt x="162" y="167"/>
                </a:cubicBezTo>
                <a:cubicBezTo>
                  <a:pt x="165" y="170"/>
                  <a:pt x="167" y="173"/>
                  <a:pt x="168" y="176"/>
                </a:cubicBezTo>
                <a:cubicBezTo>
                  <a:pt x="163" y="176"/>
                  <a:pt x="163" y="176"/>
                  <a:pt x="163" y="176"/>
                </a:cubicBezTo>
                <a:cubicBezTo>
                  <a:pt x="163" y="174"/>
                  <a:pt x="161" y="172"/>
                  <a:pt x="159" y="170"/>
                </a:cubicBezTo>
                <a:cubicBezTo>
                  <a:pt x="101" y="112"/>
                  <a:pt x="101" y="112"/>
                  <a:pt x="101" y="112"/>
                </a:cubicBezTo>
                <a:cubicBezTo>
                  <a:pt x="100" y="117"/>
                  <a:pt x="100" y="117"/>
                  <a:pt x="100" y="117"/>
                </a:cubicBezTo>
                <a:cubicBezTo>
                  <a:pt x="103" y="118"/>
                  <a:pt x="103" y="118"/>
                  <a:pt x="103" y="118"/>
                </a:cubicBezTo>
                <a:cubicBezTo>
                  <a:pt x="106" y="119"/>
                  <a:pt x="109" y="121"/>
                  <a:pt x="110" y="124"/>
                </a:cubicBezTo>
                <a:cubicBezTo>
                  <a:pt x="112" y="126"/>
                  <a:pt x="112" y="129"/>
                  <a:pt x="111" y="132"/>
                </a:cubicBezTo>
                <a:cubicBezTo>
                  <a:pt x="111" y="134"/>
                  <a:pt x="110" y="135"/>
                  <a:pt x="109" y="137"/>
                </a:cubicBezTo>
                <a:cubicBezTo>
                  <a:pt x="109" y="139"/>
                  <a:pt x="109" y="142"/>
                  <a:pt x="108" y="145"/>
                </a:cubicBezTo>
                <a:cubicBezTo>
                  <a:pt x="103" y="163"/>
                  <a:pt x="103" y="163"/>
                  <a:pt x="103" y="163"/>
                </a:cubicBezTo>
                <a:cubicBezTo>
                  <a:pt x="117" y="176"/>
                  <a:pt x="117" y="176"/>
                  <a:pt x="117" y="176"/>
                </a:cubicBezTo>
                <a:cubicBezTo>
                  <a:pt x="112" y="176"/>
                  <a:pt x="112" y="176"/>
                  <a:pt x="112" y="176"/>
                </a:cubicBezTo>
                <a:cubicBezTo>
                  <a:pt x="103" y="176"/>
                  <a:pt x="103" y="176"/>
                  <a:pt x="103" y="176"/>
                </a:cubicBezTo>
                <a:cubicBezTo>
                  <a:pt x="93" y="176"/>
                  <a:pt x="93" y="176"/>
                  <a:pt x="93" y="176"/>
                </a:cubicBezTo>
                <a:cubicBezTo>
                  <a:pt x="103" y="142"/>
                  <a:pt x="103" y="142"/>
                  <a:pt x="103" y="142"/>
                </a:cubicBezTo>
                <a:cubicBezTo>
                  <a:pt x="104" y="139"/>
                  <a:pt x="104" y="136"/>
                  <a:pt x="103" y="133"/>
                </a:cubicBezTo>
                <a:cubicBezTo>
                  <a:pt x="105" y="132"/>
                  <a:pt x="106" y="131"/>
                  <a:pt x="106" y="129"/>
                </a:cubicBezTo>
                <a:cubicBezTo>
                  <a:pt x="107" y="126"/>
                  <a:pt x="105" y="123"/>
                  <a:pt x="102" y="122"/>
                </a:cubicBezTo>
                <a:cubicBezTo>
                  <a:pt x="93" y="119"/>
                  <a:pt x="93" y="119"/>
                  <a:pt x="93" y="119"/>
                </a:cubicBezTo>
                <a:cubicBezTo>
                  <a:pt x="118" y="35"/>
                  <a:pt x="118" y="35"/>
                  <a:pt x="118" y="35"/>
                </a:cubicBezTo>
                <a:cubicBezTo>
                  <a:pt x="119" y="35"/>
                  <a:pt x="119" y="35"/>
                  <a:pt x="119" y="35"/>
                </a:cubicBezTo>
                <a:cubicBezTo>
                  <a:pt x="125" y="23"/>
                  <a:pt x="125" y="23"/>
                  <a:pt x="125" y="23"/>
                </a:cubicBezTo>
                <a:cubicBezTo>
                  <a:pt x="128" y="3"/>
                  <a:pt x="128" y="3"/>
                  <a:pt x="128" y="3"/>
                </a:cubicBezTo>
                <a:cubicBezTo>
                  <a:pt x="117" y="0"/>
                  <a:pt x="117" y="0"/>
                  <a:pt x="117" y="0"/>
                </a:cubicBezTo>
                <a:cubicBezTo>
                  <a:pt x="109" y="18"/>
                  <a:pt x="109" y="18"/>
                  <a:pt x="109" y="18"/>
                </a:cubicBezTo>
                <a:cubicBezTo>
                  <a:pt x="107" y="32"/>
                  <a:pt x="107" y="32"/>
                  <a:pt x="107" y="32"/>
                </a:cubicBezTo>
                <a:cubicBezTo>
                  <a:pt x="108" y="32"/>
                  <a:pt x="108" y="32"/>
                  <a:pt x="108" y="32"/>
                </a:cubicBezTo>
                <a:cubicBezTo>
                  <a:pt x="83" y="116"/>
                  <a:pt x="83" y="116"/>
                  <a:pt x="83" y="116"/>
                </a:cubicBezTo>
                <a:cubicBezTo>
                  <a:pt x="74" y="113"/>
                  <a:pt x="74" y="113"/>
                  <a:pt x="74" y="113"/>
                </a:cubicBezTo>
                <a:cubicBezTo>
                  <a:pt x="70" y="112"/>
                  <a:pt x="67" y="114"/>
                  <a:pt x="66" y="117"/>
                </a:cubicBezTo>
                <a:cubicBezTo>
                  <a:pt x="65" y="119"/>
                  <a:pt x="66" y="120"/>
                  <a:pt x="66" y="122"/>
                </a:cubicBezTo>
                <a:cubicBezTo>
                  <a:pt x="64" y="124"/>
                  <a:pt x="62" y="126"/>
                  <a:pt x="61" y="129"/>
                </a:cubicBezTo>
                <a:cubicBezTo>
                  <a:pt x="47" y="176"/>
                  <a:pt x="47" y="176"/>
                  <a:pt x="47" y="176"/>
                </a:cubicBezTo>
                <a:cubicBezTo>
                  <a:pt x="38" y="176"/>
                  <a:pt x="38" y="176"/>
                  <a:pt x="38" y="176"/>
                </a:cubicBezTo>
                <a:cubicBezTo>
                  <a:pt x="34" y="176"/>
                  <a:pt x="34" y="176"/>
                  <a:pt x="34" y="176"/>
                </a:cubicBezTo>
                <a:cubicBezTo>
                  <a:pt x="34" y="131"/>
                  <a:pt x="34" y="131"/>
                  <a:pt x="34" y="131"/>
                </a:cubicBezTo>
                <a:cubicBezTo>
                  <a:pt x="52" y="131"/>
                  <a:pt x="52" y="131"/>
                  <a:pt x="52" y="131"/>
                </a:cubicBezTo>
                <a:cubicBezTo>
                  <a:pt x="55" y="120"/>
                  <a:pt x="55" y="120"/>
                  <a:pt x="55" y="120"/>
                </a:cubicBezTo>
                <a:cubicBezTo>
                  <a:pt x="56" y="118"/>
                  <a:pt x="56" y="117"/>
                  <a:pt x="58" y="115"/>
                </a:cubicBezTo>
                <a:cubicBezTo>
                  <a:pt x="30" y="86"/>
                  <a:pt x="30" y="86"/>
                  <a:pt x="30" y="86"/>
                </a:cubicBezTo>
                <a:cubicBezTo>
                  <a:pt x="26" y="91"/>
                  <a:pt x="22" y="97"/>
                  <a:pt x="16" y="103"/>
                </a:cubicBezTo>
                <a:cubicBezTo>
                  <a:pt x="8" y="111"/>
                  <a:pt x="8" y="111"/>
                  <a:pt x="8" y="111"/>
                </a:cubicBezTo>
                <a:cubicBezTo>
                  <a:pt x="8" y="176"/>
                  <a:pt x="8" y="176"/>
                  <a:pt x="8" y="176"/>
                </a:cubicBezTo>
                <a:cubicBezTo>
                  <a:pt x="0" y="176"/>
                  <a:pt x="0" y="176"/>
                  <a:pt x="0" y="176"/>
                </a:cubicBezTo>
                <a:cubicBezTo>
                  <a:pt x="0" y="268"/>
                  <a:pt x="0" y="268"/>
                  <a:pt x="0" y="268"/>
                </a:cubicBezTo>
                <a:cubicBezTo>
                  <a:pt x="0" y="296"/>
                  <a:pt x="23" y="320"/>
                  <a:pt x="52" y="320"/>
                </a:cubicBezTo>
                <a:cubicBezTo>
                  <a:pt x="246" y="320"/>
                  <a:pt x="246" y="320"/>
                  <a:pt x="246" y="320"/>
                </a:cubicBezTo>
                <a:cubicBezTo>
                  <a:pt x="275" y="320"/>
                  <a:pt x="298" y="296"/>
                  <a:pt x="298" y="268"/>
                </a:cubicBezTo>
                <a:cubicBezTo>
                  <a:pt x="298" y="176"/>
                  <a:pt x="298" y="176"/>
                  <a:pt x="298" y="176"/>
                </a:cubicBezTo>
                <a:lnTo>
                  <a:pt x="290" y="176"/>
                </a:lnTo>
                <a:close/>
                <a:moveTo>
                  <a:pt x="85" y="144"/>
                </a:moveTo>
                <a:cubicBezTo>
                  <a:pt x="86" y="140"/>
                  <a:pt x="90" y="139"/>
                  <a:pt x="93" y="140"/>
                </a:cubicBezTo>
                <a:cubicBezTo>
                  <a:pt x="97" y="141"/>
                  <a:pt x="99" y="144"/>
                  <a:pt x="98" y="148"/>
                </a:cubicBezTo>
                <a:cubicBezTo>
                  <a:pt x="89" y="176"/>
                  <a:pt x="89" y="176"/>
                  <a:pt x="89" y="176"/>
                </a:cubicBezTo>
                <a:cubicBezTo>
                  <a:pt x="76" y="176"/>
                  <a:pt x="76" y="176"/>
                  <a:pt x="76" y="176"/>
                </a:cubicBezTo>
                <a:lnTo>
                  <a:pt x="85" y="144"/>
                </a:lnTo>
                <a:close/>
                <a:moveTo>
                  <a:pt x="64" y="138"/>
                </a:moveTo>
                <a:cubicBezTo>
                  <a:pt x="65" y="134"/>
                  <a:pt x="69" y="132"/>
                  <a:pt x="72" y="133"/>
                </a:cubicBezTo>
                <a:cubicBezTo>
                  <a:pt x="76" y="134"/>
                  <a:pt x="78" y="138"/>
                  <a:pt x="77" y="141"/>
                </a:cubicBezTo>
                <a:cubicBezTo>
                  <a:pt x="66" y="176"/>
                  <a:pt x="66" y="176"/>
                  <a:pt x="66" y="176"/>
                </a:cubicBezTo>
                <a:cubicBezTo>
                  <a:pt x="53" y="176"/>
                  <a:pt x="53" y="176"/>
                  <a:pt x="53" y="176"/>
                </a:cubicBezTo>
                <a:lnTo>
                  <a:pt x="64" y="138"/>
                </a:lnTo>
                <a:close/>
              </a:path>
            </a:pathLst>
          </a:custGeom>
          <a:solidFill>
            <a:srgbClr val="FFFFFF"/>
          </a:solidFill>
          <a:ln>
            <a:noFill/>
          </a:ln>
        </p:spPr>
        <p:txBody>
          <a:bodyPr vert="horz" wrap="square" lIns="90000" tIns="46800" rIns="90000" bIns="46800" numCol="1" anchor="t" anchorCtr="0" compatLnSpc="1">
            <a:normAutofit/>
          </a:bodyPr>
          <a:lstStyle/>
          <a:p>
            <a:endParaRPr lang="zh-CN" altLang="en-US">
              <a:solidFill>
                <a:srgbClr val="FFFFFF">
                  <a:lumMod val="50000"/>
                </a:srgbClr>
              </a:solidFill>
            </a:endParaRPr>
          </a:p>
        </p:txBody>
      </p:sp>
      <p:sp>
        <p:nvSpPr>
          <p:cNvPr id="44" name="KSO_Shape"/>
          <p:cNvSpPr>
            <a:spLocks noChangeAspect="1"/>
          </p:cNvSpPr>
          <p:nvPr>
            <p:custDataLst>
              <p:tags r:id="rId28"/>
            </p:custDataLst>
          </p:nvPr>
        </p:nvSpPr>
        <p:spPr bwMode="auto">
          <a:xfrm>
            <a:off x="6863098" y="1955644"/>
            <a:ext cx="477183" cy="579255"/>
          </a:xfrm>
          <a:custGeom>
            <a:avLst/>
            <a:gdLst>
              <a:gd name="T0" fmla="*/ 86328 w 968375"/>
              <a:gd name="T1" fmla="*/ 968447 h 1170887"/>
              <a:gd name="T2" fmla="*/ 416627 w 968375"/>
              <a:gd name="T3" fmla="*/ 1114654 h 1170887"/>
              <a:gd name="T4" fmla="*/ 743172 w 968375"/>
              <a:gd name="T5" fmla="*/ 975945 h 1170887"/>
              <a:gd name="T6" fmla="*/ 791966 w 968375"/>
              <a:gd name="T7" fmla="*/ 998438 h 1170887"/>
              <a:gd name="T8" fmla="*/ 416627 w 968375"/>
              <a:gd name="T9" fmla="*/ 1170887 h 1170887"/>
              <a:gd name="T10" fmla="*/ 33780 w 968375"/>
              <a:gd name="T11" fmla="*/ 990941 h 1170887"/>
              <a:gd name="T12" fmla="*/ 86328 w 968375"/>
              <a:gd name="T13" fmla="*/ 968447 h 1170887"/>
              <a:gd name="T14" fmla="*/ 870787 w 968375"/>
              <a:gd name="T15" fmla="*/ 619801 h 1170887"/>
              <a:gd name="T16" fmla="*/ 968375 w 968375"/>
              <a:gd name="T17" fmla="*/ 739765 h 1170887"/>
              <a:gd name="T18" fmla="*/ 844513 w 968375"/>
              <a:gd name="T19" fmla="*/ 863478 h 1170887"/>
              <a:gd name="T20" fmla="*/ 799473 w 968375"/>
              <a:gd name="T21" fmla="*/ 855981 h 1170887"/>
              <a:gd name="T22" fmla="*/ 829500 w 968375"/>
              <a:gd name="T23" fmla="*/ 807245 h 1170887"/>
              <a:gd name="T24" fmla="*/ 844513 w 968375"/>
              <a:gd name="T25" fmla="*/ 810994 h 1170887"/>
              <a:gd name="T26" fmla="*/ 912074 w 968375"/>
              <a:gd name="T27" fmla="*/ 739765 h 1170887"/>
              <a:gd name="T28" fmla="*/ 867034 w 968375"/>
              <a:gd name="T29" fmla="*/ 676034 h 1170887"/>
              <a:gd name="T30" fmla="*/ 870787 w 968375"/>
              <a:gd name="T31" fmla="*/ 619801 h 1170887"/>
              <a:gd name="T32" fmla="*/ 821993 w 968375"/>
              <a:gd name="T33" fmla="*/ 537325 h 1170887"/>
              <a:gd name="T34" fmla="*/ 829500 w 968375"/>
              <a:gd name="T35" fmla="*/ 612303 h 1170887"/>
              <a:gd name="T36" fmla="*/ 416627 w 968375"/>
              <a:gd name="T37" fmla="*/ 1024681 h 1170887"/>
              <a:gd name="T38" fmla="*/ 0 w 968375"/>
              <a:gd name="T39" fmla="*/ 612303 h 1170887"/>
              <a:gd name="T40" fmla="*/ 7507 w 968375"/>
              <a:gd name="T41" fmla="*/ 544823 h 1170887"/>
              <a:gd name="T42" fmla="*/ 416627 w 968375"/>
              <a:gd name="T43" fmla="*/ 758510 h 1170887"/>
              <a:gd name="T44" fmla="*/ 821993 w 968375"/>
              <a:gd name="T45" fmla="*/ 544823 h 1170887"/>
              <a:gd name="T46" fmla="*/ 821993 w 968375"/>
              <a:gd name="T47" fmla="*/ 537325 h 1170887"/>
              <a:gd name="T48" fmla="*/ 416627 w 968375"/>
              <a:gd name="T49" fmla="*/ 372374 h 1170887"/>
              <a:gd name="T50" fmla="*/ 776952 w 968375"/>
              <a:gd name="T51" fmla="*/ 544823 h 1170887"/>
              <a:gd name="T52" fmla="*/ 773199 w 968375"/>
              <a:gd name="T53" fmla="*/ 571065 h 1170887"/>
              <a:gd name="T54" fmla="*/ 416627 w 968375"/>
              <a:gd name="T55" fmla="*/ 451101 h 1170887"/>
              <a:gd name="T56" fmla="*/ 56301 w 968375"/>
              <a:gd name="T57" fmla="*/ 571065 h 1170887"/>
              <a:gd name="T58" fmla="*/ 52547 w 968375"/>
              <a:gd name="T59" fmla="*/ 544823 h 1170887"/>
              <a:gd name="T60" fmla="*/ 416627 w 968375"/>
              <a:gd name="T61" fmla="*/ 372374 h 1170887"/>
              <a:gd name="T62" fmla="*/ 543902 w 968375"/>
              <a:gd name="T63" fmla="*/ 62096 h 1170887"/>
              <a:gd name="T64" fmla="*/ 554238 w 968375"/>
              <a:gd name="T65" fmla="*/ 372576 h 1170887"/>
              <a:gd name="T66" fmla="*/ 543902 w 968375"/>
              <a:gd name="T67" fmla="*/ 62096 h 1170887"/>
              <a:gd name="T68" fmla="*/ 275155 w 968375"/>
              <a:gd name="T69" fmla="*/ 41398 h 1170887"/>
              <a:gd name="T70" fmla="*/ 285491 w 968375"/>
              <a:gd name="T71" fmla="*/ 351878 h 1170887"/>
              <a:gd name="T72" fmla="*/ 275155 w 968375"/>
              <a:gd name="T73" fmla="*/ 41398 h 1170887"/>
              <a:gd name="T74" fmla="*/ 409528 w 968375"/>
              <a:gd name="T75" fmla="*/ 0 h 1170887"/>
              <a:gd name="T76" fmla="*/ 419865 w 968375"/>
              <a:gd name="T77" fmla="*/ 310480 h 1170887"/>
              <a:gd name="T78" fmla="*/ 409528 w 968375"/>
              <a:gd name="T79" fmla="*/ 0 h 1170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FFFFF"/>
          </a:solidFill>
          <a:ln>
            <a:noFill/>
          </a:ln>
        </p:spPr>
        <p:txBody>
          <a:bodyPr wrap="square" lIns="90000" tIns="46800" rIns="90000" bIns="46800">
            <a:normAutofit/>
          </a:bodyPr>
          <a:lstStyle/>
          <a:p>
            <a:pPr eaLnBrk="0" fontAlgn="base" hangingPunct="0">
              <a:spcBef>
                <a:spcPct val="0"/>
              </a:spcBef>
              <a:spcAft>
                <a:spcPct val="0"/>
              </a:spcAft>
              <a:buFont typeface="Arial" panose="020B0604020202020204" pitchFamily="34" charset="0"/>
              <a:buNone/>
            </a:pPr>
            <a:endParaRPr lang="zh-CN" altLang="en-US">
              <a:solidFill>
                <a:srgbClr val="FFFFFF">
                  <a:lumMod val="50000"/>
                </a:srgbClr>
              </a:solidFill>
            </a:endParaRPr>
          </a:p>
        </p:txBody>
      </p:sp>
      <p:sp>
        <p:nvSpPr>
          <p:cNvPr id="45" name="KSO_Shape"/>
          <p:cNvSpPr/>
          <p:nvPr>
            <p:custDataLst>
              <p:tags r:id="rId29"/>
            </p:custDataLst>
          </p:nvPr>
        </p:nvSpPr>
        <p:spPr>
          <a:xfrm>
            <a:off x="4927919" y="4739682"/>
            <a:ext cx="397936" cy="287177"/>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FFFFFF"/>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anchor="ctr">
            <a:normAutofit fontScale="60000"/>
          </a:bodyPr>
          <a:lstStyle/>
          <a:p>
            <a:pPr algn="ctr">
              <a:defRPr/>
            </a:pPr>
            <a:endParaRPr lang="zh-CN" altLang="en-US">
              <a:solidFill>
                <a:srgbClr val="FFFFFF">
                  <a:lumMod val="50000"/>
                </a:srgbClr>
              </a:solidFill>
              <a:latin typeface="Arial" panose="020B0604020202020204" pitchFamily="34" charset="0"/>
              <a:ea typeface="黑体" panose="02010609060101010101" charset="-122"/>
            </a:endParaRPr>
          </a:p>
        </p:txBody>
      </p:sp>
      <p:cxnSp>
        <p:nvCxnSpPr>
          <p:cNvPr id="47" name="直接连接符 46"/>
          <p:cNvCxnSpPr>
            <a:stCxn id="48" idx="5"/>
            <a:endCxn id="10" idx="2"/>
          </p:cNvCxnSpPr>
          <p:nvPr>
            <p:custDataLst>
              <p:tags r:id="rId30"/>
            </p:custDataLst>
          </p:nvPr>
        </p:nvCxnSpPr>
        <p:spPr>
          <a:xfrm flipV="1">
            <a:off x="4585300" y="3390158"/>
            <a:ext cx="796945" cy="292472"/>
          </a:xfrm>
          <a:prstGeom prst="line">
            <a:avLst/>
          </a:prstGeom>
          <a:ln>
            <a:solidFill>
              <a:srgbClr val="FFFFFF">
                <a:lumMod val="75000"/>
              </a:srgbClr>
            </a:solidFill>
          </a:ln>
        </p:spPr>
        <p:style>
          <a:lnRef idx="1">
            <a:srgbClr val="04918B"/>
          </a:lnRef>
          <a:fillRef idx="0">
            <a:srgbClr val="04918B"/>
          </a:fillRef>
          <a:effectRef idx="0">
            <a:srgbClr val="04918B"/>
          </a:effectRef>
          <a:fontRef idx="minor">
            <a:srgbClr val="7F7F7F"/>
          </a:fontRef>
        </p:style>
      </p:cxnSp>
      <p:cxnSp>
        <p:nvCxnSpPr>
          <p:cNvPr id="65" name="直接连接符 64"/>
          <p:cNvCxnSpPr>
            <a:stCxn id="10" idx="6"/>
            <a:endCxn id="66" idx="3"/>
          </p:cNvCxnSpPr>
          <p:nvPr>
            <p:custDataLst>
              <p:tags r:id="rId31"/>
            </p:custDataLst>
          </p:nvPr>
        </p:nvCxnSpPr>
        <p:spPr>
          <a:xfrm>
            <a:off x="6688698" y="3390158"/>
            <a:ext cx="628293" cy="322870"/>
          </a:xfrm>
          <a:prstGeom prst="line">
            <a:avLst/>
          </a:prstGeom>
          <a:ln>
            <a:solidFill>
              <a:srgbClr val="FFFFFF">
                <a:lumMod val="75000"/>
              </a:srgbClr>
            </a:solidFill>
          </a:ln>
        </p:spPr>
        <p:style>
          <a:lnRef idx="1">
            <a:srgbClr val="04918B"/>
          </a:lnRef>
          <a:fillRef idx="0">
            <a:srgbClr val="04918B"/>
          </a:fillRef>
          <a:effectRef idx="0">
            <a:srgbClr val="04918B"/>
          </a:effectRef>
          <a:fontRef idx="minor">
            <a:srgbClr val="7F7F7F"/>
          </a:fontRef>
        </p:style>
      </p:cxnSp>
      <p:sp>
        <p:nvSpPr>
          <p:cNvPr id="66" name="椭圆 65"/>
          <p:cNvSpPr/>
          <p:nvPr>
            <p:custDataLst>
              <p:tags r:id="rId32"/>
            </p:custDataLst>
          </p:nvPr>
        </p:nvSpPr>
        <p:spPr>
          <a:xfrm>
            <a:off x="7218927" y="3141468"/>
            <a:ext cx="669624" cy="669624"/>
          </a:xfrm>
          <a:prstGeom prst="ellipse">
            <a:avLst/>
          </a:prstGeom>
          <a:solidFill>
            <a:srgbClr val="70AD47"/>
          </a:solidFill>
          <a:ln>
            <a:noFill/>
          </a:ln>
        </p:spPr>
        <p:style>
          <a:lnRef idx="2">
            <a:srgbClr val="04918B">
              <a:shade val="50000"/>
            </a:srgbClr>
          </a:lnRef>
          <a:fillRef idx="1">
            <a:srgbClr val="04918B"/>
          </a:fillRef>
          <a:effectRef idx="0">
            <a:srgbClr val="04918B"/>
          </a:effectRef>
          <a:fontRef idx="minor">
            <a:srgbClr val="FFFFFF"/>
          </a:fontRef>
        </p:style>
        <p:txBody>
          <a:bodyPr wrap="square" lIns="90000" tIns="46800" rIns="90000" bIns="46800" rtlCol="0" anchor="ctr">
            <a:normAutofit/>
          </a:bodyPr>
          <a:lstStyle/>
          <a:p>
            <a:pPr algn="ctr"/>
            <a:endParaRPr lang="zh-CN" altLang="en-US">
              <a:solidFill>
                <a:srgbClr val="FFFFFF">
                  <a:lumMod val="50000"/>
                </a:srgbClr>
              </a:solidFill>
              <a:latin typeface="Arial" panose="020B0604020202020204" pitchFamily="34" charset="0"/>
              <a:ea typeface="黑体" panose="02010609060101010101" charset="-122"/>
            </a:endParaRPr>
          </a:p>
        </p:txBody>
      </p:sp>
      <p:sp>
        <p:nvSpPr>
          <p:cNvPr id="75" name="Freeform 68"/>
          <p:cNvSpPr/>
          <p:nvPr>
            <p:custDataLst>
              <p:tags r:id="rId33"/>
            </p:custDataLst>
          </p:nvPr>
        </p:nvSpPr>
        <p:spPr bwMode="auto">
          <a:xfrm>
            <a:off x="4122924" y="3413718"/>
            <a:ext cx="441968" cy="225282"/>
          </a:xfrm>
          <a:custGeom>
            <a:avLst/>
            <a:gdLst>
              <a:gd name="T0" fmla="*/ 1028 w 1028"/>
              <a:gd name="T1" fmla="*/ 470 h 524"/>
              <a:gd name="T2" fmla="*/ 978 w 1028"/>
              <a:gd name="T3" fmla="*/ 376 h 524"/>
              <a:gd name="T4" fmla="*/ 978 w 1028"/>
              <a:gd name="T5" fmla="*/ 322 h 524"/>
              <a:gd name="T6" fmla="*/ 905 w 1028"/>
              <a:gd name="T7" fmla="*/ 322 h 524"/>
              <a:gd name="T8" fmla="*/ 905 w 1028"/>
              <a:gd name="T9" fmla="*/ 0 h 524"/>
              <a:gd name="T10" fmla="*/ 790 w 1028"/>
              <a:gd name="T11" fmla="*/ 0 h 524"/>
              <a:gd name="T12" fmla="*/ 790 w 1028"/>
              <a:gd name="T13" fmla="*/ 322 h 524"/>
              <a:gd name="T14" fmla="*/ 683 w 1028"/>
              <a:gd name="T15" fmla="*/ 322 h 524"/>
              <a:gd name="T16" fmla="*/ 683 w 1028"/>
              <a:gd name="T17" fmla="*/ 0 h 524"/>
              <a:gd name="T18" fmla="*/ 568 w 1028"/>
              <a:gd name="T19" fmla="*/ 0 h 524"/>
              <a:gd name="T20" fmla="*/ 568 w 1028"/>
              <a:gd name="T21" fmla="*/ 322 h 524"/>
              <a:gd name="T22" fmla="*/ 461 w 1028"/>
              <a:gd name="T23" fmla="*/ 322 h 524"/>
              <a:gd name="T24" fmla="*/ 461 w 1028"/>
              <a:gd name="T25" fmla="*/ 0 h 524"/>
              <a:gd name="T26" fmla="*/ 345 w 1028"/>
              <a:gd name="T27" fmla="*/ 0 h 524"/>
              <a:gd name="T28" fmla="*/ 345 w 1028"/>
              <a:gd name="T29" fmla="*/ 322 h 524"/>
              <a:gd name="T30" fmla="*/ 238 w 1028"/>
              <a:gd name="T31" fmla="*/ 322 h 524"/>
              <a:gd name="T32" fmla="*/ 238 w 1028"/>
              <a:gd name="T33" fmla="*/ 0 h 524"/>
              <a:gd name="T34" fmla="*/ 125 w 1028"/>
              <a:gd name="T35" fmla="*/ 0 h 524"/>
              <a:gd name="T36" fmla="*/ 125 w 1028"/>
              <a:gd name="T37" fmla="*/ 322 h 524"/>
              <a:gd name="T38" fmla="*/ 52 w 1028"/>
              <a:gd name="T39" fmla="*/ 322 h 524"/>
              <a:gd name="T40" fmla="*/ 52 w 1028"/>
              <a:gd name="T41" fmla="*/ 376 h 524"/>
              <a:gd name="T42" fmla="*/ 0 w 1028"/>
              <a:gd name="T43" fmla="*/ 470 h 524"/>
              <a:gd name="T44" fmla="*/ 0 w 1028"/>
              <a:gd name="T45" fmla="*/ 524 h 524"/>
              <a:gd name="T46" fmla="*/ 1028 w 1028"/>
              <a:gd name="T47" fmla="*/ 524 h 524"/>
              <a:gd name="T48" fmla="*/ 1028 w 1028"/>
              <a:gd name="T49" fmla="*/ 47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8" h="524">
                <a:moveTo>
                  <a:pt x="1028" y="470"/>
                </a:moveTo>
                <a:lnTo>
                  <a:pt x="978" y="376"/>
                </a:lnTo>
                <a:lnTo>
                  <a:pt x="978" y="322"/>
                </a:lnTo>
                <a:lnTo>
                  <a:pt x="905" y="322"/>
                </a:lnTo>
                <a:lnTo>
                  <a:pt x="905" y="0"/>
                </a:lnTo>
                <a:lnTo>
                  <a:pt x="790" y="0"/>
                </a:lnTo>
                <a:lnTo>
                  <a:pt x="790" y="322"/>
                </a:lnTo>
                <a:lnTo>
                  <a:pt x="683" y="322"/>
                </a:lnTo>
                <a:lnTo>
                  <a:pt x="683" y="0"/>
                </a:lnTo>
                <a:lnTo>
                  <a:pt x="568" y="0"/>
                </a:lnTo>
                <a:lnTo>
                  <a:pt x="568" y="322"/>
                </a:lnTo>
                <a:lnTo>
                  <a:pt x="461" y="322"/>
                </a:lnTo>
                <a:lnTo>
                  <a:pt x="461" y="0"/>
                </a:lnTo>
                <a:lnTo>
                  <a:pt x="345" y="0"/>
                </a:lnTo>
                <a:lnTo>
                  <a:pt x="345" y="322"/>
                </a:lnTo>
                <a:lnTo>
                  <a:pt x="238" y="322"/>
                </a:lnTo>
                <a:lnTo>
                  <a:pt x="238" y="0"/>
                </a:lnTo>
                <a:lnTo>
                  <a:pt x="125" y="0"/>
                </a:lnTo>
                <a:lnTo>
                  <a:pt x="125" y="322"/>
                </a:lnTo>
                <a:lnTo>
                  <a:pt x="52" y="322"/>
                </a:lnTo>
                <a:lnTo>
                  <a:pt x="52" y="376"/>
                </a:lnTo>
                <a:lnTo>
                  <a:pt x="0" y="470"/>
                </a:lnTo>
                <a:lnTo>
                  <a:pt x="0" y="524"/>
                </a:lnTo>
                <a:lnTo>
                  <a:pt x="1028" y="524"/>
                </a:lnTo>
                <a:lnTo>
                  <a:pt x="1028" y="470"/>
                </a:lnTo>
                <a:close/>
              </a:path>
            </a:pathLst>
          </a:custGeom>
          <a:solidFill>
            <a:srgbClr val="FFFFFF"/>
          </a:solidFill>
          <a:ln>
            <a:noFill/>
          </a:ln>
        </p:spPr>
        <p:txBody>
          <a:bodyPr wrap="square" lIns="90000" tIns="46800" rIns="90000" bIns="46800">
            <a:normAutofit fontScale="475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76" name="Freeform 69"/>
          <p:cNvSpPr>
            <a:spLocks noEditPoints="1"/>
          </p:cNvSpPr>
          <p:nvPr>
            <p:custDataLst>
              <p:tags r:id="rId34"/>
            </p:custDataLst>
          </p:nvPr>
        </p:nvSpPr>
        <p:spPr bwMode="auto">
          <a:xfrm>
            <a:off x="4137541" y="3198753"/>
            <a:ext cx="412732" cy="178850"/>
          </a:xfrm>
          <a:custGeom>
            <a:avLst/>
            <a:gdLst>
              <a:gd name="T0" fmla="*/ 709 w 709"/>
              <a:gd name="T1" fmla="*/ 217 h 306"/>
              <a:gd name="T2" fmla="*/ 385 w 709"/>
              <a:gd name="T3" fmla="*/ 0 h 306"/>
              <a:gd name="T4" fmla="*/ 325 w 709"/>
              <a:gd name="T5" fmla="*/ 0 h 306"/>
              <a:gd name="T6" fmla="*/ 0 w 709"/>
              <a:gd name="T7" fmla="*/ 217 h 306"/>
              <a:gd name="T8" fmla="*/ 0 w 709"/>
              <a:gd name="T9" fmla="*/ 306 h 306"/>
              <a:gd name="T10" fmla="*/ 709 w 709"/>
              <a:gd name="T11" fmla="*/ 306 h 306"/>
              <a:gd name="T12" fmla="*/ 709 w 709"/>
              <a:gd name="T13" fmla="*/ 217 h 306"/>
              <a:gd name="T14" fmla="*/ 355 w 709"/>
              <a:gd name="T15" fmla="*/ 252 h 306"/>
              <a:gd name="T16" fmla="*/ 281 w 709"/>
              <a:gd name="T17" fmla="*/ 179 h 306"/>
              <a:gd name="T18" fmla="*/ 355 w 709"/>
              <a:gd name="T19" fmla="*/ 105 h 306"/>
              <a:gd name="T20" fmla="*/ 428 w 709"/>
              <a:gd name="T21" fmla="*/ 179 h 306"/>
              <a:gd name="T22" fmla="*/ 355 w 709"/>
              <a:gd name="T23" fmla="*/ 25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9" h="306">
                <a:moveTo>
                  <a:pt x="709" y="217"/>
                </a:moveTo>
                <a:cubicBezTo>
                  <a:pt x="385" y="0"/>
                  <a:pt x="385" y="0"/>
                  <a:pt x="385" y="0"/>
                </a:cubicBezTo>
                <a:cubicBezTo>
                  <a:pt x="325" y="0"/>
                  <a:pt x="325" y="0"/>
                  <a:pt x="325" y="0"/>
                </a:cubicBezTo>
                <a:cubicBezTo>
                  <a:pt x="0" y="217"/>
                  <a:pt x="0" y="217"/>
                  <a:pt x="0" y="217"/>
                </a:cubicBezTo>
                <a:cubicBezTo>
                  <a:pt x="0" y="306"/>
                  <a:pt x="0" y="306"/>
                  <a:pt x="0" y="306"/>
                </a:cubicBezTo>
                <a:cubicBezTo>
                  <a:pt x="709" y="306"/>
                  <a:pt x="709" y="306"/>
                  <a:pt x="709" y="306"/>
                </a:cubicBezTo>
                <a:lnTo>
                  <a:pt x="709" y="217"/>
                </a:lnTo>
                <a:close/>
                <a:moveTo>
                  <a:pt x="355" y="252"/>
                </a:moveTo>
                <a:cubicBezTo>
                  <a:pt x="314" y="252"/>
                  <a:pt x="281" y="219"/>
                  <a:pt x="281" y="179"/>
                </a:cubicBezTo>
                <a:cubicBezTo>
                  <a:pt x="281" y="138"/>
                  <a:pt x="314" y="105"/>
                  <a:pt x="355" y="105"/>
                </a:cubicBezTo>
                <a:cubicBezTo>
                  <a:pt x="395" y="105"/>
                  <a:pt x="428" y="138"/>
                  <a:pt x="428" y="179"/>
                </a:cubicBezTo>
                <a:cubicBezTo>
                  <a:pt x="428" y="219"/>
                  <a:pt x="395" y="252"/>
                  <a:pt x="355" y="252"/>
                </a:cubicBezTo>
                <a:close/>
              </a:path>
            </a:pathLst>
          </a:custGeom>
          <a:solidFill>
            <a:srgbClr val="FFFFFF"/>
          </a:solidFill>
          <a:ln>
            <a:noFill/>
          </a:ln>
        </p:spPr>
        <p:txBody>
          <a:bodyPr wrap="square" lIns="90000" tIns="46800" rIns="90000" bIns="46800">
            <a:normAutofit fontScale="275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78" name="Freeform 400"/>
          <p:cNvSpPr>
            <a:spLocks noEditPoints="1"/>
          </p:cNvSpPr>
          <p:nvPr>
            <p:custDataLst>
              <p:tags r:id="rId35"/>
            </p:custDataLst>
          </p:nvPr>
        </p:nvSpPr>
        <p:spPr bwMode="auto">
          <a:xfrm>
            <a:off x="7366124" y="3357818"/>
            <a:ext cx="395192" cy="313935"/>
          </a:xfrm>
          <a:custGeom>
            <a:avLst/>
            <a:gdLst>
              <a:gd name="T0" fmla="*/ 315 w 356"/>
              <a:gd name="T1" fmla="*/ 71 h 365"/>
              <a:gd name="T2" fmla="*/ 180 w 356"/>
              <a:gd name="T3" fmla="*/ 0 h 365"/>
              <a:gd name="T4" fmla="*/ 180 w 356"/>
              <a:gd name="T5" fmla="*/ 0 h 365"/>
              <a:gd name="T6" fmla="*/ 178 w 356"/>
              <a:gd name="T7" fmla="*/ 0 h 365"/>
              <a:gd name="T8" fmla="*/ 176 w 356"/>
              <a:gd name="T9" fmla="*/ 0 h 365"/>
              <a:gd name="T10" fmla="*/ 176 w 356"/>
              <a:gd name="T11" fmla="*/ 0 h 365"/>
              <a:gd name="T12" fmla="*/ 41 w 356"/>
              <a:gd name="T13" fmla="*/ 71 h 365"/>
              <a:gd name="T14" fmla="*/ 63 w 356"/>
              <a:gd name="T15" fmla="*/ 255 h 365"/>
              <a:gd name="T16" fmla="*/ 102 w 356"/>
              <a:gd name="T17" fmla="*/ 315 h 365"/>
              <a:gd name="T18" fmla="*/ 123 w 356"/>
              <a:gd name="T19" fmla="*/ 365 h 365"/>
              <a:gd name="T20" fmla="*/ 233 w 356"/>
              <a:gd name="T21" fmla="*/ 365 h 365"/>
              <a:gd name="T22" fmla="*/ 254 w 356"/>
              <a:gd name="T23" fmla="*/ 315 h 365"/>
              <a:gd name="T24" fmla="*/ 293 w 356"/>
              <a:gd name="T25" fmla="*/ 255 h 365"/>
              <a:gd name="T26" fmla="*/ 315 w 356"/>
              <a:gd name="T27" fmla="*/ 71 h 365"/>
              <a:gd name="T28" fmla="*/ 211 w 356"/>
              <a:gd name="T29" fmla="*/ 265 h 365"/>
              <a:gd name="T30" fmla="*/ 199 w 356"/>
              <a:gd name="T31" fmla="*/ 290 h 365"/>
              <a:gd name="T32" fmla="*/ 193 w 356"/>
              <a:gd name="T33" fmla="*/ 311 h 365"/>
              <a:gd name="T34" fmla="*/ 161 w 356"/>
              <a:gd name="T35" fmla="*/ 311 h 365"/>
              <a:gd name="T36" fmla="*/ 155 w 356"/>
              <a:gd name="T37" fmla="*/ 290 h 365"/>
              <a:gd name="T38" fmla="*/ 143 w 356"/>
              <a:gd name="T39" fmla="*/ 265 h 365"/>
              <a:gd name="T40" fmla="*/ 121 w 356"/>
              <a:gd name="T41" fmla="*/ 178 h 365"/>
              <a:gd name="T42" fmla="*/ 176 w 356"/>
              <a:gd name="T43" fmla="*/ 156 h 365"/>
              <a:gd name="T44" fmla="*/ 176 w 356"/>
              <a:gd name="T45" fmla="*/ 156 h 365"/>
              <a:gd name="T46" fmla="*/ 177 w 356"/>
              <a:gd name="T47" fmla="*/ 156 h 365"/>
              <a:gd name="T48" fmla="*/ 178 w 356"/>
              <a:gd name="T49" fmla="*/ 156 h 365"/>
              <a:gd name="T50" fmla="*/ 178 w 356"/>
              <a:gd name="T51" fmla="*/ 156 h 365"/>
              <a:gd name="T52" fmla="*/ 235 w 356"/>
              <a:gd name="T53" fmla="*/ 178 h 365"/>
              <a:gd name="T54" fmla="*/ 211 w 356"/>
              <a:gd name="T55" fmla="*/ 2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6" h="365">
                <a:moveTo>
                  <a:pt x="315" y="71"/>
                </a:moveTo>
                <a:cubicBezTo>
                  <a:pt x="281" y="6"/>
                  <a:pt x="200" y="0"/>
                  <a:pt x="180" y="0"/>
                </a:cubicBezTo>
                <a:cubicBezTo>
                  <a:pt x="180" y="0"/>
                  <a:pt x="180" y="0"/>
                  <a:pt x="180" y="0"/>
                </a:cubicBezTo>
                <a:cubicBezTo>
                  <a:pt x="180" y="0"/>
                  <a:pt x="179" y="0"/>
                  <a:pt x="178" y="0"/>
                </a:cubicBezTo>
                <a:cubicBezTo>
                  <a:pt x="176" y="0"/>
                  <a:pt x="176" y="0"/>
                  <a:pt x="176" y="0"/>
                </a:cubicBezTo>
                <a:cubicBezTo>
                  <a:pt x="176" y="0"/>
                  <a:pt x="176" y="0"/>
                  <a:pt x="176" y="0"/>
                </a:cubicBezTo>
                <a:cubicBezTo>
                  <a:pt x="156" y="0"/>
                  <a:pt x="75" y="6"/>
                  <a:pt x="41" y="71"/>
                </a:cubicBezTo>
                <a:cubicBezTo>
                  <a:pt x="41" y="71"/>
                  <a:pt x="0" y="144"/>
                  <a:pt x="63" y="255"/>
                </a:cubicBezTo>
                <a:cubicBezTo>
                  <a:pt x="102" y="315"/>
                  <a:pt x="102" y="315"/>
                  <a:pt x="102" y="315"/>
                </a:cubicBezTo>
                <a:cubicBezTo>
                  <a:pt x="102" y="315"/>
                  <a:pt x="120" y="338"/>
                  <a:pt x="123" y="365"/>
                </a:cubicBezTo>
                <a:cubicBezTo>
                  <a:pt x="233" y="365"/>
                  <a:pt x="233" y="365"/>
                  <a:pt x="233" y="365"/>
                </a:cubicBezTo>
                <a:cubicBezTo>
                  <a:pt x="236" y="338"/>
                  <a:pt x="254" y="315"/>
                  <a:pt x="254" y="315"/>
                </a:cubicBezTo>
                <a:cubicBezTo>
                  <a:pt x="293" y="255"/>
                  <a:pt x="293" y="255"/>
                  <a:pt x="293" y="255"/>
                </a:cubicBezTo>
                <a:cubicBezTo>
                  <a:pt x="356" y="144"/>
                  <a:pt x="315" y="71"/>
                  <a:pt x="315" y="71"/>
                </a:cubicBezTo>
                <a:close/>
                <a:moveTo>
                  <a:pt x="211" y="265"/>
                </a:moveTo>
                <a:cubicBezTo>
                  <a:pt x="199" y="290"/>
                  <a:pt x="199" y="290"/>
                  <a:pt x="199" y="290"/>
                </a:cubicBezTo>
                <a:cubicBezTo>
                  <a:pt x="199" y="290"/>
                  <a:pt x="194" y="300"/>
                  <a:pt x="193" y="311"/>
                </a:cubicBezTo>
                <a:cubicBezTo>
                  <a:pt x="161" y="311"/>
                  <a:pt x="161" y="311"/>
                  <a:pt x="161" y="311"/>
                </a:cubicBezTo>
                <a:cubicBezTo>
                  <a:pt x="160" y="300"/>
                  <a:pt x="155" y="290"/>
                  <a:pt x="155" y="290"/>
                </a:cubicBezTo>
                <a:cubicBezTo>
                  <a:pt x="143" y="265"/>
                  <a:pt x="143" y="265"/>
                  <a:pt x="143" y="265"/>
                </a:cubicBezTo>
                <a:cubicBezTo>
                  <a:pt x="125" y="217"/>
                  <a:pt x="121" y="178"/>
                  <a:pt x="121" y="178"/>
                </a:cubicBezTo>
                <a:cubicBezTo>
                  <a:pt x="131" y="151"/>
                  <a:pt x="171" y="157"/>
                  <a:pt x="176" y="156"/>
                </a:cubicBezTo>
                <a:cubicBezTo>
                  <a:pt x="176" y="156"/>
                  <a:pt x="176" y="156"/>
                  <a:pt x="176" y="156"/>
                </a:cubicBezTo>
                <a:cubicBezTo>
                  <a:pt x="176" y="156"/>
                  <a:pt x="177" y="156"/>
                  <a:pt x="177" y="156"/>
                </a:cubicBezTo>
                <a:cubicBezTo>
                  <a:pt x="178" y="156"/>
                  <a:pt x="178" y="156"/>
                  <a:pt x="178" y="156"/>
                </a:cubicBezTo>
                <a:cubicBezTo>
                  <a:pt x="178" y="156"/>
                  <a:pt x="178" y="156"/>
                  <a:pt x="178" y="156"/>
                </a:cubicBezTo>
                <a:cubicBezTo>
                  <a:pt x="184" y="157"/>
                  <a:pt x="225" y="151"/>
                  <a:pt x="235" y="178"/>
                </a:cubicBezTo>
                <a:cubicBezTo>
                  <a:pt x="235" y="178"/>
                  <a:pt x="229" y="217"/>
                  <a:pt x="211" y="2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90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79" name="Freeform 401"/>
          <p:cNvSpPr/>
          <p:nvPr>
            <p:custDataLst>
              <p:tags r:id="rId36"/>
            </p:custDataLst>
          </p:nvPr>
        </p:nvSpPr>
        <p:spPr bwMode="auto">
          <a:xfrm>
            <a:off x="7518735" y="3499310"/>
            <a:ext cx="86555" cy="114962"/>
          </a:xfrm>
          <a:custGeom>
            <a:avLst/>
            <a:gdLst>
              <a:gd name="T0" fmla="*/ 78 w 78"/>
              <a:gd name="T1" fmla="*/ 23 h 133"/>
              <a:gd name="T2" fmla="*/ 39 w 78"/>
              <a:gd name="T3" fmla="*/ 5 h 133"/>
              <a:gd name="T4" fmla="*/ 39 w 78"/>
              <a:gd name="T5" fmla="*/ 5 h 133"/>
              <a:gd name="T6" fmla="*/ 39 w 78"/>
              <a:gd name="T7" fmla="*/ 5 h 133"/>
              <a:gd name="T8" fmla="*/ 38 w 78"/>
              <a:gd name="T9" fmla="*/ 5 h 133"/>
              <a:gd name="T10" fmla="*/ 38 w 78"/>
              <a:gd name="T11" fmla="*/ 5 h 133"/>
              <a:gd name="T12" fmla="*/ 0 w 78"/>
              <a:gd name="T13" fmla="*/ 23 h 133"/>
              <a:gd name="T14" fmla="*/ 15 w 78"/>
              <a:gd name="T15" fmla="*/ 94 h 133"/>
              <a:gd name="T16" fmla="*/ 27 w 78"/>
              <a:gd name="T17" fmla="*/ 115 h 133"/>
              <a:gd name="T18" fmla="*/ 31 w 78"/>
              <a:gd name="T19" fmla="*/ 133 h 133"/>
              <a:gd name="T20" fmla="*/ 39 w 78"/>
              <a:gd name="T21" fmla="*/ 133 h 133"/>
              <a:gd name="T22" fmla="*/ 39 w 78"/>
              <a:gd name="T23" fmla="*/ 133 h 133"/>
              <a:gd name="T24" fmla="*/ 47 w 78"/>
              <a:gd name="T25" fmla="*/ 133 h 133"/>
              <a:gd name="T26" fmla="*/ 51 w 78"/>
              <a:gd name="T27" fmla="*/ 115 h 133"/>
              <a:gd name="T28" fmla="*/ 62 w 78"/>
              <a:gd name="T29" fmla="*/ 94 h 133"/>
              <a:gd name="T30" fmla="*/ 78 w 78"/>
              <a:gd name="T31"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133">
                <a:moveTo>
                  <a:pt x="78" y="23"/>
                </a:moveTo>
                <a:cubicBezTo>
                  <a:pt x="71" y="0"/>
                  <a:pt x="43" y="5"/>
                  <a:pt x="39" y="5"/>
                </a:cubicBezTo>
                <a:cubicBezTo>
                  <a:pt x="39" y="5"/>
                  <a:pt x="39" y="5"/>
                  <a:pt x="39" y="5"/>
                </a:cubicBezTo>
                <a:cubicBezTo>
                  <a:pt x="39" y="5"/>
                  <a:pt x="39" y="5"/>
                  <a:pt x="39" y="5"/>
                </a:cubicBezTo>
                <a:cubicBezTo>
                  <a:pt x="38" y="5"/>
                  <a:pt x="38" y="5"/>
                  <a:pt x="38" y="5"/>
                </a:cubicBezTo>
                <a:cubicBezTo>
                  <a:pt x="38" y="5"/>
                  <a:pt x="38" y="5"/>
                  <a:pt x="38" y="5"/>
                </a:cubicBezTo>
                <a:cubicBezTo>
                  <a:pt x="34" y="5"/>
                  <a:pt x="7" y="0"/>
                  <a:pt x="0" y="23"/>
                </a:cubicBezTo>
                <a:cubicBezTo>
                  <a:pt x="0" y="23"/>
                  <a:pt x="3" y="55"/>
                  <a:pt x="15" y="94"/>
                </a:cubicBezTo>
                <a:cubicBezTo>
                  <a:pt x="27" y="115"/>
                  <a:pt x="27" y="115"/>
                  <a:pt x="27" y="115"/>
                </a:cubicBezTo>
                <a:cubicBezTo>
                  <a:pt x="27" y="115"/>
                  <a:pt x="30" y="123"/>
                  <a:pt x="31" y="133"/>
                </a:cubicBezTo>
                <a:cubicBezTo>
                  <a:pt x="39" y="133"/>
                  <a:pt x="39" y="133"/>
                  <a:pt x="39" y="133"/>
                </a:cubicBezTo>
                <a:cubicBezTo>
                  <a:pt x="39" y="133"/>
                  <a:pt x="39" y="133"/>
                  <a:pt x="39" y="133"/>
                </a:cubicBezTo>
                <a:cubicBezTo>
                  <a:pt x="47" y="133"/>
                  <a:pt x="47" y="133"/>
                  <a:pt x="47" y="133"/>
                </a:cubicBezTo>
                <a:cubicBezTo>
                  <a:pt x="47" y="123"/>
                  <a:pt x="51" y="115"/>
                  <a:pt x="51" y="115"/>
                </a:cubicBezTo>
                <a:cubicBezTo>
                  <a:pt x="62" y="94"/>
                  <a:pt x="62" y="94"/>
                  <a:pt x="62" y="94"/>
                </a:cubicBezTo>
                <a:cubicBezTo>
                  <a:pt x="75" y="55"/>
                  <a:pt x="78" y="23"/>
                  <a:pt x="78"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80" name="Freeform 402"/>
          <p:cNvSpPr/>
          <p:nvPr>
            <p:custDataLst>
              <p:tags r:id="rId37"/>
            </p:custDataLst>
          </p:nvPr>
        </p:nvSpPr>
        <p:spPr bwMode="auto">
          <a:xfrm>
            <a:off x="7484568" y="3677944"/>
            <a:ext cx="157166" cy="79589"/>
          </a:xfrm>
          <a:custGeom>
            <a:avLst/>
            <a:gdLst>
              <a:gd name="T0" fmla="*/ 121 w 142"/>
              <a:gd name="T1" fmla="*/ 0 h 93"/>
              <a:gd name="T2" fmla="*/ 71 w 142"/>
              <a:gd name="T3" fmla="*/ 0 h 93"/>
              <a:gd name="T4" fmla="*/ 71 w 142"/>
              <a:gd name="T5" fmla="*/ 0 h 93"/>
              <a:gd name="T6" fmla="*/ 21 w 142"/>
              <a:gd name="T7" fmla="*/ 0 h 93"/>
              <a:gd name="T8" fmla="*/ 21 w 142"/>
              <a:gd name="T9" fmla="*/ 30 h 93"/>
              <a:gd name="T10" fmla="*/ 32 w 142"/>
              <a:gd name="T11" fmla="*/ 30 h 93"/>
              <a:gd name="T12" fmla="*/ 32 w 142"/>
              <a:gd name="T13" fmla="*/ 57 h 93"/>
              <a:gd name="T14" fmla="*/ 42 w 142"/>
              <a:gd name="T15" fmla="*/ 57 h 93"/>
              <a:gd name="T16" fmla="*/ 42 w 142"/>
              <a:gd name="T17" fmla="*/ 80 h 93"/>
              <a:gd name="T18" fmla="*/ 42 w 142"/>
              <a:gd name="T19" fmla="*/ 93 h 93"/>
              <a:gd name="T20" fmla="*/ 71 w 142"/>
              <a:gd name="T21" fmla="*/ 93 h 93"/>
              <a:gd name="T22" fmla="*/ 71 w 142"/>
              <a:gd name="T23" fmla="*/ 93 h 93"/>
              <a:gd name="T24" fmla="*/ 100 w 142"/>
              <a:gd name="T25" fmla="*/ 93 h 93"/>
              <a:gd name="T26" fmla="*/ 100 w 142"/>
              <a:gd name="T27" fmla="*/ 80 h 93"/>
              <a:gd name="T28" fmla="*/ 100 w 142"/>
              <a:gd name="T29" fmla="*/ 57 h 93"/>
              <a:gd name="T30" fmla="*/ 110 w 142"/>
              <a:gd name="T31" fmla="*/ 57 h 93"/>
              <a:gd name="T32" fmla="*/ 110 w 142"/>
              <a:gd name="T33" fmla="*/ 30 h 93"/>
              <a:gd name="T34" fmla="*/ 121 w 142"/>
              <a:gd name="T35" fmla="*/ 30 h 93"/>
              <a:gd name="T36" fmla="*/ 121 w 142"/>
              <a:gd name="T3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2" h="93">
                <a:moveTo>
                  <a:pt x="121" y="0"/>
                </a:moveTo>
                <a:cubicBezTo>
                  <a:pt x="71" y="0"/>
                  <a:pt x="71" y="0"/>
                  <a:pt x="71" y="0"/>
                </a:cubicBezTo>
                <a:cubicBezTo>
                  <a:pt x="71" y="0"/>
                  <a:pt x="71" y="0"/>
                  <a:pt x="71" y="0"/>
                </a:cubicBezTo>
                <a:cubicBezTo>
                  <a:pt x="21" y="0"/>
                  <a:pt x="21" y="0"/>
                  <a:pt x="21" y="0"/>
                </a:cubicBezTo>
                <a:cubicBezTo>
                  <a:pt x="21" y="0"/>
                  <a:pt x="0" y="13"/>
                  <a:pt x="21" y="30"/>
                </a:cubicBezTo>
                <a:cubicBezTo>
                  <a:pt x="32" y="30"/>
                  <a:pt x="32" y="30"/>
                  <a:pt x="32" y="30"/>
                </a:cubicBezTo>
                <a:cubicBezTo>
                  <a:pt x="32" y="30"/>
                  <a:pt x="16" y="40"/>
                  <a:pt x="32" y="57"/>
                </a:cubicBezTo>
                <a:cubicBezTo>
                  <a:pt x="42" y="57"/>
                  <a:pt x="42" y="57"/>
                  <a:pt x="42" y="57"/>
                </a:cubicBezTo>
                <a:cubicBezTo>
                  <a:pt x="42" y="57"/>
                  <a:pt x="29" y="66"/>
                  <a:pt x="42" y="80"/>
                </a:cubicBezTo>
                <a:cubicBezTo>
                  <a:pt x="42" y="93"/>
                  <a:pt x="42" y="93"/>
                  <a:pt x="42" y="93"/>
                </a:cubicBezTo>
                <a:cubicBezTo>
                  <a:pt x="71" y="93"/>
                  <a:pt x="71" y="93"/>
                  <a:pt x="71" y="93"/>
                </a:cubicBezTo>
                <a:cubicBezTo>
                  <a:pt x="71" y="93"/>
                  <a:pt x="71" y="93"/>
                  <a:pt x="71" y="93"/>
                </a:cubicBezTo>
                <a:cubicBezTo>
                  <a:pt x="100" y="93"/>
                  <a:pt x="100" y="93"/>
                  <a:pt x="100" y="93"/>
                </a:cubicBezTo>
                <a:cubicBezTo>
                  <a:pt x="100" y="80"/>
                  <a:pt x="100" y="80"/>
                  <a:pt x="100" y="80"/>
                </a:cubicBezTo>
                <a:cubicBezTo>
                  <a:pt x="113" y="66"/>
                  <a:pt x="100" y="57"/>
                  <a:pt x="100" y="57"/>
                </a:cubicBezTo>
                <a:cubicBezTo>
                  <a:pt x="110" y="57"/>
                  <a:pt x="110" y="57"/>
                  <a:pt x="110" y="57"/>
                </a:cubicBezTo>
                <a:cubicBezTo>
                  <a:pt x="126" y="40"/>
                  <a:pt x="110" y="30"/>
                  <a:pt x="110" y="30"/>
                </a:cubicBezTo>
                <a:cubicBezTo>
                  <a:pt x="121" y="30"/>
                  <a:pt x="121" y="30"/>
                  <a:pt x="121" y="30"/>
                </a:cubicBezTo>
                <a:cubicBezTo>
                  <a:pt x="142" y="13"/>
                  <a:pt x="121" y="0"/>
                  <a:pt x="12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81" name="Freeform 403"/>
          <p:cNvSpPr/>
          <p:nvPr>
            <p:custDataLst>
              <p:tags r:id="rId38"/>
            </p:custDataLst>
          </p:nvPr>
        </p:nvSpPr>
        <p:spPr bwMode="auto">
          <a:xfrm>
            <a:off x="7551762" y="3213674"/>
            <a:ext cx="27333" cy="116731"/>
          </a:xfrm>
          <a:custGeom>
            <a:avLst/>
            <a:gdLst>
              <a:gd name="T0" fmla="*/ 0 w 25"/>
              <a:gd name="T1" fmla="*/ 119 h 135"/>
              <a:gd name="T2" fmla="*/ 0 w 25"/>
              <a:gd name="T3" fmla="*/ 12 h 135"/>
              <a:gd name="T4" fmla="*/ 25 w 25"/>
              <a:gd name="T5" fmla="*/ 12 h 135"/>
              <a:gd name="T6" fmla="*/ 25 w 25"/>
              <a:gd name="T7" fmla="*/ 120 h 135"/>
              <a:gd name="T8" fmla="*/ 0 w 25"/>
              <a:gd name="T9" fmla="*/ 119 h 135"/>
            </a:gdLst>
            <a:ahLst/>
            <a:cxnLst>
              <a:cxn ang="0">
                <a:pos x="T0" y="T1"/>
              </a:cxn>
              <a:cxn ang="0">
                <a:pos x="T2" y="T3"/>
              </a:cxn>
              <a:cxn ang="0">
                <a:pos x="T4" y="T5"/>
              </a:cxn>
              <a:cxn ang="0">
                <a:pos x="T6" y="T7"/>
              </a:cxn>
              <a:cxn ang="0">
                <a:pos x="T8" y="T9"/>
              </a:cxn>
            </a:cxnLst>
            <a:rect l="0" t="0" r="r" b="b"/>
            <a:pathLst>
              <a:path w="25" h="135">
                <a:moveTo>
                  <a:pt x="0" y="119"/>
                </a:moveTo>
                <a:cubicBezTo>
                  <a:pt x="0" y="12"/>
                  <a:pt x="0" y="12"/>
                  <a:pt x="0" y="12"/>
                </a:cubicBezTo>
                <a:cubicBezTo>
                  <a:pt x="0" y="12"/>
                  <a:pt x="11" y="0"/>
                  <a:pt x="25" y="12"/>
                </a:cubicBezTo>
                <a:cubicBezTo>
                  <a:pt x="25" y="120"/>
                  <a:pt x="25" y="120"/>
                  <a:pt x="25" y="120"/>
                </a:cubicBezTo>
                <a:cubicBezTo>
                  <a:pt x="25" y="120"/>
                  <a:pt x="13" y="135"/>
                  <a:pt x="0" y="1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82" name="Freeform 404"/>
          <p:cNvSpPr/>
          <p:nvPr>
            <p:custDataLst>
              <p:tags r:id="rId39"/>
            </p:custDataLst>
          </p:nvPr>
        </p:nvSpPr>
        <p:spPr bwMode="auto">
          <a:xfrm>
            <a:off x="7714622" y="3287957"/>
            <a:ext cx="104777" cy="84011"/>
          </a:xfrm>
          <a:custGeom>
            <a:avLst/>
            <a:gdLst>
              <a:gd name="T0" fmla="*/ 1 w 95"/>
              <a:gd name="T1" fmla="*/ 77 h 98"/>
              <a:gd name="T2" fmla="*/ 77 w 95"/>
              <a:gd name="T3" fmla="*/ 1 h 98"/>
              <a:gd name="T4" fmla="*/ 95 w 95"/>
              <a:gd name="T5" fmla="*/ 20 h 98"/>
              <a:gd name="T6" fmla="*/ 19 w 95"/>
              <a:gd name="T7" fmla="*/ 95 h 98"/>
              <a:gd name="T8" fmla="*/ 1 w 95"/>
              <a:gd name="T9" fmla="*/ 77 h 98"/>
            </a:gdLst>
            <a:ahLst/>
            <a:cxnLst>
              <a:cxn ang="0">
                <a:pos x="T0" y="T1"/>
              </a:cxn>
              <a:cxn ang="0">
                <a:pos x="T2" y="T3"/>
              </a:cxn>
              <a:cxn ang="0">
                <a:pos x="T4" y="T5"/>
              </a:cxn>
              <a:cxn ang="0">
                <a:pos x="T6" y="T7"/>
              </a:cxn>
              <a:cxn ang="0">
                <a:pos x="T8" y="T9"/>
              </a:cxn>
            </a:cxnLst>
            <a:rect l="0" t="0" r="r" b="b"/>
            <a:pathLst>
              <a:path w="95" h="98">
                <a:moveTo>
                  <a:pt x="1" y="77"/>
                </a:moveTo>
                <a:cubicBezTo>
                  <a:pt x="77" y="1"/>
                  <a:pt x="77" y="1"/>
                  <a:pt x="77" y="1"/>
                </a:cubicBezTo>
                <a:cubicBezTo>
                  <a:pt x="77" y="1"/>
                  <a:pt x="94" y="0"/>
                  <a:pt x="95" y="20"/>
                </a:cubicBezTo>
                <a:cubicBezTo>
                  <a:pt x="19" y="95"/>
                  <a:pt x="19" y="95"/>
                  <a:pt x="19" y="95"/>
                </a:cubicBezTo>
                <a:cubicBezTo>
                  <a:pt x="19" y="95"/>
                  <a:pt x="0" y="98"/>
                  <a:pt x="1"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83" name="Freeform 405"/>
          <p:cNvSpPr/>
          <p:nvPr>
            <p:custDataLst>
              <p:tags r:id="rId40"/>
            </p:custDataLst>
          </p:nvPr>
        </p:nvSpPr>
        <p:spPr bwMode="auto">
          <a:xfrm>
            <a:off x="7765871" y="3466591"/>
            <a:ext cx="151472" cy="22108"/>
          </a:xfrm>
          <a:custGeom>
            <a:avLst/>
            <a:gdLst>
              <a:gd name="T0" fmla="*/ 16 w 136"/>
              <a:gd name="T1" fmla="*/ 0 h 26"/>
              <a:gd name="T2" fmla="*/ 123 w 136"/>
              <a:gd name="T3" fmla="*/ 0 h 26"/>
              <a:gd name="T4" fmla="*/ 123 w 136"/>
              <a:gd name="T5" fmla="*/ 26 h 26"/>
              <a:gd name="T6" fmla="*/ 16 w 136"/>
              <a:gd name="T7" fmla="*/ 26 h 26"/>
              <a:gd name="T8" fmla="*/ 16 w 136"/>
              <a:gd name="T9" fmla="*/ 0 h 26"/>
            </a:gdLst>
            <a:ahLst/>
            <a:cxnLst>
              <a:cxn ang="0">
                <a:pos x="T0" y="T1"/>
              </a:cxn>
              <a:cxn ang="0">
                <a:pos x="T2" y="T3"/>
              </a:cxn>
              <a:cxn ang="0">
                <a:pos x="T4" y="T5"/>
              </a:cxn>
              <a:cxn ang="0">
                <a:pos x="T6" y="T7"/>
              </a:cxn>
              <a:cxn ang="0">
                <a:pos x="T8" y="T9"/>
              </a:cxn>
            </a:cxnLst>
            <a:rect l="0" t="0" r="r" b="b"/>
            <a:pathLst>
              <a:path w="136" h="26">
                <a:moveTo>
                  <a:pt x="16" y="0"/>
                </a:moveTo>
                <a:cubicBezTo>
                  <a:pt x="123" y="0"/>
                  <a:pt x="123" y="0"/>
                  <a:pt x="123" y="0"/>
                </a:cubicBezTo>
                <a:cubicBezTo>
                  <a:pt x="123" y="0"/>
                  <a:pt x="136" y="11"/>
                  <a:pt x="123" y="26"/>
                </a:cubicBezTo>
                <a:cubicBezTo>
                  <a:pt x="16" y="26"/>
                  <a:pt x="16" y="26"/>
                  <a:pt x="16" y="26"/>
                </a:cubicBezTo>
                <a:cubicBezTo>
                  <a:pt x="16" y="26"/>
                  <a:pt x="0" y="13"/>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84" name="Freeform 406"/>
          <p:cNvSpPr/>
          <p:nvPr>
            <p:custDataLst>
              <p:tags r:id="rId41"/>
            </p:custDataLst>
          </p:nvPr>
        </p:nvSpPr>
        <p:spPr bwMode="auto">
          <a:xfrm>
            <a:off x="7310319" y="3287957"/>
            <a:ext cx="105917" cy="84011"/>
          </a:xfrm>
          <a:custGeom>
            <a:avLst/>
            <a:gdLst>
              <a:gd name="T0" fmla="*/ 94 w 96"/>
              <a:gd name="T1" fmla="*/ 77 h 98"/>
              <a:gd name="T2" fmla="*/ 19 w 96"/>
              <a:gd name="T3" fmla="*/ 1 h 98"/>
              <a:gd name="T4" fmla="*/ 0 w 96"/>
              <a:gd name="T5" fmla="*/ 20 h 98"/>
              <a:gd name="T6" fmla="*/ 76 w 96"/>
              <a:gd name="T7" fmla="*/ 95 h 98"/>
              <a:gd name="T8" fmla="*/ 94 w 96"/>
              <a:gd name="T9" fmla="*/ 77 h 98"/>
            </a:gdLst>
            <a:ahLst/>
            <a:cxnLst>
              <a:cxn ang="0">
                <a:pos x="T0" y="T1"/>
              </a:cxn>
              <a:cxn ang="0">
                <a:pos x="T2" y="T3"/>
              </a:cxn>
              <a:cxn ang="0">
                <a:pos x="T4" y="T5"/>
              </a:cxn>
              <a:cxn ang="0">
                <a:pos x="T6" y="T7"/>
              </a:cxn>
              <a:cxn ang="0">
                <a:pos x="T8" y="T9"/>
              </a:cxn>
            </a:cxnLst>
            <a:rect l="0" t="0" r="r" b="b"/>
            <a:pathLst>
              <a:path w="96" h="98">
                <a:moveTo>
                  <a:pt x="94" y="77"/>
                </a:moveTo>
                <a:cubicBezTo>
                  <a:pt x="19" y="1"/>
                  <a:pt x="19" y="1"/>
                  <a:pt x="19" y="1"/>
                </a:cubicBezTo>
                <a:cubicBezTo>
                  <a:pt x="19" y="1"/>
                  <a:pt x="1" y="0"/>
                  <a:pt x="0" y="20"/>
                </a:cubicBezTo>
                <a:cubicBezTo>
                  <a:pt x="76" y="95"/>
                  <a:pt x="76" y="95"/>
                  <a:pt x="76" y="95"/>
                </a:cubicBezTo>
                <a:cubicBezTo>
                  <a:pt x="76" y="95"/>
                  <a:pt x="96" y="98"/>
                  <a:pt x="9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85" name="Freeform 407"/>
          <p:cNvSpPr/>
          <p:nvPr>
            <p:custDataLst>
              <p:tags r:id="rId42"/>
            </p:custDataLst>
          </p:nvPr>
        </p:nvSpPr>
        <p:spPr bwMode="auto">
          <a:xfrm>
            <a:off x="7213514" y="3466591"/>
            <a:ext cx="149194" cy="22108"/>
          </a:xfrm>
          <a:custGeom>
            <a:avLst/>
            <a:gdLst>
              <a:gd name="T0" fmla="*/ 119 w 135"/>
              <a:gd name="T1" fmla="*/ 0 h 26"/>
              <a:gd name="T2" fmla="*/ 13 w 135"/>
              <a:gd name="T3" fmla="*/ 0 h 26"/>
              <a:gd name="T4" fmla="*/ 13 w 135"/>
              <a:gd name="T5" fmla="*/ 26 h 26"/>
              <a:gd name="T6" fmla="*/ 120 w 135"/>
              <a:gd name="T7" fmla="*/ 26 h 26"/>
              <a:gd name="T8" fmla="*/ 119 w 135"/>
              <a:gd name="T9" fmla="*/ 0 h 26"/>
            </a:gdLst>
            <a:ahLst/>
            <a:cxnLst>
              <a:cxn ang="0">
                <a:pos x="T0" y="T1"/>
              </a:cxn>
              <a:cxn ang="0">
                <a:pos x="T2" y="T3"/>
              </a:cxn>
              <a:cxn ang="0">
                <a:pos x="T4" y="T5"/>
              </a:cxn>
              <a:cxn ang="0">
                <a:pos x="T6" y="T7"/>
              </a:cxn>
              <a:cxn ang="0">
                <a:pos x="T8" y="T9"/>
              </a:cxn>
            </a:cxnLst>
            <a:rect l="0" t="0" r="r" b="b"/>
            <a:pathLst>
              <a:path w="135" h="26">
                <a:moveTo>
                  <a:pt x="119" y="0"/>
                </a:moveTo>
                <a:cubicBezTo>
                  <a:pt x="13" y="0"/>
                  <a:pt x="13" y="0"/>
                  <a:pt x="13" y="0"/>
                </a:cubicBezTo>
                <a:cubicBezTo>
                  <a:pt x="13" y="0"/>
                  <a:pt x="0" y="11"/>
                  <a:pt x="13" y="26"/>
                </a:cubicBezTo>
                <a:cubicBezTo>
                  <a:pt x="120" y="26"/>
                  <a:pt x="120" y="26"/>
                  <a:pt x="120" y="26"/>
                </a:cubicBezTo>
                <a:cubicBezTo>
                  <a:pt x="120" y="26"/>
                  <a:pt x="135" y="13"/>
                  <a:pt x="1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ormAutofit fontScale="25000" lnSpcReduction="20000"/>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endParaRPr>
          </a:p>
        </p:txBody>
      </p:sp>
      <p:sp>
        <p:nvSpPr>
          <p:cNvPr id="56" name="文本框 55"/>
          <p:cNvSpPr txBox="1"/>
          <p:nvPr>
            <p:custDataLst>
              <p:tags r:id="rId43"/>
            </p:custDataLst>
          </p:nvPr>
        </p:nvSpPr>
        <p:spPr>
          <a:xfrm>
            <a:off x="7987665" y="2755900"/>
            <a:ext cx="3480435" cy="1909445"/>
          </a:xfrm>
          <a:prstGeom prst="rect">
            <a:avLst/>
          </a:prstGeom>
        </p:spPr>
        <p:txBody>
          <a:bodyPr wrap="square" lIns="90000" tIns="46800" rIns="90000" bIns="46800"/>
          <a:lstStyle>
            <a:defPPr>
              <a:defRPr lang="zh-CN"/>
            </a:defPPr>
            <a:lvl1pPr>
              <a:defRPr>
                <a:solidFill>
                  <a:srgbClr val="FFFFFF">
                    <a:lumMod val="50000"/>
                  </a:srgbClr>
                </a:solidFill>
              </a:defRPr>
            </a:lvl1pPr>
          </a:lstStyle>
          <a:p>
            <a:pPr indent="0" fontAlgn="auto">
              <a:lnSpc>
                <a:spcPct val="150000"/>
              </a:lnSpc>
            </a:pPr>
            <a:r>
              <a:rPr lang="zh-CN" altLang="en-US" sz="1600" dirty="0">
                <a:solidFill>
                  <a:srgbClr val="00B050"/>
                </a:solidFill>
                <a:latin typeface="宋体" panose="02010600030101010101" pitchFamily="2" charset="-122"/>
                <a:ea typeface="宋体" panose="02010600030101010101" pitchFamily="2" charset="-122"/>
              </a:rPr>
              <a:t>（三）修正行动计划</a:t>
            </a:r>
            <a:endParaRPr lang="zh-CN" altLang="en-US" sz="1600" dirty="0">
              <a:solidFill>
                <a:srgbClr val="00B050"/>
              </a:solidFill>
              <a:latin typeface="宋体" panose="02010600030101010101" pitchFamily="2" charset="-122"/>
              <a:ea typeface="宋体" panose="02010600030101010101" pitchFamily="2" charset="-122"/>
            </a:endParaRPr>
          </a:p>
          <a:p>
            <a:pPr indent="0" fontAlgn="auto">
              <a:lnSpc>
                <a:spcPct val="150000"/>
              </a:lnSpc>
            </a:pPr>
            <a:r>
              <a:rPr lang="zh-CN" altLang="en-US" sz="1600" dirty="0">
                <a:solidFill>
                  <a:schemeClr val="tx1"/>
                </a:solidFill>
                <a:latin typeface="宋体" panose="02010600030101010101" pitchFamily="2" charset="-122"/>
                <a:ea typeface="宋体" panose="02010600030101010101" pitchFamily="2" charset="-122"/>
              </a:rPr>
              <a:t>实施职业生涯规划时，必须为日后可能的计划修改留有余地，修正的依据是每次评估后反馈回来的信息。</a:t>
            </a:r>
            <a:endParaRPr lang="zh-CN" altLang="en-US" sz="1600" dirty="0">
              <a:solidFill>
                <a:schemeClr val="tx1"/>
              </a:solidFill>
              <a:latin typeface="宋体" panose="02010600030101010101" pitchFamily="2" charset="-122"/>
              <a:ea typeface="宋体" panose="02010600030101010101" pitchFamily="2" charset="-122"/>
            </a:endParaRPr>
          </a:p>
        </p:txBody>
      </p:sp>
      <p:sp>
        <p:nvSpPr>
          <p:cNvPr id="60" name="文本框 59"/>
          <p:cNvSpPr txBox="1"/>
          <p:nvPr>
            <p:custDataLst>
              <p:tags r:id="rId44"/>
            </p:custDataLst>
          </p:nvPr>
        </p:nvSpPr>
        <p:spPr>
          <a:xfrm>
            <a:off x="486410" y="1497330"/>
            <a:ext cx="4351020" cy="1644015"/>
          </a:xfrm>
          <a:prstGeom prst="rect">
            <a:avLst/>
          </a:prstGeom>
        </p:spPr>
        <p:txBody>
          <a:bodyPr wrap="square" lIns="90000" tIns="46800" rIns="90000" bIns="46800"/>
          <a:lstStyle>
            <a:defPPr>
              <a:defRPr lang="zh-CN"/>
            </a:defPPr>
            <a:lvl1pPr algn="r">
              <a:defRPr>
                <a:solidFill>
                  <a:srgbClr val="FFFFFF">
                    <a:lumMod val="50000"/>
                  </a:srgbClr>
                </a:solidFill>
              </a:defRPr>
            </a:lvl1pPr>
          </a:lstStyle>
          <a:p>
            <a:pPr indent="0" algn="l" fontAlgn="auto">
              <a:lnSpc>
                <a:spcPct val="150000"/>
              </a:lnSpc>
            </a:pPr>
            <a:r>
              <a:rPr lang="zh-CN" altLang="en-US" sz="1600" dirty="0">
                <a:solidFill>
                  <a:srgbClr val="FFC000"/>
                </a:solidFill>
                <a:latin typeface="宋体" panose="02010600030101010101" pitchFamily="2" charset="-122"/>
                <a:ea typeface="宋体" panose="02010600030101010101" pitchFamily="2" charset="-122"/>
                <a:cs typeface="宋体" panose="02010600030101010101" pitchFamily="2" charset="-122"/>
              </a:rPr>
              <a:t>（一）职业生涯目标实施方案修正的目的</a:t>
            </a:r>
            <a:endParaRPr lang="zh-CN" altLang="en-US" sz="1600" dirty="0">
              <a:solidFill>
                <a:srgbClr val="FFC000"/>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（1）决定放弃或者坚持自己的目标。</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（2）明确影响实施效果的关键因素。</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（3）对需要改进之处制订调整计划。</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4" name="文本框 63"/>
          <p:cNvSpPr txBox="1"/>
          <p:nvPr>
            <p:custDataLst>
              <p:tags r:id="rId45"/>
            </p:custDataLst>
          </p:nvPr>
        </p:nvSpPr>
        <p:spPr>
          <a:xfrm>
            <a:off x="758825" y="3855085"/>
            <a:ext cx="3951605" cy="1306195"/>
          </a:xfrm>
          <a:prstGeom prst="rect">
            <a:avLst/>
          </a:prstGeom>
        </p:spPr>
        <p:txBody>
          <a:bodyPr wrap="square" lIns="90000" tIns="46800" rIns="90000" bIns="46800"/>
          <a:lstStyle>
            <a:defPPr>
              <a:defRPr lang="zh-CN"/>
            </a:defPPr>
            <a:lvl1pPr algn="r">
              <a:defRPr>
                <a:solidFill>
                  <a:srgbClr val="FFFFFF">
                    <a:lumMod val="50000"/>
                  </a:srgbClr>
                </a:solidFill>
              </a:defRPr>
            </a:lvl1pPr>
          </a:lstStyle>
          <a:p>
            <a:pPr indent="0" algn="l" fontAlgn="auto">
              <a:lnSpc>
                <a:spcPct val="150000"/>
              </a:lnSpc>
            </a:pPr>
            <a:r>
              <a:rPr lang="zh-CN" altLang="en-US" sz="1600" dirty="0">
                <a:solidFill>
                  <a:srgbClr val="C00000"/>
                </a:solidFill>
                <a:latin typeface="宋体" panose="02010600030101010101" pitchFamily="2" charset="-122"/>
                <a:ea typeface="宋体" panose="02010600030101010101" pitchFamily="2" charset="-122"/>
              </a:rPr>
              <a:t>（五）职业生涯目标实施方案的调整</a:t>
            </a:r>
            <a:endParaRPr lang="zh-CN" altLang="en-US" sz="1600" dirty="0">
              <a:solidFill>
                <a:srgbClr val="C00000"/>
              </a:solidFill>
              <a:latin typeface="宋体" panose="02010600030101010101" pitchFamily="2" charset="-122"/>
              <a:ea typeface="宋体" panose="02010600030101010101" pitchFamily="2" charset="-122"/>
            </a:endParaRPr>
          </a:p>
          <a:p>
            <a:pPr indent="0" algn="l" fontAlgn="auto">
              <a:lnSpc>
                <a:spcPct val="150000"/>
              </a:lnSpc>
            </a:pPr>
            <a:r>
              <a:rPr lang="zh-CN" altLang="en-US" sz="1600" dirty="0">
                <a:solidFill>
                  <a:schemeClr val="tx1"/>
                </a:solidFill>
                <a:latin typeface="宋体" panose="02010600030101010101" pitchFamily="2" charset="-122"/>
                <a:ea typeface="宋体" panose="02010600030101010101" pitchFamily="2" charset="-122"/>
              </a:rPr>
              <a:t>职业生涯规划需要不断调整，一个好的职业生涯规划，必须具备可行性、实施计划</a:t>
            </a:r>
            <a:endParaRPr lang="zh-CN" altLang="en-US"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zh-CN" altLang="en-US" sz="1600" dirty="0">
                <a:solidFill>
                  <a:schemeClr val="tx1"/>
                </a:solidFill>
                <a:latin typeface="宋体" panose="02010600030101010101" pitchFamily="2" charset="-122"/>
                <a:ea typeface="宋体" panose="02010600030101010101" pitchFamily="2" charset="-122"/>
              </a:rPr>
              <a:t>的具体措施和时间。</a:t>
            </a:r>
            <a:endParaRPr lang="zh-CN" altLang="en-US" sz="1600" dirty="0">
              <a:solidFill>
                <a:schemeClr val="tx1"/>
              </a:solidFill>
              <a:latin typeface="宋体" panose="02010600030101010101" pitchFamily="2" charset="-122"/>
              <a:ea typeface="宋体" panose="02010600030101010101" pitchFamily="2" charset="-122"/>
            </a:endParaRPr>
          </a:p>
        </p:txBody>
      </p:sp>
      <p:sp>
        <p:nvSpPr>
          <p:cNvPr id="69" name="文本框 68"/>
          <p:cNvSpPr txBox="1"/>
          <p:nvPr>
            <p:custDataLst>
              <p:tags r:id="rId46"/>
            </p:custDataLst>
          </p:nvPr>
        </p:nvSpPr>
        <p:spPr>
          <a:xfrm>
            <a:off x="7494270" y="4509135"/>
            <a:ext cx="3973830" cy="1142365"/>
          </a:xfrm>
          <a:prstGeom prst="rect">
            <a:avLst/>
          </a:prstGeom>
        </p:spPr>
        <p:txBody>
          <a:bodyPr wrap="square" lIns="90000" tIns="46800" rIns="90000" bIns="46800"/>
          <a:lstStyle>
            <a:defPPr>
              <a:defRPr lang="zh-CN"/>
            </a:defPPr>
            <a:lvl1pPr>
              <a:defRPr>
                <a:solidFill>
                  <a:srgbClr val="FFFFFF">
                    <a:lumMod val="50000"/>
                  </a:srgbClr>
                </a:solidFill>
              </a:defRPr>
            </a:lvl1pPr>
          </a:lstStyle>
          <a:p>
            <a:pPr indent="0" fontAlgn="auto">
              <a:lnSpc>
                <a:spcPct val="150000"/>
              </a:lnSpc>
            </a:pPr>
            <a:r>
              <a:rPr lang="zh-CN" altLang="en-US" sz="1600"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（四）职业生涯目标实施方案的影响因素</a:t>
            </a:r>
            <a:endParaRPr lang="zh-CN" altLang="en-US" sz="1600"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1. 环境因素</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2. 组织因素</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3. 个人因素</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0" name="文本框 69"/>
          <p:cNvSpPr txBox="1"/>
          <p:nvPr>
            <p:custDataLst>
              <p:tags r:id="rId47"/>
            </p:custDataLst>
          </p:nvPr>
        </p:nvSpPr>
        <p:spPr>
          <a:xfrm>
            <a:off x="7516495" y="1618615"/>
            <a:ext cx="3951605" cy="1137285"/>
          </a:xfrm>
          <a:prstGeom prst="rect">
            <a:avLst/>
          </a:prstGeom>
        </p:spPr>
        <p:txBody>
          <a:bodyPr wrap="square" lIns="90000" tIns="46800" rIns="90000" bIns="46800"/>
          <a:lstStyle>
            <a:defPPr>
              <a:defRPr lang="zh-CN"/>
            </a:defPPr>
            <a:lvl1pPr>
              <a:defRPr>
                <a:solidFill>
                  <a:srgbClr val="FFFFFF">
                    <a:lumMod val="50000"/>
                  </a:srgbClr>
                </a:solidFill>
              </a:defRPr>
            </a:lvl1pPr>
          </a:lstStyle>
          <a:p>
            <a:pPr indent="0" fontAlgn="auto">
              <a:lnSpc>
                <a:spcPct val="150000"/>
              </a:lnSpc>
            </a:pPr>
            <a:r>
              <a:rPr lang="zh-CN" altLang="en-US" sz="1600" dirty="0">
                <a:solidFill>
                  <a:srgbClr val="FD66FF"/>
                </a:solidFill>
                <a:latin typeface="宋体" panose="02010600030101010101" pitchFamily="2" charset="-122"/>
                <a:ea typeface="宋体" panose="02010600030101010101" pitchFamily="2" charset="-122"/>
              </a:rPr>
              <a:t>（二）职业生涯目标实施方案修正的内容</a:t>
            </a:r>
            <a:endParaRPr lang="zh-CN" altLang="en-US" sz="1600" dirty="0">
              <a:solidFill>
                <a:srgbClr val="FD66FF"/>
              </a:solidFill>
              <a:latin typeface="宋体" panose="02010600030101010101" pitchFamily="2" charset="-122"/>
              <a:ea typeface="宋体" panose="02010600030101010101" pitchFamily="2" charset="-122"/>
            </a:endParaRPr>
          </a:p>
          <a:p>
            <a:pPr indent="0" fontAlgn="auto">
              <a:lnSpc>
                <a:spcPct val="150000"/>
              </a:lnSpc>
            </a:pPr>
            <a:r>
              <a:rPr lang="zh-CN" altLang="en-US" sz="1600" dirty="0">
                <a:solidFill>
                  <a:schemeClr val="tx1"/>
                </a:solidFill>
                <a:latin typeface="宋体" panose="02010600030101010101" pitchFamily="2" charset="-122"/>
                <a:ea typeface="宋体" panose="02010600030101010101" pitchFamily="2" charset="-122"/>
              </a:rPr>
              <a:t>以上问题的答案将作为修正新的职业生涯与发展规划的参考依据。</a:t>
            </a:r>
            <a:endParaRPr lang="zh-CN" altLang="en-US" sz="1600" dirty="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945005" y="816610"/>
            <a:ext cx="8901430" cy="1247775"/>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（六）大学生职业生涯发展规划实施案例</a:t>
            </a:r>
            <a:endPar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小林是一名大学二年级学生。小林的职业目标是在专科毕业后升入本科。为了实现这一学业目标，需要学好英语和专业技能，她在大一就开始制订大学三年英语学习实施方案，见表 5-21。</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pic>
        <p:nvPicPr>
          <p:cNvPr id="2" name="图片 1"/>
          <p:cNvPicPr>
            <a:picLocks noChangeAspect="1"/>
          </p:cNvPicPr>
          <p:nvPr>
            <p:custDataLst>
              <p:tags r:id="rId1"/>
            </p:custDataLst>
          </p:nvPr>
        </p:nvPicPr>
        <p:blipFill>
          <a:blip r:embed="rId2"/>
          <a:stretch>
            <a:fillRect/>
          </a:stretch>
        </p:blipFill>
        <p:spPr>
          <a:xfrm>
            <a:off x="2698750" y="2064385"/>
            <a:ext cx="6087745" cy="4190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t="14387"/>
          <a:stretch>
            <a:fillRect/>
          </a:stretch>
        </p:blipFill>
        <p:spPr>
          <a:xfrm>
            <a:off x="1939925" y="664845"/>
            <a:ext cx="8813800" cy="5055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2365" y="918923"/>
            <a:ext cx="6330415" cy="1413890"/>
            <a:chOff x="4802050" y="582041"/>
            <a:chExt cx="6330415" cy="1413890"/>
          </a:xfrm>
        </p:grpSpPr>
        <p:sp>
          <p:nvSpPr>
            <p:cNvPr id="26" name="矩形: 圆角 25"/>
            <p:cNvSpPr/>
            <p:nvPr/>
          </p:nvSpPr>
          <p:spPr>
            <a:xfrm>
              <a:off x="5830482" y="1887931"/>
              <a:ext cx="4273551" cy="1080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8" name="文本框 27"/>
            <p:cNvSpPr txBox="1"/>
            <p:nvPr/>
          </p:nvSpPr>
          <p:spPr>
            <a:xfrm>
              <a:off x="4802050" y="1139453"/>
              <a:ext cx="6330415" cy="6769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rPr>
                <a:t>职业生涯管理</a:t>
              </a:r>
              <a:endParaRPr kumimoji="0" lang="zh-CN" altLang="en-US" sz="4400" b="0" i="0" u="none" strike="noStrike" kern="1200" cap="none" spc="0" normalizeH="0" baseline="0" noProof="0">
                <a:ln>
                  <a:noFill/>
                </a:ln>
                <a:solidFill>
                  <a:srgbClr val="68C5CA"/>
                </a:solidFill>
                <a:effectLst>
                  <a:outerShdw dist="38100" dir="2700000" algn="tl">
                    <a:prstClr val="white"/>
                  </a:outerShdw>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ea"/>
              </a:endParaRPr>
            </a:p>
          </p:txBody>
        </p:sp>
        <p:sp>
          <p:nvSpPr>
            <p:cNvPr id="29" name="矩形: 圆角 28"/>
            <p:cNvSpPr/>
            <p:nvPr/>
          </p:nvSpPr>
          <p:spPr>
            <a:xfrm>
              <a:off x="6849657" y="582041"/>
              <a:ext cx="2235200" cy="485602"/>
            </a:xfrm>
            <a:prstGeom prst="roundRect">
              <a:avLst>
                <a:gd name="adj" fmla="val 50000"/>
              </a:avLst>
            </a:prstGeom>
            <a:solidFill>
              <a:schemeClr val="accent2"/>
            </a:solidFill>
            <a:ln>
              <a:noFill/>
            </a:ln>
            <a:effectLst>
              <a:outerShdw blurRad="76200" dir="18900000" sy="23000" kx="-1200000" algn="b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rPr>
                <a:t>PART-05</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B"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稻壳儿鸭鸭 1"/>
          <p:cNvGrpSpPr/>
          <p:nvPr/>
        </p:nvGrpSpPr>
        <p:grpSpPr>
          <a:xfrm>
            <a:off x="2746981" y="1806368"/>
            <a:ext cx="7517130" cy="1575435"/>
            <a:chOff x="2418822" y="2021521"/>
            <a:chExt cx="7517130" cy="1575435"/>
          </a:xfrm>
        </p:grpSpPr>
        <p:sp>
          <p:nvSpPr>
            <p:cNvPr id="23" name="稻壳儿鸭鸭 1-1"/>
            <p:cNvSpPr txBox="1"/>
            <p:nvPr/>
          </p:nvSpPr>
          <p:spPr>
            <a:xfrm>
              <a:off x="2418822" y="2021521"/>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sz="24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有利于培养学习兴趣</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5" name="稻壳儿鸭鸭 1-2"/>
            <p:cNvSpPr txBox="1"/>
            <p:nvPr/>
          </p:nvSpPr>
          <p:spPr>
            <a:xfrm>
              <a:off x="2418822" y="2674936"/>
              <a:ext cx="7517130" cy="92202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“兴趣是最好的老师”，当学生对学习任务产生兴趣，自身才会产生驱动力，驱使自身去学习、去探索。</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grpSp>
      <p:grpSp>
        <p:nvGrpSpPr>
          <p:cNvPr id="15" name="稻壳儿鸭鸭 2"/>
          <p:cNvGrpSpPr/>
          <p:nvPr/>
        </p:nvGrpSpPr>
        <p:grpSpPr>
          <a:xfrm>
            <a:off x="2726797" y="3815808"/>
            <a:ext cx="7448550" cy="2221865"/>
            <a:chOff x="2418822" y="3844837"/>
            <a:chExt cx="7448550" cy="2221865"/>
          </a:xfrm>
        </p:grpSpPr>
        <p:sp>
          <p:nvSpPr>
            <p:cNvPr id="26" name="稻壳儿鸭鸭 2-1"/>
            <p:cNvSpPr txBox="1"/>
            <p:nvPr/>
          </p:nvSpPr>
          <p:spPr>
            <a:xfrm>
              <a:off x="2418822" y="3844837"/>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sz="240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有利于明确大学阶段的努力方向</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7" name="稻壳儿鸭鸭 2-2"/>
            <p:cNvSpPr txBox="1"/>
            <p:nvPr/>
          </p:nvSpPr>
          <p:spPr>
            <a:xfrm>
              <a:off x="2418822" y="4498252"/>
              <a:ext cx="7448550" cy="156845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lang="zh-CN" altLang="en-US"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sym typeface="+mn-lt"/>
                </a:rPr>
                <a:t>高等教育和基础教育的目的不同，前者是为了实现就业，或为更高层次的教育做准备，而后者通过高考为前者输送高质量的人才。通常情况下，就业的压力没有高考的压力那么大，因此，很多大学生在不同程度上都会产生懈怠心理，没有明确毕业后的发展方向和目标。</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sp>
        <p:nvSpPr>
          <p:cNvPr id="9" name="稻壳儿鸭鸭 3"/>
          <p:cNvSpPr/>
          <p:nvPr/>
        </p:nvSpPr>
        <p:spPr>
          <a:xfrm>
            <a:off x="1360034" y="2137908"/>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01</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20" name="稻壳儿鸭鸭 4"/>
          <p:cNvSpPr/>
          <p:nvPr/>
        </p:nvSpPr>
        <p:spPr>
          <a:xfrm>
            <a:off x="1390650" y="4355097"/>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02</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cxnSp>
        <p:nvCxnSpPr>
          <p:cNvPr id="13" name="稻壳儿鸭鸭 5"/>
          <p:cNvCxnSpPr/>
          <p:nvPr/>
        </p:nvCxnSpPr>
        <p:spPr>
          <a:xfrm>
            <a:off x="2488482" y="1707696"/>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稻壳儿鸭鸭 6"/>
          <p:cNvCxnSpPr/>
          <p:nvPr/>
        </p:nvCxnSpPr>
        <p:spPr>
          <a:xfrm>
            <a:off x="2479675" y="3924885"/>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稻壳儿鸭鸭 7-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一、职业生涯管理的意义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iterate type="wd">
                                    <p:tmPct val="10000"/>
                                  </p:iterate>
                                  <p:childTnLst>
                                    <p:set>
                                      <p:cBhvr>
                                        <p:cTn id="27" dur="1" fill="hold">
                                          <p:stCondLst>
                                            <p:cond delay="0"/>
                                          </p:stCondLst>
                                        </p:cTn>
                                        <p:tgtEl>
                                          <p:spTgt spid="14"/>
                                        </p:tgtEl>
                                        <p:attrNameLst>
                                          <p:attrName>style.visibility</p:attrName>
                                        </p:attrNameLst>
                                      </p:cBhvr>
                                      <p:to>
                                        <p:strVal val="visible"/>
                                      </p:to>
                                    </p:set>
                                    <p:anim to="0" calcmode="lin" valueType="num">
                                      <p:cBhvr>
                                        <p:cTn id="28" dur="500" decel="100000" fill="hold">
                                          <p:stCondLst>
                                            <p:cond delay="0"/>
                                          </p:stCondLst>
                                        </p:cTn>
                                        <p:tgtEl>
                                          <p:spTgt spid="14"/>
                                        </p:tgtEl>
                                        <p:attrNameLst>
                                          <p:attrName>ppt_x</p:attrName>
                                        </p:attrNameLst>
                                      </p:cBhvr>
                                      <p:tavLst>
                                        <p:tav tm="0">
                                          <p:val>
                                            <p:strVal val="ppt_x-0.02"/>
                                          </p:val>
                                        </p:tav>
                                        <p:tav tm="100000">
                                          <p:val>
                                            <p:strVal val="#ppt_x"/>
                                          </p:val>
                                        </p:tav>
                                      </p:tavLst>
                                    </p:anim>
                                    <p:animEffect transition="in" filter="fade">
                                      <p:cBhvr>
                                        <p:cTn id="29" dur="500">
                                          <p:stCondLst>
                                            <p:cond delay="0"/>
                                          </p:stCondLst>
                                        </p:cTn>
                                        <p:tgtEl>
                                          <p:spTgt spid="14"/>
                                        </p:tgtEl>
                                      </p:cBhvr>
                                    </p:animEffect>
                                    <p:animScale>
                                      <p:cBhvr>
                                        <p:cTn id="30" dur="500" decel="100000" fill="hold">
                                          <p:stCondLst>
                                            <p:cond delay="0"/>
                                          </p:stCondLst>
                                        </p:cTn>
                                        <p:tgtEl>
                                          <p:spTgt spid="14"/>
                                        </p:tgtEl>
                                      </p:cBhvr>
                                      <p:by x="100000" y="100000"/>
                                      <p:from x="110000" y="110000"/>
                                      <p:to x="100000" y="100000"/>
                                    </p:animScale>
                                  </p:childTnLst>
                                </p:cTn>
                              </p:par>
                            </p:childTnLst>
                          </p:cTn>
                        </p:par>
                        <p:par>
                          <p:cTn id="31" fill="hold">
                            <p:stCondLst>
                              <p:cond delay="500"/>
                            </p:stCondLst>
                            <p:childTnLst>
                              <p:par>
                                <p:cTn id="32" presetID="10" presetClass="entr" presetSubtype="0" fill="hold" nodeType="afterEffect">
                                  <p:stCondLst>
                                    <p:cond delay="0"/>
                                  </p:stCondLst>
                                  <p:iterate type="wd">
                                    <p:tmPct val="10000"/>
                                  </p:iterate>
                                  <p:childTnLst>
                                    <p:set>
                                      <p:cBhvr>
                                        <p:cTn id="33" dur="1" fill="hold">
                                          <p:stCondLst>
                                            <p:cond delay="0"/>
                                          </p:stCondLst>
                                        </p:cTn>
                                        <p:tgtEl>
                                          <p:spTgt spid="15"/>
                                        </p:tgtEl>
                                        <p:attrNameLst>
                                          <p:attrName>style.visibility</p:attrName>
                                        </p:attrNameLst>
                                      </p:cBhvr>
                                      <p:to>
                                        <p:strVal val="visible"/>
                                      </p:to>
                                    </p:set>
                                    <p:anim to="0" calcmode="lin" valueType="num">
                                      <p:cBhvr>
                                        <p:cTn id="34" dur="500" decel="100000" fill="hold">
                                          <p:stCondLst>
                                            <p:cond delay="0"/>
                                          </p:stCondLst>
                                        </p:cTn>
                                        <p:tgtEl>
                                          <p:spTgt spid="15"/>
                                        </p:tgtEl>
                                        <p:attrNameLst>
                                          <p:attrName>ppt_x</p:attrName>
                                        </p:attrNameLst>
                                      </p:cBhvr>
                                      <p:tavLst>
                                        <p:tav tm="0">
                                          <p:val>
                                            <p:strVal val="ppt_x-0.02"/>
                                          </p:val>
                                        </p:tav>
                                        <p:tav tm="100000">
                                          <p:val>
                                            <p:strVal val="#ppt_x"/>
                                          </p:val>
                                        </p:tav>
                                      </p:tavLst>
                                    </p:anim>
                                    <p:animEffect transition="in" filter="fade">
                                      <p:cBhvr>
                                        <p:cTn id="35" dur="500">
                                          <p:stCondLst>
                                            <p:cond delay="0"/>
                                          </p:stCondLst>
                                        </p:cTn>
                                        <p:tgtEl>
                                          <p:spTgt spid="15"/>
                                        </p:tgtEl>
                                      </p:cBhvr>
                                    </p:animEffect>
                                    <p:animScale>
                                      <p:cBhvr>
                                        <p:cTn id="36" dur="500" decel="100000" fill="hold">
                                          <p:stCondLst>
                                            <p:cond delay="0"/>
                                          </p:stCondLst>
                                        </p:cTn>
                                        <p:tgtEl>
                                          <p:spTgt spid="15"/>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稻壳儿鸭鸭 1"/>
          <p:cNvGrpSpPr/>
          <p:nvPr/>
        </p:nvGrpSpPr>
        <p:grpSpPr>
          <a:xfrm>
            <a:off x="2746981" y="1806368"/>
            <a:ext cx="7448550" cy="1575435"/>
            <a:chOff x="2418822" y="2021521"/>
            <a:chExt cx="7448550" cy="1575435"/>
          </a:xfrm>
        </p:grpSpPr>
        <p:sp>
          <p:nvSpPr>
            <p:cNvPr id="23" name="稻壳儿鸭鸭 1-1"/>
            <p:cNvSpPr txBox="1"/>
            <p:nvPr/>
          </p:nvSpPr>
          <p:spPr>
            <a:xfrm>
              <a:off x="2418822" y="2021521"/>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有利于明确职业生涯发展目标</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5" name="稻壳儿鸭鸭 1-2"/>
            <p:cNvSpPr txBox="1"/>
            <p:nvPr/>
          </p:nvSpPr>
          <p:spPr>
            <a:xfrm>
              <a:off x="2418822" y="2674936"/>
              <a:ext cx="7448550" cy="92202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职业生涯管理能使大学生确立职业生涯发展目标，明确进入社会的切入点，这对大学生以后的职业发展方向有很大的帮助。</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grpSp>
        <p:nvGrpSpPr>
          <p:cNvPr id="15" name="稻壳儿鸭鸭 2"/>
          <p:cNvGrpSpPr/>
          <p:nvPr/>
        </p:nvGrpSpPr>
        <p:grpSpPr>
          <a:xfrm>
            <a:off x="2726797" y="3815808"/>
            <a:ext cx="7448550" cy="1483360"/>
            <a:chOff x="2418822" y="3844837"/>
            <a:chExt cx="7448550" cy="1483360"/>
          </a:xfrm>
        </p:grpSpPr>
        <p:sp>
          <p:nvSpPr>
            <p:cNvPr id="26" name="稻壳儿鸭鸭 2-1"/>
            <p:cNvSpPr txBox="1"/>
            <p:nvPr/>
          </p:nvSpPr>
          <p:spPr>
            <a:xfrm>
              <a:off x="2418822" y="3844837"/>
              <a:ext cx="6915678" cy="645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有利于开拓有意义的人生</a:t>
              </a:r>
              <a:endParaRPr kumimoji="0" lang="zh-CN" altLang="en-US" sz="2400" b="0" i="0" u="none" strike="noStrike" kern="1200" cap="none" spc="0" normalizeH="0" baseline="0" noProof="0" dirty="0">
                <a:ln>
                  <a:noFill/>
                </a:ln>
                <a:solidFill>
                  <a:srgbClr val="68C5CA"/>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7" name="稻壳儿鸭鸭 2-2"/>
            <p:cNvSpPr txBox="1"/>
            <p:nvPr/>
          </p:nvSpPr>
          <p:spPr>
            <a:xfrm>
              <a:off x="2418822" y="4498252"/>
              <a:ext cx="7448550" cy="82994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大学生通过职业生涯管理，确定合理的职业生涯发展方向，并制订相应的计划和行动，可以在追求目标的过程中实现职业的成功，开拓有意义的人生。</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sp>
        <p:nvSpPr>
          <p:cNvPr id="9" name="稻壳儿鸭鸭 3"/>
          <p:cNvSpPr/>
          <p:nvPr/>
        </p:nvSpPr>
        <p:spPr>
          <a:xfrm>
            <a:off x="1360034" y="2137908"/>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03</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20" name="稻壳儿鸭鸭 4"/>
          <p:cNvSpPr/>
          <p:nvPr/>
        </p:nvSpPr>
        <p:spPr>
          <a:xfrm>
            <a:off x="1390650" y="4355097"/>
            <a:ext cx="869950" cy="869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04</a:t>
            </a:r>
            <a:endParaRPr kumimoji="0" lang="zh-CN" altLang="en-US" sz="2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cxnSp>
        <p:nvCxnSpPr>
          <p:cNvPr id="13" name="稻壳儿鸭鸭 5"/>
          <p:cNvCxnSpPr/>
          <p:nvPr/>
        </p:nvCxnSpPr>
        <p:spPr>
          <a:xfrm>
            <a:off x="2488482" y="1707696"/>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稻壳儿鸭鸭 6"/>
          <p:cNvCxnSpPr/>
          <p:nvPr/>
        </p:nvCxnSpPr>
        <p:spPr>
          <a:xfrm>
            <a:off x="2479675" y="3924885"/>
            <a:ext cx="0" cy="1730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稻壳儿鸭鸭 7-1"/>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一、职业生涯管理的意义</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iterate type="wd">
                                    <p:tmPct val="10000"/>
                                  </p:iterate>
                                  <p:childTnLst>
                                    <p:set>
                                      <p:cBhvr>
                                        <p:cTn id="27" dur="1" fill="hold">
                                          <p:stCondLst>
                                            <p:cond delay="0"/>
                                          </p:stCondLst>
                                        </p:cTn>
                                        <p:tgtEl>
                                          <p:spTgt spid="14"/>
                                        </p:tgtEl>
                                        <p:attrNameLst>
                                          <p:attrName>style.visibility</p:attrName>
                                        </p:attrNameLst>
                                      </p:cBhvr>
                                      <p:to>
                                        <p:strVal val="visible"/>
                                      </p:to>
                                    </p:set>
                                    <p:anim to="0" calcmode="lin" valueType="num">
                                      <p:cBhvr>
                                        <p:cTn id="28" dur="500" decel="100000" fill="hold">
                                          <p:stCondLst>
                                            <p:cond delay="0"/>
                                          </p:stCondLst>
                                        </p:cTn>
                                        <p:tgtEl>
                                          <p:spTgt spid="14"/>
                                        </p:tgtEl>
                                        <p:attrNameLst>
                                          <p:attrName>ppt_x</p:attrName>
                                        </p:attrNameLst>
                                      </p:cBhvr>
                                      <p:tavLst>
                                        <p:tav tm="0">
                                          <p:val>
                                            <p:strVal val="ppt_x-0.02"/>
                                          </p:val>
                                        </p:tav>
                                        <p:tav tm="100000">
                                          <p:val>
                                            <p:strVal val="#ppt_x"/>
                                          </p:val>
                                        </p:tav>
                                      </p:tavLst>
                                    </p:anim>
                                    <p:animEffect transition="in" filter="fade">
                                      <p:cBhvr>
                                        <p:cTn id="29" dur="500">
                                          <p:stCondLst>
                                            <p:cond delay="0"/>
                                          </p:stCondLst>
                                        </p:cTn>
                                        <p:tgtEl>
                                          <p:spTgt spid="14"/>
                                        </p:tgtEl>
                                      </p:cBhvr>
                                    </p:animEffect>
                                    <p:animScale>
                                      <p:cBhvr>
                                        <p:cTn id="30" dur="500" decel="100000" fill="hold">
                                          <p:stCondLst>
                                            <p:cond delay="0"/>
                                          </p:stCondLst>
                                        </p:cTn>
                                        <p:tgtEl>
                                          <p:spTgt spid="14"/>
                                        </p:tgtEl>
                                      </p:cBhvr>
                                      <p:by x="100000" y="100000"/>
                                      <p:from x="110000" y="110000"/>
                                      <p:to x="100000" y="100000"/>
                                    </p:animScale>
                                  </p:childTnLst>
                                </p:cTn>
                              </p:par>
                            </p:childTnLst>
                          </p:cTn>
                        </p:par>
                        <p:par>
                          <p:cTn id="31" fill="hold">
                            <p:stCondLst>
                              <p:cond delay="500"/>
                            </p:stCondLst>
                            <p:childTnLst>
                              <p:par>
                                <p:cTn id="32" presetID="10" presetClass="entr" presetSubtype="0" fill="hold" nodeType="afterEffect">
                                  <p:stCondLst>
                                    <p:cond delay="0"/>
                                  </p:stCondLst>
                                  <p:iterate type="wd">
                                    <p:tmPct val="10000"/>
                                  </p:iterate>
                                  <p:childTnLst>
                                    <p:set>
                                      <p:cBhvr>
                                        <p:cTn id="33" dur="1" fill="hold">
                                          <p:stCondLst>
                                            <p:cond delay="0"/>
                                          </p:stCondLst>
                                        </p:cTn>
                                        <p:tgtEl>
                                          <p:spTgt spid="15"/>
                                        </p:tgtEl>
                                        <p:attrNameLst>
                                          <p:attrName>style.visibility</p:attrName>
                                        </p:attrNameLst>
                                      </p:cBhvr>
                                      <p:to>
                                        <p:strVal val="visible"/>
                                      </p:to>
                                    </p:set>
                                    <p:anim to="0" calcmode="lin" valueType="num">
                                      <p:cBhvr>
                                        <p:cTn id="34" dur="500" decel="100000" fill="hold">
                                          <p:stCondLst>
                                            <p:cond delay="0"/>
                                          </p:stCondLst>
                                        </p:cTn>
                                        <p:tgtEl>
                                          <p:spTgt spid="15"/>
                                        </p:tgtEl>
                                        <p:attrNameLst>
                                          <p:attrName>ppt_x</p:attrName>
                                        </p:attrNameLst>
                                      </p:cBhvr>
                                      <p:tavLst>
                                        <p:tav tm="0">
                                          <p:val>
                                            <p:strVal val="ppt_x-0.02"/>
                                          </p:val>
                                        </p:tav>
                                        <p:tav tm="100000">
                                          <p:val>
                                            <p:strVal val="#ppt_x"/>
                                          </p:val>
                                        </p:tav>
                                      </p:tavLst>
                                    </p:anim>
                                    <p:animEffect transition="in" filter="fade">
                                      <p:cBhvr>
                                        <p:cTn id="35" dur="500">
                                          <p:stCondLst>
                                            <p:cond delay="0"/>
                                          </p:stCondLst>
                                        </p:cTn>
                                        <p:tgtEl>
                                          <p:spTgt spid="15"/>
                                        </p:tgtEl>
                                      </p:cBhvr>
                                    </p:animEffect>
                                    <p:animScale>
                                      <p:cBhvr>
                                        <p:cTn id="36" dur="500" decel="100000" fill="hold">
                                          <p:stCondLst>
                                            <p:cond delay="0"/>
                                          </p:stCondLst>
                                        </p:cTn>
                                        <p:tgtEl>
                                          <p:spTgt spid="15"/>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749675" y="1284605"/>
            <a:ext cx="5080000" cy="5511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（一）学习能力</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文本框 28"/>
          <p:cNvSpPr txBox="1"/>
          <p:nvPr/>
        </p:nvSpPr>
        <p:spPr>
          <a:xfrm>
            <a:off x="1035050" y="1861185"/>
            <a:ext cx="10187940" cy="45440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 大学生学习能力不足的原因</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（1）缺乏学习的主动性。</a:t>
            </a:r>
            <a:endPar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部分大学生已经习惯了中学时的灌输式教学模式，除了为了完成作业会在图书馆或网络中查找资料，很少会给自己充电，对于知识的吸收只是单纯地被动接受，没有养成自主学习，主动学习的习惯。</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（2）缺乏自我监督和控制的手段。</a:t>
            </a:r>
            <a:endPar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大学生活丰富多彩，部分大学生缺乏自我控制能力，沉迷于电子游戏等娱乐活动中，耽误学习。</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（3）缺乏高目标的设置。</a:t>
            </a:r>
            <a:endPar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一些大学生仅仅将学习的目标定为通过考试，或完成学校的学业安排，没有进行深层次的自我总结和反思。</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（4）缺乏对学习重要性的认识。</a:t>
            </a:r>
            <a:endPar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部分大学生觉得学习只是为了顺利毕业，以后工作靠的是文凭和关系，和学习成绩没有太大的关系，所以在学习的过程中态度消极，导致学习效率低下，学习能力得不到提升。</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文本框 20"/>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二、职业生涯管理的内容</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749675" y="1284605"/>
            <a:ext cx="5080000" cy="5511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（一）学习能力</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文本框 28"/>
          <p:cNvSpPr txBox="1"/>
          <p:nvPr/>
        </p:nvSpPr>
        <p:spPr>
          <a:xfrm>
            <a:off x="579755" y="1861185"/>
            <a:ext cx="10643235" cy="370776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2．提升大学生学习能力的方法</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（1）改变学习态度，变被动学习为主动学习。</a:t>
            </a:r>
            <a:endPar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在大学阶段，由于课时有限、知识层面加深，老师不可能在课堂讲解时面面俱到，往往只能挑选重点来讲授。这就需要大学生有课前预习的好习惯，要把从前的被动学习方式变为主动的求知和探索。</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（2）在一定范围内，借鉴他人优秀的学习方法。</a:t>
            </a:r>
            <a:endPar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他人优秀的学习方法都具有一定的参考价值，可供学习借鉴，但是不能将他人的学习方法生搬硬套地应用在自己身上。</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（3）加强自己的学习动机、坚定学习意志。</a:t>
            </a:r>
            <a:endParaRPr kumimoji="0" lang="zh-CN" altLang="en-US" sz="16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内因是事物变化发展的根据，因此，要想提升自己的学习能力，关键在于自己。只有加强自己的学习动机，设置符合自身条件的目标，并坚定不移地朝之奋斗，学习能力才会在奋斗过程中逐步得到提升。</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文本框 20"/>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二、职业生涯管理的内容</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一、职业目标的意义与作用</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52" name="Straight Connector 49"/>
          <p:cNvCxnSpPr/>
          <p:nvPr>
            <p:custDataLst>
              <p:tags r:id="rId1"/>
            </p:custDataLst>
          </p:nvPr>
        </p:nvCxnSpPr>
        <p:spPr>
          <a:xfrm>
            <a:off x="4002184" y="2746760"/>
            <a:ext cx="841493"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4035676" y="4271705"/>
            <a:ext cx="1133504"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336699" y="2685532"/>
            <a:ext cx="2013722" cy="0"/>
          </a:xfrm>
          <a:prstGeom prst="line">
            <a:avLst/>
          </a:prstGeom>
          <a:noFill/>
          <a:ln w="9525" cap="flat" cmpd="sng" algn="ctr">
            <a:solidFill>
              <a:sysClr val="window" lastClr="FFFFFF">
                <a:lumMod val="65000"/>
              </a:sysClr>
            </a:solidFill>
            <a:prstDash val="solid"/>
          </a:ln>
          <a:effectLst/>
        </p:spPr>
      </p:cxnSp>
      <p:cxnSp>
        <p:nvCxnSpPr>
          <p:cNvPr id="2" name="Straight Connector 41"/>
          <p:cNvCxnSpPr/>
          <p:nvPr>
            <p:custDataLst>
              <p:tags r:id="rId4"/>
            </p:custDataLst>
          </p:nvPr>
        </p:nvCxnSpPr>
        <p:spPr>
          <a:xfrm>
            <a:off x="7288612" y="4167041"/>
            <a:ext cx="841493" cy="0"/>
          </a:xfrm>
          <a:prstGeom prst="line">
            <a:avLst/>
          </a:prstGeom>
          <a:noFill/>
          <a:ln w="9525" cap="flat" cmpd="sng" algn="ctr">
            <a:solidFill>
              <a:sysClr val="window" lastClr="FFFFFF">
                <a:lumMod val="65000"/>
              </a:sysClr>
            </a:solidFill>
            <a:prstDash val="solid"/>
          </a:ln>
          <a:effectLst/>
        </p:spPr>
      </p:cxnSp>
      <p:sp>
        <p:nvSpPr>
          <p:cNvPr id="3" name="Oval 3"/>
          <p:cNvSpPr>
            <a:spLocks noChangeArrowheads="1"/>
          </p:cNvSpPr>
          <p:nvPr>
            <p:custDataLst>
              <p:tags r:id="rId5"/>
            </p:custDataLst>
          </p:nvPr>
        </p:nvSpPr>
        <p:spPr bwMode="auto">
          <a:xfrm>
            <a:off x="6059865" y="3405092"/>
            <a:ext cx="1500349" cy="152337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Oval 4"/>
          <p:cNvSpPr>
            <a:spLocks noChangeArrowheads="1"/>
          </p:cNvSpPr>
          <p:nvPr>
            <p:custDataLst>
              <p:tags r:id="rId6"/>
            </p:custDataLst>
          </p:nvPr>
        </p:nvSpPr>
        <p:spPr bwMode="auto">
          <a:xfrm>
            <a:off x="6078704" y="1952889"/>
            <a:ext cx="1500349" cy="152337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Oval 5"/>
          <p:cNvSpPr>
            <a:spLocks noChangeArrowheads="1"/>
          </p:cNvSpPr>
          <p:nvPr>
            <p:custDataLst>
              <p:tags r:id="rId7"/>
            </p:custDataLst>
          </p:nvPr>
        </p:nvSpPr>
        <p:spPr bwMode="auto">
          <a:xfrm>
            <a:off x="4627024" y="1984811"/>
            <a:ext cx="1500349" cy="152337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8"/>
            </p:custDataLst>
          </p:nvPr>
        </p:nvSpPr>
        <p:spPr bwMode="auto">
          <a:xfrm>
            <a:off x="4638537" y="3402476"/>
            <a:ext cx="1500349" cy="152337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9"/>
            </p:custDataLst>
          </p:nvPr>
        </p:nvSpPr>
        <p:spPr bwMode="auto">
          <a:xfrm>
            <a:off x="7709358" y="3858284"/>
            <a:ext cx="592394" cy="601291"/>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0"/>
            </p:custDataLst>
          </p:nvPr>
        </p:nvSpPr>
        <p:spPr bwMode="auto">
          <a:xfrm>
            <a:off x="7740757" y="2386718"/>
            <a:ext cx="592394" cy="601291"/>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1"/>
            </p:custDataLst>
          </p:nvPr>
        </p:nvSpPr>
        <p:spPr bwMode="auto">
          <a:xfrm>
            <a:off x="3864551" y="3989637"/>
            <a:ext cx="592394" cy="601291"/>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2"/>
            </p:custDataLst>
          </p:nvPr>
        </p:nvSpPr>
        <p:spPr bwMode="auto">
          <a:xfrm>
            <a:off x="3830536" y="2414977"/>
            <a:ext cx="592394" cy="601291"/>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5" name="Oval 2"/>
          <p:cNvSpPr>
            <a:spLocks noChangeArrowheads="1"/>
          </p:cNvSpPr>
          <p:nvPr>
            <p:custDataLst>
              <p:tags r:id="rId13"/>
            </p:custDataLst>
          </p:nvPr>
        </p:nvSpPr>
        <p:spPr bwMode="auto">
          <a:xfrm>
            <a:off x="5369087" y="2727397"/>
            <a:ext cx="1488836" cy="1511862"/>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8" name="空心弧 77"/>
          <p:cNvSpPr/>
          <p:nvPr>
            <p:custDataLst>
              <p:tags r:id="rId14"/>
            </p:custDataLst>
          </p:nvPr>
        </p:nvSpPr>
        <p:spPr>
          <a:xfrm rot="5400000">
            <a:off x="5369087" y="2738910"/>
            <a:ext cx="1488836" cy="1488836"/>
          </a:xfrm>
          <a:prstGeom prst="blockArc">
            <a:avLst>
              <a:gd name="adj1" fmla="val 21427815"/>
              <a:gd name="adj2" fmla="val 5686052"/>
              <a:gd name="adj3" fmla="val 11408"/>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89" name="空心弧 88"/>
          <p:cNvSpPr/>
          <p:nvPr>
            <p:custDataLst>
              <p:tags r:id="rId15"/>
            </p:custDataLst>
          </p:nvPr>
        </p:nvSpPr>
        <p:spPr>
          <a:xfrm rot="5400000">
            <a:off x="5369087" y="2738910"/>
            <a:ext cx="1488836" cy="1488836"/>
          </a:xfrm>
          <a:prstGeom prst="blockArc">
            <a:avLst>
              <a:gd name="adj1" fmla="val 10844098"/>
              <a:gd name="adj2" fmla="val 15935468"/>
              <a:gd name="adj3" fmla="val 11244"/>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0" name="空心弧 89"/>
          <p:cNvSpPr/>
          <p:nvPr>
            <p:custDataLst>
              <p:tags r:id="rId16"/>
            </p:custDataLst>
          </p:nvPr>
        </p:nvSpPr>
        <p:spPr>
          <a:xfrm rot="5400000">
            <a:off x="5369087" y="2738910"/>
            <a:ext cx="1488836" cy="1488836"/>
          </a:xfrm>
          <a:prstGeom prst="blockArc">
            <a:avLst>
              <a:gd name="adj1" fmla="val 5658009"/>
              <a:gd name="adj2" fmla="val 10862140"/>
              <a:gd name="adj3" fmla="val 11078"/>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1" name="空心弧 100"/>
          <p:cNvSpPr/>
          <p:nvPr>
            <p:custDataLst>
              <p:tags r:id="rId17"/>
            </p:custDataLst>
          </p:nvPr>
        </p:nvSpPr>
        <p:spPr>
          <a:xfrm rot="5400000">
            <a:off x="5369087" y="2735770"/>
            <a:ext cx="1488836" cy="1488836"/>
          </a:xfrm>
          <a:prstGeom prst="blockArc">
            <a:avLst>
              <a:gd name="adj1" fmla="val 15944909"/>
              <a:gd name="adj2" fmla="val 21425267"/>
              <a:gd name="adj3" fmla="val 1132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8"/>
            </p:custDataLst>
          </p:nvPr>
        </p:nvSpPr>
        <p:spPr>
          <a:xfrm>
            <a:off x="922020" y="1768475"/>
            <a:ext cx="2820035" cy="14293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30000"/>
              </a:lnSpc>
            </a:pPr>
            <a:r>
              <a:rPr lang="zh-CN" altLang="en-US" sz="1600" dirty="0">
                <a:solidFill>
                  <a:srgbClr val="0070C0"/>
                </a:solidFill>
                <a:uFillTx/>
                <a:sym typeface="Arial" panose="020B0604020202020204" pitchFamily="34" charset="0"/>
              </a:rPr>
              <a:t>（一）目标的含义</a:t>
            </a:r>
            <a:endParaRPr lang="zh-CN" altLang="en-US" sz="1600" dirty="0">
              <a:solidFill>
                <a:srgbClr val="0070C0"/>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目标是个人、部门或整个组织所期望实现的成果。目标是人的追求，人在不同情况下的追求是不同的。</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1" name="文本框 40"/>
          <p:cNvSpPr txBox="1"/>
          <p:nvPr>
            <p:custDataLst>
              <p:tags r:id="rId19"/>
            </p:custDataLst>
          </p:nvPr>
        </p:nvSpPr>
        <p:spPr>
          <a:xfrm>
            <a:off x="590550" y="3959860"/>
            <a:ext cx="3151505" cy="188468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30000"/>
              </a:lnSpc>
            </a:pPr>
            <a:r>
              <a:rPr lang="zh-CN" altLang="en-US" sz="1600" dirty="0">
                <a:solidFill>
                  <a:srgbClr val="00B050"/>
                </a:solidFill>
                <a:uFillTx/>
                <a:sym typeface="Arial" panose="020B0604020202020204" pitchFamily="34" charset="0"/>
              </a:rPr>
              <a:t>（四）确立职业目标的作用</a:t>
            </a:r>
            <a:endParaRPr lang="zh-CN" altLang="en-US" sz="1600" dirty="0">
              <a:solidFill>
                <a:srgbClr val="00B050"/>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目标能让人产生积极的心态，使人看清使命，产生动力；目标能让人感受到生存的意义和价值，使你把重点从过程转到结果。</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2" name="文本框 41"/>
          <p:cNvSpPr txBox="1"/>
          <p:nvPr>
            <p:custDataLst>
              <p:tags r:id="rId20"/>
            </p:custDataLst>
          </p:nvPr>
        </p:nvSpPr>
        <p:spPr>
          <a:xfrm>
            <a:off x="8474075" y="1768475"/>
            <a:ext cx="2978785" cy="18510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30000"/>
              </a:lnSpc>
            </a:pPr>
            <a:r>
              <a:rPr lang="zh-CN" altLang="en-US" sz="1600" dirty="0">
                <a:solidFill>
                  <a:srgbClr val="0070C0"/>
                </a:solidFill>
                <a:uFillTx/>
                <a:sym typeface="Arial" panose="020B0604020202020204" pitchFamily="34" charset="0"/>
              </a:rPr>
              <a:t>（二）职业目标的概念</a:t>
            </a:r>
            <a:endParaRPr lang="zh-CN" altLang="en-US" sz="1600" dirty="0">
              <a:solidFill>
                <a:srgbClr val="0070C0"/>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职业目标是指人们对未来职业所表现出来的一种强烈的追求和向往，是人们对未来</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职业生活的构想和规划，也是追求成功的驱动力。</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3" name="文本框 42"/>
          <p:cNvSpPr txBox="1"/>
          <p:nvPr>
            <p:custDataLst>
              <p:tags r:id="rId21"/>
            </p:custDataLst>
          </p:nvPr>
        </p:nvSpPr>
        <p:spPr>
          <a:xfrm>
            <a:off x="8484870" y="3789045"/>
            <a:ext cx="2762250" cy="2371090"/>
          </a:xfrm>
          <a:prstGeom prst="rect">
            <a:avLst/>
          </a:prstGeom>
          <a:noFill/>
        </p:spPr>
        <p:txBody>
          <a:bodyPr wrap="square" rtlCol="0" anchor="ctr" anchorCtr="0">
            <a:normAutofit lnSpcReduction="10000"/>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30000"/>
              </a:lnSpc>
            </a:pPr>
            <a:r>
              <a:rPr lang="zh-CN" altLang="en-US" dirty="0">
                <a:solidFill>
                  <a:srgbClr val="00B050"/>
                </a:solidFill>
                <a:uFillTx/>
                <a:sym typeface="Arial" panose="020B0604020202020204" pitchFamily="34" charset="0"/>
              </a:rPr>
              <a:t>（三）确立职业目标的意义</a:t>
            </a:r>
            <a:endParaRPr lang="zh-CN" altLang="en-US" dirty="0">
              <a:solidFill>
                <a:srgbClr val="00B050"/>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职业目标，是职业生涯路上的指南针和航标。确立职业目标是制定职业生涯规划的关键。</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44" name="图形 4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129931" y="4019466"/>
            <a:ext cx="518083" cy="588731"/>
          </a:xfrm>
          <a:prstGeom prst="rect">
            <a:avLst/>
          </a:prstGeom>
        </p:spPr>
      </p:pic>
      <p:pic>
        <p:nvPicPr>
          <p:cNvPr id="45" name="图形 4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727616" y="4075984"/>
            <a:ext cx="376788" cy="400337"/>
          </a:xfrm>
          <a:prstGeom prst="rect">
            <a:avLst/>
          </a:prstGeom>
        </p:spPr>
      </p:pic>
      <p:pic>
        <p:nvPicPr>
          <p:cNvPr id="46" name="图形 4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557015" y="2420210"/>
            <a:ext cx="557332" cy="384638"/>
          </a:xfrm>
          <a:prstGeom prst="rect">
            <a:avLst/>
          </a:prstGeom>
        </p:spPr>
      </p:pic>
      <p:pic>
        <p:nvPicPr>
          <p:cNvPr id="47" name="图形 46"/>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003812" y="2471495"/>
            <a:ext cx="470985" cy="486684"/>
          </a:xfrm>
          <a:prstGeom prst="rect">
            <a:avLst/>
          </a:prstGeom>
        </p:spPr>
      </p:pic>
      <p:pic>
        <p:nvPicPr>
          <p:cNvPr id="48" name="图形 47"/>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877750" y="3259610"/>
            <a:ext cx="470985" cy="4474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1"/>
          <p:cNvSpPr/>
          <p:nvPr/>
        </p:nvSpPr>
        <p:spPr>
          <a:xfrm>
            <a:off x="2110738" y="1605812"/>
            <a:ext cx="50800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（二）目标管理</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32" name="稻壳儿鸭鸭 3"/>
          <p:cNvSpPr txBox="1"/>
          <p:nvPr/>
        </p:nvSpPr>
        <p:spPr>
          <a:xfrm>
            <a:off x="1179830" y="2498090"/>
            <a:ext cx="6860540" cy="18624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R="0" lvl="0" indent="0" algn="l" defTabSz="914400" rtl="0" fontAlgn="auto">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1. 目标的分类</a:t>
            </a:r>
            <a:endParaRPr kumimoji="0" lang="zh-CN" altLang="en-US"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a:p>
            <a:pPr marR="0" lvl="0" indent="0" algn="l" defTabSz="914400" rtl="0" fontAlgn="auto">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根据不同的分类标准，目标可分为不同种类。</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a:p>
            <a:pPr marR="0" lvl="0" indent="0" algn="l" defTabSz="914400" rtl="0" fontAlgn="auto">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（1）按时间长短不同，可分为短期目标、中期目标、长期目标。</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a:p>
            <a:pPr marR="0" lvl="0" indent="0" algn="l" defTabSz="914400" rtl="0" fontAlgn="auto">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（2）按能力不同，可分为理论学习目标、实践训练目标、生活参与目标。</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a:p>
            <a:pPr marR="0" lvl="0" indent="0" algn="l" defTabSz="914400" rtl="0" fontAlgn="auto">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rPr>
              <a:t>（3）按性质不同，可分为专业学习目标、职业目标、人生目标。</a:t>
            </a:r>
            <a:endParaRPr kumimoji="0" lang="zh-CN" altLang="en-US" sz="16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sym typeface="+mn-lt"/>
            </a:endParaRPr>
          </a:p>
        </p:txBody>
      </p:sp>
      <p:grpSp>
        <p:nvGrpSpPr>
          <p:cNvPr id="13" name="稻壳儿鸭鸭 4"/>
          <p:cNvGrpSpPr/>
          <p:nvPr/>
        </p:nvGrpSpPr>
        <p:grpSpPr>
          <a:xfrm>
            <a:off x="1102986" y="5279842"/>
            <a:ext cx="6937270" cy="720501"/>
            <a:chOff x="1638300" y="5098867"/>
            <a:chExt cx="7380501" cy="720501"/>
          </a:xfrm>
        </p:grpSpPr>
        <p:sp>
          <p:nvSpPr>
            <p:cNvPr id="23" name="稻壳儿鸭鸭 4-1"/>
            <p:cNvSpPr txBox="1"/>
            <p:nvPr/>
          </p:nvSpPr>
          <p:spPr>
            <a:xfrm>
              <a:off x="1638300" y="5098867"/>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rPr>
                <a:t>（1）划分目标。</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endParaRPr>
            </a:p>
          </p:txBody>
        </p:sp>
        <p:sp>
          <p:nvSpPr>
            <p:cNvPr id="24" name="稻壳儿鸭鸭 4-2"/>
            <p:cNvSpPr txBox="1"/>
            <p:nvPr/>
          </p:nvSpPr>
          <p:spPr>
            <a:xfrm>
              <a:off x="4216400" y="5098867"/>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rPr>
                <a:t>（2）评估目标。</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endParaRPr>
            </a:p>
          </p:txBody>
        </p:sp>
        <p:sp>
          <p:nvSpPr>
            <p:cNvPr id="25" name="稻壳儿鸭鸭 4-3"/>
            <p:cNvSpPr txBox="1"/>
            <p:nvPr/>
          </p:nvSpPr>
          <p:spPr>
            <a:xfrm>
              <a:off x="6794500" y="5098867"/>
              <a:ext cx="2224301" cy="720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rPr>
                <a:t>（3）跟踪目标实施过程和效果。</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sym typeface="+mn-lt"/>
              </a:endParaRPr>
            </a:p>
          </p:txBody>
        </p:sp>
      </p:grpSp>
      <p:pic>
        <p:nvPicPr>
          <p:cNvPr id="3" name="稻壳儿鸭鸭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58228" y="2725422"/>
            <a:ext cx="2090722" cy="2155534"/>
          </a:xfrm>
          <a:prstGeom prst="rect">
            <a:avLst/>
          </a:prstGeom>
        </p:spPr>
      </p:pic>
      <p:sp>
        <p:nvSpPr>
          <p:cNvPr id="2" name="文本框 1"/>
          <p:cNvSpPr txBox="1"/>
          <p:nvPr/>
        </p:nvSpPr>
        <p:spPr>
          <a:xfrm>
            <a:off x="1179830" y="4688840"/>
            <a:ext cx="4064000" cy="368300"/>
          </a:xfrm>
          <a:prstGeom prst="rect">
            <a:avLst/>
          </a:prstGeom>
          <a:noFill/>
        </p:spPr>
        <p:txBody>
          <a:bodyPr wrap="square" rtlCol="0">
            <a:spAutoFit/>
          </a:bodyPr>
          <a:p>
            <a:r>
              <a:rPr lang="zh-CN" altLang="en-US">
                <a:solidFill>
                  <a:srgbClr val="0070C0"/>
                </a:solidFill>
              </a:rPr>
              <a:t>2. 目标的管理</a:t>
            </a:r>
            <a:endParaRPr lang="zh-CN" altLang="en-US">
              <a:solidFill>
                <a:srgbClr val="0070C0"/>
              </a:solidFill>
            </a:endParaRPr>
          </a:p>
        </p:txBody>
      </p:sp>
      <p:sp>
        <p:nvSpPr>
          <p:cNvPr id="21" name="文本框 20"/>
          <p:cNvSpPr txBox="1"/>
          <p:nvPr/>
        </p:nvSpPr>
        <p:spPr>
          <a:xfrm>
            <a:off x="1790700" y="792163"/>
            <a:ext cx="5400040" cy="492125"/>
          </a:xfrm>
          <a:prstGeom prst="rect">
            <a:avLst/>
          </a:prstGeom>
          <a:noFill/>
        </p:spPr>
        <p:txBody>
          <a:bodyPr wrap="square" lIns="0" tIns="0" rIns="0" bIns="0" rtlCol="0" anchor="ctr" anchorCtr="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二、职业生涯管理的内容</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stCondLst>
                                            <p:cond delay="0"/>
                                          </p:stCondLst>
                                        </p:cTn>
                                        <p:tgtEl>
                                          <p:spTgt spid="12"/>
                                        </p:tgtEl>
                                      </p:cBhvr>
                                    </p:animEffect>
                                    <p:anim to="0" calcmode="lin" valueType="num">
                                      <p:cBhvr>
                                        <p:cTn id="8" dur="500" fill="hold">
                                          <p:stCondLst>
                                            <p:cond delay="0"/>
                                          </p:stCondLst>
                                        </p:cTn>
                                        <p:tgtEl>
                                          <p:spTgt spid="12"/>
                                        </p:tgtEl>
                                        <p:attrNameLst>
                                          <p:attrName>ppt_x</p:attrName>
                                        </p:attrNameLst>
                                      </p:cBhvr>
                                      <p:tavLst>
                                        <p:tav tm="0">
                                          <p:val>
                                            <p:strVal val="#ppt_x-.05"/>
                                          </p:val>
                                        </p:tav>
                                        <p:tav tm="100000">
                                          <p:val>
                                            <p:strVal val="#ppt_x"/>
                                          </p:val>
                                        </p:tav>
                                      </p:tavLst>
                                    </p:anim>
                                  </p:childTnLst>
                                </p:cTn>
                              </p:par>
                              <p:par>
                                <p:cTn id="9" presetID="10" presetClass="entr" presetSubtype="0" fill="hold" grpId="0" nodeType="withEffect">
                                  <p:stCondLst>
                                    <p:cond delay="0"/>
                                  </p:stCondLst>
                                  <p:iterate type="wd">
                                    <p:tmPct val="10000"/>
                                  </p:iterate>
                                  <p:childTnLst>
                                    <p:set>
                                      <p:cBhvr>
                                        <p:cTn id="10" dur="1" fill="hold">
                                          <p:stCondLst>
                                            <p:cond delay="0"/>
                                          </p:stCondLst>
                                        </p:cTn>
                                        <p:tgtEl>
                                          <p:spTgt spid="32"/>
                                        </p:tgtEl>
                                        <p:attrNameLst>
                                          <p:attrName>style.visibility</p:attrName>
                                        </p:attrNameLst>
                                      </p:cBhvr>
                                      <p:to>
                                        <p:strVal val="visible"/>
                                      </p:to>
                                    </p:set>
                                    <p:anim to="0" calcmode="lin" valueType="num">
                                      <p:cBhvr>
                                        <p:cTn id="11" dur="500" decel="100000" fill="hold">
                                          <p:stCondLst>
                                            <p:cond delay="0"/>
                                          </p:stCondLst>
                                        </p:cTn>
                                        <p:tgtEl>
                                          <p:spTgt spid="32"/>
                                        </p:tgtEl>
                                        <p:attrNameLst>
                                          <p:attrName>ppt_x</p:attrName>
                                        </p:attrNameLst>
                                      </p:cBhvr>
                                      <p:tavLst>
                                        <p:tav tm="0">
                                          <p:val>
                                            <p:strVal val="ppt_x-0.02"/>
                                          </p:val>
                                        </p:tav>
                                        <p:tav tm="100000">
                                          <p:val>
                                            <p:strVal val="#ppt_x"/>
                                          </p:val>
                                        </p:tav>
                                      </p:tavLst>
                                    </p:anim>
                                    <p:animEffect transition="in" filter="fade">
                                      <p:cBhvr>
                                        <p:cTn id="12" dur="500">
                                          <p:stCondLst>
                                            <p:cond delay="0"/>
                                          </p:stCondLst>
                                        </p:cTn>
                                        <p:tgtEl>
                                          <p:spTgt spid="32"/>
                                        </p:tgtEl>
                                      </p:cBhvr>
                                    </p:animEffect>
                                    <p:animScale>
                                      <p:cBhvr>
                                        <p:cTn id="13" dur="500" decel="100000" fill="hold">
                                          <p:stCondLst>
                                            <p:cond delay="0"/>
                                          </p:stCondLst>
                                        </p:cTn>
                                        <p:tgtEl>
                                          <p:spTgt spid="32"/>
                                        </p:tgtEl>
                                      </p:cBhvr>
                                      <p:by x="100000" y="100000"/>
                                      <p:from x="110000" y="110000"/>
                                      <p:to x="100000" y="100000"/>
                                    </p:animScale>
                                  </p:childTnLst>
                                </p:cTn>
                              </p:par>
                              <p:par>
                                <p:cTn id="14" presetID="10" presetClass="entr" presetSubtype="0" decel="10000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stCondLst>
                                            <p:cond delay="0"/>
                                          </p:stCondLst>
                                        </p:cTn>
                                        <p:tgtEl>
                                          <p:spTgt spid="13"/>
                                        </p:tgtEl>
                                      </p:cBhvr>
                                    </p:animEffect>
                                    <p:anim to="0" calcmode="lin" valueType="num">
                                      <p:cBhvr>
                                        <p:cTn id="17" dur="500" fill="hold">
                                          <p:stCondLst>
                                            <p:cond delay="0"/>
                                          </p:stCondLst>
                                        </p:cTn>
                                        <p:tgtEl>
                                          <p:spTgt spid="13"/>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32"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鸭鸭 1"/>
          <p:cNvSpPr/>
          <p:nvPr/>
        </p:nvSpPr>
        <p:spPr>
          <a:xfrm>
            <a:off x="987425" y="1737995"/>
            <a:ext cx="7745730" cy="10852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1. 时间管理的内涵</a:t>
            </a:r>
            <a:endPar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时间管理是指通过事先规划，运用一定的技巧、方法和工具实现对时间的灵活及有效运用，从而实现个人或组织既定目标的过程。</a:t>
            </a:r>
            <a:endParaRPr kumimoji="0" lang="zh-CN" altLang="en-US"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稻壳儿鸭鸭 2"/>
          <p:cNvSpPr txBox="1"/>
          <p:nvPr/>
        </p:nvSpPr>
        <p:spPr>
          <a:xfrm>
            <a:off x="987425" y="2950210"/>
            <a:ext cx="6491605" cy="238950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2. 时间管理的要点</a:t>
            </a:r>
            <a:endParaRPr kumimoji="0" lang="zh-CN" altLang="en-US" sz="1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（1）设立明确的目标。</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（2）学会列清单。</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（3）做好时间日志。</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（4）制订有效的计划。</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（5）安排“不被干扰”时间。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（6）确立个人的价值观。</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（7）严格规定完成期限。</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（8）同类事情一次做完。</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稻壳儿鸭鸭 6-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（三）时间管理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图片 1"/>
          <p:cNvPicPr>
            <a:picLocks noChangeAspect="1"/>
          </p:cNvPicPr>
          <p:nvPr/>
        </p:nvPicPr>
        <p:blipFill>
          <a:blip r:embed="rId1"/>
          <a:stretch>
            <a:fillRect/>
          </a:stretch>
        </p:blipFill>
        <p:spPr>
          <a:xfrm>
            <a:off x="7827010" y="2720975"/>
            <a:ext cx="2894330" cy="2847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鸭鸭 2"/>
          <p:cNvSpPr txBox="1"/>
          <p:nvPr/>
        </p:nvSpPr>
        <p:spPr>
          <a:xfrm>
            <a:off x="1249680" y="1493520"/>
            <a:ext cx="10229850" cy="463232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rPr>
              <a:t>3. 大学生时间管理的方法</a:t>
            </a:r>
            <a:endParaRPr kumimoji="0" sz="1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你在完成每天的任务的时候，不是看完成了多少件事情，而是看完成了多少件对你来说重要的事情。要事第一，是时间管理的精髓所在。</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（1）安排日程的最佳时间。</a:t>
            </a:r>
            <a:endPar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最好选择早晨或前一天晚上来安排日程。选择早晨安排日程的好处就是，早晨会比较清醒，可以帮助你一天都维持比较好的劲头，帮助你很快一件一件把事情完成。</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rPr>
              <a:t>（2）如何安排日程。</a:t>
            </a:r>
            <a:endPar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①为每个重要的目标设定完成的期限。</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②制定任务列表。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③优先级矩阵。</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④利用黄金时间。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⑤预留时间从来没有意外。</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稻壳儿鸭鸭 6-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（三）时间管理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鸭鸭 2"/>
          <p:cNvSpPr txBox="1"/>
          <p:nvPr/>
        </p:nvSpPr>
        <p:spPr>
          <a:xfrm>
            <a:off x="1933575" y="1283970"/>
            <a:ext cx="6491605" cy="50673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4. 有效利用时间的技巧</a:t>
            </a:r>
            <a:endParaRPr kumimoji="0" lang="zh-CN" altLang="en-US" sz="18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1" name="稻壳儿鸭鸭 6-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（三）时间管理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0" name="圆角矩形 19"/>
          <p:cNvSpPr/>
          <p:nvPr>
            <p:custDataLst>
              <p:tags r:id="rId1"/>
            </p:custDataLst>
          </p:nvPr>
        </p:nvSpPr>
        <p:spPr>
          <a:xfrm rot="2700000">
            <a:off x="1440172" y="2273935"/>
            <a:ext cx="980708" cy="980708"/>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5" name="圆角矩形 24"/>
          <p:cNvSpPr/>
          <p:nvPr>
            <p:custDataLst>
              <p:tags r:id="rId2"/>
            </p:custDataLst>
          </p:nvPr>
        </p:nvSpPr>
        <p:spPr>
          <a:xfrm rot="2700000">
            <a:off x="1470521" y="2304846"/>
            <a:ext cx="919449" cy="919449"/>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6" name="圆角矩形 25"/>
          <p:cNvSpPr/>
          <p:nvPr>
            <p:custDataLst>
              <p:tags r:id="rId3"/>
            </p:custDataLst>
          </p:nvPr>
        </p:nvSpPr>
        <p:spPr>
          <a:xfrm rot="2700000">
            <a:off x="2520918" y="3213054"/>
            <a:ext cx="980708" cy="980708"/>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8" name="圆角矩形 27"/>
          <p:cNvSpPr/>
          <p:nvPr>
            <p:custDataLst>
              <p:tags r:id="rId4"/>
            </p:custDataLst>
          </p:nvPr>
        </p:nvSpPr>
        <p:spPr>
          <a:xfrm rot="2700000">
            <a:off x="2551266" y="3243402"/>
            <a:ext cx="919449" cy="919449"/>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47" name="直接连接符 46"/>
          <p:cNvCxnSpPr/>
          <p:nvPr>
            <p:custDataLst>
              <p:tags r:id="rId5"/>
            </p:custDataLst>
          </p:nvPr>
        </p:nvCxnSpPr>
        <p:spPr>
          <a:xfrm>
            <a:off x="2676595" y="2764570"/>
            <a:ext cx="1607349"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6"/>
            </p:custDataLst>
          </p:nvPr>
        </p:nvSpPr>
        <p:spPr>
          <a:xfrm>
            <a:off x="4190088" y="2668466"/>
            <a:ext cx="193331" cy="193331"/>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58" name="直接连接符 57"/>
          <p:cNvCxnSpPr/>
          <p:nvPr>
            <p:custDataLst>
              <p:tags r:id="rId7"/>
            </p:custDataLst>
          </p:nvPr>
        </p:nvCxnSpPr>
        <p:spPr>
          <a:xfrm>
            <a:off x="3752282" y="3703127"/>
            <a:ext cx="1607349"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8"/>
            </p:custDataLst>
          </p:nvPr>
        </p:nvSpPr>
        <p:spPr>
          <a:xfrm>
            <a:off x="5265775" y="3607023"/>
            <a:ext cx="193331" cy="193331"/>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7" name="文本框 66"/>
          <p:cNvSpPr txBox="1"/>
          <p:nvPr>
            <p:custDataLst>
              <p:tags r:id="rId9"/>
            </p:custDataLst>
          </p:nvPr>
        </p:nvSpPr>
        <p:spPr>
          <a:xfrm>
            <a:off x="1310348" y="2438604"/>
            <a:ext cx="1245414" cy="651932"/>
          </a:xfrm>
          <a:prstGeom prst="rect">
            <a:avLst/>
          </a:prstGeom>
          <a:noFill/>
        </p:spPr>
        <p:txBody>
          <a:bodyPr wrap="square" bIns="0" rtlCol="0">
            <a:normAutofit lnSpcReduction="10000"/>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01</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30" name="圆角矩形 29"/>
          <p:cNvSpPr/>
          <p:nvPr>
            <p:custDataLst>
              <p:tags r:id="rId10"/>
            </p:custDataLst>
          </p:nvPr>
        </p:nvSpPr>
        <p:spPr>
          <a:xfrm rot="2700000">
            <a:off x="1442982" y="4189828"/>
            <a:ext cx="980708" cy="980708"/>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圆角矩形 30"/>
          <p:cNvSpPr/>
          <p:nvPr>
            <p:custDataLst>
              <p:tags r:id="rId11"/>
            </p:custDataLst>
          </p:nvPr>
        </p:nvSpPr>
        <p:spPr>
          <a:xfrm rot="2700000">
            <a:off x="1473331" y="4220176"/>
            <a:ext cx="919449" cy="919449"/>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52" name="直接连接符 51"/>
          <p:cNvCxnSpPr/>
          <p:nvPr>
            <p:custDataLst>
              <p:tags r:id="rId12"/>
            </p:custDataLst>
          </p:nvPr>
        </p:nvCxnSpPr>
        <p:spPr>
          <a:xfrm>
            <a:off x="2676595" y="4678776"/>
            <a:ext cx="1607349"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53" name="椭圆 52"/>
          <p:cNvSpPr/>
          <p:nvPr>
            <p:custDataLst>
              <p:tags r:id="rId13"/>
            </p:custDataLst>
          </p:nvPr>
        </p:nvSpPr>
        <p:spPr>
          <a:xfrm>
            <a:off x="4190088" y="4582673"/>
            <a:ext cx="193331" cy="193331"/>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8" name="文本框 67"/>
          <p:cNvSpPr txBox="1"/>
          <p:nvPr>
            <p:custDataLst>
              <p:tags r:id="rId14"/>
            </p:custDataLst>
          </p:nvPr>
        </p:nvSpPr>
        <p:spPr>
          <a:xfrm>
            <a:off x="1308100" y="4353935"/>
            <a:ext cx="1245414" cy="651932"/>
          </a:xfrm>
          <a:prstGeom prst="rect">
            <a:avLst/>
          </a:prstGeom>
          <a:noFill/>
        </p:spPr>
        <p:txBody>
          <a:bodyPr wrap="square" bIns="0" rtlCol="0">
            <a:normAutofit lnSpcReduction="10000"/>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03</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70" name="文本框 69"/>
          <p:cNvSpPr txBox="1"/>
          <p:nvPr>
            <p:custDataLst>
              <p:tags r:id="rId15"/>
            </p:custDataLst>
          </p:nvPr>
        </p:nvSpPr>
        <p:spPr>
          <a:xfrm>
            <a:off x="2388283" y="3378285"/>
            <a:ext cx="1245414" cy="651932"/>
          </a:xfrm>
          <a:prstGeom prst="rect">
            <a:avLst/>
          </a:prstGeom>
          <a:noFill/>
        </p:spPr>
        <p:txBody>
          <a:bodyPr wrap="square" bIns="0" rtlCol="0">
            <a:normAutofit lnSpcReduction="10000"/>
          </a:bodyPr>
          <a:p>
            <a:pPr algn="ctr" defTabSz="914400">
              <a:tabLst>
                <a:tab pos="143510" algn="l"/>
              </a:tabLst>
            </a:pPr>
            <a:r>
              <a:rPr lang="en-US" altLang="zh-CN" sz="4000" spc="300">
                <a:solidFill>
                  <a:srgbClr val="4AC44A">
                    <a:lumMod val="75000"/>
                  </a:srgbClr>
                </a:solidFill>
                <a:uFillTx/>
                <a:latin typeface="思源黑体 CN Bold" panose="020B0800000000000000" charset="-122"/>
                <a:ea typeface="思源黑体 CN Bold" panose="020B0800000000000000" charset="-122"/>
              </a:rPr>
              <a:t>02</a:t>
            </a:r>
            <a:endParaRPr lang="en-US" altLang="zh-CN" sz="4000" spc="300">
              <a:solidFill>
                <a:srgbClr val="4AC44A">
                  <a:lumMod val="75000"/>
                </a:srgbClr>
              </a:solidFill>
              <a:uFillTx/>
              <a:latin typeface="思源黑体 CN Bold" panose="020B0800000000000000" charset="-122"/>
              <a:ea typeface="思源黑体 CN Bold" panose="020B0800000000000000" charset="-122"/>
            </a:endParaRPr>
          </a:p>
        </p:txBody>
      </p:sp>
      <p:sp>
        <p:nvSpPr>
          <p:cNvPr id="37" name="圆角矩形 36"/>
          <p:cNvSpPr/>
          <p:nvPr>
            <p:custDataLst>
              <p:tags r:id="rId16"/>
            </p:custDataLst>
          </p:nvPr>
        </p:nvSpPr>
        <p:spPr>
          <a:xfrm rot="2700000">
            <a:off x="2520356" y="5063191"/>
            <a:ext cx="980708" cy="980708"/>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8" name="圆角矩形 37"/>
          <p:cNvSpPr/>
          <p:nvPr>
            <p:custDataLst>
              <p:tags r:id="rId17"/>
            </p:custDataLst>
          </p:nvPr>
        </p:nvSpPr>
        <p:spPr>
          <a:xfrm rot="2700000">
            <a:off x="2550704" y="5093540"/>
            <a:ext cx="919449" cy="919449"/>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3751720" y="5539214"/>
            <a:ext cx="1607349"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63" name="椭圆 62"/>
          <p:cNvSpPr/>
          <p:nvPr>
            <p:custDataLst>
              <p:tags r:id="rId19"/>
            </p:custDataLst>
          </p:nvPr>
        </p:nvSpPr>
        <p:spPr>
          <a:xfrm>
            <a:off x="5265213" y="5443110"/>
            <a:ext cx="193331" cy="193331"/>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1" name="文本框 70"/>
          <p:cNvSpPr txBox="1"/>
          <p:nvPr>
            <p:custDataLst>
              <p:tags r:id="rId20"/>
            </p:custDataLst>
          </p:nvPr>
        </p:nvSpPr>
        <p:spPr>
          <a:xfrm>
            <a:off x="2406268" y="5227860"/>
            <a:ext cx="1245414" cy="651370"/>
          </a:xfrm>
          <a:prstGeom prst="rect">
            <a:avLst/>
          </a:prstGeom>
          <a:noFill/>
        </p:spPr>
        <p:txBody>
          <a:bodyPr wrap="square" bIns="0" rtlCol="0">
            <a:normAutofit lnSpcReduction="10000"/>
          </a:bodyPr>
          <a:p>
            <a:pPr algn="ctr" defTabSz="914400">
              <a:tabLst>
                <a:tab pos="143510" algn="l"/>
              </a:tabLst>
            </a:pPr>
            <a:r>
              <a:rPr lang="en-US" altLang="zh-CN" sz="4000" spc="300">
                <a:solidFill>
                  <a:srgbClr val="4AC44A">
                    <a:lumMod val="75000"/>
                  </a:srgbClr>
                </a:solidFill>
                <a:uFillTx/>
                <a:latin typeface="思源黑体 CN Bold" panose="020B0800000000000000" charset="-122"/>
                <a:ea typeface="思源黑体 CN Bold" panose="020B0800000000000000" charset="-122"/>
              </a:rPr>
              <a:t>04</a:t>
            </a:r>
            <a:endParaRPr lang="en-US" altLang="zh-CN" sz="4000" spc="300">
              <a:solidFill>
                <a:srgbClr val="4AC44A">
                  <a:lumMod val="75000"/>
                </a:srgbClr>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21"/>
            </p:custDataLst>
          </p:nvPr>
        </p:nvCxnSpPr>
        <p:spPr>
          <a:xfrm>
            <a:off x="2334893" y="3127066"/>
            <a:ext cx="221994" cy="190521"/>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7" name="直接箭头连接符 136"/>
          <p:cNvCxnSpPr/>
          <p:nvPr>
            <p:custDataLst>
              <p:tags r:id="rId22"/>
            </p:custDataLst>
          </p:nvPr>
        </p:nvCxnSpPr>
        <p:spPr>
          <a:xfrm>
            <a:off x="2331520" y="5034529"/>
            <a:ext cx="221994" cy="190521"/>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23"/>
            </p:custDataLst>
          </p:nvPr>
        </p:nvCxnSpPr>
        <p:spPr>
          <a:xfrm flipH="1">
            <a:off x="2360745" y="4117890"/>
            <a:ext cx="231548" cy="236044"/>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sp>
        <p:nvSpPr>
          <p:cNvPr id="33" name="文本框 32"/>
          <p:cNvSpPr txBox="1"/>
          <p:nvPr>
            <p:custDataLst>
              <p:tags r:id="rId24"/>
            </p:custDataLst>
          </p:nvPr>
        </p:nvSpPr>
        <p:spPr>
          <a:xfrm>
            <a:off x="5495290" y="5034280"/>
            <a:ext cx="5607685" cy="1250950"/>
          </a:xfrm>
          <a:prstGeom prst="rect">
            <a:avLst/>
          </a:prstGeom>
          <a:noFill/>
        </p:spPr>
        <p:txBody>
          <a:bodyPr wrap="square" bIns="0" rtlCol="0"/>
          <a:p>
            <a:pPr indent="0" algn="l" fontAlgn="auto">
              <a:lnSpc>
                <a:spcPct val="150000"/>
              </a:lnSpc>
            </a:pPr>
            <a:r>
              <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（4）控制消遣行为。</a:t>
            </a:r>
            <a:endPar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rPr>
              <a:t>我们平常的很多消遣行为也会不知不觉地占用大量的时间</a:t>
            </a:r>
            <a:r>
              <a:rPr lang="zh-CN" altLang="en-US" spc="300">
                <a:solidFill>
                  <a:schemeClr val="tx1"/>
                </a:solidFill>
                <a:latin typeface="思源黑体 CN Bold" panose="020B0800000000000000" charset="-122"/>
                <a:ea typeface="思源黑体 CN Bold" panose="020B0800000000000000" charset="-122"/>
                <a:sym typeface="微软雅黑" panose="020B0503020204020204" charset="-122"/>
              </a:rPr>
              <a:t>。</a:t>
            </a:r>
            <a:endParaRPr lang="zh-CN" altLang="en-US" spc="300">
              <a:solidFill>
                <a:schemeClr val="tx1"/>
              </a:solidFill>
              <a:latin typeface="思源黑体 CN Bold" panose="020B0800000000000000" charset="-122"/>
              <a:ea typeface="思源黑体 CN Bold" panose="020B0800000000000000" charset="-122"/>
              <a:sym typeface="微软雅黑" panose="020B0503020204020204" charset="-122"/>
            </a:endParaRPr>
          </a:p>
        </p:txBody>
      </p:sp>
      <p:sp>
        <p:nvSpPr>
          <p:cNvPr id="35" name="文本框 34"/>
          <p:cNvSpPr txBox="1"/>
          <p:nvPr>
            <p:custDataLst>
              <p:tags r:id="rId25"/>
            </p:custDataLst>
          </p:nvPr>
        </p:nvSpPr>
        <p:spPr>
          <a:xfrm>
            <a:off x="5504180" y="2771140"/>
            <a:ext cx="5961380" cy="850265"/>
          </a:xfrm>
          <a:prstGeom prst="rect">
            <a:avLst/>
          </a:prstGeom>
          <a:noFill/>
        </p:spPr>
        <p:txBody>
          <a:bodyPr wrap="square" bIns="0" rtlCol="0"/>
          <a:p>
            <a:pPr indent="0" algn="l" fontAlgn="auto">
              <a:lnSpc>
                <a:spcPct val="150000"/>
              </a:lnSpc>
            </a:pPr>
            <a:r>
              <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（2）处理干扰。</a:t>
            </a:r>
            <a:endPar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rPr>
              <a:t>每个没有规定日程的拜访或电话都是一个干扰。</a:t>
            </a:r>
            <a:endPar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endParaRPr>
          </a:p>
        </p:txBody>
      </p:sp>
      <p:sp>
        <p:nvSpPr>
          <p:cNvPr id="45" name="文本框 44"/>
          <p:cNvSpPr txBox="1"/>
          <p:nvPr>
            <p:custDataLst>
              <p:tags r:id="rId26"/>
            </p:custDataLst>
          </p:nvPr>
        </p:nvSpPr>
        <p:spPr>
          <a:xfrm>
            <a:off x="4455160" y="1888490"/>
            <a:ext cx="5608320" cy="631190"/>
          </a:xfrm>
          <a:prstGeom prst="rect">
            <a:avLst/>
          </a:prstGeom>
          <a:noFill/>
        </p:spPr>
        <p:txBody>
          <a:bodyPr wrap="square" bIns="0" rtlCol="0"/>
          <a:p>
            <a:pPr indent="0" algn="l" fontAlgn="auto">
              <a:lnSpc>
                <a:spcPct val="150000"/>
              </a:lnSpc>
            </a:pPr>
            <a:r>
              <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（1）处理拖延。</a:t>
            </a:r>
            <a:endPar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rPr>
              <a:t>拖延是浪费时间因素中最主要的。</a:t>
            </a:r>
            <a:endPar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endParaRPr>
          </a:p>
        </p:txBody>
      </p:sp>
      <p:sp>
        <p:nvSpPr>
          <p:cNvPr id="49" name="文本框 48"/>
          <p:cNvSpPr txBox="1"/>
          <p:nvPr>
            <p:custDataLst>
              <p:tags r:id="rId27"/>
            </p:custDataLst>
          </p:nvPr>
        </p:nvSpPr>
        <p:spPr>
          <a:xfrm>
            <a:off x="4443730" y="3769360"/>
            <a:ext cx="6770370" cy="1006475"/>
          </a:xfrm>
          <a:prstGeom prst="rect">
            <a:avLst/>
          </a:prstGeom>
          <a:noFill/>
        </p:spPr>
        <p:txBody>
          <a:bodyPr wrap="square" bIns="0" rtlCol="0"/>
          <a:p>
            <a:pPr indent="0" algn="l" fontAlgn="auto">
              <a:lnSpc>
                <a:spcPct val="150000"/>
              </a:lnSpc>
            </a:pPr>
            <a:r>
              <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（3）控制电子邮件。</a:t>
            </a:r>
            <a:endParaRPr lang="en-US" altLang="zh-CN"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a:p>
            <a:pPr indent="0" algn="l" fontAlgn="auto">
              <a:lnSpc>
                <a:spcPct val="150000"/>
              </a:lnSpc>
            </a:pPr>
            <a:r>
              <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rPr>
              <a:t>收发电子邮件使我们的学习和工作便利性极大增加，但同时也会造成很多干扰，浪费我们很多宝贵的时间。</a:t>
            </a:r>
            <a:endParaRPr lang="en-US" altLang="zh-CN" spc="300">
              <a:solidFill>
                <a:schemeClr val="tx1"/>
              </a:solidFill>
              <a:latin typeface="思源黑体 CN Bold" panose="020B0800000000000000" charset="-122"/>
              <a:ea typeface="思源黑体 CN Bold" panose="020B0800000000000000"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稻壳儿鸭鸭 6-1"/>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（四）压力管理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任意多边形 1"/>
          <p:cNvSpPr/>
          <p:nvPr>
            <p:custDataLst>
              <p:tags r:id="rId1"/>
            </p:custDataLst>
          </p:nvPr>
        </p:nvSpPr>
        <p:spPr>
          <a:xfrm>
            <a:off x="5502515" y="3920236"/>
            <a:ext cx="2207641" cy="594838"/>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椭圆 21"/>
          <p:cNvSpPr/>
          <p:nvPr>
            <p:custDataLst>
              <p:tags r:id="rId2"/>
            </p:custDataLst>
          </p:nvPr>
        </p:nvSpPr>
        <p:spPr>
          <a:xfrm>
            <a:off x="5502515" y="3678784"/>
            <a:ext cx="2206469" cy="471768"/>
          </a:xfrm>
          <a:prstGeom prst="ellipse">
            <a:avLst/>
          </a:prstGeom>
          <a:solidFill>
            <a:srgbClr val="F35B06">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任意多边形 23"/>
          <p:cNvSpPr/>
          <p:nvPr>
            <p:custDataLst>
              <p:tags r:id="rId3"/>
            </p:custDataLst>
          </p:nvPr>
        </p:nvSpPr>
        <p:spPr>
          <a:xfrm>
            <a:off x="4811565" y="3325397"/>
            <a:ext cx="2207641" cy="594838"/>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4"/>
            </p:custDataLst>
          </p:nvPr>
        </p:nvSpPr>
        <p:spPr>
          <a:xfrm>
            <a:off x="4812737" y="3071639"/>
            <a:ext cx="2206469" cy="471768"/>
          </a:xfrm>
          <a:prstGeom prst="ellipse">
            <a:avLst/>
          </a:prstGeom>
          <a:solidFill>
            <a:srgbClr val="7578EC">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7" name="文本框 26"/>
          <p:cNvSpPr txBox="1"/>
          <p:nvPr>
            <p:custDataLst>
              <p:tags r:id="rId5"/>
            </p:custDataLst>
          </p:nvPr>
        </p:nvSpPr>
        <p:spPr>
          <a:xfrm>
            <a:off x="890270" y="1617980"/>
            <a:ext cx="3921125" cy="4686935"/>
          </a:xfrm>
          <a:prstGeom prst="rect">
            <a:avLst/>
          </a:prstGeom>
          <a:noFill/>
        </p:spPr>
        <p:txBody>
          <a:bodyPr wrap="square" bIns="0" rtlCol="0"/>
          <a:p>
            <a:pPr indent="0" algn="l" fontAlgn="auto">
              <a:lnSpc>
                <a:spcPct val="130000"/>
              </a:lnSpc>
            </a:pPr>
            <a:r>
              <a:rPr lang="en-US" altLang="zh-CN" sz="1600" spc="300">
                <a:solidFill>
                  <a:srgbClr val="7578EC">
                    <a:lumMod val="60000"/>
                    <a:lumOff val="40000"/>
                  </a:srgbClr>
                </a:solidFill>
                <a:latin typeface="思源黑体 CN Heavy" panose="020B0A00000000000000" charset="-122"/>
                <a:ea typeface="思源黑体 CN Heavy" panose="020B0A00000000000000" charset="-122"/>
              </a:rPr>
              <a:t>1. 压力的定义和特点</a:t>
            </a:r>
            <a:endParaRPr lang="en-US" altLang="zh-CN" sz="1600" spc="300">
              <a:solidFill>
                <a:srgbClr val="7578EC">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从心理学角度解读，压力是心理压力源和心理压力反应共同构成的一种认知与行为体验过程。通俗地讲，压力就是一个人觉得自己无法应对环境要求时产生的负面感受和消极信念。从哲学角度解读，压力是当你必须做一些以前未曾达到、未曾做过的事情时，感觉到的紧张和克服这种紧张的力量。压力具有两面性。很多人不喜欢压力，但实际上压力并不完全是消极的，它也有积</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极的作用，能够提示我们人生的意义就是不断地挑战自己、超越自己。</a:t>
            </a:r>
            <a:endParaRPr lang="en-US" altLang="zh-CN" sz="1600" spc="300">
              <a:solidFill>
                <a:schemeClr val="tx1"/>
              </a:solidFill>
              <a:latin typeface="思源黑体 CN Heavy" panose="020B0A00000000000000" charset="-122"/>
              <a:ea typeface="思源黑体 CN Heavy" panose="020B0A00000000000000" charset="-122"/>
            </a:endParaRPr>
          </a:p>
        </p:txBody>
      </p:sp>
      <p:sp>
        <p:nvSpPr>
          <p:cNvPr id="34" name="文本框 33"/>
          <p:cNvSpPr txBox="1"/>
          <p:nvPr>
            <p:custDataLst>
              <p:tags r:id="rId6"/>
            </p:custDataLst>
          </p:nvPr>
        </p:nvSpPr>
        <p:spPr>
          <a:xfrm>
            <a:off x="7824470" y="1617980"/>
            <a:ext cx="3715385" cy="3603625"/>
          </a:xfrm>
          <a:prstGeom prst="rect">
            <a:avLst/>
          </a:prstGeom>
          <a:noFill/>
        </p:spPr>
        <p:txBody>
          <a:bodyPr wrap="square" bIns="0" rtlCol="0"/>
          <a:p>
            <a:pPr indent="0" algn="l" fontAlgn="auto">
              <a:lnSpc>
                <a:spcPct val="130000"/>
              </a:lnSpc>
            </a:pPr>
            <a:r>
              <a:rPr lang="en-US" altLang="zh-CN" sz="1600" spc="300">
                <a:solidFill>
                  <a:srgbClr val="F35B06">
                    <a:lumMod val="60000"/>
                    <a:lumOff val="40000"/>
                  </a:srgbClr>
                </a:solidFill>
                <a:latin typeface="思源黑体 CN Heavy" panose="020B0A00000000000000" charset="-122"/>
                <a:ea typeface="思源黑体 CN Heavy" panose="020B0A00000000000000" charset="-122"/>
              </a:rPr>
              <a:t>2. 大学生面对的压力类型</a:t>
            </a:r>
            <a:endParaRPr lang="en-US" altLang="zh-CN" sz="1600" spc="300">
              <a:solidFill>
                <a:srgbClr val="F35B06">
                  <a:lumMod val="60000"/>
                  <a:lumOff val="40000"/>
                </a:srgbClr>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大学生既承载着全家人的期望，又肩负着建设祖国和社会的使命。大学生群体苦闷、彷徨、焦虑、偏执等心理问题有严重化的倾向，从心理学角度而言，当代大学生主要面临五个方面的压力。</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（1）学习压力。</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（2）经济压力。</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（3）自理压力。</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（4）就业压力。</a:t>
            </a:r>
            <a:endParaRPr lang="en-US" altLang="zh-CN" sz="1600" spc="300">
              <a:solidFill>
                <a:schemeClr val="tx1"/>
              </a:solidFill>
              <a:latin typeface="思源黑体 CN Heavy" panose="020B0A00000000000000" charset="-122"/>
              <a:ea typeface="思源黑体 CN Heavy" panose="020B0A00000000000000" charset="-122"/>
            </a:endParaRPr>
          </a:p>
          <a:p>
            <a:pPr indent="0" algn="l" fontAlgn="auto">
              <a:lnSpc>
                <a:spcPct val="130000"/>
              </a:lnSpc>
            </a:pPr>
            <a:r>
              <a:rPr lang="en-US" altLang="zh-CN" sz="1600" spc="300">
                <a:solidFill>
                  <a:schemeClr val="tx1"/>
                </a:solidFill>
                <a:latin typeface="思源黑体 CN Heavy" panose="020B0A00000000000000" charset="-122"/>
                <a:ea typeface="思源黑体 CN Heavy" panose="020B0A00000000000000" charset="-122"/>
              </a:rPr>
              <a:t>（5）人际关系压力。</a:t>
            </a:r>
            <a:endParaRPr lang="en-US" altLang="zh-CN" sz="1600" spc="300">
              <a:solidFill>
                <a:schemeClr val="tx1"/>
              </a:solidFill>
              <a:latin typeface="思源黑体 CN Heavy" panose="020B0A00000000000000" charset="-122"/>
              <a:ea typeface="思源黑体 CN Heavy" panose="020B0A00000000000000" charset="-122"/>
            </a:endParaRPr>
          </a:p>
          <a:p>
            <a:pPr algn="l"/>
            <a:endParaRPr lang="en-US" altLang="zh-CN" sz="1600" spc="300">
              <a:solidFill>
                <a:schemeClr val="tx1"/>
              </a:solidFill>
              <a:latin typeface="思源黑体 CN Heavy" panose="020B0A00000000000000" charset="-122"/>
              <a:ea typeface="思源黑体 CN Heavy" panose="020B0A00000000000000" charset="-122"/>
            </a:endParaRPr>
          </a:p>
        </p:txBody>
      </p:sp>
      <p:sp>
        <p:nvSpPr>
          <p:cNvPr id="46" name="文本框 45"/>
          <p:cNvSpPr txBox="1"/>
          <p:nvPr>
            <p:custDataLst>
              <p:tags r:id="rId7"/>
            </p:custDataLst>
          </p:nvPr>
        </p:nvSpPr>
        <p:spPr>
          <a:xfrm>
            <a:off x="6942433" y="3257416"/>
            <a:ext cx="767136" cy="835118"/>
          </a:xfrm>
          <a:prstGeom prst="rect">
            <a:avLst/>
          </a:prstGeom>
          <a:noFill/>
        </p:spPr>
        <p:txBody>
          <a:bodyPr wrap="square" bIns="0" rtlCol="0">
            <a:normAutofit fontScale="90000" lnSpcReduction="10000"/>
          </a:bodyPr>
          <a:p>
            <a:pPr algn="r"/>
            <a:r>
              <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rPr>
              <a:t>2</a:t>
            </a:r>
            <a:endPar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endParaRPr>
          </a:p>
        </p:txBody>
      </p:sp>
      <p:sp>
        <p:nvSpPr>
          <p:cNvPr id="79" name="文本框 78"/>
          <p:cNvSpPr txBox="1"/>
          <p:nvPr>
            <p:custDataLst>
              <p:tags r:id="rId8"/>
            </p:custDataLst>
          </p:nvPr>
        </p:nvSpPr>
        <p:spPr>
          <a:xfrm>
            <a:off x="5532989" y="2819052"/>
            <a:ext cx="767136" cy="835118"/>
          </a:xfrm>
          <a:prstGeom prst="rect">
            <a:avLst/>
          </a:prstGeom>
          <a:noFill/>
        </p:spPr>
        <p:txBody>
          <a:bodyPr wrap="square" bIns="0" rtlCol="0">
            <a:normAutofit lnSpcReduction="10000"/>
          </a:bodyPr>
          <a:p>
            <a:pPr algn="ctr"/>
            <a:r>
              <a:rPr lang="en-US" altLang="zh-CN" sz="5400" spc="300">
                <a:ln>
                  <a:solidFill>
                    <a:srgbClr val="7578EC">
                      <a:alpha val="50000"/>
                    </a:srgbClr>
                  </a:solidFill>
                </a:ln>
                <a:noFill/>
                <a:latin typeface="思源黑体 CN Heavy" panose="020B0A00000000000000" charset="-122"/>
                <a:ea typeface="思源黑体 CN Heavy" panose="020B0A00000000000000" charset="-122"/>
              </a:rPr>
              <a:t>1</a:t>
            </a:r>
            <a:endParaRPr lang="en-US" altLang="zh-CN" sz="5400" spc="300">
              <a:ln>
                <a:solidFill>
                  <a:srgbClr val="7578EC">
                    <a:alpha val="50000"/>
                  </a:srgbClr>
                </a:solidFill>
              </a:ln>
              <a:noFill/>
              <a:latin typeface="思源黑体 CN Heavy" panose="020B0A00000000000000" charset="-122"/>
              <a:ea typeface="思源黑体 CN Heavy" panose="020B0A00000000000000" charset="-122"/>
            </a:endParaRPr>
          </a:p>
        </p:txBody>
      </p:sp>
      <p:sp>
        <p:nvSpPr>
          <p:cNvPr id="102" name="任意多边形 101"/>
          <p:cNvSpPr/>
          <p:nvPr>
            <p:custDataLst>
              <p:tags r:id="rId9"/>
            </p:custDataLst>
          </p:nvPr>
        </p:nvSpPr>
        <p:spPr>
          <a:xfrm>
            <a:off x="10064750" y="504190"/>
            <a:ext cx="2127250" cy="24130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645" h="300">
                <a:moveTo>
                  <a:pt x="0" y="150"/>
                </a:moveTo>
                <a:cubicBezTo>
                  <a:pt x="-3" y="66"/>
                  <a:pt x="75" y="-2"/>
                  <a:pt x="150" y="0"/>
                </a:cubicBezTo>
                <a:lnTo>
                  <a:pt x="2645" y="0"/>
                </a:lnTo>
                <a:lnTo>
                  <a:pt x="2645" y="300"/>
                </a:lnTo>
                <a:lnTo>
                  <a:pt x="150" y="300"/>
                </a:lnTo>
                <a:cubicBezTo>
                  <a:pt x="66" y="303"/>
                  <a:pt x="-2" y="225"/>
                  <a:pt x="0" y="150"/>
                </a:cubicBezTo>
                <a:close/>
              </a:path>
            </a:pathLst>
          </a:custGeom>
          <a:noFill/>
          <a:ln>
            <a:solidFill>
              <a:srgbClr val="7578EC">
                <a:lumMod val="40000"/>
                <a:lumOff val="60000"/>
              </a:srgbClr>
            </a:solidFill>
            <a:round/>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任意多边形 97"/>
          <p:cNvSpPr/>
          <p:nvPr>
            <p:custDataLst>
              <p:tags r:id="rId10"/>
            </p:custDataLst>
          </p:nvPr>
        </p:nvSpPr>
        <p:spPr>
          <a:xfrm>
            <a:off x="10512425" y="602615"/>
            <a:ext cx="1679575" cy="19050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645" h="300">
                <a:moveTo>
                  <a:pt x="0" y="150"/>
                </a:moveTo>
                <a:cubicBezTo>
                  <a:pt x="-3" y="66"/>
                  <a:pt x="75" y="-2"/>
                  <a:pt x="150" y="0"/>
                </a:cubicBezTo>
                <a:lnTo>
                  <a:pt x="2645" y="0"/>
                </a:lnTo>
                <a:lnTo>
                  <a:pt x="2645" y="300"/>
                </a:lnTo>
                <a:lnTo>
                  <a:pt x="150" y="300"/>
                </a:lnTo>
                <a:cubicBezTo>
                  <a:pt x="66" y="303"/>
                  <a:pt x="-2" y="225"/>
                  <a:pt x="0" y="150"/>
                </a:cubicBezTo>
                <a:close/>
              </a:path>
            </a:pathLst>
          </a:custGeom>
          <a:gradFill>
            <a:gsLst>
              <a:gs pos="0">
                <a:srgbClr val="7578EC">
                  <a:lumMod val="40000"/>
                  <a:lumOff val="60000"/>
                </a:srgbClr>
              </a:gs>
              <a:gs pos="100000">
                <a:srgbClr val="7578EC">
                  <a:lumMod val="20000"/>
                  <a:lumOff val="80000"/>
                </a:srgbClr>
              </a:gs>
            </a:gsLst>
            <a:lin ang="2700000" scaled="0"/>
          </a:gra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3120389" y="1006753"/>
            <a:ext cx="5791202" cy="673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rPr>
              <a:t>3. 大学生如何进行压力管理</a:t>
            </a:r>
            <a:endParaRPr kumimoji="0" lang="zh-CN" altLang="en-US" sz="24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sp>
        <p:nvSpPr>
          <p:cNvPr id="29" name="文本框 28"/>
          <p:cNvSpPr txBox="1"/>
          <p:nvPr/>
        </p:nvSpPr>
        <p:spPr>
          <a:xfrm>
            <a:off x="1410970" y="2841625"/>
            <a:ext cx="7062470" cy="282257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大学生可采用以下方法来进行压力反应处理。</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chemeClr val="accent2">
                    <a:lumMod val="75000"/>
                  </a:schemeClr>
                </a:solidFill>
                <a:effectLst/>
                <a:uLnTx/>
                <a:uFillTx/>
                <a:latin typeface="宋体" panose="02010600030101010101" pitchFamily="2" charset="-122"/>
                <a:ea typeface="宋体" panose="02010600030101010101" pitchFamily="2" charset="-122"/>
                <a:cs typeface="+mn-cs"/>
                <a:sym typeface="+mn-lt"/>
              </a:rPr>
              <a:t>（1）情绪疏解。</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一方面，接受情绪的发生。另一方面，可以适当宣泄情绪。</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mn-cs"/>
                <a:sym typeface="+mn-lt"/>
              </a:rPr>
              <a:t>（2）生理反应调和。</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当一个人在沉思冥想或做一些缓慢的松弛活动（如肌肉松弛训练、练瑜伽、打坐等）时，体内会产生一种宁静气息，心跳、血压及肺部氧气的消耗降低从而使体内器官得到休息。</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lang="zh-CN" altLang="en-US"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sym typeface="+mn-lt"/>
              </a:rPr>
              <a:t>（3）行为上的调适。</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rPr>
              <a:t>大学生可以参加一些正当的休闲娱乐活动来宣泄自己的压力，如聚会、登山、技艺学习及参加公益活动等。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sym typeface="+mn-lt"/>
            </a:endParaRPr>
          </a:p>
        </p:txBody>
      </p:sp>
      <p:sp>
        <p:nvSpPr>
          <p:cNvPr id="19" name="图文框 18"/>
          <p:cNvSpPr/>
          <p:nvPr/>
        </p:nvSpPr>
        <p:spPr>
          <a:xfrm>
            <a:off x="1235075" y="2841503"/>
            <a:ext cx="9771592" cy="3038930"/>
          </a:xfrm>
          <a:prstGeom prst="frame">
            <a:avLst>
              <a:gd name="adj1" fmla="val 16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05648" y="3245847"/>
            <a:ext cx="2009228" cy="22302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9" grpId="0"/>
      <p:bldP spid="1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三、职业生涯早期管理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cxnSp>
        <p:nvCxnSpPr>
          <p:cNvPr id="52" name="Straight Connector 49"/>
          <p:cNvCxnSpPr/>
          <p:nvPr>
            <p:custDataLst>
              <p:tags r:id="rId1"/>
            </p:custDataLst>
          </p:nvPr>
        </p:nvCxnSpPr>
        <p:spPr>
          <a:xfrm>
            <a:off x="3956234" y="2567393"/>
            <a:ext cx="864171"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990629" y="4133434"/>
            <a:ext cx="1164051"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353664" y="2504515"/>
            <a:ext cx="2067991"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331231" y="4025950"/>
            <a:ext cx="864171"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5"/>
            </p:custDataLst>
          </p:nvPr>
        </p:nvSpPr>
        <p:spPr bwMode="auto">
          <a:xfrm>
            <a:off x="6069369" y="3243467"/>
            <a:ext cx="1540783" cy="1564429"/>
          </a:xfrm>
          <a:prstGeom prst="ellipse">
            <a:avLst/>
          </a:prstGeom>
          <a:solidFill>
            <a:srgbClr val="A84FAE"/>
          </a:solidFill>
          <a:ln w="76200">
            <a:solidFill>
              <a:srgbClr val="A84FAE">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6"/>
            </p:custDataLst>
          </p:nvPr>
        </p:nvSpPr>
        <p:spPr bwMode="auto">
          <a:xfrm>
            <a:off x="6088716" y="1752127"/>
            <a:ext cx="1540783" cy="1564429"/>
          </a:xfrm>
          <a:prstGeom prst="ellipse">
            <a:avLst/>
          </a:prstGeom>
          <a:solidFill>
            <a:srgbClr val="E1448B"/>
          </a:solidFill>
          <a:ln w="76200">
            <a:solidFill>
              <a:srgbClr val="E1448B">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7"/>
            </p:custDataLst>
          </p:nvPr>
        </p:nvSpPr>
        <p:spPr bwMode="auto">
          <a:xfrm>
            <a:off x="4597914" y="1784910"/>
            <a:ext cx="1540783" cy="1564429"/>
          </a:xfrm>
          <a:prstGeom prst="ellipse">
            <a:avLst/>
          </a:prstGeom>
          <a:solidFill>
            <a:srgbClr val="FC4653"/>
          </a:solidFill>
          <a:ln w="76200">
            <a:solidFill>
              <a:srgbClr val="FC465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8"/>
            </p:custDataLst>
          </p:nvPr>
        </p:nvSpPr>
        <p:spPr bwMode="auto">
          <a:xfrm>
            <a:off x="4609737" y="3240780"/>
            <a:ext cx="1540783" cy="1564429"/>
          </a:xfrm>
          <a:prstGeom prst="ellipse">
            <a:avLst/>
          </a:prstGeom>
          <a:solidFill>
            <a:srgbClr val="7F4CBE"/>
          </a:solidFill>
          <a:ln w="76200">
            <a:solidFill>
              <a:srgbClr val="7F4CBE">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9"/>
            </p:custDataLst>
          </p:nvPr>
        </p:nvSpPr>
        <p:spPr bwMode="auto">
          <a:xfrm>
            <a:off x="7763316" y="3708873"/>
            <a:ext cx="608359" cy="617495"/>
          </a:xfrm>
          <a:prstGeom prst="ellipse">
            <a:avLst/>
          </a:prstGeom>
          <a:solidFill>
            <a:srgbClr val="A84FAE"/>
          </a:solidFill>
          <a:ln w="38100">
            <a:solidFill>
              <a:srgbClr val="A84FAE">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0"/>
            </p:custDataLst>
          </p:nvPr>
        </p:nvSpPr>
        <p:spPr bwMode="auto">
          <a:xfrm>
            <a:off x="7795562" y="2197648"/>
            <a:ext cx="608359" cy="617495"/>
          </a:xfrm>
          <a:prstGeom prst="ellipse">
            <a:avLst/>
          </a:prstGeom>
          <a:solidFill>
            <a:srgbClr val="E1448B"/>
          </a:solidFill>
          <a:ln w="38100">
            <a:solidFill>
              <a:srgbClr val="E1448B">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1"/>
            </p:custDataLst>
          </p:nvPr>
        </p:nvSpPr>
        <p:spPr bwMode="auto">
          <a:xfrm>
            <a:off x="3814893" y="3843765"/>
            <a:ext cx="608359" cy="617495"/>
          </a:xfrm>
          <a:prstGeom prst="ellipse">
            <a:avLst/>
          </a:prstGeom>
          <a:solidFill>
            <a:srgbClr val="7F4CBE"/>
          </a:solidFill>
          <a:ln w="38100">
            <a:solidFill>
              <a:srgbClr val="7F4CBE">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2"/>
            </p:custDataLst>
          </p:nvPr>
        </p:nvSpPr>
        <p:spPr bwMode="auto">
          <a:xfrm>
            <a:off x="3779961" y="2226669"/>
            <a:ext cx="608359" cy="617495"/>
          </a:xfrm>
          <a:prstGeom prst="ellipse">
            <a:avLst/>
          </a:prstGeom>
          <a:solidFill>
            <a:srgbClr val="FC4653"/>
          </a:solidFill>
          <a:ln w="38100">
            <a:solidFill>
              <a:srgbClr val="FC465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5" name="Oval 2"/>
          <p:cNvSpPr>
            <a:spLocks noChangeArrowheads="1"/>
          </p:cNvSpPr>
          <p:nvPr>
            <p:custDataLst>
              <p:tags r:id="rId13"/>
            </p:custDataLst>
          </p:nvPr>
        </p:nvSpPr>
        <p:spPr bwMode="auto">
          <a:xfrm>
            <a:off x="5359975" y="2547509"/>
            <a:ext cx="1528959" cy="1552606"/>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8" name="空心弧 77"/>
          <p:cNvSpPr/>
          <p:nvPr>
            <p:custDataLst>
              <p:tags r:id="rId14"/>
            </p:custDataLst>
          </p:nvPr>
        </p:nvSpPr>
        <p:spPr>
          <a:xfrm rot="5400000">
            <a:off x="5359975" y="2559332"/>
            <a:ext cx="1528959" cy="1528959"/>
          </a:xfrm>
          <a:prstGeom prst="blockArc">
            <a:avLst>
              <a:gd name="adj1" fmla="val 21427815"/>
              <a:gd name="adj2" fmla="val 5686052"/>
              <a:gd name="adj3" fmla="val 11408"/>
            </a:avLst>
          </a:prstGeom>
          <a:solidFill>
            <a:srgbClr val="7F4CBE"/>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89" name="空心弧 88"/>
          <p:cNvSpPr/>
          <p:nvPr>
            <p:custDataLst>
              <p:tags r:id="rId15"/>
            </p:custDataLst>
          </p:nvPr>
        </p:nvSpPr>
        <p:spPr>
          <a:xfrm rot="5400000">
            <a:off x="5359975" y="2559332"/>
            <a:ext cx="1528959" cy="1528959"/>
          </a:xfrm>
          <a:prstGeom prst="blockArc">
            <a:avLst>
              <a:gd name="adj1" fmla="val 10844098"/>
              <a:gd name="adj2" fmla="val 15935468"/>
              <a:gd name="adj3" fmla="val 11244"/>
            </a:avLst>
          </a:prstGeom>
          <a:solidFill>
            <a:srgbClr val="E1448B"/>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0" name="空心弧 89"/>
          <p:cNvSpPr/>
          <p:nvPr>
            <p:custDataLst>
              <p:tags r:id="rId16"/>
            </p:custDataLst>
          </p:nvPr>
        </p:nvSpPr>
        <p:spPr>
          <a:xfrm rot="5400000">
            <a:off x="5359975" y="2559332"/>
            <a:ext cx="1528959" cy="1528959"/>
          </a:xfrm>
          <a:prstGeom prst="blockArc">
            <a:avLst>
              <a:gd name="adj1" fmla="val 5658009"/>
              <a:gd name="adj2" fmla="val 10862140"/>
              <a:gd name="adj3" fmla="val 11078"/>
            </a:avLst>
          </a:prstGeom>
          <a:solidFill>
            <a:srgbClr val="FC465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1" name="空心弧 100"/>
          <p:cNvSpPr/>
          <p:nvPr>
            <p:custDataLst>
              <p:tags r:id="rId17"/>
            </p:custDataLst>
          </p:nvPr>
        </p:nvSpPr>
        <p:spPr>
          <a:xfrm rot="5400000">
            <a:off x="5359975" y="2556107"/>
            <a:ext cx="1528959" cy="1528959"/>
          </a:xfrm>
          <a:prstGeom prst="blockArc">
            <a:avLst>
              <a:gd name="adj1" fmla="val 15944909"/>
              <a:gd name="adj2" fmla="val 21425267"/>
              <a:gd name="adj3" fmla="val 11329"/>
            </a:avLst>
          </a:prstGeom>
          <a:solidFill>
            <a:srgbClr val="A84FAE"/>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8"/>
            </p:custDataLst>
          </p:nvPr>
        </p:nvSpPr>
        <p:spPr>
          <a:xfrm>
            <a:off x="640715" y="1541780"/>
            <a:ext cx="3232785" cy="15525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30000"/>
              </a:lnSpc>
            </a:pPr>
            <a:r>
              <a:rPr lang="zh-CN" altLang="en-US" sz="1600" dirty="0">
                <a:solidFill>
                  <a:srgbClr val="C00000"/>
                </a:solidFill>
                <a:uFillTx/>
                <a:sym typeface="Arial" panose="020B0604020202020204" pitchFamily="34" charset="0"/>
              </a:rPr>
              <a:t>（一）职业生涯早期发展特点</a:t>
            </a:r>
            <a:endParaRPr lang="zh-CN" altLang="en-US" sz="1600" dirty="0">
              <a:solidFill>
                <a:srgbClr val="C00000"/>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1. 职业发展方面</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2. 生理方面</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3. 心理方面</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4. 个人特征</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1" name="文本框 40"/>
          <p:cNvSpPr txBox="1"/>
          <p:nvPr>
            <p:custDataLst>
              <p:tags r:id="rId19"/>
            </p:custDataLst>
          </p:nvPr>
        </p:nvSpPr>
        <p:spPr>
          <a:xfrm>
            <a:off x="568960" y="4461510"/>
            <a:ext cx="4029075" cy="17976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30000"/>
              </a:lnSpc>
            </a:pPr>
            <a:r>
              <a:rPr lang="zh-CN" altLang="en-US" sz="1600" dirty="0">
                <a:solidFill>
                  <a:srgbClr val="7030A0"/>
                </a:solidFill>
                <a:uFillTx/>
                <a:sym typeface="Arial" panose="020B0604020202020204" pitchFamily="34" charset="0"/>
              </a:rPr>
              <a:t>（四）职业生涯早期的自我职业管理</a:t>
            </a:r>
            <a:endParaRPr lang="zh-CN" altLang="en-US" sz="1600" dirty="0">
              <a:solidFill>
                <a:srgbClr val="7030A0"/>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1. 做好思想准备，培养积极工作态度</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2. 熟悉职场环境，树立良好形象</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3. 掌握职业技能，学会独立工作</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4. 适应组织环境，建立和谐人际环境</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5. 学会在经历中学习，困难中成长</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2" name="文本框 41"/>
          <p:cNvSpPr txBox="1"/>
          <p:nvPr>
            <p:custDataLst>
              <p:tags r:id="rId20"/>
            </p:custDataLst>
          </p:nvPr>
        </p:nvSpPr>
        <p:spPr>
          <a:xfrm>
            <a:off x="8375650" y="866140"/>
            <a:ext cx="3211830" cy="387096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30000"/>
              </a:lnSpc>
            </a:pPr>
            <a:r>
              <a:rPr lang="zh-CN" altLang="en-US" sz="1600" dirty="0">
                <a:solidFill>
                  <a:srgbClr val="FC0280"/>
                </a:solidFill>
                <a:uFillTx/>
                <a:sym typeface="Arial" panose="020B0604020202020204" pitchFamily="34" charset="0"/>
              </a:rPr>
              <a:t>（二）职业生涯早期的任务</a:t>
            </a:r>
            <a:endParaRPr lang="zh-CN" altLang="en-US" sz="1600" dirty="0">
              <a:solidFill>
                <a:srgbClr val="FC0280"/>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1. 选择合适的职业</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职业选择需要我们客观全面的认识自我和环境，系统分析，科学决策，最终选择一个自己喜欢并适合自己的职业。</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2. 确立合理的职业生涯目标</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确立一个科学合理的职业生涯目标，从而得以在职业道路上实现自己的最大价值，做出最高的成就。</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3" name="文本框 42"/>
          <p:cNvSpPr txBox="1"/>
          <p:nvPr>
            <p:custDataLst>
              <p:tags r:id="rId21"/>
            </p:custDataLst>
          </p:nvPr>
        </p:nvSpPr>
        <p:spPr>
          <a:xfrm>
            <a:off x="7763510" y="4626610"/>
            <a:ext cx="3098165" cy="14674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30000"/>
              </a:lnSpc>
            </a:pPr>
            <a:r>
              <a:rPr lang="zh-CN" altLang="en-US" sz="1600" dirty="0">
                <a:solidFill>
                  <a:srgbClr val="FC02FF"/>
                </a:solidFill>
                <a:uFillTx/>
                <a:sym typeface="Arial" panose="020B0604020202020204" pitchFamily="34" charset="0"/>
              </a:rPr>
              <a:t>（三）完成个人的组织化</a:t>
            </a:r>
            <a:endParaRPr lang="zh-CN" altLang="en-US" sz="1600" dirty="0">
              <a:solidFill>
                <a:srgbClr val="FC02FF"/>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所谓个人组织化就是指应聘者接受雇佣并进入组织后，由一个自由人向组织人转化所经历的一个不断发展的过程。</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44" name="图形 43"/>
          <p:cNvPicPr>
            <a:picLocks noChangeAspect="1"/>
          </p:cNvPicPr>
          <p:nvPr>
            <p:custDataLst>
              <p:tags r:id="rId22"/>
            </p:custDataLst>
          </p:nvPr>
        </p:nvPicPr>
        <p:blipFill>
          <a:blip r:embed="rId23"/>
          <a:stretch>
            <a:fillRect/>
          </a:stretch>
        </p:blipFill>
        <p:spPr>
          <a:xfrm>
            <a:off x="5114374" y="3874398"/>
            <a:ext cx="532046" cy="604597"/>
          </a:xfrm>
          <a:prstGeom prst="rect">
            <a:avLst/>
          </a:prstGeom>
        </p:spPr>
      </p:pic>
      <p:pic>
        <p:nvPicPr>
          <p:cNvPr id="45" name="图形 44"/>
          <p:cNvPicPr>
            <a:picLocks noChangeAspect="1"/>
          </p:cNvPicPr>
          <p:nvPr>
            <p:custDataLst>
              <p:tags r:id="rId24"/>
            </p:custDataLst>
          </p:nvPr>
        </p:nvPicPr>
        <p:blipFill>
          <a:blip r:embed="rId25"/>
          <a:stretch>
            <a:fillRect/>
          </a:stretch>
        </p:blipFill>
        <p:spPr>
          <a:xfrm>
            <a:off x="6755117" y="3932439"/>
            <a:ext cx="386942" cy="411126"/>
          </a:xfrm>
          <a:prstGeom prst="rect">
            <a:avLst/>
          </a:prstGeom>
        </p:spPr>
      </p:pic>
      <p:pic>
        <p:nvPicPr>
          <p:cNvPr id="46" name="图形 45"/>
          <p:cNvPicPr>
            <a:picLocks noChangeAspect="1"/>
          </p:cNvPicPr>
          <p:nvPr>
            <p:custDataLst>
              <p:tags r:id="rId26"/>
            </p:custDataLst>
          </p:nvPr>
        </p:nvPicPr>
        <p:blipFill>
          <a:blip r:embed="rId27"/>
          <a:stretch>
            <a:fillRect/>
          </a:stretch>
        </p:blipFill>
        <p:spPr>
          <a:xfrm>
            <a:off x="6579918" y="2232043"/>
            <a:ext cx="572352" cy="395004"/>
          </a:xfrm>
          <a:prstGeom prst="rect">
            <a:avLst/>
          </a:prstGeom>
        </p:spPr>
      </p:pic>
      <p:pic>
        <p:nvPicPr>
          <p:cNvPr id="47" name="图形 46"/>
          <p:cNvPicPr>
            <a:picLocks noChangeAspect="1"/>
          </p:cNvPicPr>
          <p:nvPr>
            <p:custDataLst>
              <p:tags r:id="rId28"/>
            </p:custDataLst>
          </p:nvPr>
        </p:nvPicPr>
        <p:blipFill>
          <a:blip r:embed="rId29"/>
          <a:stretch>
            <a:fillRect/>
          </a:stretch>
        </p:blipFill>
        <p:spPr>
          <a:xfrm>
            <a:off x="4984856" y="2284710"/>
            <a:ext cx="483678" cy="499800"/>
          </a:xfrm>
          <a:prstGeom prst="rect">
            <a:avLst/>
          </a:prstGeom>
        </p:spPr>
      </p:pic>
      <p:pic>
        <p:nvPicPr>
          <p:cNvPr id="48" name="图形 47"/>
          <p:cNvPicPr>
            <a:picLocks noChangeAspect="1"/>
          </p:cNvPicPr>
          <p:nvPr>
            <p:custDataLst>
              <p:tags r:id="rId30"/>
            </p:custDataLst>
          </p:nvPr>
        </p:nvPicPr>
        <p:blipFill>
          <a:blip r:embed="rId31"/>
          <a:stretch>
            <a:fillRect/>
          </a:stretch>
        </p:blipFill>
        <p:spPr>
          <a:xfrm>
            <a:off x="5882347" y="3094064"/>
            <a:ext cx="483678" cy="4594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59651" y="2036171"/>
            <a:ext cx="10072370" cy="3874770"/>
            <a:chOff x="1059651" y="1807571"/>
            <a:chExt cx="10072370" cy="3874770"/>
          </a:xfrm>
        </p:grpSpPr>
        <p:sp>
          <p:nvSpPr>
            <p:cNvPr id="12" name="矩形: 圆角 11"/>
            <p:cNvSpPr/>
            <p:nvPr/>
          </p:nvSpPr>
          <p:spPr>
            <a:xfrm>
              <a:off x="1059651" y="1807571"/>
              <a:ext cx="10072370" cy="387477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0" name="文本框 19"/>
            <p:cNvSpPr txBox="1"/>
            <p:nvPr/>
          </p:nvSpPr>
          <p:spPr>
            <a:xfrm>
              <a:off x="1059651" y="1808206"/>
              <a:ext cx="6928546" cy="365887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schemeClr val="accent2">
                      <a:lumMod val="7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1. 家庭结构方面</a:t>
              </a:r>
              <a:endParaRPr kumimoji="0" sz="1600" b="0" i="0" u="none" strike="noStrike" kern="1200" cap="none" spc="0" normalizeH="0" baseline="0" noProof="0" dirty="0">
                <a:ln>
                  <a:noFill/>
                </a:ln>
                <a:solidFill>
                  <a:schemeClr val="accent2">
                    <a:lumMod val="7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家庭影响个人的心态和精力分配，有的甚至会形成强烈的需要和动机，促使人们不得不对职业的某些方面重新做出重要的评估。</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rPr>
                <a:t>2. 个人生理机能方面</a:t>
              </a:r>
              <a:endParaRPr kumimoji="0" sz="16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随着年龄的增长，个人的生理机能衰退，学习能力下降，精力大不如前，情绪容易不稳定，应对大量的工作常会力不从心。</a:t>
              </a:r>
              <a:endPar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srgbClr val="FD66FF"/>
                  </a:solidFill>
                  <a:effectLst/>
                  <a:uLnTx/>
                  <a:uFillTx/>
                  <a:latin typeface="宋体" panose="02010600030101010101" pitchFamily="2" charset="-122"/>
                  <a:ea typeface="宋体" panose="02010600030101010101" pitchFamily="2" charset="-122"/>
                  <a:cs typeface="宋体" panose="02010600030101010101" pitchFamily="2" charset="-122"/>
                  <a:sym typeface="+mn-lt"/>
                </a:rPr>
                <a:t>3. 个人心理方面</a:t>
              </a:r>
              <a:endParaRPr kumimoji="0" sz="1600" b="0" i="0" u="none" strike="noStrike" kern="1200" cap="none" spc="0" normalizeH="0" baseline="0" noProof="0" dirty="0">
                <a:ln>
                  <a:noFill/>
                </a:ln>
                <a:solidFill>
                  <a:srgbClr val="FD66FF"/>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rPr>
                <a:t>在金字塔式职位结构中，越向上，职位越来越少，竞争力越来越差，适合的职业岗位和机会越来越少。</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grpSp>
      <p:sp>
        <p:nvSpPr>
          <p:cNvPr id="21" name="文本框 20"/>
          <p:cNvSpPr txBox="1"/>
          <p:nvPr/>
        </p:nvSpPr>
        <p:spPr>
          <a:xfrm>
            <a:off x="2632362" y="1284466"/>
            <a:ext cx="6928546" cy="4603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7030A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（一）职业生涯中期的个人变化</a:t>
            </a:r>
            <a:endParaRPr kumimoji="0" lang="zh-CN" altLang="en-US" sz="2400" b="0" i="0" u="none" strike="noStrike" kern="1200" cap="none" spc="0" normalizeH="0" baseline="0" noProof="0" dirty="0">
              <a:ln>
                <a:noFill/>
              </a:ln>
              <a:solidFill>
                <a:srgbClr val="7030A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3" name="文本框 22"/>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四、职业生涯规划的中期管理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77195" y="3181029"/>
            <a:ext cx="2400661" cy="20885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2096770" y="1284605"/>
            <a:ext cx="8500110" cy="4603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7030A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（二）职业生涯中期危机识别、控制和个人职业发展再开发</a:t>
            </a:r>
            <a:endParaRPr kumimoji="0" lang="zh-CN" altLang="en-US" sz="2400" b="0" i="0" u="none" strike="noStrike" kern="1200" cap="none" spc="0" normalizeH="0" baseline="0" noProof="0" dirty="0">
              <a:ln>
                <a:noFill/>
              </a:ln>
              <a:solidFill>
                <a:srgbClr val="7030A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3" name="文本框 22"/>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四、职业生涯规划的中期管理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8" name="文本框 27"/>
          <p:cNvSpPr txBox="1"/>
          <p:nvPr>
            <p:custDataLst>
              <p:tags r:id="rId1"/>
            </p:custDataLst>
          </p:nvPr>
        </p:nvSpPr>
        <p:spPr>
          <a:xfrm>
            <a:off x="1224280" y="2459355"/>
            <a:ext cx="3533775" cy="3091815"/>
          </a:xfrm>
          <a:prstGeom prst="rect">
            <a:avLst/>
          </a:prstGeom>
          <a:noFill/>
        </p:spPr>
        <p:txBody>
          <a:bodyPr wrap="square" rtlCol="0"/>
          <a:p>
            <a:pPr indent="0" algn="l" fontAlgn="auto">
              <a:lnSpc>
                <a:spcPct val="150000"/>
              </a:lnSpc>
            </a:pPr>
            <a:r>
              <a:rPr lang="zh-CN" altLang="en-US" sz="1600" spc="150">
                <a:solidFill>
                  <a:srgbClr val="7030A0"/>
                </a:solidFill>
                <a:latin typeface="Arial" panose="020B0604020202020204" pitchFamily="34" charset="0"/>
                <a:ea typeface="微软雅黑" panose="020B0503020204020204" charset="-122"/>
                <a:sym typeface="Arial" panose="020B0604020202020204" pitchFamily="34" charset="0"/>
              </a:rPr>
              <a:t>3. 个人职业发展再开发</a:t>
            </a:r>
            <a:endParaRPr lang="zh-CN" altLang="en-US" sz="1600" spc="150">
              <a:solidFill>
                <a:srgbClr val="7030A0"/>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（1）保持积极进取的精神和乐观的心态。</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（2）适当考虑降低职业生涯目标。</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（3）考虑新的职业与角色选择。</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（4）协调好三个生命周期。</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（5）树立终生学习的理念。</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（6）注意身心保健。</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2"/>
            </p:custDataLst>
          </p:nvPr>
        </p:nvSpPr>
        <p:spPr>
          <a:xfrm>
            <a:off x="7843520" y="1872615"/>
            <a:ext cx="2839720" cy="1645920"/>
          </a:xfrm>
          <a:prstGeom prst="rect">
            <a:avLst/>
          </a:prstGeom>
          <a:noFill/>
        </p:spPr>
        <p:txBody>
          <a:bodyPr wrap="square" rtlCol="0"/>
          <a:p>
            <a:pPr>
              <a:lnSpc>
                <a:spcPct val="120000"/>
              </a:lnSpc>
            </a:pPr>
            <a:r>
              <a:rPr lang="zh-CN" altLang="en-US" sz="1600" spc="150">
                <a:solidFill>
                  <a:srgbClr val="6B67EC"/>
                </a:solidFill>
                <a:latin typeface="Arial" panose="020B0604020202020204" pitchFamily="34" charset="0"/>
                <a:ea typeface="微软雅黑" panose="020B0503020204020204" charset="-122"/>
                <a:sym typeface="Arial" panose="020B0604020202020204" pitchFamily="34" charset="0"/>
              </a:rPr>
              <a:t>1. 职业生涯中期危机识别</a:t>
            </a:r>
            <a:endParaRPr lang="zh-CN" altLang="en-US" sz="1600" spc="150">
              <a:solidFill>
                <a:srgbClr val="6B67EC"/>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（1）缺乏认同。</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（2）现实与理想不一致。（3）应对变化的能力不足。（4）人际关系欠佳。</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（5）工作压力太大。</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7843520" y="4247515"/>
            <a:ext cx="3442970" cy="904875"/>
          </a:xfrm>
          <a:prstGeom prst="rect">
            <a:avLst/>
          </a:prstGeom>
          <a:noFill/>
        </p:spPr>
        <p:txBody>
          <a:bodyPr wrap="square" rtlCol="0"/>
          <a:p>
            <a:pPr>
              <a:lnSpc>
                <a:spcPct val="120000"/>
              </a:lnSpc>
            </a:pPr>
            <a:r>
              <a:rPr lang="zh-CN" altLang="en-US" sz="1600" spc="150">
                <a:solidFill>
                  <a:schemeClr val="accent1">
                    <a:lumMod val="50000"/>
                  </a:schemeClr>
                </a:solidFill>
                <a:latin typeface="Arial" panose="020B0604020202020204" pitchFamily="34" charset="0"/>
                <a:ea typeface="微软雅黑" panose="020B0503020204020204" charset="-122"/>
                <a:sym typeface="Arial" panose="020B0604020202020204" pitchFamily="34" charset="0"/>
              </a:rPr>
              <a:t>2. 职业生涯中期危机控制</a:t>
            </a:r>
            <a:endParaRPr lang="zh-CN" altLang="en-US" sz="1600" spc="150">
              <a:solidFill>
                <a:schemeClr val="accent1">
                  <a:lumMod val="50000"/>
                </a:scheme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（1）面对新的职业与角色选择。</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（2）应对挑战。</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（3）接收新信息。</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（4）管理好时间。</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3" name="箭头: 上弧形 12"/>
          <p:cNvSpPr/>
          <p:nvPr>
            <p:custDataLst>
              <p:tags r:id="rId4"/>
            </p:custDataLst>
          </p:nvPr>
        </p:nvSpPr>
        <p:spPr>
          <a:xfrm rot="1800000">
            <a:off x="5660472" y="2714307"/>
            <a:ext cx="1758784" cy="684284"/>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箭头: 上弧形 13"/>
          <p:cNvSpPr/>
          <p:nvPr>
            <p:custDataLst>
              <p:tags r:id="rId5"/>
            </p:custDataLst>
          </p:nvPr>
        </p:nvSpPr>
        <p:spPr>
          <a:xfrm rot="9000000">
            <a:off x="5745937" y="4197016"/>
            <a:ext cx="1758784" cy="684284"/>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5" name="箭头: 上弧形 14"/>
          <p:cNvSpPr/>
          <p:nvPr>
            <p:custDataLst>
              <p:tags r:id="rId6"/>
            </p:custDataLst>
          </p:nvPr>
        </p:nvSpPr>
        <p:spPr>
          <a:xfrm rot="16200000">
            <a:off x="4398735" y="3496426"/>
            <a:ext cx="1758784" cy="684284"/>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933699" y="1891264"/>
            <a:ext cx="8517255" cy="4179570"/>
            <a:chOff x="2933699" y="2099907"/>
            <a:chExt cx="8517255" cy="4179570"/>
          </a:xfrm>
        </p:grpSpPr>
        <p:sp>
          <p:nvSpPr>
            <p:cNvPr id="12" name="矩形: 圆角 11"/>
            <p:cNvSpPr/>
            <p:nvPr/>
          </p:nvSpPr>
          <p:spPr>
            <a:xfrm>
              <a:off x="2933699" y="2214207"/>
              <a:ext cx="8198485" cy="4065270"/>
            </a:xfrm>
            <a:prstGeom prst="roundRect">
              <a:avLst>
                <a:gd name="adj" fmla="val 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雅酷黑 85W" panose="020B0904020202020204" pitchFamily="34" charset="-122"/>
                <a:ea typeface="汉仪正圆-55W" panose="00020600040101010101" pitchFamily="18" charset="-122"/>
                <a:cs typeface="+mn-cs"/>
              </a:endParaRPr>
            </a:p>
          </p:txBody>
        </p:sp>
        <p:sp>
          <p:nvSpPr>
            <p:cNvPr id="20" name="文本框 19"/>
            <p:cNvSpPr txBox="1"/>
            <p:nvPr/>
          </p:nvSpPr>
          <p:spPr>
            <a:xfrm>
              <a:off x="4055744" y="2099907"/>
              <a:ext cx="7395210" cy="410654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srgbClr val="00B050"/>
                  </a:solidFill>
                  <a:effectLst/>
                  <a:uLnTx/>
                  <a:uFillTx/>
                  <a:latin typeface="汉仪正圆-55W" panose="00020600040101010101" pitchFamily="18" charset="-122"/>
                  <a:ea typeface="汉仪正圆-55W" panose="00020600040101010101" pitchFamily="18" charset="-122"/>
                  <a:cs typeface="+mn-cs"/>
                  <a:sym typeface="+mn-lt"/>
                </a:rPr>
                <a:t>1. 个人心理方面</a:t>
              </a:r>
              <a:endParaRPr kumimoji="0" sz="1800" b="0" i="0" u="none" strike="noStrike" kern="1200" cap="none" spc="0" normalizeH="0" baseline="0" noProof="0" dirty="0">
                <a:ln>
                  <a:noFill/>
                </a:ln>
                <a:solidFill>
                  <a:srgbClr val="00B050"/>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珍惜生命，自我保健意识也大大增强。</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srgbClr val="0070C0"/>
                  </a:solidFill>
                  <a:effectLst/>
                  <a:uLnTx/>
                  <a:uFillTx/>
                  <a:latin typeface="汉仪正圆-55W" panose="00020600040101010101" pitchFamily="18" charset="-122"/>
                  <a:ea typeface="汉仪正圆-55W" panose="00020600040101010101" pitchFamily="18" charset="-122"/>
                  <a:cs typeface="+mn-cs"/>
                  <a:sym typeface="+mn-lt"/>
                </a:rPr>
                <a:t>2. 家庭生活方面</a:t>
              </a:r>
              <a:endParaRPr kumimoji="0" sz="1800" b="0" i="0" u="none" strike="noStrike" kern="1200" cap="none" spc="0" normalizeH="0" baseline="0" noProof="0" dirty="0">
                <a:ln>
                  <a:noFill/>
                </a:ln>
                <a:solidFill>
                  <a:srgbClr val="0070C0"/>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丈夫与妻子在一起的时间多了，其中任何一方行动的混乱都会使另一方难受，有的甚至出现婚姻危机。所以对家庭的依赖感增强，对温馨的家庭生活或天伦之乐的追求，会成为职业生涯后期人们的一大需求。</a:t>
              </a:r>
              <a:endPar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srgbClr val="C00000"/>
                  </a:solidFill>
                  <a:effectLst/>
                  <a:uLnTx/>
                  <a:uFillTx/>
                  <a:latin typeface="汉仪正圆-55W" panose="00020600040101010101" pitchFamily="18" charset="-122"/>
                  <a:ea typeface="汉仪正圆-55W" panose="00020600040101010101" pitchFamily="18" charset="-122"/>
                  <a:cs typeface="+mn-cs"/>
                  <a:sym typeface="+mn-lt"/>
                </a:rPr>
                <a:t>3. 个人职业方面</a:t>
              </a:r>
              <a:endParaRPr kumimoji="0" sz="1800" b="0" i="0" u="none" strike="noStrike" kern="1200" cap="none" spc="0" normalizeH="0" baseline="0" noProof="0" dirty="0">
                <a:ln>
                  <a:noFill/>
                </a:ln>
                <a:solidFill>
                  <a:srgbClr val="C00000"/>
                </a:solidFill>
                <a:effectLst/>
                <a:uLnTx/>
                <a:uFillTx/>
                <a:latin typeface="汉仪正圆-55W" panose="00020600040101010101" pitchFamily="18" charset="-122"/>
                <a:ea typeface="汉仪正圆-55W" panose="00020600040101010101" pitchFamily="18" charset="-122"/>
                <a:cs typeface="+mn-cs"/>
                <a:sym typeface="+mn-lt"/>
              </a:endParaRPr>
            </a:p>
            <a:p>
              <a:pPr marL="0" marR="0" lvl="0" indent="0" algn="l" defTabSz="914400" rtl="0" eaLnBrk="1" fontAlgn="base" latinLnBrk="0" hangingPunct="1">
                <a:lnSpc>
                  <a:spcPct val="150000"/>
                </a:lnSpc>
                <a:spcBef>
                  <a:spcPct val="20000"/>
                </a:spcBef>
                <a:spcAft>
                  <a:spcPct val="0"/>
                </a:spcAft>
                <a:buClr>
                  <a:srgbClr val="3D358A"/>
                </a:buClr>
                <a:buSzPct val="80000"/>
                <a:buFontTx/>
                <a:buNone/>
                <a:defRPr/>
              </a:pPr>
              <a:r>
                <a:rPr kumimoji="0"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职业生涯后期，领导职务往往逐渐被年轻人所取代，权力与责任随之削减，骨干或中心地位下降。</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sp>
        <p:nvSpPr>
          <p:cNvPr id="21" name="文本框 20"/>
          <p:cNvSpPr txBox="1"/>
          <p:nvPr/>
        </p:nvSpPr>
        <p:spPr>
          <a:xfrm>
            <a:off x="2631440" y="1399540"/>
            <a:ext cx="6928485" cy="491490"/>
          </a:xfrm>
          <a:prstGeom prst="rect">
            <a:avLst/>
          </a:prstGeom>
          <a:noFill/>
        </p:spPr>
        <p:txBody>
          <a:bodyPr wrap="square" rtlCol="0">
            <a:noAutofit/>
          </a:bodyPr>
          <a:lstStyle/>
          <a:p>
            <a:pPr marL="0" marR="0" lvl="0" indent="0" algn="ctr" defTabSz="914400" rtl="0" eaLnBrk="1" fontAlgn="base" latinLnBrk="0" hangingPunct="1">
              <a:lnSpc>
                <a:spcPct val="100000"/>
              </a:lnSpc>
              <a:spcBef>
                <a:spcPct val="20000"/>
              </a:spcBef>
              <a:spcAft>
                <a:spcPct val="0"/>
              </a:spcAft>
              <a:buClr>
                <a:srgbClr val="3D358A"/>
              </a:buClr>
              <a:buSzPct val="80000"/>
              <a:buFontTx/>
              <a:buNone/>
              <a:defRPr/>
            </a:pPr>
            <a:r>
              <a:rPr kumimoji="0" lang="zh-CN" altLang="en-US" sz="24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rPr>
              <a:t>（一）职业生涯后期的个人变化</a:t>
            </a:r>
            <a:endParaRPr kumimoji="0" lang="zh-CN" altLang="en-US" sz="2400" b="0" i="0" u="none" strike="noStrike" kern="1200" cap="none" spc="0" normalizeH="0" baseline="0" noProof="0" dirty="0">
              <a:ln>
                <a:noFill/>
              </a:ln>
              <a:solidFill>
                <a:srgbClr val="C00000"/>
              </a:solidFill>
              <a:effectLst/>
              <a:uLnTx/>
              <a:uFillTx/>
              <a:latin typeface="汉仪雅酷黑 85W" panose="020B0904020202020204" pitchFamily="34" charset="-122"/>
              <a:ea typeface="汉仪雅酷黑 85W" panose="020B0904020202020204" pitchFamily="34" charset="-122"/>
              <a:cs typeface="阿里巴巴普惠体 H" panose="00020600040101010101" pitchFamily="18" charset="-122"/>
              <a:sym typeface="+mn-lt"/>
            </a:endParaRPr>
          </a:p>
        </p:txBody>
      </p:sp>
      <p:sp>
        <p:nvSpPr>
          <p:cNvPr id="23" name="文本框 22"/>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五、职业生涯规划的后期管理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1683" y="2841759"/>
            <a:ext cx="1963940" cy="24254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790700" y="792480"/>
            <a:ext cx="602615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二、职业生涯目标的分类与特征</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grpSp>
        <p:nvGrpSpPr>
          <p:cNvPr id="6" name="组合 5"/>
          <p:cNvGrpSpPr/>
          <p:nvPr>
            <p:custDataLst>
              <p:tags r:id="rId1"/>
            </p:custDataLst>
          </p:nvPr>
        </p:nvGrpSpPr>
        <p:grpSpPr>
          <a:xfrm>
            <a:off x="11164900" y="753710"/>
            <a:ext cx="420495" cy="269282"/>
            <a:chOff x="11382102" y="604536"/>
            <a:chExt cx="420495" cy="269282"/>
          </a:xfrm>
        </p:grpSpPr>
        <p:sp>
          <p:nvSpPr>
            <p:cNvPr id="7"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11" name="矩形 10"/>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charset="-122"/>
              <a:ea typeface="微软雅黑" panose="020B0503020204020204" charset="-122"/>
            </a:endParaRPr>
          </a:p>
        </p:txBody>
      </p:sp>
      <p:sp>
        <p:nvSpPr>
          <p:cNvPr id="38" name="Oval 9"/>
          <p:cNvSpPr/>
          <p:nvPr>
            <p:custDataLst>
              <p:tags r:id="rId6"/>
            </p:custDataLst>
          </p:nvPr>
        </p:nvSpPr>
        <p:spPr>
          <a:xfrm>
            <a:off x="5783231" y="3179630"/>
            <a:ext cx="2226392" cy="2226391"/>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435360" y="3179630"/>
            <a:ext cx="2226392" cy="2226391"/>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435360" y="1833253"/>
            <a:ext cx="2226392" cy="2226391"/>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783231" y="1833253"/>
            <a:ext cx="2226392" cy="2226391"/>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solidFill>
                <a:srgbClr val="000000"/>
              </a:solidFill>
              <a:latin typeface="Arial" panose="020B0604020202020204" pitchFamily="34" charset="0"/>
              <a:ea typeface="微软雅黑" panose="020B0503020204020204" charset="-122"/>
            </a:endParaRPr>
          </a:p>
        </p:txBody>
      </p:sp>
      <p:sp>
        <p:nvSpPr>
          <p:cNvPr id="35" name="Freeform 201"/>
          <p:cNvSpPr>
            <a:spLocks noEditPoints="1"/>
          </p:cNvSpPr>
          <p:nvPr>
            <p:custDataLst>
              <p:tags r:id="rId10"/>
            </p:custDataLst>
          </p:nvPr>
        </p:nvSpPr>
        <p:spPr bwMode="auto">
          <a:xfrm>
            <a:off x="5195703" y="2520720"/>
            <a:ext cx="587527" cy="650477"/>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5195703" y="4047546"/>
            <a:ext cx="587527" cy="650477"/>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750453" y="4047546"/>
            <a:ext cx="587527" cy="650477"/>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13" name="Left-Right Arrow 19"/>
          <p:cNvSpPr/>
          <p:nvPr>
            <p:custDataLst>
              <p:tags r:id="rId13"/>
            </p:custDataLst>
          </p:nvPr>
        </p:nvSpPr>
        <p:spPr>
          <a:xfrm rot="16200000">
            <a:off x="5226116" y="3453676"/>
            <a:ext cx="526030" cy="319826"/>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solidFill>
                <a:sysClr val="window" lastClr="FFFFFF"/>
              </a:solidFill>
              <a:latin typeface="Arial" panose="020B0604020202020204" pitchFamily="34" charset="0"/>
            </a:endParaRPr>
          </a:p>
        </p:txBody>
      </p:sp>
      <p:sp>
        <p:nvSpPr>
          <p:cNvPr id="14" name="Left-Right Arrow 19"/>
          <p:cNvSpPr/>
          <p:nvPr>
            <p:custDataLst>
              <p:tags r:id="rId14"/>
            </p:custDataLst>
          </p:nvPr>
        </p:nvSpPr>
        <p:spPr>
          <a:xfrm>
            <a:off x="5959477" y="4212872"/>
            <a:ext cx="526030" cy="319826"/>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solidFill>
                <a:sysClr val="window" lastClr="FFFFFF"/>
              </a:solidFill>
              <a:latin typeface="Arial" panose="020B0604020202020204" pitchFamily="34" charset="0"/>
            </a:endParaRPr>
          </a:p>
        </p:txBody>
      </p:sp>
      <p:sp>
        <p:nvSpPr>
          <p:cNvPr id="49" name="Left-Right Arrow 19"/>
          <p:cNvSpPr/>
          <p:nvPr>
            <p:custDataLst>
              <p:tags r:id="rId15"/>
            </p:custDataLst>
          </p:nvPr>
        </p:nvSpPr>
        <p:spPr>
          <a:xfrm rot="5400000">
            <a:off x="6733899" y="3453676"/>
            <a:ext cx="526030" cy="319826"/>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solidFill>
                <a:sysClr val="window" lastClr="FFFFFF"/>
              </a:solidFill>
              <a:latin typeface="Arial" panose="020B0604020202020204" pitchFamily="34" charset="0"/>
            </a:endParaRPr>
          </a:p>
        </p:txBody>
      </p:sp>
      <p:sp>
        <p:nvSpPr>
          <p:cNvPr id="50" name="Left-Right Arrow 19"/>
          <p:cNvSpPr/>
          <p:nvPr>
            <p:custDataLst>
              <p:tags r:id="rId16"/>
            </p:custDataLst>
          </p:nvPr>
        </p:nvSpPr>
        <p:spPr>
          <a:xfrm>
            <a:off x="5983398" y="2786536"/>
            <a:ext cx="526030" cy="319826"/>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solidFill>
                <a:sysClr val="window" lastClr="FFFFFF"/>
              </a:solidFill>
              <a:latin typeface="Arial" panose="020B0604020202020204" pitchFamily="34" charset="0"/>
            </a:endParaRPr>
          </a:p>
        </p:txBody>
      </p:sp>
      <p:grpSp>
        <p:nvGrpSpPr>
          <p:cNvPr id="15" name="组合 14"/>
          <p:cNvGrpSpPr/>
          <p:nvPr>
            <p:custDataLst>
              <p:tags r:id="rId17"/>
            </p:custDataLst>
          </p:nvPr>
        </p:nvGrpSpPr>
        <p:grpSpPr>
          <a:xfrm>
            <a:off x="6750453" y="2490219"/>
            <a:ext cx="587527" cy="650477"/>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16"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grpSp>
      <p:sp>
        <p:nvSpPr>
          <p:cNvPr id="84" name="Title 13"/>
          <p:cNvSpPr txBox="1"/>
          <p:nvPr>
            <p:custDataLst>
              <p:tags r:id="rId26"/>
            </p:custDataLst>
          </p:nvPr>
        </p:nvSpPr>
        <p:spPr bwMode="auto">
          <a:xfrm>
            <a:off x="667385" y="1920875"/>
            <a:ext cx="3636645" cy="168910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b="1" spc="300">
                <a:solidFill>
                  <a:srgbClr val="1F74AD"/>
                </a:solidFill>
                <a:latin typeface="微软雅黑" panose="020B0503020204020204" charset="-122"/>
                <a:ea typeface="微软雅黑" panose="020B0503020204020204" charset="-122"/>
                <a:cs typeface="Lato Regular"/>
              </a:rPr>
              <a:t>（一）人生规划</a:t>
            </a:r>
            <a:endParaRPr lang="zh-CN" altLang="en-US" sz="1600" b="1" spc="300">
              <a:solidFill>
                <a:srgbClr val="1F74AD"/>
              </a:solidFill>
              <a:latin typeface="微软雅黑" panose="020B0503020204020204" charset="-122"/>
              <a:ea typeface="微软雅黑" panose="020B0503020204020204" charset="-122"/>
              <a:cs typeface="Lato Regular"/>
            </a:endParaRPr>
          </a:p>
          <a:p>
            <a:pPr algn="l">
              <a:lnSpc>
                <a:spcPct val="120000"/>
              </a:lnSpc>
            </a:pPr>
            <a:r>
              <a:rPr lang="zh-CN" altLang="en-US" sz="1600" b="1" spc="300">
                <a:solidFill>
                  <a:schemeClr val="tx1"/>
                </a:solidFill>
                <a:latin typeface="微软雅黑" panose="020B0503020204020204" charset="-122"/>
                <a:ea typeface="微软雅黑" panose="020B0503020204020204" charset="-122"/>
                <a:cs typeface="Lato Regular"/>
              </a:rPr>
              <a:t>整个职业生涯的规划，时间长达 40 年左右，设定整个人生的发展目标，如规划成为一个有数亿元资产的公司董事。</a:t>
            </a:r>
            <a:endParaRPr lang="zh-CN" altLang="en-US" sz="1600" b="1" spc="300">
              <a:solidFill>
                <a:schemeClr val="tx1"/>
              </a:solidFill>
              <a:latin typeface="微软雅黑" panose="020B0503020204020204" charset="-122"/>
              <a:ea typeface="微软雅黑" panose="020B0503020204020204" charset="-122"/>
              <a:cs typeface="Lato Regular"/>
            </a:endParaRPr>
          </a:p>
        </p:txBody>
      </p:sp>
      <p:sp>
        <p:nvSpPr>
          <p:cNvPr id="86" name="Title 13"/>
          <p:cNvSpPr txBox="1"/>
          <p:nvPr>
            <p:custDataLst>
              <p:tags r:id="rId27"/>
            </p:custDataLst>
          </p:nvPr>
        </p:nvSpPr>
        <p:spPr bwMode="auto">
          <a:xfrm>
            <a:off x="8164830" y="3745865"/>
            <a:ext cx="3545840" cy="179641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b="1" spc="300">
                <a:solidFill>
                  <a:srgbClr val="21FF06"/>
                </a:solidFill>
                <a:latin typeface="微软雅黑" panose="020B0503020204020204" charset="-122"/>
                <a:ea typeface="微软雅黑" panose="020B0503020204020204" charset="-122"/>
                <a:cs typeface="Lato Regular"/>
              </a:rPr>
              <a:t>（三）中期规划</a:t>
            </a:r>
            <a:endParaRPr lang="zh-CN" altLang="en-US" sz="1600" b="1" spc="300">
              <a:solidFill>
                <a:srgbClr val="21FF06"/>
              </a:solidFill>
              <a:latin typeface="微软雅黑" panose="020B0503020204020204" charset="-122"/>
              <a:ea typeface="微软雅黑" panose="020B0503020204020204" charset="-122"/>
              <a:cs typeface="Lato Regular"/>
            </a:endParaRPr>
          </a:p>
          <a:p>
            <a:pPr algn="l">
              <a:lnSpc>
                <a:spcPct val="120000"/>
              </a:lnSpc>
            </a:pPr>
            <a:r>
              <a:rPr lang="zh-CN" altLang="en-US" sz="1600" b="1" spc="300">
                <a:solidFill>
                  <a:schemeClr val="tx1"/>
                </a:solidFill>
                <a:latin typeface="微软雅黑" panose="020B0503020204020204" charset="-122"/>
                <a:ea typeface="微软雅黑" panose="020B0503020204020204" charset="-122"/>
                <a:cs typeface="Lato Regular"/>
              </a:rPr>
              <a:t>中期规划一般为 2～5 年的规划。如规划到不同业务部门做经理，规划从大型公司的部门经理到小公司做总经理，等等。</a:t>
            </a:r>
            <a:endParaRPr lang="zh-CN" altLang="en-US" sz="1600" b="1" spc="300">
              <a:solidFill>
                <a:schemeClr val="tx1"/>
              </a:solidFill>
              <a:latin typeface="微软雅黑" panose="020B0503020204020204" charset="-122"/>
              <a:ea typeface="微软雅黑" panose="020B0503020204020204" charset="-122"/>
              <a:cs typeface="Lato Regular"/>
            </a:endParaRPr>
          </a:p>
        </p:txBody>
      </p:sp>
      <p:sp>
        <p:nvSpPr>
          <p:cNvPr id="17" name="Title 13"/>
          <p:cNvSpPr txBox="1"/>
          <p:nvPr>
            <p:custDataLst>
              <p:tags r:id="rId28"/>
            </p:custDataLst>
          </p:nvPr>
        </p:nvSpPr>
        <p:spPr bwMode="auto">
          <a:xfrm>
            <a:off x="8157845" y="2128520"/>
            <a:ext cx="3265170" cy="148018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b="1" spc="300">
                <a:solidFill>
                  <a:srgbClr val="9BBB59"/>
                </a:solidFill>
                <a:latin typeface="微软雅黑" panose="020B0503020204020204" charset="-122"/>
                <a:ea typeface="微软雅黑" panose="020B0503020204020204" charset="-122"/>
                <a:cs typeface="Lato Regular"/>
              </a:rPr>
              <a:t>（二）长期规划</a:t>
            </a:r>
            <a:endParaRPr lang="zh-CN" altLang="en-US" sz="1600" b="1" spc="300">
              <a:solidFill>
                <a:srgbClr val="9BBB59"/>
              </a:solidFill>
              <a:latin typeface="微软雅黑" panose="020B0503020204020204" charset="-122"/>
              <a:ea typeface="微软雅黑" panose="020B0503020204020204" charset="-122"/>
              <a:cs typeface="Lato Regular"/>
            </a:endParaRPr>
          </a:p>
          <a:p>
            <a:pPr>
              <a:lnSpc>
                <a:spcPct val="120000"/>
              </a:lnSpc>
            </a:pPr>
            <a:r>
              <a:rPr lang="zh-CN" altLang="en-US" sz="1600" b="1" spc="300">
                <a:solidFill>
                  <a:schemeClr val="tx1"/>
                </a:solidFill>
                <a:latin typeface="微软雅黑" panose="020B0503020204020204" charset="-122"/>
                <a:ea typeface="微软雅黑" panose="020B0503020204020204" charset="-122"/>
                <a:cs typeface="Lato Regular"/>
              </a:rPr>
              <a:t>长期规划指 5～10 年的规划，主要设定较长远的目标。</a:t>
            </a:r>
            <a:endParaRPr lang="zh-CN" altLang="en-US" sz="1600" b="1" spc="300">
              <a:solidFill>
                <a:schemeClr val="tx1"/>
              </a:solidFill>
              <a:latin typeface="微软雅黑" panose="020B0503020204020204" charset="-122"/>
              <a:ea typeface="微软雅黑" panose="020B0503020204020204" charset="-122"/>
              <a:cs typeface="Lato Regular"/>
            </a:endParaRPr>
          </a:p>
        </p:txBody>
      </p:sp>
      <p:sp>
        <p:nvSpPr>
          <p:cNvPr id="55" name="Title 13"/>
          <p:cNvSpPr txBox="1"/>
          <p:nvPr>
            <p:custDataLst>
              <p:tags r:id="rId29"/>
            </p:custDataLst>
          </p:nvPr>
        </p:nvSpPr>
        <p:spPr bwMode="auto">
          <a:xfrm>
            <a:off x="667385" y="3876675"/>
            <a:ext cx="3005455" cy="127952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b="1" spc="300">
                <a:solidFill>
                  <a:srgbClr val="35B68F"/>
                </a:solidFill>
                <a:latin typeface="微软雅黑" panose="020B0503020204020204" charset="-122"/>
                <a:ea typeface="微软雅黑" panose="020B0503020204020204" charset="-122"/>
                <a:cs typeface="Lato Regular"/>
              </a:rPr>
              <a:t>（四）短期规划</a:t>
            </a:r>
            <a:endParaRPr lang="zh-CN" altLang="en-US" sz="1600" b="1" spc="300">
              <a:solidFill>
                <a:srgbClr val="35B68F"/>
              </a:solidFill>
              <a:latin typeface="微软雅黑" panose="020B0503020204020204" charset="-122"/>
              <a:ea typeface="微软雅黑" panose="020B0503020204020204" charset="-122"/>
              <a:cs typeface="Lato Regular"/>
            </a:endParaRPr>
          </a:p>
          <a:p>
            <a:pPr>
              <a:lnSpc>
                <a:spcPct val="120000"/>
              </a:lnSpc>
            </a:pPr>
            <a:r>
              <a:rPr lang="zh-CN" altLang="en-US" sz="1600" b="1" spc="300">
                <a:solidFill>
                  <a:schemeClr val="tx1"/>
                </a:solidFill>
                <a:latin typeface="微软雅黑" panose="020B0503020204020204" charset="-122"/>
                <a:ea typeface="微软雅黑" panose="020B0503020204020204" charset="-122"/>
                <a:cs typeface="Lato Regular"/>
              </a:rPr>
              <a:t>短期规划指两年以内的规划，两年内掌握哪些业务知识，等等。</a:t>
            </a:r>
            <a:endParaRPr lang="zh-CN" altLang="en-US" sz="1600" b="1" spc="300">
              <a:solidFill>
                <a:schemeClr val="tx1"/>
              </a:solidFill>
              <a:latin typeface="微软雅黑" panose="020B0503020204020204" charset="-122"/>
              <a:ea typeface="微软雅黑" panose="020B050302020402020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790700" y="792163"/>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五、职业生涯规划的后期管理</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 name="Freeform 9"/>
          <p:cNvSpPr/>
          <p:nvPr>
            <p:custDataLst>
              <p:tags r:id="rId1"/>
            </p:custDataLst>
          </p:nvPr>
        </p:nvSpPr>
        <p:spPr bwMode="auto">
          <a:xfrm>
            <a:off x="5732313" y="2671637"/>
            <a:ext cx="750759" cy="75075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4" name="Freeform 5"/>
          <p:cNvSpPr/>
          <p:nvPr>
            <p:custDataLst>
              <p:tags r:id="rId2"/>
            </p:custDataLst>
          </p:nvPr>
        </p:nvSpPr>
        <p:spPr bwMode="auto">
          <a:xfrm>
            <a:off x="4653783" y="1530177"/>
            <a:ext cx="1762106" cy="3026186"/>
          </a:xfrm>
          <a:custGeom>
            <a:avLst/>
            <a:gdLst>
              <a:gd name="T0" fmla="*/ 641 w 783"/>
              <a:gd name="T1" fmla="*/ 1225 h 1345"/>
              <a:gd name="T2" fmla="*/ 646 w 783"/>
              <a:gd name="T3" fmla="*/ 1166 h 1345"/>
              <a:gd name="T4" fmla="*/ 633 w 783"/>
              <a:gd name="T5" fmla="*/ 1149 h 1345"/>
              <a:gd name="T6" fmla="*/ 618 w 783"/>
              <a:gd name="T7" fmla="*/ 1147 h 1345"/>
              <a:gd name="T8" fmla="*/ 598 w 783"/>
              <a:gd name="T9" fmla="*/ 1152 h 1345"/>
              <a:gd name="T10" fmla="*/ 554 w 783"/>
              <a:gd name="T11" fmla="*/ 1151 h 1345"/>
              <a:gd name="T12" fmla="*/ 525 w 783"/>
              <a:gd name="T13" fmla="*/ 1130 h 1345"/>
              <a:gd name="T14" fmla="*/ 515 w 783"/>
              <a:gd name="T15" fmla="*/ 1105 h 1345"/>
              <a:gd name="T16" fmla="*/ 520 w 783"/>
              <a:gd name="T17" fmla="*/ 1069 h 1345"/>
              <a:gd name="T18" fmla="*/ 550 w 783"/>
              <a:gd name="T19" fmla="*/ 1040 h 1345"/>
              <a:gd name="T20" fmla="*/ 600 w 783"/>
              <a:gd name="T21" fmla="*/ 1038 h 1345"/>
              <a:gd name="T22" fmla="*/ 640 w 783"/>
              <a:gd name="T23" fmla="*/ 1040 h 1345"/>
              <a:gd name="T24" fmla="*/ 651 w 783"/>
              <a:gd name="T25" fmla="*/ 1010 h 1345"/>
              <a:gd name="T26" fmla="*/ 648 w 783"/>
              <a:gd name="T27" fmla="*/ 954 h 1345"/>
              <a:gd name="T28" fmla="*/ 641 w 783"/>
              <a:gd name="T29" fmla="*/ 882 h 1345"/>
              <a:gd name="T30" fmla="*/ 637 w 783"/>
              <a:gd name="T31" fmla="*/ 861 h 1345"/>
              <a:gd name="T32" fmla="*/ 456 w 783"/>
              <a:gd name="T33" fmla="*/ 672 h 1345"/>
              <a:gd name="T34" fmla="*/ 644 w 783"/>
              <a:gd name="T35" fmla="*/ 484 h 1345"/>
              <a:gd name="T36" fmla="*/ 666 w 783"/>
              <a:gd name="T37" fmla="*/ 485 h 1345"/>
              <a:gd name="T38" fmla="*/ 664 w 783"/>
              <a:gd name="T39" fmla="*/ 468 h 1345"/>
              <a:gd name="T40" fmla="*/ 654 w 783"/>
              <a:gd name="T41" fmla="*/ 374 h 1345"/>
              <a:gd name="T42" fmla="*/ 650 w 783"/>
              <a:gd name="T43" fmla="*/ 315 h 1345"/>
              <a:gd name="T44" fmla="*/ 663 w 783"/>
              <a:gd name="T45" fmla="*/ 298 h 1345"/>
              <a:gd name="T46" fmla="*/ 678 w 783"/>
              <a:gd name="T47" fmla="*/ 296 h 1345"/>
              <a:gd name="T48" fmla="*/ 698 w 783"/>
              <a:gd name="T49" fmla="*/ 301 h 1345"/>
              <a:gd name="T50" fmla="*/ 741 w 783"/>
              <a:gd name="T51" fmla="*/ 300 h 1345"/>
              <a:gd name="T52" fmla="*/ 771 w 783"/>
              <a:gd name="T53" fmla="*/ 279 h 1345"/>
              <a:gd name="T54" fmla="*/ 781 w 783"/>
              <a:gd name="T55" fmla="*/ 254 h 1345"/>
              <a:gd name="T56" fmla="*/ 776 w 783"/>
              <a:gd name="T57" fmla="*/ 218 h 1345"/>
              <a:gd name="T58" fmla="*/ 746 w 783"/>
              <a:gd name="T59" fmla="*/ 189 h 1345"/>
              <a:gd name="T60" fmla="*/ 696 w 783"/>
              <a:gd name="T61" fmla="*/ 187 h 1345"/>
              <a:gd name="T62" fmla="*/ 655 w 783"/>
              <a:gd name="T63" fmla="*/ 189 h 1345"/>
              <a:gd name="T64" fmla="*/ 644 w 783"/>
              <a:gd name="T65" fmla="*/ 159 h 1345"/>
              <a:gd name="T66" fmla="*/ 647 w 783"/>
              <a:gd name="T67" fmla="*/ 103 h 1345"/>
              <a:gd name="T68" fmla="*/ 654 w 783"/>
              <a:gd name="T69" fmla="*/ 31 h 1345"/>
              <a:gd name="T70" fmla="*/ 660 w 783"/>
              <a:gd name="T71" fmla="*/ 4 h 1345"/>
              <a:gd name="T72" fmla="*/ 660 w 783"/>
              <a:gd name="T73" fmla="*/ 0 h 1345"/>
              <a:gd name="T74" fmla="*/ 522 w 783"/>
              <a:gd name="T75" fmla="*/ 0 h 1345"/>
              <a:gd name="T76" fmla="*/ 445 w 783"/>
              <a:gd name="T77" fmla="*/ 173 h 1345"/>
              <a:gd name="T78" fmla="*/ 310 w 783"/>
              <a:gd name="T79" fmla="*/ 252 h 1345"/>
              <a:gd name="T80" fmla="*/ 121 w 783"/>
              <a:gd name="T81" fmla="*/ 231 h 1345"/>
              <a:gd name="T82" fmla="*/ 0 w 783"/>
              <a:gd name="T83" fmla="*/ 441 h 1345"/>
              <a:gd name="T84" fmla="*/ 113 w 783"/>
              <a:gd name="T85" fmla="*/ 594 h 1345"/>
              <a:gd name="T86" fmla="*/ 112 w 783"/>
              <a:gd name="T87" fmla="*/ 751 h 1345"/>
              <a:gd name="T88" fmla="*/ 0 w 783"/>
              <a:gd name="T89" fmla="*/ 904 h 1345"/>
              <a:gd name="T90" fmla="*/ 122 w 783"/>
              <a:gd name="T91" fmla="*/ 1114 h 1345"/>
              <a:gd name="T92" fmla="*/ 311 w 783"/>
              <a:gd name="T93" fmla="*/ 1093 h 1345"/>
              <a:gd name="T94" fmla="*/ 446 w 783"/>
              <a:gd name="T95" fmla="*/ 1171 h 1345"/>
              <a:gd name="T96" fmla="*/ 523 w 783"/>
              <a:gd name="T97" fmla="*/ 1345 h 1345"/>
              <a:gd name="T98" fmla="*/ 629 w 783"/>
              <a:gd name="T99" fmla="*/ 1345 h 1345"/>
              <a:gd name="T100" fmla="*/ 631 w 783"/>
              <a:gd name="T101" fmla="*/ 1319 h 1345"/>
              <a:gd name="T102" fmla="*/ 641 w 783"/>
              <a:gd name="T103" fmla="*/ 1225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3" h="1345">
                <a:moveTo>
                  <a:pt x="641" y="1225"/>
                </a:moveTo>
                <a:cubicBezTo>
                  <a:pt x="644" y="1208"/>
                  <a:pt x="648" y="1176"/>
                  <a:pt x="646" y="1166"/>
                </a:cubicBezTo>
                <a:cubicBezTo>
                  <a:pt x="644" y="1156"/>
                  <a:pt x="636" y="1151"/>
                  <a:pt x="633" y="1149"/>
                </a:cubicBezTo>
                <a:cubicBezTo>
                  <a:pt x="630" y="1147"/>
                  <a:pt x="622" y="1147"/>
                  <a:pt x="618" y="1147"/>
                </a:cubicBezTo>
                <a:cubicBezTo>
                  <a:pt x="613" y="1148"/>
                  <a:pt x="615" y="1147"/>
                  <a:pt x="598" y="1152"/>
                </a:cubicBezTo>
                <a:cubicBezTo>
                  <a:pt x="580" y="1157"/>
                  <a:pt x="565" y="1153"/>
                  <a:pt x="554" y="1151"/>
                </a:cubicBezTo>
                <a:cubicBezTo>
                  <a:pt x="544" y="1150"/>
                  <a:pt x="529" y="1134"/>
                  <a:pt x="525" y="1130"/>
                </a:cubicBezTo>
                <a:cubicBezTo>
                  <a:pt x="521" y="1125"/>
                  <a:pt x="515" y="1110"/>
                  <a:pt x="515" y="1105"/>
                </a:cubicBezTo>
                <a:cubicBezTo>
                  <a:pt x="514" y="1099"/>
                  <a:pt x="513" y="1083"/>
                  <a:pt x="520" y="1069"/>
                </a:cubicBezTo>
                <a:cubicBezTo>
                  <a:pt x="526" y="1055"/>
                  <a:pt x="544" y="1042"/>
                  <a:pt x="550" y="1040"/>
                </a:cubicBezTo>
                <a:cubicBezTo>
                  <a:pt x="556" y="1039"/>
                  <a:pt x="580" y="1030"/>
                  <a:pt x="600" y="1038"/>
                </a:cubicBezTo>
                <a:cubicBezTo>
                  <a:pt x="620" y="1047"/>
                  <a:pt x="630" y="1044"/>
                  <a:pt x="640" y="1040"/>
                </a:cubicBezTo>
                <a:cubicBezTo>
                  <a:pt x="651" y="1036"/>
                  <a:pt x="652" y="1019"/>
                  <a:pt x="651" y="1010"/>
                </a:cubicBezTo>
                <a:cubicBezTo>
                  <a:pt x="650" y="1001"/>
                  <a:pt x="649" y="978"/>
                  <a:pt x="648" y="954"/>
                </a:cubicBezTo>
                <a:cubicBezTo>
                  <a:pt x="647" y="931"/>
                  <a:pt x="643" y="890"/>
                  <a:pt x="641" y="882"/>
                </a:cubicBezTo>
                <a:cubicBezTo>
                  <a:pt x="640" y="876"/>
                  <a:pt x="638" y="867"/>
                  <a:pt x="637" y="861"/>
                </a:cubicBezTo>
                <a:cubicBezTo>
                  <a:pt x="536" y="857"/>
                  <a:pt x="456" y="77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122" y="1114"/>
                  <a:pt x="122" y="1114"/>
                  <a:pt x="122" y="1114"/>
                </a:cubicBezTo>
                <a:cubicBezTo>
                  <a:pt x="311" y="1093"/>
                  <a:pt x="311" y="1093"/>
                  <a:pt x="311" y="1093"/>
                </a:cubicBezTo>
                <a:cubicBezTo>
                  <a:pt x="446" y="1171"/>
                  <a:pt x="446" y="1171"/>
                  <a:pt x="446" y="1171"/>
                </a:cubicBezTo>
                <a:cubicBezTo>
                  <a:pt x="523" y="1345"/>
                  <a:pt x="523" y="1345"/>
                  <a:pt x="523" y="1345"/>
                </a:cubicBezTo>
                <a:cubicBezTo>
                  <a:pt x="629" y="1345"/>
                  <a:pt x="629" y="1345"/>
                  <a:pt x="629" y="1345"/>
                </a:cubicBezTo>
                <a:cubicBezTo>
                  <a:pt x="631" y="1319"/>
                  <a:pt x="631" y="1319"/>
                  <a:pt x="631" y="1319"/>
                </a:cubicBezTo>
                <a:cubicBezTo>
                  <a:pt x="635" y="1274"/>
                  <a:pt x="638" y="1242"/>
                  <a:pt x="641" y="1225"/>
                </a:cubicBez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5" name="Freeform 6"/>
          <p:cNvSpPr/>
          <p:nvPr>
            <p:custDataLst>
              <p:tags r:id="rId3"/>
            </p:custDataLst>
          </p:nvPr>
        </p:nvSpPr>
        <p:spPr bwMode="auto">
          <a:xfrm>
            <a:off x="5808561" y="1530177"/>
            <a:ext cx="1744049" cy="3026186"/>
          </a:xfrm>
          <a:custGeom>
            <a:avLst/>
            <a:gdLst>
              <a:gd name="T0" fmla="*/ 662 w 775"/>
              <a:gd name="T1" fmla="*/ 593 h 1345"/>
              <a:gd name="T2" fmla="*/ 775 w 775"/>
              <a:gd name="T3" fmla="*/ 440 h 1345"/>
              <a:gd name="T4" fmla="*/ 653 w 775"/>
              <a:gd name="T5" fmla="*/ 231 h 1345"/>
              <a:gd name="T6" fmla="*/ 464 w 775"/>
              <a:gd name="T7" fmla="*/ 251 h 1345"/>
              <a:gd name="T8" fmla="*/ 329 w 775"/>
              <a:gd name="T9" fmla="*/ 173 h 1345"/>
              <a:gd name="T10" fmla="*/ 252 w 775"/>
              <a:gd name="T11" fmla="*/ 0 h 1345"/>
              <a:gd name="T12" fmla="*/ 147 w 775"/>
              <a:gd name="T13" fmla="*/ 0 h 1345"/>
              <a:gd name="T14" fmla="*/ 147 w 775"/>
              <a:gd name="T15" fmla="*/ 4 h 1345"/>
              <a:gd name="T16" fmla="*/ 141 w 775"/>
              <a:gd name="T17" fmla="*/ 31 h 1345"/>
              <a:gd name="T18" fmla="*/ 134 w 775"/>
              <a:gd name="T19" fmla="*/ 103 h 1345"/>
              <a:gd name="T20" fmla="*/ 131 w 775"/>
              <a:gd name="T21" fmla="*/ 159 h 1345"/>
              <a:gd name="T22" fmla="*/ 142 w 775"/>
              <a:gd name="T23" fmla="*/ 189 h 1345"/>
              <a:gd name="T24" fmla="*/ 183 w 775"/>
              <a:gd name="T25" fmla="*/ 187 h 1345"/>
              <a:gd name="T26" fmla="*/ 233 w 775"/>
              <a:gd name="T27" fmla="*/ 189 h 1345"/>
              <a:gd name="T28" fmla="*/ 263 w 775"/>
              <a:gd name="T29" fmla="*/ 218 h 1345"/>
              <a:gd name="T30" fmla="*/ 268 w 775"/>
              <a:gd name="T31" fmla="*/ 254 h 1345"/>
              <a:gd name="T32" fmla="*/ 258 w 775"/>
              <a:gd name="T33" fmla="*/ 279 h 1345"/>
              <a:gd name="T34" fmla="*/ 228 w 775"/>
              <a:gd name="T35" fmla="*/ 300 h 1345"/>
              <a:gd name="T36" fmla="*/ 185 w 775"/>
              <a:gd name="T37" fmla="*/ 301 h 1345"/>
              <a:gd name="T38" fmla="*/ 165 w 775"/>
              <a:gd name="T39" fmla="*/ 296 h 1345"/>
              <a:gd name="T40" fmla="*/ 150 w 775"/>
              <a:gd name="T41" fmla="*/ 298 h 1345"/>
              <a:gd name="T42" fmla="*/ 137 w 775"/>
              <a:gd name="T43" fmla="*/ 315 h 1345"/>
              <a:gd name="T44" fmla="*/ 141 w 775"/>
              <a:gd name="T45" fmla="*/ 374 h 1345"/>
              <a:gd name="T46" fmla="*/ 151 w 775"/>
              <a:gd name="T47" fmla="*/ 468 h 1345"/>
              <a:gd name="T48" fmla="*/ 153 w 775"/>
              <a:gd name="T49" fmla="*/ 485 h 1345"/>
              <a:gd name="T50" fmla="*/ 319 w 775"/>
              <a:gd name="T51" fmla="*/ 672 h 1345"/>
              <a:gd name="T52" fmla="*/ 131 w 775"/>
              <a:gd name="T53" fmla="*/ 861 h 1345"/>
              <a:gd name="T54" fmla="*/ 124 w 775"/>
              <a:gd name="T55" fmla="*/ 861 h 1345"/>
              <a:gd name="T56" fmla="*/ 128 w 775"/>
              <a:gd name="T57" fmla="*/ 882 h 1345"/>
              <a:gd name="T58" fmla="*/ 135 w 775"/>
              <a:gd name="T59" fmla="*/ 954 h 1345"/>
              <a:gd name="T60" fmla="*/ 138 w 775"/>
              <a:gd name="T61" fmla="*/ 1010 h 1345"/>
              <a:gd name="T62" fmla="*/ 127 w 775"/>
              <a:gd name="T63" fmla="*/ 1040 h 1345"/>
              <a:gd name="T64" fmla="*/ 87 w 775"/>
              <a:gd name="T65" fmla="*/ 1038 h 1345"/>
              <a:gd name="T66" fmla="*/ 37 w 775"/>
              <a:gd name="T67" fmla="*/ 1040 h 1345"/>
              <a:gd name="T68" fmla="*/ 7 w 775"/>
              <a:gd name="T69" fmla="*/ 1069 h 1345"/>
              <a:gd name="T70" fmla="*/ 2 w 775"/>
              <a:gd name="T71" fmla="*/ 1105 h 1345"/>
              <a:gd name="T72" fmla="*/ 12 w 775"/>
              <a:gd name="T73" fmla="*/ 1130 h 1345"/>
              <a:gd name="T74" fmla="*/ 41 w 775"/>
              <a:gd name="T75" fmla="*/ 1151 h 1345"/>
              <a:gd name="T76" fmla="*/ 85 w 775"/>
              <a:gd name="T77" fmla="*/ 1152 h 1345"/>
              <a:gd name="T78" fmla="*/ 105 w 775"/>
              <a:gd name="T79" fmla="*/ 1147 h 1345"/>
              <a:gd name="T80" fmla="*/ 120 w 775"/>
              <a:gd name="T81" fmla="*/ 1149 h 1345"/>
              <a:gd name="T82" fmla="*/ 133 w 775"/>
              <a:gd name="T83" fmla="*/ 1166 h 1345"/>
              <a:gd name="T84" fmla="*/ 128 w 775"/>
              <a:gd name="T85" fmla="*/ 1225 h 1345"/>
              <a:gd name="T86" fmla="*/ 118 w 775"/>
              <a:gd name="T87" fmla="*/ 1319 h 1345"/>
              <a:gd name="T88" fmla="*/ 116 w 775"/>
              <a:gd name="T89" fmla="*/ 1345 h 1345"/>
              <a:gd name="T90" fmla="*/ 253 w 775"/>
              <a:gd name="T91" fmla="*/ 1345 h 1345"/>
              <a:gd name="T92" fmla="*/ 329 w 775"/>
              <a:gd name="T93" fmla="*/ 1171 h 1345"/>
              <a:gd name="T94" fmla="*/ 465 w 775"/>
              <a:gd name="T95" fmla="*/ 1093 h 1345"/>
              <a:gd name="T96" fmla="*/ 654 w 775"/>
              <a:gd name="T97" fmla="*/ 1113 h 1345"/>
              <a:gd name="T98" fmla="*/ 775 w 775"/>
              <a:gd name="T99" fmla="*/ 903 h 1345"/>
              <a:gd name="T100" fmla="*/ 663 w 775"/>
              <a:gd name="T101" fmla="*/ 750 h 1345"/>
              <a:gd name="T102" fmla="*/ 662 w 775"/>
              <a:gd name="T103" fmla="*/ 593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5" h="1345">
                <a:moveTo>
                  <a:pt x="662" y="593"/>
                </a:moveTo>
                <a:cubicBezTo>
                  <a:pt x="775" y="440"/>
                  <a:pt x="775" y="440"/>
                  <a:pt x="775" y="440"/>
                </a:cubicBezTo>
                <a:cubicBezTo>
                  <a:pt x="653" y="231"/>
                  <a:pt x="653" y="231"/>
                  <a:pt x="653" y="231"/>
                </a:cubicBezTo>
                <a:cubicBezTo>
                  <a:pt x="464" y="251"/>
                  <a:pt x="464" y="251"/>
                  <a:pt x="464" y="251"/>
                </a:cubicBezTo>
                <a:cubicBezTo>
                  <a:pt x="329" y="173"/>
                  <a:pt x="329" y="173"/>
                  <a:pt x="329" y="173"/>
                </a:cubicBezTo>
                <a:cubicBezTo>
                  <a:pt x="252" y="0"/>
                  <a:pt x="252" y="0"/>
                  <a:pt x="252" y="0"/>
                </a:cubicBezTo>
                <a:cubicBezTo>
                  <a:pt x="147" y="0"/>
                  <a:pt x="147" y="0"/>
                  <a:pt x="147" y="0"/>
                </a:cubicBezTo>
                <a:cubicBezTo>
                  <a:pt x="147" y="2"/>
                  <a:pt x="147" y="3"/>
                  <a:pt x="147" y="4"/>
                </a:cubicBezTo>
                <a:cubicBezTo>
                  <a:pt x="146" y="8"/>
                  <a:pt x="143" y="22"/>
                  <a:pt x="141" y="31"/>
                </a:cubicBezTo>
                <a:cubicBezTo>
                  <a:pt x="140" y="39"/>
                  <a:pt x="136" y="80"/>
                  <a:pt x="134" y="103"/>
                </a:cubicBezTo>
                <a:cubicBezTo>
                  <a:pt x="133" y="127"/>
                  <a:pt x="132" y="150"/>
                  <a:pt x="131" y="159"/>
                </a:cubicBezTo>
                <a:cubicBezTo>
                  <a:pt x="130" y="169"/>
                  <a:pt x="132" y="185"/>
                  <a:pt x="142" y="189"/>
                </a:cubicBezTo>
                <a:cubicBezTo>
                  <a:pt x="153" y="193"/>
                  <a:pt x="163" y="196"/>
                  <a:pt x="183" y="187"/>
                </a:cubicBezTo>
                <a:cubicBezTo>
                  <a:pt x="203" y="179"/>
                  <a:pt x="226" y="188"/>
                  <a:pt x="233" y="189"/>
                </a:cubicBezTo>
                <a:cubicBezTo>
                  <a:pt x="239" y="191"/>
                  <a:pt x="256" y="204"/>
                  <a:pt x="263" y="218"/>
                </a:cubicBezTo>
                <a:cubicBezTo>
                  <a:pt x="270" y="232"/>
                  <a:pt x="268" y="248"/>
                  <a:pt x="268" y="254"/>
                </a:cubicBezTo>
                <a:cubicBezTo>
                  <a:pt x="268" y="259"/>
                  <a:pt x="262" y="274"/>
                  <a:pt x="258" y="279"/>
                </a:cubicBezTo>
                <a:cubicBezTo>
                  <a:pt x="254" y="283"/>
                  <a:pt x="239" y="299"/>
                  <a:pt x="228" y="300"/>
                </a:cubicBezTo>
                <a:cubicBezTo>
                  <a:pt x="218" y="302"/>
                  <a:pt x="202" y="306"/>
                  <a:pt x="185" y="301"/>
                </a:cubicBezTo>
                <a:cubicBezTo>
                  <a:pt x="168" y="297"/>
                  <a:pt x="169" y="297"/>
                  <a:pt x="165" y="296"/>
                </a:cubicBezTo>
                <a:cubicBezTo>
                  <a:pt x="161" y="296"/>
                  <a:pt x="153" y="297"/>
                  <a:pt x="150" y="298"/>
                </a:cubicBezTo>
                <a:cubicBezTo>
                  <a:pt x="146" y="300"/>
                  <a:pt x="139" y="305"/>
                  <a:pt x="137" y="315"/>
                </a:cubicBezTo>
                <a:cubicBezTo>
                  <a:pt x="135" y="325"/>
                  <a:pt x="138" y="357"/>
                  <a:pt x="141" y="374"/>
                </a:cubicBezTo>
                <a:cubicBezTo>
                  <a:pt x="145" y="391"/>
                  <a:pt x="147" y="423"/>
                  <a:pt x="151" y="468"/>
                </a:cubicBezTo>
                <a:cubicBezTo>
                  <a:pt x="153" y="485"/>
                  <a:pt x="153" y="485"/>
                  <a:pt x="153" y="485"/>
                </a:cubicBezTo>
                <a:cubicBezTo>
                  <a:pt x="247" y="496"/>
                  <a:pt x="319" y="576"/>
                  <a:pt x="319" y="672"/>
                </a:cubicBezTo>
                <a:cubicBezTo>
                  <a:pt x="319" y="776"/>
                  <a:pt x="235" y="861"/>
                  <a:pt x="131" y="861"/>
                </a:cubicBezTo>
                <a:cubicBezTo>
                  <a:pt x="129" y="861"/>
                  <a:pt x="126" y="861"/>
                  <a:pt x="124" y="861"/>
                </a:cubicBezTo>
                <a:cubicBezTo>
                  <a:pt x="125" y="867"/>
                  <a:pt x="127" y="876"/>
                  <a:pt x="128" y="882"/>
                </a:cubicBezTo>
                <a:cubicBezTo>
                  <a:pt x="130" y="890"/>
                  <a:pt x="134" y="931"/>
                  <a:pt x="135" y="954"/>
                </a:cubicBezTo>
                <a:cubicBezTo>
                  <a:pt x="136" y="978"/>
                  <a:pt x="137" y="1001"/>
                  <a:pt x="138" y="1010"/>
                </a:cubicBezTo>
                <a:cubicBezTo>
                  <a:pt x="139" y="1019"/>
                  <a:pt x="138" y="1036"/>
                  <a:pt x="127" y="1040"/>
                </a:cubicBezTo>
                <a:cubicBezTo>
                  <a:pt x="117" y="1044"/>
                  <a:pt x="107" y="1047"/>
                  <a:pt x="87" y="1038"/>
                </a:cubicBezTo>
                <a:cubicBezTo>
                  <a:pt x="67" y="1030"/>
                  <a:pt x="43" y="1039"/>
                  <a:pt x="37" y="1040"/>
                </a:cubicBezTo>
                <a:cubicBezTo>
                  <a:pt x="31" y="1042"/>
                  <a:pt x="13" y="1055"/>
                  <a:pt x="7" y="1069"/>
                </a:cubicBezTo>
                <a:cubicBezTo>
                  <a:pt x="0" y="1083"/>
                  <a:pt x="1" y="1099"/>
                  <a:pt x="2" y="1105"/>
                </a:cubicBezTo>
                <a:cubicBezTo>
                  <a:pt x="2" y="1110"/>
                  <a:pt x="8" y="1125"/>
                  <a:pt x="12" y="1130"/>
                </a:cubicBezTo>
                <a:cubicBezTo>
                  <a:pt x="16" y="1134"/>
                  <a:pt x="31" y="1150"/>
                  <a:pt x="41" y="1151"/>
                </a:cubicBezTo>
                <a:cubicBezTo>
                  <a:pt x="52" y="1153"/>
                  <a:pt x="67" y="1157"/>
                  <a:pt x="85" y="1152"/>
                </a:cubicBezTo>
                <a:cubicBezTo>
                  <a:pt x="102" y="1147"/>
                  <a:pt x="100" y="1148"/>
                  <a:pt x="105" y="1147"/>
                </a:cubicBezTo>
                <a:cubicBezTo>
                  <a:pt x="109" y="1147"/>
                  <a:pt x="117" y="1147"/>
                  <a:pt x="120" y="1149"/>
                </a:cubicBezTo>
                <a:cubicBezTo>
                  <a:pt x="123" y="1151"/>
                  <a:pt x="131" y="1156"/>
                  <a:pt x="133" y="1166"/>
                </a:cubicBezTo>
                <a:cubicBezTo>
                  <a:pt x="135" y="1176"/>
                  <a:pt x="131" y="1208"/>
                  <a:pt x="128" y="1225"/>
                </a:cubicBezTo>
                <a:cubicBezTo>
                  <a:pt x="125" y="1242"/>
                  <a:pt x="122" y="1274"/>
                  <a:pt x="118" y="1319"/>
                </a:cubicBezTo>
                <a:cubicBezTo>
                  <a:pt x="116" y="1345"/>
                  <a:pt x="116" y="1345"/>
                  <a:pt x="116" y="1345"/>
                </a:cubicBezTo>
                <a:cubicBezTo>
                  <a:pt x="253" y="1345"/>
                  <a:pt x="253" y="1345"/>
                  <a:pt x="253" y="1345"/>
                </a:cubicBezTo>
                <a:cubicBezTo>
                  <a:pt x="329" y="1171"/>
                  <a:pt x="329" y="1171"/>
                  <a:pt x="329" y="1171"/>
                </a:cubicBezTo>
                <a:cubicBezTo>
                  <a:pt x="465" y="1093"/>
                  <a:pt x="465" y="1093"/>
                  <a:pt x="465" y="1093"/>
                </a:cubicBezTo>
                <a:cubicBezTo>
                  <a:pt x="654" y="1113"/>
                  <a:pt x="654" y="1113"/>
                  <a:pt x="654" y="1113"/>
                </a:cubicBezTo>
                <a:cubicBezTo>
                  <a:pt x="775" y="903"/>
                  <a:pt x="775" y="903"/>
                  <a:pt x="775" y="903"/>
                </a:cubicBezTo>
                <a:cubicBezTo>
                  <a:pt x="663" y="750"/>
                  <a:pt x="663" y="750"/>
                  <a:pt x="663" y="750"/>
                </a:cubicBezTo>
                <a:lnTo>
                  <a:pt x="662" y="593"/>
                </a:ln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 name="文本框 3"/>
          <p:cNvSpPr txBox="1"/>
          <p:nvPr>
            <p:custDataLst>
              <p:tags r:id="rId4"/>
            </p:custDataLst>
          </p:nvPr>
        </p:nvSpPr>
        <p:spPr>
          <a:xfrm>
            <a:off x="7726045" y="1529715"/>
            <a:ext cx="3792220" cy="4518025"/>
          </a:xfrm>
          <a:prstGeom prst="rect">
            <a:avLst/>
          </a:prstGeom>
        </p:spPr>
        <p:txBody>
          <a:bodyPr wrap="square" lIns="90000" tIns="46800" rIns="90000" bIns="46800"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spcBef>
                <a:spcPts val="0"/>
              </a:spcBef>
            </a:pPr>
            <a:r>
              <a:rPr lang="zh-CN" altLang="en-US" sz="1600">
                <a:latin typeface="宋体" panose="02010600030101010101" pitchFamily="2" charset="-122"/>
                <a:ea typeface="宋体" panose="02010600030101010101" pitchFamily="2" charset="-122"/>
                <a:cs typeface="宋体" panose="02010600030101010101" pitchFamily="2" charset="-122"/>
              </a:rPr>
              <a:t>（三）职业生涯后期个人管理任务</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fontAlgn="auto">
              <a:spcBef>
                <a:spcPts val="0"/>
              </a:spcBef>
            </a:pPr>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rPr>
              <a:t>1. 坦然接受事业地位的下降</a:t>
            </a:r>
            <a:endPar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fontAlgn="auto">
              <a:spcBef>
                <a:spcPts val="0"/>
              </a:spcBef>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从领导位置降下来或是从中心地位到被边缘化，老员工应该从思想上认识和接受这个事实。</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spcBef>
                <a:spcPts val="0"/>
              </a:spcBef>
            </a:pPr>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rPr>
              <a:t>2. 寻找、适应新角色</a:t>
            </a:r>
            <a:endPar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fontAlgn="auto">
              <a:spcBef>
                <a:spcPts val="0"/>
              </a:spcBef>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职业生涯后期要勇敢地面对生理机能的衰退及其所导致的竞争力、进取心的下降，不沮丧，不气馁，另辟蹊径，寻找适合自己的新角色，以发挥个人的专长和优势。</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spcBef>
                <a:spcPts val="0"/>
              </a:spcBef>
            </a:pPr>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rPr>
              <a:t>3. 做好退休准备</a:t>
            </a:r>
            <a:endPar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fontAlgn="auto">
              <a:spcBef>
                <a:spcPts val="0"/>
              </a:spcBef>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为自己做好退休准备是必要的。如果你的身体还允许，还能继续工作，那么就可以再找一个单位或接受本单位的返聘。</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5"/>
            </p:custDataLst>
          </p:nvPr>
        </p:nvSpPr>
        <p:spPr>
          <a:xfrm>
            <a:off x="651510" y="1457325"/>
            <a:ext cx="4002405" cy="382460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fontAlgn="auto">
              <a:spcBef>
                <a:spcPts val="0"/>
              </a:spcBef>
            </a:pPr>
            <a:r>
              <a:rPr lang="zh-CN" altLang="en-US" sz="1600" b="1">
                <a:latin typeface="宋体" panose="02010600030101010101" pitchFamily="2" charset="-122"/>
                <a:ea typeface="宋体" panose="02010600030101010101" pitchFamily="2" charset="-122"/>
                <a:cs typeface="宋体" panose="02010600030101010101" pitchFamily="2" charset="-122"/>
              </a:rPr>
              <a:t>（二）职业生涯后期面临的主要问题</a:t>
            </a:r>
            <a:endParaRPr lang="zh-CN" altLang="en-US" sz="1600" b="1">
              <a:latin typeface="宋体" panose="02010600030101010101" pitchFamily="2" charset="-122"/>
              <a:ea typeface="宋体" panose="02010600030101010101" pitchFamily="2" charset="-122"/>
              <a:cs typeface="宋体" panose="02010600030101010101" pitchFamily="2" charset="-122"/>
            </a:endParaRPr>
          </a:p>
          <a:p>
            <a:pPr algn="l" fontAlgn="auto">
              <a:spcBef>
                <a:spcPts val="0"/>
              </a:spcBef>
            </a:pPr>
            <a:r>
              <a:rPr lang="zh-CN" altLang="en-US" sz="1600">
                <a:solidFill>
                  <a:srgbClr val="7030A0"/>
                </a:solidFill>
                <a:latin typeface="宋体" panose="02010600030101010101" pitchFamily="2" charset="-122"/>
                <a:ea typeface="宋体" panose="02010600030101010101" pitchFamily="2" charset="-122"/>
                <a:cs typeface="宋体" panose="02010600030101010101" pitchFamily="2" charset="-122"/>
              </a:rPr>
              <a:t>1．经济上的不安全感</a:t>
            </a:r>
            <a:endParaRPr lang="zh-CN" altLang="en-US" sz="16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algn="l" fontAlgn="auto">
              <a:spcBef>
                <a:spcPts val="0"/>
              </a:spcBef>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由于不在主要工作岗位上，处于此阶段的人会担心单位不能保证各种福利保障制度的连续性。</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auto">
              <a:spcBef>
                <a:spcPts val="0"/>
              </a:spcBef>
            </a:pPr>
            <a:r>
              <a:rPr lang="zh-CN" altLang="en-US" sz="1600">
                <a:solidFill>
                  <a:srgbClr val="7030A0"/>
                </a:solidFill>
                <a:latin typeface="宋体" panose="02010600030101010101" pitchFamily="2" charset="-122"/>
                <a:ea typeface="宋体" panose="02010600030101010101" pitchFamily="2" charset="-122"/>
                <a:cs typeface="宋体" panose="02010600030101010101" pitchFamily="2" charset="-122"/>
              </a:rPr>
              <a:t>2. 心理上的不安全感</a:t>
            </a:r>
            <a:endParaRPr lang="zh-CN" altLang="en-US" sz="16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algn="l" fontAlgn="auto">
              <a:spcBef>
                <a:spcPts val="0"/>
              </a:spcBef>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进入职业生涯后期的人们，开始担心不能维持和谐的人际关系，害怕“被嫌弃”。</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auto">
              <a:spcBef>
                <a:spcPts val="0"/>
              </a:spcBef>
            </a:pPr>
            <a:r>
              <a:rPr lang="zh-CN" altLang="en-US" sz="1600">
                <a:solidFill>
                  <a:srgbClr val="7030A0"/>
                </a:solidFill>
                <a:latin typeface="宋体" panose="02010600030101010101" pitchFamily="2" charset="-122"/>
                <a:ea typeface="宋体" panose="02010600030101010101" pitchFamily="2" charset="-122"/>
                <a:cs typeface="宋体" panose="02010600030101010101" pitchFamily="2" charset="-122"/>
              </a:rPr>
              <a:t>3. 身体上的疾患增多</a:t>
            </a:r>
            <a:endParaRPr lang="zh-CN" altLang="en-US" sz="16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algn="l" fontAlgn="auto">
              <a:spcBef>
                <a:spcPts val="0"/>
              </a:spcBef>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进入职业生涯后期的人，各种生理机能衰退，身体疾患随之增多。</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年轻人如何绘制自己的</a:t>
            </a: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地图？</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pic>
        <p:nvPicPr>
          <p:cNvPr id="2" name="ocAAQMgpWjyENBPNE9zL1In5Dtneh3fgAV6AvZ">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879600" y="1283970"/>
            <a:ext cx="8193405" cy="4876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096000" y="1087052"/>
            <a:ext cx="4908106" cy="1451178"/>
            <a:chOff x="1850461" y="3040489"/>
            <a:chExt cx="4843727" cy="1451178"/>
          </a:xfrm>
        </p:grpSpPr>
        <p:cxnSp>
          <p:nvCxnSpPr>
            <p:cNvPr id="35" name="直接连接符 34"/>
            <p:cNvCxnSpPr/>
            <p:nvPr/>
          </p:nvCxnSpPr>
          <p:spPr>
            <a:xfrm>
              <a:off x="1850461" y="4491667"/>
              <a:ext cx="4013200"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0032" y="3040489"/>
              <a:ext cx="3434156" cy="0"/>
            </a:xfrm>
            <a:prstGeom prst="line">
              <a:avLst/>
            </a:prstGeom>
            <a:ln w="19050">
              <a:solidFill>
                <a:schemeClr val="accent1">
                  <a:alpha val="68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414742" y="2424440"/>
            <a:ext cx="338554" cy="182983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sym typeface="思源黑体" panose="020B0500000000000000" pitchFamily="34" charset="-122"/>
              </a:rPr>
              <a:t>PROFESSIONAL</a:t>
            </a:r>
            <a:endParaRPr kumimoji="0" lang="zh-CN" altLang="en-US" sz="1000" b="0" i="0" u="none" strike="noStrike" kern="1200" cap="none" spc="0" normalizeH="0" baseline="0" noProof="0" dirty="0">
              <a:ln>
                <a:noFill/>
              </a:ln>
              <a:solidFill>
                <a:srgbClr val="68C5CA">
                  <a:alpha val="50000"/>
                </a:srgbClr>
              </a:solidFill>
              <a:effectLst/>
              <a:uLnTx/>
              <a:uFillTx/>
              <a:latin typeface="汉仪正圆-55W" panose="00020600040101010101" pitchFamily="18" charset="-122"/>
              <a:ea typeface="汉仪正圆-55W" panose="00020600040101010101" pitchFamily="18" charset="-122"/>
              <a:cs typeface="阿里巴巴普惠体 H" panose="00020600040101010101" pitchFamily="18" charset="-122"/>
            </a:endParaRPr>
          </a:p>
        </p:txBody>
      </p:sp>
      <p:sp>
        <p:nvSpPr>
          <p:cNvPr id="39" name="文本框 38"/>
          <p:cNvSpPr txBox="1"/>
          <p:nvPr/>
        </p:nvSpPr>
        <p:spPr>
          <a:xfrm>
            <a:off x="5986624" y="1300202"/>
            <a:ext cx="5272786" cy="1106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rPr>
              <a:t>感谢聆听</a:t>
            </a:r>
            <a:endParaRPr kumimoji="0" lang="zh-CN" altLang="en-US" sz="6600" b="0" i="0" u="none" strike="noStrike" kern="1200" cap="none" spc="0" normalizeH="0" baseline="0" noProof="0" dirty="0">
              <a:ln>
                <a:noFill/>
              </a:ln>
              <a:solidFill>
                <a:srgbClr val="68C5CA"/>
              </a:solidFill>
              <a:effectLst/>
              <a:uLnTx/>
              <a:uFillTx/>
              <a:latin typeface="汉仪超粗宋简" panose="02010600000101010101" charset="-122"/>
              <a:ea typeface="汉仪超粗宋简" panose="02010600000101010101" charset="-122"/>
              <a:cs typeface="阿里巴巴普惠体 H" panose="00020600040101010101" pitchFamily="18"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964565" y="1695450"/>
            <a:ext cx="5969635" cy="4592320"/>
          </a:xfrm>
          <a:prstGeom prst="rect">
            <a:avLst/>
          </a:prstGeom>
          <a:noFill/>
        </p:spPr>
        <p:txBody>
          <a:bodyPr wrap="square" rtlCol="0">
            <a:spAutoFit/>
          </a:bodyPr>
          <a:lstStyle/>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sz="1600" b="0" i="0" u="none" strike="noStrike" kern="1200" cap="none" spc="0" normalizeH="0" baseline="0" noProof="0" dirty="0">
                <a:ln>
                  <a:noFill/>
                </a:ln>
                <a:solidFill>
                  <a:schemeClr val="accent2">
                    <a:lumMod val="75000"/>
                  </a:schemeClr>
                </a:solidFill>
                <a:effectLst/>
                <a:uLnTx/>
                <a:uFillTx/>
                <a:latin typeface="汉仪正圆-55W" panose="00020600040101010101" pitchFamily="18" charset="-122"/>
                <a:ea typeface="汉仪正圆-55W" panose="00020600040101010101" pitchFamily="18" charset="-122"/>
                <a:cs typeface="+mn-cs"/>
                <a:sym typeface="+mn-lt"/>
              </a:rPr>
              <a:t>1. 具体性原则（S）</a:t>
            </a:r>
            <a:endParaRPr kumimoji="0" sz="1600" b="0" i="0" u="none" strike="noStrike" kern="1200" cap="none" spc="0" normalizeH="0" baseline="0" noProof="0" dirty="0">
              <a:ln>
                <a:noFill/>
              </a:ln>
              <a:solidFill>
                <a:schemeClr val="accent2">
                  <a:lumMod val="75000"/>
                </a:scheme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具体性原则是指目标必须明确而具体，不能模糊不清。生涯目标必须明确、清晰、具体，才具有可行性。</a:t>
            </a:r>
            <a:endParaRPr kumimoji="0"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7030A0"/>
                </a:solidFill>
                <a:effectLst/>
                <a:uLnTx/>
                <a:uFillTx/>
                <a:latin typeface="汉仪正圆-55W" panose="00020600040101010101" pitchFamily="18" charset="-122"/>
                <a:ea typeface="汉仪正圆-55W" panose="00020600040101010101" pitchFamily="18" charset="-122"/>
                <a:cs typeface="+mn-cs"/>
                <a:sym typeface="+mn-lt"/>
              </a:rPr>
              <a:t>2. 可衡量原则（M）</a:t>
            </a:r>
            <a:endParaRPr kumimoji="0" lang="zh-CN" altLang="en-US" sz="1600" b="0" i="0" u="none" strike="noStrike" kern="1200" cap="none" spc="0" normalizeH="0" baseline="0" noProof="0" dirty="0">
              <a:ln>
                <a:noFill/>
              </a:ln>
              <a:solidFill>
                <a:srgbClr val="7030A0"/>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可衡量原则是指目标要有量化的标准，是可测定的。</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00B050"/>
                </a:solidFill>
                <a:effectLst/>
                <a:uLnTx/>
                <a:uFillTx/>
                <a:latin typeface="汉仪正圆-55W" panose="00020600040101010101" pitchFamily="18" charset="-122"/>
                <a:ea typeface="汉仪正圆-55W" panose="00020600040101010101" pitchFamily="18" charset="-122"/>
                <a:cs typeface="+mn-cs"/>
                <a:sym typeface="+mn-lt"/>
              </a:rPr>
              <a:t>3. 可完成原则（A）</a:t>
            </a:r>
            <a:endParaRPr kumimoji="0" lang="zh-CN" altLang="en-US" sz="1600" b="0" i="0" u="none" strike="noStrike" kern="1200" cap="none" spc="0" normalizeH="0" baseline="0" noProof="0" dirty="0">
              <a:ln>
                <a:noFill/>
              </a:ln>
              <a:solidFill>
                <a:srgbClr val="00B050"/>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可完成原则是指目标要高，要有挑战性，但一定是可以达成的。</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0070C0"/>
                </a:solidFill>
                <a:effectLst/>
                <a:uLnTx/>
                <a:uFillTx/>
                <a:latin typeface="汉仪正圆-55W" panose="00020600040101010101" pitchFamily="18" charset="-122"/>
                <a:ea typeface="汉仪正圆-55W" panose="00020600040101010101" pitchFamily="18" charset="-122"/>
                <a:cs typeface="+mn-cs"/>
                <a:sym typeface="+mn-lt"/>
              </a:rPr>
              <a:t>4. 相关性原则（R）</a:t>
            </a:r>
            <a:endParaRPr kumimoji="0" lang="zh-CN" altLang="en-US" sz="1600" b="0" i="0" u="none" strike="noStrike" kern="1200" cap="none" spc="0" normalizeH="0" baseline="0" noProof="0" dirty="0">
              <a:ln>
                <a:noFill/>
              </a:ln>
              <a:solidFill>
                <a:srgbClr val="0070C0"/>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相关性原则是指个人目标与所在公司、部门目标相连接。</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srgbClr val="6B67EC"/>
                </a:solidFill>
                <a:effectLst/>
                <a:uLnTx/>
                <a:uFillTx/>
                <a:latin typeface="汉仪正圆-55W" panose="00020600040101010101" pitchFamily="18" charset="-122"/>
                <a:ea typeface="汉仪正圆-55W" panose="00020600040101010101" pitchFamily="18" charset="-122"/>
                <a:cs typeface="+mn-cs"/>
                <a:sym typeface="+mn-lt"/>
              </a:rPr>
              <a:t>5. 时限性原则（T）</a:t>
            </a:r>
            <a:endParaRPr kumimoji="0" lang="zh-CN" altLang="en-US" sz="1600" b="0" i="0" u="none" strike="noStrike" kern="1200" cap="none" spc="0" normalizeH="0" baseline="0" noProof="0" dirty="0">
              <a:ln>
                <a:noFill/>
              </a:ln>
              <a:solidFill>
                <a:srgbClr val="6B67EC"/>
              </a:solidFill>
              <a:effectLst/>
              <a:uLnTx/>
              <a:uFillTx/>
              <a:latin typeface="汉仪正圆-55W" panose="00020600040101010101" pitchFamily="18" charset="-122"/>
              <a:ea typeface="汉仪正圆-55W" panose="00020600040101010101" pitchFamily="18" charset="-122"/>
              <a:cs typeface="+mn-cs"/>
              <a:sym typeface="+mn-lt"/>
            </a:endParaRPr>
          </a:p>
          <a:p>
            <a:pPr marL="285750" marR="0" lvl="0" indent="-285750" algn="l" defTabSz="914400" rtl="0" eaLnBrk="1" fontAlgn="base" latinLnBrk="0" hangingPunct="1">
              <a:lnSpc>
                <a:spcPct val="150000"/>
              </a:lnSpc>
              <a:spcBef>
                <a:spcPct val="20000"/>
              </a:spcBef>
              <a:spcAft>
                <a:spcPct val="0"/>
              </a:spcAft>
              <a:buClr>
                <a:srgbClr val="68C5CA"/>
              </a:buClr>
              <a:buSzPct val="80000"/>
              <a:buFont typeface="Wingdings" panose="05000000000000000000" pitchFamily="2" charset="2"/>
              <a:buChar char="l"/>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rPr>
              <a:t>时限性原则是指设定目标达成的时间期。</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正圆-55W" panose="00020600040101010101" pitchFamily="18" charset="-122"/>
              <a:ea typeface="汉仪正圆-55W" panose="00020600040101010101" pitchFamily="18" charset="-122"/>
              <a:cs typeface="+mn-cs"/>
              <a:sym typeface="+mn-lt"/>
            </a:endParaRPr>
          </a:p>
        </p:txBody>
      </p:sp>
      <p:grpSp>
        <p:nvGrpSpPr>
          <p:cNvPr id="18" name="组合 17"/>
          <p:cNvGrpSpPr/>
          <p:nvPr/>
        </p:nvGrpSpPr>
        <p:grpSpPr>
          <a:xfrm>
            <a:off x="1791003" y="791723"/>
            <a:ext cx="5400001" cy="903605"/>
            <a:chOff x="1676399" y="735931"/>
            <a:chExt cx="5400001" cy="903605"/>
          </a:xfrm>
        </p:grpSpPr>
        <p:sp>
          <p:nvSpPr>
            <p:cNvPr id="19" name="文本框 18"/>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三、如何确定自己的职业目标</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0" name="文本框 19"/>
            <p:cNvSpPr txBox="1"/>
            <p:nvPr/>
          </p:nvSpPr>
          <p:spPr>
            <a:xfrm>
              <a:off x="1676399" y="1179161"/>
              <a:ext cx="3991610" cy="46037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（一）大学生确定职业目标的原则</a:t>
              </a:r>
              <a:endPar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33566" y="3061500"/>
            <a:ext cx="3059833" cy="29404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12443" y="791723"/>
            <a:ext cx="6578561" cy="1293495"/>
            <a:chOff x="497839" y="735931"/>
            <a:chExt cx="6578561" cy="1293495"/>
          </a:xfrm>
        </p:grpSpPr>
        <p:sp>
          <p:nvSpPr>
            <p:cNvPr id="19" name="文本框 18"/>
            <p:cNvSpPr txBox="1"/>
            <p:nvPr/>
          </p:nvSpPr>
          <p:spPr>
            <a:xfrm>
              <a:off x="1676400" y="735931"/>
              <a:ext cx="540000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三、如何确定自己的职业目标</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20" name="文本框 19"/>
            <p:cNvSpPr txBox="1"/>
            <p:nvPr/>
          </p:nvSpPr>
          <p:spPr>
            <a:xfrm>
              <a:off x="497839" y="1569051"/>
              <a:ext cx="5400675" cy="460375"/>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rPr>
                <a:t>（二）大学生确定自己职业目标的途径及注意事项</a:t>
              </a:r>
              <a:endParaRPr kumimoji="0" lang="en-US" altLang="zh-CN" sz="1600" b="0" i="0" u="none" strike="noStrike" kern="1200" cap="none" spc="0" normalizeH="0" baseline="0" noProof="0">
                <a:ln>
                  <a:noFill/>
                </a:ln>
                <a:solidFill>
                  <a:schemeClr val="tx1"/>
                </a:solidFill>
                <a:effectLst/>
                <a:uLnTx/>
                <a:uFillTx/>
                <a:latin typeface="汉仪雅酷黑 85W" panose="020B0904020202020204" pitchFamily="34" charset="-122"/>
                <a:ea typeface="汉仪雅酷黑 85W" panose="020B0904020202020204" pitchFamily="34" charset="-122"/>
                <a:cs typeface="+mn-ea"/>
                <a:sym typeface="思源黑体 Light" panose="020B0300000000000000" pitchFamily="34" charset="-122"/>
              </a:endParaRPr>
            </a:p>
          </p:txBody>
        </p:sp>
      </p:grpSp>
      <p:sp>
        <p:nvSpPr>
          <p:cNvPr id="2" name="六边形 1"/>
          <p:cNvSpPr/>
          <p:nvPr>
            <p:custDataLst>
              <p:tags r:id="rId1"/>
            </p:custDataLst>
          </p:nvPr>
        </p:nvSpPr>
        <p:spPr>
          <a:xfrm rot="5400000">
            <a:off x="4730801" y="1895158"/>
            <a:ext cx="1807928" cy="1509744"/>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六边形 3"/>
          <p:cNvSpPr/>
          <p:nvPr>
            <p:custDataLst>
              <p:tags r:id="rId2"/>
            </p:custDataLst>
          </p:nvPr>
        </p:nvSpPr>
        <p:spPr>
          <a:xfrm rot="5400000">
            <a:off x="3991719" y="3217854"/>
            <a:ext cx="1807928" cy="1509744"/>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六边形 4"/>
          <p:cNvSpPr/>
          <p:nvPr>
            <p:custDataLst>
              <p:tags r:id="rId3"/>
            </p:custDataLst>
          </p:nvPr>
        </p:nvSpPr>
        <p:spPr>
          <a:xfrm rot="5400000">
            <a:off x="5501463" y="3217854"/>
            <a:ext cx="1807928" cy="1509744"/>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正文"/>
          <p:cNvSpPr txBox="1"/>
          <p:nvPr>
            <p:custDataLst>
              <p:tags r:id="rId4"/>
            </p:custDataLst>
          </p:nvPr>
        </p:nvSpPr>
        <p:spPr>
          <a:xfrm>
            <a:off x="7059791" y="1873565"/>
            <a:ext cx="3719704" cy="1368244"/>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盘点自己主要是盘点个人的能力、个人的兴趣与爱好、个人的性格与气质、个人的学识水平、个人的技能，进而综合评价职业自我。</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7059930" y="1524635"/>
            <a:ext cx="2225040" cy="296545"/>
          </a:xfrm>
          <a:prstGeom prst="rect">
            <a:avLst/>
          </a:prstGeom>
          <a:noFill/>
        </p:spPr>
        <p:txBody>
          <a:bodyPr wrap="square" lIns="90170" tIns="46990" rIns="90170" bIns="0" rtlCol="0" anchor="b"/>
          <a:p>
            <a:r>
              <a:rPr lang="zh-CN" altLang="en-US" b="1" spc="300" dirty="0">
                <a:solidFill>
                  <a:srgbClr val="17D594"/>
                </a:solidFill>
                <a:latin typeface="Arial" panose="020B0604020202020204" pitchFamily="34" charset="0"/>
                <a:ea typeface="微软雅黑" panose="020B0503020204020204" charset="-122"/>
              </a:rPr>
              <a:t>1. 盘点自己</a:t>
            </a:r>
            <a:endParaRPr lang="zh-CN" altLang="en-US" b="1" spc="300" dirty="0">
              <a:solidFill>
                <a:srgbClr val="17D594"/>
              </a:solidFill>
              <a:latin typeface="Arial" panose="020B0604020202020204" pitchFamily="34" charset="0"/>
              <a:ea typeface="微软雅黑" panose="020B0503020204020204" charset="-122"/>
            </a:endParaRPr>
          </a:p>
        </p:txBody>
      </p:sp>
      <p:sp>
        <p:nvSpPr>
          <p:cNvPr id="6" name="正文"/>
          <p:cNvSpPr txBox="1"/>
          <p:nvPr>
            <p:custDataLst>
              <p:tags r:id="rId6"/>
            </p:custDataLst>
          </p:nvPr>
        </p:nvSpPr>
        <p:spPr>
          <a:xfrm>
            <a:off x="7160895" y="3928110"/>
            <a:ext cx="3954145" cy="180721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优势分析（S）：自身的优势是什么。</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劣势分析（W）：自身的劣势是什么。</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机会分析（O）：身边有什么机会，外部环境哪些对自己有利。</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威胁分析（T）：外部的阻碍是什么，有哪些敌人。</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标题"/>
          <p:cNvSpPr txBox="1"/>
          <p:nvPr>
            <p:custDataLst>
              <p:tags r:id="rId7"/>
            </p:custDataLst>
          </p:nvPr>
        </p:nvSpPr>
        <p:spPr>
          <a:xfrm>
            <a:off x="7500083" y="3468668"/>
            <a:ext cx="1589301" cy="437862"/>
          </a:xfrm>
          <a:prstGeom prst="rect">
            <a:avLst/>
          </a:prstGeom>
          <a:noFill/>
        </p:spPr>
        <p:txBody>
          <a:bodyPr wrap="square" lIns="90170" tIns="46990" rIns="90170" bIns="0" rtlCol="0" anchor="b">
            <a:normAutofit fontScale="70000"/>
          </a:bodyPr>
          <a:p>
            <a:r>
              <a:rPr lang="zh-CN" altLang="en-US" sz="2400" b="1" spc="300" dirty="0">
                <a:solidFill>
                  <a:srgbClr val="FFD247">
                    <a:lumMod val="75000"/>
                  </a:srgbClr>
                </a:solidFill>
                <a:latin typeface="Arial" panose="020B0604020202020204" pitchFamily="34" charset="0"/>
                <a:ea typeface="微软雅黑" panose="020B0503020204020204" charset="-122"/>
              </a:rPr>
              <a:t>2. 分析自己</a:t>
            </a:r>
            <a:endParaRPr lang="zh-CN" altLang="en-US" sz="2400" b="1" spc="300" dirty="0">
              <a:solidFill>
                <a:srgbClr val="FFD247">
                  <a:lumMod val="75000"/>
                </a:srgbClr>
              </a:solidFill>
              <a:latin typeface="Arial" panose="020B0604020202020204" pitchFamily="34" charset="0"/>
              <a:ea typeface="微软雅黑" panose="020B0503020204020204" charset="-122"/>
            </a:endParaRPr>
          </a:p>
        </p:txBody>
      </p:sp>
      <p:sp>
        <p:nvSpPr>
          <p:cNvPr id="8" name="正文"/>
          <p:cNvSpPr txBox="1"/>
          <p:nvPr>
            <p:custDataLst>
              <p:tags r:id="rId8"/>
            </p:custDataLst>
          </p:nvPr>
        </p:nvSpPr>
        <p:spPr>
          <a:xfrm>
            <a:off x="1009650" y="3808095"/>
            <a:ext cx="2888615" cy="216471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职业目标必须是自己认真选择的：对选择的结果要认真评估；对目标充满信心；要符合社会与组织的需求；愿付出行动来完成。</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21" name="标题"/>
          <p:cNvSpPr txBox="1"/>
          <p:nvPr>
            <p:custDataLst>
              <p:tags r:id="rId9"/>
            </p:custDataLst>
          </p:nvPr>
        </p:nvSpPr>
        <p:spPr>
          <a:xfrm>
            <a:off x="1116330" y="3310890"/>
            <a:ext cx="2781935" cy="438150"/>
          </a:xfrm>
          <a:prstGeom prst="rect">
            <a:avLst/>
          </a:prstGeom>
          <a:noFill/>
        </p:spPr>
        <p:txBody>
          <a:bodyPr wrap="square" lIns="90170" tIns="46990" rIns="90170" bIns="0" rtlCol="0" anchor="b"/>
          <a:p>
            <a:pPr algn="l"/>
            <a:r>
              <a:rPr lang="zh-CN" altLang="en-US" b="1" spc="300" dirty="0">
                <a:solidFill>
                  <a:srgbClr val="376FFF"/>
                </a:solidFill>
                <a:latin typeface="Arial" panose="020B0604020202020204" pitchFamily="34" charset="0"/>
                <a:ea typeface="微软雅黑" panose="020B0503020204020204" charset="-122"/>
              </a:rPr>
              <a:t>3. 职业目标的标准</a:t>
            </a:r>
            <a:endParaRPr lang="zh-CN" altLang="en-US" b="1" spc="300" dirty="0">
              <a:solidFill>
                <a:srgbClr val="376FFF"/>
              </a:solidFill>
              <a:latin typeface="Arial" panose="020B0604020202020204" pitchFamily="34" charset="0"/>
              <a:ea typeface="微软雅黑" panose="020B0503020204020204" charset="-122"/>
            </a:endParaRPr>
          </a:p>
        </p:txBody>
      </p:sp>
      <p:pic>
        <p:nvPicPr>
          <p:cNvPr id="25" name="图片 24"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410976" y="2426241"/>
            <a:ext cx="447579" cy="447579"/>
          </a:xfrm>
          <a:prstGeom prst="rect">
            <a:avLst/>
          </a:prstGeom>
        </p:spPr>
      </p:pic>
      <p:pic>
        <p:nvPicPr>
          <p:cNvPr id="26" name="图片 25"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671893" y="3748937"/>
            <a:ext cx="447579" cy="447579"/>
          </a:xfrm>
          <a:prstGeom prst="rect">
            <a:avLst/>
          </a:prstGeom>
        </p:spPr>
      </p:pic>
      <p:pic>
        <p:nvPicPr>
          <p:cNvPr id="9" name="图片 8"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182245" y="3786286"/>
            <a:ext cx="447579" cy="4475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790700" y="791845"/>
            <a:ext cx="5400040" cy="492125"/>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rPr>
              <a:t>四、如何实现职业目标</a:t>
            </a:r>
            <a:endParaRPr kumimoji="0" lang="zh-CN" altLang="en-US" sz="3200" b="0" i="0" u="none" strike="noStrike" kern="1200" cap="none" spc="0" normalizeH="0" baseline="0" noProof="0">
              <a:ln>
                <a:noFill/>
              </a:ln>
              <a:solidFill>
                <a:srgbClr val="68C5CA"/>
              </a:solidFill>
              <a:effectLst/>
              <a:uLnTx/>
              <a:uFillTx/>
              <a:latin typeface="汉仪雅酷黑 85W" panose="020B0904020202020204" pitchFamily="34" charset="-122"/>
              <a:ea typeface="汉仪雅酷黑 85W" panose="020B0904020202020204" pitchFamily="34" charset="-122"/>
              <a:cs typeface="+mn-cs"/>
              <a:sym typeface="+mn-lt"/>
            </a:endParaRPr>
          </a:p>
        </p:txBody>
      </p:sp>
      <p:sp>
        <p:nvSpPr>
          <p:cNvPr id="3" name="六角星 2"/>
          <p:cNvSpPr/>
          <p:nvPr>
            <p:custDataLst>
              <p:tags r:id="rId1"/>
            </p:custDataLst>
          </p:nvPr>
        </p:nvSpPr>
        <p:spPr>
          <a:xfrm>
            <a:off x="4054430" y="1763346"/>
            <a:ext cx="3741831" cy="3741831"/>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0" name="Freeform 203"/>
          <p:cNvSpPr>
            <a:spLocks noEditPoints="1"/>
          </p:cNvSpPr>
          <p:nvPr>
            <p:custDataLst>
              <p:tags r:id="rId2"/>
            </p:custDataLst>
          </p:nvPr>
        </p:nvSpPr>
        <p:spPr>
          <a:xfrm rot="3417599">
            <a:off x="5628024" y="1517902"/>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3"/>
            </p:custDataLst>
          </p:nvPr>
        </p:nvSpPr>
        <p:spPr>
          <a:xfrm rot="11046381">
            <a:off x="7547006" y="4309716"/>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4"/>
            </p:custDataLst>
          </p:nvPr>
        </p:nvSpPr>
        <p:spPr>
          <a:xfrm rot="6823278">
            <a:off x="7533586" y="2441270"/>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1" name="Freeform 203"/>
          <p:cNvSpPr>
            <a:spLocks noEditPoints="1"/>
          </p:cNvSpPr>
          <p:nvPr>
            <p:custDataLst>
              <p:tags r:id="rId5"/>
            </p:custDataLst>
          </p:nvPr>
        </p:nvSpPr>
        <p:spPr>
          <a:xfrm rot="20989118">
            <a:off x="3814271" y="2482454"/>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2" name="Freeform 203"/>
          <p:cNvSpPr>
            <a:spLocks noEditPoints="1"/>
          </p:cNvSpPr>
          <p:nvPr>
            <p:custDataLst>
              <p:tags r:id="rId6"/>
            </p:custDataLst>
          </p:nvPr>
        </p:nvSpPr>
        <p:spPr>
          <a:xfrm rot="17008488">
            <a:off x="3863585" y="4338513"/>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7"/>
            </p:custDataLst>
          </p:nvPr>
        </p:nvSpPr>
        <p:spPr>
          <a:xfrm rot="14039476">
            <a:off x="5720315" y="5242502"/>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2" name="文本框 21"/>
          <p:cNvSpPr txBox="1"/>
          <p:nvPr>
            <p:custDataLst>
              <p:tags r:id="rId8"/>
            </p:custDataLst>
          </p:nvPr>
        </p:nvSpPr>
        <p:spPr>
          <a:xfrm>
            <a:off x="2830435" y="1463924"/>
            <a:ext cx="2656003" cy="633303"/>
          </a:xfrm>
          <a:prstGeom prst="rect">
            <a:avLst/>
          </a:prstGeom>
          <a:noFill/>
        </p:spPr>
        <p:txBody>
          <a:bodyPr wrap="square" rtlCol="0" anchor="ctr" anchorCtr="0"/>
          <a:lstStyle/>
          <a:p>
            <a:pPr algn="l">
              <a:lnSpc>
                <a:spcPct val="120000"/>
              </a:lnSpc>
            </a:pPr>
            <a:r>
              <a:rPr lang="zh-CN" altLang="en-US" sz="1600" b="1">
                <a:solidFill>
                  <a:srgbClr val="6B67EC"/>
                </a:solidFill>
                <a:latin typeface="Arial" panose="020B0604020202020204" pitchFamily="34" charset="0"/>
                <a:ea typeface="微软雅黑" panose="020B0503020204020204" charset="-122"/>
                <a:sym typeface="微软雅黑" panose="020B0503020204020204" charset="-122"/>
              </a:rPr>
              <a:t>（一）分解职业目标</a:t>
            </a:r>
            <a:endParaRPr lang="zh-CN" altLang="en-US" sz="1600" b="1">
              <a:solidFill>
                <a:srgbClr val="6B67EC"/>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1. 按时间分解</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2. 按性质分解</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3" name="文本框 22"/>
          <p:cNvSpPr txBox="1"/>
          <p:nvPr>
            <p:custDataLst>
              <p:tags r:id="rId9"/>
            </p:custDataLst>
          </p:nvPr>
        </p:nvSpPr>
        <p:spPr>
          <a:xfrm>
            <a:off x="732155" y="2440305"/>
            <a:ext cx="3213100" cy="1224915"/>
          </a:xfrm>
          <a:prstGeom prst="rect">
            <a:avLst/>
          </a:prstGeom>
          <a:noFill/>
        </p:spPr>
        <p:txBody>
          <a:bodyPr wrap="square" rtlCol="0" anchor="ctr" anchorCtr="0"/>
          <a:lstStyle/>
          <a:p>
            <a:pPr algn="l">
              <a:lnSpc>
                <a:spcPct val="120000"/>
              </a:lnSpc>
            </a:pPr>
            <a:r>
              <a:rPr lang="zh-CN" altLang="en-US" sz="1600" b="1">
                <a:solidFill>
                  <a:srgbClr val="7030A0"/>
                </a:solidFill>
                <a:latin typeface="Arial" panose="020B0604020202020204" pitchFamily="34" charset="0"/>
                <a:ea typeface="微软雅黑" panose="020B0503020204020204" charset="-122"/>
                <a:sym typeface="微软雅黑" panose="020B0503020204020204" charset="-122"/>
              </a:rPr>
              <a:t>（六）参加有益的职业训练</a:t>
            </a:r>
            <a:endParaRPr lang="zh-CN" altLang="en-US" sz="1600" b="1">
              <a:solidFill>
                <a:srgbClr val="7030A0"/>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职业训练包括职业技能的培训、对自我职业的适应性考核、职业意向的科学测定等。</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4" name="文本框 23"/>
          <p:cNvSpPr txBox="1"/>
          <p:nvPr>
            <p:custDataLst>
              <p:tags r:id="rId10"/>
            </p:custDataLst>
          </p:nvPr>
        </p:nvSpPr>
        <p:spPr>
          <a:xfrm>
            <a:off x="8261350" y="1795780"/>
            <a:ext cx="3213100" cy="1224915"/>
          </a:xfrm>
          <a:prstGeom prst="rect">
            <a:avLst/>
          </a:prstGeom>
          <a:noFill/>
        </p:spPr>
        <p:txBody>
          <a:bodyPr wrap="square" rtlCol="0" anchor="ctr" anchorCtr="0"/>
          <a:lstStyle/>
          <a:p>
            <a:pPr>
              <a:lnSpc>
                <a:spcPct val="120000"/>
              </a:lnSpc>
            </a:pPr>
            <a:r>
              <a:rPr lang="zh-CN" altLang="en-US" sz="1600" b="1">
                <a:solidFill>
                  <a:srgbClr val="00B0F0"/>
                </a:solidFill>
                <a:latin typeface="Arial" panose="020B0604020202020204" pitchFamily="34" charset="0"/>
                <a:ea typeface="微软雅黑" panose="020B0503020204020204" charset="-122"/>
                <a:sym typeface="微软雅黑" panose="020B0503020204020204" charset="-122"/>
              </a:rPr>
              <a:t>（二）树立正确的职业理想，明确自己的职业目标</a:t>
            </a:r>
            <a:endParaRPr lang="zh-CN" altLang="en-US" sz="1600" b="1">
              <a:solidFill>
                <a:srgbClr val="00B0F0"/>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职业理想在人们职业生涯设计过程中起着调节和指向作用。</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1"/>
            </p:custDataLst>
          </p:nvPr>
        </p:nvSpPr>
        <p:spPr>
          <a:xfrm>
            <a:off x="538480" y="4261485"/>
            <a:ext cx="3110865" cy="1054100"/>
          </a:xfrm>
          <a:prstGeom prst="rect">
            <a:avLst/>
          </a:prstGeom>
          <a:noFill/>
        </p:spPr>
        <p:txBody>
          <a:bodyPr wrap="square" rtlCol="0" anchor="ctr" anchorCtr="0"/>
          <a:lstStyle/>
          <a:p>
            <a:pPr algn="l">
              <a:lnSpc>
                <a:spcPct val="120000"/>
              </a:lnSpc>
            </a:pPr>
            <a:r>
              <a:rPr lang="zh-CN" altLang="en-US" sz="1600" b="1">
                <a:solidFill>
                  <a:srgbClr val="92D050"/>
                </a:solidFill>
                <a:latin typeface="Arial" panose="020B0604020202020204" pitchFamily="34" charset="0"/>
                <a:ea typeface="微软雅黑" panose="020B0503020204020204" charset="-122"/>
                <a:sym typeface="微软雅黑" panose="020B0503020204020204" charset="-122"/>
              </a:rPr>
              <a:t>（五）培养职业需要的实践能力</a:t>
            </a:r>
            <a:endParaRPr lang="zh-CN" altLang="en-US" sz="1600" b="1">
              <a:solidFill>
                <a:srgbClr val="92D050"/>
              </a:solidFill>
              <a:latin typeface="Arial" panose="020B0604020202020204" pitchFamily="34" charset="0"/>
              <a:ea typeface="微软雅黑" panose="020B0503020204020204" charset="-122"/>
              <a:sym typeface="微软雅黑" panose="020B0503020204020204" charset="-122"/>
            </a:endParaRPr>
          </a:p>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综合能力和知识面是用人单位选择人才的依据。</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8" name="文本框 27"/>
          <p:cNvSpPr txBox="1"/>
          <p:nvPr>
            <p:custDataLst>
              <p:tags r:id="rId12"/>
            </p:custDataLst>
          </p:nvPr>
        </p:nvSpPr>
        <p:spPr>
          <a:xfrm>
            <a:off x="8011160" y="4261485"/>
            <a:ext cx="3594735" cy="633095"/>
          </a:xfrm>
          <a:prstGeom prst="rect">
            <a:avLst/>
          </a:prstGeom>
          <a:noFill/>
        </p:spPr>
        <p:txBody>
          <a:bodyPr wrap="square" rtlCol="0" anchor="ctr" anchorCtr="0"/>
          <a:lstStyle/>
          <a:p>
            <a:pPr>
              <a:lnSpc>
                <a:spcPct val="120000"/>
              </a:lnSpc>
            </a:pPr>
            <a:r>
              <a:rPr lang="zh-CN" altLang="en-US" sz="1600" b="1">
                <a:solidFill>
                  <a:schemeClr val="accent3">
                    <a:lumMod val="75000"/>
                  </a:schemeClr>
                </a:solidFill>
                <a:latin typeface="Arial" panose="020B0604020202020204" pitchFamily="34" charset="0"/>
                <a:ea typeface="微软雅黑" panose="020B0503020204020204" charset="-122"/>
                <a:sym typeface="微软雅黑" panose="020B0503020204020204" charset="-122"/>
              </a:rPr>
              <a:t>（三）正确进行自我分析和职业分析</a:t>
            </a:r>
            <a:endParaRPr lang="zh-CN" altLang="en-US" sz="1600" b="1">
              <a:solidFill>
                <a:schemeClr val="accent3">
                  <a:lumMod val="75000"/>
                </a:schemeClr>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首要通过科学认知的方法和手段，对自己的职业兴趣、气质、性格、能力等进行全面认识。</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31" name="文本框 30"/>
          <p:cNvSpPr txBox="1"/>
          <p:nvPr>
            <p:custDataLst>
              <p:tags r:id="rId13"/>
            </p:custDataLst>
          </p:nvPr>
        </p:nvSpPr>
        <p:spPr>
          <a:xfrm>
            <a:off x="6350000" y="5238750"/>
            <a:ext cx="4805045" cy="1054100"/>
          </a:xfrm>
          <a:prstGeom prst="rect">
            <a:avLst/>
          </a:prstGeom>
          <a:noFill/>
        </p:spPr>
        <p:txBody>
          <a:bodyPr wrap="square" rtlCol="0" anchor="ctr" anchorCtr="0"/>
          <a:lstStyle/>
          <a:p>
            <a:pPr>
              <a:lnSpc>
                <a:spcPct val="120000"/>
              </a:lnSpc>
            </a:pPr>
            <a:r>
              <a:rPr lang="zh-CN" altLang="en-US" sz="1600" b="1">
                <a:solidFill>
                  <a:srgbClr val="00B050"/>
                </a:solidFill>
                <a:latin typeface="Arial" panose="020B0604020202020204" pitchFamily="34" charset="0"/>
                <a:ea typeface="微软雅黑" panose="020B0503020204020204" charset="-122"/>
                <a:sym typeface="微软雅黑" panose="020B0503020204020204" charset="-122"/>
              </a:rPr>
              <a:t>（四）构建合理的知识结构</a:t>
            </a:r>
            <a:endParaRPr lang="zh-CN" altLang="en-US" sz="1600" b="1">
              <a:solidFill>
                <a:srgbClr val="00B050"/>
              </a:solidFill>
              <a:latin typeface="Arial" panose="020B0604020202020204" pitchFamily="34" charset="0"/>
              <a:ea typeface="微软雅黑" panose="020B0503020204020204" charset="-122"/>
              <a:sym typeface="微软雅黑" panose="020B0503020204020204" charset="-122"/>
            </a:endParaRPr>
          </a:p>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知识的积累是成才的基础和必要条件，但单纯的知识数量并不足以表明一个人真正的知识水平。</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9" name="六角星 28"/>
          <p:cNvSpPr/>
          <p:nvPr>
            <p:custDataLst>
              <p:tags r:id="rId14"/>
            </p:custDataLst>
          </p:nvPr>
        </p:nvSpPr>
        <p:spPr>
          <a:xfrm>
            <a:off x="4054430" y="1763346"/>
            <a:ext cx="3741831" cy="3741831"/>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30" name="Freeform 203"/>
          <p:cNvSpPr>
            <a:spLocks noEditPoints="1"/>
          </p:cNvSpPr>
          <p:nvPr>
            <p:custDataLst>
              <p:tags r:id="rId15"/>
            </p:custDataLst>
          </p:nvPr>
        </p:nvSpPr>
        <p:spPr>
          <a:xfrm rot="3417599">
            <a:off x="5628024" y="1517902"/>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2" name="Freeform 203"/>
          <p:cNvSpPr>
            <a:spLocks noEditPoints="1"/>
          </p:cNvSpPr>
          <p:nvPr>
            <p:custDataLst>
              <p:tags r:id="rId16"/>
            </p:custDataLst>
          </p:nvPr>
        </p:nvSpPr>
        <p:spPr>
          <a:xfrm rot="11046381">
            <a:off x="7547006" y="4309716"/>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3" name="Freeform 203"/>
          <p:cNvSpPr>
            <a:spLocks noEditPoints="1"/>
          </p:cNvSpPr>
          <p:nvPr>
            <p:custDataLst>
              <p:tags r:id="rId17"/>
            </p:custDataLst>
          </p:nvPr>
        </p:nvSpPr>
        <p:spPr>
          <a:xfrm rot="6823278">
            <a:off x="7533586" y="2441270"/>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4" name="Freeform 203"/>
          <p:cNvSpPr>
            <a:spLocks noEditPoints="1"/>
          </p:cNvSpPr>
          <p:nvPr>
            <p:custDataLst>
              <p:tags r:id="rId18"/>
            </p:custDataLst>
          </p:nvPr>
        </p:nvSpPr>
        <p:spPr>
          <a:xfrm rot="20989118">
            <a:off x="3814271" y="2482454"/>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5" name="Freeform 203"/>
          <p:cNvSpPr>
            <a:spLocks noEditPoints="1"/>
          </p:cNvSpPr>
          <p:nvPr>
            <p:custDataLst>
              <p:tags r:id="rId19"/>
            </p:custDataLst>
          </p:nvPr>
        </p:nvSpPr>
        <p:spPr>
          <a:xfrm rot="17008488">
            <a:off x="3863585" y="4338513"/>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6" name="Freeform 203"/>
          <p:cNvSpPr>
            <a:spLocks noEditPoints="1"/>
          </p:cNvSpPr>
          <p:nvPr>
            <p:custDataLst>
              <p:tags r:id="rId20"/>
            </p:custDataLst>
          </p:nvPr>
        </p:nvSpPr>
        <p:spPr>
          <a:xfrm rot="14039476">
            <a:off x="5720315" y="5242502"/>
            <a:ext cx="525348" cy="52534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MH_OLD_SHAPE_ID" val="2"/>
  <p:tag name="REFSHAPE" val="2762260439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2*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DIAGRAM_VIRTUALLY_FRAME" val="{&quot;height&quot;:345.8,&quot;left&quot;:46.5,&quot;top&quot;:139.25,&quot;width&quot;:855.3}"/>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7_5*l_h_i*1_4_1"/>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77_5*l_h_i*1_4_3"/>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7_5*l_h_i*1_3_1"/>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77_5*l_h_i*1_3_3"/>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7_5*l_h_i*1_2_1"/>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77_5*l_h_i*1_2_3"/>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7_5*l_h_i*1_1_1"/>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77_5*l_h_i*1_1_3"/>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77_5*l_h_a*1_5_1"/>
  <p:tag name="KSO_WM_TEMPLATE_CATEGORY" val="diagram"/>
  <p:tag name="KSO_WM_TEMPLATE_INDEX" val="20227977"/>
  <p:tag name="KSO_WM_UNIT_LAYERLEVEL" val="1_1_1"/>
  <p:tag name="KSO_WM_TAG_VERSION" val="1.0"/>
  <p:tag name="KSO_WM_BEAUTIFY_FLAG" val="#wm#"/>
  <p:tag name="KSO_WM_UNIT_TEXT_FILL_FORE_SCHEMECOLOR_INDEX" val="7"/>
  <p:tag name="KSO_WM_UNIT_TEXT_FILL_TYPE" val="1"/>
</p:tagLst>
</file>

<file path=ppt/tags/tag109.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77_5*l_h_x*1_5_1"/>
  <p:tag name="KSO_WM_TEMPLATE_CATEGORY" val="diagram"/>
  <p:tag name="KSO_WM_TEMPLATE_INDEX" val="20227977"/>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2*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DIAGRAM_VIRTUALLY_FRAME" val="{&quot;height&quot;:345.8,&quot;left&quot;:46.5,&quot;top&quot;:139.25,&quot;width&quot;:855.3}"/>
</p:tagLst>
</file>

<file path=ppt/tags/tag1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7_5*l_h_a*1_4_1"/>
  <p:tag name="KSO_WM_TEMPLATE_CATEGORY" val="diagram"/>
  <p:tag name="KSO_WM_TEMPLATE_INDEX" val="20227977"/>
  <p:tag name="KSO_WM_UNIT_LAYERLEVEL" val="1_1_1"/>
  <p:tag name="KSO_WM_TAG_VERSION" val="1.0"/>
  <p:tag name="KSO_WM_BEAUTIFY_FLAG" val="#wm#"/>
  <p:tag name="KSO_WM_UNIT_TEXT_FILL_FORE_SCHEMECOLOR_INDEX" val="8"/>
  <p:tag name="KSO_WM_UNIT_TEXT_FILL_TYPE" val="1"/>
</p:tagLst>
</file>

<file path=ppt/tags/tag111.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77_5*l_h_x*1_4_1"/>
  <p:tag name="KSO_WM_TEMPLATE_CATEGORY" val="diagram"/>
  <p:tag name="KSO_WM_TEMPLATE_INDEX" val="20227977"/>
  <p:tag name="KSO_WM_UNIT_LAYERLEVEL" val="1_1_1"/>
  <p:tag name="KSO_WM_TAG_VERSION" val="1.0"/>
  <p:tag name="KSO_WM_BEAUTIFY_FLAG" val="#wm#"/>
</p:tagLst>
</file>

<file path=ppt/tags/tag1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5*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Lst>
</file>

<file path=ppt/tags/tag113.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7_5*l_h_x*1_1_1"/>
  <p:tag name="KSO_WM_TEMPLATE_CATEGORY" val="diagram"/>
  <p:tag name="KSO_WM_TEMPLATE_INDEX" val="20227977"/>
  <p:tag name="KSO_WM_UNIT_LAYERLEVEL" val="1_1_1"/>
  <p:tag name="KSO_WM_TAG_VERSION" val="1.0"/>
  <p:tag name="KSO_WM_BEAUTIFY_FLAG" val="#wm#"/>
</p:tagLst>
</file>

<file path=ppt/tags/tag1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7_5*l_h_a*1_2_1"/>
  <p:tag name="KSO_WM_TEMPLATE_CATEGORY" val="diagram"/>
  <p:tag name="KSO_WM_TEMPLATE_INDEX" val="20227977"/>
  <p:tag name="KSO_WM_UNIT_LAYERLEVEL" val="1_1_1"/>
  <p:tag name="KSO_WM_TAG_VERSION" val="1.0"/>
  <p:tag name="KSO_WM_BEAUTIFY_FLAG" val="#wm#"/>
  <p:tag name="KSO_WM_UNIT_TEXT_FILL_FORE_SCHEMECOLOR_INDEX" val="8"/>
  <p:tag name="KSO_WM_UNIT_TEXT_FILL_TYPE" val="1"/>
</p:tagLst>
</file>

<file path=ppt/tags/tag115.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7_5*l_h_x*1_2_1"/>
  <p:tag name="KSO_WM_TEMPLATE_CATEGORY" val="diagram"/>
  <p:tag name="KSO_WM_TEMPLATE_INDEX" val="20227977"/>
  <p:tag name="KSO_WM_UNIT_LAYERLEVEL" val="1_1_1"/>
  <p:tag name="KSO_WM_TAG_VERSION" val="1.0"/>
  <p:tag name="KSO_WM_BEAUTIFY_FLAG" val="#wm#"/>
</p:tagLst>
</file>

<file path=ppt/tags/tag1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7_5*l_h_a*1_3_1"/>
  <p:tag name="KSO_WM_TEMPLATE_CATEGORY" val="diagram"/>
  <p:tag name="KSO_WM_TEMPLATE_INDEX" val="20227977"/>
  <p:tag name="KSO_WM_UNIT_LAYERLEVEL" val="1_1_1"/>
  <p:tag name="KSO_WM_TAG_VERSION" val="1.0"/>
  <p:tag name="KSO_WM_BEAUTIFY_FLAG" val="#wm#"/>
  <p:tag name="KSO_WM_UNIT_TEXT_FILL_FORE_SCHEMECOLOR_INDEX" val="10"/>
  <p:tag name="KSO_WM_UNIT_TEXT_FILL_TYPE" val="1"/>
</p:tagLst>
</file>

<file path=ppt/tags/tag117.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7_5*l_h_x*1_3_1"/>
  <p:tag name="KSO_WM_TEMPLATE_CATEGORY" val="diagram"/>
  <p:tag name="KSO_WM_TEMPLATE_INDEX" val="20227977"/>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7_5*l_h_i*1_2_2"/>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7_5*l_h_i*1_3_2"/>
  <p:tag name="KSO_WM_TEMPLATE_CATEGORY" val="diagram"/>
  <p:tag name="KSO_WM_TEMPLATE_INDEX" val="20227977"/>
  <p:tag name="KSO_WM_UNIT_LAYERLEVEL" val="1_1_1"/>
  <p:tag name="KSO_WM_TAG_VERSION" val="1.0"/>
  <p:tag name="KSO_WM_BEAUTIFY_FLAG" val="#wm#"/>
  <p:tag name="KSO_WM_UNIT_TEXT_FORE_SCHEMECOLOR_INDEX" val="6"/>
  <p:tag name="KSO_WM_UNIT_TEX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2*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DIAGRAM_VIRTUALLY_FRAME" val="{&quot;height&quot;:345.8,&quot;left&quot;:46.5,&quot;top&quot;:139.25,&quot;width&quot;:855.3}"/>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7_5*l_h_i*1_4_2"/>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7977_5*l_h_i*1_5_2"/>
  <p:tag name="KSO_WM_TEMPLATE_CATEGORY" val="diagram"/>
  <p:tag name="KSO_WM_TEMPLATE_INDEX" val="20227977"/>
  <p:tag name="KSO_WM_UNIT_LAYERLEVEL" val="1_1_1"/>
  <p:tag name="KSO_WM_TAG_VERSION" val="1.0"/>
  <p:tag name="KSO_WM_BEAUTIFY_FLAG" val="#wm#"/>
  <p:tag name="KSO_WM_UNIT_TEXT_FORE_SCHEMECOLOR_INDEX" val="7"/>
  <p:tag name="KSO_WM_UNIT_TEX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7_5*l_h_i*1_1_2"/>
  <p:tag name="KSO_WM_TEMPLATE_CATEGORY" val="diagram"/>
  <p:tag name="KSO_WM_TEMPLATE_INDEX" val="20227977"/>
  <p:tag name="KSO_WM_UNIT_LAYERLEVEL" val="1_1_1"/>
  <p:tag name="KSO_WM_TAG_VERSION" val="1.0"/>
  <p:tag name="KSO_WM_BEAUTIFY_FLAG" val="#wm#"/>
  <p:tag name="KSO_WM_UNIT_TEXT_FORE_SCHEMECOLOR_INDEX" val="5"/>
  <p:tag name="KSO_WM_UNIT_TEX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7977_5*i*1"/>
  <p:tag name="KSO_WM_TEMPLATE_CATEGORY" val="diagram"/>
  <p:tag name="KSO_WM_TEMPLATE_INDEX" val="2022797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7977_5*i*2"/>
  <p:tag name="KSO_WM_TEMPLATE_CATEGORY" val="diagram"/>
  <p:tag name="KSO_WM_TEMPLATE_INDEX" val="2022797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2*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DIAGRAM_VIRTUALLY_FRAME" val="{&quot;height&quot;:345.8,&quot;left&quot;:46.5,&quot;top&quot;:139.25,&quot;width&quot;:855.3}"/>
</p:tagLst>
</file>

<file path=ppt/tags/tag13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DIAGRAM_VIRTUALLY_FRAME" val="{&quot;height&quot;:532.7845669291339,&quot;left&quot;:87.15,&quot;top&quot;:-12.634566929133873,&quot;width&quot;:830.4}"/>
</p:tagLst>
</file>

<file path=ppt/tags/tag1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DIAGRAM_VIRTUALLY_FRAME" val="{&quot;height&quot;:532.7845669291339,&quot;left&quot;:87.15,&quot;top&quot;:-12.634566929133873,&quot;width&quot;:830.4}"/>
</p:tagLst>
</file>

<file path=ppt/tags/tag13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DIAGRAM_VIRTUALLY_FRAME" val="{&quot;height&quot;:532.7845669291339,&quot;left&quot;:87.15,&quot;top&quot;:-12.634566929133873,&quot;width&quot;:830.4}"/>
</p:tagLst>
</file>

<file path=ppt/tags/tag1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7949_6*q_h_a*1_6_1"/>
  <p:tag name="KSO_WM_TEMPLATE_CATEGORY" val="diagram"/>
  <p:tag name="KSO_WM_TEMPLATE_INDEX" val="20227949"/>
  <p:tag name="KSO_WM_UNIT_LAYERLEVEL" val="1_1_1"/>
  <p:tag name="KSO_WM_TAG_VERSION" val="1.0"/>
  <p:tag name="KSO_WM_BEAUTIFY_FLAG" val="#wm#"/>
  <p:tag name="KSO_WM_UNIT_TEXT_FILL_FORE_SCHEMECOLOR_INDEX" val="8"/>
  <p:tag name="KSO_WM_UNIT_TEXT_FILL_TYPE" val="1"/>
  <p:tag name="KSO_WM_DIAGRAM_VIRTUALLY_FRAME" val="{&quot;height&quot;:532.7845669291339,&quot;left&quot;:87.15,&quot;top&quot;:-12.634566929133873,&quot;width&quot;:830.4}"/>
</p:tagLst>
</file>

<file path=ppt/tags/tag13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 name="KSO_WM_DIAGRAM_VIRTUALLY_FRAME" val="{&quot;height&quot;:532.7845669291339,&quot;left&quot;:87.15,&quot;top&quot;:-12.634566929133873,&quot;width&quot;:830.4}"/>
</p:tagLst>
</file>

<file path=ppt/tags/tag1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DIAGRAM_VIRTUALLY_FRAME" val="{&quot;height&quot;:532.7845669291339,&quot;left&quot;:87.15,&quot;top&quot;:-12.634566929133873,&quot;width&quot;:830.4}"/>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532.7845669291339,&quot;left&quot;:87.15,&quot;top&quot;:-12.634566929133873,&quot;width&quot;:830.4}"/>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2*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DIAGRAM_VIRTUALLY_FRAME" val="{&quot;height&quot;:345.8,&quot;left&quot;:46.5,&quot;top&quot;:139.25,&quot;width&quot;:855.3}"/>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2*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DIAGRAM_VIRTUALLY_FRAME" val="{&quot;height&quot;:345.8,&quot;left&quot;:46.5,&quot;top&quot;:139.25,&quot;width&quot;:855.3}"/>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1"/>
  <p:tag name="KSO_WM_UNIT_ID" val="diagram20169918_1*q_h_i*1_1_1"/>
  <p:tag name="KSO_WM_UNIT_LAYERLEVEL" val="1_1_1"/>
  <p:tag name="KSO_WM_DIAGRAM_GROUP_CODE" val="q1-1"/>
  <p:tag name="KSO_WM_UNIT_LINE_FORE_SCHEMECOLOR_INDEX" val="16"/>
  <p:tag name="KSO_WM_UNIT_LINE_FILL_TYPE" val="2"/>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2"/>
  <p:tag name="KSO_WM_UNIT_LAYERLEVEL" val="1_1"/>
  <p:tag name="KSO_WM_DIAGRAM_GROUP_CODE" val="q1-1"/>
  <p:tag name="KSO_WM_UNIT_ID" val="diagram20169918_1*q_i*1_2"/>
  <p:tag name="KSO_WM_UNIT_FILL_FORE_SCHEMECOLOR_INDEX" val="8"/>
  <p:tag name="KSO_WM_UNI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1"/>
  <p:tag name="KSO_WM_UNIT_ID" val="diagram20169918_1*q_h_i*1_3_1"/>
  <p:tag name="KSO_WM_UNIT_LAYERLEVEL" val="1_1_1"/>
  <p:tag name="KSO_WM_DIAGRAM_GROUP_CODE" val="q1-1"/>
  <p:tag name="KSO_WM_UNIT_LINE_FORE_SCHEMECOLOR_INDEX" val="16"/>
  <p:tag name="KSO_WM_UNIT_LINE_FILL_TYPE" val="2"/>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1"/>
  <p:tag name="KSO_WM_UNIT_ID" val="diagram20169918_1*q_h_i*1_2_1"/>
  <p:tag name="KSO_WM_UNIT_LAYERLEVEL" val="1_1_1"/>
  <p:tag name="KSO_WM_DIAGRAM_GROUP_CODE" val="q1-1"/>
  <p:tag name="KSO_WM_UNIT_FILL_FORE_SCHEMECOLOR_INDEX" val="6"/>
  <p:tag name="KSO_WM_UNIT_FILL_TYPE" val="1"/>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2"/>
  <p:tag name="KSO_WM_UNIT_ID" val="diagram20169918_1*q_h_i*1_2_2"/>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3"/>
  <p:tag name="KSO_WM_UNIT_ID" val="diagram20169918_1*q_h_i*1_2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3"/>
  <p:tag name="KSO_WM_UNIT_LAYERLEVEL" val="1_1"/>
  <p:tag name="KSO_WM_DIAGRAM_GROUP_CODE" val="q1-1"/>
  <p:tag name="KSO_WM_UNIT_ID" val="diagram20169918_1*q_i*1_3"/>
  <p:tag name="KSO_WM_UNIT_FILL_FORE_SCHEMECOLOR_INDEX" val="14"/>
  <p:tag name="KSO_WM_UNIT_FILL_TYPE" val="1"/>
  <p:tag name="KSO_WM_UNIT_LINE_FORE_SCHEMECOLOR_INDEX" val="14"/>
  <p:tag name="KSO_WM_UNIT_LINE_FILL_TYPE" val="2"/>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2"/>
  <p:tag name="KSO_WM_UNIT_ID" val="diagram20169918_1*q_h_i*1_3_2"/>
  <p:tag name="KSO_WM_UNIT_LAYERLEVEL" val="1_1_1"/>
  <p:tag name="KSO_WM_DIAGRAM_GROUP_CODE" val="q1-1"/>
  <p:tag name="KSO_WM_UNIT_FILL_FORE_SCHEMECOLOR_INDEX" val="5"/>
  <p:tag name="KSO_WM_UNI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2*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DIAGRAM_VIRTUALLY_FRAME" val="{&quot;height&quot;:345.8,&quot;left&quot;:46.5,&quot;top&quot;:139.25,&quot;width&quot;:855.3}"/>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3"/>
  <p:tag name="KSO_WM_UNIT_ID" val="diagram20169918_1*q_h_i*1_3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4"/>
  <p:tag name="KSO_WM_UNIT_ID" val="diagram20169918_1*q_h_i*1_3_4"/>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6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5"/>
  <p:tag name="KSO_WM_UNIT_ID" val="diagram20169918_1*q_h_i*1_3_5"/>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2"/>
  <p:tag name="KSO_WM_UNIT_ID" val="diagram20169918_1*q_h_i*1_1_2"/>
  <p:tag name="KSO_WM_UNIT_LAYERLEVEL" val="1_1_1"/>
  <p:tag name="KSO_WM_DIAGRAM_GROUP_CODE" val="q1-1"/>
  <p:tag name="KSO_WM_UNIT_FILL_FORE_SCHEMECOLOR_INDEX" val="5"/>
  <p:tag name="KSO_WM_UNIT_FILL_TYPE" val="1"/>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3"/>
  <p:tag name="KSO_WM_UNIT_ID" val="diagram20169918_1*q_h_i*1_1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4"/>
  <p:tag name="KSO_WM_UNIT_ID" val="diagram20169918_1*q_h_i*1_1_4"/>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4"/>
  <p:tag name="KSO_WM_UNIT_ID" val="diagram20169918_1*q_h_i*1_2_4"/>
  <p:tag name="KSO_WM_UNIT_LAYERLEVEL" val="1_1_1"/>
  <p:tag name="KSO_WM_DIAGRAM_GROUP_CODE" val="q1-1"/>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6"/>
  <p:tag name="KSO_WM_UNIT_ID" val="diagram20169918_1*q_h_i*1_3_6"/>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1_1"/>
  <p:tag name="KSO_WM_UNIT_TEXT_FILL_FORE_SCHEMECOLOR_INDEX" val="5"/>
  <p:tag name="KSO_WM_UNIT_TEXT_FILL_TYPE" val="1"/>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5"/>
  <p:tag name="KSO_WM_UNIT_ID" val="diagram20169918_1*q_h_i*1_2_5"/>
  <p:tag name="KSO_WM_UNIT_LAYERLEVEL" val="1_1_1"/>
  <p:tag name="KSO_WM_DIAGRAM_GROUP_CODE" val="q1-1"/>
  <p:tag name="KSO_WM_UNIT_LINE_FORE_SCHEMECOLOR_INDEX" val="1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2*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DIAGRAM_VIRTUALLY_FRAME" val="{&quot;height&quot;:345.8,&quot;left&quot;:46.5,&quot;top&quot;:139.25,&quot;width&quot;:855.3}"/>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2_1"/>
  <p:tag name="KSO_WM_UNIT_TEXT_FILL_FORE_SCHEMECOLOR_INDEX" val="6"/>
  <p:tag name="KSO_WM_UNIT_TEXT_FILL_TYPE" val="1"/>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3_1"/>
  <p:tag name="KSO_WM_UNIT_TEXT_FILL_FORE_SCHEMECOLOR_INDEX" val="5"/>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945_2*q_h_i*1_1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945_2*q_i*1_1"/>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45_2*q_h_i*1_1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945_2*q_i*1_2"/>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945_2*q_h_i*1_2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45_2*q_h_i*1_2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9945_2*q_h_i*1_1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69945_2*q_h_i*1_2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2*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345.8,&quot;left&quot;:46.5,&quot;top&quot;:139.25,&quot;width&quot;:855.3}"/>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69945_2*q_h_i*1_1_4"/>
  <p:tag name="KSO_WM_TEMPLATE_CATEGORY" val="diagram"/>
  <p:tag name="KSO_WM_TEMPLATE_INDEX" val="20169945"/>
  <p:tag name="KSO_WM_UNIT_LAYERLEVEL" val="1_1_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69945_2*q_h_i*1_2_4"/>
  <p:tag name="KSO_WM_TEMPLATE_CATEGORY" val="diagram"/>
  <p:tag name="KSO_WM_TEMPLATE_INDEX" val="20169945"/>
  <p:tag name="KSO_WM_UNIT_LAYERLEVEL" val="1_1_1"/>
  <p:tag name="KSO_WM_TAG_VERSION" val="1.0"/>
  <p:tag name="KSO_WM_BEAUTIFY_FLAG" val="#wm#"/>
</p:tagLst>
</file>

<file path=ppt/tags/tag182.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45_2*q_h_f*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83.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45_2*q_h_f*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1"/>
  <p:tag name="KSO_WM_UNIT_ID" val="diagram20169926_6*q_h_i*1_1_1"/>
  <p:tag name="KSO_WM_UNIT_LAYERLEVEL" val="1_1_1"/>
  <p:tag name="KSO_WM_DIAGRAM_GROUP_CODE" val="q1-1"/>
  <p:tag name="KSO_WM_UNIT_LINE_FORE_SCHEMECOLOR_INDEX" val="14"/>
  <p:tag name="KSO_WM_UNIT_LINE_FILL_TYPE" val="2"/>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2_1"/>
  <p:tag name="KSO_WM_UNIT_ID" val="diagram20169926_6*q_h_i*1_2_1"/>
  <p:tag name="KSO_WM_UNIT_LAYERLEVEL" val="1_1_1"/>
  <p:tag name="KSO_WM_DIAGRAM_GROUP_CODE" val="q1-1"/>
  <p:tag name="KSO_WM_UNIT_LINE_FORE_SCHEMECOLOR_INDEX" val="14"/>
  <p:tag name="KSO_WM_UNIT_LINE_FILL_TYPE" val="2"/>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4_1"/>
  <p:tag name="KSO_WM_UNIT_ID" val="diagram20169926_6*q_h_i*1_4_1"/>
  <p:tag name="KSO_WM_UNIT_LAYERLEVEL" val="1_1_1"/>
  <p:tag name="KSO_WM_DIAGRAM_GROUP_CODE" val="q1-1"/>
  <p:tag name="KSO_WM_UNIT_LINE_FORE_SCHEMECOLOR_INDEX" val="14"/>
  <p:tag name="KSO_WM_UNIT_LINE_FILL_TYPE" val="2"/>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5_1"/>
  <p:tag name="KSO_WM_UNIT_ID" val="diagram20169926_6*q_h_i*1_5_1"/>
  <p:tag name="KSO_WM_UNIT_LAYERLEVEL" val="1_1_1"/>
  <p:tag name="KSO_WM_DIAGRAM_GROUP_CODE" val="q1-1"/>
  <p:tag name="KSO_WM_UNIT_LINE_FORE_SCHEMECOLOR_INDEX" val="14"/>
  <p:tag name="KSO_WM_UNIT_LINE_FILL_TYPE" val="2"/>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i"/>
  <p:tag name="KSO_WM_UNIT_INDEX" val="1_5"/>
  <p:tag name="KSO_WM_UNIT_LAYERLEVEL" val="1_1"/>
  <p:tag name="KSO_WM_DIAGRAM_GROUP_CODE" val="q1-1"/>
  <p:tag name="KSO_WM_UNIT_ID" val="diagram20169926_6*q_i*1_5"/>
  <p:tag name="KSO_WM_UNIT_FILL_FORE_SCHEMECOLOR_INDEX" val="16"/>
  <p:tag name="KSO_WM_UNIT_FILL_TYPE" val="1"/>
  <p:tag name="KSO_WM_UNIT_TEXT_FILL_FORE_SCHEMECOLOR_INDEX" val="14"/>
  <p:tag name="KSO_WM_UNIT_TEXT_FILL_TYPE" val="1"/>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2_2"/>
  <p:tag name="KSO_WM_UNIT_ID" val="diagram20169926_6*q_h_i*1_2_2"/>
  <p:tag name="KSO_WM_UNIT_LAYERLEVEL" val="1_1_1"/>
  <p:tag name="KSO_WM_DIAGRAM_GROUP_CODE" val="q1-1"/>
  <p:tag name="KSO_WM_UNIT_FILL_FORE_SCHEMECOLOR_INDEX" val="8"/>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2*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DIAGRAM_VIRTUALLY_FRAME" val="{&quot;height&quot;:345.8,&quot;left&quot;:46.5,&quot;top&quot;:139.25,&quot;width&quot;:855.3}"/>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4_2"/>
  <p:tag name="KSO_WM_UNIT_ID" val="diagram20169926_6*q_h_i*1_4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5_2"/>
  <p:tag name="KSO_WM_UNIT_ID" val="diagram20169926_6*q_h_i*1_5_2"/>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2"/>
  <p:tag name="KSO_WM_UNIT_ID" val="diagram20169926_6*q_h_i*1_1_2"/>
  <p:tag name="KSO_WM_UNIT_LAYERLEVEL" val="1_1_1"/>
  <p:tag name="KSO_WM_DIAGRAM_GROUP_CODE" val="q1-1"/>
  <p:tag name="KSO_WM_UNIT_FILL_FORE_SCHEMECOLOR_INDEX" val="7"/>
  <p:tag name="KSO_WM_UNIT_FILL_TYPE" val="1"/>
  <p:tag name="KSO_WM_UNIT_TEXT_FILL_FORE_SCHEMECOLOR_INDEX" val="14"/>
  <p:tag name="KSO_WM_UNIT_TEXT_FILL_TYPE"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i"/>
  <p:tag name="KSO_WM_UNIT_INDEX" val="1_10"/>
  <p:tag name="KSO_WM_UNIT_LAYERLEVEL" val="1_1"/>
  <p:tag name="KSO_WM_DIAGRAM_GROUP_CODE" val="q1-1"/>
  <p:tag name="KSO_WM_UNIT_ID" val="diagram20169926_6*q_i*1_10"/>
  <p:tag name="KSO_WM_UNIT_FILL_FORE_SCHEMECOLOR_INDEX" val="14"/>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i"/>
  <p:tag name="KSO_WM_UNIT_INDEX" val="1_11"/>
  <p:tag name="KSO_WM_UNIT_LAYERLEVEL" val="1_1"/>
  <p:tag name="KSO_WM_DIAGRAM_GROUP_CODE" val="q1-1"/>
  <p:tag name="KSO_WM_UNIT_ID" val="diagram20169926_6*q_i*1_11"/>
  <p:tag name="KSO_WM_UNIT_FILL_FORE_SCHEMECOLOR_INDEX" val="14"/>
  <p:tag name="KSO_WM_UNIT_FILL_TYPE" val="1"/>
  <p:tag name="KSO_WM_UNIT_TEXT_FILL_FORE_SCHEMECOLOR_INDEX" val="14"/>
  <p:tag name="KSO_WM_UNIT_TEXT_FILL_TYPE" val="1"/>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i"/>
  <p:tag name="KSO_WM_UNIT_INDEX" val="1_12"/>
  <p:tag name="KSO_WM_UNIT_LAYERLEVEL" val="1_1"/>
  <p:tag name="KSO_WM_DIAGRAM_GROUP_CODE" val="q1-1"/>
  <p:tag name="KSO_WM_UNIT_ID" val="diagram20169926_6*q_i*1_12"/>
  <p:tag name="KSO_WM_UNIT_FILL_FORE_SCHEMECOLOR_INDEX" val="14"/>
  <p:tag name="KSO_WM_UNIT_FILL_TYPE" val="1"/>
  <p:tag name="KSO_WM_UNIT_TEXT_FILL_FORE_SCHEMECOLOR_INDEX" val="14"/>
  <p:tag name="KSO_WM_UNIT_TEXT_FILL_TYPE" val="1"/>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i"/>
  <p:tag name="KSO_WM_UNIT_INDEX" val="1_13"/>
  <p:tag name="KSO_WM_UNIT_LAYERLEVEL" val="1_1"/>
  <p:tag name="KSO_WM_DIAGRAM_GROUP_CODE" val="q1-1"/>
  <p:tag name="KSO_WM_UNIT_ID" val="diagram20169926_6*q_i*1_13"/>
  <p:tag name="KSO_WM_UNIT_FILL_FORE_SCHEMECOLOR_INDEX" val="14"/>
  <p:tag name="KSO_WM_UNIT_FILL_TYPE" val="1"/>
  <p:tag name="KSO_WM_UNIT_TEXT_FILL_FORE_SCHEMECOLOR_INDEX" val="14"/>
  <p:tag name="KSO_WM_UNIT_TEXT_FILL_TYPE" val="1"/>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i"/>
  <p:tag name="KSO_WM_UNIT_INDEX" val="1_14"/>
  <p:tag name="KSO_WM_UNIT_LAYERLEVEL" val="1_1"/>
  <p:tag name="KSO_WM_DIAGRAM_GROUP_CODE" val="q1-1"/>
  <p:tag name="KSO_WM_UNIT_ID" val="diagram20169926_6*q_i*1_14"/>
  <p:tag name="KSO_WM_UNIT_FILL_FORE_SCHEMECOLOR_INDEX" val="14"/>
  <p:tag name="KSO_WM_UNIT_FILL_TYPE" val="1"/>
  <p:tag name="KSO_WM_UNIT_TEXT_FILL_FORE_SCHEMECOLOR_INDEX" val="14"/>
  <p:tag name="KSO_WM_UNIT_TEXT_FILL_TYPE" val="1"/>
</p:tagLst>
</file>

<file path=ppt/tags/tag198.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3"/>
  <p:tag name="KSO_WM_UNIT_ID" val="diagram20169926_6*q_h_i*1_1_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4"/>
  <p:tag name="KSO_WM_UNIT_ID" val="diagram20169926_6*q_h_i*1_1_4"/>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xml><?xml version="1.0" encoding="utf-8"?>
<p:tagLst xmlns:p="http://schemas.openxmlformats.org/presentationml/2006/main">
  <p:tag name="MH_OLD_SHAPE_ID" val="31"/>
  <p:tag name="REFSHAPE" val="2762217620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2*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345.8,&quot;left&quot;:46.5,&quot;top&quot;:139.25,&quot;width&quot;:855.3}"/>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5"/>
  <p:tag name="KSO_WM_UNIT_ID" val="diagram20169926_6*q_h_i*1_1_5"/>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6"/>
  <p:tag name="KSO_WM_UNIT_ID" val="diagram20169926_6*q_h_i*1_1_6"/>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7"/>
  <p:tag name="KSO_WM_UNIT_ID" val="diagram20169926_6*q_h_i*1_1_7"/>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8"/>
  <p:tag name="KSO_WM_UNIT_ID" val="diagram20169926_6*q_h_i*1_1_8"/>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9"/>
  <p:tag name="KSO_WM_UNIT_ID" val="diagram20169926_6*q_h_i*1_1_9"/>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10"/>
  <p:tag name="KSO_WM_UNIT_ID" val="diagram20169926_6*q_h_i*1_1_10"/>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11"/>
  <p:tag name="KSO_WM_UNIT_ID" val="diagram20169926_6*q_h_i*1_1_11"/>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12"/>
  <p:tag name="KSO_WM_UNIT_ID" val="diagram20169926_6*q_h_i*1_1_12"/>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13"/>
  <p:tag name="KSO_WM_UNIT_ID" val="diagram20169926_6*q_h_i*1_1_1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1_14"/>
  <p:tag name="KSO_WM_UNIT_ID" val="diagram20169926_6*q_h_i*1_1_14"/>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2*q_i*1_3"/>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345.8,&quot;left&quot;:46.5,&quot;top&quot;:139.25,&quot;width&quot;:855.3}"/>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4_3"/>
  <p:tag name="KSO_WM_UNIT_ID" val="diagram20169926_6*q_h_i*1_4_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2_3"/>
  <p:tag name="KSO_WM_UNIT_ID" val="diagram20169926_6*q_h_i*1_2_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5_3"/>
  <p:tag name="KSO_WM_UNIT_ID" val="diagram20169926_6*q_h_i*1_5_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6_1"/>
  <p:tag name="KSO_WM_UNIT_ID" val="diagram20169926_6*q_h_i*1_6_1"/>
  <p:tag name="KSO_WM_UNIT_LAYERLEVEL" val="1_1_1"/>
  <p:tag name="KSO_WM_DIAGRAM_GROUP_CODE" val="q1-1"/>
  <p:tag name="KSO_WM_UNIT_LINE_FORE_SCHEMECOLOR_INDEX" val="14"/>
  <p:tag name="KSO_WM_UNIT_LINE_FILL_TYPE" val="2"/>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1"/>
  <p:tag name="KSO_WM_UNIT_ID" val="diagram20169926_6*q_h_i*1_3_1"/>
  <p:tag name="KSO_WM_UNIT_LAYERLEVEL" val="1_1_1"/>
  <p:tag name="KSO_WM_DIAGRAM_GROUP_CODE" val="q1-1"/>
  <p:tag name="KSO_WM_UNIT_LINE_FORE_SCHEMECOLOR_INDEX" val="14"/>
  <p:tag name="KSO_WM_UNIT_LINE_FILL_TYPE" val="2"/>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2"/>
  <p:tag name="KSO_WM_UNIT_ID" val="diagram20169926_6*q_h_i*1_3_2"/>
  <p:tag name="KSO_WM_UNIT_LAYERLEVEL" val="1_1_1"/>
  <p:tag name="KSO_WM_DIAGRAM_GROUP_CODE" val="q1-1"/>
  <p:tag name="KSO_WM_UNIT_FILL_FORE_SCHEMECOLOR_INDEX" val="10"/>
  <p:tag name="KSO_WM_UNIT_FILL_TYPE" val="1"/>
  <p:tag name="KSO_WM_UNIT_TEXT_FILL_FORE_SCHEMECOLOR_INDEX" val="14"/>
  <p:tag name="KSO_WM_UNIT_TEXT_FILL_TYPE" val="1"/>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6_3"/>
  <p:tag name="KSO_WM_UNIT_ID" val="diagram20169926_6*q_h_i*1_6_3"/>
  <p:tag name="KSO_WM_UNIT_LAYERLEVEL" val="1_1_1"/>
  <p:tag name="KSO_WM_DIAGRAM_GROUP_CODE" val="q1-1"/>
  <p:tag name="KSO_WM_UNIT_FILL_FORE_SCHEMECOLOR_INDEX" val="14"/>
  <p:tag name="KSO_WM_UNIT_FILL_TYPE" val="1"/>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6_4"/>
  <p:tag name="KSO_WM_UNIT_ID" val="diagram20169926_6*q_h_i*1_6_4"/>
  <p:tag name="KSO_WM_UNIT_LAYERLEVEL" val="1_1_1"/>
  <p:tag name="KSO_WM_DIAGRAM_GROUP_CODE" val="q1-1"/>
  <p:tag name="KSO_WM_UNIT_FILL_FORE_SCHEMECOLOR_INDEX" val="14"/>
  <p:tag name="KSO_WM_UNIT_FILL_TYPE" val="1"/>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3"/>
  <p:tag name="KSO_WM_UNIT_ID" val="diagram20169926_6*q_h_i*1_3_3"/>
  <p:tag name="KSO_WM_UNIT_LAYERLEVEL" val="1_1_1"/>
  <p:tag name="KSO_WM_DIAGRAM_GROUP_CODE" val="q1-1"/>
  <p:tag name="KSO_WM_UNIT_FILL_FORE_SCHEMECOLOR_INDEX" val="14"/>
  <p:tag name="KSO_WM_UNIT_FILL_TYPE" val="1"/>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4"/>
  <p:tag name="KSO_WM_UNIT_ID" val="diagram20169926_6*q_h_i*1_3_4"/>
  <p:tag name="KSO_WM_UNIT_LAYERLEVEL" val="1_1_1"/>
  <p:tag name="KSO_WM_DIAGRAM_GROUP_CODE" val="q1-1"/>
  <p:tag name="KSO_WM_UNIT_FILL_FORE_SCHEMECOLOR_INDEX" val="14"/>
  <p:tag name="KSO_WM_UNI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2*q_i*1_4"/>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45.8,&quot;left&quot;:46.5,&quot;top&quot;:139.25,&quot;width&quot;:855.3}"/>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5"/>
  <p:tag name="KSO_WM_UNIT_ID" val="diagram20169926_6*q_h_i*1_3_5"/>
  <p:tag name="KSO_WM_UNIT_LAYERLEVEL" val="1_1_1"/>
  <p:tag name="KSO_WM_DIAGRAM_GROUP_CODE" val="q1-1"/>
  <p:tag name="KSO_WM_UNIT_FILL_FORE_SCHEMECOLOR_INDEX" val="14"/>
  <p:tag name="KSO_WM_UNIT_FILL_TYPE"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6"/>
  <p:tag name="KSO_WM_UNIT_ID" val="diagram20169926_6*q_h_i*1_3_6"/>
  <p:tag name="KSO_WM_UNIT_LAYERLEVEL" val="1_1_1"/>
  <p:tag name="KSO_WM_DIAGRAM_GROUP_CODE" val="q1-1"/>
  <p:tag name="KSO_WM_UNIT_FILL_FORE_SCHEMECOLOR_INDEX" val="14"/>
  <p:tag name="KSO_WM_UNIT_FILL_TYPE" val="1"/>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7"/>
  <p:tag name="KSO_WM_UNIT_ID" val="diagram20169926_6*q_h_i*1_3_7"/>
  <p:tag name="KSO_WM_UNIT_LAYERLEVEL" val="1_1_1"/>
  <p:tag name="KSO_WM_DIAGRAM_GROUP_CODE" val="q1-1"/>
  <p:tag name="KSO_WM_UNIT_FILL_FORE_SCHEMECOLOR_INDEX" val="14"/>
  <p:tag name="KSO_WM_UNIT_FILL_TYPE" val="1"/>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8"/>
  <p:tag name="KSO_WM_UNIT_ID" val="diagram20169926_6*q_h_i*1_3_8"/>
  <p:tag name="KSO_WM_UNIT_LAYERLEVEL" val="1_1_1"/>
  <p:tag name="KSO_WM_DIAGRAM_GROUP_CODE" val="q1-1"/>
  <p:tag name="KSO_WM_UNIT_FILL_FORE_SCHEMECOLOR_INDEX" val="14"/>
  <p:tag name="KSO_WM_UNIT_FILL_TYPE" val="1"/>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9"/>
  <p:tag name="KSO_WM_UNIT_ID" val="diagram20169926_6*q_h_i*1_3_9"/>
  <p:tag name="KSO_WM_UNIT_LAYERLEVEL" val="1_1_1"/>
  <p:tag name="KSO_WM_DIAGRAM_GROUP_CODE" val="q1-1"/>
  <p:tag name="KSO_WM_UNIT_FILL_FORE_SCHEMECOLOR_INDEX" val="14"/>
  <p:tag name="KSO_WM_UNIT_FILL_TYPE" val="1"/>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i"/>
  <p:tag name="KSO_WM_UNIT_INDEX" val="1_3_10"/>
  <p:tag name="KSO_WM_UNIT_ID" val="diagram20169926_6*q_h_i*1_3_10"/>
  <p:tag name="KSO_WM_UNIT_LAYERLEVEL" val="1_1_1"/>
  <p:tag name="KSO_WM_DIAGRAM_GROUP_CODE" val="q1-1"/>
  <p:tag name="KSO_WM_UNIT_FILL_FORE_SCHEMECOLOR_INDEX" val="14"/>
  <p:tag name="KSO_WM_UNIT_FILL_TYPE" val="1"/>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f"/>
  <p:tag name="KSO_WM_UNIT_INDEX" val="1_3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ID" val="diagram20169926_6*q_h_f*1_3_1"/>
  <p:tag name="KSO_WM_UNIT_TEXT_FILL_FORE_SCHEMECOLOR_INDEX" val="14"/>
  <p:tag name="KSO_WM_UNIT_TEXT_FILL_TYPE" val="1"/>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f"/>
  <p:tag name="KSO_WM_UNIT_INDEX" val="1_1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ID" val="diagram20169926_6*q_h_f*1_1_1"/>
  <p:tag name="KSO_WM_UNIT_TEXT_FILL_FORE_SCHEMECOLOR_INDEX" val="14"/>
  <p:tag name="KSO_WM_UNIT_TEXT_FILL_TYPE" val="1"/>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f"/>
  <p:tag name="KSO_WM_UNIT_INDEX" val="1_5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ID" val="diagram20169926_6*q_h_f*1_5_1"/>
  <p:tag name="KSO_WM_UNIT_TEXT_FILL_FORE_SCHEMECOLOR_INDEX" val="14"/>
  <p:tag name="KSO_WM_UNIT_TEXT_FILL_TYPE" val="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f"/>
  <p:tag name="KSO_WM_UNIT_INDEX" val="1_4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ID" val="diagram20169926_6*q_h_f*1_4_1"/>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2*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345.8,&quot;left&quot;:46.5,&quot;top&quot;:139.25,&quot;width&quot;:855.3}"/>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69926"/>
  <p:tag name="KSO_WM_UNIT_TYPE" val="q_h_f"/>
  <p:tag name="KSO_WM_UNIT_INDEX" val="1_2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ID" val="diagram20169926_6*q_h_f*1_2_1"/>
  <p:tag name="KSO_WM_UNIT_TEXT_FILL_FORE_SCHEMECOLOR_INDEX" val="14"/>
  <p:tag name="KSO_WM_UNIT_TEXT_FILL_TYPE" val="1"/>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2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2*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DIAGRAM_VIRTUALLY_FRAME" val="{&quot;height&quot;:345.8,&quot;left&quot;:46.5,&quot;top&quot;:139.25,&quot;width&quot;:855.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2*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DIAGRAM_VIRTUALLY_FRAME" val="{&quot;height&quot;:345.8,&quot;left&quot;:46.5,&quot;top&quot;:139.25,&quot;width&quot;:855.3}"/>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4*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683_4*m_h_z*1_4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4*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2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683_4*m_h_a*1_4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2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4*m_h_a*1_2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2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2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4*m_h_a*1_3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2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2*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DIAGRAM_VIRTUALLY_FRAME" val="{&quot;height&quot;:345.8,&quot;left&quot;:46.5,&quot;top&quot;:139.25,&quot;width&quot;:855.3}"/>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i*1_2_1"/>
  <p:tag name="KSO_WM_TEMPLATE_CATEGORY" val="diagram"/>
  <p:tag name="KSO_WM_TEMPLATE_INDEX" val="20227977"/>
  <p:tag name="KSO_WM_UNIT_LAYERLEVEL" val="1_1_1"/>
  <p:tag name="KSO_WM_TAG_VERSION" val="1.0"/>
  <p:tag name="KSO_WM_BEAUTIFY_FLAG" val="#wm#"/>
  <p:tag name="KSO_WM_DIAGRAM_GROUP_CODE" val="l1-1"/>
  <p:tag name="KSO_WM_UNIT_TYPE" val="l_h_i"/>
  <p:tag name="KSO_WM_UNIT_INDEX" val="1_2_1"/>
  <p:tag name="KSO_WM_UNIT_FILL_FORE_SCHEMECOLOR_INDEX" val="8"/>
  <p:tag name="KSO_WM_UNIT_FILL_TYPE" val="1"/>
  <p:tag name="KSO_WM_UNIT_TEXT_FILL_FORE_SCHEMECOLOR_INDEX" val="2"/>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i*1_2_2"/>
  <p:tag name="KSO_WM_TEMPLATE_CATEGORY" val="diagram"/>
  <p:tag name="KSO_WM_TEMPLATE_INDEX" val="20227977"/>
  <p:tag name="KSO_WM_UNIT_LAYERLEVEL" val="1_1_1"/>
  <p:tag name="KSO_WM_TAG_VERSION" val="1.0"/>
  <p:tag name="KSO_WM_BEAUTIFY_FLAG" val="#wm#"/>
  <p:tag name="KSO_WM_DIAGRAM_GROUP_CODE" val="l1-1"/>
  <p:tag name="KSO_WM_UNIT_TYPE" val="l_h_i"/>
  <p:tag name="KSO_WM_UNIT_INDEX" val="1_2_2"/>
  <p:tag name="KSO_WM_UNIT_FILL_FORE_SCHEMECOLOR_INDEX" val="8"/>
  <p:tag name="KSO_WM_UNIT_FILL_TYPE" val="1"/>
  <p:tag name="KSO_WM_UNIT_TEXT_FILL_FORE_SCHEMECOLOR_INDEX" val="2"/>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i*1_1_2"/>
  <p:tag name="KSO_WM_TEMPLATE_CATEGORY" val="diagram"/>
  <p:tag name="KSO_WM_TEMPLATE_INDEX" val="20227977"/>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2"/>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i*1_1_3"/>
  <p:tag name="KSO_WM_TEMPLATE_CATEGORY" val="diagram"/>
  <p:tag name="KSO_WM_TEMPLATE_INDEX" val="20227977"/>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TEXT_FILL_FORE_SCHEMECOLOR_INDEX" val="2"/>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a*1_1_1"/>
  <p:tag name="KSO_WM_TEMPLATE_CATEGORY" val="diagram"/>
  <p:tag name="KSO_WM_TEMPLATE_INDEX" val="20227977"/>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VALUE" val="6"/>
  <p:tag name="KSO_WM_UNIT_TEXT_FILL_FORE_SCHEMECOLOR_INDEX" val="5"/>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a*1_2_1"/>
  <p:tag name="KSO_WM_TEMPLATE_CATEGORY" val="diagram"/>
  <p:tag name="KSO_WM_TEMPLATE_INDEX" val="20227977"/>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DIAGRAM_GROUP_CODE" val="l1-1"/>
  <p:tag name="KSO_WM_UNIT_TYPE" val="l_h_a"/>
  <p:tag name="KSO_WM_UNIT_INDEX" val="1_2_1"/>
  <p:tag name="KSO_WM_UNIT_TEXT_FILL_FORE_SCHEMECOLOR_INDEX" val="8"/>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i*1_2_1"/>
  <p:tag name="KSO_WM_TEMPLATE_CATEGORY" val="diagram"/>
  <p:tag name="KSO_WM_TEMPLATE_INDEX" val="20227977"/>
  <p:tag name="KSO_WM_UNIT_LAYERLEVEL" val="1_1_1"/>
  <p:tag name="KSO_WM_TAG_VERSION" val="1.0"/>
  <p:tag name="KSO_WM_BEAUTIFY_FLAG" val="#wm#"/>
  <p:tag name="KSO_WM_DIAGRAM_GROUP_CODE" val="l1-1"/>
  <p:tag name="KSO_WM_UNIT_SUBTYPE" val="d"/>
  <p:tag name="KSO_WM_UNIT_TYPE" val="l_h_i"/>
  <p:tag name="KSO_WM_UNIT_INDEX" val="1_2_1"/>
  <p:tag name="KSO_WM_UNIT_TEXT_FORE_SCHEMECOLOR_INDEX" val="8"/>
  <p:tag name="KSO_WM_UNIT_TEXT_LINE_FILL_TYPE"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l_h_i*1_1_1"/>
  <p:tag name="KSO_WM_TEMPLATE_CATEGORY" val="diagram"/>
  <p:tag name="KSO_WM_TEMPLATE_INDEX" val="20227977"/>
  <p:tag name="KSO_WM_UNIT_LAYERLEVEL" val="1_1_1"/>
  <p:tag name="KSO_WM_TAG_VERSION" val="1.0"/>
  <p:tag name="KSO_WM_BEAUTIFY_FLAG" val="#wm#"/>
  <p:tag name="KSO_WM_DIAGRAM_GROUP_CODE" val="l1-1"/>
  <p:tag name="KSO_WM_UNIT_SUBTYPE" val="d"/>
  <p:tag name="KSO_WM_UNIT_TYPE" val="l_h_i"/>
  <p:tag name="KSO_WM_UNIT_INDEX" val="1_1_1"/>
  <p:tag name="KSO_WM_UNIT_TEXT_FORE_SCHEMECOLOR_INDEX" val="5"/>
  <p:tag name="KSO_WM_UNIT_TEXT_LINE_FILL_TYPE"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i*1"/>
  <p:tag name="KSO_WM_TEMPLATE_CATEGORY" val="diagram"/>
  <p:tag name="KSO_WM_TEMPLATE_INDEX" val="20227977"/>
  <p:tag name="KSO_WM_UNIT_LAYERLEVEL" val="1"/>
  <p:tag name="KSO_WM_TAG_VERSION" val="1.0"/>
  <p:tag name="KSO_WM_BEAUTIFY_FLAG" val="#wm#"/>
  <p:tag name="KSO_WM_DIAGRAM_GROUP_CODE" val="l1-1"/>
  <p:tag name="KSO_WM_UNIT_TYPE" val="i"/>
  <p:tag name="KSO_WM_UNIT_INDEX" val="1"/>
  <p:tag name="KSO_WM_UNIT_LINE_FORE_SCHEMECOLOR_INDEX" val="5"/>
  <p:tag name="KSO_WM_UNIT_LINE_FILL_TYPE" val="2"/>
  <p:tag name="KSO_WM_UNIT_TEXT_FILL_FORE_SCHEMECOLOR_INDEX" val="2"/>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77_2*i*2"/>
  <p:tag name="KSO_WM_TEMPLATE_CATEGORY" val="diagram"/>
  <p:tag name="KSO_WM_TEMPLATE_INDEX" val="20227977"/>
  <p:tag name="KSO_WM_UNIT_LAYERLEVEL" val="1"/>
  <p:tag name="KSO_WM_TAG_VERSION" val="1.0"/>
  <p:tag name="KSO_WM_BEAUTIFY_FLAG" val="#wm#"/>
  <p:tag name="KSO_WM_DIAGRAM_GROUP_CODE" val="l1-1"/>
  <p:tag name="KSO_WM_UNIT_TYPE" val="i"/>
  <p:tag name="KSO_WM_UNIT_INDEX" val="2"/>
  <p:tag name="KSO_WM_UNIT_FILL_FORE_SCHEMECOLOR_INDEX" val="5"/>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2*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DIAGRAM_VIRTUALLY_FRAME" val="{&quot;height&quot;:345.8,&quot;left&quot;:46.5,&quot;top&quot;:139.25,&quot;width&quot;:855.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2*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UNIT_DIAGRAM_SCHEMECOLOR_ID"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2*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UNIT_DIAGRAM_SCHEMECOLOR_ID"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2*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UNIT_DIAGRAM_SCHEMECOLOR_ID"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2*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UNIT_DIAGRAM_SCHEMECOLOR_ID"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2*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DIAGRAM_SCHEMECOLOR_ID"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2*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DIAGRAM_SCHEMECOLOR_ID"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2*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DIAGRAM_SCHEMECOLOR_ID"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2*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DIAGRAM_SCHEMECOLOR_ID"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2*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DIAGRAM_SCHEMECOLOR_ID"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2*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DIAGRAM_SCHEMECOLOR_ID" val="1"/>
  <p:tag name="KSO_WM_UNIT_USESOURCEFORMAT_APPLY" val="1"/>
</p:tagLst>
</file>

<file path=ppt/tags/tag28.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2*q_h_x*1_4_1"/>
  <p:tag name="KSO_WM_TEMPLATE_CATEGORY" val="diagram"/>
  <p:tag name="KSO_WM_TEMPLATE_INDEX" val="20169785"/>
  <p:tag name="KSO_WM_UNIT_LAYERLEVEL" val="1_1_1"/>
  <p:tag name="KSO_WM_TAG_VERSION" val="1.0"/>
  <p:tag name="KSO_WM_BEAUTIFY_FLAG" val="#wm#"/>
  <p:tag name="KSO_WM_DIAGRAM_VIRTUALLY_FRAME" val="{&quot;height&quot;:345.8,&quot;left&quot;:46.5,&quot;top&quot;:139.25,&quot;width&quot;:855.3}"/>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2*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DIAGRAM_SCHEMECOLOR_ID"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2*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DIAGRAM_SCHEMECOLOR_ID"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2*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DIAGRAM_SCHEMECOLOR_ID"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2*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DIAGRAM_SCHEMECOLOR_ID"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2*q_i*1_3"/>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DIAGRAM_SCHEMECOLOR_ID"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2*q_i*1_4"/>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2*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DIAGRAM_SCHEMECOLOR_ID" val="1"/>
  <p:tag name="KSO_WM_UNIT_USESOURCEFORMAT_APPLY" val="1"/>
</p:tagLst>
</file>

<file path=ppt/tags/tag28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2*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UNIT_DIAGRAM_SCHEMECOLOR_ID" val="1"/>
  <p:tag name="KSO_WM_UNIT_USESOURCEFORMAT_APPLY" val="1"/>
</p:tagLst>
</file>

<file path=ppt/tags/tag28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2*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UNIT_DIAGRAM_SCHEMECOLOR_ID" val="1"/>
  <p:tag name="KSO_WM_UNIT_USESOURCEFORMAT_APPLY" val="1"/>
</p:tagLst>
</file>

<file path=ppt/tags/tag28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2*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UNIT_DIAGRAM_SCHEMECOLOR_ID" val="1"/>
  <p:tag name="KSO_WM_UNIT_USESOURCEFORMAT_APPLY" val="1"/>
</p:tagLst>
</file>

<file path=ppt/tags/tag29.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2*q_h_x*1_3_1"/>
  <p:tag name="KSO_WM_TEMPLATE_CATEGORY" val="diagram"/>
  <p:tag name="KSO_WM_TEMPLATE_INDEX" val="20169785"/>
  <p:tag name="KSO_WM_UNIT_LAYERLEVEL" val="1_1_1"/>
  <p:tag name="KSO_WM_TAG_VERSION" val="1.0"/>
  <p:tag name="KSO_WM_BEAUTIFY_FLAG" val="#wm#"/>
  <p:tag name="KSO_WM_DIAGRAM_VIRTUALLY_FRAME" val="{&quot;height&quot;:345.8,&quot;left&quot;:46.5,&quot;top&quot;:139.25,&quot;width&quot;:855.3}"/>
</p:tagLst>
</file>

<file path=ppt/tags/tag29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2*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 name="KSO_WM_UNIT_DIAGRAM_SCHEMECOLOR_ID" val="1"/>
  <p:tag name="KSO_WM_UNIT_USESOURCEFORMAT_APPLY" val="1"/>
</p:tagLst>
</file>

<file path=ppt/tags/tag291.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2*q_h_x*1_4_1"/>
  <p:tag name="KSO_WM_TEMPLATE_CATEGORY" val="diagram"/>
  <p:tag name="KSO_WM_TEMPLATE_INDEX" val="20169785"/>
  <p:tag name="KSO_WM_UNIT_LAYERLEVEL" val="1_1_1"/>
  <p:tag name="KSO_WM_TAG_VERSION" val="1.0"/>
  <p:tag name="KSO_WM_BEAUTIFY_FLAG" val="#wm#"/>
  <p:tag name="KSO_WM_UNIT_DIAGRAM_SCHEMECOLOR_ID" val="1"/>
  <p:tag name="KSO_WM_UNIT_USESOURCEFORMAT_APPLY" val="1"/>
</p:tagLst>
</file>

<file path=ppt/tags/tag292.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2*q_h_x*1_3_1"/>
  <p:tag name="KSO_WM_TEMPLATE_CATEGORY" val="diagram"/>
  <p:tag name="KSO_WM_TEMPLATE_INDEX" val="20169785"/>
  <p:tag name="KSO_WM_UNIT_LAYERLEVEL" val="1_1_1"/>
  <p:tag name="KSO_WM_TAG_VERSION" val="1.0"/>
  <p:tag name="KSO_WM_BEAUTIFY_FLAG" val="#wm#"/>
  <p:tag name="KSO_WM_UNIT_DIAGRAM_SCHEMECOLOR_ID" val="1"/>
  <p:tag name="KSO_WM_UNIT_USESOURCEFORMAT_APPLY" val="1"/>
</p:tagLst>
</file>

<file path=ppt/tags/tag293.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2*q_h_x*1_2_1"/>
  <p:tag name="KSO_WM_TEMPLATE_CATEGORY" val="diagram"/>
  <p:tag name="KSO_WM_TEMPLATE_INDEX" val="20169785"/>
  <p:tag name="KSO_WM_UNIT_LAYERLEVEL" val="1_1_1"/>
  <p:tag name="KSO_WM_TAG_VERSION" val="1.0"/>
  <p:tag name="KSO_WM_BEAUTIFY_FLAG" val="#wm#"/>
  <p:tag name="KSO_WM_UNIT_DIAGRAM_SCHEMECOLOR_ID" val="1"/>
  <p:tag name="KSO_WM_UNIT_USESOURCEFORMAT_APPLY" val="1"/>
</p:tagLst>
</file>

<file path=ppt/tags/tag294.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2*q_h_x*1_1_1"/>
  <p:tag name="KSO_WM_TEMPLATE_CATEGORY" val="diagram"/>
  <p:tag name="KSO_WM_TEMPLATE_INDEX" val="20169785"/>
  <p:tag name="KSO_WM_UNIT_LAYERLEVEL" val="1_1_1"/>
  <p:tag name="KSO_WM_TAG_VERSION" val="1.0"/>
  <p:tag name="KSO_WM_BEAUTIFY_FLAG" val="#wm#"/>
  <p:tag name="KSO_WM_UNIT_DIAGRAM_SCHEMECOLOR_ID" val="1"/>
  <p:tag name="KSO_WM_UNIT_USESOURCEFORMAT_APPLY" val="1"/>
</p:tagLst>
</file>

<file path=ppt/tags/tag295.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2*q_x*1_1"/>
  <p:tag name="KSO_WM_TEMPLATE_CATEGORY" val="diagram"/>
  <p:tag name="KSO_WM_TEMPLATE_INDEX" val="20169785"/>
  <p:tag name="KSO_WM_UNIT_LAYERLEVEL" val="1_1"/>
  <p:tag name="KSO_WM_TAG_VERSION" val="1.0"/>
  <p:tag name="KSO_WM_BEAUTIFY_FLAG" val="#wm#"/>
  <p:tag name="KSO_WM_UNIT_DIAGRAM_SCHEMECOLOR_ID" val="1"/>
  <p:tag name="KSO_WM_UNIT_USESOURCEFORMAT_APPLY" val="1"/>
</p:tagLst>
</file>

<file path=ppt/tags/tag296.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2*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97.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2*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98.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4755_2*q_h_f*1_3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2*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2*q_h_x*1_2_1"/>
  <p:tag name="KSO_WM_TEMPLATE_CATEGORY" val="diagram"/>
  <p:tag name="KSO_WM_TEMPLATE_INDEX" val="20169785"/>
  <p:tag name="KSO_WM_UNIT_LAYERLEVEL" val="1_1_1"/>
  <p:tag name="KSO_WM_TAG_VERSION" val="1.0"/>
  <p:tag name="KSO_WM_BEAUTIFY_FLAG" val="#wm#"/>
  <p:tag name="KSO_WM_DIAGRAM_VIRTUALLY_FRAME" val="{&quot;height&quot;:345.8,&quot;left&quot;:46.5,&quot;top&quot;:139.25,&quot;width&quot;:855.3}"/>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2*q_h_i*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2*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0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1*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30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1*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30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1*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30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2_1"/>
  <p:tag name="KSO_WM_UNIT_TEXT_FILL_FORE_SCHEMECOLOR_INDEX" val="6"/>
  <p:tag name="KSO_WM_UNIT_TEXT_FILL_TYPE" val="1"/>
</p:tagLst>
</file>

<file path=ppt/tags/tag30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1_1"/>
  <p:tag name="KSO_WM_UNIT_TEXT_FILL_FORE_SCHEMECOLOR_INDEX" val="7"/>
  <p:tag name="KSO_WM_UNIT_TEXT_FILL_TYPE" val="1"/>
</p:tagLst>
</file>

<file path=ppt/tags/tag307.xml><?xml version="1.0" encoding="utf-8"?>
<p:tagLst xmlns:p="http://schemas.openxmlformats.org/presentationml/2006/main">
  <p:tag name="commondata" val="eyJjb3VudCI6MiwiaGRpZCI6ImYxNzBjMmQzMzhiMjBlMjA5OTI4NzFlMzg3MTdkZDU0IiwidXNlckNvdW50IjoxfQ=="/>
</p:tagLst>
</file>

<file path=ppt/tags/tag31.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2*q_h_x*1_1_1"/>
  <p:tag name="KSO_WM_TEMPLATE_CATEGORY" val="diagram"/>
  <p:tag name="KSO_WM_TEMPLATE_INDEX" val="20169785"/>
  <p:tag name="KSO_WM_UNIT_LAYERLEVEL" val="1_1_1"/>
  <p:tag name="KSO_WM_TAG_VERSION" val="1.0"/>
  <p:tag name="KSO_WM_BEAUTIFY_FLAG" val="#wm#"/>
  <p:tag name="KSO_WM_DIAGRAM_VIRTUALLY_FRAME" val="{&quot;height&quot;:345.8,&quot;left&quot;:46.5,&quot;top&quot;:139.25,&quot;width&quot;:855.3}"/>
</p:tagLst>
</file>

<file path=ppt/tags/tag32.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2*q_x*1_1"/>
  <p:tag name="KSO_WM_TEMPLATE_CATEGORY" val="diagram"/>
  <p:tag name="KSO_WM_TEMPLATE_INDEX" val="20169785"/>
  <p:tag name="KSO_WM_UNIT_LAYERLEVEL" val="1_1"/>
  <p:tag name="KSO_WM_TAG_VERSION" val="1.0"/>
  <p:tag name="KSO_WM_BEAUTIFY_FLAG" val="#wm#"/>
  <p:tag name="KSO_WM_DIAGRAM_VIRTUALLY_FRAME" val="{&quot;height&quot;:345.8,&quot;left&quot;:46.5,&quot;top&quot;:139.25,&quot;width&quot;:855.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5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 name="KSO_WM_DIAGRAM_VIRTUALLY_FRAME" val="{&quot;height&quot;:350.25,&quot;left&quot;:79.5,&quot;top&quot;:120.05,&quot;width&quot;:795.7}"/>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350.25,&quot;left&quot;:79.5,&quot;top&quot;:120.05,&quot;width&quot;:795.7}"/>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 name="KSO_WM_DIAGRAM_VIRTUALLY_FRAME" val="{&quot;height&quot;:350.25,&quot;left&quot;:79.5,&quot;top&quot;:120.05,&quot;width&quot;:795.7}"/>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 name="KSO_WM_DIAGRAM_VIRTUALLY_FRAME" val="{&quot;height&quot;:350.25,&quot;left&quot;:79.5,&quot;top&quot;:120.05,&quot;width&quot;:795.7}"/>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 name="KSO_WM_DIAGRAM_VIRTUALLY_FRAME" val="{&quot;height&quot;:350.25,&quot;left&quot;:79.5,&quot;top&quot;:120.05,&quot;width&quot;:795.7}"/>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 name="KSO_WM_DIAGRAM_VIRTUALLY_FRAME" val="{&quot;height&quot;:350.25,&quot;left&quot;:79.5,&quot;top&quot;:120.05,&quot;width&quot;:795.7}"/>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 name="KSO_WM_DIAGRAM_VIRTUALLY_FRAME" val="{&quot;height&quot;:350.25,&quot;left&quot;:79.5,&quot;top&quot;:120.05,&quot;width&quot;:795.7}"/>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 name="KSO_WM_DIAGRAM_VIRTUALLY_FRAME" val="{&quot;height&quot;:350.25,&quot;left&quot;:79.5,&quot;top&quot;:120.05,&quot;width&quot;:795.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2*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DIAGRAM_VIRTUALLY_FRAME" val="{&quot;height&quot;:345.8,&quot;left&quot;:46.5,&quot;top&quot;:139.25,&quot;width&quot;:855.3}"/>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 name="KSO_WM_DIAGRAM_VIRTUALLY_FRAME" val="{&quot;height&quot;:350.25,&quot;left&quot;:79.5,&quot;top&quot;:120.05,&quot;width&quot;:795.7}"/>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 name="KSO_WM_DIAGRAM_VIRTUALLY_FRAME" val="{&quot;height&quot;:350.25,&quot;left&quot;:79.5,&quot;top&quot;:120.05,&quot;width&quot;:795.7}"/>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 name="KSO_WM_DIAGRAM_VIRTUALLY_FRAME" val="{&quot;height&quot;:350.25,&quot;left&quot;:79.5,&quot;top&quot;:120.05,&quot;width&quot;:795.7}"/>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 name="KSO_WM_DIAGRAM_VIRTUALLY_FRAME" val="{&quot;height&quot;:350.25,&quot;left&quot;:79.5,&quot;top&quot;:120.05,&quot;width&quot;:795.7}"/>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2*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DIAGRAM_VIRTUALLY_FRAME" val="{&quot;height&quot;:345.8,&quot;left&quot;:46.5,&quot;top&quot;:139.25,&quot;width&quot;:855.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8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2*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 name="KSO_WM_DIAGRAM_VIRTUALLY_FRAME" val="{&quot;height&quot;:345.8,&quot;left&quot;:46.5,&quot;top&quot;:139.25,&quot;width&quot;:855.3}"/>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77_5*l_h_i*1_5_1"/>
  <p:tag name="KSO_WM_TEMPLATE_CATEGORY" val="diagram"/>
  <p:tag name="KSO_WM_TEMPLATE_INDEX" val="202279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77_5*l_h_i*1_5_3"/>
  <p:tag name="KSO_WM_TEMPLATE_CATEGORY" val="diagram"/>
  <p:tag name="KSO_WM_TEMPLATE_INDEX" val="202279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heme/theme1.xml><?xml version="1.0" encoding="utf-8"?>
<a:theme xmlns:a="http://schemas.openxmlformats.org/drawingml/2006/main" name="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9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30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31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32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3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3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稻壳鸭鸭   https://www.docer.com/works?userid=327037375">
  <a:themeElements>
    <a:clrScheme name="自定义 1084">
      <a:dk1>
        <a:sysClr val="windowText" lastClr="000000"/>
      </a:dk1>
      <a:lt1>
        <a:sysClr val="window" lastClr="FFFFFF"/>
      </a:lt1>
      <a:dk2>
        <a:srgbClr val="44546A"/>
      </a:dk2>
      <a:lt2>
        <a:srgbClr val="E7E6E6"/>
      </a:lt2>
      <a:accent1>
        <a:srgbClr val="68C5CA"/>
      </a:accent1>
      <a:accent2>
        <a:srgbClr val="EF726C"/>
      </a:accent2>
      <a:accent3>
        <a:srgbClr val="68C5CA"/>
      </a:accent3>
      <a:accent4>
        <a:srgbClr val="EF726C"/>
      </a:accent4>
      <a:accent5>
        <a:srgbClr val="68C5CA"/>
      </a:accent5>
      <a:accent6>
        <a:srgbClr val="EF726C"/>
      </a:accent6>
      <a:hlink>
        <a:srgbClr val="68C5CA"/>
      </a:hlink>
      <a:folHlink>
        <a:srgbClr val="EF726C"/>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10282</Words>
  <Application>WPS 演示</Application>
  <PresentationFormat>宽屏</PresentationFormat>
  <Paragraphs>705</Paragraphs>
  <Slides>62</Slides>
  <Notes>1</Notes>
  <HiddenSlides>1</HiddenSlides>
  <MMClips>0</MMClips>
  <ScaleCrop>false</ScaleCrop>
  <HeadingPairs>
    <vt:vector size="6" baseType="variant">
      <vt:variant>
        <vt:lpstr>已用的字体</vt:lpstr>
      </vt:variant>
      <vt:variant>
        <vt:i4>62</vt:i4>
      </vt:variant>
      <vt:variant>
        <vt:lpstr>主题</vt:lpstr>
      </vt:variant>
      <vt:variant>
        <vt:i4>35</vt:i4>
      </vt:variant>
      <vt:variant>
        <vt:lpstr>幻灯片标题</vt:lpstr>
      </vt:variant>
      <vt:variant>
        <vt:i4>62</vt:i4>
      </vt:variant>
    </vt:vector>
  </HeadingPairs>
  <TitlesOfParts>
    <vt:vector size="159" baseType="lpstr">
      <vt:lpstr>Arial</vt:lpstr>
      <vt:lpstr>宋体</vt:lpstr>
      <vt:lpstr>Wingdings</vt:lpstr>
      <vt:lpstr>方正雅士黑 简</vt:lpstr>
      <vt:lpstr>黑体</vt:lpstr>
      <vt:lpstr>BiaoZhunCuHei</vt:lpstr>
      <vt:lpstr>阿里巴巴普惠体 H</vt:lpstr>
      <vt:lpstr>思源黑体</vt:lpstr>
      <vt:lpstr>汉仪正圆-55W</vt:lpstr>
      <vt:lpstr>汉仪雅酷黑 85W</vt:lpstr>
      <vt:lpstr>阿里巴巴普惠体 B</vt:lpstr>
      <vt:lpstr>微软雅黑</vt:lpstr>
      <vt:lpstr>Calibri</vt:lpstr>
      <vt:lpstr>MS PGothic</vt:lpstr>
      <vt:lpstr>Lato Regular</vt:lpstr>
      <vt:lpstr>思源黑体 Light</vt:lpstr>
      <vt:lpstr>Arial Unicode MS</vt:lpstr>
      <vt:lpstr>等线</vt:lpstr>
      <vt:lpstr>思源黑体 CN Heavy</vt:lpstr>
      <vt:lpstr>思源黑体 CN Bold</vt:lpstr>
      <vt:lpstr>思源黑体 CN Regular</vt:lpstr>
      <vt:lpstr>汉仪超粗宋简</vt:lpstr>
      <vt:lpstr>Segoe Print</vt:lpstr>
      <vt:lpstr>汉仪正圆-55W</vt:lpstr>
      <vt:lpstr>仿宋</vt:lpstr>
      <vt:lpstr>华文楷体</vt:lpstr>
      <vt:lpstr>华文琥珀</vt:lpstr>
      <vt:lpstr>华文细黑</vt:lpstr>
      <vt:lpstr>宋体-方正超大字符集</vt:lpstr>
      <vt:lpstr>方正中雅宋简</vt:lpstr>
      <vt:lpstr>方正兰亭中黑简体</vt:lpstr>
      <vt:lpstr>方正兰亭特黑_GBK</vt:lpstr>
      <vt:lpstr>方正兰亭纤黑简体</vt:lpstr>
      <vt:lpstr>方正准圆_GBK</vt:lpstr>
      <vt:lpstr>方正剪纸繁体</vt:lpstr>
      <vt:lpstr>方正古隶繁体</vt:lpstr>
      <vt:lpstr>方正大标宋_GBK</vt:lpstr>
      <vt:lpstr>方正姚体简体</vt:lpstr>
      <vt:lpstr>方正宋黑简体</vt:lpstr>
      <vt:lpstr>方正少儿简体</vt:lpstr>
      <vt:lpstr>方正幼线繁体</vt:lpstr>
      <vt:lpstr>方正报宋_GBK</vt:lpstr>
      <vt:lpstr>方正新舒体简体</vt:lpstr>
      <vt:lpstr>方正正粗黑简体</vt:lpstr>
      <vt:lpstr>方正水黑繁体</vt:lpstr>
      <vt:lpstr>方正瘦金书繁体</vt:lpstr>
      <vt:lpstr>方正稚艺简体</vt:lpstr>
      <vt:lpstr>方正粗黑简体</vt:lpstr>
      <vt:lpstr>方正细珊瑚_GBK</vt:lpstr>
      <vt:lpstr>方正细黑一繁体</vt:lpstr>
      <vt:lpstr>方正胖娃简体</vt:lpstr>
      <vt:lpstr>方正艺黑繁体</vt:lpstr>
      <vt:lpstr>方正豪体简体</vt:lpstr>
      <vt:lpstr>方正隶书繁体</vt:lpstr>
      <vt:lpstr>方正铁筋隶书简体</vt:lpstr>
      <vt:lpstr>华文仿宋</vt:lpstr>
      <vt:lpstr>微软雅黑 Light</vt:lpstr>
      <vt:lpstr>方正中等线简体</vt:lpstr>
      <vt:lpstr>华文中宋</vt:lpstr>
      <vt:lpstr>华文彩云</vt:lpstr>
      <vt:lpstr>华文行楷</vt:lpstr>
      <vt:lpstr>华文隶书</vt:lpstr>
      <vt:lpstr>稻壳鸭鸭   https://www.docer.com/works?userid=327037375</vt:lpstr>
      <vt:lpstr>Office 主题​​</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17_稻壳鸭鸭   https://www.docer.com/works?userid=327037375</vt:lpstr>
      <vt:lpstr>18_稻壳鸭鸭   https://www.docer.com/works?userid=327037375</vt:lpstr>
      <vt:lpstr>19_稻壳鸭鸭   https://www.docer.com/works?userid=327037375</vt:lpstr>
      <vt:lpstr>20_稻壳鸭鸭   https://www.docer.com/works?userid=327037375</vt:lpstr>
      <vt:lpstr>21_稻壳鸭鸭   https://www.docer.com/works?userid=327037375</vt:lpstr>
      <vt:lpstr>22_稻壳鸭鸭   https://www.docer.com/works?userid=327037375</vt:lpstr>
      <vt:lpstr>23_稻壳鸭鸭   https://www.docer.com/works?userid=327037375</vt:lpstr>
      <vt:lpstr>24_稻壳鸭鸭   https://www.docer.com/works?userid=327037375</vt:lpstr>
      <vt:lpstr>25_稻壳鸭鸭   https://www.docer.com/works?userid=327037375</vt:lpstr>
      <vt:lpstr>26_稻壳鸭鸭   https://www.docer.com/works?userid=327037375</vt:lpstr>
      <vt:lpstr>27_稻壳鸭鸭   https://www.docer.com/works?userid=327037375</vt:lpstr>
      <vt:lpstr>28_稻壳鸭鸭   https://www.docer.com/works?userid=327037375</vt:lpstr>
      <vt:lpstr>29_稻壳鸭鸭   https://www.docer.com/works?userid=327037375</vt:lpstr>
      <vt:lpstr>30_稻壳鸭鸭   https://www.docer.com/works?userid=327037375</vt:lpstr>
      <vt:lpstr>31_稻壳鸭鸭   https://www.docer.com/works?userid=327037375</vt:lpstr>
      <vt:lpstr>32_稻壳鸭鸭   https://www.docer.com/works?userid=327037375</vt:lpstr>
      <vt:lpstr>33_稻壳鸭鸭   https://www.docer.com/works?userid=327037375</vt:lpstr>
      <vt:lpstr>34_稻壳鸭鸭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伊</cp:lastModifiedBy>
  <cp:revision>8</cp:revision>
  <dcterms:created xsi:type="dcterms:W3CDTF">2024-10-16T12:49:00Z</dcterms:created>
  <dcterms:modified xsi:type="dcterms:W3CDTF">2024-10-30T08:07:34Z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B417B443DE5167386D580567BC45B880_43</vt:lpwstr>
  </property>
  <property fmtid="{D5CDD505-2E9C-101B-9397-08002B2CF9AE}" pid="3" name="KSOProductBuildVer">
    <vt:lpwstr>2052-12.1.0.17140</vt:lpwstr>
  </property>
  <property fmtid="{D5CDD505-2E9C-101B-9397-08002B2CF9AE}" pid="4" name="KSOTemplateUUID">
    <vt:lpwstr>v1.0_mb_WbAqLt4wLJIqJw4vLgDaVg==</vt:lpwstr>
  </property>
</Properties>
</file>