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6.svg" ContentType="image/svg+xml"/>
  <Override PartName="/ppt/media/image30.svg" ContentType="image/svg+xml"/>
  <Override PartName="/ppt/media/image32.svg" ContentType="image/svg+xml"/>
  <Override PartName="/ppt/media/image34.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58" r:id="rId4"/>
    <p:sldMasterId id="2147483664" r:id="rId5"/>
    <p:sldMasterId id="2147483670" r:id="rId6"/>
    <p:sldMasterId id="2147483676" r:id="rId7"/>
    <p:sldMasterId id="2147483682" r:id="rId8"/>
    <p:sldMasterId id="2147483688" r:id="rId9"/>
    <p:sldMasterId id="2147483690" r:id="rId10"/>
    <p:sldMasterId id="2147483692" r:id="rId11"/>
    <p:sldMasterId id="2147483694" r:id="rId12"/>
    <p:sldMasterId id="2147483696" r:id="rId13"/>
    <p:sldMasterId id="2147483698" r:id="rId14"/>
    <p:sldMasterId id="2147483700" r:id="rId15"/>
    <p:sldMasterId id="2147483702" r:id="rId16"/>
    <p:sldMasterId id="2147483704" r:id="rId17"/>
    <p:sldMasterId id="2147483710" r:id="rId18"/>
  </p:sldMasterIdLst>
  <p:notesMasterIdLst>
    <p:notesMasterId r:id="rId21"/>
  </p:notesMasterIdLst>
  <p:handoutMasterIdLst>
    <p:handoutMasterId r:id="rId51"/>
  </p:handoutMasterIdLst>
  <p:sldIdLst>
    <p:sldId id="257" r:id="rId19"/>
    <p:sldId id="310" r:id="rId20"/>
    <p:sldId id="259" r:id="rId22"/>
    <p:sldId id="260" r:id="rId23"/>
    <p:sldId id="264" r:id="rId24"/>
    <p:sldId id="344" r:id="rId25"/>
    <p:sldId id="265" r:id="rId26"/>
    <p:sldId id="345" r:id="rId27"/>
    <p:sldId id="346" r:id="rId28"/>
    <p:sldId id="347" r:id="rId29"/>
    <p:sldId id="343" r:id="rId30"/>
    <p:sldId id="311" r:id="rId31"/>
    <p:sldId id="275" r:id="rId32"/>
    <p:sldId id="267" r:id="rId33"/>
    <p:sldId id="371" r:id="rId34"/>
    <p:sldId id="351" r:id="rId35"/>
    <p:sldId id="352" r:id="rId36"/>
    <p:sldId id="353" r:id="rId37"/>
    <p:sldId id="354" r:id="rId38"/>
    <p:sldId id="312" r:id="rId39"/>
    <p:sldId id="355" r:id="rId40"/>
    <p:sldId id="356" r:id="rId41"/>
    <p:sldId id="313" r:id="rId42"/>
    <p:sldId id="357" r:id="rId43"/>
    <p:sldId id="358" r:id="rId44"/>
    <p:sldId id="314" r:id="rId45"/>
    <p:sldId id="286" r:id="rId46"/>
    <p:sldId id="359" r:id="rId47"/>
    <p:sldId id="360" r:id="rId48"/>
    <p:sldId id="269" r:id="rId49"/>
    <p:sldId id="258" r:id="rId50"/>
  </p:sldIdLst>
  <p:sldSz cx="12192000" cy="6858000"/>
  <p:notesSz cx="6858000" cy="9144000"/>
  <p:embeddedFontLst>
    <p:embeddedFont>
      <p:font typeface="BiaoZhunCuHei" panose="02000503000000000000" charset="-122"/>
      <p:regular r:id="rId55"/>
    </p:embeddedFont>
    <p:embeddedFont>
      <p:font typeface="微软雅黑" panose="020B0503020204020204" charset="-122"/>
      <p:regular r:id="rId56"/>
    </p:embeddedFont>
    <p:embeddedFont>
      <p:font typeface="等线" panose="02010600030101010101" charset="-122"/>
      <p:regular r:id="rId57"/>
    </p:embeddedFont>
    <p:embeddedFont>
      <p:font typeface="汉仪超粗宋简" panose="02010600000101010101" charset="-122"/>
      <p:regular r:id="rId58"/>
    </p:embeddedFont>
  </p:embeddedFontLst>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67EC"/>
    <a:srgbClr val="01698C"/>
    <a:srgbClr val="7C8D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80" d="100"/>
          <a:sy n="80" d="100"/>
        </p:scale>
        <p:origin x="2524" y="5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9" Type="http://schemas.openxmlformats.org/officeDocument/2006/relationships/tags" Target="tags/tag198.xml"/><Relationship Id="rId58" Type="http://schemas.openxmlformats.org/officeDocument/2006/relationships/font" Target="fonts/font4.fntdata"/><Relationship Id="rId57" Type="http://schemas.openxmlformats.org/officeDocument/2006/relationships/font" Target="fonts/font3.fntdata"/><Relationship Id="rId56" Type="http://schemas.openxmlformats.org/officeDocument/2006/relationships/font" Target="fonts/font2.fntdata"/><Relationship Id="rId55" Type="http://schemas.openxmlformats.org/officeDocument/2006/relationships/font" Target="fonts/font1.fntdata"/><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31.xml"/><Relationship Id="rId5" Type="http://schemas.openxmlformats.org/officeDocument/2006/relationships/slideMaster" Target="slideMasters/slideMaster4.xml"/><Relationship Id="rId49" Type="http://schemas.openxmlformats.org/officeDocument/2006/relationships/slide" Target="slides/slide30.xml"/><Relationship Id="rId48" Type="http://schemas.openxmlformats.org/officeDocument/2006/relationships/slide" Target="slides/slide29.xml"/><Relationship Id="rId47" Type="http://schemas.openxmlformats.org/officeDocument/2006/relationships/slide" Target="slides/slide28.xml"/><Relationship Id="rId46" Type="http://schemas.openxmlformats.org/officeDocument/2006/relationships/slide" Target="slides/slide27.xml"/><Relationship Id="rId45" Type="http://schemas.openxmlformats.org/officeDocument/2006/relationships/slide" Target="slides/slide26.xml"/><Relationship Id="rId44" Type="http://schemas.openxmlformats.org/officeDocument/2006/relationships/slide" Target="slides/slide25.xml"/><Relationship Id="rId43" Type="http://schemas.openxmlformats.org/officeDocument/2006/relationships/slide" Target="slides/slide24.xml"/><Relationship Id="rId42" Type="http://schemas.openxmlformats.org/officeDocument/2006/relationships/slide" Target="slides/slide23.xml"/><Relationship Id="rId41" Type="http://schemas.openxmlformats.org/officeDocument/2006/relationships/slide" Target="slides/slide22.xml"/><Relationship Id="rId40" Type="http://schemas.openxmlformats.org/officeDocument/2006/relationships/slide" Target="slides/slide21.xml"/><Relationship Id="rId4" Type="http://schemas.openxmlformats.org/officeDocument/2006/relationships/slideMaster" Target="slideMasters/slideMaster3.xml"/><Relationship Id="rId39" Type="http://schemas.openxmlformats.org/officeDocument/2006/relationships/slide" Target="slides/slide20.xml"/><Relationship Id="rId38" Type="http://schemas.openxmlformats.org/officeDocument/2006/relationships/slide" Target="slides/slide19.xml"/><Relationship Id="rId37" Type="http://schemas.openxmlformats.org/officeDocument/2006/relationships/slide" Target="slides/slide18.xml"/><Relationship Id="rId36" Type="http://schemas.openxmlformats.org/officeDocument/2006/relationships/slide" Target="slides/slide17.xml"/><Relationship Id="rId35" Type="http://schemas.openxmlformats.org/officeDocument/2006/relationships/slide" Target="slides/slide16.xml"/><Relationship Id="rId34" Type="http://schemas.openxmlformats.org/officeDocument/2006/relationships/slide" Target="slides/slide15.xml"/><Relationship Id="rId33" Type="http://schemas.openxmlformats.org/officeDocument/2006/relationships/slide" Target="slides/slide14.xml"/><Relationship Id="rId32" Type="http://schemas.openxmlformats.org/officeDocument/2006/relationships/slide" Target="slides/slide13.xml"/><Relationship Id="rId31" Type="http://schemas.openxmlformats.org/officeDocument/2006/relationships/slide" Target="slides/slide12.xml"/><Relationship Id="rId30" Type="http://schemas.openxmlformats.org/officeDocument/2006/relationships/slide" Target="slides/slide11.xml"/><Relationship Id="rId3" Type="http://schemas.openxmlformats.org/officeDocument/2006/relationships/slideMaster" Target="slideMasters/slideMaster2.xml"/><Relationship Id="rId29" Type="http://schemas.openxmlformats.org/officeDocument/2006/relationships/slide" Target="slides/slide10.xml"/><Relationship Id="rId28" Type="http://schemas.openxmlformats.org/officeDocument/2006/relationships/slide" Target="slides/slide9.xml"/><Relationship Id="rId27" Type="http://schemas.openxmlformats.org/officeDocument/2006/relationships/slide" Target="slides/slide8.xml"/><Relationship Id="rId26" Type="http://schemas.openxmlformats.org/officeDocument/2006/relationships/slide" Target="slides/slide7.xml"/><Relationship Id="rId25" Type="http://schemas.openxmlformats.org/officeDocument/2006/relationships/slide" Target="slides/slide6.xml"/><Relationship Id="rId24" Type="http://schemas.openxmlformats.org/officeDocument/2006/relationships/slide" Target="slides/slide5.xml"/><Relationship Id="rId23" Type="http://schemas.openxmlformats.org/officeDocument/2006/relationships/slide" Target="slides/slide4.xml"/><Relationship Id="rId22" Type="http://schemas.openxmlformats.org/officeDocument/2006/relationships/slide" Target="slides/slide3.xml"/><Relationship Id="rId21" Type="http://schemas.openxmlformats.org/officeDocument/2006/relationships/notesMaster" Target="notesMasters/notesMaster1.xml"/><Relationship Id="rId20" Type="http://schemas.openxmlformats.org/officeDocument/2006/relationships/slide" Target="slides/slide2.xml"/><Relationship Id="rId2" Type="http://schemas.openxmlformats.org/officeDocument/2006/relationships/theme" Target="theme/theme1.xml"/><Relationship Id="rId19" Type="http://schemas.openxmlformats.org/officeDocument/2006/relationships/slide" Target="slides/slide1.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AAFEDA-FD61-4436-AB3E-8A999F53862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1A7A5D-8331-4612-B40B-32BA0EDD791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4DECC8-7241-4609-820B-D537C300023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4DB256-6A4E-44F5-A70F-1A99755E422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188E57-AF26-4FA1-B576-B58FC88565B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4.xml"/><Relationship Id="rId3" Type="http://schemas.openxmlformats.org/officeDocument/2006/relationships/image" Target="../media/image4.png"/><Relationship Id="rId2" Type="http://schemas.openxmlformats.org/officeDocument/2006/relationships/tags" Target="../tags/tag3.xml"/><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6.xml"/><Relationship Id="rId3" Type="http://schemas.openxmlformats.org/officeDocument/2006/relationships/image" Target="../media/image4.png"/><Relationship Id="rId2" Type="http://schemas.openxmlformats.org/officeDocument/2006/relationships/tags" Target="../tags/tag5.xml"/><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8.xml"/><Relationship Id="rId3" Type="http://schemas.openxmlformats.org/officeDocument/2006/relationships/image" Target="../media/image4.png"/><Relationship Id="rId2" Type="http://schemas.openxmlformats.org/officeDocument/2006/relationships/tags" Target="../tags/tag7.xml"/><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10.xml"/><Relationship Id="rId3" Type="http://schemas.openxmlformats.org/officeDocument/2006/relationships/image" Target="../media/image4.png"/><Relationship Id="rId2" Type="http://schemas.openxmlformats.org/officeDocument/2006/relationships/tags" Target="../tags/tag9.xml"/><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12.xml"/><Relationship Id="rId3" Type="http://schemas.openxmlformats.org/officeDocument/2006/relationships/image" Target="../media/image4.png"/><Relationship Id="rId2" Type="http://schemas.openxmlformats.org/officeDocument/2006/relationships/tags" Target="../tags/tag11.xml"/><Relationship Id="rId1" Type="http://schemas.openxmlformats.org/officeDocument/2006/relationships/slideMaster" Target="../slideMasters/slideMaster13.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14.xml"/><Relationship Id="rId3" Type="http://schemas.openxmlformats.org/officeDocument/2006/relationships/image" Target="../media/image4.png"/><Relationship Id="rId2" Type="http://schemas.openxmlformats.org/officeDocument/2006/relationships/tags" Target="../tags/tag13.xml"/><Relationship Id="rId1" Type="http://schemas.openxmlformats.org/officeDocument/2006/relationships/slideMaster" Target="../slideMasters/slideMaster14.xml"/></Relationships>
</file>

<file path=ppt/slideLayouts/_rels/slideLayout41.xml.rels><?xml version="1.0" encoding="UTF-8" standalone="yes"?>
<Relationships xmlns="http://schemas.openxmlformats.org/package/2006/relationships"><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16.xml"/><Relationship Id="rId3" Type="http://schemas.openxmlformats.org/officeDocument/2006/relationships/image" Target="../media/image4.png"/><Relationship Id="rId2" Type="http://schemas.openxmlformats.org/officeDocument/2006/relationships/tags" Target="../tags/tag15.xml"/><Relationship Id="rId1" Type="http://schemas.openxmlformats.org/officeDocument/2006/relationships/slideMaster" Target="../slideMasters/slideMaster1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stretch>
            <a:fillRect/>
          </a:stretch>
        </p:blipFill>
        <p:spPr>
          <a:xfrm>
            <a:off x="0" y="1"/>
            <a:ext cx="12192000" cy="6857999"/>
          </a:xfrm>
          <a:prstGeom prst="rect">
            <a:avLst/>
          </a:prstGeom>
        </p:spPr>
      </p:pic>
      <p:pic>
        <p:nvPicPr>
          <p:cNvPr id="31" name="图形 30"/>
          <p:cNvPicPr>
            <a:picLocks noChangeAspect="1"/>
          </p:cNvPicPr>
          <p:nvPr userDrawn="1">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stretch>
            <a:fillRect/>
          </a:stretch>
        </p:blipFill>
        <p:spPr>
          <a:xfrm>
            <a:off x="0" y="1"/>
            <a:ext cx="12192000" cy="6857999"/>
          </a:xfrm>
          <a:prstGeom prst="rect">
            <a:avLst/>
          </a:prstGeom>
        </p:spPr>
      </p:pic>
      <p:pic>
        <p:nvPicPr>
          <p:cNvPr id="31" name="图形 30"/>
          <p:cNvPicPr>
            <a:picLocks noChangeAspect="1"/>
          </p:cNvPicPr>
          <p:nvPr userDrawn="1">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stretch>
            <a:fillRect/>
          </a:stretch>
        </p:blipFill>
        <p:spPr>
          <a:xfrm>
            <a:off x="0" y="1"/>
            <a:ext cx="12192000" cy="6857999"/>
          </a:xfrm>
          <a:prstGeom prst="rect">
            <a:avLst/>
          </a:prstGeom>
        </p:spPr>
      </p:pic>
      <p:pic>
        <p:nvPicPr>
          <p:cNvPr id="31" name="图形 30"/>
          <p:cNvPicPr>
            <a:picLocks noChangeAspect="1"/>
          </p:cNvPicPr>
          <p:nvPr userDrawn="1">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stretch>
            <a:fillRect/>
          </a:stretch>
        </p:blipFill>
        <p:spPr>
          <a:xfrm>
            <a:off x="0" y="1"/>
            <a:ext cx="12192000" cy="6857999"/>
          </a:xfrm>
          <a:prstGeom prst="rect">
            <a:avLst/>
          </a:prstGeom>
        </p:spPr>
      </p:pic>
      <p:pic>
        <p:nvPicPr>
          <p:cNvPr id="31" name="图形 30"/>
          <p:cNvPicPr>
            <a:picLocks noChangeAspect="1"/>
          </p:cNvPicPr>
          <p:nvPr userDrawn="1">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stretch>
            <a:fillRect/>
          </a:stretch>
        </p:blipFill>
        <p:spPr>
          <a:xfrm>
            <a:off x="0" y="1"/>
            <a:ext cx="12192000" cy="6857999"/>
          </a:xfrm>
          <a:prstGeom prst="rect">
            <a:avLst/>
          </a:prstGeom>
        </p:spPr>
      </p:pic>
      <p:pic>
        <p:nvPicPr>
          <p:cNvPr id="31" name="图形 30"/>
          <p:cNvPicPr>
            <a:picLocks noChangeAspect="1"/>
          </p:cNvPicPr>
          <p:nvPr userDrawn="1">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stretch>
            <a:fillRect/>
          </a:stretch>
        </p:blipFill>
        <p:spPr>
          <a:xfrm>
            <a:off x="0" y="1"/>
            <a:ext cx="12192000" cy="6857999"/>
          </a:xfrm>
          <a:prstGeom prst="rect">
            <a:avLst/>
          </a:prstGeom>
        </p:spPr>
      </p:pic>
      <p:pic>
        <p:nvPicPr>
          <p:cNvPr id="31" name="图形 30"/>
          <p:cNvPicPr>
            <a:picLocks noChangeAspect="1"/>
          </p:cNvPicPr>
          <p:nvPr userDrawn="1">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stretch>
            <a:fillRect/>
          </a:stretch>
        </p:blipFill>
        <p:spPr>
          <a:xfrm>
            <a:off x="0" y="1"/>
            <a:ext cx="12192000" cy="6857999"/>
          </a:xfrm>
          <a:prstGeom prst="rect">
            <a:avLst/>
          </a:prstGeom>
        </p:spPr>
      </p:pic>
      <p:pic>
        <p:nvPicPr>
          <p:cNvPr id="31" name="图形 30"/>
          <p:cNvPicPr>
            <a:picLocks noChangeAspect="1"/>
          </p:cNvPicPr>
          <p:nvPr userDrawn="1">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stretch>
            <a:fillRect/>
          </a:stretch>
        </p:blipFill>
        <p:spPr>
          <a:xfrm>
            <a:off x="0" y="1"/>
            <a:ext cx="12192000" cy="6857999"/>
          </a:xfrm>
          <a:prstGeom prst="rect">
            <a:avLst/>
          </a:prstGeom>
        </p:spPr>
      </p:pic>
      <p:pic>
        <p:nvPicPr>
          <p:cNvPr id="31" name="图形 30"/>
          <p:cNvPicPr>
            <a:picLocks noChangeAspect="1"/>
          </p:cNvPicPr>
          <p:nvPr userDrawn="1">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7" name="直角三角形 6"/>
          <p:cNvSpPr/>
          <p:nvPr userDrawn="1"/>
        </p:nvSpPr>
        <p:spPr>
          <a:xfrm flipH="1" flipV="1">
            <a:off x="3720000" y="0"/>
            <a:ext cx="8472000" cy="6858000"/>
          </a:xfrm>
          <a:prstGeom prst="rtTriangle">
            <a:avLst/>
          </a:pr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页">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5" name="直角三角形 4"/>
          <p:cNvSpPr/>
          <p:nvPr userDrawn="1"/>
        </p:nvSpPr>
        <p:spPr>
          <a:xfrm flipH="1" flipV="1">
            <a:off x="3720000" y="0"/>
            <a:ext cx="8472000" cy="6858000"/>
          </a:xfrm>
          <a:prstGeom prst="rtTriangle">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7" name="矩形: 圆角 6"/>
          <p:cNvSpPr/>
          <p:nvPr userDrawn="1"/>
        </p:nvSpPr>
        <p:spPr>
          <a:xfrm>
            <a:off x="270113" y="191067"/>
            <a:ext cx="11721068" cy="6480628"/>
          </a:xfrm>
          <a:prstGeom prst="roundRect">
            <a:avLst>
              <a:gd name="adj" fmla="val 3785"/>
            </a:avLst>
          </a:prstGeom>
          <a:solidFill>
            <a:schemeClr val="bg1"/>
          </a:solidFill>
          <a:ln w="19304">
            <a:solidFill>
              <a:srgbClr val="727272"/>
            </a:solidFill>
          </a:ln>
          <a:effectLst>
            <a:outerShdw blurRad="139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12695" t="28208" r="52504" b="33610"/>
          <a:stretch>
            <a:fillRect/>
          </a:stretch>
        </p:blipFill>
        <p:spPr>
          <a:xfrm>
            <a:off x="-454808" y="596900"/>
            <a:ext cx="3405971" cy="5562600"/>
          </a:xfrm>
          <a:prstGeom prst="rect">
            <a:avLst/>
          </a:prstGeom>
          <a:effec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36.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37.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38.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39.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40.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41.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34.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fld id="{05FA5299-D45E-431F-A489-38C1CD6DEEFA}"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fld id="{7BBB0F61-91C4-4EE0-8315-1FFCFB713C7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l" defTabSz="914400" rtl="0" eaLnBrk="1" latinLnBrk="0" hangingPunct="1">
        <a:lnSpc>
          <a:spcPct val="90000"/>
        </a:lnSpc>
        <a:spcBef>
          <a:spcPct val="0"/>
        </a:spcBef>
        <a:buNone/>
        <a:defRPr sz="4400" kern="1200">
          <a:solidFill>
            <a:schemeClr val="tx1"/>
          </a:solidFill>
          <a:latin typeface="方正雅士黑 简" panose="02000500000000000000" pitchFamily="2" charset="-122"/>
          <a:ea typeface="方正雅士黑 简" panose="02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方正雅士黑 简" panose="02000500000000000000" pitchFamily="2" charset="-122"/>
          <a:ea typeface="方正雅士黑 简" panose="02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方正雅士黑 简" panose="02000500000000000000" pitchFamily="2" charset="-122"/>
          <a:ea typeface="方正雅士黑 简" panose="02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方正雅士黑 简" panose="02000500000000000000" pitchFamily="2" charset="-122"/>
          <a:ea typeface="方正雅士黑 简" panose="02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雅士黑 简" panose="02000500000000000000" pitchFamily="2" charset="-122"/>
          <a:ea typeface="方正雅士黑 简" panose="02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雅士黑 简" panose="02000500000000000000" pitchFamily="2" charset="-122"/>
          <a:ea typeface="方正雅士黑 简" panose="02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1" Type="http://schemas.openxmlformats.org/officeDocument/2006/relationships/slideLayout" Target="../slideLayouts/slideLayout32.xml"/><Relationship Id="rId30" Type="http://schemas.openxmlformats.org/officeDocument/2006/relationships/image" Target="../media/image23.svg"/><Relationship Id="rId3" Type="http://schemas.openxmlformats.org/officeDocument/2006/relationships/tags" Target="../tags/tag48.xml"/><Relationship Id="rId29" Type="http://schemas.openxmlformats.org/officeDocument/2006/relationships/image" Target="../media/image22.png"/><Relationship Id="rId28" Type="http://schemas.openxmlformats.org/officeDocument/2006/relationships/tags" Target="../tags/tag67.xml"/><Relationship Id="rId27" Type="http://schemas.openxmlformats.org/officeDocument/2006/relationships/image" Target="../media/image21.svg"/><Relationship Id="rId26" Type="http://schemas.openxmlformats.org/officeDocument/2006/relationships/image" Target="../media/image20.png"/><Relationship Id="rId25" Type="http://schemas.openxmlformats.org/officeDocument/2006/relationships/tags" Target="../tags/tag66.xml"/><Relationship Id="rId24" Type="http://schemas.openxmlformats.org/officeDocument/2006/relationships/image" Target="../media/image19.svg"/><Relationship Id="rId23" Type="http://schemas.openxmlformats.org/officeDocument/2006/relationships/image" Target="../media/image18.png"/><Relationship Id="rId22" Type="http://schemas.openxmlformats.org/officeDocument/2006/relationships/tags" Target="../tags/tag65.xml"/><Relationship Id="rId21" Type="http://schemas.openxmlformats.org/officeDocument/2006/relationships/image" Target="../media/image17.svg"/><Relationship Id="rId20" Type="http://schemas.openxmlformats.org/officeDocument/2006/relationships/image" Target="../media/image16.png"/><Relationship Id="rId2" Type="http://schemas.openxmlformats.org/officeDocument/2006/relationships/tags" Target="../tags/tag47.xml"/><Relationship Id="rId19" Type="http://schemas.openxmlformats.org/officeDocument/2006/relationships/tags" Target="../tags/tag64.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4.png"/><Relationship Id="rId2" Type="http://schemas.microsoft.com/office/2007/relationships/media" Target="../media/media1.mp4"/><Relationship Id="rId1" Type="http://schemas.openxmlformats.org/officeDocument/2006/relationships/video" Target="../media/media1.mp4"/></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9" Type="http://schemas.openxmlformats.org/officeDocument/2006/relationships/slideLayout" Target="../slideLayouts/slideLayout4.xml"/><Relationship Id="rId28" Type="http://schemas.openxmlformats.org/officeDocument/2006/relationships/image" Target="../media/image26.svg"/><Relationship Id="rId27" Type="http://schemas.openxmlformats.org/officeDocument/2006/relationships/image" Target="../media/image25.png"/><Relationship Id="rId26" Type="http://schemas.openxmlformats.org/officeDocument/2006/relationships/tags" Target="../tags/tag93.xml"/><Relationship Id="rId25" Type="http://schemas.openxmlformats.org/officeDocument/2006/relationships/tags" Target="../tags/tag92.xml"/><Relationship Id="rId24" Type="http://schemas.openxmlformats.org/officeDocument/2006/relationships/tags" Target="../tags/tag91.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tags" Target="../tags/tag69.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1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1" Type="http://schemas.openxmlformats.org/officeDocument/2006/relationships/slideLayout" Target="../slideLayouts/slideLayout36.xml"/><Relationship Id="rId20" Type="http://schemas.openxmlformats.org/officeDocument/2006/relationships/tags" Target="../tags/tag111.xml"/><Relationship Id="rId2" Type="http://schemas.openxmlformats.org/officeDocument/2006/relationships/tags" Target="../tags/tag95.xml"/><Relationship Id="rId19" Type="http://schemas.openxmlformats.org/officeDocument/2006/relationships/image" Target="../media/image26.svg"/><Relationship Id="rId18" Type="http://schemas.openxmlformats.org/officeDocument/2006/relationships/image" Target="../media/image25.png"/><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16.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4" Type="http://schemas.openxmlformats.org/officeDocument/2006/relationships/slideLayout" Target="../slideLayouts/slideLayout34.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tags" Target="../tags/tag125.xml"/></Relationships>
</file>

<file path=ppt/slides/_rels/slide18.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image" Target="../media/image10.png"/><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1" Type="http://schemas.openxmlformats.org/officeDocument/2006/relationships/slideLayout" Target="../slideLayouts/slideLayout36.xml"/><Relationship Id="rId10" Type="http://schemas.openxmlformats.org/officeDocument/2006/relationships/image" Target="../media/image12.png"/><Relationship Id="rId1" Type="http://schemas.openxmlformats.org/officeDocument/2006/relationships/tags" Target="../tags/tag12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27.png"/><Relationship Id="rId1" Type="http://schemas.openxmlformats.org/officeDocument/2006/relationships/tags" Target="../tags/tag13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8.emf"/><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28.png"/><Relationship Id="rId1" Type="http://schemas.openxmlformats.org/officeDocument/2006/relationships/tags" Target="../tags/tag135.xml"/></Relationships>
</file>

<file path=ppt/slides/_rels/slide22.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6" Type="http://schemas.openxmlformats.org/officeDocument/2006/relationships/slideLayout" Target="../slideLayouts/slideLayout39.xml"/><Relationship Id="rId15" Type="http://schemas.openxmlformats.org/officeDocument/2006/relationships/tags" Target="../tags/tag150.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3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image" Target="../media/image30.svg"/><Relationship Id="rId7" Type="http://schemas.openxmlformats.org/officeDocument/2006/relationships/image" Target="../media/image29.png"/><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1" Type="http://schemas.openxmlformats.org/officeDocument/2006/relationships/slideLayout" Target="../slideLayouts/slideLayout40.xml"/><Relationship Id="rId20" Type="http://schemas.openxmlformats.org/officeDocument/2006/relationships/image" Target="../media/image34.svg"/><Relationship Id="rId2" Type="http://schemas.openxmlformats.org/officeDocument/2006/relationships/tags" Target="../tags/tag152.xml"/><Relationship Id="rId19" Type="http://schemas.openxmlformats.org/officeDocument/2006/relationships/image" Target="../media/image33.png"/><Relationship Id="rId18" Type="http://schemas.openxmlformats.org/officeDocument/2006/relationships/tags" Target="../tags/tag164.xml"/><Relationship Id="rId17" Type="http://schemas.openxmlformats.org/officeDocument/2006/relationships/image" Target="../media/image32.svg"/><Relationship Id="rId16" Type="http://schemas.openxmlformats.org/officeDocument/2006/relationships/image" Target="../media/image31.png"/><Relationship Id="rId15" Type="http://schemas.openxmlformats.org/officeDocument/2006/relationships/tags" Target="../tags/tag163.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5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35.jpeg"/><Relationship Id="rId1" Type="http://schemas.openxmlformats.org/officeDocument/2006/relationships/tags" Target="../tags/tag16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6.png"/></Relationships>
</file>

<file path=ppt/slides/_rels/slide28.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9" Type="http://schemas.openxmlformats.org/officeDocument/2006/relationships/slideLayout" Target="../slideLayouts/slideLayout45.xml"/><Relationship Id="rId18" Type="http://schemas.openxmlformats.org/officeDocument/2006/relationships/image" Target="../media/image26.svg"/><Relationship Id="rId17" Type="http://schemas.openxmlformats.org/officeDocument/2006/relationships/image" Target="../media/image25.png"/><Relationship Id="rId16" Type="http://schemas.openxmlformats.org/officeDocument/2006/relationships/tags" Target="../tags/tag181.xml"/><Relationship Id="rId15" Type="http://schemas.openxmlformats.org/officeDocument/2006/relationships/tags" Target="../tags/tag180.xml"/><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tags" Target="../tags/tag166.xml"/></Relationships>
</file>

<file path=ppt/slides/_rels/slide29.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7" Type="http://schemas.openxmlformats.org/officeDocument/2006/relationships/slideLayout" Target="../slideLayouts/slideLayout50.xml"/><Relationship Id="rId16" Type="http://schemas.openxmlformats.org/officeDocument/2006/relationships/tags" Target="../tags/tag197.xml"/><Relationship Id="rId15" Type="http://schemas.openxmlformats.org/officeDocument/2006/relationships/tags" Target="../tags/tag196.xml"/><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9" Type="http://schemas.openxmlformats.org/officeDocument/2006/relationships/image" Target="../media/image11.svg"/><Relationship Id="rId8" Type="http://schemas.openxmlformats.org/officeDocument/2006/relationships/image" Target="../media/image10.png"/><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6" Type="http://schemas.openxmlformats.org/officeDocument/2006/relationships/slideLayout" Target="../slideLayouts/slideLayout22.xml"/><Relationship Id="rId15" Type="http://schemas.openxmlformats.org/officeDocument/2006/relationships/image" Target="../media/image15.svg"/><Relationship Id="rId14" Type="http://schemas.openxmlformats.org/officeDocument/2006/relationships/image" Target="../media/image14.png"/><Relationship Id="rId13" Type="http://schemas.openxmlformats.org/officeDocument/2006/relationships/tags" Target="../tags/tag32.xml"/><Relationship Id="rId12" Type="http://schemas.openxmlformats.org/officeDocument/2006/relationships/image" Target="../media/image13.svg"/><Relationship Id="rId11" Type="http://schemas.openxmlformats.org/officeDocument/2006/relationships/image" Target="../media/image12.png"/><Relationship Id="rId10" Type="http://schemas.openxmlformats.org/officeDocument/2006/relationships/tags" Target="../tags/tag31.xml"/><Relationship Id="rId1" Type="http://schemas.openxmlformats.org/officeDocument/2006/relationships/tags" Target="../tags/tag24.xml"/></Relationships>
</file>

<file path=ppt/slides/_rels/slide9.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4" Type="http://schemas.openxmlformats.org/officeDocument/2006/relationships/slideLayout" Target="../slideLayouts/slideLayout27.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096000" y="2855487"/>
            <a:ext cx="5040000" cy="5835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87D2D5"/>
                </a:solidFill>
                <a:effectLst/>
                <a:uLnTx/>
                <a:uFillTx/>
                <a:latin typeface="BiaoZhunCuHei" panose="02000503000000000000" charset="-122"/>
                <a:ea typeface="BiaoZhunCuHei" panose="02000503000000000000" charset="-122"/>
                <a:cs typeface="阿里巴巴普惠体 H" panose="00020600040101010101" pitchFamily="18" charset="-122"/>
                <a:sym typeface="思源黑体" panose="020B0500000000000000" pitchFamily="34" charset="-122"/>
              </a:rPr>
              <a:t>北京出版社</a:t>
            </a:r>
            <a:endParaRPr kumimoji="0" lang="zh-CN" altLang="en-US" sz="3200" b="0" i="0" u="none" strike="noStrike" kern="1200" cap="none" spc="0" normalizeH="0" baseline="0" noProof="0" dirty="0">
              <a:ln>
                <a:noFill/>
              </a:ln>
              <a:solidFill>
                <a:srgbClr val="87D2D5"/>
              </a:solidFill>
              <a:effectLst/>
              <a:uLnTx/>
              <a:uFillTx/>
              <a:latin typeface="BiaoZhunCuHei" panose="02000503000000000000" charset="-122"/>
              <a:ea typeface="BiaoZhunCuHei" panose="02000503000000000000" charset="-122"/>
              <a:cs typeface="阿里巴巴普惠体 H" panose="00020600040101010101" pitchFamily="18" charset="-122"/>
              <a:sym typeface="思源黑体" panose="020B0500000000000000" pitchFamily="34" charset="-122"/>
            </a:endParaRPr>
          </a:p>
        </p:txBody>
      </p:sp>
      <p:grpSp>
        <p:nvGrpSpPr>
          <p:cNvPr id="37" name="组合 36"/>
          <p:cNvGrpSpPr/>
          <p:nvPr/>
        </p:nvGrpSpPr>
        <p:grpSpPr>
          <a:xfrm>
            <a:off x="6096000" y="1087052"/>
            <a:ext cx="4908106" cy="1451178"/>
            <a:chOff x="1850461" y="3040489"/>
            <a:chExt cx="4843727" cy="1451178"/>
          </a:xfrm>
        </p:grpSpPr>
        <p:cxnSp>
          <p:nvCxnSpPr>
            <p:cNvPr id="35" name="直接连接符 34"/>
            <p:cNvCxnSpPr/>
            <p:nvPr/>
          </p:nvCxnSpPr>
          <p:spPr>
            <a:xfrm>
              <a:off x="1850461" y="4491667"/>
              <a:ext cx="4013200"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60032" y="3040489"/>
              <a:ext cx="3434156"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414742" y="2424440"/>
            <a:ext cx="338554" cy="1829831"/>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sym typeface="思源黑体" panose="020B0500000000000000" pitchFamily="34" charset="-122"/>
              </a:rPr>
              <a:t>PROFESSIONAL</a:t>
            </a:r>
            <a:endParaRPr kumimoji="0" lang="zh-CN" altLang="en-US"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endParaRPr>
          </a:p>
        </p:txBody>
      </p:sp>
      <p:sp>
        <p:nvSpPr>
          <p:cNvPr id="21" name="文本框 20"/>
          <p:cNvSpPr txBox="1"/>
          <p:nvPr/>
        </p:nvSpPr>
        <p:spPr>
          <a:xfrm>
            <a:off x="4790440" y="1300480"/>
            <a:ext cx="7400925" cy="10147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思源黑体" panose="020B0500000000000000" pitchFamily="34" charset="-122"/>
              </a:rPr>
              <a:t>大学生职业生涯规划</a:t>
            </a:r>
            <a:endParaRPr kumimoji="0" lang="zh-CN" altLang="en-US" sz="60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二、了解职业世界的意义</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14" name="文本框 13"/>
          <p:cNvSpPr txBox="1"/>
          <p:nvPr>
            <p:custDataLst>
              <p:tags r:id="rId1"/>
            </p:custDataLst>
          </p:nvPr>
        </p:nvSpPr>
        <p:spPr>
          <a:xfrm>
            <a:off x="535305" y="1771015"/>
            <a:ext cx="3431540" cy="398780"/>
          </a:xfrm>
          <a:prstGeom prst="rect">
            <a:avLst/>
          </a:prstGeom>
          <a:noFill/>
        </p:spPr>
        <p:txBody>
          <a:bodyPr wrap="square" bIns="0" rtlCol="0"/>
          <a:p>
            <a:pPr algn="l"/>
            <a:r>
              <a:rPr lang="en-US" altLang="zh-CN" spc="300">
                <a:solidFill>
                  <a:srgbClr val="098902"/>
                </a:solidFill>
                <a:latin typeface="思源黑体 CN Heavy" panose="020B0A00000000000000" charset="-122"/>
                <a:ea typeface="思源黑体 CN Heavy" panose="020B0A00000000000000" charset="-122"/>
              </a:rPr>
              <a:t>（一）促进正确的生涯决策</a:t>
            </a:r>
            <a:endParaRPr lang="en-US" altLang="zh-CN" spc="300">
              <a:solidFill>
                <a:srgbClr val="098902"/>
              </a:solidFill>
              <a:latin typeface="思源黑体 CN Heavy" panose="020B0A00000000000000" charset="-122"/>
              <a:ea typeface="思源黑体 CN Heavy" panose="020B0A00000000000000" charset="-122"/>
            </a:endParaRPr>
          </a:p>
        </p:txBody>
      </p:sp>
      <p:sp>
        <p:nvSpPr>
          <p:cNvPr id="11" name="文本框 10"/>
          <p:cNvSpPr txBox="1"/>
          <p:nvPr>
            <p:custDataLst>
              <p:tags r:id="rId2"/>
            </p:custDataLst>
          </p:nvPr>
        </p:nvSpPr>
        <p:spPr>
          <a:xfrm>
            <a:off x="605790" y="2117725"/>
            <a:ext cx="3590925" cy="1617345"/>
          </a:xfrm>
          <a:prstGeom prst="rect">
            <a:avLst/>
          </a:prstGeom>
          <a:noFill/>
        </p:spPr>
        <p:txBody>
          <a:bodyPr wrap="square" rtlCol="0"/>
          <a:p>
            <a:pPr algn="l" fontAlgn="auto">
              <a:lnSpc>
                <a:spcPct val="130000"/>
              </a:lnSpc>
              <a:spcAft>
                <a:spcPts val="1000"/>
              </a:spcAft>
            </a:pPr>
            <a:r>
              <a:rPr lang="zh-CN" altLang="en-US" sz="1600" spc="150">
                <a:solidFill>
                  <a:schemeClr val="tx1"/>
                </a:solidFill>
                <a:latin typeface="思源黑体 CN Regular" panose="020B0500000000000000" charset="-122"/>
                <a:ea typeface="思源黑体 CN Regular" panose="020B0500000000000000" charset="-122"/>
              </a:rPr>
              <a:t>对自己想从事的职业要进行深入综合的分析，了解该职业所需的专业训练、能力、年龄、性格特点等要求，职业的性质、工作环境、福利待遇以及发展空间和就业竞争机会。</a:t>
            </a:r>
            <a:endParaRPr lang="zh-CN" altLang="en-US" sz="1600" spc="150">
              <a:solidFill>
                <a:schemeClr val="tx1"/>
              </a:solidFill>
              <a:latin typeface="思源黑体 CN Regular" panose="020B0500000000000000" charset="-122"/>
              <a:ea typeface="思源黑体 CN Regular" panose="020B0500000000000000" charset="-122"/>
            </a:endParaRPr>
          </a:p>
        </p:txBody>
      </p:sp>
      <p:cxnSp>
        <p:nvCxnSpPr>
          <p:cNvPr id="36" name="直接箭头连接符 35"/>
          <p:cNvCxnSpPr/>
          <p:nvPr>
            <p:custDataLst>
              <p:tags r:id="rId3"/>
            </p:custDataLst>
          </p:nvPr>
        </p:nvCxnSpPr>
        <p:spPr>
          <a:xfrm>
            <a:off x="1861185" y="2186940"/>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2" name="泪滴形 1"/>
          <p:cNvSpPr/>
          <p:nvPr>
            <p:custDataLst>
              <p:tags r:id="rId4"/>
            </p:custDataLst>
          </p:nvPr>
        </p:nvSpPr>
        <p:spPr>
          <a:xfrm flipH="1">
            <a:off x="4197350" y="160464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9" name="泪滴形 38"/>
          <p:cNvSpPr/>
          <p:nvPr>
            <p:custDataLst>
              <p:tags r:id="rId5"/>
            </p:custDataLst>
          </p:nvPr>
        </p:nvSpPr>
        <p:spPr>
          <a:xfrm>
            <a:off x="6273800" y="160464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0" name="泪滴形 29"/>
          <p:cNvSpPr/>
          <p:nvPr>
            <p:custDataLst>
              <p:tags r:id="rId6"/>
            </p:custDataLst>
          </p:nvPr>
        </p:nvSpPr>
        <p:spPr>
          <a:xfrm flipH="1">
            <a:off x="4197350" y="357187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泪滴形 2"/>
          <p:cNvSpPr/>
          <p:nvPr>
            <p:custDataLst>
              <p:tags r:id="rId7"/>
            </p:custDataLst>
          </p:nvPr>
        </p:nvSpPr>
        <p:spPr>
          <a:xfrm>
            <a:off x="6274435" y="357187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9" name="文本框 48"/>
          <p:cNvSpPr txBox="1"/>
          <p:nvPr>
            <p:custDataLst>
              <p:tags r:id="rId8"/>
            </p:custDataLst>
          </p:nvPr>
        </p:nvSpPr>
        <p:spPr>
          <a:xfrm>
            <a:off x="808355" y="3738245"/>
            <a:ext cx="3158490" cy="398780"/>
          </a:xfrm>
          <a:prstGeom prst="rect">
            <a:avLst/>
          </a:prstGeom>
          <a:noFill/>
        </p:spPr>
        <p:txBody>
          <a:bodyPr wrap="square" bIns="0" rtlCol="0">
            <a:normAutofit fontScale="90000"/>
          </a:bodyPr>
          <a:p>
            <a:pPr algn="l"/>
            <a:r>
              <a:rPr lang="en-US" altLang="zh-CN" sz="2000" spc="300">
                <a:solidFill>
                  <a:srgbClr val="098902"/>
                </a:solidFill>
                <a:latin typeface="思源黑体 CN Heavy" panose="020B0A00000000000000" charset="-122"/>
                <a:ea typeface="思源黑体 CN Heavy" panose="020B0A00000000000000" charset="-122"/>
              </a:rPr>
              <a:t>（三）培养大学生的能力</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50" name="文本框 49"/>
          <p:cNvSpPr txBox="1"/>
          <p:nvPr>
            <p:custDataLst>
              <p:tags r:id="rId9"/>
            </p:custDataLst>
          </p:nvPr>
        </p:nvSpPr>
        <p:spPr>
          <a:xfrm>
            <a:off x="605790" y="4222750"/>
            <a:ext cx="3361055" cy="865505"/>
          </a:xfrm>
          <a:prstGeom prst="rect">
            <a:avLst/>
          </a:prstGeom>
          <a:noFill/>
        </p:spPr>
        <p:txBody>
          <a:bodyPr wrap="square" rtlCol="0"/>
          <a:p>
            <a:pPr algn="l" fontAlgn="auto">
              <a:lnSpc>
                <a:spcPct val="130000"/>
              </a:lnSpc>
              <a:spcAft>
                <a:spcPts val="1000"/>
              </a:spcAft>
            </a:pPr>
            <a:r>
              <a:rPr lang="zh-CN" altLang="en-US" sz="1600" spc="150">
                <a:solidFill>
                  <a:schemeClr val="tx1"/>
                </a:solidFill>
                <a:latin typeface="思源黑体 CN Regular" panose="020B0500000000000000" charset="-122"/>
                <a:ea typeface="思源黑体 CN Regular" panose="020B0500000000000000" charset="-122"/>
              </a:rPr>
              <a:t>职业世界的探索更多地需要大学生们自己来完成。这样一个探索的过程可以使学生培养自己的诸多能力，比如自我管理能力、沟通能力、观察能力等。</a:t>
            </a:r>
            <a:endParaRPr lang="zh-CN" altLang="en-US" sz="1600" spc="150">
              <a:solidFill>
                <a:schemeClr val="tx1"/>
              </a:solidFill>
              <a:latin typeface="思源黑体 CN Regular" panose="020B0500000000000000" charset="-122"/>
              <a:ea typeface="思源黑体 CN Regular" panose="020B0500000000000000" charset="-122"/>
            </a:endParaRPr>
          </a:p>
        </p:txBody>
      </p:sp>
      <p:cxnSp>
        <p:nvCxnSpPr>
          <p:cNvPr id="51" name="直接箭头连接符 50"/>
          <p:cNvCxnSpPr/>
          <p:nvPr>
            <p:custDataLst>
              <p:tags r:id="rId10"/>
            </p:custDataLst>
          </p:nvPr>
        </p:nvCxnSpPr>
        <p:spPr>
          <a:xfrm>
            <a:off x="1861185" y="4154170"/>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58" name="文本框 57"/>
          <p:cNvSpPr txBox="1"/>
          <p:nvPr>
            <p:custDataLst>
              <p:tags r:id="rId11"/>
            </p:custDataLst>
          </p:nvPr>
        </p:nvSpPr>
        <p:spPr>
          <a:xfrm flipH="1">
            <a:off x="8076565" y="1718945"/>
            <a:ext cx="3659505" cy="398780"/>
          </a:xfrm>
          <a:prstGeom prst="rect">
            <a:avLst/>
          </a:prstGeom>
          <a:noFill/>
        </p:spPr>
        <p:txBody>
          <a:bodyPr wrap="square" bIns="0" rtlCol="0"/>
          <a:p>
            <a:pPr algn="l"/>
            <a:r>
              <a:rPr lang="en-US" altLang="zh-CN" spc="300">
                <a:solidFill>
                  <a:srgbClr val="098902"/>
                </a:solidFill>
                <a:latin typeface="思源黑体 CN Heavy" panose="020B0A00000000000000" charset="-122"/>
                <a:ea typeface="思源黑体 CN Heavy" panose="020B0A00000000000000" charset="-122"/>
              </a:rPr>
              <a:t>（二）进一步了解和认识自己</a:t>
            </a:r>
            <a:endParaRPr lang="en-US" altLang="zh-CN" spc="300">
              <a:solidFill>
                <a:srgbClr val="098902"/>
              </a:solidFill>
              <a:latin typeface="思源黑体 CN Heavy" panose="020B0A00000000000000" charset="-122"/>
              <a:ea typeface="思源黑体 CN Heavy" panose="020B0A00000000000000" charset="-122"/>
            </a:endParaRPr>
          </a:p>
        </p:txBody>
      </p:sp>
      <p:sp>
        <p:nvSpPr>
          <p:cNvPr id="59" name="文本框 58"/>
          <p:cNvSpPr txBox="1"/>
          <p:nvPr>
            <p:custDataLst>
              <p:tags r:id="rId12"/>
            </p:custDataLst>
          </p:nvPr>
        </p:nvSpPr>
        <p:spPr>
          <a:xfrm flipH="1">
            <a:off x="7995920" y="2254885"/>
            <a:ext cx="3590925" cy="1397000"/>
          </a:xfrm>
          <a:prstGeom prst="rect">
            <a:avLst/>
          </a:prstGeom>
          <a:noFill/>
        </p:spPr>
        <p:txBody>
          <a:bodyPr wrap="square" rtlCol="0"/>
          <a:p>
            <a:pPr algn="l" fontAlgn="auto">
              <a:lnSpc>
                <a:spcPct val="130000"/>
              </a:lnSpc>
              <a:spcAft>
                <a:spcPts val="1000"/>
              </a:spcAft>
            </a:pPr>
            <a:r>
              <a:rPr lang="zh-CN" altLang="en-US" sz="1600" spc="150">
                <a:solidFill>
                  <a:schemeClr val="tx1"/>
                </a:solidFill>
                <a:latin typeface="思源黑体 CN Regular" panose="020B0500000000000000" charset="-122"/>
                <a:ea typeface="思源黑体 CN Regular" panose="020B0500000000000000" charset="-122"/>
              </a:rPr>
              <a:t>职业世界并没有十全十美的，外部因素总给我们设立这样或者那样的限制，看上去很迷茫，也会有一些沮丧，但是透过本质去思考。</a:t>
            </a:r>
            <a:endParaRPr lang="zh-CN" altLang="en-US" sz="1600" spc="150">
              <a:solidFill>
                <a:schemeClr val="tx1"/>
              </a:solidFill>
              <a:latin typeface="思源黑体 CN Regular" panose="020B0500000000000000" charset="-122"/>
              <a:ea typeface="思源黑体 CN Regular" panose="020B0500000000000000" charset="-122"/>
            </a:endParaRPr>
          </a:p>
        </p:txBody>
      </p:sp>
      <p:cxnSp>
        <p:nvCxnSpPr>
          <p:cNvPr id="60" name="直接箭头连接符 59"/>
          <p:cNvCxnSpPr/>
          <p:nvPr>
            <p:custDataLst>
              <p:tags r:id="rId13"/>
            </p:custDataLst>
          </p:nvPr>
        </p:nvCxnSpPr>
        <p:spPr>
          <a:xfrm flipH="1">
            <a:off x="8332470" y="218630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62" name="文本框 61"/>
          <p:cNvSpPr txBox="1"/>
          <p:nvPr>
            <p:custDataLst>
              <p:tags r:id="rId14"/>
            </p:custDataLst>
          </p:nvPr>
        </p:nvSpPr>
        <p:spPr>
          <a:xfrm flipH="1">
            <a:off x="8225790" y="3737610"/>
            <a:ext cx="3158490" cy="398780"/>
          </a:xfrm>
          <a:prstGeom prst="rect">
            <a:avLst/>
          </a:prstGeom>
          <a:noFill/>
        </p:spPr>
        <p:txBody>
          <a:bodyPr wrap="square" bIns="0" rtlCol="0">
            <a:normAutofit/>
          </a:bodyPr>
          <a:p>
            <a:pPr algn="l"/>
            <a:r>
              <a:rPr lang="en-US" altLang="zh-CN" spc="300">
                <a:solidFill>
                  <a:srgbClr val="098902"/>
                </a:solidFill>
                <a:latin typeface="思源黑体 CN Heavy" panose="020B0A00000000000000" charset="-122"/>
                <a:ea typeface="思源黑体 CN Heavy" panose="020B0A00000000000000" charset="-122"/>
              </a:rPr>
              <a:t>（四）预测未来的发展</a:t>
            </a:r>
            <a:endParaRPr lang="en-US" altLang="zh-CN" spc="300">
              <a:solidFill>
                <a:srgbClr val="098902"/>
              </a:solidFill>
              <a:latin typeface="思源黑体 CN Heavy" panose="020B0A00000000000000" charset="-122"/>
              <a:ea typeface="思源黑体 CN Heavy" panose="020B0A00000000000000" charset="-122"/>
            </a:endParaRPr>
          </a:p>
        </p:txBody>
      </p:sp>
      <p:sp>
        <p:nvSpPr>
          <p:cNvPr id="63" name="文本框 62"/>
          <p:cNvSpPr txBox="1"/>
          <p:nvPr>
            <p:custDataLst>
              <p:tags r:id="rId15"/>
            </p:custDataLst>
          </p:nvPr>
        </p:nvSpPr>
        <p:spPr>
          <a:xfrm flipH="1">
            <a:off x="8225790" y="4222115"/>
            <a:ext cx="3361055" cy="1617345"/>
          </a:xfrm>
          <a:prstGeom prst="rect">
            <a:avLst/>
          </a:prstGeom>
          <a:noFill/>
        </p:spPr>
        <p:txBody>
          <a:bodyPr wrap="square" rtlCol="0"/>
          <a:p>
            <a:pPr algn="l" fontAlgn="auto">
              <a:lnSpc>
                <a:spcPct val="130000"/>
              </a:lnSpc>
              <a:spcAft>
                <a:spcPts val="1000"/>
              </a:spcAft>
            </a:pPr>
            <a:r>
              <a:rPr lang="zh-CN" altLang="en-US" sz="1600" spc="150">
                <a:solidFill>
                  <a:schemeClr val="tx1"/>
                </a:solidFill>
                <a:latin typeface="思源黑体 CN Regular" panose="020B0500000000000000" charset="-122"/>
                <a:ea typeface="思源黑体 CN Regular" panose="020B0500000000000000" charset="-122"/>
              </a:rPr>
              <a:t>职业世界的信息可以帮助大学生预测未来可能发生的情况，可以预先有效地做准备，但在预测未来职业的同时也要知道预测存在一定的风险。</a:t>
            </a:r>
            <a:endParaRPr lang="zh-CN" altLang="en-US" sz="1600" spc="150">
              <a:solidFill>
                <a:schemeClr val="tx1"/>
              </a:solidFill>
              <a:latin typeface="思源黑体 CN Regular" panose="020B0500000000000000" charset="-122"/>
              <a:ea typeface="思源黑体 CN Regular" panose="020B0500000000000000" charset="-122"/>
            </a:endParaRPr>
          </a:p>
        </p:txBody>
      </p:sp>
      <p:cxnSp>
        <p:nvCxnSpPr>
          <p:cNvPr id="64" name="直接箭头连接符 63"/>
          <p:cNvCxnSpPr/>
          <p:nvPr>
            <p:custDataLst>
              <p:tags r:id="rId16"/>
            </p:custDataLst>
          </p:nvPr>
        </p:nvCxnSpPr>
        <p:spPr>
          <a:xfrm flipH="1">
            <a:off x="8332470" y="415353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70" name="菱形 69"/>
          <p:cNvSpPr/>
          <p:nvPr>
            <p:custDataLst>
              <p:tags r:id="rId17"/>
            </p:custDataLst>
          </p:nvPr>
        </p:nvSpPr>
        <p:spPr>
          <a:xfrm>
            <a:off x="5807710" y="3199130"/>
            <a:ext cx="538480" cy="538480"/>
          </a:xfrm>
          <a:prstGeom prst="diamond">
            <a:avLst/>
          </a:prstGeom>
          <a:solidFill>
            <a:srgbClr val="78D390">
              <a:lumMod val="20000"/>
              <a:lumOff val="80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菱形 3"/>
          <p:cNvSpPr/>
          <p:nvPr>
            <p:custDataLst>
              <p:tags r:id="rId18"/>
            </p:custDataLst>
          </p:nvPr>
        </p:nvSpPr>
        <p:spPr>
          <a:xfrm>
            <a:off x="126365" y="160655"/>
            <a:ext cx="538480" cy="538480"/>
          </a:xfrm>
          <a:prstGeom prst="diamond">
            <a:avLst/>
          </a:prstGeom>
          <a:gradFill>
            <a:gsLst>
              <a:gs pos="51000">
                <a:srgbClr val="78D390">
                  <a:lumMod val="60000"/>
                  <a:lumOff val="40000"/>
                </a:srgbClr>
              </a:gs>
              <a:gs pos="0">
                <a:srgbClr val="78D390">
                  <a:lumMod val="40000"/>
                  <a:lumOff val="60000"/>
                </a:srgbClr>
              </a:gs>
              <a:gs pos="100000">
                <a:srgbClr val="78D390"/>
              </a:gs>
            </a:gsLst>
            <a:lin ang="135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2" name="图片 11" descr="343435383038363b343532323338393bbacfd7f7bbfad6c6"/>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637088" y="2044383"/>
            <a:ext cx="802640" cy="802640"/>
          </a:xfrm>
          <a:prstGeom prst="rect">
            <a:avLst/>
          </a:prstGeom>
          <a:effectLst>
            <a:reflection blurRad="6350" stA="52000" endA="300" endPos="35000" dir="5400000" sy="-100000" algn="bl" rotWithShape="0"/>
          </a:effectLst>
        </p:spPr>
      </p:pic>
      <p:pic>
        <p:nvPicPr>
          <p:cNvPr id="13" name="图片 12" descr="343435383038363b343532323339323bc6b7c5c6b9dcc0e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738938" y="2069783"/>
            <a:ext cx="751840" cy="751840"/>
          </a:xfrm>
          <a:prstGeom prst="rect">
            <a:avLst/>
          </a:prstGeom>
          <a:effectLst>
            <a:reflection blurRad="6350" stA="52000" endA="300" endPos="35000" dir="5400000" sy="-100000" algn="bl" rotWithShape="0"/>
          </a:effectLst>
        </p:spPr>
      </p:pic>
      <p:pic>
        <p:nvPicPr>
          <p:cNvPr id="19" name="图片 18" descr="343435383036303b343532343134393bcdb7c4d4b7e7b1a9"/>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663123" y="4037648"/>
            <a:ext cx="750570" cy="750570"/>
          </a:xfrm>
          <a:prstGeom prst="rect">
            <a:avLst/>
          </a:prstGeom>
          <a:effectLst>
            <a:reflection blurRad="6350" stA="52000" endA="300" endPos="35000" dir="5400000" sy="-100000" algn="bl" rotWithShape="0"/>
          </a:effectLst>
        </p:spPr>
      </p:pic>
      <p:pic>
        <p:nvPicPr>
          <p:cNvPr id="20" name="图片 19" descr="343435383036303b343532343136323bcfeec4bfc9fac3fcd6dcc6da"/>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6755448" y="4052888"/>
            <a:ext cx="720090" cy="720090"/>
          </a:xfrm>
          <a:prstGeom prst="rect">
            <a:avLst/>
          </a:prstGeom>
          <a:effectLst>
            <a:reflection blurRad="6350" stA="52000" endA="300" endPos="3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致敬每一位平凡而伟大的</a:t>
            </a: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人</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oMyJNLZCEKQBBR3AIzPK9AAZQefIlDNHTg7zPh">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1790700" y="1424305"/>
            <a:ext cx="8750935" cy="4659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video fullScrn="0">
              <p:cMediaNode>
                <p:cTn id="2" fill="hold" display="1">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762980" y="918923"/>
            <a:ext cx="7269480" cy="1413890"/>
            <a:chOff x="4642665" y="582041"/>
            <a:chExt cx="7269480"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642665" y="1139571"/>
              <a:ext cx="7269480"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了解行业、专业、企业与职业</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PART-02</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稻壳儿鸭鸭 2"/>
          <p:cNvSpPr txBox="1"/>
          <p:nvPr/>
        </p:nvSpPr>
        <p:spPr>
          <a:xfrm>
            <a:off x="748030" y="1623060"/>
            <a:ext cx="2728595" cy="473710"/>
          </a:xfrm>
          <a:prstGeom prst="rect">
            <a:avLst/>
          </a:prstGeom>
          <a:noFill/>
        </p:spPr>
        <p:txBody>
          <a:bodyPr wrap="square" rtlCol="0">
            <a:no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（一）行业的分类</a:t>
            </a:r>
            <a:endPar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9" name="稻壳儿鸭鸭 3"/>
          <p:cNvSpPr txBox="1"/>
          <p:nvPr/>
        </p:nvSpPr>
        <p:spPr>
          <a:xfrm>
            <a:off x="701040" y="2096770"/>
            <a:ext cx="4441190" cy="267652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行业是指从事相同性质经济活动的所有单位的集合。行业是按照经济活动的同质性原则划分的，即每一个行业类别都按照同一种经济活动的性质划分。国民经济行业分类是对全社会经济活动进行的标准分类，它为国民经济核算和各项专业统计按照经济活动观察事物提供了科学、详细的分类依据。</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sp>
        <p:nvSpPr>
          <p:cNvPr id="30" name="稻壳儿鸭鸭 4"/>
          <p:cNvSpPr txBox="1"/>
          <p:nvPr/>
        </p:nvSpPr>
        <p:spPr>
          <a:xfrm>
            <a:off x="5943600" y="1644015"/>
            <a:ext cx="5342890" cy="50673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（二）行业环境分析</a:t>
            </a:r>
            <a:endPar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31" name="稻壳儿鸭鸭 5"/>
          <p:cNvSpPr txBox="1"/>
          <p:nvPr/>
        </p:nvSpPr>
        <p:spPr>
          <a:xfrm>
            <a:off x="5829935" y="2106295"/>
            <a:ext cx="5741670" cy="30460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行业环境分析主要是对拟选择的职业所属行业的环境分析，包括该行业的发展状况和前景、优势和劣势、对人才的需求等。行业是一定数量的企业集合而成的，其发展态势与职业的发展前景休戚相关，也是我们进行职业选择时确定发展方向的指针。要对一个行业进行环境分析，最好的方法就是寻找该行业中的代表性企业或标杆人物进行调研，或者对这个行业的一般员工进行职业访谈，了解该行业的核心竞争力是什么，其发展前景如何，国家对此有无政策性的扶持。</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cxnSp>
        <p:nvCxnSpPr>
          <p:cNvPr id="20" name="稻壳儿鸭鸭 8"/>
          <p:cNvCxnSpPr/>
          <p:nvPr/>
        </p:nvCxnSpPr>
        <p:spPr>
          <a:xfrm>
            <a:off x="5468620" y="1800170"/>
            <a:ext cx="0" cy="3403600"/>
          </a:xfrm>
          <a:prstGeom prst="line">
            <a:avLst/>
          </a:prstGeom>
        </p:spPr>
        <p:style>
          <a:lnRef idx="1">
            <a:schemeClr val="accent3"/>
          </a:lnRef>
          <a:fillRef idx="0">
            <a:schemeClr val="accent3"/>
          </a:fillRef>
          <a:effectRef idx="0">
            <a:schemeClr val="accent3"/>
          </a:effectRef>
          <a:fontRef idx="minor">
            <a:schemeClr val="tx1"/>
          </a:fontRef>
        </p:style>
      </p:cxnSp>
      <p:grpSp>
        <p:nvGrpSpPr>
          <p:cNvPr id="13" name="稻壳儿鸭鸭 9"/>
          <p:cNvGrpSpPr/>
          <p:nvPr/>
        </p:nvGrpSpPr>
        <p:grpSpPr>
          <a:xfrm>
            <a:off x="7245190" y="5763028"/>
            <a:ext cx="3624032" cy="227693"/>
            <a:chOff x="7460343" y="5239657"/>
            <a:chExt cx="3624032" cy="227693"/>
          </a:xfrm>
          <a:solidFill>
            <a:schemeClr val="accent2"/>
          </a:solidFill>
        </p:grpSpPr>
        <p:sp>
          <p:nvSpPr>
            <p:cNvPr id="9" name="稻壳儿鸭鸭 9-1"/>
            <p:cNvSpPr/>
            <p:nvPr/>
          </p:nvSpPr>
          <p:spPr>
            <a:xfrm>
              <a:off x="7460343" y="5239657"/>
              <a:ext cx="227693" cy="22769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雅酷黑 85W" panose="020B0904020202020204" pitchFamily="34" charset="-122"/>
                <a:ea typeface="汉仪正圆-55W" panose="00020600040101010101" pitchFamily="18" charset="-122"/>
                <a:cs typeface="+mn-cs"/>
              </a:endParaRPr>
            </a:p>
          </p:txBody>
        </p:sp>
        <p:sp>
          <p:nvSpPr>
            <p:cNvPr id="24" name="稻壳儿鸭鸭 9-2"/>
            <p:cNvSpPr/>
            <p:nvPr/>
          </p:nvSpPr>
          <p:spPr>
            <a:xfrm>
              <a:off x="7837714" y="5239657"/>
              <a:ext cx="227693" cy="22769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雅酷黑 85W" panose="020B0904020202020204" pitchFamily="34" charset="-122"/>
                <a:ea typeface="汉仪正圆-55W" panose="00020600040101010101" pitchFamily="18" charset="-122"/>
                <a:cs typeface="+mn-cs"/>
              </a:endParaRPr>
            </a:p>
          </p:txBody>
        </p:sp>
        <p:sp>
          <p:nvSpPr>
            <p:cNvPr id="25" name="稻壳儿鸭鸭 9-3"/>
            <p:cNvSpPr/>
            <p:nvPr/>
          </p:nvSpPr>
          <p:spPr>
            <a:xfrm>
              <a:off x="8215085" y="5239657"/>
              <a:ext cx="227693" cy="22769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雅酷黑 85W" panose="020B0904020202020204" pitchFamily="34" charset="-122"/>
                <a:ea typeface="汉仪正圆-55W" panose="00020600040101010101" pitchFamily="18" charset="-122"/>
                <a:cs typeface="+mn-cs"/>
              </a:endParaRPr>
            </a:p>
          </p:txBody>
        </p:sp>
        <p:sp>
          <p:nvSpPr>
            <p:cNvPr id="26" name="稻壳儿鸭鸭 9-4"/>
            <p:cNvSpPr/>
            <p:nvPr/>
          </p:nvSpPr>
          <p:spPr>
            <a:xfrm>
              <a:off x="8592456" y="5239657"/>
              <a:ext cx="227693" cy="22769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雅酷黑 85W" panose="020B0904020202020204" pitchFamily="34" charset="-122"/>
                <a:ea typeface="汉仪正圆-55W" panose="00020600040101010101" pitchFamily="18" charset="-122"/>
                <a:cs typeface="+mn-cs"/>
              </a:endParaRPr>
            </a:p>
          </p:txBody>
        </p:sp>
        <p:sp>
          <p:nvSpPr>
            <p:cNvPr id="27" name="稻壳儿鸭鸭 9-5"/>
            <p:cNvSpPr/>
            <p:nvPr/>
          </p:nvSpPr>
          <p:spPr>
            <a:xfrm>
              <a:off x="8969827" y="5239657"/>
              <a:ext cx="227693" cy="22769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雅酷黑 85W" panose="020B0904020202020204" pitchFamily="34" charset="-122"/>
                <a:ea typeface="汉仪正圆-55W" panose="00020600040101010101" pitchFamily="18" charset="-122"/>
                <a:cs typeface="+mn-cs"/>
              </a:endParaRPr>
            </a:p>
          </p:txBody>
        </p:sp>
        <p:sp>
          <p:nvSpPr>
            <p:cNvPr id="28" name="稻壳儿鸭鸭 9-6"/>
            <p:cNvSpPr/>
            <p:nvPr/>
          </p:nvSpPr>
          <p:spPr>
            <a:xfrm>
              <a:off x="9347198" y="5239657"/>
              <a:ext cx="227693" cy="22769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雅酷黑 85W" panose="020B0904020202020204" pitchFamily="34" charset="-122"/>
                <a:ea typeface="汉仪正圆-55W" panose="00020600040101010101" pitchFamily="18" charset="-122"/>
                <a:cs typeface="+mn-cs"/>
              </a:endParaRPr>
            </a:p>
          </p:txBody>
        </p:sp>
        <p:sp>
          <p:nvSpPr>
            <p:cNvPr id="32" name="稻壳儿鸭鸭 9-7"/>
            <p:cNvSpPr/>
            <p:nvPr/>
          </p:nvSpPr>
          <p:spPr>
            <a:xfrm>
              <a:off x="9724569" y="5239657"/>
              <a:ext cx="227693" cy="22769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雅酷黑 85W" panose="020B0904020202020204" pitchFamily="34" charset="-122"/>
                <a:ea typeface="汉仪正圆-55W" panose="00020600040101010101" pitchFamily="18" charset="-122"/>
                <a:cs typeface="+mn-cs"/>
              </a:endParaRPr>
            </a:p>
          </p:txBody>
        </p:sp>
        <p:sp>
          <p:nvSpPr>
            <p:cNvPr id="38" name="稻壳儿鸭鸭 9-8"/>
            <p:cNvSpPr/>
            <p:nvPr/>
          </p:nvSpPr>
          <p:spPr>
            <a:xfrm>
              <a:off x="10101940" y="5239657"/>
              <a:ext cx="227693" cy="22769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雅酷黑 85W" panose="020B0904020202020204" pitchFamily="34" charset="-122"/>
                <a:ea typeface="汉仪正圆-55W" panose="00020600040101010101" pitchFamily="18" charset="-122"/>
                <a:cs typeface="+mn-cs"/>
              </a:endParaRPr>
            </a:p>
          </p:txBody>
        </p:sp>
        <p:sp>
          <p:nvSpPr>
            <p:cNvPr id="39" name="稻壳儿鸭鸭 9-9"/>
            <p:cNvSpPr/>
            <p:nvPr/>
          </p:nvSpPr>
          <p:spPr>
            <a:xfrm>
              <a:off x="10479311" y="5239657"/>
              <a:ext cx="227693" cy="22769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雅酷黑 85W" panose="020B0904020202020204" pitchFamily="34" charset="-122"/>
                <a:ea typeface="汉仪正圆-55W" panose="00020600040101010101" pitchFamily="18" charset="-122"/>
                <a:cs typeface="+mn-cs"/>
              </a:endParaRPr>
            </a:p>
          </p:txBody>
        </p:sp>
        <p:sp>
          <p:nvSpPr>
            <p:cNvPr id="40" name="稻壳儿鸭鸭 9-10"/>
            <p:cNvSpPr/>
            <p:nvPr/>
          </p:nvSpPr>
          <p:spPr>
            <a:xfrm>
              <a:off x="10856682" y="5239657"/>
              <a:ext cx="227693" cy="22769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雅酷黑 85W" panose="020B0904020202020204" pitchFamily="34" charset="-122"/>
                <a:ea typeface="汉仪正圆-55W" panose="00020600040101010101" pitchFamily="18" charset="-122"/>
                <a:cs typeface="+mn-cs"/>
              </a:endParaRPr>
            </a:p>
          </p:txBody>
        </p:sp>
      </p:grpSp>
      <p:sp>
        <p:nvSpPr>
          <p:cNvPr id="42" name="稻壳儿鸭鸭 10-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一、行业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1"/>
                                        </p:tgtEl>
                                        <p:attrNameLst>
                                          <p:attrName>style.visibility</p:attrName>
                                        </p:attrNameLst>
                                      </p:cBhvr>
                                      <p:to>
                                        <p:strVal val="visible"/>
                                      </p:to>
                                    </p:set>
                                    <p:anim to="0" calcmode="lin" valueType="num">
                                      <p:cBhvr>
                                        <p:cTn id="7" dur="500" decel="100000" fill="hold">
                                          <p:stCondLst>
                                            <p:cond delay="0"/>
                                          </p:stCondLst>
                                        </p:cTn>
                                        <p:tgtEl>
                                          <p:spTgt spid="21"/>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1"/>
                                        </p:tgtEl>
                                      </p:cBhvr>
                                    </p:animEffect>
                                    <p:animScale>
                                      <p:cBhvr>
                                        <p:cTn id="9" dur="500" decel="100000" fill="hold">
                                          <p:stCondLst>
                                            <p:cond delay="0"/>
                                          </p:stCondLst>
                                        </p:cTn>
                                        <p:tgtEl>
                                          <p:spTgt spid="21"/>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9"/>
                                        </p:tgtEl>
                                        <p:attrNameLst>
                                          <p:attrName>style.visibility</p:attrName>
                                        </p:attrNameLst>
                                      </p:cBhvr>
                                      <p:to>
                                        <p:strVal val="visible"/>
                                      </p:to>
                                    </p:set>
                                    <p:anim to="0" calcmode="lin" valueType="num">
                                      <p:cBhvr>
                                        <p:cTn id="12"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9"/>
                                        </p:tgtEl>
                                      </p:cBhvr>
                                    </p:animEffect>
                                    <p:animScale>
                                      <p:cBhvr>
                                        <p:cTn id="14" dur="500" decel="100000" fill="hold">
                                          <p:stCondLst>
                                            <p:cond delay="0"/>
                                          </p:stCondLst>
                                        </p:cTn>
                                        <p:tgtEl>
                                          <p:spTgt spid="29"/>
                                        </p:tgtEl>
                                      </p:cBhvr>
                                      <p:by x="100000" y="100000"/>
                                      <p:from x="110000" y="110000"/>
                                      <p:to x="100000" y="100000"/>
                                    </p:animScale>
                                  </p:childTnLst>
                                </p:cTn>
                              </p:par>
                              <p:par>
                                <p:cTn id="15" presetID="10" presetClass="entr" presetSubtype="0" fill="hold" nodeType="withEffect">
                                  <p:stCondLst>
                                    <p:cond delay="0"/>
                                  </p:stCondLst>
                                  <p:iterate type="wd">
                                    <p:tmPct val="10000"/>
                                  </p:iterate>
                                  <p:childTnLst>
                                    <p:set>
                                      <p:cBhvr>
                                        <p:cTn id="16" dur="1" fill="hold">
                                          <p:stCondLst>
                                            <p:cond delay="0"/>
                                          </p:stCondLst>
                                        </p:cTn>
                                        <p:tgtEl>
                                          <p:spTgt spid="20"/>
                                        </p:tgtEl>
                                        <p:attrNameLst>
                                          <p:attrName>style.visibility</p:attrName>
                                        </p:attrNameLst>
                                      </p:cBhvr>
                                      <p:to>
                                        <p:strVal val="visible"/>
                                      </p:to>
                                    </p:set>
                                    <p:anim to="0" calcmode="lin" valueType="num">
                                      <p:cBhvr>
                                        <p:cTn id="17" dur="500" decel="100000" fill="hold">
                                          <p:stCondLst>
                                            <p:cond delay="0"/>
                                          </p:stCondLst>
                                        </p:cTn>
                                        <p:tgtEl>
                                          <p:spTgt spid="20"/>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0"/>
                                        </p:tgtEl>
                                      </p:cBhvr>
                                    </p:animEffect>
                                    <p:animScale>
                                      <p:cBhvr>
                                        <p:cTn id="19" dur="500" decel="100000" fill="hold">
                                          <p:stCondLst>
                                            <p:cond delay="0"/>
                                          </p:stCondLst>
                                        </p:cTn>
                                        <p:tgtEl>
                                          <p:spTgt spid="20"/>
                                        </p:tgtEl>
                                      </p:cBhvr>
                                      <p:by x="100000" y="100000"/>
                                      <p:from x="110000" y="110000"/>
                                      <p:to x="100000" y="100000"/>
                                    </p:animScale>
                                  </p:childTnLst>
                                </p:cTn>
                              </p:par>
                            </p:childTnLst>
                          </p:cTn>
                        </p:par>
                        <p:par>
                          <p:cTn id="20" fill="hold">
                            <p:stCondLst>
                              <p:cond delay="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30"/>
                                        </p:tgtEl>
                                        <p:attrNameLst>
                                          <p:attrName>style.visibility</p:attrName>
                                        </p:attrNameLst>
                                      </p:cBhvr>
                                      <p:to>
                                        <p:strVal val="visible"/>
                                      </p:to>
                                    </p:set>
                                    <p:anim to="0" calcmode="lin" valueType="num">
                                      <p:cBhvr>
                                        <p:cTn id="23"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24" dur="500">
                                          <p:stCondLst>
                                            <p:cond delay="0"/>
                                          </p:stCondLst>
                                        </p:cTn>
                                        <p:tgtEl>
                                          <p:spTgt spid="30"/>
                                        </p:tgtEl>
                                      </p:cBhvr>
                                    </p:animEffect>
                                    <p:animScale>
                                      <p:cBhvr>
                                        <p:cTn id="25" dur="500" decel="100000" fill="hold">
                                          <p:stCondLst>
                                            <p:cond delay="0"/>
                                          </p:stCondLst>
                                        </p:cTn>
                                        <p:tgtEl>
                                          <p:spTgt spid="30"/>
                                        </p:tgtEl>
                                      </p:cBhvr>
                                      <p:by x="100000" y="100000"/>
                                      <p:from x="110000" y="110000"/>
                                      <p:to x="100000" y="100000"/>
                                    </p:animScale>
                                  </p:childTnLst>
                                </p:cTn>
                              </p:par>
                            </p:childTnLst>
                          </p:cTn>
                        </p:par>
                        <p:par>
                          <p:cTn id="26" fill="hold">
                            <p:stCondLst>
                              <p:cond delay="899"/>
                            </p:stCondLst>
                            <p:childTnLst>
                              <p:par>
                                <p:cTn id="27" presetID="10" presetClass="entr" presetSubtype="0" fill="hold" grpId="0" nodeType="afterEffect">
                                  <p:stCondLst>
                                    <p:cond delay="0"/>
                                  </p:stCondLst>
                                  <p:iterate type="wd">
                                    <p:tmPct val="10000"/>
                                  </p:iterate>
                                  <p:childTnLst>
                                    <p:set>
                                      <p:cBhvr>
                                        <p:cTn id="28" dur="1" fill="hold">
                                          <p:stCondLst>
                                            <p:cond delay="0"/>
                                          </p:stCondLst>
                                        </p:cTn>
                                        <p:tgtEl>
                                          <p:spTgt spid="31"/>
                                        </p:tgtEl>
                                        <p:attrNameLst>
                                          <p:attrName>style.visibility</p:attrName>
                                        </p:attrNameLst>
                                      </p:cBhvr>
                                      <p:to>
                                        <p:strVal val="visible"/>
                                      </p:to>
                                    </p:set>
                                    <p:anim to="0" calcmode="lin" valueType="num">
                                      <p:cBhvr>
                                        <p:cTn id="29"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30" dur="500">
                                          <p:stCondLst>
                                            <p:cond delay="0"/>
                                          </p:stCondLst>
                                        </p:cTn>
                                        <p:tgtEl>
                                          <p:spTgt spid="31"/>
                                        </p:tgtEl>
                                      </p:cBhvr>
                                    </p:animEffect>
                                    <p:animScale>
                                      <p:cBhvr>
                                        <p:cTn id="31" dur="500" decel="100000" fill="hold">
                                          <p:stCondLst>
                                            <p:cond delay="0"/>
                                          </p:stCondLst>
                                        </p:cTn>
                                        <p:tgtEl>
                                          <p:spTgt spid="31"/>
                                        </p:tgtEl>
                                      </p:cBhvr>
                                      <p:by x="100000" y="100000"/>
                                      <p:from x="110000" y="110000"/>
                                      <p:to x="100000" y="100000"/>
                                    </p:animScale>
                                  </p:childTnLst>
                                </p:cTn>
                              </p:par>
                              <p:par>
                                <p:cTn id="32" presetID="10" presetClass="entr" presetSubtype="0" decel="10000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stCondLst>
                                            <p:cond delay="0"/>
                                          </p:stCondLst>
                                        </p:cTn>
                                        <p:tgtEl>
                                          <p:spTgt spid="13"/>
                                        </p:tgtEl>
                                      </p:cBhvr>
                                    </p:animEffect>
                                    <p:anim to="0" calcmode="lin" valueType="num">
                                      <p:cBhvr>
                                        <p:cTn id="35" dur="500" fill="hold">
                                          <p:stCondLst>
                                            <p:cond delay="0"/>
                                          </p:stCondLst>
                                        </p:cTn>
                                        <p:tgtEl>
                                          <p:spTgt spid="13"/>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稻壳儿鸭鸭 5"/>
          <p:cNvGrpSpPr/>
          <p:nvPr/>
        </p:nvGrpSpPr>
        <p:grpSpPr>
          <a:xfrm>
            <a:off x="1791003" y="791723"/>
            <a:ext cx="5400001" cy="903385"/>
            <a:chOff x="1676399" y="735931"/>
            <a:chExt cx="5400001" cy="903385"/>
          </a:xfrm>
        </p:grpSpPr>
        <p:sp>
          <p:nvSpPr>
            <p:cNvPr id="26" name="稻壳儿鸭鸭 5-1"/>
            <p:cNvSpPr txBox="1"/>
            <p:nvPr/>
          </p:nvSpPr>
          <p:spPr>
            <a:xfrm>
              <a:off x="1676400" y="735931"/>
              <a:ext cx="54000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二、专业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7" name="稻壳儿鸭鸭 5-2"/>
            <p:cNvSpPr txBox="1"/>
            <p:nvPr/>
          </p:nvSpPr>
          <p:spPr>
            <a:xfrm>
              <a:off x="1676399" y="1178941"/>
              <a:ext cx="2761745" cy="460375"/>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rPr>
                <a:t>（一）专业的分类</a:t>
              </a:r>
              <a:endPar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endParaRPr>
            </a:p>
          </p:txBody>
        </p:sp>
      </p:grpSp>
      <p:sp>
        <p:nvSpPr>
          <p:cNvPr id="11" name="文本框 10"/>
          <p:cNvSpPr txBox="1"/>
          <p:nvPr>
            <p:custDataLst>
              <p:tags r:id="rId1"/>
            </p:custDataLst>
          </p:nvPr>
        </p:nvSpPr>
        <p:spPr>
          <a:xfrm flipH="1">
            <a:off x="1359535" y="1813560"/>
            <a:ext cx="3548380" cy="926465"/>
          </a:xfrm>
          <a:prstGeom prst="rect">
            <a:avLst/>
          </a:prstGeom>
          <a:noFill/>
        </p:spPr>
        <p:txBody>
          <a:bodyPr wrap="square" bIns="0" rtlCol="0" anchor="ctr" anchorCtr="0"/>
          <a:p>
            <a:pPr indent="0" algn="l" fontAlgn="auto">
              <a:lnSpc>
                <a:spcPct val="150000"/>
              </a:lnSpc>
            </a:pPr>
            <a:r>
              <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1. 哲学</a:t>
            </a:r>
            <a:endPar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a:p>
            <a:pPr indent="0" algn="l" fontAlgn="auto">
              <a:lnSpc>
                <a:spcPct val="150000"/>
              </a:lnSpc>
            </a:pPr>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哲学学科门类包含一个专业门类：哲学类，共 4 个专业。</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17" name="文本框 16"/>
          <p:cNvSpPr txBox="1"/>
          <p:nvPr>
            <p:custDataLst>
              <p:tags r:id="rId2"/>
            </p:custDataLst>
          </p:nvPr>
        </p:nvSpPr>
        <p:spPr>
          <a:xfrm flipH="1">
            <a:off x="992505" y="3183255"/>
            <a:ext cx="3102610" cy="955040"/>
          </a:xfrm>
          <a:prstGeom prst="rect">
            <a:avLst/>
          </a:prstGeom>
          <a:noFill/>
        </p:spPr>
        <p:txBody>
          <a:bodyPr wrap="square" bIns="0" rtlCol="0" anchor="ctr" anchorCtr="0"/>
          <a:p>
            <a:pPr indent="0" algn="l" fontAlgn="auto">
              <a:lnSpc>
                <a:spcPct val="150000"/>
              </a:lnSpc>
            </a:pPr>
            <a:r>
              <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rPr>
              <a:t>2. 经济学</a:t>
            </a:r>
            <a:endPar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endParaRPr>
          </a:p>
          <a:p>
            <a:pPr indent="0" algn="l" fontAlgn="auto">
              <a:lnSpc>
                <a:spcPct val="150000"/>
              </a:lnSpc>
            </a:pPr>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经济学学科门类包含四个专业门类：经济学类、财政学类、金融学类和经济与贸易类，共 23 个专业。</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31" name="文本框 30"/>
          <p:cNvSpPr txBox="1"/>
          <p:nvPr>
            <p:custDataLst>
              <p:tags r:id="rId3"/>
            </p:custDataLst>
          </p:nvPr>
        </p:nvSpPr>
        <p:spPr>
          <a:xfrm flipH="1">
            <a:off x="1167765" y="4581525"/>
            <a:ext cx="3879215" cy="1711325"/>
          </a:xfrm>
          <a:prstGeom prst="rect">
            <a:avLst/>
          </a:prstGeom>
          <a:noFill/>
        </p:spPr>
        <p:txBody>
          <a:bodyPr wrap="square" bIns="0" rtlCol="0" anchor="ctr" anchorCtr="0"/>
          <a:p>
            <a:pPr indent="0" algn="l" fontAlgn="auto">
              <a:lnSpc>
                <a:spcPct val="150000"/>
              </a:lnSpc>
            </a:pPr>
            <a:r>
              <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3. 法学</a:t>
            </a:r>
            <a:endPar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endParaRPr>
          </a:p>
          <a:p>
            <a:pPr indent="0" algn="l" fontAlgn="auto">
              <a:lnSpc>
                <a:spcPct val="150000"/>
              </a:lnSpc>
            </a:pPr>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法学学科门类包含六个专业门类：法学类、政治学类、社会学类、民族学类、马克思主义理论类和公安学类，共 44 个专业。</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3" name="文本框 2"/>
          <p:cNvSpPr txBox="1"/>
          <p:nvPr>
            <p:custDataLst>
              <p:tags r:id="rId4"/>
            </p:custDataLst>
          </p:nvPr>
        </p:nvSpPr>
        <p:spPr>
          <a:xfrm flipH="1">
            <a:off x="8000365" y="1297305"/>
            <a:ext cx="3573780" cy="1003300"/>
          </a:xfrm>
          <a:prstGeom prst="rect">
            <a:avLst/>
          </a:prstGeom>
          <a:noFill/>
        </p:spPr>
        <p:txBody>
          <a:bodyPr wrap="square" bIns="0" rtlCol="0" anchor="ctr" anchorCtr="0"/>
          <a:p>
            <a:pPr indent="0" algn="l" fontAlgn="auto">
              <a:lnSpc>
                <a:spcPct val="150000"/>
              </a:lnSpc>
            </a:pPr>
            <a:r>
              <a:rPr lang="zh-CN" sz="1600" spc="300" dirty="0">
                <a:solidFill>
                  <a:srgbClr val="8AD2F2">
                    <a:lumMod val="75000"/>
                  </a:srgbClr>
                </a:solidFill>
                <a:uFillTx/>
                <a:latin typeface="思源黑体 CN Bold" panose="020B0800000000000000" charset="-122"/>
                <a:ea typeface="思源黑体 CN Bold" panose="020B0800000000000000" charset="-122"/>
                <a:sym typeface="微软雅黑" panose="020B0503020204020204" charset="-122"/>
              </a:rPr>
              <a:t>6. 历史学</a:t>
            </a:r>
            <a:endParaRPr lang="zh-CN" sz="1600" spc="300" dirty="0">
              <a:solidFill>
                <a:srgbClr val="8AD2F2">
                  <a:lumMod val="75000"/>
                </a:srgbClr>
              </a:solidFill>
              <a:uFillTx/>
              <a:latin typeface="思源黑体 CN Bold" panose="020B0800000000000000" charset="-122"/>
              <a:ea typeface="思源黑体 CN Bold" panose="020B0800000000000000" charset="-122"/>
              <a:sym typeface="微软雅黑" panose="020B0503020204020204" charset="-122"/>
            </a:endParaRPr>
          </a:p>
          <a:p>
            <a:pPr indent="0" algn="l" fontAlgn="auto">
              <a:lnSpc>
                <a:spcPct val="150000"/>
              </a:lnSpc>
            </a:pPr>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历史学学科门类包含一个专业门类：历史学类，共 7 个专业。</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59" name="文本框 58"/>
          <p:cNvSpPr txBox="1"/>
          <p:nvPr>
            <p:custDataLst>
              <p:tags r:id="rId5"/>
            </p:custDataLst>
          </p:nvPr>
        </p:nvSpPr>
        <p:spPr>
          <a:xfrm flipH="1">
            <a:off x="8015605" y="2778760"/>
            <a:ext cx="3558540" cy="1518920"/>
          </a:xfrm>
          <a:prstGeom prst="rect">
            <a:avLst/>
          </a:prstGeom>
          <a:noFill/>
        </p:spPr>
        <p:txBody>
          <a:bodyPr wrap="square" bIns="0" rtlCol="0" anchor="ctr" anchorCtr="0"/>
          <a:p>
            <a:pPr indent="0" algn="l" fontAlgn="auto">
              <a:lnSpc>
                <a:spcPct val="150000"/>
              </a:lnSpc>
            </a:pPr>
            <a:r>
              <a:rPr lang="zh-CN" sz="1600" spc="300" dirty="0">
                <a:solidFill>
                  <a:srgbClr val="C2E2FC">
                    <a:lumMod val="50000"/>
                  </a:srgbClr>
                </a:solidFill>
                <a:uFillTx/>
                <a:latin typeface="思源黑体 CN Bold" panose="020B0800000000000000" charset="-122"/>
                <a:ea typeface="思源黑体 CN Bold" panose="020B0800000000000000" charset="-122"/>
                <a:sym typeface="微软雅黑" panose="020B0503020204020204" charset="-122"/>
              </a:rPr>
              <a:t>5. 文学</a:t>
            </a:r>
            <a:endParaRPr lang="zh-CN" sz="1600" spc="300" dirty="0">
              <a:solidFill>
                <a:srgbClr val="C2E2FC">
                  <a:lumMod val="50000"/>
                </a:srgbClr>
              </a:solidFill>
              <a:uFillTx/>
              <a:latin typeface="思源黑体 CN Bold" panose="020B0800000000000000" charset="-122"/>
              <a:ea typeface="思源黑体 CN Bold" panose="020B0800000000000000" charset="-122"/>
              <a:sym typeface="微软雅黑" panose="020B0503020204020204" charset="-122"/>
            </a:endParaRPr>
          </a:p>
          <a:p>
            <a:pPr indent="0" algn="l" fontAlgn="auto">
              <a:lnSpc>
                <a:spcPct val="150000"/>
              </a:lnSpc>
            </a:pPr>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文学学科门类包含三个专业门类：中国语言文学类、外国语言文学类、新闻传播学类，共 123 个专业。</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62" name="文本框 61"/>
          <p:cNvSpPr txBox="1"/>
          <p:nvPr>
            <p:custDataLst>
              <p:tags r:id="rId6"/>
            </p:custDataLst>
          </p:nvPr>
        </p:nvSpPr>
        <p:spPr>
          <a:xfrm flipH="1">
            <a:off x="7578090" y="4775835"/>
            <a:ext cx="3103245" cy="955675"/>
          </a:xfrm>
          <a:prstGeom prst="rect">
            <a:avLst/>
          </a:prstGeom>
          <a:noFill/>
        </p:spPr>
        <p:txBody>
          <a:bodyPr wrap="square" bIns="0" rtlCol="0" anchor="ctr" anchorCtr="0"/>
          <a:p>
            <a:pPr indent="0" algn="l" fontAlgn="auto">
              <a:lnSpc>
                <a:spcPct val="150000"/>
              </a:lnSpc>
            </a:pPr>
            <a:r>
              <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rPr>
              <a:t>4. 教育学</a:t>
            </a:r>
            <a:endPar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endParaRPr>
          </a:p>
          <a:p>
            <a:pPr indent="0" algn="l" fontAlgn="auto">
              <a:lnSpc>
                <a:spcPct val="150000"/>
              </a:lnSpc>
            </a:pPr>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教育学学科门类包含三个专业门类：教育学类、体育学类，共 23 个专业。</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30" name="同心圆 29"/>
          <p:cNvSpPr/>
          <p:nvPr>
            <p:custDataLst>
              <p:tags r:id="rId7"/>
            </p:custDataLst>
          </p:nvPr>
        </p:nvSpPr>
        <p:spPr>
          <a:xfrm flipH="1">
            <a:off x="4417895" y="2091517"/>
            <a:ext cx="3467860" cy="346786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6" name="同心圆 5"/>
          <p:cNvSpPr/>
          <p:nvPr>
            <p:custDataLst>
              <p:tags r:id="rId8"/>
            </p:custDataLst>
          </p:nvPr>
        </p:nvSpPr>
        <p:spPr>
          <a:xfrm rot="5400000" flipH="1">
            <a:off x="4725445" y="2399067"/>
            <a:ext cx="2852759" cy="2852759"/>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7" name="椭圆 6"/>
          <p:cNvSpPr/>
          <p:nvPr>
            <p:custDataLst>
              <p:tags r:id="rId9"/>
            </p:custDataLst>
          </p:nvPr>
        </p:nvSpPr>
        <p:spPr>
          <a:xfrm>
            <a:off x="6801413" y="2384934"/>
            <a:ext cx="638846" cy="638846"/>
          </a:xfrm>
          <a:prstGeom prst="ellipse">
            <a:avLst/>
          </a:prstGeom>
          <a:solidFill>
            <a:srgbClr val="8AD2F2">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8" name="椭圆 7"/>
          <p:cNvSpPr/>
          <p:nvPr>
            <p:custDataLst>
              <p:tags r:id="rId10"/>
            </p:custDataLst>
          </p:nvPr>
        </p:nvSpPr>
        <p:spPr>
          <a:xfrm>
            <a:off x="6801413" y="4606761"/>
            <a:ext cx="638846" cy="638846"/>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10" name="椭圆 9"/>
          <p:cNvSpPr/>
          <p:nvPr>
            <p:custDataLst>
              <p:tags r:id="rId11"/>
            </p:custDataLst>
          </p:nvPr>
        </p:nvSpPr>
        <p:spPr>
          <a:xfrm>
            <a:off x="7257650" y="3478887"/>
            <a:ext cx="638846" cy="638846"/>
          </a:xfrm>
          <a:prstGeom prst="ellipse">
            <a:avLst/>
          </a:prstGeom>
          <a:solidFill>
            <a:srgbClr val="C2E2FC">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4" name="椭圆 3"/>
          <p:cNvSpPr/>
          <p:nvPr>
            <p:custDataLst>
              <p:tags r:id="rId12"/>
            </p:custDataLst>
          </p:nvPr>
        </p:nvSpPr>
        <p:spPr>
          <a:xfrm flipH="1">
            <a:off x="4863956" y="2384934"/>
            <a:ext cx="638846" cy="638846"/>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52" name="文本框 51"/>
          <p:cNvSpPr txBox="1"/>
          <p:nvPr>
            <p:custDataLst>
              <p:tags r:id="rId13"/>
            </p:custDataLst>
          </p:nvPr>
        </p:nvSpPr>
        <p:spPr>
          <a:xfrm>
            <a:off x="4908054" y="2540405"/>
            <a:ext cx="550651" cy="35504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4"/>
            </p:custDataLst>
          </p:nvPr>
        </p:nvSpPr>
        <p:spPr>
          <a:xfrm>
            <a:off x="6845510" y="2540405"/>
            <a:ext cx="550651" cy="35504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06</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5"/>
            </p:custDataLst>
          </p:nvPr>
        </p:nvSpPr>
        <p:spPr>
          <a:xfrm>
            <a:off x="6845510" y="4762233"/>
            <a:ext cx="550651" cy="35504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6"/>
            </p:custDataLst>
          </p:nvPr>
        </p:nvSpPr>
        <p:spPr>
          <a:xfrm flipH="1">
            <a:off x="4863956" y="4606761"/>
            <a:ext cx="638846" cy="638846"/>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AF4A0"/>
              </a:solidFill>
              <a:latin typeface="Arial" panose="020B0604020202020204" pitchFamily="34" charset="0"/>
              <a:ea typeface="微软雅黑" panose="020B0503020204020204" charset="-122"/>
              <a:cs typeface="思源黑体 CN Regular" panose="020B0500000000000000" charset="-122"/>
            </a:endParaRPr>
          </a:p>
        </p:txBody>
      </p:sp>
      <p:sp>
        <p:nvSpPr>
          <p:cNvPr id="53" name="文本框 52"/>
          <p:cNvSpPr txBox="1"/>
          <p:nvPr>
            <p:custDataLst>
              <p:tags r:id="rId17"/>
            </p:custDataLst>
          </p:nvPr>
        </p:nvSpPr>
        <p:spPr>
          <a:xfrm>
            <a:off x="4908054" y="4762233"/>
            <a:ext cx="550651" cy="35504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0" name="椭圆 19"/>
          <p:cNvSpPr/>
          <p:nvPr>
            <p:custDataLst>
              <p:tags r:id="rId18"/>
            </p:custDataLst>
          </p:nvPr>
        </p:nvSpPr>
        <p:spPr>
          <a:xfrm flipH="1">
            <a:off x="4407718" y="3478887"/>
            <a:ext cx="638846" cy="638846"/>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54" name="文本框 53"/>
          <p:cNvSpPr txBox="1"/>
          <p:nvPr>
            <p:custDataLst>
              <p:tags r:id="rId19"/>
            </p:custDataLst>
          </p:nvPr>
        </p:nvSpPr>
        <p:spPr>
          <a:xfrm>
            <a:off x="4451816" y="3634358"/>
            <a:ext cx="550651" cy="35504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20"/>
            </p:custDataLst>
          </p:nvPr>
        </p:nvSpPr>
        <p:spPr>
          <a:xfrm>
            <a:off x="7301748" y="3634358"/>
            <a:ext cx="550651" cy="35504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05</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 name="椭圆 4"/>
          <p:cNvSpPr/>
          <p:nvPr>
            <p:custDataLst>
              <p:tags r:id="rId21"/>
            </p:custDataLst>
          </p:nvPr>
        </p:nvSpPr>
        <p:spPr>
          <a:xfrm>
            <a:off x="5553119" y="3221936"/>
            <a:ext cx="1222288" cy="1222853"/>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sym typeface="微软雅黑" panose="020B0503020204020204" charset="-122"/>
            </a:endParaRPr>
          </a:p>
        </p:txBody>
      </p:sp>
      <p:sp>
        <p:nvSpPr>
          <p:cNvPr id="42" name="同心圆 41"/>
          <p:cNvSpPr/>
          <p:nvPr>
            <p:custDataLst>
              <p:tags r:id="rId22"/>
            </p:custDataLst>
          </p:nvPr>
        </p:nvSpPr>
        <p:spPr>
          <a:xfrm flipH="1">
            <a:off x="5105361" y="2778983"/>
            <a:ext cx="2093493" cy="2093493"/>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grpSp>
        <p:nvGrpSpPr>
          <p:cNvPr id="56" name="组合 55"/>
          <p:cNvGrpSpPr/>
          <p:nvPr>
            <p:custDataLst>
              <p:tags r:id="rId23"/>
            </p:custDataLst>
          </p:nvPr>
        </p:nvGrpSpPr>
        <p:grpSpPr>
          <a:xfrm rot="0">
            <a:off x="5358638" y="3033391"/>
            <a:ext cx="1586374" cy="1584677"/>
            <a:chOff x="11317288" y="-5686262"/>
            <a:chExt cx="4924404" cy="4919848"/>
          </a:xfrm>
          <a:solidFill>
            <a:srgbClr val="58BBDB"/>
          </a:solidFill>
        </p:grpSpPr>
        <p:sp>
          <p:nvSpPr>
            <p:cNvPr id="57" name="Freeform 6"/>
            <p:cNvSpPr>
              <a:spLocks noEditPoints="1"/>
            </p:cNvSpPr>
            <p:nvPr>
              <p:custDataLst>
                <p:tags r:id="rId24"/>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5"/>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5945472" y="3614571"/>
            <a:ext cx="437581" cy="4375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稻壳儿鸭鸭 5"/>
          <p:cNvGrpSpPr/>
          <p:nvPr/>
        </p:nvGrpSpPr>
        <p:grpSpPr>
          <a:xfrm>
            <a:off x="1791003" y="791723"/>
            <a:ext cx="5400001" cy="903385"/>
            <a:chOff x="1676399" y="735931"/>
            <a:chExt cx="5400001" cy="903385"/>
          </a:xfrm>
        </p:grpSpPr>
        <p:sp>
          <p:nvSpPr>
            <p:cNvPr id="26" name="稻壳儿鸭鸭 5-1"/>
            <p:cNvSpPr txBox="1"/>
            <p:nvPr/>
          </p:nvSpPr>
          <p:spPr>
            <a:xfrm>
              <a:off x="1676400" y="735931"/>
              <a:ext cx="54000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二、专业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7" name="稻壳儿鸭鸭 5-2"/>
            <p:cNvSpPr txBox="1"/>
            <p:nvPr/>
          </p:nvSpPr>
          <p:spPr>
            <a:xfrm>
              <a:off x="1676399" y="1178941"/>
              <a:ext cx="2761745" cy="460375"/>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0"/>
                </a:spcAft>
                <a:buClrTx/>
                <a:buSzTx/>
                <a:buFontTx/>
                <a:buNone/>
              </a:pPr>
              <a:r>
                <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rPr>
                <a:t>（一）专业的分类</a:t>
              </a:r>
              <a:endPar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endParaRPr>
            </a:p>
          </p:txBody>
        </p:sp>
      </p:grpSp>
      <p:sp>
        <p:nvSpPr>
          <p:cNvPr id="9" name="文本框 8"/>
          <p:cNvSpPr txBox="1"/>
          <p:nvPr>
            <p:custDataLst>
              <p:tags r:id="rId1"/>
            </p:custDataLst>
          </p:nvPr>
        </p:nvSpPr>
        <p:spPr>
          <a:xfrm flipH="1">
            <a:off x="737870" y="1593850"/>
            <a:ext cx="3421380" cy="1196340"/>
          </a:xfrm>
          <a:prstGeom prst="rect">
            <a:avLst/>
          </a:prstGeom>
          <a:noFill/>
          <a:ln w="9525">
            <a:noFill/>
          </a:ln>
        </p:spPr>
        <p:txBody>
          <a:bodyPr wrap="square"/>
          <a:p>
            <a:pPr indent="0" algn="l" fontAlgn="auto">
              <a:lnSpc>
                <a:spcPct val="130000"/>
              </a:lnSpc>
            </a:pPr>
            <a:r>
              <a:rPr lang="zh-CN" altLang="en-US" sz="1600" spc="300">
                <a:solidFill>
                  <a:srgbClr val="FFBA55">
                    <a:lumMod val="50000"/>
                  </a:srgbClr>
                </a:solidFill>
                <a:uFillTx/>
                <a:latin typeface="思源黑体 CN Bold" panose="020B0800000000000000" charset="-122"/>
                <a:ea typeface="思源黑体 CN Bold" panose="020B0800000000000000" charset="-122"/>
                <a:sym typeface="+mn-ea"/>
              </a:rPr>
              <a:t>7. 理学</a:t>
            </a:r>
            <a:endParaRPr lang="zh-CN" altLang="en-US" sz="1600" spc="300">
              <a:solidFill>
                <a:srgbClr val="FFBA55">
                  <a:lumMod val="50000"/>
                </a:srgbClr>
              </a:solidFill>
              <a:uFillTx/>
              <a:latin typeface="思源黑体 CN Bold" panose="020B0800000000000000" charset="-122"/>
              <a:ea typeface="思源黑体 CN Bold" panose="020B0800000000000000" charset="-122"/>
            </a:endParaRPr>
          </a:p>
          <a:p>
            <a:pPr indent="0" algn="l" fontAlgn="auto">
              <a:lnSpc>
                <a:spcPct val="130000"/>
              </a:lnSpc>
            </a:pPr>
            <a:r>
              <a:rPr lang="zh-CN" altLang="en-US" sz="1600" spc="300">
                <a:uFillTx/>
                <a:latin typeface="思源黑体 CN Bold" panose="020B0800000000000000" charset="-122"/>
                <a:ea typeface="思源黑体 CN Bold" panose="020B0800000000000000" charset="-122"/>
                <a:sym typeface="+mn-ea"/>
              </a:rPr>
              <a:t>理学学科门类包含十二个专业门类：数学类、物理学类、化学类、天文学类、地理科学类、大气科学类、海洋科学类、地球物理学类、地质学类、生物科学类、心理学类、统计学类，共 42 个专业。</a:t>
            </a:r>
            <a:endParaRPr lang="zh-CN" altLang="en-US" sz="1600" spc="300">
              <a:solidFill>
                <a:schemeClr val="tx1">
                  <a:lumMod val="50000"/>
                  <a:lumOff val="50000"/>
                </a:schemeClr>
              </a:solidFill>
              <a:uFillTx/>
              <a:latin typeface="思源黑体 CN Bold" panose="020B0800000000000000" charset="-122"/>
              <a:ea typeface="思源黑体 CN Bold" panose="020B0800000000000000" charset="-122"/>
              <a:cs typeface="思源黑体 CN Regular" panose="020B0500000000000000" charset="-122"/>
              <a:sym typeface="+mn-ea"/>
            </a:endParaRPr>
          </a:p>
        </p:txBody>
      </p:sp>
      <p:sp>
        <p:nvSpPr>
          <p:cNvPr id="21" name="文本框 20"/>
          <p:cNvSpPr txBox="1"/>
          <p:nvPr>
            <p:custDataLst>
              <p:tags r:id="rId2"/>
            </p:custDataLst>
          </p:nvPr>
        </p:nvSpPr>
        <p:spPr>
          <a:xfrm flipH="1">
            <a:off x="8063230" y="1045210"/>
            <a:ext cx="3422015" cy="5255260"/>
          </a:xfrm>
          <a:prstGeom prst="rect">
            <a:avLst/>
          </a:prstGeom>
          <a:noFill/>
          <a:ln w="9525">
            <a:noFill/>
          </a:ln>
        </p:spPr>
        <p:txBody>
          <a:bodyPr wrap="square"/>
          <a:p>
            <a:pPr indent="0" algn="l" fontAlgn="auto">
              <a:lnSpc>
                <a:spcPct val="130000"/>
              </a:lnSpc>
            </a:pPr>
            <a:r>
              <a:rPr lang="zh-CN" altLang="en-US" sz="1600" spc="300">
                <a:solidFill>
                  <a:srgbClr val="6096E6">
                    <a:lumMod val="50000"/>
                  </a:srgbClr>
                </a:solidFill>
                <a:uFillTx/>
                <a:latin typeface="思源黑体 CN Bold" panose="020B0800000000000000" charset="-122"/>
                <a:ea typeface="思源黑体 CN Bold" panose="020B0800000000000000" charset="-122"/>
                <a:sym typeface="+mn-ea"/>
              </a:rPr>
              <a:t>8. 工学</a:t>
            </a:r>
            <a:endParaRPr lang="zh-CN" altLang="en-US" sz="1600" spc="300">
              <a:solidFill>
                <a:srgbClr val="6096E6">
                  <a:lumMod val="50000"/>
                </a:srgbClr>
              </a:solidFill>
              <a:uFillTx/>
              <a:latin typeface="思源黑体 CN Bold" panose="020B0800000000000000" charset="-122"/>
              <a:ea typeface="思源黑体 CN Bold" panose="020B0800000000000000" charset="-122"/>
            </a:endParaRPr>
          </a:p>
          <a:p>
            <a:pPr indent="0" algn="l" fontAlgn="auto">
              <a:lnSpc>
                <a:spcPct val="130000"/>
              </a:lnSpc>
            </a:pPr>
            <a:r>
              <a:rPr lang="zh-CN" altLang="en-US" sz="1600" spc="300">
                <a:uFillTx/>
                <a:latin typeface="思源黑体 CN Bold" panose="020B0800000000000000" charset="-122"/>
                <a:ea typeface="思源黑体 CN Bold" panose="020B0800000000000000" charset="-122"/>
                <a:sym typeface="+mn-ea"/>
              </a:rPr>
              <a:t>工学学科门类包含三十二个专业门类：力学类、机械类、仪器类、材料类、能源动力类、电气类、电子信息类、自动化类、计算机类、土木类、水利类、测绘类、化工与制药类、地质类、矿业类、纺织类、轻工类、交通运输类、海洋工程类、航空航天类、武器类、核工程类、农业工程类、林业工程类、环境科学与工程类、生物医药工程类、食品科学与工程类、建筑类、安全科学与工程类、生物工程类、公安技术类，共 232 个专业。</a:t>
            </a:r>
            <a:endParaRPr lang="zh-CN" altLang="en-US" sz="1600" spc="300">
              <a:solidFill>
                <a:schemeClr val="tx1"/>
              </a:solidFill>
              <a:uFillTx/>
              <a:latin typeface="思源黑体 CN Bold" panose="020B0800000000000000" charset="-122"/>
              <a:ea typeface="思源黑体 CN Bold" panose="020B0800000000000000" charset="-122"/>
            </a:endParaRPr>
          </a:p>
          <a:p>
            <a:pPr lvl="0" algn="l" fontAlgn="auto">
              <a:lnSpc>
                <a:spcPct val="130000"/>
              </a:lnSpc>
              <a:spcAft>
                <a:spcPts val="1000"/>
              </a:spcAft>
              <a:buClrTx/>
              <a:buSzTx/>
              <a:buFontTx/>
            </a:pPr>
            <a:endParaRPr lang="zh-CN" altLang="en-US" sz="1600" spc="300">
              <a:solidFill>
                <a:schemeClr val="tx1"/>
              </a:solidFill>
              <a:uFillTx/>
              <a:latin typeface="思源黑体 CN Bold" panose="020B0800000000000000" charset="-122"/>
              <a:ea typeface="思源黑体 CN Bold" panose="020B0800000000000000" charset="-122"/>
              <a:cs typeface="思源黑体 CN Regular" panose="020B0500000000000000" charset="-122"/>
              <a:sym typeface="+mn-ea"/>
            </a:endParaRPr>
          </a:p>
        </p:txBody>
      </p:sp>
      <p:sp>
        <p:nvSpPr>
          <p:cNvPr id="58" name="文本框 57"/>
          <p:cNvSpPr txBox="1"/>
          <p:nvPr>
            <p:custDataLst>
              <p:tags r:id="rId3"/>
            </p:custDataLst>
          </p:nvPr>
        </p:nvSpPr>
        <p:spPr>
          <a:xfrm flipH="1">
            <a:off x="677545" y="4221480"/>
            <a:ext cx="3705860" cy="1936750"/>
          </a:xfrm>
          <a:prstGeom prst="rect">
            <a:avLst/>
          </a:prstGeom>
          <a:noFill/>
          <a:ln w="9525">
            <a:noFill/>
          </a:ln>
        </p:spPr>
        <p:txBody>
          <a:bodyPr wrap="square"/>
          <a:p>
            <a:pPr indent="0" algn="l" fontAlgn="auto">
              <a:lnSpc>
                <a:spcPct val="130000"/>
              </a:lnSpc>
            </a:pPr>
            <a:r>
              <a:rPr lang="zh-CN" altLang="en-US" sz="1600" spc="300">
                <a:solidFill>
                  <a:srgbClr val="56CA95">
                    <a:lumMod val="50000"/>
                  </a:srgbClr>
                </a:solidFill>
                <a:uFillTx/>
                <a:latin typeface="思源黑体 CN Bold" panose="020B0800000000000000" charset="-122"/>
                <a:ea typeface="思源黑体 CN Bold" panose="020B0800000000000000" charset="-122"/>
                <a:sym typeface="+mn-ea"/>
              </a:rPr>
              <a:t>9. 农学</a:t>
            </a:r>
            <a:endParaRPr lang="zh-CN" altLang="en-US" sz="1600" spc="300">
              <a:solidFill>
                <a:srgbClr val="56CA95">
                  <a:lumMod val="50000"/>
                </a:srgbClr>
              </a:solidFill>
              <a:uFillTx/>
              <a:latin typeface="思源黑体 CN Bold" panose="020B0800000000000000" charset="-122"/>
              <a:ea typeface="思源黑体 CN Bold" panose="020B0800000000000000" charset="-122"/>
            </a:endParaRPr>
          </a:p>
          <a:p>
            <a:pPr indent="0" algn="l" fontAlgn="auto">
              <a:lnSpc>
                <a:spcPct val="130000"/>
              </a:lnSpc>
            </a:pPr>
            <a:r>
              <a:rPr lang="zh-CN" altLang="en-US" sz="1600" spc="300">
                <a:uFillTx/>
                <a:latin typeface="思源黑体 CN Bold" panose="020B0800000000000000" charset="-122"/>
                <a:ea typeface="思源黑体 CN Bold" panose="020B0800000000000000" charset="-122"/>
                <a:sym typeface="+mn-ea"/>
              </a:rPr>
              <a:t>农学学科门类包含七个专业门类：植物生产类、自然保护与环境生态类、动物生产类、动物医学类、林学类、水产类、草学类，共 38 个专业。</a:t>
            </a:r>
            <a:endParaRPr lang="zh-CN" altLang="en-US" sz="1600" spc="300">
              <a:solidFill>
                <a:schemeClr val="tx1"/>
              </a:solidFill>
              <a:uFillTx/>
              <a:latin typeface="思源黑体 CN Bold" panose="020B0800000000000000" charset="-122"/>
              <a:ea typeface="思源黑体 CN Bold" panose="020B0800000000000000" charset="-122"/>
            </a:endParaRPr>
          </a:p>
          <a:p>
            <a:pPr lvl="0" algn="l" fontAlgn="auto">
              <a:lnSpc>
                <a:spcPct val="130000"/>
              </a:lnSpc>
              <a:spcAft>
                <a:spcPts val="1000"/>
              </a:spcAft>
              <a:buClrTx/>
              <a:buSzTx/>
              <a:buFontTx/>
            </a:pPr>
            <a:endParaRPr lang="zh-CN" altLang="en-US" sz="1600" spc="300">
              <a:solidFill>
                <a:schemeClr val="tx1"/>
              </a:solidFill>
              <a:uFillTx/>
              <a:latin typeface="思源黑体 CN Bold" panose="020B0800000000000000" charset="-122"/>
              <a:ea typeface="思源黑体 CN Bold" panose="020B0800000000000000" charset="-122"/>
              <a:cs typeface="思源黑体 CN Regular" panose="020B0500000000000000" charset="-122"/>
              <a:sym typeface="+mn-ea"/>
            </a:endParaRPr>
          </a:p>
        </p:txBody>
      </p:sp>
      <p:sp>
        <p:nvSpPr>
          <p:cNvPr id="14" name="同心圆 13"/>
          <p:cNvSpPr/>
          <p:nvPr>
            <p:custDataLst>
              <p:tags r:id="rId4"/>
            </p:custDataLst>
          </p:nvPr>
        </p:nvSpPr>
        <p:spPr>
          <a:xfrm flipH="1">
            <a:off x="4159493" y="2055664"/>
            <a:ext cx="3706369" cy="3706369"/>
          </a:xfrm>
          <a:prstGeom prst="donut">
            <a:avLst>
              <a:gd name="adj" fmla="val 12165"/>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思源黑体 CN Regular" panose="020B0500000000000000" charset="-122"/>
            </a:endParaRPr>
          </a:p>
        </p:txBody>
      </p:sp>
      <p:sp>
        <p:nvSpPr>
          <p:cNvPr id="16" name="同心圆 15"/>
          <p:cNvSpPr/>
          <p:nvPr>
            <p:custDataLst>
              <p:tags r:id="rId5"/>
            </p:custDataLst>
          </p:nvPr>
        </p:nvSpPr>
        <p:spPr>
          <a:xfrm rot="5400000" flipH="1">
            <a:off x="4488196" y="2384368"/>
            <a:ext cx="3048963" cy="3048963"/>
          </a:xfrm>
          <a:prstGeom prst="donut">
            <a:avLst>
              <a:gd name="adj" fmla="val 588"/>
            </a:avLst>
          </a:prstGeom>
          <a:gradFill>
            <a:gsLst>
              <a:gs pos="100000">
                <a:schemeClr val="accent1"/>
              </a:gs>
              <a:gs pos="0">
                <a:schemeClr val="accent1"/>
              </a:gs>
              <a:gs pos="5000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思源黑体 CN Regular" panose="020B0500000000000000" charset="-122"/>
            </a:endParaRPr>
          </a:p>
        </p:txBody>
      </p:sp>
      <p:sp>
        <p:nvSpPr>
          <p:cNvPr id="18" name="椭圆 17"/>
          <p:cNvSpPr/>
          <p:nvPr>
            <p:custDataLst>
              <p:tags r:id="rId6"/>
            </p:custDataLst>
          </p:nvPr>
        </p:nvSpPr>
        <p:spPr>
          <a:xfrm>
            <a:off x="7194559" y="3538454"/>
            <a:ext cx="682784" cy="682784"/>
          </a:xfrm>
          <a:prstGeom prst="ellipse">
            <a:avLst/>
          </a:prstGeom>
          <a:solidFill>
            <a:schemeClr val="accent3">
              <a:lumMod val="7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8EF79"/>
              </a:solidFill>
              <a:cs typeface="思源黑体 CN Regular" panose="020B0500000000000000" charset="-122"/>
            </a:endParaRPr>
          </a:p>
        </p:txBody>
      </p:sp>
      <p:sp>
        <p:nvSpPr>
          <p:cNvPr id="19" name="椭圆 18"/>
          <p:cNvSpPr/>
          <p:nvPr>
            <p:custDataLst>
              <p:tags r:id="rId7"/>
            </p:custDataLst>
          </p:nvPr>
        </p:nvSpPr>
        <p:spPr>
          <a:xfrm flipH="1">
            <a:off x="4636234" y="2369262"/>
            <a:ext cx="682784" cy="682784"/>
          </a:xfrm>
          <a:prstGeom prst="ellips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sp>
        <p:nvSpPr>
          <p:cNvPr id="22" name="文本框 21"/>
          <p:cNvSpPr txBox="1"/>
          <p:nvPr>
            <p:custDataLst>
              <p:tags r:id="rId8"/>
            </p:custDataLst>
          </p:nvPr>
        </p:nvSpPr>
        <p:spPr>
          <a:xfrm>
            <a:off x="4683364" y="2535426"/>
            <a:ext cx="588524" cy="379459"/>
          </a:xfrm>
          <a:prstGeom prst="rect">
            <a:avLst/>
          </a:prstGeom>
          <a:noFill/>
        </p:spPr>
        <p:txBody>
          <a:bodyPr wrap="square" bIns="0" rtlCol="0">
            <a:normAutofit/>
          </a:bodyPr>
          <a:p>
            <a:pPr algn="ctr">
              <a:buClrTx/>
              <a:buSzTx/>
              <a:buFontTx/>
            </a:pPr>
            <a:r>
              <a:rPr lang="en-US" altLang="zh-CN" sz="2000" cap="all">
                <a:ln>
                  <a:noFill/>
                </a:ln>
                <a:solidFill>
                  <a:schemeClr val="bg1"/>
                </a:solidFill>
                <a:uFillTx/>
                <a:latin typeface="思源黑体 CN Bold" panose="020B0800000000000000" charset="-122"/>
                <a:ea typeface="思源黑体 CN Bold" panose="020B0800000000000000" charset="-122"/>
                <a:cs typeface="思源黑体 CN Regular" panose="020B0500000000000000" charset="-122"/>
              </a:rPr>
              <a:t>07</a:t>
            </a:r>
            <a:endParaRPr lang="en-US" altLang="zh-CN" sz="2000" cap="all">
              <a:ln>
                <a:noFill/>
              </a:ln>
              <a:solidFill>
                <a:schemeClr val="bg1"/>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3" name="椭圆 22"/>
          <p:cNvSpPr/>
          <p:nvPr>
            <p:custDataLst>
              <p:tags r:id="rId9"/>
            </p:custDataLst>
          </p:nvPr>
        </p:nvSpPr>
        <p:spPr>
          <a:xfrm flipH="1">
            <a:off x="4636234" y="4743900"/>
            <a:ext cx="682784" cy="682784"/>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accent2">
                  <a:lumMod val="75000"/>
                </a:schemeClr>
              </a:solidFill>
              <a:cs typeface="思源黑体 CN Regular" panose="020B0500000000000000" charset="-122"/>
            </a:endParaRPr>
          </a:p>
        </p:txBody>
      </p:sp>
      <p:sp>
        <p:nvSpPr>
          <p:cNvPr id="24" name="文本框 23"/>
          <p:cNvSpPr txBox="1"/>
          <p:nvPr>
            <p:custDataLst>
              <p:tags r:id="rId10"/>
            </p:custDataLst>
          </p:nvPr>
        </p:nvSpPr>
        <p:spPr>
          <a:xfrm>
            <a:off x="4683364" y="4910064"/>
            <a:ext cx="588524" cy="379459"/>
          </a:xfrm>
          <a:prstGeom prst="rect">
            <a:avLst/>
          </a:prstGeom>
          <a:noFill/>
        </p:spPr>
        <p:txBody>
          <a:bodyPr wrap="square" bIns="0" rtlCol="0">
            <a:normAutofit/>
          </a:bodyPr>
          <a:p>
            <a:pPr algn="ctr">
              <a:buClrTx/>
              <a:buSzTx/>
              <a:buFontTx/>
            </a:pPr>
            <a:r>
              <a:rPr lang="en-US" altLang="zh-CN" sz="2000" cap="all">
                <a:ln>
                  <a:noFill/>
                </a:ln>
                <a:solidFill>
                  <a:schemeClr val="bg1"/>
                </a:solidFill>
                <a:uFillTx/>
                <a:latin typeface="思源黑体 CN Bold" panose="020B0800000000000000" charset="-122"/>
                <a:ea typeface="思源黑体 CN Bold" panose="020B0800000000000000" charset="-122"/>
                <a:cs typeface="思源黑体 CN Regular" panose="020B0500000000000000" charset="-122"/>
              </a:rPr>
              <a:t>09</a:t>
            </a:r>
            <a:endParaRPr lang="en-US" altLang="zh-CN" sz="2000" cap="all">
              <a:ln>
                <a:noFill/>
              </a:ln>
              <a:solidFill>
                <a:schemeClr val="bg1"/>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8" name="文本框 27"/>
          <p:cNvSpPr txBox="1"/>
          <p:nvPr>
            <p:custDataLst>
              <p:tags r:id="rId11"/>
            </p:custDataLst>
          </p:nvPr>
        </p:nvSpPr>
        <p:spPr>
          <a:xfrm>
            <a:off x="7241689" y="3704618"/>
            <a:ext cx="588524" cy="379459"/>
          </a:xfrm>
          <a:prstGeom prst="rect">
            <a:avLst/>
          </a:prstGeom>
          <a:noFill/>
        </p:spPr>
        <p:txBody>
          <a:bodyPr wrap="square" bIns="0" rtlCol="0">
            <a:normAutofit/>
          </a:bodyPr>
          <a:p>
            <a:pPr algn="ctr">
              <a:buClrTx/>
              <a:buSzTx/>
              <a:buFontTx/>
            </a:pPr>
            <a:r>
              <a:rPr lang="en-US" altLang="zh-CN" sz="2000" cap="all">
                <a:ln>
                  <a:noFill/>
                </a:ln>
                <a:solidFill>
                  <a:schemeClr val="bg1"/>
                </a:solidFill>
                <a:uFillTx/>
                <a:latin typeface="思源黑体 CN Bold" panose="020B0800000000000000" charset="-122"/>
                <a:ea typeface="思源黑体 CN Bold" panose="020B0800000000000000" charset="-122"/>
                <a:cs typeface="思源黑体 CN Regular" panose="020B0500000000000000" charset="-122"/>
              </a:rPr>
              <a:t>08</a:t>
            </a:r>
            <a:endParaRPr lang="en-US" altLang="zh-CN" sz="2000" cap="all">
              <a:ln>
                <a:noFill/>
              </a:ln>
              <a:solidFill>
                <a:schemeClr val="bg1"/>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9" name="椭圆 28"/>
          <p:cNvSpPr/>
          <p:nvPr>
            <p:custDataLst>
              <p:tags r:id="rId12"/>
            </p:custDataLst>
          </p:nvPr>
        </p:nvSpPr>
        <p:spPr>
          <a:xfrm>
            <a:off x="5372794" y="3263830"/>
            <a:ext cx="1306353" cy="1306957"/>
          </a:xfrm>
          <a:prstGeom prst="ellipse">
            <a:avLst/>
          </a:prstGeom>
          <a:solidFill>
            <a:schemeClr val="accent4">
              <a:lumMod val="60000"/>
              <a:lumOff val="40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mn-ea"/>
            </a:endParaRPr>
          </a:p>
        </p:txBody>
      </p:sp>
      <p:sp>
        <p:nvSpPr>
          <p:cNvPr id="32" name="同心圆 31"/>
          <p:cNvSpPr/>
          <p:nvPr>
            <p:custDataLst>
              <p:tags r:id="rId13"/>
            </p:custDataLst>
          </p:nvPr>
        </p:nvSpPr>
        <p:spPr>
          <a:xfrm flipH="1">
            <a:off x="4894241" y="2790413"/>
            <a:ext cx="2237477" cy="2237477"/>
          </a:xfrm>
          <a:prstGeom prst="donut">
            <a:avLst>
              <a:gd name="adj" fmla="val 1364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思源黑体 CN Regular" panose="020B0500000000000000" charset="-122"/>
            </a:endParaRPr>
          </a:p>
        </p:txBody>
      </p:sp>
      <p:grpSp>
        <p:nvGrpSpPr>
          <p:cNvPr id="33" name="组合 32"/>
          <p:cNvGrpSpPr/>
          <p:nvPr>
            <p:custDataLst>
              <p:tags r:id="rId14"/>
            </p:custDataLst>
          </p:nvPr>
        </p:nvGrpSpPr>
        <p:grpSpPr>
          <a:xfrm rot="0">
            <a:off x="5164938" y="3062318"/>
            <a:ext cx="1695480" cy="1693667"/>
            <a:chOff x="11317288" y="-5686262"/>
            <a:chExt cx="4924404" cy="4919848"/>
          </a:xfrm>
          <a:solidFill>
            <a:schemeClr val="accent1"/>
          </a:solidFill>
        </p:grpSpPr>
        <p:sp>
          <p:nvSpPr>
            <p:cNvPr id="34" name="Freeform 6"/>
            <p:cNvSpPr>
              <a:spLocks noEditPoints="1"/>
            </p:cNvSpPr>
            <p:nvPr>
              <p:custDataLst>
                <p:tags r:id="rId15"/>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 name="任意多边形: 形状 351"/>
            <p:cNvSpPr>
              <a:spLocks noChangeArrowheads="1"/>
            </p:cNvSpPr>
            <p:nvPr>
              <p:custDataLst>
                <p:tags r:id="rId16"/>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36" name="图片 35" descr="32313539373438303b32313539373437373bb9baceef"/>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792132" y="3683470"/>
            <a:ext cx="467677" cy="467677"/>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稻壳儿鸭鸭 5"/>
          <p:cNvGrpSpPr/>
          <p:nvPr/>
        </p:nvGrpSpPr>
        <p:grpSpPr>
          <a:xfrm>
            <a:off x="1791003" y="791723"/>
            <a:ext cx="5400001" cy="903385"/>
            <a:chOff x="1676399" y="735931"/>
            <a:chExt cx="5400001" cy="903385"/>
          </a:xfrm>
        </p:grpSpPr>
        <p:sp>
          <p:nvSpPr>
            <p:cNvPr id="26" name="稻壳儿鸭鸭 5-1"/>
            <p:cNvSpPr txBox="1"/>
            <p:nvPr/>
          </p:nvSpPr>
          <p:spPr>
            <a:xfrm>
              <a:off x="1676400" y="735931"/>
              <a:ext cx="54000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二、专业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7" name="稻壳儿鸭鸭 5-2"/>
            <p:cNvSpPr txBox="1"/>
            <p:nvPr/>
          </p:nvSpPr>
          <p:spPr>
            <a:xfrm>
              <a:off x="1676399" y="1178941"/>
              <a:ext cx="2761745" cy="460375"/>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0"/>
                </a:spcAft>
                <a:buClrTx/>
                <a:buSzTx/>
                <a:buFontTx/>
                <a:buNone/>
              </a:pPr>
              <a:r>
                <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rPr>
                <a:t>（一）专业的分类</a:t>
              </a:r>
              <a:endPar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endParaRPr>
            </a:p>
          </p:txBody>
        </p:sp>
      </p:grpSp>
      <p:sp>
        <p:nvSpPr>
          <p:cNvPr id="36" name="椭圆 35"/>
          <p:cNvSpPr/>
          <p:nvPr>
            <p:custDataLst>
              <p:tags r:id="rId1"/>
            </p:custDataLst>
          </p:nvPr>
        </p:nvSpPr>
        <p:spPr>
          <a:xfrm>
            <a:off x="443865" y="372745"/>
            <a:ext cx="497205" cy="497205"/>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9465" name="Freeform 9"/>
          <p:cNvSpPr/>
          <p:nvPr>
            <p:custDataLst>
              <p:tags r:id="rId2"/>
            </p:custDataLst>
          </p:nvPr>
        </p:nvSpPr>
        <p:spPr bwMode="auto">
          <a:xfrm rot="19800000">
            <a:off x="4394354" y="1743607"/>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1D6DC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2" name="Freeform 26"/>
          <p:cNvSpPr>
            <a:spLocks noEditPoints="1"/>
          </p:cNvSpPr>
          <p:nvPr>
            <p:custDataLst>
              <p:tags r:id="rId3"/>
            </p:custDataLst>
          </p:nvPr>
        </p:nvSpPr>
        <p:spPr bwMode="auto">
          <a:xfrm>
            <a:off x="4838523" y="2284585"/>
            <a:ext cx="465619" cy="4700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68" name="Freeform 12"/>
          <p:cNvSpPr/>
          <p:nvPr>
            <p:custDataLst>
              <p:tags r:id="rId4"/>
            </p:custDataLst>
          </p:nvPr>
        </p:nvSpPr>
        <p:spPr bwMode="auto">
          <a:xfrm rot="1800000">
            <a:off x="5182516" y="3104349"/>
            <a:ext cx="1348180" cy="1554114"/>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009ECA"/>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3" name="Freeform 27"/>
          <p:cNvSpPr>
            <a:spLocks noEditPoints="1"/>
          </p:cNvSpPr>
          <p:nvPr>
            <p:custDataLst>
              <p:tags r:id="rId5"/>
            </p:custDataLst>
          </p:nvPr>
        </p:nvSpPr>
        <p:spPr bwMode="auto">
          <a:xfrm>
            <a:off x="5670485" y="3651720"/>
            <a:ext cx="368262"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64" name="Freeform 8"/>
          <p:cNvSpPr/>
          <p:nvPr>
            <p:custDataLst>
              <p:tags r:id="rId6"/>
            </p:custDataLst>
          </p:nvPr>
        </p:nvSpPr>
        <p:spPr bwMode="auto">
          <a:xfrm rot="1800000">
            <a:off x="5968561" y="1743608"/>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88D5"/>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5" name="Freeform 29"/>
          <p:cNvSpPr>
            <a:spLocks noEditPoints="1"/>
          </p:cNvSpPr>
          <p:nvPr>
            <p:custDataLst>
              <p:tags r:id="rId7"/>
            </p:custDataLst>
          </p:nvPr>
        </p:nvSpPr>
        <p:spPr bwMode="auto">
          <a:xfrm>
            <a:off x="6467748" y="2303106"/>
            <a:ext cx="383078"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8"/>
            </p:custDataLst>
          </p:nvPr>
        </p:nvSpPr>
        <p:spPr>
          <a:xfrm>
            <a:off x="750570" y="2040255"/>
            <a:ext cx="3283585" cy="3046730"/>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indent="0" algn="l" fontAlgn="auto">
              <a:lnSpc>
                <a:spcPct val="150000"/>
              </a:lnSpc>
            </a:pPr>
            <a:r>
              <a:rPr lang="zh-CN" altLang="en-US" sz="1600">
                <a:solidFill>
                  <a:srgbClr val="002060"/>
                </a:solidFill>
                <a:sym typeface="Arial" panose="020B0604020202020204" pitchFamily="34" charset="0"/>
              </a:rPr>
              <a:t>10. 医学</a:t>
            </a:r>
            <a:endParaRPr lang="zh-CN" altLang="en-US" sz="1600">
              <a:solidFill>
                <a:srgbClr val="002060"/>
              </a:solidFill>
              <a:sym typeface="Arial" panose="020B0604020202020204" pitchFamily="34" charset="0"/>
            </a:endParaRPr>
          </a:p>
          <a:p>
            <a:pPr indent="0" algn="l" fontAlgn="auto">
              <a:lnSpc>
                <a:spcPct val="150000"/>
              </a:lnSpc>
            </a:pPr>
            <a:r>
              <a:rPr lang="zh-CN" altLang="en-US" sz="1600">
                <a:sym typeface="Arial" panose="020B0604020202020204" pitchFamily="34" charset="0"/>
              </a:rPr>
              <a:t>医学学科门类包含十一个专业门类：基础医学类、临床医学类、口腔医学类、公共卫生与预防医学类、中医学类、中西医结合类、药学类、中药学类、法医学类、医学技术类和护理学类，共 58 个专业。</a:t>
            </a:r>
            <a:endParaRPr lang="zh-CN" altLang="en-US" sz="1600">
              <a:sym typeface="Arial" panose="020B0604020202020204" pitchFamily="34" charset="0"/>
            </a:endParaRPr>
          </a:p>
        </p:txBody>
      </p:sp>
      <p:sp>
        <p:nvSpPr>
          <p:cNvPr id="3" name="文本框 2"/>
          <p:cNvSpPr txBox="1"/>
          <p:nvPr>
            <p:custDataLst>
              <p:tags r:id="rId9"/>
            </p:custDataLst>
          </p:nvPr>
        </p:nvSpPr>
        <p:spPr>
          <a:xfrm>
            <a:off x="3220275" y="1789499"/>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1D6DC2"/>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10</a:t>
            </a:r>
            <a:endParaRPr lang="zh-CN" altLang="en-US" sz="4000" b="1" spc="150" dirty="0">
              <a:solidFill>
                <a:srgbClr val="1D6DC2"/>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 name="文本框 3"/>
          <p:cNvSpPr txBox="1"/>
          <p:nvPr>
            <p:custDataLst>
              <p:tags r:id="rId10"/>
            </p:custDataLst>
          </p:nvPr>
        </p:nvSpPr>
        <p:spPr>
          <a:xfrm>
            <a:off x="7622182" y="1793579"/>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0088D5"/>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11</a:t>
            </a:r>
            <a:endParaRPr lang="zh-CN" altLang="en-US" sz="4000" b="1" spc="150" dirty="0">
              <a:solidFill>
                <a:srgbClr val="0088D5"/>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 name="文本框 4"/>
          <p:cNvSpPr txBox="1"/>
          <p:nvPr>
            <p:custDataLst>
              <p:tags r:id="rId11"/>
            </p:custDataLst>
          </p:nvPr>
        </p:nvSpPr>
        <p:spPr>
          <a:xfrm>
            <a:off x="7621905" y="2560955"/>
            <a:ext cx="3648710" cy="2228850"/>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indent="0" algn="l" fontAlgn="auto">
              <a:lnSpc>
                <a:spcPct val="150000"/>
              </a:lnSpc>
            </a:pPr>
            <a:r>
              <a:rPr lang="zh-CN" altLang="en-US" sz="1600">
                <a:solidFill>
                  <a:srgbClr val="0070C0"/>
                </a:solidFill>
                <a:sym typeface="Arial" panose="020B0604020202020204" pitchFamily="34" charset="0"/>
              </a:rPr>
              <a:t>11. 管理学</a:t>
            </a:r>
            <a:endParaRPr lang="zh-CN" altLang="en-US" sz="1600">
              <a:solidFill>
                <a:srgbClr val="0070C0"/>
              </a:solidFill>
              <a:sym typeface="Arial" panose="020B0604020202020204" pitchFamily="34" charset="0"/>
            </a:endParaRPr>
          </a:p>
          <a:p>
            <a:pPr indent="0" algn="l" fontAlgn="auto">
              <a:lnSpc>
                <a:spcPct val="150000"/>
              </a:lnSpc>
            </a:pPr>
            <a:r>
              <a:rPr lang="zh-CN" altLang="en-US" sz="1600">
                <a:sym typeface="Arial" panose="020B0604020202020204" pitchFamily="34" charset="0"/>
              </a:rPr>
              <a:t>管理学学科门类包含九个专业门类：管理科学与工程类、工商管理类、农业经济管理类、公共管理类、图书情报与档案管理类、物流管理与工程类、工业工程类、电子商务类、旅游管理类，共 59 个专业。</a:t>
            </a:r>
            <a:endParaRPr lang="zh-CN" altLang="en-US" sz="1600">
              <a:sym typeface="Arial" panose="020B0604020202020204" pitchFamily="34" charset="0"/>
            </a:endParaRPr>
          </a:p>
        </p:txBody>
      </p:sp>
      <p:sp>
        <p:nvSpPr>
          <p:cNvPr id="6" name="文本框 5"/>
          <p:cNvSpPr txBox="1"/>
          <p:nvPr>
            <p:custDataLst>
              <p:tags r:id="rId12"/>
            </p:custDataLst>
          </p:nvPr>
        </p:nvSpPr>
        <p:spPr>
          <a:xfrm>
            <a:off x="4034155" y="4558665"/>
            <a:ext cx="3716655" cy="1488440"/>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sz="1600">
                <a:solidFill>
                  <a:srgbClr val="01698C"/>
                </a:solidFill>
                <a:sym typeface="Arial" panose="020B0604020202020204" pitchFamily="34" charset="0"/>
              </a:rPr>
              <a:t>12. 艺术学</a:t>
            </a:r>
            <a:endParaRPr lang="zh-CN" altLang="en-US" sz="1600">
              <a:solidFill>
                <a:srgbClr val="01698C"/>
              </a:solidFill>
              <a:sym typeface="Arial" panose="020B0604020202020204" pitchFamily="34" charset="0"/>
            </a:endParaRPr>
          </a:p>
          <a:p>
            <a:pPr algn="l"/>
            <a:r>
              <a:rPr lang="zh-CN" altLang="en-US" sz="1600">
                <a:sym typeface="Arial" panose="020B0604020202020204" pitchFamily="34" charset="0"/>
              </a:rPr>
              <a:t>艺术学学科门类包含五个专业门类：艺术学理论类、音乐与舞蹈学类、戏剧与影视学类、美术学类和设计学类，共 48 个专业。</a:t>
            </a:r>
            <a:endParaRPr lang="zh-CN" altLang="en-US" sz="1600">
              <a:sym typeface="Arial" panose="020B0604020202020204" pitchFamily="34" charset="0"/>
            </a:endParaRPr>
          </a:p>
        </p:txBody>
      </p:sp>
      <p:sp>
        <p:nvSpPr>
          <p:cNvPr id="24" name="文本框 23"/>
          <p:cNvSpPr txBox="1"/>
          <p:nvPr>
            <p:custDataLst>
              <p:tags r:id="rId13"/>
            </p:custDataLst>
          </p:nvPr>
        </p:nvSpPr>
        <p:spPr>
          <a:xfrm>
            <a:off x="4198751" y="3795798"/>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009EC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12</a:t>
            </a:r>
            <a:endParaRPr lang="zh-CN" altLang="en-US" sz="4000" b="1" spc="150" dirty="0">
              <a:solidFill>
                <a:srgbClr val="009EC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稻壳儿鸭鸭 5"/>
          <p:cNvGrpSpPr/>
          <p:nvPr/>
        </p:nvGrpSpPr>
        <p:grpSpPr>
          <a:xfrm>
            <a:off x="1791003" y="791723"/>
            <a:ext cx="5400001" cy="903385"/>
            <a:chOff x="1676399" y="735931"/>
            <a:chExt cx="5400001" cy="903385"/>
          </a:xfrm>
        </p:grpSpPr>
        <p:sp>
          <p:nvSpPr>
            <p:cNvPr id="26" name="稻壳儿鸭鸭 5-1"/>
            <p:cNvSpPr txBox="1"/>
            <p:nvPr/>
          </p:nvSpPr>
          <p:spPr>
            <a:xfrm>
              <a:off x="1676400" y="735931"/>
              <a:ext cx="54000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二、专业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7" name="稻壳儿鸭鸭 5-2"/>
            <p:cNvSpPr txBox="1"/>
            <p:nvPr/>
          </p:nvSpPr>
          <p:spPr>
            <a:xfrm>
              <a:off x="1676399" y="1178941"/>
              <a:ext cx="2761745" cy="460375"/>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0"/>
                </a:spcAft>
                <a:buClrTx/>
                <a:buSzTx/>
                <a:buFontTx/>
                <a:buNone/>
              </a:pPr>
              <a:r>
                <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rPr>
                <a:t>（二）专业环境分析</a:t>
              </a:r>
              <a:endPar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endParaRPr>
            </a:p>
          </p:txBody>
        </p:sp>
      </p:grpSp>
      <p:sp>
        <p:nvSpPr>
          <p:cNvPr id="36" name="椭圆 35"/>
          <p:cNvSpPr/>
          <p:nvPr>
            <p:custDataLst>
              <p:tags r:id="rId1"/>
            </p:custDataLst>
          </p:nvPr>
        </p:nvSpPr>
        <p:spPr>
          <a:xfrm>
            <a:off x="443865" y="372745"/>
            <a:ext cx="497205" cy="497205"/>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文本框 1"/>
          <p:cNvSpPr txBox="1"/>
          <p:nvPr/>
        </p:nvSpPr>
        <p:spPr>
          <a:xfrm>
            <a:off x="854710" y="1774825"/>
            <a:ext cx="10664190" cy="4407535"/>
          </a:xfrm>
          <a:prstGeom prst="rect">
            <a:avLst/>
          </a:prstGeom>
          <a:noFill/>
        </p:spPr>
        <p:txBody>
          <a:bodyPr wrap="square" rtlCol="0">
            <a:spAutoFit/>
          </a:bodyPr>
          <a:p>
            <a:pPr indent="0" fontAlgn="auto">
              <a:lnSpc>
                <a:spcPct val="130000"/>
              </a:lnSpc>
            </a:pPr>
            <a:r>
              <a:rPr lang="en-US" altLang="zh-CN"/>
              <a:t>    </a:t>
            </a:r>
            <a:r>
              <a:rPr lang="zh-CN" altLang="en-US"/>
              <a:t>随着市场的发展，行业的范围也越来越广泛，对人才的需求也越发迫切，高校也针对不同行业的需求增加了专业的类型。大学生可以通过选择自己的专业，从而为未来想要从事的行业打下一个良好的基础。然而，很多大学生在选择专业的时候了解得并不充足，从而就导致了他们在选择专业时是比较迷茫的，不能做出准确的判断，这也导致了很多大学生在毕业后没有选择与自己专业对口的工作，让很多大学生产生了就业焦虑；</a:t>
            </a:r>
            <a:r>
              <a:rPr lang="zh-CN" altLang="en-US">
                <a:solidFill>
                  <a:srgbClr val="01698C"/>
                </a:solidFill>
              </a:rPr>
              <a:t>因此，大学生应当加强对专业选择的认识，认识到专业对于行业的重要性。</a:t>
            </a:r>
            <a:endParaRPr lang="zh-CN" altLang="en-US"/>
          </a:p>
          <a:p>
            <a:pPr indent="0" fontAlgn="auto">
              <a:lnSpc>
                <a:spcPct val="130000"/>
              </a:lnSpc>
            </a:pPr>
            <a:r>
              <a:rPr lang="en-US" altLang="zh-CN"/>
              <a:t>    </a:t>
            </a:r>
            <a:r>
              <a:rPr lang="zh-CN" altLang="en-US"/>
              <a:t>那么，大学生可以从哪些方面对专业环境进行分析呢？首先，大学生可以通过了解专业的相关课程设置进行分析，了解自己学习这些课程能够收获什么，掌握这些课程后在未来择业时可以从事什么类型的工作；其次，了解所学专业的一个市场环境，可以通过市场调研、网络查找资料、咨询他人以及自己实习等方法，通过不同的渠道对这个专业的市场环境进行多方面了解，分析这个行业的一个市场环境以及自己是否适合这个行业；最后，通过分析专业的一个长期性发展，了解该专业在未来的走向，以及受众面是否广，是否具有长期发展性，以及该专业相关行业的发展趋势。通过对专业环境不同角度的分析，让我们更加全面的了解这个专业环境，从而帮助大学生更好的择业。</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稻壳儿鸭鸭 5-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三、企业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 name="六边形 2"/>
          <p:cNvSpPr/>
          <p:nvPr>
            <p:custDataLst>
              <p:tags r:id="rId1"/>
            </p:custDataLst>
          </p:nvPr>
        </p:nvSpPr>
        <p:spPr>
          <a:xfrm rot="5400000">
            <a:off x="5018228" y="1817139"/>
            <a:ext cx="1748491" cy="14601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六边形 3"/>
          <p:cNvSpPr/>
          <p:nvPr>
            <p:custDataLst>
              <p:tags r:id="rId2"/>
            </p:custDataLst>
          </p:nvPr>
        </p:nvSpPr>
        <p:spPr>
          <a:xfrm rot="5400000">
            <a:off x="6478338" y="1817139"/>
            <a:ext cx="1748491" cy="14601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正文"/>
          <p:cNvSpPr txBox="1"/>
          <p:nvPr>
            <p:custDataLst>
              <p:tags r:id="rId3"/>
            </p:custDataLst>
          </p:nvPr>
        </p:nvSpPr>
        <p:spPr>
          <a:xfrm>
            <a:off x="8164830" y="1673225"/>
            <a:ext cx="3446145" cy="2608580"/>
          </a:xfrm>
          <a:prstGeom prst="rect">
            <a:avLst/>
          </a:prstGeom>
          <a:noFill/>
        </p:spPr>
        <p:txBody>
          <a:bodyPr wrap="square" lIns="90170" tIns="46990" rIns="90170" bIns="46990" rtlCol="0" anchor="t" anchorCtr="0"/>
          <a:p>
            <a:pPr algn="l">
              <a:lnSpc>
                <a:spcPct val="150000"/>
              </a:lnSpc>
            </a:pPr>
            <a:r>
              <a:rPr lang="en-US" altLang="zh-CN" sz="1600" spc="150" dirty="0">
                <a:solidFill>
                  <a:srgbClr val="000000">
                    <a:lumMod val="85000"/>
                    <a:lumOff val="15000"/>
                  </a:srgbClr>
                </a:solidFill>
                <a:latin typeface="Arial" panose="020B0604020202020204" pitchFamily="34" charset="0"/>
                <a:ea typeface="微软雅黑" panose="020B0503020204020204" charset="-122"/>
              </a:rPr>
              <a:t>    </a:t>
            </a:r>
            <a:r>
              <a:rPr lang="zh-CN" altLang="en-US" sz="1600" spc="150" dirty="0">
                <a:solidFill>
                  <a:srgbClr val="000000">
                    <a:lumMod val="85000"/>
                    <a:lumOff val="15000"/>
                  </a:srgbClr>
                </a:solidFill>
                <a:latin typeface="Arial" panose="020B0604020202020204" pitchFamily="34" charset="0"/>
                <a:ea typeface="微软雅黑" panose="020B0503020204020204" charset="-122"/>
              </a:rPr>
              <a:t>企业环境分析指个体对自己拟选择的企业进行全方位的了解，是个体进入职业领域的重要一环。要进入某个企业就业，首先需要对该企业的内部文化、发展历史、组织机构、领导团体、管理理念、发展战略等进行全方位地了解和评估，衡量企业的发展前景，知晓个体当前的状态和企业对人才的需求标准存在的差距，自我的发展理念和企业的人才升迁标准是否冲突。</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4" name="标题"/>
          <p:cNvSpPr txBox="1"/>
          <p:nvPr>
            <p:custDataLst>
              <p:tags r:id="rId4"/>
            </p:custDataLst>
          </p:nvPr>
        </p:nvSpPr>
        <p:spPr>
          <a:xfrm>
            <a:off x="8293735" y="1250950"/>
            <a:ext cx="2813050" cy="422275"/>
          </a:xfrm>
          <a:prstGeom prst="rect">
            <a:avLst/>
          </a:prstGeom>
          <a:noFill/>
        </p:spPr>
        <p:txBody>
          <a:bodyPr wrap="square" lIns="90170" tIns="46990" rIns="90170" bIns="0" rtlCol="0" anchor="b"/>
          <a:p>
            <a:r>
              <a:rPr lang="zh-CN" altLang="en-US" b="1" spc="300" dirty="0">
                <a:solidFill>
                  <a:srgbClr val="376FFF"/>
                </a:solidFill>
                <a:latin typeface="Arial" panose="020B0604020202020204" pitchFamily="34" charset="0"/>
                <a:ea typeface="微软雅黑" panose="020B0503020204020204" charset="-122"/>
              </a:rPr>
              <a:t>（二）企业环境分析</a:t>
            </a:r>
            <a:endParaRPr lang="zh-CN" altLang="en-US" b="1" spc="300" dirty="0">
              <a:solidFill>
                <a:srgbClr val="376FFF"/>
              </a:solidFill>
              <a:latin typeface="Arial" panose="020B0604020202020204" pitchFamily="34" charset="0"/>
              <a:ea typeface="微软雅黑" panose="020B0503020204020204" charset="-122"/>
            </a:endParaRPr>
          </a:p>
        </p:txBody>
      </p:sp>
      <p:sp>
        <p:nvSpPr>
          <p:cNvPr id="20" name="正文"/>
          <p:cNvSpPr txBox="1"/>
          <p:nvPr>
            <p:custDataLst>
              <p:tags r:id="rId5"/>
            </p:custDataLst>
          </p:nvPr>
        </p:nvSpPr>
        <p:spPr>
          <a:xfrm>
            <a:off x="654050" y="1673225"/>
            <a:ext cx="4572635" cy="4406900"/>
          </a:xfrm>
          <a:prstGeom prst="rect">
            <a:avLst/>
          </a:prstGeom>
          <a:noFill/>
        </p:spPr>
        <p:txBody>
          <a:bodyPr wrap="square" lIns="90170" tIns="46990" rIns="90170" bIns="46990" rtlCol="0" anchor="t" anchorCtr="0"/>
          <a:p>
            <a:pPr algn="l">
              <a:lnSpc>
                <a:spcPct val="150000"/>
              </a:lnSpc>
            </a:pPr>
            <a:r>
              <a:rPr lang="en-US" altLang="zh-CN" sz="1600" spc="150" dirty="0">
                <a:solidFill>
                  <a:srgbClr val="000000">
                    <a:lumMod val="85000"/>
                    <a:lumOff val="15000"/>
                  </a:srgbClr>
                </a:solidFill>
                <a:latin typeface="Arial" panose="020B0604020202020204" pitchFamily="34" charset="0"/>
                <a:ea typeface="微软雅黑" panose="020B0503020204020204" charset="-122"/>
              </a:rPr>
              <a:t>    </a:t>
            </a:r>
            <a:r>
              <a:rPr lang="zh-CN" altLang="en-US" sz="1600" spc="150" dirty="0">
                <a:solidFill>
                  <a:srgbClr val="000000">
                    <a:lumMod val="85000"/>
                    <a:lumOff val="15000"/>
                  </a:srgbClr>
                </a:solidFill>
                <a:latin typeface="Arial" panose="020B0604020202020204" pitchFamily="34" charset="0"/>
                <a:ea typeface="微软雅黑" panose="020B0503020204020204" charset="-122"/>
              </a:rPr>
              <a:t>企业法定分类的基本形态主要是独资企业、合伙企业和公司。法律对这三种企业划分的内涵基本作了概括，即企业的资本构成、企业的责任形式和企业在法律上的地位。从我国的立法实践来看，我们基本上按所有制形式安排企业立法，划分企业类型。随着社会主义市场经济体制的逐步建立，企业改革的进一步深化，我国也将把独资企业、合伙企业和公司作为我国企业的基本法定分类。我国已颁布《公司法》《合伙企业法》和《中华人民共和国独资企业法》。我国法定分类主要有：独资企业、合伙企业、公司。</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21" name="标题"/>
          <p:cNvSpPr txBox="1"/>
          <p:nvPr>
            <p:custDataLst>
              <p:tags r:id="rId6"/>
            </p:custDataLst>
          </p:nvPr>
        </p:nvSpPr>
        <p:spPr>
          <a:xfrm>
            <a:off x="2169661" y="1250950"/>
            <a:ext cx="2549026" cy="422293"/>
          </a:xfrm>
          <a:prstGeom prst="rect">
            <a:avLst/>
          </a:prstGeom>
          <a:noFill/>
        </p:spPr>
        <p:txBody>
          <a:bodyPr wrap="square" lIns="90170" tIns="46990" rIns="90170" bIns="0" rtlCol="0" anchor="b"/>
          <a:p>
            <a:pPr algn="l"/>
            <a:r>
              <a:rPr lang="zh-CN" altLang="en-US" sz="2000" b="1" spc="300" dirty="0">
                <a:solidFill>
                  <a:srgbClr val="17D594"/>
                </a:solidFill>
                <a:latin typeface="Arial" panose="020B0604020202020204" pitchFamily="34" charset="0"/>
                <a:ea typeface="微软雅黑" panose="020B0503020204020204" charset="-122"/>
              </a:rPr>
              <a:t>（一）企业的分类</a:t>
            </a:r>
            <a:endParaRPr lang="zh-CN" altLang="en-US" sz="2000" b="1" spc="300" dirty="0">
              <a:solidFill>
                <a:srgbClr val="17D594"/>
              </a:solidFill>
              <a:latin typeface="Arial" panose="020B0604020202020204" pitchFamily="34" charset="0"/>
              <a:ea typeface="微软雅黑" panose="020B0503020204020204" charset="-122"/>
            </a:endParaRPr>
          </a:p>
        </p:txBody>
      </p:sp>
      <p:pic>
        <p:nvPicPr>
          <p:cNvPr id="5" name="图片 4" descr="343439383331313b343532303032333bc6f3d2b5bcf2bde9"/>
          <p:cNvPicPr>
            <a:picLocks noChangeAspect="1"/>
          </p:cNvPicPr>
          <p:nvPr>
            <p:custDataLst>
              <p:tags r:id="rId7"/>
            </p:custDataLst>
          </p:nvPr>
        </p:nvPicPr>
        <p:blipFill>
          <a:blip r:embed="rId8"/>
          <a:stretch>
            <a:fillRect/>
          </a:stretch>
        </p:blipFill>
        <p:spPr>
          <a:xfrm>
            <a:off x="5676041" y="2331056"/>
            <a:ext cx="432865" cy="432865"/>
          </a:xfrm>
          <a:prstGeom prst="rect">
            <a:avLst/>
          </a:prstGeom>
        </p:spPr>
      </p:pic>
      <p:pic>
        <p:nvPicPr>
          <p:cNvPr id="6" name="图片 5" descr="343439383331313b343532303032303bb8f6c8cbd0c5cfa2"/>
          <p:cNvPicPr>
            <a:picLocks noChangeAspect="1"/>
          </p:cNvPicPr>
          <p:nvPr>
            <p:custDataLst>
              <p:tags r:id="rId9"/>
            </p:custDataLst>
          </p:nvPr>
        </p:nvPicPr>
        <p:blipFill>
          <a:blip r:embed="rId10"/>
          <a:stretch>
            <a:fillRect/>
          </a:stretch>
        </p:blipFill>
        <p:spPr>
          <a:xfrm>
            <a:off x="7136151" y="2331056"/>
            <a:ext cx="432865" cy="4328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稻壳儿鸭鸭 5-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四、职业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6" name="椭圆 35"/>
          <p:cNvSpPr/>
          <p:nvPr>
            <p:custDataLst>
              <p:tags r:id="rId1"/>
            </p:custDataLst>
          </p:nvPr>
        </p:nvSpPr>
        <p:spPr>
          <a:xfrm>
            <a:off x="443865" y="372745"/>
            <a:ext cx="497205" cy="497205"/>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文本框 1"/>
          <p:cNvSpPr txBox="1"/>
          <p:nvPr/>
        </p:nvSpPr>
        <p:spPr>
          <a:xfrm>
            <a:off x="854710" y="1542415"/>
            <a:ext cx="6608445" cy="4488180"/>
          </a:xfrm>
          <a:prstGeom prst="rect">
            <a:avLst/>
          </a:prstGeom>
          <a:noFill/>
        </p:spPr>
        <p:txBody>
          <a:bodyPr wrap="square" rtlCol="0">
            <a:spAutoFit/>
          </a:bodyPr>
          <a:p>
            <a:pPr indent="0" fontAlgn="auto">
              <a:lnSpc>
                <a:spcPct val="130000"/>
              </a:lnSpc>
            </a:pPr>
            <a:r>
              <a:rPr lang="en-US" altLang="zh-CN" sz="1600">
                <a:latin typeface="宋体" panose="02010600030101010101" pitchFamily="2" charset="-122"/>
                <a:ea typeface="宋体" panose="02010600030101010101" pitchFamily="2" charset="-122"/>
              </a:rPr>
              <a:t>   </a:t>
            </a:r>
            <a:r>
              <a:rPr lang="en-US" altLang="zh-CN" sz="1600">
                <a:highlight>
                  <a:srgbClr val="FFFF00"/>
                </a:highlight>
                <a:latin typeface="宋体" panose="02010600030101010101" pitchFamily="2" charset="-122"/>
                <a:ea typeface="宋体" panose="02010600030101010101" pitchFamily="2" charset="-122"/>
              </a:rPr>
              <a:t> </a:t>
            </a:r>
            <a:r>
              <a:rPr lang="zh-CN" altLang="en-US" sz="2400">
                <a:solidFill>
                  <a:srgbClr val="6B67EC"/>
                </a:solidFill>
                <a:highlight>
                  <a:srgbClr val="FFFF00"/>
                </a:highlight>
                <a:latin typeface="宋体" panose="02010600030101010101" pitchFamily="2" charset="-122"/>
                <a:ea typeface="宋体" panose="02010600030101010101" pitchFamily="2" charset="-122"/>
              </a:rPr>
              <a:t>职业分类</a:t>
            </a:r>
            <a:endParaRPr lang="zh-CN" altLang="en-US" sz="1600">
              <a:latin typeface="宋体" panose="02010600030101010101" pitchFamily="2" charset="-122"/>
              <a:ea typeface="宋体" panose="02010600030101010101" pitchFamily="2" charset="-122"/>
            </a:endParaRPr>
          </a:p>
          <a:p>
            <a:pPr indent="0" fontAlgn="auto">
              <a:lnSpc>
                <a:spcPct val="130000"/>
              </a:lnSpc>
            </a:pPr>
            <a:r>
              <a:rPr lang="en-US" altLang="zh-CN" sz="1600">
                <a:latin typeface="宋体" panose="02010600030101010101" pitchFamily="2" charset="-122"/>
                <a:ea typeface="宋体" panose="02010600030101010101" pitchFamily="2" charset="-122"/>
              </a:rPr>
              <a:t>    </a:t>
            </a:r>
            <a:endParaRPr lang="en-US" altLang="zh-CN" sz="1600">
              <a:latin typeface="宋体" panose="02010600030101010101" pitchFamily="2" charset="-122"/>
              <a:ea typeface="宋体" panose="02010600030101010101" pitchFamily="2" charset="-122"/>
            </a:endParaRPr>
          </a:p>
          <a:p>
            <a:pPr indent="0" fontAlgn="auto">
              <a:lnSpc>
                <a:spcPct val="130000"/>
              </a:lnSpc>
            </a:pPr>
            <a:r>
              <a:rPr lang="en-US" altLang="zh-CN" sz="1600">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《中华人民共和国职业分类大典》中的八个大类是：</a:t>
            </a:r>
            <a:endParaRPr lang="zh-CN" altLang="en-US">
              <a:latin typeface="宋体" panose="02010600030101010101" pitchFamily="2" charset="-122"/>
              <a:ea typeface="宋体" panose="02010600030101010101" pitchFamily="2" charset="-122"/>
            </a:endParaRPr>
          </a:p>
          <a:p>
            <a:pPr indent="0" fontAlgn="auto">
              <a:lnSpc>
                <a:spcPct val="130000"/>
              </a:lnSpc>
            </a:pPr>
            <a:r>
              <a:rPr lang="zh-CN" altLang="en-US">
                <a:solidFill>
                  <a:srgbClr val="6B67EC"/>
                </a:solidFill>
                <a:latin typeface="微软雅黑" panose="020B0503020204020204" charset="-122"/>
                <a:ea typeface="微软雅黑" panose="020B0503020204020204" charset="-122"/>
                <a:sym typeface="+mn-ea"/>
              </a:rPr>
              <a:t>●</a:t>
            </a:r>
            <a:r>
              <a:rPr lang="zh-CN" altLang="en-US">
                <a:latin typeface="宋体" panose="02010600030101010101" pitchFamily="2" charset="-122"/>
                <a:ea typeface="宋体" panose="02010600030101010101" pitchFamily="2" charset="-122"/>
              </a:rPr>
              <a:t>第一大类：党的机关、国家机关、群众团体和社会组织、企事业单位负责人；</a:t>
            </a:r>
            <a:endParaRPr lang="zh-CN" altLang="en-US">
              <a:latin typeface="宋体" panose="02010600030101010101" pitchFamily="2" charset="-122"/>
              <a:ea typeface="宋体" panose="02010600030101010101" pitchFamily="2" charset="-122"/>
            </a:endParaRPr>
          </a:p>
          <a:p>
            <a:pPr indent="0" fontAlgn="auto">
              <a:lnSpc>
                <a:spcPct val="130000"/>
              </a:lnSpc>
            </a:pPr>
            <a:r>
              <a:rPr lang="zh-CN" altLang="en-US">
                <a:solidFill>
                  <a:srgbClr val="6B67EC"/>
                </a:solidFill>
                <a:latin typeface="微软雅黑" panose="020B0503020204020204" charset="-122"/>
                <a:ea typeface="微软雅黑" panose="020B0503020204020204" charset="-122"/>
              </a:rPr>
              <a:t>●</a:t>
            </a:r>
            <a:r>
              <a:rPr lang="zh-CN" altLang="en-US">
                <a:latin typeface="宋体" panose="02010600030101010101" pitchFamily="2" charset="-122"/>
                <a:ea typeface="宋体" panose="02010600030101010101" pitchFamily="2" charset="-122"/>
              </a:rPr>
              <a:t>第二大类：专业技术人员；</a:t>
            </a:r>
            <a:endParaRPr lang="zh-CN" altLang="en-US">
              <a:latin typeface="宋体" panose="02010600030101010101" pitchFamily="2" charset="-122"/>
              <a:ea typeface="宋体" panose="02010600030101010101" pitchFamily="2" charset="-122"/>
            </a:endParaRPr>
          </a:p>
          <a:p>
            <a:pPr indent="0" fontAlgn="auto">
              <a:lnSpc>
                <a:spcPct val="130000"/>
              </a:lnSpc>
            </a:pPr>
            <a:r>
              <a:rPr lang="zh-CN" altLang="en-US">
                <a:solidFill>
                  <a:srgbClr val="6B67EC"/>
                </a:solidFill>
                <a:latin typeface="微软雅黑" panose="020B0503020204020204" charset="-122"/>
                <a:ea typeface="微软雅黑" panose="020B0503020204020204" charset="-122"/>
                <a:sym typeface="+mn-ea"/>
              </a:rPr>
              <a:t>●</a:t>
            </a:r>
            <a:r>
              <a:rPr lang="zh-CN" altLang="en-US">
                <a:latin typeface="宋体" panose="02010600030101010101" pitchFamily="2" charset="-122"/>
                <a:ea typeface="宋体" panose="02010600030101010101" pitchFamily="2" charset="-122"/>
              </a:rPr>
              <a:t>第三大类：办事人员及有关人员；</a:t>
            </a:r>
            <a:endParaRPr lang="zh-CN" altLang="en-US">
              <a:latin typeface="宋体" panose="02010600030101010101" pitchFamily="2" charset="-122"/>
              <a:ea typeface="宋体" panose="02010600030101010101" pitchFamily="2" charset="-122"/>
            </a:endParaRPr>
          </a:p>
          <a:p>
            <a:pPr indent="0" fontAlgn="auto">
              <a:lnSpc>
                <a:spcPct val="130000"/>
              </a:lnSpc>
            </a:pPr>
            <a:r>
              <a:rPr lang="zh-CN" altLang="en-US">
                <a:solidFill>
                  <a:srgbClr val="6B67EC"/>
                </a:solidFill>
                <a:latin typeface="微软雅黑" panose="020B0503020204020204" charset="-122"/>
                <a:ea typeface="微软雅黑" panose="020B0503020204020204" charset="-122"/>
                <a:sym typeface="+mn-ea"/>
              </a:rPr>
              <a:t>●</a:t>
            </a:r>
            <a:r>
              <a:rPr lang="zh-CN" altLang="en-US">
                <a:latin typeface="宋体" panose="02010600030101010101" pitchFamily="2" charset="-122"/>
                <a:ea typeface="宋体" panose="02010600030101010101" pitchFamily="2" charset="-122"/>
              </a:rPr>
              <a:t>第四大类：社会生产服务和生活服务人员；</a:t>
            </a:r>
            <a:endParaRPr lang="zh-CN" altLang="en-US">
              <a:latin typeface="宋体" panose="02010600030101010101" pitchFamily="2" charset="-122"/>
              <a:ea typeface="宋体" panose="02010600030101010101" pitchFamily="2" charset="-122"/>
            </a:endParaRPr>
          </a:p>
          <a:p>
            <a:pPr indent="0" fontAlgn="auto">
              <a:lnSpc>
                <a:spcPct val="130000"/>
              </a:lnSpc>
            </a:pPr>
            <a:r>
              <a:rPr lang="zh-CN" altLang="en-US">
                <a:solidFill>
                  <a:srgbClr val="6B67EC"/>
                </a:solidFill>
                <a:latin typeface="微软雅黑" panose="020B0503020204020204" charset="-122"/>
                <a:ea typeface="微软雅黑" panose="020B0503020204020204" charset="-122"/>
                <a:sym typeface="+mn-ea"/>
              </a:rPr>
              <a:t>●</a:t>
            </a:r>
            <a:r>
              <a:rPr lang="zh-CN" altLang="en-US">
                <a:latin typeface="宋体" panose="02010600030101010101" pitchFamily="2" charset="-122"/>
                <a:ea typeface="宋体" panose="02010600030101010101" pitchFamily="2" charset="-122"/>
              </a:rPr>
              <a:t>第五大类：农、林、牧、渔业生产及辅助人员；</a:t>
            </a:r>
            <a:endParaRPr lang="zh-CN" altLang="en-US">
              <a:latin typeface="宋体" panose="02010600030101010101" pitchFamily="2" charset="-122"/>
              <a:ea typeface="宋体" panose="02010600030101010101" pitchFamily="2" charset="-122"/>
            </a:endParaRPr>
          </a:p>
          <a:p>
            <a:pPr indent="0" fontAlgn="auto">
              <a:lnSpc>
                <a:spcPct val="130000"/>
              </a:lnSpc>
            </a:pPr>
            <a:r>
              <a:rPr lang="zh-CN" altLang="en-US">
                <a:solidFill>
                  <a:srgbClr val="6B67EC"/>
                </a:solidFill>
                <a:latin typeface="微软雅黑" panose="020B0503020204020204" charset="-122"/>
                <a:ea typeface="微软雅黑" panose="020B0503020204020204" charset="-122"/>
                <a:sym typeface="+mn-ea"/>
              </a:rPr>
              <a:t>●</a:t>
            </a:r>
            <a:r>
              <a:rPr lang="zh-CN" altLang="en-US">
                <a:latin typeface="宋体" panose="02010600030101010101" pitchFamily="2" charset="-122"/>
                <a:ea typeface="宋体" panose="02010600030101010101" pitchFamily="2" charset="-122"/>
              </a:rPr>
              <a:t>第六大类：生产制造及有关人员；</a:t>
            </a:r>
            <a:endParaRPr lang="zh-CN" altLang="en-US">
              <a:latin typeface="宋体" panose="02010600030101010101" pitchFamily="2" charset="-122"/>
              <a:ea typeface="宋体" panose="02010600030101010101" pitchFamily="2" charset="-122"/>
            </a:endParaRPr>
          </a:p>
          <a:p>
            <a:pPr indent="0" fontAlgn="auto">
              <a:lnSpc>
                <a:spcPct val="130000"/>
              </a:lnSpc>
            </a:pPr>
            <a:r>
              <a:rPr lang="zh-CN" altLang="en-US">
                <a:solidFill>
                  <a:srgbClr val="6B67EC"/>
                </a:solidFill>
                <a:latin typeface="微软雅黑" panose="020B0503020204020204" charset="-122"/>
                <a:ea typeface="微软雅黑" panose="020B0503020204020204" charset="-122"/>
                <a:sym typeface="+mn-ea"/>
              </a:rPr>
              <a:t>●</a:t>
            </a:r>
            <a:r>
              <a:rPr lang="zh-CN" altLang="en-US">
                <a:latin typeface="宋体" panose="02010600030101010101" pitchFamily="2" charset="-122"/>
                <a:ea typeface="宋体" panose="02010600030101010101" pitchFamily="2" charset="-122"/>
              </a:rPr>
              <a:t>第七大类：军人；</a:t>
            </a:r>
            <a:endParaRPr lang="zh-CN" altLang="en-US">
              <a:latin typeface="宋体" panose="02010600030101010101" pitchFamily="2" charset="-122"/>
              <a:ea typeface="宋体" panose="02010600030101010101" pitchFamily="2" charset="-122"/>
            </a:endParaRPr>
          </a:p>
          <a:p>
            <a:pPr indent="0" fontAlgn="auto">
              <a:lnSpc>
                <a:spcPct val="130000"/>
              </a:lnSpc>
            </a:pPr>
            <a:r>
              <a:rPr lang="zh-CN" altLang="en-US">
                <a:solidFill>
                  <a:srgbClr val="6B67EC"/>
                </a:solidFill>
                <a:latin typeface="微软雅黑" panose="020B0503020204020204" charset="-122"/>
                <a:ea typeface="微软雅黑" panose="020B0503020204020204" charset="-122"/>
                <a:sym typeface="+mn-ea"/>
              </a:rPr>
              <a:t>●</a:t>
            </a:r>
            <a:r>
              <a:rPr lang="zh-CN" altLang="en-US">
                <a:latin typeface="宋体" panose="02010600030101010101" pitchFamily="2" charset="-122"/>
                <a:ea typeface="宋体" panose="02010600030101010101" pitchFamily="2" charset="-122"/>
              </a:rPr>
              <a:t>第八大类：不便分类的其他人员。</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7463155" y="2073275"/>
            <a:ext cx="3956685" cy="3281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22" name="任意多边形: 形状 21"/>
          <p:cNvSpPr/>
          <p:nvPr/>
        </p:nvSpPr>
        <p:spPr>
          <a:xfrm rot="5400000" flipV="1">
            <a:off x="4705465" y="-628537"/>
            <a:ext cx="6857998" cy="8115077"/>
          </a:xfrm>
          <a:custGeom>
            <a:avLst/>
            <a:gdLst>
              <a:gd name="connsiteX0" fmla="*/ 0 w 6857998"/>
              <a:gd name="connsiteY0" fmla="*/ 0 h 8115077"/>
              <a:gd name="connsiteX1" fmla="*/ 1 w 6857998"/>
              <a:gd name="connsiteY1" fmla="*/ 8115077 h 8115077"/>
              <a:gd name="connsiteX2" fmla="*/ 6857998 w 6857998"/>
              <a:gd name="connsiteY2" fmla="*/ 8115077 h 8115077"/>
              <a:gd name="connsiteX3" fmla="*/ 6857998 w 6857998"/>
              <a:gd name="connsiteY3" fmla="*/ 7681600 h 8115077"/>
              <a:gd name="connsiteX4" fmla="*/ 0 w 6857998"/>
              <a:gd name="connsiteY4" fmla="*/ 0 h 8115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7998" h="8115077">
                <a:moveTo>
                  <a:pt x="0" y="0"/>
                </a:moveTo>
                <a:lnTo>
                  <a:pt x="1" y="8115077"/>
                </a:lnTo>
                <a:lnTo>
                  <a:pt x="6857998" y="8115077"/>
                </a:lnTo>
                <a:lnTo>
                  <a:pt x="6857998" y="7681600"/>
                </a:lnTo>
                <a:lnTo>
                  <a:pt x="0" y="0"/>
                </a:lnTo>
                <a:close/>
              </a:path>
            </a:pathLst>
          </a:cu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雅士黑 简" panose="02000500000000000000" pitchFamily="2" charset="-122"/>
              <a:ea typeface="方正雅士黑 简" panose="02000500000000000000" pitchFamily="2" charset="-122"/>
            </a:endParaRPr>
          </a:p>
        </p:txBody>
      </p:sp>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2695" t="13963" r="15432" b="9410"/>
          <a:stretch>
            <a:fillRect/>
          </a:stretch>
        </p:blipFill>
        <p:spPr>
          <a:xfrm rot="5400000">
            <a:off x="2515440" y="-2202731"/>
            <a:ext cx="7034120" cy="11163542"/>
          </a:xfrm>
          <a:prstGeom prst="rect">
            <a:avLst/>
          </a:prstGeom>
          <a:effectLst>
            <a:outerShdw blurRad="152400" dist="76200" dir="5400000" algn="t" rotWithShape="0">
              <a:prstClr val="black">
                <a:alpha val="40000"/>
              </a:prstClr>
            </a:outerShdw>
          </a:effectLst>
        </p:spPr>
      </p:pic>
      <p:pic>
        <p:nvPicPr>
          <p:cNvPr id="6" name="图片 5"/>
          <p:cNvPicPr>
            <a:picLocks noChangeAspect="1"/>
          </p:cNvPicPr>
          <p:nvPr/>
        </p:nvPicPr>
        <p:blipFill rotWithShape="1">
          <a:blip r:embed="rId2"/>
          <a:srcRect r="50000"/>
          <a:stretch>
            <a:fillRect/>
          </a:stretch>
        </p:blipFill>
        <p:spPr>
          <a:xfrm>
            <a:off x="947420" y="1261110"/>
            <a:ext cx="3906520" cy="2802255"/>
          </a:xfrm>
          <a:prstGeom prst="rect">
            <a:avLst/>
          </a:prstGeom>
        </p:spPr>
      </p:pic>
      <p:pic>
        <p:nvPicPr>
          <p:cNvPr id="14" name="图片 13"/>
          <p:cNvPicPr>
            <a:picLocks noChangeAspect="1"/>
          </p:cNvPicPr>
          <p:nvPr/>
        </p:nvPicPr>
        <p:blipFill rotWithShape="1">
          <a:blip r:embed="rId2"/>
          <a:srcRect r="50000"/>
          <a:stretch>
            <a:fillRect/>
          </a:stretch>
        </p:blipFill>
        <p:spPr>
          <a:xfrm flipH="1">
            <a:off x="6985635" y="1146810"/>
            <a:ext cx="4286885" cy="2529205"/>
          </a:xfrm>
          <a:prstGeom prst="rect">
            <a:avLst/>
          </a:prstGeom>
        </p:spPr>
      </p:pic>
      <p:sp>
        <p:nvSpPr>
          <p:cNvPr id="23" name="文本框 22"/>
          <p:cNvSpPr txBox="1"/>
          <p:nvPr/>
        </p:nvSpPr>
        <p:spPr>
          <a:xfrm>
            <a:off x="2422525" y="2481580"/>
            <a:ext cx="8042275" cy="2122805"/>
          </a:xfrm>
          <a:prstGeom prst="rect">
            <a:avLst/>
          </a:prstGeom>
          <a:noFill/>
        </p:spPr>
        <p:txBody>
          <a:bodyPr wrap="square" rtlCol="0">
            <a:spAutoFit/>
          </a:bodyPr>
          <a:lstStyle/>
          <a:p>
            <a:pPr algn="l"/>
            <a:r>
              <a:rPr lang="zh-CN" altLang="en-US" sz="6600" spc="-150" dirty="0">
                <a:solidFill>
                  <a:schemeClr val="tx1">
                    <a:lumMod val="75000"/>
                    <a:lumOff val="25000"/>
                  </a:schemeClr>
                </a:solidFill>
                <a:latin typeface="BiaoZhunCuHei" panose="02000503000000000000" charset="-122"/>
                <a:ea typeface="BiaoZhunCuHei" panose="02000503000000000000" charset="-122"/>
              </a:rPr>
              <a:t>第三章　</a:t>
            </a:r>
            <a:endParaRPr lang="zh-CN" altLang="en-US" sz="6600" spc="-150" dirty="0">
              <a:solidFill>
                <a:schemeClr val="tx1">
                  <a:lumMod val="75000"/>
                  <a:lumOff val="25000"/>
                </a:schemeClr>
              </a:solidFill>
              <a:latin typeface="BiaoZhunCuHei" panose="02000503000000000000" charset="-122"/>
              <a:ea typeface="BiaoZhunCuHei" panose="02000503000000000000" charset="-122"/>
            </a:endParaRPr>
          </a:p>
          <a:p>
            <a:pPr algn="l"/>
            <a:r>
              <a:rPr lang="zh-CN" altLang="en-US" sz="6600" spc="-150" dirty="0">
                <a:solidFill>
                  <a:schemeClr val="tx1">
                    <a:lumMod val="75000"/>
                    <a:lumOff val="25000"/>
                  </a:schemeClr>
                </a:solidFill>
                <a:latin typeface="BiaoZhunCuHei" panose="02000503000000000000" charset="-122"/>
                <a:ea typeface="BiaoZhunCuHei" panose="02000503000000000000" charset="-122"/>
              </a:rPr>
              <a:t>职业探秘　开拓思维</a:t>
            </a:r>
            <a:endParaRPr lang="en-US" altLang="zh-CN" sz="6600" spc="-150" dirty="0">
              <a:solidFill>
                <a:schemeClr val="tx1">
                  <a:lumMod val="75000"/>
                  <a:lumOff val="2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25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1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750"/>
                            </p:stCondLst>
                            <p:childTnLst>
                              <p:par>
                                <p:cTn id="16" presetID="50" presetClass="entr" presetSubtype="0" decel="100000" fill="hold" grpId="0" nodeType="afterEffect">
                                  <p:stCondLst>
                                    <p:cond delay="0"/>
                                  </p:stCondLst>
                                  <p:iterate type="lt">
                                    <p:tmPct val="10000"/>
                                  </p:iterate>
                                  <p:childTnLst>
                                    <p:set>
                                      <p:cBhvr>
                                        <p:cTn id="17" dur="1" fill="hold">
                                          <p:stCondLst>
                                            <p:cond delay="0"/>
                                          </p:stCondLst>
                                        </p:cTn>
                                        <p:tgtEl>
                                          <p:spTgt spid="23"/>
                                        </p:tgtEl>
                                        <p:attrNameLst>
                                          <p:attrName>style.visibility</p:attrName>
                                        </p:attrNameLst>
                                      </p:cBhvr>
                                      <p:to>
                                        <p:strVal val="visible"/>
                                      </p:to>
                                    </p:set>
                                    <p:anim calcmode="lin" valueType="num">
                                      <p:cBhvr>
                                        <p:cTn id="18" dur="750" fill="hold"/>
                                        <p:tgtEl>
                                          <p:spTgt spid="23"/>
                                        </p:tgtEl>
                                        <p:attrNameLst>
                                          <p:attrName>ppt_w</p:attrName>
                                        </p:attrNameLst>
                                      </p:cBhvr>
                                      <p:tavLst>
                                        <p:tav tm="0">
                                          <p:val>
                                            <p:strVal val="#ppt_w+.3"/>
                                          </p:val>
                                        </p:tav>
                                        <p:tav tm="100000">
                                          <p:val>
                                            <p:strVal val="#ppt_w"/>
                                          </p:val>
                                        </p:tav>
                                      </p:tavLst>
                                    </p:anim>
                                    <p:anim calcmode="lin" valueType="num">
                                      <p:cBhvr>
                                        <p:cTn id="19" dur="750" fill="hold"/>
                                        <p:tgtEl>
                                          <p:spTgt spid="23"/>
                                        </p:tgtEl>
                                        <p:attrNameLst>
                                          <p:attrName>ppt_h</p:attrName>
                                        </p:attrNameLst>
                                      </p:cBhvr>
                                      <p:tavLst>
                                        <p:tav tm="0">
                                          <p:val>
                                            <p:strVal val="#ppt_h"/>
                                          </p:val>
                                        </p:tav>
                                        <p:tav tm="100000">
                                          <p:val>
                                            <p:strVal val="#ppt_h"/>
                                          </p:val>
                                        </p:tav>
                                      </p:tavLst>
                                    </p:anim>
                                    <p:animEffect transition="in" filter="fade">
                                      <p:cBhvr>
                                        <p:cTn id="20"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职业环境的因素分析</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PART-03</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稻壳儿鸭鸭 5-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一、职业分析</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6" name="椭圆 35"/>
          <p:cNvSpPr/>
          <p:nvPr>
            <p:custDataLst>
              <p:tags r:id="rId1"/>
            </p:custDataLst>
          </p:nvPr>
        </p:nvSpPr>
        <p:spPr>
          <a:xfrm>
            <a:off x="443865" y="372745"/>
            <a:ext cx="497205" cy="497205"/>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文本框 1"/>
          <p:cNvSpPr txBox="1"/>
          <p:nvPr/>
        </p:nvSpPr>
        <p:spPr>
          <a:xfrm>
            <a:off x="854710" y="1786255"/>
            <a:ext cx="5492115" cy="3610610"/>
          </a:xfrm>
          <a:prstGeom prst="rect">
            <a:avLst/>
          </a:prstGeom>
          <a:noFill/>
        </p:spPr>
        <p:txBody>
          <a:bodyPr wrap="square" rtlCol="0">
            <a:spAutoFit/>
          </a:bodyPr>
          <a:p>
            <a:pPr indent="0" fontAlgn="auto">
              <a:lnSpc>
                <a:spcPct val="130000"/>
              </a:lnSpc>
            </a:pPr>
            <a:r>
              <a:rPr lang="en-US" altLang="zh-CN" sz="1600">
                <a:latin typeface="宋体" panose="02010600030101010101" pitchFamily="2" charset="-122"/>
                <a:ea typeface="宋体" panose="02010600030101010101" pitchFamily="2" charset="-122"/>
              </a:rPr>
              <a:t>    </a:t>
            </a:r>
            <a:r>
              <a:rPr lang="zh-CN" altLang="en-US" sz="1600">
                <a:latin typeface="宋体" panose="02010600030101010101" pitchFamily="2" charset="-122"/>
                <a:ea typeface="宋体" panose="02010600030101010101" pitchFamily="2" charset="-122"/>
              </a:rPr>
              <a:t>职业发展和变迁的客观规律要求我们在选择职业时不仅要考虑个人职业发展意愿，更要考虑社会需求的变化，分清楚哪些是“朝阳职业”，哪些是“如日中天职业”，哪些职业将退出历史舞台，已经成为“黄昏职业”和“夕阳职业”，哪些职业是永久不衰的“恒星职业”。比如，教师和医生这两种职业可以称得上是“恒星职业”，公务员和企业家则是“如日中天职业”，而公共汽车售票员这个职业无疑已经是“夕阳职业”。如果我们不了解职业变迁的规律，选择了“黄昏职业”或者“夕阳职业”，无疑会影响到自我发展。相反，如果我们找到的是一个“朝阳职业”或“如日中天职业”，就容易在职业生涯中更快进步，更早成功。</a:t>
            </a:r>
            <a:endParaRPr lang="zh-CN" altLang="en-US" sz="160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6693535" y="2107565"/>
            <a:ext cx="4502150" cy="3001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5"/>
          <p:cNvSpPr/>
          <p:nvPr>
            <p:custDataLst>
              <p:tags r:id="rId1"/>
            </p:custDataLst>
          </p:nvPr>
        </p:nvSpPr>
        <p:spPr bwMode="auto">
          <a:xfrm>
            <a:off x="5818045" y="1551610"/>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Freeform 6"/>
          <p:cNvSpPr/>
          <p:nvPr>
            <p:custDataLst>
              <p:tags r:id="rId2"/>
            </p:custDataLst>
          </p:nvPr>
        </p:nvSpPr>
        <p:spPr bwMode="auto">
          <a:xfrm>
            <a:off x="5775816" y="1851999"/>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8590CA"/>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Freeform 5"/>
          <p:cNvSpPr/>
          <p:nvPr>
            <p:custDataLst>
              <p:tags r:id="rId3"/>
            </p:custDataLst>
          </p:nvPr>
        </p:nvSpPr>
        <p:spPr bwMode="auto">
          <a:xfrm rot="14400000">
            <a:off x="4720584" y="3442810"/>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Freeform 6"/>
          <p:cNvSpPr/>
          <p:nvPr>
            <p:custDataLst>
              <p:tags r:id="rId4"/>
            </p:custDataLst>
          </p:nvPr>
        </p:nvSpPr>
        <p:spPr bwMode="auto">
          <a:xfrm rot="14400000">
            <a:off x="5187645" y="2870741"/>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6BC0A7"/>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Freeform 5"/>
          <p:cNvSpPr/>
          <p:nvPr>
            <p:custDataLst>
              <p:tags r:id="rId5"/>
            </p:custDataLst>
          </p:nvPr>
        </p:nvSpPr>
        <p:spPr bwMode="auto">
          <a:xfrm rot="7200000">
            <a:off x="6907142" y="3447639"/>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Freeform 6"/>
          <p:cNvSpPr/>
          <p:nvPr>
            <p:custDataLst>
              <p:tags r:id="rId6"/>
            </p:custDataLst>
          </p:nvPr>
        </p:nvSpPr>
        <p:spPr bwMode="auto">
          <a:xfrm rot="7200000">
            <a:off x="6363987" y="2870741"/>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79B6D3"/>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5" name="Freeform 13"/>
          <p:cNvSpPr/>
          <p:nvPr>
            <p:custDataLst>
              <p:tags r:id="rId7"/>
            </p:custDataLst>
          </p:nvPr>
        </p:nvSpPr>
        <p:spPr bwMode="auto">
          <a:xfrm rot="21434300">
            <a:off x="5574263" y="4199286"/>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79B6D3"/>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6" name="Freeform 14"/>
          <p:cNvSpPr/>
          <p:nvPr>
            <p:custDataLst>
              <p:tags r:id="rId8"/>
            </p:custDataLst>
          </p:nvPr>
        </p:nvSpPr>
        <p:spPr bwMode="auto">
          <a:xfrm rot="21434300">
            <a:off x="5545182" y="4190859"/>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 name="Freeform 13"/>
          <p:cNvSpPr/>
          <p:nvPr>
            <p:custDataLst>
              <p:tags r:id="rId9"/>
            </p:custDataLst>
          </p:nvPr>
        </p:nvSpPr>
        <p:spPr bwMode="auto">
          <a:xfrm rot="14234300">
            <a:off x="6738697" y="2036956"/>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8590CA"/>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 name="Freeform 14"/>
          <p:cNvSpPr/>
          <p:nvPr>
            <p:custDataLst>
              <p:tags r:id="rId10"/>
            </p:custDataLst>
          </p:nvPr>
        </p:nvSpPr>
        <p:spPr bwMode="auto">
          <a:xfrm rot="14234300">
            <a:off x="7206117" y="2452046"/>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1" name="Freeform 13"/>
          <p:cNvSpPr/>
          <p:nvPr>
            <p:custDataLst>
              <p:tags r:id="rId11"/>
            </p:custDataLst>
          </p:nvPr>
        </p:nvSpPr>
        <p:spPr bwMode="auto">
          <a:xfrm rot="7034300">
            <a:off x="4283848" y="2109692"/>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6BC0A7"/>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8" name="Freeform 14"/>
          <p:cNvSpPr/>
          <p:nvPr>
            <p:custDataLst>
              <p:tags r:id="rId12"/>
            </p:custDataLst>
          </p:nvPr>
        </p:nvSpPr>
        <p:spPr bwMode="auto">
          <a:xfrm rot="7034300">
            <a:off x="4869793" y="1883040"/>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3"/>
            </p:custDataLst>
          </p:nvPr>
        </p:nvSpPr>
        <p:spPr>
          <a:xfrm>
            <a:off x="7386955" y="936625"/>
            <a:ext cx="3965575" cy="1974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30000"/>
              </a:lnSpc>
              <a:spcBef>
                <a:spcPts val="0"/>
              </a:spcBef>
            </a:pPr>
            <a:r>
              <a:rPr lang="zh-CN" altLang="en-US" sz="1600" spc="150" dirty="0">
                <a:solidFill>
                  <a:srgbClr val="7030A0"/>
                </a:solidFill>
                <a:latin typeface="Arial" panose="020B0604020202020204" pitchFamily="34" charset="0"/>
                <a:ea typeface="微软雅黑" panose="020B0503020204020204" charset="-122"/>
                <a:sym typeface="Arial" panose="020B0604020202020204" pitchFamily="34" charset="0"/>
              </a:rPr>
              <a:t>三、企业分析</a:t>
            </a:r>
            <a:endParaRPr lang="zh-CN" altLang="en-US" sz="1600" spc="150" dirty="0">
              <a:solidFill>
                <a:srgbClr val="7030A0"/>
              </a:solidFill>
              <a:latin typeface="Arial" panose="020B0604020202020204" pitchFamily="34" charset="0"/>
              <a:ea typeface="微软雅黑" panose="020B0503020204020204" charset="-122"/>
              <a:sym typeface="Arial" panose="020B0604020202020204" pitchFamily="34" charset="0"/>
            </a:endParaRPr>
          </a:p>
          <a:p>
            <a:pPr algn="l">
              <a:lnSpc>
                <a:spcPct val="130000"/>
              </a:lnSpc>
              <a:spcBef>
                <a:spcPts val="0"/>
              </a:spcBef>
            </a:pPr>
            <a:r>
              <a:rPr lang="en-US" altLang="zh-CN"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     </a:t>
            </a: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通过对企业或单位环境的分析，了解企业的过去、现状和未来的前景，使我们的职业选择建立在清楚的“知彼”的基础上，不仅有利于我们的职业生涯规划制定，还有利于今后我们的求职就业。</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14"/>
            </p:custDataLst>
          </p:nvPr>
        </p:nvSpPr>
        <p:spPr>
          <a:xfrm>
            <a:off x="7387590" y="3394075"/>
            <a:ext cx="3805555" cy="225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30000"/>
              </a:lnSpc>
              <a:spcBef>
                <a:spcPts val="0"/>
              </a:spcBef>
            </a:pPr>
            <a:r>
              <a:rPr lang="zh-CN" altLang="en-US" sz="1600" spc="150" dirty="0">
                <a:solidFill>
                  <a:srgbClr val="0070C0"/>
                </a:solidFill>
                <a:latin typeface="Arial" panose="020B0604020202020204" pitchFamily="34" charset="0"/>
                <a:ea typeface="微软雅黑" panose="020B0503020204020204" charset="-122"/>
                <a:sym typeface="Arial" panose="020B0604020202020204" pitchFamily="34" charset="0"/>
              </a:rPr>
              <a:t>四、地域分析</a:t>
            </a:r>
            <a:endParaRPr lang="zh-CN" altLang="en-US" sz="1600" spc="150" dirty="0">
              <a:solidFill>
                <a:srgbClr val="0070C0"/>
              </a:solidFill>
              <a:latin typeface="Arial" panose="020B0604020202020204" pitchFamily="34" charset="0"/>
              <a:ea typeface="微软雅黑" panose="020B0503020204020204" charset="-122"/>
              <a:sym typeface="Arial" panose="020B0604020202020204" pitchFamily="34" charset="0"/>
            </a:endParaRPr>
          </a:p>
          <a:p>
            <a:pPr algn="l">
              <a:lnSpc>
                <a:spcPct val="130000"/>
              </a:lnSpc>
              <a:spcBef>
                <a:spcPts val="0"/>
              </a:spcBef>
            </a:pPr>
            <a:r>
              <a:rPr lang="en-US" altLang="zh-CN"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     </a:t>
            </a: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通过了解工作城市的地域情况，了解相关影响因素，比如工作城市的发展前景、具备的文化特点、怎样的气候环境、人际关系、人域匹配等相关因素，通过对地域进行分析，帮助求职者更好地了解工作环境，以及是否可以长期性发展。</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5"/>
            </p:custDataLst>
          </p:nvPr>
        </p:nvSpPr>
        <p:spPr>
          <a:xfrm>
            <a:off x="638175" y="1550670"/>
            <a:ext cx="3898900" cy="4618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30000"/>
              </a:lnSpc>
              <a:spcBef>
                <a:spcPts val="0"/>
              </a:spcBef>
            </a:pPr>
            <a:r>
              <a:rPr lang="zh-CN" altLang="en-US" sz="1600" spc="150" dirty="0">
                <a:solidFill>
                  <a:srgbClr val="00B050"/>
                </a:solidFill>
                <a:latin typeface="Arial" panose="020B0604020202020204" pitchFamily="34" charset="0"/>
                <a:ea typeface="微软雅黑" panose="020B0503020204020204" charset="-122"/>
                <a:sym typeface="Arial" panose="020B0604020202020204" pitchFamily="34" charset="0"/>
              </a:rPr>
              <a:t>二、行业分析</a:t>
            </a:r>
            <a:endParaRPr lang="zh-CN" altLang="en-US" sz="1600" spc="150" dirty="0">
              <a:solidFill>
                <a:srgbClr val="00B050"/>
              </a:solidFill>
              <a:latin typeface="Arial" panose="020B0604020202020204" pitchFamily="34" charset="0"/>
              <a:ea typeface="微软雅黑" panose="020B0503020204020204" charset="-122"/>
              <a:sym typeface="Arial" panose="020B0604020202020204" pitchFamily="34" charset="0"/>
            </a:endParaRPr>
          </a:p>
          <a:p>
            <a:pPr algn="l">
              <a:lnSpc>
                <a:spcPct val="130000"/>
              </a:lnSpc>
              <a:spcBef>
                <a:spcPts val="0"/>
              </a:spcBef>
            </a:pPr>
            <a:r>
              <a:rPr lang="en-US" altLang="zh-CN"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     </a:t>
            </a: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行业分析是指根据经济学原理，综合应用统计学、计量经济学等分析工具对行业经济的运行状况、产品生产、销售、消费、技术、行业竞争力、市场竞争格局、行业政策等行业要素进行深入的分析，从而发现行业运行的内在经济规律，进而进一步预测未来行业发展的趋势。行业分析是介于宏观经济与微观经济分析之间的中观层次的分析，是发现和掌握行业运行规律的必经之路，也是行业内企业发展的大脑，对指导行业内企业的经营规划和发展具有决定性的意义。</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探索职业目标</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PART-04</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rot="6120000">
            <a:off x="5601094" y="2762216"/>
            <a:ext cx="1081490" cy="1081490"/>
          </a:xfrm>
          <a:prstGeom prst="roundRect">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圆角矩形 1"/>
          <p:cNvSpPr/>
          <p:nvPr>
            <p:custDataLst>
              <p:tags r:id="rId2"/>
            </p:custDataLst>
          </p:nvPr>
        </p:nvSpPr>
        <p:spPr>
          <a:xfrm rot="2520000">
            <a:off x="5601094" y="2762216"/>
            <a:ext cx="1081490" cy="1081490"/>
          </a:xfrm>
          <a:prstGeom prst="roundRect">
            <a:avLst/>
          </a:prstGeom>
          <a:gradFill>
            <a:gsLst>
              <a:gs pos="42000">
                <a:srgbClr val="6096E6"/>
              </a:gs>
              <a:gs pos="0">
                <a:srgbClr val="6096E6">
                  <a:lumMod val="40000"/>
                  <a:lumOff val="60000"/>
                </a:srgbClr>
              </a:gs>
              <a:gs pos="92000">
                <a:srgbClr val="6096E6">
                  <a:lumMod val="75000"/>
                </a:srgbClr>
              </a:gs>
            </a:gsLst>
            <a:lin ang="2700000" scaled="0"/>
          </a:gradFill>
          <a:ln>
            <a:noFill/>
          </a:ln>
          <a:effectLst>
            <a:outerShdw blurRad="114300" dist="50800" dir="5400000" algn="ctr" rotWithShape="0">
              <a:srgbClr val="6096E6">
                <a:lumMod val="50000"/>
                <a:alpha val="8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圆角矩形 3"/>
          <p:cNvSpPr/>
          <p:nvPr>
            <p:custDataLst>
              <p:tags r:id="rId3"/>
            </p:custDataLst>
          </p:nvPr>
        </p:nvSpPr>
        <p:spPr>
          <a:xfrm rot="2520000">
            <a:off x="5323003" y="2484125"/>
            <a:ext cx="1637671" cy="1637671"/>
          </a:xfrm>
          <a:prstGeom prst="roundRect">
            <a:avLst/>
          </a:prstGeom>
          <a:noFill/>
          <a:ln w="57150">
            <a:solidFill>
              <a:srgbClr val="6096E6">
                <a:lumMod val="40000"/>
                <a:lumOff val="60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圆角矩形 4"/>
          <p:cNvSpPr/>
          <p:nvPr>
            <p:custDataLst>
              <p:tags r:id="rId4"/>
            </p:custDataLst>
          </p:nvPr>
        </p:nvSpPr>
        <p:spPr>
          <a:xfrm rot="2520000">
            <a:off x="5214950" y="2376073"/>
            <a:ext cx="1853777" cy="1853777"/>
          </a:xfrm>
          <a:prstGeom prst="roundRect">
            <a:avLst/>
          </a:prstGeom>
          <a:noFill/>
          <a:ln w="19050">
            <a:solidFill>
              <a:srgbClr val="6096E6">
                <a:lumMod val="50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圆角矩形 5"/>
          <p:cNvSpPr/>
          <p:nvPr>
            <p:custDataLst>
              <p:tags r:id="rId5"/>
            </p:custDataLst>
          </p:nvPr>
        </p:nvSpPr>
        <p:spPr>
          <a:xfrm rot="2520000">
            <a:off x="4859438" y="2020561"/>
            <a:ext cx="2564801" cy="2564801"/>
          </a:xfrm>
          <a:prstGeom prst="roundRect">
            <a:avLst/>
          </a:prstGeom>
          <a:noFill/>
          <a:ln w="19050">
            <a:solidFill>
              <a:srgbClr val="6096E6">
                <a:lumMod val="75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1" name="图片 20" descr="343435383038363b343532323339363bd5bdc2d4c4bfb1ea"/>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5819369" y="2980492"/>
            <a:ext cx="644939" cy="644939"/>
          </a:xfrm>
          <a:prstGeom prst="rect">
            <a:avLst/>
          </a:prstGeom>
          <a:effectLst>
            <a:outerShdw blurRad="38100" dist="38100" dir="5400000" algn="ctr" rotWithShape="0">
              <a:srgbClr val="6096E6">
                <a:lumMod val="50000"/>
                <a:alpha val="60000"/>
              </a:srgbClr>
            </a:outerShdw>
          </a:effectLst>
        </p:spPr>
      </p:pic>
      <p:sp>
        <p:nvSpPr>
          <p:cNvPr id="9" name="六边形 8"/>
          <p:cNvSpPr/>
          <p:nvPr>
            <p:custDataLst>
              <p:tags r:id="rId9"/>
            </p:custDataLst>
          </p:nvPr>
        </p:nvSpPr>
        <p:spPr>
          <a:xfrm rot="5400000">
            <a:off x="7890216" y="3009917"/>
            <a:ext cx="653621" cy="584641"/>
          </a:xfrm>
          <a:prstGeom prst="hexagon">
            <a:avLst/>
          </a:prstGeom>
          <a:solidFill>
            <a:srgbClr val="6096E6"/>
          </a:solidFill>
          <a:ln w="38100">
            <a:solidFill>
              <a:srgbClr val="6096E6">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 name="文本框 22"/>
          <p:cNvSpPr txBox="1"/>
          <p:nvPr>
            <p:custDataLst>
              <p:tags r:id="rId10"/>
            </p:custDataLst>
          </p:nvPr>
        </p:nvSpPr>
        <p:spPr>
          <a:xfrm>
            <a:off x="8711565" y="1156970"/>
            <a:ext cx="3206750" cy="470535"/>
          </a:xfrm>
          <a:prstGeom prst="rect">
            <a:avLst/>
          </a:prstGeom>
          <a:noFill/>
        </p:spPr>
        <p:txBody>
          <a:bodyPr wrap="square" bIns="0" rtlCol="0"/>
          <a:p>
            <a:pPr algn="l"/>
            <a:r>
              <a:rPr lang="zh-CN" altLang="en-US" spc="300">
                <a:solidFill>
                  <a:srgbClr val="58B6E5">
                    <a:lumMod val="50000"/>
                  </a:srgbClr>
                </a:solidFill>
                <a:uFillTx/>
                <a:latin typeface="思源黑体 CN Bold" panose="020B0800000000000000" charset="-122"/>
                <a:ea typeface="思源黑体 CN Bold" panose="020B0800000000000000" charset="-122"/>
              </a:rPr>
              <a:t>二、职业目标的意义</a:t>
            </a:r>
            <a:endParaRPr lang="zh-CN" altLang="en-US" spc="300">
              <a:solidFill>
                <a:srgbClr val="58B6E5">
                  <a:lumMod val="50000"/>
                </a:srgbClr>
              </a:solidFill>
              <a:uFillTx/>
              <a:latin typeface="思源黑体 CN Bold" panose="020B0800000000000000" charset="-122"/>
              <a:ea typeface="思源黑体 CN Bold" panose="020B0800000000000000" charset="-122"/>
            </a:endParaRPr>
          </a:p>
        </p:txBody>
      </p:sp>
      <p:sp>
        <p:nvSpPr>
          <p:cNvPr id="24" name="文本框 23"/>
          <p:cNvSpPr txBox="1"/>
          <p:nvPr>
            <p:custDataLst>
              <p:tags r:id="rId11"/>
            </p:custDataLst>
          </p:nvPr>
        </p:nvSpPr>
        <p:spPr>
          <a:xfrm>
            <a:off x="8595995" y="1491615"/>
            <a:ext cx="3081020" cy="4900295"/>
          </a:xfrm>
          <a:prstGeom prst="rect">
            <a:avLst/>
          </a:prstGeom>
          <a:noFill/>
        </p:spPr>
        <p:txBody>
          <a:bodyPr wrap="square" rtlCol="0"/>
          <a:p>
            <a:pPr indent="0" algn="l" fontAlgn="auto">
              <a:lnSpc>
                <a:spcPct val="150000"/>
              </a:lnSpc>
              <a:spcAft>
                <a:spcPts val="1000"/>
              </a:spcAft>
            </a:pPr>
            <a:r>
              <a:rPr lang="en-US" altLang="zh-CN" sz="1600" spc="150">
                <a:solidFill>
                  <a:srgbClr val="000000">
                    <a:lumMod val="75000"/>
                    <a:lumOff val="25000"/>
                  </a:srgbClr>
                </a:solidFill>
                <a:uFillTx/>
                <a:latin typeface="思源黑体 CN Regular" panose="020B0500000000000000" charset="-122"/>
                <a:ea typeface="思源黑体 CN Regular" panose="020B0500000000000000" charset="-122"/>
              </a:rPr>
              <a:t>    </a:t>
            </a: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职业目标，是职业生涯路上的指南针和航标。确立职业目标是制定职业生涯规划的关键。当一个人有了明确的职业目标时，他就会对自己的目标制定针对性的练习，也会具有更好的效果，可以给自己提出更具体的任务要求，明确自己的目标，引导自己不断走向成功，建立足够的自信，向自己目标前进。</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11" name="六边形 10"/>
          <p:cNvSpPr/>
          <p:nvPr>
            <p:custDataLst>
              <p:tags r:id="rId12"/>
            </p:custDataLst>
          </p:nvPr>
        </p:nvSpPr>
        <p:spPr>
          <a:xfrm rot="5400000">
            <a:off x="3658318" y="3009917"/>
            <a:ext cx="653621" cy="584641"/>
          </a:xfrm>
          <a:prstGeom prst="hexagon">
            <a:avLst/>
          </a:prstGeom>
          <a:solidFill>
            <a:srgbClr val="58B6E5"/>
          </a:solidFill>
          <a:ln w="38100">
            <a:solidFill>
              <a:srgbClr val="58B6E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18870"/>
              </a:solidFill>
              <a:latin typeface="Arial" panose="020B0604020202020204" pitchFamily="34" charset="0"/>
              <a:ea typeface="微软雅黑" panose="020B0503020204020204" charset="-122"/>
            </a:endParaRPr>
          </a:p>
        </p:txBody>
      </p:sp>
      <p:sp>
        <p:nvSpPr>
          <p:cNvPr id="40" name="文本框 39"/>
          <p:cNvSpPr txBox="1"/>
          <p:nvPr>
            <p:custDataLst>
              <p:tags r:id="rId13"/>
            </p:custDataLst>
          </p:nvPr>
        </p:nvSpPr>
        <p:spPr>
          <a:xfrm>
            <a:off x="723265" y="1551305"/>
            <a:ext cx="2848610" cy="384175"/>
          </a:xfrm>
          <a:prstGeom prst="rect">
            <a:avLst/>
          </a:prstGeom>
          <a:noFill/>
        </p:spPr>
        <p:txBody>
          <a:bodyPr wrap="square" bIns="0" rtlCol="0"/>
          <a:p>
            <a:pPr algn="l"/>
            <a:r>
              <a:rPr lang="zh-CN" altLang="en-US" spc="300">
                <a:solidFill>
                  <a:srgbClr val="6096E6">
                    <a:lumMod val="50000"/>
                  </a:srgbClr>
                </a:solidFill>
                <a:uFillTx/>
                <a:latin typeface="思源黑体 CN Bold" panose="020B0800000000000000" charset="-122"/>
                <a:ea typeface="思源黑体 CN Bold" panose="020B0800000000000000" charset="-122"/>
              </a:rPr>
              <a:t>一、职业目标的概念</a:t>
            </a:r>
            <a:endParaRPr lang="zh-CN" altLang="en-US" spc="300">
              <a:solidFill>
                <a:srgbClr val="6096E6">
                  <a:lumMod val="50000"/>
                </a:srgbClr>
              </a:solidFill>
              <a:uFillTx/>
              <a:latin typeface="思源黑体 CN Bold" panose="020B0800000000000000" charset="-122"/>
              <a:ea typeface="思源黑体 CN Bold" panose="020B0800000000000000" charset="-122"/>
            </a:endParaRPr>
          </a:p>
        </p:txBody>
      </p:sp>
      <p:sp>
        <p:nvSpPr>
          <p:cNvPr id="41" name="文本框 40"/>
          <p:cNvSpPr txBox="1"/>
          <p:nvPr>
            <p:custDataLst>
              <p:tags r:id="rId14"/>
            </p:custDataLst>
          </p:nvPr>
        </p:nvSpPr>
        <p:spPr>
          <a:xfrm>
            <a:off x="607060" y="1994535"/>
            <a:ext cx="3081020" cy="4053205"/>
          </a:xfrm>
          <a:prstGeom prst="rect">
            <a:avLst/>
          </a:prstGeom>
          <a:noFill/>
        </p:spPr>
        <p:txBody>
          <a:bodyPr wrap="square" rtlCol="0"/>
          <a:p>
            <a:pPr indent="0" algn="l" fontAlgn="auto">
              <a:lnSpc>
                <a:spcPct val="200000"/>
              </a:lnSpc>
              <a:spcAft>
                <a:spcPts val="1000"/>
              </a:spcAft>
            </a:pPr>
            <a:r>
              <a:rPr lang="en-US" altLang="zh-CN" sz="1600" spc="150">
                <a:solidFill>
                  <a:srgbClr val="000000">
                    <a:lumMod val="75000"/>
                    <a:lumOff val="25000"/>
                  </a:srgbClr>
                </a:solidFill>
                <a:uFillTx/>
                <a:latin typeface="思源黑体 CN Regular" panose="020B0500000000000000" charset="-122"/>
                <a:ea typeface="思源黑体 CN Regular" panose="020B0500000000000000" charset="-122"/>
              </a:rPr>
              <a:t>    </a:t>
            </a: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职业目标是指人们对未来职业所表现出来的一种强烈的追求和向往，是人们对未来职业生活的构想和规划，它是追求成功的驱动力。职业目标是人们在职业上的追求、期望。</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pic>
        <p:nvPicPr>
          <p:cNvPr id="15" name="图片 14" descr="343435383038363b343532323337393bc9cfcad0cdcbb3f6"/>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8028176" y="3111216"/>
            <a:ext cx="383972" cy="383972"/>
          </a:xfrm>
          <a:prstGeom prst="rect">
            <a:avLst/>
          </a:prstGeom>
          <a:effectLst>
            <a:outerShdw blurRad="38100" dist="38100" dir="5400000" algn="ctr" rotWithShape="0">
              <a:srgbClr val="6096E6">
                <a:lumMod val="50000"/>
                <a:alpha val="60000"/>
              </a:srgbClr>
            </a:outerShdw>
          </a:effectLst>
        </p:spPr>
      </p:pic>
      <p:pic>
        <p:nvPicPr>
          <p:cNvPr id="7" name="图片 6" descr="343435383038363b343532323338323bcee5c1a6c4a3d0c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793384" y="3110251"/>
            <a:ext cx="383972" cy="383972"/>
          </a:xfrm>
          <a:prstGeom prst="rect">
            <a:avLst/>
          </a:prstGeom>
          <a:effectLst>
            <a:outerShdw blurRad="38100" dist="38100" dir="5400000" algn="ctr" rotWithShape="0">
              <a:srgbClr val="58B6E5">
                <a:lumMod val="50000"/>
                <a:alpha val="60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稻壳儿鸭鸭 5-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三、职业目标的作用</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6" name="椭圆 35"/>
          <p:cNvSpPr/>
          <p:nvPr>
            <p:custDataLst>
              <p:tags r:id="rId1"/>
            </p:custDataLst>
          </p:nvPr>
        </p:nvSpPr>
        <p:spPr>
          <a:xfrm>
            <a:off x="443865" y="372745"/>
            <a:ext cx="497205" cy="497205"/>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文本框 1"/>
          <p:cNvSpPr txBox="1"/>
          <p:nvPr/>
        </p:nvSpPr>
        <p:spPr>
          <a:xfrm>
            <a:off x="854710" y="1028700"/>
            <a:ext cx="5076190" cy="5031105"/>
          </a:xfrm>
          <a:prstGeom prst="rect">
            <a:avLst/>
          </a:prstGeom>
          <a:noFill/>
        </p:spPr>
        <p:txBody>
          <a:bodyPr wrap="square" rtlCol="0">
            <a:spAutoFit/>
          </a:bodyPr>
          <a:p>
            <a:pPr indent="0" fontAlgn="auto">
              <a:lnSpc>
                <a:spcPct val="150000"/>
              </a:lnSpc>
            </a:pPr>
            <a:endParaRPr lang="zh-CN" altLang="en-US" sz="1600">
              <a:latin typeface="宋体" panose="02010600030101010101" pitchFamily="2" charset="-122"/>
              <a:ea typeface="宋体" panose="02010600030101010101" pitchFamily="2" charset="-122"/>
            </a:endParaRPr>
          </a:p>
          <a:p>
            <a:pPr indent="0" fontAlgn="auto">
              <a:lnSpc>
                <a:spcPct val="150000"/>
              </a:lnSpc>
            </a:pPr>
            <a:r>
              <a:rPr lang="zh-CN" altLang="en-US" sz="1600">
                <a:latin typeface="宋体" panose="02010600030101010101" pitchFamily="2" charset="-122"/>
                <a:ea typeface="宋体" panose="02010600030101010101" pitchFamily="2" charset="-122"/>
              </a:rPr>
              <a:t>（</a:t>
            </a:r>
            <a:r>
              <a:rPr lang="zh-CN" altLang="en-US">
                <a:latin typeface="宋体" panose="02010600030101010101" pitchFamily="2" charset="-122"/>
                <a:ea typeface="宋体" panose="02010600030101010101" pitchFamily="2" charset="-122"/>
              </a:rPr>
              <a:t>1）确定职业目标会使自己精力相对集中，达到“精诚所至，金石为开”的功效。一个确定好的目标可以给自己指出努力的重点和方向，进而能够采取支持性的行动和态度，如果没有明确的目标，则会没有规划，容易对自己所遇到的困难妥协。</a:t>
            </a:r>
            <a:endParaRPr lang="zh-CN" altLang="en-US">
              <a:latin typeface="宋体" panose="02010600030101010101" pitchFamily="2" charset="-122"/>
              <a:ea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rPr>
              <a:t>（2）确定职业目标会使自己拥有积极的态度，坚持不懈的完成任务。一个人的最终目标，实际上源于他的人生原动力，人生原动力来自于内心，有了它就会激发职业生涯行动，它是人们肯定自身生命价值的自我表现形态。</a:t>
            </a:r>
            <a:endParaRPr lang="zh-CN" altLang="en-US">
              <a:latin typeface="宋体" panose="02010600030101010101" pitchFamily="2" charset="-122"/>
              <a:ea typeface="宋体" panose="02010600030101010101" pitchFamily="2" charset="-122"/>
            </a:endParaRPr>
          </a:p>
        </p:txBody>
      </p:sp>
      <p:pic>
        <p:nvPicPr>
          <p:cNvPr id="4" name="图片 3" descr="19-211101223G2"/>
          <p:cNvPicPr>
            <a:picLocks noChangeAspect="1"/>
          </p:cNvPicPr>
          <p:nvPr/>
        </p:nvPicPr>
        <p:blipFill>
          <a:blip r:embed="rId2"/>
          <a:stretch>
            <a:fillRect/>
          </a:stretch>
        </p:blipFill>
        <p:spPr>
          <a:xfrm>
            <a:off x="6143625" y="1760855"/>
            <a:ext cx="5302250" cy="3641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新时代职业发展的趋势</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PART-05</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806450" y="1866900"/>
            <a:ext cx="10579100" cy="3708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3" name="文本框 22"/>
          <p:cNvSpPr txBox="1"/>
          <p:nvPr/>
        </p:nvSpPr>
        <p:spPr>
          <a:xfrm>
            <a:off x="1790807" y="1284823"/>
            <a:ext cx="6915678" cy="4603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3D358A"/>
              </a:buClr>
              <a:buSzPct val="80000"/>
              <a:buFontTx/>
              <a:buNone/>
              <a:defRPr/>
            </a:pPr>
            <a:r>
              <a:rPr kumimoji="0" lang="zh-CN" altLang="en-US" sz="2400" b="0" i="0" u="none" strike="noStrike" kern="1200" cap="none" spc="0" normalizeH="0" baseline="0" noProof="0" dirty="0">
                <a:ln>
                  <a:noFill/>
                </a:ln>
                <a:solidFill>
                  <a:srgbClr val="C00000"/>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（一）新职业的产生</a:t>
            </a:r>
            <a:endParaRPr kumimoji="0" lang="zh-CN" altLang="en-US" sz="2400" b="0" i="0" u="none" strike="noStrike" kern="1200" cap="none" spc="0" normalizeH="0" baseline="0" noProof="0" dirty="0">
              <a:ln>
                <a:noFill/>
              </a:ln>
              <a:solidFill>
                <a:srgbClr val="C00000"/>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5" name="文本框 24"/>
          <p:cNvSpPr txBox="1"/>
          <p:nvPr/>
        </p:nvSpPr>
        <p:spPr>
          <a:xfrm>
            <a:off x="806450" y="1866900"/>
            <a:ext cx="7524750" cy="4250690"/>
          </a:xfrm>
          <a:prstGeom prst="rect">
            <a:avLst/>
          </a:prstGeom>
          <a:noFill/>
        </p:spPr>
        <p:txBody>
          <a:bodyPr wrap="square" rtlCol="0">
            <a:spAutoFit/>
          </a:bodyPr>
          <a:lstStyle/>
          <a:p>
            <a:pPr marL="285750" marR="0" lvl="0" indent="-285750" algn="l" defTabSz="914400" rtl="0" fontAlgn="base">
              <a:lnSpc>
                <a:spcPct val="130000"/>
              </a:lnSpc>
              <a:spcBef>
                <a:spcPts val="0"/>
              </a:spcBef>
              <a:spcAft>
                <a:spcPct val="0"/>
              </a:spcAft>
              <a:buClr>
                <a:srgbClr val="68C5CA"/>
              </a:buClr>
              <a:buSzPct val="80000"/>
              <a:buFont typeface="Arial" panose="020B0604020202020204" pitchFamily="34" charset="0"/>
              <a:buChar char="•"/>
              <a:defRPr/>
            </a:pPr>
            <a:r>
              <a:rPr kumimoji="0" lang="zh-CN" altLang="en-US" sz="1600" b="1"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rPr>
              <a:t>1. 生产领域</a:t>
            </a:r>
            <a:endParaRPr kumimoji="0" lang="zh-CN" altLang="en-US" sz="1600" b="1"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285750" marR="0" lvl="0" indent="-285750" algn="l" defTabSz="914400" rtl="0" fontAlgn="base">
              <a:lnSpc>
                <a:spcPct val="130000"/>
              </a:lnSpc>
              <a:spcBef>
                <a:spcPts val="0"/>
              </a:spcBef>
              <a:spcAft>
                <a:spcPct val="0"/>
              </a:spcAft>
              <a:buClr>
                <a:srgbClr val="68C5CA"/>
              </a:buClr>
              <a:buSzPct val="80000"/>
              <a:buFont typeface="Arial" panose="020B0604020202020204" pitchFamily="34" charset="0"/>
              <a:buChar char="•"/>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典型的有第一产业中的基因和转基因工程师、遗传工程师、细胞工程师、生态农业技师和技工、节水灌溉技师和技工；第二产业中的加工中心工程师和技师、环境监测工和技师、计算机辅助设计（CAD）工程师和技师、计算机辅助制造（CAM）技师和技工等。</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285750" marR="0" lvl="0" indent="-285750" algn="l" defTabSz="914400" rtl="0" fontAlgn="base">
              <a:lnSpc>
                <a:spcPct val="130000"/>
              </a:lnSpc>
              <a:spcBef>
                <a:spcPts val="0"/>
              </a:spcBef>
              <a:spcAft>
                <a:spcPct val="0"/>
              </a:spcAft>
              <a:buClr>
                <a:srgbClr val="68C5CA"/>
              </a:buClr>
              <a:buSzPct val="80000"/>
              <a:buFont typeface="Arial" panose="020B0604020202020204" pitchFamily="34" charset="0"/>
              <a:buChar char="•"/>
              <a:defRPr/>
            </a:pPr>
            <a:r>
              <a:rPr kumimoji="0" lang="zh-CN" altLang="en-US" sz="1600" b="1"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rPr>
              <a:t>2. 服务领域</a:t>
            </a:r>
            <a:endParaRPr kumimoji="0" lang="zh-CN" altLang="en-US" sz="1600" b="1"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285750" marR="0" lvl="0" indent="-285750" algn="l" defTabSz="914400" rtl="0" fontAlgn="base">
              <a:lnSpc>
                <a:spcPct val="130000"/>
              </a:lnSpc>
              <a:spcBef>
                <a:spcPts val="0"/>
              </a:spcBef>
              <a:spcAft>
                <a:spcPct val="0"/>
              </a:spcAft>
              <a:buClr>
                <a:srgbClr val="68C5CA"/>
              </a:buClr>
              <a:buSzPct val="80000"/>
              <a:buFont typeface="Arial" panose="020B0604020202020204" pitchFamily="34" charset="0"/>
              <a:buChar char="•"/>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（1）信息服务业。信息和通信技术的急剧扩张，导致了对计算机工程师、计算机系统分析师和计算机基础科学以及各个领域的应用专家与操作技术人员的大量需求。</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285750" marR="0" lvl="0" indent="-285750" algn="l" defTabSz="914400" rtl="0" fontAlgn="base">
              <a:lnSpc>
                <a:spcPct val="130000"/>
              </a:lnSpc>
              <a:spcBef>
                <a:spcPts val="0"/>
              </a:spcBef>
              <a:spcAft>
                <a:spcPct val="0"/>
              </a:spcAft>
              <a:buClr>
                <a:srgbClr val="68C5CA"/>
              </a:buClr>
              <a:buSzPct val="80000"/>
              <a:buFont typeface="Arial" panose="020B0604020202020204" pitchFamily="34" charset="0"/>
              <a:buChar char="•"/>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（2）管理咨询业。由于管理和咨询活动对经济、生产、社会生活甚至个人的影响越来越大，他们已成为第三产业领域另一个发展较快的职业群组。</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285750" marR="0" lvl="0" indent="-285750" algn="l" defTabSz="914400" rtl="0" fontAlgn="base">
              <a:lnSpc>
                <a:spcPct val="130000"/>
              </a:lnSpc>
              <a:spcBef>
                <a:spcPts val="0"/>
              </a:spcBef>
              <a:spcAft>
                <a:spcPct val="0"/>
              </a:spcAft>
              <a:buClr>
                <a:srgbClr val="68C5CA"/>
              </a:buClr>
              <a:buSzPct val="80000"/>
              <a:buFont typeface="Arial" panose="020B0604020202020204" pitchFamily="34" charset="0"/>
              <a:buChar char="•"/>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（3）社会服务业。在第三产业领域，提高居民生活水平、满足居民消费需求的服务性职业也有了突破性的发展。</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2" name="文本框 2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一、全球职业变化发展态势</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64022" y="2666184"/>
            <a:ext cx="1950935" cy="27586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10" presetClass="entr" presetSubtype="0" decel="10000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stCondLst>
                                            <p:cond delay="0"/>
                                          </p:stCondLst>
                                        </p:cTn>
                                        <p:tgtEl>
                                          <p:spTgt spid="23"/>
                                        </p:tgtEl>
                                      </p:cBhvr>
                                    </p:animEffect>
                                    <p:anim to="0" calcmode="lin" valueType="num">
                                      <p:cBhvr>
                                        <p:cTn id="12" dur="500" fill="hold">
                                          <p:stCondLst>
                                            <p:cond delay="0"/>
                                          </p:stCondLst>
                                        </p:cTn>
                                        <p:tgtEl>
                                          <p:spTgt spid="23"/>
                                        </p:tgtEl>
                                        <p:attrNameLst>
                                          <p:attrName>ppt_y</p:attrName>
                                        </p:attrNameLst>
                                      </p:cBhvr>
                                      <p:tavLst>
                                        <p:tav tm="0">
                                          <p:val>
                                            <p:strVal val="#ppt_y-.05"/>
                                          </p:val>
                                        </p:tav>
                                        <p:tav tm="100000">
                                          <p:val>
                                            <p:strVal val="#ppt_y"/>
                                          </p:val>
                                        </p:tav>
                                      </p:tavLst>
                                    </p:anim>
                                  </p:childTnLst>
                                </p:cTn>
                              </p:par>
                            </p:childTnLst>
                          </p:cTn>
                        </p:par>
                        <p:par>
                          <p:cTn id="13" fill="hold">
                            <p:stCondLst>
                              <p:cond delay="1000"/>
                            </p:stCondLst>
                            <p:childTnLst>
                              <p:par>
                                <p:cTn id="14" presetID="10" presetClass="entr" presetSubtype="0" decel="10000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stCondLst>
                                            <p:cond delay="0"/>
                                          </p:stCondLst>
                                        </p:cTn>
                                        <p:tgtEl>
                                          <p:spTgt spid="25"/>
                                        </p:tgtEl>
                                      </p:cBhvr>
                                    </p:animEffect>
                                    <p:anim to="0" calcmode="lin" valueType="num">
                                      <p:cBhvr>
                                        <p:cTn id="17" dur="500" fill="hold">
                                          <p:stCondLst>
                                            <p:cond delay="0"/>
                                          </p:stCondLst>
                                        </p:cTn>
                                        <p:tgtEl>
                                          <p:spTgt spid="25"/>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一、全球职业变化发展态势</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16" name="文本框 15"/>
          <p:cNvSpPr txBox="1"/>
          <p:nvPr>
            <p:custDataLst>
              <p:tags r:id="rId1"/>
            </p:custDataLst>
          </p:nvPr>
        </p:nvSpPr>
        <p:spPr>
          <a:xfrm flipH="1">
            <a:off x="841375" y="2177415"/>
            <a:ext cx="3341370" cy="3024505"/>
          </a:xfrm>
          <a:prstGeom prst="rect">
            <a:avLst/>
          </a:prstGeom>
          <a:noFill/>
          <a:ln w="9525">
            <a:noFill/>
          </a:ln>
        </p:spPr>
        <p:txBody>
          <a:bodyPr wrap="square"/>
          <a:p>
            <a:pPr lvl="0" indent="0" algn="l" fontAlgn="auto">
              <a:lnSpc>
                <a:spcPct val="130000"/>
              </a:lnSpc>
              <a:spcAft>
                <a:spcPts val="1000"/>
              </a:spcAft>
              <a:buClrTx/>
              <a:buSzTx/>
              <a:buFontTx/>
            </a:pPr>
            <a:r>
              <a:rPr lang="en-US" altLang="zh-CN" sz="1600" spc="150">
                <a:solidFill>
                  <a:schemeClr val="tx1"/>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    </a:t>
            </a:r>
            <a:r>
              <a:rPr lang="zh-CN" altLang="en-US" sz="1600" spc="150">
                <a:solidFill>
                  <a:schemeClr val="tx1"/>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衰落和消退的职业主要集中在第一、第二产业。在结构调整中，第三产业也有部分职业消退。像铅字排字工、票证管理员等职业正逐步消失。这些职业的衰落和消退往往与技术或产品的更新使某种职业失去市场有关；有时是由于制度和政策的限制，禁止使用某种材料或工艺，致使某些职业难以为继。例如，农业的高度集约化曾使千百万农民改变职业。</a:t>
            </a:r>
            <a:endParaRPr lang="zh-CN" altLang="en-US" sz="1600" spc="150">
              <a:solidFill>
                <a:schemeClr val="tx1"/>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17" name="文本框 16"/>
          <p:cNvSpPr txBox="1"/>
          <p:nvPr>
            <p:custDataLst>
              <p:tags r:id="rId2"/>
            </p:custDataLst>
          </p:nvPr>
        </p:nvSpPr>
        <p:spPr>
          <a:xfrm flipH="1">
            <a:off x="746760" y="1678305"/>
            <a:ext cx="3287395" cy="356235"/>
          </a:xfrm>
          <a:prstGeom prst="rect">
            <a:avLst/>
          </a:prstGeom>
          <a:noFill/>
        </p:spPr>
        <p:txBody>
          <a:bodyPr wrap="square" bIns="0" rtlCol="0" anchor="ctr" anchorCtr="0"/>
          <a:p>
            <a:pPr algn="l"/>
            <a:r>
              <a:rPr lang="zh-CN" spc="300" dirty="0">
                <a:solidFill>
                  <a:srgbClr val="3DA2C2"/>
                </a:solidFill>
                <a:uFillTx/>
                <a:latin typeface="思源黑体 CN Bold" panose="020B0800000000000000" charset="-122"/>
                <a:ea typeface="思源黑体 CN Bold" panose="020B0800000000000000" charset="-122"/>
                <a:sym typeface="微软雅黑" panose="020B0503020204020204" charset="-122"/>
              </a:rPr>
              <a:t>（二）职业的衰落和消退</a:t>
            </a:r>
            <a:endParaRPr lang="zh-CN" spc="300" dirty="0">
              <a:solidFill>
                <a:srgbClr val="3DA2C2"/>
              </a:solidFill>
              <a:uFillTx/>
              <a:latin typeface="思源黑体 CN Bold" panose="020B0800000000000000" charset="-122"/>
              <a:ea typeface="思源黑体 CN Bold" panose="020B0800000000000000" charset="-122"/>
              <a:sym typeface="微软雅黑" panose="020B0503020204020204" charset="-122"/>
            </a:endParaRPr>
          </a:p>
        </p:txBody>
      </p:sp>
      <p:sp>
        <p:nvSpPr>
          <p:cNvPr id="58" name="文本框 57"/>
          <p:cNvSpPr txBox="1"/>
          <p:nvPr>
            <p:custDataLst>
              <p:tags r:id="rId3"/>
            </p:custDataLst>
          </p:nvPr>
        </p:nvSpPr>
        <p:spPr>
          <a:xfrm flipH="1">
            <a:off x="8284210" y="2176780"/>
            <a:ext cx="3183255" cy="3382645"/>
          </a:xfrm>
          <a:prstGeom prst="rect">
            <a:avLst/>
          </a:prstGeom>
          <a:noFill/>
          <a:ln w="9525">
            <a:noFill/>
          </a:ln>
        </p:spPr>
        <p:txBody>
          <a:bodyPr wrap="square"/>
          <a:p>
            <a:pPr lvl="0" algn="l" fontAlgn="auto">
              <a:lnSpc>
                <a:spcPct val="130000"/>
              </a:lnSpc>
              <a:spcAft>
                <a:spcPts val="1000"/>
              </a:spcAft>
              <a:buClrTx/>
              <a:buSzTx/>
              <a:buFontTx/>
            </a:pPr>
            <a:r>
              <a:rPr lang="en-US" altLang="zh-CN" sz="1600" spc="150">
                <a:solidFill>
                  <a:schemeClr val="tx1"/>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    </a:t>
            </a:r>
            <a:r>
              <a:rPr lang="zh-CN" altLang="en-US" sz="1600" spc="150">
                <a:solidFill>
                  <a:schemeClr val="tx1"/>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三个产业部门中，都有许多传统职业在新的条件下发生了较大的调整和变化。在第一产业中，传统的农民转化成为农机师、农艺师或者专业性更强的从事无土无公害栽培工作的现代农艺师。在第二产业中，传统的手工绘图员正转化为使用计算机的电子绘图员。在第三产业中，变化发展更加迅速。</a:t>
            </a:r>
            <a:endParaRPr lang="zh-CN" altLang="en-US" sz="1600" spc="150">
              <a:solidFill>
                <a:schemeClr val="tx1"/>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59" name="文本框 58"/>
          <p:cNvSpPr txBox="1"/>
          <p:nvPr>
            <p:custDataLst>
              <p:tags r:id="rId4"/>
            </p:custDataLst>
          </p:nvPr>
        </p:nvSpPr>
        <p:spPr>
          <a:xfrm flipH="1">
            <a:off x="8139430" y="1678305"/>
            <a:ext cx="3198495" cy="356235"/>
          </a:xfrm>
          <a:prstGeom prst="rect">
            <a:avLst/>
          </a:prstGeom>
          <a:noFill/>
        </p:spPr>
        <p:txBody>
          <a:bodyPr wrap="square" bIns="0" rtlCol="0" anchor="ctr" anchorCtr="0"/>
          <a:p>
            <a:pPr algn="l"/>
            <a:r>
              <a:rPr lang="zh-CN"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rPr>
              <a:t>（三）职业的调整和变化</a:t>
            </a:r>
            <a:endParaRPr lang="zh-CN"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0" name="同心圆 29"/>
          <p:cNvSpPr/>
          <p:nvPr>
            <p:custDataLst>
              <p:tags r:id="rId5"/>
            </p:custDataLst>
          </p:nvPr>
        </p:nvSpPr>
        <p:spPr>
          <a:xfrm flipH="1">
            <a:off x="4530171" y="1734820"/>
            <a:ext cx="3382645" cy="3382645"/>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6" name="同心圆 5"/>
          <p:cNvSpPr/>
          <p:nvPr>
            <p:custDataLst>
              <p:tags r:id="rId6"/>
            </p:custDataLst>
          </p:nvPr>
        </p:nvSpPr>
        <p:spPr>
          <a:xfrm rot="5400000" flipH="1">
            <a:off x="4830164" y="2034813"/>
            <a:ext cx="2782658" cy="2782658"/>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10" name="椭圆 9"/>
          <p:cNvSpPr/>
          <p:nvPr>
            <p:custDataLst>
              <p:tags r:id="rId7"/>
            </p:custDataLst>
          </p:nvPr>
        </p:nvSpPr>
        <p:spPr>
          <a:xfrm>
            <a:off x="7300146" y="3088099"/>
            <a:ext cx="623148" cy="623148"/>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20" name="椭圆 19"/>
          <p:cNvSpPr/>
          <p:nvPr>
            <p:custDataLst>
              <p:tags r:id="rId8"/>
            </p:custDataLst>
          </p:nvPr>
        </p:nvSpPr>
        <p:spPr>
          <a:xfrm flipH="1">
            <a:off x="4520245" y="3088099"/>
            <a:ext cx="623148" cy="623148"/>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54" name="文本框 53"/>
          <p:cNvSpPr txBox="1"/>
          <p:nvPr>
            <p:custDataLst>
              <p:tags r:id="rId9"/>
            </p:custDataLst>
          </p:nvPr>
        </p:nvSpPr>
        <p:spPr>
          <a:xfrm>
            <a:off x="4563110" y="3239770"/>
            <a:ext cx="537210" cy="346075"/>
          </a:xfrm>
          <a:prstGeom prst="rect">
            <a:avLst/>
          </a:prstGeom>
          <a:noFill/>
        </p:spPr>
        <p:txBody>
          <a:bodyPr wrap="square" bIns="0" rtlCol="0">
            <a:normAutofit fontScale="90000"/>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0"/>
            </p:custDataLst>
          </p:nvPr>
        </p:nvSpPr>
        <p:spPr>
          <a:xfrm>
            <a:off x="7343160" y="3239750"/>
            <a:ext cx="537120" cy="346316"/>
          </a:xfrm>
          <a:prstGeom prst="rect">
            <a:avLst/>
          </a:prstGeom>
          <a:noFill/>
        </p:spPr>
        <p:txBody>
          <a:bodyPr wrap="square" bIns="0" rtlCol="0">
            <a:normAutofit lnSpcReduction="10000"/>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4" name="椭圆 3"/>
          <p:cNvSpPr/>
          <p:nvPr>
            <p:custDataLst>
              <p:tags r:id="rId11"/>
            </p:custDataLst>
          </p:nvPr>
        </p:nvSpPr>
        <p:spPr>
          <a:xfrm>
            <a:off x="5637499" y="2837461"/>
            <a:ext cx="1192253" cy="1192804"/>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sym typeface="微软雅黑" panose="020B0503020204020204" charset="-122"/>
            </a:endParaRPr>
          </a:p>
        </p:txBody>
      </p:sp>
      <p:sp>
        <p:nvSpPr>
          <p:cNvPr id="42" name="同心圆 41"/>
          <p:cNvSpPr/>
          <p:nvPr>
            <p:custDataLst>
              <p:tags r:id="rId12"/>
            </p:custDataLst>
          </p:nvPr>
        </p:nvSpPr>
        <p:spPr>
          <a:xfrm flipH="1">
            <a:off x="5200744" y="2405393"/>
            <a:ext cx="2042050" cy="2042050"/>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grpSp>
        <p:nvGrpSpPr>
          <p:cNvPr id="56" name="组合 55"/>
          <p:cNvGrpSpPr/>
          <p:nvPr>
            <p:custDataLst>
              <p:tags r:id="rId13"/>
            </p:custDataLst>
          </p:nvPr>
        </p:nvGrpSpPr>
        <p:grpSpPr>
          <a:xfrm rot="0">
            <a:off x="5447798" y="2653549"/>
            <a:ext cx="1547392" cy="1545738"/>
            <a:chOff x="11317288" y="-5686262"/>
            <a:chExt cx="4924404" cy="4919848"/>
          </a:xfrm>
          <a:solidFill>
            <a:srgbClr val="58BBDB"/>
          </a:solidFill>
        </p:grpSpPr>
        <p:sp>
          <p:nvSpPr>
            <p:cNvPr id="57" name="Freeform 6"/>
            <p:cNvSpPr>
              <a:spLocks noEditPoints="1"/>
            </p:cNvSpPr>
            <p:nvPr>
              <p:custDataLst>
                <p:tags r:id="rId14"/>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5"/>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020211" y="3220449"/>
            <a:ext cx="426829" cy="42682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二、我国职业变化发展态势</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椭圆 1"/>
          <p:cNvSpPr/>
          <p:nvPr>
            <p:custDataLst>
              <p:tags r:id="rId1"/>
            </p:custDataLst>
          </p:nvPr>
        </p:nvSpPr>
        <p:spPr>
          <a:xfrm>
            <a:off x="5868864" y="2957278"/>
            <a:ext cx="1072402" cy="1072402"/>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solidFill>
                <a:srgbClr val="FFFFFF"/>
              </a:solidFill>
            </a:endParaRPr>
          </a:p>
        </p:txBody>
      </p:sp>
      <p:sp>
        <p:nvSpPr>
          <p:cNvPr id="79" name="任意多边形 78"/>
          <p:cNvSpPr/>
          <p:nvPr>
            <p:custDataLst>
              <p:tags r:id="rId2"/>
            </p:custDataLst>
          </p:nvPr>
        </p:nvSpPr>
        <p:spPr>
          <a:xfrm>
            <a:off x="6414263" y="3993478"/>
            <a:ext cx="1069125" cy="825692"/>
          </a:xfrm>
          <a:custGeom>
            <a:avLst/>
            <a:gdLst>
              <a:gd name="connsiteX0" fmla="*/ 715758 w 1220395"/>
              <a:gd name="connsiteY0" fmla="*/ 0 h 942519"/>
              <a:gd name="connsiteX1" fmla="*/ 716180 w 1220395"/>
              <a:gd name="connsiteY1" fmla="*/ 85 h 942519"/>
              <a:gd name="connsiteX2" fmla="*/ 690386 w 1220395"/>
              <a:gd name="connsiteY2" fmla="*/ 34915 h 942519"/>
              <a:gd name="connsiteX3" fmla="*/ 716443 w 1220395"/>
              <a:gd name="connsiteY3" fmla="*/ 3334 h 942519"/>
              <a:gd name="connsiteX4" fmla="*/ 749154 w 1220395"/>
              <a:gd name="connsiteY4" fmla="*/ 36 h 942519"/>
              <a:gd name="connsiteX5" fmla="*/ 1220395 w 1220395"/>
              <a:gd name="connsiteY5" fmla="*/ 471278 h 942519"/>
              <a:gd name="connsiteX6" fmla="*/ 749154 w 1220395"/>
              <a:gd name="connsiteY6" fmla="*/ 942519 h 942519"/>
              <a:gd name="connsiteX7" fmla="*/ 277912 w 1220395"/>
              <a:gd name="connsiteY7" fmla="*/ 471278 h 942519"/>
              <a:gd name="connsiteX8" fmla="*/ 287486 w 1220395"/>
              <a:gd name="connsiteY8" fmla="*/ 376306 h 942519"/>
              <a:gd name="connsiteX9" fmla="*/ 307419 w 1220395"/>
              <a:gd name="connsiteY9" fmla="*/ 312092 h 942519"/>
              <a:gd name="connsiteX10" fmla="*/ 219902 w 1220395"/>
              <a:gd name="connsiteY10" fmla="*/ 329013 h 942519"/>
              <a:gd name="connsiteX11" fmla="*/ 115153 w 1220395"/>
              <a:gd name="connsiteY11" fmla="*/ 332975 h 942519"/>
              <a:gd name="connsiteX12" fmla="*/ 111955 w 1220395"/>
              <a:gd name="connsiteY12" fmla="*/ 349963 h 942519"/>
              <a:gd name="connsiteX13" fmla="*/ 0 w 1220395"/>
              <a:gd name="connsiteY13" fmla="*/ 300737 h 942519"/>
              <a:gd name="connsiteX14" fmla="*/ 124838 w 1220395"/>
              <a:gd name="connsiteY14" fmla="*/ 281516 h 942519"/>
              <a:gd name="connsiteX15" fmla="*/ 121643 w 1220395"/>
              <a:gd name="connsiteY15" fmla="*/ 298495 h 942519"/>
              <a:gd name="connsiteX16" fmla="*/ 318849 w 1220395"/>
              <a:gd name="connsiteY16" fmla="*/ 274726 h 942519"/>
              <a:gd name="connsiteX17" fmla="*/ 322843 w 1220395"/>
              <a:gd name="connsiteY17" fmla="*/ 273297 h 942519"/>
              <a:gd name="connsiteX18" fmla="*/ 324305 w 1220395"/>
              <a:gd name="connsiteY18" fmla="*/ 270604 h 942519"/>
              <a:gd name="connsiteX19" fmla="*/ 375007 w 1220395"/>
              <a:gd name="connsiteY19" fmla="*/ 252047 h 942519"/>
              <a:gd name="connsiteX20" fmla="*/ 539075 w 1220395"/>
              <a:gd name="connsiteY20" fmla="*/ 162994 h 942519"/>
              <a:gd name="connsiteX21" fmla="*/ 655461 w 1220395"/>
              <a:gd name="connsiteY21" fmla="*/ 66967 h 942519"/>
              <a:gd name="connsiteX22" fmla="*/ 690938 w 1220395"/>
              <a:gd name="connsiteY22" fmla="*/ 30293 h 942519"/>
              <a:gd name="connsiteX23" fmla="*/ 714643 w 1220395"/>
              <a:gd name="connsiteY23" fmla="*/ 35 h 94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0395" h="942519">
                <a:moveTo>
                  <a:pt x="715758" y="0"/>
                </a:moveTo>
                <a:lnTo>
                  <a:pt x="716180" y="85"/>
                </a:lnTo>
                <a:lnTo>
                  <a:pt x="690386" y="34915"/>
                </a:lnTo>
                <a:lnTo>
                  <a:pt x="716443" y="3334"/>
                </a:lnTo>
                <a:lnTo>
                  <a:pt x="749154" y="36"/>
                </a:lnTo>
                <a:cubicBezTo>
                  <a:pt x="1009413" y="36"/>
                  <a:pt x="1220395" y="211018"/>
                  <a:pt x="1220395" y="471278"/>
                </a:cubicBezTo>
                <a:cubicBezTo>
                  <a:pt x="1220395" y="731537"/>
                  <a:pt x="1009413" y="942519"/>
                  <a:pt x="749154" y="942519"/>
                </a:cubicBezTo>
                <a:cubicBezTo>
                  <a:pt x="488894" y="942519"/>
                  <a:pt x="277912" y="731537"/>
                  <a:pt x="277912" y="471278"/>
                </a:cubicBezTo>
                <a:cubicBezTo>
                  <a:pt x="277912" y="438746"/>
                  <a:pt x="281209" y="406983"/>
                  <a:pt x="287486" y="376306"/>
                </a:cubicBezTo>
                <a:lnTo>
                  <a:pt x="307419" y="312092"/>
                </a:lnTo>
                <a:lnTo>
                  <a:pt x="219902" y="329013"/>
                </a:lnTo>
                <a:cubicBezTo>
                  <a:pt x="185175" y="333018"/>
                  <a:pt x="150180" y="334360"/>
                  <a:pt x="115153" y="332975"/>
                </a:cubicBezTo>
                <a:lnTo>
                  <a:pt x="111955" y="349963"/>
                </a:lnTo>
                <a:lnTo>
                  <a:pt x="0" y="300737"/>
                </a:lnTo>
                <a:lnTo>
                  <a:pt x="124838" y="281516"/>
                </a:lnTo>
                <a:lnTo>
                  <a:pt x="121643" y="298495"/>
                </a:lnTo>
                <a:cubicBezTo>
                  <a:pt x="188130" y="300635"/>
                  <a:pt x="254448" y="292551"/>
                  <a:pt x="318849" y="274726"/>
                </a:cubicBezTo>
                <a:lnTo>
                  <a:pt x="322843" y="273297"/>
                </a:lnTo>
                <a:lnTo>
                  <a:pt x="324305" y="270604"/>
                </a:lnTo>
                <a:lnTo>
                  <a:pt x="375007" y="252047"/>
                </a:lnTo>
                <a:cubicBezTo>
                  <a:pt x="432785" y="227609"/>
                  <a:pt x="487690" y="197709"/>
                  <a:pt x="539075" y="162994"/>
                </a:cubicBezTo>
                <a:lnTo>
                  <a:pt x="655461" y="66967"/>
                </a:lnTo>
                <a:lnTo>
                  <a:pt x="690938" y="30293"/>
                </a:lnTo>
                <a:lnTo>
                  <a:pt x="714643" y="35"/>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73" name="任意多边形 72"/>
          <p:cNvSpPr/>
          <p:nvPr>
            <p:custDataLst>
              <p:tags r:id="rId3"/>
            </p:custDataLst>
          </p:nvPr>
        </p:nvSpPr>
        <p:spPr>
          <a:xfrm rot="2244296">
            <a:off x="5989846" y="2043781"/>
            <a:ext cx="1124876" cy="824788"/>
          </a:xfrm>
          <a:custGeom>
            <a:avLst/>
            <a:gdLst>
              <a:gd name="connsiteX0" fmla="*/ 185013 w 1284034"/>
              <a:gd name="connsiteY0" fmla="*/ 96928 h 941487"/>
              <a:gd name="connsiteX1" fmla="*/ 845602 w 1284034"/>
              <a:gd name="connsiteY1" fmla="*/ 185012 h 941487"/>
              <a:gd name="connsiteX2" fmla="*/ 941718 w 1284034"/>
              <a:gd name="connsiteY2" fmla="*/ 443195 h 941487"/>
              <a:gd name="connsiteX3" fmla="*/ 938929 w 1284034"/>
              <a:gd name="connsiteY3" fmla="*/ 518536 h 941487"/>
              <a:gd name="connsiteX4" fmla="*/ 987091 w 1284034"/>
              <a:gd name="connsiteY4" fmla="*/ 506635 h 941487"/>
              <a:gd name="connsiteX5" fmla="*/ 1126598 w 1284034"/>
              <a:gd name="connsiteY5" fmla="*/ 491737 h 941487"/>
              <a:gd name="connsiteX6" fmla="*/ 1128980 w 1284034"/>
              <a:gd name="connsiteY6" fmla="*/ 471475 h 941487"/>
              <a:gd name="connsiteX7" fmla="*/ 1284034 w 1284034"/>
              <a:gd name="connsiteY7" fmla="*/ 518332 h 941487"/>
              <a:gd name="connsiteX8" fmla="*/ 1119385 w 1284034"/>
              <a:gd name="connsiteY8" fmla="*/ 553112 h 941487"/>
              <a:gd name="connsiteX9" fmla="*/ 1121764 w 1284034"/>
              <a:gd name="connsiteY9" fmla="*/ 532861 h 941487"/>
              <a:gd name="connsiteX10" fmla="*/ 860936 w 1284034"/>
              <a:gd name="connsiteY10" fmla="*/ 580060 h 941487"/>
              <a:gd name="connsiteX11" fmla="*/ 754920 w 1284034"/>
              <a:gd name="connsiteY11" fmla="*/ 622436 h 941487"/>
              <a:gd name="connsiteX12" fmla="*/ 713730 w 1284034"/>
              <a:gd name="connsiteY12" fmla="*/ 642896 h 941487"/>
              <a:gd name="connsiteX13" fmla="*/ 653377 w 1284034"/>
              <a:gd name="connsiteY13" fmla="*/ 677015 h 941487"/>
              <a:gd name="connsiteX14" fmla="*/ 573280 w 1284034"/>
              <a:gd name="connsiteY14" fmla="*/ 729725 h 941487"/>
              <a:gd name="connsiteX15" fmla="*/ 476932 w 1284034"/>
              <a:gd name="connsiteY15" fmla="*/ 811185 h 941487"/>
              <a:gd name="connsiteX16" fmla="*/ 470634 w 1284034"/>
              <a:gd name="connsiteY16" fmla="*/ 817951 h 941487"/>
              <a:gd name="connsiteX17" fmla="*/ 406065 w 1284034"/>
              <a:gd name="connsiteY17" fmla="*/ 895955 h 941487"/>
              <a:gd name="connsiteX18" fmla="*/ 382905 w 1284034"/>
              <a:gd name="connsiteY18" fmla="*/ 932319 h 941487"/>
              <a:gd name="connsiteX19" fmla="*/ 371441 w 1284034"/>
              <a:gd name="connsiteY19" fmla="*/ 929657 h 941487"/>
              <a:gd name="connsiteX20" fmla="*/ 362707 w 1284034"/>
              <a:gd name="connsiteY20" fmla="*/ 941337 h 941487"/>
              <a:gd name="connsiteX21" fmla="*/ 361221 w 1284034"/>
              <a:gd name="connsiteY21" fmla="*/ 941487 h 941487"/>
              <a:gd name="connsiteX22" fmla="*/ 360649 w 1284034"/>
              <a:gd name="connsiteY22" fmla="*/ 941429 h 941487"/>
              <a:gd name="connsiteX23" fmla="*/ 369292 w 1284034"/>
              <a:gd name="connsiteY23" fmla="*/ 929159 h 941487"/>
              <a:gd name="connsiteX24" fmla="*/ 320907 w 1284034"/>
              <a:gd name="connsiteY24" fmla="*/ 917926 h 941487"/>
              <a:gd name="connsiteX25" fmla="*/ 96929 w 1284034"/>
              <a:gd name="connsiteY25" fmla="*/ 757518 h 941487"/>
              <a:gd name="connsiteX26" fmla="*/ 185013 w 1284034"/>
              <a:gd name="connsiteY26" fmla="*/ 96928 h 94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84034" h="941487">
                <a:moveTo>
                  <a:pt x="185013" y="96928"/>
                </a:moveTo>
                <a:cubicBezTo>
                  <a:pt x="391753" y="-61164"/>
                  <a:pt x="687509" y="-21728"/>
                  <a:pt x="845602" y="185012"/>
                </a:cubicBezTo>
                <a:cubicBezTo>
                  <a:pt x="904887" y="262540"/>
                  <a:pt x="936395" y="352586"/>
                  <a:pt x="941718" y="443195"/>
                </a:cubicBezTo>
                <a:lnTo>
                  <a:pt x="938929" y="518536"/>
                </a:lnTo>
                <a:lnTo>
                  <a:pt x="987091" y="506635"/>
                </a:lnTo>
                <a:cubicBezTo>
                  <a:pt x="1033042" y="498535"/>
                  <a:pt x="1079647" y="493536"/>
                  <a:pt x="1126598" y="491737"/>
                </a:cubicBezTo>
                <a:lnTo>
                  <a:pt x="1128980" y="471475"/>
                </a:lnTo>
                <a:lnTo>
                  <a:pt x="1284034" y="518332"/>
                </a:lnTo>
                <a:lnTo>
                  <a:pt x="1119385" y="553112"/>
                </a:lnTo>
                <a:lnTo>
                  <a:pt x="1121764" y="532861"/>
                </a:lnTo>
                <a:cubicBezTo>
                  <a:pt x="1032697" y="536851"/>
                  <a:pt x="944994" y="552830"/>
                  <a:pt x="860936" y="580060"/>
                </a:cubicBezTo>
                <a:lnTo>
                  <a:pt x="754920" y="622436"/>
                </a:lnTo>
                <a:lnTo>
                  <a:pt x="713730" y="642896"/>
                </a:lnTo>
                <a:lnTo>
                  <a:pt x="653377" y="677015"/>
                </a:lnTo>
                <a:lnTo>
                  <a:pt x="573280" y="729725"/>
                </a:lnTo>
                <a:cubicBezTo>
                  <a:pt x="539541" y="754957"/>
                  <a:pt x="507367" y="782168"/>
                  <a:pt x="476932" y="811185"/>
                </a:cubicBezTo>
                <a:lnTo>
                  <a:pt x="470634" y="817951"/>
                </a:lnTo>
                <a:lnTo>
                  <a:pt x="406065" y="895955"/>
                </a:lnTo>
                <a:lnTo>
                  <a:pt x="382905" y="932319"/>
                </a:lnTo>
                <a:lnTo>
                  <a:pt x="371441" y="929657"/>
                </a:lnTo>
                <a:lnTo>
                  <a:pt x="362707" y="941337"/>
                </a:lnTo>
                <a:lnTo>
                  <a:pt x="361221" y="941487"/>
                </a:lnTo>
                <a:lnTo>
                  <a:pt x="360649" y="941429"/>
                </a:lnTo>
                <a:lnTo>
                  <a:pt x="369292" y="929159"/>
                </a:lnTo>
                <a:lnTo>
                  <a:pt x="320907" y="917926"/>
                </a:lnTo>
                <a:cubicBezTo>
                  <a:pt x="234858" y="889047"/>
                  <a:pt x="156214" y="835046"/>
                  <a:pt x="96929" y="757518"/>
                </a:cubicBezTo>
                <a:cubicBezTo>
                  <a:pt x="-61164" y="550778"/>
                  <a:pt x="-21728" y="255022"/>
                  <a:pt x="185013" y="96928"/>
                </a:cubicBezTo>
                <a:close/>
              </a:path>
            </a:pathLst>
          </a:custGeom>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78" name="任意多边形 77"/>
          <p:cNvSpPr/>
          <p:nvPr>
            <p:custDataLst>
              <p:tags r:id="rId4"/>
            </p:custDataLst>
          </p:nvPr>
        </p:nvSpPr>
        <p:spPr>
          <a:xfrm rot="6497383">
            <a:off x="6905962" y="2906998"/>
            <a:ext cx="1082018" cy="814840"/>
          </a:xfrm>
          <a:custGeom>
            <a:avLst/>
            <a:gdLst>
              <a:gd name="connsiteX0" fmla="*/ 23933 w 1235112"/>
              <a:gd name="connsiteY0" fmla="*/ 619254 h 930131"/>
              <a:gd name="connsiteX1" fmla="*/ 323483 w 1235112"/>
              <a:gd name="connsiteY1" fmla="*/ 23933 h 930131"/>
              <a:gd name="connsiteX2" fmla="*/ 918804 w 1235112"/>
              <a:gd name="connsiteY2" fmla="*/ 323482 h 930131"/>
              <a:gd name="connsiteX3" fmla="*/ 941206 w 1235112"/>
              <a:gd name="connsiteY3" fmla="*/ 509266 h 930131"/>
              <a:gd name="connsiteX4" fmla="*/ 929996 w 1235112"/>
              <a:gd name="connsiteY4" fmla="*/ 571551 h 930131"/>
              <a:gd name="connsiteX5" fmla="*/ 965469 w 1235112"/>
              <a:gd name="connsiteY5" fmla="*/ 564088 h 930131"/>
              <a:gd name="connsiteX6" fmla="*/ 1092150 w 1235112"/>
              <a:gd name="connsiteY6" fmla="*/ 552571 h 930131"/>
              <a:gd name="connsiteX7" fmla="*/ 1094313 w 1235112"/>
              <a:gd name="connsiteY7" fmla="*/ 536906 h 930131"/>
              <a:gd name="connsiteX8" fmla="*/ 1235112 w 1235112"/>
              <a:gd name="connsiteY8" fmla="*/ 573131 h 930131"/>
              <a:gd name="connsiteX9" fmla="*/ 1085600 w 1235112"/>
              <a:gd name="connsiteY9" fmla="*/ 600020 h 930131"/>
              <a:gd name="connsiteX10" fmla="*/ 1087761 w 1235112"/>
              <a:gd name="connsiteY10" fmla="*/ 584364 h 930131"/>
              <a:gd name="connsiteX11" fmla="*/ 850912 w 1235112"/>
              <a:gd name="connsiteY11" fmla="*/ 620853 h 930131"/>
              <a:gd name="connsiteX12" fmla="*/ 754643 w 1235112"/>
              <a:gd name="connsiteY12" fmla="*/ 653614 h 930131"/>
              <a:gd name="connsiteX13" fmla="*/ 717240 w 1235112"/>
              <a:gd name="connsiteY13" fmla="*/ 669432 h 930131"/>
              <a:gd name="connsiteX14" fmla="*/ 662436 w 1235112"/>
              <a:gd name="connsiteY14" fmla="*/ 695809 h 930131"/>
              <a:gd name="connsiteX15" fmla="*/ 589702 w 1235112"/>
              <a:gd name="connsiteY15" fmla="*/ 736559 h 930131"/>
              <a:gd name="connsiteX16" fmla="*/ 502212 w 1235112"/>
              <a:gd name="connsiteY16" fmla="*/ 799536 h 930131"/>
              <a:gd name="connsiteX17" fmla="*/ 430019 w 1235112"/>
              <a:gd name="connsiteY17" fmla="*/ 865564 h 930131"/>
              <a:gd name="connsiteX18" fmla="*/ 423356 w 1235112"/>
              <a:gd name="connsiteY18" fmla="*/ 871845 h 930131"/>
              <a:gd name="connsiteX19" fmla="*/ 398489 w 1235112"/>
              <a:gd name="connsiteY19" fmla="*/ 900156 h 930131"/>
              <a:gd name="connsiteX20" fmla="*/ 397395 w 1235112"/>
              <a:gd name="connsiteY20" fmla="*/ 900250 h 930131"/>
              <a:gd name="connsiteX21" fmla="*/ 371936 w 1235112"/>
              <a:gd name="connsiteY21" fmla="*/ 930131 h 930131"/>
              <a:gd name="connsiteX22" fmla="*/ 343833 w 1235112"/>
              <a:gd name="connsiteY22" fmla="*/ 925073 h 930131"/>
              <a:gd name="connsiteX23" fmla="*/ 23933 w 1235112"/>
              <a:gd name="connsiteY23" fmla="*/ 619254 h 9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5112" h="930131">
                <a:moveTo>
                  <a:pt x="23933" y="619254"/>
                </a:moveTo>
                <a:cubicBezTo>
                  <a:pt x="-57742" y="372142"/>
                  <a:pt x="76371" y="105608"/>
                  <a:pt x="323483" y="23933"/>
                </a:cubicBezTo>
                <a:cubicBezTo>
                  <a:pt x="570594" y="-57742"/>
                  <a:pt x="837129" y="76371"/>
                  <a:pt x="918804" y="323482"/>
                </a:cubicBezTo>
                <a:cubicBezTo>
                  <a:pt x="939223" y="385260"/>
                  <a:pt x="946155" y="448252"/>
                  <a:pt x="941206" y="509266"/>
                </a:cubicBezTo>
                <a:lnTo>
                  <a:pt x="929996" y="571551"/>
                </a:lnTo>
                <a:lnTo>
                  <a:pt x="965469" y="564088"/>
                </a:lnTo>
                <a:cubicBezTo>
                  <a:pt x="1007195" y="557826"/>
                  <a:pt x="1049516" y="553961"/>
                  <a:pt x="1092150" y="552571"/>
                </a:cubicBezTo>
                <a:lnTo>
                  <a:pt x="1094313" y="536906"/>
                </a:lnTo>
                <a:lnTo>
                  <a:pt x="1235112" y="573131"/>
                </a:lnTo>
                <a:lnTo>
                  <a:pt x="1085600" y="600020"/>
                </a:lnTo>
                <a:lnTo>
                  <a:pt x="1087761" y="584364"/>
                </a:lnTo>
                <a:cubicBezTo>
                  <a:pt x="1006882" y="587448"/>
                  <a:pt x="927242" y="599802"/>
                  <a:pt x="850912" y="620853"/>
                </a:cubicBezTo>
                <a:lnTo>
                  <a:pt x="754643" y="653614"/>
                </a:lnTo>
                <a:lnTo>
                  <a:pt x="717240" y="669432"/>
                </a:lnTo>
                <a:lnTo>
                  <a:pt x="662436" y="695809"/>
                </a:lnTo>
                <a:lnTo>
                  <a:pt x="589702" y="736559"/>
                </a:lnTo>
                <a:cubicBezTo>
                  <a:pt x="559065" y="756065"/>
                  <a:pt x="529849" y="777102"/>
                  <a:pt x="502212" y="799536"/>
                </a:cubicBezTo>
                <a:lnTo>
                  <a:pt x="430019" y="865564"/>
                </a:lnTo>
                <a:lnTo>
                  <a:pt x="423356" y="871845"/>
                </a:lnTo>
                <a:lnTo>
                  <a:pt x="398489" y="900156"/>
                </a:lnTo>
                <a:lnTo>
                  <a:pt x="397395" y="900250"/>
                </a:lnTo>
                <a:lnTo>
                  <a:pt x="371936" y="930131"/>
                </a:lnTo>
                <a:lnTo>
                  <a:pt x="343833" y="925073"/>
                </a:lnTo>
                <a:cubicBezTo>
                  <a:pt x="198238" y="884003"/>
                  <a:pt x="74980" y="773698"/>
                  <a:pt x="23933" y="619254"/>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1" name="任意多边形 80"/>
          <p:cNvSpPr/>
          <p:nvPr>
            <p:custDataLst>
              <p:tags r:id="rId5"/>
            </p:custDataLst>
          </p:nvPr>
        </p:nvSpPr>
        <p:spPr>
          <a:xfrm rot="18987947">
            <a:off x="4916767" y="2682636"/>
            <a:ext cx="1105516" cy="820136"/>
          </a:xfrm>
          <a:custGeom>
            <a:avLst/>
            <a:gdLst>
              <a:gd name="connsiteX0" fmla="*/ 1261935 w 1261935"/>
              <a:gd name="connsiteY0" fmla="*/ 513022 h 936177"/>
              <a:gd name="connsiteX1" fmla="*/ 1097286 w 1261935"/>
              <a:gd name="connsiteY1" fmla="*/ 547802 h 936177"/>
              <a:gd name="connsiteX2" fmla="*/ 1099665 w 1261935"/>
              <a:gd name="connsiteY2" fmla="*/ 527551 h 936177"/>
              <a:gd name="connsiteX3" fmla="*/ 967372 w 1261935"/>
              <a:gd name="connsiteY3" fmla="*/ 542435 h 936177"/>
              <a:gd name="connsiteX4" fmla="*/ 920244 w 1261935"/>
              <a:gd name="connsiteY4" fmla="*/ 554284 h 936177"/>
              <a:gd name="connsiteX5" fmla="*/ 801933 w 1261935"/>
              <a:gd name="connsiteY5" fmla="*/ 589501 h 936177"/>
              <a:gd name="connsiteX6" fmla="*/ 798283 w 1261935"/>
              <a:gd name="connsiteY6" fmla="*/ 590960 h 936177"/>
              <a:gd name="connsiteX7" fmla="*/ 672341 w 1261935"/>
              <a:gd name="connsiteY7" fmla="*/ 649583 h 936177"/>
              <a:gd name="connsiteX8" fmla="*/ 443026 w 1261935"/>
              <a:gd name="connsiteY8" fmla="*/ 827898 h 936177"/>
              <a:gd name="connsiteX9" fmla="*/ 378621 w 1261935"/>
              <a:gd name="connsiteY9" fmla="*/ 902927 h 936177"/>
              <a:gd name="connsiteX10" fmla="*/ 361495 w 1261935"/>
              <a:gd name="connsiteY10" fmla="*/ 927514 h 936177"/>
              <a:gd name="connsiteX11" fmla="*/ 349404 w 1261935"/>
              <a:gd name="connsiteY11" fmla="*/ 924265 h 936177"/>
              <a:gd name="connsiteX12" fmla="*/ 340608 w 1261935"/>
              <a:gd name="connsiteY12" fmla="*/ 936027 h 936177"/>
              <a:gd name="connsiteX13" fmla="*/ 339122 w 1261935"/>
              <a:gd name="connsiteY13" fmla="*/ 936177 h 936177"/>
              <a:gd name="connsiteX14" fmla="*/ 338550 w 1261935"/>
              <a:gd name="connsiteY14" fmla="*/ 936119 h 936177"/>
              <a:gd name="connsiteX15" fmla="*/ 347298 w 1261935"/>
              <a:gd name="connsiteY15" fmla="*/ 923699 h 936177"/>
              <a:gd name="connsiteX16" fmla="*/ 305143 w 1261935"/>
              <a:gd name="connsiteY16" fmla="*/ 912371 h 936177"/>
              <a:gd name="connsiteX17" fmla="*/ 146656 w 1261935"/>
              <a:gd name="connsiteY17" fmla="*/ 812874 h 936177"/>
              <a:gd name="connsiteX18" fmla="*/ 129609 w 1261935"/>
              <a:gd name="connsiteY18" fmla="*/ 146656 h 936177"/>
              <a:gd name="connsiteX19" fmla="*/ 795827 w 1261935"/>
              <a:gd name="connsiteY19" fmla="*/ 129609 h 936177"/>
              <a:gd name="connsiteX20" fmla="*/ 941211 w 1261935"/>
              <a:gd name="connsiteY20" fmla="*/ 436602 h 936177"/>
              <a:gd name="connsiteX21" fmla="*/ 937916 w 1261935"/>
              <a:gd name="connsiteY21" fmla="*/ 508016 h 936177"/>
              <a:gd name="connsiteX22" fmla="*/ 964992 w 1261935"/>
              <a:gd name="connsiteY22" fmla="*/ 501325 h 936177"/>
              <a:gd name="connsiteX23" fmla="*/ 1104499 w 1261935"/>
              <a:gd name="connsiteY23" fmla="*/ 486427 h 936177"/>
              <a:gd name="connsiteX24" fmla="*/ 1106881 w 1261935"/>
              <a:gd name="connsiteY24" fmla="*/ 466165 h 93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1935" h="936177">
                <a:moveTo>
                  <a:pt x="1261935" y="513022"/>
                </a:moveTo>
                <a:lnTo>
                  <a:pt x="1097286" y="547802"/>
                </a:lnTo>
                <a:lnTo>
                  <a:pt x="1099665" y="527551"/>
                </a:lnTo>
                <a:cubicBezTo>
                  <a:pt x="1055131" y="529546"/>
                  <a:pt x="1010939" y="534538"/>
                  <a:pt x="967372" y="542435"/>
                </a:cubicBezTo>
                <a:lnTo>
                  <a:pt x="920244" y="554284"/>
                </a:lnTo>
                <a:lnTo>
                  <a:pt x="801933" y="589501"/>
                </a:lnTo>
                <a:lnTo>
                  <a:pt x="798283" y="590960"/>
                </a:lnTo>
                <a:lnTo>
                  <a:pt x="672341" y="649583"/>
                </a:lnTo>
                <a:cubicBezTo>
                  <a:pt x="589386" y="695923"/>
                  <a:pt x="511919" y="755388"/>
                  <a:pt x="443026" y="827898"/>
                </a:cubicBezTo>
                <a:cubicBezTo>
                  <a:pt x="420062" y="852069"/>
                  <a:pt x="398595" y="877116"/>
                  <a:pt x="378621" y="902927"/>
                </a:cubicBezTo>
                <a:lnTo>
                  <a:pt x="361495" y="927514"/>
                </a:lnTo>
                <a:lnTo>
                  <a:pt x="349404" y="924265"/>
                </a:lnTo>
                <a:lnTo>
                  <a:pt x="340608" y="936027"/>
                </a:lnTo>
                <a:lnTo>
                  <a:pt x="339122" y="936177"/>
                </a:lnTo>
                <a:lnTo>
                  <a:pt x="338550" y="936119"/>
                </a:lnTo>
                <a:lnTo>
                  <a:pt x="347298" y="923699"/>
                </a:lnTo>
                <a:lnTo>
                  <a:pt x="305143" y="912371"/>
                </a:lnTo>
                <a:cubicBezTo>
                  <a:pt x="247844" y="890824"/>
                  <a:pt x="193826" y="857690"/>
                  <a:pt x="146656" y="812874"/>
                </a:cubicBezTo>
                <a:cubicBezTo>
                  <a:pt x="-42022" y="633611"/>
                  <a:pt x="-49655" y="335335"/>
                  <a:pt x="129609" y="146656"/>
                </a:cubicBezTo>
                <a:cubicBezTo>
                  <a:pt x="308872" y="-42022"/>
                  <a:pt x="607148" y="-49655"/>
                  <a:pt x="795827" y="129609"/>
                </a:cubicBezTo>
                <a:cubicBezTo>
                  <a:pt x="884270" y="213639"/>
                  <a:pt x="932931" y="323818"/>
                  <a:pt x="941211" y="436602"/>
                </a:cubicBezTo>
                <a:lnTo>
                  <a:pt x="937916" y="508016"/>
                </a:lnTo>
                <a:lnTo>
                  <a:pt x="964992" y="501325"/>
                </a:lnTo>
                <a:cubicBezTo>
                  <a:pt x="1010943" y="493225"/>
                  <a:pt x="1057548" y="488226"/>
                  <a:pt x="1104499" y="486427"/>
                </a:cubicBezTo>
                <a:lnTo>
                  <a:pt x="1106881" y="466165"/>
                </a:lnTo>
                <a:close/>
              </a:path>
            </a:pathLst>
          </a:custGeom>
          <a:solidFill>
            <a:srgbClr val="5E5CA2"/>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0" name="任意多边形 79"/>
          <p:cNvSpPr/>
          <p:nvPr>
            <p:custDataLst>
              <p:tags r:id="rId6"/>
            </p:custDataLst>
          </p:nvPr>
        </p:nvSpPr>
        <p:spPr>
          <a:xfrm rot="15022245">
            <a:off x="5224925" y="3889449"/>
            <a:ext cx="1085247" cy="825885"/>
          </a:xfrm>
          <a:custGeom>
            <a:avLst/>
            <a:gdLst>
              <a:gd name="connsiteX0" fmla="*/ 1238798 w 1238798"/>
              <a:gd name="connsiteY0" fmla="*/ 579374 h 942739"/>
              <a:gd name="connsiteX1" fmla="*/ 1101653 w 1238798"/>
              <a:gd name="connsiteY1" fmla="*/ 608344 h 942739"/>
              <a:gd name="connsiteX2" fmla="*/ 1103634 w 1238798"/>
              <a:gd name="connsiteY2" fmla="*/ 591476 h 942739"/>
              <a:gd name="connsiteX3" fmla="*/ 886376 w 1238798"/>
              <a:gd name="connsiteY3" fmla="*/ 630791 h 942739"/>
              <a:gd name="connsiteX4" fmla="*/ 869656 w 1238798"/>
              <a:gd name="connsiteY4" fmla="*/ 637474 h 942739"/>
              <a:gd name="connsiteX5" fmla="*/ 789323 w 1238798"/>
              <a:gd name="connsiteY5" fmla="*/ 681616 h 942739"/>
              <a:gd name="connsiteX6" fmla="*/ 532353 w 1238798"/>
              <a:gd name="connsiteY6" fmla="*/ 918134 h 942739"/>
              <a:gd name="connsiteX7" fmla="*/ 518365 w 1238798"/>
              <a:gd name="connsiteY7" fmla="*/ 938832 h 942739"/>
              <a:gd name="connsiteX8" fmla="*/ 498273 w 1238798"/>
              <a:gd name="connsiteY8" fmla="*/ 941965 h 942739"/>
              <a:gd name="connsiteX9" fmla="*/ 313064 w 1238798"/>
              <a:gd name="connsiteY9" fmla="*/ 915225 h 942739"/>
              <a:gd name="connsiteX10" fmla="*/ 27514 w 1238798"/>
              <a:gd name="connsiteY10" fmla="*/ 313064 h 942739"/>
              <a:gd name="connsiteX11" fmla="*/ 629675 w 1238798"/>
              <a:gd name="connsiteY11" fmla="*/ 27514 h 942739"/>
              <a:gd name="connsiteX12" fmla="*/ 938112 w 1238798"/>
              <a:gd name="connsiteY12" fmla="*/ 537006 h 942739"/>
              <a:gd name="connsiteX13" fmla="*/ 926064 w 1238798"/>
              <a:gd name="connsiteY13" fmla="*/ 585790 h 942739"/>
              <a:gd name="connsiteX14" fmla="*/ 991457 w 1238798"/>
              <a:gd name="connsiteY14" fmla="*/ 569631 h 942739"/>
              <a:gd name="connsiteX15" fmla="*/ 1107661 w 1238798"/>
              <a:gd name="connsiteY15" fmla="*/ 557221 h 942739"/>
              <a:gd name="connsiteX16" fmla="*/ 1109645 w 1238798"/>
              <a:gd name="connsiteY16" fmla="*/ 540344 h 94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8798" h="942739">
                <a:moveTo>
                  <a:pt x="1238798" y="579374"/>
                </a:moveTo>
                <a:lnTo>
                  <a:pt x="1101653" y="608344"/>
                </a:lnTo>
                <a:lnTo>
                  <a:pt x="1103634" y="591476"/>
                </a:lnTo>
                <a:cubicBezTo>
                  <a:pt x="1029445" y="594799"/>
                  <a:pt x="956392" y="608110"/>
                  <a:pt x="886376" y="630791"/>
                </a:cubicBezTo>
                <a:lnTo>
                  <a:pt x="869656" y="637474"/>
                </a:lnTo>
                <a:lnTo>
                  <a:pt x="789323" y="681616"/>
                </a:lnTo>
                <a:cubicBezTo>
                  <a:pt x="691153" y="743458"/>
                  <a:pt x="603679" y="823158"/>
                  <a:pt x="532353" y="918134"/>
                </a:cubicBezTo>
                <a:lnTo>
                  <a:pt x="518365" y="938832"/>
                </a:lnTo>
                <a:lnTo>
                  <a:pt x="498273" y="941965"/>
                </a:lnTo>
                <a:cubicBezTo>
                  <a:pt x="437161" y="945486"/>
                  <a:pt x="374347" y="937083"/>
                  <a:pt x="313064" y="915225"/>
                </a:cubicBezTo>
                <a:cubicBezTo>
                  <a:pt x="67929" y="827796"/>
                  <a:pt x="-59916" y="558199"/>
                  <a:pt x="27514" y="313064"/>
                </a:cubicBezTo>
                <a:cubicBezTo>
                  <a:pt x="114943" y="67929"/>
                  <a:pt x="384540" y="-59916"/>
                  <a:pt x="629675" y="27514"/>
                </a:cubicBezTo>
                <a:cubicBezTo>
                  <a:pt x="844168" y="104015"/>
                  <a:pt x="968861" y="319987"/>
                  <a:pt x="938112" y="537006"/>
                </a:cubicBezTo>
                <a:lnTo>
                  <a:pt x="926064" y="585790"/>
                </a:lnTo>
                <a:lnTo>
                  <a:pt x="991457" y="569631"/>
                </a:lnTo>
                <a:cubicBezTo>
                  <a:pt x="1029733" y="562884"/>
                  <a:pt x="1068553" y="558720"/>
                  <a:pt x="1107661" y="557221"/>
                </a:cubicBezTo>
                <a:lnTo>
                  <a:pt x="1109645" y="540344"/>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25" name="任意多边形 24"/>
          <p:cNvSpPr/>
          <p:nvPr>
            <p:custDataLst>
              <p:tags r:id="rId7"/>
            </p:custDataLst>
          </p:nvPr>
        </p:nvSpPr>
        <p:spPr bwMode="auto">
          <a:xfrm>
            <a:off x="6248985" y="2139124"/>
            <a:ext cx="336100" cy="323726"/>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sp>
        <p:nvSpPr>
          <p:cNvPr id="29" name="任意多边形 28"/>
          <p:cNvSpPr/>
          <p:nvPr>
            <p:custDataLst>
              <p:tags r:id="rId8"/>
            </p:custDataLst>
          </p:nvPr>
        </p:nvSpPr>
        <p:spPr bwMode="auto">
          <a:xfrm>
            <a:off x="7363229" y="3015515"/>
            <a:ext cx="336100" cy="323726"/>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7" name="任意多边形 26"/>
          <p:cNvSpPr/>
          <p:nvPr>
            <p:custDataLst>
              <p:tags r:id="rId9"/>
            </p:custDataLst>
          </p:nvPr>
        </p:nvSpPr>
        <p:spPr bwMode="auto">
          <a:xfrm>
            <a:off x="6913469" y="4284376"/>
            <a:ext cx="336100" cy="323726"/>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82" name="任意多边形 81"/>
          <p:cNvSpPr/>
          <p:nvPr>
            <p:custDataLst>
              <p:tags r:id="rId10"/>
            </p:custDataLst>
          </p:nvPr>
        </p:nvSpPr>
        <p:spPr bwMode="auto">
          <a:xfrm>
            <a:off x="5621354" y="4284376"/>
            <a:ext cx="336100" cy="323726"/>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a:noFill/>
          </a:ln>
        </p:spPr>
        <p:txBody>
          <a:bodyPr anchor="ctr"/>
          <a:lstStyle/>
          <a:p>
            <a:pPr algn="ctr"/>
          </a:p>
        </p:txBody>
      </p:sp>
      <p:sp>
        <p:nvSpPr>
          <p:cNvPr id="87" name="任意多边形 86"/>
          <p:cNvSpPr/>
          <p:nvPr>
            <p:custDataLst>
              <p:tags r:id="rId11"/>
            </p:custDataLst>
          </p:nvPr>
        </p:nvSpPr>
        <p:spPr>
          <a:xfrm>
            <a:off x="5124796" y="2995781"/>
            <a:ext cx="363158" cy="363195"/>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rgbClr val="FFFFFF"/>
          </a:solidFill>
          <a:ln w="6350" cap="flat" cmpd="sng" algn="ctr">
            <a:noFill/>
            <a:prstDash val="solid"/>
            <a:miter lim="800000"/>
          </a:ln>
          <a:effectLst/>
        </p:spPr>
        <p:style>
          <a:lnRef idx="1">
            <a:srgbClr val="4276AA"/>
          </a:lnRef>
          <a:fillRef idx="0">
            <a:srgbClr val="4276AA"/>
          </a:fillRef>
          <a:effectRef idx="0">
            <a:srgbClr val="4276AA"/>
          </a:effectRef>
          <a:fontRef idx="minor">
            <a:srgbClr val="000000"/>
          </a:fontRef>
        </p:style>
        <p:txBody>
          <a:bodyPr rtlCol="0" anchor="ctr"/>
          <a:lstStyle/>
          <a:p>
            <a:pPr algn="ctr"/>
            <a:endParaRPr lang="zh-CN" altLang="en-US">
              <a:solidFill>
                <a:srgbClr val="000000"/>
              </a:solidFill>
              <a:latin typeface="Arial" panose="020B0604020202020204" pitchFamily="34" charset="0"/>
              <a:ea typeface="微软雅黑" panose="020B0503020204020204" charset="-122"/>
            </a:endParaRPr>
          </a:p>
        </p:txBody>
      </p:sp>
      <p:sp>
        <p:nvSpPr>
          <p:cNvPr id="35" name="文本框 34"/>
          <p:cNvSpPr txBox="1"/>
          <p:nvPr>
            <p:custDataLst>
              <p:tags r:id="rId12"/>
            </p:custDataLst>
          </p:nvPr>
        </p:nvSpPr>
        <p:spPr>
          <a:xfrm>
            <a:off x="529590" y="1618615"/>
            <a:ext cx="5211445" cy="137795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indent="0" algn="l" fontAlgn="auto">
              <a:lnSpc>
                <a:spcPct val="150000"/>
              </a:lnSpc>
            </a:pPr>
            <a:r>
              <a:rPr lang="zh-CN" altLang="en-US" sz="1600" b="1" spc="300" dirty="0">
                <a:solidFill>
                  <a:srgbClr val="4276AA"/>
                </a:solidFill>
                <a:latin typeface="微软雅黑" panose="020B0503020204020204" charset="-122"/>
                <a:ea typeface="微软雅黑" panose="020B0503020204020204" charset="-122"/>
                <a:cs typeface="+mn-ea"/>
              </a:rPr>
              <a:t>（一）由单一基础向跨专业、复合型转化 </a:t>
            </a:r>
            <a:endParaRPr lang="zh-CN" altLang="en-US" sz="1600" b="1" spc="300" dirty="0">
              <a:solidFill>
                <a:srgbClr val="4276AA"/>
              </a:solidFill>
              <a:latin typeface="微软雅黑" panose="020B0503020204020204" charset="-122"/>
              <a:ea typeface="微软雅黑" panose="020B0503020204020204" charset="-122"/>
              <a:cs typeface="+mn-ea"/>
            </a:endParaRPr>
          </a:p>
          <a:p>
            <a:pPr indent="0" algn="l" fontAlgn="auto">
              <a:lnSpc>
                <a:spcPct val="150000"/>
              </a:lnSpc>
            </a:pPr>
            <a:r>
              <a:rPr lang="zh-CN" altLang="en-US" sz="1600" b="1" spc="300" dirty="0">
                <a:solidFill>
                  <a:schemeClr val="tx1"/>
                </a:solidFill>
                <a:latin typeface="微软雅黑" panose="020B0503020204020204" charset="-122"/>
                <a:ea typeface="微软雅黑" panose="020B0503020204020204" charset="-122"/>
                <a:cs typeface="+mn-ea"/>
              </a:rPr>
              <a:t>过去靠单一技能就能胜任的工作，现在职业内涵发展扩大了，往往需要相关专业的许多知识和技能，因此更需要跨专业和复合型人才。</a:t>
            </a:r>
            <a:endParaRPr lang="zh-CN" altLang="en-US" sz="1600" b="1" spc="300" dirty="0">
              <a:solidFill>
                <a:schemeClr val="tx1"/>
              </a:solidFill>
              <a:latin typeface="微软雅黑" panose="020B0503020204020204" charset="-122"/>
              <a:ea typeface="微软雅黑" panose="020B0503020204020204" charset="-122"/>
              <a:cs typeface="+mn-ea"/>
            </a:endParaRPr>
          </a:p>
        </p:txBody>
      </p:sp>
      <p:sp>
        <p:nvSpPr>
          <p:cNvPr id="37" name="文本框 36"/>
          <p:cNvSpPr txBox="1"/>
          <p:nvPr>
            <p:custDataLst>
              <p:tags r:id="rId13"/>
            </p:custDataLst>
          </p:nvPr>
        </p:nvSpPr>
        <p:spPr>
          <a:xfrm>
            <a:off x="604520" y="2861310"/>
            <a:ext cx="4883150" cy="236855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indent="0" algn="l" fontAlgn="auto">
              <a:lnSpc>
                <a:spcPct val="150000"/>
              </a:lnSpc>
            </a:pPr>
            <a:r>
              <a:rPr lang="zh-CN" altLang="en-US" sz="1600" b="1" spc="300" dirty="0">
                <a:solidFill>
                  <a:srgbClr val="5E5CA2"/>
                </a:solidFill>
                <a:latin typeface="微软雅黑" panose="020B0503020204020204" charset="-122"/>
                <a:ea typeface="微软雅黑" panose="020B0503020204020204" charset="-122"/>
                <a:cs typeface="+mn-ea"/>
              </a:rPr>
              <a:t>（二）由封闭型向开放型转化 </a:t>
            </a:r>
            <a:endParaRPr lang="zh-CN" altLang="en-US" sz="1600" b="1" spc="300" dirty="0">
              <a:solidFill>
                <a:srgbClr val="5E5CA2"/>
              </a:solidFill>
              <a:latin typeface="微软雅黑" panose="020B0503020204020204" charset="-122"/>
              <a:ea typeface="微软雅黑" panose="020B0503020204020204" charset="-122"/>
              <a:cs typeface="+mn-ea"/>
            </a:endParaRPr>
          </a:p>
          <a:p>
            <a:pPr indent="0" algn="l" fontAlgn="auto">
              <a:lnSpc>
                <a:spcPct val="150000"/>
              </a:lnSpc>
            </a:pPr>
            <a:r>
              <a:rPr lang="zh-CN" altLang="en-US" sz="1600" b="1" spc="300" dirty="0">
                <a:solidFill>
                  <a:schemeClr val="tx1"/>
                </a:solidFill>
                <a:latin typeface="微软雅黑" panose="020B0503020204020204" charset="-122"/>
                <a:ea typeface="微软雅黑" panose="020B0503020204020204" charset="-122"/>
                <a:cs typeface="+mn-ea"/>
              </a:rPr>
              <a:t>随着改革开放的深入，职业岗位工作的范围和面向的服务对象越来越广泛，接受信息的渠道也必须拓宽，人们相互之间的交往和协作关系大大加强，这就要求人们具有开放的观念和心态，彻底摆脱封闭的状态。</a:t>
            </a:r>
            <a:endParaRPr lang="zh-CN" altLang="en-US" sz="1600" b="1" spc="300" dirty="0">
              <a:solidFill>
                <a:schemeClr val="tx1"/>
              </a:solidFill>
              <a:latin typeface="微软雅黑" panose="020B0503020204020204" charset="-122"/>
              <a:ea typeface="微软雅黑" panose="020B0503020204020204" charset="-122"/>
              <a:cs typeface="+mn-ea"/>
            </a:endParaRPr>
          </a:p>
        </p:txBody>
      </p:sp>
      <p:sp>
        <p:nvSpPr>
          <p:cNvPr id="39" name="文本框 38"/>
          <p:cNvSpPr txBox="1"/>
          <p:nvPr>
            <p:custDataLst>
              <p:tags r:id="rId14"/>
            </p:custDataLst>
          </p:nvPr>
        </p:nvSpPr>
        <p:spPr>
          <a:xfrm>
            <a:off x="5331460" y="4900930"/>
            <a:ext cx="5118100" cy="137858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indent="0" algn="l" fontAlgn="auto">
              <a:lnSpc>
                <a:spcPct val="150000"/>
              </a:lnSpc>
            </a:pPr>
            <a:r>
              <a:rPr lang="zh-CN" altLang="en-US" sz="1600" b="1" spc="300" dirty="0">
                <a:solidFill>
                  <a:srgbClr val="5268A5"/>
                </a:solidFill>
                <a:latin typeface="微软雅黑" panose="020B0503020204020204" charset="-122"/>
                <a:ea typeface="微软雅黑" panose="020B0503020204020204" charset="-122"/>
                <a:cs typeface="+mn-ea"/>
              </a:rPr>
              <a:t>（三）由传统工艺型向信息化、智能型转化 </a:t>
            </a:r>
            <a:endParaRPr lang="zh-CN" altLang="en-US" sz="1600" b="1" spc="300" dirty="0">
              <a:solidFill>
                <a:srgbClr val="5268A5"/>
              </a:solidFill>
              <a:latin typeface="微软雅黑" panose="020B0503020204020204" charset="-122"/>
              <a:ea typeface="微软雅黑" panose="020B0503020204020204" charset="-122"/>
              <a:cs typeface="+mn-ea"/>
            </a:endParaRPr>
          </a:p>
          <a:p>
            <a:pPr indent="0" algn="l" fontAlgn="auto">
              <a:lnSpc>
                <a:spcPct val="150000"/>
              </a:lnSpc>
            </a:pPr>
            <a:r>
              <a:rPr lang="zh-CN" altLang="en-US" sz="1600" b="1" spc="300" dirty="0">
                <a:solidFill>
                  <a:schemeClr val="tx1"/>
                </a:solidFill>
                <a:latin typeface="微软雅黑" panose="020B0503020204020204" charset="-122"/>
                <a:ea typeface="微软雅黑" panose="020B0503020204020204" charset="-122"/>
                <a:cs typeface="+mn-ea"/>
              </a:rPr>
              <a:t>传统工艺型职业在科技含量上相对滞后，在技术更新速度方面比较缓慢，有时跟不上时代前进的步伐。</a:t>
            </a:r>
            <a:endParaRPr lang="zh-CN" altLang="en-US" sz="1600" b="1" spc="300" dirty="0">
              <a:solidFill>
                <a:schemeClr val="tx1"/>
              </a:solidFill>
              <a:latin typeface="微软雅黑" panose="020B0503020204020204" charset="-122"/>
              <a:ea typeface="微软雅黑" panose="020B0503020204020204" charset="-122"/>
              <a:cs typeface="+mn-ea"/>
            </a:endParaRPr>
          </a:p>
        </p:txBody>
      </p:sp>
      <p:sp>
        <p:nvSpPr>
          <p:cNvPr id="41" name="文本框 40"/>
          <p:cNvSpPr txBox="1"/>
          <p:nvPr>
            <p:custDataLst>
              <p:tags r:id="rId15"/>
            </p:custDataLst>
          </p:nvPr>
        </p:nvSpPr>
        <p:spPr>
          <a:xfrm>
            <a:off x="7812405" y="1359535"/>
            <a:ext cx="3943985" cy="165671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indent="0" fontAlgn="auto">
              <a:lnSpc>
                <a:spcPct val="150000"/>
              </a:lnSpc>
            </a:pPr>
            <a:r>
              <a:rPr lang="zh-CN" altLang="en-US" sz="1600" b="1" spc="300" dirty="0">
                <a:solidFill>
                  <a:srgbClr val="178AA1"/>
                </a:solidFill>
                <a:latin typeface="微软雅黑" panose="020B0503020204020204" charset="-122"/>
                <a:ea typeface="微软雅黑" panose="020B0503020204020204" charset="-122"/>
                <a:cs typeface="+mn-ea"/>
              </a:rPr>
              <a:t>（四）由继承型向知识创新型转化 </a:t>
            </a:r>
            <a:endParaRPr lang="zh-CN" altLang="en-US" sz="1600" b="1" spc="300" dirty="0">
              <a:solidFill>
                <a:srgbClr val="178AA1"/>
              </a:solidFill>
              <a:latin typeface="微软雅黑" panose="020B0503020204020204" charset="-122"/>
              <a:ea typeface="微软雅黑" panose="020B0503020204020204" charset="-122"/>
              <a:cs typeface="+mn-ea"/>
            </a:endParaRPr>
          </a:p>
          <a:p>
            <a:pPr indent="0" fontAlgn="auto">
              <a:lnSpc>
                <a:spcPct val="150000"/>
              </a:lnSpc>
            </a:pPr>
            <a:r>
              <a:rPr lang="zh-CN" altLang="en-US" sz="1600" b="1" spc="300" dirty="0">
                <a:solidFill>
                  <a:schemeClr val="tx1"/>
                </a:solidFill>
                <a:latin typeface="微软雅黑" panose="020B0503020204020204" charset="-122"/>
                <a:ea typeface="微软雅黑" panose="020B0503020204020204" charset="-122"/>
                <a:cs typeface="+mn-ea"/>
              </a:rPr>
              <a:t>知识经济的到来，要求社会成员不断树立创新意识，在自己的职业岗位上进行创造性劳动。</a:t>
            </a:r>
            <a:endParaRPr lang="zh-CN" altLang="en-US" sz="1600" b="1" spc="300" dirty="0">
              <a:solidFill>
                <a:schemeClr val="tx1"/>
              </a:solidFill>
              <a:latin typeface="微软雅黑" panose="020B0503020204020204" charset="-122"/>
              <a:ea typeface="微软雅黑" panose="020B0503020204020204" charset="-122"/>
              <a:cs typeface="+mn-ea"/>
            </a:endParaRPr>
          </a:p>
        </p:txBody>
      </p:sp>
      <p:sp>
        <p:nvSpPr>
          <p:cNvPr id="43" name="文本框 42"/>
          <p:cNvSpPr txBox="1"/>
          <p:nvPr>
            <p:custDataLst>
              <p:tags r:id="rId16"/>
            </p:custDataLst>
          </p:nvPr>
        </p:nvSpPr>
        <p:spPr>
          <a:xfrm>
            <a:off x="7559040" y="3553460"/>
            <a:ext cx="4081780" cy="126555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b="1" spc="300" dirty="0">
                <a:solidFill>
                  <a:srgbClr val="40A693"/>
                </a:solidFill>
                <a:latin typeface="微软雅黑" panose="020B0503020204020204" charset="-122"/>
                <a:ea typeface="微软雅黑" panose="020B0503020204020204" charset="-122"/>
                <a:cs typeface="+mn-ea"/>
              </a:rPr>
              <a:t>（五）服务性职业向知识技能化发展 </a:t>
            </a:r>
            <a:endParaRPr lang="zh-CN" altLang="en-US" sz="1600" b="1" spc="300" dirty="0">
              <a:solidFill>
                <a:srgbClr val="40A693"/>
              </a:solidFill>
              <a:latin typeface="微软雅黑" panose="020B0503020204020204" charset="-122"/>
              <a:ea typeface="微软雅黑" panose="020B0503020204020204" charset="-122"/>
              <a:cs typeface="+mn-ea"/>
            </a:endParaRPr>
          </a:p>
          <a:p>
            <a:pPr>
              <a:lnSpc>
                <a:spcPct val="120000"/>
              </a:lnSpc>
            </a:pPr>
            <a:r>
              <a:rPr lang="zh-CN" altLang="en-US" sz="1600" b="1" spc="300" dirty="0">
                <a:solidFill>
                  <a:schemeClr val="tx1"/>
                </a:solidFill>
                <a:latin typeface="微软雅黑" panose="020B0503020204020204" charset="-122"/>
                <a:ea typeface="微软雅黑" panose="020B0503020204020204" charset="-122"/>
                <a:cs typeface="+mn-ea"/>
              </a:rPr>
              <a:t>社会生产力的提高，解放了劳动力，人们越来越多地需要社会服务行业为他们排忧解难、提供方便。</a:t>
            </a:r>
            <a:endParaRPr lang="zh-CN" altLang="en-US" sz="1600" b="1" spc="300" dirty="0">
              <a:solidFill>
                <a:schemeClr val="tx1"/>
              </a:solidFill>
              <a:latin typeface="微软雅黑" panose="020B0503020204020204" charset="-122"/>
              <a:ea typeface="微软雅黑" panose="020B050302020402020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5161213" y="386586"/>
            <a:ext cx="6746307" cy="647700"/>
            <a:chOff x="5243938" y="2080090"/>
            <a:chExt cx="6746307" cy="647700"/>
          </a:xfrm>
        </p:grpSpPr>
        <p:sp>
          <p:nvSpPr>
            <p:cNvPr id="41" name="椭圆 40"/>
            <p:cNvSpPr/>
            <p:nvPr/>
          </p:nvSpPr>
          <p:spPr>
            <a:xfrm>
              <a:off x="6463799" y="20800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01</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44" name="文本框 43"/>
            <p:cNvSpPr txBox="1"/>
            <p:nvPr/>
          </p:nvSpPr>
          <p:spPr>
            <a:xfrm>
              <a:off x="7310245" y="21577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走进职业世界</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47" name="文本框 46"/>
            <p:cNvSpPr txBox="1"/>
            <p:nvPr/>
          </p:nvSpPr>
          <p:spPr>
            <a:xfrm>
              <a:off x="5243938" y="22192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48" name="组合 47"/>
          <p:cNvGrpSpPr/>
          <p:nvPr/>
        </p:nvGrpSpPr>
        <p:grpSpPr>
          <a:xfrm>
            <a:off x="5161213" y="1184409"/>
            <a:ext cx="6313170" cy="984885"/>
            <a:chOff x="5243938" y="3105139"/>
            <a:chExt cx="6313170" cy="984885"/>
          </a:xfrm>
        </p:grpSpPr>
        <p:sp>
          <p:nvSpPr>
            <p:cNvPr id="49" name="椭圆 48"/>
            <p:cNvSpPr/>
            <p:nvPr/>
          </p:nvSpPr>
          <p:spPr>
            <a:xfrm>
              <a:off x="6463799" y="32738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02</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50" name="文本框 49"/>
            <p:cNvSpPr txBox="1"/>
            <p:nvPr/>
          </p:nvSpPr>
          <p:spPr>
            <a:xfrm>
              <a:off x="7310228" y="3105139"/>
              <a:ext cx="4246880" cy="98488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了解行业、专业、企业与职业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1" name="文本框 50"/>
            <p:cNvSpPr txBox="1"/>
            <p:nvPr/>
          </p:nvSpPr>
          <p:spPr>
            <a:xfrm>
              <a:off x="5243938" y="34130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52" name="组合 51"/>
          <p:cNvGrpSpPr/>
          <p:nvPr/>
        </p:nvGrpSpPr>
        <p:grpSpPr>
          <a:xfrm>
            <a:off x="5161213" y="2319734"/>
            <a:ext cx="6746307" cy="647700"/>
            <a:chOff x="5243938" y="4467690"/>
            <a:chExt cx="6746307" cy="647700"/>
          </a:xfrm>
        </p:grpSpPr>
        <p:sp>
          <p:nvSpPr>
            <p:cNvPr id="53" name="椭圆 52"/>
            <p:cNvSpPr/>
            <p:nvPr/>
          </p:nvSpPr>
          <p:spPr>
            <a:xfrm>
              <a:off x="6463799" y="44676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03</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54" name="文本框 53"/>
            <p:cNvSpPr txBox="1"/>
            <p:nvPr/>
          </p:nvSpPr>
          <p:spPr>
            <a:xfrm>
              <a:off x="7310245" y="45453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职业环境的因素分析</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5" name="文本框 54"/>
            <p:cNvSpPr txBox="1"/>
            <p:nvPr/>
          </p:nvSpPr>
          <p:spPr>
            <a:xfrm>
              <a:off x="5243938" y="46068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56" name="组合 55"/>
          <p:cNvGrpSpPr/>
          <p:nvPr/>
        </p:nvGrpSpPr>
        <p:grpSpPr>
          <a:xfrm>
            <a:off x="1033022" y="204894"/>
            <a:ext cx="3612213" cy="830997"/>
            <a:chOff x="4988258" y="1032065"/>
            <a:chExt cx="3612213" cy="830997"/>
          </a:xfrm>
        </p:grpSpPr>
        <p:sp>
          <p:nvSpPr>
            <p:cNvPr id="57" name="文本框 56"/>
            <p:cNvSpPr txBox="1"/>
            <p:nvPr/>
          </p:nvSpPr>
          <p:spPr>
            <a:xfrm>
              <a:off x="4988258" y="1032065"/>
              <a:ext cx="1800000" cy="83099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mn-cs"/>
                </a:rPr>
                <a:t>目 录</a:t>
              </a:r>
              <a:endParaRPr kumimoji="0" lang="zh-CN" altLang="en-US" sz="5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mn-cs"/>
              </a:endParaRPr>
            </a:p>
          </p:txBody>
        </p:sp>
        <p:sp>
          <p:nvSpPr>
            <p:cNvPr id="58" name="文本框 90"/>
            <p:cNvSpPr txBox="1"/>
            <p:nvPr>
              <p:custDataLst>
                <p:tags r:id="rId1"/>
              </p:custDataLst>
            </p:nvPr>
          </p:nvSpPr>
          <p:spPr>
            <a:xfrm>
              <a:off x="6620471" y="1284215"/>
              <a:ext cx="198000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EF726C"/>
                  </a:solidFill>
                  <a:effectLst/>
                  <a:uLnTx/>
                  <a:uFillTx/>
                  <a:latin typeface="汉仪雅酷黑 85W" panose="020B0904020202020204" pitchFamily="34" charset="-122"/>
                  <a:ea typeface="汉仪正圆-55W" panose="00020600040101010101" pitchFamily="18" charset="-122"/>
                  <a:cs typeface="+mn-ea"/>
                  <a:sym typeface="+mn-lt"/>
                </a:rPr>
                <a:t>CATALOG</a:t>
              </a:r>
              <a:endParaRPr kumimoji="0" lang="zh-CN" altLang="en-US" sz="2400" b="0" i="0" u="none" strike="noStrike" kern="1200" cap="none" spc="0" normalizeH="0" baseline="0" noProof="0" dirty="0">
                <a:ln>
                  <a:noFill/>
                </a:ln>
                <a:solidFill>
                  <a:srgbClr val="EF726C"/>
                </a:solidFill>
                <a:effectLst/>
                <a:uLnTx/>
                <a:uFillTx/>
                <a:latin typeface="汉仪雅酷黑 85W" panose="020B0904020202020204" pitchFamily="34" charset="-122"/>
                <a:ea typeface="汉仪正圆-55W" panose="00020600040101010101" pitchFamily="18" charset="-122"/>
                <a:cs typeface="+mn-ea"/>
                <a:sym typeface="+mn-lt"/>
              </a:endParaRPr>
            </a:p>
          </p:txBody>
        </p:sp>
      </p:grpSp>
      <p:grpSp>
        <p:nvGrpSpPr>
          <p:cNvPr id="60" name="组合 59"/>
          <p:cNvGrpSpPr/>
          <p:nvPr/>
        </p:nvGrpSpPr>
        <p:grpSpPr>
          <a:xfrm>
            <a:off x="5161213" y="3286308"/>
            <a:ext cx="6746307" cy="647700"/>
            <a:chOff x="5268091" y="5513212"/>
            <a:chExt cx="6746307" cy="647700"/>
          </a:xfrm>
        </p:grpSpPr>
        <p:sp>
          <p:nvSpPr>
            <p:cNvPr id="61" name="椭圆 60"/>
            <p:cNvSpPr/>
            <p:nvPr/>
          </p:nvSpPr>
          <p:spPr>
            <a:xfrm>
              <a:off x="6487952" y="5513212"/>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04</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62" name="文本框 61"/>
            <p:cNvSpPr txBox="1"/>
            <p:nvPr/>
          </p:nvSpPr>
          <p:spPr>
            <a:xfrm>
              <a:off x="7334398" y="5590841"/>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探索职业目标</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63" name="文本框 62"/>
            <p:cNvSpPr txBox="1"/>
            <p:nvPr/>
          </p:nvSpPr>
          <p:spPr>
            <a:xfrm>
              <a:off x="5268091" y="5652396"/>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2" name="组合 1"/>
          <p:cNvGrpSpPr/>
          <p:nvPr/>
        </p:nvGrpSpPr>
        <p:grpSpPr>
          <a:xfrm>
            <a:off x="5161213" y="4252778"/>
            <a:ext cx="6746307" cy="647700"/>
            <a:chOff x="5268091" y="5513212"/>
            <a:chExt cx="6746307" cy="647700"/>
          </a:xfrm>
        </p:grpSpPr>
        <p:sp>
          <p:nvSpPr>
            <p:cNvPr id="3" name="椭圆 2"/>
            <p:cNvSpPr/>
            <p:nvPr>
              <p:custDataLst>
                <p:tags r:id="rId2"/>
              </p:custDataLst>
            </p:nvPr>
          </p:nvSpPr>
          <p:spPr>
            <a:xfrm>
              <a:off x="6487952" y="5513212"/>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05</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4" name="文本框 3"/>
            <p:cNvSpPr txBox="1"/>
            <p:nvPr>
              <p:custDataLst>
                <p:tags r:id="rId3"/>
              </p:custDataLst>
            </p:nvPr>
          </p:nvSpPr>
          <p:spPr>
            <a:xfrm>
              <a:off x="7334398" y="5590841"/>
              <a:ext cx="4680000" cy="492125"/>
            </a:xfrm>
            <a:prstGeom prst="rect">
              <a:avLst/>
            </a:prstGeom>
            <a:noFill/>
          </p:spPr>
          <p:txBody>
            <a:bodyPr wrap="square" lIns="0" tIns="0" rIns="0" bIns="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新时代职业发展的趋势</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 name="文本框 4"/>
            <p:cNvSpPr txBox="1"/>
            <p:nvPr>
              <p:custDataLst>
                <p:tags r:id="rId4"/>
              </p:custDataLst>
            </p:nvPr>
          </p:nvSpPr>
          <p:spPr>
            <a:xfrm>
              <a:off x="5268091" y="5652396"/>
              <a:ext cx="1226459" cy="369332"/>
            </a:xfrm>
            <a:prstGeom prst="rect">
              <a:avLst/>
            </a:prstGeom>
            <a:noFill/>
          </p:spPr>
          <p:txBody>
            <a:bodyPr wrap="square" lIns="0" tIns="0" rIns="0" bIns="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819150" y="1472565"/>
            <a:ext cx="10695305" cy="410654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随着社会发展要求的变化和社会分工的细化，人们的各种需求增加，而工作技术技能的专业化也越来越受到重视。伴随着这样的变化，大学配套设置的专业却与社会职业磨合出现了矛盾。在竞争激烈的求职大军中，专业只是给自己亮出的独特的“招牌菜”，而最后能不能达到生意红火的效果，还需要看专业与职业的磨合程度。</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 </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   </a:t>
            </a:r>
            <a:r>
              <a:rPr kumimoji="0" lang="zh-CN" altLang="en-US"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rPr>
              <a:t>了解专业与职业的关系、解决专业与职</a:t>
            </a:r>
            <a:endParaRPr kumimoji="0" lang="zh-CN" altLang="en-US"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rPr>
              <a:t>业的矛盾，有助于更好地发展职业、实现职</a:t>
            </a:r>
            <a:endParaRPr kumimoji="0" lang="zh-CN" altLang="en-US"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rPr>
              <a:t>业目标效益最大化。</a:t>
            </a:r>
            <a:endParaRPr kumimoji="0" lang="zh-CN" altLang="en-US"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rPr>
              <a:t> </a:t>
            </a:r>
            <a:r>
              <a:rPr kumimoji="0" lang="en-US" altLang="zh-CN"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大学生通过对专业的学习，学会学习的</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方法和技巧，树立终身学习的理念。</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sp>
        <p:nvSpPr>
          <p:cNvPr id="19" name="文本框 18"/>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三、职业探究</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4" name="图片 3" descr="11"/>
          <p:cNvPicPr>
            <a:picLocks noChangeAspect="1"/>
          </p:cNvPicPr>
          <p:nvPr/>
        </p:nvPicPr>
        <p:blipFill>
          <a:blip r:embed="rId1"/>
          <a:stretch>
            <a:fillRect/>
          </a:stretch>
        </p:blipFill>
        <p:spPr>
          <a:xfrm>
            <a:off x="5536565" y="2884805"/>
            <a:ext cx="6096000" cy="3228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7"/>
                                        </p:tgtEl>
                                        <p:attrNameLst>
                                          <p:attrName>style.visibility</p:attrName>
                                        </p:attrNameLst>
                                      </p:cBhvr>
                                      <p:to>
                                        <p:strVal val="visible"/>
                                      </p:to>
                                    </p:set>
                                    <p:anim to="0" calcmode="lin" valueType="num">
                                      <p:cBhvr>
                                        <p:cTn id="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7"/>
                                        </p:tgtEl>
                                      </p:cBhvr>
                                    </p:animEffect>
                                    <p:animScale>
                                      <p:cBhvr>
                                        <p:cTn id="9" dur="500" decel="100000" fill="hold">
                                          <p:stCondLst>
                                            <p:cond delay="0"/>
                                          </p:stCondLst>
                                        </p:cTn>
                                        <p:tgtEl>
                                          <p:spTgt spid="27"/>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6096000" y="1087052"/>
            <a:ext cx="4908106" cy="1451178"/>
            <a:chOff x="1850461" y="3040489"/>
            <a:chExt cx="4843727" cy="1451178"/>
          </a:xfrm>
        </p:grpSpPr>
        <p:cxnSp>
          <p:nvCxnSpPr>
            <p:cNvPr id="35" name="直接连接符 34"/>
            <p:cNvCxnSpPr/>
            <p:nvPr/>
          </p:nvCxnSpPr>
          <p:spPr>
            <a:xfrm>
              <a:off x="1850461" y="4491667"/>
              <a:ext cx="4013200"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60032" y="3040489"/>
              <a:ext cx="3434156"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nvSpPr>
        <p:spPr>
          <a:xfrm>
            <a:off x="414742" y="2424440"/>
            <a:ext cx="338554" cy="1829831"/>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sym typeface="思源黑体" panose="020B0500000000000000" pitchFamily="34" charset="-122"/>
              </a:rPr>
              <a:t>PROFESSIONAL</a:t>
            </a:r>
            <a:endParaRPr kumimoji="0" lang="zh-CN" altLang="en-US"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endParaRPr>
          </a:p>
        </p:txBody>
      </p:sp>
      <p:sp>
        <p:nvSpPr>
          <p:cNvPr id="39" name="文本框 38"/>
          <p:cNvSpPr txBox="1"/>
          <p:nvPr/>
        </p:nvSpPr>
        <p:spPr>
          <a:xfrm>
            <a:off x="5986624" y="1300202"/>
            <a:ext cx="5272786" cy="11068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a:ln>
                  <a:noFill/>
                </a:ln>
                <a:solidFill>
                  <a:srgbClr val="68C5CA"/>
                </a:solidFill>
                <a:effectLst/>
                <a:uLnTx/>
                <a:uFillTx/>
                <a:latin typeface="汉仪超粗宋简" panose="02010600000101010101" charset="-122"/>
                <a:ea typeface="汉仪超粗宋简" panose="02010600000101010101" charset="-122"/>
                <a:cs typeface="阿里巴巴普惠体 H" panose="00020600040101010101" pitchFamily="18" charset="-122"/>
                <a:sym typeface="思源黑体" panose="020B0500000000000000" pitchFamily="34" charset="-122"/>
              </a:rPr>
              <a:t>感谢聆听</a:t>
            </a:r>
            <a:endParaRPr kumimoji="0" lang="zh-CN" altLang="en-US" sz="6600" b="0" i="0" u="none" strike="noStrike" kern="1200" cap="none" spc="0" normalizeH="0" baseline="0" noProof="0" dirty="0">
              <a:ln>
                <a:noFill/>
              </a:ln>
              <a:solidFill>
                <a:srgbClr val="68C5CA"/>
              </a:solidFill>
              <a:effectLst/>
              <a:uLnTx/>
              <a:uFillTx/>
              <a:latin typeface="汉仪超粗宋简" panose="02010600000101010101" charset="-122"/>
              <a:ea typeface="汉仪超粗宋简" panose="02010600000101010101" charset="-122"/>
              <a:cs typeface="阿里巴巴普惠体 H" panose="00020600040101010101" pitchFamily="18"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par>
                                <p:cTn id="13" presetID="10"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走进职业世界</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PART-01</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一、认识职业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nvSpPr>
        <p:spPr>
          <a:xfrm>
            <a:off x="910590" y="1480185"/>
            <a:ext cx="5681980" cy="4767580"/>
          </a:xfrm>
          <a:prstGeom prst="rect">
            <a:avLst/>
          </a:prstGeom>
          <a:noFill/>
        </p:spPr>
        <p:txBody>
          <a:bodyPr wrap="square" rtlCol="0">
            <a:spAutoFit/>
          </a:bodyPr>
          <a:p>
            <a:pPr indent="0" fontAlgn="auto">
              <a:lnSpc>
                <a:spcPct val="130000"/>
              </a:lnSpc>
            </a:pP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社会学家塞尔兹认为，职业是一个人为了不断取得个人收入而从事的具有市场价值的特殊活动，这种活动决定着从业者的社会地位。</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a:latin typeface="宋体" panose="02010600030101010101" pitchFamily="2" charset="-122"/>
                <a:ea typeface="宋体" panose="02010600030101010101" pitchFamily="2" charset="-122"/>
                <a:cs typeface="宋体" panose="02010600030101010101" pitchFamily="2" charset="-122"/>
              </a:rPr>
              <a:t> </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著名哲学家、教育家杜威认为，职业是人们从中可以得到利益的一种“生活活动”。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a:latin typeface="宋体" panose="02010600030101010101" pitchFamily="2" charset="-122"/>
                <a:ea typeface="宋体" panose="02010600030101010101" pitchFamily="2" charset="-122"/>
                <a:cs typeface="宋体" panose="02010600030101010101" pitchFamily="2" charset="-122"/>
              </a:rPr>
              <a:t> </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社会学家泰勒指出：“职业的社会学概念，可以解释为一套成为模式的与特殊工作经验有关的人群关系。这种成为模式的工作关系的整合，促进了职业结构的发展和职业意识形态的显现。”</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a:latin typeface="宋体" panose="02010600030101010101" pitchFamily="2" charset="-122"/>
                <a:ea typeface="宋体" panose="02010600030101010101" pitchFamily="2" charset="-122"/>
                <a:cs typeface="宋体" panose="02010600030101010101" pitchFamily="2" charset="-122"/>
              </a:rPr>
              <a:t> </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我国管理专家程社明认为，职业可定义为“参与社会分工，利用专门知识、技能为社会创造物质财富、精神财富，索取合理报酬作为物质生活来源，并满足精神需求的工作”。</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878955" y="1398905"/>
            <a:ext cx="4407535" cy="4407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1079500" y="1853375"/>
            <a:ext cx="9601200" cy="1170657"/>
            <a:chOff x="1841500" y="1771487"/>
            <a:chExt cx="9601200" cy="1170657"/>
          </a:xfrm>
        </p:grpSpPr>
        <p:grpSp>
          <p:nvGrpSpPr>
            <p:cNvPr id="32" name="组合 31"/>
            <p:cNvGrpSpPr/>
            <p:nvPr/>
          </p:nvGrpSpPr>
          <p:grpSpPr>
            <a:xfrm>
              <a:off x="2273300" y="1771487"/>
              <a:ext cx="9169400" cy="1170657"/>
              <a:chOff x="1003300" y="1885787"/>
              <a:chExt cx="9169400" cy="1170657"/>
            </a:xfrm>
          </p:grpSpPr>
          <p:sp>
            <p:nvSpPr>
              <p:cNvPr id="20" name="矩形: 圆角 19"/>
              <p:cNvSpPr/>
              <p:nvPr/>
            </p:nvSpPr>
            <p:spPr>
              <a:xfrm>
                <a:off x="1003300" y="1892300"/>
                <a:ext cx="9169400" cy="1164144"/>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55" name="文本框 54"/>
              <p:cNvSpPr txBox="1"/>
              <p:nvPr/>
            </p:nvSpPr>
            <p:spPr>
              <a:xfrm>
                <a:off x="1143000" y="1885787"/>
                <a:ext cx="8890000" cy="11156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1. 技术性</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技术性包括职业本身的技术要求与个人可在职业岗位上发挥个人才能和专长两个方面。</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37" name="椭圆 36"/>
            <p:cNvSpPr/>
            <p:nvPr/>
          </p:nvSpPr>
          <p:spPr>
            <a:xfrm>
              <a:off x="1841500" y="2061622"/>
              <a:ext cx="596900" cy="596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1</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grpSp>
        <p:nvGrpSpPr>
          <p:cNvPr id="59" name="组合 58"/>
          <p:cNvGrpSpPr/>
          <p:nvPr/>
        </p:nvGrpSpPr>
        <p:grpSpPr>
          <a:xfrm>
            <a:off x="1930400" y="3023890"/>
            <a:ext cx="9601200" cy="1506855"/>
            <a:chOff x="1841500" y="2942002"/>
            <a:chExt cx="9601200" cy="1506855"/>
          </a:xfrm>
        </p:grpSpPr>
        <p:grpSp>
          <p:nvGrpSpPr>
            <p:cNvPr id="30" name="组合 29"/>
            <p:cNvGrpSpPr/>
            <p:nvPr/>
          </p:nvGrpSpPr>
          <p:grpSpPr>
            <a:xfrm>
              <a:off x="2273300" y="2942002"/>
              <a:ext cx="9169400" cy="1506855"/>
              <a:chOff x="1003300" y="2878502"/>
              <a:chExt cx="9169400" cy="1506855"/>
            </a:xfrm>
          </p:grpSpPr>
          <p:sp>
            <p:nvSpPr>
              <p:cNvPr id="21" name="矩形: 圆角 20"/>
              <p:cNvSpPr/>
              <p:nvPr/>
            </p:nvSpPr>
            <p:spPr>
              <a:xfrm>
                <a:off x="1003300" y="3001057"/>
                <a:ext cx="9169400" cy="138430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56" name="文本框 55"/>
              <p:cNvSpPr txBox="1"/>
              <p:nvPr/>
            </p:nvSpPr>
            <p:spPr>
              <a:xfrm>
                <a:off x="1168400" y="2878502"/>
                <a:ext cx="8890000" cy="1298575"/>
              </a:xfrm>
              <a:prstGeom prst="rect">
                <a:avLst/>
              </a:prstGeom>
              <a:noFill/>
            </p:spPr>
            <p:txBody>
              <a:bodyPr wrap="square" rtlCol="0">
                <a:no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2. 经济性</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经济性即维持生存，从中取得收入。职业是获得个人收入的主要来源，是个人赖以生存以及维持家庭生活的手段。</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62" name="椭圆 61"/>
            <p:cNvSpPr/>
            <p:nvPr/>
          </p:nvSpPr>
          <p:spPr>
            <a:xfrm>
              <a:off x="1841500" y="3482962"/>
              <a:ext cx="596900" cy="596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2</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grpSp>
        <p:nvGrpSpPr>
          <p:cNvPr id="60" name="组合 59"/>
          <p:cNvGrpSpPr/>
          <p:nvPr/>
        </p:nvGrpSpPr>
        <p:grpSpPr>
          <a:xfrm>
            <a:off x="1079500" y="4530955"/>
            <a:ext cx="9601200" cy="1555750"/>
            <a:chOff x="1841500" y="4449067"/>
            <a:chExt cx="9601200" cy="1555750"/>
          </a:xfrm>
        </p:grpSpPr>
        <p:grpSp>
          <p:nvGrpSpPr>
            <p:cNvPr id="29" name="组合 28"/>
            <p:cNvGrpSpPr/>
            <p:nvPr/>
          </p:nvGrpSpPr>
          <p:grpSpPr>
            <a:xfrm>
              <a:off x="2273300" y="4449067"/>
              <a:ext cx="9169400" cy="1555750"/>
              <a:chOff x="1003300" y="4563367"/>
              <a:chExt cx="9169400" cy="1555750"/>
            </a:xfrm>
          </p:grpSpPr>
          <p:sp>
            <p:nvSpPr>
              <p:cNvPr id="23" name="矩形: 圆角 22"/>
              <p:cNvSpPr/>
              <p:nvPr/>
            </p:nvSpPr>
            <p:spPr>
              <a:xfrm>
                <a:off x="1003300" y="4734817"/>
                <a:ext cx="9169400" cy="138430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57" name="文本框 56"/>
              <p:cNvSpPr txBox="1"/>
              <p:nvPr/>
            </p:nvSpPr>
            <p:spPr>
              <a:xfrm>
                <a:off x="1143000" y="4563367"/>
                <a:ext cx="8890000" cy="153162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3. 社会性</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职业需要人来承担，人从事了某种职业，也就参与了某种社会劳动，同时承担起了某种社会角色，因此，要尽义务。</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63" name="椭圆 62"/>
            <p:cNvSpPr/>
            <p:nvPr/>
          </p:nvSpPr>
          <p:spPr>
            <a:xfrm>
              <a:off x="1841500" y="4904302"/>
              <a:ext cx="596900" cy="596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3</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sp>
        <p:nvSpPr>
          <p:cNvPr id="34" name="文本框 33"/>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（一）职业的特征</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anim calcmode="lin" valueType="num">
                                      <p:cBhvr>
                                        <p:cTn id="14" dur="1000" fill="hold"/>
                                        <p:tgtEl>
                                          <p:spTgt spid="59"/>
                                        </p:tgtEl>
                                        <p:attrNameLst>
                                          <p:attrName>ppt_x</p:attrName>
                                        </p:attrNameLst>
                                      </p:cBhvr>
                                      <p:tavLst>
                                        <p:tav tm="0">
                                          <p:val>
                                            <p:strVal val="#ppt_x"/>
                                          </p:val>
                                        </p:tav>
                                        <p:tav tm="100000">
                                          <p:val>
                                            <p:strVal val="#ppt_x"/>
                                          </p:val>
                                        </p:tav>
                                      </p:tavLst>
                                    </p:anim>
                                    <p:anim calcmode="lin" valueType="num">
                                      <p:cBhvr>
                                        <p:cTn id="15" dur="10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1000"/>
                                        <p:tgtEl>
                                          <p:spTgt spid="60"/>
                                        </p:tgtEl>
                                      </p:cBhvr>
                                    </p:animEffect>
                                    <p:anim calcmode="lin" valueType="num">
                                      <p:cBhvr>
                                        <p:cTn id="20" dur="1000" fill="hold"/>
                                        <p:tgtEl>
                                          <p:spTgt spid="60"/>
                                        </p:tgtEl>
                                        <p:attrNameLst>
                                          <p:attrName>ppt_x</p:attrName>
                                        </p:attrNameLst>
                                      </p:cBhvr>
                                      <p:tavLst>
                                        <p:tav tm="0">
                                          <p:val>
                                            <p:strVal val="#ppt_x"/>
                                          </p:val>
                                        </p:tav>
                                        <p:tav tm="100000">
                                          <p:val>
                                            <p:strVal val="#ppt_x"/>
                                          </p:val>
                                        </p:tav>
                                      </p:tavLst>
                                    </p:anim>
                                    <p:anim calcmode="lin" valueType="num">
                                      <p:cBhvr>
                                        <p:cTn id="21"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930275" y="2185715"/>
            <a:ext cx="4787900" cy="1946910"/>
            <a:chOff x="1955800" y="3415683"/>
            <a:chExt cx="4787900" cy="3333601"/>
          </a:xfrm>
        </p:grpSpPr>
        <p:grpSp>
          <p:nvGrpSpPr>
            <p:cNvPr id="30" name="组合 29"/>
            <p:cNvGrpSpPr/>
            <p:nvPr/>
          </p:nvGrpSpPr>
          <p:grpSpPr>
            <a:xfrm>
              <a:off x="2273300" y="3415683"/>
              <a:ext cx="4470400" cy="3333601"/>
              <a:chOff x="1003300" y="3352183"/>
              <a:chExt cx="4470400" cy="3333601"/>
            </a:xfrm>
          </p:grpSpPr>
          <p:sp>
            <p:nvSpPr>
              <p:cNvPr id="21" name="矩形: 圆角 20"/>
              <p:cNvSpPr/>
              <p:nvPr/>
            </p:nvSpPr>
            <p:spPr>
              <a:xfrm>
                <a:off x="1003300" y="3378200"/>
                <a:ext cx="4470400" cy="321204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56" name="文本框 55"/>
              <p:cNvSpPr txBox="1"/>
              <p:nvPr/>
            </p:nvSpPr>
            <p:spPr>
              <a:xfrm>
                <a:off x="1282700" y="3352183"/>
                <a:ext cx="4191000" cy="3333601"/>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4. 同一性</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某一类别的职业内部，其劳动条件、工作对象、生产工具、操作内容、人际关系等都是相同的或相近的。</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62" name="椭圆 61"/>
            <p:cNvSpPr/>
            <p:nvPr/>
          </p:nvSpPr>
          <p:spPr>
            <a:xfrm>
              <a:off x="1955800" y="4749270"/>
              <a:ext cx="596900" cy="596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4</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grpSp>
        <p:nvGrpSpPr>
          <p:cNvPr id="31" name="组合 30"/>
          <p:cNvGrpSpPr/>
          <p:nvPr/>
        </p:nvGrpSpPr>
        <p:grpSpPr>
          <a:xfrm>
            <a:off x="5803900" y="2074493"/>
            <a:ext cx="5436235" cy="2003623"/>
            <a:chOff x="1955800" y="3223975"/>
            <a:chExt cx="5436235" cy="3431832"/>
          </a:xfrm>
        </p:grpSpPr>
        <p:grpSp>
          <p:nvGrpSpPr>
            <p:cNvPr id="34" name="组合 33"/>
            <p:cNvGrpSpPr/>
            <p:nvPr/>
          </p:nvGrpSpPr>
          <p:grpSpPr>
            <a:xfrm>
              <a:off x="2273300" y="3223975"/>
              <a:ext cx="5118735" cy="3431832"/>
              <a:chOff x="1003300" y="3160475"/>
              <a:chExt cx="5118735" cy="3431832"/>
            </a:xfrm>
          </p:grpSpPr>
          <p:sp>
            <p:nvSpPr>
              <p:cNvPr id="39" name="矩形: 圆角 38"/>
              <p:cNvSpPr/>
              <p:nvPr/>
            </p:nvSpPr>
            <p:spPr>
              <a:xfrm>
                <a:off x="1003300" y="3380267"/>
                <a:ext cx="5118100" cy="321204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40" name="文本框 39"/>
              <p:cNvSpPr txBox="1"/>
              <p:nvPr/>
            </p:nvSpPr>
            <p:spPr>
              <a:xfrm>
                <a:off x="1460500" y="3160475"/>
                <a:ext cx="4661535" cy="3334694"/>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5. 差异性</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不同职业之间可能有巨大的差异，这些差异包括职业劳动者的社会心理、从业者个人的行为模式，等等。</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38" name="椭圆 37"/>
            <p:cNvSpPr/>
            <p:nvPr/>
          </p:nvSpPr>
          <p:spPr>
            <a:xfrm>
              <a:off x="1955800" y="4749270"/>
              <a:ext cx="596900" cy="596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5</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grpSp>
        <p:nvGrpSpPr>
          <p:cNvPr id="2" name="组合 1"/>
          <p:cNvGrpSpPr/>
          <p:nvPr/>
        </p:nvGrpSpPr>
        <p:grpSpPr>
          <a:xfrm>
            <a:off x="2386965" y="4132580"/>
            <a:ext cx="7418070" cy="2015490"/>
            <a:chOff x="1955800" y="3203400"/>
            <a:chExt cx="7418070" cy="3452158"/>
          </a:xfrm>
        </p:grpSpPr>
        <p:grpSp>
          <p:nvGrpSpPr>
            <p:cNvPr id="3" name="组合 2"/>
            <p:cNvGrpSpPr/>
            <p:nvPr/>
          </p:nvGrpSpPr>
          <p:grpSpPr>
            <a:xfrm>
              <a:off x="2273300" y="3203400"/>
              <a:ext cx="7100570" cy="3452158"/>
              <a:chOff x="1003300" y="3139900"/>
              <a:chExt cx="7100570" cy="3452158"/>
            </a:xfrm>
          </p:grpSpPr>
          <p:sp>
            <p:nvSpPr>
              <p:cNvPr id="4" name="矩形: 圆角 38"/>
              <p:cNvSpPr/>
              <p:nvPr>
                <p:custDataLst>
                  <p:tags r:id="rId1"/>
                </p:custDataLst>
              </p:nvPr>
            </p:nvSpPr>
            <p:spPr>
              <a:xfrm>
                <a:off x="1003300" y="3380268"/>
                <a:ext cx="7100570" cy="321179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5" name="文本框 4"/>
              <p:cNvSpPr txBox="1"/>
              <p:nvPr>
                <p:custDataLst>
                  <p:tags r:id="rId2"/>
                </p:custDataLst>
              </p:nvPr>
            </p:nvSpPr>
            <p:spPr>
              <a:xfrm>
                <a:off x="1460500" y="3139900"/>
                <a:ext cx="6551930" cy="3334693"/>
              </a:xfrm>
              <a:prstGeom prst="rect">
                <a:avLst/>
              </a:prstGeom>
              <a:noFill/>
            </p:spPr>
            <p:txBody>
              <a:bodyPr wrap="square" rtlCol="0">
                <a:spAutoFit/>
              </a:bodyPr>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6. 时代性</a:t>
                </a:r>
                <a:endParaRPr kumimoji="0" lang="en-US" altLang="zh-CN"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职业的时代性有两个含义：一是职业随着时代的变化而变化，一部分新职业产生，替代一部分过时的职业；二是每一个社会都有自己的“时尚”，它表现为该社会中人们所热衷的职业。</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6" name="椭圆 5"/>
            <p:cNvSpPr/>
            <p:nvPr>
              <p:custDataLst>
                <p:tags r:id="rId3"/>
              </p:custDataLst>
            </p:nvPr>
          </p:nvSpPr>
          <p:spPr>
            <a:xfrm>
              <a:off x="1955800" y="4749270"/>
              <a:ext cx="596900" cy="596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6</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（二）职业认知</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六边形 1"/>
          <p:cNvSpPr/>
          <p:nvPr>
            <p:custDataLst>
              <p:tags r:id="rId1"/>
            </p:custDataLst>
          </p:nvPr>
        </p:nvSpPr>
        <p:spPr>
          <a:xfrm rot="5400000">
            <a:off x="4867910" y="170561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六边形 2"/>
          <p:cNvSpPr/>
          <p:nvPr>
            <p:custDataLst>
              <p:tags r:id="rId2"/>
            </p:custDataLst>
          </p:nvPr>
        </p:nvSpPr>
        <p:spPr>
          <a:xfrm rot="5400000">
            <a:off x="4095115" y="308864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六边形 3"/>
          <p:cNvSpPr/>
          <p:nvPr>
            <p:custDataLst>
              <p:tags r:id="rId3"/>
            </p:custDataLst>
          </p:nvPr>
        </p:nvSpPr>
        <p:spPr>
          <a:xfrm rot="5400000">
            <a:off x="5673725" y="3088640"/>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标题"/>
          <p:cNvSpPr txBox="1"/>
          <p:nvPr>
            <p:custDataLst>
              <p:tags r:id="rId4"/>
            </p:custDataLst>
          </p:nvPr>
        </p:nvSpPr>
        <p:spPr>
          <a:xfrm>
            <a:off x="7098030" y="1600835"/>
            <a:ext cx="3165475" cy="1127125"/>
          </a:xfrm>
          <a:prstGeom prst="rect">
            <a:avLst/>
          </a:prstGeom>
          <a:noFill/>
        </p:spPr>
        <p:txBody>
          <a:bodyPr wrap="square" lIns="90170" tIns="46990" rIns="90170" bIns="0" rtlCol="0" anchor="b"/>
          <a:p>
            <a:pPr indent="0" fontAlgn="auto">
              <a:lnSpc>
                <a:spcPct val="150000"/>
              </a:lnSpc>
            </a:pPr>
            <a:r>
              <a:rPr lang="zh-CN" altLang="en-US" sz="1600" b="1" spc="300" dirty="0">
                <a:solidFill>
                  <a:srgbClr val="17D594"/>
                </a:solidFill>
                <a:latin typeface="Arial" panose="020B0604020202020204" pitchFamily="34" charset="0"/>
                <a:ea typeface="微软雅黑" panose="020B0503020204020204" charset="-122"/>
              </a:rPr>
              <a:t>1. 职业名称</a:t>
            </a:r>
            <a:endParaRPr lang="zh-CN" altLang="en-US" sz="1600" b="1" spc="300" dirty="0">
              <a:solidFill>
                <a:srgbClr val="17D594"/>
              </a:solidFill>
              <a:latin typeface="Arial" panose="020B0604020202020204" pitchFamily="34" charset="0"/>
              <a:ea typeface="微软雅黑" panose="020B0503020204020204" charset="-122"/>
            </a:endParaRPr>
          </a:p>
          <a:p>
            <a:pPr indent="0" fontAlgn="auto">
              <a:lnSpc>
                <a:spcPct val="150000"/>
              </a:lnSpc>
            </a:pPr>
            <a:r>
              <a:rPr lang="zh-CN" altLang="en-US" sz="1600" b="1" spc="300" dirty="0">
                <a:solidFill>
                  <a:schemeClr val="tx1"/>
                </a:solidFill>
                <a:latin typeface="Arial" panose="020B0604020202020204" pitchFamily="34" charset="0"/>
                <a:ea typeface="微软雅黑" panose="020B0503020204020204" charset="-122"/>
              </a:rPr>
              <a:t>职业名称是职业的符号特征，它一般是由社会通用称谓来命名的。</a:t>
            </a:r>
            <a:endParaRPr lang="zh-CN" altLang="en-US" sz="1600" b="1" spc="300" dirty="0">
              <a:solidFill>
                <a:schemeClr val="tx1"/>
              </a:solidFill>
              <a:latin typeface="Arial" panose="020B0604020202020204" pitchFamily="34" charset="0"/>
              <a:ea typeface="微软雅黑" panose="020B0503020204020204" charset="-122"/>
            </a:endParaRPr>
          </a:p>
        </p:txBody>
      </p:sp>
      <p:sp>
        <p:nvSpPr>
          <p:cNvPr id="19" name="标题"/>
          <p:cNvSpPr txBox="1"/>
          <p:nvPr>
            <p:custDataLst>
              <p:tags r:id="rId5"/>
            </p:custDataLst>
          </p:nvPr>
        </p:nvSpPr>
        <p:spPr>
          <a:xfrm>
            <a:off x="7763510" y="3350895"/>
            <a:ext cx="2880995" cy="1175385"/>
          </a:xfrm>
          <a:prstGeom prst="rect">
            <a:avLst/>
          </a:prstGeom>
          <a:noFill/>
        </p:spPr>
        <p:txBody>
          <a:bodyPr wrap="square" lIns="90170" tIns="46990" rIns="90170" bIns="0" rtlCol="0" anchor="b"/>
          <a:p>
            <a:pPr indent="0" fontAlgn="auto">
              <a:lnSpc>
                <a:spcPct val="150000"/>
              </a:lnSpc>
            </a:pPr>
            <a:r>
              <a:rPr lang="zh-CN" altLang="en-US" sz="1600" b="1" spc="300" dirty="0">
                <a:solidFill>
                  <a:srgbClr val="FFD247">
                    <a:lumMod val="75000"/>
                  </a:srgbClr>
                </a:solidFill>
                <a:latin typeface="Arial" panose="020B0604020202020204" pitchFamily="34" charset="0"/>
                <a:ea typeface="微软雅黑" panose="020B0503020204020204" charset="-122"/>
              </a:rPr>
              <a:t>2. 职业定义</a:t>
            </a:r>
            <a:endParaRPr lang="zh-CN" altLang="en-US" sz="1600" b="1" spc="300" dirty="0">
              <a:solidFill>
                <a:srgbClr val="FFD247">
                  <a:lumMod val="75000"/>
                </a:srgbClr>
              </a:solidFill>
              <a:latin typeface="Arial" panose="020B0604020202020204" pitchFamily="34" charset="0"/>
              <a:ea typeface="微软雅黑" panose="020B0503020204020204" charset="-122"/>
            </a:endParaRPr>
          </a:p>
          <a:p>
            <a:pPr indent="0" fontAlgn="auto">
              <a:lnSpc>
                <a:spcPct val="150000"/>
              </a:lnSpc>
            </a:pPr>
            <a:r>
              <a:rPr lang="zh-CN" altLang="en-US" sz="1600" b="1" spc="300" dirty="0">
                <a:solidFill>
                  <a:schemeClr val="tx1"/>
                </a:solidFill>
                <a:latin typeface="Arial" panose="020B0604020202020204" pitchFamily="34" charset="0"/>
                <a:ea typeface="微软雅黑" panose="020B0503020204020204" charset="-122"/>
              </a:rPr>
              <a:t>职业定义是指对使用工具、从事的工作活动的说明。</a:t>
            </a:r>
            <a:endParaRPr lang="zh-CN" altLang="en-US" sz="1600" b="1" spc="300" dirty="0">
              <a:solidFill>
                <a:schemeClr val="tx1"/>
              </a:solidFill>
              <a:latin typeface="Arial" panose="020B0604020202020204" pitchFamily="34" charset="0"/>
              <a:ea typeface="微软雅黑" panose="020B0503020204020204" charset="-122"/>
            </a:endParaRPr>
          </a:p>
        </p:txBody>
      </p:sp>
      <p:sp>
        <p:nvSpPr>
          <p:cNvPr id="6" name="标题"/>
          <p:cNvSpPr txBox="1"/>
          <p:nvPr>
            <p:custDataLst>
              <p:tags r:id="rId6"/>
            </p:custDataLst>
          </p:nvPr>
        </p:nvSpPr>
        <p:spPr>
          <a:xfrm>
            <a:off x="1116330" y="2728595"/>
            <a:ext cx="2880995" cy="2386965"/>
          </a:xfrm>
          <a:prstGeom prst="rect">
            <a:avLst/>
          </a:prstGeom>
          <a:noFill/>
        </p:spPr>
        <p:txBody>
          <a:bodyPr wrap="square" lIns="90170" tIns="46990" rIns="90170" bIns="0" rtlCol="0" anchor="b"/>
          <a:p>
            <a:pPr indent="0" algn="l" fontAlgn="auto">
              <a:lnSpc>
                <a:spcPct val="150000"/>
              </a:lnSpc>
            </a:pPr>
            <a:r>
              <a:rPr lang="zh-CN" altLang="en-US" sz="1600" b="1" spc="300" dirty="0">
                <a:solidFill>
                  <a:srgbClr val="376FFF"/>
                </a:solidFill>
                <a:latin typeface="Arial" panose="020B0604020202020204" pitchFamily="34" charset="0"/>
                <a:ea typeface="微软雅黑" panose="020B0503020204020204" charset="-122"/>
              </a:rPr>
              <a:t>3. 受教育程度</a:t>
            </a:r>
            <a:endParaRPr lang="zh-CN" altLang="en-US" sz="1600" b="1" spc="300" dirty="0">
              <a:solidFill>
                <a:srgbClr val="376FFF"/>
              </a:solidFill>
              <a:latin typeface="Arial" panose="020B0604020202020204" pitchFamily="34" charset="0"/>
              <a:ea typeface="微软雅黑" panose="020B0503020204020204" charset="-122"/>
            </a:endParaRPr>
          </a:p>
          <a:p>
            <a:pPr indent="0" algn="l" fontAlgn="auto">
              <a:lnSpc>
                <a:spcPct val="150000"/>
              </a:lnSpc>
            </a:pPr>
            <a:r>
              <a:rPr lang="zh-CN" altLang="en-US" sz="1600" b="1" spc="300" dirty="0">
                <a:solidFill>
                  <a:schemeClr val="tx1"/>
                </a:solidFill>
                <a:latin typeface="Arial" panose="020B0604020202020204" pitchFamily="34" charset="0"/>
                <a:ea typeface="微软雅黑" panose="020B0503020204020204" charset="-122"/>
              </a:rPr>
              <a:t>受教育程度是指接受正规教育的年限。有些职业岗位需要大学本科、硕士甚至博士，有些职业岗位则需要职业技术教育背景。</a:t>
            </a:r>
            <a:endParaRPr lang="zh-CN" altLang="en-US" sz="1600" b="1" spc="300" dirty="0">
              <a:solidFill>
                <a:schemeClr val="tx1"/>
              </a:solidFill>
              <a:latin typeface="Arial" panose="020B0604020202020204" pitchFamily="34" charset="0"/>
              <a:ea typeface="微软雅黑" panose="020B0503020204020204" charset="-122"/>
            </a:endParaRPr>
          </a:p>
        </p:txBody>
      </p:sp>
      <p:pic>
        <p:nvPicPr>
          <p:cNvPr id="25" name="图片 24" descr="343439383331313b343532303032333bc6f3d2b5bcf2bde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579110" y="2260918"/>
            <a:ext cx="467995" cy="467995"/>
          </a:xfrm>
          <a:prstGeom prst="rect">
            <a:avLst/>
          </a:prstGeom>
        </p:spPr>
      </p:pic>
      <p:pic>
        <p:nvPicPr>
          <p:cNvPr id="26" name="图片 25" descr="343439383331313b343532303032303bb8f6c8cbd0c5cfa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806315" y="3643948"/>
            <a:ext cx="467995" cy="467995"/>
          </a:xfrm>
          <a:prstGeom prst="rect">
            <a:avLst/>
          </a:prstGeom>
        </p:spPr>
      </p:pic>
      <p:pic>
        <p:nvPicPr>
          <p:cNvPr id="27" name="图片 26" descr="343439383331313b343532303031393bd2b5bca8b9dcc0e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385560" y="3683000"/>
            <a:ext cx="467995" cy="467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（二）职业认知</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5" name="六角星 4"/>
          <p:cNvSpPr/>
          <p:nvPr>
            <p:custDataLst>
              <p:tags r:id="rId1"/>
            </p:custDataLst>
          </p:nvPr>
        </p:nvSpPr>
        <p:spPr>
          <a:xfrm>
            <a:off x="4298931" y="1709002"/>
            <a:ext cx="3634063" cy="3634062"/>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7" name="Freeform 203"/>
          <p:cNvSpPr>
            <a:spLocks noEditPoints="1"/>
          </p:cNvSpPr>
          <p:nvPr>
            <p:custDataLst>
              <p:tags r:id="rId2"/>
            </p:custDataLst>
          </p:nvPr>
        </p:nvSpPr>
        <p:spPr>
          <a:xfrm rot="3417599">
            <a:off x="5827204" y="1470627"/>
            <a:ext cx="510218" cy="5102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6" name="Freeform 203"/>
          <p:cNvSpPr>
            <a:spLocks noEditPoints="1"/>
          </p:cNvSpPr>
          <p:nvPr>
            <p:custDataLst>
              <p:tags r:id="rId3"/>
            </p:custDataLst>
          </p:nvPr>
        </p:nvSpPr>
        <p:spPr>
          <a:xfrm rot="11046381">
            <a:off x="7690918" y="4182035"/>
            <a:ext cx="510218" cy="5102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7" name="Freeform 203"/>
          <p:cNvSpPr>
            <a:spLocks noEditPoints="1"/>
          </p:cNvSpPr>
          <p:nvPr>
            <p:custDataLst>
              <p:tags r:id="rId4"/>
            </p:custDataLst>
          </p:nvPr>
        </p:nvSpPr>
        <p:spPr>
          <a:xfrm rot="6823278">
            <a:off x="7677884" y="2367402"/>
            <a:ext cx="510218" cy="5102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8" name="Freeform 203"/>
          <p:cNvSpPr>
            <a:spLocks noEditPoints="1"/>
          </p:cNvSpPr>
          <p:nvPr>
            <p:custDataLst>
              <p:tags r:id="rId5"/>
            </p:custDataLst>
          </p:nvPr>
        </p:nvSpPr>
        <p:spPr>
          <a:xfrm rot="20989118">
            <a:off x="4065689" y="2407400"/>
            <a:ext cx="510218" cy="5102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21" name="Freeform 203"/>
          <p:cNvSpPr>
            <a:spLocks noEditPoints="1"/>
          </p:cNvSpPr>
          <p:nvPr>
            <p:custDataLst>
              <p:tags r:id="rId6"/>
            </p:custDataLst>
          </p:nvPr>
        </p:nvSpPr>
        <p:spPr>
          <a:xfrm rot="17008488">
            <a:off x="4113583" y="4210002"/>
            <a:ext cx="510218" cy="5102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5" name="Freeform 203"/>
          <p:cNvSpPr>
            <a:spLocks noEditPoints="1"/>
          </p:cNvSpPr>
          <p:nvPr>
            <p:custDataLst>
              <p:tags r:id="rId7"/>
            </p:custDataLst>
          </p:nvPr>
        </p:nvSpPr>
        <p:spPr>
          <a:xfrm rot="14039476">
            <a:off x="5916837" y="5087956"/>
            <a:ext cx="510218" cy="5102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8" name="文本框 17"/>
          <p:cNvSpPr txBox="1"/>
          <p:nvPr>
            <p:custDataLst>
              <p:tags r:id="rId8"/>
            </p:custDataLst>
          </p:nvPr>
        </p:nvSpPr>
        <p:spPr>
          <a:xfrm>
            <a:off x="1686560" y="1212850"/>
            <a:ext cx="4003040" cy="1073150"/>
          </a:xfrm>
          <a:prstGeom prst="rect">
            <a:avLst/>
          </a:prstGeom>
          <a:noFill/>
        </p:spPr>
        <p:txBody>
          <a:bodyPr wrap="square" rtlCol="0" anchor="ctr" anchorCtr="0"/>
          <a:lstStyle/>
          <a:p>
            <a:pPr algn="l">
              <a:lnSpc>
                <a:spcPct val="120000"/>
              </a:lnSpc>
            </a:pPr>
            <a:r>
              <a:rPr lang="zh-CN" altLang="en-US" sz="1600" b="1">
                <a:solidFill>
                  <a:srgbClr val="7C8DC6"/>
                </a:solidFill>
                <a:latin typeface="Arial" panose="020B0604020202020204" pitchFamily="34" charset="0"/>
                <a:ea typeface="微软雅黑" panose="020B0503020204020204" charset="-122"/>
                <a:sym typeface="微软雅黑" panose="020B0503020204020204" charset="-122"/>
              </a:rPr>
              <a:t>4. 职业资格等级</a:t>
            </a:r>
            <a:endParaRPr lang="zh-CN" altLang="en-US" sz="1600" b="1">
              <a:solidFill>
                <a:srgbClr val="7C8DC6"/>
              </a:solidFill>
              <a:latin typeface="Arial" panose="020B0604020202020204" pitchFamily="34" charset="0"/>
              <a:ea typeface="微软雅黑" panose="020B0503020204020204" charset="-122"/>
              <a:sym typeface="微软雅黑" panose="020B0503020204020204" charset="-122"/>
            </a:endParaRPr>
          </a:p>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职业资格等级反映职业胜任程度。职业资格分为五个等级，各职业又有所不同。</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3" name="文本框 22"/>
          <p:cNvSpPr txBox="1"/>
          <p:nvPr>
            <p:custDataLst>
              <p:tags r:id="rId9"/>
            </p:custDataLst>
          </p:nvPr>
        </p:nvSpPr>
        <p:spPr>
          <a:xfrm>
            <a:off x="1109345" y="2315210"/>
            <a:ext cx="2796540" cy="1412875"/>
          </a:xfrm>
          <a:prstGeom prst="rect">
            <a:avLst/>
          </a:prstGeom>
          <a:noFill/>
        </p:spPr>
        <p:txBody>
          <a:bodyPr wrap="square" rtlCol="0" anchor="ctr" anchorCtr="0"/>
          <a:lstStyle/>
          <a:p>
            <a:pPr algn="l">
              <a:lnSpc>
                <a:spcPct val="120000"/>
              </a:lnSpc>
            </a:pPr>
            <a:r>
              <a:rPr lang="zh-CN" altLang="en-US" sz="1600" b="1">
                <a:solidFill>
                  <a:srgbClr val="6B67EC"/>
                </a:solidFill>
                <a:latin typeface="Arial" panose="020B0604020202020204" pitchFamily="34" charset="0"/>
                <a:ea typeface="微软雅黑" panose="020B0503020204020204" charset="-122"/>
                <a:sym typeface="微软雅黑" panose="020B0503020204020204" charset="-122"/>
              </a:rPr>
              <a:t>9. 职业报酬</a:t>
            </a:r>
            <a:endParaRPr lang="zh-CN" altLang="en-US" sz="1600" b="1">
              <a:solidFill>
                <a:srgbClr val="6B67EC"/>
              </a:solidFill>
              <a:latin typeface="Arial" panose="020B0604020202020204" pitchFamily="34" charset="0"/>
              <a:ea typeface="微软雅黑" panose="020B0503020204020204" charset="-122"/>
              <a:sym typeface="微软雅黑" panose="020B0503020204020204" charset="-122"/>
            </a:endParaRPr>
          </a:p>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职业报酬即工资。现在也包括福利、保险、住房公积金等很多项目。</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9" name="文本框 8"/>
          <p:cNvSpPr txBox="1"/>
          <p:nvPr>
            <p:custDataLst>
              <p:tags r:id="rId10"/>
            </p:custDataLst>
          </p:nvPr>
        </p:nvSpPr>
        <p:spPr>
          <a:xfrm>
            <a:off x="8384540" y="1586230"/>
            <a:ext cx="3169920" cy="1344295"/>
          </a:xfrm>
          <a:prstGeom prst="rect">
            <a:avLst/>
          </a:prstGeom>
          <a:noFill/>
        </p:spPr>
        <p:txBody>
          <a:bodyPr wrap="square" rtlCol="0" anchor="ctr" anchorCtr="0"/>
          <a:lstStyle/>
          <a:p>
            <a:pPr>
              <a:lnSpc>
                <a:spcPct val="120000"/>
              </a:lnSpc>
            </a:pPr>
            <a:r>
              <a:rPr lang="zh-CN" altLang="en-US" sz="1600" b="1">
                <a:solidFill>
                  <a:srgbClr val="0070C0"/>
                </a:solidFill>
                <a:latin typeface="Arial" panose="020B0604020202020204" pitchFamily="34" charset="0"/>
                <a:ea typeface="微软雅黑" panose="020B0503020204020204" charset="-122"/>
                <a:sym typeface="微软雅黑" panose="020B0503020204020204" charset="-122"/>
              </a:rPr>
              <a:t>5. 职业能力特征</a:t>
            </a:r>
            <a:endParaRPr lang="zh-CN" altLang="en-US" sz="1600" b="1">
              <a:solidFill>
                <a:srgbClr val="0070C0"/>
              </a:solidFill>
              <a:latin typeface="Arial" panose="020B0604020202020204" pitchFamily="34" charset="0"/>
              <a:ea typeface="微软雅黑" panose="020B0503020204020204" charset="-122"/>
              <a:sym typeface="微软雅黑" panose="020B0503020204020204" charset="-122"/>
            </a:endParaRPr>
          </a:p>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职业能力特征是指从业者需要具备的能力要素。这是需要大学生重视的一项，它代表了你是否能胜任这项职业。</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10" name="文本框 9"/>
          <p:cNvSpPr txBox="1"/>
          <p:nvPr>
            <p:custDataLst>
              <p:tags r:id="rId11"/>
            </p:custDataLst>
          </p:nvPr>
        </p:nvSpPr>
        <p:spPr>
          <a:xfrm>
            <a:off x="939165" y="4157345"/>
            <a:ext cx="2943860" cy="1413510"/>
          </a:xfrm>
          <a:prstGeom prst="rect">
            <a:avLst/>
          </a:prstGeom>
          <a:noFill/>
        </p:spPr>
        <p:txBody>
          <a:bodyPr wrap="square" rtlCol="0" anchor="ctr" anchorCtr="0"/>
          <a:lstStyle/>
          <a:p>
            <a:pPr algn="l">
              <a:lnSpc>
                <a:spcPct val="120000"/>
              </a:lnSpc>
            </a:pPr>
            <a:r>
              <a:rPr lang="zh-CN" altLang="en-US" sz="1600" b="1">
                <a:solidFill>
                  <a:srgbClr val="92D050"/>
                </a:solidFill>
                <a:latin typeface="Arial" panose="020B0604020202020204" pitchFamily="34" charset="0"/>
                <a:ea typeface="微软雅黑" panose="020B0503020204020204" charset="-122"/>
                <a:sym typeface="微软雅黑" panose="020B0503020204020204" charset="-122"/>
              </a:rPr>
              <a:t>8. 职业环境</a:t>
            </a:r>
            <a:endParaRPr lang="zh-CN" altLang="en-US" sz="1600" b="1">
              <a:solidFill>
                <a:srgbClr val="92D050"/>
              </a:solidFill>
              <a:latin typeface="Arial" panose="020B0604020202020204" pitchFamily="34" charset="0"/>
              <a:ea typeface="微软雅黑" panose="020B0503020204020204" charset="-122"/>
              <a:sym typeface="微软雅黑" panose="020B0503020204020204" charset="-122"/>
            </a:endParaRPr>
          </a:p>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职业环境即工作场所的条件。这一项是很多求职者比较在意的，是求职者选择职业的重要参考条件之一。</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8" name="文本框 27"/>
          <p:cNvSpPr txBox="1"/>
          <p:nvPr>
            <p:custDataLst>
              <p:tags r:id="rId12"/>
            </p:custDataLst>
          </p:nvPr>
        </p:nvSpPr>
        <p:spPr>
          <a:xfrm>
            <a:off x="8384540" y="3576320"/>
            <a:ext cx="3171190" cy="1174115"/>
          </a:xfrm>
          <a:prstGeom prst="rect">
            <a:avLst/>
          </a:prstGeom>
          <a:noFill/>
        </p:spPr>
        <p:txBody>
          <a:bodyPr wrap="square" rtlCol="0" anchor="ctr" anchorCtr="0"/>
          <a:lstStyle/>
          <a:p>
            <a:pPr>
              <a:lnSpc>
                <a:spcPct val="120000"/>
              </a:lnSpc>
            </a:pPr>
            <a:r>
              <a:rPr lang="zh-CN" altLang="en-US" sz="1600" b="1">
                <a:solidFill>
                  <a:schemeClr val="accent5">
                    <a:lumMod val="75000"/>
                  </a:schemeClr>
                </a:solidFill>
                <a:latin typeface="Arial" panose="020B0604020202020204" pitchFamily="34" charset="0"/>
                <a:ea typeface="微软雅黑" panose="020B0503020204020204" charset="-122"/>
                <a:sym typeface="微软雅黑" panose="020B0503020204020204" charset="-122"/>
              </a:rPr>
              <a:t>6. 职业人格特征</a:t>
            </a:r>
            <a:endParaRPr lang="zh-CN" altLang="en-US" sz="1600" b="1">
              <a:solidFill>
                <a:schemeClr val="accent5">
                  <a:lumMod val="75000"/>
                </a:schemeClr>
              </a:solidFill>
              <a:latin typeface="Arial" panose="020B0604020202020204" pitchFamily="34" charset="0"/>
              <a:ea typeface="微软雅黑" panose="020B0503020204020204" charset="-122"/>
              <a:sym typeface="微软雅黑" panose="020B0503020204020204" charset="-122"/>
            </a:endParaRPr>
          </a:p>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职业人格特征是指从业者需要具备的人格要素。这需要大学生在平时的生活中注意培养。</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31" name="文本框 30"/>
          <p:cNvSpPr txBox="1"/>
          <p:nvPr>
            <p:custDataLst>
              <p:tags r:id="rId13"/>
            </p:custDataLst>
          </p:nvPr>
        </p:nvSpPr>
        <p:spPr>
          <a:xfrm>
            <a:off x="6541135" y="5035550"/>
            <a:ext cx="3170555" cy="1173480"/>
          </a:xfrm>
          <a:prstGeom prst="rect">
            <a:avLst/>
          </a:prstGeom>
          <a:noFill/>
        </p:spPr>
        <p:txBody>
          <a:bodyPr wrap="square" rtlCol="0" anchor="ctr" anchorCtr="0"/>
          <a:lstStyle/>
          <a:p>
            <a:pPr>
              <a:lnSpc>
                <a:spcPct val="120000"/>
              </a:lnSpc>
            </a:pPr>
            <a:r>
              <a:rPr lang="zh-CN" altLang="en-US" sz="1600" b="1">
                <a:solidFill>
                  <a:srgbClr val="00B050"/>
                </a:solidFill>
                <a:latin typeface="Arial" panose="020B0604020202020204" pitchFamily="34" charset="0"/>
                <a:ea typeface="微软雅黑" panose="020B0503020204020204" charset="-122"/>
                <a:sym typeface="微软雅黑" panose="020B0503020204020204" charset="-122"/>
              </a:rPr>
              <a:t>7. 技术技能</a:t>
            </a:r>
            <a:endParaRPr lang="zh-CN" altLang="en-US" sz="1600" b="1">
              <a:solidFill>
                <a:srgbClr val="00B050"/>
              </a:solidFill>
              <a:latin typeface="Arial" panose="020B0604020202020204" pitchFamily="34" charset="0"/>
              <a:ea typeface="微软雅黑" panose="020B0503020204020204" charset="-122"/>
              <a:sym typeface="微软雅黑" panose="020B0503020204020204" charset="-122"/>
            </a:endParaRPr>
          </a:p>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技术技能是指从业者所必备的知识、技能基本要求，以及需要掌握的基本操作技术。</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MH_OLD_SHAPE_ID" val="2"/>
  <p:tag name="REFSHAPE" val="27471108696"/>
</p:tagLst>
</file>

<file path=ppt/tags/tag10.xml><?xml version="1.0" encoding="utf-8"?>
<p:tagLst xmlns:p="http://schemas.openxmlformats.org/presentationml/2006/main">
  <p:tag name="MH_OLD_SHAPE_ID" val="31"/>
  <p:tag name="REFSHAPE" val="27471110344"/>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25"/>
  <p:tag name="KSO_WM_UNIT_TEXT_FILL_FORE_SCHEMECOLOR_INDEX" val="6"/>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_BRIGHTNESS" val="0.4"/>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3*q_i*1_4"/>
  <p:tag name="KSO_WM_TEMPLATE_CATEGORY" val="diagram"/>
  <p:tag name="KSO_WM_TEMPLATE_INDEX" val="20227949"/>
  <p:tag name="KSO_WM_UNIT_LAYERLEVEL" val="1_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USESOURCEFORMAT_APPLY" val="1"/>
  <p:tag name="KSO_WM_UNIT_FILL_FORE_SCHEMECOLOR_INDEX" val="5"/>
  <p:tag name="KSO_WM_UNI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Lst>
</file>

<file path=ppt/tags/tag11.xml><?xml version="1.0" encoding="utf-8"?>
<p:tagLst xmlns:p="http://schemas.openxmlformats.org/presentationml/2006/main">
  <p:tag name="MH_OLD_SHAPE_ID" val="2"/>
  <p:tag name="REFSHAPE" val="27471108696"/>
</p:tagLst>
</file>

<file path=ppt/tags/tag110.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 name="KSO_WM_UNIT_USESOURCEFORMAT_APPLY" val="1"/>
</p:tagLst>
</file>

<file path=ppt/tags/tag111.xml><?xml version="1.0" encoding="utf-8"?>
<p:tagLst xmlns:p="http://schemas.openxmlformats.org/presentationml/2006/main">
  <p:tag name="KSO_WM_SLIDE_ITEM_CNT" val="3"/>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UNIT_LAYERLEVEL" val="1"/>
  <p:tag name="KSO_WM_TAG_VERSION" val="1.0"/>
  <p:tag name="KSO_WM_BEAUTIFY_FLAG" val="#wm#"/>
  <p:tag name="KSO_WM_DIAGRAM_GROUP_CODE" val="q1-1"/>
  <p:tag name="KSO_WM_UNIT_TYPE" val="i"/>
  <p:tag name="KSO_WM_UNIT_INDEX" val="1"/>
  <p:tag name="KSO_WM_UNIT_ID" val="diagram20228121_4*i*1"/>
  <p:tag name="KSO_WM_UNIT_FILL_FORE_SCHEMECOLOR_INDEX" val="5"/>
  <p:tag name="KSO_WM_UNIT_FILL_TYPE" val="1"/>
  <p:tag name="KSO_WM_UNIT_TEXT_FILL_FORE_SCHEMECOLOR_INDEX" val="2"/>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2*q_h_i*1_1_2"/>
  <p:tag name="KSO_WM_TEMPLATE_CATEGORY" val="diagram"/>
  <p:tag name="KSO_WM_TEMPLATE_INDEX" val="2016995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UNIT_VALUE" val="130*12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2*q_h_x*1_1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953_2*q_h_i*1_3_2"/>
  <p:tag name="KSO_WM_TEMPLATE_CATEGORY" val="diagram"/>
  <p:tag name="KSO_WM_TEMPLATE_INDEX" val="2016995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953_2*q_h_x*1_3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2*q_h_i*1_2_2"/>
  <p:tag name="KSO_WM_TEMPLATE_CATEGORY" val="diagram"/>
  <p:tag name="KSO_WM_TEMPLATE_INDEX" val="2016995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2*q_h_x*1_2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2*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2.xml><?xml version="1.0" encoding="utf-8"?>
<p:tagLst xmlns:p="http://schemas.openxmlformats.org/presentationml/2006/main">
  <p:tag name="MH_OLD_SHAPE_ID" val="31"/>
  <p:tag name="REFSHAPE" val="27471110344"/>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2*q_h_i*1_1_1"/>
  <p:tag name="KSO_WM_TEMPLATE_CATEGORY" val="diagram"/>
  <p:tag name="KSO_WM_TEMPLATE_INDEX" val="20169953"/>
  <p:tag name="KSO_WM_UNIT_LAYERLEVEL" val="1_1_1"/>
  <p:tag name="KSO_WM_TAG_VERSION" val="1.0"/>
  <p:tag name="KSO_WM_BEAUTIFY_FLAG" val="#wm#"/>
  <p:tag name="KSO_WM_UNIT_TEXT_FILL_FORE_SCHEMECOLOR_INDEX" val="5"/>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2*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Lst>
</file>

<file path=ppt/tags/tag12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2*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953_2*q_h_f*1_3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169953_2*q_h_i*1_3_1"/>
  <p:tag name="KSO_WM_TEMPLATE_CATEGORY" val="diagram"/>
  <p:tag name="KSO_WM_TEMPLATE_INDEX" val="20169953"/>
  <p:tag name="KSO_WM_UNIT_LAYERLEVEL" val="1_1_1"/>
  <p:tag name="KSO_WM_TAG_VERSION" val="1.0"/>
  <p:tag name="KSO_WM_BEAUTIFY_FLAG" val="#wm#"/>
  <p:tag name="KSO_WM_UNIT_TEXT_FILL_FORE_SCHEMECOLOR_INDEX" val="7"/>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UNIT_LAYERLEVEL" val="1"/>
  <p:tag name="KSO_WM_TAG_VERSION" val="1.0"/>
  <p:tag name="KSO_WM_BEAUTIFY_FLAG" val="#wm#"/>
  <p:tag name="KSO_WM_DIAGRAM_GROUP_CODE" val="q1-1"/>
  <p:tag name="KSO_WM_UNIT_TYPE" val="i"/>
  <p:tag name="KSO_WM_UNIT_INDEX" val="1"/>
  <p:tag name="KSO_WM_UNIT_ID" val="diagram20228121_4*i*1"/>
  <p:tag name="KSO_WM_UNIT_FILL_FORE_SCHEMECOLOR_INDEX" val="5"/>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 name="KSO_WM_DIAGRAM_VIRTUALLY_FRAME" val="{&quot;height&quot;:380.25,&quot;left&quot;:51.5,&quot;top&quot;:98.5,&quot;width&quot;:862.75}"/>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 name="KSO_WM_DIAGRAM_VIRTUALLY_FRAME" val="{&quot;height&quot;:380.25,&quot;left&quot;:51.5,&quot;top&quot;:98.5,&quot;width&quot;:862.7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 name="KSO_WM_DIAGRAM_VIRTUALLY_FRAME" val="{&quot;height&quot;:380.25,&quot;left&quot;:51.5,&quot;top&quot;:98.5,&quot;width&quot;:862.75}"/>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 name="KSO_WM_DIAGRAM_VIRTUALLY_FRAME" val="{&quot;height&quot;:380.25,&quot;left&quot;:51.5,&quot;top&quot;:98.5,&quot;width&quot;:862.75}"/>
</p:tagLst>
</file>

<file path=ppt/tags/tag13.xml><?xml version="1.0" encoding="utf-8"?>
<p:tagLst xmlns:p="http://schemas.openxmlformats.org/presentationml/2006/main">
  <p:tag name="MH_OLD_SHAPE_ID" val="2"/>
  <p:tag name="REFSHAPE" val="27471108696"/>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 name="KSO_WM_DIAGRAM_VIRTUALLY_FRAME" val="{&quot;height&quot;:380.25,&quot;left&quot;:51.5,&quot;top&quot;:98.5,&quot;width&quot;:862.7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 name="KSO_WM_DIAGRAM_VIRTUALLY_FRAME" val="{&quot;height&quot;:380.25,&quot;left&quot;:51.5,&quot;top&quot;:98.5,&quot;width&quot;:862.75}"/>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 name="KSO_WM_DIAGRAM_VIRTUALLY_FRAME" val="{&quot;height&quot;:380.25,&quot;left&quot;:51.5,&quot;top&quot;:98.5,&quot;width&quot;:862.75}"/>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 name="KSO_WM_DIAGRAM_VIRTUALLY_FRAME" val="{&quot;height&quot;:380.25,&quot;left&quot;:51.5,&quot;top&quot;:98.5,&quot;width&quot;:862.7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UNIT_LAYERLEVEL" val="1"/>
  <p:tag name="KSO_WM_TAG_VERSION" val="1.0"/>
  <p:tag name="KSO_WM_BEAUTIFY_FLAG" val="#wm#"/>
  <p:tag name="KSO_WM_DIAGRAM_GROUP_CODE" val="q1-1"/>
  <p:tag name="KSO_WM_UNIT_TYPE" val="i"/>
  <p:tag name="KSO_WM_UNIT_INDEX" val="1"/>
  <p:tag name="KSO_WM_UNIT_ID" val="diagram20228121_4*i*1"/>
  <p:tag name="KSO_WM_UNIT_FILL_FORE_SCHEMECOLOR_INDEX" val="5"/>
  <p:tag name="KSO_WM_UNIT_FILL_TYPE" val="1"/>
  <p:tag name="KSO_WM_UNIT_TEXT_FILL_FORE_SCHEMECOLOR_INDEX" val="2"/>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UNIT_LAYERLEVEL" val="1"/>
  <p:tag name="KSO_WM_TAG_VERSION" val="1.0"/>
  <p:tag name="KSO_WM_BEAUTIFY_FLAG" val="#wm#"/>
  <p:tag name="KSO_WM_DIAGRAM_GROUP_CODE" val="q1-1"/>
  <p:tag name="KSO_WM_UNIT_TYPE" val="i"/>
  <p:tag name="KSO_WM_UNIT_INDEX" val="1"/>
  <p:tag name="KSO_WM_UNIT_ID" val="diagram20228121_4*i*1"/>
  <p:tag name="KSO_WM_UNIT_FILL_FORE_SCHEMECOLOR_INDEX" val="5"/>
  <p:tag name="KSO_WM_UNIT_FILL_TYPE" val="1"/>
  <p:tag name="KSO_WM_UNIT_TEXT_FILL_FORE_SCHEMECOLOR_INDEX" val="2"/>
  <p:tag name="KSO_WM_UNIT_TEXT_FILL_TYPE"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3"/>
  <p:tag name="KSO_WM_UNIT_ID" val="diagram20174729_2*q_h_i*1_1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4"/>
  <p:tag name="KSO_WM_UNIT_ID" val="diagram20174729_2*q_h_i*1_1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1"/>
  <p:tag name="KSO_WM_UNIT_ID" val="diagram20174729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4"/>
  <p:tag name="KSO_WM_UNIT_ID" val="diagram20174729_2*q_h_i*1_3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4.xml><?xml version="1.0" encoding="utf-8"?>
<p:tagLst xmlns:p="http://schemas.openxmlformats.org/presentationml/2006/main">
  <p:tag name="MH_OLD_SHAPE_ID" val="31"/>
  <p:tag name="REFSHAPE" val="27471110344"/>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1"/>
  <p:tag name="KSO_WM_UNIT_ID" val="diagram20174729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2"/>
  <p:tag name="KSO_WM_UNIT_ID" val="diagram20174729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3"/>
  <p:tag name="KSO_WM_UNIT_ID" val="diagram20174729_2*q_h_i*1_2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4"/>
  <p:tag name="KSO_WM_UNIT_ID" val="diagram20174729_2*q_h_i*1_2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1"/>
  <p:tag name="KSO_WM_UNIT_ID" val="diagram20174729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2"/>
  <p:tag name="KSO_WM_UNIT_ID" val="diagram20174729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4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3"/>
  <p:tag name="KSO_WM_UNIT_ID" val="diagram20174729_2*q_h_i*1_3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2"/>
  <p:tag name="KSO_WM_UNIT_ID" val="diagram20174729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DIAGRAM_VIRTUALLY_FRAME" val="{&quot;height&quot;:412,&quot;left&quot;:50.25,&quot;top&quot;:73.75,&quot;width&quot;:843.65}"/>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1_1"/>
  <p:tag name="KSO_WM_UNIT_ID" val="diagram20174729_2*q_h_f*1_1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 name="KSO_WM_DIAGRAM_VIRTUALLY_FRAME" val="{&quot;height&quot;:412,&quot;left&quot;:50.25,&quot;top&quot;:73.75,&quot;width&quot;:843.65}"/>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2_1"/>
  <p:tag name="KSO_WM_UNIT_ID" val="diagram20174729_2*q_h_f*1_2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 name="KSO_WM_DIAGRAM_VIRTUALLY_FRAME" val="{&quot;height&quot;:412,&quot;left&quot;:50.25,&quot;top&quot;:73.75,&quot;width&quot;:843.65}"/>
</p:tagLst>
</file>

<file path=ppt/tags/tag15.xml><?xml version="1.0" encoding="utf-8"?>
<p:tagLst xmlns:p="http://schemas.openxmlformats.org/presentationml/2006/main">
  <p:tag name="MH_OLD_SHAPE_ID" val="2"/>
  <p:tag name="REFSHAPE" val="27471108696"/>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3_1"/>
  <p:tag name="KSO_WM_UNIT_ID" val="diagram20174729_2*q_h_f*1_3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 name="KSO_WM_DIAGRAM_VIRTUALLY_FRAME" val="{&quot;height&quot;:412,&quot;left&quot;:50.25,&quot;top&quot;:73.75,&quot;width&quot;:843.65}"/>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2*q_i*1_1"/>
  <p:tag name="KSO_WM_UNIT_LAYERLEVEL" val="1_1"/>
  <p:tag name="KSO_WM_UNIT_FILL_FORE_SCHEMECOLOR_INDEX" val="5"/>
  <p:tag name="KSO_WM_UNIT_FILL_TYPE" val="1"/>
  <p:tag name="KSO_WM_UNIT_TEXT_FILL_FORE_SCHEMECOLOR_INDEX" val="2"/>
  <p:tag name="KSO_WM_UNIT_TEXT_FILL_TYPE" val="1"/>
  <p:tag name="KSO_WM_DIAGRAM_VIRTUALLY_FRAME" val="{&quot;height&quot;:412.2,&quot;left&quot;:47.8,&quot;top&quot;:91.1,&quot;width&quot;:890.65}"/>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2*q_i*1_2"/>
  <p:tag name="KSO_WM_UNIT_LAYERLEVEL" val="1_1"/>
  <p:tag name="KSO_WM_UNIT_FILL_FORE_SCHEMECOLOR_INDEX" val="5"/>
  <p:tag name="KSO_WM_UNIT_FILL_TYPE" val="1"/>
  <p:tag name="KSO_WM_UNIT_SHADOW_SCHEMECOLOR_INDEX" val="5"/>
  <p:tag name="KSO_WM_UNIT_TEXT_FILL_FORE_SCHEMECOLOR_INDEX" val="2"/>
  <p:tag name="KSO_WM_UNIT_TEXT_FILL_TYPE" val="1"/>
  <p:tag name="KSO_WM_DIAGRAM_VIRTUALLY_FRAME" val="{&quot;height&quot;:412.2,&quot;left&quot;:47.8,&quot;top&quot;:91.1,&quot;width&quot;:890.65}"/>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2*q_i*1_3"/>
  <p:tag name="KSO_WM_UNIT_LAYERLEVEL" val="1_1"/>
  <p:tag name="KSO_WM_UNIT_LINE_FORE_SCHEMECOLOR_INDEX" val="5"/>
  <p:tag name="KSO_WM_UNIT_LINE_FILL_TYPE" val="2"/>
  <p:tag name="KSO_WM_UNIT_TEXT_FILL_FORE_SCHEMECOLOR_INDEX" val="2"/>
  <p:tag name="KSO_WM_UNIT_TEXT_FILL_TYPE" val="1"/>
  <p:tag name="KSO_WM_DIAGRAM_VIRTUALLY_FRAME" val="{&quot;height&quot;:412.2,&quot;left&quot;:47.8,&quot;top&quot;:91.1,&quot;width&quot;:890.65}"/>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2*q_i*1_4"/>
  <p:tag name="KSO_WM_UNIT_LAYERLEVEL" val="1_1"/>
  <p:tag name="KSO_WM_UNIT_LINE_FORE_SCHEMECOLOR_INDEX" val="5"/>
  <p:tag name="KSO_WM_UNIT_LINE_FILL_TYPE" val="2"/>
  <p:tag name="KSO_WM_UNIT_TEXT_FILL_FORE_SCHEMECOLOR_INDEX" val="2"/>
  <p:tag name="KSO_WM_UNIT_TEXT_FILL_TYPE" val="1"/>
  <p:tag name="KSO_WM_DIAGRAM_VIRTUALLY_FRAME" val="{&quot;height&quot;:412.2,&quot;left&quot;:47.8,&quot;top&quot;:91.1,&quot;width&quot;:890.65}"/>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2*q_i*1_5"/>
  <p:tag name="KSO_WM_UNIT_LAYERLEVEL" val="1_1"/>
  <p:tag name="KSO_WM_UNIT_LINE_FORE_SCHEMECOLOR_INDEX" val="5"/>
  <p:tag name="KSO_WM_UNIT_LINE_FILL_TYPE" val="2"/>
  <p:tag name="KSO_WM_UNIT_TEXT_FILL_FORE_SCHEMECOLOR_INDEX" val="2"/>
  <p:tag name="KSO_WM_UNIT_TEXT_FILL_TYPE" val="1"/>
  <p:tag name="KSO_WM_DIAGRAM_VIRTUALLY_FRAME" val="{&quot;height&quot;:412.2,&quot;left&quot;:47.8,&quot;top&quot;:91.1,&quot;width&quot;:890.6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2*q_x*1_1"/>
  <p:tag name="KSO_WM_UNIT_LAYERLEVEL" val="1_1"/>
  <p:tag name="KSO_WM_UNIT_SHADOW_SCHEMECOLOR_INDEX" val="5"/>
  <p:tag name="KSO_WM_DIAGRAM_VIRTUALLY_FRAME" val="{&quot;height&quot;:412.2,&quot;left&quot;:47.8,&quot;top&quot;:91.1,&quot;width&quot;:890.6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1_1"/>
  <p:tag name="KSO_WM_UNIT_ID" val="diagram20228121_2*q_h_i*1_1_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412.2,&quot;left&quot;:47.8,&quot;top&quot;:91.1,&quot;width&quot;:890.65}"/>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VALUE" val="5"/>
  <p:tag name="KSO_WM_UNIT_INDEX" val="1_1_1"/>
  <p:tag name="KSO_WM_UNIT_ID" val="diagram20228121_2*q_h_a*1_1_1"/>
  <p:tag name="KSO_WM_UNIT_TEXT_FILL_FORE_SCHEMECOLOR_INDEX" val="6"/>
  <p:tag name="KSO_WM_UNIT_TEXT_FILL_TYPE" val="1"/>
  <p:tag name="KSO_WM_DIAGRAM_VIRTUALLY_FRAME" val="{&quot;height&quot;:412.2,&quot;left&quot;:47.8,&quot;top&quot;:91.1,&quot;width&quot;:890.65}"/>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UNIT_VALUE" val="12"/>
  <p:tag name="KSO_WM_DIAGRAM_GROUP_CODE" val="q1-1"/>
  <p:tag name="KSO_WM_UNIT_TYPE" val="q_h_f"/>
  <p:tag name="KSO_WM_UNIT_LAYERLEVEL" val="1_1_1"/>
  <p:tag name="KSO_WM_UNIT_INDEX" val="1_1_1"/>
  <p:tag name="KSO_WM_UNIT_ID" val="diagram20228121_2*q_h_f*1_1_1"/>
  <p:tag name="KSO_WM_UNIT_TEXT_FILL_FORE_SCHEMECOLOR_INDEX" val="13"/>
  <p:tag name="KSO_WM_UNIT_TEXT_FILL_TYPE" val="1"/>
  <p:tag name="KSO_WM_DIAGRAM_VIRTUALLY_FRAME" val="{&quot;height&quot;:412.2,&quot;left&quot;:47.8,&quot;top&quot;:91.1,&quot;width&quot;:890.65}"/>
</p:tagLst>
</file>

<file path=ppt/tags/tag16.xml><?xml version="1.0" encoding="utf-8"?>
<p:tagLst xmlns:p="http://schemas.openxmlformats.org/presentationml/2006/main">
  <p:tag name="MH_OLD_SHAPE_ID" val="31"/>
  <p:tag name="REFSHAPE" val="27471110344"/>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2_1"/>
  <p:tag name="KSO_WM_UNIT_ID" val="diagram20228121_2*q_h_i*1_2_1"/>
  <p:tag name="KSO_WM_UNIT_FILL_FORE_SCHEMECOLOR_INDEX" val="6"/>
  <p:tag name="KSO_WM_UNIT_FILL_TYPE" val="1"/>
  <p:tag name="KSO_WM_UNIT_LINE_FORE_SCHEMECOLOR_INDEX" val="6"/>
  <p:tag name="KSO_WM_UNIT_LINE_FILL_TYPE" val="2"/>
  <p:tag name="KSO_WM_UNIT_TEXT_FILL_FORE_SCHEMECOLOR_INDEX" val="9"/>
  <p:tag name="KSO_WM_UNIT_TEXT_FILL_TYPE" val="1"/>
  <p:tag name="KSO_WM_DIAGRAM_VIRTUALLY_FRAME" val="{&quot;height&quot;:412.2,&quot;left&quot;:47.8,&quot;top&quot;:91.1,&quot;width&quot;:890.65}"/>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VALUE" val="5"/>
  <p:tag name="KSO_WM_UNIT_INDEX" val="1_2_1"/>
  <p:tag name="KSO_WM_UNIT_ID" val="diagram20228121_2*q_h_a*1_2_1"/>
  <p:tag name="KSO_WM_UNIT_TEXT_FILL_FORE_SCHEMECOLOR_INDEX" val="5"/>
  <p:tag name="KSO_WM_UNIT_TEXT_FILL_TYPE" val="1"/>
  <p:tag name="KSO_WM_DIAGRAM_VIRTUALLY_FRAME" val="{&quot;height&quot;:412.2,&quot;left&quot;:47.8,&quot;top&quot;:91.1,&quot;width&quot;:890.65}"/>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UNIT_VALUE" val="12"/>
  <p:tag name="KSO_WM_DIAGRAM_GROUP_CODE" val="q1-1"/>
  <p:tag name="KSO_WM_UNIT_TYPE" val="q_h_f"/>
  <p:tag name="KSO_WM_UNIT_LAYERLEVEL" val="1_1_1"/>
  <p:tag name="KSO_WM_UNIT_INDEX" val="1_2_1"/>
  <p:tag name="KSO_WM_UNIT_ID" val="diagram20228121_2*q_h_f*1_2_1"/>
  <p:tag name="KSO_WM_UNIT_TEXT_FILL_FORE_SCHEMECOLOR_INDEX" val="13"/>
  <p:tag name="KSO_WM_UNIT_TEXT_FILL_TYPE" val="1"/>
  <p:tag name="KSO_WM_DIAGRAM_VIRTUALLY_FRAME" val="{&quot;height&quot;:412.2,&quot;left&quot;:47.8,&quot;top&quot;:91.1,&quot;width&quot;:890.65}"/>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1_1"/>
  <p:tag name="KSO_WM_UNIT_ID" val="diagram20228121_2*q_h_x*1_1_1"/>
  <p:tag name="KSO_WM_UNIT_SHADOW_SCHEMECOLOR_INDEX" val="5"/>
  <p:tag name="KSO_WM_DIAGRAM_VIRTUALLY_FRAME" val="{&quot;height&quot;:412.2,&quot;left&quot;:47.8,&quot;top&quot;:91.1,&quot;width&quot;:890.65}"/>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2_1"/>
  <p:tag name="KSO_WM_UNIT_ID" val="diagram20228121_2*q_h_x*1_2_1"/>
  <p:tag name="KSO_WM_UNIT_SHADOW_SCHEMECOLOR_INDEX" val="6"/>
  <p:tag name="KSO_WM_DIAGRAM_VIRTUALLY_FRAME" val="{&quot;height&quot;:412.2,&quot;left&quot;:47.8,&quot;top&quot;:91.1,&quot;width&quot;:890.65}"/>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UNIT_LAYERLEVEL" val="1"/>
  <p:tag name="KSO_WM_TAG_VERSION" val="1.0"/>
  <p:tag name="KSO_WM_BEAUTIFY_FLAG" val="#wm#"/>
  <p:tag name="KSO_WM_DIAGRAM_GROUP_CODE" val="q1-1"/>
  <p:tag name="KSO_WM_UNIT_TYPE" val="i"/>
  <p:tag name="KSO_WM_UNIT_INDEX" val="1"/>
  <p:tag name="KSO_WM_UNIT_ID" val="diagram20228121_4*i*1"/>
  <p:tag name="KSO_WM_UNIT_FILL_FORE_SCHEMECOLOR_INDEX" val="5"/>
  <p:tag name="KSO_WM_UNIT_FILL_TYPE" val="1"/>
  <p:tag name="KSO_WM_UNIT_TEXT_FILL_FORE_SCHEMECOLOR_INDEX" val="2"/>
  <p:tag name="KSO_WM_UNIT_TEXT_FILL_TYPE" val="1"/>
</p:tagLst>
</file>

<file path=ppt/tags/tag16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2*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DIAGRAM_VIRTUALLY_FRAME" val="{&quot;height&quot;:305.6,&quot;left&quot;:58.8,&quot;top&quot;:132.15,&quot;width&quot;:844.15}"/>
</p:tagLst>
</file>

<file path=ppt/tags/tag16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2*q_h_a*1_1_1"/>
  <p:tag name="KSO_WM_TEMPLATE_CATEGORY" val="diagram"/>
  <p:tag name="KSO_WM_TEMPLATE_INDEX" val="20227949"/>
  <p:tag name="KSO_WM_UNIT_LAYERLEVEL" val="1_1_1"/>
  <p:tag name="KSO_WM_TAG_VERSION" val="1.0"/>
  <p:tag name="KSO_WM_BEAUTIFY_FLAG" val="#wm#"/>
  <p:tag name="KSO_WM_DIAGRAM_VIRTUALLY_FRAME" val="{&quot;height&quot;:305.6,&quot;left&quot;:58.8,&quot;top&quot;:132.15,&quot;width&quot;:844.15}"/>
</p:tagLst>
</file>

<file path=ppt/tags/tag16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2*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DIAGRAM_VIRTUALLY_FRAME" val="{&quot;height&quot;:305.6,&quot;left&quot;:58.8,&quot;top&quot;:132.15,&quot;width&quot;:844.15}"/>
</p:tagLst>
</file>

<file path=ppt/tags/tag16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2*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 name="KSO_WM_DIAGRAM_VIRTUALLY_FRAME" val="{&quot;height&quot;:305.6,&quot;left&quot;:58.8,&quot;top&quot;:132.15,&quot;width&quot;:844.15}"/>
</p:tagLst>
</file>

<file path=ppt/tags/tag17.xml><?xml version="1.0" encoding="utf-8"?>
<p:tagLst xmlns:p="http://schemas.openxmlformats.org/presentationml/2006/main">
  <p:tag name="PA" val="v5.2.1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2*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305.6,&quot;left&quot;:58.8,&quot;top&quot;:132.15,&quot;width&quot;:844.15}"/>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2*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305.6,&quot;left&quot;:58.8,&quot;top&quot;:132.15,&quot;width&quot;:844.15}"/>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05.6,&quot;left&quot;:58.8,&quot;top&quot;:132.15,&quot;width&quot;:844.15}"/>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05.6,&quot;left&quot;:58.8,&quot;top&quot;:132.15,&quot;width&quot;:844.15}"/>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305.6,&quot;left&quot;:58.8,&quot;top&quot;:132.15,&quot;width&quot;:844.15}"/>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305.6,&quot;left&quot;:58.8,&quot;top&quot;:132.15,&quot;width&quot;:844.15}"/>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2*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305.6,&quot;left&quot;:58.8,&quot;top&quot;:132.15,&quot;width&quot;:844.15}"/>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2*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305.6,&quot;left&quot;:58.8,&quot;top&quot;:132.15,&quot;width&quot;:844.15}"/>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5"/>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5"/>
  <p:tag name="KSO_WM_UNIT_FILL_FORE_SCHEMECOLOR_INDEX" val="5"/>
  <p:tag name="KSO_WM_UNIT_FILL_TYPE" val="1"/>
  <p:tag name="KSO_WM_DIAGRAM_VIRTUALLY_FRAME" val="{&quot;height&quot;:305.6,&quot;left&quot;:58.8,&quot;top&quot;:132.15,&quot;width&quot;:844.15}"/>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6"/>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6"/>
  <p:tag name="KSO_WM_UNIT_FILL_FORE_SCHEMECOLOR_INDEX" val="5"/>
  <p:tag name="KSO_WM_UNIT_FILL_TYPE" val="1"/>
  <p:tag name="KSO_WM_DIAGRAM_VIRTUALLY_FRAME" val="{&quot;height&quot;:305.6,&quot;left&quot;:58.8,&quot;top&quot;:132.15,&quot;width&quot;:844.15}"/>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7"/>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7"/>
  <p:tag name="KSO_WM_UNIT_FILL_FORE_SCHEMECOLOR_INDEX" val="5"/>
  <p:tag name="KSO_WM_UNIT_FILL_TYPE" val="1"/>
  <p:tag name="KSO_WM_DIAGRAM_VIRTUALLY_FRAME" val="{&quot;height&quot;:305.6,&quot;left&quot;:58.8,&quot;top&quot;:132.15,&quot;width&quot;:844.15}"/>
</p:tagLst>
</file>

<file path=ppt/tags/tag181.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2*q_x*1_1"/>
  <p:tag name="KSO_WM_TEMPLATE_CATEGORY" val="diagram"/>
  <p:tag name="KSO_WM_TEMPLATE_INDEX" val="20227949"/>
  <p:tag name="KSO_WM_UNIT_LAYERLEVEL" val="1_1"/>
  <p:tag name="KSO_WM_TAG_VERSION" val="1.0"/>
  <p:tag name="KSO_WM_BEAUTIFY_FLAG" val="#wm#"/>
  <p:tag name="KSO_WM_DIAGRAM_VIRTUALLY_FRAME" val="{&quot;height&quot;:305.6,&quot;left&quot;:58.8,&quot;top&quot;:132.15,&quot;width&quot;:844.15}"/>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3*q_i*1_1"/>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3*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3*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3*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86238_3*q_h_i*1_5_2"/>
  <p:tag name="KSO_WM_TEMPLATE_CATEGORY" val="diagram"/>
  <p:tag name="KSO_WM_TEMPLATE_INDEX" val="201862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86238_3*q_h_i*1_4_2"/>
  <p:tag name="KSO_WM_TEMPLATE_CATEGORY" val="diagram"/>
  <p:tag name="KSO_WM_TEMPLATE_INDEX" val="2018623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3*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3*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3*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86238_3*q_h_i*1_4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86238_3*q_h_i*1_5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3*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9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86238_3*q_h_a*1_5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19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86238_3*q_h_a*1_4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9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3*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9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3*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98.xml><?xml version="1.0" encoding="utf-8"?>
<p:tagLst xmlns:p="http://schemas.openxmlformats.org/presentationml/2006/main">
  <p:tag name="commondata" val="eyJjb3VudCI6NCwiaGRpZCI6ImYxNzBjMmQzMzhiMjBlMjA5OTI4NzFlMzg3MTdkZDU0IiwidXNlckNvdW50Ijo0fQ=="/>
</p:tagLst>
</file>

<file path=ppt/tags/tag2.xml><?xml version="1.0" encoding="utf-8"?>
<p:tagLst xmlns:p="http://schemas.openxmlformats.org/presentationml/2006/main">
  <p:tag name="MH_OLD_SHAPE_ID" val="31"/>
  <p:tag name="REFSHAPE" val="27471110344"/>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3.xml><?xml version="1.0" encoding="utf-8"?>
<p:tagLst xmlns:p="http://schemas.openxmlformats.org/presentationml/2006/main">
  <p:tag name="MH_OLD_SHAPE_ID" val="2"/>
  <p:tag name="REFSHAPE" val="27471108696"/>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4.xml><?xml version="1.0" encoding="utf-8"?>
<p:tagLst xmlns:p="http://schemas.openxmlformats.org/presentationml/2006/main">
  <p:tag name="MH_OLD_SHAPE_ID" val="31"/>
  <p:tag name="REFSHAPE" val="27471110344"/>
</p:tagLst>
</file>

<file path=ppt/tags/tag40.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41.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4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4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4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45.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4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9_4*l_h_a*1_1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4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9_4*l_h_f*1_1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9_4*l_h_i*1_1_1"/>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9_4*l_h_i*1_1_2"/>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xml><?xml version="1.0" encoding="utf-8"?>
<p:tagLst xmlns:p="http://schemas.openxmlformats.org/presentationml/2006/main">
  <p:tag name="MH_OLD_SHAPE_ID" val="2"/>
  <p:tag name="REFSHAPE" val="2747110869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9_4*l_h_i*1_2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9_4*l_h_i*1_3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9_4*l_h_i*1_4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9_4*l_h_a*1_3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5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9_4*l_h_f*1_3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9_4*l_h_i*1_3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5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9_4*l_h_a*1_2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5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9_4*l_h_f*1_2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9_4*l_h_i*1_2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59.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79_4*l_h_a*1_4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6.xml><?xml version="1.0" encoding="utf-8"?>
<p:tagLst xmlns:p="http://schemas.openxmlformats.org/presentationml/2006/main">
  <p:tag name="MH_OLD_SHAPE_ID" val="31"/>
  <p:tag name="REFSHAPE" val="27471110344"/>
</p:tagLst>
</file>

<file path=ppt/tags/tag6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9_4*l_h_f*1_4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9_4*l_h_i*1_4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9_4*l_i*1_1"/>
  <p:tag name="KSO_WM_TEMPLATE_CATEGORY" val="diagram"/>
  <p:tag name="KSO_WM_TEMPLATE_INDEX" val="20227979"/>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7979_4*i*1"/>
  <p:tag name="KSO_WM_TEMPLATE_CATEGORY" val="diagram"/>
  <p:tag name="KSO_WM_TEMPLATE_INDEX" val="20227979"/>
  <p:tag name="KSO_WM_UNIT_LAYERLEVEL" val="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9_4*l_h_x*1_1_1"/>
  <p:tag name="KSO_WM_TEMPLATE_CATEGORY" val="diagram"/>
  <p:tag name="KSO_WM_TEMPLATE_INDEX" val="20227979"/>
  <p:tag name="KSO_WM_UNIT_LAYERLEVEL" val="1_1_1"/>
  <p:tag name="KSO_WM_TAG_VERSION" val="1.0"/>
  <p:tag name="KSO_WM_BEAUTIFY_FLAG" val="#wm#"/>
</p:tagLst>
</file>

<file path=ppt/tags/tag65.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9_4*l_h_x*1_2_1"/>
  <p:tag name="KSO_WM_TEMPLATE_CATEGORY" val="diagram"/>
  <p:tag name="KSO_WM_TEMPLATE_INDEX" val="20227979"/>
  <p:tag name="KSO_WM_UNIT_LAYERLEVEL" val="1_1_1"/>
  <p:tag name="KSO_WM_TAG_VERSION" val="1.0"/>
  <p:tag name="KSO_WM_BEAUTIFY_FLAG" val="#wm#"/>
</p:tagLst>
</file>

<file path=ppt/tags/tag66.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79_4*l_h_x*1_3_1"/>
  <p:tag name="KSO_WM_TEMPLATE_CATEGORY" val="diagram"/>
  <p:tag name="KSO_WM_TEMPLATE_INDEX" val="20227979"/>
  <p:tag name="KSO_WM_UNIT_LAYERLEVEL" val="1_1_1"/>
  <p:tag name="KSO_WM_TAG_VERSION" val="1.0"/>
  <p:tag name="KSO_WM_BEAUTIFY_FLAG" val="#wm#"/>
</p:tagLst>
</file>

<file path=ppt/tags/tag67.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79_4*l_h_x*1_4_1"/>
  <p:tag name="KSO_WM_TEMPLATE_CATEGORY" val="diagram"/>
  <p:tag name="KSO_WM_TEMPLATE_INDEX" val="20227979"/>
  <p:tag name="KSO_WM_UNIT_LAYERLEVEL" val="1_1_1"/>
  <p:tag name="KSO_WM_TAG_VERSION" val="1.0"/>
  <p:tag name="KSO_WM_BEAUTIFY_FLAG" val="#wm#"/>
</p:tagLst>
</file>

<file path=ppt/tags/tag6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6*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6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6*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7.xml><?xml version="1.0" encoding="utf-8"?>
<p:tagLst xmlns:p="http://schemas.openxmlformats.org/presentationml/2006/main">
  <p:tag name="MH_OLD_SHAPE_ID" val="2"/>
  <p:tag name="REFSHAPE" val="27471108696"/>
</p:tagLst>
</file>

<file path=ppt/tags/tag7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6*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7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7949_6*q_h_a*1_6_1"/>
  <p:tag name="KSO_WM_TEMPLATE_CATEGORY" val="diagram"/>
  <p:tag name="KSO_WM_TEMPLATE_INDEX" val="20227949"/>
  <p:tag name="KSO_WM_UNIT_LAYERLEVEL" val="1_1_1"/>
  <p:tag name="KSO_WM_TAG_VERSION" val="1.0"/>
  <p:tag name="KSO_WM_BEAUTIFY_FLAG" val="#wm#"/>
  <p:tag name="KSO_WM_UNIT_TEXT_FILL_FORE_SCHEMECOLOR_INDEX" val="8"/>
  <p:tag name="KSO_WM_UNIT_TEXT_FILL_TYPE" val="1"/>
</p:tagLst>
</file>

<file path=ppt/tags/tag7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6*q_h_a*1_5_1"/>
  <p:tag name="KSO_WM_TEMPLATE_CATEGORY" val="diagram"/>
  <p:tag name="KSO_WM_TEMPLATE_INDEX" val="20227949"/>
  <p:tag name="KSO_WM_UNIT_LAYERLEVEL" val="1_1_1"/>
  <p:tag name="KSO_WM_TAG_VERSION" val="1.0"/>
  <p:tag name="KSO_WM_BEAUTIFY_FLAG" val="#wm#"/>
  <p:tag name="KSO_WM_UNIT_TEXT_FILL_FORE_SCHEMECOLOR_INDEX" val="9"/>
  <p:tag name="KSO_WM_UNIT_TEXT_FILL_TYPE" val="1"/>
</p:tagLst>
</file>

<file path=ppt/tags/tag7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6*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6*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6*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6_1"/>
  <p:tag name="KSO_WM_UNIT_ID" val="diagram20227949_6*q_h_i*1_6_1"/>
  <p:tag name="KSO_WM_TEMPLATE_CATEGORY" val="diagram"/>
  <p:tag name="KSO_WM_TEMPLATE_INDEX" val="2022794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6*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6*q_h_i*1_5_1"/>
  <p:tag name="KSO_WM_TEMPLATE_CATEGORY" val="diagram"/>
  <p:tag name="KSO_WM_TEMPLATE_INDEX" val="2022794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6*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xml><?xml version="1.0" encoding="utf-8"?>
<p:tagLst xmlns:p="http://schemas.openxmlformats.org/presentationml/2006/main">
  <p:tag name="MH_OLD_SHAPE_ID" val="31"/>
  <p:tag name="REFSHAPE" val="27471110344"/>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2"/>
  <p:tag name="KSO_WM_UNIT_ID" val="diagram20227949_6*q_h_i*1_1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6_2"/>
  <p:tag name="KSO_WM_UNIT_ID" val="diagram20227949_6*q_h_i*1_6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2"/>
  <p:tag name="KSO_WM_UNIT_ID" val="diagram20227949_6*q_h_i*1_4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6*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2"/>
  <p:tag name="KSO_WM_UNIT_ID" val="diagram20227949_6*q_h_i*1_3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6*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2"/>
  <p:tag name="KSO_WM_UNIT_ID" val="diagram20227949_6*q_h_i*1_2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2"/>
  <p:tag name="KSO_WM_UNIT_ID" val="diagram20227949_6*q_h_i*1_5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6*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6*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xml><?xml version="1.0" encoding="utf-8"?>
<p:tagLst xmlns:p="http://schemas.openxmlformats.org/presentationml/2006/main">
  <p:tag name="MH_OLD_SHAPE_ID" val="2"/>
  <p:tag name="REFSHAPE" val="27471108696"/>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6*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6*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6*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93.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6*q_x*1_1"/>
  <p:tag name="KSO_WM_TEMPLATE_CATEGORY" val="diagram"/>
  <p:tag name="KSO_WM_TEMPLATE_INDEX" val="20227949"/>
  <p:tag name="KSO_WM_UNIT_LAYERLEVEL" val="1_1"/>
  <p:tag name="KSO_WM_TAG_VERSION" val="1.0"/>
  <p:tag name="KSO_WM_BEAUTIFY_FLAG" val="#wm#"/>
</p:tagLst>
</file>

<file path=ppt/tags/tag9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3*q_h_f*1_1_1"/>
  <p:tag name="KSO_WM_TEMPLATE_CATEGORY" val="diagram"/>
  <p:tag name="KSO_WM_TEMPLATE_INDEX" val="20227949"/>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3*q_h_f*1_2_1"/>
  <p:tag name="KSO_WM_TEMPLATE_CATEGORY" val="diagram"/>
  <p:tag name="KSO_WM_TEMPLATE_INDEX" val="20227949"/>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5"/>
  <p:tag name="KSO_WM_UNIT_FILL_FORE_SCHEMECOLOR_INDEX_2_TRANS" val="1"/>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USESOURCEFORMAT_APPLY" val="1"/>
</p:tagLst>
</file>

<file path=ppt/theme/theme1.xml><?xml version="1.0" encoding="utf-8"?>
<a:theme xmlns:a="http://schemas.openxmlformats.org/drawingml/2006/main" name="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3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4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6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6541</Words>
  <Application>WPS 演示</Application>
  <PresentationFormat>宽屏</PresentationFormat>
  <Paragraphs>349</Paragraphs>
  <Slides>31</Slides>
  <Notes>1</Notes>
  <HiddenSlides>1</HiddenSlides>
  <MMClips>0</MMClips>
  <ScaleCrop>false</ScaleCrop>
  <HeadingPairs>
    <vt:vector size="6" baseType="variant">
      <vt:variant>
        <vt:lpstr>已用的字体</vt:lpstr>
      </vt:variant>
      <vt:variant>
        <vt:i4>23</vt:i4>
      </vt:variant>
      <vt:variant>
        <vt:lpstr>主题</vt:lpstr>
      </vt:variant>
      <vt:variant>
        <vt:i4>17</vt:i4>
      </vt:variant>
      <vt:variant>
        <vt:lpstr>幻灯片标题</vt:lpstr>
      </vt:variant>
      <vt:variant>
        <vt:i4>31</vt:i4>
      </vt:variant>
    </vt:vector>
  </HeadingPairs>
  <TitlesOfParts>
    <vt:vector size="71" baseType="lpstr">
      <vt:lpstr>Arial</vt:lpstr>
      <vt:lpstr>宋体</vt:lpstr>
      <vt:lpstr>Wingdings</vt:lpstr>
      <vt:lpstr>方正雅士黑 简</vt:lpstr>
      <vt:lpstr>黑体</vt:lpstr>
      <vt:lpstr>BiaoZhunCuHei</vt:lpstr>
      <vt:lpstr>阿里巴巴普惠体 H</vt:lpstr>
      <vt:lpstr>思源黑体</vt:lpstr>
      <vt:lpstr>汉仪正圆-55W</vt:lpstr>
      <vt:lpstr>汉仪雅酷黑 85W</vt:lpstr>
      <vt:lpstr>阿里巴巴普惠体 B</vt:lpstr>
      <vt:lpstr>微软雅黑</vt:lpstr>
      <vt:lpstr>思源黑体 CN Heavy</vt:lpstr>
      <vt:lpstr>思源黑体 CN Regular</vt:lpstr>
      <vt:lpstr>Arial Unicode MS</vt:lpstr>
      <vt:lpstr>等线</vt:lpstr>
      <vt:lpstr>思源黑体 Light</vt:lpstr>
      <vt:lpstr>思源黑体 CN Bold</vt:lpstr>
      <vt:lpstr>Calibri</vt:lpstr>
      <vt:lpstr>汉仪超粗宋简</vt:lpstr>
      <vt:lpstr>汉仪正圆-55W</vt:lpstr>
      <vt:lpstr>Segoe Print</vt:lpstr>
      <vt:lpstr>汉仪雅酷黑 85W</vt:lpstr>
      <vt:lpstr>稻壳鸭鸭   https://www.docer.com/works?userid=327037375</vt:lpstr>
      <vt:lpstr>Office 主题​​</vt:lpstr>
      <vt:lpstr>1_稻壳鸭鸭   https://www.docer.com/works?userid=327037375</vt:lpstr>
      <vt:lpstr>2_稻壳鸭鸭   https://www.docer.com/works?userid=327037375</vt:lpstr>
      <vt:lpstr>3_稻壳鸭鸭   https://www.docer.com/works?userid=327037375</vt:lpstr>
      <vt:lpstr>4_稻壳鸭鸭   https://www.docer.com/works?userid=327037375</vt:lpstr>
      <vt:lpstr>5_稻壳鸭鸭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12_稻壳鸭鸭   https://www.docer.com/works?userid=327037375</vt:lpstr>
      <vt:lpstr>13_稻壳鸭鸭   https://www.docer.com/works?userid=327037375</vt:lpstr>
      <vt:lpstr>14_稻壳鸭鸭   https://www.docer.com/works?userid=327037375</vt:lpstr>
      <vt:lpstr>15_稻壳鸭鸭   https://www.docer.com/works?userid=327037375</vt:lpstr>
      <vt:lpstr>16_稻壳鸭鸭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伊</cp:lastModifiedBy>
  <cp:revision>12</cp:revision>
  <dcterms:created xsi:type="dcterms:W3CDTF">2024-10-16T12:55:00Z</dcterms:created>
  <dcterms:modified xsi:type="dcterms:W3CDTF">2024-10-30T07:53:35Z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B417B443DE5167386D580567BC45B880_43</vt:lpwstr>
  </property>
  <property fmtid="{D5CDD505-2E9C-101B-9397-08002B2CF9AE}" pid="3" name="KSOProductBuildVer">
    <vt:lpwstr>2052-12.1.0.17140</vt:lpwstr>
  </property>
  <property fmtid="{D5CDD505-2E9C-101B-9397-08002B2CF9AE}" pid="4" name="KSOTemplateUUID">
    <vt:lpwstr>v1.0_mb_WbAqLt4wLJIqJw4vLgDaVg==</vt:lpwstr>
  </property>
</Properties>
</file>