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6.svg" ContentType="image/svg+xml"/>
  <Override PartName="/ppt/media/image88.svg" ContentType="image/svg+xml"/>
  <Override PartName="/ppt/media/image90.svg" ContentType="image/svg+xml"/>
  <Override PartName="/ppt/media/image9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64" r:id="rId5"/>
    <p:sldMasterId id="2147483670" r:id="rId6"/>
    <p:sldMasterId id="2147483676" r:id="rId7"/>
    <p:sldMasterId id="2147483682" r:id="rId8"/>
    <p:sldMasterId id="2147483688" r:id="rId9"/>
    <p:sldMasterId id="2147483694" r:id="rId10"/>
    <p:sldMasterId id="2147483700" r:id="rId11"/>
    <p:sldMasterId id="2147483706" r:id="rId12"/>
    <p:sldMasterId id="2147483712" r:id="rId13"/>
    <p:sldMasterId id="2147483718" r:id="rId14"/>
    <p:sldMasterId id="2147483724" r:id="rId15"/>
    <p:sldMasterId id="2147483730" r:id="rId16"/>
    <p:sldMasterId id="2147483736" r:id="rId17"/>
    <p:sldMasterId id="2147483742" r:id="rId18"/>
    <p:sldMasterId id="2147483748" r:id="rId19"/>
    <p:sldMasterId id="2147483754" r:id="rId20"/>
    <p:sldMasterId id="2147483760" r:id="rId21"/>
    <p:sldMasterId id="2147483766" r:id="rId22"/>
  </p:sldMasterIdLst>
  <p:notesMasterIdLst>
    <p:notesMasterId r:id="rId25"/>
  </p:notesMasterIdLst>
  <p:handoutMasterIdLst>
    <p:handoutMasterId r:id="rId64"/>
  </p:handoutMasterIdLst>
  <p:sldIdLst>
    <p:sldId id="257" r:id="rId23"/>
    <p:sldId id="310" r:id="rId24"/>
    <p:sldId id="259" r:id="rId26"/>
    <p:sldId id="260" r:id="rId27"/>
    <p:sldId id="264" r:id="rId28"/>
    <p:sldId id="265" r:id="rId29"/>
    <p:sldId id="342" r:id="rId30"/>
    <p:sldId id="377" r:id="rId31"/>
    <p:sldId id="343" r:id="rId32"/>
    <p:sldId id="344" r:id="rId33"/>
    <p:sldId id="345" r:id="rId34"/>
    <p:sldId id="346" r:id="rId35"/>
    <p:sldId id="347" r:id="rId36"/>
    <p:sldId id="348" r:id="rId37"/>
    <p:sldId id="349" r:id="rId38"/>
    <p:sldId id="350" r:id="rId39"/>
    <p:sldId id="353" r:id="rId40"/>
    <p:sldId id="351" r:id="rId41"/>
    <p:sldId id="311" r:id="rId42"/>
    <p:sldId id="352" r:id="rId43"/>
    <p:sldId id="266" r:id="rId44"/>
    <p:sldId id="354" r:id="rId45"/>
    <p:sldId id="267" r:id="rId46"/>
    <p:sldId id="378" r:id="rId47"/>
    <p:sldId id="355" r:id="rId48"/>
    <p:sldId id="269" r:id="rId49"/>
    <p:sldId id="356" r:id="rId50"/>
    <p:sldId id="312" r:id="rId51"/>
    <p:sldId id="271" r:id="rId52"/>
    <p:sldId id="357" r:id="rId53"/>
    <p:sldId id="270" r:id="rId54"/>
    <p:sldId id="358" r:id="rId55"/>
    <p:sldId id="272" r:id="rId56"/>
    <p:sldId id="273" r:id="rId57"/>
    <p:sldId id="278" r:id="rId58"/>
    <p:sldId id="379" r:id="rId59"/>
    <p:sldId id="274" r:id="rId60"/>
    <p:sldId id="276" r:id="rId61"/>
    <p:sldId id="359" r:id="rId62"/>
    <p:sldId id="258" r:id="rId63"/>
  </p:sldIdLst>
  <p:sldSz cx="12192000" cy="6858000"/>
  <p:notesSz cx="6858000" cy="9144000"/>
  <p:embeddedFontLst>
    <p:embeddedFont>
      <p:font typeface="BiaoZhunCuHei" panose="02000503000000000000" charset="-122"/>
      <p:regular r:id="rId68"/>
    </p:embeddedFont>
    <p:embeddedFont>
      <p:font typeface="微软雅黑" panose="020B0503020204020204" charset="-122"/>
      <p:regular r:id="rId69"/>
    </p:embeddedFont>
    <p:embeddedFont>
      <p:font typeface="等线" panose="02010600030101010101" charset="-122"/>
      <p:regular r:id="rId70"/>
    </p:embeddedFont>
    <p:embeddedFont>
      <p:font typeface="华文楷体" panose="02010600040101010101" charset="-122"/>
      <p:regular r:id="rId71"/>
    </p:embeddedFont>
    <p:embeddedFont>
      <p:font typeface="汉仪超粗宋简" panose="02010600000101010101" charset="-122"/>
      <p:regular r:id="rId72"/>
    </p:embeddedFont>
  </p:embeddedFontLst>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66FF"/>
    <a:srgbClr val="6B67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3" Type="http://schemas.openxmlformats.org/officeDocument/2006/relationships/tags" Target="tags/tag319.xml"/><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Master" Target="slideMasters/slideMaster6.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40.xml"/><Relationship Id="rId62" Type="http://schemas.openxmlformats.org/officeDocument/2006/relationships/slide" Target="slides/slide39.xml"/><Relationship Id="rId61" Type="http://schemas.openxmlformats.org/officeDocument/2006/relationships/slide" Target="slides/slide38.xml"/><Relationship Id="rId60" Type="http://schemas.openxmlformats.org/officeDocument/2006/relationships/slide" Target="slides/slide37.xml"/><Relationship Id="rId6" Type="http://schemas.openxmlformats.org/officeDocument/2006/relationships/slideMaster" Target="slideMasters/slideMaster5.xml"/><Relationship Id="rId59" Type="http://schemas.openxmlformats.org/officeDocument/2006/relationships/slide" Target="slides/slide36.xml"/><Relationship Id="rId58" Type="http://schemas.openxmlformats.org/officeDocument/2006/relationships/slide" Target="slides/slide35.xml"/><Relationship Id="rId57" Type="http://schemas.openxmlformats.org/officeDocument/2006/relationships/slide" Target="slides/slide34.xml"/><Relationship Id="rId56" Type="http://schemas.openxmlformats.org/officeDocument/2006/relationships/slide" Target="slides/slide33.xml"/><Relationship Id="rId55" Type="http://schemas.openxmlformats.org/officeDocument/2006/relationships/slide" Target="slides/slide32.xml"/><Relationship Id="rId54" Type="http://schemas.openxmlformats.org/officeDocument/2006/relationships/slide" Target="slides/slide31.xml"/><Relationship Id="rId53" Type="http://schemas.openxmlformats.org/officeDocument/2006/relationships/slide" Target="slides/slide30.xml"/><Relationship Id="rId52" Type="http://schemas.openxmlformats.org/officeDocument/2006/relationships/slide" Target="slides/slide29.xml"/><Relationship Id="rId51" Type="http://schemas.openxmlformats.org/officeDocument/2006/relationships/slide" Target="slides/slide28.xml"/><Relationship Id="rId50" Type="http://schemas.openxmlformats.org/officeDocument/2006/relationships/slide" Target="slides/slide27.xml"/><Relationship Id="rId5" Type="http://schemas.openxmlformats.org/officeDocument/2006/relationships/slideMaster" Target="slideMasters/slideMaster4.xml"/><Relationship Id="rId49" Type="http://schemas.openxmlformats.org/officeDocument/2006/relationships/slide" Target="slides/slide26.xml"/><Relationship Id="rId48" Type="http://schemas.openxmlformats.org/officeDocument/2006/relationships/slide" Target="slides/slide25.xml"/><Relationship Id="rId47" Type="http://schemas.openxmlformats.org/officeDocument/2006/relationships/slide" Target="slides/slide24.xml"/><Relationship Id="rId46" Type="http://schemas.openxmlformats.org/officeDocument/2006/relationships/slide" Target="slides/slide23.xml"/><Relationship Id="rId45" Type="http://schemas.openxmlformats.org/officeDocument/2006/relationships/slide" Target="slides/slide22.xml"/><Relationship Id="rId44" Type="http://schemas.openxmlformats.org/officeDocument/2006/relationships/slide" Target="slides/slide21.xml"/><Relationship Id="rId43" Type="http://schemas.openxmlformats.org/officeDocument/2006/relationships/slide" Target="slides/slide20.xml"/><Relationship Id="rId42" Type="http://schemas.openxmlformats.org/officeDocument/2006/relationships/slide" Target="slides/slide19.xml"/><Relationship Id="rId41" Type="http://schemas.openxmlformats.org/officeDocument/2006/relationships/slide" Target="slides/slide18.xml"/><Relationship Id="rId40" Type="http://schemas.openxmlformats.org/officeDocument/2006/relationships/slide" Target="slides/slide17.xml"/><Relationship Id="rId4" Type="http://schemas.openxmlformats.org/officeDocument/2006/relationships/slideMaster" Target="slideMasters/slideMaster3.xml"/><Relationship Id="rId39" Type="http://schemas.openxmlformats.org/officeDocument/2006/relationships/slide" Target="slides/slide16.xml"/><Relationship Id="rId38" Type="http://schemas.openxmlformats.org/officeDocument/2006/relationships/slide" Target="slides/slide15.xml"/><Relationship Id="rId37" Type="http://schemas.openxmlformats.org/officeDocument/2006/relationships/slide" Target="slides/slide14.xml"/><Relationship Id="rId36" Type="http://schemas.openxmlformats.org/officeDocument/2006/relationships/slide" Target="slides/slide13.xml"/><Relationship Id="rId35" Type="http://schemas.openxmlformats.org/officeDocument/2006/relationships/slide" Target="slides/slide12.xml"/><Relationship Id="rId34" Type="http://schemas.openxmlformats.org/officeDocument/2006/relationships/slide" Target="slides/slide11.xml"/><Relationship Id="rId33" Type="http://schemas.openxmlformats.org/officeDocument/2006/relationships/slide" Target="slides/slide10.xml"/><Relationship Id="rId32" Type="http://schemas.openxmlformats.org/officeDocument/2006/relationships/slide" Target="slides/slide9.xml"/><Relationship Id="rId31" Type="http://schemas.openxmlformats.org/officeDocument/2006/relationships/slide" Target="slides/slide8.xml"/><Relationship Id="rId30" Type="http://schemas.openxmlformats.org/officeDocument/2006/relationships/slide" Target="slides/slide7.xml"/><Relationship Id="rId3" Type="http://schemas.openxmlformats.org/officeDocument/2006/relationships/slideMaster" Target="slideMasters/slideMaster2.xml"/><Relationship Id="rId29" Type="http://schemas.openxmlformats.org/officeDocument/2006/relationships/slide" Target="slides/slide6.xml"/><Relationship Id="rId28" Type="http://schemas.openxmlformats.org/officeDocument/2006/relationships/slide" Target="slides/slide5.xml"/><Relationship Id="rId27" Type="http://schemas.openxmlformats.org/officeDocument/2006/relationships/slide" Target="slides/slide4.xml"/><Relationship Id="rId26" Type="http://schemas.openxmlformats.org/officeDocument/2006/relationships/slide" Target="slides/slide3.xml"/><Relationship Id="rId25" Type="http://schemas.openxmlformats.org/officeDocument/2006/relationships/notesMaster" Target="notesMasters/notesMaster1.xml"/><Relationship Id="rId24" Type="http://schemas.openxmlformats.org/officeDocument/2006/relationships/slide" Target="slides/slide2.xml"/><Relationship Id="rId23" Type="http://schemas.openxmlformats.org/officeDocument/2006/relationships/slide" Target="slides/slide1.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AFEDA-FD61-4436-AB3E-8A999F5386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A7A5D-8331-4612-B40B-32BA0EDD791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DECC8-7241-4609-820B-D537C30002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DB256-6A4E-44F5-A70F-1A99755E42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188E57-AF26-4FA1-B576-B58FC88565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0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6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7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7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8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8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9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9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直角三角形 6"/>
          <p:cNvSpPr/>
          <p:nvPr userDrawn="1"/>
        </p:nvSpPr>
        <p:spPr>
          <a:xfrm flipH="1" flipV="1">
            <a:off x="3720000" y="0"/>
            <a:ext cx="8472000" cy="6858000"/>
          </a:xfrm>
          <a:prstGeom prst="rtTriangle">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5" name="直角三角形 4"/>
          <p:cNvSpPr/>
          <p:nvPr userDrawn="1"/>
        </p:nvSpPr>
        <p:spPr>
          <a:xfrm flipH="1" flipV="1">
            <a:off x="3720000" y="0"/>
            <a:ext cx="8472000" cy="6858000"/>
          </a:xfrm>
          <a:prstGeom prst="rtTriangle">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矩形: 圆角 6"/>
          <p:cNvSpPr/>
          <p:nvPr userDrawn="1"/>
        </p:nvSpPr>
        <p:spPr>
          <a:xfrm>
            <a:off x="270113" y="191067"/>
            <a:ext cx="11721068" cy="6480628"/>
          </a:xfrm>
          <a:prstGeom prst="roundRect">
            <a:avLst>
              <a:gd name="adj" fmla="val 3785"/>
            </a:avLst>
          </a:prstGeom>
          <a:solidFill>
            <a:schemeClr val="bg1"/>
          </a:solidFill>
          <a:ln w="19304">
            <a:solidFill>
              <a:srgbClr val="727272"/>
            </a:solid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2695" t="28208" r="52504" b="33610"/>
          <a:stretch>
            <a:fillRect/>
          </a:stretch>
        </p:blipFill>
        <p:spPr>
          <a:xfrm>
            <a:off x="-454808" y="596900"/>
            <a:ext cx="3405971" cy="5562600"/>
          </a:xfrm>
          <a:prstGeom prst="rect">
            <a:avLst/>
          </a:prstGeom>
          <a:effectLst/>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78.xml"/><Relationship Id="rId4" Type="http://schemas.openxmlformats.org/officeDocument/2006/relationships/slideLayout" Target="../slideLayouts/slideLayout77.xml"/><Relationship Id="rId3" Type="http://schemas.openxmlformats.org/officeDocument/2006/relationships/slideLayout" Target="../slideLayouts/slideLayout76.xml"/><Relationship Id="rId2" Type="http://schemas.openxmlformats.org/officeDocument/2006/relationships/slideLayout" Target="../slideLayouts/slideLayout75.xml"/><Relationship Id="rId1" Type="http://schemas.openxmlformats.org/officeDocument/2006/relationships/slideLayout" Target="../slideLayouts/slideLayout74.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98.xml"/><Relationship Id="rId4" Type="http://schemas.openxmlformats.org/officeDocument/2006/relationships/slideLayout" Target="../slideLayouts/slideLayout97.xml"/><Relationship Id="rId3" Type="http://schemas.openxmlformats.org/officeDocument/2006/relationships/slideLayout" Target="../slideLayouts/slideLayout96.xml"/><Relationship Id="rId2" Type="http://schemas.openxmlformats.org/officeDocument/2006/relationships/slideLayout" Target="../slideLayouts/slideLayout95.xml"/><Relationship Id="rId1" Type="http://schemas.openxmlformats.org/officeDocument/2006/relationships/slideLayout" Target="../slideLayouts/slideLayout94.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 Type="http://schemas.openxmlformats.org/officeDocument/2006/relationships/slideLayout" Target="../slideLayouts/slideLayout99.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05FA5299-D45E-431F-A489-38C1CD6DEEFA}"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7BBB0F61-91C4-4EE0-8315-1FFCFB713C7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方正雅士黑 简" panose="02000500000000000000" pitchFamily="2" charset="-122"/>
          <a:ea typeface="方正雅士黑 简" panose="02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雅士黑 简" panose="02000500000000000000" pitchFamily="2" charset="-122"/>
          <a:ea typeface="方正雅士黑 简" panose="02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雅士黑 简" panose="02000500000000000000" pitchFamily="2" charset="-122"/>
          <a:ea typeface="方正雅士黑 简" panose="02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雅士黑 简" panose="02000500000000000000" pitchFamily="2" charset="-122"/>
          <a:ea typeface="方正雅士黑 简" panose="02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30.png"/><Relationship Id="rId1" Type="http://schemas.openxmlformats.org/officeDocument/2006/relationships/tags" Target="../tags/tag89.xml"/></Relationships>
</file>

<file path=ppt/slides/_rels/slide11.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4" Type="http://schemas.openxmlformats.org/officeDocument/2006/relationships/slideLayout" Target="../slideLayouts/slideLayout27.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5" Type="http://schemas.openxmlformats.org/officeDocument/2006/relationships/slideLayout" Target="../slideLayouts/slideLayout42.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tags" Target="../tags/tag110.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09.xml"/></Relationships>
</file>

<file path=ppt/slides/_rels/slide1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5" Type="http://schemas.openxmlformats.org/officeDocument/2006/relationships/slideLayout" Target="../slideLayouts/slideLayout47.xml"/><Relationship Id="rId44" Type="http://schemas.openxmlformats.org/officeDocument/2006/relationships/image" Target="../media/image42.svg"/><Relationship Id="rId43" Type="http://schemas.openxmlformats.org/officeDocument/2006/relationships/image" Target="../media/image41.jpeg"/><Relationship Id="rId42" Type="http://schemas.openxmlformats.org/officeDocument/2006/relationships/tags" Target="../tags/tag164.xml"/><Relationship Id="rId41" Type="http://schemas.openxmlformats.org/officeDocument/2006/relationships/image" Target="../media/image40.svg"/><Relationship Id="rId40" Type="http://schemas.openxmlformats.org/officeDocument/2006/relationships/image" Target="../media/image39.jpeg"/><Relationship Id="rId4" Type="http://schemas.openxmlformats.org/officeDocument/2006/relationships/tags" Target="../tags/tag136.xml"/><Relationship Id="rId39" Type="http://schemas.openxmlformats.org/officeDocument/2006/relationships/tags" Target="../tags/tag163.xml"/><Relationship Id="rId38" Type="http://schemas.openxmlformats.org/officeDocument/2006/relationships/image" Target="../media/image38.svg"/><Relationship Id="rId37" Type="http://schemas.openxmlformats.org/officeDocument/2006/relationships/image" Target="../media/image37.jpeg"/><Relationship Id="rId36" Type="http://schemas.openxmlformats.org/officeDocument/2006/relationships/tags" Target="../tags/tag162.xml"/><Relationship Id="rId35" Type="http://schemas.openxmlformats.org/officeDocument/2006/relationships/image" Target="../media/image36.svg"/><Relationship Id="rId34" Type="http://schemas.openxmlformats.org/officeDocument/2006/relationships/image" Target="../media/image35.jpeg"/><Relationship Id="rId33" Type="http://schemas.openxmlformats.org/officeDocument/2006/relationships/tags" Target="../tags/tag161.xml"/><Relationship Id="rId32" Type="http://schemas.openxmlformats.org/officeDocument/2006/relationships/image" Target="../media/image34.svg"/><Relationship Id="rId31" Type="http://schemas.openxmlformats.org/officeDocument/2006/relationships/image" Target="../media/image33.jpeg"/><Relationship Id="rId30" Type="http://schemas.openxmlformats.org/officeDocument/2006/relationships/tags" Target="../tags/tag160.xml"/><Relationship Id="rId3" Type="http://schemas.openxmlformats.org/officeDocument/2006/relationships/tags" Target="../tags/tag135.xml"/><Relationship Id="rId29" Type="http://schemas.openxmlformats.org/officeDocument/2006/relationships/image" Target="../media/image32.svg"/><Relationship Id="rId28" Type="http://schemas.openxmlformats.org/officeDocument/2006/relationships/image" Target="../media/image31.jpeg"/><Relationship Id="rId27" Type="http://schemas.openxmlformats.org/officeDocument/2006/relationships/tags" Target="../tags/tag159.xml"/><Relationship Id="rId26" Type="http://schemas.openxmlformats.org/officeDocument/2006/relationships/tags" Target="../tags/tag158.xml"/><Relationship Id="rId25" Type="http://schemas.openxmlformats.org/officeDocument/2006/relationships/tags" Target="../tags/tag157.xml"/><Relationship Id="rId24" Type="http://schemas.openxmlformats.org/officeDocument/2006/relationships/tags" Target="../tags/tag156.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4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7.xml"/><Relationship Id="rId4" Type="http://schemas.openxmlformats.org/officeDocument/2006/relationships/image" Target="../media/image44.png"/><Relationship Id="rId3" Type="http://schemas.openxmlformats.org/officeDocument/2006/relationships/tags" Target="../tags/tag165.xml"/><Relationship Id="rId2" Type="http://schemas.microsoft.com/office/2007/relationships/media" Target="../media/media1.mp4"/><Relationship Id="rId1" Type="http://schemas.openxmlformats.org/officeDocument/2006/relationships/video" Target="../media/media1.mp4"/></Relationships>
</file>

<file path=ppt/slides/_rels/slide18.xml.rels><?xml version="1.0" encoding="UTF-8" standalone="yes"?>
<Relationships xmlns="http://schemas.openxmlformats.org/package/2006/relationships"><Relationship Id="rId9" Type="http://schemas.openxmlformats.org/officeDocument/2006/relationships/image" Target="../media/image50.svg"/><Relationship Id="rId8" Type="http://schemas.openxmlformats.org/officeDocument/2006/relationships/image" Target="../media/image49.jpeg"/><Relationship Id="rId7" Type="http://schemas.openxmlformats.org/officeDocument/2006/relationships/tags" Target="../tags/tag168.xml"/><Relationship Id="rId6" Type="http://schemas.openxmlformats.org/officeDocument/2006/relationships/image" Target="../media/image48.svg"/><Relationship Id="rId5" Type="http://schemas.openxmlformats.org/officeDocument/2006/relationships/image" Target="../media/image47.jpeg"/><Relationship Id="rId43" Type="http://schemas.openxmlformats.org/officeDocument/2006/relationships/slideLayout" Target="../slideLayouts/slideLayout57.xml"/><Relationship Id="rId42" Type="http://schemas.openxmlformats.org/officeDocument/2006/relationships/image" Target="../media/image68.svg"/><Relationship Id="rId41" Type="http://schemas.openxmlformats.org/officeDocument/2006/relationships/image" Target="../media/image67.jpeg"/><Relationship Id="rId40" Type="http://schemas.openxmlformats.org/officeDocument/2006/relationships/tags" Target="../tags/tag183.xml"/><Relationship Id="rId4" Type="http://schemas.openxmlformats.org/officeDocument/2006/relationships/tags" Target="../tags/tag167.xml"/><Relationship Id="rId39" Type="http://schemas.openxmlformats.org/officeDocument/2006/relationships/image" Target="../media/image66.svg"/><Relationship Id="rId38" Type="http://schemas.openxmlformats.org/officeDocument/2006/relationships/image" Target="../media/image65.jpeg"/><Relationship Id="rId37" Type="http://schemas.openxmlformats.org/officeDocument/2006/relationships/tags" Target="../tags/tag182.xml"/><Relationship Id="rId36" Type="http://schemas.openxmlformats.org/officeDocument/2006/relationships/image" Target="../media/image64.svg"/><Relationship Id="rId35" Type="http://schemas.openxmlformats.org/officeDocument/2006/relationships/image" Target="../media/image63.jpeg"/><Relationship Id="rId34" Type="http://schemas.openxmlformats.org/officeDocument/2006/relationships/tags" Target="../tags/tag181.xml"/><Relationship Id="rId33" Type="http://schemas.openxmlformats.org/officeDocument/2006/relationships/image" Target="../media/image62.svg"/><Relationship Id="rId32" Type="http://schemas.openxmlformats.org/officeDocument/2006/relationships/image" Target="../media/image61.jpeg"/><Relationship Id="rId31" Type="http://schemas.openxmlformats.org/officeDocument/2006/relationships/tags" Target="../tags/tag180.xml"/><Relationship Id="rId30" Type="http://schemas.openxmlformats.org/officeDocument/2006/relationships/image" Target="../media/image60.svg"/><Relationship Id="rId3" Type="http://schemas.openxmlformats.org/officeDocument/2006/relationships/image" Target="../media/image46.svg"/><Relationship Id="rId29" Type="http://schemas.openxmlformats.org/officeDocument/2006/relationships/image" Target="../media/image59.jpeg"/><Relationship Id="rId28" Type="http://schemas.openxmlformats.org/officeDocument/2006/relationships/tags" Target="../tags/tag179.xml"/><Relationship Id="rId27" Type="http://schemas.openxmlformats.org/officeDocument/2006/relationships/image" Target="../media/image58.svg"/><Relationship Id="rId26" Type="http://schemas.openxmlformats.org/officeDocument/2006/relationships/image" Target="../media/image57.jpeg"/><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tags" Target="../tags/tag174.xml"/><Relationship Id="rId20" Type="http://schemas.openxmlformats.org/officeDocument/2006/relationships/tags" Target="../tags/tag173.xml"/><Relationship Id="rId2" Type="http://schemas.openxmlformats.org/officeDocument/2006/relationships/image" Target="../media/image45.jpeg"/><Relationship Id="rId19" Type="http://schemas.openxmlformats.org/officeDocument/2006/relationships/tags" Target="../tags/tag172.xml"/><Relationship Id="rId18" Type="http://schemas.openxmlformats.org/officeDocument/2006/relationships/image" Target="../media/image56.svg"/><Relationship Id="rId17" Type="http://schemas.openxmlformats.org/officeDocument/2006/relationships/image" Target="../media/image55.jpeg"/><Relationship Id="rId16" Type="http://schemas.openxmlformats.org/officeDocument/2006/relationships/tags" Target="../tags/tag171.xml"/><Relationship Id="rId15" Type="http://schemas.openxmlformats.org/officeDocument/2006/relationships/image" Target="../media/image54.svg"/><Relationship Id="rId14" Type="http://schemas.openxmlformats.org/officeDocument/2006/relationships/image" Target="../media/image53.jpeg"/><Relationship Id="rId13" Type="http://schemas.openxmlformats.org/officeDocument/2006/relationships/tags" Target="../tags/tag170.xml"/><Relationship Id="rId12" Type="http://schemas.openxmlformats.org/officeDocument/2006/relationships/image" Target="../media/image52.svg"/><Relationship Id="rId11" Type="http://schemas.openxmlformats.org/officeDocument/2006/relationships/image" Target="../media/image51.jpeg"/><Relationship Id="rId10" Type="http://schemas.openxmlformats.org/officeDocument/2006/relationships/tags" Target="../tags/tag169.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e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image" Target="../media/image69.png"/></Relationships>
</file>

<file path=ppt/slides/_rels/slide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0" Type="http://schemas.openxmlformats.org/officeDocument/2006/relationships/slideLayout" Target="../slideLayouts/slideLayout4.xml"/><Relationship Id="rId3" Type="http://schemas.openxmlformats.org/officeDocument/2006/relationships/tags" Target="../tags/tag186.xml"/><Relationship Id="rId29" Type="http://schemas.openxmlformats.org/officeDocument/2006/relationships/image" Target="../media/image77.svg"/><Relationship Id="rId28" Type="http://schemas.openxmlformats.org/officeDocument/2006/relationships/image" Target="../media/image76.jpeg"/><Relationship Id="rId27" Type="http://schemas.openxmlformats.org/officeDocument/2006/relationships/tags" Target="../tags/tag204.xml"/><Relationship Id="rId26" Type="http://schemas.openxmlformats.org/officeDocument/2006/relationships/image" Target="../media/image75.svg"/><Relationship Id="rId25" Type="http://schemas.openxmlformats.org/officeDocument/2006/relationships/image" Target="../media/image74.jpeg"/><Relationship Id="rId24" Type="http://schemas.openxmlformats.org/officeDocument/2006/relationships/tags" Target="../tags/tag203.xml"/><Relationship Id="rId23" Type="http://schemas.openxmlformats.org/officeDocument/2006/relationships/image" Target="../media/image73.svg"/><Relationship Id="rId22" Type="http://schemas.openxmlformats.org/officeDocument/2006/relationships/image" Target="../media/image72.jpeg"/><Relationship Id="rId21" Type="http://schemas.openxmlformats.org/officeDocument/2006/relationships/tags" Target="../tags/tag202.xml"/><Relationship Id="rId20" Type="http://schemas.openxmlformats.org/officeDocument/2006/relationships/image" Target="../media/image71.svg"/><Relationship Id="rId2" Type="http://schemas.openxmlformats.org/officeDocument/2006/relationships/tags" Target="../tags/tag185.xml"/><Relationship Id="rId19" Type="http://schemas.openxmlformats.org/officeDocument/2006/relationships/image" Target="../media/image70.jpeg"/><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24.xml.rels><?xml version="1.0" encoding="UTF-8" standalone="yes"?>
<Relationships xmlns="http://schemas.openxmlformats.org/package/2006/relationships"><Relationship Id="rId9" Type="http://schemas.openxmlformats.org/officeDocument/2006/relationships/image" Target="../media/image79.svg"/><Relationship Id="rId8" Type="http://schemas.openxmlformats.org/officeDocument/2006/relationships/image" Target="../media/image78.jpeg"/><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3" Type="http://schemas.openxmlformats.org/officeDocument/2006/relationships/slideLayout" Target="../slideLayouts/slideLayout82.xml"/><Relationship Id="rId12" Type="http://schemas.openxmlformats.org/officeDocument/2006/relationships/image" Target="../media/image81.svg"/><Relationship Id="rId11" Type="http://schemas.openxmlformats.org/officeDocument/2006/relationships/image" Target="../media/image80.jpeg"/><Relationship Id="rId10" Type="http://schemas.openxmlformats.org/officeDocument/2006/relationships/tags" Target="../tags/tag212.xml"/><Relationship Id="rId1" Type="http://schemas.openxmlformats.org/officeDocument/2006/relationships/tags" Target="../tags/tag205.xml"/></Relationships>
</file>

<file path=ppt/slides/_rels/slide25.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9" Type="http://schemas.openxmlformats.org/officeDocument/2006/relationships/slideLayout" Target="../slideLayouts/slideLayout77.xml"/><Relationship Id="rId18" Type="http://schemas.openxmlformats.org/officeDocument/2006/relationships/image" Target="../media/image83.svg"/><Relationship Id="rId17" Type="http://schemas.openxmlformats.org/officeDocument/2006/relationships/image" Target="../media/image82.jpeg"/><Relationship Id="rId16" Type="http://schemas.openxmlformats.org/officeDocument/2006/relationships/tags" Target="../tags/tag224.xml"/><Relationship Id="rId15" Type="http://schemas.openxmlformats.org/officeDocument/2006/relationships/image" Target="../media/image81.svg"/><Relationship Id="rId14" Type="http://schemas.openxmlformats.org/officeDocument/2006/relationships/image" Target="../media/image80.jpeg"/><Relationship Id="rId13" Type="http://schemas.openxmlformats.org/officeDocument/2006/relationships/tags" Target="../tags/tag223.xml"/><Relationship Id="rId12" Type="http://schemas.openxmlformats.org/officeDocument/2006/relationships/image" Target="../media/image79.svg"/><Relationship Id="rId11" Type="http://schemas.openxmlformats.org/officeDocument/2006/relationships/image" Target="../media/image78.jpeg"/><Relationship Id="rId10" Type="http://schemas.openxmlformats.org/officeDocument/2006/relationships/tags" Target="../tags/tag222.xml"/><Relationship Id="rId1" Type="http://schemas.openxmlformats.org/officeDocument/2006/relationships/tags" Target="../tags/tag213.xml"/></Relationships>
</file>

<file path=ppt/slides/_rels/slide26.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5" Type="http://schemas.openxmlformats.org/officeDocument/2006/relationships/slideLayout" Target="../slideLayouts/slideLayout4.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27.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7" Type="http://schemas.openxmlformats.org/officeDocument/2006/relationships/slideLayout" Target="../slideLayouts/slideLayout82.xml"/><Relationship Id="rId26" Type="http://schemas.openxmlformats.org/officeDocument/2006/relationships/tags" Target="../tags/tag263.xml"/><Relationship Id="rId25" Type="http://schemas.openxmlformats.org/officeDocument/2006/relationships/tags" Target="../tags/tag262.xml"/><Relationship Id="rId24" Type="http://schemas.openxmlformats.org/officeDocument/2006/relationships/image" Target="../media/image28.png"/><Relationship Id="rId23" Type="http://schemas.openxmlformats.org/officeDocument/2006/relationships/tags" Target="../tags/tag261.xml"/><Relationship Id="rId22" Type="http://schemas.openxmlformats.org/officeDocument/2006/relationships/tags" Target="../tags/tag260.xml"/><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0.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5" Type="http://schemas.openxmlformats.org/officeDocument/2006/relationships/slideLayout" Target="../slideLayouts/slideLayout87.xml"/><Relationship Id="rId24" Type="http://schemas.openxmlformats.org/officeDocument/2006/relationships/image" Target="../media/image92.svg"/><Relationship Id="rId23" Type="http://schemas.openxmlformats.org/officeDocument/2006/relationships/image" Target="../media/image91.jpeg"/><Relationship Id="rId22" Type="http://schemas.openxmlformats.org/officeDocument/2006/relationships/image" Target="../media/image90.svg"/><Relationship Id="rId21" Type="http://schemas.openxmlformats.org/officeDocument/2006/relationships/image" Target="../media/image89.jpeg"/><Relationship Id="rId20" Type="http://schemas.openxmlformats.org/officeDocument/2006/relationships/image" Target="../media/image88.svg"/><Relationship Id="rId2" Type="http://schemas.openxmlformats.org/officeDocument/2006/relationships/tags" Target="../tags/tag265.xml"/><Relationship Id="rId19" Type="http://schemas.openxmlformats.org/officeDocument/2006/relationships/image" Target="../media/image87.jpeg"/><Relationship Id="rId18" Type="http://schemas.openxmlformats.org/officeDocument/2006/relationships/image" Target="../media/image86.svg"/><Relationship Id="rId17" Type="http://schemas.openxmlformats.org/officeDocument/2006/relationships/image" Target="../media/image85.jpeg"/><Relationship Id="rId16" Type="http://schemas.openxmlformats.org/officeDocument/2006/relationships/tags" Target="../tags/tag279.xml"/><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3.png"/></Relationships>
</file>

<file path=ppt/slides/_rels/slide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8" Type="http://schemas.openxmlformats.org/officeDocument/2006/relationships/slideLayout" Target="../slideLayouts/slideLayout4.xml"/><Relationship Id="rId37" Type="http://schemas.openxmlformats.org/officeDocument/2006/relationships/tags" Target="../tags/tag316.xml"/><Relationship Id="rId36" Type="http://schemas.openxmlformats.org/officeDocument/2006/relationships/tags" Target="../tags/tag315.xml"/><Relationship Id="rId35" Type="http://schemas.openxmlformats.org/officeDocument/2006/relationships/tags" Target="../tags/tag314.xml"/><Relationship Id="rId34" Type="http://schemas.openxmlformats.org/officeDocument/2006/relationships/tags" Target="../tags/tag313.xml"/><Relationship Id="rId33" Type="http://schemas.openxmlformats.org/officeDocument/2006/relationships/tags" Target="../tags/tag312.xml"/><Relationship Id="rId32" Type="http://schemas.openxmlformats.org/officeDocument/2006/relationships/tags" Target="../tags/tag311.xml"/><Relationship Id="rId31" Type="http://schemas.openxmlformats.org/officeDocument/2006/relationships/tags" Target="../tags/tag310.xml"/><Relationship Id="rId30" Type="http://schemas.openxmlformats.org/officeDocument/2006/relationships/tags" Target="../tags/tag309.xml"/><Relationship Id="rId3" Type="http://schemas.openxmlformats.org/officeDocument/2006/relationships/tags" Target="../tags/tag282.xml"/><Relationship Id="rId29" Type="http://schemas.openxmlformats.org/officeDocument/2006/relationships/tags" Target="../tags/tag308.xml"/><Relationship Id="rId28" Type="http://schemas.openxmlformats.org/officeDocument/2006/relationships/tags" Target="../tags/tag307.xml"/><Relationship Id="rId27" Type="http://schemas.openxmlformats.org/officeDocument/2006/relationships/tags" Target="../tags/tag306.xml"/><Relationship Id="rId26" Type="http://schemas.openxmlformats.org/officeDocument/2006/relationships/tags" Target="../tags/tag305.xml"/><Relationship Id="rId25" Type="http://schemas.openxmlformats.org/officeDocument/2006/relationships/tags" Target="../tags/tag304.xml"/><Relationship Id="rId24" Type="http://schemas.openxmlformats.org/officeDocument/2006/relationships/tags" Target="../tags/tag303.xml"/><Relationship Id="rId23" Type="http://schemas.openxmlformats.org/officeDocument/2006/relationships/tags" Target="../tags/tag302.xml"/><Relationship Id="rId22" Type="http://schemas.openxmlformats.org/officeDocument/2006/relationships/tags" Target="../tags/tag301.xml"/><Relationship Id="rId21" Type="http://schemas.openxmlformats.org/officeDocument/2006/relationships/tags" Target="../tags/tag300.xml"/><Relationship Id="rId20" Type="http://schemas.openxmlformats.org/officeDocument/2006/relationships/tags" Target="../tags/tag299.xml"/><Relationship Id="rId2" Type="http://schemas.openxmlformats.org/officeDocument/2006/relationships/tags" Target="../tags/tag281.xml"/><Relationship Id="rId19" Type="http://schemas.openxmlformats.org/officeDocument/2006/relationships/tags" Target="../tags/tag298.xml"/><Relationship Id="rId18" Type="http://schemas.openxmlformats.org/officeDocument/2006/relationships/tags" Target="../tags/tag297.xml"/><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2.xml"/><Relationship Id="rId1" Type="http://schemas.openxmlformats.org/officeDocument/2006/relationships/image" Target="../media/image9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5.png"/><Relationship Id="rId1" Type="http://schemas.openxmlformats.org/officeDocument/2006/relationships/tags" Target="../tags/tag31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6.png"/><Relationship Id="rId1" Type="http://schemas.openxmlformats.org/officeDocument/2006/relationships/tags" Target="../tags/tag3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5.xml"/><Relationship Id="rId3" Type="http://schemas.openxmlformats.org/officeDocument/2006/relationships/tags" Target="../tags/tag4.xml"/><Relationship Id="rId25" Type="http://schemas.openxmlformats.org/officeDocument/2006/relationships/slideLayout" Target="../slideLayouts/slideLayout4.xml"/><Relationship Id="rId24" Type="http://schemas.openxmlformats.org/officeDocument/2006/relationships/image" Target="../media/image16.svg"/><Relationship Id="rId23" Type="http://schemas.openxmlformats.org/officeDocument/2006/relationships/image" Target="../media/image15.png"/><Relationship Id="rId22" Type="http://schemas.openxmlformats.org/officeDocument/2006/relationships/tags" Target="../tags/tag17.xml"/><Relationship Id="rId21" Type="http://schemas.openxmlformats.org/officeDocument/2006/relationships/tags" Target="../tags/tag16.xml"/><Relationship Id="rId20" Type="http://schemas.openxmlformats.org/officeDocument/2006/relationships/tags" Target="../tags/tag15.xml"/><Relationship Id="rId2" Type="http://schemas.openxmlformats.org/officeDocument/2006/relationships/tags" Target="../tags/tag3.xml"/><Relationship Id="rId19" Type="http://schemas.openxmlformats.org/officeDocument/2006/relationships/tags" Target="../tags/tag14.xml"/><Relationship Id="rId18" Type="http://schemas.openxmlformats.org/officeDocument/2006/relationships/image" Target="../media/image14.svg"/><Relationship Id="rId17" Type="http://schemas.openxmlformats.org/officeDocument/2006/relationships/image" Target="../media/image13.png"/><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9.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1" Type="http://schemas.openxmlformats.org/officeDocument/2006/relationships/slideLayout" Target="../slideLayouts/slideLayout12.xml"/><Relationship Id="rId40" Type="http://schemas.openxmlformats.org/officeDocument/2006/relationships/tags" Target="../tags/tag48.xml"/><Relationship Id="rId4" Type="http://schemas.openxmlformats.org/officeDocument/2006/relationships/tags" Target="../tags/tag2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image" Target="../media/image27.svg"/><Relationship Id="rId31" Type="http://schemas.openxmlformats.org/officeDocument/2006/relationships/image" Target="../media/image26.png"/><Relationship Id="rId30" Type="http://schemas.openxmlformats.org/officeDocument/2006/relationships/tags" Target="../tags/tag40.xml"/><Relationship Id="rId3" Type="http://schemas.openxmlformats.org/officeDocument/2006/relationships/tags" Target="../tags/tag21.xml"/><Relationship Id="rId29" Type="http://schemas.openxmlformats.org/officeDocument/2006/relationships/image" Target="../media/image25.svg"/><Relationship Id="rId28" Type="http://schemas.openxmlformats.org/officeDocument/2006/relationships/image" Target="../media/image24.png"/><Relationship Id="rId27" Type="http://schemas.openxmlformats.org/officeDocument/2006/relationships/tags" Target="../tags/tag39.xml"/><Relationship Id="rId26" Type="http://schemas.openxmlformats.org/officeDocument/2006/relationships/image" Target="../media/image23.svg"/><Relationship Id="rId25" Type="http://schemas.openxmlformats.org/officeDocument/2006/relationships/image" Target="../media/image22.png"/><Relationship Id="rId24" Type="http://schemas.openxmlformats.org/officeDocument/2006/relationships/tags" Target="../tags/tag38.xml"/><Relationship Id="rId23" Type="http://schemas.openxmlformats.org/officeDocument/2006/relationships/image" Target="../media/image21.svg"/><Relationship Id="rId22" Type="http://schemas.openxmlformats.org/officeDocument/2006/relationships/image" Target="../media/image20.png"/><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image" Target="../media/image17.png"/><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image" Target="../media/image19.svg"/><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3" Type="http://schemas.openxmlformats.org/officeDocument/2006/relationships/slideLayout" Target="../slideLayouts/slideLayout27.xml"/><Relationship Id="rId22" Type="http://schemas.openxmlformats.org/officeDocument/2006/relationships/image" Target="../media/image29.svg"/><Relationship Id="rId21" Type="http://schemas.openxmlformats.org/officeDocument/2006/relationships/image" Target="../media/image28.png"/><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9.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3" Type="http://schemas.openxmlformats.org/officeDocument/2006/relationships/slideLayout" Target="../slideLayouts/slideLayout17.xml"/><Relationship Id="rId22" Type="http://schemas.openxmlformats.org/officeDocument/2006/relationships/image" Target="../media/image29.svg"/><Relationship Id="rId21" Type="http://schemas.openxmlformats.org/officeDocument/2006/relationships/image" Target="../media/image28.png"/><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096000" y="2855487"/>
            <a:ext cx="504000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rPr>
              <a:t>北京出版社</a:t>
            </a:r>
            <a:endPar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endParaRPr>
          </a:p>
        </p:txBody>
      </p:sp>
      <p:grpSp>
        <p:nvGrpSpPr>
          <p:cNvPr id="37" name="组合 36"/>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21" name="文本框 20"/>
          <p:cNvSpPr txBox="1"/>
          <p:nvPr/>
        </p:nvSpPr>
        <p:spPr>
          <a:xfrm>
            <a:off x="4790440" y="1300480"/>
            <a:ext cx="7400925" cy="10147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rPr>
              <a:t>大学生职业生涯规划</a:t>
            </a:r>
            <a:endPar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四、职业生涯的发展阶段</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064895" y="1553845"/>
            <a:ext cx="5988685" cy="4407535"/>
          </a:xfrm>
          <a:prstGeom prst="rect">
            <a:avLst/>
          </a:prstGeom>
          <a:noFill/>
        </p:spPr>
        <p:txBody>
          <a:bodyPr wrap="square" rtlCol="0">
            <a:spAutoFit/>
          </a:bodyPr>
          <a:p>
            <a:pPr indent="0" fontAlgn="auto">
              <a:lnSpc>
                <a:spcPct val="130000"/>
              </a:lnSpc>
            </a:pPr>
            <a:r>
              <a:rPr lang="zh-CN" altLang="en-US"/>
              <a:t>职业生涯贯穿我们的一生。每个人在实现职业生涯目标的过程中，都会经历不同的发展阶段，有着不同的职业需求和人生追求，但紧要之处往往只有几步。不同阶段的任务，组成了一个人向职业生涯顶峰攀登的崎岖之路，同时将决定自己未来的职业生涯去向。</a:t>
            </a:r>
            <a:endParaRPr lang="zh-CN" altLang="en-US"/>
          </a:p>
          <a:p>
            <a:pPr indent="0" fontAlgn="auto">
              <a:lnSpc>
                <a:spcPct val="130000"/>
              </a:lnSpc>
            </a:pPr>
            <a:r>
              <a:rPr lang="zh-CN" altLang="en-US"/>
              <a:t>职业周期的阶段和任务与生物社会周期的阶段和任务紧密相关，因为两者都与年龄和文化连接在一起。一般来说，一个人在 20 岁左右时希望尽快进入角色，30 岁左右追</a:t>
            </a:r>
            <a:endParaRPr lang="zh-CN" altLang="en-US"/>
          </a:p>
          <a:p>
            <a:pPr indent="0" fontAlgn="auto">
              <a:lnSpc>
                <a:spcPct val="130000"/>
              </a:lnSpc>
            </a:pPr>
            <a:r>
              <a:rPr lang="zh-CN" altLang="en-US"/>
              <a:t>求发展空间，40 岁左右追求突破，50 岁左右则可能力求平稳。正确地认识职业生涯发展规律以及自己所处的发展阶段，对制定有效的职业生涯规划是非常重要的。</a:t>
            </a:r>
            <a:endParaRPr lang="zh-CN" altLang="en-US"/>
          </a:p>
          <a:p>
            <a:pPr indent="0" fontAlgn="auto">
              <a:lnSpc>
                <a:spcPct val="130000"/>
              </a:lnSpc>
            </a:pPr>
            <a:r>
              <a:rPr lang="zh-CN" altLang="en-US"/>
              <a:t>人的职业生涯大体可以分为如图 1-1 所示的六个阶段。</a:t>
            </a:r>
            <a:endParaRPr lang="zh-CN" altLang="en-US"/>
          </a:p>
        </p:txBody>
      </p:sp>
      <p:pic>
        <p:nvPicPr>
          <p:cNvPr id="9" name="图片 8"/>
          <p:cNvPicPr>
            <a:picLocks noChangeAspect="1"/>
          </p:cNvPicPr>
          <p:nvPr>
            <p:custDataLst>
              <p:tags r:id="rId1"/>
            </p:custDataLst>
          </p:nvPr>
        </p:nvPicPr>
        <p:blipFill>
          <a:blip r:embed="rId2"/>
          <a:stretch>
            <a:fillRect/>
          </a:stretch>
        </p:blipFill>
        <p:spPr>
          <a:xfrm>
            <a:off x="7122160" y="1553845"/>
            <a:ext cx="4338320" cy="4338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四、职业生涯的发展阶段</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六角星 2"/>
          <p:cNvSpPr/>
          <p:nvPr>
            <p:custDataLst>
              <p:tags r:id="rId1"/>
            </p:custDataLst>
          </p:nvPr>
        </p:nvSpPr>
        <p:spPr>
          <a:xfrm>
            <a:off x="4278455" y="1742757"/>
            <a:ext cx="3770208" cy="3770207"/>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4" name="Freeform 203"/>
          <p:cNvSpPr>
            <a:spLocks noEditPoints="1"/>
          </p:cNvSpPr>
          <p:nvPr>
            <p:custDataLst>
              <p:tags r:id="rId2"/>
            </p:custDataLst>
          </p:nvPr>
        </p:nvSpPr>
        <p:spPr>
          <a:xfrm rot="3417599">
            <a:off x="5863983" y="1495451"/>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3"/>
            </p:custDataLst>
          </p:nvPr>
        </p:nvSpPr>
        <p:spPr>
          <a:xfrm rot="11046381">
            <a:off x="7797518" y="4308437"/>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4"/>
            </p:custDataLst>
          </p:nvPr>
        </p:nvSpPr>
        <p:spPr>
          <a:xfrm rot="6823278">
            <a:off x="7783996" y="2425822"/>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9" name="Freeform 203"/>
          <p:cNvSpPr>
            <a:spLocks noEditPoints="1"/>
          </p:cNvSpPr>
          <p:nvPr>
            <p:custDataLst>
              <p:tags r:id="rId5"/>
            </p:custDataLst>
          </p:nvPr>
        </p:nvSpPr>
        <p:spPr>
          <a:xfrm rot="20989118">
            <a:off x="4036476" y="2467318"/>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6"/>
            </p:custDataLst>
          </p:nvPr>
        </p:nvSpPr>
        <p:spPr>
          <a:xfrm rot="17008488">
            <a:off x="4086163" y="4337453"/>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7"/>
            </p:custDataLst>
          </p:nvPr>
        </p:nvSpPr>
        <p:spPr>
          <a:xfrm rot="14039476">
            <a:off x="5956974" y="5248297"/>
            <a:ext cx="529332" cy="529332"/>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8" name="文本框 17"/>
          <p:cNvSpPr txBox="1"/>
          <p:nvPr>
            <p:custDataLst>
              <p:tags r:id="rId8"/>
            </p:custDataLst>
          </p:nvPr>
        </p:nvSpPr>
        <p:spPr>
          <a:xfrm>
            <a:off x="1811020" y="1224915"/>
            <a:ext cx="4041140" cy="901065"/>
          </a:xfrm>
          <a:prstGeom prst="rect">
            <a:avLst/>
          </a:prstGeom>
          <a:noFill/>
        </p:spPr>
        <p:txBody>
          <a:bodyPr wrap="square" rtlCol="0" anchor="ctr" anchorCtr="0"/>
          <a:lstStyle/>
          <a:p>
            <a:pPr algn="l">
              <a:lnSpc>
                <a:spcPct val="120000"/>
              </a:lnSpc>
            </a:pPr>
            <a:r>
              <a:rPr lang="zh-CN" altLang="en-US" sz="1600" b="1">
                <a:solidFill>
                  <a:srgbClr val="6B67EC"/>
                </a:solidFill>
                <a:latin typeface="Arial" panose="020B0604020202020204" pitchFamily="34" charset="0"/>
                <a:ea typeface="微软雅黑" panose="020B0503020204020204" charset="-122"/>
                <a:sym typeface="微软雅黑" panose="020B0503020204020204" charset="-122"/>
              </a:rPr>
              <a:t>（一）职业准备阶段</a:t>
            </a:r>
            <a:endParaRPr lang="zh-CN" altLang="en-US" sz="1600" b="1">
              <a:solidFill>
                <a:srgbClr val="6B67EC"/>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职业准备阶段一般从 18 岁开始，延续到 22 岁，读研究生则延续到 25～28 岁。</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3" name="文本框 22"/>
          <p:cNvSpPr txBox="1"/>
          <p:nvPr>
            <p:custDataLst>
              <p:tags r:id="rId9"/>
            </p:custDataLst>
          </p:nvPr>
        </p:nvSpPr>
        <p:spPr>
          <a:xfrm>
            <a:off x="868680" y="2371725"/>
            <a:ext cx="3001645" cy="1056640"/>
          </a:xfrm>
          <a:prstGeom prst="rect">
            <a:avLst/>
          </a:prstGeom>
          <a:noFill/>
        </p:spPr>
        <p:txBody>
          <a:bodyPr wrap="square" rtlCol="0" anchor="ctr" anchorCtr="0"/>
          <a:lstStyle/>
          <a:p>
            <a:pPr algn="l">
              <a:lnSpc>
                <a:spcPct val="120000"/>
              </a:lnSpc>
            </a:pPr>
            <a:r>
              <a:rPr lang="zh-CN" altLang="en-US" sz="1600" b="1">
                <a:solidFill>
                  <a:srgbClr val="7030A0"/>
                </a:solidFill>
                <a:latin typeface="Arial" panose="020B0604020202020204" pitchFamily="34" charset="0"/>
                <a:ea typeface="微软雅黑" panose="020B0503020204020204" charset="-122"/>
                <a:sym typeface="微软雅黑" panose="020B0503020204020204" charset="-122"/>
              </a:rPr>
              <a:t>（二）职业选择阶段 </a:t>
            </a:r>
            <a:endParaRPr lang="zh-CN" altLang="en-US" sz="1600" b="1">
              <a:solidFill>
                <a:srgbClr val="7030A0"/>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职业选择阶段一般集中在 18 岁到 30 岁以前。</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6" name="文本框 25"/>
          <p:cNvSpPr txBox="1"/>
          <p:nvPr>
            <p:custDataLst>
              <p:tags r:id="rId10"/>
            </p:custDataLst>
          </p:nvPr>
        </p:nvSpPr>
        <p:spPr>
          <a:xfrm>
            <a:off x="8345805" y="1983105"/>
            <a:ext cx="3269615" cy="1056005"/>
          </a:xfrm>
          <a:prstGeom prst="rect">
            <a:avLst/>
          </a:prstGeom>
          <a:noFill/>
        </p:spPr>
        <p:txBody>
          <a:bodyPr wrap="square" rtlCol="0" anchor="ctr" anchorCtr="0"/>
          <a:lstStyle/>
          <a:p>
            <a:pPr>
              <a:lnSpc>
                <a:spcPct val="120000"/>
              </a:lnSpc>
            </a:pPr>
            <a:r>
              <a:rPr lang="zh-CN" altLang="en-US" sz="1600" b="1">
                <a:solidFill>
                  <a:srgbClr val="0070C0"/>
                </a:solidFill>
                <a:latin typeface="Arial" panose="020B0604020202020204" pitchFamily="34" charset="0"/>
                <a:ea typeface="微软雅黑" panose="020B0503020204020204" charset="-122"/>
                <a:sym typeface="微软雅黑" panose="020B0503020204020204" charset="-122"/>
              </a:rPr>
              <a:t>（四）工作中期——职业稳定阶段</a:t>
            </a: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 </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职业稳定阶段一般从 20～30 岁开始，延续到 45～50 岁。</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1"/>
            </p:custDataLst>
          </p:nvPr>
        </p:nvSpPr>
        <p:spPr>
          <a:xfrm>
            <a:off x="640080" y="4260215"/>
            <a:ext cx="3491865" cy="1056005"/>
          </a:xfrm>
          <a:prstGeom prst="rect">
            <a:avLst/>
          </a:prstGeom>
          <a:noFill/>
        </p:spPr>
        <p:txBody>
          <a:bodyPr wrap="square" rtlCol="0" anchor="ctr" anchorCtr="0"/>
          <a:lstStyle/>
          <a:p>
            <a:pPr algn="l">
              <a:lnSpc>
                <a:spcPct val="120000"/>
              </a:lnSpc>
            </a:pPr>
            <a:r>
              <a:rPr lang="zh-CN" altLang="en-US" sz="1600" b="1">
                <a:solidFill>
                  <a:srgbClr val="00B050"/>
                </a:solidFill>
                <a:latin typeface="Arial" panose="020B0604020202020204" pitchFamily="34" charset="0"/>
                <a:ea typeface="微软雅黑" panose="020B0503020204020204" charset="-122"/>
                <a:sym typeface="微软雅黑" panose="020B0503020204020204" charset="-122"/>
              </a:rPr>
              <a:t>（三）工作初期——职业适应阶段 </a:t>
            </a:r>
            <a:endParaRPr lang="zh-CN" altLang="en-US" sz="1600" b="1">
              <a:solidFill>
                <a:srgbClr val="00B050"/>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职业适应阶段一般在就业后 1～2 年。</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2"/>
            </p:custDataLst>
          </p:nvPr>
        </p:nvSpPr>
        <p:spPr>
          <a:xfrm>
            <a:off x="8517255" y="3622040"/>
            <a:ext cx="2827655" cy="1276350"/>
          </a:xfrm>
          <a:prstGeom prst="rect">
            <a:avLst/>
          </a:prstGeom>
          <a:noFill/>
        </p:spPr>
        <p:txBody>
          <a:bodyPr wrap="square" rtlCol="0" anchor="ctr" anchorCtr="0"/>
          <a:lstStyle/>
          <a:p>
            <a:pPr>
              <a:lnSpc>
                <a:spcPct val="120000"/>
              </a:lnSpc>
            </a:pPr>
            <a:r>
              <a:rPr lang="zh-CN" altLang="en-US" sz="1600" b="1">
                <a:solidFill>
                  <a:schemeClr val="accent3">
                    <a:lumMod val="75000"/>
                  </a:schemeClr>
                </a:solidFill>
                <a:latin typeface="Arial" panose="020B0604020202020204" pitchFamily="34" charset="0"/>
                <a:ea typeface="微软雅黑" panose="020B0503020204020204" charset="-122"/>
                <a:sym typeface="微软雅黑" panose="020B0503020204020204" charset="-122"/>
              </a:rPr>
              <a:t>（五）工作后期——职业衰退阶段 </a:t>
            </a:r>
            <a:endParaRPr lang="zh-CN" altLang="en-US" sz="1600" b="1">
              <a:solidFill>
                <a:schemeClr val="accent3">
                  <a:lumMod val="75000"/>
                </a:schemeClr>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职业衰退阶段一般从 45～50 岁开始，延续到 55～60 岁。</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3"/>
            </p:custDataLst>
          </p:nvPr>
        </p:nvSpPr>
        <p:spPr>
          <a:xfrm>
            <a:off x="6604635" y="5193665"/>
            <a:ext cx="4041140" cy="1056005"/>
          </a:xfrm>
          <a:prstGeom prst="rect">
            <a:avLst/>
          </a:prstGeom>
          <a:noFill/>
        </p:spPr>
        <p:txBody>
          <a:bodyPr wrap="square" rtlCol="0" anchor="ctr" anchorCtr="0"/>
          <a:lstStyle/>
          <a:p>
            <a:pPr>
              <a:lnSpc>
                <a:spcPct val="120000"/>
              </a:lnSpc>
            </a:pPr>
            <a:r>
              <a:rPr lang="zh-CN" altLang="en-US" sz="1600" b="1">
                <a:solidFill>
                  <a:srgbClr val="00B050"/>
                </a:solidFill>
                <a:latin typeface="Arial" panose="020B0604020202020204" pitchFamily="34" charset="0"/>
                <a:ea typeface="微软雅黑" panose="020B0503020204020204" charset="-122"/>
                <a:sym typeface="微软雅黑" panose="020B0503020204020204" charset="-122"/>
              </a:rPr>
              <a:t>（六）职业结束阶段</a:t>
            </a:r>
            <a:endParaRPr lang="zh-CN" altLang="en-US" sz="1600" b="1">
              <a:solidFill>
                <a:srgbClr val="00B050"/>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职业结束阶段是人们由于年龄或其他原因结束职业生活历程的短暂过渡时期。</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五、职业生涯观</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custDataLst>
              <p:tags r:id="rId1"/>
            </p:custDataLst>
          </p:nvPr>
        </p:nvSpPr>
        <p:spPr>
          <a:xfrm>
            <a:off x="706120" y="1701165"/>
            <a:ext cx="3867785" cy="4506595"/>
          </a:xfrm>
          <a:prstGeom prst="rect">
            <a:avLst/>
          </a:prstGeom>
          <a:noFill/>
        </p:spPr>
        <p:txBody>
          <a:bodyPr wrap="square" rtlCol="0"/>
          <a:p>
            <a:pPr indent="0" algn="l" fontAlgn="auto">
              <a:lnSpc>
                <a:spcPct val="130000"/>
              </a:lnSpc>
            </a:pPr>
            <a:r>
              <a:rPr lang="zh-CN" altLang="en-US" sz="1600" spc="150" dirty="0">
                <a:solidFill>
                  <a:srgbClr val="6B67EC"/>
                </a:solidFill>
                <a:latin typeface="Arial" panose="020B0604020202020204" pitchFamily="34" charset="0"/>
                <a:ea typeface="微软雅黑" panose="020B0503020204020204" charset="-122"/>
                <a:sym typeface="Arial" panose="020B0604020202020204" pitchFamily="34" charset="0"/>
              </a:rPr>
              <a:t>（一）传统职业生涯观</a:t>
            </a:r>
            <a:endParaRPr lang="zh-CN" altLang="en-US" sz="1600" spc="150" dirty="0">
              <a:solidFill>
                <a:srgbClr val="6B67EC"/>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30000"/>
              </a:lnSpc>
            </a:pPr>
            <a:r>
              <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传统职业生涯观将职业生涯理解为一种职业或一个组织的有结构的属性。例如，在法律这个职业中可以认为职业生涯是典型的从业者所具有的一系列职位，如法学专业的学生、法律专员、律师事务所的初级成员、律师事务所的高级成员、法官直到最终退休。职业生涯也可以被认为是在一个组织中升迁的路径，如销售代表、产品经理、区域市场经理、地区市场经理、中国市场总经理。也有人将职业生涯看成一种个人的而不是一个职位或一个组织的特性。</a:t>
            </a:r>
            <a:endPar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
            </p:custDataLst>
          </p:nvPr>
        </p:nvSpPr>
        <p:spPr>
          <a:xfrm>
            <a:off x="7954010" y="1780540"/>
            <a:ext cx="3548380" cy="4505960"/>
          </a:xfrm>
          <a:prstGeom prst="rect">
            <a:avLst/>
          </a:prstGeom>
          <a:noFill/>
        </p:spPr>
        <p:txBody>
          <a:bodyPr wrap="square" rtlCol="0"/>
          <a:p>
            <a:pPr indent="0" fontAlgn="auto">
              <a:lnSpc>
                <a:spcPct val="130000"/>
              </a:lnSpc>
            </a:pPr>
            <a:r>
              <a:rPr lang="zh-CN" altLang="en-US" sz="1600" spc="150">
                <a:solidFill>
                  <a:srgbClr val="7030A0"/>
                </a:solidFill>
                <a:latin typeface="Arial" panose="020B0604020202020204" pitchFamily="34" charset="0"/>
                <a:ea typeface="微软雅黑" panose="020B0503020204020204" charset="-122"/>
                <a:sym typeface="Arial" panose="020B0604020202020204" pitchFamily="34" charset="0"/>
              </a:rPr>
              <a:t>（二）现代职业生涯观</a:t>
            </a:r>
            <a:endParaRPr lang="zh-CN" altLang="en-US" sz="1600" spc="150">
              <a:solidFill>
                <a:srgbClr val="7030A0"/>
              </a:solidFill>
              <a:latin typeface="Arial" panose="020B0604020202020204" pitchFamily="34" charset="0"/>
              <a:ea typeface="微软雅黑" panose="020B0503020204020204" charset="-122"/>
              <a:sym typeface="Arial" panose="020B0604020202020204" pitchFamily="34" charset="0"/>
            </a:endParaRPr>
          </a:p>
          <a:p>
            <a:pPr indent="0" fontAlgn="auto">
              <a:lnSpc>
                <a:spcPct val="13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随着时代的发展，终身依附一个组织的固定职业不断削减，独立的、不依赖于任何组织的自由职业不断产生。现代职业生涯观中，无边界职业生涯强调打破组织界限和组织内部职位界限的职业转换与职业流动；易变性职业生涯强调驾驭自己职业生涯的是自己而不是组织，个人在需要时可以随时重新选择其职业，一个人可以在不同的产品领域、技术领域组织和其他工作环境中出入自由。</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箭头: 上弧形 9"/>
          <p:cNvSpPr/>
          <p:nvPr>
            <p:custDataLst>
              <p:tags r:id="rId3"/>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箭头: 上弧形 22"/>
          <p:cNvSpPr/>
          <p:nvPr>
            <p:custDataLst>
              <p:tags r:id="rId4"/>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7" name="AutoShape 8"/>
          <p:cNvSpPr/>
          <p:nvPr>
            <p:custDataLst>
              <p:tags r:id="rId5"/>
            </p:custDataLst>
          </p:nvPr>
        </p:nvSpPr>
        <p:spPr bwMode="auto">
          <a:xfrm>
            <a:off x="5017770" y="3211830"/>
            <a:ext cx="456565" cy="45339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AutoShape 11"/>
          <p:cNvSpPr>
            <a:spLocks noChangeAspect="1"/>
          </p:cNvSpPr>
          <p:nvPr>
            <p:custDataLst>
              <p:tags r:id="rId6"/>
            </p:custDataLst>
          </p:nvPr>
        </p:nvSpPr>
        <p:spPr bwMode="auto">
          <a:xfrm>
            <a:off x="6858000" y="3224530"/>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六、职业生涯规划</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278255" y="1645285"/>
            <a:ext cx="9635490" cy="383095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一般而言，</a:t>
            </a:r>
            <a:r>
              <a:rPr lang="zh-CN" altLang="en-US">
                <a:solidFill>
                  <a:srgbClr val="C00000"/>
                </a:solidFill>
                <a:latin typeface="宋体" panose="02010600030101010101" pitchFamily="2" charset="-122"/>
                <a:ea typeface="宋体" panose="02010600030101010101" pitchFamily="2" charset="-122"/>
                <a:cs typeface="宋体" panose="02010600030101010101" pitchFamily="2" charset="-122"/>
              </a:rPr>
              <a:t>职业生涯规划</a:t>
            </a:r>
            <a:r>
              <a:rPr lang="zh-CN" altLang="en-US">
                <a:latin typeface="宋体" panose="02010600030101010101" pitchFamily="2" charset="-122"/>
                <a:ea typeface="宋体" panose="02010600030101010101" pitchFamily="2" charset="-122"/>
                <a:cs typeface="宋体" panose="02010600030101010101" pitchFamily="2" charset="-122"/>
              </a:rPr>
              <a:t>是指个人结合自身情况、眼前的机遇及制约因素，为自己确立</a:t>
            </a:r>
            <a:r>
              <a:rPr lang="zh-CN" altLang="en-US">
                <a:solidFill>
                  <a:srgbClr val="C00000"/>
                </a:solidFill>
                <a:latin typeface="宋体" panose="02010600030101010101" pitchFamily="2" charset="-122"/>
                <a:ea typeface="宋体" panose="02010600030101010101" pitchFamily="2" charset="-122"/>
                <a:cs typeface="宋体" panose="02010600030101010101" pitchFamily="2" charset="-122"/>
              </a:rPr>
              <a:t>职业方向、职业目标，选择职业道路，确定教育计划、发展计划，</a:t>
            </a:r>
            <a:r>
              <a:rPr lang="zh-CN" altLang="en-US">
                <a:latin typeface="宋体" panose="02010600030101010101" pitchFamily="2" charset="-122"/>
                <a:ea typeface="宋体" panose="02010600030101010101" pitchFamily="2" charset="-122"/>
                <a:cs typeface="宋体" panose="02010600030101010101" pitchFamily="2" charset="-122"/>
              </a:rPr>
              <a:t>为实现职业生涯目标而确定行动时间和行动方案。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职业生涯规划分为</a:t>
            </a:r>
            <a:r>
              <a:rPr lang="zh-CN" altLang="en-US">
                <a:solidFill>
                  <a:srgbClr val="C00000"/>
                </a:solidFill>
                <a:latin typeface="宋体" panose="02010600030101010101" pitchFamily="2" charset="-122"/>
                <a:ea typeface="宋体" panose="02010600030101010101" pitchFamily="2" charset="-122"/>
                <a:cs typeface="宋体" panose="02010600030101010101" pitchFamily="2" charset="-122"/>
              </a:rPr>
              <a:t>组织职业生涯规划和个人职业生涯规划</a:t>
            </a:r>
            <a:r>
              <a:rPr lang="zh-CN" altLang="en-US">
                <a:latin typeface="宋体" panose="02010600030101010101" pitchFamily="2" charset="-122"/>
                <a:ea typeface="宋体" panose="02010600030101010101" pitchFamily="2" charset="-122"/>
                <a:cs typeface="宋体" panose="02010600030101010101" pitchFamily="2" charset="-122"/>
              </a:rPr>
              <a:t>。组织职业生涯规划是由组织（企业）的人力资源管理部门根据组织的发展需要而采取的一种现代管理工具，用以了解员工、激励员工，从而发掘、留用优秀员工，其根本目的是组织（企业）的发展。个人职业生涯规划是个人的一种主动行为，是指一个人对其各阶段所从事的工作、职务或职业道路进行的设计和规划。个人职业生涯规划不仅包括从业前的选择专业和职业，还包括从业后的职业调整设计。通常人们谈职业生涯规划大多谈的是个人的职业生涯规划。</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七、职业生涯规划的意义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0" name="椭圆 29"/>
          <p:cNvSpPr/>
          <p:nvPr>
            <p:custDataLst>
              <p:tags r:id="rId1"/>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solidFill>
                <a:srgbClr val="FFFFFF"/>
              </a:solidFill>
            </a:endParaRPr>
          </a:p>
        </p:txBody>
      </p:sp>
      <p:sp>
        <p:nvSpPr>
          <p:cNvPr id="79" name="任意多边形 78"/>
          <p:cNvSpPr/>
          <p:nvPr>
            <p:custDataLst>
              <p:tags r:id="rId2"/>
            </p:custDataLst>
          </p:nvPr>
        </p:nvSpPr>
        <p:spPr>
          <a:xfrm>
            <a:off x="6128744" y="4055769"/>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任意多边形 72"/>
          <p:cNvSpPr/>
          <p:nvPr>
            <p:custDataLst>
              <p:tags r:id="rId3"/>
            </p:custDataLst>
          </p:nvPr>
        </p:nvSpPr>
        <p:spPr>
          <a:xfrm rot="2244296">
            <a:off x="5644276" y="1830210"/>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4"/>
            </p:custDataLst>
          </p:nvPr>
        </p:nvSpPr>
        <p:spPr>
          <a:xfrm rot="6497383">
            <a:off x="6690013" y="2815564"/>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5"/>
            </p:custDataLst>
          </p:nvPr>
        </p:nvSpPr>
        <p:spPr>
          <a:xfrm rot="18987947">
            <a:off x="4419367" y="2559457"/>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6"/>
            </p:custDataLst>
          </p:nvPr>
        </p:nvSpPr>
        <p:spPr>
          <a:xfrm rot="15022245">
            <a:off x="4771127" y="3937021"/>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25" name="任意多边形 24"/>
          <p:cNvSpPr/>
          <p:nvPr>
            <p:custDataLst>
              <p:tags r:id="rId7"/>
            </p:custDataLst>
          </p:nvPr>
        </p:nvSpPr>
        <p:spPr bwMode="auto">
          <a:xfrm>
            <a:off x="5940081" y="1939043"/>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9" name="任意多边形 28"/>
          <p:cNvSpPr/>
          <p:nvPr>
            <p:custDataLst>
              <p:tags r:id="rId8"/>
            </p:custDataLst>
          </p:nvPr>
        </p:nvSpPr>
        <p:spPr bwMode="auto">
          <a:xfrm>
            <a:off x="7211979" y="2939435"/>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9"/>
            </p:custDataLst>
          </p:nvPr>
        </p:nvSpPr>
        <p:spPr bwMode="auto">
          <a:xfrm>
            <a:off x="6698583" y="4387827"/>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0"/>
            </p:custDataLst>
          </p:nvPr>
        </p:nvSpPr>
        <p:spPr bwMode="auto">
          <a:xfrm>
            <a:off x="5223646" y="4387827"/>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1"/>
            </p:custDataLst>
          </p:nvPr>
        </p:nvSpPr>
        <p:spPr>
          <a:xfrm>
            <a:off x="4656830" y="2916909"/>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solidFill>
                <a:srgbClr val="000000"/>
              </a:solidFill>
              <a:latin typeface="Arial" panose="020B0604020202020204" pitchFamily="34" charset="0"/>
              <a:ea typeface="微软雅黑" panose="020B0503020204020204" charset="-122"/>
            </a:endParaRPr>
          </a:p>
        </p:txBody>
      </p:sp>
      <p:cxnSp>
        <p:nvCxnSpPr>
          <p:cNvPr id="28" name="直接连接符 27"/>
          <p:cNvCxnSpPr/>
          <p:nvPr>
            <p:custDataLst>
              <p:tags r:id="rId12"/>
            </p:custDataLst>
          </p:nvPr>
        </p:nvCxnSpPr>
        <p:spPr>
          <a:xfrm>
            <a:off x="983432" y="283217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3"/>
            </p:custDataLst>
          </p:nvPr>
        </p:nvCxnSpPr>
        <p:spPr>
          <a:xfrm>
            <a:off x="983432" y="448825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4"/>
            </p:custDataLst>
          </p:nvPr>
        </p:nvSpPr>
        <p:spPr>
          <a:xfrm>
            <a:off x="1942465" y="1116965"/>
            <a:ext cx="3281045"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4276AA"/>
                </a:solidFill>
                <a:latin typeface="微软雅黑" panose="020B0503020204020204" charset="-122"/>
                <a:ea typeface="微软雅黑" panose="020B0503020204020204" charset="-122"/>
                <a:cs typeface="+mn-ea"/>
              </a:rPr>
              <a:t>（一）有利于促进社会进步</a:t>
            </a:r>
            <a:endParaRPr lang="zh-CN" altLang="en-US" sz="1600" b="1" spc="300" dirty="0">
              <a:solidFill>
                <a:srgbClr val="4276AA"/>
              </a:solidFill>
              <a:latin typeface="微软雅黑" panose="020B0503020204020204" charset="-122"/>
              <a:ea typeface="微软雅黑" panose="020B0503020204020204" charset="-122"/>
              <a:cs typeface="+mn-ea"/>
            </a:endParaRPr>
          </a:p>
        </p:txBody>
      </p:sp>
      <p:sp>
        <p:nvSpPr>
          <p:cNvPr id="36" name="文本框 35"/>
          <p:cNvSpPr txBox="1"/>
          <p:nvPr>
            <p:custDataLst>
              <p:tags r:id="rId15"/>
            </p:custDataLst>
          </p:nvPr>
        </p:nvSpPr>
        <p:spPr>
          <a:xfrm>
            <a:off x="829310" y="1527810"/>
            <a:ext cx="4676775" cy="122491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职业生涯规划可以促进个人的就业观念更趋现实、就业渠道更为多元、就业手段更加丰富。这些都将提高社会就业率、有效缓解社会就业压力，从而促进社会的和谐与稳定。</a:t>
            </a:r>
            <a:endParaRPr lang="zh-CN" altLang="en-US" sz="1600" spc="150" dirty="0">
              <a:latin typeface="微软雅黑" panose="020B0503020204020204" charset="-122"/>
              <a:ea typeface="微软雅黑" panose="020B0503020204020204" charset="-122"/>
            </a:endParaRPr>
          </a:p>
        </p:txBody>
      </p:sp>
      <p:sp>
        <p:nvSpPr>
          <p:cNvPr id="37" name="文本框 36"/>
          <p:cNvSpPr txBox="1"/>
          <p:nvPr>
            <p:custDataLst>
              <p:tags r:id="rId16"/>
            </p:custDataLst>
          </p:nvPr>
        </p:nvSpPr>
        <p:spPr>
          <a:xfrm>
            <a:off x="652780" y="2802890"/>
            <a:ext cx="3569335"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5E5CA2"/>
                </a:solidFill>
                <a:latin typeface="微软雅黑" panose="020B0503020204020204" charset="-122"/>
                <a:ea typeface="微软雅黑" panose="020B0503020204020204" charset="-122"/>
                <a:cs typeface="+mn-ea"/>
              </a:rPr>
              <a:t>（二）有利于顺应时代发展要求</a:t>
            </a:r>
            <a:endParaRPr lang="zh-CN" altLang="en-US" sz="1600" b="1" spc="300" dirty="0">
              <a:solidFill>
                <a:srgbClr val="5E5CA2"/>
              </a:solidFill>
              <a:latin typeface="微软雅黑" panose="020B0503020204020204" charset="-122"/>
              <a:ea typeface="微软雅黑" panose="020B0503020204020204" charset="-122"/>
              <a:cs typeface="+mn-ea"/>
            </a:endParaRPr>
          </a:p>
        </p:txBody>
      </p:sp>
      <p:sp>
        <p:nvSpPr>
          <p:cNvPr id="38" name="文本框 37"/>
          <p:cNvSpPr txBox="1"/>
          <p:nvPr>
            <p:custDataLst>
              <p:tags r:id="rId17"/>
            </p:custDataLst>
          </p:nvPr>
        </p:nvSpPr>
        <p:spPr>
          <a:xfrm>
            <a:off x="699770" y="3171190"/>
            <a:ext cx="3853815" cy="131699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个人要顺应社会发展趋势的要求、把握好成功的机遇必定要通过职业生涯规划实现自我认识、自我发展、自我完善，进而提高个人素质及修养。</a:t>
            </a:r>
            <a:endParaRPr lang="zh-CN" altLang="en-US" sz="1600" spc="150" dirty="0">
              <a:latin typeface="微软雅黑" panose="020B0503020204020204" charset="-122"/>
              <a:ea typeface="微软雅黑" panose="020B0503020204020204" charset="-122"/>
            </a:endParaRPr>
          </a:p>
        </p:txBody>
      </p:sp>
      <p:sp>
        <p:nvSpPr>
          <p:cNvPr id="39" name="文本框 38"/>
          <p:cNvSpPr txBox="1"/>
          <p:nvPr>
            <p:custDataLst>
              <p:tags r:id="rId18"/>
            </p:custDataLst>
          </p:nvPr>
        </p:nvSpPr>
        <p:spPr>
          <a:xfrm>
            <a:off x="1512989" y="4488635"/>
            <a:ext cx="2708986" cy="401105"/>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5268A5"/>
                </a:solidFill>
                <a:latin typeface="微软雅黑" panose="020B0503020204020204" charset="-122"/>
                <a:ea typeface="微软雅黑" panose="020B0503020204020204" charset="-122"/>
                <a:cs typeface="+mn-ea"/>
              </a:rPr>
              <a:t>（三）有利于个体成长</a:t>
            </a:r>
            <a:endParaRPr lang="zh-CN" altLang="en-US" sz="2000" b="1" spc="300" dirty="0">
              <a:solidFill>
                <a:srgbClr val="5268A5"/>
              </a:solidFill>
              <a:latin typeface="微软雅黑" panose="020B0503020204020204" charset="-122"/>
              <a:ea typeface="微软雅黑" panose="020B0503020204020204" charset="-122"/>
              <a:cs typeface="+mn-ea"/>
            </a:endParaRPr>
          </a:p>
        </p:txBody>
      </p:sp>
      <p:sp>
        <p:nvSpPr>
          <p:cNvPr id="40" name="文本框 39"/>
          <p:cNvSpPr txBox="1"/>
          <p:nvPr>
            <p:custDataLst>
              <p:tags r:id="rId19"/>
            </p:custDataLst>
          </p:nvPr>
        </p:nvSpPr>
        <p:spPr>
          <a:xfrm>
            <a:off x="699770" y="4965700"/>
            <a:ext cx="4166870" cy="122491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现阶段，随着社会经济的不断发展，科学技术的持续革新，个人要整合自身学习需求引用现代化技术，以此优化自身的竞争水平。</a:t>
            </a:r>
            <a:endParaRPr lang="zh-CN" altLang="en-US" sz="1600" spc="150" dirty="0">
              <a:latin typeface="微软雅黑" panose="020B0503020204020204" charset="-122"/>
              <a:ea typeface="微软雅黑" panose="020B0503020204020204" charset="-122"/>
            </a:endParaRPr>
          </a:p>
        </p:txBody>
      </p:sp>
      <p:cxnSp>
        <p:nvCxnSpPr>
          <p:cNvPr id="32" name="直接连接符 31"/>
          <p:cNvCxnSpPr/>
          <p:nvPr>
            <p:custDataLst>
              <p:tags r:id="rId20"/>
            </p:custDataLst>
          </p:nvPr>
        </p:nvCxnSpPr>
        <p:spPr>
          <a:xfrm>
            <a:off x="7896200" y="352123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1"/>
            </p:custDataLst>
          </p:nvPr>
        </p:nvSpPr>
        <p:spPr>
          <a:xfrm>
            <a:off x="8025765" y="1390015"/>
            <a:ext cx="3153410" cy="401320"/>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n-ea"/>
              </a:rPr>
              <a:t>（四）有利于明确就业目标</a:t>
            </a:r>
            <a:endParaRPr lang="zh-CN" altLang="en-US" sz="2000" b="1" spc="300" dirty="0">
              <a:solidFill>
                <a:srgbClr val="178AA1"/>
              </a:solidFill>
              <a:latin typeface="微软雅黑" panose="020B0503020204020204" charset="-122"/>
              <a:ea typeface="微软雅黑" panose="020B0503020204020204" charset="-122"/>
              <a:cs typeface="+mn-ea"/>
            </a:endParaRPr>
          </a:p>
        </p:txBody>
      </p:sp>
      <p:sp>
        <p:nvSpPr>
          <p:cNvPr id="42" name="文本框 41"/>
          <p:cNvSpPr txBox="1"/>
          <p:nvPr>
            <p:custDataLst>
              <p:tags r:id="rId22"/>
            </p:custDataLst>
          </p:nvPr>
        </p:nvSpPr>
        <p:spPr>
          <a:xfrm>
            <a:off x="8014335" y="1903095"/>
            <a:ext cx="3540125" cy="148336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dirty="0">
                <a:latin typeface="微软雅黑" panose="020B0503020204020204" charset="-122"/>
                <a:ea typeface="微软雅黑" panose="020B0503020204020204" charset="-122"/>
              </a:rPr>
              <a:t>通过职业生涯规划可以准确定位职业方向，更利于个人了解用人单位对人才的需求，并运用科学方法参加相关培训和实践，有针对性地提高综合素质和就业竞争力。</a:t>
            </a:r>
            <a:endParaRPr lang="zh-CN" altLang="en-US" sz="1600" spc="150" dirty="0">
              <a:latin typeface="微软雅黑" panose="020B0503020204020204" charset="-122"/>
              <a:ea typeface="微软雅黑" panose="020B0503020204020204" charset="-122"/>
            </a:endParaRPr>
          </a:p>
        </p:txBody>
      </p:sp>
      <p:sp>
        <p:nvSpPr>
          <p:cNvPr id="43" name="文本框 42"/>
          <p:cNvSpPr txBox="1"/>
          <p:nvPr>
            <p:custDataLst>
              <p:tags r:id="rId23"/>
            </p:custDataLst>
          </p:nvPr>
        </p:nvSpPr>
        <p:spPr>
          <a:xfrm>
            <a:off x="8025765" y="3441065"/>
            <a:ext cx="3449955" cy="702310"/>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40A693"/>
                </a:solidFill>
                <a:latin typeface="微软雅黑" panose="020B0503020204020204" charset="-122"/>
                <a:ea typeface="微软雅黑" panose="020B0503020204020204" charset="-122"/>
                <a:cs typeface="+mn-ea"/>
              </a:rPr>
              <a:t>（五）有利于提高就业水平和就业质量</a:t>
            </a:r>
            <a:endParaRPr lang="zh-CN" altLang="en-US" sz="2000" b="1" spc="300" dirty="0">
              <a:solidFill>
                <a:srgbClr val="40A693"/>
              </a:solidFill>
              <a:latin typeface="微软雅黑" panose="020B0503020204020204" charset="-122"/>
              <a:ea typeface="微软雅黑" panose="020B0503020204020204" charset="-122"/>
              <a:cs typeface="+mn-ea"/>
            </a:endParaRPr>
          </a:p>
        </p:txBody>
      </p:sp>
      <p:sp>
        <p:nvSpPr>
          <p:cNvPr id="44" name="文本框 43"/>
          <p:cNvSpPr txBox="1"/>
          <p:nvPr>
            <p:custDataLst>
              <p:tags r:id="rId24"/>
            </p:custDataLst>
          </p:nvPr>
        </p:nvSpPr>
        <p:spPr>
          <a:xfrm>
            <a:off x="8025765" y="4173855"/>
            <a:ext cx="3449955" cy="189039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dirty="0">
                <a:latin typeface="微软雅黑" panose="020B0503020204020204" charset="-122"/>
                <a:ea typeface="微软雅黑" panose="020B0503020204020204" charset="-122"/>
              </a:rPr>
              <a:t>做好职业生涯规划，可以分析自我，以既有的成就为基础，确立人生的方向，提供奋斗的策略。通过职业生涯规划，我们可以全面了解自己，增强职业竞争力，发现新的职业机遇。</a:t>
            </a:r>
            <a:endParaRPr lang="zh-CN" altLang="en-US" sz="1600" spc="15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791003" y="626623"/>
            <a:ext cx="5400001" cy="949740"/>
            <a:chOff x="1676399" y="735931"/>
            <a:chExt cx="5400001" cy="949740"/>
          </a:xfrm>
        </p:grpSpPr>
        <p:sp>
          <p:nvSpPr>
            <p:cNvPr id="34" name="文本框 33"/>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八、职业生涯规划的组成要素</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8" name="文本框 37"/>
            <p:cNvSpPr txBox="1"/>
            <p:nvPr/>
          </p:nvSpPr>
          <p:spPr>
            <a:xfrm>
              <a:off x="1676399" y="1178941"/>
              <a:ext cx="2761745" cy="506730"/>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（一）职业定位</a:t>
              </a:r>
              <a:endPar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cxnSp>
        <p:nvCxnSpPr>
          <p:cNvPr id="2" name="Straight Connector 49"/>
          <p:cNvCxnSpPr/>
          <p:nvPr>
            <p:custDataLst>
              <p:tags r:id="rId1"/>
            </p:custDataLst>
          </p:nvPr>
        </p:nvCxnSpPr>
        <p:spPr>
          <a:xfrm>
            <a:off x="3471273" y="3487935"/>
            <a:ext cx="885296" cy="0"/>
          </a:xfrm>
          <a:prstGeom prst="line">
            <a:avLst/>
          </a:prstGeom>
          <a:noFill/>
          <a:ln w="9525" cap="flat" cmpd="sng" algn="ctr">
            <a:solidFill>
              <a:sysClr val="window" lastClr="FFFFFF">
                <a:lumMod val="65000"/>
              </a:sysClr>
            </a:solidFill>
            <a:prstDash val="solid"/>
          </a:ln>
          <a:effectLst/>
        </p:spPr>
      </p:cxnSp>
      <p:cxnSp>
        <p:nvCxnSpPr>
          <p:cNvPr id="3" name="Straight Connector 52"/>
          <p:cNvCxnSpPr/>
          <p:nvPr>
            <p:custDataLst>
              <p:tags r:id="rId2"/>
            </p:custDataLst>
          </p:nvPr>
        </p:nvCxnSpPr>
        <p:spPr>
          <a:xfrm>
            <a:off x="3471273" y="4917182"/>
            <a:ext cx="1192507" cy="0"/>
          </a:xfrm>
          <a:prstGeom prst="line">
            <a:avLst/>
          </a:prstGeom>
          <a:noFill/>
          <a:ln w="9525" cap="flat" cmpd="sng" algn="ctr">
            <a:solidFill>
              <a:sysClr val="window" lastClr="FFFFFF">
                <a:lumMod val="65000"/>
              </a:sysClr>
            </a:solidFill>
            <a:prstDash val="solid"/>
          </a:ln>
          <a:effectLst/>
        </p:spPr>
      </p:cxnSp>
      <p:cxnSp>
        <p:nvCxnSpPr>
          <p:cNvPr id="4" name="Straight Connector 38"/>
          <p:cNvCxnSpPr/>
          <p:nvPr>
            <p:custDataLst>
              <p:tags r:id="rId3"/>
            </p:custDataLst>
          </p:nvPr>
        </p:nvCxnSpPr>
        <p:spPr>
          <a:xfrm>
            <a:off x="6438776" y="2204036"/>
            <a:ext cx="782342" cy="0"/>
          </a:xfrm>
          <a:prstGeom prst="line">
            <a:avLst/>
          </a:prstGeom>
          <a:noFill/>
          <a:ln w="9525" cap="flat" cmpd="sng" algn="ctr">
            <a:solidFill>
              <a:sysClr val="window" lastClr="FFFFFF">
                <a:lumMod val="65000"/>
              </a:sysClr>
            </a:solidFill>
            <a:prstDash val="solid"/>
          </a:ln>
          <a:effectLst/>
        </p:spPr>
      </p:cxnSp>
      <p:cxnSp>
        <p:nvCxnSpPr>
          <p:cNvPr id="5" name="Straight Connector 41"/>
          <p:cNvCxnSpPr/>
          <p:nvPr>
            <p:custDataLst>
              <p:tags r:id="rId4"/>
            </p:custDataLst>
          </p:nvPr>
        </p:nvCxnSpPr>
        <p:spPr>
          <a:xfrm>
            <a:off x="7686889" y="3487935"/>
            <a:ext cx="885296"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530531" y="4917182"/>
            <a:ext cx="1241506"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394181" y="2686324"/>
            <a:ext cx="1578447" cy="1602672"/>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253427" y="1993723"/>
            <a:ext cx="1578447" cy="1602672"/>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4247008" y="2686324"/>
            <a:ext cx="1578447" cy="1602672"/>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042926" y="4002706"/>
            <a:ext cx="1578447" cy="1602672"/>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602668" y="4002706"/>
            <a:ext cx="1578447" cy="1602672"/>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129537" y="3163657"/>
            <a:ext cx="623231" cy="632590"/>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129537" y="4620432"/>
            <a:ext cx="623231" cy="632590"/>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123669" y="1889668"/>
            <a:ext cx="623231" cy="632590"/>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3290691" y="4620432"/>
            <a:ext cx="623231" cy="632590"/>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3290691" y="3138882"/>
            <a:ext cx="623231" cy="632590"/>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340965" y="3136680"/>
            <a:ext cx="1566335" cy="1590560"/>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7"/>
            </p:custDataLst>
          </p:nvPr>
        </p:nvSpPr>
        <p:spPr>
          <a:xfrm rot="5400000">
            <a:off x="5340415" y="3145489"/>
            <a:ext cx="1566335" cy="156633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8"/>
            </p:custDataLst>
          </p:nvPr>
        </p:nvSpPr>
        <p:spPr>
          <a:xfrm rot="5400000">
            <a:off x="5340415" y="3145489"/>
            <a:ext cx="1566335" cy="156633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19"/>
            </p:custDataLst>
          </p:nvPr>
        </p:nvSpPr>
        <p:spPr>
          <a:xfrm rot="5400000">
            <a:off x="5340415" y="3145489"/>
            <a:ext cx="1566335" cy="156633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0"/>
            </p:custDataLst>
          </p:nvPr>
        </p:nvSpPr>
        <p:spPr>
          <a:xfrm rot="5400000">
            <a:off x="5340415" y="3145489"/>
            <a:ext cx="1566335" cy="156633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1"/>
            </p:custDataLst>
          </p:nvPr>
        </p:nvSpPr>
        <p:spPr>
          <a:xfrm rot="5400000">
            <a:off x="5340415" y="3145489"/>
            <a:ext cx="1566335" cy="156633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2"/>
            </p:custDataLst>
          </p:nvPr>
        </p:nvSpPr>
        <p:spPr>
          <a:xfrm>
            <a:off x="733425" y="2203450"/>
            <a:ext cx="2516505" cy="1602740"/>
          </a:xfrm>
          <a:prstGeom prst="rect">
            <a:avLst/>
          </a:prstGeom>
          <a:noFill/>
        </p:spPr>
        <p:txBody>
          <a:bodyPr wrap="square" rtlCol="0" anchor="ctr" anchorCtr="0"/>
          <a:lstStyle/>
          <a:p>
            <a:pPr algn="l" fontAlgn="auto">
              <a:lnSpc>
                <a:spcPct val="150000"/>
              </a:lnSpc>
            </a:pPr>
            <a:r>
              <a:rPr lang="zh-CN" altLang="en-US" sz="1600" spc="150" dirty="0">
                <a:solidFill>
                  <a:srgbClr val="92D050"/>
                </a:solidFill>
                <a:uFillTx/>
                <a:latin typeface="Arial" panose="020B0604020202020204" pitchFamily="34" charset="0"/>
                <a:ea typeface="微软雅黑" panose="020B0503020204020204" charset="-122"/>
                <a:sym typeface="Arial" panose="020B0604020202020204" pitchFamily="34" charset="0"/>
              </a:rPr>
              <a:t>5. 情感定位</a:t>
            </a:r>
            <a:endParaRPr lang="zh-CN" altLang="en-US" sz="1600" spc="150" dirty="0">
              <a:solidFill>
                <a:srgbClr val="92D050"/>
              </a:solidFill>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求职中，你无可避免地会受到“家庭、恋人、朋友”三者的影响。</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3"/>
            </p:custDataLst>
          </p:nvPr>
        </p:nvSpPr>
        <p:spPr>
          <a:xfrm>
            <a:off x="657225" y="4003040"/>
            <a:ext cx="2592705" cy="20567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rgbClr val="00B050"/>
                </a:solidFill>
                <a:uFillTx/>
                <a:sym typeface="Arial" panose="020B0604020202020204" pitchFamily="34" charset="0"/>
              </a:rPr>
              <a:t>4. 城市定位</a:t>
            </a:r>
            <a:endParaRPr lang="zh-CN" altLang="en-US" sz="1600" dirty="0">
              <a:solidFill>
                <a:srgbClr val="00B050"/>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职业选择会决定你的生活方式，而我们应该做的是先确定我们想要的生活方式，然后再做出你的职业和城市选择。</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4"/>
            </p:custDataLst>
          </p:nvPr>
        </p:nvSpPr>
        <p:spPr>
          <a:xfrm>
            <a:off x="8752840" y="2522220"/>
            <a:ext cx="2870835" cy="127381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00B0F0"/>
                </a:solidFill>
                <a:uFillTx/>
                <a:sym typeface="Arial" panose="020B0604020202020204" pitchFamily="34" charset="0"/>
              </a:rPr>
              <a:t>2. 职业定位</a:t>
            </a:r>
            <a:endParaRPr lang="zh-CN" altLang="en-US" sz="1600" dirty="0">
              <a:solidFill>
                <a:srgbClr val="00B0F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首先，成为核心部门的员工。其次，发挥自己的专长。</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8621395" y="4002405"/>
            <a:ext cx="3134360" cy="21386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chemeClr val="accent5">
                    <a:lumMod val="50000"/>
                  </a:schemeClr>
                </a:solidFill>
                <a:uFillTx/>
                <a:sym typeface="Arial" panose="020B0604020202020204" pitchFamily="34" charset="0"/>
              </a:rPr>
              <a:t>3. 公司定位</a:t>
            </a:r>
            <a:endParaRPr lang="zh-CN" altLang="en-US" sz="1600" dirty="0">
              <a:solidFill>
                <a:schemeClr val="accent5">
                  <a:lumMod val="50000"/>
                </a:scheme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公司的选择非常重要，但也并不是你想要到哪里就能去哪里的，这些都是建立在自我能力基础之上的，能力强则意味着你选择的范围更广。</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7830185" y="1082040"/>
            <a:ext cx="3794760" cy="14401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0070C0"/>
                </a:solidFill>
                <a:uFillTx/>
                <a:sym typeface="Arial" panose="020B0604020202020204" pitchFamily="34" charset="0"/>
              </a:rPr>
              <a:t>1. 行业定位</a:t>
            </a:r>
            <a:endParaRPr lang="zh-CN" altLang="en-US" sz="1600" dirty="0">
              <a:solidFill>
                <a:srgbClr val="0070C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是选择具有长远竞争力的行业。你不能只图一时的收获，而忽视了长远的发展。</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15"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067889" y="4531792"/>
            <a:ext cx="545052" cy="619377"/>
          </a:xfrm>
          <a:prstGeom prst="rect">
            <a:avLst/>
          </a:prstGeom>
        </p:spPr>
      </p:pic>
      <p:pic>
        <p:nvPicPr>
          <p:cNvPr id="18"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753695" y="4519129"/>
            <a:ext cx="313818" cy="569827"/>
          </a:xfrm>
          <a:prstGeom prst="rect">
            <a:avLst/>
          </a:prstGeom>
        </p:spPr>
      </p:pic>
      <p:pic>
        <p:nvPicPr>
          <p:cNvPr id="19"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048243" y="3277623"/>
            <a:ext cx="396401" cy="421176"/>
          </a:xfrm>
          <a:prstGeom prst="rect">
            <a:avLst/>
          </a:prstGeom>
        </p:spPr>
      </p:pic>
      <p:pic>
        <p:nvPicPr>
          <p:cNvPr id="20"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30411" y="2480416"/>
            <a:ext cx="586343" cy="404660"/>
          </a:xfrm>
          <a:prstGeom prst="rect">
            <a:avLst/>
          </a:prstGeom>
        </p:spPr>
      </p:pic>
      <p:pic>
        <p:nvPicPr>
          <p:cNvPr id="21"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686353" y="3231926"/>
            <a:ext cx="495501" cy="512018"/>
          </a:xfrm>
          <a:prstGeom prst="rect">
            <a:avLst/>
          </a:prstGeom>
        </p:spPr>
      </p:pic>
      <p:pic>
        <p:nvPicPr>
          <p:cNvPr id="22"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6107" y="3696597"/>
            <a:ext cx="495501" cy="4707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791003" y="626623"/>
            <a:ext cx="5400001" cy="949740"/>
            <a:chOff x="1676399" y="735931"/>
            <a:chExt cx="5400001" cy="949740"/>
          </a:xfrm>
        </p:grpSpPr>
        <p:sp>
          <p:nvSpPr>
            <p:cNvPr id="34" name="文本框 33"/>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八、职业生涯规划的组成要素</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8" name="文本框 37"/>
            <p:cNvSpPr txBox="1"/>
            <p:nvPr/>
          </p:nvSpPr>
          <p:spPr>
            <a:xfrm>
              <a:off x="1676399" y="1178941"/>
              <a:ext cx="2761745" cy="506730"/>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（二）目标设定</a:t>
              </a:r>
              <a:endPar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sp>
        <p:nvSpPr>
          <p:cNvPr id="7" name="文本框 6"/>
          <p:cNvSpPr txBox="1"/>
          <p:nvPr/>
        </p:nvSpPr>
        <p:spPr>
          <a:xfrm>
            <a:off x="1170940" y="1656715"/>
            <a:ext cx="6229350" cy="4407535"/>
          </a:xfrm>
          <a:prstGeom prst="rect">
            <a:avLst/>
          </a:prstGeom>
          <a:noFill/>
        </p:spPr>
        <p:txBody>
          <a:bodyPr wrap="square" rtlCol="0">
            <a:spAutoFit/>
          </a:bodyPr>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美国马里兰大学管理学兼心理学教授爱德温·洛克（Edwin ALocke）和休斯在研究中发现外来的刺激（如奖励、工作反馈、监督的压力）都是通过目标来影响动机的。目标能引导活动指向与目标有关的行为，使人们根据难度的大小来调整努力的程度，并影响行为的持久性。于是，在一系列科学研究的基础上，他于 1967 年最先提出“目标设定理论”（Goal Setting Theory），认为目标本身就具有激励作用，目标能够把人的需要转变为动机，使人们的行为朝着一定的方向努力，并将自己的行为结果与既定的目标相对照，及时进行调整和修正，从而能实现目标。这种使需要转化为动机，再由动机支配行动以达成目标的过程就是目标激励。目标激励的效果受目标本身的性质和周围变量的影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7499350" y="2402205"/>
            <a:ext cx="3940810" cy="2557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目标管理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osXsh3F6ghOeAIHvyFEjHVf0AxATDYtEB4Qiz7">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790700" y="1118870"/>
            <a:ext cx="9115425" cy="4965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九、职业生涯规划的步骤</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descr="fref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513611" y="2004695"/>
            <a:ext cx="1493250" cy="1449976"/>
          </a:xfrm>
          <a:prstGeom prst="rect">
            <a:avLst/>
          </a:prstGeom>
        </p:spPr>
      </p:pic>
      <p:pic>
        <p:nvPicPr>
          <p:cNvPr id="4" name="图片 3" descr="fref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3600000">
            <a:off x="5723048" y="2005257"/>
            <a:ext cx="1493250" cy="1449976"/>
          </a:xfrm>
          <a:prstGeom prst="rect">
            <a:avLst/>
          </a:prstGeom>
        </p:spPr>
      </p:pic>
      <p:pic>
        <p:nvPicPr>
          <p:cNvPr id="5" name="图片 4" descr="frefr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7260000">
            <a:off x="6396331" y="3044968"/>
            <a:ext cx="1493250" cy="1449976"/>
          </a:xfrm>
          <a:prstGeom prst="rect">
            <a:avLst/>
          </a:prstGeom>
        </p:spPr>
      </p:pic>
      <p:pic>
        <p:nvPicPr>
          <p:cNvPr id="6" name="图片 5" descr="frefrg"/>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0">
            <a:off x="3949103" y="3041034"/>
            <a:ext cx="1493250" cy="1449976"/>
          </a:xfrm>
          <a:prstGeom prst="rect">
            <a:avLst/>
          </a:prstGeom>
        </p:spPr>
      </p:pic>
      <p:pic>
        <p:nvPicPr>
          <p:cNvPr id="7" name="图片 6" descr="frefrg"/>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4520000">
            <a:off x="4551827" y="4114466"/>
            <a:ext cx="1493250" cy="1449976"/>
          </a:xfrm>
          <a:prstGeom prst="rect">
            <a:avLst/>
          </a:prstGeom>
        </p:spPr>
      </p:pic>
      <p:pic>
        <p:nvPicPr>
          <p:cNvPr id="8" name="图片 7" descr="frefrg"/>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5740737" y="4114466"/>
            <a:ext cx="1493250" cy="1449976"/>
          </a:xfrm>
          <a:prstGeom prst="rect">
            <a:avLst/>
          </a:prstGeom>
        </p:spPr>
      </p:pic>
      <p:sp>
        <p:nvSpPr>
          <p:cNvPr id="11" name="文本框 10"/>
          <p:cNvSpPr txBox="1"/>
          <p:nvPr>
            <p:custDataLst>
              <p:tags r:id="rId19"/>
            </p:custDataLst>
          </p:nvPr>
        </p:nvSpPr>
        <p:spPr>
          <a:xfrm>
            <a:off x="690245" y="2945765"/>
            <a:ext cx="3317240" cy="2306955"/>
          </a:xfrm>
          <a:prstGeom prst="rect">
            <a:avLst/>
          </a:prstGeom>
          <a:noFill/>
        </p:spPr>
        <p:txBody>
          <a:bodyPr wrap="square" rtlCol="0">
            <a:spAutoFit/>
          </a:bodyPr>
          <a:p>
            <a:pPr indent="0" fontAlgn="auto">
              <a:lnSpc>
                <a:spcPct val="150000"/>
              </a:lnSpc>
            </a:pPr>
            <a:r>
              <a:rPr lang="zh-CN" altLang="en-US" sz="1600">
                <a:solidFill>
                  <a:srgbClr val="7030A0"/>
                </a:solidFill>
                <a:latin typeface="思源黑体 CN Bold" panose="020B0800000000000000" charset="-122"/>
                <a:ea typeface="思源黑体 CN Bold" panose="020B0800000000000000" charset="-122"/>
              </a:rPr>
              <a:t>（二）组织与社会环境分析</a:t>
            </a:r>
            <a:endParaRPr lang="zh-CN" altLang="en-US" sz="1600">
              <a:solidFill>
                <a:srgbClr val="7030A0"/>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组织与社会环境分析是对自己所处环境的分析、判断，以确定自己是否适应组织环境或社会环境的变化，以及怎样调整自己以适应组织和社会的需要。</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3" name="文本框 12"/>
          <p:cNvSpPr txBox="1"/>
          <p:nvPr>
            <p:custDataLst>
              <p:tags r:id="rId20"/>
            </p:custDataLst>
          </p:nvPr>
        </p:nvSpPr>
        <p:spPr>
          <a:xfrm>
            <a:off x="1219835" y="5172075"/>
            <a:ext cx="3110865" cy="1198880"/>
          </a:xfrm>
          <a:prstGeom prst="rect">
            <a:avLst/>
          </a:prstGeom>
          <a:noFill/>
        </p:spPr>
        <p:txBody>
          <a:bodyPr wrap="square" rtlCol="0">
            <a:spAutoFit/>
          </a:bodyPr>
          <a:p>
            <a:pPr algn="l" fontAlgn="auto">
              <a:lnSpc>
                <a:spcPct val="150000"/>
              </a:lnSpc>
              <a:buClrTx/>
              <a:buSzTx/>
              <a:buFontTx/>
            </a:pPr>
            <a:r>
              <a:rPr lang="zh-CN" altLang="en-US" sz="1600">
                <a:solidFill>
                  <a:srgbClr val="1F8DD6"/>
                </a:solidFill>
                <a:latin typeface="思源黑体 CN Bold" panose="020B0800000000000000" charset="-122"/>
                <a:ea typeface="思源黑体 CN Bold" panose="020B0800000000000000" charset="-122"/>
              </a:rPr>
              <a:t>（三）生涯机会评估</a:t>
            </a:r>
            <a:endParaRPr lang="zh-CN" altLang="en-US" sz="1600">
              <a:solidFill>
                <a:srgbClr val="1F8DD6"/>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生涯机会评估包括对长期机会和短期机会的评估。</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7" name="文本框 16"/>
          <p:cNvSpPr txBox="1"/>
          <p:nvPr>
            <p:custDataLst>
              <p:tags r:id="rId21"/>
            </p:custDataLst>
          </p:nvPr>
        </p:nvSpPr>
        <p:spPr>
          <a:xfrm>
            <a:off x="7390765" y="1198880"/>
            <a:ext cx="3677920" cy="1938020"/>
          </a:xfrm>
          <a:prstGeom prst="rect">
            <a:avLst/>
          </a:prstGeom>
          <a:noFill/>
        </p:spPr>
        <p:txBody>
          <a:bodyPr wrap="square" rtlCol="0">
            <a:spAutoFit/>
          </a:bodyPr>
          <a:p>
            <a:pPr indent="0" fontAlgn="auto">
              <a:lnSpc>
                <a:spcPct val="150000"/>
              </a:lnSpc>
            </a:pPr>
            <a:r>
              <a:rPr lang="zh-CN" altLang="en-US" sz="1600">
                <a:solidFill>
                  <a:srgbClr val="5EB95E"/>
                </a:solidFill>
                <a:latin typeface="思源黑体 CN Bold" panose="020B0800000000000000" charset="-122"/>
                <a:ea typeface="思源黑体 CN Bold" panose="020B0800000000000000" charset="-122"/>
              </a:rPr>
              <a:t>（四）职业生涯目标的确定 </a:t>
            </a:r>
            <a:endParaRPr lang="zh-CN" altLang="en-US" sz="1600">
              <a:solidFill>
                <a:srgbClr val="5EB95E"/>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职业生涯目标的确定包括人生目标、长期目标、中期目标和短期目标的确定，它们分别与人生规划、长期规划、中期规划和短期规划对应。</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9" name="文本框 18"/>
          <p:cNvSpPr txBox="1"/>
          <p:nvPr>
            <p:custDataLst>
              <p:tags r:id="rId22"/>
            </p:custDataLst>
          </p:nvPr>
        </p:nvSpPr>
        <p:spPr>
          <a:xfrm>
            <a:off x="652145" y="1383665"/>
            <a:ext cx="3678555" cy="1568450"/>
          </a:xfrm>
          <a:prstGeom prst="rect">
            <a:avLst/>
          </a:prstGeom>
          <a:noFill/>
        </p:spPr>
        <p:txBody>
          <a:bodyPr wrap="square" rtlCol="0">
            <a:spAutoFit/>
          </a:bodyPr>
          <a:p>
            <a:pPr indent="0" algn="l" fontAlgn="auto">
              <a:lnSpc>
                <a:spcPct val="150000"/>
              </a:lnSpc>
            </a:pPr>
            <a:r>
              <a:rPr lang="zh-CN" altLang="en-US" sz="1600">
                <a:solidFill>
                  <a:srgbClr val="F25252"/>
                </a:solidFill>
                <a:latin typeface="思源黑体 CN Bold" panose="020B0800000000000000" charset="-122"/>
                <a:ea typeface="思源黑体 CN Bold" panose="020B0800000000000000" charset="-122"/>
              </a:rPr>
              <a:t>（一）自我认知</a:t>
            </a:r>
            <a:endParaRPr lang="zh-CN" altLang="en-US" sz="1600">
              <a:solidFill>
                <a:srgbClr val="F25252"/>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自我认知是对自己做出全面的分析，主要包括对个人的需求、能力、兴趣、性格、气质等的分析。</a:t>
            </a:r>
            <a:endParaRPr lang="zh-CN" altLang="en-US" sz="1600">
              <a:solidFill>
                <a:schemeClr val="tx1"/>
              </a:solidFill>
              <a:latin typeface="思源黑体 CN Bold" panose="020B0800000000000000" charset="-122"/>
              <a:ea typeface="思源黑体 CN Bold" panose="020B0800000000000000" charset="-122"/>
            </a:endParaRPr>
          </a:p>
        </p:txBody>
      </p:sp>
      <p:sp>
        <p:nvSpPr>
          <p:cNvPr id="21" name="文本框 20"/>
          <p:cNvSpPr txBox="1"/>
          <p:nvPr>
            <p:custDataLst>
              <p:tags r:id="rId23"/>
            </p:custDataLst>
          </p:nvPr>
        </p:nvSpPr>
        <p:spPr>
          <a:xfrm>
            <a:off x="7234555" y="4590415"/>
            <a:ext cx="4335145" cy="1568450"/>
          </a:xfrm>
          <a:prstGeom prst="rect">
            <a:avLst/>
          </a:prstGeom>
          <a:noFill/>
        </p:spPr>
        <p:txBody>
          <a:bodyPr wrap="square" rtlCol="0">
            <a:spAutoFit/>
          </a:bodyPr>
          <a:p>
            <a:pPr indent="0" algn="l" fontAlgn="auto">
              <a:lnSpc>
                <a:spcPct val="150000"/>
              </a:lnSpc>
            </a:pPr>
            <a:r>
              <a:rPr lang="zh-CN" altLang="en-US" sz="1600">
                <a:solidFill>
                  <a:srgbClr val="5EB95E"/>
                </a:solidFill>
                <a:latin typeface="思源黑体 CN Bold" panose="020B0800000000000000" charset="-122"/>
                <a:ea typeface="思源黑体 CN Bold" panose="020B0800000000000000" charset="-122"/>
              </a:rPr>
              <a:t>（六）评估与反馈 </a:t>
            </a:r>
            <a:endParaRPr lang="zh-CN" altLang="en-US" sz="1600">
              <a:solidFill>
                <a:srgbClr val="5EB95E"/>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职业生涯规划的评估与反馈过程是个人对自己不断认识的过程，也是对社会不断认识的过程，是使职业生涯规划更加有效的有力手段。</a:t>
            </a:r>
            <a:endParaRPr lang="zh-CN" altLang="en-US" sz="1600">
              <a:solidFill>
                <a:schemeClr val="tx1"/>
              </a:solidFill>
              <a:latin typeface="思源黑体 CN Bold" panose="020B0800000000000000" charset="-122"/>
              <a:ea typeface="思源黑体 CN Bold" panose="020B0800000000000000" charset="-122"/>
            </a:endParaRPr>
          </a:p>
        </p:txBody>
      </p:sp>
      <p:sp>
        <p:nvSpPr>
          <p:cNvPr id="23" name="文本框 22"/>
          <p:cNvSpPr txBox="1"/>
          <p:nvPr>
            <p:custDataLst>
              <p:tags r:id="rId24"/>
            </p:custDataLst>
          </p:nvPr>
        </p:nvSpPr>
        <p:spPr>
          <a:xfrm>
            <a:off x="7771130" y="3102610"/>
            <a:ext cx="4027170" cy="1568450"/>
          </a:xfrm>
          <a:prstGeom prst="rect">
            <a:avLst/>
          </a:prstGeom>
          <a:noFill/>
        </p:spPr>
        <p:txBody>
          <a:bodyPr wrap="square" rtlCol="0">
            <a:spAutoFit/>
          </a:bodyPr>
          <a:p>
            <a:pPr indent="0" algn="l" fontAlgn="auto">
              <a:lnSpc>
                <a:spcPct val="150000"/>
              </a:lnSpc>
            </a:pPr>
            <a:r>
              <a:rPr lang="zh-CN" altLang="en-US" sz="1600">
                <a:solidFill>
                  <a:srgbClr val="FFC000"/>
                </a:solidFill>
                <a:latin typeface="思源黑体 CN Bold" panose="020B0800000000000000" charset="-122"/>
                <a:ea typeface="思源黑体 CN Bold" panose="020B0800000000000000" charset="-122"/>
              </a:rPr>
              <a:t>（五）制定行动方案</a:t>
            </a:r>
            <a:r>
              <a:rPr lang="zh-CN" altLang="en-US" sz="1600">
                <a:solidFill>
                  <a:srgbClr val="1F8DD6"/>
                </a:solidFill>
                <a:latin typeface="思源黑体 CN Bold" panose="020B0800000000000000" charset="-122"/>
                <a:ea typeface="思源黑体 CN Bold" panose="020B0800000000000000" charset="-122"/>
              </a:rPr>
              <a:t> </a:t>
            </a:r>
            <a:endParaRPr lang="zh-CN" altLang="en-US" sz="1600">
              <a:solidFill>
                <a:srgbClr val="1F8DD6"/>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在确定以上各种类型的职业生涯目标后，就要制定相应的行动方案来实现，把目标转化成具体的方案和措施。</a:t>
            </a:r>
            <a:endParaRPr lang="zh-CN" altLang="en-US" sz="1600">
              <a:solidFill>
                <a:schemeClr val="tx1"/>
              </a:solidFill>
              <a:latin typeface="思源黑体 CN Bold" panose="020B0800000000000000" charset="-122"/>
              <a:ea typeface="思源黑体 CN Bold" panose="020B0800000000000000" charset="-122"/>
            </a:endParaRPr>
          </a:p>
        </p:txBody>
      </p:sp>
      <p:pic>
        <p:nvPicPr>
          <p:cNvPr id="2" name="图片 1"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62431" y="3413644"/>
            <a:ext cx="392280" cy="392280"/>
          </a:xfrm>
          <a:prstGeom prst="rect">
            <a:avLst/>
          </a:prstGeom>
        </p:spPr>
      </p:pic>
      <p:pic>
        <p:nvPicPr>
          <p:cNvPr id="9" name="图片 8"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048655" y="2348081"/>
            <a:ext cx="461969" cy="461969"/>
          </a:xfrm>
          <a:prstGeom prst="rect">
            <a:avLst/>
          </a:prstGeom>
        </p:spPr>
      </p:pic>
      <p:pic>
        <p:nvPicPr>
          <p:cNvPr id="26" name="图片 25"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400842" y="2514435"/>
            <a:ext cx="431621" cy="431621"/>
          </a:xfrm>
          <a:prstGeom prst="rect">
            <a:avLst/>
          </a:prstGeom>
        </p:spPr>
      </p:pic>
      <p:pic>
        <p:nvPicPr>
          <p:cNvPr id="31" name="图片 30"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994435" y="4670852"/>
            <a:ext cx="337204" cy="337204"/>
          </a:xfrm>
          <a:prstGeom prst="rect">
            <a:avLst/>
          </a:prstGeom>
        </p:spPr>
      </p:pic>
      <p:pic>
        <p:nvPicPr>
          <p:cNvPr id="45" name="图片 44"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369664" y="4809106"/>
            <a:ext cx="363056" cy="363056"/>
          </a:xfrm>
          <a:prstGeom prst="rect">
            <a:avLst/>
          </a:prstGeom>
        </p:spPr>
      </p:pic>
      <p:pic>
        <p:nvPicPr>
          <p:cNvPr id="46" name="图片 45"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6961162" y="3711508"/>
            <a:ext cx="429373" cy="4293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大学生职业生涯规划</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22" name="任意多边形: 形状 21"/>
          <p:cNvSpPr/>
          <p:nvPr/>
        </p:nvSpPr>
        <p:spPr>
          <a:xfrm rot="5400000" flipV="1">
            <a:off x="4705465" y="-628537"/>
            <a:ext cx="6857998" cy="8115077"/>
          </a:xfrm>
          <a:custGeom>
            <a:avLst/>
            <a:gdLst>
              <a:gd name="connsiteX0" fmla="*/ 0 w 6857998"/>
              <a:gd name="connsiteY0" fmla="*/ 0 h 8115077"/>
              <a:gd name="connsiteX1" fmla="*/ 1 w 6857998"/>
              <a:gd name="connsiteY1" fmla="*/ 8115077 h 8115077"/>
              <a:gd name="connsiteX2" fmla="*/ 6857998 w 6857998"/>
              <a:gd name="connsiteY2" fmla="*/ 8115077 h 8115077"/>
              <a:gd name="connsiteX3" fmla="*/ 6857998 w 6857998"/>
              <a:gd name="connsiteY3" fmla="*/ 7681600 h 8115077"/>
              <a:gd name="connsiteX4" fmla="*/ 0 w 6857998"/>
              <a:gd name="connsiteY4" fmla="*/ 0 h 811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8" h="8115077">
                <a:moveTo>
                  <a:pt x="0" y="0"/>
                </a:moveTo>
                <a:lnTo>
                  <a:pt x="1" y="8115077"/>
                </a:lnTo>
                <a:lnTo>
                  <a:pt x="6857998" y="8115077"/>
                </a:lnTo>
                <a:lnTo>
                  <a:pt x="6857998" y="7681600"/>
                </a:lnTo>
                <a:lnTo>
                  <a:pt x="0" y="0"/>
                </a:lnTo>
                <a:close/>
              </a:path>
            </a:pathLst>
          </a:cu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2695" t="13963" r="15432" b="9410"/>
          <a:stretch>
            <a:fillRect/>
          </a:stretch>
        </p:blipFill>
        <p:spPr>
          <a:xfrm rot="5400000">
            <a:off x="2515440" y="-2202731"/>
            <a:ext cx="7034120" cy="11163542"/>
          </a:xfrm>
          <a:prstGeom prst="rect">
            <a:avLst/>
          </a:prstGeom>
          <a:effectLst>
            <a:outerShdw blurRad="152400" dist="76200" dir="5400000" algn="t" rotWithShape="0">
              <a:prstClr val="black">
                <a:alpha val="40000"/>
              </a:prstClr>
            </a:outerShdw>
          </a:effectLst>
        </p:spPr>
      </p:pic>
      <p:pic>
        <p:nvPicPr>
          <p:cNvPr id="6" name="图片 5"/>
          <p:cNvPicPr>
            <a:picLocks noChangeAspect="1"/>
          </p:cNvPicPr>
          <p:nvPr/>
        </p:nvPicPr>
        <p:blipFill rotWithShape="1">
          <a:blip r:embed="rId2"/>
          <a:srcRect r="50000"/>
          <a:stretch>
            <a:fillRect/>
          </a:stretch>
        </p:blipFill>
        <p:spPr>
          <a:xfrm>
            <a:off x="947420" y="1261110"/>
            <a:ext cx="3906520" cy="2802255"/>
          </a:xfrm>
          <a:prstGeom prst="rect">
            <a:avLst/>
          </a:prstGeom>
        </p:spPr>
      </p:pic>
      <p:pic>
        <p:nvPicPr>
          <p:cNvPr id="14" name="图片 13"/>
          <p:cNvPicPr>
            <a:picLocks noChangeAspect="1"/>
          </p:cNvPicPr>
          <p:nvPr/>
        </p:nvPicPr>
        <p:blipFill rotWithShape="1">
          <a:blip r:embed="rId2"/>
          <a:srcRect r="50000"/>
          <a:stretch>
            <a:fillRect/>
          </a:stretch>
        </p:blipFill>
        <p:spPr>
          <a:xfrm flipH="1">
            <a:off x="6985635" y="1146810"/>
            <a:ext cx="4286885" cy="2529205"/>
          </a:xfrm>
          <a:prstGeom prst="rect">
            <a:avLst/>
          </a:prstGeom>
        </p:spPr>
      </p:pic>
      <p:sp>
        <p:nvSpPr>
          <p:cNvPr id="23" name="文本框 22"/>
          <p:cNvSpPr txBox="1"/>
          <p:nvPr/>
        </p:nvSpPr>
        <p:spPr>
          <a:xfrm>
            <a:off x="2422525" y="2481580"/>
            <a:ext cx="8042275" cy="2122805"/>
          </a:xfrm>
          <a:prstGeom prst="rect">
            <a:avLst/>
          </a:prstGeom>
          <a:noFill/>
        </p:spPr>
        <p:txBody>
          <a:bodyPr wrap="square" rtlCol="0">
            <a:spAutoFit/>
          </a:bodyPr>
          <a:lstStyle/>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第一章　</a:t>
            </a:r>
            <a:endParaRPr lang="zh-CN" altLang="en-US" sz="6600" spc="-150" dirty="0">
              <a:solidFill>
                <a:schemeClr val="tx1">
                  <a:lumMod val="75000"/>
                  <a:lumOff val="25000"/>
                </a:schemeClr>
              </a:solidFill>
              <a:latin typeface="BiaoZhunCuHei" panose="02000503000000000000" charset="-122"/>
              <a:ea typeface="BiaoZhunCuHei" panose="02000503000000000000" charset="-122"/>
            </a:endParaRPr>
          </a:p>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生涯起航　开启认知</a:t>
            </a:r>
            <a:endParaRPr lang="en-US" altLang="zh-CN" sz="6600" spc="-150" dirty="0">
              <a:solidFill>
                <a:schemeClr val="tx1">
                  <a:lumMod val="75000"/>
                  <a:lumOff val="2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75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strVal val="#ppt_w+.3"/>
                                          </p:val>
                                        </p:tav>
                                        <p:tav tm="100000">
                                          <p:val>
                                            <p:strVal val="#ppt_w"/>
                                          </p:val>
                                        </p:tav>
                                      </p:tavLst>
                                    </p:anim>
                                    <p:anim calcmode="lin" valueType="num">
                                      <p:cBhvr>
                                        <p:cTn id="19" dur="750" fill="hold"/>
                                        <p:tgtEl>
                                          <p:spTgt spid="23"/>
                                        </p:tgtEl>
                                        <p:attrNameLst>
                                          <p:attrName>ppt_h</p:attrName>
                                        </p:attrNameLst>
                                      </p:cBhvr>
                                      <p:tavLst>
                                        <p:tav tm="0">
                                          <p:val>
                                            <p:strVal val="#ppt_h"/>
                                          </p:val>
                                        </p:tav>
                                        <p:tav tm="100000">
                                          <p:val>
                                            <p:strVal val="#ppt_h"/>
                                          </p:val>
                                        </p:tav>
                                      </p:tavLst>
                                    </p:anim>
                                    <p:animEffect transition="in" filter="fade">
                                      <p:cBhvr>
                                        <p:cTn id="2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一、大学的意义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7" name="文本框 6"/>
          <p:cNvSpPr txBox="1"/>
          <p:nvPr/>
        </p:nvSpPr>
        <p:spPr>
          <a:xfrm>
            <a:off x="909320" y="1656715"/>
            <a:ext cx="6411595" cy="4250690"/>
          </a:xfrm>
          <a:prstGeom prst="rect">
            <a:avLst/>
          </a:prstGeom>
          <a:noFill/>
        </p:spPr>
        <p:txBody>
          <a:bodyPr wrap="square" rtlCol="0">
            <a:spAutoFit/>
          </a:bodyPr>
          <a:p>
            <a:pPr indent="0" fontAlgn="auto">
              <a:lnSpc>
                <a:spcPct val="130000"/>
              </a:lnSpc>
            </a:pPr>
            <a:r>
              <a:rPr lang="zh-CN" altLang="en-US" sz="1600">
                <a:latin typeface="宋体" panose="02010600030101010101" pitchFamily="2" charset="-122"/>
                <a:ea typeface="宋体" panose="02010600030101010101" pitchFamily="2" charset="-122"/>
                <a:cs typeface="宋体" panose="02010600030101010101" pitchFamily="2" charset="-122"/>
              </a:rPr>
              <a:t>大学时期是大学生素质发展、能力培养的重要阶段，不仅要向他们传授理论知识和专业技能，更要帮助大学生规划、构建正确的人生职业生涯规划，帮助他们明确相应的职业理想和奋斗目标。从大学生自身的职业生涯规划角度来讲，大学生的职业生涯规划就是在客观环境和客观因素的基础上，进行自我评估，形成全面正确的自我认识，再根据当前社会就业环境，</a:t>
            </a:r>
            <a:r>
              <a:rPr lang="zh-CN" altLang="en-US" sz="1600">
                <a:solidFill>
                  <a:srgbClr val="C00000"/>
                </a:solidFill>
                <a:latin typeface="宋体" panose="02010600030101010101" pitchFamily="2" charset="-122"/>
                <a:ea typeface="宋体" panose="02010600030101010101" pitchFamily="2" charset="-122"/>
                <a:cs typeface="宋体" panose="02010600030101010101" pitchFamily="2" charset="-122"/>
              </a:rPr>
              <a:t>结合自己的知识结构和专业特长，进而确定自己的职业目标，制订相应的教育、培训计划，以实现自己的职业目标。</a:t>
            </a:r>
            <a:r>
              <a:rPr lang="zh-CN" altLang="en-US" sz="1600">
                <a:latin typeface="宋体" panose="02010600030101010101" pitchFamily="2" charset="-122"/>
                <a:ea typeface="宋体" panose="02010600030101010101" pitchFamily="2" charset="-122"/>
                <a:cs typeface="宋体" panose="02010600030101010101" pitchFamily="2" charset="-122"/>
              </a:rPr>
              <a:t>从教育者的大学生职业生涯规划教育来讲，就是通过教育者自身的职场经验及对就业形势、就业政策的熟悉和了解帮助大学生建立科学合理的职业规划培训方式方法，有效地帮助大学生从知识、能力和素质等方面设计规划成长轨迹，提高大学生的综合素质能力、职业适应能力和职业拓展能力，使他们在大学学习生活中乃至将来的工作职业中走得更快、更稳、更坚实。</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7630160" y="2402205"/>
            <a:ext cx="3940810" cy="2557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
          <p:cNvSpPr txBox="1"/>
          <p:nvPr/>
        </p:nvSpPr>
        <p:spPr>
          <a:xfrm>
            <a:off x="4966335" y="1496060"/>
            <a:ext cx="2974975" cy="5372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（一）社会角色的转变</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32" name="稻壳儿鸭鸭 3"/>
          <p:cNvSpPr txBox="1"/>
          <p:nvPr/>
        </p:nvSpPr>
        <p:spPr>
          <a:xfrm>
            <a:off x="4966335" y="2516505"/>
            <a:ext cx="3001645" cy="5289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（二）奋斗目标的转变</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37" name="稻壳儿鸭鸭 4"/>
          <p:cNvSpPr txBox="1"/>
          <p:nvPr/>
        </p:nvSpPr>
        <p:spPr>
          <a:xfrm>
            <a:off x="5070475" y="5588000"/>
            <a:ext cx="3062605" cy="5372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rPr>
              <a:t>（五）交往方式的改变</a:t>
            </a:r>
            <a:endPar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endParaRPr>
          </a:p>
        </p:txBody>
      </p:sp>
      <p:sp>
        <p:nvSpPr>
          <p:cNvPr id="41" name="稻壳儿鸭鸭 5"/>
          <p:cNvSpPr txBox="1"/>
          <p:nvPr/>
        </p:nvSpPr>
        <p:spPr>
          <a:xfrm>
            <a:off x="4966335" y="3528695"/>
            <a:ext cx="3010535" cy="555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（三）思维方式的转变</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43" name="稻壳儿鸭鸭 7"/>
          <p:cNvSpPr txBox="1"/>
          <p:nvPr/>
        </p:nvSpPr>
        <p:spPr>
          <a:xfrm>
            <a:off x="5053330" y="4460240"/>
            <a:ext cx="3035935" cy="528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（四）生活方式的转变</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12" name="稻壳儿鸭鸭 10"/>
          <p:cNvSpPr/>
          <p:nvPr/>
        </p:nvSpPr>
        <p:spPr>
          <a:xfrm>
            <a:off x="872737" y="3410997"/>
            <a:ext cx="3634244"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大学生生活的变化</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46" name="稻壳儿鸭鸭 11"/>
          <p:cNvSpPr/>
          <p:nvPr/>
        </p:nvSpPr>
        <p:spPr>
          <a:xfrm>
            <a:off x="4611370" y="1284605"/>
            <a:ext cx="354965" cy="4927600"/>
          </a:xfrm>
          <a:prstGeom prst="lef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汉仪雅酷黑 85W" panose="020B0904020202020204" pitchFamily="34" charset="-122"/>
              <a:ea typeface="汉仪正圆-55W" panose="00020600040101010101" pitchFamily="18" charset="-122"/>
              <a:cs typeface="+mn-ea"/>
              <a:sym typeface="+mn-lt"/>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二、大学生生活的变化</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1000"/>
                                        <p:tgtEl>
                                          <p:spTgt spid="41"/>
                                        </p:tgtEl>
                                      </p:cBhvr>
                                    </p:animEffect>
                                    <p:anim calcmode="lin" valueType="num">
                                      <p:cBhvr>
                                        <p:cTn id="37" dur="1000" fill="hold"/>
                                        <p:tgtEl>
                                          <p:spTgt spid="41"/>
                                        </p:tgtEl>
                                        <p:attrNameLst>
                                          <p:attrName>ppt_x</p:attrName>
                                        </p:attrNameLst>
                                      </p:cBhvr>
                                      <p:tavLst>
                                        <p:tav tm="0">
                                          <p:val>
                                            <p:strVal val="#ppt_x"/>
                                          </p:val>
                                        </p:tav>
                                        <p:tav tm="100000">
                                          <p:val>
                                            <p:strVal val="#ppt_x"/>
                                          </p:val>
                                        </p:tav>
                                      </p:tavLst>
                                    </p:anim>
                                    <p:anim calcmode="lin" valueType="num">
                                      <p:cBhvr>
                                        <p:cTn id="38" dur="1000" fill="hold"/>
                                        <p:tgtEl>
                                          <p:spTgt spid="41"/>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32" grpId="0" bldLvl="0" animBg="1"/>
      <p:bldP spid="37" grpId="0" bldLvl="0" animBg="1"/>
      <p:bldP spid="41" grpId="0" bldLvl="0" animBg="1"/>
      <p:bldP spid="43" grpId="0" bldLvl="0" animBg="1"/>
      <p:bldP spid="12" grpId="0" bldLvl="0" animBg="1"/>
      <p:bldP spid="4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三、大学生职业生涯的规划</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7" name="文本框 6"/>
          <p:cNvSpPr txBox="1"/>
          <p:nvPr/>
        </p:nvSpPr>
        <p:spPr>
          <a:xfrm>
            <a:off x="1592580" y="1189990"/>
            <a:ext cx="5796280" cy="4767580"/>
          </a:xfrm>
          <a:prstGeom prst="rect">
            <a:avLst/>
          </a:prstGeom>
          <a:noFill/>
        </p:spPr>
        <p:txBody>
          <a:bodyPr wrap="square" rtlCol="0">
            <a:spAutoFit/>
          </a:bodyPr>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大学生职业生涯规划可定义为：大学生在大学生活阶段通过对自身和外部环境的了解，为自己确立职业方向、职业目标，选择职业道路，确定教育计划（特别是大学阶段的学习计划）、发展计划，为实现职业生涯目标而确定行动时间和行动方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a:latin typeface="宋体" panose="02010600030101010101" pitchFamily="2" charset="-122"/>
                <a:ea typeface="宋体" panose="02010600030101010101" pitchFamily="2" charset="-122"/>
                <a:cs typeface="宋体" panose="02010600030101010101" pitchFamily="2" charset="-122"/>
              </a:rPr>
              <a:t>大学生涯是整个人生的重要阶段，是职业发展的准备期。3～7 年不等的大学生活往往为个人的日后发展奠定坚实的基础。在大学选择某一专业进行学习是为今后做职业准备，因而大学生涯可称为职业准备阶段，是职业准备期。这是个人职业生涯的起步阶段，是决定能否赢在起点的重要阶段。对大学生涯进行科学、合理的规划有助于大学毕业生顺利地走向社会，进入职场，谋求职业发展与事业成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809230" y="1118870"/>
            <a:ext cx="3409950" cy="4548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5-1"/>
          <p:cNvSpPr txBox="1"/>
          <p:nvPr/>
        </p:nvSpPr>
        <p:spPr>
          <a:xfrm>
            <a:off x="1790700" y="792480"/>
            <a:ext cx="68453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四、大学生职业生涯规划的原则</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4" name="文本框 13"/>
          <p:cNvSpPr txBox="1"/>
          <p:nvPr>
            <p:custDataLst>
              <p:tags r:id="rId1"/>
            </p:custDataLst>
          </p:nvPr>
        </p:nvSpPr>
        <p:spPr>
          <a:xfrm>
            <a:off x="956310" y="1536065"/>
            <a:ext cx="3010535" cy="581660"/>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（一）职业生涯规划应与社会需求相结合</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2"/>
            </p:custDataLst>
          </p:nvPr>
        </p:nvSpPr>
        <p:spPr>
          <a:xfrm>
            <a:off x="605790" y="2255520"/>
            <a:ext cx="3361055" cy="1267460"/>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择业是一种社会活动，它必定受到社会的制约，如果择业脱离社会的需求，将很难被社会接纳。</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3"/>
            </p:custDataLst>
          </p:nvPr>
        </p:nvCxnSpPr>
        <p:spPr>
          <a:xfrm>
            <a:off x="1861185" y="218694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 name="泪滴形 4"/>
          <p:cNvSpPr/>
          <p:nvPr>
            <p:custDataLst>
              <p:tags r:id="rId4"/>
            </p:custDataLst>
          </p:nvPr>
        </p:nvSpPr>
        <p:spPr>
          <a:xfrm flipH="1">
            <a:off x="419735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泪滴形 1"/>
          <p:cNvSpPr/>
          <p:nvPr>
            <p:custDataLst>
              <p:tags r:id="rId5"/>
            </p:custDataLst>
          </p:nvPr>
        </p:nvSpPr>
        <p:spPr>
          <a:xfrm>
            <a:off x="627380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泪滴形 29"/>
          <p:cNvSpPr/>
          <p:nvPr>
            <p:custDataLst>
              <p:tags r:id="rId6"/>
            </p:custDataLst>
          </p:nvPr>
        </p:nvSpPr>
        <p:spPr>
          <a:xfrm flipH="1">
            <a:off x="4197350"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泪滴形 30"/>
          <p:cNvSpPr/>
          <p:nvPr>
            <p:custDataLst>
              <p:tags r:id="rId7"/>
            </p:custDataLst>
          </p:nvPr>
        </p:nvSpPr>
        <p:spPr>
          <a:xfrm>
            <a:off x="6274435"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文本框 48"/>
          <p:cNvSpPr txBox="1"/>
          <p:nvPr>
            <p:custDataLst>
              <p:tags r:id="rId8"/>
            </p:custDataLst>
          </p:nvPr>
        </p:nvSpPr>
        <p:spPr>
          <a:xfrm>
            <a:off x="769620" y="3571875"/>
            <a:ext cx="3158490" cy="398780"/>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（三）职业生涯规划应与提高综合能力相结合</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9"/>
            </p:custDataLst>
          </p:nvPr>
        </p:nvSpPr>
        <p:spPr>
          <a:xfrm>
            <a:off x="605790" y="4222750"/>
            <a:ext cx="3361055" cy="1765300"/>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知识经济时代是崇尚创新、充满创造力的时代，应养成推陈出新、追求创意和以创新为荣的意识，要有广博的视野、掌握创新知识以及善于开创新领域的能力。</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10"/>
            </p:custDataLst>
          </p:nvPr>
        </p:nvCxnSpPr>
        <p:spPr>
          <a:xfrm>
            <a:off x="1861185" y="415417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1"/>
            </p:custDataLst>
          </p:nvPr>
        </p:nvSpPr>
        <p:spPr>
          <a:xfrm flipH="1">
            <a:off x="8225790" y="1530985"/>
            <a:ext cx="3158490" cy="638175"/>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（二）职业生涯规划应与所学专业相结合</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2"/>
            </p:custDataLst>
          </p:nvPr>
        </p:nvSpPr>
        <p:spPr>
          <a:xfrm flipH="1">
            <a:off x="7956550" y="2254885"/>
            <a:ext cx="3630295" cy="865505"/>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大学生在进行职业生涯规划时，应以所学专业为依据。否则，如果所从事的职业不是自己所学的专业，在参加工作后就要重新“补课”。</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3"/>
            </p:custDataLst>
          </p:nvPr>
        </p:nvCxnSpPr>
        <p:spPr>
          <a:xfrm flipH="1">
            <a:off x="8332470" y="218630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62" name="文本框 61"/>
          <p:cNvSpPr txBox="1"/>
          <p:nvPr>
            <p:custDataLst>
              <p:tags r:id="rId14"/>
            </p:custDataLst>
          </p:nvPr>
        </p:nvSpPr>
        <p:spPr>
          <a:xfrm flipH="1">
            <a:off x="8225790" y="3571875"/>
            <a:ext cx="3158490" cy="398780"/>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（四）职业生涯规划应与增强身心健康相结合</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63" name="文本框 62"/>
          <p:cNvSpPr txBox="1"/>
          <p:nvPr>
            <p:custDataLst>
              <p:tags r:id="rId15"/>
            </p:custDataLst>
          </p:nvPr>
        </p:nvSpPr>
        <p:spPr>
          <a:xfrm flipH="1">
            <a:off x="8225790" y="4222115"/>
            <a:ext cx="3361055" cy="1681480"/>
          </a:xfrm>
          <a:prstGeom prst="rect">
            <a:avLst/>
          </a:prstGeom>
          <a:noFill/>
        </p:spPr>
        <p:txBody>
          <a:bodyPr wrap="square" rtlCol="0"/>
          <a:p>
            <a:pPr algn="l" fontAlgn="auto">
              <a:lnSpc>
                <a:spcPct val="130000"/>
              </a:lnSpc>
              <a:spcAft>
                <a:spcPts val="1000"/>
              </a:spcAft>
            </a:pPr>
            <a:r>
              <a:rPr lang="zh-CN" altLang="en-US" sz="1600" spc="150">
                <a:solidFill>
                  <a:schemeClr val="tx1"/>
                </a:solidFill>
                <a:latin typeface="思源黑体 CN Regular" panose="020B0500000000000000" charset="-122"/>
                <a:ea typeface="思源黑体 CN Regular" panose="020B0500000000000000" charset="-122"/>
              </a:rPr>
              <a:t>在人生选择与实践过程中，应培养和锻炼自己对挫折的承受能力及情绪调控能力，增加生活的，磨炼与体验，以正确的人生态度对待困难和挫折。</a:t>
            </a:r>
            <a:endParaRPr lang="zh-CN" altLang="en-US" sz="1600" spc="150">
              <a:solidFill>
                <a:schemeClr val="tx1"/>
              </a:solidFill>
              <a:latin typeface="思源黑体 CN Regular" panose="020B0500000000000000" charset="-122"/>
              <a:ea typeface="思源黑体 CN Regular" panose="020B0500000000000000" charset="-122"/>
            </a:endParaRPr>
          </a:p>
        </p:txBody>
      </p:sp>
      <p:cxnSp>
        <p:nvCxnSpPr>
          <p:cNvPr id="64" name="直接箭头连接符 63"/>
          <p:cNvCxnSpPr/>
          <p:nvPr>
            <p:custDataLst>
              <p:tags r:id="rId16"/>
            </p:custDataLst>
          </p:nvPr>
        </p:nvCxnSpPr>
        <p:spPr>
          <a:xfrm flipH="1">
            <a:off x="8332470" y="415353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70" name="菱形 69"/>
          <p:cNvSpPr/>
          <p:nvPr>
            <p:custDataLst>
              <p:tags r:id="rId17"/>
            </p:custDataLst>
          </p:nvPr>
        </p:nvSpPr>
        <p:spPr>
          <a:xfrm>
            <a:off x="5807710" y="3199130"/>
            <a:ext cx="538480" cy="538480"/>
          </a:xfrm>
          <a:prstGeom prst="diamond">
            <a:avLst/>
          </a:prstGeom>
          <a:solidFill>
            <a:srgbClr val="78D390">
              <a:lumMod val="20000"/>
              <a:lumOff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5383038363b343532323338393bbacfd7f7bbfa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637088" y="2044383"/>
            <a:ext cx="802640" cy="802640"/>
          </a:xfrm>
          <a:prstGeom prst="rect">
            <a:avLst/>
          </a:prstGeom>
          <a:effectLst>
            <a:reflection blurRad="6350" stA="52000" endA="300" endPos="35000" dir="5400000" sy="-100000" algn="bl" rotWithShape="0"/>
          </a:effectLst>
        </p:spPr>
      </p:pic>
      <p:pic>
        <p:nvPicPr>
          <p:cNvPr id="4" name="图片 3" descr="343435383038363b343532323339323bc6b7c5c6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738938" y="2069783"/>
            <a:ext cx="751840" cy="751840"/>
          </a:xfrm>
          <a:prstGeom prst="rect">
            <a:avLst/>
          </a:prstGeom>
          <a:effectLst>
            <a:reflection blurRad="6350" stA="52000" endA="300" endPos="35000" dir="5400000" sy="-100000" algn="bl" rotWithShape="0"/>
          </a:effectLst>
        </p:spPr>
      </p:pic>
      <p:pic>
        <p:nvPicPr>
          <p:cNvPr id="6" name="图片 5" descr="343435383036303b343532343134393bcdb7c4d4b7e7b1a9"/>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663123" y="4037648"/>
            <a:ext cx="750570" cy="750570"/>
          </a:xfrm>
          <a:prstGeom prst="rect">
            <a:avLst/>
          </a:prstGeom>
          <a:effectLst>
            <a:reflection blurRad="6350" stA="52000" endA="300" endPos="35000" dir="5400000" sy="-100000" algn="bl" rotWithShape="0"/>
          </a:effectLst>
        </p:spPr>
      </p:pic>
      <p:pic>
        <p:nvPicPr>
          <p:cNvPr id="10" name="图片 9" descr="343435383036303b343532343136323bcfeec4bfc9fac3fcd6dcc6d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755448" y="4052888"/>
            <a:ext cx="720090" cy="72009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稻壳儿鸭鸭 10-1"/>
          <p:cNvSpPr txBox="1"/>
          <p:nvPr/>
        </p:nvSpPr>
        <p:spPr>
          <a:xfrm>
            <a:off x="1790700" y="792480"/>
            <a:ext cx="620966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六边形 1"/>
          <p:cNvSpPr/>
          <p:nvPr>
            <p:custDataLst>
              <p:tags r:id="rId1"/>
            </p:custDataLst>
          </p:nvPr>
        </p:nvSpPr>
        <p:spPr>
          <a:xfrm rot="5400000">
            <a:off x="4359275" y="1749425"/>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六边形 2"/>
          <p:cNvSpPr/>
          <p:nvPr>
            <p:custDataLst>
              <p:tags r:id="rId2"/>
            </p:custDataLst>
          </p:nvPr>
        </p:nvSpPr>
        <p:spPr>
          <a:xfrm rot="5400000">
            <a:off x="5937885" y="1749425"/>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正文"/>
          <p:cNvSpPr txBox="1"/>
          <p:nvPr>
            <p:custDataLst>
              <p:tags r:id="rId3"/>
            </p:custDataLst>
          </p:nvPr>
        </p:nvSpPr>
        <p:spPr>
          <a:xfrm>
            <a:off x="7998460" y="2435860"/>
            <a:ext cx="3240405" cy="3465830"/>
          </a:xfrm>
          <a:prstGeom prst="rect">
            <a:avLst/>
          </a:prstGeom>
          <a:noFill/>
        </p:spPr>
        <p:txBody>
          <a:bodyPr wrap="square" lIns="90170" tIns="46990" rIns="90170" bIns="46990" rtlCol="0" anchor="t" anchorCtr="0"/>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运用职业生涯规划的方法和技术，能够帮助我们全面认识自我、了解社会，找出自己在知识、能力等方面与社会要求的差距，进而帮助我们明确人生目的，形成高品质的人生价值追求，并以积极进取的人生态度面对生活。因此，大学生应以职业生涯规划为切入点，促使自己形成积极上进的人生观。</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algn="l">
              <a:lnSpc>
                <a:spcPct val="150000"/>
              </a:lnSpc>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4" name="标题"/>
          <p:cNvSpPr txBox="1"/>
          <p:nvPr>
            <p:custDataLst>
              <p:tags r:id="rId4"/>
            </p:custDataLst>
          </p:nvPr>
        </p:nvSpPr>
        <p:spPr>
          <a:xfrm>
            <a:off x="7998460" y="1682750"/>
            <a:ext cx="3165475" cy="548640"/>
          </a:xfrm>
          <a:prstGeom prst="rect">
            <a:avLst/>
          </a:prstGeom>
          <a:noFill/>
        </p:spPr>
        <p:txBody>
          <a:bodyPr wrap="square" lIns="90170" tIns="46990" rIns="90170" bIns="0" rtlCol="0" anchor="b"/>
          <a:p>
            <a:pPr indent="0" fontAlgn="auto">
              <a:lnSpc>
                <a:spcPct val="150000"/>
              </a:lnSpc>
            </a:pPr>
            <a:r>
              <a:rPr lang="zh-CN" altLang="en-US" sz="1600" b="1" spc="300" dirty="0">
                <a:solidFill>
                  <a:srgbClr val="376FFF"/>
                </a:solidFill>
                <a:latin typeface="Arial" panose="020B0604020202020204" pitchFamily="34" charset="0"/>
                <a:ea typeface="微软雅黑" panose="020B0503020204020204" charset="-122"/>
              </a:rPr>
              <a:t>（二）促进大学生形成积极上进的人生观</a:t>
            </a:r>
            <a:endParaRPr lang="zh-CN" altLang="en-US" sz="1600" b="1" spc="300" dirty="0">
              <a:solidFill>
                <a:srgbClr val="376FFF"/>
              </a:solidFill>
              <a:latin typeface="Arial" panose="020B0604020202020204" pitchFamily="34" charset="0"/>
              <a:ea typeface="微软雅黑" panose="020B0503020204020204" charset="-122"/>
            </a:endParaRPr>
          </a:p>
        </p:txBody>
      </p:sp>
      <p:sp>
        <p:nvSpPr>
          <p:cNvPr id="5" name="正文"/>
          <p:cNvSpPr txBox="1"/>
          <p:nvPr>
            <p:custDataLst>
              <p:tags r:id="rId5"/>
            </p:custDataLst>
          </p:nvPr>
        </p:nvSpPr>
        <p:spPr>
          <a:xfrm>
            <a:off x="828675" y="2435860"/>
            <a:ext cx="3320415" cy="2839720"/>
          </a:xfrm>
          <a:prstGeom prst="rect">
            <a:avLst/>
          </a:prstGeom>
          <a:noFill/>
        </p:spPr>
        <p:txBody>
          <a:bodyPr wrap="square" lIns="90170" tIns="46990" rIns="90170" bIns="46990" rtlCol="0" anchor="t" anchorCtr="0"/>
          <a:p>
            <a:pPr algn="l">
              <a:lnSpc>
                <a:spcPct val="150000"/>
              </a:lnSpc>
            </a:pP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人们进行职业生涯规划时，会对自己进行分析，了解自己的长处与兴趣所在，发现自己的短处与差距在哪里，同时观察社会的发展变化状况以及各种职业的特点，从而确定出一个知己之长短、知环境之利弊、扬长避短的职业发展目标，这种职业发展目标是客观的、可行的，符合个人实际情况的。</a:t>
            </a:r>
            <a:endParaRPr lang="zh-CN" altLang="en-US" sz="1600" spc="15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6" name="标题"/>
          <p:cNvSpPr txBox="1"/>
          <p:nvPr>
            <p:custDataLst>
              <p:tags r:id="rId6"/>
            </p:custDataLst>
          </p:nvPr>
        </p:nvSpPr>
        <p:spPr>
          <a:xfrm>
            <a:off x="828040" y="1682750"/>
            <a:ext cx="3321050" cy="622300"/>
          </a:xfrm>
          <a:prstGeom prst="rect">
            <a:avLst/>
          </a:prstGeom>
          <a:noFill/>
        </p:spPr>
        <p:txBody>
          <a:bodyPr wrap="square" lIns="90170" tIns="46990" rIns="90170" bIns="0" rtlCol="0" anchor="b"/>
          <a:p>
            <a:pPr indent="0" algn="l" fontAlgn="auto">
              <a:lnSpc>
                <a:spcPct val="150000"/>
              </a:lnSpc>
            </a:pPr>
            <a:r>
              <a:rPr lang="zh-CN" altLang="en-US" sz="1600" b="1" spc="300" dirty="0">
                <a:solidFill>
                  <a:srgbClr val="17D594"/>
                </a:solidFill>
                <a:latin typeface="Arial" panose="020B0604020202020204" pitchFamily="34" charset="0"/>
                <a:ea typeface="微软雅黑" panose="020B0503020204020204" charset="-122"/>
              </a:rPr>
              <a:t>（一）能帮助大学生确立职业发展目标</a:t>
            </a:r>
            <a:endParaRPr lang="zh-CN" altLang="en-US" sz="1600" b="1" spc="300" dirty="0">
              <a:solidFill>
                <a:srgbClr val="17D594"/>
              </a:solidFill>
              <a:latin typeface="Arial" panose="020B0604020202020204" pitchFamily="34" charset="0"/>
              <a:ea typeface="微软雅黑" panose="020B0503020204020204" charset="-122"/>
            </a:endParaRPr>
          </a:p>
        </p:txBody>
      </p:sp>
      <p:pic>
        <p:nvPicPr>
          <p:cNvPr id="7" name="图片 6" descr="343439383331313b343532303032333bc6f3d2b5bcf2bde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070475" y="2305050"/>
            <a:ext cx="467995" cy="467995"/>
          </a:xfrm>
          <a:prstGeom prst="rect">
            <a:avLst/>
          </a:prstGeom>
        </p:spPr>
      </p:pic>
      <p:pic>
        <p:nvPicPr>
          <p:cNvPr id="8" name="图片 7"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649085" y="2305050"/>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稻壳儿鸭鸭 10-1"/>
          <p:cNvSpPr txBox="1"/>
          <p:nvPr/>
        </p:nvSpPr>
        <p:spPr>
          <a:xfrm>
            <a:off x="1790700" y="792480"/>
            <a:ext cx="620966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六边形 1"/>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六边形 2"/>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六边形 3"/>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正文"/>
          <p:cNvSpPr txBox="1"/>
          <p:nvPr>
            <p:custDataLst>
              <p:tags r:id="rId4"/>
            </p:custDataLst>
          </p:nvPr>
        </p:nvSpPr>
        <p:spPr>
          <a:xfrm>
            <a:off x="6853555" y="1749425"/>
            <a:ext cx="4907915" cy="83439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大学生涯是人生发展中非常重要的阶段。大学阶段的学习、生活、社会工作情况直接或间接地决定了大学毕业生未来的职业发展方向与高度。</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6602730" y="1284605"/>
            <a:ext cx="4908550" cy="457835"/>
          </a:xfrm>
          <a:prstGeom prst="rect">
            <a:avLst/>
          </a:prstGeom>
          <a:noFill/>
        </p:spPr>
        <p:txBody>
          <a:bodyPr wrap="square" lIns="90170" tIns="46990" rIns="90170" bIns="0" rtlCol="0" anchor="b"/>
          <a:p>
            <a:r>
              <a:rPr lang="zh-CN" altLang="en-US" sz="1600" b="1" spc="300" dirty="0">
                <a:solidFill>
                  <a:srgbClr val="17D594"/>
                </a:solidFill>
                <a:latin typeface="Arial" panose="020B0604020202020204" pitchFamily="34" charset="0"/>
                <a:ea typeface="微软雅黑" panose="020B0503020204020204" charset="-122"/>
              </a:rPr>
              <a:t>（三）促使大学生做好大学期间的发展规划</a:t>
            </a:r>
            <a:endParaRPr lang="zh-CN" altLang="en-US" sz="1600" b="1" spc="300" dirty="0">
              <a:solidFill>
                <a:srgbClr val="17D594"/>
              </a:solidFill>
              <a:latin typeface="Arial" panose="020B0604020202020204" pitchFamily="34" charset="0"/>
              <a:ea typeface="微软雅黑" panose="020B0503020204020204" charset="-122"/>
            </a:endParaRPr>
          </a:p>
        </p:txBody>
      </p:sp>
      <p:sp>
        <p:nvSpPr>
          <p:cNvPr id="18" name="正文"/>
          <p:cNvSpPr txBox="1"/>
          <p:nvPr>
            <p:custDataLst>
              <p:tags r:id="rId6"/>
            </p:custDataLst>
          </p:nvPr>
        </p:nvSpPr>
        <p:spPr>
          <a:xfrm>
            <a:off x="7629525" y="3409950"/>
            <a:ext cx="3747770" cy="277431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影响大学生求职就业的因素既有学校因素（如学校培养质量——学校品牌、专业、学校职业指导工作）、社会需求因素（相关行业的发展背景、社会经济发展态势），也有学生自身因素（个人综合素质、就业观念、就业技巧、性别、生源地与家庭背景等）。</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9" name="标题"/>
          <p:cNvSpPr txBox="1"/>
          <p:nvPr>
            <p:custDataLst>
              <p:tags r:id="rId7"/>
            </p:custDataLst>
          </p:nvPr>
        </p:nvSpPr>
        <p:spPr>
          <a:xfrm>
            <a:off x="7408545" y="2952115"/>
            <a:ext cx="4352290" cy="457835"/>
          </a:xfrm>
          <a:prstGeom prst="rect">
            <a:avLst/>
          </a:prstGeom>
          <a:noFill/>
        </p:spPr>
        <p:txBody>
          <a:bodyPr wrap="square" lIns="90170" tIns="46990" rIns="90170" bIns="0" rtlCol="0" anchor="b"/>
          <a:p>
            <a:r>
              <a:rPr lang="zh-CN" altLang="en-US" sz="1600" b="1" spc="300" dirty="0">
                <a:solidFill>
                  <a:srgbClr val="FFD247">
                    <a:lumMod val="75000"/>
                  </a:srgbClr>
                </a:solidFill>
                <a:latin typeface="Arial" panose="020B0604020202020204" pitchFamily="34" charset="0"/>
                <a:ea typeface="微软雅黑" panose="020B0503020204020204" charset="-122"/>
              </a:rPr>
              <a:t>（四）增强大学生就业的核心竞争力</a:t>
            </a:r>
            <a:endParaRPr lang="zh-CN" altLang="en-US" sz="1600" b="1" spc="300" dirty="0">
              <a:solidFill>
                <a:srgbClr val="FFD247">
                  <a:lumMod val="75000"/>
                </a:srgbClr>
              </a:solidFill>
              <a:latin typeface="Arial" panose="020B0604020202020204" pitchFamily="34" charset="0"/>
              <a:ea typeface="微软雅黑" panose="020B0503020204020204" charset="-122"/>
            </a:endParaRPr>
          </a:p>
        </p:txBody>
      </p:sp>
      <p:sp>
        <p:nvSpPr>
          <p:cNvPr id="6" name="正文"/>
          <p:cNvSpPr txBox="1"/>
          <p:nvPr>
            <p:custDataLst>
              <p:tags r:id="rId8"/>
            </p:custDataLst>
          </p:nvPr>
        </p:nvSpPr>
        <p:spPr>
          <a:xfrm>
            <a:off x="676910" y="2952115"/>
            <a:ext cx="3320415" cy="206438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想要未来拥有成功的职业生涯，体验到受人尊敬、享受美好和成就感的快乐，实现自己的人生价值，就应有步骤、有计划地去实施自己的职业发展目标，然后紧紧地围绕这个目标做你应该做的事情，那么你的未来一定不是梦。</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标题"/>
          <p:cNvSpPr txBox="1"/>
          <p:nvPr>
            <p:custDataLst>
              <p:tags r:id="rId9"/>
            </p:custDataLst>
          </p:nvPr>
        </p:nvSpPr>
        <p:spPr>
          <a:xfrm>
            <a:off x="490220" y="2475230"/>
            <a:ext cx="4784090" cy="457835"/>
          </a:xfrm>
          <a:prstGeom prst="rect">
            <a:avLst/>
          </a:prstGeom>
          <a:noFill/>
        </p:spPr>
        <p:txBody>
          <a:bodyPr wrap="square" lIns="90170" tIns="46990" rIns="90170" bIns="0" rtlCol="0" anchor="b"/>
          <a:p>
            <a:pPr algn="l"/>
            <a:r>
              <a:rPr lang="zh-CN" altLang="en-US" sz="1600" b="1" spc="300" dirty="0">
                <a:solidFill>
                  <a:srgbClr val="376FFF"/>
                </a:solidFill>
                <a:latin typeface="Arial" panose="020B0604020202020204" pitchFamily="34" charset="0"/>
                <a:ea typeface="微软雅黑" panose="020B0503020204020204" charset="-122"/>
              </a:rPr>
              <a:t>（五）帮助大学生理性选择职业发展道路</a:t>
            </a:r>
            <a:endParaRPr lang="zh-CN" altLang="en-US" sz="1600" b="1" spc="300" dirty="0">
              <a:solidFill>
                <a:srgbClr val="376FFF"/>
              </a:solidFill>
              <a:latin typeface="Arial" panose="020B0604020202020204" pitchFamily="34" charset="0"/>
              <a:ea typeface="微软雅黑" panose="020B0503020204020204" charset="-122"/>
            </a:endParaRPr>
          </a:p>
        </p:txBody>
      </p:sp>
      <p:pic>
        <p:nvPicPr>
          <p:cNvPr id="8" name="图片 7"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79110" y="2260918"/>
            <a:ext cx="467995" cy="467995"/>
          </a:xfrm>
          <a:prstGeom prst="rect">
            <a:avLst/>
          </a:prstGeom>
        </p:spPr>
      </p:pic>
      <p:pic>
        <p:nvPicPr>
          <p:cNvPr id="10" name="图片 9"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06315" y="3643948"/>
            <a:ext cx="467995" cy="467995"/>
          </a:xfrm>
          <a:prstGeom prst="rect">
            <a:avLst/>
          </a:prstGeom>
        </p:spPr>
      </p:pic>
      <p:pic>
        <p:nvPicPr>
          <p:cNvPr id="11" name="图片 10"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385560" y="3683000"/>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5" name="Freeform 9"/>
          <p:cNvSpPr/>
          <p:nvPr>
            <p:custDataLst>
              <p:tags r:id="rId1"/>
            </p:custDataLst>
          </p:nvPr>
        </p:nvSpPr>
        <p:spPr bwMode="auto">
          <a:xfrm rot="19800000">
            <a:off x="4633749" y="1971572"/>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2" name="Freeform 26"/>
          <p:cNvSpPr>
            <a:spLocks noEditPoints="1"/>
          </p:cNvSpPr>
          <p:nvPr>
            <p:custDataLst>
              <p:tags r:id="rId2"/>
            </p:custDataLst>
          </p:nvPr>
        </p:nvSpPr>
        <p:spPr bwMode="auto">
          <a:xfrm>
            <a:off x="5077918" y="2512550"/>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8" name="Freeform 12"/>
          <p:cNvSpPr/>
          <p:nvPr>
            <p:custDataLst>
              <p:tags r:id="rId3"/>
            </p:custDataLst>
          </p:nvPr>
        </p:nvSpPr>
        <p:spPr bwMode="auto">
          <a:xfrm rot="1800000">
            <a:off x="5421911" y="3332314"/>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4"/>
            </p:custDataLst>
          </p:nvPr>
        </p:nvSpPr>
        <p:spPr bwMode="auto">
          <a:xfrm>
            <a:off x="5909880" y="3879685"/>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4" name="Freeform 8"/>
          <p:cNvSpPr/>
          <p:nvPr>
            <p:custDataLst>
              <p:tags r:id="rId5"/>
            </p:custDataLst>
          </p:nvPr>
        </p:nvSpPr>
        <p:spPr bwMode="auto">
          <a:xfrm rot="1800000">
            <a:off x="6207956" y="1971573"/>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5" name="Freeform 29"/>
          <p:cNvSpPr>
            <a:spLocks noEditPoints="1"/>
          </p:cNvSpPr>
          <p:nvPr>
            <p:custDataLst>
              <p:tags r:id="rId6"/>
            </p:custDataLst>
          </p:nvPr>
        </p:nvSpPr>
        <p:spPr bwMode="auto">
          <a:xfrm>
            <a:off x="6707143" y="2531071"/>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7"/>
            </p:custDataLst>
          </p:nvPr>
        </p:nvSpPr>
        <p:spPr>
          <a:xfrm>
            <a:off x="1046480" y="2792730"/>
            <a:ext cx="3283585" cy="145478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600">
                <a:solidFill>
                  <a:schemeClr val="tx1"/>
                </a:solidFill>
                <a:sym typeface="Arial" panose="020B0604020202020204" pitchFamily="34" charset="0"/>
              </a:rPr>
              <a:t>调整心态，回归学习。经历过大一一年的探索和实践，上大学的新鲜感也慢慢降温，这个时候需要及时调整心态，把重心放到学习上来。</a:t>
            </a:r>
            <a:endParaRPr lang="zh-CN" altLang="en-US" sz="1600">
              <a:solidFill>
                <a:schemeClr val="tx1"/>
              </a:solidFill>
              <a:sym typeface="Arial" panose="020B0604020202020204" pitchFamily="34" charset="0"/>
            </a:endParaRPr>
          </a:p>
        </p:txBody>
      </p:sp>
      <p:sp>
        <p:nvSpPr>
          <p:cNvPr id="4" name="文本框 3"/>
          <p:cNvSpPr txBox="1"/>
          <p:nvPr>
            <p:custDataLst>
              <p:tags r:id="rId8"/>
            </p:custDataLst>
          </p:nvPr>
        </p:nvSpPr>
        <p:spPr>
          <a:xfrm>
            <a:off x="3459670" y="2017464"/>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zh-CN" altLang="en-US"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1" name="文本框 20"/>
          <p:cNvSpPr txBox="1"/>
          <p:nvPr>
            <p:custDataLst>
              <p:tags r:id="rId9"/>
            </p:custDataLst>
          </p:nvPr>
        </p:nvSpPr>
        <p:spPr>
          <a:xfrm>
            <a:off x="7861577" y="2021544"/>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zh-CN" altLang="en-US"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2" name="文本框 21"/>
          <p:cNvSpPr txBox="1"/>
          <p:nvPr>
            <p:custDataLst>
              <p:tags r:id="rId10"/>
            </p:custDataLst>
          </p:nvPr>
        </p:nvSpPr>
        <p:spPr>
          <a:xfrm>
            <a:off x="7861300" y="2788920"/>
            <a:ext cx="3283585" cy="132842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600">
                <a:solidFill>
                  <a:schemeClr val="tx1"/>
                </a:solidFill>
                <a:sym typeface="Arial" panose="020B0604020202020204" pitchFamily="34" charset="0"/>
              </a:rPr>
              <a:t>增加社会实践机会。从大二学期开始，要逐步培养自己的社会实践意识，在保证自己人身财产安全的情况下多去参加一些社会实践活动。</a:t>
            </a:r>
            <a:endParaRPr lang="zh-CN" altLang="en-US" sz="1600">
              <a:solidFill>
                <a:schemeClr val="tx1"/>
              </a:solidFill>
              <a:sym typeface="Arial" panose="020B0604020202020204" pitchFamily="34" charset="0"/>
            </a:endParaRPr>
          </a:p>
        </p:txBody>
      </p:sp>
      <p:sp>
        <p:nvSpPr>
          <p:cNvPr id="23" name="文本框 22"/>
          <p:cNvSpPr txBox="1"/>
          <p:nvPr>
            <p:custDataLst>
              <p:tags r:id="rId11"/>
            </p:custDataLst>
          </p:nvPr>
        </p:nvSpPr>
        <p:spPr>
          <a:xfrm>
            <a:off x="5241290" y="4805680"/>
            <a:ext cx="5287645" cy="112458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600">
                <a:solidFill>
                  <a:schemeClr val="tx1"/>
                </a:solidFill>
                <a:sym typeface="Arial" panose="020B0604020202020204" pitchFamily="34" charset="0"/>
              </a:rPr>
              <a:t>考虑自己的就业方向。米歇尔罗兹（Michelozzi）指出，生涯规划有突破障碍、开发潜能和自我实现三个积极目的。</a:t>
            </a:r>
            <a:endParaRPr lang="zh-CN" altLang="en-US" sz="1600">
              <a:solidFill>
                <a:schemeClr val="tx1"/>
              </a:solidFill>
              <a:sym typeface="Arial" panose="020B0604020202020204" pitchFamily="34" charset="0"/>
            </a:endParaRPr>
          </a:p>
        </p:txBody>
      </p:sp>
      <p:sp>
        <p:nvSpPr>
          <p:cNvPr id="24" name="文本框 23"/>
          <p:cNvSpPr txBox="1"/>
          <p:nvPr>
            <p:custDataLst>
              <p:tags r:id="rId12"/>
            </p:custDataLst>
          </p:nvPr>
        </p:nvSpPr>
        <p:spPr>
          <a:xfrm>
            <a:off x="4438146" y="4023763"/>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zh-CN" altLang="en-US"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3" name="稻壳儿鸭鸭 5"/>
          <p:cNvGrpSpPr/>
          <p:nvPr/>
        </p:nvGrpSpPr>
        <p:grpSpPr>
          <a:xfrm>
            <a:off x="1791003" y="655198"/>
            <a:ext cx="6333490" cy="949960"/>
            <a:chOff x="1676399" y="735931"/>
            <a:chExt cx="6333490" cy="949960"/>
          </a:xfrm>
        </p:grpSpPr>
        <p:sp>
          <p:nvSpPr>
            <p:cNvPr id="25" name="稻壳儿鸭鸭 5-1"/>
            <p:cNvSpPr txBox="1"/>
            <p:nvPr>
              <p:custDataLst>
                <p:tags r:id="rId13"/>
              </p:custDataLst>
            </p:nvPr>
          </p:nvSpPr>
          <p:spPr>
            <a:xfrm>
              <a:off x="1676399" y="735931"/>
              <a:ext cx="6333490" cy="492125"/>
            </a:xfrm>
            <a:prstGeom prst="rect">
              <a:avLst/>
            </a:prstGeom>
            <a:noFill/>
          </p:spPr>
          <p:txBody>
            <a:bodyPr wrap="square" lIns="0" tIns="0" rIns="0" bIns="0" rtlCol="0" anchor="ctr" anchorCtr="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六、如何进行大学职业生涯设计</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6" name="稻壳儿鸭鸭 5-2"/>
            <p:cNvSpPr txBox="1"/>
            <p:nvPr>
              <p:custDataLst>
                <p:tags r:id="rId14"/>
              </p:custDataLst>
            </p:nvPr>
          </p:nvSpPr>
          <p:spPr>
            <a:xfrm>
              <a:off x="1676399" y="1179161"/>
              <a:ext cx="5894705" cy="506730"/>
            </a:xfrm>
            <a:prstGeom prst="rect">
              <a:avLst/>
            </a:prstGeom>
            <a:noFill/>
          </p:spPr>
          <p:txBody>
            <a:bodyPr wrap="square" lIns="0" rtlCol="0">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（二）大学时代，第二年——职业生涯设计的意识</a:t>
              </a:r>
              <a:endParaRPr kumimoji="0" lang="en-US" altLang="zh-CN"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flipH="1">
            <a:off x="1659890" y="1974215"/>
            <a:ext cx="2660650" cy="884555"/>
          </a:xfrm>
          <a:prstGeom prst="rect">
            <a:avLst/>
          </a:prstGeom>
          <a:noFill/>
        </p:spPr>
        <p:txBody>
          <a:bodyPr wrap="square" bIns="0" rtlCol="0" anchor="ctr" anchorCtr="0"/>
          <a:p>
            <a:pPr indent="0" algn="l" fontAlgn="auto">
              <a:lnSpc>
                <a:spcPct val="150000"/>
              </a:lnSpc>
            </a:pPr>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实现资格证书向实际能力的转变</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17" name="文本框 16"/>
          <p:cNvSpPr txBox="1"/>
          <p:nvPr>
            <p:custDataLst>
              <p:tags r:id="rId2"/>
            </p:custDataLst>
          </p:nvPr>
        </p:nvSpPr>
        <p:spPr>
          <a:xfrm flipH="1">
            <a:off x="1071880" y="3621405"/>
            <a:ext cx="2660650" cy="410210"/>
          </a:xfrm>
          <a:prstGeom prst="rect">
            <a:avLst/>
          </a:prstGeom>
          <a:noFill/>
        </p:spPr>
        <p:txBody>
          <a:bodyPr wrap="square" bIns="0" rtlCol="0" anchor="ctr" anchorCtr="0"/>
          <a:p>
            <a:pPr indent="0" algn="l" fontAlgn="auto">
              <a:lnSpc>
                <a:spcPct val="150000"/>
              </a:lnSpc>
            </a:pPr>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要正视现实与个人愿望之间的差距</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1" name="文本框 30"/>
          <p:cNvSpPr txBox="1"/>
          <p:nvPr>
            <p:custDataLst>
              <p:tags r:id="rId3"/>
            </p:custDataLst>
          </p:nvPr>
        </p:nvSpPr>
        <p:spPr>
          <a:xfrm flipH="1">
            <a:off x="1880235" y="5045075"/>
            <a:ext cx="2212340" cy="410210"/>
          </a:xfrm>
          <a:prstGeom prst="rect">
            <a:avLst/>
          </a:prstGeom>
          <a:noFill/>
        </p:spPr>
        <p:txBody>
          <a:bodyPr wrap="square" bIns="0" rtlCol="0" anchor="ctr" anchorCtr="0"/>
          <a:p>
            <a:pPr indent="0" algn="l" fontAlgn="auto">
              <a:lnSpc>
                <a:spcPct val="150000"/>
              </a:lnSpc>
            </a:pPr>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适当地关注同专业毕业生的出路</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47" name="文本框 46"/>
          <p:cNvSpPr txBox="1"/>
          <p:nvPr>
            <p:custDataLst>
              <p:tags r:id="rId4"/>
            </p:custDataLst>
          </p:nvPr>
        </p:nvSpPr>
        <p:spPr>
          <a:xfrm flipH="1">
            <a:off x="7929245" y="2267585"/>
            <a:ext cx="2121535" cy="410210"/>
          </a:xfrm>
          <a:prstGeom prst="rect">
            <a:avLst/>
          </a:prstGeom>
          <a:noFill/>
        </p:spPr>
        <p:txBody>
          <a:bodyPr wrap="square" bIns="0" rtlCol="0" anchor="ctr" anchorCtr="0"/>
          <a:p>
            <a:pPr algn="l"/>
            <a:r>
              <a:rPr lang="zh-CN" sz="1600" spc="300" dirty="0">
                <a:solidFill>
                  <a:srgbClr val="0A7AD5"/>
                </a:solidFill>
                <a:uFillTx/>
                <a:latin typeface="思源黑体 CN Bold" panose="020B0800000000000000" charset="-122"/>
                <a:ea typeface="思源黑体 CN Bold" panose="020B0800000000000000" charset="-122"/>
                <a:sym typeface="微软雅黑" panose="020B0503020204020204" charset="-122"/>
              </a:rPr>
              <a:t>制作个人简历</a:t>
            </a:r>
            <a:endParaRPr lang="zh-CN" sz="1600" spc="300" dirty="0">
              <a:solidFill>
                <a:srgbClr val="0A7AD5"/>
              </a:solidFill>
              <a:uFillTx/>
              <a:latin typeface="思源黑体 CN Bold" panose="020B0800000000000000" charset="-122"/>
              <a:ea typeface="思源黑体 CN Bold" panose="020B0800000000000000" charset="-122"/>
              <a:sym typeface="微软雅黑" panose="020B0503020204020204" charset="-122"/>
            </a:endParaRPr>
          </a:p>
        </p:txBody>
      </p:sp>
      <p:sp>
        <p:nvSpPr>
          <p:cNvPr id="62" name="文本框 61"/>
          <p:cNvSpPr txBox="1"/>
          <p:nvPr>
            <p:custDataLst>
              <p:tags r:id="rId5"/>
            </p:custDataLst>
          </p:nvPr>
        </p:nvSpPr>
        <p:spPr>
          <a:xfrm flipH="1">
            <a:off x="7614285" y="5045075"/>
            <a:ext cx="3034665" cy="410210"/>
          </a:xfrm>
          <a:prstGeom prst="rect">
            <a:avLst/>
          </a:prstGeom>
          <a:noFill/>
        </p:spPr>
        <p:txBody>
          <a:bodyPr wrap="square" bIns="0" rtlCol="0" anchor="ctr" anchorCtr="0"/>
          <a:p>
            <a:pPr indent="0" algn="l" fontAlgn="auto">
              <a:lnSpc>
                <a:spcPct val="150000"/>
              </a:lnSpc>
            </a:pPr>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综合调查和权衡各种出路的前景</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6"/>
            </p:custDataLst>
          </p:nvPr>
        </p:nvSpPr>
        <p:spPr>
          <a:xfrm flipH="1">
            <a:off x="3975100" y="190563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7"/>
            </p:custDataLst>
          </p:nvPr>
        </p:nvSpPr>
        <p:spPr>
          <a:xfrm rot="5400000" flipH="1">
            <a:off x="4320540" y="225107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7" name="椭圆 6"/>
          <p:cNvSpPr/>
          <p:nvPr>
            <p:custDataLst>
              <p:tags r:id="rId8"/>
            </p:custDataLst>
          </p:nvPr>
        </p:nvSpPr>
        <p:spPr>
          <a:xfrm>
            <a:off x="6652260" y="2235200"/>
            <a:ext cx="717550" cy="717550"/>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8" name="椭圆 7"/>
          <p:cNvSpPr/>
          <p:nvPr>
            <p:custDataLst>
              <p:tags r:id="rId9"/>
            </p:custDataLst>
          </p:nvPr>
        </p:nvSpPr>
        <p:spPr>
          <a:xfrm>
            <a:off x="6652260" y="473075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 name="椭圆 4"/>
          <p:cNvSpPr/>
          <p:nvPr>
            <p:custDataLst>
              <p:tags r:id="rId10"/>
            </p:custDataLst>
          </p:nvPr>
        </p:nvSpPr>
        <p:spPr>
          <a:xfrm flipH="1">
            <a:off x="4476115" y="223520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2" name="文本框 51"/>
          <p:cNvSpPr txBox="1"/>
          <p:nvPr>
            <p:custDataLst>
              <p:tags r:id="rId11"/>
            </p:custDataLst>
          </p:nvPr>
        </p:nvSpPr>
        <p:spPr>
          <a:xfrm>
            <a:off x="4525645" y="24098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2"/>
            </p:custDataLst>
          </p:nvPr>
        </p:nvSpPr>
        <p:spPr>
          <a:xfrm>
            <a:off x="6701790" y="24098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3"/>
            </p:custDataLst>
          </p:nvPr>
        </p:nvSpPr>
        <p:spPr>
          <a:xfrm>
            <a:off x="6701790" y="49053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4"/>
            </p:custDataLst>
          </p:nvPr>
        </p:nvSpPr>
        <p:spPr>
          <a:xfrm flipH="1">
            <a:off x="4476115" y="4730750"/>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latin typeface="Arial" panose="020B0604020202020204" pitchFamily="34" charset="0"/>
              <a:ea typeface="微软雅黑" panose="020B0503020204020204" charset="-122"/>
              <a:cs typeface="思源黑体 CN Regular" panose="020B0500000000000000" charset="-122"/>
            </a:endParaRPr>
          </a:p>
        </p:txBody>
      </p:sp>
      <p:sp>
        <p:nvSpPr>
          <p:cNvPr id="53" name="文本框 52"/>
          <p:cNvSpPr txBox="1"/>
          <p:nvPr>
            <p:custDataLst>
              <p:tags r:id="rId15"/>
            </p:custDataLst>
          </p:nvPr>
        </p:nvSpPr>
        <p:spPr>
          <a:xfrm>
            <a:off x="4525645" y="49053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0" name="椭圆 19"/>
          <p:cNvSpPr/>
          <p:nvPr>
            <p:custDataLst>
              <p:tags r:id="rId16"/>
            </p:custDataLst>
          </p:nvPr>
        </p:nvSpPr>
        <p:spPr>
          <a:xfrm flipH="1">
            <a:off x="3963670" y="346392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4" name="文本框 53"/>
          <p:cNvSpPr txBox="1"/>
          <p:nvPr>
            <p:custDataLst>
              <p:tags r:id="rId17"/>
            </p:custDataLst>
          </p:nvPr>
        </p:nvSpPr>
        <p:spPr>
          <a:xfrm>
            <a:off x="4013200" y="363855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0" name="椭圆 9"/>
          <p:cNvSpPr/>
          <p:nvPr>
            <p:custDataLst>
              <p:tags r:id="rId18"/>
            </p:custDataLst>
          </p:nvPr>
        </p:nvSpPr>
        <p:spPr>
          <a:xfrm>
            <a:off x="5250180" y="317531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19"/>
            </p:custDataLst>
          </p:nvPr>
        </p:nvSpPr>
        <p:spPr>
          <a:xfrm flipH="1">
            <a:off x="4747260" y="267779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56" name="组合 55"/>
          <p:cNvGrpSpPr/>
          <p:nvPr>
            <p:custDataLst>
              <p:tags r:id="rId20"/>
            </p:custDataLst>
          </p:nvPr>
        </p:nvGrpSpPr>
        <p:grpSpPr>
          <a:xfrm rot="0">
            <a:off x="5031740" y="2963545"/>
            <a:ext cx="1781810" cy="1779905"/>
            <a:chOff x="11317288" y="-5686262"/>
            <a:chExt cx="4924404" cy="4919848"/>
          </a:xfrm>
          <a:solidFill>
            <a:srgbClr val="58BBDB"/>
          </a:solidFill>
        </p:grpSpPr>
        <p:sp>
          <p:nvSpPr>
            <p:cNvPr id="57" name="Freeform 6"/>
            <p:cNvSpPr>
              <a:spLocks noEditPoints="1"/>
            </p:cNvSpPr>
            <p:nvPr>
              <p:custDataLst>
                <p:tags r:id="rId21"/>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2"/>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3"/>
            </p:custDataLst>
          </p:nvPr>
        </p:nvPicPr>
        <p:blipFill>
          <a:blip r:embed="rId24"/>
          <a:stretch>
            <a:fillRect/>
          </a:stretch>
        </p:blipFill>
        <p:spPr>
          <a:xfrm>
            <a:off x="5690870" y="3616325"/>
            <a:ext cx="491490" cy="491490"/>
          </a:xfrm>
          <a:prstGeom prst="rect">
            <a:avLst/>
          </a:prstGeom>
        </p:spPr>
      </p:pic>
      <p:grpSp>
        <p:nvGrpSpPr>
          <p:cNvPr id="3" name="稻壳儿鸭鸭 5"/>
          <p:cNvGrpSpPr/>
          <p:nvPr/>
        </p:nvGrpSpPr>
        <p:grpSpPr>
          <a:xfrm>
            <a:off x="1791003" y="655198"/>
            <a:ext cx="6333490" cy="949960"/>
            <a:chOff x="1676399" y="735931"/>
            <a:chExt cx="6333490" cy="949960"/>
          </a:xfrm>
        </p:grpSpPr>
        <p:sp>
          <p:nvSpPr>
            <p:cNvPr id="25" name="稻壳儿鸭鸭 5-1"/>
            <p:cNvSpPr txBox="1"/>
            <p:nvPr>
              <p:custDataLst>
                <p:tags r:id="rId25"/>
              </p:custDataLst>
            </p:nvPr>
          </p:nvSpPr>
          <p:spPr>
            <a:xfrm>
              <a:off x="1676399" y="735931"/>
              <a:ext cx="6333490" cy="492125"/>
            </a:xfrm>
            <a:prstGeom prst="rect">
              <a:avLst/>
            </a:prstGeom>
            <a:noFill/>
          </p:spPr>
          <p:txBody>
            <a:bodyPr wrap="square" lIns="0" tIns="0" rIns="0" bIns="0" rtlCol="0" anchor="ctr" anchorCtr="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六、如何进行大学职业生涯设计</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6" name="稻壳儿鸭鸭 5-2"/>
            <p:cNvSpPr txBox="1"/>
            <p:nvPr>
              <p:custDataLst>
                <p:tags r:id="rId26"/>
              </p:custDataLst>
            </p:nvPr>
          </p:nvSpPr>
          <p:spPr>
            <a:xfrm>
              <a:off x="1676399" y="1179161"/>
              <a:ext cx="5894705" cy="506730"/>
            </a:xfrm>
            <a:prstGeom prst="rect">
              <a:avLst/>
            </a:prstGeom>
            <a:noFill/>
          </p:spPr>
          <p:txBody>
            <a:bodyPr wrap="square" lIns="0" rtlCol="0">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（三）大学时代，高年级——职业生涯设计的演练</a:t>
              </a:r>
              <a:endParaRPr kumimoji="0" lang="en-US" altLang="zh-CN"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大学与职业</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555998" y="1769590"/>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（一）大学的责任</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7" name="文本框 26"/>
          <p:cNvSpPr txBox="1"/>
          <p:nvPr/>
        </p:nvSpPr>
        <p:spPr>
          <a:xfrm>
            <a:off x="1037590" y="2531745"/>
            <a:ext cx="6595745" cy="347027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大学的责任用一句话概括，就是培养德、智、体、美等方面全面发展的社会主义建设者和接班人。</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大学的责任不仅在于培养有知识的人，更在于培养有能力的人。全面实施素质教育是大学教育改革发展的战略主题，被写进《国家中长期教育改革和发展规划纲要（2010—2020 年）》。促进学生全面发展，着力提高学生服务国家、服务人民的社会责任感、勇于探索的创新精神和善于解决问题的实践能力，成为大学教育的基本要求。</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19" name="文本框 18"/>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一、大学与大学精神</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33566" y="3061500"/>
            <a:ext cx="3059833" cy="29404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161213" y="1548636"/>
            <a:ext cx="6746307" cy="647700"/>
            <a:chOff x="5243938" y="2080090"/>
            <a:chExt cx="6746307" cy="647700"/>
          </a:xfrm>
        </p:grpSpPr>
        <p:sp>
          <p:nvSpPr>
            <p:cNvPr id="41" name="椭圆 40"/>
            <p:cNvSpPr/>
            <p:nvPr/>
          </p:nvSpPr>
          <p:spPr>
            <a:xfrm>
              <a:off x="6463799" y="20800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01</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4" name="文本框 43"/>
            <p:cNvSpPr txBox="1"/>
            <p:nvPr/>
          </p:nvSpPr>
          <p:spPr>
            <a:xfrm>
              <a:off x="7310245" y="21577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职业生涯的相关概念</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47" name="文本框 46"/>
            <p:cNvSpPr txBox="1"/>
            <p:nvPr/>
          </p:nvSpPr>
          <p:spPr>
            <a:xfrm>
              <a:off x="5243938" y="22192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48" name="组合 47"/>
          <p:cNvGrpSpPr/>
          <p:nvPr/>
        </p:nvGrpSpPr>
        <p:grpSpPr>
          <a:xfrm>
            <a:off x="5161213" y="2515210"/>
            <a:ext cx="6746307" cy="647700"/>
            <a:chOff x="5243938" y="3273890"/>
            <a:chExt cx="6746307" cy="647700"/>
          </a:xfrm>
        </p:grpSpPr>
        <p:sp>
          <p:nvSpPr>
            <p:cNvPr id="49" name="椭圆 48"/>
            <p:cNvSpPr/>
            <p:nvPr/>
          </p:nvSpPr>
          <p:spPr>
            <a:xfrm>
              <a:off x="6463799" y="32738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02</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0" name="文本框 49"/>
            <p:cNvSpPr txBox="1"/>
            <p:nvPr/>
          </p:nvSpPr>
          <p:spPr>
            <a:xfrm>
              <a:off x="7310245" y="33515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大学生职业生涯规划</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1" name="文本框 50"/>
            <p:cNvSpPr txBox="1"/>
            <p:nvPr/>
          </p:nvSpPr>
          <p:spPr>
            <a:xfrm>
              <a:off x="5243938" y="34130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2" name="组合 51"/>
          <p:cNvGrpSpPr/>
          <p:nvPr/>
        </p:nvGrpSpPr>
        <p:grpSpPr>
          <a:xfrm>
            <a:off x="5161213" y="3481784"/>
            <a:ext cx="6746307" cy="647700"/>
            <a:chOff x="5243938" y="4467690"/>
            <a:chExt cx="6746307" cy="647700"/>
          </a:xfrm>
        </p:grpSpPr>
        <p:sp>
          <p:nvSpPr>
            <p:cNvPr id="53" name="椭圆 52"/>
            <p:cNvSpPr/>
            <p:nvPr/>
          </p:nvSpPr>
          <p:spPr>
            <a:xfrm>
              <a:off x="6463799" y="44676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03</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4" name="文本框 53"/>
            <p:cNvSpPr txBox="1"/>
            <p:nvPr/>
          </p:nvSpPr>
          <p:spPr>
            <a:xfrm>
              <a:off x="7310245" y="45453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大学与职业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5" name="文本框 54"/>
            <p:cNvSpPr txBox="1"/>
            <p:nvPr/>
          </p:nvSpPr>
          <p:spPr>
            <a:xfrm>
              <a:off x="5243938" y="46068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6" name="组合 55"/>
          <p:cNvGrpSpPr/>
          <p:nvPr/>
        </p:nvGrpSpPr>
        <p:grpSpPr>
          <a:xfrm>
            <a:off x="1033022" y="204894"/>
            <a:ext cx="3612213" cy="830997"/>
            <a:chOff x="4988258" y="1032065"/>
            <a:chExt cx="3612213" cy="830997"/>
          </a:xfrm>
        </p:grpSpPr>
        <p:sp>
          <p:nvSpPr>
            <p:cNvPr id="57" name="文本框 56"/>
            <p:cNvSpPr txBox="1"/>
            <p:nvPr/>
          </p:nvSpPr>
          <p:spPr>
            <a:xfrm>
              <a:off x="4988258" y="1032065"/>
              <a:ext cx="1800000"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rPr>
                <a:t>目 录</a:t>
              </a:r>
              <a:endPar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endParaRPr>
            </a:p>
          </p:txBody>
        </p:sp>
        <p:sp>
          <p:nvSpPr>
            <p:cNvPr id="58" name="文本框 90"/>
            <p:cNvSpPr txBox="1"/>
            <p:nvPr>
              <p:custDataLst>
                <p:tags r:id="rId1"/>
              </p:custDataLst>
            </p:nvPr>
          </p:nvSpPr>
          <p:spPr>
            <a:xfrm>
              <a:off x="6620471" y="1284215"/>
              <a:ext cx="198000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rPr>
                <a:t>CATALOG</a:t>
              </a:r>
              <a:endParaRPr kumimoji="0" lang="zh-CN" altLang="en-US"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555998" y="1283815"/>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（二）大学的精神</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19" name="文本框 18"/>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一、大学与大学精神</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58" name="文本框 57"/>
          <p:cNvSpPr txBox="1"/>
          <p:nvPr>
            <p:custDataLst>
              <p:tags r:id="rId1"/>
            </p:custDataLst>
          </p:nvPr>
        </p:nvSpPr>
        <p:spPr>
          <a:xfrm>
            <a:off x="1832610" y="4322445"/>
            <a:ext cx="1740535" cy="655955"/>
          </a:xfrm>
          <a:prstGeom prst="rect">
            <a:avLst/>
          </a:prstGeom>
          <a:noFill/>
          <a:ln w="9525">
            <a:noFill/>
          </a:ln>
        </p:spPr>
        <p:txBody>
          <a:bodyPr wrap="square"/>
          <a:p>
            <a:pPr indent="0" algn="ctr" fontAlgn="auto">
              <a:lnSpc>
                <a:spcPct val="130000"/>
              </a:lnSpc>
              <a:spcAft>
                <a:spcPts val="1000"/>
              </a:spcAft>
              <a:buNone/>
            </a:pPr>
            <a:r>
              <a:rPr lang="zh-CN" altLang="en-US" sz="1600" b="0" spc="150">
                <a:solidFill>
                  <a:srgbClr val="002060"/>
                </a:solidFill>
                <a:uFillTx/>
                <a:latin typeface="Arial" panose="020B0604020202020204" pitchFamily="34" charset="0"/>
                <a:ea typeface="思源黑体 CN Regular" panose="020B0500000000000000" charset="-122"/>
              </a:rPr>
              <a:t>1. 丰厚的人文精神</a:t>
            </a:r>
            <a:endParaRPr lang="zh-CN" altLang="en-US" sz="1600" b="0" spc="150">
              <a:solidFill>
                <a:srgbClr val="002060"/>
              </a:solidFill>
              <a:uFillTx/>
              <a:latin typeface="Arial" panose="020B0604020202020204" pitchFamily="34" charset="0"/>
              <a:ea typeface="思源黑体 CN Regular" panose="020B0500000000000000" charset="-122"/>
            </a:endParaRPr>
          </a:p>
        </p:txBody>
      </p:sp>
      <p:sp>
        <p:nvSpPr>
          <p:cNvPr id="2" name="Freeform 9"/>
          <p:cNvSpPr/>
          <p:nvPr>
            <p:custDataLst>
              <p:tags r:id="rId2"/>
            </p:custDataLst>
          </p:nvPr>
        </p:nvSpPr>
        <p:spPr bwMode="auto">
          <a:xfrm>
            <a:off x="2112645" y="1958975"/>
            <a:ext cx="1568232" cy="1568232"/>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376FFF">
                  <a:lumMod val="60000"/>
                  <a:lumOff val="40000"/>
                </a:srgbClr>
              </a:gs>
              <a:gs pos="0">
                <a:srgbClr val="376FFF"/>
              </a:gs>
              <a:gs pos="100000">
                <a:srgbClr val="376FFF">
                  <a:lumMod val="20000"/>
                  <a:lumOff val="80000"/>
                </a:srgbClr>
              </a:gs>
            </a:gsLst>
            <a:lin ang="14400000" scaled="1"/>
            <a:tileRect/>
          </a:gradFill>
          <a:ln>
            <a:noFill/>
          </a:ln>
          <a:effectLst>
            <a:outerShdw blurRad="203200" dist="317500" dir="5400000" algn="t" rotWithShape="0">
              <a:srgbClr val="376FFF">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5" name="椭圆 14"/>
          <p:cNvSpPr/>
          <p:nvPr>
            <p:custDataLst>
              <p:tags r:id="rId3"/>
            </p:custDataLst>
          </p:nvPr>
        </p:nvSpPr>
        <p:spPr>
          <a:xfrm rot="5400000">
            <a:off x="2794091" y="3165234"/>
            <a:ext cx="614113" cy="614113"/>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16" name="任意多边形: 形状 50"/>
          <p:cNvSpPr/>
          <p:nvPr>
            <p:custDataLst>
              <p:tags r:id="rId4"/>
            </p:custDataLst>
          </p:nvPr>
        </p:nvSpPr>
        <p:spPr bwMode="auto">
          <a:xfrm rot="5738553">
            <a:off x="2819878" y="3033911"/>
            <a:ext cx="463211" cy="639900"/>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376FFF"/>
              </a:gs>
              <a:gs pos="100000">
                <a:srgbClr val="376FFF">
                  <a:lumMod val="40000"/>
                  <a:lumOff val="60000"/>
                </a:srgbClr>
              </a:gs>
            </a:gsLst>
            <a:lin ang="13500000" scaled="1"/>
            <a:tileRect/>
          </a:gradFill>
          <a:ln>
            <a:noFill/>
          </a:ln>
          <a:effectLst>
            <a:outerShdw blurRad="330200" dist="241300" dir="10800000" sx="95000" sy="95000" algn="r" rotWithShape="0">
              <a:srgbClr val="376FFF">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9" name="文本框 8"/>
          <p:cNvSpPr txBox="1"/>
          <p:nvPr>
            <p:custDataLst>
              <p:tags r:id="rId5"/>
            </p:custDataLst>
          </p:nvPr>
        </p:nvSpPr>
        <p:spPr>
          <a:xfrm>
            <a:off x="4288790" y="4751705"/>
            <a:ext cx="1614805" cy="655955"/>
          </a:xfrm>
          <a:prstGeom prst="rect">
            <a:avLst/>
          </a:prstGeom>
          <a:noFill/>
          <a:ln w="9525">
            <a:noFill/>
          </a:ln>
        </p:spPr>
        <p:txBody>
          <a:bodyPr wrap="square"/>
          <a:p>
            <a:pPr indent="0" algn="ctr" fontAlgn="auto">
              <a:lnSpc>
                <a:spcPct val="130000"/>
              </a:lnSpc>
              <a:spcAft>
                <a:spcPts val="1000"/>
              </a:spcAft>
              <a:buNone/>
            </a:pPr>
            <a:r>
              <a:rPr lang="zh-CN" altLang="en-US" sz="1600" b="0" spc="150">
                <a:solidFill>
                  <a:srgbClr val="00B050"/>
                </a:solidFill>
                <a:uFillTx/>
                <a:latin typeface="Arial" panose="020B0604020202020204" pitchFamily="34" charset="0"/>
                <a:ea typeface="思源黑体 CN Regular" panose="020B0500000000000000" charset="-122"/>
              </a:rPr>
              <a:t>2. 自觉的学术精神</a:t>
            </a:r>
            <a:endParaRPr lang="zh-CN" altLang="en-US" sz="1600" b="0" spc="150">
              <a:solidFill>
                <a:srgbClr val="00B050"/>
              </a:solidFill>
              <a:uFillTx/>
              <a:latin typeface="Arial" panose="020B0604020202020204" pitchFamily="34" charset="0"/>
              <a:ea typeface="思源黑体 CN Regular" panose="020B0500000000000000" charset="-122"/>
            </a:endParaRPr>
          </a:p>
        </p:txBody>
      </p:sp>
      <p:sp>
        <p:nvSpPr>
          <p:cNvPr id="11" name="Freeform 9"/>
          <p:cNvSpPr/>
          <p:nvPr>
            <p:custDataLst>
              <p:tags r:id="rId6"/>
            </p:custDataLst>
          </p:nvPr>
        </p:nvSpPr>
        <p:spPr bwMode="auto">
          <a:xfrm>
            <a:off x="4181336" y="2570223"/>
            <a:ext cx="1568232" cy="1568232"/>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17D594">
                  <a:lumMod val="60000"/>
                  <a:lumOff val="40000"/>
                </a:srgbClr>
              </a:gs>
              <a:gs pos="0">
                <a:srgbClr val="17D594"/>
              </a:gs>
              <a:gs pos="100000">
                <a:srgbClr val="17D594">
                  <a:lumMod val="20000"/>
                  <a:lumOff val="80000"/>
                </a:srgbClr>
              </a:gs>
            </a:gsLst>
            <a:lin ang="14400000" scaled="1"/>
            <a:tileRect/>
          </a:gradFill>
          <a:ln>
            <a:noFill/>
          </a:ln>
          <a:effectLst>
            <a:outerShdw blurRad="203200" dist="317500" dir="5400000" algn="t" rotWithShape="0">
              <a:srgbClr val="17D594">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4" name="椭圆 3"/>
          <p:cNvSpPr/>
          <p:nvPr>
            <p:custDataLst>
              <p:tags r:id="rId7"/>
            </p:custDataLst>
          </p:nvPr>
        </p:nvSpPr>
        <p:spPr>
          <a:xfrm rot="5400000">
            <a:off x="4862782" y="3776481"/>
            <a:ext cx="614113" cy="614113"/>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14" name="任意多边形: 形状 50"/>
          <p:cNvSpPr/>
          <p:nvPr>
            <p:custDataLst>
              <p:tags r:id="rId8"/>
            </p:custDataLst>
          </p:nvPr>
        </p:nvSpPr>
        <p:spPr bwMode="auto">
          <a:xfrm rot="5738553">
            <a:off x="4888569" y="3645159"/>
            <a:ext cx="463211" cy="639900"/>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17D594"/>
              </a:gs>
              <a:gs pos="100000">
                <a:srgbClr val="17D594">
                  <a:lumMod val="40000"/>
                  <a:lumOff val="60000"/>
                </a:srgbClr>
              </a:gs>
            </a:gsLst>
            <a:lin ang="13500000" scaled="1"/>
            <a:tileRect/>
          </a:gradFill>
          <a:ln>
            <a:noFill/>
          </a:ln>
          <a:effectLst>
            <a:outerShdw blurRad="330200" dist="241300" dir="10800000" sx="95000" sy="95000" algn="r" rotWithShape="0">
              <a:srgbClr val="17D594">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7" name="文本框 36"/>
          <p:cNvSpPr txBox="1"/>
          <p:nvPr>
            <p:custDataLst>
              <p:tags r:id="rId9"/>
            </p:custDataLst>
          </p:nvPr>
        </p:nvSpPr>
        <p:spPr>
          <a:xfrm>
            <a:off x="8426164" y="4751787"/>
            <a:ext cx="1353340" cy="655659"/>
          </a:xfrm>
          <a:prstGeom prst="rect">
            <a:avLst/>
          </a:prstGeom>
          <a:noFill/>
          <a:ln w="9525">
            <a:noFill/>
          </a:ln>
        </p:spPr>
        <p:txBody>
          <a:bodyPr wrap="square"/>
          <a:p>
            <a:pPr indent="0" algn="ctr" fontAlgn="auto">
              <a:lnSpc>
                <a:spcPct val="130000"/>
              </a:lnSpc>
              <a:spcAft>
                <a:spcPts val="1000"/>
              </a:spcAft>
              <a:buNone/>
            </a:pPr>
            <a:r>
              <a:rPr lang="zh-CN" altLang="en-US" sz="1600" b="0" spc="150">
                <a:solidFill>
                  <a:srgbClr val="002060"/>
                </a:solidFill>
                <a:uFillTx/>
                <a:latin typeface="Arial" panose="020B0604020202020204" pitchFamily="34" charset="0"/>
                <a:ea typeface="思源黑体 CN Regular" panose="020B0500000000000000" charset="-122"/>
              </a:rPr>
              <a:t>4. 敏锐的时代精神</a:t>
            </a:r>
            <a:endParaRPr lang="zh-CN" altLang="en-US" sz="1600" b="0" spc="150">
              <a:solidFill>
                <a:srgbClr val="002060"/>
              </a:solidFill>
              <a:uFillTx/>
              <a:latin typeface="Arial" panose="020B0604020202020204" pitchFamily="34" charset="0"/>
              <a:ea typeface="思源黑体 CN Regular" panose="020B0500000000000000" charset="-122"/>
            </a:endParaRPr>
          </a:p>
        </p:txBody>
      </p:sp>
      <p:sp>
        <p:nvSpPr>
          <p:cNvPr id="39" name="Freeform 9"/>
          <p:cNvSpPr/>
          <p:nvPr>
            <p:custDataLst>
              <p:tags r:id="rId10"/>
            </p:custDataLst>
          </p:nvPr>
        </p:nvSpPr>
        <p:spPr bwMode="auto">
          <a:xfrm>
            <a:off x="8318718" y="2570223"/>
            <a:ext cx="1568232" cy="1568232"/>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376FFF">
                  <a:lumMod val="60000"/>
                  <a:lumOff val="40000"/>
                </a:srgbClr>
              </a:gs>
              <a:gs pos="0">
                <a:srgbClr val="376FFF"/>
              </a:gs>
              <a:gs pos="100000">
                <a:srgbClr val="376FFF">
                  <a:lumMod val="20000"/>
                  <a:lumOff val="80000"/>
                </a:srgbClr>
              </a:gs>
            </a:gsLst>
            <a:lin ang="14400000" scaled="1"/>
            <a:tileRect/>
          </a:gradFill>
          <a:ln>
            <a:noFill/>
          </a:ln>
          <a:effectLst>
            <a:outerShdw blurRad="203200" dist="317500" dir="5400000" algn="t" rotWithShape="0">
              <a:srgbClr val="376FFF">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40" name="椭圆 39"/>
          <p:cNvSpPr/>
          <p:nvPr>
            <p:custDataLst>
              <p:tags r:id="rId11"/>
            </p:custDataLst>
          </p:nvPr>
        </p:nvSpPr>
        <p:spPr>
          <a:xfrm rot="5400000">
            <a:off x="9000163" y="3776481"/>
            <a:ext cx="614113" cy="614113"/>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41" name="任意多边形: 形状 50"/>
          <p:cNvSpPr/>
          <p:nvPr>
            <p:custDataLst>
              <p:tags r:id="rId12"/>
            </p:custDataLst>
          </p:nvPr>
        </p:nvSpPr>
        <p:spPr bwMode="auto">
          <a:xfrm rot="5738553">
            <a:off x="9025950" y="3645159"/>
            <a:ext cx="463211" cy="639900"/>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376FFF"/>
              </a:gs>
              <a:gs pos="100000">
                <a:srgbClr val="376FFF">
                  <a:lumMod val="40000"/>
                  <a:lumOff val="60000"/>
                </a:srgbClr>
              </a:gs>
            </a:gsLst>
            <a:lin ang="13500000" scaled="1"/>
            <a:tileRect/>
          </a:gradFill>
          <a:ln>
            <a:noFill/>
          </a:ln>
          <a:effectLst>
            <a:outerShdw blurRad="330200" dist="241300" dir="10800000" sx="95000" sy="95000" algn="r" rotWithShape="0">
              <a:srgbClr val="376FFF">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3" name="文本框 12"/>
          <p:cNvSpPr txBox="1"/>
          <p:nvPr>
            <p:custDataLst>
              <p:tags r:id="rId13"/>
            </p:custDataLst>
          </p:nvPr>
        </p:nvSpPr>
        <p:spPr>
          <a:xfrm>
            <a:off x="6368903" y="4036399"/>
            <a:ext cx="1353340" cy="655659"/>
          </a:xfrm>
          <a:prstGeom prst="rect">
            <a:avLst/>
          </a:prstGeom>
          <a:noFill/>
          <a:ln w="9525">
            <a:noFill/>
          </a:ln>
        </p:spPr>
        <p:txBody>
          <a:bodyPr wrap="square"/>
          <a:p>
            <a:pPr indent="0" algn="ctr" fontAlgn="auto">
              <a:lnSpc>
                <a:spcPct val="130000"/>
              </a:lnSpc>
              <a:spcAft>
                <a:spcPts val="1000"/>
              </a:spcAft>
              <a:buNone/>
            </a:pPr>
            <a:r>
              <a:rPr lang="zh-CN" altLang="en-US" sz="1600" b="0" spc="150">
                <a:solidFill>
                  <a:srgbClr val="FFC000"/>
                </a:solidFill>
                <a:uFillTx/>
                <a:latin typeface="Arial" panose="020B0604020202020204" pitchFamily="34" charset="0"/>
                <a:ea typeface="思源黑体 CN Regular" panose="020B0500000000000000" charset="-122"/>
              </a:rPr>
              <a:t>3. 永恒的道德精神</a:t>
            </a:r>
            <a:endParaRPr lang="zh-CN" altLang="en-US" sz="1600" b="0" spc="150">
              <a:solidFill>
                <a:srgbClr val="FFC000"/>
              </a:solidFill>
              <a:uFillTx/>
              <a:latin typeface="Arial" panose="020B0604020202020204" pitchFamily="34" charset="0"/>
              <a:ea typeface="思源黑体 CN Regular" panose="020B0500000000000000" charset="-122"/>
            </a:endParaRPr>
          </a:p>
        </p:txBody>
      </p:sp>
      <p:sp>
        <p:nvSpPr>
          <p:cNvPr id="18" name="Freeform 9"/>
          <p:cNvSpPr/>
          <p:nvPr>
            <p:custDataLst>
              <p:tags r:id="rId14"/>
            </p:custDataLst>
          </p:nvPr>
        </p:nvSpPr>
        <p:spPr bwMode="auto">
          <a:xfrm>
            <a:off x="6250027" y="1958975"/>
            <a:ext cx="1568232" cy="1568232"/>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FFD247">
                  <a:lumMod val="60000"/>
                  <a:lumOff val="40000"/>
                </a:srgbClr>
              </a:gs>
              <a:gs pos="0">
                <a:srgbClr val="FFD247"/>
              </a:gs>
              <a:gs pos="100000">
                <a:srgbClr val="FFD247">
                  <a:lumMod val="20000"/>
                  <a:lumOff val="80000"/>
                </a:srgbClr>
              </a:gs>
            </a:gsLst>
            <a:lin ang="14400000" scaled="1"/>
            <a:tileRect/>
          </a:gradFill>
          <a:ln>
            <a:noFill/>
          </a:ln>
          <a:effectLst>
            <a:outerShdw blurRad="203200" dist="317500" dir="5400000" algn="t" rotWithShape="0">
              <a:srgbClr val="FFD247">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椭圆 4"/>
          <p:cNvSpPr/>
          <p:nvPr>
            <p:custDataLst>
              <p:tags r:id="rId15"/>
            </p:custDataLst>
          </p:nvPr>
        </p:nvSpPr>
        <p:spPr>
          <a:xfrm rot="5400000">
            <a:off x="6931473" y="3165234"/>
            <a:ext cx="614113" cy="614113"/>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21" name="任意多边形: 形状 50"/>
          <p:cNvSpPr/>
          <p:nvPr>
            <p:custDataLst>
              <p:tags r:id="rId16"/>
            </p:custDataLst>
          </p:nvPr>
        </p:nvSpPr>
        <p:spPr bwMode="auto">
          <a:xfrm rot="5738553">
            <a:off x="6957260" y="3033911"/>
            <a:ext cx="463211" cy="639900"/>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FFD247"/>
              </a:gs>
              <a:gs pos="100000">
                <a:srgbClr val="FFD247">
                  <a:lumMod val="40000"/>
                  <a:lumOff val="60000"/>
                </a:srgbClr>
              </a:gs>
            </a:gsLst>
            <a:lin ang="13500000" scaled="1"/>
            <a:tileRect/>
          </a:gradFill>
          <a:ln>
            <a:noFill/>
          </a:ln>
          <a:effectLst>
            <a:outerShdw blurRad="330200" dist="241300" dir="10800000" sx="95000" sy="95000" algn="r" rotWithShape="0">
              <a:srgbClr val="FFD247">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3" name="图片 2" descr="21601186"/>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586355" y="2353310"/>
            <a:ext cx="613410" cy="613410"/>
          </a:xfrm>
          <a:prstGeom prst="rect">
            <a:avLst/>
          </a:prstGeom>
        </p:spPr>
      </p:pic>
      <p:pic>
        <p:nvPicPr>
          <p:cNvPr id="7" name="图片 6" descr="21601181"/>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711700" y="2961640"/>
            <a:ext cx="681355" cy="681355"/>
          </a:xfrm>
          <a:prstGeom prst="rect">
            <a:avLst/>
          </a:prstGeom>
        </p:spPr>
      </p:pic>
      <p:pic>
        <p:nvPicPr>
          <p:cNvPr id="8" name="图片 7" descr="4450818"/>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6731000" y="2319020"/>
            <a:ext cx="682625" cy="682625"/>
          </a:xfrm>
          <a:prstGeom prst="rect">
            <a:avLst/>
          </a:prstGeom>
        </p:spPr>
      </p:pic>
      <p:pic>
        <p:nvPicPr>
          <p:cNvPr id="22" name="图片 21" descr="4610344"/>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808085" y="2966720"/>
            <a:ext cx="682625" cy="682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708400" y="1283970"/>
            <a:ext cx="5080000" cy="492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（一）现代大学的主要职能</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7" name="文本框 26"/>
          <p:cNvSpPr txBox="1"/>
          <p:nvPr/>
        </p:nvSpPr>
        <p:spPr>
          <a:xfrm>
            <a:off x="795020" y="1908175"/>
            <a:ext cx="10602595" cy="412559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C00000"/>
                </a:solidFill>
                <a:effectLst/>
                <a:uLnTx/>
                <a:uFillTx/>
                <a:latin typeface="华文楷体" panose="02010600040101010101" charset="-122"/>
                <a:ea typeface="华文楷体" panose="02010600040101010101" charset="-122"/>
                <a:cs typeface="华文楷体" panose="02010600040101010101" charset="-122"/>
                <a:sym typeface="+mn-lt"/>
              </a:rPr>
              <a:t>1. 培养专门人才是现代大学的基本职能</a:t>
            </a:r>
            <a:endParaRPr kumimoji="0" lang="zh-CN" altLang="en-US" sz="1600" b="0" i="0" u="none" strike="noStrike" kern="1200" cap="none" spc="0" normalizeH="0" baseline="0" noProof="0" dirty="0">
              <a:ln>
                <a:noFill/>
              </a:ln>
              <a:solidFill>
                <a:srgbClr val="C00000"/>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培养专门人才是早期大学创办的宗旨，也是大学作为社会特定机构之所以能够长期存在和发展的合法性依据。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chemeClr val="accent3">
                    <a:lumMod val="75000"/>
                  </a:schemeClr>
                </a:solidFill>
                <a:effectLst/>
                <a:uLnTx/>
                <a:uFillTx/>
                <a:latin typeface="华文楷体" panose="02010600040101010101" charset="-122"/>
                <a:ea typeface="华文楷体" panose="02010600040101010101" charset="-122"/>
                <a:cs typeface="华文楷体" panose="02010600040101010101" charset="-122"/>
                <a:sym typeface="+mn-lt"/>
              </a:rPr>
              <a:t>2. 发展科学是现代大学的重要职能</a:t>
            </a:r>
            <a:endParaRPr kumimoji="0" lang="zh-CN" altLang="en-US" sz="1600" b="0" i="0" u="none" strike="noStrike" kern="1200" cap="none" spc="0" normalizeH="0" baseline="0" noProof="0" dirty="0">
              <a:ln>
                <a:noFill/>
              </a:ln>
              <a:solidFill>
                <a:schemeClr val="accent3">
                  <a:lumMod val="75000"/>
                </a:schemeClr>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发展科学职能主要体现在大学的科学研究活动中，开展科学研究活动既是现代大学培养人才不可缺少的途径，也是现代社会科技、经济发展对其提出的客观要求。</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7030A0"/>
                </a:solidFill>
                <a:effectLst/>
                <a:uLnTx/>
                <a:uFillTx/>
                <a:latin typeface="华文楷体" panose="02010600040101010101" charset="-122"/>
                <a:ea typeface="华文楷体" panose="02010600040101010101" charset="-122"/>
                <a:cs typeface="华文楷体" panose="02010600040101010101" charset="-122"/>
                <a:sym typeface="+mn-lt"/>
              </a:rPr>
              <a:t>3. 社会服务是现代大学的延伸职能</a:t>
            </a:r>
            <a:endParaRPr kumimoji="0" lang="zh-CN" altLang="en-US" sz="1600" b="0" i="0" u="none" strike="noStrike" kern="1200" cap="none" spc="0" normalizeH="0" baseline="0" noProof="0" dirty="0">
              <a:ln>
                <a:noFill/>
              </a:ln>
              <a:solidFill>
                <a:srgbClr val="7030A0"/>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社会服务职能主要表现为大学在培养人才和发展科学的基础上，通过各种形式为社会提供直接的服务。</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00B050"/>
                </a:solidFill>
                <a:effectLst/>
                <a:uLnTx/>
                <a:uFillTx/>
                <a:latin typeface="华文楷体" panose="02010600040101010101" charset="-122"/>
                <a:ea typeface="华文楷体" panose="02010600040101010101" charset="-122"/>
                <a:cs typeface="华文楷体" panose="02010600040101010101" charset="-122"/>
                <a:sym typeface="+mn-lt"/>
              </a:rPr>
              <a:t>4. 文化传承创新是现代大学发展的必然</a:t>
            </a:r>
            <a:endParaRPr kumimoji="0" lang="zh-CN" altLang="en-US" sz="1600" b="0" i="0" u="none" strike="noStrike" kern="1200" cap="none" spc="0" normalizeH="0" baseline="0" noProof="0" dirty="0">
              <a:ln>
                <a:noFill/>
              </a:ln>
              <a:solidFill>
                <a:srgbClr val="00B050"/>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文化传承创新已成为大学完成人才培养根本任务的需要，随着我国高等教育体制改革的不断深入，大学教育已经完成由过去传统的精英教育向大众化教育转变。</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p:txBody>
      </p:sp>
      <p:sp>
        <p:nvSpPr>
          <p:cNvPr id="18" name="文本框 17"/>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二、现代大学的地位</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183890" y="1283970"/>
            <a:ext cx="6629400" cy="492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（二）现代大学日趋成为经济社会的中心</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7" name="文本框 26"/>
          <p:cNvSpPr txBox="1"/>
          <p:nvPr/>
        </p:nvSpPr>
        <p:spPr>
          <a:xfrm>
            <a:off x="795020" y="1908175"/>
            <a:ext cx="10602595" cy="399605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solidFill>
                  <a:srgbClr val="C00000"/>
                </a:solidFill>
                <a:effectLst/>
                <a:uLnTx/>
                <a:uFillTx/>
                <a:latin typeface="华文楷体" panose="02010600040101010101" charset="-122"/>
                <a:ea typeface="华文楷体" panose="02010600040101010101" charset="-122"/>
                <a:cs typeface="华文楷体" panose="02010600040101010101" charset="-122"/>
                <a:sym typeface="+mn-lt"/>
              </a:rPr>
              <a:t>1. 大学步入“中心化”发展时期</a:t>
            </a:r>
            <a:endParaRPr kumimoji="0" lang="zh-CN" altLang="en-US" b="0" i="0" u="none" strike="noStrike" kern="1200" cap="none" spc="0" normalizeH="0" baseline="0" noProof="0" dirty="0">
              <a:ln>
                <a:noFill/>
              </a:ln>
              <a:solidFill>
                <a:srgbClr val="C00000"/>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知识经济是以知识为基础的经济，知识成为生产力的内在基本要素，科学技术是第一生产力，是经济发展的主导力量。积累与传播知识、培养人才、发展科学技术、创新知识的大学，也从经济社会的边缘走进经济乃至整个社会的中心。如果说“大学是社会的中心”在以前只是教育家美好的期望，那么在知识经济时代，这种期望已成为现实。其实，在某些开始形成知识经济的社区，如美国的硅谷、中国的中关村，以及世界其他真正的高科技园区，大学已是这些园区的中心。在知识经济时代，大学已成为地位仅次于政府的经济社会的中心，主导经济与社会的发展。</a:t>
            </a:r>
            <a:endParaRPr kumimoji="0" lang="zh-CN" altLang="en-US"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solidFill>
                  <a:srgbClr val="0070C0"/>
                </a:solidFill>
                <a:effectLst/>
                <a:uLnTx/>
                <a:uFillTx/>
                <a:latin typeface="华文楷体" panose="02010600040101010101" charset="-122"/>
                <a:ea typeface="华文楷体" panose="02010600040101010101" charset="-122"/>
                <a:cs typeface="华文楷体" panose="02010600040101010101" charset="-122"/>
                <a:sym typeface="+mn-lt"/>
              </a:rPr>
              <a:t>2. 大学成为经济社会中心的条件</a:t>
            </a:r>
            <a:endParaRPr kumimoji="0" lang="zh-CN" altLang="en-US" b="0" i="0" u="none" strike="noStrike" kern="1200" cap="none" spc="0" normalizeH="0" baseline="0" noProof="0" dirty="0">
              <a:ln>
                <a:noFill/>
              </a:ln>
              <a:solidFill>
                <a:srgbClr val="0070C0"/>
              </a:solidFill>
              <a:effectLst/>
              <a:uLnTx/>
              <a:uFillTx/>
              <a:latin typeface="华文楷体" panose="02010600040101010101" charset="-122"/>
              <a:ea typeface="华文楷体" panose="02010600040101010101" charset="-122"/>
              <a:cs typeface="华文楷体" panose="02010600040101010101"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rPr>
              <a:t>大学之所以能够成为经济社会中心，既有社会的客观条件，又有大学自身的主观因素。</a:t>
            </a:r>
            <a:endParaRPr kumimoji="0" lang="zh-CN" altLang="en-US" b="0" i="0" u="none" strike="noStrike" kern="1200" cap="none" spc="0" normalizeH="0" baseline="0" noProof="0" dirty="0">
              <a:ln>
                <a:noFill/>
              </a:ln>
              <a:solidFill>
                <a:prstClr val="black">
                  <a:lumMod val="75000"/>
                  <a:lumOff val="25000"/>
                </a:prstClr>
              </a:solidFill>
              <a:effectLst/>
              <a:uLnTx/>
              <a:uFillTx/>
              <a:latin typeface="华文楷体" panose="02010600040101010101" charset="-122"/>
              <a:ea typeface="华文楷体" panose="02010600040101010101" charset="-122"/>
              <a:cs typeface="华文楷体" panose="02010600040101010101" charset="-122"/>
              <a:sym typeface="+mn-lt"/>
            </a:endParaRPr>
          </a:p>
        </p:txBody>
      </p:sp>
      <p:sp>
        <p:nvSpPr>
          <p:cNvPr id="18" name="文本框 17"/>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二、现代大学的地位</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623943" y="1557445"/>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（一）学业进程设计的基础</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7" name="文本框 26"/>
          <p:cNvSpPr txBox="1"/>
          <p:nvPr/>
        </p:nvSpPr>
        <p:spPr>
          <a:xfrm>
            <a:off x="1146629" y="2480086"/>
            <a:ext cx="7489371" cy="506730"/>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大学生进行学业进程设计涉及以下四方面内容。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21" name="文本框 20"/>
          <p:cNvSpPr txBox="1"/>
          <p:nvPr/>
        </p:nvSpPr>
        <p:spPr>
          <a:xfrm>
            <a:off x="3623310" y="3229610"/>
            <a:ext cx="7972425" cy="28047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sym typeface="+mn-lt"/>
              </a:rPr>
              <a:t>第一是大学阶段的学习目标和人生规划。</a:t>
            </a:r>
            <a:endParaRPr kumimoji="0" lang="zh-CN" altLang="en-US" sz="1800" b="0" i="0" u="none" strike="noStrike" kern="1200" cap="none" spc="0" normalizeH="0" baseline="0" noProof="0" dirty="0">
              <a:ln>
                <a:noFill/>
              </a:ln>
              <a:effectLst/>
              <a:uLnTx/>
              <a:uFillTx/>
              <a:latin typeface="宋体" panose="02010600030101010101" pitchFamily="2" charset="-122"/>
              <a:ea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sym typeface="+mn-lt"/>
              </a:rPr>
              <a:t>第二是学校的教育教学条件和资源。</a:t>
            </a:r>
            <a:endPar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sym typeface="+mn-lt"/>
              </a:rPr>
              <a:t>第三是自身学习条件和氛围，诸如自身状况、家庭经济状况、专业发展状况等。</a:t>
            </a:r>
            <a:endParaRPr kumimoji="0" lang="zh-CN" altLang="en-US"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sym typeface="+mn-lt"/>
              </a:rPr>
              <a:t>第四是学习生活的社会环境和变动状况。</a:t>
            </a:r>
            <a:endParaRPr kumimoji="0" lang="zh-CN" altLang="en-US" sz="18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effectLst/>
                <a:uLnTx/>
                <a:uFillTx/>
                <a:latin typeface="宋体" panose="02010600030101010101" pitchFamily="2" charset="-122"/>
                <a:ea typeface="宋体" panose="02010600030101010101" pitchFamily="2" charset="-122"/>
                <a:sym typeface="+mn-lt"/>
              </a:rPr>
              <a:t>这四方面决定了一个大学生的大学学业进程。从学习目标来讲，准备毕业后闯荡社会的人和准备毕业后攻读研究生的人，他们的学业进程会有很大的差异。</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20" name="文本框 19"/>
          <p:cNvSpPr txBox="1"/>
          <p:nvPr/>
        </p:nvSpPr>
        <p:spPr>
          <a:xfrm>
            <a:off x="1790700" y="81565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三、学业进程管理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08667" y="3425935"/>
            <a:ext cx="1859450" cy="2315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7"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稻壳儿鸭鸭 4-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（二）学业进程设计的步骤</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8" name="TextBox 37"/>
          <p:cNvSpPr txBox="1"/>
          <p:nvPr>
            <p:custDataLst>
              <p:tags r:id="rId1"/>
            </p:custDataLst>
          </p:nvPr>
        </p:nvSpPr>
        <p:spPr>
          <a:xfrm flipH="1">
            <a:off x="1103985" y="1658560"/>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rPr>
              <a:t>1. 目标分析</a:t>
            </a:r>
            <a:endPar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endParaRPr>
          </a:p>
        </p:txBody>
      </p:sp>
      <p:sp>
        <p:nvSpPr>
          <p:cNvPr id="60" name="TextBox 37"/>
          <p:cNvSpPr txBox="1"/>
          <p:nvPr>
            <p:custDataLst>
              <p:tags r:id="rId2"/>
            </p:custDataLst>
          </p:nvPr>
        </p:nvSpPr>
        <p:spPr>
          <a:xfrm flipH="1">
            <a:off x="1086840" y="4847263"/>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B050"/>
                </a:solidFill>
                <a:effectLst/>
                <a:uLnTx/>
                <a:uFillTx/>
                <a:latin typeface="Arial" panose="020B0604020202020204" pitchFamily="34" charset="0"/>
                <a:ea typeface="微软雅黑" panose="020B0503020204020204" charset="-122"/>
                <a:cs typeface="Lato Regular"/>
              </a:rPr>
              <a:t>3. 条件分析</a:t>
            </a:r>
            <a:endParaRPr kumimoji="0" lang="zh-CN" altLang="en-US" sz="1600" b="1" i="0" u="none" strike="noStrike" kern="1200" cap="none" spc="150" normalizeH="0" noProof="0" smtClean="0">
              <a:ln>
                <a:noFill/>
              </a:ln>
              <a:solidFill>
                <a:srgbClr val="00B050"/>
              </a:solidFill>
              <a:effectLst/>
              <a:uLnTx/>
              <a:uFillTx/>
              <a:latin typeface="Arial" panose="020B0604020202020204" pitchFamily="34" charset="0"/>
              <a:ea typeface="微软雅黑" panose="020B0503020204020204" charset="-122"/>
              <a:cs typeface="Lato Regular"/>
            </a:endParaRPr>
          </a:p>
        </p:txBody>
      </p:sp>
      <p:sp>
        <p:nvSpPr>
          <p:cNvPr id="62" name="TextBox 37"/>
          <p:cNvSpPr txBox="1"/>
          <p:nvPr>
            <p:custDataLst>
              <p:tags r:id="rId3"/>
            </p:custDataLst>
          </p:nvPr>
        </p:nvSpPr>
        <p:spPr>
          <a:xfrm flipH="1">
            <a:off x="912911" y="2803084"/>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92D050"/>
                </a:solidFill>
                <a:effectLst/>
                <a:uLnTx/>
                <a:uFillTx/>
                <a:latin typeface="Arial" panose="020B0604020202020204" pitchFamily="34" charset="0"/>
                <a:ea typeface="微软雅黑" panose="020B0503020204020204" charset="-122"/>
                <a:cs typeface="Lato Regular"/>
              </a:rPr>
              <a:t>2. 资源分析</a:t>
            </a:r>
            <a:endParaRPr kumimoji="0" lang="zh-CN" altLang="en-US" sz="1600" b="1" i="0" u="none" strike="noStrike" kern="1200" cap="none" spc="150" normalizeH="0" noProof="0" smtClean="0">
              <a:ln>
                <a:noFill/>
              </a:ln>
              <a:solidFill>
                <a:srgbClr val="92D050"/>
              </a:solidFill>
              <a:effectLst/>
              <a:uLnTx/>
              <a:uFillTx/>
              <a:latin typeface="Arial" panose="020B0604020202020204" pitchFamily="34" charset="0"/>
              <a:ea typeface="微软雅黑" panose="020B0503020204020204" charset="-122"/>
              <a:cs typeface="Lato Regular"/>
            </a:endParaRPr>
          </a:p>
        </p:txBody>
      </p:sp>
      <p:sp>
        <p:nvSpPr>
          <p:cNvPr id="64" name="TextBox 37"/>
          <p:cNvSpPr txBox="1"/>
          <p:nvPr>
            <p:custDataLst>
              <p:tags r:id="rId4"/>
            </p:custDataLst>
          </p:nvPr>
        </p:nvSpPr>
        <p:spPr>
          <a:xfrm flipH="1">
            <a:off x="8085871" y="1449214"/>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70C0"/>
                </a:solidFill>
                <a:effectLst/>
                <a:uLnTx/>
                <a:uFillTx/>
                <a:latin typeface="Arial" panose="020B0604020202020204" pitchFamily="34" charset="0"/>
                <a:ea typeface="微软雅黑" panose="020B0503020204020204" charset="-122"/>
                <a:cs typeface="Lato Regular"/>
              </a:rPr>
              <a:t>4. 机会选择</a:t>
            </a:r>
            <a:endParaRPr kumimoji="0" lang="zh-CN" altLang="en-US" sz="1600" b="1" i="0" u="none" strike="noStrike" kern="1200" cap="none" spc="150" normalizeH="0" noProof="0" smtClean="0">
              <a:ln>
                <a:noFill/>
              </a:ln>
              <a:solidFill>
                <a:srgbClr val="0070C0"/>
              </a:solidFill>
              <a:effectLst/>
              <a:uLnTx/>
              <a:uFillTx/>
              <a:latin typeface="Arial" panose="020B0604020202020204" pitchFamily="34" charset="0"/>
              <a:ea typeface="微软雅黑" panose="020B0503020204020204" charset="-122"/>
              <a:cs typeface="Lato Regular"/>
            </a:endParaRPr>
          </a:p>
        </p:txBody>
      </p:sp>
      <p:sp>
        <p:nvSpPr>
          <p:cNvPr id="135" name="TextBox 37"/>
          <p:cNvSpPr txBox="1"/>
          <p:nvPr>
            <p:custDataLst>
              <p:tags r:id="rId5"/>
            </p:custDataLst>
          </p:nvPr>
        </p:nvSpPr>
        <p:spPr>
          <a:xfrm flipH="1">
            <a:off x="7940819" y="4932643"/>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chemeClr val="accent5">
                    <a:lumMod val="75000"/>
                  </a:schemeClr>
                </a:solidFill>
                <a:effectLst/>
                <a:uLnTx/>
                <a:uFillTx/>
                <a:latin typeface="Arial" panose="020B0604020202020204" pitchFamily="34" charset="0"/>
                <a:ea typeface="微软雅黑" panose="020B0503020204020204" charset="-122"/>
                <a:cs typeface="Lato Regular"/>
              </a:rPr>
              <a:t>6. 学业评价</a:t>
            </a:r>
            <a:endParaRPr kumimoji="0" lang="zh-CN" altLang="en-US" sz="1600" b="1" i="0" u="none" strike="noStrike" kern="1200" cap="none" spc="150" normalizeH="0" noProof="0" smtClean="0">
              <a:ln>
                <a:noFill/>
              </a:ln>
              <a:solidFill>
                <a:schemeClr val="accent5">
                  <a:lumMod val="75000"/>
                </a:schemeClr>
              </a:solidFill>
              <a:effectLst/>
              <a:uLnTx/>
              <a:uFillTx/>
              <a:latin typeface="Arial" panose="020B0604020202020204" pitchFamily="34" charset="0"/>
              <a:ea typeface="微软雅黑" panose="020B0503020204020204" charset="-122"/>
              <a:cs typeface="Lato Regular"/>
            </a:endParaRPr>
          </a:p>
        </p:txBody>
      </p:sp>
      <p:sp>
        <p:nvSpPr>
          <p:cNvPr id="86" name="任意多边形 85"/>
          <p:cNvSpPr/>
          <p:nvPr>
            <p:custDataLst>
              <p:tags r:id="rId6"/>
            </p:custDataLst>
          </p:nvPr>
        </p:nvSpPr>
        <p:spPr>
          <a:xfrm>
            <a:off x="5137846" y="1625990"/>
            <a:ext cx="1967046" cy="1047886"/>
          </a:xfrm>
          <a:custGeom>
            <a:avLst/>
            <a:gdLst>
              <a:gd name="connsiteX0" fmla="*/ 941080 w 1967046"/>
              <a:gd name="connsiteY0" fmla="*/ 0 h 1047886"/>
              <a:gd name="connsiteX1" fmla="*/ 1764540 w 1967046"/>
              <a:gd name="connsiteY1" fmla="*/ 166249 h 1047886"/>
              <a:gd name="connsiteX2" fmla="*/ 1834050 w 1967046"/>
              <a:gd name="connsiteY2" fmla="*/ 199734 h 1047886"/>
              <a:gd name="connsiteX3" fmla="*/ 1967046 w 1967046"/>
              <a:gd name="connsiteY3" fmla="*/ 894639 h 1047886"/>
              <a:gd name="connsiteX4" fmla="*/ 1443006 w 1967046"/>
              <a:gd name="connsiteY4" fmla="*/ 1047886 h 1047886"/>
              <a:gd name="connsiteX5" fmla="*/ 1399824 w 1967046"/>
              <a:gd name="connsiteY5" fmla="*/ 1027035 h 1047886"/>
              <a:gd name="connsiteX6" fmla="*/ 941079 w 1967046"/>
              <a:gd name="connsiteY6" fmla="*/ 934200 h 1047886"/>
              <a:gd name="connsiteX7" fmla="*/ 590614 w 1967046"/>
              <a:gd name="connsiteY7" fmla="*/ 987310 h 1047886"/>
              <a:gd name="connsiteX8" fmla="*/ 492578 w 1967046"/>
              <a:gd name="connsiteY8" fmla="*/ 1023277 h 1047886"/>
              <a:gd name="connsiteX9" fmla="*/ 552062 w 1967046"/>
              <a:gd name="connsiteY9" fmla="*/ 531450 h 1047886"/>
              <a:gd name="connsiteX10" fmla="*/ 587821 w 1967046"/>
              <a:gd name="connsiteY10" fmla="*/ 359335 h 1047886"/>
              <a:gd name="connsiteX11" fmla="*/ 0 w 1967046"/>
              <a:gd name="connsiteY11" fmla="*/ 222910 h 1047886"/>
              <a:gd name="connsiteX12" fmla="*/ 117620 w 1967046"/>
              <a:gd name="connsiteY12" fmla="*/ 166249 h 1047886"/>
              <a:gd name="connsiteX13" fmla="*/ 941080 w 1967046"/>
              <a:gd name="connsiteY13" fmla="*/ 0 h 10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7046" h="1047886">
                <a:moveTo>
                  <a:pt x="941080" y="0"/>
                </a:moveTo>
                <a:cubicBezTo>
                  <a:pt x="1233174" y="0"/>
                  <a:pt x="1511442" y="59197"/>
                  <a:pt x="1764540" y="166249"/>
                </a:cubicBezTo>
                <a:lnTo>
                  <a:pt x="1834050" y="199734"/>
                </a:lnTo>
                <a:lnTo>
                  <a:pt x="1967046" y="894639"/>
                </a:lnTo>
                <a:lnTo>
                  <a:pt x="1443006" y="1047886"/>
                </a:lnTo>
                <a:lnTo>
                  <a:pt x="1399824" y="1027035"/>
                </a:lnTo>
                <a:cubicBezTo>
                  <a:pt x="1258824" y="967256"/>
                  <a:pt x="1103803" y="934200"/>
                  <a:pt x="941079" y="934200"/>
                </a:cubicBezTo>
                <a:cubicBezTo>
                  <a:pt x="819036" y="934200"/>
                  <a:pt x="701326" y="952794"/>
                  <a:pt x="590614" y="987310"/>
                </a:cubicBezTo>
                <a:lnTo>
                  <a:pt x="492578" y="1023277"/>
                </a:lnTo>
                <a:lnTo>
                  <a:pt x="552062" y="531450"/>
                </a:lnTo>
                <a:lnTo>
                  <a:pt x="587821" y="359335"/>
                </a:lnTo>
                <a:lnTo>
                  <a:pt x="0" y="222910"/>
                </a:lnTo>
                <a:lnTo>
                  <a:pt x="117620" y="166249"/>
                </a:lnTo>
                <a:cubicBezTo>
                  <a:pt x="370719" y="59197"/>
                  <a:pt x="648986" y="0"/>
                  <a:pt x="941080"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84" name="任意多边形 83"/>
          <p:cNvSpPr/>
          <p:nvPr>
            <p:custDataLst>
              <p:tags r:id="rId7"/>
            </p:custDataLst>
          </p:nvPr>
        </p:nvSpPr>
        <p:spPr>
          <a:xfrm>
            <a:off x="6892480" y="2035462"/>
            <a:ext cx="1295576" cy="1971447"/>
          </a:xfrm>
          <a:custGeom>
            <a:avLst/>
            <a:gdLst>
              <a:gd name="connsiteX0" fmla="*/ 433679 w 1295576"/>
              <a:gd name="connsiteY0" fmla="*/ 0 h 1971447"/>
              <a:gd name="connsiteX1" fmla="*/ 532120 w 1295576"/>
              <a:gd name="connsiteY1" fmla="*/ 73613 h 1971447"/>
              <a:gd name="connsiteX2" fmla="*/ 1291055 w 1295576"/>
              <a:gd name="connsiteY2" fmla="*/ 1489759 h 1971447"/>
              <a:gd name="connsiteX3" fmla="*/ 1295576 w 1295576"/>
              <a:gd name="connsiteY3" fmla="*/ 1579294 h 1971447"/>
              <a:gd name="connsiteX4" fmla="*/ 716989 w 1295576"/>
              <a:gd name="connsiteY4" fmla="*/ 1971447 h 1971447"/>
              <a:gd name="connsiteX5" fmla="*/ 350185 w 1295576"/>
              <a:gd name="connsiteY5" fmla="*/ 1527970 h 1971447"/>
              <a:gd name="connsiteX6" fmla="*/ 341051 w 1295576"/>
              <a:gd name="connsiteY6" fmla="*/ 1467980 h 1971447"/>
              <a:gd name="connsiteX7" fmla="*/ 19806 w 1295576"/>
              <a:gd name="connsiteY7" fmla="*/ 870732 h 1971447"/>
              <a:gd name="connsiteX8" fmla="*/ 0 w 1295576"/>
              <a:gd name="connsiteY8" fmla="*/ 852688 h 1971447"/>
              <a:gd name="connsiteX9" fmla="*/ 395576 w 1295576"/>
              <a:gd name="connsiteY9" fmla="*/ 737009 h 1971447"/>
              <a:gd name="connsiteX10" fmla="*/ 568404 w 1295576"/>
              <a:gd name="connsiteY10" fmla="*/ 703931 h 1971447"/>
              <a:gd name="connsiteX11" fmla="*/ 433679 w 1295576"/>
              <a:gd name="connsiteY11" fmla="*/ 0 h 197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576" h="1971447">
                <a:moveTo>
                  <a:pt x="433679" y="0"/>
                </a:moveTo>
                <a:lnTo>
                  <a:pt x="532120" y="73613"/>
                </a:lnTo>
                <a:cubicBezTo>
                  <a:pt x="950050" y="418520"/>
                  <a:pt x="1233275" y="920815"/>
                  <a:pt x="1291055" y="1489759"/>
                </a:cubicBezTo>
                <a:lnTo>
                  <a:pt x="1295576" y="1579294"/>
                </a:lnTo>
                <a:lnTo>
                  <a:pt x="716989" y="1971447"/>
                </a:lnTo>
                <a:lnTo>
                  <a:pt x="350185" y="1527970"/>
                </a:lnTo>
                <a:lnTo>
                  <a:pt x="341051" y="1467980"/>
                </a:lnTo>
                <a:cubicBezTo>
                  <a:pt x="293953" y="1237274"/>
                  <a:pt x="179762" y="1031066"/>
                  <a:pt x="19806" y="870732"/>
                </a:cubicBezTo>
                <a:lnTo>
                  <a:pt x="0" y="852688"/>
                </a:lnTo>
                <a:lnTo>
                  <a:pt x="395576" y="737009"/>
                </a:lnTo>
                <a:lnTo>
                  <a:pt x="568404" y="703931"/>
                </a:lnTo>
                <a:lnTo>
                  <a:pt x="433679"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83" name="任意多边形 82"/>
          <p:cNvSpPr/>
          <p:nvPr>
            <p:custDataLst>
              <p:tags r:id="rId8"/>
            </p:custDataLst>
          </p:nvPr>
        </p:nvSpPr>
        <p:spPr>
          <a:xfrm>
            <a:off x="4008106" y="2080266"/>
            <a:ext cx="1411607" cy="1344100"/>
          </a:xfrm>
          <a:custGeom>
            <a:avLst/>
            <a:gdLst>
              <a:gd name="connsiteX0" fmla="*/ 763671 w 1411607"/>
              <a:gd name="connsiteY0" fmla="*/ 0 h 1344100"/>
              <a:gd name="connsiteX1" fmla="*/ 1411607 w 1411607"/>
              <a:gd name="connsiteY1" fmla="*/ 150378 h 1344100"/>
              <a:gd name="connsiteX2" fmla="*/ 1340917 w 1411607"/>
              <a:gd name="connsiteY2" fmla="*/ 734868 h 1344100"/>
              <a:gd name="connsiteX3" fmla="*/ 1321153 w 1411607"/>
              <a:gd name="connsiteY3" fmla="*/ 749682 h 1344100"/>
              <a:gd name="connsiteX4" fmla="*/ 945255 w 1411607"/>
              <a:gd name="connsiteY4" fmla="*/ 1309962 h 1344100"/>
              <a:gd name="connsiteX5" fmla="*/ 936498 w 1411607"/>
              <a:gd name="connsiteY5" fmla="*/ 1344100 h 1344100"/>
              <a:gd name="connsiteX6" fmla="*/ 679832 w 1411607"/>
              <a:gd name="connsiteY6" fmla="*/ 1009959 h 1344100"/>
              <a:gd name="connsiteX7" fmla="*/ 586421 w 1411607"/>
              <a:gd name="connsiteY7" fmla="*/ 860836 h 1344100"/>
              <a:gd name="connsiteX8" fmla="*/ 0 w 1411607"/>
              <a:gd name="connsiteY8" fmla="*/ 1228175 h 1344100"/>
              <a:gd name="connsiteX9" fmla="*/ 50400 w 1411607"/>
              <a:gd name="connsiteY9" fmla="*/ 1032161 h 1344100"/>
              <a:gd name="connsiteX10" fmla="*/ 725147 w 1411607"/>
              <a:gd name="connsiteY10" fmla="*/ 28808 h 1344100"/>
              <a:gd name="connsiteX11" fmla="*/ 763671 w 1411607"/>
              <a:gd name="connsiteY11" fmla="*/ 0 h 134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607" h="1344100">
                <a:moveTo>
                  <a:pt x="763671" y="0"/>
                </a:moveTo>
                <a:lnTo>
                  <a:pt x="1411607" y="150378"/>
                </a:lnTo>
                <a:lnTo>
                  <a:pt x="1340917" y="734868"/>
                </a:lnTo>
                <a:lnTo>
                  <a:pt x="1321153" y="749682"/>
                </a:lnTo>
                <a:cubicBezTo>
                  <a:pt x="1146533" y="894131"/>
                  <a:pt x="1014125" y="1088017"/>
                  <a:pt x="945255" y="1309962"/>
                </a:cubicBezTo>
                <a:lnTo>
                  <a:pt x="936498" y="1344100"/>
                </a:lnTo>
                <a:lnTo>
                  <a:pt x="679832" y="1009959"/>
                </a:lnTo>
                <a:lnTo>
                  <a:pt x="586421" y="860836"/>
                </a:lnTo>
                <a:lnTo>
                  <a:pt x="0" y="1228175"/>
                </a:lnTo>
                <a:lnTo>
                  <a:pt x="50400" y="1032161"/>
                </a:lnTo>
                <a:cubicBezTo>
                  <a:pt x="174024" y="634699"/>
                  <a:pt x="411700" y="287488"/>
                  <a:pt x="725147" y="28808"/>
                </a:cubicBezTo>
                <a:lnTo>
                  <a:pt x="763671"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79" name="任意多边形 78"/>
          <p:cNvSpPr/>
          <p:nvPr>
            <p:custDataLst>
              <p:tags r:id="rId9"/>
            </p:custDataLst>
          </p:nvPr>
        </p:nvSpPr>
        <p:spPr>
          <a:xfrm>
            <a:off x="3963396" y="3352150"/>
            <a:ext cx="1221575" cy="1832435"/>
          </a:xfrm>
          <a:custGeom>
            <a:avLst/>
            <a:gdLst>
              <a:gd name="connsiteX0" fmla="*/ 556113 w 1221575"/>
              <a:gd name="connsiteY0" fmla="*/ 0 h 1832435"/>
              <a:gd name="connsiteX1" fmla="*/ 942720 w 1221575"/>
              <a:gd name="connsiteY1" fmla="*/ 503304 h 1832435"/>
              <a:gd name="connsiteX2" fmla="*/ 943065 w 1221575"/>
              <a:gd name="connsiteY2" fmla="*/ 510155 h 1832435"/>
              <a:gd name="connsiteX3" fmla="*/ 1206104 w 1221575"/>
              <a:gd name="connsiteY3" fmla="*/ 1140807 h 1832435"/>
              <a:gd name="connsiteX4" fmla="*/ 1221575 w 1221575"/>
              <a:gd name="connsiteY4" fmla="*/ 1157869 h 1832435"/>
              <a:gd name="connsiteX5" fmla="*/ 821291 w 1221575"/>
              <a:gd name="connsiteY5" fmla="*/ 1157869 h 1832435"/>
              <a:gd name="connsiteX6" fmla="*/ 646127 w 1221575"/>
              <a:gd name="connsiteY6" fmla="*/ 1143034 h 1832435"/>
              <a:gd name="connsiteX7" fmla="*/ 571598 w 1221575"/>
              <a:gd name="connsiteY7" fmla="*/ 1832435 h 1832435"/>
              <a:gd name="connsiteX8" fmla="*/ 483084 w 1221575"/>
              <a:gd name="connsiteY8" fmla="*/ 1735046 h 1832435"/>
              <a:gd name="connsiteX9" fmla="*/ 0 w 1221575"/>
              <a:gd name="connsiteY9" fmla="*/ 389372 h 1832435"/>
              <a:gd name="connsiteX10" fmla="*/ 2139 w 1221575"/>
              <a:gd name="connsiteY10" fmla="*/ 347013 h 1832435"/>
              <a:gd name="connsiteX11" fmla="*/ 556113 w 1221575"/>
              <a:gd name="connsiteY11" fmla="*/ 0 h 18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575" h="1832435">
                <a:moveTo>
                  <a:pt x="556113" y="0"/>
                </a:moveTo>
                <a:lnTo>
                  <a:pt x="942720" y="503304"/>
                </a:lnTo>
                <a:lnTo>
                  <a:pt x="943065" y="510155"/>
                </a:lnTo>
                <a:cubicBezTo>
                  <a:pt x="967206" y="748433"/>
                  <a:pt x="1061995" y="965775"/>
                  <a:pt x="1206104" y="1140807"/>
                </a:cubicBezTo>
                <a:lnTo>
                  <a:pt x="1221575" y="1157869"/>
                </a:lnTo>
                <a:lnTo>
                  <a:pt x="821291" y="1157869"/>
                </a:lnTo>
                <a:lnTo>
                  <a:pt x="646127" y="1143034"/>
                </a:lnTo>
                <a:lnTo>
                  <a:pt x="571598" y="1832435"/>
                </a:lnTo>
                <a:lnTo>
                  <a:pt x="483084" y="1735046"/>
                </a:lnTo>
                <a:cubicBezTo>
                  <a:pt x="181292" y="1369358"/>
                  <a:pt x="0" y="900537"/>
                  <a:pt x="0" y="389372"/>
                </a:cubicBezTo>
                <a:lnTo>
                  <a:pt x="2139" y="347013"/>
                </a:lnTo>
                <a:lnTo>
                  <a:pt x="556113"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75" name="任意多边形 74"/>
          <p:cNvSpPr/>
          <p:nvPr>
            <p:custDataLst>
              <p:tags r:id="rId10"/>
            </p:custDataLst>
          </p:nvPr>
        </p:nvSpPr>
        <p:spPr>
          <a:xfrm>
            <a:off x="6582883" y="3994305"/>
            <a:ext cx="1595084" cy="1498519"/>
          </a:xfrm>
          <a:custGeom>
            <a:avLst/>
            <a:gdLst>
              <a:gd name="connsiteX0" fmla="*/ 1595084 w 1595084"/>
              <a:gd name="connsiteY0" fmla="*/ 0 h 1498519"/>
              <a:gd name="connsiteX1" fmla="*/ 1568594 w 1595084"/>
              <a:gd name="connsiteY1" fmla="*/ 173570 h 1498519"/>
              <a:gd name="connsiteX2" fmla="*/ 841717 w 1595084"/>
              <a:gd name="connsiteY2" fmla="*/ 1379664 h 1498519"/>
              <a:gd name="connsiteX3" fmla="*/ 682776 w 1595084"/>
              <a:gd name="connsiteY3" fmla="*/ 1498519 h 1498519"/>
              <a:gd name="connsiteX4" fmla="*/ 0 w 1595084"/>
              <a:gd name="connsiteY4" fmla="*/ 1280224 h 1498519"/>
              <a:gd name="connsiteX5" fmla="*/ 115013 w 1595084"/>
              <a:gd name="connsiteY5" fmla="*/ 751132 h 1498519"/>
              <a:gd name="connsiteX6" fmla="*/ 154980 w 1595084"/>
              <a:gd name="connsiteY6" fmla="*/ 726794 h 1498519"/>
              <a:gd name="connsiteX7" fmla="*/ 621607 w 1595084"/>
              <a:gd name="connsiteY7" fmla="*/ 98508 h 1498519"/>
              <a:gd name="connsiteX8" fmla="*/ 644245 w 1595084"/>
              <a:gd name="connsiteY8" fmla="*/ 10257 h 1498519"/>
              <a:gd name="connsiteX9" fmla="*/ 867706 w 1595084"/>
              <a:gd name="connsiteY9" fmla="*/ 280428 h 1498519"/>
              <a:gd name="connsiteX10" fmla="*/ 966431 w 1595084"/>
              <a:gd name="connsiteY10" fmla="*/ 426088 h 1498519"/>
              <a:gd name="connsiteX11" fmla="*/ 1595084 w 1595084"/>
              <a:gd name="connsiteY11" fmla="*/ 0 h 14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084" h="1498519">
                <a:moveTo>
                  <a:pt x="1595084" y="0"/>
                </a:moveTo>
                <a:lnTo>
                  <a:pt x="1568594" y="173570"/>
                </a:lnTo>
                <a:cubicBezTo>
                  <a:pt x="1469961" y="655577"/>
                  <a:pt x="1207406" y="1077871"/>
                  <a:pt x="841717" y="1379664"/>
                </a:cubicBezTo>
                <a:lnTo>
                  <a:pt x="682776" y="1498519"/>
                </a:lnTo>
                <a:lnTo>
                  <a:pt x="0" y="1280224"/>
                </a:lnTo>
                <a:lnTo>
                  <a:pt x="115013" y="751132"/>
                </a:lnTo>
                <a:lnTo>
                  <a:pt x="154980" y="726794"/>
                </a:lnTo>
                <a:cubicBezTo>
                  <a:pt x="374428" y="578188"/>
                  <a:pt x="541259" y="357444"/>
                  <a:pt x="621607" y="98508"/>
                </a:cubicBezTo>
                <a:lnTo>
                  <a:pt x="644245" y="10257"/>
                </a:lnTo>
                <a:lnTo>
                  <a:pt x="867706" y="280428"/>
                </a:lnTo>
                <a:lnTo>
                  <a:pt x="966431" y="426088"/>
                </a:lnTo>
                <a:lnTo>
                  <a:pt x="1595084"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71" name="任意多边形 70"/>
          <p:cNvSpPr/>
          <p:nvPr>
            <p:custDataLst>
              <p:tags r:id="rId11"/>
            </p:custDataLst>
          </p:nvPr>
        </p:nvSpPr>
        <p:spPr>
          <a:xfrm>
            <a:off x="4817631" y="4769470"/>
            <a:ext cx="2070489" cy="1087582"/>
          </a:xfrm>
          <a:custGeom>
            <a:avLst/>
            <a:gdLst>
              <a:gd name="connsiteX0" fmla="*/ 72172 w 2070489"/>
              <a:gd name="connsiteY0" fmla="*/ 0 h 1087582"/>
              <a:gd name="connsiteX1" fmla="*/ 681793 w 2070489"/>
              <a:gd name="connsiteY1" fmla="*/ 0 h 1087582"/>
              <a:gd name="connsiteX2" fmla="*/ 699528 w 2070489"/>
              <a:gd name="connsiteY2" fmla="*/ 10800 h 1087582"/>
              <a:gd name="connsiteX3" fmla="*/ 1261295 w 2070489"/>
              <a:gd name="connsiteY3" fmla="*/ 153380 h 1087582"/>
              <a:gd name="connsiteX4" fmla="*/ 1498814 w 2070489"/>
              <a:gd name="connsiteY4" fmla="*/ 129380 h 1087582"/>
              <a:gd name="connsiteX5" fmla="*/ 1549802 w 2070489"/>
              <a:gd name="connsiteY5" fmla="*/ 116239 h 1087582"/>
              <a:gd name="connsiteX6" fmla="*/ 1456487 w 2070489"/>
              <a:gd name="connsiteY6" fmla="*/ 545510 h 1087582"/>
              <a:gd name="connsiteX7" fmla="*/ 1402901 w 2070489"/>
              <a:gd name="connsiteY7" fmla="*/ 713116 h 1087582"/>
              <a:gd name="connsiteX8" fmla="*/ 2070489 w 2070489"/>
              <a:gd name="connsiteY8" fmla="*/ 926555 h 1087582"/>
              <a:gd name="connsiteX9" fmla="*/ 1890390 w 2070489"/>
              <a:gd name="connsiteY9" fmla="*/ 992472 h 1087582"/>
              <a:gd name="connsiteX10" fmla="*/ 1261296 w 2070489"/>
              <a:gd name="connsiteY10" fmla="*/ 1087582 h 1087582"/>
              <a:gd name="connsiteX11" fmla="*/ 78482 w 2070489"/>
              <a:gd name="connsiteY11" fmla="*/ 726283 h 1087582"/>
              <a:gd name="connsiteX12" fmla="*/ 0 w 2070489"/>
              <a:gd name="connsiteY12" fmla="*/ 667595 h 1087582"/>
              <a:gd name="connsiteX13" fmla="*/ 72172 w 2070489"/>
              <a:gd name="connsiteY13" fmla="*/ 0 h 10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0489" h="1087582">
                <a:moveTo>
                  <a:pt x="72172" y="0"/>
                </a:moveTo>
                <a:lnTo>
                  <a:pt x="681793" y="0"/>
                </a:lnTo>
                <a:lnTo>
                  <a:pt x="699528" y="10800"/>
                </a:lnTo>
                <a:cubicBezTo>
                  <a:pt x="866521" y="101730"/>
                  <a:pt x="1057891" y="153380"/>
                  <a:pt x="1261295" y="153380"/>
                </a:cubicBezTo>
                <a:cubicBezTo>
                  <a:pt x="1342657" y="153380"/>
                  <a:pt x="1422093" y="145116"/>
                  <a:pt x="1498814" y="129380"/>
                </a:cubicBezTo>
                <a:lnTo>
                  <a:pt x="1549802" y="116239"/>
                </a:lnTo>
                <a:lnTo>
                  <a:pt x="1456487" y="545510"/>
                </a:lnTo>
                <a:lnTo>
                  <a:pt x="1402901" y="713116"/>
                </a:lnTo>
                <a:lnTo>
                  <a:pt x="2070489" y="926555"/>
                </a:lnTo>
                <a:lnTo>
                  <a:pt x="1890390" y="992472"/>
                </a:lnTo>
                <a:cubicBezTo>
                  <a:pt x="1691660" y="1054284"/>
                  <a:pt x="1480367" y="1087582"/>
                  <a:pt x="1261296" y="1087582"/>
                </a:cubicBezTo>
                <a:cubicBezTo>
                  <a:pt x="823155" y="1087582"/>
                  <a:pt x="416123" y="954388"/>
                  <a:pt x="78482" y="726283"/>
                </a:cubicBezTo>
                <a:lnTo>
                  <a:pt x="0" y="667595"/>
                </a:lnTo>
                <a:lnTo>
                  <a:pt x="7217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26" name="Freeform 21"/>
          <p:cNvSpPr/>
          <p:nvPr>
            <p:custDataLst>
              <p:tags r:id="rId12"/>
            </p:custDataLst>
          </p:nvPr>
        </p:nvSpPr>
        <p:spPr bwMode="auto">
          <a:xfrm rot="13325333">
            <a:off x="4878780" y="4734446"/>
            <a:ext cx="1978110" cy="142838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10374">
                <a:moveTo>
                  <a:pt x="6953" y="7824"/>
                </a:moveTo>
                <a:cubicBezTo>
                  <a:pt x="7334" y="5321"/>
                  <a:pt x="9025" y="1983"/>
                  <a:pt x="10000" y="375"/>
                </a:cubicBezTo>
                <a:cubicBezTo>
                  <a:pt x="9958" y="-612"/>
                  <a:pt x="7327" y="615"/>
                  <a:pt x="6297" y="1002"/>
                </a:cubicBezTo>
                <a:cubicBezTo>
                  <a:pt x="5267" y="1389"/>
                  <a:pt x="4867" y="1422"/>
                  <a:pt x="3818" y="2696"/>
                </a:cubicBezTo>
                <a:cubicBezTo>
                  <a:pt x="2769" y="3970"/>
                  <a:pt x="280" y="5972"/>
                  <a:pt x="0" y="8646"/>
                </a:cubicBezTo>
                <a:cubicBezTo>
                  <a:pt x="1375" y="7853"/>
                  <a:pt x="2796" y="7102"/>
                  <a:pt x="3369" y="6817"/>
                </a:cubicBezTo>
                <a:cubicBezTo>
                  <a:pt x="3942" y="6532"/>
                  <a:pt x="3390" y="6778"/>
                  <a:pt x="3436" y="6938"/>
                </a:cubicBezTo>
                <a:cubicBezTo>
                  <a:pt x="3482" y="7098"/>
                  <a:pt x="3477" y="7190"/>
                  <a:pt x="3643" y="7775"/>
                </a:cubicBezTo>
                <a:cubicBezTo>
                  <a:pt x="4241" y="8254"/>
                  <a:pt x="4105" y="10366"/>
                  <a:pt x="4657" y="10374"/>
                </a:cubicBezTo>
                <a:cubicBezTo>
                  <a:pt x="5209" y="10382"/>
                  <a:pt x="5882" y="8115"/>
                  <a:pt x="6953" y="78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09" name="Freeform 5"/>
          <p:cNvSpPr/>
          <p:nvPr>
            <p:custDataLst>
              <p:tags r:id="rId13"/>
            </p:custDataLst>
          </p:nvPr>
        </p:nvSpPr>
        <p:spPr bwMode="auto">
          <a:xfrm rot="19499771">
            <a:off x="5194617" y="1690778"/>
            <a:ext cx="487455" cy="53267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F74AD">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0" name="Freeform 5"/>
          <p:cNvSpPr/>
          <p:nvPr>
            <p:custDataLst>
              <p:tags r:id="rId14"/>
            </p:custDataLst>
          </p:nvPr>
        </p:nvSpPr>
        <p:spPr bwMode="auto">
          <a:xfrm rot="2065162">
            <a:off x="7056261" y="2106918"/>
            <a:ext cx="580762" cy="607503"/>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3498D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1" name="Freeform 5"/>
          <p:cNvSpPr/>
          <p:nvPr>
            <p:custDataLst>
              <p:tags r:id="rId15"/>
            </p:custDataLst>
          </p:nvPr>
        </p:nvSpPr>
        <p:spPr bwMode="auto">
          <a:xfrm rot="6124011">
            <a:off x="7502395" y="3857658"/>
            <a:ext cx="628361" cy="624265"/>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AA3AA">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2" name="Freeform 5"/>
          <p:cNvSpPr/>
          <p:nvPr>
            <p:custDataLst>
              <p:tags r:id="rId16"/>
            </p:custDataLst>
          </p:nvPr>
        </p:nvSpPr>
        <p:spPr bwMode="auto">
          <a:xfrm rot="9361686">
            <a:off x="6262510" y="5241116"/>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69A35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3" name="Freeform 5"/>
          <p:cNvSpPr/>
          <p:nvPr>
            <p:custDataLst>
              <p:tags r:id="rId17"/>
            </p:custDataLst>
          </p:nvPr>
        </p:nvSpPr>
        <p:spPr bwMode="auto">
          <a:xfrm rot="13885320">
            <a:off x="4322279" y="4543869"/>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9BBB59">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4" name="Freeform 5"/>
          <p:cNvSpPr/>
          <p:nvPr>
            <p:custDataLst>
              <p:tags r:id="rId18"/>
            </p:custDataLst>
          </p:nvPr>
        </p:nvSpPr>
        <p:spPr bwMode="auto">
          <a:xfrm rot="17124168">
            <a:off x="4042249" y="2886270"/>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FFC000">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9" name="任意多边形 118"/>
          <p:cNvSpPr/>
          <p:nvPr>
            <p:custDataLst>
              <p:tags r:id="rId19"/>
            </p:custDataLst>
          </p:nvPr>
        </p:nvSpPr>
        <p:spPr bwMode="auto">
          <a:xfrm rot="19645742">
            <a:off x="6410529" y="4739066"/>
            <a:ext cx="431647" cy="462392"/>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1AA3AA">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0" name="任意多边形 139"/>
          <p:cNvSpPr/>
          <p:nvPr>
            <p:custDataLst>
              <p:tags r:id="rId20"/>
            </p:custDataLst>
          </p:nvPr>
        </p:nvSpPr>
        <p:spPr bwMode="auto">
          <a:xfrm rot="2651207">
            <a:off x="4980131" y="4481329"/>
            <a:ext cx="472036" cy="50949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69A35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2" name="任意多边形 141"/>
          <p:cNvSpPr/>
          <p:nvPr>
            <p:custDataLst>
              <p:tags r:id="rId21"/>
            </p:custDataLst>
          </p:nvPr>
        </p:nvSpPr>
        <p:spPr bwMode="auto">
          <a:xfrm rot="12489514">
            <a:off x="6593705" y="2387151"/>
            <a:ext cx="450730" cy="463429"/>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1F74AD">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5" name="任意多边形 144"/>
          <p:cNvSpPr/>
          <p:nvPr>
            <p:custDataLst>
              <p:tags r:id="rId22"/>
            </p:custDataLst>
          </p:nvPr>
        </p:nvSpPr>
        <p:spPr bwMode="auto">
          <a:xfrm rot="16473164">
            <a:off x="7161856" y="3543176"/>
            <a:ext cx="475487" cy="467533"/>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3498D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6" name="任意多边形 145"/>
          <p:cNvSpPr/>
          <p:nvPr>
            <p:custDataLst>
              <p:tags r:id="rId23"/>
            </p:custDataLst>
          </p:nvPr>
        </p:nvSpPr>
        <p:spPr bwMode="auto">
          <a:xfrm rot="5764715">
            <a:off x="4495932" y="3353947"/>
            <a:ext cx="505457" cy="513587"/>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49735 w 275943"/>
              <a:gd name="connsiteY0-16" fmla="*/ 7 h 368398"/>
              <a:gd name="connsiteX1-17" fmla="*/ 262330 w 275943"/>
              <a:gd name="connsiteY1-18" fmla="*/ 55760 h 368398"/>
              <a:gd name="connsiteX2-19" fmla="*/ 29115 w 275943"/>
              <a:gd name="connsiteY2-20" fmla="*/ 346134 h 368398"/>
              <a:gd name="connsiteX3-21" fmla="*/ 11442 w 275943"/>
              <a:gd name="connsiteY3-22" fmla="*/ 368398 h 368398"/>
              <a:gd name="connsiteX4-23" fmla="*/ 5176 w 275943"/>
              <a:gd name="connsiteY4-24" fmla="*/ 311224 h 368398"/>
              <a:gd name="connsiteX5-25" fmla="*/ 0 w 275943"/>
              <a:gd name="connsiteY5-26" fmla="*/ 293093 h 368398"/>
              <a:gd name="connsiteX6-27" fmla="*/ 249735 w 275943"/>
              <a:gd name="connsiteY6-28" fmla="*/ 7 h 3683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943" h="368398">
                <a:moveTo>
                  <a:pt x="249735" y="7"/>
                </a:moveTo>
                <a:cubicBezTo>
                  <a:pt x="249735" y="7"/>
                  <a:pt x="299100" y="-1928"/>
                  <a:pt x="262330" y="55760"/>
                </a:cubicBezTo>
                <a:cubicBezTo>
                  <a:pt x="225560" y="113448"/>
                  <a:pt x="245471" y="73579"/>
                  <a:pt x="29115" y="346134"/>
                </a:cubicBezTo>
                <a:lnTo>
                  <a:pt x="11442" y="368398"/>
                </a:lnTo>
                <a:lnTo>
                  <a:pt x="5176" y="311224"/>
                </a:lnTo>
                <a:lnTo>
                  <a:pt x="0" y="293093"/>
                </a:lnTo>
                <a:lnTo>
                  <a:pt x="249735" y="7"/>
                </a:lnTo>
                <a:close/>
              </a:path>
            </a:pathLst>
          </a:custGeom>
          <a:solidFill>
            <a:srgbClr val="9BBB59">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7" name="任意多边形 146"/>
          <p:cNvSpPr/>
          <p:nvPr>
            <p:custDataLst>
              <p:tags r:id="rId24"/>
            </p:custDataLst>
          </p:nvPr>
        </p:nvSpPr>
        <p:spPr bwMode="auto">
          <a:xfrm rot="8438898">
            <a:off x="5172018" y="2308198"/>
            <a:ext cx="449450" cy="428461"/>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FFC000">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52" name="TextBox 37"/>
          <p:cNvSpPr txBox="1"/>
          <p:nvPr>
            <p:custDataLst>
              <p:tags r:id="rId25"/>
            </p:custDataLst>
          </p:nvPr>
        </p:nvSpPr>
        <p:spPr>
          <a:xfrm flipH="1">
            <a:off x="8429241" y="3282944"/>
            <a:ext cx="18108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B0F0"/>
                </a:solidFill>
                <a:effectLst/>
                <a:uLnTx/>
                <a:uFillTx/>
                <a:latin typeface="Arial" panose="020B0604020202020204" pitchFamily="34" charset="0"/>
                <a:ea typeface="微软雅黑" panose="020B0503020204020204" charset="-122"/>
                <a:cs typeface="Lato Regular"/>
              </a:rPr>
              <a:t>5. 时间管理</a:t>
            </a:r>
            <a:endParaRPr kumimoji="0" lang="zh-CN" altLang="en-US" sz="1600" b="1" i="0" u="none" strike="noStrike" kern="1200" cap="none" spc="150" normalizeH="0" noProof="0" smtClean="0">
              <a:ln>
                <a:noFill/>
              </a:ln>
              <a:solidFill>
                <a:srgbClr val="00B0F0"/>
              </a:solidFill>
              <a:effectLst/>
              <a:uLnTx/>
              <a:uFillTx/>
              <a:latin typeface="Arial" panose="020B0604020202020204" pitchFamily="34" charset="0"/>
              <a:ea typeface="微软雅黑" panose="020B0503020204020204" charset="-122"/>
              <a:cs typeface="Lato Regular"/>
            </a:endParaRPr>
          </a:p>
        </p:txBody>
      </p:sp>
      <p:sp>
        <p:nvSpPr>
          <p:cNvPr id="161" name="Freeform 29"/>
          <p:cNvSpPr>
            <a:spLocks noChangeArrowheads="1"/>
          </p:cNvSpPr>
          <p:nvPr>
            <p:custDataLst>
              <p:tags r:id="rId26"/>
            </p:custDataLst>
          </p:nvPr>
        </p:nvSpPr>
        <p:spPr bwMode="auto">
          <a:xfrm>
            <a:off x="5706110" y="3282315"/>
            <a:ext cx="727075" cy="749935"/>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87" name="任意多边形 186"/>
          <p:cNvSpPr/>
          <p:nvPr>
            <p:custDataLst>
              <p:tags r:id="rId27"/>
            </p:custDataLst>
          </p:nvPr>
        </p:nvSpPr>
        <p:spPr>
          <a:xfrm>
            <a:off x="5609251" y="2540766"/>
            <a:ext cx="1042284" cy="214967"/>
          </a:xfrm>
          <a:custGeom>
            <a:avLst/>
            <a:gdLst>
              <a:gd name="connsiteX0" fmla="*/ 485143 w 1057917"/>
              <a:gd name="connsiteY0" fmla="*/ 0 h 214967"/>
              <a:gd name="connsiteX1" fmla="*/ 1049179 w 1057917"/>
              <a:gd name="connsiteY1" fmla="*/ 143193 h 214967"/>
              <a:gd name="connsiteX2" fmla="*/ 1057917 w 1057917"/>
              <a:gd name="connsiteY2" fmla="*/ 148515 h 214967"/>
              <a:gd name="connsiteX3" fmla="*/ 906396 w 1057917"/>
              <a:gd name="connsiteY3" fmla="*/ 184209 h 214967"/>
              <a:gd name="connsiteX4" fmla="*/ 807637 w 1057917"/>
              <a:gd name="connsiteY4" fmla="*/ 147969 h 214967"/>
              <a:gd name="connsiteX5" fmla="*/ 485144 w 1057917"/>
              <a:gd name="connsiteY5" fmla="*/ 99085 h 214967"/>
              <a:gd name="connsiteX6" fmla="*/ 63013 w 1057917"/>
              <a:gd name="connsiteY6" fmla="*/ 184532 h 214967"/>
              <a:gd name="connsiteX7" fmla="*/ 0 w 1057917"/>
              <a:gd name="connsiteY7" fmla="*/ 214967 h 214967"/>
              <a:gd name="connsiteX8" fmla="*/ 21367 w 1057917"/>
              <a:gd name="connsiteY8" fmla="*/ 94769 h 214967"/>
              <a:gd name="connsiteX9" fmla="*/ 24545 w 1057917"/>
              <a:gd name="connsiteY9" fmla="*/ 93234 h 214967"/>
              <a:gd name="connsiteX10" fmla="*/ 485143 w 1057917"/>
              <a:gd name="connsiteY10" fmla="*/ 0 h 2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7917" h="214967">
                <a:moveTo>
                  <a:pt x="485143" y="0"/>
                </a:moveTo>
                <a:cubicBezTo>
                  <a:pt x="689369" y="0"/>
                  <a:pt x="881512" y="51873"/>
                  <a:pt x="1049179" y="143193"/>
                </a:cubicBezTo>
                <a:lnTo>
                  <a:pt x="1057917" y="148515"/>
                </a:lnTo>
                <a:lnTo>
                  <a:pt x="906396" y="184209"/>
                </a:lnTo>
                <a:lnTo>
                  <a:pt x="807637" y="147969"/>
                </a:lnTo>
                <a:cubicBezTo>
                  <a:pt x="705762" y="116200"/>
                  <a:pt x="597446" y="99085"/>
                  <a:pt x="485144" y="99085"/>
                </a:cubicBezTo>
                <a:cubicBezTo>
                  <a:pt x="335408" y="99085"/>
                  <a:pt x="192760" y="129511"/>
                  <a:pt x="63013" y="184532"/>
                </a:cubicBezTo>
                <a:lnTo>
                  <a:pt x="0" y="214967"/>
                </a:lnTo>
                <a:lnTo>
                  <a:pt x="21367" y="94769"/>
                </a:lnTo>
                <a:lnTo>
                  <a:pt x="24545" y="93234"/>
                </a:lnTo>
                <a:cubicBezTo>
                  <a:pt x="166115" y="33199"/>
                  <a:pt x="321762" y="0"/>
                  <a:pt x="485143" y="0"/>
                </a:cubicBez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84" name="任意多边形 183"/>
          <p:cNvSpPr/>
          <p:nvPr>
            <p:custDataLst>
              <p:tags r:id="rId28"/>
            </p:custDataLst>
          </p:nvPr>
        </p:nvSpPr>
        <p:spPr>
          <a:xfrm>
            <a:off x="4939204" y="2700723"/>
            <a:ext cx="454401" cy="820670"/>
          </a:xfrm>
          <a:custGeom>
            <a:avLst/>
            <a:gdLst>
              <a:gd name="connsiteX0" fmla="*/ 465841 w 465841"/>
              <a:gd name="connsiteY0" fmla="*/ 0 h 751659"/>
              <a:gd name="connsiteX1" fmla="*/ 440258 w 465841"/>
              <a:gd name="connsiteY1" fmla="*/ 143915 h 751659"/>
              <a:gd name="connsiteX2" fmla="*/ 370330 w 465841"/>
              <a:gd name="connsiteY2" fmla="*/ 207636 h 751659"/>
              <a:gd name="connsiteX3" fmla="*/ 101448 w 465841"/>
              <a:gd name="connsiteY3" fmla="*/ 653154 h 751659"/>
              <a:gd name="connsiteX4" fmla="*/ 76187 w 465841"/>
              <a:gd name="connsiteY4" fmla="*/ 751659 h 751659"/>
              <a:gd name="connsiteX5" fmla="*/ 0 w 465841"/>
              <a:gd name="connsiteY5" fmla="*/ 651238 h 751659"/>
              <a:gd name="connsiteX6" fmla="*/ 7065 w 465841"/>
              <a:gd name="connsiteY6" fmla="*/ 623689 h 751659"/>
              <a:gd name="connsiteX7" fmla="*/ 384481 w 465841"/>
              <a:gd name="connsiteY7" fmla="*/ 60999 h 751659"/>
              <a:gd name="connsiteX8" fmla="*/ 465841 w 465841"/>
              <a:gd name="connsiteY8" fmla="*/ 0 h 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41" h="751659">
                <a:moveTo>
                  <a:pt x="465841" y="0"/>
                </a:moveTo>
                <a:lnTo>
                  <a:pt x="440258" y="143915"/>
                </a:lnTo>
                <a:lnTo>
                  <a:pt x="370330" y="207636"/>
                </a:lnTo>
                <a:cubicBezTo>
                  <a:pt x="247672" y="330616"/>
                  <a:pt x="154259" y="482917"/>
                  <a:pt x="101448" y="653154"/>
                </a:cubicBezTo>
                <a:lnTo>
                  <a:pt x="76187" y="751659"/>
                </a:lnTo>
                <a:lnTo>
                  <a:pt x="0" y="651238"/>
                </a:lnTo>
                <a:lnTo>
                  <a:pt x="7065" y="623689"/>
                </a:lnTo>
                <a:cubicBezTo>
                  <a:pt x="76214" y="400789"/>
                  <a:pt x="209156" y="206070"/>
                  <a:pt x="384481" y="60999"/>
                </a:cubicBezTo>
                <a:lnTo>
                  <a:pt x="465841" y="0"/>
                </a:lnTo>
                <a:close/>
              </a:path>
            </a:pathLst>
          </a:custGeom>
          <a:solidFill>
            <a:srgbClr val="FFC0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82" name="任意多边形 181"/>
          <p:cNvSpPr/>
          <p:nvPr>
            <p:custDataLst>
              <p:tags r:id="rId29"/>
            </p:custDataLst>
          </p:nvPr>
        </p:nvSpPr>
        <p:spPr>
          <a:xfrm>
            <a:off x="6777214" y="2890368"/>
            <a:ext cx="540048" cy="806088"/>
          </a:xfrm>
          <a:custGeom>
            <a:avLst/>
            <a:gdLst>
              <a:gd name="connsiteX0" fmla="*/ 116915 w 492662"/>
              <a:gd name="connsiteY0" fmla="*/ 0 h 810291"/>
              <a:gd name="connsiteX1" fmla="*/ 148992 w 492662"/>
              <a:gd name="connsiteY1" fmla="*/ 29229 h 810291"/>
              <a:gd name="connsiteX2" fmla="*/ 489466 w 492662"/>
              <a:gd name="connsiteY2" fmla="*/ 746844 h 810291"/>
              <a:gd name="connsiteX3" fmla="*/ 492662 w 492662"/>
              <a:gd name="connsiteY3" fmla="*/ 810291 h 810291"/>
              <a:gd name="connsiteX4" fmla="*/ 400884 w 492662"/>
              <a:gd name="connsiteY4" fmla="*/ 695043 h 810291"/>
              <a:gd name="connsiteX5" fmla="*/ 383796 w 492662"/>
              <a:gd name="connsiteY5" fmla="*/ 708651 h 810291"/>
              <a:gd name="connsiteX6" fmla="*/ 374718 w 492662"/>
              <a:gd name="connsiteY6" fmla="*/ 649015 h 810291"/>
              <a:gd name="connsiteX7" fmla="*/ 2099 w 492662"/>
              <a:gd name="connsiteY7" fmla="*/ 29115 h 810291"/>
              <a:gd name="connsiteX8" fmla="*/ 0 w 492662"/>
              <a:gd name="connsiteY8" fmla="*/ 27541 h 810291"/>
              <a:gd name="connsiteX9" fmla="*/ 116915 w 492662"/>
              <a:gd name="connsiteY9" fmla="*/ 0 h 810291"/>
              <a:gd name="connsiteX0-1" fmla="*/ 116915 w 492662"/>
              <a:gd name="connsiteY0-2" fmla="*/ 0 h 810291"/>
              <a:gd name="connsiteX1-3" fmla="*/ 148992 w 492662"/>
              <a:gd name="connsiteY1-4" fmla="*/ 29229 h 810291"/>
              <a:gd name="connsiteX2-5" fmla="*/ 489466 w 492662"/>
              <a:gd name="connsiteY2-6" fmla="*/ 746844 h 810291"/>
              <a:gd name="connsiteX3-7" fmla="*/ 492662 w 492662"/>
              <a:gd name="connsiteY3-8" fmla="*/ 810291 h 810291"/>
              <a:gd name="connsiteX4-9" fmla="*/ 400884 w 492662"/>
              <a:gd name="connsiteY4-10" fmla="*/ 695043 h 810291"/>
              <a:gd name="connsiteX5-11" fmla="*/ 374718 w 492662"/>
              <a:gd name="connsiteY5-12" fmla="*/ 649015 h 810291"/>
              <a:gd name="connsiteX6-13" fmla="*/ 2099 w 492662"/>
              <a:gd name="connsiteY6-14" fmla="*/ 29115 h 810291"/>
              <a:gd name="connsiteX7-15" fmla="*/ 0 w 492662"/>
              <a:gd name="connsiteY7-16" fmla="*/ 27541 h 810291"/>
              <a:gd name="connsiteX8-17" fmla="*/ 116915 w 492662"/>
              <a:gd name="connsiteY8-18" fmla="*/ 0 h 8102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92662" h="810291">
                <a:moveTo>
                  <a:pt x="116915" y="0"/>
                </a:moveTo>
                <a:lnTo>
                  <a:pt x="148992" y="29229"/>
                </a:lnTo>
                <a:cubicBezTo>
                  <a:pt x="336362" y="217090"/>
                  <a:pt x="461187" y="467659"/>
                  <a:pt x="489466" y="746844"/>
                </a:cubicBezTo>
                <a:lnTo>
                  <a:pt x="492662" y="810291"/>
                </a:lnTo>
                <a:lnTo>
                  <a:pt x="400884" y="695043"/>
                </a:lnTo>
                <a:lnTo>
                  <a:pt x="374718" y="649015"/>
                </a:lnTo>
                <a:cubicBezTo>
                  <a:pt x="324156" y="401277"/>
                  <a:pt x="189563" y="184229"/>
                  <a:pt x="2099" y="29115"/>
                </a:cubicBezTo>
                <a:lnTo>
                  <a:pt x="0" y="27541"/>
                </a:lnTo>
                <a:lnTo>
                  <a:pt x="116915"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77" name="任意多边形 176"/>
          <p:cNvSpPr/>
          <p:nvPr>
            <p:custDataLst>
              <p:tags r:id="rId30"/>
            </p:custDataLst>
          </p:nvPr>
        </p:nvSpPr>
        <p:spPr>
          <a:xfrm>
            <a:off x="4893069" y="3716432"/>
            <a:ext cx="414054" cy="795990"/>
          </a:xfrm>
          <a:custGeom>
            <a:avLst/>
            <a:gdLst>
              <a:gd name="connsiteX0" fmla="*/ 2367 w 414054"/>
              <a:gd name="connsiteY0" fmla="*/ 0 h 813189"/>
              <a:gd name="connsiteX1" fmla="*/ 103150 w 414054"/>
              <a:gd name="connsiteY1" fmla="*/ 132843 h 813189"/>
              <a:gd name="connsiteX2" fmla="*/ 104425 w 414054"/>
              <a:gd name="connsiteY2" fmla="*/ 158165 h 813189"/>
              <a:gd name="connsiteX3" fmla="*/ 346469 w 414054"/>
              <a:gd name="connsiteY3" fmla="*/ 738632 h 813189"/>
              <a:gd name="connsiteX4" fmla="*/ 414054 w 414054"/>
              <a:gd name="connsiteY4" fmla="*/ 813189 h 813189"/>
              <a:gd name="connsiteX5" fmla="*/ 280664 w 414054"/>
              <a:gd name="connsiteY5" fmla="*/ 813189 h 813189"/>
              <a:gd name="connsiteX6" fmla="*/ 270211 w 414054"/>
              <a:gd name="connsiteY6" fmla="*/ 801658 h 813189"/>
              <a:gd name="connsiteX7" fmla="*/ 0 w 414054"/>
              <a:gd name="connsiteY7" fmla="*/ 46991 h 813189"/>
              <a:gd name="connsiteX8" fmla="*/ 2367 w 414054"/>
              <a:gd name="connsiteY8" fmla="*/ 0 h 8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054" h="813189">
                <a:moveTo>
                  <a:pt x="2367" y="0"/>
                </a:moveTo>
                <a:lnTo>
                  <a:pt x="103150" y="132843"/>
                </a:lnTo>
                <a:lnTo>
                  <a:pt x="104425" y="158165"/>
                </a:lnTo>
                <a:cubicBezTo>
                  <a:pt x="126640" y="377482"/>
                  <a:pt x="213863" y="577529"/>
                  <a:pt x="346469" y="738632"/>
                </a:cubicBezTo>
                <a:lnTo>
                  <a:pt x="414054" y="813189"/>
                </a:lnTo>
                <a:lnTo>
                  <a:pt x="280664" y="813189"/>
                </a:lnTo>
                <a:lnTo>
                  <a:pt x="270211" y="801658"/>
                </a:lnTo>
                <a:cubicBezTo>
                  <a:pt x="101405" y="596577"/>
                  <a:pt x="0" y="333657"/>
                  <a:pt x="0" y="46991"/>
                </a:cubicBezTo>
                <a:lnTo>
                  <a:pt x="2367" y="0"/>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76" name="任意多边形 175"/>
          <p:cNvSpPr/>
          <p:nvPr>
            <p:custDataLst>
              <p:tags r:id="rId31"/>
            </p:custDataLst>
          </p:nvPr>
        </p:nvSpPr>
        <p:spPr>
          <a:xfrm>
            <a:off x="6636268" y="3907994"/>
            <a:ext cx="593534" cy="890931"/>
          </a:xfrm>
          <a:custGeom>
            <a:avLst/>
            <a:gdLst>
              <a:gd name="connsiteX0" fmla="*/ 530211 w 612764"/>
              <a:gd name="connsiteY0" fmla="*/ 0 h 903443"/>
              <a:gd name="connsiteX1" fmla="*/ 612764 w 612764"/>
              <a:gd name="connsiteY1" fmla="*/ 103664 h 903443"/>
              <a:gd name="connsiteX2" fmla="*/ 587353 w 612764"/>
              <a:gd name="connsiteY2" fmla="*/ 202750 h 903443"/>
              <a:gd name="connsiteX3" fmla="*/ 21278 w 612764"/>
              <a:gd name="connsiteY3" fmla="*/ 893165 h 903443"/>
              <a:gd name="connsiteX4" fmla="*/ 0 w 612764"/>
              <a:gd name="connsiteY4" fmla="*/ 903443 h 903443"/>
              <a:gd name="connsiteX5" fmla="*/ 32897 w 612764"/>
              <a:gd name="connsiteY5" fmla="*/ 770272 h 903443"/>
              <a:gd name="connsiteX6" fmla="*/ 63589 w 612764"/>
              <a:gd name="connsiteY6" fmla="*/ 751577 h 903443"/>
              <a:gd name="connsiteX7" fmla="*/ 519695 w 612764"/>
              <a:gd name="connsiteY7" fmla="*/ 69083 h 903443"/>
              <a:gd name="connsiteX8" fmla="*/ 530211 w 612764"/>
              <a:gd name="connsiteY8" fmla="*/ 0 h 9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764" h="903443">
                <a:moveTo>
                  <a:pt x="530211" y="0"/>
                </a:moveTo>
                <a:lnTo>
                  <a:pt x="612764" y="103664"/>
                </a:lnTo>
                <a:lnTo>
                  <a:pt x="587353" y="202750"/>
                </a:lnTo>
                <a:cubicBezTo>
                  <a:pt x="495156" y="499950"/>
                  <a:pt x="289545" y="747052"/>
                  <a:pt x="21278" y="893165"/>
                </a:cubicBezTo>
                <a:lnTo>
                  <a:pt x="0" y="903443"/>
                </a:lnTo>
                <a:lnTo>
                  <a:pt x="32897" y="770272"/>
                </a:lnTo>
                <a:lnTo>
                  <a:pt x="63589" y="751577"/>
                </a:lnTo>
                <a:cubicBezTo>
                  <a:pt x="294369" y="595257"/>
                  <a:pt x="461910" y="352213"/>
                  <a:pt x="519695" y="69083"/>
                </a:cubicBezTo>
                <a:lnTo>
                  <a:pt x="530211" y="0"/>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172" name="任意多边形 171"/>
          <p:cNvSpPr/>
          <p:nvPr>
            <p:custDataLst>
              <p:tags r:id="rId32"/>
            </p:custDataLst>
          </p:nvPr>
        </p:nvSpPr>
        <p:spPr>
          <a:xfrm>
            <a:off x="5356820" y="4696387"/>
            <a:ext cx="1034960" cy="236247"/>
          </a:xfrm>
          <a:custGeom>
            <a:avLst/>
            <a:gdLst>
              <a:gd name="connsiteX0" fmla="*/ 0 w 1046462"/>
              <a:gd name="connsiteY0" fmla="*/ 0 h 246075"/>
              <a:gd name="connsiteX1" fmla="*/ 176760 w 1046462"/>
              <a:gd name="connsiteY1" fmla="*/ 0 h 246075"/>
              <a:gd name="connsiteX2" fmla="*/ 202630 w 1046462"/>
              <a:gd name="connsiteY2" fmla="*/ 15758 h 246075"/>
              <a:gd name="connsiteX3" fmla="*/ 719560 w 1046462"/>
              <a:gd name="connsiteY3" fmla="*/ 146992 h 246075"/>
              <a:gd name="connsiteX4" fmla="*/ 1042053 w 1046462"/>
              <a:gd name="connsiteY4" fmla="*/ 98108 h 246075"/>
              <a:gd name="connsiteX5" fmla="*/ 1046462 w 1046462"/>
              <a:gd name="connsiteY5" fmla="*/ 96491 h 246075"/>
              <a:gd name="connsiteX6" fmla="*/ 1019370 w 1046462"/>
              <a:gd name="connsiteY6" fmla="*/ 206160 h 246075"/>
              <a:gd name="connsiteX7" fmla="*/ 958037 w 1046462"/>
              <a:gd name="connsiteY7" fmla="*/ 221971 h 246075"/>
              <a:gd name="connsiteX8" fmla="*/ 719559 w 1046462"/>
              <a:gd name="connsiteY8" fmla="*/ 246075 h 246075"/>
              <a:gd name="connsiteX9" fmla="*/ 57959 w 1046462"/>
              <a:gd name="connsiteY9" fmla="*/ 43455 h 246075"/>
              <a:gd name="connsiteX10" fmla="*/ 0 w 1046462"/>
              <a:gd name="connsiteY10" fmla="*/ 0 h 2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6462" h="246075">
                <a:moveTo>
                  <a:pt x="0" y="0"/>
                </a:moveTo>
                <a:lnTo>
                  <a:pt x="176760" y="0"/>
                </a:lnTo>
                <a:lnTo>
                  <a:pt x="202630" y="15758"/>
                </a:lnTo>
                <a:cubicBezTo>
                  <a:pt x="356294" y="99452"/>
                  <a:pt x="532390" y="146992"/>
                  <a:pt x="719560" y="146992"/>
                </a:cubicBezTo>
                <a:cubicBezTo>
                  <a:pt x="831862" y="146992"/>
                  <a:pt x="940178" y="129878"/>
                  <a:pt x="1042053" y="98108"/>
                </a:cubicBezTo>
                <a:lnTo>
                  <a:pt x="1046462" y="96491"/>
                </a:lnTo>
                <a:lnTo>
                  <a:pt x="1019370" y="206160"/>
                </a:lnTo>
                <a:lnTo>
                  <a:pt x="958037" y="221971"/>
                </a:lnTo>
                <a:cubicBezTo>
                  <a:pt x="881007" y="237776"/>
                  <a:pt x="801250" y="246075"/>
                  <a:pt x="719559" y="246075"/>
                </a:cubicBezTo>
                <a:cubicBezTo>
                  <a:pt x="474488" y="246075"/>
                  <a:pt x="246817" y="171379"/>
                  <a:pt x="57959" y="43455"/>
                </a:cubicBezTo>
                <a:lnTo>
                  <a:pt x="0" y="0"/>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2" name="文本框 1"/>
          <p:cNvSpPr txBox="1"/>
          <p:nvPr/>
        </p:nvSpPr>
        <p:spPr>
          <a:xfrm>
            <a:off x="629920" y="1920240"/>
            <a:ext cx="3759835" cy="82994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大学生应该在大学生活开始的时候就确立一个明确的学习目标。</a:t>
            </a:r>
            <a:endParaRPr lang="zh-CN" altLang="en-US" sz="1600">
              <a:latin typeface="宋体" panose="02010600030101010101" pitchFamily="2" charset="-122"/>
              <a:ea typeface="宋体" panose="02010600030101010101" pitchFamily="2" charset="-122"/>
            </a:endParaRPr>
          </a:p>
        </p:txBody>
      </p:sp>
      <p:sp>
        <p:nvSpPr>
          <p:cNvPr id="3" name="文本框 2"/>
          <p:cNvSpPr txBox="1"/>
          <p:nvPr>
            <p:custDataLst>
              <p:tags r:id="rId33"/>
            </p:custDataLst>
          </p:nvPr>
        </p:nvSpPr>
        <p:spPr>
          <a:xfrm>
            <a:off x="530225" y="3140075"/>
            <a:ext cx="3477895" cy="156845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所在地学校、学院、系（所）是否具备完善的图书资料，是否会提供很多的国际交流机会，是否鼓励学生参加各种各样的课外活动，等等。</a:t>
            </a:r>
            <a:endParaRPr lang="zh-CN" altLang="en-US" sz="1600">
              <a:latin typeface="宋体" panose="02010600030101010101" pitchFamily="2" charset="-122"/>
              <a:ea typeface="宋体" panose="02010600030101010101" pitchFamily="2" charset="-122"/>
            </a:endParaRPr>
          </a:p>
        </p:txBody>
      </p:sp>
      <p:sp>
        <p:nvSpPr>
          <p:cNvPr id="4" name="文本框 3"/>
          <p:cNvSpPr txBox="1"/>
          <p:nvPr>
            <p:custDataLst>
              <p:tags r:id="rId34"/>
            </p:custDataLst>
          </p:nvPr>
        </p:nvSpPr>
        <p:spPr>
          <a:xfrm>
            <a:off x="838200" y="5144135"/>
            <a:ext cx="3355975" cy="119888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学生应该关注自己学习的条件是否具备，自己参加素质拓展活动是否具备健康的体魄。</a:t>
            </a:r>
            <a:endParaRPr lang="zh-CN" altLang="en-US" sz="1600">
              <a:latin typeface="宋体" panose="02010600030101010101" pitchFamily="2" charset="-122"/>
              <a:ea typeface="宋体" panose="02010600030101010101" pitchFamily="2" charset="-122"/>
            </a:endParaRPr>
          </a:p>
        </p:txBody>
      </p:sp>
      <p:sp>
        <p:nvSpPr>
          <p:cNvPr id="5" name="文本框 4"/>
          <p:cNvSpPr txBox="1"/>
          <p:nvPr>
            <p:custDataLst>
              <p:tags r:id="rId35"/>
            </p:custDataLst>
          </p:nvPr>
        </p:nvSpPr>
        <p:spPr>
          <a:xfrm>
            <a:off x="7961630" y="1658620"/>
            <a:ext cx="3307715" cy="119888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一般来说，大学生总是有很多的教育学习机会可以选择，也会有丰富多彩的素质拓展计划项目可以选择。</a:t>
            </a:r>
            <a:endParaRPr lang="zh-CN" altLang="en-US" sz="1600">
              <a:latin typeface="宋体" panose="02010600030101010101" pitchFamily="2" charset="-122"/>
              <a:ea typeface="宋体" panose="02010600030101010101" pitchFamily="2" charset="-122"/>
            </a:endParaRPr>
          </a:p>
        </p:txBody>
      </p:sp>
      <p:sp>
        <p:nvSpPr>
          <p:cNvPr id="6" name="文本框 5"/>
          <p:cNvSpPr txBox="1"/>
          <p:nvPr>
            <p:custDataLst>
              <p:tags r:id="rId36"/>
            </p:custDataLst>
          </p:nvPr>
        </p:nvSpPr>
        <p:spPr>
          <a:xfrm>
            <a:off x="7511415" y="5135245"/>
            <a:ext cx="3989705" cy="119888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做出选择之后，就应该为所选择的教育教学项目预留足够多的时间，保证所选择的教育教学项目能够按照预定目标实现。</a:t>
            </a:r>
            <a:endParaRPr lang="zh-CN" altLang="en-US" sz="1600">
              <a:latin typeface="宋体" panose="02010600030101010101" pitchFamily="2" charset="-122"/>
              <a:ea typeface="宋体" panose="02010600030101010101" pitchFamily="2" charset="-122"/>
            </a:endParaRPr>
          </a:p>
        </p:txBody>
      </p:sp>
      <p:sp>
        <p:nvSpPr>
          <p:cNvPr id="7" name="文本框 6"/>
          <p:cNvSpPr txBox="1"/>
          <p:nvPr>
            <p:custDataLst>
              <p:tags r:id="rId37"/>
            </p:custDataLst>
          </p:nvPr>
        </p:nvSpPr>
        <p:spPr>
          <a:xfrm>
            <a:off x="8196580" y="3602990"/>
            <a:ext cx="3284220" cy="119888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要及时根据时间表对自己各个阶段的学业进行评价，评价的结果可以作为学业进程完善和更新的依据。</a:t>
            </a:r>
            <a:endParaRPr lang="zh-CN" altLang="en-US" sz="16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1"/>
          <p:cNvSpPr/>
          <p:nvPr/>
        </p:nvSpPr>
        <p:spPr>
          <a:xfrm>
            <a:off x="2188210" y="1493520"/>
            <a:ext cx="8293735" cy="91249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 科学性</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学业进程设计要符合高等教育规律，符合人的发展规律，符合青年学生成长成才的规律。</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稻壳儿鸭鸭 2"/>
          <p:cNvSpPr txBox="1"/>
          <p:nvPr/>
        </p:nvSpPr>
        <p:spPr>
          <a:xfrm>
            <a:off x="1205856" y="3645601"/>
            <a:ext cx="6973402" cy="139255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3. 可行性</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68C5CA"/>
                </a:solidFill>
                <a:effectLst/>
                <a:uLnTx/>
                <a:uFillTx/>
                <a:latin typeface="汉仪正圆-55W" panose="00020600040101010101" pitchFamily="18" charset="-122"/>
                <a:ea typeface="汉仪正圆-55W" panose="00020600040101010101" pitchFamily="18" charset="-122"/>
                <a:cs typeface="+mn-cs"/>
                <a:sym typeface="+mn-lt"/>
              </a:rPr>
              <a:t>学业进程设计是用来指导大学生合理安排大学生活的实用性规划，应具有很强的可行性，不应该是纸上谈兵。</a:t>
            </a:r>
            <a:endParaRPr kumimoji="0" lang="zh-CN" altLang="en-US" sz="1800" b="0" i="0" u="none" strike="noStrike" kern="1200" cap="none" spc="0" normalizeH="0" baseline="0" noProof="0" dirty="0">
              <a:ln>
                <a:noFill/>
              </a:ln>
              <a:solidFill>
                <a:srgbClr val="68C5CA"/>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32" name="稻壳儿鸭鸭 3"/>
          <p:cNvSpPr txBox="1"/>
          <p:nvPr/>
        </p:nvSpPr>
        <p:spPr>
          <a:xfrm>
            <a:off x="1227455" y="2538730"/>
            <a:ext cx="6998335" cy="11068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rPr>
              <a:t>2. 系统性</a:t>
            </a:r>
            <a:endPar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rPr>
              <a:t>学业进程设计不是简单给出一个目标或日程，而应该是一个完整的系统，应该考虑大学生学习和生活的各个方面。</a:t>
            </a:r>
            <a:endPar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8"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（三）学业进程设计的评价</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稻壳儿鸭鸭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58228" y="2725422"/>
            <a:ext cx="2090722" cy="21555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stCondLst>
                                            <p:cond delay="0"/>
                                          </p:stCondLst>
                                        </p:cTn>
                                        <p:tgtEl>
                                          <p:spTgt spid="12"/>
                                        </p:tgtEl>
                                      </p:cBhvr>
                                    </p:animEffect>
                                    <p:anim to="0" calcmode="lin" valueType="num">
                                      <p:cBhvr>
                                        <p:cTn id="8" dur="500" fill="hold">
                                          <p:stCondLst>
                                            <p:cond delay="0"/>
                                          </p:stCondLst>
                                        </p:cTn>
                                        <p:tgtEl>
                                          <p:spTgt spid="12"/>
                                        </p:tgtEl>
                                        <p:attrNameLst>
                                          <p:attrName>ppt_x</p:attrName>
                                        </p:attrNameLst>
                                      </p:cBhvr>
                                      <p:tavLst>
                                        <p:tav tm="0">
                                          <p:val>
                                            <p:strVal val="#ppt_x-.05"/>
                                          </p:val>
                                        </p:tav>
                                        <p:tav tm="100000">
                                          <p:val>
                                            <p:strVal val="#ppt_x"/>
                                          </p:val>
                                        </p:tav>
                                      </p:tavLst>
                                    </p:anim>
                                  </p:childTnLst>
                                </p:cTn>
                              </p:par>
                              <p:par>
                                <p:cTn id="9" presetID="10" presetClass="entr" presetSubtype="0" fill="hold" grpId="0" nodeType="withEffect">
                                  <p:stCondLst>
                                    <p:cond delay="0"/>
                                  </p:stCondLst>
                                  <p:iterate type="wd">
                                    <p:tmPct val="10000"/>
                                  </p:iterate>
                                  <p:childTnLst>
                                    <p:set>
                                      <p:cBhvr>
                                        <p:cTn id="10" dur="1" fill="hold">
                                          <p:stCondLst>
                                            <p:cond delay="0"/>
                                          </p:stCondLst>
                                        </p:cTn>
                                        <p:tgtEl>
                                          <p:spTgt spid="29"/>
                                        </p:tgtEl>
                                        <p:attrNameLst>
                                          <p:attrName>style.visibility</p:attrName>
                                        </p:attrNameLst>
                                      </p:cBhvr>
                                      <p:to>
                                        <p:strVal val="visible"/>
                                      </p:to>
                                    </p:set>
                                    <p:anim to="0" calcmode="lin" valueType="num">
                                      <p:cBhvr>
                                        <p:cTn id="11" dur="500" decel="100000" fill="hold">
                                          <p:stCondLst>
                                            <p:cond delay="0"/>
                                          </p:stCondLst>
                                        </p:cTn>
                                        <p:tgtEl>
                                          <p:spTgt spid="29"/>
                                        </p:tgtEl>
                                        <p:attrNameLst>
                                          <p:attrName>ppt_x</p:attrName>
                                        </p:attrNameLst>
                                      </p:cBhvr>
                                      <p:tavLst>
                                        <p:tav tm="0">
                                          <p:val>
                                            <p:strVal val="ppt_x-0.02"/>
                                          </p:val>
                                        </p:tav>
                                        <p:tav tm="100000">
                                          <p:val>
                                            <p:strVal val="#ppt_x"/>
                                          </p:val>
                                        </p:tav>
                                      </p:tavLst>
                                    </p:anim>
                                    <p:animEffect transition="in" filter="fade">
                                      <p:cBhvr>
                                        <p:cTn id="12" dur="500">
                                          <p:stCondLst>
                                            <p:cond delay="0"/>
                                          </p:stCondLst>
                                        </p:cTn>
                                        <p:tgtEl>
                                          <p:spTgt spid="29"/>
                                        </p:tgtEl>
                                      </p:cBhvr>
                                    </p:animEffect>
                                    <p:animScale>
                                      <p:cBhvr>
                                        <p:cTn id="13" dur="500" decel="100000" fill="hold">
                                          <p:stCondLst>
                                            <p:cond delay="0"/>
                                          </p:stCondLst>
                                        </p:cTn>
                                        <p:tgtEl>
                                          <p:spTgt spid="29"/>
                                        </p:tgtEl>
                                      </p:cBhvr>
                                      <p:by x="100000" y="100000"/>
                                      <p:from x="110000" y="110000"/>
                                      <p:to x="100000" y="100000"/>
                                    </p:animScale>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32"/>
                                        </p:tgtEl>
                                        <p:attrNameLst>
                                          <p:attrName>style.visibility</p:attrName>
                                        </p:attrNameLst>
                                      </p:cBhvr>
                                      <p:to>
                                        <p:strVal val="visible"/>
                                      </p:to>
                                    </p:set>
                                    <p:anim to="0" calcmode="lin" valueType="num">
                                      <p:cBhvr>
                                        <p:cTn id="16" dur="500" decel="100000" fill="hold">
                                          <p:stCondLst>
                                            <p:cond delay="0"/>
                                          </p:stCondLst>
                                        </p:cTn>
                                        <p:tgtEl>
                                          <p:spTgt spid="32"/>
                                        </p:tgtEl>
                                        <p:attrNameLst>
                                          <p:attrName>ppt_x</p:attrName>
                                        </p:attrNameLst>
                                      </p:cBhvr>
                                      <p:tavLst>
                                        <p:tav tm="0">
                                          <p:val>
                                            <p:strVal val="ppt_x-0.02"/>
                                          </p:val>
                                        </p:tav>
                                        <p:tav tm="100000">
                                          <p:val>
                                            <p:strVal val="#ppt_x"/>
                                          </p:val>
                                        </p:tav>
                                      </p:tavLst>
                                    </p:anim>
                                    <p:animEffect transition="in" filter="fade">
                                      <p:cBhvr>
                                        <p:cTn id="17" dur="500">
                                          <p:stCondLst>
                                            <p:cond delay="0"/>
                                          </p:stCondLst>
                                        </p:cTn>
                                        <p:tgtEl>
                                          <p:spTgt spid="32"/>
                                        </p:tgtEl>
                                      </p:cBhvr>
                                    </p:animEffect>
                                    <p:animScale>
                                      <p:cBhvr>
                                        <p:cTn id="18"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P spid="3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1"/>
          <p:cNvSpPr/>
          <p:nvPr/>
        </p:nvSpPr>
        <p:spPr>
          <a:xfrm>
            <a:off x="2188210" y="1493520"/>
            <a:ext cx="8293735" cy="91249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4. 导向性</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学业进程设计不是学习成绩标准，而是引导大学生按照计划提高自身综合素质的指南。</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稻壳儿鸭鸭 2"/>
          <p:cNvSpPr txBox="1"/>
          <p:nvPr/>
        </p:nvSpPr>
        <p:spPr>
          <a:xfrm>
            <a:off x="1205856" y="3645601"/>
            <a:ext cx="6973402" cy="139255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rPr>
              <a:t>6. 开放性</a:t>
            </a:r>
            <a:endParaRPr kumimoji="0" lang="zh-CN" altLang="en-US" sz="18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学业进程设计要体现开放性的特征。大学生只有把自己的学业进程置于社会和市场的开放环境下，学业才能经得住市场的检验。</a:t>
            </a:r>
            <a:endParaRPr kumimoji="0" lang="zh-CN" altLang="en-US" sz="1800" b="0" i="0" u="none" strike="noStrike" kern="1200" cap="none" spc="0" normalizeH="0" baseline="0" noProof="0" dirty="0">
              <a:ln>
                <a:noFill/>
              </a:ln>
              <a:solidFill>
                <a:srgbClr val="68C5CA"/>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32" name="稻壳儿鸭鸭 3"/>
          <p:cNvSpPr txBox="1"/>
          <p:nvPr/>
        </p:nvSpPr>
        <p:spPr>
          <a:xfrm>
            <a:off x="1227455" y="2538730"/>
            <a:ext cx="699833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rPr>
              <a:t>5. 有弹性</a:t>
            </a:r>
            <a:endPar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rPr>
              <a:t>学业进程设计要具有弹性，要鼓励和允许学生结合实际情况进行修正与完善。</a:t>
            </a:r>
            <a:endPar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3" name="稻壳儿鸭鸭 4-1"/>
          <p:cNvSpPr txBox="1"/>
          <p:nvPr/>
        </p:nvSpPr>
        <p:spPr>
          <a:xfrm>
            <a:off x="1288415" y="5200650"/>
            <a:ext cx="9193530" cy="10960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sym typeface="+mn-lt"/>
              </a:rPr>
              <a:t>7. 统筹性</a:t>
            </a:r>
            <a:endParaRPr kumimoji="0" lang="zh-CN" altLang="en-US" sz="18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rPr>
              <a:t>学业进程设计要具有统筹性，统筹兼顾学业进程设计的四个方面的基础因素，统筹协调学业进程设计的各个环节，使其成为浑然一体的高效系统。</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endParaRPr>
          </a:p>
        </p:txBody>
      </p:sp>
      <p:sp>
        <p:nvSpPr>
          <p:cNvPr id="28"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（三）学业进程设计的评价</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稻壳儿鸭鸭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58228" y="2725422"/>
            <a:ext cx="2090722" cy="21555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stCondLst>
                                            <p:cond delay="0"/>
                                          </p:stCondLst>
                                        </p:cTn>
                                        <p:tgtEl>
                                          <p:spTgt spid="12"/>
                                        </p:tgtEl>
                                      </p:cBhvr>
                                    </p:animEffect>
                                    <p:anim to="0" calcmode="lin" valueType="num">
                                      <p:cBhvr>
                                        <p:cTn id="8" dur="500" fill="hold">
                                          <p:stCondLst>
                                            <p:cond delay="0"/>
                                          </p:stCondLst>
                                        </p:cTn>
                                        <p:tgtEl>
                                          <p:spTgt spid="12"/>
                                        </p:tgtEl>
                                        <p:attrNameLst>
                                          <p:attrName>ppt_x</p:attrName>
                                        </p:attrNameLst>
                                      </p:cBhvr>
                                      <p:tavLst>
                                        <p:tav tm="0">
                                          <p:val>
                                            <p:strVal val="#ppt_x-.05"/>
                                          </p:val>
                                        </p:tav>
                                        <p:tav tm="100000">
                                          <p:val>
                                            <p:strVal val="#ppt_x"/>
                                          </p:val>
                                        </p:tav>
                                      </p:tavLst>
                                    </p:anim>
                                  </p:childTnLst>
                                </p:cTn>
                              </p:par>
                              <p:par>
                                <p:cTn id="9" presetID="10" presetClass="entr" presetSubtype="0" fill="hold" grpId="0" nodeType="withEffect">
                                  <p:stCondLst>
                                    <p:cond delay="0"/>
                                  </p:stCondLst>
                                  <p:iterate type="wd">
                                    <p:tmPct val="10000"/>
                                  </p:iterate>
                                  <p:childTnLst>
                                    <p:set>
                                      <p:cBhvr>
                                        <p:cTn id="10" dur="1" fill="hold">
                                          <p:stCondLst>
                                            <p:cond delay="0"/>
                                          </p:stCondLst>
                                        </p:cTn>
                                        <p:tgtEl>
                                          <p:spTgt spid="29"/>
                                        </p:tgtEl>
                                        <p:attrNameLst>
                                          <p:attrName>style.visibility</p:attrName>
                                        </p:attrNameLst>
                                      </p:cBhvr>
                                      <p:to>
                                        <p:strVal val="visible"/>
                                      </p:to>
                                    </p:set>
                                    <p:anim to="0" calcmode="lin" valueType="num">
                                      <p:cBhvr>
                                        <p:cTn id="11" dur="500" decel="100000" fill="hold">
                                          <p:stCondLst>
                                            <p:cond delay="0"/>
                                          </p:stCondLst>
                                        </p:cTn>
                                        <p:tgtEl>
                                          <p:spTgt spid="29"/>
                                        </p:tgtEl>
                                        <p:attrNameLst>
                                          <p:attrName>ppt_x</p:attrName>
                                        </p:attrNameLst>
                                      </p:cBhvr>
                                      <p:tavLst>
                                        <p:tav tm="0">
                                          <p:val>
                                            <p:strVal val="ppt_x-0.02"/>
                                          </p:val>
                                        </p:tav>
                                        <p:tav tm="100000">
                                          <p:val>
                                            <p:strVal val="#ppt_x"/>
                                          </p:val>
                                        </p:tav>
                                      </p:tavLst>
                                    </p:anim>
                                    <p:animEffect transition="in" filter="fade">
                                      <p:cBhvr>
                                        <p:cTn id="12" dur="500">
                                          <p:stCondLst>
                                            <p:cond delay="0"/>
                                          </p:stCondLst>
                                        </p:cTn>
                                        <p:tgtEl>
                                          <p:spTgt spid="29"/>
                                        </p:tgtEl>
                                      </p:cBhvr>
                                    </p:animEffect>
                                    <p:animScale>
                                      <p:cBhvr>
                                        <p:cTn id="13" dur="500" decel="100000" fill="hold">
                                          <p:stCondLst>
                                            <p:cond delay="0"/>
                                          </p:stCondLst>
                                        </p:cTn>
                                        <p:tgtEl>
                                          <p:spTgt spid="29"/>
                                        </p:tgtEl>
                                      </p:cBhvr>
                                      <p:by x="100000" y="100000"/>
                                      <p:from x="110000" y="110000"/>
                                      <p:to x="100000" y="100000"/>
                                    </p:animScale>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32"/>
                                        </p:tgtEl>
                                        <p:attrNameLst>
                                          <p:attrName>style.visibility</p:attrName>
                                        </p:attrNameLst>
                                      </p:cBhvr>
                                      <p:to>
                                        <p:strVal val="visible"/>
                                      </p:to>
                                    </p:set>
                                    <p:anim to="0" calcmode="lin" valueType="num">
                                      <p:cBhvr>
                                        <p:cTn id="16" dur="500" decel="100000" fill="hold">
                                          <p:stCondLst>
                                            <p:cond delay="0"/>
                                          </p:stCondLst>
                                        </p:cTn>
                                        <p:tgtEl>
                                          <p:spTgt spid="32"/>
                                        </p:tgtEl>
                                        <p:attrNameLst>
                                          <p:attrName>ppt_x</p:attrName>
                                        </p:attrNameLst>
                                      </p:cBhvr>
                                      <p:tavLst>
                                        <p:tav tm="0">
                                          <p:val>
                                            <p:strVal val="ppt_x-0.02"/>
                                          </p:val>
                                        </p:tav>
                                        <p:tav tm="100000">
                                          <p:val>
                                            <p:strVal val="#ppt_x"/>
                                          </p:val>
                                        </p:tav>
                                      </p:tavLst>
                                    </p:anim>
                                    <p:animEffect transition="in" filter="fade">
                                      <p:cBhvr>
                                        <p:cTn id="17" dur="500">
                                          <p:stCondLst>
                                            <p:cond delay="0"/>
                                          </p:stCondLst>
                                        </p:cTn>
                                        <p:tgtEl>
                                          <p:spTgt spid="32"/>
                                        </p:tgtEl>
                                      </p:cBhvr>
                                    </p:animEffect>
                                    <p:animScale>
                                      <p:cBhvr>
                                        <p:cTn id="18"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P spid="3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555998" y="1746671"/>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（一）知识就是力量</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nvGrpSpPr>
          <p:cNvPr id="18" name="组合 17"/>
          <p:cNvGrpSpPr/>
          <p:nvPr/>
        </p:nvGrpSpPr>
        <p:grpSpPr>
          <a:xfrm>
            <a:off x="542562" y="2619834"/>
            <a:ext cx="10981781" cy="3483143"/>
            <a:chOff x="593631" y="2815772"/>
            <a:chExt cx="10321113" cy="3134800"/>
          </a:xfrm>
        </p:grpSpPr>
        <p:sp>
          <p:nvSpPr>
            <p:cNvPr id="17" name="矩形: 圆角 16"/>
            <p:cNvSpPr/>
            <p:nvPr/>
          </p:nvSpPr>
          <p:spPr>
            <a:xfrm>
              <a:off x="1596572" y="2815772"/>
              <a:ext cx="9318172" cy="313480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grpSp>
          <p:nvGrpSpPr>
            <p:cNvPr id="14" name="组合 13"/>
            <p:cNvGrpSpPr/>
            <p:nvPr/>
          </p:nvGrpSpPr>
          <p:grpSpPr>
            <a:xfrm>
              <a:off x="593631" y="2837089"/>
              <a:ext cx="1003218" cy="3092358"/>
              <a:chOff x="593631" y="2837089"/>
              <a:chExt cx="1003218" cy="3092358"/>
            </a:xfrm>
          </p:grpSpPr>
          <p:sp>
            <p:nvSpPr>
              <p:cNvPr id="27" name="矩形 26"/>
              <p:cNvSpPr/>
              <p:nvPr/>
            </p:nvSpPr>
            <p:spPr>
              <a:xfrm>
                <a:off x="594228" y="2837089"/>
                <a:ext cx="1002621" cy="148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 </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知识的价值</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8" name="矩形 27"/>
              <p:cNvSpPr/>
              <p:nvPr/>
            </p:nvSpPr>
            <p:spPr>
              <a:xfrm>
                <a:off x="593631" y="4441846"/>
                <a:ext cx="1003218" cy="148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 </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知识如何产生力量</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sp>
        <p:nvSpPr>
          <p:cNvPr id="21" name="文本框 20"/>
          <p:cNvSpPr txBox="1"/>
          <p:nvPr/>
        </p:nvSpPr>
        <p:spPr>
          <a:xfrm>
            <a:off x="1915795" y="2854960"/>
            <a:ext cx="5897880" cy="14478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（1）知识是社会革命的力量。</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（2）知识是完善人性的重要手段。</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（3）知识推动创新思维的发展。</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sp>
        <p:nvSpPr>
          <p:cNvPr id="23" name="文本框 22"/>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四、全面培养职业能力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custDataLst>
              <p:tags r:id="rId1"/>
            </p:custDataLst>
          </p:nvPr>
        </p:nvSpPr>
        <p:spPr>
          <a:xfrm>
            <a:off x="1917065" y="4779645"/>
            <a:ext cx="5521325" cy="977265"/>
          </a:xfrm>
          <a:prstGeom prst="rect">
            <a:avLst/>
          </a:prstGeom>
          <a:noFill/>
        </p:spPr>
        <p:txBody>
          <a:bodyPr wrap="square" rtlCol="0">
            <a:spAutoFit/>
          </a:bodyPr>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（1）对“知识就是力量”的理解。</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（2）知识转化为力量。</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pic>
        <p:nvPicPr>
          <p:cNvPr id="3" name="图片 2"/>
          <p:cNvPicPr>
            <a:picLocks noChangeAspect="1"/>
          </p:cNvPicPr>
          <p:nvPr/>
        </p:nvPicPr>
        <p:blipFill>
          <a:blip r:embed="rId2"/>
          <a:stretch>
            <a:fillRect/>
          </a:stretch>
        </p:blipFill>
        <p:spPr>
          <a:xfrm>
            <a:off x="6970395" y="2823845"/>
            <a:ext cx="3255645" cy="3255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1"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785495" y="1548765"/>
            <a:ext cx="6108700" cy="466153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当前，国家和地方经济增速进入新常态，宏观就业压力不减，大学生就业难已是不争事实。根据教育部公布的数据显示：2021 届全国普通高校毕业生总规模 909 万，同比增加 35 万。对 2021 年就业形势进行分析发现：疫情的影响仍有不确定性，校园招聘岗位数量有所减少、部分群体就业难度持续增加，“高期望”“慢就业”加剧，这些因素无疑会增加就业难度。大学生“高不成，低不就”的现象很严重，同时企业缺人现象也很严重。这就矛盾了，于是就出现了这边“用工荒”，那边“就业难”的怪现象。曾几何时，被誉为“天之骄子”的大学生，现如今找工作竟是“皇帝的女儿也愁嫁”了。</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文本框 20"/>
          <p:cNvSpPr txBox="1"/>
          <p:nvPr/>
        </p:nvSpPr>
        <p:spPr>
          <a:xfrm>
            <a:off x="1790700" y="637858"/>
            <a:ext cx="5400040" cy="80010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noProof="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四、全面培养职业能力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cs"/>
                <a:sym typeface="+mn-lt"/>
              </a:rPr>
              <a:t>（二）大学职场</a:t>
            </a:r>
            <a:endParaRPr kumimoji="0" lang="zh-CN" altLang="en-US" sz="20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6894195" y="2004060"/>
            <a:ext cx="4575175" cy="3372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48945" y="1446530"/>
            <a:ext cx="11294110" cy="4912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根据我国的实际情况，并结合国际先进经验，我国专家把核心职业能力分为：交流表达能力、数字运算能力、革新创新能力、自我提高能力、团队合作能力、解决问题能力、信息处理能力、外语应用能力八个方面。</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宋体" panose="02010600030101010101" pitchFamily="2" charset="-122"/>
                <a:sym typeface="+mn-lt"/>
              </a:rPr>
              <a:t>（1）交流表达能力：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通过口头或者书面语言形式以及其他适当形式，准确清晰地表达主体意图。</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（2）数字运算能力：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运用数学工具，获取、采集、理解和运算数字符号信息，以解决实际工作中的问题的能力。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（3）革新创新能力：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在前人发现或者发明的基础上，通过自身努力，创造性地提出新的发现、发明或者改进革新方案的能力。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（4）自我提高能力：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在学习和工作中自我归纳、总结，找到自己的优缺点，扬长避短，不断自我调整改进的能力。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chemeClr val="accent1">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（5）团队合作能力：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在实际工作中，充分理解团队目标、组织结构、个人职责，在此基础上与他人相互协调配合、互相帮助的能力。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FFC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（6）解决问题能力：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在工作中把理论、思想、方案、认识转化为操作或工作过程和行为，以最终解决实际问题、实现工作目标的能力。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6B67EC"/>
                </a:solidFill>
                <a:effectLst/>
                <a:uLnTx/>
                <a:uFillTx/>
                <a:latin typeface="宋体" panose="02010600030101010101" pitchFamily="2" charset="-122"/>
                <a:ea typeface="宋体" panose="02010600030101010101" pitchFamily="2" charset="-122"/>
                <a:cs typeface="宋体" panose="02010600030101010101" pitchFamily="2" charset="-122"/>
                <a:sym typeface="+mn-lt"/>
              </a:rPr>
              <a:t>（7）信息处理能力：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运用计算机技术处理各种形式的信息资源的能力。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FD66FF"/>
                </a:solidFill>
                <a:effectLst/>
                <a:uLnTx/>
                <a:uFillTx/>
                <a:latin typeface="宋体" panose="02010600030101010101" pitchFamily="2" charset="-122"/>
                <a:ea typeface="宋体" panose="02010600030101010101" pitchFamily="2" charset="-122"/>
                <a:cs typeface="宋体" panose="02010600030101010101" pitchFamily="2" charset="-122"/>
                <a:sym typeface="+mn-lt"/>
              </a:rPr>
              <a:t>（8）外语应用能力：</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在工作和交往活动中实际运用外国语言的能力。</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文本框 20"/>
          <p:cNvSpPr txBox="1"/>
          <p:nvPr/>
        </p:nvSpPr>
        <p:spPr>
          <a:xfrm>
            <a:off x="1790700" y="637858"/>
            <a:ext cx="5400040" cy="80010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noProof="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四、全面培养职业能力</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cs"/>
                <a:sym typeface="+mn-lt"/>
              </a:rPr>
              <a:t>（三）培养大学生的核心能力</a:t>
            </a:r>
            <a:endParaRPr kumimoji="0" lang="zh-CN" altLang="en-US" sz="20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职业生涯的相关概念</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39" name="文本框 38"/>
          <p:cNvSpPr txBox="1"/>
          <p:nvPr/>
        </p:nvSpPr>
        <p:spPr>
          <a:xfrm>
            <a:off x="5986624" y="1300202"/>
            <a:ext cx="5272786"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rPr>
              <a:t>感谢聆听</a:t>
            </a:r>
            <a:endParaRPr kumimoji="0" lang="zh-CN" altLang="en-US" sz="6600" b="0" i="0" u="none" strike="noStrike" kern="1200" cap="none" spc="0" normalizeH="0" baseline="0" noProof="0" dirty="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609600" y="1457325"/>
            <a:ext cx="10973435" cy="23622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宋体" panose="02010600030101010101" pitchFamily="2" charset="-122"/>
                <a:ea typeface="宋体" panose="02010600030101010101" pitchFamily="2" charset="-122"/>
                <a:cs typeface="宋体" panose="02010600030101010101" pitchFamily="2" charset="-122"/>
                <a:sym typeface="+mn-lt"/>
              </a:rPr>
              <a:t>生涯：</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“生涯”一词从字面上理解，“生”原意为“活着”，“涯”原意为“边际”，“生”和“涯”连在一起是“一生”的意思。生涯的英文为 career，从词源看，来自罗马文viacarraria 及拉丁文 carees，两者的含义均指古代的战车，后来引申为道路，即人生的发展道路。</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生涯，具有人生经历、职业、专业、事业的含义。人的一生有少年、成年、老年几个阶段，成年阶段无疑是最重要的时期，它是人们从事职业生活的时期，是人生全部生活的主体。因此，人的生涯就是职业生涯。</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grpSp>
        <p:nvGrpSpPr>
          <p:cNvPr id="31" name="组合 30"/>
          <p:cNvGrpSpPr/>
          <p:nvPr/>
        </p:nvGrpSpPr>
        <p:grpSpPr>
          <a:xfrm>
            <a:off x="1791003" y="626623"/>
            <a:ext cx="5400001" cy="949740"/>
            <a:chOff x="1676399" y="735931"/>
            <a:chExt cx="5400001" cy="949740"/>
          </a:xfrm>
        </p:grpSpPr>
        <p:sp>
          <p:nvSpPr>
            <p:cNvPr id="34" name="文本框 33"/>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8" name="文本框 37"/>
            <p:cNvSpPr txBox="1"/>
            <p:nvPr/>
          </p:nvSpPr>
          <p:spPr>
            <a:xfrm>
              <a:off x="1676399" y="1178941"/>
              <a:ext cx="2761745" cy="506730"/>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（一）生涯与职业生涯</a:t>
              </a:r>
              <a:endPar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sp>
        <p:nvSpPr>
          <p:cNvPr id="7" name="椭圆 6"/>
          <p:cNvSpPr/>
          <p:nvPr>
            <p:custDataLst>
              <p:tags r:id="rId1"/>
            </p:custDataLst>
          </p:nvPr>
        </p:nvSpPr>
        <p:spPr>
          <a:xfrm>
            <a:off x="2115435" y="3749040"/>
            <a:ext cx="1053363" cy="1053363"/>
          </a:xfrm>
          <a:prstGeom prst="ellipse">
            <a:avLst/>
          </a:prstGeom>
          <a:solidFill>
            <a:srgbClr val="6096E6">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2"/>
            </p:custDataLst>
          </p:nvPr>
        </p:nvSpPr>
        <p:spPr>
          <a:xfrm>
            <a:off x="2273495" y="3906547"/>
            <a:ext cx="737796" cy="737796"/>
          </a:xfrm>
          <a:prstGeom prst="ellipse">
            <a:avLst/>
          </a:prstGeom>
          <a:solidFill>
            <a:srgbClr val="6096E6"/>
          </a:solidFill>
          <a:ln w="38100">
            <a:solidFill>
              <a:srgbClr val="6096E6">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文本框 8"/>
          <p:cNvSpPr txBox="1"/>
          <p:nvPr>
            <p:custDataLst>
              <p:tags r:id="rId3"/>
            </p:custDataLst>
          </p:nvPr>
        </p:nvSpPr>
        <p:spPr>
          <a:xfrm>
            <a:off x="1327150" y="4731385"/>
            <a:ext cx="2656205" cy="1536700"/>
          </a:xfrm>
          <a:prstGeom prst="rect">
            <a:avLst/>
          </a:prstGeom>
          <a:noFill/>
        </p:spPr>
        <p:txBody>
          <a:bodyPr wrap="square" bIns="0" rtlCol="0"/>
          <a:p>
            <a:pPr algn="l"/>
            <a:r>
              <a:rPr lang="zh-CN" altLang="en-US" sz="1600" spc="300">
                <a:solidFill>
                  <a:srgbClr val="6096E6">
                    <a:lumMod val="75000"/>
                  </a:srgbClr>
                </a:solidFill>
                <a:uFillTx/>
                <a:latin typeface="思源黑体 CN Bold" panose="020B0800000000000000" charset="-122"/>
                <a:ea typeface="思源黑体 CN Bold" panose="020B0800000000000000" charset="-122"/>
              </a:rPr>
              <a:t>（1）职业生涯只是表示一个人一生中在各种职业岗位上所度过的整个经历，并不包含成功与失败的意义，也没有进步快慢的含义。</a:t>
            </a:r>
            <a:endParaRPr lang="zh-CN" altLang="en-US" sz="1600" spc="300">
              <a:solidFill>
                <a:srgbClr val="6096E6">
                  <a:lumMod val="75000"/>
                </a:srgbClr>
              </a:solidFill>
              <a:uFillTx/>
              <a:latin typeface="思源黑体 CN Bold" panose="020B0800000000000000" charset="-122"/>
              <a:ea typeface="思源黑体 CN Bold" panose="020B0800000000000000" charset="-122"/>
            </a:endParaRPr>
          </a:p>
        </p:txBody>
      </p:sp>
      <p:pic>
        <p:nvPicPr>
          <p:cNvPr id="51" name="图片 50" descr="343435383038363b343532323337393bc9cfcad0cdcbb3f6"/>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22160" y="4055764"/>
            <a:ext cx="439914" cy="439914"/>
          </a:xfrm>
          <a:prstGeom prst="rect">
            <a:avLst/>
          </a:prstGeom>
          <a:effectLst>
            <a:outerShdw blurRad="38100" dist="38100" dir="5400000" algn="ctr" rotWithShape="0">
              <a:srgbClr val="6096E6">
                <a:lumMod val="50000"/>
                <a:alpha val="60000"/>
              </a:srgbClr>
            </a:outerShdw>
          </a:effectLst>
        </p:spPr>
      </p:pic>
      <p:sp>
        <p:nvSpPr>
          <p:cNvPr id="10" name="椭圆 9"/>
          <p:cNvSpPr/>
          <p:nvPr>
            <p:custDataLst>
              <p:tags r:id="rId7"/>
            </p:custDataLst>
          </p:nvPr>
        </p:nvSpPr>
        <p:spPr>
          <a:xfrm>
            <a:off x="4645989" y="3749040"/>
            <a:ext cx="1053363" cy="1053363"/>
          </a:xfrm>
          <a:prstGeom prst="ellipse">
            <a:avLst/>
          </a:prstGeom>
          <a:solidFill>
            <a:srgbClr val="58B6E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8"/>
            </p:custDataLst>
          </p:nvPr>
        </p:nvSpPr>
        <p:spPr>
          <a:xfrm>
            <a:off x="4804049" y="3906547"/>
            <a:ext cx="737796" cy="737796"/>
          </a:xfrm>
          <a:prstGeom prst="ellipse">
            <a:avLst/>
          </a:prstGeom>
          <a:solidFill>
            <a:srgbClr val="58B6E5"/>
          </a:solidFill>
          <a:ln w="38100">
            <a:solidFill>
              <a:srgbClr val="58B6E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5" name="文本框 24"/>
          <p:cNvSpPr txBox="1"/>
          <p:nvPr>
            <p:custDataLst>
              <p:tags r:id="rId9"/>
            </p:custDataLst>
          </p:nvPr>
        </p:nvSpPr>
        <p:spPr>
          <a:xfrm>
            <a:off x="4248785" y="4802505"/>
            <a:ext cx="1851025" cy="1299845"/>
          </a:xfrm>
          <a:prstGeom prst="rect">
            <a:avLst/>
          </a:prstGeom>
          <a:noFill/>
        </p:spPr>
        <p:txBody>
          <a:bodyPr wrap="square" bIns="0" rtlCol="0"/>
          <a:p>
            <a:pPr algn="l"/>
            <a:r>
              <a:rPr lang="zh-CN" altLang="en-US" sz="1600" spc="300">
                <a:solidFill>
                  <a:srgbClr val="58B6E5">
                    <a:lumMod val="75000"/>
                  </a:srgbClr>
                </a:solidFill>
                <a:uFillTx/>
                <a:latin typeface="思源黑体 CN Bold" panose="020B0800000000000000" charset="-122"/>
                <a:ea typeface="思源黑体 CN Bold" panose="020B0800000000000000" charset="-122"/>
              </a:rPr>
              <a:t>（2）职业生涯由行为活动与态度、价值两方面组成。</a:t>
            </a:r>
            <a:endParaRPr lang="zh-CN" altLang="en-US" sz="1600" spc="300">
              <a:solidFill>
                <a:srgbClr val="58B6E5">
                  <a:lumMod val="75000"/>
                </a:srgbClr>
              </a:solidFill>
              <a:uFillTx/>
              <a:latin typeface="思源黑体 CN Bold" panose="020B0800000000000000" charset="-122"/>
              <a:ea typeface="思源黑体 CN Bold" panose="020B0800000000000000" charset="-122"/>
            </a:endParaRPr>
          </a:p>
        </p:txBody>
      </p:sp>
      <p:pic>
        <p:nvPicPr>
          <p:cNvPr id="52" name="图片 51" descr="343435383038363b343532323338323bcee5c1a6c4a3d0c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952713" y="4055764"/>
            <a:ext cx="439914" cy="439914"/>
          </a:xfrm>
          <a:prstGeom prst="rect">
            <a:avLst/>
          </a:prstGeom>
          <a:effectLst>
            <a:outerShdw blurRad="38100" dist="38100" dir="5400000" algn="ctr" rotWithShape="0">
              <a:srgbClr val="58B6E5">
                <a:lumMod val="50000"/>
                <a:alpha val="60000"/>
              </a:srgbClr>
            </a:outerShdw>
          </a:effectLst>
        </p:spPr>
      </p:pic>
      <p:sp>
        <p:nvSpPr>
          <p:cNvPr id="12" name="椭圆 11"/>
          <p:cNvSpPr/>
          <p:nvPr>
            <p:custDataLst>
              <p:tags r:id="rId13"/>
            </p:custDataLst>
          </p:nvPr>
        </p:nvSpPr>
        <p:spPr>
          <a:xfrm>
            <a:off x="8741262" y="3749040"/>
            <a:ext cx="1053363" cy="1053363"/>
          </a:xfrm>
          <a:prstGeom prst="ellipse">
            <a:avLst/>
          </a:prstGeom>
          <a:solidFill>
            <a:srgbClr val="FFBA5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4"/>
            </p:custDataLst>
          </p:nvPr>
        </p:nvSpPr>
        <p:spPr>
          <a:xfrm>
            <a:off x="8899322" y="3906547"/>
            <a:ext cx="737796" cy="737796"/>
          </a:xfrm>
          <a:prstGeom prst="ellipse">
            <a:avLst/>
          </a:prstGeom>
          <a:solidFill>
            <a:srgbClr val="FFBA55"/>
          </a:solidFill>
          <a:ln w="38100">
            <a:solidFill>
              <a:srgbClr val="FFBA5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文本框 13"/>
          <p:cNvSpPr txBox="1"/>
          <p:nvPr>
            <p:custDataLst>
              <p:tags r:id="rId15"/>
            </p:custDataLst>
          </p:nvPr>
        </p:nvSpPr>
        <p:spPr>
          <a:xfrm>
            <a:off x="8525510" y="4802505"/>
            <a:ext cx="1607185" cy="829310"/>
          </a:xfrm>
          <a:prstGeom prst="rect">
            <a:avLst/>
          </a:prstGeom>
          <a:noFill/>
        </p:spPr>
        <p:txBody>
          <a:bodyPr wrap="square" bIns="0" rtlCol="0"/>
          <a:p>
            <a:pPr algn="l"/>
            <a:r>
              <a:rPr lang="zh-CN" altLang="en-US" sz="1600" spc="300">
                <a:solidFill>
                  <a:srgbClr val="FFBA55">
                    <a:lumMod val="75000"/>
                  </a:srgbClr>
                </a:solidFill>
                <a:uFillTx/>
                <a:latin typeface="思源黑体 CN Bold" panose="020B0800000000000000" charset="-122"/>
                <a:ea typeface="思源黑体 CN Bold" panose="020B0800000000000000" charset="-122"/>
              </a:rPr>
              <a:t>（4）职业生涯受各方面因素的影响。</a:t>
            </a:r>
            <a:endParaRPr lang="zh-CN" altLang="en-US" sz="1600" spc="300">
              <a:solidFill>
                <a:srgbClr val="FFBA55">
                  <a:lumMod val="75000"/>
                </a:srgbClr>
              </a:solidFill>
              <a:uFillTx/>
              <a:latin typeface="思源黑体 CN Bold" panose="020B0800000000000000" charset="-122"/>
              <a:ea typeface="思源黑体 CN Bold" panose="020B0800000000000000" charset="-122"/>
            </a:endParaRPr>
          </a:p>
        </p:txBody>
      </p:sp>
      <p:pic>
        <p:nvPicPr>
          <p:cNvPr id="53" name="图片 52" descr="343435383038363b343532323338353bc8abc7f2bba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047986" y="4055212"/>
            <a:ext cx="439914" cy="439914"/>
          </a:xfrm>
          <a:prstGeom prst="rect">
            <a:avLst/>
          </a:prstGeom>
          <a:effectLst>
            <a:outerShdw blurRad="38100" dist="38100" dir="5400000" algn="ctr" rotWithShape="0">
              <a:srgbClr val="FFBA55">
                <a:lumMod val="50000"/>
                <a:alpha val="60000"/>
              </a:srgbClr>
            </a:outerShdw>
          </a:effectLst>
        </p:spPr>
      </p:pic>
      <p:sp>
        <p:nvSpPr>
          <p:cNvPr id="16" name="椭圆 15"/>
          <p:cNvSpPr/>
          <p:nvPr>
            <p:custDataLst>
              <p:tags r:id="rId19"/>
            </p:custDataLst>
          </p:nvPr>
        </p:nvSpPr>
        <p:spPr>
          <a:xfrm>
            <a:off x="6672988" y="3749040"/>
            <a:ext cx="1053363" cy="1053363"/>
          </a:xfrm>
          <a:prstGeom prst="ellipse">
            <a:avLst/>
          </a:prstGeom>
          <a:solidFill>
            <a:srgbClr val="56CA9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20"/>
            </p:custDataLst>
          </p:nvPr>
        </p:nvSpPr>
        <p:spPr>
          <a:xfrm>
            <a:off x="6831048" y="3906547"/>
            <a:ext cx="737796" cy="737796"/>
          </a:xfrm>
          <a:prstGeom prst="ellipse">
            <a:avLst/>
          </a:prstGeom>
          <a:solidFill>
            <a:srgbClr val="56CA95"/>
          </a:solidFill>
          <a:ln w="38100">
            <a:solidFill>
              <a:srgbClr val="56CA9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7" name="文本框 26"/>
          <p:cNvSpPr txBox="1"/>
          <p:nvPr>
            <p:custDataLst>
              <p:tags r:id="rId21"/>
            </p:custDataLst>
          </p:nvPr>
        </p:nvSpPr>
        <p:spPr>
          <a:xfrm>
            <a:off x="6313805" y="4802505"/>
            <a:ext cx="2053590" cy="1510030"/>
          </a:xfrm>
          <a:prstGeom prst="rect">
            <a:avLst/>
          </a:prstGeom>
          <a:noFill/>
        </p:spPr>
        <p:txBody>
          <a:bodyPr wrap="square" bIns="0" rtlCol="0"/>
          <a:p>
            <a:pPr algn="l"/>
            <a:r>
              <a:rPr lang="zh-CN" altLang="en-US" sz="1600" spc="300">
                <a:solidFill>
                  <a:srgbClr val="56CA95">
                    <a:lumMod val="75000"/>
                  </a:srgbClr>
                </a:solidFill>
                <a:uFillTx/>
                <a:latin typeface="思源黑体 CN Bold" panose="020B0800000000000000" charset="-122"/>
                <a:ea typeface="思源黑体 CN Bold" panose="020B0800000000000000" charset="-122"/>
              </a:rPr>
              <a:t>（3）职业生涯是一个过程，是人一生中所有与工作相关的连续经历，而不仅仅是指一个工作阶段。</a:t>
            </a:r>
            <a:endParaRPr lang="zh-CN" altLang="en-US" sz="1600" spc="300">
              <a:solidFill>
                <a:srgbClr val="56CA95">
                  <a:lumMod val="75000"/>
                </a:srgbClr>
              </a:solidFill>
              <a:uFillTx/>
              <a:latin typeface="思源黑体 CN Bold" panose="020B0800000000000000" charset="-122"/>
              <a:ea typeface="思源黑体 CN Bold" panose="020B0800000000000000" charset="-122"/>
            </a:endParaRPr>
          </a:p>
        </p:txBody>
      </p:sp>
      <p:pic>
        <p:nvPicPr>
          <p:cNvPr id="54" name="图片 53" descr="343435383038363b343532323430323bcdc6b9e3b7bd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979712" y="4055764"/>
            <a:ext cx="439914" cy="439914"/>
          </a:xfrm>
          <a:prstGeom prst="rect">
            <a:avLst/>
          </a:prstGeom>
          <a:effectLst>
            <a:outerShdw blurRad="38100" dist="38100" dir="5400000" algn="ctr" rotWithShape="0">
              <a:srgbClr val="56CA95">
                <a:lumMod val="50000"/>
                <a:alpha val="60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930275" y="2200728"/>
            <a:ext cx="4787900" cy="3212040"/>
            <a:chOff x="1955800" y="3441700"/>
            <a:chExt cx="4787900" cy="3212040"/>
          </a:xfrm>
        </p:grpSpPr>
        <p:grpSp>
          <p:nvGrpSpPr>
            <p:cNvPr id="30" name="组合 29"/>
            <p:cNvGrpSpPr/>
            <p:nvPr/>
          </p:nvGrpSpPr>
          <p:grpSpPr>
            <a:xfrm>
              <a:off x="2273300" y="3441700"/>
              <a:ext cx="4470400" cy="3212040"/>
              <a:chOff x="1003300" y="3378200"/>
              <a:chExt cx="4470400" cy="3212040"/>
            </a:xfrm>
          </p:grpSpPr>
          <p:sp>
            <p:nvSpPr>
              <p:cNvPr id="21" name="矩形: 圆角 20"/>
              <p:cNvSpPr/>
              <p:nvPr/>
            </p:nvSpPr>
            <p:spPr>
              <a:xfrm>
                <a:off x="1003300" y="3378200"/>
                <a:ext cx="44704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nvSpPr>
            <p:spPr>
              <a:xfrm>
                <a:off x="1460500" y="3824063"/>
                <a:ext cx="3911600" cy="23622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1. 外职业生涯</a:t>
                </a:r>
                <a:endParaRPr kumimoji="0" lang="en-US" altLang="zh-CN"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外职业生涯是指从事一种职业时的工作时间、工作地点、工作单位、工作内容、工作职务与职称、工资待遇等因素的组合及其变化过程。</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endParaRPr>
              </a:p>
            </p:txBody>
          </p:sp>
        </p:grpSp>
        <p:sp>
          <p:nvSpPr>
            <p:cNvPr id="62" name="椭圆 61"/>
            <p:cNvSpPr/>
            <p:nvPr/>
          </p:nvSpPr>
          <p:spPr>
            <a:xfrm>
              <a:off x="1955800" y="4749270"/>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31" name="组合 30"/>
          <p:cNvGrpSpPr/>
          <p:nvPr/>
        </p:nvGrpSpPr>
        <p:grpSpPr>
          <a:xfrm>
            <a:off x="5803900" y="2202795"/>
            <a:ext cx="5524500" cy="3279140"/>
            <a:chOff x="1955800" y="3443767"/>
            <a:chExt cx="5524500" cy="3279140"/>
          </a:xfrm>
        </p:grpSpPr>
        <p:grpSp>
          <p:nvGrpSpPr>
            <p:cNvPr id="34" name="组合 33"/>
            <p:cNvGrpSpPr/>
            <p:nvPr/>
          </p:nvGrpSpPr>
          <p:grpSpPr>
            <a:xfrm>
              <a:off x="2273300" y="3443767"/>
              <a:ext cx="5207000" cy="3279140"/>
              <a:chOff x="1003300" y="3380267"/>
              <a:chExt cx="5207000" cy="3279140"/>
            </a:xfrm>
          </p:grpSpPr>
          <p:sp>
            <p:nvSpPr>
              <p:cNvPr id="39" name="矩形: 圆角 38"/>
              <p:cNvSpPr/>
              <p:nvPr/>
            </p:nvSpPr>
            <p:spPr>
              <a:xfrm>
                <a:off x="1003300" y="3380267"/>
                <a:ext cx="5118100" cy="321204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40" name="文本框 39"/>
              <p:cNvSpPr txBox="1"/>
              <p:nvPr/>
            </p:nvSpPr>
            <p:spPr>
              <a:xfrm>
                <a:off x="1460500" y="3410747"/>
                <a:ext cx="4749800" cy="32486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2. 内职业生涯</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内职业生涯是指从事一种职业时的知识、观念、经验、能力、心理素质、内心感受</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等因素的组合及其变化过程。内职业生涯中所讲到的这些因素，并不是通过名片、工资单可以体现出来的，而是通过从事职业时的表现、工作结果、言谈举止表现出来的。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sp>
          <p:nvSpPr>
            <p:cNvPr id="38" name="椭圆 37"/>
            <p:cNvSpPr/>
            <p:nvPr/>
          </p:nvSpPr>
          <p:spPr>
            <a:xfrm>
              <a:off x="1955800" y="4749270"/>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2" name="组合 1"/>
          <p:cNvGrpSpPr/>
          <p:nvPr/>
        </p:nvGrpSpPr>
        <p:grpSpPr>
          <a:xfrm>
            <a:off x="1791003" y="626623"/>
            <a:ext cx="5400001" cy="949960"/>
            <a:chOff x="1676399" y="735931"/>
            <a:chExt cx="5400001" cy="949960"/>
          </a:xfrm>
        </p:grpSpPr>
        <p:sp>
          <p:nvSpPr>
            <p:cNvPr id="3" name="文本框 2"/>
            <p:cNvSpPr txBox="1"/>
            <p:nvPr>
              <p:custDataLst>
                <p:tags r:id="rId1"/>
              </p:custDataLst>
            </p:nvPr>
          </p:nvSpPr>
          <p:spPr>
            <a:xfrm>
              <a:off x="1676400" y="735931"/>
              <a:ext cx="5400000" cy="492125"/>
            </a:xfrm>
            <a:prstGeom prst="rect">
              <a:avLst/>
            </a:prstGeom>
            <a:noFill/>
          </p:spPr>
          <p:txBody>
            <a:bodyPr wrap="square" lIns="0" tIns="0" rIns="0" bIns="0" rtlCol="0" anchor="ctr" anchorCtr="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4" name="文本框 3"/>
            <p:cNvSpPr txBox="1"/>
            <p:nvPr>
              <p:custDataLst>
                <p:tags r:id="rId2"/>
              </p:custDataLst>
            </p:nvPr>
          </p:nvSpPr>
          <p:spPr>
            <a:xfrm>
              <a:off x="1676399" y="1179161"/>
              <a:ext cx="4983480" cy="506730"/>
            </a:xfrm>
            <a:prstGeom prst="rect">
              <a:avLst/>
            </a:prstGeom>
            <a:noFill/>
          </p:spPr>
          <p:txBody>
            <a:bodyPr wrap="square" lIns="0" rtlCol="0">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（二）外职业生涯与内职业生涯</a:t>
              </a:r>
              <a:endParaRPr kumimoji="0" lang="en-US" altLang="zh-CN"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790700" y="791845"/>
            <a:ext cx="591185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二、职业生涯发展的路径</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descr="图片1"/>
          <p:cNvPicPr>
            <a:picLocks noChangeAspect="1"/>
          </p:cNvPicPr>
          <p:nvPr>
            <p:custDataLst>
              <p:tags r:id="rId1"/>
            </p:custDataLst>
          </p:nvPr>
        </p:nvPicPr>
        <p:blipFill>
          <a:blip r:embed="rId2"/>
          <a:stretch>
            <a:fillRect/>
          </a:stretch>
        </p:blipFill>
        <p:spPr>
          <a:xfrm>
            <a:off x="1664476" y="1660970"/>
            <a:ext cx="1923558" cy="4066057"/>
          </a:xfrm>
          <a:prstGeom prst="rect">
            <a:avLst/>
          </a:prstGeom>
        </p:spPr>
      </p:pic>
      <p:sp>
        <p:nvSpPr>
          <p:cNvPr id="64" name="任意多边形 63"/>
          <p:cNvSpPr/>
          <p:nvPr>
            <p:custDataLst>
              <p:tags r:id="rId3"/>
            </p:custDataLst>
          </p:nvPr>
        </p:nvSpPr>
        <p:spPr>
          <a:xfrm>
            <a:off x="467360" y="3194570"/>
            <a:ext cx="2082971" cy="128691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4"/>
            </p:custDataLst>
          </p:nvPr>
        </p:nvSpPr>
        <p:spPr>
          <a:xfrm>
            <a:off x="1512125" y="3384252"/>
            <a:ext cx="908052" cy="908052"/>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2144230" y="5554497"/>
            <a:ext cx="572073" cy="572073"/>
          </a:xfrm>
          <a:prstGeom prst="ellipse">
            <a:avLst/>
          </a:prstGeom>
          <a:solidFill>
            <a:srgbClr val="8F7FF0">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6"/>
            </p:custDataLst>
          </p:nvPr>
        </p:nvSpPr>
        <p:spPr>
          <a:xfrm>
            <a:off x="2144230" y="1306830"/>
            <a:ext cx="572073" cy="572073"/>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80" name="任意多边形 79"/>
          <p:cNvSpPr/>
          <p:nvPr>
            <p:custDataLst>
              <p:tags r:id="rId7"/>
            </p:custDataLst>
          </p:nvPr>
        </p:nvSpPr>
        <p:spPr>
          <a:xfrm>
            <a:off x="467360" y="3156735"/>
            <a:ext cx="2160156" cy="1363088"/>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pic>
        <p:nvPicPr>
          <p:cNvPr id="90" name="图片 89" descr="31393935333132383b31393939333930313bbcbccaf5b1a8b1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659936" y="3531558"/>
            <a:ext cx="612935" cy="612935"/>
          </a:xfrm>
          <a:prstGeom prst="rect">
            <a:avLst/>
          </a:prstGeom>
        </p:spPr>
      </p:pic>
      <p:cxnSp>
        <p:nvCxnSpPr>
          <p:cNvPr id="81" name="肘形连接符 80"/>
          <p:cNvCxnSpPr/>
          <p:nvPr>
            <p:custDataLst>
              <p:tags r:id="rId11"/>
            </p:custDataLst>
          </p:nvPr>
        </p:nvCxnSpPr>
        <p:spPr>
          <a:xfrm>
            <a:off x="4701407" y="1629693"/>
            <a:ext cx="5013458" cy="151342"/>
          </a:xfrm>
          <a:prstGeom prst="bentConnector3">
            <a:avLst>
              <a:gd name="adj1" fmla="val 8130"/>
            </a:avLst>
          </a:prstGeom>
          <a:ln w="25400">
            <a:solidFill>
              <a:srgbClr val="FDE014"/>
            </a:solidFill>
            <a:prstDash val="dash"/>
            <a:tailEnd type="oval"/>
          </a:ln>
        </p:spPr>
        <p:style>
          <a:lnRef idx="1">
            <a:srgbClr val="6963ED"/>
          </a:lnRef>
          <a:fillRef idx="0">
            <a:srgbClr val="6963ED"/>
          </a:fillRef>
          <a:effectRef idx="0">
            <a:srgbClr val="6963ED"/>
          </a:effectRef>
          <a:fontRef idx="minor">
            <a:srgbClr val="000000"/>
          </a:fontRef>
        </p:style>
      </p:cxnSp>
      <p:cxnSp>
        <p:nvCxnSpPr>
          <p:cNvPr id="82" name="肘形连接符 81"/>
          <p:cNvCxnSpPr/>
          <p:nvPr>
            <p:custDataLst>
              <p:tags r:id="rId12"/>
            </p:custDataLst>
          </p:nvPr>
        </p:nvCxnSpPr>
        <p:spPr>
          <a:xfrm>
            <a:off x="5390013" y="3130502"/>
            <a:ext cx="4313753" cy="182619"/>
          </a:xfrm>
          <a:prstGeom prst="bentConnector3">
            <a:avLst>
              <a:gd name="adj1" fmla="val 4065"/>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5" name="肘形连接符 84"/>
          <p:cNvCxnSpPr/>
          <p:nvPr>
            <p:custDataLst>
              <p:tags r:id="rId13"/>
            </p:custDataLst>
          </p:nvPr>
        </p:nvCxnSpPr>
        <p:spPr>
          <a:xfrm>
            <a:off x="5401112" y="4624248"/>
            <a:ext cx="4313753" cy="182619"/>
          </a:xfrm>
          <a:prstGeom prst="bentConnector3">
            <a:avLst>
              <a:gd name="adj1" fmla="val 4065"/>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cxnSp>
        <p:nvCxnSpPr>
          <p:cNvPr id="86" name="肘形连接符 85"/>
          <p:cNvCxnSpPr/>
          <p:nvPr>
            <p:custDataLst>
              <p:tags r:id="rId14"/>
            </p:custDataLst>
          </p:nvPr>
        </p:nvCxnSpPr>
        <p:spPr>
          <a:xfrm>
            <a:off x="4701407" y="5882910"/>
            <a:ext cx="5013458" cy="151342"/>
          </a:xfrm>
          <a:prstGeom prst="bentConnector3">
            <a:avLst>
              <a:gd name="adj1" fmla="val 8130"/>
            </a:avLst>
          </a:prstGeom>
          <a:ln w="25400">
            <a:solidFill>
              <a:srgbClr val="8F7FF0"/>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15"/>
            </p:custDataLst>
          </p:nvPr>
        </p:nvSpPr>
        <p:spPr>
          <a:xfrm>
            <a:off x="3833495" y="2922905"/>
            <a:ext cx="1617345" cy="771525"/>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8" name="圆角矩形 77"/>
          <p:cNvSpPr/>
          <p:nvPr>
            <p:custDataLst>
              <p:tags r:id="rId16"/>
            </p:custDataLst>
          </p:nvPr>
        </p:nvSpPr>
        <p:spPr>
          <a:xfrm>
            <a:off x="3844925" y="4154170"/>
            <a:ext cx="1617345" cy="770890"/>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9" name="圆角矩形 78"/>
          <p:cNvSpPr/>
          <p:nvPr>
            <p:custDataLst>
              <p:tags r:id="rId17"/>
            </p:custDataLst>
          </p:nvPr>
        </p:nvSpPr>
        <p:spPr>
          <a:xfrm>
            <a:off x="2814955" y="5492750"/>
            <a:ext cx="1862455" cy="770890"/>
          </a:xfrm>
          <a:prstGeom prst="roundRect">
            <a:avLst>
              <a:gd name="adj" fmla="val 50000"/>
            </a:avLst>
          </a:prstGeom>
          <a:solidFill>
            <a:srgbClr val="8F7FF0"/>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8F7FF0"/>
              </a:solidFill>
              <a:latin typeface="Arial" panose="020B0604020202020204" pitchFamily="34" charset="0"/>
              <a:ea typeface="微软雅黑" panose="020B0503020204020204" charset="-122"/>
            </a:endParaRPr>
          </a:p>
        </p:txBody>
      </p:sp>
      <p:sp>
        <p:nvSpPr>
          <p:cNvPr id="74" name="圆角矩形 73"/>
          <p:cNvSpPr/>
          <p:nvPr>
            <p:custDataLst>
              <p:tags r:id="rId18"/>
            </p:custDataLst>
          </p:nvPr>
        </p:nvSpPr>
        <p:spPr>
          <a:xfrm>
            <a:off x="2814955" y="1401445"/>
            <a:ext cx="1862455" cy="908050"/>
          </a:xfrm>
          <a:prstGeom prst="roundRect">
            <a:avLst>
              <a:gd name="adj" fmla="val 50000"/>
            </a:avLst>
          </a:prstGeom>
          <a:solidFill>
            <a:srgbClr val="FDE01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19"/>
            </p:custDataLst>
          </p:nvPr>
        </p:nvSpPr>
        <p:spPr>
          <a:xfrm>
            <a:off x="3102225" y="2827818"/>
            <a:ext cx="572073" cy="572073"/>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20"/>
            </p:custDataLst>
          </p:nvPr>
        </p:nvSpPr>
        <p:spPr>
          <a:xfrm>
            <a:off x="3071453" y="4238326"/>
            <a:ext cx="572073" cy="572073"/>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1393935333132383b31393939333838353bb4b4d2e2"/>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2315751" y="1478351"/>
            <a:ext cx="229031" cy="229031"/>
          </a:xfrm>
          <a:prstGeom prst="rect">
            <a:avLst/>
          </a:prstGeom>
        </p:spPr>
      </p:pic>
      <p:pic>
        <p:nvPicPr>
          <p:cNvPr id="71" name="图片 70" descr="31393935333132383b31393939333839383bd7dcbde1bbe3b1a8"/>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2315751" y="5726018"/>
            <a:ext cx="229031" cy="229031"/>
          </a:xfrm>
          <a:prstGeom prst="rect">
            <a:avLst/>
          </a:prstGeom>
        </p:spPr>
      </p:pic>
      <p:pic>
        <p:nvPicPr>
          <p:cNvPr id="72" name="图片 71" descr="31393935333132383b31393939333930323bc8d5b3cc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273746" y="2999339"/>
            <a:ext cx="229031" cy="229031"/>
          </a:xfrm>
          <a:prstGeom prst="rect">
            <a:avLst/>
          </a:prstGeom>
        </p:spPr>
      </p:pic>
      <p:pic>
        <p:nvPicPr>
          <p:cNvPr id="73" name="图片 72" descr="31393935333132383b31393939333930343bccd8cae2c8d5d7d3"/>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242974" y="4409847"/>
            <a:ext cx="229031" cy="229031"/>
          </a:xfrm>
          <a:prstGeom prst="rect">
            <a:avLst/>
          </a:prstGeom>
        </p:spPr>
      </p:pic>
      <p:sp>
        <p:nvSpPr>
          <p:cNvPr id="13" name="文本框 12"/>
          <p:cNvSpPr txBox="1"/>
          <p:nvPr>
            <p:custDataLst>
              <p:tags r:id="rId33"/>
            </p:custDataLst>
          </p:nvPr>
        </p:nvSpPr>
        <p:spPr>
          <a:xfrm>
            <a:off x="2936875" y="1452880"/>
            <a:ext cx="1863090" cy="761365"/>
          </a:xfrm>
          <a:prstGeom prst="rect">
            <a:avLst/>
          </a:prstGeom>
          <a:noFill/>
        </p:spPr>
        <p:txBody>
          <a:bodyPr wrap="square" bIns="0" rtlCol="0">
            <a:scene3d>
              <a:camera prst="orthographicFront"/>
              <a:lightRig rig="threePt" dir="t"/>
            </a:scene3d>
          </a:bodyPr>
          <a:p>
            <a:pPr algn="l"/>
            <a:r>
              <a:rPr lang="zh-CN" altLang="en-US" sz="1600" b="1" spc="300">
                <a:solidFill>
                  <a:srgbClr val="FFFFFF"/>
                </a:solidFill>
                <a:effectLst/>
                <a:uFillTx/>
                <a:latin typeface="思源黑体 CN Bold" panose="020B0800000000000000" charset="-122"/>
                <a:ea typeface="思源黑体 CN Bold" panose="020B0800000000000000" charset="-122"/>
              </a:rPr>
              <a:t>（一）直线型职业生涯发展路径</a:t>
            </a:r>
            <a:endParaRPr lang="zh-CN" altLang="en-US" sz="1600" b="1" spc="300">
              <a:solidFill>
                <a:srgbClr val="FFFFFF"/>
              </a:solidFill>
              <a:effectLst/>
              <a:uFillTx/>
              <a:latin typeface="思源黑体 CN Bold" panose="020B0800000000000000" charset="-122"/>
              <a:ea typeface="思源黑体 CN Bold" panose="020B0800000000000000" charset="-122"/>
            </a:endParaRPr>
          </a:p>
        </p:txBody>
      </p:sp>
      <p:sp>
        <p:nvSpPr>
          <p:cNvPr id="14" name="文本框 13"/>
          <p:cNvSpPr txBox="1"/>
          <p:nvPr>
            <p:custDataLst>
              <p:tags r:id="rId34"/>
            </p:custDataLst>
          </p:nvPr>
        </p:nvSpPr>
        <p:spPr>
          <a:xfrm>
            <a:off x="5311775" y="1401445"/>
            <a:ext cx="6038215" cy="104267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rPr>
              <a:t>直线型职业生涯发展路径，即从业者一生只从事一种职业，不断学习和提高专业技能，积累经验和资历，只在这个职业的一系列职位中发展。</a:t>
            </a:r>
            <a:endPar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endParaRPr>
          </a:p>
        </p:txBody>
      </p:sp>
      <p:sp>
        <p:nvSpPr>
          <p:cNvPr id="15" name="文本框 14"/>
          <p:cNvSpPr txBox="1"/>
          <p:nvPr>
            <p:custDataLst>
              <p:tags r:id="rId35"/>
            </p:custDataLst>
          </p:nvPr>
        </p:nvSpPr>
        <p:spPr>
          <a:xfrm>
            <a:off x="3961130" y="2910205"/>
            <a:ext cx="1571625" cy="748665"/>
          </a:xfrm>
          <a:prstGeom prst="rect">
            <a:avLst/>
          </a:prstGeom>
          <a:noFill/>
        </p:spPr>
        <p:txBody>
          <a:bodyPr wrap="square" bIns="0" rtlCol="0">
            <a:scene3d>
              <a:camera prst="orthographicFront"/>
              <a:lightRig rig="threePt" dir="t"/>
            </a:scene3d>
          </a:bodyPr>
          <a:p>
            <a:pPr algn="l"/>
            <a:r>
              <a:rPr lang="zh-CN" altLang="en-US" sz="1600" spc="300">
                <a:solidFill>
                  <a:srgbClr val="FFFFFF"/>
                </a:solidFill>
                <a:effectLst/>
                <a:uFillTx/>
                <a:latin typeface="思源黑体 CN Bold" panose="020B0800000000000000" charset="-122"/>
                <a:ea typeface="思源黑体 CN Bold" panose="020B0800000000000000" charset="-122"/>
              </a:rPr>
              <a:t>（二）螺旋型职业生涯发展路径</a:t>
            </a:r>
            <a:endParaRPr lang="zh-CN" altLang="en-US" sz="1600" spc="300">
              <a:solidFill>
                <a:srgbClr val="FFFFFF"/>
              </a:solidFill>
              <a:effectLst/>
              <a:uFillTx/>
              <a:latin typeface="思源黑体 CN Bold" panose="020B0800000000000000" charset="-122"/>
              <a:ea typeface="思源黑体 CN Bold" panose="020B0800000000000000" charset="-122"/>
            </a:endParaRPr>
          </a:p>
        </p:txBody>
      </p:sp>
      <p:sp>
        <p:nvSpPr>
          <p:cNvPr id="18" name="文本框 17"/>
          <p:cNvSpPr txBox="1"/>
          <p:nvPr>
            <p:custDataLst>
              <p:tags r:id="rId36"/>
            </p:custDataLst>
          </p:nvPr>
        </p:nvSpPr>
        <p:spPr>
          <a:xfrm>
            <a:off x="3971290" y="4153535"/>
            <a:ext cx="1468120" cy="761365"/>
          </a:xfrm>
          <a:prstGeom prst="rect">
            <a:avLst/>
          </a:prstGeom>
          <a:noFill/>
        </p:spPr>
        <p:txBody>
          <a:bodyPr wrap="square" bIns="0" rtlCol="0">
            <a:scene3d>
              <a:camera prst="orthographicFront"/>
              <a:lightRig rig="threePt" dir="t"/>
            </a:scene3d>
          </a:bodyPr>
          <a:p>
            <a:pPr algn="l"/>
            <a:r>
              <a:rPr lang="zh-CN" altLang="en-US" sz="1600" spc="300">
                <a:solidFill>
                  <a:srgbClr val="FFFFFF"/>
                </a:solidFill>
                <a:effectLst/>
                <a:uFillTx/>
                <a:latin typeface="思源黑体 CN Bold" panose="020B0800000000000000" charset="-122"/>
                <a:ea typeface="思源黑体 CN Bold" panose="020B0800000000000000" charset="-122"/>
              </a:rPr>
              <a:t>（三）跳跃型职业生涯发展路径</a:t>
            </a:r>
            <a:endParaRPr lang="zh-CN" altLang="en-US" sz="1600" spc="300">
              <a:solidFill>
                <a:srgbClr val="FFFFFF"/>
              </a:solidFill>
              <a:effectLst/>
              <a:uFillTx/>
              <a:latin typeface="思源黑体 CN Bold" panose="020B0800000000000000" charset="-122"/>
              <a:ea typeface="思源黑体 CN Bold" panose="020B0800000000000000" charset="-122"/>
            </a:endParaRPr>
          </a:p>
        </p:txBody>
      </p:sp>
      <p:sp>
        <p:nvSpPr>
          <p:cNvPr id="19" name="文本框 18"/>
          <p:cNvSpPr txBox="1"/>
          <p:nvPr>
            <p:custDataLst>
              <p:tags r:id="rId37"/>
            </p:custDataLst>
          </p:nvPr>
        </p:nvSpPr>
        <p:spPr>
          <a:xfrm>
            <a:off x="2936875" y="5479415"/>
            <a:ext cx="1764030" cy="748665"/>
          </a:xfrm>
          <a:prstGeom prst="rect">
            <a:avLst/>
          </a:prstGeom>
          <a:noFill/>
        </p:spPr>
        <p:txBody>
          <a:bodyPr wrap="square" bIns="0" rtlCol="0">
            <a:scene3d>
              <a:camera prst="orthographicFront"/>
              <a:lightRig rig="threePt" dir="t"/>
            </a:scene3d>
          </a:bodyPr>
          <a:p>
            <a:pPr algn="l"/>
            <a:r>
              <a:rPr lang="zh-CN" altLang="en-US" sz="1600" spc="300">
                <a:solidFill>
                  <a:srgbClr val="FFFFFF"/>
                </a:solidFill>
                <a:effectLst/>
                <a:uFillTx/>
                <a:latin typeface="思源黑体 CN Bold" panose="020B0800000000000000" charset="-122"/>
                <a:ea typeface="思源黑体 CN Bold" panose="020B0800000000000000" charset="-122"/>
              </a:rPr>
              <a:t>（四）双重或多重型职业生涯发展路径</a:t>
            </a:r>
            <a:endParaRPr lang="zh-CN" altLang="en-US" sz="1600" spc="300">
              <a:solidFill>
                <a:srgbClr val="FFFFFF"/>
              </a:solidFill>
              <a:effectLst/>
              <a:uFillTx/>
              <a:latin typeface="思源黑体 CN Bold" panose="020B0800000000000000" charset="-122"/>
              <a:ea typeface="思源黑体 CN Bold" panose="020B0800000000000000" charset="-122"/>
            </a:endParaRPr>
          </a:p>
        </p:txBody>
      </p:sp>
      <p:sp>
        <p:nvSpPr>
          <p:cNvPr id="20" name="文本框 19"/>
          <p:cNvSpPr txBox="1"/>
          <p:nvPr>
            <p:custDataLst>
              <p:tags r:id="rId38"/>
            </p:custDataLst>
          </p:nvPr>
        </p:nvSpPr>
        <p:spPr>
          <a:xfrm>
            <a:off x="5652135" y="2922905"/>
            <a:ext cx="5739130" cy="95059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rPr>
              <a:t>螺旋型职业生涯发展路径，即从业者在职业生涯发展中从事两种或两种以上职业，不断学习和提高多种技能，培养灵活的就业能力，不断积累、提升人力资本。</a:t>
            </a:r>
            <a:endPar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endParaRPr>
          </a:p>
        </p:txBody>
      </p:sp>
      <p:sp>
        <p:nvSpPr>
          <p:cNvPr id="23" name="文本框 22"/>
          <p:cNvSpPr txBox="1"/>
          <p:nvPr>
            <p:custDataLst>
              <p:tags r:id="rId39"/>
            </p:custDataLst>
          </p:nvPr>
        </p:nvSpPr>
        <p:spPr>
          <a:xfrm>
            <a:off x="5767070" y="4409440"/>
            <a:ext cx="5680710" cy="77152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rPr>
              <a:t>跳跃型职业生涯发展路径，即从业者在职业生涯中的职务等级或职称等级不是依级晋升，而是越级晋升。</a:t>
            </a:r>
            <a:endPar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endParaRPr>
          </a:p>
        </p:txBody>
      </p:sp>
      <p:sp>
        <p:nvSpPr>
          <p:cNvPr id="24" name="文本框 23"/>
          <p:cNvSpPr txBox="1"/>
          <p:nvPr>
            <p:custDataLst>
              <p:tags r:id="rId40"/>
            </p:custDataLst>
          </p:nvPr>
        </p:nvSpPr>
        <p:spPr>
          <a:xfrm>
            <a:off x="5238115" y="5609590"/>
            <a:ext cx="6349365" cy="65595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rPr>
              <a:t>双重或多重型职业生涯发展路径有两个或多个可以相互跨越的职业生涯发展通道，员工可自行决定其职业生涯发展的方向。</a:t>
            </a:r>
            <a:endParaRPr lang="zh-CN" altLang="en-US" sz="1600" spc="150">
              <a:solidFill>
                <a:srgbClr val="000000">
                  <a:lumMod val="65000"/>
                  <a:lumOff val="35000"/>
                </a:srgbClr>
              </a:solidFill>
              <a:effectLst/>
              <a:uFillTx/>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三、影响职业生涯的因素</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9" name="文本框 8"/>
          <p:cNvSpPr txBox="1"/>
          <p:nvPr>
            <p:custDataLst>
              <p:tags r:id="rId1"/>
            </p:custDataLst>
          </p:nvPr>
        </p:nvSpPr>
        <p:spPr>
          <a:xfrm flipH="1">
            <a:off x="902335" y="1708150"/>
            <a:ext cx="3349625" cy="767080"/>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教育是赋予个人才能、塑造个人人格、促进个人发展的社会活动。它奠定了一个人的基本素质。</a:t>
            </a:r>
            <a:endPar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11" name="文本框 10"/>
          <p:cNvSpPr txBox="1"/>
          <p:nvPr>
            <p:custDataLst>
              <p:tags r:id="rId2"/>
            </p:custDataLst>
          </p:nvPr>
        </p:nvSpPr>
        <p:spPr>
          <a:xfrm flipH="1">
            <a:off x="2813685" y="1297305"/>
            <a:ext cx="1438275" cy="410210"/>
          </a:xfrm>
          <a:prstGeom prst="rect">
            <a:avLst/>
          </a:prstGeom>
          <a:noFill/>
        </p:spPr>
        <p:txBody>
          <a:bodyPr wrap="square" bIns="0" rtlCol="0" anchor="ctr" anchorCtr="0">
            <a:normAutofit fontScale="80000"/>
          </a:bodyPr>
          <a:p>
            <a:pPr algn="l"/>
            <a:r>
              <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（一）教育</a:t>
            </a:r>
            <a:endPar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 name="文本框 1"/>
          <p:cNvSpPr txBox="1"/>
          <p:nvPr>
            <p:custDataLst>
              <p:tags r:id="rId3"/>
            </p:custDataLst>
          </p:nvPr>
        </p:nvSpPr>
        <p:spPr>
          <a:xfrm flipH="1">
            <a:off x="902335" y="4740910"/>
            <a:ext cx="3349625" cy="767080"/>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家庭是人的第一所学校。一个人的家庭也是造就其素质以至于影响其职业生涯的主要因素之一。</a:t>
            </a:r>
            <a:endPar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31" name="文本框 30"/>
          <p:cNvSpPr txBox="1"/>
          <p:nvPr>
            <p:custDataLst>
              <p:tags r:id="rId4"/>
            </p:custDataLst>
          </p:nvPr>
        </p:nvSpPr>
        <p:spPr>
          <a:xfrm flipH="1">
            <a:off x="2813685" y="4320540"/>
            <a:ext cx="1438275" cy="410210"/>
          </a:xfrm>
          <a:prstGeom prst="rect">
            <a:avLst/>
          </a:prstGeom>
          <a:noFill/>
        </p:spPr>
        <p:txBody>
          <a:bodyPr wrap="square" bIns="0" rtlCol="0" anchor="ctr" anchorCtr="0">
            <a:normAutofit fontScale="80000"/>
          </a:bodyPr>
          <a:p>
            <a:pPr algn="l"/>
            <a:r>
              <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（二）家庭</a:t>
            </a:r>
            <a:endPar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 name="文本框 2"/>
          <p:cNvSpPr txBox="1"/>
          <p:nvPr>
            <p:custDataLst>
              <p:tags r:id="rId5"/>
            </p:custDataLst>
          </p:nvPr>
        </p:nvSpPr>
        <p:spPr>
          <a:xfrm flipH="1">
            <a:off x="8457565" y="3215640"/>
            <a:ext cx="2997200" cy="1884045"/>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性格与一个人的职业生涯有很大的相关性。霍兰德将人的性格分成六种类型。一般人具备的性格可能是其中一种或两种以上的混合类型。</a:t>
            </a:r>
            <a:endParaRPr lang="zh-CN" altLang="en-US" sz="1600" spc="15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4" name="文本框 3"/>
          <p:cNvSpPr txBox="1"/>
          <p:nvPr>
            <p:custDataLst>
              <p:tags r:id="rId6"/>
            </p:custDataLst>
          </p:nvPr>
        </p:nvSpPr>
        <p:spPr>
          <a:xfrm flipH="1">
            <a:off x="8457565" y="2795270"/>
            <a:ext cx="1438275" cy="410210"/>
          </a:xfrm>
          <a:prstGeom prst="rect">
            <a:avLst/>
          </a:prstGeom>
          <a:noFill/>
        </p:spPr>
        <p:txBody>
          <a:bodyPr wrap="square" bIns="0" rtlCol="0" anchor="ctr" anchorCtr="0">
            <a:normAutofit fontScale="80000"/>
          </a:bodyPr>
          <a:p>
            <a:pPr algn="l"/>
            <a:r>
              <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（三）性格</a:t>
            </a:r>
            <a:endPar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5" name="同心圆 4"/>
          <p:cNvSpPr/>
          <p:nvPr>
            <p:custDataLst>
              <p:tags r:id="rId7"/>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8"/>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10" name="椭圆 9"/>
          <p:cNvSpPr/>
          <p:nvPr>
            <p:custDataLst>
              <p:tags r:id="rId9"/>
            </p:custDataLst>
          </p:nvPr>
        </p:nvSpPr>
        <p:spPr>
          <a:xfrm>
            <a:off x="7324090" y="3030855"/>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latin typeface="Arial" panose="020B0604020202020204" pitchFamily="34" charset="0"/>
              <a:ea typeface="微软雅黑" panose="020B0503020204020204" charset="-122"/>
              <a:cs typeface="思源黑体 CN Regular" panose="020B0500000000000000" charset="-122"/>
            </a:endParaRPr>
          </a:p>
        </p:txBody>
      </p:sp>
      <p:sp>
        <p:nvSpPr>
          <p:cNvPr id="7" name="椭圆 6"/>
          <p:cNvSpPr/>
          <p:nvPr>
            <p:custDataLst>
              <p:tags r:id="rId10"/>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2" name="文本框 51"/>
          <p:cNvSpPr txBox="1"/>
          <p:nvPr>
            <p:custDataLst>
              <p:tags r:id="rId11"/>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2"/>
            </p:custDataLst>
          </p:nvPr>
        </p:nvSpPr>
        <p:spPr>
          <a:xfrm flipH="1">
            <a:off x="4635500" y="429768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latin typeface="Arial" panose="020B0604020202020204" pitchFamily="34" charset="0"/>
              <a:ea typeface="微软雅黑" panose="020B0503020204020204" charset="-122"/>
              <a:cs typeface="思源黑体 CN Regular" panose="020B0500000000000000" charset="-122"/>
            </a:endParaRPr>
          </a:p>
        </p:txBody>
      </p:sp>
      <p:sp>
        <p:nvSpPr>
          <p:cNvPr id="53" name="文本框 52"/>
          <p:cNvSpPr txBox="1"/>
          <p:nvPr>
            <p:custDataLst>
              <p:tags r:id="rId13"/>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8" name="文本框 7"/>
          <p:cNvSpPr txBox="1"/>
          <p:nvPr>
            <p:custDataLst>
              <p:tags r:id="rId14"/>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2" name="椭圆 11"/>
          <p:cNvSpPr/>
          <p:nvPr>
            <p:custDataLst>
              <p:tags r:id="rId15"/>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16"/>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13" name="组合 12"/>
          <p:cNvGrpSpPr/>
          <p:nvPr>
            <p:custDataLst>
              <p:tags r:id="rId17"/>
            </p:custDataLst>
          </p:nvPr>
        </p:nvGrpSpPr>
        <p:grpSpPr>
          <a:xfrm rot="0">
            <a:off x="5191125" y="2530475"/>
            <a:ext cx="1781810" cy="1779905"/>
            <a:chOff x="11317288" y="-5686262"/>
            <a:chExt cx="4924404" cy="4919848"/>
          </a:xfrm>
          <a:solidFill>
            <a:srgbClr val="58BBDB"/>
          </a:solidFill>
        </p:grpSpPr>
        <p:sp>
          <p:nvSpPr>
            <p:cNvPr id="14" name="Freeform 6"/>
            <p:cNvSpPr>
              <a:spLocks noEditPoints="1"/>
            </p:cNvSpPr>
            <p:nvPr>
              <p:custDataLst>
                <p:tags r:id="rId18"/>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9"/>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50255" y="3183255"/>
            <a:ext cx="491490" cy="491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6267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三、影响职业生涯的因素</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1" name="文本框 10"/>
          <p:cNvSpPr txBox="1"/>
          <p:nvPr>
            <p:custDataLst>
              <p:tags r:id="rId1"/>
            </p:custDataLst>
          </p:nvPr>
        </p:nvSpPr>
        <p:spPr>
          <a:xfrm flipH="1">
            <a:off x="774065" y="1472565"/>
            <a:ext cx="3512185" cy="2591435"/>
          </a:xfrm>
          <a:prstGeom prst="rect">
            <a:avLst/>
          </a:prstGeom>
          <a:noFill/>
        </p:spPr>
        <p:txBody>
          <a:bodyPr wrap="square" bIns="0" rtlCol="0" anchor="ctr" anchorCtr="0"/>
          <a:p>
            <a:pPr indent="0" algn="l" fontAlgn="auto">
              <a:lnSpc>
                <a:spcPct val="130000"/>
              </a:lnSpc>
            </a:pPr>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（四）价值观 </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3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毫无疑问，一个人的需求与动机及其追求、价值观、行为方式等都会直接影响其职业生涯的进展，同样的工作对于不同的人有着不同的价值，而同一个人对不同的职业会有不同的态度与抉择。</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1" name="文本框 30"/>
          <p:cNvSpPr txBox="1"/>
          <p:nvPr>
            <p:custDataLst>
              <p:tags r:id="rId2"/>
            </p:custDataLst>
          </p:nvPr>
        </p:nvSpPr>
        <p:spPr>
          <a:xfrm flipH="1">
            <a:off x="8029575" y="4462780"/>
            <a:ext cx="3477895" cy="1706880"/>
          </a:xfrm>
          <a:prstGeom prst="rect">
            <a:avLst/>
          </a:prstGeom>
          <a:noFill/>
        </p:spPr>
        <p:txBody>
          <a:bodyPr wrap="square" bIns="0" rtlCol="0" anchor="ctr" anchorCtr="0"/>
          <a:p>
            <a:pPr indent="0" algn="l" fontAlgn="auto">
              <a:lnSpc>
                <a:spcPct val="130000"/>
              </a:lnSpc>
            </a:pPr>
            <a:r>
              <a:rPr lang="zh-CN" sz="1600" spc="300" dirty="0">
                <a:solidFill>
                  <a:srgbClr val="E447AA"/>
                </a:solidFill>
                <a:uFillTx/>
                <a:latin typeface="思源黑体 CN Bold" panose="020B0800000000000000" charset="-122"/>
                <a:ea typeface="思源黑体 CN Bold" panose="020B0800000000000000" charset="-122"/>
                <a:sym typeface="微软雅黑" panose="020B0503020204020204" charset="-122"/>
              </a:rPr>
              <a:t>（六）健康状况 </a:t>
            </a:r>
            <a:endParaRPr lang="zh-CN" sz="1600" spc="300" dirty="0">
              <a:solidFill>
                <a:srgbClr val="E447AA"/>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3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还有一个不容忽视的因素，那就是健康状况。健康对于职业选择特别重要，几乎所有的职业都需要身心的健康。</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47" name="文本框 46"/>
          <p:cNvSpPr txBox="1"/>
          <p:nvPr>
            <p:custDataLst>
              <p:tags r:id="rId3"/>
            </p:custDataLst>
          </p:nvPr>
        </p:nvSpPr>
        <p:spPr>
          <a:xfrm flipH="1">
            <a:off x="716915" y="4010660"/>
            <a:ext cx="3652520" cy="2377440"/>
          </a:xfrm>
          <a:prstGeom prst="rect">
            <a:avLst/>
          </a:prstGeom>
          <a:noFill/>
        </p:spPr>
        <p:txBody>
          <a:bodyPr wrap="square" bIns="0" rtlCol="0" anchor="ctr" anchorCtr="0"/>
          <a:p>
            <a:pPr indent="0" algn="l" fontAlgn="auto">
              <a:lnSpc>
                <a:spcPct val="130000"/>
              </a:lnSpc>
            </a:pPr>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（五）性别 </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3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事实上很少有人能完全漠视性别问题。因此，每个人（尤其是女性）都必须合理地考虑自己的职业期望，以便充分发挥自己的性别特色，并使自己获得成功。</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 name="文本框 2"/>
          <p:cNvSpPr txBox="1"/>
          <p:nvPr>
            <p:custDataLst>
              <p:tags r:id="rId4"/>
            </p:custDataLst>
          </p:nvPr>
        </p:nvSpPr>
        <p:spPr>
          <a:xfrm flipH="1">
            <a:off x="8137525" y="1657985"/>
            <a:ext cx="3320415" cy="2016760"/>
          </a:xfrm>
          <a:prstGeom prst="rect">
            <a:avLst/>
          </a:prstGeom>
          <a:noFill/>
        </p:spPr>
        <p:txBody>
          <a:bodyPr wrap="square" bIns="0" rtlCol="0" anchor="ctr" anchorCtr="0"/>
          <a:p>
            <a:pPr indent="0" algn="l" fontAlgn="auto">
              <a:lnSpc>
                <a:spcPct val="130000"/>
              </a:lnSpc>
            </a:pPr>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（七）机遇 </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a:p>
            <a:pPr indent="0" algn="l" fontAlgn="auto">
              <a:lnSpc>
                <a:spcPct val="130000"/>
              </a:lnSpc>
            </a:pPr>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在个人职业生涯发展过程中，不可避免地会受到某些被称为机遇的偶然性因素的影响。有时候，这些因素的作用是巨大而难以抵制的。</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4" name="同心圆 3"/>
          <p:cNvSpPr/>
          <p:nvPr>
            <p:custDataLst>
              <p:tags r:id="rId5"/>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6"/>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7" name="椭圆 6"/>
          <p:cNvSpPr/>
          <p:nvPr>
            <p:custDataLst>
              <p:tags r:id="rId7"/>
            </p:custDataLst>
          </p:nvPr>
        </p:nvSpPr>
        <p:spPr>
          <a:xfrm>
            <a:off x="4255770" y="390461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8" name="椭圆 7"/>
          <p:cNvSpPr/>
          <p:nvPr>
            <p:custDataLst>
              <p:tags r:id="rId8"/>
            </p:custDataLst>
          </p:nvPr>
        </p:nvSpPr>
        <p:spPr>
          <a:xfrm>
            <a:off x="7142480" y="205168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 name="椭圆 4"/>
          <p:cNvSpPr/>
          <p:nvPr>
            <p:custDataLst>
              <p:tags r:id="rId9"/>
            </p:custDataLst>
          </p:nvPr>
        </p:nvSpPr>
        <p:spPr>
          <a:xfrm flipH="1">
            <a:off x="4431665" y="205168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2" name="文本框 51"/>
          <p:cNvSpPr txBox="1"/>
          <p:nvPr>
            <p:custDataLst>
              <p:tags r:id="rId10"/>
            </p:custDataLst>
          </p:nvPr>
        </p:nvSpPr>
        <p:spPr>
          <a:xfrm>
            <a:off x="4481195"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1"/>
            </p:custDataLst>
          </p:nvPr>
        </p:nvSpPr>
        <p:spPr>
          <a:xfrm>
            <a:off x="4288155" y="4116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2"/>
            </p:custDataLst>
          </p:nvPr>
        </p:nvSpPr>
        <p:spPr>
          <a:xfrm>
            <a:off x="7225030"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07</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3"/>
            </p:custDataLst>
          </p:nvPr>
        </p:nvSpPr>
        <p:spPr>
          <a:xfrm flipH="1">
            <a:off x="7350125" y="390461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latin typeface="Arial" panose="020B0604020202020204" pitchFamily="34" charset="0"/>
              <a:ea typeface="微软雅黑" panose="020B0503020204020204" charset="-122"/>
              <a:cs typeface="思源黑体 CN Regular" panose="020B0500000000000000" charset="-122"/>
            </a:endParaRPr>
          </a:p>
        </p:txBody>
      </p:sp>
      <p:sp>
        <p:nvSpPr>
          <p:cNvPr id="53" name="文本框 52"/>
          <p:cNvSpPr txBox="1"/>
          <p:nvPr>
            <p:custDataLst>
              <p:tags r:id="rId14"/>
            </p:custDataLst>
          </p:nvPr>
        </p:nvSpPr>
        <p:spPr>
          <a:xfrm>
            <a:off x="7411085" y="40640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06</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0" name="椭圆 9"/>
          <p:cNvSpPr/>
          <p:nvPr>
            <p:custDataLst>
              <p:tags r:id="rId15"/>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16"/>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12" name="组合 11"/>
          <p:cNvGrpSpPr/>
          <p:nvPr>
            <p:custDataLst>
              <p:tags r:id="rId17"/>
            </p:custDataLst>
          </p:nvPr>
        </p:nvGrpSpPr>
        <p:grpSpPr>
          <a:xfrm rot="0">
            <a:off x="5191125" y="2530475"/>
            <a:ext cx="1781810" cy="1779905"/>
            <a:chOff x="11317288" y="-5686262"/>
            <a:chExt cx="4924404" cy="4919848"/>
          </a:xfrm>
          <a:solidFill>
            <a:srgbClr val="58BBDB"/>
          </a:solidFill>
        </p:grpSpPr>
        <p:sp>
          <p:nvSpPr>
            <p:cNvPr id="13" name="Freeform 6"/>
            <p:cNvSpPr>
              <a:spLocks noEditPoints="1"/>
            </p:cNvSpPr>
            <p:nvPr>
              <p:custDataLst>
                <p:tags r:id="rId18"/>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9"/>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50255" y="3183255"/>
            <a:ext cx="491490" cy="491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119_4*l_h_i*1_4_2"/>
  <p:tag name="KSO_WM_TEMPLATE_CATEGORY" val="diagram"/>
  <p:tag name="KSO_WM_TEMPLATE_INDEX" val="2022811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01.85,&quot;left&quot;:104.5,&quot;top&quot;:295.2,&quot;width&quot;:700.5}"/>
</p:tagLst>
</file>

<file path=ppt/tags/tag10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0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03.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VALUE" val="126*12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1*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119_4*l_h_i*1_4_3"/>
  <p:tag name="KSO_WM_TEMPLATE_CATEGORY" val="diagram"/>
  <p:tag name="KSO_WM_TEMPLATE_INDEX" val="20228119"/>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201.85,&quot;left&quot;:104.5,&quot;top&quot;:295.2,&quot;width&quot;:700.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99.5,&quot;left&quot;:51.4,&quot;top&quot;:87.95,&quot;width&quot;:858.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99.5,&quot;left&quot;:51.4,&quot;top&quot;:87.95,&quot;width&quot;:858.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99.5,&quot;left&quot;:51.4,&quot;top&quot;:87.95,&quot;width&quot;:858.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99.5,&quot;left&quot;:51.4,&quot;top&quot;:87.95,&quot;width&quot;:858.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99.5,&quot;left&quot;:51.4,&quot;top&quot;:87.95,&quot;width&quot;:858.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99.5,&quot;left&quot;:51.4,&quot;top&quot;:87.95,&quot;width&quot;:858.4}"/>
</p:tagLst>
</file>

<file path=ppt/tags/tag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19_4*l_h_a*1_4_1"/>
  <p:tag name="KSO_WM_TEMPLATE_CATEGORY" val="diagram"/>
  <p:tag name="KSO_WM_TEMPLATE_INDEX" val="20228119"/>
  <p:tag name="KSO_WM_UNIT_LAYERLEVEL" val="1_1_1"/>
  <p:tag name="KSO_WM_TAG_VERSION" val="1.0"/>
  <p:tag name="KSO_WM_BEAUTIFY_FLAG" val="#wm#"/>
  <p:tag name="KSO_WM_UNIT_TEXT_FILL_FORE_SCHEMECOLOR_INDEX" val="8"/>
  <p:tag name="KSO_WM_UNIT_TEXT_FILL_TYPE" val="1"/>
  <p:tag name="KSO_WM_DIAGRAM_VIRTUALLY_FRAME" val="{&quot;height&quot;:201.85,&quot;left&quot;:104.5,&quot;top&quot;:295.2,&quot;width&quot;:700.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 name="KSO_WM_DIAGRAM_VIRTUALLY_FRAME" val="{&quot;height&quot;:399.5,&quot;left&quot;:51.4,&quot;top&quot;:87.95,&quot;width&quot;:858.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 name="KSO_WM_DIAGRAM_VIRTUALLY_FRAME" val="{&quot;height&quot;:399.5,&quot;left&quot;:51.4,&quot;top&quot;:87.95,&quot;width&quot;:858.4}"/>
</p:tagLst>
</file>

<file path=ppt/tags/tag12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 name="KSO_WM_DIAGRAM_VIRTUALLY_FRAME" val="{&quot;height&quot;:399.5,&quot;left&quot;:51.4,&quot;top&quot;:87.95,&quot;width&quot;:858.4}"/>
</p:tagLst>
</file>

<file path=ppt/tags/tag1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3*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DIAGRAM_VIRTUALLY_FRAME" val="{&quot;height&quot;:399.5,&quot;left&quot;:51.4,&quot;top&quot;:87.95,&quot;width&quot;:858.4}"/>
</p:tagLst>
</file>

<file path=ppt/tags/tag1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 name="KSO_WM_DIAGRAM_VIRTUALLY_FRAME" val="{&quot;height&quot;:399.5,&quot;left&quot;:51.4,&quot;top&quot;:87.95,&quot;width&quot;:858.4}"/>
</p:tagLst>
</file>

<file path=ppt/tags/tag12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86238_3*q_h_f*1_5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DIAGRAM_VIRTUALLY_FRAME" val="{&quot;height&quot;:399.5,&quot;left&quot;:51.4,&quot;top&quot;:87.95,&quot;width&quot;:858.4}"/>
</p:tagLst>
</file>

<file path=ppt/tags/tag1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 name="KSO_WM_DIAGRAM_VIRTUALLY_FRAME" val="{&quot;height&quot;:399.5,&quot;left&quot;:51.4,&quot;top&quot;:87.95,&quot;width&quot;:858.4}"/>
</p:tagLst>
</file>

<file path=ppt/tags/tag1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86238_3*q_h_f*1_4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DIAGRAM_VIRTUALLY_FRAME" val="{&quot;height&quot;:399.5,&quot;left&quot;:51.4,&quot;top&quot;:87.95,&quot;width&quot;:858.4}"/>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 name="KSO_WM_DIAGRAM_VIRTUALLY_FRAME" val="{&quot;height&quot;:399.5,&quot;left&quot;:51.4,&quot;top&quot;:87.95,&quot;width&quot;:858.4}"/>
</p:tagLst>
</file>

<file path=ppt/tags/tag12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 name="KSO_WM_DIAGRAM_VIRTUALLY_FRAME" val="{&quot;height&quot;:399.5,&quot;left&quot;:51.4,&quot;top&quot;:87.95,&quot;width&quot;:858.4}"/>
</p:tagLst>
</file>

<file path=ppt/tags/tag1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119_4*l_h_x*1_4_1"/>
  <p:tag name="KSO_WM_TEMPLATE_CATEGORY" val="diagram"/>
  <p:tag name="KSO_WM_TEMPLATE_INDEX" val="20228119"/>
  <p:tag name="KSO_WM_UNIT_LAYERLEVEL" val="1_1_1"/>
  <p:tag name="KSO_WM_TAG_VERSION" val="1.0"/>
  <p:tag name="KSO_WM_BEAUTIFY_FLAG" val="#wm#"/>
  <p:tag name="KSO_WM_UNIT_SHADOW_SCHEMECOLOR_INDEX" val="8"/>
  <p:tag name="KSO_WM_DIAGRAM_VIRTUALLY_FRAME" val="{&quot;height&quot;:201.85,&quot;left&quot;:104.5,&quot;top&quot;:295.2,&quot;width&quot;:700.5}"/>
</p:tagLst>
</file>

<file path=ppt/tags/tag1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3*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DIAGRAM_VIRTUALLY_FRAME" val="{&quot;height&quot;:399.5,&quot;left&quot;:51.4,&quot;top&quot;:87.95,&quot;width&quot;:858.4}"/>
</p:tagLst>
</file>

<file path=ppt/tags/tag1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 name="KSO_WM_DIAGRAM_VIRTUALLY_FRAME" val="{&quot;height&quot;:399.5,&quot;left&quot;:51.4,&quot;top&quot;:87.95,&quot;width&quot;:858.4}"/>
</p:tagLst>
</file>

<file path=ppt/tags/tag1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3*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DIAGRAM_VIRTUALLY_FRAME" val="{&quot;height&quot;:399.5,&quot;left&quot;:51.4,&quot;top&quot;:87.95,&quot;width&quot;:858.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19_4*l_h_i*1_3_2"/>
  <p:tag name="KSO_WM_TEMPLATE_CATEGORY" val="diagram"/>
  <p:tag name="KSO_WM_TEMPLATE_INDEX" val="202281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201.85,&quot;left&quot;:104.5,&quot;top&quot;:295.2,&quot;width&quot;:700.5}"/>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19_4*l_h_i*1_3_3"/>
  <p:tag name="KSO_WM_TEMPLATE_CATEGORY" val="diagram"/>
  <p:tag name="KSO_WM_TEMPLATE_INDEX" val="2022811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201.85,&quot;left&quot;:104.5,&quot;top&quot;:295.2,&quot;width&quot;:700.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5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5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5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5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59.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19_4*l_h_a*1_3_1"/>
  <p:tag name="KSO_WM_TEMPLATE_CATEGORY" val="diagram"/>
  <p:tag name="KSO_WM_TEMPLATE_INDEX" val="20228119"/>
  <p:tag name="KSO_WM_UNIT_LAYERLEVEL" val="1_1_1"/>
  <p:tag name="KSO_WM_TAG_VERSION" val="1.0"/>
  <p:tag name="KSO_WM_BEAUTIFY_FLAG" val="#wm#"/>
  <p:tag name="KSO_WM_UNIT_TEXT_FILL_FORE_SCHEMECOLOR_INDEX" val="7"/>
  <p:tag name="KSO_WM_UNIT_TEXT_FILL_TYPE" val="1"/>
  <p:tag name="KSO_WM_DIAGRAM_VIRTUALLY_FRAME" val="{&quot;height&quot;:201.85,&quot;left&quot;:104.5,&quot;top&quot;:295.2,&quot;width&quot;:700.5}"/>
</p:tagLst>
</file>

<file path=ppt/tags/tag160.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61.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6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6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64.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
  <p:tag name="KSO_WM_UNIT_MEDIACOVER_TRANSPARENCY" val=""/>
  <p:tag name="KSO_WM_UNIT_MEDIACOVER_BTNRECT" val="7177*3910*0*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19_4*l_h_x*1_3_1"/>
  <p:tag name="KSO_WM_TEMPLATE_CATEGORY" val="diagram"/>
  <p:tag name="KSO_WM_TEMPLATE_INDEX" val="20228119"/>
  <p:tag name="KSO_WM_UNIT_LAYERLEVEL" val="1_1_1"/>
  <p:tag name="KSO_WM_TAG_VERSION" val="1.0"/>
  <p:tag name="KSO_WM_BEAUTIFY_FLAG" val="#wm#"/>
  <p:tag name="KSO_WM_UNIT_SHADOW_SCHEMECOLOR_INDEX" val="7"/>
  <p:tag name="KSO_WM_DIAGRAM_VIRTUALLY_FRAME" val="{&quot;height&quot;:201.85,&quot;left&quot;:104.5,&quot;top&quot;:295.2,&quot;width&quot;:700.5}"/>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 name="KSO_WM_DIAGRAM_VIRTUALLY_FRAME" val="{&quot;height&quot;:468.8,&quot;left&quot;:43.25,&quot;top&quot;:62.45,&quot;width&quot;:885.75}"/>
</p:tagLst>
</file>

<file path=ppt/tags/tag17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 name="KSO_WM_DIAGRAM_VIRTUALLY_FRAME" val="{&quot;height&quot;:468.8,&quot;left&quot;:43.25,&quot;top&quot;:62.45,&quot;width&quot;:885.75}"/>
</p:tagLst>
</file>

<file path=ppt/tags/tag1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 name="KSO_WM_DIAGRAM_VIRTUALLY_FRAME" val="{&quot;height&quot;:468.8,&quot;left&quot;:43.25,&quot;top&quot;:62.45,&quot;width&quot;:885.75}"/>
</p:tagLst>
</file>

<file path=ppt/tags/tag1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 name="KSO_WM_DIAGRAM_VIRTUALLY_FRAME" val="{&quot;height&quot;:468.8,&quot;left&quot;:43.25,&quot;top&quot;:62.45,&quot;width&quot;:885.75}"/>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 name="KSO_WM_DIAGRAM_VIRTUALLY_FRAME" val="{&quot;height&quot;:468.8,&quot;left&quot;:43.25,&quot;top&quot;:62.45,&quot;width&quot;:885.75}"/>
</p:tagLst>
</file>

<file path=ppt/tags/tag1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 name="KSO_WM_DIAGRAM_VIRTUALLY_FRAME" val="{&quot;height&quot;:468.8,&quot;left&quot;:43.25,&quot;top&quot;:62.45,&quot;width&quot;:885.75}"/>
</p:tagLst>
</file>

<file path=ppt/tags/tag178.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79.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81.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82.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83.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 name="KSO_WM_DIAGRAM_VIRTUALLY_FRAME" val="{&quot;height&quot;:468.8,&quot;left&quot;:43.25,&quot;top&quot;:62.45,&quot;width&quot;:885.75}"/>
</p:tagLst>
</file>

<file path=ppt/tags/tag18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4*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8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4*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4*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4*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4*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4*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9_4*l_h_i*1_4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4*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9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4*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4*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9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4*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4*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4*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9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9_4*l_h_a*1_4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9_4*l_h_f*1_4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9_4*l_h_i*1_4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119_4*l_h_i*1_1_2"/>
  <p:tag name="KSO_WM_TEMPLATE_CATEGORY" val="diagram"/>
  <p:tag name="KSO_WM_TEMPLATE_INDEX" val="202281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01.85,&quot;left&quot;:104.5,&quot;top&quot;:295.2,&quot;width&quot;:700.5}"/>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4*l_i*1_1"/>
  <p:tag name="KSO_WM_TEMPLATE_CATEGORY" val="diagram"/>
  <p:tag name="KSO_WM_TEMPLATE_INDEX" val="20227964"/>
  <p:tag name="KSO_WM_UNIT_LAYERLEVEL" val="1_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9_4*l_i*1_1"/>
  <p:tag name="KSO_WM_TEMPLATE_CATEGORY" val="diagram"/>
  <p:tag name="KSO_WM_TEMPLATE_INDEX" val="20227979"/>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01.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4*l_h_x*1_1_1"/>
  <p:tag name="KSO_WM_TEMPLATE_CATEGORY" val="diagram"/>
  <p:tag name="KSO_WM_TEMPLATE_INDEX" val="20227979"/>
  <p:tag name="KSO_WM_UNIT_LAYERLEVEL" val="1_1_1"/>
  <p:tag name="KSO_WM_TAG_VERSION" val="1.0"/>
  <p:tag name="KSO_WM_BEAUTIFY_FLAG" val="#wm#"/>
</p:tagLst>
</file>

<file path=ppt/tags/tag202.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4*l_h_x*1_2_1"/>
  <p:tag name="KSO_WM_TEMPLATE_CATEGORY" val="diagram"/>
  <p:tag name="KSO_WM_TEMPLATE_INDEX" val="20227979"/>
  <p:tag name="KSO_WM_UNIT_LAYERLEVEL" val="1_1_1"/>
  <p:tag name="KSO_WM_TAG_VERSION" val="1.0"/>
  <p:tag name="KSO_WM_BEAUTIFY_FLAG" val="#wm#"/>
</p:tagLst>
</file>

<file path=ppt/tags/tag203.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4*l_h_x*1_3_1"/>
  <p:tag name="KSO_WM_TEMPLATE_CATEGORY" val="diagram"/>
  <p:tag name="KSO_WM_TEMPLATE_INDEX" val="20227979"/>
  <p:tag name="KSO_WM_UNIT_LAYERLEVEL" val="1_1_1"/>
  <p:tag name="KSO_WM_TAG_VERSION" val="1.0"/>
  <p:tag name="KSO_WM_BEAUTIFY_FLAG" val="#wm#"/>
</p:tagLst>
</file>

<file path=ppt/tags/tag20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9_4*l_h_x*1_4_1"/>
  <p:tag name="KSO_WM_TEMPLATE_CATEGORY" val="diagram"/>
  <p:tag name="KSO_WM_TEMPLATE_INDEX" val="20227979"/>
  <p:tag name="KSO_WM_UNIT_LAYERLEVEL" val="1_1_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4*l_i*1_2"/>
  <p:tag name="KSO_WM_TEMPLATE_CATEGORY" val="diagram"/>
  <p:tag name="KSO_WM_TEMPLATE_INDEX" val="20227964"/>
  <p:tag name="KSO_WM_UNIT_LAYERLEVEL" val="1_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22.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4*l_i*1_3"/>
  <p:tag name="KSO_WM_TEMPLATE_CATEGORY" val="diagram"/>
  <p:tag name="KSO_WM_TEMPLATE_INDEX" val="20227964"/>
  <p:tag name="KSO_WM_UNIT_LAYERLEVEL" val="1_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2*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26.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2*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2*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28.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2*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2*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3.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4_4*l_h_i*1_4_1"/>
  <p:tag name="KSO_WM_TEMPLATE_CATEGORY" val="diagram"/>
  <p:tag name="KSO_WM_TEMPLATE_INDEX" val="20227964"/>
  <p:tag name="KSO_WM_UNIT_LAYERLEVEL" val="1_1_1"/>
  <p:tag name="KSO_WM_TAG_VERSION" val="1.0"/>
  <p:tag name="KSO_WM_BEAUTIFY_FLAG" val="#wm#"/>
</p:tagLst>
</file>

<file path=ppt/tags/tag230.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2*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30.09142536917517,&quot;left&quot;:82.4,&quot;top&quot;:136.85857463082482,&quot;width&quot;:795.15}"/>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2*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DIAGRAM_VIRTUALLY_FRAME" val="{&quot;height&quot;:330.09142536917517,&quot;left&quot;:82.4,&quot;top&quot;:136.85857463082482,&quot;width&quot;:795.1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2*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 name="KSO_WM_DIAGRAM_VIRTUALLY_FRAME" val="{&quot;height&quot;:330.09142536917517,&quot;left&quot;:82.4,&quot;top&quot;:136.85857463082482,&quot;width&quot;:795.15}"/>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2*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 name="KSO_WM_DIAGRAM_VIRTUALLY_FRAME" val="{&quot;height&quot;:330.09142536917517,&quot;left&quot;:82.4,&quot;top&quot;:136.85857463082482,&quot;width&quot;:795.15}"/>
</p:tagLst>
</file>

<file path=ppt/tags/tag2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2*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DIAGRAM_VIRTUALLY_FRAME" val="{&quot;height&quot;:330.09142536917517,&quot;left&quot;:82.4,&quot;top&quot;:136.85857463082482,&quot;width&quot;:795.15}"/>
</p:tagLst>
</file>

<file path=ppt/tags/tag2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2*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DIAGRAM_VIRTUALLY_FRAME" val="{&quot;height&quot;:330.09142536917517,&quot;left&quot;:82.4,&quot;top&quot;:136.85857463082482,&quot;width&quot;:795.15}"/>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2*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 name="KSO_WM_DIAGRAM_VIRTUALLY_FRAME" val="{&quot;height&quot;:330.09142536917517,&quot;left&quot;:82.4,&quot;top&quot;:136.85857463082482,&quot;width&quot;:795.15}"/>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320.5,&quot;left&quot;:72,&quot;top&quot;:136.25,&quot;width&quot;:796.8}"/>
</p:tagLst>
</file>

<file path=ppt/tags/tag24.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4*l_h_i*1_1_1"/>
  <p:tag name="KSO_WM_TEMPLATE_CATEGORY" val="diagram"/>
  <p:tag name="KSO_WM_TEMPLATE_INDEX" val="20227964"/>
  <p:tag name="KSO_WM_UNIT_LAYERLEVEL" val="1_1_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DIAGRAM_VIRTUALLY_FRAME" val="{&quot;height&quot;:320.5,&quot;left&quot;:72,&quot;top&quot;:136.25,&quot;width&quot;:796.8}"/>
</p:tagLst>
</file>

<file path=ppt/tags/tag24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320.5,&quot;left&quot;:72,&quot;top&quot;:136.25,&quot;width&quot;:796.8}"/>
</p:tagLst>
</file>

<file path=ppt/tags/tag2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 name="KSO_WM_DIAGRAM_VIRTUALLY_FRAME" val="{&quot;height&quot;:320.5,&quot;left&quot;:72,&quot;top&quot;:136.25,&quot;width&quot;:796.8}"/>
</p:tagLst>
</file>

<file path=ppt/tags/tag2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DIAGRAM_VIRTUALLY_FRAME" val="{&quot;height&quot;:320.5,&quot;left&quot;:72,&quot;top&quot;:136.25,&quot;width&quot;:796.8}"/>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20.5,&quot;left&quot;:72,&quot;top&quot;:136.25,&quot;width&quot;:796.8}"/>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20.5,&quot;left&quot;:72,&quot;top&quot;:136.25,&quot;width&quot;:796.8}"/>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20.5,&quot;left&quot;:72,&quot;top&quot;:136.25,&quot;width&quot;:796.8}"/>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320.5,&quot;left&quot;:72,&quot;top&quot;:136.25,&quot;width&quot;:796.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20.5,&quot;left&quot;:72,&quot;top&quot;:136.25,&quot;width&quot;:796.8}"/>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20.5,&quot;left&quot;:72,&quot;top&quot;:136.25,&quot;width&quot;:796.8}"/>
</p:tagLst>
</file>

<file path=ppt/tags/tag25.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4*l_i*1_4"/>
  <p:tag name="KSO_WM_TEMPLATE_CATEGORY" val="diagram"/>
  <p:tag name="KSO_WM_TEMPLATE_INDEX" val="20227964"/>
  <p:tag name="KSO_WM_UNIT_LAYERLEVEL" val="1_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20.5,&quot;left&quot;:72,&quot;top&quot;:136.25,&quot;width&quot;:796.8}"/>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20.5,&quot;left&quot;:72,&quot;top&quot;:136.25,&quot;width&quot;:796.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 name="KSO_WM_DIAGRAM_VIRTUALLY_FRAME" val="{&quot;height&quot;:320.5,&quot;left&quot;:72,&quot;top&quot;:136.25,&quot;width&quot;:796.8}"/>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20.5,&quot;left&quot;:72,&quot;top&quot;:136.25,&quot;width&quot;:796.8}"/>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20.5,&quot;left&quot;:72,&quot;top&quot;:136.25,&quot;width&quot;:796.8}"/>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320.5,&quot;left&quot;:72,&quot;top&quot;:136.25,&quot;width&quot;:796.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20.5,&quot;left&quot;:72,&quot;top&quot;:136.25,&quot;width&quot;:796.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20.5,&quot;left&quot;:72,&quot;top&quot;:136.25,&quot;width&quot;:796.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320.5,&quot;left&quot;:72,&quot;top&quot;:136.25,&quot;width&quot;:796.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320.5,&quot;left&quot;:72,&quot;top&quot;:136.25,&quot;width&quot;:796.8}"/>
</p:tagLst>
</file>

<file path=ppt/tags/tag26.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4*l_x*1_1"/>
  <p:tag name="KSO_WM_TEMPLATE_CATEGORY" val="diagram"/>
  <p:tag name="KSO_WM_TEMPLATE_INDEX" val="20227964"/>
  <p:tag name="KSO_WM_UNIT_LAYERLEVEL" val="1_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320.5,&quot;left&quot;:72,&quot;top&quot;:136.25,&quot;width&quot;:796.8}"/>
</p:tagLst>
</file>

<file path=ppt/tags/tag26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 name="KSO_WM_DIAGRAM_VIRTUALLY_FRAME" val="{&quot;height&quot;:320.5,&quot;left&quot;:72,&quot;top&quot;:136.25,&quot;width&quot;:796.8}"/>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81_4*l_h_f*1_1_1"/>
  <p:tag name="KSO_WM_TEMPLATE_CATEGORY" val="diagram"/>
  <p:tag name="KSO_WM_TEMPLATE_INDEX" val="20228681"/>
  <p:tag name="KSO_WM_UNIT_LAYERLEVEL" val="1_1_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265.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UNIT_ID" val="diagram20228681_4*l_h_i*1_1_1"/>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4"/>
  <p:tag name="KSO_WM_UNIT_TEXT_FILL_TYPE" val="1"/>
</p:tagLst>
</file>

<file path=ppt/tags/tag266.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UNIT_ID" val="diagram20228681_4*l_h_i*1_1_2"/>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1_2"/>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67.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UNIT_ID" val="diagram20228681_4*l_h_i*1_1_3"/>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SHADOW_SCHEMECOLOR_INDEX" val="5"/>
  <p:tag name="KSO_WM_UNIT_TEXT_FILL_FORE_SCHEMECOLOR_INDEX" val="14"/>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81_4*l_h_f*1_2_1"/>
  <p:tag name="KSO_WM_TEMPLATE_CATEGORY" val="diagram"/>
  <p:tag name="KSO_WM_TEMPLATE_INDEX" val="20228681"/>
  <p:tag name="KSO_WM_UNIT_LAYERLEVEL" val="1_1_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269.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UNIT_ID" val="diagram20228681_4*l_h_i*1_2_1"/>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2_1"/>
  <p:tag name="KSO_WM_UNIT_FILL_FORE_SCHEMECOLOR_INDEX" val="6"/>
  <p:tag name="KSO_WM_UNIT_FILL_TYPE" val="1"/>
  <p:tag name="KSO_WM_UNIT_SHADOW_SCHEMECOLOR_INDEX" val="6"/>
  <p:tag name="KSO_WM_UNIT_TEXT_FILL_FORE_SCHEMECOLOR_INDEX" val="14"/>
  <p:tag name="KSO_WM_UNIT_TEXT_FILL_TYPE" val="1"/>
</p:tagLst>
</file>

<file path=ppt/tags/tag2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4*l_h_i*1_1_3"/>
  <p:tag name="KSO_WM_TEMPLATE_CATEGORY" val="diagram"/>
  <p:tag name="KSO_WM_TEMPLATE_INDEX" val="20227964"/>
  <p:tag name="KSO_WM_UNIT_LAYERLEVEL" val="1_1_1"/>
  <p:tag name="KSO_WM_TAG_VERSION" val="1.0"/>
  <p:tag name="KSO_WM_BEAUTIFY_FLAG" val="#wm#"/>
</p:tagLst>
</file>

<file path=ppt/tags/tag270.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UNIT_ID" val="diagram20228681_4*l_h_i*1_2_2"/>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2_2"/>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71.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UNIT_ID" val="diagram20228681_4*l_h_i*1_2_3"/>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2_3"/>
  <p:tag name="KSO_WM_UNIT_FILL_FORE_SCHEMECOLOR_INDEX" val="6"/>
  <p:tag name="KSO_WM_UNIT_FILL_TYPE" val="1"/>
  <p:tag name="KSO_WM_UNIT_SHADOW_SCHEMECOLOR_INDEX" val="6"/>
  <p:tag name="KSO_WM_UNIT_TEXT_FILL_FORE_SCHEMECOLOR_INDEX" val="14"/>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81_4*l_h_f*1_4_1"/>
  <p:tag name="KSO_WM_TEMPLATE_CATEGORY" val="diagram"/>
  <p:tag name="KSO_WM_TEMPLATE_INDEX" val="20228681"/>
  <p:tag name="KSO_WM_UNIT_LAYERLEVEL" val="1_1_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4_1"/>
  <p:tag name="KSO_WM_UNIT_TEXT_FILL_FORE_SCHEMECOLOR_INDEX" val="13"/>
  <p:tag name="KSO_WM_UNIT_TEXT_FILL_TYPE" val="1"/>
</p:tagLst>
</file>

<file path=ppt/tags/tag273.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UNIT_ID" val="diagram20228681_4*l_h_i*1_4_1"/>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4_1"/>
  <p:tag name="KSO_WM_UNIT_FILL_FORE_SCHEMECOLOR_INDEX" val="5"/>
  <p:tag name="KSO_WM_UNIT_FILL_TYPE" val="1"/>
  <p:tag name="KSO_WM_UNIT_SHADOW_SCHEMECOLOR_INDEX" val="5"/>
  <p:tag name="KSO_WM_UNIT_TEXT_FILL_FORE_SCHEMECOLOR_INDEX" val="14"/>
  <p:tag name="KSO_WM_UNIT_TEXT_FILL_TYPE" val="1"/>
</p:tagLst>
</file>

<file path=ppt/tags/tag274.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UNIT_ID" val="diagram20228681_4*l_h_i*1_4_2"/>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4_2"/>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75.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UNIT_ID" val="diagram20228681_4*l_h_i*1_4_3"/>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4_3"/>
  <p:tag name="KSO_WM_UNIT_FILL_FORE_SCHEMECOLOR_INDEX" val="5"/>
  <p:tag name="KSO_WM_UNIT_FILL_TYPE" val="1"/>
  <p:tag name="KSO_WM_UNIT_SHADOW_SCHEMECOLOR_INDEX" val="5"/>
  <p:tag name="KSO_WM_UNIT_TEXT_FILL_FORE_SCHEMECOLOR_INDEX" val="14"/>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81_4*l_h_f*1_3_1"/>
  <p:tag name="KSO_WM_TEMPLATE_CATEGORY" val="diagram"/>
  <p:tag name="KSO_WM_TEMPLATE_INDEX" val="20228681"/>
  <p:tag name="KSO_WM_UNIT_LAYERLEVEL" val="1_1_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277.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UNIT_ID" val="diagram20228681_4*l_h_i*1_3_1"/>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14"/>
  <p:tag name="KSO_WM_UNIT_TEXT_FILL_TYPE" val="1"/>
</p:tagLst>
</file>

<file path=ppt/tags/tag278.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UNIT_ID" val="diagram20228681_4*l_h_i*1_3_2"/>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3_2"/>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79.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UNIT_ID" val="diagram20228681_4*l_h_i*1_3_3"/>
  <p:tag name="KSO_WM_TEMPLATE_CATEGORY" val="diagram"/>
  <p:tag name="KSO_WM_TEMPLATE_INDEX" val="20228681"/>
  <p:tag name="KSO_WM_UNIT_LAYERLEVEL" val="1_1_1"/>
  <p:tag name="KSO_WM_TAG_VERSION" val="1.0"/>
  <p:tag name="KSO_WM_BEAUTIFY_FLAG" val="#wm#"/>
  <p:tag name="KSO_WM_DIAGRAM_GROUP_CODE" val="l1-1"/>
  <p:tag name="KSO_WM_UNIT_TYPE" val="l_h_i"/>
  <p:tag name="KSO_WM_UNIT_INDEX" val="1_3_3"/>
  <p:tag name="KSO_WM_UNIT_FILL_FORE_SCHEMECOLOR_INDEX" val="7"/>
  <p:tag name="KSO_WM_UNIT_FILL_TYPE" val="1"/>
  <p:tag name="KSO_WM_UNIT_SHADOW_SCHEMECOLOR_INDEX" val="7"/>
  <p:tag name="KSO_WM_UNIT_TEXT_FILL_FORE_SCHEMECOLOR_INDEX" val="14"/>
  <p:tag name="KSO_WM_UNIT_TEXT_FILL_TYPE" val="1"/>
</p:tagLst>
</file>

<file path=ppt/tags/tag2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4*l_h_i*1_2_3"/>
  <p:tag name="KSO_WM_TEMPLATE_CATEGORY" val="diagram"/>
  <p:tag name="KSO_WM_TEMPLATE_INDEX" val="20227964"/>
  <p:tag name="KSO_WM_UNIT_LAYERLEVEL" val="1_1_1"/>
  <p:tag name="KSO_WM_TAG_VERSION" val="1.0"/>
  <p:tag name="KSO_WM_BEAUTIFY_FLAG" val="#wm#"/>
</p:tagLst>
</file>

<file path=ppt/tags/tag280.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8904_5*q_h_a*1_1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5"/>
  <p:tag name="KSO_WM_UNIT_TEXT_FILL_TYPE" val="1"/>
  <p:tag name="KSO_WM_DIAGRAM_VIRTUALLY_FRAME" val="{&quot;height&quot;:427.094469376517,&quot;left&quot;:60.68275590551184,&quot;top&quot;:95.86527559055116,&quot;width&quot;:882.8612598425198}"/>
</p:tagLst>
</file>

<file path=ppt/tags/tag281.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98904_5*q_h_a*1_6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10"/>
  <p:tag name="KSO_WM_UNIT_TEXT_FILL_TYPE" val="1"/>
  <p:tag name="KSO_WM_DIAGRAM_VIRTUALLY_FRAME" val="{&quot;height&quot;:427.094469376517,&quot;left&quot;:60.68275590551184,&quot;top&quot;:95.86527559055116,&quot;width&quot;:882.8612598425198}"/>
</p:tagLst>
</file>

<file path=ppt/tags/tag282.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8904_5*q_h_a*1_2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6"/>
  <p:tag name="KSO_WM_UNIT_TEXT_FILL_TYPE" val="1"/>
  <p:tag name="KSO_WM_DIAGRAM_VIRTUALLY_FRAME" val="{&quot;height&quot;:427.094469376517,&quot;left&quot;:60.68275590551184,&quot;top&quot;:95.86527559055116,&quot;width&quot;:882.8612598425198}"/>
</p:tagLst>
</file>

<file path=ppt/tags/tag283.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8904_5*q_h_a*1_3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7"/>
  <p:tag name="KSO_WM_UNIT_TEXT_FILL_TYPE" val="1"/>
  <p:tag name="KSO_WM_DIAGRAM_VIRTUALLY_FRAME" val="{&quot;height&quot;:427.094469376517,&quot;left&quot;:60.68275590551184,&quot;top&quot;:95.86527559055116,&quot;width&quot;:882.8612598425198}"/>
</p:tagLst>
</file>

<file path=ppt/tags/tag284.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8904_5*q_h_a*1_4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8"/>
  <p:tag name="KSO_WM_UNIT_TEXT_FILL_TYPE" val="1"/>
  <p:tag name="KSO_WM_DIAGRAM_VIRTUALLY_FRAME" val="{&quot;height&quot;:427.094469376517,&quot;left&quot;:60.68275590551184,&quot;top&quot;:95.86527559055116,&quot;width&quot;:882.8612598425198}"/>
</p:tagLst>
</file>

<file path=ppt/tags/tag2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4_5*q_h_i*1_1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8904_5*q_h_i*1_2_4"/>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98904_5*q_h_i*1_6_4"/>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8904_5*q_h_i*1_5_1"/>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5"/>
  <p:tag name="KSO_WM_UNIT_ID" val="diagram20198904_5*q_h_i*1_3_5"/>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4*l_h_i*1_3_3"/>
  <p:tag name="KSO_WM_TEMPLATE_CATEGORY" val="diagram"/>
  <p:tag name="KSO_WM_TEMPLATE_INDEX" val="20227964"/>
  <p:tag name="KSO_WM_UNIT_LAYERLEVEL" val="1_1_1"/>
  <p:tag name="KSO_WM_TAG_VERSION" val="1.0"/>
  <p:tag name="KSO_WM_BEAUTIFY_FLAG" val="#wm#"/>
</p:tagLst>
</file>

<file path=ppt/tags/tag2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198904_5*q_h_i*1_4_5"/>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2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198904_5*q_h_i*1_4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DIAGRAM_VIRTUALLY_FRAME" val="{&quot;height&quot;:427.094469376517,&quot;left&quot;:60.68275590551184,&quot;top&quot;:95.86527559055116,&quot;width&quot;:882.8612598425198}"/>
</p:tagLst>
</file>

<file path=ppt/tags/tag2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8904_5*q_h_i*1_4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DIAGRAM_VIRTUALLY_FRAME" val="{&quot;height&quot;:427.094469376517,&quot;left&quot;:60.68275590551184,&quot;top&quot;:95.86527559055116,&quot;width&quot;:882.8612598425198}"/>
</p:tagLst>
</file>

<file path=ppt/tags/tag2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8"/>
  <p:tag name="KSO_WM_UNIT_ID" val="diagram20198904_5*q_h_i*1_2_8"/>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DIAGRAM_VIRTUALLY_FRAME" val="{&quot;height&quot;:427.094469376517,&quot;left&quot;:60.68275590551184,&quot;top&quot;:95.86527559055116,&quot;width&quot;:882.8612598425198}"/>
</p:tagLst>
</file>

<file path=ppt/tags/tag2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8"/>
  <p:tag name="KSO_WM_UNIT_ID" val="diagram20198904_5*q_h_i*1_3_8"/>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DIAGRAM_VIRTUALLY_FRAME" val="{&quot;height&quot;:427.094469376517,&quot;left&quot;:60.68275590551184,&quot;top&quot;:95.86527559055116,&quot;width&quot;:882.8612598425198}"/>
</p:tagLst>
</file>

<file path=ppt/tags/tag2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98904_5*q_h_i*1_4_4"/>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DIAGRAM_VIRTUALLY_FRAME" val="{&quot;height&quot;:427.094469376517,&quot;left&quot;:60.68275590551184,&quot;top&quot;:95.86527559055116,&quot;width&quot;:882.8612598425198}"/>
</p:tagLst>
</file>

<file path=ppt/tags/tag2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198904_5*q_h_i*1_5_7"/>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DIAGRAM_VIRTUALLY_FRAME" val="{&quot;height&quot;:427.094469376517,&quot;left&quot;:60.68275590551184,&quot;top&quot;:95.86527559055116,&quot;width&quot;:882.8612598425198}"/>
</p:tagLst>
</file>

<file path=ppt/tags/tag2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98904_5*q_h_i*1_6_3"/>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DIAGRAM_VIRTUALLY_FRAME" val="{&quot;height&quot;:427.094469376517,&quot;left&quot;:60.68275590551184,&quot;top&quot;:95.86527559055116,&quot;width&quot;:882.8612598425198}"/>
</p:tagLst>
</file>

<file path=ppt/tags/tag2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8904_5*q_h_i*1_3_4"/>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DIAGRAM_VIRTUALLY_FRAME" val="{&quot;height&quot;:427.094469376517,&quot;left&quot;:60.68275590551184,&quot;top&quot;:95.86527559055116,&quot;width&quot;:882.8612598425198}"/>
</p:tagLst>
</file>

<file path=ppt/tags/tag2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9"/>
  <p:tag name="KSO_WM_UNIT_ID" val="diagram20198904_5*q_h_i*1_4_9"/>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DIAGRAM_VIRTUALLY_FRAME" val="{&quot;height&quot;:427.094469376517,&quot;left&quot;:60.68275590551184,&quot;top&quot;:95.86527559055116,&quot;width&quot;:882.861259842519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19_4*l_h_i*1_1_3"/>
  <p:tag name="KSO_WM_TEMPLATE_CATEGORY" val="diagram"/>
  <p:tag name="KSO_WM_TEMPLATE_INDEX" val="2022811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201.85,&quot;left&quot;:104.5,&quot;top&quot;:295.2,&quot;width&quot;:700.5}"/>
</p:tagLst>
</file>

<file path=ppt/tags/tag30.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64_4*l_h_i*1_4_3"/>
  <p:tag name="KSO_WM_TEMPLATE_CATEGORY" val="diagram"/>
  <p:tag name="KSO_WM_TEMPLATE_INDEX" val="20227964"/>
  <p:tag name="KSO_WM_UNIT_LAYERLEVEL" val="1_1_1"/>
  <p:tag name="KSO_WM_TAG_VERSION" val="1.0"/>
  <p:tag name="KSO_WM_BEAUTIFY_FLAG" val="#wm#"/>
</p:tagLst>
</file>

<file path=ppt/tags/tag3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7"/>
  <p:tag name="KSO_WM_UNIT_ID" val="diagram20198904_5*q_h_i*1_1_7"/>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DIAGRAM_VIRTUALLY_FRAME" val="{&quot;height&quot;:427.094469376517,&quot;left&quot;:60.68275590551184,&quot;top&quot;:95.86527559055116,&quot;width&quot;:882.8612598425198}"/>
</p:tagLst>
</file>

<file path=ppt/tags/tag3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7"/>
  <p:tag name="KSO_WM_UNIT_ID" val="diagram20198904_5*q_h_i*1_2_7"/>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DIAGRAM_VIRTUALLY_FRAME" val="{&quot;height&quot;:427.094469376517,&quot;left&quot;:60.68275590551184,&quot;top&quot;:95.86527559055116,&quot;width&quot;:882.8612598425198}"/>
</p:tagLst>
</file>

<file path=ppt/tags/tag3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198904_5*q_h_i*1_5_5"/>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DIAGRAM_VIRTUALLY_FRAME" val="{&quot;height&quot;:427.094469376517,&quot;left&quot;:60.68275590551184,&quot;top&quot;:95.86527559055116,&quot;width&quot;:882.8612598425198}"/>
</p:tagLst>
</file>

<file path=ppt/tags/tag3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8"/>
  <p:tag name="KSO_WM_UNIT_ID" val="diagram20198904_5*q_h_i*1_6_8"/>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DIAGRAM_VIRTUALLY_FRAME" val="{&quot;height&quot;:427.094469376517,&quot;left&quot;:60.68275590551184,&quot;top&quot;:95.86527559055116,&quot;width&quot;:882.8612598425198}"/>
</p:tagLst>
</file>

<file path=ppt/tags/tag304.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98904_5*q_h_a*1_5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9"/>
  <p:tag name="KSO_WM_UNIT_TEXT_FILL_TYPE" val="1"/>
  <p:tag name="KSO_WM_DIAGRAM_VIRTUALLY_FRAME" val="{&quot;height&quot;:427.094469376517,&quot;left&quot;:60.68275590551184,&quot;top&quot;:95.86527559055116,&quot;width&quot;:882.8612598425198}"/>
</p:tagLst>
</file>

<file path=ppt/tags/tag3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8904_5*q_i*1_1"/>
  <p:tag name="KSO_WM_TEMPLATE_CATEGORY" val="diagram"/>
  <p:tag name="KSO_WM_TEMPLATE_INDEX" val="20198904"/>
  <p:tag name="KSO_WM_UNIT_LAYERLEVEL" val="1_1"/>
  <p:tag name="KSO_WM_TAG_VERSION" val="1.0"/>
  <p:tag name="KSO_WM_BEAUTIFY_FLAG" val="#wm#"/>
  <p:tag name="KSO_WM_UNIT_FILL_FORE_SCHEMECOLOR_INDEX" val="15"/>
  <p:tag name="KSO_WM_UNIT_FILL_TYPE" val="1"/>
  <p:tag name="KSO_WM_DIAGRAM_VIRTUALLY_FRAME" val="{&quot;height&quot;:427.094469376517,&quot;left&quot;:60.68275590551184,&quot;top&quot;:95.86527559055116,&quot;width&quot;:882.8612598425198}"/>
</p:tagLst>
</file>

<file path=ppt/tags/tag3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4_5*q_h_i*1_1_2"/>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7"/>
  <p:tag name="KSO_WM_UNIT_ID" val="diagram20198904_5*q_h_i*1_6_7"/>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4_5*q_h_i*1_2_5"/>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98904_5*q_h_i*1_5_4"/>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4*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Lst>
</file>

<file path=ppt/tags/tag3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6"/>
  <p:tag name="KSO_WM_UNIT_ID" val="diagram20198904_5*q_h_i*1_3_6"/>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198904_5*q_h_i*1_4_6"/>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427.094469376517,&quot;left&quot;:60.68275590551184,&quot;top&quot;:95.86527559055116,&quot;width&quot;:882.8612598425198}"/>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commondata" val="eyJjb3VudCI6MiwiaGRpZCI6ImYxNzBjMmQzMzhiMjBlMjA5OTI4NzFlMzg3MTdkZDU0IiwidXNlckNvdW50IjoxfQ=="/>
</p:tagLst>
</file>

<file path=ppt/tags/tag3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4*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Lst>
</file>

<file path=ppt/tags/tag3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64_4*l_h_i*1_4_2"/>
  <p:tag name="KSO_WM_TEMPLATE_CATEGORY" val="diagram"/>
  <p:tag name="KSO_WM_TEMPLATE_INDEX" val="20227964"/>
  <p:tag name="KSO_WM_UNIT_LAYERLEVEL" val="1_1_1"/>
  <p:tag name="KSO_WM_TAG_VERSION" val="1.0"/>
  <p:tag name="KSO_WM_BEAUTIFY_FLAG" val="#wm#"/>
  <p:tag name="KSO_WM_UNIT_FILL_FORE_SCHEMECOLOR_INDEX" val="9"/>
  <p:tag name="KSO_WM_UNIT_FILL_TYPE" val="1"/>
</p:tagLst>
</file>

<file path=ppt/tags/tag3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4*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Lst>
</file>

<file path=ppt/tags/tag35.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4*l_h_i*1_2_1"/>
  <p:tag name="KSO_WM_TEMPLATE_CATEGORY" val="diagram"/>
  <p:tag name="KSO_WM_TEMPLATE_INDEX" val="20227964"/>
  <p:tag name="KSO_WM_UNIT_LAYERLEVEL" val="1_1_1"/>
  <p:tag name="KSO_WM_TAG_VERSION" val="1.0"/>
  <p:tag name="KSO_WM_BEAUTIFY_FLAG" val="#wm#"/>
</p:tagLst>
</file>

<file path=ppt/tags/tag36.xml><?xml version="1.0" encoding="utf-8"?>
<p:tagLst xmlns:p="http://schemas.openxmlformats.org/presentationml/2006/main">
  <p:tag name="KSO_WM_UNIT_FILL_FORE_SCHEMECOLOR_INDEX_BRIGHTNESS" val="0.6"/>
  <p:tag name="KSO_WM_UNIT_FILL_FORE_SCHEMECOLOR_INDEX" val="8"/>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4*l_h_i*1_3_1"/>
  <p:tag name="KSO_WM_TEMPLATE_CATEGORY" val="diagram"/>
  <p:tag name="KSO_WM_TEMPLATE_INDEX" val="20227964"/>
  <p:tag name="KSO_WM_UNIT_LAYERLEVEL" val="1_1_1"/>
  <p:tag name="KSO_WM_TAG_VERSION" val="1.0"/>
  <p:tag name="KSO_WM_BEAUTIFY_FLAG" val="#wm#"/>
</p:tagLst>
</file>

<file path=ppt/tags/tag3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4*l_h_x*1_1_1"/>
  <p:tag name="KSO_WM_TEMPLATE_CATEGORY" val="diagram"/>
  <p:tag name="KSO_WM_TEMPLATE_INDEX" val="20227964"/>
  <p:tag name="KSO_WM_UNIT_LAYERLEVEL" val="1_1_1"/>
  <p:tag name="KSO_WM_TAG_VERSION" val="1.0"/>
  <p:tag name="KSO_WM_BEAUTIFY_FLAG" val="#wm#"/>
</p:tagLst>
</file>

<file path=ppt/tags/tag3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64_4*l_h_x*1_4_1"/>
  <p:tag name="KSO_WM_TEMPLATE_CATEGORY" val="diagram"/>
  <p:tag name="KSO_WM_TEMPLATE_INDEX" val="20227964"/>
  <p:tag name="KSO_WM_UNIT_LAYERLEVEL" val="1_1_1"/>
  <p:tag name="KSO_WM_TAG_VERSION" val="1.0"/>
  <p:tag name="KSO_WM_BEAUTIFY_FLAG" val="#wm#"/>
</p:tagLst>
</file>

<file path=ppt/tags/tag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4*l_h_x*1_2_1"/>
  <p:tag name="KSO_WM_TEMPLATE_CATEGORY" val="diagram"/>
  <p:tag name="KSO_WM_TEMPLATE_INDEX" val="20227964"/>
  <p:tag name="KSO_WM_UNIT_LAYERLEVEL" val="1_1_1"/>
  <p:tag name="KSO_WM_TAG_VERSION" val="1.0"/>
  <p:tag name="KSO_WM_BEAUTIFY_FLAG" val="#wm#"/>
</p:tagLst>
</file>

<file path=ppt/tags/tag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19_4*l_h_a*1_1_1"/>
  <p:tag name="KSO_WM_TEMPLATE_CATEGORY" val="diagram"/>
  <p:tag name="KSO_WM_TEMPLATE_INDEX" val="20228119"/>
  <p:tag name="KSO_WM_UNIT_LAYERLEVEL" val="1_1_1"/>
  <p:tag name="KSO_WM_TAG_VERSION" val="1.0"/>
  <p:tag name="KSO_WM_BEAUTIFY_FLAG" val="#wm#"/>
  <p:tag name="KSO_WM_UNIT_TEXT_FILL_FORE_SCHEMECOLOR_INDEX" val="5"/>
  <p:tag name="KSO_WM_UNIT_TEXT_FILL_TYPE" val="1"/>
  <p:tag name="KSO_WM_DIAGRAM_VIRTUALLY_FRAME" val="{&quot;height&quot;:201.85,&quot;left&quot;:104.5,&quot;top&quot;:295.2,&quot;width&quot;:700.5}"/>
</p:tagLst>
</file>

<file path=ppt/tags/tag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4*l_h_x*1_3_1"/>
  <p:tag name="KSO_WM_TEMPLATE_CATEGORY" val="diagram"/>
  <p:tag name="KSO_WM_TEMPLATE_INDEX" val="20227964"/>
  <p:tag name="KSO_WM_UNIT_LAYERLEVEL" val="1_1_1"/>
  <p:tag name="KSO_WM_TAG_VERSION" val="1.0"/>
  <p:tag name="KSO_WM_BEAUTIFY_FLAG" val="#wm#"/>
</p:tagLst>
</file>

<file path=ppt/tags/tag4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4*l_h_a*1_1_1"/>
  <p:tag name="KSO_WM_TEMPLATE_CATEGORY" val="diagram"/>
  <p:tag name="KSO_WM_TEMPLATE_INDEX" val="20227964"/>
  <p:tag name="KSO_WM_UNIT_LAYERLEVEL" val="1_1_1"/>
  <p:tag name="KSO_WM_TAG_VERSION" val="1.0"/>
  <p:tag name="KSO_WM_BEAUTIFY_FLAG" val="#wm#"/>
</p:tagLst>
</file>

<file path=ppt/tags/tag4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4*l_h_f*1_1_1"/>
  <p:tag name="KSO_WM_TEMPLATE_CATEGORY" val="diagram"/>
  <p:tag name="KSO_WM_TEMPLATE_INDEX" val="20227964"/>
  <p:tag name="KSO_WM_UNIT_LAYERLEVEL" val="1_1_1"/>
  <p:tag name="KSO_WM_TAG_VERSION" val="1.0"/>
  <p:tag name="KSO_WM_BEAUTIFY_FLAG" val="#wm#"/>
</p:tagLst>
</file>

<file path=ppt/tags/tag4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4*l_h_a*1_2_1"/>
  <p:tag name="KSO_WM_TEMPLATE_CATEGORY" val="diagram"/>
  <p:tag name="KSO_WM_TEMPLATE_INDEX" val="20227964"/>
  <p:tag name="KSO_WM_UNIT_LAYERLEVEL" val="1_1_1"/>
  <p:tag name="KSO_WM_TAG_VERSION" val="1.0"/>
  <p:tag name="KSO_WM_BEAUTIFY_FLAG" val="#wm#"/>
</p:tagLst>
</file>

<file path=ppt/tags/tag4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4*l_h_a*1_3_1"/>
  <p:tag name="KSO_WM_TEMPLATE_CATEGORY" val="diagram"/>
  <p:tag name="KSO_WM_TEMPLATE_INDEX" val="20227964"/>
  <p:tag name="KSO_WM_UNIT_LAYERLEVEL" val="1_1_1"/>
  <p:tag name="KSO_WM_TAG_VERSION" val="1.0"/>
  <p:tag name="KSO_WM_BEAUTIFY_FLAG" val="#wm#"/>
</p:tagLst>
</file>

<file path=ppt/tags/tag4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64_4*l_h_a*1_4_1"/>
  <p:tag name="KSO_WM_TEMPLATE_CATEGORY" val="diagram"/>
  <p:tag name="KSO_WM_TEMPLATE_INDEX" val="20227964"/>
  <p:tag name="KSO_WM_UNIT_LAYERLEVEL" val="1_1_1"/>
  <p:tag name="KSO_WM_TAG_VERSION" val="1.0"/>
  <p:tag name="KSO_WM_BEAUTIFY_FLAG" val="#wm#"/>
</p:tagLst>
</file>

<file path=ppt/tags/tag4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4*l_h_f*1_2_1"/>
  <p:tag name="KSO_WM_TEMPLATE_CATEGORY" val="diagram"/>
  <p:tag name="KSO_WM_TEMPLATE_INDEX" val="20227964"/>
  <p:tag name="KSO_WM_UNIT_LAYERLEVEL" val="1_1_1"/>
  <p:tag name="KSO_WM_TAG_VERSION" val="1.0"/>
  <p:tag name="KSO_WM_BEAUTIFY_FLAG" val="#wm#"/>
</p:tagLst>
</file>

<file path=ppt/tags/tag4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4*l_h_f*1_3_1"/>
  <p:tag name="KSO_WM_TEMPLATE_CATEGORY" val="diagram"/>
  <p:tag name="KSO_WM_TEMPLATE_INDEX" val="20227964"/>
  <p:tag name="KSO_WM_UNIT_LAYERLEVEL" val="1_1_1"/>
  <p:tag name="KSO_WM_TAG_VERSION" val="1.0"/>
  <p:tag name="KSO_WM_BEAUTIFY_FLAG" val="#wm#"/>
</p:tagLst>
</file>

<file path=ppt/tags/tag4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64_4*l_h_f*1_4_1"/>
  <p:tag name="KSO_WM_TEMPLATE_CATEGORY" val="diagram"/>
  <p:tag name="KSO_WM_TEMPLATE_INDEX" val="20227964"/>
  <p:tag name="KSO_WM_UNIT_LAYERLEVEL" val="1_1_1"/>
  <p:tag name="KSO_WM_TAG_VERSION" val="1.0"/>
  <p:tag name="KSO_WM_BEAUTIFY_FLAG" val="#wm#"/>
</p:tagLst>
</file>

<file path=ppt/tags/tag4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19_4*l_h_x*1_1_1"/>
  <p:tag name="KSO_WM_TEMPLATE_CATEGORY" val="diagram"/>
  <p:tag name="KSO_WM_TEMPLATE_INDEX" val="20228119"/>
  <p:tag name="KSO_WM_UNIT_LAYERLEVEL" val="1_1_1"/>
  <p:tag name="KSO_WM_TAG_VERSION" val="1.0"/>
  <p:tag name="KSO_WM_BEAUTIFY_FLAG" val="#wm#"/>
  <p:tag name="KSO_WM_UNIT_SHADOW_SCHEMECOLOR_INDEX" val="5"/>
  <p:tag name="KSO_WM_DIAGRAM_VIRTUALLY_FRAME" val="{&quot;height&quot;:201.85,&quot;left&quot;:104.5,&quot;top&quot;:295.2,&quot;width&quot;:700.5}"/>
</p:tagLst>
</file>

<file path=ppt/tags/tag5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119_4*l_h_i*1_2_2"/>
  <p:tag name="KSO_WM_TEMPLATE_CATEGORY" val="diagram"/>
  <p:tag name="KSO_WM_TEMPLATE_INDEX" val="202281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01.85,&quot;left&quot;:104.5,&quot;top&quot;:295.2,&quot;width&quot;:700.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6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400.85,&quot;left&quot;:53.2,&quot;top&quot;:102.15,&quot;width&quot;:863.1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19_4*l_h_i*1_2_3"/>
  <p:tag name="KSO_WM_TEMPLATE_CATEGORY" val="diagram"/>
  <p:tag name="KSO_WM_TEMPLATE_INDEX" val="2022811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201.85,&quot;left&quot;:104.5,&quot;top&quot;:295.2,&quot;width&quot;:700.5}"/>
</p:tagLst>
</file>

<file path=ppt/tags/tag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 name="KSO_WM_DIAGRAM_VIRTUALLY_FRAME" val="{&quot;height&quot;:400.85,&quot;left&quot;:53.2,&quot;top&quot;:102.15,&quot;width&quot;:863.15}"/>
</p:tagLst>
</file>

<file path=ppt/tags/tag7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DIAGRAM_VIRTUALLY_FRAME" val="{&quot;height&quot;:400.85,&quot;left&quot;:53.2,&quot;top&quot;:102.15,&quot;width&quot;:863.15}"/>
</p:tagLst>
</file>

<file path=ppt/tags/tag7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400.85,&quot;left&quot;:53.2,&quot;top&quot;:102.15,&quot;width&quot;:863.1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400.85,&quot;left&quot;:53.2,&quot;top&quot;:102.15,&quot;width&quot;:863.1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400.85,&quot;left&quot;:53.2,&quot;top&quot;:102.15,&quot;width&quot;:863.1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400.85,&quot;left&quot;:53.2,&quot;top&quot;:102.15,&quot;width&quot;:863.1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00.85,&quot;left&quot;:53.2,&quot;top&quot;:102.15,&quot;width&quot;:863.1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0.85,&quot;left&quot;:53.2,&quot;top&quot;:102.15,&quot;width&quot;:863.1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400.85,&quot;left&quot;:53.2,&quot;top&quot;:102.15,&quot;width&quot;:863.1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400.85,&quot;left&quot;:53.2,&quot;top&quot;:102.15,&quot;width&quot;:863.15}"/>
</p:tagLst>
</file>

<file path=ppt/tags/tag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19_4*l_h_a*1_2_1"/>
  <p:tag name="KSO_WM_TEMPLATE_CATEGORY" val="diagram"/>
  <p:tag name="KSO_WM_TEMPLATE_INDEX" val="20228119"/>
  <p:tag name="KSO_WM_UNIT_LAYERLEVEL" val="1_1_1"/>
  <p:tag name="KSO_WM_TAG_VERSION" val="1.0"/>
  <p:tag name="KSO_WM_BEAUTIFY_FLAG" val="#wm#"/>
  <p:tag name="KSO_WM_UNIT_TEXT_FILL_FORE_SCHEMECOLOR_INDEX" val="6"/>
  <p:tag name="KSO_WM_UNIT_TEXT_FILL_TYPE" val="1"/>
  <p:tag name="KSO_WM_DIAGRAM_VIRTUALLY_FRAME" val="{&quot;height&quot;:201.85,&quot;left&quot;:104.5,&quot;top&quot;:295.2,&quot;width&quot;:700.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400.85,&quot;left&quot;:53.2,&quot;top&quot;:102.15,&quot;width&quot;:863.1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DIAGRAM_VIRTUALLY_FRAME" val="{&quot;height&quot;:400.85,&quot;left&quot;:53.2,&quot;top&quot;:102.15,&quot;width&quot;:863.1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400.85,&quot;left&quot;:53.2,&quot;top&quot;:102.15,&quot;width&quot;:863.1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400.85,&quot;left&quot;:53.2,&quot;top&quot;:102.15,&quot;width&quot;:863.1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400.85,&quot;left&quot;:53.2,&quot;top&quot;:102.15,&quot;width&quot;:863.1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400.85,&quot;left&quot;:53.2,&quot;top&quot;:102.15,&quot;width&quot;:863.1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400.85,&quot;left&quot;:53.2,&quot;top&quot;:102.15,&quot;width&quot;:863.1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400.85,&quot;left&quot;:53.2,&quot;top&quot;:102.15,&quot;width&quot;:863.15}"/>
</p:tagLst>
</file>

<file path=ppt/tags/tag8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 name="KSO_WM_DIAGRAM_VIRTUALLY_FRAME" val="{&quot;height&quot;:400.85,&quot;left&quot;:53.2,&quot;top&quot;:102.15,&quot;width&quot;:863.15}"/>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19_4*l_h_x*1_2_1"/>
  <p:tag name="KSO_WM_TEMPLATE_CATEGORY" val="diagram"/>
  <p:tag name="KSO_WM_TEMPLATE_INDEX" val="20228119"/>
  <p:tag name="KSO_WM_UNIT_LAYERLEVEL" val="1_1_1"/>
  <p:tag name="KSO_WM_TAG_VERSION" val="1.0"/>
  <p:tag name="KSO_WM_BEAUTIFY_FLAG" val="#wm#"/>
  <p:tag name="KSO_WM_UNIT_SHADOW_SCHEMECOLOR_INDEX" val="6"/>
  <p:tag name="KSO_WM_DIAGRAM_VIRTUALLY_FRAME" val="{&quot;height&quot;:201.85,&quot;left&quot;:104.5,&quot;top&quot;:295.2,&quot;width&quot;:700.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97.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heme/theme1.xml><?xml version="1.0" encoding="utf-8"?>
<a:theme xmlns:a="http://schemas.openxmlformats.org/drawingml/2006/main" name="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9058</Words>
  <Application>WPS 演示</Application>
  <PresentationFormat>宽屏</PresentationFormat>
  <Paragraphs>503</Paragraphs>
  <Slides>40</Slides>
  <Notes>1</Notes>
  <HiddenSlides>1</HiddenSlides>
  <MMClips>0</MMClips>
  <ScaleCrop>false</ScaleCrop>
  <HeadingPairs>
    <vt:vector size="6" baseType="variant">
      <vt:variant>
        <vt:lpstr>已用的字体</vt:lpstr>
      </vt:variant>
      <vt:variant>
        <vt:i4>24</vt:i4>
      </vt:variant>
      <vt:variant>
        <vt:lpstr>主题</vt:lpstr>
      </vt:variant>
      <vt:variant>
        <vt:i4>21</vt:i4>
      </vt:variant>
      <vt:variant>
        <vt:lpstr>幻灯片标题</vt:lpstr>
      </vt:variant>
      <vt:variant>
        <vt:i4>40</vt:i4>
      </vt:variant>
    </vt:vector>
  </HeadingPairs>
  <TitlesOfParts>
    <vt:vector size="85" baseType="lpstr">
      <vt:lpstr>Arial</vt:lpstr>
      <vt:lpstr>宋体</vt:lpstr>
      <vt:lpstr>Wingdings</vt:lpstr>
      <vt:lpstr>方正雅士黑 简</vt:lpstr>
      <vt:lpstr>黑体</vt:lpstr>
      <vt:lpstr>BiaoZhunCuHei</vt:lpstr>
      <vt:lpstr>阿里巴巴普惠体 H</vt:lpstr>
      <vt:lpstr>思源黑体</vt:lpstr>
      <vt:lpstr>汉仪正圆-55W</vt:lpstr>
      <vt:lpstr>汉仪雅酷黑 85W</vt:lpstr>
      <vt:lpstr>阿里巴巴普惠体 B</vt:lpstr>
      <vt:lpstr>思源黑体 Light</vt:lpstr>
      <vt:lpstr>微软雅黑</vt:lpstr>
      <vt:lpstr>思源黑体 CN Bold</vt:lpstr>
      <vt:lpstr>思源黑体 CN Regular</vt:lpstr>
      <vt:lpstr>Arial Unicode MS</vt:lpstr>
      <vt:lpstr>等线</vt:lpstr>
      <vt:lpstr>思源黑体 CN Heavy</vt:lpstr>
      <vt:lpstr>OPPOSans B</vt:lpstr>
      <vt:lpstr>华文楷体</vt:lpstr>
      <vt:lpstr>Lato Regular</vt:lpstr>
      <vt:lpstr>汉仪超粗宋简</vt:lpstr>
      <vt:lpstr>Segoe Print</vt:lpstr>
      <vt:lpstr>汉仪雅酷黑 85W</vt:lpstr>
      <vt:lpstr>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19_稻壳鸭鸭   https://www.docer.com/works?userid=327037375</vt:lpstr>
      <vt:lpstr>20_稻壳鸭鸭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伊</cp:lastModifiedBy>
  <cp:revision>9</cp:revision>
  <dcterms:created xsi:type="dcterms:W3CDTF">2024-10-29T03:52:00Z</dcterms:created>
  <dcterms:modified xsi:type="dcterms:W3CDTF">2024-10-30T07:12:42Z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B417B443DE5167386D580567BC45B880_43</vt:lpwstr>
  </property>
  <property fmtid="{D5CDD505-2E9C-101B-9397-08002B2CF9AE}" pid="3" name="KSOProductBuildVer">
    <vt:lpwstr>2052-12.1.0.17140</vt:lpwstr>
  </property>
  <property fmtid="{D5CDD505-2E9C-101B-9397-08002B2CF9AE}" pid="4" name="KSOTemplateUUID">
    <vt:lpwstr>v1.0_mb_WbAqLt4wLJIqJw4vLgDaVg==</vt:lpwstr>
  </property>
</Properties>
</file>