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handoutMasters/handoutMaster1.xml" ContentType="application/vnd.openxmlformats-officedocument.presentationml.handoutMaster+xml"/>
  <Override PartName="/ppt/media/image11.svg" ContentType="image/svg+xml"/>
  <Override PartName="/ppt/media/image13.svg" ContentType="image/svg+xml"/>
  <Override PartName="/ppt/media/image15.svg" ContentType="image/svg+xml"/>
  <Override PartName="/ppt/media/image20.svg" ContentType="image/svg+xml"/>
  <Override PartName="/ppt/media/image22.svg" ContentType="image/svg+xml"/>
  <Override PartName="/ppt/media/image24.svg" ContentType="image/svg+xml"/>
  <Override PartName="/ppt/media/image26.svg" ContentType="image/svg+xml"/>
  <Override PartName="/ppt/media/image28.svg" ContentType="image/svg+xml"/>
  <Override PartName="/ppt/media/image30.svg" ContentType="image/svg+xml"/>
  <Override PartName="/ppt/media/image32.svg" ContentType="image/svg+xml"/>
  <Override PartName="/ppt/media/image34.svg" ContentType="image/svg+xml"/>
  <Override PartName="/ppt/media/image36.svg" ContentType="image/svg+xml"/>
  <Override PartName="/ppt/media/image38.svg" ContentType="image/svg+xml"/>
  <Override PartName="/ppt/media/image40.svg" ContentType="image/svg+xml"/>
  <Override PartName="/ppt/media/image42.svg" ContentType="image/svg+xml"/>
  <Override PartName="/ppt/media/image44.svg" ContentType="image/svg+xml"/>
  <Override PartName="/ppt/media/image6.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theme/theme18.xml" ContentType="application/vnd.openxmlformats-officedocument.theme+xml"/>
  <Override PartName="/ppt/theme/theme19.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54" r:id="rId3"/>
    <p:sldMasterId id="2147483658" r:id="rId4"/>
    <p:sldMasterId id="2147483664" r:id="rId5"/>
    <p:sldMasterId id="2147483670" r:id="rId6"/>
    <p:sldMasterId id="2147483672" r:id="rId7"/>
    <p:sldMasterId id="2147483678" r:id="rId8"/>
    <p:sldMasterId id="2147483684" r:id="rId9"/>
    <p:sldMasterId id="2147483690" r:id="rId10"/>
    <p:sldMasterId id="2147483696" r:id="rId11"/>
    <p:sldMasterId id="2147483702" r:id="rId12"/>
    <p:sldMasterId id="2147483708" r:id="rId13"/>
    <p:sldMasterId id="2147483714" r:id="rId14"/>
    <p:sldMasterId id="2147483720" r:id="rId15"/>
    <p:sldMasterId id="2147483726" r:id="rId16"/>
    <p:sldMasterId id="2147483732" r:id="rId17"/>
    <p:sldMasterId id="2147483738" r:id="rId18"/>
  </p:sldMasterIdLst>
  <p:notesMasterIdLst>
    <p:notesMasterId r:id="rId21"/>
  </p:notesMasterIdLst>
  <p:handoutMasterIdLst>
    <p:handoutMasterId r:id="rId55"/>
  </p:handoutMasterIdLst>
  <p:sldIdLst>
    <p:sldId id="257" r:id="rId19"/>
    <p:sldId id="310" r:id="rId20"/>
    <p:sldId id="259" r:id="rId22"/>
    <p:sldId id="260" r:id="rId23"/>
    <p:sldId id="264" r:id="rId24"/>
    <p:sldId id="266" r:id="rId25"/>
    <p:sldId id="269" r:id="rId26"/>
    <p:sldId id="343" r:id="rId27"/>
    <p:sldId id="345" r:id="rId28"/>
    <p:sldId id="346" r:id="rId29"/>
    <p:sldId id="342" r:id="rId30"/>
    <p:sldId id="311" r:id="rId31"/>
    <p:sldId id="265" r:id="rId32"/>
    <p:sldId id="347" r:id="rId33"/>
    <p:sldId id="348" r:id="rId34"/>
    <p:sldId id="349" r:id="rId35"/>
    <p:sldId id="285" r:id="rId36"/>
    <p:sldId id="350" r:id="rId37"/>
    <p:sldId id="312" r:id="rId38"/>
    <p:sldId id="267" r:id="rId39"/>
    <p:sldId id="351" r:id="rId40"/>
    <p:sldId id="352" r:id="rId41"/>
    <p:sldId id="270" r:id="rId42"/>
    <p:sldId id="373" r:id="rId43"/>
    <p:sldId id="372" r:id="rId44"/>
    <p:sldId id="354" r:id="rId45"/>
    <p:sldId id="271" r:id="rId46"/>
    <p:sldId id="355" r:id="rId47"/>
    <p:sldId id="313" r:id="rId48"/>
    <p:sldId id="356" r:id="rId49"/>
    <p:sldId id="384" r:id="rId50"/>
    <p:sldId id="357" r:id="rId51"/>
    <p:sldId id="268" r:id="rId52"/>
    <p:sldId id="277" r:id="rId53"/>
    <p:sldId id="258" r:id="rId54"/>
  </p:sldIdLst>
  <p:sldSz cx="12192000" cy="6858000"/>
  <p:notesSz cx="6858000" cy="9144000"/>
  <p:embeddedFontLst>
    <p:embeddedFont>
      <p:font typeface="BiaoZhunCuHei" panose="02000503000000000000" charset="-122"/>
      <p:regular r:id="rId59"/>
    </p:embeddedFont>
    <p:embeddedFont>
      <p:font typeface="微软雅黑" panose="020B0503020204020204" charset="-122"/>
      <p:regular r:id="rId60"/>
    </p:embeddedFont>
    <p:embeddedFont>
      <p:font typeface="等线" panose="02010600030101010101" charset="-122"/>
      <p:regular r:id="rId61"/>
    </p:embeddedFont>
    <p:embeddedFont>
      <p:font typeface="汉仪超粗宋简" panose="02010600000101010101" charset="-122"/>
      <p:regular r:id="rId62"/>
    </p:embeddedFont>
  </p:embeddedFontLst>
  <p:custDataLst>
    <p:tags r:id="rId6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B67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66" d="100"/>
          <a:sy n="66" d="100"/>
        </p:scale>
        <p:origin x="1048" y="928"/>
      </p:cViewPr>
      <p:guideLst/>
    </p:cSldViewPr>
  </p:slideViewPr>
  <p:notesTextViewPr>
    <p:cViewPr>
      <p:scale>
        <a:sx n="1" d="1"/>
        <a:sy n="1" d="1"/>
      </p:scale>
      <p:origin x="0" y="0"/>
    </p:cViewPr>
  </p:notesTextViewPr>
  <p:sorterViewPr>
    <p:cViewPr>
      <p:scale>
        <a:sx n="66" d="100"/>
        <a:sy n="66" d="100"/>
      </p:scale>
      <p:origin x="0" y="0"/>
    </p:cViewPr>
  </p:sorterViewPr>
  <p:notesViewPr>
    <p:cSldViewPr snapToGrid="0">
      <p:cViewPr varScale="1">
        <p:scale>
          <a:sx n="80" d="100"/>
          <a:sy n="80" d="100"/>
        </p:scale>
        <p:origin x="2524" y="5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3" Type="http://schemas.openxmlformats.org/officeDocument/2006/relationships/tags" Target="tags/tag265.xml"/><Relationship Id="rId62" Type="http://schemas.openxmlformats.org/officeDocument/2006/relationships/font" Target="fonts/font4.fntdata"/><Relationship Id="rId61" Type="http://schemas.openxmlformats.org/officeDocument/2006/relationships/font" Target="fonts/font3.fntdata"/><Relationship Id="rId60" Type="http://schemas.openxmlformats.org/officeDocument/2006/relationships/font" Target="fonts/font2.fntdata"/><Relationship Id="rId6" Type="http://schemas.openxmlformats.org/officeDocument/2006/relationships/slideMaster" Target="slideMasters/slideMaster5.xml"/><Relationship Id="rId59" Type="http://schemas.openxmlformats.org/officeDocument/2006/relationships/font" Target="fonts/font1.fntdata"/><Relationship Id="rId58" Type="http://schemas.openxmlformats.org/officeDocument/2006/relationships/tableStyles" Target="tableStyles.xml"/><Relationship Id="rId57" Type="http://schemas.openxmlformats.org/officeDocument/2006/relationships/viewProps" Target="viewProps.xml"/><Relationship Id="rId56" Type="http://schemas.openxmlformats.org/officeDocument/2006/relationships/presProps" Target="presProps.xml"/><Relationship Id="rId55" Type="http://schemas.openxmlformats.org/officeDocument/2006/relationships/handoutMaster" Target="handoutMasters/handoutMaster1.xml"/><Relationship Id="rId54" Type="http://schemas.openxmlformats.org/officeDocument/2006/relationships/slide" Target="slides/slide35.xml"/><Relationship Id="rId53" Type="http://schemas.openxmlformats.org/officeDocument/2006/relationships/slide" Target="slides/slide34.xml"/><Relationship Id="rId52" Type="http://schemas.openxmlformats.org/officeDocument/2006/relationships/slide" Target="slides/slide33.xml"/><Relationship Id="rId51" Type="http://schemas.openxmlformats.org/officeDocument/2006/relationships/slide" Target="slides/slide32.xml"/><Relationship Id="rId50" Type="http://schemas.openxmlformats.org/officeDocument/2006/relationships/slide" Target="slides/slide31.xml"/><Relationship Id="rId5" Type="http://schemas.openxmlformats.org/officeDocument/2006/relationships/slideMaster" Target="slideMasters/slideMaster4.xml"/><Relationship Id="rId49" Type="http://schemas.openxmlformats.org/officeDocument/2006/relationships/slide" Target="slides/slide30.xml"/><Relationship Id="rId48" Type="http://schemas.openxmlformats.org/officeDocument/2006/relationships/slide" Target="slides/slide29.xml"/><Relationship Id="rId47" Type="http://schemas.openxmlformats.org/officeDocument/2006/relationships/slide" Target="slides/slide28.xml"/><Relationship Id="rId46" Type="http://schemas.openxmlformats.org/officeDocument/2006/relationships/slide" Target="slides/slide27.xml"/><Relationship Id="rId45" Type="http://schemas.openxmlformats.org/officeDocument/2006/relationships/slide" Target="slides/slide26.xml"/><Relationship Id="rId44" Type="http://schemas.openxmlformats.org/officeDocument/2006/relationships/slide" Target="slides/slide25.xml"/><Relationship Id="rId43" Type="http://schemas.openxmlformats.org/officeDocument/2006/relationships/slide" Target="slides/slide24.xml"/><Relationship Id="rId42" Type="http://schemas.openxmlformats.org/officeDocument/2006/relationships/slide" Target="slides/slide23.xml"/><Relationship Id="rId41" Type="http://schemas.openxmlformats.org/officeDocument/2006/relationships/slide" Target="slides/slide22.xml"/><Relationship Id="rId40" Type="http://schemas.openxmlformats.org/officeDocument/2006/relationships/slide" Target="slides/slide21.xml"/><Relationship Id="rId4" Type="http://schemas.openxmlformats.org/officeDocument/2006/relationships/slideMaster" Target="slideMasters/slideMaster3.xml"/><Relationship Id="rId39" Type="http://schemas.openxmlformats.org/officeDocument/2006/relationships/slide" Target="slides/slide20.xml"/><Relationship Id="rId38" Type="http://schemas.openxmlformats.org/officeDocument/2006/relationships/slide" Target="slides/slide19.xml"/><Relationship Id="rId37" Type="http://schemas.openxmlformats.org/officeDocument/2006/relationships/slide" Target="slides/slide18.xml"/><Relationship Id="rId36" Type="http://schemas.openxmlformats.org/officeDocument/2006/relationships/slide" Target="slides/slide17.xml"/><Relationship Id="rId35" Type="http://schemas.openxmlformats.org/officeDocument/2006/relationships/slide" Target="slides/slide16.xml"/><Relationship Id="rId34" Type="http://schemas.openxmlformats.org/officeDocument/2006/relationships/slide" Target="slides/slide15.xml"/><Relationship Id="rId33" Type="http://schemas.openxmlformats.org/officeDocument/2006/relationships/slide" Target="slides/slide14.xml"/><Relationship Id="rId32" Type="http://schemas.openxmlformats.org/officeDocument/2006/relationships/slide" Target="slides/slide13.xml"/><Relationship Id="rId31" Type="http://schemas.openxmlformats.org/officeDocument/2006/relationships/slide" Target="slides/slide12.xml"/><Relationship Id="rId30" Type="http://schemas.openxmlformats.org/officeDocument/2006/relationships/slide" Target="slides/slide11.xml"/><Relationship Id="rId3" Type="http://schemas.openxmlformats.org/officeDocument/2006/relationships/slideMaster" Target="slideMasters/slideMaster2.xml"/><Relationship Id="rId29" Type="http://schemas.openxmlformats.org/officeDocument/2006/relationships/slide" Target="slides/slide10.xml"/><Relationship Id="rId28" Type="http://schemas.openxmlformats.org/officeDocument/2006/relationships/slide" Target="slides/slide9.xml"/><Relationship Id="rId27" Type="http://schemas.openxmlformats.org/officeDocument/2006/relationships/slide" Target="slides/slide8.xml"/><Relationship Id="rId26" Type="http://schemas.openxmlformats.org/officeDocument/2006/relationships/slide" Target="slides/slide7.xml"/><Relationship Id="rId25" Type="http://schemas.openxmlformats.org/officeDocument/2006/relationships/slide" Target="slides/slide6.xml"/><Relationship Id="rId24" Type="http://schemas.openxmlformats.org/officeDocument/2006/relationships/slide" Target="slides/slide5.xml"/><Relationship Id="rId23" Type="http://schemas.openxmlformats.org/officeDocument/2006/relationships/slide" Target="slides/slide4.xml"/><Relationship Id="rId22" Type="http://schemas.openxmlformats.org/officeDocument/2006/relationships/slide" Target="slides/slide3.xml"/><Relationship Id="rId21" Type="http://schemas.openxmlformats.org/officeDocument/2006/relationships/notesMaster" Target="notesMasters/notesMaster1.xml"/><Relationship Id="rId20" Type="http://schemas.openxmlformats.org/officeDocument/2006/relationships/slide" Target="slides/slide2.xml"/><Relationship Id="rId2" Type="http://schemas.openxmlformats.org/officeDocument/2006/relationships/theme" Target="theme/theme1.xml"/><Relationship Id="rId19" Type="http://schemas.openxmlformats.org/officeDocument/2006/relationships/slide" Target="slides/slide1.xml"/><Relationship Id="rId18" Type="http://schemas.openxmlformats.org/officeDocument/2006/relationships/slideMaster" Target="slideMasters/slideMaster17.xml"/><Relationship Id="rId17" Type="http://schemas.openxmlformats.org/officeDocument/2006/relationships/slideMaster" Target="slideMasters/slideMaster16.xml"/><Relationship Id="rId16" Type="http://schemas.openxmlformats.org/officeDocument/2006/relationships/slideMaster" Target="slideMasters/slideMaster15.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CAAFEDA-FD61-4436-AB3E-8A999F53862B}"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稻壳鸭鸭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91A7A5D-8331-4612-B40B-32BA0EDD7912}"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C4DECC8-7241-4609-820B-D537C300023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稻壳鸭鸭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4DB256-6A4E-44F5-A70F-1A99755E422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0188E57-AF26-4FA1-B576-B58FC88565B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tags" Target="../tags/tag2.xml"/><Relationship Id="rId3" Type="http://schemas.openxmlformats.org/officeDocument/2006/relationships/image" Target="../media/image4.png"/><Relationship Id="rId2" Type="http://schemas.openxmlformats.org/officeDocument/2006/relationships/tags" Target="../tags/tag1.xml"/><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8.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38.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1.xml"/></Relationships>
</file>

<file path=ppt/slideLayouts/_rels/slideLayout48.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2.xml"/></Relationships>
</file>

<file path=ppt/slideLayouts/_rels/slideLayout53.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3.xml"/></Relationships>
</file>

<file path=ppt/slideLayouts/_rels/slideLayout58.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4.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4.xml"/></Relationships>
</file>

<file path=ppt/slideLayouts/_rels/slideLayout63.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5.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5.xml"/></Relationships>
</file>

<file path=ppt/slideLayouts/_rels/slideLayout68.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6.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73.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75.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7.xml"/></Relationships>
</file>

<file path=ppt/slideLayouts/_rels/slideLayout76.xml.rels><?xml version="1.0" encoding="UTF-8" standalone="yes"?>
<Relationships xmlns="http://schemas.openxmlformats.org/package/2006/relationships"><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slideMaster" Target="../slideMasters/slideMaster17.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custDataLst>
              <p:tags r:id="rId2"/>
            </p:custDataLst>
          </p:nvPr>
        </p:nvPicPr>
        <p:blipFill>
          <a:blip r:embed="rId3"/>
          <a:stretch>
            <a:fillRect/>
          </a:stretch>
        </p:blipFill>
        <p:spPr>
          <a:xfrm>
            <a:off x="0" y="1"/>
            <a:ext cx="12192000" cy="6857999"/>
          </a:xfrm>
          <a:prstGeom prst="rect">
            <a:avLst/>
          </a:prstGeom>
        </p:spPr>
      </p:pic>
      <p:pic>
        <p:nvPicPr>
          <p:cNvPr id="31" name="图形 30"/>
          <p:cNvPicPr>
            <a:picLocks noChangeAspect="1"/>
          </p:cNvPicPr>
          <p:nvPr userDrawn="1">
            <p:custDataLst>
              <p:tags r:id="rId4"/>
            </p:custDataLst>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首页">
    <p:spTree>
      <p:nvGrpSpPr>
        <p:cNvPr id="1" name=""/>
        <p:cNvGrpSpPr/>
        <p:nvPr/>
      </p:nvGrpSpPr>
      <p:grpSpPr>
        <a:xfrm>
          <a:off x="0" y="0"/>
          <a:ext cx="0" cy="0"/>
          <a:chOff x="0" y="0"/>
          <a:chExt cx="0" cy="0"/>
        </a:xfrm>
      </p:grpSpPr>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过渡页">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FAD3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雅士黑 简" panose="02000500000000000000" pitchFamily="2" charset="-122"/>
              <a:ea typeface="方正雅士黑 简" panose="02000500000000000000" pitchFamily="2" charset="-122"/>
            </a:endParaRPr>
          </a:p>
        </p:txBody>
      </p:sp>
      <p:sp>
        <p:nvSpPr>
          <p:cNvPr id="7" name="直角三角形 6"/>
          <p:cNvSpPr/>
          <p:nvPr userDrawn="1"/>
        </p:nvSpPr>
        <p:spPr>
          <a:xfrm flipH="1" flipV="1">
            <a:off x="3720000" y="0"/>
            <a:ext cx="8472000" cy="6858000"/>
          </a:xfrm>
          <a:prstGeom prst="rtTriangle">
            <a:avLst/>
          </a:prstGeom>
          <a:solidFill>
            <a:srgbClr val="A0CB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雅士黑 简" panose="02000500000000000000" pitchFamily="2" charset="-122"/>
              <a:ea typeface="方正雅士黑 简" panose="02000500000000000000" pitchFamily="2" charset="-122"/>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879742" y="6349833"/>
            <a:ext cx="2700000" cy="316800"/>
          </a:xfrm>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4116000" y="6349833"/>
            <a:ext cx="3960000" cy="316800"/>
          </a:xfrm>
        </p:spPr>
        <p:txBody>
          <a:bodyPr/>
          <a:lstStyle/>
          <a:p>
            <a:endParaRPr lang="zh-CN" altLang="en-US"/>
          </a:p>
        </p:txBody>
      </p:sp>
      <p:sp>
        <p:nvSpPr>
          <p:cNvPr id="4" name="灯片编号占位符 3"/>
          <p:cNvSpPr>
            <a:spLocks noGrp="1"/>
          </p:cNvSpPr>
          <p:nvPr>
            <p:ph type="sldNum" sz="quarter" idx="12"/>
            <p:custDataLst>
              <p:tags r:id="rId4"/>
            </p:custDataLst>
          </p:nvPr>
        </p:nvSpPr>
        <p:spPr>
          <a:xfrm>
            <a:off x="8610600" y="6349833"/>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内容页">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A0CB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雅士黑 简" panose="02000500000000000000" pitchFamily="2" charset="-122"/>
              <a:ea typeface="方正雅士黑 简" panose="02000500000000000000" pitchFamily="2" charset="-122"/>
            </a:endParaRPr>
          </a:p>
        </p:txBody>
      </p:sp>
      <p:sp>
        <p:nvSpPr>
          <p:cNvPr id="5" name="直角三角形 4"/>
          <p:cNvSpPr/>
          <p:nvPr userDrawn="1"/>
        </p:nvSpPr>
        <p:spPr>
          <a:xfrm flipH="1" flipV="1">
            <a:off x="3720000" y="0"/>
            <a:ext cx="8472000" cy="6858000"/>
          </a:xfrm>
          <a:prstGeom prst="rtTriangle">
            <a:avLst/>
          </a:prstGeom>
          <a:solidFill>
            <a:srgbClr val="FAD3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雅士黑 简" panose="02000500000000000000" pitchFamily="2" charset="-122"/>
              <a:ea typeface="方正雅士黑 简" panose="02000500000000000000" pitchFamily="2" charset="-122"/>
            </a:endParaRPr>
          </a:p>
        </p:txBody>
      </p:sp>
      <p:sp>
        <p:nvSpPr>
          <p:cNvPr id="7" name="矩形: 圆角 6"/>
          <p:cNvSpPr/>
          <p:nvPr userDrawn="1"/>
        </p:nvSpPr>
        <p:spPr>
          <a:xfrm>
            <a:off x="270113" y="191067"/>
            <a:ext cx="11721068" cy="6480628"/>
          </a:xfrm>
          <a:prstGeom prst="roundRect">
            <a:avLst>
              <a:gd name="adj" fmla="val 3785"/>
            </a:avLst>
          </a:prstGeom>
          <a:solidFill>
            <a:schemeClr val="bg1"/>
          </a:solidFill>
          <a:ln w="19304">
            <a:solidFill>
              <a:srgbClr val="727272"/>
            </a:solidFill>
          </a:ln>
          <a:effectLst>
            <a:outerShdw blurRad="1397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雅士黑 简" panose="02000500000000000000" pitchFamily="2" charset="-122"/>
              <a:ea typeface="方正雅士黑 简" panose="02000500000000000000" pitchFamily="2" charset="-122"/>
            </a:endParaRPr>
          </a:p>
        </p:txBody>
      </p:sp>
      <p:pic>
        <p:nvPicPr>
          <p:cNvPr id="8" name="图片 7"/>
          <p:cNvPicPr>
            <a:picLocks noChangeAspect="1"/>
          </p:cNvPicPr>
          <p:nvPr userDrawn="1"/>
        </p:nvPicPr>
        <p:blipFill rotWithShape="1">
          <a:blip r:embed="rId2">
            <a:extLst>
              <a:ext uri="{28A0092B-C50C-407E-A947-70E740481C1C}">
                <a14:useLocalDpi xmlns:a14="http://schemas.microsoft.com/office/drawing/2010/main" val="0"/>
              </a:ext>
            </a:extLst>
          </a:blip>
          <a:srcRect l="12695" t="28208" r="52504" b="33610"/>
          <a:stretch>
            <a:fillRect/>
          </a:stretch>
        </p:blipFill>
        <p:spPr>
          <a:xfrm>
            <a:off x="-454808" y="596900"/>
            <a:ext cx="3405971" cy="5562600"/>
          </a:xfrm>
          <a:prstGeom prst="rect">
            <a:avLst/>
          </a:prstGeom>
          <a:effectLst/>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6" Type="http://schemas.openxmlformats.org/officeDocument/2006/relationships/theme" Target="../theme/theme10.xml"/><Relationship Id="rId5" Type="http://schemas.openxmlformats.org/officeDocument/2006/relationships/slideLayout" Target="../slideLayouts/slideLayout44.xml"/><Relationship Id="rId4" Type="http://schemas.openxmlformats.org/officeDocument/2006/relationships/slideLayout" Target="../slideLayouts/slideLayout43.xml"/><Relationship Id="rId3" Type="http://schemas.openxmlformats.org/officeDocument/2006/relationships/slideLayout" Target="../slideLayouts/slideLayout42.xml"/><Relationship Id="rId2" Type="http://schemas.openxmlformats.org/officeDocument/2006/relationships/slideLayout" Target="../slideLayouts/slideLayout41.xml"/><Relationship Id="rId1" Type="http://schemas.openxmlformats.org/officeDocument/2006/relationships/slideLayout" Target="../slideLayouts/slideLayout40.xml"/></Relationships>
</file>

<file path=ppt/slideMasters/_rels/slideMaster11.xml.rels><?xml version="1.0" encoding="UTF-8" standalone="yes"?>
<Relationships xmlns="http://schemas.openxmlformats.org/package/2006/relationships"><Relationship Id="rId6" Type="http://schemas.openxmlformats.org/officeDocument/2006/relationships/theme" Target="../theme/theme11.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 Type="http://schemas.openxmlformats.org/officeDocument/2006/relationships/slideLayout" Target="../slideLayouts/slideLayout45.xml"/></Relationships>
</file>

<file path=ppt/slideMasters/_rels/slideMaster12.xml.rels><?xml version="1.0" encoding="UTF-8" standalone="yes"?>
<Relationships xmlns="http://schemas.openxmlformats.org/package/2006/relationships"><Relationship Id="rId6" Type="http://schemas.openxmlformats.org/officeDocument/2006/relationships/theme" Target="../theme/theme12.xml"/><Relationship Id="rId5" Type="http://schemas.openxmlformats.org/officeDocument/2006/relationships/slideLayout" Target="../slideLayouts/slideLayout54.xml"/><Relationship Id="rId4" Type="http://schemas.openxmlformats.org/officeDocument/2006/relationships/slideLayout" Target="../slideLayouts/slideLayout53.xml"/><Relationship Id="rId3" Type="http://schemas.openxmlformats.org/officeDocument/2006/relationships/slideLayout" Target="../slideLayouts/slideLayout52.xml"/><Relationship Id="rId2" Type="http://schemas.openxmlformats.org/officeDocument/2006/relationships/slideLayout" Target="../slideLayouts/slideLayout51.xml"/><Relationship Id="rId1" Type="http://schemas.openxmlformats.org/officeDocument/2006/relationships/slideLayout" Target="../slideLayouts/slideLayout50.xml"/></Relationships>
</file>

<file path=ppt/slideMasters/_rels/slideMaster13.xml.rels><?xml version="1.0" encoding="UTF-8" standalone="yes"?>
<Relationships xmlns="http://schemas.openxmlformats.org/package/2006/relationships"><Relationship Id="rId6" Type="http://schemas.openxmlformats.org/officeDocument/2006/relationships/theme" Target="../theme/theme13.xml"/><Relationship Id="rId5" Type="http://schemas.openxmlformats.org/officeDocument/2006/relationships/slideLayout" Target="../slideLayouts/slideLayout59.xml"/><Relationship Id="rId4" Type="http://schemas.openxmlformats.org/officeDocument/2006/relationships/slideLayout" Target="../slideLayouts/slideLayout58.xml"/><Relationship Id="rId3" Type="http://schemas.openxmlformats.org/officeDocument/2006/relationships/slideLayout" Target="../slideLayouts/slideLayout57.xml"/><Relationship Id="rId2" Type="http://schemas.openxmlformats.org/officeDocument/2006/relationships/slideLayout" Target="../slideLayouts/slideLayout56.xml"/><Relationship Id="rId1" Type="http://schemas.openxmlformats.org/officeDocument/2006/relationships/slideLayout" Target="../slideLayouts/slideLayout55.xml"/></Relationships>
</file>

<file path=ppt/slideMasters/_rels/slideMaster14.xml.rels><?xml version="1.0" encoding="UTF-8" standalone="yes"?>
<Relationships xmlns="http://schemas.openxmlformats.org/package/2006/relationships"><Relationship Id="rId6" Type="http://schemas.openxmlformats.org/officeDocument/2006/relationships/theme" Target="../theme/theme14.xml"/><Relationship Id="rId5" Type="http://schemas.openxmlformats.org/officeDocument/2006/relationships/slideLayout" Target="../slideLayouts/slideLayout64.xml"/><Relationship Id="rId4" Type="http://schemas.openxmlformats.org/officeDocument/2006/relationships/slideLayout" Target="../slideLayouts/slideLayout63.xml"/><Relationship Id="rId3" Type="http://schemas.openxmlformats.org/officeDocument/2006/relationships/slideLayout" Target="../slideLayouts/slideLayout62.xml"/><Relationship Id="rId2" Type="http://schemas.openxmlformats.org/officeDocument/2006/relationships/slideLayout" Target="../slideLayouts/slideLayout61.xml"/><Relationship Id="rId1" Type="http://schemas.openxmlformats.org/officeDocument/2006/relationships/slideLayout" Target="../slideLayouts/slideLayout60.xml"/></Relationships>
</file>

<file path=ppt/slideMasters/_rels/slideMaster15.xml.rels><?xml version="1.0" encoding="UTF-8" standalone="yes"?>
<Relationships xmlns="http://schemas.openxmlformats.org/package/2006/relationships"><Relationship Id="rId6" Type="http://schemas.openxmlformats.org/officeDocument/2006/relationships/theme" Target="../theme/theme15.xml"/><Relationship Id="rId5" Type="http://schemas.openxmlformats.org/officeDocument/2006/relationships/slideLayout" Target="../slideLayouts/slideLayout69.xml"/><Relationship Id="rId4" Type="http://schemas.openxmlformats.org/officeDocument/2006/relationships/slideLayout" Target="../slideLayouts/slideLayout68.xml"/><Relationship Id="rId3" Type="http://schemas.openxmlformats.org/officeDocument/2006/relationships/slideLayout" Target="../slideLayouts/slideLayout67.xml"/><Relationship Id="rId2" Type="http://schemas.openxmlformats.org/officeDocument/2006/relationships/slideLayout" Target="../slideLayouts/slideLayout66.xml"/><Relationship Id="rId1" Type="http://schemas.openxmlformats.org/officeDocument/2006/relationships/slideLayout" Target="../slideLayouts/slideLayout65.xml"/></Relationships>
</file>

<file path=ppt/slideMasters/_rels/slideMaster16.xml.rels><?xml version="1.0" encoding="UTF-8" standalone="yes"?>
<Relationships xmlns="http://schemas.openxmlformats.org/package/2006/relationships"><Relationship Id="rId6" Type="http://schemas.openxmlformats.org/officeDocument/2006/relationships/theme" Target="../theme/theme16.xml"/><Relationship Id="rId5" Type="http://schemas.openxmlformats.org/officeDocument/2006/relationships/slideLayout" Target="../slideLayouts/slideLayout74.xml"/><Relationship Id="rId4" Type="http://schemas.openxmlformats.org/officeDocument/2006/relationships/slideLayout" Target="../slideLayouts/slideLayout73.xml"/><Relationship Id="rId3" Type="http://schemas.openxmlformats.org/officeDocument/2006/relationships/slideLayout" Target="../slideLayouts/slideLayout72.xml"/><Relationship Id="rId2" Type="http://schemas.openxmlformats.org/officeDocument/2006/relationships/slideLayout" Target="../slideLayouts/slideLayout71.xml"/><Relationship Id="rId1" Type="http://schemas.openxmlformats.org/officeDocument/2006/relationships/slideLayout" Target="../slideLayouts/slideLayout70.xml"/></Relationships>
</file>

<file path=ppt/slideMasters/_rels/slideMaster17.xml.rels><?xml version="1.0" encoding="UTF-8" standalone="yes"?>
<Relationships xmlns="http://schemas.openxmlformats.org/package/2006/relationships"><Relationship Id="rId3" Type="http://schemas.openxmlformats.org/officeDocument/2006/relationships/theme" Target="../theme/theme17.xml"/><Relationship Id="rId2" Type="http://schemas.openxmlformats.org/officeDocument/2006/relationships/slideLayout" Target="../slideLayouts/slideLayout76.xml"/><Relationship Id="rId1" Type="http://schemas.openxmlformats.org/officeDocument/2006/relationships/slideLayout" Target="../slideLayouts/slideLayout75.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slideLayout" Target="../slideLayouts/slideLayout13.xml"/><Relationship Id="rId4" Type="http://schemas.openxmlformats.org/officeDocument/2006/relationships/slideLayout" Target="../slideLayouts/slideLayout12.xml"/><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19.xml"/></Relationships>
</file>

<file path=ppt/slideMasters/_rels/slideMaster6.xml.rels><?xml version="1.0" encoding="UTF-8" standalone="yes"?>
<Relationships xmlns="http://schemas.openxmlformats.org/package/2006/relationships"><Relationship Id="rId6" Type="http://schemas.openxmlformats.org/officeDocument/2006/relationships/theme" Target="../theme/theme6.xml"/><Relationship Id="rId5" Type="http://schemas.openxmlformats.org/officeDocument/2006/relationships/slideLayout" Target="../slideLayouts/slideLayout24.xml"/><Relationship Id="rId4" Type="http://schemas.openxmlformats.org/officeDocument/2006/relationships/slideLayout" Target="../slideLayouts/slideLayout23.xml"/><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s>
</file>

<file path=ppt/slideMasters/_rels/slideMaster7.xml.rels><?xml version="1.0" encoding="UTF-8" standalone="yes"?>
<Relationships xmlns="http://schemas.openxmlformats.org/package/2006/relationships"><Relationship Id="rId6" Type="http://schemas.openxmlformats.org/officeDocument/2006/relationships/theme" Target="../theme/theme7.xml"/><Relationship Id="rId5" Type="http://schemas.openxmlformats.org/officeDocument/2006/relationships/slideLayout" Target="../slideLayouts/slideLayout29.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 Type="http://schemas.openxmlformats.org/officeDocument/2006/relationships/slideLayout" Target="../slideLayouts/slideLayout25.xml"/></Relationships>
</file>

<file path=ppt/slideMasters/_rels/slideMaster8.xml.rels><?xml version="1.0" encoding="UTF-8" standalone="yes"?>
<Relationships xmlns="http://schemas.openxmlformats.org/package/2006/relationships"><Relationship Id="rId6" Type="http://schemas.openxmlformats.org/officeDocument/2006/relationships/theme" Target="../theme/theme8.xml"/><Relationship Id="rId5" Type="http://schemas.openxmlformats.org/officeDocument/2006/relationships/slideLayout" Target="../slideLayouts/slideLayout34.xml"/><Relationship Id="rId4" Type="http://schemas.openxmlformats.org/officeDocument/2006/relationships/slideLayout" Target="../slideLayouts/slideLayout33.xml"/><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s>
</file>

<file path=ppt/slideMasters/_rels/slideMaster9.xml.rels><?xml version="1.0" encoding="UTF-8" standalone="yes"?>
<Relationships xmlns="http://schemas.openxmlformats.org/package/2006/relationships"><Relationship Id="rId6" Type="http://schemas.openxmlformats.org/officeDocument/2006/relationships/theme" Target="../theme/theme9.xml"/><Relationship Id="rId5" Type="http://schemas.openxmlformats.org/officeDocument/2006/relationships/slideLayout" Target="../slideLayouts/slideLayout39.xml"/><Relationship Id="rId4" Type="http://schemas.openxmlformats.org/officeDocument/2006/relationships/slideLayout" Target="../slideLayouts/slideLayout38.xml"/><Relationship Id="rId3" Type="http://schemas.openxmlformats.org/officeDocument/2006/relationships/slideLayout" Target="../slideLayouts/slideLayout37.xml"/><Relationship Id="rId2" Type="http://schemas.openxmlformats.org/officeDocument/2006/relationships/slideLayout" Target="../slideLayouts/slideLayout36.xml"/><Relationship Id="rId1"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39" r:id="rId1"/>
    <p:sldLayoutId id="214748374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方正雅士黑 简" panose="02000500000000000000" pitchFamily="2" charset="-122"/>
                <a:ea typeface="方正雅士黑 简" panose="02000500000000000000" pitchFamily="2" charset="-122"/>
              </a:defRPr>
            </a:lvl1pPr>
          </a:lstStyle>
          <a:p>
            <a:fld id="{05FA5299-D45E-431F-A489-38C1CD6DEEFA}"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方正雅士黑 简" panose="02000500000000000000" pitchFamily="2" charset="-122"/>
                <a:ea typeface="方正雅士黑 简" panose="02000500000000000000" pitchFamily="2"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方正雅士黑 简" panose="02000500000000000000" pitchFamily="2" charset="-122"/>
                <a:ea typeface="方正雅士黑 简" panose="02000500000000000000" pitchFamily="2" charset="-122"/>
              </a:defRPr>
            </a:lvl1pPr>
          </a:lstStyle>
          <a:p>
            <a:fld id="{7BBB0F61-91C4-4EE0-8315-1FFCFB713C7F}"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Lst>
  <p:txStyles>
    <p:titleStyle>
      <a:lvl1pPr algn="l" defTabSz="914400" rtl="0" eaLnBrk="1" latinLnBrk="0" hangingPunct="1">
        <a:lnSpc>
          <a:spcPct val="90000"/>
        </a:lnSpc>
        <a:spcBef>
          <a:spcPct val="0"/>
        </a:spcBef>
        <a:buNone/>
        <a:defRPr sz="4400" kern="1200">
          <a:solidFill>
            <a:schemeClr val="tx1"/>
          </a:solidFill>
          <a:latin typeface="方正雅士黑 简" panose="02000500000000000000" pitchFamily="2" charset="-122"/>
          <a:ea typeface="方正雅士黑 简" panose="02000500000000000000" pitchFamily="2"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方正雅士黑 简" panose="02000500000000000000" pitchFamily="2" charset="-122"/>
          <a:ea typeface="方正雅士黑 简" panose="020005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方正雅士黑 简" panose="02000500000000000000" pitchFamily="2" charset="-122"/>
          <a:ea typeface="方正雅士黑 简" panose="02000500000000000000"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方正雅士黑 简" panose="02000500000000000000" pitchFamily="2" charset="-122"/>
          <a:ea typeface="方正雅士黑 简" panose="02000500000000000000"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方正雅士黑 简" panose="02000500000000000000" pitchFamily="2" charset="-122"/>
          <a:ea typeface="方正雅士黑 简" panose="02000500000000000000"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方正雅士黑 简" panose="02000500000000000000" pitchFamily="2" charset="-122"/>
          <a:ea typeface="方正雅士黑 简" panose="02000500000000000000"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image" Target="../media/image16.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17.png"/><Relationship Id="rId2" Type="http://schemas.microsoft.com/office/2007/relationships/media" Target="../media/media1.mp4"/><Relationship Id="rId1" Type="http://schemas.openxmlformats.org/officeDocument/2006/relationships/video" Target="../media/media1.mp4"/></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41.xml"/><Relationship Id="rId7" Type="http://schemas.openxmlformats.org/officeDocument/2006/relationships/tags" Target="../tags/tag40.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tags" Target="../tags/tag34.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1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6.xml.rels><?xml version="1.0" encoding="UTF-8" standalone="yes"?>
<Relationships xmlns="http://schemas.openxmlformats.org/package/2006/relationships"><Relationship Id="rId9" Type="http://schemas.openxmlformats.org/officeDocument/2006/relationships/tags" Target="../tags/tag50.xml"/><Relationship Id="rId8" Type="http://schemas.openxmlformats.org/officeDocument/2006/relationships/tags" Target="../tags/tag49.xml"/><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5" Type="http://schemas.openxmlformats.org/officeDocument/2006/relationships/slideLayout" Target="../slideLayouts/slideLayout38.xml"/><Relationship Id="rId44" Type="http://schemas.openxmlformats.org/officeDocument/2006/relationships/image" Target="../media/image30.svg"/><Relationship Id="rId43" Type="http://schemas.openxmlformats.org/officeDocument/2006/relationships/image" Target="../media/image29.png"/><Relationship Id="rId42" Type="http://schemas.openxmlformats.org/officeDocument/2006/relationships/tags" Target="../tags/tag73.xml"/><Relationship Id="rId41" Type="http://schemas.openxmlformats.org/officeDocument/2006/relationships/image" Target="../media/image28.svg"/><Relationship Id="rId40" Type="http://schemas.openxmlformats.org/officeDocument/2006/relationships/image" Target="../media/image27.png"/><Relationship Id="rId4" Type="http://schemas.openxmlformats.org/officeDocument/2006/relationships/tags" Target="../tags/tag45.xml"/><Relationship Id="rId39" Type="http://schemas.openxmlformats.org/officeDocument/2006/relationships/tags" Target="../tags/tag72.xml"/><Relationship Id="rId38" Type="http://schemas.openxmlformats.org/officeDocument/2006/relationships/image" Target="../media/image26.svg"/><Relationship Id="rId37" Type="http://schemas.openxmlformats.org/officeDocument/2006/relationships/image" Target="../media/image25.png"/><Relationship Id="rId36" Type="http://schemas.openxmlformats.org/officeDocument/2006/relationships/tags" Target="../tags/tag71.xml"/><Relationship Id="rId35" Type="http://schemas.openxmlformats.org/officeDocument/2006/relationships/image" Target="../media/image24.svg"/><Relationship Id="rId34" Type="http://schemas.openxmlformats.org/officeDocument/2006/relationships/image" Target="../media/image23.png"/><Relationship Id="rId33" Type="http://schemas.openxmlformats.org/officeDocument/2006/relationships/tags" Target="../tags/tag70.xml"/><Relationship Id="rId32" Type="http://schemas.openxmlformats.org/officeDocument/2006/relationships/image" Target="../media/image22.svg"/><Relationship Id="rId31" Type="http://schemas.openxmlformats.org/officeDocument/2006/relationships/image" Target="../media/image21.png"/><Relationship Id="rId30" Type="http://schemas.openxmlformats.org/officeDocument/2006/relationships/tags" Target="../tags/tag69.xml"/><Relationship Id="rId3" Type="http://schemas.openxmlformats.org/officeDocument/2006/relationships/tags" Target="../tags/tag44.xml"/><Relationship Id="rId29" Type="http://schemas.openxmlformats.org/officeDocument/2006/relationships/image" Target="../media/image20.svg"/><Relationship Id="rId28" Type="http://schemas.openxmlformats.org/officeDocument/2006/relationships/image" Target="../media/image19.png"/><Relationship Id="rId27" Type="http://schemas.openxmlformats.org/officeDocument/2006/relationships/tags" Target="../tags/tag68.xml"/><Relationship Id="rId26" Type="http://schemas.openxmlformats.org/officeDocument/2006/relationships/tags" Target="../tags/tag67.xml"/><Relationship Id="rId25" Type="http://schemas.openxmlformats.org/officeDocument/2006/relationships/tags" Target="../tags/tag66.xml"/><Relationship Id="rId24" Type="http://schemas.openxmlformats.org/officeDocument/2006/relationships/tags" Target="../tags/tag65.xml"/><Relationship Id="rId23" Type="http://schemas.openxmlformats.org/officeDocument/2006/relationships/tags" Target="../tags/tag64.xml"/><Relationship Id="rId22" Type="http://schemas.openxmlformats.org/officeDocument/2006/relationships/tags" Target="../tags/tag63.xml"/><Relationship Id="rId21" Type="http://schemas.openxmlformats.org/officeDocument/2006/relationships/tags" Target="../tags/tag62.xml"/><Relationship Id="rId20" Type="http://schemas.openxmlformats.org/officeDocument/2006/relationships/tags" Target="../tags/tag61.xml"/><Relationship Id="rId2" Type="http://schemas.openxmlformats.org/officeDocument/2006/relationships/tags" Target="../tags/tag43.xml"/><Relationship Id="rId19" Type="http://schemas.openxmlformats.org/officeDocument/2006/relationships/tags" Target="../tags/tag60.xml"/><Relationship Id="rId18" Type="http://schemas.openxmlformats.org/officeDocument/2006/relationships/tags" Target="../tags/tag59.xml"/><Relationship Id="rId17" Type="http://schemas.openxmlformats.org/officeDocument/2006/relationships/tags" Target="../tags/tag58.xml"/><Relationship Id="rId16" Type="http://schemas.openxmlformats.org/officeDocument/2006/relationships/tags" Target="../tags/tag57.xml"/><Relationship Id="rId15" Type="http://schemas.openxmlformats.org/officeDocument/2006/relationships/tags" Target="../tags/tag56.xml"/><Relationship Id="rId14" Type="http://schemas.openxmlformats.org/officeDocument/2006/relationships/tags" Target="../tags/tag55.xml"/><Relationship Id="rId13" Type="http://schemas.openxmlformats.org/officeDocument/2006/relationships/tags" Target="../tags/tag54.xml"/><Relationship Id="rId12" Type="http://schemas.openxmlformats.org/officeDocument/2006/relationships/tags" Target="../tags/tag53.xml"/><Relationship Id="rId11" Type="http://schemas.openxmlformats.org/officeDocument/2006/relationships/tags" Target="../tags/tag52.xml"/><Relationship Id="rId10" Type="http://schemas.openxmlformats.org/officeDocument/2006/relationships/tags" Target="../tags/tag51.xml"/><Relationship Id="rId1" Type="http://schemas.openxmlformats.org/officeDocument/2006/relationships/tags" Target="../tags/tag4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6.xml"/><Relationship Id="rId2" Type="http://schemas.openxmlformats.org/officeDocument/2006/relationships/image" Target="../media/image8.emf"/><Relationship Id="rId1" Type="http://schemas.openxmlformats.org/officeDocument/2006/relationships/image" Target="../media/image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9" Type="http://schemas.openxmlformats.org/officeDocument/2006/relationships/tags" Target="../tags/tag82.xml"/><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4" Type="http://schemas.openxmlformats.org/officeDocument/2006/relationships/slideLayout" Target="../slideLayouts/slideLayout48.xml"/><Relationship Id="rId13" Type="http://schemas.openxmlformats.org/officeDocument/2006/relationships/tags" Target="../tags/tag86.xml"/><Relationship Id="rId12" Type="http://schemas.openxmlformats.org/officeDocument/2006/relationships/tags" Target="../tags/tag85.xml"/><Relationship Id="rId11" Type="http://schemas.openxmlformats.org/officeDocument/2006/relationships/tags" Target="../tags/tag84.xml"/><Relationship Id="rId10" Type="http://schemas.openxmlformats.org/officeDocument/2006/relationships/tags" Target="../tags/tag83.xml"/><Relationship Id="rId1" Type="http://schemas.openxmlformats.org/officeDocument/2006/relationships/tags" Target="../tags/tag74.xml"/></Relationships>
</file>

<file path=ppt/slides/_rels/slide22.xml.rels><?xml version="1.0" encoding="UTF-8" standalone="yes"?>
<Relationships xmlns="http://schemas.openxmlformats.org/package/2006/relationships"><Relationship Id="rId9" Type="http://schemas.openxmlformats.org/officeDocument/2006/relationships/image" Target="../media/image31.png"/><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4" Type="http://schemas.openxmlformats.org/officeDocument/2006/relationships/slideLayout" Target="../slideLayouts/slideLayout53.xml"/><Relationship Id="rId23" Type="http://schemas.openxmlformats.org/officeDocument/2006/relationships/tags" Target="../tags/tag103.xml"/><Relationship Id="rId22" Type="http://schemas.openxmlformats.org/officeDocument/2006/relationships/tags" Target="../tags/tag102.xml"/><Relationship Id="rId21" Type="http://schemas.openxmlformats.org/officeDocument/2006/relationships/tags" Target="../tags/tag101.xml"/><Relationship Id="rId20" Type="http://schemas.openxmlformats.org/officeDocument/2006/relationships/tags" Target="../tags/tag100.xml"/><Relationship Id="rId2" Type="http://schemas.openxmlformats.org/officeDocument/2006/relationships/tags" Target="../tags/tag88.xml"/><Relationship Id="rId19" Type="http://schemas.openxmlformats.org/officeDocument/2006/relationships/tags" Target="../tags/tag99.xml"/><Relationship Id="rId18" Type="http://schemas.openxmlformats.org/officeDocument/2006/relationships/image" Target="../media/image36.svg"/><Relationship Id="rId17" Type="http://schemas.openxmlformats.org/officeDocument/2006/relationships/image" Target="../media/image35.png"/><Relationship Id="rId16" Type="http://schemas.openxmlformats.org/officeDocument/2006/relationships/tags" Target="../tags/tag98.xml"/><Relationship Id="rId15" Type="http://schemas.openxmlformats.org/officeDocument/2006/relationships/tags" Target="../tags/tag97.xml"/><Relationship Id="rId14" Type="http://schemas.openxmlformats.org/officeDocument/2006/relationships/image" Target="../media/image34.svg"/><Relationship Id="rId13" Type="http://schemas.openxmlformats.org/officeDocument/2006/relationships/image" Target="../media/image33.png"/><Relationship Id="rId12" Type="http://schemas.openxmlformats.org/officeDocument/2006/relationships/tags" Target="../tags/tag96.xml"/><Relationship Id="rId11" Type="http://schemas.openxmlformats.org/officeDocument/2006/relationships/tags" Target="../tags/tag95.xml"/><Relationship Id="rId10" Type="http://schemas.openxmlformats.org/officeDocument/2006/relationships/image" Target="../media/image32.svg"/><Relationship Id="rId1" Type="http://schemas.openxmlformats.org/officeDocument/2006/relationships/tags" Target="../tags/tag8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9" Type="http://schemas.openxmlformats.org/officeDocument/2006/relationships/tags" Target="../tags/tag110.xml"/><Relationship Id="rId8" Type="http://schemas.openxmlformats.org/officeDocument/2006/relationships/tags" Target="../tags/tag109.xml"/><Relationship Id="rId7" Type="http://schemas.openxmlformats.org/officeDocument/2006/relationships/tags" Target="../tags/tag108.xml"/><Relationship Id="rId6" Type="http://schemas.openxmlformats.org/officeDocument/2006/relationships/image" Target="../media/image38.svg"/><Relationship Id="rId5" Type="http://schemas.openxmlformats.org/officeDocument/2006/relationships/image" Target="../media/image37.png"/><Relationship Id="rId4" Type="http://schemas.openxmlformats.org/officeDocument/2006/relationships/tags" Target="../tags/tag107.xml"/><Relationship Id="rId32" Type="http://schemas.openxmlformats.org/officeDocument/2006/relationships/slideLayout" Target="../slideLayouts/slideLayout75.xml"/><Relationship Id="rId31" Type="http://schemas.openxmlformats.org/officeDocument/2006/relationships/tags" Target="../tags/tag128.xml"/><Relationship Id="rId30" Type="http://schemas.openxmlformats.org/officeDocument/2006/relationships/tags" Target="../tags/tag127.xml"/><Relationship Id="rId3" Type="http://schemas.openxmlformats.org/officeDocument/2006/relationships/tags" Target="../tags/tag106.xml"/><Relationship Id="rId29" Type="http://schemas.openxmlformats.org/officeDocument/2006/relationships/tags" Target="../tags/tag126.xml"/><Relationship Id="rId28" Type="http://schemas.openxmlformats.org/officeDocument/2006/relationships/tags" Target="../tags/tag125.xml"/><Relationship Id="rId27" Type="http://schemas.openxmlformats.org/officeDocument/2006/relationships/tags" Target="../tags/tag124.xml"/><Relationship Id="rId26" Type="http://schemas.openxmlformats.org/officeDocument/2006/relationships/tags" Target="../tags/tag123.xml"/><Relationship Id="rId25" Type="http://schemas.openxmlformats.org/officeDocument/2006/relationships/tags" Target="../tags/tag122.xml"/><Relationship Id="rId24" Type="http://schemas.openxmlformats.org/officeDocument/2006/relationships/tags" Target="../tags/tag121.xml"/><Relationship Id="rId23" Type="http://schemas.openxmlformats.org/officeDocument/2006/relationships/tags" Target="../tags/tag120.xml"/><Relationship Id="rId22" Type="http://schemas.openxmlformats.org/officeDocument/2006/relationships/tags" Target="../tags/tag119.xml"/><Relationship Id="rId21" Type="http://schemas.openxmlformats.org/officeDocument/2006/relationships/tags" Target="../tags/tag118.xml"/><Relationship Id="rId20" Type="http://schemas.openxmlformats.org/officeDocument/2006/relationships/tags" Target="../tags/tag117.xml"/><Relationship Id="rId2" Type="http://schemas.openxmlformats.org/officeDocument/2006/relationships/tags" Target="../tags/tag105.xml"/><Relationship Id="rId19" Type="http://schemas.openxmlformats.org/officeDocument/2006/relationships/tags" Target="../tags/tag116.xml"/><Relationship Id="rId18" Type="http://schemas.openxmlformats.org/officeDocument/2006/relationships/image" Target="../media/image42.svg"/><Relationship Id="rId17" Type="http://schemas.openxmlformats.org/officeDocument/2006/relationships/image" Target="../media/image41.png"/><Relationship Id="rId16" Type="http://schemas.openxmlformats.org/officeDocument/2006/relationships/tags" Target="../tags/tag115.xml"/><Relationship Id="rId15" Type="http://schemas.openxmlformats.org/officeDocument/2006/relationships/tags" Target="../tags/tag114.xml"/><Relationship Id="rId14" Type="http://schemas.openxmlformats.org/officeDocument/2006/relationships/tags" Target="../tags/tag113.xml"/><Relationship Id="rId13" Type="http://schemas.openxmlformats.org/officeDocument/2006/relationships/tags" Target="../tags/tag112.xml"/><Relationship Id="rId12" Type="http://schemas.openxmlformats.org/officeDocument/2006/relationships/image" Target="../media/image40.svg"/><Relationship Id="rId11" Type="http://schemas.openxmlformats.org/officeDocument/2006/relationships/image" Target="../media/image39.png"/><Relationship Id="rId10" Type="http://schemas.openxmlformats.org/officeDocument/2006/relationships/tags" Target="../tags/tag111.xml"/><Relationship Id="rId1" Type="http://schemas.openxmlformats.org/officeDocument/2006/relationships/tags" Target="../tags/tag104.xml"/></Relationships>
</file>

<file path=ppt/slides/_rels/slide25.xml.rels><?xml version="1.0" encoding="UTF-8" standalone="yes"?>
<Relationships xmlns="http://schemas.openxmlformats.org/package/2006/relationships"><Relationship Id="rId9" Type="http://schemas.openxmlformats.org/officeDocument/2006/relationships/tags" Target="../tags/tag135.xml"/><Relationship Id="rId8" Type="http://schemas.openxmlformats.org/officeDocument/2006/relationships/tags" Target="../tags/tag134.xml"/><Relationship Id="rId7" Type="http://schemas.openxmlformats.org/officeDocument/2006/relationships/tags" Target="../tags/tag133.xml"/><Relationship Id="rId6" Type="http://schemas.openxmlformats.org/officeDocument/2006/relationships/image" Target="../media/image42.svg"/><Relationship Id="rId5" Type="http://schemas.openxmlformats.org/officeDocument/2006/relationships/image" Target="../media/image41.png"/><Relationship Id="rId41" Type="http://schemas.openxmlformats.org/officeDocument/2006/relationships/slideLayout" Target="../slideLayouts/slideLayout68.xml"/><Relationship Id="rId40" Type="http://schemas.openxmlformats.org/officeDocument/2006/relationships/tags" Target="../tags/tag160.xml"/><Relationship Id="rId4" Type="http://schemas.openxmlformats.org/officeDocument/2006/relationships/tags" Target="../tags/tag132.xml"/><Relationship Id="rId39" Type="http://schemas.openxmlformats.org/officeDocument/2006/relationships/tags" Target="../tags/tag159.xml"/><Relationship Id="rId38" Type="http://schemas.openxmlformats.org/officeDocument/2006/relationships/tags" Target="../tags/tag158.xml"/><Relationship Id="rId37" Type="http://schemas.openxmlformats.org/officeDocument/2006/relationships/tags" Target="../tags/tag157.xml"/><Relationship Id="rId36" Type="http://schemas.openxmlformats.org/officeDocument/2006/relationships/image" Target="../media/image44.svg"/><Relationship Id="rId35" Type="http://schemas.openxmlformats.org/officeDocument/2006/relationships/image" Target="../media/image43.png"/><Relationship Id="rId34" Type="http://schemas.openxmlformats.org/officeDocument/2006/relationships/tags" Target="../tags/tag156.xml"/><Relationship Id="rId33" Type="http://schemas.openxmlformats.org/officeDocument/2006/relationships/tags" Target="../tags/tag155.xml"/><Relationship Id="rId32" Type="http://schemas.openxmlformats.org/officeDocument/2006/relationships/tags" Target="../tags/tag154.xml"/><Relationship Id="rId31" Type="http://schemas.openxmlformats.org/officeDocument/2006/relationships/tags" Target="../tags/tag153.xml"/><Relationship Id="rId30" Type="http://schemas.openxmlformats.org/officeDocument/2006/relationships/tags" Target="../tags/tag152.xml"/><Relationship Id="rId3" Type="http://schemas.openxmlformats.org/officeDocument/2006/relationships/tags" Target="../tags/tag131.xml"/><Relationship Id="rId29" Type="http://schemas.openxmlformats.org/officeDocument/2006/relationships/tags" Target="../tags/tag151.xml"/><Relationship Id="rId28" Type="http://schemas.openxmlformats.org/officeDocument/2006/relationships/tags" Target="../tags/tag150.xml"/><Relationship Id="rId27" Type="http://schemas.openxmlformats.org/officeDocument/2006/relationships/tags" Target="../tags/tag149.xml"/><Relationship Id="rId26" Type="http://schemas.openxmlformats.org/officeDocument/2006/relationships/image" Target="../media/image38.svg"/><Relationship Id="rId25" Type="http://schemas.openxmlformats.org/officeDocument/2006/relationships/image" Target="../media/image37.png"/><Relationship Id="rId24" Type="http://schemas.openxmlformats.org/officeDocument/2006/relationships/tags" Target="../tags/tag148.xml"/><Relationship Id="rId23" Type="http://schemas.openxmlformats.org/officeDocument/2006/relationships/tags" Target="../tags/tag147.xml"/><Relationship Id="rId22" Type="http://schemas.openxmlformats.org/officeDocument/2006/relationships/tags" Target="../tags/tag146.xml"/><Relationship Id="rId21" Type="http://schemas.openxmlformats.org/officeDocument/2006/relationships/tags" Target="../tags/tag145.xml"/><Relationship Id="rId20" Type="http://schemas.openxmlformats.org/officeDocument/2006/relationships/tags" Target="../tags/tag144.xml"/><Relationship Id="rId2" Type="http://schemas.openxmlformats.org/officeDocument/2006/relationships/tags" Target="../tags/tag130.xml"/><Relationship Id="rId19" Type="http://schemas.openxmlformats.org/officeDocument/2006/relationships/tags" Target="../tags/tag143.xml"/><Relationship Id="rId18" Type="http://schemas.openxmlformats.org/officeDocument/2006/relationships/tags" Target="../tags/tag142.xml"/><Relationship Id="rId17" Type="http://schemas.openxmlformats.org/officeDocument/2006/relationships/tags" Target="../tags/tag141.xml"/><Relationship Id="rId16" Type="http://schemas.openxmlformats.org/officeDocument/2006/relationships/image" Target="../media/image40.svg"/><Relationship Id="rId15" Type="http://schemas.openxmlformats.org/officeDocument/2006/relationships/image" Target="../media/image39.png"/><Relationship Id="rId14" Type="http://schemas.openxmlformats.org/officeDocument/2006/relationships/tags" Target="../tags/tag140.xml"/><Relationship Id="rId13" Type="http://schemas.openxmlformats.org/officeDocument/2006/relationships/tags" Target="../tags/tag139.xml"/><Relationship Id="rId12" Type="http://schemas.openxmlformats.org/officeDocument/2006/relationships/tags" Target="../tags/tag138.xml"/><Relationship Id="rId11" Type="http://schemas.openxmlformats.org/officeDocument/2006/relationships/tags" Target="../tags/tag137.xml"/><Relationship Id="rId10" Type="http://schemas.openxmlformats.org/officeDocument/2006/relationships/tags" Target="../tags/tag136.xml"/><Relationship Id="rId1" Type="http://schemas.openxmlformats.org/officeDocument/2006/relationships/tags" Target="../tags/tag12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7.xml.rels><?xml version="1.0" encoding="UTF-8" standalone="yes"?>
<Relationships xmlns="http://schemas.openxmlformats.org/package/2006/relationships"><Relationship Id="rId99" Type="http://schemas.openxmlformats.org/officeDocument/2006/relationships/slideLayout" Target="../slideLayouts/slideLayout4.xml"/><Relationship Id="rId98" Type="http://schemas.openxmlformats.org/officeDocument/2006/relationships/tags" Target="../tags/tag258.xml"/><Relationship Id="rId97" Type="http://schemas.openxmlformats.org/officeDocument/2006/relationships/tags" Target="../tags/tag257.xml"/><Relationship Id="rId96" Type="http://schemas.openxmlformats.org/officeDocument/2006/relationships/tags" Target="../tags/tag256.xml"/><Relationship Id="rId95" Type="http://schemas.openxmlformats.org/officeDocument/2006/relationships/tags" Target="../tags/tag255.xml"/><Relationship Id="rId94" Type="http://schemas.openxmlformats.org/officeDocument/2006/relationships/tags" Target="../tags/tag254.xml"/><Relationship Id="rId93" Type="http://schemas.openxmlformats.org/officeDocument/2006/relationships/tags" Target="../tags/tag253.xml"/><Relationship Id="rId92" Type="http://schemas.openxmlformats.org/officeDocument/2006/relationships/tags" Target="../tags/tag252.xml"/><Relationship Id="rId91" Type="http://schemas.openxmlformats.org/officeDocument/2006/relationships/tags" Target="../tags/tag251.xml"/><Relationship Id="rId90" Type="http://schemas.openxmlformats.org/officeDocument/2006/relationships/tags" Target="../tags/tag250.xml"/><Relationship Id="rId9" Type="http://schemas.openxmlformats.org/officeDocument/2006/relationships/tags" Target="../tags/tag169.xml"/><Relationship Id="rId89" Type="http://schemas.openxmlformats.org/officeDocument/2006/relationships/tags" Target="../tags/tag249.xml"/><Relationship Id="rId88" Type="http://schemas.openxmlformats.org/officeDocument/2006/relationships/tags" Target="../tags/tag248.xml"/><Relationship Id="rId87" Type="http://schemas.openxmlformats.org/officeDocument/2006/relationships/tags" Target="../tags/tag247.xml"/><Relationship Id="rId86" Type="http://schemas.openxmlformats.org/officeDocument/2006/relationships/tags" Target="../tags/tag246.xml"/><Relationship Id="rId85" Type="http://schemas.openxmlformats.org/officeDocument/2006/relationships/tags" Target="../tags/tag245.xml"/><Relationship Id="rId84" Type="http://schemas.openxmlformats.org/officeDocument/2006/relationships/tags" Target="../tags/tag244.xml"/><Relationship Id="rId83" Type="http://schemas.openxmlformats.org/officeDocument/2006/relationships/tags" Target="../tags/tag243.xml"/><Relationship Id="rId82" Type="http://schemas.openxmlformats.org/officeDocument/2006/relationships/tags" Target="../tags/tag242.xml"/><Relationship Id="rId81" Type="http://schemas.openxmlformats.org/officeDocument/2006/relationships/tags" Target="../tags/tag241.xml"/><Relationship Id="rId80" Type="http://schemas.openxmlformats.org/officeDocument/2006/relationships/tags" Target="../tags/tag240.xml"/><Relationship Id="rId8" Type="http://schemas.openxmlformats.org/officeDocument/2006/relationships/tags" Target="../tags/tag168.xml"/><Relationship Id="rId79" Type="http://schemas.openxmlformats.org/officeDocument/2006/relationships/tags" Target="../tags/tag239.xml"/><Relationship Id="rId78" Type="http://schemas.openxmlformats.org/officeDocument/2006/relationships/tags" Target="../tags/tag238.xml"/><Relationship Id="rId77" Type="http://schemas.openxmlformats.org/officeDocument/2006/relationships/tags" Target="../tags/tag237.xml"/><Relationship Id="rId76" Type="http://schemas.openxmlformats.org/officeDocument/2006/relationships/tags" Target="../tags/tag236.xml"/><Relationship Id="rId75" Type="http://schemas.openxmlformats.org/officeDocument/2006/relationships/tags" Target="../tags/tag235.xml"/><Relationship Id="rId74" Type="http://schemas.openxmlformats.org/officeDocument/2006/relationships/tags" Target="../tags/tag234.xml"/><Relationship Id="rId73" Type="http://schemas.openxmlformats.org/officeDocument/2006/relationships/tags" Target="../tags/tag233.xml"/><Relationship Id="rId72" Type="http://schemas.openxmlformats.org/officeDocument/2006/relationships/tags" Target="../tags/tag232.xml"/><Relationship Id="rId71" Type="http://schemas.openxmlformats.org/officeDocument/2006/relationships/tags" Target="../tags/tag231.xml"/><Relationship Id="rId70" Type="http://schemas.openxmlformats.org/officeDocument/2006/relationships/tags" Target="../tags/tag230.xml"/><Relationship Id="rId7" Type="http://schemas.openxmlformats.org/officeDocument/2006/relationships/tags" Target="../tags/tag167.xml"/><Relationship Id="rId69" Type="http://schemas.openxmlformats.org/officeDocument/2006/relationships/tags" Target="../tags/tag229.xml"/><Relationship Id="rId68" Type="http://schemas.openxmlformats.org/officeDocument/2006/relationships/tags" Target="../tags/tag228.xml"/><Relationship Id="rId67" Type="http://schemas.openxmlformats.org/officeDocument/2006/relationships/tags" Target="../tags/tag227.xml"/><Relationship Id="rId66" Type="http://schemas.openxmlformats.org/officeDocument/2006/relationships/tags" Target="../tags/tag226.xml"/><Relationship Id="rId65" Type="http://schemas.openxmlformats.org/officeDocument/2006/relationships/tags" Target="../tags/tag225.xml"/><Relationship Id="rId64" Type="http://schemas.openxmlformats.org/officeDocument/2006/relationships/tags" Target="../tags/tag224.xml"/><Relationship Id="rId63" Type="http://schemas.openxmlformats.org/officeDocument/2006/relationships/tags" Target="../tags/tag223.xml"/><Relationship Id="rId62" Type="http://schemas.openxmlformats.org/officeDocument/2006/relationships/tags" Target="../tags/tag222.xml"/><Relationship Id="rId61" Type="http://schemas.openxmlformats.org/officeDocument/2006/relationships/tags" Target="../tags/tag221.xml"/><Relationship Id="rId60" Type="http://schemas.openxmlformats.org/officeDocument/2006/relationships/tags" Target="../tags/tag220.xml"/><Relationship Id="rId6" Type="http://schemas.openxmlformats.org/officeDocument/2006/relationships/tags" Target="../tags/tag166.xml"/><Relationship Id="rId59" Type="http://schemas.openxmlformats.org/officeDocument/2006/relationships/tags" Target="../tags/tag219.xml"/><Relationship Id="rId58" Type="http://schemas.openxmlformats.org/officeDocument/2006/relationships/tags" Target="../tags/tag218.xml"/><Relationship Id="rId57" Type="http://schemas.openxmlformats.org/officeDocument/2006/relationships/tags" Target="../tags/tag217.xml"/><Relationship Id="rId56" Type="http://schemas.openxmlformats.org/officeDocument/2006/relationships/tags" Target="../tags/tag216.xml"/><Relationship Id="rId55" Type="http://schemas.openxmlformats.org/officeDocument/2006/relationships/tags" Target="../tags/tag215.xml"/><Relationship Id="rId54" Type="http://schemas.openxmlformats.org/officeDocument/2006/relationships/tags" Target="../tags/tag214.xml"/><Relationship Id="rId53" Type="http://schemas.openxmlformats.org/officeDocument/2006/relationships/tags" Target="../tags/tag213.xml"/><Relationship Id="rId52" Type="http://schemas.openxmlformats.org/officeDocument/2006/relationships/tags" Target="../tags/tag212.xml"/><Relationship Id="rId51" Type="http://schemas.openxmlformats.org/officeDocument/2006/relationships/tags" Target="../tags/tag211.xml"/><Relationship Id="rId50" Type="http://schemas.openxmlformats.org/officeDocument/2006/relationships/tags" Target="../tags/tag210.xml"/><Relationship Id="rId5" Type="http://schemas.openxmlformats.org/officeDocument/2006/relationships/tags" Target="../tags/tag165.xml"/><Relationship Id="rId49" Type="http://schemas.openxmlformats.org/officeDocument/2006/relationships/tags" Target="../tags/tag209.xml"/><Relationship Id="rId48" Type="http://schemas.openxmlformats.org/officeDocument/2006/relationships/tags" Target="../tags/tag208.xml"/><Relationship Id="rId47" Type="http://schemas.openxmlformats.org/officeDocument/2006/relationships/tags" Target="../tags/tag207.xml"/><Relationship Id="rId46" Type="http://schemas.openxmlformats.org/officeDocument/2006/relationships/tags" Target="../tags/tag206.xml"/><Relationship Id="rId45" Type="http://schemas.openxmlformats.org/officeDocument/2006/relationships/tags" Target="../tags/tag205.xml"/><Relationship Id="rId44" Type="http://schemas.openxmlformats.org/officeDocument/2006/relationships/tags" Target="../tags/tag204.xml"/><Relationship Id="rId43" Type="http://schemas.openxmlformats.org/officeDocument/2006/relationships/tags" Target="../tags/tag203.xml"/><Relationship Id="rId42" Type="http://schemas.openxmlformats.org/officeDocument/2006/relationships/tags" Target="../tags/tag202.xml"/><Relationship Id="rId41" Type="http://schemas.openxmlformats.org/officeDocument/2006/relationships/tags" Target="../tags/tag201.xml"/><Relationship Id="rId40" Type="http://schemas.openxmlformats.org/officeDocument/2006/relationships/tags" Target="../tags/tag200.xml"/><Relationship Id="rId4" Type="http://schemas.openxmlformats.org/officeDocument/2006/relationships/tags" Target="../tags/tag164.xml"/><Relationship Id="rId39" Type="http://schemas.openxmlformats.org/officeDocument/2006/relationships/tags" Target="../tags/tag199.xml"/><Relationship Id="rId38" Type="http://schemas.openxmlformats.org/officeDocument/2006/relationships/tags" Target="../tags/tag198.xml"/><Relationship Id="rId37" Type="http://schemas.openxmlformats.org/officeDocument/2006/relationships/tags" Target="../tags/tag197.xml"/><Relationship Id="rId36" Type="http://schemas.openxmlformats.org/officeDocument/2006/relationships/tags" Target="../tags/tag196.xml"/><Relationship Id="rId35" Type="http://schemas.openxmlformats.org/officeDocument/2006/relationships/tags" Target="../tags/tag195.xml"/><Relationship Id="rId34" Type="http://schemas.openxmlformats.org/officeDocument/2006/relationships/tags" Target="../tags/tag194.xml"/><Relationship Id="rId33" Type="http://schemas.openxmlformats.org/officeDocument/2006/relationships/tags" Target="../tags/tag193.xml"/><Relationship Id="rId32" Type="http://schemas.openxmlformats.org/officeDocument/2006/relationships/tags" Target="../tags/tag192.xml"/><Relationship Id="rId31" Type="http://schemas.openxmlformats.org/officeDocument/2006/relationships/tags" Target="../tags/tag191.xml"/><Relationship Id="rId30" Type="http://schemas.openxmlformats.org/officeDocument/2006/relationships/tags" Target="../tags/tag190.xml"/><Relationship Id="rId3" Type="http://schemas.openxmlformats.org/officeDocument/2006/relationships/tags" Target="../tags/tag163.xml"/><Relationship Id="rId29" Type="http://schemas.openxmlformats.org/officeDocument/2006/relationships/tags" Target="../tags/tag189.xml"/><Relationship Id="rId28" Type="http://schemas.openxmlformats.org/officeDocument/2006/relationships/tags" Target="../tags/tag188.xml"/><Relationship Id="rId27" Type="http://schemas.openxmlformats.org/officeDocument/2006/relationships/tags" Target="../tags/tag187.xml"/><Relationship Id="rId26" Type="http://schemas.openxmlformats.org/officeDocument/2006/relationships/tags" Target="../tags/tag186.xml"/><Relationship Id="rId25" Type="http://schemas.openxmlformats.org/officeDocument/2006/relationships/tags" Target="../tags/tag185.xml"/><Relationship Id="rId24" Type="http://schemas.openxmlformats.org/officeDocument/2006/relationships/tags" Target="../tags/tag184.xml"/><Relationship Id="rId23" Type="http://schemas.openxmlformats.org/officeDocument/2006/relationships/tags" Target="../tags/tag183.xml"/><Relationship Id="rId22" Type="http://schemas.openxmlformats.org/officeDocument/2006/relationships/tags" Target="../tags/tag182.xml"/><Relationship Id="rId21" Type="http://schemas.openxmlformats.org/officeDocument/2006/relationships/tags" Target="../tags/tag181.xml"/><Relationship Id="rId20" Type="http://schemas.openxmlformats.org/officeDocument/2006/relationships/tags" Target="../tags/tag180.xml"/><Relationship Id="rId2" Type="http://schemas.openxmlformats.org/officeDocument/2006/relationships/tags" Target="../tags/tag162.xml"/><Relationship Id="rId19" Type="http://schemas.openxmlformats.org/officeDocument/2006/relationships/tags" Target="../tags/tag179.xml"/><Relationship Id="rId18" Type="http://schemas.openxmlformats.org/officeDocument/2006/relationships/tags" Target="../tags/tag178.xml"/><Relationship Id="rId17" Type="http://schemas.openxmlformats.org/officeDocument/2006/relationships/tags" Target="../tags/tag177.xml"/><Relationship Id="rId16" Type="http://schemas.openxmlformats.org/officeDocument/2006/relationships/tags" Target="../tags/tag176.xml"/><Relationship Id="rId15" Type="http://schemas.openxmlformats.org/officeDocument/2006/relationships/tags" Target="../tags/tag175.xml"/><Relationship Id="rId14" Type="http://schemas.openxmlformats.org/officeDocument/2006/relationships/tags" Target="../tags/tag174.xml"/><Relationship Id="rId13" Type="http://schemas.openxmlformats.org/officeDocument/2006/relationships/tags" Target="../tags/tag173.xml"/><Relationship Id="rId12" Type="http://schemas.openxmlformats.org/officeDocument/2006/relationships/tags" Target="../tags/tag172.xml"/><Relationship Id="rId11" Type="http://schemas.openxmlformats.org/officeDocument/2006/relationships/tags" Target="../tags/tag171.xml"/><Relationship Id="rId10" Type="http://schemas.openxmlformats.org/officeDocument/2006/relationships/tags" Target="../tags/tag170.xml"/><Relationship Id="rId1" Type="http://schemas.openxmlformats.org/officeDocument/2006/relationships/tags" Target="../tags/tag16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3.xml"/><Relationship Id="rId2" Type="http://schemas.openxmlformats.org/officeDocument/2006/relationships/image" Target="../media/image45.png"/><Relationship Id="rId1" Type="http://schemas.openxmlformats.org/officeDocument/2006/relationships/tags" Target="../tags/tag259.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3.xml"/><Relationship Id="rId1" Type="http://schemas.openxmlformats.org/officeDocument/2006/relationships/image" Target="../media/image46.png"/></Relationships>
</file>

<file path=ppt/slides/_rels/slide33.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264.xml"/><Relationship Id="rId4" Type="http://schemas.openxmlformats.org/officeDocument/2006/relationships/tags" Target="../tags/tag263.xml"/><Relationship Id="rId3" Type="http://schemas.openxmlformats.org/officeDocument/2006/relationships/tags" Target="../tags/tag262.xml"/><Relationship Id="rId2" Type="http://schemas.openxmlformats.org/officeDocument/2006/relationships/tags" Target="../tags/tag261.xml"/><Relationship Id="rId1" Type="http://schemas.openxmlformats.org/officeDocument/2006/relationships/tags" Target="../tags/tag260.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8.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9.png"/><Relationship Id="rId1" Type="http://schemas.openxmlformats.org/officeDocument/2006/relationships/tags" Target="../tags/tag9.xml"/></Relationships>
</file>

<file path=ppt/slides/_rels/slide8.xml.rels><?xml version="1.0" encoding="UTF-8" standalone="yes"?>
<Relationships xmlns="http://schemas.openxmlformats.org/package/2006/relationships"><Relationship Id="rId9" Type="http://schemas.openxmlformats.org/officeDocument/2006/relationships/tags" Target="../tags/tag18.xml"/><Relationship Id="rId8" Type="http://schemas.openxmlformats.org/officeDocument/2006/relationships/tags" Target="../tags/tag17.xml"/><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9" Type="http://schemas.openxmlformats.org/officeDocument/2006/relationships/slideLayout" Target="../slideLayouts/slideLayout17.xml"/><Relationship Id="rId18" Type="http://schemas.openxmlformats.org/officeDocument/2006/relationships/image" Target="../media/image15.svg"/><Relationship Id="rId17" Type="http://schemas.openxmlformats.org/officeDocument/2006/relationships/image" Target="../media/image14.png"/><Relationship Id="rId16" Type="http://schemas.openxmlformats.org/officeDocument/2006/relationships/tags" Target="../tags/tag21.xml"/><Relationship Id="rId15" Type="http://schemas.openxmlformats.org/officeDocument/2006/relationships/image" Target="../media/image13.svg"/><Relationship Id="rId14" Type="http://schemas.openxmlformats.org/officeDocument/2006/relationships/image" Target="../media/image12.png"/><Relationship Id="rId13" Type="http://schemas.openxmlformats.org/officeDocument/2006/relationships/tags" Target="../tags/tag20.xml"/><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tags" Target="../tags/tag19.xml"/><Relationship Id="rId1" Type="http://schemas.openxmlformats.org/officeDocument/2006/relationships/tags" Target="../tags/tag10.xml"/></Relationships>
</file>

<file path=ppt/slides/_rels/slide9.xml.rels><?xml version="1.0" encoding="UTF-8" standalone="yes"?>
<Relationships xmlns="http://schemas.openxmlformats.org/package/2006/relationships"><Relationship Id="rId9" Type="http://schemas.openxmlformats.org/officeDocument/2006/relationships/tags" Target="../tags/tag30.xml"/><Relationship Id="rId8" Type="http://schemas.openxmlformats.org/officeDocument/2006/relationships/tags" Target="../tags/tag29.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0" Type="http://schemas.openxmlformats.org/officeDocument/2006/relationships/slideLayout" Target="../slideLayouts/slideLayout19.xml"/><Relationship Id="rId2" Type="http://schemas.openxmlformats.org/officeDocument/2006/relationships/tags" Target="../tags/tag23.xml"/><Relationship Id="rId19" Type="http://schemas.openxmlformats.org/officeDocument/2006/relationships/themeOverride" Target="../theme/themeOverride1.xml"/><Relationship Id="rId18" Type="http://schemas.openxmlformats.org/officeDocument/2006/relationships/image" Target="../media/image15.svg"/><Relationship Id="rId17" Type="http://schemas.openxmlformats.org/officeDocument/2006/relationships/image" Target="../media/image14.png"/><Relationship Id="rId16" Type="http://schemas.openxmlformats.org/officeDocument/2006/relationships/tags" Target="../tags/tag33.xml"/><Relationship Id="rId15" Type="http://schemas.openxmlformats.org/officeDocument/2006/relationships/image" Target="../media/image13.svg"/><Relationship Id="rId14" Type="http://schemas.openxmlformats.org/officeDocument/2006/relationships/image" Target="../media/image12.png"/><Relationship Id="rId13" Type="http://schemas.openxmlformats.org/officeDocument/2006/relationships/tags" Target="../tags/tag32.xml"/><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tags" Target="../tags/tag31.xml"/><Relationship Id="rId1" Type="http://schemas.openxmlformats.org/officeDocument/2006/relationships/tags" Target="../tags/tag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6096000" y="2855487"/>
            <a:ext cx="5040000" cy="5835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87D2D5"/>
                </a:solidFill>
                <a:effectLst/>
                <a:uLnTx/>
                <a:uFillTx/>
                <a:latin typeface="BiaoZhunCuHei" panose="02000503000000000000" charset="-122"/>
                <a:ea typeface="BiaoZhunCuHei" panose="02000503000000000000" charset="-122"/>
                <a:cs typeface="阿里巴巴普惠体 H" panose="00020600040101010101" pitchFamily="18" charset="-122"/>
                <a:sym typeface="思源黑体" panose="020B0500000000000000" pitchFamily="34" charset="-122"/>
              </a:rPr>
              <a:t>北京出版社</a:t>
            </a:r>
            <a:endParaRPr kumimoji="0" lang="zh-CN" altLang="en-US" sz="3200" b="0" i="0" u="none" strike="noStrike" kern="1200" cap="none" spc="0" normalizeH="0" baseline="0" noProof="0" dirty="0">
              <a:ln>
                <a:noFill/>
              </a:ln>
              <a:solidFill>
                <a:srgbClr val="87D2D5"/>
              </a:solidFill>
              <a:effectLst/>
              <a:uLnTx/>
              <a:uFillTx/>
              <a:latin typeface="BiaoZhunCuHei" panose="02000503000000000000" charset="-122"/>
              <a:ea typeface="BiaoZhunCuHei" panose="02000503000000000000" charset="-122"/>
              <a:cs typeface="阿里巴巴普惠体 H" panose="00020600040101010101" pitchFamily="18" charset="-122"/>
              <a:sym typeface="思源黑体" panose="020B0500000000000000" pitchFamily="34" charset="-122"/>
            </a:endParaRPr>
          </a:p>
        </p:txBody>
      </p:sp>
      <p:grpSp>
        <p:nvGrpSpPr>
          <p:cNvPr id="37" name="组合 36"/>
          <p:cNvGrpSpPr/>
          <p:nvPr/>
        </p:nvGrpSpPr>
        <p:grpSpPr>
          <a:xfrm>
            <a:off x="6096000" y="1087052"/>
            <a:ext cx="4908106" cy="1451178"/>
            <a:chOff x="1850461" y="3040489"/>
            <a:chExt cx="4843727" cy="1451178"/>
          </a:xfrm>
        </p:grpSpPr>
        <p:cxnSp>
          <p:nvCxnSpPr>
            <p:cNvPr id="35" name="直接连接符 34"/>
            <p:cNvCxnSpPr/>
            <p:nvPr/>
          </p:nvCxnSpPr>
          <p:spPr>
            <a:xfrm>
              <a:off x="1850461" y="4491667"/>
              <a:ext cx="4013200" cy="0"/>
            </a:xfrm>
            <a:prstGeom prst="line">
              <a:avLst/>
            </a:prstGeom>
            <a:ln w="19050">
              <a:solidFill>
                <a:schemeClr val="accent1">
                  <a:alpha val="68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3260032" y="3040489"/>
              <a:ext cx="3434156" cy="0"/>
            </a:xfrm>
            <a:prstGeom prst="line">
              <a:avLst/>
            </a:prstGeom>
            <a:ln w="19050">
              <a:solidFill>
                <a:schemeClr val="accent1">
                  <a:alpha val="68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文本框 39"/>
          <p:cNvSpPr txBox="1"/>
          <p:nvPr/>
        </p:nvSpPr>
        <p:spPr>
          <a:xfrm>
            <a:off x="414742" y="2424440"/>
            <a:ext cx="338554" cy="1829831"/>
          </a:xfrm>
          <a:prstGeom prst="rect">
            <a:avLst/>
          </a:prstGeom>
          <a:noFill/>
        </p:spPr>
        <p:txBody>
          <a:bodyPr vert="eaVert"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dirty="0">
                <a:ln>
                  <a:noFill/>
                </a:ln>
                <a:solidFill>
                  <a:srgbClr val="68C5CA">
                    <a:alpha val="50000"/>
                  </a:srgbClr>
                </a:solidFill>
                <a:effectLst/>
                <a:uLnTx/>
                <a:uFillTx/>
                <a:latin typeface="汉仪正圆-55W" panose="00020600040101010101" pitchFamily="18" charset="-122"/>
                <a:ea typeface="汉仪正圆-55W" panose="00020600040101010101" pitchFamily="18" charset="-122"/>
                <a:cs typeface="阿里巴巴普惠体 H" panose="00020600040101010101" pitchFamily="18" charset="-122"/>
                <a:sym typeface="思源黑体" panose="020B0500000000000000" pitchFamily="34" charset="-122"/>
              </a:rPr>
              <a:t>PROFESSIONAL</a:t>
            </a:r>
            <a:endParaRPr kumimoji="0" lang="zh-CN" altLang="en-US" sz="1000" b="0" i="0" u="none" strike="noStrike" kern="1200" cap="none" spc="0" normalizeH="0" baseline="0" noProof="0" dirty="0">
              <a:ln>
                <a:noFill/>
              </a:ln>
              <a:solidFill>
                <a:srgbClr val="68C5CA">
                  <a:alpha val="50000"/>
                </a:srgbClr>
              </a:solidFill>
              <a:effectLst/>
              <a:uLnTx/>
              <a:uFillTx/>
              <a:latin typeface="汉仪正圆-55W" panose="00020600040101010101" pitchFamily="18" charset="-122"/>
              <a:ea typeface="汉仪正圆-55W" panose="00020600040101010101" pitchFamily="18" charset="-122"/>
              <a:cs typeface="阿里巴巴普惠体 H" panose="00020600040101010101" pitchFamily="18" charset="-122"/>
            </a:endParaRPr>
          </a:p>
        </p:txBody>
      </p:sp>
      <p:sp>
        <p:nvSpPr>
          <p:cNvPr id="21" name="文本框 20"/>
          <p:cNvSpPr txBox="1"/>
          <p:nvPr/>
        </p:nvSpPr>
        <p:spPr>
          <a:xfrm>
            <a:off x="4790440" y="1300480"/>
            <a:ext cx="7400925" cy="10147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思源黑体" panose="020B0500000000000000" pitchFamily="34" charset="-122"/>
              </a:rPr>
              <a:t>大学生职业生涯规划</a:t>
            </a:r>
            <a:endParaRPr kumimoji="0" lang="zh-CN" altLang="en-US" sz="60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思源黑体" panose="020B0500000000000000"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p:cTn id="12" dur="500" fill="hold"/>
                                        <p:tgtEl>
                                          <p:spTgt spid="40"/>
                                        </p:tgtEl>
                                        <p:attrNameLst>
                                          <p:attrName>ppt_w</p:attrName>
                                        </p:attrNameLst>
                                      </p:cBhvr>
                                      <p:tavLst>
                                        <p:tav tm="0">
                                          <p:val>
                                            <p:fltVal val="0"/>
                                          </p:val>
                                        </p:tav>
                                        <p:tav tm="100000">
                                          <p:val>
                                            <p:strVal val="#ppt_w"/>
                                          </p:val>
                                        </p:tav>
                                      </p:tavLst>
                                    </p:anim>
                                    <p:anim calcmode="lin" valueType="num">
                                      <p:cBhvr>
                                        <p:cTn id="13" dur="500" fill="hold"/>
                                        <p:tgtEl>
                                          <p:spTgt spid="40"/>
                                        </p:tgtEl>
                                        <p:attrNameLst>
                                          <p:attrName>ppt_h</p:attrName>
                                        </p:attrNameLst>
                                      </p:cBhvr>
                                      <p:tavLst>
                                        <p:tav tm="0">
                                          <p:val>
                                            <p:fltVal val="0"/>
                                          </p:val>
                                        </p:tav>
                                        <p:tav tm="100000">
                                          <p:val>
                                            <p:strVal val="#ppt_h"/>
                                          </p:val>
                                        </p:tav>
                                      </p:tavLst>
                                    </p:anim>
                                    <p:animEffect transition="in" filter="fade">
                                      <p:cBhvr>
                                        <p:cTn id="14" dur="500"/>
                                        <p:tgtEl>
                                          <p:spTgt spid="4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par>
                                <p:cTn id="18" presetID="10" presetClass="entr" presetSubtype="0" fill="hold" nodeType="with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0" grpId="0"/>
      <p:bldP spid="2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nvSpPr>
        <p:spPr>
          <a:xfrm>
            <a:off x="737235" y="1687195"/>
            <a:ext cx="5675630" cy="4572000"/>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en-US" altLang="zh-CN"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兴趣测评的结果并不能被解释为“哪种职业适合我”，只能根据测评的常模样本，判断拥有某类型兴趣特征的人通常会更多选择某些类型的职业，并且在这样的职业中感觉比较愉快和满足。做兴趣测试的目的是帮助大学生增进对自我及工作世界的认识，拓宽其在职业前景上的思路，为未来发展提供方向性的指导，而不是限制。</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en-US" altLang="zh-CN"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在霍兰德职业兴趣类型理论中，兴趣被视为人格在职业上的体现，指的是个人与生俱来的偏好。但是，克朗伯兹等理论家则对此提出了不同的观点。他们认为，兴趣是个人后天学习的结果。因此，他们建议不要将兴趣测评的结果作为结论，而应当将其作为对以往学习经验的总结和对未来发展的指导，以此为依据帮助自己进行更多的探索和学习。</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19" name="文本框 18"/>
          <p:cNvSpPr txBox="1"/>
          <p:nvPr/>
        </p:nvSpPr>
        <p:spPr>
          <a:xfrm>
            <a:off x="1790700" y="792480"/>
            <a:ext cx="593471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四、理性面对职业兴趣</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3" name="图片 2"/>
          <p:cNvPicPr>
            <a:picLocks noChangeAspect="1"/>
          </p:cNvPicPr>
          <p:nvPr/>
        </p:nvPicPr>
        <p:blipFill>
          <a:blip r:embed="rId1"/>
          <a:stretch>
            <a:fillRect/>
          </a:stretch>
        </p:blipFill>
        <p:spPr>
          <a:xfrm>
            <a:off x="6631305" y="2010410"/>
            <a:ext cx="4693920" cy="34404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7"/>
                                        </p:tgtEl>
                                        <p:attrNameLst>
                                          <p:attrName>style.visibility</p:attrName>
                                        </p:attrNameLst>
                                      </p:cBhvr>
                                      <p:to>
                                        <p:strVal val="visible"/>
                                      </p:to>
                                    </p:set>
                                    <p:anim to="0" calcmode="lin" valueType="num">
                                      <p:cBhvr>
                                        <p:cTn id="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7"/>
                                        </p:tgtEl>
                                      </p:cBhvr>
                                    </p:animEffect>
                                    <p:animScale>
                                      <p:cBhvr>
                                        <p:cTn id="9" dur="500" decel="100000" fill="hold">
                                          <p:stCondLst>
                                            <p:cond delay="0"/>
                                          </p:stCondLst>
                                        </p:cTn>
                                        <p:tgtEl>
                                          <p:spTgt spid="27"/>
                                        </p:tgtEl>
                                      </p:cBhvr>
                                      <p:by x="100000" y="100000"/>
                                      <p:from x="110000" y="11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1790700" y="792163"/>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邓亚萍：要把兴趣变为职业</a:t>
            </a: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吗？</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2" name="邓亚萍">
            <a:hlinkClick r:id="" action="ppaction://media"/>
          </p:cNvPr>
          <p:cNvPicPr/>
          <p:nvPr>
            <a:videoFile r:link="rId1"/>
            <p:extLst>
              <p:ext uri="{DAA4B4D4-6D71-4841-9C94-3DE7FCFB9230}">
                <p14:media xmlns:p14="http://schemas.microsoft.com/office/powerpoint/2010/main" r:embed="rId2"/>
              </p:ext>
            </p:extLst>
          </p:nvPr>
        </p:nvPicPr>
        <p:blipFill>
          <a:blip r:embed="rId3"/>
          <a:stretch>
            <a:fillRect/>
          </a:stretch>
        </p:blipFill>
        <p:spPr>
          <a:xfrm>
            <a:off x="1790700" y="1445260"/>
            <a:ext cx="8392160" cy="4699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video fullScrn="0">
              <p:cMediaNode>
                <p:cTn id="2" fill="hold" display="1">
                  <p:stCondLst>
                    <p:cond delay="indefinite"/>
                  </p:stCondLst>
                </p:cTn>
                <p:tgtEl>
                  <p:spTgt spid="2"/>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922365" y="918923"/>
            <a:ext cx="6330415" cy="1413890"/>
            <a:chOff x="4802050" y="582041"/>
            <a:chExt cx="6330415" cy="1413890"/>
          </a:xfrm>
        </p:grpSpPr>
        <p:sp>
          <p:nvSpPr>
            <p:cNvPr id="26" name="矩形: 圆角 25"/>
            <p:cNvSpPr/>
            <p:nvPr/>
          </p:nvSpPr>
          <p:spPr>
            <a:xfrm>
              <a:off x="5830482" y="1887931"/>
              <a:ext cx="4273551" cy="108000"/>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汉仪雅酷黑 85W" panose="020B0904020202020204" pitchFamily="34" charset="-122"/>
                <a:ea typeface="汉仪正圆-55W" panose="00020600040101010101" pitchFamily="18" charset="-122"/>
                <a:cs typeface="+mn-cs"/>
              </a:endParaRPr>
            </a:p>
          </p:txBody>
        </p:sp>
        <p:sp>
          <p:nvSpPr>
            <p:cNvPr id="28" name="文本框 27"/>
            <p:cNvSpPr txBox="1"/>
            <p:nvPr/>
          </p:nvSpPr>
          <p:spPr>
            <a:xfrm>
              <a:off x="4802050" y="1139453"/>
              <a:ext cx="6330415" cy="676910"/>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a:ln>
                    <a:noFill/>
                  </a:ln>
                  <a:solidFill>
                    <a:srgbClr val="68C5CA"/>
                  </a:solidFill>
                  <a:effectLst>
                    <a:outerShdw dist="38100" dir="2700000" algn="tl">
                      <a:prstClr val="white"/>
                    </a:outerShdw>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ea"/>
                </a:rPr>
                <a:t>性格与职业</a:t>
              </a:r>
              <a:endParaRPr kumimoji="0" lang="zh-CN" altLang="en-US" sz="4400" b="0" i="0" u="none" strike="noStrike" kern="1200" cap="none" spc="0" normalizeH="0" baseline="0" noProof="0">
                <a:ln>
                  <a:noFill/>
                </a:ln>
                <a:solidFill>
                  <a:srgbClr val="68C5CA"/>
                </a:solidFill>
                <a:effectLst>
                  <a:outerShdw dist="38100" dir="2700000" algn="tl">
                    <a:prstClr val="white"/>
                  </a:outerShdw>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ea"/>
              </a:endParaRPr>
            </a:p>
          </p:txBody>
        </p:sp>
        <p:sp>
          <p:nvSpPr>
            <p:cNvPr id="29" name="矩形: 圆角 28"/>
            <p:cNvSpPr/>
            <p:nvPr/>
          </p:nvSpPr>
          <p:spPr>
            <a:xfrm>
              <a:off x="6849657" y="582041"/>
              <a:ext cx="2235200" cy="485602"/>
            </a:xfrm>
            <a:prstGeom prst="roundRect">
              <a:avLst>
                <a:gd name="adj" fmla="val 50000"/>
              </a:avLst>
            </a:prstGeom>
            <a:solidFill>
              <a:schemeClr val="accent2"/>
            </a:solidFill>
            <a:ln>
              <a:noFill/>
            </a:ln>
            <a:effectLst>
              <a:outerShdw blurRad="76200" dir="18900000" sy="23000" kx="-1200000" algn="bl"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rPr>
                <a:t>PART-02</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custDataLst>
              <p:tags r:id="rId1"/>
            </p:custDataLst>
          </p:nvPr>
        </p:nvGrpSpPr>
        <p:grpSpPr>
          <a:xfrm>
            <a:off x="930275" y="2200728"/>
            <a:ext cx="4787900" cy="3212040"/>
            <a:chOff x="1955800" y="3441700"/>
            <a:chExt cx="4787900" cy="3212040"/>
          </a:xfrm>
        </p:grpSpPr>
        <p:grpSp>
          <p:nvGrpSpPr>
            <p:cNvPr id="30" name="组合 29"/>
            <p:cNvGrpSpPr/>
            <p:nvPr/>
          </p:nvGrpSpPr>
          <p:grpSpPr>
            <a:xfrm>
              <a:off x="2273300" y="3441700"/>
              <a:ext cx="4470400" cy="3212040"/>
              <a:chOff x="1003300" y="3378200"/>
              <a:chExt cx="4470400" cy="3212040"/>
            </a:xfrm>
          </p:grpSpPr>
          <p:sp>
            <p:nvSpPr>
              <p:cNvPr id="21" name="矩形: 圆角 20"/>
              <p:cNvSpPr/>
              <p:nvPr>
                <p:custDataLst>
                  <p:tags r:id="rId2"/>
                </p:custDataLst>
              </p:nvPr>
            </p:nvSpPr>
            <p:spPr>
              <a:xfrm>
                <a:off x="1003300" y="3378200"/>
                <a:ext cx="4470400" cy="3212040"/>
              </a:xfrm>
              <a:prstGeom prst="roundRect">
                <a:avLst>
                  <a:gd name="adj" fmla="val 0"/>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汉仪雅酷黑 85W" panose="020B0904020202020204" pitchFamily="34" charset="-122"/>
                  <a:ea typeface="汉仪正圆-55W" panose="00020600040101010101" pitchFamily="18" charset="-122"/>
                  <a:cs typeface="+mn-cs"/>
                </a:endParaRPr>
              </a:p>
            </p:txBody>
          </p:sp>
          <p:sp>
            <p:nvSpPr>
              <p:cNvPr id="56" name="文本框 55"/>
              <p:cNvSpPr txBox="1"/>
              <p:nvPr>
                <p:custDataLst>
                  <p:tags r:id="rId3"/>
                </p:custDataLst>
              </p:nvPr>
            </p:nvSpPr>
            <p:spPr>
              <a:xfrm>
                <a:off x="1370965" y="3528695"/>
                <a:ext cx="4099560" cy="2910205"/>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zh-CN" altLang="en-US" sz="24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rPr>
                  <a:t>（一）性格的概念</a:t>
                </a:r>
                <a:endParaRPr kumimoji="0" lang="zh-CN" altLang="en-US" sz="24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endParaRPr>
              </a:p>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en-US" altLang="zh-CN"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rPr>
                  <a:t>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rPr>
                  <a:t>性格是指表现在人对现实的态度和相应的行为方式中的比较稳定的、具有核心意义的个性心理特征，它是一种与社会相关最密切的人格特征，在性格中包含有许多社会道德含义。性格体现了人们对现实和周围世界的态度，并表现在一个人的行为举止中。</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endParaRPr>
              </a:p>
            </p:txBody>
          </p:sp>
        </p:grpSp>
        <p:sp>
          <p:nvSpPr>
            <p:cNvPr id="62" name="椭圆 61"/>
            <p:cNvSpPr/>
            <p:nvPr>
              <p:custDataLst>
                <p:tags r:id="rId4"/>
              </p:custDataLst>
            </p:nvPr>
          </p:nvSpPr>
          <p:spPr>
            <a:xfrm>
              <a:off x="1955800" y="4749270"/>
              <a:ext cx="596900" cy="596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rPr>
                <a:t>1</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endParaRPr>
            </a:p>
          </p:txBody>
        </p:sp>
      </p:grpSp>
      <p:grpSp>
        <p:nvGrpSpPr>
          <p:cNvPr id="31" name="组合 30"/>
          <p:cNvGrpSpPr/>
          <p:nvPr>
            <p:custDataLst>
              <p:tags r:id="rId5"/>
            </p:custDataLst>
          </p:nvPr>
        </p:nvGrpSpPr>
        <p:grpSpPr>
          <a:xfrm>
            <a:off x="5803900" y="2200890"/>
            <a:ext cx="5435600" cy="3279140"/>
            <a:chOff x="1955800" y="3441862"/>
            <a:chExt cx="5435600" cy="3279140"/>
          </a:xfrm>
        </p:grpSpPr>
        <p:grpSp>
          <p:nvGrpSpPr>
            <p:cNvPr id="34" name="组合 33"/>
            <p:cNvGrpSpPr/>
            <p:nvPr/>
          </p:nvGrpSpPr>
          <p:grpSpPr>
            <a:xfrm>
              <a:off x="2273300" y="3441862"/>
              <a:ext cx="5118100" cy="3279140"/>
              <a:chOff x="1003300" y="3378362"/>
              <a:chExt cx="5118100" cy="3279140"/>
            </a:xfrm>
          </p:grpSpPr>
          <p:sp>
            <p:nvSpPr>
              <p:cNvPr id="39" name="矩形: 圆角 38"/>
              <p:cNvSpPr/>
              <p:nvPr>
                <p:custDataLst>
                  <p:tags r:id="rId6"/>
                </p:custDataLst>
              </p:nvPr>
            </p:nvSpPr>
            <p:spPr>
              <a:xfrm>
                <a:off x="1003300" y="3380267"/>
                <a:ext cx="5118100" cy="3212040"/>
              </a:xfrm>
              <a:prstGeom prst="roundRect">
                <a:avLst>
                  <a:gd name="adj" fmla="val 0"/>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汉仪雅酷黑 85W" panose="020B0904020202020204" pitchFamily="34" charset="-122"/>
                  <a:ea typeface="汉仪正圆-55W" panose="00020600040101010101" pitchFamily="18" charset="-122"/>
                  <a:cs typeface="+mn-cs"/>
                </a:endParaRPr>
              </a:p>
            </p:txBody>
          </p:sp>
          <p:sp>
            <p:nvSpPr>
              <p:cNvPr id="40" name="文本框 39"/>
              <p:cNvSpPr txBox="1"/>
              <p:nvPr>
                <p:custDataLst>
                  <p:tags r:id="rId7"/>
                </p:custDataLst>
              </p:nvPr>
            </p:nvSpPr>
            <p:spPr>
              <a:xfrm>
                <a:off x="1460500" y="3378362"/>
                <a:ext cx="4592955" cy="3279140"/>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zh-CN" altLang="en-US" sz="2400" b="0" i="0" u="none" strike="noStrike" kern="1200" cap="none" spc="0" normalizeH="0" baseline="0" noProof="0" dirty="0">
                    <a:ln>
                      <a:noFill/>
                    </a:ln>
                    <a:solidFill>
                      <a:srgbClr val="C00000"/>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rPr>
                  <a:t>（二）性格与职业</a:t>
                </a:r>
                <a:endParaRPr kumimoji="0" lang="zh-CN" altLang="en-US" sz="2400" b="0" i="0" u="none" strike="noStrike" kern="1200" cap="none" spc="0" normalizeH="0" baseline="0" noProof="0" dirty="0">
                  <a:ln>
                    <a:noFill/>
                  </a:ln>
                  <a:solidFill>
                    <a:srgbClr val="C00000"/>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endParaRPr>
              </a:p>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en-US" altLang="zh-CN"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rPr>
                  <a:t>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rPr>
                  <a:t>职业没有最好的，只有最合适的。从本质上来说，工作不只是我们为了谋生而做的事，而更是为了给个人的生活赋予意义，给自己的生命赋予光彩。工作其实只是人们生活的一种途径，通过它，人们可以找寻到那种在自己看来最有意义的生活方式。职业的成功与否在很大程度上决定了你的一生是否美满和谐。</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endParaRPr>
              </a:p>
            </p:txBody>
          </p:sp>
        </p:grpSp>
        <p:sp>
          <p:nvSpPr>
            <p:cNvPr id="38" name="椭圆 37"/>
            <p:cNvSpPr/>
            <p:nvPr>
              <p:custDataLst>
                <p:tags r:id="rId8"/>
              </p:custDataLst>
            </p:nvPr>
          </p:nvSpPr>
          <p:spPr>
            <a:xfrm>
              <a:off x="1955800" y="4749270"/>
              <a:ext cx="596900" cy="5969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rPr>
                <a:t>2</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endParaRPr>
            </a:p>
          </p:txBody>
        </p:sp>
      </p:grpSp>
      <p:sp>
        <p:nvSpPr>
          <p:cNvPr id="26" name="文本框 25"/>
          <p:cNvSpPr txBox="1"/>
          <p:nvPr/>
        </p:nvSpPr>
        <p:spPr>
          <a:xfrm>
            <a:off x="1790700" y="792480"/>
            <a:ext cx="6391275"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一、性格的概念及其与职业的关系</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1000"/>
                                        <p:tgtEl>
                                          <p:spTgt spid="59"/>
                                        </p:tgtEl>
                                      </p:cBhvr>
                                    </p:animEffect>
                                    <p:anim calcmode="lin" valueType="num">
                                      <p:cBhvr>
                                        <p:cTn id="8" dur="1000" fill="hold"/>
                                        <p:tgtEl>
                                          <p:spTgt spid="59"/>
                                        </p:tgtEl>
                                        <p:attrNameLst>
                                          <p:attrName>ppt_x</p:attrName>
                                        </p:attrNameLst>
                                      </p:cBhvr>
                                      <p:tavLst>
                                        <p:tav tm="0">
                                          <p:val>
                                            <p:strVal val="#ppt_x"/>
                                          </p:val>
                                        </p:tav>
                                        <p:tav tm="100000">
                                          <p:val>
                                            <p:strVal val="#ppt_x"/>
                                          </p:val>
                                        </p:tav>
                                      </p:tavLst>
                                    </p:anim>
                                    <p:anim calcmode="lin" valueType="num">
                                      <p:cBhvr>
                                        <p:cTn id="9" dur="1000" fill="hold"/>
                                        <p:tgtEl>
                                          <p:spTgt spid="5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1000"/>
                                        <p:tgtEl>
                                          <p:spTgt spid="31"/>
                                        </p:tgtEl>
                                      </p:cBhvr>
                                    </p:animEffect>
                                    <p:anim calcmode="lin" valueType="num">
                                      <p:cBhvr>
                                        <p:cTn id="14" dur="1000" fill="hold"/>
                                        <p:tgtEl>
                                          <p:spTgt spid="31"/>
                                        </p:tgtEl>
                                        <p:attrNameLst>
                                          <p:attrName>ppt_x</p:attrName>
                                        </p:attrNameLst>
                                      </p:cBhvr>
                                      <p:tavLst>
                                        <p:tav tm="0">
                                          <p:val>
                                            <p:strVal val="#ppt_x"/>
                                          </p:val>
                                        </p:tav>
                                        <p:tav tm="100000">
                                          <p:val>
                                            <p:strVal val="#ppt_x"/>
                                          </p:val>
                                        </p:tav>
                                      </p:tavLst>
                                    </p:anim>
                                    <p:anim calcmode="lin" valueType="num">
                                      <p:cBhvr>
                                        <p:cTn id="15"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nvSpPr>
        <p:spPr>
          <a:xfrm>
            <a:off x="532130" y="1591310"/>
            <a:ext cx="6987540" cy="4620895"/>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en-US" altLang="zh-CN"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MBTI 测评是凯瑟琳·布利格斯与伊莎贝尔·布利格斯·迈尔斯依据瑞士著名心理学家卡尔·荣格的心理类型理论加以演化，最后形成的四个维度、八种偏好、十六种人格类型的人格类型量表，简称 MBTI。</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en-US" altLang="zh-CN"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MBTI 是一种迫选型、自我报告式的性格评估工具，用以衡量和描述人们在获取信息、做出决策、对待生活等方面的心理活动规律和性格类型。该测评工具的用途非常广泛，目前被用于自我探索、职业发展、人才测评、团队建设、管理培训、婚姻咨询、教育咨询及多元化培训中。</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en-US" altLang="zh-CN"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MBTI 分析人类个性时，运用四个关键点，称为四个维度。在某个关键点上，每个人都会表现出不同的天性和习惯的行为倾向，称为某维度上的偏好。八种个性偏好类型被编成四组，每组都是由两极组成的一个区间。把（从每个区间的人中）选出的、与被测评者个性最相似的四种偏好组成所谓的一类。</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19" name="文本框 18"/>
          <p:cNvSpPr txBox="1"/>
          <p:nvPr/>
        </p:nvSpPr>
        <p:spPr>
          <a:xfrm>
            <a:off x="1790700" y="792480"/>
            <a:ext cx="593471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二、通过 MBTI 理论探索性格</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2" name="图片 1"/>
          <p:cNvPicPr>
            <a:picLocks noChangeAspect="1"/>
          </p:cNvPicPr>
          <p:nvPr/>
        </p:nvPicPr>
        <p:blipFill>
          <a:blip r:embed="rId1"/>
          <a:stretch>
            <a:fillRect/>
          </a:stretch>
        </p:blipFill>
        <p:spPr>
          <a:xfrm>
            <a:off x="7442200" y="2027555"/>
            <a:ext cx="4007485" cy="33788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7"/>
                                        </p:tgtEl>
                                        <p:attrNameLst>
                                          <p:attrName>style.visibility</p:attrName>
                                        </p:attrNameLst>
                                      </p:cBhvr>
                                      <p:to>
                                        <p:strVal val="visible"/>
                                      </p:to>
                                    </p:set>
                                    <p:anim to="0" calcmode="lin" valueType="num">
                                      <p:cBhvr>
                                        <p:cTn id="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7"/>
                                        </p:tgtEl>
                                      </p:cBhvr>
                                    </p:animEffect>
                                    <p:animScale>
                                      <p:cBhvr>
                                        <p:cTn id="9" dur="500" decel="100000" fill="hold">
                                          <p:stCondLst>
                                            <p:cond delay="0"/>
                                          </p:stCondLst>
                                        </p:cTn>
                                        <p:tgtEl>
                                          <p:spTgt spid="27"/>
                                        </p:tgtEl>
                                      </p:cBhvr>
                                      <p:by x="100000" y="100000"/>
                                      <p:from x="110000" y="11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nvSpPr>
        <p:spPr>
          <a:xfrm>
            <a:off x="1033780" y="1773555"/>
            <a:ext cx="10109200" cy="3609975"/>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zh-CN" altLang="en-US" sz="1600" b="0"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宋体" panose="02010600030101010101" pitchFamily="2" charset="-122"/>
                <a:sym typeface="+mn-lt"/>
              </a:rPr>
              <a:t>（E）外向——内向（I）如何释放自己的能量。</a:t>
            </a:r>
            <a:endParaRPr kumimoji="0" lang="zh-CN" altLang="en-US" sz="1600" b="0"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zh-CN" altLang="en-US" sz="1600"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lt"/>
              </a:rPr>
              <a:t>（S）感觉——直觉（N）本能地注意和记住哪一类信息。</a:t>
            </a:r>
            <a:endParaRPr kumimoji="0" lang="zh-CN" altLang="en-US" sz="1600"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zh-CN" altLang="en-US" sz="1600" b="0" i="0" u="none" strike="noStrike" kern="1200" cap="none" spc="0" normalizeH="0" baseline="0" noProof="0" dirty="0">
                <a:ln>
                  <a:noFill/>
                </a:ln>
                <a:solidFill>
                  <a:srgbClr val="00B050"/>
                </a:solidFill>
                <a:effectLst/>
                <a:uLnTx/>
                <a:uFillTx/>
                <a:latin typeface="宋体" panose="02010600030101010101" pitchFamily="2" charset="-122"/>
                <a:ea typeface="宋体" panose="02010600030101010101" pitchFamily="2" charset="-122"/>
                <a:cs typeface="宋体" panose="02010600030101010101" pitchFamily="2" charset="-122"/>
                <a:sym typeface="+mn-lt"/>
              </a:rPr>
              <a:t>（T）思维——情感（F）怎样做出决定。</a:t>
            </a:r>
            <a:endParaRPr kumimoji="0" lang="zh-CN" altLang="en-US" sz="1600" b="0" i="0" u="none" strike="noStrike" kern="1200" cap="none" spc="0" normalizeH="0" baseline="0" noProof="0" dirty="0">
              <a:ln>
                <a:noFill/>
              </a:ln>
              <a:solidFill>
                <a:srgbClr val="00B050"/>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zh-CN" altLang="en-US" sz="1600" b="0" i="0" u="none" strike="noStrike" kern="1200" cap="none" spc="0" normalizeH="0" baseline="0" noProof="0" dirty="0">
                <a:ln>
                  <a:noFill/>
                </a:ln>
                <a:solidFill>
                  <a:srgbClr val="6B67EC"/>
                </a:solidFill>
                <a:effectLst/>
                <a:uLnTx/>
                <a:uFillTx/>
                <a:latin typeface="宋体" panose="02010600030101010101" pitchFamily="2" charset="-122"/>
                <a:ea typeface="宋体" panose="02010600030101010101" pitchFamily="2" charset="-122"/>
                <a:cs typeface="宋体" panose="02010600030101010101" pitchFamily="2" charset="-122"/>
                <a:sym typeface="+mn-lt"/>
              </a:rPr>
              <a:t>（J）判断——知觉（P）喜欢以何种方式来构建生活。</a:t>
            </a:r>
            <a:endParaRPr kumimoji="0" lang="zh-CN" altLang="en-US" sz="1600" b="0" i="0" u="none" strike="noStrike" kern="1200" cap="none" spc="0" normalizeH="0" baseline="0" noProof="0" dirty="0">
              <a:ln>
                <a:noFill/>
              </a:ln>
              <a:solidFill>
                <a:srgbClr val="6B67EC"/>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en-US" altLang="zh-CN"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衡量这四项个性的尺度是：人是怎样获得才能的；人是怎样领悟信息的；人是怎样做决定的，又是怎样选择个人偏好的生活方式的。“获得才能”型的人有外部转化和内部转化两种。外部转化是从他人、从外部世界的活动或事情中汲取才能，内部转化是从个人自身的思想、感情或感觉世界中汲取才能。这两种感知作用分别属于人的感觉和直觉的范畴。依靠感觉的人借助自己的五官来收集信息，以判断什么是真实的。依靠直觉的人则是通过“第六感”来获取信息，用以估计会发生什么事。</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19" name="文本框 18"/>
          <p:cNvSpPr txBox="1"/>
          <p:nvPr/>
        </p:nvSpPr>
        <p:spPr>
          <a:xfrm>
            <a:off x="1790700" y="792480"/>
            <a:ext cx="593471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二、通过 MBTI 理论探索性格</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7"/>
                                        </p:tgtEl>
                                        <p:attrNameLst>
                                          <p:attrName>style.visibility</p:attrName>
                                        </p:attrNameLst>
                                      </p:cBhvr>
                                      <p:to>
                                        <p:strVal val="visible"/>
                                      </p:to>
                                    </p:set>
                                    <p:anim to="0" calcmode="lin" valueType="num">
                                      <p:cBhvr>
                                        <p:cTn id="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7"/>
                                        </p:tgtEl>
                                      </p:cBhvr>
                                    </p:animEffect>
                                    <p:animScale>
                                      <p:cBhvr>
                                        <p:cTn id="9" dur="500" decel="100000" fill="hold">
                                          <p:stCondLst>
                                            <p:cond delay="0"/>
                                          </p:stCondLst>
                                        </p:cTn>
                                        <p:tgtEl>
                                          <p:spTgt spid="27"/>
                                        </p:tgtEl>
                                      </p:cBhvr>
                                      <p:by x="100000" y="100000"/>
                                      <p:from x="110000" y="11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1790700" y="792480"/>
            <a:ext cx="593471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二、通过 MBTI 理论探索性格</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cxnSp>
        <p:nvCxnSpPr>
          <p:cNvPr id="52" name="Straight Connector 49"/>
          <p:cNvCxnSpPr/>
          <p:nvPr>
            <p:custDataLst>
              <p:tags r:id="rId1"/>
            </p:custDataLst>
          </p:nvPr>
        </p:nvCxnSpPr>
        <p:spPr>
          <a:xfrm>
            <a:off x="3088191" y="3570551"/>
            <a:ext cx="822704" cy="0"/>
          </a:xfrm>
          <a:prstGeom prst="line">
            <a:avLst/>
          </a:prstGeom>
          <a:noFill/>
          <a:ln w="9525" cap="flat" cmpd="sng" algn="ctr">
            <a:solidFill>
              <a:sysClr val="window" lastClr="FFFFFF">
                <a:lumMod val="65000"/>
              </a:sysClr>
            </a:solidFill>
            <a:prstDash val="solid"/>
          </a:ln>
          <a:effectLst/>
        </p:spPr>
      </p:cxnSp>
      <p:cxnSp>
        <p:nvCxnSpPr>
          <p:cNvPr id="53" name="Straight Connector 52"/>
          <p:cNvCxnSpPr/>
          <p:nvPr>
            <p:custDataLst>
              <p:tags r:id="rId2"/>
            </p:custDataLst>
          </p:nvPr>
        </p:nvCxnSpPr>
        <p:spPr>
          <a:xfrm>
            <a:off x="3088191" y="4898748"/>
            <a:ext cx="1108194" cy="0"/>
          </a:xfrm>
          <a:prstGeom prst="line">
            <a:avLst/>
          </a:prstGeom>
          <a:noFill/>
          <a:ln w="9525" cap="flat" cmpd="sng" algn="ctr">
            <a:solidFill>
              <a:sysClr val="window" lastClr="FFFFFF">
                <a:lumMod val="65000"/>
              </a:sysClr>
            </a:solidFill>
            <a:prstDash val="solid"/>
          </a:ln>
          <a:effectLst/>
        </p:spPr>
      </p:cxnSp>
      <p:cxnSp>
        <p:nvCxnSpPr>
          <p:cNvPr id="54" name="Straight Connector 38"/>
          <p:cNvCxnSpPr/>
          <p:nvPr>
            <p:custDataLst>
              <p:tags r:id="rId3"/>
            </p:custDataLst>
          </p:nvPr>
        </p:nvCxnSpPr>
        <p:spPr>
          <a:xfrm>
            <a:off x="5845886" y="2377426"/>
            <a:ext cx="727029" cy="0"/>
          </a:xfrm>
          <a:prstGeom prst="line">
            <a:avLst/>
          </a:prstGeom>
          <a:noFill/>
          <a:ln w="9525" cap="flat" cmpd="sng" algn="ctr">
            <a:solidFill>
              <a:sysClr val="window" lastClr="FFFFFF">
                <a:lumMod val="65000"/>
              </a:sysClr>
            </a:solidFill>
            <a:prstDash val="solid"/>
          </a:ln>
          <a:effectLst/>
        </p:spPr>
      </p:cxnSp>
      <p:cxnSp>
        <p:nvCxnSpPr>
          <p:cNvPr id="55" name="Straight Connector 41"/>
          <p:cNvCxnSpPr/>
          <p:nvPr>
            <p:custDataLst>
              <p:tags r:id="rId4"/>
            </p:custDataLst>
          </p:nvPr>
        </p:nvCxnSpPr>
        <p:spPr>
          <a:xfrm>
            <a:off x="7005755" y="3570551"/>
            <a:ext cx="822704" cy="0"/>
          </a:xfrm>
          <a:prstGeom prst="line">
            <a:avLst/>
          </a:prstGeom>
          <a:noFill/>
          <a:ln w="9525" cap="flat" cmpd="sng" algn="ctr">
            <a:solidFill>
              <a:sysClr val="window" lastClr="FFFFFF">
                <a:lumMod val="65000"/>
              </a:sysClr>
            </a:solidFill>
            <a:prstDash val="solid"/>
          </a:ln>
          <a:effectLst/>
        </p:spPr>
      </p:cxnSp>
      <p:cxnSp>
        <p:nvCxnSpPr>
          <p:cNvPr id="56" name="Straight Connector 51"/>
          <p:cNvCxnSpPr/>
          <p:nvPr>
            <p:custDataLst>
              <p:tags r:id="rId5"/>
            </p:custDataLst>
          </p:nvPr>
        </p:nvCxnSpPr>
        <p:spPr>
          <a:xfrm>
            <a:off x="6860452" y="4898748"/>
            <a:ext cx="1153730" cy="0"/>
          </a:xfrm>
          <a:prstGeom prst="line">
            <a:avLst/>
          </a:prstGeom>
          <a:noFill/>
          <a:ln w="9525" cap="flat" cmpd="sng" algn="ctr">
            <a:solidFill>
              <a:sysClr val="window" lastClr="FFFFFF">
                <a:lumMod val="65000"/>
              </a:sysClr>
            </a:solidFill>
            <a:prstDash val="solid"/>
          </a:ln>
          <a:effectLst/>
        </p:spPr>
      </p:cxnSp>
      <p:sp>
        <p:nvSpPr>
          <p:cNvPr id="57" name="Oval 3"/>
          <p:cNvSpPr>
            <a:spLocks noChangeArrowheads="1"/>
          </p:cNvSpPr>
          <p:nvPr>
            <p:custDataLst>
              <p:tags r:id="rId6"/>
            </p:custDataLst>
          </p:nvPr>
        </p:nvSpPr>
        <p:spPr bwMode="auto">
          <a:xfrm>
            <a:off x="5804444" y="2825616"/>
            <a:ext cx="1466848" cy="1489360"/>
          </a:xfrm>
          <a:prstGeom prst="ellipse">
            <a:avLst/>
          </a:prstGeom>
          <a:solidFill>
            <a:srgbClr val="60A9C3"/>
          </a:solidFill>
          <a:ln w="76200">
            <a:solidFill>
              <a:srgbClr val="60A9C3">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8" name="Oval 4"/>
          <p:cNvSpPr>
            <a:spLocks noChangeArrowheads="1"/>
          </p:cNvSpPr>
          <p:nvPr>
            <p:custDataLst>
              <p:tags r:id="rId7"/>
            </p:custDataLst>
          </p:nvPr>
        </p:nvSpPr>
        <p:spPr bwMode="auto">
          <a:xfrm>
            <a:off x="4744343" y="2181983"/>
            <a:ext cx="1466848" cy="1489360"/>
          </a:xfrm>
          <a:prstGeom prst="ellipse">
            <a:avLst/>
          </a:prstGeom>
          <a:solidFill>
            <a:srgbClr val="519BDF"/>
          </a:solidFill>
          <a:ln w="76200">
            <a:solidFill>
              <a:srgbClr val="519BDF">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9" name="Oval 5"/>
          <p:cNvSpPr>
            <a:spLocks noChangeArrowheads="1"/>
          </p:cNvSpPr>
          <p:nvPr>
            <p:custDataLst>
              <p:tags r:id="rId8"/>
            </p:custDataLst>
          </p:nvPr>
        </p:nvSpPr>
        <p:spPr bwMode="auto">
          <a:xfrm>
            <a:off x="3809080" y="2825616"/>
            <a:ext cx="1466848" cy="1489360"/>
          </a:xfrm>
          <a:prstGeom prst="ellipse">
            <a:avLst/>
          </a:prstGeom>
          <a:solidFill>
            <a:srgbClr val="8CD16D"/>
          </a:solidFill>
          <a:ln w="76200">
            <a:solidFill>
              <a:srgbClr val="8CD16D">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0" name="Oval 6"/>
          <p:cNvSpPr>
            <a:spLocks noChangeArrowheads="1"/>
          </p:cNvSpPr>
          <p:nvPr>
            <p:custDataLst>
              <p:tags r:id="rId9"/>
            </p:custDataLst>
          </p:nvPr>
        </p:nvSpPr>
        <p:spPr bwMode="auto">
          <a:xfrm>
            <a:off x="5478023" y="4048927"/>
            <a:ext cx="1466848" cy="1489360"/>
          </a:xfrm>
          <a:prstGeom prst="ellipse">
            <a:avLst/>
          </a:prstGeom>
          <a:solidFill>
            <a:srgbClr val="6FB6A6"/>
          </a:solidFill>
          <a:ln w="76200">
            <a:solidFill>
              <a:srgbClr val="6FB6A6">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1" name="Oval 7"/>
          <p:cNvSpPr>
            <a:spLocks noChangeArrowheads="1"/>
          </p:cNvSpPr>
          <p:nvPr>
            <p:custDataLst>
              <p:tags r:id="rId10"/>
            </p:custDataLst>
          </p:nvPr>
        </p:nvSpPr>
        <p:spPr bwMode="auto">
          <a:xfrm>
            <a:off x="4139594" y="4048927"/>
            <a:ext cx="1466848" cy="1489360"/>
          </a:xfrm>
          <a:prstGeom prst="ellipse">
            <a:avLst/>
          </a:prstGeom>
          <a:solidFill>
            <a:srgbClr val="7DC48A"/>
          </a:solidFill>
          <a:ln w="76200">
            <a:solidFill>
              <a:srgbClr val="7DC48A">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8" name="Oval 57"/>
          <p:cNvSpPr>
            <a:spLocks noChangeArrowheads="1"/>
          </p:cNvSpPr>
          <p:nvPr>
            <p:custDataLst>
              <p:tags r:id="rId11"/>
            </p:custDataLst>
          </p:nvPr>
        </p:nvSpPr>
        <p:spPr bwMode="auto">
          <a:xfrm>
            <a:off x="7417107" y="3269200"/>
            <a:ext cx="579167" cy="587865"/>
          </a:xfrm>
          <a:prstGeom prst="ellipse">
            <a:avLst/>
          </a:prstGeom>
          <a:solidFill>
            <a:srgbClr val="60A9C3"/>
          </a:solidFill>
          <a:ln w="38100">
            <a:solidFill>
              <a:srgbClr val="60A9C3">
                <a:lumMod val="20000"/>
                <a:lumOff val="80000"/>
              </a:srgbClr>
            </a:solidFill>
          </a:ln>
        </p:spPr>
        <p:txBody>
          <a:bodyPr vert="horz" wrap="square" lIns="91440" tIns="45720" rIns="91440" bIns="45720" numCol="1" anchor="ctr" anchorCtr="0" compatLnSpc="1">
            <a:normAutofit fontScale="525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2</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0" name="Oval 67"/>
          <p:cNvSpPr>
            <a:spLocks noChangeArrowheads="1"/>
          </p:cNvSpPr>
          <p:nvPr>
            <p:custDataLst>
              <p:tags r:id="rId12"/>
            </p:custDataLst>
          </p:nvPr>
        </p:nvSpPr>
        <p:spPr bwMode="auto">
          <a:xfrm>
            <a:off x="7417107" y="4622978"/>
            <a:ext cx="579167" cy="587865"/>
          </a:xfrm>
          <a:prstGeom prst="ellipse">
            <a:avLst/>
          </a:prstGeom>
          <a:solidFill>
            <a:srgbClr val="6FB6A6"/>
          </a:solidFill>
          <a:ln w="38100">
            <a:solidFill>
              <a:srgbClr val="6FB6A6">
                <a:lumMod val="20000"/>
                <a:lumOff val="80000"/>
              </a:srgbClr>
            </a:solidFill>
          </a:ln>
        </p:spPr>
        <p:txBody>
          <a:bodyPr vert="horz" wrap="square" lIns="91440" tIns="45720" rIns="91440" bIns="45720" numCol="1" anchor="ctr" anchorCtr="0" compatLnSpc="1">
            <a:normAutofit fontScale="525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3</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1" name="Oval 68"/>
          <p:cNvSpPr>
            <a:spLocks noChangeArrowheads="1"/>
          </p:cNvSpPr>
          <p:nvPr>
            <p:custDataLst>
              <p:tags r:id="rId13"/>
            </p:custDataLst>
          </p:nvPr>
        </p:nvSpPr>
        <p:spPr bwMode="auto">
          <a:xfrm>
            <a:off x="6482356" y="2085284"/>
            <a:ext cx="579167" cy="587865"/>
          </a:xfrm>
          <a:prstGeom prst="ellipse">
            <a:avLst/>
          </a:prstGeom>
          <a:solidFill>
            <a:srgbClr val="519BDF"/>
          </a:solidFill>
          <a:ln w="38100">
            <a:solidFill>
              <a:srgbClr val="519BDF">
                <a:lumMod val="20000"/>
                <a:lumOff val="80000"/>
              </a:srgbClr>
            </a:solidFill>
          </a:ln>
        </p:spPr>
        <p:txBody>
          <a:bodyPr vert="horz" wrap="square" lIns="91440" tIns="45720" rIns="91440" bIns="45720" numCol="1" anchor="ctr" anchorCtr="0" compatLnSpc="1">
            <a:normAutofit fontScale="525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1</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2" name="Oval 69"/>
          <p:cNvSpPr>
            <a:spLocks noChangeArrowheads="1"/>
          </p:cNvSpPr>
          <p:nvPr>
            <p:custDataLst>
              <p:tags r:id="rId14"/>
            </p:custDataLst>
          </p:nvPr>
        </p:nvSpPr>
        <p:spPr bwMode="auto">
          <a:xfrm>
            <a:off x="2920375" y="4622978"/>
            <a:ext cx="579167" cy="587865"/>
          </a:xfrm>
          <a:prstGeom prst="ellipse">
            <a:avLst/>
          </a:prstGeom>
          <a:solidFill>
            <a:srgbClr val="7DC48A"/>
          </a:solidFill>
          <a:ln w="38100">
            <a:solidFill>
              <a:srgbClr val="7DC48A">
                <a:lumMod val="20000"/>
                <a:lumOff val="80000"/>
              </a:srgbClr>
            </a:solidFill>
          </a:ln>
        </p:spPr>
        <p:txBody>
          <a:bodyPr vert="horz" wrap="square" lIns="91440" tIns="45720" rIns="91440" bIns="45720" numCol="1" anchor="ctr" anchorCtr="0" compatLnSpc="1">
            <a:normAutofit fontScale="525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4</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3" name="Oval 70"/>
          <p:cNvSpPr>
            <a:spLocks noChangeArrowheads="1"/>
          </p:cNvSpPr>
          <p:nvPr>
            <p:custDataLst>
              <p:tags r:id="rId15"/>
            </p:custDataLst>
          </p:nvPr>
        </p:nvSpPr>
        <p:spPr bwMode="auto">
          <a:xfrm>
            <a:off x="2920375" y="3246177"/>
            <a:ext cx="579167" cy="587865"/>
          </a:xfrm>
          <a:prstGeom prst="ellipse">
            <a:avLst/>
          </a:prstGeom>
          <a:solidFill>
            <a:srgbClr val="8CD16D"/>
          </a:solidFill>
          <a:ln w="38100">
            <a:solidFill>
              <a:srgbClr val="8CD16D">
                <a:lumMod val="20000"/>
                <a:lumOff val="80000"/>
              </a:srgbClr>
            </a:solidFill>
          </a:ln>
        </p:spPr>
        <p:txBody>
          <a:bodyPr vert="horz" wrap="square" lIns="91440" tIns="45720" rIns="91440" bIns="45720" numCol="1" anchor="ctr" anchorCtr="0" compatLnSpc="1">
            <a:normAutofit fontScale="525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5</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9" name="Oval 2"/>
          <p:cNvSpPr>
            <a:spLocks noChangeArrowheads="1"/>
          </p:cNvSpPr>
          <p:nvPr>
            <p:custDataLst>
              <p:tags r:id="rId16"/>
            </p:custDataLst>
          </p:nvPr>
        </p:nvSpPr>
        <p:spPr bwMode="auto">
          <a:xfrm>
            <a:off x="4825692" y="3244130"/>
            <a:ext cx="1455592" cy="1478104"/>
          </a:xfrm>
          <a:prstGeom prst="ellipse">
            <a:avLst/>
          </a:prstGeom>
          <a:solidFill>
            <a:sysClr val="window" lastClr="FFFFFF"/>
          </a:solidFill>
          <a:ln w="152400">
            <a:solidFill>
              <a:sysClr val="window" lastClr="FFFFFF"/>
            </a:solidFill>
          </a:ln>
        </p:spPr>
        <p:txBody>
          <a:bodyPr vert="horz" wrap="square" lIns="121920" tIns="60960" rIns="121920" bIns="60960" numCol="1" anchor="t" anchorCtr="0" compatLnSpc="1"/>
          <a:lstStyle/>
          <a:p>
            <a:pPr>
              <a:lnSpc>
                <a:spcPct val="120000"/>
              </a:lnSpc>
            </a:pPr>
            <a:endParaRPr lang="en-US" sz="2400" kern="0">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107" name="空心弧 106"/>
          <p:cNvSpPr/>
          <p:nvPr>
            <p:custDataLst>
              <p:tags r:id="rId17"/>
            </p:custDataLst>
          </p:nvPr>
        </p:nvSpPr>
        <p:spPr>
          <a:xfrm rot="5400000">
            <a:off x="4825181" y="3252316"/>
            <a:ext cx="1455592" cy="1455592"/>
          </a:xfrm>
          <a:prstGeom prst="blockArc">
            <a:avLst>
              <a:gd name="adj1" fmla="val 21536926"/>
              <a:gd name="adj2" fmla="val 4563580"/>
              <a:gd name="adj3" fmla="val 9876"/>
            </a:avLst>
          </a:prstGeom>
          <a:solidFill>
            <a:srgbClr val="7DC48A"/>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12" name="空心弧 111"/>
          <p:cNvSpPr/>
          <p:nvPr>
            <p:custDataLst>
              <p:tags r:id="rId18"/>
            </p:custDataLst>
          </p:nvPr>
        </p:nvSpPr>
        <p:spPr>
          <a:xfrm rot="5400000">
            <a:off x="4825181" y="3252316"/>
            <a:ext cx="1455592" cy="1455592"/>
          </a:xfrm>
          <a:prstGeom prst="blockArc">
            <a:avLst>
              <a:gd name="adj1" fmla="val 8718108"/>
              <a:gd name="adj2" fmla="val 13669574"/>
              <a:gd name="adj3" fmla="val 9895"/>
            </a:avLst>
          </a:prstGeom>
          <a:solidFill>
            <a:srgbClr val="519BDF"/>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13" name="空心弧 112"/>
          <p:cNvSpPr/>
          <p:nvPr>
            <p:custDataLst>
              <p:tags r:id="rId19"/>
            </p:custDataLst>
          </p:nvPr>
        </p:nvSpPr>
        <p:spPr>
          <a:xfrm rot="5400000">
            <a:off x="4825181" y="3252316"/>
            <a:ext cx="1455592" cy="1455592"/>
          </a:xfrm>
          <a:prstGeom prst="blockArc">
            <a:avLst>
              <a:gd name="adj1" fmla="val 4533040"/>
              <a:gd name="adj2" fmla="val 8761354"/>
              <a:gd name="adj3" fmla="val 9748"/>
            </a:avLst>
          </a:prstGeom>
          <a:solidFill>
            <a:srgbClr val="8CD16D"/>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14" name="空心弧 113"/>
          <p:cNvSpPr/>
          <p:nvPr>
            <p:custDataLst>
              <p:tags r:id="rId20"/>
            </p:custDataLst>
          </p:nvPr>
        </p:nvSpPr>
        <p:spPr>
          <a:xfrm rot="5400000">
            <a:off x="4825181" y="3252316"/>
            <a:ext cx="1455592" cy="1455592"/>
          </a:xfrm>
          <a:prstGeom prst="blockArc">
            <a:avLst>
              <a:gd name="adj1" fmla="val 17590353"/>
              <a:gd name="adj2" fmla="val 21540837"/>
              <a:gd name="adj3" fmla="val 9879"/>
            </a:avLst>
          </a:prstGeom>
          <a:solidFill>
            <a:srgbClr val="6FB6A6"/>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24" name="空心弧 123"/>
          <p:cNvSpPr/>
          <p:nvPr>
            <p:custDataLst>
              <p:tags r:id="rId21"/>
            </p:custDataLst>
          </p:nvPr>
        </p:nvSpPr>
        <p:spPr>
          <a:xfrm rot="5400000">
            <a:off x="4825181" y="3252316"/>
            <a:ext cx="1455592" cy="1455592"/>
          </a:xfrm>
          <a:prstGeom prst="blockArc">
            <a:avLst>
              <a:gd name="adj1" fmla="val 13643770"/>
              <a:gd name="adj2" fmla="val 17591825"/>
              <a:gd name="adj3" fmla="val 9956"/>
            </a:avLst>
          </a:prstGeom>
          <a:solidFill>
            <a:srgbClr val="60A9C3"/>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0" name="文本框 49"/>
          <p:cNvSpPr txBox="1"/>
          <p:nvPr>
            <p:custDataLst>
              <p:tags r:id="rId22"/>
            </p:custDataLst>
          </p:nvPr>
        </p:nvSpPr>
        <p:spPr>
          <a:xfrm>
            <a:off x="650875" y="2386965"/>
            <a:ext cx="2250440" cy="1183640"/>
          </a:xfrm>
          <a:prstGeom prst="rect">
            <a:avLst/>
          </a:prstGeom>
          <a:noFill/>
        </p:spPr>
        <p:txBody>
          <a:bodyPr wrap="square" rtlCol="0" anchor="ctr" anchorCtr="0"/>
          <a:lstStyle/>
          <a:p>
            <a:pPr algn="l" fontAlgn="auto">
              <a:lnSpc>
                <a:spcPct val="150000"/>
              </a:lnSpc>
            </a:pPr>
            <a:r>
              <a:rPr lang="zh-CN" altLang="en-US" sz="1600" spc="150" dirty="0">
                <a:solidFill>
                  <a:srgbClr val="92D050"/>
                </a:solidFill>
                <a:uFillTx/>
                <a:latin typeface="Arial" panose="020B0604020202020204" pitchFamily="34" charset="0"/>
                <a:ea typeface="微软雅黑" panose="020B0503020204020204" charset="-122"/>
                <a:sym typeface="Arial" panose="020B0604020202020204" pitchFamily="34" charset="0"/>
              </a:rPr>
              <a:t>（五）MBTI 各种性格类型的主要特征</a:t>
            </a:r>
            <a:endParaRPr lang="zh-CN" altLang="en-US" sz="1600" spc="150" dirty="0">
              <a:solidFill>
                <a:srgbClr val="92D050"/>
              </a:solidFill>
              <a:uFillTx/>
              <a:latin typeface="Arial" panose="020B0604020202020204" pitchFamily="34" charset="0"/>
              <a:ea typeface="微软雅黑" panose="020B0503020204020204" charset="-122"/>
              <a:sym typeface="Arial" panose="020B0604020202020204" pitchFamily="34" charset="0"/>
            </a:endParaRPr>
          </a:p>
          <a:p>
            <a:pPr algn="l" fontAlgn="auto">
              <a:lnSpc>
                <a:spcPct val="150000"/>
              </a:lnSpc>
            </a:pPr>
            <a:r>
              <a:rPr lang="zh-CN" altLang="en-US" sz="1600" spc="150" dirty="0">
                <a:solidFill>
                  <a:sysClr val="windowText" lastClr="000000">
                    <a:lumMod val="75000"/>
                    <a:lumOff val="25000"/>
                  </a:sysClr>
                </a:solidFill>
                <a:uFillTx/>
                <a:latin typeface="Arial" panose="020B0604020202020204" pitchFamily="34" charset="0"/>
                <a:ea typeface="微软雅黑" panose="020B0503020204020204" charset="-122"/>
                <a:sym typeface="Arial" panose="020B0604020202020204" pitchFamily="34" charset="0"/>
              </a:rPr>
              <a:t>1. 内倾型（I）</a:t>
            </a:r>
            <a:endParaRPr lang="zh-CN" altLang="en-US" sz="1600" spc="150" dirty="0">
              <a:solidFill>
                <a:sysClr val="windowText" lastClr="000000">
                  <a:lumMod val="75000"/>
                  <a:lumOff val="25000"/>
                </a:sysClr>
              </a:solidFill>
              <a:uFillTx/>
              <a:latin typeface="Arial" panose="020B0604020202020204" pitchFamily="34" charset="0"/>
              <a:ea typeface="微软雅黑" panose="020B0503020204020204" charset="-122"/>
              <a:sym typeface="Arial" panose="020B0604020202020204" pitchFamily="34" charset="0"/>
            </a:endParaRPr>
          </a:p>
          <a:p>
            <a:pPr algn="l" fontAlgn="auto">
              <a:lnSpc>
                <a:spcPct val="150000"/>
              </a:lnSpc>
            </a:pPr>
            <a:r>
              <a:rPr lang="zh-CN" altLang="en-US" sz="1600" spc="150" dirty="0">
                <a:solidFill>
                  <a:sysClr val="windowText" lastClr="000000">
                    <a:lumMod val="75000"/>
                    <a:lumOff val="25000"/>
                  </a:sysClr>
                </a:solidFill>
                <a:uFillTx/>
                <a:latin typeface="Arial" panose="020B0604020202020204" pitchFamily="34" charset="0"/>
                <a:ea typeface="微软雅黑" panose="020B0503020204020204" charset="-122"/>
                <a:sym typeface="Arial" panose="020B0604020202020204" pitchFamily="34" charset="0"/>
              </a:rPr>
              <a:t>2. 外倾型（E）</a:t>
            </a:r>
            <a:endParaRPr lang="zh-CN" altLang="en-US" sz="1600" spc="150" dirty="0">
              <a:solidFill>
                <a:sysClr val="windowText" lastClr="000000">
                  <a:lumMod val="75000"/>
                  <a:lumOff val="25000"/>
                </a:sysClr>
              </a:solidFill>
              <a:uFillTx/>
              <a:latin typeface="Arial" panose="020B0604020202020204" pitchFamily="34" charset="0"/>
              <a:ea typeface="微软雅黑" panose="020B0503020204020204" charset="-122"/>
              <a:sym typeface="Arial" panose="020B0604020202020204" pitchFamily="34" charset="0"/>
            </a:endParaRPr>
          </a:p>
        </p:txBody>
      </p:sp>
      <p:sp>
        <p:nvSpPr>
          <p:cNvPr id="51" name="文本框 50"/>
          <p:cNvSpPr txBox="1"/>
          <p:nvPr>
            <p:custDataLst>
              <p:tags r:id="rId23"/>
            </p:custDataLst>
          </p:nvPr>
        </p:nvSpPr>
        <p:spPr>
          <a:xfrm>
            <a:off x="666115" y="4322445"/>
            <a:ext cx="2216150" cy="1764665"/>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algn="l" fontAlgn="auto">
              <a:lnSpc>
                <a:spcPct val="150000"/>
              </a:lnSpc>
            </a:pPr>
            <a:r>
              <a:rPr lang="zh-CN" altLang="en-US" sz="1600" dirty="0">
                <a:solidFill>
                  <a:srgbClr val="00B050"/>
                </a:solidFill>
                <a:uFillTx/>
                <a:sym typeface="Arial" panose="020B0604020202020204" pitchFamily="34" charset="0"/>
              </a:rPr>
              <a:t>（四）我们喜欢以一种较固定的方式生活（或做决定），还是以一种更自然的方式</a:t>
            </a:r>
            <a:endParaRPr lang="zh-CN" altLang="en-US" sz="1600" dirty="0">
              <a:solidFill>
                <a:srgbClr val="00B050"/>
              </a:solidFill>
              <a:uFillTx/>
              <a:sym typeface="Arial" panose="020B0604020202020204" pitchFamily="34" charset="0"/>
            </a:endParaRPr>
          </a:p>
          <a:p>
            <a:pPr algn="l" fontAlgn="auto">
              <a:lnSpc>
                <a:spcPct val="150000"/>
              </a:lnSpc>
            </a:pPr>
            <a:r>
              <a:rPr lang="zh-CN" altLang="en-US" sz="1600" dirty="0">
                <a:solidFill>
                  <a:srgbClr val="00B050"/>
                </a:solidFill>
                <a:uFillTx/>
                <a:sym typeface="Arial" panose="020B0604020202020204" pitchFamily="34" charset="0"/>
              </a:rPr>
              <a:t>生活（或获取信息）</a:t>
            </a:r>
            <a:endParaRPr lang="zh-CN" altLang="en-US" sz="1600" dirty="0">
              <a:solidFill>
                <a:srgbClr val="00B050"/>
              </a:solidFill>
              <a:uFillTx/>
              <a:sym typeface="Arial" panose="020B0604020202020204" pitchFamily="34" charset="0"/>
            </a:endParaRPr>
          </a:p>
        </p:txBody>
      </p:sp>
      <p:sp>
        <p:nvSpPr>
          <p:cNvPr id="62" name="文本框 61"/>
          <p:cNvSpPr txBox="1"/>
          <p:nvPr>
            <p:custDataLst>
              <p:tags r:id="rId24"/>
            </p:custDataLst>
          </p:nvPr>
        </p:nvSpPr>
        <p:spPr>
          <a:xfrm>
            <a:off x="8053705" y="2851785"/>
            <a:ext cx="3685540" cy="1870710"/>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fontAlgn="auto">
              <a:lnSpc>
                <a:spcPct val="150000"/>
              </a:lnSpc>
            </a:pPr>
            <a:r>
              <a:rPr lang="zh-CN" altLang="en-US" sz="1600" dirty="0">
                <a:solidFill>
                  <a:srgbClr val="00B0F0"/>
                </a:solidFill>
                <a:uFillTx/>
                <a:sym typeface="Arial" panose="020B0604020202020204" pitchFamily="34" charset="0"/>
              </a:rPr>
              <a:t>（二）我们自然注意到的信息类型</a:t>
            </a:r>
            <a:endParaRPr lang="zh-CN" altLang="en-US" sz="1600" dirty="0">
              <a:solidFill>
                <a:srgbClr val="00B0F0"/>
              </a:solidFill>
              <a:uFillTx/>
              <a:sym typeface="Arial" panose="020B0604020202020204" pitchFamily="34" charset="0"/>
            </a:endParaRPr>
          </a:p>
          <a:p>
            <a:pPr fontAlgn="auto">
              <a:lnSpc>
                <a:spcPct val="150000"/>
              </a:lnSpc>
            </a:pPr>
            <a:r>
              <a:rPr lang="zh-CN" altLang="en-US" sz="1600" dirty="0">
                <a:solidFill>
                  <a:sysClr val="windowText" lastClr="000000">
                    <a:lumMod val="75000"/>
                    <a:lumOff val="25000"/>
                  </a:sysClr>
                </a:solidFill>
                <a:uFillTx/>
                <a:sym typeface="Arial" panose="020B0604020202020204" pitchFamily="34" charset="0"/>
              </a:rPr>
              <a:t>（1）感觉型，关注由感觉器官获取的具体信息。</a:t>
            </a:r>
            <a:endParaRPr lang="zh-CN" altLang="en-US" sz="1600" dirty="0">
              <a:solidFill>
                <a:sysClr val="windowText" lastClr="000000">
                  <a:lumMod val="75000"/>
                  <a:lumOff val="25000"/>
                </a:sysClr>
              </a:solidFill>
              <a:uFillTx/>
              <a:sym typeface="Arial" panose="020B0604020202020204" pitchFamily="34" charset="0"/>
            </a:endParaRPr>
          </a:p>
          <a:p>
            <a:pPr fontAlgn="auto">
              <a:lnSpc>
                <a:spcPct val="150000"/>
              </a:lnSpc>
            </a:pPr>
            <a:r>
              <a:rPr lang="zh-CN" altLang="en-US" sz="1600" dirty="0">
                <a:solidFill>
                  <a:sysClr val="windowText" lastClr="000000">
                    <a:lumMod val="75000"/>
                    <a:lumOff val="25000"/>
                  </a:sysClr>
                </a:solidFill>
                <a:uFillTx/>
                <a:sym typeface="Arial" panose="020B0604020202020204" pitchFamily="34" charset="0"/>
              </a:rPr>
              <a:t>（2）直觉型，关注事物的整体和发展变化趋势。</a:t>
            </a:r>
            <a:endParaRPr lang="zh-CN" altLang="en-US" sz="1600" dirty="0">
              <a:solidFill>
                <a:sysClr val="windowText" lastClr="000000">
                  <a:lumMod val="75000"/>
                  <a:lumOff val="25000"/>
                </a:sysClr>
              </a:solidFill>
              <a:uFillTx/>
              <a:sym typeface="Arial" panose="020B0604020202020204" pitchFamily="34" charset="0"/>
            </a:endParaRPr>
          </a:p>
        </p:txBody>
      </p:sp>
      <p:sp>
        <p:nvSpPr>
          <p:cNvPr id="63" name="文本框 62"/>
          <p:cNvSpPr txBox="1"/>
          <p:nvPr>
            <p:custDataLst>
              <p:tags r:id="rId25"/>
            </p:custDataLst>
          </p:nvPr>
        </p:nvSpPr>
        <p:spPr>
          <a:xfrm>
            <a:off x="7416800" y="5116195"/>
            <a:ext cx="4462145" cy="1183640"/>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fontAlgn="auto">
              <a:lnSpc>
                <a:spcPct val="150000"/>
              </a:lnSpc>
            </a:pPr>
            <a:r>
              <a:rPr lang="zh-CN" altLang="en-US" sz="1600" dirty="0">
                <a:solidFill>
                  <a:srgbClr val="00B050"/>
                </a:solidFill>
                <a:uFillTx/>
                <a:sym typeface="Arial" panose="020B0604020202020204" pitchFamily="34" charset="0"/>
              </a:rPr>
              <a:t>（三）我们做决定和得出结论的方法</a:t>
            </a:r>
            <a:endParaRPr lang="zh-CN" altLang="en-US" sz="1600" dirty="0">
              <a:solidFill>
                <a:srgbClr val="00B050"/>
              </a:solidFill>
              <a:uFillTx/>
              <a:sym typeface="Arial" panose="020B0604020202020204" pitchFamily="34" charset="0"/>
            </a:endParaRPr>
          </a:p>
          <a:p>
            <a:pPr fontAlgn="auto">
              <a:lnSpc>
                <a:spcPct val="150000"/>
              </a:lnSpc>
            </a:pPr>
            <a:r>
              <a:rPr lang="zh-CN" altLang="en-US" sz="1600" dirty="0">
                <a:solidFill>
                  <a:sysClr val="windowText" lastClr="000000">
                    <a:lumMod val="75000"/>
                    <a:lumOff val="25000"/>
                  </a:sysClr>
                </a:solidFill>
                <a:uFillTx/>
                <a:sym typeface="Arial" panose="020B0604020202020204" pitchFamily="34" charset="0"/>
              </a:rPr>
              <a:t>（1）思考型，重视事物之间的逻辑关系。</a:t>
            </a:r>
            <a:endParaRPr lang="zh-CN" altLang="en-US" sz="1600" dirty="0">
              <a:solidFill>
                <a:sysClr val="windowText" lastClr="000000">
                  <a:lumMod val="75000"/>
                  <a:lumOff val="25000"/>
                </a:sysClr>
              </a:solidFill>
              <a:uFillTx/>
              <a:sym typeface="Arial" panose="020B0604020202020204" pitchFamily="34" charset="0"/>
            </a:endParaRPr>
          </a:p>
          <a:p>
            <a:pPr fontAlgn="auto">
              <a:lnSpc>
                <a:spcPct val="150000"/>
              </a:lnSpc>
            </a:pPr>
            <a:r>
              <a:rPr lang="zh-CN" altLang="en-US" sz="1600" dirty="0">
                <a:solidFill>
                  <a:sysClr val="windowText" lastClr="000000">
                    <a:lumMod val="75000"/>
                    <a:lumOff val="25000"/>
                  </a:sysClr>
                </a:solidFill>
                <a:uFillTx/>
                <a:sym typeface="Arial" panose="020B0604020202020204" pitchFamily="34" charset="0"/>
              </a:rPr>
              <a:t>（2）情感型，以自己和他人的感受为重。</a:t>
            </a:r>
            <a:endParaRPr lang="zh-CN" altLang="en-US" sz="1600" dirty="0">
              <a:solidFill>
                <a:sysClr val="windowText" lastClr="000000">
                  <a:lumMod val="75000"/>
                  <a:lumOff val="25000"/>
                </a:sysClr>
              </a:solidFill>
              <a:uFillTx/>
              <a:sym typeface="Arial" panose="020B0604020202020204" pitchFamily="34" charset="0"/>
            </a:endParaRPr>
          </a:p>
        </p:txBody>
      </p:sp>
      <p:sp>
        <p:nvSpPr>
          <p:cNvPr id="64" name="文本框 63"/>
          <p:cNvSpPr txBox="1"/>
          <p:nvPr>
            <p:custDataLst>
              <p:tags r:id="rId26"/>
            </p:custDataLst>
          </p:nvPr>
        </p:nvSpPr>
        <p:spPr>
          <a:xfrm>
            <a:off x="7095490" y="1094105"/>
            <a:ext cx="4488815" cy="1918970"/>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fontAlgn="auto">
              <a:lnSpc>
                <a:spcPct val="150000"/>
              </a:lnSpc>
            </a:pPr>
            <a:r>
              <a:rPr lang="zh-CN" altLang="en-US" sz="1600" dirty="0">
                <a:solidFill>
                  <a:srgbClr val="0070C0"/>
                </a:solidFill>
                <a:uFillTx/>
                <a:sym typeface="Arial" panose="020B0604020202020204" pitchFamily="34" charset="0"/>
              </a:rPr>
              <a:t>（一）我们与外界相互作用的程度以及自己的能量被引向何处</a:t>
            </a:r>
            <a:endParaRPr lang="zh-CN" altLang="en-US" sz="1600" dirty="0">
              <a:solidFill>
                <a:srgbClr val="0070C0"/>
              </a:solidFill>
              <a:uFillTx/>
              <a:sym typeface="Arial" panose="020B0604020202020204" pitchFamily="34" charset="0"/>
            </a:endParaRPr>
          </a:p>
          <a:p>
            <a:pPr fontAlgn="auto">
              <a:lnSpc>
                <a:spcPct val="150000"/>
              </a:lnSpc>
            </a:pPr>
            <a:r>
              <a:rPr lang="zh-CN" altLang="en-US" sz="1600" dirty="0">
                <a:solidFill>
                  <a:sysClr val="windowText" lastClr="000000">
                    <a:lumMod val="75000"/>
                    <a:lumOff val="25000"/>
                  </a:sysClr>
                </a:solidFill>
                <a:uFillTx/>
                <a:sym typeface="Arial" panose="020B0604020202020204" pitchFamily="34" charset="0"/>
              </a:rPr>
              <a:t>（1）外向型，关注自己如何影响外部环境。</a:t>
            </a:r>
            <a:endParaRPr lang="zh-CN" altLang="en-US" sz="1600" dirty="0">
              <a:solidFill>
                <a:sysClr val="windowText" lastClr="000000">
                  <a:lumMod val="75000"/>
                  <a:lumOff val="25000"/>
                </a:sysClr>
              </a:solidFill>
              <a:uFillTx/>
              <a:sym typeface="Arial" panose="020B0604020202020204" pitchFamily="34" charset="0"/>
            </a:endParaRPr>
          </a:p>
          <a:p>
            <a:pPr fontAlgn="auto">
              <a:lnSpc>
                <a:spcPct val="150000"/>
              </a:lnSpc>
            </a:pPr>
            <a:r>
              <a:rPr lang="zh-CN" altLang="en-US" sz="1600" dirty="0">
                <a:solidFill>
                  <a:sysClr val="windowText" lastClr="000000">
                    <a:lumMod val="75000"/>
                    <a:lumOff val="25000"/>
                  </a:sysClr>
                </a:solidFill>
                <a:uFillTx/>
                <a:sym typeface="Arial" panose="020B0604020202020204" pitchFamily="34" charset="0"/>
              </a:rPr>
              <a:t>（2）内向型，关注外部环境的变化对自己的影响。</a:t>
            </a:r>
            <a:endParaRPr lang="zh-CN" altLang="en-US" sz="1600" dirty="0">
              <a:solidFill>
                <a:sysClr val="windowText" lastClr="000000">
                  <a:lumMod val="75000"/>
                  <a:lumOff val="25000"/>
                </a:sysClr>
              </a:solidFill>
              <a:uFillTx/>
              <a:sym typeface="Arial" panose="020B0604020202020204" pitchFamily="34" charset="0"/>
            </a:endParaRPr>
          </a:p>
        </p:txBody>
      </p:sp>
      <p:pic>
        <p:nvPicPr>
          <p:cNvPr id="2" name="图形 1"/>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4571923" y="4540605"/>
            <a:ext cx="506515" cy="575586"/>
          </a:xfrm>
          <a:prstGeom prst="rect">
            <a:avLst/>
          </a:prstGeom>
        </p:spPr>
      </p:pic>
      <p:pic>
        <p:nvPicPr>
          <p:cNvPr id="3" name="图形 2"/>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6138539" y="4528838"/>
            <a:ext cx="291630" cy="529539"/>
          </a:xfrm>
          <a:prstGeom prst="rect">
            <a:avLst/>
          </a:prstGeom>
        </p:spPr>
      </p:pic>
      <p:pic>
        <p:nvPicPr>
          <p:cNvPr id="4" name="图形 3"/>
          <p:cNvPicPr>
            <a:picLocks noChangeAspect="1"/>
          </p:cNvPicPr>
          <p:nvPr>
            <p:custDataLst>
              <p:tags r:id="rId33"/>
            </p:custDataLst>
          </p:nvPr>
        </p:nvPicPr>
        <p:blipFill>
          <a:blip r:embed="rId34">
            <a:extLst>
              <a:ext uri="{96DAC541-7B7A-43D3-8B79-37D633B846F1}">
                <asvg:svgBlip xmlns:asvg="http://schemas.microsoft.com/office/drawing/2016/SVG/main" r:embed="rId35"/>
              </a:ext>
            </a:extLst>
          </a:blip>
          <a:stretch>
            <a:fillRect/>
          </a:stretch>
        </p:blipFill>
        <p:spPr>
          <a:xfrm>
            <a:off x="6412262" y="3375108"/>
            <a:ext cx="368375" cy="391398"/>
          </a:xfrm>
          <a:prstGeom prst="rect">
            <a:avLst/>
          </a:prstGeom>
        </p:spPr>
      </p:pic>
      <p:pic>
        <p:nvPicPr>
          <p:cNvPr id="5" name="图形 4"/>
          <p:cNvPicPr>
            <a:picLocks noChangeAspect="1"/>
          </p:cNvPicPr>
          <p:nvPr>
            <p:custDataLst>
              <p:tags r:id="rId36"/>
            </p:custDataLst>
          </p:nvPr>
        </p:nvPicPr>
        <p:blipFill>
          <a:blip r:embed="rId37">
            <a:extLst>
              <a:ext uri="{96DAC541-7B7A-43D3-8B79-37D633B846F1}">
                <asvg:svgBlip xmlns:asvg="http://schemas.microsoft.com/office/drawing/2016/SVG/main" r:embed="rId38"/>
              </a:ext>
            </a:extLst>
          </a:blip>
          <a:stretch>
            <a:fillRect/>
          </a:stretch>
        </p:blipFill>
        <p:spPr>
          <a:xfrm>
            <a:off x="5280533" y="2634265"/>
            <a:ext cx="544888" cy="376049"/>
          </a:xfrm>
          <a:prstGeom prst="rect">
            <a:avLst/>
          </a:prstGeom>
        </p:spPr>
      </p:pic>
      <p:pic>
        <p:nvPicPr>
          <p:cNvPr id="6" name="图形 5"/>
          <p:cNvPicPr>
            <a:picLocks noChangeAspect="1"/>
          </p:cNvPicPr>
          <p:nvPr>
            <p:custDataLst>
              <p:tags r:id="rId39"/>
            </p:custDataLst>
          </p:nvPr>
        </p:nvPicPr>
        <p:blipFill>
          <a:blip r:embed="rId40">
            <a:extLst>
              <a:ext uri="{96DAC541-7B7A-43D3-8B79-37D633B846F1}">
                <asvg:svgBlip xmlns:asvg="http://schemas.microsoft.com/office/drawing/2016/SVG/main" r:embed="rId41"/>
              </a:ext>
            </a:extLst>
          </a:blip>
          <a:stretch>
            <a:fillRect/>
          </a:stretch>
        </p:blipFill>
        <p:spPr>
          <a:xfrm>
            <a:off x="4217362" y="3332643"/>
            <a:ext cx="460469" cy="475818"/>
          </a:xfrm>
          <a:prstGeom prst="rect">
            <a:avLst/>
          </a:prstGeom>
        </p:spPr>
      </p:pic>
      <p:pic>
        <p:nvPicPr>
          <p:cNvPr id="7" name="图形 6"/>
          <p:cNvPicPr>
            <a:picLocks noChangeAspect="1"/>
          </p:cNvPicPr>
          <p:nvPr>
            <p:custDataLst>
              <p:tags r:id="rId42"/>
            </p:custDataLst>
          </p:nvPr>
        </p:nvPicPr>
        <p:blipFill>
          <a:blip r:embed="rId43">
            <a:extLst>
              <a:ext uri="{96DAC541-7B7A-43D3-8B79-37D633B846F1}">
                <asvg:svgBlip xmlns:asvg="http://schemas.microsoft.com/office/drawing/2016/SVG/main" r:embed="rId44"/>
              </a:ext>
            </a:extLst>
          </a:blip>
          <a:stretch>
            <a:fillRect/>
          </a:stretch>
        </p:blipFill>
        <p:spPr>
          <a:xfrm>
            <a:off x="5322998" y="3764460"/>
            <a:ext cx="460469" cy="4374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稻壳儿鸭鸭 1"/>
          <p:cNvGrpSpPr/>
          <p:nvPr/>
        </p:nvGrpSpPr>
        <p:grpSpPr>
          <a:xfrm>
            <a:off x="2746981" y="1806368"/>
            <a:ext cx="7938770" cy="1852295"/>
            <a:chOff x="2418822" y="2021521"/>
            <a:chExt cx="7938770" cy="1852295"/>
          </a:xfrm>
        </p:grpSpPr>
        <p:sp>
          <p:nvSpPr>
            <p:cNvPr id="23" name="稻壳儿鸭鸭 1-1"/>
            <p:cNvSpPr txBox="1"/>
            <p:nvPr/>
          </p:nvSpPr>
          <p:spPr>
            <a:xfrm>
              <a:off x="2418822" y="2021521"/>
              <a:ext cx="6915678" cy="645160"/>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24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rPr>
                <a:t>（一）树立正确的职业观</a:t>
              </a:r>
              <a:endParaRPr kumimoji="0" lang="zh-CN" altLang="en-US" sz="24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endParaRPr>
            </a:p>
          </p:txBody>
        </p:sp>
        <p:sp>
          <p:nvSpPr>
            <p:cNvPr id="25" name="稻壳儿鸭鸭 1-2"/>
            <p:cNvSpPr txBox="1"/>
            <p:nvPr/>
          </p:nvSpPr>
          <p:spPr>
            <a:xfrm>
              <a:off x="2418822" y="2674936"/>
              <a:ext cx="7938770" cy="1198880"/>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en-US" altLang="zh-CN"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rPr>
                <a:t>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rPr>
                <a:t>正确的职业观是干好工作的前提条件。只有对职业有了正确的认识，才能热爱自己的本职工作，才会主动了解这个职业对从业者的要求，自觉地按照该职业的要求去做，才能主动调适自己不适应职业要求的性格特征。</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endParaRPr>
            </a:p>
          </p:txBody>
        </p:sp>
      </p:grpSp>
      <p:grpSp>
        <p:nvGrpSpPr>
          <p:cNvPr id="15" name="稻壳儿鸭鸭 2"/>
          <p:cNvGrpSpPr/>
          <p:nvPr/>
        </p:nvGrpSpPr>
        <p:grpSpPr>
          <a:xfrm>
            <a:off x="2726797" y="3815808"/>
            <a:ext cx="7938135" cy="1483360"/>
            <a:chOff x="2418822" y="3844837"/>
            <a:chExt cx="7938135" cy="1483360"/>
          </a:xfrm>
        </p:grpSpPr>
        <p:sp>
          <p:nvSpPr>
            <p:cNvPr id="26" name="稻壳儿鸭鸭 2-1"/>
            <p:cNvSpPr txBox="1"/>
            <p:nvPr/>
          </p:nvSpPr>
          <p:spPr>
            <a:xfrm>
              <a:off x="2418822" y="3844837"/>
              <a:ext cx="6915678" cy="645160"/>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24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rPr>
                <a:t>（二）学习榜样，陶冶情操</a:t>
              </a:r>
              <a:endParaRPr kumimoji="0" lang="zh-CN" altLang="en-US" sz="24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endParaRPr>
            </a:p>
          </p:txBody>
        </p:sp>
        <p:sp>
          <p:nvSpPr>
            <p:cNvPr id="27" name="稻壳儿鸭鸭 2-2"/>
            <p:cNvSpPr txBox="1"/>
            <p:nvPr/>
          </p:nvSpPr>
          <p:spPr>
            <a:xfrm>
              <a:off x="2418822" y="4498252"/>
              <a:ext cx="7938135" cy="829945"/>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en-US" altLang="zh-CN"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rPr>
                <a:t>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rPr>
                <a:t>榜样的力量是无穷大的。各行各业都有自己的先进模范人物，向他们学习，就能自觉调适性格，陶冶情操，使我们的职业性格完善起来。</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endParaRPr>
            </a:p>
          </p:txBody>
        </p:sp>
      </p:grpSp>
      <p:sp>
        <p:nvSpPr>
          <p:cNvPr id="9" name="稻壳儿鸭鸭 3"/>
          <p:cNvSpPr/>
          <p:nvPr/>
        </p:nvSpPr>
        <p:spPr>
          <a:xfrm>
            <a:off x="1360034" y="2137908"/>
            <a:ext cx="869950" cy="8699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mn-cs"/>
              </a:rPr>
              <a:t>01</a:t>
            </a:r>
            <a:endParaRPr kumimoji="0" lang="zh-CN" altLang="en-US" sz="28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mn-cs"/>
            </a:endParaRPr>
          </a:p>
        </p:txBody>
      </p:sp>
      <p:sp>
        <p:nvSpPr>
          <p:cNvPr id="20" name="稻壳儿鸭鸭 4"/>
          <p:cNvSpPr/>
          <p:nvPr/>
        </p:nvSpPr>
        <p:spPr>
          <a:xfrm>
            <a:off x="1390650" y="4355097"/>
            <a:ext cx="869950" cy="8699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mn-cs"/>
              </a:rPr>
              <a:t>02</a:t>
            </a:r>
            <a:endParaRPr kumimoji="0" lang="zh-CN" altLang="en-US" sz="28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mn-cs"/>
            </a:endParaRPr>
          </a:p>
        </p:txBody>
      </p:sp>
      <p:cxnSp>
        <p:nvCxnSpPr>
          <p:cNvPr id="13" name="稻壳儿鸭鸭 5"/>
          <p:cNvCxnSpPr/>
          <p:nvPr/>
        </p:nvCxnSpPr>
        <p:spPr>
          <a:xfrm>
            <a:off x="2488482" y="1707696"/>
            <a:ext cx="0" cy="173037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稻壳儿鸭鸭 6"/>
          <p:cNvCxnSpPr/>
          <p:nvPr/>
        </p:nvCxnSpPr>
        <p:spPr>
          <a:xfrm>
            <a:off x="2479675" y="3924885"/>
            <a:ext cx="0" cy="173037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稻壳儿鸭鸭 7-1"/>
          <p:cNvSpPr txBox="1"/>
          <p:nvPr/>
        </p:nvSpPr>
        <p:spPr>
          <a:xfrm>
            <a:off x="1790700" y="792163"/>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三、培养职业性格</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10" presetClass="entr" presetSubtype="0" fill="hold" nodeType="afterEffect">
                                  <p:stCondLst>
                                    <p:cond delay="0"/>
                                  </p:stCondLst>
                                  <p:iterate type="wd">
                                    <p:tmPct val="10000"/>
                                  </p:iterate>
                                  <p:childTnLst>
                                    <p:set>
                                      <p:cBhvr>
                                        <p:cTn id="27" dur="1" fill="hold">
                                          <p:stCondLst>
                                            <p:cond delay="0"/>
                                          </p:stCondLst>
                                        </p:cTn>
                                        <p:tgtEl>
                                          <p:spTgt spid="14"/>
                                        </p:tgtEl>
                                        <p:attrNameLst>
                                          <p:attrName>style.visibility</p:attrName>
                                        </p:attrNameLst>
                                      </p:cBhvr>
                                      <p:to>
                                        <p:strVal val="visible"/>
                                      </p:to>
                                    </p:set>
                                    <p:anim to="0" calcmode="lin" valueType="num">
                                      <p:cBhvr>
                                        <p:cTn id="28" dur="500" decel="100000" fill="hold">
                                          <p:stCondLst>
                                            <p:cond delay="0"/>
                                          </p:stCondLst>
                                        </p:cTn>
                                        <p:tgtEl>
                                          <p:spTgt spid="14"/>
                                        </p:tgtEl>
                                        <p:attrNameLst>
                                          <p:attrName>ppt_x</p:attrName>
                                        </p:attrNameLst>
                                      </p:cBhvr>
                                      <p:tavLst>
                                        <p:tav tm="0">
                                          <p:val>
                                            <p:strVal val="ppt_x-0.02"/>
                                          </p:val>
                                        </p:tav>
                                        <p:tav tm="100000">
                                          <p:val>
                                            <p:strVal val="#ppt_x"/>
                                          </p:val>
                                        </p:tav>
                                      </p:tavLst>
                                    </p:anim>
                                    <p:animEffect transition="in" filter="fade">
                                      <p:cBhvr>
                                        <p:cTn id="29" dur="500">
                                          <p:stCondLst>
                                            <p:cond delay="0"/>
                                          </p:stCondLst>
                                        </p:cTn>
                                        <p:tgtEl>
                                          <p:spTgt spid="14"/>
                                        </p:tgtEl>
                                      </p:cBhvr>
                                    </p:animEffect>
                                    <p:animScale>
                                      <p:cBhvr>
                                        <p:cTn id="30" dur="500" decel="100000" fill="hold">
                                          <p:stCondLst>
                                            <p:cond delay="0"/>
                                          </p:stCondLst>
                                        </p:cTn>
                                        <p:tgtEl>
                                          <p:spTgt spid="14"/>
                                        </p:tgtEl>
                                      </p:cBhvr>
                                      <p:by x="100000" y="100000"/>
                                      <p:from x="110000" y="110000"/>
                                      <p:to x="100000" y="100000"/>
                                    </p:animScale>
                                  </p:childTnLst>
                                </p:cTn>
                              </p:par>
                            </p:childTnLst>
                          </p:cTn>
                        </p:par>
                        <p:par>
                          <p:cTn id="31" fill="hold">
                            <p:stCondLst>
                              <p:cond delay="500"/>
                            </p:stCondLst>
                            <p:childTnLst>
                              <p:par>
                                <p:cTn id="32" presetID="10" presetClass="entr" presetSubtype="0" fill="hold" nodeType="afterEffect">
                                  <p:stCondLst>
                                    <p:cond delay="0"/>
                                  </p:stCondLst>
                                  <p:iterate type="wd">
                                    <p:tmPct val="10000"/>
                                  </p:iterate>
                                  <p:childTnLst>
                                    <p:set>
                                      <p:cBhvr>
                                        <p:cTn id="33" dur="1" fill="hold">
                                          <p:stCondLst>
                                            <p:cond delay="0"/>
                                          </p:stCondLst>
                                        </p:cTn>
                                        <p:tgtEl>
                                          <p:spTgt spid="15"/>
                                        </p:tgtEl>
                                        <p:attrNameLst>
                                          <p:attrName>style.visibility</p:attrName>
                                        </p:attrNameLst>
                                      </p:cBhvr>
                                      <p:to>
                                        <p:strVal val="visible"/>
                                      </p:to>
                                    </p:set>
                                    <p:anim to="0" calcmode="lin" valueType="num">
                                      <p:cBhvr>
                                        <p:cTn id="34" dur="500" decel="100000" fill="hold">
                                          <p:stCondLst>
                                            <p:cond delay="0"/>
                                          </p:stCondLst>
                                        </p:cTn>
                                        <p:tgtEl>
                                          <p:spTgt spid="15"/>
                                        </p:tgtEl>
                                        <p:attrNameLst>
                                          <p:attrName>ppt_x</p:attrName>
                                        </p:attrNameLst>
                                      </p:cBhvr>
                                      <p:tavLst>
                                        <p:tav tm="0">
                                          <p:val>
                                            <p:strVal val="ppt_x-0.02"/>
                                          </p:val>
                                        </p:tav>
                                        <p:tav tm="100000">
                                          <p:val>
                                            <p:strVal val="#ppt_x"/>
                                          </p:val>
                                        </p:tav>
                                      </p:tavLst>
                                    </p:anim>
                                    <p:animEffect transition="in" filter="fade">
                                      <p:cBhvr>
                                        <p:cTn id="35" dur="500">
                                          <p:stCondLst>
                                            <p:cond delay="0"/>
                                          </p:stCondLst>
                                        </p:cTn>
                                        <p:tgtEl>
                                          <p:spTgt spid="15"/>
                                        </p:tgtEl>
                                      </p:cBhvr>
                                    </p:animEffect>
                                    <p:animScale>
                                      <p:cBhvr>
                                        <p:cTn id="36" dur="500" decel="100000" fill="hold">
                                          <p:stCondLst>
                                            <p:cond delay="0"/>
                                          </p:stCondLst>
                                        </p:cTn>
                                        <p:tgtEl>
                                          <p:spTgt spid="15"/>
                                        </p:tgtEl>
                                      </p:cBhvr>
                                      <p:by x="100000" y="100000"/>
                                      <p:from x="110000" y="11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稻壳儿鸭鸭 1"/>
          <p:cNvGrpSpPr/>
          <p:nvPr/>
        </p:nvGrpSpPr>
        <p:grpSpPr>
          <a:xfrm>
            <a:off x="2746981" y="1806368"/>
            <a:ext cx="7938770" cy="1483360"/>
            <a:chOff x="2418822" y="2021521"/>
            <a:chExt cx="7938770" cy="1483360"/>
          </a:xfrm>
        </p:grpSpPr>
        <p:sp>
          <p:nvSpPr>
            <p:cNvPr id="23" name="稻壳儿鸭鸭 1-1"/>
            <p:cNvSpPr txBox="1"/>
            <p:nvPr/>
          </p:nvSpPr>
          <p:spPr>
            <a:xfrm>
              <a:off x="2418822" y="2021521"/>
              <a:ext cx="6915678" cy="645160"/>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24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rPr>
                <a:t>（三）严格要求，提高素养</a:t>
              </a:r>
              <a:endParaRPr kumimoji="0" lang="zh-CN" altLang="en-US" sz="24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endParaRPr>
            </a:p>
          </p:txBody>
        </p:sp>
        <p:sp>
          <p:nvSpPr>
            <p:cNvPr id="25" name="稻壳儿鸭鸭 1-2"/>
            <p:cNvSpPr txBox="1"/>
            <p:nvPr/>
          </p:nvSpPr>
          <p:spPr>
            <a:xfrm>
              <a:off x="2418822" y="2674936"/>
              <a:ext cx="7938770" cy="829945"/>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en-US" altLang="zh-CN"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rPr>
                <a:t>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rPr>
                <a:t>每个人与生俱来的性格与他们从事的职业要求并不完全一致，调适性格并非易事，需要与自己已有的习惯思维和习惯行为告别。</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endParaRPr>
            </a:p>
          </p:txBody>
        </p:sp>
      </p:grpSp>
      <p:grpSp>
        <p:nvGrpSpPr>
          <p:cNvPr id="15" name="稻壳儿鸭鸭 2"/>
          <p:cNvGrpSpPr/>
          <p:nvPr/>
        </p:nvGrpSpPr>
        <p:grpSpPr>
          <a:xfrm>
            <a:off x="2726797" y="3815808"/>
            <a:ext cx="7938135" cy="1852295"/>
            <a:chOff x="2418822" y="3844837"/>
            <a:chExt cx="7938135" cy="1852295"/>
          </a:xfrm>
        </p:grpSpPr>
        <p:sp>
          <p:nvSpPr>
            <p:cNvPr id="26" name="稻壳儿鸭鸭 2-1"/>
            <p:cNvSpPr txBox="1"/>
            <p:nvPr/>
          </p:nvSpPr>
          <p:spPr>
            <a:xfrm>
              <a:off x="2418822" y="3844837"/>
              <a:ext cx="6915678" cy="645160"/>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24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rPr>
                <a:t>（四）积极实践，加强磨练</a:t>
              </a:r>
              <a:endParaRPr kumimoji="0" lang="zh-CN" altLang="en-US" sz="24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endParaRPr>
            </a:p>
          </p:txBody>
        </p:sp>
        <p:sp>
          <p:nvSpPr>
            <p:cNvPr id="27" name="稻壳儿鸭鸭 2-2"/>
            <p:cNvSpPr txBox="1"/>
            <p:nvPr/>
          </p:nvSpPr>
          <p:spPr>
            <a:xfrm>
              <a:off x="2418822" y="4498252"/>
              <a:ext cx="7938135" cy="1198880"/>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en-US" altLang="zh-CN"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rPr>
                <a:t>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rPr>
                <a:t>性格是比较稳定的心理特征，不要想一蹴而就地改变自己，这需要一个过程。在改变的过程中，要严格要求自己，积极参加职业实践活动。相关专业的实践活动十分有益于职业性格的养成。</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endParaRPr>
            </a:p>
          </p:txBody>
        </p:sp>
      </p:grpSp>
      <p:sp>
        <p:nvSpPr>
          <p:cNvPr id="9" name="稻壳儿鸭鸭 3"/>
          <p:cNvSpPr/>
          <p:nvPr/>
        </p:nvSpPr>
        <p:spPr>
          <a:xfrm>
            <a:off x="1360034" y="2137908"/>
            <a:ext cx="869950" cy="8699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mn-cs"/>
              </a:rPr>
              <a:t>03</a:t>
            </a:r>
            <a:endParaRPr kumimoji="0" lang="zh-CN" altLang="en-US" sz="28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mn-cs"/>
            </a:endParaRPr>
          </a:p>
        </p:txBody>
      </p:sp>
      <p:sp>
        <p:nvSpPr>
          <p:cNvPr id="20" name="稻壳儿鸭鸭 4"/>
          <p:cNvSpPr/>
          <p:nvPr/>
        </p:nvSpPr>
        <p:spPr>
          <a:xfrm>
            <a:off x="1390650" y="4355097"/>
            <a:ext cx="869950" cy="8699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mn-cs"/>
              </a:rPr>
              <a:t>04</a:t>
            </a:r>
            <a:endParaRPr kumimoji="0" lang="zh-CN" altLang="en-US" sz="28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mn-cs"/>
            </a:endParaRPr>
          </a:p>
        </p:txBody>
      </p:sp>
      <p:cxnSp>
        <p:nvCxnSpPr>
          <p:cNvPr id="13" name="稻壳儿鸭鸭 5"/>
          <p:cNvCxnSpPr/>
          <p:nvPr/>
        </p:nvCxnSpPr>
        <p:spPr>
          <a:xfrm>
            <a:off x="2488482" y="1707696"/>
            <a:ext cx="0" cy="173037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稻壳儿鸭鸭 6"/>
          <p:cNvCxnSpPr/>
          <p:nvPr/>
        </p:nvCxnSpPr>
        <p:spPr>
          <a:xfrm>
            <a:off x="2479675" y="3924885"/>
            <a:ext cx="0" cy="173037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稻壳儿鸭鸭 7-1"/>
          <p:cNvSpPr txBox="1"/>
          <p:nvPr/>
        </p:nvSpPr>
        <p:spPr>
          <a:xfrm>
            <a:off x="1790700" y="792163"/>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三、培养职业性格</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10" presetClass="entr" presetSubtype="0" fill="hold" nodeType="afterEffect">
                                  <p:stCondLst>
                                    <p:cond delay="0"/>
                                  </p:stCondLst>
                                  <p:iterate type="wd">
                                    <p:tmPct val="10000"/>
                                  </p:iterate>
                                  <p:childTnLst>
                                    <p:set>
                                      <p:cBhvr>
                                        <p:cTn id="27" dur="1" fill="hold">
                                          <p:stCondLst>
                                            <p:cond delay="0"/>
                                          </p:stCondLst>
                                        </p:cTn>
                                        <p:tgtEl>
                                          <p:spTgt spid="14"/>
                                        </p:tgtEl>
                                        <p:attrNameLst>
                                          <p:attrName>style.visibility</p:attrName>
                                        </p:attrNameLst>
                                      </p:cBhvr>
                                      <p:to>
                                        <p:strVal val="visible"/>
                                      </p:to>
                                    </p:set>
                                    <p:anim to="0" calcmode="lin" valueType="num">
                                      <p:cBhvr>
                                        <p:cTn id="28" dur="500" decel="100000" fill="hold">
                                          <p:stCondLst>
                                            <p:cond delay="0"/>
                                          </p:stCondLst>
                                        </p:cTn>
                                        <p:tgtEl>
                                          <p:spTgt spid="14"/>
                                        </p:tgtEl>
                                        <p:attrNameLst>
                                          <p:attrName>ppt_x</p:attrName>
                                        </p:attrNameLst>
                                      </p:cBhvr>
                                      <p:tavLst>
                                        <p:tav tm="0">
                                          <p:val>
                                            <p:strVal val="ppt_x-0.02"/>
                                          </p:val>
                                        </p:tav>
                                        <p:tav tm="100000">
                                          <p:val>
                                            <p:strVal val="#ppt_x"/>
                                          </p:val>
                                        </p:tav>
                                      </p:tavLst>
                                    </p:anim>
                                    <p:animEffect transition="in" filter="fade">
                                      <p:cBhvr>
                                        <p:cTn id="29" dur="500">
                                          <p:stCondLst>
                                            <p:cond delay="0"/>
                                          </p:stCondLst>
                                        </p:cTn>
                                        <p:tgtEl>
                                          <p:spTgt spid="14"/>
                                        </p:tgtEl>
                                      </p:cBhvr>
                                    </p:animEffect>
                                    <p:animScale>
                                      <p:cBhvr>
                                        <p:cTn id="30" dur="500" decel="100000" fill="hold">
                                          <p:stCondLst>
                                            <p:cond delay="0"/>
                                          </p:stCondLst>
                                        </p:cTn>
                                        <p:tgtEl>
                                          <p:spTgt spid="14"/>
                                        </p:tgtEl>
                                      </p:cBhvr>
                                      <p:by x="100000" y="100000"/>
                                      <p:from x="110000" y="110000"/>
                                      <p:to x="100000" y="100000"/>
                                    </p:animScale>
                                  </p:childTnLst>
                                </p:cTn>
                              </p:par>
                            </p:childTnLst>
                          </p:cTn>
                        </p:par>
                        <p:par>
                          <p:cTn id="31" fill="hold">
                            <p:stCondLst>
                              <p:cond delay="500"/>
                            </p:stCondLst>
                            <p:childTnLst>
                              <p:par>
                                <p:cTn id="32" presetID="10" presetClass="entr" presetSubtype="0" fill="hold" nodeType="afterEffect">
                                  <p:stCondLst>
                                    <p:cond delay="0"/>
                                  </p:stCondLst>
                                  <p:iterate type="wd">
                                    <p:tmPct val="10000"/>
                                  </p:iterate>
                                  <p:childTnLst>
                                    <p:set>
                                      <p:cBhvr>
                                        <p:cTn id="33" dur="1" fill="hold">
                                          <p:stCondLst>
                                            <p:cond delay="0"/>
                                          </p:stCondLst>
                                        </p:cTn>
                                        <p:tgtEl>
                                          <p:spTgt spid="15"/>
                                        </p:tgtEl>
                                        <p:attrNameLst>
                                          <p:attrName>style.visibility</p:attrName>
                                        </p:attrNameLst>
                                      </p:cBhvr>
                                      <p:to>
                                        <p:strVal val="visible"/>
                                      </p:to>
                                    </p:set>
                                    <p:anim to="0" calcmode="lin" valueType="num">
                                      <p:cBhvr>
                                        <p:cTn id="34" dur="500" decel="100000" fill="hold">
                                          <p:stCondLst>
                                            <p:cond delay="0"/>
                                          </p:stCondLst>
                                        </p:cTn>
                                        <p:tgtEl>
                                          <p:spTgt spid="15"/>
                                        </p:tgtEl>
                                        <p:attrNameLst>
                                          <p:attrName>ppt_x</p:attrName>
                                        </p:attrNameLst>
                                      </p:cBhvr>
                                      <p:tavLst>
                                        <p:tav tm="0">
                                          <p:val>
                                            <p:strVal val="ppt_x-0.02"/>
                                          </p:val>
                                        </p:tav>
                                        <p:tav tm="100000">
                                          <p:val>
                                            <p:strVal val="#ppt_x"/>
                                          </p:val>
                                        </p:tav>
                                      </p:tavLst>
                                    </p:anim>
                                    <p:animEffect transition="in" filter="fade">
                                      <p:cBhvr>
                                        <p:cTn id="35" dur="500">
                                          <p:stCondLst>
                                            <p:cond delay="0"/>
                                          </p:stCondLst>
                                        </p:cTn>
                                        <p:tgtEl>
                                          <p:spTgt spid="15"/>
                                        </p:tgtEl>
                                      </p:cBhvr>
                                    </p:animEffect>
                                    <p:animScale>
                                      <p:cBhvr>
                                        <p:cTn id="36" dur="500" decel="100000" fill="hold">
                                          <p:stCondLst>
                                            <p:cond delay="0"/>
                                          </p:stCondLst>
                                        </p:cTn>
                                        <p:tgtEl>
                                          <p:spTgt spid="15"/>
                                        </p:tgtEl>
                                      </p:cBhvr>
                                      <p:by x="100000" y="100000"/>
                                      <p:from x="110000" y="11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0"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922365" y="918923"/>
            <a:ext cx="6330415" cy="1413890"/>
            <a:chOff x="4802050" y="582041"/>
            <a:chExt cx="6330415" cy="1413890"/>
          </a:xfrm>
        </p:grpSpPr>
        <p:sp>
          <p:nvSpPr>
            <p:cNvPr id="26" name="矩形: 圆角 25"/>
            <p:cNvSpPr/>
            <p:nvPr/>
          </p:nvSpPr>
          <p:spPr>
            <a:xfrm>
              <a:off x="5830482" y="1887931"/>
              <a:ext cx="4273551" cy="108000"/>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汉仪雅酷黑 85W" panose="020B0904020202020204" pitchFamily="34" charset="-122"/>
                <a:ea typeface="汉仪正圆-55W" panose="00020600040101010101" pitchFamily="18" charset="-122"/>
                <a:cs typeface="+mn-cs"/>
              </a:endParaRPr>
            </a:p>
          </p:txBody>
        </p:sp>
        <p:sp>
          <p:nvSpPr>
            <p:cNvPr id="28" name="文本框 27"/>
            <p:cNvSpPr txBox="1"/>
            <p:nvPr/>
          </p:nvSpPr>
          <p:spPr>
            <a:xfrm>
              <a:off x="4802050" y="1139453"/>
              <a:ext cx="6330415" cy="676910"/>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a:ln>
                    <a:noFill/>
                  </a:ln>
                  <a:solidFill>
                    <a:srgbClr val="68C5CA"/>
                  </a:solidFill>
                  <a:effectLst>
                    <a:outerShdw dist="38100" dir="2700000" algn="tl">
                      <a:prstClr val="white"/>
                    </a:outerShdw>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ea"/>
                </a:rPr>
                <a:t>能力与职业</a:t>
              </a:r>
              <a:endParaRPr kumimoji="0" lang="zh-CN" altLang="en-US" sz="4400" b="0" i="0" u="none" strike="noStrike" kern="1200" cap="none" spc="0" normalizeH="0" baseline="0" noProof="0">
                <a:ln>
                  <a:noFill/>
                </a:ln>
                <a:solidFill>
                  <a:srgbClr val="68C5CA"/>
                </a:solidFill>
                <a:effectLst>
                  <a:outerShdw dist="38100" dir="2700000" algn="tl">
                    <a:prstClr val="white"/>
                  </a:outerShdw>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ea"/>
              </a:endParaRPr>
            </a:p>
          </p:txBody>
        </p:sp>
        <p:sp>
          <p:nvSpPr>
            <p:cNvPr id="29" name="矩形: 圆角 28"/>
            <p:cNvSpPr/>
            <p:nvPr/>
          </p:nvSpPr>
          <p:spPr>
            <a:xfrm>
              <a:off x="6849657" y="582041"/>
              <a:ext cx="2235200" cy="485602"/>
            </a:xfrm>
            <a:prstGeom prst="roundRect">
              <a:avLst>
                <a:gd name="adj" fmla="val 50000"/>
              </a:avLst>
            </a:prstGeom>
            <a:solidFill>
              <a:schemeClr val="accent2"/>
            </a:solidFill>
            <a:ln>
              <a:noFill/>
            </a:ln>
            <a:effectLst>
              <a:outerShdw blurRad="76200" dir="18900000" sy="23000" kx="-1200000" algn="bl"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rPr>
                <a:t>PART-03</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rgbClr val="FAD3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雅士黑 简" panose="02000500000000000000" pitchFamily="2" charset="-122"/>
              <a:ea typeface="方正雅士黑 简" panose="02000500000000000000" pitchFamily="2" charset="-122"/>
            </a:endParaRPr>
          </a:p>
        </p:txBody>
      </p:sp>
      <p:sp>
        <p:nvSpPr>
          <p:cNvPr id="22" name="任意多边形: 形状 21"/>
          <p:cNvSpPr/>
          <p:nvPr/>
        </p:nvSpPr>
        <p:spPr>
          <a:xfrm rot="5400000" flipV="1">
            <a:off x="4705465" y="-628537"/>
            <a:ext cx="6857998" cy="8115077"/>
          </a:xfrm>
          <a:custGeom>
            <a:avLst/>
            <a:gdLst>
              <a:gd name="connsiteX0" fmla="*/ 0 w 6857998"/>
              <a:gd name="connsiteY0" fmla="*/ 0 h 8115077"/>
              <a:gd name="connsiteX1" fmla="*/ 1 w 6857998"/>
              <a:gd name="connsiteY1" fmla="*/ 8115077 h 8115077"/>
              <a:gd name="connsiteX2" fmla="*/ 6857998 w 6857998"/>
              <a:gd name="connsiteY2" fmla="*/ 8115077 h 8115077"/>
              <a:gd name="connsiteX3" fmla="*/ 6857998 w 6857998"/>
              <a:gd name="connsiteY3" fmla="*/ 7681600 h 8115077"/>
              <a:gd name="connsiteX4" fmla="*/ 0 w 6857998"/>
              <a:gd name="connsiteY4" fmla="*/ 0 h 81150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7998" h="8115077">
                <a:moveTo>
                  <a:pt x="0" y="0"/>
                </a:moveTo>
                <a:lnTo>
                  <a:pt x="1" y="8115077"/>
                </a:lnTo>
                <a:lnTo>
                  <a:pt x="6857998" y="8115077"/>
                </a:lnTo>
                <a:lnTo>
                  <a:pt x="6857998" y="7681600"/>
                </a:lnTo>
                <a:lnTo>
                  <a:pt x="0" y="0"/>
                </a:lnTo>
                <a:close/>
              </a:path>
            </a:pathLst>
          </a:custGeom>
          <a:solidFill>
            <a:srgbClr val="A0CBD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方正雅士黑 简" panose="02000500000000000000" pitchFamily="2" charset="-122"/>
              <a:ea typeface="方正雅士黑 简" panose="02000500000000000000" pitchFamily="2" charset="-122"/>
            </a:endParaRPr>
          </a:p>
        </p:txBody>
      </p:sp>
      <p:pic>
        <p:nvPicPr>
          <p:cNvPr id="13" name="图片 12"/>
          <p:cNvPicPr>
            <a:picLocks noChangeAspect="1"/>
          </p:cNvPicPr>
          <p:nvPr/>
        </p:nvPicPr>
        <p:blipFill rotWithShape="1">
          <a:blip r:embed="rId1">
            <a:extLst>
              <a:ext uri="{28A0092B-C50C-407E-A947-70E740481C1C}">
                <a14:useLocalDpi xmlns:a14="http://schemas.microsoft.com/office/drawing/2010/main" val="0"/>
              </a:ext>
            </a:extLst>
          </a:blip>
          <a:srcRect l="12695" t="13963" r="15432" b="9410"/>
          <a:stretch>
            <a:fillRect/>
          </a:stretch>
        </p:blipFill>
        <p:spPr>
          <a:xfrm rot="5400000">
            <a:off x="2515440" y="-2202731"/>
            <a:ext cx="7034120" cy="11163542"/>
          </a:xfrm>
          <a:prstGeom prst="rect">
            <a:avLst/>
          </a:prstGeom>
          <a:effectLst>
            <a:outerShdw blurRad="152400" dist="76200" dir="5400000" algn="t" rotWithShape="0">
              <a:prstClr val="black">
                <a:alpha val="40000"/>
              </a:prstClr>
            </a:outerShdw>
          </a:effectLst>
        </p:spPr>
      </p:pic>
      <p:pic>
        <p:nvPicPr>
          <p:cNvPr id="6" name="图片 5"/>
          <p:cNvPicPr>
            <a:picLocks noChangeAspect="1"/>
          </p:cNvPicPr>
          <p:nvPr/>
        </p:nvPicPr>
        <p:blipFill rotWithShape="1">
          <a:blip r:embed="rId2"/>
          <a:srcRect r="50000"/>
          <a:stretch>
            <a:fillRect/>
          </a:stretch>
        </p:blipFill>
        <p:spPr>
          <a:xfrm>
            <a:off x="947420" y="1261110"/>
            <a:ext cx="3906520" cy="2802255"/>
          </a:xfrm>
          <a:prstGeom prst="rect">
            <a:avLst/>
          </a:prstGeom>
        </p:spPr>
      </p:pic>
      <p:pic>
        <p:nvPicPr>
          <p:cNvPr id="14" name="图片 13"/>
          <p:cNvPicPr>
            <a:picLocks noChangeAspect="1"/>
          </p:cNvPicPr>
          <p:nvPr/>
        </p:nvPicPr>
        <p:blipFill rotWithShape="1">
          <a:blip r:embed="rId2"/>
          <a:srcRect r="50000"/>
          <a:stretch>
            <a:fillRect/>
          </a:stretch>
        </p:blipFill>
        <p:spPr>
          <a:xfrm flipH="1">
            <a:off x="6985635" y="1146810"/>
            <a:ext cx="4286885" cy="2529205"/>
          </a:xfrm>
          <a:prstGeom prst="rect">
            <a:avLst/>
          </a:prstGeom>
        </p:spPr>
      </p:pic>
      <p:sp>
        <p:nvSpPr>
          <p:cNvPr id="23" name="文本框 22"/>
          <p:cNvSpPr txBox="1"/>
          <p:nvPr/>
        </p:nvSpPr>
        <p:spPr>
          <a:xfrm>
            <a:off x="2422525" y="2481580"/>
            <a:ext cx="8042275" cy="2122805"/>
          </a:xfrm>
          <a:prstGeom prst="rect">
            <a:avLst/>
          </a:prstGeom>
          <a:noFill/>
        </p:spPr>
        <p:txBody>
          <a:bodyPr wrap="square" rtlCol="0">
            <a:spAutoFit/>
          </a:bodyPr>
          <a:lstStyle/>
          <a:p>
            <a:pPr algn="l"/>
            <a:r>
              <a:rPr lang="zh-CN" altLang="en-US" sz="6600" spc="-150" dirty="0">
                <a:solidFill>
                  <a:schemeClr val="tx1">
                    <a:lumMod val="75000"/>
                    <a:lumOff val="25000"/>
                  </a:schemeClr>
                </a:solidFill>
                <a:latin typeface="BiaoZhunCuHei" panose="02000503000000000000" charset="-122"/>
                <a:ea typeface="BiaoZhunCuHei" panose="02000503000000000000" charset="-122"/>
              </a:rPr>
              <a:t>第二章　</a:t>
            </a:r>
            <a:endParaRPr lang="zh-CN" altLang="en-US" sz="6600" spc="-150" dirty="0">
              <a:solidFill>
                <a:schemeClr val="tx1">
                  <a:lumMod val="75000"/>
                  <a:lumOff val="25000"/>
                </a:schemeClr>
              </a:solidFill>
              <a:latin typeface="BiaoZhunCuHei" panose="02000503000000000000" charset="-122"/>
              <a:ea typeface="BiaoZhunCuHei" panose="02000503000000000000" charset="-122"/>
            </a:endParaRPr>
          </a:p>
          <a:p>
            <a:pPr algn="l"/>
            <a:r>
              <a:rPr lang="zh-CN" altLang="en-US" sz="6600" spc="-150" dirty="0">
                <a:solidFill>
                  <a:schemeClr val="tx1">
                    <a:lumMod val="75000"/>
                    <a:lumOff val="25000"/>
                  </a:schemeClr>
                </a:solidFill>
                <a:latin typeface="BiaoZhunCuHei" panose="02000503000000000000" charset="-122"/>
                <a:ea typeface="BiaoZhunCuHei" panose="02000503000000000000" charset="-122"/>
              </a:rPr>
              <a:t>认识自我　人职匹配</a:t>
            </a:r>
            <a:endParaRPr lang="en-US" altLang="zh-CN" sz="6600" spc="-150" dirty="0">
              <a:solidFill>
                <a:schemeClr val="tx1">
                  <a:lumMod val="75000"/>
                  <a:lumOff val="25000"/>
                </a:schemeClr>
              </a:solidFill>
              <a:latin typeface="BiaoZhunCuHei" panose="02000503000000000000" charset="-122"/>
              <a:ea typeface="BiaoZhunCuHei" panose="02000503000000000000"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25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16" fill="hold" nodeType="withEffect">
                                  <p:stCondLst>
                                    <p:cond delay="125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1750"/>
                            </p:stCondLst>
                            <p:childTnLst>
                              <p:par>
                                <p:cTn id="16" presetID="50" presetClass="entr" presetSubtype="0" decel="100000" fill="hold" grpId="0" nodeType="afterEffect">
                                  <p:stCondLst>
                                    <p:cond delay="0"/>
                                  </p:stCondLst>
                                  <p:iterate type="lt">
                                    <p:tmPct val="10000"/>
                                  </p:iterate>
                                  <p:childTnLst>
                                    <p:set>
                                      <p:cBhvr>
                                        <p:cTn id="17" dur="1" fill="hold">
                                          <p:stCondLst>
                                            <p:cond delay="0"/>
                                          </p:stCondLst>
                                        </p:cTn>
                                        <p:tgtEl>
                                          <p:spTgt spid="23"/>
                                        </p:tgtEl>
                                        <p:attrNameLst>
                                          <p:attrName>style.visibility</p:attrName>
                                        </p:attrNameLst>
                                      </p:cBhvr>
                                      <p:to>
                                        <p:strVal val="visible"/>
                                      </p:to>
                                    </p:set>
                                    <p:anim calcmode="lin" valueType="num">
                                      <p:cBhvr>
                                        <p:cTn id="18" dur="750" fill="hold"/>
                                        <p:tgtEl>
                                          <p:spTgt spid="23"/>
                                        </p:tgtEl>
                                        <p:attrNameLst>
                                          <p:attrName>ppt_w</p:attrName>
                                        </p:attrNameLst>
                                      </p:cBhvr>
                                      <p:tavLst>
                                        <p:tav tm="0">
                                          <p:val>
                                            <p:strVal val="#ppt_w+.3"/>
                                          </p:val>
                                        </p:tav>
                                        <p:tav tm="100000">
                                          <p:val>
                                            <p:strVal val="#ppt_w"/>
                                          </p:val>
                                        </p:tav>
                                      </p:tavLst>
                                    </p:anim>
                                    <p:anim calcmode="lin" valueType="num">
                                      <p:cBhvr>
                                        <p:cTn id="19" dur="750" fill="hold"/>
                                        <p:tgtEl>
                                          <p:spTgt spid="23"/>
                                        </p:tgtEl>
                                        <p:attrNameLst>
                                          <p:attrName>ppt_h</p:attrName>
                                        </p:attrNameLst>
                                      </p:cBhvr>
                                      <p:tavLst>
                                        <p:tav tm="0">
                                          <p:val>
                                            <p:strVal val="#ppt_h"/>
                                          </p:val>
                                        </p:tav>
                                        <p:tav tm="100000">
                                          <p:val>
                                            <p:strVal val="#ppt_h"/>
                                          </p:val>
                                        </p:tav>
                                      </p:tavLst>
                                    </p:anim>
                                    <p:animEffect transition="in" filter="fade">
                                      <p:cBhvr>
                                        <p:cTn id="20" dur="7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稻壳儿鸭鸭 1"/>
          <p:cNvGrpSpPr/>
          <p:nvPr/>
        </p:nvGrpSpPr>
        <p:grpSpPr>
          <a:xfrm>
            <a:off x="1282700" y="2744852"/>
            <a:ext cx="9626600" cy="1437868"/>
            <a:chOff x="1066800" y="2768600"/>
            <a:chExt cx="9626600" cy="1437868"/>
          </a:xfrm>
        </p:grpSpPr>
        <p:sp>
          <p:nvSpPr>
            <p:cNvPr id="28" name="稻壳儿鸭鸭 1-1"/>
            <p:cNvSpPr txBox="1"/>
            <p:nvPr/>
          </p:nvSpPr>
          <p:spPr>
            <a:xfrm>
              <a:off x="1066800" y="3485967"/>
              <a:ext cx="9626600" cy="720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R="0" lvl="0" indent="0" algn="l" defTabSz="914400" rtl="0" fontAlgn="auto">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（1）从事某种活动须有一定的能力作为条件和保证，如学习活动就需要认识能力、记忆能力、思维能力、阅读能力和语言表达能力等。</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29" name="稻壳儿鸭鸭 1-2"/>
            <p:cNvSpPr txBox="1"/>
            <p:nvPr/>
          </p:nvSpPr>
          <p:spPr>
            <a:xfrm>
              <a:off x="1066800" y="2768600"/>
              <a:ext cx="8804275" cy="518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sym typeface="+mn-lt"/>
                </a:rPr>
                <a:t>能力是直接影响人的活动效率，使活动顺利完成的个性心理特征。</a:t>
              </a:r>
              <a:endParaRPr kumimoji="0" lang="zh-CN" altLang="en-US" sz="18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sym typeface="+mn-lt"/>
              </a:endParaRPr>
            </a:p>
          </p:txBody>
        </p:sp>
      </p:grpSp>
      <p:sp>
        <p:nvSpPr>
          <p:cNvPr id="12" name="稻壳儿鸭鸭 2"/>
          <p:cNvSpPr/>
          <p:nvPr/>
        </p:nvSpPr>
        <p:spPr>
          <a:xfrm>
            <a:off x="3555999" y="1781467"/>
            <a:ext cx="5080002" cy="6731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rPr>
              <a:t>（一）能力的含义</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endParaRPr>
          </a:p>
        </p:txBody>
      </p:sp>
      <p:sp>
        <p:nvSpPr>
          <p:cNvPr id="40" name="稻壳儿鸭鸭 3"/>
          <p:cNvSpPr txBox="1"/>
          <p:nvPr/>
        </p:nvSpPr>
        <p:spPr>
          <a:xfrm>
            <a:off x="1282700" y="4557395"/>
            <a:ext cx="9626600" cy="101473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R="0" lvl="0" indent="0" algn="l" defTabSz="914400" rtl="0" fontAlgn="auto">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sym typeface="+mn-lt"/>
              </a:rPr>
              <a:t>（2）能力是人完成活动的必要心理条件。但是，在活动中表现出来的心理特征并不</a:t>
            </a:r>
            <a:endParaRPr kumimoji="0"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sym typeface="+mn-lt"/>
            </a:endParaRPr>
          </a:p>
          <a:p>
            <a:pPr marR="0" lvl="0" indent="0" algn="l" defTabSz="914400" rtl="0" fontAlgn="auto">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sym typeface="+mn-lt"/>
              </a:rPr>
              <a:t>都是能力，也不是只要具备能力就能顺利完成某项工作任务。</a:t>
            </a:r>
            <a:endParaRPr kumimoji="0"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sym typeface="+mn-lt"/>
            </a:endParaRPr>
          </a:p>
        </p:txBody>
      </p:sp>
      <p:sp>
        <p:nvSpPr>
          <p:cNvPr id="26" name="稻壳儿鸭鸭 5-1"/>
          <p:cNvSpPr txBox="1"/>
          <p:nvPr/>
        </p:nvSpPr>
        <p:spPr>
          <a:xfrm>
            <a:off x="1790700" y="791845"/>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一、能力</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4"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wipe(down)">
                                      <p:cBhvr>
                                        <p:cTn id="1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40"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稻壳儿鸭鸭 2"/>
          <p:cNvSpPr/>
          <p:nvPr/>
        </p:nvSpPr>
        <p:spPr>
          <a:xfrm>
            <a:off x="3555999" y="1781467"/>
            <a:ext cx="5080002" cy="6731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rPr>
              <a:t>（二）能力的分类</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endParaRPr>
          </a:p>
        </p:txBody>
      </p:sp>
      <p:sp>
        <p:nvSpPr>
          <p:cNvPr id="26" name="稻壳儿鸭鸭 5-1"/>
          <p:cNvSpPr txBox="1"/>
          <p:nvPr/>
        </p:nvSpPr>
        <p:spPr>
          <a:xfrm>
            <a:off x="1790700" y="791845"/>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一、能力</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cxnSp>
        <p:nvCxnSpPr>
          <p:cNvPr id="23" name="直接连接符 22"/>
          <p:cNvCxnSpPr/>
          <p:nvPr>
            <p:custDataLst>
              <p:tags r:id="rId1"/>
            </p:custDataLst>
          </p:nvPr>
        </p:nvCxnSpPr>
        <p:spPr>
          <a:xfrm>
            <a:off x="586701" y="6017163"/>
            <a:ext cx="10962679" cy="0"/>
          </a:xfrm>
          <a:prstGeom prst="line">
            <a:avLst/>
          </a:prstGeom>
          <a:ln w="25400" cap="rnd">
            <a:solidFill>
              <a:srgbClr val="8EAADC"/>
            </a:solidFill>
          </a:ln>
        </p:spPr>
        <p:style>
          <a:lnRef idx="1">
            <a:srgbClr val="8590CA"/>
          </a:lnRef>
          <a:fillRef idx="0">
            <a:srgbClr val="8590CA"/>
          </a:fillRef>
          <a:effectRef idx="0">
            <a:srgbClr val="8590CA"/>
          </a:effectRef>
          <a:fontRef idx="minor">
            <a:sysClr val="windowText" lastClr="000000"/>
          </a:fontRef>
        </p:style>
      </p:cxnSp>
      <p:sp>
        <p:nvSpPr>
          <p:cNvPr id="25" name="矩形 24"/>
          <p:cNvSpPr/>
          <p:nvPr>
            <p:custDataLst>
              <p:tags r:id="rId2"/>
            </p:custDataLst>
          </p:nvPr>
        </p:nvSpPr>
        <p:spPr>
          <a:xfrm>
            <a:off x="586740" y="2616835"/>
            <a:ext cx="3444240" cy="2814955"/>
          </a:xfrm>
          <a:prstGeom prst="rect">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nSpc>
                <a:spcPct val="120000"/>
              </a:lnSpc>
            </a:pPr>
            <a:endParaRPr lang="zh-CN" altLang="en-US" sz="14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1" name="等腰三角形 30"/>
          <p:cNvSpPr/>
          <p:nvPr>
            <p:custDataLst>
              <p:tags r:id="rId3"/>
            </p:custDataLst>
          </p:nvPr>
        </p:nvSpPr>
        <p:spPr>
          <a:xfrm rot="10800000">
            <a:off x="589806" y="5431196"/>
            <a:ext cx="1725585" cy="241125"/>
          </a:xfrm>
          <a:prstGeom prst="triangle">
            <a:avLst>
              <a:gd name="adj" fmla="val 0"/>
            </a:avLst>
          </a:prstGeom>
          <a:solidFill>
            <a:srgbClr val="8590CA">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6" name="矩形 35"/>
          <p:cNvSpPr/>
          <p:nvPr>
            <p:custDataLst>
              <p:tags r:id="rId4"/>
            </p:custDataLst>
          </p:nvPr>
        </p:nvSpPr>
        <p:spPr>
          <a:xfrm>
            <a:off x="678180" y="2616835"/>
            <a:ext cx="3349625" cy="2860040"/>
          </a:xfrm>
          <a:prstGeom prst="rect">
            <a:avLst/>
          </a:prstGeom>
        </p:spPr>
        <p:txBody>
          <a:bodyPr wrap="square" anchor="ctr"/>
          <a:p>
            <a:pPr>
              <a:lnSpc>
                <a:spcPct val="120000"/>
              </a:lnSpc>
            </a:pPr>
            <a:r>
              <a:rPr lang="zh-CN" altLang="en-US" sz="1400" b="1" spc="150" dirty="0">
                <a:solidFill>
                  <a:sysClr val="window" lastClr="FFFFFF"/>
                </a:solidFill>
                <a:latin typeface="Arial" panose="020B0604020202020204" pitchFamily="34" charset="0"/>
                <a:ea typeface="微软雅黑" panose="020B0503020204020204" charset="-122"/>
                <a:sym typeface="Arial" panose="020B0604020202020204" pitchFamily="34" charset="0"/>
              </a:rPr>
              <a:t>1. 按照能力的倾向性可以划分为一般能力和特殊能力</a:t>
            </a:r>
            <a:endParaRPr lang="zh-CN" altLang="en-US" sz="1400" b="1"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z="1400" spc="150" dirty="0">
                <a:solidFill>
                  <a:sysClr val="window" lastClr="FFFFFF"/>
                </a:solidFill>
                <a:latin typeface="Arial" panose="020B0604020202020204" pitchFamily="34" charset="0"/>
                <a:ea typeface="微软雅黑" panose="020B0503020204020204" charset="-122"/>
                <a:sym typeface="Arial" panose="020B0604020202020204" pitchFamily="34" charset="0"/>
              </a:rPr>
              <a:t>（1）一般能力。一般能力也称为普通能力，是指人从事一切活动所必须具备的一些基本能力。</a:t>
            </a:r>
            <a:endParaRPr lang="zh-CN" altLang="en-US" sz="14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z="1400" spc="150" dirty="0">
                <a:solidFill>
                  <a:sysClr val="window" lastClr="FFFFFF"/>
                </a:solidFill>
                <a:latin typeface="Arial" panose="020B0604020202020204" pitchFamily="34" charset="0"/>
                <a:ea typeface="微软雅黑" panose="020B0503020204020204" charset="-122"/>
                <a:sym typeface="Arial" panose="020B0604020202020204" pitchFamily="34" charset="0"/>
              </a:rPr>
              <a:t>（2）特殊能力。特殊能力是指完成专业活动所特需的能力，专指在某些专业和特殊职业活动中表现出来的一般能力的某些特殊方面的独特发展。</a:t>
            </a:r>
            <a:endParaRPr lang="zh-CN" altLang="en-US" sz="14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0" name="椭圆 29"/>
          <p:cNvSpPr/>
          <p:nvPr>
            <p:custDataLst>
              <p:tags r:id="rId5"/>
            </p:custDataLst>
          </p:nvPr>
        </p:nvSpPr>
        <p:spPr>
          <a:xfrm>
            <a:off x="2132035" y="5834981"/>
            <a:ext cx="366713" cy="366713"/>
          </a:xfrm>
          <a:prstGeom prst="ellipse">
            <a:avLst/>
          </a:prstGeom>
          <a:solidFill>
            <a:srgbClr val="8590CA"/>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50000" lnSpcReduction="20000"/>
          </a:bodyPr>
          <a:p>
            <a:pPr algn="ctr"/>
            <a:r>
              <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rPr>
              <a:t>A</a:t>
            </a:r>
            <a:endPar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0" name="矩形 59"/>
          <p:cNvSpPr/>
          <p:nvPr>
            <p:custDataLst>
              <p:tags r:id="rId6"/>
            </p:custDataLst>
          </p:nvPr>
        </p:nvSpPr>
        <p:spPr>
          <a:xfrm>
            <a:off x="4345940" y="2616835"/>
            <a:ext cx="3444240" cy="2814955"/>
          </a:xfrm>
          <a:prstGeom prst="rect">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nSpc>
                <a:spcPct val="120000"/>
              </a:lnSpc>
            </a:pPr>
            <a:endParaRPr lang="zh-CN" altLang="en-US" sz="14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1" name="等腰三角形 60"/>
          <p:cNvSpPr/>
          <p:nvPr>
            <p:custDataLst>
              <p:tags r:id="rId7"/>
            </p:custDataLst>
          </p:nvPr>
        </p:nvSpPr>
        <p:spPr>
          <a:xfrm rot="10800000">
            <a:off x="4349005" y="5431196"/>
            <a:ext cx="1725585" cy="241125"/>
          </a:xfrm>
          <a:prstGeom prst="triangle">
            <a:avLst>
              <a:gd name="adj" fmla="val 0"/>
            </a:avLst>
          </a:prstGeom>
          <a:solidFill>
            <a:srgbClr val="8EAADC">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9" name="矩形 58"/>
          <p:cNvSpPr/>
          <p:nvPr>
            <p:custDataLst>
              <p:tags r:id="rId8"/>
            </p:custDataLst>
          </p:nvPr>
        </p:nvSpPr>
        <p:spPr>
          <a:xfrm>
            <a:off x="4393565" y="2776855"/>
            <a:ext cx="3349625" cy="2403475"/>
          </a:xfrm>
          <a:prstGeom prst="rect">
            <a:avLst/>
          </a:prstGeom>
        </p:spPr>
        <p:txBody>
          <a:bodyPr wrap="square" anchor="ctr"/>
          <a:p>
            <a:pPr>
              <a:lnSpc>
                <a:spcPct val="120000"/>
              </a:lnSpc>
            </a:pPr>
            <a:r>
              <a:rPr lang="zh-CN" altLang="en-US" sz="1400" b="1" spc="150" dirty="0">
                <a:solidFill>
                  <a:sysClr val="window" lastClr="FFFFFF"/>
                </a:solidFill>
                <a:latin typeface="Arial" panose="020B0604020202020204" pitchFamily="34" charset="0"/>
                <a:ea typeface="微软雅黑" panose="020B0503020204020204" charset="-122"/>
                <a:sym typeface="Arial" panose="020B0604020202020204" pitchFamily="34" charset="0"/>
              </a:rPr>
              <a:t>2. 按照能力的功能可以划分为认知能力、操作能力和社交能力</a:t>
            </a:r>
            <a:endParaRPr lang="zh-CN" altLang="en-US" sz="1400" b="1"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z="1400" spc="150" dirty="0">
                <a:solidFill>
                  <a:sysClr val="window" lastClr="FFFFFF"/>
                </a:solidFill>
                <a:latin typeface="Arial" panose="020B0604020202020204" pitchFamily="34" charset="0"/>
                <a:ea typeface="微软雅黑" panose="020B0503020204020204" charset="-122"/>
                <a:sym typeface="Arial" panose="020B0604020202020204" pitchFamily="34" charset="0"/>
              </a:rPr>
              <a:t>（1）认知能力。认知能力就是接收、加工、储存和应用信息的能力。</a:t>
            </a:r>
            <a:endParaRPr lang="zh-CN" altLang="en-US" sz="14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z="1400" spc="150" dirty="0">
                <a:solidFill>
                  <a:sysClr val="window" lastClr="FFFFFF"/>
                </a:solidFill>
                <a:latin typeface="Arial" panose="020B0604020202020204" pitchFamily="34" charset="0"/>
                <a:ea typeface="微软雅黑" panose="020B0503020204020204" charset="-122"/>
                <a:sym typeface="Arial" panose="020B0604020202020204" pitchFamily="34" charset="0"/>
              </a:rPr>
              <a:t>（2）操作能力。操作能力就是操纵、制作和运动的能力。</a:t>
            </a:r>
            <a:endParaRPr lang="zh-CN" altLang="en-US" sz="14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z="1400" spc="150" dirty="0">
                <a:solidFill>
                  <a:sysClr val="window" lastClr="FFFFFF"/>
                </a:solidFill>
                <a:latin typeface="Arial" panose="020B0604020202020204" pitchFamily="34" charset="0"/>
                <a:ea typeface="微软雅黑" panose="020B0503020204020204" charset="-122"/>
                <a:sym typeface="Arial" panose="020B0604020202020204" pitchFamily="34" charset="0"/>
              </a:rPr>
              <a:t>（3）社交能力。社交能力是在人们的社会交往活动中所表现出来的能力。</a:t>
            </a:r>
            <a:endParaRPr lang="zh-CN" altLang="en-US" sz="14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5" name="矩形 64"/>
          <p:cNvSpPr/>
          <p:nvPr>
            <p:custDataLst>
              <p:tags r:id="rId9"/>
            </p:custDataLst>
          </p:nvPr>
        </p:nvSpPr>
        <p:spPr>
          <a:xfrm>
            <a:off x="8105140" y="2616835"/>
            <a:ext cx="3444240" cy="2814955"/>
          </a:xfrm>
          <a:prstGeom prst="rect">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nSpc>
                <a:spcPct val="120000"/>
              </a:lnSpc>
            </a:pPr>
            <a:endParaRPr lang="zh-CN" altLang="en-US" sz="14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6" name="等腰三角形 65"/>
          <p:cNvSpPr/>
          <p:nvPr>
            <p:custDataLst>
              <p:tags r:id="rId10"/>
            </p:custDataLst>
          </p:nvPr>
        </p:nvSpPr>
        <p:spPr>
          <a:xfrm rot="10800000">
            <a:off x="8108206" y="5431196"/>
            <a:ext cx="1725585" cy="241125"/>
          </a:xfrm>
          <a:prstGeom prst="triangle">
            <a:avLst>
              <a:gd name="adj" fmla="val 0"/>
            </a:avLst>
          </a:prstGeom>
          <a:solidFill>
            <a:srgbClr val="79B6D3">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4" name="矩形 63"/>
          <p:cNvSpPr/>
          <p:nvPr>
            <p:custDataLst>
              <p:tags r:id="rId11"/>
            </p:custDataLst>
          </p:nvPr>
        </p:nvSpPr>
        <p:spPr>
          <a:xfrm>
            <a:off x="8209915" y="2776855"/>
            <a:ext cx="3349625" cy="2403475"/>
          </a:xfrm>
          <a:prstGeom prst="rect">
            <a:avLst/>
          </a:prstGeom>
        </p:spPr>
        <p:txBody>
          <a:bodyPr wrap="square" anchor="ctr">
            <a:normAutofit fontScale="80000"/>
          </a:bodyPr>
          <a:p>
            <a:pPr>
              <a:lnSpc>
                <a:spcPct val="120000"/>
              </a:lnSpc>
            </a:pPr>
            <a:r>
              <a:rPr lang="zh-CN" altLang="en-US" b="1" spc="150" dirty="0">
                <a:solidFill>
                  <a:sysClr val="window" lastClr="FFFFFF"/>
                </a:solidFill>
                <a:latin typeface="Arial" panose="020B0604020202020204" pitchFamily="34" charset="0"/>
                <a:ea typeface="微软雅黑" panose="020B0503020204020204" charset="-122"/>
                <a:sym typeface="Arial" panose="020B0604020202020204" pitchFamily="34" charset="0"/>
              </a:rPr>
              <a:t>3. 按照能力参与活动的性质可以划分为模仿能力和创造能力</a:t>
            </a:r>
            <a:endParaRPr lang="zh-CN" altLang="en-US" b="1"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pc="150" dirty="0">
                <a:solidFill>
                  <a:sysClr val="window" lastClr="FFFFFF"/>
                </a:solidFill>
                <a:latin typeface="Arial" panose="020B0604020202020204" pitchFamily="34" charset="0"/>
                <a:ea typeface="微软雅黑" panose="020B0503020204020204" charset="-122"/>
                <a:sym typeface="Arial" panose="020B0604020202020204" pitchFamily="34" charset="0"/>
              </a:rPr>
              <a:t>（1）模仿能力。模仿能力是指效仿他人的言行举止而引起的与之相类似的行为活动</a:t>
            </a:r>
            <a:endParaRPr lang="zh-CN" altLang="en-US"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pc="150" dirty="0">
                <a:solidFill>
                  <a:sysClr val="window" lastClr="FFFFFF"/>
                </a:solidFill>
                <a:latin typeface="Arial" panose="020B0604020202020204" pitchFamily="34" charset="0"/>
                <a:ea typeface="微软雅黑" panose="020B0503020204020204" charset="-122"/>
                <a:sym typeface="Arial" panose="020B0604020202020204" pitchFamily="34" charset="0"/>
              </a:rPr>
              <a:t>的能力。</a:t>
            </a:r>
            <a:endParaRPr lang="zh-CN" altLang="en-US"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pc="150" dirty="0">
                <a:solidFill>
                  <a:sysClr val="window" lastClr="FFFFFF"/>
                </a:solidFill>
                <a:latin typeface="Arial" panose="020B0604020202020204" pitchFamily="34" charset="0"/>
                <a:ea typeface="微软雅黑" panose="020B0503020204020204" charset="-122"/>
                <a:sym typeface="Arial" panose="020B0604020202020204" pitchFamily="34" charset="0"/>
              </a:rPr>
              <a:t>（2）创造能力。创造能力是指产生新思想，发现和创造新事物的能力。</a:t>
            </a:r>
            <a:endParaRPr lang="zh-CN" altLang="en-US"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8" name="椭圆 67"/>
          <p:cNvSpPr/>
          <p:nvPr>
            <p:custDataLst>
              <p:tags r:id="rId12"/>
            </p:custDataLst>
          </p:nvPr>
        </p:nvSpPr>
        <p:spPr>
          <a:xfrm>
            <a:off x="5884681" y="5834981"/>
            <a:ext cx="366713" cy="366713"/>
          </a:xfrm>
          <a:prstGeom prst="ellipse">
            <a:avLst/>
          </a:prstGeom>
          <a:solidFill>
            <a:srgbClr val="8EAADC"/>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50000" lnSpcReduction="20000"/>
          </a:bodyPr>
          <a:p>
            <a:pPr algn="ctr"/>
            <a:r>
              <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rPr>
              <a:t>B</a:t>
            </a:r>
            <a:endPar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71" name="椭圆 70"/>
          <p:cNvSpPr/>
          <p:nvPr>
            <p:custDataLst>
              <p:tags r:id="rId13"/>
            </p:custDataLst>
          </p:nvPr>
        </p:nvSpPr>
        <p:spPr>
          <a:xfrm>
            <a:off x="9650434" y="5834981"/>
            <a:ext cx="366713" cy="366713"/>
          </a:xfrm>
          <a:prstGeom prst="ellipse">
            <a:avLst/>
          </a:prstGeom>
          <a:solidFill>
            <a:srgbClr val="79B6D3"/>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50000" lnSpcReduction="20000"/>
          </a:bodyPr>
          <a:p>
            <a:pPr algn="ctr"/>
            <a:r>
              <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rPr>
              <a:t>C</a:t>
            </a:r>
            <a:endPar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稻壳儿鸭鸭 2"/>
          <p:cNvSpPr/>
          <p:nvPr/>
        </p:nvSpPr>
        <p:spPr>
          <a:xfrm>
            <a:off x="3475989" y="1284262"/>
            <a:ext cx="5080002" cy="6731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rPr>
              <a:t>（三）能力与职业规划</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endParaRPr>
          </a:p>
        </p:txBody>
      </p:sp>
      <p:sp>
        <p:nvSpPr>
          <p:cNvPr id="26" name="稻壳儿鸭鸭 5-1"/>
          <p:cNvSpPr txBox="1"/>
          <p:nvPr/>
        </p:nvSpPr>
        <p:spPr>
          <a:xfrm>
            <a:off x="1790700" y="791845"/>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一、能力</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3" name="任意多边形 2"/>
          <p:cNvSpPr/>
          <p:nvPr>
            <p:custDataLst>
              <p:tags r:id="rId1"/>
            </p:custDataLst>
          </p:nvPr>
        </p:nvSpPr>
        <p:spPr>
          <a:xfrm>
            <a:off x="5065395" y="4472940"/>
            <a:ext cx="2392045" cy="644525"/>
          </a:xfrm>
          <a:custGeom>
            <a:avLst/>
            <a:gdLst/>
            <a:ahLst/>
            <a:cxnLst>
              <a:cxn ang="3">
                <a:pos x="hc" y="t"/>
              </a:cxn>
              <a:cxn ang="cd2">
                <a:pos x="l" y="vc"/>
              </a:cxn>
              <a:cxn ang="cd4">
                <a:pos x="hc" y="b"/>
              </a:cxn>
              <a:cxn ang="0">
                <a:pos x="r" y="vc"/>
              </a:cxn>
            </a:cxnLst>
            <a:rect l="l" t="t" r="r" b="b"/>
            <a:pathLst>
              <a:path w="3768" h="1015">
                <a:moveTo>
                  <a:pt x="0" y="0"/>
                </a:moveTo>
                <a:lnTo>
                  <a:pt x="3765" y="0"/>
                </a:lnTo>
                <a:lnTo>
                  <a:pt x="3765" y="594"/>
                </a:lnTo>
                <a:lnTo>
                  <a:pt x="3766" y="602"/>
                </a:lnTo>
                <a:lnTo>
                  <a:pt x="3767" y="613"/>
                </a:lnTo>
                <a:cubicBezTo>
                  <a:pt x="3799" y="838"/>
                  <a:pt x="2831" y="1021"/>
                  <a:pt x="1884" y="1015"/>
                </a:cubicBezTo>
                <a:cubicBezTo>
                  <a:pt x="844" y="1023"/>
                  <a:pt x="-1" y="820"/>
                  <a:pt x="1" y="624"/>
                </a:cubicBezTo>
                <a:lnTo>
                  <a:pt x="0" y="624"/>
                </a:lnTo>
                <a:lnTo>
                  <a:pt x="0" y="0"/>
                </a:lnTo>
                <a:close/>
              </a:path>
            </a:pathLst>
          </a:custGeom>
          <a:solidFill>
            <a:srgbClr val="FFA100">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charset="-122"/>
            </a:endParaRPr>
          </a:p>
        </p:txBody>
      </p:sp>
      <p:sp>
        <p:nvSpPr>
          <p:cNvPr id="4" name="椭圆 3"/>
          <p:cNvSpPr/>
          <p:nvPr>
            <p:custDataLst>
              <p:tags r:id="rId2"/>
            </p:custDataLst>
          </p:nvPr>
        </p:nvSpPr>
        <p:spPr>
          <a:xfrm>
            <a:off x="5065395" y="4211320"/>
            <a:ext cx="2390775" cy="511175"/>
          </a:xfrm>
          <a:prstGeom prst="ellipse">
            <a:avLst/>
          </a:prstGeom>
          <a:solidFill>
            <a:srgbClr val="FFA100">
              <a:lumMod val="40000"/>
              <a:lumOff val="6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1" name="任意多边形 20"/>
          <p:cNvSpPr/>
          <p:nvPr>
            <p:custDataLst>
              <p:tags r:id="rId3"/>
            </p:custDataLst>
          </p:nvPr>
        </p:nvSpPr>
        <p:spPr>
          <a:xfrm>
            <a:off x="5624830" y="3829050"/>
            <a:ext cx="2392045" cy="644525"/>
          </a:xfrm>
          <a:custGeom>
            <a:avLst/>
            <a:gdLst/>
            <a:ahLst/>
            <a:cxnLst>
              <a:cxn ang="3">
                <a:pos x="hc" y="t"/>
              </a:cxn>
              <a:cxn ang="cd2">
                <a:pos x="l" y="vc"/>
              </a:cxn>
              <a:cxn ang="cd4">
                <a:pos x="hc" y="b"/>
              </a:cxn>
              <a:cxn ang="0">
                <a:pos x="r" y="vc"/>
              </a:cxn>
            </a:cxnLst>
            <a:rect l="l" t="t" r="r" b="b"/>
            <a:pathLst>
              <a:path w="3768" h="1015">
                <a:moveTo>
                  <a:pt x="0" y="0"/>
                </a:moveTo>
                <a:lnTo>
                  <a:pt x="3765" y="0"/>
                </a:lnTo>
                <a:lnTo>
                  <a:pt x="3765" y="594"/>
                </a:lnTo>
                <a:lnTo>
                  <a:pt x="3766" y="602"/>
                </a:lnTo>
                <a:lnTo>
                  <a:pt x="3767" y="613"/>
                </a:lnTo>
                <a:cubicBezTo>
                  <a:pt x="3799" y="838"/>
                  <a:pt x="2831" y="1021"/>
                  <a:pt x="1884" y="1015"/>
                </a:cubicBezTo>
                <a:cubicBezTo>
                  <a:pt x="844" y="1023"/>
                  <a:pt x="-1" y="820"/>
                  <a:pt x="1" y="624"/>
                </a:cubicBezTo>
                <a:lnTo>
                  <a:pt x="0" y="624"/>
                </a:lnTo>
                <a:lnTo>
                  <a:pt x="0" y="0"/>
                </a:lnTo>
                <a:close/>
              </a:path>
            </a:pathLst>
          </a:custGeom>
          <a:solidFill>
            <a:srgbClr val="F35B06">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charset="-122"/>
            </a:endParaRPr>
          </a:p>
        </p:txBody>
      </p:sp>
      <p:sp>
        <p:nvSpPr>
          <p:cNvPr id="22" name="椭圆 21"/>
          <p:cNvSpPr/>
          <p:nvPr>
            <p:custDataLst>
              <p:tags r:id="rId4"/>
            </p:custDataLst>
          </p:nvPr>
        </p:nvSpPr>
        <p:spPr>
          <a:xfrm>
            <a:off x="5624830" y="3567430"/>
            <a:ext cx="2390775" cy="511175"/>
          </a:xfrm>
          <a:prstGeom prst="ellipse">
            <a:avLst/>
          </a:prstGeom>
          <a:solidFill>
            <a:srgbClr val="F35B06">
              <a:lumMod val="40000"/>
              <a:lumOff val="6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4" name="任意多边形 23"/>
          <p:cNvSpPr/>
          <p:nvPr>
            <p:custDataLst>
              <p:tags r:id="rId5"/>
            </p:custDataLst>
          </p:nvPr>
        </p:nvSpPr>
        <p:spPr>
          <a:xfrm>
            <a:off x="4877435" y="3171190"/>
            <a:ext cx="2392045" cy="644525"/>
          </a:xfrm>
          <a:custGeom>
            <a:avLst/>
            <a:gdLst/>
            <a:ahLst/>
            <a:cxnLst>
              <a:cxn ang="3">
                <a:pos x="hc" y="t"/>
              </a:cxn>
              <a:cxn ang="cd2">
                <a:pos x="l" y="vc"/>
              </a:cxn>
              <a:cxn ang="cd4">
                <a:pos x="hc" y="b"/>
              </a:cxn>
              <a:cxn ang="0">
                <a:pos x="r" y="vc"/>
              </a:cxn>
            </a:cxnLst>
            <a:rect l="l" t="t" r="r" b="b"/>
            <a:pathLst>
              <a:path w="3768" h="1015">
                <a:moveTo>
                  <a:pt x="0" y="0"/>
                </a:moveTo>
                <a:lnTo>
                  <a:pt x="3765" y="0"/>
                </a:lnTo>
                <a:lnTo>
                  <a:pt x="3765" y="594"/>
                </a:lnTo>
                <a:lnTo>
                  <a:pt x="3766" y="602"/>
                </a:lnTo>
                <a:lnTo>
                  <a:pt x="3767" y="613"/>
                </a:lnTo>
                <a:cubicBezTo>
                  <a:pt x="3799" y="838"/>
                  <a:pt x="2831" y="1021"/>
                  <a:pt x="1884" y="1015"/>
                </a:cubicBezTo>
                <a:cubicBezTo>
                  <a:pt x="844" y="1023"/>
                  <a:pt x="-1" y="820"/>
                  <a:pt x="1" y="624"/>
                </a:cubicBezTo>
                <a:lnTo>
                  <a:pt x="0" y="624"/>
                </a:lnTo>
                <a:lnTo>
                  <a:pt x="0" y="0"/>
                </a:lnTo>
                <a:close/>
              </a:path>
            </a:pathLst>
          </a:custGeom>
          <a:solidFill>
            <a:srgbClr val="7578EC">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charset="-122"/>
            </a:endParaRPr>
          </a:p>
        </p:txBody>
      </p:sp>
      <p:sp>
        <p:nvSpPr>
          <p:cNvPr id="2" name="椭圆 1"/>
          <p:cNvSpPr/>
          <p:nvPr>
            <p:custDataLst>
              <p:tags r:id="rId6"/>
            </p:custDataLst>
          </p:nvPr>
        </p:nvSpPr>
        <p:spPr>
          <a:xfrm>
            <a:off x="4877435" y="2894330"/>
            <a:ext cx="2390775" cy="511175"/>
          </a:xfrm>
          <a:prstGeom prst="ellipse">
            <a:avLst/>
          </a:prstGeom>
          <a:solidFill>
            <a:srgbClr val="7578EC">
              <a:lumMod val="40000"/>
              <a:lumOff val="6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7" name="文本框 26"/>
          <p:cNvSpPr txBox="1"/>
          <p:nvPr>
            <p:custDataLst>
              <p:tags r:id="rId7"/>
            </p:custDataLst>
          </p:nvPr>
        </p:nvSpPr>
        <p:spPr>
          <a:xfrm>
            <a:off x="1014095" y="1901190"/>
            <a:ext cx="3094355" cy="1308735"/>
          </a:xfrm>
          <a:prstGeom prst="rect">
            <a:avLst/>
          </a:prstGeom>
          <a:noFill/>
        </p:spPr>
        <p:txBody>
          <a:bodyPr wrap="square" bIns="0" rtlCol="0"/>
          <a:p>
            <a:pPr indent="0" algn="l" fontAlgn="auto">
              <a:lnSpc>
                <a:spcPct val="130000"/>
              </a:lnSpc>
            </a:pPr>
            <a:r>
              <a:rPr lang="en-US" altLang="zh-CN" sz="1600" spc="300">
                <a:solidFill>
                  <a:srgbClr val="7578EC">
                    <a:lumMod val="60000"/>
                    <a:lumOff val="40000"/>
                  </a:srgbClr>
                </a:solidFill>
                <a:latin typeface="思源黑体 CN Heavy" panose="020B0A00000000000000" charset="-122"/>
                <a:ea typeface="思源黑体 CN Heavy" panose="020B0A00000000000000" charset="-122"/>
              </a:rPr>
              <a:t>1. 能力类型与职业相匹配</a:t>
            </a:r>
            <a:endParaRPr lang="en-US" altLang="zh-CN" sz="1600" spc="300">
              <a:solidFill>
                <a:srgbClr val="7578EC">
                  <a:lumMod val="60000"/>
                  <a:lumOff val="40000"/>
                </a:srgbClr>
              </a:solidFill>
              <a:latin typeface="思源黑体 CN Heavy" panose="020B0A00000000000000" charset="-122"/>
              <a:ea typeface="思源黑体 CN Heavy" panose="020B0A00000000000000" charset="-122"/>
            </a:endParaRPr>
          </a:p>
          <a:p>
            <a:pPr indent="0" algn="l" fontAlgn="auto">
              <a:lnSpc>
                <a:spcPct val="130000"/>
              </a:lnSpc>
            </a:pPr>
            <a:r>
              <a:rPr lang="en-US" altLang="zh-CN" sz="1600" spc="300">
                <a:solidFill>
                  <a:schemeClr val="tx1"/>
                </a:solidFill>
                <a:latin typeface="思源黑体 CN Heavy" panose="020B0A00000000000000" charset="-122"/>
                <a:ea typeface="思源黑体 CN Heavy" panose="020B0A00000000000000" charset="-122"/>
              </a:rPr>
              <a:t>    人的能力类型是有差异的，即人的能力发展方向存在差异。职业的性质、内容和环境不同，对人的能力也有不同的要求。因而，我们应注意能力类型与职业类型、职业性质的配合。</a:t>
            </a:r>
            <a:endParaRPr lang="en-US" altLang="zh-CN" sz="1600" spc="300">
              <a:solidFill>
                <a:schemeClr val="tx1"/>
              </a:solidFill>
              <a:latin typeface="思源黑体 CN Heavy" panose="020B0A00000000000000" charset="-122"/>
              <a:ea typeface="思源黑体 CN Heavy" panose="020B0A00000000000000" charset="-122"/>
            </a:endParaRPr>
          </a:p>
        </p:txBody>
      </p:sp>
      <p:pic>
        <p:nvPicPr>
          <p:cNvPr id="42" name="图片 41" descr="343435383038363b343532323339343bcde2bbe3"/>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4108450" y="2637155"/>
            <a:ext cx="408940" cy="408940"/>
          </a:xfrm>
          <a:prstGeom prst="rect">
            <a:avLst/>
          </a:prstGeom>
        </p:spPr>
      </p:pic>
      <p:sp>
        <p:nvSpPr>
          <p:cNvPr id="34" name="文本框 33"/>
          <p:cNvSpPr txBox="1"/>
          <p:nvPr>
            <p:custDataLst>
              <p:tags r:id="rId11"/>
            </p:custDataLst>
          </p:nvPr>
        </p:nvSpPr>
        <p:spPr>
          <a:xfrm>
            <a:off x="8836025" y="2882900"/>
            <a:ext cx="2651125" cy="2903855"/>
          </a:xfrm>
          <a:prstGeom prst="rect">
            <a:avLst/>
          </a:prstGeom>
          <a:noFill/>
        </p:spPr>
        <p:txBody>
          <a:bodyPr wrap="square" bIns="0" rtlCol="0"/>
          <a:p>
            <a:pPr indent="0" algn="l" fontAlgn="auto">
              <a:lnSpc>
                <a:spcPct val="130000"/>
              </a:lnSpc>
            </a:pPr>
            <a:r>
              <a:rPr lang="en-US" altLang="zh-CN" sz="1600" spc="300">
                <a:solidFill>
                  <a:srgbClr val="F35B06">
                    <a:lumMod val="60000"/>
                    <a:lumOff val="40000"/>
                  </a:srgbClr>
                </a:solidFill>
                <a:latin typeface="思源黑体 CN Heavy" panose="020B0A00000000000000" charset="-122"/>
                <a:ea typeface="思源黑体 CN Heavy" panose="020B0A00000000000000" charset="-122"/>
              </a:rPr>
              <a:t>2. 能力水平要与职业          </a:t>
            </a:r>
            <a:endParaRPr lang="en-US" altLang="zh-CN" sz="1600" spc="300">
              <a:solidFill>
                <a:srgbClr val="F35B06">
                  <a:lumMod val="60000"/>
                  <a:lumOff val="40000"/>
                </a:srgbClr>
              </a:solidFill>
              <a:latin typeface="思源黑体 CN Heavy" panose="020B0A00000000000000" charset="-122"/>
              <a:ea typeface="思源黑体 CN Heavy" panose="020B0A00000000000000" charset="-122"/>
            </a:endParaRPr>
          </a:p>
          <a:p>
            <a:pPr indent="0" algn="l" fontAlgn="auto">
              <a:lnSpc>
                <a:spcPct val="130000"/>
              </a:lnSpc>
            </a:pPr>
            <a:r>
              <a:rPr lang="en-US" altLang="zh-CN" sz="1600" spc="300">
                <a:solidFill>
                  <a:schemeClr val="tx1"/>
                </a:solidFill>
                <a:latin typeface="思源黑体 CN Heavy" panose="020B0A00000000000000" charset="-122"/>
                <a:ea typeface="思源黑体 CN Heavy" panose="020B0A00000000000000" charset="-122"/>
              </a:rPr>
              <a:t>   </a:t>
            </a:r>
            <a:r>
              <a:rPr lang="zh-CN" altLang="en-US" sz="1600" spc="300">
                <a:solidFill>
                  <a:schemeClr val="tx1"/>
                </a:solidFill>
                <a:latin typeface="思源黑体 CN Heavy" panose="020B0A00000000000000" charset="-122"/>
                <a:ea typeface="思源黑体 CN Heavy" panose="020B0A00000000000000" charset="-122"/>
              </a:rPr>
              <a:t>层</a:t>
            </a:r>
            <a:r>
              <a:rPr lang="en-US" altLang="zh-CN" sz="1600" spc="300">
                <a:solidFill>
                  <a:schemeClr val="tx1"/>
                </a:solidFill>
                <a:latin typeface="思源黑体 CN Heavy" panose="020B0A00000000000000" charset="-122"/>
                <a:ea typeface="思源黑体 CN Heavy" panose="020B0A00000000000000" charset="-122"/>
              </a:rPr>
              <a:t>次一致或基本一致对一种职</a:t>
            </a:r>
            <a:r>
              <a:rPr lang="en-US" altLang="zh-CN" sz="1600" spc="300">
                <a:latin typeface="思源黑体 CN Heavy" panose="020B0A00000000000000" charset="-122"/>
                <a:ea typeface="思源黑体 CN Heavy" panose="020B0A00000000000000" charset="-122"/>
                <a:sym typeface="+mn-ea"/>
              </a:rPr>
              <a:t>业</a:t>
            </a:r>
            <a:r>
              <a:rPr lang="en-US" altLang="zh-CN" sz="1600" spc="300">
                <a:solidFill>
                  <a:schemeClr val="tx1"/>
                </a:solidFill>
                <a:latin typeface="思源黑体 CN Heavy" panose="020B0A00000000000000" charset="-122"/>
                <a:ea typeface="思源黑体 CN Heavy" panose="020B0A00000000000000" charset="-122"/>
              </a:rPr>
              <a:t>或职业类型来说，由于所承担的责任不同，又可分为不同层次，不同的层次对人的能力有不同的要求。</a:t>
            </a:r>
            <a:endParaRPr lang="en-US" altLang="zh-CN" sz="1600" spc="300">
              <a:solidFill>
                <a:schemeClr val="tx1"/>
              </a:solidFill>
              <a:latin typeface="思源黑体 CN Heavy" panose="020B0A00000000000000" charset="-122"/>
              <a:ea typeface="思源黑体 CN Heavy" panose="020B0A00000000000000" charset="-122"/>
            </a:endParaRPr>
          </a:p>
        </p:txBody>
      </p:sp>
      <p:pic>
        <p:nvPicPr>
          <p:cNvPr id="43" name="图片 42" descr="343435383038363b343532323430353bcdf8c2e7d3aacffa"/>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8418830" y="3672205"/>
            <a:ext cx="408940" cy="408940"/>
          </a:xfrm>
          <a:prstGeom prst="rect">
            <a:avLst/>
          </a:prstGeom>
        </p:spPr>
      </p:pic>
      <p:sp>
        <p:nvSpPr>
          <p:cNvPr id="6" name="文本框 5"/>
          <p:cNvSpPr txBox="1"/>
          <p:nvPr>
            <p:custDataLst>
              <p:tags r:id="rId15"/>
            </p:custDataLst>
          </p:nvPr>
        </p:nvSpPr>
        <p:spPr>
          <a:xfrm>
            <a:off x="734060" y="4577080"/>
            <a:ext cx="4591685" cy="1697355"/>
          </a:xfrm>
          <a:prstGeom prst="rect">
            <a:avLst/>
          </a:prstGeom>
          <a:noFill/>
        </p:spPr>
        <p:txBody>
          <a:bodyPr wrap="square" bIns="0" rtlCol="0"/>
          <a:p>
            <a:pPr indent="0" algn="l" fontAlgn="auto">
              <a:lnSpc>
                <a:spcPct val="130000"/>
              </a:lnSpc>
            </a:pPr>
            <a:r>
              <a:rPr lang="en-US" altLang="zh-CN" sz="1600" spc="300">
                <a:solidFill>
                  <a:srgbClr val="FFA100">
                    <a:lumMod val="60000"/>
                    <a:lumOff val="40000"/>
                  </a:srgbClr>
                </a:solidFill>
                <a:latin typeface="思源黑体 CN Heavy" panose="020B0A00000000000000" charset="-122"/>
                <a:ea typeface="思源黑体 CN Heavy" panose="020B0A00000000000000" charset="-122"/>
              </a:rPr>
              <a:t>3. 发挥优势能力的作用</a:t>
            </a:r>
            <a:endParaRPr lang="en-US" altLang="zh-CN" sz="1600" spc="300">
              <a:solidFill>
                <a:srgbClr val="FFA100">
                  <a:lumMod val="60000"/>
                  <a:lumOff val="40000"/>
                </a:srgbClr>
              </a:solidFill>
              <a:latin typeface="思源黑体 CN Heavy" panose="020B0A00000000000000" charset="-122"/>
              <a:ea typeface="思源黑体 CN Heavy" panose="020B0A00000000000000" charset="-122"/>
            </a:endParaRPr>
          </a:p>
          <a:p>
            <a:pPr indent="0" algn="l" fontAlgn="auto">
              <a:lnSpc>
                <a:spcPct val="130000"/>
              </a:lnSpc>
            </a:pPr>
            <a:r>
              <a:rPr lang="en-US" altLang="zh-CN" sz="1600" spc="300">
                <a:solidFill>
                  <a:schemeClr val="tx1"/>
                </a:solidFill>
                <a:latin typeface="思源黑体 CN Heavy" panose="020B0A00000000000000" charset="-122"/>
                <a:ea typeface="思源黑体 CN Heavy" panose="020B0A00000000000000" charset="-122"/>
              </a:rPr>
              <a:t>    每个人都具有一个由多种能力组成的能力系统。在能力系统中，各方面能力的发展是不平衡的，常常是某方面的能力占优势，而另一些方面的能力则不太突出。</a:t>
            </a:r>
            <a:endParaRPr lang="en-US" altLang="zh-CN" sz="1600" spc="300">
              <a:solidFill>
                <a:schemeClr val="tx1"/>
              </a:solidFill>
              <a:latin typeface="思源黑体 CN Heavy" panose="020B0A00000000000000" charset="-122"/>
              <a:ea typeface="思源黑体 CN Heavy" panose="020B0A00000000000000" charset="-122"/>
            </a:endParaRPr>
          </a:p>
        </p:txBody>
      </p:sp>
      <p:pic>
        <p:nvPicPr>
          <p:cNvPr id="44" name="图片 43" descr="343435383038363b343532323430323bcdc6b9e3b7bdb0b8"/>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4108450" y="4506595"/>
            <a:ext cx="408940" cy="408940"/>
          </a:xfrm>
          <a:prstGeom prst="rect">
            <a:avLst/>
          </a:prstGeom>
        </p:spPr>
      </p:pic>
      <p:sp>
        <p:nvSpPr>
          <p:cNvPr id="46" name="文本框 45"/>
          <p:cNvSpPr txBox="1"/>
          <p:nvPr>
            <p:custDataLst>
              <p:tags r:id="rId19"/>
            </p:custDataLst>
          </p:nvPr>
        </p:nvSpPr>
        <p:spPr>
          <a:xfrm>
            <a:off x="7185025" y="3110865"/>
            <a:ext cx="831215" cy="904875"/>
          </a:xfrm>
          <a:prstGeom prst="rect">
            <a:avLst/>
          </a:prstGeom>
          <a:noFill/>
        </p:spPr>
        <p:txBody>
          <a:bodyPr wrap="square" bIns="0" rtlCol="0">
            <a:normAutofit lnSpcReduction="10000"/>
          </a:bodyPr>
          <a:p>
            <a:pPr algn="r"/>
            <a:r>
              <a:rPr lang="en-US" altLang="zh-CN" sz="6000" spc="300">
                <a:ln>
                  <a:solidFill>
                    <a:srgbClr val="F35B06">
                      <a:lumMod val="60000"/>
                      <a:lumOff val="40000"/>
                      <a:alpha val="50000"/>
                    </a:srgbClr>
                  </a:solidFill>
                </a:ln>
                <a:noFill/>
                <a:latin typeface="思源黑体 CN Heavy" panose="020B0A00000000000000" charset="-122"/>
                <a:ea typeface="思源黑体 CN Heavy" panose="020B0A00000000000000" charset="-122"/>
              </a:rPr>
              <a:t>2</a:t>
            </a:r>
            <a:endParaRPr lang="en-US" altLang="zh-CN" sz="6000" spc="300">
              <a:ln>
                <a:solidFill>
                  <a:srgbClr val="F35B06">
                    <a:lumMod val="60000"/>
                    <a:lumOff val="40000"/>
                    <a:alpha val="50000"/>
                  </a:srgbClr>
                </a:solidFill>
              </a:ln>
              <a:noFill/>
              <a:latin typeface="思源黑体 CN Heavy" panose="020B0A00000000000000" charset="-122"/>
              <a:ea typeface="思源黑体 CN Heavy" panose="020B0A00000000000000" charset="-122"/>
            </a:endParaRPr>
          </a:p>
        </p:txBody>
      </p:sp>
      <p:sp>
        <p:nvSpPr>
          <p:cNvPr id="47" name="文本框 46"/>
          <p:cNvSpPr txBox="1"/>
          <p:nvPr>
            <p:custDataLst>
              <p:tags r:id="rId20"/>
            </p:custDataLst>
          </p:nvPr>
        </p:nvSpPr>
        <p:spPr>
          <a:xfrm>
            <a:off x="5065395" y="3811270"/>
            <a:ext cx="831215" cy="904875"/>
          </a:xfrm>
          <a:prstGeom prst="rect">
            <a:avLst/>
          </a:prstGeom>
          <a:noFill/>
        </p:spPr>
        <p:txBody>
          <a:bodyPr wrap="square" bIns="0" rtlCol="0">
            <a:normAutofit lnSpcReduction="10000"/>
          </a:bodyPr>
          <a:p>
            <a:pPr algn="r"/>
            <a:r>
              <a:rPr lang="en-US" altLang="zh-CN" sz="6000" spc="300">
                <a:ln>
                  <a:solidFill>
                    <a:srgbClr val="F7B802">
                      <a:alpha val="70000"/>
                    </a:srgbClr>
                  </a:solidFill>
                </a:ln>
                <a:noFill/>
                <a:latin typeface="思源黑体 CN Heavy" panose="020B0A00000000000000" charset="-122"/>
                <a:ea typeface="思源黑体 CN Heavy" panose="020B0A00000000000000" charset="-122"/>
              </a:rPr>
              <a:t>3</a:t>
            </a:r>
            <a:endParaRPr lang="en-US" altLang="zh-CN" sz="6000" spc="300">
              <a:ln>
                <a:solidFill>
                  <a:srgbClr val="F7B802">
                    <a:alpha val="70000"/>
                  </a:srgbClr>
                </a:solidFill>
              </a:ln>
              <a:noFill/>
              <a:latin typeface="思源黑体 CN Heavy" panose="020B0A00000000000000" charset="-122"/>
              <a:ea typeface="思源黑体 CN Heavy" panose="020B0A00000000000000" charset="-122"/>
            </a:endParaRPr>
          </a:p>
        </p:txBody>
      </p:sp>
      <p:sp>
        <p:nvSpPr>
          <p:cNvPr id="79" name="文本框 78"/>
          <p:cNvSpPr txBox="1"/>
          <p:nvPr>
            <p:custDataLst>
              <p:tags r:id="rId21"/>
            </p:custDataLst>
          </p:nvPr>
        </p:nvSpPr>
        <p:spPr>
          <a:xfrm>
            <a:off x="5657850" y="2635885"/>
            <a:ext cx="831215" cy="904875"/>
          </a:xfrm>
          <a:prstGeom prst="rect">
            <a:avLst/>
          </a:prstGeom>
          <a:noFill/>
        </p:spPr>
        <p:txBody>
          <a:bodyPr wrap="square" bIns="0" rtlCol="0">
            <a:normAutofit/>
          </a:bodyPr>
          <a:p>
            <a:pPr algn="ctr"/>
            <a:r>
              <a:rPr lang="en-US" altLang="zh-CN" sz="5400" spc="300">
                <a:ln>
                  <a:solidFill>
                    <a:srgbClr val="7578EC">
                      <a:alpha val="50000"/>
                    </a:srgbClr>
                  </a:solidFill>
                </a:ln>
                <a:noFill/>
                <a:latin typeface="思源黑体 CN Heavy" panose="020B0A00000000000000" charset="-122"/>
                <a:ea typeface="思源黑体 CN Heavy" panose="020B0A00000000000000" charset="-122"/>
              </a:rPr>
              <a:t>1</a:t>
            </a:r>
            <a:endParaRPr lang="en-US" altLang="zh-CN" sz="5400" spc="300">
              <a:ln>
                <a:solidFill>
                  <a:srgbClr val="7578EC">
                    <a:alpha val="50000"/>
                  </a:srgbClr>
                </a:solidFill>
              </a:ln>
              <a:noFill/>
              <a:latin typeface="思源黑体 CN Heavy" panose="020B0A00000000000000" charset="-122"/>
              <a:ea typeface="思源黑体 CN Heavy" panose="020B0A00000000000000" charset="-122"/>
            </a:endParaRPr>
          </a:p>
        </p:txBody>
      </p:sp>
      <p:sp>
        <p:nvSpPr>
          <p:cNvPr id="102" name="任意多边形 101"/>
          <p:cNvSpPr/>
          <p:nvPr>
            <p:custDataLst>
              <p:tags r:id="rId22"/>
            </p:custDataLst>
          </p:nvPr>
        </p:nvSpPr>
        <p:spPr>
          <a:xfrm>
            <a:off x="10064750" y="504190"/>
            <a:ext cx="2127250" cy="241300"/>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2645" h="300">
                <a:moveTo>
                  <a:pt x="0" y="150"/>
                </a:moveTo>
                <a:cubicBezTo>
                  <a:pt x="-3" y="66"/>
                  <a:pt x="75" y="-2"/>
                  <a:pt x="150" y="0"/>
                </a:cubicBezTo>
                <a:lnTo>
                  <a:pt x="2645" y="0"/>
                </a:lnTo>
                <a:lnTo>
                  <a:pt x="2645" y="300"/>
                </a:lnTo>
                <a:lnTo>
                  <a:pt x="150" y="300"/>
                </a:lnTo>
                <a:cubicBezTo>
                  <a:pt x="66" y="303"/>
                  <a:pt x="-2" y="225"/>
                  <a:pt x="0" y="150"/>
                </a:cubicBezTo>
                <a:close/>
              </a:path>
            </a:pathLst>
          </a:custGeom>
          <a:noFill/>
          <a:ln>
            <a:solidFill>
              <a:srgbClr val="7578EC">
                <a:lumMod val="40000"/>
                <a:lumOff val="60000"/>
              </a:srgbClr>
            </a:solidFill>
            <a:round/>
          </a:ln>
        </p:spPr>
        <p:style>
          <a:lnRef idx="2">
            <a:srgbClr val="7578EC">
              <a:shade val="50000"/>
            </a:srgbClr>
          </a:lnRef>
          <a:fillRef idx="1">
            <a:srgbClr val="7578EC"/>
          </a:fillRef>
          <a:effectRef idx="0">
            <a:srgbClr val="7578EC"/>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charset="-122"/>
            </a:endParaRPr>
          </a:p>
        </p:txBody>
      </p:sp>
      <p:sp>
        <p:nvSpPr>
          <p:cNvPr id="98" name="任意多边形 97"/>
          <p:cNvSpPr/>
          <p:nvPr>
            <p:custDataLst>
              <p:tags r:id="rId23"/>
            </p:custDataLst>
          </p:nvPr>
        </p:nvSpPr>
        <p:spPr>
          <a:xfrm>
            <a:off x="10512425" y="602615"/>
            <a:ext cx="1679575" cy="190500"/>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2645" h="300">
                <a:moveTo>
                  <a:pt x="0" y="150"/>
                </a:moveTo>
                <a:cubicBezTo>
                  <a:pt x="-3" y="66"/>
                  <a:pt x="75" y="-2"/>
                  <a:pt x="150" y="0"/>
                </a:cubicBezTo>
                <a:lnTo>
                  <a:pt x="2645" y="0"/>
                </a:lnTo>
                <a:lnTo>
                  <a:pt x="2645" y="300"/>
                </a:lnTo>
                <a:lnTo>
                  <a:pt x="150" y="300"/>
                </a:lnTo>
                <a:cubicBezTo>
                  <a:pt x="66" y="303"/>
                  <a:pt x="-2" y="225"/>
                  <a:pt x="0" y="150"/>
                </a:cubicBezTo>
                <a:close/>
              </a:path>
            </a:pathLst>
          </a:custGeom>
          <a:gradFill>
            <a:gsLst>
              <a:gs pos="0">
                <a:srgbClr val="7578EC">
                  <a:lumMod val="40000"/>
                  <a:lumOff val="60000"/>
                </a:srgbClr>
              </a:gs>
              <a:gs pos="100000">
                <a:srgbClr val="7578EC">
                  <a:lumMod val="20000"/>
                  <a:lumOff val="80000"/>
                </a:srgbClr>
              </a:gs>
            </a:gsLst>
            <a:lin ang="2700000" scaled="0"/>
          </a:gradFill>
          <a:ln>
            <a:noFill/>
          </a:ln>
        </p:spPr>
        <p:style>
          <a:lnRef idx="2">
            <a:srgbClr val="7578EC">
              <a:shade val="50000"/>
            </a:srgbClr>
          </a:lnRef>
          <a:fillRef idx="1">
            <a:srgbClr val="7578EC"/>
          </a:fillRef>
          <a:effectRef idx="0">
            <a:srgbClr val="7578EC"/>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nvSpPr>
        <p:spPr>
          <a:xfrm>
            <a:off x="690880" y="1635125"/>
            <a:ext cx="10567670" cy="4356735"/>
          </a:xfrm>
          <a:prstGeom prst="rect">
            <a:avLst/>
          </a:prstGeom>
          <a:noFill/>
        </p:spPr>
        <p:txBody>
          <a:bodyPr wrap="square" rtlCol="0">
            <a:spAutoFit/>
          </a:bodyPr>
          <a:lstStyle/>
          <a:p>
            <a:pPr marL="285750" marR="0" lvl="0" indent="-28575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Char char="l"/>
              <a:defRPr/>
            </a:pPr>
            <a:r>
              <a:rPr kumimoji="0" lang="zh-CN" altLang="en-US" sz="1800" b="0" i="0" u="none" strike="noStrike" kern="1200" cap="none" spc="0" normalizeH="0" baseline="0" noProof="0" dirty="0">
                <a:ln>
                  <a:noFill/>
                </a:ln>
                <a:solidFill>
                  <a:schemeClr val="accent3">
                    <a:lumMod val="75000"/>
                  </a:schemeClr>
                </a:solidFill>
                <a:effectLst/>
                <a:uLnTx/>
                <a:uFillTx/>
                <a:latin typeface="汉仪正圆-55W" panose="00020600040101010101" pitchFamily="18" charset="-122"/>
                <a:ea typeface="汉仪正圆-55W" panose="00020600040101010101" pitchFamily="18" charset="-122"/>
                <a:cs typeface="+mn-cs"/>
                <a:sym typeface="+mn-lt"/>
              </a:rPr>
              <a:t>职业能力的内涵，</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rPr>
              <a:t>较有代表性的解释是美国著名心理学家麦克兰德（McClelland）博士的诠释：职业能力是特定职业能力、行业通用能力和职业核心能力的综合体。前两种能力，我们可以概括为职业专业能力，包括专业知识和专业能力。顾名思义，职业核心能力是职业能力的核心和主体内容。</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endParaRPr>
          </a:p>
          <a:p>
            <a:pPr marL="285750" marR="0" lvl="0" indent="-28575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Char char="l"/>
              <a:defRPr/>
            </a:pPr>
            <a:r>
              <a:rPr kumimoji="0" lang="zh-CN" altLang="en-US" sz="1800" b="0" i="0" u="none" strike="noStrike" kern="1200" cap="none" spc="0" normalizeH="0" baseline="0" noProof="0" dirty="0">
                <a:ln>
                  <a:noFill/>
                </a:ln>
                <a:solidFill>
                  <a:schemeClr val="accent3">
                    <a:lumMod val="75000"/>
                  </a:schemeClr>
                </a:solidFill>
                <a:effectLst/>
                <a:uLnTx/>
                <a:uFillTx/>
                <a:latin typeface="汉仪正圆-55W" panose="00020600040101010101" pitchFamily="18" charset="-122"/>
                <a:ea typeface="汉仪正圆-55W" panose="00020600040101010101" pitchFamily="18" charset="-122"/>
                <a:cs typeface="+mn-cs"/>
                <a:sym typeface="+mn-lt"/>
              </a:rPr>
              <a:t>职业核心能力（Key Skills，又称为“关键能力”）</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rPr>
              <a:t>是指人们在工作中除专业能力之外必需的一种职业基本能力，包括职业沟通、团队合作、自我管理、解决问题、信息处理、创新创业等方面的能力。</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endParaRPr>
          </a:p>
          <a:p>
            <a:pPr marL="285750" marR="0" lvl="0" indent="-28575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Char char="l"/>
              <a:defRPr/>
            </a:pPr>
            <a:r>
              <a:rPr kumimoji="0" lang="zh-CN" altLang="en-US" sz="1800" b="0" i="0" u="none" strike="noStrike" kern="1200" cap="none" spc="0" normalizeH="0" baseline="0" noProof="0" dirty="0">
                <a:ln>
                  <a:noFill/>
                </a:ln>
                <a:solidFill>
                  <a:schemeClr val="accent3">
                    <a:lumMod val="75000"/>
                  </a:schemeClr>
                </a:solidFill>
                <a:effectLst/>
                <a:uLnTx/>
                <a:uFillTx/>
                <a:latin typeface="汉仪正圆-55W" panose="00020600040101010101" pitchFamily="18" charset="-122"/>
                <a:ea typeface="汉仪正圆-55W" panose="00020600040101010101" pitchFamily="18" charset="-122"/>
                <a:cs typeface="+mn-cs"/>
                <a:sym typeface="+mn-lt"/>
              </a:rPr>
              <a:t>有关职业核心能力的认证测试，</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rPr>
              <a:t>教育部教育管理信息中心全国职业核心能力认证办公室研究制订了《全国职业核心能力认证测试大纲》（第一版），这是国内人力资源管理学、心理学、语言学和教育测量学等方面的专家联合开发研制的一项标准化测试，给学生和从业人员提高职业核心能力、能力竞争力和职业可持续能力树立了标杆。职业核心能力认证测试在于测查应试者在职业情境下具备的职业核心能力。</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endParaRPr>
          </a:p>
        </p:txBody>
      </p:sp>
      <p:sp>
        <p:nvSpPr>
          <p:cNvPr id="18" name="文本框 17"/>
          <p:cNvSpPr txBox="1"/>
          <p:nvPr/>
        </p:nvSpPr>
        <p:spPr>
          <a:xfrm>
            <a:off x="1790700" y="792163"/>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二、职业能力</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稻壳儿鸭鸭 10-1"/>
          <p:cNvSpPr txBox="1"/>
          <p:nvPr/>
        </p:nvSpPr>
        <p:spPr>
          <a:xfrm>
            <a:off x="1790700" y="792163"/>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三、职业能力的培养</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50" name="椭圆 49"/>
          <p:cNvSpPr/>
          <p:nvPr>
            <p:custDataLst>
              <p:tags r:id="rId1"/>
            </p:custDataLst>
          </p:nvPr>
        </p:nvSpPr>
        <p:spPr>
          <a:xfrm>
            <a:off x="1346285" y="2033048"/>
            <a:ext cx="609303" cy="609303"/>
          </a:xfrm>
          <a:prstGeom prst="ellipse">
            <a:avLst/>
          </a:prstGeom>
          <a:solidFill>
            <a:schemeClr val="accent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1" name="椭圆 50"/>
          <p:cNvSpPr/>
          <p:nvPr>
            <p:custDataLst>
              <p:tags r:id="rId2"/>
            </p:custDataLst>
          </p:nvPr>
        </p:nvSpPr>
        <p:spPr>
          <a:xfrm>
            <a:off x="1391527" y="2078291"/>
            <a:ext cx="518818" cy="518818"/>
          </a:xfrm>
          <a:prstGeom prst="ellipse">
            <a:avLst/>
          </a:prstGeom>
          <a:solidFill>
            <a:schemeClr val="accent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2" name="椭圆 51"/>
          <p:cNvSpPr/>
          <p:nvPr>
            <p:custDataLst>
              <p:tags r:id="rId3"/>
            </p:custDataLst>
          </p:nvPr>
        </p:nvSpPr>
        <p:spPr>
          <a:xfrm>
            <a:off x="1439707" y="2126471"/>
            <a:ext cx="422458" cy="42245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3" name="图片 52" descr="32313538333935363b32313538333933373bcae9bcae"/>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1501401" y="2188752"/>
            <a:ext cx="299657" cy="299657"/>
          </a:xfrm>
          <a:prstGeom prst="rect">
            <a:avLst/>
          </a:prstGeom>
        </p:spPr>
      </p:pic>
      <p:sp>
        <p:nvSpPr>
          <p:cNvPr id="54" name="椭圆 53"/>
          <p:cNvSpPr/>
          <p:nvPr>
            <p:custDataLst>
              <p:tags r:id="rId7"/>
            </p:custDataLst>
          </p:nvPr>
        </p:nvSpPr>
        <p:spPr>
          <a:xfrm>
            <a:off x="6399027" y="2032566"/>
            <a:ext cx="609303" cy="609303"/>
          </a:xfrm>
          <a:prstGeom prst="ellipse">
            <a:avLst/>
          </a:prstGeom>
          <a:solidFill>
            <a:schemeClr val="accent2">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5" name="椭圆 54"/>
          <p:cNvSpPr/>
          <p:nvPr>
            <p:custDataLst>
              <p:tags r:id="rId8"/>
            </p:custDataLst>
          </p:nvPr>
        </p:nvSpPr>
        <p:spPr>
          <a:xfrm>
            <a:off x="6462049" y="2073998"/>
            <a:ext cx="518818" cy="518818"/>
          </a:xfrm>
          <a:prstGeom prst="ellipse">
            <a:avLst/>
          </a:prstGeom>
          <a:solidFill>
            <a:schemeClr val="accent2">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6" name="椭圆 55"/>
          <p:cNvSpPr/>
          <p:nvPr>
            <p:custDataLst>
              <p:tags r:id="rId9"/>
            </p:custDataLst>
          </p:nvPr>
        </p:nvSpPr>
        <p:spPr>
          <a:xfrm>
            <a:off x="6507480" y="2126615"/>
            <a:ext cx="422275" cy="422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7" name="图片 56" descr="32313538333935363b32313538333935333bbfceb1ed"/>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6616950" y="2188942"/>
            <a:ext cx="266753" cy="266753"/>
          </a:xfrm>
          <a:prstGeom prst="rect">
            <a:avLst/>
          </a:prstGeom>
        </p:spPr>
      </p:pic>
      <p:sp>
        <p:nvSpPr>
          <p:cNvPr id="58" name="椭圆 57"/>
          <p:cNvSpPr/>
          <p:nvPr>
            <p:custDataLst>
              <p:tags r:id="rId13"/>
            </p:custDataLst>
          </p:nvPr>
        </p:nvSpPr>
        <p:spPr>
          <a:xfrm>
            <a:off x="1346285" y="5131854"/>
            <a:ext cx="609303" cy="609303"/>
          </a:xfrm>
          <a:prstGeom prst="ellipse">
            <a:avLst/>
          </a:prstGeom>
          <a:solidFill>
            <a:schemeClr val="accent3">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9" name="椭圆 58"/>
          <p:cNvSpPr/>
          <p:nvPr>
            <p:custDataLst>
              <p:tags r:id="rId14"/>
            </p:custDataLst>
          </p:nvPr>
        </p:nvSpPr>
        <p:spPr>
          <a:xfrm>
            <a:off x="1391527" y="5177096"/>
            <a:ext cx="518818" cy="518818"/>
          </a:xfrm>
          <a:prstGeom prst="ellipse">
            <a:avLst/>
          </a:prstGeom>
          <a:solidFill>
            <a:schemeClr val="accent3">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0" name="椭圆 59"/>
          <p:cNvSpPr/>
          <p:nvPr>
            <p:custDataLst>
              <p:tags r:id="rId15"/>
            </p:custDataLst>
          </p:nvPr>
        </p:nvSpPr>
        <p:spPr>
          <a:xfrm>
            <a:off x="1439707" y="5225276"/>
            <a:ext cx="422458" cy="42245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1" name="图片 60" descr="32313538333935363b32313538333933383bcae9bcdc"/>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517853" y="5302835"/>
            <a:ext cx="266753" cy="266753"/>
          </a:xfrm>
          <a:prstGeom prst="rect">
            <a:avLst/>
          </a:prstGeom>
        </p:spPr>
      </p:pic>
      <p:sp>
        <p:nvSpPr>
          <p:cNvPr id="62" name="圆角矩形 61"/>
          <p:cNvSpPr/>
          <p:nvPr>
            <p:custDataLst>
              <p:tags r:id="rId19"/>
            </p:custDataLst>
          </p:nvPr>
        </p:nvSpPr>
        <p:spPr>
          <a:xfrm>
            <a:off x="2177415" y="1644650"/>
            <a:ext cx="3905885" cy="2237105"/>
          </a:xfrm>
          <a:prstGeom prst="roundRect">
            <a:avLst/>
          </a:prstGeom>
          <a:solidFill>
            <a:schemeClr val="bg1"/>
          </a:solidFill>
          <a:ln>
            <a:gradFill>
              <a:gsLst>
                <a:gs pos="59000">
                  <a:schemeClr val="accent1">
                    <a:lumMod val="5000"/>
                    <a:lumOff val="95000"/>
                  </a:schemeClr>
                </a:gs>
                <a:gs pos="0">
                  <a:schemeClr val="accent1">
                    <a:lumMod val="40000"/>
                    <a:lumOff val="60000"/>
                  </a:schemeClr>
                </a:gs>
                <a:gs pos="100000">
                  <a:schemeClr val="accent1">
                    <a:lumMod val="40000"/>
                    <a:lumOff val="6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5" name="圆角矩形 64"/>
          <p:cNvSpPr/>
          <p:nvPr>
            <p:custDataLst>
              <p:tags r:id="rId20"/>
            </p:custDataLst>
          </p:nvPr>
        </p:nvSpPr>
        <p:spPr>
          <a:xfrm>
            <a:off x="7219315" y="1729740"/>
            <a:ext cx="3905885" cy="1699260"/>
          </a:xfrm>
          <a:prstGeom prst="roundRect">
            <a:avLst/>
          </a:prstGeom>
          <a:solidFill>
            <a:schemeClr val="bg1"/>
          </a:solidFill>
          <a:ln>
            <a:gradFill>
              <a:gsLst>
                <a:gs pos="59000">
                  <a:schemeClr val="accent1">
                    <a:lumMod val="5000"/>
                    <a:lumOff val="95000"/>
                  </a:schemeClr>
                </a:gs>
                <a:gs pos="0">
                  <a:schemeClr val="accent2">
                    <a:lumMod val="40000"/>
                    <a:lumOff val="60000"/>
                  </a:schemeClr>
                </a:gs>
                <a:gs pos="100000">
                  <a:schemeClr val="accent2">
                    <a:lumMod val="40000"/>
                    <a:lumOff val="6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8" name="圆角矩形 67"/>
          <p:cNvSpPr/>
          <p:nvPr>
            <p:custDataLst>
              <p:tags r:id="rId21"/>
            </p:custDataLst>
          </p:nvPr>
        </p:nvSpPr>
        <p:spPr>
          <a:xfrm>
            <a:off x="2063115" y="4165600"/>
            <a:ext cx="3905885" cy="2065655"/>
          </a:xfrm>
          <a:prstGeom prst="roundRect">
            <a:avLst/>
          </a:prstGeom>
          <a:solidFill>
            <a:schemeClr val="bg1"/>
          </a:solidFill>
          <a:ln>
            <a:gradFill>
              <a:gsLst>
                <a:gs pos="59000">
                  <a:schemeClr val="accent1">
                    <a:lumMod val="5000"/>
                    <a:lumOff val="95000"/>
                  </a:schemeClr>
                </a:gs>
                <a:gs pos="0">
                  <a:schemeClr val="accent3">
                    <a:lumMod val="40000"/>
                    <a:lumOff val="60000"/>
                  </a:schemeClr>
                </a:gs>
                <a:gs pos="100000">
                  <a:schemeClr val="accent3">
                    <a:lumMod val="40000"/>
                    <a:lumOff val="6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1" name="燕尾形 70"/>
          <p:cNvSpPr/>
          <p:nvPr>
            <p:custDataLst>
              <p:tags r:id="rId22"/>
            </p:custDataLst>
          </p:nvPr>
        </p:nvSpPr>
        <p:spPr>
          <a:xfrm>
            <a:off x="2177686" y="3970661"/>
            <a:ext cx="1064076" cy="195071"/>
          </a:xfrm>
          <a:prstGeom prst="chevron">
            <a:avLst/>
          </a:prstGeom>
          <a:gradFill rotWithShape="0">
            <a:gsLst>
              <a:gs pos="0">
                <a:schemeClr val="accent3">
                  <a:lumMod val="20000"/>
                  <a:lumOff val="80000"/>
                </a:schemeClr>
              </a:gs>
              <a:gs pos="100000">
                <a:schemeClr val="accent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2" name="燕尾形 71"/>
          <p:cNvSpPr/>
          <p:nvPr>
            <p:custDataLst>
              <p:tags r:id="rId23"/>
            </p:custDataLst>
          </p:nvPr>
        </p:nvSpPr>
        <p:spPr>
          <a:xfrm>
            <a:off x="7450091" y="1534948"/>
            <a:ext cx="1064076" cy="195071"/>
          </a:xfrm>
          <a:prstGeom prst="chevron">
            <a:avLst/>
          </a:prstGeom>
          <a:gradFill rotWithShape="0">
            <a:gsLst>
              <a:gs pos="0">
                <a:schemeClr val="accent2">
                  <a:lumMod val="20000"/>
                  <a:lumOff val="8000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3" name="燕尾形 72"/>
          <p:cNvSpPr/>
          <p:nvPr>
            <p:custDataLst>
              <p:tags r:id="rId24"/>
            </p:custDataLst>
          </p:nvPr>
        </p:nvSpPr>
        <p:spPr>
          <a:xfrm>
            <a:off x="2177686" y="1534795"/>
            <a:ext cx="1064076" cy="195071"/>
          </a:xfrm>
          <a:prstGeom prst="chevron">
            <a:avLst/>
          </a:prstGeom>
          <a:gradFill rotWithShape="0">
            <a:gsLst>
              <a:gs pos="0">
                <a:schemeClr val="accent1">
                  <a:lumMod val="20000"/>
                  <a:lumOff val="8000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custDataLst>
              <p:tags r:id="rId25"/>
            </p:custDataLst>
          </p:nvPr>
        </p:nvSpPr>
        <p:spPr>
          <a:xfrm>
            <a:off x="7033895" y="1842770"/>
            <a:ext cx="4166235" cy="345440"/>
          </a:xfrm>
          <a:prstGeom prst="rect">
            <a:avLst/>
          </a:prstGeom>
          <a:noFill/>
        </p:spPr>
        <p:txBody>
          <a:bodyPr wrap="square" bIns="0" rtlCol="0"/>
          <a:p>
            <a:pPr marL="0" indent="0" algn="l">
              <a:lnSpc>
                <a:spcPct val="100000"/>
              </a:lnSpc>
              <a:spcBef>
                <a:spcPts val="0"/>
              </a:spcBef>
              <a:spcAft>
                <a:spcPts val="0"/>
              </a:spcAft>
              <a:buSzPct val="100000"/>
            </a:pPr>
            <a:r>
              <a:rPr lang="zh-CN" altLang="en-US" sz="160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rPr>
              <a:t>（二）培养良好的精神面貌和基本动手能力</a:t>
            </a:r>
            <a:endParaRPr lang="zh-CN" altLang="en-US" sz="1600" spc="30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endParaRPr>
          </a:p>
        </p:txBody>
      </p:sp>
      <p:sp>
        <p:nvSpPr>
          <p:cNvPr id="3" name="文本框 2"/>
          <p:cNvSpPr txBox="1"/>
          <p:nvPr>
            <p:custDataLst>
              <p:tags r:id="rId26"/>
            </p:custDataLst>
          </p:nvPr>
        </p:nvSpPr>
        <p:spPr>
          <a:xfrm>
            <a:off x="7341870" y="2126615"/>
            <a:ext cx="3750310" cy="1315085"/>
          </a:xfrm>
          <a:prstGeom prst="rect">
            <a:avLst/>
          </a:prstGeom>
          <a:noFill/>
        </p:spPr>
        <p:txBody>
          <a:bodyPr wrap="square" rtlCol="0"/>
          <a:p>
            <a:pPr marL="0" indent="0" algn="l" fontAlgn="auto">
              <a:lnSpc>
                <a:spcPct val="130000"/>
              </a:lnSpc>
              <a:spcBef>
                <a:spcPts val="0"/>
              </a:spcBef>
              <a:spcAft>
                <a:spcPts val="1000"/>
              </a:spcAft>
              <a:buSzPct val="100000"/>
            </a:pPr>
            <a:r>
              <a:rPr lang="en-US" altLang="zh-CN" sz="160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sym typeface="+mn-lt"/>
              </a:rPr>
              <a:t>    </a:t>
            </a:r>
            <a:r>
              <a:rPr lang="zh-CN" altLang="en-US" sz="160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sym typeface="+mn-lt"/>
              </a:rPr>
              <a:t>首先，身体健康意味着你会拥有做好工作必备的精力与敏锐性。其次，良好的仪表体现一个人的修养。</a:t>
            </a:r>
            <a:endParaRPr lang="zh-CN" altLang="en-US" sz="1600" spc="15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sym typeface="+mn-lt"/>
            </a:endParaRPr>
          </a:p>
        </p:txBody>
      </p:sp>
      <p:sp>
        <p:nvSpPr>
          <p:cNvPr id="4" name="文本框 3"/>
          <p:cNvSpPr txBox="1"/>
          <p:nvPr>
            <p:custDataLst>
              <p:tags r:id="rId27"/>
            </p:custDataLst>
          </p:nvPr>
        </p:nvSpPr>
        <p:spPr>
          <a:xfrm>
            <a:off x="2367915" y="4165600"/>
            <a:ext cx="2523490" cy="345440"/>
          </a:xfrm>
          <a:prstGeom prst="rect">
            <a:avLst/>
          </a:prstGeom>
          <a:noFill/>
        </p:spPr>
        <p:txBody>
          <a:bodyPr wrap="square" bIns="0" rtlCol="0"/>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lang="zh-CN" altLang="en-US" sz="160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rPr>
              <a:t>（三）口头交流</a:t>
            </a:r>
            <a:endParaRPr lang="zh-CN" altLang="en-US" sz="1600" spc="30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endParaRPr>
          </a:p>
        </p:txBody>
      </p:sp>
      <p:sp>
        <p:nvSpPr>
          <p:cNvPr id="5" name="文本框 4"/>
          <p:cNvSpPr txBox="1"/>
          <p:nvPr>
            <p:custDataLst>
              <p:tags r:id="rId28"/>
            </p:custDataLst>
          </p:nvPr>
        </p:nvSpPr>
        <p:spPr>
          <a:xfrm>
            <a:off x="2168290" y="4541326"/>
            <a:ext cx="3750413" cy="775583"/>
          </a:xfrm>
          <a:prstGeom prst="rect">
            <a:avLst/>
          </a:prstGeom>
          <a:noFill/>
        </p:spPr>
        <p:txBody>
          <a:bodyPr wrap="square" rtlCol="0"/>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lang="en-US" altLang="zh-CN" sz="160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sym typeface="+mn-lt"/>
              </a:rPr>
              <a:t>    </a:t>
            </a:r>
            <a:r>
              <a:rPr lang="zh-CN" altLang="en-US" sz="160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sym typeface="+mn-lt"/>
              </a:rPr>
              <a:t>无论是否在职场中，与人交谈都同时要求说和听。交流是一个双向的渠道，只有当说话的渴望与技巧等同于倾听的渴望与技巧时，交流才会有效。</a:t>
            </a:r>
            <a:endParaRPr lang="zh-CN" altLang="en-US" sz="1600" spc="15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sym typeface="+mn-lt"/>
            </a:endParaRPr>
          </a:p>
        </p:txBody>
      </p:sp>
      <p:sp>
        <p:nvSpPr>
          <p:cNvPr id="6" name="文本框 5"/>
          <p:cNvSpPr txBox="1"/>
          <p:nvPr>
            <p:custDataLst>
              <p:tags r:id="rId29"/>
            </p:custDataLst>
          </p:nvPr>
        </p:nvSpPr>
        <p:spPr>
          <a:xfrm>
            <a:off x="2367915" y="1724025"/>
            <a:ext cx="3716655" cy="349885"/>
          </a:xfrm>
          <a:prstGeom prst="rect">
            <a:avLst/>
          </a:prstGeom>
          <a:noFill/>
        </p:spPr>
        <p:txBody>
          <a:bodyPr wrap="square" bIns="0" rtlCol="0"/>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lang="zh-CN" altLang="en-US" sz="160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rPr>
              <a:t>（一）培养职业精神</a:t>
            </a:r>
            <a:endParaRPr lang="zh-CN" altLang="en-US" sz="1600" spc="30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endParaRPr>
          </a:p>
        </p:txBody>
      </p:sp>
      <p:sp>
        <p:nvSpPr>
          <p:cNvPr id="7" name="文本框 6"/>
          <p:cNvSpPr txBox="1"/>
          <p:nvPr>
            <p:custDataLst>
              <p:tags r:id="rId30"/>
            </p:custDataLst>
          </p:nvPr>
        </p:nvSpPr>
        <p:spPr>
          <a:xfrm>
            <a:off x="2242820" y="2117725"/>
            <a:ext cx="3884295" cy="1515745"/>
          </a:xfrm>
          <a:prstGeom prst="rect">
            <a:avLst/>
          </a:prstGeom>
          <a:noFill/>
        </p:spPr>
        <p:txBody>
          <a:bodyPr wrap="square" rtlCol="0"/>
          <a:p>
            <a:pPr marL="0" indent="0" algn="l" fontAlgn="auto">
              <a:lnSpc>
                <a:spcPct val="130000"/>
              </a:lnSpc>
              <a:spcBef>
                <a:spcPts val="0"/>
              </a:spcBef>
              <a:spcAft>
                <a:spcPts val="1000"/>
              </a:spcAft>
              <a:buSzPct val="100000"/>
            </a:pPr>
            <a:r>
              <a:rPr lang="en-US" altLang="zh-CN" sz="160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sym typeface="+mn-lt"/>
              </a:rPr>
              <a:t>    </a:t>
            </a:r>
            <a:r>
              <a:rPr lang="zh-CN" altLang="en-US" sz="160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sym typeface="+mn-lt"/>
              </a:rPr>
              <a:t>首先，自我勉励是成功的前提。其次，关于诚实不单单指对他人说实话，还意味着对自己说实话。最后，“能者多劳”这个词形容那些能同时做好多项工作的人，这样的人管理时间的能力都很强。</a:t>
            </a:r>
            <a:endParaRPr lang="zh-CN" altLang="en-US" sz="1600" spc="15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sym typeface="+mn-lt"/>
            </a:endParaRPr>
          </a:p>
        </p:txBody>
      </p:sp>
    </p:spTree>
    <p:custDataLst>
      <p:tags r:id="rId31"/>
    </p:custData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稻壳儿鸭鸭 10-1"/>
          <p:cNvSpPr txBox="1"/>
          <p:nvPr/>
        </p:nvSpPr>
        <p:spPr>
          <a:xfrm>
            <a:off x="1790700" y="792163"/>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三、职业能力的培养</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154" name="椭圆 153"/>
          <p:cNvSpPr/>
          <p:nvPr>
            <p:custDataLst>
              <p:tags r:id="rId1"/>
            </p:custDataLst>
          </p:nvPr>
        </p:nvSpPr>
        <p:spPr>
          <a:xfrm>
            <a:off x="6259830" y="2007870"/>
            <a:ext cx="658495" cy="658495"/>
          </a:xfrm>
          <a:prstGeom prst="ellipse">
            <a:avLst/>
          </a:prstGeom>
          <a:solidFill>
            <a:srgbClr val="56CA95">
              <a:alpha val="18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55" name="椭圆 154"/>
          <p:cNvSpPr/>
          <p:nvPr>
            <p:custDataLst>
              <p:tags r:id="rId2"/>
            </p:custDataLst>
          </p:nvPr>
        </p:nvSpPr>
        <p:spPr>
          <a:xfrm>
            <a:off x="6308725" y="2056765"/>
            <a:ext cx="560705" cy="560705"/>
          </a:xfrm>
          <a:prstGeom prst="ellipse">
            <a:avLst/>
          </a:prstGeom>
          <a:solidFill>
            <a:srgbClr val="56CA95">
              <a:alpha val="46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56" name="椭圆 155"/>
          <p:cNvSpPr/>
          <p:nvPr>
            <p:custDataLst>
              <p:tags r:id="rId3"/>
            </p:custDataLst>
          </p:nvPr>
        </p:nvSpPr>
        <p:spPr>
          <a:xfrm>
            <a:off x="6360795" y="2108835"/>
            <a:ext cx="456565" cy="456565"/>
          </a:xfrm>
          <a:prstGeom prst="ellipse">
            <a:avLst/>
          </a:prstGeom>
          <a:solidFill>
            <a:srgbClr val="56CA9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157" name="图片 156" descr="32313538333935363b32313538333933383bcae9bcdc"/>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6445250" y="2192655"/>
            <a:ext cx="288290" cy="288290"/>
          </a:xfrm>
          <a:prstGeom prst="rect">
            <a:avLst/>
          </a:prstGeom>
        </p:spPr>
      </p:pic>
      <p:sp>
        <p:nvSpPr>
          <p:cNvPr id="172" name="圆角矩形 171"/>
          <p:cNvSpPr/>
          <p:nvPr>
            <p:custDataLst>
              <p:tags r:id="rId7"/>
            </p:custDataLst>
          </p:nvPr>
        </p:nvSpPr>
        <p:spPr>
          <a:xfrm>
            <a:off x="7158355" y="1524635"/>
            <a:ext cx="4221480" cy="1763395"/>
          </a:xfrm>
          <a:prstGeom prst="roundRect">
            <a:avLst/>
          </a:prstGeom>
          <a:solidFill>
            <a:srgbClr val="FFFFFF"/>
          </a:solidFill>
          <a:ln>
            <a:gradFill>
              <a:gsLst>
                <a:gs pos="59000">
                  <a:srgbClr val="6096E6">
                    <a:lumMod val="5000"/>
                    <a:lumOff val="95000"/>
                  </a:srgbClr>
                </a:gs>
                <a:gs pos="0">
                  <a:srgbClr val="56CA95">
                    <a:lumMod val="40000"/>
                    <a:lumOff val="60000"/>
                  </a:srgbClr>
                </a:gs>
                <a:gs pos="100000">
                  <a:srgbClr val="56CA95">
                    <a:lumMod val="40000"/>
                    <a:lumOff val="60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73" name="文本框 172"/>
          <p:cNvSpPr txBox="1"/>
          <p:nvPr>
            <p:custDataLst>
              <p:tags r:id="rId8"/>
            </p:custDataLst>
          </p:nvPr>
        </p:nvSpPr>
        <p:spPr>
          <a:xfrm>
            <a:off x="7326630" y="1683385"/>
            <a:ext cx="1887220" cy="353060"/>
          </a:xfrm>
          <a:prstGeom prst="rect">
            <a:avLst/>
          </a:prstGeom>
          <a:noFill/>
        </p:spPr>
        <p:txBody>
          <a:bodyPr wrap="square" bIns="0" rtlCol="0">
            <a:normAutofit fontScale="90000"/>
          </a:bodyPr>
          <a:p>
            <a:r>
              <a:rPr lang="zh-CN" altLang="en-US" spc="300">
                <a:solidFill>
                  <a:srgbClr val="56CA95"/>
                </a:solidFill>
                <a:uFillTx/>
                <a:latin typeface="思源黑体 CN Bold" panose="020B0800000000000000" charset="-122"/>
                <a:ea typeface="思源黑体 CN Bold" panose="020B0800000000000000" charset="-122"/>
              </a:rPr>
              <a:t>（五）收集信息</a:t>
            </a:r>
            <a:endParaRPr lang="zh-CN" altLang="en-US" spc="300">
              <a:solidFill>
                <a:srgbClr val="56CA95"/>
              </a:solidFill>
              <a:uFillTx/>
              <a:latin typeface="思源黑体 CN Bold" panose="020B0800000000000000" charset="-122"/>
              <a:ea typeface="思源黑体 CN Bold" panose="020B0800000000000000" charset="-122"/>
            </a:endParaRPr>
          </a:p>
        </p:txBody>
      </p:sp>
      <p:sp>
        <p:nvSpPr>
          <p:cNvPr id="174" name="文本框 173"/>
          <p:cNvSpPr txBox="1"/>
          <p:nvPr>
            <p:custDataLst>
              <p:tags r:id="rId9"/>
            </p:custDataLst>
          </p:nvPr>
        </p:nvSpPr>
        <p:spPr>
          <a:xfrm>
            <a:off x="7326630" y="1958340"/>
            <a:ext cx="4053205" cy="1304290"/>
          </a:xfrm>
          <a:prstGeom prst="rect">
            <a:avLst/>
          </a:prstGeom>
          <a:noFill/>
        </p:spPr>
        <p:txBody>
          <a:bodyPr wrap="square" rtlCol="0"/>
          <a:p>
            <a:pPr fontAlgn="auto">
              <a:lnSpc>
                <a:spcPct val="130000"/>
              </a:lnSpc>
              <a:spcAft>
                <a:spcPts val="1000"/>
              </a:spcAft>
            </a:pPr>
            <a:r>
              <a:rPr lang="en-US" altLang="zh-CN" sz="16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rPr>
              <a:t>    </a:t>
            </a:r>
            <a:r>
              <a:rPr lang="zh-CN" altLang="en-US" sz="16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rPr>
              <a:t>首先，收集信息首选的方式是请教在相关项目或任务中有经验的人士。其次，调查与采访既可以帮助我们收集信息又是我们解决问题时的重要环节。</a:t>
            </a:r>
            <a:endParaRPr lang="zh-CN" altLang="en-US" sz="16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endParaRPr>
          </a:p>
        </p:txBody>
      </p:sp>
      <p:sp>
        <p:nvSpPr>
          <p:cNvPr id="184" name="燕尾形 183"/>
          <p:cNvSpPr/>
          <p:nvPr>
            <p:custDataLst>
              <p:tags r:id="rId10"/>
            </p:custDataLst>
          </p:nvPr>
        </p:nvSpPr>
        <p:spPr>
          <a:xfrm>
            <a:off x="7158355" y="1415415"/>
            <a:ext cx="1149985" cy="210820"/>
          </a:xfrm>
          <a:prstGeom prst="chevron">
            <a:avLst/>
          </a:prstGeom>
          <a:gradFill rotWithShape="0">
            <a:gsLst>
              <a:gs pos="0">
                <a:srgbClr val="56CA95">
                  <a:lumMod val="20000"/>
                  <a:lumOff val="80000"/>
                </a:srgbClr>
              </a:gs>
              <a:gs pos="100000">
                <a:srgbClr val="56CA95"/>
              </a:gs>
            </a:gsLst>
            <a:lin ang="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50" name="椭圆 149"/>
          <p:cNvSpPr/>
          <p:nvPr>
            <p:custDataLst>
              <p:tags r:id="rId11"/>
            </p:custDataLst>
          </p:nvPr>
        </p:nvSpPr>
        <p:spPr>
          <a:xfrm>
            <a:off x="699770" y="4152900"/>
            <a:ext cx="658495" cy="658495"/>
          </a:xfrm>
          <a:prstGeom prst="ellipse">
            <a:avLst/>
          </a:prstGeom>
          <a:solidFill>
            <a:srgbClr val="58B6E5">
              <a:alpha val="18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51" name="椭圆 150"/>
          <p:cNvSpPr/>
          <p:nvPr>
            <p:custDataLst>
              <p:tags r:id="rId12"/>
            </p:custDataLst>
          </p:nvPr>
        </p:nvSpPr>
        <p:spPr>
          <a:xfrm>
            <a:off x="748665" y="4201795"/>
            <a:ext cx="560705" cy="560705"/>
          </a:xfrm>
          <a:prstGeom prst="ellipse">
            <a:avLst/>
          </a:prstGeom>
          <a:solidFill>
            <a:srgbClr val="58B6E5">
              <a:alpha val="46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52" name="椭圆 151"/>
          <p:cNvSpPr/>
          <p:nvPr>
            <p:custDataLst>
              <p:tags r:id="rId13"/>
            </p:custDataLst>
          </p:nvPr>
        </p:nvSpPr>
        <p:spPr>
          <a:xfrm>
            <a:off x="800735" y="4253230"/>
            <a:ext cx="456565" cy="456565"/>
          </a:xfrm>
          <a:prstGeom prst="ellipse">
            <a:avLst/>
          </a:prstGeom>
          <a:solidFill>
            <a:srgbClr val="58B6E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153" name="图片 152" descr="32313538333935363b32313538333935333bbfceb1ed"/>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885190" y="4337685"/>
            <a:ext cx="288290" cy="288290"/>
          </a:xfrm>
          <a:prstGeom prst="rect">
            <a:avLst/>
          </a:prstGeom>
        </p:spPr>
      </p:pic>
      <p:sp>
        <p:nvSpPr>
          <p:cNvPr id="169" name="圆角矩形 168"/>
          <p:cNvSpPr/>
          <p:nvPr>
            <p:custDataLst>
              <p:tags r:id="rId17"/>
            </p:custDataLst>
          </p:nvPr>
        </p:nvSpPr>
        <p:spPr>
          <a:xfrm>
            <a:off x="1598930" y="3644265"/>
            <a:ext cx="4161155" cy="2660015"/>
          </a:xfrm>
          <a:prstGeom prst="roundRect">
            <a:avLst/>
          </a:prstGeom>
          <a:solidFill>
            <a:srgbClr val="FFFFFF"/>
          </a:solidFill>
          <a:ln>
            <a:gradFill>
              <a:gsLst>
                <a:gs pos="59000">
                  <a:srgbClr val="6096E6">
                    <a:lumMod val="5000"/>
                    <a:lumOff val="95000"/>
                  </a:srgbClr>
                </a:gs>
                <a:gs pos="0">
                  <a:srgbClr val="58B6E5">
                    <a:lumMod val="40000"/>
                    <a:lumOff val="60000"/>
                  </a:srgbClr>
                </a:gs>
                <a:gs pos="100000">
                  <a:srgbClr val="58B6E5">
                    <a:lumMod val="40000"/>
                    <a:lumOff val="60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70" name="文本框 169"/>
          <p:cNvSpPr txBox="1"/>
          <p:nvPr>
            <p:custDataLst>
              <p:tags r:id="rId18"/>
            </p:custDataLst>
          </p:nvPr>
        </p:nvSpPr>
        <p:spPr>
          <a:xfrm>
            <a:off x="1767205" y="3761740"/>
            <a:ext cx="3748405" cy="353060"/>
          </a:xfrm>
          <a:prstGeom prst="rect">
            <a:avLst/>
          </a:prstGeom>
          <a:noFill/>
        </p:spPr>
        <p:txBody>
          <a:bodyPr wrap="square" bIns="0" rtlCol="0"/>
          <a:p>
            <a:r>
              <a:rPr lang="zh-CN" altLang="en-US" sz="1600" spc="300">
                <a:solidFill>
                  <a:srgbClr val="58B6E5"/>
                </a:solidFill>
                <a:uFillTx/>
                <a:latin typeface="思源黑体 CN Bold" panose="020B0800000000000000" charset="-122"/>
                <a:ea typeface="思源黑体 CN Bold" panose="020B0800000000000000" charset="-122"/>
              </a:rPr>
              <a:t>（六）提出与回答恰当的问题</a:t>
            </a:r>
            <a:endParaRPr lang="zh-CN" altLang="en-US" sz="1600" spc="300">
              <a:solidFill>
                <a:srgbClr val="58B6E5"/>
              </a:solidFill>
              <a:uFillTx/>
              <a:latin typeface="思源黑体 CN Bold" panose="020B0800000000000000" charset="-122"/>
              <a:ea typeface="思源黑体 CN Bold" panose="020B0800000000000000" charset="-122"/>
            </a:endParaRPr>
          </a:p>
        </p:txBody>
      </p:sp>
      <p:sp>
        <p:nvSpPr>
          <p:cNvPr id="171" name="文本框 170"/>
          <p:cNvSpPr txBox="1"/>
          <p:nvPr>
            <p:custDataLst>
              <p:tags r:id="rId19"/>
            </p:custDataLst>
          </p:nvPr>
        </p:nvSpPr>
        <p:spPr>
          <a:xfrm>
            <a:off x="1717040" y="4003675"/>
            <a:ext cx="3972560" cy="2234565"/>
          </a:xfrm>
          <a:prstGeom prst="rect">
            <a:avLst/>
          </a:prstGeom>
          <a:noFill/>
        </p:spPr>
        <p:txBody>
          <a:bodyPr wrap="square" rtlCol="0"/>
          <a:p>
            <a:pPr fontAlgn="auto">
              <a:lnSpc>
                <a:spcPct val="130000"/>
              </a:lnSpc>
              <a:spcAft>
                <a:spcPts val="1000"/>
              </a:spcAft>
            </a:pPr>
            <a:r>
              <a:rPr lang="en-US" altLang="zh-CN" sz="16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rPr>
              <a:t>    </a:t>
            </a:r>
            <a:r>
              <a:rPr lang="zh-CN" altLang="en-US" sz="16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rPr>
              <a:t>首先，要学会如何判断信息的准确度，并了解自身的洞察力和价值观会导致哪些偏差。其次，大学生将发现，成功来自对细节始终而仔细的把握。最后，虽然培根说过“知识就是力量”，但是要将其转化为真正的力量，需要人们更有效地运用它。</a:t>
            </a:r>
            <a:endParaRPr lang="zh-CN" altLang="en-US" sz="16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endParaRPr>
          </a:p>
        </p:txBody>
      </p:sp>
      <p:sp>
        <p:nvSpPr>
          <p:cNvPr id="185" name="燕尾形 184"/>
          <p:cNvSpPr/>
          <p:nvPr>
            <p:custDataLst>
              <p:tags r:id="rId20"/>
            </p:custDataLst>
          </p:nvPr>
        </p:nvSpPr>
        <p:spPr>
          <a:xfrm>
            <a:off x="1598930" y="3535045"/>
            <a:ext cx="1149985" cy="210820"/>
          </a:xfrm>
          <a:prstGeom prst="chevron">
            <a:avLst/>
          </a:prstGeom>
          <a:gradFill rotWithShape="0">
            <a:gsLst>
              <a:gs pos="0">
                <a:srgbClr val="58B6E5">
                  <a:lumMod val="20000"/>
                  <a:lumOff val="80000"/>
                </a:srgbClr>
              </a:gs>
              <a:gs pos="100000">
                <a:srgbClr val="58B6E5"/>
              </a:gs>
            </a:gsLst>
            <a:lin ang="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42" name="椭圆 141"/>
          <p:cNvSpPr/>
          <p:nvPr>
            <p:custDataLst>
              <p:tags r:id="rId21"/>
            </p:custDataLst>
          </p:nvPr>
        </p:nvSpPr>
        <p:spPr>
          <a:xfrm>
            <a:off x="700405" y="2043430"/>
            <a:ext cx="658495" cy="658495"/>
          </a:xfrm>
          <a:prstGeom prst="ellipse">
            <a:avLst/>
          </a:prstGeom>
          <a:solidFill>
            <a:srgbClr val="6096E6">
              <a:alpha val="18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43" name="椭圆 142"/>
          <p:cNvSpPr/>
          <p:nvPr>
            <p:custDataLst>
              <p:tags r:id="rId22"/>
            </p:custDataLst>
          </p:nvPr>
        </p:nvSpPr>
        <p:spPr>
          <a:xfrm>
            <a:off x="749300" y="2092325"/>
            <a:ext cx="560705" cy="560705"/>
          </a:xfrm>
          <a:prstGeom prst="ellipse">
            <a:avLst/>
          </a:prstGeom>
          <a:solidFill>
            <a:srgbClr val="6096E6">
              <a:alpha val="46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44" name="椭圆 143"/>
          <p:cNvSpPr/>
          <p:nvPr>
            <p:custDataLst>
              <p:tags r:id="rId23"/>
            </p:custDataLst>
          </p:nvPr>
        </p:nvSpPr>
        <p:spPr>
          <a:xfrm>
            <a:off x="801370" y="2144395"/>
            <a:ext cx="456565" cy="456565"/>
          </a:xfrm>
          <a:prstGeom prst="ellipse">
            <a:avLst/>
          </a:prstGeom>
          <a:solidFill>
            <a:srgbClr val="6096E6"/>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145" name="图片 144" descr="32313538333935363b32313538333933373bcae9bcae"/>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868045" y="2211705"/>
            <a:ext cx="323850" cy="323850"/>
          </a:xfrm>
          <a:prstGeom prst="rect">
            <a:avLst/>
          </a:prstGeom>
        </p:spPr>
      </p:pic>
      <p:sp>
        <p:nvSpPr>
          <p:cNvPr id="166" name="圆角矩形 165"/>
          <p:cNvSpPr/>
          <p:nvPr>
            <p:custDataLst>
              <p:tags r:id="rId27"/>
            </p:custDataLst>
          </p:nvPr>
        </p:nvSpPr>
        <p:spPr>
          <a:xfrm>
            <a:off x="1598930" y="1666875"/>
            <a:ext cx="4221480" cy="1410970"/>
          </a:xfrm>
          <a:prstGeom prst="roundRect">
            <a:avLst/>
          </a:prstGeom>
          <a:solidFill>
            <a:srgbClr val="FFFFFF"/>
          </a:solidFill>
          <a:ln>
            <a:gradFill>
              <a:gsLst>
                <a:gs pos="59000">
                  <a:srgbClr val="6096E6">
                    <a:lumMod val="5000"/>
                    <a:lumOff val="95000"/>
                  </a:srgbClr>
                </a:gs>
                <a:gs pos="0">
                  <a:srgbClr val="6096E6">
                    <a:lumMod val="40000"/>
                    <a:lumOff val="60000"/>
                  </a:srgbClr>
                </a:gs>
                <a:gs pos="100000">
                  <a:srgbClr val="6096E6">
                    <a:lumMod val="40000"/>
                    <a:lumOff val="60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67" name="文本框 166"/>
          <p:cNvSpPr txBox="1"/>
          <p:nvPr>
            <p:custDataLst>
              <p:tags r:id="rId28"/>
            </p:custDataLst>
          </p:nvPr>
        </p:nvSpPr>
        <p:spPr>
          <a:xfrm>
            <a:off x="1767205" y="1825625"/>
            <a:ext cx="2252345" cy="353060"/>
          </a:xfrm>
          <a:prstGeom prst="rect">
            <a:avLst/>
          </a:prstGeom>
          <a:noFill/>
        </p:spPr>
        <p:txBody>
          <a:bodyPr wrap="square" bIns="0" rtlCol="0">
            <a:normAutofit fontScale="90000"/>
          </a:bodyPr>
          <a:p>
            <a:r>
              <a:rPr lang="zh-CN" altLang="en-US" spc="300">
                <a:solidFill>
                  <a:srgbClr val="6096E6"/>
                </a:solidFill>
                <a:uFillTx/>
                <a:latin typeface="思源黑体 CN Bold" panose="020B0800000000000000" charset="-122"/>
                <a:ea typeface="思源黑体 CN Bold" panose="020B0800000000000000" charset="-122"/>
              </a:rPr>
              <a:t>（四）与他人共处</a:t>
            </a:r>
            <a:endParaRPr lang="zh-CN" altLang="en-US" spc="300">
              <a:solidFill>
                <a:srgbClr val="6096E6"/>
              </a:solidFill>
              <a:uFillTx/>
              <a:latin typeface="思源黑体 CN Bold" panose="020B0800000000000000" charset="-122"/>
              <a:ea typeface="思源黑体 CN Bold" panose="020B0800000000000000" charset="-122"/>
            </a:endParaRPr>
          </a:p>
        </p:txBody>
      </p:sp>
      <p:sp>
        <p:nvSpPr>
          <p:cNvPr id="168" name="文本框 167"/>
          <p:cNvSpPr txBox="1"/>
          <p:nvPr>
            <p:custDataLst>
              <p:tags r:id="rId29"/>
            </p:custDataLst>
          </p:nvPr>
        </p:nvSpPr>
        <p:spPr>
          <a:xfrm>
            <a:off x="1767205" y="2225675"/>
            <a:ext cx="4053205" cy="838200"/>
          </a:xfrm>
          <a:prstGeom prst="rect">
            <a:avLst/>
          </a:prstGeom>
          <a:noFill/>
        </p:spPr>
        <p:txBody>
          <a:bodyPr wrap="square" rtlCol="0">
            <a:normAutofit/>
          </a:bodyPr>
          <a:p>
            <a:pPr fontAlgn="auto">
              <a:lnSpc>
                <a:spcPct val="130000"/>
              </a:lnSpc>
              <a:spcAft>
                <a:spcPts val="1000"/>
              </a:spcAft>
            </a:pPr>
            <a:r>
              <a:rPr lang="en-US" altLang="zh-CN" sz="16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rPr>
              <a:t>    </a:t>
            </a:r>
            <a:r>
              <a:rPr lang="zh-CN" altLang="en-US" sz="16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rPr>
              <a:t>首先，要与他人建立良好的人际关系。其次，团队协作。最后，教导他人。</a:t>
            </a:r>
            <a:endParaRPr lang="zh-CN" altLang="en-US" sz="16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endParaRPr>
          </a:p>
        </p:txBody>
      </p:sp>
      <p:sp>
        <p:nvSpPr>
          <p:cNvPr id="186" name="燕尾形 185"/>
          <p:cNvSpPr/>
          <p:nvPr>
            <p:custDataLst>
              <p:tags r:id="rId30"/>
            </p:custDataLst>
          </p:nvPr>
        </p:nvSpPr>
        <p:spPr>
          <a:xfrm>
            <a:off x="1598930" y="1557655"/>
            <a:ext cx="1149985" cy="210820"/>
          </a:xfrm>
          <a:prstGeom prst="chevron">
            <a:avLst/>
          </a:prstGeom>
          <a:gradFill rotWithShape="0">
            <a:gsLst>
              <a:gs pos="0">
                <a:srgbClr val="6096E6">
                  <a:lumMod val="20000"/>
                  <a:lumOff val="80000"/>
                </a:srgbClr>
              </a:gs>
              <a:gs pos="100000">
                <a:srgbClr val="6096E6"/>
              </a:gs>
            </a:gsLst>
            <a:lin ang="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46" name="椭圆 145"/>
          <p:cNvSpPr/>
          <p:nvPr>
            <p:custDataLst>
              <p:tags r:id="rId31"/>
            </p:custDataLst>
          </p:nvPr>
        </p:nvSpPr>
        <p:spPr>
          <a:xfrm>
            <a:off x="6148070" y="4137025"/>
            <a:ext cx="658495" cy="658495"/>
          </a:xfrm>
          <a:prstGeom prst="ellipse">
            <a:avLst/>
          </a:prstGeom>
          <a:solidFill>
            <a:srgbClr val="FFBA55">
              <a:alpha val="18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47" name="椭圆 146"/>
          <p:cNvSpPr/>
          <p:nvPr>
            <p:custDataLst>
              <p:tags r:id="rId32"/>
            </p:custDataLst>
          </p:nvPr>
        </p:nvSpPr>
        <p:spPr>
          <a:xfrm>
            <a:off x="6196965" y="4152265"/>
            <a:ext cx="560705" cy="560705"/>
          </a:xfrm>
          <a:prstGeom prst="ellipse">
            <a:avLst/>
          </a:prstGeom>
          <a:solidFill>
            <a:srgbClr val="FFBA55">
              <a:alpha val="46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48" name="椭圆 147"/>
          <p:cNvSpPr/>
          <p:nvPr>
            <p:custDataLst>
              <p:tags r:id="rId33"/>
            </p:custDataLst>
          </p:nvPr>
        </p:nvSpPr>
        <p:spPr>
          <a:xfrm>
            <a:off x="6249035" y="4204335"/>
            <a:ext cx="456565" cy="456565"/>
          </a:xfrm>
          <a:prstGeom prst="ellipse">
            <a:avLst/>
          </a:prstGeom>
          <a:solidFill>
            <a:srgbClr val="FFBA5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149" name="图片 148" descr="32313538333935363b32313538333935343bbadab0e5"/>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6333490" y="4271010"/>
            <a:ext cx="288290" cy="288290"/>
          </a:xfrm>
          <a:prstGeom prst="rect">
            <a:avLst/>
          </a:prstGeom>
        </p:spPr>
      </p:pic>
      <p:sp>
        <p:nvSpPr>
          <p:cNvPr id="175" name="圆角矩形 174"/>
          <p:cNvSpPr/>
          <p:nvPr>
            <p:custDataLst>
              <p:tags r:id="rId37"/>
            </p:custDataLst>
          </p:nvPr>
        </p:nvSpPr>
        <p:spPr>
          <a:xfrm>
            <a:off x="7270750" y="3698875"/>
            <a:ext cx="4221480" cy="2531110"/>
          </a:xfrm>
          <a:prstGeom prst="roundRect">
            <a:avLst/>
          </a:prstGeom>
          <a:solidFill>
            <a:srgbClr val="FFFFFF"/>
          </a:solidFill>
          <a:ln>
            <a:gradFill>
              <a:gsLst>
                <a:gs pos="59000">
                  <a:srgbClr val="6096E6">
                    <a:lumMod val="5000"/>
                    <a:lumOff val="95000"/>
                  </a:srgbClr>
                </a:gs>
                <a:gs pos="0">
                  <a:srgbClr val="FFBA55">
                    <a:lumMod val="40000"/>
                    <a:lumOff val="60000"/>
                  </a:srgbClr>
                </a:gs>
                <a:gs pos="100000">
                  <a:srgbClr val="FFBA55">
                    <a:lumMod val="40000"/>
                    <a:lumOff val="60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76" name="文本框 175"/>
          <p:cNvSpPr txBox="1"/>
          <p:nvPr>
            <p:custDataLst>
              <p:tags r:id="rId38"/>
            </p:custDataLst>
          </p:nvPr>
        </p:nvSpPr>
        <p:spPr>
          <a:xfrm>
            <a:off x="7439025" y="3857625"/>
            <a:ext cx="1887220" cy="353060"/>
          </a:xfrm>
          <a:prstGeom prst="rect">
            <a:avLst/>
          </a:prstGeom>
          <a:noFill/>
        </p:spPr>
        <p:txBody>
          <a:bodyPr wrap="square" bIns="0" rtlCol="0">
            <a:normAutofit fontScale="90000"/>
          </a:bodyPr>
          <a:p>
            <a:r>
              <a:rPr lang="zh-CN" altLang="en-US" spc="300">
                <a:solidFill>
                  <a:srgbClr val="FFBA55"/>
                </a:solidFill>
                <a:uFillTx/>
                <a:latin typeface="思源黑体 CN Bold" panose="020B0800000000000000" charset="-122"/>
                <a:ea typeface="思源黑体 CN Bold" panose="020B0800000000000000" charset="-122"/>
              </a:rPr>
              <a:t>（七）解决问题</a:t>
            </a:r>
            <a:endParaRPr lang="zh-CN" altLang="en-US" spc="300">
              <a:solidFill>
                <a:srgbClr val="FFBA55"/>
              </a:solidFill>
              <a:uFillTx/>
              <a:latin typeface="思源黑体 CN Bold" panose="020B0800000000000000" charset="-122"/>
              <a:ea typeface="思源黑体 CN Bold" panose="020B0800000000000000" charset="-122"/>
            </a:endParaRPr>
          </a:p>
        </p:txBody>
      </p:sp>
      <p:sp>
        <p:nvSpPr>
          <p:cNvPr id="177" name="文本框 176"/>
          <p:cNvSpPr txBox="1"/>
          <p:nvPr>
            <p:custDataLst>
              <p:tags r:id="rId39"/>
            </p:custDataLst>
          </p:nvPr>
        </p:nvSpPr>
        <p:spPr>
          <a:xfrm>
            <a:off x="7336155" y="4152900"/>
            <a:ext cx="4300220" cy="1635125"/>
          </a:xfrm>
          <a:prstGeom prst="rect">
            <a:avLst/>
          </a:prstGeom>
          <a:noFill/>
        </p:spPr>
        <p:txBody>
          <a:bodyPr wrap="square" rtlCol="0"/>
          <a:p>
            <a:pPr fontAlgn="auto">
              <a:lnSpc>
                <a:spcPct val="130000"/>
              </a:lnSpc>
              <a:spcAft>
                <a:spcPts val="1000"/>
              </a:spcAft>
            </a:pPr>
            <a:r>
              <a:rPr lang="en-US" altLang="zh-CN" sz="16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rPr>
              <a:t>    </a:t>
            </a:r>
            <a:r>
              <a:rPr lang="zh-CN" altLang="en-US" sz="16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rPr>
              <a:t>与解决问题相关的能力有确定问题、发展解决方案、实施方案。这 3 组能力以前面的能力为基础，要求大学生培养良好的性格、有良好的交流技巧、良好的处理人际关系的能力以及良好的调查与分析能力等。</a:t>
            </a:r>
            <a:endParaRPr lang="zh-CN" altLang="en-US" sz="16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endParaRPr>
          </a:p>
        </p:txBody>
      </p:sp>
      <p:sp>
        <p:nvSpPr>
          <p:cNvPr id="187" name="燕尾形 186"/>
          <p:cNvSpPr/>
          <p:nvPr>
            <p:custDataLst>
              <p:tags r:id="rId40"/>
            </p:custDataLst>
          </p:nvPr>
        </p:nvSpPr>
        <p:spPr>
          <a:xfrm>
            <a:off x="7270750" y="3589655"/>
            <a:ext cx="1149985" cy="210820"/>
          </a:xfrm>
          <a:prstGeom prst="chevron">
            <a:avLst/>
          </a:prstGeom>
          <a:gradFill rotWithShape="0">
            <a:gsLst>
              <a:gs pos="0">
                <a:srgbClr val="FFBA55">
                  <a:lumMod val="20000"/>
                  <a:lumOff val="80000"/>
                </a:srgbClr>
              </a:gs>
              <a:gs pos="100000">
                <a:srgbClr val="FFBA55"/>
              </a:gs>
            </a:gsLst>
            <a:lin ang="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nvSpPr>
        <p:spPr>
          <a:xfrm>
            <a:off x="690880" y="1635125"/>
            <a:ext cx="10567670" cy="4251325"/>
          </a:xfrm>
          <a:prstGeom prst="rect">
            <a:avLst/>
          </a:prstGeom>
          <a:noFill/>
        </p:spPr>
        <p:txBody>
          <a:bodyPr wrap="square" rtlCol="0">
            <a:spAutoFit/>
          </a:bodyPr>
          <a:lstStyle/>
          <a:p>
            <a:pPr marL="285750" marR="0" lvl="0" indent="-28575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Char char="l"/>
              <a:defRPr/>
            </a:pPr>
            <a:r>
              <a:rPr kumimoji="0" lang="zh-CN" altLang="en-US" sz="1600"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mn-cs"/>
                <a:sym typeface="+mn-lt"/>
              </a:rPr>
              <a:t>能力是个人职业选择和职业成功的基础。</a:t>
            </a:r>
            <a:r>
              <a:rPr kumimoji="0" lang="zh-CN" altLang="en-US" sz="1600" b="0" i="0" u="none" strike="noStrike" kern="1200" cap="none" spc="0" normalizeH="0" baseline="0" noProof="0" dirty="0">
                <a:ln>
                  <a:noFill/>
                </a:ln>
                <a:effectLst/>
                <a:uLnTx/>
                <a:uFillTx/>
                <a:latin typeface="宋体" panose="02010600030101010101" pitchFamily="2" charset="-122"/>
                <a:ea typeface="宋体" panose="02010600030101010101" pitchFamily="2" charset="-122"/>
                <a:cs typeface="+mn-cs"/>
                <a:sym typeface="+mn-lt"/>
              </a:rPr>
              <a:t>在职业生涯中，职业的成功不仅与一个人的个性特点、知识能力、工作态度、物质条件、健康状况、人际关系等因素有关，还与一个人的职业能力密切相关。在其他条件相同的情况下，职业能力强的人比职业能力弱的人更能使工作顺利进行，更容易获得成功。</a:t>
            </a:r>
            <a:endParaRPr kumimoji="0" lang="zh-CN" altLang="en-US" sz="1600" b="0" i="0" u="none" strike="noStrike" kern="1200" cap="none" spc="0" normalizeH="0" baseline="0" noProof="0" dirty="0">
              <a:ln>
                <a:noFill/>
              </a:ln>
              <a:effectLst/>
              <a:uLnTx/>
              <a:uFillTx/>
              <a:latin typeface="宋体" panose="02010600030101010101" pitchFamily="2" charset="-122"/>
              <a:ea typeface="宋体" panose="02010600030101010101" pitchFamily="2" charset="-122"/>
              <a:cs typeface="+mn-cs"/>
              <a:sym typeface="+mn-lt"/>
            </a:endParaRPr>
          </a:p>
          <a:p>
            <a:pPr marL="285750" marR="0" lvl="0" indent="-28575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Char char="l"/>
              <a:defRPr/>
            </a:pPr>
            <a:r>
              <a:rPr kumimoji="0" lang="zh-CN" altLang="en-US" sz="1600"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mn-cs"/>
                <a:sym typeface="+mn-lt"/>
              </a:rPr>
              <a:t>不同职业对人的能力有不同的要求，不同的人其能力也不相同。</a:t>
            </a:r>
            <a:r>
              <a:rPr kumimoji="0" lang="zh-CN" altLang="en-US" sz="1600" b="0" i="0" u="none" strike="noStrike" kern="1200" cap="none" spc="0" normalizeH="0" baseline="0" noProof="0" dirty="0">
                <a:ln>
                  <a:noFill/>
                </a:ln>
                <a:effectLst/>
                <a:uLnTx/>
                <a:uFillTx/>
                <a:latin typeface="宋体" panose="02010600030101010101" pitchFamily="2" charset="-122"/>
                <a:ea typeface="宋体" panose="02010600030101010101" pitchFamily="2" charset="-122"/>
                <a:cs typeface="+mn-cs"/>
                <a:sym typeface="+mn-lt"/>
              </a:rPr>
              <a:t>如有的人善于言语交谈，有的人善于实际操作，有的人善于理论分析，有的人善于事务性工作。每个人都有自己独特的能力范围。社会上不同的职业对从业者的能力有不同的要求，如有的需要言语能力，有的需要计算能力，有的需要动手能力，而大多数职业则都需要几种能力的综合。</a:t>
            </a:r>
            <a:endParaRPr kumimoji="0" lang="zh-CN" altLang="en-US" sz="1600" b="0" i="0" u="none" strike="noStrike" kern="1200" cap="none" spc="0" normalizeH="0" baseline="0" noProof="0" dirty="0">
              <a:ln>
                <a:noFill/>
              </a:ln>
              <a:effectLst/>
              <a:uLnTx/>
              <a:uFillTx/>
              <a:latin typeface="宋体" panose="02010600030101010101" pitchFamily="2" charset="-122"/>
              <a:ea typeface="宋体" panose="02010600030101010101" pitchFamily="2" charset="-122"/>
              <a:cs typeface="+mn-cs"/>
              <a:sym typeface="+mn-lt"/>
            </a:endParaRPr>
          </a:p>
          <a:p>
            <a:pPr marL="285750" marR="0" lvl="0" indent="-28575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Char char="l"/>
              <a:defRPr/>
            </a:pPr>
            <a:r>
              <a:rPr kumimoji="0" lang="zh-CN" altLang="en-US" sz="1600" b="0" i="0" u="none" strike="noStrike" kern="1200" cap="none" spc="0" normalizeH="0" baseline="0" noProof="0" dirty="0">
                <a:ln>
                  <a:noFill/>
                </a:ln>
                <a:effectLst/>
                <a:uLnTx/>
                <a:uFillTx/>
                <a:latin typeface="宋体" panose="02010600030101010101" pitchFamily="2" charset="-122"/>
                <a:ea typeface="宋体" panose="02010600030101010101" pitchFamily="2" charset="-122"/>
                <a:cs typeface="+mn-cs"/>
                <a:sym typeface="+mn-lt"/>
              </a:rPr>
              <a:t>一般来讲，服务员、领航员、侦察员、公安干警、驾驶员、交通警察、飞行员、机械操作工、教师等，需要较强的注意力和观察力；管理工作者、外交人员、解说员、报务员、售货员、教师等，要有较强的记忆力；文学创作者、工程设计人员、建筑师、机械师、服装设计师等，需要较强的想象力；科学技术工作者等，需要一定的数学力；等等。</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endParaRPr>
          </a:p>
        </p:txBody>
      </p:sp>
      <p:sp>
        <p:nvSpPr>
          <p:cNvPr id="18" name="文本框 17"/>
          <p:cNvSpPr txBox="1"/>
          <p:nvPr/>
        </p:nvSpPr>
        <p:spPr>
          <a:xfrm>
            <a:off x="1790700" y="792480"/>
            <a:ext cx="632206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四、能力在职业生涯规划中的应用</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nvSpPr>
        <p:spPr>
          <a:xfrm>
            <a:off x="1015820" y="1440591"/>
            <a:ext cx="5080002" cy="4716780"/>
          </a:xfrm>
          <a:prstGeom prst="rect">
            <a:avLst/>
          </a:prstGeom>
          <a:noFill/>
        </p:spPr>
        <p:txBody>
          <a:bodyPr wrap="square" rtlCol="0">
            <a:spAutoFit/>
          </a:bodyPr>
          <a:lstStyle/>
          <a:p>
            <a:pPr marL="285750" marR="0" lvl="0" indent="-28575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Char char="l"/>
              <a:defRPr/>
            </a:pPr>
            <a:r>
              <a:rPr kumimoji="0"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rPr>
              <a:t>心理学把直接影响活动效率、能够顺利地完成某种活动的人的心理特征称作能力。</a:t>
            </a:r>
            <a:endParaRPr kumimoji="0"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endParaRPr>
          </a:p>
          <a:p>
            <a:pPr marL="285750" marR="0" lvl="0" indent="-28575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Char char="l"/>
              <a:defRPr/>
            </a:pPr>
            <a:r>
              <a:rPr kumimoji="0"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rPr>
              <a:t>所谓活动效率主要是指在完成活动任务时表现出来的速度快慢和质量高低。能力不是某种单一的特性，而是具有复杂结构的多种心理特征的总和。美国心理学家加德纳认为，现行智力测验的内容，因偏重对知识的测量，结果窄化了人类的智力，甚至曲解了人类的智力。按照加德纳的解释，智力是在某种文化环境的价值标准之下，个体用以解决问题与生产创造所需的能力，其主要包括以下 7 种能力。</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endParaRPr>
          </a:p>
        </p:txBody>
      </p:sp>
      <p:sp>
        <p:nvSpPr>
          <p:cNvPr id="19" name="文本框 18"/>
          <p:cNvSpPr txBox="1"/>
          <p:nvPr/>
        </p:nvSpPr>
        <p:spPr>
          <a:xfrm>
            <a:off x="1790700" y="792163"/>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五、能力与能力结构</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grpSp>
        <p:nvGrpSpPr>
          <p:cNvPr id="70" name="组合 69" descr="7b0a202020202274657874626f78223a20227b5c2263617465676f72795f69645c223a31303738382c5c2269645c223a32303334323834337d220a7d0a"/>
          <p:cNvGrpSpPr/>
          <p:nvPr/>
        </p:nvGrpSpPr>
        <p:grpSpPr>
          <a:xfrm>
            <a:off x="6120130" y="916305"/>
            <a:ext cx="2559685" cy="1094105"/>
            <a:chOff x="5774" y="3480"/>
            <a:chExt cx="7652" cy="3840"/>
          </a:xfrm>
        </p:grpSpPr>
        <p:sp>
          <p:nvSpPr>
            <p:cNvPr id="119" name="文本框 118"/>
            <p:cNvSpPr txBox="1"/>
            <p:nvPr>
              <p:custDataLst>
                <p:tags r:id="rId1"/>
              </p:custDataLst>
            </p:nvPr>
          </p:nvSpPr>
          <p:spPr>
            <a:xfrm>
              <a:off x="6221" y="4167"/>
              <a:ext cx="6881" cy="2466"/>
            </a:xfrm>
            <a:prstGeom prst="rect">
              <a:avLst/>
            </a:prstGeom>
            <a:noFill/>
          </p:spPr>
          <p:txBody>
            <a:bodyPr wrap="square" rtlCol="0" anchor="ctr" anchorCtr="0">
              <a:noAutofit/>
            </a:bodyPr>
            <a:p>
              <a:pPr algn="l" fontAlgn="auto">
                <a:lnSpc>
                  <a:spcPts val="2300"/>
                </a:lnSpc>
              </a:pPr>
              <a:r>
                <a:rPr lang="zh-CN" altLang="en-US" sz="1600" spc="150">
                  <a:solidFill>
                    <a:schemeClr val="tx1"/>
                  </a:solidFill>
                  <a:uFillTx/>
                  <a:latin typeface="汉仪旗黑-55简" panose="00020600040101010101" charset="-128"/>
                  <a:ea typeface="汉仪旗黑-55简" panose="00020600040101010101" charset="-128"/>
                </a:rPr>
                <a:t>（1）语言智力，包括说话、阅读、书写的能力。</a:t>
              </a:r>
              <a:endParaRPr lang="zh-CN" altLang="en-US" sz="1600" spc="150">
                <a:solidFill>
                  <a:schemeClr val="tx1"/>
                </a:solidFill>
                <a:uFillTx/>
                <a:latin typeface="汉仪旗黑-55简" panose="00020600040101010101" charset="-128"/>
                <a:ea typeface="汉仪旗黑-55简" panose="00020600040101010101" charset="-128"/>
              </a:endParaRPr>
            </a:p>
          </p:txBody>
        </p:sp>
        <p:grpSp>
          <p:nvGrpSpPr>
            <p:cNvPr id="67" name="组合 66"/>
            <p:cNvGrpSpPr/>
            <p:nvPr/>
          </p:nvGrpSpPr>
          <p:grpSpPr>
            <a:xfrm>
              <a:off x="5774" y="3480"/>
              <a:ext cx="7653" cy="3841"/>
              <a:chOff x="5788" y="3504"/>
              <a:chExt cx="7653" cy="3841"/>
            </a:xfrm>
          </p:grpSpPr>
          <p:sp>
            <p:nvSpPr>
              <p:cNvPr id="11" name="矩形 10"/>
              <p:cNvSpPr/>
              <p:nvPr>
                <p:custDataLst>
                  <p:tags r:id="rId2"/>
                </p:custDataLst>
              </p:nvPr>
            </p:nvSpPr>
            <p:spPr>
              <a:xfrm>
                <a:off x="5950" y="3677"/>
                <a:ext cx="7330" cy="3499"/>
              </a:xfrm>
              <a:prstGeom prst="rect">
                <a:avLst/>
              </a:prstGeom>
              <a:noFill/>
              <a:ln w="28575">
                <a:solidFill>
                  <a:srgbClr val="3FAD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任意多边形 1"/>
              <p:cNvSpPr/>
              <p:nvPr>
                <p:custDataLst>
                  <p:tags r:id="rId3"/>
                </p:custDataLst>
              </p:nvPr>
            </p:nvSpPr>
            <p:spPr>
              <a:xfrm rot="10800000">
                <a:off x="7419" y="3504"/>
                <a:ext cx="6023" cy="1365"/>
              </a:xfrm>
              <a:custGeom>
                <a:avLst/>
                <a:gdLst>
                  <a:gd name="connsiteX0" fmla="*/ 0 w 6023"/>
                  <a:gd name="connsiteY0" fmla="*/ 158 h 1365"/>
                  <a:gd name="connsiteX1" fmla="*/ 178 w 6023"/>
                  <a:gd name="connsiteY1" fmla="*/ 0 h 1365"/>
                  <a:gd name="connsiteX2" fmla="*/ 183 w 6023"/>
                  <a:gd name="connsiteY2" fmla="*/ 1182 h 1365"/>
                  <a:gd name="connsiteX3" fmla="*/ 6023 w 6023"/>
                  <a:gd name="connsiteY3" fmla="*/ 1171 h 1365"/>
                  <a:gd name="connsiteX4" fmla="*/ 5848 w 6023"/>
                  <a:gd name="connsiteY4" fmla="*/ 1361 h 1365"/>
                  <a:gd name="connsiteX5" fmla="*/ 0 w 6023"/>
                  <a:gd name="connsiteY5" fmla="*/ 1365 h 1365"/>
                  <a:gd name="connsiteX6" fmla="*/ 0 w 6023"/>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23" h="1365">
                    <a:moveTo>
                      <a:pt x="0" y="158"/>
                    </a:moveTo>
                    <a:lnTo>
                      <a:pt x="178" y="0"/>
                    </a:lnTo>
                    <a:lnTo>
                      <a:pt x="183" y="1182"/>
                    </a:lnTo>
                    <a:lnTo>
                      <a:pt x="6023" y="1171"/>
                    </a:lnTo>
                    <a:lnTo>
                      <a:pt x="5848" y="1361"/>
                    </a:lnTo>
                    <a:lnTo>
                      <a:pt x="0" y="1365"/>
                    </a:lnTo>
                    <a:lnTo>
                      <a:pt x="0" y="158"/>
                    </a:lnTo>
                    <a:close/>
                  </a:path>
                </a:pathLst>
              </a:custGeom>
              <a:solidFill>
                <a:srgbClr val="6458C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任意多边形 16"/>
              <p:cNvSpPr/>
              <p:nvPr>
                <p:custDataLst>
                  <p:tags r:id="rId4"/>
                </p:custDataLst>
              </p:nvPr>
            </p:nvSpPr>
            <p:spPr>
              <a:xfrm>
                <a:off x="5788" y="5981"/>
                <a:ext cx="6015" cy="1365"/>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15" h="1365">
                    <a:moveTo>
                      <a:pt x="0" y="158"/>
                    </a:moveTo>
                    <a:lnTo>
                      <a:pt x="178" y="0"/>
                    </a:lnTo>
                    <a:lnTo>
                      <a:pt x="183" y="1182"/>
                    </a:lnTo>
                    <a:lnTo>
                      <a:pt x="6015" y="1175"/>
                    </a:lnTo>
                    <a:lnTo>
                      <a:pt x="5848" y="1361"/>
                    </a:lnTo>
                    <a:lnTo>
                      <a:pt x="0" y="1365"/>
                    </a:lnTo>
                    <a:lnTo>
                      <a:pt x="0" y="158"/>
                    </a:lnTo>
                    <a:close/>
                  </a:path>
                </a:pathLst>
              </a:custGeom>
              <a:solidFill>
                <a:srgbClr val="6458C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58" name="组合 57"/>
              <p:cNvGrpSpPr/>
              <p:nvPr/>
            </p:nvGrpSpPr>
            <p:grpSpPr>
              <a:xfrm>
                <a:off x="5788" y="3659"/>
                <a:ext cx="179" cy="2359"/>
                <a:chOff x="5788" y="3679"/>
                <a:chExt cx="179" cy="2359"/>
              </a:xfrm>
            </p:grpSpPr>
            <p:sp>
              <p:nvSpPr>
                <p:cNvPr id="32" name="任意多边形 31"/>
                <p:cNvSpPr/>
                <p:nvPr>
                  <p:custDataLst>
                    <p:tags r:id="rId5"/>
                  </p:custDataLst>
                </p:nvPr>
              </p:nvSpPr>
              <p:spPr>
                <a:xfrm>
                  <a:off x="5788" y="5536"/>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4" name="任意多边形 53"/>
                <p:cNvSpPr/>
                <p:nvPr>
                  <p:custDataLst>
                    <p:tags r:id="rId6"/>
                  </p:custDataLst>
                </p:nvPr>
              </p:nvSpPr>
              <p:spPr>
                <a:xfrm>
                  <a:off x="5788" y="5060"/>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5" name="任意多边形 54"/>
                <p:cNvSpPr/>
                <p:nvPr>
                  <p:custDataLst>
                    <p:tags r:id="rId7"/>
                  </p:custDataLst>
                </p:nvPr>
              </p:nvSpPr>
              <p:spPr>
                <a:xfrm>
                  <a:off x="5788" y="4584"/>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6" name="任意多边形 55"/>
                <p:cNvSpPr/>
                <p:nvPr>
                  <p:custDataLst>
                    <p:tags r:id="rId8"/>
                  </p:custDataLst>
                </p:nvPr>
              </p:nvSpPr>
              <p:spPr>
                <a:xfrm>
                  <a:off x="5788" y="4108"/>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7" name="任意多边形 56"/>
                <p:cNvSpPr/>
                <p:nvPr>
                  <p:custDataLst>
                    <p:tags r:id="rId9"/>
                  </p:custDataLst>
                </p:nvPr>
              </p:nvSpPr>
              <p:spPr>
                <a:xfrm>
                  <a:off x="5788" y="3679"/>
                  <a:ext cx="179" cy="473"/>
                </a:xfrm>
                <a:custGeom>
                  <a:avLst/>
                  <a:gdLst>
                    <a:gd name="connsiteX0" fmla="*/ 151 w 179"/>
                    <a:gd name="connsiteY0" fmla="*/ 0 h 473"/>
                    <a:gd name="connsiteX1" fmla="*/ 179 w 179"/>
                    <a:gd name="connsiteY1" fmla="*/ 323 h 473"/>
                    <a:gd name="connsiteX2" fmla="*/ 178 w 179"/>
                    <a:gd name="connsiteY2" fmla="*/ 324 h 473"/>
                    <a:gd name="connsiteX3" fmla="*/ 178 w 179"/>
                    <a:gd name="connsiteY3" fmla="*/ 314 h 473"/>
                    <a:gd name="connsiteX4" fmla="*/ 0 w 179"/>
                    <a:gd name="connsiteY4" fmla="*/ 473 h 473"/>
                    <a:gd name="connsiteX5" fmla="*/ 0 w 179"/>
                    <a:gd name="connsiteY5" fmla="*/ 128 h 473"/>
                    <a:gd name="connsiteX6" fmla="*/ 151 w 179"/>
                    <a:gd name="connsiteY6" fmla="*/ 0 h 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473">
                      <a:moveTo>
                        <a:pt x="151" y="0"/>
                      </a:moveTo>
                      <a:lnTo>
                        <a:pt x="179" y="323"/>
                      </a:lnTo>
                      <a:lnTo>
                        <a:pt x="178" y="324"/>
                      </a:lnTo>
                      <a:lnTo>
                        <a:pt x="178" y="314"/>
                      </a:lnTo>
                      <a:lnTo>
                        <a:pt x="0" y="473"/>
                      </a:lnTo>
                      <a:lnTo>
                        <a:pt x="0" y="128"/>
                      </a:lnTo>
                      <a:lnTo>
                        <a:pt x="151"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61" name="组合 60"/>
              <p:cNvGrpSpPr/>
              <p:nvPr/>
            </p:nvGrpSpPr>
            <p:grpSpPr>
              <a:xfrm flipH="1" flipV="1">
                <a:off x="13263" y="4840"/>
                <a:ext cx="179" cy="2359"/>
                <a:chOff x="5788" y="3679"/>
                <a:chExt cx="179" cy="2359"/>
              </a:xfrm>
            </p:grpSpPr>
            <p:sp>
              <p:nvSpPr>
                <p:cNvPr id="62" name="任意多边形 61"/>
                <p:cNvSpPr/>
                <p:nvPr>
                  <p:custDataLst>
                    <p:tags r:id="rId10"/>
                  </p:custDataLst>
                </p:nvPr>
              </p:nvSpPr>
              <p:spPr>
                <a:xfrm>
                  <a:off x="5788" y="5536"/>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3" name="任意多边形 62"/>
                <p:cNvSpPr/>
                <p:nvPr>
                  <p:custDataLst>
                    <p:tags r:id="rId11"/>
                  </p:custDataLst>
                </p:nvPr>
              </p:nvSpPr>
              <p:spPr>
                <a:xfrm>
                  <a:off x="5788" y="5060"/>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4" name="任意多边形 63"/>
                <p:cNvSpPr/>
                <p:nvPr>
                  <p:custDataLst>
                    <p:tags r:id="rId12"/>
                  </p:custDataLst>
                </p:nvPr>
              </p:nvSpPr>
              <p:spPr>
                <a:xfrm>
                  <a:off x="5788" y="4584"/>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5" name="任意多边形 64"/>
                <p:cNvSpPr/>
                <p:nvPr>
                  <p:custDataLst>
                    <p:tags r:id="rId13"/>
                  </p:custDataLst>
                </p:nvPr>
              </p:nvSpPr>
              <p:spPr>
                <a:xfrm>
                  <a:off x="5788" y="4108"/>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6" name="任意多边形 65"/>
                <p:cNvSpPr/>
                <p:nvPr>
                  <p:custDataLst>
                    <p:tags r:id="rId14"/>
                  </p:custDataLst>
                </p:nvPr>
              </p:nvSpPr>
              <p:spPr>
                <a:xfrm>
                  <a:off x="5788" y="3679"/>
                  <a:ext cx="179" cy="473"/>
                </a:xfrm>
                <a:custGeom>
                  <a:avLst/>
                  <a:gdLst>
                    <a:gd name="connsiteX0" fmla="*/ 151 w 179"/>
                    <a:gd name="connsiteY0" fmla="*/ 0 h 473"/>
                    <a:gd name="connsiteX1" fmla="*/ 179 w 179"/>
                    <a:gd name="connsiteY1" fmla="*/ 323 h 473"/>
                    <a:gd name="connsiteX2" fmla="*/ 178 w 179"/>
                    <a:gd name="connsiteY2" fmla="*/ 324 h 473"/>
                    <a:gd name="connsiteX3" fmla="*/ 178 w 179"/>
                    <a:gd name="connsiteY3" fmla="*/ 314 h 473"/>
                    <a:gd name="connsiteX4" fmla="*/ 0 w 179"/>
                    <a:gd name="connsiteY4" fmla="*/ 473 h 473"/>
                    <a:gd name="connsiteX5" fmla="*/ 0 w 179"/>
                    <a:gd name="connsiteY5" fmla="*/ 128 h 473"/>
                    <a:gd name="connsiteX6" fmla="*/ 151 w 179"/>
                    <a:gd name="connsiteY6" fmla="*/ 0 h 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473">
                      <a:moveTo>
                        <a:pt x="151" y="0"/>
                      </a:moveTo>
                      <a:lnTo>
                        <a:pt x="179" y="323"/>
                      </a:lnTo>
                      <a:lnTo>
                        <a:pt x="178" y="324"/>
                      </a:lnTo>
                      <a:lnTo>
                        <a:pt x="178" y="314"/>
                      </a:lnTo>
                      <a:lnTo>
                        <a:pt x="0" y="473"/>
                      </a:lnTo>
                      <a:lnTo>
                        <a:pt x="0" y="128"/>
                      </a:lnTo>
                      <a:lnTo>
                        <a:pt x="151"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grpSp>
        <p:nvGrpSpPr>
          <p:cNvPr id="4" name="组合 3" descr="7b0a202020202274657874626f78223a20227b5c2263617465676f72795f69645c223a31303738382c5c2269645c223a32303334323834337d220a7d0a"/>
          <p:cNvGrpSpPr/>
          <p:nvPr/>
        </p:nvGrpSpPr>
        <p:grpSpPr>
          <a:xfrm>
            <a:off x="8958580" y="869315"/>
            <a:ext cx="2559685" cy="1094105"/>
            <a:chOff x="5774" y="3480"/>
            <a:chExt cx="7652" cy="3840"/>
          </a:xfrm>
        </p:grpSpPr>
        <p:sp>
          <p:nvSpPr>
            <p:cNvPr id="5" name="文本框 4"/>
            <p:cNvSpPr txBox="1"/>
            <p:nvPr>
              <p:custDataLst>
                <p:tags r:id="rId15"/>
              </p:custDataLst>
            </p:nvPr>
          </p:nvSpPr>
          <p:spPr>
            <a:xfrm>
              <a:off x="6221" y="4167"/>
              <a:ext cx="6881" cy="2466"/>
            </a:xfrm>
            <a:prstGeom prst="rect">
              <a:avLst/>
            </a:prstGeom>
            <a:noFill/>
          </p:spPr>
          <p:txBody>
            <a:bodyPr wrap="square" rtlCol="0" anchor="ctr" anchorCtr="0">
              <a:noAutofit/>
            </a:bodyPr>
            <a:p>
              <a:pPr algn="l" fontAlgn="auto">
                <a:lnSpc>
                  <a:spcPts val="2300"/>
                </a:lnSpc>
              </a:pPr>
              <a:r>
                <a:rPr lang="zh-CN" altLang="en-US" sz="1600" spc="150">
                  <a:solidFill>
                    <a:schemeClr val="tx1"/>
                  </a:solidFill>
                  <a:uFillTx/>
                  <a:latin typeface="汉仪旗黑-55简" panose="00020600040101010101" charset="-128"/>
                  <a:ea typeface="汉仪旗黑-55简" panose="00020600040101010101" charset="-128"/>
                </a:rPr>
                <a:t>（2）音乐智力，包括对声音的辨识与韵律表达的能力。</a:t>
              </a:r>
              <a:endParaRPr lang="zh-CN" altLang="en-US" sz="1600" spc="150">
                <a:solidFill>
                  <a:schemeClr val="tx1"/>
                </a:solidFill>
                <a:uFillTx/>
                <a:latin typeface="汉仪旗黑-55简" panose="00020600040101010101" charset="-128"/>
                <a:ea typeface="汉仪旗黑-55简" panose="00020600040101010101" charset="-128"/>
              </a:endParaRPr>
            </a:p>
          </p:txBody>
        </p:sp>
        <p:grpSp>
          <p:nvGrpSpPr>
            <p:cNvPr id="6" name="组合 5"/>
            <p:cNvGrpSpPr/>
            <p:nvPr/>
          </p:nvGrpSpPr>
          <p:grpSpPr>
            <a:xfrm>
              <a:off x="5774" y="3480"/>
              <a:ext cx="7653" cy="3841"/>
              <a:chOff x="5788" y="3504"/>
              <a:chExt cx="7653" cy="3841"/>
            </a:xfrm>
          </p:grpSpPr>
          <p:sp>
            <p:nvSpPr>
              <p:cNvPr id="7" name="矩形 6"/>
              <p:cNvSpPr/>
              <p:nvPr>
                <p:custDataLst>
                  <p:tags r:id="rId16"/>
                </p:custDataLst>
              </p:nvPr>
            </p:nvSpPr>
            <p:spPr>
              <a:xfrm>
                <a:off x="5950" y="3677"/>
                <a:ext cx="7330" cy="3499"/>
              </a:xfrm>
              <a:prstGeom prst="rect">
                <a:avLst/>
              </a:prstGeom>
              <a:noFill/>
              <a:ln w="28575">
                <a:solidFill>
                  <a:srgbClr val="3FAD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任意多边形 7"/>
              <p:cNvSpPr/>
              <p:nvPr>
                <p:custDataLst>
                  <p:tags r:id="rId17"/>
                </p:custDataLst>
              </p:nvPr>
            </p:nvSpPr>
            <p:spPr>
              <a:xfrm rot="10800000">
                <a:off x="7419" y="3504"/>
                <a:ext cx="6023" cy="1365"/>
              </a:xfrm>
              <a:custGeom>
                <a:avLst/>
                <a:gdLst>
                  <a:gd name="connsiteX0" fmla="*/ 0 w 6023"/>
                  <a:gd name="connsiteY0" fmla="*/ 158 h 1365"/>
                  <a:gd name="connsiteX1" fmla="*/ 178 w 6023"/>
                  <a:gd name="connsiteY1" fmla="*/ 0 h 1365"/>
                  <a:gd name="connsiteX2" fmla="*/ 183 w 6023"/>
                  <a:gd name="connsiteY2" fmla="*/ 1182 h 1365"/>
                  <a:gd name="connsiteX3" fmla="*/ 6023 w 6023"/>
                  <a:gd name="connsiteY3" fmla="*/ 1171 h 1365"/>
                  <a:gd name="connsiteX4" fmla="*/ 5848 w 6023"/>
                  <a:gd name="connsiteY4" fmla="*/ 1361 h 1365"/>
                  <a:gd name="connsiteX5" fmla="*/ 0 w 6023"/>
                  <a:gd name="connsiteY5" fmla="*/ 1365 h 1365"/>
                  <a:gd name="connsiteX6" fmla="*/ 0 w 6023"/>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23" h="1365">
                    <a:moveTo>
                      <a:pt x="0" y="158"/>
                    </a:moveTo>
                    <a:lnTo>
                      <a:pt x="178" y="0"/>
                    </a:lnTo>
                    <a:lnTo>
                      <a:pt x="183" y="1182"/>
                    </a:lnTo>
                    <a:lnTo>
                      <a:pt x="6023" y="1171"/>
                    </a:lnTo>
                    <a:lnTo>
                      <a:pt x="5848" y="1361"/>
                    </a:lnTo>
                    <a:lnTo>
                      <a:pt x="0" y="1365"/>
                    </a:lnTo>
                    <a:lnTo>
                      <a:pt x="0" y="158"/>
                    </a:lnTo>
                    <a:close/>
                  </a:path>
                </a:pathLst>
              </a:custGeom>
              <a:solidFill>
                <a:srgbClr val="6458C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 name="任意多边形 8"/>
              <p:cNvSpPr/>
              <p:nvPr>
                <p:custDataLst>
                  <p:tags r:id="rId18"/>
                </p:custDataLst>
              </p:nvPr>
            </p:nvSpPr>
            <p:spPr>
              <a:xfrm>
                <a:off x="5788" y="5981"/>
                <a:ext cx="6015" cy="1365"/>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15" h="1365">
                    <a:moveTo>
                      <a:pt x="0" y="158"/>
                    </a:moveTo>
                    <a:lnTo>
                      <a:pt x="178" y="0"/>
                    </a:lnTo>
                    <a:lnTo>
                      <a:pt x="183" y="1182"/>
                    </a:lnTo>
                    <a:lnTo>
                      <a:pt x="6015" y="1175"/>
                    </a:lnTo>
                    <a:lnTo>
                      <a:pt x="5848" y="1361"/>
                    </a:lnTo>
                    <a:lnTo>
                      <a:pt x="0" y="1365"/>
                    </a:lnTo>
                    <a:lnTo>
                      <a:pt x="0" y="158"/>
                    </a:lnTo>
                    <a:close/>
                  </a:path>
                </a:pathLst>
              </a:custGeom>
              <a:solidFill>
                <a:srgbClr val="6458C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10" name="组合 9"/>
              <p:cNvGrpSpPr/>
              <p:nvPr/>
            </p:nvGrpSpPr>
            <p:grpSpPr>
              <a:xfrm>
                <a:off x="5788" y="3659"/>
                <a:ext cx="179" cy="2359"/>
                <a:chOff x="5788" y="3679"/>
                <a:chExt cx="179" cy="2359"/>
              </a:xfrm>
            </p:grpSpPr>
            <p:sp>
              <p:nvSpPr>
                <p:cNvPr id="13" name="任意多边形 12"/>
                <p:cNvSpPr/>
                <p:nvPr>
                  <p:custDataLst>
                    <p:tags r:id="rId19"/>
                  </p:custDataLst>
                </p:nvPr>
              </p:nvSpPr>
              <p:spPr>
                <a:xfrm>
                  <a:off x="5788" y="5536"/>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任意多边形 13"/>
                <p:cNvSpPr/>
                <p:nvPr>
                  <p:custDataLst>
                    <p:tags r:id="rId20"/>
                  </p:custDataLst>
                </p:nvPr>
              </p:nvSpPr>
              <p:spPr>
                <a:xfrm>
                  <a:off x="5788" y="5060"/>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任意多边形 14"/>
                <p:cNvSpPr/>
                <p:nvPr>
                  <p:custDataLst>
                    <p:tags r:id="rId21"/>
                  </p:custDataLst>
                </p:nvPr>
              </p:nvSpPr>
              <p:spPr>
                <a:xfrm>
                  <a:off x="5788" y="4584"/>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 name="任意多边形 15"/>
                <p:cNvSpPr/>
                <p:nvPr>
                  <p:custDataLst>
                    <p:tags r:id="rId22"/>
                  </p:custDataLst>
                </p:nvPr>
              </p:nvSpPr>
              <p:spPr>
                <a:xfrm>
                  <a:off x="5788" y="4108"/>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1" name="任意多边形 20"/>
                <p:cNvSpPr/>
                <p:nvPr>
                  <p:custDataLst>
                    <p:tags r:id="rId23"/>
                  </p:custDataLst>
                </p:nvPr>
              </p:nvSpPr>
              <p:spPr>
                <a:xfrm>
                  <a:off x="5788" y="3679"/>
                  <a:ext cx="179" cy="473"/>
                </a:xfrm>
                <a:custGeom>
                  <a:avLst/>
                  <a:gdLst>
                    <a:gd name="connsiteX0" fmla="*/ 151 w 179"/>
                    <a:gd name="connsiteY0" fmla="*/ 0 h 473"/>
                    <a:gd name="connsiteX1" fmla="*/ 179 w 179"/>
                    <a:gd name="connsiteY1" fmla="*/ 323 h 473"/>
                    <a:gd name="connsiteX2" fmla="*/ 178 w 179"/>
                    <a:gd name="connsiteY2" fmla="*/ 324 h 473"/>
                    <a:gd name="connsiteX3" fmla="*/ 178 w 179"/>
                    <a:gd name="connsiteY3" fmla="*/ 314 h 473"/>
                    <a:gd name="connsiteX4" fmla="*/ 0 w 179"/>
                    <a:gd name="connsiteY4" fmla="*/ 473 h 473"/>
                    <a:gd name="connsiteX5" fmla="*/ 0 w 179"/>
                    <a:gd name="connsiteY5" fmla="*/ 128 h 473"/>
                    <a:gd name="connsiteX6" fmla="*/ 151 w 179"/>
                    <a:gd name="connsiteY6" fmla="*/ 0 h 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473">
                      <a:moveTo>
                        <a:pt x="151" y="0"/>
                      </a:moveTo>
                      <a:lnTo>
                        <a:pt x="179" y="323"/>
                      </a:lnTo>
                      <a:lnTo>
                        <a:pt x="178" y="324"/>
                      </a:lnTo>
                      <a:lnTo>
                        <a:pt x="178" y="314"/>
                      </a:lnTo>
                      <a:lnTo>
                        <a:pt x="0" y="473"/>
                      </a:lnTo>
                      <a:lnTo>
                        <a:pt x="0" y="128"/>
                      </a:lnTo>
                      <a:lnTo>
                        <a:pt x="151"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22" name="组合 21"/>
              <p:cNvGrpSpPr/>
              <p:nvPr/>
            </p:nvGrpSpPr>
            <p:grpSpPr>
              <a:xfrm flipH="1" flipV="1">
                <a:off x="13263" y="4840"/>
                <a:ext cx="179" cy="2359"/>
                <a:chOff x="5788" y="3679"/>
                <a:chExt cx="179" cy="2359"/>
              </a:xfrm>
            </p:grpSpPr>
            <p:sp>
              <p:nvSpPr>
                <p:cNvPr id="23" name="任意多边形 22"/>
                <p:cNvSpPr/>
                <p:nvPr>
                  <p:custDataLst>
                    <p:tags r:id="rId24"/>
                  </p:custDataLst>
                </p:nvPr>
              </p:nvSpPr>
              <p:spPr>
                <a:xfrm>
                  <a:off x="5788" y="5536"/>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 name="任意多边形 23"/>
                <p:cNvSpPr/>
                <p:nvPr>
                  <p:custDataLst>
                    <p:tags r:id="rId25"/>
                  </p:custDataLst>
                </p:nvPr>
              </p:nvSpPr>
              <p:spPr>
                <a:xfrm>
                  <a:off x="5788" y="5060"/>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5" name="任意多边形 24"/>
                <p:cNvSpPr/>
                <p:nvPr>
                  <p:custDataLst>
                    <p:tags r:id="rId26"/>
                  </p:custDataLst>
                </p:nvPr>
              </p:nvSpPr>
              <p:spPr>
                <a:xfrm>
                  <a:off x="5788" y="4584"/>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6" name="任意多边形 25"/>
                <p:cNvSpPr/>
                <p:nvPr>
                  <p:custDataLst>
                    <p:tags r:id="rId27"/>
                  </p:custDataLst>
                </p:nvPr>
              </p:nvSpPr>
              <p:spPr>
                <a:xfrm>
                  <a:off x="5788" y="4108"/>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任意多边形 27"/>
                <p:cNvSpPr/>
                <p:nvPr>
                  <p:custDataLst>
                    <p:tags r:id="rId28"/>
                  </p:custDataLst>
                </p:nvPr>
              </p:nvSpPr>
              <p:spPr>
                <a:xfrm>
                  <a:off x="5788" y="3679"/>
                  <a:ext cx="179" cy="473"/>
                </a:xfrm>
                <a:custGeom>
                  <a:avLst/>
                  <a:gdLst>
                    <a:gd name="connsiteX0" fmla="*/ 151 w 179"/>
                    <a:gd name="connsiteY0" fmla="*/ 0 h 473"/>
                    <a:gd name="connsiteX1" fmla="*/ 179 w 179"/>
                    <a:gd name="connsiteY1" fmla="*/ 323 h 473"/>
                    <a:gd name="connsiteX2" fmla="*/ 178 w 179"/>
                    <a:gd name="connsiteY2" fmla="*/ 324 h 473"/>
                    <a:gd name="connsiteX3" fmla="*/ 178 w 179"/>
                    <a:gd name="connsiteY3" fmla="*/ 314 h 473"/>
                    <a:gd name="connsiteX4" fmla="*/ 0 w 179"/>
                    <a:gd name="connsiteY4" fmla="*/ 473 h 473"/>
                    <a:gd name="connsiteX5" fmla="*/ 0 w 179"/>
                    <a:gd name="connsiteY5" fmla="*/ 128 h 473"/>
                    <a:gd name="connsiteX6" fmla="*/ 151 w 179"/>
                    <a:gd name="connsiteY6" fmla="*/ 0 h 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473">
                      <a:moveTo>
                        <a:pt x="151" y="0"/>
                      </a:moveTo>
                      <a:lnTo>
                        <a:pt x="179" y="323"/>
                      </a:lnTo>
                      <a:lnTo>
                        <a:pt x="178" y="324"/>
                      </a:lnTo>
                      <a:lnTo>
                        <a:pt x="178" y="314"/>
                      </a:lnTo>
                      <a:lnTo>
                        <a:pt x="0" y="473"/>
                      </a:lnTo>
                      <a:lnTo>
                        <a:pt x="0" y="128"/>
                      </a:lnTo>
                      <a:lnTo>
                        <a:pt x="151"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grpSp>
        <p:nvGrpSpPr>
          <p:cNvPr id="29" name="组合 28" descr="7b0a202020202274657874626f78223a20227b5c2263617465676f72795f69645c223a31303738382c5c2269645c223a32303334323834337d220a7d0a"/>
          <p:cNvGrpSpPr/>
          <p:nvPr/>
        </p:nvGrpSpPr>
        <p:grpSpPr>
          <a:xfrm>
            <a:off x="6120765" y="2089785"/>
            <a:ext cx="2559685" cy="1094105"/>
            <a:chOff x="5774" y="3480"/>
            <a:chExt cx="7652" cy="3840"/>
          </a:xfrm>
        </p:grpSpPr>
        <p:sp>
          <p:nvSpPr>
            <p:cNvPr id="30" name="文本框 29"/>
            <p:cNvSpPr txBox="1"/>
            <p:nvPr>
              <p:custDataLst>
                <p:tags r:id="rId29"/>
              </p:custDataLst>
            </p:nvPr>
          </p:nvSpPr>
          <p:spPr>
            <a:xfrm>
              <a:off x="6221" y="4167"/>
              <a:ext cx="6881" cy="2466"/>
            </a:xfrm>
            <a:prstGeom prst="rect">
              <a:avLst/>
            </a:prstGeom>
            <a:noFill/>
          </p:spPr>
          <p:txBody>
            <a:bodyPr wrap="square" rtlCol="0" anchor="ctr" anchorCtr="0">
              <a:noAutofit/>
            </a:bodyPr>
            <a:p>
              <a:pPr algn="l" fontAlgn="auto">
                <a:lnSpc>
                  <a:spcPts val="2300"/>
                </a:lnSpc>
              </a:pPr>
              <a:r>
                <a:rPr lang="zh-CN" altLang="en-US" sz="1600" spc="150">
                  <a:solidFill>
                    <a:schemeClr val="tx1"/>
                  </a:solidFill>
                  <a:uFillTx/>
                  <a:latin typeface="汉仪旗黑-55简" panose="00020600040101010101" charset="-128"/>
                  <a:ea typeface="汉仪旗黑-55简" panose="00020600040101010101" charset="-128"/>
                </a:rPr>
                <a:t>（3）逻辑数理智力，包括数字运算与思维思考的能力。</a:t>
              </a:r>
              <a:endParaRPr lang="zh-CN" altLang="en-US" sz="1600" spc="150">
                <a:solidFill>
                  <a:schemeClr val="tx1"/>
                </a:solidFill>
                <a:uFillTx/>
                <a:latin typeface="汉仪旗黑-55简" panose="00020600040101010101" charset="-128"/>
                <a:ea typeface="汉仪旗黑-55简" panose="00020600040101010101" charset="-128"/>
              </a:endParaRPr>
            </a:p>
          </p:txBody>
        </p:sp>
        <p:grpSp>
          <p:nvGrpSpPr>
            <p:cNvPr id="31" name="组合 30"/>
            <p:cNvGrpSpPr/>
            <p:nvPr/>
          </p:nvGrpSpPr>
          <p:grpSpPr>
            <a:xfrm>
              <a:off x="5774" y="3480"/>
              <a:ext cx="7653" cy="3841"/>
              <a:chOff x="5788" y="3504"/>
              <a:chExt cx="7653" cy="3841"/>
            </a:xfrm>
          </p:grpSpPr>
          <p:sp>
            <p:nvSpPr>
              <p:cNvPr id="33" name="矩形 32"/>
              <p:cNvSpPr/>
              <p:nvPr>
                <p:custDataLst>
                  <p:tags r:id="rId30"/>
                </p:custDataLst>
              </p:nvPr>
            </p:nvSpPr>
            <p:spPr>
              <a:xfrm>
                <a:off x="5950" y="3677"/>
                <a:ext cx="7330" cy="3499"/>
              </a:xfrm>
              <a:prstGeom prst="rect">
                <a:avLst/>
              </a:prstGeom>
              <a:noFill/>
              <a:ln w="28575">
                <a:solidFill>
                  <a:srgbClr val="3FAD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4" name="任意多边形 33"/>
              <p:cNvSpPr/>
              <p:nvPr>
                <p:custDataLst>
                  <p:tags r:id="rId31"/>
                </p:custDataLst>
              </p:nvPr>
            </p:nvSpPr>
            <p:spPr>
              <a:xfrm rot="10800000">
                <a:off x="7419" y="3504"/>
                <a:ext cx="6023" cy="1365"/>
              </a:xfrm>
              <a:custGeom>
                <a:avLst/>
                <a:gdLst>
                  <a:gd name="connsiteX0" fmla="*/ 0 w 6023"/>
                  <a:gd name="connsiteY0" fmla="*/ 158 h 1365"/>
                  <a:gd name="connsiteX1" fmla="*/ 178 w 6023"/>
                  <a:gd name="connsiteY1" fmla="*/ 0 h 1365"/>
                  <a:gd name="connsiteX2" fmla="*/ 183 w 6023"/>
                  <a:gd name="connsiteY2" fmla="*/ 1182 h 1365"/>
                  <a:gd name="connsiteX3" fmla="*/ 6023 w 6023"/>
                  <a:gd name="connsiteY3" fmla="*/ 1171 h 1365"/>
                  <a:gd name="connsiteX4" fmla="*/ 5848 w 6023"/>
                  <a:gd name="connsiteY4" fmla="*/ 1361 h 1365"/>
                  <a:gd name="connsiteX5" fmla="*/ 0 w 6023"/>
                  <a:gd name="connsiteY5" fmla="*/ 1365 h 1365"/>
                  <a:gd name="connsiteX6" fmla="*/ 0 w 6023"/>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23" h="1365">
                    <a:moveTo>
                      <a:pt x="0" y="158"/>
                    </a:moveTo>
                    <a:lnTo>
                      <a:pt x="178" y="0"/>
                    </a:lnTo>
                    <a:lnTo>
                      <a:pt x="183" y="1182"/>
                    </a:lnTo>
                    <a:lnTo>
                      <a:pt x="6023" y="1171"/>
                    </a:lnTo>
                    <a:lnTo>
                      <a:pt x="5848" y="1361"/>
                    </a:lnTo>
                    <a:lnTo>
                      <a:pt x="0" y="1365"/>
                    </a:lnTo>
                    <a:lnTo>
                      <a:pt x="0" y="158"/>
                    </a:lnTo>
                    <a:close/>
                  </a:path>
                </a:pathLst>
              </a:custGeom>
              <a:solidFill>
                <a:srgbClr val="6458C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5" name="任意多边形 34"/>
              <p:cNvSpPr/>
              <p:nvPr>
                <p:custDataLst>
                  <p:tags r:id="rId32"/>
                </p:custDataLst>
              </p:nvPr>
            </p:nvSpPr>
            <p:spPr>
              <a:xfrm>
                <a:off x="5788" y="5981"/>
                <a:ext cx="6015" cy="1365"/>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15" h="1365">
                    <a:moveTo>
                      <a:pt x="0" y="158"/>
                    </a:moveTo>
                    <a:lnTo>
                      <a:pt x="178" y="0"/>
                    </a:lnTo>
                    <a:lnTo>
                      <a:pt x="183" y="1182"/>
                    </a:lnTo>
                    <a:lnTo>
                      <a:pt x="6015" y="1175"/>
                    </a:lnTo>
                    <a:lnTo>
                      <a:pt x="5848" y="1361"/>
                    </a:lnTo>
                    <a:lnTo>
                      <a:pt x="0" y="1365"/>
                    </a:lnTo>
                    <a:lnTo>
                      <a:pt x="0" y="158"/>
                    </a:lnTo>
                    <a:close/>
                  </a:path>
                </a:pathLst>
              </a:custGeom>
              <a:solidFill>
                <a:srgbClr val="6458C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6" name="组合 35"/>
              <p:cNvGrpSpPr/>
              <p:nvPr/>
            </p:nvGrpSpPr>
            <p:grpSpPr>
              <a:xfrm>
                <a:off x="5788" y="3659"/>
                <a:ext cx="179" cy="2359"/>
                <a:chOff x="5788" y="3679"/>
                <a:chExt cx="179" cy="2359"/>
              </a:xfrm>
            </p:grpSpPr>
            <p:sp>
              <p:nvSpPr>
                <p:cNvPr id="37" name="任意多边形 36"/>
                <p:cNvSpPr/>
                <p:nvPr>
                  <p:custDataLst>
                    <p:tags r:id="rId33"/>
                  </p:custDataLst>
                </p:nvPr>
              </p:nvSpPr>
              <p:spPr>
                <a:xfrm>
                  <a:off x="5788" y="5536"/>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8" name="任意多边形 37"/>
                <p:cNvSpPr/>
                <p:nvPr>
                  <p:custDataLst>
                    <p:tags r:id="rId34"/>
                  </p:custDataLst>
                </p:nvPr>
              </p:nvSpPr>
              <p:spPr>
                <a:xfrm>
                  <a:off x="5788" y="5060"/>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9" name="任意多边形 38"/>
                <p:cNvSpPr/>
                <p:nvPr>
                  <p:custDataLst>
                    <p:tags r:id="rId35"/>
                  </p:custDataLst>
                </p:nvPr>
              </p:nvSpPr>
              <p:spPr>
                <a:xfrm>
                  <a:off x="5788" y="4584"/>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0" name="任意多边形 39"/>
                <p:cNvSpPr/>
                <p:nvPr>
                  <p:custDataLst>
                    <p:tags r:id="rId36"/>
                  </p:custDataLst>
                </p:nvPr>
              </p:nvSpPr>
              <p:spPr>
                <a:xfrm>
                  <a:off x="5788" y="4108"/>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1" name="任意多边形 40"/>
                <p:cNvSpPr/>
                <p:nvPr>
                  <p:custDataLst>
                    <p:tags r:id="rId37"/>
                  </p:custDataLst>
                </p:nvPr>
              </p:nvSpPr>
              <p:spPr>
                <a:xfrm>
                  <a:off x="5788" y="3679"/>
                  <a:ext cx="179" cy="473"/>
                </a:xfrm>
                <a:custGeom>
                  <a:avLst/>
                  <a:gdLst>
                    <a:gd name="connsiteX0" fmla="*/ 151 w 179"/>
                    <a:gd name="connsiteY0" fmla="*/ 0 h 473"/>
                    <a:gd name="connsiteX1" fmla="*/ 179 w 179"/>
                    <a:gd name="connsiteY1" fmla="*/ 323 h 473"/>
                    <a:gd name="connsiteX2" fmla="*/ 178 w 179"/>
                    <a:gd name="connsiteY2" fmla="*/ 324 h 473"/>
                    <a:gd name="connsiteX3" fmla="*/ 178 w 179"/>
                    <a:gd name="connsiteY3" fmla="*/ 314 h 473"/>
                    <a:gd name="connsiteX4" fmla="*/ 0 w 179"/>
                    <a:gd name="connsiteY4" fmla="*/ 473 h 473"/>
                    <a:gd name="connsiteX5" fmla="*/ 0 w 179"/>
                    <a:gd name="connsiteY5" fmla="*/ 128 h 473"/>
                    <a:gd name="connsiteX6" fmla="*/ 151 w 179"/>
                    <a:gd name="connsiteY6" fmla="*/ 0 h 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473">
                      <a:moveTo>
                        <a:pt x="151" y="0"/>
                      </a:moveTo>
                      <a:lnTo>
                        <a:pt x="179" y="323"/>
                      </a:lnTo>
                      <a:lnTo>
                        <a:pt x="178" y="324"/>
                      </a:lnTo>
                      <a:lnTo>
                        <a:pt x="178" y="314"/>
                      </a:lnTo>
                      <a:lnTo>
                        <a:pt x="0" y="473"/>
                      </a:lnTo>
                      <a:lnTo>
                        <a:pt x="0" y="128"/>
                      </a:lnTo>
                      <a:lnTo>
                        <a:pt x="151"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2" name="组合 41"/>
              <p:cNvGrpSpPr/>
              <p:nvPr/>
            </p:nvGrpSpPr>
            <p:grpSpPr>
              <a:xfrm flipH="1" flipV="1">
                <a:off x="13263" y="4840"/>
                <a:ext cx="179" cy="2359"/>
                <a:chOff x="5788" y="3679"/>
                <a:chExt cx="179" cy="2359"/>
              </a:xfrm>
            </p:grpSpPr>
            <p:sp>
              <p:nvSpPr>
                <p:cNvPr id="43" name="任意多边形 42"/>
                <p:cNvSpPr/>
                <p:nvPr>
                  <p:custDataLst>
                    <p:tags r:id="rId38"/>
                  </p:custDataLst>
                </p:nvPr>
              </p:nvSpPr>
              <p:spPr>
                <a:xfrm>
                  <a:off x="5788" y="5536"/>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4" name="任意多边形 43"/>
                <p:cNvSpPr/>
                <p:nvPr>
                  <p:custDataLst>
                    <p:tags r:id="rId39"/>
                  </p:custDataLst>
                </p:nvPr>
              </p:nvSpPr>
              <p:spPr>
                <a:xfrm>
                  <a:off x="5788" y="5060"/>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任意多边形 44"/>
                <p:cNvSpPr/>
                <p:nvPr>
                  <p:custDataLst>
                    <p:tags r:id="rId40"/>
                  </p:custDataLst>
                </p:nvPr>
              </p:nvSpPr>
              <p:spPr>
                <a:xfrm>
                  <a:off x="5788" y="4584"/>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6" name="任意多边形 45"/>
                <p:cNvSpPr/>
                <p:nvPr>
                  <p:custDataLst>
                    <p:tags r:id="rId41"/>
                  </p:custDataLst>
                </p:nvPr>
              </p:nvSpPr>
              <p:spPr>
                <a:xfrm>
                  <a:off x="5788" y="4108"/>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7" name="任意多边形 46"/>
                <p:cNvSpPr/>
                <p:nvPr>
                  <p:custDataLst>
                    <p:tags r:id="rId42"/>
                  </p:custDataLst>
                </p:nvPr>
              </p:nvSpPr>
              <p:spPr>
                <a:xfrm>
                  <a:off x="5788" y="3679"/>
                  <a:ext cx="179" cy="473"/>
                </a:xfrm>
                <a:custGeom>
                  <a:avLst/>
                  <a:gdLst>
                    <a:gd name="connsiteX0" fmla="*/ 151 w 179"/>
                    <a:gd name="connsiteY0" fmla="*/ 0 h 473"/>
                    <a:gd name="connsiteX1" fmla="*/ 179 w 179"/>
                    <a:gd name="connsiteY1" fmla="*/ 323 h 473"/>
                    <a:gd name="connsiteX2" fmla="*/ 178 w 179"/>
                    <a:gd name="connsiteY2" fmla="*/ 324 h 473"/>
                    <a:gd name="connsiteX3" fmla="*/ 178 w 179"/>
                    <a:gd name="connsiteY3" fmla="*/ 314 h 473"/>
                    <a:gd name="connsiteX4" fmla="*/ 0 w 179"/>
                    <a:gd name="connsiteY4" fmla="*/ 473 h 473"/>
                    <a:gd name="connsiteX5" fmla="*/ 0 w 179"/>
                    <a:gd name="connsiteY5" fmla="*/ 128 h 473"/>
                    <a:gd name="connsiteX6" fmla="*/ 151 w 179"/>
                    <a:gd name="connsiteY6" fmla="*/ 0 h 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473">
                      <a:moveTo>
                        <a:pt x="151" y="0"/>
                      </a:moveTo>
                      <a:lnTo>
                        <a:pt x="179" y="323"/>
                      </a:lnTo>
                      <a:lnTo>
                        <a:pt x="178" y="324"/>
                      </a:lnTo>
                      <a:lnTo>
                        <a:pt x="178" y="314"/>
                      </a:lnTo>
                      <a:lnTo>
                        <a:pt x="0" y="473"/>
                      </a:lnTo>
                      <a:lnTo>
                        <a:pt x="0" y="128"/>
                      </a:lnTo>
                      <a:lnTo>
                        <a:pt x="151"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grpSp>
        <p:nvGrpSpPr>
          <p:cNvPr id="48" name="组合 47" descr="7b0a202020202274657874626f78223a20227b5c2263617465676f72795f69645c223a31303738382c5c2269645c223a32303334323834337d220a7d0a"/>
          <p:cNvGrpSpPr/>
          <p:nvPr/>
        </p:nvGrpSpPr>
        <p:grpSpPr>
          <a:xfrm>
            <a:off x="8958580" y="2048510"/>
            <a:ext cx="2559685" cy="1094105"/>
            <a:chOff x="5774" y="3480"/>
            <a:chExt cx="7652" cy="3840"/>
          </a:xfrm>
        </p:grpSpPr>
        <p:sp>
          <p:nvSpPr>
            <p:cNvPr id="49" name="文本框 48"/>
            <p:cNvSpPr txBox="1"/>
            <p:nvPr>
              <p:custDataLst>
                <p:tags r:id="rId43"/>
              </p:custDataLst>
            </p:nvPr>
          </p:nvSpPr>
          <p:spPr>
            <a:xfrm>
              <a:off x="6221" y="4167"/>
              <a:ext cx="6881" cy="2466"/>
            </a:xfrm>
            <a:prstGeom prst="rect">
              <a:avLst/>
            </a:prstGeom>
            <a:noFill/>
          </p:spPr>
          <p:txBody>
            <a:bodyPr wrap="square" rtlCol="0" anchor="ctr" anchorCtr="0">
              <a:noAutofit/>
            </a:bodyPr>
            <a:p>
              <a:pPr algn="l" fontAlgn="auto">
                <a:lnSpc>
                  <a:spcPts val="2300"/>
                </a:lnSpc>
              </a:pPr>
              <a:r>
                <a:rPr lang="zh-CN" altLang="en-US" sz="1600" spc="150">
                  <a:solidFill>
                    <a:schemeClr val="tx1"/>
                  </a:solidFill>
                  <a:uFillTx/>
                  <a:latin typeface="汉仪旗黑-55简" panose="00020600040101010101" charset="-128"/>
                  <a:ea typeface="汉仪旗黑-55简" panose="00020600040101010101" charset="-128"/>
                </a:rPr>
                <a:t>（4）空间智力，包括认识环境、辨别方向的能力。</a:t>
              </a:r>
              <a:endParaRPr lang="zh-CN" altLang="en-US" sz="1600" spc="150">
                <a:solidFill>
                  <a:schemeClr val="tx1"/>
                </a:solidFill>
                <a:uFillTx/>
                <a:latin typeface="汉仪旗黑-55简" panose="00020600040101010101" charset="-128"/>
                <a:ea typeface="汉仪旗黑-55简" panose="00020600040101010101" charset="-128"/>
              </a:endParaRPr>
            </a:p>
          </p:txBody>
        </p:sp>
        <p:grpSp>
          <p:nvGrpSpPr>
            <p:cNvPr id="50" name="组合 49"/>
            <p:cNvGrpSpPr/>
            <p:nvPr/>
          </p:nvGrpSpPr>
          <p:grpSpPr>
            <a:xfrm>
              <a:off x="5774" y="3480"/>
              <a:ext cx="7653" cy="3841"/>
              <a:chOff x="5788" y="3504"/>
              <a:chExt cx="7653" cy="3841"/>
            </a:xfrm>
          </p:grpSpPr>
          <p:sp>
            <p:nvSpPr>
              <p:cNvPr id="51" name="矩形 50"/>
              <p:cNvSpPr/>
              <p:nvPr>
                <p:custDataLst>
                  <p:tags r:id="rId44"/>
                </p:custDataLst>
              </p:nvPr>
            </p:nvSpPr>
            <p:spPr>
              <a:xfrm>
                <a:off x="5950" y="3677"/>
                <a:ext cx="7330" cy="3499"/>
              </a:xfrm>
              <a:prstGeom prst="rect">
                <a:avLst/>
              </a:prstGeom>
              <a:noFill/>
              <a:ln w="28575">
                <a:solidFill>
                  <a:srgbClr val="3FAD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2" name="任意多边形 51"/>
              <p:cNvSpPr/>
              <p:nvPr>
                <p:custDataLst>
                  <p:tags r:id="rId45"/>
                </p:custDataLst>
              </p:nvPr>
            </p:nvSpPr>
            <p:spPr>
              <a:xfrm rot="10800000">
                <a:off x="7419" y="3504"/>
                <a:ext cx="6023" cy="1365"/>
              </a:xfrm>
              <a:custGeom>
                <a:avLst/>
                <a:gdLst>
                  <a:gd name="connsiteX0" fmla="*/ 0 w 6023"/>
                  <a:gd name="connsiteY0" fmla="*/ 158 h 1365"/>
                  <a:gd name="connsiteX1" fmla="*/ 178 w 6023"/>
                  <a:gd name="connsiteY1" fmla="*/ 0 h 1365"/>
                  <a:gd name="connsiteX2" fmla="*/ 183 w 6023"/>
                  <a:gd name="connsiteY2" fmla="*/ 1182 h 1365"/>
                  <a:gd name="connsiteX3" fmla="*/ 6023 w 6023"/>
                  <a:gd name="connsiteY3" fmla="*/ 1171 h 1365"/>
                  <a:gd name="connsiteX4" fmla="*/ 5848 w 6023"/>
                  <a:gd name="connsiteY4" fmla="*/ 1361 h 1365"/>
                  <a:gd name="connsiteX5" fmla="*/ 0 w 6023"/>
                  <a:gd name="connsiteY5" fmla="*/ 1365 h 1365"/>
                  <a:gd name="connsiteX6" fmla="*/ 0 w 6023"/>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23" h="1365">
                    <a:moveTo>
                      <a:pt x="0" y="158"/>
                    </a:moveTo>
                    <a:lnTo>
                      <a:pt x="178" y="0"/>
                    </a:lnTo>
                    <a:lnTo>
                      <a:pt x="183" y="1182"/>
                    </a:lnTo>
                    <a:lnTo>
                      <a:pt x="6023" y="1171"/>
                    </a:lnTo>
                    <a:lnTo>
                      <a:pt x="5848" y="1361"/>
                    </a:lnTo>
                    <a:lnTo>
                      <a:pt x="0" y="1365"/>
                    </a:lnTo>
                    <a:lnTo>
                      <a:pt x="0" y="158"/>
                    </a:lnTo>
                    <a:close/>
                  </a:path>
                </a:pathLst>
              </a:custGeom>
              <a:solidFill>
                <a:srgbClr val="6458C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3" name="任意多边形 52"/>
              <p:cNvSpPr/>
              <p:nvPr>
                <p:custDataLst>
                  <p:tags r:id="rId46"/>
                </p:custDataLst>
              </p:nvPr>
            </p:nvSpPr>
            <p:spPr>
              <a:xfrm>
                <a:off x="5788" y="5981"/>
                <a:ext cx="6015" cy="1365"/>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15" h="1365">
                    <a:moveTo>
                      <a:pt x="0" y="158"/>
                    </a:moveTo>
                    <a:lnTo>
                      <a:pt x="178" y="0"/>
                    </a:lnTo>
                    <a:lnTo>
                      <a:pt x="183" y="1182"/>
                    </a:lnTo>
                    <a:lnTo>
                      <a:pt x="6015" y="1175"/>
                    </a:lnTo>
                    <a:lnTo>
                      <a:pt x="5848" y="1361"/>
                    </a:lnTo>
                    <a:lnTo>
                      <a:pt x="0" y="1365"/>
                    </a:lnTo>
                    <a:lnTo>
                      <a:pt x="0" y="158"/>
                    </a:lnTo>
                    <a:close/>
                  </a:path>
                </a:pathLst>
              </a:custGeom>
              <a:solidFill>
                <a:srgbClr val="6458C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59" name="组合 58"/>
              <p:cNvGrpSpPr/>
              <p:nvPr/>
            </p:nvGrpSpPr>
            <p:grpSpPr>
              <a:xfrm>
                <a:off x="5788" y="3659"/>
                <a:ext cx="179" cy="2359"/>
                <a:chOff x="5788" y="3679"/>
                <a:chExt cx="179" cy="2359"/>
              </a:xfrm>
            </p:grpSpPr>
            <p:sp>
              <p:nvSpPr>
                <p:cNvPr id="60" name="任意多边形 59"/>
                <p:cNvSpPr/>
                <p:nvPr>
                  <p:custDataLst>
                    <p:tags r:id="rId47"/>
                  </p:custDataLst>
                </p:nvPr>
              </p:nvSpPr>
              <p:spPr>
                <a:xfrm>
                  <a:off x="5788" y="5536"/>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8" name="任意多边形 67"/>
                <p:cNvSpPr/>
                <p:nvPr>
                  <p:custDataLst>
                    <p:tags r:id="rId48"/>
                  </p:custDataLst>
                </p:nvPr>
              </p:nvSpPr>
              <p:spPr>
                <a:xfrm>
                  <a:off x="5788" y="5060"/>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9" name="任意多边形 68"/>
                <p:cNvSpPr/>
                <p:nvPr>
                  <p:custDataLst>
                    <p:tags r:id="rId49"/>
                  </p:custDataLst>
                </p:nvPr>
              </p:nvSpPr>
              <p:spPr>
                <a:xfrm>
                  <a:off x="5788" y="4584"/>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1" name="任意多边形 70"/>
                <p:cNvSpPr/>
                <p:nvPr>
                  <p:custDataLst>
                    <p:tags r:id="rId50"/>
                  </p:custDataLst>
                </p:nvPr>
              </p:nvSpPr>
              <p:spPr>
                <a:xfrm>
                  <a:off x="5788" y="4108"/>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2" name="任意多边形 71"/>
                <p:cNvSpPr/>
                <p:nvPr>
                  <p:custDataLst>
                    <p:tags r:id="rId51"/>
                  </p:custDataLst>
                </p:nvPr>
              </p:nvSpPr>
              <p:spPr>
                <a:xfrm>
                  <a:off x="5788" y="3679"/>
                  <a:ext cx="179" cy="473"/>
                </a:xfrm>
                <a:custGeom>
                  <a:avLst/>
                  <a:gdLst>
                    <a:gd name="connsiteX0" fmla="*/ 151 w 179"/>
                    <a:gd name="connsiteY0" fmla="*/ 0 h 473"/>
                    <a:gd name="connsiteX1" fmla="*/ 179 w 179"/>
                    <a:gd name="connsiteY1" fmla="*/ 323 h 473"/>
                    <a:gd name="connsiteX2" fmla="*/ 178 w 179"/>
                    <a:gd name="connsiteY2" fmla="*/ 324 h 473"/>
                    <a:gd name="connsiteX3" fmla="*/ 178 w 179"/>
                    <a:gd name="connsiteY3" fmla="*/ 314 h 473"/>
                    <a:gd name="connsiteX4" fmla="*/ 0 w 179"/>
                    <a:gd name="connsiteY4" fmla="*/ 473 h 473"/>
                    <a:gd name="connsiteX5" fmla="*/ 0 w 179"/>
                    <a:gd name="connsiteY5" fmla="*/ 128 h 473"/>
                    <a:gd name="connsiteX6" fmla="*/ 151 w 179"/>
                    <a:gd name="connsiteY6" fmla="*/ 0 h 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473">
                      <a:moveTo>
                        <a:pt x="151" y="0"/>
                      </a:moveTo>
                      <a:lnTo>
                        <a:pt x="179" y="323"/>
                      </a:lnTo>
                      <a:lnTo>
                        <a:pt x="178" y="324"/>
                      </a:lnTo>
                      <a:lnTo>
                        <a:pt x="178" y="314"/>
                      </a:lnTo>
                      <a:lnTo>
                        <a:pt x="0" y="473"/>
                      </a:lnTo>
                      <a:lnTo>
                        <a:pt x="0" y="128"/>
                      </a:lnTo>
                      <a:lnTo>
                        <a:pt x="151"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73" name="组合 72"/>
              <p:cNvGrpSpPr/>
              <p:nvPr/>
            </p:nvGrpSpPr>
            <p:grpSpPr>
              <a:xfrm flipH="1" flipV="1">
                <a:off x="13263" y="4840"/>
                <a:ext cx="179" cy="2359"/>
                <a:chOff x="5788" y="3679"/>
                <a:chExt cx="179" cy="2359"/>
              </a:xfrm>
            </p:grpSpPr>
            <p:sp>
              <p:nvSpPr>
                <p:cNvPr id="74" name="任意多边形 73"/>
                <p:cNvSpPr/>
                <p:nvPr>
                  <p:custDataLst>
                    <p:tags r:id="rId52"/>
                  </p:custDataLst>
                </p:nvPr>
              </p:nvSpPr>
              <p:spPr>
                <a:xfrm>
                  <a:off x="5788" y="5536"/>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5" name="任意多边形 74"/>
                <p:cNvSpPr/>
                <p:nvPr>
                  <p:custDataLst>
                    <p:tags r:id="rId53"/>
                  </p:custDataLst>
                </p:nvPr>
              </p:nvSpPr>
              <p:spPr>
                <a:xfrm>
                  <a:off x="5788" y="5060"/>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6" name="任意多边形 75"/>
                <p:cNvSpPr/>
                <p:nvPr>
                  <p:custDataLst>
                    <p:tags r:id="rId54"/>
                  </p:custDataLst>
                </p:nvPr>
              </p:nvSpPr>
              <p:spPr>
                <a:xfrm>
                  <a:off x="5788" y="4584"/>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7" name="任意多边形 76"/>
                <p:cNvSpPr/>
                <p:nvPr>
                  <p:custDataLst>
                    <p:tags r:id="rId55"/>
                  </p:custDataLst>
                </p:nvPr>
              </p:nvSpPr>
              <p:spPr>
                <a:xfrm>
                  <a:off x="5788" y="4108"/>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8" name="任意多边形 77"/>
                <p:cNvSpPr/>
                <p:nvPr>
                  <p:custDataLst>
                    <p:tags r:id="rId56"/>
                  </p:custDataLst>
                </p:nvPr>
              </p:nvSpPr>
              <p:spPr>
                <a:xfrm>
                  <a:off x="5788" y="3679"/>
                  <a:ext cx="179" cy="473"/>
                </a:xfrm>
                <a:custGeom>
                  <a:avLst/>
                  <a:gdLst>
                    <a:gd name="connsiteX0" fmla="*/ 151 w 179"/>
                    <a:gd name="connsiteY0" fmla="*/ 0 h 473"/>
                    <a:gd name="connsiteX1" fmla="*/ 179 w 179"/>
                    <a:gd name="connsiteY1" fmla="*/ 323 h 473"/>
                    <a:gd name="connsiteX2" fmla="*/ 178 w 179"/>
                    <a:gd name="connsiteY2" fmla="*/ 324 h 473"/>
                    <a:gd name="connsiteX3" fmla="*/ 178 w 179"/>
                    <a:gd name="connsiteY3" fmla="*/ 314 h 473"/>
                    <a:gd name="connsiteX4" fmla="*/ 0 w 179"/>
                    <a:gd name="connsiteY4" fmla="*/ 473 h 473"/>
                    <a:gd name="connsiteX5" fmla="*/ 0 w 179"/>
                    <a:gd name="connsiteY5" fmla="*/ 128 h 473"/>
                    <a:gd name="connsiteX6" fmla="*/ 151 w 179"/>
                    <a:gd name="connsiteY6" fmla="*/ 0 h 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473">
                      <a:moveTo>
                        <a:pt x="151" y="0"/>
                      </a:moveTo>
                      <a:lnTo>
                        <a:pt x="179" y="323"/>
                      </a:lnTo>
                      <a:lnTo>
                        <a:pt x="178" y="324"/>
                      </a:lnTo>
                      <a:lnTo>
                        <a:pt x="178" y="314"/>
                      </a:lnTo>
                      <a:lnTo>
                        <a:pt x="0" y="473"/>
                      </a:lnTo>
                      <a:lnTo>
                        <a:pt x="0" y="128"/>
                      </a:lnTo>
                      <a:lnTo>
                        <a:pt x="151"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grpSp>
        <p:nvGrpSpPr>
          <p:cNvPr id="79" name="组合 78" descr="7b0a202020202274657874626f78223a20227b5c2263617465676f72795f69645c223a31303738382c5c2269645c223a32303334323834337d220a7d0a"/>
          <p:cNvGrpSpPr/>
          <p:nvPr/>
        </p:nvGrpSpPr>
        <p:grpSpPr>
          <a:xfrm>
            <a:off x="6120130" y="3252470"/>
            <a:ext cx="2559685" cy="1094105"/>
            <a:chOff x="5774" y="3480"/>
            <a:chExt cx="7652" cy="3840"/>
          </a:xfrm>
        </p:grpSpPr>
        <p:sp>
          <p:nvSpPr>
            <p:cNvPr id="80" name="文本框 79"/>
            <p:cNvSpPr txBox="1"/>
            <p:nvPr>
              <p:custDataLst>
                <p:tags r:id="rId57"/>
              </p:custDataLst>
            </p:nvPr>
          </p:nvSpPr>
          <p:spPr>
            <a:xfrm>
              <a:off x="6221" y="4167"/>
              <a:ext cx="6881" cy="2466"/>
            </a:xfrm>
            <a:prstGeom prst="rect">
              <a:avLst/>
            </a:prstGeom>
            <a:noFill/>
          </p:spPr>
          <p:txBody>
            <a:bodyPr wrap="square" rtlCol="0" anchor="ctr" anchorCtr="0">
              <a:noAutofit/>
            </a:bodyPr>
            <a:p>
              <a:pPr algn="l" fontAlgn="auto">
                <a:lnSpc>
                  <a:spcPts val="2300"/>
                </a:lnSpc>
              </a:pPr>
              <a:r>
                <a:rPr lang="zh-CN" altLang="en-US" sz="1600" spc="150">
                  <a:solidFill>
                    <a:schemeClr val="tx1"/>
                  </a:solidFill>
                  <a:uFillTx/>
                  <a:latin typeface="汉仪旗黑-55简" panose="00020600040101010101" charset="-128"/>
                  <a:ea typeface="汉仪旗黑-55简" panose="00020600040101010101" charset="-128"/>
                </a:rPr>
                <a:t>（5）身体运动智力，包括支配肢体以完成精密作业的能力。</a:t>
              </a:r>
              <a:endParaRPr lang="zh-CN" altLang="en-US" sz="1600" spc="150">
                <a:solidFill>
                  <a:schemeClr val="tx1"/>
                </a:solidFill>
                <a:uFillTx/>
                <a:latin typeface="汉仪旗黑-55简" panose="00020600040101010101" charset="-128"/>
                <a:ea typeface="汉仪旗黑-55简" panose="00020600040101010101" charset="-128"/>
              </a:endParaRPr>
            </a:p>
          </p:txBody>
        </p:sp>
        <p:grpSp>
          <p:nvGrpSpPr>
            <p:cNvPr id="81" name="组合 80"/>
            <p:cNvGrpSpPr/>
            <p:nvPr/>
          </p:nvGrpSpPr>
          <p:grpSpPr>
            <a:xfrm>
              <a:off x="5774" y="3480"/>
              <a:ext cx="7653" cy="3841"/>
              <a:chOff x="5788" y="3504"/>
              <a:chExt cx="7653" cy="3841"/>
            </a:xfrm>
          </p:grpSpPr>
          <p:sp>
            <p:nvSpPr>
              <p:cNvPr id="82" name="矩形 81"/>
              <p:cNvSpPr/>
              <p:nvPr>
                <p:custDataLst>
                  <p:tags r:id="rId58"/>
                </p:custDataLst>
              </p:nvPr>
            </p:nvSpPr>
            <p:spPr>
              <a:xfrm>
                <a:off x="5950" y="3677"/>
                <a:ext cx="7330" cy="3499"/>
              </a:xfrm>
              <a:prstGeom prst="rect">
                <a:avLst/>
              </a:prstGeom>
              <a:noFill/>
              <a:ln w="28575">
                <a:solidFill>
                  <a:srgbClr val="3FAD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3" name="任意多边形 82"/>
              <p:cNvSpPr/>
              <p:nvPr>
                <p:custDataLst>
                  <p:tags r:id="rId59"/>
                </p:custDataLst>
              </p:nvPr>
            </p:nvSpPr>
            <p:spPr>
              <a:xfrm rot="10800000">
                <a:off x="7419" y="3504"/>
                <a:ext cx="6023" cy="1365"/>
              </a:xfrm>
              <a:custGeom>
                <a:avLst/>
                <a:gdLst>
                  <a:gd name="connsiteX0" fmla="*/ 0 w 6023"/>
                  <a:gd name="connsiteY0" fmla="*/ 158 h 1365"/>
                  <a:gd name="connsiteX1" fmla="*/ 178 w 6023"/>
                  <a:gd name="connsiteY1" fmla="*/ 0 h 1365"/>
                  <a:gd name="connsiteX2" fmla="*/ 183 w 6023"/>
                  <a:gd name="connsiteY2" fmla="*/ 1182 h 1365"/>
                  <a:gd name="connsiteX3" fmla="*/ 6023 w 6023"/>
                  <a:gd name="connsiteY3" fmla="*/ 1171 h 1365"/>
                  <a:gd name="connsiteX4" fmla="*/ 5848 w 6023"/>
                  <a:gd name="connsiteY4" fmla="*/ 1361 h 1365"/>
                  <a:gd name="connsiteX5" fmla="*/ 0 w 6023"/>
                  <a:gd name="connsiteY5" fmla="*/ 1365 h 1365"/>
                  <a:gd name="connsiteX6" fmla="*/ 0 w 6023"/>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23" h="1365">
                    <a:moveTo>
                      <a:pt x="0" y="158"/>
                    </a:moveTo>
                    <a:lnTo>
                      <a:pt x="178" y="0"/>
                    </a:lnTo>
                    <a:lnTo>
                      <a:pt x="183" y="1182"/>
                    </a:lnTo>
                    <a:lnTo>
                      <a:pt x="6023" y="1171"/>
                    </a:lnTo>
                    <a:lnTo>
                      <a:pt x="5848" y="1361"/>
                    </a:lnTo>
                    <a:lnTo>
                      <a:pt x="0" y="1365"/>
                    </a:lnTo>
                    <a:lnTo>
                      <a:pt x="0" y="158"/>
                    </a:lnTo>
                    <a:close/>
                  </a:path>
                </a:pathLst>
              </a:custGeom>
              <a:solidFill>
                <a:srgbClr val="6458C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4" name="任意多边形 83"/>
              <p:cNvSpPr/>
              <p:nvPr>
                <p:custDataLst>
                  <p:tags r:id="rId60"/>
                </p:custDataLst>
              </p:nvPr>
            </p:nvSpPr>
            <p:spPr>
              <a:xfrm>
                <a:off x="5788" y="5981"/>
                <a:ext cx="6015" cy="1365"/>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15" h="1365">
                    <a:moveTo>
                      <a:pt x="0" y="158"/>
                    </a:moveTo>
                    <a:lnTo>
                      <a:pt x="178" y="0"/>
                    </a:lnTo>
                    <a:lnTo>
                      <a:pt x="183" y="1182"/>
                    </a:lnTo>
                    <a:lnTo>
                      <a:pt x="6015" y="1175"/>
                    </a:lnTo>
                    <a:lnTo>
                      <a:pt x="5848" y="1361"/>
                    </a:lnTo>
                    <a:lnTo>
                      <a:pt x="0" y="1365"/>
                    </a:lnTo>
                    <a:lnTo>
                      <a:pt x="0" y="158"/>
                    </a:lnTo>
                    <a:close/>
                  </a:path>
                </a:pathLst>
              </a:custGeom>
              <a:solidFill>
                <a:srgbClr val="6458C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85" name="组合 84"/>
              <p:cNvGrpSpPr/>
              <p:nvPr/>
            </p:nvGrpSpPr>
            <p:grpSpPr>
              <a:xfrm>
                <a:off x="5788" y="3659"/>
                <a:ext cx="179" cy="2359"/>
                <a:chOff x="5788" y="3679"/>
                <a:chExt cx="179" cy="2359"/>
              </a:xfrm>
            </p:grpSpPr>
            <p:sp>
              <p:nvSpPr>
                <p:cNvPr id="86" name="任意多边形 85"/>
                <p:cNvSpPr/>
                <p:nvPr>
                  <p:custDataLst>
                    <p:tags r:id="rId61"/>
                  </p:custDataLst>
                </p:nvPr>
              </p:nvSpPr>
              <p:spPr>
                <a:xfrm>
                  <a:off x="5788" y="5536"/>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7" name="任意多边形 86"/>
                <p:cNvSpPr/>
                <p:nvPr>
                  <p:custDataLst>
                    <p:tags r:id="rId62"/>
                  </p:custDataLst>
                </p:nvPr>
              </p:nvSpPr>
              <p:spPr>
                <a:xfrm>
                  <a:off x="5788" y="5060"/>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8" name="任意多边形 87"/>
                <p:cNvSpPr/>
                <p:nvPr>
                  <p:custDataLst>
                    <p:tags r:id="rId63"/>
                  </p:custDataLst>
                </p:nvPr>
              </p:nvSpPr>
              <p:spPr>
                <a:xfrm>
                  <a:off x="5788" y="4584"/>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9" name="任意多边形 88"/>
                <p:cNvSpPr/>
                <p:nvPr>
                  <p:custDataLst>
                    <p:tags r:id="rId64"/>
                  </p:custDataLst>
                </p:nvPr>
              </p:nvSpPr>
              <p:spPr>
                <a:xfrm>
                  <a:off x="5788" y="4108"/>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0" name="任意多边形 89"/>
                <p:cNvSpPr/>
                <p:nvPr>
                  <p:custDataLst>
                    <p:tags r:id="rId65"/>
                  </p:custDataLst>
                </p:nvPr>
              </p:nvSpPr>
              <p:spPr>
                <a:xfrm>
                  <a:off x="5788" y="3679"/>
                  <a:ext cx="179" cy="473"/>
                </a:xfrm>
                <a:custGeom>
                  <a:avLst/>
                  <a:gdLst>
                    <a:gd name="connsiteX0" fmla="*/ 151 w 179"/>
                    <a:gd name="connsiteY0" fmla="*/ 0 h 473"/>
                    <a:gd name="connsiteX1" fmla="*/ 179 w 179"/>
                    <a:gd name="connsiteY1" fmla="*/ 323 h 473"/>
                    <a:gd name="connsiteX2" fmla="*/ 178 w 179"/>
                    <a:gd name="connsiteY2" fmla="*/ 324 h 473"/>
                    <a:gd name="connsiteX3" fmla="*/ 178 w 179"/>
                    <a:gd name="connsiteY3" fmla="*/ 314 h 473"/>
                    <a:gd name="connsiteX4" fmla="*/ 0 w 179"/>
                    <a:gd name="connsiteY4" fmla="*/ 473 h 473"/>
                    <a:gd name="connsiteX5" fmla="*/ 0 w 179"/>
                    <a:gd name="connsiteY5" fmla="*/ 128 h 473"/>
                    <a:gd name="connsiteX6" fmla="*/ 151 w 179"/>
                    <a:gd name="connsiteY6" fmla="*/ 0 h 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473">
                      <a:moveTo>
                        <a:pt x="151" y="0"/>
                      </a:moveTo>
                      <a:lnTo>
                        <a:pt x="179" y="323"/>
                      </a:lnTo>
                      <a:lnTo>
                        <a:pt x="178" y="324"/>
                      </a:lnTo>
                      <a:lnTo>
                        <a:pt x="178" y="314"/>
                      </a:lnTo>
                      <a:lnTo>
                        <a:pt x="0" y="473"/>
                      </a:lnTo>
                      <a:lnTo>
                        <a:pt x="0" y="128"/>
                      </a:lnTo>
                      <a:lnTo>
                        <a:pt x="151"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91" name="组合 90"/>
              <p:cNvGrpSpPr/>
              <p:nvPr/>
            </p:nvGrpSpPr>
            <p:grpSpPr>
              <a:xfrm flipH="1" flipV="1">
                <a:off x="13263" y="4840"/>
                <a:ext cx="179" cy="2359"/>
                <a:chOff x="5788" y="3679"/>
                <a:chExt cx="179" cy="2359"/>
              </a:xfrm>
            </p:grpSpPr>
            <p:sp>
              <p:nvSpPr>
                <p:cNvPr id="92" name="任意多边形 91"/>
                <p:cNvSpPr/>
                <p:nvPr>
                  <p:custDataLst>
                    <p:tags r:id="rId66"/>
                  </p:custDataLst>
                </p:nvPr>
              </p:nvSpPr>
              <p:spPr>
                <a:xfrm>
                  <a:off x="5788" y="5536"/>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3" name="任意多边形 92"/>
                <p:cNvSpPr/>
                <p:nvPr>
                  <p:custDataLst>
                    <p:tags r:id="rId67"/>
                  </p:custDataLst>
                </p:nvPr>
              </p:nvSpPr>
              <p:spPr>
                <a:xfrm>
                  <a:off x="5788" y="5060"/>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4" name="任意多边形 93"/>
                <p:cNvSpPr/>
                <p:nvPr>
                  <p:custDataLst>
                    <p:tags r:id="rId68"/>
                  </p:custDataLst>
                </p:nvPr>
              </p:nvSpPr>
              <p:spPr>
                <a:xfrm>
                  <a:off x="5788" y="4584"/>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5" name="任意多边形 94"/>
                <p:cNvSpPr/>
                <p:nvPr>
                  <p:custDataLst>
                    <p:tags r:id="rId69"/>
                  </p:custDataLst>
                </p:nvPr>
              </p:nvSpPr>
              <p:spPr>
                <a:xfrm>
                  <a:off x="5788" y="4108"/>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6" name="任意多边形 95"/>
                <p:cNvSpPr/>
                <p:nvPr>
                  <p:custDataLst>
                    <p:tags r:id="rId70"/>
                  </p:custDataLst>
                </p:nvPr>
              </p:nvSpPr>
              <p:spPr>
                <a:xfrm>
                  <a:off x="5788" y="3679"/>
                  <a:ext cx="179" cy="473"/>
                </a:xfrm>
                <a:custGeom>
                  <a:avLst/>
                  <a:gdLst>
                    <a:gd name="connsiteX0" fmla="*/ 151 w 179"/>
                    <a:gd name="connsiteY0" fmla="*/ 0 h 473"/>
                    <a:gd name="connsiteX1" fmla="*/ 179 w 179"/>
                    <a:gd name="connsiteY1" fmla="*/ 323 h 473"/>
                    <a:gd name="connsiteX2" fmla="*/ 178 w 179"/>
                    <a:gd name="connsiteY2" fmla="*/ 324 h 473"/>
                    <a:gd name="connsiteX3" fmla="*/ 178 w 179"/>
                    <a:gd name="connsiteY3" fmla="*/ 314 h 473"/>
                    <a:gd name="connsiteX4" fmla="*/ 0 w 179"/>
                    <a:gd name="connsiteY4" fmla="*/ 473 h 473"/>
                    <a:gd name="connsiteX5" fmla="*/ 0 w 179"/>
                    <a:gd name="connsiteY5" fmla="*/ 128 h 473"/>
                    <a:gd name="connsiteX6" fmla="*/ 151 w 179"/>
                    <a:gd name="connsiteY6" fmla="*/ 0 h 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473">
                      <a:moveTo>
                        <a:pt x="151" y="0"/>
                      </a:moveTo>
                      <a:lnTo>
                        <a:pt x="179" y="323"/>
                      </a:lnTo>
                      <a:lnTo>
                        <a:pt x="178" y="324"/>
                      </a:lnTo>
                      <a:lnTo>
                        <a:pt x="178" y="314"/>
                      </a:lnTo>
                      <a:lnTo>
                        <a:pt x="0" y="473"/>
                      </a:lnTo>
                      <a:lnTo>
                        <a:pt x="0" y="128"/>
                      </a:lnTo>
                      <a:lnTo>
                        <a:pt x="151"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grpSp>
        <p:nvGrpSpPr>
          <p:cNvPr id="97" name="组合 96" descr="7b0a202020202274657874626f78223a20227b5c2263617465676f72795f69645c223a31303738382c5c2269645c223a32303334323834337d220a7d0a"/>
          <p:cNvGrpSpPr/>
          <p:nvPr/>
        </p:nvGrpSpPr>
        <p:grpSpPr>
          <a:xfrm>
            <a:off x="8958580" y="3211195"/>
            <a:ext cx="2559685" cy="1094105"/>
            <a:chOff x="5774" y="3480"/>
            <a:chExt cx="7652" cy="3840"/>
          </a:xfrm>
        </p:grpSpPr>
        <p:sp>
          <p:nvSpPr>
            <p:cNvPr id="98" name="文本框 97"/>
            <p:cNvSpPr txBox="1"/>
            <p:nvPr>
              <p:custDataLst>
                <p:tags r:id="rId71"/>
              </p:custDataLst>
            </p:nvPr>
          </p:nvSpPr>
          <p:spPr>
            <a:xfrm>
              <a:off x="6221" y="4167"/>
              <a:ext cx="6881" cy="2466"/>
            </a:xfrm>
            <a:prstGeom prst="rect">
              <a:avLst/>
            </a:prstGeom>
            <a:noFill/>
          </p:spPr>
          <p:txBody>
            <a:bodyPr wrap="square" rtlCol="0" anchor="ctr" anchorCtr="0">
              <a:noAutofit/>
            </a:bodyPr>
            <a:p>
              <a:pPr algn="l" fontAlgn="auto">
                <a:lnSpc>
                  <a:spcPts val="2300"/>
                </a:lnSpc>
              </a:pPr>
              <a:r>
                <a:rPr lang="zh-CN" altLang="en-US" sz="1600" spc="150">
                  <a:solidFill>
                    <a:schemeClr val="tx1"/>
                  </a:solidFill>
                  <a:uFillTx/>
                  <a:latin typeface="汉仪旗黑-55简" panose="00020600040101010101" charset="-128"/>
                  <a:ea typeface="汉仪旗黑-55简" panose="00020600040101010101" charset="-128"/>
                </a:rPr>
                <a:t>（6）内省智力，包括认识自己并选择自己生活方向的能力。</a:t>
              </a:r>
              <a:endParaRPr lang="zh-CN" altLang="en-US" sz="1600" spc="150">
                <a:solidFill>
                  <a:schemeClr val="tx1"/>
                </a:solidFill>
                <a:uFillTx/>
                <a:latin typeface="汉仪旗黑-55简" panose="00020600040101010101" charset="-128"/>
                <a:ea typeface="汉仪旗黑-55简" panose="00020600040101010101" charset="-128"/>
              </a:endParaRPr>
            </a:p>
          </p:txBody>
        </p:sp>
        <p:grpSp>
          <p:nvGrpSpPr>
            <p:cNvPr id="99" name="组合 98"/>
            <p:cNvGrpSpPr/>
            <p:nvPr/>
          </p:nvGrpSpPr>
          <p:grpSpPr>
            <a:xfrm>
              <a:off x="5774" y="3480"/>
              <a:ext cx="7653" cy="3841"/>
              <a:chOff x="5788" y="3504"/>
              <a:chExt cx="7653" cy="3841"/>
            </a:xfrm>
          </p:grpSpPr>
          <p:sp>
            <p:nvSpPr>
              <p:cNvPr id="100" name="矩形 99"/>
              <p:cNvSpPr/>
              <p:nvPr>
                <p:custDataLst>
                  <p:tags r:id="rId72"/>
                </p:custDataLst>
              </p:nvPr>
            </p:nvSpPr>
            <p:spPr>
              <a:xfrm>
                <a:off x="5950" y="3677"/>
                <a:ext cx="7330" cy="3499"/>
              </a:xfrm>
              <a:prstGeom prst="rect">
                <a:avLst/>
              </a:prstGeom>
              <a:noFill/>
              <a:ln w="28575">
                <a:solidFill>
                  <a:srgbClr val="3FAD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1" name="任意多边形 100"/>
              <p:cNvSpPr/>
              <p:nvPr>
                <p:custDataLst>
                  <p:tags r:id="rId73"/>
                </p:custDataLst>
              </p:nvPr>
            </p:nvSpPr>
            <p:spPr>
              <a:xfrm rot="10800000">
                <a:off x="7419" y="3504"/>
                <a:ext cx="6023" cy="1365"/>
              </a:xfrm>
              <a:custGeom>
                <a:avLst/>
                <a:gdLst>
                  <a:gd name="connsiteX0" fmla="*/ 0 w 6023"/>
                  <a:gd name="connsiteY0" fmla="*/ 158 h 1365"/>
                  <a:gd name="connsiteX1" fmla="*/ 178 w 6023"/>
                  <a:gd name="connsiteY1" fmla="*/ 0 h 1365"/>
                  <a:gd name="connsiteX2" fmla="*/ 183 w 6023"/>
                  <a:gd name="connsiteY2" fmla="*/ 1182 h 1365"/>
                  <a:gd name="connsiteX3" fmla="*/ 6023 w 6023"/>
                  <a:gd name="connsiteY3" fmla="*/ 1171 h 1365"/>
                  <a:gd name="connsiteX4" fmla="*/ 5848 w 6023"/>
                  <a:gd name="connsiteY4" fmla="*/ 1361 h 1365"/>
                  <a:gd name="connsiteX5" fmla="*/ 0 w 6023"/>
                  <a:gd name="connsiteY5" fmla="*/ 1365 h 1365"/>
                  <a:gd name="connsiteX6" fmla="*/ 0 w 6023"/>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23" h="1365">
                    <a:moveTo>
                      <a:pt x="0" y="158"/>
                    </a:moveTo>
                    <a:lnTo>
                      <a:pt x="178" y="0"/>
                    </a:lnTo>
                    <a:lnTo>
                      <a:pt x="183" y="1182"/>
                    </a:lnTo>
                    <a:lnTo>
                      <a:pt x="6023" y="1171"/>
                    </a:lnTo>
                    <a:lnTo>
                      <a:pt x="5848" y="1361"/>
                    </a:lnTo>
                    <a:lnTo>
                      <a:pt x="0" y="1365"/>
                    </a:lnTo>
                    <a:lnTo>
                      <a:pt x="0" y="158"/>
                    </a:lnTo>
                    <a:close/>
                  </a:path>
                </a:pathLst>
              </a:custGeom>
              <a:solidFill>
                <a:srgbClr val="6458C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2" name="任意多边形 101"/>
              <p:cNvSpPr/>
              <p:nvPr>
                <p:custDataLst>
                  <p:tags r:id="rId74"/>
                </p:custDataLst>
              </p:nvPr>
            </p:nvSpPr>
            <p:spPr>
              <a:xfrm>
                <a:off x="5788" y="5981"/>
                <a:ext cx="6015" cy="1365"/>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15" h="1365">
                    <a:moveTo>
                      <a:pt x="0" y="158"/>
                    </a:moveTo>
                    <a:lnTo>
                      <a:pt x="178" y="0"/>
                    </a:lnTo>
                    <a:lnTo>
                      <a:pt x="183" y="1182"/>
                    </a:lnTo>
                    <a:lnTo>
                      <a:pt x="6015" y="1175"/>
                    </a:lnTo>
                    <a:lnTo>
                      <a:pt x="5848" y="1361"/>
                    </a:lnTo>
                    <a:lnTo>
                      <a:pt x="0" y="1365"/>
                    </a:lnTo>
                    <a:lnTo>
                      <a:pt x="0" y="158"/>
                    </a:lnTo>
                    <a:close/>
                  </a:path>
                </a:pathLst>
              </a:custGeom>
              <a:solidFill>
                <a:srgbClr val="6458C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103" name="组合 102"/>
              <p:cNvGrpSpPr/>
              <p:nvPr/>
            </p:nvGrpSpPr>
            <p:grpSpPr>
              <a:xfrm>
                <a:off x="5788" y="3659"/>
                <a:ext cx="179" cy="2359"/>
                <a:chOff x="5788" y="3679"/>
                <a:chExt cx="179" cy="2359"/>
              </a:xfrm>
            </p:grpSpPr>
            <p:sp>
              <p:nvSpPr>
                <p:cNvPr id="104" name="任意多边形 103"/>
                <p:cNvSpPr/>
                <p:nvPr>
                  <p:custDataLst>
                    <p:tags r:id="rId75"/>
                  </p:custDataLst>
                </p:nvPr>
              </p:nvSpPr>
              <p:spPr>
                <a:xfrm>
                  <a:off x="5788" y="5536"/>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5" name="任意多边形 104"/>
                <p:cNvSpPr/>
                <p:nvPr>
                  <p:custDataLst>
                    <p:tags r:id="rId76"/>
                  </p:custDataLst>
                </p:nvPr>
              </p:nvSpPr>
              <p:spPr>
                <a:xfrm>
                  <a:off x="5788" y="5060"/>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6" name="任意多边形 105"/>
                <p:cNvSpPr/>
                <p:nvPr>
                  <p:custDataLst>
                    <p:tags r:id="rId77"/>
                  </p:custDataLst>
                </p:nvPr>
              </p:nvSpPr>
              <p:spPr>
                <a:xfrm>
                  <a:off x="5788" y="4584"/>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7" name="任意多边形 106"/>
                <p:cNvSpPr/>
                <p:nvPr>
                  <p:custDataLst>
                    <p:tags r:id="rId78"/>
                  </p:custDataLst>
                </p:nvPr>
              </p:nvSpPr>
              <p:spPr>
                <a:xfrm>
                  <a:off x="5788" y="4108"/>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8" name="任意多边形 107"/>
                <p:cNvSpPr/>
                <p:nvPr>
                  <p:custDataLst>
                    <p:tags r:id="rId79"/>
                  </p:custDataLst>
                </p:nvPr>
              </p:nvSpPr>
              <p:spPr>
                <a:xfrm>
                  <a:off x="5788" y="3679"/>
                  <a:ext cx="179" cy="473"/>
                </a:xfrm>
                <a:custGeom>
                  <a:avLst/>
                  <a:gdLst>
                    <a:gd name="connsiteX0" fmla="*/ 151 w 179"/>
                    <a:gd name="connsiteY0" fmla="*/ 0 h 473"/>
                    <a:gd name="connsiteX1" fmla="*/ 179 w 179"/>
                    <a:gd name="connsiteY1" fmla="*/ 323 h 473"/>
                    <a:gd name="connsiteX2" fmla="*/ 178 w 179"/>
                    <a:gd name="connsiteY2" fmla="*/ 324 h 473"/>
                    <a:gd name="connsiteX3" fmla="*/ 178 w 179"/>
                    <a:gd name="connsiteY3" fmla="*/ 314 h 473"/>
                    <a:gd name="connsiteX4" fmla="*/ 0 w 179"/>
                    <a:gd name="connsiteY4" fmla="*/ 473 h 473"/>
                    <a:gd name="connsiteX5" fmla="*/ 0 w 179"/>
                    <a:gd name="connsiteY5" fmla="*/ 128 h 473"/>
                    <a:gd name="connsiteX6" fmla="*/ 151 w 179"/>
                    <a:gd name="connsiteY6" fmla="*/ 0 h 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473">
                      <a:moveTo>
                        <a:pt x="151" y="0"/>
                      </a:moveTo>
                      <a:lnTo>
                        <a:pt x="179" y="323"/>
                      </a:lnTo>
                      <a:lnTo>
                        <a:pt x="178" y="324"/>
                      </a:lnTo>
                      <a:lnTo>
                        <a:pt x="178" y="314"/>
                      </a:lnTo>
                      <a:lnTo>
                        <a:pt x="0" y="473"/>
                      </a:lnTo>
                      <a:lnTo>
                        <a:pt x="0" y="128"/>
                      </a:lnTo>
                      <a:lnTo>
                        <a:pt x="151"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09" name="组合 108"/>
              <p:cNvGrpSpPr/>
              <p:nvPr/>
            </p:nvGrpSpPr>
            <p:grpSpPr>
              <a:xfrm flipH="1" flipV="1">
                <a:off x="13263" y="4840"/>
                <a:ext cx="179" cy="2359"/>
                <a:chOff x="5788" y="3679"/>
                <a:chExt cx="179" cy="2359"/>
              </a:xfrm>
            </p:grpSpPr>
            <p:sp>
              <p:nvSpPr>
                <p:cNvPr id="110" name="任意多边形 109"/>
                <p:cNvSpPr/>
                <p:nvPr>
                  <p:custDataLst>
                    <p:tags r:id="rId80"/>
                  </p:custDataLst>
                </p:nvPr>
              </p:nvSpPr>
              <p:spPr>
                <a:xfrm>
                  <a:off x="5788" y="5536"/>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1" name="任意多边形 110"/>
                <p:cNvSpPr/>
                <p:nvPr>
                  <p:custDataLst>
                    <p:tags r:id="rId81"/>
                  </p:custDataLst>
                </p:nvPr>
              </p:nvSpPr>
              <p:spPr>
                <a:xfrm>
                  <a:off x="5788" y="5060"/>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2" name="任意多边形 111"/>
                <p:cNvSpPr/>
                <p:nvPr>
                  <p:custDataLst>
                    <p:tags r:id="rId82"/>
                  </p:custDataLst>
                </p:nvPr>
              </p:nvSpPr>
              <p:spPr>
                <a:xfrm>
                  <a:off x="5788" y="4584"/>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3" name="任意多边形 112"/>
                <p:cNvSpPr/>
                <p:nvPr>
                  <p:custDataLst>
                    <p:tags r:id="rId83"/>
                  </p:custDataLst>
                </p:nvPr>
              </p:nvSpPr>
              <p:spPr>
                <a:xfrm>
                  <a:off x="5788" y="4108"/>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4" name="任意多边形 113"/>
                <p:cNvSpPr/>
                <p:nvPr>
                  <p:custDataLst>
                    <p:tags r:id="rId84"/>
                  </p:custDataLst>
                </p:nvPr>
              </p:nvSpPr>
              <p:spPr>
                <a:xfrm>
                  <a:off x="5788" y="3679"/>
                  <a:ext cx="179" cy="473"/>
                </a:xfrm>
                <a:custGeom>
                  <a:avLst/>
                  <a:gdLst>
                    <a:gd name="connsiteX0" fmla="*/ 151 w 179"/>
                    <a:gd name="connsiteY0" fmla="*/ 0 h 473"/>
                    <a:gd name="connsiteX1" fmla="*/ 179 w 179"/>
                    <a:gd name="connsiteY1" fmla="*/ 323 h 473"/>
                    <a:gd name="connsiteX2" fmla="*/ 178 w 179"/>
                    <a:gd name="connsiteY2" fmla="*/ 324 h 473"/>
                    <a:gd name="connsiteX3" fmla="*/ 178 w 179"/>
                    <a:gd name="connsiteY3" fmla="*/ 314 h 473"/>
                    <a:gd name="connsiteX4" fmla="*/ 0 w 179"/>
                    <a:gd name="connsiteY4" fmla="*/ 473 h 473"/>
                    <a:gd name="connsiteX5" fmla="*/ 0 w 179"/>
                    <a:gd name="connsiteY5" fmla="*/ 128 h 473"/>
                    <a:gd name="connsiteX6" fmla="*/ 151 w 179"/>
                    <a:gd name="connsiteY6" fmla="*/ 0 h 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473">
                      <a:moveTo>
                        <a:pt x="151" y="0"/>
                      </a:moveTo>
                      <a:lnTo>
                        <a:pt x="179" y="323"/>
                      </a:lnTo>
                      <a:lnTo>
                        <a:pt x="178" y="324"/>
                      </a:lnTo>
                      <a:lnTo>
                        <a:pt x="178" y="314"/>
                      </a:lnTo>
                      <a:lnTo>
                        <a:pt x="0" y="473"/>
                      </a:lnTo>
                      <a:lnTo>
                        <a:pt x="0" y="128"/>
                      </a:lnTo>
                      <a:lnTo>
                        <a:pt x="151"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grpSp>
        <p:nvGrpSpPr>
          <p:cNvPr id="115" name="组合 114" descr="7b0a202020202274657874626f78223a20227b5c2263617465676f72795f69645c223a31303738382c5c2269645c223a32303334323834337d220a7d0a"/>
          <p:cNvGrpSpPr/>
          <p:nvPr/>
        </p:nvGrpSpPr>
        <p:grpSpPr>
          <a:xfrm>
            <a:off x="7498080" y="4450080"/>
            <a:ext cx="2559685" cy="1094105"/>
            <a:chOff x="5774" y="3480"/>
            <a:chExt cx="7652" cy="3840"/>
          </a:xfrm>
        </p:grpSpPr>
        <p:sp>
          <p:nvSpPr>
            <p:cNvPr id="116" name="文本框 115"/>
            <p:cNvSpPr txBox="1"/>
            <p:nvPr>
              <p:custDataLst>
                <p:tags r:id="rId85"/>
              </p:custDataLst>
            </p:nvPr>
          </p:nvSpPr>
          <p:spPr>
            <a:xfrm>
              <a:off x="6221" y="4167"/>
              <a:ext cx="6881" cy="2466"/>
            </a:xfrm>
            <a:prstGeom prst="rect">
              <a:avLst/>
            </a:prstGeom>
            <a:noFill/>
          </p:spPr>
          <p:txBody>
            <a:bodyPr wrap="square" rtlCol="0" anchor="ctr" anchorCtr="0">
              <a:noAutofit/>
            </a:bodyPr>
            <a:p>
              <a:pPr algn="l" fontAlgn="auto">
                <a:lnSpc>
                  <a:spcPts val="2300"/>
                </a:lnSpc>
              </a:pPr>
              <a:r>
                <a:rPr lang="zh-CN" altLang="en-US" sz="1600" spc="150">
                  <a:solidFill>
                    <a:schemeClr val="tx1"/>
                  </a:solidFill>
                  <a:uFillTx/>
                  <a:latin typeface="汉仪旗黑-55简" panose="00020600040101010101" charset="-128"/>
                  <a:ea typeface="汉仪旗黑-55简" panose="00020600040101010101" charset="-128"/>
                </a:rPr>
                <a:t>（7）人际智力，包括与人交往、和睦相处的能力。</a:t>
              </a:r>
              <a:endParaRPr lang="zh-CN" altLang="en-US" sz="1600" spc="150">
                <a:solidFill>
                  <a:schemeClr val="tx1"/>
                </a:solidFill>
                <a:uFillTx/>
                <a:latin typeface="汉仪旗黑-55简" panose="00020600040101010101" charset="-128"/>
                <a:ea typeface="汉仪旗黑-55简" panose="00020600040101010101" charset="-128"/>
              </a:endParaRPr>
            </a:p>
          </p:txBody>
        </p:sp>
        <p:grpSp>
          <p:nvGrpSpPr>
            <p:cNvPr id="117" name="组合 116"/>
            <p:cNvGrpSpPr/>
            <p:nvPr/>
          </p:nvGrpSpPr>
          <p:grpSpPr>
            <a:xfrm>
              <a:off x="5774" y="3480"/>
              <a:ext cx="7653" cy="3841"/>
              <a:chOff x="5788" y="3504"/>
              <a:chExt cx="7653" cy="3841"/>
            </a:xfrm>
          </p:grpSpPr>
          <p:sp>
            <p:nvSpPr>
              <p:cNvPr id="118" name="矩形 117"/>
              <p:cNvSpPr/>
              <p:nvPr>
                <p:custDataLst>
                  <p:tags r:id="rId86"/>
                </p:custDataLst>
              </p:nvPr>
            </p:nvSpPr>
            <p:spPr>
              <a:xfrm>
                <a:off x="5950" y="3677"/>
                <a:ext cx="7330" cy="3499"/>
              </a:xfrm>
              <a:prstGeom prst="rect">
                <a:avLst/>
              </a:prstGeom>
              <a:noFill/>
              <a:ln w="28575">
                <a:solidFill>
                  <a:srgbClr val="3FAD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0" name="任意多边形 119"/>
              <p:cNvSpPr/>
              <p:nvPr>
                <p:custDataLst>
                  <p:tags r:id="rId87"/>
                </p:custDataLst>
              </p:nvPr>
            </p:nvSpPr>
            <p:spPr>
              <a:xfrm rot="10800000">
                <a:off x="7419" y="3504"/>
                <a:ext cx="6023" cy="1365"/>
              </a:xfrm>
              <a:custGeom>
                <a:avLst/>
                <a:gdLst>
                  <a:gd name="connsiteX0" fmla="*/ 0 w 6023"/>
                  <a:gd name="connsiteY0" fmla="*/ 158 h 1365"/>
                  <a:gd name="connsiteX1" fmla="*/ 178 w 6023"/>
                  <a:gd name="connsiteY1" fmla="*/ 0 h 1365"/>
                  <a:gd name="connsiteX2" fmla="*/ 183 w 6023"/>
                  <a:gd name="connsiteY2" fmla="*/ 1182 h 1365"/>
                  <a:gd name="connsiteX3" fmla="*/ 6023 w 6023"/>
                  <a:gd name="connsiteY3" fmla="*/ 1171 h 1365"/>
                  <a:gd name="connsiteX4" fmla="*/ 5848 w 6023"/>
                  <a:gd name="connsiteY4" fmla="*/ 1361 h 1365"/>
                  <a:gd name="connsiteX5" fmla="*/ 0 w 6023"/>
                  <a:gd name="connsiteY5" fmla="*/ 1365 h 1365"/>
                  <a:gd name="connsiteX6" fmla="*/ 0 w 6023"/>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23" h="1365">
                    <a:moveTo>
                      <a:pt x="0" y="158"/>
                    </a:moveTo>
                    <a:lnTo>
                      <a:pt x="178" y="0"/>
                    </a:lnTo>
                    <a:lnTo>
                      <a:pt x="183" y="1182"/>
                    </a:lnTo>
                    <a:lnTo>
                      <a:pt x="6023" y="1171"/>
                    </a:lnTo>
                    <a:lnTo>
                      <a:pt x="5848" y="1361"/>
                    </a:lnTo>
                    <a:lnTo>
                      <a:pt x="0" y="1365"/>
                    </a:lnTo>
                    <a:lnTo>
                      <a:pt x="0" y="158"/>
                    </a:lnTo>
                    <a:close/>
                  </a:path>
                </a:pathLst>
              </a:custGeom>
              <a:solidFill>
                <a:srgbClr val="6458C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1" name="任意多边形 120"/>
              <p:cNvSpPr/>
              <p:nvPr>
                <p:custDataLst>
                  <p:tags r:id="rId88"/>
                </p:custDataLst>
              </p:nvPr>
            </p:nvSpPr>
            <p:spPr>
              <a:xfrm>
                <a:off x="5788" y="5981"/>
                <a:ext cx="6015" cy="1365"/>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15" h="1365">
                    <a:moveTo>
                      <a:pt x="0" y="158"/>
                    </a:moveTo>
                    <a:lnTo>
                      <a:pt x="178" y="0"/>
                    </a:lnTo>
                    <a:lnTo>
                      <a:pt x="183" y="1182"/>
                    </a:lnTo>
                    <a:lnTo>
                      <a:pt x="6015" y="1175"/>
                    </a:lnTo>
                    <a:lnTo>
                      <a:pt x="5848" y="1361"/>
                    </a:lnTo>
                    <a:lnTo>
                      <a:pt x="0" y="1365"/>
                    </a:lnTo>
                    <a:lnTo>
                      <a:pt x="0" y="158"/>
                    </a:lnTo>
                    <a:close/>
                  </a:path>
                </a:pathLst>
              </a:custGeom>
              <a:solidFill>
                <a:srgbClr val="6458C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122" name="组合 121"/>
              <p:cNvGrpSpPr/>
              <p:nvPr/>
            </p:nvGrpSpPr>
            <p:grpSpPr>
              <a:xfrm>
                <a:off x="5788" y="3659"/>
                <a:ext cx="179" cy="2359"/>
                <a:chOff x="5788" y="3679"/>
                <a:chExt cx="179" cy="2359"/>
              </a:xfrm>
            </p:grpSpPr>
            <p:sp>
              <p:nvSpPr>
                <p:cNvPr id="123" name="任意多边形 122"/>
                <p:cNvSpPr/>
                <p:nvPr>
                  <p:custDataLst>
                    <p:tags r:id="rId89"/>
                  </p:custDataLst>
                </p:nvPr>
              </p:nvSpPr>
              <p:spPr>
                <a:xfrm>
                  <a:off x="5788" y="5536"/>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4" name="任意多边形 123"/>
                <p:cNvSpPr/>
                <p:nvPr>
                  <p:custDataLst>
                    <p:tags r:id="rId90"/>
                  </p:custDataLst>
                </p:nvPr>
              </p:nvSpPr>
              <p:spPr>
                <a:xfrm>
                  <a:off x="5788" y="5060"/>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5" name="任意多边形 124"/>
                <p:cNvSpPr/>
                <p:nvPr>
                  <p:custDataLst>
                    <p:tags r:id="rId91"/>
                  </p:custDataLst>
                </p:nvPr>
              </p:nvSpPr>
              <p:spPr>
                <a:xfrm>
                  <a:off x="5788" y="4584"/>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6" name="任意多边形 125"/>
                <p:cNvSpPr/>
                <p:nvPr>
                  <p:custDataLst>
                    <p:tags r:id="rId92"/>
                  </p:custDataLst>
                </p:nvPr>
              </p:nvSpPr>
              <p:spPr>
                <a:xfrm>
                  <a:off x="5788" y="4108"/>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7" name="任意多边形 126"/>
                <p:cNvSpPr/>
                <p:nvPr>
                  <p:custDataLst>
                    <p:tags r:id="rId93"/>
                  </p:custDataLst>
                </p:nvPr>
              </p:nvSpPr>
              <p:spPr>
                <a:xfrm>
                  <a:off x="5788" y="3679"/>
                  <a:ext cx="179" cy="473"/>
                </a:xfrm>
                <a:custGeom>
                  <a:avLst/>
                  <a:gdLst>
                    <a:gd name="connsiteX0" fmla="*/ 151 w 179"/>
                    <a:gd name="connsiteY0" fmla="*/ 0 h 473"/>
                    <a:gd name="connsiteX1" fmla="*/ 179 w 179"/>
                    <a:gd name="connsiteY1" fmla="*/ 323 h 473"/>
                    <a:gd name="connsiteX2" fmla="*/ 178 w 179"/>
                    <a:gd name="connsiteY2" fmla="*/ 324 h 473"/>
                    <a:gd name="connsiteX3" fmla="*/ 178 w 179"/>
                    <a:gd name="connsiteY3" fmla="*/ 314 h 473"/>
                    <a:gd name="connsiteX4" fmla="*/ 0 w 179"/>
                    <a:gd name="connsiteY4" fmla="*/ 473 h 473"/>
                    <a:gd name="connsiteX5" fmla="*/ 0 w 179"/>
                    <a:gd name="connsiteY5" fmla="*/ 128 h 473"/>
                    <a:gd name="connsiteX6" fmla="*/ 151 w 179"/>
                    <a:gd name="connsiteY6" fmla="*/ 0 h 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473">
                      <a:moveTo>
                        <a:pt x="151" y="0"/>
                      </a:moveTo>
                      <a:lnTo>
                        <a:pt x="179" y="323"/>
                      </a:lnTo>
                      <a:lnTo>
                        <a:pt x="178" y="324"/>
                      </a:lnTo>
                      <a:lnTo>
                        <a:pt x="178" y="314"/>
                      </a:lnTo>
                      <a:lnTo>
                        <a:pt x="0" y="473"/>
                      </a:lnTo>
                      <a:lnTo>
                        <a:pt x="0" y="128"/>
                      </a:lnTo>
                      <a:lnTo>
                        <a:pt x="151"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28" name="组合 127"/>
              <p:cNvGrpSpPr/>
              <p:nvPr/>
            </p:nvGrpSpPr>
            <p:grpSpPr>
              <a:xfrm flipH="1" flipV="1">
                <a:off x="13263" y="4840"/>
                <a:ext cx="179" cy="2359"/>
                <a:chOff x="5788" y="3679"/>
                <a:chExt cx="179" cy="2359"/>
              </a:xfrm>
            </p:grpSpPr>
            <p:sp>
              <p:nvSpPr>
                <p:cNvPr id="129" name="任意多边形 128"/>
                <p:cNvSpPr/>
                <p:nvPr>
                  <p:custDataLst>
                    <p:tags r:id="rId94"/>
                  </p:custDataLst>
                </p:nvPr>
              </p:nvSpPr>
              <p:spPr>
                <a:xfrm>
                  <a:off x="5788" y="5536"/>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0" name="任意多边形 129"/>
                <p:cNvSpPr/>
                <p:nvPr>
                  <p:custDataLst>
                    <p:tags r:id="rId95"/>
                  </p:custDataLst>
                </p:nvPr>
              </p:nvSpPr>
              <p:spPr>
                <a:xfrm>
                  <a:off x="5788" y="5060"/>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1" name="任意多边形 130"/>
                <p:cNvSpPr/>
                <p:nvPr>
                  <p:custDataLst>
                    <p:tags r:id="rId96"/>
                  </p:custDataLst>
                </p:nvPr>
              </p:nvSpPr>
              <p:spPr>
                <a:xfrm>
                  <a:off x="5788" y="4584"/>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2" name="任意多边形 131"/>
                <p:cNvSpPr/>
                <p:nvPr>
                  <p:custDataLst>
                    <p:tags r:id="rId97"/>
                  </p:custDataLst>
                </p:nvPr>
              </p:nvSpPr>
              <p:spPr>
                <a:xfrm>
                  <a:off x="5788" y="4108"/>
                  <a:ext cx="179" cy="502"/>
                </a:xfrm>
                <a:custGeom>
                  <a:avLst/>
                  <a:gdLst>
                    <a:gd name="connsiteX0" fmla="*/ 0 w 6015"/>
                    <a:gd name="connsiteY0" fmla="*/ 158 h 1365"/>
                    <a:gd name="connsiteX1" fmla="*/ 178 w 6015"/>
                    <a:gd name="connsiteY1" fmla="*/ 0 h 1365"/>
                    <a:gd name="connsiteX2" fmla="*/ 183 w 6015"/>
                    <a:gd name="connsiteY2" fmla="*/ 1182 h 1365"/>
                    <a:gd name="connsiteX3" fmla="*/ 6015 w 6015"/>
                    <a:gd name="connsiteY3" fmla="*/ 1175 h 1365"/>
                    <a:gd name="connsiteX4" fmla="*/ 5848 w 6015"/>
                    <a:gd name="connsiteY4" fmla="*/ 1361 h 1365"/>
                    <a:gd name="connsiteX5" fmla="*/ 0 w 6015"/>
                    <a:gd name="connsiteY5" fmla="*/ 1365 h 1365"/>
                    <a:gd name="connsiteX6" fmla="*/ 0 w 6015"/>
                    <a:gd name="connsiteY6" fmla="*/ 158 h 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502">
                      <a:moveTo>
                        <a:pt x="178" y="0"/>
                      </a:moveTo>
                      <a:lnTo>
                        <a:pt x="179" y="353"/>
                      </a:lnTo>
                      <a:lnTo>
                        <a:pt x="178" y="354"/>
                      </a:lnTo>
                      <a:lnTo>
                        <a:pt x="178" y="344"/>
                      </a:lnTo>
                      <a:lnTo>
                        <a:pt x="0" y="502"/>
                      </a:lnTo>
                      <a:lnTo>
                        <a:pt x="0" y="158"/>
                      </a:lnTo>
                      <a:lnTo>
                        <a:pt x="178"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3" name="任意多边形 132"/>
                <p:cNvSpPr/>
                <p:nvPr>
                  <p:custDataLst>
                    <p:tags r:id="rId98"/>
                  </p:custDataLst>
                </p:nvPr>
              </p:nvSpPr>
              <p:spPr>
                <a:xfrm>
                  <a:off x="5788" y="3679"/>
                  <a:ext cx="179" cy="473"/>
                </a:xfrm>
                <a:custGeom>
                  <a:avLst/>
                  <a:gdLst>
                    <a:gd name="connsiteX0" fmla="*/ 151 w 179"/>
                    <a:gd name="connsiteY0" fmla="*/ 0 h 473"/>
                    <a:gd name="connsiteX1" fmla="*/ 179 w 179"/>
                    <a:gd name="connsiteY1" fmla="*/ 323 h 473"/>
                    <a:gd name="connsiteX2" fmla="*/ 178 w 179"/>
                    <a:gd name="connsiteY2" fmla="*/ 324 h 473"/>
                    <a:gd name="connsiteX3" fmla="*/ 178 w 179"/>
                    <a:gd name="connsiteY3" fmla="*/ 314 h 473"/>
                    <a:gd name="connsiteX4" fmla="*/ 0 w 179"/>
                    <a:gd name="connsiteY4" fmla="*/ 473 h 473"/>
                    <a:gd name="connsiteX5" fmla="*/ 0 w 179"/>
                    <a:gd name="connsiteY5" fmla="*/ 128 h 473"/>
                    <a:gd name="connsiteX6" fmla="*/ 151 w 179"/>
                    <a:gd name="connsiteY6" fmla="*/ 0 h 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 h="473">
                      <a:moveTo>
                        <a:pt x="151" y="0"/>
                      </a:moveTo>
                      <a:lnTo>
                        <a:pt x="179" y="323"/>
                      </a:lnTo>
                      <a:lnTo>
                        <a:pt x="178" y="324"/>
                      </a:lnTo>
                      <a:lnTo>
                        <a:pt x="178" y="314"/>
                      </a:lnTo>
                      <a:lnTo>
                        <a:pt x="0" y="473"/>
                      </a:lnTo>
                      <a:lnTo>
                        <a:pt x="0" y="128"/>
                      </a:lnTo>
                      <a:lnTo>
                        <a:pt x="151" y="0"/>
                      </a:lnTo>
                      <a:close/>
                    </a:path>
                  </a:pathLst>
                </a:custGeom>
                <a:solidFill>
                  <a:srgbClr val="3FAD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nvSpPr>
        <p:spPr>
          <a:xfrm>
            <a:off x="690880" y="1497965"/>
            <a:ext cx="10567670" cy="4669155"/>
          </a:xfrm>
          <a:prstGeom prst="rect">
            <a:avLst/>
          </a:prstGeom>
          <a:noFill/>
        </p:spPr>
        <p:txBody>
          <a:bodyPr wrap="square" rtlCol="0">
            <a:spAutoFit/>
          </a:bodyPr>
          <a:lstStyle/>
          <a:p>
            <a:pPr marL="285750" marR="0" lvl="0" indent="-28575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Char char="l"/>
              <a:defRPr/>
            </a:pPr>
            <a:r>
              <a:rPr kumimoji="0" lang="zh-CN" altLang="en-US" sz="1600"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mn-cs"/>
                <a:sym typeface="+mn-lt"/>
              </a:rPr>
              <a:t>能力倾向</a:t>
            </a:r>
            <a:r>
              <a:rPr kumimoji="0" lang="zh-CN" altLang="en-US" sz="1600" b="0" i="0" u="none" strike="noStrike" kern="1200" cap="none" spc="0" normalizeH="0" baseline="0" noProof="0" dirty="0">
                <a:ln>
                  <a:noFill/>
                </a:ln>
                <a:effectLst/>
                <a:uLnTx/>
                <a:uFillTx/>
                <a:latin typeface="宋体" panose="02010600030101010101" pitchFamily="2" charset="-122"/>
                <a:ea typeface="宋体" panose="02010600030101010101" pitchFamily="2" charset="-122"/>
                <a:cs typeface="+mn-cs"/>
                <a:sym typeface="+mn-lt"/>
              </a:rPr>
              <a:t>是指个体所具有的潜在能力，又称可发展能力或能力发展的可能性。职业能力倾向是指经过适当训练或置于适当环境下而完成某项任务的可能性，而不是指当时就已经具有的现实条件。职业能力倾向测验必须具备两个方面的特征：一是要具有预见性或潜在的可能性；二是要具有稳定性，作为能力倾向的身心状态及其特性在较长时间内是相对稳定的。</a:t>
            </a:r>
            <a:endParaRPr kumimoji="0" lang="zh-CN" altLang="en-US" sz="1600" b="0" i="0" u="none" strike="noStrike" kern="1200" cap="none" spc="0" normalizeH="0" baseline="0" noProof="0" dirty="0">
              <a:ln>
                <a:noFill/>
              </a:ln>
              <a:effectLst/>
              <a:uLnTx/>
              <a:uFillTx/>
              <a:latin typeface="宋体" panose="02010600030101010101" pitchFamily="2" charset="-122"/>
              <a:ea typeface="宋体" panose="02010600030101010101" pitchFamily="2" charset="-122"/>
              <a:cs typeface="+mn-cs"/>
              <a:sym typeface="+mn-lt"/>
            </a:endParaRPr>
          </a:p>
          <a:p>
            <a:pPr marL="285750" marR="0" lvl="0" indent="-28575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Char char="l"/>
              <a:defRPr/>
            </a:pPr>
            <a:r>
              <a:rPr kumimoji="0" lang="zh-CN" altLang="en-US" sz="1600" b="0"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mn-cs"/>
                <a:sym typeface="+mn-lt"/>
              </a:rPr>
              <a:t>职业能力倾向测验</a:t>
            </a:r>
            <a:r>
              <a:rPr kumimoji="0" lang="zh-CN" altLang="en-US" sz="1600" b="0" i="0" u="none" strike="noStrike" kern="1200" cap="none" spc="0" normalizeH="0" baseline="0" noProof="0" dirty="0">
                <a:ln>
                  <a:noFill/>
                </a:ln>
                <a:effectLst/>
                <a:uLnTx/>
                <a:uFillTx/>
                <a:latin typeface="宋体" panose="02010600030101010101" pitchFamily="2" charset="-122"/>
                <a:ea typeface="宋体" panose="02010600030101010101" pitchFamily="2" charset="-122"/>
                <a:cs typeface="+mn-cs"/>
                <a:sym typeface="+mn-lt"/>
              </a:rPr>
              <a:t>是选贤任能的一种科学方法和手段，它综合利用心理学、行为学、管理学、测量学、计算机应用等多种学科和技术，通过严密的测评过程和客观的评分标准，对人的知识水平、能力结构、个性特点、职业倾向、发展潜能等素质进行综合测评，为企事业单位招聘、选拔、培养各类人才提供参考依据，同时也为个人的发展提供咨询。目前，世界各地已经广泛地将其应用于人力资源开发。</a:t>
            </a:r>
            <a:endParaRPr kumimoji="0" lang="zh-CN" altLang="en-US" sz="1600" b="0" i="0" u="none" strike="noStrike" kern="1200" cap="none" spc="0" normalizeH="0" baseline="0" noProof="0" dirty="0">
              <a:ln>
                <a:noFill/>
              </a:ln>
              <a:effectLst/>
              <a:uLnTx/>
              <a:uFillTx/>
              <a:latin typeface="宋体" panose="02010600030101010101" pitchFamily="2" charset="-122"/>
              <a:ea typeface="宋体" panose="02010600030101010101" pitchFamily="2" charset="-122"/>
              <a:cs typeface="+mn-cs"/>
              <a:sym typeface="+mn-lt"/>
            </a:endParaRPr>
          </a:p>
          <a:p>
            <a:pPr marL="285750" marR="0" lvl="0" indent="-28575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Char char="l"/>
              <a:defRPr/>
            </a:pPr>
            <a:r>
              <a:rPr kumimoji="0" lang="zh-CN" altLang="en-US" sz="1600" b="0"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mn-cs"/>
                <a:sym typeface="+mn-lt"/>
              </a:rPr>
              <a:t>职业领域的能力倾向测验</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rPr>
              <a:t>可以分为特殊能力测验和一般能力测验，特殊能力测验一般用于人事选拔，一般能力测验主要用于职业指导和咨询。</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endParaRPr>
          </a:p>
          <a:p>
            <a:pPr marL="285750" marR="0" lvl="0" indent="-28575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Char char="l"/>
              <a:defRPr/>
            </a:pPr>
            <a:r>
              <a:rPr kumimoji="0" lang="zh-CN" altLang="en-US" sz="1600" b="0" i="0" u="none" strike="noStrike" kern="1200" cap="none" spc="0" normalizeH="0" baseline="0" noProof="0" dirty="0">
                <a:ln>
                  <a:noFill/>
                </a:ln>
                <a:solidFill>
                  <a:srgbClr val="00B050"/>
                </a:solidFill>
                <a:effectLst/>
                <a:uLnTx/>
                <a:uFillTx/>
                <a:latin typeface="宋体" panose="02010600030101010101" pitchFamily="2" charset="-122"/>
                <a:ea typeface="宋体" panose="02010600030101010101" pitchFamily="2" charset="-122"/>
                <a:cs typeface="+mn-cs"/>
                <a:sym typeface="+mn-lt"/>
              </a:rPr>
              <a:t>职业能力倾向测验常用的量表</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rPr>
              <a:t>主要是美国劳工部编制的一般能力倾向成套测验（GATB）。特殊能力倾向测验比较多，有文书能力测验、机械能力测验、心理运动能力测验、操作能力测验、创造力测验等。</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endParaRPr>
          </a:p>
        </p:txBody>
      </p:sp>
      <p:sp>
        <p:nvSpPr>
          <p:cNvPr id="18" name="文本框 17"/>
          <p:cNvSpPr txBox="1"/>
          <p:nvPr/>
        </p:nvSpPr>
        <p:spPr>
          <a:xfrm>
            <a:off x="1790700" y="792480"/>
            <a:ext cx="632206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六、职业能力倾向及其测量</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922365" y="918923"/>
            <a:ext cx="6330415" cy="1413890"/>
            <a:chOff x="4802050" y="582041"/>
            <a:chExt cx="6330415" cy="1413890"/>
          </a:xfrm>
        </p:grpSpPr>
        <p:sp>
          <p:nvSpPr>
            <p:cNvPr id="26" name="矩形: 圆角 25"/>
            <p:cNvSpPr/>
            <p:nvPr/>
          </p:nvSpPr>
          <p:spPr>
            <a:xfrm>
              <a:off x="5830482" y="1887931"/>
              <a:ext cx="4273551" cy="108000"/>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汉仪雅酷黑 85W" panose="020B0904020202020204" pitchFamily="34" charset="-122"/>
                <a:ea typeface="汉仪正圆-55W" panose="00020600040101010101" pitchFamily="18" charset="-122"/>
                <a:cs typeface="+mn-cs"/>
              </a:endParaRPr>
            </a:p>
          </p:txBody>
        </p:sp>
        <p:sp>
          <p:nvSpPr>
            <p:cNvPr id="28" name="文本框 27"/>
            <p:cNvSpPr txBox="1"/>
            <p:nvPr/>
          </p:nvSpPr>
          <p:spPr>
            <a:xfrm>
              <a:off x="4802050" y="1139453"/>
              <a:ext cx="6330415" cy="676910"/>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a:ln>
                    <a:noFill/>
                  </a:ln>
                  <a:solidFill>
                    <a:srgbClr val="68C5CA"/>
                  </a:solidFill>
                  <a:effectLst>
                    <a:outerShdw dist="38100" dir="2700000" algn="tl">
                      <a:prstClr val="white"/>
                    </a:outerShdw>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ea"/>
                </a:rPr>
                <a:t>价值观与职业</a:t>
              </a:r>
              <a:endParaRPr kumimoji="0" lang="zh-CN" altLang="en-US" sz="4400" b="0" i="0" u="none" strike="noStrike" kern="1200" cap="none" spc="0" normalizeH="0" baseline="0" noProof="0">
                <a:ln>
                  <a:noFill/>
                </a:ln>
                <a:solidFill>
                  <a:srgbClr val="68C5CA"/>
                </a:solidFill>
                <a:effectLst>
                  <a:outerShdw dist="38100" dir="2700000" algn="tl">
                    <a:prstClr val="white"/>
                  </a:outerShdw>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ea"/>
              </a:endParaRPr>
            </a:p>
          </p:txBody>
        </p:sp>
        <p:sp>
          <p:nvSpPr>
            <p:cNvPr id="29" name="矩形: 圆角 28"/>
            <p:cNvSpPr/>
            <p:nvPr/>
          </p:nvSpPr>
          <p:spPr>
            <a:xfrm>
              <a:off x="6849657" y="582041"/>
              <a:ext cx="2235200" cy="485602"/>
            </a:xfrm>
            <a:prstGeom prst="roundRect">
              <a:avLst>
                <a:gd name="adj" fmla="val 50000"/>
              </a:avLst>
            </a:prstGeom>
            <a:solidFill>
              <a:schemeClr val="accent2"/>
            </a:solidFill>
            <a:ln>
              <a:noFill/>
            </a:ln>
            <a:effectLst>
              <a:outerShdw blurRad="76200" dir="18900000" sy="23000" kx="-1200000" algn="bl"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rPr>
                <a:t>PART-04</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5161213" y="386586"/>
            <a:ext cx="6746307" cy="647700"/>
            <a:chOff x="5243938" y="2080090"/>
            <a:chExt cx="6746307" cy="647700"/>
          </a:xfrm>
        </p:grpSpPr>
        <p:sp>
          <p:nvSpPr>
            <p:cNvPr id="41" name="椭圆 40"/>
            <p:cNvSpPr/>
            <p:nvPr/>
          </p:nvSpPr>
          <p:spPr>
            <a:xfrm>
              <a:off x="6463799" y="2080090"/>
              <a:ext cx="647700" cy="6477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rPr>
                <a:t>01</a:t>
              </a:r>
              <a:endParaRPr kumimoji="0"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endParaRPr>
            </a:p>
          </p:txBody>
        </p:sp>
        <p:sp>
          <p:nvSpPr>
            <p:cNvPr id="44" name="文本框 43"/>
            <p:cNvSpPr txBox="1"/>
            <p:nvPr/>
          </p:nvSpPr>
          <p:spPr>
            <a:xfrm>
              <a:off x="7310245" y="2157719"/>
              <a:ext cx="4680000" cy="49212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rPr>
                <a:t>兴趣与职业</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endParaRPr>
            </a:p>
          </p:txBody>
        </p:sp>
        <p:sp>
          <p:nvSpPr>
            <p:cNvPr id="47" name="文本框 46"/>
            <p:cNvSpPr txBox="1"/>
            <p:nvPr/>
          </p:nvSpPr>
          <p:spPr>
            <a:xfrm>
              <a:off x="5243938" y="2219274"/>
              <a:ext cx="1226459" cy="369332"/>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black">
                      <a:lumMod val="85000"/>
                      <a:lumOff val="15000"/>
                    </a:prstClr>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rPr>
                <a:t>PART</a:t>
              </a:r>
              <a:endParaRPr kumimoji="0" lang="zh-CN" altLang="en-US" sz="2400" b="0" i="0" u="none" strike="noStrike" kern="1200" cap="none" spc="0" normalizeH="0" baseline="0" noProof="0" dirty="0">
                <a:ln>
                  <a:noFill/>
                </a:ln>
                <a:solidFill>
                  <a:prstClr val="black">
                    <a:lumMod val="85000"/>
                    <a:lumOff val="15000"/>
                  </a:prstClr>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endParaRPr>
            </a:p>
          </p:txBody>
        </p:sp>
      </p:grpSp>
      <p:grpSp>
        <p:nvGrpSpPr>
          <p:cNvPr id="48" name="组合 47"/>
          <p:cNvGrpSpPr/>
          <p:nvPr/>
        </p:nvGrpSpPr>
        <p:grpSpPr>
          <a:xfrm>
            <a:off x="5161213" y="1353160"/>
            <a:ext cx="6746307" cy="647700"/>
            <a:chOff x="5243938" y="3273890"/>
            <a:chExt cx="6746307" cy="647700"/>
          </a:xfrm>
        </p:grpSpPr>
        <p:sp>
          <p:nvSpPr>
            <p:cNvPr id="49" name="椭圆 48"/>
            <p:cNvSpPr/>
            <p:nvPr/>
          </p:nvSpPr>
          <p:spPr>
            <a:xfrm>
              <a:off x="6463799" y="3273890"/>
              <a:ext cx="647700" cy="6477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rPr>
                <a:t>02</a:t>
              </a:r>
              <a:endParaRPr kumimoji="0"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endParaRPr>
            </a:p>
          </p:txBody>
        </p:sp>
        <p:sp>
          <p:nvSpPr>
            <p:cNvPr id="50" name="文本框 49"/>
            <p:cNvSpPr txBox="1"/>
            <p:nvPr/>
          </p:nvSpPr>
          <p:spPr>
            <a:xfrm>
              <a:off x="7310245" y="3351519"/>
              <a:ext cx="4680000" cy="49212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rPr>
                <a:t>性格与职业</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endParaRPr>
            </a:p>
          </p:txBody>
        </p:sp>
        <p:sp>
          <p:nvSpPr>
            <p:cNvPr id="51" name="文本框 50"/>
            <p:cNvSpPr txBox="1"/>
            <p:nvPr/>
          </p:nvSpPr>
          <p:spPr>
            <a:xfrm>
              <a:off x="5243938" y="3413074"/>
              <a:ext cx="1226459" cy="369332"/>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black">
                      <a:lumMod val="85000"/>
                      <a:lumOff val="15000"/>
                    </a:prstClr>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rPr>
                <a:t>PART</a:t>
              </a:r>
              <a:endParaRPr kumimoji="0" lang="zh-CN" altLang="en-US" sz="2400" b="0" i="0" u="none" strike="noStrike" kern="1200" cap="none" spc="0" normalizeH="0" baseline="0" noProof="0" dirty="0">
                <a:ln>
                  <a:noFill/>
                </a:ln>
                <a:solidFill>
                  <a:prstClr val="black">
                    <a:lumMod val="85000"/>
                    <a:lumOff val="15000"/>
                  </a:prstClr>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endParaRPr>
            </a:p>
          </p:txBody>
        </p:sp>
      </p:grpSp>
      <p:grpSp>
        <p:nvGrpSpPr>
          <p:cNvPr id="52" name="组合 51"/>
          <p:cNvGrpSpPr/>
          <p:nvPr/>
        </p:nvGrpSpPr>
        <p:grpSpPr>
          <a:xfrm>
            <a:off x="5161213" y="2319734"/>
            <a:ext cx="6746307" cy="647700"/>
            <a:chOff x="5243938" y="4467690"/>
            <a:chExt cx="6746307" cy="647700"/>
          </a:xfrm>
        </p:grpSpPr>
        <p:sp>
          <p:nvSpPr>
            <p:cNvPr id="53" name="椭圆 52"/>
            <p:cNvSpPr/>
            <p:nvPr/>
          </p:nvSpPr>
          <p:spPr>
            <a:xfrm>
              <a:off x="6463799" y="4467690"/>
              <a:ext cx="647700" cy="6477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rPr>
                <a:t>03</a:t>
              </a:r>
              <a:endParaRPr kumimoji="0"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endParaRPr>
            </a:p>
          </p:txBody>
        </p:sp>
        <p:sp>
          <p:nvSpPr>
            <p:cNvPr id="54" name="文本框 53"/>
            <p:cNvSpPr txBox="1"/>
            <p:nvPr/>
          </p:nvSpPr>
          <p:spPr>
            <a:xfrm>
              <a:off x="7310245" y="4545319"/>
              <a:ext cx="4680000" cy="49212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rPr>
                <a:t>能力与职业</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endParaRPr>
            </a:p>
          </p:txBody>
        </p:sp>
        <p:sp>
          <p:nvSpPr>
            <p:cNvPr id="55" name="文本框 54"/>
            <p:cNvSpPr txBox="1"/>
            <p:nvPr/>
          </p:nvSpPr>
          <p:spPr>
            <a:xfrm>
              <a:off x="5243938" y="4606874"/>
              <a:ext cx="1226459" cy="369332"/>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black">
                      <a:lumMod val="85000"/>
                      <a:lumOff val="15000"/>
                    </a:prstClr>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rPr>
                <a:t>PART</a:t>
              </a:r>
              <a:endParaRPr kumimoji="0" lang="zh-CN" altLang="en-US" sz="2400" b="0" i="0" u="none" strike="noStrike" kern="1200" cap="none" spc="0" normalizeH="0" baseline="0" noProof="0" dirty="0">
                <a:ln>
                  <a:noFill/>
                </a:ln>
                <a:solidFill>
                  <a:prstClr val="black">
                    <a:lumMod val="85000"/>
                    <a:lumOff val="15000"/>
                  </a:prstClr>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endParaRPr>
            </a:p>
          </p:txBody>
        </p:sp>
      </p:grpSp>
      <p:grpSp>
        <p:nvGrpSpPr>
          <p:cNvPr id="56" name="组合 55"/>
          <p:cNvGrpSpPr/>
          <p:nvPr/>
        </p:nvGrpSpPr>
        <p:grpSpPr>
          <a:xfrm>
            <a:off x="1033022" y="204894"/>
            <a:ext cx="3612213" cy="830997"/>
            <a:chOff x="4988258" y="1032065"/>
            <a:chExt cx="3612213" cy="830997"/>
          </a:xfrm>
        </p:grpSpPr>
        <p:sp>
          <p:nvSpPr>
            <p:cNvPr id="57" name="文本框 56"/>
            <p:cNvSpPr txBox="1"/>
            <p:nvPr/>
          </p:nvSpPr>
          <p:spPr>
            <a:xfrm>
              <a:off x="4988258" y="1032065"/>
              <a:ext cx="1800000" cy="83099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mn-cs"/>
                </a:rPr>
                <a:t>目 录</a:t>
              </a:r>
              <a:endParaRPr kumimoji="0" lang="zh-CN" altLang="en-US" sz="54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mn-cs"/>
              </a:endParaRPr>
            </a:p>
          </p:txBody>
        </p:sp>
        <p:sp>
          <p:nvSpPr>
            <p:cNvPr id="58" name="文本框 90"/>
            <p:cNvSpPr txBox="1"/>
            <p:nvPr>
              <p:custDataLst>
                <p:tags r:id="rId1"/>
              </p:custDataLst>
            </p:nvPr>
          </p:nvSpPr>
          <p:spPr>
            <a:xfrm>
              <a:off x="6620471" y="1284215"/>
              <a:ext cx="1980000"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EF726C"/>
                  </a:solidFill>
                  <a:effectLst/>
                  <a:uLnTx/>
                  <a:uFillTx/>
                  <a:latin typeface="汉仪雅酷黑 85W" panose="020B0904020202020204" pitchFamily="34" charset="-122"/>
                  <a:ea typeface="汉仪正圆-55W" panose="00020600040101010101" pitchFamily="18" charset="-122"/>
                  <a:cs typeface="+mn-ea"/>
                  <a:sym typeface="+mn-lt"/>
                </a:rPr>
                <a:t>CATALOG</a:t>
              </a:r>
              <a:endParaRPr kumimoji="0" lang="zh-CN" altLang="en-US" sz="2400" b="0" i="0" u="none" strike="noStrike" kern="1200" cap="none" spc="0" normalizeH="0" baseline="0" noProof="0" dirty="0">
                <a:ln>
                  <a:noFill/>
                </a:ln>
                <a:solidFill>
                  <a:srgbClr val="EF726C"/>
                </a:solidFill>
                <a:effectLst/>
                <a:uLnTx/>
                <a:uFillTx/>
                <a:latin typeface="汉仪雅酷黑 85W" panose="020B0904020202020204" pitchFamily="34" charset="-122"/>
                <a:ea typeface="汉仪正圆-55W" panose="00020600040101010101" pitchFamily="18" charset="-122"/>
                <a:cs typeface="+mn-ea"/>
                <a:sym typeface="+mn-lt"/>
              </a:endParaRPr>
            </a:p>
          </p:txBody>
        </p:sp>
      </p:grpSp>
      <p:grpSp>
        <p:nvGrpSpPr>
          <p:cNvPr id="60" name="组合 59"/>
          <p:cNvGrpSpPr/>
          <p:nvPr/>
        </p:nvGrpSpPr>
        <p:grpSpPr>
          <a:xfrm>
            <a:off x="5161213" y="3286308"/>
            <a:ext cx="6746307" cy="647700"/>
            <a:chOff x="5268091" y="5513212"/>
            <a:chExt cx="6746307" cy="647700"/>
          </a:xfrm>
        </p:grpSpPr>
        <p:sp>
          <p:nvSpPr>
            <p:cNvPr id="61" name="椭圆 60"/>
            <p:cNvSpPr/>
            <p:nvPr/>
          </p:nvSpPr>
          <p:spPr>
            <a:xfrm>
              <a:off x="6487952" y="5513212"/>
              <a:ext cx="647700" cy="6477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rPr>
                <a:t>04</a:t>
              </a:r>
              <a:endParaRPr kumimoji="0"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endParaRPr>
            </a:p>
          </p:txBody>
        </p:sp>
        <p:sp>
          <p:nvSpPr>
            <p:cNvPr id="62" name="文本框 61"/>
            <p:cNvSpPr txBox="1"/>
            <p:nvPr/>
          </p:nvSpPr>
          <p:spPr>
            <a:xfrm>
              <a:off x="7334398" y="5590841"/>
              <a:ext cx="4680000" cy="49212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rPr>
                <a:t>价值观与职业</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endParaRPr>
            </a:p>
          </p:txBody>
        </p:sp>
        <p:sp>
          <p:nvSpPr>
            <p:cNvPr id="63" name="文本框 62"/>
            <p:cNvSpPr txBox="1"/>
            <p:nvPr/>
          </p:nvSpPr>
          <p:spPr>
            <a:xfrm>
              <a:off x="5268091" y="5652396"/>
              <a:ext cx="1226459" cy="369332"/>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black">
                      <a:lumMod val="85000"/>
                      <a:lumOff val="15000"/>
                    </a:prstClr>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rPr>
                <a:t>PART</a:t>
              </a:r>
              <a:endParaRPr kumimoji="0" lang="zh-CN" altLang="en-US" sz="2400" b="0" i="0" u="none" strike="noStrike" kern="1200" cap="none" spc="0" normalizeH="0" baseline="0" noProof="0" dirty="0">
                <a:ln>
                  <a:noFill/>
                </a:ln>
                <a:solidFill>
                  <a:prstClr val="black">
                    <a:lumMod val="85000"/>
                    <a:lumOff val="15000"/>
                  </a:prstClr>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down)">
                                      <p:cBhvr>
                                        <p:cTn id="7"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nvSpPr>
        <p:spPr>
          <a:xfrm>
            <a:off x="1656080" y="1877060"/>
            <a:ext cx="8879840" cy="3415030"/>
          </a:xfrm>
          <a:prstGeom prst="rect">
            <a:avLst/>
          </a:prstGeom>
          <a:noFill/>
        </p:spPr>
        <p:txBody>
          <a:bodyPr wrap="square" rtlCol="0">
            <a:spAutoFit/>
          </a:bodyPr>
          <a:lstStyle/>
          <a:p>
            <a:pPr marL="285750" marR="0" lvl="0" indent="-285750" algn="l" defTabSz="914400" rtl="0" fontAlgn="base">
              <a:lnSpc>
                <a:spcPct val="200000"/>
              </a:lnSpc>
              <a:spcBef>
                <a:spcPts val="0"/>
              </a:spcBef>
              <a:spcAft>
                <a:spcPct val="0"/>
              </a:spcAft>
              <a:buClr>
                <a:srgbClr val="68C5CA"/>
              </a:buClr>
              <a:buSzPct val="80000"/>
              <a:buFont typeface="Wingdings" panose="05000000000000000000" pitchFamily="2" charset="2"/>
              <a:buChar char="l"/>
              <a:defRPr/>
            </a:pPr>
            <a:r>
              <a:rPr kumimoji="0" lang="zh-CN" altLang="en-US" b="0" i="0" u="none" strike="noStrike" kern="1200" cap="none" spc="0" normalizeH="0" baseline="0" noProof="0" dirty="0">
                <a:ln>
                  <a:noFill/>
                </a:ln>
                <a:effectLst/>
                <a:uLnTx/>
                <a:uFillTx/>
                <a:latin typeface="宋体" panose="02010600030101010101" pitchFamily="2" charset="-122"/>
                <a:ea typeface="宋体" panose="02010600030101010101" pitchFamily="2" charset="-122"/>
                <a:cs typeface="+mn-cs"/>
                <a:sym typeface="+mn-lt"/>
              </a:rPr>
              <a:t>价值观是指个人对客观事物（包括人、物、事）及对自己的行为结果的意义、作用、效果和重要性的总体评价，是对“什么是好的、是应该的”总看法，是指引一个人做出决定和行动的原则、标准，是个性心理结构的核心因素之一。</a:t>
            </a:r>
            <a:endParaRPr kumimoji="0" lang="zh-CN" altLang="en-US" b="0" i="0" u="none" strike="noStrike" kern="1200" cap="none" spc="0" normalizeH="0" baseline="0" noProof="0" dirty="0">
              <a:ln>
                <a:noFill/>
              </a:ln>
              <a:effectLst/>
              <a:uLnTx/>
              <a:uFillTx/>
              <a:latin typeface="宋体" panose="02010600030101010101" pitchFamily="2" charset="-122"/>
              <a:ea typeface="宋体" panose="02010600030101010101" pitchFamily="2" charset="-122"/>
              <a:cs typeface="+mn-cs"/>
              <a:sym typeface="+mn-lt"/>
            </a:endParaRPr>
          </a:p>
          <a:p>
            <a:pPr marL="285750" marR="0" lvl="0" indent="-285750" algn="l" defTabSz="914400" rtl="0" fontAlgn="base">
              <a:lnSpc>
                <a:spcPct val="200000"/>
              </a:lnSpc>
              <a:spcBef>
                <a:spcPts val="0"/>
              </a:spcBef>
              <a:spcAft>
                <a:spcPct val="0"/>
              </a:spcAft>
              <a:buClr>
                <a:srgbClr val="68C5CA"/>
              </a:buClr>
              <a:buSzPct val="80000"/>
              <a:buFont typeface="Wingdings" panose="05000000000000000000" pitchFamily="2" charset="2"/>
              <a:buChar char="l"/>
              <a:defRPr/>
            </a:pPr>
            <a:r>
              <a:rPr kumimoji="0" lang="zh-CN" altLang="en-US" b="0" i="0" u="none" strike="noStrike" kern="1200" cap="none" spc="0" normalizeH="0" baseline="0" noProof="0" dirty="0">
                <a:ln>
                  <a:noFill/>
                </a:ln>
                <a:effectLst/>
                <a:uLnTx/>
                <a:uFillTx/>
                <a:latin typeface="宋体" panose="02010600030101010101" pitchFamily="2" charset="-122"/>
                <a:ea typeface="宋体" panose="02010600030101010101" pitchFamily="2" charset="-122"/>
                <a:cs typeface="+mn-cs"/>
                <a:sym typeface="+mn-lt"/>
              </a:rPr>
              <a:t>它使人的行为带有稳定的倾向性。价值观是人用于区别好坏、分辨是非及其重要性的心理倾向体系。价值观决定、调节、制约个性倾向中低层次的需求、动机、愿望等，它是人的动机和行为模式的统帅。</a:t>
            </a:r>
            <a:endParaRPr kumimoji="0" lang="zh-CN" altLang="en-US"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endParaRPr>
          </a:p>
        </p:txBody>
      </p:sp>
      <p:sp>
        <p:nvSpPr>
          <p:cNvPr id="18" name="文本框 17"/>
          <p:cNvSpPr txBox="1"/>
          <p:nvPr/>
        </p:nvSpPr>
        <p:spPr>
          <a:xfrm>
            <a:off x="1790700" y="792480"/>
            <a:ext cx="632206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一、价值观的概念</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custDataLst>
              <p:tags r:id="rId1"/>
            </p:custDataLst>
          </p:nvPr>
        </p:nvPicPr>
        <p:blipFill>
          <a:blip r:embed="rId2"/>
          <a:stretch>
            <a:fillRect/>
          </a:stretch>
        </p:blipFill>
        <p:spPr>
          <a:xfrm>
            <a:off x="3910965" y="1379220"/>
            <a:ext cx="7509510" cy="4346575"/>
          </a:xfrm>
          <a:prstGeom prst="rect">
            <a:avLst/>
          </a:prstGeom>
        </p:spPr>
      </p:pic>
      <p:sp>
        <p:nvSpPr>
          <p:cNvPr id="3" name="文本框 2"/>
          <p:cNvSpPr txBox="1"/>
          <p:nvPr/>
        </p:nvSpPr>
        <p:spPr>
          <a:xfrm>
            <a:off x="1040130" y="1505585"/>
            <a:ext cx="2715895" cy="4220210"/>
          </a:xfrm>
          <a:prstGeom prst="rect">
            <a:avLst/>
          </a:prstGeom>
          <a:noFill/>
        </p:spPr>
        <p:txBody>
          <a:bodyPr wrap="square" rtlCol="0" anchor="t">
            <a:noAutofit/>
          </a:bodyPr>
          <a:p>
            <a:pPr indent="0" fontAlgn="auto">
              <a:lnSpc>
                <a:spcPct val="150000"/>
              </a:lnSpc>
            </a:pPr>
            <a:r>
              <a:rPr lang="en-US" altLang="zh-CN" sz="1600" noProof="0" dirty="0">
                <a:ln>
                  <a:noFill/>
                </a:ln>
                <a:effectLst/>
                <a:uLnTx/>
                <a:uFillTx/>
                <a:latin typeface="宋体" panose="02010600030101010101" pitchFamily="2" charset="-122"/>
                <a:ea typeface="宋体" panose="02010600030101010101" pitchFamily="2" charset="-122"/>
                <a:sym typeface="+mn-lt"/>
              </a:rPr>
              <a:t>    </a:t>
            </a:r>
            <a:r>
              <a:rPr lang="zh-CN" altLang="en-US" sz="1600" noProof="0" dirty="0">
                <a:ln>
                  <a:noFill/>
                </a:ln>
                <a:effectLst/>
                <a:uLnTx/>
                <a:uFillTx/>
                <a:latin typeface="微软雅黑" panose="020B0503020204020204" charset="-122"/>
                <a:ea typeface="微软雅黑" panose="020B0503020204020204" charset="-122"/>
                <a:cs typeface="微软雅黑" panose="020B0503020204020204" charset="-122"/>
                <a:sym typeface="+mn-lt"/>
              </a:rPr>
              <a:t>马斯洛提出，人有五个层次的需求，即生理需求、安全需求、社交需求、尊重需求和自我实现需求，如图 2-3 所示。只有当低层次的需求得到基本的满足之后，人们才能够致力于满足高一层次的需求。这些需求具有比较强大的驱动作用。价值观的不同很大程度上取决于所处的需求层次不同，需求层次对于职业的选择有非常重要的影响。</a:t>
            </a:r>
            <a:endParaRPr lang="zh-CN" altLang="en-US" sz="1600" noProof="0" dirty="0">
              <a:ln>
                <a:noFill/>
              </a:ln>
              <a:effectLst/>
              <a:uLnTx/>
              <a:uFillTx/>
              <a:latin typeface="微软雅黑" panose="020B0503020204020204" charset="-122"/>
              <a:ea typeface="微软雅黑" panose="020B0503020204020204" charset="-122"/>
              <a:cs typeface="微软雅黑" panose="020B0503020204020204" charset="-122"/>
              <a:sym typeface="+mn-lt"/>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nvSpPr>
        <p:spPr>
          <a:xfrm>
            <a:off x="474345" y="1395730"/>
            <a:ext cx="5622290" cy="4989830"/>
          </a:xfrm>
          <a:prstGeom prst="rect">
            <a:avLst/>
          </a:prstGeom>
          <a:noFill/>
        </p:spPr>
        <p:txBody>
          <a:bodyPr wrap="square" rtlCol="0">
            <a:spAutoFit/>
          </a:bodyPr>
          <a:lstStyle/>
          <a:p>
            <a:pPr marL="285750" marR="0" lvl="0" indent="-28575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Char char="l"/>
              <a:defRPr/>
            </a:pPr>
            <a:r>
              <a:rPr kumimoji="0" lang="zh-CN" altLang="en-US" sz="1600" b="0" i="0" u="none" strike="noStrike" kern="1200" cap="none" spc="0" normalizeH="0" baseline="0" noProof="0" dirty="0">
                <a:ln>
                  <a:noFill/>
                </a:ln>
                <a:effectLst/>
                <a:uLnTx/>
                <a:uFillTx/>
                <a:latin typeface="宋体" panose="02010600030101010101" pitchFamily="2" charset="-122"/>
                <a:ea typeface="宋体" panose="02010600030101010101" pitchFamily="2" charset="-122"/>
                <a:cs typeface="+mn-cs"/>
                <a:sym typeface="+mn-lt"/>
              </a:rPr>
              <a:t>职业价值又叫作职业营养价值，是指从事于某方面工作能够体现出或通过职业本身能够表现出人的自我价值。</a:t>
            </a:r>
            <a:endParaRPr kumimoji="0" lang="zh-CN" altLang="en-US" sz="1600" b="0" i="0" u="none" strike="noStrike" kern="1200" cap="none" spc="0" normalizeH="0" baseline="0" noProof="0" dirty="0">
              <a:ln>
                <a:noFill/>
              </a:ln>
              <a:effectLst/>
              <a:uLnTx/>
              <a:uFillTx/>
              <a:latin typeface="宋体" panose="02010600030101010101" pitchFamily="2" charset="-122"/>
              <a:ea typeface="宋体" panose="02010600030101010101" pitchFamily="2" charset="-122"/>
              <a:cs typeface="+mn-cs"/>
              <a:sym typeface="+mn-lt"/>
            </a:endParaRPr>
          </a:p>
          <a:p>
            <a:pPr marL="285750" marR="0" lvl="0" indent="-28575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Char char="l"/>
              <a:defRPr/>
            </a:pPr>
            <a:r>
              <a:rPr kumimoji="0" lang="zh-CN" altLang="en-US" sz="1600" b="0" i="0" u="none" strike="noStrike" kern="1200" cap="none" spc="0" normalizeH="0" baseline="0" noProof="0" dirty="0">
                <a:ln>
                  <a:noFill/>
                </a:ln>
                <a:effectLst/>
                <a:uLnTx/>
                <a:uFillTx/>
                <a:latin typeface="宋体" panose="02010600030101010101" pitchFamily="2" charset="-122"/>
                <a:ea typeface="宋体" panose="02010600030101010101" pitchFamily="2" charset="-122"/>
                <a:cs typeface="+mn-cs"/>
                <a:sym typeface="+mn-lt"/>
              </a:rPr>
              <a:t>价值观是一种内心尺度，它凌驾于整个人性当中，支配着人的行为、态度、观察、信念、理解等，支配着人认识世界、明白事物对自己的意义和自我了解、自我定向、自我设计等；也为人自认为正当的行为提供充足的理由。我们这里考察的职业价值观，在于探讨人们在职业选择和职业生活中，在众多的价值取向里，优先考虑哪种价值。</a:t>
            </a:r>
            <a:endParaRPr kumimoji="0" lang="zh-CN" altLang="en-US" sz="1600" b="0" i="0" u="none" strike="noStrike" kern="1200" cap="none" spc="0" normalizeH="0" baseline="0" noProof="0" dirty="0">
              <a:ln>
                <a:noFill/>
              </a:ln>
              <a:effectLst/>
              <a:uLnTx/>
              <a:uFillTx/>
              <a:latin typeface="宋体" panose="02010600030101010101" pitchFamily="2" charset="-122"/>
              <a:ea typeface="宋体" panose="02010600030101010101" pitchFamily="2" charset="-122"/>
              <a:cs typeface="+mn-cs"/>
              <a:sym typeface="+mn-lt"/>
            </a:endParaRPr>
          </a:p>
          <a:p>
            <a:pPr marL="285750" marR="0" lvl="0" indent="-28575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Char char="l"/>
              <a:defRPr/>
            </a:pPr>
            <a:r>
              <a:rPr kumimoji="0" lang="zh-CN" altLang="en-US" sz="1600" b="0" i="0" u="none" strike="noStrike" kern="1200" cap="none" spc="0" normalizeH="0" baseline="0" noProof="0" dirty="0">
                <a:ln>
                  <a:noFill/>
                </a:ln>
                <a:effectLst/>
                <a:uLnTx/>
                <a:uFillTx/>
                <a:latin typeface="宋体" panose="02010600030101010101" pitchFamily="2" charset="-122"/>
                <a:ea typeface="宋体" panose="02010600030101010101" pitchFamily="2" charset="-122"/>
                <a:cs typeface="+mn-cs"/>
                <a:sym typeface="+mn-lt"/>
              </a:rPr>
              <a:t>理想、信念、世界观对于职业的影响，集中体现在职业价值观上。俗话说：“人各有志。”这个“志”表现在职业选择上就是职业价值观，它是一种具有明确的目的性、自觉性和坚定性的职业选择的态度和行为，对一个人职业目标和择业动机起着决定性的作用。</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endParaRPr>
          </a:p>
        </p:txBody>
      </p:sp>
      <p:sp>
        <p:nvSpPr>
          <p:cNvPr id="18" name="文本框 17"/>
          <p:cNvSpPr txBox="1"/>
          <p:nvPr/>
        </p:nvSpPr>
        <p:spPr>
          <a:xfrm>
            <a:off x="1790700" y="792480"/>
            <a:ext cx="632206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二、职业价值与职业价值观</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4" name="图片 3"/>
          <p:cNvPicPr>
            <a:picLocks noChangeAspect="1"/>
          </p:cNvPicPr>
          <p:nvPr/>
        </p:nvPicPr>
        <p:blipFill>
          <a:blip r:embed="rId1"/>
          <a:stretch>
            <a:fillRect/>
          </a:stretch>
        </p:blipFill>
        <p:spPr>
          <a:xfrm>
            <a:off x="6918960" y="1619250"/>
            <a:ext cx="4120515" cy="41205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稻壳儿鸭鸭 1-1"/>
          <p:cNvSpPr txBox="1"/>
          <p:nvPr/>
        </p:nvSpPr>
        <p:spPr>
          <a:xfrm>
            <a:off x="1282700" y="2004695"/>
            <a:ext cx="9626600" cy="11226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sym typeface="+mn-lt"/>
              </a:rPr>
              <a:t>个体的职业锚有三个组成部分：自省的才华和能力，以各种工作任务中的实际成功为基础；自我动机和需要，以实际情景中的自我测试和自我诊断的机会以及他人反馈为基础；态度和价值观，以自我与雇佣组织、职业环境的准则、价值观之间的实际碰撞为基础。</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sym typeface="+mn-lt"/>
            </a:endParaRPr>
          </a:p>
        </p:txBody>
      </p:sp>
      <p:sp>
        <p:nvSpPr>
          <p:cNvPr id="12" name="稻壳儿鸭鸭 2"/>
          <p:cNvSpPr/>
          <p:nvPr/>
        </p:nvSpPr>
        <p:spPr>
          <a:xfrm>
            <a:off x="3636008" y="1262402"/>
            <a:ext cx="5080002" cy="6731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rPr>
              <a:t>（一）核心内容</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endParaRPr>
          </a:p>
        </p:txBody>
      </p:sp>
      <p:sp>
        <p:nvSpPr>
          <p:cNvPr id="40" name="稻壳儿鸭鸭 3"/>
          <p:cNvSpPr txBox="1"/>
          <p:nvPr/>
        </p:nvSpPr>
        <p:spPr>
          <a:xfrm>
            <a:off x="1282699" y="3196654"/>
            <a:ext cx="3746501" cy="6274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sym typeface="+mn-lt"/>
              </a:rPr>
              <a:t>（二）职业锚的类型</a:t>
            </a:r>
            <a:endParaRPr kumimoji="0" lang="zh-CN" altLang="en-US" sz="18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sym typeface="+mn-lt"/>
            </a:endParaRPr>
          </a:p>
        </p:txBody>
      </p:sp>
      <p:grpSp>
        <p:nvGrpSpPr>
          <p:cNvPr id="13" name="稻壳儿鸭鸭 4"/>
          <p:cNvGrpSpPr/>
          <p:nvPr/>
        </p:nvGrpSpPr>
        <p:grpSpPr>
          <a:xfrm>
            <a:off x="1282699" y="3847824"/>
            <a:ext cx="9626600" cy="720501"/>
            <a:chOff x="1282700" y="5256710"/>
            <a:chExt cx="7721600" cy="720501"/>
          </a:xfrm>
        </p:grpSpPr>
        <p:sp>
          <p:nvSpPr>
            <p:cNvPr id="39" name="稻壳儿鸭鸭 4-1"/>
            <p:cNvSpPr txBox="1"/>
            <p:nvPr/>
          </p:nvSpPr>
          <p:spPr>
            <a:xfrm>
              <a:off x="1282700" y="5256710"/>
              <a:ext cx="2413000" cy="720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sym typeface="+mn-lt"/>
                </a:rPr>
                <a:t>1. 技术 / 职能型职业锚</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sym typeface="+mn-lt"/>
              </a:endParaRPr>
            </a:p>
          </p:txBody>
        </p:sp>
        <p:sp>
          <p:nvSpPr>
            <p:cNvPr id="44" name="稻壳儿鸭鸭 4-2"/>
            <p:cNvSpPr txBox="1"/>
            <p:nvPr/>
          </p:nvSpPr>
          <p:spPr>
            <a:xfrm>
              <a:off x="3937000" y="5256710"/>
              <a:ext cx="2413000" cy="720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sym typeface="+mn-lt"/>
                </a:rPr>
                <a:t>2. 管理型职业锚</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sym typeface="+mn-lt"/>
              </a:endParaRPr>
            </a:p>
          </p:txBody>
        </p:sp>
        <p:sp>
          <p:nvSpPr>
            <p:cNvPr id="45" name="稻壳儿鸭鸭 4-3"/>
            <p:cNvSpPr txBox="1"/>
            <p:nvPr/>
          </p:nvSpPr>
          <p:spPr>
            <a:xfrm>
              <a:off x="6591300" y="5256710"/>
              <a:ext cx="2413000" cy="720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sym typeface="+mn-lt"/>
                </a:rPr>
                <a:t>3. 自主 / 独立型职业锚</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sym typeface="+mn-lt"/>
              </a:endParaRPr>
            </a:p>
          </p:txBody>
        </p:sp>
      </p:grpSp>
      <p:sp>
        <p:nvSpPr>
          <p:cNvPr id="25" name="稻壳儿鸭鸭 5-1"/>
          <p:cNvSpPr txBox="1"/>
          <p:nvPr/>
        </p:nvSpPr>
        <p:spPr>
          <a:xfrm>
            <a:off x="1790700" y="701040"/>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三、沙因的职业锚理论</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grpSp>
        <p:nvGrpSpPr>
          <p:cNvPr id="2" name="稻壳儿鸭鸭 4"/>
          <p:cNvGrpSpPr/>
          <p:nvPr/>
        </p:nvGrpSpPr>
        <p:grpSpPr>
          <a:xfrm>
            <a:off x="1282699" y="4734284"/>
            <a:ext cx="9626600" cy="720501"/>
            <a:chOff x="1282700" y="5256710"/>
            <a:chExt cx="7721600" cy="720501"/>
          </a:xfrm>
        </p:grpSpPr>
        <p:sp>
          <p:nvSpPr>
            <p:cNvPr id="3" name="稻壳儿鸭鸭 4-1"/>
            <p:cNvSpPr txBox="1"/>
            <p:nvPr>
              <p:custDataLst>
                <p:tags r:id="rId1"/>
              </p:custDataLst>
            </p:nvPr>
          </p:nvSpPr>
          <p:spPr>
            <a:xfrm>
              <a:off x="1282700" y="5256710"/>
              <a:ext cx="2413000" cy="720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sym typeface="+mn-lt"/>
                </a:rPr>
                <a:t>4. 安全 / 稳定型职业锚</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sym typeface="+mn-lt"/>
              </a:endParaRPr>
            </a:p>
          </p:txBody>
        </p:sp>
        <p:sp>
          <p:nvSpPr>
            <p:cNvPr id="4" name="稻壳儿鸭鸭 4-2"/>
            <p:cNvSpPr txBox="1"/>
            <p:nvPr>
              <p:custDataLst>
                <p:tags r:id="rId2"/>
              </p:custDataLst>
            </p:nvPr>
          </p:nvSpPr>
          <p:spPr>
            <a:xfrm>
              <a:off x="3937000" y="5256710"/>
              <a:ext cx="2413000" cy="720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sym typeface="+mn-lt"/>
                </a:rPr>
                <a:t>5. 创造 / 创业型职业锚</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sym typeface="+mn-lt"/>
              </a:endParaRPr>
            </a:p>
          </p:txBody>
        </p:sp>
        <p:sp>
          <p:nvSpPr>
            <p:cNvPr id="5" name="稻壳儿鸭鸭 4-3"/>
            <p:cNvSpPr txBox="1"/>
            <p:nvPr>
              <p:custDataLst>
                <p:tags r:id="rId3"/>
              </p:custDataLst>
            </p:nvPr>
          </p:nvSpPr>
          <p:spPr>
            <a:xfrm>
              <a:off x="6591300" y="5256710"/>
              <a:ext cx="2413000" cy="720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sym typeface="+mn-lt"/>
                </a:rPr>
                <a:t>6. 服务型职业锚</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sym typeface="+mn-lt"/>
              </a:endParaRPr>
            </a:p>
          </p:txBody>
        </p:sp>
      </p:grpSp>
      <p:grpSp>
        <p:nvGrpSpPr>
          <p:cNvPr id="6" name="稻壳儿鸭鸭 4"/>
          <p:cNvGrpSpPr/>
          <p:nvPr/>
        </p:nvGrpSpPr>
        <p:grpSpPr>
          <a:xfrm>
            <a:off x="1282699" y="5620744"/>
            <a:ext cx="9626600" cy="720501"/>
            <a:chOff x="1282700" y="5256710"/>
            <a:chExt cx="7721600" cy="720501"/>
          </a:xfrm>
        </p:grpSpPr>
        <p:sp>
          <p:nvSpPr>
            <p:cNvPr id="7" name="稻壳儿鸭鸭 4-1"/>
            <p:cNvSpPr txBox="1"/>
            <p:nvPr>
              <p:custDataLst>
                <p:tags r:id="rId4"/>
              </p:custDataLst>
            </p:nvPr>
          </p:nvSpPr>
          <p:spPr>
            <a:xfrm>
              <a:off x="1282700" y="5256710"/>
              <a:ext cx="2413000" cy="720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sym typeface="+mn-lt"/>
                </a:rPr>
                <a:t>7. 挑战型职业锚</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sym typeface="+mn-lt"/>
              </a:endParaRPr>
            </a:p>
          </p:txBody>
        </p:sp>
        <p:sp>
          <p:nvSpPr>
            <p:cNvPr id="10" name="稻壳儿鸭鸭 4-3"/>
            <p:cNvSpPr txBox="1"/>
            <p:nvPr>
              <p:custDataLst>
                <p:tags r:id="rId5"/>
              </p:custDataLst>
            </p:nvPr>
          </p:nvSpPr>
          <p:spPr>
            <a:xfrm>
              <a:off x="6591300" y="5256710"/>
              <a:ext cx="2413000" cy="720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sym typeface="+mn-lt"/>
                </a:rPr>
                <a:t>8. 生活型职业锚</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wipe(down)">
                                      <p:cBhvr>
                                        <p:cTn id="11" dur="500"/>
                                        <p:tgtEl>
                                          <p:spTgt spid="40"/>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down)">
                                      <p:cBhvr>
                                        <p:cTn id="19" dur="500"/>
                                        <p:tgtEl>
                                          <p:spTgt spid="2"/>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40"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圆角 11"/>
          <p:cNvSpPr/>
          <p:nvPr/>
        </p:nvSpPr>
        <p:spPr>
          <a:xfrm>
            <a:off x="1448435" y="1510030"/>
            <a:ext cx="9345295" cy="110617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l" defTabSz="914400" rtl="0" fontAlgn="auto">
              <a:lnSpc>
                <a:spcPct val="13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rPr>
              <a:t>从实际生活来看，我们的人生价值观决定了我们的生活态度，从而决定了我们的职业取向，并导致我们做出各种各样的职业选择。这种职业选择决定了我们的职业状况，从而也决定了我们的生活方式，这种生活方式又最终决定了我们的人生幸福感。</a:t>
            </a:r>
            <a:endParaRPr kumimoji="0" lang="zh-CN" altLang="en-US" sz="16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endParaRPr>
          </a:p>
        </p:txBody>
      </p:sp>
      <p:sp>
        <p:nvSpPr>
          <p:cNvPr id="29" name="文本框 28"/>
          <p:cNvSpPr txBox="1"/>
          <p:nvPr/>
        </p:nvSpPr>
        <p:spPr>
          <a:xfrm>
            <a:off x="1330960" y="3041650"/>
            <a:ext cx="7274560" cy="2639060"/>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800"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mn-cs"/>
                <a:sym typeface="+mn-lt"/>
              </a:rPr>
              <a:t>从价值观的角度来说，</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rPr>
              <a:t>职业发展成功还是失败的标准是：你是否得到了你想要的生活，你的职业所带来的生活方式是否符合你的价值观。</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800" b="0"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mn-cs"/>
                <a:sym typeface="+mn-lt"/>
              </a:rPr>
              <a:t>在明确的价值观引导下，</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rPr>
              <a:t>找到自己满意的工作，会让自己在工作时积极性更高，更能发现工作中的价值和意义；否则在还没弄清楚自己的价值取向之前，就贸然选择了职业，很可能会不满意，会经常抱怨、烦躁，失去激情和快乐。</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endParaRPr>
          </a:p>
        </p:txBody>
      </p:sp>
      <p:sp>
        <p:nvSpPr>
          <p:cNvPr id="19" name="图文框 18"/>
          <p:cNvSpPr/>
          <p:nvPr/>
        </p:nvSpPr>
        <p:spPr>
          <a:xfrm>
            <a:off x="1235075" y="2841503"/>
            <a:ext cx="9771592" cy="3038930"/>
          </a:xfrm>
          <a:prstGeom prst="frame">
            <a:avLst>
              <a:gd name="adj1" fmla="val 167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endParaRPr>
          </a:p>
        </p:txBody>
      </p:sp>
      <p:sp>
        <p:nvSpPr>
          <p:cNvPr id="21" name="文本框 20"/>
          <p:cNvSpPr txBox="1"/>
          <p:nvPr/>
        </p:nvSpPr>
        <p:spPr>
          <a:xfrm>
            <a:off x="1790700" y="792480"/>
            <a:ext cx="738251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四、价值观在职业生涯规划中的应用</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605648" y="3245847"/>
            <a:ext cx="2009228" cy="223024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down)">
                                      <p:cBhvr>
                                        <p:cTn id="10" dur="500"/>
                                        <p:tgtEl>
                                          <p:spTgt spid="19"/>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down)">
                                      <p:cBhvr>
                                        <p:cTn id="1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29" grpId="0"/>
      <p:bldP spid="19"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6096000" y="1087052"/>
            <a:ext cx="4908106" cy="1451178"/>
            <a:chOff x="1850461" y="3040489"/>
            <a:chExt cx="4843727" cy="1451178"/>
          </a:xfrm>
        </p:grpSpPr>
        <p:cxnSp>
          <p:nvCxnSpPr>
            <p:cNvPr id="35" name="直接连接符 34"/>
            <p:cNvCxnSpPr/>
            <p:nvPr/>
          </p:nvCxnSpPr>
          <p:spPr>
            <a:xfrm>
              <a:off x="1850461" y="4491667"/>
              <a:ext cx="4013200" cy="0"/>
            </a:xfrm>
            <a:prstGeom prst="line">
              <a:avLst/>
            </a:prstGeom>
            <a:ln w="19050">
              <a:solidFill>
                <a:schemeClr val="accent1">
                  <a:alpha val="68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3260032" y="3040489"/>
              <a:ext cx="3434156" cy="0"/>
            </a:xfrm>
            <a:prstGeom prst="line">
              <a:avLst/>
            </a:prstGeom>
            <a:ln w="19050">
              <a:solidFill>
                <a:schemeClr val="accent1">
                  <a:alpha val="68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7" name="文本框 36"/>
          <p:cNvSpPr txBox="1"/>
          <p:nvPr/>
        </p:nvSpPr>
        <p:spPr>
          <a:xfrm>
            <a:off x="414742" y="2424440"/>
            <a:ext cx="338554" cy="1829831"/>
          </a:xfrm>
          <a:prstGeom prst="rect">
            <a:avLst/>
          </a:prstGeom>
          <a:noFill/>
        </p:spPr>
        <p:txBody>
          <a:bodyPr vert="eaVert"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dirty="0">
                <a:ln>
                  <a:noFill/>
                </a:ln>
                <a:solidFill>
                  <a:srgbClr val="68C5CA">
                    <a:alpha val="50000"/>
                  </a:srgbClr>
                </a:solidFill>
                <a:effectLst/>
                <a:uLnTx/>
                <a:uFillTx/>
                <a:latin typeface="汉仪正圆-55W" panose="00020600040101010101" pitchFamily="18" charset="-122"/>
                <a:ea typeface="汉仪正圆-55W" panose="00020600040101010101" pitchFamily="18" charset="-122"/>
                <a:cs typeface="阿里巴巴普惠体 H" panose="00020600040101010101" pitchFamily="18" charset="-122"/>
                <a:sym typeface="思源黑体" panose="020B0500000000000000" pitchFamily="34" charset="-122"/>
              </a:rPr>
              <a:t>PROFESSIONAL</a:t>
            </a:r>
            <a:endParaRPr kumimoji="0" lang="zh-CN" altLang="en-US" sz="1000" b="0" i="0" u="none" strike="noStrike" kern="1200" cap="none" spc="0" normalizeH="0" baseline="0" noProof="0" dirty="0">
              <a:ln>
                <a:noFill/>
              </a:ln>
              <a:solidFill>
                <a:srgbClr val="68C5CA">
                  <a:alpha val="50000"/>
                </a:srgbClr>
              </a:solidFill>
              <a:effectLst/>
              <a:uLnTx/>
              <a:uFillTx/>
              <a:latin typeface="汉仪正圆-55W" panose="00020600040101010101" pitchFamily="18" charset="-122"/>
              <a:ea typeface="汉仪正圆-55W" panose="00020600040101010101" pitchFamily="18" charset="-122"/>
              <a:cs typeface="阿里巴巴普惠体 H" panose="00020600040101010101" pitchFamily="18" charset="-122"/>
            </a:endParaRPr>
          </a:p>
        </p:txBody>
      </p:sp>
      <p:sp>
        <p:nvSpPr>
          <p:cNvPr id="39" name="文本框 38"/>
          <p:cNvSpPr txBox="1"/>
          <p:nvPr/>
        </p:nvSpPr>
        <p:spPr>
          <a:xfrm>
            <a:off x="5986624" y="1300202"/>
            <a:ext cx="5272786" cy="110680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6600" b="0" i="0" u="none" strike="noStrike" kern="1200" cap="none" spc="0" normalizeH="0" baseline="0" noProof="0">
                <a:ln>
                  <a:noFill/>
                </a:ln>
                <a:solidFill>
                  <a:srgbClr val="68C5CA"/>
                </a:solidFill>
                <a:effectLst/>
                <a:uLnTx/>
                <a:uFillTx/>
                <a:latin typeface="汉仪超粗宋简" panose="02010600000101010101" charset="-122"/>
                <a:ea typeface="汉仪超粗宋简" panose="02010600000101010101" charset="-122"/>
                <a:cs typeface="阿里巴巴普惠体 H" panose="00020600040101010101" pitchFamily="18" charset="-122"/>
                <a:sym typeface="思源黑体" panose="020B0500000000000000" pitchFamily="34" charset="-122"/>
              </a:rPr>
              <a:t>感谢聆听</a:t>
            </a:r>
            <a:endParaRPr kumimoji="0" lang="zh-CN" altLang="en-US" sz="6600" b="0" i="0" u="none" strike="noStrike" kern="1200" cap="none" spc="0" normalizeH="0" baseline="0" noProof="0" dirty="0">
              <a:ln>
                <a:noFill/>
              </a:ln>
              <a:solidFill>
                <a:srgbClr val="68C5CA"/>
              </a:solidFill>
              <a:effectLst/>
              <a:uLnTx/>
              <a:uFillTx/>
              <a:latin typeface="汉仪超粗宋简" panose="02010600000101010101" charset="-122"/>
              <a:ea typeface="汉仪超粗宋简" panose="02010600000101010101" charset="-122"/>
              <a:cs typeface="阿里巴巴普惠体 H" panose="00020600040101010101" pitchFamily="18"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500"/>
                                        <p:tgtEl>
                                          <p:spTgt spid="39"/>
                                        </p:tgtEl>
                                      </p:cBhvr>
                                    </p:animEffect>
                                  </p:childTnLst>
                                </p:cTn>
                              </p:par>
                              <p:par>
                                <p:cTn id="13" presetID="10" presetClass="entr" presetSubtype="0" fill="hold" nodeType="with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922365" y="918923"/>
            <a:ext cx="6330415" cy="1413890"/>
            <a:chOff x="4802050" y="582041"/>
            <a:chExt cx="6330415" cy="1413890"/>
          </a:xfrm>
        </p:grpSpPr>
        <p:sp>
          <p:nvSpPr>
            <p:cNvPr id="26" name="矩形: 圆角 25"/>
            <p:cNvSpPr/>
            <p:nvPr/>
          </p:nvSpPr>
          <p:spPr>
            <a:xfrm>
              <a:off x="5830482" y="1887931"/>
              <a:ext cx="4273551" cy="108000"/>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汉仪雅酷黑 85W" panose="020B0904020202020204" pitchFamily="34" charset="-122"/>
                <a:ea typeface="汉仪正圆-55W" panose="00020600040101010101" pitchFamily="18" charset="-122"/>
                <a:cs typeface="+mn-cs"/>
              </a:endParaRPr>
            </a:p>
          </p:txBody>
        </p:sp>
        <p:sp>
          <p:nvSpPr>
            <p:cNvPr id="28" name="文本框 27"/>
            <p:cNvSpPr txBox="1"/>
            <p:nvPr/>
          </p:nvSpPr>
          <p:spPr>
            <a:xfrm>
              <a:off x="4802050" y="1139453"/>
              <a:ext cx="6330415" cy="676910"/>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a:ln>
                    <a:noFill/>
                  </a:ln>
                  <a:solidFill>
                    <a:srgbClr val="68C5CA"/>
                  </a:solidFill>
                  <a:effectLst>
                    <a:outerShdw dist="38100" dir="2700000" algn="tl">
                      <a:prstClr val="white"/>
                    </a:outerShdw>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ea"/>
                </a:rPr>
                <a:t>兴趣与职业</a:t>
              </a:r>
              <a:endParaRPr kumimoji="0" lang="zh-CN" altLang="en-US" sz="4400" b="0" i="0" u="none" strike="noStrike" kern="1200" cap="none" spc="0" normalizeH="0" baseline="0" noProof="0">
                <a:ln>
                  <a:noFill/>
                </a:ln>
                <a:solidFill>
                  <a:srgbClr val="68C5CA"/>
                </a:solidFill>
                <a:effectLst>
                  <a:outerShdw dist="38100" dir="2700000" algn="tl">
                    <a:prstClr val="white"/>
                  </a:outerShdw>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ea"/>
              </a:endParaRPr>
            </a:p>
          </p:txBody>
        </p:sp>
        <p:sp>
          <p:nvSpPr>
            <p:cNvPr id="29" name="矩形: 圆角 28"/>
            <p:cNvSpPr/>
            <p:nvPr/>
          </p:nvSpPr>
          <p:spPr>
            <a:xfrm>
              <a:off x="6849657" y="582041"/>
              <a:ext cx="2235200" cy="485602"/>
            </a:xfrm>
            <a:prstGeom prst="roundRect">
              <a:avLst>
                <a:gd name="adj" fmla="val 50000"/>
              </a:avLst>
            </a:prstGeom>
            <a:solidFill>
              <a:schemeClr val="accent2"/>
            </a:solidFill>
            <a:ln>
              <a:noFill/>
            </a:ln>
            <a:effectLst>
              <a:outerShdw blurRad="76200" dir="18900000" sy="23000" kx="-1200000" algn="bl"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rPr>
                <a:t>PART-01</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1079500" y="1859888"/>
            <a:ext cx="10009505" cy="2000885"/>
            <a:chOff x="1841500" y="1778000"/>
            <a:chExt cx="10009505" cy="2000885"/>
          </a:xfrm>
        </p:grpSpPr>
        <p:grpSp>
          <p:nvGrpSpPr>
            <p:cNvPr id="32" name="组合 31"/>
            <p:cNvGrpSpPr/>
            <p:nvPr/>
          </p:nvGrpSpPr>
          <p:grpSpPr>
            <a:xfrm>
              <a:off x="2273300" y="1778000"/>
              <a:ext cx="9577705" cy="2000885"/>
              <a:chOff x="1003300" y="1892300"/>
              <a:chExt cx="9577705" cy="2000885"/>
            </a:xfrm>
          </p:grpSpPr>
          <p:sp>
            <p:nvSpPr>
              <p:cNvPr id="20" name="矩形: 圆角 19"/>
              <p:cNvSpPr/>
              <p:nvPr/>
            </p:nvSpPr>
            <p:spPr>
              <a:xfrm>
                <a:off x="1003300" y="1892300"/>
                <a:ext cx="9577070" cy="2000885"/>
              </a:xfrm>
              <a:prstGeom prst="roundRect">
                <a:avLst>
                  <a:gd name="adj" fmla="val 0"/>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汉仪雅酷黑 85W" panose="020B0904020202020204" pitchFamily="34" charset="-122"/>
                  <a:ea typeface="汉仪正圆-55W" panose="00020600040101010101" pitchFamily="18" charset="-122"/>
                  <a:cs typeface="+mn-cs"/>
                </a:endParaRPr>
              </a:p>
            </p:txBody>
          </p:sp>
          <p:sp>
            <p:nvSpPr>
              <p:cNvPr id="55" name="文本框 54"/>
              <p:cNvSpPr txBox="1"/>
              <p:nvPr/>
            </p:nvSpPr>
            <p:spPr>
              <a:xfrm>
                <a:off x="1143000" y="1988820"/>
                <a:ext cx="9438005" cy="1802130"/>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zh-CN" altLang="en-US" sz="24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rPr>
                  <a:t>（一）兴趣</a:t>
                </a:r>
                <a:endParaRPr kumimoji="0" lang="zh-CN" altLang="en-US" sz="24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endParaRPr>
              </a:p>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rPr>
                  <a:t>兴趣，是人们力求认识某种事物或从事某项活动的心理倾向，它表现为人们对某种事物或从事某种活动的选择性态度和积极的情绪反应。它以认识和探索某种事物的需要为基础，是推动一个人去认识事物、探求事物的一种重要动机，也是一个人学习和生活中最活跃的因素。</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endParaRPr>
              </a:p>
            </p:txBody>
          </p:sp>
        </p:grpSp>
        <p:sp>
          <p:nvSpPr>
            <p:cNvPr id="37" name="椭圆 36"/>
            <p:cNvSpPr/>
            <p:nvPr/>
          </p:nvSpPr>
          <p:spPr>
            <a:xfrm>
              <a:off x="1841500" y="2061622"/>
              <a:ext cx="596900" cy="596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rPr>
                <a:t>1</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endParaRPr>
            </a:p>
          </p:txBody>
        </p:sp>
      </p:grpSp>
      <p:grpSp>
        <p:nvGrpSpPr>
          <p:cNvPr id="59" name="组合 58"/>
          <p:cNvGrpSpPr/>
          <p:nvPr/>
        </p:nvGrpSpPr>
        <p:grpSpPr>
          <a:xfrm>
            <a:off x="1079500" y="4158798"/>
            <a:ext cx="10008870" cy="1875790"/>
            <a:chOff x="1841500" y="3199340"/>
            <a:chExt cx="10008870" cy="1875790"/>
          </a:xfrm>
        </p:grpSpPr>
        <p:grpSp>
          <p:nvGrpSpPr>
            <p:cNvPr id="30" name="组合 29"/>
            <p:cNvGrpSpPr/>
            <p:nvPr/>
          </p:nvGrpSpPr>
          <p:grpSpPr>
            <a:xfrm>
              <a:off x="2273300" y="3199340"/>
              <a:ext cx="9577070" cy="1875790"/>
              <a:chOff x="1003300" y="3135840"/>
              <a:chExt cx="9577070" cy="1875790"/>
            </a:xfrm>
          </p:grpSpPr>
          <p:sp>
            <p:nvSpPr>
              <p:cNvPr id="21" name="矩形: 圆角 20"/>
              <p:cNvSpPr/>
              <p:nvPr/>
            </p:nvSpPr>
            <p:spPr>
              <a:xfrm>
                <a:off x="1003300" y="3135840"/>
                <a:ext cx="9577070" cy="1875790"/>
              </a:xfrm>
              <a:prstGeom prst="roundRect">
                <a:avLst>
                  <a:gd name="adj" fmla="val 0"/>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汉仪雅酷黑 85W" panose="020B0904020202020204" pitchFamily="34" charset="-122"/>
                  <a:ea typeface="汉仪正圆-55W" panose="00020600040101010101" pitchFamily="18" charset="-122"/>
                  <a:cs typeface="+mn-cs"/>
                </a:endParaRPr>
              </a:p>
            </p:txBody>
          </p:sp>
          <p:sp>
            <p:nvSpPr>
              <p:cNvPr id="56" name="文本框 55"/>
              <p:cNvSpPr txBox="1"/>
              <p:nvPr/>
            </p:nvSpPr>
            <p:spPr>
              <a:xfrm>
                <a:off x="1143000" y="3208865"/>
                <a:ext cx="9170035" cy="1802130"/>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zh-CN" altLang="en-US" sz="24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rPr>
                  <a:t>（二）职业兴趣</a:t>
                </a:r>
                <a:endParaRPr kumimoji="0" lang="zh-CN" altLang="en-US" sz="24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endParaRPr>
              </a:p>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rPr>
                  <a:t>职业兴趣是人积极探索某种职业或从事某种职业活动所表现出来的特殊个性倾向。研究表明，一个人怀着兴趣从事工作，能发挥全部才能的 80%～90%，而且在工作中能够有主动性、创造性，效率高，不易疲劳。</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endParaRPr>
              </a:p>
            </p:txBody>
          </p:sp>
        </p:grpSp>
        <p:sp>
          <p:nvSpPr>
            <p:cNvPr id="62" name="椭圆 61"/>
            <p:cNvSpPr/>
            <p:nvPr/>
          </p:nvSpPr>
          <p:spPr>
            <a:xfrm>
              <a:off x="1841500" y="3482962"/>
              <a:ext cx="596900" cy="5969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rPr>
                <a:t>2</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endParaRPr>
            </a:p>
          </p:txBody>
        </p:sp>
      </p:grpSp>
      <p:sp>
        <p:nvSpPr>
          <p:cNvPr id="34" name="文本框 33"/>
          <p:cNvSpPr txBox="1"/>
          <p:nvPr/>
        </p:nvSpPr>
        <p:spPr>
          <a:xfrm>
            <a:off x="1790700" y="791845"/>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一、兴趣概述</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1000"/>
                                        <p:tgtEl>
                                          <p:spTgt spid="58"/>
                                        </p:tgtEl>
                                      </p:cBhvr>
                                    </p:animEffect>
                                    <p:anim calcmode="lin" valueType="num">
                                      <p:cBhvr>
                                        <p:cTn id="8" dur="1000" fill="hold"/>
                                        <p:tgtEl>
                                          <p:spTgt spid="58"/>
                                        </p:tgtEl>
                                        <p:attrNameLst>
                                          <p:attrName>ppt_x</p:attrName>
                                        </p:attrNameLst>
                                      </p:cBhvr>
                                      <p:tavLst>
                                        <p:tav tm="0">
                                          <p:val>
                                            <p:strVal val="#ppt_x"/>
                                          </p:val>
                                        </p:tav>
                                        <p:tav tm="100000">
                                          <p:val>
                                            <p:strVal val="#ppt_x"/>
                                          </p:val>
                                        </p:tav>
                                      </p:tavLst>
                                    </p:anim>
                                    <p:anim calcmode="lin" valueType="num">
                                      <p:cBhvr>
                                        <p:cTn id="9" dur="1000" fill="hold"/>
                                        <p:tgtEl>
                                          <p:spTgt spid="5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9"/>
                                        </p:tgtEl>
                                        <p:attrNameLst>
                                          <p:attrName>style.visibility</p:attrName>
                                        </p:attrNameLst>
                                      </p:cBhvr>
                                      <p:to>
                                        <p:strVal val="visible"/>
                                      </p:to>
                                    </p:set>
                                    <p:animEffect transition="in" filter="fade">
                                      <p:cBhvr>
                                        <p:cTn id="13" dur="1000"/>
                                        <p:tgtEl>
                                          <p:spTgt spid="59"/>
                                        </p:tgtEl>
                                      </p:cBhvr>
                                    </p:animEffect>
                                    <p:anim calcmode="lin" valueType="num">
                                      <p:cBhvr>
                                        <p:cTn id="14" dur="1000" fill="hold"/>
                                        <p:tgtEl>
                                          <p:spTgt spid="59"/>
                                        </p:tgtEl>
                                        <p:attrNameLst>
                                          <p:attrName>ppt_x</p:attrName>
                                        </p:attrNameLst>
                                      </p:cBhvr>
                                      <p:tavLst>
                                        <p:tav tm="0">
                                          <p:val>
                                            <p:strVal val="#ppt_x"/>
                                          </p:val>
                                        </p:tav>
                                        <p:tav tm="100000">
                                          <p:val>
                                            <p:strVal val="#ppt_x"/>
                                          </p:val>
                                        </p:tav>
                                      </p:tavLst>
                                    </p:anim>
                                    <p:anim calcmode="lin" valueType="num">
                                      <p:cBhvr>
                                        <p:cTn id="15"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稻壳儿鸭鸭 1"/>
          <p:cNvSpPr txBox="1"/>
          <p:nvPr/>
        </p:nvSpPr>
        <p:spPr>
          <a:xfrm>
            <a:off x="1066800" y="3408273"/>
            <a:ext cx="2224301" cy="720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sym typeface="+mn-lt"/>
              </a:rPr>
              <a:t>（1）愿意与事物打交道。</a:t>
            </a:r>
            <a:endParaRPr kumimoji="0" lang="zh-CN" altLang="en-US" sz="18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sym typeface="+mn-lt"/>
            </a:endParaRPr>
          </a:p>
        </p:txBody>
      </p:sp>
      <p:sp>
        <p:nvSpPr>
          <p:cNvPr id="29" name="稻壳儿鸭鸭 2"/>
          <p:cNvSpPr txBox="1"/>
          <p:nvPr/>
        </p:nvSpPr>
        <p:spPr>
          <a:xfrm>
            <a:off x="1066800" y="4444321"/>
            <a:ext cx="2224301" cy="7205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sym typeface="+mn-lt"/>
              </a:rPr>
              <a:t>（5）愿意做领导和组织工作。</a:t>
            </a:r>
            <a:endParaRPr kumimoji="0" lang="zh-CN" altLang="en-US" sz="18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sym typeface="+mn-lt"/>
            </a:endParaRPr>
          </a:p>
        </p:txBody>
      </p:sp>
      <p:sp>
        <p:nvSpPr>
          <p:cNvPr id="32" name="稻壳儿鸭鸭 3"/>
          <p:cNvSpPr txBox="1"/>
          <p:nvPr/>
        </p:nvSpPr>
        <p:spPr>
          <a:xfrm>
            <a:off x="3678166" y="3408273"/>
            <a:ext cx="2224301" cy="7205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sym typeface="+mn-lt"/>
              </a:rPr>
              <a:t>（2）愿意与人接触。</a:t>
            </a:r>
            <a:endParaRPr kumimoji="0" lang="zh-CN" altLang="en-US" sz="18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sym typeface="+mn-lt"/>
            </a:endParaRPr>
          </a:p>
        </p:txBody>
      </p:sp>
      <p:sp>
        <p:nvSpPr>
          <p:cNvPr id="37" name="稻壳儿鸭鸭 4"/>
          <p:cNvSpPr txBox="1"/>
          <p:nvPr/>
        </p:nvSpPr>
        <p:spPr>
          <a:xfrm>
            <a:off x="3678166" y="4444321"/>
            <a:ext cx="2224301" cy="720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EF726C"/>
                </a:solidFill>
                <a:effectLst/>
                <a:uLnTx/>
                <a:uFillTx/>
                <a:latin typeface="汉仪雅酷黑 85W" panose="020B0904020202020204" pitchFamily="34" charset="-122"/>
                <a:ea typeface="汉仪雅酷黑 85W" panose="020B0904020202020204" pitchFamily="34" charset="-122"/>
                <a:sym typeface="+mn-lt"/>
              </a:rPr>
              <a:t>（6）喜欢研究人。</a:t>
            </a:r>
            <a:endParaRPr kumimoji="0" lang="zh-CN" altLang="en-US" sz="1800" b="0" i="0" u="none" strike="noStrike" kern="1200" cap="none" spc="0" normalizeH="0" baseline="0" noProof="0" dirty="0">
              <a:ln>
                <a:noFill/>
              </a:ln>
              <a:solidFill>
                <a:srgbClr val="EF726C"/>
              </a:solidFill>
              <a:effectLst/>
              <a:uLnTx/>
              <a:uFillTx/>
              <a:latin typeface="汉仪雅酷黑 85W" panose="020B0904020202020204" pitchFamily="34" charset="-122"/>
              <a:ea typeface="汉仪雅酷黑 85W" panose="020B0904020202020204" pitchFamily="34" charset="-122"/>
              <a:sym typeface="+mn-lt"/>
            </a:endParaRPr>
          </a:p>
        </p:txBody>
      </p:sp>
      <p:sp>
        <p:nvSpPr>
          <p:cNvPr id="41" name="稻壳儿鸭鸭 5"/>
          <p:cNvSpPr txBox="1"/>
          <p:nvPr/>
        </p:nvSpPr>
        <p:spPr>
          <a:xfrm>
            <a:off x="6289533" y="3408273"/>
            <a:ext cx="2224301" cy="720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sym typeface="+mn-lt"/>
              </a:rPr>
              <a:t>（3）愿意干有规律的工作。</a:t>
            </a:r>
            <a:endParaRPr kumimoji="0" lang="zh-CN" altLang="en-US" sz="18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sym typeface="+mn-lt"/>
            </a:endParaRPr>
          </a:p>
        </p:txBody>
      </p:sp>
      <p:sp>
        <p:nvSpPr>
          <p:cNvPr id="42" name="稻壳儿鸭鸭 6"/>
          <p:cNvSpPr txBox="1"/>
          <p:nvPr/>
        </p:nvSpPr>
        <p:spPr>
          <a:xfrm>
            <a:off x="6289533" y="4444321"/>
            <a:ext cx="2224301" cy="7205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sym typeface="+mn-lt"/>
              </a:rPr>
              <a:t>（7）喜欢从事科学技术事业。</a:t>
            </a:r>
            <a:endParaRPr kumimoji="0" lang="zh-CN" altLang="en-US" sz="18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sym typeface="+mn-lt"/>
            </a:endParaRPr>
          </a:p>
        </p:txBody>
      </p:sp>
      <p:sp>
        <p:nvSpPr>
          <p:cNvPr id="43" name="稻壳儿鸭鸭 7"/>
          <p:cNvSpPr txBox="1"/>
          <p:nvPr/>
        </p:nvSpPr>
        <p:spPr>
          <a:xfrm>
            <a:off x="8900899" y="3408273"/>
            <a:ext cx="2224301" cy="7205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sym typeface="+mn-lt"/>
              </a:rPr>
              <a:t>（4）喜欢从事社会福利和助人工作。</a:t>
            </a:r>
            <a:endParaRPr kumimoji="0" lang="zh-CN" altLang="en-US" sz="18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sym typeface="+mn-lt"/>
            </a:endParaRPr>
          </a:p>
        </p:txBody>
      </p:sp>
      <p:sp>
        <p:nvSpPr>
          <p:cNvPr id="27" name="稻壳儿鸭鸭 8"/>
          <p:cNvSpPr txBox="1"/>
          <p:nvPr/>
        </p:nvSpPr>
        <p:spPr>
          <a:xfrm>
            <a:off x="8900899" y="4444321"/>
            <a:ext cx="2224301" cy="720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EF726C"/>
                </a:solidFill>
                <a:effectLst/>
                <a:uLnTx/>
                <a:uFillTx/>
                <a:latin typeface="汉仪雅酷黑 85W" panose="020B0904020202020204" pitchFamily="34" charset="-122"/>
                <a:ea typeface="汉仪雅酷黑 85W" panose="020B0904020202020204" pitchFamily="34" charset="-122"/>
                <a:sym typeface="+mn-lt"/>
              </a:rPr>
              <a:t>（8）喜欢抽象的和创造性的工作。</a:t>
            </a:r>
            <a:endParaRPr kumimoji="0" lang="zh-CN" altLang="en-US" sz="1800" b="0" i="0" u="none" strike="noStrike" kern="1200" cap="none" spc="0" normalizeH="0" baseline="0" noProof="0" dirty="0">
              <a:ln>
                <a:noFill/>
              </a:ln>
              <a:solidFill>
                <a:srgbClr val="EF726C"/>
              </a:solidFill>
              <a:effectLst/>
              <a:uLnTx/>
              <a:uFillTx/>
              <a:latin typeface="汉仪雅酷黑 85W" panose="020B0904020202020204" pitchFamily="34" charset="-122"/>
              <a:ea typeface="汉仪雅酷黑 85W" panose="020B0904020202020204" pitchFamily="34" charset="-122"/>
              <a:sym typeface="+mn-lt"/>
            </a:endParaRPr>
          </a:p>
        </p:txBody>
      </p:sp>
      <p:sp>
        <p:nvSpPr>
          <p:cNvPr id="15" name="稻壳儿鸭鸭 9"/>
          <p:cNvSpPr txBox="1"/>
          <p:nvPr/>
        </p:nvSpPr>
        <p:spPr>
          <a:xfrm>
            <a:off x="0" y="6750278"/>
            <a:ext cx="360000" cy="107722"/>
          </a:xfrm>
          <a:prstGeom prst="rect">
            <a:avLst/>
          </a:prstGeom>
          <a:noFill/>
        </p:spPr>
        <p:txBody>
          <a:bodyPr wrap="square">
            <a:spAutoFit/>
          </a:bodyPr>
          <a:lstStyle/>
          <a:p>
            <a:r>
              <a:rPr lang="en-US" altLang="zh-CN" sz="100">
                <a:noFill/>
                <a:latin typeface="+mn-ea"/>
              </a:rPr>
              <a:t>docerID:327037375</a:t>
            </a:r>
            <a:endParaRPr lang="zh-CN" altLang="en-US" sz="100">
              <a:noFill/>
              <a:latin typeface="+mn-ea"/>
            </a:endParaRPr>
          </a:p>
        </p:txBody>
      </p:sp>
      <p:sp>
        <p:nvSpPr>
          <p:cNvPr id="12" name="稻壳儿鸭鸭 10"/>
          <p:cNvSpPr/>
          <p:nvPr/>
        </p:nvSpPr>
        <p:spPr>
          <a:xfrm>
            <a:off x="4278877" y="1509807"/>
            <a:ext cx="3634244" cy="6731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rPr>
              <a:t>（一）职业兴趣的分类</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endParaRPr>
          </a:p>
        </p:txBody>
      </p:sp>
      <p:sp>
        <p:nvSpPr>
          <p:cNvPr id="46" name="稻壳儿鸭鸭 11"/>
          <p:cNvSpPr/>
          <p:nvPr/>
        </p:nvSpPr>
        <p:spPr>
          <a:xfrm rot="5400000">
            <a:off x="5918381" y="-1743117"/>
            <a:ext cx="355239" cy="8741413"/>
          </a:xfrm>
          <a:prstGeom prst="leftBrac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汉仪雅酷黑 85W" panose="020B0904020202020204" pitchFamily="34" charset="-122"/>
              <a:ea typeface="汉仪正圆-55W" panose="00020600040101010101" pitchFamily="18" charset="-122"/>
              <a:cs typeface="+mn-ea"/>
              <a:sym typeface="+mn-lt"/>
            </a:endParaRPr>
          </a:p>
        </p:txBody>
      </p:sp>
      <p:sp>
        <p:nvSpPr>
          <p:cNvPr id="26" name="稻壳儿鸭鸭 12-1"/>
          <p:cNvSpPr txBox="1"/>
          <p:nvPr/>
        </p:nvSpPr>
        <p:spPr>
          <a:xfrm>
            <a:off x="1790700" y="792163"/>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二、职业兴趣的分类</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2" name="稻壳儿鸭鸭 1"/>
          <p:cNvSpPr txBox="1"/>
          <p:nvPr>
            <p:custDataLst>
              <p:tags r:id="rId1"/>
            </p:custDataLst>
          </p:nvPr>
        </p:nvSpPr>
        <p:spPr>
          <a:xfrm>
            <a:off x="2332990" y="5256758"/>
            <a:ext cx="2224301" cy="720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sym typeface="+mn-lt"/>
              </a:rPr>
              <a:t>（9）喜欢操作机器的技术工作。</a:t>
            </a:r>
            <a:endParaRPr kumimoji="0" lang="zh-CN" altLang="en-US" sz="18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sym typeface="+mn-lt"/>
            </a:endParaRPr>
          </a:p>
        </p:txBody>
      </p:sp>
      <p:sp>
        <p:nvSpPr>
          <p:cNvPr id="3" name="稻壳儿鸭鸭 7"/>
          <p:cNvSpPr txBox="1"/>
          <p:nvPr>
            <p:custDataLst>
              <p:tags r:id="rId2"/>
            </p:custDataLst>
          </p:nvPr>
        </p:nvSpPr>
        <p:spPr>
          <a:xfrm>
            <a:off x="7637145" y="5256530"/>
            <a:ext cx="2224405" cy="7207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sym typeface="+mn-lt"/>
              </a:rPr>
              <a:t>（10）喜欢具体的工作。</a:t>
            </a:r>
            <a:endParaRPr kumimoji="0" lang="zh-CN" altLang="en-US" sz="18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p:cTn id="12" dur="500" fill="hold"/>
                                        <p:tgtEl>
                                          <p:spTgt spid="46"/>
                                        </p:tgtEl>
                                        <p:attrNameLst>
                                          <p:attrName>ppt_w</p:attrName>
                                        </p:attrNameLst>
                                      </p:cBhvr>
                                      <p:tavLst>
                                        <p:tav tm="0">
                                          <p:val>
                                            <p:fltVal val="0"/>
                                          </p:val>
                                        </p:tav>
                                        <p:tav tm="100000">
                                          <p:val>
                                            <p:strVal val="#ppt_w"/>
                                          </p:val>
                                        </p:tav>
                                      </p:tavLst>
                                    </p:anim>
                                    <p:anim calcmode="lin" valueType="num">
                                      <p:cBhvr>
                                        <p:cTn id="13" dur="500" fill="hold"/>
                                        <p:tgtEl>
                                          <p:spTgt spid="46"/>
                                        </p:tgtEl>
                                        <p:attrNameLst>
                                          <p:attrName>ppt_h</p:attrName>
                                        </p:attrNameLst>
                                      </p:cBhvr>
                                      <p:tavLst>
                                        <p:tav tm="0">
                                          <p:val>
                                            <p:fltVal val="0"/>
                                          </p:val>
                                        </p:tav>
                                        <p:tav tm="100000">
                                          <p:val>
                                            <p:strVal val="#ppt_h"/>
                                          </p:val>
                                        </p:tav>
                                      </p:tavLst>
                                    </p:anim>
                                    <p:animEffect transition="in" filter="fade">
                                      <p:cBhvr>
                                        <p:cTn id="14" dur="500"/>
                                        <p:tgtEl>
                                          <p:spTgt spid="46"/>
                                        </p:tgtEl>
                                      </p:cBhvr>
                                    </p:animEffect>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1000"/>
                                        <p:tgtEl>
                                          <p:spTgt spid="28"/>
                                        </p:tgtEl>
                                      </p:cBhvr>
                                    </p:animEffect>
                                    <p:anim calcmode="lin" valueType="num">
                                      <p:cBhvr>
                                        <p:cTn id="19" dur="1000" fill="hold"/>
                                        <p:tgtEl>
                                          <p:spTgt spid="28"/>
                                        </p:tgtEl>
                                        <p:attrNameLst>
                                          <p:attrName>ppt_x</p:attrName>
                                        </p:attrNameLst>
                                      </p:cBhvr>
                                      <p:tavLst>
                                        <p:tav tm="0">
                                          <p:val>
                                            <p:strVal val="#ppt_x"/>
                                          </p:val>
                                        </p:tav>
                                        <p:tav tm="100000">
                                          <p:val>
                                            <p:strVal val="#ppt_x"/>
                                          </p:val>
                                        </p:tav>
                                      </p:tavLst>
                                    </p:anim>
                                    <p:anim calcmode="lin" valueType="num">
                                      <p:cBhvr>
                                        <p:cTn id="20" dur="1000" fill="hold"/>
                                        <p:tgtEl>
                                          <p:spTgt spid="28"/>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1000"/>
                                        <p:tgtEl>
                                          <p:spTgt spid="29"/>
                                        </p:tgtEl>
                                      </p:cBhvr>
                                    </p:animEffect>
                                    <p:anim calcmode="lin" valueType="num">
                                      <p:cBhvr>
                                        <p:cTn id="25" dur="1000" fill="hold"/>
                                        <p:tgtEl>
                                          <p:spTgt spid="29"/>
                                        </p:tgtEl>
                                        <p:attrNameLst>
                                          <p:attrName>ppt_x</p:attrName>
                                        </p:attrNameLst>
                                      </p:cBhvr>
                                      <p:tavLst>
                                        <p:tav tm="0">
                                          <p:val>
                                            <p:strVal val="#ppt_x"/>
                                          </p:val>
                                        </p:tav>
                                        <p:tav tm="100000">
                                          <p:val>
                                            <p:strVal val="#ppt_x"/>
                                          </p:val>
                                        </p:tav>
                                      </p:tavLst>
                                    </p:anim>
                                    <p:anim calcmode="lin" valueType="num">
                                      <p:cBhvr>
                                        <p:cTn id="26" dur="1000" fill="hold"/>
                                        <p:tgtEl>
                                          <p:spTgt spid="29"/>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42" presetClass="entr" presetSubtype="0" fill="hold" grpId="0" nodeType="after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1000"/>
                                        <p:tgtEl>
                                          <p:spTgt spid="32"/>
                                        </p:tgtEl>
                                      </p:cBhvr>
                                    </p:animEffect>
                                    <p:anim calcmode="lin" valueType="num">
                                      <p:cBhvr>
                                        <p:cTn id="31" dur="1000" fill="hold"/>
                                        <p:tgtEl>
                                          <p:spTgt spid="32"/>
                                        </p:tgtEl>
                                        <p:attrNameLst>
                                          <p:attrName>ppt_x</p:attrName>
                                        </p:attrNameLst>
                                      </p:cBhvr>
                                      <p:tavLst>
                                        <p:tav tm="0">
                                          <p:val>
                                            <p:strVal val="#ppt_x"/>
                                          </p:val>
                                        </p:tav>
                                        <p:tav tm="100000">
                                          <p:val>
                                            <p:strVal val="#ppt_x"/>
                                          </p:val>
                                        </p:tav>
                                      </p:tavLst>
                                    </p:anim>
                                    <p:anim calcmode="lin" valueType="num">
                                      <p:cBhvr>
                                        <p:cTn id="32" dur="1000" fill="hold"/>
                                        <p:tgtEl>
                                          <p:spTgt spid="32"/>
                                        </p:tgtEl>
                                        <p:attrNameLst>
                                          <p:attrName>ppt_y</p:attrName>
                                        </p:attrNameLst>
                                      </p:cBhvr>
                                      <p:tavLst>
                                        <p:tav tm="0">
                                          <p:val>
                                            <p:strVal val="#ppt_y+.1"/>
                                          </p:val>
                                        </p:tav>
                                        <p:tav tm="100000">
                                          <p:val>
                                            <p:strVal val="#ppt_y"/>
                                          </p:val>
                                        </p:tav>
                                      </p:tavLst>
                                    </p:anim>
                                  </p:childTnLst>
                                </p:cTn>
                              </p:par>
                            </p:childTnLst>
                          </p:cTn>
                        </p:par>
                        <p:par>
                          <p:cTn id="33" fill="hold">
                            <p:stCondLst>
                              <p:cond delay="3500"/>
                            </p:stCondLst>
                            <p:childTnLst>
                              <p:par>
                                <p:cTn id="34" presetID="42" presetClass="entr" presetSubtype="0" fill="hold" grpId="0" nodeType="after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fade">
                                      <p:cBhvr>
                                        <p:cTn id="36" dur="1000"/>
                                        <p:tgtEl>
                                          <p:spTgt spid="37"/>
                                        </p:tgtEl>
                                      </p:cBhvr>
                                    </p:animEffect>
                                    <p:anim calcmode="lin" valueType="num">
                                      <p:cBhvr>
                                        <p:cTn id="37" dur="1000" fill="hold"/>
                                        <p:tgtEl>
                                          <p:spTgt spid="37"/>
                                        </p:tgtEl>
                                        <p:attrNameLst>
                                          <p:attrName>ppt_x</p:attrName>
                                        </p:attrNameLst>
                                      </p:cBhvr>
                                      <p:tavLst>
                                        <p:tav tm="0">
                                          <p:val>
                                            <p:strVal val="#ppt_x"/>
                                          </p:val>
                                        </p:tav>
                                        <p:tav tm="100000">
                                          <p:val>
                                            <p:strVal val="#ppt_x"/>
                                          </p:val>
                                        </p:tav>
                                      </p:tavLst>
                                    </p:anim>
                                    <p:anim calcmode="lin" valueType="num">
                                      <p:cBhvr>
                                        <p:cTn id="38" dur="1000" fill="hold"/>
                                        <p:tgtEl>
                                          <p:spTgt spid="37"/>
                                        </p:tgtEl>
                                        <p:attrNameLst>
                                          <p:attrName>ppt_y</p:attrName>
                                        </p:attrNameLst>
                                      </p:cBhvr>
                                      <p:tavLst>
                                        <p:tav tm="0">
                                          <p:val>
                                            <p:strVal val="#ppt_y+.1"/>
                                          </p:val>
                                        </p:tav>
                                        <p:tav tm="100000">
                                          <p:val>
                                            <p:strVal val="#ppt_y"/>
                                          </p:val>
                                        </p:tav>
                                      </p:tavLst>
                                    </p:anim>
                                  </p:childTnLst>
                                </p:cTn>
                              </p:par>
                            </p:childTnLst>
                          </p:cTn>
                        </p:par>
                        <p:par>
                          <p:cTn id="39" fill="hold">
                            <p:stCondLst>
                              <p:cond delay="4500"/>
                            </p:stCondLst>
                            <p:childTnLst>
                              <p:par>
                                <p:cTn id="40" presetID="42" presetClass="entr" presetSubtype="0" fill="hold" grpId="0" nodeType="after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1000"/>
                                        <p:tgtEl>
                                          <p:spTgt spid="41"/>
                                        </p:tgtEl>
                                      </p:cBhvr>
                                    </p:animEffect>
                                    <p:anim calcmode="lin" valueType="num">
                                      <p:cBhvr>
                                        <p:cTn id="43" dur="1000" fill="hold"/>
                                        <p:tgtEl>
                                          <p:spTgt spid="41"/>
                                        </p:tgtEl>
                                        <p:attrNameLst>
                                          <p:attrName>ppt_x</p:attrName>
                                        </p:attrNameLst>
                                      </p:cBhvr>
                                      <p:tavLst>
                                        <p:tav tm="0">
                                          <p:val>
                                            <p:strVal val="#ppt_x"/>
                                          </p:val>
                                        </p:tav>
                                        <p:tav tm="100000">
                                          <p:val>
                                            <p:strVal val="#ppt_x"/>
                                          </p:val>
                                        </p:tav>
                                      </p:tavLst>
                                    </p:anim>
                                    <p:anim calcmode="lin" valueType="num">
                                      <p:cBhvr>
                                        <p:cTn id="44" dur="1000" fill="hold"/>
                                        <p:tgtEl>
                                          <p:spTgt spid="41"/>
                                        </p:tgtEl>
                                        <p:attrNameLst>
                                          <p:attrName>ppt_y</p:attrName>
                                        </p:attrNameLst>
                                      </p:cBhvr>
                                      <p:tavLst>
                                        <p:tav tm="0">
                                          <p:val>
                                            <p:strVal val="#ppt_y+.1"/>
                                          </p:val>
                                        </p:tav>
                                        <p:tav tm="100000">
                                          <p:val>
                                            <p:strVal val="#ppt_y"/>
                                          </p:val>
                                        </p:tav>
                                      </p:tavLst>
                                    </p:anim>
                                  </p:childTnLst>
                                </p:cTn>
                              </p:par>
                            </p:childTnLst>
                          </p:cTn>
                        </p:par>
                        <p:par>
                          <p:cTn id="45" fill="hold">
                            <p:stCondLst>
                              <p:cond delay="5500"/>
                            </p:stCondLst>
                            <p:childTnLst>
                              <p:par>
                                <p:cTn id="46" presetID="42" presetClass="entr" presetSubtype="0" fill="hold" grpId="0" nodeType="afterEffect">
                                  <p:stCondLst>
                                    <p:cond delay="0"/>
                                  </p:stCondLst>
                                  <p:childTnLst>
                                    <p:set>
                                      <p:cBhvr>
                                        <p:cTn id="47" dur="1" fill="hold">
                                          <p:stCondLst>
                                            <p:cond delay="0"/>
                                          </p:stCondLst>
                                        </p:cTn>
                                        <p:tgtEl>
                                          <p:spTgt spid="42"/>
                                        </p:tgtEl>
                                        <p:attrNameLst>
                                          <p:attrName>style.visibility</p:attrName>
                                        </p:attrNameLst>
                                      </p:cBhvr>
                                      <p:to>
                                        <p:strVal val="visible"/>
                                      </p:to>
                                    </p:set>
                                    <p:animEffect transition="in" filter="fade">
                                      <p:cBhvr>
                                        <p:cTn id="48" dur="1000"/>
                                        <p:tgtEl>
                                          <p:spTgt spid="42"/>
                                        </p:tgtEl>
                                      </p:cBhvr>
                                    </p:animEffect>
                                    <p:anim calcmode="lin" valueType="num">
                                      <p:cBhvr>
                                        <p:cTn id="49" dur="1000" fill="hold"/>
                                        <p:tgtEl>
                                          <p:spTgt spid="42"/>
                                        </p:tgtEl>
                                        <p:attrNameLst>
                                          <p:attrName>ppt_x</p:attrName>
                                        </p:attrNameLst>
                                      </p:cBhvr>
                                      <p:tavLst>
                                        <p:tav tm="0">
                                          <p:val>
                                            <p:strVal val="#ppt_x"/>
                                          </p:val>
                                        </p:tav>
                                        <p:tav tm="100000">
                                          <p:val>
                                            <p:strVal val="#ppt_x"/>
                                          </p:val>
                                        </p:tav>
                                      </p:tavLst>
                                    </p:anim>
                                    <p:anim calcmode="lin" valueType="num">
                                      <p:cBhvr>
                                        <p:cTn id="50" dur="1000" fill="hold"/>
                                        <p:tgtEl>
                                          <p:spTgt spid="42"/>
                                        </p:tgtEl>
                                        <p:attrNameLst>
                                          <p:attrName>ppt_y</p:attrName>
                                        </p:attrNameLst>
                                      </p:cBhvr>
                                      <p:tavLst>
                                        <p:tav tm="0">
                                          <p:val>
                                            <p:strVal val="#ppt_y+.1"/>
                                          </p:val>
                                        </p:tav>
                                        <p:tav tm="100000">
                                          <p:val>
                                            <p:strVal val="#ppt_y"/>
                                          </p:val>
                                        </p:tav>
                                      </p:tavLst>
                                    </p:anim>
                                  </p:childTnLst>
                                </p:cTn>
                              </p:par>
                            </p:childTnLst>
                          </p:cTn>
                        </p:par>
                        <p:par>
                          <p:cTn id="51" fill="hold">
                            <p:stCondLst>
                              <p:cond delay="6500"/>
                            </p:stCondLst>
                            <p:childTnLst>
                              <p:par>
                                <p:cTn id="52" presetID="42" presetClass="entr" presetSubtype="0" fill="hold" grpId="0" nodeType="afterEffect">
                                  <p:stCondLst>
                                    <p:cond delay="0"/>
                                  </p:stCondLst>
                                  <p:childTnLst>
                                    <p:set>
                                      <p:cBhvr>
                                        <p:cTn id="53" dur="1" fill="hold">
                                          <p:stCondLst>
                                            <p:cond delay="0"/>
                                          </p:stCondLst>
                                        </p:cTn>
                                        <p:tgtEl>
                                          <p:spTgt spid="43"/>
                                        </p:tgtEl>
                                        <p:attrNameLst>
                                          <p:attrName>style.visibility</p:attrName>
                                        </p:attrNameLst>
                                      </p:cBhvr>
                                      <p:to>
                                        <p:strVal val="visible"/>
                                      </p:to>
                                    </p:set>
                                    <p:animEffect transition="in" filter="fade">
                                      <p:cBhvr>
                                        <p:cTn id="54" dur="1000"/>
                                        <p:tgtEl>
                                          <p:spTgt spid="43"/>
                                        </p:tgtEl>
                                      </p:cBhvr>
                                    </p:animEffect>
                                    <p:anim calcmode="lin" valueType="num">
                                      <p:cBhvr>
                                        <p:cTn id="55" dur="1000" fill="hold"/>
                                        <p:tgtEl>
                                          <p:spTgt spid="43"/>
                                        </p:tgtEl>
                                        <p:attrNameLst>
                                          <p:attrName>ppt_x</p:attrName>
                                        </p:attrNameLst>
                                      </p:cBhvr>
                                      <p:tavLst>
                                        <p:tav tm="0">
                                          <p:val>
                                            <p:strVal val="#ppt_x"/>
                                          </p:val>
                                        </p:tav>
                                        <p:tav tm="100000">
                                          <p:val>
                                            <p:strVal val="#ppt_x"/>
                                          </p:val>
                                        </p:tav>
                                      </p:tavLst>
                                    </p:anim>
                                    <p:anim calcmode="lin" valueType="num">
                                      <p:cBhvr>
                                        <p:cTn id="56" dur="1000" fill="hold"/>
                                        <p:tgtEl>
                                          <p:spTgt spid="43"/>
                                        </p:tgtEl>
                                        <p:attrNameLst>
                                          <p:attrName>ppt_y</p:attrName>
                                        </p:attrNameLst>
                                      </p:cBhvr>
                                      <p:tavLst>
                                        <p:tav tm="0">
                                          <p:val>
                                            <p:strVal val="#ppt_y+.1"/>
                                          </p:val>
                                        </p:tav>
                                        <p:tav tm="100000">
                                          <p:val>
                                            <p:strVal val="#ppt_y"/>
                                          </p:val>
                                        </p:tav>
                                      </p:tavLst>
                                    </p:anim>
                                  </p:childTnLst>
                                </p:cTn>
                              </p:par>
                            </p:childTnLst>
                          </p:cTn>
                        </p:par>
                        <p:par>
                          <p:cTn id="57" fill="hold">
                            <p:stCondLst>
                              <p:cond delay="7500"/>
                            </p:stCondLst>
                            <p:childTnLst>
                              <p:par>
                                <p:cTn id="58" presetID="42" presetClass="entr" presetSubtype="0" fill="hold" grpId="0" nodeType="after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fade">
                                      <p:cBhvr>
                                        <p:cTn id="60" dur="1000"/>
                                        <p:tgtEl>
                                          <p:spTgt spid="27"/>
                                        </p:tgtEl>
                                      </p:cBhvr>
                                    </p:animEffect>
                                    <p:anim calcmode="lin" valueType="num">
                                      <p:cBhvr>
                                        <p:cTn id="61" dur="1000" fill="hold"/>
                                        <p:tgtEl>
                                          <p:spTgt spid="27"/>
                                        </p:tgtEl>
                                        <p:attrNameLst>
                                          <p:attrName>ppt_x</p:attrName>
                                        </p:attrNameLst>
                                      </p:cBhvr>
                                      <p:tavLst>
                                        <p:tav tm="0">
                                          <p:val>
                                            <p:strVal val="#ppt_x"/>
                                          </p:val>
                                        </p:tav>
                                        <p:tav tm="100000">
                                          <p:val>
                                            <p:strVal val="#ppt_x"/>
                                          </p:val>
                                        </p:tav>
                                      </p:tavLst>
                                    </p:anim>
                                    <p:anim calcmode="lin" valueType="num">
                                      <p:cBhvr>
                                        <p:cTn id="62" dur="1000" fill="hold"/>
                                        <p:tgtEl>
                                          <p:spTgt spid="27"/>
                                        </p:tgtEl>
                                        <p:attrNameLst>
                                          <p:attrName>ppt_y</p:attrName>
                                        </p:attrNameLst>
                                      </p:cBhvr>
                                      <p:tavLst>
                                        <p:tav tm="0">
                                          <p:val>
                                            <p:strVal val="#ppt_y+.1"/>
                                          </p:val>
                                        </p:tav>
                                        <p:tav tm="100000">
                                          <p:val>
                                            <p:strVal val="#ppt_y"/>
                                          </p:val>
                                        </p:tav>
                                      </p:tavLst>
                                    </p:anim>
                                  </p:childTnLst>
                                </p:cTn>
                              </p:par>
                            </p:childTnLst>
                          </p:cTn>
                        </p:par>
                        <p:par>
                          <p:cTn id="63" fill="hold">
                            <p:stCondLst>
                              <p:cond delay="8500"/>
                            </p:stCondLst>
                            <p:childTnLst>
                              <p:par>
                                <p:cTn id="64" presetID="42" presetClass="entr" presetSubtype="0" fill="hold" grpId="0" nodeType="afterEffect">
                                  <p:stCondLst>
                                    <p:cond delay="0"/>
                                  </p:stCondLst>
                                  <p:childTnLst>
                                    <p:set>
                                      <p:cBhvr>
                                        <p:cTn id="65" dur="1" fill="hold">
                                          <p:stCondLst>
                                            <p:cond delay="0"/>
                                          </p:stCondLst>
                                        </p:cTn>
                                        <p:tgtEl>
                                          <p:spTgt spid="2"/>
                                        </p:tgtEl>
                                        <p:attrNameLst>
                                          <p:attrName>style.visibility</p:attrName>
                                        </p:attrNameLst>
                                      </p:cBhvr>
                                      <p:to>
                                        <p:strVal val="visible"/>
                                      </p:to>
                                    </p:set>
                                    <p:animEffect transition="in" filter="fade">
                                      <p:cBhvr>
                                        <p:cTn id="66" dur="1000"/>
                                        <p:tgtEl>
                                          <p:spTgt spid="2"/>
                                        </p:tgtEl>
                                      </p:cBhvr>
                                    </p:animEffect>
                                    <p:anim calcmode="lin" valueType="num">
                                      <p:cBhvr>
                                        <p:cTn id="67" dur="1000" fill="hold"/>
                                        <p:tgtEl>
                                          <p:spTgt spid="2"/>
                                        </p:tgtEl>
                                        <p:attrNameLst>
                                          <p:attrName>ppt_x</p:attrName>
                                        </p:attrNameLst>
                                      </p:cBhvr>
                                      <p:tavLst>
                                        <p:tav tm="0">
                                          <p:val>
                                            <p:strVal val="#ppt_x"/>
                                          </p:val>
                                        </p:tav>
                                        <p:tav tm="100000">
                                          <p:val>
                                            <p:strVal val="#ppt_x"/>
                                          </p:val>
                                        </p:tav>
                                      </p:tavLst>
                                    </p:anim>
                                    <p:anim calcmode="lin" valueType="num">
                                      <p:cBhvr>
                                        <p:cTn id="68" dur="1000" fill="hold"/>
                                        <p:tgtEl>
                                          <p:spTgt spid="2"/>
                                        </p:tgtEl>
                                        <p:attrNameLst>
                                          <p:attrName>ppt_y</p:attrName>
                                        </p:attrNameLst>
                                      </p:cBhvr>
                                      <p:tavLst>
                                        <p:tav tm="0">
                                          <p:val>
                                            <p:strVal val="#ppt_y+.1"/>
                                          </p:val>
                                        </p:tav>
                                        <p:tav tm="100000">
                                          <p:val>
                                            <p:strVal val="#ppt_y"/>
                                          </p:val>
                                        </p:tav>
                                      </p:tavLst>
                                    </p:anim>
                                  </p:childTnLst>
                                </p:cTn>
                              </p:par>
                            </p:childTnLst>
                          </p:cTn>
                        </p:par>
                        <p:par>
                          <p:cTn id="69" fill="hold">
                            <p:stCondLst>
                              <p:cond delay="9500"/>
                            </p:stCondLst>
                            <p:childTnLst>
                              <p:par>
                                <p:cTn id="70" presetID="42" presetClass="entr" presetSubtype="0" fill="hold" grpId="0" nodeType="afterEffect">
                                  <p:stCondLst>
                                    <p:cond delay="0"/>
                                  </p:stCondLst>
                                  <p:childTnLst>
                                    <p:set>
                                      <p:cBhvr>
                                        <p:cTn id="71" dur="1" fill="hold">
                                          <p:stCondLst>
                                            <p:cond delay="0"/>
                                          </p:stCondLst>
                                        </p:cTn>
                                        <p:tgtEl>
                                          <p:spTgt spid="3"/>
                                        </p:tgtEl>
                                        <p:attrNameLst>
                                          <p:attrName>style.visibility</p:attrName>
                                        </p:attrNameLst>
                                      </p:cBhvr>
                                      <p:to>
                                        <p:strVal val="visible"/>
                                      </p:to>
                                    </p:set>
                                    <p:animEffect transition="in" filter="fade">
                                      <p:cBhvr>
                                        <p:cTn id="72" dur="1000"/>
                                        <p:tgtEl>
                                          <p:spTgt spid="3"/>
                                        </p:tgtEl>
                                      </p:cBhvr>
                                    </p:animEffect>
                                    <p:anim calcmode="lin" valueType="num">
                                      <p:cBhvr>
                                        <p:cTn id="73" dur="1000" fill="hold"/>
                                        <p:tgtEl>
                                          <p:spTgt spid="3"/>
                                        </p:tgtEl>
                                        <p:attrNameLst>
                                          <p:attrName>ppt_x</p:attrName>
                                        </p:attrNameLst>
                                      </p:cBhvr>
                                      <p:tavLst>
                                        <p:tav tm="0">
                                          <p:val>
                                            <p:strVal val="#ppt_x"/>
                                          </p:val>
                                        </p:tav>
                                        <p:tav tm="100000">
                                          <p:val>
                                            <p:strVal val="#ppt_x"/>
                                          </p:val>
                                        </p:tav>
                                      </p:tavLst>
                                    </p:anim>
                                    <p:anim calcmode="lin" valueType="num">
                                      <p:cBhvr>
                                        <p:cTn id="7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29" grpId="0" bldLvl="0" animBg="1"/>
      <p:bldP spid="32" grpId="0" bldLvl="0" animBg="1"/>
      <p:bldP spid="37" grpId="0" bldLvl="0" animBg="1"/>
      <p:bldP spid="41" grpId="0" bldLvl="0" animBg="1"/>
      <p:bldP spid="42" grpId="0" bldLvl="0" animBg="1"/>
      <p:bldP spid="43" grpId="0" bldLvl="0" animBg="1"/>
      <p:bldP spid="27" grpId="0" bldLvl="0" animBg="1"/>
      <p:bldP spid="12" grpId="0" bldLvl="0" animBg="1"/>
      <p:bldP spid="46" grpId="0" bldLvl="0" animBg="1"/>
      <p:bldP spid="2" grpId="0" bldLvl="0" animBg="1"/>
      <p:bldP spid="3"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nvSpPr>
        <p:spPr>
          <a:xfrm>
            <a:off x="737235" y="1687195"/>
            <a:ext cx="6245225" cy="3784600"/>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1959 年，约翰·霍普金斯大学的心理学教授约翰·霍兰德（John Holland）提出了著名的职业兴趣六边形理论。该理论的提出对社会产生了广泛的影响，也使霍兰德成为该领域里程碑式的人物。霍兰德认为大多数人的职业兴趣可以归纳为六种类型：</a:t>
            </a:r>
            <a:r>
              <a:rPr kumimoji="0" lang="zh-CN" altLang="en-US" sz="1600" b="0"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宋体" panose="02010600030101010101" pitchFamily="2" charset="-122"/>
                <a:sym typeface="+mn-lt"/>
              </a:rPr>
              <a:t>现实型（realistic type，简称 R）、研究型（investigative type，简称 I）、艺术型（artistic type，简称 A）、常规型（conventional type，简称 C）、企业型（enterprising type，简称 E）、社会型（social type，简称 S）。</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这六种类型具有各自的特点，同时也存在一定的关系，它们可以按照一个固定的顺序排列成一个六边形，如图 2-1 所示。一般地，人们的兴趣特征常常是两至三种类型按照不同比例组合而成的。</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19" name="文本框 18"/>
          <p:cNvSpPr txBox="1"/>
          <p:nvPr/>
        </p:nvSpPr>
        <p:spPr>
          <a:xfrm>
            <a:off x="1790700" y="792480"/>
            <a:ext cx="593471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（二）霍兰德人格属性类型分类</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2" name="图片 1"/>
          <p:cNvPicPr>
            <a:picLocks noChangeAspect="1"/>
          </p:cNvPicPr>
          <p:nvPr>
            <p:custDataLst>
              <p:tags r:id="rId1"/>
            </p:custDataLst>
          </p:nvPr>
        </p:nvPicPr>
        <p:blipFill>
          <a:blip r:embed="rId2"/>
          <a:stretch>
            <a:fillRect/>
          </a:stretch>
        </p:blipFill>
        <p:spPr>
          <a:xfrm>
            <a:off x="6982460" y="1991360"/>
            <a:ext cx="4396105" cy="31762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7"/>
                                        </p:tgtEl>
                                        <p:attrNameLst>
                                          <p:attrName>style.visibility</p:attrName>
                                        </p:attrNameLst>
                                      </p:cBhvr>
                                      <p:to>
                                        <p:strVal val="visible"/>
                                      </p:to>
                                    </p:set>
                                    <p:anim to="0" calcmode="lin" valueType="num">
                                      <p:cBhvr>
                                        <p:cTn id="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7"/>
                                        </p:tgtEl>
                                      </p:cBhvr>
                                    </p:animEffect>
                                    <p:animScale>
                                      <p:cBhvr>
                                        <p:cTn id="9" dur="500" decel="100000" fill="hold">
                                          <p:stCondLst>
                                            <p:cond delay="0"/>
                                          </p:stCondLst>
                                        </p:cTn>
                                        <p:tgtEl>
                                          <p:spTgt spid="27"/>
                                        </p:tgtEl>
                                      </p:cBhvr>
                                      <p:by x="100000" y="100000"/>
                                      <p:from x="110000" y="11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1790700" y="792480"/>
            <a:ext cx="593471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（二）霍兰德人格属性类型分类</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3" name="六边形 2"/>
          <p:cNvSpPr/>
          <p:nvPr>
            <p:custDataLst>
              <p:tags r:id="rId1"/>
            </p:custDataLst>
          </p:nvPr>
        </p:nvSpPr>
        <p:spPr>
          <a:xfrm rot="5400000">
            <a:off x="4867910" y="1705610"/>
            <a:ext cx="1890395" cy="1578610"/>
          </a:xfrm>
          <a:prstGeom prst="hexagon">
            <a:avLst>
              <a:gd name="adj" fmla="val 30671"/>
              <a:gd name="vf" fmla="val 115470"/>
            </a:avLst>
          </a:prstGeom>
          <a:gradFill>
            <a:gsLst>
              <a:gs pos="20000">
                <a:srgbClr val="17D594"/>
              </a:gs>
              <a:gs pos="100000">
                <a:srgbClr val="17D594">
                  <a:lumMod val="60000"/>
                  <a:lumOff val="40000"/>
                </a:srgbClr>
              </a:gs>
            </a:gsLst>
            <a:lin ang="8100000" scaled="0"/>
          </a:gradFill>
          <a:ln>
            <a:noFill/>
          </a:ln>
          <a:effectLst>
            <a:outerShdw blurRad="152400" dist="76200" dir="2700000" algn="tl" rotWithShape="0">
              <a:srgbClr val="17D594">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 name="六边形 3"/>
          <p:cNvSpPr/>
          <p:nvPr>
            <p:custDataLst>
              <p:tags r:id="rId2"/>
            </p:custDataLst>
          </p:nvPr>
        </p:nvSpPr>
        <p:spPr>
          <a:xfrm rot="5400000">
            <a:off x="4095115" y="3088640"/>
            <a:ext cx="1890395" cy="1578610"/>
          </a:xfrm>
          <a:prstGeom prst="hexagon">
            <a:avLst>
              <a:gd name="adj" fmla="val 30671"/>
              <a:gd name="vf" fmla="val 115470"/>
            </a:avLst>
          </a:prstGeom>
          <a:gradFill>
            <a:gsLst>
              <a:gs pos="99000">
                <a:srgbClr val="376FFF">
                  <a:lumMod val="60000"/>
                  <a:lumOff val="40000"/>
                </a:srgbClr>
              </a:gs>
              <a:gs pos="20000">
                <a:srgbClr val="376FFF"/>
              </a:gs>
            </a:gsLst>
            <a:lin ang="8100000" scaled="0"/>
          </a:gradFill>
          <a:ln>
            <a:noFill/>
          </a:ln>
          <a:effectLst>
            <a:outerShdw blurRad="152400" dist="76200" dir="2700000" algn="tl" rotWithShape="0">
              <a:srgbClr val="376FFF">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5" name="六边形 4"/>
          <p:cNvSpPr/>
          <p:nvPr>
            <p:custDataLst>
              <p:tags r:id="rId3"/>
            </p:custDataLst>
          </p:nvPr>
        </p:nvSpPr>
        <p:spPr>
          <a:xfrm rot="5400000">
            <a:off x="5673725" y="3088640"/>
            <a:ext cx="1890395" cy="1578610"/>
          </a:xfrm>
          <a:prstGeom prst="hexagon">
            <a:avLst>
              <a:gd name="adj" fmla="val 30671"/>
              <a:gd name="vf" fmla="val 115470"/>
            </a:avLst>
          </a:prstGeom>
          <a:gradFill>
            <a:gsLst>
              <a:gs pos="100000">
                <a:srgbClr val="FFD247">
                  <a:lumMod val="60000"/>
                  <a:lumOff val="40000"/>
                </a:srgbClr>
              </a:gs>
              <a:gs pos="20000">
                <a:srgbClr val="FFD247">
                  <a:lumMod val="75000"/>
                </a:srgbClr>
              </a:gs>
            </a:gsLst>
            <a:lin ang="8100000" scaled="0"/>
          </a:gradFill>
          <a:ln>
            <a:noFill/>
          </a:ln>
          <a:effectLst>
            <a:outerShdw blurRad="152400" dist="76200" dir="2700000" algn="tl" rotWithShape="0">
              <a:srgbClr val="FFD247">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3" name="正文"/>
          <p:cNvSpPr txBox="1"/>
          <p:nvPr>
            <p:custDataLst>
              <p:tags r:id="rId4"/>
            </p:custDataLst>
          </p:nvPr>
        </p:nvSpPr>
        <p:spPr>
          <a:xfrm>
            <a:off x="7098030" y="2091690"/>
            <a:ext cx="3320415" cy="834390"/>
          </a:xfrm>
          <a:prstGeom prst="rect">
            <a:avLst/>
          </a:prstGeom>
          <a:noFill/>
        </p:spPr>
        <p:txBody>
          <a:bodyPr wrap="square" lIns="90170" tIns="46990" rIns="90170" bIns="46990" rtlCol="0" anchor="t" anchorCtr="0">
            <a:normAutofit/>
          </a:bodyPr>
          <a:p>
            <a:pPr algn="l">
              <a:lnSpc>
                <a:spcPct val="150000"/>
              </a:lnSpc>
            </a:pPr>
            <a:r>
              <a:rPr lang="zh-CN" altLang="en-US" sz="1600" spc="150" dirty="0">
                <a:solidFill>
                  <a:srgbClr val="000000">
                    <a:lumMod val="85000"/>
                    <a:lumOff val="15000"/>
                  </a:srgbClr>
                </a:solidFill>
                <a:latin typeface="Arial" panose="020B0604020202020204" pitchFamily="34" charset="0"/>
                <a:ea typeface="微软雅黑" panose="020B0503020204020204" charset="-122"/>
              </a:rPr>
              <a:t>一致性主要指人格类型或职业环境六种模块之间的相似程度。</a:t>
            </a:r>
            <a:endParaRPr lang="zh-CN" altLang="en-US" sz="1600" spc="150" dirty="0">
              <a:solidFill>
                <a:srgbClr val="000000">
                  <a:lumMod val="85000"/>
                  <a:lumOff val="15000"/>
                </a:srgbClr>
              </a:solidFill>
              <a:latin typeface="Arial" panose="020B0604020202020204" pitchFamily="34" charset="0"/>
              <a:ea typeface="微软雅黑" panose="020B0503020204020204" charset="-122"/>
            </a:endParaRPr>
          </a:p>
        </p:txBody>
      </p:sp>
      <p:sp>
        <p:nvSpPr>
          <p:cNvPr id="14" name="标题"/>
          <p:cNvSpPr txBox="1"/>
          <p:nvPr>
            <p:custDataLst>
              <p:tags r:id="rId5"/>
            </p:custDataLst>
          </p:nvPr>
        </p:nvSpPr>
        <p:spPr>
          <a:xfrm>
            <a:off x="7098030" y="1610995"/>
            <a:ext cx="1661795" cy="457835"/>
          </a:xfrm>
          <a:prstGeom prst="rect">
            <a:avLst/>
          </a:prstGeom>
          <a:noFill/>
        </p:spPr>
        <p:txBody>
          <a:bodyPr wrap="square" lIns="90170" tIns="46990" rIns="90170" bIns="0" rtlCol="0" anchor="b">
            <a:normAutofit fontScale="90000"/>
          </a:bodyPr>
          <a:p>
            <a:r>
              <a:rPr lang="zh-CN" altLang="en-US" sz="2400" b="1" spc="300" dirty="0">
                <a:solidFill>
                  <a:srgbClr val="17D594"/>
                </a:solidFill>
                <a:latin typeface="Arial" panose="020B0604020202020204" pitchFamily="34" charset="0"/>
                <a:ea typeface="微软雅黑" panose="020B0503020204020204" charset="-122"/>
              </a:rPr>
              <a:t>1. 一致性</a:t>
            </a:r>
            <a:endParaRPr lang="zh-CN" altLang="en-US" sz="2400" b="1" spc="300" dirty="0">
              <a:solidFill>
                <a:srgbClr val="17D594"/>
              </a:solidFill>
              <a:latin typeface="Arial" panose="020B0604020202020204" pitchFamily="34" charset="0"/>
              <a:ea typeface="微软雅黑" panose="020B0503020204020204" charset="-122"/>
            </a:endParaRPr>
          </a:p>
        </p:txBody>
      </p:sp>
      <p:sp>
        <p:nvSpPr>
          <p:cNvPr id="18" name="正文"/>
          <p:cNvSpPr txBox="1"/>
          <p:nvPr>
            <p:custDataLst>
              <p:tags r:id="rId6"/>
            </p:custDataLst>
          </p:nvPr>
        </p:nvSpPr>
        <p:spPr>
          <a:xfrm>
            <a:off x="7763510" y="3831590"/>
            <a:ext cx="3651250" cy="834390"/>
          </a:xfrm>
          <a:prstGeom prst="rect">
            <a:avLst/>
          </a:prstGeom>
          <a:noFill/>
        </p:spPr>
        <p:txBody>
          <a:bodyPr wrap="square" lIns="90170" tIns="46990" rIns="90170" bIns="46990" rtlCol="0" anchor="t" anchorCtr="0">
            <a:noAutofit/>
          </a:bodyPr>
          <a:p>
            <a:pPr algn="l">
              <a:lnSpc>
                <a:spcPct val="150000"/>
              </a:lnSpc>
            </a:pPr>
            <a:r>
              <a:rPr lang="zh-CN" altLang="en-US" sz="1600" spc="150" dirty="0">
                <a:solidFill>
                  <a:srgbClr val="000000">
                    <a:lumMod val="85000"/>
                    <a:lumOff val="15000"/>
                  </a:srgbClr>
                </a:solidFill>
                <a:latin typeface="Arial" panose="020B0604020202020204" pitchFamily="34" charset="0"/>
                <a:ea typeface="微软雅黑" panose="020B0503020204020204" charset="-122"/>
              </a:rPr>
              <a:t>区分性主要指个人人格特质或者个人所偏好的职业形态的清晰程度。</a:t>
            </a:r>
            <a:endParaRPr lang="zh-CN" altLang="en-US" sz="1600" spc="150" dirty="0">
              <a:solidFill>
                <a:srgbClr val="000000">
                  <a:lumMod val="85000"/>
                  <a:lumOff val="15000"/>
                </a:srgbClr>
              </a:solidFill>
              <a:latin typeface="Arial" panose="020B0604020202020204" pitchFamily="34" charset="0"/>
              <a:ea typeface="微软雅黑" panose="020B0503020204020204" charset="-122"/>
            </a:endParaRPr>
          </a:p>
        </p:txBody>
      </p:sp>
      <p:sp>
        <p:nvSpPr>
          <p:cNvPr id="6" name="标题"/>
          <p:cNvSpPr txBox="1"/>
          <p:nvPr>
            <p:custDataLst>
              <p:tags r:id="rId7"/>
            </p:custDataLst>
          </p:nvPr>
        </p:nvSpPr>
        <p:spPr>
          <a:xfrm>
            <a:off x="7763510" y="3350895"/>
            <a:ext cx="1661795" cy="457835"/>
          </a:xfrm>
          <a:prstGeom prst="rect">
            <a:avLst/>
          </a:prstGeom>
          <a:noFill/>
        </p:spPr>
        <p:txBody>
          <a:bodyPr wrap="square" lIns="90170" tIns="46990" rIns="90170" bIns="0" rtlCol="0" anchor="b">
            <a:normAutofit fontScale="90000"/>
          </a:bodyPr>
          <a:p>
            <a:r>
              <a:rPr lang="zh-CN" altLang="en-US" sz="2400" b="1" spc="300" dirty="0">
                <a:solidFill>
                  <a:srgbClr val="FFD247">
                    <a:lumMod val="75000"/>
                  </a:srgbClr>
                </a:solidFill>
                <a:latin typeface="Arial" panose="020B0604020202020204" pitchFamily="34" charset="0"/>
                <a:ea typeface="微软雅黑" panose="020B0503020204020204" charset="-122"/>
              </a:rPr>
              <a:t>2. 区分性</a:t>
            </a:r>
            <a:endParaRPr lang="zh-CN" altLang="en-US" sz="2400" b="1" spc="300" dirty="0">
              <a:solidFill>
                <a:srgbClr val="FFD247">
                  <a:lumMod val="75000"/>
                </a:srgbClr>
              </a:solidFill>
              <a:latin typeface="Arial" panose="020B0604020202020204" pitchFamily="34" charset="0"/>
              <a:ea typeface="微软雅黑" panose="020B0503020204020204" charset="-122"/>
            </a:endParaRPr>
          </a:p>
        </p:txBody>
      </p:sp>
      <p:sp>
        <p:nvSpPr>
          <p:cNvPr id="20" name="正文"/>
          <p:cNvSpPr txBox="1"/>
          <p:nvPr>
            <p:custDataLst>
              <p:tags r:id="rId8"/>
            </p:custDataLst>
          </p:nvPr>
        </p:nvSpPr>
        <p:spPr>
          <a:xfrm>
            <a:off x="676910" y="3705860"/>
            <a:ext cx="3320415" cy="834390"/>
          </a:xfrm>
          <a:prstGeom prst="rect">
            <a:avLst/>
          </a:prstGeom>
          <a:noFill/>
        </p:spPr>
        <p:txBody>
          <a:bodyPr wrap="square" lIns="90170" tIns="46990" rIns="90170" bIns="46990" rtlCol="0" anchor="t" anchorCtr="0"/>
          <a:p>
            <a:pPr algn="l">
              <a:lnSpc>
                <a:spcPct val="150000"/>
              </a:lnSpc>
            </a:pPr>
            <a:r>
              <a:rPr lang="zh-CN" altLang="en-US" sz="1600" spc="150" dirty="0">
                <a:solidFill>
                  <a:srgbClr val="000000">
                    <a:lumMod val="85000"/>
                    <a:lumOff val="15000"/>
                  </a:srgbClr>
                </a:solidFill>
                <a:latin typeface="Arial" panose="020B0604020202020204" pitchFamily="34" charset="0"/>
                <a:ea typeface="微软雅黑" panose="020B0503020204020204" charset="-122"/>
              </a:rPr>
              <a:t>适配性是指人格类型与职业环境类型的匹配度。不同的人希望在不同的职业环境中工作、生活，人与职业适配得当就可以更好地通过自身条件发挥所长。</a:t>
            </a:r>
            <a:endParaRPr lang="zh-CN" altLang="en-US" sz="1600" spc="150" dirty="0">
              <a:solidFill>
                <a:srgbClr val="000000">
                  <a:lumMod val="85000"/>
                  <a:lumOff val="15000"/>
                </a:srgbClr>
              </a:solidFill>
              <a:latin typeface="Arial" panose="020B0604020202020204" pitchFamily="34" charset="0"/>
              <a:ea typeface="微软雅黑" panose="020B0503020204020204" charset="-122"/>
            </a:endParaRPr>
          </a:p>
        </p:txBody>
      </p:sp>
      <p:sp>
        <p:nvSpPr>
          <p:cNvPr id="21" name="标题"/>
          <p:cNvSpPr txBox="1"/>
          <p:nvPr>
            <p:custDataLst>
              <p:tags r:id="rId9"/>
            </p:custDataLst>
          </p:nvPr>
        </p:nvSpPr>
        <p:spPr>
          <a:xfrm>
            <a:off x="2335530" y="3225165"/>
            <a:ext cx="1661795" cy="457835"/>
          </a:xfrm>
          <a:prstGeom prst="rect">
            <a:avLst/>
          </a:prstGeom>
          <a:noFill/>
        </p:spPr>
        <p:txBody>
          <a:bodyPr wrap="square" lIns="90170" tIns="46990" rIns="90170" bIns="0" rtlCol="0" anchor="b">
            <a:normAutofit fontScale="90000"/>
          </a:bodyPr>
          <a:p>
            <a:pPr algn="l"/>
            <a:r>
              <a:rPr lang="zh-CN" altLang="en-US" sz="2400" b="1" spc="300" dirty="0">
                <a:solidFill>
                  <a:srgbClr val="376FFF"/>
                </a:solidFill>
                <a:latin typeface="Arial" panose="020B0604020202020204" pitchFamily="34" charset="0"/>
                <a:ea typeface="微软雅黑" panose="020B0503020204020204" charset="-122"/>
              </a:rPr>
              <a:t>3. 适配性</a:t>
            </a:r>
            <a:endParaRPr lang="zh-CN" altLang="en-US" sz="2400" b="1" spc="300" dirty="0">
              <a:solidFill>
                <a:srgbClr val="376FFF"/>
              </a:solidFill>
              <a:latin typeface="Arial" panose="020B0604020202020204" pitchFamily="34" charset="0"/>
              <a:ea typeface="微软雅黑" panose="020B0503020204020204" charset="-122"/>
            </a:endParaRPr>
          </a:p>
        </p:txBody>
      </p:sp>
      <p:pic>
        <p:nvPicPr>
          <p:cNvPr id="25" name="图片 24" descr="343439383331313b343532303032333bc6f3d2b5bcf2bde9"/>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5579110" y="2260918"/>
            <a:ext cx="467995" cy="467995"/>
          </a:xfrm>
          <a:prstGeom prst="rect">
            <a:avLst/>
          </a:prstGeom>
        </p:spPr>
      </p:pic>
      <p:pic>
        <p:nvPicPr>
          <p:cNvPr id="26" name="图片 25" descr="343439383331313b343532303032303bb8f6c8cbd0c5cfa2"/>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4806315" y="3643948"/>
            <a:ext cx="467995" cy="467995"/>
          </a:xfrm>
          <a:prstGeom prst="rect">
            <a:avLst/>
          </a:prstGeom>
        </p:spPr>
      </p:pic>
      <p:pic>
        <p:nvPicPr>
          <p:cNvPr id="7" name="图片 6" descr="343439383331313b343532303031393bd2b5bca8b9dcc0ed"/>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6385560" y="3683000"/>
            <a:ext cx="467995" cy="4679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1790700" y="792480"/>
            <a:ext cx="593471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三、职业兴趣的培养</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3" name="六边形 2"/>
          <p:cNvSpPr/>
          <p:nvPr>
            <p:custDataLst>
              <p:tags r:id="rId1"/>
            </p:custDataLst>
          </p:nvPr>
        </p:nvSpPr>
        <p:spPr>
          <a:xfrm rot="5400000">
            <a:off x="4913630" y="1489075"/>
            <a:ext cx="1890395" cy="1578610"/>
          </a:xfrm>
          <a:prstGeom prst="hexagon">
            <a:avLst>
              <a:gd name="adj" fmla="val 30671"/>
              <a:gd name="vf" fmla="val 115470"/>
            </a:avLst>
          </a:prstGeom>
          <a:solidFill>
            <a:schemeClr val="accent2"/>
          </a:solidFill>
          <a:ln>
            <a:noFill/>
          </a:ln>
          <a:effectLst>
            <a:outerShdw blurRad="152400" dist="76200" dir="2700000" algn="tl" rotWithShape="0">
              <a:srgbClr val="17D594">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chemeClr val="lt1"/>
              </a:solidFill>
              <a:latin typeface="Arial" panose="020B0604020202020204" pitchFamily="34" charset="0"/>
              <a:ea typeface="微软雅黑" panose="020B0503020204020204" charset="-122"/>
            </a:endParaRPr>
          </a:p>
        </p:txBody>
      </p:sp>
      <p:sp>
        <p:nvSpPr>
          <p:cNvPr id="4" name="六边形 3"/>
          <p:cNvSpPr/>
          <p:nvPr>
            <p:custDataLst>
              <p:tags r:id="rId2"/>
            </p:custDataLst>
          </p:nvPr>
        </p:nvSpPr>
        <p:spPr>
          <a:xfrm rot="5400000">
            <a:off x="4140835" y="2872105"/>
            <a:ext cx="1890395" cy="1578610"/>
          </a:xfrm>
          <a:prstGeom prst="hexagon">
            <a:avLst>
              <a:gd name="adj" fmla="val 30671"/>
              <a:gd name="vf" fmla="val 115470"/>
            </a:avLst>
          </a:prstGeom>
          <a:solidFill>
            <a:schemeClr val="accent1"/>
          </a:solidFill>
          <a:ln>
            <a:noFill/>
          </a:ln>
          <a:effectLst>
            <a:outerShdw blurRad="152400" dist="76200" dir="2700000" algn="tl" rotWithShape="0">
              <a:srgbClr val="376FFF">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chemeClr val="lt1"/>
              </a:solidFill>
              <a:latin typeface="Arial" panose="020B0604020202020204" pitchFamily="34" charset="0"/>
              <a:ea typeface="微软雅黑" panose="020B0503020204020204" charset="-122"/>
            </a:endParaRPr>
          </a:p>
        </p:txBody>
      </p:sp>
      <p:sp>
        <p:nvSpPr>
          <p:cNvPr id="5" name="六边形 4"/>
          <p:cNvSpPr/>
          <p:nvPr>
            <p:custDataLst>
              <p:tags r:id="rId3"/>
            </p:custDataLst>
          </p:nvPr>
        </p:nvSpPr>
        <p:spPr>
          <a:xfrm rot="5400000">
            <a:off x="5719445" y="2872105"/>
            <a:ext cx="1890395" cy="1578610"/>
          </a:xfrm>
          <a:prstGeom prst="hexagon">
            <a:avLst>
              <a:gd name="adj" fmla="val 30671"/>
              <a:gd name="vf" fmla="val 115470"/>
            </a:avLst>
          </a:prstGeom>
          <a:solidFill>
            <a:schemeClr val="accent3"/>
          </a:solidFill>
          <a:ln>
            <a:noFill/>
          </a:ln>
          <a:effectLst>
            <a:outerShdw blurRad="152400" dist="76200" dir="2700000" algn="tl" rotWithShape="0">
              <a:srgbClr val="FFD247">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chemeClr val="lt1"/>
              </a:solidFill>
              <a:latin typeface="Arial" panose="020B0604020202020204" pitchFamily="34" charset="0"/>
              <a:ea typeface="微软雅黑" panose="020B0503020204020204" charset="-122"/>
            </a:endParaRPr>
          </a:p>
        </p:txBody>
      </p:sp>
      <p:sp>
        <p:nvSpPr>
          <p:cNvPr id="13" name="正文"/>
          <p:cNvSpPr txBox="1"/>
          <p:nvPr>
            <p:custDataLst>
              <p:tags r:id="rId4"/>
            </p:custDataLst>
          </p:nvPr>
        </p:nvSpPr>
        <p:spPr>
          <a:xfrm>
            <a:off x="7406005" y="1863725"/>
            <a:ext cx="4316730" cy="1891030"/>
          </a:xfrm>
          <a:prstGeom prst="rect">
            <a:avLst/>
          </a:prstGeom>
          <a:noFill/>
        </p:spPr>
        <p:txBody>
          <a:bodyPr wrap="square" lIns="90170" tIns="46990" rIns="90170" bIns="46990" rtlCol="0" anchor="t" anchorCtr="0"/>
          <a:p>
            <a:pPr algn="l">
              <a:lnSpc>
                <a:spcPct val="150000"/>
              </a:lnSpc>
            </a:pPr>
            <a:r>
              <a:rPr lang="zh-CN" altLang="en-US" sz="1600" spc="150" dirty="0">
                <a:solidFill>
                  <a:schemeClr val="tx1">
                    <a:lumMod val="85000"/>
                    <a:lumOff val="15000"/>
                  </a:schemeClr>
                </a:solidFill>
                <a:latin typeface="Arial" panose="020B0604020202020204" pitchFamily="34" charset="0"/>
                <a:ea typeface="微软雅黑" panose="020B0503020204020204" charset="-122"/>
              </a:rPr>
              <a:t>青少年探索自身职业兴趣、发展自己职业兴趣的过程是复杂多变的。青少年的职业兴趣从无到有，由不稳定到稳定，是一个变化发展的过程。青少年可能会经历痛苦与挣扎、迷茫与彷徨。</a:t>
            </a:r>
            <a:endParaRPr lang="zh-CN" altLang="en-US" sz="1600" spc="150" dirty="0">
              <a:solidFill>
                <a:schemeClr val="tx1">
                  <a:lumMod val="85000"/>
                  <a:lumOff val="15000"/>
                </a:schemeClr>
              </a:solidFill>
              <a:latin typeface="Arial" panose="020B0604020202020204" pitchFamily="34" charset="0"/>
              <a:ea typeface="微软雅黑" panose="020B0503020204020204" charset="-122"/>
            </a:endParaRPr>
          </a:p>
        </p:txBody>
      </p:sp>
      <p:sp>
        <p:nvSpPr>
          <p:cNvPr id="14" name="标题"/>
          <p:cNvSpPr txBox="1"/>
          <p:nvPr>
            <p:custDataLst>
              <p:tags r:id="rId5"/>
            </p:custDataLst>
          </p:nvPr>
        </p:nvSpPr>
        <p:spPr>
          <a:xfrm>
            <a:off x="7143750" y="1194435"/>
            <a:ext cx="4532630" cy="657860"/>
          </a:xfrm>
          <a:prstGeom prst="rect">
            <a:avLst/>
          </a:prstGeom>
          <a:noFill/>
        </p:spPr>
        <p:txBody>
          <a:bodyPr wrap="square" lIns="90170" tIns="46990" rIns="90170" bIns="0" rtlCol="0" anchor="b"/>
          <a:p>
            <a:pPr indent="0" fontAlgn="auto">
              <a:lnSpc>
                <a:spcPct val="150000"/>
              </a:lnSpc>
            </a:pPr>
            <a:r>
              <a:rPr lang="zh-CN" altLang="en-US" b="1" spc="300" dirty="0">
                <a:solidFill>
                  <a:schemeClr val="accent2"/>
                </a:solidFill>
                <a:latin typeface="Arial" panose="020B0604020202020204" pitchFamily="34" charset="0"/>
                <a:ea typeface="微软雅黑" panose="020B0503020204020204" charset="-122"/>
              </a:rPr>
              <a:t>（一）培养广泛兴趣，形成中心兴趣，保持稳定兴趣</a:t>
            </a:r>
            <a:endParaRPr lang="zh-CN" altLang="en-US" b="1" spc="300" dirty="0">
              <a:solidFill>
                <a:schemeClr val="accent2"/>
              </a:solidFill>
              <a:latin typeface="Arial" panose="020B0604020202020204" pitchFamily="34" charset="0"/>
              <a:ea typeface="微软雅黑" panose="020B0503020204020204" charset="-122"/>
            </a:endParaRPr>
          </a:p>
        </p:txBody>
      </p:sp>
      <p:sp>
        <p:nvSpPr>
          <p:cNvPr id="18" name="正文"/>
          <p:cNvSpPr txBox="1"/>
          <p:nvPr>
            <p:custDataLst>
              <p:tags r:id="rId6"/>
            </p:custDataLst>
          </p:nvPr>
        </p:nvSpPr>
        <p:spPr>
          <a:xfrm>
            <a:off x="7454265" y="4323715"/>
            <a:ext cx="4209415" cy="1891030"/>
          </a:xfrm>
          <a:prstGeom prst="rect">
            <a:avLst/>
          </a:prstGeom>
          <a:noFill/>
        </p:spPr>
        <p:txBody>
          <a:bodyPr wrap="square" lIns="90170" tIns="46990" rIns="90170" bIns="46990" rtlCol="0" anchor="t" anchorCtr="0">
            <a:noAutofit/>
          </a:bodyPr>
          <a:p>
            <a:pPr algn="l">
              <a:lnSpc>
                <a:spcPct val="150000"/>
              </a:lnSpc>
            </a:pPr>
            <a:r>
              <a:rPr lang="zh-CN" altLang="en-US" sz="1600" spc="150" dirty="0">
                <a:solidFill>
                  <a:schemeClr val="tx1">
                    <a:lumMod val="85000"/>
                    <a:lumOff val="15000"/>
                  </a:schemeClr>
                </a:solidFill>
                <a:latin typeface="Arial" panose="020B0604020202020204" pitchFamily="34" charset="0"/>
                <a:ea typeface="微软雅黑" panose="020B0503020204020204" charset="-122"/>
              </a:rPr>
              <a:t>职业兴趣是有倾向性的，有人喜欢稳定的职业，有人喜欢高风险的职业，有人喜欢与人打交道的职业，有人喜欢与机器打交道的职业，等等。它受生活经历、教育背景以及一定的社会历史条件的影响。</a:t>
            </a:r>
            <a:endParaRPr lang="zh-CN" altLang="en-US" sz="1600" spc="150" dirty="0">
              <a:solidFill>
                <a:schemeClr val="tx1">
                  <a:lumMod val="85000"/>
                  <a:lumOff val="15000"/>
                </a:schemeClr>
              </a:solidFill>
              <a:latin typeface="Arial" panose="020B0604020202020204" pitchFamily="34" charset="0"/>
              <a:ea typeface="微软雅黑" panose="020B0503020204020204" charset="-122"/>
            </a:endParaRPr>
          </a:p>
        </p:txBody>
      </p:sp>
      <p:sp>
        <p:nvSpPr>
          <p:cNvPr id="6" name="标题"/>
          <p:cNvSpPr txBox="1"/>
          <p:nvPr>
            <p:custDataLst>
              <p:tags r:id="rId7"/>
            </p:custDataLst>
          </p:nvPr>
        </p:nvSpPr>
        <p:spPr>
          <a:xfrm>
            <a:off x="7588250" y="3766185"/>
            <a:ext cx="3951605" cy="457835"/>
          </a:xfrm>
          <a:prstGeom prst="rect">
            <a:avLst/>
          </a:prstGeom>
          <a:noFill/>
        </p:spPr>
        <p:txBody>
          <a:bodyPr wrap="square" lIns="90170" tIns="46990" rIns="90170" bIns="0" rtlCol="0" anchor="b"/>
          <a:p>
            <a:r>
              <a:rPr lang="zh-CN" altLang="en-US" b="1" spc="300" dirty="0">
                <a:solidFill>
                  <a:schemeClr val="accent3">
                    <a:lumMod val="75000"/>
                  </a:schemeClr>
                </a:solidFill>
                <a:latin typeface="Arial" panose="020B0604020202020204" pitchFamily="34" charset="0"/>
                <a:ea typeface="微软雅黑" panose="020B0503020204020204" charset="-122"/>
              </a:rPr>
              <a:t>（二）明确自己的职业兴趣倾向</a:t>
            </a:r>
            <a:endParaRPr lang="zh-CN" altLang="en-US" b="1" spc="300" dirty="0">
              <a:solidFill>
                <a:schemeClr val="accent3">
                  <a:lumMod val="75000"/>
                </a:schemeClr>
              </a:solidFill>
              <a:latin typeface="Arial" panose="020B0604020202020204" pitchFamily="34" charset="0"/>
              <a:ea typeface="微软雅黑" panose="020B0503020204020204" charset="-122"/>
            </a:endParaRPr>
          </a:p>
        </p:txBody>
      </p:sp>
      <p:sp>
        <p:nvSpPr>
          <p:cNvPr id="20" name="正文"/>
          <p:cNvSpPr txBox="1"/>
          <p:nvPr>
            <p:custDataLst>
              <p:tags r:id="rId8"/>
            </p:custDataLst>
          </p:nvPr>
        </p:nvSpPr>
        <p:spPr>
          <a:xfrm>
            <a:off x="722630" y="3489325"/>
            <a:ext cx="3320415" cy="834390"/>
          </a:xfrm>
          <a:prstGeom prst="rect">
            <a:avLst/>
          </a:prstGeom>
          <a:noFill/>
        </p:spPr>
        <p:txBody>
          <a:bodyPr wrap="square" lIns="90170" tIns="46990" rIns="90170" bIns="46990" rtlCol="0" anchor="t" anchorCtr="0"/>
          <a:p>
            <a:pPr algn="l">
              <a:lnSpc>
                <a:spcPct val="150000"/>
              </a:lnSpc>
            </a:pPr>
            <a:r>
              <a:rPr lang="zh-CN" altLang="en-US" sz="1600" spc="150" dirty="0">
                <a:solidFill>
                  <a:schemeClr val="tx1">
                    <a:lumMod val="85000"/>
                    <a:lumOff val="15000"/>
                  </a:schemeClr>
                </a:solidFill>
                <a:latin typeface="Arial" panose="020B0604020202020204" pitchFamily="34" charset="0"/>
                <a:ea typeface="微软雅黑" panose="020B0503020204020204" charset="-122"/>
              </a:rPr>
              <a:t>适配性是指人格类型与职业环境类型的匹配度。不同的人希望在不同的职业环境中工作、生活，人与职业适配得当就可以更好地通过自身条件发挥所长。</a:t>
            </a:r>
            <a:endParaRPr lang="zh-CN" altLang="en-US" sz="1600" spc="150" dirty="0">
              <a:solidFill>
                <a:schemeClr val="tx1">
                  <a:lumMod val="85000"/>
                  <a:lumOff val="15000"/>
                </a:schemeClr>
              </a:solidFill>
              <a:latin typeface="Arial" panose="020B0604020202020204" pitchFamily="34" charset="0"/>
              <a:ea typeface="微软雅黑" panose="020B0503020204020204" charset="-122"/>
            </a:endParaRPr>
          </a:p>
        </p:txBody>
      </p:sp>
      <p:sp>
        <p:nvSpPr>
          <p:cNvPr id="21" name="标题"/>
          <p:cNvSpPr txBox="1"/>
          <p:nvPr>
            <p:custDataLst>
              <p:tags r:id="rId9"/>
            </p:custDataLst>
          </p:nvPr>
        </p:nvSpPr>
        <p:spPr>
          <a:xfrm>
            <a:off x="1002665" y="2512060"/>
            <a:ext cx="3040380" cy="954405"/>
          </a:xfrm>
          <a:prstGeom prst="rect">
            <a:avLst/>
          </a:prstGeom>
          <a:noFill/>
        </p:spPr>
        <p:txBody>
          <a:bodyPr wrap="square" lIns="90170" tIns="46990" rIns="90170" bIns="0" rtlCol="0" anchor="b"/>
          <a:p>
            <a:pPr indent="0" algn="l" fontAlgn="auto">
              <a:lnSpc>
                <a:spcPct val="150000"/>
              </a:lnSpc>
            </a:pPr>
            <a:r>
              <a:rPr lang="zh-CN" altLang="en-US" b="1" spc="300" dirty="0">
                <a:solidFill>
                  <a:schemeClr val="accent1"/>
                </a:solidFill>
                <a:latin typeface="Arial" panose="020B0604020202020204" pitchFamily="34" charset="0"/>
                <a:ea typeface="微软雅黑" panose="020B0503020204020204" charset="-122"/>
              </a:rPr>
              <a:t>（三）培养与职业兴趣相适应的职业能力</a:t>
            </a:r>
            <a:endParaRPr lang="zh-CN" altLang="en-US" b="1" spc="300" dirty="0">
              <a:solidFill>
                <a:schemeClr val="accent1"/>
              </a:solidFill>
              <a:latin typeface="Arial" panose="020B0604020202020204" pitchFamily="34" charset="0"/>
              <a:ea typeface="微软雅黑" panose="020B0503020204020204" charset="-122"/>
            </a:endParaRPr>
          </a:p>
        </p:txBody>
      </p:sp>
      <p:pic>
        <p:nvPicPr>
          <p:cNvPr id="25" name="图片 24" descr="343439383331313b343532303032333bc6f3d2b5bcf2bde9"/>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5624830" y="2044383"/>
            <a:ext cx="467995" cy="467995"/>
          </a:xfrm>
          <a:prstGeom prst="rect">
            <a:avLst/>
          </a:prstGeom>
        </p:spPr>
      </p:pic>
      <p:pic>
        <p:nvPicPr>
          <p:cNvPr id="26" name="图片 25" descr="343439383331313b343532303032303bb8f6c8cbd0c5cfa2"/>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4852035" y="3427413"/>
            <a:ext cx="467995" cy="467995"/>
          </a:xfrm>
          <a:prstGeom prst="rect">
            <a:avLst/>
          </a:prstGeom>
        </p:spPr>
      </p:pic>
      <p:pic>
        <p:nvPicPr>
          <p:cNvPr id="7" name="图片 6" descr="343439383331313b343532303031393bd2b5bca8b9dcc0ed"/>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6431280" y="3466465"/>
            <a:ext cx="467995" cy="4679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tags/tag1.xml><?xml version="1.0" encoding="utf-8"?>
<p:tagLst xmlns:p="http://schemas.openxmlformats.org/presentationml/2006/main">
  <p:tag name="MH_OLD_SHAPE_ID" val="2"/>
  <p:tag name="REFSHAPE" val="26371854136"/>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i*1_1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1_1"/>
  <p:tag name="KSO_WM_UNIT_FILL_FORE_SCHEMECOLOR_INDEX" val="6"/>
  <p:tag name="KSO_WM_UNIT_FILL_TYPE" val="1"/>
  <p:tag name="KSO_WM_UNIT_SHADOW_SCHEMECOLOR_INDEX" val="6"/>
  <p:tag name="KSO_WM_UNIT_TEXT_FILL_FORE_SCHEMECOLOR_INDEX" val="2"/>
  <p:tag name="KSO_WM_UNIT_TEXT_FILL_TYPE"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7977_3*l_h_i*1_3_1"/>
  <p:tag name="KSO_WM_TEMPLATE_CATEGORY" val="diagram"/>
  <p:tag name="KSO_WM_TEMPLATE_INDEX" val="20227977"/>
  <p:tag name="KSO_WM_UNIT_LAYERLEVEL" val="1_1_1"/>
  <p:tag name="KSO_WM_TAG_VERSION" val="1.0"/>
  <p:tag name="KSO_WM_BEAUTIFY_FLAG" val="#wm#"/>
  <p:tag name="KSO_WM_UNIT_TEXT_FORE_SCHEMECOLOR_INDEX" val="6"/>
  <p:tag name="KSO_WM_UNIT_TEXT_LINE_FILL_TYPE" val="2"/>
  <p:tag name="KSO_WM_DIAGRAM_VIRTUALLY_FRAME" val="{&quot;height&quot;:344.35,&quot;left&quot;:57.8,&quot;top&quot;:149.7,&quot;width&quot;:846.7}"/>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7977_3*l_h_i*1_1_1"/>
  <p:tag name="KSO_WM_TEMPLATE_CATEGORY" val="diagram"/>
  <p:tag name="KSO_WM_TEMPLATE_INDEX" val="20227977"/>
  <p:tag name="KSO_WM_UNIT_LAYERLEVEL" val="1_1_1"/>
  <p:tag name="KSO_WM_TAG_VERSION" val="1.0"/>
  <p:tag name="KSO_WM_BEAUTIFY_FLAG" val="#wm#"/>
  <p:tag name="KSO_WM_UNIT_TEXT_FORE_SCHEMECOLOR_INDEX" val="5"/>
  <p:tag name="KSO_WM_UNIT_TEXT_LINE_FILL_TYPE" val="2"/>
  <p:tag name="KSO_WM_DIAGRAM_VIRTUALLY_FRAME" val="{&quot;height&quot;:344.35,&quot;left&quot;:57.8,&quot;top&quot;:149.7,&quot;width&quot;:846.7}"/>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7977_3*i*1"/>
  <p:tag name="KSO_WM_TEMPLATE_CATEGORY" val="diagram"/>
  <p:tag name="KSO_WM_TEMPLATE_INDEX" val="20227977"/>
  <p:tag name="KSO_WM_UNIT_LAYERLEVEL" val="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27977_3*i*2"/>
  <p:tag name="KSO_WM_TEMPLATE_CATEGORY" val="diagram"/>
  <p:tag name="KSO_WM_TEMPLATE_INDEX" val="20227977"/>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58_3*l_h_i*1_1_3"/>
  <p:tag name="KSO_WM_TEMPLATE_CATEGORY" val="diagram"/>
  <p:tag name="KSO_WM_TEMPLATE_INDEX" val="20228058"/>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69.8,&quot;left&quot;:106.00669291338583,&quot;top&quot;:120.85,&quot;width&quot;:775.893307086614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58_3*l_h_i*1_1_4"/>
  <p:tag name="KSO_WM_TEMPLATE_CATEGORY" val="diagram"/>
  <p:tag name="KSO_WM_TEMPLATE_INDEX" val="20228058"/>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69.8,&quot;left&quot;:106.00669291338583,&quot;top&quot;:120.85,&quot;width&quot;:775.893307086614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58_3*l_h_i*1_1_5"/>
  <p:tag name="KSO_WM_TEMPLATE_CATEGORY" val="diagram"/>
  <p:tag name="KSO_WM_TEMPLATE_INDEX" val="20228058"/>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69.8,&quot;left&quot;:106.00669291338583,&quot;top&quot;:120.85,&quot;width&quot;:775.8933070866142}"/>
</p:tagLst>
</file>

<file path=ppt/tags/tag107.xml><?xml version="1.0" encoding="utf-8"?>
<p:tagLst xmlns:p="http://schemas.openxmlformats.org/presentationml/2006/main">
  <p:tag name="KSO_WM_UNIT_VALUE" val="90*9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58_3*l_h_x*1_1_1"/>
  <p:tag name="KSO_WM_TEMPLATE_CATEGORY" val="diagram"/>
  <p:tag name="KSO_WM_TEMPLATE_INDEX" val="20228058"/>
  <p:tag name="KSO_WM_UNIT_LAYERLEVEL" val="1_1_1"/>
  <p:tag name="KSO_WM_TAG_VERSION" val="1.0"/>
  <p:tag name="KSO_WM_BEAUTIFY_FLAG" val="#wm#"/>
  <p:tag name="KSO_WM_UNIT_USESOURCEFORMAT_APPLY" val="1"/>
  <p:tag name="KSO_WM_DIAGRAM_VIRTUALLY_FRAME" val="{&quot;height&quot;:369.8,&quot;left&quot;:106.00669291338583,&quot;top&quot;:120.85,&quot;width&quot;:775.893307086614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58_3*l_h_i*1_2_3"/>
  <p:tag name="KSO_WM_TEMPLATE_CATEGORY" val="diagram"/>
  <p:tag name="KSO_WM_TEMPLATE_INDEX" val="20228058"/>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69.8,&quot;left&quot;:106.00669291338583,&quot;top&quot;:120.85,&quot;width&quot;:775.893307086614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58_3*l_h_i*1_2_4"/>
  <p:tag name="KSO_WM_TEMPLATE_CATEGORY" val="diagram"/>
  <p:tag name="KSO_WM_TEMPLATE_INDEX" val="20228058"/>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69.8,&quot;left&quot;:106.00669291338583,&quot;top&quot;:120.85,&quot;width&quot;:775.893307086614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i*1_2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2_1"/>
  <p:tag name="KSO_WM_UNIT_FILL_FORE_SCHEMECOLOR_INDEX" val="5"/>
  <p:tag name="KSO_WM_UNIT_FILL_TYPE" val="1"/>
  <p:tag name="KSO_WM_UNIT_SHADOW_SCHEMECOLOR_INDEX" val="5"/>
  <p:tag name="KSO_WM_UNIT_TEXT_FILL_FORE_SCHEMECOLOR_INDEX" val="2"/>
  <p:tag name="KSO_WM_UNIT_TEXT_FILL_TYPE"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058_3*l_h_i*1_2_5"/>
  <p:tag name="KSO_WM_TEMPLATE_CATEGORY" val="diagram"/>
  <p:tag name="KSO_WM_TEMPLATE_INDEX" val="20228058"/>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69.8,&quot;left&quot;:106.00669291338583,&quot;top&quot;:120.85,&quot;width&quot;:775.8933070866142}"/>
</p:tagLst>
</file>

<file path=ppt/tags/tag111.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58_3*l_h_x*1_2_1"/>
  <p:tag name="KSO_WM_TEMPLATE_CATEGORY" val="diagram"/>
  <p:tag name="KSO_WM_TEMPLATE_INDEX" val="20228058"/>
  <p:tag name="KSO_WM_UNIT_LAYERLEVEL" val="1_1_1"/>
  <p:tag name="KSO_WM_TAG_VERSION" val="1.0"/>
  <p:tag name="KSO_WM_BEAUTIFY_FLAG" val="#wm#"/>
  <p:tag name="KSO_WM_UNIT_USESOURCEFORMAT_APPLY" val="1"/>
  <p:tag name="KSO_WM_DIAGRAM_VIRTUALLY_FRAME" val="{&quot;height&quot;:369.8,&quot;left&quot;:106.00669291338583,&quot;top&quot;:120.85,&quot;width&quot;:775.893307086614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58_3*l_h_i*1_3_3"/>
  <p:tag name="KSO_WM_TEMPLATE_CATEGORY" val="diagram"/>
  <p:tag name="KSO_WM_TEMPLATE_INDEX" val="20228058"/>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69.8,&quot;left&quot;:106.00669291338583,&quot;top&quot;:120.85,&quot;width&quot;:775.893307086614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58_3*l_h_i*1_3_4"/>
  <p:tag name="KSO_WM_TEMPLATE_CATEGORY" val="diagram"/>
  <p:tag name="KSO_WM_TEMPLATE_INDEX" val="20228058"/>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69.8,&quot;left&quot;:106.00669291338583,&quot;top&quot;:120.85,&quot;width&quot;:775.893307086614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8058_3*l_h_i*1_3_5"/>
  <p:tag name="KSO_WM_TEMPLATE_CATEGORY" val="diagram"/>
  <p:tag name="KSO_WM_TEMPLATE_INDEX" val="20228058"/>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69.8,&quot;left&quot;:106.00669291338583,&quot;top&quot;:120.85,&quot;width&quot;:775.8933070866142}"/>
</p:tagLst>
</file>

<file path=ppt/tags/tag115.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58_3*l_h_x*1_3_1"/>
  <p:tag name="KSO_WM_TEMPLATE_CATEGORY" val="diagram"/>
  <p:tag name="KSO_WM_TEMPLATE_INDEX" val="20228058"/>
  <p:tag name="KSO_WM_UNIT_LAYERLEVEL" val="1_1_1"/>
  <p:tag name="KSO_WM_TAG_VERSION" val="1.0"/>
  <p:tag name="KSO_WM_BEAUTIFY_FLAG" val="#wm#"/>
  <p:tag name="KSO_WM_UNIT_USESOURCEFORMAT_APPLY" val="1"/>
  <p:tag name="KSO_WM_DIAGRAM_VIRTUALLY_FRAME" val="{&quot;height&quot;:369.8,&quot;left&quot;:106.00669291338583,&quot;top&quot;:120.85,&quot;width&quot;:775.893307086614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58_3*l_h_i*1_1_1"/>
  <p:tag name="KSO_WM_TEMPLATE_CATEGORY" val="diagram"/>
  <p:tag name="KSO_WM_TEMPLATE_INDEX" val="20228058"/>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LINE_FORE_SCHEMECOLOR_INDEX_1_BRIGHTNESS" val="0.6"/>
  <p:tag name="KSO_WM_UNIT_LINE_FORE_SCHEMECOLOR_INDEX_1" val="5"/>
  <p:tag name="KSO_WM_UNIT_LINE_FORE_SCHEMECOLOR_INDEX_1_POS" val="0"/>
  <p:tag name="KSO_WM_UNIT_LINE_FORE_SCHEMECOLOR_INDEX_1_TRANS" val="0"/>
  <p:tag name="KSO_WM_UNIT_LINE_FORE_SCHEMECOLOR_INDEX_2_BRIGHTNESS" val="0.95"/>
  <p:tag name="KSO_WM_UNIT_LINE_FORE_SCHEMECOLOR_INDEX_2" val="5"/>
  <p:tag name="KSO_WM_UNIT_LINE_FORE_SCHEMECOLOR_INDEX_2_POS" val="0.59"/>
  <p:tag name="KSO_WM_UNIT_LINE_FORE_SCHEMECOLOR_INDEX_2_TRANS" val="0"/>
  <p:tag name="KSO_WM_UNIT_LINE_FORE_SCHEMECOLOR_INDEX_3_BRIGHTNESS" val="0.6"/>
  <p:tag name="KSO_WM_UNIT_LINE_FORE_SCHEMECOLOR_INDEX_3" val="5"/>
  <p:tag name="KSO_WM_UNIT_LINE_FORE_SCHEMECOLOR_INDEX_3_POS" val="1"/>
  <p:tag name="KSO_WM_UNIT_LINE_FORE_SCHEMECOLOR_INDEX_3_TRANS" val="0"/>
  <p:tag name="KSO_WM_UNIT_LINE_GRADIENT_TYPE" val="0"/>
  <p:tag name="KSO_WM_UNIT_LINE_GRADIENT_ANGLE" val="90"/>
  <p:tag name="KSO_WM_UNIT_LINE_GRADIENT_Direction" val="1"/>
  <p:tag name="KSO_WM_UNIT_LINE_FILL_TYPE"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69.8,&quot;left&quot;:106.00669291338583,&quot;top&quot;:120.85,&quot;width&quot;:775.893307086614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58_3*l_h_i*1_2_1"/>
  <p:tag name="KSO_WM_TEMPLATE_CATEGORY" val="diagram"/>
  <p:tag name="KSO_WM_TEMPLATE_INDEX" val="20228058"/>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LINE_FORE_SCHEMECOLOR_INDEX_1_BRIGHTNESS" val="0.6"/>
  <p:tag name="KSO_WM_UNIT_LINE_FORE_SCHEMECOLOR_INDEX_1" val="6"/>
  <p:tag name="KSO_WM_UNIT_LINE_FORE_SCHEMECOLOR_INDEX_1_POS" val="0"/>
  <p:tag name="KSO_WM_UNIT_LINE_FORE_SCHEMECOLOR_INDEX_1_TRANS" val="0"/>
  <p:tag name="KSO_WM_UNIT_LINE_FORE_SCHEMECOLOR_INDEX_2_BRIGHTNESS" val="0.95"/>
  <p:tag name="KSO_WM_UNIT_LINE_FORE_SCHEMECOLOR_INDEX_2" val="5"/>
  <p:tag name="KSO_WM_UNIT_LINE_FORE_SCHEMECOLOR_INDEX_2_POS" val="0.59"/>
  <p:tag name="KSO_WM_UNIT_LINE_FORE_SCHEMECOLOR_INDEX_2_TRANS" val="0"/>
  <p:tag name="KSO_WM_UNIT_LINE_FORE_SCHEMECOLOR_INDEX_3_BRIGHTNESS" val="0.6"/>
  <p:tag name="KSO_WM_UNIT_LINE_FORE_SCHEMECOLOR_INDEX_3" val="6"/>
  <p:tag name="KSO_WM_UNIT_LINE_FORE_SCHEMECOLOR_INDEX_3_POS" val="1"/>
  <p:tag name="KSO_WM_UNIT_LINE_FORE_SCHEMECOLOR_INDEX_3_TRANS" val="0"/>
  <p:tag name="KSO_WM_UNIT_LINE_GRADIENT_TYPE" val="0"/>
  <p:tag name="KSO_WM_UNIT_LINE_GRADIENT_ANGLE" val="90"/>
  <p:tag name="KSO_WM_UNIT_LINE_GRADIENT_Direction" val="1"/>
  <p:tag name="KSO_WM_UNIT_LINE_FILL_TYPE"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69.8,&quot;left&quot;:106.00669291338583,&quot;top&quot;:120.85,&quot;width&quot;:775.8933070866142}"/>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58_3*l_h_i*1_3_1"/>
  <p:tag name="KSO_WM_TEMPLATE_CATEGORY" val="diagram"/>
  <p:tag name="KSO_WM_TEMPLATE_INDEX" val="20228058"/>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LINE_FORE_SCHEMECOLOR_INDEX_1_BRIGHTNESS" val="0.6"/>
  <p:tag name="KSO_WM_UNIT_LINE_FORE_SCHEMECOLOR_INDEX_1" val="7"/>
  <p:tag name="KSO_WM_UNIT_LINE_FORE_SCHEMECOLOR_INDEX_1_POS" val="0"/>
  <p:tag name="KSO_WM_UNIT_LINE_FORE_SCHEMECOLOR_INDEX_1_TRANS" val="0"/>
  <p:tag name="KSO_WM_UNIT_LINE_FORE_SCHEMECOLOR_INDEX_2_BRIGHTNESS" val="0.95"/>
  <p:tag name="KSO_WM_UNIT_LINE_FORE_SCHEMECOLOR_INDEX_2" val="5"/>
  <p:tag name="KSO_WM_UNIT_LINE_FORE_SCHEMECOLOR_INDEX_2_POS" val="0.59"/>
  <p:tag name="KSO_WM_UNIT_LINE_FORE_SCHEMECOLOR_INDEX_2_TRANS" val="0"/>
  <p:tag name="KSO_WM_UNIT_LINE_FORE_SCHEMECOLOR_INDEX_3_BRIGHTNESS" val="0.6"/>
  <p:tag name="KSO_WM_UNIT_LINE_FORE_SCHEMECOLOR_INDEX_3" val="7"/>
  <p:tag name="KSO_WM_UNIT_LINE_FORE_SCHEMECOLOR_INDEX_3_POS" val="1"/>
  <p:tag name="KSO_WM_UNIT_LINE_FORE_SCHEMECOLOR_INDEX_3_TRANS" val="0"/>
  <p:tag name="KSO_WM_UNIT_LINE_GRADIENT_TYPE" val="0"/>
  <p:tag name="KSO_WM_UNIT_LINE_GRADIENT_ANGLE" val="90"/>
  <p:tag name="KSO_WM_UNIT_LINE_GRADIENT_Direction" val="1"/>
  <p:tag name="KSO_WM_UNIT_LINE_FILL_TYPE"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69.8,&quot;left&quot;:106.00669291338583,&quot;top&quot;:120.85,&quot;width&quot;:775.893307086614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58_3*l_h_i*1_3_2"/>
  <p:tag name="KSO_WM_TEMPLATE_CATEGORY" val="diagram"/>
  <p:tag name="KSO_WM_TEMPLATE_INDEX" val="20228058"/>
  <p:tag name="KSO_WM_UNIT_LAYERLEVEL" val="1_1_1"/>
  <p:tag name="KSO_WM_TAG_VERSION" val="1.0"/>
  <p:tag name="KSO_WM_BEAUTIFY_FLAG" val="#wm#"/>
  <p:tag name="KSO_WM_UNIT_FILL_FORE_SCHEMECOLOR_INDEX_1_BRIGHTNESS" val="0.8"/>
  <p:tag name="KSO_WM_UNIT_FILL_FORE_SCHEMECOLOR_INDEX_1" val="7"/>
  <p:tag name="KSO_WM_UNIT_FILL_FORE_SCHEMECOLOR_INDEX_1_POS" val="0"/>
  <p:tag name="KSO_WM_UNIT_FILL_FORE_SCHEMECOLOR_INDEX_1_TRANS" val="0"/>
  <p:tag name="KSO_WM_UNIT_FILL_FORE_SCHEMECOLOR_INDEX_2_BRIGHTNESS" val="0"/>
  <p:tag name="KSO_WM_UNIT_FILL_FORE_SCHEMECOLOR_INDEX_2" val="7"/>
  <p:tag name="KSO_WM_UNIT_FILL_FORE_SCHEMECOLOR_INDEX_2_POS" val="1"/>
  <p:tag name="KSO_WM_UNIT_FILL_FORE_SCHEMECOLOR_INDEX_2_TRANS" val="0"/>
  <p:tag name="KSO_WM_UNIT_FILL_GRADIENT_TYPE" val="0"/>
  <p:tag name="KSO_WM_UNIT_FILL_GRADIENT_ANGLE" val="0"/>
  <p:tag name="KSO_WM_UNIT_FILL_GRADIENT_Direction" val="3"/>
  <p:tag name="KSO_WM_UNIT_FILL_TYPE" val="3"/>
  <p:tag name="KSO_WM_UNIT_TEXT_FILL_FORE_SCHEMECOLOR_INDEX_BRIGHTNESS" val="0"/>
  <p:tag name="KSO_WM_UNIT_TEXT_FILL_FORE_SCHEMECOLOR_INDEX" val="2"/>
  <p:tag name="KSO_WM_UNIT_TEXT_FILL_TYPE" val="1"/>
  <p:tag name="KSO_WM_UNIT_USESOURCEFORMAT_APPLY" val="1"/>
  <p:tag name="KSO_WM_DIAGRAM_VIRTUALLY_FRAME" val="{&quot;height&quot;:369.8,&quot;left&quot;:106.00669291338583,&quot;top&quot;:120.85,&quot;width&quot;:775.893307086614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i*1_3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3_1"/>
  <p:tag name="KSO_WM_UNIT_FILL_FORE_SCHEMECOLOR_INDEX" val="7"/>
  <p:tag name="KSO_WM_UNIT_FILL_TYPE" val="1"/>
  <p:tag name="KSO_WM_UNIT_SHADOW_SCHEMECOLOR_INDEX" val="7"/>
  <p:tag name="KSO_WM_UNIT_TEXT_FILL_FORE_SCHEMECOLOR_INDEX" val="2"/>
  <p:tag name="KSO_WM_UNIT_TEXT_FILL_TYPE"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58_3*l_h_i*1_2_2"/>
  <p:tag name="KSO_WM_TEMPLATE_CATEGORY" val="diagram"/>
  <p:tag name="KSO_WM_TEMPLATE_INDEX" val="20228058"/>
  <p:tag name="KSO_WM_UNIT_LAYERLEVEL" val="1_1_1"/>
  <p:tag name="KSO_WM_TAG_VERSION" val="1.0"/>
  <p:tag name="KSO_WM_BEAUTIFY_FLAG" val="#wm#"/>
  <p:tag name="KSO_WM_UNIT_FILL_FORE_SCHEMECOLOR_INDEX_1_BRIGHTNESS" val="0.8"/>
  <p:tag name="KSO_WM_UNIT_FILL_FORE_SCHEMECOLOR_INDEX_1" val="6"/>
  <p:tag name="KSO_WM_UNIT_FILL_FORE_SCHEMECOLOR_INDEX_1_POS" val="0"/>
  <p:tag name="KSO_WM_UNIT_FILL_FORE_SCHEMECOLOR_INDEX_1_TRANS" val="0"/>
  <p:tag name="KSO_WM_UNIT_FILL_FORE_SCHEMECOLOR_INDEX_2_BRIGHTNESS" val="0"/>
  <p:tag name="KSO_WM_UNIT_FILL_FORE_SCHEMECOLOR_INDEX_2" val="6"/>
  <p:tag name="KSO_WM_UNIT_FILL_FORE_SCHEMECOLOR_INDEX_2_POS" val="1"/>
  <p:tag name="KSO_WM_UNIT_FILL_FORE_SCHEMECOLOR_INDEX_2_TRANS" val="0"/>
  <p:tag name="KSO_WM_UNIT_FILL_GRADIENT_TYPE" val="0"/>
  <p:tag name="KSO_WM_UNIT_FILL_GRADIENT_ANGLE" val="0"/>
  <p:tag name="KSO_WM_UNIT_FILL_GRADIENT_Direction" val="3"/>
  <p:tag name="KSO_WM_UNIT_FILL_TYPE" val="3"/>
  <p:tag name="KSO_WM_UNIT_TEXT_FILL_FORE_SCHEMECOLOR_INDEX_BRIGHTNESS" val="0"/>
  <p:tag name="KSO_WM_UNIT_TEXT_FILL_FORE_SCHEMECOLOR_INDEX" val="2"/>
  <p:tag name="KSO_WM_UNIT_TEXT_FILL_TYPE" val="1"/>
  <p:tag name="KSO_WM_UNIT_USESOURCEFORMAT_APPLY" val="1"/>
  <p:tag name="KSO_WM_DIAGRAM_VIRTUALLY_FRAME" val="{&quot;height&quot;:369.8,&quot;left&quot;:106.00669291338583,&quot;top&quot;:120.85,&quot;width&quot;:775.893307086614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58_3*l_h_i*1_1_2"/>
  <p:tag name="KSO_WM_TEMPLATE_CATEGORY" val="diagram"/>
  <p:tag name="KSO_WM_TEMPLATE_INDEX" val="20228058"/>
  <p:tag name="KSO_WM_UNIT_LAYERLEVEL" val="1_1_1"/>
  <p:tag name="KSO_WM_TAG_VERSION" val="1.0"/>
  <p:tag name="KSO_WM_BEAUTIFY_FLAG" val="#wm#"/>
  <p:tag name="KSO_WM_UNIT_FILL_FORE_SCHEMECOLOR_INDEX_1_BRIGHTNESS" val="0.8"/>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1"/>
  <p:tag name="KSO_WM_UNIT_FILL_FORE_SCHEMECOLOR_INDEX_2_TRANS" val="0"/>
  <p:tag name="KSO_WM_UNIT_FILL_GRADIENT_TYPE" val="0"/>
  <p:tag name="KSO_WM_UNIT_FILL_GRADIENT_ANGLE" val="0"/>
  <p:tag name="KSO_WM_UNIT_FILL_GRADIENT_Direction" val="3"/>
  <p:tag name="KSO_WM_UNIT_FILL_TYPE" val="3"/>
  <p:tag name="KSO_WM_UNIT_TEXT_FILL_FORE_SCHEMECOLOR_INDEX_BRIGHTNESS" val="0"/>
  <p:tag name="KSO_WM_UNIT_TEXT_FILL_FORE_SCHEMECOLOR_INDEX" val="2"/>
  <p:tag name="KSO_WM_UNIT_TEXT_FILL_TYPE" val="1"/>
  <p:tag name="KSO_WM_UNIT_USESOURCEFORMAT_APPLY" val="1"/>
  <p:tag name="KSO_WM_DIAGRAM_VIRTUALLY_FRAME" val="{&quot;height&quot;:369.8,&quot;left&quot;:106.00669291338583,&quot;top&quot;:120.85,&quot;width&quot;:775.8933070866142}"/>
</p:tagLst>
</file>

<file path=ppt/tags/tag12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58_3*l_h_a*1_2_1"/>
  <p:tag name="KSO_WM_TEMPLATE_CATEGORY" val="diagram"/>
  <p:tag name="KSO_WM_TEMPLATE_INDEX" val="20228058"/>
  <p:tag name="KSO_WM_UNIT_LAYERLEVEL" val="1_1_1"/>
  <p:tag name="KSO_WM_TAG_VERSION" val="1.0"/>
  <p:tag name="KSO_WM_BEAUTIFY_FLAG" val="#wm#"/>
  <p:tag name="KSO_WM_UNIT_TEXT_FILL_FORE_SCHEMECOLOR_INDEX_BRIGHTNESS" val="0"/>
  <p:tag name="KSO_WM_UNIT_TEXT_FILL_FORE_SCHEMECOLOR_INDEX" val="6"/>
  <p:tag name="KSO_WM_UNIT_TEXT_FILL_TYPE" val="1"/>
  <p:tag name="KSO_WM_UNIT_USESOURCEFORMAT_APPLY" val="1"/>
  <p:tag name="KSO_WM_DIAGRAM_VIRTUALLY_FRAME" val="{&quot;height&quot;:369.8,&quot;left&quot;:106.00669291338583,&quot;top&quot;:120.85,&quot;width&quot;:775.8933070866142}"/>
</p:tagLst>
</file>

<file path=ppt/tags/tag123.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58_3*l_h_f*1_2_1"/>
  <p:tag name="KSO_WM_TEMPLATE_CATEGORY" val="diagram"/>
  <p:tag name="KSO_WM_TEMPLATE_INDEX" val="20228058"/>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69.8,&quot;left&quot;:106.00669291338583,&quot;top&quot;:120.85,&quot;width&quot;:775.8933070866142}"/>
</p:tagLst>
</file>

<file path=ppt/tags/tag12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58_3*l_h_a*1_3_1"/>
  <p:tag name="KSO_WM_TEMPLATE_CATEGORY" val="diagram"/>
  <p:tag name="KSO_WM_TEMPLATE_INDEX" val="20228058"/>
  <p:tag name="KSO_WM_UNIT_LAYERLEVEL" val="1_1_1"/>
  <p:tag name="KSO_WM_TAG_VERSION" val="1.0"/>
  <p:tag name="KSO_WM_BEAUTIFY_FLAG" val="#wm#"/>
  <p:tag name="KSO_WM_UNIT_TEXT_FILL_FORE_SCHEMECOLOR_INDEX_BRIGHTNESS" val="0"/>
  <p:tag name="KSO_WM_UNIT_TEXT_FILL_FORE_SCHEMECOLOR_INDEX" val="7"/>
  <p:tag name="KSO_WM_UNIT_TEXT_FILL_TYPE" val="1"/>
  <p:tag name="KSO_WM_UNIT_USESOURCEFORMAT_APPLY" val="1"/>
  <p:tag name="KSO_WM_DIAGRAM_VIRTUALLY_FRAME" val="{&quot;height&quot;:369.8,&quot;left&quot;:106.00669291338583,&quot;top&quot;:120.85,&quot;width&quot;:775.8933070866142}"/>
</p:tagLst>
</file>

<file path=ppt/tags/tag12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58_3*l_h_f*1_3_1"/>
  <p:tag name="KSO_WM_TEMPLATE_CATEGORY" val="diagram"/>
  <p:tag name="KSO_WM_TEMPLATE_INDEX" val="20228058"/>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69.8,&quot;left&quot;:106.00669291338583,&quot;top&quot;:120.85,&quot;width&quot;:775.8933070866142}"/>
</p:tagLst>
</file>

<file path=ppt/tags/tag12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58_3*l_h_a*1_1_1"/>
  <p:tag name="KSO_WM_TEMPLATE_CATEGORY" val="diagram"/>
  <p:tag name="KSO_WM_TEMPLATE_INDEX" val="20228058"/>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 name="KSO_WM_UNIT_USESOURCEFORMAT_APPLY" val="1"/>
  <p:tag name="KSO_WM_DIAGRAM_VIRTUALLY_FRAME" val="{&quot;height&quot;:369.8,&quot;left&quot;:106.00669291338583,&quot;top&quot;:120.85,&quot;width&quot;:775.8933070866142}"/>
</p:tagLst>
</file>

<file path=ppt/tags/tag12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58_3*l_h_f*1_1_1"/>
  <p:tag name="KSO_WM_TEMPLATE_CATEGORY" val="diagram"/>
  <p:tag name="KSO_WM_TEMPLATE_INDEX" val="20228058"/>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69.8,&quot;left&quot;:106.00669291338583,&quot;top&quot;:120.85,&quot;width&quot;:775.8933070866142}"/>
</p:tagLst>
</file>

<file path=ppt/tags/tag128.xml><?xml version="1.0" encoding="utf-8"?>
<p:tagLst xmlns:p="http://schemas.openxmlformats.org/presentationml/2006/main">
  <p:tag name="KSO_WM_SLIDE_ITEM_CNT" val="3"/>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58_4*l_h_i*1_3_3"/>
  <p:tag name="KSO_WM_TEMPLATE_CATEGORY" val="diagram"/>
  <p:tag name="KSO_WM_TEMPLATE_INDEX" val="20228058"/>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DIAGRAM_VIRTUALLY_FRAME" val="{&quot;height&quot;:373.75,&quot;left&quot;:55.1,&quot;top&quot;:122.65,&quot;width&quot;:861.4}"/>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f*1_1_1"/>
  <p:tag name="KSO_WM_TEMPLATE_CATEGORY" val="diagram"/>
  <p:tag name="KSO_WM_TEMPLATE_INDEX" val="20230139"/>
  <p:tag name="KSO_WM_UNIT_LAYERLEVEL" val="1_1_1"/>
  <p:tag name="KSO_WM_TAG_VERSION" val="1.0"/>
  <p:tag name="KSO_WM_BEAUTIFY_FLAG" val="#wm#"/>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1_1"/>
  <p:tag name="KSO_WM_UNIT_TEXT_FILL_FORE_SCHEMECOLOR_INDEX" val="13"/>
  <p:tag name="KSO_WM_UNIT_TEXT_FILL_TYPE"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58_4*l_h_i*1_3_4"/>
  <p:tag name="KSO_WM_TEMPLATE_CATEGORY" val="diagram"/>
  <p:tag name="KSO_WM_TEMPLATE_INDEX" val="20228058"/>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DIAGRAM_VIRTUALLY_FRAME" val="{&quot;height&quot;:373.75,&quot;left&quot;:55.1,&quot;top&quot;:122.65,&quot;width&quot;:861.4}"/>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8058_4*l_h_i*1_3_5"/>
  <p:tag name="KSO_WM_TEMPLATE_CATEGORY" val="diagram"/>
  <p:tag name="KSO_WM_TEMPLATE_INDEX" val="20228058"/>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DIAGRAM_VIRTUALLY_FRAME" val="{&quot;height&quot;:373.75,&quot;left&quot;:55.1,&quot;top&quot;:122.65,&quot;width&quot;:861.4}"/>
</p:tagLst>
</file>

<file path=ppt/tags/tag132.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58_4*l_h_x*1_3_1"/>
  <p:tag name="KSO_WM_TEMPLATE_CATEGORY" val="diagram"/>
  <p:tag name="KSO_WM_TEMPLATE_INDEX" val="20228058"/>
  <p:tag name="KSO_WM_UNIT_LAYERLEVEL" val="1_1_1"/>
  <p:tag name="KSO_WM_TAG_VERSION" val="1.0"/>
  <p:tag name="KSO_WM_BEAUTIFY_FLAG" val="#wm#"/>
  <p:tag name="KSO_WM_DIAGRAM_VIRTUALLY_FRAME" val="{&quot;height&quot;:373.75,&quot;left&quot;:55.1,&quot;top&quot;:122.65,&quot;width&quot;:861.4}"/>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58_4*l_h_i*1_3_1"/>
  <p:tag name="KSO_WM_TEMPLATE_CATEGORY" val="diagram"/>
  <p:tag name="KSO_WM_TEMPLATE_INDEX" val="20228058"/>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DIAGRAM_VIRTUALLY_FRAME" val="{&quot;height&quot;:373.75,&quot;left&quot;:55.1,&quot;top&quot;:122.65,&quot;width&quot;:861.4}"/>
</p:tagLst>
</file>

<file path=ppt/tags/tag13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58_4*l_h_a*1_3_1"/>
  <p:tag name="KSO_WM_TEMPLATE_CATEGORY" val="diagram"/>
  <p:tag name="KSO_WM_TEMPLATE_INDEX" val="20228058"/>
  <p:tag name="KSO_WM_UNIT_LAYERLEVEL" val="1_1_1"/>
  <p:tag name="KSO_WM_TAG_VERSION" val="1.0"/>
  <p:tag name="KSO_WM_BEAUTIFY_FLAG" val="#wm#"/>
  <p:tag name="KSO_WM_UNIT_TEXT_FILL_FORE_SCHEMECOLOR_INDEX" val="7"/>
  <p:tag name="KSO_WM_UNIT_TEXT_FILL_TYPE" val="1"/>
  <p:tag name="KSO_WM_DIAGRAM_VIRTUALLY_FRAME" val="{&quot;height&quot;:373.75,&quot;left&quot;:55.1,&quot;top&quot;:122.65,&quot;width&quot;:861.4}"/>
</p:tagLst>
</file>

<file path=ppt/tags/tag13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58_4*l_h_f*1_3_1"/>
  <p:tag name="KSO_WM_TEMPLATE_CATEGORY" val="diagram"/>
  <p:tag name="KSO_WM_TEMPLATE_INDEX" val="20228058"/>
  <p:tag name="KSO_WM_UNIT_LAYERLEVEL" val="1_1_1"/>
  <p:tag name="KSO_WM_TAG_VERSION" val="1.0"/>
  <p:tag name="KSO_WM_BEAUTIFY_FLAG" val="#wm#"/>
  <p:tag name="KSO_WM_UNIT_TEXT_FILL_FORE_SCHEMECOLOR_INDEX" val="13"/>
  <p:tag name="KSO_WM_UNIT_TEXT_FILL_TYPE" val="1"/>
  <p:tag name="KSO_WM_DIAGRAM_VIRTUALLY_FRAME" val="{&quot;height&quot;:373.75,&quot;left&quot;:55.1,&quot;top&quot;:122.65,&quot;width&quot;:861.4}"/>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58_4*l_h_i*1_3_2"/>
  <p:tag name="KSO_WM_TEMPLATE_CATEGORY" val="diagram"/>
  <p:tag name="KSO_WM_TEMPLATE_INDEX" val="20228058"/>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DIAGRAM_VIRTUALLY_FRAME" val="{&quot;height&quot;:373.75,&quot;left&quot;:55.1,&quot;top&quot;:122.65,&quot;width&quot;:861.4}"/>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58_4*l_h_i*1_2_1"/>
  <p:tag name="KSO_WM_TEMPLATE_CATEGORY" val="diagram"/>
  <p:tag name="KSO_WM_TEMPLATE_INDEX" val="2022805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DIAGRAM_VIRTUALLY_FRAME" val="{&quot;height&quot;:373.75,&quot;left&quot;:55.1,&quot;top&quot;:122.65,&quot;width&quot;:861.4}"/>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58_4*l_h_i*1_2_2"/>
  <p:tag name="KSO_WM_TEMPLATE_CATEGORY" val="diagram"/>
  <p:tag name="KSO_WM_TEMPLATE_INDEX" val="2022805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DIAGRAM_VIRTUALLY_FRAME" val="{&quot;height&quot;:373.75,&quot;left&quot;:55.1,&quot;top&quot;:122.65,&quot;width&quot;:861.4}"/>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58_4*l_h_i*1_2_3"/>
  <p:tag name="KSO_WM_TEMPLATE_CATEGORY" val="diagram"/>
  <p:tag name="KSO_WM_TEMPLATE_INDEX" val="2022805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DIAGRAM_VIRTUALLY_FRAME" val="{&quot;height&quot;:373.75,&quot;left&quot;:55.1,&quot;top&quot;:122.65,&quot;width&quot;:861.4}"/>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a*1_1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1_1"/>
  <p:tag name="KSO_WM_UNIT_TEXT_FILL_FORE_SCHEMECOLOR_INDEX" val="6"/>
  <p:tag name="KSO_WM_UNIT_TEXT_FILL_TYPE" val="1"/>
</p:tagLst>
</file>

<file path=ppt/tags/tag140.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58_4*l_h_x*1_2_1"/>
  <p:tag name="KSO_WM_TEMPLATE_CATEGORY" val="diagram"/>
  <p:tag name="KSO_WM_TEMPLATE_INDEX" val="20228058"/>
  <p:tag name="KSO_WM_UNIT_LAYERLEVEL" val="1_1_1"/>
  <p:tag name="KSO_WM_TAG_VERSION" val="1.0"/>
  <p:tag name="KSO_WM_BEAUTIFY_FLAG" val="#wm#"/>
  <p:tag name="KSO_WM_DIAGRAM_VIRTUALLY_FRAME" val="{&quot;height&quot;:373.75,&quot;left&quot;:55.1,&quot;top&quot;:122.65,&quot;width&quot;:861.4}"/>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58_4*l_h_i*1_2_4"/>
  <p:tag name="KSO_WM_TEMPLATE_CATEGORY" val="diagram"/>
  <p:tag name="KSO_WM_TEMPLATE_INDEX" val="20228058"/>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DIAGRAM_VIRTUALLY_FRAME" val="{&quot;height&quot;:373.75,&quot;left&quot;:55.1,&quot;top&quot;:122.65,&quot;width&quot;:861.4}"/>
</p:tagLst>
</file>

<file path=ppt/tags/tag14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58_4*l_h_a*1_2_1"/>
  <p:tag name="KSO_WM_TEMPLATE_CATEGORY" val="diagram"/>
  <p:tag name="KSO_WM_TEMPLATE_INDEX" val="20228058"/>
  <p:tag name="KSO_WM_UNIT_LAYERLEVEL" val="1_1_1"/>
  <p:tag name="KSO_WM_TAG_VERSION" val="1.0"/>
  <p:tag name="KSO_WM_BEAUTIFY_FLAG" val="#wm#"/>
  <p:tag name="KSO_WM_UNIT_TEXT_FILL_FORE_SCHEMECOLOR_INDEX" val="6"/>
  <p:tag name="KSO_WM_UNIT_TEXT_FILL_TYPE" val="1"/>
  <p:tag name="KSO_WM_DIAGRAM_VIRTUALLY_FRAME" val="{&quot;height&quot;:373.75,&quot;left&quot;:55.1,&quot;top&quot;:122.65,&quot;width&quot;:861.4}"/>
</p:tagLst>
</file>

<file path=ppt/tags/tag143.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58_4*l_h_f*1_2_1"/>
  <p:tag name="KSO_WM_TEMPLATE_CATEGORY" val="diagram"/>
  <p:tag name="KSO_WM_TEMPLATE_INDEX" val="20228058"/>
  <p:tag name="KSO_WM_UNIT_LAYERLEVEL" val="1_1_1"/>
  <p:tag name="KSO_WM_TAG_VERSION" val="1.0"/>
  <p:tag name="KSO_WM_BEAUTIFY_FLAG" val="#wm#"/>
  <p:tag name="KSO_WM_UNIT_TEXT_FILL_FORE_SCHEMECOLOR_INDEX" val="13"/>
  <p:tag name="KSO_WM_UNIT_TEXT_FILL_TYPE" val="1"/>
  <p:tag name="KSO_WM_DIAGRAM_VIRTUALLY_FRAME" val="{&quot;height&quot;:373.75,&quot;left&quot;:55.1,&quot;top&quot;:122.65,&quot;width&quot;:861.4}"/>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058_4*l_h_i*1_2_5"/>
  <p:tag name="KSO_WM_TEMPLATE_CATEGORY" val="diagram"/>
  <p:tag name="KSO_WM_TEMPLATE_INDEX" val="2022805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DIAGRAM_VIRTUALLY_FRAME" val="{&quot;height&quot;:373.75,&quot;left&quot;:55.1,&quot;top&quot;:122.65,&quot;width&quot;:861.4}"/>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58_4*l_h_i*1_1_1"/>
  <p:tag name="KSO_WM_TEMPLATE_CATEGORY" val="diagram"/>
  <p:tag name="KSO_WM_TEMPLATE_INDEX" val="2022805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373.75,&quot;left&quot;:55.1,&quot;top&quot;:122.65,&quot;width&quot;:861.4}"/>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58_4*l_h_i*1_1_2"/>
  <p:tag name="KSO_WM_TEMPLATE_CATEGORY" val="diagram"/>
  <p:tag name="KSO_WM_TEMPLATE_INDEX" val="2022805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373.75,&quot;left&quot;:55.1,&quot;top&quot;:122.65,&quot;width&quot;:861.4}"/>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58_4*l_h_i*1_1_3"/>
  <p:tag name="KSO_WM_TEMPLATE_CATEGORY" val="diagram"/>
  <p:tag name="KSO_WM_TEMPLATE_INDEX" val="2022805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373.75,&quot;left&quot;:55.1,&quot;top&quot;:122.65,&quot;width&quot;:861.4}"/>
</p:tagLst>
</file>

<file path=ppt/tags/tag148.xml><?xml version="1.0" encoding="utf-8"?>
<p:tagLst xmlns:p="http://schemas.openxmlformats.org/presentationml/2006/main">
  <p:tag name="KSO_WM_UNIT_VALUE" val="90*9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58_4*l_h_x*1_1_1"/>
  <p:tag name="KSO_WM_TEMPLATE_CATEGORY" val="diagram"/>
  <p:tag name="KSO_WM_TEMPLATE_INDEX" val="20228058"/>
  <p:tag name="KSO_WM_UNIT_LAYERLEVEL" val="1_1_1"/>
  <p:tag name="KSO_WM_TAG_VERSION" val="1.0"/>
  <p:tag name="KSO_WM_BEAUTIFY_FLAG" val="#wm#"/>
  <p:tag name="KSO_WM_DIAGRAM_VIRTUALLY_FRAME" val="{&quot;height&quot;:373.75,&quot;left&quot;:55.1,&quot;top&quot;:122.65,&quot;width&quot;:861.4}"/>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58_4*l_h_i*1_1_4"/>
  <p:tag name="KSO_WM_TEMPLATE_CATEGORY" val="diagram"/>
  <p:tag name="KSO_WM_TEMPLATE_INDEX" val="20228058"/>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DIAGRAM_VIRTUALLY_FRAME" val="{&quot;height&quot;:373.75,&quot;left&quot;:55.1,&quot;top&quot;:122.65,&quot;width&quot;:861.4}"/>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f*1_3_1"/>
  <p:tag name="KSO_WM_TEMPLATE_CATEGORY" val="diagram"/>
  <p:tag name="KSO_WM_TEMPLATE_INDEX" val="20230139"/>
  <p:tag name="KSO_WM_UNIT_LAYERLEVEL" val="1_1_1"/>
  <p:tag name="KSO_WM_TAG_VERSION" val="1.0"/>
  <p:tag name="KSO_WM_BEAUTIFY_FLAG" val="#wm#"/>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3_1"/>
  <p:tag name="KSO_WM_UNIT_TEXT_FILL_FORE_SCHEMECOLOR_INDEX" val="13"/>
  <p:tag name="KSO_WM_UNIT_TEXT_FILL_TYPE" val="1"/>
</p:tagLst>
</file>

<file path=ppt/tags/tag15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58_4*l_h_a*1_1_1"/>
  <p:tag name="KSO_WM_TEMPLATE_CATEGORY" val="diagram"/>
  <p:tag name="KSO_WM_TEMPLATE_INDEX" val="20228058"/>
  <p:tag name="KSO_WM_UNIT_LAYERLEVEL" val="1_1_1"/>
  <p:tag name="KSO_WM_TAG_VERSION" val="1.0"/>
  <p:tag name="KSO_WM_BEAUTIFY_FLAG" val="#wm#"/>
  <p:tag name="KSO_WM_UNIT_TEXT_FILL_FORE_SCHEMECOLOR_INDEX" val="5"/>
  <p:tag name="KSO_WM_UNIT_TEXT_FILL_TYPE" val="1"/>
  <p:tag name="KSO_WM_DIAGRAM_VIRTUALLY_FRAME" val="{&quot;height&quot;:373.75,&quot;left&quot;:55.1,&quot;top&quot;:122.65,&quot;width&quot;:861.4}"/>
</p:tagLst>
</file>

<file path=ppt/tags/tag151.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58_4*l_h_f*1_1_1"/>
  <p:tag name="KSO_WM_TEMPLATE_CATEGORY" val="diagram"/>
  <p:tag name="KSO_WM_TEMPLATE_INDEX" val="20228058"/>
  <p:tag name="KSO_WM_UNIT_LAYERLEVEL" val="1_1_1"/>
  <p:tag name="KSO_WM_TAG_VERSION" val="1.0"/>
  <p:tag name="KSO_WM_BEAUTIFY_FLAG" val="#wm#"/>
  <p:tag name="KSO_WM_UNIT_TEXT_FILL_FORE_SCHEMECOLOR_INDEX" val="13"/>
  <p:tag name="KSO_WM_UNIT_TEXT_FILL_TYPE" val="1"/>
  <p:tag name="KSO_WM_DIAGRAM_VIRTUALLY_FRAME" val="{&quot;height&quot;:373.75,&quot;left&quot;:55.1,&quot;top&quot;:122.65,&quot;width&quot;:861.4}"/>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58_4*l_h_i*1_1_5"/>
  <p:tag name="KSO_WM_TEMPLATE_CATEGORY" val="diagram"/>
  <p:tag name="KSO_WM_TEMPLATE_INDEX" val="2022805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373.75,&quot;left&quot;:55.1,&quot;top&quot;:122.65,&quot;width&quot;:861.4}"/>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58_4*l_h_i*1_4_3"/>
  <p:tag name="KSO_WM_TEMPLATE_CATEGORY" val="diagram"/>
  <p:tag name="KSO_WM_TEMPLATE_INDEX" val="20228058"/>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DIAGRAM_VIRTUALLY_FRAME" val="{&quot;height&quot;:373.75,&quot;left&quot;:55.1,&quot;top&quot;:122.65,&quot;width&quot;:861.4}"/>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8058_4*l_h_i*1_4_4"/>
  <p:tag name="KSO_WM_TEMPLATE_CATEGORY" val="diagram"/>
  <p:tag name="KSO_WM_TEMPLATE_INDEX" val="20228058"/>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DIAGRAM_VIRTUALLY_FRAME" val="{&quot;height&quot;:373.75,&quot;left&quot;:55.1,&quot;top&quot;:122.65,&quot;width&quot;:861.4}"/>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28058_4*l_h_i*1_4_5"/>
  <p:tag name="KSO_WM_TEMPLATE_CATEGORY" val="diagram"/>
  <p:tag name="KSO_WM_TEMPLATE_INDEX" val="20228058"/>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DIAGRAM_VIRTUALLY_FRAME" val="{&quot;height&quot;:373.75,&quot;left&quot;:55.1,&quot;top&quot;:122.65,&quot;width&quot;:861.4}"/>
</p:tagLst>
</file>

<file path=ppt/tags/tag156.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058_4*l_h_x*1_4_1"/>
  <p:tag name="KSO_WM_TEMPLATE_CATEGORY" val="diagram"/>
  <p:tag name="KSO_WM_TEMPLATE_INDEX" val="20228058"/>
  <p:tag name="KSO_WM_UNIT_LAYERLEVEL" val="1_1_1"/>
  <p:tag name="KSO_WM_TAG_VERSION" val="1.0"/>
  <p:tag name="KSO_WM_BEAUTIFY_FLAG" val="#wm#"/>
  <p:tag name="KSO_WM_DIAGRAM_VIRTUALLY_FRAME" val="{&quot;height&quot;:373.75,&quot;left&quot;:55.1,&quot;top&quot;:122.65,&quot;width&quot;:861.4}"/>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58_4*l_h_i*1_4_1"/>
  <p:tag name="KSO_WM_TEMPLATE_CATEGORY" val="diagram"/>
  <p:tag name="KSO_WM_TEMPLATE_INDEX" val="20228058"/>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DIAGRAM_VIRTUALLY_FRAME" val="{&quot;height&quot;:373.75,&quot;left&quot;:55.1,&quot;top&quot;:122.65,&quot;width&quot;:861.4}"/>
</p:tagLst>
</file>

<file path=ppt/tags/tag15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58_4*l_h_a*1_4_1"/>
  <p:tag name="KSO_WM_TEMPLATE_CATEGORY" val="diagram"/>
  <p:tag name="KSO_WM_TEMPLATE_INDEX" val="20228058"/>
  <p:tag name="KSO_WM_UNIT_LAYERLEVEL" val="1_1_1"/>
  <p:tag name="KSO_WM_TAG_VERSION" val="1.0"/>
  <p:tag name="KSO_WM_BEAUTIFY_FLAG" val="#wm#"/>
  <p:tag name="KSO_WM_UNIT_TEXT_FILL_FORE_SCHEMECOLOR_INDEX" val="8"/>
  <p:tag name="KSO_WM_UNIT_TEXT_FILL_TYPE" val="1"/>
  <p:tag name="KSO_WM_DIAGRAM_VIRTUALLY_FRAME" val="{&quot;height&quot;:373.75,&quot;left&quot;:55.1,&quot;top&quot;:122.65,&quot;width&quot;:861.4}"/>
</p:tagLst>
</file>

<file path=ppt/tags/tag159.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058_4*l_h_f*1_4_1"/>
  <p:tag name="KSO_WM_TEMPLATE_CATEGORY" val="diagram"/>
  <p:tag name="KSO_WM_TEMPLATE_INDEX" val="20228058"/>
  <p:tag name="KSO_WM_UNIT_LAYERLEVEL" val="1_1_1"/>
  <p:tag name="KSO_WM_TAG_VERSION" val="1.0"/>
  <p:tag name="KSO_WM_BEAUTIFY_FLAG" val="#wm#"/>
  <p:tag name="KSO_WM_UNIT_TEXT_FILL_FORE_SCHEMECOLOR_INDEX" val="13"/>
  <p:tag name="KSO_WM_UNIT_TEXT_FILL_TYPE" val="1"/>
  <p:tag name="KSO_WM_DIAGRAM_VIRTUALLY_FRAME" val="{&quot;height&quot;:373.75,&quot;left&quot;:55.1,&quot;top&quot;:122.65,&quot;width&quot;:861.4}"/>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a*1_3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3_1"/>
  <p:tag name="KSO_WM_UNIT_TEXT_FILL_FORE_SCHEMECOLOR_INDEX" val="7"/>
  <p:tag name="KSO_WM_UNIT_TEXT_FILL_TYPE"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58_4*l_h_i*1_4_2"/>
  <p:tag name="KSO_WM_TEMPLATE_CATEGORY" val="diagram"/>
  <p:tag name="KSO_WM_TEMPLATE_INDEX" val="20228058"/>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DIAGRAM_VIRTUALLY_FRAME" val="{&quot;height&quot;:373.75,&quot;left&quot;:55.1,&quot;top&quot;:122.65,&quot;width&quot;:861.4}"/>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f*1_2_1"/>
  <p:tag name="KSO_WM_TEMPLATE_CATEGORY" val="diagram"/>
  <p:tag name="KSO_WM_TEMPLATE_INDEX" val="20230139"/>
  <p:tag name="KSO_WM_UNIT_LAYERLEVEL" val="1_1_1"/>
  <p:tag name="KSO_WM_TAG_VERSION" val="1.0"/>
  <p:tag name="KSO_WM_BEAUTIFY_FLAG" val="#wm#"/>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2_1"/>
  <p:tag name="KSO_WM_UNIT_TEXT_FILL_FORE_SCHEMECOLOR_INDEX" val="13"/>
  <p:tag name="KSO_WM_UNIT_TEXT_FILL_TYPE" val="1"/>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a*1_2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2_1"/>
  <p:tag name="KSO_WM_UNIT_TEXT_FILL_FORE_SCHEMECOLOR_INDEX" val="5"/>
  <p:tag name="KSO_WM_UNIT_TEXT_FILL_TYPE" val="1"/>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x*1_1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1_1"/>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MH_OLD_SHAPE_ID" val="31"/>
  <p:tag name="REFSHAPE" val="26371855784"/>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x*1_2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2_1"/>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x*1_3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3_1"/>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i*1_1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1_1"/>
  <p:tag name="KSO_WM_UNIT_FILL_FORE_SCHEMECOLOR_INDEX" val="6"/>
  <p:tag name="KSO_WM_UNIT_FILL_TYPE" val="1"/>
  <p:tag name="KSO_WM_UNIT_SHADOW_SCHEMECOLOR_INDEX" val="6"/>
  <p:tag name="KSO_WM_UNIT_TEXT_FILL_FORE_SCHEMECOLOR_INDEX" val="2"/>
  <p:tag name="KSO_WM_UNIT_TEXT_FILL_TYPE" val="1"/>
  <p:tag name="KSO_WM_UNIT_USESOURCEFORMAT_APPLY" val="1"/>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i*1_2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2_1"/>
  <p:tag name="KSO_WM_UNIT_FILL_FORE_SCHEMECOLOR_INDEX" val="5"/>
  <p:tag name="KSO_WM_UNIT_FILL_TYPE" val="1"/>
  <p:tag name="KSO_WM_UNIT_SHADOW_SCHEMECOLOR_INDEX" val="5"/>
  <p:tag name="KSO_WM_UNIT_TEXT_FILL_FORE_SCHEMECOLOR_INDEX" val="2"/>
  <p:tag name="KSO_WM_UNIT_TEXT_FILL_TYPE" val="1"/>
  <p:tag name="KSO_WM_UNIT_USESOURCEFORMAT_APPLY" val="1"/>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i*1_3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3_1"/>
  <p:tag name="KSO_WM_UNIT_FILL_FORE_SCHEMECOLOR_INDEX" val="7"/>
  <p:tag name="KSO_WM_UNIT_FILL_TYPE" val="1"/>
  <p:tag name="KSO_WM_UNIT_SHADOW_SCHEMECOLOR_INDEX" val="7"/>
  <p:tag name="KSO_WM_UNIT_TEXT_FILL_FORE_SCHEMECOLOR_INDEX" val="2"/>
  <p:tag name="KSO_WM_UNIT_TEXT_FILL_TYPE" val="1"/>
  <p:tag name="KSO_WM_UNIT_USESOURCEFORMAT_APPLY" val="1"/>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KSO_WM_BEAUTIFY_FLAG" val=""/>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f*1_1_1"/>
  <p:tag name="KSO_WM_TEMPLATE_CATEGORY" val="diagram"/>
  <p:tag name="KSO_WM_TEMPLATE_INDEX" val="20230139"/>
  <p:tag name="KSO_WM_UNIT_LAYERLEVEL" val="1_1_1"/>
  <p:tag name="KSO_WM_TAG_VERSION" val="1.0"/>
  <p:tag name="KSO_WM_BEAUTIFY_FLAG" val="#wm#"/>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1_1"/>
  <p:tag name="KSO_WM_UNIT_TEXT_FILL_FORE_SCHEMECOLOR_INDEX" val="13"/>
  <p:tag name="KSO_WM_UNIT_TEXT_FILL_TYPE" val="1"/>
  <p:tag name="KSO_WM_UNIT_USESOURCEFORMAT_APPLY" val="1"/>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BEAUTIFY_FLAG" val=""/>
</p:tagLst>
</file>

<file path=ppt/tags/tag256.xml><?xml version="1.0" encoding="utf-8"?>
<p:tagLst xmlns:p="http://schemas.openxmlformats.org/presentationml/2006/main">
  <p:tag name="KSO_WM_BEAUTIFY_FLAG" val=""/>
</p:tagLst>
</file>

<file path=ppt/tags/tag257.xml><?xml version="1.0" encoding="utf-8"?>
<p:tagLst xmlns:p="http://schemas.openxmlformats.org/presentationml/2006/main">
  <p:tag name="KSO_WM_BEAUTIFY_FLAG" val=""/>
</p:tagLst>
</file>

<file path=ppt/tags/tag258.xml><?xml version="1.0" encoding="utf-8"?>
<p:tagLst xmlns:p="http://schemas.openxmlformats.org/presentationml/2006/main">
  <p:tag name="KSO_WM_BEAUTIFY_FLAG" val=""/>
</p:tagLst>
</file>

<file path=ppt/tags/tag259.xml><?xml version="1.0" encoding="utf-8"?>
<p:tagLst xmlns:p="http://schemas.openxmlformats.org/presentationml/2006/main">
  <p:tag name="KSO_WM_BEAUTIFY_FLAG" val=""/>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a*1_1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1_1"/>
  <p:tag name="KSO_WM_UNIT_TEXT_FILL_FORE_SCHEMECOLOR_INDEX" val="6"/>
  <p:tag name="KSO_WM_UNIT_TEXT_FILL_TYPE" val="1"/>
  <p:tag name="KSO_WM_UNIT_USESOURCEFORMAT_APPLY" val="1"/>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KSO_WM_BEAUTIFY_FLAG" val=""/>
</p:tagLst>
</file>

<file path=ppt/tags/tag262.xml><?xml version="1.0" encoding="utf-8"?>
<p:tagLst xmlns:p="http://schemas.openxmlformats.org/presentationml/2006/main">
  <p:tag name="KSO_WM_BEAUTIFY_FLAG" val=""/>
</p:tagLst>
</file>

<file path=ppt/tags/tag263.xml><?xml version="1.0" encoding="utf-8"?>
<p:tagLst xmlns:p="http://schemas.openxmlformats.org/presentationml/2006/main">
  <p:tag name="KSO_WM_BEAUTIFY_FLAG" val=""/>
</p:tagLst>
</file>

<file path=ppt/tags/tag264.xml><?xml version="1.0" encoding="utf-8"?>
<p:tagLst xmlns:p="http://schemas.openxmlformats.org/presentationml/2006/main">
  <p:tag name="KSO_WM_BEAUTIFY_FLAG" val=""/>
</p:tagLst>
</file>

<file path=ppt/tags/tag265.xml><?xml version="1.0" encoding="utf-8"?>
<p:tagLst xmlns:p="http://schemas.openxmlformats.org/presentationml/2006/main">
  <p:tag name="commondata" val="eyJjb3VudCI6MiwiaGRpZCI6ImYxNzBjMmQzMzhiMjBlMjA5OTI4NzFlMzg3MTdkZDU0IiwidXNlckNvdW50IjoxfQ=="/>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f*1_3_1"/>
  <p:tag name="KSO_WM_TEMPLATE_CATEGORY" val="diagram"/>
  <p:tag name="KSO_WM_TEMPLATE_INDEX" val="20230139"/>
  <p:tag name="KSO_WM_UNIT_LAYERLEVEL" val="1_1_1"/>
  <p:tag name="KSO_WM_TAG_VERSION" val="1.0"/>
  <p:tag name="KSO_WM_BEAUTIFY_FLAG" val="#wm#"/>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3_1"/>
  <p:tag name="KSO_WM_UNIT_TEXT_FILL_FORE_SCHEMECOLOR_INDEX" val="13"/>
  <p:tag name="KSO_WM_UNIT_TEXT_FILL_TYPE" val="1"/>
  <p:tag name="KSO_WM_UNIT_USESOURCEFORMAT_APPLY"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a*1_3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3_1"/>
  <p:tag name="KSO_WM_UNIT_TEXT_FILL_FORE_SCHEMECOLOR_INDEX" val="7"/>
  <p:tag name="KSO_WM_UNIT_TEXT_FILL_TYPE" val="1"/>
  <p:tag name="KSO_WM_UNIT_USESOURCEFORMAT_APPLY"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f*1_2_1"/>
  <p:tag name="KSO_WM_TEMPLATE_CATEGORY" val="diagram"/>
  <p:tag name="KSO_WM_TEMPLATE_INDEX" val="20230139"/>
  <p:tag name="KSO_WM_UNIT_LAYERLEVEL" val="1_1_1"/>
  <p:tag name="KSO_WM_TAG_VERSION" val="1.0"/>
  <p:tag name="KSO_WM_BEAUTIFY_FLAG" val="#wm#"/>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2_1"/>
  <p:tag name="KSO_WM_UNIT_TEXT_FILL_FORE_SCHEMECOLOR_INDEX" val="13"/>
  <p:tag name="KSO_WM_UNIT_TEXT_FILL_TYPE" val="1"/>
  <p:tag name="KSO_WM_UNIT_USESOURCEFORMAT_APPLY"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a*1_2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2_1"/>
  <p:tag name="KSO_WM_UNIT_TEXT_FILL_FORE_SCHEMECOLOR_INDEX" val="5"/>
  <p:tag name="KSO_WM_UNIT_TEXT_FILL_TYPE" val="1"/>
  <p:tag name="KSO_WM_UNIT_USESOURCEFORMAT_APPLY"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x*1_1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1_1"/>
  <p:tag name="KSO_WM_UNIT_USESOURCEFORMAT_APPLY"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x*1_2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2_1"/>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x*1_3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3_1"/>
  <p:tag name="KSO_WM_UNIT_USESOURCEFORMAT_APPLY" val="1"/>
</p:tagLst>
</file>

<file path=ppt/tags/tag34.xml><?xml version="1.0" encoding="utf-8"?>
<p:tagLst xmlns:p="http://schemas.openxmlformats.org/presentationml/2006/main">
  <p:tag name="KSO_WM_DIAGRAM_VIRTUALLY_FRAME" val="{&quot;height&quot;:258.21275590551187,&quot;left&quot;:73.25,&quot;top&quot;:173.2856692913386,&quot;width&quot;:811.75}"/>
</p:tagLst>
</file>

<file path=ppt/tags/tag35.xml><?xml version="1.0" encoding="utf-8"?>
<p:tagLst xmlns:p="http://schemas.openxmlformats.org/presentationml/2006/main">
  <p:tag name="KSO_WM_DIAGRAM_VIRTUALLY_FRAME" val="{&quot;height&quot;:258.21275590551187,&quot;left&quot;:73.25,&quot;top&quot;:173.2856692913386,&quot;width&quot;:811.75}"/>
</p:tagLst>
</file>

<file path=ppt/tags/tag36.xml><?xml version="1.0" encoding="utf-8"?>
<p:tagLst xmlns:p="http://schemas.openxmlformats.org/presentationml/2006/main">
  <p:tag name="KSO_WM_DIAGRAM_VIRTUALLY_FRAME" val="{&quot;height&quot;:258.21275590551187,&quot;left&quot;:73.25,&quot;top&quot;:173.2856692913386,&quot;width&quot;:811.75}"/>
</p:tagLst>
</file>

<file path=ppt/tags/tag37.xml><?xml version="1.0" encoding="utf-8"?>
<p:tagLst xmlns:p="http://schemas.openxmlformats.org/presentationml/2006/main">
  <p:tag name="KSO_WM_DIAGRAM_VIRTUALLY_FRAME" val="{&quot;height&quot;:258.21275590551187,&quot;left&quot;:73.25,&quot;top&quot;:173.2856692913386,&quot;width&quot;:811.75}"/>
</p:tagLst>
</file>

<file path=ppt/tags/tag38.xml><?xml version="1.0" encoding="utf-8"?>
<p:tagLst xmlns:p="http://schemas.openxmlformats.org/presentationml/2006/main">
  <p:tag name="KSO_WM_DIAGRAM_VIRTUALLY_FRAME" val="{&quot;height&quot;:258.21275590551187,&quot;left&quot;:73.25,&quot;top&quot;:173.2856692913386,&quot;width&quot;:811.75}"/>
</p:tagLst>
</file>

<file path=ppt/tags/tag39.xml><?xml version="1.0" encoding="utf-8"?>
<p:tagLst xmlns:p="http://schemas.openxmlformats.org/presentationml/2006/main">
  <p:tag name="KSO_WM_DIAGRAM_VIRTUALLY_FRAME" val="{&quot;height&quot;:258.21275590551187,&quot;left&quot;:73.25,&quot;top&quot;:173.2856692913386,&quot;width&quot;:811.75}"/>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0.xml><?xml version="1.0" encoding="utf-8"?>
<p:tagLst xmlns:p="http://schemas.openxmlformats.org/presentationml/2006/main">
  <p:tag name="KSO_WM_DIAGRAM_VIRTUALLY_FRAME" val="{&quot;height&quot;:258.21275590551187,&quot;left&quot;:73.25,&quot;top&quot;:173.2856692913386,&quot;width&quot;:811.75}"/>
</p:tagLst>
</file>

<file path=ppt/tags/tag41.xml><?xml version="1.0" encoding="utf-8"?>
<p:tagLst xmlns:p="http://schemas.openxmlformats.org/presentationml/2006/main">
  <p:tag name="KSO_WM_DIAGRAM_VIRTUALLY_FRAME" val="{&quot;height&quot;:258.21275590551187,&quot;left&quot;:73.25,&quot;top&quot;:173.2856692913386,&quot;width&quot;:811.75}"/>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69785_3*q_h_i*1_5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69785_3*q_h_i*1_4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69785_3*q_h_i*1_1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69785_3*q_h_i*1_2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69785_3*q_h_i*1_3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785_3*q_h_i*1_2_2"/>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785_3*q_h_i*1_1_2"/>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169785_3*q_h_i*1_5_2"/>
  <p:tag name="KSO_WM_TEMPLATE_CATEGORY" val="diagram"/>
  <p:tag name="KSO_WM_TEMPLATE_INDEX" val="20169785"/>
  <p:tag name="KSO_WM_UNIT_LAYERLEVEL" val="1_1_1"/>
  <p:tag name="KSO_WM_TAG_VERSION" val="1.0"/>
  <p:tag name="KSO_WM_BEAUTIFY_FLAG" val="#wm#"/>
  <p:tag name="KSO_WM_UNIT_FILL_FORE_SCHEMECOLOR_INDEX" val="9"/>
  <p:tag name="KSO_WM_UNIT_FILL_TYPE" val="1"/>
  <p:tag name="KSO_WM_UNIT_LINE_FORE_SCHEMECOLOR_INDEX" val="9"/>
  <p:tag name="KSO_WM_UNIT_LINE_FILL_TYPE" val="2"/>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9785_3*q_h_i*1_3_2"/>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69785_3*q_h_i*1_4_2"/>
  <p:tag name="KSO_WM_TEMPLATE_CATEGORY" val="diagram"/>
  <p:tag name="KSO_WM_TEMPLATE_INDEX" val="20169785"/>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3"/>
  <p:tag name="KSO_WM_UNIT_ID" val="diagram20169785_3*q_h_i*1_2_3"/>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3"/>
  <p:tag name="KSO_WM_UNIT_ID" val="diagram20169785_3*q_h_i*1_3_3"/>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3"/>
  <p:tag name="KSO_WM_UNIT_ID" val="diagram20169785_3*q_h_i*1_1_3"/>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4_3"/>
  <p:tag name="KSO_WM_UNIT_ID" val="diagram20169785_3*q_h_i*1_4_3"/>
  <p:tag name="KSO_WM_TEMPLATE_CATEGORY" val="diagram"/>
  <p:tag name="KSO_WM_TEMPLATE_INDEX" val="20169785"/>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14"/>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5_3"/>
  <p:tag name="KSO_WM_UNIT_ID" val="diagram20169785_3*q_h_i*1_5_3"/>
  <p:tag name="KSO_WM_TEMPLATE_CATEGORY" val="diagram"/>
  <p:tag name="KSO_WM_TEMPLATE_INDEX" val="20169785"/>
  <p:tag name="KSO_WM_UNIT_LAYERLEVEL" val="1_1_1"/>
  <p:tag name="KSO_WM_TAG_VERSION" val="1.0"/>
  <p:tag name="KSO_WM_BEAUTIFY_FLAG" val="#wm#"/>
  <p:tag name="KSO_WM_UNIT_FILL_FORE_SCHEMECOLOR_INDEX" val="9"/>
  <p:tag name="KSO_WM_UNIT_FILL_TYPE" val="1"/>
  <p:tag name="KSO_WM_UNIT_LINE_FORE_SCHEMECOLOR_INDEX" val="9"/>
  <p:tag name="KSO_WM_UNIT_LINE_FILL_TYPE" val="2"/>
  <p:tag name="KSO_WM_UNIT_TEXT_FILL_FORE_SCHEMECOLOR_INDEX" val="14"/>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9785_3*q_i*1_1"/>
  <p:tag name="KSO_WM_TEMPLATE_CATEGORY" val="diagram"/>
  <p:tag name="KSO_WM_TEMPLATE_INDEX" val="20169785"/>
  <p:tag name="KSO_WM_UNIT_LAYERLEVEL" val="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69785_3*q_i*1_2"/>
  <p:tag name="KSO_WM_TEMPLATE_CATEGORY" val="diagram"/>
  <p:tag name="KSO_WM_TEMPLATE_INDEX" val="20169785"/>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69785_3*q_i*1_3"/>
  <p:tag name="KSO_WM_TEMPLATE_CATEGORY" val="diagram"/>
  <p:tag name="KSO_WM_TEMPLATE_INDEX" val="20169785"/>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6.xml><?xml version="1.0" encoding="utf-8"?>
<p:tagLst xmlns:p="http://schemas.openxmlformats.org/presentationml/2006/main">
  <p:tag name="PA" val="v5.2.1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69785_3*q_i*1_4"/>
  <p:tag name="KSO_WM_TEMPLATE_CATEGORY" val="diagram"/>
  <p:tag name="KSO_WM_TEMPLATE_INDEX" val="20169785"/>
  <p:tag name="KSO_WM_UNIT_LAYERLEVEL" val="1_1"/>
  <p:tag name="KSO_WM_TAG_VERSION" val="1.0"/>
  <p:tag name="KSO_WM_BEAUTIFY_FLAG" val="#wm#"/>
  <p:tag name="KSO_WM_UNIT_FILL_FORE_SCHEMECOLOR_INDEX" val="9"/>
  <p:tag name="KSO_WM_UNIT_FILL_TYPE" val="1"/>
  <p:tag name="KSO_WM_UNIT_TEXT_FILL_FORE_SCHEMECOLOR_INDEX" val="13"/>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169785_3*q_i*1_5"/>
  <p:tag name="KSO_WM_TEMPLATE_CATEGORY" val="diagram"/>
  <p:tag name="KSO_WM_TEMPLATE_INDEX" val="20169785"/>
  <p:tag name="KSO_WM_UNIT_LAYERLEVEL" val="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169785_3*q_i*1_6"/>
  <p:tag name="KSO_WM_TEMPLATE_CATEGORY" val="diagram"/>
  <p:tag name="KSO_WM_TEMPLATE_INDEX" val="20169785"/>
  <p:tag name="KSO_WM_UNIT_LAYERLEVEL" val="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63.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169785_3*q_h_f*1_5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64.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169785_3*q_h_f*1_4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65.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785_3*q_h_f*1_2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66.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69785_3*q_h_f*1_3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67.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785_3*q_h_f*1_1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68.xml><?xml version="1.0" encoding="utf-8"?>
<p:tagLst xmlns:p="http://schemas.openxmlformats.org/presentationml/2006/main">
  <p:tag name="KSO_WM_UNIT_VALUE" val="198*174"/>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169785_3*q_h_x*1_4_1"/>
  <p:tag name="KSO_WM_TEMPLATE_CATEGORY" val="diagram"/>
  <p:tag name="KSO_WM_TEMPLATE_INDEX" val="20169785"/>
  <p:tag name="KSO_WM_UNIT_LAYERLEVEL" val="1_1_1"/>
  <p:tag name="KSO_WM_TAG_VERSION" val="1.0"/>
  <p:tag name="KSO_WM_BEAUTIFY_FLAG" val="#wm#"/>
</p:tagLst>
</file>

<file path=ppt/tags/tag69.xml><?xml version="1.0" encoding="utf-8"?>
<p:tagLst xmlns:p="http://schemas.openxmlformats.org/presentationml/2006/main">
  <p:tag name="KSO_WM_UNIT_VALUE" val="182*100"/>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69785_3*q_h_x*1_3_1"/>
  <p:tag name="KSO_WM_TEMPLATE_CATEGORY" val="diagram"/>
  <p:tag name="KSO_WM_TEMPLATE_INDEX" val="20169785"/>
  <p:tag name="KSO_WM_UNIT_LAYERLEVEL" val="1_1_1"/>
  <p:tag name="KSO_WM_TAG_VERSION" val="1.0"/>
  <p:tag name="KSO_WM_BEAUTIFY_FLAG" val="#wm#"/>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UNIT_VALUE" val="135*127"/>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785_3*q_h_x*1_2_1"/>
  <p:tag name="KSO_WM_TEMPLATE_CATEGORY" val="diagram"/>
  <p:tag name="KSO_WM_TEMPLATE_INDEX" val="20169785"/>
  <p:tag name="KSO_WM_UNIT_LAYERLEVEL" val="1_1_1"/>
  <p:tag name="KSO_WM_TAG_VERSION" val="1.0"/>
  <p:tag name="KSO_WM_BEAUTIFY_FLAG" val="#wm#"/>
</p:tagLst>
</file>

<file path=ppt/tags/tag71.xml><?xml version="1.0" encoding="utf-8"?>
<p:tagLst xmlns:p="http://schemas.openxmlformats.org/presentationml/2006/main">
  <p:tag name="KSO_WM_UNIT_VALUE" val="130*188"/>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785_3*q_h_x*1_1_1"/>
  <p:tag name="KSO_WM_TEMPLATE_CATEGORY" val="diagram"/>
  <p:tag name="KSO_WM_TEMPLATE_INDEX" val="20169785"/>
  <p:tag name="KSO_WM_UNIT_LAYERLEVEL" val="1_1_1"/>
  <p:tag name="KSO_WM_TAG_VERSION" val="1.0"/>
  <p:tag name="KSO_WM_BEAUTIFY_FLAG" val="#wm#"/>
</p:tagLst>
</file>

<file path=ppt/tags/tag72.xml><?xml version="1.0" encoding="utf-8"?>
<p:tagLst xmlns:p="http://schemas.openxmlformats.org/presentationml/2006/main">
  <p:tag name="KSO_WM_UNIT_VALUE" val="164*159"/>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169785_3*q_h_x*1_5_1"/>
  <p:tag name="KSO_WM_TEMPLATE_CATEGORY" val="diagram"/>
  <p:tag name="KSO_WM_TEMPLATE_INDEX" val="20169785"/>
  <p:tag name="KSO_WM_UNIT_LAYERLEVEL" val="1_1_1"/>
  <p:tag name="KSO_WM_TAG_VERSION" val="1.0"/>
  <p:tag name="KSO_WM_BEAUTIFY_FLAG" val="#wm#"/>
</p:tagLst>
</file>

<file path=ppt/tags/tag73.xml><?xml version="1.0" encoding="utf-8"?>
<p:tagLst xmlns:p="http://schemas.openxmlformats.org/presentationml/2006/main">
  <p:tag name="KSO_WM_UNIT_VALUE" val="151*159"/>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169785_3*q_x*1_1"/>
  <p:tag name="KSO_WM_TEMPLATE_CATEGORY" val="diagram"/>
  <p:tag name="KSO_WM_TEMPLATE_INDEX" val="20169785"/>
  <p:tag name="KSO_WM_UNIT_LAYERLEVEL" val="1_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i"/>
  <p:tag name="KSO_WM_UNIT_INDEX" val="1_1"/>
  <p:tag name="KSO_WM_UNIT_ID" val="diagram726_3*m_i*1_1"/>
  <p:tag name="KSO_WM_TEMPLATE_CATEGORY" val="diagram"/>
  <p:tag name="KSO_WM_TEMPLATE_INDEX" val="726"/>
  <p:tag name="KSO_WM_UNIT_LAYERLEVEL" val="1_1"/>
  <p:tag name="KSO_WM_TAG_VERSION" val="1.0"/>
  <p:tag name="KSO_WM_BEAUTIFY_FLAG" val="#wm#"/>
  <p:tag name="KSO_WM_DIAGRAM_GROUP_CODE" val="m1-1"/>
  <p:tag name="KSO_WM_UNIT_LINE_FORE_SCHEMECOLOR_INDEX" val="6"/>
  <p:tag name="KSO_WM_UNIT_LINE_FILL_TYPE" val="2"/>
</p:tagLst>
</file>

<file path=ppt/tags/tag7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1_3"/>
  <p:tag name="KSO_WM_UNIT_ID" val="diagram726_3*m_h_i*1_1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5"/>
  <p:tag name="KSO_WM_UNIT_FILL_TYPE" val="1"/>
  <p:tag name="KSO_WM_UNIT_TEXT_FILL_FORE_SCHEMECOLOR_INDEX" val="2"/>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1_2"/>
  <p:tag name="KSO_WM_UNIT_ID" val="diagram726_3*m_h_i*1_1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5"/>
  <p:tag name="KSO_WM_UNIT_FILL_TYPE" val="1"/>
  <p:tag name="KSO_WM_UNIT_TEXT_FILL_FORE_SCHEMECOLOR_INDEX" val="2"/>
  <p:tag name="KSO_WM_UNIT_TEXT_FILL_TYPE" val="1"/>
</p:tagLst>
</file>

<file path=ppt/tags/tag77.xml><?xml version="1.0" encoding="utf-8"?>
<p:tagLst xmlns:p="http://schemas.openxmlformats.org/presentationml/2006/main">
  <p:tag name="KSO_WM_UNIT_SUBTYPE" val="a"/>
  <p:tag name="KSO_WM_UNIT_PRESET_TEXT" val="单击此处添加文本具体内容"/>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726_3*m_h_f*1_1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 val="14"/>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1_1"/>
  <p:tag name="KSO_WM_UNIT_ID" val="diagram726_3*m_h_i*1_1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5"/>
  <p:tag name="KSO_WM_UNIT_FILL_TYPE" val="1"/>
  <p:tag name="KSO_WM_UNIT_TEXT_FILL_FORE_SCHEMECOLOR_INDEX" val="14"/>
  <p:tag name="KSO_WM_UNIT_TEXT_FILL_TYPE" val="1"/>
</p:tagLst>
</file>

<file path=ppt/tags/tag7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2_3"/>
  <p:tag name="KSO_WM_UNIT_ID" val="diagram726_3*m_h_i*1_2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6"/>
  <p:tag name="KSO_WM_UNIT_FILL_TYPE" val="1"/>
  <p:tag name="KSO_WM_UNIT_TEXT_FILL_FORE_SCHEMECOLOR_INDEX" val="2"/>
  <p:tag name="KSO_WM_UNIT_TEXT_FILL_TYPE" val="1"/>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2_2"/>
  <p:tag name="KSO_WM_UNIT_ID" val="diagram726_3*m_h_i*1_2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6"/>
  <p:tag name="KSO_WM_UNIT_FILL_TYPE" val="1"/>
  <p:tag name="KSO_WM_UNIT_TEXT_FILL_FORE_SCHEMECOLOR_INDEX" val="2"/>
  <p:tag name="KSO_WM_UNIT_TEXT_FILL_TYPE" val="1"/>
</p:tagLst>
</file>

<file path=ppt/tags/tag81.xml><?xml version="1.0" encoding="utf-8"?>
<p:tagLst xmlns:p="http://schemas.openxmlformats.org/presentationml/2006/main">
  <p:tag name="KSO_WM_UNIT_SUBTYPE" val="a"/>
  <p:tag name="KSO_WM_UNIT_PRESET_TEXT" val="单击此处添加文本具体内容"/>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2_1"/>
  <p:tag name="KSO_WM_UNIT_ID" val="diagram726_3*m_h_f*1_2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 val="14"/>
  <p:tag name="KSO_WM_UNIT_TEXT_FILL_TYPE" val="1"/>
</p:tagLst>
</file>

<file path=ppt/tags/tag8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3_3"/>
  <p:tag name="KSO_WM_UNIT_ID" val="diagram726_3*m_h_i*1_3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7"/>
  <p:tag name="KSO_WM_UNIT_FILL_TYPE" val="1"/>
  <p:tag name="KSO_WM_UNIT_TEXT_FILL_FORE_SCHEMECOLOR_INDEX" val="2"/>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3_2"/>
  <p:tag name="KSO_WM_UNIT_ID" val="diagram726_3*m_h_i*1_3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7"/>
  <p:tag name="KSO_WM_UNIT_FILL_TYPE" val="1"/>
  <p:tag name="KSO_WM_UNIT_TEXT_FILL_FORE_SCHEMECOLOR_INDEX" val="2"/>
  <p:tag name="KSO_WM_UNIT_TEXT_FILL_TYPE" val="1"/>
</p:tagLst>
</file>

<file path=ppt/tags/tag84.xml><?xml version="1.0" encoding="utf-8"?>
<p:tagLst xmlns:p="http://schemas.openxmlformats.org/presentationml/2006/main">
  <p:tag name="KSO_WM_UNIT_SUBTYPE" val="a"/>
  <p:tag name="KSO_WM_UNIT_PRESET_TEXT" val="单击此处添加文本具体内容"/>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3_1"/>
  <p:tag name="KSO_WM_UNIT_ID" val="diagram726_3*m_h_f*1_3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 val="14"/>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2_1"/>
  <p:tag name="KSO_WM_UNIT_ID" val="diagram726_3*m_h_i*1_2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6"/>
  <p:tag name="KSO_WM_UNIT_FILL_TYPE" val="1"/>
  <p:tag name="KSO_WM_UNIT_TEXT_FILL_FORE_SCHEMECOLOR_INDEX" val="14"/>
  <p:tag name="KSO_WM_UNIT_TEXT_FILL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3_1"/>
  <p:tag name="KSO_WM_UNIT_ID" val="diagram726_3*m_h_i*1_3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77_3*l_h_i*1_3_2"/>
  <p:tag name="KSO_WM_TEMPLATE_CATEGORY" val="diagram"/>
  <p:tag name="KSO_WM_TEMPLATE_INDEX" val="20227977"/>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DIAGRAM_VIRTUALLY_FRAME" val="{&quot;height&quot;:344.35,&quot;left&quot;:57.8,&quot;top&quot;:149.7,&quot;width&quot;:846.7}"/>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77_3*l_h_i*1_3_1"/>
  <p:tag name="KSO_WM_TEMPLATE_CATEGORY" val="diagram"/>
  <p:tag name="KSO_WM_TEMPLATE_INDEX" val="20227977"/>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DIAGRAM_VIRTUALLY_FRAME" val="{&quot;height&quot;:344.35,&quot;left&quot;:57.8,&quot;top&quot;:149.7,&quot;width&quot;:846.7}"/>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77_3*l_h_i*1_2_2"/>
  <p:tag name="KSO_WM_TEMPLATE_CATEGORY" val="diagram"/>
  <p:tag name="KSO_WM_TEMPLATE_INDEX" val="2022797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DIAGRAM_VIRTUALLY_FRAME" val="{&quot;height&quot;:344.35,&quot;left&quot;:57.8,&quot;top&quot;:149.7,&quot;width&quot;:846.7}"/>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77_3*l_h_i*1_2_1"/>
  <p:tag name="KSO_WM_TEMPLATE_CATEGORY" val="diagram"/>
  <p:tag name="KSO_WM_TEMPLATE_INDEX" val="2022797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DIAGRAM_VIRTUALLY_FRAME" val="{&quot;height&quot;:344.35,&quot;left&quot;:57.8,&quot;top&quot;:149.7,&quot;width&quot;:846.7}"/>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77_3*l_h_i*1_1_2"/>
  <p:tag name="KSO_WM_TEMPLATE_CATEGORY" val="diagram"/>
  <p:tag name="KSO_WM_TEMPLATE_INDEX" val="202279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344.35,&quot;left&quot;:57.8,&quot;top&quot;:149.7,&quot;width&quot;:846.7}"/>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77_3*l_h_i*1_1_1"/>
  <p:tag name="KSO_WM_TEMPLATE_CATEGORY" val="diagram"/>
  <p:tag name="KSO_WM_TEMPLATE_INDEX" val="202279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344.35,&quot;left&quot;:57.8,&quot;top&quot;:149.7,&quot;width&quot;:846.7}"/>
</p:tagLst>
</file>

<file path=ppt/tags/tag9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77_3*l_h_a*1_1_1"/>
  <p:tag name="KSO_WM_TEMPLATE_CATEGORY" val="diagram"/>
  <p:tag name="KSO_WM_TEMPLATE_INDEX" val="20227977"/>
  <p:tag name="KSO_WM_UNIT_LAYERLEVEL" val="1_1_1"/>
  <p:tag name="KSO_WM_TAG_VERSION" val="1.0"/>
  <p:tag name="KSO_WM_BEAUTIFY_FLAG" val="#wm#"/>
  <p:tag name="KSO_WM_UNIT_TEXT_FILL_FORE_SCHEMECOLOR_INDEX" val="5"/>
  <p:tag name="KSO_WM_UNIT_TEXT_FILL_TYPE" val="1"/>
  <p:tag name="KSO_WM_DIAGRAM_VIRTUALLY_FRAME" val="{&quot;height&quot;:344.35,&quot;left&quot;:57.8,&quot;top&quot;:149.7,&quot;width&quot;:846.7}"/>
</p:tagLst>
</file>

<file path=ppt/tags/tag94.xml><?xml version="1.0" encoding="utf-8"?>
<p:tagLst xmlns:p="http://schemas.openxmlformats.org/presentationml/2006/main">
  <p:tag name="KSO_WM_UNIT_VALUE" val="114*114"/>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977_3*l_h_x*1_1_1"/>
  <p:tag name="KSO_WM_TEMPLATE_CATEGORY" val="diagram"/>
  <p:tag name="KSO_WM_TEMPLATE_INDEX" val="20227977"/>
  <p:tag name="KSO_WM_UNIT_LAYERLEVEL" val="1_1_1"/>
  <p:tag name="KSO_WM_TAG_VERSION" val="1.0"/>
  <p:tag name="KSO_WM_BEAUTIFY_FLAG" val="#wm#"/>
  <p:tag name="KSO_WM_DIAGRAM_VIRTUALLY_FRAME" val="{&quot;height&quot;:344.35,&quot;left&quot;:57.8,&quot;top&quot;:149.7,&quot;width&quot;:846.7}"/>
</p:tagLst>
</file>

<file path=ppt/tags/tag9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977_3*l_h_a*1_2_1"/>
  <p:tag name="KSO_WM_TEMPLATE_CATEGORY" val="diagram"/>
  <p:tag name="KSO_WM_TEMPLATE_INDEX" val="20227977"/>
  <p:tag name="KSO_WM_UNIT_LAYERLEVEL" val="1_1_1"/>
  <p:tag name="KSO_WM_TAG_VERSION" val="1.0"/>
  <p:tag name="KSO_WM_BEAUTIFY_FLAG" val="#wm#"/>
  <p:tag name="KSO_WM_UNIT_TEXT_FILL_FORE_SCHEMECOLOR_INDEX" val="8"/>
  <p:tag name="KSO_WM_UNIT_TEXT_FILL_TYPE" val="1"/>
  <p:tag name="KSO_WM_DIAGRAM_VIRTUALLY_FRAME" val="{&quot;height&quot;:344.35,&quot;left&quot;:57.8,&quot;top&quot;:149.7,&quot;width&quot;:846.7}"/>
</p:tagLst>
</file>

<file path=ppt/tags/tag96.xml><?xml version="1.0" encoding="utf-8"?>
<p:tagLst xmlns:p="http://schemas.openxmlformats.org/presentationml/2006/main">
  <p:tag name="KSO_WM_UNIT_VALUE" val="114*11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7977_3*l_h_x*1_2_1"/>
  <p:tag name="KSO_WM_TEMPLATE_CATEGORY" val="diagram"/>
  <p:tag name="KSO_WM_TEMPLATE_INDEX" val="20227977"/>
  <p:tag name="KSO_WM_UNIT_LAYERLEVEL" val="1_1_1"/>
  <p:tag name="KSO_WM_TAG_VERSION" val="1.0"/>
  <p:tag name="KSO_WM_BEAUTIFY_FLAG" val="#wm#"/>
  <p:tag name="KSO_WM_DIAGRAM_VIRTUALLY_FRAME" val="{&quot;height&quot;:344.35,&quot;left&quot;:57.8,&quot;top&quot;:149.7,&quot;width&quot;:846.7}"/>
</p:tagLst>
</file>

<file path=ppt/tags/tag9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977_3*l_h_a*1_3_1"/>
  <p:tag name="KSO_WM_TEMPLATE_CATEGORY" val="diagram"/>
  <p:tag name="KSO_WM_TEMPLATE_INDEX" val="20227977"/>
  <p:tag name="KSO_WM_UNIT_LAYERLEVEL" val="1_1_1"/>
  <p:tag name="KSO_WM_TAG_VERSION" val="1.0"/>
  <p:tag name="KSO_WM_BEAUTIFY_FLAG" val="#wm#"/>
  <p:tag name="KSO_WM_UNIT_TEXT_FILL_FORE_SCHEMECOLOR_INDEX" val="10"/>
  <p:tag name="KSO_WM_UNIT_TEXT_FILL_TYPE" val="1"/>
  <p:tag name="KSO_WM_DIAGRAM_VIRTUALLY_FRAME" val="{&quot;height&quot;:344.35,&quot;left&quot;:57.8,&quot;top&quot;:149.7,&quot;width&quot;:846.7}"/>
</p:tagLst>
</file>

<file path=ppt/tags/tag98.xml><?xml version="1.0" encoding="utf-8"?>
<p:tagLst xmlns:p="http://schemas.openxmlformats.org/presentationml/2006/main">
  <p:tag name="KSO_WM_UNIT_VALUE" val="114*114"/>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7977_3*l_h_x*1_3_1"/>
  <p:tag name="KSO_WM_TEMPLATE_CATEGORY" val="diagram"/>
  <p:tag name="KSO_WM_TEMPLATE_INDEX" val="20227977"/>
  <p:tag name="KSO_WM_UNIT_LAYERLEVEL" val="1_1_1"/>
  <p:tag name="KSO_WM_TAG_VERSION" val="1.0"/>
  <p:tag name="KSO_WM_BEAUTIFY_FLAG" val="#wm#"/>
  <p:tag name="KSO_WM_DIAGRAM_VIRTUALLY_FRAME" val="{&quot;height&quot;:344.35,&quot;left&quot;:57.8,&quot;top&quot;:149.7,&quot;width&quot;:846.7}"/>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7977_3*l_h_i*1_2_1"/>
  <p:tag name="KSO_WM_TEMPLATE_CATEGORY" val="diagram"/>
  <p:tag name="KSO_WM_TEMPLATE_INDEX" val="20227977"/>
  <p:tag name="KSO_WM_UNIT_LAYERLEVEL" val="1_1_1"/>
  <p:tag name="KSO_WM_TAG_VERSION" val="1.0"/>
  <p:tag name="KSO_WM_BEAUTIFY_FLAG" val="#wm#"/>
  <p:tag name="KSO_WM_UNIT_TEXT_FORE_SCHEMECOLOR_INDEX" val="8"/>
  <p:tag name="KSO_WM_UNIT_TEXT_LINE_FILL_TYPE" val="2"/>
  <p:tag name="KSO_WM_DIAGRAM_VIRTUALLY_FRAME" val="{&quot;height&quot;:344.35,&quot;left&quot;:57.8,&quot;top&quot;:149.7,&quot;width&quot;:846.7}"/>
</p:tagLst>
</file>

<file path=ppt/theme/theme1.xml><?xml version="1.0" encoding="utf-8"?>
<a:theme xmlns:a="http://schemas.openxmlformats.org/drawingml/2006/main" name="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8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9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0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2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3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4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15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16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3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7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crgbClr r="0" g="0" b="0">
        <a:alpha val="100000"/>
      </a:scrgbClr>
    </a:dk1>
    <a:lt1>
      <a:scrgbClr r="100000" g="100000" b="100000">
        <a:alpha val="100000"/>
      </a:scrgbClr>
    </a:lt1>
    <a:dk2>
      <a:scrgbClr r="12549" g="10196" b="14117">
        <a:alpha val="100000"/>
      </a:scrgbClr>
    </a:dk2>
    <a:lt2>
      <a:scrgbClr r="100000" g="100000" b="100000">
        <a:alpha val="100000"/>
      </a:scrgbClr>
    </a:lt2>
    <a:accent1>
      <a:scrgbClr r="62745" g="43921" b="90588">
        <a:alpha val="100000"/>
      </a:scrgbClr>
    </a:accent1>
    <a:accent2>
      <a:scrgbClr r="83529" g="41176" b="78431">
        <a:alpha val="100000"/>
      </a:scrgbClr>
    </a:accent2>
    <a:accent3>
      <a:scrgbClr r="94117" g="41568" b="65098">
        <a:alpha val="100000"/>
      </a:scrgbClr>
    </a:accent3>
    <a:accent4>
      <a:scrgbClr r="98039" g="47058" b="54117">
        <a:alpha val="100000"/>
      </a:scrgbClr>
    </a:accent4>
    <a:accent5>
      <a:scrgbClr r="96078" g="55686" b="47450">
        <a:alpha val="100000"/>
      </a:scrgbClr>
    </a:accent5>
    <a:accent6>
      <a:scrgbClr r="90588" g="62745" b="43921">
        <a:alpha val="100000"/>
      </a:scrgbClr>
    </a:accent6>
    <a:hlink>
      <a:scrgbClr r="39607" g="54509" b="83529">
        <a:alpha val="100000"/>
      </a:scrgbClr>
    </a:hlink>
    <a:folHlink>
      <a:scrgbClr r="62352" g="41176" b="63921">
        <a:alpha val="100000"/>
      </a:scrgbClr>
    </a:folHlink>
  </a:clrScheme>
</a:themeOverride>
</file>

<file path=docProps/app.xml><?xml version="1.0" encoding="utf-8"?>
<Properties xmlns="http://schemas.openxmlformats.org/officeDocument/2006/extended-properties" xmlns:vt="http://schemas.openxmlformats.org/officeDocument/2006/docPropsVTypes">
  <Template>稻壳鸭鸭</Template>
  <TotalTime>0</TotalTime>
  <Words>7769</Words>
  <Application>WPS 演示</Application>
  <PresentationFormat>宽屏</PresentationFormat>
  <Paragraphs>387</Paragraphs>
  <Slides>35</Slides>
  <Notes>1</Notes>
  <HiddenSlides>1</HiddenSlides>
  <MMClips>0</MMClips>
  <ScaleCrop>false</ScaleCrop>
  <HeadingPairs>
    <vt:vector size="6" baseType="variant">
      <vt:variant>
        <vt:lpstr>已用的字体</vt:lpstr>
      </vt:variant>
      <vt:variant>
        <vt:i4>19</vt:i4>
      </vt:variant>
      <vt:variant>
        <vt:lpstr>主题</vt:lpstr>
      </vt:variant>
      <vt:variant>
        <vt:i4>17</vt:i4>
      </vt:variant>
      <vt:variant>
        <vt:lpstr>幻灯片标题</vt:lpstr>
      </vt:variant>
      <vt:variant>
        <vt:i4>35</vt:i4>
      </vt:variant>
    </vt:vector>
  </HeadingPairs>
  <TitlesOfParts>
    <vt:vector size="71" baseType="lpstr">
      <vt:lpstr>Arial</vt:lpstr>
      <vt:lpstr>宋体</vt:lpstr>
      <vt:lpstr>Wingdings</vt:lpstr>
      <vt:lpstr>方正雅士黑 简</vt:lpstr>
      <vt:lpstr>黑体</vt:lpstr>
      <vt:lpstr>BiaoZhunCuHei</vt:lpstr>
      <vt:lpstr>阿里巴巴普惠体 H</vt:lpstr>
      <vt:lpstr>思源黑体</vt:lpstr>
      <vt:lpstr>汉仪正圆-55W</vt:lpstr>
      <vt:lpstr>汉仪雅酷黑 85W</vt:lpstr>
      <vt:lpstr>阿里巴巴普惠体 B</vt:lpstr>
      <vt:lpstr>微软雅黑</vt:lpstr>
      <vt:lpstr>Arial Unicode MS</vt:lpstr>
      <vt:lpstr>等线</vt:lpstr>
      <vt:lpstr>思源黑体 CN Heavy</vt:lpstr>
      <vt:lpstr>思源黑体 CN Bold</vt:lpstr>
      <vt:lpstr>思源黑体 CN Light</vt:lpstr>
      <vt:lpstr>汉仪旗黑-55简</vt:lpstr>
      <vt:lpstr>汉仪超粗宋简</vt:lpstr>
      <vt:lpstr>稻壳鸭鸭   https://www.docer.com/works?userid=327037375</vt:lpstr>
      <vt:lpstr>Office 主题​​</vt:lpstr>
      <vt:lpstr>1_稻壳鸭鸭   https://www.docer.com/works?userid=327037375</vt:lpstr>
      <vt:lpstr>2_稻壳鸭鸭   https://www.docer.com/works?userid=327037375</vt:lpstr>
      <vt:lpstr>4_稻壳鸭鸭   https://www.docer.com/works?userid=327037375</vt:lpstr>
      <vt:lpstr>3_稻壳鸭鸭   https://www.docer.com/works?userid=327037375</vt:lpstr>
      <vt:lpstr>5_稻壳鸭鸭   https://www.docer.com/works?userid=327037375</vt:lpstr>
      <vt:lpstr>6_稻壳鸭鸭   https://www.docer.com/works?userid=327037375</vt:lpstr>
      <vt:lpstr>7_稻壳鸭鸭   https://www.docer.com/works?userid=327037375</vt:lpstr>
      <vt:lpstr>8_稻壳鸭鸭   https://www.docer.com/works?userid=327037375</vt:lpstr>
      <vt:lpstr>9_稻壳鸭鸭   https://www.docer.com/works?userid=327037375</vt:lpstr>
      <vt:lpstr>10_稻壳鸭鸭   https://www.docer.com/works?userid=327037375</vt:lpstr>
      <vt:lpstr>12_稻壳鸭鸭   https://www.docer.com/works?userid=327037375</vt:lpstr>
      <vt:lpstr>13_稻壳鸭鸭   https://www.docer.com/works?userid=327037375</vt:lpstr>
      <vt:lpstr>14_稻壳鸭鸭   https://www.docer.com/works?userid=327037375</vt:lpstr>
      <vt:lpstr>15_稻壳鸭鸭   https://www.docer.com/works?userid=327037375</vt:lpstr>
      <vt:lpstr>16_稻壳鸭鸭   https://www.docer.com/works?userid=327037375</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伊</cp:lastModifiedBy>
  <cp:revision>8</cp:revision>
  <dcterms:created xsi:type="dcterms:W3CDTF">2024-10-16T12:30:00Z</dcterms:created>
  <dcterms:modified xsi:type="dcterms:W3CDTF">2024-10-30T07:24:37Z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B417B443DE5167386D580567BC45B880_43</vt:lpwstr>
  </property>
  <property fmtid="{D5CDD505-2E9C-101B-9397-08002B2CF9AE}" pid="3" name="KSOProductBuildVer">
    <vt:lpwstr>2052-12.1.0.17140</vt:lpwstr>
  </property>
  <property fmtid="{D5CDD505-2E9C-101B-9397-08002B2CF9AE}" pid="4" name="KSOTemplateUUID">
    <vt:lpwstr>v1.0_mb_WbAqLt4wLJIqJw4vLgDaVg==</vt:lpwstr>
  </property>
</Properties>
</file>