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64" r:id="rId5"/>
    <p:sldMasterId id="2147483670" r:id="rId6"/>
    <p:sldMasterId id="2147483676" r:id="rId7"/>
  </p:sldMasterIdLst>
  <p:notesMasterIdLst>
    <p:notesMasterId r:id="rId10"/>
  </p:notesMasterIdLst>
  <p:handoutMasterIdLst>
    <p:handoutMasterId r:id="rId25"/>
  </p:handoutMasterIdLst>
  <p:sldIdLst>
    <p:sldId id="257" r:id="rId8"/>
    <p:sldId id="310" r:id="rId9"/>
    <p:sldId id="259" r:id="rId11"/>
    <p:sldId id="260" r:id="rId12"/>
    <p:sldId id="265" r:id="rId13"/>
    <p:sldId id="264" r:id="rId14"/>
    <p:sldId id="311" r:id="rId15"/>
    <p:sldId id="341" r:id="rId16"/>
    <p:sldId id="366" r:id="rId17"/>
    <p:sldId id="266" r:id="rId18"/>
    <p:sldId id="312" r:id="rId19"/>
    <p:sldId id="267" r:id="rId20"/>
    <p:sldId id="367" r:id="rId21"/>
    <p:sldId id="269" r:id="rId22"/>
    <p:sldId id="368" r:id="rId23"/>
    <p:sldId id="258" r:id="rId24"/>
  </p:sldIdLst>
  <p:sldSz cx="12192000" cy="6858000"/>
  <p:notesSz cx="6858000" cy="9144000"/>
  <p:embeddedFontLst>
    <p:embeddedFont>
      <p:font typeface="BiaoZhunCuHei" panose="02000503000000000000" charset="-122"/>
      <p:regular r:id="rId29"/>
    </p:embeddedFont>
    <p:embeddedFont>
      <p:font typeface="微软雅黑" panose="020B0503020204020204" charset="-122"/>
      <p:regular r:id="rId30"/>
    </p:embeddedFont>
    <p:embeddedFont>
      <p:font typeface="汉仪超粗宋简" panose="02010600000101010101" charset="-122"/>
      <p:regular r:id="rId31"/>
    </p:embeddedFont>
    <p:embeddedFont>
      <p:font typeface="等线" panose="02010600030101010101" charset="-122"/>
      <p:regular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gs" Target="tags/tag99.xml"/><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AFEDA-FD61-4436-AB3E-8A999F5386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A7A5D-8331-4612-B40B-32BA0EDD791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DECC8-7241-4609-820B-D537C30002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DB256-6A4E-44F5-A70F-1A99755E42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188E57-AF26-4FA1-B576-B58FC88565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直角三角形 6"/>
          <p:cNvSpPr/>
          <p:nvPr userDrawn="1"/>
        </p:nvSpPr>
        <p:spPr>
          <a:xfrm flipH="1" flipV="1">
            <a:off x="3720000" y="0"/>
            <a:ext cx="8472000" cy="6858000"/>
          </a:xfrm>
          <a:prstGeom prst="rtTriangle">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5" name="直角三角形 4"/>
          <p:cNvSpPr/>
          <p:nvPr userDrawn="1"/>
        </p:nvSpPr>
        <p:spPr>
          <a:xfrm flipH="1" flipV="1">
            <a:off x="3720000" y="0"/>
            <a:ext cx="8472000" cy="6858000"/>
          </a:xfrm>
          <a:prstGeom prst="rtTriangle">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矩形: 圆角 6"/>
          <p:cNvSpPr/>
          <p:nvPr userDrawn="1"/>
        </p:nvSpPr>
        <p:spPr>
          <a:xfrm>
            <a:off x="270113" y="191067"/>
            <a:ext cx="11721068" cy="6480628"/>
          </a:xfrm>
          <a:prstGeom prst="roundRect">
            <a:avLst>
              <a:gd name="adj" fmla="val 3785"/>
            </a:avLst>
          </a:prstGeom>
          <a:solidFill>
            <a:schemeClr val="bg1"/>
          </a:solidFill>
          <a:ln w="19304">
            <a:solidFill>
              <a:srgbClr val="727272"/>
            </a:solid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2695" t="28208" r="52504" b="33610"/>
          <a:stretch>
            <a:fillRect/>
          </a:stretch>
        </p:blipFill>
        <p:spPr>
          <a:xfrm>
            <a:off x="-454808" y="596900"/>
            <a:ext cx="3405971" cy="5562600"/>
          </a:xfrm>
          <a:prstGeom prst="rect">
            <a:avLst/>
          </a:prstGeom>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05FA5299-D45E-431F-A489-38C1CD6DEEFA}"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7BBB0F61-91C4-4EE0-8315-1FFCFB713C7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方正雅士黑 简" panose="02000500000000000000" pitchFamily="2" charset="-122"/>
          <a:ea typeface="方正雅士黑 简" panose="02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雅士黑 简" panose="02000500000000000000" pitchFamily="2" charset="-122"/>
          <a:ea typeface="方正雅士黑 简" panose="02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雅士黑 简" panose="02000500000000000000" pitchFamily="2" charset="-122"/>
          <a:ea typeface="方正雅士黑 简" panose="02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雅士黑 简" panose="02000500000000000000" pitchFamily="2" charset="-122"/>
          <a:ea typeface="方正雅士黑 简" panose="02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5.png"/><Relationship Id="rId2" Type="http://schemas.microsoft.com/office/2007/relationships/media" Target="../media/media1.mp4"/><Relationship Id="rId1" Type="http://schemas.openxmlformats.org/officeDocument/2006/relationships/video" Target="../media/media1.mp4"/></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9" Type="http://schemas.openxmlformats.org/officeDocument/2006/relationships/image" Target="../media/image37.svg"/><Relationship Id="rId8" Type="http://schemas.openxmlformats.org/officeDocument/2006/relationships/image" Target="../media/image36.jpeg"/><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3" Type="http://schemas.openxmlformats.org/officeDocument/2006/relationships/slideLayout" Target="../slideLayouts/slideLayout4.xml"/><Relationship Id="rId12" Type="http://schemas.openxmlformats.org/officeDocument/2006/relationships/image" Target="../media/image39.svg"/><Relationship Id="rId11" Type="http://schemas.openxmlformats.org/officeDocument/2006/relationships/image" Target="../media/image38.jpeg"/><Relationship Id="rId10" Type="http://schemas.openxmlformats.org/officeDocument/2006/relationships/tags" Target="../tags/tag41.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4" Type="http://schemas.openxmlformats.org/officeDocument/2006/relationships/slideLayout" Target="../slideLayouts/slideLayout22.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9" Type="http://schemas.openxmlformats.org/officeDocument/2006/relationships/slideLayout" Target="../slideLayouts/slideLayout4.xml"/><Relationship Id="rId28" Type="http://schemas.openxmlformats.org/officeDocument/2006/relationships/image" Target="../media/image47.svg"/><Relationship Id="rId27" Type="http://schemas.openxmlformats.org/officeDocument/2006/relationships/image" Target="../media/image46.jpeg"/><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6.xml"/><Relationship Id="rId19" Type="http://schemas.openxmlformats.org/officeDocument/2006/relationships/image" Target="../media/image45.svg"/><Relationship Id="rId18" Type="http://schemas.openxmlformats.org/officeDocument/2006/relationships/image" Target="../media/image44.jpeg"/><Relationship Id="rId17" Type="http://schemas.openxmlformats.org/officeDocument/2006/relationships/tags" Target="../tags/tag67.xml"/><Relationship Id="rId16" Type="http://schemas.openxmlformats.org/officeDocument/2006/relationships/image" Target="../media/image43.svg"/><Relationship Id="rId15" Type="http://schemas.openxmlformats.org/officeDocument/2006/relationships/image" Target="../media/image42.jpeg"/><Relationship Id="rId14" Type="http://schemas.openxmlformats.org/officeDocument/2006/relationships/tags" Target="../tags/tag66.xml"/><Relationship Id="rId13" Type="http://schemas.openxmlformats.org/officeDocument/2006/relationships/image" Target="../media/image41.svg"/><Relationship Id="rId12" Type="http://schemas.openxmlformats.org/officeDocument/2006/relationships/image" Target="../media/image40.jpeg"/><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5" Type="http://schemas.openxmlformats.org/officeDocument/2006/relationships/slideLayout" Target="../slideLayouts/slideLayout27.xml"/><Relationship Id="rId24" Type="http://schemas.openxmlformats.org/officeDocument/2006/relationships/tags" Target="../tags/tag98.xml"/><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emf"/><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jpeg"/><Relationship Id="rId7" Type="http://schemas.openxmlformats.org/officeDocument/2006/relationships/tags" Target="../tags/tag4.xml"/><Relationship Id="rId6" Type="http://schemas.openxmlformats.org/officeDocument/2006/relationships/image" Target="../media/image12.svg"/><Relationship Id="rId55" Type="http://schemas.openxmlformats.org/officeDocument/2006/relationships/slideLayout" Target="../slideLayouts/slideLayout4.xml"/><Relationship Id="rId54" Type="http://schemas.openxmlformats.org/officeDocument/2006/relationships/tags" Target="../tags/tag31.xml"/><Relationship Id="rId53" Type="http://schemas.openxmlformats.org/officeDocument/2006/relationships/tags" Target="../tags/tag30.xml"/><Relationship Id="rId52" Type="http://schemas.openxmlformats.org/officeDocument/2006/relationships/tags" Target="../tags/tag29.xml"/><Relationship Id="rId51" Type="http://schemas.openxmlformats.org/officeDocument/2006/relationships/tags" Target="../tags/tag28.xml"/><Relationship Id="rId50" Type="http://schemas.openxmlformats.org/officeDocument/2006/relationships/tags" Target="../tags/tag27.xml"/><Relationship Id="rId5" Type="http://schemas.openxmlformats.org/officeDocument/2006/relationships/image" Target="../media/image11.jpeg"/><Relationship Id="rId49" Type="http://schemas.openxmlformats.org/officeDocument/2006/relationships/tags" Target="../tags/tag26.xml"/><Relationship Id="rId48" Type="http://schemas.openxmlformats.org/officeDocument/2006/relationships/tags" Target="../tags/tag25.xml"/><Relationship Id="rId47" Type="http://schemas.openxmlformats.org/officeDocument/2006/relationships/tags" Target="../tags/tag24.xml"/><Relationship Id="rId46" Type="http://schemas.openxmlformats.org/officeDocument/2006/relationships/tags" Target="../tags/tag23.xml"/><Relationship Id="rId45" Type="http://schemas.openxmlformats.org/officeDocument/2006/relationships/tags" Target="../tags/tag22.xml"/><Relationship Id="rId44" Type="http://schemas.openxmlformats.org/officeDocument/2006/relationships/tags" Target="../tags/tag21.xml"/><Relationship Id="rId43" Type="http://schemas.openxmlformats.org/officeDocument/2006/relationships/tags" Target="../tags/tag20.xml"/><Relationship Id="rId42" Type="http://schemas.openxmlformats.org/officeDocument/2006/relationships/image" Target="../media/image32.svg"/><Relationship Id="rId41" Type="http://schemas.openxmlformats.org/officeDocument/2006/relationships/image" Target="../media/image31.jpeg"/><Relationship Id="rId40" Type="http://schemas.openxmlformats.org/officeDocument/2006/relationships/tags" Target="../tags/tag19.xml"/><Relationship Id="rId4" Type="http://schemas.openxmlformats.org/officeDocument/2006/relationships/tags" Target="../tags/tag3.xml"/><Relationship Id="rId39" Type="http://schemas.openxmlformats.org/officeDocument/2006/relationships/image" Target="../media/image30.svg"/><Relationship Id="rId38" Type="http://schemas.openxmlformats.org/officeDocument/2006/relationships/image" Target="../media/image29.jpeg"/><Relationship Id="rId37" Type="http://schemas.openxmlformats.org/officeDocument/2006/relationships/tags" Target="../tags/tag18.xml"/><Relationship Id="rId36" Type="http://schemas.openxmlformats.org/officeDocument/2006/relationships/image" Target="../media/image28.svg"/><Relationship Id="rId35" Type="http://schemas.openxmlformats.org/officeDocument/2006/relationships/image" Target="../media/image27.jpeg"/><Relationship Id="rId34" Type="http://schemas.openxmlformats.org/officeDocument/2006/relationships/tags" Target="../tags/tag17.xml"/><Relationship Id="rId33" Type="http://schemas.openxmlformats.org/officeDocument/2006/relationships/image" Target="../media/image26.svg"/><Relationship Id="rId32" Type="http://schemas.openxmlformats.org/officeDocument/2006/relationships/image" Target="../media/image25.jpeg"/><Relationship Id="rId31" Type="http://schemas.openxmlformats.org/officeDocument/2006/relationships/tags" Target="../tags/tag16.xml"/><Relationship Id="rId30" Type="http://schemas.openxmlformats.org/officeDocument/2006/relationships/image" Target="../media/image24.svg"/><Relationship Id="rId3" Type="http://schemas.openxmlformats.org/officeDocument/2006/relationships/image" Target="../media/image10.svg"/><Relationship Id="rId29" Type="http://schemas.openxmlformats.org/officeDocument/2006/relationships/image" Target="../media/image23.jpeg"/><Relationship Id="rId28" Type="http://schemas.openxmlformats.org/officeDocument/2006/relationships/tags" Target="../tags/tag15.xml"/><Relationship Id="rId27" Type="http://schemas.openxmlformats.org/officeDocument/2006/relationships/image" Target="../media/image22.svg"/><Relationship Id="rId26" Type="http://schemas.openxmlformats.org/officeDocument/2006/relationships/image" Target="../media/image21.jpeg"/><Relationship Id="rId25" Type="http://schemas.openxmlformats.org/officeDocument/2006/relationships/tags" Target="../tags/tag14.xml"/><Relationship Id="rId24" Type="http://schemas.openxmlformats.org/officeDocument/2006/relationships/tags" Target="../tags/tag13.xml"/><Relationship Id="rId23" Type="http://schemas.openxmlformats.org/officeDocument/2006/relationships/tags" Target="../tags/tag12.xml"/><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tags" Target="../tags/tag9.xml"/><Relationship Id="rId2" Type="http://schemas.openxmlformats.org/officeDocument/2006/relationships/image" Target="../media/image9.jpeg"/><Relationship Id="rId19" Type="http://schemas.openxmlformats.org/officeDocument/2006/relationships/tags" Target="../tags/tag8.xml"/><Relationship Id="rId18" Type="http://schemas.openxmlformats.org/officeDocument/2006/relationships/image" Target="../media/image20.svg"/><Relationship Id="rId17" Type="http://schemas.openxmlformats.org/officeDocument/2006/relationships/image" Target="../media/image19.jpeg"/><Relationship Id="rId16" Type="http://schemas.openxmlformats.org/officeDocument/2006/relationships/tags" Target="../tags/tag7.xml"/><Relationship Id="rId15" Type="http://schemas.openxmlformats.org/officeDocument/2006/relationships/image" Target="../media/image18.svg"/><Relationship Id="rId14" Type="http://schemas.openxmlformats.org/officeDocument/2006/relationships/image" Target="../media/image17.jpeg"/><Relationship Id="rId13" Type="http://schemas.openxmlformats.org/officeDocument/2006/relationships/tags" Target="../tags/tag6.xml"/><Relationship Id="rId12" Type="http://schemas.openxmlformats.org/officeDocument/2006/relationships/image" Target="../media/image16.svg"/><Relationship Id="rId11" Type="http://schemas.openxmlformats.org/officeDocument/2006/relationships/image" Target="../media/image15.jpeg"/><Relationship Id="rId10" Type="http://schemas.openxmlformats.org/officeDocument/2006/relationships/tags" Target="../tags/tag5.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34.png"/><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096000" y="2855487"/>
            <a:ext cx="504000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rPr>
              <a:t>北京出版社</a:t>
            </a:r>
            <a:endPar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endParaRPr>
          </a:p>
        </p:txBody>
      </p:sp>
      <p:grpSp>
        <p:nvGrpSpPr>
          <p:cNvPr id="37" name="组合 36"/>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21" name="文本框 20"/>
          <p:cNvSpPr txBox="1"/>
          <p:nvPr/>
        </p:nvSpPr>
        <p:spPr>
          <a:xfrm>
            <a:off x="4790440" y="1300480"/>
            <a:ext cx="7400925" cy="10147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rPr>
              <a:t>大学生职业生涯规划</a:t>
            </a:r>
            <a:endPar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聪明抉择，</a:t>
            </a: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迎难而上</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osSeWLJLAqu7eGTkIWYB1f3ChhIBWKSGAgCZQE">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703070" y="1401445"/>
            <a:ext cx="9298305" cy="4830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掌握职业决策的方法</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2"/>
          <p:cNvSpPr/>
          <p:nvPr/>
        </p:nvSpPr>
        <p:spPr>
          <a:xfrm>
            <a:off x="36004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（一）决策平衡</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一、决策平衡单法</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六边形 1"/>
          <p:cNvSpPr/>
          <p:nvPr>
            <p:custDataLst>
              <p:tags r:id="rId1"/>
            </p:custDataLst>
          </p:nvPr>
        </p:nvSpPr>
        <p:spPr>
          <a:xfrm rot="5400000">
            <a:off x="4359275" y="236474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六边形 2"/>
          <p:cNvSpPr/>
          <p:nvPr>
            <p:custDataLst>
              <p:tags r:id="rId2"/>
            </p:custDataLst>
          </p:nvPr>
        </p:nvSpPr>
        <p:spPr>
          <a:xfrm rot="5400000">
            <a:off x="5937885" y="23647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正文"/>
          <p:cNvSpPr txBox="1"/>
          <p:nvPr>
            <p:custDataLst>
              <p:tags r:id="rId3"/>
            </p:custDataLst>
          </p:nvPr>
        </p:nvSpPr>
        <p:spPr>
          <a:xfrm>
            <a:off x="7672070" y="3051175"/>
            <a:ext cx="3995420" cy="2372995"/>
          </a:xfrm>
          <a:prstGeom prst="rect">
            <a:avLst/>
          </a:prstGeom>
          <a:noFill/>
        </p:spPr>
        <p:txBody>
          <a:bodyPr wrap="square" lIns="90170" tIns="46990" rIns="90170" bIns="46990" rtlCol="0" anchor="t" anchorCtr="0"/>
          <a:p>
            <a:pPr algn="l">
              <a:lnSpc>
                <a:spcPct val="150000"/>
              </a:lnSpc>
            </a:pPr>
            <a:r>
              <a:rPr lang="en-US" altLang="zh-CN" sz="1600" spc="150" dirty="0">
                <a:solidFill>
                  <a:srgbClr val="000000">
                    <a:lumMod val="85000"/>
                    <a:lumOff val="15000"/>
                  </a:srgbClr>
                </a:solidFill>
                <a:latin typeface="Arial" panose="020B0604020202020204" pitchFamily="34" charset="0"/>
                <a:ea typeface="微软雅黑" panose="020B050302020402020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charset="-122"/>
              </a:rPr>
              <a:t>决策者通常要在以下几个方面做出平衡。</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（1）不同目标与准则之间的平衡。</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（2）不同时间之间的平衡。</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（3）效益与代价以及风险之间的平衡，效益好必然伴随代价高、风险大。</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（4）局部与整体之间以及局部的彼此之间的平衡。</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4"/>
            </p:custDataLst>
          </p:nvPr>
        </p:nvSpPr>
        <p:spPr>
          <a:xfrm>
            <a:off x="7998460" y="2571750"/>
            <a:ext cx="2755900" cy="456565"/>
          </a:xfrm>
          <a:prstGeom prst="rect">
            <a:avLst/>
          </a:prstGeom>
          <a:noFill/>
        </p:spPr>
        <p:txBody>
          <a:bodyPr wrap="square" lIns="90170" tIns="46990" rIns="90170" bIns="0" rtlCol="0" anchor="b"/>
          <a:p>
            <a:r>
              <a:rPr lang="zh-CN" altLang="en-US" b="1" spc="300" dirty="0">
                <a:solidFill>
                  <a:srgbClr val="376FFF"/>
                </a:solidFill>
                <a:latin typeface="Arial" panose="020B0604020202020204" pitchFamily="34" charset="0"/>
                <a:ea typeface="微软雅黑" panose="020B0503020204020204" charset="-122"/>
              </a:rPr>
              <a:t>2. 决策平衡的方法</a:t>
            </a:r>
            <a:endParaRPr lang="zh-CN" altLang="en-US" b="1" spc="300" dirty="0">
              <a:solidFill>
                <a:srgbClr val="376FFF"/>
              </a:solidFill>
              <a:latin typeface="Arial" panose="020B0604020202020204" pitchFamily="34" charset="0"/>
              <a:ea typeface="微软雅黑" panose="020B0503020204020204" charset="-122"/>
            </a:endParaRPr>
          </a:p>
        </p:txBody>
      </p:sp>
      <p:sp>
        <p:nvSpPr>
          <p:cNvPr id="20" name="正文"/>
          <p:cNvSpPr txBox="1"/>
          <p:nvPr>
            <p:custDataLst>
              <p:tags r:id="rId5"/>
            </p:custDataLst>
          </p:nvPr>
        </p:nvSpPr>
        <p:spPr>
          <a:xfrm>
            <a:off x="828675" y="3051175"/>
            <a:ext cx="3320415" cy="2748280"/>
          </a:xfrm>
          <a:prstGeom prst="rect">
            <a:avLst/>
          </a:prstGeom>
          <a:noFill/>
        </p:spPr>
        <p:txBody>
          <a:bodyPr wrap="square" lIns="90170" tIns="46990" rIns="90170" bIns="46990" rtlCol="0" anchor="t" anchorCtr="0"/>
          <a:p>
            <a:pPr algn="l">
              <a:lnSpc>
                <a:spcPct val="150000"/>
              </a:lnSpc>
            </a:pPr>
            <a:r>
              <a:rPr lang="en-US" altLang="zh-CN" sz="1600" spc="150" dirty="0">
                <a:solidFill>
                  <a:srgbClr val="000000">
                    <a:lumMod val="85000"/>
                    <a:lumOff val="15000"/>
                  </a:srgbClr>
                </a:solidFill>
                <a:latin typeface="Arial" panose="020B0604020202020204" pitchFamily="34" charset="0"/>
                <a:ea typeface="微软雅黑" panose="020B050302020402020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charset="-122"/>
              </a:rPr>
              <a:t>决策平衡是指在决策实践中，一般难以如古典决策理论所主张的那样求得绝对最优解，决策者只能在各种因素之间做出权衡，寻求一个在折中协调的基础上大致平衡的结果，并且这个“平衡点”随着决策对象和决策环境的动态变化而不断变动。</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6"/>
            </p:custDataLst>
          </p:nvPr>
        </p:nvSpPr>
        <p:spPr>
          <a:xfrm>
            <a:off x="1165225" y="2571750"/>
            <a:ext cx="2983865" cy="456565"/>
          </a:xfrm>
          <a:prstGeom prst="rect">
            <a:avLst/>
          </a:prstGeom>
          <a:noFill/>
        </p:spPr>
        <p:txBody>
          <a:bodyPr wrap="square" lIns="90170" tIns="46990" rIns="90170" bIns="0" rtlCol="0" anchor="b"/>
          <a:p>
            <a:pPr algn="l"/>
            <a:r>
              <a:rPr lang="zh-CN" altLang="en-US" b="1" spc="300" dirty="0">
                <a:solidFill>
                  <a:srgbClr val="17D594"/>
                </a:solidFill>
                <a:latin typeface="Arial" panose="020B0604020202020204" pitchFamily="34" charset="0"/>
                <a:ea typeface="微软雅黑" panose="020B0503020204020204" charset="-122"/>
              </a:rPr>
              <a:t>1. 决策平衡的内涵</a:t>
            </a:r>
            <a:endParaRPr lang="zh-CN" altLang="en-US" b="1" spc="300" dirty="0">
              <a:solidFill>
                <a:srgbClr val="17D594"/>
              </a:solidFill>
              <a:latin typeface="Arial" panose="020B0604020202020204" pitchFamily="34" charset="0"/>
              <a:ea typeface="微软雅黑" panose="020B0503020204020204" charset="-122"/>
            </a:endParaRPr>
          </a:p>
        </p:txBody>
      </p:sp>
      <p:pic>
        <p:nvPicPr>
          <p:cNvPr id="5" name="图片 4" descr="343439383331313b343532303032333bc6f3d2b5bcf2bde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070475" y="2920365"/>
            <a:ext cx="467995" cy="467995"/>
          </a:xfrm>
          <a:prstGeom prst="rect">
            <a:avLst/>
          </a:prstGeom>
        </p:spPr>
      </p:pic>
      <p:pic>
        <p:nvPicPr>
          <p:cNvPr id="6" name="图片 5"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649085" y="2920365"/>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2"/>
          <p:cNvSpPr/>
          <p:nvPr/>
        </p:nvSpPr>
        <p:spPr>
          <a:xfrm>
            <a:off x="3600450" y="1284605"/>
            <a:ext cx="5080000" cy="45593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（二）决策平衡单</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一、决策平衡单法</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23" name="直接连接符 22"/>
          <p:cNvCxnSpPr/>
          <p:nvPr>
            <p:custDataLst>
              <p:tags r:id="rId1"/>
            </p:custDataLst>
          </p:nvPr>
        </p:nvCxnSpPr>
        <p:spPr>
          <a:xfrm>
            <a:off x="575271" y="5846348"/>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575310" y="2312670"/>
            <a:ext cx="3444240" cy="294830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3"/>
            </p:custDataLst>
          </p:nvPr>
        </p:nvSpPr>
        <p:spPr>
          <a:xfrm rot="10800000">
            <a:off x="578376" y="5260381"/>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4"/>
            </p:custDataLst>
          </p:nvPr>
        </p:nvSpPr>
        <p:spPr>
          <a:xfrm>
            <a:off x="621030" y="2420620"/>
            <a:ext cx="3349625" cy="2546350"/>
          </a:xfrm>
          <a:prstGeom prst="rect">
            <a:avLst/>
          </a:prstGeom>
        </p:spPr>
        <p:txBody>
          <a:bodyPr wrap="square" anchor="ctr"/>
          <a:p>
            <a:pPr algn="l">
              <a:lnSpc>
                <a:spcPct val="120000"/>
              </a:lnSpc>
            </a:pPr>
            <a:r>
              <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决策平衡单的内涵</a:t>
            </a:r>
            <a:endPar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en-US" altLang="zh-CN"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     </a:t>
            </a:r>
            <a:r>
              <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决策平衡单”经常被应用于问题解决模式和职业咨询中，用以协助咨询者有系统地分析每一个可能的选项，判断分别执行各选项的利弊得失，然后依据其在利弊得失上的加权计分排定各个选项的优先顺序，以执行最优先或偏好的选项。</a:t>
            </a:r>
            <a:endPar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5"/>
            </p:custDataLst>
          </p:nvPr>
        </p:nvSpPr>
        <p:spPr>
          <a:xfrm>
            <a:off x="2120605" y="5664166"/>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6"/>
            </p:custDataLst>
          </p:nvPr>
        </p:nvSpPr>
        <p:spPr>
          <a:xfrm>
            <a:off x="4334510" y="2312670"/>
            <a:ext cx="3444240" cy="294767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7"/>
            </p:custDataLst>
          </p:nvPr>
        </p:nvSpPr>
        <p:spPr>
          <a:xfrm rot="10800000">
            <a:off x="4337575" y="5260381"/>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8"/>
            </p:custDataLst>
          </p:nvPr>
        </p:nvSpPr>
        <p:spPr>
          <a:xfrm>
            <a:off x="4313555" y="2708910"/>
            <a:ext cx="3475355" cy="2300605"/>
          </a:xfrm>
          <a:prstGeom prst="rect">
            <a:avLst/>
          </a:prstGeom>
        </p:spPr>
        <p:txBody>
          <a:bodyPr wrap="square" anchor="ctr">
            <a:normAutofit fontScale="90000"/>
          </a:bodyPr>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决策平衡单的主体框架与要素</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（1）自我物质方面的得失。</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（2）他人物质方面的得失。</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（3）自我赞许与否。</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（4）社会赞许与否。</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（5）相关要素。</a:t>
            </a:r>
            <a:endParaRPr lang="zh-CN" altLang="en-US"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9"/>
            </p:custDataLst>
          </p:nvPr>
        </p:nvSpPr>
        <p:spPr>
          <a:xfrm>
            <a:off x="8093710" y="2341245"/>
            <a:ext cx="3444240" cy="291973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0"/>
            </p:custDataLst>
          </p:nvPr>
        </p:nvSpPr>
        <p:spPr>
          <a:xfrm rot="10800000">
            <a:off x="8096776" y="5260381"/>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1"/>
            </p:custDataLst>
          </p:nvPr>
        </p:nvSpPr>
        <p:spPr>
          <a:xfrm>
            <a:off x="8072755" y="2312670"/>
            <a:ext cx="3599815" cy="2947670"/>
          </a:xfrm>
          <a:prstGeom prst="rect">
            <a:avLst/>
          </a:prstGeom>
        </p:spPr>
        <p:txBody>
          <a:bodyPr wrap="square" anchor="ctr"/>
          <a:p>
            <a:pPr indent="0" fontAlgn="auto">
              <a:lnSpc>
                <a:spcPct val="150000"/>
              </a:lnSpc>
            </a:pPr>
            <a:r>
              <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 职业决策平衡单</a:t>
            </a:r>
            <a:endPar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0" fontAlgn="auto">
              <a:lnSpc>
                <a:spcPct val="150000"/>
              </a:lnSpc>
            </a:pPr>
            <a:r>
              <a:rPr lang="en-US" altLang="zh-CN"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     </a:t>
            </a:r>
            <a:r>
              <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很多人在遇到职业选择问题时都会感到困惑、迷茫，因为每个决策都对我们的人生起着至关重要的作用。与其在茫然中挣扎，不如拥有一个正确科学的方法，恰当地权衡得失。职业决策平衡单，可以帮我们更好地进行有效的决策。</a:t>
            </a:r>
            <a:endParaRPr lang="zh-CN" altLang="en-US" sz="16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椭圆 67"/>
          <p:cNvSpPr/>
          <p:nvPr>
            <p:custDataLst>
              <p:tags r:id="rId12"/>
            </p:custDataLst>
          </p:nvPr>
        </p:nvSpPr>
        <p:spPr>
          <a:xfrm>
            <a:off x="5873251" y="5664166"/>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3"/>
            </p:custDataLst>
          </p:nvPr>
        </p:nvSpPr>
        <p:spPr>
          <a:xfrm>
            <a:off x="9639004" y="5664166"/>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91003" y="791723"/>
            <a:ext cx="5400001" cy="996095"/>
            <a:chOff x="1676399" y="735931"/>
            <a:chExt cx="5400001" cy="996095"/>
          </a:xfrm>
        </p:grpSpPr>
        <p:sp>
          <p:nvSpPr>
            <p:cNvPr id="19" name="文本框 18"/>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二、决策树法</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文本框 19"/>
            <p:cNvSpPr txBox="1"/>
            <p:nvPr/>
          </p:nvSpPr>
          <p:spPr>
            <a:xfrm>
              <a:off x="1676399" y="1178941"/>
              <a:ext cx="2761745" cy="55308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0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（一）决策树</a:t>
              </a:r>
              <a:endParaRPr kumimoji="0" lang="en-US" altLang="zh-CN" sz="20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sp>
        <p:nvSpPr>
          <p:cNvPr id="2" name="椭圆 1"/>
          <p:cNvSpPr/>
          <p:nvPr>
            <p:custDataLst>
              <p:tags r:id="rId1"/>
            </p:custDataLst>
          </p:nvPr>
        </p:nvSpPr>
        <p:spPr>
          <a:xfrm flipH="1">
            <a:off x="4856807" y="2449174"/>
            <a:ext cx="2597918" cy="2597918"/>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2"/>
            </p:custDataLst>
          </p:nvPr>
        </p:nvSpPr>
        <p:spPr>
          <a:xfrm>
            <a:off x="5063036" y="4513186"/>
            <a:ext cx="584317" cy="584317"/>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dirty="0">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3"/>
            </p:custDataLst>
          </p:nvPr>
        </p:nvSpPr>
        <p:spPr>
          <a:xfrm>
            <a:off x="5170161" y="2272733"/>
            <a:ext cx="584317" cy="584317"/>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E909F"/>
              </a:solidFill>
              <a:latin typeface="Arial" panose="020B0604020202020204" pitchFamily="34" charset="0"/>
              <a:ea typeface="微软雅黑" panose="020B0503020204020204" charset="-122"/>
            </a:endParaRPr>
          </a:p>
        </p:txBody>
      </p:sp>
      <p:sp>
        <p:nvSpPr>
          <p:cNvPr id="11" name="椭圆 10"/>
          <p:cNvSpPr/>
          <p:nvPr>
            <p:custDataLst>
              <p:tags r:id="rId4"/>
            </p:custDataLst>
          </p:nvPr>
        </p:nvSpPr>
        <p:spPr>
          <a:xfrm>
            <a:off x="7316665" y="3456261"/>
            <a:ext cx="584317" cy="584317"/>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5"/>
            </p:custDataLst>
          </p:nvPr>
        </p:nvSpPr>
        <p:spPr>
          <a:xfrm>
            <a:off x="1575435" y="1869440"/>
            <a:ext cx="3275330" cy="342900"/>
          </a:xfrm>
          <a:prstGeom prst="rect">
            <a:avLst/>
          </a:prstGeom>
          <a:noFill/>
        </p:spPr>
        <p:txBody>
          <a:bodyPr wrap="square" bIns="0" rtlCol="0">
            <a:scene3d>
              <a:camera prst="orthographicFront"/>
              <a:lightRig rig="threePt" dir="t"/>
            </a:scene3d>
          </a:bodyPr>
          <a:p>
            <a:pPr algn="l"/>
            <a:r>
              <a:rPr lang="zh-CN" altLang="en-US" sz="2000" spc="300">
                <a:solidFill>
                  <a:srgbClr val="FE909F"/>
                </a:solidFill>
                <a:effectLst/>
                <a:uFillTx/>
                <a:latin typeface="思源黑体 CN Bold" panose="020B0800000000000000" charset="-122"/>
                <a:ea typeface="思源黑体 CN Bold" panose="020B0800000000000000" charset="-122"/>
              </a:rPr>
              <a:t>1. 决策树的概念</a:t>
            </a:r>
            <a:endParaRPr lang="zh-CN" altLang="en-US" sz="2000" spc="300">
              <a:solidFill>
                <a:srgbClr val="FE909F"/>
              </a:solidFill>
              <a:effectLst/>
              <a:uFillTx/>
              <a:latin typeface="思源黑体 CN Bold" panose="020B0800000000000000" charset="-122"/>
              <a:ea typeface="思源黑体 CN Bold" panose="020B0800000000000000" charset="-122"/>
            </a:endParaRPr>
          </a:p>
        </p:txBody>
      </p:sp>
      <p:sp>
        <p:nvSpPr>
          <p:cNvPr id="13" name="文本框 12"/>
          <p:cNvSpPr txBox="1"/>
          <p:nvPr>
            <p:custDataLst>
              <p:tags r:id="rId6"/>
            </p:custDataLst>
          </p:nvPr>
        </p:nvSpPr>
        <p:spPr>
          <a:xfrm>
            <a:off x="917575" y="2223770"/>
            <a:ext cx="3634740" cy="189865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en-US" altLang="zh-CN" sz="1600" spc="150">
                <a:solidFill>
                  <a:schemeClr val="tx1"/>
                </a:solidFill>
                <a:effectLst/>
                <a:uFillTx/>
                <a:latin typeface="思源黑体 CN Regular" panose="020B0500000000000000" charset="-122"/>
                <a:ea typeface="思源黑体 CN Regular" panose="020B0500000000000000"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rPr>
              <a:t>决策树是在已知各种情况发生概率的基础上，通过构成决策树来求取净现值的期望值大于等于零的概率，评价项目风险，判断其可行性的决策分析方法，是直观运用概率分析的一种图解法。</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sp>
        <p:nvSpPr>
          <p:cNvPr id="16" name="文本框 15"/>
          <p:cNvSpPr txBox="1"/>
          <p:nvPr>
            <p:custDataLst>
              <p:tags r:id="rId7"/>
            </p:custDataLst>
          </p:nvPr>
        </p:nvSpPr>
        <p:spPr>
          <a:xfrm>
            <a:off x="2096135" y="4754245"/>
            <a:ext cx="2597785" cy="342900"/>
          </a:xfrm>
          <a:prstGeom prst="rect">
            <a:avLst/>
          </a:prstGeom>
          <a:noFill/>
        </p:spPr>
        <p:txBody>
          <a:bodyPr wrap="square" bIns="0" rtlCol="0">
            <a:scene3d>
              <a:camera prst="orthographicFront"/>
              <a:lightRig rig="threePt" dir="t"/>
            </a:scene3d>
          </a:bodyPr>
          <a:p>
            <a:pPr algn="l"/>
            <a:r>
              <a:rPr lang="zh-CN" altLang="en-US" sz="2000" spc="300">
                <a:solidFill>
                  <a:srgbClr val="51DBFF"/>
                </a:solidFill>
                <a:effectLst/>
                <a:uFillTx/>
                <a:latin typeface="思源黑体 CN Bold" panose="020B0800000000000000" charset="-122"/>
                <a:ea typeface="思源黑体 CN Bold" panose="020B0800000000000000" charset="-122"/>
              </a:rPr>
              <a:t>2. 决策树的结构</a:t>
            </a:r>
            <a:endParaRPr lang="zh-CN" altLang="en-US" sz="2000" spc="300">
              <a:solidFill>
                <a:srgbClr val="51DBFF"/>
              </a:solidFill>
              <a:effectLst/>
              <a:uFillTx/>
              <a:latin typeface="思源黑体 CN Bold" panose="020B0800000000000000" charset="-122"/>
              <a:ea typeface="思源黑体 CN Bold" panose="020B0800000000000000" charset="-122"/>
            </a:endParaRPr>
          </a:p>
        </p:txBody>
      </p:sp>
      <p:sp>
        <p:nvSpPr>
          <p:cNvPr id="17" name="文本框 16"/>
          <p:cNvSpPr txBox="1"/>
          <p:nvPr>
            <p:custDataLst>
              <p:tags r:id="rId8"/>
            </p:custDataLst>
          </p:nvPr>
        </p:nvSpPr>
        <p:spPr>
          <a:xfrm>
            <a:off x="1347470" y="5108575"/>
            <a:ext cx="3346450" cy="132905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（1）决策点与方案枝。</a:t>
            </a:r>
            <a:endParaRPr lang="zh-CN" altLang="en-US" sz="1600" spc="150">
              <a:solidFill>
                <a:schemeClr val="tx1"/>
              </a:solidFill>
              <a:effectLst/>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（2）状态节点与状态枝。</a:t>
            </a:r>
            <a:endParaRPr lang="zh-CN" altLang="en-US" sz="1600" spc="150">
              <a:solidFill>
                <a:schemeClr val="tx1"/>
              </a:solidFill>
              <a:effectLst/>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（3）结果点与损益现值。</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sp>
        <p:nvSpPr>
          <p:cNvPr id="5" name="文本框 4"/>
          <p:cNvSpPr txBox="1"/>
          <p:nvPr>
            <p:custDataLst>
              <p:tags r:id="rId9"/>
            </p:custDataLst>
          </p:nvPr>
        </p:nvSpPr>
        <p:spPr>
          <a:xfrm>
            <a:off x="7981950" y="3389630"/>
            <a:ext cx="2597785" cy="342900"/>
          </a:xfrm>
          <a:prstGeom prst="rect">
            <a:avLst/>
          </a:prstGeom>
          <a:noFill/>
        </p:spPr>
        <p:txBody>
          <a:bodyPr wrap="square" bIns="0" rtlCol="0">
            <a:scene3d>
              <a:camera prst="orthographicFront"/>
              <a:lightRig rig="threePt" dir="t"/>
            </a:scene3d>
          </a:bodyPr>
          <a:p>
            <a:pPr algn="l"/>
            <a:r>
              <a:rPr lang="zh-CN" altLang="en-US" sz="2000" spc="300">
                <a:solidFill>
                  <a:srgbClr val="D18CE5"/>
                </a:solidFill>
                <a:effectLst/>
                <a:uFillTx/>
                <a:latin typeface="思源黑体 CN Bold" panose="020B0800000000000000" charset="-122"/>
                <a:ea typeface="思源黑体 CN Bold" panose="020B0800000000000000" charset="-122"/>
              </a:rPr>
              <a:t>3. 决策树的剪枝</a:t>
            </a:r>
            <a:endParaRPr lang="zh-CN" altLang="en-US" sz="2000" spc="300">
              <a:solidFill>
                <a:srgbClr val="D18CE5"/>
              </a:solidFill>
              <a:effectLst/>
              <a:uFillTx/>
              <a:latin typeface="思源黑体 CN Bold" panose="020B0800000000000000" charset="-122"/>
              <a:ea typeface="思源黑体 CN Bold" panose="020B0800000000000000" charset="-122"/>
            </a:endParaRPr>
          </a:p>
        </p:txBody>
      </p:sp>
      <p:sp>
        <p:nvSpPr>
          <p:cNvPr id="7" name="文本框 6"/>
          <p:cNvSpPr txBox="1"/>
          <p:nvPr>
            <p:custDataLst>
              <p:tags r:id="rId10"/>
            </p:custDataLst>
          </p:nvPr>
        </p:nvSpPr>
        <p:spPr>
          <a:xfrm>
            <a:off x="7981950" y="3743960"/>
            <a:ext cx="2922905" cy="121412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en-US" altLang="zh-CN" sz="1600" spc="150">
                <a:solidFill>
                  <a:schemeClr val="tx1"/>
                </a:solidFill>
                <a:effectLst/>
                <a:uFillTx/>
                <a:latin typeface="思源黑体 CN Regular" panose="020B0500000000000000" charset="-122"/>
                <a:ea typeface="思源黑体 CN Regular" panose="020B0500000000000000"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rPr>
              <a:t>剪枝是决策树停止分支的方法之一，剪枝又分预剪枝和后剪枝两种。</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pic>
        <p:nvPicPr>
          <p:cNvPr id="8" name="图片 7" descr="333438343933313b333437363734333bcfc2d4d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5225156" y="4675306"/>
            <a:ext cx="260078" cy="260078"/>
          </a:xfrm>
          <a:prstGeom prst="rect">
            <a:avLst/>
          </a:prstGeom>
        </p:spPr>
      </p:pic>
      <p:pic>
        <p:nvPicPr>
          <p:cNvPr id="28" name="图片 27" descr="333438343933313b333437363734343bc1c1b5e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381546" y="2892567"/>
            <a:ext cx="1548439" cy="1548439"/>
          </a:xfrm>
          <a:prstGeom prst="rect">
            <a:avLst/>
          </a:prstGeom>
        </p:spPr>
      </p:pic>
      <p:pic>
        <p:nvPicPr>
          <p:cNvPr id="31" name="图片 30" descr="333438343933313b333437363735343bcec4b5b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332280" y="2434852"/>
            <a:ext cx="260078" cy="260078"/>
          </a:xfrm>
          <a:prstGeom prst="rect">
            <a:avLst/>
          </a:prstGeom>
        </p:spPr>
      </p:pic>
      <p:cxnSp>
        <p:nvCxnSpPr>
          <p:cNvPr id="35" name="直接箭头连接符 34"/>
          <p:cNvCxnSpPr/>
          <p:nvPr>
            <p:custDataLst>
              <p:tags r:id="rId20"/>
            </p:custDataLst>
          </p:nvPr>
        </p:nvCxnSpPr>
        <p:spPr>
          <a:xfrm flipH="1">
            <a:off x="2902211" y="2214301"/>
            <a:ext cx="1948868"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21"/>
            </p:custDataLst>
          </p:nvPr>
        </p:nvCxnSpPr>
        <p:spPr>
          <a:xfrm flipH="1">
            <a:off x="2745247" y="5099222"/>
            <a:ext cx="1948868"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40" name="直接箭头连接符 39"/>
          <p:cNvCxnSpPr/>
          <p:nvPr>
            <p:custDataLst>
              <p:tags r:id="rId22"/>
            </p:custDataLst>
          </p:nvPr>
        </p:nvCxnSpPr>
        <p:spPr>
          <a:xfrm>
            <a:off x="7981755" y="3734670"/>
            <a:ext cx="1948868"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23"/>
            </p:custDataLst>
          </p:nvPr>
        </p:nvSpPr>
        <p:spPr>
          <a:xfrm>
            <a:off x="4694115" y="2286482"/>
            <a:ext cx="2922729" cy="2922729"/>
          </a:xfrm>
          <a:prstGeom prst="arc">
            <a:avLst>
              <a:gd name="adj1" fmla="val 858060"/>
              <a:gd name="adj2" fmla="val 6879900"/>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4"/>
            </p:custDataLst>
          </p:nvPr>
        </p:nvSpPr>
        <p:spPr>
          <a:xfrm flipH="1">
            <a:off x="4694115" y="2286482"/>
            <a:ext cx="2922729" cy="2922729"/>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25"/>
            </p:custDataLst>
          </p:nvPr>
        </p:nvSpPr>
        <p:spPr>
          <a:xfrm flipH="1">
            <a:off x="4694115" y="2286482"/>
            <a:ext cx="2922729" cy="2922729"/>
          </a:xfrm>
          <a:prstGeom prst="arc">
            <a:avLst>
              <a:gd name="adj1" fmla="val 11904737"/>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9" name="图片 8" descr="333438343933313b333437363735303bb6d4bbb0"/>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7478785" y="3618380"/>
            <a:ext cx="260078" cy="2600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91003" y="791723"/>
            <a:ext cx="5400001" cy="996095"/>
            <a:chOff x="1676399" y="735931"/>
            <a:chExt cx="5400001" cy="996095"/>
          </a:xfrm>
        </p:grpSpPr>
        <p:sp>
          <p:nvSpPr>
            <p:cNvPr id="19" name="文本框 18"/>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二、决策树法</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文本框 19"/>
            <p:cNvSpPr txBox="1"/>
            <p:nvPr/>
          </p:nvSpPr>
          <p:spPr>
            <a:xfrm>
              <a:off x="1676399" y="1178941"/>
              <a:ext cx="2761745" cy="55308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0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rPr>
                <a:t>（二）决策树法概述</a:t>
              </a:r>
              <a:endParaRPr kumimoji="0" lang="en-US" altLang="zh-CN" sz="20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ea"/>
                <a:sym typeface="思源黑体 Light" panose="020B0300000000000000" pitchFamily="34" charset="-122"/>
              </a:endParaRPr>
            </a:p>
          </p:txBody>
        </p:sp>
      </p:grpSp>
      <p:grpSp>
        <p:nvGrpSpPr>
          <p:cNvPr id="3" name="组合 2"/>
          <p:cNvGrpSpPr/>
          <p:nvPr>
            <p:custDataLst>
              <p:tags r:id="rId1"/>
            </p:custDataLst>
          </p:nvPr>
        </p:nvGrpSpPr>
        <p:grpSpPr>
          <a:xfrm>
            <a:off x="932513" y="1918272"/>
            <a:ext cx="10270490" cy="3850641"/>
            <a:chOff x="1389989" y="1627666"/>
            <a:chExt cx="9328624" cy="3497514"/>
          </a:xfrm>
        </p:grpSpPr>
        <p:sp>
          <p:nvSpPr>
            <p:cNvPr id="12" name="Oval 2"/>
            <p:cNvSpPr>
              <a:spLocks noChangeArrowheads="1"/>
            </p:cNvSpPr>
            <p:nvPr>
              <p:custDataLst>
                <p:tags r:id="rId2"/>
              </p:custDataLst>
            </p:nvPr>
          </p:nvSpPr>
          <p:spPr bwMode="auto">
            <a:xfrm>
              <a:off x="4775178" y="1664626"/>
              <a:ext cx="2644991" cy="2660288"/>
            </a:xfrm>
            <a:prstGeom prst="ellipse">
              <a:avLst/>
            </a:prstGeom>
            <a:noFill/>
            <a:ln w="53975" cmpd="dbl">
              <a:solidFill>
                <a:srgbClr val="8AB833">
                  <a:lumMod val="60000"/>
                  <a:lumOff val="40000"/>
                </a:srgbClr>
              </a:solidFill>
              <a:bevel/>
            </a:ln>
          </p:spPr>
          <p:txBody>
            <a:bodyPr anchor="ctr">
              <a:normAutofit/>
            </a:bodyPr>
            <a:p>
              <a:pPr algn="ctr"/>
              <a:endParaRPr lang="zh-CN" altLang="zh-CN" sz="8800">
                <a:solidFill>
                  <a:sysClr val="window" lastClr="FFFFFF"/>
                </a:solidFill>
                <a:sym typeface="Arial" panose="020B0604020202020204" pitchFamily="34" charset="0"/>
              </a:endParaRPr>
            </a:p>
          </p:txBody>
        </p:sp>
        <p:sp>
          <p:nvSpPr>
            <p:cNvPr id="14" name="Oval 3"/>
            <p:cNvSpPr>
              <a:spLocks noChangeArrowheads="1"/>
            </p:cNvSpPr>
            <p:nvPr>
              <p:custDataLst>
                <p:tags r:id="rId3"/>
              </p:custDataLst>
            </p:nvPr>
          </p:nvSpPr>
          <p:spPr bwMode="auto">
            <a:xfrm>
              <a:off x="4692318" y="1627666"/>
              <a:ext cx="829826" cy="834925"/>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5" name="Oval 5"/>
            <p:cNvSpPr>
              <a:spLocks noChangeArrowheads="1"/>
            </p:cNvSpPr>
            <p:nvPr>
              <p:custDataLst>
                <p:tags r:id="rId4"/>
              </p:custDataLst>
            </p:nvPr>
          </p:nvSpPr>
          <p:spPr bwMode="auto">
            <a:xfrm>
              <a:off x="4692318" y="3574119"/>
              <a:ext cx="829826" cy="836200"/>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21" name="Oval 6"/>
            <p:cNvSpPr>
              <a:spLocks noChangeArrowheads="1"/>
            </p:cNvSpPr>
            <p:nvPr>
              <p:custDataLst>
                <p:tags r:id="rId5"/>
              </p:custDataLst>
            </p:nvPr>
          </p:nvSpPr>
          <p:spPr bwMode="auto">
            <a:xfrm>
              <a:off x="6684670" y="1627666"/>
              <a:ext cx="831101" cy="834925"/>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22" name="Oval 8"/>
            <p:cNvSpPr>
              <a:spLocks noChangeArrowheads="1"/>
            </p:cNvSpPr>
            <p:nvPr>
              <p:custDataLst>
                <p:tags r:id="rId6"/>
              </p:custDataLst>
            </p:nvPr>
          </p:nvSpPr>
          <p:spPr bwMode="auto">
            <a:xfrm>
              <a:off x="6684670" y="3574119"/>
              <a:ext cx="831101" cy="836200"/>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grpSp>
          <p:nvGrpSpPr>
            <p:cNvPr id="23" name="Group 29"/>
            <p:cNvGrpSpPr/>
            <p:nvPr>
              <p:custDataLst>
                <p:tags r:id="rId7"/>
              </p:custDataLst>
            </p:nvPr>
          </p:nvGrpSpPr>
          <p:grpSpPr bwMode="auto">
            <a:xfrm>
              <a:off x="4907741" y="1835436"/>
              <a:ext cx="457616" cy="388782"/>
              <a:chOff x="0" y="0"/>
              <a:chExt cx="496661" cy="421788"/>
            </a:xfrm>
          </p:grpSpPr>
          <p:sp>
            <p:nvSpPr>
              <p:cNvPr id="24" name="Freeform 12"/>
              <p:cNvSpPr>
                <a:spLocks noChangeArrowheads="1"/>
              </p:cNvSpPr>
              <p:nvPr>
                <p:custDataLst>
                  <p:tags r:id="rId8"/>
                </p:custDataLst>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25" name="Rectangle 13"/>
              <p:cNvSpPr>
                <a:spLocks noChangeArrowheads="1"/>
              </p:cNvSpPr>
              <p:nvPr>
                <p:custDataLst>
                  <p:tags r:id="rId9"/>
                </p:custDataLst>
              </p:nvPr>
            </p:nvSpPr>
            <p:spPr bwMode="auto">
              <a:xfrm>
                <a:off x="247083" y="294502"/>
                <a:ext cx="2497" cy="2497"/>
              </a:xfrm>
              <a:prstGeom prst="rect">
                <a:avLst/>
              </a:prstGeom>
              <a:solidFill>
                <a:sysClr val="window" lastClr="FFFFFF"/>
              </a:solidFill>
              <a:ln w="9525">
                <a:noFill/>
                <a:bevel/>
              </a:ln>
            </p:spPr>
            <p:txBody>
              <a:bodyPr>
                <a:normAutofit fontScale="25000" lnSpcReduction="20000"/>
              </a:bodyPr>
              <a:p>
                <a:endParaRPr lang="zh-CN" altLang="zh-CN">
                  <a:sym typeface="Arial" panose="020B0604020202020204" pitchFamily="34" charset="0"/>
                </a:endParaRPr>
              </a:p>
            </p:txBody>
          </p:sp>
          <p:sp>
            <p:nvSpPr>
              <p:cNvPr id="26" name="Freeform 14"/>
              <p:cNvSpPr>
                <a:spLocks noChangeArrowheads="1"/>
              </p:cNvSpPr>
              <p:nvPr>
                <p:custDataLst>
                  <p:tags r:id="rId10"/>
                </p:custDataLst>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ysClr val="window" lastClr="FFFFFF"/>
              </a:solidFill>
              <a:ln w="9525" cmpd="sng">
                <a:noFill/>
                <a:bevel/>
              </a:ln>
            </p:spPr>
            <p:txBody>
              <a:bodyPr>
                <a:normAutofit fontScale="45000" lnSpcReduction="20000"/>
              </a:bodyPr>
              <a:p>
                <a:endParaRPr lang="zh-CN" altLang="en-US">
                  <a:sym typeface="Arial" panose="020B0604020202020204" pitchFamily="34" charset="0"/>
                </a:endParaRPr>
              </a:p>
            </p:txBody>
          </p:sp>
          <p:sp>
            <p:nvSpPr>
              <p:cNvPr id="27" name="Freeform 15"/>
              <p:cNvSpPr>
                <a:spLocks noChangeArrowheads="1"/>
              </p:cNvSpPr>
              <p:nvPr>
                <p:custDataLst>
                  <p:tags r:id="rId11"/>
                </p:custDataLst>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ysClr val="window" lastClr="FFFFFF"/>
              </a:solidFill>
              <a:ln w="9525" cmpd="sng">
                <a:noFill/>
                <a:bevel/>
              </a:ln>
            </p:spPr>
            <p:txBody>
              <a:bodyPr>
                <a:normAutofit fontScale="55000" lnSpcReduction="20000"/>
              </a:bodyPr>
              <a:p>
                <a:endParaRPr lang="zh-CN" altLang="en-US">
                  <a:sym typeface="Arial" panose="020B0604020202020204" pitchFamily="34" charset="0"/>
                </a:endParaRPr>
              </a:p>
            </p:txBody>
          </p:sp>
          <p:sp>
            <p:nvSpPr>
              <p:cNvPr id="29" name="Freeform 16"/>
              <p:cNvSpPr>
                <a:spLocks noChangeArrowheads="1"/>
              </p:cNvSpPr>
              <p:nvPr>
                <p:custDataLst>
                  <p:tags r:id="rId12"/>
                </p:custDataLst>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30" name="Freeform 17"/>
              <p:cNvSpPr>
                <a:spLocks noChangeArrowheads="1"/>
              </p:cNvSpPr>
              <p:nvPr>
                <p:custDataLst>
                  <p:tags r:id="rId13"/>
                </p:custDataLst>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sp>
          <p:nvSpPr>
            <p:cNvPr id="32" name="Freeform 103"/>
            <p:cNvSpPr>
              <a:spLocks noEditPoints="1" noChangeArrowheads="1"/>
            </p:cNvSpPr>
            <p:nvPr>
              <p:custDataLst>
                <p:tags r:id="rId14"/>
              </p:custDataLst>
            </p:nvPr>
          </p:nvSpPr>
          <p:spPr bwMode="auto">
            <a:xfrm>
              <a:off x="4869505" y="3789548"/>
              <a:ext cx="411727" cy="405353"/>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3" name="Freeform 104"/>
            <p:cNvSpPr>
              <a:spLocks noEditPoints="1" noChangeArrowheads="1"/>
            </p:cNvSpPr>
            <p:nvPr>
              <p:custDataLst>
                <p:tags r:id="rId15"/>
              </p:custDataLst>
            </p:nvPr>
          </p:nvSpPr>
          <p:spPr bwMode="auto">
            <a:xfrm>
              <a:off x="6883522" y="3765323"/>
              <a:ext cx="434671" cy="429572"/>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nvGrpSpPr>
            <p:cNvPr id="34" name="Group 46"/>
            <p:cNvGrpSpPr/>
            <p:nvPr>
              <p:custDataLst>
                <p:tags r:id="rId16"/>
              </p:custDataLst>
            </p:nvPr>
          </p:nvGrpSpPr>
          <p:grpSpPr bwMode="auto">
            <a:xfrm>
              <a:off x="6873325" y="1761503"/>
              <a:ext cx="444869" cy="506054"/>
              <a:chOff x="0" y="0"/>
              <a:chExt cx="361887" cy="411804"/>
            </a:xfrm>
          </p:grpSpPr>
          <p:sp>
            <p:nvSpPr>
              <p:cNvPr id="36" name="Freeform 68"/>
              <p:cNvSpPr>
                <a:spLocks noEditPoints="1" noChangeArrowheads="1"/>
              </p:cNvSpPr>
              <p:nvPr>
                <p:custDataLst>
                  <p:tags r:id="rId17"/>
                </p:custDataLst>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8" name="Freeform 69"/>
              <p:cNvSpPr>
                <a:spLocks noEditPoints="1" noChangeArrowheads="1"/>
              </p:cNvSpPr>
              <p:nvPr>
                <p:custDataLst>
                  <p:tags r:id="rId18"/>
                </p:custDataLst>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9" name="Freeform 70"/>
              <p:cNvSpPr>
                <a:spLocks noChangeArrowheads="1"/>
              </p:cNvSpPr>
              <p:nvPr>
                <p:custDataLst>
                  <p:tags r:id="rId19"/>
                </p:custDataLst>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42" name="Freeform 71"/>
              <p:cNvSpPr>
                <a:spLocks noChangeArrowheads="1"/>
              </p:cNvSpPr>
              <p:nvPr>
                <p:custDataLst>
                  <p:tags r:id="rId20"/>
                </p:custDataLst>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grpSp>
        <p:sp>
          <p:nvSpPr>
            <p:cNvPr id="44" name="矩形 43"/>
            <p:cNvSpPr/>
            <p:nvPr>
              <p:custDataLst>
                <p:tags r:id="rId21"/>
              </p:custDataLst>
            </p:nvPr>
          </p:nvSpPr>
          <p:spPr>
            <a:xfrm>
              <a:off x="1487462" y="1711297"/>
              <a:ext cx="3197018" cy="1360016"/>
            </a:xfrm>
            <a:prstGeom prst="rect">
              <a:avLst/>
            </a:prstGeom>
          </p:spPr>
          <p:txBody>
            <a:bodyPr wrap="square"/>
            <a:p>
              <a:pPr indent="0" algn="l" fontAlgn="auto">
                <a:lnSpc>
                  <a:spcPct val="150000"/>
                </a:lnSpc>
              </a:pPr>
              <a:r>
                <a:rPr lang="da-DK" altLang="zh-CN" sz="1600">
                  <a:solidFill>
                    <a:srgbClr val="00B050"/>
                  </a:solidFill>
                  <a:sym typeface="Arial" panose="020B0604020202020204" pitchFamily="34" charset="0"/>
                </a:rPr>
                <a:t>1. 决策树法的含义</a:t>
              </a:r>
              <a:endParaRPr lang="da-DK" altLang="zh-CN" sz="1600">
                <a:solidFill>
                  <a:srgbClr val="00B050"/>
                </a:solidFill>
                <a:sym typeface="Arial" panose="020B0604020202020204" pitchFamily="34" charset="0"/>
              </a:endParaRPr>
            </a:p>
            <a:p>
              <a:pPr indent="0" algn="l" fontAlgn="auto">
                <a:lnSpc>
                  <a:spcPct val="150000"/>
                </a:lnSpc>
              </a:pPr>
              <a:r>
                <a:rPr lang="en-US" altLang="da-DK" sz="1600">
                  <a:sym typeface="Arial" panose="020B0604020202020204" pitchFamily="34" charset="0"/>
                </a:rPr>
                <a:t>    </a:t>
              </a:r>
              <a:r>
                <a:rPr lang="da-DK" altLang="zh-CN" sz="1600">
                  <a:sym typeface="Arial" panose="020B0604020202020204" pitchFamily="34" charset="0"/>
                </a:rPr>
                <a:t>决策树法利用了概率论的原理，并且利用一种树形图作为分析工具。其基本原理是用决策点代表决策问题，用方案分枝代表可供选择的方案</a:t>
              </a:r>
              <a:r>
                <a:rPr lang="zh-CN" altLang="da-DK" sz="1600">
                  <a:sym typeface="Arial" panose="020B0604020202020204" pitchFamily="34" charset="0"/>
                </a:rPr>
                <a:t>。</a:t>
              </a:r>
              <a:endParaRPr lang="zh-CN" altLang="da-DK" sz="1600">
                <a:sym typeface="Arial" panose="020B0604020202020204" pitchFamily="34" charset="0"/>
              </a:endParaRPr>
            </a:p>
          </p:txBody>
        </p:sp>
        <p:sp>
          <p:nvSpPr>
            <p:cNvPr id="46" name="矩形 45"/>
            <p:cNvSpPr/>
            <p:nvPr>
              <p:custDataLst>
                <p:tags r:id="rId22"/>
              </p:custDataLst>
            </p:nvPr>
          </p:nvSpPr>
          <p:spPr>
            <a:xfrm>
              <a:off x="7593691" y="3574253"/>
              <a:ext cx="3124922" cy="1453452"/>
            </a:xfrm>
            <a:prstGeom prst="rect">
              <a:avLst/>
            </a:prstGeom>
          </p:spPr>
          <p:txBody>
            <a:bodyPr wrap="square"/>
            <a:p>
              <a:pPr indent="0" algn="l" fontAlgn="auto">
                <a:lnSpc>
                  <a:spcPct val="150000"/>
                </a:lnSpc>
              </a:pPr>
              <a:r>
                <a:rPr lang="da-DK" altLang="zh-CN" sz="1600">
                  <a:solidFill>
                    <a:srgbClr val="FFC000"/>
                  </a:solidFill>
                  <a:sym typeface="Arial" panose="020B0604020202020204" pitchFamily="34" charset="0"/>
                </a:rPr>
                <a:t>3. 单阶段决策树</a:t>
              </a:r>
              <a:endParaRPr lang="da-DK" altLang="zh-CN" sz="1600">
                <a:solidFill>
                  <a:srgbClr val="FFC000"/>
                </a:solidFill>
                <a:sym typeface="Arial" panose="020B0604020202020204" pitchFamily="34" charset="0"/>
              </a:endParaRPr>
            </a:p>
            <a:p>
              <a:pPr indent="0" algn="l" fontAlgn="auto">
                <a:lnSpc>
                  <a:spcPct val="150000"/>
                </a:lnSpc>
              </a:pPr>
              <a:r>
                <a:rPr lang="en-US" altLang="da-DK" sz="1600">
                  <a:sym typeface="Arial" panose="020B0604020202020204" pitchFamily="34" charset="0"/>
                </a:rPr>
                <a:t>    </a:t>
              </a:r>
              <a:r>
                <a:rPr lang="da-DK" altLang="zh-CN" sz="1600">
                  <a:sym typeface="Arial" panose="020B0604020202020204" pitchFamily="34" charset="0"/>
                </a:rPr>
                <a:t>利用决策树进行决策时，凡只需要进行一次决策活动便可以选出最优方案，达到决策目的的决策，称为单级决策。</a:t>
              </a:r>
              <a:endParaRPr lang="da-DK" altLang="zh-CN" sz="1600">
                <a:sym typeface="Arial" panose="020B0604020202020204" pitchFamily="34" charset="0"/>
              </a:endParaRPr>
            </a:p>
          </p:txBody>
        </p:sp>
        <p:sp>
          <p:nvSpPr>
            <p:cNvPr id="47" name="矩形 46"/>
            <p:cNvSpPr/>
            <p:nvPr>
              <p:custDataLst>
                <p:tags r:id="rId23"/>
              </p:custDataLst>
            </p:nvPr>
          </p:nvSpPr>
          <p:spPr>
            <a:xfrm>
              <a:off x="7516981" y="1711297"/>
              <a:ext cx="2664085" cy="1587839"/>
            </a:xfrm>
            <a:prstGeom prst="rect">
              <a:avLst/>
            </a:prstGeom>
          </p:spPr>
          <p:txBody>
            <a:bodyPr wrap="square"/>
            <a:p>
              <a:pPr indent="0" fontAlgn="auto">
                <a:lnSpc>
                  <a:spcPct val="150000"/>
                </a:lnSpc>
              </a:pPr>
              <a:r>
                <a:rPr lang="da-DK" altLang="zh-CN" sz="1600">
                  <a:solidFill>
                    <a:srgbClr val="FFC000"/>
                  </a:solidFill>
                  <a:sym typeface="Arial" panose="020B0604020202020204" pitchFamily="34" charset="0"/>
                </a:rPr>
                <a:t>2. 决策树分析的程序</a:t>
              </a:r>
              <a:endParaRPr lang="da-DK" altLang="zh-CN" sz="1600">
                <a:solidFill>
                  <a:srgbClr val="FFC000"/>
                </a:solidFill>
                <a:sym typeface="Arial" panose="020B0604020202020204" pitchFamily="34" charset="0"/>
              </a:endParaRPr>
            </a:p>
            <a:p>
              <a:pPr indent="0" fontAlgn="auto">
                <a:lnSpc>
                  <a:spcPct val="150000"/>
                </a:lnSpc>
              </a:pPr>
              <a:r>
                <a:rPr lang="da-DK" altLang="zh-CN" sz="1600">
                  <a:sym typeface="Arial" panose="020B0604020202020204" pitchFamily="34" charset="0"/>
                </a:rPr>
                <a:t>（1）绘制决策树图。</a:t>
              </a:r>
              <a:endParaRPr lang="da-DK" altLang="zh-CN" sz="1600">
                <a:sym typeface="Arial" panose="020B0604020202020204" pitchFamily="34" charset="0"/>
              </a:endParaRPr>
            </a:p>
            <a:p>
              <a:pPr indent="0" fontAlgn="auto">
                <a:lnSpc>
                  <a:spcPct val="150000"/>
                </a:lnSpc>
              </a:pPr>
              <a:r>
                <a:rPr lang="da-DK" altLang="zh-CN" sz="1600">
                  <a:sym typeface="Arial" panose="020B0604020202020204" pitchFamily="34" charset="0"/>
                </a:rPr>
                <a:t>（2）计算收益现值、期望值。</a:t>
              </a:r>
              <a:endParaRPr lang="da-DK" altLang="zh-CN" sz="1600">
                <a:sym typeface="Arial" panose="020B0604020202020204" pitchFamily="34" charset="0"/>
              </a:endParaRPr>
            </a:p>
            <a:p>
              <a:pPr indent="0" fontAlgn="auto">
                <a:lnSpc>
                  <a:spcPct val="150000"/>
                </a:lnSpc>
              </a:pPr>
              <a:r>
                <a:rPr lang="da-DK" altLang="zh-CN" sz="1600">
                  <a:sym typeface="Arial" panose="020B0604020202020204" pitchFamily="34" charset="0"/>
                </a:rPr>
                <a:t>（3）决策选择。</a:t>
              </a:r>
              <a:endParaRPr lang="da-DK" altLang="zh-CN" sz="1600">
                <a:sym typeface="Arial" panose="020B0604020202020204" pitchFamily="34" charset="0"/>
              </a:endParaRPr>
            </a:p>
          </p:txBody>
        </p:sp>
        <p:sp>
          <p:nvSpPr>
            <p:cNvPr id="48" name="矩形 47"/>
            <p:cNvSpPr/>
            <p:nvPr>
              <p:custDataLst>
                <p:tags r:id="rId24"/>
              </p:custDataLst>
            </p:nvPr>
          </p:nvSpPr>
          <p:spPr>
            <a:xfrm>
              <a:off x="1389989" y="3765164"/>
              <a:ext cx="3030332" cy="1360016"/>
            </a:xfrm>
            <a:prstGeom prst="rect">
              <a:avLst/>
            </a:prstGeom>
          </p:spPr>
          <p:txBody>
            <a:bodyPr wrap="square"/>
            <a:p>
              <a:pPr indent="0" fontAlgn="auto">
                <a:lnSpc>
                  <a:spcPct val="150000"/>
                </a:lnSpc>
              </a:pPr>
              <a:r>
                <a:rPr lang="da-DK" altLang="zh-CN" sz="1600">
                  <a:solidFill>
                    <a:srgbClr val="00B050"/>
                  </a:solidFill>
                  <a:sym typeface="Arial" panose="020B0604020202020204" pitchFamily="34" charset="0"/>
                </a:rPr>
                <a:t>4. 多阶段决策树</a:t>
              </a:r>
              <a:endParaRPr lang="da-DK" altLang="zh-CN" sz="1600">
                <a:solidFill>
                  <a:srgbClr val="00B050"/>
                </a:solidFill>
                <a:sym typeface="Arial" panose="020B0604020202020204" pitchFamily="34" charset="0"/>
              </a:endParaRPr>
            </a:p>
            <a:p>
              <a:pPr indent="0" fontAlgn="auto">
                <a:lnSpc>
                  <a:spcPct val="150000"/>
                </a:lnSpc>
              </a:pPr>
              <a:r>
                <a:rPr lang="en-US" altLang="da-DK" sz="1600">
                  <a:sym typeface="Arial" panose="020B0604020202020204" pitchFamily="34" charset="0"/>
                </a:rPr>
                <a:t>    </a:t>
              </a:r>
              <a:r>
                <a:rPr lang="da-DK" altLang="zh-CN" sz="1600">
                  <a:sym typeface="Arial" panose="020B0604020202020204" pitchFamily="34" charset="0"/>
                </a:rPr>
                <a:t>凡需要进行两次以上决策活动，才能选出最优方案，达到决策目的的决策，称为多级决策。</a:t>
              </a:r>
              <a:endParaRPr lang="da-DK" altLang="zh-CN" sz="160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39" name="文本框 38"/>
          <p:cNvSpPr txBox="1"/>
          <p:nvPr/>
        </p:nvSpPr>
        <p:spPr>
          <a:xfrm>
            <a:off x="5986624" y="1300202"/>
            <a:ext cx="5272786"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rPr>
              <a:t>感谢聆听</a:t>
            </a:r>
            <a:endParaRPr kumimoji="0" lang="zh-CN" altLang="en-US" sz="6600" b="0" i="0" u="none" strike="noStrike" kern="1200" cap="none" spc="0" normalizeH="0" baseline="0" noProof="0" dirty="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22" name="任意多边形: 形状 21"/>
          <p:cNvSpPr/>
          <p:nvPr/>
        </p:nvSpPr>
        <p:spPr>
          <a:xfrm rot="5400000" flipV="1">
            <a:off x="4705465" y="-628537"/>
            <a:ext cx="6857998" cy="8115077"/>
          </a:xfrm>
          <a:custGeom>
            <a:avLst/>
            <a:gdLst>
              <a:gd name="connsiteX0" fmla="*/ 0 w 6857998"/>
              <a:gd name="connsiteY0" fmla="*/ 0 h 8115077"/>
              <a:gd name="connsiteX1" fmla="*/ 1 w 6857998"/>
              <a:gd name="connsiteY1" fmla="*/ 8115077 h 8115077"/>
              <a:gd name="connsiteX2" fmla="*/ 6857998 w 6857998"/>
              <a:gd name="connsiteY2" fmla="*/ 8115077 h 8115077"/>
              <a:gd name="connsiteX3" fmla="*/ 6857998 w 6857998"/>
              <a:gd name="connsiteY3" fmla="*/ 7681600 h 8115077"/>
              <a:gd name="connsiteX4" fmla="*/ 0 w 6857998"/>
              <a:gd name="connsiteY4" fmla="*/ 0 h 811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8" h="8115077">
                <a:moveTo>
                  <a:pt x="0" y="0"/>
                </a:moveTo>
                <a:lnTo>
                  <a:pt x="1" y="8115077"/>
                </a:lnTo>
                <a:lnTo>
                  <a:pt x="6857998" y="8115077"/>
                </a:lnTo>
                <a:lnTo>
                  <a:pt x="6857998" y="7681600"/>
                </a:lnTo>
                <a:lnTo>
                  <a:pt x="0" y="0"/>
                </a:lnTo>
                <a:close/>
              </a:path>
            </a:pathLst>
          </a:cu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2695" t="13963" r="15432" b="9410"/>
          <a:stretch>
            <a:fillRect/>
          </a:stretch>
        </p:blipFill>
        <p:spPr>
          <a:xfrm rot="5400000">
            <a:off x="2515440" y="-2202731"/>
            <a:ext cx="7034120" cy="11163542"/>
          </a:xfrm>
          <a:prstGeom prst="rect">
            <a:avLst/>
          </a:prstGeom>
          <a:effectLst>
            <a:outerShdw blurRad="152400" dist="76200" dir="5400000" algn="t" rotWithShape="0">
              <a:prstClr val="black">
                <a:alpha val="40000"/>
              </a:prstClr>
            </a:outerShdw>
          </a:effectLst>
        </p:spPr>
      </p:pic>
      <p:pic>
        <p:nvPicPr>
          <p:cNvPr id="6" name="图片 5"/>
          <p:cNvPicPr>
            <a:picLocks noChangeAspect="1"/>
          </p:cNvPicPr>
          <p:nvPr/>
        </p:nvPicPr>
        <p:blipFill rotWithShape="1">
          <a:blip r:embed="rId2"/>
          <a:srcRect r="50000"/>
          <a:stretch>
            <a:fillRect/>
          </a:stretch>
        </p:blipFill>
        <p:spPr>
          <a:xfrm>
            <a:off x="947420" y="1261110"/>
            <a:ext cx="3906520" cy="2802255"/>
          </a:xfrm>
          <a:prstGeom prst="rect">
            <a:avLst/>
          </a:prstGeom>
        </p:spPr>
      </p:pic>
      <p:pic>
        <p:nvPicPr>
          <p:cNvPr id="14" name="图片 13"/>
          <p:cNvPicPr>
            <a:picLocks noChangeAspect="1"/>
          </p:cNvPicPr>
          <p:nvPr/>
        </p:nvPicPr>
        <p:blipFill rotWithShape="1">
          <a:blip r:embed="rId2"/>
          <a:srcRect r="50000"/>
          <a:stretch>
            <a:fillRect/>
          </a:stretch>
        </p:blipFill>
        <p:spPr>
          <a:xfrm flipH="1">
            <a:off x="6985635" y="1146810"/>
            <a:ext cx="4286885" cy="2529205"/>
          </a:xfrm>
          <a:prstGeom prst="rect">
            <a:avLst/>
          </a:prstGeom>
        </p:spPr>
      </p:pic>
      <p:sp>
        <p:nvSpPr>
          <p:cNvPr id="23" name="文本框 22"/>
          <p:cNvSpPr txBox="1"/>
          <p:nvPr/>
        </p:nvSpPr>
        <p:spPr>
          <a:xfrm>
            <a:off x="2422525" y="2481580"/>
            <a:ext cx="8042275" cy="2122805"/>
          </a:xfrm>
          <a:prstGeom prst="rect">
            <a:avLst/>
          </a:prstGeom>
          <a:noFill/>
        </p:spPr>
        <p:txBody>
          <a:bodyPr wrap="square" rtlCol="0">
            <a:spAutoFit/>
          </a:bodyPr>
          <a:lstStyle/>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第四章　</a:t>
            </a:r>
            <a:endParaRPr lang="zh-CN" altLang="en-US" sz="6600" spc="-150" dirty="0">
              <a:solidFill>
                <a:schemeClr val="tx1">
                  <a:lumMod val="75000"/>
                  <a:lumOff val="25000"/>
                </a:schemeClr>
              </a:solidFill>
              <a:latin typeface="BiaoZhunCuHei" panose="02000503000000000000" charset="-122"/>
              <a:ea typeface="BiaoZhunCuHei" panose="02000503000000000000" charset="-122"/>
            </a:endParaRPr>
          </a:p>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职业决策　锁定目标</a:t>
            </a:r>
            <a:endParaRPr lang="en-US" altLang="zh-CN" sz="6600" spc="-150" dirty="0">
              <a:solidFill>
                <a:schemeClr val="tx1">
                  <a:lumMod val="75000"/>
                  <a:lumOff val="2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75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strVal val="#ppt_w+.3"/>
                                          </p:val>
                                        </p:tav>
                                        <p:tav tm="100000">
                                          <p:val>
                                            <p:strVal val="#ppt_w"/>
                                          </p:val>
                                        </p:tav>
                                      </p:tavLst>
                                    </p:anim>
                                    <p:anim calcmode="lin" valueType="num">
                                      <p:cBhvr>
                                        <p:cTn id="19" dur="750" fill="hold"/>
                                        <p:tgtEl>
                                          <p:spTgt spid="23"/>
                                        </p:tgtEl>
                                        <p:attrNameLst>
                                          <p:attrName>ppt_h</p:attrName>
                                        </p:attrNameLst>
                                      </p:cBhvr>
                                      <p:tavLst>
                                        <p:tav tm="0">
                                          <p:val>
                                            <p:strVal val="#ppt_h"/>
                                          </p:val>
                                        </p:tav>
                                        <p:tav tm="100000">
                                          <p:val>
                                            <p:strVal val="#ppt_h"/>
                                          </p:val>
                                        </p:tav>
                                      </p:tavLst>
                                    </p:anim>
                                    <p:animEffect transition="in" filter="fade">
                                      <p:cBhvr>
                                        <p:cTn id="2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001828" y="1353056"/>
            <a:ext cx="6746307" cy="647700"/>
            <a:chOff x="5243938" y="2080090"/>
            <a:chExt cx="6746307" cy="647700"/>
          </a:xfrm>
        </p:grpSpPr>
        <p:sp>
          <p:nvSpPr>
            <p:cNvPr id="41" name="椭圆 40"/>
            <p:cNvSpPr/>
            <p:nvPr/>
          </p:nvSpPr>
          <p:spPr>
            <a:xfrm>
              <a:off x="6463799" y="20800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01</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4" name="文本框 43"/>
            <p:cNvSpPr txBox="1"/>
            <p:nvPr/>
          </p:nvSpPr>
          <p:spPr>
            <a:xfrm>
              <a:off x="7310245" y="21577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职业决策的基础知识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47" name="文本框 46"/>
            <p:cNvSpPr txBox="1"/>
            <p:nvPr/>
          </p:nvSpPr>
          <p:spPr>
            <a:xfrm>
              <a:off x="5243938" y="22192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48" name="组合 47"/>
          <p:cNvGrpSpPr/>
          <p:nvPr/>
        </p:nvGrpSpPr>
        <p:grpSpPr>
          <a:xfrm>
            <a:off x="5001828" y="2319630"/>
            <a:ext cx="6746307" cy="647700"/>
            <a:chOff x="5243938" y="3273890"/>
            <a:chExt cx="6746307" cy="647700"/>
          </a:xfrm>
        </p:grpSpPr>
        <p:sp>
          <p:nvSpPr>
            <p:cNvPr id="49" name="椭圆 48"/>
            <p:cNvSpPr/>
            <p:nvPr/>
          </p:nvSpPr>
          <p:spPr>
            <a:xfrm>
              <a:off x="6463799" y="32738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02</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0" name="文本框 49"/>
            <p:cNvSpPr txBox="1"/>
            <p:nvPr/>
          </p:nvSpPr>
          <p:spPr>
            <a:xfrm>
              <a:off x="7310245" y="33515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大学生职业决策的过程</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1" name="文本框 50"/>
            <p:cNvSpPr txBox="1"/>
            <p:nvPr/>
          </p:nvSpPr>
          <p:spPr>
            <a:xfrm>
              <a:off x="5243938" y="34130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2" name="组合 51"/>
          <p:cNvGrpSpPr/>
          <p:nvPr/>
        </p:nvGrpSpPr>
        <p:grpSpPr>
          <a:xfrm>
            <a:off x="5001828" y="3286204"/>
            <a:ext cx="6746307" cy="647700"/>
            <a:chOff x="5243938" y="4467690"/>
            <a:chExt cx="6746307" cy="647700"/>
          </a:xfrm>
        </p:grpSpPr>
        <p:sp>
          <p:nvSpPr>
            <p:cNvPr id="53" name="椭圆 52"/>
            <p:cNvSpPr/>
            <p:nvPr/>
          </p:nvSpPr>
          <p:spPr>
            <a:xfrm>
              <a:off x="6463799" y="44676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03</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4" name="文本框 53"/>
            <p:cNvSpPr txBox="1"/>
            <p:nvPr/>
          </p:nvSpPr>
          <p:spPr>
            <a:xfrm>
              <a:off x="7310245" y="45453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掌握职业决策的方法</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5" name="文本框 54"/>
            <p:cNvSpPr txBox="1"/>
            <p:nvPr/>
          </p:nvSpPr>
          <p:spPr>
            <a:xfrm>
              <a:off x="5243938" y="46068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6" name="组合 55"/>
          <p:cNvGrpSpPr/>
          <p:nvPr/>
        </p:nvGrpSpPr>
        <p:grpSpPr>
          <a:xfrm>
            <a:off x="1033022" y="204894"/>
            <a:ext cx="3612213" cy="830997"/>
            <a:chOff x="4988258" y="1032065"/>
            <a:chExt cx="3612213" cy="830997"/>
          </a:xfrm>
        </p:grpSpPr>
        <p:sp>
          <p:nvSpPr>
            <p:cNvPr id="57" name="文本框 56"/>
            <p:cNvSpPr txBox="1"/>
            <p:nvPr/>
          </p:nvSpPr>
          <p:spPr>
            <a:xfrm>
              <a:off x="4988258" y="1032065"/>
              <a:ext cx="1800000"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rPr>
                <a:t>目 录</a:t>
              </a:r>
              <a:endPar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endParaRPr>
            </a:p>
          </p:txBody>
        </p:sp>
        <p:sp>
          <p:nvSpPr>
            <p:cNvPr id="58" name="文本框 90"/>
            <p:cNvSpPr txBox="1"/>
            <p:nvPr>
              <p:custDataLst>
                <p:tags r:id="rId1"/>
              </p:custDataLst>
            </p:nvPr>
          </p:nvSpPr>
          <p:spPr>
            <a:xfrm>
              <a:off x="6620471" y="1284215"/>
              <a:ext cx="198000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rPr>
                <a:t>CATALOG</a:t>
              </a:r>
              <a:endParaRPr kumimoji="0" lang="zh-CN" altLang="en-US"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职业决策的基础知识</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930275" y="1734003"/>
            <a:ext cx="4787900" cy="4168775"/>
            <a:chOff x="1955800" y="3441700"/>
            <a:chExt cx="4787900" cy="4168775"/>
          </a:xfrm>
        </p:grpSpPr>
        <p:grpSp>
          <p:nvGrpSpPr>
            <p:cNvPr id="30" name="组合 29"/>
            <p:cNvGrpSpPr/>
            <p:nvPr/>
          </p:nvGrpSpPr>
          <p:grpSpPr>
            <a:xfrm>
              <a:off x="2273300" y="3441700"/>
              <a:ext cx="4470400" cy="4168775"/>
              <a:chOff x="1003300" y="3378200"/>
              <a:chExt cx="4470400" cy="4168775"/>
            </a:xfrm>
          </p:grpSpPr>
          <p:sp>
            <p:nvSpPr>
              <p:cNvPr id="21" name="矩形: 圆角 20"/>
              <p:cNvSpPr/>
              <p:nvPr/>
            </p:nvSpPr>
            <p:spPr>
              <a:xfrm>
                <a:off x="1003300" y="3378200"/>
                <a:ext cx="4470400" cy="4168775"/>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56" name="文本框 55"/>
              <p:cNvSpPr txBox="1"/>
              <p:nvPr/>
            </p:nvSpPr>
            <p:spPr>
              <a:xfrm>
                <a:off x="1282700" y="3410585"/>
                <a:ext cx="4098290" cy="370268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0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（一）职业生涯决策的内涵</a:t>
                </a:r>
                <a:endParaRPr kumimoji="0" lang="zh-CN" altLang="en-US" sz="20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职业生涯决策必须考虑以下三个主要要素。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（1）准确地了解自己，了解自己的态度、能力、兴趣、志向、限制及其原因。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（2）掌握在各个领域获得成功所需要的条件和环境，即在各种职业中成功的必要条件，各种职业的利弊、报酬及晋升机会。</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（3）对以上两部分事实相互关系的明确思考及准确的认知。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62" name="椭圆 61"/>
            <p:cNvSpPr/>
            <p:nvPr/>
          </p:nvSpPr>
          <p:spPr>
            <a:xfrm>
              <a:off x="1955800" y="4749270"/>
              <a:ext cx="596900" cy="596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grpSp>
        <p:nvGrpSpPr>
          <p:cNvPr id="31" name="组合 30"/>
          <p:cNvGrpSpPr/>
          <p:nvPr/>
        </p:nvGrpSpPr>
        <p:grpSpPr>
          <a:xfrm>
            <a:off x="5803900" y="1736070"/>
            <a:ext cx="5435600" cy="4199890"/>
            <a:chOff x="1955800" y="3443767"/>
            <a:chExt cx="5435600" cy="4199890"/>
          </a:xfrm>
        </p:grpSpPr>
        <p:grpSp>
          <p:nvGrpSpPr>
            <p:cNvPr id="34" name="组合 33"/>
            <p:cNvGrpSpPr/>
            <p:nvPr/>
          </p:nvGrpSpPr>
          <p:grpSpPr>
            <a:xfrm>
              <a:off x="2273300" y="3443767"/>
              <a:ext cx="5118100" cy="4199890"/>
              <a:chOff x="1003300" y="3380267"/>
              <a:chExt cx="5118100" cy="4199890"/>
            </a:xfrm>
          </p:grpSpPr>
          <p:sp>
            <p:nvSpPr>
              <p:cNvPr id="39" name="矩形: 圆角 38"/>
              <p:cNvSpPr/>
              <p:nvPr/>
            </p:nvSpPr>
            <p:spPr>
              <a:xfrm>
                <a:off x="1003300" y="3380267"/>
                <a:ext cx="5118100" cy="4168775"/>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40" name="文本框 39"/>
              <p:cNvSpPr txBox="1"/>
              <p:nvPr/>
            </p:nvSpPr>
            <p:spPr>
              <a:xfrm>
                <a:off x="1283335" y="3410747"/>
                <a:ext cx="4770755" cy="416941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20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（二）影响职业生涯决策的因素</a:t>
                </a:r>
                <a:endParaRPr kumimoji="0" lang="zh-CN" altLang="en-US" sz="20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1. 影响职业生涯决策的个人因素</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（1）心理特征因素。（2）个人背景因素。（3）进行决策时的即时状态。</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rPr>
                  <a:t>2. 影响职业生涯决策的家庭和成长环境因素</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每个人所成长的环境对职业生涯发展都有影响。</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3. 影响职业生涯决策的社会环境因素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EF726C"/>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社会环境中流行的工作价值观、政治经济形势、产业结构的变动等因素，都会在个人职业选择上留下深深的烙印。</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grpSp>
        <p:sp>
          <p:nvSpPr>
            <p:cNvPr id="38" name="椭圆 37"/>
            <p:cNvSpPr/>
            <p:nvPr/>
          </p:nvSpPr>
          <p:spPr>
            <a:xfrm>
              <a:off x="1955800" y="4749270"/>
              <a:ext cx="596900" cy="596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26" name="文本框 25"/>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一、职业生涯决策</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二、职业决策的策略</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descr="fref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474807" y="1993265"/>
            <a:ext cx="1498041" cy="1454628"/>
          </a:xfrm>
          <a:prstGeom prst="rect">
            <a:avLst/>
          </a:prstGeom>
        </p:spPr>
      </p:pic>
      <p:pic>
        <p:nvPicPr>
          <p:cNvPr id="4" name="图片 3" descr="fref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3600000">
            <a:off x="5688124" y="1993829"/>
            <a:ext cx="1498041" cy="1454628"/>
          </a:xfrm>
          <a:prstGeom prst="rect">
            <a:avLst/>
          </a:prstGeom>
        </p:spPr>
      </p:pic>
      <p:pic>
        <p:nvPicPr>
          <p:cNvPr id="5" name="图片 4" descr="frefr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7260000">
            <a:off x="6363567" y="3036876"/>
            <a:ext cx="1498041" cy="1454628"/>
          </a:xfrm>
          <a:prstGeom prst="rect">
            <a:avLst/>
          </a:prstGeom>
        </p:spPr>
      </p:pic>
      <p:pic>
        <p:nvPicPr>
          <p:cNvPr id="6" name="图片 5" descr="frefrg"/>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0">
            <a:off x="3908488" y="3032929"/>
            <a:ext cx="1498041" cy="1454628"/>
          </a:xfrm>
          <a:prstGeom prst="rect">
            <a:avLst/>
          </a:prstGeom>
        </p:spPr>
      </p:pic>
      <p:pic>
        <p:nvPicPr>
          <p:cNvPr id="7" name="图片 6" descr="frefrg"/>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4520000">
            <a:off x="4513146" y="4109804"/>
            <a:ext cx="1498041" cy="1454628"/>
          </a:xfrm>
          <a:prstGeom prst="rect">
            <a:avLst/>
          </a:prstGeom>
        </p:spPr>
      </p:pic>
      <p:pic>
        <p:nvPicPr>
          <p:cNvPr id="8" name="图片 7" descr="frefrg"/>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5705870" y="4109804"/>
            <a:ext cx="1498041" cy="1454628"/>
          </a:xfrm>
          <a:prstGeom prst="rect">
            <a:avLst/>
          </a:prstGeom>
        </p:spPr>
      </p:pic>
      <p:sp>
        <p:nvSpPr>
          <p:cNvPr id="11" name="文本框 10"/>
          <p:cNvSpPr txBox="1"/>
          <p:nvPr>
            <p:custDataLst>
              <p:tags r:id="rId19"/>
            </p:custDataLst>
          </p:nvPr>
        </p:nvSpPr>
        <p:spPr>
          <a:xfrm>
            <a:off x="7693660" y="1708785"/>
            <a:ext cx="3700780" cy="1568450"/>
          </a:xfrm>
          <a:prstGeom prst="rect">
            <a:avLst/>
          </a:prstGeom>
          <a:noFill/>
        </p:spPr>
        <p:txBody>
          <a:bodyPr wrap="square" rtlCol="0">
            <a:spAutoFit/>
          </a:bodyPr>
          <a:p>
            <a:pPr indent="0" fontAlgn="auto">
              <a:lnSpc>
                <a:spcPct val="150000"/>
              </a:lnSpc>
            </a:pPr>
            <a:r>
              <a:rPr lang="zh-CN" altLang="en-US" sz="1600">
                <a:solidFill>
                  <a:srgbClr val="F99043"/>
                </a:solidFill>
                <a:latin typeface="思源黑体 CN Bold" panose="020B0800000000000000" charset="-122"/>
                <a:ea typeface="思源黑体 CN Bold" panose="020B0800000000000000" charset="-122"/>
              </a:rPr>
              <a:t>（一）学以致用</a:t>
            </a:r>
            <a:endParaRPr lang="zh-CN" altLang="en-US" sz="1600">
              <a:solidFill>
                <a:srgbClr val="F99043"/>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所谓学以致用，狭义上是指“专业对口”，广义上则是指毕业生无论从事何种类型的职业。</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3" name="文本框 12"/>
          <p:cNvSpPr txBox="1"/>
          <p:nvPr>
            <p:custDataLst>
              <p:tags r:id="rId20"/>
            </p:custDataLst>
          </p:nvPr>
        </p:nvSpPr>
        <p:spPr>
          <a:xfrm>
            <a:off x="8035290" y="3250565"/>
            <a:ext cx="3565525" cy="829945"/>
          </a:xfrm>
          <a:prstGeom prst="rect">
            <a:avLst/>
          </a:prstGeom>
          <a:noFill/>
        </p:spPr>
        <p:txBody>
          <a:bodyPr wrap="square" rtlCol="0">
            <a:spAutoFit/>
          </a:bodyPr>
          <a:p>
            <a:pPr indent="0" fontAlgn="auto">
              <a:lnSpc>
                <a:spcPct val="150000"/>
              </a:lnSpc>
            </a:pPr>
            <a:r>
              <a:rPr lang="zh-CN" altLang="en-US" sz="1600">
                <a:solidFill>
                  <a:srgbClr val="FCD10A"/>
                </a:solidFill>
                <a:latin typeface="思源黑体 CN Bold" panose="020B0800000000000000" charset="-122"/>
                <a:ea typeface="思源黑体 CN Bold" panose="020B0800000000000000" charset="-122"/>
              </a:rPr>
              <a:t>（二）从客观现实出发</a:t>
            </a:r>
            <a:endParaRPr lang="zh-CN" altLang="en-US" sz="1600">
              <a:solidFill>
                <a:srgbClr val="FCD10A"/>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职业选择必须从客观现实出发。</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7" name="文本框 16"/>
          <p:cNvSpPr txBox="1"/>
          <p:nvPr>
            <p:custDataLst>
              <p:tags r:id="rId21"/>
            </p:custDataLst>
          </p:nvPr>
        </p:nvSpPr>
        <p:spPr>
          <a:xfrm>
            <a:off x="7566660" y="4529455"/>
            <a:ext cx="3402330" cy="1568450"/>
          </a:xfrm>
          <a:prstGeom prst="rect">
            <a:avLst/>
          </a:prstGeom>
          <a:noFill/>
        </p:spPr>
        <p:txBody>
          <a:bodyPr wrap="square" rtlCol="0">
            <a:spAutoFit/>
          </a:bodyPr>
          <a:p>
            <a:pPr indent="0" fontAlgn="auto">
              <a:lnSpc>
                <a:spcPct val="150000"/>
              </a:lnSpc>
            </a:pPr>
            <a:r>
              <a:rPr lang="zh-CN" altLang="en-US" sz="1600">
                <a:solidFill>
                  <a:srgbClr val="5EB95E"/>
                </a:solidFill>
                <a:latin typeface="思源黑体 CN Bold" panose="020B0800000000000000" charset="-122"/>
                <a:ea typeface="思源黑体 CN Bold" panose="020B0800000000000000" charset="-122"/>
              </a:rPr>
              <a:t>（三）比较鉴别</a:t>
            </a:r>
            <a:endParaRPr lang="zh-CN" altLang="en-US" sz="1600">
              <a:solidFill>
                <a:srgbClr val="5EB95E"/>
              </a:solidFill>
              <a:latin typeface="思源黑体 CN Bold" panose="020B0800000000000000" charset="-122"/>
              <a:ea typeface="思源黑体 CN Bold" panose="020B0800000000000000" charset="-122"/>
            </a:endParaRPr>
          </a:p>
          <a:p>
            <a:pPr indent="0" fontAlgn="auto">
              <a:lnSpc>
                <a:spcPct val="150000"/>
              </a:lnSpc>
            </a:pPr>
            <a:r>
              <a:rPr lang="zh-CN" altLang="en-US" sz="1600">
                <a:solidFill>
                  <a:schemeClr val="tx1"/>
                </a:solidFill>
                <a:latin typeface="思源黑体 CN Bold" panose="020B0800000000000000" charset="-122"/>
                <a:ea typeface="思源黑体 CN Bold" panose="020B0800000000000000" charset="-122"/>
              </a:rPr>
              <a:t>首先，在职业和从业者之间进行比较。其次，在选出的多种职业目标中进行比较。</a:t>
            </a:r>
            <a:endParaRPr lang="zh-CN" altLang="en-US" sz="1600">
              <a:solidFill>
                <a:schemeClr val="tx1"/>
              </a:solidFill>
              <a:latin typeface="思源黑体 CN Bold" panose="020B0800000000000000" charset="-122"/>
              <a:ea typeface="思源黑体 CN Bold" panose="020B0800000000000000" charset="-122"/>
            </a:endParaRPr>
          </a:p>
        </p:txBody>
      </p:sp>
      <p:sp>
        <p:nvSpPr>
          <p:cNvPr id="19" name="文本框 18"/>
          <p:cNvSpPr txBox="1"/>
          <p:nvPr>
            <p:custDataLst>
              <p:tags r:id="rId22"/>
            </p:custDataLst>
          </p:nvPr>
        </p:nvSpPr>
        <p:spPr>
          <a:xfrm>
            <a:off x="1463040" y="1472565"/>
            <a:ext cx="3253105" cy="1198880"/>
          </a:xfrm>
          <a:prstGeom prst="rect">
            <a:avLst/>
          </a:prstGeom>
          <a:noFill/>
        </p:spPr>
        <p:txBody>
          <a:bodyPr wrap="square" rtlCol="0">
            <a:spAutoFit/>
          </a:bodyPr>
          <a:p>
            <a:pPr indent="0" algn="l" fontAlgn="auto">
              <a:lnSpc>
                <a:spcPct val="150000"/>
              </a:lnSpc>
            </a:pPr>
            <a:r>
              <a:rPr lang="zh-CN" altLang="en-US" sz="1600">
                <a:solidFill>
                  <a:srgbClr val="F25252"/>
                </a:solidFill>
                <a:latin typeface="思源黑体 CN Bold" panose="020B0800000000000000" charset="-122"/>
                <a:ea typeface="思源黑体 CN Bold" panose="020B0800000000000000" charset="-122"/>
              </a:rPr>
              <a:t>（四）扬长避短</a:t>
            </a:r>
            <a:endParaRPr lang="zh-CN" altLang="en-US" sz="1600">
              <a:solidFill>
                <a:srgbClr val="F25252"/>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在选择职业时，要清楚地知道自己的长处是什么、短处是什么。</a:t>
            </a:r>
            <a:endParaRPr lang="zh-CN" altLang="en-US" sz="1600">
              <a:solidFill>
                <a:schemeClr val="tx1"/>
              </a:solidFill>
              <a:latin typeface="思源黑体 CN Bold" panose="020B0800000000000000" charset="-122"/>
              <a:ea typeface="思源黑体 CN Bold" panose="020B0800000000000000" charset="-122"/>
            </a:endParaRPr>
          </a:p>
        </p:txBody>
      </p:sp>
      <p:sp>
        <p:nvSpPr>
          <p:cNvPr id="22" name="文本框 21"/>
          <p:cNvSpPr txBox="1"/>
          <p:nvPr>
            <p:custDataLst>
              <p:tags r:id="rId23"/>
            </p:custDataLst>
          </p:nvPr>
        </p:nvSpPr>
        <p:spPr>
          <a:xfrm>
            <a:off x="832485" y="2567940"/>
            <a:ext cx="3032760" cy="1938020"/>
          </a:xfrm>
          <a:prstGeom prst="rect">
            <a:avLst/>
          </a:prstGeom>
          <a:noFill/>
        </p:spPr>
        <p:txBody>
          <a:bodyPr wrap="square" rtlCol="0">
            <a:spAutoFit/>
          </a:bodyPr>
          <a:p>
            <a:pPr indent="0" algn="l" fontAlgn="auto">
              <a:lnSpc>
                <a:spcPct val="150000"/>
              </a:lnSpc>
            </a:pPr>
            <a:r>
              <a:rPr lang="zh-CN" altLang="en-US" sz="1600">
                <a:solidFill>
                  <a:srgbClr val="A367D1"/>
                </a:solidFill>
                <a:latin typeface="思源黑体 CN Bold" panose="020B0800000000000000" charset="-122"/>
                <a:ea typeface="思源黑体 CN Bold" panose="020B0800000000000000" charset="-122"/>
              </a:rPr>
              <a:t>（五）确定就业目标</a:t>
            </a:r>
            <a:endParaRPr lang="zh-CN" altLang="en-US" sz="1600">
              <a:solidFill>
                <a:srgbClr val="A367D1"/>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成功就业的最低目标是找到一个能接收自己的单位；较高目标是工作单位适合自己的长远发展，自己的自身条件也适合单位需求。</a:t>
            </a:r>
            <a:endParaRPr lang="zh-CN" altLang="en-US" sz="1600">
              <a:solidFill>
                <a:schemeClr val="tx1"/>
              </a:solidFill>
              <a:latin typeface="思源黑体 CN Bold" panose="020B0800000000000000" charset="-122"/>
              <a:ea typeface="思源黑体 CN Bold" panose="020B0800000000000000" charset="-122"/>
            </a:endParaRPr>
          </a:p>
        </p:txBody>
      </p:sp>
      <p:sp>
        <p:nvSpPr>
          <p:cNvPr id="25" name="文本框 24"/>
          <p:cNvSpPr txBox="1"/>
          <p:nvPr>
            <p:custDataLst>
              <p:tags r:id="rId24"/>
            </p:custDataLst>
          </p:nvPr>
        </p:nvSpPr>
        <p:spPr>
          <a:xfrm>
            <a:off x="908685" y="4413885"/>
            <a:ext cx="3808095" cy="1938020"/>
          </a:xfrm>
          <a:prstGeom prst="rect">
            <a:avLst/>
          </a:prstGeom>
          <a:noFill/>
        </p:spPr>
        <p:txBody>
          <a:bodyPr wrap="square" rtlCol="0">
            <a:spAutoFit/>
          </a:bodyPr>
          <a:p>
            <a:pPr indent="0" algn="l" fontAlgn="auto">
              <a:lnSpc>
                <a:spcPct val="150000"/>
              </a:lnSpc>
            </a:pPr>
            <a:r>
              <a:rPr lang="zh-CN" altLang="en-US" sz="1600">
                <a:solidFill>
                  <a:srgbClr val="1F8DD6"/>
                </a:solidFill>
                <a:latin typeface="思源黑体 CN Bold" panose="020B0800000000000000" charset="-122"/>
                <a:ea typeface="思源黑体 CN Bold" panose="020B0800000000000000" charset="-122"/>
              </a:rPr>
              <a:t>（六）适时调整</a:t>
            </a:r>
            <a:endParaRPr lang="zh-CN" altLang="en-US" sz="1600">
              <a:solidFill>
                <a:srgbClr val="1F8DD6"/>
              </a:solidFill>
              <a:latin typeface="思源黑体 CN Bold" panose="020B0800000000000000" charset="-122"/>
              <a:ea typeface="思源黑体 CN Bold" panose="020B0800000000000000" charset="-122"/>
            </a:endParaRPr>
          </a:p>
          <a:p>
            <a:pPr indent="0" algn="l" fontAlgn="auto">
              <a:lnSpc>
                <a:spcPct val="150000"/>
              </a:lnSpc>
            </a:pPr>
            <a:r>
              <a:rPr lang="zh-CN" altLang="en-US" sz="1600">
                <a:solidFill>
                  <a:schemeClr val="tx1"/>
                </a:solidFill>
                <a:latin typeface="思源黑体 CN Bold" panose="020B0800000000000000" charset="-122"/>
                <a:ea typeface="思源黑体 CN Bold" panose="020B0800000000000000" charset="-122"/>
              </a:rPr>
              <a:t>为了理想而甘愿追求终身的例子举不胜举。作为大学毕业生，应该树立有所作为的思想，如果客观现实不具备，就应该适时调整，创造时机使条件成熟。</a:t>
            </a:r>
            <a:endParaRPr lang="zh-CN" altLang="en-US" sz="1600">
              <a:solidFill>
                <a:schemeClr val="tx1"/>
              </a:solidFill>
              <a:latin typeface="思源黑体 CN Bold" panose="020B0800000000000000" charset="-122"/>
              <a:ea typeface="思源黑体 CN Bold" panose="020B0800000000000000" charset="-122"/>
            </a:endParaRPr>
          </a:p>
        </p:txBody>
      </p:sp>
      <p:pic>
        <p:nvPicPr>
          <p:cNvPr id="27" name="图片 26"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23142" y="3406734"/>
            <a:ext cx="393539" cy="393539"/>
          </a:xfrm>
          <a:prstGeom prst="rect">
            <a:avLst/>
          </a:prstGeom>
        </p:spPr>
      </p:pic>
      <p:pic>
        <p:nvPicPr>
          <p:cNvPr id="33" name="图片 32"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011567" y="2337752"/>
            <a:ext cx="463451" cy="463451"/>
          </a:xfrm>
          <a:prstGeom prst="rect">
            <a:avLst/>
          </a:prstGeom>
        </p:spPr>
      </p:pic>
      <p:pic>
        <p:nvPicPr>
          <p:cNvPr id="28" name="图片 27"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368092" y="2504640"/>
            <a:ext cx="433005" cy="433005"/>
          </a:xfrm>
          <a:prstGeom prst="rect">
            <a:avLst/>
          </a:prstGeom>
        </p:spPr>
      </p:pic>
      <p:pic>
        <p:nvPicPr>
          <p:cNvPr id="35" name="图片 34"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957173" y="4667975"/>
            <a:ext cx="338285" cy="338285"/>
          </a:xfrm>
          <a:prstGeom prst="rect">
            <a:avLst/>
          </a:prstGeom>
        </p:spPr>
      </p:pic>
      <p:pic>
        <p:nvPicPr>
          <p:cNvPr id="36" name="图片 35"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336814" y="4806672"/>
            <a:ext cx="364221" cy="364221"/>
          </a:xfrm>
          <a:prstGeom prst="rect">
            <a:avLst/>
          </a:prstGeom>
        </p:spPr>
      </p:pic>
      <p:pic>
        <p:nvPicPr>
          <p:cNvPr id="39" name="图片 38"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6930210" y="3705553"/>
            <a:ext cx="430750" cy="430750"/>
          </a:xfrm>
          <a:prstGeom prst="rect">
            <a:avLst/>
          </a:prstGeom>
        </p:spPr>
      </p:pic>
      <p:pic>
        <p:nvPicPr>
          <p:cNvPr id="40" name="图片 39" descr="frefrg"/>
          <p:cNvPicPr>
            <a:picLocks noChangeAspect="1"/>
          </p:cNvPicPr>
          <p:nvPr>
            <p:custDataLst>
              <p:tags r:id="rId43"/>
            </p:custDataLst>
          </p:nvPr>
        </p:nvPicPr>
        <p:blipFill>
          <a:blip r:embed="rId2">
            <a:extLst>
              <a:ext uri="{96DAC541-7B7A-43D3-8B79-37D633B846F1}">
                <asvg:svgBlip xmlns:asvg="http://schemas.microsoft.com/office/drawing/2016/SVG/main" r:embed="rId3"/>
              </a:ext>
            </a:extLst>
          </a:blip>
          <a:stretch>
            <a:fillRect/>
          </a:stretch>
        </p:blipFill>
        <p:spPr>
          <a:xfrm>
            <a:off x="4474807" y="1993265"/>
            <a:ext cx="1498041" cy="1454628"/>
          </a:xfrm>
          <a:prstGeom prst="rect">
            <a:avLst/>
          </a:prstGeom>
        </p:spPr>
      </p:pic>
      <p:pic>
        <p:nvPicPr>
          <p:cNvPr id="41" name="图片 40" descr="frefrg"/>
          <p:cNvPicPr>
            <a:picLocks noChangeAspect="1"/>
          </p:cNvPicPr>
          <p:nvPr>
            <p:custDataLst>
              <p:tags r:id="rId44"/>
            </p:custDataLst>
          </p:nvPr>
        </p:nvPicPr>
        <p:blipFill>
          <a:blip r:embed="rId5">
            <a:extLst>
              <a:ext uri="{96DAC541-7B7A-43D3-8B79-37D633B846F1}">
                <asvg:svgBlip xmlns:asvg="http://schemas.microsoft.com/office/drawing/2016/SVG/main" r:embed="rId6"/>
              </a:ext>
            </a:extLst>
          </a:blip>
          <a:stretch>
            <a:fillRect/>
          </a:stretch>
        </p:blipFill>
        <p:spPr>
          <a:xfrm rot="3600000">
            <a:off x="5688124" y="1993829"/>
            <a:ext cx="1498041" cy="1454628"/>
          </a:xfrm>
          <a:prstGeom prst="rect">
            <a:avLst/>
          </a:prstGeom>
        </p:spPr>
      </p:pic>
      <p:pic>
        <p:nvPicPr>
          <p:cNvPr id="42" name="图片 41" descr="frefrg"/>
          <p:cNvPicPr>
            <a:picLocks noChangeAspect="1"/>
          </p:cNvPicPr>
          <p:nvPr>
            <p:custDataLst>
              <p:tags r:id="rId45"/>
            </p:custDataLst>
          </p:nvPr>
        </p:nvPicPr>
        <p:blipFill>
          <a:blip r:embed="rId8">
            <a:extLst>
              <a:ext uri="{96DAC541-7B7A-43D3-8B79-37D633B846F1}">
                <asvg:svgBlip xmlns:asvg="http://schemas.microsoft.com/office/drawing/2016/SVG/main" r:embed="rId9"/>
              </a:ext>
            </a:extLst>
          </a:blip>
          <a:stretch>
            <a:fillRect/>
          </a:stretch>
        </p:blipFill>
        <p:spPr>
          <a:xfrm rot="7260000">
            <a:off x="6363567" y="3036876"/>
            <a:ext cx="1498041" cy="1454628"/>
          </a:xfrm>
          <a:prstGeom prst="rect">
            <a:avLst/>
          </a:prstGeom>
        </p:spPr>
      </p:pic>
      <p:pic>
        <p:nvPicPr>
          <p:cNvPr id="43" name="图片 42" descr="frefrg"/>
          <p:cNvPicPr>
            <a:picLocks noChangeAspect="1"/>
          </p:cNvPicPr>
          <p:nvPr>
            <p:custDataLst>
              <p:tags r:id="rId46"/>
            </p:custDataLst>
          </p:nvPr>
        </p:nvPicPr>
        <p:blipFill>
          <a:blip r:embed="rId11">
            <a:extLst>
              <a:ext uri="{96DAC541-7B7A-43D3-8B79-37D633B846F1}">
                <asvg:svgBlip xmlns:asvg="http://schemas.microsoft.com/office/drawing/2016/SVG/main" r:embed="rId12"/>
              </a:ext>
            </a:extLst>
          </a:blip>
          <a:stretch>
            <a:fillRect/>
          </a:stretch>
        </p:blipFill>
        <p:spPr>
          <a:xfrm rot="18000000">
            <a:off x="3908488" y="3032929"/>
            <a:ext cx="1498041" cy="1454628"/>
          </a:xfrm>
          <a:prstGeom prst="rect">
            <a:avLst/>
          </a:prstGeom>
        </p:spPr>
      </p:pic>
      <p:pic>
        <p:nvPicPr>
          <p:cNvPr id="44" name="图片 43" descr="frefrg"/>
          <p:cNvPicPr>
            <a:picLocks noChangeAspect="1"/>
          </p:cNvPicPr>
          <p:nvPr>
            <p:custDataLst>
              <p:tags r:id="rId47"/>
            </p:custDataLst>
          </p:nvPr>
        </p:nvPicPr>
        <p:blipFill>
          <a:blip r:embed="rId14">
            <a:extLst>
              <a:ext uri="{96DAC541-7B7A-43D3-8B79-37D633B846F1}">
                <asvg:svgBlip xmlns:asvg="http://schemas.microsoft.com/office/drawing/2016/SVG/main" r:embed="rId15"/>
              </a:ext>
            </a:extLst>
          </a:blip>
          <a:stretch>
            <a:fillRect/>
          </a:stretch>
        </p:blipFill>
        <p:spPr>
          <a:xfrm rot="14520000">
            <a:off x="4513146" y="4109804"/>
            <a:ext cx="1498041" cy="1454628"/>
          </a:xfrm>
          <a:prstGeom prst="rect">
            <a:avLst/>
          </a:prstGeom>
        </p:spPr>
      </p:pic>
      <p:pic>
        <p:nvPicPr>
          <p:cNvPr id="45" name="图片 44" descr="frefrg"/>
          <p:cNvPicPr>
            <a:picLocks noChangeAspect="1"/>
          </p:cNvPicPr>
          <p:nvPr>
            <p:custDataLst>
              <p:tags r:id="rId48"/>
            </p:custDataLst>
          </p:nvPr>
        </p:nvPicPr>
        <p:blipFill>
          <a:blip r:embed="rId17">
            <a:extLst>
              <a:ext uri="{96DAC541-7B7A-43D3-8B79-37D633B846F1}">
                <asvg:svgBlip xmlns:asvg="http://schemas.microsoft.com/office/drawing/2016/SVG/main" r:embed="rId18"/>
              </a:ext>
            </a:extLst>
          </a:blip>
          <a:stretch>
            <a:fillRect/>
          </a:stretch>
        </p:blipFill>
        <p:spPr>
          <a:xfrm rot="10800000">
            <a:off x="5705870" y="4109804"/>
            <a:ext cx="1498041" cy="1454628"/>
          </a:xfrm>
          <a:prstGeom prst="rect">
            <a:avLst/>
          </a:prstGeom>
        </p:spPr>
      </p:pic>
      <p:pic>
        <p:nvPicPr>
          <p:cNvPr id="73" name="图片 72" descr="32313538333630393b32313538333731313bd0cbc8a4c6abbac3"/>
          <p:cNvPicPr>
            <a:picLocks noChangeAspect="1"/>
          </p:cNvPicPr>
          <p:nvPr>
            <p:custDataLst>
              <p:tags r:id="rId49"/>
            </p:custDataLst>
          </p:nvPr>
        </p:nvPicPr>
        <p:blipFill>
          <a:blip r:embed="rId26">
            <a:extLst>
              <a:ext uri="{96DAC541-7B7A-43D3-8B79-37D633B846F1}">
                <asvg:svgBlip xmlns:asvg="http://schemas.microsoft.com/office/drawing/2016/SVG/main" r:embed="rId27"/>
              </a:ext>
            </a:extLst>
          </a:blip>
          <a:stretch>
            <a:fillRect/>
          </a:stretch>
        </p:blipFill>
        <p:spPr>
          <a:xfrm>
            <a:off x="4323142" y="3406734"/>
            <a:ext cx="393539" cy="393539"/>
          </a:xfrm>
          <a:prstGeom prst="rect">
            <a:avLst/>
          </a:prstGeom>
        </p:spPr>
      </p:pic>
      <p:pic>
        <p:nvPicPr>
          <p:cNvPr id="74" name="图片 73" descr="32313538333630393b32313538333731323bd4dacfdfbdccd3fd"/>
          <p:cNvPicPr>
            <a:picLocks noChangeAspect="1"/>
          </p:cNvPicPr>
          <p:nvPr>
            <p:custDataLst>
              <p:tags r:id="rId50"/>
            </p:custDataLst>
          </p:nvPr>
        </p:nvPicPr>
        <p:blipFill>
          <a:blip r:embed="rId29">
            <a:extLst>
              <a:ext uri="{96DAC541-7B7A-43D3-8B79-37D633B846F1}">
                <asvg:svgBlip xmlns:asvg="http://schemas.microsoft.com/office/drawing/2016/SVG/main" r:embed="rId30"/>
              </a:ext>
            </a:extLst>
          </a:blip>
          <a:stretch>
            <a:fillRect/>
          </a:stretch>
        </p:blipFill>
        <p:spPr>
          <a:xfrm>
            <a:off x="5011567" y="2337752"/>
            <a:ext cx="463451" cy="463451"/>
          </a:xfrm>
          <a:prstGeom prst="rect">
            <a:avLst/>
          </a:prstGeom>
        </p:spPr>
      </p:pic>
      <p:pic>
        <p:nvPicPr>
          <p:cNvPr id="75" name="图片 74" descr="32313538333630393b32313538333732363bd4b6b3ccb4f0d2c9"/>
          <p:cNvPicPr>
            <a:picLocks noChangeAspect="1"/>
          </p:cNvPicPr>
          <p:nvPr>
            <p:custDataLst>
              <p:tags r:id="rId51"/>
            </p:custDataLst>
          </p:nvPr>
        </p:nvPicPr>
        <p:blipFill>
          <a:blip r:embed="rId32">
            <a:extLst>
              <a:ext uri="{96DAC541-7B7A-43D3-8B79-37D633B846F1}">
                <asvg:svgBlip xmlns:asvg="http://schemas.microsoft.com/office/drawing/2016/SVG/main" r:embed="rId33"/>
              </a:ext>
            </a:extLst>
          </a:blip>
          <a:stretch>
            <a:fillRect/>
          </a:stretch>
        </p:blipFill>
        <p:spPr>
          <a:xfrm>
            <a:off x="6368092" y="2504640"/>
            <a:ext cx="433005" cy="433005"/>
          </a:xfrm>
          <a:prstGeom prst="rect">
            <a:avLst/>
          </a:prstGeom>
        </p:spPr>
      </p:pic>
      <p:pic>
        <p:nvPicPr>
          <p:cNvPr id="76" name="图片 75" descr="32313538333630393b32313538333731393bcbd1cbf7bfceb3cc"/>
          <p:cNvPicPr>
            <a:picLocks noChangeAspect="1"/>
          </p:cNvPicPr>
          <p:nvPr>
            <p:custDataLst>
              <p:tags r:id="rId52"/>
            </p:custDataLst>
          </p:nvPr>
        </p:nvPicPr>
        <p:blipFill>
          <a:blip r:embed="rId35">
            <a:extLst>
              <a:ext uri="{96DAC541-7B7A-43D3-8B79-37D633B846F1}">
                <asvg:svgBlip xmlns:asvg="http://schemas.microsoft.com/office/drawing/2016/SVG/main" r:embed="rId36"/>
              </a:ext>
            </a:extLst>
          </a:blip>
          <a:stretch>
            <a:fillRect/>
          </a:stretch>
        </p:blipFill>
        <p:spPr>
          <a:xfrm>
            <a:off x="4957173" y="4667975"/>
            <a:ext cx="338285" cy="338285"/>
          </a:xfrm>
          <a:prstGeom prst="rect">
            <a:avLst/>
          </a:prstGeom>
        </p:spPr>
      </p:pic>
      <p:pic>
        <p:nvPicPr>
          <p:cNvPr id="77" name="图片 76" descr="333438303937363b333438313039323bcfeec4bfbcc6bbae"/>
          <p:cNvPicPr>
            <a:picLocks noChangeAspect="1"/>
          </p:cNvPicPr>
          <p:nvPr>
            <p:custDataLst>
              <p:tags r:id="rId53"/>
            </p:custDataLst>
          </p:nvPr>
        </p:nvPicPr>
        <p:blipFill>
          <a:blip r:embed="rId38">
            <a:extLst>
              <a:ext uri="{96DAC541-7B7A-43D3-8B79-37D633B846F1}">
                <asvg:svgBlip xmlns:asvg="http://schemas.microsoft.com/office/drawing/2016/SVG/main" r:embed="rId39"/>
              </a:ext>
            </a:extLst>
          </a:blip>
          <a:stretch>
            <a:fillRect/>
          </a:stretch>
        </p:blipFill>
        <p:spPr>
          <a:xfrm>
            <a:off x="6336814" y="4806672"/>
            <a:ext cx="364221" cy="364221"/>
          </a:xfrm>
          <a:prstGeom prst="rect">
            <a:avLst/>
          </a:prstGeom>
        </p:spPr>
      </p:pic>
      <p:pic>
        <p:nvPicPr>
          <p:cNvPr id="78" name="图片 77" descr="333438303937363b333438313037303bb6a8cebbb2fac6b7"/>
          <p:cNvPicPr>
            <a:picLocks noChangeAspect="1"/>
          </p:cNvPicPr>
          <p:nvPr>
            <p:custDataLst>
              <p:tags r:id="rId54"/>
            </p:custDataLst>
          </p:nvPr>
        </p:nvPicPr>
        <p:blipFill>
          <a:blip r:embed="rId41">
            <a:extLst>
              <a:ext uri="{96DAC541-7B7A-43D3-8B79-37D633B846F1}">
                <asvg:svgBlip xmlns:asvg="http://schemas.microsoft.com/office/drawing/2016/SVG/main" r:embed="rId42"/>
              </a:ext>
            </a:extLst>
          </a:blip>
          <a:stretch>
            <a:fillRect/>
          </a:stretch>
        </p:blipFill>
        <p:spPr>
          <a:xfrm>
            <a:off x="6930210" y="3705553"/>
            <a:ext cx="430750" cy="430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大学生职业决策的过程</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一、认知信息加工理论</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591820" y="1530985"/>
            <a:ext cx="7049135" cy="4246245"/>
          </a:xfrm>
          <a:prstGeom prst="rect">
            <a:avLst/>
          </a:prstGeom>
          <a:noFill/>
        </p:spPr>
        <p:txBody>
          <a:bodyPr wrap="square" rtlCol="0">
            <a:spAutoFit/>
          </a:bodyPr>
          <a:p>
            <a:pPr indent="0" fontAlgn="auto">
              <a:lnSpc>
                <a:spcPct val="150000"/>
              </a:lnSpc>
            </a:pP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认知信息加工理论认为，生涯发展就是看一个人如何做出职业生涯决策以及在生涯问题解决和生涯决策过程中如何使用信息的过程。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该理论把生涯发展与咨询的过程视为学习信息加工能力的过程。该理论的提出者按照信息加工的特征构成了一个信息加工金字塔，如图 4-1 所示。位于塔底的领域是知识的领域，包括自我知识和职业知识，中间领域是决策技能领域，包括沟通、分析、综合、评估、执行五个阶段（即 CASVE 循环），最上层的领域是执行加工领域，也称为元认知。元认知是一个人所具有的关于自己思维活动和学习活动的知识及其实施的控制，是任何调节认知过程的认知活动，即任何以认知过程与结果为对象的知识。</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7640955" y="1911985"/>
            <a:ext cx="3642360" cy="3034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二、大学生职业决策步骤</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591820" y="1530985"/>
            <a:ext cx="6946900" cy="4661535"/>
          </a:xfrm>
          <a:prstGeom prst="rect">
            <a:avLst/>
          </a:prstGeom>
          <a:noFill/>
        </p:spPr>
        <p:txBody>
          <a:bodyPr wrap="square" rtlCol="0">
            <a:spAutoFit/>
          </a:bodyPr>
          <a:p>
            <a:pPr indent="0" fontAlgn="auto">
              <a:lnSpc>
                <a:spcPct val="150000"/>
              </a:lnSpc>
            </a:pP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大学生职业决策的具体过程主要是通过</a:t>
            </a:r>
            <a:r>
              <a:rPr lang="zh-CN" altLang="en-US">
                <a:solidFill>
                  <a:srgbClr val="C00000"/>
                </a:solidFill>
                <a:latin typeface="宋体" panose="02010600030101010101" pitchFamily="2" charset="-122"/>
                <a:ea typeface="宋体" panose="02010600030101010101" pitchFamily="2" charset="-122"/>
                <a:cs typeface="宋体" panose="02010600030101010101" pitchFamily="2" charset="-122"/>
              </a:rPr>
              <a:t>自我分析职业价值观、职业兴趣、职业性格、职业技能以及分析专业、职业选择、职业定位、行业与职业外部环境需求与机遇</a:t>
            </a:r>
            <a:r>
              <a:rPr lang="zh-CN" altLang="en-US">
                <a:latin typeface="宋体" panose="02010600030101010101" pitchFamily="2" charset="-122"/>
                <a:ea typeface="宋体" panose="02010600030101010101" pitchFamily="2" charset="-122"/>
                <a:cs typeface="宋体" panose="02010600030101010101" pitchFamily="2" charset="-122"/>
              </a:rPr>
              <a:t>等问题，面对外部客观世界的需要，知道自己的人生发展需要，最后做出一个选择的过程。我们必须做出自己的选择，了解自己是怎么做出重要决策的，了解自己是如何思考决策的，通过扩大或者缩小自己的职业、学习项目或者工作选择列表，确定职业生涯发展目标，进行目标分解组合，制订实施策略与行动计划。实施策略与行动计划主要包括职业生涯发展路线、教育培训、实践计划等方面的措施。在实施中要不断修正目标和选择，以完成自己的职业生涯规划。因此，根据 CASVE 循环，我们可以把大学生的职业决策过程概括为如下过程，如图 4-2 所示。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7538720" y="2130425"/>
            <a:ext cx="4065905" cy="2812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4.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15.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16.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17.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18.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19.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26.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27.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28.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29.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30.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31.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 name="KSO_WM_DIAGRAM_VIRTUALLY_FRAME" val="{&quot;height&quot;:282.725,&quot;left&quot;:65.25,&quot;top&quot;:173.925,&quot;width&quot;:853.4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82.725,&quot;left&quot;:65.25,&quot;top&quot;:173.925,&quot;width&quot;:853.4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 name="KSO_WM_DIAGRAM_VIRTUALLY_FRAME" val="{&quot;height&quot;:282.725,&quot;left&quot;:65.25,&quot;top&quot;:173.925,&quot;width&quot;:853.4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 name="KSO_WM_DIAGRAM_VIRTUALLY_FRAME" val="{&quot;height&quot;:282.725,&quot;left&quot;:65.25,&quot;top&quot;:173.925,&quot;width&quot;:853.4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 name="KSO_WM_DIAGRAM_VIRTUALLY_FRAME" val="{&quot;height&quot;:282.725,&quot;left&quot;:65.25,&quot;top&quot;:173.925,&quot;width&quot;:853.4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 name="KSO_WM_DIAGRAM_VIRTUALLY_FRAME" val="{&quot;height&quot;:282.725,&quot;left&quot;:65.25,&quot;top&quot;:173.925,&quot;width&quot;:853.4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DIAGRAM_VIRTUALLY_FRAME" val="{&quot;height&quot;:282.725,&quot;left&quot;:65.25,&quot;top&quot;:173.925,&quot;width&quot;:853.4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DIAGRAM_VIRTUALLY_FRAME" val="{&quot;height&quot;:282.725,&quot;left&quot;:65.25,&quot;top&quot;:173.925,&quot;width&quot;:853.4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 name="KSO_WM_DIAGRAM_VIRTUALLY_FRAME" val="{&quot;height&quot;:292.7723622047244,&quot;left&quot;:45.296929133858264,&quot;top&quot;:182.1,&quot;width&quot;:873.8030708661418}"/>
</p:tagLst>
</file>

<file path=ppt/tags/tag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45.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4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49.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 name="KSO_WM_DIAGRAM_VIRTUALLY_FRAME" val="{&quot;height&quot;:292.7723622047244,&quot;left&quot;:45.296929133858264,&quot;top&quot;:182.1,&quot;width&quot;:873.8030708661418}"/>
</p:tagLst>
</file>

<file path=ppt/tags/tag52.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 name="KSO_WM_DIAGRAM_VIRTUALLY_FRAME" val="{&quot;height&quot;:292.7723622047244,&quot;left&quot;:45.296929133858264,&quot;top&quot;:182.1,&quot;width&quot;:873.8030708661418}"/>
</p:tagLst>
</file>

<file path=ppt/tags/tag55.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2*q_i*1_1"/>
  <p:tag name="KSO_WM_TEMPLATE_CATEGORY" val="diagram"/>
  <p:tag name="KSO_WM_TEMPLATE_INDEX" val="20227967"/>
  <p:tag name="KSO_WM_UNIT_LAYERLEVEL" val="1_1"/>
  <p:tag name="KSO_WM_TAG_VERSION" val="1.0"/>
  <p:tag name="KSO_WM_BEAUTIFY_FLAG" val="#wm#"/>
  <p:tag name="KSO_WM_DIAGRAM_VIRTUALLY_FRAME" val="{&quot;height&quot;:359.7,&quot;left&quot;:72.25,&quot;top&quot;:147.2,&quot;width&quot;:786.4}"/>
</p:tagLst>
</file>

<file path=ppt/tags/tag56.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2*q_h_i*1_1_2"/>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57.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2*q_h_i*1_2_2"/>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58.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2*q_h_i*1_3_2"/>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59.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2*q_h_a*1_2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6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2*q_h_f*1_2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1.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2*q_h_a*1_1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2*q_h_f*1_1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3.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2*q_h_a*1_3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2*q_h_f*1_3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2*q_h_x*1_1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6.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2*q_x*1_1"/>
  <p:tag name="KSO_WM_TEMPLATE_CATEGORY" val="diagram"/>
  <p:tag name="KSO_WM_TEMPLATE_INDEX" val="20227967"/>
  <p:tag name="KSO_WM_UNIT_LAYERLEVEL" val="1_1"/>
  <p:tag name="KSO_WM_TAG_VERSION" val="1.0"/>
  <p:tag name="KSO_WM_BEAUTIFY_FLAG" val="#wm#"/>
  <p:tag name="KSO_WM_DIAGRAM_VIRTUALLY_FRAME" val="{&quot;height&quot;:359.7,&quot;left&quot;:72.25,&quot;top&quot;:147.2,&quot;width&quot;:786.4}"/>
</p:tagLst>
</file>

<file path=ppt/tags/tag6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2*q_h_x*1_2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8.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2*q_h_i*1_2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6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2*q_h_i*1_1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7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2*q_h_i*1_3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7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2*q_i*1_2"/>
  <p:tag name="KSO_WM_TEMPLATE_CATEGORY" val="diagram"/>
  <p:tag name="KSO_WM_TEMPLATE_INDEX" val="20227967"/>
  <p:tag name="KSO_WM_UNIT_LAYERLEVEL" val="1_1"/>
  <p:tag name="KSO_WM_TAG_VERSION" val="1.0"/>
  <p:tag name="KSO_WM_BEAUTIFY_FLAG" val="#wm#"/>
  <p:tag name="KSO_WM_DIAGRAM_VIRTUALLY_FRAME" val="{&quot;height&quot;:359.7,&quot;left&quot;:72.25,&quot;top&quot;:147.2,&quot;width&quot;:786.4}"/>
</p:tagLst>
</file>

<file path=ppt/tags/tag72.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2*q_i*1_3"/>
  <p:tag name="KSO_WM_TEMPLATE_CATEGORY" val="diagram"/>
  <p:tag name="KSO_WM_TEMPLATE_INDEX" val="20227967"/>
  <p:tag name="KSO_WM_UNIT_LAYERLEVEL" val="1_1"/>
  <p:tag name="KSO_WM_TAG_VERSION" val="1.0"/>
  <p:tag name="KSO_WM_BEAUTIFY_FLAG" val="#wm#"/>
  <p:tag name="KSO_WM_DIAGRAM_VIRTUALLY_FRAME" val="{&quot;height&quot;:359.7,&quot;left&quot;:72.25,&quot;top&quot;:147.2,&quot;width&quot;:786.4}"/>
</p:tagLst>
</file>

<file path=ppt/tags/tag73.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2*q_i*1_4"/>
  <p:tag name="KSO_WM_TEMPLATE_CATEGORY" val="diagram"/>
  <p:tag name="KSO_WM_TEMPLATE_INDEX" val="20227967"/>
  <p:tag name="KSO_WM_UNIT_LAYERLEVEL" val="1_1"/>
  <p:tag name="KSO_WM_TAG_VERSION" val="1.0"/>
  <p:tag name="KSO_WM_BEAUTIFY_FLAG" val="#wm#"/>
  <p:tag name="KSO_WM_DIAGRAM_VIRTUALLY_FRAME" val="{&quot;height&quot;:359.7,&quot;left&quot;:72.25,&quot;top&quot;:147.2,&quot;width&quot;:786.4}"/>
</p:tagLst>
</file>

<file path=ppt/tags/tag7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2*q_h_x*1_3_1"/>
  <p:tag name="KSO_WM_TEMPLATE_CATEGORY" val="diagram"/>
  <p:tag name="KSO_WM_TEMPLATE_INDEX" val="20227967"/>
  <p:tag name="KSO_WM_UNIT_LAYERLEVEL" val="1_1_1"/>
  <p:tag name="KSO_WM_TAG_VERSION" val="1.0"/>
  <p:tag name="KSO_WM_BEAUTIFY_FLAG" val="#wm#"/>
  <p:tag name="KSO_WM_DIAGRAM_VIRTUALLY_FRAME" val="{&quot;height&quot;:359.7,&quot;left&quot;:72.25,&quot;top&quot;:147.2,&quot;width&quot;:786.4}"/>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3"/>
  <p:tag name="KSO_WM_UNIT_TYPE" val="i"/>
  <p:tag name="KSO_WM_UNIT_INDEX" val="1"/>
  <p:tag name="KSO_WM_UNIT_ID" val="diagram160173_3*i*1"/>
  <p:tag name="KSO_WM_TEMPLATE_CATEGORY" val="diagram"/>
  <p:tag name="KSO_WM_TEMPLATE_INDEX" val="160173"/>
  <p:tag name="KSO_WM_UNIT_LAYERLEVEL" val="1"/>
  <p:tag name="KSO_WM_TAG_VERSION" val="1.0"/>
  <p:tag name="KSO_WM_BEAUTIFY_FLAG" val="#wm#"/>
  <p:tag name="KSO_WM_DIAGRAM_VIRTUALLY_FRAME" val="{&quot;height&quot;:303.20007874015744,&quot;left&quot;:73.42622047244095,&quot;top&quot;:151.04503937007874,&quot;width&quot;:808.7}"/>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160173_3*q_i*1_1"/>
  <p:tag name="KSO_WM_TEMPLATE_CATEGORY" val="diagram"/>
  <p:tag name="KSO_WM_TEMPLATE_INDEX" val="160173"/>
  <p:tag name="KSO_WM_UNIT_LAYERLEVEL" val="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DIAGRAM_VIRTUALLY_FRAME" val="{&quot;height&quot;:303.20007874015744,&quot;left&quot;:73.42622047244095,&quot;top&quot;:151.04503937007874,&quot;width&quot;:808.7}"/>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0"/>
  <p:tag name="KSO_WM_UNIT_ID" val="diagram160173_3*q_i*1_10"/>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303.20007874015744,&quot;left&quot;:73.42622047244095,&quot;top&quot;:151.04503937007874,&quot;width&quot;:808.7}"/>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1"/>
  <p:tag name="KSO_WM_UNIT_ID" val="diagram160173_3*q_i*1_11"/>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303.20007874015744,&quot;left&quot;:73.42622047244095,&quot;top&quot;:151.04503937007874,&quot;width&quot;:808.7}"/>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2"/>
  <p:tag name="KSO_WM_UNIT_ID" val="diagram160173_3*q_i*1_12"/>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303.20007874015744,&quot;left&quot;:73.42622047244095,&quot;top&quot;:151.04503937007874,&quot;width&quot;:808.7}"/>
</p:tagLst>
</file>

<file path=ppt/tags/tag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3"/>
  <p:tag name="KSO_WM_UNIT_ID" val="diagram160173_3*q_i*1_13"/>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303.20007874015744,&quot;left&quot;:73.42622047244095,&quot;top&quot;:151.04503937007874,&quot;width&quot;:808.7}"/>
</p:tagLst>
</file>

<file path=ppt/tags/tag81.xml><?xml version="1.0" encoding="utf-8"?>
<p:tagLst xmlns:p="http://schemas.openxmlformats.org/presentationml/2006/main">
  <p:tag name="KSO_WM_TAG_VERSION" val="1.0"/>
  <p:tag name="KSO_WM_BEAUTIFY_FLAG" val="#wm#"/>
  <p:tag name="KSO_WM_UNIT_TYPE" val="i"/>
  <p:tag name="KSO_WM_UNIT_ID" val="258*i*5"/>
  <p:tag name="KSO_WM_TEMPLATE_CATEGORY" val="diagram"/>
  <p:tag name="KSO_WM_TEMPLATE_INDEX" val="16017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4"/>
  <p:tag name="KSO_WM_UNIT_ID" val="diagram160173_3*q_i*1_1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5"/>
  <p:tag name="KSO_WM_UNIT_ID" val="diagram160173_3*q_i*1_1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6"/>
  <p:tag name="KSO_WM_UNIT_ID" val="diagram160173_3*q_i*1_1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7"/>
  <p:tag name="KSO_WM_UNIT_ID" val="diagram160173_3*q_i*1_1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160173_3*q_i*1_2"/>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160173_3*q_i*1_3"/>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160173_3*q_i*1_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160173_3*q_i*1_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90.xml><?xml version="1.0" encoding="utf-8"?>
<p:tagLst xmlns:p="http://schemas.openxmlformats.org/presentationml/2006/main">
  <p:tag name="KSO_WM_TAG_VERSION" val="1.0"/>
  <p:tag name="KSO_WM_BEAUTIFY_FLAG" val="#wm#"/>
  <p:tag name="KSO_WM_UNIT_TYPE" val="i"/>
  <p:tag name="KSO_WM_UNIT_ID" val="258*i*20"/>
  <p:tag name="KSO_WM_TEMPLATE_CATEGORY" val="diagram"/>
  <p:tag name="KSO_WM_TEMPLATE_INDEX" val="173"/>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160173_3*q_i*1_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160173_3*q_i*1_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
  <p:tag name="KSO_WM_UNIT_ID" val="diagram160173_3*q_i*1_8"/>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
  <p:tag name="KSO_WM_UNIT_ID" val="diagram160173_3*q_i*1_9"/>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5.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160173_3*q_h_f*1_1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6.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160173_3*q_h_f*1_3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7.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160173_3*q_h_f*1_2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8.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160173_3*q_h_f*1_4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 name="KSO_WM_DIAGRAM_VIRTUALLY_FRAME" val="{&quot;height&quot;:303.20007874015744,&quot;left&quot;:73.42622047244095,&quot;top&quot;:151.04503937007874,&quot;width&quot;:808.7}"/>
</p:tagLst>
</file>

<file path=ppt/tags/tag99.xml><?xml version="1.0" encoding="utf-8"?>
<p:tagLst xmlns:p="http://schemas.openxmlformats.org/presentationml/2006/main">
  <p:tag name="commondata" val="eyJjb3VudCI6MSwiaGRpZCI6ImYxNzBjMmQzMzhiMjBlMjA5OTI4NzFlMzg3MTdkZDU0IiwidXNlckNvdW50IjoxfQ=="/>
</p:tagLst>
</file>

<file path=ppt/theme/theme1.xml><?xml version="1.0" encoding="utf-8"?>
<a:theme xmlns:a="http://schemas.openxmlformats.org/drawingml/2006/main" name="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2518</Words>
  <Application>WPS 演示</Application>
  <PresentationFormat>宽屏</PresentationFormat>
  <Paragraphs>179</Paragraphs>
  <Slides>16</Slides>
  <Notes>1</Notes>
  <HiddenSlides>1</HiddenSlides>
  <MMClips>0</MMClips>
  <ScaleCrop>false</ScaleCrop>
  <HeadingPairs>
    <vt:vector size="6" baseType="variant">
      <vt:variant>
        <vt:lpstr>已用的字体</vt:lpstr>
      </vt:variant>
      <vt:variant>
        <vt:i4>19</vt:i4>
      </vt:variant>
      <vt:variant>
        <vt:lpstr>主题</vt:lpstr>
      </vt:variant>
      <vt:variant>
        <vt:i4>6</vt:i4>
      </vt:variant>
      <vt:variant>
        <vt:lpstr>幻灯片标题</vt:lpstr>
      </vt:variant>
      <vt:variant>
        <vt:i4>16</vt:i4>
      </vt:variant>
    </vt:vector>
  </HeadingPairs>
  <TitlesOfParts>
    <vt:vector size="41" baseType="lpstr">
      <vt:lpstr>Arial</vt:lpstr>
      <vt:lpstr>宋体</vt:lpstr>
      <vt:lpstr>Wingdings</vt:lpstr>
      <vt:lpstr>方正雅士黑 简</vt:lpstr>
      <vt:lpstr>黑体</vt:lpstr>
      <vt:lpstr>BiaoZhunCuHei</vt:lpstr>
      <vt:lpstr>阿里巴巴普惠体 H</vt:lpstr>
      <vt:lpstr>思源黑体</vt:lpstr>
      <vt:lpstr>汉仪正圆-55W</vt:lpstr>
      <vt:lpstr>汉仪雅酷黑 85W</vt:lpstr>
      <vt:lpstr>阿里巴巴普惠体 B</vt:lpstr>
      <vt:lpstr>思源黑体 CN Bold</vt:lpstr>
      <vt:lpstr>微软雅黑</vt:lpstr>
      <vt:lpstr>思源黑体 Light</vt:lpstr>
      <vt:lpstr>思源黑体 CN Regular</vt:lpstr>
      <vt:lpstr>汉仪超粗宋简</vt:lpstr>
      <vt:lpstr>Arial Unicode MS</vt:lpstr>
      <vt:lpstr>等线</vt:lpstr>
      <vt:lpstr>汉仪雅酷黑 85W</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4_稻壳鸭鸭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伊</cp:lastModifiedBy>
  <cp:revision>7</cp:revision>
  <dcterms:created xsi:type="dcterms:W3CDTF">2024-10-16T12:51:00Z</dcterms:created>
  <dcterms:modified xsi:type="dcterms:W3CDTF">2024-10-30T07:56:38Z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B417B443DE5167386D580567BC45B880_43</vt:lpwstr>
  </property>
  <property fmtid="{D5CDD505-2E9C-101B-9397-08002B2CF9AE}" pid="3" name="KSOProductBuildVer">
    <vt:lpwstr>2052-12.1.0.17140</vt:lpwstr>
  </property>
  <property fmtid="{D5CDD505-2E9C-101B-9397-08002B2CF9AE}" pid="4" name="KSOTemplateUUID">
    <vt:lpwstr>v1.0_mb_WbAqLt4wLJIqJw4vLgDaVg==</vt:lpwstr>
  </property>
</Properties>
</file>