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Lst>
  <p:sldIdLst>
    <p:sldId id="256" r:id="rId6"/>
    <p:sldId id="273" r:id="rId7"/>
    <p:sldId id="261" r:id="rId8"/>
    <p:sldId id="271" r:id="rId9"/>
    <p:sldId id="299" r:id="rId10"/>
    <p:sldId id="300" r:id="rId11"/>
    <p:sldId id="309" r:id="rId12"/>
    <p:sldId id="310" r:id="rId13"/>
    <p:sldId id="311" r:id="rId14"/>
    <p:sldId id="312" r:id="rId15"/>
    <p:sldId id="313" r:id="rId16"/>
    <p:sldId id="314" r:id="rId17"/>
    <p:sldId id="315" r:id="rId18"/>
    <p:sldId id="291" r:id="rId19"/>
    <p:sldId id="316" r:id="rId20"/>
    <p:sldId id="317" r:id="rId21"/>
    <p:sldId id="318" r:id="rId22"/>
    <p:sldId id="319" r:id="rId23"/>
    <p:sldId id="320" r:id="rId24"/>
    <p:sldId id="321" r:id="rId25"/>
    <p:sldId id="322" r:id="rId26"/>
  </p:sldIdLst>
  <p:sldSz cx="9144000" cy="6858000" type="screen4x3"/>
  <p:notesSz cx="6858000" cy="9144000"/>
  <p:custDataLst>
    <p:tags r:id="rId30"/>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CC0000"/>
    </p:penClr>
    <p:extLst>
      <p:ext uri="{2FDB2607-1784-4EEB-B798-7EB5836EED8A}">
        <p14:showMediaCtrls xmlns:p14="http://schemas.microsoft.com/office/powerpoint/2010/main" val="1"/>
      </p:ext>
    </p:extLst>
  </p:showPr>
  <p:clrMru>
    <a:srgbClr val="0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1"/>
  </p:normalViewPr>
  <p:slideViewPr>
    <p:cSldViewPr showGuides="1">
      <p:cViewPr varScale="1">
        <p:scale>
          <a:sx n="64" d="100"/>
          <a:sy n="64" d="100"/>
        </p:scale>
        <p:origin x="-120" y="-204"/>
      </p:cViewPr>
      <p:guideLst>
        <p:guide orient="horz" pos="2160"/>
        <p:guide pos="290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976"/>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0" Type="http://schemas.openxmlformats.org/officeDocument/2006/relationships/tags" Target="tags/tag28.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5122" name="图片 10241"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标题 10242"/>
          <p:cNvSpPr>
            <a:spLocks noGrp="1"/>
          </p:cNvSpPr>
          <p:nvPr>
            <p:ph type="ctrTitle"/>
          </p:nvPr>
        </p:nvSpPr>
        <p:spPr>
          <a:xfrm>
            <a:off x="685800" y="2130425"/>
            <a:ext cx="7772400" cy="1470025"/>
          </a:xfrm>
          <a:prstGeom prst="rect">
            <a:avLst/>
          </a:prstGeom>
          <a:noFill/>
          <a:ln w="9525">
            <a:noFill/>
          </a:ln>
        </p:spPr>
        <p:txBody>
          <a:bodyPr anchor="ctr"/>
          <a:lstStyle>
            <a:lvl1pPr lvl="0" algn="ctr">
              <a:defRPr kern="1200">
                <a:solidFill>
                  <a:srgbClr val="000066"/>
                </a:solidFill>
              </a:defRPr>
            </a:lvl1pPr>
          </a:lstStyle>
          <a:p>
            <a:pPr lvl="0" fontAlgn="base"/>
            <a:r>
              <a:rPr lang="ja-JP" altLang="en-US" strike="noStrike" noProof="1" dirty="0"/>
              <a:t>マスタ タイトルの書式設定</a:t>
            </a:r>
            <a:endParaRPr lang="ja-JP" altLang="en-US" strike="noStrike" noProof="1" dirty="0"/>
          </a:p>
        </p:txBody>
      </p:sp>
      <p:sp>
        <p:nvSpPr>
          <p:cNvPr id="10244" name="副标题 10243"/>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solidFill>
                  <a:srgbClr val="000066"/>
                </a:solidFill>
              </a:defRPr>
            </a:lvl1pPr>
            <a:lvl2pPr marL="457200" lvl="1" indent="-457200" algn="ctr">
              <a:buNone/>
              <a:defRPr kern="1200">
                <a:solidFill>
                  <a:srgbClr val="000066"/>
                </a:solidFill>
              </a:defRPr>
            </a:lvl2pPr>
            <a:lvl3pPr marL="914400" lvl="2" indent="-914400" algn="ctr">
              <a:buNone/>
              <a:defRPr kern="1200">
                <a:solidFill>
                  <a:srgbClr val="000066"/>
                </a:solidFill>
              </a:defRPr>
            </a:lvl3pPr>
            <a:lvl4pPr marL="1371600" lvl="3" indent="-1371600" algn="ctr">
              <a:buNone/>
              <a:defRPr kern="1200">
                <a:solidFill>
                  <a:srgbClr val="000066"/>
                </a:solidFill>
              </a:defRPr>
            </a:lvl4pPr>
            <a:lvl5pPr marL="1828800" lvl="4" indent="-1828800" algn="ctr">
              <a:buNone/>
              <a:defRPr kern="1200">
                <a:solidFill>
                  <a:srgbClr val="000066"/>
                </a:solidFill>
              </a:defRPr>
            </a:lvl5pPr>
          </a:lstStyle>
          <a:p>
            <a:pPr lvl="0" fontAlgn="base"/>
            <a:r>
              <a:rPr lang="ja-JP" altLang="en-US" strike="noStrike" noProof="1" dirty="0"/>
              <a:t>マスタ サブタイトルの書式設定</a:t>
            </a:r>
            <a:endParaRPr lang="ja-JP" altLang="en-US" strike="noStrike" noProof="1" dirty="0"/>
          </a:p>
        </p:txBody>
      </p:sp>
      <p:sp>
        <p:nvSpPr>
          <p:cNvPr id="10245" name="日期占位符 10244"/>
          <p:cNvSpPr>
            <a:spLocks noGrp="1"/>
          </p:cNvSpPr>
          <p:nvPr>
            <p:ph type="dt" sz="half" idx="2"/>
          </p:nvPr>
        </p:nvSpPr>
        <p:spPr>
          <a:xfrm>
            <a:off x="457200" y="6245225"/>
            <a:ext cx="2133600" cy="476250"/>
          </a:xfrm>
          <a:prstGeom prst="rect">
            <a:avLst/>
          </a:prstGeom>
          <a:noFill/>
          <a:ln w="9525">
            <a:noFill/>
          </a:ln>
        </p:spPr>
        <p:txBody>
          <a:bodyPr anchor="t"/>
          <a:p>
            <a:pPr fontAlgn="base"/>
            <a:endParaRPr lang="zh-CN" altLang="ja-JP" strike="noStrike" noProof="1" dirty="0">
              <a:solidFill>
                <a:srgbClr val="000066"/>
              </a:solidFill>
              <a:ea typeface="MS PGothic" panose="020B0600070205080204" pitchFamily="34" charset="-128"/>
            </a:endParaRPr>
          </a:p>
        </p:txBody>
      </p:sp>
      <p:sp>
        <p:nvSpPr>
          <p:cNvPr id="10246" name="页脚占位符 10245"/>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ja-JP" altLang="en-US" strike="noStrike" noProof="1" dirty="0">
              <a:solidFill>
                <a:srgbClr val="000066"/>
              </a:solidFill>
              <a:ea typeface="MS PGothic" panose="020B0600070205080204" pitchFamily="34" charset="-128"/>
            </a:endParaRPr>
          </a:p>
        </p:txBody>
      </p:sp>
      <p:sp>
        <p:nvSpPr>
          <p:cNvPr id="10247" name="灯片编号占位符 10246"/>
          <p:cNvSpPr>
            <a:spLocks noGrp="1"/>
          </p:cNvSpPr>
          <p:nvPr>
            <p:ph type="sldNum" sz="quarter" idx="4"/>
          </p:nvPr>
        </p:nvSpPr>
        <p:spPr>
          <a:xfrm>
            <a:off x="6553200" y="6245225"/>
            <a:ext cx="2133600" cy="476250"/>
          </a:xfrm>
          <a:prstGeom prst="rect">
            <a:avLst/>
          </a:prstGeom>
          <a:noFill/>
          <a:ln w="9525">
            <a:noFill/>
          </a:ln>
        </p:spPr>
        <p:txBody>
          <a:bodyPr anchor="t"/>
          <a:p>
            <a:pPr fontAlgn="base"/>
            <a:fld id="{9A0DB2DC-4C9A-4742-B13C-FB6460FD3503}" type="slidenum">
              <a:rPr lang="ja-JP" altLang="en-US" strike="noStrike" noProof="1" dirty="0">
                <a:solidFill>
                  <a:srgbClr val="000066"/>
                </a:solidFill>
                <a:latin typeface="Arial" panose="020B0604020202020204" pitchFamily="34" charset="0"/>
                <a:ea typeface="MS PGothic" panose="020B0600070205080204" pitchFamily="34" charset="-128"/>
                <a:cs typeface="+mn-ea"/>
              </a:rPr>
            </a:fld>
            <a:endParaRPr lang="ja-JP" altLang="en-US" strike="noStrike" noProof="1" dirty="0">
              <a:solidFill>
                <a:srgbClr val="000066"/>
              </a:solidFill>
              <a:ea typeface="MS PGothic" panose="020B0600070205080204" pitchFamily="34" charset="-128"/>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0394" y="274638"/>
            <a:ext cx="1726406"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81175" y="274638"/>
            <a:ext cx="5079137"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578" name="标题 24577"/>
          <p:cNvSpPr>
            <a:spLocks noGrp="1"/>
          </p:cNvSpPr>
          <p:nvPr>
            <p:ph type="ctrTitle"/>
          </p:nvPr>
        </p:nvSpPr>
        <p:spPr>
          <a:xfrm>
            <a:off x="1279525" y="1600200"/>
            <a:ext cx="7085013" cy="10668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579" name="副标题 24578"/>
          <p:cNvSpPr>
            <a:spLocks noGrp="1"/>
          </p:cNvSpPr>
          <p:nvPr>
            <p:ph type="subTitle" idx="1"/>
          </p:nvPr>
        </p:nvSpPr>
        <p:spPr>
          <a:xfrm>
            <a:off x="1279525" y="2819400"/>
            <a:ext cx="5256213" cy="11430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580" name="日期占位符 24579"/>
          <p:cNvSpPr>
            <a:spLocks noGrp="1"/>
          </p:cNvSpPr>
          <p:nvPr>
            <p:ph type="dt" sz="half" idx="2"/>
          </p:nvPr>
        </p:nvSpPr>
        <p:spPr>
          <a:xfrm>
            <a:off x="457200" y="6429375"/>
            <a:ext cx="2133600" cy="323850"/>
          </a:xfrm>
          <a:prstGeom prst="rect">
            <a:avLst/>
          </a:prstGeom>
          <a:noFill/>
          <a:ln w="9525">
            <a:noFill/>
          </a:ln>
        </p:spPr>
        <p:txBody>
          <a:bodyPr anchor="t"/>
          <a:p>
            <a:pPr fontAlgn="base"/>
            <a:endParaRPr lang="zh-CN" altLang="en-US" strike="noStrike" noProof="1" dirty="0">
              <a:latin typeface="Century Gothic" panose="020B0502020202020204" pitchFamily="34" charset="0"/>
            </a:endParaRPr>
          </a:p>
        </p:txBody>
      </p:sp>
      <p:sp>
        <p:nvSpPr>
          <p:cNvPr id="24581" name="页脚占位符 24580"/>
          <p:cNvSpPr>
            <a:spLocks noGrp="1"/>
          </p:cNvSpPr>
          <p:nvPr>
            <p:ph type="ftr" sz="quarter" idx="3"/>
          </p:nvPr>
        </p:nvSpPr>
        <p:spPr>
          <a:xfrm>
            <a:off x="3124200" y="6429375"/>
            <a:ext cx="2895600" cy="323850"/>
          </a:xfrm>
          <a:prstGeom prst="rect">
            <a:avLst/>
          </a:prstGeom>
          <a:noFill/>
          <a:ln w="9525">
            <a:noFill/>
          </a:ln>
        </p:spPr>
        <p:txBody>
          <a:bodyPr anchor="t"/>
          <a:p>
            <a:pPr fontAlgn="base"/>
            <a:endParaRPr lang="zh-CN" strike="noStrike" noProof="1" dirty="0">
              <a:latin typeface="Century Gothic" panose="020B0502020202020204" pitchFamily="34" charset="0"/>
            </a:endParaRPr>
          </a:p>
        </p:txBody>
      </p:sp>
      <p:sp>
        <p:nvSpPr>
          <p:cNvPr id="24582" name="灯片编号占位符 24581"/>
          <p:cNvSpPr>
            <a:spLocks noGrp="1"/>
          </p:cNvSpPr>
          <p:nvPr>
            <p:ph type="sldNum" sz="quarter" idx="4"/>
          </p:nvPr>
        </p:nvSpPr>
        <p:spPr>
          <a:xfrm>
            <a:off x="6553200" y="6429375"/>
            <a:ext cx="2133600" cy="323850"/>
          </a:xfrm>
          <a:prstGeom prst="rect">
            <a:avLst/>
          </a:prstGeom>
          <a:noFill/>
          <a:ln w="9525">
            <a:noFill/>
          </a:ln>
        </p:spPr>
        <p:txBody>
          <a:bodyPr anchor="t"/>
          <a:p>
            <a:pPr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latin typeface="Century Gothic" panose="020B0502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79525"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3961003"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79525" y="685800"/>
            <a:ext cx="5212246" cy="54403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7170" name="直接连接符 306177"/>
          <p:cNvSpPr/>
          <p:nvPr/>
        </p:nvSpPr>
        <p:spPr>
          <a:xfrm>
            <a:off x="7315200" y="1066800"/>
            <a:ext cx="0" cy="4495800"/>
          </a:xfrm>
          <a:prstGeom prst="line">
            <a:avLst/>
          </a:prstGeom>
          <a:ln w="9525" cap="flat" cmpd="sng">
            <a:solidFill>
              <a:schemeClr val="tx1"/>
            </a:solidFill>
            <a:prstDash val="solid"/>
            <a:round/>
            <a:headEnd type="none" w="med" len="med"/>
            <a:tailEnd type="none" w="med" len="med"/>
          </a:ln>
        </p:spPr>
      </p:sp>
      <p:grpSp>
        <p:nvGrpSpPr>
          <p:cNvPr id="7171" name="组合 306183"/>
          <p:cNvGrpSpPr/>
          <p:nvPr/>
        </p:nvGrpSpPr>
        <p:grpSpPr>
          <a:xfrm>
            <a:off x="7493000" y="2992438"/>
            <a:ext cx="1338263" cy="2189162"/>
            <a:chOff x="4704" y="1885"/>
            <a:chExt cx="843" cy="1379"/>
          </a:xfrm>
        </p:grpSpPr>
        <p:sp>
          <p:nvSpPr>
            <p:cNvPr id="7172" name="椭圆 306184"/>
            <p:cNvSpPr/>
            <p:nvPr/>
          </p:nvSpPr>
          <p:spPr>
            <a:xfrm>
              <a:off x="4704"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3" name="椭圆 306185"/>
            <p:cNvSpPr/>
            <p:nvPr/>
          </p:nvSpPr>
          <p:spPr>
            <a:xfrm>
              <a:off x="4883"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4" name="椭圆 306186"/>
            <p:cNvSpPr/>
            <p:nvPr/>
          </p:nvSpPr>
          <p:spPr>
            <a:xfrm>
              <a:off x="5062"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5" name="椭圆 306187"/>
            <p:cNvSpPr/>
            <p:nvPr/>
          </p:nvSpPr>
          <p:spPr>
            <a:xfrm>
              <a:off x="4704"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6" name="椭圆 306188"/>
            <p:cNvSpPr/>
            <p:nvPr/>
          </p:nvSpPr>
          <p:spPr>
            <a:xfrm>
              <a:off x="4883"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7" name="椭圆 306189"/>
            <p:cNvSpPr/>
            <p:nvPr/>
          </p:nvSpPr>
          <p:spPr>
            <a:xfrm>
              <a:off x="5062"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8" name="椭圆 306190"/>
            <p:cNvSpPr/>
            <p:nvPr/>
          </p:nvSpPr>
          <p:spPr>
            <a:xfrm>
              <a:off x="5241" y="2064"/>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9" name="椭圆 306191"/>
            <p:cNvSpPr/>
            <p:nvPr/>
          </p:nvSpPr>
          <p:spPr>
            <a:xfrm>
              <a:off x="4704"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0" name="椭圆 306192"/>
            <p:cNvSpPr/>
            <p:nvPr/>
          </p:nvSpPr>
          <p:spPr>
            <a:xfrm>
              <a:off x="4883"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1" name="椭圆 306193"/>
            <p:cNvSpPr/>
            <p:nvPr/>
          </p:nvSpPr>
          <p:spPr>
            <a:xfrm>
              <a:off x="5062"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2" name="椭圆 306194"/>
            <p:cNvSpPr/>
            <p:nvPr/>
          </p:nvSpPr>
          <p:spPr>
            <a:xfrm>
              <a:off x="5241"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3" name="椭圆 306195"/>
            <p:cNvSpPr/>
            <p:nvPr/>
          </p:nvSpPr>
          <p:spPr>
            <a:xfrm>
              <a:off x="5420" y="2243"/>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4" name="椭圆 306196"/>
            <p:cNvSpPr/>
            <p:nvPr/>
          </p:nvSpPr>
          <p:spPr>
            <a:xfrm>
              <a:off x="4704" y="2421"/>
              <a:ext cx="127" cy="128"/>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5" name="椭圆 306197"/>
            <p:cNvSpPr/>
            <p:nvPr/>
          </p:nvSpPr>
          <p:spPr>
            <a:xfrm>
              <a:off x="4883"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6" name="椭圆 306198"/>
            <p:cNvSpPr/>
            <p:nvPr/>
          </p:nvSpPr>
          <p:spPr>
            <a:xfrm>
              <a:off x="5062"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7" name="椭圆 306199"/>
            <p:cNvSpPr/>
            <p:nvPr/>
          </p:nvSpPr>
          <p:spPr>
            <a:xfrm>
              <a:off x="5241" y="2421"/>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8" name="椭圆 306200"/>
            <p:cNvSpPr/>
            <p:nvPr/>
          </p:nvSpPr>
          <p:spPr>
            <a:xfrm>
              <a:off x="4704"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9" name="椭圆 306201"/>
            <p:cNvSpPr/>
            <p:nvPr/>
          </p:nvSpPr>
          <p:spPr>
            <a:xfrm>
              <a:off x="4883"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0" name="椭圆 306202"/>
            <p:cNvSpPr/>
            <p:nvPr/>
          </p:nvSpPr>
          <p:spPr>
            <a:xfrm>
              <a:off x="5062"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1" name="椭圆 306203"/>
            <p:cNvSpPr/>
            <p:nvPr/>
          </p:nvSpPr>
          <p:spPr>
            <a:xfrm>
              <a:off x="5241"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2" name="椭圆 306204"/>
            <p:cNvSpPr/>
            <p:nvPr/>
          </p:nvSpPr>
          <p:spPr>
            <a:xfrm>
              <a:off x="5420" y="2600"/>
              <a:ext cx="127" cy="128"/>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3" name="椭圆 306205"/>
            <p:cNvSpPr/>
            <p:nvPr/>
          </p:nvSpPr>
          <p:spPr>
            <a:xfrm>
              <a:off x="4704" y="2779"/>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4" name="椭圆 306206"/>
            <p:cNvSpPr/>
            <p:nvPr/>
          </p:nvSpPr>
          <p:spPr>
            <a:xfrm>
              <a:off x="4883"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5" name="椭圆 306207"/>
            <p:cNvSpPr/>
            <p:nvPr/>
          </p:nvSpPr>
          <p:spPr>
            <a:xfrm>
              <a:off x="5062"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6" name="椭圆 306208"/>
            <p:cNvSpPr/>
            <p:nvPr/>
          </p:nvSpPr>
          <p:spPr>
            <a:xfrm>
              <a:off x="5241" y="2779"/>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7" name="椭圆 306209"/>
            <p:cNvSpPr/>
            <p:nvPr/>
          </p:nvSpPr>
          <p:spPr>
            <a:xfrm>
              <a:off x="4704"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8" name="椭圆 306210"/>
            <p:cNvSpPr/>
            <p:nvPr/>
          </p:nvSpPr>
          <p:spPr>
            <a:xfrm>
              <a:off x="4883"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9" name="椭圆 306211"/>
            <p:cNvSpPr/>
            <p:nvPr/>
          </p:nvSpPr>
          <p:spPr>
            <a:xfrm>
              <a:off x="5062"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0" name="椭圆 306212"/>
            <p:cNvSpPr/>
            <p:nvPr/>
          </p:nvSpPr>
          <p:spPr>
            <a:xfrm>
              <a:off x="5241"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1" name="椭圆 306213"/>
            <p:cNvSpPr/>
            <p:nvPr/>
          </p:nvSpPr>
          <p:spPr>
            <a:xfrm>
              <a:off x="4883"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2" name="椭圆 306214"/>
            <p:cNvSpPr/>
            <p:nvPr/>
          </p:nvSpPr>
          <p:spPr>
            <a:xfrm>
              <a:off x="5241"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
        <p:nvSpPr>
          <p:cNvPr id="7203" name="直接连接符 306215"/>
          <p:cNvSpPr/>
          <p:nvPr/>
        </p:nvSpPr>
        <p:spPr>
          <a:xfrm>
            <a:off x="304800" y="2819400"/>
            <a:ext cx="8229600" cy="0"/>
          </a:xfrm>
          <a:prstGeom prst="line">
            <a:avLst/>
          </a:prstGeom>
          <a:ln w="6350" cap="flat" cmpd="sng">
            <a:solidFill>
              <a:schemeClr val="tx1"/>
            </a:solidFill>
            <a:prstDash val="solid"/>
            <a:round/>
            <a:headEnd type="none" w="med" len="med"/>
            <a:tailEnd type="none" w="med" len="med"/>
          </a:ln>
        </p:spPr>
      </p:sp>
      <p:sp>
        <p:nvSpPr>
          <p:cNvPr id="306179" name="标题 306178"/>
          <p:cNvSpPr>
            <a:spLocks noGrp="1"/>
          </p:cNvSpPr>
          <p:nvPr>
            <p:ph type="ctrTitle"/>
          </p:nvPr>
        </p:nvSpPr>
        <p:spPr>
          <a:xfrm>
            <a:off x="315913" y="466725"/>
            <a:ext cx="6781800" cy="2133600"/>
          </a:xfrm>
          <a:prstGeom prst="rect">
            <a:avLst/>
          </a:prstGeom>
          <a:noFill/>
          <a:ln w="9525">
            <a:noFill/>
          </a:ln>
        </p:spPr>
        <p:txBody>
          <a:bodyPr anchor="b"/>
          <a:lstStyle>
            <a:lvl1pPr lvl="0" algn="r">
              <a:defRPr sz="4800" kern="1200"/>
            </a:lvl1pPr>
          </a:lstStyle>
          <a:p>
            <a:pPr lvl="0" fontAlgn="base"/>
            <a:r>
              <a:rPr lang="zh-CN" altLang="en-US" strike="noStrike" noProof="1" dirty="0"/>
              <a:t>单击此处编辑母版标题样式</a:t>
            </a:r>
            <a:endParaRPr lang="zh-CN" altLang="en-US" strike="noStrike" noProof="1" dirty="0"/>
          </a:p>
        </p:txBody>
      </p:sp>
      <p:sp>
        <p:nvSpPr>
          <p:cNvPr id="306180" name="副标题 306179"/>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None/>
              <a:defRPr sz="3200" kern="1200"/>
            </a:lvl1pPr>
            <a:lvl2pPr marL="344805" lvl="1" indent="-344805" algn="ctr">
              <a:buNone/>
              <a:defRPr sz="3200" kern="1200"/>
            </a:lvl2pPr>
            <a:lvl3pPr marL="694055" lvl="2" indent="-694055" algn="ctr">
              <a:buNone/>
              <a:defRPr sz="3200" kern="1200"/>
            </a:lvl3pPr>
            <a:lvl4pPr marL="989330" lvl="3" indent="-989330" algn="ctr">
              <a:buNone/>
              <a:defRPr sz="3200" kern="1200"/>
            </a:lvl4pPr>
            <a:lvl5pPr marL="1282700" lvl="4" indent="-1282700" algn="ctr">
              <a:buNone/>
              <a:defRPr sz="3200" kern="1200"/>
            </a:lvl5pPr>
          </a:lstStyle>
          <a:p>
            <a:pPr lvl="0" fontAlgn="base"/>
            <a:r>
              <a:rPr lang="zh-CN" altLang="en-US" strike="noStrike" noProof="1" dirty="0"/>
              <a:t>单击此处编辑母版副标题样式</a:t>
            </a:r>
            <a:endParaRPr lang="zh-CN" altLang="en-US" strike="noStrike" noProof="1" dirty="0"/>
          </a:p>
        </p:txBody>
      </p:sp>
      <p:sp>
        <p:nvSpPr>
          <p:cNvPr id="306181" name="日期占位符 306180"/>
          <p:cNvSpPr>
            <a:spLocks noGrp="1"/>
          </p:cNvSpPr>
          <p:nvPr>
            <p:ph type="dt" sz="half" idx="2"/>
          </p:nvPr>
        </p:nvSpPr>
        <p:spPr>
          <a:xfrm>
            <a:off x="457200" y="6248400"/>
            <a:ext cx="2133600" cy="457200"/>
          </a:xfrm>
          <a:prstGeom prst="rect">
            <a:avLst/>
          </a:prstGeom>
          <a:noFill/>
          <a:ln w="9525">
            <a:noFill/>
          </a:ln>
        </p:spPr>
        <p:txBody>
          <a:bodyPr anchor="t"/>
          <a:p>
            <a:pPr fontAlgn="base"/>
            <a:endParaRPr lang="zh-CN" altLang="en-US" strike="noStrike" noProof="1" dirty="0"/>
          </a:p>
        </p:txBody>
      </p:sp>
      <p:sp>
        <p:nvSpPr>
          <p:cNvPr id="306182" name="页脚占位符 306181"/>
          <p:cNvSpPr>
            <a:spLocks noGrp="1"/>
          </p:cNvSpPr>
          <p:nvPr>
            <p:ph type="ftr" sz="quarter" idx="3"/>
          </p:nvPr>
        </p:nvSpPr>
        <p:spPr>
          <a:xfrm>
            <a:off x="3124200" y="6248400"/>
            <a:ext cx="2895600" cy="457200"/>
          </a:xfrm>
          <a:prstGeom prst="rect">
            <a:avLst/>
          </a:prstGeom>
          <a:noFill/>
          <a:ln w="9525">
            <a:noFill/>
          </a:ln>
        </p:spPr>
        <p:txBody>
          <a:bodyPr anchor="t"/>
          <a:p>
            <a:pPr fontAlgn="base"/>
            <a:endParaRPr lang="zh-CN" strike="noStrike" noProof="1" dirty="0"/>
          </a:p>
        </p:txBody>
      </p:sp>
      <p:sp>
        <p:nvSpPr>
          <p:cNvPr id="306183" name="灯片编号占位符 306182"/>
          <p:cNvSpPr>
            <a:spLocks noGrp="1"/>
          </p:cNvSpPr>
          <p:nvPr>
            <p:ph type="sldNum" sz="quarter" idx="4"/>
          </p:nvPr>
        </p:nvSpPr>
        <p:spPr>
          <a:xfrm>
            <a:off x="6553200" y="6248400"/>
            <a:ext cx="2133600" cy="457200"/>
          </a:xfrm>
          <a:prstGeom prst="rect">
            <a:avLst/>
          </a:prstGeom>
          <a:noFill/>
          <a:ln w="9525">
            <a:noFill/>
          </a:ln>
        </p:spPr>
        <p:txBody>
          <a:bodyPr anchor="t"/>
          <a:p>
            <a:pPr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2238"/>
            <a:ext cx="6052930" cy="600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8194" name="组合 309249"/>
          <p:cNvGrpSpPr/>
          <p:nvPr/>
        </p:nvGrpSpPr>
        <p:grpSpPr>
          <a:xfrm>
            <a:off x="0" y="0"/>
            <a:ext cx="9144000" cy="6858000"/>
            <a:chOff x="0" y="0"/>
            <a:chExt cx="5760" cy="4320"/>
          </a:xfrm>
        </p:grpSpPr>
        <p:sp>
          <p:nvSpPr>
            <p:cNvPr id="8195" name="矩形 309250"/>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8196" name="矩形 309251"/>
            <p:cNvSpPr/>
            <p:nvPr/>
          </p:nvSpPr>
          <p:spPr>
            <a:xfrm>
              <a:off x="1081" y="1065"/>
              <a:ext cx="4679" cy="1596"/>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nvGrpSpPr>
            <p:cNvPr id="8197" name="组合 309252"/>
            <p:cNvGrpSpPr/>
            <p:nvPr/>
          </p:nvGrpSpPr>
          <p:grpSpPr>
            <a:xfrm>
              <a:off x="0" y="672"/>
              <a:ext cx="1806" cy="1989"/>
              <a:chOff x="0" y="672"/>
              <a:chExt cx="1806" cy="1989"/>
            </a:xfrm>
          </p:grpSpPr>
          <p:sp>
            <p:nvSpPr>
              <p:cNvPr id="8198" name="矩形 309253"/>
              <p:cNvSpPr/>
              <p:nvPr userDrawn="1"/>
            </p:nvSpPr>
            <p:spPr>
              <a:xfrm>
                <a:off x="361" y="2257"/>
                <a:ext cx="363" cy="404"/>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199" name="矩形 309254"/>
              <p:cNvSpPr/>
              <p:nvPr userDrawn="1"/>
            </p:nvSpPr>
            <p:spPr>
              <a:xfrm>
                <a:off x="1081" y="1065"/>
                <a:ext cx="362" cy="405"/>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0" name="矩形 309255"/>
              <p:cNvSpPr/>
              <p:nvPr userDrawn="1"/>
            </p:nvSpPr>
            <p:spPr>
              <a:xfrm>
                <a:off x="1437" y="672"/>
                <a:ext cx="369" cy="400"/>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1" name="矩形 309256"/>
              <p:cNvSpPr/>
              <p:nvPr userDrawn="1"/>
            </p:nvSpPr>
            <p:spPr>
              <a:xfrm>
                <a:off x="719" y="2257"/>
                <a:ext cx="368" cy="404"/>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2" name="矩形 309257"/>
              <p:cNvSpPr/>
              <p:nvPr userDrawn="1"/>
            </p:nvSpPr>
            <p:spPr>
              <a:xfrm>
                <a:off x="1437" y="1065"/>
                <a:ext cx="369" cy="405"/>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3" name="矩形 309258"/>
              <p:cNvSpPr/>
              <p:nvPr userDrawn="1"/>
            </p:nvSpPr>
            <p:spPr>
              <a:xfrm>
                <a:off x="719" y="1464"/>
                <a:ext cx="368" cy="399"/>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4" name="矩形 309259"/>
              <p:cNvSpPr/>
              <p:nvPr userDrawn="1"/>
            </p:nvSpPr>
            <p:spPr>
              <a:xfrm>
                <a:off x="0" y="1464"/>
                <a:ext cx="367" cy="399"/>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5" name="矩形 309260"/>
              <p:cNvSpPr/>
              <p:nvPr userDrawn="1"/>
            </p:nvSpPr>
            <p:spPr>
              <a:xfrm>
                <a:off x="1081" y="1464"/>
                <a:ext cx="362" cy="399"/>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6" name="矩形 309261"/>
              <p:cNvSpPr/>
              <p:nvPr userDrawn="1"/>
            </p:nvSpPr>
            <p:spPr>
              <a:xfrm>
                <a:off x="361" y="1857"/>
                <a:ext cx="363" cy="406"/>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7" name="矩形 309262"/>
              <p:cNvSpPr/>
              <p:nvPr userDrawn="1"/>
            </p:nvSpPr>
            <p:spPr>
              <a:xfrm>
                <a:off x="719" y="1857"/>
                <a:ext cx="368" cy="406"/>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grpSp>
      <p:sp>
        <p:nvSpPr>
          <p:cNvPr id="309267" name="标题 309266"/>
          <p:cNvSpPr>
            <a:spLocks noGrp="1"/>
          </p:cNvSpPr>
          <p:nvPr>
            <p:ph type="ctrTitle"/>
          </p:nvPr>
        </p:nvSpPr>
        <p:spPr>
          <a:xfrm>
            <a:off x="2971800" y="1828800"/>
            <a:ext cx="6019800" cy="2209800"/>
          </a:xfrm>
          <a:prstGeom prst="rect">
            <a:avLst/>
          </a:prstGeom>
          <a:noFill/>
          <a:ln w="9525">
            <a:noFill/>
          </a:ln>
        </p:spPr>
        <p:txBody>
          <a:bodyPr anchor="ctr"/>
          <a:lstStyle>
            <a:lvl1pPr lvl="0">
              <a:defRPr sz="5000" kern="1200">
                <a:solidFill>
                  <a:srgbClr val="FFFFFF"/>
                </a:solidFill>
              </a:defRPr>
            </a:lvl1pPr>
          </a:lstStyle>
          <a:p>
            <a:pPr lvl="0" fontAlgn="base"/>
            <a:r>
              <a:rPr lang="zh-CN" altLang="en-US" strike="noStrike" noProof="1" dirty="0"/>
              <a:t>单击此处编辑母版标题样式</a:t>
            </a:r>
            <a:endParaRPr lang="zh-CN" altLang="en-US" strike="noStrike" noProof="1" dirty="0"/>
          </a:p>
        </p:txBody>
      </p:sp>
      <p:sp>
        <p:nvSpPr>
          <p:cNvPr id="309268" name="副标题 309267"/>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3400" kern="1200"/>
            </a:lvl1pPr>
            <a:lvl2pPr marL="457200" lvl="1" indent="-457200" algn="ctr">
              <a:buNone/>
              <a:defRPr sz="3400" kern="1200"/>
            </a:lvl2pPr>
            <a:lvl3pPr marL="914400" lvl="2" indent="-914400" algn="ctr">
              <a:buNone/>
              <a:defRPr sz="3400" kern="1200"/>
            </a:lvl3pPr>
            <a:lvl4pPr marL="1371600" lvl="3" indent="-1371600" algn="ctr">
              <a:buNone/>
              <a:defRPr sz="3400" kern="1200"/>
            </a:lvl4pPr>
            <a:lvl5pPr marL="1828800" lvl="4" indent="-1828800" algn="ctr">
              <a:buNone/>
              <a:defRPr sz="3400" kern="1200"/>
            </a:lvl5pPr>
          </a:lstStyle>
          <a:p>
            <a:pPr lvl="0" fontAlgn="base"/>
            <a:r>
              <a:rPr lang="zh-CN" altLang="en-US" strike="noStrike" noProof="1" dirty="0"/>
              <a:t>单击此处编辑母版副标题样式</a:t>
            </a:r>
            <a:endParaRPr lang="zh-CN" altLang="en-US" strike="noStrike" noProof="1" dirty="0"/>
          </a:p>
        </p:txBody>
      </p:sp>
      <p:sp>
        <p:nvSpPr>
          <p:cNvPr id="309264" name="日期占位符 309263"/>
          <p:cNvSpPr>
            <a:spLocks noGrp="1"/>
          </p:cNvSpPr>
          <p:nvPr>
            <p:ph type="dt" sz="half" idx="2"/>
          </p:nvPr>
        </p:nvSpPr>
        <p:spPr>
          <a:xfrm>
            <a:off x="457200" y="6248400"/>
            <a:ext cx="2133600" cy="457200"/>
          </a:xfrm>
          <a:prstGeom prst="rect">
            <a:avLst/>
          </a:prstGeom>
          <a:noFill/>
          <a:ln w="9525">
            <a:noFill/>
          </a:ln>
        </p:spPr>
        <p:txBody>
          <a:bodyPr anchor="b"/>
          <a:p>
            <a:pPr fontAlgn="base"/>
            <a:endParaRPr lang="zh-CN" altLang="en-US" strike="noStrike" noProof="1" dirty="0"/>
          </a:p>
        </p:txBody>
      </p:sp>
      <p:sp>
        <p:nvSpPr>
          <p:cNvPr id="309265" name="页脚占位符 309264"/>
          <p:cNvSpPr>
            <a:spLocks noGrp="1"/>
          </p:cNvSpPr>
          <p:nvPr>
            <p:ph type="ftr" sz="quarter" idx="3"/>
          </p:nvPr>
        </p:nvSpPr>
        <p:spPr>
          <a:xfrm>
            <a:off x="3124200" y="6248400"/>
            <a:ext cx="2895600" cy="457200"/>
          </a:xfrm>
          <a:prstGeom prst="rect">
            <a:avLst/>
          </a:prstGeom>
          <a:noFill/>
          <a:ln w="9525">
            <a:noFill/>
          </a:ln>
        </p:spPr>
        <p:txBody>
          <a:bodyPr anchor="b"/>
          <a:p>
            <a:pPr fontAlgn="base"/>
            <a:endParaRPr lang="zh-CN" strike="noStrike" noProof="1" dirty="0"/>
          </a:p>
        </p:txBody>
      </p:sp>
      <p:sp>
        <p:nvSpPr>
          <p:cNvPr id="309266" name="灯片编号占位符 309265"/>
          <p:cNvSpPr>
            <a:spLocks noGrp="1"/>
          </p:cNvSpPr>
          <p:nvPr>
            <p:ph type="sldNum" sz="quarter" idx="4"/>
          </p:nvPr>
        </p:nvSpPr>
        <p:spPr>
          <a:xfrm>
            <a:off x="6553200" y="6248400"/>
            <a:ext cx="2133600" cy="457200"/>
          </a:xfrm>
          <a:prstGeom prst="rect">
            <a:avLst/>
          </a:prstGeom>
          <a:noFill/>
          <a:ln w="9525">
            <a:noFill/>
          </a:ln>
        </p:spPr>
        <p:txBody>
          <a:bodyPr anchor="b"/>
          <a:p>
            <a:pPr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latin typeface="Arial Black" panose="020B0A040201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fontAlgn="base"/>
            <a:endParaRPr lang="zh-CN"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9" name="日期占位符 8"/>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81175"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303044"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fontAlgn="base"/>
            <a:endParaRPr lang="zh-CN"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5" name="日期占位符 4"/>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fontAlgn="base"/>
            <a:endParaRPr lang="zh-CN"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4" name="日期占位符 3"/>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5410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ja-JP"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ja-JP"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ja-JP"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9217" descr="e"/>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标题 9218"/>
          <p:cNvSpPr>
            <a:spLocks noGrp="1"/>
          </p:cNvSpPr>
          <p:nvPr>
            <p:ph type="title"/>
          </p:nvPr>
        </p:nvSpPr>
        <p:spPr>
          <a:xfrm>
            <a:off x="1781175" y="274638"/>
            <a:ext cx="6905625" cy="1143000"/>
          </a:xfrm>
          <a:prstGeom prst="rect">
            <a:avLst/>
          </a:prstGeom>
          <a:noFill/>
          <a:ln w="9525">
            <a:noFill/>
          </a:ln>
        </p:spPr>
        <p:txBody>
          <a:bodyPr anchor="ctr" anchorCtr="0"/>
          <a:p>
            <a:pPr lvl="0" indent="0"/>
            <a:r>
              <a:rPr lang="ja-JP" altLang="en-US" dirty="0"/>
              <a:t>マスタ タイトルの書式設定</a:t>
            </a:r>
            <a:endParaRPr lang="ja-JP" altLang="en-US" dirty="0"/>
          </a:p>
        </p:txBody>
      </p:sp>
      <p:sp>
        <p:nvSpPr>
          <p:cNvPr id="1028" name="文本占位符 9219"/>
          <p:cNvSpPr>
            <a:spLocks noGrp="1"/>
          </p:cNvSpPr>
          <p:nvPr>
            <p:ph type="body"/>
          </p:nvPr>
        </p:nvSpPr>
        <p:spPr>
          <a:xfrm>
            <a:off x="1781175" y="1600200"/>
            <a:ext cx="6905625" cy="4525963"/>
          </a:xfrm>
          <a:prstGeom prst="rect">
            <a:avLst/>
          </a:prstGeom>
          <a:noFill/>
          <a:ln w="9525">
            <a:noFill/>
          </a:ln>
        </p:spPr>
        <p:txBody>
          <a:bodyPr anchor="t" anchorCtr="0"/>
          <a:p>
            <a:pPr lvl="0" indent="-342900"/>
            <a:r>
              <a:rPr lang="ja-JP" altLang="en-US" dirty="0"/>
              <a:t>マスタ テキストの書式設定</a:t>
            </a:r>
            <a:endParaRPr lang="ja-JP" altLang="en-US" dirty="0"/>
          </a:p>
          <a:p>
            <a:pPr lvl="1" indent="-285750"/>
            <a:r>
              <a:rPr lang="ja-JP" altLang="en-US" dirty="0"/>
              <a:t>第 </a:t>
            </a:r>
            <a:r>
              <a:rPr lang="en-US" altLang="ja-JP" dirty="0"/>
              <a:t>2 </a:t>
            </a:r>
            <a:r>
              <a:rPr lang="ja-JP" altLang="en-US" dirty="0"/>
              <a:t>レベル</a:t>
            </a:r>
            <a:endParaRPr lang="ja-JP" altLang="en-US" dirty="0"/>
          </a:p>
          <a:p>
            <a:pPr lvl="2" indent="-228600"/>
            <a:r>
              <a:rPr lang="ja-JP" altLang="en-US" dirty="0"/>
              <a:t>第 </a:t>
            </a:r>
            <a:r>
              <a:rPr lang="en-US" altLang="ja-JP" dirty="0"/>
              <a:t>3 </a:t>
            </a:r>
            <a:r>
              <a:rPr lang="ja-JP" altLang="en-US" dirty="0"/>
              <a:t>レベル</a:t>
            </a:r>
            <a:endParaRPr lang="ja-JP" altLang="en-US" dirty="0"/>
          </a:p>
          <a:p>
            <a:pPr lvl="3" indent="-228600"/>
            <a:r>
              <a:rPr lang="ja-JP" altLang="en-US" dirty="0"/>
              <a:t>第 </a:t>
            </a:r>
            <a:r>
              <a:rPr lang="en-US" altLang="ja-JP" dirty="0"/>
              <a:t>4 </a:t>
            </a:r>
            <a:r>
              <a:rPr lang="ja-JP" altLang="en-US" dirty="0"/>
              <a:t>レベル</a:t>
            </a:r>
            <a:endParaRPr lang="ja-JP" altLang="en-US" dirty="0"/>
          </a:p>
          <a:p>
            <a:pPr lvl="4" indent="-228600"/>
            <a:r>
              <a:rPr lang="ja-JP" altLang="en-US" dirty="0"/>
              <a:t>第 </a:t>
            </a:r>
            <a:r>
              <a:rPr lang="en-US" altLang="ja-JP" dirty="0"/>
              <a:t>5 </a:t>
            </a:r>
            <a:r>
              <a:rPr lang="ja-JP" altLang="en-US" dirty="0"/>
              <a:t>レベル</a:t>
            </a:r>
            <a:endParaRPr lang="ja-JP" altLang="en-US" dirty="0"/>
          </a:p>
        </p:txBody>
      </p:sp>
      <p:sp>
        <p:nvSpPr>
          <p:cNvPr id="9221" name="日期占位符 9220"/>
          <p:cNvSpPr>
            <a:spLocks noGrp="1"/>
          </p:cNvSpPr>
          <p:nvPr>
            <p:ph type="dt" sz="half" idx="2"/>
          </p:nvPr>
        </p:nvSpPr>
        <p:spPr>
          <a:xfrm>
            <a:off x="1781175" y="6245225"/>
            <a:ext cx="2133600" cy="476250"/>
          </a:xfrm>
          <a:prstGeom prst="rect">
            <a:avLst/>
          </a:prstGeom>
          <a:noFill/>
          <a:ln w="9525">
            <a:noFill/>
          </a:ln>
        </p:spPr>
        <p:txBody>
          <a:bodyPr/>
          <a:lstStyle>
            <a:lvl1pPr>
              <a:defRPr sz="1400">
                <a:ea typeface="MS PGothic" panose="020B0600070205080204" pitchFamily="34" charset="-128"/>
              </a:defRPr>
            </a:lvl1pPr>
          </a:lstStyle>
          <a:p>
            <a:pPr lvl="0" fontAlgn="base"/>
            <a:endParaRPr lang="zh-CN" altLang="en-US" strike="noStrike" noProof="1" dirty="0"/>
          </a:p>
        </p:txBody>
      </p:sp>
      <p:sp>
        <p:nvSpPr>
          <p:cNvPr id="9222" name="页脚占位符 9221"/>
          <p:cNvSpPr>
            <a:spLocks noGrp="1"/>
          </p:cNvSpPr>
          <p:nvPr>
            <p:ph type="ftr" sz="quarter" idx="3"/>
          </p:nvPr>
        </p:nvSpPr>
        <p:spPr>
          <a:xfrm>
            <a:off x="3973513" y="6245225"/>
            <a:ext cx="2895600" cy="476250"/>
          </a:xfrm>
          <a:prstGeom prst="rect">
            <a:avLst/>
          </a:prstGeom>
          <a:noFill/>
          <a:ln w="9525">
            <a:noFill/>
          </a:ln>
        </p:spPr>
        <p:txBody>
          <a:bodyPr/>
          <a:lstStyle>
            <a:lvl1pPr algn="ctr">
              <a:defRPr sz="1400">
                <a:ea typeface="MS PGothic" panose="020B0600070205080204" pitchFamily="34" charset="-128"/>
              </a:defRPr>
            </a:lvl1pPr>
          </a:lstStyle>
          <a:p>
            <a:pPr lvl="0" fontAlgn="base"/>
            <a:endParaRPr lang="ja-JP" altLang="en-US" strike="noStrike" noProof="1" dirty="0"/>
          </a:p>
        </p:txBody>
      </p:sp>
      <p:sp>
        <p:nvSpPr>
          <p:cNvPr id="9223" name="灯片编号占位符 9222"/>
          <p:cNvSpPr>
            <a:spLocks noGrp="1"/>
          </p:cNvSpPr>
          <p:nvPr>
            <p:ph type="sldNum" sz="quarter" idx="4"/>
          </p:nvPr>
        </p:nvSpPr>
        <p:spPr>
          <a:xfrm>
            <a:off x="6964363" y="6245225"/>
            <a:ext cx="1722438" cy="476250"/>
          </a:xfrm>
          <a:prstGeom prst="rect">
            <a:avLst/>
          </a:prstGeom>
          <a:noFill/>
          <a:ln w="9525">
            <a:noFill/>
          </a:ln>
        </p:spPr>
        <p:txBody>
          <a:bodyPr/>
          <a:lstStyle>
            <a:lvl1pPr algn="r">
              <a:defRPr sz="1400">
                <a:ea typeface="MS PGothic" panose="020B0600070205080204" pitchFamily="34" charset="-128"/>
              </a:defRPr>
            </a:lvl1pPr>
          </a:lstStyle>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Blip>
          <a:blip r:embed="rId14"/>
        </a:buBli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Blip>
          <a:blip r:embed="rId15"/>
        </a:buBlip>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 23553"/>
          <p:cNvSpPr>
            <a:spLocks noGrp="1"/>
          </p:cNvSpPr>
          <p:nvPr>
            <p:ph type="title"/>
          </p:nvPr>
        </p:nvSpPr>
        <p:spPr>
          <a:xfrm>
            <a:off x="1279525" y="685800"/>
            <a:ext cx="7086600" cy="731838"/>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2051" name="文本占位符 23554"/>
          <p:cNvSpPr>
            <a:spLocks noGrp="1"/>
          </p:cNvSpPr>
          <p:nvPr>
            <p:ph type="body"/>
          </p:nvPr>
        </p:nvSpPr>
        <p:spPr>
          <a:xfrm>
            <a:off x="1279525" y="1600200"/>
            <a:ext cx="5257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3556" name="日期占位符 23555"/>
          <p:cNvSpPr>
            <a:spLocks noGrp="1"/>
          </p:cNvSpPr>
          <p:nvPr>
            <p:ph type="dt" sz="half" idx="2"/>
          </p:nvPr>
        </p:nvSpPr>
        <p:spPr>
          <a:xfrm>
            <a:off x="457200" y="6429375"/>
            <a:ext cx="2133600" cy="323850"/>
          </a:xfrm>
          <a:prstGeom prst="rect">
            <a:avLst/>
          </a:prstGeom>
          <a:noFill/>
          <a:ln w="9525">
            <a:noFill/>
          </a:ln>
        </p:spPr>
        <p:txBody>
          <a:bodyPr/>
          <a:lstStyle>
            <a:lvl1pPr>
              <a:defRPr sz="1200">
                <a:latin typeface="Century Gothic" panose="020B0502020202020204" pitchFamily="34" charset="0"/>
              </a:defRPr>
            </a:lvl1pPr>
          </a:lstStyle>
          <a:p>
            <a:pPr lvl="0" fontAlgn="base"/>
            <a:endParaRPr lang="zh-CN" altLang="en-US" strike="noStrike" noProof="1" dirty="0"/>
          </a:p>
        </p:txBody>
      </p:sp>
      <p:sp>
        <p:nvSpPr>
          <p:cNvPr id="23557" name="页脚占位符 23556"/>
          <p:cNvSpPr>
            <a:spLocks noGrp="1"/>
          </p:cNvSpPr>
          <p:nvPr>
            <p:ph type="ftr" sz="quarter" idx="3"/>
          </p:nvPr>
        </p:nvSpPr>
        <p:spPr>
          <a:xfrm>
            <a:off x="3124200" y="6429375"/>
            <a:ext cx="2895600" cy="323850"/>
          </a:xfrm>
          <a:prstGeom prst="rect">
            <a:avLst/>
          </a:prstGeom>
          <a:noFill/>
          <a:ln w="9525">
            <a:noFill/>
          </a:ln>
        </p:spPr>
        <p:txBody>
          <a:bodyPr/>
          <a:lstStyle>
            <a:lvl1pPr algn="ctr">
              <a:defRPr sz="1200">
                <a:latin typeface="Century Gothic" panose="020B0502020202020204" pitchFamily="34" charset="0"/>
              </a:defRPr>
            </a:lvl1pPr>
          </a:lstStyle>
          <a:p>
            <a:pPr lvl="0" fontAlgn="base"/>
            <a:endParaRPr lang="zh-CN" strike="noStrike" noProof="1" dirty="0"/>
          </a:p>
        </p:txBody>
      </p:sp>
      <p:sp>
        <p:nvSpPr>
          <p:cNvPr id="23558" name="灯片编号占位符 23557"/>
          <p:cNvSpPr>
            <a:spLocks noGrp="1"/>
          </p:cNvSpPr>
          <p:nvPr>
            <p:ph type="sldNum" sz="quarter" idx="4"/>
          </p:nvPr>
        </p:nvSpPr>
        <p:spPr>
          <a:xfrm>
            <a:off x="6553200" y="6429375"/>
            <a:ext cx="2133600" cy="323850"/>
          </a:xfrm>
          <a:prstGeom prst="rect">
            <a:avLst/>
          </a:prstGeom>
          <a:noFill/>
          <a:ln w="9525">
            <a:noFill/>
          </a:ln>
        </p:spPr>
        <p:txBody>
          <a:bodyPr/>
          <a:lstStyle>
            <a:lvl1pPr algn="r">
              <a:defRPr sz="1200">
                <a:latin typeface="Century Gothic" panose="020B0502020202020204" pitchFamily="34" charset="0"/>
              </a:defRPr>
            </a:lvl1pPr>
          </a:lstStyle>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直接连接符 305153"/>
          <p:cNvSpPr/>
          <p:nvPr/>
        </p:nvSpPr>
        <p:spPr>
          <a:xfrm>
            <a:off x="7962900" y="152400"/>
            <a:ext cx="0" cy="1524000"/>
          </a:xfrm>
          <a:prstGeom prst="line">
            <a:avLst/>
          </a:prstGeom>
          <a:ln w="9525" cap="flat" cmpd="sng">
            <a:solidFill>
              <a:schemeClr val="tx1"/>
            </a:solidFill>
            <a:prstDash val="solid"/>
            <a:round/>
            <a:headEnd type="none" w="med" len="med"/>
            <a:tailEnd type="none" w="med" len="med"/>
          </a:ln>
        </p:spPr>
      </p:sp>
      <p:sp>
        <p:nvSpPr>
          <p:cNvPr id="3075" name="标题 305154"/>
          <p:cNvSpPr>
            <a:spLocks noGrp="1"/>
          </p:cNvSpPr>
          <p:nvPr>
            <p:ph type="title"/>
          </p:nvPr>
        </p:nvSpPr>
        <p:spPr>
          <a:xfrm>
            <a:off x="457200" y="122238"/>
            <a:ext cx="7543800" cy="1295400"/>
          </a:xfrm>
          <a:prstGeom prst="rect">
            <a:avLst/>
          </a:prstGeom>
          <a:noFill/>
          <a:ln w="9525">
            <a:noFill/>
          </a:ln>
        </p:spPr>
        <p:txBody>
          <a:bodyPr anchor="b" anchorCtr="0"/>
          <a:p>
            <a:pPr lvl="0" indent="0"/>
            <a:r>
              <a:rPr lang="zh-CN" altLang="en-US" dirty="0"/>
              <a:t>单击此处编辑母版标题样式</a:t>
            </a:r>
            <a:endParaRPr lang="zh-CN" altLang="en-US" dirty="0"/>
          </a:p>
        </p:txBody>
      </p:sp>
      <p:sp>
        <p:nvSpPr>
          <p:cNvPr id="3076" name="文本占位符 305155"/>
          <p:cNvSpPr>
            <a:spLocks noGrp="1"/>
          </p:cNvSpPr>
          <p:nvPr>
            <p:ph type="body"/>
          </p:nvPr>
        </p:nvSpPr>
        <p:spPr>
          <a:xfrm>
            <a:off x="457200" y="1719263"/>
            <a:ext cx="8229600" cy="4411662"/>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05157" name="日期占位符 305156"/>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fontAlgn="base"/>
            <a:endParaRPr lang="zh-CN" altLang="en-US" strike="noStrike" noProof="1" dirty="0"/>
          </a:p>
        </p:txBody>
      </p:sp>
      <p:sp>
        <p:nvSpPr>
          <p:cNvPr id="305158" name="页脚占位符 30515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strike="noStrike" noProof="1" dirty="0"/>
          </a:p>
        </p:txBody>
      </p:sp>
      <p:sp>
        <p:nvSpPr>
          <p:cNvPr id="305159" name="灯片编号占位符 305158"/>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grpSp>
        <p:nvGrpSpPr>
          <p:cNvPr id="3080" name="组合 305159"/>
          <p:cNvGrpSpPr/>
          <p:nvPr/>
        </p:nvGrpSpPr>
        <p:grpSpPr>
          <a:xfrm>
            <a:off x="8153400" y="152400"/>
            <a:ext cx="792163" cy="1295400"/>
            <a:chOff x="5136" y="960"/>
            <a:chExt cx="528" cy="864"/>
          </a:xfrm>
        </p:grpSpPr>
        <p:sp>
          <p:nvSpPr>
            <p:cNvPr id="3081" name="椭圆 305160"/>
            <p:cNvSpPr/>
            <p:nvPr/>
          </p:nvSpPr>
          <p:spPr>
            <a:xfrm>
              <a:off x="5136"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2" name="椭圆 305161"/>
            <p:cNvSpPr/>
            <p:nvPr/>
          </p:nvSpPr>
          <p:spPr>
            <a:xfrm>
              <a:off x="5248"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3" name="椭圆 305162"/>
            <p:cNvSpPr/>
            <p:nvPr/>
          </p:nvSpPr>
          <p:spPr>
            <a:xfrm>
              <a:off x="5360"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4" name="椭圆 305163"/>
            <p:cNvSpPr/>
            <p:nvPr/>
          </p:nvSpPr>
          <p:spPr>
            <a:xfrm>
              <a:off x="5136"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5" name="椭圆 305164"/>
            <p:cNvSpPr/>
            <p:nvPr/>
          </p:nvSpPr>
          <p:spPr>
            <a:xfrm>
              <a:off x="5248"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6" name="椭圆 305165"/>
            <p:cNvSpPr/>
            <p:nvPr/>
          </p:nvSpPr>
          <p:spPr>
            <a:xfrm>
              <a:off x="5360"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7" name="椭圆 305166"/>
            <p:cNvSpPr/>
            <p:nvPr/>
          </p:nvSpPr>
          <p:spPr>
            <a:xfrm>
              <a:off x="5472" y="1072"/>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8" name="椭圆 305167"/>
            <p:cNvSpPr/>
            <p:nvPr/>
          </p:nvSpPr>
          <p:spPr>
            <a:xfrm>
              <a:off x="5136"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9" name="椭圆 305168"/>
            <p:cNvSpPr/>
            <p:nvPr/>
          </p:nvSpPr>
          <p:spPr>
            <a:xfrm>
              <a:off x="5248"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0" name="椭圆 305169"/>
            <p:cNvSpPr/>
            <p:nvPr/>
          </p:nvSpPr>
          <p:spPr>
            <a:xfrm>
              <a:off x="5360"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1" name="椭圆 305170"/>
            <p:cNvSpPr/>
            <p:nvPr/>
          </p:nvSpPr>
          <p:spPr>
            <a:xfrm>
              <a:off x="5472"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2" name="椭圆 305171"/>
            <p:cNvSpPr/>
            <p:nvPr/>
          </p:nvSpPr>
          <p:spPr>
            <a:xfrm>
              <a:off x="5584" y="1184"/>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3" name="椭圆 305172"/>
            <p:cNvSpPr/>
            <p:nvPr/>
          </p:nvSpPr>
          <p:spPr>
            <a:xfrm>
              <a:off x="5136" y="1296"/>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4" name="椭圆 305173"/>
            <p:cNvSpPr/>
            <p:nvPr/>
          </p:nvSpPr>
          <p:spPr>
            <a:xfrm>
              <a:off x="5248"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5" name="椭圆 305174"/>
            <p:cNvSpPr/>
            <p:nvPr/>
          </p:nvSpPr>
          <p:spPr>
            <a:xfrm>
              <a:off x="5360"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6" name="椭圆 305175"/>
            <p:cNvSpPr/>
            <p:nvPr/>
          </p:nvSpPr>
          <p:spPr>
            <a:xfrm>
              <a:off x="5472" y="1296"/>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7" name="椭圆 305176"/>
            <p:cNvSpPr/>
            <p:nvPr/>
          </p:nvSpPr>
          <p:spPr>
            <a:xfrm>
              <a:off x="5136"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8" name="椭圆 305177"/>
            <p:cNvSpPr/>
            <p:nvPr/>
          </p:nvSpPr>
          <p:spPr>
            <a:xfrm>
              <a:off x="5248"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9" name="椭圆 305178"/>
            <p:cNvSpPr/>
            <p:nvPr/>
          </p:nvSpPr>
          <p:spPr>
            <a:xfrm>
              <a:off x="5360"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0" name="椭圆 305179"/>
            <p:cNvSpPr/>
            <p:nvPr/>
          </p:nvSpPr>
          <p:spPr>
            <a:xfrm>
              <a:off x="5472"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1" name="椭圆 305180"/>
            <p:cNvSpPr/>
            <p:nvPr/>
          </p:nvSpPr>
          <p:spPr>
            <a:xfrm>
              <a:off x="5584" y="1408"/>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2" name="椭圆 305181"/>
            <p:cNvSpPr/>
            <p:nvPr/>
          </p:nvSpPr>
          <p:spPr>
            <a:xfrm>
              <a:off x="5136" y="1520"/>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3" name="椭圆 305182"/>
            <p:cNvSpPr/>
            <p:nvPr/>
          </p:nvSpPr>
          <p:spPr>
            <a:xfrm>
              <a:off x="5248"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4" name="椭圆 305183"/>
            <p:cNvSpPr/>
            <p:nvPr/>
          </p:nvSpPr>
          <p:spPr>
            <a:xfrm>
              <a:off x="5360"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5" name="椭圆 305184"/>
            <p:cNvSpPr/>
            <p:nvPr/>
          </p:nvSpPr>
          <p:spPr>
            <a:xfrm>
              <a:off x="5472" y="1520"/>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6" name="椭圆 305185"/>
            <p:cNvSpPr/>
            <p:nvPr/>
          </p:nvSpPr>
          <p:spPr>
            <a:xfrm>
              <a:off x="5136"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7" name="椭圆 305186"/>
            <p:cNvSpPr/>
            <p:nvPr/>
          </p:nvSpPr>
          <p:spPr>
            <a:xfrm>
              <a:off x="5248"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8" name="椭圆 305187"/>
            <p:cNvSpPr/>
            <p:nvPr/>
          </p:nvSpPr>
          <p:spPr>
            <a:xfrm>
              <a:off x="5360"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9" name="椭圆 305188"/>
            <p:cNvSpPr/>
            <p:nvPr/>
          </p:nvSpPr>
          <p:spPr>
            <a:xfrm>
              <a:off x="5472"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0" name="椭圆 305189"/>
            <p:cNvSpPr/>
            <p:nvPr/>
          </p:nvSpPr>
          <p:spPr>
            <a:xfrm>
              <a:off x="5248"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1" name="椭圆 305190"/>
            <p:cNvSpPr/>
            <p:nvPr/>
          </p:nvSpPr>
          <p:spPr>
            <a:xfrm>
              <a:off x="5472"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9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8226" name="页脚占位符 308225"/>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fontAlgn="base"/>
            <a:endParaRPr lang="zh-CN" strike="noStrike" noProof="1" dirty="0"/>
          </a:p>
        </p:txBody>
      </p:sp>
      <p:sp>
        <p:nvSpPr>
          <p:cNvPr id="308227" name="灯片编号占位符 308226"/>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grpSp>
        <p:nvGrpSpPr>
          <p:cNvPr id="4100" name="组合 308227"/>
          <p:cNvGrpSpPr/>
          <p:nvPr/>
        </p:nvGrpSpPr>
        <p:grpSpPr>
          <a:xfrm>
            <a:off x="0" y="0"/>
            <a:ext cx="9144000" cy="546100"/>
            <a:chOff x="0" y="0"/>
            <a:chExt cx="5760" cy="344"/>
          </a:xfrm>
        </p:grpSpPr>
        <p:sp>
          <p:nvSpPr>
            <p:cNvPr id="4101" name="矩形 308228"/>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4102" name="矩形 308229"/>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3" name="矩形 308230"/>
            <p:cNvSpPr/>
            <p:nvPr/>
          </p:nvSpPr>
          <p:spPr>
            <a:xfrm>
              <a:off x="258" y="85"/>
              <a:ext cx="87" cy="89"/>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4" name="矩形 308231"/>
            <p:cNvSpPr/>
            <p:nvPr/>
          </p:nvSpPr>
          <p:spPr>
            <a:xfrm>
              <a:off x="345" y="0"/>
              <a:ext cx="88"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5" name="矩形 308232"/>
            <p:cNvSpPr/>
            <p:nvPr/>
          </p:nvSpPr>
          <p:spPr>
            <a:xfrm>
              <a:off x="345" y="85"/>
              <a:ext cx="88" cy="89"/>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6" name="矩形 308233"/>
            <p:cNvSpPr/>
            <p:nvPr/>
          </p:nvSpPr>
          <p:spPr>
            <a:xfrm>
              <a:off x="173" y="173"/>
              <a:ext cx="86"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7" name="矩形 308234"/>
            <p:cNvSpPr/>
            <p:nvPr/>
          </p:nvSpPr>
          <p:spPr>
            <a:xfrm>
              <a:off x="83" y="86"/>
              <a:ext cx="89" cy="87"/>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8" name="矩形 308235"/>
            <p:cNvSpPr/>
            <p:nvPr/>
          </p:nvSpPr>
          <p:spPr>
            <a:xfrm>
              <a:off x="258" y="171"/>
              <a:ext cx="87" cy="87"/>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9" name="矩形 308236"/>
            <p:cNvSpPr/>
            <p:nvPr/>
          </p:nvSpPr>
          <p:spPr>
            <a:xfrm>
              <a:off x="173" y="258"/>
              <a:ext cx="86" cy="86"/>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grpSp>
      <p:sp>
        <p:nvSpPr>
          <p:cNvPr id="4110" name="标题 308237"/>
          <p:cNvSpPr>
            <a:spLocks noGrp="1"/>
          </p:cNvSpPr>
          <p:nvPr>
            <p:ph type="title"/>
          </p:nvPr>
        </p:nvSpPr>
        <p:spPr>
          <a:xfrm>
            <a:off x="457200" y="457200"/>
            <a:ext cx="8229600" cy="13716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4111" name="文本占位符 308238"/>
          <p:cNvSpPr>
            <a:spLocks noGrp="1"/>
          </p:cNvSpPr>
          <p:nvPr>
            <p:ph type="body"/>
          </p:nvPr>
        </p:nvSpPr>
        <p:spPr>
          <a:xfrm>
            <a:off x="457200" y="1981200"/>
            <a:ext cx="8229600" cy="3886200"/>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8240" name="日期占位符 308239"/>
          <p:cNvSpPr>
            <a:spLocks noGrp="1"/>
          </p:cNvSpPr>
          <p:nvPr>
            <p:ph type="dt" sz="half" idx="2"/>
          </p:nvPr>
        </p:nvSpPr>
        <p:spPr>
          <a:xfrm>
            <a:off x="457200" y="6245225"/>
            <a:ext cx="2133600" cy="476250"/>
          </a:xfrm>
          <a:prstGeom prst="rect">
            <a:avLst/>
          </a:prstGeom>
          <a:noFill/>
          <a:ln w="9525">
            <a:noFill/>
          </a:ln>
        </p:spPr>
        <p:txBody>
          <a:bodyPr anchor="b"/>
          <a:lstStyle>
            <a:lvl1pPr>
              <a:defRPr sz="1200"/>
            </a:lvl1pPr>
          </a:lstStyle>
          <a:p>
            <a:pPr lvl="0" fontAlgn="base"/>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3.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7.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9.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1.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3.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5.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7.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2437130" y="2514600"/>
            <a:ext cx="6693535" cy="1019175"/>
          </a:xfrm>
        </p:spPr>
        <p:txBody>
          <a:bodyPr anchor="ctr" anchorCtr="0"/>
          <a:p>
            <a:pPr defTabSz="914400">
              <a:buClrTx/>
              <a:buSzTx/>
              <a:buFontTx/>
              <a:buNone/>
            </a:pP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模块二</a:t>
            </a:r>
            <a:r>
              <a:rPr lang="en-US" alt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  </a:t>
            </a: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校园活动</a:t>
            </a:r>
            <a:endPar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三、</a:t>
            </a:r>
            <a:r>
              <a:rPr lang="zh-CN" altLang="en-US" sz="2500" b="1" dirty="0"/>
              <a:t>实习报告</a:t>
            </a:r>
            <a:endParaRPr lang="zh-CN" altLang="en-US" sz="2500" b="1" dirty="0"/>
          </a:p>
          <a:p>
            <a:pPr marL="0" indent="0">
              <a:lnSpc>
                <a:spcPct val="110000"/>
              </a:lnSpc>
              <a:spcBef>
                <a:spcPts val="100"/>
              </a:spcBef>
              <a:spcAft>
                <a:spcPts val="0"/>
              </a:spcAft>
              <a:buNone/>
            </a:pPr>
            <a:r>
              <a:rPr lang="zh-CN" altLang="en-US" sz="2000" b="1" dirty="0"/>
              <a:t>（四）</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实习报告内容结构由前置部分、主体部分、附件部分三部分构成。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1.前置部分</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主要包括封面（系别、专业、班级、姓名、指导教师、实习报告题目等）、摘要（实习报告第一页，字数一般为150字，是实习报告的中心思想）、目录（实习报告提纲）等。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2.主体部分</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主要是实习内容、工作总结及实习体会，这是实习报告的核心部分。一般包括实习目的（介绍实习目的和意义，选题的发展情况及背景简介、方案论证，或实习单位的发展情况及实习要求等）、实习任务、时间、地点、实习企业概况、实习内容、实习结果、实习工作总结与体会。</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3.附件部分</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主要是参考文献（实习过程中查阅过的书籍与论文）及所在实习单位出具的实习鉴定意见。</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四、</a:t>
            </a:r>
            <a:r>
              <a:rPr lang="zh-CN" altLang="en-US" sz="2500" b="1" dirty="0"/>
              <a:t>毕业论文</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毕业论文（毕业设计）是指为了对普通高等院校即将毕业的学生集中进行科学研究训练而要求其独立撰写的综合性、学术性文书。</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（二）特点</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1</a:t>
            </a:r>
            <a:r>
              <a:rPr lang="zh-CN" altLang="en-US" sz="1800" b="1" dirty="0">
                <a:ea typeface="宋体" panose="02010600030101010101" pitchFamily="2" charset="-122"/>
              </a:rPr>
              <a:t>.学术性</a:t>
            </a:r>
            <a:r>
              <a:rPr lang="zh-CN" altLang="en-US" sz="1800" dirty="0">
                <a:ea typeface="宋体" panose="02010600030101010101" pitchFamily="2" charset="-122"/>
              </a:rPr>
              <a:t>。毕业论文一般应反映某专业领域的最新学术成果，提出一些新观点、新材料、新方法、新见解，具有较高学术价值，能对科学事业发展起到一定的推动作用。</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2.指导性。</a:t>
            </a:r>
            <a:r>
              <a:rPr lang="zh-CN" altLang="en-US" sz="1800" dirty="0">
                <a:ea typeface="宋体" panose="02010600030101010101" pitchFamily="2" charset="-122"/>
              </a:rPr>
              <a:t>毕业论文虽然是由学生运用自己的专业知识，独立完成的习作性科学研究成果，但论文的选题、框架以及内容等均必须在导师的指导下完成。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3.专业性。</a:t>
            </a:r>
            <a:r>
              <a:rPr lang="zh-CN" altLang="en-US" sz="1800" dirty="0">
                <a:ea typeface="宋体" panose="02010600030101010101" pitchFamily="2" charset="-122"/>
              </a:rPr>
              <a:t>毕业论文的课题一般属于某一专业领域，无论是确定题目、选取材料，还是语言表达、谋篇布局等都应与学生所学专业相吻合。</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4.规范性。</a:t>
            </a:r>
            <a:r>
              <a:rPr lang="zh-CN" altLang="en-US" sz="1800" dirty="0">
                <a:ea typeface="宋体" panose="02010600030101010101" pitchFamily="2" charset="-122"/>
              </a:rPr>
              <a:t>毕业论文同其他文章相比，在写作格式上有固定要求，必须符合规范。</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ea typeface="宋体" panose="02010600030101010101" pitchFamily="2" charset="-122"/>
              </a:rPr>
              <a:t>（三）分类</a:t>
            </a:r>
            <a:endParaRPr lang="zh-CN" altLang="en-US" sz="20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按内容性质和研究方法，分为理论性论文、实验性论文、描述性论文、设计性论文。文科类学生毕业论文一般属于理论性论文，理工科类学生毕业论文一般属于实验性论文、描述性论文和设计性论文。</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5382895"/>
          </a:xfrm>
        </p:spPr>
        <p:txBody>
          <a:bodyPr anchor="t" anchorCtr="0"/>
          <a:p>
            <a:pPr>
              <a:lnSpc>
                <a:spcPct val="110000"/>
              </a:lnSpc>
              <a:spcBef>
                <a:spcPts val="100"/>
              </a:spcBef>
              <a:spcAft>
                <a:spcPts val="0"/>
              </a:spcAft>
              <a:buNone/>
            </a:pPr>
            <a:r>
              <a:rPr lang="zh-CN" altLang="en-US" sz="2500" b="1" dirty="0"/>
              <a:t>四、</a:t>
            </a:r>
            <a:r>
              <a:rPr lang="zh-CN" altLang="en-US" sz="2500" b="1" dirty="0"/>
              <a:t>毕业论文</a:t>
            </a:r>
            <a:endParaRPr lang="zh-CN" altLang="en-US" sz="2500" b="1" dirty="0"/>
          </a:p>
          <a:p>
            <a:pPr marL="0" indent="0">
              <a:lnSpc>
                <a:spcPct val="110000"/>
              </a:lnSpc>
              <a:spcBef>
                <a:spcPts val="100"/>
              </a:spcBef>
              <a:spcAft>
                <a:spcPts val="0"/>
              </a:spcAft>
              <a:buNone/>
            </a:pPr>
            <a:r>
              <a:rPr lang="zh-CN" altLang="en-US" sz="2000" b="1" dirty="0"/>
              <a:t>（四）</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毕业论文一般分前置、主体、结尾、附录四部分。</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1.前置。</a:t>
            </a:r>
            <a:r>
              <a:rPr lang="zh-CN" altLang="en-US" sz="1800" dirty="0">
                <a:ea typeface="宋体" panose="02010600030101010101" pitchFamily="2" charset="-122"/>
              </a:rPr>
              <a:t>前置部分必不可少的项目有题名、作者及工作单位、摘要、关键词。</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（1）题名。</a:t>
            </a:r>
            <a:r>
              <a:rPr lang="zh-CN" altLang="en-US" sz="1800" dirty="0">
                <a:ea typeface="宋体" panose="02010600030101010101" pitchFamily="2" charset="-122"/>
              </a:rPr>
              <a:t>题名又叫作题目、标题，是论文的首要信息。题名应以最恰当、最简明的词语反映论文中最重要内容的逻辑组合，一般不宜超过20字。</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（2）署名。</a:t>
            </a:r>
            <a:r>
              <a:rPr lang="zh-CN" altLang="en-US" sz="1800" dirty="0">
                <a:ea typeface="宋体" panose="02010600030101010101" pitchFamily="2" charset="-122"/>
              </a:rPr>
              <a:t>署名包括毕业论文作者姓名及所在院系、专业、班级名称。</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（3）摘要。</a:t>
            </a:r>
            <a:r>
              <a:rPr lang="zh-CN" altLang="en-US" sz="1800" dirty="0">
                <a:ea typeface="宋体" panose="02010600030101010101" pitchFamily="2" charset="-122"/>
              </a:rPr>
              <a:t>摘要需准确概括论文主要论点，语言要精练，字数200～300字。</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（4）关键词。</a:t>
            </a:r>
            <a:r>
              <a:rPr lang="zh-CN" altLang="en-US" sz="1800" dirty="0">
                <a:ea typeface="宋体" panose="02010600030101010101" pitchFamily="2" charset="-122"/>
              </a:rPr>
              <a:t>从论文正文中选择3～5个专业词汇作为关键词，表述论文主要内容。</a:t>
            </a:r>
            <a:r>
              <a:rPr lang="zh-CN" altLang="en-US" sz="1800" b="1" dirty="0">
                <a:ea typeface="宋体" panose="02010600030101010101" pitchFamily="2" charset="-122"/>
              </a:rPr>
              <a:t>（5）目录。</a:t>
            </a:r>
            <a:r>
              <a:rPr lang="zh-CN" altLang="en-US" sz="1800" dirty="0">
                <a:ea typeface="宋体" panose="02010600030101010101" pitchFamily="2" charset="-122"/>
              </a:rPr>
              <a:t>目录应载明论文内容，标明页码。</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2.主体。</a:t>
            </a:r>
            <a:r>
              <a:rPr lang="zh-CN" altLang="en-US" sz="1800" dirty="0">
                <a:ea typeface="宋体" panose="02010600030101010101" pitchFamily="2" charset="-122"/>
              </a:rPr>
              <a:t>一般由引言、正文、结论、致谢、参考文献等构成，主体是毕业论文核心。</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（1）引言。</a:t>
            </a:r>
            <a:r>
              <a:rPr lang="zh-CN" altLang="en-US" sz="1800" dirty="0">
                <a:ea typeface="宋体" panose="02010600030101010101" pitchFamily="2" charset="-122"/>
              </a:rPr>
              <a:t>毕业论文开头部分。主要说明论文写作的目的、意义，对所研究问题的认识，并提出论文的中心论点。引言要简明扼要，切忌篇幅太长。</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（2）正文。</a:t>
            </a:r>
            <a:r>
              <a:rPr lang="zh-CN" altLang="en-US" sz="1800" dirty="0">
                <a:ea typeface="宋体" panose="02010600030101010101" pitchFamily="2" charset="-122"/>
              </a:rPr>
              <a:t>毕业论文核心部分，包括论题研究内容与方法、实验材料、实验结果与分析等。这部分内容要分析问题，论证观点，尽量展示自己的科研能力和学术水平。</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5231765"/>
          </a:xfrm>
        </p:spPr>
        <p:txBody>
          <a:bodyPr anchor="t" anchorCtr="0"/>
          <a:p>
            <a:pPr>
              <a:lnSpc>
                <a:spcPct val="110000"/>
              </a:lnSpc>
              <a:spcBef>
                <a:spcPts val="100"/>
              </a:spcBef>
              <a:spcAft>
                <a:spcPts val="0"/>
              </a:spcAft>
              <a:buNone/>
            </a:pPr>
            <a:r>
              <a:rPr lang="zh-CN" altLang="en-US" sz="2500" b="1" dirty="0"/>
              <a:t>四、</a:t>
            </a:r>
            <a:r>
              <a:rPr lang="zh-CN" altLang="en-US" sz="2500" b="1" dirty="0"/>
              <a:t>毕业论文</a:t>
            </a:r>
            <a:endParaRPr lang="zh-CN" altLang="en-US" sz="2500" b="1" dirty="0"/>
          </a:p>
          <a:p>
            <a:pPr marL="0" indent="0">
              <a:lnSpc>
                <a:spcPct val="150000"/>
              </a:lnSpc>
              <a:spcBef>
                <a:spcPts val="100"/>
              </a:spcBef>
              <a:spcAft>
                <a:spcPts val="0"/>
              </a:spcAft>
              <a:buNone/>
            </a:pPr>
            <a:r>
              <a:rPr lang="zh-CN" altLang="en-US" sz="2000" b="1" dirty="0"/>
              <a:t>（四）</a:t>
            </a:r>
            <a:r>
              <a:rPr lang="zh-CN" altLang="en-US" sz="2000" b="1" dirty="0"/>
              <a:t>结构</a:t>
            </a:r>
            <a:endParaRPr lang="zh-CN" altLang="en-US" sz="2000" b="1" dirty="0"/>
          </a:p>
          <a:p>
            <a:pPr marL="0" indent="0">
              <a:lnSpc>
                <a:spcPct val="150000"/>
              </a:lnSpc>
              <a:spcBef>
                <a:spcPts val="100"/>
              </a:spcBef>
              <a:spcAft>
                <a:spcPts val="0"/>
              </a:spcAft>
              <a:buNone/>
            </a:pPr>
            <a:r>
              <a:rPr lang="zh-CN" altLang="en-US" sz="1800" b="1" dirty="0">
                <a:ea typeface="宋体" panose="02010600030101010101" pitchFamily="2" charset="-122"/>
              </a:rPr>
              <a:t>3.结尾。</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zh-CN" altLang="en-US" sz="1800" dirty="0">
                <a:ea typeface="宋体" panose="02010600030101010101" pitchFamily="2" charset="-122"/>
              </a:rPr>
              <a:t>这是论文最终总结，应该是理论分析和实验结果的逻辑发展，是研究成果的进一步归纳，不是正文中各段小结的简单重复，也不是实验或观测结果的再次重复。</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4.附录</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zh-CN" altLang="en-US" sz="1800" dirty="0">
                <a:ea typeface="宋体" panose="02010600030101010101" pitchFamily="2" charset="-122"/>
              </a:rPr>
              <a:t>对于不宜放在毕业论文正文，但有参考价值的内容，可编入附录。</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（1）致谢。</a:t>
            </a:r>
            <a:r>
              <a:rPr lang="zh-CN" altLang="en-US" sz="1800" dirty="0">
                <a:ea typeface="宋体" panose="02010600030101010101" pitchFamily="2" charset="-122"/>
              </a:rPr>
              <a:t>感谢在毕业论文写作中给予自己帮助、指导及提供便利的单位或个人</a:t>
            </a:r>
            <a:r>
              <a:rPr lang="zh-CN" altLang="en-US" sz="1800" b="1" dirty="0">
                <a:ea typeface="宋体" panose="02010600030101010101" pitchFamily="2" charset="-122"/>
              </a:rPr>
              <a:t>（2）参考文献。</a:t>
            </a:r>
            <a:r>
              <a:rPr lang="zh-CN" altLang="en-US" sz="1800" dirty="0">
                <a:ea typeface="宋体" panose="02010600030101010101" pitchFamily="2" charset="-122"/>
              </a:rPr>
              <a:t>毕业论文中，凡引用别人的文章、数据、图片等文献资料，均应按论文引用先后顺序标注其出处。</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（3）注释。</a:t>
            </a:r>
            <a:r>
              <a:rPr lang="zh-CN" altLang="en-US" sz="1800" dirty="0">
                <a:ea typeface="宋体" panose="02010600030101010101" pitchFamily="2" charset="-122"/>
              </a:rPr>
              <a:t>有些问题或资料需要在毕业论文正文之外，以注释方式加以说明。</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0"/>
              </a:spcBef>
              <a:spcAft>
                <a:spcPts val="0"/>
              </a:spcAft>
              <a:buNone/>
            </a:pPr>
            <a:r>
              <a:rPr lang="zh-CN" altLang="en-US" sz="2500" b="1" dirty="0"/>
              <a:t>一、</a:t>
            </a:r>
            <a:r>
              <a:rPr lang="zh-CN" altLang="en-US" sz="2500" b="1" dirty="0"/>
              <a:t>同学沟通</a:t>
            </a:r>
            <a:endParaRPr lang="zh-CN" altLang="en-US" sz="2500" b="1" dirty="0"/>
          </a:p>
          <a:p>
            <a:pPr marL="0" algn="l">
              <a:lnSpc>
                <a:spcPct val="110000"/>
              </a:lnSpc>
              <a:spcBef>
                <a:spcPts val="0"/>
              </a:spcBef>
              <a:spcAft>
                <a:spcPts val="0"/>
              </a:spcAft>
              <a:buNone/>
            </a:pPr>
            <a:r>
              <a:rPr lang="zh-CN" altLang="en-US" sz="2000" b="1" dirty="0"/>
              <a:t>（一）</a:t>
            </a:r>
            <a:r>
              <a:rPr lang="zh-CN" altLang="en-US" sz="2000" b="1" dirty="0"/>
              <a:t>内涵</a:t>
            </a:r>
            <a:endParaRPr lang="zh-CN" altLang="en-US" sz="2000" b="1" dirty="0"/>
          </a:p>
          <a:p>
            <a:pPr marL="0" algn="l">
              <a:lnSpc>
                <a:spcPct val="110000"/>
              </a:lnSpc>
              <a:spcBef>
                <a:spcPts val="0"/>
              </a:spcBef>
              <a:spcAft>
                <a:spcPts val="0"/>
              </a:spcAft>
              <a:buNone/>
            </a:pPr>
            <a:r>
              <a:rPr lang="zh-CN" altLang="en-US" sz="1800" dirty="0">
                <a:ea typeface="宋体" panose="02010600030101010101" pitchFamily="2" charset="-122"/>
              </a:rPr>
              <a:t>同学沟通是指同学之间为达到一定目的，将自己的思想、情感等信息传递给对方，并期望对方做出相应反应的过程。包含了行为主体、</a:t>
            </a:r>
            <a:r>
              <a:rPr lang="zh-CN" altLang="en-US" sz="1800" dirty="0">
                <a:ea typeface="宋体" panose="02010600030101010101" pitchFamily="2" charset="-122"/>
              </a:rPr>
              <a:t>信息载体及沟通目标等要素。</a:t>
            </a:r>
            <a:endParaRPr lang="zh-CN" altLang="en-US" sz="1800" dirty="0">
              <a:ea typeface="宋体" panose="02010600030101010101" pitchFamily="2" charset="-122"/>
            </a:endParaRPr>
          </a:p>
          <a:p>
            <a:pPr marL="0" algn="l">
              <a:lnSpc>
                <a:spcPct val="110000"/>
              </a:lnSpc>
              <a:spcBef>
                <a:spcPts val="0"/>
              </a:spcBef>
              <a:spcAft>
                <a:spcPts val="0"/>
              </a:spcAft>
              <a:buNone/>
            </a:pPr>
            <a:r>
              <a:rPr lang="zh-CN" altLang="en-US" sz="2000" b="1" dirty="0">
                <a:sym typeface="+mn-ea"/>
              </a:rPr>
              <a:t>（</a:t>
            </a:r>
            <a:r>
              <a:rPr lang="zh-CN" altLang="en-US" sz="2000" b="1" dirty="0">
                <a:sym typeface="+mn-ea"/>
              </a:rPr>
              <a:t>二）特点</a:t>
            </a:r>
            <a:endParaRPr lang="zh-CN" altLang="en-US" sz="2000" b="1" dirty="0"/>
          </a:p>
          <a:p>
            <a:pPr marL="0" algn="l">
              <a:lnSpc>
                <a:spcPct val="110000"/>
              </a:lnSpc>
              <a:spcBef>
                <a:spcPts val="0"/>
              </a:spcBef>
              <a:spcAft>
                <a:spcPts val="0"/>
              </a:spcAft>
              <a:buNone/>
            </a:pPr>
            <a:r>
              <a:rPr lang="zh-CN" altLang="en-US" sz="1800" b="1" dirty="0">
                <a:ea typeface="宋体" panose="02010600030101010101" pitchFamily="2" charset="-122"/>
              </a:rPr>
              <a:t>1.从交际与交友角度看。</a:t>
            </a:r>
            <a:r>
              <a:rPr lang="zh-CN" altLang="en-US" sz="1800" dirty="0">
                <a:ea typeface="宋体" panose="02010600030101010101" pitchFamily="2" charset="-122"/>
              </a:rPr>
              <a:t>有些同学交友能力较强，待人真诚、热情，容易与他人建立亲密关系。也有少部分同学，虽然内心渴望与他人交往，但不善于创造条件，甚至担心别人会对自己产生不良印象。更有极少数学生，</a:t>
            </a:r>
            <a:endParaRPr lang="zh-CN" altLang="en-US" sz="1800" dirty="0">
              <a:ea typeface="宋体" panose="02010600030101010101" pitchFamily="2" charset="-122"/>
            </a:endParaRPr>
          </a:p>
          <a:p>
            <a:pPr marL="0" algn="l">
              <a:lnSpc>
                <a:spcPct val="110000"/>
              </a:lnSpc>
              <a:spcBef>
                <a:spcPts val="0"/>
              </a:spcBef>
              <a:spcAft>
                <a:spcPts val="0"/>
              </a:spcAft>
              <a:buNone/>
            </a:pPr>
            <a:r>
              <a:rPr lang="zh-CN" altLang="en-US" sz="1800" b="1" dirty="0">
                <a:ea typeface="宋体" panose="02010600030101010101" pitchFamily="2" charset="-122"/>
              </a:rPr>
              <a:t>2.从与异性交往角度看。</a:t>
            </a:r>
            <a:r>
              <a:rPr lang="zh-CN" altLang="en-US" sz="1800" dirty="0">
                <a:ea typeface="宋体" panose="02010600030101010101" pitchFamily="2" charset="-122"/>
              </a:rPr>
              <a:t>大部分同学懂得如何正确处理与异性之间的关系。有部分学生，在与异性交往过程中存在一定问题，他们愿意与异性朋友交往，却不知如何交往。还有极少数同学，在与异性交往过程中存在较严重问题，他们不善于与异性朋友交往，甚至对异性持有偏见。</a:t>
            </a:r>
            <a:endParaRPr lang="zh-CN" altLang="en-US" sz="1800" dirty="0">
              <a:ea typeface="宋体" panose="02010600030101010101" pitchFamily="2" charset="-122"/>
            </a:endParaRPr>
          </a:p>
          <a:p>
            <a:pPr marL="0" algn="l">
              <a:lnSpc>
                <a:spcPct val="110000"/>
              </a:lnSpc>
              <a:spcBef>
                <a:spcPts val="0"/>
              </a:spcBef>
              <a:spcAft>
                <a:spcPts val="0"/>
              </a:spcAft>
              <a:buNone/>
            </a:pPr>
            <a:r>
              <a:rPr lang="zh-CN" altLang="en-US" sz="1800" b="1" dirty="0">
                <a:ea typeface="宋体" panose="02010600030101010101" pitchFamily="2" charset="-122"/>
              </a:rPr>
              <a:t>3.从交谈主客体角度看。</a:t>
            </a:r>
            <a:r>
              <a:rPr lang="zh-CN" altLang="en-US" sz="1800" dirty="0">
                <a:ea typeface="宋体" panose="02010600030101010101" pitchFamily="2" charset="-122"/>
              </a:rPr>
              <a:t>大部分学生交谈能力比较强，善于利用谈话交流思想感情，或者能向他人诉说烦恼，或者能专心倾听别人谈话。少部分学生的交谈能力存在较严重问题，他们难以表达自己感受，也难于专注地倾听别人的谈话和诉说。</a:t>
            </a:r>
            <a:endParaRPr lang="zh-CN" altLang="en-US" sz="1800" dirty="0">
              <a:ea typeface="宋体" panose="02010600030101010101" pitchFamily="2" charset="-122"/>
            </a:endParaRPr>
          </a:p>
          <a:p>
            <a:pPr marL="0" algn="l">
              <a:lnSpc>
                <a:spcPct val="110000"/>
              </a:lnSpc>
              <a:spcBef>
                <a:spcPts val="0"/>
              </a:spcBef>
              <a:spcAft>
                <a:spcPts val="0"/>
              </a:spcAft>
              <a:buNone/>
            </a:pPr>
            <a:r>
              <a:rPr lang="zh-CN" altLang="en-US" sz="1800" b="1" dirty="0">
                <a:ea typeface="宋体" panose="02010600030101010101" pitchFamily="2" charset="-122"/>
              </a:rPr>
              <a:t>4.从交谈者礼仪角度看。</a:t>
            </a:r>
            <a:r>
              <a:rPr lang="zh-CN" altLang="en-US" sz="1800" dirty="0">
                <a:ea typeface="宋体" panose="02010600030101010101" pitchFamily="2" charset="-122"/>
              </a:rPr>
              <a:t>大部分学生待人接物能力较强，能与别人和睦相处，尊重他人，对人宽容、真诚。少部分学生待人接物能力一般，基本能做到与别人和睦相处、不伤害他人。极少数学生待人能力较差，在人际交往中缺乏待人接物技巧。</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a:t>
            </a:r>
            <a:r>
              <a:rPr lang="zh-CN" altLang="en-US" sz="2500" b="1" dirty="0"/>
              <a:t>同学沟通</a:t>
            </a:r>
            <a:endParaRPr lang="zh-CN" altLang="en-US" sz="2500" b="1" dirty="0"/>
          </a:p>
          <a:p>
            <a:pPr marL="0" algn="l">
              <a:lnSpc>
                <a:spcPct val="110000"/>
              </a:lnSpc>
              <a:spcBef>
                <a:spcPts val="100"/>
              </a:spcBef>
              <a:spcAft>
                <a:spcPts val="0"/>
              </a:spcAft>
              <a:buNone/>
            </a:pPr>
            <a:r>
              <a:rPr lang="zh-CN" altLang="en-US" sz="2000" b="1" dirty="0"/>
              <a:t>（三）要求</a:t>
            </a:r>
            <a:endParaRPr lang="zh-CN" altLang="en-US" sz="2000" b="1" dirty="0"/>
          </a:p>
          <a:p>
            <a:pPr marL="0" algn="l">
              <a:lnSpc>
                <a:spcPct val="110000"/>
              </a:lnSpc>
              <a:spcBef>
                <a:spcPts val="100"/>
              </a:spcBef>
              <a:spcAft>
                <a:spcPts val="0"/>
              </a:spcAft>
              <a:buNone/>
            </a:pPr>
            <a:r>
              <a:rPr lang="zh-CN" altLang="en-US" sz="1800" b="1" dirty="0"/>
              <a:t>1.了解大学校园人际关系特点</a:t>
            </a:r>
            <a:endParaRPr lang="zh-CN" altLang="en-US" sz="1800" b="1" dirty="0"/>
          </a:p>
          <a:p>
            <a:pPr marL="0" algn="l">
              <a:lnSpc>
                <a:spcPct val="110000"/>
              </a:lnSpc>
              <a:spcBef>
                <a:spcPts val="100"/>
              </a:spcBef>
              <a:spcAft>
                <a:spcPts val="0"/>
              </a:spcAft>
              <a:buNone/>
            </a:pPr>
            <a:r>
              <a:rPr lang="zh-CN" altLang="en-US" sz="1800" dirty="0"/>
              <a:t>大学与中学相比有很大的不同，不仅要同自己喜欢的人交往，还要同自己不喜欢的人保持友好关系，这是大学校园人际关系的一个突出特点。另外，在大学校园的人际交往中，不能仅以自己的标准要求别人，要认识到自己的行为和生活方式也可能是别人所不能接受和不喜欢的。</a:t>
            </a:r>
            <a:endParaRPr lang="zh-CN" altLang="en-US" sz="1800" dirty="0"/>
          </a:p>
          <a:p>
            <a:pPr marL="0" algn="l">
              <a:lnSpc>
                <a:spcPct val="110000"/>
              </a:lnSpc>
              <a:spcBef>
                <a:spcPts val="100"/>
              </a:spcBef>
              <a:spcAft>
                <a:spcPts val="0"/>
              </a:spcAft>
              <a:buNone/>
            </a:pPr>
            <a:r>
              <a:rPr lang="zh-CN" altLang="en-US" sz="1800" b="1" dirty="0"/>
              <a:t>2.注重自身人格塑造和能力培养</a:t>
            </a:r>
            <a:endParaRPr lang="zh-CN" altLang="en-US" sz="1800" b="1" dirty="0"/>
          </a:p>
          <a:p>
            <a:pPr marL="0" algn="l">
              <a:lnSpc>
                <a:spcPct val="110000"/>
              </a:lnSpc>
              <a:spcBef>
                <a:spcPts val="100"/>
              </a:spcBef>
              <a:spcAft>
                <a:spcPts val="0"/>
              </a:spcAft>
              <a:buNone/>
            </a:pPr>
            <a:r>
              <a:rPr lang="zh-CN" altLang="en-US" sz="1800" dirty="0"/>
              <a:t>一般说来，人们总是对真诚评价自己的人具有好感，进而愿意接近对方，达到情感相悦。大学生要想更友好、更融洽地与同学相处，就应注重自身人格塑造，真诚地对待每一个人，真诚地赞美别人，别人反过来也会真诚地对你，良好的大学人际关系便会自然而然建立。</a:t>
            </a:r>
            <a:endParaRPr lang="zh-CN" altLang="en-US" sz="1800" dirty="0"/>
          </a:p>
          <a:p>
            <a:pPr marL="0" algn="l">
              <a:lnSpc>
                <a:spcPct val="110000"/>
              </a:lnSpc>
              <a:spcBef>
                <a:spcPts val="100"/>
              </a:spcBef>
              <a:spcAft>
                <a:spcPts val="0"/>
              </a:spcAft>
              <a:buNone/>
            </a:pPr>
            <a:r>
              <a:rPr lang="zh-CN" altLang="en-US" sz="1800" b="1" dirty="0"/>
              <a:t>3.培养自己宽宏豁达的心理品质</a:t>
            </a:r>
            <a:endParaRPr lang="zh-CN" altLang="en-US" sz="1800" b="1" dirty="0"/>
          </a:p>
          <a:p>
            <a:pPr marL="0" algn="l">
              <a:lnSpc>
                <a:spcPct val="110000"/>
              </a:lnSpc>
              <a:spcBef>
                <a:spcPts val="100"/>
              </a:spcBef>
              <a:spcAft>
                <a:spcPts val="0"/>
              </a:spcAft>
              <a:buNone/>
            </a:pPr>
            <a:r>
              <a:rPr lang="zh-CN" altLang="en-US" sz="1800" dirty="0"/>
              <a:t>宽宏豁达是一种人的美德，包括心胸开阔、性格开朗、有容人容事的度量。大学生在校园里朝夕相处，难免会发生矛盾，产生误会，受到别人不公正对待。如果自己能够做到乐观洒脱，站在对方立场考虑问题，体会他人的心情和感受，自己的委屈也会烟消云散。</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40000"/>
              </a:lnSpc>
              <a:spcBef>
                <a:spcPts val="100"/>
              </a:spcBef>
              <a:spcAft>
                <a:spcPts val="0"/>
              </a:spcAft>
              <a:buNone/>
            </a:pPr>
            <a:r>
              <a:rPr lang="zh-CN" altLang="en-US" sz="2500" b="1" dirty="0"/>
              <a:t>二、</a:t>
            </a:r>
            <a:r>
              <a:rPr lang="zh-CN" altLang="en-US" sz="2500" b="1" dirty="0"/>
              <a:t>师生沟通</a:t>
            </a:r>
            <a:endParaRPr lang="zh-CN" altLang="en-US" sz="2500" b="1" dirty="0"/>
          </a:p>
          <a:p>
            <a:pPr marL="0" algn="l">
              <a:lnSpc>
                <a:spcPct val="140000"/>
              </a:lnSpc>
              <a:spcBef>
                <a:spcPts val="100"/>
              </a:spcBef>
              <a:spcAft>
                <a:spcPts val="0"/>
              </a:spcAft>
              <a:buNone/>
            </a:pPr>
            <a:r>
              <a:rPr lang="zh-CN" altLang="en-US" sz="2000" b="1" dirty="0"/>
              <a:t>（一）</a:t>
            </a:r>
            <a:r>
              <a:rPr lang="zh-CN" altLang="en-US" sz="2000" b="1" dirty="0"/>
              <a:t>学生层面</a:t>
            </a:r>
            <a:endParaRPr lang="zh-CN" altLang="en-US" sz="2000" b="1" dirty="0"/>
          </a:p>
          <a:p>
            <a:pPr marL="0" algn="l">
              <a:lnSpc>
                <a:spcPct val="140000"/>
              </a:lnSpc>
              <a:spcBef>
                <a:spcPts val="100"/>
              </a:spcBef>
              <a:spcAft>
                <a:spcPts val="0"/>
              </a:spcAft>
              <a:buNone/>
            </a:pPr>
            <a:r>
              <a:rPr lang="zh-CN" altLang="en-US" sz="1800" b="1" dirty="0"/>
              <a:t>1.尊师重道是一种美德</a:t>
            </a:r>
            <a:endParaRPr lang="zh-CN" altLang="en-US" sz="1800" b="1" dirty="0"/>
          </a:p>
          <a:p>
            <a:pPr marL="0" algn="l">
              <a:lnSpc>
                <a:spcPct val="140000"/>
              </a:lnSpc>
              <a:spcBef>
                <a:spcPts val="100"/>
              </a:spcBef>
              <a:spcAft>
                <a:spcPts val="0"/>
              </a:spcAft>
              <a:buNone/>
            </a:pPr>
            <a:r>
              <a:rPr lang="zh-CN" altLang="en-US" sz="1800" dirty="0"/>
              <a:t>学生要尊敬老师，见到老师要礼貌地打招呼；上课认真听讲，不扰乱课堂秩序，遇到问题，虚心向老师求教，按时保质保量地完成老师布置的作业。尊重老师是师生和谐相处的基本前提。</a:t>
            </a:r>
            <a:endParaRPr lang="zh-CN" altLang="en-US" sz="1800" dirty="0"/>
          </a:p>
          <a:p>
            <a:pPr marL="0" algn="l">
              <a:lnSpc>
                <a:spcPct val="140000"/>
              </a:lnSpc>
              <a:spcBef>
                <a:spcPts val="100"/>
              </a:spcBef>
              <a:spcAft>
                <a:spcPts val="0"/>
              </a:spcAft>
              <a:buNone/>
            </a:pPr>
            <a:r>
              <a:rPr lang="zh-CN" altLang="en-US" sz="1800" b="1" dirty="0"/>
              <a:t>2.体谅他人是一种修养</a:t>
            </a:r>
            <a:endParaRPr lang="zh-CN" altLang="en-US" sz="1800" b="1" dirty="0"/>
          </a:p>
          <a:p>
            <a:pPr marL="0" algn="l">
              <a:lnSpc>
                <a:spcPct val="140000"/>
              </a:lnSpc>
              <a:spcBef>
                <a:spcPts val="100"/>
              </a:spcBef>
              <a:spcAft>
                <a:spcPts val="0"/>
              </a:spcAft>
              <a:buNone/>
            </a:pPr>
            <a:r>
              <a:rPr lang="zh-CN" altLang="en-US" sz="1800" dirty="0"/>
              <a:t>教学不仅仅是知识的传授，也是情感的交流，是心与心的沟通。在教学工作中，老师出现失误在所难免，学生向老师提建议时，要选择好时机，不要与老师顶撞，要学会相互体谅，防止在不冷静情况下激化矛盾。</a:t>
            </a:r>
            <a:endParaRPr lang="zh-CN" altLang="en-US" sz="1800" dirty="0"/>
          </a:p>
          <a:p>
            <a:pPr marL="0" algn="l">
              <a:lnSpc>
                <a:spcPct val="140000"/>
              </a:lnSpc>
              <a:spcBef>
                <a:spcPts val="100"/>
              </a:spcBef>
              <a:spcAft>
                <a:spcPts val="0"/>
              </a:spcAft>
              <a:buNone/>
            </a:pPr>
            <a:r>
              <a:rPr lang="zh-CN" altLang="en-US" sz="1800" b="1" dirty="0"/>
              <a:t>3.知错能改是一种责任</a:t>
            </a:r>
            <a:endParaRPr lang="zh-CN" altLang="en-US" sz="1800" b="1" dirty="0"/>
          </a:p>
          <a:p>
            <a:pPr marL="0" algn="l">
              <a:lnSpc>
                <a:spcPct val="140000"/>
              </a:lnSpc>
              <a:spcBef>
                <a:spcPts val="100"/>
              </a:spcBef>
              <a:spcAft>
                <a:spcPts val="0"/>
              </a:spcAft>
              <a:buNone/>
            </a:pPr>
            <a:r>
              <a:rPr lang="zh-CN" altLang="en-US" sz="1800" dirty="0"/>
              <a:t>学生犯了错要敢于承认、及时改正。有的同学虽然知道自己错了，受到批评心里也是服气的，但嘴上却死不认错，这是没有必要的。知错能改是一种责任，也是一笔无价财富，作为学生必须养成这种良好习惯。</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45000"/>
              </a:lnSpc>
              <a:spcBef>
                <a:spcPts val="0"/>
              </a:spcBef>
              <a:spcAft>
                <a:spcPts val="0"/>
              </a:spcAft>
              <a:buNone/>
            </a:pPr>
            <a:r>
              <a:rPr lang="zh-CN" altLang="en-US" sz="2500" b="1" dirty="0"/>
              <a:t>二、</a:t>
            </a:r>
            <a:r>
              <a:rPr lang="zh-CN" altLang="en-US" sz="2500" b="1" dirty="0"/>
              <a:t>师生沟通</a:t>
            </a:r>
            <a:endParaRPr lang="zh-CN" altLang="en-US" sz="2500" b="1" dirty="0"/>
          </a:p>
          <a:p>
            <a:pPr marL="0" algn="l">
              <a:lnSpc>
                <a:spcPct val="145000"/>
              </a:lnSpc>
              <a:spcBef>
                <a:spcPts val="0"/>
              </a:spcBef>
              <a:spcAft>
                <a:spcPts val="0"/>
              </a:spcAft>
              <a:buNone/>
            </a:pPr>
            <a:r>
              <a:rPr lang="zh-CN" altLang="en-US" sz="2000" b="1" dirty="0"/>
              <a:t>（</a:t>
            </a:r>
            <a:r>
              <a:rPr lang="zh-CN" altLang="en-US" sz="2000" b="1" dirty="0"/>
              <a:t>二）</a:t>
            </a:r>
            <a:r>
              <a:rPr lang="zh-CN" altLang="en-US" sz="2000" b="1" dirty="0"/>
              <a:t>教师层面</a:t>
            </a:r>
            <a:endParaRPr lang="zh-CN" altLang="en-US" sz="2000" b="1" dirty="0"/>
          </a:p>
          <a:p>
            <a:pPr marL="0" algn="l">
              <a:lnSpc>
                <a:spcPct val="145000"/>
              </a:lnSpc>
              <a:spcBef>
                <a:spcPts val="0"/>
              </a:spcBef>
              <a:spcAft>
                <a:spcPts val="0"/>
              </a:spcAft>
              <a:buNone/>
            </a:pPr>
            <a:r>
              <a:rPr lang="zh-CN" altLang="en-US" sz="1800" b="1" dirty="0"/>
              <a:t>1.成为学生知心朋友</a:t>
            </a:r>
            <a:endParaRPr lang="zh-CN" altLang="en-US" sz="1800" b="1" dirty="0"/>
          </a:p>
          <a:p>
            <a:pPr marL="0" algn="l">
              <a:lnSpc>
                <a:spcPct val="145000"/>
              </a:lnSpc>
              <a:spcBef>
                <a:spcPts val="0"/>
              </a:spcBef>
              <a:spcAft>
                <a:spcPts val="0"/>
              </a:spcAft>
              <a:buNone/>
            </a:pPr>
            <a:r>
              <a:rPr lang="zh-CN" altLang="en-US" sz="1800" dirty="0"/>
              <a:t>老师要放下高高在上的架子，在做"良师"时，别忘了做他们的"益友"。师生成为朋友，就能消除彼此间的隔阂，也有助于育人目标的实现。</a:t>
            </a:r>
            <a:endParaRPr lang="zh-CN" altLang="en-US" sz="1800" dirty="0"/>
          </a:p>
          <a:p>
            <a:pPr marL="0" algn="l">
              <a:lnSpc>
                <a:spcPct val="145000"/>
              </a:lnSpc>
              <a:spcBef>
                <a:spcPts val="0"/>
              </a:spcBef>
              <a:spcAft>
                <a:spcPts val="0"/>
              </a:spcAft>
              <a:buNone/>
            </a:pPr>
            <a:r>
              <a:rPr lang="zh-CN" altLang="en-US" sz="1800" b="1" dirty="0"/>
              <a:t>2.修炼自己人格魅力</a:t>
            </a:r>
            <a:endParaRPr lang="zh-CN" altLang="en-US" sz="1800" b="1" dirty="0"/>
          </a:p>
          <a:p>
            <a:pPr marL="0" algn="l">
              <a:lnSpc>
                <a:spcPct val="145000"/>
              </a:lnSpc>
              <a:spcBef>
                <a:spcPts val="0"/>
              </a:spcBef>
              <a:spcAft>
                <a:spcPts val="0"/>
              </a:spcAft>
              <a:buNone/>
            </a:pPr>
            <a:r>
              <a:rPr lang="zh-CN" altLang="en-US" sz="1800" dirty="0"/>
              <a:t>老师的人格魅力能感召学生灵魂，让学生将信赖老师的情感转化为学习的内驱力。老师要不断用自己的人格魅力去影响学生，让他们学会学习，学会生活，学会做人。</a:t>
            </a:r>
            <a:endParaRPr lang="zh-CN" altLang="en-US" sz="1800" dirty="0"/>
          </a:p>
          <a:p>
            <a:pPr marL="0" algn="l">
              <a:lnSpc>
                <a:spcPct val="145000"/>
              </a:lnSpc>
              <a:spcBef>
                <a:spcPts val="0"/>
              </a:spcBef>
              <a:spcAft>
                <a:spcPts val="0"/>
              </a:spcAft>
              <a:buNone/>
            </a:pPr>
            <a:r>
              <a:rPr lang="zh-CN" altLang="en-US" sz="1800" b="1" dirty="0"/>
              <a:t>3.养成赞扬学生习惯</a:t>
            </a:r>
            <a:endParaRPr lang="zh-CN" altLang="en-US" sz="1800" b="1" dirty="0"/>
          </a:p>
          <a:p>
            <a:pPr marL="0" algn="l">
              <a:lnSpc>
                <a:spcPct val="145000"/>
              </a:lnSpc>
              <a:spcBef>
                <a:spcPts val="0"/>
              </a:spcBef>
              <a:spcAft>
                <a:spcPts val="0"/>
              </a:spcAft>
              <a:buNone/>
            </a:pPr>
            <a:r>
              <a:rPr lang="zh-CN" altLang="en-US" sz="1800" dirty="0"/>
              <a:t>每个人都希望自己的努力能受到别人的赞赏。老师要善于发现学生身上闪光点，并及时表示赞赏。老师赞扬能使学生看到成绩，看到光明，增强信心。</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20000"/>
              </a:lnSpc>
              <a:spcBef>
                <a:spcPts val="0"/>
              </a:spcBef>
              <a:spcAft>
                <a:spcPts val="0"/>
              </a:spcAft>
              <a:buNone/>
            </a:pPr>
            <a:r>
              <a:rPr lang="zh-CN" altLang="en-US" sz="2500" b="1" dirty="0"/>
              <a:t>二、</a:t>
            </a:r>
            <a:r>
              <a:rPr lang="zh-CN" altLang="en-US" sz="2500" b="1" dirty="0"/>
              <a:t>师生沟通</a:t>
            </a:r>
            <a:endParaRPr lang="zh-CN" altLang="en-US" sz="2500" b="1" dirty="0"/>
          </a:p>
          <a:p>
            <a:pPr marL="0" algn="l">
              <a:lnSpc>
                <a:spcPct val="120000"/>
              </a:lnSpc>
              <a:spcBef>
                <a:spcPts val="0"/>
              </a:spcBef>
              <a:spcAft>
                <a:spcPts val="0"/>
              </a:spcAft>
              <a:buNone/>
            </a:pPr>
            <a:r>
              <a:rPr lang="zh-CN" altLang="en-US" sz="2000" b="1" dirty="0"/>
              <a:t>（三）师生沟通技巧</a:t>
            </a:r>
            <a:endParaRPr lang="zh-CN" altLang="en-US" sz="2000" b="1" dirty="0"/>
          </a:p>
          <a:p>
            <a:pPr marL="0" algn="l">
              <a:lnSpc>
                <a:spcPct val="120000"/>
              </a:lnSpc>
              <a:spcBef>
                <a:spcPts val="0"/>
              </a:spcBef>
              <a:spcAft>
                <a:spcPts val="0"/>
              </a:spcAft>
              <a:buNone/>
            </a:pPr>
            <a:r>
              <a:rPr lang="zh-CN" altLang="en-US" sz="1800" b="1" dirty="0"/>
              <a:t>1.磨去“棱角”，消除学生的防卫心理。</a:t>
            </a:r>
            <a:r>
              <a:rPr lang="zh-CN" altLang="en-US" sz="1800" dirty="0"/>
              <a:t>师生交往中，通常有两种裁然不同的态度：一种是民主平等的态度。教师对学生关怀备至，和蔼可亲，双方沟通融洽。另一种是独断专制的态度。教师对学生瞪眼睛、板面孔，甚至体罚学生，学生对老师敬而远之。教师应尽可能采取民主平等的态度，磨去自己"粗暴"语言的"棱角"，营造宽松、和谐的师生交流氛围。</a:t>
            </a:r>
            <a:endParaRPr lang="zh-CN" altLang="en-US" sz="1800" dirty="0"/>
          </a:p>
          <a:p>
            <a:pPr marL="0" algn="l">
              <a:lnSpc>
                <a:spcPct val="120000"/>
              </a:lnSpc>
              <a:spcBef>
                <a:spcPts val="0"/>
              </a:spcBef>
              <a:spcAft>
                <a:spcPts val="0"/>
              </a:spcAft>
              <a:buNone/>
            </a:pPr>
            <a:r>
              <a:rPr lang="zh-CN" altLang="en-US" sz="1800" b="1" dirty="0"/>
              <a:t>2.建立同理心，促进师生间的理解和认同。</a:t>
            </a:r>
            <a:r>
              <a:rPr lang="zh-CN" altLang="en-US" sz="1800" dirty="0"/>
              <a:t>同理心是师生沟通的润滑剂，它能帮助教师实现与学生的有效沟通和相互认同。这就要求教师尝试以学生的参照标准来看待事物，站在学生的立场上体察其思想和行为，了解学生独特的心理感受。</a:t>
            </a:r>
            <a:endParaRPr lang="zh-CN" altLang="en-US" sz="1800" dirty="0"/>
          </a:p>
          <a:p>
            <a:pPr marL="0" algn="l">
              <a:lnSpc>
                <a:spcPct val="120000"/>
              </a:lnSpc>
              <a:spcBef>
                <a:spcPts val="0"/>
              </a:spcBef>
              <a:spcAft>
                <a:spcPts val="0"/>
              </a:spcAft>
              <a:buNone/>
            </a:pPr>
            <a:r>
              <a:rPr lang="zh-CN" altLang="en-US" sz="1800" b="1" dirty="0"/>
              <a:t>3.设置沟通信箱，促进师生之间有效沟通。</a:t>
            </a:r>
            <a:r>
              <a:rPr lang="zh-CN" altLang="en-US" sz="1800" dirty="0"/>
              <a:t>教师可创设条件设置沟通信箱，让不善交际、性格内向的学生以书面形式把心里话讲出来，把“当面不好说”或“说不清”的心事表达出来，有助于解开同学“心结”，减少师生“规范”冲突。</a:t>
            </a:r>
            <a:endParaRPr lang="zh-CN" altLang="en-US" sz="1800" dirty="0"/>
          </a:p>
          <a:p>
            <a:pPr marL="0" algn="l">
              <a:lnSpc>
                <a:spcPct val="120000"/>
              </a:lnSpc>
              <a:spcBef>
                <a:spcPts val="0"/>
              </a:spcBef>
              <a:spcAft>
                <a:spcPts val="0"/>
              </a:spcAft>
              <a:buNone/>
            </a:pPr>
            <a:r>
              <a:rPr lang="zh-CN" altLang="en-US" sz="1800" b="1" dirty="0"/>
              <a:t>4.运用榜样力量，激励后进学生积极上进。</a:t>
            </a:r>
            <a:r>
              <a:rPr lang="zh-CN" altLang="en-US" sz="1800" dirty="0"/>
              <a:t>追求高目标的教师和追求低目标的学生之间容易发生冲突，就容易引起学生反感，甚至产生"逆反"心理。遇到这种情况，可运用榜样激励法，激发后进学生产生"别人行，我也行"的尝试欲望和模仿行动。</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三、毕业答辩</a:t>
            </a:r>
            <a:r>
              <a:rPr lang="zh-CN" altLang="en-US" sz="2500" b="1" dirty="0"/>
              <a:t>沟通</a:t>
            </a:r>
            <a:endParaRPr lang="zh-CN" altLang="en-US" sz="2500" b="1" dirty="0"/>
          </a:p>
          <a:p>
            <a:pPr marL="0" algn="l">
              <a:lnSpc>
                <a:spcPct val="110000"/>
              </a:lnSpc>
              <a:spcBef>
                <a:spcPts val="100"/>
              </a:spcBef>
              <a:spcAft>
                <a:spcPts val="0"/>
              </a:spcAft>
              <a:buNone/>
            </a:pPr>
            <a:r>
              <a:rPr lang="zh-CN" altLang="en-US" sz="2000" b="1" dirty="0"/>
              <a:t>（一）</a:t>
            </a:r>
            <a:r>
              <a:rPr lang="zh-CN" altLang="en-US" sz="2000" b="1" dirty="0"/>
              <a:t>内涵</a:t>
            </a:r>
            <a:endParaRPr lang="zh-CN" altLang="en-US" sz="2000" b="1" dirty="0"/>
          </a:p>
          <a:p>
            <a:pPr marL="0" algn="l">
              <a:lnSpc>
                <a:spcPct val="110000"/>
              </a:lnSpc>
              <a:spcBef>
                <a:spcPts val="100"/>
              </a:spcBef>
              <a:spcAft>
                <a:spcPts val="0"/>
              </a:spcAft>
              <a:buNone/>
            </a:pPr>
            <a:r>
              <a:rPr lang="zh-CN" altLang="en-US" sz="1800" dirty="0"/>
              <a:t>毕业答辩是一种有组织、有准备、有计划、有鉴定的比较正规的论文审查活动。由答辩委员会和撰写毕业论文的学员完成。</a:t>
            </a:r>
            <a:endParaRPr lang="zh-CN" altLang="en-US" sz="1800" b="1" dirty="0"/>
          </a:p>
          <a:p>
            <a:pPr marL="0" algn="l">
              <a:lnSpc>
                <a:spcPct val="110000"/>
              </a:lnSpc>
              <a:spcBef>
                <a:spcPts val="100"/>
              </a:spcBef>
              <a:spcAft>
                <a:spcPts val="0"/>
              </a:spcAft>
              <a:buNone/>
            </a:pPr>
            <a:r>
              <a:rPr lang="zh-CN" altLang="en-US" sz="1800" b="1" dirty="0">
                <a:sym typeface="+mn-ea"/>
              </a:rPr>
              <a:t>（二）特点</a:t>
            </a:r>
            <a:endParaRPr lang="zh-CN" altLang="en-US" sz="1800" b="1" dirty="0"/>
          </a:p>
          <a:p>
            <a:pPr marL="0" algn="l">
              <a:lnSpc>
                <a:spcPct val="110000"/>
              </a:lnSpc>
              <a:spcBef>
                <a:spcPts val="100"/>
              </a:spcBef>
              <a:spcAft>
                <a:spcPts val="0"/>
              </a:spcAft>
              <a:buNone/>
            </a:pPr>
            <a:r>
              <a:rPr lang="zh-CN" altLang="en-US" sz="1800" b="1" dirty="0"/>
              <a:t>1.不平等性。</a:t>
            </a:r>
            <a:endParaRPr lang="zh-CN" altLang="en-US" sz="1800" b="1" dirty="0"/>
          </a:p>
          <a:p>
            <a:pPr marL="0" algn="l">
              <a:lnSpc>
                <a:spcPct val="110000"/>
              </a:lnSpc>
              <a:spcBef>
                <a:spcPts val="100"/>
              </a:spcBef>
              <a:spcAft>
                <a:spcPts val="0"/>
              </a:spcAft>
              <a:buNone/>
            </a:pPr>
            <a:r>
              <a:rPr lang="zh-CN" altLang="en-US" sz="1800" dirty="0"/>
              <a:t>毕业答辩一方是论文作者一人，另一方是答辩小组或答辩委员会，至少三人以上。答辩小组处于主动、审查地位，论文作者处于被动、被审查地位。</a:t>
            </a:r>
            <a:endParaRPr lang="zh-CN" altLang="en-US" sz="1800" dirty="0"/>
          </a:p>
          <a:p>
            <a:pPr marL="0" algn="l">
              <a:lnSpc>
                <a:spcPct val="110000"/>
              </a:lnSpc>
              <a:spcBef>
                <a:spcPts val="100"/>
              </a:spcBef>
              <a:spcAft>
                <a:spcPts val="0"/>
              </a:spcAft>
              <a:buNone/>
            </a:pPr>
            <a:r>
              <a:rPr lang="zh-CN" altLang="en-US" sz="1800" b="1" dirty="0"/>
              <a:t>2.双重身份</a:t>
            </a:r>
            <a:endParaRPr lang="zh-CN" altLang="en-US" sz="1800" b="1" dirty="0"/>
          </a:p>
          <a:p>
            <a:pPr marL="0" algn="l">
              <a:lnSpc>
                <a:spcPct val="110000"/>
              </a:lnSpc>
              <a:spcBef>
                <a:spcPts val="100"/>
              </a:spcBef>
              <a:spcAft>
                <a:spcPts val="0"/>
              </a:spcAft>
              <a:buNone/>
            </a:pPr>
            <a:r>
              <a:rPr lang="zh-CN" altLang="en-US" sz="1800" dirty="0"/>
              <a:t>毕业答辩是由答辩小组或答辩委员会对学生论文和答辩情况作出评价，答辩小组或答辩委员会在论文答辩会上具有辩论员与裁判员双重身份。</a:t>
            </a:r>
            <a:endParaRPr lang="zh-CN" altLang="en-US" sz="1800" dirty="0"/>
          </a:p>
          <a:p>
            <a:pPr marL="0" algn="l">
              <a:lnSpc>
                <a:spcPct val="110000"/>
              </a:lnSpc>
              <a:spcBef>
                <a:spcPts val="100"/>
              </a:spcBef>
              <a:spcAft>
                <a:spcPts val="0"/>
              </a:spcAft>
              <a:buNone/>
            </a:pPr>
            <a:r>
              <a:rPr lang="zh-CN" altLang="en-US" sz="1800" b="1" dirty="0"/>
              <a:t>3.不确定性</a:t>
            </a:r>
            <a:endParaRPr lang="zh-CN" altLang="en-US" sz="1800" b="1" dirty="0"/>
          </a:p>
          <a:p>
            <a:pPr marL="0" algn="l">
              <a:lnSpc>
                <a:spcPct val="110000"/>
              </a:lnSpc>
              <a:spcBef>
                <a:spcPts val="100"/>
              </a:spcBef>
              <a:spcAft>
                <a:spcPts val="0"/>
              </a:spcAft>
              <a:buNone/>
            </a:pPr>
            <a:r>
              <a:rPr lang="zh-CN" altLang="en-US" sz="1800" dirty="0"/>
              <a:t>毕业答辩题目由答辩小组或答辩委员会根据论文确定，事先保密。答辩前，只能依据所写论文及有关问题做不确定准备。</a:t>
            </a:r>
            <a:endParaRPr lang="zh-CN" altLang="en-US" sz="1800" dirty="0"/>
          </a:p>
          <a:p>
            <a:pPr marL="0" algn="l">
              <a:lnSpc>
                <a:spcPct val="110000"/>
              </a:lnSpc>
              <a:spcBef>
                <a:spcPts val="100"/>
              </a:spcBef>
              <a:spcAft>
                <a:spcPts val="0"/>
              </a:spcAft>
              <a:buNone/>
            </a:pPr>
            <a:r>
              <a:rPr lang="zh-CN" altLang="en-US" sz="1800" b="1" dirty="0"/>
              <a:t>4.问答为主</a:t>
            </a:r>
            <a:endParaRPr lang="zh-CN" altLang="en-US" sz="1800" b="1" dirty="0"/>
          </a:p>
          <a:p>
            <a:pPr marL="0" algn="l">
              <a:lnSpc>
                <a:spcPct val="110000"/>
              </a:lnSpc>
              <a:spcBef>
                <a:spcPts val="100"/>
              </a:spcBef>
              <a:spcAft>
                <a:spcPts val="0"/>
              </a:spcAft>
              <a:buNone/>
            </a:pPr>
            <a:r>
              <a:rPr lang="zh-CN" altLang="en-US" sz="1800" dirty="0"/>
              <a:t>毕业答辩一般由评委提出问题，论文作者回答问题的形式进行。有时也会出现论文作者与评委辩论情形，但总体上是以问答形式为主。</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49153"/>
          <p:cNvSpPr>
            <a:spLocks noGrp="1"/>
          </p:cNvSpPr>
          <p:nvPr>
            <p:ph type="title"/>
          </p:nvPr>
        </p:nvSpPr>
        <p:spPr>
          <a:xfrm>
            <a:off x="457200" y="479425"/>
            <a:ext cx="7543800" cy="787400"/>
          </a:xfrm>
        </p:spPr>
        <p:txBody>
          <a:bodyPr anchor="b" anchorCtr="0"/>
          <a:p>
            <a:pPr algn="ctr"/>
            <a:r>
              <a:rPr lang="zh-CN" altLang="en-US" sz="5200" dirty="0">
                <a:latin typeface="隶书" panose="02010509060101010101" pitchFamily="49" charset="-122"/>
                <a:ea typeface="隶书" panose="02010509060101010101" pitchFamily="49" charset="-122"/>
              </a:rPr>
              <a:t>目  录</a:t>
            </a:r>
            <a:endParaRPr lang="zh-CN" altLang="en-US" sz="5200" dirty="0">
              <a:latin typeface="隶书" panose="02010509060101010101" pitchFamily="49" charset="-122"/>
              <a:ea typeface="隶书" panose="02010509060101010101" pitchFamily="49" charset="-122"/>
            </a:endParaRPr>
          </a:p>
        </p:txBody>
      </p:sp>
      <p:sp>
        <p:nvSpPr>
          <p:cNvPr id="10242" name="文本占位符 49154"/>
          <p:cNvSpPr>
            <a:spLocks noGrp="1"/>
          </p:cNvSpPr>
          <p:nvPr>
            <p:ph idx="1"/>
          </p:nvPr>
        </p:nvSpPr>
        <p:spPr>
          <a:xfrm>
            <a:off x="381000" y="1266825"/>
            <a:ext cx="8280400" cy="5330825"/>
          </a:xfrm>
          <a:ln>
            <a:solidFill>
              <a:schemeClr val="tx1"/>
            </a:solidFill>
            <a:miter/>
          </a:ln>
        </p:spPr>
        <p:txBody>
          <a:bodyPr anchor="t" anchorCtr="0"/>
          <a:p>
            <a:pPr marL="1132205" lvl="2" indent="-438150">
              <a:lnSpc>
                <a:spcPct val="90000"/>
              </a:lnSpc>
              <a:buNone/>
            </a:pPr>
            <a:endParaRPr lang="en-US" altLang="zh-CN" sz="2600" b="1" dirty="0"/>
          </a:p>
          <a:p>
            <a:pPr marL="840105" lvl="1" indent="-495300">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学习目标</a:t>
            </a:r>
            <a:endParaRPr lang="zh-CN" altLang="en-US" b="1" dirty="0">
              <a:latin typeface="黑体" panose="02010609060101010101" pitchFamily="2" charset="-122"/>
              <a:ea typeface="黑体" panose="0201060906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校园文书</a:t>
            </a:r>
            <a:endParaRPr lang="zh-CN" b="1" dirty="0">
              <a:latin typeface="黑体" panose="02010609060101010101" pitchFamily="2" charset="-122"/>
              <a:ea typeface="黑体" panose="02010609060101010101" pitchFamily="2" charset="-122"/>
            </a:endParaRPr>
          </a:p>
          <a:p>
            <a:pPr marL="344805" lvl="1" indent="0">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新闻稿</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申请书</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实习报告</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毕业论文</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校园沟通</a:t>
            </a:r>
            <a:endParaRPr lang="zh-CN" b="1" dirty="0">
              <a:latin typeface="黑体" panose="02010609060101010101" pitchFamily="2" charset="-122"/>
              <a:ea typeface="黑体" panose="02010609060101010101" pitchFamily="2" charset="-122"/>
            </a:endParaRPr>
          </a:p>
          <a:p>
            <a:pPr marL="344805" lvl="1" algn="l">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同学</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师生</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毕业答辩</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20000"/>
              </a:lnSpc>
              <a:spcBef>
                <a:spcPts val="0"/>
              </a:spcBef>
              <a:spcAft>
                <a:spcPts val="0"/>
              </a:spcAft>
              <a:buNone/>
            </a:pPr>
            <a:r>
              <a:rPr lang="zh-CN" altLang="en-US" sz="2500" b="1" dirty="0"/>
              <a:t>三、毕业答辩</a:t>
            </a:r>
            <a:r>
              <a:rPr lang="zh-CN" altLang="en-US" sz="2500" b="1" dirty="0"/>
              <a:t>沟通</a:t>
            </a:r>
            <a:endParaRPr lang="zh-CN" altLang="en-US" sz="2500" b="1" dirty="0"/>
          </a:p>
          <a:p>
            <a:pPr marL="0" algn="l">
              <a:lnSpc>
                <a:spcPct val="120000"/>
              </a:lnSpc>
              <a:spcBef>
                <a:spcPts val="0"/>
              </a:spcBef>
              <a:spcAft>
                <a:spcPts val="0"/>
              </a:spcAft>
              <a:buNone/>
            </a:pPr>
            <a:r>
              <a:rPr lang="zh-CN" altLang="en-US" sz="2000" b="1" dirty="0"/>
              <a:t>（三）</a:t>
            </a:r>
            <a:r>
              <a:rPr lang="zh-CN" altLang="en-US" sz="2000" b="1" dirty="0"/>
              <a:t>流程</a:t>
            </a:r>
            <a:endParaRPr lang="zh-CN" altLang="en-US" sz="2000" b="1" dirty="0"/>
          </a:p>
          <a:p>
            <a:pPr marL="0" algn="l">
              <a:lnSpc>
                <a:spcPct val="120000"/>
              </a:lnSpc>
              <a:spcBef>
                <a:spcPts val="0"/>
              </a:spcBef>
              <a:spcAft>
                <a:spcPts val="0"/>
              </a:spcAft>
              <a:buNone/>
            </a:pPr>
            <a:r>
              <a:rPr lang="zh-CN" altLang="en-US" sz="1800" dirty="0"/>
              <a:t>毕业答辩一般包括自我介绍、答辩人陈述、提问与答辩、总结和致谢五部分。</a:t>
            </a:r>
            <a:endParaRPr lang="zh-CN" altLang="en-US" sz="1800" dirty="0"/>
          </a:p>
          <a:p>
            <a:pPr marL="0" algn="l">
              <a:lnSpc>
                <a:spcPct val="120000"/>
              </a:lnSpc>
              <a:spcBef>
                <a:spcPts val="0"/>
              </a:spcBef>
              <a:spcAft>
                <a:spcPts val="0"/>
              </a:spcAft>
              <a:buNone/>
            </a:pPr>
            <a:r>
              <a:rPr lang="zh-CN" altLang="en-US" sz="1800" b="1" dirty="0"/>
              <a:t>1.自我介绍</a:t>
            </a:r>
            <a:endParaRPr lang="zh-CN" altLang="en-US" sz="1800" b="1" dirty="0"/>
          </a:p>
          <a:p>
            <a:pPr marL="0" algn="l">
              <a:lnSpc>
                <a:spcPct val="120000"/>
              </a:lnSpc>
              <a:spcBef>
                <a:spcPts val="0"/>
              </a:spcBef>
              <a:spcAft>
                <a:spcPts val="0"/>
              </a:spcAft>
              <a:buNone/>
            </a:pPr>
            <a:r>
              <a:rPr lang="zh-CN" altLang="en-US" sz="1800" dirty="0"/>
              <a:t>自我介绍作为答辩开场白，包括姓名、学号、专业。</a:t>
            </a:r>
            <a:endParaRPr lang="zh-CN" altLang="en-US" sz="1800" dirty="0"/>
          </a:p>
          <a:p>
            <a:pPr marL="0" algn="l">
              <a:lnSpc>
                <a:spcPct val="120000"/>
              </a:lnSpc>
              <a:spcBef>
                <a:spcPts val="0"/>
              </a:spcBef>
              <a:spcAft>
                <a:spcPts val="0"/>
              </a:spcAft>
              <a:buNone/>
            </a:pPr>
            <a:r>
              <a:rPr lang="zh-CN" altLang="en-US" sz="1800" b="1" dirty="0"/>
              <a:t>2.答辩人陈述</a:t>
            </a:r>
            <a:endParaRPr lang="zh-CN" altLang="en-US" sz="1800" b="1" dirty="0"/>
          </a:p>
          <a:p>
            <a:pPr marL="0" algn="l">
              <a:lnSpc>
                <a:spcPct val="120000"/>
              </a:lnSpc>
              <a:spcBef>
                <a:spcPts val="0"/>
              </a:spcBef>
              <a:spcAft>
                <a:spcPts val="0"/>
              </a:spcAft>
              <a:buNone/>
            </a:pPr>
            <a:r>
              <a:rPr lang="zh-CN" altLang="en-US" sz="1800" dirty="0"/>
              <a:t>主要包括论文题目、选题背景、选题原因、研究意义、研究工作及答辩人在课题中承担的任务。</a:t>
            </a:r>
            <a:endParaRPr lang="zh-CN" altLang="en-US" sz="1800" dirty="0"/>
          </a:p>
          <a:p>
            <a:pPr marL="0" algn="l">
              <a:lnSpc>
                <a:spcPct val="120000"/>
              </a:lnSpc>
              <a:spcBef>
                <a:spcPts val="0"/>
              </a:spcBef>
              <a:spcAft>
                <a:spcPts val="0"/>
              </a:spcAft>
              <a:buNone/>
            </a:pPr>
            <a:r>
              <a:rPr lang="zh-CN" altLang="en-US" sz="1800" b="1" dirty="0"/>
              <a:t>3.提问与答辩</a:t>
            </a:r>
            <a:endParaRPr lang="zh-CN" altLang="en-US" sz="1800" b="1" dirty="0"/>
          </a:p>
          <a:p>
            <a:pPr marL="0" algn="l">
              <a:lnSpc>
                <a:spcPct val="120000"/>
              </a:lnSpc>
              <a:spcBef>
                <a:spcPts val="0"/>
              </a:spcBef>
              <a:spcAft>
                <a:spcPts val="0"/>
              </a:spcAft>
              <a:buNone/>
            </a:pPr>
            <a:r>
              <a:rPr lang="zh-CN" altLang="en-US" sz="1800" dirty="0"/>
              <a:t>评委一般会在答辩人自述之后提问3个问题，采用由浅入深的顺序提问，再由答辩人当场作答。</a:t>
            </a:r>
            <a:endParaRPr lang="zh-CN" altLang="en-US" sz="1800" dirty="0"/>
          </a:p>
          <a:p>
            <a:pPr marL="0" algn="l">
              <a:lnSpc>
                <a:spcPct val="120000"/>
              </a:lnSpc>
              <a:spcBef>
                <a:spcPts val="0"/>
              </a:spcBef>
              <a:spcAft>
                <a:spcPts val="0"/>
              </a:spcAft>
              <a:buNone/>
            </a:pPr>
            <a:r>
              <a:rPr lang="zh-CN" altLang="en-US" sz="1800" b="1" dirty="0"/>
              <a:t>4.总结点评</a:t>
            </a:r>
            <a:endParaRPr lang="zh-CN" altLang="en-US" sz="1800" b="1" dirty="0"/>
          </a:p>
          <a:p>
            <a:pPr marL="0" algn="l">
              <a:lnSpc>
                <a:spcPct val="120000"/>
              </a:lnSpc>
              <a:spcBef>
                <a:spcPts val="0"/>
              </a:spcBef>
              <a:spcAft>
                <a:spcPts val="0"/>
              </a:spcAft>
              <a:buNone/>
            </a:pPr>
            <a:r>
              <a:rPr lang="zh-CN" altLang="en-US" sz="1800" dirty="0"/>
              <a:t>答辩人根据答辩全过程，进行两方面的总结：一是毕业论文（设计）写作体会，二是参加答辩的收获。评委也会对答辩人的表现做出总结点评。</a:t>
            </a:r>
            <a:endParaRPr lang="zh-CN" altLang="en-US" sz="1800" dirty="0"/>
          </a:p>
          <a:p>
            <a:pPr marL="0" algn="l">
              <a:lnSpc>
                <a:spcPct val="120000"/>
              </a:lnSpc>
              <a:spcBef>
                <a:spcPts val="0"/>
              </a:spcBef>
              <a:spcAft>
                <a:spcPts val="0"/>
              </a:spcAft>
              <a:buNone/>
            </a:pPr>
            <a:r>
              <a:rPr lang="zh-CN" altLang="en-US" sz="1800" b="1" dirty="0"/>
              <a:t>5.答辩人致谢</a:t>
            </a:r>
            <a:endParaRPr lang="zh-CN" altLang="en-US" sz="1800" b="1" dirty="0"/>
          </a:p>
          <a:p>
            <a:pPr marL="0" algn="l">
              <a:lnSpc>
                <a:spcPct val="120000"/>
              </a:lnSpc>
              <a:spcBef>
                <a:spcPts val="0"/>
              </a:spcBef>
              <a:spcAft>
                <a:spcPts val="0"/>
              </a:spcAft>
              <a:buNone/>
            </a:pPr>
            <a:r>
              <a:rPr lang="zh-CN" altLang="en-US" sz="1800" dirty="0"/>
              <a:t>答辩人感谢在毕业论文（设计）写作过程中给予自己帮助的人。</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30000"/>
              </a:lnSpc>
              <a:spcBef>
                <a:spcPts val="100"/>
              </a:spcBef>
              <a:spcAft>
                <a:spcPts val="0"/>
              </a:spcAft>
              <a:buNone/>
            </a:pPr>
            <a:r>
              <a:rPr lang="zh-CN" altLang="en-US" sz="2500" b="1" dirty="0"/>
              <a:t>三、毕业答辩</a:t>
            </a:r>
            <a:r>
              <a:rPr lang="zh-CN" altLang="en-US" sz="2500" b="1" dirty="0"/>
              <a:t>沟通</a:t>
            </a:r>
            <a:endParaRPr lang="zh-CN" altLang="en-US" sz="2500" b="1" dirty="0"/>
          </a:p>
          <a:p>
            <a:pPr marL="0" algn="l">
              <a:lnSpc>
                <a:spcPct val="130000"/>
              </a:lnSpc>
              <a:spcBef>
                <a:spcPts val="100"/>
              </a:spcBef>
              <a:spcAft>
                <a:spcPts val="0"/>
              </a:spcAft>
              <a:buNone/>
            </a:pPr>
            <a:r>
              <a:rPr lang="zh-CN" altLang="en-US" sz="2000" b="1" dirty="0"/>
              <a:t>（四）</a:t>
            </a:r>
            <a:r>
              <a:rPr lang="zh-CN" altLang="en-US" sz="2000" b="1" dirty="0"/>
              <a:t>技巧</a:t>
            </a:r>
            <a:endParaRPr lang="zh-CN" altLang="en-US" sz="2000" b="1" dirty="0"/>
          </a:p>
          <a:p>
            <a:pPr marL="0" algn="l">
              <a:lnSpc>
                <a:spcPct val="130000"/>
              </a:lnSpc>
              <a:spcBef>
                <a:spcPts val="100"/>
              </a:spcBef>
              <a:spcAft>
                <a:spcPts val="0"/>
              </a:spcAft>
              <a:buNone/>
            </a:pPr>
            <a:r>
              <a:rPr lang="zh-CN" altLang="en-US" sz="1800" b="1" dirty="0"/>
              <a:t>1.熟悉内容。</a:t>
            </a:r>
            <a:r>
              <a:rPr lang="zh-CN" altLang="en-US" sz="1800" dirty="0"/>
              <a:t>答辩人对自己所撰写的毕业论文（设计）的观点、内容要十分熟悉，对相关概念、理论要有比较深刻的理解。</a:t>
            </a:r>
            <a:endParaRPr lang="zh-CN" altLang="en-US" sz="1800" dirty="0"/>
          </a:p>
          <a:p>
            <a:pPr marL="0" algn="l">
              <a:lnSpc>
                <a:spcPct val="130000"/>
              </a:lnSpc>
              <a:spcBef>
                <a:spcPts val="100"/>
              </a:spcBef>
              <a:spcAft>
                <a:spcPts val="0"/>
              </a:spcAft>
              <a:buNone/>
            </a:pPr>
            <a:r>
              <a:rPr lang="zh-CN" altLang="en-US" sz="1800" b="1" dirty="0"/>
              <a:t>2.紧扣主题。</a:t>
            </a:r>
            <a:r>
              <a:rPr lang="zh-CN" altLang="en-US" sz="1800" dirty="0"/>
              <a:t>答辩提问基本上是论文题目所涉及的问题，如果答辩人能自始至终以论文题目为中心展开论述，就会使评委对你的论文主题与结构印象深刻。</a:t>
            </a:r>
            <a:endParaRPr lang="zh-CN" altLang="en-US" sz="1800" dirty="0"/>
          </a:p>
          <a:p>
            <a:pPr marL="0" algn="l">
              <a:lnSpc>
                <a:spcPct val="130000"/>
              </a:lnSpc>
              <a:spcBef>
                <a:spcPts val="100"/>
              </a:spcBef>
              <a:spcAft>
                <a:spcPts val="0"/>
              </a:spcAft>
              <a:buNone/>
            </a:pPr>
            <a:r>
              <a:rPr lang="zh-CN" altLang="en-US" sz="1800" b="1" dirty="0"/>
              <a:t>3.第一人称。</a:t>
            </a:r>
            <a:r>
              <a:rPr lang="zh-CN" altLang="en-US" sz="1800" dirty="0"/>
              <a:t>在毕业论文答辩过程中必然涉及人称使用问题，答辩人尽量多使用第一人称"我"和“我们”，对论文中引用他人材料，用“我们引用××数据或材料”。</a:t>
            </a:r>
            <a:endParaRPr lang="zh-CN" altLang="en-US" sz="1800" dirty="0"/>
          </a:p>
          <a:p>
            <a:pPr marL="0" algn="l">
              <a:lnSpc>
                <a:spcPct val="130000"/>
              </a:lnSpc>
              <a:spcBef>
                <a:spcPts val="100"/>
              </a:spcBef>
              <a:spcAft>
                <a:spcPts val="0"/>
              </a:spcAft>
              <a:buNone/>
            </a:pPr>
            <a:r>
              <a:rPr lang="zh-CN" altLang="en-US" sz="1800" b="1" dirty="0"/>
              <a:t>4.身体语言。</a:t>
            </a:r>
            <a:r>
              <a:rPr lang="zh-CN" altLang="en-US" sz="1800" dirty="0"/>
              <a:t>毕业答辩以口语表达为主，尽可能脱稿或半脱稿。答辩人要注意用适当的体态语言与评委进行交流，赢得好评，确保答辩工作取得预期效果。</a:t>
            </a:r>
            <a:endParaRPr lang="zh-CN" altLang="en-US" sz="1800" dirty="0"/>
          </a:p>
          <a:p>
            <a:pPr marL="0" algn="l">
              <a:lnSpc>
                <a:spcPct val="130000"/>
              </a:lnSpc>
              <a:spcBef>
                <a:spcPts val="100"/>
              </a:spcBef>
              <a:spcAft>
                <a:spcPts val="0"/>
              </a:spcAft>
              <a:buNone/>
            </a:pPr>
            <a:r>
              <a:rPr lang="zh-CN" altLang="en-US" sz="1800" b="1" dirty="0"/>
              <a:t>5.严控时间。</a:t>
            </a:r>
            <a:r>
              <a:rPr lang="zh-CN" altLang="en-US" sz="1800" dirty="0"/>
              <a:t>论文答辩都有严格的时间限制，答辩人要对答辩内容十分熟悉，灵活掌控内容与时间分配，答辩时间到，立即结束，给评委留下一个良好的印象。</a:t>
            </a:r>
            <a:endParaRPr lang="zh-CN" altLang="en-US" sz="1800" dirty="0"/>
          </a:p>
          <a:p>
            <a:pPr marL="0" algn="l">
              <a:lnSpc>
                <a:spcPct val="130000"/>
              </a:lnSpc>
              <a:spcBef>
                <a:spcPts val="100"/>
              </a:spcBef>
              <a:spcAft>
                <a:spcPts val="0"/>
              </a:spcAft>
              <a:buNone/>
            </a:pPr>
            <a:r>
              <a:rPr lang="zh-CN" altLang="en-US" sz="1800" b="1" dirty="0"/>
              <a:t>6.图表穿插。</a:t>
            </a:r>
            <a:r>
              <a:rPr lang="zh-CN" altLang="en-US" sz="1800" dirty="0"/>
              <a:t>毕业答辩汇报PPT要避免做成纯文字稿，尽可能做到图文并茂。图表不仅能直观表达论文观点，还能调节论文答辩会场气氛，有助于观看。</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校园沟通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7345"/>
          <p:cNvSpPr>
            <a:spLocks noGrp="1"/>
          </p:cNvSpPr>
          <p:nvPr>
            <p:ph type="title"/>
          </p:nvPr>
        </p:nvSpPr>
        <p:spPr>
          <a:xfrm>
            <a:off x="230505" y="381000"/>
            <a:ext cx="2887980" cy="680720"/>
          </a:xfrm>
        </p:spPr>
        <p:txBody>
          <a:bodyPr anchor="b" anchorCtr="0"/>
          <a:p>
            <a:r>
              <a:rPr lang="zh-CN" sz="3500" dirty="0">
                <a:solidFill>
                  <a:schemeClr val="tx1"/>
                </a:solidFill>
                <a:latin typeface="隶书" panose="02010509060101010101" pitchFamily="49" charset="-122"/>
                <a:ea typeface="隶书" panose="02010509060101010101" pitchFamily="49" charset="-122"/>
              </a:rPr>
              <a:t>【</a:t>
            </a:r>
            <a:r>
              <a:rPr lang="zh-CN" sz="3500" dirty="0">
                <a:solidFill>
                  <a:schemeClr val="tx1"/>
                </a:solidFill>
                <a:latin typeface="隶书" panose="02010509060101010101" pitchFamily="49" charset="-122"/>
                <a:ea typeface="隶书" panose="02010509060101010101" pitchFamily="49" charset="-122"/>
                <a:sym typeface="+mn-ea"/>
              </a:rPr>
              <a:t>学习目标</a:t>
            </a:r>
            <a:r>
              <a:rPr lang="zh-CN" sz="3500" dirty="0">
                <a:solidFill>
                  <a:schemeClr val="tx1"/>
                </a:solidFill>
                <a:latin typeface="隶书" panose="02010509060101010101" pitchFamily="49" charset="-122"/>
                <a:ea typeface="隶书" panose="02010509060101010101" pitchFamily="49" charset="-122"/>
              </a:rPr>
              <a:t>】</a:t>
            </a:r>
            <a:endParaRPr lang="zh-CN" altLang="zh-CN" sz="3500" b="0" dirty="0">
              <a:solidFill>
                <a:schemeClr val="tx1"/>
              </a:solidFill>
              <a:latin typeface="隶书" panose="02010509060101010101" pitchFamily="49" charset="-122"/>
              <a:ea typeface="隶书" panose="02010509060101010101" pitchFamily="49" charset="-122"/>
            </a:endParaRPr>
          </a:p>
        </p:txBody>
      </p:sp>
      <p:sp>
        <p:nvSpPr>
          <p:cNvPr id="2" name="文本占位符 57346"/>
          <p:cNvSpPr>
            <a:spLocks noGrp="1"/>
          </p:cNvSpPr>
          <p:nvPr/>
        </p:nvSpPr>
        <p:spPr>
          <a:xfrm>
            <a:off x="607695" y="297053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【能力目标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1.能独立撰写简单的校园新闻稿、申请书、实习报告、毕业论文。</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2.能运用沟通知识正确处理同学关系、师生关系。</a:t>
            </a:r>
            <a:endParaRPr lang="zh-CN" altLang="en-US" sz="1800" strike="noStrike" noProof="1" dirty="0">
              <a:ea typeface="宋体" panose="02010600030101010101" pitchFamily="2" charset="-122"/>
            </a:endParaRPr>
          </a:p>
        </p:txBody>
      </p:sp>
      <p:sp>
        <p:nvSpPr>
          <p:cNvPr id="3" name="文本占位符 57346"/>
          <p:cNvSpPr>
            <a:spLocks noGrp="1"/>
          </p:cNvSpPr>
          <p:nvPr/>
        </p:nvSpPr>
        <p:spPr>
          <a:xfrm>
            <a:off x="608330" y="4571365"/>
            <a:ext cx="8229600" cy="164084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【素质（思政）目标】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1.养成求真、务实、科学的马克思主义新闻写作观。</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2.养成文明礼貌、尊师重教、关爱同学的生活行为。</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3.养成勤奋学习、追求真理、勇于创新的进取精神。</a:t>
            </a:r>
            <a:endParaRPr lang="zh-CN" altLang="en-US" sz="1800" strike="noStrike" noProof="1" dirty="0">
              <a:ea typeface="宋体" panose="02010600030101010101" pitchFamily="2" charset="-122"/>
            </a:endParaRPr>
          </a:p>
        </p:txBody>
      </p:sp>
      <p:sp>
        <p:nvSpPr>
          <p:cNvPr id="4" name="文本占位符 57346"/>
          <p:cNvSpPr>
            <a:spLocks noGrp="1"/>
          </p:cNvSpPr>
          <p:nvPr>
            <p:custDataLst>
              <p:tags r:id="rId1"/>
            </p:custDataLst>
          </p:nvPr>
        </p:nvSpPr>
        <p:spPr>
          <a:xfrm>
            <a:off x="685800" y="13716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【知识目标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1.掌握校园新闻稿、申请书、买习报告、毕业论文的基本知识及写作要求。</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2.掌握校园沟通中同学沟通、师生沟通、毕业答辩的基本知识及工作要求。</a:t>
            </a:r>
            <a:endParaRPr lang="zh-CN" altLang="en-US" sz="1800" strike="noStrike" noProof="1" dirty="0">
              <a:ea typeface="宋体" panose="02010600030101010101" pitchFamily="2" charset="-122"/>
            </a:endParaRPr>
          </a:p>
        </p:txBody>
      </p:sp>
      <p:cxnSp>
        <p:nvCxnSpPr>
          <p:cNvPr id="6" name="直接连接符 5"/>
          <p:cNvCxnSpPr/>
          <p:nvPr/>
        </p:nvCxnSpPr>
        <p:spPr>
          <a:xfrm flipV="1">
            <a:off x="423545" y="1067435"/>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2" grpId="0"/>
      <p:bldP spid="2" grpId="1"/>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132445" cy="4986655"/>
          </a:xfrm>
        </p:spPr>
        <p:txBody>
          <a:bodyPr anchor="t" anchorCtr="0"/>
          <a:p>
            <a:pPr>
              <a:lnSpc>
                <a:spcPct val="110000"/>
              </a:lnSpc>
              <a:spcBef>
                <a:spcPts val="100"/>
              </a:spcBef>
              <a:spcAft>
                <a:spcPts val="0"/>
              </a:spcAft>
              <a:buNone/>
            </a:pPr>
            <a:r>
              <a:rPr lang="zh-CN" altLang="en-US" sz="2500" b="1" dirty="0"/>
              <a:t>一、</a:t>
            </a:r>
            <a:r>
              <a:rPr lang="zh-CN" altLang="en-US" sz="2500" b="1" dirty="0"/>
              <a:t>新闻稿</a:t>
            </a:r>
            <a:endParaRPr lang="zh-CN" altLang="en-US" sz="2500" b="1" dirty="0"/>
          </a:p>
          <a:p>
            <a:pPr marL="0" indent="0">
              <a:lnSpc>
                <a:spcPct val="150000"/>
              </a:lnSpc>
              <a:spcBef>
                <a:spcPts val="100"/>
              </a:spcBef>
              <a:spcAft>
                <a:spcPts val="0"/>
              </a:spcAft>
              <a:buNone/>
            </a:pPr>
            <a:r>
              <a:rPr lang="zh-CN" altLang="en-US" sz="2000" b="1" dirty="0"/>
              <a:t>（一）概念</a:t>
            </a:r>
            <a:endParaRPr lang="zh-CN" altLang="en-US" sz="2000" b="1" dirty="0"/>
          </a:p>
          <a:p>
            <a:pPr marL="0" indent="0">
              <a:lnSpc>
                <a:spcPct val="150000"/>
              </a:lnSpc>
              <a:spcBef>
                <a:spcPts val="100"/>
              </a:spcBef>
              <a:spcAft>
                <a:spcPts val="0"/>
              </a:spcAft>
              <a:buNone/>
            </a:pPr>
            <a:r>
              <a:rPr lang="zh-CN" altLang="en-US" sz="1800" dirty="0">
                <a:ea typeface="宋体" panose="02010600030101010101" pitchFamily="2" charset="-122"/>
              </a:rPr>
              <a:t>校园新闻稿是用简明扼要的文字、概括的叙述方式，迅速及时地报道学校新近发生的、有价值的、师生普遍关心的宣传类文章总称。包含了校园消息、通讯、新媒体文案等文种。</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2000" b="1" dirty="0"/>
              <a:t>（二）特点</a:t>
            </a:r>
            <a:endParaRPr lang="zh-CN" altLang="en-US" sz="2000" b="1" dirty="0"/>
          </a:p>
          <a:p>
            <a:pPr marL="0" indent="0">
              <a:lnSpc>
                <a:spcPct val="150000"/>
              </a:lnSpc>
              <a:spcBef>
                <a:spcPts val="100"/>
              </a:spcBef>
              <a:spcAft>
                <a:spcPts val="0"/>
              </a:spcAft>
              <a:buNone/>
            </a:pPr>
            <a:r>
              <a:rPr lang="zh-CN" altLang="en-US" sz="1800" b="1" dirty="0">
                <a:ea typeface="宋体" panose="02010600030101010101" pitchFamily="2" charset="-122"/>
              </a:rPr>
              <a:t>1.真实性：</a:t>
            </a:r>
            <a:r>
              <a:rPr lang="zh-CN" altLang="en-US" sz="1800" dirty="0">
                <a:ea typeface="宋体" panose="02010600030101010101" pitchFamily="2" charset="-122"/>
              </a:rPr>
              <a:t>校园新闻稿要求报道学校真实的人、真实的物、真实的事，不可虚构。</a:t>
            </a:r>
            <a:r>
              <a:rPr lang="zh-CN" altLang="en-US" sz="1800" b="1" dirty="0">
                <a:ea typeface="宋体" panose="02010600030101010101" pitchFamily="2" charset="-122"/>
              </a:rPr>
              <a:t>2.新鲜性：</a:t>
            </a:r>
            <a:r>
              <a:rPr lang="zh-CN" altLang="en-US" sz="1800" dirty="0">
                <a:ea typeface="宋体" panose="02010600030101010101" pitchFamily="2" charset="-122"/>
              </a:rPr>
              <a:t>校园新闻稿报道的人、物、事贵在新，而且有启迪认识和指导实践的意义。</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3.及时性：</a:t>
            </a:r>
            <a:r>
              <a:rPr lang="zh-CN" altLang="en-US" sz="1800" dirty="0">
                <a:ea typeface="宋体" panose="02010600030101010101" pitchFamily="2" charset="-122"/>
              </a:rPr>
              <a:t>校园新闻稿必须及时捕捉校园新近发生或发现的人、物、事，并迅速地报道出来。</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4.简短性：</a:t>
            </a:r>
            <a:r>
              <a:rPr lang="zh-CN" altLang="en-US" sz="1800" dirty="0">
                <a:ea typeface="宋体" panose="02010600030101010101" pitchFamily="2" charset="-122"/>
              </a:rPr>
              <a:t>校园新闻稿内容集中，篇幅短小，三言两语记清事实，寥寥数笔彰显精神。</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186420" cy="4411345"/>
          </a:xfrm>
        </p:spPr>
        <p:txBody>
          <a:bodyPr anchor="t" anchorCtr="0"/>
          <a:p>
            <a:pPr>
              <a:lnSpc>
                <a:spcPct val="110000"/>
              </a:lnSpc>
              <a:spcBef>
                <a:spcPts val="100"/>
              </a:spcBef>
              <a:spcAft>
                <a:spcPts val="0"/>
              </a:spcAft>
              <a:buNone/>
            </a:pPr>
            <a:r>
              <a:rPr lang="zh-CN" altLang="en-US" sz="2500" b="1" dirty="0"/>
              <a:t>一、</a:t>
            </a:r>
            <a:r>
              <a:rPr lang="zh-CN" altLang="en-US" sz="2500" b="1" dirty="0"/>
              <a:t>新闻稿</a:t>
            </a:r>
            <a:endParaRPr lang="zh-CN" altLang="en-US" sz="2500" b="1" dirty="0"/>
          </a:p>
          <a:p>
            <a:pPr marL="0" indent="0">
              <a:lnSpc>
                <a:spcPct val="110000"/>
              </a:lnSpc>
              <a:spcBef>
                <a:spcPts val="100"/>
              </a:spcBef>
              <a:spcAft>
                <a:spcPts val="0"/>
              </a:spcAft>
              <a:buNone/>
            </a:pPr>
            <a:r>
              <a:rPr lang="zh-CN" altLang="en-US" sz="2000" b="1" dirty="0"/>
              <a:t>（三）</a:t>
            </a:r>
            <a:r>
              <a:rPr lang="zh-CN" altLang="en-US" sz="2000" b="1" dirty="0"/>
              <a:t>种类</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根据校园新闻写作特点和表达形式，校园新闻稿分为四大类。</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1.动态校园新闻</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动态校园新闻是对学校新近发生的重大事件、重要活动和学校最新出现的情况迅速、准确报道的一种文体。其特点是篇幅短小，内容单一，使用频率高。</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2.典型校园新闻</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典型校园新闻是对学校某一方面工作或具体部门、年级、班级等典型经验、成功做法集中报道的一种文体。其特点是总结经验，揭示规律，以点带面推动学校整体工作。</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3.综合校园新闻</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综合校园新闻是把发生在不同地点、不同部门、性质相同的事实综合在一起报道的文体。其特点是在综合、概括事实的基础上，对一个主题进行集中分析，提出见解。</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4.述评校园新闻</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述评校园新闻是在陈述事实的基础上，穿插评论，从而分析说明所报道事实的本质和意义的一种文体。其特点是以国家教育方针政策为依据，对所报道的事实进行边叙、边评、边</a:t>
            </a:r>
            <a:r>
              <a:rPr lang="zh-CN" altLang="en-US" sz="1800" dirty="0">
                <a:ea typeface="宋体" panose="02010600030101010101" pitchFamily="2" charset="-122"/>
              </a:rPr>
              <a:t>议。</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一、</a:t>
            </a:r>
            <a:r>
              <a:rPr lang="zh-CN" altLang="en-US" sz="2500" b="1" dirty="0"/>
              <a:t>新闻稿</a:t>
            </a:r>
            <a:endParaRPr lang="zh-CN" altLang="en-US" sz="2500" b="1" dirty="0"/>
          </a:p>
          <a:p>
            <a:pPr marL="0" indent="0">
              <a:lnSpc>
                <a:spcPct val="110000"/>
              </a:lnSpc>
              <a:spcBef>
                <a:spcPts val="100"/>
              </a:spcBef>
              <a:spcAft>
                <a:spcPts val="0"/>
              </a:spcAft>
              <a:buNone/>
            </a:pPr>
            <a:r>
              <a:rPr lang="zh-CN" altLang="en-US" sz="2000" b="1" dirty="0"/>
              <a:t>（四）</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校园新闻稿内容结构包括标题、导语、主体、结尾四个部分。</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r>
              <a:rPr lang="zh-CN" altLang="en-US" sz="1800" dirty="0">
                <a:ea typeface="宋体" panose="02010600030101010101" pitchFamily="2" charset="-122"/>
              </a:rPr>
              <a:t>标题必须简明、准确地概括消息内容、通常有单行标题和多行标题</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（1）单行标题。</a:t>
            </a:r>
            <a:r>
              <a:rPr lang="zh-CN" altLang="en-US" sz="1800" dirty="0">
                <a:ea typeface="宋体" panose="02010600030101010101" pitchFamily="2" charset="-122"/>
              </a:rPr>
              <a:t>概括新闻内容。如“我校举办'技能成才强国有我'主题演讲活动”。</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（2）多行标题。</a:t>
            </a:r>
            <a:r>
              <a:rPr lang="zh-CN" altLang="en-US" sz="1800" dirty="0">
                <a:ea typeface="宋体" panose="02010600030101010101" pitchFamily="2" charset="-122"/>
              </a:rPr>
              <a:t>由引题、正题、副题组成。引题揭示消息意义，交代背景；正题说明消息内容，揭示主题；副题补充正题，烘托气氛。</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2.导语。</a:t>
            </a:r>
            <a:r>
              <a:rPr lang="zh-CN" altLang="en-US" sz="1800" dirty="0">
                <a:ea typeface="宋体" panose="02010600030101010101" pitchFamily="2" charset="-122"/>
              </a:rPr>
              <a:t>导语是以简要的文字，突出最重要、最新鲜或最富有个性特点的事实，揭示新闻要旨，以吸引读者或听众阅读和倾听。</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（1）直述式。</a:t>
            </a:r>
            <a:r>
              <a:rPr lang="zh-CN" altLang="en-US" sz="1800" dirty="0">
                <a:ea typeface="宋体" panose="02010600030101010101" pitchFamily="2" charset="-122"/>
              </a:rPr>
              <a:t>开门见山地叙述最主要、最新鲜的事实。</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（2）渲染式。</a:t>
            </a:r>
            <a:r>
              <a:rPr lang="zh-CN" altLang="en-US" sz="1800" dirty="0">
                <a:ea typeface="宋体" panose="02010600030101010101" pitchFamily="2" charset="-122"/>
              </a:rPr>
              <a:t>先概括渲染背景，然后进行事实报道。</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（3）设问式。</a:t>
            </a:r>
            <a:r>
              <a:rPr lang="zh-CN" altLang="en-US" sz="1800" dirty="0">
                <a:ea typeface="宋体" panose="02010600030101010101" pitchFamily="2" charset="-122"/>
              </a:rPr>
              <a:t>先提出问题，引起受众关注，激发读者继续阅读的欲望。</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（4）引语式。</a:t>
            </a:r>
            <a:r>
              <a:rPr lang="zh-CN" altLang="en-US" sz="1800" dirty="0">
                <a:ea typeface="宋体" panose="02010600030101010101" pitchFamily="2" charset="-122"/>
              </a:rPr>
              <a:t>直接引用名言警句作为新闻导语的开头。</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3.主体。</a:t>
            </a:r>
            <a:r>
              <a:rPr lang="zh-CN" altLang="en-US" sz="1800" dirty="0">
                <a:ea typeface="宋体" panose="02010600030101010101" pitchFamily="2" charset="-122"/>
              </a:rPr>
              <a:t>将导语中高度概括的事实具体化，让主题更丰满。有些校园新闻稿，在主体写作中还需要交代新闻背景。</a:t>
            </a:r>
            <a:endParaRPr lang="zh-CN" altLang="en-US" sz="1800" dirty="0">
              <a:ea typeface="宋体" panose="02010600030101010101" pitchFamily="2" charset="-122"/>
            </a:endParaRPr>
          </a:p>
          <a:p>
            <a:pPr marL="0" indent="0">
              <a:lnSpc>
                <a:spcPct val="110000"/>
              </a:lnSpc>
              <a:spcBef>
                <a:spcPts val="100"/>
              </a:spcBef>
              <a:spcAft>
                <a:spcPts val="0"/>
              </a:spcAft>
              <a:buNone/>
            </a:pPr>
            <a:r>
              <a:rPr lang="en-US" altLang="zh-CN" sz="1800" dirty="0">
                <a:ea typeface="宋体" panose="02010600030101010101" pitchFamily="2" charset="-122"/>
              </a:rPr>
              <a:t>4.</a:t>
            </a:r>
            <a:r>
              <a:rPr lang="zh-CN" altLang="en-US" sz="1800" b="1" dirty="0">
                <a:ea typeface="宋体" panose="02010600030101010101" pitchFamily="2" charset="-122"/>
              </a:rPr>
              <a:t>结尾。</a:t>
            </a:r>
            <a:r>
              <a:rPr lang="zh-CN" altLang="en-US" sz="1800" dirty="0">
                <a:ea typeface="宋体" panose="02010600030101010101" pitchFamily="2" charset="-122"/>
              </a:rPr>
              <a:t>校园新闻精结尾可以是最后一段，也可以是最后一段的结束句。常见的结尾写法有自然收束、卒章显志、展示预告、拾遗补缺等。</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二、</a:t>
            </a:r>
            <a:r>
              <a:rPr lang="zh-CN" altLang="en-US" sz="2500" b="1" dirty="0"/>
              <a:t>申请书</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申请书是个人向组织、下级单位向上级单位或有关部门表达愿望、提出要求、请求批准或帮助解决问题的一种专用书信体应用文。</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（二）特点</a:t>
            </a:r>
            <a:endParaRPr lang="zh-CN" altLang="en-US" sz="2000" b="1" dirty="0"/>
          </a:p>
          <a:p>
            <a:pPr marL="0" indent="0">
              <a:lnSpc>
                <a:spcPct val="110000"/>
              </a:lnSpc>
              <a:spcBef>
                <a:spcPts val="100"/>
              </a:spcBef>
              <a:spcAft>
                <a:spcPts val="0"/>
              </a:spcAft>
              <a:buNone/>
            </a:pPr>
            <a:r>
              <a:rPr lang="zh-CN" altLang="en-US" sz="1800" b="1" dirty="0">
                <a:ea typeface="宋体" panose="02010600030101010101" pitchFamily="2" charset="-122"/>
              </a:rPr>
              <a:t>1。请求性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请求组织、领导批准，或同意自己的申请事项。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2.程序性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申请书必须按照一定程序进行上报，不能越级上报。</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ea typeface="宋体" panose="02010600030101010101" pitchFamily="2" charset="-122"/>
              </a:rPr>
              <a:t>（三）种类</a:t>
            </a:r>
            <a:endParaRPr lang="zh-CN" altLang="en-US" sz="20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申请书在工作、学习、生活中使用十分广泛。按申请主体分为个人申请书和单位申请书。按申请内容分为申请加入某一组织的申请书和申请办理某一事项的申请书。</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1.申请加入某一组织的申请书</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如学生入团申请书、入党申请书、加入某一社团组织（演讲协会、武术协会、书法协会等）的申请书。</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2.申请办理某一事项的申请书</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如学生在申请困难补助、转专业、退学、转学、参军等情况下所使用的申请书</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二、</a:t>
            </a:r>
            <a:r>
              <a:rPr lang="zh-CN" altLang="en-US" sz="2500" b="1" dirty="0"/>
              <a:t>申请书</a:t>
            </a:r>
            <a:endParaRPr lang="zh-CN" altLang="en-US" sz="2500" b="1" dirty="0"/>
          </a:p>
          <a:p>
            <a:pPr marL="0" indent="0">
              <a:lnSpc>
                <a:spcPct val="110000"/>
              </a:lnSpc>
              <a:spcBef>
                <a:spcPts val="100"/>
              </a:spcBef>
              <a:spcAft>
                <a:spcPts val="0"/>
              </a:spcAft>
              <a:buNone/>
            </a:pPr>
            <a:r>
              <a:rPr lang="zh-CN" altLang="en-US" sz="2000" b="1" dirty="0"/>
              <a:t>（四）</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申请书结构一般包括标题、称谓、开头、主体、结尾、落款六个部分。</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r>
              <a:rPr lang="zh-CN" altLang="en-US" sz="1800" dirty="0">
                <a:ea typeface="宋体" panose="02010600030101010101" pitchFamily="2" charset="-122"/>
              </a:rPr>
              <a:t>一般用“申请书”，或用“申请事项＋申请书”，如“入团申请书”“入党申请书”“困难补助申请书”“转正申请书”等。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2.称谓。</a:t>
            </a:r>
            <a:r>
              <a:rPr lang="zh-CN" altLang="en-US" sz="1800" dirty="0">
                <a:ea typeface="宋体" panose="02010600030101010101" pitchFamily="2" charset="-122"/>
              </a:rPr>
              <a:t>一般写对组织（上级领导）的称呼。</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3.开头。</a:t>
            </a:r>
            <a:r>
              <a:rPr lang="zh-CN" altLang="en-US" sz="1800" dirty="0">
                <a:ea typeface="宋体" panose="02010600030101010101" pitchFamily="2" charset="-122"/>
              </a:rPr>
              <a:t>一般先简单进行自我介绍，概括说明申请原因及事项。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4.主体。</a:t>
            </a:r>
            <a:r>
              <a:rPr lang="zh-CN" altLang="en-US" sz="1800" dirty="0">
                <a:ea typeface="宋体" panose="02010600030101010101" pitchFamily="2" charset="-122"/>
              </a:rPr>
              <a:t>重点说明申请加入某一组织或办理某一事项的理由及具体事项。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（1）加入某一组织的申请书。</a:t>
            </a:r>
            <a:r>
              <a:rPr lang="zh-CN" altLang="en-US" sz="1800" dirty="0">
                <a:ea typeface="宋体" panose="02010600030101010101" pitchFamily="2" charset="-122"/>
              </a:rPr>
              <a:t>首先写自己对申请加入该组织的（历史、目标、性质、纲领、任务等）认识；其次写自己与该组织的关系（自己加入该组织的动机和目的；自己的优缺点）；最后写自己加入该组织的态度和决心。</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（2）办理某一事项的申请书。</a:t>
            </a:r>
            <a:r>
              <a:rPr lang="zh-CN" altLang="en-US" sz="1800" dirty="0">
                <a:ea typeface="宋体" panose="02010600030101010101" pitchFamily="2" charset="-122"/>
              </a:rPr>
              <a:t>首先写自己申请办理某一事项的理由；其次写申请办理某一事项的依据及要求。</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5.结尾。</a:t>
            </a:r>
            <a:r>
              <a:rPr lang="zh-CN" altLang="en-US" sz="1800" dirty="0">
                <a:ea typeface="宋体" panose="02010600030101010101" pitchFamily="2" charset="-122"/>
              </a:rPr>
              <a:t>一般表达三层意思：一是请求组织（领导）批准，二是向组织（领导）表态，三是结束语，如"此致 敬礼"等祝颂语。</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6.落款包括署名与日期。</a:t>
            </a:r>
            <a:endParaRPr lang="zh-CN" altLang="en-US" sz="1800" b="1"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校园文书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三、</a:t>
            </a:r>
            <a:r>
              <a:rPr lang="zh-CN" altLang="en-US" sz="2500" b="1" dirty="0"/>
              <a:t>实习报告</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实习报告就是学生在某项实习过程中，把实习目的、实习时间、实习地点、实习过程及实习结果与体会，用简洁通俗的语言文字记录下来的书面汇报材料。</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（二）特点</a:t>
            </a:r>
            <a:endParaRPr lang="zh-CN" altLang="en-US" sz="2000" b="1" dirty="0"/>
          </a:p>
          <a:p>
            <a:pPr marL="0" indent="0">
              <a:lnSpc>
                <a:spcPct val="110000"/>
              </a:lnSpc>
              <a:spcBef>
                <a:spcPts val="100"/>
              </a:spcBef>
              <a:spcAft>
                <a:spcPts val="0"/>
              </a:spcAft>
              <a:buNone/>
            </a:pPr>
            <a:r>
              <a:rPr lang="zh-CN" altLang="en-US" sz="1800" b="1" dirty="0">
                <a:ea typeface="宋体" panose="02010600030101010101" pitchFamily="2" charset="-122"/>
              </a:rPr>
              <a:t>1.真实性：</a:t>
            </a:r>
            <a:r>
              <a:rPr lang="zh-CN" altLang="en-US" sz="1800" dirty="0">
                <a:ea typeface="宋体" panose="02010600030101010101" pitchFamily="2" charset="-122"/>
              </a:rPr>
              <a:t>根据实习工作过程，实事求是地反映自己的实习成绩与存在的问题。</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2.条理性：</a:t>
            </a:r>
            <a:r>
              <a:rPr lang="zh-CN" altLang="en-US" sz="1800" dirty="0">
                <a:ea typeface="宋体" panose="02010600030101010101" pitchFamily="2" charset="-122"/>
              </a:rPr>
              <a:t>按照一定逻辑关系或时间关系，报告实习的目的、意义、过程及收获。</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ea typeface="宋体" panose="02010600030101010101" pitchFamily="2" charset="-122"/>
              </a:rPr>
              <a:t>（三）种类</a:t>
            </a:r>
            <a:endParaRPr lang="zh-CN" altLang="en-US" sz="20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根据高职院校学生实习内容，分为以下三类。</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1.单一实验报告。</a:t>
            </a:r>
            <a:r>
              <a:rPr lang="zh-CN" altLang="en-US" sz="1800" dirty="0">
                <a:ea typeface="宋体" panose="02010600030101010101" pitchFamily="2" charset="-122"/>
              </a:rPr>
              <a:t>指为了检验某一种科学理论或假设，通过观察、分析、综合、判断，如实地把实验的全过程和实验结果用文字形式记录下来的书面材料。</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2.综合实训报告。</a:t>
            </a:r>
            <a:r>
              <a:rPr lang="zh-CN" altLang="en-US" sz="1800" dirty="0">
                <a:ea typeface="宋体" panose="02010600030101010101" pitchFamily="2" charset="-122"/>
              </a:rPr>
              <a:t>指在专业课程学习过程中，为加深学生对某一综合知识和技能的理解而进行的系列实训环节、如实报告实训目的、实训环境、实训原理、实训过程、实训结果的书面材料。</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3.顶岗实习报告。</a:t>
            </a:r>
            <a:r>
              <a:rPr lang="zh-CN" altLang="en-US" sz="1800" dirty="0">
                <a:ea typeface="宋体" panose="02010600030101010101" pitchFamily="2" charset="-122"/>
              </a:rPr>
              <a:t>指高职院校安排学生到企业生产一线，在不同工作岗位上进行生产性劳动锻炼后必须完成的一种综合性实习报告。</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PP_MARK_KEY" val="cd0a2a0f-a147-48d7-b1ec-920e1290e084"/>
  <p:tag name="COMMONDATA" val="eyJoZGlkIjoiZWU3ZjExNTFiZWRjYThlNzlkODZkNDIwNDExMzZkNT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东方纹理图案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书堆型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7151</Words>
  <Application>WPS 演示</Application>
  <PresentationFormat>在屏幕上显示</PresentationFormat>
  <Paragraphs>296</Paragraphs>
  <Slides>21</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21</vt:i4>
      </vt:variant>
    </vt:vector>
  </HeadingPairs>
  <TitlesOfParts>
    <vt:vector size="38" baseType="lpstr">
      <vt:lpstr>Arial</vt:lpstr>
      <vt:lpstr>宋体</vt:lpstr>
      <vt:lpstr>Wingdings</vt:lpstr>
      <vt:lpstr>MS PGothic</vt:lpstr>
      <vt:lpstr>Century Gothic</vt:lpstr>
      <vt:lpstr>Arial Black</vt:lpstr>
      <vt:lpstr>Times New Roman</vt:lpstr>
      <vt:lpstr>华文行楷</vt:lpstr>
      <vt:lpstr>隶书</vt:lpstr>
      <vt:lpstr>黑体</vt:lpstr>
      <vt:lpstr>微软雅黑</vt:lpstr>
      <vt:lpstr>Arial Unicode MS</vt:lpstr>
      <vt:lpstr>Calibri</vt:lpstr>
      <vt:lpstr>东方纹理图案设计模板</vt:lpstr>
      <vt:lpstr>书堆型设计模板</vt:lpstr>
      <vt:lpstr>Network</vt:lpstr>
      <vt:lpstr>Pixel</vt:lpstr>
      <vt:lpstr>模块二  校园活动</vt:lpstr>
      <vt:lpstr>目  录</vt:lpstr>
      <vt:lpstr>【学习目标】</vt:lpstr>
      <vt:lpstr>【单元一】校园文书</vt:lpstr>
      <vt:lpstr>【单元一】校园文书</vt:lpstr>
      <vt:lpstr>【单元一】校园文书</vt:lpstr>
      <vt:lpstr>【单元一】校园文书</vt:lpstr>
      <vt:lpstr>【单元一】校园文书</vt:lpstr>
      <vt:lpstr>【单元一】校园文书</vt:lpstr>
      <vt:lpstr>【单元一】校园文书</vt:lpstr>
      <vt:lpstr>【单元一】校园文书</vt:lpstr>
      <vt:lpstr>【单元一】校园文书</vt:lpstr>
      <vt:lpstr>【单元一】校园文书</vt:lpstr>
      <vt:lpstr>【单元二】校园沟通</vt:lpstr>
      <vt:lpstr>【单元二】校园沟通</vt:lpstr>
      <vt:lpstr>【单元二】校园沟通</vt:lpstr>
      <vt:lpstr>【单元二】校园沟通</vt:lpstr>
      <vt:lpstr>【单元二】校园沟通</vt:lpstr>
      <vt:lpstr>【单元二】校园沟通</vt:lpstr>
      <vt:lpstr>【单元二】校园沟通</vt:lpstr>
      <vt:lpstr>【单元二】校园沟通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326</cp:revision>
  <dcterms:created xsi:type="dcterms:W3CDTF">2023-05-19T01:31:00Z</dcterms:created>
  <dcterms:modified xsi:type="dcterms:W3CDTF">2023-06-12T11:37:54Z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2052-11.1.0.14309</vt:lpwstr>
  </property>
  <property fmtid="{D5CDD505-2E9C-101B-9397-08002B2CF9AE}" pid="4" name="ICV">
    <vt:lpwstr>6A5BD8DE22694CF58D2ACCB140AE59BA_13</vt:lpwstr>
  </property>
</Properties>
</file>