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5" r:id="rId5"/>
  </p:sldMasterIdLst>
  <p:sldIdLst>
    <p:sldId id="256" r:id="rId6"/>
    <p:sldId id="273" r:id="rId7"/>
    <p:sldId id="261" r:id="rId8"/>
    <p:sldId id="271" r:id="rId9"/>
    <p:sldId id="275" r:id="rId10"/>
    <p:sldId id="276" r:id="rId11"/>
    <p:sldId id="278" r:id="rId12"/>
    <p:sldId id="280" r:id="rId13"/>
    <p:sldId id="281" r:id="rId14"/>
    <p:sldId id="300" r:id="rId15"/>
    <p:sldId id="283" r:id="rId16"/>
    <p:sldId id="284" r:id="rId17"/>
    <p:sldId id="285" r:id="rId18"/>
    <p:sldId id="286" r:id="rId19"/>
    <p:sldId id="287" r:id="rId20"/>
    <p:sldId id="288" r:id="rId21"/>
    <p:sldId id="289" r:id="rId22"/>
    <p:sldId id="290" r:id="rId23"/>
    <p:sldId id="291" r:id="rId24"/>
    <p:sldId id="292" r:id="rId25"/>
    <p:sldId id="293" r:id="rId26"/>
    <p:sldId id="294" r:id="rId27"/>
    <p:sldId id="295" r:id="rId28"/>
    <p:sldId id="296" r:id="rId29"/>
    <p:sldId id="297" r:id="rId30"/>
    <p:sldId id="298" r:id="rId31"/>
  </p:sldIdLst>
  <p:sldSz cx="9144000" cy="6858000" type="screen4x3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9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CC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76"/>
    <p:restoredTop sz="86371"/>
  </p:normalViewPr>
  <p:slideViewPr>
    <p:cSldViewPr showGuides="1">
      <p:cViewPr varScale="1">
        <p:scale>
          <a:sx n="64" d="100"/>
          <a:sy n="64" d="100"/>
        </p:scale>
        <p:origin x="-120" y="-204"/>
      </p:cViewPr>
      <p:guideLst>
        <p:guide orient="horz" pos="2160"/>
        <p:guide pos="29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8976"/>
    </p:cViewPr>
  </p:sorter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5" Type="http://schemas.openxmlformats.org/officeDocument/2006/relationships/tags" Target="tags/tag47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2" name="图片 10241" descr="e_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标题 1024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ctr">
              <a:defRPr kern="1200">
                <a:solidFill>
                  <a:srgbClr val="000066"/>
                </a:solidFill>
              </a:defRPr>
            </a:lvl1pPr>
          </a:lstStyle>
          <a:p>
            <a:pPr lvl="0" fontAlgn="base"/>
            <a:r>
              <a:rPr lang="ja-JP" altLang="en-US" strike="noStrike" noProof="1" dirty="0"/>
              <a:t>マスタ タイトルの書式設定</a:t>
            </a:r>
            <a:endParaRPr lang="ja-JP" altLang="en-US" strike="noStrike" noProof="1" dirty="0"/>
          </a:p>
        </p:txBody>
      </p:sp>
      <p:sp>
        <p:nvSpPr>
          <p:cNvPr id="10244" name="副标题 10243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kern="1200">
                <a:solidFill>
                  <a:srgbClr val="000066"/>
                </a:solidFill>
              </a:defRPr>
            </a:lvl1pPr>
            <a:lvl2pPr marL="457200" lvl="1" indent="-457200" algn="ctr">
              <a:buNone/>
              <a:defRPr kern="1200">
                <a:solidFill>
                  <a:srgbClr val="000066"/>
                </a:solidFill>
              </a:defRPr>
            </a:lvl2pPr>
            <a:lvl3pPr marL="914400" lvl="2" indent="-914400" algn="ctr">
              <a:buNone/>
              <a:defRPr kern="1200">
                <a:solidFill>
                  <a:srgbClr val="000066"/>
                </a:solidFill>
              </a:defRPr>
            </a:lvl3pPr>
            <a:lvl4pPr marL="1371600" lvl="3" indent="-1371600" algn="ctr">
              <a:buNone/>
              <a:defRPr kern="1200">
                <a:solidFill>
                  <a:srgbClr val="000066"/>
                </a:solidFill>
              </a:defRPr>
            </a:lvl4pPr>
            <a:lvl5pPr marL="1828800" lvl="4" indent="-1828800" algn="ctr">
              <a:buNone/>
              <a:defRPr kern="1200">
                <a:solidFill>
                  <a:srgbClr val="000066"/>
                </a:solidFill>
              </a:defRPr>
            </a:lvl5pPr>
          </a:lstStyle>
          <a:p>
            <a:pPr lvl="0" fontAlgn="base"/>
            <a:r>
              <a:rPr lang="ja-JP" altLang="en-US" strike="noStrike" noProof="1" dirty="0"/>
              <a:t>マスタ サブタイトルの書式設定</a:t>
            </a:r>
            <a:endParaRPr lang="ja-JP" altLang="en-US" strike="noStrike" noProof="1" dirty="0"/>
          </a:p>
        </p:txBody>
      </p:sp>
      <p:sp>
        <p:nvSpPr>
          <p:cNvPr id="10245" name="日期占位符 1024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endParaRPr lang="zh-CN" altLang="ja-JP" strike="noStrike" noProof="1" dirty="0">
              <a:solidFill>
                <a:srgbClr val="000066"/>
              </a:solidFill>
              <a:ea typeface="MS PGothic" panose="020B0600070205080204" pitchFamily="34" charset="-128"/>
            </a:endParaRPr>
          </a:p>
        </p:txBody>
      </p:sp>
      <p:sp>
        <p:nvSpPr>
          <p:cNvPr id="10246" name="页脚占位符 1024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endParaRPr lang="ja-JP" altLang="en-US" strike="noStrike" noProof="1" dirty="0">
              <a:solidFill>
                <a:srgbClr val="000066"/>
              </a:solidFill>
              <a:ea typeface="MS PGothic" panose="020B0600070205080204" pitchFamily="34" charset="-128"/>
            </a:endParaRPr>
          </a:p>
        </p:txBody>
      </p:sp>
      <p:sp>
        <p:nvSpPr>
          <p:cNvPr id="10247" name="灯片编号占位符 1024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fld id="{9A0DB2DC-4C9A-4742-B13C-FB6460FD3503}" type="slidenum">
              <a:rPr lang="ja-JP" altLang="en-US" strike="noStrike" noProof="1" dirty="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ea"/>
              </a:rPr>
            </a:fld>
            <a:endParaRPr lang="ja-JP" altLang="en-US" strike="noStrike" noProof="1" dirty="0">
              <a:solidFill>
                <a:srgbClr val="000066"/>
              </a:solidFill>
              <a:ea typeface="MS PGothic" panose="020B0600070205080204" pitchFamily="34" charset="-128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ja-JP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ja-JP" altLang="en-US" strike="noStrike" noProof="1" dirty="0">
                <a:latin typeface="Arial" panose="020B0604020202020204" pitchFamily="34" charset="0"/>
                <a:ea typeface="MS PGothic" panose="020B0600070205080204" pitchFamily="34" charset="-128"/>
                <a:cs typeface="+mn-ea"/>
              </a:rPr>
            </a:fld>
            <a:endParaRPr lang="ja-JP" altLang="en-US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960394" y="274638"/>
            <a:ext cx="1726406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781175" y="274638"/>
            <a:ext cx="5079137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ja-JP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ja-JP" altLang="en-US" strike="noStrike" noProof="1" dirty="0">
                <a:latin typeface="Arial" panose="020B0604020202020204" pitchFamily="34" charset="0"/>
                <a:ea typeface="MS PGothic" panose="020B0600070205080204" pitchFamily="34" charset="-128"/>
                <a:cs typeface="+mn-ea"/>
              </a:rPr>
            </a:fld>
            <a:endParaRPr lang="ja-JP" altLang="en-US" strike="noStrike" noProof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4578" name="标题 24577"/>
          <p:cNvSpPr>
            <a:spLocks noGrp="1"/>
          </p:cNvSpPr>
          <p:nvPr>
            <p:ph type="ctrTitle"/>
          </p:nvPr>
        </p:nvSpPr>
        <p:spPr>
          <a:xfrm>
            <a:off x="1279525" y="1600200"/>
            <a:ext cx="7085013" cy="1066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kern="1200"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24579" name="副标题 24578"/>
          <p:cNvSpPr>
            <a:spLocks noGrp="1"/>
          </p:cNvSpPr>
          <p:nvPr>
            <p:ph type="subTitle" idx="1"/>
          </p:nvPr>
        </p:nvSpPr>
        <p:spPr>
          <a:xfrm>
            <a:off x="1279525" y="2819400"/>
            <a:ext cx="5256213" cy="11430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24580" name="日期占位符 24579"/>
          <p:cNvSpPr>
            <a:spLocks noGrp="1"/>
          </p:cNvSpPr>
          <p:nvPr>
            <p:ph type="dt" sz="half" idx="2"/>
          </p:nvPr>
        </p:nvSpPr>
        <p:spPr>
          <a:xfrm>
            <a:off x="457200" y="6429375"/>
            <a:ext cx="2133600" cy="3238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endParaRPr lang="zh-CN" altLang="en-US" strike="noStrike" noProof="1" dirty="0">
              <a:latin typeface="Century Gothic" panose="020B0502020202020204" pitchFamily="34" charset="0"/>
            </a:endParaRPr>
          </a:p>
        </p:txBody>
      </p:sp>
      <p:sp>
        <p:nvSpPr>
          <p:cNvPr id="24581" name="页脚占位符 24580"/>
          <p:cNvSpPr>
            <a:spLocks noGrp="1"/>
          </p:cNvSpPr>
          <p:nvPr>
            <p:ph type="ftr" sz="quarter" idx="3"/>
          </p:nvPr>
        </p:nvSpPr>
        <p:spPr>
          <a:xfrm>
            <a:off x="3124200" y="6429375"/>
            <a:ext cx="2895600" cy="3238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endParaRPr lang="zh-CN" strike="noStrike" noProof="1" dirty="0">
              <a:latin typeface="Century Gothic" panose="020B0502020202020204" pitchFamily="34" charset="0"/>
            </a:endParaRPr>
          </a:p>
        </p:txBody>
      </p:sp>
      <p:sp>
        <p:nvSpPr>
          <p:cNvPr id="24582" name="灯片编号占位符 24581"/>
          <p:cNvSpPr>
            <a:spLocks noGrp="1"/>
          </p:cNvSpPr>
          <p:nvPr>
            <p:ph type="sldNum" sz="quarter" idx="4"/>
          </p:nvPr>
        </p:nvSpPr>
        <p:spPr>
          <a:xfrm>
            <a:off x="6553200" y="6429375"/>
            <a:ext cx="2133600" cy="3238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fld id="{9A0DB2DC-4C9A-4742-B13C-FB6460FD3503}" type="slidenum">
              <a:rPr lang="zh-CN" strike="noStrike" noProof="1" dirty="0">
                <a:latin typeface="Century Gothic" panose="020B0502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Century Gothic" panose="020B0502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Century Gothic" panose="020B0502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279525" y="1600200"/>
            <a:ext cx="257632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961003" y="1600200"/>
            <a:ext cx="257632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Century Gothic" panose="020B0502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Century Gothic" panose="020B0502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Century Gothic" panose="020B0502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Century Gothic" panose="020B0502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Century Gothic" panose="020B0502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ja-JP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ja-JP" altLang="en-US" strike="noStrike" noProof="1" dirty="0">
                <a:latin typeface="Arial" panose="020B0604020202020204" pitchFamily="34" charset="0"/>
                <a:ea typeface="MS PGothic" panose="020B0600070205080204" pitchFamily="34" charset="-128"/>
                <a:cs typeface="+mn-ea"/>
              </a:rPr>
            </a:fld>
            <a:endParaRPr lang="ja-JP" altLang="en-US" strike="noStrike" noProof="1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Century Gothic" panose="020B0502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Century Gothic" panose="020B0502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94475" y="685800"/>
            <a:ext cx="1771650" cy="5440363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279525" y="685800"/>
            <a:ext cx="5212246" cy="5440363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Century Gothic" panose="020B0502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直接连接符 306177"/>
          <p:cNvSpPr/>
          <p:nvPr/>
        </p:nvSpPr>
        <p:spPr>
          <a:xfrm>
            <a:off x="7315200" y="1066800"/>
            <a:ext cx="0" cy="4495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grpSp>
        <p:nvGrpSpPr>
          <p:cNvPr id="7171" name="组合 306183"/>
          <p:cNvGrpSpPr/>
          <p:nvPr/>
        </p:nvGrpSpPr>
        <p:grpSpPr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7172" name="椭圆 306184"/>
            <p:cNvSpPr/>
            <p:nvPr/>
          </p:nvSpPr>
          <p:spPr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73" name="椭圆 306185"/>
            <p:cNvSpPr/>
            <p:nvPr/>
          </p:nvSpPr>
          <p:spPr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74" name="椭圆 306186"/>
            <p:cNvSpPr/>
            <p:nvPr/>
          </p:nvSpPr>
          <p:spPr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75" name="椭圆 306187"/>
            <p:cNvSpPr/>
            <p:nvPr/>
          </p:nvSpPr>
          <p:spPr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76" name="椭圆 306188"/>
            <p:cNvSpPr/>
            <p:nvPr/>
          </p:nvSpPr>
          <p:spPr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77" name="椭圆 306189"/>
            <p:cNvSpPr/>
            <p:nvPr/>
          </p:nvSpPr>
          <p:spPr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78" name="椭圆 306190"/>
            <p:cNvSpPr/>
            <p:nvPr/>
          </p:nvSpPr>
          <p:spPr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79" name="椭圆 306191"/>
            <p:cNvSpPr/>
            <p:nvPr/>
          </p:nvSpPr>
          <p:spPr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0" name="椭圆 306192"/>
            <p:cNvSpPr/>
            <p:nvPr/>
          </p:nvSpPr>
          <p:spPr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1" name="椭圆 306193"/>
            <p:cNvSpPr/>
            <p:nvPr/>
          </p:nvSpPr>
          <p:spPr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2" name="椭圆 306194"/>
            <p:cNvSpPr/>
            <p:nvPr/>
          </p:nvSpPr>
          <p:spPr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3" name="椭圆 306195"/>
            <p:cNvSpPr/>
            <p:nvPr/>
          </p:nvSpPr>
          <p:spPr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4" name="椭圆 306196"/>
            <p:cNvSpPr/>
            <p:nvPr/>
          </p:nvSpPr>
          <p:spPr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5" name="椭圆 306197"/>
            <p:cNvSpPr/>
            <p:nvPr/>
          </p:nvSpPr>
          <p:spPr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6" name="椭圆 306198"/>
            <p:cNvSpPr/>
            <p:nvPr/>
          </p:nvSpPr>
          <p:spPr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7" name="椭圆 306199"/>
            <p:cNvSpPr/>
            <p:nvPr/>
          </p:nvSpPr>
          <p:spPr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8" name="椭圆 306200"/>
            <p:cNvSpPr/>
            <p:nvPr/>
          </p:nvSpPr>
          <p:spPr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9" name="椭圆 306201"/>
            <p:cNvSpPr/>
            <p:nvPr/>
          </p:nvSpPr>
          <p:spPr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0" name="椭圆 306202"/>
            <p:cNvSpPr/>
            <p:nvPr/>
          </p:nvSpPr>
          <p:spPr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1" name="椭圆 306203"/>
            <p:cNvSpPr/>
            <p:nvPr/>
          </p:nvSpPr>
          <p:spPr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2" name="椭圆 306204"/>
            <p:cNvSpPr/>
            <p:nvPr/>
          </p:nvSpPr>
          <p:spPr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3" name="椭圆 306205"/>
            <p:cNvSpPr/>
            <p:nvPr/>
          </p:nvSpPr>
          <p:spPr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4" name="椭圆 306206"/>
            <p:cNvSpPr/>
            <p:nvPr/>
          </p:nvSpPr>
          <p:spPr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5" name="椭圆 306207"/>
            <p:cNvSpPr/>
            <p:nvPr/>
          </p:nvSpPr>
          <p:spPr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6" name="椭圆 306208"/>
            <p:cNvSpPr/>
            <p:nvPr/>
          </p:nvSpPr>
          <p:spPr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7" name="椭圆 306209"/>
            <p:cNvSpPr/>
            <p:nvPr/>
          </p:nvSpPr>
          <p:spPr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8" name="椭圆 306210"/>
            <p:cNvSpPr/>
            <p:nvPr/>
          </p:nvSpPr>
          <p:spPr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9" name="椭圆 306211"/>
            <p:cNvSpPr/>
            <p:nvPr/>
          </p:nvSpPr>
          <p:spPr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00" name="椭圆 306212"/>
            <p:cNvSpPr/>
            <p:nvPr/>
          </p:nvSpPr>
          <p:spPr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01" name="椭圆 306213"/>
            <p:cNvSpPr/>
            <p:nvPr/>
          </p:nvSpPr>
          <p:spPr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02" name="椭圆 306214"/>
            <p:cNvSpPr/>
            <p:nvPr/>
          </p:nvSpPr>
          <p:spPr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7203" name="直接连接符 306215"/>
          <p:cNvSpPr/>
          <p:nvPr/>
        </p:nvSpPr>
        <p:spPr>
          <a:xfrm>
            <a:off x="304800" y="2819400"/>
            <a:ext cx="8229600" cy="0"/>
          </a:xfrm>
          <a:prstGeom prst="line">
            <a:avLst/>
          </a:prstGeom>
          <a:ln w="63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6179" name="标题 306178"/>
          <p:cNvSpPr>
            <a:spLocks noGrp="1"/>
          </p:cNvSpPr>
          <p:nvPr>
            <p:ph type="ctrTitle"/>
          </p:nvPr>
        </p:nvSpPr>
        <p:spPr>
          <a:xfrm>
            <a:off x="315913" y="466725"/>
            <a:ext cx="6781800" cy="21336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 algn="r">
              <a:defRPr sz="4800" kern="1200"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06180" name="副标题 306179"/>
          <p:cNvSpPr>
            <a:spLocks noGrp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r">
              <a:buNone/>
              <a:defRPr sz="3200" kern="1200"/>
            </a:lvl1pPr>
            <a:lvl2pPr marL="344805" lvl="1" indent="-344805" algn="ctr">
              <a:buNone/>
              <a:defRPr sz="3200" kern="1200"/>
            </a:lvl2pPr>
            <a:lvl3pPr marL="694055" lvl="2" indent="-694055" algn="ctr">
              <a:buNone/>
              <a:defRPr sz="3200" kern="1200"/>
            </a:lvl3pPr>
            <a:lvl4pPr marL="989330" lvl="3" indent="-989330" algn="ctr">
              <a:buNone/>
              <a:defRPr sz="3200" kern="1200"/>
            </a:lvl4pPr>
            <a:lvl5pPr marL="1282700" lvl="4" indent="-1282700" algn="ctr">
              <a:buNone/>
              <a:defRPr sz="3200" kern="1200"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306181" name="日期占位符 306180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endParaRPr lang="zh-CN" altLang="en-US" strike="noStrike" noProof="1" dirty="0"/>
          </a:p>
        </p:txBody>
      </p:sp>
      <p:sp>
        <p:nvSpPr>
          <p:cNvPr id="306182" name="页脚占位符 306181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endParaRPr lang="zh-CN" strike="noStrike" noProof="1" dirty="0"/>
          </a:p>
        </p:txBody>
      </p:sp>
      <p:sp>
        <p:nvSpPr>
          <p:cNvPr id="306183" name="灯片编号占位符 306182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2504" cy="44116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719263"/>
            <a:ext cx="4032504" cy="44116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ja-JP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ja-JP" altLang="en-US" strike="noStrike" noProof="1" dirty="0">
                <a:latin typeface="Arial" panose="020B0604020202020204" pitchFamily="34" charset="0"/>
                <a:ea typeface="MS PGothic" panose="020B0600070205080204" pitchFamily="34" charset="-128"/>
                <a:cs typeface="+mn-ea"/>
              </a:rPr>
            </a:fld>
            <a:endParaRPr lang="ja-JP" altLang="en-US" strike="noStrike" noProof="1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52930" cy="600868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194" name="组合 309249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8195" name="矩形 309250"/>
            <p:cNvSpPr/>
            <p:nvPr/>
          </p:nvSpPr>
          <p:spPr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lvl="0" indent="0" algn="ctr"/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196" name="矩形 309251"/>
            <p:cNvSpPr/>
            <p:nvPr/>
          </p:nvSpPr>
          <p:spPr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8197" name="组合 309252"/>
            <p:cNvGrpSpPr/>
            <p:nvPr/>
          </p:nvGrpSpPr>
          <p:grpSpPr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198" name="矩形 309253"/>
              <p:cNvSpPr/>
              <p:nvPr userDrawn="1"/>
            </p:nvSpPr>
            <p:spPr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 anchor="t" anchorCtr="0"/>
              <a:p>
                <a:pPr lvl="0" indent="0"/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199" name="矩形 309254"/>
              <p:cNvSpPr/>
              <p:nvPr userDrawn="1"/>
            </p:nvSpPr>
            <p:spPr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 anchor="t" anchorCtr="0"/>
              <a:p>
                <a:pPr lvl="0" indent="0"/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00" name="矩形 309255"/>
              <p:cNvSpPr/>
              <p:nvPr userDrawn="1"/>
            </p:nvSpPr>
            <p:spPr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 anchor="t" anchorCtr="0"/>
              <a:p>
                <a:pPr lvl="0" indent="0"/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01" name="矩形 309256"/>
              <p:cNvSpPr/>
              <p:nvPr userDrawn="1"/>
            </p:nvSpPr>
            <p:spPr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 anchor="t" anchorCtr="0"/>
              <a:p>
                <a:pPr lvl="0" indent="0"/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02" name="矩形 309257"/>
              <p:cNvSpPr/>
              <p:nvPr userDrawn="1"/>
            </p:nvSpPr>
            <p:spPr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 anchor="t" anchorCtr="0"/>
              <a:p>
                <a:pPr lvl="0" indent="0"/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03" name="矩形 309258"/>
              <p:cNvSpPr/>
              <p:nvPr userDrawn="1"/>
            </p:nvSpPr>
            <p:spPr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 anchor="t" anchorCtr="0"/>
              <a:p>
                <a:pPr lvl="0" indent="0"/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04" name="矩形 309259"/>
              <p:cNvSpPr/>
              <p:nvPr userDrawn="1"/>
            </p:nvSpPr>
            <p:spPr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 anchor="t" anchorCtr="0"/>
              <a:p>
                <a:pPr lvl="0" indent="0"/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05" name="矩形 309260"/>
              <p:cNvSpPr/>
              <p:nvPr userDrawn="1"/>
            </p:nvSpPr>
            <p:spPr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 anchor="t" anchorCtr="0"/>
              <a:p>
                <a:pPr lvl="0" indent="0"/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06" name="矩形 309261"/>
              <p:cNvSpPr/>
              <p:nvPr userDrawn="1"/>
            </p:nvSpPr>
            <p:spPr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 anchor="t" anchorCtr="0"/>
              <a:p>
                <a:pPr lvl="0" indent="0"/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07" name="矩形 309262"/>
              <p:cNvSpPr/>
              <p:nvPr userDrawn="1"/>
            </p:nvSpPr>
            <p:spPr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 anchor="t" anchorCtr="0"/>
              <a:p>
                <a:pPr lvl="0" indent="0"/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09267" name="标题 309266"/>
          <p:cNvSpPr>
            <a:spLocks noGrp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sz="5000" kern="1200">
                <a:solidFill>
                  <a:srgbClr val="FFFFFF"/>
                </a:solidFill>
              </a:defRPr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09268" name="副标题 309267"/>
          <p:cNvSpPr>
            <a:spLocks noGrp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>
              <a:buNone/>
              <a:defRPr sz="3400" kern="1200"/>
            </a:lvl1pPr>
            <a:lvl2pPr marL="457200" lvl="1" indent="-457200" algn="ctr">
              <a:buNone/>
              <a:defRPr sz="3400" kern="1200"/>
            </a:lvl2pPr>
            <a:lvl3pPr marL="914400" lvl="2" indent="-914400" algn="ctr">
              <a:buNone/>
              <a:defRPr sz="3400" kern="1200"/>
            </a:lvl3pPr>
            <a:lvl4pPr marL="1371600" lvl="3" indent="-1371600" algn="ctr">
              <a:buNone/>
              <a:defRPr sz="3400" kern="1200"/>
            </a:lvl4pPr>
            <a:lvl5pPr marL="1828800" lvl="4" indent="-1828800" algn="ctr">
              <a:buNone/>
              <a:defRPr sz="3400" kern="1200"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309264" name="日期占位符 309263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fontAlgn="base"/>
            <a:endParaRPr lang="zh-CN" altLang="en-US" strike="noStrike" noProof="1" dirty="0"/>
          </a:p>
        </p:txBody>
      </p:sp>
      <p:sp>
        <p:nvSpPr>
          <p:cNvPr id="309265" name="页脚占位符 30926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fontAlgn="base"/>
            <a:endParaRPr lang="zh-CN" strike="noStrike" noProof="1" dirty="0"/>
          </a:p>
        </p:txBody>
      </p:sp>
      <p:sp>
        <p:nvSpPr>
          <p:cNvPr id="309266" name="灯片编号占位符 309265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fontAlgn="base"/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2504" cy="3886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981200"/>
            <a:ext cx="4032504" cy="3886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781175" y="1600200"/>
            <a:ext cx="3383756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303044" y="1600200"/>
            <a:ext cx="3383756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ja-JP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ja-JP" altLang="en-US" strike="noStrike" noProof="1" dirty="0">
                <a:latin typeface="Arial" panose="020B0604020202020204" pitchFamily="34" charset="0"/>
                <a:ea typeface="MS PGothic" panose="020B0600070205080204" pitchFamily="34" charset="-128"/>
                <a:cs typeface="+mn-ea"/>
              </a:rPr>
            </a:fld>
            <a:endParaRPr lang="ja-JP" altLang="en-US" strike="noStrike" noProof="1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52930" cy="54102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ja-JP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ja-JP" altLang="en-US" strike="noStrike" noProof="1" dirty="0">
                <a:latin typeface="Arial" panose="020B0604020202020204" pitchFamily="34" charset="0"/>
                <a:ea typeface="MS PGothic" panose="020B0600070205080204" pitchFamily="34" charset="-128"/>
                <a:cs typeface="+mn-ea"/>
              </a:rPr>
            </a:fld>
            <a:endParaRPr lang="ja-JP" altLang="en-US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ja-JP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ja-JP" altLang="en-US" strike="noStrike" noProof="1" dirty="0">
                <a:latin typeface="Arial" panose="020B0604020202020204" pitchFamily="34" charset="0"/>
                <a:ea typeface="MS PGothic" panose="020B0600070205080204" pitchFamily="34" charset="-128"/>
                <a:cs typeface="+mn-ea"/>
              </a:rPr>
            </a:fld>
            <a:endParaRPr lang="ja-JP" altLang="en-US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ja-JP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ja-JP" altLang="en-US" strike="noStrike" noProof="1" dirty="0">
                <a:latin typeface="Arial" panose="020B0604020202020204" pitchFamily="34" charset="0"/>
                <a:ea typeface="MS PGothic" panose="020B0600070205080204" pitchFamily="34" charset="-128"/>
                <a:cs typeface="+mn-ea"/>
              </a:rPr>
            </a:fld>
            <a:endParaRPr lang="ja-JP" altLang="en-US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ja-JP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ja-JP" altLang="en-US" strike="noStrike" noProof="1" dirty="0">
                <a:latin typeface="Arial" panose="020B0604020202020204" pitchFamily="34" charset="0"/>
                <a:ea typeface="MS PGothic" panose="020B0600070205080204" pitchFamily="34" charset="-128"/>
                <a:cs typeface="+mn-ea"/>
              </a:rPr>
            </a:fld>
            <a:endParaRPr lang="ja-JP" altLang="en-US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ja-JP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ja-JP" altLang="en-US" strike="noStrike" noProof="1" dirty="0">
                <a:latin typeface="Arial" panose="020B0604020202020204" pitchFamily="34" charset="0"/>
                <a:ea typeface="MS PGothic" panose="020B0600070205080204" pitchFamily="34" charset="-128"/>
                <a:cs typeface="+mn-ea"/>
              </a:rPr>
            </a:fld>
            <a:endParaRPr lang="ja-JP" altLang="en-US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5.png"/><Relationship Id="rId14" Type="http://schemas.openxmlformats.org/officeDocument/2006/relationships/image" Target="../media/image4.png"/><Relationship Id="rId13" Type="http://schemas.openxmlformats.org/officeDocument/2006/relationships/image" Target="../media/image3.png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6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3.xml"/><Relationship Id="rId8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9217" descr="e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标题 9218"/>
          <p:cNvSpPr>
            <a:spLocks noGrp="1"/>
          </p:cNvSpPr>
          <p:nvPr>
            <p:ph type="title"/>
          </p:nvPr>
        </p:nvSpPr>
        <p:spPr>
          <a:xfrm>
            <a:off x="1781175" y="274638"/>
            <a:ext cx="6905625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 indent="0"/>
            <a:r>
              <a:rPr lang="ja-JP" altLang="en-US" dirty="0"/>
              <a:t>マスタ タイトルの書式設定</a:t>
            </a:r>
            <a:endParaRPr lang="ja-JP" altLang="en-US" dirty="0"/>
          </a:p>
        </p:txBody>
      </p:sp>
      <p:sp>
        <p:nvSpPr>
          <p:cNvPr id="1028" name="文本占位符 9219"/>
          <p:cNvSpPr>
            <a:spLocks noGrp="1"/>
          </p:cNvSpPr>
          <p:nvPr>
            <p:ph type="body"/>
          </p:nvPr>
        </p:nvSpPr>
        <p:spPr>
          <a:xfrm>
            <a:off x="1781175" y="1600200"/>
            <a:ext cx="6905625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342900"/>
            <a:r>
              <a:rPr lang="ja-JP" altLang="en-US" dirty="0"/>
              <a:t>マスタ テキストの書式設定</a:t>
            </a:r>
            <a:endParaRPr lang="ja-JP" altLang="en-US" dirty="0"/>
          </a:p>
          <a:p>
            <a:pPr lvl="1" indent="-285750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  <a:endParaRPr lang="ja-JP" altLang="en-US" dirty="0"/>
          </a:p>
          <a:p>
            <a:pPr lvl="2" indent="-228600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  <a:endParaRPr lang="ja-JP" altLang="en-US" dirty="0"/>
          </a:p>
          <a:p>
            <a:pPr lvl="3" indent="-228600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ja-JP" altLang="en-US" dirty="0"/>
          </a:p>
          <a:p>
            <a:pPr lvl="4" indent="-228600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ja-JP" altLang="en-US" dirty="0"/>
          </a:p>
        </p:txBody>
      </p:sp>
      <p:sp>
        <p:nvSpPr>
          <p:cNvPr id="9221" name="日期占位符 9220"/>
          <p:cNvSpPr>
            <a:spLocks noGrp="1"/>
          </p:cNvSpPr>
          <p:nvPr>
            <p:ph type="dt" sz="half" idx="2"/>
          </p:nvPr>
        </p:nvSpPr>
        <p:spPr>
          <a:xfrm>
            <a:off x="1781175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ea typeface="MS PGothic" panose="020B0600070205080204" pitchFamily="34" charset="-128"/>
              </a:defRPr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9222" name="页脚占位符 9221"/>
          <p:cNvSpPr>
            <a:spLocks noGrp="1"/>
          </p:cNvSpPr>
          <p:nvPr>
            <p:ph type="ftr" sz="quarter" idx="3"/>
          </p:nvPr>
        </p:nvSpPr>
        <p:spPr>
          <a:xfrm>
            <a:off x="3973513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ea typeface="MS PGothic" panose="020B0600070205080204" pitchFamily="34" charset="-128"/>
              </a:defRPr>
            </a:lvl1pPr>
          </a:lstStyle>
          <a:p>
            <a:pPr lvl="0" fontAlgn="base"/>
            <a:endParaRPr lang="ja-JP" altLang="en-US" strike="noStrike" noProof="1" dirty="0"/>
          </a:p>
        </p:txBody>
      </p:sp>
      <p:sp>
        <p:nvSpPr>
          <p:cNvPr id="9223" name="灯片编号占位符 9222"/>
          <p:cNvSpPr>
            <a:spLocks noGrp="1"/>
          </p:cNvSpPr>
          <p:nvPr>
            <p:ph type="sldNum" sz="quarter" idx="4"/>
          </p:nvPr>
        </p:nvSpPr>
        <p:spPr>
          <a:xfrm>
            <a:off x="6964363" y="6245225"/>
            <a:ext cx="1722438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ea typeface="MS PGothic" panose="020B0600070205080204" pitchFamily="34" charset="-128"/>
              </a:defRPr>
            </a:lvl1pPr>
          </a:lstStyle>
          <a:p>
            <a:pPr lvl="0" fontAlgn="base"/>
            <a:fld id="{9A0DB2DC-4C9A-4742-B13C-FB6460FD3503}" type="slidenum">
              <a:rPr lang="ja-JP" altLang="en-US" strike="noStrike" noProof="1" dirty="0">
                <a:latin typeface="Arial" panose="020B0604020202020204" pitchFamily="34" charset="0"/>
                <a:ea typeface="MS PGothic" panose="020B0600070205080204" pitchFamily="34" charset="-128"/>
                <a:cs typeface="+mn-ea"/>
              </a:rPr>
            </a:fld>
            <a:endParaRPr lang="ja-JP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3"/>
        </a:buBlip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5"/>
        </a:buBlip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6699FF"/>
        </a:buClr>
        <a:buChar char="◆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6699FF"/>
        </a:buClr>
        <a:buChar char="▪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6699FF"/>
        </a:buClr>
        <a:buChar char="▪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6699FF"/>
        </a:buClr>
        <a:buChar char="▪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6699FF"/>
        </a:buClr>
        <a:buChar char="▪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6699FF"/>
        </a:buClr>
        <a:buChar char="▪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3553"/>
          <p:cNvSpPr>
            <a:spLocks noGrp="1"/>
          </p:cNvSpPr>
          <p:nvPr>
            <p:ph type="title"/>
          </p:nvPr>
        </p:nvSpPr>
        <p:spPr>
          <a:xfrm>
            <a:off x="1279525" y="685800"/>
            <a:ext cx="7086600" cy="7318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23554"/>
          <p:cNvSpPr>
            <a:spLocks noGrp="1"/>
          </p:cNvSpPr>
          <p:nvPr>
            <p:ph type="body"/>
          </p:nvPr>
        </p:nvSpPr>
        <p:spPr>
          <a:xfrm>
            <a:off x="1279525" y="1600200"/>
            <a:ext cx="52578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3556" name="日期占位符 23555"/>
          <p:cNvSpPr>
            <a:spLocks noGrp="1"/>
          </p:cNvSpPr>
          <p:nvPr>
            <p:ph type="dt" sz="half" idx="2"/>
          </p:nvPr>
        </p:nvSpPr>
        <p:spPr>
          <a:xfrm>
            <a:off x="457200" y="6429375"/>
            <a:ext cx="2133600" cy="323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>
                <a:latin typeface="Century Gothic" panose="020B0502020202020204" pitchFamily="34" charset="0"/>
              </a:defRPr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23557" name="页脚占位符 23556"/>
          <p:cNvSpPr>
            <a:spLocks noGrp="1"/>
          </p:cNvSpPr>
          <p:nvPr>
            <p:ph type="ftr" sz="quarter" idx="3"/>
          </p:nvPr>
        </p:nvSpPr>
        <p:spPr>
          <a:xfrm>
            <a:off x="3124200" y="6429375"/>
            <a:ext cx="2895600" cy="323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200">
                <a:latin typeface="Century Gothic" panose="020B0502020202020204" pitchFamily="34" charset="0"/>
              </a:defRPr>
            </a:lvl1pPr>
          </a:lstStyle>
          <a:p>
            <a:pPr lvl="0" fontAlgn="base"/>
            <a:endParaRPr lang="zh-CN" strike="noStrike" noProof="1" dirty="0"/>
          </a:p>
        </p:txBody>
      </p:sp>
      <p:sp>
        <p:nvSpPr>
          <p:cNvPr id="23558" name="灯片编号占位符 23557"/>
          <p:cNvSpPr>
            <a:spLocks noGrp="1"/>
          </p:cNvSpPr>
          <p:nvPr>
            <p:ph type="sldNum" sz="quarter" idx="4"/>
          </p:nvPr>
        </p:nvSpPr>
        <p:spPr>
          <a:xfrm>
            <a:off x="6553200" y="6429375"/>
            <a:ext cx="2133600" cy="323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>
                <a:latin typeface="Century Gothic" panose="020B0502020202020204" pitchFamily="34" charset="0"/>
              </a:defRPr>
            </a:lvl1pPr>
          </a:lstStyle>
          <a:p>
            <a:pPr lvl="0" fontAlgn="base"/>
            <a:fld id="{9A0DB2DC-4C9A-4742-B13C-FB6460FD3503}" type="slidenum">
              <a:rPr lang="zh-CN" strike="noStrike" noProof="1" dirty="0">
                <a:latin typeface="Century Gothic" panose="020B0502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6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直接连接符 305153"/>
          <p:cNvSpPr/>
          <p:nvPr/>
        </p:nvSpPr>
        <p:spPr>
          <a:xfrm>
            <a:off x="7962900" y="152400"/>
            <a:ext cx="0" cy="1524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75" name="标题 305154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6" name="文本占位符 305155"/>
          <p:cNvSpPr>
            <a:spLocks noGrp="1"/>
          </p:cNvSpPr>
          <p:nvPr>
            <p:ph type="body"/>
          </p:nvPr>
        </p:nvSpPr>
        <p:spPr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347345"/>
            <a:r>
              <a:rPr lang="zh-CN" altLang="en-US" dirty="0"/>
              <a:t>第二级</a:t>
            </a:r>
            <a:endParaRPr lang="zh-CN" altLang="en-US" dirty="0"/>
          </a:p>
          <a:p>
            <a:pPr lvl="2" indent="-293370"/>
            <a:r>
              <a:rPr lang="zh-CN" altLang="en-US" dirty="0"/>
              <a:t>第三级</a:t>
            </a:r>
            <a:endParaRPr lang="zh-CN" altLang="en-US" dirty="0"/>
          </a:p>
          <a:p>
            <a:pPr lvl="3" indent="-292100"/>
            <a:r>
              <a:rPr lang="zh-CN" altLang="en-US" dirty="0"/>
              <a:t>第四级</a:t>
            </a:r>
            <a:endParaRPr lang="zh-CN" altLang="en-US" dirty="0"/>
          </a:p>
          <a:p>
            <a:pPr lvl="4" indent="-31623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05157" name="日期占位符 305156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305158" name="页脚占位符 305157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/>
            </a:lvl1pPr>
          </a:lstStyle>
          <a:p>
            <a:pPr lvl="0" fontAlgn="base"/>
            <a:endParaRPr lang="zh-CN" strike="noStrike" noProof="1" dirty="0"/>
          </a:p>
        </p:txBody>
      </p:sp>
      <p:sp>
        <p:nvSpPr>
          <p:cNvPr id="305159" name="灯片编号占位符 305158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/>
            </a:lvl1pPr>
          </a:lstStyle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  <p:grpSp>
        <p:nvGrpSpPr>
          <p:cNvPr id="3080" name="组合 305159"/>
          <p:cNvGrpSpPr/>
          <p:nvPr/>
        </p:nvGrpSpPr>
        <p:grpSpPr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3081" name="椭圆 305160"/>
            <p:cNvSpPr/>
            <p:nvPr/>
          </p:nvSpPr>
          <p:spPr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82" name="椭圆 305161"/>
            <p:cNvSpPr/>
            <p:nvPr/>
          </p:nvSpPr>
          <p:spPr>
            <a:xfrm>
              <a:off x="5248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83" name="椭圆 305162"/>
            <p:cNvSpPr/>
            <p:nvPr/>
          </p:nvSpPr>
          <p:spPr>
            <a:xfrm>
              <a:off x="5360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84" name="椭圆 305163"/>
            <p:cNvSpPr/>
            <p:nvPr/>
          </p:nvSpPr>
          <p:spPr>
            <a:xfrm>
              <a:off x="5136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85" name="椭圆 305164"/>
            <p:cNvSpPr/>
            <p:nvPr/>
          </p:nvSpPr>
          <p:spPr>
            <a:xfrm>
              <a:off x="5248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86" name="椭圆 305165"/>
            <p:cNvSpPr/>
            <p:nvPr/>
          </p:nvSpPr>
          <p:spPr>
            <a:xfrm>
              <a:off x="5360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87" name="椭圆 305166"/>
            <p:cNvSpPr/>
            <p:nvPr/>
          </p:nvSpPr>
          <p:spPr>
            <a:xfrm>
              <a:off x="5472" y="1072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88" name="椭圆 305167"/>
            <p:cNvSpPr/>
            <p:nvPr/>
          </p:nvSpPr>
          <p:spPr>
            <a:xfrm>
              <a:off x="5136" y="1184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89" name="椭圆 305168"/>
            <p:cNvSpPr/>
            <p:nvPr/>
          </p:nvSpPr>
          <p:spPr>
            <a:xfrm>
              <a:off x="5248" y="1184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90" name="椭圆 305169"/>
            <p:cNvSpPr/>
            <p:nvPr/>
          </p:nvSpPr>
          <p:spPr>
            <a:xfrm>
              <a:off x="5360" y="1184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91" name="椭圆 305170"/>
            <p:cNvSpPr/>
            <p:nvPr/>
          </p:nvSpPr>
          <p:spPr>
            <a:xfrm>
              <a:off x="5472" y="1184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92" name="椭圆 305171"/>
            <p:cNvSpPr/>
            <p:nvPr/>
          </p:nvSpPr>
          <p:spPr>
            <a:xfrm>
              <a:off x="5584" y="1184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93" name="椭圆 305172"/>
            <p:cNvSpPr/>
            <p:nvPr/>
          </p:nvSpPr>
          <p:spPr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94" name="椭圆 305173"/>
            <p:cNvSpPr/>
            <p:nvPr/>
          </p:nvSpPr>
          <p:spPr>
            <a:xfrm>
              <a:off x="5248" y="1296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95" name="椭圆 305174"/>
            <p:cNvSpPr/>
            <p:nvPr/>
          </p:nvSpPr>
          <p:spPr>
            <a:xfrm>
              <a:off x="5360" y="1296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96" name="椭圆 305175"/>
            <p:cNvSpPr/>
            <p:nvPr/>
          </p:nvSpPr>
          <p:spPr>
            <a:xfrm>
              <a:off x="5472" y="1296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97" name="椭圆 305176"/>
            <p:cNvSpPr/>
            <p:nvPr/>
          </p:nvSpPr>
          <p:spPr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98" name="椭圆 305177"/>
            <p:cNvSpPr/>
            <p:nvPr/>
          </p:nvSpPr>
          <p:spPr>
            <a:xfrm>
              <a:off x="5248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99" name="椭圆 305178"/>
            <p:cNvSpPr/>
            <p:nvPr/>
          </p:nvSpPr>
          <p:spPr>
            <a:xfrm>
              <a:off x="5360" y="1408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00" name="椭圆 305179"/>
            <p:cNvSpPr/>
            <p:nvPr/>
          </p:nvSpPr>
          <p:spPr>
            <a:xfrm>
              <a:off x="5472" y="1408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01" name="椭圆 305180"/>
            <p:cNvSpPr/>
            <p:nvPr/>
          </p:nvSpPr>
          <p:spPr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02" name="椭圆 305181"/>
            <p:cNvSpPr/>
            <p:nvPr/>
          </p:nvSpPr>
          <p:spPr>
            <a:xfrm>
              <a:off x="5136" y="1520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03" name="椭圆 305182"/>
            <p:cNvSpPr/>
            <p:nvPr/>
          </p:nvSpPr>
          <p:spPr>
            <a:xfrm>
              <a:off x="5248" y="1520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04" name="椭圆 305183"/>
            <p:cNvSpPr/>
            <p:nvPr/>
          </p:nvSpPr>
          <p:spPr>
            <a:xfrm>
              <a:off x="5360" y="1520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05" name="椭圆 305184"/>
            <p:cNvSpPr/>
            <p:nvPr/>
          </p:nvSpPr>
          <p:spPr>
            <a:xfrm>
              <a:off x="5472" y="1520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06" name="椭圆 305185"/>
            <p:cNvSpPr/>
            <p:nvPr/>
          </p:nvSpPr>
          <p:spPr>
            <a:xfrm>
              <a:off x="5136" y="163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07" name="椭圆 305186"/>
            <p:cNvSpPr/>
            <p:nvPr/>
          </p:nvSpPr>
          <p:spPr>
            <a:xfrm>
              <a:off x="5248" y="163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08" name="椭圆 305187"/>
            <p:cNvSpPr/>
            <p:nvPr/>
          </p:nvSpPr>
          <p:spPr>
            <a:xfrm>
              <a:off x="5360" y="1632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09" name="椭圆 305188"/>
            <p:cNvSpPr/>
            <p:nvPr/>
          </p:nvSpPr>
          <p:spPr>
            <a:xfrm>
              <a:off x="5472" y="1632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10" name="椭圆 305189"/>
            <p:cNvSpPr/>
            <p:nvPr/>
          </p:nvSpPr>
          <p:spPr>
            <a:xfrm>
              <a:off x="5248" y="1744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11" name="椭圆 305190"/>
            <p:cNvSpPr/>
            <p:nvPr/>
          </p:nvSpPr>
          <p:spPr>
            <a:xfrm>
              <a:off x="5472" y="1744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9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l"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92150" lvl="1" indent="-34734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87425" lvl="2" indent="-29337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81430" lvl="3" indent="-2921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98930" lvl="4" indent="-31623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8226" name="页脚占位符 308225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/>
            </a:lvl1pPr>
          </a:lstStyle>
          <a:p>
            <a:pPr lvl="0" fontAlgn="base"/>
            <a:endParaRPr lang="zh-CN" strike="noStrike" noProof="1" dirty="0"/>
          </a:p>
        </p:txBody>
      </p:sp>
      <p:sp>
        <p:nvSpPr>
          <p:cNvPr id="308227" name="灯片编号占位符 308226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>
                <a:latin typeface="Arial Black" panose="020B0A04020102020204" pitchFamily="34" charset="0"/>
              </a:defRPr>
            </a:lvl1pPr>
          </a:lstStyle>
          <a:p>
            <a:pPr lvl="0" fontAlgn="base"/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  <p:grpSp>
        <p:nvGrpSpPr>
          <p:cNvPr id="4100" name="组合 308227"/>
          <p:cNvGrpSpPr/>
          <p:nvPr/>
        </p:nvGrpSpPr>
        <p:grpSpPr>
          <a:xfrm>
            <a:off x="0" y="0"/>
            <a:ext cx="9144000" cy="546100"/>
            <a:chOff x="0" y="0"/>
            <a:chExt cx="5760" cy="344"/>
          </a:xfrm>
        </p:grpSpPr>
        <p:sp>
          <p:nvSpPr>
            <p:cNvPr id="4101" name="矩形 308228"/>
            <p:cNvSpPr/>
            <p:nvPr/>
          </p:nvSpPr>
          <p:spPr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lvl="0" indent="0" algn="ctr"/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102" name="矩形 308229"/>
            <p:cNvSpPr/>
            <p:nvPr/>
          </p:nvSpPr>
          <p:spPr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103" name="矩形 308230"/>
            <p:cNvSpPr/>
            <p:nvPr/>
          </p:nvSpPr>
          <p:spPr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04" name="矩形 308231"/>
            <p:cNvSpPr/>
            <p:nvPr/>
          </p:nvSpPr>
          <p:spPr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05" name="矩形 308232"/>
            <p:cNvSpPr/>
            <p:nvPr/>
          </p:nvSpPr>
          <p:spPr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06" name="矩形 308233"/>
            <p:cNvSpPr/>
            <p:nvPr/>
          </p:nvSpPr>
          <p:spPr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07" name="矩形 308234"/>
            <p:cNvSpPr/>
            <p:nvPr/>
          </p:nvSpPr>
          <p:spPr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108" name="矩形 308235"/>
            <p:cNvSpPr/>
            <p:nvPr/>
          </p:nvSpPr>
          <p:spPr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09" name="矩形 308236"/>
            <p:cNvSpPr/>
            <p:nvPr/>
          </p:nvSpPr>
          <p:spPr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110" name="标题 308237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111" name="文本占位符 308238"/>
          <p:cNvSpPr>
            <a:spLocks noGrp="1"/>
          </p:cNvSpPr>
          <p:nvPr>
            <p:ph type="body"/>
          </p:nvPr>
        </p:nvSpPr>
        <p:spPr>
          <a:xfrm>
            <a:off x="457200" y="1981200"/>
            <a:ext cx="8229600" cy="3886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08240" name="日期占位符 308239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/>
            </a:lvl1pPr>
          </a:lstStyle>
          <a:p>
            <a:pPr lvl="0" fontAlgn="base"/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anose="05000000000000000000" pitchFamily="2" charset="2"/>
        <a:buChar char="¨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¨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32.xml"/><Relationship Id="rId1" Type="http://schemas.openxmlformats.org/officeDocument/2006/relationships/tags" Target="../tags/tag3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34.xml"/><Relationship Id="rId1" Type="http://schemas.openxmlformats.org/officeDocument/2006/relationships/tags" Target="../tags/tag3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42.xml"/><Relationship Id="rId1" Type="http://schemas.openxmlformats.org/officeDocument/2006/relationships/tags" Target="../tags/tag4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46.xml"/><Relationship Id="rId1" Type="http://schemas.openxmlformats.org/officeDocument/2006/relationships/tags" Target="../tags/tag4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4097"/>
          <p:cNvSpPr>
            <a:spLocks noGrp="1"/>
          </p:cNvSpPr>
          <p:nvPr>
            <p:ph type="ctrTitle"/>
          </p:nvPr>
        </p:nvSpPr>
        <p:spPr>
          <a:xfrm>
            <a:off x="2437130" y="2514600"/>
            <a:ext cx="6693535" cy="1019175"/>
          </a:xfrm>
        </p:spPr>
        <p:txBody>
          <a:bodyPr anchor="ctr" anchorCtr="0"/>
          <a:p>
            <a:pPr defTabSz="914400">
              <a:buClrTx/>
              <a:buSzTx/>
              <a:buFontTx/>
              <a:buNone/>
            </a:pPr>
            <a:r>
              <a:rPr lang="zh-CN" sz="6000" b="1" kern="1200" baseline="0" dirty="0">
                <a:solidFill>
                  <a:srgbClr val="FFFFFF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模块五</a:t>
            </a:r>
            <a:r>
              <a:rPr lang="en-US" altLang="zh-CN" sz="6000" b="1" kern="1200" baseline="0" dirty="0">
                <a:solidFill>
                  <a:srgbClr val="FFFFFF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  </a:t>
            </a:r>
            <a:r>
              <a:rPr lang="zh-CN" sz="6000" b="1" kern="1200" baseline="0" dirty="0">
                <a:solidFill>
                  <a:srgbClr val="FFFFFF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工作汇报</a:t>
            </a:r>
            <a:endParaRPr lang="zh-CN" sz="6000" b="1" kern="1200" baseline="0" dirty="0">
              <a:solidFill>
                <a:srgbClr val="FFFFFF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  <p:bldLst>
      <p:bldP spid="409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457200" y="1066800"/>
            <a:ext cx="8469630" cy="5383530"/>
          </a:xfrm>
        </p:spPr>
        <p:txBody>
          <a:bodyPr anchor="t" anchorCtr="0"/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500" b="1" dirty="0"/>
              <a:t>三、请示</a:t>
            </a:r>
            <a:endParaRPr lang="zh-CN" altLang="en-US" sz="2500" b="1" dirty="0"/>
          </a:p>
          <a:p>
            <a:pPr mar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000" b="1" dirty="0"/>
              <a:t>（三）</a:t>
            </a:r>
            <a:r>
              <a:rPr lang="zh-CN" altLang="en-US" sz="2000" b="1" dirty="0">
                <a:sym typeface="+mn-ea"/>
              </a:rPr>
              <a:t>种类</a:t>
            </a:r>
            <a:endParaRPr lang="zh-CN" altLang="en-US" sz="2000" b="1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800" b="1" dirty="0"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1.请求指示的请示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1800" dirty="0"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）下级机关对有关政策或上级文件规定有疑问，不能擅自决定的；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1800" dirty="0"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）下级机关对职权范围内出现的新情况、新问题，在现有政策、制度中找不到处理依据的；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1800" dirty="0">
                <a:ea typeface="宋体" panose="02010600030101010101" pitchFamily="2" charset="-122"/>
                <a:sym typeface="+mn-ea"/>
              </a:rPr>
              <a:t>3</a:t>
            </a: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）下级机关与同级机关或协作单位在重要问题上存在意见分歧的，可用请求指示的请示。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800" b="1" dirty="0"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2.请求批准的请示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1800" dirty="0"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）下级机关的新做法、新方案、新项目或制定的某些规定、规划等需要上级机关批准后才能发布实施的；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1800" dirty="0"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）下级机关对工作中的某些人、财、物无法解决，需要上级审批的，可用请求批准的请示。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800" b="1" dirty="0"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3.请求批转的请示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下级机关就某一涉及面广的事项提出处理意见、方案、办法，希望平级机关或不相隶属单位办理的，用请求批转的请示。</a:t>
            </a: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12291" name="矩形 73732"/>
          <p:cNvSpPr/>
          <p:nvPr/>
        </p:nvSpPr>
        <p:spPr>
          <a:xfrm>
            <a:off x="4724400" y="0"/>
            <a:ext cx="44196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b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sz="1000" b="1">
                <a:solidFill>
                  <a:srgbClr val="1B5C9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1000">
              <a:solidFill>
                <a:srgbClr val="1B5C9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16305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81000" y="229235"/>
            <a:ext cx="4521200" cy="716280"/>
          </a:xfrm>
        </p:spPr>
        <p:txBody>
          <a:bodyPr anchor="b"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【单元一</a:t>
            </a:r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】汇报文书</a:t>
            </a:r>
            <a:endParaRPr lang="zh-CN" sz="3500" u="sng" strike="noStrike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457200" y="1066800"/>
            <a:ext cx="8469630" cy="5383530"/>
          </a:xfrm>
        </p:spPr>
        <p:txBody>
          <a:bodyPr anchor="t" anchorCtr="0"/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500" b="1" dirty="0"/>
              <a:t>三、请示</a:t>
            </a:r>
            <a:endParaRPr lang="zh-CN" altLang="en-US" sz="2500" b="1" dirty="0"/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000" b="1" dirty="0"/>
              <a:t>（四）结构</a:t>
            </a:r>
            <a:endParaRPr lang="zh-CN" altLang="en-US" sz="2000" b="1" dirty="0"/>
          </a:p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请示一般由标题、主送机关、正文和落款四部分组成。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1.标题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由“发文机关名称＋事由＋文种”构成。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如“××职业技术学院关于增加2022年事业经费的请示”。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2.主送机关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请示的主送机关只能写一个单位。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3.正文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一般包括前言、主体、结尾三部分。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（</a:t>
            </a:r>
            <a:r>
              <a:rPr lang="en-US" altLang="zh-CN" sz="1800" dirty="0">
                <a:ea typeface="宋体" panose="02010600030101010101" pitchFamily="2" charset="-122"/>
              </a:rPr>
              <a:t>1</a:t>
            </a:r>
            <a:r>
              <a:rPr lang="zh-CN" altLang="en-US" sz="1800" dirty="0">
                <a:ea typeface="宋体" panose="02010600030101010101" pitchFamily="2" charset="-122"/>
              </a:rPr>
              <a:t>）前言：主要交代请示缘由，有时还需要说明背景。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（</a:t>
            </a:r>
            <a:r>
              <a:rPr lang="en-US" altLang="zh-CN" sz="1800" dirty="0">
                <a:ea typeface="宋体" panose="02010600030101010101" pitchFamily="2" charset="-122"/>
              </a:rPr>
              <a:t>2</a:t>
            </a:r>
            <a:r>
              <a:rPr lang="zh-CN" altLang="en-US" sz="1800" dirty="0">
                <a:ea typeface="宋体" panose="02010600030101010101" pitchFamily="2" charset="-122"/>
              </a:rPr>
              <a:t>）主体：坚持“一文一事”原则。请求事项要具体、符合实际，具有可操作性。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（</a:t>
            </a:r>
            <a:r>
              <a:rPr lang="en-US" altLang="zh-CN" sz="1800" dirty="0">
                <a:ea typeface="宋体" panose="02010600030101010101" pitchFamily="2" charset="-122"/>
              </a:rPr>
              <a:t>3</a:t>
            </a:r>
            <a:r>
              <a:rPr lang="zh-CN" altLang="en-US" sz="1800" dirty="0">
                <a:ea typeface="宋体" panose="02010600030101010101" pitchFamily="2" charset="-122"/>
              </a:rPr>
              <a:t>）结尾：用“当否，请批示”“妥否，请批复”“以上请示如无不妥，请批转各部门研究执行”。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4.落款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写请示单位名称、成文时间，且必须加盖单位公章。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12291" name="矩形 73732"/>
          <p:cNvSpPr/>
          <p:nvPr/>
        </p:nvSpPr>
        <p:spPr>
          <a:xfrm>
            <a:off x="4724400" y="0"/>
            <a:ext cx="44196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b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sz="1000" b="1">
                <a:solidFill>
                  <a:srgbClr val="1B5C9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1000">
              <a:solidFill>
                <a:srgbClr val="1B5C9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16305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81000" y="229235"/>
            <a:ext cx="4521200" cy="716280"/>
          </a:xfrm>
        </p:spPr>
        <p:txBody>
          <a:bodyPr anchor="b"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【单元一</a:t>
            </a:r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】汇报文书</a:t>
            </a:r>
            <a:endParaRPr lang="zh-CN" sz="3500" u="sng" strike="noStrike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457200" y="1066800"/>
            <a:ext cx="8469630" cy="5383530"/>
          </a:xfrm>
        </p:spPr>
        <p:txBody>
          <a:bodyPr anchor="t" anchorCtr="0"/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500" b="1" dirty="0"/>
              <a:t>三、报告</a:t>
            </a:r>
            <a:endParaRPr lang="zh-CN" altLang="en-US" sz="2500" b="1" dirty="0"/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000" b="1" dirty="0"/>
              <a:t>（一）概念</a:t>
            </a:r>
            <a:endParaRPr lang="zh-CN" altLang="en-US" sz="2000" b="1" dirty="0"/>
          </a:p>
          <a:p>
            <a:pPr marL="0" indent="0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报告是下级机关向上级机关汇报工作、反映情况、答复上级机关询问的公文，属于上行公文。下级机关运用报告时应当遵循上行文的行文规则。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000" b="1" dirty="0"/>
              <a:t>（二）种类</a:t>
            </a:r>
            <a:endParaRPr lang="zh-CN" altLang="en-US" sz="2000" b="1" dirty="0"/>
          </a:p>
          <a:p>
            <a:pPr marL="0" indent="0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1.工作报告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主要用于下级机关向上级机关汇报工作进展、成绩经验、存在问题及今后打算。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2.情况报告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主要用于下级机关向上级机关汇报工作中的突发事件、特殊情况或重大问题。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3.答复报告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主要用于下级机关答复上级机关询问，或汇报上级机关交办事情的办理结果。</a:t>
            </a: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12291" name="矩形 73732"/>
          <p:cNvSpPr/>
          <p:nvPr/>
        </p:nvSpPr>
        <p:spPr>
          <a:xfrm>
            <a:off x="4724400" y="0"/>
            <a:ext cx="44196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b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sz="1000" b="1">
                <a:solidFill>
                  <a:srgbClr val="1B5C9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1000">
              <a:solidFill>
                <a:srgbClr val="1B5C9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16305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81000" y="229235"/>
            <a:ext cx="4521200" cy="716280"/>
          </a:xfrm>
        </p:spPr>
        <p:txBody>
          <a:bodyPr anchor="b"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【单元一</a:t>
            </a:r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】汇报文书</a:t>
            </a:r>
            <a:endParaRPr lang="zh-CN" sz="3500" u="sng" strike="noStrike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533400" y="1066800"/>
            <a:ext cx="8117840" cy="5383530"/>
          </a:xfrm>
        </p:spPr>
        <p:txBody>
          <a:bodyPr anchor="t" anchorCtr="0"/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500" b="1" dirty="0"/>
              <a:t>三、报告</a:t>
            </a:r>
            <a:endParaRPr lang="zh-CN" altLang="en-US" sz="2500" b="1" dirty="0"/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000" b="1" dirty="0"/>
              <a:t>（三）特点</a:t>
            </a:r>
            <a:endParaRPr lang="zh-CN" altLang="en-US" sz="2000" b="1" dirty="0"/>
          </a:p>
          <a:p>
            <a:pPr marL="0" indent="0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1.陈述性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报告一般采取叙述、说明的表达方式，要把时间、地点、人物、事件、原因、结果叙述清楚，做了什么、怎么做、取得成绩、存在问题等逐一交代清楚。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2.汇报性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报告一般是将已经做过的事情向上级单位汇报，让上级单位了解和掌握情况，以便今后更好地指导工作。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3.单向性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报告是下级机关向上级机关汇报工作、反映情况。</a:t>
            </a: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12291" name="矩形 73732"/>
          <p:cNvSpPr/>
          <p:nvPr/>
        </p:nvSpPr>
        <p:spPr>
          <a:xfrm>
            <a:off x="4724400" y="0"/>
            <a:ext cx="44196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b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sz="1000" b="1">
                <a:solidFill>
                  <a:srgbClr val="1B5C9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1000">
              <a:solidFill>
                <a:srgbClr val="1B5C9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16305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7" name="标题 6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81000" y="229235"/>
            <a:ext cx="4521200" cy="716280"/>
          </a:xfrm>
        </p:spPr>
        <p:txBody>
          <a:bodyPr anchor="b"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【单元一</a:t>
            </a:r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】汇报文书</a:t>
            </a:r>
            <a:endParaRPr lang="zh-CN" sz="3500" u="sng" strike="noStrike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457200" y="1066800"/>
            <a:ext cx="8469630" cy="5713730"/>
          </a:xfrm>
        </p:spPr>
        <p:txBody>
          <a:bodyPr anchor="t" anchorCtr="0"/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500" b="1" dirty="0"/>
              <a:t>三、报告</a:t>
            </a:r>
            <a:endParaRPr lang="zh-CN" altLang="en-US" sz="2500" b="1" dirty="0"/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000" b="1" dirty="0"/>
              <a:t>（四）结构</a:t>
            </a:r>
            <a:endParaRPr lang="zh-CN" altLang="en-US" sz="2000" b="1" dirty="0"/>
          </a:p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报告一般由标题、主送机关、正文和落款四部分组成。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1.标题</a:t>
            </a:r>
            <a:endParaRPr lang="zh-CN" altLang="en-US" sz="1800" b="1" dirty="0">
              <a:ea typeface="宋体" panose="02010600030101010101" pitchFamily="2" charset="-122"/>
              <a:sym typeface="+mn-ea"/>
            </a:endParaRPr>
          </a:p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一般由“发文机关名称＋事由＋文种”构成。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如“××职业技术学院关于2022年事业经费执行情况的报告”。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2.主送机关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报告的主送机关只能写一个单位。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3.正文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一般包括前言、主体、结尾三部分。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（</a:t>
            </a:r>
            <a:r>
              <a:rPr lang="en-US" altLang="zh-CN" sz="1800" b="1" dirty="0">
                <a:ea typeface="宋体" panose="02010600030101010101" pitchFamily="2" charset="-122"/>
              </a:rPr>
              <a:t>1</a:t>
            </a:r>
            <a:r>
              <a:rPr lang="zh-CN" altLang="en-US" sz="1800" b="1" dirty="0">
                <a:ea typeface="宋体" panose="02010600030101010101" pitchFamily="2" charset="-122"/>
              </a:rPr>
              <a:t>）前言：</a:t>
            </a:r>
            <a:r>
              <a:rPr lang="zh-CN" altLang="en-US" sz="1800" dirty="0">
                <a:ea typeface="宋体" panose="02010600030101010101" pitchFamily="2" charset="-122"/>
              </a:rPr>
              <a:t>主要交代报告缘由。概括说明报告目的、意义及依据。用“现将有关情况报告如下”转入下文。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（</a:t>
            </a:r>
            <a:r>
              <a:rPr lang="en-US" altLang="zh-CN" sz="1800" b="1" dirty="0">
                <a:ea typeface="宋体" panose="02010600030101010101" pitchFamily="2" charset="-122"/>
              </a:rPr>
              <a:t>2</a:t>
            </a:r>
            <a:r>
              <a:rPr lang="zh-CN" altLang="en-US" sz="1800" b="1" dirty="0">
                <a:ea typeface="宋体" panose="02010600030101010101" pitchFamily="2" charset="-122"/>
              </a:rPr>
              <a:t>）主体：</a:t>
            </a:r>
            <a:r>
              <a:rPr lang="zh-CN" altLang="en-US" sz="1800" dirty="0">
                <a:ea typeface="宋体" panose="02010600030101010101" pitchFamily="2" charset="-122"/>
              </a:rPr>
              <a:t>用来说明报告事项。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（</a:t>
            </a:r>
            <a:r>
              <a:rPr lang="en-US" altLang="zh-CN" sz="1800" b="1" dirty="0">
                <a:ea typeface="宋体" panose="02010600030101010101" pitchFamily="2" charset="-122"/>
              </a:rPr>
              <a:t>3</a:t>
            </a:r>
            <a:r>
              <a:rPr lang="zh-CN" altLang="en-US" sz="1800" b="1" dirty="0">
                <a:ea typeface="宋体" panose="02010600030101010101" pitchFamily="2" charset="-122"/>
              </a:rPr>
              <a:t>）结尾：</a:t>
            </a:r>
            <a:r>
              <a:rPr lang="zh-CN" altLang="en-US" sz="1800" dirty="0">
                <a:ea typeface="宋体" panose="02010600030101010101" pitchFamily="2" charset="-122"/>
              </a:rPr>
              <a:t>根据报告类型的不同，使用不同习惯用语。如工作报告、情况报告常用“特此报告”，或“请审阅”。答复报告多用“专此报告”。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sz="1800" b="1" dirty="0">
                <a:ea typeface="宋体" panose="02010600030101010101" pitchFamily="2" charset="-122"/>
              </a:rPr>
              <a:t> 4.</a:t>
            </a:r>
            <a:r>
              <a:rPr lang="zh-CN" altLang="en-US" sz="1800" b="1" dirty="0">
                <a:ea typeface="宋体" panose="02010600030101010101" pitchFamily="2" charset="-122"/>
              </a:rPr>
              <a:t>落款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包括报告单位名称、成文时间。且必须加盖单位公章。</a:t>
            </a: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12291" name="矩形 73732"/>
          <p:cNvSpPr/>
          <p:nvPr/>
        </p:nvSpPr>
        <p:spPr>
          <a:xfrm>
            <a:off x="4724400" y="0"/>
            <a:ext cx="44196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b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sz="1000" b="1">
                <a:solidFill>
                  <a:srgbClr val="1B5C9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1000">
              <a:solidFill>
                <a:srgbClr val="1B5C9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16305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81000" y="229235"/>
            <a:ext cx="4521200" cy="716280"/>
          </a:xfrm>
        </p:spPr>
        <p:txBody>
          <a:bodyPr anchor="b"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【单元一</a:t>
            </a:r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】汇报文书</a:t>
            </a:r>
            <a:endParaRPr lang="zh-CN" sz="3500" u="sng" strike="noStrike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457200" y="1066800"/>
            <a:ext cx="8469630" cy="5383530"/>
          </a:xfrm>
        </p:spPr>
        <p:txBody>
          <a:bodyPr anchor="t" anchorCtr="0"/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500" b="1" dirty="0"/>
              <a:t>五、函</a:t>
            </a:r>
            <a:endParaRPr lang="zh-CN" altLang="en-US" sz="2500" b="1" dirty="0"/>
          </a:p>
          <a:p>
            <a:pPr mar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000" b="1" dirty="0"/>
              <a:t>（一）概念</a:t>
            </a:r>
            <a:endParaRPr lang="zh-CN" altLang="en-US" sz="2000" b="1" dirty="0"/>
          </a:p>
          <a:p>
            <a:pPr mar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函是不相隶属机关之间进行商洽工作、询问和答复问题、请求批准和答复审批事项的公文，属平行公文。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000" b="1" dirty="0">
                <a:sym typeface="+mn-ea"/>
              </a:rPr>
              <a:t>（二）特点</a:t>
            </a:r>
            <a:endParaRPr lang="zh-CN" altLang="en-US" sz="2000" b="1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1.广泛性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函作为平行公文，使用不受单位级别高低、大小的限制，使用范围十分广泛。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2.灵活性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函除平行行文外，也可向上或向下灵活行文，其写作格式相对比较灵活。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3.沟通性</a:t>
            </a:r>
            <a:endParaRPr lang="zh-CN" altLang="en-US" sz="1800" b="1" dirty="0">
              <a:ea typeface="宋体" panose="02010600030101010101" pitchFamily="2" charset="-122"/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函在无隶属关系单位之间商洽工作、询问事项、答复问题等方面，发挥着沟通协调作用。</a:t>
            </a: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12291" name="矩形 73732"/>
          <p:cNvSpPr/>
          <p:nvPr/>
        </p:nvSpPr>
        <p:spPr>
          <a:xfrm>
            <a:off x="4724400" y="0"/>
            <a:ext cx="44196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b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sz="1000" b="1">
                <a:solidFill>
                  <a:srgbClr val="1B5C9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1000">
              <a:solidFill>
                <a:srgbClr val="1B5C9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16305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81000" y="229235"/>
            <a:ext cx="4521200" cy="716280"/>
          </a:xfrm>
        </p:spPr>
        <p:txBody>
          <a:bodyPr anchor="b"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【单元一</a:t>
            </a:r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】汇报文书</a:t>
            </a:r>
            <a:endParaRPr lang="zh-CN" sz="3500" u="sng" strike="noStrike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457200" y="1142365"/>
            <a:ext cx="8469630" cy="5383530"/>
          </a:xfrm>
        </p:spPr>
        <p:txBody>
          <a:bodyPr anchor="t" anchorCtr="0"/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500" b="1" dirty="0"/>
              <a:t>五、函</a:t>
            </a:r>
            <a:endParaRPr lang="zh-CN" altLang="en-US" sz="2500" b="1" dirty="0"/>
          </a:p>
          <a:p>
            <a:pPr mar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000" b="1" dirty="0">
                <a:sym typeface="+mn-ea"/>
              </a:rPr>
              <a:t>（二）种类</a:t>
            </a:r>
            <a:endParaRPr lang="zh-CN" altLang="en-US" sz="2000" b="1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1.商洽函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用于平行机关之间，或无隶属关系单位之间洽谈业务、联系参观、请求支援等。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2.问答函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用于平行机关之间，或无隶属关系单位之间就某些问题进行询问或解答等。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3.批请函</a:t>
            </a:r>
            <a:endParaRPr lang="zh-CN" altLang="en-US" sz="2000" b="1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用于下级单位向业务主管部门请求批准、答复请批有关事项等。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4.告知函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用于平行机关之间，或无隶属关系单位之间告知有关事项等。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endParaRPr lang="zh-CN" altLang="en-US" sz="1800" dirty="0">
              <a:ea typeface="宋体" panose="02010600030101010101" pitchFamily="2" charset="-122"/>
              <a:sym typeface="+mn-ea"/>
            </a:endParaRPr>
          </a:p>
        </p:txBody>
      </p:sp>
      <p:sp>
        <p:nvSpPr>
          <p:cNvPr id="12291" name="矩形 73732"/>
          <p:cNvSpPr/>
          <p:nvPr/>
        </p:nvSpPr>
        <p:spPr>
          <a:xfrm>
            <a:off x="4724400" y="0"/>
            <a:ext cx="44196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b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sz="1000" b="1">
                <a:solidFill>
                  <a:srgbClr val="1B5C9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1000">
              <a:solidFill>
                <a:srgbClr val="1B5C9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16305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81000" y="229235"/>
            <a:ext cx="4521200" cy="716280"/>
          </a:xfrm>
        </p:spPr>
        <p:txBody>
          <a:bodyPr anchor="b"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【单元一</a:t>
            </a:r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】汇报文书</a:t>
            </a:r>
            <a:endParaRPr lang="zh-CN" sz="3500" u="sng" strike="noStrike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457200" y="1066800"/>
            <a:ext cx="8469630" cy="5383530"/>
          </a:xfrm>
        </p:spPr>
        <p:txBody>
          <a:bodyPr anchor="t" anchorCtr="0"/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500" b="1" dirty="0"/>
              <a:t>五、函</a:t>
            </a:r>
            <a:endParaRPr lang="zh-CN" altLang="en-US" sz="2500" b="1" dirty="0"/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000" b="1" dirty="0"/>
              <a:t>（四）结构</a:t>
            </a:r>
            <a:endParaRPr lang="zh-CN" altLang="en-US" sz="2000" b="1" dirty="0"/>
          </a:p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一般由标题、主送机关、正文和落款四部分组成。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1.标题</a:t>
            </a:r>
            <a:endParaRPr lang="zh-CN" altLang="en-US" sz="1800" b="1" dirty="0">
              <a:ea typeface="宋体" panose="02010600030101010101" pitchFamily="2" charset="-122"/>
              <a:sym typeface="+mn-ea"/>
            </a:endParaRPr>
          </a:p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一般由“发文机关名称＋事由＋文种”构成，如“××职业技术学院关于× ×公司行政管理人员进修的复函”。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2.主送机关</a:t>
            </a:r>
            <a:endParaRPr lang="zh-CN" altLang="en-US" sz="1800" b="1" dirty="0">
              <a:ea typeface="宋体" panose="02010600030101010101" pitchFamily="2" charset="-122"/>
              <a:sym typeface="+mn-ea"/>
            </a:endParaRPr>
          </a:p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指负责受理或答复函件机关，函主送机关可写一个单位，也可写多个单位。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3.正文</a:t>
            </a:r>
            <a:endParaRPr lang="zh-CN" altLang="en-US" sz="1800" b="1" dirty="0">
              <a:ea typeface="宋体" panose="02010600030101010101" pitchFamily="2" charset="-122"/>
              <a:sym typeface="+mn-ea"/>
            </a:endParaRPr>
          </a:p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一般包括前言、主体、结尾三部分。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1800" dirty="0"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）前言：主要交代发函的缘由、背景、原因、目的、依据等内容。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1800" dirty="0"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）主体：简明扼要地写清需要商洽、询问、联系、请求、告知或答复的事项。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1800" dirty="0">
                <a:ea typeface="宋体" panose="02010600030101010101" pitchFamily="2" charset="-122"/>
                <a:sym typeface="+mn-ea"/>
              </a:rPr>
              <a:t>3</a:t>
            </a: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）结尾：用礼貌用语向对方提出希望或请求。如去函用“特此函告”“请予函复”“盼复”;商洽函用“恳请协助”“不知贵方意见如何，请函告”;批请函用“请审核批准”“当否，请审批”;答复函用“此复”“专此函复”等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4.落款</a:t>
            </a:r>
            <a:endParaRPr lang="zh-CN" altLang="en-US" sz="1800" b="1" dirty="0">
              <a:ea typeface="宋体" panose="02010600030101010101" pitchFamily="2" charset="-122"/>
              <a:sym typeface="+mn-ea"/>
            </a:endParaRPr>
          </a:p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发函单位名称、成文时间，且必须加盖单位公章。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</p:txBody>
      </p:sp>
      <p:sp>
        <p:nvSpPr>
          <p:cNvPr id="12291" name="矩形 73732"/>
          <p:cNvSpPr/>
          <p:nvPr/>
        </p:nvSpPr>
        <p:spPr>
          <a:xfrm>
            <a:off x="4724400" y="0"/>
            <a:ext cx="44196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b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sz="1000" b="1">
                <a:solidFill>
                  <a:srgbClr val="1B5C9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1000">
              <a:solidFill>
                <a:srgbClr val="1B5C9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16305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81000" y="229235"/>
            <a:ext cx="4521200" cy="716280"/>
          </a:xfrm>
        </p:spPr>
        <p:txBody>
          <a:bodyPr anchor="b"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【单元一</a:t>
            </a:r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】汇报文书</a:t>
            </a:r>
            <a:endParaRPr lang="zh-CN" sz="3500" u="sng" strike="noStrike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457200" y="1066800"/>
            <a:ext cx="8469630" cy="5383530"/>
          </a:xfrm>
        </p:spPr>
        <p:txBody>
          <a:bodyPr anchor="t" anchorCtr="0"/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500" b="1" dirty="0"/>
              <a:t>一、与领导沟通</a:t>
            </a:r>
            <a:endParaRPr lang="zh-CN" altLang="en-US" sz="2500" b="1" dirty="0"/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000" b="1" dirty="0"/>
              <a:t>（一）基本原则</a:t>
            </a:r>
            <a:endParaRPr lang="zh-CN" altLang="en-US" sz="2000" b="1" dirty="0"/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1.积极主动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向领导汇报工作是下级工作职责。下级要养成积极主动汇报意识，</a:t>
            </a: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经常向领导汇报工作，</a:t>
            </a:r>
            <a:r>
              <a:rPr lang="zh-CN" altLang="en-US" sz="1800" dirty="0">
                <a:ea typeface="宋体" panose="02010600030101010101" pitchFamily="2" charset="-122"/>
              </a:rPr>
              <a:t>不要</a:t>
            </a:r>
            <a:r>
              <a:rPr lang="zh-CN" altLang="en-US" sz="1800" dirty="0">
                <a:ea typeface="宋体" panose="02010600030101010101" pitchFamily="2" charset="-122"/>
              </a:rPr>
              <a:t>被动地等领导询问。对领导交办工作，要积极回应，及时汇报进展情况。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2.把握分寸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下级向上级汇报工作，一定要把握分寸，正确定位自己角色，不超越上下级工作关系，</a:t>
            </a: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不超越工作底线，</a:t>
            </a:r>
            <a:r>
              <a:rPr lang="zh-CN" altLang="en-US" sz="1800" dirty="0">
                <a:ea typeface="宋体" panose="02010600030101010101" pitchFamily="2" charset="-122"/>
              </a:rPr>
              <a:t>始终与领导保持在一个有利于工作的适当范围。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3.谦虚谨慎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下级与上级沟通，要保持谦虚谨慎、不卑不亢的态度，遵循上下级礼仪，注意汇报方式。既不唯唯诺诺，也不恃才孤傲，既要尊重领导，又不阿谀奉承领导。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endParaRPr lang="zh-CN" altLang="en-US" sz="1800" dirty="0">
              <a:ea typeface="宋体" panose="0201060003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16305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81000" y="229235"/>
            <a:ext cx="4521200" cy="716280"/>
          </a:xfrm>
        </p:spPr>
        <p:txBody>
          <a:bodyPr anchor="b"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【单元二】管理沟通</a:t>
            </a:r>
            <a:endParaRPr lang="zh-CN" sz="3500" u="sng" strike="noStrike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457200" y="1066800"/>
            <a:ext cx="8469630" cy="5383530"/>
          </a:xfrm>
        </p:spPr>
        <p:txBody>
          <a:bodyPr anchor="t" anchorCtr="0"/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500" b="1" dirty="0"/>
              <a:t>一、与领导沟通</a:t>
            </a:r>
            <a:endParaRPr lang="zh-CN" altLang="en-US" sz="2500" b="1" dirty="0"/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000" b="1" dirty="0"/>
              <a:t>（二）沟通技巧</a:t>
            </a:r>
            <a:endParaRPr lang="zh-CN" altLang="en-US" sz="2000" b="1" dirty="0"/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1.精心准备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首先理清汇报关键点，然后形成汇报提纲，最后带着提纲向领导汇报。如果对汇报问题、事件、情况前因后果的没有搞清楚，就不急着汇报。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2.接受任务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下级接受任务，要</a:t>
            </a: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当面询问清楚，</a:t>
            </a:r>
            <a:r>
              <a:rPr lang="zh-CN" altLang="en-US" sz="1800" dirty="0">
                <a:ea typeface="宋体" panose="02010600030101010101" pitchFamily="2" charset="-122"/>
              </a:rPr>
              <a:t>准确把握领导意图与思路。如果对分配工作任务感到确有困难，要寻找合适时间向领导解释，不要当面与领导争执。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3.察言观色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下级如果发现领导心不在焉，要及时调整汇报内容与方式。如果发现领导想要离开办公室，就要压缩汇报内容，或者暂停汇报。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4.随时记录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下级在与领导沟通时，要养成随身携带记录本与笔的习惯，及时记录领导讲话。对领导交办的重大事项不是十分肯定，一定要及时确认，以免记错。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5.学会倾听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下级在与领导沟通时，一定要认真、仔细地倾听领导讲话，准确领会领导讲话要点，不要随便插话。</a:t>
            </a: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12291" name="矩形 73732"/>
          <p:cNvSpPr/>
          <p:nvPr/>
        </p:nvSpPr>
        <p:spPr>
          <a:xfrm>
            <a:off x="4724400" y="0"/>
            <a:ext cx="44196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b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sz="1000" b="1">
                <a:solidFill>
                  <a:srgbClr val="1B5C9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1000">
              <a:solidFill>
                <a:srgbClr val="1B5C9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16305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81000" y="229235"/>
            <a:ext cx="4521200" cy="716280"/>
          </a:xfrm>
        </p:spPr>
        <p:txBody>
          <a:bodyPr anchor="b"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【单元二】管理沟通</a:t>
            </a:r>
            <a:endParaRPr lang="zh-CN" sz="3500" u="sng" strike="noStrike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标题 49153"/>
          <p:cNvSpPr>
            <a:spLocks noGrp="1"/>
          </p:cNvSpPr>
          <p:nvPr>
            <p:ph type="title"/>
          </p:nvPr>
        </p:nvSpPr>
        <p:spPr>
          <a:xfrm>
            <a:off x="457200" y="479425"/>
            <a:ext cx="7543800" cy="787400"/>
          </a:xfrm>
        </p:spPr>
        <p:txBody>
          <a:bodyPr anchor="b" anchorCtr="0"/>
          <a:p>
            <a:pPr algn="ctr"/>
            <a:r>
              <a:rPr lang="zh-CN" altLang="en-US" sz="5200" dirty="0">
                <a:latin typeface="隶书" panose="02010509060101010101" pitchFamily="49" charset="-122"/>
                <a:ea typeface="隶书" panose="02010509060101010101" pitchFamily="49" charset="-122"/>
              </a:rPr>
              <a:t>目  录</a:t>
            </a:r>
            <a:endParaRPr lang="zh-CN" altLang="en-US" sz="52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0242" name="文本占位符 49154"/>
          <p:cNvSpPr>
            <a:spLocks noGrp="1"/>
          </p:cNvSpPr>
          <p:nvPr>
            <p:ph idx="1"/>
          </p:nvPr>
        </p:nvSpPr>
        <p:spPr>
          <a:xfrm>
            <a:off x="381000" y="1266825"/>
            <a:ext cx="8280400" cy="5330825"/>
          </a:xfrm>
          <a:ln>
            <a:solidFill>
              <a:schemeClr val="tx1"/>
            </a:solidFill>
            <a:miter/>
          </a:ln>
        </p:spPr>
        <p:txBody>
          <a:bodyPr anchor="t" anchorCtr="0"/>
          <a:p>
            <a:pPr marL="1132205" lvl="2" indent="-438150">
              <a:lnSpc>
                <a:spcPct val="90000"/>
              </a:lnSpc>
              <a:buNone/>
            </a:pPr>
            <a:endParaRPr lang="en-US" altLang="zh-CN" sz="2600" b="1" dirty="0"/>
          </a:p>
          <a:p>
            <a:pPr marL="840105" lvl="1" indent="-495300">
              <a:lnSpc>
                <a:spcPct val="90000"/>
              </a:lnSpc>
              <a:buFont typeface="Wingdings" panose="05000000000000000000" pitchFamily="2" charset="2"/>
              <a:buChar char="&amp;"/>
            </a:pPr>
            <a:r>
              <a:rPr 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学习目标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840105" lvl="1" indent="-495300" algn="l">
              <a:lnSpc>
                <a:spcPct val="90000"/>
              </a:lnSpc>
              <a:buFont typeface="Wingdings" panose="05000000000000000000" pitchFamily="2" charset="2"/>
              <a:buChar char="&amp;"/>
            </a:pPr>
            <a:r>
              <a:rPr 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汇报文书</a:t>
            </a:r>
            <a:endParaRPr lang="zh-CN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4805" lvl="1" indent="0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b="1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      </a:t>
            </a:r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 —</a:t>
            </a:r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计划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  <a:p>
            <a:pPr marL="344805" lvl="1" indent="0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       —</a:t>
            </a:r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总结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  <a:p>
            <a:pPr marL="344805" lvl="1" indent="0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       —</a:t>
            </a:r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请示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  <a:p>
            <a:pPr marL="344805" lvl="1" indent="0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       —</a:t>
            </a:r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报告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  <a:p>
            <a:pPr marL="344805" lvl="1" indent="0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       —</a:t>
            </a:r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函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  <a:p>
            <a:pPr marL="840105" lvl="1" indent="-495300" algn="l">
              <a:lnSpc>
                <a:spcPct val="90000"/>
              </a:lnSpc>
              <a:buFont typeface="Wingdings" panose="05000000000000000000" pitchFamily="2" charset="2"/>
              <a:buChar char="&amp;"/>
            </a:pPr>
            <a:r>
              <a:rPr 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管理沟通</a:t>
            </a:r>
            <a:endParaRPr lang="zh-CN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4805" lvl="1" algn="l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b="1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          </a:t>
            </a:r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 —</a:t>
            </a:r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与领导沟通</a:t>
            </a:r>
            <a:endParaRPr lang="en-US" altLang="zh-CN" dirty="0"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  <a:p>
            <a:pPr marL="344805" lvl="1" algn="l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           —</a:t>
            </a:r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与下级沟通</a:t>
            </a:r>
            <a:endParaRPr lang="en-US" altLang="zh-CN" dirty="0"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  <a:p>
            <a:pPr marL="344805" lvl="1" algn="l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           —</a:t>
            </a:r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与同事沟通</a:t>
            </a:r>
            <a:endParaRPr lang="en-US" altLang="zh-CN" dirty="0"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457200" y="1066800"/>
            <a:ext cx="8469630" cy="5767070"/>
          </a:xfrm>
        </p:spPr>
        <p:txBody>
          <a:bodyPr anchor="t" anchorCtr="0"/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500" b="1" dirty="0"/>
              <a:t>一、与领导沟通</a:t>
            </a:r>
            <a:endParaRPr lang="zh-CN" altLang="en-US" sz="2500" b="1" dirty="0"/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000" b="1" dirty="0"/>
              <a:t>（三）注意事项</a:t>
            </a:r>
            <a:endParaRPr lang="zh-CN" altLang="en-US" sz="2000" b="1" dirty="0"/>
          </a:p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1.准确把握沟通时机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下级在工作中要善于把握关键节点，分清事情轻重缓急，选择领导乐意听的时机进行工作汇报。如不知道领导何时有空，可以通过电话或邮件等与领导预约。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2.坚持给领导做选择题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下级向领导汇报、请示工作，要提供多种方案，并对每一种方案可行性与优缺点阐明理由，让领导对不同方案进行比较选择，权衡利弊，做出最终决策。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3.了解领导处事风格特点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下级要了解领导处事风格，并采取不同应对方式。对控制型领导，要简明扼要；对互动型领导，要开诚布公；对务实型领导，要开门见山。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4.虚心接受领导批评指导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下级想了解领导真实想法，要以真诚态度向领导请教。不管领导是赞美还是批评，要虚心接受，这样才能受到领导信任与赏识。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5.及时回复领导交办事项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下级对领导交办的事情必须做到件件有着落、事事有结果。如果</a:t>
            </a: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不及时回复</a:t>
            </a:r>
            <a:r>
              <a:rPr lang="zh-CN" altLang="en-US" sz="1800" dirty="0">
                <a:ea typeface="宋体" panose="02010600030101010101" pitchFamily="2" charset="-122"/>
              </a:rPr>
              <a:t>领导交办事情，就会影响工作。如果领导再次催促，说明领导对你已经不放心。</a:t>
            </a: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12291" name="矩形 73732"/>
          <p:cNvSpPr/>
          <p:nvPr/>
        </p:nvSpPr>
        <p:spPr>
          <a:xfrm>
            <a:off x="4724400" y="0"/>
            <a:ext cx="44196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b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sz="1000" b="1">
                <a:solidFill>
                  <a:srgbClr val="1B5C9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1000">
              <a:solidFill>
                <a:srgbClr val="1B5C9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16305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81000" y="229235"/>
            <a:ext cx="4521200" cy="716280"/>
          </a:xfrm>
        </p:spPr>
        <p:txBody>
          <a:bodyPr anchor="b"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【单元二】管理沟通</a:t>
            </a:r>
            <a:endParaRPr lang="zh-CN" sz="3500" u="sng" strike="noStrike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457200" y="1066800"/>
            <a:ext cx="8469630" cy="5383530"/>
          </a:xfrm>
        </p:spPr>
        <p:txBody>
          <a:bodyPr anchor="t" anchorCtr="0"/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500" b="1" dirty="0"/>
              <a:t>二、与下级沟通</a:t>
            </a:r>
            <a:endParaRPr lang="zh-CN" altLang="en-US" sz="2500" b="1" dirty="0"/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000" b="1" dirty="0"/>
              <a:t>（一）基本原则</a:t>
            </a:r>
            <a:endParaRPr lang="zh-CN" altLang="en-US" sz="2000" b="1" dirty="0"/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1.把握时机，消除戒备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领导只有消除下级戒备心，才会获得有用的信息。如果选择工作之余或上下班路上，领导与下级沟通就比较自然。如果选择在办公室，就有可能给下级增加心理负担。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2.欣赏包容，肯定能力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领导对下级工作失误，不要直接训斥，要帮助下级找出原因，共同提出改进措施。如果下级不愿意接受任务，领导要适时表扬下级能力，让下级愉快接受任务。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3.平等交流，以理服人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领导与下级沟通时，要以轻松话题营造愉悦交谈氛围，要以和谐友善态度与下级平等交流。如果领导居高临下，以权压人，下级只能敬而远之。</a:t>
            </a:r>
            <a:endParaRPr lang="zh-CN" altLang="en-US" sz="1800" dirty="0">
              <a:ea typeface="宋体" panose="0201060003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16305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81000" y="229235"/>
            <a:ext cx="4521200" cy="716280"/>
          </a:xfrm>
        </p:spPr>
        <p:txBody>
          <a:bodyPr anchor="b"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【单元二】管理沟通</a:t>
            </a:r>
            <a:endParaRPr lang="zh-CN" sz="3500" u="sng" strike="noStrike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457200" y="1066800"/>
            <a:ext cx="8469630" cy="5383530"/>
          </a:xfrm>
        </p:spPr>
        <p:txBody>
          <a:bodyPr anchor="t" anchorCtr="0"/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500" b="1" dirty="0"/>
              <a:t>二、与下级沟通</a:t>
            </a:r>
            <a:endParaRPr lang="zh-CN" altLang="en-US" sz="2500" b="1" dirty="0"/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000" b="1" dirty="0"/>
              <a:t>（二）沟通技巧</a:t>
            </a:r>
            <a:endParaRPr lang="zh-CN" altLang="en-US" sz="2000" b="1" dirty="0"/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1.把控沟通主动权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领导与下级沟通时，一定要把握好谈话主题与沟通节奏，不要东拉西扯，偏离主题。在正常寒暄之后，应迅速转入正题，突出重点，简明扼要地让下级领会自己意图。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2.鼓励下级多说话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领导与下级沟通时，一定要耐着性子倾听下级发言，不要随意打断，更不要心不在焉、左顾右盼，或玩弄手机，要善于利用恰当话题引导下级多说话、说真话。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3.下级意见多包容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领导与下级交谈时，一定要尽可能让下级充分发表意见，不要急于评论。领导只有包容不同意见，甚至与自己相反意见，才能树立威信，赢得下级拥戴。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12291" name="矩形 73732"/>
          <p:cNvSpPr/>
          <p:nvPr/>
        </p:nvSpPr>
        <p:spPr>
          <a:xfrm>
            <a:off x="4724400" y="0"/>
            <a:ext cx="44196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b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sz="1000" b="1">
                <a:solidFill>
                  <a:srgbClr val="1B5C9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1000">
              <a:solidFill>
                <a:srgbClr val="1B5C9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16305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81000" y="229235"/>
            <a:ext cx="4521200" cy="716280"/>
          </a:xfrm>
        </p:spPr>
        <p:txBody>
          <a:bodyPr anchor="b"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【单元二】管理沟通</a:t>
            </a:r>
            <a:endParaRPr lang="zh-CN" sz="3500" u="sng" strike="noStrike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457200" y="1066800"/>
            <a:ext cx="8469630" cy="5383530"/>
          </a:xfrm>
        </p:spPr>
        <p:txBody>
          <a:bodyPr anchor="t" anchorCtr="0"/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500" b="1" dirty="0"/>
              <a:t>二、与下级沟通</a:t>
            </a:r>
            <a:endParaRPr lang="zh-CN" altLang="en-US" sz="2500" b="1" dirty="0"/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000" b="1" dirty="0"/>
              <a:t>（三）注意事项</a:t>
            </a:r>
            <a:endParaRPr lang="zh-CN" altLang="en-US" sz="2000" b="1" dirty="0"/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1.批评下级讲方法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领导批评下级要做到对事不对人，对非原则性错误不宜公开批评，可采取先表扬下级的成绩与能力，再根据事实指出其工作中存在的问题，最后以鼓励方式结束。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2.控制时间讲效率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领导与下级谈话要控制时间。如果领导谈话内容多、时间长，下级紧张心情与压力会随着时间延长而增加，将会大大降低沟通效果。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3.主动询问明要求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领导向下级布置工作任务，要以商讨语气，主动询问下级是否完全理解工作要求，询问下级还有什么问题，不要想当然地认为自己表达清楚，完全不考虑下级感受。</a:t>
            </a: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12291" name="矩形 73732"/>
          <p:cNvSpPr/>
          <p:nvPr/>
        </p:nvSpPr>
        <p:spPr>
          <a:xfrm>
            <a:off x="4724400" y="0"/>
            <a:ext cx="44196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b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sz="1000" b="1">
                <a:solidFill>
                  <a:srgbClr val="1B5C9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1000">
              <a:solidFill>
                <a:srgbClr val="1B5C9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16305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81000" y="229235"/>
            <a:ext cx="4521200" cy="716280"/>
          </a:xfrm>
        </p:spPr>
        <p:txBody>
          <a:bodyPr anchor="b"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【单元二】管理沟通</a:t>
            </a:r>
            <a:endParaRPr lang="zh-CN" sz="3500" u="sng" strike="noStrike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457200" y="1066800"/>
            <a:ext cx="8469630" cy="5383530"/>
          </a:xfrm>
        </p:spPr>
        <p:txBody>
          <a:bodyPr anchor="t" anchorCtr="0"/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500" b="1" dirty="0"/>
              <a:t>三、与同事沟通</a:t>
            </a:r>
            <a:endParaRPr lang="zh-CN" altLang="en-US" sz="2500" b="1" dirty="0"/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000" b="1" dirty="0"/>
              <a:t>（一）基本原则</a:t>
            </a:r>
            <a:endParaRPr lang="zh-CN" altLang="en-US" sz="2000" b="1" dirty="0"/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1.相互尊重，懂得谦让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同事关系是平等互助关系。生活上，要相互尊重、相互帮助;工作上，要以诚相待、相互提携。只有相互尊重，团结互助，才能建立良好人际关系，增强团队凝聚力。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2.平和心态，保持距离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在升迁、福利、待遇等涉及同事利益事务中，要保持一颗平和心，不嫉妒、不说风凉话。与同事相处，尽可能一视同仁，不厚此薄彼。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3.求同存异，考虑大局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对工作中的分歧意见，要以大局为重，对内求大同、存小异；对外多补台、少拆台。对一时不能达成共识的问题，可采取先冷处理，保留个人意见。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12291" name="矩形 73732"/>
          <p:cNvSpPr/>
          <p:nvPr/>
        </p:nvSpPr>
        <p:spPr>
          <a:xfrm>
            <a:off x="4724400" y="0"/>
            <a:ext cx="44196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b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sz="1000" b="1">
                <a:solidFill>
                  <a:srgbClr val="1B5C9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1000">
              <a:solidFill>
                <a:srgbClr val="1B5C9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16305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81000" y="229235"/>
            <a:ext cx="4521200" cy="716280"/>
          </a:xfrm>
        </p:spPr>
        <p:txBody>
          <a:bodyPr anchor="b"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【单元二】管理沟通</a:t>
            </a:r>
            <a:endParaRPr lang="zh-CN" sz="3500" u="sng" strike="noStrike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457200" y="1066800"/>
            <a:ext cx="8469630" cy="5383530"/>
          </a:xfrm>
        </p:spPr>
        <p:txBody>
          <a:bodyPr anchor="t" anchorCtr="0"/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500" b="1" dirty="0"/>
              <a:t>三、与同事沟通</a:t>
            </a:r>
            <a:endParaRPr lang="zh-CN" altLang="en-US" sz="2500" b="1" dirty="0"/>
          </a:p>
          <a:p>
            <a:pPr marL="0" algn="l">
              <a:lnSpc>
                <a:spcPct val="13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000" b="1" dirty="0"/>
              <a:t>（二）沟通技巧</a:t>
            </a:r>
            <a:endParaRPr lang="zh-CN" altLang="en-US" sz="2000" b="1" dirty="0"/>
          </a:p>
          <a:p>
            <a:pPr>
              <a:lnSpc>
                <a:spcPct val="13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zh-CN" sz="1800" b="1" dirty="0">
                <a:ea typeface="宋体" panose="02010600030101010101" pitchFamily="2" charset="-122"/>
              </a:rPr>
              <a:t>1</a:t>
            </a:r>
            <a:r>
              <a:rPr lang="zh-CN" altLang="en-US" sz="1800" b="1" dirty="0">
                <a:ea typeface="宋体" panose="02010600030101010101" pitchFamily="2" charset="-122"/>
              </a:rPr>
              <a:t>.学会倾听互欣赏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3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看一个人会不会沟通，就看他会不会听别人讲话，能不能主动倾听别人意见。只有学会倾听，才能懂得互相欣赏，增强信任,提高效率。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3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2.当面交流提效率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3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同事之间的工作沟通，除了采取微信、QQ、短信、邮件等现代信息手段外，还要选择传统的面对面沟通方式，既满足同事之间情感交流，又能提高工作效率。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3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3.持续沟通重反馈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3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同事之间的沟通需要反复确认，才能达成一致意见，确保工作顺畅进行。如果与同事只沟通一次，没有再次确认，或者确认反馈不及时，都有可能影响工作顺利开展。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3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4.宽容忍让敢担当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3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职场工作要心胸开阔、宽容忍让，多体谅他人，多顾及他人感受，不斤斤计较，不</a:t>
            </a: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因小失大，敢于担责，这样才能避免冲突，构建良好同事关系。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12291" name="矩形 73732"/>
          <p:cNvSpPr/>
          <p:nvPr/>
        </p:nvSpPr>
        <p:spPr>
          <a:xfrm>
            <a:off x="4724400" y="0"/>
            <a:ext cx="44196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b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sz="1000" b="1">
                <a:solidFill>
                  <a:srgbClr val="1B5C9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1000">
              <a:solidFill>
                <a:srgbClr val="1B5C9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16305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81000" y="229235"/>
            <a:ext cx="4521200" cy="716280"/>
          </a:xfrm>
        </p:spPr>
        <p:txBody>
          <a:bodyPr anchor="b"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【单元二】管理沟通</a:t>
            </a:r>
            <a:endParaRPr lang="zh-CN" sz="3500" u="sng" strike="noStrike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381635" y="914400"/>
            <a:ext cx="8469630" cy="5383530"/>
          </a:xfrm>
        </p:spPr>
        <p:txBody>
          <a:bodyPr anchor="t" anchorCtr="0"/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500" b="1" dirty="0"/>
              <a:t>三、与同事沟通</a:t>
            </a:r>
            <a:endParaRPr lang="zh-CN" altLang="en-US" sz="2500" b="1" dirty="0"/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000" b="1" dirty="0"/>
              <a:t>（三）注意事项</a:t>
            </a:r>
            <a:endParaRPr lang="zh-CN" altLang="en-US" sz="2000" b="1" dirty="0"/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1.不问别人薪酬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工资与奖金是员工私事，很多企业将其作为商业秘密。打听同事薪酬，容易带来不必要麻烦与误会，导致公司内部不团结。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2.不要好为人师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不要轻易对同事的想法、做法指手画脚，说东道西。在现代职场里，好为人师不可能得到别人欣赏，反而会引起别人反感。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3.不要挑剔抱怨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无论在什么环境工作，不要挑剔抱怨，乱倒苦水，逢人吐槽。长时间发牢骚，会影响团队情绪，别人会对这种人敬而远之。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4.不要影响同事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现代公司隔断式工位办公，为员工提供了相对独立的空间。如果在办公室吵吵嚷嚷，肯定会影响周围人工作，别人会认为你素质差。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5.不要过分表现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过分表现可能会抢同事风头，给人一种功利心太强感觉，容易引起同事反感。职场上要用“请多提宝贵意见”“很多方面还需要向您多多学习”等沟通语言。</a:t>
            </a: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12291" name="矩形 73732"/>
          <p:cNvSpPr/>
          <p:nvPr/>
        </p:nvSpPr>
        <p:spPr>
          <a:xfrm>
            <a:off x="4724400" y="0"/>
            <a:ext cx="44196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b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sz="1000" b="1">
                <a:solidFill>
                  <a:srgbClr val="1B5C9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1000">
              <a:solidFill>
                <a:srgbClr val="1B5C9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16305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81000" y="229235"/>
            <a:ext cx="4521200" cy="716280"/>
          </a:xfrm>
        </p:spPr>
        <p:txBody>
          <a:bodyPr anchor="b"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【单元二】管理沟通</a:t>
            </a:r>
            <a:endParaRPr lang="zh-CN" sz="3500" u="sng" strike="noStrike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标题 57345"/>
          <p:cNvSpPr>
            <a:spLocks noGrp="1"/>
          </p:cNvSpPr>
          <p:nvPr>
            <p:ph type="title"/>
          </p:nvPr>
        </p:nvSpPr>
        <p:spPr>
          <a:xfrm>
            <a:off x="230505" y="381000"/>
            <a:ext cx="2887980" cy="680720"/>
          </a:xfrm>
        </p:spPr>
        <p:txBody>
          <a:bodyPr anchor="b" anchorCtr="0"/>
          <a:p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【</a:t>
            </a:r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学习目标</a:t>
            </a:r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】</a:t>
            </a:r>
            <a:endParaRPr lang="zh-CN" altLang="zh-CN" sz="3500" b="0" dirty="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文本占位符 57346"/>
          <p:cNvSpPr>
            <a:spLocks noGrp="1"/>
          </p:cNvSpPr>
          <p:nvPr/>
        </p:nvSpPr>
        <p:spPr>
          <a:xfrm>
            <a:off x="607695" y="2970530"/>
            <a:ext cx="8229600" cy="151257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lvl="1" indent="-347345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87425" lvl="2" indent="-29337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1430" lvl="3" indent="-2921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98930" lvl="4" indent="-31623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400" b="1" strike="noStrike" noProof="1" dirty="0"/>
              <a:t>【能力目标 】</a:t>
            </a:r>
            <a:r>
              <a:rPr lang="zh-CN" altLang="en-US" sz="2100" b="1" strike="noStrike" noProof="1"/>
              <a:t>    </a:t>
            </a:r>
            <a:endParaRPr lang="zh-CN" altLang="en-US" sz="2100" b="1" strike="noStrike" noProof="1"/>
          </a:p>
          <a:p>
            <a:pPr algn="l" fontAlgn="base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1800" strike="noStrike" noProof="1" dirty="0">
                <a:ea typeface="宋体" panose="02010600030101010101" pitchFamily="2" charset="-122"/>
              </a:rPr>
              <a:t>1.根据工作安排，会写常用的工作计划、工作总结及简单的请示、报告、函。</a:t>
            </a:r>
            <a:endParaRPr lang="zh-CN" altLang="en-US" sz="1800" strike="noStrike" noProof="1" dirty="0">
              <a:ea typeface="宋体" panose="02010600030101010101" pitchFamily="2" charset="-122"/>
            </a:endParaRPr>
          </a:p>
          <a:p>
            <a:pPr algn="l" fontAlgn="base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1800" strike="noStrike" noProof="1" dirty="0">
                <a:ea typeface="宋体" panose="02010600030101010101" pitchFamily="2" charset="-122"/>
              </a:rPr>
              <a:t>2.根据不同对象，能向领导、下属、同事简明清晰地汇报、布置、转述工作。</a:t>
            </a:r>
            <a:endParaRPr lang="zh-CN" altLang="en-US" sz="1800" strike="noStrike" noProof="1" dirty="0">
              <a:ea typeface="宋体" panose="02010600030101010101" pitchFamily="2" charset="-122"/>
            </a:endParaRPr>
          </a:p>
          <a:p>
            <a:pPr algn="l" fontAlgn="base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1800" strike="noStrike" noProof="1" dirty="0">
                <a:ea typeface="宋体" panose="02010600030101010101" pitchFamily="2" charset="-122"/>
              </a:rPr>
              <a:t>3.根据工作需要，能适时调整自己的情绪、思维、行为，快速适应工作环境。</a:t>
            </a:r>
            <a:endParaRPr lang="zh-CN" altLang="en-US" sz="1800" strike="noStrike" noProof="1" dirty="0">
              <a:ea typeface="宋体" panose="02010600030101010101" pitchFamily="2" charset="-122"/>
            </a:endParaRPr>
          </a:p>
        </p:txBody>
      </p:sp>
      <p:sp>
        <p:nvSpPr>
          <p:cNvPr id="3" name="文本占位符 57346"/>
          <p:cNvSpPr>
            <a:spLocks noGrp="1"/>
          </p:cNvSpPr>
          <p:nvPr/>
        </p:nvSpPr>
        <p:spPr>
          <a:xfrm>
            <a:off x="608330" y="4571365"/>
            <a:ext cx="8229600" cy="164084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lvl="1" indent="-347345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87425" lvl="2" indent="-29337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1430" lvl="3" indent="-2921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98930" lvl="4" indent="-31623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400" b="1" strike="noStrike" noProof="1" dirty="0"/>
              <a:t>【素质（思政）目标】 </a:t>
            </a:r>
            <a:r>
              <a:rPr lang="zh-CN" altLang="en-US" sz="2100" b="1" strike="noStrike" noProof="1"/>
              <a:t>   </a:t>
            </a:r>
            <a:endParaRPr lang="zh-CN" altLang="en-US" sz="2100" b="1" strike="noStrike" noProof="1"/>
          </a:p>
          <a:p>
            <a:pPr algn="l" fontAlgn="base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1800" strike="noStrike" noProof="1" dirty="0">
                <a:ea typeface="宋体" panose="02010600030101010101" pitchFamily="2" charset="-122"/>
              </a:rPr>
              <a:t>1.养成提前研判谋划、统筹安排的计划习惯。 </a:t>
            </a:r>
            <a:endParaRPr lang="zh-CN" altLang="en-US" sz="1800" strike="noStrike" noProof="1" dirty="0">
              <a:ea typeface="宋体" panose="02010600030101010101" pitchFamily="2" charset="-122"/>
            </a:endParaRPr>
          </a:p>
          <a:p>
            <a:pPr algn="l" fontAlgn="base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1800" strike="noStrike" noProof="1" dirty="0">
                <a:ea typeface="宋体" panose="02010600030101010101" pitchFamily="2" charset="-122"/>
              </a:rPr>
              <a:t>2</a:t>
            </a:r>
            <a:r>
              <a:rPr lang="zh-CN" altLang="en-US" sz="1800" strike="noStrike" noProof="1" dirty="0">
                <a:ea typeface="宋体" panose="02010600030101010101" pitchFamily="2" charset="-122"/>
              </a:rPr>
              <a:t>.养成技术回顾检查、反思得失的总结习惯。</a:t>
            </a:r>
            <a:endParaRPr lang="zh-CN" altLang="en-US" sz="1800" strike="noStrike" noProof="1" dirty="0">
              <a:ea typeface="宋体" panose="02010600030101010101" pitchFamily="2" charset="-122"/>
            </a:endParaRPr>
          </a:p>
          <a:p>
            <a:pPr algn="l" fontAlgn="base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1800" strike="noStrike" noProof="1" dirty="0">
                <a:ea typeface="宋体" panose="02010600030101010101" pitchFamily="2" charset="-122"/>
              </a:rPr>
              <a:t>3.</a:t>
            </a:r>
            <a:r>
              <a:rPr lang="zh-CN" altLang="en-US" sz="1800" strike="noStrike" noProof="1" dirty="0">
                <a:ea typeface="宋体" panose="02010600030101010101" pitchFamily="2" charset="-122"/>
              </a:rPr>
              <a:t>梳理正确对待自己、他人、组织的全局意识。</a:t>
            </a:r>
            <a:endParaRPr lang="zh-CN" altLang="en-US" sz="1800" strike="noStrike" noProof="1" dirty="0">
              <a:ea typeface="宋体" panose="02010600030101010101" pitchFamily="2" charset="-122"/>
            </a:endParaRPr>
          </a:p>
          <a:p>
            <a:pPr algn="l" fontAlgn="base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1800" strike="noStrike" noProof="1" dirty="0">
                <a:ea typeface="宋体" panose="02010600030101010101" pitchFamily="2" charset="-122"/>
              </a:rPr>
              <a:t>4.</a:t>
            </a:r>
            <a:r>
              <a:rPr lang="zh-CN" altLang="en-US" sz="1800" strike="noStrike" noProof="1" dirty="0">
                <a:ea typeface="宋体" panose="02010600030101010101" pitchFamily="2" charset="-122"/>
              </a:rPr>
              <a:t>梳理对工作、事业、单位负责任的责任意识。</a:t>
            </a:r>
            <a:endParaRPr lang="zh-CN" altLang="en-US" sz="1800" strike="noStrike" noProof="1" dirty="0">
              <a:ea typeface="宋体" panose="02010600030101010101" pitchFamily="2" charset="-122"/>
            </a:endParaRPr>
          </a:p>
        </p:txBody>
      </p:sp>
      <p:sp>
        <p:nvSpPr>
          <p:cNvPr id="4" name="文本占位符 57346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85800" y="1371600"/>
            <a:ext cx="8229600" cy="151257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lvl="1" indent="-347345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87425" lvl="2" indent="-29337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1430" lvl="3" indent="-2921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98930" lvl="4" indent="-31623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400" b="1" strike="noStrike" noProof="1" dirty="0"/>
              <a:t>【知识目标 】</a:t>
            </a:r>
            <a:r>
              <a:rPr lang="zh-CN" altLang="en-US" sz="2100" b="1" strike="noStrike" noProof="1"/>
              <a:t>    </a:t>
            </a:r>
            <a:endParaRPr lang="zh-CN" altLang="en-US" sz="2100" b="1" strike="noStrike" noProof="1"/>
          </a:p>
          <a:p>
            <a:pPr algn="l" fontAlgn="base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1800" strike="noStrike" noProof="1" dirty="0">
                <a:ea typeface="宋体" panose="02010600030101010101" pitchFamily="2" charset="-122"/>
              </a:rPr>
              <a:t>1.理解计划、总结等事务文书概念及写作知识。</a:t>
            </a:r>
            <a:endParaRPr lang="zh-CN" altLang="en-US" sz="1800" strike="noStrike" noProof="1" dirty="0">
              <a:ea typeface="宋体" panose="02010600030101010101" pitchFamily="2" charset="-122"/>
            </a:endParaRPr>
          </a:p>
          <a:p>
            <a:pPr algn="l" fontAlgn="base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1800" strike="noStrike" noProof="1" dirty="0">
                <a:ea typeface="宋体" panose="02010600030101010101" pitchFamily="2" charset="-122"/>
              </a:rPr>
              <a:t>2.理解请示、报告等党政公文概念及写作知识。</a:t>
            </a:r>
            <a:endParaRPr lang="zh-CN" altLang="en-US" sz="1800" strike="noStrike" noProof="1" dirty="0">
              <a:ea typeface="宋体" panose="02010600030101010101" pitchFamily="2" charset="-122"/>
            </a:endParaRPr>
          </a:p>
          <a:p>
            <a:pPr algn="l" fontAlgn="base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1800" strike="noStrike" noProof="1" dirty="0">
                <a:ea typeface="宋体" panose="02010600030101010101" pitchFamily="2" charset="-122"/>
              </a:rPr>
              <a:t>3.掌握工作中上下级间、同事间相互沟通要求。</a:t>
            </a:r>
            <a:endParaRPr lang="zh-CN" altLang="en-US" sz="1800" strike="noStrike" noProof="1" dirty="0">
              <a:ea typeface="宋体" panose="02010600030101010101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423545" y="1067435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标题 73729"/>
          <p:cNvSpPr>
            <a:spLocks noGrp="1"/>
          </p:cNvSpPr>
          <p:nvPr>
            <p:ph type="title"/>
          </p:nvPr>
        </p:nvSpPr>
        <p:spPr>
          <a:xfrm>
            <a:off x="381000" y="229235"/>
            <a:ext cx="4521200" cy="716280"/>
          </a:xfrm>
        </p:spPr>
        <p:txBody>
          <a:bodyPr anchor="b"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【单元一</a:t>
            </a:r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】汇报文书</a:t>
            </a:r>
            <a:endParaRPr lang="zh-CN" sz="3500" u="sng" strike="noStrike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240030" y="1066800"/>
            <a:ext cx="8686800" cy="5734685"/>
          </a:xfrm>
        </p:spPr>
        <p:txBody>
          <a:bodyPr anchor="t" anchorCtr="0"/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500" b="1" dirty="0"/>
              <a:t>一、计划文书</a:t>
            </a:r>
            <a:endParaRPr lang="zh-CN" altLang="en-US" sz="2500" b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000" b="1" dirty="0"/>
              <a:t>（一）概念</a:t>
            </a:r>
            <a:endParaRPr lang="zh-CN" altLang="en-US" sz="2000" b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计划是党政机关、企事业单位、社会团体或个人，对未来一段时间内要做的工作、完成的任务、开展的活动，从目标、任务、步骤、措施等方面作出部署的应用文。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000" b="1" dirty="0">
                <a:sym typeface="+mn-ea"/>
              </a:rPr>
              <a:t>（二）特点</a:t>
            </a:r>
            <a:endParaRPr lang="zh-CN" altLang="en-US" sz="2000" b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1.预见性：</a:t>
            </a: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对实施工作（活动）的目标、时间、步骤做出科学预判。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2.目的性：</a:t>
            </a: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制定计划的目的在于调动人们的主观能动性和工作积极性。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3.可行性：</a:t>
            </a: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完成计划要有明确、具体、可行的执行步骤，确保目标实现。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4.约束性：</a:t>
            </a: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无论个人或是组织都必须按计划开展工作，不得违背和拖延。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000" b="1" dirty="0">
                <a:sym typeface="+mn-ea"/>
              </a:rPr>
              <a:t>（三）种类</a:t>
            </a:r>
            <a:endParaRPr lang="zh-CN" altLang="en-US" sz="2000" b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1.纲要：</a:t>
            </a: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对某项工作进行全局范围、远景发展设想的总体计划，时间在10年左右。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2.规划：</a:t>
            </a: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对某项工作从宏观角度作出原则性规定，时间在3年、5年，或者5年以上。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3.设想：</a:t>
            </a: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粗线条勾勒尚未成熟工作，侧重方向与原则引导，时间长，范围广。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4.打算：</a:t>
            </a: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在可预见情况下，对某项工作粗线条、不太成熟的非正式计划。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5.要点：</a:t>
            </a: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对未来一个时期内工作进行简明扼要的布置安排和任务交代。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6.安排</a:t>
            </a: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：对短期内完成某一单项活动、工作、任务制订的具体工作计划。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7.方案：</a:t>
            </a: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对某一工作从目的、要求、方式、方法、进度等方面做出具体部署。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8.预案</a:t>
            </a: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：党政机关、企事业单位应对各种突发公共事件事先制定的工作方案。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9.意见</a:t>
            </a: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：上级机关从原则、步骤和方法等方面，对下级机关工作部署工作文件。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1800" dirty="0"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endParaRPr lang="zh-CN" altLang="en-US" sz="1800" dirty="0"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12291" name="矩形 73732"/>
          <p:cNvSpPr/>
          <p:nvPr/>
        </p:nvSpPr>
        <p:spPr>
          <a:xfrm>
            <a:off x="4724400" y="0"/>
            <a:ext cx="44196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b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sz="1000" b="1">
                <a:solidFill>
                  <a:srgbClr val="1B5C9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1000">
              <a:solidFill>
                <a:srgbClr val="1B5C9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91870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  <p:bldLst>
      <p:bldP spid="737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457200" y="1066800"/>
            <a:ext cx="8469630" cy="5383530"/>
          </a:xfrm>
        </p:spPr>
        <p:txBody>
          <a:bodyPr anchor="t" anchorCtr="0"/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500" b="1" dirty="0"/>
              <a:t>一、计划文书</a:t>
            </a:r>
            <a:endParaRPr lang="zh-CN" altLang="en-US" sz="2500" b="1" dirty="0"/>
          </a:p>
          <a:p>
            <a:pPr mar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000" b="1" dirty="0"/>
              <a:t>（四）结构</a:t>
            </a:r>
            <a:endParaRPr lang="zh-CN" altLang="en-US" sz="2000" b="1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800" dirty="0">
                <a:ea typeface="宋体" panose="02010600030101010101" pitchFamily="2" charset="-122"/>
              </a:rPr>
              <a:t> </a:t>
            </a: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由标题、正文和落款三部分组成。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1.标题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一般有完整式、简要式、文章式三种形式。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（1）完整式标题：</a:t>
            </a: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由单位名称+时间+事由+计划种类构成。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（2）简要式标题：</a:t>
            </a: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对</a:t>
            </a: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完整式标题中的</a:t>
            </a: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“单位名称、时间、事由”进行适当省略。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（3）文章式标题：</a:t>
            </a: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用一句话或若干词语概括计划主题，多用于党政机关部门计划。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2.正文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一般包括前言、主体、结尾三部分。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（1）前言：</a:t>
            </a:r>
            <a:r>
              <a:rPr lang="zh-CN" altLang="en-US" sz="1800" dirty="0">
                <a:ea typeface="宋体" panose="02010600030101010101" pitchFamily="2" charset="-122"/>
              </a:rPr>
              <a:t>主要说明制定计划的依据以及上级的指示与要求。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（2）主体：</a:t>
            </a:r>
            <a:r>
              <a:rPr lang="zh-CN" altLang="en-US" sz="1800" dirty="0">
                <a:ea typeface="宋体" panose="02010600030101010101" pitchFamily="2" charset="-122"/>
              </a:rPr>
              <a:t>主要包括目标任务（做什么）、办法措施（怎么做）、进度安排（何时做）。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（3）结尾：</a:t>
            </a:r>
            <a:r>
              <a:rPr lang="zh-CN" altLang="en-US" sz="1800" dirty="0">
                <a:ea typeface="宋体" panose="02010600030101010101" pitchFamily="2" charset="-122"/>
              </a:rPr>
              <a:t>单位计划，提出明确执行要求。个人计划，写自我激励、表决心话。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3.落款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包括制定计划单位或个人姓名、定稿日期。如需上报，应盖单位公章。</a:t>
            </a: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12291" name="矩形 73732"/>
          <p:cNvSpPr/>
          <p:nvPr/>
        </p:nvSpPr>
        <p:spPr>
          <a:xfrm>
            <a:off x="4724400" y="0"/>
            <a:ext cx="44196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b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sz="1000" b="1">
                <a:solidFill>
                  <a:srgbClr val="1B5C9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1000">
              <a:solidFill>
                <a:srgbClr val="1B5C9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91870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81000" y="229235"/>
            <a:ext cx="4521200" cy="716280"/>
          </a:xfrm>
        </p:spPr>
        <p:txBody>
          <a:bodyPr anchor="b"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【单元一</a:t>
            </a:r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】汇报文书</a:t>
            </a:r>
            <a:endParaRPr lang="zh-CN" sz="3500" u="sng" strike="noStrike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457200" y="1066800"/>
            <a:ext cx="8469630" cy="5383530"/>
          </a:xfrm>
        </p:spPr>
        <p:txBody>
          <a:bodyPr anchor="t" anchorCtr="0"/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500" b="1" dirty="0"/>
              <a:t>二、总结文书</a:t>
            </a:r>
            <a:endParaRPr lang="zh-CN" altLang="en-US" sz="2500" b="1" dirty="0"/>
          </a:p>
          <a:p>
            <a:pPr mar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000" b="1" dirty="0"/>
              <a:t>（一）概念</a:t>
            </a:r>
            <a:endParaRPr lang="zh-CN" altLang="en-US" sz="2000" b="1" dirty="0"/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总结是党政机关、企事业单位、社会团体或个人，对某一个时期、某一方面工作，进行系统回顾检查、分析评价，从理论上概括经验、教训，以便指导今后工作的一类应用文书总称。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000" b="1" dirty="0">
                <a:sym typeface="+mn-ea"/>
              </a:rPr>
              <a:t>（二）特点</a:t>
            </a:r>
            <a:endParaRPr lang="zh-CN" altLang="en-US" sz="2000" b="1" dirty="0"/>
          </a:p>
          <a:p>
            <a:pPr mar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1.客观性。</a:t>
            </a: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总结是以自身实践为基础，全面回顾、分析、评价已经完成的工作，其事例与数据均是客观发生的事实。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2.经验性。</a:t>
            </a: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总结是从大量已经发生的工作事实中，获得正反两方面经验，以便更好指导今后的工作实践。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3.理论性。</a:t>
            </a: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总结需要从大量已经发生的事实中，高度提炼，概括出工作中取得的成绩、经验、教训，形成规律性认识。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000" b="1" dirty="0"/>
              <a:t>（三）种类</a:t>
            </a:r>
            <a:endParaRPr lang="zh-CN" altLang="en-US" sz="2000" b="1" dirty="0"/>
          </a:p>
          <a:p>
            <a:pPr mar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1.依据时间有年度总结、季度总结、月总结、周总结等。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2.范围有单位总结、部门总结、科室总结、个人总结等。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3.依据内容有工作总结、思想总结、学习总结、科研总结等。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12291" name="矩形 73732"/>
          <p:cNvSpPr/>
          <p:nvPr/>
        </p:nvSpPr>
        <p:spPr>
          <a:xfrm>
            <a:off x="4724400" y="0"/>
            <a:ext cx="44196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b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sz="1000" b="1">
                <a:solidFill>
                  <a:srgbClr val="1B5C9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1000">
              <a:solidFill>
                <a:srgbClr val="1B5C9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16305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81000" y="229235"/>
            <a:ext cx="4521200" cy="716280"/>
          </a:xfrm>
        </p:spPr>
        <p:txBody>
          <a:bodyPr anchor="b"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【单元一</a:t>
            </a:r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】汇报文书</a:t>
            </a:r>
            <a:endParaRPr lang="zh-CN" sz="3500" u="sng" strike="noStrike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366395" y="1066800"/>
            <a:ext cx="8560435" cy="5383530"/>
          </a:xfrm>
        </p:spPr>
        <p:txBody>
          <a:bodyPr anchor="t" anchorCtr="0"/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500" b="1" dirty="0"/>
              <a:t>二、总结文书</a:t>
            </a:r>
            <a:endParaRPr lang="zh-CN" altLang="en-US" sz="2500" b="1" dirty="0"/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000" b="1" dirty="0"/>
              <a:t>（四）结构</a:t>
            </a:r>
            <a:endParaRPr lang="zh-CN" altLang="en-US" sz="2000" b="1" dirty="0"/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总结一般由</a:t>
            </a:r>
            <a:r>
              <a:rPr lang="zh-CN" altLang="en-US" sz="1800" b="1" dirty="0">
                <a:ea typeface="宋体" panose="02010600030101010101" pitchFamily="2" charset="-122"/>
              </a:rPr>
              <a:t>标题、正文和落款</a:t>
            </a:r>
            <a:r>
              <a:rPr lang="zh-CN" altLang="en-US" sz="1800" dirty="0">
                <a:ea typeface="宋体" panose="02010600030101010101" pitchFamily="2" charset="-122"/>
              </a:rPr>
              <a:t>三部分组成。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1.标题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一般有完整式、简要式、文章式三种形式。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（</a:t>
            </a:r>
            <a:r>
              <a:rPr lang="en-US" altLang="zh-CN" sz="1800" b="1" dirty="0">
                <a:ea typeface="宋体" panose="02010600030101010101" pitchFamily="2" charset="-122"/>
              </a:rPr>
              <a:t>1</a:t>
            </a:r>
            <a:r>
              <a:rPr lang="zh-CN" altLang="en-US" sz="1800" b="1" dirty="0">
                <a:ea typeface="宋体" panose="02010600030101010101" pitchFamily="2" charset="-122"/>
              </a:rPr>
              <a:t>）完整式标题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一般由“单位名称＋时间＋事由＋总结种类”构成。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（</a:t>
            </a:r>
            <a:r>
              <a:rPr lang="en-US" altLang="zh-CN" sz="1800" b="1" dirty="0">
                <a:ea typeface="宋体" panose="02010600030101010101" pitchFamily="2" charset="-122"/>
              </a:rPr>
              <a:t>2</a:t>
            </a:r>
            <a:r>
              <a:rPr lang="zh-CN" altLang="en-US" sz="1800" b="1" dirty="0">
                <a:ea typeface="宋体" panose="02010600030101010101" pitchFamily="2" charset="-122"/>
              </a:rPr>
              <a:t>）简要式标题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在完整式标题基础上，对“单位名称、时间、事由”三要素适当省略。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（</a:t>
            </a:r>
            <a:r>
              <a:rPr lang="en-US" altLang="zh-CN" sz="1800" b="1" dirty="0">
                <a:ea typeface="宋体" panose="02010600030101010101" pitchFamily="2" charset="-122"/>
              </a:rPr>
              <a:t>3</a:t>
            </a:r>
            <a:r>
              <a:rPr lang="zh-CN" altLang="en-US" sz="1800" b="1" dirty="0">
                <a:ea typeface="宋体" panose="02010600030101010101" pitchFamily="2" charset="-122"/>
              </a:rPr>
              <a:t>）文章式标题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用一句话或若干个词语概括总结主题，多用于党政机关部门总结。</a:t>
            </a: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12291" name="矩形 73732"/>
          <p:cNvSpPr/>
          <p:nvPr/>
        </p:nvSpPr>
        <p:spPr>
          <a:xfrm>
            <a:off x="4724400" y="0"/>
            <a:ext cx="44196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b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sz="1000" b="1">
                <a:solidFill>
                  <a:srgbClr val="1B5C9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1000">
              <a:solidFill>
                <a:srgbClr val="1B5C9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16305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81000" y="229235"/>
            <a:ext cx="4521200" cy="716280"/>
          </a:xfrm>
        </p:spPr>
        <p:txBody>
          <a:bodyPr anchor="b"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【单元一</a:t>
            </a:r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】汇报文书</a:t>
            </a:r>
            <a:endParaRPr lang="zh-CN" sz="3500" u="sng" strike="noStrike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366395" y="1066800"/>
            <a:ext cx="8560435" cy="5383530"/>
          </a:xfrm>
        </p:spPr>
        <p:txBody>
          <a:bodyPr anchor="t" anchorCtr="0"/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500" b="1" dirty="0"/>
              <a:t>二、总结文书</a:t>
            </a:r>
            <a:endParaRPr lang="zh-CN" altLang="en-US" sz="2500" b="1" dirty="0"/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000" b="1" dirty="0"/>
              <a:t>（四）结构</a:t>
            </a:r>
            <a:endParaRPr lang="zh-CN" altLang="en-US" sz="2000" b="1" dirty="0"/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zh-CN" sz="1800" b="1" dirty="0">
                <a:ea typeface="宋体" panose="02010600030101010101" pitchFamily="2" charset="-122"/>
              </a:rPr>
              <a:t>  </a:t>
            </a:r>
            <a:r>
              <a:rPr lang="zh-CN" altLang="en-US" sz="1800" b="1" dirty="0">
                <a:ea typeface="宋体" panose="02010600030101010101" pitchFamily="2" charset="-122"/>
              </a:rPr>
              <a:t>2.正文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zh-CN" sz="1800" dirty="0">
                <a:ea typeface="宋体" panose="02010600030101010101" pitchFamily="2" charset="-122"/>
              </a:rPr>
              <a:t>  </a:t>
            </a:r>
            <a:r>
              <a:rPr lang="zh-CN" altLang="en-US" sz="1800" dirty="0">
                <a:ea typeface="宋体" panose="02010600030101010101" pitchFamily="2" charset="-122"/>
              </a:rPr>
              <a:t>一般包括前言、主体、结尾三部分。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（</a:t>
            </a:r>
            <a:r>
              <a:rPr lang="en-US" altLang="zh-CN" sz="1800" b="1" dirty="0">
                <a:ea typeface="宋体" panose="02010600030101010101" pitchFamily="2" charset="-122"/>
              </a:rPr>
              <a:t>1</a:t>
            </a:r>
            <a:r>
              <a:rPr lang="zh-CN" altLang="en-US" sz="1800" b="1" dirty="0">
                <a:ea typeface="宋体" panose="02010600030101010101" pitchFamily="2" charset="-122"/>
              </a:rPr>
              <a:t>）前言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一般简要概述工作基本情况、时代背景、取得成绩，为主体做铺垫。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（</a:t>
            </a:r>
            <a:r>
              <a:rPr lang="en-US" altLang="zh-CN" sz="1800" b="1" dirty="0">
                <a:ea typeface="宋体" panose="02010600030101010101" pitchFamily="2" charset="-122"/>
              </a:rPr>
              <a:t>2</a:t>
            </a:r>
            <a:r>
              <a:rPr lang="zh-CN" altLang="en-US" sz="1800" b="1" dirty="0">
                <a:ea typeface="宋体" panose="02010600030101010101" pitchFamily="2" charset="-122"/>
              </a:rPr>
              <a:t>）主体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主要介绍一定时期内所做的工作，取得的成绩与经验，存在的问题与教训。要深刻、透彻地分析取得成绩的原因、条件、做法，揭示带有规律性的内容。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（</a:t>
            </a:r>
            <a:r>
              <a:rPr lang="en-US" altLang="zh-CN" sz="1800" b="1" dirty="0">
                <a:ea typeface="宋体" panose="02010600030101010101" pitchFamily="2" charset="-122"/>
              </a:rPr>
              <a:t>3</a:t>
            </a:r>
            <a:r>
              <a:rPr lang="zh-CN" altLang="en-US" sz="1800" b="1" dirty="0">
                <a:ea typeface="宋体" panose="02010600030101010101" pitchFamily="2" charset="-122"/>
              </a:rPr>
              <a:t>）结尾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围绕问题，粗线条地提出今后努力方向与改进措施。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zh-CN" sz="1800" b="1" dirty="0">
                <a:ea typeface="宋体" panose="02010600030101010101" pitchFamily="2" charset="-122"/>
              </a:rPr>
              <a:t> </a:t>
            </a:r>
            <a:r>
              <a:rPr lang="zh-CN" altLang="en-US" sz="1800" b="1" dirty="0">
                <a:ea typeface="宋体" panose="02010600030101010101" pitchFamily="2" charset="-122"/>
              </a:rPr>
              <a:t>3.落款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总结单位名称或个人姓名，总结定稿日期。上报</a:t>
            </a: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总结</a:t>
            </a:r>
            <a:r>
              <a:rPr lang="zh-CN" altLang="en-US" sz="1800" dirty="0">
                <a:ea typeface="宋体" panose="02010600030101010101" pitchFamily="2" charset="-122"/>
              </a:rPr>
              <a:t>，须加盖单位公章。</a:t>
            </a: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12291" name="矩形 73732"/>
          <p:cNvSpPr/>
          <p:nvPr/>
        </p:nvSpPr>
        <p:spPr>
          <a:xfrm>
            <a:off x="4724400" y="0"/>
            <a:ext cx="44196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b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sz="1000" b="1">
                <a:solidFill>
                  <a:srgbClr val="1B5C9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1000">
              <a:solidFill>
                <a:srgbClr val="1B5C9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16305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81000" y="229235"/>
            <a:ext cx="4521200" cy="716280"/>
          </a:xfrm>
        </p:spPr>
        <p:txBody>
          <a:bodyPr anchor="b"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【单元一</a:t>
            </a:r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】汇报文书</a:t>
            </a:r>
            <a:endParaRPr lang="zh-CN" sz="3500" u="sng" strike="noStrike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457200" y="1066800"/>
            <a:ext cx="8469630" cy="5383530"/>
          </a:xfrm>
        </p:spPr>
        <p:txBody>
          <a:bodyPr anchor="t" anchorCtr="0"/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500" b="1" dirty="0"/>
              <a:t>三、请示</a:t>
            </a:r>
            <a:endParaRPr lang="zh-CN" altLang="en-US" sz="2500" b="1" dirty="0"/>
          </a:p>
          <a:p>
            <a:pPr marL="0" algn="l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000" b="1" dirty="0"/>
              <a:t>（一）概念</a:t>
            </a:r>
            <a:endParaRPr lang="zh-CN" altLang="en-US" sz="2000" b="1" dirty="0"/>
          </a:p>
          <a:p>
            <a:pPr marL="0" algn="l">
              <a:lnSpc>
                <a:spcPct val="13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请示是下级机关向上级机关请求指示、批准的公文，属于上行公文。下级机关运用请示时应当遵循上行文的行文规则。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000" b="1" dirty="0">
                <a:sym typeface="+mn-ea"/>
              </a:rPr>
              <a:t>（二）特点</a:t>
            </a:r>
            <a:endParaRPr lang="zh-CN" altLang="en-US" sz="2000" b="1" dirty="0"/>
          </a:p>
          <a:p>
            <a:pPr marL="0" indent="0">
              <a:lnSpc>
                <a:spcPct val="13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1.单一性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indent="0">
              <a:lnSpc>
                <a:spcPct val="13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请示必须遵循“一文一事”原则，即一份请示只能就一项工作、一种情况、一个问题向一个上级请示。受双重领导的下级单位，在请示时，可以抄送另一个上级机关。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3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2.针对性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indent="0">
              <a:lnSpc>
                <a:spcPct val="13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请示是针对本单位在职权范围内无法决定的重大事项，或者本单位没有政策、没有把握、没有能力解决的重要事情或问题，向上级机关请示，获准后方可执行和办理。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3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3.时效性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indent="0">
              <a:lnSpc>
                <a:spcPct val="13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请示是针对当前工作中涉及的新情况、新问题，向上级单位寻求解决方案、政策、办法的呈请性公文，时间要求紧迫，必须及时制发，不得延迟、延误。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endParaRPr lang="zh-CN" altLang="en-US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12291" name="矩形 73732"/>
          <p:cNvSpPr/>
          <p:nvPr/>
        </p:nvSpPr>
        <p:spPr>
          <a:xfrm>
            <a:off x="4724400" y="0"/>
            <a:ext cx="44196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b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sz="1000" b="1">
                <a:solidFill>
                  <a:srgbClr val="1B5C9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1000">
              <a:solidFill>
                <a:srgbClr val="1B5C9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16305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81000" y="229235"/>
            <a:ext cx="4521200" cy="716280"/>
          </a:xfrm>
        </p:spPr>
        <p:txBody>
          <a:bodyPr anchor="b"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【单元一</a:t>
            </a:r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】汇报文书</a:t>
            </a:r>
            <a:endParaRPr lang="zh-CN" sz="3500" u="sng" strike="noStrike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PP_MARK_KEY" val="cd0a2a0f-a147-48d7-b1ec-920e1290e084"/>
  <p:tag name="COMMONDATA" val="eyJoZGlkIjoiZWU3ZjExNTFiZWRjYThlNzlkODZkNDIwNDExMzZkNTMifQ==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东方纹理图案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MS PGothic"/>
        <a:cs typeface=""/>
      </a:majorFont>
      <a:minorFont>
        <a:latin typeface="Arial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书堆型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宋体"/>
        <a:ea typeface="宋体"/>
        <a:cs typeface=""/>
      </a:majorFont>
      <a:minorFont>
        <a:latin typeface="宋体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Network">
  <a:themeElements>
    <a:clrScheme name="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B8989"/>
      </a:accent6>
      <a:hlink>
        <a:srgbClr val="7E9CE8"/>
      </a:hlink>
      <a:folHlink>
        <a:srgbClr val="D8D8EC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00"/>
        </a:lt1>
        <a:dk2>
          <a:srgbClr val="C0C0C0"/>
        </a:dk2>
        <a:lt2>
          <a:srgbClr val="4F747B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CDCDC"/>
        </a:accent4>
        <a:accent5>
          <a:srgbClr val="C3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D0B0B"/>
        </a:lt1>
        <a:dk2>
          <a:srgbClr val="FFFFFF"/>
        </a:dk2>
        <a:lt2>
          <a:srgbClr val="3C0000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CDCDC"/>
        </a:accent4>
        <a:accent5>
          <a:srgbClr val="B9B9AD"/>
        </a:accent5>
        <a:accent6>
          <a:srgbClr val="B72D00"/>
        </a:accent6>
        <a:hlink>
          <a:srgbClr val="CC9900"/>
        </a:hlink>
        <a:folHlink>
          <a:srgbClr val="CCCC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5192B"/>
        </a:lt1>
        <a:dk2>
          <a:srgbClr val="CCCCFF"/>
        </a:dk2>
        <a:lt2>
          <a:srgbClr val="666699"/>
        </a:lt2>
        <a:accent1>
          <a:srgbClr val="4F893D"/>
        </a:accent1>
        <a:accent2>
          <a:srgbClr val="666699"/>
        </a:accent2>
        <a:accent3>
          <a:srgbClr val="AAAAAC"/>
        </a:accent3>
        <a:accent4>
          <a:srgbClr val="DCDCDC"/>
        </a:accent4>
        <a:accent5>
          <a:srgbClr val="B3C4AF"/>
        </a:accent5>
        <a:accent6>
          <a:srgbClr val="5B5B89"/>
        </a:accent6>
        <a:hlink>
          <a:srgbClr val="CC9900"/>
        </a:hlink>
        <a:folHlink>
          <a:srgbClr val="4837C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6001A"/>
        </a:lt1>
        <a:dk2>
          <a:srgbClr val="CCCC66"/>
        </a:dk2>
        <a:lt2>
          <a:srgbClr val="666699"/>
        </a:lt2>
        <a:accent1>
          <a:srgbClr val="FF3300"/>
        </a:accent1>
        <a:accent2>
          <a:srgbClr val="FF6600"/>
        </a:accent2>
        <a:accent3>
          <a:srgbClr val="C3AAAA"/>
        </a:accent3>
        <a:accent4>
          <a:srgbClr val="DCDCDC"/>
        </a:accent4>
        <a:accent5>
          <a:srgbClr val="FFADAA"/>
        </a:accent5>
        <a:accent6>
          <a:srgbClr val="E55B00"/>
        </a:accent6>
        <a:hlink>
          <a:srgbClr val="CC9900"/>
        </a:hlink>
        <a:folHlink>
          <a:srgbClr val="FF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54"/>
        </a:lt1>
        <a:dk2>
          <a:srgbClr val="FFFFFF"/>
        </a:dk2>
        <a:lt2>
          <a:srgbClr val="666699"/>
        </a:lt2>
        <a:accent1>
          <a:srgbClr val="3333FF"/>
        </a:accent1>
        <a:accent2>
          <a:srgbClr val="006699"/>
        </a:accent2>
        <a:accent3>
          <a:srgbClr val="AAAAB4"/>
        </a:accent3>
        <a:accent4>
          <a:srgbClr val="DCDCDC"/>
        </a:accent4>
        <a:accent5>
          <a:srgbClr val="ADADFF"/>
        </a:accent5>
        <a:accent6>
          <a:srgbClr val="005B89"/>
        </a:accent6>
        <a:hlink>
          <a:srgbClr val="669900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0054B"/>
        </a:lt1>
        <a:dk2>
          <a:srgbClr val="FFFFFF"/>
        </a:dk2>
        <a:lt2>
          <a:srgbClr val="808080"/>
        </a:lt2>
        <a:accent1>
          <a:srgbClr val="797B9B"/>
        </a:accent1>
        <a:accent2>
          <a:srgbClr val="6B4FB1"/>
        </a:accent2>
        <a:accent3>
          <a:srgbClr val="ADAAB2"/>
        </a:accent3>
        <a:accent4>
          <a:srgbClr val="DCDCDC"/>
        </a:accent4>
        <a:accent5>
          <a:srgbClr val="BEBFCB"/>
        </a:accent5>
        <a:accent6>
          <a:srgbClr val="5F469E"/>
        </a:accent6>
        <a:hlink>
          <a:srgbClr val="7AACCE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29527B"/>
        </a:lt1>
        <a:dk2>
          <a:srgbClr val="FFFFFF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CDCAF"/>
        </a:accent4>
        <a:accent5>
          <a:srgbClr val="E2E2AA"/>
        </a:accent5>
        <a:accent6>
          <a:srgbClr val="5B8989"/>
        </a:accent6>
        <a:hlink>
          <a:srgbClr val="D8D8E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76949"/>
        </a:lt1>
        <a:dk2>
          <a:srgbClr val="FFFFFF"/>
        </a:dk2>
        <a:lt2>
          <a:srgbClr val="666699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CDCDC"/>
        </a:accent4>
        <a:accent5>
          <a:srgbClr val="E2B9AA"/>
        </a:accent5>
        <a:accent6>
          <a:srgbClr val="B78900"/>
        </a:accent6>
        <a:hlink>
          <a:srgbClr val="669900"/>
        </a:hlink>
        <a:folHlink>
          <a:srgbClr val="A4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7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B8989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Pixel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989B7"/>
      </a:accent6>
      <a:hlink>
        <a:srgbClr val="666699"/>
      </a:hlink>
      <a:folHlink>
        <a:srgbClr val="CCCCE6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0066FF"/>
        </a:lt2>
        <a:accent1>
          <a:srgbClr val="6699FF"/>
        </a:accent1>
        <a:accent2>
          <a:srgbClr val="3333FF"/>
        </a:accent2>
        <a:accent3>
          <a:srgbClr val="AAAAB9"/>
        </a:accent3>
        <a:accent4>
          <a:srgbClr val="DCDCDC"/>
        </a:accent4>
        <a:accent5>
          <a:srgbClr val="B9CAFF"/>
        </a:accent5>
        <a:accent6>
          <a:srgbClr val="2D2DE5"/>
        </a:accent6>
        <a:hlink>
          <a:srgbClr val="FFCC00"/>
        </a:hlink>
        <a:folHlink>
          <a:srgbClr val="00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4B49"/>
        </a:lt1>
        <a:dk2>
          <a:srgbClr val="FFFFFF"/>
        </a:dk2>
        <a:lt2>
          <a:srgbClr val="009999"/>
        </a:lt2>
        <a:accent1>
          <a:srgbClr val="33CCCC"/>
        </a:accent1>
        <a:accent2>
          <a:srgbClr val="008080"/>
        </a:accent2>
        <a:accent3>
          <a:srgbClr val="ADB2B1"/>
        </a:accent3>
        <a:accent4>
          <a:srgbClr val="DCDCDC"/>
        </a:accent4>
        <a:accent5>
          <a:srgbClr val="ADE2E2"/>
        </a:accent5>
        <a:accent6>
          <a:srgbClr val="007272"/>
        </a:accent6>
        <a:hlink>
          <a:srgbClr val="FFCC00"/>
        </a:hlink>
        <a:folHlink>
          <a:srgbClr val="00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3399"/>
        </a:lt1>
        <a:dk2>
          <a:srgbClr val="FFFFFF"/>
        </a:dk2>
        <a:lt2>
          <a:srgbClr val="006699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CDCDC"/>
        </a:accent4>
        <a:accent5>
          <a:srgbClr val="AACAE2"/>
        </a:accent5>
        <a:accent6>
          <a:srgbClr val="02789D"/>
        </a:accent6>
        <a:hlink>
          <a:srgbClr val="FFCC00"/>
        </a:hlink>
        <a:folHlink>
          <a:srgbClr val="66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2F978D"/>
        </a:lt1>
        <a:dk2>
          <a:srgbClr val="FFFFFF"/>
        </a:dk2>
        <a:lt2>
          <a:srgbClr val="008080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CDCDC"/>
        </a:accent4>
        <a:accent5>
          <a:srgbClr val="AACAFF"/>
        </a:accent5>
        <a:accent6>
          <a:srgbClr val="008989"/>
        </a:accent6>
        <a:hlink>
          <a:srgbClr val="FFFFCC"/>
        </a:hlink>
        <a:folHlink>
          <a:srgbClr val="70CAC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0000"/>
        </a:lt1>
        <a:dk2>
          <a:srgbClr val="FFFFFF"/>
        </a:dk2>
        <a:lt2>
          <a:srgbClr val="822504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CDCDC"/>
        </a:accent4>
        <a:accent5>
          <a:srgbClr val="FFCAAA"/>
        </a:accent5>
        <a:accent6>
          <a:srgbClr val="8D2504"/>
        </a:accent6>
        <a:hlink>
          <a:srgbClr val="FF3300"/>
        </a:hlink>
        <a:folHlink>
          <a:srgbClr val="7C070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A7911"/>
        </a:lt1>
        <a:dk2>
          <a:srgbClr val="FFFFFF"/>
        </a:dk2>
        <a:lt2>
          <a:srgbClr val="336600"/>
        </a:lt2>
        <a:accent1>
          <a:srgbClr val="666633"/>
        </a:accent1>
        <a:accent2>
          <a:srgbClr val="669900"/>
        </a:accent2>
        <a:accent3>
          <a:srgbClr val="B2BEAA"/>
        </a:accent3>
        <a:accent4>
          <a:srgbClr val="DCDCDC"/>
        </a:accent4>
        <a:accent5>
          <a:srgbClr val="B9B9AD"/>
        </a:accent5>
        <a:accent6>
          <a:srgbClr val="5B8900"/>
        </a:accent6>
        <a:hlink>
          <a:srgbClr val="FFCC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75B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B89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C0465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192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CAEC1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989B7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7026</Words>
  <Application>WPS 演示</Application>
  <PresentationFormat>在屏幕上显示</PresentationFormat>
  <Paragraphs>414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26</vt:i4>
      </vt:variant>
    </vt:vector>
  </HeadingPairs>
  <TitlesOfParts>
    <vt:vector size="43" baseType="lpstr">
      <vt:lpstr>Arial</vt:lpstr>
      <vt:lpstr>宋体</vt:lpstr>
      <vt:lpstr>Wingdings</vt:lpstr>
      <vt:lpstr>MS PGothic</vt:lpstr>
      <vt:lpstr>Century Gothic</vt:lpstr>
      <vt:lpstr>Arial Black</vt:lpstr>
      <vt:lpstr>Times New Roman</vt:lpstr>
      <vt:lpstr>华文行楷</vt:lpstr>
      <vt:lpstr>隶书</vt:lpstr>
      <vt:lpstr>黑体</vt:lpstr>
      <vt:lpstr>微软雅黑</vt:lpstr>
      <vt:lpstr>Arial Unicode MS</vt:lpstr>
      <vt:lpstr>Calibri</vt:lpstr>
      <vt:lpstr>东方纹理图案设计模板</vt:lpstr>
      <vt:lpstr>书堆型设计模板</vt:lpstr>
      <vt:lpstr>Network</vt:lpstr>
      <vt:lpstr>Pixel</vt:lpstr>
      <vt:lpstr>模块五  工作汇报</vt:lpstr>
      <vt:lpstr>目  录</vt:lpstr>
      <vt:lpstr>【学习目标】</vt:lpstr>
      <vt:lpstr>【单元一】汇报文书</vt:lpstr>
      <vt:lpstr>【单元一】汇报文书</vt:lpstr>
      <vt:lpstr>【单元一】汇报文书</vt:lpstr>
      <vt:lpstr>【单元一】汇报文书</vt:lpstr>
      <vt:lpstr>【单元一】汇报文书</vt:lpstr>
      <vt:lpstr>【单元一】汇报文书</vt:lpstr>
      <vt:lpstr>【单元一】汇报文书</vt:lpstr>
      <vt:lpstr>【单元一】汇报文书</vt:lpstr>
      <vt:lpstr>【单元一】汇报文书</vt:lpstr>
      <vt:lpstr>【单元一】汇报文书</vt:lpstr>
      <vt:lpstr>【单元一】汇报文书</vt:lpstr>
      <vt:lpstr>【单元一】汇报文书</vt:lpstr>
      <vt:lpstr>【单元一】汇报文书</vt:lpstr>
      <vt:lpstr>【单元一】汇报文书</vt:lpstr>
      <vt:lpstr>【单元二】管理沟通</vt:lpstr>
      <vt:lpstr>【单元二】管理沟通</vt:lpstr>
      <vt:lpstr>【单元二】管理沟通</vt:lpstr>
      <vt:lpstr>【单元二】管理沟通</vt:lpstr>
      <vt:lpstr>【单元二】管理沟通</vt:lpstr>
      <vt:lpstr>【单元二】管理沟通</vt:lpstr>
      <vt:lpstr>【单元二】管理沟通</vt:lpstr>
      <vt:lpstr>【单元二】管理沟通</vt:lpstr>
      <vt:lpstr>【单元二】管理沟通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DELL</cp:lastModifiedBy>
  <cp:revision>316</cp:revision>
  <dcterms:created xsi:type="dcterms:W3CDTF">2017-02-14T08:32:00Z</dcterms:created>
  <dcterms:modified xsi:type="dcterms:W3CDTF">2023-05-19T03:32:00Z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2052-11.1.0.14309</vt:lpwstr>
  </property>
  <property fmtid="{D5CDD505-2E9C-101B-9397-08002B2CF9AE}" pid="4" name="ICV">
    <vt:lpwstr>C4465EFFBA194290B34B3E1CEA64A8CC_13</vt:lpwstr>
  </property>
</Properties>
</file>