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sldIdLst>
    <p:sldId id="256" r:id="rId6"/>
    <p:sldId id="273" r:id="rId7"/>
    <p:sldId id="261" r:id="rId8"/>
    <p:sldId id="271" r:id="rId9"/>
    <p:sldId id="274" r:id="rId10"/>
    <p:sldId id="275" r:id="rId11"/>
    <p:sldId id="278" r:id="rId12"/>
    <p:sldId id="280" r:id="rId13"/>
    <p:sldId id="299" r:id="rId14"/>
    <p:sldId id="290" r:id="rId15"/>
    <p:sldId id="300" r:id="rId16"/>
    <p:sldId id="301" r:id="rId17"/>
    <p:sldId id="302" r:id="rId18"/>
    <p:sldId id="303" r:id="rId19"/>
    <p:sldId id="304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CC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6"/>
    <p:restoredTop sz="86371"/>
  </p:normalViewPr>
  <p:slideViewPr>
    <p:cSldViewPr showGuides="1">
      <p:cViewPr varScale="1">
        <p:scale>
          <a:sx n="86" d="100"/>
          <a:sy n="86" d="100"/>
        </p:scale>
        <p:origin x="-1205" y="-91"/>
      </p:cViewPr>
      <p:guideLst>
        <p:guide orient="horz" pos="2160"/>
        <p:guide pos="29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976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25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0241" descr="e_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标题 1024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rgbClr val="000066"/>
                </a:solidFill>
              </a:defRPr>
            </a:lvl1pPr>
          </a:lstStyle>
          <a:p>
            <a:pPr lvl="0" fontAlgn="base"/>
            <a:r>
              <a:rPr lang="ja-JP" altLang="en-US" strike="noStrike" noProof="1"/>
              <a:t>マスタ タイトルの書式設定</a:t>
            </a:r>
            <a:endParaRPr lang="ja-JP" altLang="en-US" strike="noStrike" noProof="1"/>
          </a:p>
        </p:txBody>
      </p:sp>
      <p:sp>
        <p:nvSpPr>
          <p:cNvPr id="10244" name="副标题 1024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rgbClr val="000066"/>
                </a:solidFill>
              </a:defRPr>
            </a:lvl1pPr>
            <a:lvl2pPr marL="457200" lvl="1" indent="-457200" algn="ctr">
              <a:buNone/>
              <a:defRPr kern="1200">
                <a:solidFill>
                  <a:srgbClr val="000066"/>
                </a:solidFill>
              </a:defRPr>
            </a:lvl2pPr>
            <a:lvl3pPr marL="914400" lvl="2" indent="-914400" algn="ctr">
              <a:buNone/>
              <a:defRPr kern="1200">
                <a:solidFill>
                  <a:srgbClr val="000066"/>
                </a:solidFill>
              </a:defRPr>
            </a:lvl3pPr>
            <a:lvl4pPr marL="1371600" lvl="3" indent="-1371600" algn="ctr">
              <a:buNone/>
              <a:defRPr kern="1200">
                <a:solidFill>
                  <a:srgbClr val="000066"/>
                </a:solidFill>
              </a:defRPr>
            </a:lvl4pPr>
            <a:lvl5pPr marL="1828800" lvl="4" indent="-1828800" algn="ctr">
              <a:buNone/>
              <a:defRPr kern="1200">
                <a:solidFill>
                  <a:srgbClr val="000066"/>
                </a:solidFill>
              </a:defRPr>
            </a:lvl5pPr>
          </a:lstStyle>
          <a:p>
            <a:pPr lvl="0" fontAlgn="base"/>
            <a:r>
              <a:rPr lang="ja-JP" altLang="en-US" strike="noStrike" noProof="1"/>
              <a:t>マスタ サブタイトルの書式設定</a:t>
            </a:r>
            <a:endParaRPr lang="ja-JP" altLang="en-US" strike="noStrike" noProof="1"/>
          </a:p>
        </p:txBody>
      </p:sp>
      <p:sp>
        <p:nvSpPr>
          <p:cNvPr id="10245" name="日期占位符 1024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ja-JP" strike="noStrike" noProof="1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  <p:sp>
        <p:nvSpPr>
          <p:cNvPr id="10246" name="页脚占位符 1024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ja-JP" altLang="en-US" strike="noStrike" noProof="1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  <p:sp>
        <p:nvSpPr>
          <p:cNvPr id="10247" name="灯片编号占位符 1024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ja-JP" altLang="en-US" strike="noStrike" noProof="1" dirty="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60394" y="274638"/>
            <a:ext cx="1726406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81175" y="274638"/>
            <a:ext cx="5079137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4579" name="副标题 24578"/>
          <p:cNvSpPr>
            <a:spLocks noGrp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4580" name="日期占位符 24579"/>
          <p:cNvSpPr>
            <a:spLocks noGrp="1"/>
          </p:cNvSpPr>
          <p:nvPr>
            <p:ph type="dt" sz="half" idx="2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strike="noStrike" noProof="1">
              <a:latin typeface="Century Gothic" panose="020B0502020202020204" pitchFamily="34" charset="0"/>
            </a:endParaRPr>
          </a:p>
        </p:txBody>
      </p:sp>
      <p:sp>
        <p:nvSpPr>
          <p:cNvPr id="24581" name="页脚占位符 24580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strike="noStrike" noProof="1">
              <a:latin typeface="Century Gothic" panose="020B0502020202020204" pitchFamily="34" charset="0"/>
            </a:endParaRPr>
          </a:p>
        </p:txBody>
      </p:sp>
      <p:sp>
        <p:nvSpPr>
          <p:cNvPr id="24582" name="灯片编号占位符 24581"/>
          <p:cNvSpPr>
            <a:spLocks noGrp="1"/>
          </p:cNvSpPr>
          <p:nvPr>
            <p:ph type="sldNum" sz="quarter" idx="4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7632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61003" y="1600200"/>
            <a:ext cx="257632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212246" cy="54403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直接连接符 306177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7171" name="组合 306183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7172" name="椭圆 306184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椭圆 306185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4" name="椭圆 306186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5" name="椭圆 306187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椭圆 306188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7" name="椭圆 306189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8" name="椭圆 306190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9" name="椭圆 306191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椭圆 306192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1" name="椭圆 306193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2" name="椭圆 306194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3" name="椭圆 306195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4" name="椭圆 306196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5" name="椭圆 306197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6" name="椭圆 306198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椭圆 306199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8" name="椭圆 306200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9" name="椭圆 306201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0" name="椭圆 306202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1" name="椭圆 306203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2" name="椭圆 306204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3" name="椭圆 306205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4" name="椭圆 306206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5" name="椭圆 306207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6" name="椭圆 306208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7" name="椭圆 306209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8" name="椭圆 306210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9" name="椭圆 306211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0" name="椭圆 306212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1" name="椭圆 306213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2" name="椭圆 306214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03" name="直接连接符 306215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6179" name="标题 306178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06180" name="副标题 306179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6181" name="日期占位符 30618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strike="noStrike" noProof="1"/>
          </a:p>
        </p:txBody>
      </p:sp>
      <p:sp>
        <p:nvSpPr>
          <p:cNvPr id="306182" name="页脚占位符 30618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strike="noStrike" noProof="1"/>
          </a:p>
        </p:txBody>
      </p:sp>
      <p:sp>
        <p:nvSpPr>
          <p:cNvPr id="306183" name="灯片编号占位符 30618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092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195" name="矩形 309250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pPr lvl="0" indent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6" name="矩形 309251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8197" name="组合 309252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198" name="矩形 309253"/>
              <p:cNvSpPr/>
              <p:nvPr userDrawn="1"/>
            </p:nvSpPr>
            <p:spPr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9" name="矩形 309254"/>
              <p:cNvSpPr/>
              <p:nvPr userDrawn="1"/>
            </p:nvSpPr>
            <p:spPr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0" name="矩形 309255"/>
              <p:cNvSpPr/>
              <p:nvPr userDrawn="1"/>
            </p:nvSpPr>
            <p:spPr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1" name="矩形 309256"/>
              <p:cNvSpPr/>
              <p:nvPr userDrawn="1"/>
            </p:nvSpPr>
            <p:spPr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2" name="矩形 309257"/>
              <p:cNvSpPr/>
              <p:nvPr userDrawn="1"/>
            </p:nvSpPr>
            <p:spPr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3" name="矩形 309258"/>
              <p:cNvSpPr/>
              <p:nvPr userDrawn="1"/>
            </p:nvSpPr>
            <p:spPr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4" name="矩形 309259"/>
              <p:cNvSpPr/>
              <p:nvPr userDrawn="1"/>
            </p:nvSpPr>
            <p:spPr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5" name="矩形 309260"/>
              <p:cNvSpPr/>
              <p:nvPr userDrawn="1"/>
            </p:nvSpPr>
            <p:spPr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6" name="矩形 309261"/>
              <p:cNvSpPr/>
              <p:nvPr userDrawn="1"/>
            </p:nvSpPr>
            <p:spPr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7" name="矩形 309262"/>
              <p:cNvSpPr/>
              <p:nvPr userDrawn="1"/>
            </p:nvSpPr>
            <p:spPr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lstStyle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9267" name="标题 309266"/>
          <p:cNvSpPr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000" kern="1200">
                <a:solidFill>
                  <a:srgbClr val="FFFFFF"/>
                </a:solidFill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09268" name="副标题 309267"/>
          <p:cNvSpPr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3400" kern="1200"/>
            </a:lvl1pPr>
            <a:lvl2pPr marL="457200" lvl="1" indent="-457200" algn="ctr">
              <a:buNone/>
              <a:defRPr sz="3400" kern="1200"/>
            </a:lvl2pPr>
            <a:lvl3pPr marL="914400" lvl="2" indent="-914400" algn="ctr">
              <a:buNone/>
              <a:defRPr sz="3400" kern="1200"/>
            </a:lvl3pPr>
            <a:lvl4pPr marL="1371600" lvl="3" indent="-1371600" algn="ctr">
              <a:buNone/>
              <a:defRPr sz="3400" kern="1200"/>
            </a:lvl4pPr>
            <a:lvl5pPr marL="1828800" lvl="4" indent="-1828800" algn="ctr">
              <a:buNone/>
              <a:defRPr sz="3400"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9264" name="日期占位符 30926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altLang="en-US" strike="noStrike" noProof="1"/>
          </a:p>
        </p:txBody>
      </p:sp>
      <p:sp>
        <p:nvSpPr>
          <p:cNvPr id="309265" name="页脚占位符 3092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endParaRPr lang="zh-CN" strike="noStrike" noProof="1"/>
          </a:p>
        </p:txBody>
      </p:sp>
      <p:sp>
        <p:nvSpPr>
          <p:cNvPr id="309266" name="灯片编号占位符 30926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81175" y="1600200"/>
            <a:ext cx="3383756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03044" y="1600200"/>
            <a:ext cx="3383756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5410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ja-JP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9217" descr="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9218"/>
          <p:cNvSpPr>
            <a:spLocks noGrp="1"/>
          </p:cNvSpPr>
          <p:nvPr>
            <p:ph type="title"/>
          </p:nvPr>
        </p:nvSpPr>
        <p:spPr>
          <a:xfrm>
            <a:off x="1781175" y="274638"/>
            <a:ext cx="69056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 indent="0"/>
            <a:r>
              <a:rPr lang="ja-JP" altLang="en-US" dirty="0"/>
              <a:t>マスタ タイトルの書式設定</a:t>
            </a:r>
            <a:endParaRPr lang="ja-JP" altLang="en-US" dirty="0"/>
          </a:p>
        </p:txBody>
      </p:sp>
      <p:sp>
        <p:nvSpPr>
          <p:cNvPr id="1028" name="文本占位符 9219"/>
          <p:cNvSpPr>
            <a:spLocks noGrp="1"/>
          </p:cNvSpPr>
          <p:nvPr>
            <p:ph type="body"/>
          </p:nvPr>
        </p:nvSpPr>
        <p:spPr>
          <a:xfrm>
            <a:off x="1781175" y="1600200"/>
            <a:ext cx="6905625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ja-JP" altLang="en-US" dirty="0"/>
              <a:t>マスタ テキストの書式設定</a:t>
            </a:r>
            <a:endParaRPr lang="ja-JP" altLang="en-US" dirty="0"/>
          </a:p>
          <a:p>
            <a:pPr lvl="1" indent="-285750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2" indent="-228600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3" indent="-228600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4" indent="-228600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ja-JP" altLang="en-US" dirty="0"/>
          </a:p>
        </p:txBody>
      </p:sp>
      <p:sp>
        <p:nvSpPr>
          <p:cNvPr id="9221" name="日期占位符 9220"/>
          <p:cNvSpPr>
            <a:spLocks noGrp="1"/>
          </p:cNvSpPr>
          <p:nvPr>
            <p:ph type="dt" sz="half" idx="2"/>
          </p:nvPr>
        </p:nvSpPr>
        <p:spPr>
          <a:xfrm>
            <a:off x="1781175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3"/>
          </p:nvPr>
        </p:nvSpPr>
        <p:spPr>
          <a:xfrm>
            <a:off x="3973513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endParaRPr lang="ja-JP" altLang="en-US" strike="noStrike" noProof="1"/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4"/>
          </p:nvPr>
        </p:nvSpPr>
        <p:spPr>
          <a:xfrm>
            <a:off x="6964363" y="6245225"/>
            <a:ext cx="1722438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5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◆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3553"/>
          <p:cNvSpPr>
            <a:spLocks noGrp="1"/>
          </p:cNvSpPr>
          <p:nvPr>
            <p:ph type="title"/>
          </p:nvPr>
        </p:nvSpPr>
        <p:spPr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3554"/>
          <p:cNvSpPr>
            <a:spLocks noGrp="1"/>
          </p:cNvSpPr>
          <p:nvPr>
            <p:ph type="body"/>
          </p:nvPr>
        </p:nvSpPr>
        <p:spPr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556" name="日期占位符 23555"/>
          <p:cNvSpPr>
            <a:spLocks noGrp="1"/>
          </p:cNvSpPr>
          <p:nvPr>
            <p:ph type="dt" sz="half" idx="2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23557" name="页脚占位符 23556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23558" name="灯片编号占位符 23557"/>
          <p:cNvSpPr>
            <a:spLocks noGrp="1"/>
          </p:cNvSpPr>
          <p:nvPr>
            <p:ph type="sldNum" sz="quarter" idx="4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直接连接符 305153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5" name="标题 305154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文本占位符 305155"/>
          <p:cNvSpPr>
            <a:spLocks noGrp="1"/>
          </p:cNvSpPr>
          <p:nvPr>
            <p:ph type="body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5157" name="日期占位符 30515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05158" name="页脚占位符 30515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305159" name="灯片编号占位符 30515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grpSp>
        <p:nvGrpSpPr>
          <p:cNvPr id="3080" name="组合 305159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3081" name="椭圆 305160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2" name="椭圆 305161"/>
            <p:cNvSpPr/>
            <p:nvPr/>
          </p:nvSpPr>
          <p:spPr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3" name="椭圆 305162"/>
            <p:cNvSpPr/>
            <p:nvPr/>
          </p:nvSpPr>
          <p:spPr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4" name="椭圆 305163"/>
            <p:cNvSpPr/>
            <p:nvPr/>
          </p:nvSpPr>
          <p:spPr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5" name="椭圆 305164"/>
            <p:cNvSpPr/>
            <p:nvPr/>
          </p:nvSpPr>
          <p:spPr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6" name="椭圆 305165"/>
            <p:cNvSpPr/>
            <p:nvPr/>
          </p:nvSpPr>
          <p:spPr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7" name="椭圆 305166"/>
            <p:cNvSpPr/>
            <p:nvPr/>
          </p:nvSpPr>
          <p:spPr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8" name="椭圆 305167"/>
            <p:cNvSpPr/>
            <p:nvPr/>
          </p:nvSpPr>
          <p:spPr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椭圆 305168"/>
            <p:cNvSpPr/>
            <p:nvPr/>
          </p:nvSpPr>
          <p:spPr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0" name="椭圆 305169"/>
            <p:cNvSpPr/>
            <p:nvPr/>
          </p:nvSpPr>
          <p:spPr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1" name="椭圆 305170"/>
            <p:cNvSpPr/>
            <p:nvPr/>
          </p:nvSpPr>
          <p:spPr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2" name="椭圆 305171"/>
            <p:cNvSpPr/>
            <p:nvPr/>
          </p:nvSpPr>
          <p:spPr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3" name="椭圆 305172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4" name="椭圆 305173"/>
            <p:cNvSpPr/>
            <p:nvPr/>
          </p:nvSpPr>
          <p:spPr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5" name="椭圆 305174"/>
            <p:cNvSpPr/>
            <p:nvPr/>
          </p:nvSpPr>
          <p:spPr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6" name="椭圆 305175"/>
            <p:cNvSpPr/>
            <p:nvPr/>
          </p:nvSpPr>
          <p:spPr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7" name="椭圆 305176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8" name="椭圆 305177"/>
            <p:cNvSpPr/>
            <p:nvPr/>
          </p:nvSpPr>
          <p:spPr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9" name="椭圆 305178"/>
            <p:cNvSpPr/>
            <p:nvPr/>
          </p:nvSpPr>
          <p:spPr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0" name="椭圆 305179"/>
            <p:cNvSpPr/>
            <p:nvPr/>
          </p:nvSpPr>
          <p:spPr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1" name="椭圆 305180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2" name="椭圆 305181"/>
            <p:cNvSpPr/>
            <p:nvPr/>
          </p:nvSpPr>
          <p:spPr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3" name="椭圆 305182"/>
            <p:cNvSpPr/>
            <p:nvPr/>
          </p:nvSpPr>
          <p:spPr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4" name="椭圆 305183"/>
            <p:cNvSpPr/>
            <p:nvPr/>
          </p:nvSpPr>
          <p:spPr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5" name="椭圆 305184"/>
            <p:cNvSpPr/>
            <p:nvPr/>
          </p:nvSpPr>
          <p:spPr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6" name="椭圆 305185"/>
            <p:cNvSpPr/>
            <p:nvPr/>
          </p:nvSpPr>
          <p:spPr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7" name="椭圆 305186"/>
            <p:cNvSpPr/>
            <p:nvPr/>
          </p:nvSpPr>
          <p:spPr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8" name="椭圆 305187"/>
            <p:cNvSpPr/>
            <p:nvPr/>
          </p:nvSpPr>
          <p:spPr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9" name="椭圆 305188"/>
            <p:cNvSpPr/>
            <p:nvPr/>
          </p:nvSpPr>
          <p:spPr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0" name="椭圆 305189"/>
            <p:cNvSpPr/>
            <p:nvPr/>
          </p:nvSpPr>
          <p:spPr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1" name="椭圆 305190"/>
            <p:cNvSpPr/>
            <p:nvPr/>
          </p:nvSpPr>
          <p:spPr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页脚占位符 30822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308227" name="灯片编号占位符 30822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  <p:grpSp>
        <p:nvGrpSpPr>
          <p:cNvPr id="4100" name="组合 308227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1" name="矩形 308228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pPr lvl="0" indent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2" name="矩形 308229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3" name="矩形 308230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4" name="矩形 308231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5" name="矩形 308232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矩形 308233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7" name="矩形 308234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8" name="矩形 308235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9" name="矩形 308236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lstStyle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10" name="标题 30823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11" name="文本占位符 308238"/>
          <p:cNvSpPr>
            <a:spLocks noGrp="1"/>
          </p:cNvSpPr>
          <p:nvPr>
            <p:ph type="body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8240" name="日期占位符 30823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2437130" y="2514600"/>
            <a:ext cx="6693535" cy="1019175"/>
          </a:xfrm>
        </p:spPr>
        <p:txBody>
          <a:bodyPr anchor="ctr" anchorCtr="0"/>
          <a:lstStyle/>
          <a:p>
            <a:pPr defTabSz="914400">
              <a:buClrTx/>
              <a:buSzTx/>
              <a:buFontTx/>
              <a:buNone/>
            </a:pPr>
            <a:r>
              <a:rPr 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模</a:t>
            </a:r>
            <a:r>
              <a:rPr lang="zh-CN" sz="6000" b="1" kern="1200" baseline="0" dirty="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块</a:t>
            </a:r>
            <a:r>
              <a:rPr lang="zh-CN" altLang="en-US" sz="6000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七</a:t>
            </a:r>
            <a:r>
              <a:rPr lang="en-US" altLang="zh-CN" sz="6000" b="1" kern="1200" baseline="0" dirty="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</a:t>
            </a:r>
            <a:r>
              <a:rPr lang="zh-CN" altLang="en-US" sz="6000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专题调研</a:t>
            </a:r>
            <a:endParaRPr lang="zh-CN" sz="6000" b="1" kern="1200" baseline="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063230" cy="5383530"/>
          </a:xfrm>
        </p:spPr>
        <p:txBody>
          <a:bodyPr anchor="t" anchorCtr="0"/>
          <a:lstStyle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</a:t>
            </a:r>
            <a:r>
              <a:rPr lang="zh-CN" altLang="en-US" sz="2500" b="1" dirty="0" smtClean="0"/>
              <a:t>、访谈沟通类型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2000" b="1" dirty="0"/>
              <a:t> </a:t>
            </a:r>
            <a:r>
              <a:rPr lang="zh-CN" altLang="en-US" sz="2000" b="1" dirty="0"/>
              <a:t>（一</a:t>
            </a:r>
            <a:r>
              <a:rPr lang="zh-CN" altLang="en-US" sz="2000" b="1" dirty="0" smtClean="0"/>
              <a:t>）结构式访谈</a:t>
            </a:r>
            <a:endParaRPr lang="en-US" altLang="zh-CN" sz="20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 </a:t>
            </a:r>
            <a:r>
              <a:rPr lang="zh-CN" altLang="en-US" sz="1800" b="1" dirty="0" smtClean="0">
                <a:ea typeface="宋体" panose="02010600030101010101" pitchFamily="2" charset="-122"/>
              </a:rPr>
              <a:t>1.</a:t>
            </a:r>
            <a:r>
              <a:rPr lang="zh-CN" altLang="en-US" sz="1800" b="1" dirty="0">
                <a:ea typeface="宋体" panose="02010600030101010101" pitchFamily="2" charset="-122"/>
              </a:rPr>
              <a:t>含</a:t>
            </a:r>
            <a:r>
              <a:rPr lang="zh-CN" altLang="en-US" sz="1800" b="1" dirty="0" smtClean="0">
                <a:ea typeface="宋体" panose="02010600030101010101" pitchFamily="2" charset="-122"/>
              </a:rPr>
              <a:t>义</a:t>
            </a:r>
            <a:endParaRPr lang="en-US" altLang="zh-CN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/>
              <a:t>    </a:t>
            </a:r>
            <a:r>
              <a:rPr lang="zh-CN" altLang="zh-CN" sz="1800" dirty="0" smtClean="0"/>
              <a:t>结</a:t>
            </a:r>
            <a:r>
              <a:rPr lang="zh-CN" altLang="zh-CN" sz="1800" dirty="0"/>
              <a:t>构式访</a:t>
            </a:r>
            <a:r>
              <a:rPr lang="zh-CN" altLang="zh-CN" sz="1800" dirty="0" smtClean="0"/>
              <a:t>谈也</a:t>
            </a:r>
            <a:r>
              <a:rPr lang="zh-CN" altLang="en-US" sz="1800" dirty="0"/>
              <a:t>叫</a:t>
            </a:r>
            <a:r>
              <a:rPr lang="zh-CN" altLang="zh-CN" sz="1800" dirty="0" smtClean="0"/>
              <a:t>标</a:t>
            </a:r>
            <a:r>
              <a:rPr lang="zh-CN" altLang="zh-CN" sz="1800" dirty="0"/>
              <a:t>准化访谈或封闭式访</a:t>
            </a:r>
            <a:r>
              <a:rPr lang="zh-CN" altLang="zh-CN" sz="1800" dirty="0" smtClean="0"/>
              <a:t>谈</a:t>
            </a:r>
            <a:r>
              <a:rPr lang="zh-CN" altLang="en-US" sz="1800" dirty="0" smtClean="0"/>
              <a:t>。</a:t>
            </a:r>
            <a:r>
              <a:rPr lang="zh-CN" altLang="zh-CN" sz="1800" dirty="0" smtClean="0"/>
              <a:t>指</a:t>
            </a:r>
            <a:r>
              <a:rPr lang="zh-CN" altLang="zh-CN" sz="1800" dirty="0"/>
              <a:t>访问者根据事先设计好</a:t>
            </a:r>
            <a:r>
              <a:rPr lang="zh-CN" altLang="zh-CN" sz="1800" dirty="0" smtClean="0"/>
              <a:t>的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有</a:t>
            </a:r>
            <a:r>
              <a:rPr lang="zh-CN" altLang="zh-CN" sz="1800" dirty="0"/>
              <a:t>固定格式</a:t>
            </a:r>
            <a:r>
              <a:rPr lang="zh-CN" altLang="zh-CN" sz="1800" dirty="0" smtClean="0"/>
              <a:t>的</a:t>
            </a:r>
            <a:r>
              <a:rPr lang="zh-CN" altLang="en-US" sz="1800" dirty="0" smtClean="0"/>
              <a:t>问卷或</a:t>
            </a:r>
            <a:r>
              <a:rPr lang="zh-CN" altLang="zh-CN" sz="1800" dirty="0" smtClean="0"/>
              <a:t>提</a:t>
            </a:r>
            <a:r>
              <a:rPr lang="zh-CN" altLang="zh-CN" sz="1800" dirty="0"/>
              <a:t>纲进行提问，按相同的方式和顺序</a:t>
            </a:r>
            <a:r>
              <a:rPr lang="zh-CN" altLang="zh-CN" sz="1800" dirty="0" smtClean="0"/>
              <a:t>向</a:t>
            </a:r>
            <a:r>
              <a:rPr lang="zh-CN" altLang="en-US" sz="1800" dirty="0" smtClean="0"/>
              <a:t>访谈对象</a:t>
            </a:r>
            <a:r>
              <a:rPr lang="zh-CN" altLang="zh-CN" sz="1800" dirty="0" smtClean="0"/>
              <a:t>提</a:t>
            </a:r>
            <a:r>
              <a:rPr lang="zh-CN" altLang="zh-CN" sz="1800" dirty="0"/>
              <a:t>出相同的问题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访谈对象</a:t>
            </a:r>
            <a:r>
              <a:rPr lang="zh-CN" altLang="zh-CN" sz="1800" dirty="0" smtClean="0"/>
              <a:t>从</a:t>
            </a:r>
            <a:r>
              <a:rPr lang="zh-CN" altLang="zh-CN" sz="1800" dirty="0"/>
              <a:t>备选答案选</a:t>
            </a:r>
            <a:r>
              <a:rPr lang="zh-CN" altLang="zh-CN" sz="1800" dirty="0" smtClean="0"/>
              <a:t>择</a:t>
            </a:r>
            <a:r>
              <a:rPr lang="zh-CN" altLang="en-US" sz="1800" dirty="0" smtClean="0"/>
              <a:t>的一种访谈法。它</a:t>
            </a:r>
            <a:r>
              <a:rPr lang="zh-CN" altLang="zh-CN" sz="1800" dirty="0" smtClean="0"/>
              <a:t>实</a:t>
            </a:r>
            <a:r>
              <a:rPr lang="zh-CN" altLang="zh-CN" sz="1800" dirty="0"/>
              <a:t>际上是一种封闭式的口头问</a:t>
            </a:r>
            <a:r>
              <a:rPr lang="zh-CN" altLang="zh-CN" sz="1800" dirty="0" smtClean="0"/>
              <a:t>卷</a:t>
            </a:r>
            <a:r>
              <a:rPr lang="zh-CN" altLang="en-US" sz="1800" dirty="0" smtClean="0"/>
              <a:t>调查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/>
              <a:t>  2.</a:t>
            </a:r>
            <a:r>
              <a:rPr lang="zh-CN" altLang="en-US" sz="1800" b="1" dirty="0" smtClean="0"/>
              <a:t>优缺点</a:t>
            </a:r>
            <a:endParaRPr lang="en-US" altLang="zh-CN" sz="1800" b="1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/>
              <a:t>   </a:t>
            </a:r>
            <a:r>
              <a:rPr lang="zh-CN" altLang="en-US" sz="1800" dirty="0" smtClean="0"/>
              <a:t>优点是访谈的问题和环境的可控度高，回答率高，访谈结果易于量化，便于统计分析。缺点是访谈形式不灵活，内容不深入，易受访谈者影响。</a:t>
            </a:r>
            <a:endParaRPr lang="zh-CN" altLang="zh-CN" sz="1800" dirty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（二）非结</a:t>
            </a:r>
            <a:r>
              <a:rPr lang="zh-CN" altLang="en-US" sz="1800" b="1" dirty="0"/>
              <a:t>构式访谈</a:t>
            </a:r>
            <a:endParaRPr lang="en-US" altLang="zh-CN" sz="1800" b="1" dirty="0"/>
          </a:p>
          <a:p>
            <a:pPr marL="0" indent="0"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 </a:t>
            </a:r>
            <a:r>
              <a:rPr lang="zh-CN" altLang="en-US" sz="1800" b="1" dirty="0">
                <a:ea typeface="宋体" panose="02010600030101010101" pitchFamily="2" charset="-122"/>
              </a:rPr>
              <a:t>1.含义</a:t>
            </a:r>
            <a:endParaRPr lang="en-US" altLang="zh-CN" sz="1800" b="1" dirty="0"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1800" dirty="0" smtClean="0"/>
              <a:t>  </a:t>
            </a:r>
            <a:r>
              <a:rPr lang="zh-CN" altLang="zh-CN" sz="1800" dirty="0" smtClean="0"/>
              <a:t>非</a:t>
            </a:r>
            <a:r>
              <a:rPr lang="zh-CN" altLang="zh-CN" sz="1800" dirty="0"/>
              <a:t>结构式访</a:t>
            </a:r>
            <a:r>
              <a:rPr lang="zh-CN" altLang="zh-CN" sz="1800" dirty="0" smtClean="0"/>
              <a:t>谈也</a:t>
            </a:r>
            <a:r>
              <a:rPr lang="zh-CN" altLang="zh-CN" sz="1800" dirty="0"/>
              <a:t>称无结构式访谈或开放性访</a:t>
            </a:r>
            <a:r>
              <a:rPr lang="zh-CN" altLang="zh-CN" sz="1800" dirty="0" smtClean="0"/>
              <a:t>谈</a:t>
            </a:r>
            <a:r>
              <a:rPr lang="zh-CN" altLang="en-US" sz="1800" dirty="0" smtClean="0"/>
              <a:t>。</a:t>
            </a:r>
            <a:r>
              <a:rPr lang="zh-CN" altLang="zh-CN" sz="1800" dirty="0" smtClean="0"/>
              <a:t>访</a:t>
            </a:r>
            <a:r>
              <a:rPr lang="zh-CN" altLang="zh-CN" sz="1800" dirty="0"/>
              <a:t>谈者不采用固定访</a:t>
            </a:r>
            <a:r>
              <a:rPr lang="zh-CN" altLang="zh-CN" sz="1800" dirty="0" smtClean="0"/>
              <a:t>问问卷，不依照固定的访问</a:t>
            </a:r>
            <a:r>
              <a:rPr lang="zh-CN" altLang="en-US" sz="1800" dirty="0" smtClean="0"/>
              <a:t>提纲和</a:t>
            </a:r>
            <a:r>
              <a:rPr lang="zh-CN" altLang="zh-CN" sz="1800" dirty="0" smtClean="0"/>
              <a:t>程</a:t>
            </a:r>
            <a:r>
              <a:rPr lang="zh-CN" altLang="zh-CN" sz="1800" dirty="0"/>
              <a:t>序进行的访谈，鼓</a:t>
            </a:r>
            <a:r>
              <a:rPr lang="zh-CN" altLang="zh-CN" sz="1800" dirty="0" smtClean="0"/>
              <a:t>励</a:t>
            </a:r>
            <a:r>
              <a:rPr lang="zh-CN" altLang="en-US" sz="1800" dirty="0" smtClean="0"/>
              <a:t>访谈对象</a:t>
            </a:r>
            <a:r>
              <a:rPr lang="zh-CN" altLang="zh-CN" sz="1800" dirty="0" smtClean="0"/>
              <a:t>自</a:t>
            </a:r>
            <a:r>
              <a:rPr lang="zh-CN" altLang="zh-CN" sz="1800" dirty="0"/>
              <a:t>由表达自己的观点。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b="1" dirty="0"/>
              <a:t>  2.</a:t>
            </a:r>
            <a:r>
              <a:rPr lang="zh-CN" altLang="en-US" sz="1800" b="1" dirty="0"/>
              <a:t>优缺点</a:t>
            </a:r>
            <a:endParaRPr lang="en-US" altLang="zh-CN" sz="1800" b="1" dirty="0"/>
          </a:p>
          <a:p>
            <a:pPr marL="0" indent="0">
              <a:buNone/>
            </a:pPr>
            <a:r>
              <a:rPr lang="en-US" altLang="zh-CN" sz="1800" dirty="0" smtClean="0"/>
              <a:t>  </a:t>
            </a:r>
            <a:r>
              <a:rPr lang="zh-CN" altLang="en-US" sz="1800" dirty="0" smtClean="0"/>
              <a:t>优点是</a:t>
            </a:r>
            <a:r>
              <a:rPr lang="zh-CN" altLang="zh-CN" sz="1800" dirty="0" smtClean="0"/>
              <a:t>具</a:t>
            </a:r>
            <a:r>
              <a:rPr lang="zh-CN" altLang="zh-CN" sz="1800" dirty="0"/>
              <a:t>有较强的灵活性</a:t>
            </a:r>
            <a:r>
              <a:rPr lang="zh-CN" altLang="zh-CN" sz="1800" dirty="0" smtClean="0"/>
              <a:t>，可</a:t>
            </a:r>
            <a:r>
              <a:rPr lang="zh-CN" altLang="zh-CN" sz="1800" dirty="0"/>
              <a:t>以对感兴趣的问题细致追问，挖掘出生动的实例，得到更为深入的信息</a:t>
            </a:r>
            <a:r>
              <a:rPr lang="zh-CN" altLang="zh-CN" sz="1800" dirty="0" smtClean="0"/>
              <a:t>。</a:t>
            </a:r>
            <a:r>
              <a:rPr lang="zh-CN" altLang="en-US" sz="1800" dirty="0" smtClean="0"/>
              <a:t>缺点是访谈比较</a:t>
            </a:r>
            <a:r>
              <a:rPr lang="zh-CN" altLang="zh-CN" sz="1800" dirty="0" smtClean="0"/>
              <a:t>费</a:t>
            </a:r>
            <a:r>
              <a:rPr lang="zh-CN" altLang="zh-CN" sz="1800" dirty="0"/>
              <a:t>时、费</a:t>
            </a:r>
            <a:r>
              <a:rPr lang="zh-CN" altLang="zh-CN" sz="1800" dirty="0" smtClean="0"/>
              <a:t>力，</a:t>
            </a:r>
            <a:r>
              <a:rPr lang="zh-CN" altLang="en-US" sz="1800" dirty="0" smtClean="0"/>
              <a:t>访谈结果</a:t>
            </a:r>
            <a:r>
              <a:rPr lang="zh-CN" altLang="zh-CN" sz="1800" dirty="0" smtClean="0"/>
              <a:t>难</a:t>
            </a:r>
            <a:r>
              <a:rPr lang="zh-CN" altLang="zh-CN" sz="1800" dirty="0"/>
              <a:t>以量化。</a:t>
            </a:r>
            <a:endParaRPr lang="zh-CN" altLang="zh-CN" sz="1800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访谈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沟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通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143000"/>
            <a:ext cx="8136255" cy="5383530"/>
          </a:xfrm>
        </p:spPr>
        <p:txBody>
          <a:bodyPr anchor="t" anchorCtr="0"/>
          <a:lstStyle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</a:t>
            </a:r>
            <a:r>
              <a:rPr lang="zh-CN" altLang="en-US" sz="2500" b="1" dirty="0" smtClean="0"/>
              <a:t>、访谈沟通类型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 smtClean="0"/>
              <a:t>（三）半结构式访谈</a:t>
            </a:r>
            <a:endParaRPr lang="en-US" altLang="zh-CN" sz="20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</a:t>
            </a:r>
            <a:r>
              <a:rPr lang="zh-CN" altLang="en-US" sz="1800" b="1" dirty="0" smtClean="0">
                <a:ea typeface="宋体" panose="02010600030101010101" pitchFamily="2" charset="-122"/>
              </a:rPr>
              <a:t>1.</a:t>
            </a:r>
            <a:r>
              <a:rPr lang="zh-CN" altLang="en-US" sz="1800" b="1" dirty="0">
                <a:ea typeface="宋体" panose="02010600030101010101" pitchFamily="2" charset="-122"/>
              </a:rPr>
              <a:t>含</a:t>
            </a:r>
            <a:r>
              <a:rPr lang="zh-CN" altLang="en-US" sz="1800" b="1" dirty="0" smtClean="0">
                <a:ea typeface="宋体" panose="02010600030101010101" pitchFamily="2" charset="-122"/>
              </a:rPr>
              <a:t>义</a:t>
            </a:r>
            <a:endParaRPr lang="en-US" altLang="zh-CN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/>
              <a:t>   </a:t>
            </a:r>
            <a:r>
              <a:rPr lang="zh-CN" altLang="en-US" sz="1800" dirty="0" smtClean="0"/>
              <a:t>半</a:t>
            </a:r>
            <a:r>
              <a:rPr lang="zh-CN" altLang="zh-CN" sz="1800" dirty="0" smtClean="0"/>
              <a:t>结</a:t>
            </a:r>
            <a:r>
              <a:rPr lang="zh-CN" altLang="zh-CN" sz="1800" dirty="0"/>
              <a:t>构式访</a:t>
            </a:r>
            <a:r>
              <a:rPr lang="zh-CN" altLang="zh-CN" sz="1800" dirty="0" smtClean="0"/>
              <a:t>谈</a:t>
            </a:r>
            <a:r>
              <a:rPr lang="zh-CN" altLang="en-US" sz="1800" dirty="0" smtClean="0"/>
              <a:t>指访谈者按照一个粗线条的访谈提纲</a:t>
            </a:r>
            <a:r>
              <a:rPr lang="zh-CN" altLang="en-US" sz="1800" dirty="0" smtClean="0"/>
              <a:t>对访谈对象进</a:t>
            </a:r>
            <a:r>
              <a:rPr lang="zh-CN" altLang="en-US" sz="1800" dirty="0" smtClean="0"/>
              <a:t>行的访谈</a:t>
            </a:r>
            <a:r>
              <a:rPr lang="zh-CN" altLang="zh-CN" sz="1800" dirty="0" smtClean="0"/>
              <a:t>。</a:t>
            </a:r>
            <a:r>
              <a:rPr lang="zh-CN" altLang="en-US" sz="1800" dirty="0" smtClean="0"/>
              <a:t>访谈者可以根据访谈时的实际情况灵活地做出调整，对访谈提问的方式和顺序</a:t>
            </a:r>
            <a:r>
              <a:rPr lang="zh-CN" altLang="en-US" sz="1800" dirty="0" smtClean="0"/>
              <a:t>、访谈对象回</a:t>
            </a:r>
            <a:r>
              <a:rPr lang="zh-CN" altLang="en-US" sz="1800" dirty="0" smtClean="0"/>
              <a:t>答的方式、访谈记录的方式等，由访谈者根据情况灵活处理。</a:t>
            </a:r>
            <a:endParaRPr lang="en-US" altLang="zh-CN" sz="1800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/>
              <a:t> 2.</a:t>
            </a:r>
            <a:r>
              <a:rPr lang="zh-CN" altLang="en-US" sz="1800" b="1" dirty="0" smtClean="0"/>
              <a:t>优缺点</a:t>
            </a:r>
            <a:endParaRPr lang="en-US" altLang="zh-CN" sz="1800" b="1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/>
              <a:t>  </a:t>
            </a:r>
            <a:r>
              <a:rPr lang="zh-CN" altLang="zh-CN" sz="1800" dirty="0" smtClean="0"/>
              <a:t>半</a:t>
            </a:r>
            <a:r>
              <a:rPr lang="zh-CN" altLang="zh-CN" sz="1800" dirty="0"/>
              <a:t>结构式访谈兼有结构式访谈和非结构式访谈的</a:t>
            </a:r>
            <a:r>
              <a:rPr lang="zh-CN" altLang="zh-CN" sz="1800" dirty="0" smtClean="0"/>
              <a:t>优</a:t>
            </a:r>
            <a:r>
              <a:rPr lang="zh-CN" altLang="en-US" sz="1800" dirty="0" smtClean="0"/>
              <a:t>缺</a:t>
            </a:r>
            <a:r>
              <a:rPr lang="zh-CN" altLang="zh-CN" sz="1800" dirty="0" smtClean="0"/>
              <a:t>点</a:t>
            </a:r>
            <a:r>
              <a:rPr lang="zh-CN" altLang="zh-CN" sz="1800" dirty="0"/>
              <a:t>。</a:t>
            </a:r>
            <a:endParaRPr lang="zh-CN" altLang="zh-CN" sz="1800" dirty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2500" b="1" dirty="0"/>
              <a:t>  </a:t>
            </a:r>
            <a:r>
              <a:rPr lang="zh-CN" altLang="en-US" sz="2500" b="1" dirty="0"/>
              <a:t>二、访谈准备工</a:t>
            </a:r>
            <a:r>
              <a:rPr lang="zh-CN" altLang="en-US" sz="2500" b="1" dirty="0" smtClean="0"/>
              <a:t>作</a:t>
            </a:r>
            <a:endParaRPr lang="en-US" altLang="zh-CN" sz="2500" b="1" dirty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（一）了解相关政策</a:t>
            </a:r>
            <a:endParaRPr lang="en-US" altLang="zh-CN" sz="1800" b="1" dirty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/>
              <a:t>  </a:t>
            </a:r>
            <a:r>
              <a:rPr lang="zh-CN" altLang="zh-CN" sz="1800" dirty="0" smtClean="0"/>
              <a:t>访</a:t>
            </a:r>
            <a:r>
              <a:rPr lang="zh-CN" altLang="zh-CN" sz="1800" dirty="0"/>
              <a:t>谈者首先要了解自己访谈内容有关的党和国家的相关的方针、政策、法规等，做到心中有数，而不是“瞎子摸象”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（二）拟定访谈提纲</a:t>
            </a:r>
            <a:endParaRPr lang="en-US" altLang="zh-CN" sz="1800" b="1" dirty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/>
              <a:t>  </a:t>
            </a:r>
            <a:r>
              <a:rPr lang="zh-CN" altLang="en-US" sz="1800" dirty="0" smtClean="0"/>
              <a:t>访</a:t>
            </a:r>
            <a:r>
              <a:rPr lang="zh-CN" altLang="en-US" sz="1800" dirty="0"/>
              <a:t>谈者</a:t>
            </a:r>
            <a:r>
              <a:rPr lang="zh-CN" altLang="zh-CN" sz="1800" dirty="0"/>
              <a:t>明确访谈的目的、任务、内容，确定访谈调查对象、范围、时间、地点、访谈方式等，并设计必要的访谈问卷。</a:t>
            </a:r>
            <a:endParaRPr lang="zh-CN" altLang="en-US" sz="1800" dirty="0"/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访谈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沟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通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lstStyle/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 smtClean="0"/>
              <a:t>二</a:t>
            </a:r>
            <a:r>
              <a:rPr lang="zh-CN" altLang="en-US" sz="2500" b="1" dirty="0"/>
              <a:t>、访谈准备工</a:t>
            </a:r>
            <a:r>
              <a:rPr lang="zh-CN" altLang="en-US" sz="2500" b="1" dirty="0" smtClean="0"/>
              <a:t>作</a:t>
            </a:r>
            <a:endParaRPr lang="en-US" altLang="zh-CN" sz="2500" b="1" dirty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</a:t>
            </a:r>
            <a:r>
              <a:rPr lang="zh-CN" altLang="en-US" sz="1800" b="1" dirty="0"/>
              <a:t>三</a:t>
            </a:r>
            <a:r>
              <a:rPr lang="zh-CN" altLang="en-US" sz="1800" b="1" dirty="0" smtClean="0"/>
              <a:t>）培训访谈人员</a:t>
            </a:r>
            <a:endParaRPr lang="en-US" altLang="zh-CN" sz="1800" b="1" dirty="0" smtClean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 smtClean="0"/>
              <a:t>   调查工作中的访谈人员，</a:t>
            </a:r>
            <a:r>
              <a:rPr lang="zh-CN" altLang="zh-CN" sz="1800" dirty="0" smtClean="0"/>
              <a:t>绝</a:t>
            </a:r>
            <a:r>
              <a:rPr lang="zh-CN" altLang="zh-CN" sz="1800" dirty="0"/>
              <a:t>大多</a:t>
            </a:r>
            <a:r>
              <a:rPr lang="zh-CN" altLang="zh-CN" sz="1800" dirty="0" smtClean="0"/>
              <a:t>数都</a:t>
            </a:r>
            <a:r>
              <a:rPr lang="zh-CN" altLang="zh-CN" sz="1800" dirty="0"/>
              <a:t>是临时抽调人员，并非专业访谈员，访谈前应对这些人员做短期访谈培训。</a:t>
            </a:r>
            <a:endParaRPr lang="zh-CN" altLang="zh-CN" sz="1800" dirty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（四）预约访谈对象</a:t>
            </a:r>
            <a:endParaRPr lang="en-US" altLang="zh-CN" sz="1800" b="1" dirty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/>
              <a:t>  </a:t>
            </a:r>
            <a:r>
              <a:rPr lang="zh-CN" altLang="zh-CN" sz="1800" dirty="0" smtClean="0"/>
              <a:t>访</a:t>
            </a:r>
            <a:r>
              <a:rPr lang="zh-CN" altLang="zh-CN" sz="1800" dirty="0"/>
              <a:t>谈前应该提前与访谈对象沟</a:t>
            </a:r>
            <a:r>
              <a:rPr lang="zh-CN" altLang="zh-CN" sz="1800" dirty="0" smtClean="0"/>
              <a:t>通</a:t>
            </a:r>
            <a:r>
              <a:rPr lang="zh-CN" altLang="en-US" sz="1800" dirty="0" smtClean="0"/>
              <a:t>，确定</a:t>
            </a:r>
            <a:r>
              <a:rPr lang="zh-CN" altLang="zh-CN" sz="1800" dirty="0" smtClean="0"/>
              <a:t>好</a:t>
            </a:r>
            <a:r>
              <a:rPr lang="zh-CN" altLang="zh-CN" sz="1800" dirty="0"/>
              <a:t>访谈时间、地点</a:t>
            </a:r>
            <a:r>
              <a:rPr lang="zh-CN" altLang="zh-CN" sz="1800" dirty="0" smtClean="0"/>
              <a:t>、方</a:t>
            </a:r>
            <a:r>
              <a:rPr lang="zh-CN" altLang="zh-CN" sz="1800" dirty="0"/>
              <a:t>式</a:t>
            </a:r>
            <a:r>
              <a:rPr lang="zh-CN" altLang="zh-CN" sz="1800" dirty="0" smtClean="0"/>
              <a:t>、内</a:t>
            </a:r>
            <a:r>
              <a:rPr lang="zh-CN" altLang="zh-CN" sz="1800" dirty="0"/>
              <a:t>容等事项。</a:t>
            </a:r>
            <a:endParaRPr lang="zh-CN" altLang="zh-CN" sz="1800" dirty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（五）准备访谈工具</a:t>
            </a:r>
            <a:endParaRPr lang="en-US" altLang="zh-CN" sz="1800" b="1" dirty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/>
              <a:t>  </a:t>
            </a:r>
            <a:r>
              <a:rPr lang="zh-CN" altLang="en-US" sz="1800" dirty="0" smtClean="0"/>
              <a:t>为</a:t>
            </a:r>
            <a:r>
              <a:rPr lang="zh-CN" altLang="zh-CN" sz="1800" dirty="0" smtClean="0"/>
              <a:t>了</a:t>
            </a:r>
            <a:r>
              <a:rPr lang="zh-CN" altLang="zh-CN" sz="1800" dirty="0"/>
              <a:t>确保访谈及后续整理资料的顺利进行，访谈前应准备相应的辅助工具，如访谈问卷、访谈记录表</a:t>
            </a:r>
            <a:r>
              <a:rPr lang="zh-CN" altLang="zh-CN" sz="1800" dirty="0" smtClean="0"/>
              <a:t>、录</a:t>
            </a:r>
            <a:r>
              <a:rPr lang="zh-CN" altLang="zh-CN" sz="1800" dirty="0"/>
              <a:t>音机、录音</a:t>
            </a:r>
            <a:r>
              <a:rPr lang="zh-CN" altLang="zh-CN" sz="1800" dirty="0" smtClean="0"/>
              <a:t>笔等。</a:t>
            </a:r>
            <a:endParaRPr lang="en-US" altLang="zh-CN" sz="1800" dirty="0" smtClean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三、访</a:t>
            </a:r>
            <a:r>
              <a:rPr lang="zh-CN" altLang="en-US" sz="2500" b="1" dirty="0" smtClean="0"/>
              <a:t>谈</a:t>
            </a:r>
            <a:r>
              <a:rPr lang="zh-CN" altLang="en-US" sz="2500" b="1" dirty="0"/>
              <a:t>沟</a:t>
            </a:r>
            <a:r>
              <a:rPr lang="zh-CN" altLang="en-US" sz="2500" b="1" dirty="0" smtClean="0"/>
              <a:t>通技巧</a:t>
            </a:r>
            <a:endParaRPr lang="en-US" altLang="zh-CN" sz="2500" b="1" dirty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（一）积极主动提问</a:t>
            </a:r>
            <a:endParaRPr lang="en-US" altLang="zh-CN" sz="1800" b="1" dirty="0" smtClean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 smtClean="0"/>
              <a:t> </a:t>
            </a:r>
            <a:r>
              <a:rPr lang="en-US" altLang="zh-CN" sz="1800" dirty="0" smtClean="0"/>
              <a:t>1.</a:t>
            </a:r>
            <a:r>
              <a:rPr lang="zh-CN" altLang="zh-CN" sz="1800" b="1" dirty="0" smtClean="0"/>
              <a:t>提</a:t>
            </a:r>
            <a:r>
              <a:rPr lang="zh-CN" altLang="zh-CN" sz="1800" b="1" dirty="0"/>
              <a:t>问要明确清晰</a:t>
            </a:r>
            <a:r>
              <a:rPr lang="zh-CN" altLang="zh-CN" sz="1800" b="1" dirty="0" smtClean="0"/>
              <a:t>。</a:t>
            </a:r>
            <a:endParaRPr lang="en-US" altLang="zh-CN" sz="1800" b="1" dirty="0" smtClean="0"/>
          </a:p>
          <a:p>
            <a:pPr marL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/>
              <a:t> </a:t>
            </a:r>
            <a:r>
              <a:rPr lang="en-US" altLang="zh-CN" sz="1800" b="1" dirty="0" smtClean="0"/>
              <a:t> </a:t>
            </a:r>
            <a:r>
              <a:rPr lang="zh-CN" altLang="zh-CN" sz="1800" dirty="0" smtClean="0"/>
              <a:t>访谈所</a:t>
            </a:r>
            <a:r>
              <a:rPr lang="zh-CN" altLang="zh-CN" sz="1800" dirty="0"/>
              <a:t>提问题要简单明确，易于回</a:t>
            </a:r>
            <a:r>
              <a:rPr lang="zh-CN" altLang="zh-CN" sz="1800" dirty="0" smtClean="0"/>
              <a:t>答</a:t>
            </a:r>
            <a:r>
              <a:rPr lang="zh-CN" altLang="en-US" sz="1800" dirty="0" smtClean="0"/>
              <a:t>。</a:t>
            </a:r>
            <a:r>
              <a:rPr lang="zh-CN" altLang="zh-CN" sz="1800" dirty="0" smtClean="0"/>
              <a:t>同</a:t>
            </a:r>
            <a:r>
              <a:rPr lang="zh-CN" altLang="zh-CN" sz="1800" dirty="0"/>
              <a:t>时要善</a:t>
            </a:r>
            <a:r>
              <a:rPr lang="zh-CN" altLang="zh-CN" sz="1800" dirty="0" smtClean="0"/>
              <a:t>于</a:t>
            </a:r>
            <a:r>
              <a:rPr lang="zh-CN" altLang="en-US" sz="1800" dirty="0"/>
              <a:t>根</a:t>
            </a:r>
            <a:r>
              <a:rPr lang="zh-CN" altLang="en-US" sz="1800" dirty="0" smtClean="0"/>
              <a:t>据访谈对象</a:t>
            </a:r>
            <a:r>
              <a:rPr lang="zh-CN" altLang="zh-CN" sz="1800" dirty="0" smtClean="0"/>
              <a:t>的</a:t>
            </a:r>
            <a:r>
              <a:rPr lang="zh-CN" altLang="zh-CN" sz="1800" dirty="0"/>
              <a:t>心理变</a:t>
            </a:r>
            <a:r>
              <a:rPr lang="zh-CN" altLang="zh-CN" sz="1800" dirty="0" smtClean="0"/>
              <a:t>化灵</a:t>
            </a:r>
            <a:r>
              <a:rPr lang="zh-CN" altLang="zh-CN" sz="1800" dirty="0"/>
              <a:t>活</a:t>
            </a:r>
            <a:r>
              <a:rPr lang="zh-CN" altLang="zh-CN" sz="1800" dirty="0" smtClean="0"/>
              <a:t>提问，</a:t>
            </a:r>
            <a:r>
              <a:rPr lang="zh-CN" altLang="zh-CN" sz="1800" dirty="0"/>
              <a:t>确保访谈顺利进</a:t>
            </a:r>
            <a:r>
              <a:rPr lang="zh-CN" altLang="zh-CN" sz="1800" dirty="0" smtClean="0"/>
              <a:t>行</a:t>
            </a:r>
            <a:r>
              <a:rPr lang="zh-CN" altLang="en-US" sz="1800" dirty="0" smtClean="0"/>
              <a:t>。访谈问题</a:t>
            </a:r>
            <a:r>
              <a:rPr lang="zh-CN" altLang="zh-CN" sz="1800" dirty="0" smtClean="0"/>
              <a:t>要注</a:t>
            </a:r>
            <a:r>
              <a:rPr lang="zh-CN" altLang="zh-CN" sz="1800" dirty="0"/>
              <a:t>意避免触及个人隐私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以免</a:t>
            </a:r>
            <a:r>
              <a:rPr lang="zh-CN" altLang="zh-CN" sz="1800" dirty="0" smtClean="0"/>
              <a:t>造</a:t>
            </a:r>
            <a:r>
              <a:rPr lang="zh-CN" altLang="zh-CN" sz="1800" dirty="0"/>
              <a:t>成被动</a:t>
            </a:r>
            <a:r>
              <a:rPr lang="zh-CN" altLang="zh-CN" sz="1800" dirty="0" smtClean="0"/>
              <a:t>不</a:t>
            </a:r>
            <a:r>
              <a:rPr lang="zh-CN" altLang="en-US" sz="1800" dirty="0" smtClean="0"/>
              <a:t>愉</a:t>
            </a:r>
            <a:r>
              <a:rPr lang="zh-CN" altLang="zh-CN" sz="1800" dirty="0" smtClean="0"/>
              <a:t>快</a:t>
            </a:r>
            <a:r>
              <a:rPr lang="zh-CN" altLang="zh-CN" sz="1800" dirty="0"/>
              <a:t>的局面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访谈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沟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通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lstStyle/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 smtClean="0"/>
              <a:t>三、访谈沟通技巧</a:t>
            </a:r>
            <a:endParaRPr lang="en-US" altLang="zh-CN" sz="2500" b="1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（一）积极主动提问</a:t>
            </a:r>
            <a:endParaRPr lang="en-US" altLang="zh-CN" sz="1800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/>
              <a:t>  2</a:t>
            </a:r>
            <a:r>
              <a:rPr lang="en-US" altLang="zh-CN" sz="1800" b="1" dirty="0"/>
              <a:t>.</a:t>
            </a:r>
            <a:r>
              <a:rPr lang="zh-CN" altLang="zh-CN" sz="1800" b="1" dirty="0"/>
              <a:t>态度诚恳礼貌</a:t>
            </a:r>
            <a:endParaRPr lang="en-US" altLang="zh-CN" sz="1800" b="1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/>
              <a:t>   </a:t>
            </a:r>
            <a:r>
              <a:rPr lang="zh-CN" altLang="zh-CN" sz="1800" dirty="0" smtClean="0"/>
              <a:t>访</a:t>
            </a:r>
            <a:r>
              <a:rPr lang="zh-CN" altLang="zh-CN" sz="1800" dirty="0"/>
              <a:t>谈</a:t>
            </a:r>
            <a:r>
              <a:rPr lang="zh-CN" altLang="zh-CN" sz="1800" dirty="0" smtClean="0"/>
              <a:t>者</a:t>
            </a:r>
            <a:r>
              <a:rPr lang="zh-CN" altLang="en-US" sz="1800" dirty="0" smtClean="0"/>
              <a:t>只有以</a:t>
            </a:r>
            <a:r>
              <a:rPr lang="zh-CN" altLang="zh-CN" sz="1800" dirty="0" smtClean="0"/>
              <a:t>诚</a:t>
            </a:r>
            <a:r>
              <a:rPr lang="zh-CN" altLang="zh-CN" sz="1800" dirty="0"/>
              <a:t>恳谦虚、热情有礼的良好态</a:t>
            </a:r>
            <a:r>
              <a:rPr lang="zh-CN" altLang="zh-CN" sz="1800" dirty="0" smtClean="0"/>
              <a:t>度取得</a:t>
            </a:r>
            <a:r>
              <a:rPr lang="zh-CN" altLang="en-US" sz="1800" dirty="0"/>
              <a:t>访</a:t>
            </a:r>
            <a:r>
              <a:rPr lang="zh-CN" altLang="en-US" sz="1800" dirty="0" smtClean="0"/>
              <a:t>谈对象</a:t>
            </a:r>
            <a:r>
              <a:rPr lang="zh-CN" altLang="zh-CN" sz="1800" dirty="0" smtClean="0"/>
              <a:t>的</a:t>
            </a:r>
            <a:r>
              <a:rPr lang="zh-CN" altLang="zh-CN" sz="1800" dirty="0"/>
              <a:t>好感、信任和合</a:t>
            </a:r>
            <a:r>
              <a:rPr lang="zh-CN" altLang="zh-CN" sz="1800" dirty="0" smtClean="0"/>
              <a:t>作</a:t>
            </a:r>
            <a:r>
              <a:rPr lang="zh-CN" altLang="en-US" sz="1800" dirty="0"/>
              <a:t>，</a:t>
            </a:r>
            <a:r>
              <a:rPr lang="zh-CN" altLang="zh-CN" sz="1800" dirty="0" smtClean="0"/>
              <a:t>才能</a:t>
            </a:r>
            <a:r>
              <a:rPr lang="zh-CN" altLang="en-US" sz="1800" dirty="0" smtClean="0"/>
              <a:t>从访谈对象那里</a:t>
            </a:r>
            <a:r>
              <a:rPr lang="zh-CN" altLang="zh-CN" sz="1800" dirty="0" smtClean="0"/>
              <a:t>获得</a:t>
            </a:r>
            <a:r>
              <a:rPr lang="zh-CN" altLang="en-US" sz="1800" dirty="0" smtClean="0"/>
              <a:t>自己所需要的</a:t>
            </a:r>
            <a:r>
              <a:rPr lang="zh-CN" altLang="zh-CN" sz="1800" dirty="0" smtClean="0"/>
              <a:t>客</a:t>
            </a:r>
            <a:r>
              <a:rPr lang="zh-CN" altLang="zh-CN" sz="1800" dirty="0"/>
              <a:t>观、可</a:t>
            </a:r>
            <a:r>
              <a:rPr lang="zh-CN" altLang="zh-CN" sz="1800" dirty="0" smtClean="0"/>
              <a:t>靠资</a:t>
            </a:r>
            <a:r>
              <a:rPr lang="zh-CN" altLang="zh-CN" sz="1800" dirty="0"/>
              <a:t>料。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b="1" dirty="0"/>
              <a:t>  3</a:t>
            </a:r>
            <a:r>
              <a:rPr lang="en-US" altLang="zh-CN" sz="1800" b="1" dirty="0" smtClean="0"/>
              <a:t>.</a:t>
            </a:r>
            <a:r>
              <a:rPr lang="zh-CN" altLang="zh-CN" sz="1800" b="1" dirty="0"/>
              <a:t>要适时适度追问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</a:t>
            </a:r>
            <a:r>
              <a:rPr lang="zh-CN" altLang="zh-CN" sz="1800" dirty="0" smtClean="0"/>
              <a:t>访</a:t>
            </a:r>
            <a:r>
              <a:rPr lang="zh-CN" altLang="zh-CN" sz="1800" dirty="0"/>
              <a:t>谈</a:t>
            </a:r>
            <a:r>
              <a:rPr lang="zh-CN" altLang="zh-CN" sz="1800" dirty="0" smtClean="0"/>
              <a:t>者</a:t>
            </a:r>
            <a:r>
              <a:rPr lang="zh-CN" altLang="en-US" sz="1800" dirty="0" smtClean="0"/>
              <a:t>一旦</a:t>
            </a:r>
            <a:r>
              <a:rPr lang="zh-CN" altLang="zh-CN" sz="1800" dirty="0" smtClean="0"/>
              <a:t>发</a:t>
            </a:r>
            <a:r>
              <a:rPr lang="zh-CN" altLang="zh-CN" sz="1800" dirty="0"/>
              <a:t>现自己对一些具</a:t>
            </a:r>
            <a:r>
              <a:rPr lang="zh-CN" altLang="zh-CN" sz="1800" dirty="0" smtClean="0"/>
              <a:t>体细</a:t>
            </a:r>
            <a:r>
              <a:rPr lang="zh-CN" altLang="zh-CN" sz="1800" dirty="0"/>
              <a:t>节不太清楚，希</a:t>
            </a:r>
            <a:r>
              <a:rPr lang="zh-CN" altLang="zh-CN" sz="1800" dirty="0" smtClean="0"/>
              <a:t>望</a:t>
            </a:r>
            <a:r>
              <a:rPr lang="zh-CN" altLang="en-US" sz="1800" dirty="0"/>
              <a:t>访谈对象</a:t>
            </a:r>
            <a:r>
              <a:rPr lang="zh-CN" altLang="zh-CN" sz="1800" dirty="0" smtClean="0"/>
              <a:t>进</a:t>
            </a:r>
            <a:r>
              <a:rPr lang="zh-CN" altLang="zh-CN" sz="1800" dirty="0"/>
              <a:t>行补充或澄清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要善于 </a:t>
            </a:r>
            <a:r>
              <a:rPr lang="zh-CN" altLang="zh-CN" sz="1800" dirty="0" smtClean="0"/>
              <a:t>适</a:t>
            </a:r>
            <a:r>
              <a:rPr lang="zh-CN" altLang="zh-CN" sz="1800" dirty="0"/>
              <a:t>时适度追问</a:t>
            </a:r>
            <a:r>
              <a:rPr lang="zh-CN" altLang="zh-CN" sz="1800" dirty="0" smtClean="0"/>
              <a:t>，用</a:t>
            </a:r>
            <a:r>
              <a:rPr lang="zh-CN" altLang="en-US" sz="1800" dirty="0" smtClean="0"/>
              <a:t>访谈对象</a:t>
            </a:r>
            <a:r>
              <a:rPr lang="zh-CN" altLang="zh-CN" sz="1800" dirty="0" smtClean="0"/>
              <a:t>的</a:t>
            </a:r>
            <a:r>
              <a:rPr lang="zh-CN" altLang="zh-CN" sz="1800" dirty="0"/>
              <a:t>言语和概</a:t>
            </a:r>
            <a:r>
              <a:rPr lang="zh-CN" altLang="zh-CN" sz="1800" dirty="0" smtClean="0"/>
              <a:t>念</a:t>
            </a:r>
            <a:r>
              <a:rPr lang="zh-CN" altLang="en-US" sz="1800" dirty="0" smtClean="0"/>
              <a:t>鼓励、引导访谈对象保持持续交谈的兴趣。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b="1" dirty="0"/>
              <a:t>  4</a:t>
            </a:r>
            <a:r>
              <a:rPr lang="en-US" altLang="zh-CN" sz="1800" b="1" dirty="0" smtClean="0"/>
              <a:t>.</a:t>
            </a:r>
            <a:r>
              <a:rPr lang="zh-CN" altLang="zh-CN" sz="1800" b="1" dirty="0"/>
              <a:t>注意非语言交流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 </a:t>
            </a:r>
            <a:r>
              <a:rPr lang="zh-CN" altLang="zh-CN" sz="1800" dirty="0" smtClean="0"/>
              <a:t>访</a:t>
            </a:r>
            <a:r>
              <a:rPr lang="zh-CN" altLang="zh-CN" sz="1800" dirty="0"/>
              <a:t>谈</a:t>
            </a:r>
            <a:r>
              <a:rPr lang="zh-CN" altLang="zh-CN" sz="1800" dirty="0" smtClean="0"/>
              <a:t>者</a:t>
            </a:r>
            <a:r>
              <a:rPr lang="zh-CN" altLang="en-US" sz="1800" dirty="0"/>
              <a:t>不</a:t>
            </a:r>
            <a:r>
              <a:rPr lang="zh-CN" altLang="en-US" sz="1800" dirty="0" smtClean="0"/>
              <a:t>仅要</a:t>
            </a:r>
            <a:r>
              <a:rPr lang="zh-CN" altLang="zh-CN" sz="1800" dirty="0" smtClean="0"/>
              <a:t>通</a:t>
            </a:r>
            <a:r>
              <a:rPr lang="zh-CN" altLang="zh-CN" sz="1800" dirty="0"/>
              <a:t>过“对”、“好”</a:t>
            </a:r>
            <a:r>
              <a:rPr lang="zh-CN" altLang="zh-CN" sz="1800" dirty="0" smtClean="0"/>
              <a:t>等</a:t>
            </a:r>
            <a:r>
              <a:rPr lang="zh-CN" altLang="en-US" sz="1800" dirty="0" smtClean="0"/>
              <a:t>口头</a:t>
            </a:r>
            <a:r>
              <a:rPr lang="zh-CN" altLang="zh-CN" sz="1800" dirty="0" smtClean="0"/>
              <a:t>语言</a:t>
            </a:r>
            <a:r>
              <a:rPr lang="zh-CN" altLang="en-US" sz="1800" dirty="0" smtClean="0"/>
              <a:t>来鼓励访谈对象，而且要用</a:t>
            </a:r>
            <a:r>
              <a:rPr lang="zh-CN" altLang="zh-CN" sz="1800" dirty="0" smtClean="0"/>
              <a:t>点</a:t>
            </a:r>
            <a:r>
              <a:rPr lang="zh-CN" altLang="zh-CN" sz="1800" dirty="0"/>
              <a:t>头、微笑等身体语</a:t>
            </a:r>
            <a:r>
              <a:rPr lang="zh-CN" altLang="zh-CN" sz="1800" dirty="0" smtClean="0"/>
              <a:t>言</a:t>
            </a:r>
            <a:r>
              <a:rPr lang="zh-CN" altLang="en-US" sz="1800" dirty="0" smtClean="0"/>
              <a:t>营造良好访谈氛围，</a:t>
            </a:r>
            <a:r>
              <a:rPr lang="zh-CN" altLang="zh-CN" sz="1800" dirty="0" smtClean="0"/>
              <a:t>向</a:t>
            </a:r>
            <a:r>
              <a:rPr lang="zh-CN" altLang="en-US" sz="1800" dirty="0" smtClean="0"/>
              <a:t>访谈对象</a:t>
            </a:r>
            <a:r>
              <a:rPr lang="zh-CN" altLang="zh-CN" sz="1800" dirty="0" smtClean="0"/>
              <a:t>表</a:t>
            </a:r>
            <a:r>
              <a:rPr lang="zh-CN" altLang="zh-CN" sz="1800" dirty="0"/>
              <a:t>示自己正在听</a:t>
            </a:r>
            <a:r>
              <a:rPr lang="zh-CN" altLang="zh-CN" sz="1800" dirty="0" smtClean="0"/>
              <a:t>，鼓励</a:t>
            </a:r>
            <a:r>
              <a:rPr lang="zh-CN" altLang="en-US" sz="1800" dirty="0" smtClean="0"/>
              <a:t>访谈对象</a:t>
            </a:r>
            <a:r>
              <a:rPr lang="zh-CN" altLang="zh-CN" sz="1800" dirty="0" smtClean="0"/>
              <a:t>继</a:t>
            </a:r>
            <a:r>
              <a:rPr lang="zh-CN" altLang="zh-CN" sz="1800" dirty="0"/>
              <a:t>续说下去。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b="1" dirty="0" smtClean="0"/>
              <a:t>  5.</a:t>
            </a:r>
            <a:r>
              <a:rPr lang="zh-CN" altLang="en-US" sz="1800" b="1" dirty="0" smtClean="0"/>
              <a:t>要严控</a:t>
            </a:r>
            <a:r>
              <a:rPr lang="zh-CN" altLang="zh-CN" sz="1800" b="1" dirty="0" smtClean="0"/>
              <a:t>访</a:t>
            </a:r>
            <a:r>
              <a:rPr lang="zh-CN" altLang="zh-CN" sz="1800" b="1" dirty="0"/>
              <a:t>谈时间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dirty="0" smtClean="0"/>
              <a:t> </a:t>
            </a:r>
            <a:r>
              <a:rPr lang="zh-CN" altLang="zh-CN" sz="1800" dirty="0" smtClean="0"/>
              <a:t>一次</a:t>
            </a:r>
            <a:r>
              <a:rPr lang="zh-CN" altLang="en-US" sz="1800" dirty="0"/>
              <a:t>访谈</a:t>
            </a:r>
            <a:r>
              <a:rPr lang="zh-CN" altLang="zh-CN" sz="1800" dirty="0" smtClean="0"/>
              <a:t>以</a:t>
            </a:r>
            <a:r>
              <a:rPr lang="zh-CN" altLang="zh-CN" sz="1800" dirty="0"/>
              <a:t>两小时左右比</a:t>
            </a:r>
            <a:r>
              <a:rPr lang="zh-CN" altLang="zh-CN" sz="1800" dirty="0" smtClean="0"/>
              <a:t>较</a:t>
            </a:r>
            <a:r>
              <a:rPr lang="zh-CN" altLang="en-US" sz="1800" dirty="0"/>
              <a:t>合适</a:t>
            </a:r>
            <a:r>
              <a:rPr lang="zh-CN" altLang="zh-CN" sz="1800" dirty="0" smtClean="0"/>
              <a:t>，</a:t>
            </a:r>
            <a:r>
              <a:rPr lang="zh-CN" altLang="zh-CN" sz="1800" dirty="0"/>
              <a:t>时间短了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访谈无法深入交流，</a:t>
            </a:r>
            <a:r>
              <a:rPr lang="zh-CN" altLang="zh-CN" sz="1800" dirty="0" smtClean="0"/>
              <a:t>情况</a:t>
            </a:r>
            <a:r>
              <a:rPr lang="zh-CN" altLang="en-US" sz="1800" dirty="0" smtClean="0"/>
              <a:t>了解不充分</a:t>
            </a:r>
            <a:r>
              <a:rPr lang="zh-CN" altLang="en-US" sz="1800" dirty="0"/>
              <a:t>；</a:t>
            </a:r>
            <a:r>
              <a:rPr lang="zh-CN" altLang="zh-CN" sz="1800" dirty="0" smtClean="0"/>
              <a:t>时</a:t>
            </a:r>
            <a:r>
              <a:rPr lang="zh-CN" altLang="zh-CN" sz="1800" dirty="0"/>
              <a:t>间长</a:t>
            </a:r>
            <a:r>
              <a:rPr lang="zh-CN" altLang="zh-CN" sz="1800" dirty="0" smtClean="0"/>
              <a:t>了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会</a:t>
            </a:r>
            <a:r>
              <a:rPr lang="zh-CN" altLang="zh-CN" sz="1800" dirty="0"/>
              <a:t>引起双方的疲</a:t>
            </a:r>
            <a:r>
              <a:rPr lang="zh-CN" altLang="zh-CN" sz="1800" dirty="0" smtClean="0"/>
              <a:t>劳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影</a:t>
            </a:r>
            <a:r>
              <a:rPr lang="zh-CN" altLang="zh-CN" sz="1800" dirty="0"/>
              <a:t>响访</a:t>
            </a:r>
            <a:r>
              <a:rPr lang="zh-CN" altLang="zh-CN" sz="1800" dirty="0" smtClean="0"/>
              <a:t>谈效</a:t>
            </a:r>
            <a:r>
              <a:rPr lang="zh-CN" altLang="zh-CN" sz="1800" dirty="0"/>
              <a:t>果。</a:t>
            </a:r>
            <a:endParaRPr lang="zh-CN" altLang="en-US" sz="1800" dirty="0"/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访谈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沟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通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lstStyle/>
          <a:p>
            <a:pPr marL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2500" b="1" dirty="0" smtClean="0"/>
              <a:t>三、访谈沟通技巧</a:t>
            </a:r>
            <a:endParaRPr lang="en-US" altLang="zh-CN" sz="2500" b="1" dirty="0" smtClean="0"/>
          </a:p>
          <a:p>
            <a:pPr marL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800" b="1" dirty="0" smtClean="0"/>
              <a:t>（二）即时反馈回</a:t>
            </a:r>
            <a:r>
              <a:rPr lang="zh-CN" altLang="en-US" sz="1800" b="1" dirty="0" smtClean="0"/>
              <a:t>应</a:t>
            </a:r>
            <a:endParaRPr lang="en-US" altLang="zh-CN" sz="1800" b="1" dirty="0" smtClean="0"/>
          </a:p>
          <a:p>
            <a:pPr marL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1800" b="1" dirty="0" smtClean="0"/>
              <a:t>1.</a:t>
            </a:r>
            <a:r>
              <a:rPr lang="zh-CN" altLang="en-US" sz="1800" b="1" dirty="0" smtClean="0"/>
              <a:t>鼓励认可</a:t>
            </a:r>
            <a:endParaRPr lang="zh-CN" altLang="en-US" sz="1800" b="1" dirty="0" smtClean="0"/>
          </a:p>
          <a:p>
            <a:pPr marL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800" dirty="0" smtClean="0"/>
              <a:t>通过肯定语言和肢体动作、面部表情等向访谈对象传递赞许、认可态度。</a:t>
            </a:r>
            <a:endParaRPr lang="en-US" altLang="zh-CN" sz="1800" dirty="0" smtClean="0"/>
          </a:p>
          <a:p>
            <a:pPr marL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1800" b="1" dirty="0" smtClean="0"/>
              <a:t>2.</a:t>
            </a:r>
            <a:r>
              <a:rPr lang="zh-CN" altLang="en-US" sz="1800" b="1" dirty="0" smtClean="0"/>
              <a:t>重复内容</a:t>
            </a:r>
            <a:endParaRPr lang="zh-CN" altLang="en-US" sz="1800" b="1" dirty="0" smtClean="0"/>
          </a:p>
          <a:p>
            <a:pPr marL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1800" dirty="0" smtClean="0"/>
              <a:t>访</a:t>
            </a:r>
            <a:r>
              <a:rPr lang="zh-CN" altLang="zh-CN" sz="1800" dirty="0"/>
              <a:t>谈者</a:t>
            </a:r>
            <a:r>
              <a:rPr lang="zh-CN" altLang="zh-CN" sz="1800" dirty="0" smtClean="0"/>
              <a:t>将</a:t>
            </a:r>
            <a:r>
              <a:rPr lang="zh-CN" altLang="en-US" sz="1800" dirty="0"/>
              <a:t>访谈对象</a:t>
            </a:r>
            <a:r>
              <a:rPr lang="zh-CN" altLang="zh-CN" sz="1800" dirty="0" smtClean="0"/>
              <a:t>所</a:t>
            </a:r>
            <a:r>
              <a:rPr lang="zh-CN" altLang="zh-CN" sz="1800" dirty="0"/>
              <a:t>说的事情重复说一遍，引导对方继续</a:t>
            </a:r>
            <a:r>
              <a:rPr lang="zh-CN" altLang="en-US" sz="1800" dirty="0" smtClean="0"/>
              <a:t>继续交谈。</a:t>
            </a:r>
            <a:endParaRPr lang="en-US" altLang="zh-CN" sz="1800" dirty="0" smtClean="0"/>
          </a:p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1800" b="1" dirty="0"/>
              <a:t>3.</a:t>
            </a:r>
            <a:r>
              <a:rPr lang="zh-CN" altLang="en-US" sz="1800" b="1" dirty="0"/>
              <a:t>变化内容</a:t>
            </a:r>
            <a:endParaRPr lang="zh-CN" altLang="en-US" sz="1800" b="1" dirty="0"/>
          </a:p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1800" dirty="0"/>
              <a:t>访谈者</a:t>
            </a:r>
            <a:r>
              <a:rPr lang="zh-CN" altLang="zh-CN" sz="1800" dirty="0" smtClean="0"/>
              <a:t>将</a:t>
            </a:r>
            <a:r>
              <a:rPr lang="zh-CN" altLang="en-US" sz="1800" dirty="0"/>
              <a:t>访谈对象</a:t>
            </a:r>
            <a:r>
              <a:rPr lang="zh-CN" altLang="zh-CN" sz="1800" dirty="0" smtClean="0"/>
              <a:t>所</a:t>
            </a:r>
            <a:r>
              <a:rPr lang="zh-CN" altLang="zh-CN" sz="1800" dirty="0"/>
              <a:t>说的话换一个方式说出来</a:t>
            </a:r>
            <a:r>
              <a:rPr lang="zh-CN" altLang="zh-CN" sz="1800" dirty="0" smtClean="0"/>
              <a:t>，</a:t>
            </a:r>
            <a:r>
              <a:rPr lang="zh-CN" altLang="zh-CN" sz="1800" dirty="0"/>
              <a:t>邀请对</a:t>
            </a:r>
            <a:r>
              <a:rPr lang="zh-CN" altLang="zh-CN" sz="1800" dirty="0" smtClean="0"/>
              <a:t>方</a:t>
            </a:r>
            <a:r>
              <a:rPr lang="zh-CN" altLang="en-US" sz="1800" dirty="0" smtClean="0"/>
              <a:t>验证</a:t>
            </a:r>
            <a:r>
              <a:rPr lang="zh-CN" altLang="zh-CN" sz="1800" dirty="0" smtClean="0"/>
              <a:t>自</a:t>
            </a:r>
            <a:r>
              <a:rPr lang="zh-CN" altLang="zh-CN" sz="1800" dirty="0"/>
              <a:t>己理解是否正确。</a:t>
            </a:r>
            <a:r>
              <a:rPr lang="en-US" altLang="zh-CN" sz="1800" b="1" dirty="0"/>
              <a:t>4</a:t>
            </a:r>
            <a:r>
              <a:rPr lang="en-US" altLang="zh-CN" sz="1800" b="1" dirty="0"/>
              <a:t>.</a:t>
            </a:r>
            <a:r>
              <a:rPr lang="zh-CN" altLang="zh-CN" sz="1800" b="1" dirty="0"/>
              <a:t>总</a:t>
            </a:r>
            <a:r>
              <a:rPr lang="zh-CN" altLang="zh-CN" sz="1800" b="1" dirty="0"/>
              <a:t>结</a:t>
            </a:r>
            <a:r>
              <a:rPr lang="zh-CN" altLang="en-US" sz="1800" b="1" dirty="0"/>
              <a:t>归</a:t>
            </a:r>
            <a:r>
              <a:rPr lang="zh-CN" altLang="en-US" sz="1800" b="1" dirty="0"/>
              <a:t>纳</a:t>
            </a:r>
            <a:endParaRPr lang="zh-CN" altLang="en-US" sz="1800" b="1" dirty="0"/>
          </a:p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1800" dirty="0" smtClean="0"/>
              <a:t>用一两</a:t>
            </a:r>
            <a:r>
              <a:rPr lang="zh-CN" altLang="zh-CN" sz="1800" dirty="0"/>
              <a:t>句话慨括访谈内容，目的是检验自己的理解是否正确。</a:t>
            </a:r>
            <a:endParaRPr lang="zh-CN" altLang="zh-CN" sz="1800" dirty="0"/>
          </a:p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1800" b="1" dirty="0"/>
              <a:t>5.</a:t>
            </a:r>
            <a:r>
              <a:rPr lang="zh-CN" altLang="zh-CN" sz="1800" b="1" dirty="0"/>
              <a:t>自我暴</a:t>
            </a:r>
            <a:r>
              <a:rPr lang="zh-CN" altLang="zh-CN" sz="1800" b="1" dirty="0" smtClean="0"/>
              <a:t>露</a:t>
            </a:r>
            <a:endParaRPr lang="zh-CN" altLang="zh-CN" sz="1800" b="1" dirty="0" smtClean="0"/>
          </a:p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zh-CN" sz="1800" dirty="0" smtClean="0"/>
              <a:t>访</a:t>
            </a:r>
            <a:r>
              <a:rPr lang="zh-CN" altLang="zh-CN" sz="1800" dirty="0"/>
              <a:t>谈者</a:t>
            </a:r>
            <a:r>
              <a:rPr lang="zh-CN" altLang="zh-CN" sz="1800" dirty="0" smtClean="0"/>
              <a:t>对</a:t>
            </a:r>
            <a:r>
              <a:rPr lang="zh-CN" altLang="en-US" sz="1800" dirty="0"/>
              <a:t>访谈对象</a:t>
            </a:r>
            <a:r>
              <a:rPr lang="zh-CN" altLang="zh-CN" sz="1800" dirty="0" smtClean="0"/>
              <a:t>所</a:t>
            </a:r>
            <a:r>
              <a:rPr lang="zh-CN" altLang="en-US" sz="1800" dirty="0"/>
              <a:t>说</a:t>
            </a:r>
            <a:r>
              <a:rPr lang="zh-CN" altLang="zh-CN" sz="1800" dirty="0" smtClean="0"/>
              <a:t>的</a:t>
            </a:r>
            <a:r>
              <a:rPr lang="zh-CN" altLang="zh-CN" sz="1800" dirty="0"/>
              <a:t>内</a:t>
            </a:r>
            <a:r>
              <a:rPr lang="zh-CN" altLang="zh-CN" sz="1800" dirty="0" smtClean="0"/>
              <a:t>容</a:t>
            </a:r>
            <a:r>
              <a:rPr lang="zh-CN" altLang="en-US" sz="1800" dirty="0" smtClean="0"/>
              <a:t>引起共鸣，以期实现双方共情交谈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1800" b="1" dirty="0"/>
              <a:t>6.</a:t>
            </a:r>
            <a:r>
              <a:rPr lang="zh-CN" altLang="en-US" sz="1800" b="1" dirty="0"/>
              <a:t>做好记录</a:t>
            </a:r>
            <a:endParaRPr lang="zh-CN" altLang="en-US" sz="1800" b="1" dirty="0"/>
          </a:p>
          <a:p>
            <a:pPr marL="0" indent="0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sz="1800" dirty="0" smtClean="0"/>
              <a:t>做访谈记录要本着实事求是的态度，尽可能记录原话，必要时可借助录音笔等。</a:t>
            </a:r>
            <a:endParaRPr lang="zh-CN" altLang="zh-CN" sz="1800" dirty="0"/>
          </a:p>
          <a:p>
            <a:pPr marL="0">
              <a:lnSpc>
                <a:spcPct val="125000"/>
              </a:lnSpc>
              <a:spcBef>
                <a:spcPct val="0"/>
              </a:spcBef>
              <a:buNone/>
            </a:pPr>
            <a:endParaRPr lang="en-US" altLang="zh-CN" sz="1800" dirty="0" smtClean="0"/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访谈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沟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通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lstStyle/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2500" b="1" dirty="0"/>
              <a:t>  </a:t>
            </a:r>
            <a:r>
              <a:rPr lang="zh-CN" altLang="en-US" sz="2500" b="1" dirty="0"/>
              <a:t>四</a:t>
            </a:r>
            <a:r>
              <a:rPr lang="zh-CN" altLang="en-US" sz="2500" b="1" dirty="0" smtClean="0"/>
              <a:t>、</a:t>
            </a:r>
            <a:r>
              <a:rPr lang="zh-CN" altLang="en-US" sz="2500" b="1" dirty="0" smtClean="0"/>
              <a:t>访谈沟</a:t>
            </a:r>
            <a:r>
              <a:rPr lang="zh-CN" altLang="en-US" sz="2500" b="1" dirty="0" smtClean="0"/>
              <a:t>通</a:t>
            </a:r>
            <a:r>
              <a:rPr lang="zh-CN" altLang="en-US" sz="2500" b="1" dirty="0"/>
              <a:t>障碍</a:t>
            </a:r>
            <a:endParaRPr lang="en-US" altLang="zh-CN" sz="2500" b="1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/>
              <a:t>  </a:t>
            </a:r>
            <a:r>
              <a:rPr lang="zh-CN" altLang="en-US" sz="1800" b="1" dirty="0" smtClean="0"/>
              <a:t>（一）沟通意愿障碍</a:t>
            </a:r>
            <a:endParaRPr lang="en-US" altLang="zh-CN" sz="1800" b="1" dirty="0" smtClean="0"/>
          </a:p>
          <a:p>
            <a:pPr marL="0" indent="0">
              <a:buNone/>
            </a:pPr>
            <a:r>
              <a:rPr lang="en-US" altLang="zh-CN" sz="1800" dirty="0" smtClean="0"/>
              <a:t>    </a:t>
            </a:r>
            <a:r>
              <a:rPr lang="zh-CN" altLang="zh-CN" sz="1800" dirty="0" smtClean="0"/>
              <a:t>沟</a:t>
            </a:r>
            <a:r>
              <a:rPr lang="zh-CN" altLang="zh-CN" sz="1800" dirty="0"/>
              <a:t>通意愿不强是影响调查结果的直接障碍，沟通意愿不强在访谈中表现</a:t>
            </a:r>
            <a:r>
              <a:rPr lang="zh-CN" altLang="zh-CN" sz="1800" dirty="0" smtClean="0"/>
              <a:t>为</a:t>
            </a:r>
            <a:r>
              <a:rPr lang="zh-CN" altLang="en-US" sz="1800" dirty="0"/>
              <a:t>访谈对象</a:t>
            </a:r>
            <a:r>
              <a:rPr lang="zh-CN" altLang="zh-CN" sz="1800" dirty="0" smtClean="0"/>
              <a:t>不</a:t>
            </a:r>
            <a:r>
              <a:rPr lang="zh-CN" altLang="en-US" sz="1800" dirty="0" smtClean="0"/>
              <a:t>是</a:t>
            </a:r>
            <a:r>
              <a:rPr lang="zh-CN" altLang="zh-CN" sz="1800" dirty="0" smtClean="0"/>
              <a:t>很</a:t>
            </a:r>
            <a:r>
              <a:rPr lang="zh-CN" altLang="zh-CN" sz="1800" dirty="0"/>
              <a:t>愿意配合调查或敷衍了事</a:t>
            </a:r>
            <a:r>
              <a:rPr lang="zh-CN" altLang="zh-CN" sz="1800" dirty="0" smtClean="0"/>
              <a:t>。</a:t>
            </a:r>
            <a:r>
              <a:rPr lang="zh-CN" altLang="en-US" sz="1800" dirty="0"/>
              <a:t>一般</a:t>
            </a:r>
            <a:r>
              <a:rPr lang="zh-CN" altLang="zh-CN" sz="1800" dirty="0" smtClean="0"/>
              <a:t>情</a:t>
            </a:r>
            <a:r>
              <a:rPr lang="zh-CN" altLang="zh-CN" sz="1800" dirty="0"/>
              <a:t>况下</a:t>
            </a:r>
            <a:r>
              <a:rPr lang="zh-CN" altLang="zh-CN" sz="1800" dirty="0" smtClean="0"/>
              <a:t>，</a:t>
            </a:r>
            <a:r>
              <a:rPr lang="zh-CN" altLang="en-US" sz="1800" dirty="0"/>
              <a:t>访谈对</a:t>
            </a:r>
            <a:r>
              <a:rPr lang="zh-CN" altLang="en-US" sz="1800" dirty="0" smtClean="0"/>
              <a:t>象</a:t>
            </a:r>
            <a:r>
              <a:rPr lang="zh-CN" altLang="zh-CN" sz="1800" dirty="0" smtClean="0"/>
              <a:t>没</a:t>
            </a:r>
            <a:r>
              <a:rPr lang="zh-CN" altLang="zh-CN" sz="1800" dirty="0"/>
              <a:t>有义务配合调查者完成调查，所以调查者选择访谈对象时，一定要做好准备工作，选择对访谈内容感兴趣的对象展开访谈调查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 smtClean="0"/>
              <a:t>  </a:t>
            </a:r>
            <a:r>
              <a:rPr lang="zh-CN" altLang="zh-CN" sz="1800" b="1" dirty="0"/>
              <a:t>（二）沟通语言障碍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dirty="0" smtClean="0"/>
              <a:t>    </a:t>
            </a:r>
            <a:r>
              <a:rPr lang="zh-CN" altLang="zh-CN" sz="1800" dirty="0" smtClean="0"/>
              <a:t>不</a:t>
            </a:r>
            <a:r>
              <a:rPr lang="zh-CN" altLang="zh-CN" sz="1800" dirty="0"/>
              <a:t>同的</a:t>
            </a:r>
            <a:r>
              <a:rPr lang="zh-CN" altLang="zh-CN" sz="1800" dirty="0" smtClean="0"/>
              <a:t>人</a:t>
            </a:r>
            <a:r>
              <a:rPr lang="zh-CN" altLang="en-US" sz="1800" dirty="0" smtClean="0"/>
              <a:t>存在</a:t>
            </a:r>
            <a:r>
              <a:rPr lang="zh-CN" altLang="zh-CN" sz="1800" dirty="0" smtClean="0"/>
              <a:t>着文</a:t>
            </a:r>
            <a:r>
              <a:rPr lang="zh-CN" altLang="zh-CN" sz="1800" dirty="0"/>
              <a:t>化背景、专业特长、职业习惯</a:t>
            </a:r>
            <a:r>
              <a:rPr lang="zh-CN" altLang="zh-CN" sz="1800" dirty="0" smtClean="0"/>
              <a:t>、方言</a:t>
            </a:r>
            <a:r>
              <a:rPr lang="zh-CN" altLang="en-US" sz="1800" dirty="0"/>
              <a:t>的</a:t>
            </a:r>
            <a:r>
              <a:rPr lang="zh-CN" altLang="zh-CN" sz="1800" dirty="0" smtClean="0"/>
              <a:t>区别</a:t>
            </a:r>
            <a:r>
              <a:rPr lang="zh-CN" altLang="en-US" sz="1800" dirty="0"/>
              <a:t>。</a:t>
            </a:r>
            <a:r>
              <a:rPr lang="zh-CN" altLang="zh-CN" sz="1800" dirty="0" smtClean="0"/>
              <a:t>访</a:t>
            </a:r>
            <a:r>
              <a:rPr lang="zh-CN" altLang="zh-CN" sz="1800" dirty="0"/>
              <a:t>谈沟通</a:t>
            </a:r>
            <a:r>
              <a:rPr lang="zh-CN" altLang="zh-CN" sz="1800" dirty="0" smtClean="0"/>
              <a:t>中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如</a:t>
            </a:r>
            <a:r>
              <a:rPr lang="zh-CN" altLang="zh-CN" sz="1800" dirty="0"/>
              <a:t>果每个人都按照自己的专业习惯、术语甚至方言跟对方进行交流，最终结果可能就会是“鸡同鸭</a:t>
            </a:r>
            <a:r>
              <a:rPr lang="zh-CN" altLang="zh-CN" sz="1800" dirty="0" smtClean="0"/>
              <a:t>讲</a:t>
            </a:r>
            <a:r>
              <a:rPr lang="zh-CN" altLang="en-US" sz="1800" dirty="0" smtClean="0"/>
              <a:t>”</a:t>
            </a:r>
            <a:r>
              <a:rPr lang="zh-CN" altLang="zh-CN" sz="1800" dirty="0" smtClean="0"/>
              <a:t>，</a:t>
            </a:r>
            <a:r>
              <a:rPr lang="zh-CN" altLang="zh-CN" sz="1800" dirty="0"/>
              <a:t>谁也听不懂谁</a:t>
            </a:r>
            <a:r>
              <a:rPr lang="zh-CN" altLang="zh-CN" sz="1800" dirty="0" smtClean="0"/>
              <a:t>的。</a:t>
            </a:r>
            <a:endParaRPr lang="zh-CN" altLang="zh-CN" sz="1800" dirty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/>
              <a:t>  </a:t>
            </a:r>
            <a:r>
              <a:rPr lang="zh-CN" altLang="zh-CN" sz="1800" b="1" dirty="0" smtClean="0"/>
              <a:t>（</a:t>
            </a:r>
            <a:r>
              <a:rPr lang="zh-CN" altLang="en-US" sz="1800" b="1" dirty="0"/>
              <a:t>三</a:t>
            </a:r>
            <a:r>
              <a:rPr lang="zh-CN" altLang="zh-CN" sz="1800" b="1" dirty="0" smtClean="0"/>
              <a:t>）</a:t>
            </a:r>
            <a:r>
              <a:rPr lang="zh-CN" altLang="zh-CN" sz="1800" b="1" dirty="0"/>
              <a:t>沟通方式障碍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dirty="0" smtClean="0"/>
              <a:t>    </a:t>
            </a:r>
            <a:r>
              <a:rPr lang="zh-CN" altLang="zh-CN" sz="1800" dirty="0" smtClean="0"/>
              <a:t>访</a:t>
            </a:r>
            <a:r>
              <a:rPr lang="zh-CN" altLang="zh-CN" sz="1800" dirty="0"/>
              <a:t>谈沟通的方式很多</a:t>
            </a:r>
            <a:r>
              <a:rPr lang="zh-CN" altLang="zh-CN" sz="1800" dirty="0" smtClean="0"/>
              <a:t>，个</a:t>
            </a:r>
            <a:r>
              <a:rPr lang="zh-CN" altLang="zh-CN" sz="1800" dirty="0"/>
              <a:t>人访谈、座谈会、调查会、电话访谈、</a:t>
            </a:r>
            <a:r>
              <a:rPr lang="en-US" altLang="zh-CN" sz="1800" dirty="0"/>
              <a:t>QQ</a:t>
            </a:r>
            <a:r>
              <a:rPr lang="zh-CN" altLang="zh-CN" sz="1800" dirty="0"/>
              <a:t>、微</a:t>
            </a:r>
            <a:r>
              <a:rPr lang="zh-CN" altLang="zh-CN" sz="1800" dirty="0" smtClean="0"/>
              <a:t>信等</a:t>
            </a:r>
            <a:r>
              <a:rPr lang="zh-CN" altLang="zh-CN" sz="1800" dirty="0"/>
              <a:t>都是大家非常熟悉而且经常使用的沟通方</a:t>
            </a:r>
            <a:r>
              <a:rPr lang="zh-CN" altLang="zh-CN" sz="1800" dirty="0" smtClean="0"/>
              <a:t>式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不</a:t>
            </a:r>
            <a:r>
              <a:rPr lang="zh-CN" altLang="zh-CN" sz="1800" dirty="0"/>
              <a:t>同的沟通方式有各自的特点和优劣</a:t>
            </a:r>
            <a:r>
              <a:rPr lang="zh-CN" altLang="zh-CN" sz="1800" dirty="0" smtClean="0"/>
              <a:t>势</a:t>
            </a:r>
            <a:r>
              <a:rPr lang="zh-CN" altLang="en-US" sz="1800" dirty="0"/>
              <a:t>。</a:t>
            </a:r>
            <a:r>
              <a:rPr lang="zh-CN" altLang="zh-CN" sz="1800" dirty="0" smtClean="0"/>
              <a:t>在</a:t>
            </a:r>
            <a:r>
              <a:rPr lang="zh-CN" altLang="zh-CN" sz="1800" dirty="0"/>
              <a:t>座谈会中</a:t>
            </a:r>
            <a:r>
              <a:rPr lang="zh-CN" altLang="zh-CN" sz="1800" dirty="0" smtClean="0"/>
              <a:t>，由于</a:t>
            </a:r>
            <a:r>
              <a:rPr lang="zh-CN" altLang="en-US" sz="1800" dirty="0"/>
              <a:t>访谈者</a:t>
            </a:r>
            <a:r>
              <a:rPr lang="zh-CN" altLang="zh-CN" sz="1800" dirty="0" smtClean="0"/>
              <a:t>与</a:t>
            </a:r>
            <a:r>
              <a:rPr lang="zh-CN" altLang="en-US" sz="1800" dirty="0" smtClean="0"/>
              <a:t>访谈对象是面对面</a:t>
            </a:r>
            <a:r>
              <a:rPr lang="zh-CN" altLang="zh-CN" sz="1800" dirty="0" smtClean="0"/>
              <a:t>交</a:t>
            </a:r>
            <a:r>
              <a:rPr lang="zh-CN" altLang="en-US" sz="1800" dirty="0"/>
              <a:t>谈</a:t>
            </a:r>
            <a:r>
              <a:rPr lang="zh-CN" altLang="zh-CN" sz="1800" dirty="0" smtClean="0"/>
              <a:t>，</a:t>
            </a:r>
            <a:r>
              <a:rPr lang="zh-CN" altLang="zh-CN" sz="1800" dirty="0"/>
              <a:t>难于实</a:t>
            </a:r>
            <a:r>
              <a:rPr lang="zh-CN" altLang="zh-CN" sz="1800" dirty="0" smtClean="0"/>
              <a:t>现匿名</a:t>
            </a:r>
            <a:r>
              <a:rPr lang="zh-CN" altLang="en-US" sz="1800" dirty="0" smtClean="0"/>
              <a:t>调查</a:t>
            </a:r>
            <a:r>
              <a:rPr lang="zh-CN" altLang="zh-CN" sz="1800" dirty="0" smtClean="0"/>
              <a:t>，使得</a:t>
            </a:r>
            <a:r>
              <a:rPr lang="zh-CN" altLang="en-US" sz="1800" dirty="0"/>
              <a:t>访谈</a:t>
            </a:r>
            <a:r>
              <a:rPr lang="zh-CN" altLang="zh-CN" sz="1800" dirty="0" smtClean="0"/>
              <a:t>对</a:t>
            </a:r>
            <a:r>
              <a:rPr lang="zh-CN" altLang="zh-CN" sz="1800" dirty="0"/>
              <a:t>象在回答问题时会产生较多的顾虑，尤其是对于一些敏感性、隐私性的问题，会出</a:t>
            </a:r>
            <a:r>
              <a:rPr lang="zh-CN" altLang="zh-CN" sz="1800" dirty="0" smtClean="0"/>
              <a:t>现</a:t>
            </a:r>
            <a:r>
              <a:rPr lang="zh-CN" altLang="en-US" sz="1800" dirty="0"/>
              <a:t>访谈</a:t>
            </a:r>
            <a:r>
              <a:rPr lang="zh-CN" altLang="zh-CN" sz="1800" dirty="0" smtClean="0"/>
              <a:t>对</a:t>
            </a:r>
            <a:r>
              <a:rPr lang="zh-CN" altLang="zh-CN" sz="1800" dirty="0"/>
              <a:t>象不愿回答，或不做真实回答的情况，从</a:t>
            </a:r>
            <a:r>
              <a:rPr lang="zh-CN" altLang="zh-CN" sz="1800" dirty="0" smtClean="0"/>
              <a:t>而</a:t>
            </a:r>
            <a:r>
              <a:rPr lang="zh-CN" altLang="en-US" sz="1800" dirty="0" smtClean="0"/>
              <a:t>降低调查资料的真实性和参考价值。</a:t>
            </a:r>
            <a:endParaRPr lang="zh-CN" altLang="zh-CN" sz="1800" dirty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en-US" altLang="zh-CN" sz="1800" dirty="0" smtClean="0"/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访谈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沟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通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标题 49153"/>
          <p:cNvSpPr>
            <a:spLocks noGrp="1"/>
          </p:cNvSpPr>
          <p:nvPr>
            <p:ph type="title"/>
          </p:nvPr>
        </p:nvSpPr>
        <p:spPr>
          <a:xfrm>
            <a:off x="457200" y="479425"/>
            <a:ext cx="7543800" cy="787400"/>
          </a:xfrm>
        </p:spPr>
        <p:txBody>
          <a:bodyPr anchor="b" anchorCtr="0"/>
          <a:lstStyle/>
          <a:p>
            <a:pPr algn="ctr"/>
            <a:r>
              <a:rPr lang="zh-CN" altLang="en-US" sz="5200" dirty="0">
                <a:latin typeface="隶书" panose="02010509060101010101" pitchFamily="49" charset="-122"/>
                <a:ea typeface="隶书" panose="02010509060101010101" pitchFamily="49" charset="-122"/>
              </a:rPr>
              <a:t>目  录</a:t>
            </a:r>
            <a:endParaRPr lang="zh-CN" altLang="en-US" sz="5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2" name="文本占位符 49154"/>
          <p:cNvSpPr>
            <a:spLocks noGrp="1"/>
          </p:cNvSpPr>
          <p:nvPr>
            <p:ph idx="1"/>
          </p:nvPr>
        </p:nvSpPr>
        <p:spPr>
          <a:xfrm>
            <a:off x="381000" y="1266825"/>
            <a:ext cx="8280400" cy="5330825"/>
          </a:xfrm>
          <a:ln>
            <a:solidFill>
              <a:schemeClr val="tx1"/>
            </a:solidFill>
            <a:miter/>
          </a:ln>
        </p:spPr>
        <p:txBody>
          <a:bodyPr anchor="t" anchorCtr="0"/>
          <a:lstStyle/>
          <a:p>
            <a:pPr marL="1132205" lvl="2" indent="-438150">
              <a:lnSpc>
                <a:spcPct val="90000"/>
              </a:lnSpc>
              <a:buNone/>
            </a:pPr>
            <a:endParaRPr lang="en-US" altLang="zh-CN" sz="2600" b="1" dirty="0"/>
          </a:p>
          <a:p>
            <a:pPr marL="840105" lvl="1" indent="-495300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840105" lvl="1" indent="-495300" algn="l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调研</a:t>
            </a:r>
            <a:r>
              <a:rPr lang="zh-CN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文</a:t>
            </a: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书</a:t>
            </a:r>
            <a:endParaRPr 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   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调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查方案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调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查问卷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调查报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告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840105" lvl="1" indent="-495300" algn="l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访谈</a:t>
            </a:r>
            <a:r>
              <a:rPr lang="zh-CN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沟</a:t>
            </a: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通</a:t>
            </a:r>
            <a:endParaRPr 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访谈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沟通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类型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访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谈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准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备工作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访谈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沟通</a:t>
            </a:r>
            <a:r>
              <a:rPr lang="zh-CN" altLang="en-US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技巧</a:t>
            </a:r>
            <a:endParaRPr lang="en-US" altLang="zh-CN" dirty="0" smtClean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>
              <a:lnSpc>
                <a:spcPct val="90000"/>
              </a:lnSpc>
              <a:buNone/>
            </a:pP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访谈</a:t>
            </a:r>
            <a:r>
              <a:rPr lang="en-US" altLang="zh-CN" dirty="0" smtClean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沟通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障碍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57345"/>
          <p:cNvSpPr>
            <a:spLocks noGrp="1"/>
          </p:cNvSpPr>
          <p:nvPr>
            <p:ph type="title"/>
          </p:nvPr>
        </p:nvSpPr>
        <p:spPr>
          <a:xfrm>
            <a:off x="230505" y="381000"/>
            <a:ext cx="2887980" cy="680720"/>
          </a:xfrm>
        </p:spPr>
        <p:txBody>
          <a:bodyPr anchor="b" anchorCtr="0"/>
          <a:lstStyle/>
          <a:p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学习目标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】</a:t>
            </a:r>
            <a:endParaRPr lang="zh-CN" altLang="zh-CN" sz="35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占位符 57346"/>
          <p:cNvSpPr>
            <a:spLocks noGrp="1"/>
          </p:cNvSpPr>
          <p:nvPr/>
        </p:nvSpPr>
        <p:spPr>
          <a:xfrm>
            <a:off x="607695" y="2970530"/>
            <a:ext cx="8229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400" b="1" strike="noStrike" noProof="1"/>
              <a:t>【能力目标 】</a:t>
            </a:r>
            <a:r>
              <a:rPr lang="zh-CN" altLang="en-US" sz="2100" b="1" strike="noStrike" noProof="1"/>
              <a:t>    </a:t>
            </a:r>
            <a:endParaRPr lang="zh-CN" altLang="en-US" sz="2100" b="1" strike="noStrike" noProof="1"/>
          </a:p>
          <a:p>
            <a:pPr algn="l"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strike="noStrike" noProof="1">
                <a:ea typeface="宋体" panose="02010600030101010101" pitchFamily="2" charset="-122"/>
              </a:rPr>
              <a:t>1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.能够以团队合作形式科学设计调查问卷，完成访谈调查工作 。</a:t>
            </a:r>
            <a:endParaRPr lang="zh-CN" altLang="en-US" sz="1800" strike="noStrike" noProof="1">
              <a:ea typeface="宋体" panose="02010600030101010101" pitchFamily="2" charset="-122"/>
            </a:endParaRPr>
          </a:p>
          <a:p>
            <a:pPr algn="l"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strike="noStrike" noProof="1">
                <a:ea typeface="宋体" panose="02010600030101010101" pitchFamily="2" charset="-122"/>
              </a:rPr>
              <a:t>2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.能够整理分析调查数据，提炼有效信息，撰写规范调查报告。</a:t>
            </a:r>
            <a:endParaRPr lang="zh-CN" altLang="en-US" sz="1800" strike="noStrike" noProof="1">
              <a:ea typeface="宋体" panose="02010600030101010101" pitchFamily="2" charset="-122"/>
            </a:endParaRPr>
          </a:p>
          <a:p>
            <a:pPr algn="l"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endParaRPr lang="zh-CN" altLang="en-US" sz="1800" strike="noStrike" noProof="1">
              <a:ea typeface="宋体" panose="02010600030101010101" pitchFamily="2" charset="-122"/>
            </a:endParaRPr>
          </a:p>
        </p:txBody>
      </p:sp>
      <p:sp>
        <p:nvSpPr>
          <p:cNvPr id="3" name="文本占位符 57346"/>
          <p:cNvSpPr>
            <a:spLocks noGrp="1"/>
          </p:cNvSpPr>
          <p:nvPr/>
        </p:nvSpPr>
        <p:spPr>
          <a:xfrm>
            <a:off x="608330" y="4571365"/>
            <a:ext cx="8229600" cy="16408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400" b="1" strike="noStrike" noProof="1"/>
              <a:t>【素质（思政）目标】 </a:t>
            </a:r>
            <a:r>
              <a:rPr lang="zh-CN" altLang="en-US" sz="2100" b="1" strike="noStrike" noProof="1"/>
              <a:t>   </a:t>
            </a:r>
            <a:endParaRPr lang="zh-CN" altLang="en-US" sz="2100" b="1" strike="noStrike" noProof="1"/>
          </a:p>
          <a:p>
            <a:pPr algn="l"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strike="noStrike" noProof="1">
                <a:ea typeface="宋体" panose="02010600030101010101" pitchFamily="2" charset="-122"/>
              </a:rPr>
              <a:t>1.养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成敏锐的社会观察力与生活感受力。</a:t>
            </a:r>
            <a:endParaRPr lang="zh-CN" altLang="en-US" sz="1800" strike="noStrike" noProof="1">
              <a:ea typeface="宋体" panose="02010600030101010101" pitchFamily="2" charset="-122"/>
            </a:endParaRPr>
          </a:p>
          <a:p>
            <a:pPr algn="l"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en-US" altLang="zh-CN" sz="1800" strike="noStrike" noProof="1">
                <a:ea typeface="宋体" panose="02010600030101010101" pitchFamily="2" charset="-122"/>
              </a:rPr>
              <a:t>2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.形成团队协作与实事求是的工作作风 。</a:t>
            </a:r>
            <a:endParaRPr lang="zh-CN" altLang="en-US" sz="1800" strike="noStrike" noProof="1">
              <a:ea typeface="宋体" panose="02010600030101010101" pitchFamily="2" charset="-122"/>
            </a:endParaRPr>
          </a:p>
        </p:txBody>
      </p:sp>
      <p:sp>
        <p:nvSpPr>
          <p:cNvPr id="4" name="文本占位符 5734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5800" y="1371600"/>
            <a:ext cx="8229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2400" b="1" strike="noStrike" noProof="1"/>
              <a:t>【知识目标 】</a:t>
            </a:r>
            <a:r>
              <a:rPr lang="zh-CN" altLang="en-US" sz="2100" b="1" strike="noStrike" noProof="1"/>
              <a:t>    </a:t>
            </a:r>
            <a:endParaRPr lang="zh-CN" altLang="en-US" sz="2100" b="1" strike="noStrike" noProof="1"/>
          </a:p>
          <a:p>
            <a:pPr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None/>
            </a:pPr>
            <a:r>
              <a:rPr lang="zh-CN" altLang="en-US" sz="1800" strike="noStrike" noProof="1">
                <a:ea typeface="宋体" panose="02010600030101010101" pitchFamily="2" charset="-122"/>
              </a:rPr>
              <a:t>1.理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解</a:t>
            </a:r>
            <a:r>
              <a:rPr lang="zh-CN" altLang="zh-CN" sz="1800" dirty="0"/>
              <a:t>调</a:t>
            </a:r>
            <a:r>
              <a:rPr lang="zh-CN" altLang="zh-CN" sz="1800" dirty="0" smtClean="0"/>
              <a:t>查</a:t>
            </a:r>
            <a:r>
              <a:rPr lang="zh-CN" altLang="en-US" sz="1800" dirty="0" smtClean="0"/>
              <a:t>工作</a:t>
            </a:r>
            <a:r>
              <a:rPr lang="zh-CN" altLang="zh-CN" sz="1800" dirty="0" smtClean="0"/>
              <a:t>方</a:t>
            </a:r>
            <a:r>
              <a:rPr lang="zh-CN" altLang="zh-CN" sz="1800" dirty="0"/>
              <a:t>案、调查问</a:t>
            </a:r>
            <a:r>
              <a:rPr lang="zh-CN" altLang="zh-CN" sz="1800" dirty="0" smtClean="0"/>
              <a:t>卷</a:t>
            </a:r>
            <a:r>
              <a:rPr lang="zh-CN" altLang="en-US" sz="1800" dirty="0" smtClean="0"/>
              <a:t>、调查报告</a:t>
            </a:r>
            <a:r>
              <a:rPr lang="zh-CN" altLang="en-US" sz="1800" noProof="1">
                <a:ea typeface="宋体" panose="02010600030101010101" pitchFamily="2" charset="-122"/>
              </a:rPr>
              <a:t>基本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知</a:t>
            </a:r>
            <a:r>
              <a:rPr lang="zh-CN" altLang="en-US" sz="1800" strike="noStrike" noProof="1">
                <a:ea typeface="宋体" panose="02010600030101010101" pitchFamily="2" charset="-122"/>
              </a:rPr>
              <a:t>识。</a:t>
            </a:r>
            <a:endParaRPr lang="zh-CN" altLang="en-US" sz="1800" strike="noStrike" noProof="1">
              <a:ea typeface="宋体" panose="02010600030101010101" pitchFamily="2" charset="-122"/>
            </a:endParaRPr>
          </a:p>
          <a:p>
            <a:pPr algn="l" fontAlgn="base">
              <a:lnSpc>
                <a:spcPct val="130000"/>
              </a:lnSpc>
              <a:spcBef>
                <a:spcPts val="2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1800" strike="noStrike" noProof="1">
                <a:ea typeface="宋体" panose="02010600030101010101" pitchFamily="2" charset="-122"/>
              </a:rPr>
              <a:t>2.理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解</a:t>
            </a:r>
            <a:r>
              <a:rPr lang="zh-CN" altLang="en-US" sz="1800" noProof="1">
                <a:ea typeface="宋体" panose="02010600030101010101" pitchFamily="2" charset="-122"/>
              </a:rPr>
              <a:t>访</a:t>
            </a:r>
            <a:r>
              <a:rPr lang="zh-CN" altLang="en-US" sz="1800" noProof="1" smtClean="0">
                <a:ea typeface="宋体" panose="02010600030101010101" pitchFamily="2" charset="-122"/>
              </a:rPr>
              <a:t>谈沟通类型、沟通技巧、沟通障碍基本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知</a:t>
            </a:r>
            <a:r>
              <a:rPr lang="zh-CN" altLang="en-US" sz="1800" strike="noStrike" noProof="1">
                <a:ea typeface="宋体" panose="02010600030101010101" pitchFamily="2" charset="-122"/>
              </a:rPr>
              <a:t>识</a:t>
            </a:r>
            <a:r>
              <a:rPr lang="zh-CN" altLang="en-US" sz="1800" strike="noStrike" noProof="1" smtClean="0">
                <a:ea typeface="宋体" panose="02010600030101010101" pitchFamily="2" charset="-122"/>
              </a:rPr>
              <a:t>。</a:t>
            </a:r>
            <a:endParaRPr lang="zh-CN" altLang="en-US" sz="1800" strike="noStrike" noProof="1"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23545" y="106743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调研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书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528310"/>
          </a:xfrm>
        </p:spPr>
        <p:txBody>
          <a:bodyPr anchor="t" anchorCtr="0"/>
          <a:lstStyle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2500" b="1" dirty="0"/>
              <a:t> </a:t>
            </a:r>
            <a:r>
              <a:rPr lang="zh-CN" altLang="en-US" sz="2500" b="1" dirty="0"/>
              <a:t>一</a:t>
            </a:r>
            <a:r>
              <a:rPr lang="zh-CN" altLang="en-US" sz="2500" b="1" dirty="0" smtClean="0"/>
              <a:t>、调查方案</a:t>
            </a:r>
            <a:endParaRPr lang="en-US" altLang="zh-CN" sz="2500" b="1" dirty="0" smtClean="0"/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2000" b="1" dirty="0" smtClean="0"/>
              <a:t> </a:t>
            </a:r>
            <a:r>
              <a:rPr lang="zh-CN" altLang="en-US" sz="2000" b="1" dirty="0" smtClean="0"/>
              <a:t>（一）概念</a:t>
            </a:r>
            <a:endParaRPr lang="en-US" altLang="zh-CN" sz="2000" b="1" dirty="0" smtClean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2000" dirty="0" smtClean="0"/>
              <a:t>      </a:t>
            </a:r>
            <a:r>
              <a:rPr lang="zh-CN" altLang="zh-CN" sz="1800" dirty="0" smtClean="0">
                <a:ea typeface="宋体" panose="02010600030101010101" pitchFamily="2" charset="-122"/>
              </a:rPr>
              <a:t>调</a:t>
            </a:r>
            <a:r>
              <a:rPr lang="zh-CN" altLang="zh-CN" sz="1800" dirty="0">
                <a:ea typeface="宋体" panose="02010600030101010101" pitchFamily="2" charset="-122"/>
              </a:rPr>
              <a:t>查方案是指在正式调查之前，根据调查的目的和要求，对调查的各</a:t>
            </a:r>
            <a:r>
              <a:rPr lang="zh-CN" altLang="en-US" sz="1800" dirty="0">
                <a:ea typeface="宋体" panose="02010600030101010101" pitchFamily="2" charset="-122"/>
              </a:rPr>
              <a:t>个</a:t>
            </a:r>
            <a:r>
              <a:rPr lang="zh-CN" altLang="zh-CN" sz="1800" dirty="0">
                <a:ea typeface="宋体" panose="02010600030101010101" pitchFamily="2" charset="-122"/>
              </a:rPr>
              <a:t>方面和各个阶段所做的通盘考虑和安排。</a:t>
            </a:r>
            <a:r>
              <a:rPr lang="en-US" altLang="zh-CN" sz="1800" dirty="0">
                <a:ea typeface="宋体" panose="02010600030101010101" pitchFamily="2" charset="-122"/>
              </a:rPr>
              <a:t>  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</a:t>
            </a: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zh-CN" altLang="en-US" sz="2000" b="1" dirty="0"/>
              <a:t>二）结构</a:t>
            </a:r>
            <a:endParaRPr lang="zh-CN" altLang="en-US" sz="2000" b="1" dirty="0"/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>
                <a:ea typeface="宋体" panose="02010600030101010101" pitchFamily="2" charset="-122"/>
              </a:rPr>
              <a:t>      </a:t>
            </a:r>
            <a:r>
              <a:rPr lang="zh-CN" altLang="zh-CN" sz="1800" dirty="0" smtClean="0">
                <a:ea typeface="宋体" panose="02010600030101010101" pitchFamily="2" charset="-122"/>
              </a:rPr>
              <a:t>调</a:t>
            </a:r>
            <a:r>
              <a:rPr lang="zh-CN" altLang="zh-CN" sz="1800" dirty="0">
                <a:ea typeface="宋体" panose="02010600030101010101" pitchFamily="2" charset="-122"/>
              </a:rPr>
              <a:t>查方案的结构一般由标题、前言、主体、结尾和落款五个部分组成</a:t>
            </a:r>
            <a:r>
              <a:rPr lang="zh-CN" altLang="zh-CN" sz="1800" dirty="0" smtClean="0">
                <a:ea typeface="宋体" panose="02010600030101010101" pitchFamily="2" charset="-122"/>
              </a:rPr>
              <a:t>。</a:t>
            </a:r>
            <a:endParaRPr lang="zh-CN" altLang="zh-CN" sz="1800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   1.</a:t>
            </a:r>
            <a:r>
              <a:rPr lang="zh-CN" altLang="zh-CN" sz="1800" b="1" dirty="0">
                <a:ea typeface="宋体" panose="02010600030101010101" pitchFamily="2" charset="-122"/>
              </a:rPr>
              <a:t>标题</a:t>
            </a:r>
            <a:endParaRPr lang="zh-CN" altLang="zh-CN" sz="1800" b="1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zh-CN" sz="1800" dirty="0"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a typeface="宋体" panose="02010600030101010101" pitchFamily="2" charset="-122"/>
              </a:rPr>
              <a:t>   </a:t>
            </a:r>
            <a:r>
              <a:rPr lang="zh-CN" altLang="zh-CN" sz="1800" dirty="0">
                <a:ea typeface="宋体" panose="02010600030101010101" pitchFamily="2" charset="-122"/>
              </a:rPr>
              <a:t>一般由调查内容和文种组成，即“调查主题</a:t>
            </a:r>
            <a:r>
              <a:rPr lang="en-US" altLang="zh-CN" sz="1800" dirty="0">
                <a:ea typeface="宋体" panose="02010600030101010101" pitchFamily="2" charset="-122"/>
              </a:rPr>
              <a:t>+</a:t>
            </a:r>
            <a:r>
              <a:rPr lang="zh-CN" altLang="zh-CN" sz="1800" dirty="0">
                <a:ea typeface="宋体" panose="02010600030101010101" pitchFamily="2" charset="-122"/>
              </a:rPr>
              <a:t>调查方案</a:t>
            </a:r>
            <a:r>
              <a:rPr lang="zh-CN" altLang="zh-CN" sz="1800" dirty="0" smtClean="0">
                <a:ea typeface="宋体" panose="02010600030101010101" pitchFamily="2" charset="-122"/>
              </a:rPr>
              <a:t>”。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 2</a:t>
            </a:r>
            <a:r>
              <a:rPr lang="en-US" altLang="zh-CN" sz="1800" b="1" dirty="0">
                <a:ea typeface="宋体" panose="02010600030101010101" pitchFamily="2" charset="-122"/>
              </a:rPr>
              <a:t>.</a:t>
            </a:r>
            <a:r>
              <a:rPr lang="zh-CN" altLang="zh-CN" sz="1800" b="1" dirty="0">
                <a:ea typeface="宋体" panose="02010600030101010101" pitchFamily="2" charset="-122"/>
              </a:rPr>
              <a:t>前言</a:t>
            </a:r>
            <a:endParaRPr lang="zh-CN" altLang="zh-CN" sz="1800" b="1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zh-CN" sz="1800" b="1" dirty="0">
                <a:ea typeface="宋体" panose="02010600030101010101" pitchFamily="2" charset="-122"/>
              </a:rPr>
              <a:t> </a:t>
            </a:r>
            <a:r>
              <a:rPr lang="en-US" altLang="zh-CN" sz="1800" b="1" dirty="0">
                <a:ea typeface="宋体" panose="02010600030101010101" pitchFamily="2" charset="-122"/>
              </a:rPr>
              <a:t>  </a:t>
            </a:r>
            <a:r>
              <a:rPr lang="zh-CN" altLang="zh-CN" sz="1800" dirty="0">
                <a:ea typeface="宋体" panose="02010600030101010101" pitchFamily="2" charset="-122"/>
              </a:rPr>
              <a:t>一般主要写“为什么要制定本方案”，即交代调查方案制定的目的、背景和依据。</a:t>
            </a:r>
            <a:endParaRPr lang="zh-CN" altLang="zh-CN" sz="1800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  3.</a:t>
            </a:r>
            <a:r>
              <a:rPr lang="zh-CN" altLang="zh-CN" sz="1800" b="1" dirty="0">
                <a:ea typeface="宋体" panose="02010600030101010101" pitchFamily="2" charset="-122"/>
              </a:rPr>
              <a:t>主体</a:t>
            </a:r>
            <a:endParaRPr lang="zh-CN" altLang="zh-CN" sz="1800" b="1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zh-CN" sz="1800" b="1" dirty="0">
                <a:ea typeface="宋体" panose="02010600030101010101" pitchFamily="2" charset="-122"/>
              </a:rPr>
              <a:t> </a:t>
            </a:r>
            <a:r>
              <a:rPr lang="en-US" altLang="zh-CN" sz="1800" b="1" dirty="0">
                <a:ea typeface="宋体" panose="02010600030101010101" pitchFamily="2" charset="-122"/>
              </a:rPr>
              <a:t>   </a:t>
            </a:r>
            <a:r>
              <a:rPr lang="zh-CN" altLang="zh-CN" sz="1800" dirty="0">
                <a:ea typeface="宋体" panose="02010600030101010101" pitchFamily="2" charset="-122"/>
              </a:rPr>
              <a:t>一般包括调查目的、调查内容、调查问卷、调查人员、调查对象、调查时间、调查地点、调查统计方法、调查实施步骤、调查组织保障、经费预算等内容。</a:t>
            </a:r>
            <a:endParaRPr lang="zh-CN" altLang="zh-CN" sz="1800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 4</a:t>
            </a:r>
            <a:r>
              <a:rPr lang="en-US" altLang="zh-CN" sz="1800" b="1" dirty="0">
                <a:ea typeface="宋体" panose="02010600030101010101" pitchFamily="2" charset="-122"/>
              </a:rPr>
              <a:t>.</a:t>
            </a:r>
            <a:r>
              <a:rPr lang="zh-CN" altLang="zh-CN" sz="1800" b="1" dirty="0">
                <a:ea typeface="宋体" panose="02010600030101010101" pitchFamily="2" charset="-122"/>
              </a:rPr>
              <a:t>结尾</a:t>
            </a:r>
            <a:endParaRPr lang="zh-CN" altLang="zh-CN" sz="1800" b="1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zh-CN" sz="1800" b="1" dirty="0">
                <a:ea typeface="宋体" panose="02010600030101010101" pitchFamily="2" charset="-122"/>
              </a:rPr>
              <a:t> </a:t>
            </a:r>
            <a:r>
              <a:rPr lang="en-US" altLang="zh-CN" sz="1800" b="1" dirty="0">
                <a:ea typeface="宋体" panose="02010600030101010101" pitchFamily="2" charset="-122"/>
              </a:rPr>
              <a:t>  </a:t>
            </a:r>
            <a:r>
              <a:rPr lang="zh-CN" altLang="en-US" sz="1800" dirty="0">
                <a:ea typeface="宋体" panose="02010600030101010101" pitchFamily="2" charset="-122"/>
              </a:rPr>
              <a:t>主</a:t>
            </a:r>
            <a:r>
              <a:rPr lang="zh-CN" altLang="en-US" sz="1800" dirty="0" smtClean="0">
                <a:ea typeface="宋体" panose="02010600030101010101" pitchFamily="2" charset="-122"/>
              </a:rPr>
              <a:t>要写</a:t>
            </a:r>
            <a:r>
              <a:rPr lang="zh-CN" altLang="zh-CN" sz="1800" dirty="0" smtClean="0">
                <a:ea typeface="宋体" panose="02010600030101010101" pitchFamily="2" charset="-122"/>
              </a:rPr>
              <a:t>执行</a:t>
            </a:r>
            <a:r>
              <a:rPr lang="zh-CN" altLang="en-US" sz="1800" dirty="0" smtClean="0">
                <a:ea typeface="宋体" panose="02010600030101010101" pitchFamily="2" charset="-122"/>
              </a:rPr>
              <a:t>调查</a:t>
            </a:r>
            <a:r>
              <a:rPr lang="zh-CN" altLang="zh-CN" sz="1800" dirty="0" smtClean="0">
                <a:ea typeface="宋体" panose="02010600030101010101" pitchFamily="2" charset="-122"/>
              </a:rPr>
              <a:t>方</a:t>
            </a:r>
            <a:r>
              <a:rPr lang="zh-CN" altLang="zh-CN" sz="1800" dirty="0">
                <a:ea typeface="宋体" panose="02010600030101010101" pitchFamily="2" charset="-122"/>
              </a:rPr>
              <a:t>案应注意的问题</a:t>
            </a:r>
            <a:r>
              <a:rPr lang="zh-CN" altLang="zh-CN" sz="1800" dirty="0" smtClean="0">
                <a:ea typeface="宋体" panose="02010600030101010101" pitchFamily="2" charset="-122"/>
              </a:rPr>
              <a:t>和</a:t>
            </a:r>
            <a:r>
              <a:rPr lang="zh-CN" altLang="en-US" sz="1800" dirty="0">
                <a:ea typeface="宋体" panose="02010600030101010101" pitchFamily="2" charset="-122"/>
              </a:rPr>
              <a:t>要求</a:t>
            </a:r>
            <a:r>
              <a:rPr lang="zh-CN" altLang="zh-CN" sz="1800" dirty="0" smtClean="0">
                <a:ea typeface="宋体" panose="02010600030101010101" pitchFamily="2" charset="-122"/>
              </a:rPr>
              <a:t>。</a:t>
            </a:r>
            <a:endParaRPr lang="zh-CN" altLang="zh-CN" sz="1800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  5.</a:t>
            </a:r>
            <a:r>
              <a:rPr lang="zh-CN" altLang="zh-CN" sz="1800" b="1" dirty="0">
                <a:ea typeface="宋体" panose="02010600030101010101" pitchFamily="2" charset="-122"/>
              </a:rPr>
              <a:t>落款</a:t>
            </a:r>
            <a:endParaRPr lang="zh-CN" altLang="zh-CN" sz="1800" b="1" dirty="0">
              <a:ea typeface="宋体" panose="02010600030101010101" pitchFamily="2" charset="-122"/>
            </a:endParaRPr>
          </a:p>
          <a:p>
            <a:pPr marL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>
                <a:ea typeface="宋体" panose="02010600030101010101" pitchFamily="2" charset="-122"/>
              </a:rPr>
              <a:t>    </a:t>
            </a:r>
            <a:r>
              <a:rPr lang="zh-CN" altLang="zh-CN" sz="1800" dirty="0" smtClean="0">
                <a:ea typeface="宋体" panose="02010600030101010101" pitchFamily="2" charset="-122"/>
              </a:rPr>
              <a:t>方</a:t>
            </a:r>
            <a:r>
              <a:rPr lang="zh-CN" altLang="zh-CN" sz="1800" dirty="0">
                <a:ea typeface="宋体" panose="02010600030101010101" pitchFamily="2" charset="-122"/>
              </a:rPr>
              <a:t>案编制者和日期。</a:t>
            </a:r>
            <a:endParaRPr lang="zh-CN" altLang="zh-CN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539740"/>
          </a:xfrm>
        </p:spPr>
        <p:txBody>
          <a:bodyPr anchor="t" anchorCtr="0"/>
          <a:lstStyle/>
          <a:p>
            <a:pPr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</a:t>
            </a:r>
            <a:r>
              <a:rPr lang="zh-CN" altLang="en-US" sz="2500" b="1" dirty="0" smtClean="0"/>
              <a:t>、调查问卷</a:t>
            </a:r>
            <a:endParaRPr lang="zh-CN" altLang="en-US" sz="2500" b="1" dirty="0"/>
          </a:p>
          <a:p>
            <a:pPr mar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 smtClean="0"/>
              <a:t>（一）概念</a:t>
            </a:r>
            <a:endParaRPr lang="zh-CN" altLang="en-US" sz="2000" b="1" dirty="0"/>
          </a:p>
          <a:p>
            <a:pPr marL="0" indent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 smtClean="0"/>
              <a:t>    调查问卷</a:t>
            </a:r>
            <a:r>
              <a:rPr lang="zh-CN" altLang="zh-CN" sz="1800" dirty="0" smtClean="0"/>
              <a:t>是</a:t>
            </a:r>
            <a:r>
              <a:rPr lang="zh-CN" altLang="zh-CN" sz="1800" dirty="0"/>
              <a:t>以问题的形式系统地记载调查内容的一</a:t>
            </a:r>
            <a:r>
              <a:rPr lang="zh-CN" altLang="zh-CN" sz="1800" dirty="0" smtClean="0"/>
              <a:t>种</a:t>
            </a:r>
            <a:r>
              <a:rPr lang="zh-CN" altLang="en-US" sz="1800" dirty="0" smtClean="0"/>
              <a:t>文</a:t>
            </a:r>
            <a:r>
              <a:rPr lang="zh-CN" altLang="zh-CN" sz="1800" dirty="0" smtClean="0"/>
              <a:t>件。</a:t>
            </a:r>
            <a:r>
              <a:rPr lang="zh-CN" altLang="en-US" sz="1800" dirty="0"/>
              <a:t>一般有</a:t>
            </a:r>
            <a:r>
              <a:rPr lang="zh-CN" altLang="zh-CN" sz="1800" dirty="0" smtClean="0"/>
              <a:t>表</a:t>
            </a:r>
            <a:r>
              <a:rPr lang="zh-CN" altLang="zh-CN" sz="1800" dirty="0"/>
              <a:t>格式、卡片</a:t>
            </a:r>
            <a:r>
              <a:rPr lang="zh-CN" altLang="zh-CN" sz="1800" dirty="0" smtClean="0"/>
              <a:t>式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簿</a:t>
            </a:r>
            <a:r>
              <a:rPr lang="zh-CN" altLang="zh-CN" sz="1800" dirty="0"/>
              <a:t>记式</a:t>
            </a:r>
            <a:r>
              <a:rPr lang="zh-CN" altLang="zh-CN" sz="1800" dirty="0" smtClean="0"/>
              <a:t>。完</a:t>
            </a:r>
            <a:r>
              <a:rPr lang="zh-CN" altLang="zh-CN" sz="1800" dirty="0"/>
              <a:t>美的问</a:t>
            </a:r>
            <a:r>
              <a:rPr lang="zh-CN" altLang="zh-CN" sz="1800" dirty="0" smtClean="0"/>
              <a:t>卷</a:t>
            </a:r>
            <a:r>
              <a:rPr lang="zh-CN" altLang="en-US" sz="1800" dirty="0" smtClean="0"/>
              <a:t>既</a:t>
            </a:r>
            <a:r>
              <a:rPr lang="zh-CN" altLang="zh-CN" sz="1800" dirty="0" smtClean="0"/>
              <a:t>能</a:t>
            </a:r>
            <a:r>
              <a:rPr lang="zh-CN" altLang="zh-CN" sz="1800" dirty="0"/>
              <a:t>将问题传达</a:t>
            </a:r>
            <a:r>
              <a:rPr lang="zh-CN" altLang="zh-CN" sz="1800" dirty="0" smtClean="0"/>
              <a:t>给</a:t>
            </a:r>
            <a:r>
              <a:rPr lang="zh-CN" altLang="en-US" sz="1800" dirty="0" smtClean="0"/>
              <a:t>被调查者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又</a:t>
            </a:r>
            <a:r>
              <a:rPr lang="zh-CN" altLang="zh-CN" sz="1800" dirty="0" smtClean="0"/>
              <a:t>能使</a:t>
            </a:r>
            <a:r>
              <a:rPr lang="zh-CN" altLang="en-US" sz="1800" dirty="0"/>
              <a:t>被调查者</a:t>
            </a:r>
            <a:r>
              <a:rPr lang="zh-CN" altLang="zh-CN" sz="1800" dirty="0" smtClean="0"/>
              <a:t>乐</a:t>
            </a:r>
            <a:r>
              <a:rPr lang="zh-CN" altLang="zh-CN" sz="1800" dirty="0"/>
              <a:t>于回答。 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 smtClean="0"/>
              <a:t>（二）</a:t>
            </a:r>
            <a:r>
              <a:rPr lang="zh-CN" altLang="en-US" sz="2000" b="1" dirty="0"/>
              <a:t>结构</a:t>
            </a:r>
            <a:endParaRPr lang="zh-CN" altLang="en-US" sz="2000" b="1" dirty="0"/>
          </a:p>
          <a:p>
            <a:pPr marL="0" indent="0">
              <a:buNone/>
            </a:pPr>
            <a:r>
              <a:rPr lang="en-US" altLang="zh-CN" sz="1800" dirty="0" smtClean="0"/>
              <a:t>    </a:t>
            </a:r>
            <a:r>
              <a:rPr lang="zh-CN" altLang="zh-CN" sz="1800" dirty="0" smtClean="0"/>
              <a:t>调</a:t>
            </a:r>
            <a:r>
              <a:rPr lang="zh-CN" altLang="zh-CN" sz="1800" dirty="0"/>
              <a:t>查问卷的结构一</a:t>
            </a:r>
            <a:r>
              <a:rPr lang="zh-CN" altLang="zh-CN" sz="1800" dirty="0" smtClean="0"/>
              <a:t>般</a:t>
            </a:r>
            <a:r>
              <a:rPr lang="zh-CN" altLang="en-US" sz="1800" dirty="0"/>
              <a:t>由</a:t>
            </a:r>
            <a:r>
              <a:rPr lang="zh-CN" altLang="zh-CN" sz="1800" dirty="0" smtClean="0"/>
              <a:t>标</a:t>
            </a:r>
            <a:r>
              <a:rPr lang="zh-CN" altLang="zh-CN" sz="1800" dirty="0"/>
              <a:t>题、前言、主体、结</a:t>
            </a:r>
            <a:r>
              <a:rPr lang="zh-CN" altLang="zh-CN" sz="1800" dirty="0" smtClean="0"/>
              <a:t>尾四</a:t>
            </a:r>
            <a:r>
              <a:rPr lang="zh-CN" altLang="zh-CN" sz="1800" dirty="0"/>
              <a:t>个部</a:t>
            </a:r>
            <a:r>
              <a:rPr lang="zh-CN" altLang="zh-CN" sz="1800" dirty="0" smtClean="0"/>
              <a:t>分</a:t>
            </a:r>
            <a:r>
              <a:rPr lang="zh-CN" altLang="en-US" sz="1800" dirty="0" smtClean="0"/>
              <a:t>组成。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b="1" dirty="0"/>
              <a:t>   1.</a:t>
            </a:r>
            <a:r>
              <a:rPr lang="zh-CN" altLang="zh-CN" sz="1800" b="1" dirty="0"/>
              <a:t>标题</a:t>
            </a:r>
            <a:endParaRPr lang="zh-CN" altLang="zh-CN" sz="1800" b="1" dirty="0"/>
          </a:p>
          <a:p>
            <a:pPr marL="0" indent="0">
              <a:buNone/>
            </a:pPr>
            <a:r>
              <a:rPr lang="zh-CN" altLang="zh-CN" sz="1800" b="1" dirty="0"/>
              <a:t> </a:t>
            </a:r>
            <a:r>
              <a:rPr lang="en-US" altLang="zh-CN" sz="1800" b="1" dirty="0"/>
              <a:t>   </a:t>
            </a:r>
            <a:r>
              <a:rPr lang="zh-CN" altLang="zh-CN" sz="1800" dirty="0" smtClean="0"/>
              <a:t>由</a:t>
            </a:r>
            <a:r>
              <a:rPr lang="zh-CN" altLang="zh-CN" sz="1800" dirty="0"/>
              <a:t>调查内容和文种组成，即“调查主题</a:t>
            </a:r>
            <a:r>
              <a:rPr lang="en-US" altLang="zh-CN" sz="1800" dirty="0"/>
              <a:t>+</a:t>
            </a:r>
            <a:r>
              <a:rPr lang="zh-CN" altLang="zh-CN" sz="1800" dirty="0"/>
              <a:t>调查问卷</a:t>
            </a:r>
            <a:r>
              <a:rPr lang="zh-CN" altLang="zh-CN" sz="1800" dirty="0" smtClean="0"/>
              <a:t>”。</a:t>
            </a:r>
            <a:endParaRPr lang="zh-CN" altLang="zh-CN" sz="1800" dirty="0"/>
          </a:p>
          <a:p>
            <a:pPr marL="0" indent="0">
              <a:buNone/>
            </a:pPr>
            <a:r>
              <a:rPr lang="en-US" altLang="zh-CN" sz="1800" b="1" dirty="0"/>
              <a:t>   2.</a:t>
            </a:r>
            <a:r>
              <a:rPr lang="zh-CN" altLang="zh-CN" sz="1800" b="1" dirty="0"/>
              <a:t>前言</a:t>
            </a:r>
            <a:endParaRPr lang="zh-CN" altLang="zh-CN" sz="1800" b="1" dirty="0" smtClean="0"/>
          </a:p>
          <a:p>
            <a:pPr marL="0" indent="0">
              <a:buNone/>
            </a:pPr>
            <a:r>
              <a:rPr lang="zh-CN" altLang="zh-CN" sz="1800" b="1" dirty="0" smtClean="0"/>
              <a:t> </a:t>
            </a:r>
            <a:r>
              <a:rPr lang="en-US" altLang="zh-CN" sz="1800" b="1" dirty="0" smtClean="0"/>
              <a:t>   </a:t>
            </a:r>
            <a:r>
              <a:rPr lang="zh-CN" altLang="en-US" sz="1800" dirty="0" smtClean="0">
                <a:ea typeface="宋体" panose="02010600030101010101" pitchFamily="2" charset="-122"/>
              </a:rPr>
              <a:t>内</a:t>
            </a:r>
            <a:r>
              <a:rPr lang="zh-CN" altLang="en-US" sz="1800" dirty="0">
                <a:ea typeface="宋体" panose="02010600030101010101" pitchFamily="2" charset="-122"/>
              </a:rPr>
              <a:t>容包括称呼、问好、调查的目的、意义和主要内容，对被调查者希望和要求，填写问卷说明，回复问卷方式和时间，调查保密原则，以及调查者名称、日期等</a:t>
            </a:r>
            <a:r>
              <a:rPr lang="zh-CN" altLang="en-US" sz="1800" dirty="0" smtClean="0">
                <a:ea typeface="宋体" panose="02010600030101010101" pitchFamily="2" charset="-122"/>
              </a:rPr>
              <a:t>。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  3</a:t>
            </a:r>
            <a:r>
              <a:rPr lang="zh-CN" altLang="en-US" sz="1800" b="1" dirty="0" smtClean="0">
                <a:ea typeface="宋体" panose="02010600030101010101" pitchFamily="2" charset="-122"/>
              </a:rPr>
              <a:t>.主体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zh-CN" altLang="en-US" sz="1800" b="1" dirty="0">
                <a:ea typeface="宋体" panose="02010600030101010101" pitchFamily="2" charset="-122"/>
              </a:rPr>
              <a:t>1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</a:t>
            </a:r>
            <a:r>
              <a:rPr lang="zh-CN" altLang="en-US" sz="1800" b="1" dirty="0">
                <a:ea typeface="宋体" panose="02010600030101010101" pitchFamily="2" charset="-122"/>
              </a:rPr>
              <a:t>被调查</a:t>
            </a:r>
            <a:r>
              <a:rPr lang="zh-CN" altLang="en-US" sz="1800" b="1" dirty="0" smtClean="0">
                <a:ea typeface="宋体" panose="02010600030101010101" pitchFamily="2" charset="-122"/>
              </a:rPr>
              <a:t>者信息</a:t>
            </a:r>
            <a:r>
              <a:rPr lang="zh-CN" altLang="en-US" sz="1800" b="1" dirty="0">
                <a:ea typeface="宋体" panose="02010600030101010101" pitchFamily="2" charset="-122"/>
              </a:rPr>
              <a:t>。</a:t>
            </a:r>
            <a:r>
              <a:rPr lang="zh-CN" altLang="en-US" sz="1800" dirty="0" smtClean="0">
                <a:ea typeface="宋体" panose="02010600030101010101" pitchFamily="2" charset="-122"/>
              </a:rPr>
              <a:t>包括被调查者的姓名、性别、年龄、职业、受教育程度等。</a:t>
            </a:r>
            <a:r>
              <a:rPr lang="zh-CN" altLang="en-US" sz="1800" b="1" dirty="0">
                <a:ea typeface="宋体" panose="02010600030101010101" pitchFamily="2" charset="-122"/>
              </a:rPr>
              <a:t>（2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</a:t>
            </a:r>
            <a:r>
              <a:rPr lang="zh-CN" altLang="en-US" sz="1800" b="1" dirty="0">
                <a:ea typeface="宋体" panose="02010600030101010101" pitchFamily="2" charset="-122"/>
              </a:rPr>
              <a:t>调</a:t>
            </a:r>
            <a:r>
              <a:rPr lang="zh-CN" altLang="en-US" sz="1800" b="1" dirty="0" smtClean="0">
                <a:ea typeface="宋体" panose="02010600030101010101" pitchFamily="2" charset="-122"/>
              </a:rPr>
              <a:t>查具体项目。</a:t>
            </a:r>
            <a:r>
              <a:rPr lang="zh-CN" altLang="en-US" sz="1800" dirty="0" smtClean="0">
                <a:ea typeface="宋体" panose="02010600030101010101" pitchFamily="2" charset="-122"/>
              </a:rPr>
              <a:t>有开放式和封闭式两种问题，这是调查问卷的核心。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 4.</a:t>
            </a:r>
            <a:r>
              <a:rPr lang="zh-CN" altLang="en-US" sz="1800" b="1" dirty="0">
                <a:ea typeface="宋体" panose="02010600030101010101" pitchFamily="2" charset="-122"/>
              </a:rPr>
              <a:t>结</a:t>
            </a:r>
            <a:r>
              <a:rPr lang="zh-CN" altLang="en-US" sz="1800" b="1" dirty="0" smtClean="0">
                <a:ea typeface="宋体" panose="02010600030101010101" pitchFamily="2" charset="-122"/>
              </a:rPr>
              <a:t>尾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 indent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 </a:t>
            </a:r>
            <a:r>
              <a:rPr lang="en-US" altLang="zh-CN" sz="1800" b="1" dirty="0" smtClean="0">
                <a:ea typeface="宋体" panose="02010600030101010101" pitchFamily="2" charset="-122"/>
              </a:rPr>
              <a:t>  </a:t>
            </a:r>
            <a:r>
              <a:rPr lang="zh-CN" altLang="en-US" sz="1800" dirty="0" smtClean="0">
                <a:ea typeface="宋体" panose="02010600030101010101" pitchFamily="2" charset="-122"/>
              </a:rPr>
              <a:t>对被调查者的合作再次表示感谢，也可送上美好祝愿。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调研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书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lstStyle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</a:t>
            </a:r>
            <a:r>
              <a:rPr lang="zh-CN" altLang="en-US" sz="2500" b="1" dirty="0" smtClean="0"/>
              <a:t>、调查报告</a:t>
            </a:r>
            <a:endParaRPr lang="zh-CN" altLang="en-US" sz="2500" b="1" dirty="0"/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 smtClean="0"/>
              <a:t>（一）概念</a:t>
            </a:r>
            <a:endParaRPr lang="zh-CN" altLang="en-US" sz="2000" b="1" dirty="0"/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/>
              <a:t>   </a:t>
            </a:r>
            <a:r>
              <a:rPr lang="zh-CN" altLang="zh-CN" sz="1800" dirty="0" smtClean="0"/>
              <a:t>调</a:t>
            </a:r>
            <a:r>
              <a:rPr lang="zh-CN" altLang="zh-CN" sz="1800" dirty="0"/>
              <a:t>查报</a:t>
            </a:r>
            <a:r>
              <a:rPr lang="zh-CN" altLang="zh-CN" sz="1800" dirty="0" smtClean="0"/>
              <a:t>告</a:t>
            </a:r>
            <a:r>
              <a:rPr lang="zh-CN" altLang="zh-CN" sz="1800" dirty="0"/>
              <a:t>也叫调查研究报</a:t>
            </a:r>
            <a:r>
              <a:rPr lang="zh-CN" altLang="zh-CN" sz="1800" dirty="0" smtClean="0"/>
              <a:t>告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是</a:t>
            </a:r>
            <a:r>
              <a:rPr lang="zh-CN" altLang="zh-CN" sz="1800" dirty="0"/>
              <a:t>调查人员对某种事物、某个问题或某个经验进行深入细致的调查后，经过认真分析研究而写成的一种书面报告</a:t>
            </a:r>
            <a:r>
              <a:rPr lang="zh-CN" altLang="zh-CN" sz="1800" dirty="0" smtClean="0"/>
              <a:t>。调</a:t>
            </a:r>
            <a:r>
              <a:rPr lang="zh-CN" altLang="zh-CN" sz="1800" dirty="0"/>
              <a:t>查是基础，研究是关键，报告是结果</a:t>
            </a:r>
            <a:r>
              <a:rPr lang="zh-CN" altLang="zh-CN" sz="1800" dirty="0" smtClean="0"/>
              <a:t>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/>
              <a:t>（二）特点</a:t>
            </a:r>
            <a:endParaRPr lang="zh-CN" altLang="en-US" sz="1800" b="1" dirty="0"/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1.</a:t>
            </a:r>
            <a:r>
              <a:rPr lang="zh-CN" altLang="en-US" sz="1800" b="1" dirty="0" smtClean="0">
                <a:ea typeface="宋体" panose="02010600030101010101" pitchFamily="2" charset="-122"/>
              </a:rPr>
              <a:t>真</a:t>
            </a:r>
            <a:r>
              <a:rPr lang="zh-CN" altLang="en-US" sz="1800" b="1" dirty="0">
                <a:ea typeface="宋体" panose="02010600030101010101" pitchFamily="2" charset="-122"/>
              </a:rPr>
              <a:t>实</a:t>
            </a:r>
            <a:r>
              <a:rPr lang="zh-CN" altLang="en-US" sz="1800" b="1" dirty="0" smtClean="0">
                <a:ea typeface="宋体" panose="02010600030101010101" pitchFamily="2" charset="-122"/>
              </a:rPr>
              <a:t>性。</a:t>
            </a:r>
            <a:r>
              <a:rPr lang="zh-CN" altLang="zh-CN" sz="1800" dirty="0"/>
              <a:t>调查报告所反映的事物必须是实际发生或存在的事实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切忌弄虚作假、主观编造。</a:t>
            </a:r>
            <a:endParaRPr lang="en-US" altLang="zh-CN" sz="1800" dirty="0" smtClean="0"/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2.</a:t>
            </a:r>
            <a:r>
              <a:rPr lang="zh-CN" altLang="en-US" sz="1800" b="1" dirty="0" smtClean="0">
                <a:ea typeface="宋体" panose="02010600030101010101" pitchFamily="2" charset="-122"/>
              </a:rPr>
              <a:t>针对性。</a:t>
            </a:r>
            <a:r>
              <a:rPr lang="zh-CN" altLang="zh-CN" sz="1800" dirty="0"/>
              <a:t>调查报</a:t>
            </a:r>
            <a:r>
              <a:rPr lang="zh-CN" altLang="zh-CN" sz="1800" dirty="0" smtClean="0"/>
              <a:t>告或</a:t>
            </a:r>
            <a:r>
              <a:rPr lang="zh-CN" altLang="zh-CN" sz="1800" dirty="0"/>
              <a:t>反映情</a:t>
            </a:r>
            <a:r>
              <a:rPr lang="zh-CN" altLang="zh-CN" sz="1800" dirty="0" smtClean="0"/>
              <a:t>况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或</a:t>
            </a:r>
            <a:r>
              <a:rPr lang="zh-CN" altLang="zh-CN" sz="1800" dirty="0"/>
              <a:t>总结经</a:t>
            </a:r>
            <a:r>
              <a:rPr lang="zh-CN" altLang="zh-CN" sz="1800" dirty="0" smtClean="0"/>
              <a:t>验</a:t>
            </a:r>
            <a:r>
              <a:rPr lang="zh-CN" altLang="en-US" sz="1800" dirty="0" smtClean="0"/>
              <a:t>、</a:t>
            </a:r>
            <a:r>
              <a:rPr lang="zh-CN" altLang="zh-CN" sz="1800" dirty="0" smtClean="0"/>
              <a:t>或</a:t>
            </a:r>
            <a:r>
              <a:rPr lang="zh-CN" altLang="zh-CN" sz="1800" dirty="0"/>
              <a:t>揭露问</a:t>
            </a:r>
            <a:r>
              <a:rPr lang="zh-CN" altLang="zh-CN" sz="1800" dirty="0" smtClean="0"/>
              <a:t>题</a:t>
            </a:r>
            <a:r>
              <a:rPr lang="zh-CN" altLang="en-US" sz="1800" dirty="0" smtClean="0"/>
              <a:t>，都具有极强的针对性和目的性。</a:t>
            </a:r>
            <a:endParaRPr lang="en-US" altLang="zh-CN" sz="1800" dirty="0" smtClean="0"/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 3.</a:t>
            </a:r>
            <a:r>
              <a:rPr lang="zh-CN" altLang="en-US" sz="1800" b="1" dirty="0">
                <a:ea typeface="宋体" panose="02010600030101010101" pitchFamily="2" charset="-122"/>
              </a:rPr>
              <a:t>理论</a:t>
            </a:r>
            <a:r>
              <a:rPr lang="zh-CN" altLang="en-US" sz="1800" b="1" dirty="0" smtClean="0">
                <a:ea typeface="宋体" panose="02010600030101010101" pitchFamily="2" charset="-122"/>
              </a:rPr>
              <a:t>性。</a:t>
            </a:r>
            <a:r>
              <a:rPr lang="zh-CN" altLang="zh-CN" sz="1800" dirty="0"/>
              <a:t>调查报告要通过</a:t>
            </a:r>
            <a:r>
              <a:rPr lang="zh-CN" altLang="zh-CN" sz="1800" dirty="0" smtClean="0"/>
              <a:t>对</a:t>
            </a:r>
            <a:r>
              <a:rPr lang="zh-CN" altLang="en-US" sz="1800" dirty="0" smtClean="0"/>
              <a:t>调查所得的</a:t>
            </a:r>
            <a:r>
              <a:rPr lang="zh-CN" altLang="zh-CN" sz="1800" dirty="0" smtClean="0"/>
              <a:t>数</a:t>
            </a:r>
            <a:r>
              <a:rPr lang="zh-CN" altLang="zh-CN" sz="1800" dirty="0"/>
              <a:t>据、材料、现象、事例等的分析</a:t>
            </a:r>
            <a:r>
              <a:rPr lang="zh-CN" altLang="zh-CN" sz="1800" dirty="0" smtClean="0"/>
              <a:t>，概</a:t>
            </a:r>
            <a:r>
              <a:rPr lang="zh-CN" altLang="zh-CN" sz="1800" dirty="0"/>
              <a:t>括</a:t>
            </a:r>
            <a:r>
              <a:rPr lang="zh-CN" altLang="zh-CN" sz="1800" dirty="0" smtClean="0"/>
              <a:t>出规律</a:t>
            </a:r>
            <a:r>
              <a:rPr lang="zh-CN" altLang="en-US" sz="1800" dirty="0" smtClean="0"/>
              <a:t>性的东西</a:t>
            </a:r>
            <a:r>
              <a:rPr lang="zh-CN" altLang="zh-CN" sz="1800" dirty="0" smtClean="0"/>
              <a:t> </a:t>
            </a:r>
            <a:r>
              <a:rPr lang="zh-CN" altLang="zh-CN" sz="1800" dirty="0"/>
              <a:t>。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4.</a:t>
            </a:r>
            <a:r>
              <a:rPr lang="zh-CN" altLang="en-US" sz="1800" b="1" dirty="0">
                <a:ea typeface="宋体" panose="02010600030101010101" pitchFamily="2" charset="-122"/>
              </a:rPr>
              <a:t>时效性</a:t>
            </a:r>
            <a:r>
              <a:rPr lang="zh-CN" altLang="en-US" sz="1800" b="1" dirty="0" smtClean="0">
                <a:ea typeface="宋体" panose="02010600030101010101" pitchFamily="2" charset="-122"/>
              </a:rPr>
              <a:t>。</a:t>
            </a:r>
            <a:r>
              <a:rPr lang="zh-CN" altLang="zh-CN" sz="1800" dirty="0"/>
              <a:t>调查报</a:t>
            </a:r>
            <a:r>
              <a:rPr lang="zh-CN" altLang="zh-CN" sz="1800" dirty="0" smtClean="0"/>
              <a:t>告</a:t>
            </a:r>
            <a:r>
              <a:rPr lang="zh-CN" altLang="en-US" sz="1800" dirty="0" smtClean="0"/>
              <a:t>反映</a:t>
            </a:r>
            <a:r>
              <a:rPr lang="zh-CN" altLang="zh-CN" sz="1800" dirty="0" smtClean="0"/>
              <a:t>现</a:t>
            </a:r>
            <a:r>
              <a:rPr lang="zh-CN" altLang="zh-CN" sz="1800" dirty="0"/>
              <a:t>实生活中迫切需要解决的问题</a:t>
            </a:r>
            <a:r>
              <a:rPr lang="zh-CN" altLang="zh-CN" sz="1800" dirty="0" smtClean="0"/>
              <a:t>，</a:t>
            </a:r>
            <a:r>
              <a:rPr lang="zh-CN" altLang="en-US" sz="1800" dirty="0" smtClean="0"/>
              <a:t>必须迅速展开</a:t>
            </a:r>
            <a:r>
              <a:rPr lang="zh-CN" altLang="zh-CN" sz="1800" dirty="0" smtClean="0"/>
              <a:t>调查</a:t>
            </a:r>
            <a:r>
              <a:rPr lang="zh-CN" altLang="en-US" sz="1800" dirty="0" smtClean="0"/>
              <a:t>、</a:t>
            </a:r>
            <a:r>
              <a:rPr lang="zh-CN" altLang="en-US" sz="1800" dirty="0"/>
              <a:t>快</a:t>
            </a:r>
            <a:r>
              <a:rPr lang="zh-CN" altLang="zh-CN" sz="1800" dirty="0" smtClean="0"/>
              <a:t>速</a:t>
            </a:r>
            <a:r>
              <a:rPr lang="zh-CN" altLang="en-US" sz="1800" dirty="0"/>
              <a:t>形成</a:t>
            </a:r>
            <a:r>
              <a:rPr lang="zh-CN" altLang="zh-CN" sz="1800" dirty="0" smtClean="0"/>
              <a:t>报告</a:t>
            </a:r>
            <a:r>
              <a:rPr lang="zh-CN" altLang="en-US" sz="1800" dirty="0" smtClean="0"/>
              <a:t>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调研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书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366395" y="1066800"/>
            <a:ext cx="8560435" cy="5659755"/>
          </a:xfrm>
        </p:spPr>
        <p:txBody>
          <a:bodyPr anchor="t" anchorCtr="0"/>
          <a:lstStyle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</a:t>
            </a:r>
            <a:r>
              <a:rPr lang="zh-CN" altLang="en-US" sz="2500" b="1" dirty="0" smtClean="0"/>
              <a:t>、</a:t>
            </a:r>
            <a:r>
              <a:rPr lang="zh-CN" altLang="en-US" sz="2500" b="1" dirty="0"/>
              <a:t>调查报告</a:t>
            </a:r>
            <a:endParaRPr lang="zh-CN" altLang="en-US" sz="2500" b="1" dirty="0"/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 smtClean="0"/>
              <a:t>（三）</a:t>
            </a:r>
            <a:r>
              <a:rPr lang="zh-CN" altLang="en-US" sz="2000" b="1" dirty="0"/>
              <a:t>结构</a:t>
            </a:r>
            <a:endParaRPr lang="zh-CN" altLang="en-US" sz="2000" b="1" dirty="0"/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 smtClean="0"/>
              <a:t>   </a:t>
            </a:r>
            <a:r>
              <a:rPr lang="zh-CN" altLang="zh-CN" sz="1800" dirty="0" smtClean="0"/>
              <a:t>调</a:t>
            </a:r>
            <a:r>
              <a:rPr lang="zh-CN" altLang="zh-CN" sz="1800" dirty="0"/>
              <a:t>查报告的结构一般由标题、前言、主体、结尾、落款五部分组成</a:t>
            </a:r>
            <a:r>
              <a:rPr lang="zh-CN" altLang="zh-CN" sz="1800" dirty="0" smtClean="0"/>
              <a:t>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 </a:t>
            </a:r>
            <a:r>
              <a:rPr lang="zh-CN" altLang="en-US" sz="1800" b="1" dirty="0">
                <a:ea typeface="宋体" panose="02010600030101010101" pitchFamily="2" charset="-122"/>
              </a:rPr>
              <a:t>1.标</a:t>
            </a:r>
            <a:r>
              <a:rPr lang="zh-CN" altLang="en-US" sz="1800" b="1" dirty="0" smtClean="0">
                <a:ea typeface="宋体" panose="02010600030101010101" pitchFamily="2" charset="-122"/>
              </a:rPr>
              <a:t>题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 </a:t>
            </a:r>
            <a:r>
              <a:rPr lang="en-US" altLang="zh-CN" sz="1800" b="1" dirty="0" smtClean="0">
                <a:ea typeface="宋体" panose="02010600030101010101" pitchFamily="2" charset="-122"/>
              </a:rPr>
              <a:t> </a:t>
            </a:r>
            <a:r>
              <a:rPr lang="zh-CN" altLang="zh-CN" sz="1800" dirty="0" smtClean="0"/>
              <a:t>一</a:t>
            </a:r>
            <a:r>
              <a:rPr lang="zh-CN" altLang="zh-CN" sz="1800" dirty="0"/>
              <a:t>般</a:t>
            </a:r>
            <a:r>
              <a:rPr lang="zh-CN" altLang="zh-CN" sz="1800" dirty="0" smtClean="0"/>
              <a:t>有</a:t>
            </a:r>
            <a:r>
              <a:rPr lang="zh-CN" altLang="en-US" sz="1800" dirty="0" smtClean="0"/>
              <a:t>公文式、文章式、双行正副标题</a:t>
            </a:r>
            <a:r>
              <a:rPr lang="zh-CN" altLang="zh-CN" sz="1800" dirty="0" smtClean="0"/>
              <a:t>三种</a:t>
            </a:r>
            <a:r>
              <a:rPr lang="zh-CN" altLang="en-US" sz="1800" dirty="0"/>
              <a:t>形式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1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</a:t>
            </a:r>
            <a:r>
              <a:rPr lang="zh-CN" altLang="zh-CN" sz="1800" b="1" dirty="0"/>
              <a:t>公文式标</a:t>
            </a:r>
            <a:r>
              <a:rPr lang="zh-CN" altLang="zh-CN" sz="1800" b="1" dirty="0" smtClean="0"/>
              <a:t>题</a:t>
            </a:r>
            <a:r>
              <a:rPr lang="zh-CN" altLang="en-US" sz="1800" b="1" dirty="0" smtClean="0"/>
              <a:t>。</a:t>
            </a:r>
            <a:r>
              <a:rPr lang="zh-CN" altLang="zh-CN" sz="1800" dirty="0"/>
              <a:t>由调查对象、调查内容和文种组成</a:t>
            </a:r>
            <a:r>
              <a:rPr lang="zh-CN" altLang="zh-CN" sz="1800" dirty="0" smtClean="0"/>
              <a:t>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2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</a:t>
            </a:r>
            <a:r>
              <a:rPr lang="zh-CN" altLang="en-US" sz="1800" b="1" dirty="0">
                <a:ea typeface="宋体" panose="02010600030101010101" pitchFamily="2" charset="-122"/>
              </a:rPr>
              <a:t>文</a:t>
            </a:r>
            <a:r>
              <a:rPr lang="zh-CN" altLang="en-US" sz="1800" b="1" dirty="0" smtClean="0">
                <a:ea typeface="宋体" panose="02010600030101010101" pitchFamily="2" charset="-122"/>
              </a:rPr>
              <a:t>章式标题。</a:t>
            </a:r>
            <a:r>
              <a:rPr lang="zh-CN" altLang="zh-CN" sz="1800" dirty="0"/>
              <a:t>直接说明调查的问题或调查的结论、主题，不出现文种。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3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</a:t>
            </a:r>
            <a:r>
              <a:rPr lang="zh-CN" altLang="en-US" sz="1800" b="1" dirty="0">
                <a:ea typeface="宋体" panose="02010600030101010101" pitchFamily="2" charset="-122"/>
              </a:rPr>
              <a:t>双</a:t>
            </a:r>
            <a:r>
              <a:rPr lang="zh-CN" altLang="en-US" sz="1800" b="1" dirty="0" smtClean="0">
                <a:ea typeface="宋体" panose="02010600030101010101" pitchFamily="2" charset="-122"/>
              </a:rPr>
              <a:t>行正副标题。</a:t>
            </a:r>
            <a:r>
              <a:rPr lang="zh-CN" altLang="zh-CN" sz="1800" dirty="0"/>
              <a:t>正标题一般揭示调查报告的主旨或意义，副标题表明调查的对象、内容和文种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 smtClean="0">
                <a:ea typeface="宋体" panose="02010600030101010101" pitchFamily="2" charset="-122"/>
              </a:rPr>
              <a:t>  2.</a:t>
            </a:r>
            <a:r>
              <a:rPr lang="zh-CN" altLang="en-US" sz="1800" b="1" dirty="0" smtClean="0">
                <a:ea typeface="宋体" panose="02010600030101010101" pitchFamily="2" charset="-122"/>
              </a:rPr>
              <a:t>前言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 </a:t>
            </a:r>
            <a:r>
              <a:rPr lang="en-US" altLang="zh-CN" sz="1800" b="1" dirty="0" smtClean="0">
                <a:ea typeface="宋体" panose="02010600030101010101" pitchFamily="2" charset="-122"/>
              </a:rPr>
              <a:t> </a:t>
            </a:r>
            <a:r>
              <a:rPr lang="en-US" altLang="zh-CN" sz="1800" b="1" dirty="0"/>
              <a:t> </a:t>
            </a:r>
            <a:r>
              <a:rPr lang="zh-CN" altLang="zh-CN" sz="1800" dirty="0" smtClean="0"/>
              <a:t>前</a:t>
            </a:r>
            <a:r>
              <a:rPr lang="zh-CN" altLang="zh-CN" sz="1800" dirty="0"/>
              <a:t>言简要地叙述为什么对这个问题</a:t>
            </a:r>
            <a:r>
              <a:rPr lang="en-US" altLang="zh-CN" sz="1800" dirty="0"/>
              <a:t>(</a:t>
            </a:r>
            <a:r>
              <a:rPr lang="zh-CN" altLang="zh-CN" sz="1800" dirty="0"/>
              <a:t>工作、事件、人物</a:t>
            </a:r>
            <a:r>
              <a:rPr lang="en-US" altLang="zh-CN" sz="1800" dirty="0"/>
              <a:t>)</a:t>
            </a:r>
            <a:r>
              <a:rPr lang="zh-CN" altLang="zh-CN" sz="1800" dirty="0"/>
              <a:t>进行调查；调查的时间、地点、对象、范围、经过及采用的方法；调查对象的基本情况、历史背景以及调查后的结论等</a:t>
            </a:r>
            <a:r>
              <a:rPr lang="zh-CN" altLang="zh-CN" sz="1800" dirty="0" smtClean="0"/>
              <a:t>。</a:t>
            </a:r>
            <a:r>
              <a:rPr lang="zh-CN" altLang="en-US" sz="1800" dirty="0" smtClean="0"/>
              <a:t>一般有以下几种写法。</a:t>
            </a:r>
            <a:endParaRPr lang="en-US" altLang="zh-CN" sz="1800" dirty="0" smtClean="0"/>
          </a:p>
          <a:p>
            <a:pPr marL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调研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书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304800" y="1066800"/>
            <a:ext cx="8622030" cy="5790565"/>
          </a:xfrm>
        </p:spPr>
        <p:txBody>
          <a:bodyPr anchor="t" anchorCtr="0"/>
          <a:lstStyle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</a:t>
            </a:r>
            <a:r>
              <a:rPr lang="zh-CN" altLang="en-US" sz="2500" b="1" dirty="0" smtClean="0"/>
              <a:t>、</a:t>
            </a:r>
            <a:r>
              <a:rPr lang="zh-CN" altLang="en-US" sz="2500" b="1" dirty="0"/>
              <a:t>调查报告</a:t>
            </a:r>
            <a:endParaRPr lang="zh-CN" altLang="en-US" sz="2500" b="1" dirty="0"/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 smtClean="0"/>
              <a:t>（三）</a:t>
            </a:r>
            <a:r>
              <a:rPr lang="zh-CN" altLang="en-US" sz="2000" b="1" dirty="0"/>
              <a:t>结</a:t>
            </a:r>
            <a:r>
              <a:rPr lang="zh-CN" altLang="en-US" sz="2000" b="1" dirty="0" smtClean="0"/>
              <a:t>构</a:t>
            </a:r>
            <a:endParaRPr lang="en-US" altLang="zh-CN" sz="2000" b="1" dirty="0" smtClean="0"/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2000" b="1" dirty="0" smtClean="0"/>
              <a:t>  2.</a:t>
            </a:r>
            <a:r>
              <a:rPr lang="zh-CN" altLang="en-US" sz="2000" b="1" dirty="0" smtClean="0"/>
              <a:t>前言</a:t>
            </a:r>
            <a:endParaRPr lang="zh-CN" altLang="en-US" sz="2000" b="1" dirty="0"/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zh-CN" sz="1800" b="1" dirty="0"/>
              <a:t>（</a:t>
            </a:r>
            <a:r>
              <a:rPr lang="en-US" altLang="zh-CN" sz="1800" b="1" dirty="0"/>
              <a:t>1</a:t>
            </a:r>
            <a:r>
              <a:rPr lang="zh-CN" altLang="zh-CN" sz="1800" b="1" dirty="0"/>
              <a:t>）新闻报道法</a:t>
            </a:r>
            <a:r>
              <a:rPr lang="zh-CN" altLang="en-US" sz="1800" b="1" dirty="0"/>
              <a:t>。</a:t>
            </a:r>
            <a:r>
              <a:rPr lang="zh-CN" altLang="en-US" sz="1800" dirty="0"/>
              <a:t>简单概括介绍</a:t>
            </a:r>
            <a:r>
              <a:rPr lang="zh-CN" altLang="zh-CN" sz="1800" dirty="0"/>
              <a:t>调查的时间、地点、范围、过程及结果</a:t>
            </a:r>
            <a:r>
              <a:rPr lang="zh-CN" altLang="en-US" sz="1800" dirty="0"/>
              <a:t>。</a:t>
            </a:r>
            <a:endParaRPr lang="zh-CN" altLang="zh-CN" sz="1800" dirty="0"/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en-US" altLang="zh-CN" sz="1800" b="1" dirty="0" smtClean="0">
                <a:ea typeface="宋体" panose="02010600030101010101" pitchFamily="2" charset="-122"/>
              </a:rPr>
              <a:t>2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</a:t>
            </a:r>
            <a:r>
              <a:rPr lang="en-US" altLang="zh-CN" sz="1800" b="1" dirty="0" smtClean="0">
                <a:ea typeface="宋体" panose="02010600030101010101" pitchFamily="2" charset="-122"/>
              </a:rPr>
              <a:t> </a:t>
            </a:r>
            <a:r>
              <a:rPr lang="zh-CN" altLang="zh-CN" sz="1800" b="1" dirty="0" smtClean="0"/>
              <a:t>概括介绍法</a:t>
            </a:r>
            <a:r>
              <a:rPr lang="zh-CN" altLang="en-US" sz="1800" b="1" dirty="0" smtClean="0"/>
              <a:t>。</a:t>
            </a:r>
            <a:r>
              <a:rPr lang="zh-CN" altLang="zh-CN" sz="1800" dirty="0" smtClean="0"/>
              <a:t>重</a:t>
            </a:r>
            <a:r>
              <a:rPr lang="zh-CN" altLang="en-US" sz="1800" dirty="0" smtClean="0"/>
              <a:t>点</a:t>
            </a:r>
            <a:r>
              <a:rPr lang="zh-CN" altLang="zh-CN" sz="1800" dirty="0" smtClean="0"/>
              <a:t>介</a:t>
            </a:r>
            <a:r>
              <a:rPr lang="zh-CN" altLang="zh-CN" sz="1800" dirty="0"/>
              <a:t>绍调查对象的基本情</a:t>
            </a:r>
            <a:r>
              <a:rPr lang="zh-CN" altLang="zh-CN" sz="1800" dirty="0" smtClean="0"/>
              <a:t>况</a:t>
            </a:r>
            <a:r>
              <a:rPr lang="zh-CN" altLang="en-US" sz="1800" dirty="0" smtClean="0"/>
              <a:t>。</a:t>
            </a:r>
            <a:endParaRPr lang="en-US" altLang="zh-CN" sz="1800" dirty="0" smtClean="0"/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zh-CN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3</a:t>
            </a:r>
            <a:r>
              <a:rPr lang="zh-CN" altLang="zh-CN" sz="1800" b="1" dirty="0">
                <a:ea typeface="宋体" panose="02010600030101010101" pitchFamily="2" charset="-122"/>
              </a:rPr>
              <a:t>）提问引出法</a:t>
            </a:r>
            <a:r>
              <a:rPr lang="zh-CN" altLang="en-US" sz="1800" b="1" dirty="0">
                <a:ea typeface="宋体" panose="02010600030101010101" pitchFamily="2" charset="-122"/>
              </a:rPr>
              <a:t>。</a:t>
            </a:r>
            <a:r>
              <a:rPr lang="zh-CN" altLang="zh-CN" sz="1800" dirty="0" smtClean="0"/>
              <a:t>提出调</a:t>
            </a:r>
            <a:r>
              <a:rPr lang="zh-CN" altLang="zh-CN" sz="1800" dirty="0"/>
              <a:t>查报告主旨内容的问题，以引发读者阅读的兴趣</a:t>
            </a:r>
            <a:r>
              <a:rPr lang="zh-CN" altLang="zh-CN" sz="1800" dirty="0" smtClean="0"/>
              <a:t>和思考</a:t>
            </a:r>
            <a:r>
              <a:rPr lang="zh-CN" altLang="en-US" sz="1800" b="1" dirty="0" smtClean="0"/>
              <a:t>。</a:t>
            </a:r>
            <a:r>
              <a:rPr lang="zh-CN" altLang="zh-CN" sz="1800" b="1" dirty="0" smtClean="0"/>
              <a:t>（</a:t>
            </a:r>
            <a:r>
              <a:rPr lang="en-US" altLang="zh-CN" sz="1800" b="1" dirty="0"/>
              <a:t>4</a:t>
            </a:r>
            <a:r>
              <a:rPr lang="zh-CN" altLang="zh-CN" sz="1800" b="1" dirty="0"/>
              <a:t>）说明缘由</a:t>
            </a:r>
            <a:r>
              <a:rPr lang="zh-CN" altLang="zh-CN" sz="1800" b="1" dirty="0" smtClean="0"/>
              <a:t>法</a:t>
            </a:r>
            <a:r>
              <a:rPr lang="zh-CN" altLang="en-US" sz="1800" b="1" dirty="0" smtClean="0"/>
              <a:t>。</a:t>
            </a:r>
            <a:r>
              <a:rPr lang="zh-CN" altLang="zh-CN" sz="1800" dirty="0" smtClean="0"/>
              <a:t>用</a:t>
            </a:r>
            <a:r>
              <a:rPr lang="zh-CN" altLang="zh-CN" sz="1800" dirty="0"/>
              <a:t>简明扼要的语言，说明调</a:t>
            </a:r>
            <a:r>
              <a:rPr lang="zh-CN" altLang="zh-CN" sz="1800" dirty="0" smtClean="0"/>
              <a:t>查的</a:t>
            </a:r>
            <a:r>
              <a:rPr lang="zh-CN" altLang="zh-CN" sz="1800" dirty="0"/>
              <a:t>背景和缘</a:t>
            </a:r>
            <a:r>
              <a:rPr lang="zh-CN" altLang="zh-CN" sz="1800" dirty="0" smtClean="0"/>
              <a:t>由</a:t>
            </a:r>
            <a:r>
              <a:rPr lang="zh-CN" altLang="en-US" sz="1800" dirty="0" smtClean="0"/>
              <a:t>。</a:t>
            </a:r>
            <a:endParaRPr lang="en-US" altLang="zh-CN" sz="1800" dirty="0"/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zh-CN" sz="1800" b="1" dirty="0" smtClean="0"/>
              <a:t>（</a:t>
            </a:r>
            <a:r>
              <a:rPr lang="en-US" altLang="zh-CN" sz="1800" b="1" dirty="0"/>
              <a:t>5</a:t>
            </a:r>
            <a:r>
              <a:rPr lang="zh-CN" altLang="zh-CN" sz="1800" b="1" dirty="0"/>
              <a:t>）主旨直述</a:t>
            </a:r>
            <a:r>
              <a:rPr lang="zh-CN" altLang="zh-CN" sz="1800" b="1" dirty="0" smtClean="0"/>
              <a:t>法</a:t>
            </a:r>
            <a:r>
              <a:rPr lang="zh-CN" altLang="en-US" sz="1800" b="1" dirty="0"/>
              <a:t>。</a:t>
            </a:r>
            <a:r>
              <a:rPr lang="zh-CN" altLang="zh-CN" sz="1800" dirty="0" smtClean="0"/>
              <a:t>开</a:t>
            </a:r>
            <a:r>
              <a:rPr lang="zh-CN" altLang="zh-CN" sz="1800" dirty="0"/>
              <a:t>门见山表明观点，陈述调查的结果或概括调查的内</a:t>
            </a:r>
            <a:r>
              <a:rPr lang="zh-CN" altLang="zh-CN" sz="1800" dirty="0" smtClean="0"/>
              <a:t>容。 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2000" b="1" dirty="0" smtClean="0"/>
              <a:t> 3</a:t>
            </a:r>
            <a:r>
              <a:rPr lang="en-US" altLang="zh-CN" sz="2000" b="1" dirty="0"/>
              <a:t>.</a:t>
            </a:r>
            <a:r>
              <a:rPr lang="zh-CN" altLang="zh-CN" sz="2000" b="1" dirty="0"/>
              <a:t>主体</a:t>
            </a:r>
            <a:r>
              <a:rPr lang="zh-CN" altLang="zh-CN" sz="2000" b="1" dirty="0" smtClean="0"/>
              <a:t>。</a:t>
            </a:r>
            <a:endParaRPr lang="zh-CN" altLang="zh-CN" sz="2000" b="1" dirty="0" smtClean="0"/>
          </a:p>
          <a:p>
            <a:pPr marL="0" indent="0">
              <a:buNone/>
            </a:pPr>
            <a:r>
              <a:rPr lang="zh-CN" altLang="zh-CN" sz="1800" b="1" dirty="0"/>
              <a:t>（</a:t>
            </a:r>
            <a:r>
              <a:rPr lang="en-US" altLang="zh-CN" sz="1800" b="1" dirty="0"/>
              <a:t>1</a:t>
            </a:r>
            <a:r>
              <a:rPr lang="zh-CN" altLang="zh-CN" sz="1800" b="1" dirty="0"/>
              <a:t>）横式结构</a:t>
            </a:r>
            <a:r>
              <a:rPr lang="zh-CN" altLang="zh-CN" sz="1800" b="1" dirty="0" smtClean="0"/>
              <a:t>。</a:t>
            </a:r>
            <a:r>
              <a:rPr lang="zh-CN" altLang="zh-CN" sz="1800" dirty="0" smtClean="0"/>
              <a:t>把</a:t>
            </a:r>
            <a:r>
              <a:rPr lang="zh-CN" altLang="zh-CN" sz="1800" dirty="0"/>
              <a:t>调查的内</a:t>
            </a:r>
            <a:r>
              <a:rPr lang="zh-CN" altLang="zh-CN" sz="1800" dirty="0" smtClean="0"/>
              <a:t>容按</a:t>
            </a:r>
            <a:r>
              <a:rPr lang="zh-CN" altLang="zh-CN" sz="1800" dirty="0"/>
              <a:t>照不同的类</a:t>
            </a:r>
            <a:r>
              <a:rPr lang="zh-CN" altLang="zh-CN" sz="1800" dirty="0" smtClean="0"/>
              <a:t>别归</a:t>
            </a:r>
            <a:r>
              <a:rPr lang="zh-CN" altLang="zh-CN" sz="1800" dirty="0"/>
              <a:t>纳成几个问</a:t>
            </a:r>
            <a:r>
              <a:rPr lang="zh-CN" altLang="zh-CN" sz="1800" dirty="0" smtClean="0"/>
              <a:t>题，</a:t>
            </a:r>
            <a:r>
              <a:rPr lang="zh-CN" altLang="zh-CN" sz="1800" dirty="0"/>
              <a:t>每个问</a:t>
            </a:r>
            <a:r>
              <a:rPr lang="zh-CN" altLang="zh-CN" sz="1800" dirty="0" smtClean="0"/>
              <a:t>题</a:t>
            </a:r>
            <a:r>
              <a:rPr lang="zh-CN" altLang="en-US" sz="1800" dirty="0"/>
              <a:t>可用</a:t>
            </a:r>
            <a:r>
              <a:rPr lang="zh-CN" altLang="zh-CN" sz="1800" dirty="0" smtClean="0"/>
              <a:t>小</a:t>
            </a:r>
            <a:r>
              <a:rPr lang="zh-CN" altLang="zh-CN" sz="1800" dirty="0"/>
              <a:t>标</a:t>
            </a:r>
            <a:r>
              <a:rPr lang="zh-CN" altLang="zh-CN" sz="1800" dirty="0" smtClean="0"/>
              <a:t>题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且</a:t>
            </a:r>
            <a:r>
              <a:rPr lang="zh-CN" altLang="zh-CN" sz="1800" dirty="0"/>
              <a:t>每个问</a:t>
            </a:r>
            <a:r>
              <a:rPr lang="zh-CN" altLang="zh-CN" sz="1800" dirty="0" smtClean="0"/>
              <a:t>题还</a:t>
            </a:r>
            <a:r>
              <a:rPr lang="zh-CN" altLang="en-US" sz="1800" dirty="0" smtClean="0"/>
              <a:t>可</a:t>
            </a:r>
            <a:r>
              <a:rPr lang="zh-CN" altLang="en-US" sz="1800" dirty="0"/>
              <a:t>细分</a:t>
            </a:r>
            <a:r>
              <a:rPr lang="zh-CN" altLang="zh-CN" sz="1800" dirty="0" smtClean="0"/>
              <a:t>若</a:t>
            </a:r>
            <a:r>
              <a:rPr lang="zh-CN" altLang="zh-CN" sz="1800" dirty="0"/>
              <a:t>干个小问题。宣传典型经验调查报告，多采</a:t>
            </a:r>
            <a:r>
              <a:rPr lang="zh-CN" altLang="zh-CN" sz="1800" dirty="0" smtClean="0"/>
              <a:t>用</a:t>
            </a:r>
            <a:r>
              <a:rPr lang="zh-CN" altLang="en-US" sz="1800" dirty="0" smtClean="0"/>
              <a:t>横式</a:t>
            </a:r>
            <a:r>
              <a:rPr lang="zh-CN" altLang="zh-CN" sz="1800" dirty="0" smtClean="0"/>
              <a:t>结</a:t>
            </a:r>
            <a:r>
              <a:rPr lang="zh-CN" altLang="zh-CN" sz="1800" dirty="0"/>
              <a:t>构。</a:t>
            </a:r>
            <a:endParaRPr lang="zh-CN" altLang="zh-CN" sz="1800" dirty="0"/>
          </a:p>
          <a:p>
            <a:pPr marL="0" indent="0">
              <a:buNone/>
            </a:pPr>
            <a:r>
              <a:rPr lang="zh-CN" altLang="zh-CN" sz="1800" b="1" dirty="0"/>
              <a:t>（</a:t>
            </a:r>
            <a:r>
              <a:rPr lang="en-US" altLang="zh-CN" sz="1800" b="1" dirty="0"/>
              <a:t>2</a:t>
            </a:r>
            <a:r>
              <a:rPr lang="zh-CN" altLang="zh-CN" sz="1800" b="1" dirty="0"/>
              <a:t>）纵式结构</a:t>
            </a:r>
            <a:r>
              <a:rPr lang="zh-CN" altLang="zh-CN" sz="1800" b="1" dirty="0" smtClean="0"/>
              <a:t>。</a:t>
            </a:r>
            <a:r>
              <a:rPr lang="zh-CN" altLang="zh-CN" sz="1800" dirty="0" smtClean="0"/>
              <a:t>按</a:t>
            </a:r>
            <a:r>
              <a:rPr lang="zh-CN" altLang="zh-CN" sz="1800" dirty="0"/>
              <a:t>调查事件的起因，发</a:t>
            </a:r>
            <a:r>
              <a:rPr lang="zh-CN" altLang="zh-CN" sz="1800" dirty="0" smtClean="0"/>
              <a:t>展</a:t>
            </a:r>
            <a:r>
              <a:rPr lang="zh-CN" altLang="en-US" sz="1800" dirty="0" smtClean="0"/>
              <a:t>、结果</a:t>
            </a:r>
            <a:r>
              <a:rPr lang="zh-CN" altLang="en-US" sz="1800" dirty="0"/>
              <a:t>的</a:t>
            </a:r>
            <a:r>
              <a:rPr lang="zh-CN" altLang="zh-CN" sz="1800" dirty="0" smtClean="0"/>
              <a:t>先</a:t>
            </a:r>
            <a:r>
              <a:rPr lang="zh-CN" altLang="zh-CN" sz="1800" dirty="0"/>
              <a:t>后次序进行叙述和议</a:t>
            </a:r>
            <a:r>
              <a:rPr lang="zh-CN" altLang="zh-CN" sz="1800" dirty="0" smtClean="0"/>
              <a:t>论</a:t>
            </a:r>
            <a:r>
              <a:rPr lang="zh-CN" altLang="en-US" sz="1800" dirty="0"/>
              <a:t>，</a:t>
            </a:r>
            <a:r>
              <a:rPr lang="zh-CN" altLang="zh-CN" sz="1800" dirty="0" smtClean="0"/>
              <a:t>有</a:t>
            </a:r>
            <a:r>
              <a:rPr lang="zh-CN" altLang="zh-CN" sz="1800" dirty="0"/>
              <a:t>助于读者对事物发展有深</a:t>
            </a:r>
            <a:r>
              <a:rPr lang="zh-CN" altLang="zh-CN" sz="1800" dirty="0" smtClean="0"/>
              <a:t>入全</a:t>
            </a:r>
            <a:r>
              <a:rPr lang="zh-CN" altLang="zh-CN" sz="1800" dirty="0"/>
              <a:t>面的了解</a:t>
            </a:r>
            <a:r>
              <a:rPr lang="zh-CN" altLang="zh-CN" sz="1800" dirty="0" smtClean="0"/>
              <a:t>。反</a:t>
            </a:r>
            <a:r>
              <a:rPr lang="zh-CN" altLang="zh-CN" sz="1800" dirty="0"/>
              <a:t>映情</a:t>
            </a:r>
            <a:r>
              <a:rPr lang="zh-CN" altLang="zh-CN" sz="1800" dirty="0" smtClean="0"/>
              <a:t>况调</a:t>
            </a:r>
            <a:r>
              <a:rPr lang="zh-CN" altLang="zh-CN" sz="1800" dirty="0"/>
              <a:t>查报告和揭露问题调查报</a:t>
            </a:r>
            <a:r>
              <a:rPr lang="zh-CN" altLang="zh-CN" sz="1800" dirty="0" smtClean="0"/>
              <a:t>告多用</a:t>
            </a:r>
            <a:r>
              <a:rPr lang="zh-CN" altLang="en-US" sz="1800" dirty="0" smtClean="0"/>
              <a:t>纵式结构。</a:t>
            </a:r>
            <a:endParaRPr lang="zh-CN" altLang="en-US" sz="1800" dirty="0" smtClean="0"/>
          </a:p>
          <a:p>
            <a:pPr marL="0" indent="0">
              <a:buNone/>
            </a:pPr>
            <a:r>
              <a:rPr lang="zh-CN" altLang="zh-CN" sz="1800" b="1" dirty="0" smtClean="0">
                <a:sym typeface="+mn-ea"/>
              </a:rPr>
              <a:t>（</a:t>
            </a:r>
            <a:r>
              <a:rPr lang="en-US" altLang="zh-CN" sz="1800" b="1" dirty="0">
                <a:sym typeface="+mn-ea"/>
              </a:rPr>
              <a:t>3</a:t>
            </a:r>
            <a:r>
              <a:rPr lang="zh-CN" altLang="zh-CN" sz="1800" b="1" dirty="0" smtClean="0">
                <a:sym typeface="+mn-ea"/>
              </a:rPr>
              <a:t>）综</a:t>
            </a:r>
            <a:r>
              <a:rPr lang="zh-CN" altLang="zh-CN" sz="1800" b="1" dirty="0">
                <a:sym typeface="+mn-ea"/>
              </a:rPr>
              <a:t>合式结构</a:t>
            </a:r>
            <a:r>
              <a:rPr lang="zh-CN" altLang="zh-CN" sz="1800" b="1" dirty="0" smtClean="0">
                <a:sym typeface="+mn-ea"/>
              </a:rPr>
              <a:t>。</a:t>
            </a:r>
            <a:r>
              <a:rPr lang="zh-CN" altLang="en-US" sz="1800" dirty="0" smtClean="0">
                <a:sym typeface="+mn-ea"/>
              </a:rPr>
              <a:t>将纵式结构和横式结构</a:t>
            </a:r>
            <a:r>
              <a:rPr lang="zh-CN" altLang="zh-CN" sz="1800" dirty="0" smtClean="0">
                <a:sym typeface="+mn-ea"/>
              </a:rPr>
              <a:t>互</a:t>
            </a:r>
            <a:r>
              <a:rPr lang="zh-CN" altLang="zh-CN" sz="1800" dirty="0">
                <a:sym typeface="+mn-ea"/>
              </a:rPr>
              <a:t>相穿</a:t>
            </a:r>
            <a:r>
              <a:rPr lang="zh-CN" altLang="zh-CN" sz="1800" dirty="0" smtClean="0">
                <a:sym typeface="+mn-ea"/>
              </a:rPr>
              <a:t>插</a:t>
            </a:r>
            <a:r>
              <a:rPr lang="zh-CN" altLang="en-US" sz="1800" dirty="0">
                <a:sym typeface="+mn-ea"/>
              </a:rPr>
              <a:t>运</a:t>
            </a:r>
            <a:r>
              <a:rPr lang="zh-CN" altLang="en-US" sz="1800" dirty="0" smtClean="0">
                <a:sym typeface="+mn-ea"/>
              </a:rPr>
              <a:t>用、</a:t>
            </a:r>
            <a:r>
              <a:rPr lang="zh-CN" altLang="zh-CN" sz="1800" dirty="0" smtClean="0">
                <a:sym typeface="+mn-ea"/>
              </a:rPr>
              <a:t>组</a:t>
            </a:r>
            <a:r>
              <a:rPr lang="zh-CN" altLang="zh-CN" sz="1800" dirty="0">
                <a:sym typeface="+mn-ea"/>
              </a:rPr>
              <a:t>织安</a:t>
            </a:r>
            <a:r>
              <a:rPr lang="zh-CN" altLang="zh-CN" sz="1800" dirty="0" smtClean="0">
                <a:sym typeface="+mn-ea"/>
              </a:rPr>
              <a:t>排</a:t>
            </a:r>
            <a:r>
              <a:rPr lang="zh-CN" altLang="en-US" sz="1800" dirty="0" smtClean="0">
                <a:sym typeface="+mn-ea"/>
              </a:rPr>
              <a:t>调查</a:t>
            </a:r>
            <a:r>
              <a:rPr lang="zh-CN" altLang="zh-CN" sz="1800" dirty="0" smtClean="0">
                <a:sym typeface="+mn-ea"/>
              </a:rPr>
              <a:t>材</a:t>
            </a:r>
            <a:r>
              <a:rPr lang="zh-CN" altLang="zh-CN" sz="1800" dirty="0">
                <a:sym typeface="+mn-ea"/>
              </a:rPr>
              <a:t>料</a:t>
            </a:r>
            <a:r>
              <a:rPr lang="zh-CN" altLang="zh-CN" sz="1800" dirty="0" smtClean="0">
                <a:sym typeface="+mn-ea"/>
              </a:rPr>
              <a:t>。一般在</a:t>
            </a:r>
            <a:r>
              <a:rPr lang="zh-CN" altLang="zh-CN" sz="1800" dirty="0">
                <a:sym typeface="+mn-ea"/>
              </a:rPr>
              <a:t>叙</a:t>
            </a:r>
            <a:r>
              <a:rPr lang="zh-CN" altLang="zh-CN" sz="1800" dirty="0" smtClean="0">
                <a:sym typeface="+mn-ea"/>
              </a:rPr>
              <a:t>述</a:t>
            </a:r>
            <a:r>
              <a:rPr lang="zh-CN" altLang="en-US" sz="1800" dirty="0">
                <a:sym typeface="+mn-ea"/>
              </a:rPr>
              <a:t>事件</a:t>
            </a:r>
            <a:r>
              <a:rPr lang="zh-CN" altLang="zh-CN" sz="1800" dirty="0" smtClean="0">
                <a:sym typeface="+mn-ea"/>
              </a:rPr>
              <a:t>发</a:t>
            </a:r>
            <a:r>
              <a:rPr lang="zh-CN" altLang="zh-CN" sz="1800" dirty="0">
                <a:sym typeface="+mn-ea"/>
              </a:rPr>
              <a:t>展过程时用纵式结构</a:t>
            </a:r>
            <a:r>
              <a:rPr lang="zh-CN" altLang="zh-CN" sz="1800" dirty="0" smtClean="0">
                <a:sym typeface="+mn-ea"/>
              </a:rPr>
              <a:t>，</a:t>
            </a:r>
            <a:r>
              <a:rPr lang="zh-CN" altLang="en-US" sz="1800" dirty="0" smtClean="0">
                <a:sym typeface="+mn-ea"/>
              </a:rPr>
              <a:t>在分析</a:t>
            </a:r>
            <a:r>
              <a:rPr lang="zh-CN" altLang="zh-CN" sz="1800" dirty="0" smtClean="0">
                <a:sym typeface="+mn-ea"/>
              </a:rPr>
              <a:t>收</a:t>
            </a:r>
            <a:r>
              <a:rPr lang="zh-CN" altLang="zh-CN" sz="1800" dirty="0">
                <a:sym typeface="+mn-ea"/>
              </a:rPr>
              <a:t>获、认识和经验教训时采用横式结构。</a:t>
            </a:r>
            <a:endParaRPr lang="zh-CN" altLang="zh-CN" sz="1800" dirty="0"/>
          </a:p>
          <a:p>
            <a:pPr marL="0" indent="0">
              <a:buNone/>
            </a:pPr>
            <a:endParaRPr lang="zh-CN" altLang="zh-CN" sz="1800" dirty="0"/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调研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书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304913" y="1066800"/>
            <a:ext cx="8621918" cy="5383530"/>
          </a:xfrm>
        </p:spPr>
        <p:txBody>
          <a:bodyPr anchor="t" anchorCtr="0"/>
          <a:lstStyle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</a:t>
            </a:r>
            <a:r>
              <a:rPr lang="zh-CN" altLang="en-US" sz="2500" b="1" dirty="0" smtClean="0"/>
              <a:t>、</a:t>
            </a:r>
            <a:r>
              <a:rPr lang="zh-CN" altLang="en-US" sz="2500" b="1" dirty="0"/>
              <a:t>调查报告</a:t>
            </a:r>
            <a:endParaRPr lang="zh-CN" altLang="en-US" sz="2500" b="1" dirty="0"/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 smtClean="0"/>
              <a:t>（三）</a:t>
            </a:r>
            <a:r>
              <a:rPr lang="zh-CN" altLang="en-US" sz="2000" b="1" dirty="0"/>
              <a:t>结</a:t>
            </a:r>
            <a:r>
              <a:rPr lang="zh-CN" altLang="en-US" sz="2000" b="1" dirty="0" smtClean="0"/>
              <a:t>构</a:t>
            </a:r>
            <a:endParaRPr lang="en-US" altLang="zh-CN" sz="2000" b="1" dirty="0" smtClean="0"/>
          </a:p>
          <a:p>
            <a:pPr marL="0" indent="0">
              <a:buNone/>
            </a:pPr>
            <a:r>
              <a:rPr lang="en-US" altLang="zh-CN" sz="2000" b="1" dirty="0" smtClean="0"/>
              <a:t> </a:t>
            </a:r>
            <a:r>
              <a:rPr lang="en-US" altLang="zh-CN" sz="2000" b="1" dirty="0"/>
              <a:t>4.</a:t>
            </a:r>
            <a:r>
              <a:rPr lang="zh-CN" altLang="en-US" sz="2000" b="1" dirty="0"/>
              <a:t>结尾</a:t>
            </a:r>
            <a:endParaRPr lang="zh-CN" altLang="zh-CN" sz="2000" b="1" dirty="0"/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en-US" altLang="zh-CN" sz="1800" b="1" dirty="0" smtClean="0">
                <a:ea typeface="宋体" panose="02010600030101010101" pitchFamily="2" charset="-122"/>
              </a:rPr>
              <a:t>1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）总结式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 </a:t>
            </a:r>
            <a:r>
              <a:rPr lang="zh-CN" altLang="en-US" sz="1800" dirty="0" smtClean="0">
                <a:ea typeface="宋体" panose="02010600030101010101" pitchFamily="2" charset="-122"/>
              </a:rPr>
              <a:t>归纳主要观点，深化调查主题，提高人们认识。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en-US" altLang="zh-CN" sz="1800" b="1" dirty="0" smtClean="0">
                <a:ea typeface="宋体" panose="02010600030101010101" pitchFamily="2" charset="-122"/>
              </a:rPr>
              <a:t>2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）展望式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 </a:t>
            </a:r>
            <a:r>
              <a:rPr lang="en-US" altLang="zh-CN" sz="1800" b="1" dirty="0" smtClean="0">
                <a:ea typeface="宋体" panose="02010600030101010101" pitchFamily="2" charset="-122"/>
              </a:rPr>
              <a:t> </a:t>
            </a:r>
            <a:r>
              <a:rPr lang="zh-CN" altLang="en-US" sz="1800" dirty="0" smtClean="0">
                <a:ea typeface="宋体" panose="02010600030101010101" pitchFamily="2" charset="-122"/>
              </a:rPr>
              <a:t>展望事物发展动态，提出努力方向。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en-US" altLang="zh-CN" sz="1800" b="1" dirty="0" smtClean="0">
                <a:ea typeface="宋体" panose="02010600030101010101" pitchFamily="2" charset="-122"/>
              </a:rPr>
              <a:t>3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）建议式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 </a:t>
            </a:r>
            <a:r>
              <a:rPr lang="en-US" altLang="zh-CN" sz="1800" b="1" dirty="0" smtClean="0">
                <a:ea typeface="宋体" panose="02010600030101010101" pitchFamily="2" charset="-122"/>
              </a:rPr>
              <a:t> </a:t>
            </a:r>
            <a:r>
              <a:rPr lang="zh-CN" altLang="en-US" sz="1800" dirty="0" smtClean="0">
                <a:ea typeface="宋体" panose="02010600030101010101" pitchFamily="2" charset="-122"/>
              </a:rPr>
              <a:t>提出工作建议，供大家参考借鉴。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en-US" altLang="zh-CN" sz="1800" b="1" dirty="0" smtClean="0">
                <a:ea typeface="宋体" panose="02010600030101010101" pitchFamily="2" charset="-122"/>
              </a:rPr>
              <a:t>4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）问题式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 </a:t>
            </a:r>
            <a:r>
              <a:rPr lang="en-US" altLang="zh-CN" sz="1800" b="1" dirty="0" smtClean="0">
                <a:ea typeface="宋体" panose="02010600030101010101" pitchFamily="2" charset="-122"/>
              </a:rPr>
              <a:t> </a:t>
            </a:r>
            <a:r>
              <a:rPr lang="zh-CN" altLang="en-US" sz="1800" dirty="0" smtClean="0">
                <a:ea typeface="宋体" panose="02010600030101010101" pitchFamily="2" charset="-122"/>
              </a:rPr>
              <a:t>写出存在问题与不足，供进一步研究解决。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（</a:t>
            </a:r>
            <a:r>
              <a:rPr lang="en-US" altLang="zh-CN" sz="1800" b="1" dirty="0" smtClean="0">
                <a:ea typeface="宋体" panose="02010600030101010101" pitchFamily="2" charset="-122"/>
              </a:rPr>
              <a:t>5</a:t>
            </a:r>
            <a:r>
              <a:rPr lang="zh-CN" altLang="en-US" sz="1800" b="1" dirty="0" smtClean="0">
                <a:ea typeface="宋体" panose="02010600030101010101" pitchFamily="2" charset="-122"/>
              </a:rPr>
              <a:t>）补充式</a:t>
            </a:r>
            <a:endParaRPr lang="zh-CN" altLang="en-US" sz="1800" b="1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 smtClean="0">
                <a:ea typeface="宋体" panose="02010600030101010101" pitchFamily="2" charset="-122"/>
              </a:rPr>
              <a:t> </a:t>
            </a:r>
            <a:r>
              <a:rPr lang="en-US" altLang="zh-CN" sz="1800" b="1" dirty="0" smtClean="0">
                <a:ea typeface="宋体" panose="02010600030101010101" pitchFamily="2" charset="-122"/>
              </a:rPr>
              <a:t> </a:t>
            </a:r>
            <a:r>
              <a:rPr lang="zh-CN" altLang="en-US" sz="1800" dirty="0" smtClean="0">
                <a:ea typeface="宋体" panose="02010600030101010101" pitchFamily="2" charset="-122"/>
              </a:rPr>
              <a:t>补充交代正文没有涉及而又值得重视的情况或问题。</a:t>
            </a:r>
            <a:endParaRPr lang="en-US" altLang="zh-CN" sz="1800" dirty="0" smtClean="0">
              <a:ea typeface="宋体" panose="02010600030101010101" pitchFamily="2" charset="-122"/>
            </a:endParaRPr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2000" b="1" dirty="0"/>
              <a:t> 5.</a:t>
            </a:r>
            <a:r>
              <a:rPr lang="zh-CN" altLang="en-US" sz="2000" b="1" dirty="0"/>
              <a:t>落款</a:t>
            </a:r>
            <a:endParaRPr lang="zh-CN" altLang="en-US" sz="2000" b="1" dirty="0"/>
          </a:p>
          <a:p>
            <a:pPr marL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 </a:t>
            </a:r>
            <a:r>
              <a:rPr lang="en-US" altLang="zh-CN" sz="2000" b="1" dirty="0"/>
              <a:t> </a:t>
            </a:r>
            <a:r>
              <a:rPr lang="zh-CN" altLang="zh-CN" sz="1800" dirty="0"/>
              <a:t>调查报告撰写者和成文日期，一</a:t>
            </a:r>
            <a:r>
              <a:rPr lang="zh-CN" altLang="zh-CN" sz="1800" dirty="0" smtClean="0"/>
              <a:t>般置</a:t>
            </a:r>
            <a:r>
              <a:rPr lang="zh-CN" altLang="zh-CN" sz="1800" dirty="0"/>
              <a:t>于正文右下</a:t>
            </a:r>
            <a:r>
              <a:rPr lang="zh-CN" altLang="zh-CN" sz="1800" dirty="0" smtClean="0"/>
              <a:t>方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有</a:t>
            </a:r>
            <a:r>
              <a:rPr lang="zh-CN" altLang="zh-CN" sz="1800" dirty="0"/>
              <a:t>时也可置于标</a:t>
            </a:r>
            <a:r>
              <a:rPr lang="zh-CN" altLang="zh-CN" sz="1800" dirty="0" smtClean="0"/>
              <a:t>题</a:t>
            </a:r>
            <a:r>
              <a:rPr lang="zh-CN" altLang="zh-CN" sz="1800" dirty="0"/>
              <a:t>下方。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lstStyle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</a:t>
            </a:r>
            <a:r>
              <a:rPr lang="zh-CN" altLang="en-US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调研</a:t>
            </a:r>
            <a:r>
              <a:rPr lang="zh-CN" sz="35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书</a:t>
            </a:r>
            <a:endParaRPr lang="zh-CN" sz="3500" u="sng" strike="noStrike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PP_MARK_KEY" val="cd0a2a0f-a147-48d7-b1ec-920e1290e084"/>
  <p:tag name="COMMONDATA" val="eyJoZGlkIjoiZWU3ZjExNTFiZWRjYThlNzlkODZkNDIwNDExMzZkNT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东方纹理图案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书堆型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989B7"/>
      </a:accent6>
      <a:hlink>
        <a:srgbClr val="666699"/>
      </a:hlink>
      <a:folHlink>
        <a:srgbClr val="CCCCE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0066FF"/>
        </a:lt2>
        <a:accent1>
          <a:srgbClr val="6699FF"/>
        </a:accent1>
        <a:accent2>
          <a:srgbClr val="3333FF"/>
        </a:accent2>
        <a:accent3>
          <a:srgbClr val="AAAAB9"/>
        </a:accent3>
        <a:accent4>
          <a:srgbClr val="DCDCDC"/>
        </a:accent4>
        <a:accent5>
          <a:srgbClr val="B9CAFF"/>
        </a:accent5>
        <a:accent6>
          <a:srgbClr val="2D2DE5"/>
        </a:accent6>
        <a:hlink>
          <a:srgbClr val="FFCC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4B49"/>
        </a:lt1>
        <a:dk2>
          <a:srgbClr val="FFFFFF"/>
        </a:dk2>
        <a:lt2>
          <a:srgbClr val="009999"/>
        </a:lt2>
        <a:accent1>
          <a:srgbClr val="33CCCC"/>
        </a:accent1>
        <a:accent2>
          <a:srgbClr val="008080"/>
        </a:accent2>
        <a:accent3>
          <a:srgbClr val="ADB2B1"/>
        </a:accent3>
        <a:accent4>
          <a:srgbClr val="DCDCDC"/>
        </a:accent4>
        <a:accent5>
          <a:srgbClr val="ADE2E2"/>
        </a:accent5>
        <a:accent6>
          <a:srgbClr val="007272"/>
        </a:accent6>
        <a:hlink>
          <a:srgbClr val="FFCC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99"/>
        </a:lt1>
        <a:dk2>
          <a:srgbClr val="FFFFFF"/>
        </a:dk2>
        <a:lt2>
          <a:srgbClr val="006699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CDCDC"/>
        </a:accent4>
        <a:accent5>
          <a:srgbClr val="AACAE2"/>
        </a:accent5>
        <a:accent6>
          <a:srgbClr val="02789D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F978D"/>
        </a:lt1>
        <a:dk2>
          <a:srgbClr val="FFFFFF"/>
        </a:dk2>
        <a:lt2>
          <a:srgbClr val="008080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CDCDC"/>
        </a:accent4>
        <a:accent5>
          <a:srgbClr val="AACAFF"/>
        </a:accent5>
        <a:accent6>
          <a:srgbClr val="008989"/>
        </a:accent6>
        <a:hlink>
          <a:srgbClr val="FFFFCC"/>
        </a:hlink>
        <a:folHlink>
          <a:srgbClr val="70CA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822504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CDCDC"/>
        </a:accent4>
        <a:accent5>
          <a:srgbClr val="FFCAAA"/>
        </a:accent5>
        <a:accent6>
          <a:srgbClr val="8D2504"/>
        </a:accent6>
        <a:hlink>
          <a:srgbClr val="FF3300"/>
        </a:hlink>
        <a:folHlink>
          <a:srgbClr val="7C07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7911"/>
        </a:lt1>
        <a:dk2>
          <a:srgbClr val="FFFFFF"/>
        </a:dk2>
        <a:lt2>
          <a:srgbClr val="336600"/>
        </a:lt2>
        <a:accent1>
          <a:srgbClr val="666633"/>
        </a:accent1>
        <a:accent2>
          <a:srgbClr val="669900"/>
        </a:accent2>
        <a:accent3>
          <a:srgbClr val="B2BEAA"/>
        </a:accent3>
        <a:accent4>
          <a:srgbClr val="DCDCDC"/>
        </a:accent4>
        <a:accent5>
          <a:srgbClr val="B9B9AD"/>
        </a:accent5>
        <a:accent6>
          <a:srgbClr val="5B8900"/>
        </a:accent6>
        <a:hlink>
          <a:srgbClr val="FFCC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B89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C0465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192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CAEC1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989B7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4256</Words>
  <Application>WPS 演示</Application>
  <PresentationFormat>全屏显示(4:3)</PresentationFormat>
  <Paragraphs>222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MS PGothic</vt:lpstr>
      <vt:lpstr>Century Gothic</vt:lpstr>
      <vt:lpstr>Arial Black</vt:lpstr>
      <vt:lpstr>Times New Roman</vt:lpstr>
      <vt:lpstr>华文行楷</vt:lpstr>
      <vt:lpstr>隶书</vt:lpstr>
      <vt:lpstr>黑体</vt:lpstr>
      <vt:lpstr>微软雅黑</vt:lpstr>
      <vt:lpstr>Arial Unicode MS</vt:lpstr>
      <vt:lpstr>Calibri</vt:lpstr>
      <vt:lpstr>东方纹理图案设计模板</vt:lpstr>
      <vt:lpstr>书堆型设计模板</vt:lpstr>
      <vt:lpstr>Network</vt:lpstr>
      <vt:lpstr>Pixel</vt:lpstr>
      <vt:lpstr>模块七  专题调研</vt:lpstr>
      <vt:lpstr>目  录</vt:lpstr>
      <vt:lpstr>【学习目标】</vt:lpstr>
      <vt:lpstr>【单元一】调研文书</vt:lpstr>
      <vt:lpstr>【单元一】调研文书</vt:lpstr>
      <vt:lpstr>【单元一】调研文书</vt:lpstr>
      <vt:lpstr>【单元一】调研文书</vt:lpstr>
      <vt:lpstr>【单元一】调研文书</vt:lpstr>
      <vt:lpstr>【单元一】调研文书</vt:lpstr>
      <vt:lpstr>【单元二】访谈沟通</vt:lpstr>
      <vt:lpstr>【单元二】访谈沟通</vt:lpstr>
      <vt:lpstr>【单元二】访谈沟通</vt:lpstr>
      <vt:lpstr>【单元二】访谈沟通</vt:lpstr>
      <vt:lpstr>【单元二】访谈沟通</vt:lpstr>
      <vt:lpstr>【单元二】访谈沟通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DELL</cp:lastModifiedBy>
  <cp:revision>339</cp:revision>
  <dcterms:created xsi:type="dcterms:W3CDTF">2017-02-14T08:32:00Z</dcterms:created>
  <dcterms:modified xsi:type="dcterms:W3CDTF">2023-06-12T10:20:33Z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2052-11.1.0.14309</vt:lpwstr>
  </property>
  <property fmtid="{D5CDD505-2E9C-101B-9397-08002B2CF9AE}" pid="4" name="ICV">
    <vt:lpwstr>809F78AC88DD489CB737CFD66668060C_13</vt:lpwstr>
  </property>
</Properties>
</file>