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5" r:id="rId5"/>
  </p:sldMasterIdLst>
  <p:sldIdLst>
    <p:sldId id="256" r:id="rId6"/>
    <p:sldId id="273" r:id="rId7"/>
    <p:sldId id="261" r:id="rId8"/>
    <p:sldId id="271" r:id="rId9"/>
    <p:sldId id="274" r:id="rId10"/>
    <p:sldId id="275" r:id="rId11"/>
    <p:sldId id="299" r:id="rId12"/>
    <p:sldId id="276" r:id="rId13"/>
    <p:sldId id="300" r:id="rId14"/>
    <p:sldId id="290" r:id="rId15"/>
    <p:sldId id="291" r:id="rId16"/>
    <p:sldId id="292" r:id="rId17"/>
    <p:sldId id="293" r:id="rId18"/>
    <p:sldId id="294" r:id="rId19"/>
    <p:sldId id="295" r:id="rId20"/>
  </p:sldIdLst>
  <p:sldSz cx="9144000" cy="6858000" type="screen4x3"/>
  <p:notesSz cx="6858000" cy="9144000"/>
  <p:custDataLst>
    <p:tags r:id="rId24"/>
  </p:custDataLst>
  <p:defaultTextStyle>
    <a:defPPr>
      <a:defRPr lang="zh-CN"/>
    </a:defPPr>
    <a:lvl1pPr marL="0" lvl="0"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9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CC0000"/>
    </p:penClr>
    <p:extLst>
      <p:ext uri="{2FDB2607-1784-4EEB-B798-7EB5836EED8A}">
        <p14:showMediaCtrls xmlns:p14="http://schemas.microsoft.com/office/powerpoint/2010/main" val="1"/>
      </p:ext>
    </p:extLst>
  </p:showPr>
  <p:clrMru>
    <a:srgbClr val="00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6"/>
    <p:restoredTop sz="86371"/>
  </p:normalViewPr>
  <p:slideViewPr>
    <p:cSldViewPr showGuides="1">
      <p:cViewPr varScale="1">
        <p:scale>
          <a:sx n="64" d="100"/>
          <a:sy n="64" d="100"/>
        </p:scale>
        <p:origin x="-120" y="-204"/>
      </p:cViewPr>
      <p:guideLst>
        <p:guide orient="horz" pos="2160"/>
        <p:guide pos="2908"/>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8976"/>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4" Type="http://schemas.openxmlformats.org/officeDocument/2006/relationships/tags" Target="tags/tag25.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pic>
        <p:nvPicPr>
          <p:cNvPr id="5122" name="图片 10241" descr="e_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0243" name="标题 10242"/>
          <p:cNvSpPr>
            <a:spLocks noGrp="1"/>
          </p:cNvSpPr>
          <p:nvPr>
            <p:ph type="ctrTitle"/>
          </p:nvPr>
        </p:nvSpPr>
        <p:spPr>
          <a:xfrm>
            <a:off x="685800" y="2130425"/>
            <a:ext cx="7772400" cy="1470025"/>
          </a:xfrm>
          <a:prstGeom prst="rect">
            <a:avLst/>
          </a:prstGeom>
          <a:noFill/>
          <a:ln w="9525">
            <a:noFill/>
          </a:ln>
        </p:spPr>
        <p:txBody>
          <a:bodyPr anchor="ctr"/>
          <a:lstStyle>
            <a:lvl1pPr lvl="0" algn="ctr">
              <a:defRPr kern="1200">
                <a:solidFill>
                  <a:srgbClr val="000066"/>
                </a:solidFill>
              </a:defRPr>
            </a:lvl1pPr>
          </a:lstStyle>
          <a:p>
            <a:pPr lvl="0" fontAlgn="base"/>
            <a:r>
              <a:rPr lang="ja-JP" altLang="en-US" strike="noStrike" noProof="1" dirty="0"/>
              <a:t>マスタ タイトルの書式設定</a:t>
            </a:r>
            <a:endParaRPr lang="ja-JP" altLang="en-US" strike="noStrike" noProof="1" dirty="0"/>
          </a:p>
        </p:txBody>
      </p:sp>
      <p:sp>
        <p:nvSpPr>
          <p:cNvPr id="10244" name="副标题 10243"/>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None/>
              <a:defRPr kern="1200">
                <a:solidFill>
                  <a:srgbClr val="000066"/>
                </a:solidFill>
              </a:defRPr>
            </a:lvl1pPr>
            <a:lvl2pPr marL="457200" lvl="1" indent="-457200" algn="ctr">
              <a:buNone/>
              <a:defRPr kern="1200">
                <a:solidFill>
                  <a:srgbClr val="000066"/>
                </a:solidFill>
              </a:defRPr>
            </a:lvl2pPr>
            <a:lvl3pPr marL="914400" lvl="2" indent="-914400" algn="ctr">
              <a:buNone/>
              <a:defRPr kern="1200">
                <a:solidFill>
                  <a:srgbClr val="000066"/>
                </a:solidFill>
              </a:defRPr>
            </a:lvl3pPr>
            <a:lvl4pPr marL="1371600" lvl="3" indent="-1371600" algn="ctr">
              <a:buNone/>
              <a:defRPr kern="1200">
                <a:solidFill>
                  <a:srgbClr val="000066"/>
                </a:solidFill>
              </a:defRPr>
            </a:lvl4pPr>
            <a:lvl5pPr marL="1828800" lvl="4" indent="-1828800" algn="ctr">
              <a:buNone/>
              <a:defRPr kern="1200">
                <a:solidFill>
                  <a:srgbClr val="000066"/>
                </a:solidFill>
              </a:defRPr>
            </a:lvl5pPr>
          </a:lstStyle>
          <a:p>
            <a:pPr lvl="0" fontAlgn="base"/>
            <a:r>
              <a:rPr lang="ja-JP" altLang="en-US" strike="noStrike" noProof="1" dirty="0"/>
              <a:t>マスタ サブタイトルの書式設定</a:t>
            </a:r>
            <a:endParaRPr lang="ja-JP" altLang="en-US" strike="noStrike" noProof="1" dirty="0"/>
          </a:p>
        </p:txBody>
      </p:sp>
      <p:sp>
        <p:nvSpPr>
          <p:cNvPr id="10245" name="日期占位符 10244"/>
          <p:cNvSpPr>
            <a:spLocks noGrp="1"/>
          </p:cNvSpPr>
          <p:nvPr>
            <p:ph type="dt" sz="half" idx="2"/>
          </p:nvPr>
        </p:nvSpPr>
        <p:spPr>
          <a:xfrm>
            <a:off x="457200" y="6245225"/>
            <a:ext cx="2133600" cy="476250"/>
          </a:xfrm>
          <a:prstGeom prst="rect">
            <a:avLst/>
          </a:prstGeom>
          <a:noFill/>
          <a:ln w="9525">
            <a:noFill/>
          </a:ln>
        </p:spPr>
        <p:txBody>
          <a:bodyPr anchor="t"/>
          <a:p>
            <a:pPr fontAlgn="base"/>
            <a:endParaRPr lang="zh-CN" altLang="ja-JP" strike="noStrike" noProof="1" dirty="0">
              <a:solidFill>
                <a:srgbClr val="000066"/>
              </a:solidFill>
              <a:ea typeface="MS PGothic" panose="020B0600070205080204" pitchFamily="34" charset="-128"/>
            </a:endParaRPr>
          </a:p>
        </p:txBody>
      </p:sp>
      <p:sp>
        <p:nvSpPr>
          <p:cNvPr id="10246" name="页脚占位符 10245"/>
          <p:cNvSpPr>
            <a:spLocks noGrp="1"/>
          </p:cNvSpPr>
          <p:nvPr>
            <p:ph type="ftr" sz="quarter" idx="3"/>
          </p:nvPr>
        </p:nvSpPr>
        <p:spPr>
          <a:xfrm>
            <a:off x="3124200" y="6245225"/>
            <a:ext cx="2895600" cy="476250"/>
          </a:xfrm>
          <a:prstGeom prst="rect">
            <a:avLst/>
          </a:prstGeom>
          <a:noFill/>
          <a:ln w="9525">
            <a:noFill/>
          </a:ln>
        </p:spPr>
        <p:txBody>
          <a:bodyPr anchor="t"/>
          <a:p>
            <a:pPr fontAlgn="base"/>
            <a:endParaRPr lang="ja-JP" altLang="en-US" strike="noStrike" noProof="1" dirty="0">
              <a:solidFill>
                <a:srgbClr val="000066"/>
              </a:solidFill>
              <a:ea typeface="MS PGothic" panose="020B0600070205080204" pitchFamily="34" charset="-128"/>
            </a:endParaRPr>
          </a:p>
        </p:txBody>
      </p:sp>
      <p:sp>
        <p:nvSpPr>
          <p:cNvPr id="10247" name="灯片编号占位符 10246"/>
          <p:cNvSpPr>
            <a:spLocks noGrp="1"/>
          </p:cNvSpPr>
          <p:nvPr>
            <p:ph type="sldNum" sz="quarter" idx="4"/>
          </p:nvPr>
        </p:nvSpPr>
        <p:spPr>
          <a:xfrm>
            <a:off x="6553200" y="6245225"/>
            <a:ext cx="2133600" cy="476250"/>
          </a:xfrm>
          <a:prstGeom prst="rect">
            <a:avLst/>
          </a:prstGeom>
          <a:noFill/>
          <a:ln w="9525">
            <a:noFill/>
          </a:ln>
        </p:spPr>
        <p:txBody>
          <a:bodyPr anchor="t"/>
          <a:p>
            <a:pPr fontAlgn="base"/>
            <a:fld id="{9A0DB2DC-4C9A-4742-B13C-FB6460FD3503}" type="slidenum">
              <a:rPr lang="ja-JP" altLang="en-US" strike="noStrike" noProof="1" dirty="0">
                <a:solidFill>
                  <a:srgbClr val="000066"/>
                </a:solidFill>
                <a:latin typeface="Arial" panose="020B0604020202020204" pitchFamily="34" charset="0"/>
                <a:ea typeface="MS PGothic" panose="020B0600070205080204" pitchFamily="34" charset="-128"/>
                <a:cs typeface="+mn-ea"/>
              </a:rPr>
            </a:fld>
            <a:endParaRPr lang="ja-JP" altLang="en-US" strike="noStrike" noProof="1" dirty="0">
              <a:solidFill>
                <a:srgbClr val="000066"/>
              </a:solidFill>
              <a:ea typeface="MS PGothic" panose="020B0600070205080204" pitchFamily="34" charset="-128"/>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60394" y="274638"/>
            <a:ext cx="1726406"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781175" y="274638"/>
            <a:ext cx="5079137"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4578" name="标题 24577"/>
          <p:cNvSpPr>
            <a:spLocks noGrp="1"/>
          </p:cNvSpPr>
          <p:nvPr>
            <p:ph type="ctrTitle"/>
          </p:nvPr>
        </p:nvSpPr>
        <p:spPr>
          <a:xfrm>
            <a:off x="1279525" y="1600200"/>
            <a:ext cx="7085013" cy="1066800"/>
          </a:xfrm>
          <a:prstGeom prst="rect">
            <a:avLst/>
          </a:prstGeom>
          <a:noFill/>
          <a:ln w="9525">
            <a:noFill/>
          </a:ln>
        </p:spPr>
        <p:txBody>
          <a:bodyPr anchor="ctr"/>
          <a:lstStyle>
            <a:lvl1pPr lvl="0">
              <a:defRPr kern="1200"/>
            </a:lvl1pPr>
          </a:lstStyle>
          <a:p>
            <a:pPr lvl="0" fontAlgn="base"/>
            <a:r>
              <a:rPr lang="zh-CN" altLang="en-US" strike="noStrike" noProof="1" dirty="0"/>
              <a:t>单击此处编辑母版标题样式</a:t>
            </a:r>
            <a:endParaRPr lang="zh-CN" altLang="en-US" strike="noStrike" noProof="1" dirty="0"/>
          </a:p>
        </p:txBody>
      </p:sp>
      <p:sp>
        <p:nvSpPr>
          <p:cNvPr id="24579" name="副标题 24578"/>
          <p:cNvSpPr>
            <a:spLocks noGrp="1"/>
          </p:cNvSpPr>
          <p:nvPr>
            <p:ph type="subTitle" idx="1"/>
          </p:nvPr>
        </p:nvSpPr>
        <p:spPr>
          <a:xfrm>
            <a:off x="1279525" y="2819400"/>
            <a:ext cx="5256213" cy="1143000"/>
          </a:xfrm>
          <a:prstGeom prst="rect">
            <a:avLst/>
          </a:prstGeom>
          <a:noFill/>
          <a:ln w="9525">
            <a:noFill/>
          </a:ln>
        </p:spPr>
        <p:txBody>
          <a:bodyPr anchor="t"/>
          <a:lstStyle>
            <a:lvl1pPr marL="0" lvl="0" indent="0">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fontAlgn="base"/>
            <a:r>
              <a:rPr lang="zh-CN" altLang="en-US" strike="noStrike" noProof="1" dirty="0"/>
              <a:t>单击此处编辑母版副标题样式</a:t>
            </a:r>
            <a:endParaRPr lang="zh-CN" altLang="en-US" strike="noStrike" noProof="1" dirty="0"/>
          </a:p>
        </p:txBody>
      </p:sp>
      <p:sp>
        <p:nvSpPr>
          <p:cNvPr id="24580" name="日期占位符 24579"/>
          <p:cNvSpPr>
            <a:spLocks noGrp="1"/>
          </p:cNvSpPr>
          <p:nvPr>
            <p:ph type="dt" sz="half" idx="2"/>
          </p:nvPr>
        </p:nvSpPr>
        <p:spPr>
          <a:xfrm>
            <a:off x="457200" y="6429375"/>
            <a:ext cx="2133600" cy="323850"/>
          </a:xfrm>
          <a:prstGeom prst="rect">
            <a:avLst/>
          </a:prstGeom>
          <a:noFill/>
          <a:ln w="9525">
            <a:noFill/>
          </a:ln>
        </p:spPr>
        <p:txBody>
          <a:bodyPr anchor="t"/>
          <a:p>
            <a:pPr fontAlgn="base"/>
            <a:endParaRPr lang="zh-CN" altLang="en-US" strike="noStrike" noProof="1" dirty="0">
              <a:latin typeface="Century Gothic" panose="020B0502020202020204" pitchFamily="34" charset="0"/>
            </a:endParaRPr>
          </a:p>
        </p:txBody>
      </p:sp>
      <p:sp>
        <p:nvSpPr>
          <p:cNvPr id="24581" name="页脚占位符 24580"/>
          <p:cNvSpPr>
            <a:spLocks noGrp="1"/>
          </p:cNvSpPr>
          <p:nvPr>
            <p:ph type="ftr" sz="quarter" idx="3"/>
          </p:nvPr>
        </p:nvSpPr>
        <p:spPr>
          <a:xfrm>
            <a:off x="3124200" y="6429375"/>
            <a:ext cx="2895600" cy="323850"/>
          </a:xfrm>
          <a:prstGeom prst="rect">
            <a:avLst/>
          </a:prstGeom>
          <a:noFill/>
          <a:ln w="9525">
            <a:noFill/>
          </a:ln>
        </p:spPr>
        <p:txBody>
          <a:bodyPr anchor="t"/>
          <a:p>
            <a:pPr fontAlgn="base"/>
            <a:endParaRPr lang="zh-CN" strike="noStrike" noProof="1" dirty="0">
              <a:latin typeface="Century Gothic" panose="020B0502020202020204" pitchFamily="34" charset="0"/>
            </a:endParaRPr>
          </a:p>
        </p:txBody>
      </p:sp>
      <p:sp>
        <p:nvSpPr>
          <p:cNvPr id="24582" name="灯片编号占位符 24581"/>
          <p:cNvSpPr>
            <a:spLocks noGrp="1"/>
          </p:cNvSpPr>
          <p:nvPr>
            <p:ph type="sldNum" sz="quarter" idx="4"/>
          </p:nvPr>
        </p:nvSpPr>
        <p:spPr>
          <a:xfrm>
            <a:off x="6553200" y="6429375"/>
            <a:ext cx="2133600" cy="323850"/>
          </a:xfrm>
          <a:prstGeom prst="rect">
            <a:avLst/>
          </a:prstGeom>
          <a:noFill/>
          <a:ln w="9525">
            <a:noFill/>
          </a:ln>
        </p:spPr>
        <p:txBody>
          <a:bodyPr anchor="t"/>
          <a:p>
            <a:pPr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latin typeface="Century Gothic" panose="020B0502020202020204" pitchFamily="34" charset="0"/>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79525" y="1600200"/>
            <a:ext cx="257632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3961003" y="1600200"/>
            <a:ext cx="257632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4475" y="685800"/>
            <a:ext cx="1771650" cy="544036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279525" y="685800"/>
            <a:ext cx="5212246" cy="544036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7170" name="直接连接符 306177"/>
          <p:cNvSpPr/>
          <p:nvPr/>
        </p:nvSpPr>
        <p:spPr>
          <a:xfrm>
            <a:off x="7315200" y="1066800"/>
            <a:ext cx="0" cy="4495800"/>
          </a:xfrm>
          <a:prstGeom prst="line">
            <a:avLst/>
          </a:prstGeom>
          <a:ln w="9525" cap="flat" cmpd="sng">
            <a:solidFill>
              <a:schemeClr val="tx1"/>
            </a:solidFill>
            <a:prstDash val="solid"/>
            <a:round/>
            <a:headEnd type="none" w="med" len="med"/>
            <a:tailEnd type="none" w="med" len="med"/>
          </a:ln>
        </p:spPr>
      </p:sp>
      <p:grpSp>
        <p:nvGrpSpPr>
          <p:cNvPr id="7171" name="组合 306183"/>
          <p:cNvGrpSpPr/>
          <p:nvPr/>
        </p:nvGrpSpPr>
        <p:grpSpPr>
          <a:xfrm>
            <a:off x="7493000" y="2992438"/>
            <a:ext cx="1338263" cy="2189162"/>
            <a:chOff x="4704" y="1885"/>
            <a:chExt cx="843" cy="1379"/>
          </a:xfrm>
        </p:grpSpPr>
        <p:sp>
          <p:nvSpPr>
            <p:cNvPr id="7172" name="椭圆 306184"/>
            <p:cNvSpPr/>
            <p:nvPr/>
          </p:nvSpPr>
          <p:spPr>
            <a:xfrm>
              <a:off x="4704"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3" name="椭圆 306185"/>
            <p:cNvSpPr/>
            <p:nvPr/>
          </p:nvSpPr>
          <p:spPr>
            <a:xfrm>
              <a:off x="4883"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4" name="椭圆 306186"/>
            <p:cNvSpPr/>
            <p:nvPr/>
          </p:nvSpPr>
          <p:spPr>
            <a:xfrm>
              <a:off x="5062"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5" name="椭圆 306187"/>
            <p:cNvSpPr/>
            <p:nvPr/>
          </p:nvSpPr>
          <p:spPr>
            <a:xfrm>
              <a:off x="4704"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6" name="椭圆 306188"/>
            <p:cNvSpPr/>
            <p:nvPr/>
          </p:nvSpPr>
          <p:spPr>
            <a:xfrm>
              <a:off x="4883"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7" name="椭圆 306189"/>
            <p:cNvSpPr/>
            <p:nvPr/>
          </p:nvSpPr>
          <p:spPr>
            <a:xfrm>
              <a:off x="5062"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8" name="椭圆 306190"/>
            <p:cNvSpPr/>
            <p:nvPr/>
          </p:nvSpPr>
          <p:spPr>
            <a:xfrm>
              <a:off x="5241" y="2064"/>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9" name="椭圆 306191"/>
            <p:cNvSpPr/>
            <p:nvPr/>
          </p:nvSpPr>
          <p:spPr>
            <a:xfrm>
              <a:off x="4704" y="2243"/>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0" name="椭圆 306192"/>
            <p:cNvSpPr/>
            <p:nvPr/>
          </p:nvSpPr>
          <p:spPr>
            <a:xfrm>
              <a:off x="4883" y="2243"/>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1" name="椭圆 306193"/>
            <p:cNvSpPr/>
            <p:nvPr/>
          </p:nvSpPr>
          <p:spPr>
            <a:xfrm>
              <a:off x="5062" y="2243"/>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2" name="椭圆 306194"/>
            <p:cNvSpPr/>
            <p:nvPr/>
          </p:nvSpPr>
          <p:spPr>
            <a:xfrm>
              <a:off x="5241" y="2243"/>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3" name="椭圆 306195"/>
            <p:cNvSpPr/>
            <p:nvPr/>
          </p:nvSpPr>
          <p:spPr>
            <a:xfrm>
              <a:off x="5420" y="2243"/>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4" name="椭圆 306196"/>
            <p:cNvSpPr/>
            <p:nvPr/>
          </p:nvSpPr>
          <p:spPr>
            <a:xfrm>
              <a:off x="4704" y="2421"/>
              <a:ext cx="127" cy="128"/>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5" name="椭圆 306197"/>
            <p:cNvSpPr/>
            <p:nvPr/>
          </p:nvSpPr>
          <p:spPr>
            <a:xfrm>
              <a:off x="4883" y="2421"/>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6" name="椭圆 306198"/>
            <p:cNvSpPr/>
            <p:nvPr/>
          </p:nvSpPr>
          <p:spPr>
            <a:xfrm>
              <a:off x="5062" y="2421"/>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7" name="椭圆 306199"/>
            <p:cNvSpPr/>
            <p:nvPr/>
          </p:nvSpPr>
          <p:spPr>
            <a:xfrm>
              <a:off x="5241" y="2421"/>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8" name="椭圆 306200"/>
            <p:cNvSpPr/>
            <p:nvPr/>
          </p:nvSpPr>
          <p:spPr>
            <a:xfrm>
              <a:off x="4704" y="2600"/>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9" name="椭圆 306201"/>
            <p:cNvSpPr/>
            <p:nvPr/>
          </p:nvSpPr>
          <p:spPr>
            <a:xfrm>
              <a:off x="4883" y="2600"/>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0" name="椭圆 306202"/>
            <p:cNvSpPr/>
            <p:nvPr/>
          </p:nvSpPr>
          <p:spPr>
            <a:xfrm>
              <a:off x="5062" y="2600"/>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1" name="椭圆 306203"/>
            <p:cNvSpPr/>
            <p:nvPr/>
          </p:nvSpPr>
          <p:spPr>
            <a:xfrm>
              <a:off x="5241" y="2600"/>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2" name="椭圆 306204"/>
            <p:cNvSpPr/>
            <p:nvPr/>
          </p:nvSpPr>
          <p:spPr>
            <a:xfrm>
              <a:off x="5420" y="2600"/>
              <a:ext cx="127" cy="128"/>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3" name="椭圆 306205"/>
            <p:cNvSpPr/>
            <p:nvPr/>
          </p:nvSpPr>
          <p:spPr>
            <a:xfrm>
              <a:off x="4704" y="2779"/>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4" name="椭圆 306206"/>
            <p:cNvSpPr/>
            <p:nvPr/>
          </p:nvSpPr>
          <p:spPr>
            <a:xfrm>
              <a:off x="4883" y="2779"/>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5" name="椭圆 306207"/>
            <p:cNvSpPr/>
            <p:nvPr/>
          </p:nvSpPr>
          <p:spPr>
            <a:xfrm>
              <a:off x="5062" y="2779"/>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6" name="椭圆 306208"/>
            <p:cNvSpPr/>
            <p:nvPr/>
          </p:nvSpPr>
          <p:spPr>
            <a:xfrm>
              <a:off x="5241" y="2779"/>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7" name="椭圆 306209"/>
            <p:cNvSpPr/>
            <p:nvPr/>
          </p:nvSpPr>
          <p:spPr>
            <a:xfrm>
              <a:off x="4704" y="2958"/>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8" name="椭圆 306210"/>
            <p:cNvSpPr/>
            <p:nvPr/>
          </p:nvSpPr>
          <p:spPr>
            <a:xfrm>
              <a:off x="4883" y="2958"/>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9" name="椭圆 306211"/>
            <p:cNvSpPr/>
            <p:nvPr/>
          </p:nvSpPr>
          <p:spPr>
            <a:xfrm>
              <a:off x="5062" y="2958"/>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0" name="椭圆 306212"/>
            <p:cNvSpPr/>
            <p:nvPr/>
          </p:nvSpPr>
          <p:spPr>
            <a:xfrm>
              <a:off x="5241" y="2958"/>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1" name="椭圆 306213"/>
            <p:cNvSpPr/>
            <p:nvPr/>
          </p:nvSpPr>
          <p:spPr>
            <a:xfrm>
              <a:off x="4883" y="3137"/>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2" name="椭圆 306214"/>
            <p:cNvSpPr/>
            <p:nvPr/>
          </p:nvSpPr>
          <p:spPr>
            <a:xfrm>
              <a:off x="5241" y="3137"/>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grpSp>
      <p:sp>
        <p:nvSpPr>
          <p:cNvPr id="7203" name="直接连接符 306215"/>
          <p:cNvSpPr/>
          <p:nvPr/>
        </p:nvSpPr>
        <p:spPr>
          <a:xfrm>
            <a:off x="304800" y="2819400"/>
            <a:ext cx="8229600" cy="0"/>
          </a:xfrm>
          <a:prstGeom prst="line">
            <a:avLst/>
          </a:prstGeom>
          <a:ln w="6350" cap="flat" cmpd="sng">
            <a:solidFill>
              <a:schemeClr val="tx1"/>
            </a:solidFill>
            <a:prstDash val="solid"/>
            <a:round/>
            <a:headEnd type="none" w="med" len="med"/>
            <a:tailEnd type="none" w="med" len="med"/>
          </a:ln>
        </p:spPr>
      </p:sp>
      <p:sp>
        <p:nvSpPr>
          <p:cNvPr id="306179" name="标题 306178"/>
          <p:cNvSpPr>
            <a:spLocks noGrp="1"/>
          </p:cNvSpPr>
          <p:nvPr>
            <p:ph type="ctrTitle"/>
          </p:nvPr>
        </p:nvSpPr>
        <p:spPr>
          <a:xfrm>
            <a:off x="315913" y="466725"/>
            <a:ext cx="6781800" cy="2133600"/>
          </a:xfrm>
          <a:prstGeom prst="rect">
            <a:avLst/>
          </a:prstGeom>
          <a:noFill/>
          <a:ln w="9525">
            <a:noFill/>
          </a:ln>
        </p:spPr>
        <p:txBody>
          <a:bodyPr anchor="b"/>
          <a:lstStyle>
            <a:lvl1pPr lvl="0" algn="r">
              <a:defRPr sz="4800" kern="1200"/>
            </a:lvl1pPr>
          </a:lstStyle>
          <a:p>
            <a:pPr lvl="0" fontAlgn="base"/>
            <a:r>
              <a:rPr lang="zh-CN" altLang="en-US" strike="noStrike" noProof="1" dirty="0"/>
              <a:t>单击此处编辑母版标题样式</a:t>
            </a:r>
            <a:endParaRPr lang="zh-CN" altLang="en-US" strike="noStrike" noProof="1" dirty="0"/>
          </a:p>
        </p:txBody>
      </p:sp>
      <p:sp>
        <p:nvSpPr>
          <p:cNvPr id="306180" name="副标题 306179"/>
          <p:cNvSpPr>
            <a:spLocks noGrp="1"/>
          </p:cNvSpPr>
          <p:nvPr>
            <p:ph type="subTitle" idx="1"/>
          </p:nvPr>
        </p:nvSpPr>
        <p:spPr>
          <a:xfrm>
            <a:off x="849313" y="3049588"/>
            <a:ext cx="6248400" cy="2362200"/>
          </a:xfrm>
          <a:prstGeom prst="rect">
            <a:avLst/>
          </a:prstGeom>
          <a:noFill/>
          <a:ln w="9525">
            <a:noFill/>
          </a:ln>
        </p:spPr>
        <p:txBody>
          <a:bodyPr anchor="t"/>
          <a:lstStyle>
            <a:lvl1pPr marL="0" lvl="0" indent="0" algn="r">
              <a:buNone/>
              <a:defRPr sz="3200" kern="1200"/>
            </a:lvl1pPr>
            <a:lvl2pPr marL="344805" lvl="1" indent="-344805" algn="ctr">
              <a:buNone/>
              <a:defRPr sz="3200" kern="1200"/>
            </a:lvl2pPr>
            <a:lvl3pPr marL="694055" lvl="2" indent="-694055" algn="ctr">
              <a:buNone/>
              <a:defRPr sz="3200" kern="1200"/>
            </a:lvl3pPr>
            <a:lvl4pPr marL="989330" lvl="3" indent="-989330" algn="ctr">
              <a:buNone/>
              <a:defRPr sz="3200" kern="1200"/>
            </a:lvl4pPr>
            <a:lvl5pPr marL="1282700" lvl="4" indent="-1282700" algn="ctr">
              <a:buNone/>
              <a:defRPr sz="3200" kern="1200"/>
            </a:lvl5pPr>
          </a:lstStyle>
          <a:p>
            <a:pPr lvl="0" fontAlgn="base"/>
            <a:r>
              <a:rPr lang="zh-CN" altLang="en-US" strike="noStrike" noProof="1" dirty="0"/>
              <a:t>单击此处编辑母版副标题样式</a:t>
            </a:r>
            <a:endParaRPr lang="zh-CN" altLang="en-US" strike="noStrike" noProof="1" dirty="0"/>
          </a:p>
        </p:txBody>
      </p:sp>
      <p:sp>
        <p:nvSpPr>
          <p:cNvPr id="306181" name="日期占位符 306180"/>
          <p:cNvSpPr>
            <a:spLocks noGrp="1"/>
          </p:cNvSpPr>
          <p:nvPr>
            <p:ph type="dt" sz="half" idx="2"/>
          </p:nvPr>
        </p:nvSpPr>
        <p:spPr>
          <a:xfrm>
            <a:off x="457200" y="6248400"/>
            <a:ext cx="2133600" cy="457200"/>
          </a:xfrm>
          <a:prstGeom prst="rect">
            <a:avLst/>
          </a:prstGeom>
          <a:noFill/>
          <a:ln w="9525">
            <a:noFill/>
          </a:ln>
        </p:spPr>
        <p:txBody>
          <a:bodyPr anchor="t"/>
          <a:p>
            <a:pPr fontAlgn="base"/>
            <a:endParaRPr lang="zh-CN" altLang="en-US" strike="noStrike" noProof="1" dirty="0"/>
          </a:p>
        </p:txBody>
      </p:sp>
      <p:sp>
        <p:nvSpPr>
          <p:cNvPr id="306182" name="页脚占位符 306181"/>
          <p:cNvSpPr>
            <a:spLocks noGrp="1"/>
          </p:cNvSpPr>
          <p:nvPr>
            <p:ph type="ftr" sz="quarter" idx="3"/>
          </p:nvPr>
        </p:nvSpPr>
        <p:spPr>
          <a:xfrm>
            <a:off x="3124200" y="6248400"/>
            <a:ext cx="2895600" cy="457200"/>
          </a:xfrm>
          <a:prstGeom prst="rect">
            <a:avLst/>
          </a:prstGeom>
          <a:noFill/>
          <a:ln w="9525">
            <a:noFill/>
          </a:ln>
        </p:spPr>
        <p:txBody>
          <a:bodyPr anchor="t"/>
          <a:p>
            <a:pPr fontAlgn="base"/>
            <a:endParaRPr lang="zh-CN" strike="noStrike" noProof="1" dirty="0"/>
          </a:p>
        </p:txBody>
      </p:sp>
      <p:sp>
        <p:nvSpPr>
          <p:cNvPr id="306183" name="灯片编号占位符 306182"/>
          <p:cNvSpPr>
            <a:spLocks noGrp="1"/>
          </p:cNvSpPr>
          <p:nvPr>
            <p:ph type="sldNum" sz="quarter" idx="4"/>
          </p:nvPr>
        </p:nvSpPr>
        <p:spPr>
          <a:xfrm>
            <a:off x="6553200" y="6248400"/>
            <a:ext cx="2133600" cy="457200"/>
          </a:xfrm>
          <a:prstGeom prst="rect">
            <a:avLst/>
          </a:prstGeom>
          <a:noFill/>
          <a:ln w="9525">
            <a:noFill/>
          </a:ln>
        </p:spPr>
        <p:txBody>
          <a:bodyPr anchor="t"/>
          <a:p>
            <a:pPr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719263"/>
            <a:ext cx="4032504" cy="441166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719263"/>
            <a:ext cx="4032504" cy="441166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22238"/>
            <a:ext cx="6052930" cy="60086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8194" name="组合 309249"/>
          <p:cNvGrpSpPr/>
          <p:nvPr/>
        </p:nvGrpSpPr>
        <p:grpSpPr>
          <a:xfrm>
            <a:off x="0" y="0"/>
            <a:ext cx="9144000" cy="6858000"/>
            <a:chOff x="0" y="0"/>
            <a:chExt cx="5760" cy="4320"/>
          </a:xfrm>
        </p:grpSpPr>
        <p:sp>
          <p:nvSpPr>
            <p:cNvPr id="8195" name="矩形 309250"/>
            <p:cNvSpPr/>
            <p:nvPr/>
          </p:nvSpPr>
          <p:spPr>
            <a:xfrm>
              <a:off x="0" y="0"/>
              <a:ext cx="2208" cy="4320"/>
            </a:xfrm>
            <a:prstGeom prst="rect">
              <a:avLst/>
            </a:prstGeom>
            <a:gradFill rotWithShape="0">
              <a:gsLst>
                <a:gs pos="0">
                  <a:schemeClr val="folHlink"/>
                </a:gs>
                <a:gs pos="100000">
                  <a:schemeClr val="bg1"/>
                </a:gs>
              </a:gsLst>
              <a:lin ang="0" scaled="1"/>
              <a:tileRect/>
            </a:gradFill>
            <a:ln w="9525">
              <a:noFill/>
            </a:ln>
          </p:spPr>
          <p:txBody>
            <a:bodyPr wrap="none" anchor="ctr" anchorCtr="0"/>
            <a:p>
              <a:pPr lvl="0" indent="0" algn="ctr"/>
              <a:endParaRPr lang="zh-CN" altLang="en-US" sz="2400" dirty="0">
                <a:latin typeface="Times New Roman" panose="02020603050405020304" pitchFamily="18" charset="0"/>
                <a:ea typeface="宋体" panose="02010600030101010101" pitchFamily="2" charset="-122"/>
              </a:endParaRPr>
            </a:p>
          </p:txBody>
        </p:sp>
        <p:sp>
          <p:nvSpPr>
            <p:cNvPr id="8196" name="矩形 309251"/>
            <p:cNvSpPr/>
            <p:nvPr/>
          </p:nvSpPr>
          <p:spPr>
            <a:xfrm>
              <a:off x="1081" y="1065"/>
              <a:ext cx="4679" cy="1596"/>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grpSp>
          <p:nvGrpSpPr>
            <p:cNvPr id="8197" name="组合 309252"/>
            <p:cNvGrpSpPr/>
            <p:nvPr/>
          </p:nvGrpSpPr>
          <p:grpSpPr>
            <a:xfrm>
              <a:off x="0" y="672"/>
              <a:ext cx="1806" cy="1989"/>
              <a:chOff x="0" y="672"/>
              <a:chExt cx="1806" cy="1989"/>
            </a:xfrm>
          </p:grpSpPr>
          <p:sp>
            <p:nvSpPr>
              <p:cNvPr id="8198" name="矩形 309253"/>
              <p:cNvSpPr/>
              <p:nvPr userDrawn="1"/>
            </p:nvSpPr>
            <p:spPr>
              <a:xfrm>
                <a:off x="361" y="2257"/>
                <a:ext cx="363" cy="404"/>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199" name="矩形 309254"/>
              <p:cNvSpPr/>
              <p:nvPr userDrawn="1"/>
            </p:nvSpPr>
            <p:spPr>
              <a:xfrm>
                <a:off x="1081" y="1065"/>
                <a:ext cx="362" cy="405"/>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0" name="矩形 309255"/>
              <p:cNvSpPr/>
              <p:nvPr userDrawn="1"/>
            </p:nvSpPr>
            <p:spPr>
              <a:xfrm>
                <a:off x="1437" y="672"/>
                <a:ext cx="369" cy="400"/>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1" name="矩形 309256"/>
              <p:cNvSpPr/>
              <p:nvPr userDrawn="1"/>
            </p:nvSpPr>
            <p:spPr>
              <a:xfrm>
                <a:off x="719" y="2257"/>
                <a:ext cx="368" cy="404"/>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2" name="矩形 309257"/>
              <p:cNvSpPr/>
              <p:nvPr userDrawn="1"/>
            </p:nvSpPr>
            <p:spPr>
              <a:xfrm>
                <a:off x="1437" y="1065"/>
                <a:ext cx="369" cy="405"/>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3" name="矩形 309258"/>
              <p:cNvSpPr/>
              <p:nvPr userDrawn="1"/>
            </p:nvSpPr>
            <p:spPr>
              <a:xfrm>
                <a:off x="719" y="1464"/>
                <a:ext cx="368" cy="399"/>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4" name="矩形 309259"/>
              <p:cNvSpPr/>
              <p:nvPr userDrawn="1"/>
            </p:nvSpPr>
            <p:spPr>
              <a:xfrm>
                <a:off x="0" y="1464"/>
                <a:ext cx="367" cy="399"/>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5" name="矩形 309260"/>
              <p:cNvSpPr/>
              <p:nvPr userDrawn="1"/>
            </p:nvSpPr>
            <p:spPr>
              <a:xfrm>
                <a:off x="1081" y="1464"/>
                <a:ext cx="362" cy="399"/>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6" name="矩形 309261"/>
              <p:cNvSpPr/>
              <p:nvPr userDrawn="1"/>
            </p:nvSpPr>
            <p:spPr>
              <a:xfrm>
                <a:off x="361" y="1857"/>
                <a:ext cx="363" cy="406"/>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7" name="矩形 309262"/>
              <p:cNvSpPr/>
              <p:nvPr userDrawn="1"/>
            </p:nvSpPr>
            <p:spPr>
              <a:xfrm>
                <a:off x="719" y="1857"/>
                <a:ext cx="368" cy="406"/>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grpSp>
      </p:grpSp>
      <p:sp>
        <p:nvSpPr>
          <p:cNvPr id="309267" name="标题 309266"/>
          <p:cNvSpPr>
            <a:spLocks noGrp="1"/>
          </p:cNvSpPr>
          <p:nvPr>
            <p:ph type="ctrTitle"/>
          </p:nvPr>
        </p:nvSpPr>
        <p:spPr>
          <a:xfrm>
            <a:off x="2971800" y="1828800"/>
            <a:ext cx="6019800" cy="2209800"/>
          </a:xfrm>
          <a:prstGeom prst="rect">
            <a:avLst/>
          </a:prstGeom>
          <a:noFill/>
          <a:ln w="9525">
            <a:noFill/>
          </a:ln>
        </p:spPr>
        <p:txBody>
          <a:bodyPr anchor="ctr"/>
          <a:lstStyle>
            <a:lvl1pPr lvl="0">
              <a:defRPr sz="5000" kern="1200">
                <a:solidFill>
                  <a:srgbClr val="FFFFFF"/>
                </a:solidFill>
              </a:defRPr>
            </a:lvl1pPr>
          </a:lstStyle>
          <a:p>
            <a:pPr lvl="0" fontAlgn="base"/>
            <a:r>
              <a:rPr lang="zh-CN" altLang="en-US" strike="noStrike" noProof="1" dirty="0"/>
              <a:t>单击此处编辑母版标题样式</a:t>
            </a:r>
            <a:endParaRPr lang="zh-CN" altLang="en-US" strike="noStrike" noProof="1" dirty="0"/>
          </a:p>
        </p:txBody>
      </p:sp>
      <p:sp>
        <p:nvSpPr>
          <p:cNvPr id="309268" name="副标题 309267"/>
          <p:cNvSpPr>
            <a:spLocks noGrp="1"/>
          </p:cNvSpPr>
          <p:nvPr>
            <p:ph type="subTitle" idx="1"/>
          </p:nvPr>
        </p:nvSpPr>
        <p:spPr>
          <a:xfrm>
            <a:off x="2971800" y="4267200"/>
            <a:ext cx="6019800" cy="1752600"/>
          </a:xfrm>
          <a:prstGeom prst="rect">
            <a:avLst/>
          </a:prstGeom>
          <a:noFill/>
          <a:ln w="9525">
            <a:noFill/>
          </a:ln>
        </p:spPr>
        <p:txBody>
          <a:bodyPr anchor="t"/>
          <a:lstStyle>
            <a:lvl1pPr marL="0" lvl="0" indent="0">
              <a:buNone/>
              <a:defRPr sz="3400" kern="1200"/>
            </a:lvl1pPr>
            <a:lvl2pPr marL="457200" lvl="1" indent="-457200" algn="ctr">
              <a:buNone/>
              <a:defRPr sz="3400" kern="1200"/>
            </a:lvl2pPr>
            <a:lvl3pPr marL="914400" lvl="2" indent="-914400" algn="ctr">
              <a:buNone/>
              <a:defRPr sz="3400" kern="1200"/>
            </a:lvl3pPr>
            <a:lvl4pPr marL="1371600" lvl="3" indent="-1371600" algn="ctr">
              <a:buNone/>
              <a:defRPr sz="3400" kern="1200"/>
            </a:lvl4pPr>
            <a:lvl5pPr marL="1828800" lvl="4" indent="-1828800" algn="ctr">
              <a:buNone/>
              <a:defRPr sz="3400" kern="1200"/>
            </a:lvl5pPr>
          </a:lstStyle>
          <a:p>
            <a:pPr lvl="0" fontAlgn="base"/>
            <a:r>
              <a:rPr lang="zh-CN" altLang="en-US" strike="noStrike" noProof="1" dirty="0"/>
              <a:t>单击此处编辑母版副标题样式</a:t>
            </a:r>
            <a:endParaRPr lang="zh-CN" altLang="en-US" strike="noStrike" noProof="1" dirty="0"/>
          </a:p>
        </p:txBody>
      </p:sp>
      <p:sp>
        <p:nvSpPr>
          <p:cNvPr id="309264" name="日期占位符 309263"/>
          <p:cNvSpPr>
            <a:spLocks noGrp="1"/>
          </p:cNvSpPr>
          <p:nvPr>
            <p:ph type="dt" sz="half" idx="2"/>
          </p:nvPr>
        </p:nvSpPr>
        <p:spPr>
          <a:xfrm>
            <a:off x="457200" y="6248400"/>
            <a:ext cx="2133600" cy="457200"/>
          </a:xfrm>
          <a:prstGeom prst="rect">
            <a:avLst/>
          </a:prstGeom>
          <a:noFill/>
          <a:ln w="9525">
            <a:noFill/>
          </a:ln>
        </p:spPr>
        <p:txBody>
          <a:bodyPr anchor="b"/>
          <a:p>
            <a:pPr fontAlgn="base"/>
            <a:endParaRPr lang="zh-CN" altLang="en-US" strike="noStrike" noProof="1" dirty="0"/>
          </a:p>
        </p:txBody>
      </p:sp>
      <p:sp>
        <p:nvSpPr>
          <p:cNvPr id="309265" name="页脚占位符 309264"/>
          <p:cNvSpPr>
            <a:spLocks noGrp="1"/>
          </p:cNvSpPr>
          <p:nvPr>
            <p:ph type="ftr" sz="quarter" idx="3"/>
          </p:nvPr>
        </p:nvSpPr>
        <p:spPr>
          <a:xfrm>
            <a:off x="3124200" y="6248400"/>
            <a:ext cx="2895600" cy="457200"/>
          </a:xfrm>
          <a:prstGeom prst="rect">
            <a:avLst/>
          </a:prstGeom>
          <a:noFill/>
          <a:ln w="9525">
            <a:noFill/>
          </a:ln>
        </p:spPr>
        <p:txBody>
          <a:bodyPr anchor="b"/>
          <a:p>
            <a:pPr fontAlgn="base"/>
            <a:endParaRPr lang="zh-CN" strike="noStrike" noProof="1" dirty="0"/>
          </a:p>
        </p:txBody>
      </p:sp>
      <p:sp>
        <p:nvSpPr>
          <p:cNvPr id="309266" name="灯片编号占位符 309265"/>
          <p:cNvSpPr>
            <a:spLocks noGrp="1"/>
          </p:cNvSpPr>
          <p:nvPr>
            <p:ph type="sldNum" sz="quarter" idx="4"/>
          </p:nvPr>
        </p:nvSpPr>
        <p:spPr>
          <a:xfrm>
            <a:off x="6553200" y="6248400"/>
            <a:ext cx="2133600" cy="457200"/>
          </a:xfrm>
          <a:prstGeom prst="rect">
            <a:avLst/>
          </a:prstGeom>
          <a:noFill/>
          <a:ln w="9525">
            <a:noFill/>
          </a:ln>
        </p:spPr>
        <p:txBody>
          <a:bodyPr anchor="b"/>
          <a:p>
            <a:pPr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latin typeface="Arial Black" panose="020B0A04020102020204" pitchFamily="34" charset="0"/>
            </a:endParaRPr>
          </a:p>
        </p:txBody>
      </p:sp>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981200"/>
            <a:ext cx="4032504"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981200"/>
            <a:ext cx="4032504"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lvl="0" fontAlgn="base"/>
            <a:endParaRPr lang="zh-CN" strike="noStrike" noProof="1" dirty="0"/>
          </a:p>
        </p:txBody>
      </p:sp>
      <p:sp>
        <p:nvSpPr>
          <p:cNvPr id="8" name="灯片编号占位符 7"/>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9" name="日期占位符 8"/>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781175" y="1600200"/>
            <a:ext cx="3383756"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303044" y="1600200"/>
            <a:ext cx="3383756"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lvl="0" fontAlgn="base"/>
            <a:endParaRPr lang="zh-CN" strike="noStrike" noProof="1" dirty="0"/>
          </a:p>
        </p:txBody>
      </p:sp>
      <p:sp>
        <p:nvSpPr>
          <p:cNvPr id="4" name="灯片编号占位符 3"/>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5" name="日期占位符 4"/>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lvl="0" fontAlgn="base"/>
            <a:endParaRPr lang="zh-CN" strike="noStrike" noProof="1" dirty="0"/>
          </a:p>
        </p:txBody>
      </p:sp>
      <p:sp>
        <p:nvSpPr>
          <p:cNvPr id="3" name="灯片编号占位符 2"/>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4" name="日期占位符 3"/>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54102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ja-JP" altLang="en-US"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ja-JP" altLang="en-US"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ja-JP" altLang="en-US"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5.png"/><Relationship Id="rId14"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6.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9217" descr="e"/>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1027" name="标题 9218"/>
          <p:cNvSpPr>
            <a:spLocks noGrp="1"/>
          </p:cNvSpPr>
          <p:nvPr>
            <p:ph type="title"/>
          </p:nvPr>
        </p:nvSpPr>
        <p:spPr>
          <a:xfrm>
            <a:off x="1781175" y="274638"/>
            <a:ext cx="6905625" cy="1143000"/>
          </a:xfrm>
          <a:prstGeom prst="rect">
            <a:avLst/>
          </a:prstGeom>
          <a:noFill/>
          <a:ln w="9525">
            <a:noFill/>
          </a:ln>
        </p:spPr>
        <p:txBody>
          <a:bodyPr anchor="ctr" anchorCtr="0"/>
          <a:p>
            <a:pPr lvl="0" indent="0"/>
            <a:r>
              <a:rPr lang="ja-JP" altLang="en-US" dirty="0"/>
              <a:t>マスタ タイトルの書式設定</a:t>
            </a:r>
            <a:endParaRPr lang="ja-JP" altLang="en-US" dirty="0"/>
          </a:p>
        </p:txBody>
      </p:sp>
      <p:sp>
        <p:nvSpPr>
          <p:cNvPr id="1028" name="文本占位符 9219"/>
          <p:cNvSpPr>
            <a:spLocks noGrp="1"/>
          </p:cNvSpPr>
          <p:nvPr>
            <p:ph type="body"/>
          </p:nvPr>
        </p:nvSpPr>
        <p:spPr>
          <a:xfrm>
            <a:off x="1781175" y="1600200"/>
            <a:ext cx="6905625" cy="4525963"/>
          </a:xfrm>
          <a:prstGeom prst="rect">
            <a:avLst/>
          </a:prstGeom>
          <a:noFill/>
          <a:ln w="9525">
            <a:noFill/>
          </a:ln>
        </p:spPr>
        <p:txBody>
          <a:bodyPr anchor="t" anchorCtr="0"/>
          <a:p>
            <a:pPr lvl="0" indent="-342900"/>
            <a:r>
              <a:rPr lang="ja-JP" altLang="en-US" dirty="0"/>
              <a:t>マスタ テキストの書式設定</a:t>
            </a:r>
            <a:endParaRPr lang="ja-JP" altLang="en-US" dirty="0"/>
          </a:p>
          <a:p>
            <a:pPr lvl="1" indent="-285750"/>
            <a:r>
              <a:rPr lang="ja-JP" altLang="en-US" dirty="0"/>
              <a:t>第 </a:t>
            </a:r>
            <a:r>
              <a:rPr lang="en-US" altLang="ja-JP" dirty="0"/>
              <a:t>2 </a:t>
            </a:r>
            <a:r>
              <a:rPr lang="ja-JP" altLang="en-US" dirty="0"/>
              <a:t>レベル</a:t>
            </a:r>
            <a:endParaRPr lang="ja-JP" altLang="en-US" dirty="0"/>
          </a:p>
          <a:p>
            <a:pPr lvl="2" indent="-228600"/>
            <a:r>
              <a:rPr lang="ja-JP" altLang="en-US" dirty="0"/>
              <a:t>第 </a:t>
            </a:r>
            <a:r>
              <a:rPr lang="en-US" altLang="ja-JP" dirty="0"/>
              <a:t>3 </a:t>
            </a:r>
            <a:r>
              <a:rPr lang="ja-JP" altLang="en-US" dirty="0"/>
              <a:t>レベル</a:t>
            </a:r>
            <a:endParaRPr lang="ja-JP" altLang="en-US" dirty="0"/>
          </a:p>
          <a:p>
            <a:pPr lvl="3" indent="-228600"/>
            <a:r>
              <a:rPr lang="ja-JP" altLang="en-US" dirty="0"/>
              <a:t>第 </a:t>
            </a:r>
            <a:r>
              <a:rPr lang="en-US" altLang="ja-JP" dirty="0"/>
              <a:t>4 </a:t>
            </a:r>
            <a:r>
              <a:rPr lang="ja-JP" altLang="en-US" dirty="0"/>
              <a:t>レベル</a:t>
            </a:r>
            <a:endParaRPr lang="ja-JP" altLang="en-US" dirty="0"/>
          </a:p>
          <a:p>
            <a:pPr lvl="4" indent="-228600"/>
            <a:r>
              <a:rPr lang="ja-JP" altLang="en-US" dirty="0"/>
              <a:t>第 </a:t>
            </a:r>
            <a:r>
              <a:rPr lang="en-US" altLang="ja-JP" dirty="0"/>
              <a:t>5 </a:t>
            </a:r>
            <a:r>
              <a:rPr lang="ja-JP" altLang="en-US" dirty="0"/>
              <a:t>レベル</a:t>
            </a:r>
            <a:endParaRPr lang="ja-JP" altLang="en-US" dirty="0"/>
          </a:p>
        </p:txBody>
      </p:sp>
      <p:sp>
        <p:nvSpPr>
          <p:cNvPr id="9221" name="日期占位符 9220"/>
          <p:cNvSpPr>
            <a:spLocks noGrp="1"/>
          </p:cNvSpPr>
          <p:nvPr>
            <p:ph type="dt" sz="half" idx="2"/>
          </p:nvPr>
        </p:nvSpPr>
        <p:spPr>
          <a:xfrm>
            <a:off x="1781175" y="6245225"/>
            <a:ext cx="2133600" cy="476250"/>
          </a:xfrm>
          <a:prstGeom prst="rect">
            <a:avLst/>
          </a:prstGeom>
          <a:noFill/>
          <a:ln w="9525">
            <a:noFill/>
          </a:ln>
        </p:spPr>
        <p:txBody>
          <a:bodyPr/>
          <a:lstStyle>
            <a:lvl1pPr>
              <a:defRPr sz="1400">
                <a:ea typeface="MS PGothic" panose="020B0600070205080204" pitchFamily="34" charset="-128"/>
              </a:defRPr>
            </a:lvl1pPr>
          </a:lstStyle>
          <a:p>
            <a:pPr lvl="0" fontAlgn="base"/>
            <a:endParaRPr lang="zh-CN" altLang="en-US" strike="noStrike" noProof="1" dirty="0"/>
          </a:p>
        </p:txBody>
      </p:sp>
      <p:sp>
        <p:nvSpPr>
          <p:cNvPr id="9222" name="页脚占位符 9221"/>
          <p:cNvSpPr>
            <a:spLocks noGrp="1"/>
          </p:cNvSpPr>
          <p:nvPr>
            <p:ph type="ftr" sz="quarter" idx="3"/>
          </p:nvPr>
        </p:nvSpPr>
        <p:spPr>
          <a:xfrm>
            <a:off x="3973513" y="6245225"/>
            <a:ext cx="2895600" cy="476250"/>
          </a:xfrm>
          <a:prstGeom prst="rect">
            <a:avLst/>
          </a:prstGeom>
          <a:noFill/>
          <a:ln w="9525">
            <a:noFill/>
          </a:ln>
        </p:spPr>
        <p:txBody>
          <a:bodyPr/>
          <a:lstStyle>
            <a:lvl1pPr algn="ctr">
              <a:defRPr sz="1400">
                <a:ea typeface="MS PGothic" panose="020B0600070205080204" pitchFamily="34" charset="-128"/>
              </a:defRPr>
            </a:lvl1pPr>
          </a:lstStyle>
          <a:p>
            <a:pPr lvl="0" fontAlgn="base"/>
            <a:endParaRPr lang="ja-JP" altLang="en-US" strike="noStrike" noProof="1" dirty="0"/>
          </a:p>
        </p:txBody>
      </p:sp>
      <p:sp>
        <p:nvSpPr>
          <p:cNvPr id="9223" name="灯片编号占位符 9222"/>
          <p:cNvSpPr>
            <a:spLocks noGrp="1"/>
          </p:cNvSpPr>
          <p:nvPr>
            <p:ph type="sldNum" sz="quarter" idx="4"/>
          </p:nvPr>
        </p:nvSpPr>
        <p:spPr>
          <a:xfrm>
            <a:off x="6964363" y="6245225"/>
            <a:ext cx="1722438" cy="476250"/>
          </a:xfrm>
          <a:prstGeom prst="rect">
            <a:avLst/>
          </a:prstGeom>
          <a:noFill/>
          <a:ln w="9525">
            <a:noFill/>
          </a:ln>
        </p:spPr>
        <p:txBody>
          <a:bodyPr/>
          <a:lstStyle>
            <a:lvl1pPr algn="r">
              <a:defRPr sz="1400">
                <a:ea typeface="MS PGothic" panose="020B0600070205080204" pitchFamily="34" charset="-128"/>
              </a:defRPr>
            </a:lvl1pPr>
          </a:lstStyle>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Blip>
          <a:blip r:embed="rId14"/>
        </a:buBlip>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Blip>
          <a:blip r:embed="rId15"/>
        </a:buBlip>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标题 23553"/>
          <p:cNvSpPr>
            <a:spLocks noGrp="1"/>
          </p:cNvSpPr>
          <p:nvPr>
            <p:ph type="title"/>
          </p:nvPr>
        </p:nvSpPr>
        <p:spPr>
          <a:xfrm>
            <a:off x="1279525" y="685800"/>
            <a:ext cx="7086600" cy="731838"/>
          </a:xfrm>
          <a:prstGeom prst="rect">
            <a:avLst/>
          </a:prstGeom>
          <a:noFill/>
          <a:ln w="9525">
            <a:noFill/>
          </a:ln>
        </p:spPr>
        <p:txBody>
          <a:bodyPr anchor="ctr" anchorCtr="0"/>
          <a:p>
            <a:pPr lvl="0" indent="0"/>
            <a:r>
              <a:rPr lang="zh-CN" altLang="en-US" dirty="0"/>
              <a:t>单击此处编辑母版标题样式</a:t>
            </a:r>
            <a:endParaRPr lang="zh-CN" altLang="en-US" dirty="0"/>
          </a:p>
        </p:txBody>
      </p:sp>
      <p:sp>
        <p:nvSpPr>
          <p:cNvPr id="2051" name="文本占位符 23554"/>
          <p:cNvSpPr>
            <a:spLocks noGrp="1"/>
          </p:cNvSpPr>
          <p:nvPr>
            <p:ph type="body"/>
          </p:nvPr>
        </p:nvSpPr>
        <p:spPr>
          <a:xfrm>
            <a:off x="1279525" y="1600200"/>
            <a:ext cx="5257800" cy="4525963"/>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3556" name="日期占位符 23555"/>
          <p:cNvSpPr>
            <a:spLocks noGrp="1"/>
          </p:cNvSpPr>
          <p:nvPr>
            <p:ph type="dt" sz="half" idx="2"/>
          </p:nvPr>
        </p:nvSpPr>
        <p:spPr>
          <a:xfrm>
            <a:off x="457200" y="6429375"/>
            <a:ext cx="2133600" cy="323850"/>
          </a:xfrm>
          <a:prstGeom prst="rect">
            <a:avLst/>
          </a:prstGeom>
          <a:noFill/>
          <a:ln w="9525">
            <a:noFill/>
          </a:ln>
        </p:spPr>
        <p:txBody>
          <a:bodyPr/>
          <a:lstStyle>
            <a:lvl1pPr>
              <a:defRPr sz="1200">
                <a:latin typeface="Century Gothic" panose="020B0502020202020204" pitchFamily="34" charset="0"/>
              </a:defRPr>
            </a:lvl1pPr>
          </a:lstStyle>
          <a:p>
            <a:pPr lvl="0" fontAlgn="base"/>
            <a:endParaRPr lang="zh-CN" altLang="en-US" strike="noStrike" noProof="1" dirty="0"/>
          </a:p>
        </p:txBody>
      </p:sp>
      <p:sp>
        <p:nvSpPr>
          <p:cNvPr id="23557" name="页脚占位符 23556"/>
          <p:cNvSpPr>
            <a:spLocks noGrp="1"/>
          </p:cNvSpPr>
          <p:nvPr>
            <p:ph type="ftr" sz="quarter" idx="3"/>
          </p:nvPr>
        </p:nvSpPr>
        <p:spPr>
          <a:xfrm>
            <a:off x="3124200" y="6429375"/>
            <a:ext cx="2895600" cy="323850"/>
          </a:xfrm>
          <a:prstGeom prst="rect">
            <a:avLst/>
          </a:prstGeom>
          <a:noFill/>
          <a:ln w="9525">
            <a:noFill/>
          </a:ln>
        </p:spPr>
        <p:txBody>
          <a:bodyPr/>
          <a:lstStyle>
            <a:lvl1pPr algn="ctr">
              <a:defRPr sz="1200">
                <a:latin typeface="Century Gothic" panose="020B0502020202020204" pitchFamily="34" charset="0"/>
              </a:defRPr>
            </a:lvl1pPr>
          </a:lstStyle>
          <a:p>
            <a:pPr lvl="0" fontAlgn="base"/>
            <a:endParaRPr lang="zh-CN" strike="noStrike" noProof="1" dirty="0"/>
          </a:p>
        </p:txBody>
      </p:sp>
      <p:sp>
        <p:nvSpPr>
          <p:cNvPr id="23558" name="灯片编号占位符 23557"/>
          <p:cNvSpPr>
            <a:spLocks noGrp="1"/>
          </p:cNvSpPr>
          <p:nvPr>
            <p:ph type="sldNum" sz="quarter" idx="4"/>
          </p:nvPr>
        </p:nvSpPr>
        <p:spPr>
          <a:xfrm>
            <a:off x="6553200" y="6429375"/>
            <a:ext cx="2133600" cy="323850"/>
          </a:xfrm>
          <a:prstGeom prst="rect">
            <a:avLst/>
          </a:prstGeom>
          <a:noFill/>
          <a:ln w="9525">
            <a:noFill/>
          </a:ln>
        </p:spPr>
        <p:txBody>
          <a:bodyPr/>
          <a:lstStyle>
            <a:lvl1pPr algn="r">
              <a:defRPr sz="1200">
                <a:latin typeface="Century Gothic" panose="020B0502020202020204" pitchFamily="34" charset="0"/>
              </a:defRPr>
            </a:lvl1pPr>
          </a:lstStyle>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直接连接符 305153"/>
          <p:cNvSpPr/>
          <p:nvPr/>
        </p:nvSpPr>
        <p:spPr>
          <a:xfrm>
            <a:off x="7962900" y="152400"/>
            <a:ext cx="0" cy="1524000"/>
          </a:xfrm>
          <a:prstGeom prst="line">
            <a:avLst/>
          </a:prstGeom>
          <a:ln w="9525" cap="flat" cmpd="sng">
            <a:solidFill>
              <a:schemeClr val="tx1"/>
            </a:solidFill>
            <a:prstDash val="solid"/>
            <a:round/>
            <a:headEnd type="none" w="med" len="med"/>
            <a:tailEnd type="none" w="med" len="med"/>
          </a:ln>
        </p:spPr>
      </p:sp>
      <p:sp>
        <p:nvSpPr>
          <p:cNvPr id="3075" name="标题 305154"/>
          <p:cNvSpPr>
            <a:spLocks noGrp="1"/>
          </p:cNvSpPr>
          <p:nvPr>
            <p:ph type="title"/>
          </p:nvPr>
        </p:nvSpPr>
        <p:spPr>
          <a:xfrm>
            <a:off x="457200" y="122238"/>
            <a:ext cx="7543800" cy="1295400"/>
          </a:xfrm>
          <a:prstGeom prst="rect">
            <a:avLst/>
          </a:prstGeom>
          <a:noFill/>
          <a:ln w="9525">
            <a:noFill/>
          </a:ln>
        </p:spPr>
        <p:txBody>
          <a:bodyPr anchor="b" anchorCtr="0"/>
          <a:p>
            <a:pPr lvl="0" indent="0"/>
            <a:r>
              <a:rPr lang="zh-CN" altLang="en-US" dirty="0"/>
              <a:t>单击此处编辑母版标题样式</a:t>
            </a:r>
            <a:endParaRPr lang="zh-CN" altLang="en-US" dirty="0"/>
          </a:p>
        </p:txBody>
      </p:sp>
      <p:sp>
        <p:nvSpPr>
          <p:cNvPr id="3076" name="文本占位符 305155"/>
          <p:cNvSpPr>
            <a:spLocks noGrp="1"/>
          </p:cNvSpPr>
          <p:nvPr>
            <p:ph type="body"/>
          </p:nvPr>
        </p:nvSpPr>
        <p:spPr>
          <a:xfrm>
            <a:off x="457200" y="1719263"/>
            <a:ext cx="8229600" cy="4411662"/>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347345"/>
            <a:r>
              <a:rPr lang="zh-CN" altLang="en-US" dirty="0"/>
              <a:t>第二级</a:t>
            </a:r>
            <a:endParaRPr lang="zh-CN" altLang="en-US" dirty="0"/>
          </a:p>
          <a:p>
            <a:pPr lvl="2" indent="-293370"/>
            <a:r>
              <a:rPr lang="zh-CN" altLang="en-US" dirty="0"/>
              <a:t>第三级</a:t>
            </a:r>
            <a:endParaRPr lang="zh-CN" altLang="en-US" dirty="0"/>
          </a:p>
          <a:p>
            <a:pPr lvl="3" indent="-292100"/>
            <a:r>
              <a:rPr lang="zh-CN" altLang="en-US" dirty="0"/>
              <a:t>第四级</a:t>
            </a:r>
            <a:endParaRPr lang="zh-CN" altLang="en-US" dirty="0"/>
          </a:p>
          <a:p>
            <a:pPr lvl="4" indent="-316230"/>
            <a:r>
              <a:rPr lang="zh-CN" altLang="en-US" dirty="0"/>
              <a:t>第五级</a:t>
            </a:r>
            <a:endParaRPr lang="zh-CN" altLang="en-US" dirty="0"/>
          </a:p>
        </p:txBody>
      </p:sp>
      <p:sp>
        <p:nvSpPr>
          <p:cNvPr id="305157" name="日期占位符 305156"/>
          <p:cNvSpPr>
            <a:spLocks noGrp="1"/>
          </p:cNvSpPr>
          <p:nvPr>
            <p:ph type="dt" sz="half" idx="2"/>
          </p:nvPr>
        </p:nvSpPr>
        <p:spPr>
          <a:xfrm>
            <a:off x="457200" y="6248400"/>
            <a:ext cx="2133600" cy="457200"/>
          </a:xfrm>
          <a:prstGeom prst="rect">
            <a:avLst/>
          </a:prstGeom>
          <a:noFill/>
          <a:ln w="9525">
            <a:noFill/>
          </a:ln>
        </p:spPr>
        <p:txBody>
          <a:bodyPr/>
          <a:lstStyle>
            <a:lvl1pPr>
              <a:defRPr sz="1000"/>
            </a:lvl1pPr>
          </a:lstStyle>
          <a:p>
            <a:pPr lvl="0" fontAlgn="base"/>
            <a:endParaRPr lang="zh-CN" altLang="en-US" strike="noStrike" noProof="1" dirty="0"/>
          </a:p>
        </p:txBody>
      </p:sp>
      <p:sp>
        <p:nvSpPr>
          <p:cNvPr id="305158" name="页脚占位符 305157"/>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fontAlgn="base"/>
            <a:endParaRPr lang="zh-CN" strike="noStrike" noProof="1" dirty="0"/>
          </a:p>
        </p:txBody>
      </p:sp>
      <p:sp>
        <p:nvSpPr>
          <p:cNvPr id="305159" name="灯片编号占位符 305158"/>
          <p:cNvSpPr>
            <a:spLocks noGrp="1"/>
          </p:cNvSpPr>
          <p:nvPr>
            <p:ph type="sldNum" sz="quarter" idx="4"/>
          </p:nvPr>
        </p:nvSpPr>
        <p:spPr>
          <a:xfrm>
            <a:off x="6553200" y="6248400"/>
            <a:ext cx="2133600" cy="457200"/>
          </a:xfrm>
          <a:prstGeom prst="rect">
            <a:avLst/>
          </a:prstGeom>
          <a:noFill/>
          <a:ln w="9525">
            <a:noFill/>
          </a:ln>
        </p:spPr>
        <p:txBody>
          <a:bodyPr/>
          <a:lstStyle>
            <a:lvl1pPr algn="r">
              <a:defRPr sz="10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grpSp>
        <p:nvGrpSpPr>
          <p:cNvPr id="3080" name="组合 305159"/>
          <p:cNvGrpSpPr/>
          <p:nvPr/>
        </p:nvGrpSpPr>
        <p:grpSpPr>
          <a:xfrm>
            <a:off x="8153400" y="152400"/>
            <a:ext cx="792163" cy="1295400"/>
            <a:chOff x="5136" y="960"/>
            <a:chExt cx="528" cy="864"/>
          </a:xfrm>
        </p:grpSpPr>
        <p:sp>
          <p:nvSpPr>
            <p:cNvPr id="3081" name="椭圆 305160"/>
            <p:cNvSpPr/>
            <p:nvPr/>
          </p:nvSpPr>
          <p:spPr>
            <a:xfrm>
              <a:off x="5136"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2" name="椭圆 305161"/>
            <p:cNvSpPr/>
            <p:nvPr/>
          </p:nvSpPr>
          <p:spPr>
            <a:xfrm>
              <a:off x="5248"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3" name="椭圆 305162"/>
            <p:cNvSpPr/>
            <p:nvPr/>
          </p:nvSpPr>
          <p:spPr>
            <a:xfrm>
              <a:off x="5360"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4" name="椭圆 305163"/>
            <p:cNvSpPr/>
            <p:nvPr/>
          </p:nvSpPr>
          <p:spPr>
            <a:xfrm>
              <a:off x="5136"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5" name="椭圆 305164"/>
            <p:cNvSpPr/>
            <p:nvPr/>
          </p:nvSpPr>
          <p:spPr>
            <a:xfrm>
              <a:off x="5248"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6" name="椭圆 305165"/>
            <p:cNvSpPr/>
            <p:nvPr/>
          </p:nvSpPr>
          <p:spPr>
            <a:xfrm>
              <a:off x="5360"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7" name="椭圆 305166"/>
            <p:cNvSpPr/>
            <p:nvPr/>
          </p:nvSpPr>
          <p:spPr>
            <a:xfrm>
              <a:off x="5472" y="1072"/>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8" name="椭圆 305167"/>
            <p:cNvSpPr/>
            <p:nvPr/>
          </p:nvSpPr>
          <p:spPr>
            <a:xfrm>
              <a:off x="5136" y="1184"/>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9" name="椭圆 305168"/>
            <p:cNvSpPr/>
            <p:nvPr/>
          </p:nvSpPr>
          <p:spPr>
            <a:xfrm>
              <a:off x="5248" y="1184"/>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0" name="椭圆 305169"/>
            <p:cNvSpPr/>
            <p:nvPr/>
          </p:nvSpPr>
          <p:spPr>
            <a:xfrm>
              <a:off x="5360" y="1184"/>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1" name="椭圆 305170"/>
            <p:cNvSpPr/>
            <p:nvPr/>
          </p:nvSpPr>
          <p:spPr>
            <a:xfrm>
              <a:off x="5472" y="1184"/>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2" name="椭圆 305171"/>
            <p:cNvSpPr/>
            <p:nvPr/>
          </p:nvSpPr>
          <p:spPr>
            <a:xfrm>
              <a:off x="5584" y="1184"/>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3" name="椭圆 305172"/>
            <p:cNvSpPr/>
            <p:nvPr/>
          </p:nvSpPr>
          <p:spPr>
            <a:xfrm>
              <a:off x="5136" y="1296"/>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4" name="椭圆 305173"/>
            <p:cNvSpPr/>
            <p:nvPr/>
          </p:nvSpPr>
          <p:spPr>
            <a:xfrm>
              <a:off x="5248" y="1296"/>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5" name="椭圆 305174"/>
            <p:cNvSpPr/>
            <p:nvPr/>
          </p:nvSpPr>
          <p:spPr>
            <a:xfrm>
              <a:off x="5360" y="1296"/>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6" name="椭圆 305175"/>
            <p:cNvSpPr/>
            <p:nvPr/>
          </p:nvSpPr>
          <p:spPr>
            <a:xfrm>
              <a:off x="5472" y="1296"/>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7" name="椭圆 305176"/>
            <p:cNvSpPr/>
            <p:nvPr/>
          </p:nvSpPr>
          <p:spPr>
            <a:xfrm>
              <a:off x="5136" y="1408"/>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8" name="椭圆 305177"/>
            <p:cNvSpPr/>
            <p:nvPr/>
          </p:nvSpPr>
          <p:spPr>
            <a:xfrm>
              <a:off x="5248" y="1408"/>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9" name="椭圆 305178"/>
            <p:cNvSpPr/>
            <p:nvPr/>
          </p:nvSpPr>
          <p:spPr>
            <a:xfrm>
              <a:off x="5360" y="1408"/>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0" name="椭圆 305179"/>
            <p:cNvSpPr/>
            <p:nvPr/>
          </p:nvSpPr>
          <p:spPr>
            <a:xfrm>
              <a:off x="5472" y="1408"/>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1" name="椭圆 305180"/>
            <p:cNvSpPr/>
            <p:nvPr/>
          </p:nvSpPr>
          <p:spPr>
            <a:xfrm>
              <a:off x="5584" y="1408"/>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2" name="椭圆 305181"/>
            <p:cNvSpPr/>
            <p:nvPr/>
          </p:nvSpPr>
          <p:spPr>
            <a:xfrm>
              <a:off x="5136" y="1520"/>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3" name="椭圆 305182"/>
            <p:cNvSpPr/>
            <p:nvPr/>
          </p:nvSpPr>
          <p:spPr>
            <a:xfrm>
              <a:off x="5248" y="1520"/>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4" name="椭圆 305183"/>
            <p:cNvSpPr/>
            <p:nvPr/>
          </p:nvSpPr>
          <p:spPr>
            <a:xfrm>
              <a:off x="5360" y="1520"/>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5" name="椭圆 305184"/>
            <p:cNvSpPr/>
            <p:nvPr/>
          </p:nvSpPr>
          <p:spPr>
            <a:xfrm>
              <a:off x="5472" y="1520"/>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6" name="椭圆 305185"/>
            <p:cNvSpPr/>
            <p:nvPr/>
          </p:nvSpPr>
          <p:spPr>
            <a:xfrm>
              <a:off x="5136" y="1632"/>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7" name="椭圆 305186"/>
            <p:cNvSpPr/>
            <p:nvPr/>
          </p:nvSpPr>
          <p:spPr>
            <a:xfrm>
              <a:off x="5248" y="1632"/>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8" name="椭圆 305187"/>
            <p:cNvSpPr/>
            <p:nvPr/>
          </p:nvSpPr>
          <p:spPr>
            <a:xfrm>
              <a:off x="5360" y="1632"/>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9" name="椭圆 305188"/>
            <p:cNvSpPr/>
            <p:nvPr/>
          </p:nvSpPr>
          <p:spPr>
            <a:xfrm>
              <a:off x="5472" y="1632"/>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10" name="椭圆 305189"/>
            <p:cNvSpPr/>
            <p:nvPr/>
          </p:nvSpPr>
          <p:spPr>
            <a:xfrm>
              <a:off x="5248" y="1744"/>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11" name="椭圆 305190"/>
            <p:cNvSpPr/>
            <p:nvPr/>
          </p:nvSpPr>
          <p:spPr>
            <a:xfrm>
              <a:off x="5472" y="1744"/>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9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8226" name="页脚占位符 308225"/>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vl1pPr>
          </a:lstStyle>
          <a:p>
            <a:pPr lvl="0" fontAlgn="base"/>
            <a:endParaRPr lang="zh-CN" strike="noStrike" noProof="1" dirty="0"/>
          </a:p>
        </p:txBody>
      </p:sp>
      <p:sp>
        <p:nvSpPr>
          <p:cNvPr id="308227" name="灯片编号占位符 308226"/>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atin typeface="Arial Black" panose="020B0A04020102020204" pitchFamily="34" charset="0"/>
              </a:defRPr>
            </a:lvl1pPr>
          </a:lstStyle>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grpSp>
        <p:nvGrpSpPr>
          <p:cNvPr id="4100" name="组合 308227"/>
          <p:cNvGrpSpPr/>
          <p:nvPr/>
        </p:nvGrpSpPr>
        <p:grpSpPr>
          <a:xfrm>
            <a:off x="0" y="0"/>
            <a:ext cx="9144000" cy="546100"/>
            <a:chOff x="0" y="0"/>
            <a:chExt cx="5760" cy="344"/>
          </a:xfrm>
        </p:grpSpPr>
        <p:sp>
          <p:nvSpPr>
            <p:cNvPr id="4101" name="矩形 308228"/>
            <p:cNvSpPr/>
            <p:nvPr/>
          </p:nvSpPr>
          <p:spPr>
            <a:xfrm>
              <a:off x="0" y="0"/>
              <a:ext cx="180" cy="336"/>
            </a:xfrm>
            <a:prstGeom prst="rect">
              <a:avLst/>
            </a:prstGeom>
            <a:gradFill rotWithShape="0">
              <a:gsLst>
                <a:gs pos="0">
                  <a:schemeClr val="folHlink"/>
                </a:gs>
                <a:gs pos="100000">
                  <a:schemeClr val="bg1"/>
                </a:gs>
              </a:gsLst>
              <a:lin ang="0" scaled="1"/>
              <a:tileRect/>
            </a:gradFill>
            <a:ln w="9525">
              <a:noFill/>
            </a:ln>
          </p:spPr>
          <p:txBody>
            <a:bodyPr wrap="none" anchor="ctr" anchorCtr="0"/>
            <a:p>
              <a:pPr lvl="0" indent="0" algn="ctr"/>
              <a:endParaRPr lang="zh-CN" altLang="en-US" sz="2400" dirty="0">
                <a:latin typeface="Times New Roman" panose="02020603050405020304" pitchFamily="18" charset="0"/>
                <a:ea typeface="宋体" panose="02010600030101010101" pitchFamily="2" charset="-122"/>
              </a:endParaRPr>
            </a:p>
          </p:txBody>
        </p:sp>
        <p:sp>
          <p:nvSpPr>
            <p:cNvPr id="4102" name="矩形 308229"/>
            <p:cNvSpPr/>
            <p:nvPr/>
          </p:nvSpPr>
          <p:spPr>
            <a:xfrm>
              <a:off x="260" y="85"/>
              <a:ext cx="5500" cy="173"/>
            </a:xfrm>
            <a:prstGeom prst="rect">
              <a:avLst/>
            </a:prstGeom>
            <a:gradFill rotWithShape="0">
              <a:gsLst>
                <a:gs pos="0">
                  <a:schemeClr val="bg2"/>
                </a:gs>
                <a:gs pos="100000">
                  <a:schemeClr val="bg1"/>
                </a:gs>
              </a:gsLst>
              <a:lin ang="0" scaled="1"/>
              <a:tileRect/>
            </a:gra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4103" name="矩形 308230"/>
            <p:cNvSpPr/>
            <p:nvPr/>
          </p:nvSpPr>
          <p:spPr>
            <a:xfrm>
              <a:off x="258" y="85"/>
              <a:ext cx="87" cy="89"/>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4" name="矩形 308231"/>
            <p:cNvSpPr/>
            <p:nvPr/>
          </p:nvSpPr>
          <p:spPr>
            <a:xfrm>
              <a:off x="345" y="0"/>
              <a:ext cx="88" cy="87"/>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5" name="矩形 308232"/>
            <p:cNvSpPr/>
            <p:nvPr/>
          </p:nvSpPr>
          <p:spPr>
            <a:xfrm>
              <a:off x="345" y="85"/>
              <a:ext cx="88" cy="89"/>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sp>
          <p:nvSpPr>
            <p:cNvPr id="4106" name="矩形 308233"/>
            <p:cNvSpPr/>
            <p:nvPr/>
          </p:nvSpPr>
          <p:spPr>
            <a:xfrm>
              <a:off x="173" y="173"/>
              <a:ext cx="86" cy="87"/>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7" name="矩形 308234"/>
            <p:cNvSpPr/>
            <p:nvPr/>
          </p:nvSpPr>
          <p:spPr>
            <a:xfrm>
              <a:off x="83" y="86"/>
              <a:ext cx="89" cy="87"/>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4108" name="矩形 308235"/>
            <p:cNvSpPr/>
            <p:nvPr/>
          </p:nvSpPr>
          <p:spPr>
            <a:xfrm>
              <a:off x="258" y="171"/>
              <a:ext cx="87" cy="87"/>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sp>
          <p:nvSpPr>
            <p:cNvPr id="4109" name="矩形 308236"/>
            <p:cNvSpPr/>
            <p:nvPr/>
          </p:nvSpPr>
          <p:spPr>
            <a:xfrm>
              <a:off x="173" y="258"/>
              <a:ext cx="86" cy="86"/>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grpSp>
      <p:sp>
        <p:nvSpPr>
          <p:cNvPr id="4110" name="标题 308237"/>
          <p:cNvSpPr>
            <a:spLocks noGrp="1"/>
          </p:cNvSpPr>
          <p:nvPr>
            <p:ph type="title"/>
          </p:nvPr>
        </p:nvSpPr>
        <p:spPr>
          <a:xfrm>
            <a:off x="457200" y="457200"/>
            <a:ext cx="8229600" cy="1371600"/>
          </a:xfrm>
          <a:prstGeom prst="rect">
            <a:avLst/>
          </a:prstGeom>
          <a:noFill/>
          <a:ln w="9525">
            <a:noFill/>
          </a:ln>
        </p:spPr>
        <p:txBody>
          <a:bodyPr anchor="ctr" anchorCtr="0"/>
          <a:p>
            <a:pPr lvl="0" indent="0"/>
            <a:r>
              <a:rPr lang="zh-CN" altLang="en-US" dirty="0"/>
              <a:t>单击此处编辑母版标题样式</a:t>
            </a:r>
            <a:endParaRPr lang="zh-CN" altLang="en-US" dirty="0"/>
          </a:p>
        </p:txBody>
      </p:sp>
      <p:sp>
        <p:nvSpPr>
          <p:cNvPr id="4111" name="文本占位符 308238"/>
          <p:cNvSpPr>
            <a:spLocks noGrp="1"/>
          </p:cNvSpPr>
          <p:nvPr>
            <p:ph type="body"/>
          </p:nvPr>
        </p:nvSpPr>
        <p:spPr>
          <a:xfrm>
            <a:off x="457200" y="1981200"/>
            <a:ext cx="8229600" cy="3886200"/>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308240" name="日期占位符 308239"/>
          <p:cNvSpPr>
            <a:spLocks noGrp="1"/>
          </p:cNvSpPr>
          <p:nvPr>
            <p:ph type="dt" sz="half" idx="2"/>
          </p:nvPr>
        </p:nvSpPr>
        <p:spPr>
          <a:xfrm>
            <a:off x="457200" y="6245225"/>
            <a:ext cx="2133600" cy="476250"/>
          </a:xfrm>
          <a:prstGeom prst="rect">
            <a:avLst/>
          </a:prstGeom>
          <a:noFill/>
          <a:ln w="9525">
            <a:noFill/>
          </a:ln>
        </p:spPr>
        <p:txBody>
          <a:bodyPr anchor="b"/>
          <a:lstStyle>
            <a:lvl1pPr>
              <a:defRPr sz="1200"/>
            </a:lvl1pPr>
          </a:lstStyle>
          <a:p>
            <a:pPr lvl="0" fontAlgn="base"/>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6.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8.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0.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2.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ctrTitle"/>
          </p:nvPr>
        </p:nvSpPr>
        <p:spPr>
          <a:xfrm>
            <a:off x="2437130" y="2514600"/>
            <a:ext cx="6693535" cy="1019175"/>
          </a:xfrm>
        </p:spPr>
        <p:txBody>
          <a:bodyPr anchor="ctr" anchorCtr="0"/>
          <a:p>
            <a:pPr defTabSz="914400">
              <a:buClrTx/>
              <a:buSzTx/>
              <a:buFontTx/>
              <a:buNone/>
            </a:pPr>
            <a:r>
              <a:rPr 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模块三</a:t>
            </a:r>
            <a:r>
              <a:rPr lang="en-US" alt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  </a:t>
            </a:r>
            <a:r>
              <a:rPr lang="zh-CN" altLang="en-US"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求职应聘</a:t>
            </a:r>
            <a:endParaRPr lang="zh-CN" altLang="en-US"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timing>
    <p:tnLst>
      <p:par>
        <p:cTn id="1" dur="indefinite" restart="never" nodeType="tmRoot"/>
      </p:par>
    </p:tnLst>
    <p:bldLst>
      <p:bldP spid="40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一、应聘介绍基本要求</a:t>
            </a:r>
            <a:endParaRPr lang="zh-CN" altLang="en-US" sz="2500" b="1" dirty="0"/>
          </a:p>
          <a:p>
            <a:pPr marL="0" algn="l">
              <a:lnSpc>
                <a:spcPct val="110000"/>
              </a:lnSpc>
              <a:spcBef>
                <a:spcPts val="100"/>
              </a:spcBef>
              <a:spcAft>
                <a:spcPts val="0"/>
              </a:spcAft>
              <a:buNone/>
            </a:pPr>
            <a:r>
              <a:rPr lang="zh-CN" altLang="en-US" sz="2000" b="1" dirty="0"/>
              <a:t>（一）严格遵守介绍时间</a:t>
            </a:r>
            <a:endParaRPr lang="zh-CN" altLang="en-US" sz="2000" b="1" dirty="0"/>
          </a:p>
          <a:p>
            <a:pPr marL="0" algn="l">
              <a:lnSpc>
                <a:spcPct val="110000"/>
              </a:lnSpc>
              <a:spcBef>
                <a:spcPts val="100"/>
              </a:spcBef>
              <a:spcAft>
                <a:spcPts val="0"/>
              </a:spcAft>
              <a:buNone/>
            </a:pPr>
            <a:r>
              <a:rPr lang="zh-CN" altLang="en-US" sz="1800" dirty="0">
                <a:ea typeface="宋体" panose="02010600030101010101" pitchFamily="2" charset="-122"/>
              </a:rPr>
              <a:t>在自我介绍时，首先应严格遵守用人单位时间规定。企业通常要求进行三分钟自我介绍，求职者必须合理分配介绍时间，既不能三言两语简单介绍自己姓名及毕业院校等基本信息，也不能滔滔不绝、毫无主题地介绍。</a:t>
            </a:r>
            <a:endParaRPr lang="zh-CN" altLang="en-US" sz="1800" dirty="0">
              <a:ea typeface="宋体" panose="02010600030101010101" pitchFamily="2" charset="-122"/>
            </a:endParaRPr>
          </a:p>
          <a:p>
            <a:pPr marL="0" algn="l">
              <a:lnSpc>
                <a:spcPct val="110000"/>
              </a:lnSpc>
              <a:spcBef>
                <a:spcPts val="100"/>
              </a:spcBef>
              <a:spcAft>
                <a:spcPts val="0"/>
              </a:spcAft>
              <a:buNone/>
            </a:pPr>
            <a:r>
              <a:rPr lang="zh-CN" altLang="en-US" sz="2000" b="1" dirty="0"/>
              <a:t>（二）切忌复述简历内容</a:t>
            </a:r>
            <a:endParaRPr lang="zh-CN" altLang="en-US" sz="2000" b="1" dirty="0"/>
          </a:p>
          <a:p>
            <a:pPr algn="just">
              <a:lnSpc>
                <a:spcPct val="110000"/>
              </a:lnSpc>
              <a:spcBef>
                <a:spcPts val="100"/>
              </a:spcBef>
              <a:spcAft>
                <a:spcPts val="0"/>
              </a:spcAft>
              <a:buNone/>
            </a:pPr>
            <a:r>
              <a:rPr lang="en-US" altLang="zh-CN" sz="1800" dirty="0">
                <a:ea typeface="宋体" panose="02010600030101010101" pitchFamily="2" charset="-122"/>
              </a:rPr>
              <a:t> </a:t>
            </a:r>
            <a:r>
              <a:rPr lang="zh-CN" altLang="en-US" sz="1800" dirty="0">
                <a:ea typeface="宋体" panose="02010600030101010101" pitchFamily="2" charset="-122"/>
              </a:rPr>
              <a:t>在面试现场进行介绍时，很多应聘者都是习惯性地将自己简历上的内容提前背诵，</a:t>
            </a:r>
            <a:endParaRPr lang="zh-CN" altLang="en-US" sz="1800" dirty="0">
              <a:ea typeface="宋体" panose="02010600030101010101" pitchFamily="2" charset="-122"/>
            </a:endParaRPr>
          </a:p>
          <a:p>
            <a:pPr algn="just">
              <a:lnSpc>
                <a:spcPct val="110000"/>
              </a:lnSpc>
              <a:spcBef>
                <a:spcPts val="100"/>
              </a:spcBef>
              <a:spcAft>
                <a:spcPts val="0"/>
              </a:spcAft>
              <a:buNone/>
            </a:pPr>
            <a:r>
              <a:rPr lang="zh-CN" altLang="en-US" sz="1800" dirty="0">
                <a:ea typeface="宋体" panose="02010600030101010101" pitchFamily="2" charset="-122"/>
              </a:rPr>
              <a:t>现场复述给招聘单位，这种方式难以得到用人单位的认可。面试现场自我介绍更多</a:t>
            </a:r>
            <a:endParaRPr lang="zh-CN" altLang="en-US" sz="1800" dirty="0">
              <a:ea typeface="宋体" panose="02010600030101010101" pitchFamily="2" charset="-122"/>
            </a:endParaRPr>
          </a:p>
          <a:p>
            <a:pPr algn="just">
              <a:lnSpc>
                <a:spcPct val="110000"/>
              </a:lnSpc>
              <a:spcBef>
                <a:spcPts val="100"/>
              </a:spcBef>
              <a:spcAft>
                <a:spcPts val="0"/>
              </a:spcAft>
              <a:buNone/>
            </a:pPr>
            <a:r>
              <a:rPr lang="zh-CN" altLang="en-US" sz="1800" dirty="0">
                <a:ea typeface="宋体" panose="02010600030101010101" pitchFamily="2" charset="-122"/>
              </a:rPr>
              <a:t>的是考察求职者的口头表达能力和逻辑思维能力，求职者应该运用更为灵活、接地</a:t>
            </a:r>
            <a:endParaRPr lang="zh-CN" altLang="en-US" sz="1800" dirty="0">
              <a:ea typeface="宋体" panose="02010600030101010101" pitchFamily="2" charset="-122"/>
            </a:endParaRPr>
          </a:p>
          <a:p>
            <a:pPr algn="just">
              <a:lnSpc>
                <a:spcPct val="110000"/>
              </a:lnSpc>
              <a:spcBef>
                <a:spcPts val="100"/>
              </a:spcBef>
              <a:spcAft>
                <a:spcPts val="0"/>
              </a:spcAft>
              <a:buNone/>
            </a:pPr>
            <a:r>
              <a:rPr lang="zh-CN" altLang="en-US" sz="1800" dirty="0">
                <a:ea typeface="宋体" panose="02010600030101010101" pitchFamily="2" charset="-122"/>
              </a:rPr>
              <a:t>气的语司进行介绍。</a:t>
            </a:r>
            <a:endParaRPr lang="zh-CN" altLang="en-US" sz="1800" dirty="0">
              <a:ea typeface="宋体" panose="02010600030101010101" pitchFamily="2" charset="-122"/>
            </a:endParaRPr>
          </a:p>
          <a:p>
            <a:pPr algn="just">
              <a:lnSpc>
                <a:spcPct val="110000"/>
              </a:lnSpc>
              <a:spcBef>
                <a:spcPts val="100"/>
              </a:spcBef>
              <a:spcAft>
                <a:spcPts val="0"/>
              </a:spcAft>
              <a:buNone/>
            </a:pPr>
            <a:r>
              <a:rPr lang="zh-CN" altLang="en-US" sz="2000" b="1" dirty="0"/>
              <a:t>（三）突出目标职位信息</a:t>
            </a:r>
            <a:endParaRPr lang="zh-CN" altLang="en-US" sz="2000" b="1" dirty="0"/>
          </a:p>
          <a:p>
            <a:pPr algn="just">
              <a:lnSpc>
                <a:spcPct val="110000"/>
              </a:lnSpc>
              <a:spcBef>
                <a:spcPts val="100"/>
              </a:spcBef>
              <a:spcAft>
                <a:spcPts val="0"/>
              </a:spcAft>
              <a:buNone/>
            </a:pPr>
            <a:r>
              <a:rPr lang="zh-CN" altLang="en-US" sz="1800" dirty="0">
                <a:ea typeface="宋体" panose="02010600030101010101" pitchFamily="2" charset="-122"/>
              </a:rPr>
              <a:t>在求职面试介绍环节，由于时间受限，求职者不能将时间浪费在介绍与岗位无关的</a:t>
            </a:r>
            <a:endParaRPr lang="zh-CN" altLang="en-US" sz="1800" dirty="0">
              <a:ea typeface="宋体" panose="02010600030101010101" pitchFamily="2" charset="-122"/>
            </a:endParaRPr>
          </a:p>
          <a:p>
            <a:pPr algn="just">
              <a:lnSpc>
                <a:spcPct val="110000"/>
              </a:lnSpc>
              <a:spcBef>
                <a:spcPts val="100"/>
              </a:spcBef>
              <a:spcAft>
                <a:spcPts val="0"/>
              </a:spcAft>
              <a:buNone/>
            </a:pPr>
            <a:r>
              <a:rPr lang="zh-CN" altLang="en-US" sz="1800" dirty="0">
                <a:ea typeface="宋体" panose="02010600030101010101" pitchFamily="2" charset="-122"/>
              </a:rPr>
              <a:t>内容上，特别是简历上已有的内容。正确的做法是将话题引向自己的目标岗位，阐</a:t>
            </a:r>
            <a:endParaRPr lang="zh-CN" altLang="en-US" sz="1800" dirty="0">
              <a:ea typeface="宋体" panose="02010600030101010101" pitchFamily="2" charset="-122"/>
            </a:endParaRPr>
          </a:p>
          <a:p>
            <a:pPr algn="just">
              <a:lnSpc>
                <a:spcPct val="110000"/>
              </a:lnSpc>
              <a:spcBef>
                <a:spcPts val="100"/>
              </a:spcBef>
              <a:spcAft>
                <a:spcPts val="0"/>
              </a:spcAft>
              <a:buNone/>
            </a:pPr>
            <a:r>
              <a:rPr lang="zh-CN" altLang="en-US" sz="1800" dirty="0">
                <a:ea typeface="宋体" panose="02010600030101010101" pitchFamily="2" charset="-122"/>
              </a:rPr>
              <a:t>述自身与求职岗位匹配度，将考官注意力引到自己的优势领域。如应聘销售岗位的，</a:t>
            </a:r>
            <a:endParaRPr lang="zh-CN" altLang="en-US" sz="1800" dirty="0">
              <a:ea typeface="宋体" panose="02010600030101010101" pitchFamily="2" charset="-122"/>
            </a:endParaRPr>
          </a:p>
          <a:p>
            <a:pPr algn="just">
              <a:lnSpc>
                <a:spcPct val="110000"/>
              </a:lnSpc>
              <a:spcBef>
                <a:spcPts val="100"/>
              </a:spcBef>
              <a:spcAft>
                <a:spcPts val="0"/>
              </a:spcAft>
              <a:buNone/>
            </a:pPr>
            <a:r>
              <a:rPr lang="zh-CN" altLang="en-US" sz="1800" dirty="0">
                <a:ea typeface="宋体" panose="02010600030101010101" pitchFamily="2" charset="-122"/>
                <a:sym typeface="+mn-ea"/>
              </a:rPr>
              <a:t>可以向考官讲述自己校内外从事的销售实践活动;应聘教师岗位的，可以简单讲述</a:t>
            </a:r>
            <a:endParaRPr lang="zh-CN" altLang="en-US" sz="1800" dirty="0">
              <a:ea typeface="宋体" panose="02010600030101010101" pitchFamily="2" charset="-122"/>
              <a:sym typeface="+mn-ea"/>
            </a:endParaRPr>
          </a:p>
          <a:p>
            <a:pPr algn="just">
              <a:lnSpc>
                <a:spcPct val="110000"/>
              </a:lnSpc>
              <a:spcBef>
                <a:spcPts val="100"/>
              </a:spcBef>
              <a:spcAft>
                <a:spcPts val="0"/>
              </a:spcAft>
              <a:buNone/>
            </a:pPr>
            <a:r>
              <a:rPr lang="zh-CN" altLang="en-US" sz="1800" dirty="0">
                <a:ea typeface="宋体" panose="02010600030101010101" pitchFamily="2" charset="-122"/>
                <a:sym typeface="+mn-ea"/>
              </a:rPr>
              <a:t>自己在教育类单位的相关教学实习经验。</a:t>
            </a:r>
            <a:endParaRPr lang="zh-CN" altLang="en-US" sz="1800" dirty="0">
              <a:ea typeface="宋体" panose="0201060003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【单元二】求职沟通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marL="0" algn="l">
              <a:lnSpc>
                <a:spcPct val="110000"/>
              </a:lnSpc>
              <a:spcBef>
                <a:spcPts val="100"/>
              </a:spcBef>
              <a:spcAft>
                <a:spcPts val="0"/>
              </a:spcAft>
              <a:buNone/>
            </a:pPr>
            <a:r>
              <a:rPr lang="zh-CN" altLang="en-US" sz="2500" b="1" dirty="0">
                <a:sym typeface="+mn-ea"/>
              </a:rPr>
              <a:t>一、应聘介绍基本要求</a:t>
            </a:r>
            <a:endParaRPr lang="zh-CN" altLang="en-US" sz="2500" b="1" dirty="0"/>
          </a:p>
          <a:p>
            <a:pPr>
              <a:lnSpc>
                <a:spcPct val="150000"/>
              </a:lnSpc>
              <a:spcBef>
                <a:spcPts val="100"/>
              </a:spcBef>
              <a:spcAft>
                <a:spcPts val="0"/>
              </a:spcAft>
              <a:buNone/>
            </a:pPr>
            <a:r>
              <a:rPr lang="zh-CN" altLang="en-US" sz="1800" b="1" dirty="0">
                <a:ea typeface="宋体" panose="02010600030101010101" pitchFamily="2" charset="-122"/>
              </a:rPr>
              <a:t>（四）务必做到实事求是</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有的求职者为了在面试时快速得到用人单位的关注，不惜虚构夸张自己的阅历和过往成绩，但是面对经验丰富的考官，这些伎俩不仅很容易被拆穿，还会给用人单位留下不诚实的印象。求职应聘时，自我介绍应该实事求是，可以转引老师、同事等人对自己的正面评价来印证自己的能力。</a:t>
            </a:r>
            <a:endParaRPr lang="zh-CN" altLang="en-US" sz="1800" dirty="0">
              <a:ea typeface="宋体" panose="02010600030101010101" pitchFamily="2" charset="-122"/>
            </a:endParaRPr>
          </a:p>
          <a:p>
            <a:pPr marL="0" algn="l">
              <a:lnSpc>
                <a:spcPct val="150000"/>
              </a:lnSpc>
              <a:spcBef>
                <a:spcPts val="100"/>
              </a:spcBef>
              <a:spcAft>
                <a:spcPts val="0"/>
              </a:spcAft>
              <a:buNone/>
            </a:pPr>
            <a:r>
              <a:rPr lang="zh-CN" altLang="en-US" sz="1800" b="1" dirty="0">
                <a:ea typeface="宋体" panose="02010600030101010101" pitchFamily="2" charset="-122"/>
              </a:rPr>
              <a:t>（五）始终做到自信沉稳</a:t>
            </a:r>
            <a:endParaRPr lang="zh-CN" altLang="en-US" sz="1800" b="1" dirty="0">
              <a:ea typeface="宋体" panose="02010600030101010101" pitchFamily="2" charset="-122"/>
            </a:endParaRPr>
          </a:p>
          <a:p>
            <a:pPr marL="0" algn="l">
              <a:lnSpc>
                <a:spcPct val="150000"/>
              </a:lnSpc>
              <a:spcBef>
                <a:spcPts val="100"/>
              </a:spcBef>
              <a:spcAft>
                <a:spcPts val="0"/>
              </a:spcAft>
              <a:buNone/>
            </a:pPr>
            <a:r>
              <a:rPr lang="zh-CN" altLang="en-US" sz="1800" dirty="0">
                <a:ea typeface="宋体" panose="02010600030101010101" pitchFamily="2" charset="-122"/>
              </a:rPr>
              <a:t>求职应聘时，自我介绍语言应该体现出高度的自信。回答考官问题的时候要学会用眼神与考官交流，沉着冷静地回答考官提出的问题，突出自身与他人的差异性，突出自身的优势。要着重强调自己专业特长与经历，说话的时候要中肯客观，切忌自吹自擂。有的求职者面对考官的时候目光飘忽不定，躲闪考官的目光，给人一种不自信的感觉。</a:t>
            </a:r>
            <a:endParaRPr lang="zh-CN" altLang="en-US" sz="1800" dirty="0">
              <a:ea typeface="宋体" panose="02010600030101010101" pitchFamily="2" charset="-122"/>
            </a:endParaRPr>
          </a:p>
          <a:p>
            <a:pPr marL="0" algn="l">
              <a:lnSpc>
                <a:spcPct val="110000"/>
              </a:lnSpc>
              <a:spcBef>
                <a:spcPts val="100"/>
              </a:spcBef>
              <a:spcAft>
                <a:spcPts val="0"/>
              </a:spcAft>
              <a:buNone/>
            </a:pPr>
            <a:endParaRPr lang="zh-CN" altLang="en-US" sz="1800" dirty="0">
              <a:ea typeface="宋体" panose="02010600030101010101" pitchFamily="2" charset="-122"/>
            </a:endParaRPr>
          </a:p>
          <a:p>
            <a:pPr marL="0" algn="l">
              <a:lnSpc>
                <a:spcPct val="110000"/>
              </a:lnSpc>
              <a:spcBef>
                <a:spcPts val="100"/>
              </a:spcBef>
              <a:spcAft>
                <a:spcPts val="0"/>
              </a:spcAft>
              <a:buNone/>
            </a:pP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【单元二】求职沟通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550535"/>
          </a:xfrm>
        </p:spPr>
        <p:txBody>
          <a:bodyPr anchor="t" anchorCtr="0"/>
          <a:p>
            <a:pPr>
              <a:lnSpc>
                <a:spcPct val="130000"/>
              </a:lnSpc>
              <a:spcBef>
                <a:spcPts val="0"/>
              </a:spcBef>
              <a:spcAft>
                <a:spcPts val="0"/>
              </a:spcAft>
              <a:buNone/>
            </a:pPr>
            <a:r>
              <a:rPr lang="zh-CN" altLang="en-US" sz="2500" b="1" dirty="0">
                <a:sym typeface="+mn-ea"/>
              </a:rPr>
              <a:t>二、应聘交谈语言技巧</a:t>
            </a:r>
            <a:endParaRPr lang="zh-CN" altLang="en-US" sz="1800" b="1" dirty="0">
              <a:ea typeface="宋体" panose="02010600030101010101" pitchFamily="2" charset="-122"/>
            </a:endParaRPr>
          </a:p>
          <a:p>
            <a:pPr>
              <a:lnSpc>
                <a:spcPct val="130000"/>
              </a:lnSpc>
              <a:spcBef>
                <a:spcPts val="0"/>
              </a:spcBef>
              <a:spcAft>
                <a:spcPts val="0"/>
              </a:spcAft>
              <a:buNone/>
            </a:pPr>
            <a:r>
              <a:rPr lang="zh-CN" altLang="en-US" sz="1800" b="1" dirty="0">
                <a:ea typeface="宋体" panose="02010600030101010101" pitchFamily="2" charset="-122"/>
              </a:rPr>
              <a:t>（一）礼貌谦逊</a:t>
            </a:r>
            <a:endParaRPr lang="zh-CN" altLang="en-US" sz="1800" b="1" dirty="0">
              <a:ea typeface="宋体" panose="02010600030101010101" pitchFamily="2" charset="-122"/>
            </a:endParaRPr>
          </a:p>
          <a:p>
            <a:pPr>
              <a:lnSpc>
                <a:spcPct val="130000"/>
              </a:lnSpc>
              <a:spcBef>
                <a:spcPts val="0"/>
              </a:spcBef>
              <a:spcAft>
                <a:spcPts val="0"/>
              </a:spcAft>
              <a:buNone/>
            </a:pPr>
            <a:r>
              <a:rPr lang="zh-CN" altLang="en-US" sz="1800" dirty="0">
                <a:ea typeface="宋体" panose="02010600030101010101" pitchFamily="2" charset="-122"/>
              </a:rPr>
              <a:t>在求职面试过程中要体现出求职者自身的主动性和涵养。因此作为求职者在面试一</a:t>
            </a:r>
            <a:endParaRPr lang="zh-CN" altLang="en-US" sz="1800" dirty="0">
              <a:ea typeface="宋体" panose="02010600030101010101" pitchFamily="2" charset="-122"/>
            </a:endParaRPr>
          </a:p>
          <a:p>
            <a:pPr>
              <a:lnSpc>
                <a:spcPct val="130000"/>
              </a:lnSpc>
              <a:spcBef>
                <a:spcPts val="0"/>
              </a:spcBef>
              <a:spcAft>
                <a:spcPts val="0"/>
              </a:spcAft>
              <a:buNone/>
            </a:pPr>
            <a:r>
              <a:rPr lang="zh-CN" altLang="en-US" sz="1800" dirty="0">
                <a:ea typeface="宋体" panose="02010600030101010101" pitchFamily="2" charset="-122"/>
              </a:rPr>
              <a:t>开始就有必要主动向考官问好致意，而且要善用谦词和敬称，如称呼对方时多用</a:t>
            </a:r>
            <a:endParaRPr lang="zh-CN" altLang="en-US" sz="1800" dirty="0">
              <a:ea typeface="宋体" panose="02010600030101010101" pitchFamily="2" charset="-122"/>
            </a:endParaRPr>
          </a:p>
          <a:p>
            <a:pPr>
              <a:lnSpc>
                <a:spcPct val="130000"/>
              </a:lnSpc>
              <a:spcBef>
                <a:spcPts val="0"/>
              </a:spcBef>
              <a:spcAft>
                <a:spcPts val="0"/>
              </a:spcAft>
              <a:buNone/>
            </a:pPr>
            <a:r>
              <a:rPr lang="zh-CN" altLang="en-US" sz="1800" dirty="0">
                <a:ea typeface="宋体" panose="02010600030101010101" pitchFamily="2" charset="-122"/>
              </a:rPr>
              <a:t>“您”“贵”等词。在面试结束离场时要主动向考官告别。</a:t>
            </a:r>
            <a:endParaRPr lang="zh-CN" altLang="en-US" sz="1800" dirty="0">
              <a:ea typeface="宋体" panose="02010600030101010101" pitchFamily="2" charset="-122"/>
            </a:endParaRPr>
          </a:p>
          <a:p>
            <a:pPr>
              <a:lnSpc>
                <a:spcPct val="130000"/>
              </a:lnSpc>
              <a:spcBef>
                <a:spcPts val="0"/>
              </a:spcBef>
              <a:spcAft>
                <a:spcPts val="0"/>
              </a:spcAft>
              <a:buNone/>
            </a:pPr>
            <a:r>
              <a:rPr lang="zh-CN" altLang="en-US" sz="1800" b="1" dirty="0">
                <a:ea typeface="宋体" panose="02010600030101010101" pitchFamily="2" charset="-122"/>
              </a:rPr>
              <a:t>（二）诚恳大方</a:t>
            </a:r>
            <a:endParaRPr lang="zh-CN" altLang="en-US" sz="1800" b="1" dirty="0">
              <a:ea typeface="宋体" panose="02010600030101010101" pitchFamily="2" charset="-122"/>
            </a:endParaRPr>
          </a:p>
          <a:p>
            <a:pPr>
              <a:lnSpc>
                <a:spcPct val="130000"/>
              </a:lnSpc>
              <a:spcBef>
                <a:spcPts val="0"/>
              </a:spcBef>
              <a:spcAft>
                <a:spcPts val="0"/>
              </a:spcAft>
              <a:buNone/>
            </a:pPr>
            <a:r>
              <a:rPr lang="zh-CN" altLang="en-US" sz="1800" dirty="0">
                <a:ea typeface="宋体" panose="02010600030101010101" pitchFamily="2" charset="-122"/>
              </a:rPr>
              <a:t>态度诚恳能体现出个人的修养。在求职面试时，与考官交谈要做到语言文明，语气</a:t>
            </a:r>
            <a:endParaRPr lang="zh-CN" altLang="en-US" sz="1800" dirty="0">
              <a:ea typeface="宋体" panose="02010600030101010101" pitchFamily="2" charset="-122"/>
            </a:endParaRPr>
          </a:p>
          <a:p>
            <a:pPr>
              <a:lnSpc>
                <a:spcPct val="130000"/>
              </a:lnSpc>
              <a:spcBef>
                <a:spcPts val="0"/>
              </a:spcBef>
              <a:spcAft>
                <a:spcPts val="0"/>
              </a:spcAft>
              <a:buNone/>
            </a:pPr>
            <a:r>
              <a:rPr lang="zh-CN" altLang="en-US" sz="1800" dirty="0">
                <a:ea typeface="宋体" panose="02010600030101010101" pitchFamily="2" charset="-122"/>
              </a:rPr>
              <a:t>诚恳。求职者在谈及自身情况，特别是学业成绩及个人能力时，务必要谦和有礼，</a:t>
            </a:r>
            <a:endParaRPr lang="zh-CN" altLang="en-US" sz="1800" dirty="0">
              <a:ea typeface="宋体" panose="02010600030101010101" pitchFamily="2" charset="-122"/>
            </a:endParaRPr>
          </a:p>
          <a:p>
            <a:pPr>
              <a:lnSpc>
                <a:spcPct val="130000"/>
              </a:lnSpc>
              <a:spcBef>
                <a:spcPts val="0"/>
              </a:spcBef>
              <a:spcAft>
                <a:spcPts val="0"/>
              </a:spcAft>
              <a:buNone/>
            </a:pPr>
            <a:r>
              <a:rPr lang="zh-CN" altLang="en-US" sz="1800" dirty="0">
                <a:ea typeface="宋体" panose="02010600030101010101" pitchFamily="2" charset="-122"/>
              </a:rPr>
              <a:t>切忌夸夸其谈或者虚构事实。假大空的语言会引起招聘人员的反感，给人留下浮躁</a:t>
            </a:r>
            <a:endParaRPr lang="zh-CN" altLang="en-US" sz="1800" dirty="0">
              <a:ea typeface="宋体" panose="02010600030101010101" pitchFamily="2" charset="-122"/>
            </a:endParaRPr>
          </a:p>
          <a:p>
            <a:pPr>
              <a:lnSpc>
                <a:spcPct val="130000"/>
              </a:lnSpc>
              <a:spcBef>
                <a:spcPts val="0"/>
              </a:spcBef>
              <a:spcAft>
                <a:spcPts val="0"/>
              </a:spcAft>
              <a:buNone/>
            </a:pPr>
            <a:r>
              <a:rPr lang="zh-CN" altLang="en-US" sz="1800" dirty="0">
                <a:ea typeface="宋体" panose="02010600030101010101" pitchFamily="2" charset="-122"/>
              </a:rPr>
              <a:t>虚伪等不良印象，会影响面试的成功率。</a:t>
            </a:r>
            <a:endParaRPr lang="zh-CN" altLang="en-US" sz="1800" dirty="0">
              <a:ea typeface="宋体" panose="02010600030101010101" pitchFamily="2" charset="-122"/>
            </a:endParaRPr>
          </a:p>
          <a:p>
            <a:pPr>
              <a:lnSpc>
                <a:spcPct val="130000"/>
              </a:lnSpc>
              <a:spcBef>
                <a:spcPts val="0"/>
              </a:spcBef>
              <a:spcAft>
                <a:spcPts val="0"/>
              </a:spcAft>
              <a:buNone/>
            </a:pPr>
            <a:r>
              <a:rPr lang="zh-CN" altLang="en-US" sz="1800" b="1" dirty="0">
                <a:ea typeface="宋体" panose="02010600030101010101" pitchFamily="2" charset="-122"/>
              </a:rPr>
              <a:t>（三）简单明了</a:t>
            </a:r>
            <a:endParaRPr lang="zh-CN" altLang="en-US" sz="1800" b="1" dirty="0">
              <a:ea typeface="宋体" panose="02010600030101010101" pitchFamily="2" charset="-122"/>
            </a:endParaRPr>
          </a:p>
          <a:p>
            <a:pPr>
              <a:lnSpc>
                <a:spcPct val="130000"/>
              </a:lnSpc>
              <a:spcBef>
                <a:spcPts val="0"/>
              </a:spcBef>
              <a:spcAft>
                <a:spcPts val="0"/>
              </a:spcAft>
              <a:buNone/>
            </a:pPr>
            <a:r>
              <a:rPr lang="zh-CN" altLang="en-US" sz="1800" dirty="0">
                <a:ea typeface="宋体" panose="02010600030101010101" pitchFamily="2" charset="-122"/>
              </a:rPr>
              <a:t>在回答面试考官提问时，语言尽可能简单明了。应聘者应该凝练关键信息，避免啰</a:t>
            </a:r>
            <a:endParaRPr lang="zh-CN" altLang="en-US" sz="1800" dirty="0">
              <a:ea typeface="宋体" panose="02010600030101010101" pitchFamily="2" charset="-122"/>
            </a:endParaRPr>
          </a:p>
          <a:p>
            <a:pPr>
              <a:lnSpc>
                <a:spcPct val="130000"/>
              </a:lnSpc>
              <a:spcBef>
                <a:spcPts val="0"/>
              </a:spcBef>
              <a:spcAft>
                <a:spcPts val="0"/>
              </a:spcAft>
              <a:buNone/>
            </a:pPr>
            <a:r>
              <a:rPr lang="zh-CN" altLang="en-US" sz="1800" dirty="0">
                <a:ea typeface="宋体" panose="02010600030101010101" pitchFamily="2" charset="-122"/>
              </a:rPr>
              <a:t>嗦冗长地回答问题。为了取得良好的沟通效果，平时讲话要尽量避免口头禅，特别</a:t>
            </a:r>
            <a:endParaRPr lang="zh-CN" altLang="en-US" sz="1800" dirty="0">
              <a:ea typeface="宋体" panose="02010600030101010101" pitchFamily="2" charset="-122"/>
            </a:endParaRPr>
          </a:p>
          <a:p>
            <a:pPr>
              <a:lnSpc>
                <a:spcPct val="130000"/>
              </a:lnSpc>
              <a:spcBef>
                <a:spcPts val="0"/>
              </a:spcBef>
              <a:spcAft>
                <a:spcPts val="0"/>
              </a:spcAft>
              <a:buNone/>
            </a:pPr>
            <a:r>
              <a:rPr lang="zh-CN" altLang="en-US" sz="1800" dirty="0">
                <a:ea typeface="宋体" panose="02010600030101010101" pitchFamily="2" charset="-122"/>
              </a:rPr>
              <a:t>是一些不雅的口头禅，在交流时做到口齿清晰，言简意赅，准确明了，不要含糊。</a:t>
            </a:r>
            <a:endParaRPr lang="zh-CN" altLang="en-US" sz="1800" dirty="0">
              <a:ea typeface="宋体" panose="02010600030101010101" pitchFamily="2" charset="-122"/>
            </a:endParaRPr>
          </a:p>
          <a:p>
            <a:pPr>
              <a:lnSpc>
                <a:spcPct val="130000"/>
              </a:lnSpc>
              <a:spcBef>
                <a:spcPts val="0"/>
              </a:spcBef>
              <a:spcAft>
                <a:spcPts val="0"/>
              </a:spcAft>
              <a:buNone/>
            </a:pPr>
            <a:endParaRPr lang="zh-CN" altLang="en-US" sz="1800" b="1"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【单元二】求职沟通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20000"/>
              </a:lnSpc>
              <a:spcBef>
                <a:spcPts val="0"/>
              </a:spcBef>
              <a:spcAft>
                <a:spcPts val="0"/>
              </a:spcAft>
              <a:buNone/>
            </a:pPr>
            <a:r>
              <a:rPr lang="zh-CN" altLang="en-US" sz="2500" b="1" dirty="0">
                <a:sym typeface="+mn-ea"/>
              </a:rPr>
              <a:t>二、应聘交谈语言技巧</a:t>
            </a:r>
            <a:endParaRPr lang="zh-CN" altLang="en-US" sz="2500" b="1" dirty="0"/>
          </a:p>
          <a:p>
            <a:pPr>
              <a:lnSpc>
                <a:spcPct val="120000"/>
              </a:lnSpc>
              <a:spcBef>
                <a:spcPts val="0"/>
              </a:spcBef>
              <a:spcAft>
                <a:spcPts val="0"/>
              </a:spcAft>
              <a:buNone/>
            </a:pPr>
            <a:r>
              <a:rPr lang="zh-CN" altLang="en-US" sz="1800" b="1" dirty="0">
                <a:ea typeface="宋体" panose="02010600030101010101" pitchFamily="2" charset="-122"/>
                <a:sym typeface="+mn-ea"/>
              </a:rPr>
              <a:t>（四）语言幽默</a:t>
            </a:r>
            <a:endParaRPr lang="zh-CN" altLang="en-US" sz="1800" b="1"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适度的幽默语言可以体现出应聘者较高的人文素养。在交谈或回答问题时，除了表</a:t>
            </a:r>
            <a:endParaRPr lang="zh-CN" altLang="en-US" sz="1800"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达清晰以外，适当的时候可以运用幽默的语言技巧使谈话轻松愉快，也能展示出自</a:t>
            </a:r>
            <a:endParaRPr lang="zh-CN" altLang="en-US" sz="1800"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己从容不迫的风度。尤其是遇到难以回答的问题时，机智幽默的语言可以显示出自</a:t>
            </a:r>
            <a:endParaRPr lang="zh-CN" altLang="en-US" sz="1800"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己的聪明智慧，有助于化解尴尬，并给考官留下良好印象。</a:t>
            </a:r>
            <a:endParaRPr lang="zh-CN" altLang="en-US" sz="1800" dirty="0">
              <a:ea typeface="宋体" panose="02010600030101010101" pitchFamily="2" charset="-122"/>
            </a:endParaRPr>
          </a:p>
          <a:p>
            <a:pPr>
              <a:lnSpc>
                <a:spcPct val="120000"/>
              </a:lnSpc>
              <a:spcBef>
                <a:spcPts val="0"/>
              </a:spcBef>
              <a:spcAft>
                <a:spcPts val="0"/>
              </a:spcAft>
              <a:buNone/>
            </a:pPr>
            <a:r>
              <a:rPr lang="zh-CN" altLang="en-US" sz="1800" b="1" dirty="0">
                <a:ea typeface="宋体" panose="02010600030101010101" pitchFamily="2" charset="-122"/>
              </a:rPr>
              <a:t>（五）语气温和</a:t>
            </a:r>
            <a:endParaRPr lang="zh-CN" altLang="en-US" sz="1800" b="1"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求职面试交谈时，还要注意语气、语调及语言的配合。谈话语气要做到温和适中，</a:t>
            </a:r>
            <a:endParaRPr lang="zh-CN" altLang="en-US" sz="1800"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不要过分生硬。和考官互动时，语调要柔和一些，音量不宜过大或过小，以每个考</a:t>
            </a:r>
            <a:endParaRPr lang="zh-CN" altLang="en-US" sz="1800"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官都能听清楚为宜。在陈述自身情况时，可使用较为温和的陈述语句，以消除彼此</a:t>
            </a:r>
            <a:endParaRPr lang="zh-CN" altLang="en-US" sz="1800"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之间的距离感。</a:t>
            </a:r>
            <a:endParaRPr lang="zh-CN" altLang="en-US" sz="1800" dirty="0">
              <a:ea typeface="宋体" panose="02010600030101010101" pitchFamily="2" charset="-122"/>
            </a:endParaRPr>
          </a:p>
          <a:p>
            <a:pPr>
              <a:lnSpc>
                <a:spcPct val="120000"/>
              </a:lnSpc>
              <a:spcBef>
                <a:spcPts val="0"/>
              </a:spcBef>
              <a:spcAft>
                <a:spcPts val="0"/>
              </a:spcAft>
              <a:buNone/>
            </a:pPr>
            <a:r>
              <a:rPr lang="zh-CN" altLang="en-US" sz="1800" b="1" dirty="0">
                <a:ea typeface="宋体" panose="02010600030101010101" pitchFamily="2" charset="-122"/>
              </a:rPr>
              <a:t>（六）注意互动</a:t>
            </a:r>
            <a:endParaRPr lang="zh-CN" altLang="en-US" sz="1800" b="1"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求职面试交谈过程中，应随时注意考官的反应。如果考官心不在焉，可能表示他对</a:t>
            </a:r>
            <a:endParaRPr lang="zh-CN" altLang="en-US" sz="1800"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求职者所讲的这段话没有兴趣，作为应试者就应该主动设法转移话题。如果考</a:t>
            </a:r>
            <a:endParaRPr lang="zh-CN" altLang="en-US" sz="1800"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官的肢体动作是侧耳倾听，可能是由于求职者说话声音过小。如果考官皱眉或摇头</a:t>
            </a:r>
            <a:endParaRPr lang="zh-CN" altLang="en-US" sz="1800" dirty="0">
              <a:ea typeface="宋体" panose="02010600030101010101" pitchFamily="2" charset="-122"/>
            </a:endParaRPr>
          </a:p>
          <a:p>
            <a:pPr>
              <a:lnSpc>
                <a:spcPct val="120000"/>
              </a:lnSpc>
              <a:spcBef>
                <a:spcPts val="0"/>
              </a:spcBef>
              <a:spcAft>
                <a:spcPts val="0"/>
              </a:spcAft>
              <a:buNone/>
            </a:pPr>
            <a:r>
              <a:rPr lang="zh-CN" altLang="en-US" sz="1800" dirty="0">
                <a:ea typeface="宋体" panose="02010600030101010101" pitchFamily="2" charset="-122"/>
              </a:rPr>
              <a:t>，可能表示求职者言语不当。</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【单元二】求职沟通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990600"/>
            <a:ext cx="8469630" cy="5383530"/>
          </a:xfrm>
        </p:spPr>
        <p:txBody>
          <a:bodyPr anchor="t" anchorCtr="0"/>
          <a:p>
            <a:pPr>
              <a:lnSpc>
                <a:spcPct val="110000"/>
              </a:lnSpc>
              <a:spcBef>
                <a:spcPts val="100"/>
              </a:spcBef>
              <a:spcAft>
                <a:spcPts val="0"/>
              </a:spcAft>
              <a:buNone/>
            </a:pPr>
            <a:r>
              <a:rPr lang="zh-CN" altLang="en-US" sz="2500" b="1" dirty="0"/>
              <a:t>三、应聘面试礼仪要求</a:t>
            </a:r>
            <a:endParaRPr lang="zh-CN" altLang="en-US" sz="2500" b="1" dirty="0"/>
          </a:p>
          <a:p>
            <a:pPr>
              <a:lnSpc>
                <a:spcPct val="130000"/>
              </a:lnSpc>
              <a:spcBef>
                <a:spcPts val="0"/>
              </a:spcBef>
              <a:spcAft>
                <a:spcPts val="0"/>
              </a:spcAft>
              <a:buNone/>
            </a:pPr>
            <a:r>
              <a:rPr lang="zh-CN" altLang="en-US" sz="2000" b="1" dirty="0"/>
              <a:t>（一）诚信守时</a:t>
            </a:r>
            <a:endParaRPr lang="zh-CN" altLang="en-US" sz="2000" b="1" dirty="0"/>
          </a:p>
          <a:p>
            <a:pPr marL="0" algn="l">
              <a:lnSpc>
                <a:spcPct val="130000"/>
              </a:lnSpc>
              <a:spcBef>
                <a:spcPts val="0"/>
              </a:spcBef>
              <a:spcAft>
                <a:spcPts val="0"/>
              </a:spcAft>
              <a:buNone/>
            </a:pPr>
            <a:r>
              <a:rPr lang="zh-CN" altLang="en-US" sz="1800" dirty="0">
                <a:ea typeface="宋体" panose="02010600030101010101" pitchFamily="2" charset="-122"/>
              </a:rPr>
              <a:t>守时是用人单位对应聘者的最基本要求，也是用人单位重点考察内容之一。一般来说，参加招聘面试活动，求职者应提前到场。如果应聘者在面试当天迟到，无疑是非常失礼的行为。</a:t>
            </a:r>
            <a:endParaRPr lang="zh-CN" altLang="en-US" sz="1800" dirty="0">
              <a:ea typeface="宋体" panose="02010600030101010101" pitchFamily="2" charset="-122"/>
            </a:endParaRPr>
          </a:p>
          <a:p>
            <a:pPr marL="0" algn="l">
              <a:lnSpc>
                <a:spcPct val="130000"/>
              </a:lnSpc>
              <a:spcBef>
                <a:spcPts val="0"/>
              </a:spcBef>
              <a:spcAft>
                <a:spcPts val="0"/>
              </a:spcAft>
              <a:buNone/>
            </a:pPr>
            <a:r>
              <a:rPr lang="zh-CN" altLang="en-US" sz="2000" b="1" dirty="0"/>
              <a:t>（二）服饰得体</a:t>
            </a:r>
            <a:endParaRPr lang="zh-CN" altLang="en-US" sz="2000" b="1" dirty="0"/>
          </a:p>
          <a:p>
            <a:pPr marL="0" algn="l">
              <a:lnSpc>
                <a:spcPct val="130000"/>
              </a:lnSpc>
              <a:spcBef>
                <a:spcPts val="0"/>
              </a:spcBef>
              <a:spcAft>
                <a:spcPts val="0"/>
              </a:spcAft>
              <a:buNone/>
            </a:pPr>
            <a:r>
              <a:rPr lang="zh-CN" altLang="en-US" sz="1800" dirty="0">
                <a:ea typeface="宋体" panose="02010600030101010101" pitchFamily="2" charset="-122"/>
              </a:rPr>
              <a:t>参加招聘面试活动时，求职者应根据应聘单位性质及个人具体需要搭配衣服，做到服饰得体，这也是尊重用人单位的一种表现。如果求职者不注意个人服饰，会给用人单位带来不重视面试的主观印象。一般而言，应尽量选择正装，体现出对面试的重视。服饰应大方得体，无须刻意修饰，尤其注意不要浓妆艳抹，简单朴素即可。</a:t>
            </a:r>
            <a:endParaRPr lang="zh-CN" altLang="en-US" sz="1800" dirty="0">
              <a:ea typeface="宋体" panose="02010600030101010101" pitchFamily="2" charset="-122"/>
            </a:endParaRPr>
          </a:p>
          <a:p>
            <a:pPr marL="0" algn="l">
              <a:lnSpc>
                <a:spcPct val="130000"/>
              </a:lnSpc>
              <a:spcBef>
                <a:spcPts val="0"/>
              </a:spcBef>
              <a:spcAft>
                <a:spcPts val="0"/>
              </a:spcAft>
              <a:buNone/>
            </a:pPr>
            <a:r>
              <a:rPr lang="zh-CN" altLang="en-US" sz="2000" b="1" dirty="0"/>
              <a:t>（三）语言坦诚</a:t>
            </a:r>
            <a:endParaRPr lang="zh-CN" altLang="en-US" sz="2000" b="1" dirty="0"/>
          </a:p>
          <a:p>
            <a:pPr marL="0" algn="l">
              <a:lnSpc>
                <a:spcPct val="130000"/>
              </a:lnSpc>
              <a:spcBef>
                <a:spcPts val="0"/>
              </a:spcBef>
              <a:spcAft>
                <a:spcPts val="0"/>
              </a:spcAft>
              <a:buNone/>
            </a:pPr>
            <a:r>
              <a:rPr lang="zh-CN" altLang="en-US" sz="1800" dirty="0">
                <a:ea typeface="宋体" panose="02010600030101010101" pitchFamily="2" charset="-122"/>
              </a:rPr>
              <a:t>在和考官交流时，大多数求职者怕自己说错话暴露缺点而不敢说，这是面试大忌。求职面试是一个双向选择的过程，应该保持不卑不亢的态度，说话声音洪亮，语言干脆，重点突出。千万不要故弄玄虚，对自己不清楚的事情乱发议论。</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【单元二】求职沟通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50000"/>
              </a:lnSpc>
              <a:spcBef>
                <a:spcPts val="0"/>
              </a:spcBef>
              <a:spcAft>
                <a:spcPts val="0"/>
              </a:spcAft>
              <a:buNone/>
            </a:pPr>
            <a:r>
              <a:rPr lang="zh-CN" altLang="en-US" sz="2500" b="1" dirty="0"/>
              <a:t>三、应聘面试礼仪要求</a:t>
            </a:r>
            <a:endParaRPr lang="zh-CN" altLang="en-US" sz="2500" b="1" dirty="0"/>
          </a:p>
          <a:p>
            <a:pPr>
              <a:lnSpc>
                <a:spcPct val="150000"/>
              </a:lnSpc>
              <a:spcBef>
                <a:spcPts val="0"/>
              </a:spcBef>
              <a:spcAft>
                <a:spcPts val="0"/>
              </a:spcAft>
              <a:buNone/>
            </a:pPr>
            <a:r>
              <a:rPr lang="zh-CN" altLang="en-US" sz="2000" b="1" dirty="0"/>
              <a:t>（四）举止大方</a:t>
            </a:r>
            <a:endParaRPr lang="zh-CN" altLang="en-US" sz="1800" b="1" dirty="0">
              <a:ea typeface="宋体" panose="02010600030101010101" pitchFamily="2" charset="-122"/>
            </a:endParaRPr>
          </a:p>
          <a:p>
            <a:pPr marL="0" algn="l">
              <a:lnSpc>
                <a:spcPct val="150000"/>
              </a:lnSpc>
              <a:spcBef>
                <a:spcPts val="0"/>
              </a:spcBef>
              <a:spcAft>
                <a:spcPts val="0"/>
              </a:spcAft>
              <a:buNone/>
            </a:pPr>
            <a:r>
              <a:rPr lang="zh-CN" altLang="en-US" sz="1800" dirty="0">
                <a:ea typeface="宋体" panose="02010600030101010101" pitchFamily="2" charset="-122"/>
              </a:rPr>
              <a:t>在求职面试过程中，很多求职者都会情绪紧张，出现语言组织不流畅、小动作频繁、神态不自然等情况。这种不自信的行为细节会暴露出求职者准备不足。这就要求平时多准备，做到举止得体。进考场时，要轻敲门，得到许可后人内，问好后，得到允许方可落座。</a:t>
            </a:r>
            <a:endParaRPr lang="zh-CN" altLang="en-US" sz="1800" dirty="0">
              <a:ea typeface="宋体" panose="02010600030101010101" pitchFamily="2" charset="-122"/>
            </a:endParaRPr>
          </a:p>
          <a:p>
            <a:pPr marL="0" algn="l">
              <a:lnSpc>
                <a:spcPct val="150000"/>
              </a:lnSpc>
              <a:spcBef>
                <a:spcPts val="0"/>
              </a:spcBef>
              <a:spcAft>
                <a:spcPts val="0"/>
              </a:spcAft>
              <a:buNone/>
            </a:pPr>
            <a:r>
              <a:rPr lang="zh-CN" altLang="en-US" sz="2000" b="1" dirty="0"/>
              <a:t>（五）谦虚谨慎</a:t>
            </a:r>
            <a:endParaRPr lang="zh-CN" altLang="en-US" sz="2000" b="1" dirty="0"/>
          </a:p>
          <a:p>
            <a:pPr marL="0" algn="l">
              <a:lnSpc>
                <a:spcPct val="150000"/>
              </a:lnSpc>
              <a:spcBef>
                <a:spcPts val="0"/>
              </a:spcBef>
              <a:spcAft>
                <a:spcPts val="0"/>
              </a:spcAft>
              <a:buNone/>
            </a:pPr>
            <a:r>
              <a:rPr lang="zh-CN" altLang="en-US" sz="1800" dirty="0">
                <a:ea typeface="宋体" panose="02010600030101010101" pitchFamily="2" charset="-122"/>
              </a:rPr>
              <a:t>谦虚谨慎的态度可以体现出个人良好的品德素质。要学会尊重他人，保持谦虚谨慎的交流态度。在行为举止和语言方面都要恪守谦虚谨慎的为人处事原则，待人以礼。面试离场时，也要保持谨慎,可鞠躬道谢后再离场。</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【单元二】求职沟通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49153"/>
          <p:cNvSpPr>
            <a:spLocks noGrp="1"/>
          </p:cNvSpPr>
          <p:nvPr>
            <p:ph type="title"/>
          </p:nvPr>
        </p:nvSpPr>
        <p:spPr>
          <a:xfrm>
            <a:off x="457200" y="479425"/>
            <a:ext cx="7543800" cy="787400"/>
          </a:xfrm>
        </p:spPr>
        <p:txBody>
          <a:bodyPr anchor="b" anchorCtr="0"/>
          <a:p>
            <a:pPr algn="ctr"/>
            <a:r>
              <a:rPr lang="zh-CN" altLang="en-US" sz="5200" dirty="0">
                <a:latin typeface="隶书" panose="02010509060101010101" pitchFamily="49" charset="-122"/>
                <a:ea typeface="隶书" panose="02010509060101010101" pitchFamily="49" charset="-122"/>
              </a:rPr>
              <a:t>目  录</a:t>
            </a:r>
            <a:endParaRPr lang="zh-CN" altLang="en-US" sz="5200" dirty="0">
              <a:latin typeface="隶书" panose="02010509060101010101" pitchFamily="49" charset="-122"/>
              <a:ea typeface="隶书" panose="02010509060101010101" pitchFamily="49" charset="-122"/>
            </a:endParaRPr>
          </a:p>
        </p:txBody>
      </p:sp>
      <p:sp>
        <p:nvSpPr>
          <p:cNvPr id="10242" name="文本占位符 49154"/>
          <p:cNvSpPr>
            <a:spLocks noGrp="1"/>
          </p:cNvSpPr>
          <p:nvPr>
            <p:ph idx="1"/>
          </p:nvPr>
        </p:nvSpPr>
        <p:spPr>
          <a:xfrm>
            <a:off x="381000" y="1266825"/>
            <a:ext cx="8280400" cy="5330825"/>
          </a:xfrm>
          <a:ln>
            <a:solidFill>
              <a:schemeClr val="tx1"/>
            </a:solidFill>
            <a:miter/>
          </a:ln>
        </p:spPr>
        <p:txBody>
          <a:bodyPr anchor="t" anchorCtr="0"/>
          <a:p>
            <a:pPr marL="1132205" lvl="2" indent="-438150">
              <a:lnSpc>
                <a:spcPct val="90000"/>
              </a:lnSpc>
              <a:buNone/>
            </a:pPr>
            <a:endParaRPr lang="en-US" altLang="zh-CN" sz="2600" b="1" dirty="0"/>
          </a:p>
          <a:p>
            <a:pPr marL="840105" lvl="1" indent="-495300">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学习目标</a:t>
            </a:r>
            <a:endParaRPr lang="zh-CN" altLang="en-US" b="1" dirty="0">
              <a:latin typeface="黑体" panose="02010609060101010101" pitchFamily="2" charset="-122"/>
              <a:ea typeface="黑体" panose="02010609060101010101" pitchFamily="2" charset="-122"/>
            </a:endParaRPr>
          </a:p>
          <a:p>
            <a:pPr marL="840105" lvl="1" indent="-495300" algn="l">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求职文书</a:t>
            </a:r>
            <a:endParaRPr lang="zh-CN" b="1" dirty="0">
              <a:latin typeface="黑体" panose="02010609060101010101" pitchFamily="2" charset="-122"/>
              <a:ea typeface="黑体" panose="02010609060101010101" pitchFamily="2" charset="-122"/>
            </a:endParaRPr>
          </a:p>
          <a:p>
            <a:pPr marL="344805" lvl="1" indent="0">
              <a:lnSpc>
                <a:spcPct val="90000"/>
              </a:lnSpc>
              <a:buFont typeface="Wingdings" panose="05000000000000000000" pitchFamily="2" charset="2"/>
              <a:buNone/>
            </a:pPr>
            <a:r>
              <a:rPr lang="en-US" altLang="zh-CN" b="1" dirty="0">
                <a:latin typeface="华文行楷" panose="02010800040101010101" pitchFamily="2" charset="-122"/>
                <a:ea typeface="华文行楷" panose="02010800040101010101" pitchFamily="2" charset="-122"/>
                <a:cs typeface="华文行楷" panose="02010800040101010101" pitchFamily="2" charset="-122"/>
              </a:rPr>
              <a:t>      </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求职邮件</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求职信</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个人简历</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b="1" dirty="0">
                <a:latin typeface="黑体" panose="02010609060101010101" pitchFamily="2" charset="-122"/>
                <a:ea typeface="黑体" panose="02010609060101010101" pitchFamily="2" charset="-122"/>
              </a:rPr>
              <a:t>求职</a:t>
            </a:r>
            <a:r>
              <a:rPr lang="zh-CN" b="1" dirty="0">
                <a:latin typeface="黑体" panose="02010609060101010101" pitchFamily="2" charset="-122"/>
                <a:ea typeface="黑体" panose="02010609060101010101" pitchFamily="2" charset="-122"/>
              </a:rPr>
              <a:t>沟通</a:t>
            </a:r>
            <a:endParaRPr lang="zh-CN" b="1" dirty="0">
              <a:latin typeface="黑体" panose="02010609060101010101" pitchFamily="2" charset="-122"/>
              <a:ea typeface="黑体" panose="02010609060101010101" pitchFamily="2" charset="-122"/>
            </a:endParaRPr>
          </a:p>
          <a:p>
            <a:pPr marL="344805" lvl="1" algn="l">
              <a:lnSpc>
                <a:spcPct val="90000"/>
              </a:lnSpc>
              <a:buFont typeface="Wingdings" panose="05000000000000000000" pitchFamily="2" charset="2"/>
              <a:buNone/>
            </a:pPr>
            <a:r>
              <a:rPr lang="en-US" altLang="zh-CN" b="1"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应聘介绍基本要求</a:t>
            </a:r>
            <a:endParaRPr lang="en-US" altLang="zh-CN"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应聘交谈语言技巧</a:t>
            </a:r>
            <a:endParaRPr lang="en-US" altLang="zh-CN"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应聘面试礼仪要求</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57345"/>
          <p:cNvSpPr>
            <a:spLocks noGrp="1"/>
          </p:cNvSpPr>
          <p:nvPr>
            <p:ph type="title"/>
          </p:nvPr>
        </p:nvSpPr>
        <p:spPr>
          <a:xfrm>
            <a:off x="230505" y="381000"/>
            <a:ext cx="2887980" cy="680720"/>
          </a:xfrm>
        </p:spPr>
        <p:txBody>
          <a:bodyPr anchor="b" anchorCtr="0"/>
          <a:p>
            <a:r>
              <a:rPr lang="zh-CN" sz="3500" dirty="0">
                <a:solidFill>
                  <a:schemeClr val="tx1"/>
                </a:solidFill>
                <a:latin typeface="隶书" panose="02010509060101010101" pitchFamily="49" charset="-122"/>
                <a:ea typeface="隶书" panose="02010509060101010101" pitchFamily="49" charset="-122"/>
              </a:rPr>
              <a:t>【</a:t>
            </a:r>
            <a:r>
              <a:rPr lang="zh-CN" sz="3500" dirty="0">
                <a:solidFill>
                  <a:schemeClr val="tx1"/>
                </a:solidFill>
                <a:latin typeface="隶书" panose="02010509060101010101" pitchFamily="49" charset="-122"/>
                <a:ea typeface="隶书" panose="02010509060101010101" pitchFamily="49" charset="-122"/>
                <a:sym typeface="+mn-ea"/>
              </a:rPr>
              <a:t>学习目标</a:t>
            </a:r>
            <a:r>
              <a:rPr lang="zh-CN" sz="3500" dirty="0">
                <a:solidFill>
                  <a:schemeClr val="tx1"/>
                </a:solidFill>
                <a:latin typeface="隶书" panose="02010509060101010101" pitchFamily="49" charset="-122"/>
                <a:ea typeface="隶书" panose="02010509060101010101" pitchFamily="49" charset="-122"/>
              </a:rPr>
              <a:t>】</a:t>
            </a:r>
            <a:endParaRPr lang="zh-CN" altLang="zh-CN" sz="3500" b="0" dirty="0">
              <a:solidFill>
                <a:schemeClr val="tx1"/>
              </a:solidFill>
              <a:latin typeface="隶书" panose="02010509060101010101" pitchFamily="49" charset="-122"/>
              <a:ea typeface="隶书" panose="02010509060101010101" pitchFamily="49" charset="-122"/>
            </a:endParaRPr>
          </a:p>
        </p:txBody>
      </p:sp>
      <p:sp>
        <p:nvSpPr>
          <p:cNvPr id="2" name="文本占位符 57346"/>
          <p:cNvSpPr>
            <a:spLocks noGrp="1"/>
          </p:cNvSpPr>
          <p:nvPr/>
        </p:nvSpPr>
        <p:spPr>
          <a:xfrm>
            <a:off x="607695" y="2970530"/>
            <a:ext cx="8229600" cy="151257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【能力目标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1.根据企业用人要求，能撰写规范的求职邮件、求职信和个人简历。</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2.根据招聘考官要求，有针对性地进行自我介绍，得体回答面试提问。</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3.根据求职面试要求，能熟练运用职场礼仪知识设计个人面试形象。</a:t>
            </a:r>
            <a:endParaRPr lang="zh-CN" altLang="en-US" sz="1800" strike="noStrike" noProof="1" dirty="0">
              <a:ea typeface="宋体" panose="02010600030101010101" pitchFamily="2" charset="-122"/>
            </a:endParaRPr>
          </a:p>
        </p:txBody>
      </p:sp>
      <p:sp>
        <p:nvSpPr>
          <p:cNvPr id="3" name="文本占位符 57346"/>
          <p:cNvSpPr>
            <a:spLocks noGrp="1"/>
          </p:cNvSpPr>
          <p:nvPr/>
        </p:nvSpPr>
        <p:spPr>
          <a:xfrm>
            <a:off x="608330" y="4571365"/>
            <a:ext cx="8229600" cy="164084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【素质（思政）目标】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1.培养虚心好学、脚踏实地、持之以恒的学习态度。 </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sz="1800" strike="noStrike" noProof="1" dirty="0">
                <a:ea typeface="宋体" panose="02010600030101010101" pitchFamily="2" charset="-122"/>
              </a:rPr>
              <a:t>2.培养诚实守信、爱岗敬业、自信自强的道德品质。</a:t>
            </a:r>
            <a:endParaRPr sz="1800" strike="noStrike" noProof="1" dirty="0">
              <a:ea typeface="宋体" panose="02010600030101010101" pitchFamily="2" charset="-122"/>
            </a:endParaRPr>
          </a:p>
          <a:p>
            <a:pPr algn="l" fontAlgn="base">
              <a:lnSpc>
                <a:spcPct val="90000"/>
              </a:lnSpc>
              <a:buFont typeface="Wingdings" panose="05000000000000000000" pitchFamily="2" charset="2"/>
              <a:buNone/>
            </a:pPr>
            <a:r>
              <a:rPr sz="1800" strike="noStrike" noProof="1" dirty="0">
                <a:ea typeface="宋体" panose="02010600030101010101" pitchFamily="2" charset="-122"/>
              </a:rPr>
              <a:t>3.培养善于聆听、善于表达、善于表现的沟通意识。</a:t>
            </a:r>
            <a:endParaRPr sz="1800" strike="noStrike" noProof="1" dirty="0">
              <a:ea typeface="宋体" panose="02010600030101010101" pitchFamily="2" charset="-122"/>
            </a:endParaRPr>
          </a:p>
        </p:txBody>
      </p:sp>
      <p:sp>
        <p:nvSpPr>
          <p:cNvPr id="4" name="文本占位符 57346"/>
          <p:cNvSpPr>
            <a:spLocks noGrp="1"/>
          </p:cNvSpPr>
          <p:nvPr>
            <p:custDataLst>
              <p:tags r:id="rId1"/>
            </p:custDataLst>
          </p:nvPr>
        </p:nvSpPr>
        <p:spPr>
          <a:xfrm>
            <a:off x="685800" y="1371600"/>
            <a:ext cx="8229600" cy="151257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【知识目标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1.理解求职邮件、求职信、个人简历的基本知识。</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2.掌握求职邮件、求职信、个人简历的写作结构。</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3.理解求职面试类型、工作流程、基本礼仪知识。</a:t>
            </a:r>
            <a:endParaRPr lang="zh-CN" altLang="en-US" sz="1800" strike="noStrike" noProof="1" dirty="0">
              <a:ea typeface="宋体" panose="02010600030101010101" pitchFamily="2" charset="-122"/>
            </a:endParaRPr>
          </a:p>
        </p:txBody>
      </p:sp>
      <p:cxnSp>
        <p:nvCxnSpPr>
          <p:cNvPr id="6" name="直接连接符 5"/>
          <p:cNvCxnSpPr/>
          <p:nvPr/>
        </p:nvCxnSpPr>
        <p:spPr>
          <a:xfrm flipV="1">
            <a:off x="423545" y="1067435"/>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2" grpId="0"/>
      <p:bldP spid="2" grpId="1"/>
      <p:bldP spid="3" grpId="0"/>
      <p:bldP spid="3" grpId="1"/>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】求职文书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4411345"/>
          </a:xfrm>
        </p:spPr>
        <p:txBody>
          <a:bodyPr anchor="t" anchorCtr="0"/>
          <a:p>
            <a:pPr>
              <a:lnSpc>
                <a:spcPct val="110000"/>
              </a:lnSpc>
              <a:spcBef>
                <a:spcPts val="100"/>
              </a:spcBef>
              <a:spcAft>
                <a:spcPts val="0"/>
              </a:spcAft>
              <a:buNone/>
            </a:pPr>
            <a:r>
              <a:rPr lang="zh-CN" altLang="en-US" sz="2500" b="1" dirty="0"/>
              <a:t>一、求职邮件</a:t>
            </a:r>
            <a:endParaRPr lang="zh-CN" altLang="en-US" sz="2500" b="1" dirty="0"/>
          </a:p>
          <a:p>
            <a:pPr marL="0" indent="0">
              <a:lnSpc>
                <a:spcPct val="110000"/>
              </a:lnSpc>
              <a:spcBef>
                <a:spcPts val="100"/>
              </a:spcBef>
              <a:spcAft>
                <a:spcPts val="0"/>
              </a:spcAft>
              <a:buNone/>
            </a:pPr>
            <a:r>
              <a:rPr lang="zh-CN" altLang="en-US" sz="2000" b="1" dirty="0"/>
              <a:t>（一）概念</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求职邮件是求职者向用人单位主动发送的以谋求某一工作岗位为最终目标的专用电子邮件，具有礼仪性和规范性的特点。</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2000" b="1" dirty="0"/>
              <a:t>（二）结构</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规范的求职邮件由标题、称谓、正文、结尾、落款五部分组成。</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1.标题</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规范格式由“求职人姓名＋毕业院校＋专业＋应聘岗位”构成。</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2.称谓</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应当根据收件人的身份、职务，用尊称，做到礼貌得体。</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3.正文</a:t>
            </a:r>
            <a:endParaRPr lang="zh-CN" altLang="en-US" sz="1800" b="1" dirty="0">
              <a:ea typeface="宋体" panose="02010600030101010101" pitchFamily="2" charset="-122"/>
            </a:endParaRPr>
          </a:p>
          <a:p>
            <a:pPr algn="l">
              <a:lnSpc>
                <a:spcPct val="110000"/>
              </a:lnSpc>
              <a:spcBef>
                <a:spcPts val="100"/>
              </a:spcBef>
              <a:spcAft>
                <a:spcPts val="0"/>
              </a:spcAft>
              <a:buNone/>
            </a:pPr>
            <a:r>
              <a:rPr lang="zh-CN" altLang="en-US" sz="1800" dirty="0">
                <a:ea typeface="宋体" panose="02010600030101010101" pitchFamily="2" charset="-122"/>
              </a:rPr>
              <a:t>开头应自我介绍，写清楚自己姓名、学校、所学专业及求职意向。</a:t>
            </a:r>
            <a:endParaRPr lang="zh-CN" altLang="en-US" sz="1800" dirty="0">
              <a:ea typeface="宋体" panose="02010600030101010101" pitchFamily="2" charset="-122"/>
            </a:endParaRPr>
          </a:p>
          <a:p>
            <a:pPr algn="l">
              <a:lnSpc>
                <a:spcPct val="110000"/>
              </a:lnSpc>
              <a:spcBef>
                <a:spcPts val="100"/>
              </a:spcBef>
              <a:spcAft>
                <a:spcPts val="0"/>
              </a:spcAft>
              <a:buNone/>
            </a:pPr>
            <a:r>
              <a:rPr lang="zh-CN" altLang="en-US" sz="1800" dirty="0">
                <a:ea typeface="宋体" panose="02010600030101010101" pitchFamily="2" charset="-122"/>
              </a:rPr>
              <a:t>要针对求职岗位条件,言简意赅地说明自己非常适合用人单位招聘岗位的要求。</a:t>
            </a:r>
            <a:endParaRPr lang="zh-CN" altLang="en-US" sz="1800" dirty="0">
              <a:ea typeface="宋体" panose="02010600030101010101" pitchFamily="2" charset="-122"/>
            </a:endParaRPr>
          </a:p>
          <a:p>
            <a:pPr algn="l">
              <a:lnSpc>
                <a:spcPct val="110000"/>
              </a:lnSpc>
              <a:spcBef>
                <a:spcPts val="100"/>
              </a:spcBef>
              <a:spcAft>
                <a:spcPts val="0"/>
              </a:spcAft>
              <a:buNone/>
            </a:pPr>
            <a:r>
              <a:rPr lang="zh-CN" altLang="en-US" sz="1800" b="1" dirty="0">
                <a:ea typeface="宋体" panose="02010600030101010101" pitchFamily="2" charset="-122"/>
              </a:rPr>
              <a:t>4.结尾</a:t>
            </a:r>
            <a:endParaRPr lang="zh-CN" altLang="en-US" sz="1800" b="1" dirty="0">
              <a:ea typeface="宋体" panose="02010600030101010101" pitchFamily="2" charset="-122"/>
            </a:endParaRPr>
          </a:p>
          <a:p>
            <a:pPr algn="l">
              <a:lnSpc>
                <a:spcPct val="110000"/>
              </a:lnSpc>
              <a:spcBef>
                <a:spcPts val="100"/>
              </a:spcBef>
              <a:spcAft>
                <a:spcPts val="0"/>
              </a:spcAft>
              <a:buNone/>
            </a:pPr>
            <a:r>
              <a:rPr lang="zh-CN" altLang="en-US" sz="1800" dirty="0">
                <a:ea typeface="宋体" panose="02010600030101010101" pitchFamily="2" charset="-122"/>
              </a:rPr>
              <a:t>结尾要表达自己对用人单位阅读自己邮件的感谢和希望对方回复的期盼，简洁明了。</a:t>
            </a:r>
            <a:endParaRPr lang="zh-CN" altLang="en-US" sz="1800" dirty="0">
              <a:ea typeface="宋体" panose="02010600030101010101" pitchFamily="2" charset="-122"/>
            </a:endParaRPr>
          </a:p>
          <a:p>
            <a:pPr algn="l">
              <a:lnSpc>
                <a:spcPct val="110000"/>
              </a:lnSpc>
              <a:spcBef>
                <a:spcPts val="100"/>
              </a:spcBef>
              <a:spcAft>
                <a:spcPts val="0"/>
              </a:spcAft>
              <a:buNone/>
            </a:pPr>
            <a:r>
              <a:rPr lang="zh-CN" altLang="en-US" sz="1800" b="1" dirty="0">
                <a:ea typeface="宋体" panose="02010600030101010101" pitchFamily="2" charset="-122"/>
              </a:rPr>
              <a:t>5.落款</a:t>
            </a:r>
            <a:endParaRPr lang="zh-CN" altLang="en-US" sz="1800" b="1" dirty="0">
              <a:ea typeface="宋体" panose="02010600030101010101" pitchFamily="2" charset="-122"/>
            </a:endParaRPr>
          </a:p>
          <a:p>
            <a:pPr algn="l">
              <a:lnSpc>
                <a:spcPct val="110000"/>
              </a:lnSpc>
              <a:spcBef>
                <a:spcPts val="100"/>
              </a:spcBef>
              <a:spcAft>
                <a:spcPts val="0"/>
              </a:spcAft>
              <a:buNone/>
            </a:pPr>
            <a:r>
              <a:rPr lang="zh-CN" altLang="en-US" sz="1800" dirty="0">
                <a:ea typeface="宋体" panose="02010600030101010101" pitchFamily="2" charset="-122"/>
              </a:rPr>
              <a:t>落款写自己姓名和发送邮件的日期。</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539740"/>
          </a:xfrm>
        </p:spPr>
        <p:txBody>
          <a:bodyPr anchor="t" anchorCtr="0"/>
          <a:p>
            <a:pPr>
              <a:lnSpc>
                <a:spcPct val="115000"/>
              </a:lnSpc>
              <a:spcBef>
                <a:spcPts val="100"/>
              </a:spcBef>
              <a:spcAft>
                <a:spcPts val="0"/>
              </a:spcAft>
              <a:buNone/>
            </a:pPr>
            <a:r>
              <a:rPr lang="zh-CN" altLang="en-US" sz="2500" b="1" dirty="0"/>
              <a:t>一、求职邮件</a:t>
            </a:r>
            <a:endParaRPr lang="zh-CN" altLang="en-US" sz="2500" b="1" dirty="0"/>
          </a:p>
          <a:p>
            <a:pPr>
              <a:lnSpc>
                <a:spcPct val="115000"/>
              </a:lnSpc>
              <a:spcBef>
                <a:spcPts val="100"/>
              </a:spcBef>
              <a:spcAft>
                <a:spcPts val="0"/>
              </a:spcAft>
              <a:buNone/>
            </a:pPr>
            <a:r>
              <a:rPr lang="zh-CN" altLang="en-US" sz="2000" b="1" dirty="0"/>
              <a:t>（三）写作要求</a:t>
            </a:r>
            <a:endParaRPr lang="zh-CN" altLang="en-US" sz="2000" b="1" dirty="0"/>
          </a:p>
          <a:p>
            <a:pPr marL="0" indent="0">
              <a:lnSpc>
                <a:spcPct val="115000"/>
              </a:lnSpc>
              <a:spcBef>
                <a:spcPts val="100"/>
              </a:spcBef>
              <a:spcAft>
                <a:spcPts val="0"/>
              </a:spcAft>
              <a:buNone/>
            </a:pPr>
            <a:r>
              <a:rPr lang="zh-CN" altLang="en-US" sz="1800" b="1" dirty="0">
                <a:ea typeface="宋体" panose="02010600030101010101" pitchFamily="2" charset="-122"/>
              </a:rPr>
              <a:t>1.礼貌大方</a:t>
            </a:r>
            <a:endParaRPr lang="zh-CN" altLang="en-US" sz="1800" b="1" dirty="0">
              <a:ea typeface="宋体" panose="02010600030101010101" pitchFamily="2" charset="-122"/>
            </a:endParaRPr>
          </a:p>
          <a:p>
            <a:pPr marL="0" indent="0">
              <a:lnSpc>
                <a:spcPct val="115000"/>
              </a:lnSpc>
              <a:spcBef>
                <a:spcPts val="100"/>
              </a:spcBef>
              <a:spcAft>
                <a:spcPts val="0"/>
              </a:spcAft>
              <a:buNone/>
            </a:pPr>
            <a:r>
              <a:rPr lang="zh-CN" altLang="en-US" sz="1800" dirty="0">
                <a:ea typeface="宋体" panose="02010600030101010101" pitchFamily="2" charset="-122"/>
              </a:rPr>
              <a:t>求职邮件要体现自己的人文素质与涵养，称谓得体，给用人单位以亲切感。</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1800" b="1" dirty="0">
                <a:ea typeface="宋体" panose="02010600030101010101" pitchFamily="2" charset="-122"/>
              </a:rPr>
              <a:t>2.简明扼要</a:t>
            </a:r>
            <a:endParaRPr lang="zh-CN" altLang="en-US" sz="1800" b="1" dirty="0">
              <a:ea typeface="宋体" panose="02010600030101010101" pitchFamily="2" charset="-122"/>
            </a:endParaRPr>
          </a:p>
          <a:p>
            <a:pPr marL="0" indent="0">
              <a:lnSpc>
                <a:spcPct val="115000"/>
              </a:lnSpc>
              <a:spcBef>
                <a:spcPts val="100"/>
              </a:spcBef>
              <a:spcAft>
                <a:spcPts val="0"/>
              </a:spcAft>
              <a:buNone/>
            </a:pPr>
            <a:r>
              <a:rPr lang="zh-CN" altLang="en-US" sz="1800" dirty="0">
                <a:ea typeface="宋体" panose="02010600030101010101" pitchFamily="2" charset="-122"/>
              </a:rPr>
              <a:t>求职邮件不宜过长，尽可能以简短文字表达自己的意图和诉求。</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1800" b="1" dirty="0">
                <a:ea typeface="宋体" panose="02010600030101010101" pitchFamily="2" charset="-122"/>
              </a:rPr>
              <a:t>3.真实有效</a:t>
            </a:r>
            <a:endParaRPr lang="zh-CN" altLang="en-US" sz="1800" b="1" dirty="0">
              <a:ea typeface="宋体" panose="02010600030101010101" pitchFamily="2" charset="-122"/>
            </a:endParaRPr>
          </a:p>
          <a:p>
            <a:pPr marL="0" indent="0">
              <a:lnSpc>
                <a:spcPct val="115000"/>
              </a:lnSpc>
              <a:spcBef>
                <a:spcPts val="100"/>
              </a:spcBef>
              <a:spcAft>
                <a:spcPts val="0"/>
              </a:spcAft>
              <a:buNone/>
            </a:pPr>
            <a:r>
              <a:rPr lang="zh-CN" altLang="en-US" sz="1800" dirty="0">
                <a:ea typeface="宋体" panose="02010600030101010101" pitchFamily="2" charset="-122"/>
              </a:rPr>
              <a:t>求职邮件涉及的各类信息与内容要实事求是，不能弄虚作假。</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1800" b="1" dirty="0">
                <a:ea typeface="宋体" panose="02010600030101010101" pitchFamily="2" charset="-122"/>
              </a:rPr>
              <a:t>4.格式规范</a:t>
            </a:r>
            <a:endParaRPr lang="zh-CN" altLang="en-US" sz="1800" b="1" dirty="0">
              <a:ea typeface="宋体" panose="02010600030101010101" pitchFamily="2" charset="-122"/>
            </a:endParaRPr>
          </a:p>
          <a:p>
            <a:pPr marL="0" indent="0">
              <a:lnSpc>
                <a:spcPct val="115000"/>
              </a:lnSpc>
              <a:spcBef>
                <a:spcPts val="100"/>
              </a:spcBef>
              <a:spcAft>
                <a:spcPts val="0"/>
              </a:spcAft>
              <a:buNone/>
            </a:pPr>
            <a:r>
              <a:rPr lang="zh-CN" altLang="en-US" sz="1800" dirty="0">
                <a:ea typeface="宋体" panose="02010600030101010101" pitchFamily="2" charset="-122"/>
              </a:rPr>
              <a:t>求职者应该按照邮件规范格式写作，不要出现常识性错误。</a:t>
            </a:r>
            <a:endParaRPr lang="zh-CN" altLang="en-US" sz="1800" dirty="0">
              <a:ea typeface="宋体" panose="02010600030101010101" pitchFamily="2" charset="-122"/>
            </a:endParaRPr>
          </a:p>
          <a:p>
            <a:pPr marL="0" indent="0">
              <a:lnSpc>
                <a:spcPct val="115000"/>
              </a:lnSpc>
              <a:spcBef>
                <a:spcPts val="100"/>
              </a:spcBef>
              <a:spcAft>
                <a:spcPts val="0"/>
              </a:spcAft>
              <a:buNone/>
            </a:pP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【单元一】求职文书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二、求职信</a:t>
            </a:r>
            <a:endParaRPr lang="zh-CN" altLang="en-US" sz="2500" b="1" dirty="0"/>
          </a:p>
          <a:p>
            <a:pPr marL="0" algn="l">
              <a:lnSpc>
                <a:spcPct val="130000"/>
              </a:lnSpc>
              <a:spcBef>
                <a:spcPts val="100"/>
              </a:spcBef>
              <a:spcAft>
                <a:spcPts val="0"/>
              </a:spcAft>
              <a:buNone/>
            </a:pPr>
            <a:r>
              <a:rPr lang="zh-CN" altLang="en-US" sz="2000" b="1" dirty="0"/>
              <a:t>（一）概念</a:t>
            </a:r>
            <a:endParaRPr lang="zh-CN" altLang="en-US" sz="2000" b="1" dirty="0"/>
          </a:p>
          <a:p>
            <a:pPr marL="0" indent="0">
              <a:lnSpc>
                <a:spcPct val="130000"/>
              </a:lnSpc>
              <a:spcBef>
                <a:spcPts val="100"/>
              </a:spcBef>
              <a:spcAft>
                <a:spcPts val="0"/>
              </a:spcAft>
              <a:buNone/>
            </a:pPr>
            <a:r>
              <a:rPr sz="1800" dirty="0">
                <a:ea typeface="宋体" panose="02010600030101010101" pitchFamily="2" charset="-122"/>
              </a:rPr>
              <a:t>求职信也叫自荐信、应聘信，是大中专院校毕业生、社会待业人员，为谋求工作岗位而撰写的具有规范格式要求的专用信函。求职信要根据自身条件和求职意向，向用人单位介绍自己的知识、能力和素质,表达自己的求职愿望。</a:t>
            </a:r>
            <a:endParaRPr sz="1800" dirty="0">
              <a:ea typeface="宋体" panose="02010600030101010101" pitchFamily="2" charset="-122"/>
            </a:endParaRPr>
          </a:p>
          <a:p>
            <a:pPr marL="0" indent="0">
              <a:lnSpc>
                <a:spcPct val="130000"/>
              </a:lnSpc>
              <a:spcBef>
                <a:spcPts val="100"/>
              </a:spcBef>
              <a:spcAft>
                <a:spcPts val="0"/>
              </a:spcAft>
              <a:buNone/>
            </a:pPr>
            <a:r>
              <a:rPr lang="zh-CN" altLang="en-US" sz="2000" b="1" dirty="0"/>
              <a:t>（二）结构</a:t>
            </a:r>
            <a:endParaRPr lang="zh-CN" altLang="en-US" sz="2000" b="1" dirty="0"/>
          </a:p>
          <a:p>
            <a:pPr marL="0" indent="0">
              <a:lnSpc>
                <a:spcPct val="130000"/>
              </a:lnSpc>
              <a:spcBef>
                <a:spcPts val="100"/>
              </a:spcBef>
              <a:spcAft>
                <a:spcPts val="0"/>
              </a:spcAft>
              <a:buNone/>
            </a:pPr>
            <a:r>
              <a:rPr lang="zh-CN" altLang="en-US" sz="1800" dirty="0">
                <a:ea typeface="宋体" panose="02010600030101010101" pitchFamily="2" charset="-122"/>
              </a:rPr>
              <a:t>规范化求职信一般包括标题、称谓、正文、落款、附件五部分。</a:t>
            </a:r>
            <a:endParaRPr lang="zh-CN" altLang="en-US" sz="1800" dirty="0">
              <a:ea typeface="宋体" panose="02010600030101010101" pitchFamily="2" charset="-122"/>
            </a:endParaRPr>
          </a:p>
          <a:p>
            <a:pPr marL="0" indent="0">
              <a:lnSpc>
                <a:spcPct val="130000"/>
              </a:lnSpc>
              <a:spcBef>
                <a:spcPts val="100"/>
              </a:spcBef>
              <a:spcAft>
                <a:spcPts val="0"/>
              </a:spcAft>
              <a:buNone/>
            </a:pPr>
            <a:r>
              <a:rPr lang="zh-CN" altLang="en-US" sz="1800" b="1" dirty="0">
                <a:ea typeface="宋体" panose="02010600030101010101" pitchFamily="2" charset="-122"/>
              </a:rPr>
              <a:t>1.标题</a:t>
            </a:r>
            <a:endParaRPr lang="zh-CN" altLang="en-US" sz="1800" b="1" dirty="0">
              <a:ea typeface="宋体" panose="02010600030101010101" pitchFamily="2" charset="-122"/>
            </a:endParaRPr>
          </a:p>
          <a:p>
            <a:pPr marL="0" indent="0">
              <a:lnSpc>
                <a:spcPct val="130000"/>
              </a:lnSpc>
              <a:spcBef>
                <a:spcPts val="100"/>
              </a:spcBef>
              <a:spcAft>
                <a:spcPts val="0"/>
              </a:spcAft>
              <a:buNone/>
            </a:pPr>
            <a:r>
              <a:rPr lang="zh-CN" altLang="en-US" sz="1800" dirty="0">
                <a:ea typeface="宋体" panose="02010600030101010101" pitchFamily="2" charset="-122"/>
              </a:rPr>
              <a:t>直接写文种名，如“自荐信”。</a:t>
            </a:r>
            <a:endParaRPr lang="zh-CN" altLang="en-US" sz="1800" dirty="0">
              <a:ea typeface="宋体" panose="02010600030101010101" pitchFamily="2" charset="-122"/>
            </a:endParaRPr>
          </a:p>
          <a:p>
            <a:pPr marL="0" indent="0">
              <a:lnSpc>
                <a:spcPct val="130000"/>
              </a:lnSpc>
              <a:spcBef>
                <a:spcPts val="100"/>
              </a:spcBef>
              <a:spcAft>
                <a:spcPts val="0"/>
              </a:spcAft>
              <a:buNone/>
            </a:pPr>
            <a:r>
              <a:rPr sz="1800" b="1" dirty="0">
                <a:ea typeface="宋体" panose="02010600030101010101" pitchFamily="2" charset="-122"/>
              </a:rPr>
              <a:t>2.称谓</a:t>
            </a:r>
            <a:endParaRPr sz="1800" b="1" dirty="0">
              <a:ea typeface="宋体" panose="02010600030101010101" pitchFamily="2" charset="-122"/>
            </a:endParaRPr>
          </a:p>
          <a:p>
            <a:pPr marL="0" indent="0">
              <a:lnSpc>
                <a:spcPct val="130000"/>
              </a:lnSpc>
              <a:spcBef>
                <a:spcPts val="100"/>
              </a:spcBef>
              <a:spcAft>
                <a:spcPts val="0"/>
              </a:spcAft>
              <a:buNone/>
            </a:pPr>
            <a:r>
              <a:rPr lang="zh-CN" altLang="en-US" sz="1800" dirty="0">
                <a:ea typeface="宋体" panose="02010600030101010101" pitchFamily="2" charset="-122"/>
              </a:rPr>
              <a:t>一般写对招聘单位领导的称呼，第一行顶格书写，要礼貌得体。比如“尊敬的贵公司人力资源部领导”“尊敬的××经理”等。</a:t>
            </a:r>
            <a:endParaRPr lang="zh-CN" altLang="en-US" sz="1800" dirty="0">
              <a:ea typeface="宋体" panose="02010600030101010101" pitchFamily="2" charset="-122"/>
            </a:endParaRPr>
          </a:p>
          <a:p>
            <a:pPr marL="0" indent="0">
              <a:lnSpc>
                <a:spcPct val="130000"/>
              </a:lnSpc>
              <a:spcBef>
                <a:spcPts val="100"/>
              </a:spcBef>
              <a:spcAft>
                <a:spcPts val="0"/>
              </a:spcAft>
              <a:buNone/>
            </a:pPr>
            <a:r>
              <a:rPr lang="zh-CN" altLang="en-US" sz="1800" b="1" dirty="0">
                <a:ea typeface="宋体" panose="02010600030101010101" pitchFamily="2" charset="-122"/>
              </a:rPr>
              <a:t>3.正文</a:t>
            </a:r>
            <a:endParaRPr lang="zh-CN" altLang="en-US" sz="1800" b="1" dirty="0">
              <a:ea typeface="宋体" panose="02010600030101010101" pitchFamily="2" charset="-122"/>
            </a:endParaRPr>
          </a:p>
          <a:p>
            <a:pPr marL="0" indent="0">
              <a:lnSpc>
                <a:spcPct val="130000"/>
              </a:lnSpc>
              <a:spcBef>
                <a:spcPts val="100"/>
              </a:spcBef>
              <a:spcAft>
                <a:spcPts val="0"/>
              </a:spcAft>
              <a:buNone/>
            </a:pPr>
            <a:r>
              <a:rPr lang="zh-CN" altLang="en-US" sz="1800" dirty="0">
                <a:ea typeface="宋体" panose="02010600030101010101" pitchFamily="2" charset="-122"/>
              </a:rPr>
              <a:t>一般包括开头、主体、结语三部分内容。</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求职文书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marL="0" indent="0">
              <a:lnSpc>
                <a:spcPct val="130000"/>
              </a:lnSpc>
              <a:spcBef>
                <a:spcPts val="100"/>
              </a:spcBef>
              <a:spcAft>
                <a:spcPts val="0"/>
              </a:spcAft>
              <a:buNone/>
            </a:pPr>
            <a:endParaRPr sz="1800" dirty="0">
              <a:ea typeface="宋体" panose="02010600030101010101" pitchFamily="2" charset="-122"/>
            </a:endParaRPr>
          </a:p>
          <a:p>
            <a:pPr marL="0" indent="0">
              <a:lnSpc>
                <a:spcPct val="130000"/>
              </a:lnSpc>
              <a:spcBef>
                <a:spcPts val="100"/>
              </a:spcBef>
              <a:spcAft>
                <a:spcPts val="0"/>
              </a:spcAft>
              <a:buNone/>
            </a:pPr>
            <a:r>
              <a:rPr lang="en-US" sz="1800" dirty="0">
                <a:ea typeface="宋体" panose="02010600030101010101" pitchFamily="2" charset="-122"/>
              </a:rPr>
              <a:t>     </a:t>
            </a:r>
            <a:r>
              <a:rPr sz="1800" dirty="0">
                <a:ea typeface="宋体" panose="02010600030101010101" pitchFamily="2" charset="-122"/>
              </a:rPr>
              <a:t>开头应向对方表示问候致意，然后简要介绍自己就读的学校、专业、毕业时间和姓名，最后说明求职意向。这部分要突出重点，简洁明快，以引起用人单位的注意。</a:t>
            </a:r>
            <a:endParaRPr sz="1800" dirty="0">
              <a:ea typeface="宋体" panose="02010600030101010101" pitchFamily="2" charset="-122"/>
            </a:endParaRPr>
          </a:p>
          <a:p>
            <a:pPr marL="0" indent="0">
              <a:lnSpc>
                <a:spcPct val="130000"/>
              </a:lnSpc>
              <a:spcBef>
                <a:spcPts val="100"/>
              </a:spcBef>
              <a:spcAft>
                <a:spcPts val="0"/>
              </a:spcAft>
              <a:buNone/>
            </a:pPr>
            <a:r>
              <a:rPr sz="1800" dirty="0">
                <a:ea typeface="宋体" panose="02010600030101010101" pitchFamily="2" charset="-122"/>
              </a:rPr>
              <a:t> </a:t>
            </a:r>
            <a:r>
              <a:rPr lang="en-US" sz="1800" dirty="0">
                <a:ea typeface="宋体" panose="02010600030101010101" pitchFamily="2" charset="-122"/>
              </a:rPr>
              <a:t>   </a:t>
            </a:r>
            <a:r>
              <a:rPr sz="1800" dirty="0">
                <a:ea typeface="宋体" panose="02010600030101010101" pitchFamily="2" charset="-122"/>
              </a:rPr>
              <a:t>主体应该围绕应聘岗位对人才的需要，重点从“硬件”与“软件”两个方面介绍自己的知识、能力和素质，这是求职信的核心。“硬件”如专业理论知识、专业技能、计算机操作能力、外语水平、写作能力等。"软件”如自我认识评价、是否具备能胜任所应聘职位的组织能力、协调能力、合作精神等。</a:t>
            </a:r>
            <a:endParaRPr sz="1800" dirty="0">
              <a:ea typeface="宋体" panose="02010600030101010101" pitchFamily="2" charset="-122"/>
            </a:endParaRPr>
          </a:p>
          <a:p>
            <a:pPr marL="0" indent="0">
              <a:lnSpc>
                <a:spcPct val="130000"/>
              </a:lnSpc>
              <a:spcBef>
                <a:spcPts val="100"/>
              </a:spcBef>
              <a:spcAft>
                <a:spcPts val="0"/>
              </a:spcAft>
              <a:buNone/>
            </a:pPr>
            <a:r>
              <a:rPr lang="en-US" sz="1800" dirty="0">
                <a:ea typeface="宋体" panose="02010600030101010101" pitchFamily="2" charset="-122"/>
              </a:rPr>
              <a:t>    </a:t>
            </a:r>
            <a:r>
              <a:rPr sz="1800" dirty="0">
                <a:ea typeface="宋体" panose="02010600030101010101" pitchFamily="2" charset="-122"/>
              </a:rPr>
              <a:t>结语要表达自己期盼用人单位能够回复的愿望，以及自己能够做好这项工作的决心和信心，如“热切盼望您的回音”。接下来写清楚自己的联系方式，在文末写祝颂语即可。</a:t>
            </a:r>
            <a:endParaRPr sz="1800" dirty="0">
              <a:ea typeface="宋体" panose="02010600030101010101" pitchFamily="2" charset="-122"/>
            </a:endParaRPr>
          </a:p>
          <a:p>
            <a:pPr marL="0" algn="l">
              <a:lnSpc>
                <a:spcPct val="130000"/>
              </a:lnSpc>
              <a:spcBef>
                <a:spcPts val="100"/>
              </a:spcBef>
              <a:spcAft>
                <a:spcPts val="0"/>
              </a:spcAft>
              <a:buNone/>
            </a:pPr>
            <a:r>
              <a:rPr lang="zh-CN" altLang="en-US" sz="1800" b="1" dirty="0">
                <a:ea typeface="宋体" panose="02010600030101010101" pitchFamily="2" charset="-122"/>
              </a:rPr>
              <a:t>4.落款</a:t>
            </a:r>
            <a:endParaRPr lang="zh-CN" altLang="en-US" sz="1800" b="1" dirty="0">
              <a:ea typeface="宋体" panose="02010600030101010101" pitchFamily="2" charset="-122"/>
            </a:endParaRPr>
          </a:p>
          <a:p>
            <a:pPr marL="0" algn="l">
              <a:lnSpc>
                <a:spcPct val="130000"/>
              </a:lnSpc>
              <a:spcBef>
                <a:spcPts val="100"/>
              </a:spcBef>
              <a:spcAft>
                <a:spcPts val="0"/>
              </a:spcAft>
              <a:buNone/>
            </a:pPr>
            <a:r>
              <a:rPr sz="1800" dirty="0">
                <a:ea typeface="宋体" panose="02010600030101010101" pitchFamily="2" charset="-122"/>
              </a:rPr>
              <a:t>写求职人的姓名，并标注规范化的日期。</a:t>
            </a:r>
            <a:endParaRPr sz="1800" dirty="0">
              <a:ea typeface="宋体" panose="02010600030101010101" pitchFamily="2" charset="-122"/>
            </a:endParaRPr>
          </a:p>
          <a:p>
            <a:pPr marL="0" algn="l">
              <a:lnSpc>
                <a:spcPct val="130000"/>
              </a:lnSpc>
              <a:spcBef>
                <a:spcPts val="100"/>
              </a:spcBef>
              <a:spcAft>
                <a:spcPts val="0"/>
              </a:spcAft>
              <a:buNone/>
            </a:pPr>
            <a:r>
              <a:rPr lang="zh-CN" altLang="en-US" sz="1800" b="1" dirty="0">
                <a:ea typeface="宋体" panose="02010600030101010101" pitchFamily="2" charset="-122"/>
              </a:rPr>
              <a:t>5.附件</a:t>
            </a:r>
            <a:endParaRPr lang="zh-CN" altLang="en-US" sz="1800" b="1" dirty="0">
              <a:ea typeface="宋体" panose="02010600030101010101" pitchFamily="2" charset="-122"/>
            </a:endParaRPr>
          </a:p>
          <a:p>
            <a:pPr marL="0" algn="l">
              <a:lnSpc>
                <a:spcPct val="130000"/>
              </a:lnSpc>
              <a:spcBef>
                <a:spcPts val="100"/>
              </a:spcBef>
              <a:spcAft>
                <a:spcPts val="0"/>
              </a:spcAft>
              <a:buNone/>
            </a:pPr>
            <a:r>
              <a:rPr sz="1800" dirty="0">
                <a:ea typeface="宋体" panose="02010600030101010101" pitchFamily="2" charset="-122"/>
              </a:rPr>
              <a:t>主要包括个人简历，荣誉证书及资格证书复印件等材料。</a:t>
            </a:r>
            <a:endParaRPr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求职文书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二、个人简历</a:t>
            </a:r>
            <a:endParaRPr lang="zh-CN" altLang="en-US" sz="2500" b="1" dirty="0"/>
          </a:p>
          <a:p>
            <a:pPr marL="0" algn="l">
              <a:lnSpc>
                <a:spcPct val="130000"/>
              </a:lnSpc>
              <a:spcBef>
                <a:spcPts val="100"/>
              </a:spcBef>
              <a:spcAft>
                <a:spcPts val="0"/>
              </a:spcAft>
              <a:buNone/>
            </a:pPr>
            <a:r>
              <a:rPr lang="zh-CN" altLang="en-US" sz="2000" b="1" dirty="0"/>
              <a:t>（一）概念</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个人简历是求职者结合自己申请的岗位条件，对个人基本信息、教育经历、实习实践经历、相关成果、个人评价等内容简明扼要地进行描述的书面求职材料。个人简历的作用就是让用人单位对求职者的基本概况和突出亮点快速掌握。</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2000" b="1" dirty="0"/>
              <a:t>（二）种类</a:t>
            </a:r>
            <a:endParaRPr lang="zh-CN" altLang="en-US" sz="2000" b="1" dirty="0"/>
          </a:p>
          <a:p>
            <a:pPr marL="0" algn="l">
              <a:lnSpc>
                <a:spcPct val="110000"/>
              </a:lnSpc>
              <a:spcBef>
                <a:spcPts val="100"/>
              </a:spcBef>
              <a:spcAft>
                <a:spcPts val="0"/>
              </a:spcAft>
              <a:buNone/>
            </a:pPr>
            <a:r>
              <a:rPr lang="zh-CN" altLang="en-US" sz="1800" b="1" dirty="0">
                <a:ea typeface="宋体" panose="02010600030101010101" pitchFamily="2" charset="-122"/>
              </a:rPr>
              <a:t>1.时间型简历</a:t>
            </a:r>
            <a:endParaRPr lang="zh-CN" altLang="en-US" sz="1800" b="1" dirty="0">
              <a:ea typeface="宋体" panose="02010600030101010101" pitchFamily="2" charset="-122"/>
            </a:endParaRPr>
          </a:p>
          <a:p>
            <a:pPr marL="0" algn="l">
              <a:lnSpc>
                <a:spcPct val="110000"/>
              </a:lnSpc>
              <a:spcBef>
                <a:spcPts val="100"/>
              </a:spcBef>
              <a:spcAft>
                <a:spcPts val="0"/>
              </a:spcAft>
              <a:buNone/>
            </a:pPr>
            <a:r>
              <a:rPr lang="zh-CN" altLang="en-US" sz="1800" dirty="0">
                <a:ea typeface="宋体" panose="02010600030101010101" pitchFamily="2" charset="-122"/>
              </a:rPr>
              <a:t>强调突出求职者此前的工作经历，这种类型的简历不适合应届毕业生使用。</a:t>
            </a:r>
            <a:endParaRPr lang="zh-CN" altLang="en-US" sz="1800" dirty="0">
              <a:ea typeface="宋体" panose="02010600030101010101" pitchFamily="2" charset="-122"/>
            </a:endParaRPr>
          </a:p>
          <a:p>
            <a:pPr marL="0" algn="l">
              <a:lnSpc>
                <a:spcPct val="110000"/>
              </a:lnSpc>
              <a:spcBef>
                <a:spcPts val="100"/>
              </a:spcBef>
              <a:spcAft>
                <a:spcPts val="0"/>
              </a:spcAft>
              <a:buNone/>
            </a:pPr>
            <a:r>
              <a:rPr lang="zh-CN" altLang="en-US" sz="1800" b="1" dirty="0">
                <a:ea typeface="宋体" panose="02010600030101010101" pitchFamily="2" charset="-122"/>
              </a:rPr>
              <a:t>2.业绩型简历</a:t>
            </a:r>
            <a:endParaRPr lang="zh-CN" altLang="en-US" sz="1800" b="1" dirty="0">
              <a:ea typeface="宋体" panose="02010600030101010101" pitchFamily="2" charset="-122"/>
            </a:endParaRPr>
          </a:p>
          <a:p>
            <a:pPr marL="0" algn="l">
              <a:lnSpc>
                <a:spcPct val="130000"/>
              </a:lnSpc>
              <a:spcBef>
                <a:spcPts val="100"/>
              </a:spcBef>
              <a:spcAft>
                <a:spcPts val="0"/>
              </a:spcAft>
              <a:buNone/>
            </a:pPr>
            <a:r>
              <a:rPr lang="zh-CN" altLang="en-US" sz="1800" dirty="0">
                <a:ea typeface="宋体" panose="02010600030101010101" pitchFamily="2" charset="-122"/>
                <a:sym typeface="+mn-ea"/>
              </a:rPr>
              <a:t>强调求职者在以前工作中取得过什么成就、业绩，突出求职者工作能力和业绩贡献。</a:t>
            </a:r>
            <a:endParaRPr lang="zh-CN" altLang="en-US" sz="1800" dirty="0">
              <a:ea typeface="宋体" panose="02010600030101010101" pitchFamily="2" charset="-122"/>
              <a:sym typeface="+mn-ea"/>
            </a:endParaRPr>
          </a:p>
          <a:p>
            <a:pPr marL="0" algn="l">
              <a:lnSpc>
                <a:spcPct val="130000"/>
              </a:lnSpc>
              <a:spcBef>
                <a:spcPts val="100"/>
              </a:spcBef>
              <a:spcAft>
                <a:spcPts val="0"/>
              </a:spcAft>
              <a:buNone/>
            </a:pPr>
            <a:r>
              <a:rPr lang="zh-CN" altLang="en-US" sz="1800" b="1" dirty="0">
                <a:ea typeface="宋体" panose="02010600030101010101" pitchFamily="2" charset="-122"/>
                <a:sym typeface="+mn-ea"/>
              </a:rPr>
              <a:t>3.功能型简历</a:t>
            </a:r>
            <a:endParaRPr lang="zh-CN" altLang="en-US" sz="1800" b="1" dirty="0">
              <a:ea typeface="宋体" panose="02010600030101010101" pitchFamily="2" charset="-122"/>
              <a:sym typeface="+mn-ea"/>
            </a:endParaRPr>
          </a:p>
          <a:p>
            <a:pPr marL="0" algn="l">
              <a:lnSpc>
                <a:spcPct val="110000"/>
              </a:lnSpc>
              <a:spcBef>
                <a:spcPts val="100"/>
              </a:spcBef>
              <a:spcAft>
                <a:spcPts val="0"/>
              </a:spcAft>
              <a:buNone/>
            </a:pPr>
            <a:r>
              <a:rPr lang="zh-CN" altLang="en-US" sz="1800" dirty="0">
                <a:ea typeface="宋体" panose="02010600030101010101" pitchFamily="2" charset="-122"/>
              </a:rPr>
              <a:t>强调求职者具备的素质、知识、能力和特长。这种简历对毕业生比较理想。</a:t>
            </a:r>
            <a:endParaRPr lang="zh-CN" altLang="en-US" sz="1800" dirty="0">
              <a:ea typeface="宋体" panose="02010600030101010101" pitchFamily="2" charset="-122"/>
            </a:endParaRPr>
          </a:p>
          <a:p>
            <a:pPr marL="0" algn="l">
              <a:lnSpc>
                <a:spcPct val="110000"/>
              </a:lnSpc>
              <a:spcBef>
                <a:spcPts val="100"/>
              </a:spcBef>
              <a:spcAft>
                <a:spcPts val="0"/>
              </a:spcAft>
              <a:buNone/>
            </a:pPr>
            <a:r>
              <a:rPr lang="zh-CN" altLang="en-US" sz="1800" b="1" dirty="0">
                <a:ea typeface="宋体" panose="02010600030101010101" pitchFamily="2" charset="-122"/>
                <a:sym typeface="+mn-ea"/>
              </a:rPr>
              <a:t>4.专业型简历</a:t>
            </a:r>
            <a:endParaRPr lang="zh-CN" altLang="en-US" sz="1800" b="1" dirty="0">
              <a:ea typeface="宋体" panose="02010600030101010101" pitchFamily="2" charset="-122"/>
            </a:endParaRPr>
          </a:p>
          <a:p>
            <a:pPr marL="0" algn="l">
              <a:lnSpc>
                <a:spcPct val="110000"/>
              </a:lnSpc>
              <a:spcBef>
                <a:spcPts val="100"/>
              </a:spcBef>
              <a:spcAft>
                <a:spcPts val="0"/>
              </a:spcAft>
              <a:buNone/>
            </a:pPr>
            <a:r>
              <a:rPr lang="zh-CN" altLang="en-US" sz="1800" dirty="0">
                <a:ea typeface="宋体" panose="02010600030101010101" pitchFamily="2" charset="-122"/>
                <a:sym typeface="+mn-ea"/>
              </a:rPr>
              <a:t>强调求职者的专业、技术技能，也比较适用于应届毕业生。</a:t>
            </a:r>
            <a:endParaRPr lang="zh-CN" altLang="en-US" sz="1800" dirty="0">
              <a:ea typeface="宋体" panose="02010600030101010101" pitchFamily="2" charset="-122"/>
            </a:endParaRPr>
          </a:p>
          <a:p>
            <a:pPr marL="0" algn="l">
              <a:lnSpc>
                <a:spcPct val="110000"/>
              </a:lnSpc>
              <a:spcBef>
                <a:spcPts val="100"/>
              </a:spcBef>
              <a:spcAft>
                <a:spcPts val="0"/>
              </a:spcAft>
              <a:buNone/>
            </a:pPr>
            <a:r>
              <a:rPr lang="zh-CN" altLang="en-US" sz="1800" b="1" dirty="0">
                <a:ea typeface="宋体" panose="02010600030101010101" pitchFamily="2" charset="-122"/>
                <a:sym typeface="+mn-ea"/>
              </a:rPr>
              <a:t>5.创意型简历</a:t>
            </a:r>
            <a:endParaRPr lang="zh-CN" altLang="en-US" sz="1800" b="1" dirty="0">
              <a:ea typeface="宋体" panose="02010600030101010101" pitchFamily="2" charset="-122"/>
            </a:endParaRPr>
          </a:p>
          <a:p>
            <a:pPr marL="0" algn="l">
              <a:lnSpc>
                <a:spcPct val="110000"/>
              </a:lnSpc>
              <a:spcBef>
                <a:spcPts val="100"/>
              </a:spcBef>
              <a:spcAft>
                <a:spcPts val="0"/>
              </a:spcAft>
              <a:buNone/>
            </a:pPr>
            <a:r>
              <a:rPr lang="zh-CN" altLang="en-US" sz="1800" dirty="0">
                <a:ea typeface="宋体" panose="02010600030101010101" pitchFamily="2" charset="-122"/>
                <a:sym typeface="+mn-ea"/>
              </a:rPr>
              <a:t>这种类型简历适合于广告策划、文案、美术设计等职位。</a:t>
            </a:r>
            <a:endParaRPr lang="zh-CN" altLang="en-US" sz="1800" dirty="0">
              <a:ea typeface="宋体" panose="02010600030101010101" pitchFamily="2" charset="-122"/>
            </a:endParaRPr>
          </a:p>
          <a:p>
            <a:pPr marL="0" algn="l">
              <a:lnSpc>
                <a:spcPct val="110000"/>
              </a:lnSpc>
              <a:spcBef>
                <a:spcPts val="100"/>
              </a:spcBef>
              <a:spcAft>
                <a:spcPts val="0"/>
              </a:spcAft>
              <a:buNone/>
            </a:pP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】求职文书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0"/>
              </a:spcBef>
              <a:spcAft>
                <a:spcPts val="0"/>
              </a:spcAft>
              <a:buNone/>
            </a:pPr>
            <a:r>
              <a:rPr lang="zh-CN" altLang="en-US" sz="2500" b="1" dirty="0"/>
              <a:t>二、个人简历</a:t>
            </a:r>
            <a:endParaRPr lang="zh-CN" altLang="en-US" sz="2500" b="1" dirty="0"/>
          </a:p>
          <a:p>
            <a:pPr marL="0" algn="l">
              <a:lnSpc>
                <a:spcPct val="110000"/>
              </a:lnSpc>
              <a:spcBef>
                <a:spcPts val="0"/>
              </a:spcBef>
              <a:spcAft>
                <a:spcPts val="0"/>
              </a:spcAft>
              <a:buNone/>
            </a:pPr>
            <a:r>
              <a:rPr lang="zh-CN" altLang="en-US" sz="2000" b="1" dirty="0"/>
              <a:t>（三）结构</a:t>
            </a:r>
            <a:endParaRPr lang="zh-CN" altLang="en-US" sz="2000" b="1" dirty="0"/>
          </a:p>
          <a:p>
            <a:pPr marL="0" algn="l">
              <a:lnSpc>
                <a:spcPct val="110000"/>
              </a:lnSpc>
              <a:spcBef>
                <a:spcPts val="0"/>
              </a:spcBef>
              <a:spcAft>
                <a:spcPts val="0"/>
              </a:spcAft>
              <a:buNone/>
            </a:pPr>
            <a:r>
              <a:rPr lang="zh-CN" altLang="en-US" sz="1800" dirty="0">
                <a:ea typeface="宋体" panose="02010600030101010101" pitchFamily="2" charset="-122"/>
              </a:rPr>
              <a:t>求职简历一般包括个人信息、求职意向、教育背景、工作经历、获奖情况、校园经历、自我评价等要素。</a:t>
            </a:r>
            <a:endParaRPr lang="zh-CN" altLang="en-US" sz="1800" dirty="0">
              <a:ea typeface="宋体" panose="02010600030101010101" pitchFamily="2" charset="-122"/>
            </a:endParaRPr>
          </a:p>
          <a:p>
            <a:pPr marL="0" algn="l">
              <a:lnSpc>
                <a:spcPct val="110000"/>
              </a:lnSpc>
              <a:spcBef>
                <a:spcPts val="0"/>
              </a:spcBef>
              <a:spcAft>
                <a:spcPts val="0"/>
              </a:spcAft>
              <a:buNone/>
            </a:pPr>
            <a:r>
              <a:rPr lang="zh-CN" altLang="en-US" sz="1800" b="1" dirty="0">
                <a:ea typeface="宋体" panose="02010600030101010101" pitchFamily="2" charset="-122"/>
              </a:rPr>
              <a:t>1.个人信息</a:t>
            </a:r>
            <a:endParaRPr lang="zh-CN" altLang="en-US" sz="1800" b="1" dirty="0">
              <a:ea typeface="宋体" panose="02010600030101010101" pitchFamily="2" charset="-122"/>
            </a:endParaRPr>
          </a:p>
          <a:p>
            <a:pPr marL="0" algn="l">
              <a:lnSpc>
                <a:spcPct val="110000"/>
              </a:lnSpc>
              <a:spcBef>
                <a:spcPts val="0"/>
              </a:spcBef>
              <a:spcAft>
                <a:spcPts val="0"/>
              </a:spcAft>
              <a:buNone/>
            </a:pPr>
            <a:r>
              <a:rPr lang="zh-CN" altLang="en-US" sz="1800" dirty="0">
                <a:ea typeface="宋体" panose="02010600030101010101" pitchFamily="2" charset="-122"/>
              </a:rPr>
              <a:t>包括姓名、性别、年龄、民族、婚姻、政治面貌、毕业时间和联系方式等。</a:t>
            </a:r>
            <a:endParaRPr lang="zh-CN" altLang="en-US" sz="1800" dirty="0">
              <a:ea typeface="宋体" panose="02010600030101010101" pitchFamily="2" charset="-122"/>
            </a:endParaRPr>
          </a:p>
          <a:p>
            <a:pPr marL="0" algn="l">
              <a:lnSpc>
                <a:spcPct val="110000"/>
              </a:lnSpc>
              <a:spcBef>
                <a:spcPts val="0"/>
              </a:spcBef>
              <a:spcAft>
                <a:spcPts val="0"/>
              </a:spcAft>
              <a:buNone/>
            </a:pPr>
            <a:r>
              <a:rPr lang="en-US" altLang="zh-CN" sz="1800" b="1" dirty="0">
                <a:ea typeface="宋体" panose="02010600030101010101" pitchFamily="2" charset="-122"/>
              </a:rPr>
              <a:t>2.求职意向</a:t>
            </a:r>
            <a:endParaRPr lang="en-US" altLang="zh-CN" sz="1800" b="1" dirty="0">
              <a:ea typeface="宋体" panose="02010600030101010101" pitchFamily="2" charset="-122"/>
            </a:endParaRPr>
          </a:p>
          <a:p>
            <a:pPr marL="0" algn="l">
              <a:lnSpc>
                <a:spcPct val="110000"/>
              </a:lnSpc>
              <a:spcBef>
                <a:spcPts val="0"/>
              </a:spcBef>
              <a:spcAft>
                <a:spcPts val="0"/>
              </a:spcAft>
              <a:buNone/>
            </a:pPr>
            <a:r>
              <a:rPr lang="en-US" altLang="zh-CN" sz="1800" dirty="0">
                <a:ea typeface="宋体" panose="02010600030101010101" pitchFamily="2" charset="-122"/>
              </a:rPr>
              <a:t>求职意向主要说明自己所应聘的具体工作岗位，应在简历醒目位置标注。</a:t>
            </a:r>
            <a:endParaRPr lang="en-US" altLang="zh-CN" sz="1800" dirty="0">
              <a:ea typeface="宋体" panose="02010600030101010101" pitchFamily="2" charset="-122"/>
            </a:endParaRPr>
          </a:p>
          <a:p>
            <a:pPr marL="0" algn="l">
              <a:lnSpc>
                <a:spcPct val="110000"/>
              </a:lnSpc>
              <a:spcBef>
                <a:spcPts val="0"/>
              </a:spcBef>
              <a:spcAft>
                <a:spcPts val="0"/>
              </a:spcAft>
              <a:buNone/>
            </a:pPr>
            <a:r>
              <a:rPr lang="en-US" altLang="zh-CN" sz="1800" b="1" dirty="0">
                <a:ea typeface="宋体" panose="02010600030101010101" pitchFamily="2" charset="-122"/>
              </a:rPr>
              <a:t>3.教育背景</a:t>
            </a:r>
            <a:endParaRPr lang="en-US" altLang="zh-CN" sz="1800" b="1" dirty="0">
              <a:ea typeface="宋体" panose="02010600030101010101" pitchFamily="2" charset="-122"/>
            </a:endParaRPr>
          </a:p>
          <a:p>
            <a:pPr marL="0" algn="l">
              <a:lnSpc>
                <a:spcPct val="110000"/>
              </a:lnSpc>
              <a:spcBef>
                <a:spcPts val="0"/>
              </a:spcBef>
              <a:spcAft>
                <a:spcPts val="0"/>
              </a:spcAft>
              <a:buNone/>
            </a:pPr>
            <a:r>
              <a:rPr lang="en-US" altLang="zh-CN" sz="1800" dirty="0">
                <a:ea typeface="宋体" panose="02010600030101010101" pitchFamily="2" charset="-122"/>
              </a:rPr>
              <a:t>按时间顺序列出由最低至最高学历教育的学校、专业和主要课程。</a:t>
            </a:r>
            <a:endParaRPr lang="en-US" altLang="zh-CN" sz="1800" dirty="0">
              <a:ea typeface="宋体" panose="02010600030101010101" pitchFamily="2" charset="-122"/>
            </a:endParaRPr>
          </a:p>
          <a:p>
            <a:pPr marL="0" algn="l">
              <a:lnSpc>
                <a:spcPct val="110000"/>
              </a:lnSpc>
              <a:spcBef>
                <a:spcPts val="0"/>
              </a:spcBef>
              <a:spcAft>
                <a:spcPts val="0"/>
              </a:spcAft>
              <a:buNone/>
            </a:pPr>
            <a:r>
              <a:rPr lang="en-US" altLang="zh-CN" sz="1800" b="1" dirty="0">
                <a:ea typeface="宋体" panose="02010600030101010101" pitchFamily="2" charset="-122"/>
                <a:sym typeface="+mn-ea"/>
              </a:rPr>
              <a:t>4.工作经历</a:t>
            </a:r>
            <a:endParaRPr lang="en-US" altLang="zh-CN" sz="1800" b="1" dirty="0">
              <a:ea typeface="宋体" panose="02010600030101010101" pitchFamily="2" charset="-122"/>
            </a:endParaRPr>
          </a:p>
          <a:p>
            <a:pPr marL="0" algn="l">
              <a:lnSpc>
                <a:spcPct val="110000"/>
              </a:lnSpc>
              <a:spcBef>
                <a:spcPts val="0"/>
              </a:spcBef>
              <a:spcAft>
                <a:spcPts val="0"/>
              </a:spcAft>
              <a:buNone/>
            </a:pPr>
            <a:r>
              <a:rPr lang="en-US" altLang="zh-CN" sz="1800" dirty="0">
                <a:ea typeface="宋体" panose="02010600030101010101" pitchFamily="2" charset="-122"/>
                <a:sym typeface="+mn-ea"/>
              </a:rPr>
              <a:t>工作经历应突出校内外实习、实践及参加社会兼职活动经历。</a:t>
            </a:r>
            <a:endParaRPr lang="en-US" altLang="zh-CN" sz="1800" dirty="0">
              <a:ea typeface="宋体" panose="02010600030101010101" pitchFamily="2" charset="-122"/>
            </a:endParaRPr>
          </a:p>
          <a:p>
            <a:pPr marL="0" algn="l">
              <a:lnSpc>
                <a:spcPct val="110000"/>
              </a:lnSpc>
              <a:spcBef>
                <a:spcPts val="0"/>
              </a:spcBef>
              <a:spcAft>
                <a:spcPts val="0"/>
              </a:spcAft>
              <a:buNone/>
            </a:pPr>
            <a:r>
              <a:rPr lang="en-US" altLang="zh-CN" sz="1800" b="1" dirty="0">
                <a:ea typeface="宋体" panose="02010600030101010101" pitchFamily="2" charset="-122"/>
                <a:sym typeface="+mn-ea"/>
              </a:rPr>
              <a:t>5.获奖情况</a:t>
            </a:r>
            <a:endParaRPr lang="en-US" altLang="zh-CN" sz="1800" b="1" dirty="0">
              <a:ea typeface="宋体" panose="02010600030101010101" pitchFamily="2" charset="-122"/>
            </a:endParaRPr>
          </a:p>
          <a:p>
            <a:pPr marL="0" algn="l">
              <a:lnSpc>
                <a:spcPct val="110000"/>
              </a:lnSpc>
              <a:spcBef>
                <a:spcPts val="0"/>
              </a:spcBef>
              <a:spcAft>
                <a:spcPts val="0"/>
              </a:spcAft>
              <a:buNone/>
            </a:pPr>
            <a:r>
              <a:rPr lang="en-US" altLang="zh-CN" sz="1800" dirty="0">
                <a:ea typeface="宋体" panose="02010600030101010101" pitchFamily="2" charset="-122"/>
                <a:sym typeface="+mn-ea"/>
              </a:rPr>
              <a:t>应列出在校获得的各类获奖名称、时间及获奖等级。</a:t>
            </a:r>
            <a:endParaRPr lang="en-US" altLang="zh-CN" sz="1800" dirty="0">
              <a:ea typeface="宋体" panose="02010600030101010101" pitchFamily="2" charset="-122"/>
            </a:endParaRPr>
          </a:p>
          <a:p>
            <a:pPr marL="0" algn="l">
              <a:lnSpc>
                <a:spcPct val="110000"/>
              </a:lnSpc>
              <a:spcBef>
                <a:spcPts val="0"/>
              </a:spcBef>
              <a:spcAft>
                <a:spcPts val="0"/>
              </a:spcAft>
              <a:buNone/>
            </a:pPr>
            <a:r>
              <a:rPr lang="en-US" altLang="zh-CN" sz="1800" b="1" dirty="0">
                <a:ea typeface="宋体" panose="02010600030101010101" pitchFamily="2" charset="-122"/>
                <a:sym typeface="+mn-ea"/>
              </a:rPr>
              <a:t>6.校园经历</a:t>
            </a:r>
            <a:endParaRPr lang="en-US" altLang="zh-CN" sz="1800" b="1" dirty="0">
              <a:ea typeface="宋体" panose="02010600030101010101" pitchFamily="2" charset="-122"/>
            </a:endParaRPr>
          </a:p>
          <a:p>
            <a:pPr marL="0" algn="l">
              <a:lnSpc>
                <a:spcPct val="110000"/>
              </a:lnSpc>
              <a:spcBef>
                <a:spcPts val="0"/>
              </a:spcBef>
              <a:spcAft>
                <a:spcPts val="0"/>
              </a:spcAft>
              <a:buNone/>
            </a:pPr>
            <a:r>
              <a:rPr lang="en-US" altLang="zh-CN" sz="1800" dirty="0">
                <a:ea typeface="宋体" panose="02010600030101010101" pitchFamily="2" charset="-122"/>
                <a:sym typeface="+mn-ea"/>
              </a:rPr>
              <a:t>展现自己在校园中参与的社团活动等内容，突出自身的角色和任务。</a:t>
            </a:r>
            <a:endParaRPr lang="en-US" altLang="zh-CN" sz="1800" dirty="0">
              <a:ea typeface="宋体" panose="02010600030101010101" pitchFamily="2" charset="-122"/>
            </a:endParaRPr>
          </a:p>
          <a:p>
            <a:pPr marL="0" algn="l">
              <a:lnSpc>
                <a:spcPct val="110000"/>
              </a:lnSpc>
              <a:spcBef>
                <a:spcPts val="0"/>
              </a:spcBef>
              <a:spcAft>
                <a:spcPts val="0"/>
              </a:spcAft>
              <a:buNone/>
            </a:pPr>
            <a:r>
              <a:rPr lang="en-US" altLang="zh-CN" sz="1800" b="1" dirty="0">
                <a:ea typeface="宋体" panose="02010600030101010101" pitchFamily="2" charset="-122"/>
                <a:sym typeface="+mn-ea"/>
              </a:rPr>
              <a:t>7.自我评价</a:t>
            </a:r>
            <a:endParaRPr lang="en-US" altLang="zh-CN" sz="1800" b="1" dirty="0">
              <a:ea typeface="宋体" panose="02010600030101010101" pitchFamily="2" charset="-122"/>
            </a:endParaRPr>
          </a:p>
          <a:p>
            <a:pPr marL="0" algn="l">
              <a:lnSpc>
                <a:spcPct val="110000"/>
              </a:lnSpc>
              <a:spcBef>
                <a:spcPts val="0"/>
              </a:spcBef>
              <a:spcAft>
                <a:spcPts val="0"/>
              </a:spcAft>
              <a:buNone/>
            </a:pPr>
            <a:r>
              <a:rPr lang="en-US" altLang="zh-CN" sz="1800" dirty="0">
                <a:ea typeface="宋体" panose="02010600030101010101" pitchFamily="2" charset="-122"/>
                <a:sym typeface="+mn-ea"/>
              </a:rPr>
              <a:t>要客观评价自己的工作态度、工作能力、个性特点等。</a:t>
            </a:r>
            <a:endParaRPr lang="en-US" altLang="zh-CN" sz="1800" dirty="0">
              <a:ea typeface="宋体" panose="02010600030101010101" pitchFamily="2" charset="-122"/>
            </a:endParaRPr>
          </a:p>
          <a:p>
            <a:pPr marL="0" algn="l">
              <a:lnSpc>
                <a:spcPct val="130000"/>
              </a:lnSpc>
              <a:spcBef>
                <a:spcPts val="100"/>
              </a:spcBef>
              <a:spcAft>
                <a:spcPts val="0"/>
              </a:spcAft>
              <a:buNone/>
            </a:pPr>
            <a:endParaRPr lang="en-US" altLang="zh-CN" sz="1800" dirty="0">
              <a:ea typeface="宋体" panose="02010600030101010101" pitchFamily="2" charset="-122"/>
            </a:endParaRPr>
          </a:p>
          <a:p>
            <a:pPr marL="0" algn="l">
              <a:lnSpc>
                <a:spcPct val="130000"/>
              </a:lnSpc>
              <a:spcBef>
                <a:spcPts val="100"/>
              </a:spcBef>
              <a:spcAft>
                <a:spcPts val="0"/>
              </a:spcAft>
              <a:buNone/>
            </a:pPr>
            <a:endParaRPr lang="en-US" altLang="zh-CN"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4" name="标题 3"/>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a:t>
            </a:r>
            <a:r>
              <a:rPr lang="zh-CN" sz="3500" dirty="0">
                <a:solidFill>
                  <a:schemeClr val="tx1"/>
                </a:solidFill>
                <a:latin typeface="隶书" panose="02010509060101010101" pitchFamily="49" charset="-122"/>
                <a:ea typeface="隶书" panose="02010509060101010101" pitchFamily="49" charset="-122"/>
                <a:sym typeface="+mn-ea"/>
              </a:rPr>
              <a:t>】求职文书</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PP_MARK_KEY" val="cd0a2a0f-a147-48d7-b1ec-920e1290e084"/>
  <p:tag name="COMMONDATA" val="eyJoZGlkIjoiZWU3ZjExNTFiZWRjYThlNzlkODZkNDIwNDExMzZkNTM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东方纹理图案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书堆型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Network">
  <a:themeElements>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C0C0C0"/>
        </a:dk2>
        <a:lt2>
          <a:srgbClr val="4F747B"/>
        </a:lt2>
        <a:accent1>
          <a:srgbClr val="859868"/>
        </a:accent1>
        <a:accent2>
          <a:srgbClr val="5F5F5F"/>
        </a:accent2>
        <a:accent3>
          <a:srgbClr val="AAAAAA"/>
        </a:accent3>
        <a:accent4>
          <a:srgbClr val="DCDCDC"/>
        </a:accent4>
        <a:accent5>
          <a:srgbClr val="C3CAB9"/>
        </a:accent5>
        <a:accent6>
          <a:srgbClr val="555555"/>
        </a:accent6>
        <a:hlink>
          <a:srgbClr val="5F5F5F"/>
        </a:hlink>
        <a:folHlink>
          <a:srgbClr val="BA1212"/>
        </a:folHlink>
      </a:clrScheme>
      <a:clrMap bg1="lt1" tx1="dk1" bg2="lt2" tx2="dk2" accent1="accent1" accent2="accent2" accent3="accent3" accent4="accent4" accent5="accent5" accent6="accent6" hlink="hlink" folHlink="folHlink"/>
    </a:extraClrScheme>
    <a:extraClrScheme>
      <a:clrScheme name="">
        <a:dk1>
          <a:srgbClr val="FFFFFF"/>
        </a:dk1>
        <a:lt1>
          <a:srgbClr val="4D0B0B"/>
        </a:lt1>
        <a:dk2>
          <a:srgbClr val="FFFFFF"/>
        </a:dk2>
        <a:lt2>
          <a:srgbClr val="3C0000"/>
        </a:lt2>
        <a:accent1>
          <a:srgbClr val="666633"/>
        </a:accent1>
        <a:accent2>
          <a:srgbClr val="CC3300"/>
        </a:accent2>
        <a:accent3>
          <a:srgbClr val="B2AAAA"/>
        </a:accent3>
        <a:accent4>
          <a:srgbClr val="DCDCDC"/>
        </a:accent4>
        <a:accent5>
          <a:srgbClr val="B9B9AD"/>
        </a:accent5>
        <a:accent6>
          <a:srgbClr val="B72D00"/>
        </a:accent6>
        <a:hlink>
          <a:srgbClr val="CC9900"/>
        </a:hlink>
        <a:folHlink>
          <a:srgbClr val="CCCC33"/>
        </a:folHlink>
      </a:clrScheme>
      <a:clrMap bg1="lt1" tx1="dk1" bg2="lt2" tx2="dk2" accent1="accent1" accent2="accent2" accent3="accent3" accent4="accent4" accent5="accent5" accent6="accent6" hlink="hlink" folHlink="folHlink"/>
    </a:extraClrScheme>
    <a:extraClrScheme>
      <a:clrScheme name="">
        <a:dk1>
          <a:srgbClr val="FFFFFF"/>
        </a:dk1>
        <a:lt1>
          <a:srgbClr val="15192B"/>
        </a:lt1>
        <a:dk2>
          <a:srgbClr val="CCCCFF"/>
        </a:dk2>
        <a:lt2>
          <a:srgbClr val="666699"/>
        </a:lt2>
        <a:accent1>
          <a:srgbClr val="4F893D"/>
        </a:accent1>
        <a:accent2>
          <a:srgbClr val="666699"/>
        </a:accent2>
        <a:accent3>
          <a:srgbClr val="AAAAAC"/>
        </a:accent3>
        <a:accent4>
          <a:srgbClr val="DCDCDC"/>
        </a:accent4>
        <a:accent5>
          <a:srgbClr val="B3C4AF"/>
        </a:accent5>
        <a:accent6>
          <a:srgbClr val="5B5B89"/>
        </a:accent6>
        <a:hlink>
          <a:srgbClr val="CC9900"/>
        </a:hlink>
        <a:folHlink>
          <a:srgbClr val="4837C7"/>
        </a:folHlink>
      </a:clrScheme>
      <a:clrMap bg1="lt1" tx1="dk1" bg2="lt2" tx2="dk2" accent1="accent1" accent2="accent2" accent3="accent3" accent4="accent4" accent5="accent5" accent6="accent6" hlink="hlink" folHlink="folHlink"/>
    </a:extraClrScheme>
    <a:extraClrScheme>
      <a:clrScheme name="">
        <a:dk1>
          <a:srgbClr val="FFFFFF"/>
        </a:dk1>
        <a:lt1>
          <a:srgbClr val="86001A"/>
        </a:lt1>
        <a:dk2>
          <a:srgbClr val="CCCC66"/>
        </a:dk2>
        <a:lt2>
          <a:srgbClr val="666699"/>
        </a:lt2>
        <a:accent1>
          <a:srgbClr val="FF3300"/>
        </a:accent1>
        <a:accent2>
          <a:srgbClr val="FF6600"/>
        </a:accent2>
        <a:accent3>
          <a:srgbClr val="C3AAAA"/>
        </a:accent3>
        <a:accent4>
          <a:srgbClr val="DCDCDC"/>
        </a:accent4>
        <a:accent5>
          <a:srgbClr val="FFADAA"/>
        </a:accent5>
        <a:accent6>
          <a:srgbClr val="E55B00"/>
        </a:accent6>
        <a:hlink>
          <a:srgbClr val="CC9900"/>
        </a:hlink>
        <a:folHlink>
          <a:srgbClr val="FF0000"/>
        </a:folHlink>
      </a:clrScheme>
      <a:clrMap bg1="lt1" tx1="dk1" bg2="lt2" tx2="dk2" accent1="accent1" accent2="accent2" accent3="accent3" accent4="accent4" accent5="accent5" accent6="accent6" hlink="hlink" folHlink="folHlink"/>
    </a:extraClrScheme>
    <a:extraClrScheme>
      <a:clrScheme name="">
        <a:dk1>
          <a:srgbClr val="FFFFFF"/>
        </a:dk1>
        <a:lt1>
          <a:srgbClr val="000054"/>
        </a:lt1>
        <a:dk2>
          <a:srgbClr val="FFFFFF"/>
        </a:dk2>
        <a:lt2>
          <a:srgbClr val="666699"/>
        </a:lt2>
        <a:accent1>
          <a:srgbClr val="3333FF"/>
        </a:accent1>
        <a:accent2>
          <a:srgbClr val="006699"/>
        </a:accent2>
        <a:accent3>
          <a:srgbClr val="AAAAB4"/>
        </a:accent3>
        <a:accent4>
          <a:srgbClr val="DCDCDC"/>
        </a:accent4>
        <a:accent5>
          <a:srgbClr val="ADADFF"/>
        </a:accent5>
        <a:accent6>
          <a:srgbClr val="005B89"/>
        </a:accent6>
        <a:hlink>
          <a:srgbClr val="669900"/>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30054B"/>
        </a:lt1>
        <a:dk2>
          <a:srgbClr val="FFFFFF"/>
        </a:dk2>
        <a:lt2>
          <a:srgbClr val="808080"/>
        </a:lt2>
        <a:accent1>
          <a:srgbClr val="797B9B"/>
        </a:accent1>
        <a:accent2>
          <a:srgbClr val="6B4FB1"/>
        </a:accent2>
        <a:accent3>
          <a:srgbClr val="ADAAB2"/>
        </a:accent3>
        <a:accent4>
          <a:srgbClr val="DCDCDC"/>
        </a:accent4>
        <a:accent5>
          <a:srgbClr val="BEBFCB"/>
        </a:accent5>
        <a:accent6>
          <a:srgbClr val="5F469E"/>
        </a:accent6>
        <a:hlink>
          <a:srgbClr val="7AACCE"/>
        </a:hlink>
        <a:folHlink>
          <a:srgbClr val="D8D8EC"/>
        </a:folHlink>
      </a:clrScheme>
      <a:clrMap bg1="lt1" tx1="dk1" bg2="lt2" tx2="dk2" accent1="accent1" accent2="accent2" accent3="accent3" accent4="accent4" accent5="accent5" accent6="accent6" hlink="hlink" folHlink="folHlink"/>
    </a:extraClrScheme>
    <a:extraClrScheme>
      <a:clrScheme name="">
        <a:dk1>
          <a:srgbClr val="FFFFCC"/>
        </a:dk1>
        <a:lt1>
          <a:srgbClr val="29527B"/>
        </a:lt1>
        <a:dk2>
          <a:srgbClr val="FFFFFF"/>
        </a:dk2>
        <a:lt2>
          <a:srgbClr val="808080"/>
        </a:lt2>
        <a:accent1>
          <a:srgbClr val="CCCC00"/>
        </a:accent1>
        <a:accent2>
          <a:srgbClr val="669999"/>
        </a:accent2>
        <a:accent3>
          <a:srgbClr val="ACB3BF"/>
        </a:accent3>
        <a:accent4>
          <a:srgbClr val="DCDCAF"/>
        </a:accent4>
        <a:accent5>
          <a:srgbClr val="E2E2AA"/>
        </a:accent5>
        <a:accent6>
          <a:srgbClr val="5B8989"/>
        </a:accent6>
        <a:hlink>
          <a:srgbClr val="D8D8EC"/>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476949"/>
        </a:lt1>
        <a:dk2>
          <a:srgbClr val="FFFFFF"/>
        </a:dk2>
        <a:lt2>
          <a:srgbClr val="666699"/>
        </a:lt2>
        <a:accent1>
          <a:srgbClr val="CC6600"/>
        </a:accent1>
        <a:accent2>
          <a:srgbClr val="CC9900"/>
        </a:accent2>
        <a:accent3>
          <a:srgbClr val="B1B9B1"/>
        </a:accent3>
        <a:accent4>
          <a:srgbClr val="DCDCDC"/>
        </a:accent4>
        <a:accent5>
          <a:srgbClr val="E2B9AA"/>
        </a:accent5>
        <a:accent6>
          <a:srgbClr val="B78900"/>
        </a:accent6>
        <a:hlink>
          <a:srgbClr val="669900"/>
        </a:hlink>
        <a:folHlink>
          <a:srgbClr val="A452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7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xel">
  <a:themeElements>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66"/>
        </a:lt1>
        <a:dk2>
          <a:srgbClr val="FFFFFF"/>
        </a:dk2>
        <a:lt2>
          <a:srgbClr val="0066FF"/>
        </a:lt2>
        <a:accent1>
          <a:srgbClr val="6699FF"/>
        </a:accent1>
        <a:accent2>
          <a:srgbClr val="3333FF"/>
        </a:accent2>
        <a:accent3>
          <a:srgbClr val="AAAAB9"/>
        </a:accent3>
        <a:accent4>
          <a:srgbClr val="DCDCDC"/>
        </a:accent4>
        <a:accent5>
          <a:srgbClr val="B9CAFF"/>
        </a:accent5>
        <a:accent6>
          <a:srgbClr val="2D2DE5"/>
        </a:accent6>
        <a:hlink>
          <a:srgbClr val="FFCC00"/>
        </a:hlink>
        <a:folHlink>
          <a:srgbClr val="0000CC"/>
        </a:folHlink>
      </a:clrScheme>
      <a:clrMap bg1="lt1" tx1="dk1" bg2="lt2" tx2="dk2" accent1="accent1" accent2="accent2" accent3="accent3" accent4="accent4" accent5="accent5" accent6="accent6" hlink="hlink" folHlink="folHlink"/>
    </a:extraClrScheme>
    <a:extraClrScheme>
      <a:clrScheme name="">
        <a:dk1>
          <a:srgbClr val="FFFFFF"/>
        </a:dk1>
        <a:lt1>
          <a:srgbClr val="334B49"/>
        </a:lt1>
        <a:dk2>
          <a:srgbClr val="FFFFFF"/>
        </a:dk2>
        <a:lt2>
          <a:srgbClr val="009999"/>
        </a:lt2>
        <a:accent1>
          <a:srgbClr val="33CCCC"/>
        </a:accent1>
        <a:accent2>
          <a:srgbClr val="008080"/>
        </a:accent2>
        <a:accent3>
          <a:srgbClr val="ADB2B1"/>
        </a:accent3>
        <a:accent4>
          <a:srgbClr val="DCDCDC"/>
        </a:accent4>
        <a:accent5>
          <a:srgbClr val="ADE2E2"/>
        </a:accent5>
        <a:accent6>
          <a:srgbClr val="007272"/>
        </a:accent6>
        <a:hlink>
          <a:srgbClr val="FFCC00"/>
        </a:hlink>
        <a:folHlink>
          <a:srgbClr val="006666"/>
        </a:folHlink>
      </a:clrScheme>
      <a:clrMap bg1="lt1" tx1="dk1" bg2="lt2" tx2="dk2" accent1="accent1" accent2="accent2" accent3="accent3" accent4="accent4" accent5="accent5" accent6="accent6" hlink="hlink" folHlink="folHlink"/>
    </a:extraClrScheme>
    <a:extraClrScheme>
      <a:clrScheme name="">
        <a:dk1>
          <a:srgbClr val="FFFFFF"/>
        </a:dk1>
        <a:lt1>
          <a:srgbClr val="333399"/>
        </a:lt1>
        <a:dk2>
          <a:srgbClr val="FFFFFF"/>
        </a:dk2>
        <a:lt2>
          <a:srgbClr val="006699"/>
        </a:lt2>
        <a:accent1>
          <a:srgbClr val="0099CC"/>
        </a:accent1>
        <a:accent2>
          <a:srgbClr val="0386AF"/>
        </a:accent2>
        <a:accent3>
          <a:srgbClr val="ADADCA"/>
        </a:accent3>
        <a:accent4>
          <a:srgbClr val="DCDCDC"/>
        </a:accent4>
        <a:accent5>
          <a:srgbClr val="AACAE2"/>
        </a:accent5>
        <a:accent6>
          <a:srgbClr val="02789D"/>
        </a:accent6>
        <a:hlink>
          <a:srgbClr val="FFCC00"/>
        </a:hlink>
        <a:folHlink>
          <a:srgbClr val="6699FF"/>
        </a:folHlink>
      </a:clrScheme>
      <a:clrMap bg1="lt1" tx1="dk1" bg2="lt2" tx2="dk2" accent1="accent1" accent2="accent2" accent3="accent3" accent4="accent4" accent5="accent5" accent6="accent6" hlink="hlink" folHlink="folHlink"/>
    </a:extraClrScheme>
    <a:extraClrScheme>
      <a:clrScheme name="">
        <a:dk1>
          <a:srgbClr val="FFFFFF"/>
        </a:dk1>
        <a:lt1>
          <a:srgbClr val="2F978D"/>
        </a:lt1>
        <a:dk2>
          <a:srgbClr val="FFFFFF"/>
        </a:dk2>
        <a:lt2>
          <a:srgbClr val="008080"/>
        </a:lt2>
        <a:accent1>
          <a:srgbClr val="0099FF"/>
        </a:accent1>
        <a:accent2>
          <a:srgbClr val="009999"/>
        </a:accent2>
        <a:accent3>
          <a:srgbClr val="ADC9C5"/>
        </a:accent3>
        <a:accent4>
          <a:srgbClr val="DCDCDC"/>
        </a:accent4>
        <a:accent5>
          <a:srgbClr val="AACAFF"/>
        </a:accent5>
        <a:accent6>
          <a:srgbClr val="008989"/>
        </a:accent6>
        <a:hlink>
          <a:srgbClr val="FFFFCC"/>
        </a:hlink>
        <a:folHlink>
          <a:srgbClr val="70CAC6"/>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822504"/>
        </a:lt2>
        <a:accent1>
          <a:srgbClr val="FF9900"/>
        </a:accent1>
        <a:accent2>
          <a:srgbClr val="9E2A06"/>
        </a:accent2>
        <a:accent3>
          <a:srgbClr val="ADAAAA"/>
        </a:accent3>
        <a:accent4>
          <a:srgbClr val="DCDCDC"/>
        </a:accent4>
        <a:accent5>
          <a:srgbClr val="FFCAAA"/>
        </a:accent5>
        <a:accent6>
          <a:srgbClr val="8D2504"/>
        </a:accent6>
        <a:hlink>
          <a:srgbClr val="FF3300"/>
        </a:hlink>
        <a:folHlink>
          <a:srgbClr val="7C0704"/>
        </a:folHlink>
      </a:clrScheme>
      <a:clrMap bg1="lt1" tx1="dk1" bg2="lt2" tx2="dk2" accent1="accent1" accent2="accent2" accent3="accent3" accent4="accent4" accent5="accent5" accent6="accent6" hlink="hlink" folHlink="folHlink"/>
    </a:extraClrScheme>
    <a:extraClrScheme>
      <a:clrScheme name="">
        <a:dk1>
          <a:srgbClr val="FFFFFF"/>
        </a:dk1>
        <a:lt1>
          <a:srgbClr val="4A7911"/>
        </a:lt1>
        <a:dk2>
          <a:srgbClr val="FFFFFF"/>
        </a:dk2>
        <a:lt2>
          <a:srgbClr val="336600"/>
        </a:lt2>
        <a:accent1>
          <a:srgbClr val="666633"/>
        </a:accent1>
        <a:accent2>
          <a:srgbClr val="669900"/>
        </a:accent2>
        <a:accent3>
          <a:srgbClr val="B2BEAA"/>
        </a:accent3>
        <a:accent4>
          <a:srgbClr val="DCDCDC"/>
        </a:accent4>
        <a:accent5>
          <a:srgbClr val="B9B9AD"/>
        </a:accent5>
        <a:accent6>
          <a:srgbClr val="5B8900"/>
        </a:accent6>
        <a:hlink>
          <a:srgbClr val="FFCC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75B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B89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C0465"/>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192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CAEC1"/>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4260</Words>
  <Application>WPS 演示</Application>
  <PresentationFormat>在屏幕上显示</PresentationFormat>
  <Paragraphs>232</Paragraphs>
  <Slides>15</Slides>
  <Notes>0</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15</vt:i4>
      </vt:variant>
    </vt:vector>
  </HeadingPairs>
  <TitlesOfParts>
    <vt:vector size="32" baseType="lpstr">
      <vt:lpstr>Arial</vt:lpstr>
      <vt:lpstr>宋体</vt:lpstr>
      <vt:lpstr>Wingdings</vt:lpstr>
      <vt:lpstr>MS PGothic</vt:lpstr>
      <vt:lpstr>Century Gothic</vt:lpstr>
      <vt:lpstr>Arial Black</vt:lpstr>
      <vt:lpstr>Times New Roman</vt:lpstr>
      <vt:lpstr>华文行楷</vt:lpstr>
      <vt:lpstr>隶书</vt:lpstr>
      <vt:lpstr>黑体</vt:lpstr>
      <vt:lpstr>微软雅黑</vt:lpstr>
      <vt:lpstr>Arial Unicode MS</vt:lpstr>
      <vt:lpstr>Calibri</vt:lpstr>
      <vt:lpstr>东方纹理图案设计模板</vt:lpstr>
      <vt:lpstr>书堆型设计模板</vt:lpstr>
      <vt:lpstr>Network</vt:lpstr>
      <vt:lpstr>Pixel</vt:lpstr>
      <vt:lpstr>模块三  求职应聘</vt:lpstr>
      <vt:lpstr>目  录</vt:lpstr>
      <vt:lpstr>【学习目标】</vt:lpstr>
      <vt:lpstr>【单元一】求职文书</vt:lpstr>
      <vt:lpstr>【单元一】求职文书</vt:lpstr>
      <vt:lpstr>【单元一】求职文书</vt:lpstr>
      <vt:lpstr>【单元一】求职文书</vt:lpstr>
      <vt:lpstr>【单元一】求职文书</vt:lpstr>
      <vt:lpstr>【单元一】求职文书</vt:lpstr>
      <vt:lpstr>【单元二】求职沟通</vt:lpstr>
      <vt:lpstr>【单元二】求职沟通</vt:lpstr>
      <vt:lpstr>【单元二】求职沟通</vt:lpstr>
      <vt:lpstr>【单元二】求职沟通</vt:lpstr>
      <vt:lpstr>【单元二】求职沟通</vt:lpstr>
      <vt:lpstr>【单元二】求职沟通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DELL</cp:lastModifiedBy>
  <cp:revision>319</cp:revision>
  <dcterms:created xsi:type="dcterms:W3CDTF">2017-02-14T08:32:00Z</dcterms:created>
  <dcterms:modified xsi:type="dcterms:W3CDTF">2023-06-12T11:31:40Z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2052-11.1.0.14309</vt:lpwstr>
  </property>
  <property fmtid="{D5CDD505-2E9C-101B-9397-08002B2CF9AE}" pid="4" name="ICV">
    <vt:lpwstr>F0F5E742170E414BAD4DCF8B35BF4952_13</vt:lpwstr>
  </property>
</Properties>
</file>