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302" r:id="rId3"/>
    <p:sldId id="306" r:id="rId5"/>
    <p:sldId id="308" r:id="rId6"/>
    <p:sldId id="332" r:id="rId7"/>
    <p:sldId id="440" r:id="rId8"/>
    <p:sldId id="438" r:id="rId9"/>
    <p:sldId id="335" r:id="rId10"/>
    <p:sldId id="439" r:id="rId11"/>
    <p:sldId id="441" r:id="rId12"/>
    <p:sldId id="442" r:id="rId13"/>
    <p:sldId id="346" r:id="rId14"/>
    <p:sldId id="449" r:id="rId15"/>
    <p:sldId id="341" r:id="rId16"/>
    <p:sldId id="303" r:id="rId17"/>
  </p:sldIdLst>
  <p:sldSz cx="12190095"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9646"/>
    <a:srgbClr val="FBC497"/>
    <a:srgbClr val="F9AB6B"/>
    <a:srgbClr val="3DA5C1"/>
    <a:srgbClr val="F5F6F7"/>
    <a:srgbClr val="0060A8"/>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8373" autoAdjust="0"/>
  </p:normalViewPr>
  <p:slideViewPr>
    <p:cSldViewPr>
      <p:cViewPr>
        <p:scale>
          <a:sx n="66" d="100"/>
          <a:sy n="66" d="100"/>
        </p:scale>
        <p:origin x="-876" y="-324"/>
      </p:cViewPr>
      <p:guideLst>
        <p:guide orient="horz" pos="2151"/>
        <p:guide orient="horz" pos="1837"/>
        <p:guide orient="horz" pos="2588"/>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9D29BB1-3E8D-4B95-8EAD-9E2ABBFE1F17}"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9ED05C0-91A1-48D6-88E9-09D544760C0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FFE5E07-73F2-4758-9A48-7E888F6395A1}"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TextEdit="1"/>
          </p:cNvSpPr>
          <p:nvPr>
            <p:ph type="sldImg"/>
          </p:nvPr>
        </p:nvSpPr>
        <p:spPr bwMode="auto">
          <a:noFill/>
          <a:ln>
            <a:solidFill>
              <a:srgbClr val="000000"/>
            </a:solidFill>
            <a:miter lim="800000"/>
          </a:ln>
        </p:spPr>
      </p:sp>
      <p:sp>
        <p:nvSpPr>
          <p:cNvPr id="419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41987"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2D23F148-D27A-41B6-8DB3-F94462F751A5}" type="slidenum">
              <a:rPr lang="zh-CN" altLang="en-US" sz="1200">
                <a:latin typeface="Calibri" panose="020F0502020204030204" pitchFamily="34" charset="0"/>
              </a:rPr>
            </a:fld>
            <a:endParaRPr lang="en-US" altLang="zh-CN" sz="120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ln>
        </p:spPr>
      </p:sp>
      <p:sp>
        <p:nvSpPr>
          <p:cNvPr id="440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D56BFAD-57AB-4F93-BDAB-6320AD5AD504}"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ln>
        </p:spPr>
      </p:sp>
      <p:sp>
        <p:nvSpPr>
          <p:cNvPr id="440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D56BFAD-57AB-4F93-BDAB-6320AD5AD504}"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ln>
        </p:spPr>
      </p:sp>
      <p:sp>
        <p:nvSpPr>
          <p:cNvPr id="460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4D19375-9C81-4902-AD18-A2291488965B}"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7355268-7D24-4A9B-954B-2B0C080099EB}"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4C34F61-F418-457B-9D45-14AE2166B38A}"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EDE0DFB-7594-4D3C-B401-5A4ABB619B97}"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4E7D45-E65C-4B88-B6EC-722FD900416D}"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bwMode="auto">
          <a:noFill/>
          <a:ln>
            <a:solidFill>
              <a:srgbClr val="000000"/>
            </a:solidFill>
            <a:miter lim="800000"/>
          </a:ln>
        </p:spPr>
      </p:sp>
      <p:sp>
        <p:nvSpPr>
          <p:cNvPr id="235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3555"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F250842D-B58D-411D-B7A9-879891B42AB2}" type="slidenum">
              <a:rPr lang="zh-CN" altLang="en-US" sz="1200">
                <a:latin typeface="Calibri" panose="020F0502020204030204" pitchFamily="34" charset="0"/>
              </a:rPr>
            </a:fld>
            <a:endParaRPr lang="en-US" altLang="zh-CN"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bwMode="auto">
          <a:noFill/>
          <a:ln>
            <a:solidFill>
              <a:srgbClr val="000000"/>
            </a:solidFill>
            <a:miter lim="800000"/>
          </a:ln>
        </p:spPr>
      </p:sp>
      <p:sp>
        <p:nvSpPr>
          <p:cNvPr id="256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97CDC404-64A1-40E8-B5E8-6AC291D3DB68}" type="slidenum">
              <a:rPr lang="zh-CN" altLang="en-US" sz="1200">
                <a:latin typeface="Calibri" panose="020F0502020204030204" pitchFamily="34" charset="0"/>
              </a:rPr>
            </a:fld>
            <a:endParaRPr lang="en-US" altLang="zh-CN" sz="120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35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B859253-163A-4D54-88ED-C723670EDE72}"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bwMode="auto">
          <a:noFill/>
          <a:ln>
            <a:solidFill>
              <a:srgbClr val="000000"/>
            </a:solidFill>
            <a:miter lim="800000"/>
          </a:ln>
        </p:spPr>
      </p:sp>
      <p:sp>
        <p:nvSpPr>
          <p:cNvPr id="296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9699"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11A9CD8B-E28B-4745-8B02-9A9B8533C643}" type="slidenum">
              <a:rPr lang="zh-CN" altLang="en-US" sz="1200">
                <a:latin typeface="Calibri" panose="020F0502020204030204" pitchFamily="34" charset="0"/>
              </a:rPr>
            </a:fld>
            <a:endParaRPr lang="en-US" altLang="zh-CN" sz="120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TextEdit="1"/>
          </p:cNvSpPr>
          <p:nvPr>
            <p:ph type="sldImg"/>
          </p:nvPr>
        </p:nvSpPr>
        <p:spPr bwMode="auto">
          <a:noFill/>
          <a:ln>
            <a:solidFill>
              <a:srgbClr val="000000"/>
            </a:solidFill>
            <a:miter lim="800000"/>
          </a:ln>
        </p:spPr>
      </p:sp>
      <p:sp>
        <p:nvSpPr>
          <p:cNvPr id="399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9939"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296FDFD5-E3F5-4ED1-BCC7-651CB3C15611}" type="slidenum">
              <a:rPr lang="zh-CN" altLang="en-US" sz="1200">
                <a:latin typeface="Calibri" panose="020F0502020204030204" pitchFamily="34" charset="0"/>
              </a:rPr>
            </a:fld>
            <a:endParaRPr lang="en-US" altLang="zh-CN" sz="120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81908A4-B6F8-4237-B14B-89E6A59F391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40488F4-9747-491C-8DC7-A6A6860B3D51}" type="slidenum">
              <a:rPr lang="zh-CN" altLang="en-US"/>
            </a:fld>
            <a:endParaRPr lang="zh-CN" altLang="en-US"/>
          </a:p>
        </p:txBody>
      </p:sp>
    </p:spTree>
  </p:cSld>
  <p:clrMapOvr>
    <a:masterClrMapping/>
  </p:clrMapOvr>
  <p:transition spd="slow" advTm="2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C19B9F-A90F-4726-ADDD-8B35CB603E8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C818370-A17F-41A3-A89F-8B68E6104387}" type="slidenum">
              <a:rPr lang="zh-CN" altLang="en-US"/>
            </a:fld>
            <a:endParaRPr lang="zh-CN" altLang="en-US"/>
          </a:p>
        </p:txBody>
      </p:sp>
    </p:spTree>
  </p:cSld>
  <p:clrMapOvr>
    <a:masterClrMapping/>
  </p:clrMapOvr>
  <p:transition spd="slow" advTm="2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9BD4DC0-6A7F-40DF-B2E2-1C84CA5FF9E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8659CF-E8E7-4F0E-95A6-24428410397C}" type="slidenum">
              <a:rPr lang="zh-CN" altLang="en-US"/>
            </a:fld>
            <a:endParaRPr lang="zh-CN" altLang="en-US"/>
          </a:p>
        </p:txBody>
      </p:sp>
    </p:spTree>
  </p:cSld>
  <p:clrMapOvr>
    <a:masterClrMapping/>
  </p:clrMapOvr>
  <p:transition spd="slow" advTm="2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4480370-FD90-496F-8D66-90F6746C823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15A58E-3C5D-4DD2-9F81-554258B12395}" type="slidenum">
              <a:rPr lang="zh-CN" altLang="en-US"/>
            </a:fld>
            <a:endParaRPr lang="zh-CN" altLang="en-US"/>
          </a:p>
        </p:txBody>
      </p:sp>
    </p:spTree>
  </p:cSld>
  <p:clrMapOvr>
    <a:masterClrMapping/>
  </p:clrMapOvr>
  <p:transition spd="slow" advTm="2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6983EDC-AC2A-42B6-9EF3-08BFCE0B808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A8945F8-2B21-43B1-A1DF-D72019E25A5B}" type="slidenum">
              <a:rPr lang="zh-CN" altLang="en-US"/>
            </a:fld>
            <a:endParaRPr lang="zh-CN" altLang="en-US"/>
          </a:p>
        </p:txBody>
      </p:sp>
    </p:spTree>
  </p:cSld>
  <p:clrMapOvr>
    <a:masterClrMapping/>
  </p:clrMapOvr>
  <p:transition spd="slow" advTm="2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321E6CF-CB27-4735-A8F1-727CEAF4FD6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A4BBFF8-23AD-4CDC-957E-0B69047F111B}" type="slidenum">
              <a:rPr lang="zh-CN" altLang="en-US"/>
            </a:fld>
            <a:endParaRPr lang="zh-CN" altLang="en-US"/>
          </a:p>
        </p:txBody>
      </p:sp>
    </p:spTree>
  </p:cSld>
  <p:clrMapOvr>
    <a:masterClrMapping/>
  </p:clrMapOvr>
  <p:transition spd="slow" advTm="2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09A1CD5-689E-4AC8-B140-D47314984B4B}"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8623484-229B-4D8B-BACD-7AAF7470093C}" type="slidenum">
              <a:rPr lang="zh-CN" altLang="en-US"/>
            </a:fld>
            <a:endParaRPr lang="zh-CN" altLang="en-US"/>
          </a:p>
        </p:txBody>
      </p:sp>
    </p:spTree>
  </p:cSld>
  <p:clrMapOvr>
    <a:masterClrMapping/>
  </p:clrMapOvr>
  <p:transition spd="slow" advTm="2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EEB9503-B660-4F0D-A7E5-830365CA63CB}"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F351E4-14EF-43C8-A632-E16E4A229071}" type="slidenum">
              <a:rPr lang="zh-CN" altLang="en-US"/>
            </a:fld>
            <a:endParaRPr lang="zh-CN" altLang="en-US"/>
          </a:p>
        </p:txBody>
      </p:sp>
    </p:spTree>
  </p:cSld>
  <p:clrMapOvr>
    <a:masterClrMapping/>
  </p:clrMapOvr>
  <p:transition spd="slow" advTm="2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022BD3B-C4FB-455A-BE86-184D7FB32F8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2C1FDF2-0985-49B5-BA0D-1501FB47D6C0}" type="slidenum">
              <a:rPr lang="zh-CN" altLang="en-US"/>
            </a:fld>
            <a:endParaRPr lang="zh-CN" altLang="en-US"/>
          </a:p>
        </p:txBody>
      </p:sp>
    </p:spTree>
  </p:cSld>
  <p:clrMapOvr>
    <a:masterClrMapping/>
  </p:clrMapOvr>
  <p:transition spd="slow" advTm="2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ECA63209-EA57-40D6-975F-223140903FE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EB99BCD-2D79-4EF1-8CD9-59C2D0ECE5CE}" type="slidenum">
              <a:rPr lang="zh-CN" altLang="en-US"/>
            </a:fld>
            <a:endParaRPr lang="zh-CN" altLang="en-US"/>
          </a:p>
        </p:txBody>
      </p:sp>
    </p:spTree>
  </p:cSld>
  <p:clrMapOvr>
    <a:masterClrMapping/>
  </p:clrMapOvr>
  <p:transition spd="slow" advTm="2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B89AEDA7-584A-42F0-B076-E52DF7CE4E0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57B8A5A-F02B-48B4-8FA8-E16AD90C82DC}" type="slidenum">
              <a:rPr lang="zh-CN" altLang="en-US"/>
            </a:fld>
            <a:endParaRPr lang="zh-CN" altLang="en-US"/>
          </a:p>
        </p:txBody>
      </p:sp>
    </p:spTree>
  </p:cSld>
  <p:clrMapOvr>
    <a:masterClrMapping/>
  </p:clrMapOvr>
  <p:transition spd="slow" advTm="2000">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C4F8D2DE-242F-481B-BFBB-9153AFEA68CC}" type="datetimeFigureOut">
              <a:rPr lang="zh-CN" altLang="en-US"/>
            </a:fld>
            <a:endParaRPr lang="zh-CN" altLang="en-US"/>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5BDFACB-8B07-4E2F-8722-688AA827C32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2000">
    <p:pull/>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Administrator\Desktop\QQ截图20160516104337.png"/>
          <p:cNvPicPr>
            <a:picLocks noChangeAspect="1" noChangeArrowheads="1"/>
          </p:cNvPicPr>
          <p:nvPr/>
        </p:nvPicPr>
        <p:blipFill>
          <a:blip r:embed="rId1"/>
          <a:srcRect/>
          <a:stretch>
            <a:fillRect/>
          </a:stretch>
        </p:blipFill>
        <p:spPr bwMode="auto">
          <a:xfrm>
            <a:off x="0" y="-26988"/>
            <a:ext cx="12190413" cy="6884988"/>
          </a:xfrm>
          <a:prstGeom prst="rect">
            <a:avLst/>
          </a:prstGeom>
          <a:noFill/>
          <a:ln w="9525">
            <a:noFill/>
            <a:miter lim="800000"/>
            <a:headEnd/>
            <a:tailEnd/>
          </a:ln>
        </p:spPr>
      </p:pic>
      <p:sp>
        <p:nvSpPr>
          <p:cNvPr id="24" name="圆角矩形 23"/>
          <p:cNvSpPr/>
          <p:nvPr/>
        </p:nvSpPr>
        <p:spPr>
          <a:xfrm>
            <a:off x="7297738" y="1117600"/>
            <a:ext cx="1092200" cy="849313"/>
          </a:xfrm>
          <a:prstGeom prst="round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圆角矩形 24"/>
          <p:cNvSpPr/>
          <p:nvPr/>
        </p:nvSpPr>
        <p:spPr>
          <a:xfrm>
            <a:off x="7297738" y="2066925"/>
            <a:ext cx="1092200" cy="849313"/>
          </a:xfrm>
          <a:prstGeom prst="round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圆角矩形 25"/>
          <p:cNvSpPr/>
          <p:nvPr/>
        </p:nvSpPr>
        <p:spPr>
          <a:xfrm>
            <a:off x="8604250" y="1117600"/>
            <a:ext cx="1092200" cy="849313"/>
          </a:xfrm>
          <a:prstGeom prst="round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9913938" y="3038475"/>
            <a:ext cx="1177925" cy="849313"/>
          </a:xfrm>
          <a:prstGeom prst="round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TextBox 33"/>
          <p:cNvSpPr txBox="1">
            <a:spLocks noChangeArrowheads="1"/>
          </p:cNvSpPr>
          <p:nvPr/>
        </p:nvSpPr>
        <p:spPr bwMode="auto">
          <a:xfrm>
            <a:off x="7413625" y="4456113"/>
            <a:ext cx="2282825" cy="368300"/>
          </a:xfrm>
          <a:prstGeom prst="rect">
            <a:avLst/>
          </a:prstGeom>
          <a:noFill/>
          <a:ln w="9525">
            <a:noFill/>
            <a:miter lim="800000"/>
          </a:ln>
        </p:spPr>
        <p:txBody>
          <a:bodyPr>
            <a:spAutoFit/>
          </a:bodyPr>
          <a:lstStyle/>
          <a:p>
            <a:pPr algn="dist"/>
            <a:r>
              <a:rPr lang="zh-CN" altLang="en-US">
                <a:solidFill>
                  <a:srgbClr val="F79646"/>
                </a:solidFill>
                <a:latin typeface="微软雅黑" panose="020B0503020204020204" pitchFamily="34" charset="-122"/>
                <a:ea typeface="微软雅黑" panose="020B0503020204020204" pitchFamily="34" charset="-122"/>
              </a:rPr>
              <a:t>北京出版社</a:t>
            </a:r>
            <a:endParaRPr lang="zh-CN" altLang="en-US">
              <a:solidFill>
                <a:srgbClr val="F79646"/>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1477963" y="3007995"/>
            <a:ext cx="4248150" cy="701675"/>
          </a:xfrm>
          <a:prstGeom prst="rect">
            <a:avLst/>
          </a:prstGeom>
          <a:noFill/>
          <a:ln w="9525">
            <a:noFill/>
            <a:miter lim="800000"/>
          </a:ln>
        </p:spPr>
        <p:txBody>
          <a:bodyPr wrap="none">
            <a:spAutoFit/>
          </a:bodyPr>
          <a:lstStyle/>
          <a:p>
            <a:pPr algn="ctr"/>
            <a:r>
              <a:rPr lang="zh-CN" altLang="en-US" sz="4000" b="1">
                <a:solidFill>
                  <a:srgbClr val="F79646"/>
                </a:solidFill>
                <a:latin typeface="AvantGarde Md BT"/>
                <a:ea typeface="微软雅黑" panose="020B0503020204020204" pitchFamily="34" charset="-122"/>
              </a:rPr>
              <a:t>审计学基础与实务</a:t>
            </a:r>
            <a:endParaRPr lang="zh-CN" altLang="en-US" sz="4000" b="1">
              <a:solidFill>
                <a:srgbClr val="F79646"/>
              </a:solidFill>
              <a:latin typeface="AvantGarde Md BT"/>
              <a:ea typeface="微软雅黑" panose="020B0503020204020204" pitchFamily="34" charset="-122"/>
            </a:endParaRPr>
          </a:p>
        </p:txBody>
      </p:sp>
      <p:sp>
        <p:nvSpPr>
          <p:cNvPr id="31" name="标题 4"/>
          <p:cNvSpPr txBox="1"/>
          <p:nvPr/>
        </p:nvSpPr>
        <p:spPr>
          <a:xfrm>
            <a:off x="709613" y="4095433"/>
            <a:ext cx="5776912" cy="26828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algn="dist" fontAlgn="auto">
              <a:spcBef>
                <a:spcPts val="0"/>
              </a:spcBef>
              <a:spcAft>
                <a:spcPts val="0"/>
              </a:spcAft>
              <a:defRPr/>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CAIJING FAGUI YU KUAIJI ZHIYE DAODE</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矩形 2"/>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7"/>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46"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矩形 53"/>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矩形 54"/>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矩形 36"/>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 name="直接连接符 6"/>
          <p:cNvCxnSpPr/>
          <p:nvPr/>
        </p:nvCxnSpPr>
        <p:spPr>
          <a:xfrm flipV="1">
            <a:off x="758825" y="3868420"/>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2500"/>
                            </p:stCondLst>
                            <p:childTnLst>
                              <p:par>
                                <p:cTn id="46" presetID="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14" presetClass="entr" presetSubtype="10" fill="hold" grpId="0" nodeType="afterEffect">
                                  <p:stCondLst>
                                    <p:cond delay="0"/>
                                  </p:stCondLst>
                                  <p:iterate type="lt">
                                    <p:tmPct val="30000"/>
                                  </p:iterate>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500"/>
                                        <p:tgtEl>
                                          <p:spTgt spid="30"/>
                                        </p:tgtEl>
                                      </p:cBhvr>
                                    </p:animEffect>
                                  </p:childTnLst>
                                </p:cTn>
                              </p:par>
                            </p:childTnLst>
                          </p:cTn>
                        </p:par>
                        <p:par>
                          <p:cTn id="68" fill="hold">
                            <p:stCondLst>
                              <p:cond delay="45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1"/>
                                        </p:tgtEl>
                                        <p:attrNameLst>
                                          <p:attrName>ppt_y</p:attrName>
                                        </p:attrNameLst>
                                      </p:cBhvr>
                                      <p:tavLst>
                                        <p:tav tm="0">
                                          <p:val>
                                            <p:strVal val="#ppt_y"/>
                                          </p:val>
                                        </p:tav>
                                        <p:tav tm="100000">
                                          <p:val>
                                            <p:strVal val="#ppt_y"/>
                                          </p:val>
                                        </p:tav>
                                      </p:tavLst>
                                    </p:anim>
                                    <p:anim calcmode="lin" valueType="num">
                                      <p:cBhvr>
                                        <p:cTn id="7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4" grpId="0"/>
      <p:bldP spid="30" grpId="0"/>
      <p:bldP spid="31" grpId="0"/>
      <p:bldP spid="4" grpId="0" animBg="1"/>
      <p:bldP spid="36" grpId="0" animBg="1"/>
      <p:bldP spid="37"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982663" y="620713"/>
            <a:ext cx="10153650" cy="5938837"/>
            <a:chOff x="946620" y="1670343"/>
            <a:chExt cx="10153650" cy="5938838"/>
          </a:xfrm>
        </p:grpSpPr>
        <p:grpSp>
          <p:nvGrpSpPr>
            <p:cNvPr id="4096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097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096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二、利润表分析</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0969" name="TextBox 89"/>
            <p:cNvSpPr txBox="1">
              <a:spLocks noChangeArrowheads="1"/>
            </p:cNvSpPr>
            <p:nvPr/>
          </p:nvSpPr>
          <p:spPr bwMode="auto">
            <a:xfrm>
              <a:off x="1581620" y="2953043"/>
              <a:ext cx="9518650" cy="4656138"/>
            </a:xfrm>
            <a:prstGeom prst="rect">
              <a:avLst/>
            </a:prstGeom>
            <a:noFill/>
            <a:ln w="9525">
              <a:noFill/>
              <a:miter lim="800000"/>
            </a:ln>
          </p:spPr>
          <p:txBody>
            <a:bodyPr>
              <a:spAutoFit/>
            </a:bodyPr>
            <a:lstStyle/>
            <a:p>
              <a:pPr indent="457200"/>
              <a:r>
                <a:rPr lang="zh-CN" altLang="en-US" sz="2400">
                  <a:solidFill>
                    <a:srgbClr val="404040"/>
                  </a:solidFill>
                  <a:latin typeface="楷体" panose="02010609060101010101" pitchFamily="49" charset="-122"/>
                  <a:ea typeface="楷体" panose="02010609060101010101" pitchFamily="49" charset="-122"/>
                </a:rPr>
                <a:t>（一）分析资料与方法选择</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404040"/>
                  </a:solidFill>
                  <a:latin typeface="楷体" panose="02010609060101010101" pitchFamily="49" charset="-122"/>
                  <a:ea typeface="楷体" panose="02010609060101010101" pitchFamily="49" charset="-122"/>
                </a:rPr>
                <a:t>（二）编制利润表水平分析表</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404040"/>
                  </a:solidFill>
                  <a:latin typeface="楷体" panose="02010609060101010101" pitchFamily="49" charset="-122"/>
                  <a:ea typeface="楷体" panose="02010609060101010101" pitchFamily="49" charset="-122"/>
                </a:rPr>
                <a:t>（三）利润增减变动水平分析评价</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404040"/>
                  </a:solidFill>
                  <a:latin typeface="楷体" panose="02010609060101010101" pitchFamily="49" charset="-122"/>
                  <a:ea typeface="楷体" panose="02010609060101010101" pitchFamily="49" charset="-122"/>
                </a:rPr>
                <a:t>        </a:t>
              </a:r>
              <a:r>
                <a:rPr lang="en-US" altLang="zh-CN" sz="2400">
                  <a:solidFill>
                    <a:srgbClr val="404040"/>
                  </a:solidFill>
                  <a:latin typeface="楷体" panose="02010609060101010101" pitchFamily="49" charset="-122"/>
                  <a:ea typeface="楷体" panose="02010609060101010101" pitchFamily="49" charset="-122"/>
                </a:rPr>
                <a:t>1.</a:t>
              </a:r>
              <a:r>
                <a:rPr lang="zh-CN" altLang="en-US" sz="2400">
                  <a:solidFill>
                    <a:srgbClr val="404040"/>
                  </a:solidFill>
                  <a:latin typeface="楷体" panose="02010609060101010101" pitchFamily="49" charset="-122"/>
                  <a:ea typeface="楷体" panose="02010609060101010101" pitchFamily="49" charset="-122"/>
                </a:rPr>
                <a:t>净利润或税后利润分析</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404040"/>
                  </a:solidFill>
                  <a:latin typeface="楷体" panose="02010609060101010101" pitchFamily="49" charset="-122"/>
                  <a:ea typeface="楷体" panose="02010609060101010101" pitchFamily="49" charset="-122"/>
                </a:rPr>
                <a:t>        </a:t>
              </a:r>
              <a:r>
                <a:rPr lang="en-US" altLang="zh-CN" sz="2400">
                  <a:solidFill>
                    <a:srgbClr val="404040"/>
                  </a:solidFill>
                  <a:latin typeface="楷体" panose="02010609060101010101" pitchFamily="49" charset="-122"/>
                  <a:ea typeface="楷体" panose="02010609060101010101" pitchFamily="49" charset="-122"/>
                </a:rPr>
                <a:t>2.</a:t>
              </a:r>
              <a:r>
                <a:rPr lang="zh-CN" altLang="en-US" sz="2400">
                  <a:solidFill>
                    <a:srgbClr val="404040"/>
                  </a:solidFill>
                  <a:latin typeface="楷体" panose="02010609060101010101" pitchFamily="49" charset="-122"/>
                  <a:ea typeface="楷体" panose="02010609060101010101" pitchFamily="49" charset="-122"/>
                </a:rPr>
                <a:t>利润总额分析 </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404040"/>
                  </a:solidFill>
                  <a:latin typeface="楷体" panose="02010609060101010101" pitchFamily="49" charset="-122"/>
                  <a:ea typeface="楷体" panose="02010609060101010101" pitchFamily="49" charset="-122"/>
                </a:rPr>
                <a:t>        </a:t>
              </a:r>
              <a:r>
                <a:rPr lang="en-US" altLang="zh-CN" sz="2400">
                  <a:solidFill>
                    <a:srgbClr val="404040"/>
                  </a:solidFill>
                  <a:latin typeface="楷体" panose="02010609060101010101" pitchFamily="49" charset="-122"/>
                  <a:ea typeface="楷体" panose="02010609060101010101" pitchFamily="49" charset="-122"/>
                </a:rPr>
                <a:t>3.</a:t>
              </a:r>
              <a:r>
                <a:rPr lang="zh-CN" altLang="en-US" sz="2400">
                  <a:solidFill>
                    <a:srgbClr val="404040"/>
                  </a:solidFill>
                  <a:latin typeface="楷体" panose="02010609060101010101" pitchFamily="49" charset="-122"/>
                  <a:ea typeface="楷体" panose="02010609060101010101" pitchFamily="49" charset="-122"/>
                </a:rPr>
                <a:t>营业利润分析</a:t>
              </a:r>
              <a:endParaRPr lang="zh-CN" altLang="en-US" sz="2400">
                <a:solidFill>
                  <a:srgbClr val="404040"/>
                </a:solidFill>
                <a:latin typeface="楷体" panose="02010609060101010101" pitchFamily="49" charset="-122"/>
                <a:ea typeface="楷体" panose="02010609060101010101" pitchFamily="49" charset="-122"/>
              </a:endParaRPr>
            </a:p>
            <a:p>
              <a:pPr indent="457200"/>
              <a:r>
                <a:rPr lang="zh-CN" altLang="en-US" sz="2400">
                  <a:solidFill>
                    <a:srgbClr val="FF3300"/>
                  </a:solidFill>
                  <a:latin typeface="楷体" panose="02010609060101010101" pitchFamily="49" charset="-122"/>
                  <a:ea typeface="楷体" panose="02010609060101010101" pitchFamily="49" charset="-122"/>
                </a:rPr>
                <a:t>  注意：</a:t>
              </a:r>
              <a:r>
                <a:rPr lang="zh-CN" altLang="en-US" sz="2400">
                  <a:solidFill>
                    <a:srgbClr val="404040"/>
                  </a:solidFill>
                  <a:latin typeface="楷体" panose="02010609060101010101" pitchFamily="49" charset="-122"/>
                  <a:ea typeface="楷体" panose="02010609060101010101" pitchFamily="49" charset="-122"/>
                </a:rPr>
                <a:t>根据</a:t>
              </a:r>
              <a:r>
                <a:rPr lang="en-US" altLang="zh-CN" sz="2400">
                  <a:solidFill>
                    <a:srgbClr val="404040"/>
                  </a:solidFill>
                  <a:latin typeface="楷体" panose="02010609060101010101" pitchFamily="49" charset="-122"/>
                  <a:ea typeface="楷体" panose="02010609060101010101" pitchFamily="49" charset="-122"/>
                </a:rPr>
                <a:t>《</a:t>
              </a:r>
              <a:r>
                <a:rPr lang="zh-CN" altLang="en-US" sz="2400">
                  <a:solidFill>
                    <a:srgbClr val="404040"/>
                  </a:solidFill>
                  <a:latin typeface="楷体" panose="02010609060101010101" pitchFamily="49" charset="-122"/>
                  <a:ea typeface="楷体" panose="02010609060101010101" pitchFamily="49" charset="-122"/>
                </a:rPr>
                <a:t>企业会计准则解释第</a:t>
              </a:r>
              <a:r>
                <a:rPr lang="en-US" altLang="zh-CN" sz="2400">
                  <a:solidFill>
                    <a:srgbClr val="404040"/>
                  </a:solidFill>
                  <a:latin typeface="楷体" panose="02010609060101010101" pitchFamily="49" charset="-122"/>
                  <a:ea typeface="楷体" panose="02010609060101010101" pitchFamily="49" charset="-122"/>
                </a:rPr>
                <a:t>3</a:t>
              </a:r>
              <a:r>
                <a:rPr lang="zh-CN" altLang="en-US" sz="2400">
                  <a:solidFill>
                    <a:srgbClr val="404040"/>
                  </a:solidFill>
                  <a:latin typeface="楷体" panose="02010609060101010101" pitchFamily="49" charset="-122"/>
                  <a:ea typeface="楷体" panose="02010609060101010101" pitchFamily="49" charset="-122"/>
                </a:rPr>
                <a:t>号</a:t>
              </a:r>
              <a:r>
                <a:rPr lang="en-US" altLang="zh-CN" sz="2400">
                  <a:solidFill>
                    <a:srgbClr val="404040"/>
                  </a:solidFill>
                  <a:latin typeface="楷体" panose="02010609060101010101" pitchFamily="49" charset="-122"/>
                  <a:ea typeface="楷体" panose="02010609060101010101" pitchFamily="49" charset="-122"/>
                </a:rPr>
                <a:t>》</a:t>
              </a:r>
              <a:r>
                <a:rPr lang="zh-CN" altLang="en-US" sz="2400">
                  <a:solidFill>
                    <a:srgbClr val="404040"/>
                  </a:solidFill>
                  <a:latin typeface="楷体" panose="02010609060101010101" pitchFamily="49" charset="-122"/>
                  <a:ea typeface="楷体" panose="02010609060101010101" pitchFamily="49" charset="-122"/>
                </a:rPr>
                <a:t>企业应当在利润表“每股收益”项下增列“其他综合收益”项目和“综合收益总额”项目。“其他综合收益”项目，反映企业根据企业会计准则规定未在损益中确认的各项利得和损失扣除所得税影响后的净额。“综合收益总额”项目，反映企业净利润与其他综合收益的合计金额。 </a:t>
              </a:r>
              <a:endParaRPr lang="zh-CN" altLang="en-US" sz="2400">
                <a:solidFill>
                  <a:srgbClr val="404040"/>
                </a:solidFill>
                <a:latin typeface="楷体" panose="02010609060101010101" pitchFamily="49" charset="-122"/>
                <a:ea typeface="楷体" panose="02010609060101010101" pitchFamily="49" charset="-122"/>
              </a:endParaRPr>
            </a:p>
            <a:p>
              <a:pPr indent="457200" algn="just">
                <a:lnSpc>
                  <a:spcPct val="150000"/>
                </a:lnSpc>
              </a:pPr>
              <a:endParaRPr lang="zh-CN" altLang="en-US" sz="2400" b="1">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阅读分析利润表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766763" y="1341438"/>
            <a:ext cx="10153650" cy="1392237"/>
            <a:chOff x="946620" y="1670343"/>
            <a:chExt cx="10153650" cy="1392238"/>
          </a:xfrm>
        </p:grpSpPr>
        <p:grpSp>
          <p:nvGrpSpPr>
            <p:cNvPr id="43018"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43022"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43019"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审计报告的类型和格式</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43020" name="TextBox 89"/>
            <p:cNvSpPr txBox="1">
              <a:spLocks noChangeArrowheads="1"/>
            </p:cNvSpPr>
            <p:nvPr/>
          </p:nvSpPr>
          <p:spPr bwMode="auto">
            <a:xfrm>
              <a:off x="1583207" y="2603794"/>
              <a:ext cx="9517063" cy="458787"/>
            </a:xfrm>
            <a:prstGeom prst="rect">
              <a:avLst/>
            </a:prstGeom>
            <a:noFill/>
            <a:ln w="9525">
              <a:noFill/>
              <a:miter lim="800000"/>
            </a:ln>
          </p:spPr>
          <p:txBody>
            <a:bodyPr>
              <a:spAutoFit/>
            </a:bodyPr>
            <a:lstStyle/>
            <a:p>
              <a:pPr indent="406400">
                <a:lnSpc>
                  <a:spcPct val="150000"/>
                </a:lnSpc>
              </a:pPr>
              <a:endParaRPr lang="zh-CN" altLang="en-US"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认识审计报告</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5" name="Rectangle 3"/>
          <p:cNvSpPr txBox="1">
            <a:spLocks noRot="1" noChangeArrowheads="1"/>
          </p:cNvSpPr>
          <p:nvPr/>
        </p:nvSpPr>
        <p:spPr bwMode="auto">
          <a:xfrm>
            <a:off x="1343025" y="1916113"/>
            <a:ext cx="9504363" cy="4525962"/>
          </a:xfrm>
          <a:prstGeom prst="rect">
            <a:avLst/>
          </a:prstGeom>
          <a:noFill/>
          <a:ln w="9525">
            <a:noFill/>
            <a:miter lim="800000"/>
          </a:ln>
        </p:spPr>
        <p:txBody>
          <a:bodyPr/>
          <a:lstStyle/>
          <a:p>
            <a:pPr marL="342900" indent="-342900" algn="just">
              <a:lnSpc>
                <a:spcPct val="80000"/>
              </a:lnSpc>
              <a:spcBef>
                <a:spcPct val="20000"/>
              </a:spcBef>
              <a:buFontTx/>
              <a:buChar char="•"/>
            </a:pPr>
            <a:r>
              <a:rPr lang="zh-CN" altLang="en-US" sz="3000">
                <a:solidFill>
                  <a:srgbClr val="0033CC"/>
                </a:solidFill>
                <a:latin typeface="Calibri" panose="020F0502020204030204" pitchFamily="34" charset="0"/>
                <a:ea typeface="隶书" panose="02010509060101010101" pitchFamily="49" charset="-122"/>
              </a:rPr>
              <a:t>按照中国注册会计师协会印发的</a:t>
            </a:r>
            <a:r>
              <a:rPr lang="en-US" altLang="zh-CN" sz="3000">
                <a:solidFill>
                  <a:srgbClr val="0033CC"/>
                </a:solidFill>
                <a:latin typeface="Calibri" panose="020F0502020204030204" pitchFamily="34" charset="0"/>
                <a:ea typeface="隶书" panose="02010509060101010101" pitchFamily="49" charset="-122"/>
              </a:rPr>
              <a:t>《</a:t>
            </a:r>
            <a:r>
              <a:rPr lang="zh-CN" altLang="en-US" sz="3000">
                <a:solidFill>
                  <a:srgbClr val="0033CC"/>
                </a:solidFill>
                <a:latin typeface="Calibri" panose="020F0502020204030204" pitchFamily="34" charset="0"/>
                <a:ea typeface="隶书" panose="02010509060101010101" pitchFamily="49" charset="-122"/>
              </a:rPr>
              <a:t>独立审计准则</a:t>
            </a:r>
            <a:r>
              <a:rPr lang="en-US" altLang="zh-CN" sz="3000">
                <a:solidFill>
                  <a:srgbClr val="0033CC"/>
                </a:solidFill>
                <a:latin typeface="Calibri" panose="020F0502020204030204" pitchFamily="34" charset="0"/>
                <a:ea typeface="隶书" panose="02010509060101010101" pitchFamily="49" charset="-122"/>
              </a:rPr>
              <a:t>》</a:t>
            </a:r>
            <a:r>
              <a:rPr lang="zh-CN" altLang="en-US" sz="3000">
                <a:solidFill>
                  <a:srgbClr val="0033CC"/>
                </a:solidFill>
                <a:latin typeface="Calibri" panose="020F0502020204030204" pitchFamily="34" charset="0"/>
                <a:ea typeface="隶书" panose="02010509060101010101" pitchFamily="49" charset="-122"/>
              </a:rPr>
              <a:t>独立审计报告种类可以分为四种基本类型审计意见的审计报告：</a:t>
            </a: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r>
              <a:rPr lang="zh-CN" altLang="en-US" sz="3000">
                <a:solidFill>
                  <a:srgbClr val="0033CC"/>
                </a:solidFill>
                <a:latin typeface="Calibri" panose="020F0502020204030204" pitchFamily="34" charset="0"/>
                <a:ea typeface="隶书" panose="02010509060101010101" pitchFamily="49" charset="-122"/>
              </a:rPr>
              <a:t>         标准审计报告：  无保留意见的审计报告   </a:t>
            </a: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r>
              <a:rPr lang="zh-CN" altLang="en-US" sz="3000">
                <a:solidFill>
                  <a:srgbClr val="0033CC"/>
                </a:solidFill>
                <a:latin typeface="Calibri" panose="020F0502020204030204" pitchFamily="34" charset="0"/>
                <a:ea typeface="隶书" panose="02010509060101010101" pitchFamily="49" charset="-122"/>
              </a:rPr>
              <a:t>                                          保留意见的审计报告</a:t>
            </a: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r>
              <a:rPr lang="zh-CN" altLang="en-US" sz="3000">
                <a:solidFill>
                  <a:srgbClr val="0033CC"/>
                </a:solidFill>
                <a:latin typeface="Calibri" panose="020F0502020204030204" pitchFamily="34" charset="0"/>
                <a:ea typeface="隶书" panose="02010509060101010101" pitchFamily="49" charset="-122"/>
              </a:rPr>
              <a:t>         非标准审计报告   否定意见的审计报告</a:t>
            </a: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r>
              <a:rPr lang="zh-CN" altLang="en-US" sz="3000">
                <a:solidFill>
                  <a:srgbClr val="0033CC"/>
                </a:solidFill>
                <a:latin typeface="Calibri" panose="020F0502020204030204" pitchFamily="34" charset="0"/>
                <a:ea typeface="隶书" panose="02010509060101010101" pitchFamily="49" charset="-122"/>
              </a:rPr>
              <a:t>                                           无法表示意见的审计报告</a:t>
            </a:r>
            <a:endParaRPr lang="zh-CN" altLang="en-US" sz="3000">
              <a:solidFill>
                <a:srgbClr val="0033CC"/>
              </a:solidFill>
              <a:latin typeface="Calibri" panose="020F0502020204030204" pitchFamily="34" charset="0"/>
              <a:ea typeface="隶书" panose="02010509060101010101" pitchFamily="49" charset="-122"/>
            </a:endParaRPr>
          </a:p>
          <a:p>
            <a:pPr marL="342900" indent="-342900" algn="just">
              <a:lnSpc>
                <a:spcPct val="80000"/>
              </a:lnSpc>
              <a:spcBef>
                <a:spcPct val="20000"/>
              </a:spcBef>
              <a:buFont typeface="Wingdings 2" panose="05020102010507070707" pitchFamily="18" charset="2"/>
              <a:buNone/>
            </a:pPr>
            <a:endParaRPr lang="zh-CN" altLang="en-US" sz="3000">
              <a:solidFill>
                <a:srgbClr val="0033CC"/>
              </a:solidFill>
              <a:latin typeface="Calibri" panose="020F0502020204030204" pitchFamily="34" charset="0"/>
            </a:endParaRPr>
          </a:p>
          <a:p>
            <a:pPr marL="342900" indent="-342900" algn="just">
              <a:lnSpc>
                <a:spcPct val="80000"/>
              </a:lnSpc>
              <a:spcBef>
                <a:spcPct val="20000"/>
              </a:spcBef>
              <a:buFont typeface="Wingdings 2" panose="05020102010507070707" pitchFamily="18" charset="2"/>
              <a:buNone/>
            </a:pPr>
            <a:r>
              <a:rPr lang="zh-CN" altLang="en-US" sz="3000">
                <a:solidFill>
                  <a:srgbClr val="0033CC"/>
                </a:solidFill>
                <a:latin typeface="Calibri" panose="020F0502020204030204" pitchFamily="34" charset="0"/>
                <a:ea typeface="隶书" panose="02010509060101010101" pitchFamily="49" charset="-122"/>
              </a:rPr>
              <a:t> </a:t>
            </a:r>
            <a:r>
              <a:rPr lang="zh-CN" altLang="en-US" sz="2400" b="1">
                <a:solidFill>
                  <a:srgbClr val="0033CC"/>
                </a:solidFill>
                <a:latin typeface="Calibri" panose="020F0502020204030204" pitchFamily="34" charset="0"/>
                <a:ea typeface="隶书" panose="02010509060101010101" pitchFamily="49" charset="-122"/>
              </a:rPr>
              <a:t>额外：带强调性事项段的审计报告也是非标准审计报告。</a:t>
            </a:r>
            <a:endParaRPr lang="zh-CN" altLang="en-US" sz="2400" b="1">
              <a:solidFill>
                <a:srgbClr val="0033CC"/>
              </a:solidFill>
              <a:latin typeface="Calibri" panose="020F0502020204030204" pitchFamily="34" charset="0"/>
              <a:ea typeface="隶书" panose="02010509060101010101" pitchFamily="49" charset="-122"/>
            </a:endParaRPr>
          </a:p>
        </p:txBody>
      </p:sp>
      <p:sp>
        <p:nvSpPr>
          <p:cNvPr id="43016" name="AutoShape 4"/>
          <p:cNvSpPr/>
          <p:nvPr/>
        </p:nvSpPr>
        <p:spPr bwMode="auto">
          <a:xfrm>
            <a:off x="1990725" y="3716338"/>
            <a:ext cx="215900" cy="1177925"/>
          </a:xfrm>
          <a:prstGeom prst="leftBrace">
            <a:avLst>
              <a:gd name="adj1" fmla="val 45466"/>
              <a:gd name="adj2" fmla="val 50000"/>
            </a:avLst>
          </a:prstGeom>
          <a:noFill/>
          <a:ln w="28575" cap="sq">
            <a:solidFill>
              <a:srgbClr val="333333"/>
            </a:solidFill>
            <a:round/>
            <a:headEnd type="none" w="sm" len="sm"/>
            <a:tailEnd type="none" w="sm" len="sm"/>
          </a:ln>
        </p:spPr>
        <p:txBody>
          <a:bodyPr wrap="none" anchor="ctr"/>
          <a:lstStyle/>
          <a:p>
            <a:pPr algn="ctr"/>
            <a:endParaRPr lang="zh-CN" altLang="zh-CN"/>
          </a:p>
        </p:txBody>
      </p:sp>
      <p:sp>
        <p:nvSpPr>
          <p:cNvPr id="43017" name="AutoShape 5"/>
          <p:cNvSpPr/>
          <p:nvPr/>
        </p:nvSpPr>
        <p:spPr bwMode="auto">
          <a:xfrm>
            <a:off x="4799013" y="4221163"/>
            <a:ext cx="215900" cy="1177925"/>
          </a:xfrm>
          <a:prstGeom prst="leftBrace">
            <a:avLst>
              <a:gd name="adj1" fmla="val 45466"/>
              <a:gd name="adj2" fmla="val 50000"/>
            </a:avLst>
          </a:prstGeom>
          <a:noFill/>
          <a:ln w="28575" cap="sq">
            <a:solidFill>
              <a:srgbClr val="333333"/>
            </a:solidFill>
            <a:round/>
            <a:headEnd type="none" w="sm" len="sm"/>
            <a:tailEnd type="none" w="sm" len="sm"/>
          </a:ln>
        </p:spPr>
        <p:txBody>
          <a:bodyPr wrap="none" anchor="ctr"/>
          <a:lstStyle/>
          <a:p>
            <a:pPr algn="ctr"/>
            <a:r>
              <a:rPr lang="en-US" altLang="zh-CN">
                <a:latin typeface="Garamond" panose="02020404030301010803" pitchFamily="18" charset="0"/>
              </a:rPr>
              <a:t> </a:t>
            </a:r>
            <a:endParaRPr lang="en-US" altLang="zh-CN">
              <a:latin typeface="Garamond" panose="02020404030301010803" pitchFamily="18"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42" presetClass="entr" presetSubtype="0" fill="hold" nodeType="with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1000"/>
                                        <p:tgtEl>
                                          <p:spTgt spid="88"/>
                                        </p:tgtEl>
                                      </p:cBhvr>
                                    </p:animEffect>
                                    <p:anim calcmode="lin" valueType="num">
                                      <p:cBhvr>
                                        <p:cTn id="27" dur="1000" fill="hold"/>
                                        <p:tgtEl>
                                          <p:spTgt spid="88"/>
                                        </p:tgtEl>
                                        <p:attrNameLst>
                                          <p:attrName>ppt_x</p:attrName>
                                        </p:attrNameLst>
                                      </p:cBhvr>
                                      <p:tavLst>
                                        <p:tav tm="0">
                                          <p:val>
                                            <p:strVal val="#ppt_x"/>
                                          </p:val>
                                        </p:tav>
                                        <p:tav tm="100000">
                                          <p:val>
                                            <p:strVal val="#ppt_x"/>
                                          </p:val>
                                        </p:tav>
                                      </p:tavLst>
                                    </p:anim>
                                    <p:anim calcmode="lin" valueType="num">
                                      <p:cBhvr>
                                        <p:cTn id="28"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01600"/>
            <a:ext cx="3671888" cy="376238"/>
          </a:xfrm>
          <a:prstGeom prst="rect">
            <a:avLst/>
          </a:prstGeom>
          <a:noFill/>
          <a:ln w="9525">
            <a:noFill/>
            <a:miter lim="800000"/>
          </a:ln>
        </p:spPr>
        <p:txBody>
          <a:bodyPr/>
          <a:lstStyle/>
          <a:p>
            <a:pPr algn="ctr">
              <a:lnSpc>
                <a:spcPct val="150000"/>
              </a:lnSpc>
            </a:pP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任务三   认识审计报告</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文本框 1"/>
          <p:cNvSpPr txBox="1"/>
          <p:nvPr/>
        </p:nvSpPr>
        <p:spPr>
          <a:xfrm>
            <a:off x="-42545" y="621030"/>
            <a:ext cx="12275185" cy="6339840"/>
          </a:xfrm>
          <a:prstGeom prst="rect">
            <a:avLst/>
          </a:prstGeom>
          <a:noFill/>
        </p:spPr>
        <p:txBody>
          <a:bodyPr wrap="square" rtlCol="0" anchor="t">
            <a:spAutoFit/>
          </a:bodyPr>
          <a:p>
            <a:pPr marL="342900" indent="-342900" algn="ctr">
              <a:lnSpc>
                <a:spcPct val="80000"/>
              </a:lnSpc>
              <a:spcBef>
                <a:spcPct val="20000"/>
              </a:spcBef>
              <a:buFont typeface="Wingdings 2" panose="05020102010507070707" pitchFamily="18" charset="2"/>
              <a:buNone/>
            </a:pPr>
            <a:r>
              <a:rPr lang="zh-CN" altLang="en-US" sz="1600" b="1">
                <a:solidFill>
                  <a:srgbClr val="000000"/>
                </a:solidFill>
                <a:latin typeface="宋体" panose="02010600030101010101" pitchFamily="2" charset="-122"/>
                <a:sym typeface="+mn-ea"/>
              </a:rPr>
              <a:t>审 计 报 告</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股份有限公司全体股东：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我们审计了后附的</a:t>
            </a: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股份有限公司（以下简称</a:t>
            </a: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公司）财务报表，包括</a:t>
            </a:r>
            <a:r>
              <a:rPr lang="en-US" altLang="zh-CN" sz="1600">
                <a:solidFill>
                  <a:srgbClr val="000000"/>
                </a:solidFill>
                <a:latin typeface="宋体" panose="02010600030101010101" pitchFamily="2" charset="-122"/>
                <a:sym typeface="+mn-ea"/>
              </a:rPr>
              <a:t>20×1</a:t>
            </a:r>
            <a:r>
              <a:rPr lang="zh-CN" altLang="en-US" sz="1600">
                <a:solidFill>
                  <a:srgbClr val="000000"/>
                </a:solidFill>
                <a:latin typeface="宋体" panose="02010600030101010101" pitchFamily="2" charset="-122"/>
                <a:sym typeface="+mn-ea"/>
              </a:rPr>
              <a:t>年</a:t>
            </a:r>
            <a:r>
              <a:rPr lang="en-US" altLang="zh-CN" sz="1600">
                <a:solidFill>
                  <a:srgbClr val="000000"/>
                </a:solidFill>
                <a:latin typeface="宋体" panose="02010600030101010101" pitchFamily="2" charset="-122"/>
                <a:sym typeface="+mn-ea"/>
              </a:rPr>
              <a:t>12</a:t>
            </a:r>
            <a:r>
              <a:rPr lang="zh-CN" altLang="en-US" sz="1600">
                <a:solidFill>
                  <a:srgbClr val="000000"/>
                </a:solidFill>
                <a:latin typeface="宋体" panose="02010600030101010101" pitchFamily="2" charset="-122"/>
                <a:sym typeface="+mn-ea"/>
              </a:rPr>
              <a:t>月</a:t>
            </a:r>
            <a:r>
              <a:rPr lang="en-US" altLang="zh-CN" sz="1600">
                <a:solidFill>
                  <a:srgbClr val="000000"/>
                </a:solidFill>
                <a:latin typeface="宋体" panose="02010600030101010101" pitchFamily="2" charset="-122"/>
                <a:sym typeface="+mn-ea"/>
              </a:rPr>
              <a:t>31</a:t>
            </a:r>
            <a:r>
              <a:rPr lang="zh-CN" altLang="en-US" sz="1600">
                <a:solidFill>
                  <a:srgbClr val="000000"/>
                </a:solidFill>
                <a:latin typeface="宋体" panose="02010600030101010101" pitchFamily="2" charset="-122"/>
                <a:sym typeface="+mn-ea"/>
              </a:rPr>
              <a:t>日的资产负债表，</a:t>
            </a:r>
            <a:r>
              <a:rPr lang="en-US" altLang="zh-CN" sz="1600">
                <a:solidFill>
                  <a:srgbClr val="000000"/>
                </a:solidFill>
                <a:latin typeface="宋体" panose="02010600030101010101" pitchFamily="2" charset="-122"/>
                <a:sym typeface="+mn-ea"/>
              </a:rPr>
              <a:t>20×1</a:t>
            </a:r>
            <a:r>
              <a:rPr lang="zh-CN" altLang="en-US" sz="1600">
                <a:solidFill>
                  <a:srgbClr val="000000"/>
                </a:solidFill>
                <a:latin typeface="宋体" panose="02010600030101010101" pitchFamily="2" charset="-122"/>
                <a:sym typeface="+mn-ea"/>
              </a:rPr>
              <a:t>年度的利润表、股东权益变动表和现金流量表以及财务报表附注。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b="1">
                <a:solidFill>
                  <a:srgbClr val="000000"/>
                </a:solidFill>
                <a:latin typeface="宋体" panose="02010600030101010101" pitchFamily="2" charset="-122"/>
                <a:sym typeface="+mn-ea"/>
              </a:rPr>
              <a:t>一、管理层对财务报表的责任</a:t>
            </a:r>
            <a:r>
              <a:rPr lang="zh-CN" altLang="en-US" sz="1600">
                <a:solidFill>
                  <a:srgbClr val="000000"/>
                </a:solidFill>
                <a:latin typeface="宋体" panose="02010600030101010101" pitchFamily="2" charset="-122"/>
                <a:sym typeface="+mn-ea"/>
              </a:rPr>
              <a:t>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按照企业会计准则和</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会计制度</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的规定编制财务报表是</a:t>
            </a: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公司管理层的责任。这种责任包括：</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a:t>
            </a:r>
            <a:r>
              <a:rPr lang="en-US" altLang="zh-CN" sz="1600">
                <a:solidFill>
                  <a:srgbClr val="000000"/>
                </a:solidFill>
                <a:latin typeface="宋体" panose="02010600030101010101" pitchFamily="2" charset="-122"/>
                <a:sym typeface="+mn-ea"/>
              </a:rPr>
              <a:t>1</a:t>
            </a:r>
            <a:r>
              <a:rPr lang="zh-CN" altLang="en-US" sz="1600">
                <a:solidFill>
                  <a:srgbClr val="000000"/>
                </a:solidFill>
                <a:latin typeface="宋体" panose="02010600030101010101" pitchFamily="2" charset="-122"/>
                <a:sym typeface="+mn-ea"/>
              </a:rPr>
              <a:t>）设计、实施和维护与财务报表编制相关的内部控制，以使财务报表不存在由于舞弊或错误而导致的重大错报；（</a:t>
            </a:r>
            <a:r>
              <a:rPr lang="en-US" altLang="zh-CN" sz="1600">
                <a:solidFill>
                  <a:srgbClr val="000000"/>
                </a:solidFill>
                <a:latin typeface="宋体" panose="02010600030101010101" pitchFamily="2" charset="-122"/>
                <a:sym typeface="+mn-ea"/>
              </a:rPr>
              <a:t>2</a:t>
            </a:r>
            <a:r>
              <a:rPr lang="zh-CN" altLang="en-US" sz="1600">
                <a:solidFill>
                  <a:srgbClr val="000000"/>
                </a:solidFill>
                <a:latin typeface="宋体" panose="02010600030101010101" pitchFamily="2" charset="-122"/>
                <a:sym typeface="+mn-ea"/>
              </a:rPr>
              <a:t>）选择和运用恰当的会计政策；（</a:t>
            </a:r>
            <a:r>
              <a:rPr lang="en-US" altLang="zh-CN" sz="1600">
                <a:solidFill>
                  <a:srgbClr val="000000"/>
                </a:solidFill>
                <a:latin typeface="宋体" panose="02010600030101010101" pitchFamily="2" charset="-122"/>
                <a:sym typeface="+mn-ea"/>
              </a:rPr>
              <a:t>3</a:t>
            </a:r>
            <a:r>
              <a:rPr lang="zh-CN" altLang="en-US" sz="1600">
                <a:solidFill>
                  <a:srgbClr val="000000"/>
                </a:solidFill>
                <a:latin typeface="宋体" panose="02010600030101010101" pitchFamily="2" charset="-122"/>
                <a:sym typeface="+mn-ea"/>
              </a:rPr>
              <a:t>）作出合理的会计估计。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b="1">
                <a:solidFill>
                  <a:srgbClr val="000000"/>
                </a:solidFill>
                <a:latin typeface="宋体" panose="02010600030101010101" pitchFamily="2" charset="-122"/>
                <a:sym typeface="+mn-ea"/>
              </a:rPr>
              <a:t>二、注册会计师的责任</a:t>
            </a:r>
            <a:r>
              <a:rPr lang="zh-CN" altLang="en-US" sz="1600">
                <a:solidFill>
                  <a:srgbClr val="000000"/>
                </a:solidFill>
                <a:latin typeface="宋体" panose="02010600030101010101" pitchFamily="2" charset="-122"/>
                <a:sym typeface="+mn-ea"/>
              </a:rPr>
              <a:t>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我们的责任是在实施审计工作的基础上对财务报表发表审计意见。我们按照中国注册会计师审计准则的规定执行了审计工作。中国注册会计师审计准则要求我们遵守职业道德规范，计划和实施审计工作以对财务报表是否不存在重大错报获取合理保证。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审计工作涉及实施审计程序，以获取有关财务报表金额和披露的审计证据。选择的审计程序取决于注册会计师的判断，包括对由于舞弊或错误导致的财务报表重大错报风险的评估。在进行风险评估时，我们考虑与财务报表编制相关的内部控制，以设计恰当的审计程序，但目的并非对内部控制的有效性发表意见。审计工作还包括评价管理层选用会计政策的恰当性和作出会计估计的合理性，以及评价财务报表的总体列报。</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我们相信，我们获取的审计证据是充分、适当的，为发表审计意见提供了基础。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b="1">
                <a:solidFill>
                  <a:srgbClr val="000000"/>
                </a:solidFill>
                <a:latin typeface="宋体" panose="02010600030101010101" pitchFamily="2" charset="-122"/>
                <a:sym typeface="+mn-ea"/>
              </a:rPr>
              <a:t>三、审计意见</a:t>
            </a:r>
            <a:r>
              <a:rPr lang="zh-CN" altLang="en-US" sz="1600">
                <a:solidFill>
                  <a:srgbClr val="000000"/>
                </a:solidFill>
                <a:latin typeface="宋体" panose="02010600030101010101" pitchFamily="2" charset="-122"/>
                <a:sym typeface="+mn-ea"/>
              </a:rPr>
              <a:t>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a:t>
            </a:r>
            <a:r>
              <a:rPr lang="zh-CN" altLang="en-US" sz="1600" b="1">
                <a:solidFill>
                  <a:srgbClr val="000000"/>
                </a:solidFill>
                <a:latin typeface="宋体" panose="02010600030101010101" pitchFamily="2" charset="-122"/>
                <a:sym typeface="+mn-ea"/>
              </a:rPr>
              <a:t>我们认为</a:t>
            </a:r>
            <a:r>
              <a:rPr lang="zh-CN" altLang="en-US" sz="1600">
                <a:solidFill>
                  <a:srgbClr val="000000"/>
                </a:solidFill>
                <a:latin typeface="宋体" panose="02010600030101010101" pitchFamily="2" charset="-122"/>
                <a:sym typeface="+mn-ea"/>
              </a:rPr>
              <a:t>，</a:t>
            </a: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公司财务报表已经按照企业会计准则和</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会计制度</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的规定编制，在</a:t>
            </a:r>
            <a:r>
              <a:rPr lang="zh-CN" altLang="en-US" sz="1600" b="1">
                <a:solidFill>
                  <a:srgbClr val="000000"/>
                </a:solidFill>
                <a:latin typeface="宋体" panose="02010600030101010101" pitchFamily="2" charset="-122"/>
                <a:sym typeface="+mn-ea"/>
              </a:rPr>
              <a:t>所有重大方面</a:t>
            </a:r>
            <a:r>
              <a:rPr lang="zh-CN" altLang="en-US" sz="1600">
                <a:solidFill>
                  <a:srgbClr val="000000"/>
                </a:solidFill>
                <a:latin typeface="宋体" panose="02010600030101010101" pitchFamily="2" charset="-122"/>
                <a:sym typeface="+mn-ea"/>
              </a:rPr>
              <a:t>公</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允反映了</a:t>
            </a:r>
            <a:r>
              <a:rPr lang="en-US" altLang="zh-CN" sz="1600">
                <a:solidFill>
                  <a:srgbClr val="000000"/>
                </a:solidFill>
                <a:latin typeface="宋体" panose="02010600030101010101" pitchFamily="2" charset="-122"/>
                <a:sym typeface="+mn-ea"/>
              </a:rPr>
              <a:t>ABC</a:t>
            </a:r>
            <a:r>
              <a:rPr lang="zh-CN" altLang="en-US" sz="1600">
                <a:solidFill>
                  <a:srgbClr val="000000"/>
                </a:solidFill>
                <a:latin typeface="宋体" panose="02010600030101010101" pitchFamily="2" charset="-122"/>
                <a:sym typeface="+mn-ea"/>
              </a:rPr>
              <a:t>公司</a:t>
            </a:r>
            <a:r>
              <a:rPr lang="en-US" altLang="zh-CN" sz="1600">
                <a:solidFill>
                  <a:srgbClr val="000000"/>
                </a:solidFill>
                <a:latin typeface="宋体" panose="02010600030101010101" pitchFamily="2" charset="-122"/>
                <a:sym typeface="+mn-ea"/>
              </a:rPr>
              <a:t>20×1</a:t>
            </a:r>
            <a:r>
              <a:rPr lang="zh-CN" altLang="en-US" sz="1600">
                <a:solidFill>
                  <a:srgbClr val="000000"/>
                </a:solidFill>
                <a:latin typeface="宋体" panose="02010600030101010101" pitchFamily="2" charset="-122"/>
                <a:sym typeface="+mn-ea"/>
              </a:rPr>
              <a:t>年</a:t>
            </a:r>
            <a:r>
              <a:rPr lang="en-US" altLang="zh-CN" sz="1600">
                <a:solidFill>
                  <a:srgbClr val="000000"/>
                </a:solidFill>
                <a:latin typeface="宋体" panose="02010600030101010101" pitchFamily="2" charset="-122"/>
                <a:sym typeface="+mn-ea"/>
              </a:rPr>
              <a:t>12</a:t>
            </a:r>
            <a:r>
              <a:rPr lang="zh-CN" altLang="en-US" sz="1600">
                <a:solidFill>
                  <a:srgbClr val="000000"/>
                </a:solidFill>
                <a:latin typeface="宋体" panose="02010600030101010101" pitchFamily="2" charset="-122"/>
                <a:sym typeface="+mn-ea"/>
              </a:rPr>
              <a:t>月</a:t>
            </a:r>
            <a:r>
              <a:rPr lang="en-US" altLang="zh-CN" sz="1600">
                <a:solidFill>
                  <a:srgbClr val="000000"/>
                </a:solidFill>
                <a:latin typeface="宋体" panose="02010600030101010101" pitchFamily="2" charset="-122"/>
                <a:sym typeface="+mn-ea"/>
              </a:rPr>
              <a:t>31</a:t>
            </a:r>
            <a:r>
              <a:rPr lang="zh-CN" altLang="en-US" sz="1600">
                <a:solidFill>
                  <a:srgbClr val="000000"/>
                </a:solidFill>
                <a:latin typeface="宋体" panose="02010600030101010101" pitchFamily="2" charset="-122"/>
                <a:sym typeface="+mn-ea"/>
              </a:rPr>
              <a:t>日的财务状况以及</a:t>
            </a:r>
            <a:r>
              <a:rPr lang="en-US" altLang="zh-CN" sz="1600">
                <a:solidFill>
                  <a:srgbClr val="000000"/>
                </a:solidFill>
                <a:latin typeface="宋体" panose="02010600030101010101" pitchFamily="2" charset="-122"/>
                <a:sym typeface="+mn-ea"/>
              </a:rPr>
              <a:t>20×1</a:t>
            </a:r>
            <a:r>
              <a:rPr lang="zh-CN" altLang="en-US" sz="1600">
                <a:solidFill>
                  <a:srgbClr val="000000"/>
                </a:solidFill>
                <a:latin typeface="宋体" panose="02010600030101010101" pitchFamily="2" charset="-122"/>
                <a:sym typeface="+mn-ea"/>
              </a:rPr>
              <a:t>年度的经营成果和现金流量。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会计师事务所                          中国注册会计师：</a:t>
            </a:r>
            <a:r>
              <a:rPr lang="en-US" altLang="zh-CN" sz="1600">
                <a:solidFill>
                  <a:srgbClr val="000000"/>
                </a:solidFill>
                <a:latin typeface="宋体" panose="02010600030101010101" pitchFamily="2" charset="-122"/>
                <a:sym typeface="+mn-ea"/>
              </a:rPr>
              <a:t>×××</a:t>
            </a:r>
            <a:endParaRPr lang="en-US" altLang="zh-CN"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600">
                <a:solidFill>
                  <a:srgbClr val="000000"/>
                </a:solidFill>
                <a:latin typeface="宋体" panose="02010600030101010101" pitchFamily="2" charset="-122"/>
                <a:sym typeface="+mn-ea"/>
              </a:rPr>
              <a:t>       </a:t>
            </a:r>
            <a:r>
              <a:rPr lang="zh-CN" altLang="en-US" sz="1600">
                <a:solidFill>
                  <a:srgbClr val="000000"/>
                </a:solidFill>
                <a:latin typeface="宋体" panose="02010600030101010101" pitchFamily="2" charset="-122"/>
                <a:sym typeface="+mn-ea"/>
              </a:rPr>
              <a:t>（盖章）                                    （签名并盖章）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中国注册会计师：</a:t>
            </a:r>
            <a:r>
              <a:rPr lang="en-US" altLang="zh-CN" sz="1600">
                <a:solidFill>
                  <a:srgbClr val="000000"/>
                </a:solidFill>
                <a:latin typeface="宋体" panose="02010600030101010101" pitchFamily="2" charset="-122"/>
                <a:sym typeface="+mn-ea"/>
              </a:rPr>
              <a:t>××× </a:t>
            </a:r>
            <a:endParaRPr lang="en-US" altLang="zh-CN"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600">
                <a:solidFill>
                  <a:srgbClr val="000000"/>
                </a:solidFill>
                <a:latin typeface="宋体" panose="02010600030101010101" pitchFamily="2" charset="-122"/>
                <a:sym typeface="+mn-ea"/>
              </a:rPr>
              <a:t>                                                </a:t>
            </a:r>
            <a:r>
              <a:rPr lang="zh-CN" altLang="en-US" sz="1600">
                <a:solidFill>
                  <a:srgbClr val="000000"/>
                </a:solidFill>
                <a:latin typeface="宋体" panose="02010600030101010101" pitchFamily="2" charset="-122"/>
                <a:sym typeface="+mn-ea"/>
              </a:rPr>
              <a:t>（签名并盖章） </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600">
                <a:solidFill>
                  <a:srgbClr val="000000"/>
                </a:solidFill>
                <a:latin typeface="宋体" panose="02010600030101010101" pitchFamily="2" charset="-122"/>
                <a:sym typeface="+mn-ea"/>
              </a:rPr>
              <a:t>       中国</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市                            二○</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二年</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月</a:t>
            </a:r>
            <a:r>
              <a:rPr lang="en-US" altLang="zh-CN" sz="1600">
                <a:solidFill>
                  <a:srgbClr val="000000"/>
                </a:solidFill>
                <a:latin typeface="宋体" panose="02010600030101010101" pitchFamily="2" charset="-122"/>
                <a:sym typeface="+mn-ea"/>
              </a:rPr>
              <a:t>×</a:t>
            </a:r>
            <a:r>
              <a:rPr lang="zh-CN" altLang="en-US" sz="1600">
                <a:solidFill>
                  <a:srgbClr val="000000"/>
                </a:solidFill>
                <a:latin typeface="宋体" panose="02010600030101010101" pitchFamily="2" charset="-122"/>
                <a:sym typeface="+mn-ea"/>
              </a:rPr>
              <a:t>日 </a:t>
            </a:r>
            <a:endParaRPr lang="zh-CN" altLang="en-US" sz="1600">
              <a:solidFill>
                <a:srgbClr val="000000"/>
              </a:solidFill>
              <a:latin typeface="宋体" panose="02010600030101010101" pitchFamily="2"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061" name="Rectangle 2"/>
          <p:cNvSpPr txBox="1">
            <a:spLocks noRot="1" noChangeArrowheads="1"/>
          </p:cNvSpPr>
          <p:nvPr/>
        </p:nvSpPr>
        <p:spPr bwMode="auto">
          <a:xfrm>
            <a:off x="0" y="0"/>
            <a:ext cx="12190413" cy="6858000"/>
          </a:xfrm>
          <a:prstGeom prst="rect">
            <a:avLst/>
          </a:prstGeom>
          <a:solidFill>
            <a:srgbClr val="FFFFFF"/>
          </a:solidFill>
          <a:ln w="9525">
            <a:noFill/>
            <a:miter lim="800000"/>
          </a:ln>
        </p:spPr>
        <p:txBody>
          <a:bodyPr/>
          <a:lstStyle/>
          <a:p>
            <a:pPr marL="342900" indent="-342900" algn="ctr">
              <a:lnSpc>
                <a:spcPct val="80000"/>
              </a:lnSpc>
              <a:spcBef>
                <a:spcPct val="20000"/>
              </a:spcBef>
              <a:buFont typeface="Wingdings 2" panose="05020102010507070707" pitchFamily="18" charset="2"/>
              <a:buNone/>
            </a:pPr>
            <a:r>
              <a:rPr lang="zh-CN" altLang="en-US" sz="1600" b="1">
                <a:solidFill>
                  <a:srgbClr val="000000"/>
                </a:solidFill>
                <a:latin typeface="宋体" panose="02010600030101010101" pitchFamily="2" charset="-122"/>
              </a:rPr>
              <a:t>审 计 报 告</a:t>
            </a:r>
            <a:endParaRPr lang="zh-CN" altLang="en-US" sz="16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股份有限公司全体股东：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我们审计了后附的</a:t>
            </a: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股份有限公司（以下简称</a:t>
            </a: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公司）财务报表，包括</a:t>
            </a:r>
            <a:r>
              <a:rPr lang="en-US" altLang="zh-CN" sz="1400">
                <a:solidFill>
                  <a:srgbClr val="000000"/>
                </a:solidFill>
                <a:latin typeface="宋体" panose="02010600030101010101" pitchFamily="2" charset="-122"/>
              </a:rPr>
              <a:t>20×1</a:t>
            </a:r>
            <a:r>
              <a:rPr lang="zh-CN" altLang="en-US" sz="1400">
                <a:solidFill>
                  <a:srgbClr val="000000"/>
                </a:solidFill>
                <a:latin typeface="宋体" panose="02010600030101010101" pitchFamily="2" charset="-122"/>
              </a:rPr>
              <a:t>年</a:t>
            </a:r>
            <a:r>
              <a:rPr lang="en-US" altLang="zh-CN" sz="1400">
                <a:solidFill>
                  <a:srgbClr val="000000"/>
                </a:solidFill>
                <a:latin typeface="宋体" panose="02010600030101010101" pitchFamily="2" charset="-122"/>
              </a:rPr>
              <a:t>12</a:t>
            </a:r>
            <a:r>
              <a:rPr lang="zh-CN" altLang="en-US" sz="1400">
                <a:solidFill>
                  <a:srgbClr val="000000"/>
                </a:solidFill>
                <a:latin typeface="宋体" panose="02010600030101010101" pitchFamily="2" charset="-122"/>
              </a:rPr>
              <a:t>月</a:t>
            </a:r>
            <a:r>
              <a:rPr lang="en-US" altLang="zh-CN" sz="1400">
                <a:solidFill>
                  <a:srgbClr val="000000"/>
                </a:solidFill>
                <a:latin typeface="宋体" panose="02010600030101010101" pitchFamily="2" charset="-122"/>
              </a:rPr>
              <a:t>31</a:t>
            </a:r>
            <a:r>
              <a:rPr lang="zh-CN" altLang="en-US" sz="1400">
                <a:solidFill>
                  <a:srgbClr val="000000"/>
                </a:solidFill>
                <a:latin typeface="宋体" panose="02010600030101010101" pitchFamily="2" charset="-122"/>
              </a:rPr>
              <a:t>日的资产负债</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表，</a:t>
            </a:r>
            <a:r>
              <a:rPr lang="en-US" altLang="zh-CN" sz="1400">
                <a:solidFill>
                  <a:srgbClr val="000000"/>
                </a:solidFill>
                <a:latin typeface="宋体" panose="02010600030101010101" pitchFamily="2" charset="-122"/>
              </a:rPr>
              <a:t>20×1</a:t>
            </a:r>
            <a:r>
              <a:rPr lang="zh-CN" altLang="en-US" sz="1400">
                <a:solidFill>
                  <a:srgbClr val="000000"/>
                </a:solidFill>
                <a:latin typeface="宋体" panose="02010600030101010101" pitchFamily="2" charset="-122"/>
              </a:rPr>
              <a:t>年度的利润表、股东权益变动表和现金流量表以及财务报表附注。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b="1">
                <a:solidFill>
                  <a:srgbClr val="000000"/>
                </a:solidFill>
                <a:latin typeface="宋体" panose="02010600030101010101" pitchFamily="2" charset="-122"/>
              </a:rPr>
              <a:t>一、管理层对财务报表的责任</a:t>
            </a:r>
            <a:r>
              <a:rPr lang="zh-CN" altLang="en-US" sz="1400">
                <a:solidFill>
                  <a:srgbClr val="000000"/>
                </a:solidFill>
                <a:latin typeface="宋体" panose="02010600030101010101" pitchFamily="2" charset="-122"/>
              </a:rPr>
              <a:t>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按照企业会计准则和</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会计制度</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的规定编制财务报表是</a:t>
            </a: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公司管理层的责任。这种责任包括：</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a:t>
            </a:r>
            <a:r>
              <a:rPr lang="en-US" altLang="zh-CN" sz="1400">
                <a:solidFill>
                  <a:srgbClr val="000000"/>
                </a:solidFill>
                <a:latin typeface="宋体" panose="02010600030101010101" pitchFamily="2" charset="-122"/>
              </a:rPr>
              <a:t>1</a:t>
            </a:r>
            <a:r>
              <a:rPr lang="zh-CN" altLang="en-US" sz="1400">
                <a:solidFill>
                  <a:srgbClr val="000000"/>
                </a:solidFill>
                <a:latin typeface="宋体" panose="02010600030101010101" pitchFamily="2" charset="-122"/>
              </a:rPr>
              <a:t>）设计、实施和维护与财务报表编制相关的内部控制，以使财务报表不存在由于舞弊或错误而导致的重</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大错报；（</a:t>
            </a:r>
            <a:r>
              <a:rPr lang="en-US" altLang="zh-CN" sz="1400">
                <a:solidFill>
                  <a:srgbClr val="000000"/>
                </a:solidFill>
                <a:latin typeface="宋体" panose="02010600030101010101" pitchFamily="2" charset="-122"/>
              </a:rPr>
              <a:t>2</a:t>
            </a:r>
            <a:r>
              <a:rPr lang="zh-CN" altLang="en-US" sz="1400">
                <a:solidFill>
                  <a:srgbClr val="000000"/>
                </a:solidFill>
                <a:latin typeface="宋体" panose="02010600030101010101" pitchFamily="2" charset="-122"/>
              </a:rPr>
              <a:t>）选择和运用恰当的会计政策；（</a:t>
            </a:r>
            <a:r>
              <a:rPr lang="en-US" altLang="zh-CN" sz="1400">
                <a:solidFill>
                  <a:srgbClr val="000000"/>
                </a:solidFill>
                <a:latin typeface="宋体" panose="02010600030101010101" pitchFamily="2" charset="-122"/>
              </a:rPr>
              <a:t>3</a:t>
            </a:r>
            <a:r>
              <a:rPr lang="zh-CN" altLang="en-US" sz="1400">
                <a:solidFill>
                  <a:srgbClr val="000000"/>
                </a:solidFill>
                <a:latin typeface="宋体" panose="02010600030101010101" pitchFamily="2" charset="-122"/>
              </a:rPr>
              <a:t>）作出合理的会计估计。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b="1">
                <a:solidFill>
                  <a:srgbClr val="000000"/>
                </a:solidFill>
                <a:latin typeface="宋体" panose="02010600030101010101" pitchFamily="2" charset="-122"/>
              </a:rPr>
              <a:t>二、注册会计师的责任</a:t>
            </a:r>
            <a:r>
              <a:rPr lang="zh-CN" altLang="en-US" sz="1400">
                <a:solidFill>
                  <a:srgbClr val="000000"/>
                </a:solidFill>
                <a:latin typeface="宋体" panose="02010600030101010101" pitchFamily="2" charset="-122"/>
              </a:rPr>
              <a:t>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我们的责任是在实施审计工作的基础上对财务报表发表审计意见。我们按照中国注册会计师审计准则的</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规定执行了审计工作。中国注册会计师审计准则要求我们遵守职业道德规范，计划和实施审计工作以对财务</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报表是否不存在重大错报获取合理保证。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审计工作涉及实施审计程序，以获取有关财务报表金额和披露的审计证据。选择的审计程序取决于注册</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会计师的判断，包括对由于舞弊或错误导致的财务报表重大错报风险的评估。在进行风险评估时，我们考虑</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与财务报表编制相关的内部控制，以设计恰当的审计程序，但目的并非对内部控制的有效性发表意见。审计</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工作还包括评价管理层选用会计政策的恰当性和作出会计估计的合理性，以及评价财务报表的总体列报。</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我们相信，我们获取的审计证据是充分、适当的，为发表审计意见提供了基础。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b="1">
                <a:solidFill>
                  <a:srgbClr val="000000"/>
                </a:solidFill>
                <a:latin typeface="宋体" panose="02010600030101010101" pitchFamily="2" charset="-122"/>
              </a:rPr>
              <a:t>三、审计意见</a:t>
            </a:r>
            <a:r>
              <a:rPr lang="zh-CN" altLang="en-US" sz="1400">
                <a:solidFill>
                  <a:srgbClr val="000000"/>
                </a:solidFill>
                <a:latin typeface="宋体" panose="02010600030101010101" pitchFamily="2" charset="-122"/>
              </a:rPr>
              <a:t>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a:t>
            </a:r>
            <a:r>
              <a:rPr lang="zh-CN" altLang="en-US" sz="1400" b="1">
                <a:solidFill>
                  <a:srgbClr val="000000"/>
                </a:solidFill>
                <a:latin typeface="宋体" panose="02010600030101010101" pitchFamily="2" charset="-122"/>
              </a:rPr>
              <a:t>我们认为</a:t>
            </a:r>
            <a:r>
              <a:rPr lang="zh-CN" altLang="en-US" sz="1400">
                <a:solidFill>
                  <a:srgbClr val="000000"/>
                </a:solidFill>
                <a:latin typeface="宋体" panose="02010600030101010101" pitchFamily="2" charset="-122"/>
              </a:rPr>
              <a:t>，</a:t>
            </a: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公司财务报表已经按照企业会计准则和</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会计制度</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的规定编制，在</a:t>
            </a:r>
            <a:r>
              <a:rPr lang="zh-CN" altLang="en-US" sz="1400" b="1">
                <a:solidFill>
                  <a:srgbClr val="000000"/>
                </a:solidFill>
                <a:latin typeface="宋体" panose="02010600030101010101" pitchFamily="2" charset="-122"/>
              </a:rPr>
              <a:t>所有重大方面</a:t>
            </a:r>
            <a:r>
              <a:rPr lang="zh-CN" altLang="en-US" sz="1400">
                <a:solidFill>
                  <a:srgbClr val="000000"/>
                </a:solidFill>
                <a:latin typeface="宋体" panose="02010600030101010101" pitchFamily="2" charset="-122"/>
              </a:rPr>
              <a:t>公</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允反映了</a:t>
            </a:r>
            <a:r>
              <a:rPr lang="en-US" altLang="zh-CN" sz="1400">
                <a:solidFill>
                  <a:srgbClr val="000000"/>
                </a:solidFill>
                <a:latin typeface="宋体" panose="02010600030101010101" pitchFamily="2" charset="-122"/>
              </a:rPr>
              <a:t>ABC</a:t>
            </a:r>
            <a:r>
              <a:rPr lang="zh-CN" altLang="en-US" sz="1400">
                <a:solidFill>
                  <a:srgbClr val="000000"/>
                </a:solidFill>
                <a:latin typeface="宋体" panose="02010600030101010101" pitchFamily="2" charset="-122"/>
              </a:rPr>
              <a:t>公司</a:t>
            </a:r>
            <a:r>
              <a:rPr lang="en-US" altLang="zh-CN" sz="1400">
                <a:solidFill>
                  <a:srgbClr val="000000"/>
                </a:solidFill>
                <a:latin typeface="宋体" panose="02010600030101010101" pitchFamily="2" charset="-122"/>
              </a:rPr>
              <a:t>20×1</a:t>
            </a:r>
            <a:r>
              <a:rPr lang="zh-CN" altLang="en-US" sz="1400">
                <a:solidFill>
                  <a:srgbClr val="000000"/>
                </a:solidFill>
                <a:latin typeface="宋体" panose="02010600030101010101" pitchFamily="2" charset="-122"/>
              </a:rPr>
              <a:t>年</a:t>
            </a:r>
            <a:r>
              <a:rPr lang="en-US" altLang="zh-CN" sz="1400">
                <a:solidFill>
                  <a:srgbClr val="000000"/>
                </a:solidFill>
                <a:latin typeface="宋体" panose="02010600030101010101" pitchFamily="2" charset="-122"/>
              </a:rPr>
              <a:t>12</a:t>
            </a:r>
            <a:r>
              <a:rPr lang="zh-CN" altLang="en-US" sz="1400">
                <a:solidFill>
                  <a:srgbClr val="000000"/>
                </a:solidFill>
                <a:latin typeface="宋体" panose="02010600030101010101" pitchFamily="2" charset="-122"/>
              </a:rPr>
              <a:t>月</a:t>
            </a:r>
            <a:r>
              <a:rPr lang="en-US" altLang="zh-CN" sz="1400">
                <a:solidFill>
                  <a:srgbClr val="000000"/>
                </a:solidFill>
                <a:latin typeface="宋体" panose="02010600030101010101" pitchFamily="2" charset="-122"/>
              </a:rPr>
              <a:t>31</a:t>
            </a:r>
            <a:r>
              <a:rPr lang="zh-CN" altLang="en-US" sz="1400">
                <a:solidFill>
                  <a:srgbClr val="000000"/>
                </a:solidFill>
                <a:latin typeface="宋体" panose="02010600030101010101" pitchFamily="2" charset="-122"/>
              </a:rPr>
              <a:t>日的财务状况以及</a:t>
            </a:r>
            <a:r>
              <a:rPr lang="en-US" altLang="zh-CN" sz="1400">
                <a:solidFill>
                  <a:srgbClr val="000000"/>
                </a:solidFill>
                <a:latin typeface="宋体" panose="02010600030101010101" pitchFamily="2" charset="-122"/>
              </a:rPr>
              <a:t>20×1</a:t>
            </a:r>
            <a:r>
              <a:rPr lang="zh-CN" altLang="en-US" sz="1400">
                <a:solidFill>
                  <a:srgbClr val="000000"/>
                </a:solidFill>
                <a:latin typeface="宋体" panose="02010600030101010101" pitchFamily="2" charset="-122"/>
              </a:rPr>
              <a:t>年度的经营成果和现金流量。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会计师事务所                          中国注册会计师：</a:t>
            </a:r>
            <a:r>
              <a:rPr lang="en-US" altLang="zh-CN" sz="1400">
                <a:solidFill>
                  <a:srgbClr val="000000"/>
                </a:solidFill>
                <a:latin typeface="宋体" panose="02010600030101010101" pitchFamily="2" charset="-122"/>
              </a:rPr>
              <a:t>×××</a:t>
            </a:r>
            <a:endParaRPr lang="en-US" altLang="zh-CN"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400">
                <a:solidFill>
                  <a:srgbClr val="000000"/>
                </a:solidFill>
                <a:latin typeface="宋体" panose="02010600030101010101" pitchFamily="2" charset="-122"/>
              </a:rPr>
              <a:t>       </a:t>
            </a:r>
            <a:r>
              <a:rPr lang="zh-CN" altLang="en-US" sz="1400">
                <a:solidFill>
                  <a:srgbClr val="000000"/>
                </a:solidFill>
                <a:latin typeface="宋体" panose="02010600030101010101" pitchFamily="2" charset="-122"/>
              </a:rPr>
              <a:t>（盖章）                                    （签名并盖章）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中国注册会计师：</a:t>
            </a:r>
            <a:r>
              <a:rPr lang="en-US" altLang="zh-CN" sz="1400">
                <a:solidFill>
                  <a:srgbClr val="000000"/>
                </a:solidFill>
                <a:latin typeface="宋体" panose="02010600030101010101" pitchFamily="2" charset="-122"/>
              </a:rPr>
              <a:t>××× </a:t>
            </a:r>
            <a:endParaRPr lang="en-US" altLang="zh-CN"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en-US" altLang="zh-CN" sz="1400">
                <a:solidFill>
                  <a:srgbClr val="000000"/>
                </a:solidFill>
                <a:latin typeface="宋体" panose="02010600030101010101" pitchFamily="2" charset="-122"/>
              </a:rPr>
              <a:t>                                                </a:t>
            </a:r>
            <a:r>
              <a:rPr lang="zh-CN" altLang="en-US" sz="1400">
                <a:solidFill>
                  <a:srgbClr val="000000"/>
                </a:solidFill>
                <a:latin typeface="宋体" panose="02010600030101010101" pitchFamily="2" charset="-122"/>
              </a:rPr>
              <a:t>（签名并盖章） </a:t>
            </a:r>
            <a:endParaRPr lang="zh-CN" altLang="en-US" sz="1400">
              <a:solidFill>
                <a:srgbClr val="000000"/>
              </a:solidFill>
              <a:latin typeface="宋体" panose="02010600030101010101" pitchFamily="2" charset="-122"/>
            </a:endParaRPr>
          </a:p>
          <a:p>
            <a:pPr marL="342900" indent="-342900">
              <a:lnSpc>
                <a:spcPct val="80000"/>
              </a:lnSpc>
              <a:spcBef>
                <a:spcPct val="30000"/>
              </a:spcBef>
              <a:buFont typeface="Wingdings 2" panose="05020102010507070707" pitchFamily="18" charset="2"/>
              <a:buNone/>
            </a:pPr>
            <a:r>
              <a:rPr lang="zh-CN" altLang="en-US" sz="1400">
                <a:solidFill>
                  <a:srgbClr val="000000"/>
                </a:solidFill>
                <a:latin typeface="宋体" panose="02010600030101010101" pitchFamily="2" charset="-122"/>
              </a:rPr>
              <a:t>       中国</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市                            二○</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二年</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月</a:t>
            </a: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日 </a:t>
            </a:r>
            <a:endParaRPr lang="zh-CN" altLang="en-US" sz="1400">
              <a:solidFill>
                <a:srgbClr val="000000"/>
              </a:solidFill>
              <a:latin typeface="宋体" panose="02010600030101010101"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C:\Users\Administrator\Desktop\QQ截图20160516104337.png"/>
          <p:cNvPicPr>
            <a:picLocks noChangeAspect="1" noChangeArrowheads="1"/>
          </p:cNvPicPr>
          <p:nvPr/>
        </p:nvPicPr>
        <p:blipFill>
          <a:blip r:embed="rId1"/>
          <a:srcRect/>
          <a:stretch>
            <a:fillRect/>
          </a:stretch>
        </p:blipFill>
        <p:spPr bwMode="auto">
          <a:xfrm>
            <a:off x="0" y="0"/>
            <a:ext cx="12190413" cy="6858000"/>
          </a:xfrm>
          <a:prstGeom prst="rect">
            <a:avLst/>
          </a:prstGeom>
          <a:noFill/>
          <a:ln w="9525">
            <a:noFill/>
            <a:miter lim="800000"/>
            <a:headEnd/>
            <a:tailEnd/>
          </a:ln>
        </p:spPr>
      </p:pic>
      <p:pic>
        <p:nvPicPr>
          <p:cNvPr id="47106" name="Picture 2" descr="C:\Users\Administrator\Desktop\QQ截图20160516104337.png"/>
          <p:cNvPicPr>
            <a:picLocks noChangeAspect="1" noChangeArrowheads="1"/>
          </p:cNvPicPr>
          <p:nvPr/>
        </p:nvPicPr>
        <p:blipFill>
          <a:blip r:embed="rId2"/>
          <a:srcRect/>
          <a:stretch>
            <a:fillRect/>
          </a:stretch>
        </p:blipFill>
        <p:spPr bwMode="auto">
          <a:xfrm>
            <a:off x="0" y="-26988"/>
            <a:ext cx="12190413" cy="6884988"/>
          </a:xfrm>
          <a:prstGeom prst="rect">
            <a:avLst/>
          </a:prstGeom>
          <a:noFill/>
          <a:ln w="9525">
            <a:noFill/>
            <a:miter lim="800000"/>
            <a:headEnd/>
            <a:tailEnd/>
          </a:ln>
        </p:spPr>
      </p:pic>
      <p:sp>
        <p:nvSpPr>
          <p:cNvPr id="11" name="圆角矩形 10"/>
          <p:cNvSpPr/>
          <p:nvPr/>
        </p:nvSpPr>
        <p:spPr>
          <a:xfrm>
            <a:off x="7297738" y="1117600"/>
            <a:ext cx="1092200" cy="849313"/>
          </a:xfrm>
          <a:prstGeom prst="round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7297738" y="2066925"/>
            <a:ext cx="1092200" cy="849313"/>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圆角矩形 13"/>
          <p:cNvSpPr/>
          <p:nvPr/>
        </p:nvSpPr>
        <p:spPr>
          <a:xfrm>
            <a:off x="8604250" y="1117600"/>
            <a:ext cx="1092200" cy="849313"/>
          </a:xfrm>
          <a:prstGeom prst="round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圆角矩形 14"/>
          <p:cNvSpPr/>
          <p:nvPr/>
        </p:nvSpPr>
        <p:spPr>
          <a:xfrm>
            <a:off x="9913938" y="3038475"/>
            <a:ext cx="1177925" cy="849313"/>
          </a:xfrm>
          <a:prstGeom prst="roundRect">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33"/>
          <p:cNvSpPr txBox="1">
            <a:spLocks noChangeArrowheads="1"/>
          </p:cNvSpPr>
          <p:nvPr/>
        </p:nvSpPr>
        <p:spPr bwMode="auto">
          <a:xfrm>
            <a:off x="7304088" y="4456113"/>
            <a:ext cx="2471737" cy="368300"/>
          </a:xfrm>
          <a:prstGeom prst="rect">
            <a:avLst/>
          </a:prstGeom>
          <a:noFill/>
          <a:ln w="9525">
            <a:noFill/>
            <a:miter lim="800000"/>
          </a:ln>
        </p:spPr>
        <p:txBody>
          <a:bodyPr anchor="ctr">
            <a:spAutoFit/>
          </a:bodyPr>
          <a:lstStyle/>
          <a:p>
            <a:pPr algn="dist"/>
            <a:r>
              <a:rPr lang="zh-CN" altLang="zh-CN">
                <a:solidFill>
                  <a:srgbClr val="F79646"/>
                </a:solidFill>
                <a:latin typeface="微软雅黑" panose="020B0503020204020204" pitchFamily="34" charset="-122"/>
                <a:ea typeface="微软雅黑" panose="020B0503020204020204" pitchFamily="34" charset="-122"/>
              </a:rPr>
              <a:t>北京出版社</a:t>
            </a:r>
            <a:endParaRPr lang="zh-CN" altLang="zh-CN">
              <a:solidFill>
                <a:srgbClr val="F79646"/>
              </a:solidFill>
              <a:latin typeface="微软雅黑" panose="020B0503020204020204" pitchFamily="34" charset="-122"/>
              <a:ea typeface="微软雅黑" panose="020B0503020204020204" pitchFamily="34" charset="-122"/>
            </a:endParaRPr>
          </a:p>
        </p:txBody>
      </p:sp>
      <p:sp>
        <p:nvSpPr>
          <p:cNvPr id="24" name="TextBox 29"/>
          <p:cNvSpPr txBox="1">
            <a:spLocks noChangeArrowheads="1"/>
          </p:cNvSpPr>
          <p:nvPr/>
        </p:nvSpPr>
        <p:spPr bwMode="auto">
          <a:xfrm>
            <a:off x="1431925" y="2233613"/>
            <a:ext cx="4340225" cy="922337"/>
          </a:xfrm>
          <a:prstGeom prst="rect">
            <a:avLst/>
          </a:prstGeom>
          <a:noFill/>
          <a:ln w="9525">
            <a:noFill/>
            <a:miter lim="800000"/>
          </a:ln>
        </p:spPr>
        <p:txBody>
          <a:bodyPr wrap="none">
            <a:spAutoFit/>
          </a:bodyPr>
          <a:lstStyle/>
          <a:p>
            <a:pPr algn="ctr"/>
            <a:r>
              <a:rPr lang="zh-CN" altLang="en-US" sz="5400" b="1">
                <a:solidFill>
                  <a:srgbClr val="F79646"/>
                </a:solidFill>
                <a:latin typeface="AvantGarde Md BT"/>
                <a:ea typeface="微软雅黑" panose="020B0503020204020204" pitchFamily="34" charset="-122"/>
              </a:rPr>
              <a:t>谢谢您的聆听</a:t>
            </a:r>
            <a:endParaRPr lang="en-US" altLang="zh-CN" sz="5400" b="1">
              <a:solidFill>
                <a:srgbClr val="F79646"/>
              </a:solidFill>
              <a:latin typeface="AvantGarde Md BT"/>
              <a:ea typeface="微软雅黑" panose="020B0503020204020204" pitchFamily="34" charset="-122"/>
            </a:endParaRPr>
          </a:p>
        </p:txBody>
      </p:sp>
      <p:grpSp>
        <p:nvGrpSpPr>
          <p:cNvPr id="26" name="组合 25"/>
          <p:cNvGrpSpPr/>
          <p:nvPr/>
        </p:nvGrpSpPr>
        <p:grpSpPr bwMode="auto">
          <a:xfrm>
            <a:off x="2338388" y="4221163"/>
            <a:ext cx="2747962" cy="412750"/>
            <a:chOff x="5423085" y="5733256"/>
            <a:chExt cx="2749493" cy="412425"/>
          </a:xfrm>
        </p:grpSpPr>
        <p:sp>
          <p:nvSpPr>
            <p:cNvPr id="27" name="Rounded Rectangle 28"/>
            <p:cNvSpPr/>
            <p:nvPr/>
          </p:nvSpPr>
          <p:spPr>
            <a:xfrm>
              <a:off x="5423085" y="5733256"/>
              <a:ext cx="2749493" cy="41242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ounded Rectangle 29"/>
            <p:cNvSpPr/>
            <p:nvPr/>
          </p:nvSpPr>
          <p:spPr>
            <a:xfrm>
              <a:off x="5423085" y="5733256"/>
              <a:ext cx="1103927" cy="412425"/>
            </a:xfrm>
            <a:prstGeom prst="round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grpSp>
      <p:sp>
        <p:nvSpPr>
          <p:cNvPr id="29" name="TextBox 59"/>
          <p:cNvSpPr>
            <a:spLocks noChangeArrowheads="1"/>
          </p:cNvSpPr>
          <p:nvPr/>
        </p:nvSpPr>
        <p:spPr bwMode="auto">
          <a:xfrm flipH="1">
            <a:off x="2422525" y="4243388"/>
            <a:ext cx="1008063" cy="368300"/>
          </a:xfrm>
          <a:prstGeom prst="rect">
            <a:avLst/>
          </a:prstGeom>
          <a:noFill/>
          <a:ln w="9525">
            <a:noFill/>
            <a:miter lim="800000"/>
          </a:ln>
        </p:spPr>
        <p:txBody>
          <a:bodyPr>
            <a:spAutoFit/>
          </a:bodyPr>
          <a:lstStyle/>
          <a:p>
            <a:pPr algn="ctr" eaLnBrk="0" hangingPunct="0"/>
            <a:r>
              <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rPr>
              <a:t>主　编</a:t>
            </a:r>
            <a:endParaRPr lang="zh-CN" altLang="en-US">
              <a:solidFill>
                <a:schemeClr val="bg1"/>
              </a:solidFill>
              <a:latin typeface="微软雅黑" panose="020B0503020204020204" pitchFamily="34" charset="-122"/>
              <a:ea typeface="微软雅黑" panose="020B0503020204020204" pitchFamily="34" charset="-122"/>
              <a:sym typeface="方正兰亭黑_GBK" panose="02000000000000000000" charset="-122"/>
            </a:endParaRPr>
          </a:p>
        </p:txBody>
      </p:sp>
      <p:sp>
        <p:nvSpPr>
          <p:cNvPr id="49163" name="TextBox 59"/>
          <p:cNvSpPr>
            <a:spLocks noChangeArrowheads="1"/>
          </p:cNvSpPr>
          <p:nvPr/>
        </p:nvSpPr>
        <p:spPr bwMode="auto">
          <a:xfrm flipH="1">
            <a:off x="3247073" y="4243388"/>
            <a:ext cx="2160587" cy="337185"/>
          </a:xfrm>
          <a:prstGeom prst="rect">
            <a:avLst/>
          </a:prstGeom>
          <a:noFill/>
          <a:ln w="9525">
            <a:noFill/>
            <a:miter lim="800000"/>
          </a:ln>
        </p:spPr>
        <p:txBody>
          <a:bodyPr>
            <a:spAutoFit/>
          </a:bodyPr>
          <a:lstStyle/>
          <a:p>
            <a:pPr algn="ctr" eaLnBrk="0" hangingPunct="0"/>
            <a:r>
              <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rPr>
              <a:t>陈继林、张晓丽</a:t>
            </a:r>
            <a:endParaRPr lang="zh-CN" altLang="en-US" sz="1600">
              <a:solidFill>
                <a:srgbClr val="F79646"/>
              </a:solidFill>
              <a:latin typeface="微软雅黑" panose="020B0503020204020204" pitchFamily="34" charset="-122"/>
              <a:ea typeface="微软雅黑" panose="020B0503020204020204" pitchFamily="34" charset="-122"/>
              <a:sym typeface="方正兰亭黑_GBK" panose="02000000000000000000" charset="-122"/>
            </a:endParaRPr>
          </a:p>
        </p:txBody>
      </p:sp>
      <p:grpSp>
        <p:nvGrpSpPr>
          <p:cNvPr id="31" name="组合 30"/>
          <p:cNvGrpSpPr/>
          <p:nvPr/>
        </p:nvGrpSpPr>
        <p:grpSpPr>
          <a:xfrm>
            <a:off x="7304166" y="1130019"/>
            <a:ext cx="3786329" cy="2779361"/>
            <a:chOff x="7304166" y="1130019"/>
            <a:chExt cx="3786329" cy="2779361"/>
          </a:xfrm>
          <a:scene3d>
            <a:camera prst="orthographicFront">
              <a:rot lat="0" lon="0" rev="0"/>
            </a:camera>
            <a:lightRig rig="contrasting" dir="t">
              <a:rot lat="0" lon="0" rev="1500000"/>
            </a:lightRig>
          </a:scene3d>
        </p:grpSpPr>
        <p:sp>
          <p:nvSpPr>
            <p:cNvPr id="32" name="矩形: 圆角 1"/>
            <p:cNvSpPr/>
            <p:nvPr/>
          </p:nvSpPr>
          <p:spPr>
            <a:xfrm>
              <a:off x="9912879" y="1130019"/>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圆角 42"/>
            <p:cNvSpPr/>
            <p:nvPr/>
          </p:nvSpPr>
          <p:spPr>
            <a:xfrm>
              <a:off x="7304166" y="3060006"/>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圆角 43"/>
            <p:cNvSpPr/>
            <p:nvPr/>
          </p:nvSpPr>
          <p:spPr>
            <a:xfrm>
              <a:off x="8598838" y="2101417"/>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rot="8861354">
              <a:off x="9507499" y="1944170"/>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rot="8861354">
              <a:off x="8205540" y="2894548"/>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36"/>
          <p:cNvGrpSpPr/>
          <p:nvPr/>
        </p:nvGrpSpPr>
        <p:grpSpPr>
          <a:xfrm>
            <a:off x="8607157" y="2059042"/>
            <a:ext cx="2528609" cy="2765285"/>
            <a:chOff x="8568212" y="2059042"/>
            <a:chExt cx="2528609" cy="2765285"/>
          </a:xfrm>
          <a:scene3d>
            <a:camera prst="orthographicFront">
              <a:rot lat="0" lon="0" rev="0"/>
            </a:camera>
            <a:lightRig rig="contrasting" dir="t">
              <a:rot lat="0" lon="0" rev="1500000"/>
            </a:lightRig>
          </a:scene3d>
        </p:grpSpPr>
        <p:sp>
          <p:nvSpPr>
            <p:cNvPr id="38" name="矩形: 圆角 45"/>
            <p:cNvSpPr/>
            <p:nvPr/>
          </p:nvSpPr>
          <p:spPr>
            <a:xfrm>
              <a:off x="9917952" y="2059042"/>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矩形: 圆角 46"/>
            <p:cNvSpPr/>
            <p:nvPr/>
          </p:nvSpPr>
          <p:spPr>
            <a:xfrm>
              <a:off x="9919205" y="3974953"/>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矩形: 圆角 47"/>
            <p:cNvSpPr/>
            <p:nvPr/>
          </p:nvSpPr>
          <p:spPr>
            <a:xfrm>
              <a:off x="8568212" y="3027865"/>
              <a:ext cx="1177616" cy="849374"/>
            </a:xfrm>
            <a:prstGeom prst="round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矩形 40"/>
            <p:cNvSpPr/>
            <p:nvPr/>
          </p:nvSpPr>
          <p:spPr>
            <a:xfrm rot="8861354">
              <a:off x="9544258" y="290284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矩形 41"/>
            <p:cNvSpPr/>
            <p:nvPr/>
          </p:nvSpPr>
          <p:spPr>
            <a:xfrm rot="1991447">
              <a:off x="9508727" y="3849885"/>
              <a:ext cx="576000" cy="180312"/>
            </a:xfrm>
            <a:prstGeom prst="rect">
              <a:avLst/>
            </a:prstGeom>
            <a:solidFill>
              <a:srgbClr val="F79646"/>
            </a:solidFill>
            <a:ln>
              <a:noFill/>
            </a:ln>
            <a:effectLst>
              <a:outerShdw blurRad="149987" dist="250190" dir="8460000" algn="ctr">
                <a:srgbClr val="000000">
                  <a:alpha val="28000"/>
                </a:srgbClr>
              </a:outerShdw>
            </a:effectLst>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3" name="矩形 42"/>
          <p:cNvSpPr/>
          <p:nvPr/>
        </p:nvSpPr>
        <p:spPr>
          <a:xfrm>
            <a:off x="0" y="-26988"/>
            <a:ext cx="261938" cy="6884988"/>
          </a:xfrm>
          <a:prstGeom prst="rect">
            <a:avLst/>
          </a:prstGeom>
          <a:gradFill flip="none" rotWithShape="1">
            <a:gsLst>
              <a:gs pos="0">
                <a:srgbClr val="F79646"/>
              </a:gs>
              <a:gs pos="100000">
                <a:srgbClr val="F7964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98438" y="-26988"/>
            <a:ext cx="261937" cy="6884988"/>
          </a:xfrm>
          <a:prstGeom prst="rect">
            <a:avLst/>
          </a:prstGeom>
          <a:solidFill>
            <a:srgbClr val="F9AB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矩形 44"/>
          <p:cNvSpPr/>
          <p:nvPr/>
        </p:nvSpPr>
        <p:spPr>
          <a:xfrm>
            <a:off x="339725" y="-26988"/>
            <a:ext cx="261938" cy="6884988"/>
          </a:xfrm>
          <a:prstGeom prst="rect">
            <a:avLst/>
          </a:prstGeom>
          <a:solidFill>
            <a:srgbClr val="FBC4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6" name="直接连接符 45"/>
          <p:cNvCxnSpPr/>
          <p:nvPr/>
        </p:nvCxnSpPr>
        <p:spPr>
          <a:xfrm flipV="1">
            <a:off x="758825" y="3222625"/>
            <a:ext cx="5684838" cy="61913"/>
          </a:xfrm>
          <a:prstGeom prst="line">
            <a:avLst/>
          </a:prstGeom>
          <a:ln w="57150">
            <a:solidFill>
              <a:srgbClr val="F79646"/>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815138" y="620713"/>
            <a:ext cx="5040312" cy="4968875"/>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8" name="直接连接符 47"/>
          <p:cNvCxnSpPr/>
          <p:nvPr/>
        </p:nvCxnSpPr>
        <p:spPr>
          <a:xfrm flipH="1">
            <a:off x="6815138" y="620713"/>
            <a:ext cx="71437" cy="0"/>
          </a:xfrm>
          <a:prstGeom prst="line">
            <a:avLst/>
          </a:prstGeom>
          <a:ln w="38100">
            <a:solidFill>
              <a:srgbClr val="F7964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7" presetClass="path" presetSubtype="0" accel="50000" decel="50000" fill="hold" nodeType="afterEffect">
                                  <p:stCondLst>
                                    <p:cond delay="0"/>
                                  </p:stCondLst>
                                  <p:childTnLst>
                                    <p:animMotion origin="layout" path="M 1.70465E-6 2.22222E-6 L 0.41164 2.22222E-6 L 0.41164 0.72453 L 1.70465E-6 0.72453 L 1.70465E-6 2.22222E-6 Z " pathEditMode="relative" rAng="0" ptsTypes="AAAAA">
                                      <p:cBhvr>
                                        <p:cTn id="43" dur="2000" fill="hold"/>
                                        <p:tgtEl>
                                          <p:spTgt spid="48"/>
                                        </p:tgtEl>
                                        <p:attrNameLst>
                                          <p:attrName>ppt_x</p:attrName>
                                          <p:attrName>ppt_y</p:attrName>
                                        </p:attrNameLst>
                                      </p:cBhvr>
                                      <p:rCtr x="20576" y="36227"/>
                                    </p:animMotion>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0-#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0-#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14" presetClass="entr" presetSubtype="10" fill="hold" grpId="0" nodeType="afterEffect">
                                  <p:stCondLst>
                                    <p:cond delay="0"/>
                                  </p:stCondLst>
                                  <p:iterate type="lt">
                                    <p:tmPct val="30000"/>
                                  </p:iterate>
                                  <p:childTnLst>
                                    <p:set>
                                      <p:cBhvr>
                                        <p:cTn id="69" dur="1" fill="hold">
                                          <p:stCondLst>
                                            <p:cond delay="0"/>
                                          </p:stCondLst>
                                        </p:cTn>
                                        <p:tgtEl>
                                          <p:spTgt spid="24"/>
                                        </p:tgtEl>
                                        <p:attrNameLst>
                                          <p:attrName>style.visibility</p:attrName>
                                        </p:attrNameLst>
                                      </p:cBhvr>
                                      <p:to>
                                        <p:strVal val="visible"/>
                                      </p:to>
                                    </p:set>
                                    <p:animEffect transition="in" filter="randombar(horizontal)">
                                      <p:cBhvr>
                                        <p:cTn id="70" dur="500"/>
                                        <p:tgtEl>
                                          <p:spTgt spid="24"/>
                                        </p:tgtEl>
                                      </p:cBhvr>
                                    </p:animEffect>
                                  </p:childTnLst>
                                </p:cTn>
                              </p:par>
                            </p:childTnLst>
                          </p:cTn>
                        </p:par>
                        <p:par>
                          <p:cTn id="71" fill="hold">
                            <p:stCondLst>
                              <p:cond delay="6250"/>
                            </p:stCondLst>
                            <p:childTnLst>
                              <p:par>
                                <p:cTn id="72" presetID="16" presetClass="entr" presetSubtype="21"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2" presetClass="entr" presetSubtype="4" fill="hold" grpId="0" nodeType="withEffect">
                                  <p:stCondLst>
                                    <p:cond delay="100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par>
                                <p:cTn id="79" presetID="12" presetClass="entr" presetSubtype="4" fill="hold" grpId="0" nodeType="withEffect">
                                  <p:stCondLst>
                                    <p:cond delay="1000"/>
                                  </p:stCondLst>
                                  <p:childTnLst>
                                    <p:set>
                                      <p:cBhvr>
                                        <p:cTn id="80" dur="1" fill="hold">
                                          <p:stCondLst>
                                            <p:cond delay="0"/>
                                          </p:stCondLst>
                                        </p:cTn>
                                        <p:tgtEl>
                                          <p:spTgt spid="49163"/>
                                        </p:tgtEl>
                                        <p:attrNameLst>
                                          <p:attrName>style.visibility</p:attrName>
                                        </p:attrNameLst>
                                      </p:cBhvr>
                                      <p:to>
                                        <p:strVal val="visible"/>
                                      </p:to>
                                    </p:set>
                                    <p:anim calcmode="lin" valueType="num">
                                      <p:cBhvr additive="base">
                                        <p:cTn id="81" dur="500"/>
                                        <p:tgtEl>
                                          <p:spTgt spid="49163"/>
                                        </p:tgtEl>
                                        <p:attrNameLst>
                                          <p:attrName>ppt_y</p:attrName>
                                        </p:attrNameLst>
                                      </p:cBhvr>
                                      <p:tavLst>
                                        <p:tav tm="0">
                                          <p:val>
                                            <p:strVal val="#ppt_y+#ppt_h*1.125000"/>
                                          </p:val>
                                        </p:tav>
                                        <p:tav tm="100000">
                                          <p:val>
                                            <p:strVal val="#ppt_y"/>
                                          </p:val>
                                        </p:tav>
                                      </p:tavLst>
                                    </p:anim>
                                    <p:animEffect transition="in" filter="wipe(up)">
                                      <p:cBhvr>
                                        <p:cTn id="82" dur="500"/>
                                        <p:tgtEl>
                                          <p:spTgt spid="49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7" grpId="0"/>
      <p:bldP spid="24" grpId="0"/>
      <p:bldP spid="29" grpId="0"/>
      <p:bldP spid="49163" grpId="0"/>
      <p:bldP spid="43" grpId="0" animBg="1"/>
      <p:bldP spid="44" grpId="0" animBg="1"/>
      <p:bldP spid="45"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1588" y="2312988"/>
            <a:ext cx="12188825" cy="2338387"/>
          </a:xfrm>
          <a:prstGeom prst="rect">
            <a:avLst/>
          </a:prstGeom>
          <a:gradFill flip="none" rotWithShape="1">
            <a:gsLst>
              <a:gs pos="0">
                <a:srgbClr val="F79646"/>
              </a:gs>
              <a:gs pos="21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6" name="TextBox 64"/>
          <p:cNvSpPr>
            <a:spLocks noChangeArrowheads="1"/>
          </p:cNvSpPr>
          <p:nvPr/>
        </p:nvSpPr>
        <p:spPr bwMode="auto">
          <a:xfrm>
            <a:off x="5135563" y="3024188"/>
            <a:ext cx="4298950" cy="914400"/>
          </a:xfrm>
          <a:prstGeom prst="rect">
            <a:avLst/>
          </a:prstGeom>
          <a:noFill/>
          <a:ln w="9525">
            <a:noFill/>
            <a:miter lim="800000"/>
          </a:ln>
        </p:spPr>
        <p:txBody>
          <a:bodyPr wrap="none" anchor="ctr">
            <a:spAutoFit/>
          </a:bodyPr>
          <a:lstStyle/>
          <a:p>
            <a:pPr algn="ctr" eaLnBrk="0" hangingPunct="0"/>
            <a:r>
              <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rPr>
              <a:t>业务能力对接</a:t>
            </a:r>
            <a:endParaRPr lang="zh-CN" altLang="en-US" sz="54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7" name="直接连接符 146"/>
          <p:cNvCxnSpPr/>
          <p:nvPr/>
        </p:nvCxnSpPr>
        <p:spPr>
          <a:xfrm>
            <a:off x="4654550" y="2835275"/>
            <a:ext cx="0" cy="1295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604838" y="2874963"/>
            <a:ext cx="3548062" cy="1216025"/>
          </a:xfrm>
          <a:prstGeom prst="rect">
            <a:avLst/>
          </a:prstGeom>
          <a:gradFill flip="none" rotWithShape="1">
            <a:gsLst>
              <a:gs pos="0">
                <a:srgbClr val="F79646"/>
              </a:gs>
              <a:gs pos="100000">
                <a:srgbClr val="F79646"/>
              </a:gs>
            </a:gsLst>
            <a:lin ang="72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 name="文本框 4"/>
          <p:cNvSpPr txBox="1">
            <a:spLocks noChangeArrowheads="1"/>
          </p:cNvSpPr>
          <p:nvPr/>
        </p:nvSpPr>
        <p:spPr bwMode="auto">
          <a:xfrm>
            <a:off x="604838" y="3067050"/>
            <a:ext cx="3548062" cy="823913"/>
          </a:xfrm>
          <a:prstGeom prst="rect">
            <a:avLst/>
          </a:prstGeom>
          <a:noFill/>
          <a:ln w="9525">
            <a:noFill/>
            <a:miter lim="800000"/>
          </a:ln>
        </p:spPr>
        <p:txBody>
          <a:bodyPr>
            <a:spAutoFit/>
          </a:bodyPr>
          <a:lstStyle/>
          <a:p>
            <a:pPr algn="ctr"/>
            <a:r>
              <a:rPr lang="zh-CN" altLang="en-US" sz="4800" b="1">
                <a:solidFill>
                  <a:schemeClr val="bg1"/>
                </a:solidFill>
                <a:latin typeface="Calibri" panose="020F0502020204030204" pitchFamily="34" charset="0"/>
              </a:rPr>
              <a:t>项目导入</a:t>
            </a:r>
            <a:endParaRPr lang="zh-CN" altLang="en-US" sz="4800" b="1">
              <a:solidFill>
                <a:schemeClr val="bg1"/>
              </a:solidFill>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2/3*#ppt_w"/>
                                          </p:val>
                                        </p:tav>
                                        <p:tav tm="100000">
                                          <p:val>
                                            <p:strVal val="#ppt_w"/>
                                          </p:val>
                                        </p:tav>
                                      </p:tavLst>
                                    </p:anim>
                                    <p:anim calcmode="lin" valueType="num">
                                      <p:cBhvr>
                                        <p:cTn id="18" dur="500" fill="hold"/>
                                        <p:tgtEl>
                                          <p:spTgt spid="5"/>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6"/>
                                        </p:tgtEl>
                                        <p:attrNameLst>
                                          <p:attrName>style.visibility</p:attrName>
                                        </p:attrNameLst>
                                      </p:cBhvr>
                                      <p:to>
                                        <p:strVal val="visible"/>
                                      </p:to>
                                    </p:set>
                                    <p:anim calcmode="lin" valueType="num">
                                      <p:cBhvr>
                                        <p:cTn id="22" dur="500" fill="hold"/>
                                        <p:tgtEl>
                                          <p:spTgt spid="146"/>
                                        </p:tgtEl>
                                        <p:attrNameLst>
                                          <p:attrName>ppt_w</p:attrName>
                                        </p:attrNameLst>
                                      </p:cBhvr>
                                      <p:tavLst>
                                        <p:tav tm="0">
                                          <p:val>
                                            <p:fltVal val="0"/>
                                          </p:val>
                                        </p:tav>
                                        <p:tav tm="100000">
                                          <p:val>
                                            <p:strVal val="#ppt_w"/>
                                          </p:val>
                                        </p:tav>
                                      </p:tavLst>
                                    </p:anim>
                                    <p:anim calcmode="lin" valueType="num">
                                      <p:cBhvr>
                                        <p:cTn id="23" dur="500" fill="hold"/>
                                        <p:tgtEl>
                                          <p:spTgt spid="146"/>
                                        </p:tgtEl>
                                        <p:attrNameLst>
                                          <p:attrName>ppt_h</p:attrName>
                                        </p:attrNameLst>
                                      </p:cBhvr>
                                      <p:tavLst>
                                        <p:tav tm="0">
                                          <p:val>
                                            <p:fltVal val="0"/>
                                          </p:val>
                                        </p:tav>
                                        <p:tav tm="100000">
                                          <p:val>
                                            <p:strVal val="#ppt_h"/>
                                          </p:val>
                                        </p:tav>
                                      </p:tavLst>
                                    </p:anim>
                                    <p:animEffect transition="in" filter="fade">
                                      <p:cBhvr>
                                        <p:cTn id="24" dur="500"/>
                                        <p:tgtEl>
                                          <p:spTgt spid="146"/>
                                        </p:tgtEl>
                                      </p:cBhvr>
                                    </p:animEffect>
                                  </p:childTnLst>
                                </p:cTn>
                              </p:par>
                            </p:childTnLst>
                          </p:cTn>
                        </p:par>
                        <p:par>
                          <p:cTn id="25" fill="hold">
                            <p:stCondLst>
                              <p:cond delay="2000"/>
                            </p:stCondLst>
                            <p:childTnLst>
                              <p:par>
                                <p:cTn id="26" presetID="16" presetClass="entr" presetSubtype="42" fill="hold" nodeType="afterEffect">
                                  <p:stCondLst>
                                    <p:cond delay="0"/>
                                  </p:stCondLst>
                                  <p:childTnLst>
                                    <p:set>
                                      <p:cBhvr>
                                        <p:cTn id="27" dur="1" fill="hold">
                                          <p:stCondLst>
                                            <p:cond delay="0"/>
                                          </p:stCondLst>
                                        </p:cTn>
                                        <p:tgtEl>
                                          <p:spTgt spid="147"/>
                                        </p:tgtEl>
                                        <p:attrNameLst>
                                          <p:attrName>style.visibility</p:attrName>
                                        </p:attrNameLst>
                                      </p:cBhvr>
                                      <p:to>
                                        <p:strVal val="visible"/>
                                      </p:to>
                                    </p:set>
                                    <p:animEffect transition="in" filter="barn(outHorizontal)">
                                      <p:cBhvr>
                                        <p:cTn id="28"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P spid="146" grpId="0"/>
      <p:bldP spid="2" grpId="0" bldLvl="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140"/>
          <p:cNvSpPr/>
          <p:nvPr/>
        </p:nvSpPr>
        <p:spPr>
          <a:xfrm>
            <a:off x="0" y="-34925"/>
            <a:ext cx="3884613" cy="6892925"/>
          </a:xfrm>
          <a:prstGeom prst="rect">
            <a:avLst/>
          </a:prstGeom>
          <a:gradFill flip="none" rotWithShape="1">
            <a:gsLst>
              <a:gs pos="0">
                <a:srgbClr val="F79646"/>
              </a:gs>
              <a:gs pos="100000">
                <a:srgbClr val="F79646"/>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TextBox 59"/>
          <p:cNvSpPr>
            <a:spLocks noChangeArrowheads="1"/>
          </p:cNvSpPr>
          <p:nvPr/>
        </p:nvSpPr>
        <p:spPr bwMode="auto">
          <a:xfrm flipH="1">
            <a:off x="0" y="2441575"/>
            <a:ext cx="3884613" cy="1938338"/>
          </a:xfrm>
          <a:prstGeom prst="rect">
            <a:avLst/>
          </a:prstGeom>
          <a:noFill/>
          <a:ln w="9525">
            <a:noFill/>
            <a:miter lim="800000"/>
          </a:ln>
        </p:spPr>
        <p:txBody>
          <a:bodyPr>
            <a:spAutoFit/>
          </a:bodyPr>
          <a:lstStyle/>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学习要点</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a:p>
            <a:pPr algn="ctr" eaLnBrk="0" hangingPunct="0"/>
            <a:r>
              <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rPr>
              <a:t>及目标</a:t>
            </a:r>
            <a:endParaRPr lang="zh-CN" altLang="en-US" sz="6000" b="1">
              <a:solidFill>
                <a:schemeClr val="bg1"/>
              </a:solidFill>
              <a:latin typeface="微软雅黑" panose="020B0503020204020204" pitchFamily="34" charset="-122"/>
              <a:ea typeface="微软雅黑" panose="020B0503020204020204" pitchFamily="34" charset="-122"/>
              <a:cs typeface="Arial Unicode MS" panose="020B0604020202020204" charset="-122"/>
              <a:sym typeface="方正兰亭黑_GBK" panose="02000000000000000000" charset="-122"/>
            </a:endParaRPr>
          </a:p>
        </p:txBody>
      </p:sp>
      <p:grpSp>
        <p:nvGrpSpPr>
          <p:cNvPr id="50" name="组合 49"/>
          <p:cNvGrpSpPr/>
          <p:nvPr/>
        </p:nvGrpSpPr>
        <p:grpSpPr bwMode="auto">
          <a:xfrm>
            <a:off x="4889500" y="3267075"/>
            <a:ext cx="6146800" cy="555625"/>
            <a:chOff x="7701" y="3112"/>
            <a:chExt cx="9679" cy="874"/>
          </a:xfrm>
        </p:grpSpPr>
        <p:grpSp>
          <p:nvGrpSpPr>
            <p:cNvPr id="18446" name="组合 28"/>
            <p:cNvGrpSpPr/>
            <p:nvPr/>
          </p:nvGrpSpPr>
          <p:grpSpPr bwMode="auto">
            <a:xfrm>
              <a:off x="7701" y="3112"/>
              <a:ext cx="850" cy="874"/>
              <a:chOff x="7641" y="3141"/>
              <a:chExt cx="850" cy="874"/>
            </a:xfrm>
          </p:grpSpPr>
          <p:sp>
            <p:nvSpPr>
              <p:cNvPr id="18448"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2</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189" name="矩形 188"/>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sp>
          <p:nvSpPr>
            <p:cNvPr id="18447" name="TextBox 64"/>
            <p:cNvSpPr>
              <a:spLocks noChangeArrowheads="1"/>
            </p:cNvSpPr>
            <p:nvPr/>
          </p:nvSpPr>
          <p:spPr bwMode="auto">
            <a:xfrm>
              <a:off x="9091" y="3224"/>
              <a:ext cx="8289"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掌握资产负债表和利润表的编制原理与方法；</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1" name="组合 50"/>
          <p:cNvGrpSpPr/>
          <p:nvPr/>
        </p:nvGrpSpPr>
        <p:grpSpPr bwMode="auto">
          <a:xfrm>
            <a:off x="4889500" y="2439988"/>
            <a:ext cx="5638800" cy="555625"/>
            <a:chOff x="7701" y="1795"/>
            <a:chExt cx="8879" cy="874"/>
          </a:xfrm>
        </p:grpSpPr>
        <p:sp>
          <p:nvSpPr>
            <p:cNvPr id="18442" name="TextBox 64"/>
            <p:cNvSpPr>
              <a:spLocks noChangeArrowheads="1"/>
            </p:cNvSpPr>
            <p:nvPr/>
          </p:nvSpPr>
          <p:spPr bwMode="auto">
            <a:xfrm>
              <a:off x="9091" y="1907"/>
              <a:ext cx="7489" cy="625"/>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了解资产负债表和利润表的格式、内容；</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43" name="组合 30"/>
            <p:cNvGrpSpPr/>
            <p:nvPr/>
          </p:nvGrpSpPr>
          <p:grpSpPr bwMode="auto">
            <a:xfrm>
              <a:off x="7701" y="1795"/>
              <a:ext cx="850" cy="874"/>
              <a:chOff x="7641" y="3141"/>
              <a:chExt cx="850" cy="874"/>
            </a:xfrm>
          </p:grpSpPr>
          <p:sp>
            <p:nvSpPr>
              <p:cNvPr id="18444" name="TextBox 59"/>
              <p:cNvSpPr>
                <a:spLocks noChangeArrowheads="1"/>
              </p:cNvSpPr>
              <p:nvPr/>
            </p:nvSpPr>
            <p:spPr bwMode="auto">
              <a:xfrm flipH="1">
                <a:off x="7701" y="3198"/>
                <a:ext cx="738" cy="817"/>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1</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3" name="矩形 32"/>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grpSp>
        <p:nvGrpSpPr>
          <p:cNvPr id="49" name="组合 48"/>
          <p:cNvGrpSpPr/>
          <p:nvPr/>
        </p:nvGrpSpPr>
        <p:grpSpPr bwMode="auto">
          <a:xfrm>
            <a:off x="4889500" y="4095750"/>
            <a:ext cx="4876800" cy="557213"/>
            <a:chOff x="7701" y="4401"/>
            <a:chExt cx="7679" cy="879"/>
          </a:xfrm>
        </p:grpSpPr>
        <p:sp>
          <p:nvSpPr>
            <p:cNvPr id="18438" name="TextBox 64"/>
            <p:cNvSpPr>
              <a:spLocks noChangeArrowheads="1"/>
            </p:cNvSpPr>
            <p:nvPr/>
          </p:nvSpPr>
          <p:spPr bwMode="auto">
            <a:xfrm>
              <a:off x="9091" y="4511"/>
              <a:ext cx="6289" cy="626"/>
            </a:xfrm>
            <a:prstGeom prst="rect">
              <a:avLst/>
            </a:prstGeom>
            <a:noFill/>
            <a:ln w="9525">
              <a:noFill/>
              <a:miter lim="800000"/>
            </a:ln>
          </p:spPr>
          <p:txBody>
            <a:bodyPr wrap="none" anchor="ctr">
              <a:spAutoFit/>
            </a:bodyPr>
            <a:lstStyle/>
            <a:p>
              <a:pPr eaLnBrk="0" hangingPunct="0"/>
              <a:r>
                <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rPr>
                <a:t>了解审计报告的格式与基本内容。</a:t>
              </a:r>
              <a:endParaRPr lang="zh-CN" altLang="en-US" sz="2000">
                <a:solidFill>
                  <a:srgbClr val="F79646"/>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8439" name="组合 33"/>
            <p:cNvGrpSpPr/>
            <p:nvPr/>
          </p:nvGrpSpPr>
          <p:grpSpPr bwMode="auto">
            <a:xfrm>
              <a:off x="7701" y="4401"/>
              <a:ext cx="850" cy="879"/>
              <a:chOff x="7641" y="3141"/>
              <a:chExt cx="850" cy="879"/>
            </a:xfrm>
          </p:grpSpPr>
          <p:sp>
            <p:nvSpPr>
              <p:cNvPr id="18440" name="TextBox 59"/>
              <p:cNvSpPr>
                <a:spLocks noChangeArrowheads="1"/>
              </p:cNvSpPr>
              <p:nvPr/>
            </p:nvSpPr>
            <p:spPr bwMode="auto">
              <a:xfrm flipH="1">
                <a:off x="7698" y="3198"/>
                <a:ext cx="737" cy="822"/>
              </a:xfrm>
              <a:prstGeom prst="rect">
                <a:avLst/>
              </a:prstGeom>
              <a:noFill/>
              <a:ln w="9525">
                <a:noFill/>
                <a:miter lim="800000"/>
              </a:ln>
            </p:spPr>
            <p:txBody>
              <a:bodyPr>
                <a:spAutoFit/>
              </a:bodyPr>
              <a:lstStyle/>
              <a:p>
                <a:pPr algn="ctr" eaLnBrk="0" hangingPunct="0"/>
                <a:r>
                  <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rPr>
                  <a:t>3</a:t>
                </a:r>
                <a:endParaRPr lang="en-US" altLang="zh-CN" sz="2800">
                  <a:solidFill>
                    <a:srgbClr val="F79646"/>
                  </a:solidFill>
                  <a:latin typeface="Arial Unicode MS" panose="020B0604020202020204" charset="-122"/>
                  <a:ea typeface="Arial Unicode MS" panose="020B0604020202020204" charset="-122"/>
                  <a:cs typeface="Arial Unicode MS" panose="020B0604020202020204" charset="-122"/>
                  <a:sym typeface="方正兰亭黑_GBK" panose="02000000000000000000" charset="-122"/>
                </a:endParaRPr>
              </a:p>
            </p:txBody>
          </p:sp>
          <p:sp>
            <p:nvSpPr>
              <p:cNvPr id="36" name="矩形 35"/>
              <p:cNvSpPr/>
              <p:nvPr/>
            </p:nvSpPr>
            <p:spPr>
              <a:xfrm>
                <a:off x="7641" y="3141"/>
                <a:ext cx="850" cy="849"/>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79646"/>
                  </a:solidFill>
                  <a:latin typeface="Arial Unicode MS" panose="020B0604020202020204" charset="-122"/>
                  <a:ea typeface="Arial Unicode MS" panose="020B0604020202020204" charset="-122"/>
                  <a:cs typeface="Arial Unicode MS" panose="020B0604020202020204"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ppt_x"/>
                                          </p:val>
                                        </p:tav>
                                        <p:tav tm="100000">
                                          <p:val>
                                            <p:strVal val="#ppt_x"/>
                                          </p:val>
                                        </p:tav>
                                      </p:tavLst>
                                    </p:anim>
                                    <p:anim calcmode="lin" valueType="num">
                                      <p:cBhvr additive="base">
                                        <p:cTn id="8" dur="500" fill="hold"/>
                                        <p:tgtEl>
                                          <p:spTgt spid="141"/>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p:cTn id="12" dur="1000"/>
                                        <p:tgtEl>
                                          <p:spTgt spid="142"/>
                                        </p:tgtEl>
                                      </p:cBhvr>
                                    </p:animEffect>
                                    <p:anim calcmode="lin" valueType="num">
                                      <p:cBhvr>
                                        <p:cTn id="13" dur="1000" fill="hold"/>
                                        <p:tgtEl>
                                          <p:spTgt spid="142"/>
                                        </p:tgtEl>
                                        <p:attrNameLst>
                                          <p:attrName>ppt_x</p:attrName>
                                        </p:attrNameLst>
                                      </p:cBhvr>
                                      <p:tavLst>
                                        <p:tav tm="0">
                                          <p:val>
                                            <p:strVal val="#ppt_x"/>
                                          </p:val>
                                        </p:tav>
                                        <p:tav tm="100000">
                                          <p:val>
                                            <p:strVal val="#ppt_x"/>
                                          </p:val>
                                        </p:tav>
                                      </p:tavLst>
                                    </p:anim>
                                    <p:anim calcmode="lin" valueType="num">
                                      <p:cBhvr>
                                        <p:cTn id="14" dur="1000" fill="hold"/>
                                        <p:tgtEl>
                                          <p:spTgt spid="14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53" presetClass="entr" presetSubtype="16" fill="hold" nodeType="afterEffect">
                                  <p:stCondLst>
                                    <p:cond delay="0"/>
                                  </p:stCondLst>
                                  <p:childTnLst>
                                    <p:set>
                                      <p:cBhvr>
                                        <p:cTn id="17" dur="1000"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Effect transition="in" filter="fade">
                                      <p:cBhvr>
                                        <p:cTn id="20" dur="1000"/>
                                        <p:tgtEl>
                                          <p:spTgt spid="51"/>
                                        </p:tgtEl>
                                      </p:cBhvr>
                                    </p:animEffect>
                                  </p:childTnLst>
                                </p:cTn>
                              </p:par>
                            </p:childTnLst>
                          </p:cTn>
                        </p:par>
                        <p:par>
                          <p:cTn id="21" fill="hold">
                            <p:stCondLst>
                              <p:cond delay="2750"/>
                            </p:stCondLst>
                            <p:childTnLst>
                              <p:par>
                                <p:cTn id="22" presetID="53" presetClass="entr" presetSubtype="16" fill="hold" nodeType="afterEffect">
                                  <p:stCondLst>
                                    <p:cond delay="0"/>
                                  </p:stCondLst>
                                  <p:childTnLst>
                                    <p:set>
                                      <p:cBhvr>
                                        <p:cTn id="23" dur="1000" fill="hold">
                                          <p:stCondLst>
                                            <p:cond delay="0"/>
                                          </p:stCondLst>
                                        </p:cTn>
                                        <p:tgtEl>
                                          <p:spTgt spid="50"/>
                                        </p:tgtEl>
                                        <p:attrNameLst>
                                          <p:attrName>style.visibility</p:attrName>
                                        </p:attrNameLst>
                                      </p:cBhvr>
                                      <p:to>
                                        <p:strVal val="visible"/>
                                      </p:to>
                                    </p:set>
                                    <p:anim calcmode="lin" valueType="num">
                                      <p:cBhvr>
                                        <p:cTn id="24" dur="1000" fill="hold"/>
                                        <p:tgtEl>
                                          <p:spTgt spid="50"/>
                                        </p:tgtEl>
                                        <p:attrNameLst>
                                          <p:attrName>ppt_w</p:attrName>
                                        </p:attrNameLst>
                                      </p:cBhvr>
                                      <p:tavLst>
                                        <p:tav tm="0">
                                          <p:val>
                                            <p:fltVal val="0"/>
                                          </p:val>
                                        </p:tav>
                                        <p:tav tm="100000">
                                          <p:val>
                                            <p:strVal val="#ppt_w"/>
                                          </p:val>
                                        </p:tav>
                                      </p:tavLst>
                                    </p:anim>
                                    <p:anim calcmode="lin" valueType="num">
                                      <p:cBhvr>
                                        <p:cTn id="25" dur="1000" fill="hold"/>
                                        <p:tgtEl>
                                          <p:spTgt spid="50"/>
                                        </p:tgtEl>
                                        <p:attrNameLst>
                                          <p:attrName>ppt_h</p:attrName>
                                        </p:attrNameLst>
                                      </p:cBhvr>
                                      <p:tavLst>
                                        <p:tav tm="0">
                                          <p:val>
                                            <p:fltVal val="0"/>
                                          </p:val>
                                        </p:tav>
                                        <p:tav tm="100000">
                                          <p:val>
                                            <p:strVal val="#ppt_h"/>
                                          </p:val>
                                        </p:tav>
                                      </p:tavLst>
                                    </p:anim>
                                    <p:animEffect transition="in" filter="fade">
                                      <p:cBhvr>
                                        <p:cTn id="26" dur="1000"/>
                                        <p:tgtEl>
                                          <p:spTgt spid="50"/>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000"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ppt_w</p:attrName>
                                        </p:attrNameLst>
                                      </p:cBhvr>
                                      <p:tavLst>
                                        <p:tav tm="0">
                                          <p:val>
                                            <p:fltVal val="0"/>
                                          </p:val>
                                        </p:tav>
                                        <p:tav tm="100000">
                                          <p:val>
                                            <p:strVal val="#ppt_w"/>
                                          </p:val>
                                        </p:tav>
                                      </p:tavLst>
                                    </p:anim>
                                    <p:anim calcmode="lin" valueType="num">
                                      <p:cBhvr>
                                        <p:cTn id="31" dur="1000" fill="hold"/>
                                        <p:tgtEl>
                                          <p:spTgt spid="49"/>
                                        </p:tgtEl>
                                        <p:attrNameLst>
                                          <p:attrName>ppt_h</p:attrName>
                                        </p:attrNameLst>
                                      </p:cBhvr>
                                      <p:tavLst>
                                        <p:tav tm="0">
                                          <p:val>
                                            <p:fltVal val="0"/>
                                          </p:val>
                                        </p:tav>
                                        <p:tav tm="100000">
                                          <p:val>
                                            <p:strVal val="#ppt_h"/>
                                          </p:val>
                                        </p:tav>
                                      </p:tavLst>
                                    </p:anim>
                                    <p:animEffect transition="in" filter="fade">
                                      <p:cBhvr>
                                        <p:cTn id="3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5938838"/>
            <a:chOff x="946620" y="1670343"/>
            <a:chExt cx="10153650" cy="5938838"/>
          </a:xfrm>
        </p:grpSpPr>
        <p:grpSp>
          <p:nvGrpSpPr>
            <p:cNvPr id="20487"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0491"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0488"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一、资产负债表概述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0489" name="TextBox 89"/>
            <p:cNvSpPr txBox="1">
              <a:spLocks noChangeArrowheads="1"/>
            </p:cNvSpPr>
            <p:nvPr/>
          </p:nvSpPr>
          <p:spPr bwMode="auto">
            <a:xfrm>
              <a:off x="1581620" y="2953043"/>
              <a:ext cx="9518650" cy="4656138"/>
            </a:xfrm>
            <a:prstGeom prst="rect">
              <a:avLst/>
            </a:prstGeom>
            <a:noFill/>
            <a:ln w="9525">
              <a:noFill/>
              <a:miter lim="800000"/>
            </a:ln>
          </p:spPr>
          <p:txBody>
            <a:bodyPr>
              <a:spAutoFit/>
            </a:bodyPr>
            <a:lstStyle/>
            <a:p>
              <a:pPr indent="457200"/>
              <a:r>
                <a:rPr lang="zh-CN" altLang="en-US" sz="2400" b="1">
                  <a:latin typeface="楷体" panose="02010609060101010101" pitchFamily="49" charset="-122"/>
                  <a:ea typeface="楷体" panose="02010609060101010101" pitchFamily="49" charset="-122"/>
                </a:rPr>
                <a:t>资产负债表是企业财务报告三大主要财务报表之一，选用适当的方法和指标来阅读，分析企业的资产负债表，以正确评价企业的财务状况、偿债能力，对于一个理性的或潜在的投资者而言是极为重要的。资产负债表</a:t>
              </a:r>
              <a:r>
                <a:rPr lang="en-US" altLang="zh-CN" sz="2400" b="1">
                  <a:latin typeface="楷体" panose="02010609060101010101" pitchFamily="49" charset="-122"/>
                  <a:ea typeface="楷体" panose="02010609060101010101" pitchFamily="49" charset="-122"/>
                </a:rPr>
                <a:t>(the Balance Sheet)</a:t>
              </a:r>
              <a:r>
                <a:rPr lang="zh-CN" altLang="en-US" sz="2400" b="1">
                  <a:latin typeface="楷体" panose="02010609060101010101" pitchFamily="49" charset="-122"/>
                  <a:ea typeface="楷体" panose="02010609060101010101" pitchFamily="49" charset="-122"/>
                </a:rPr>
                <a:t>亦称财务状况表，表示企业在一定日期</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通常为各会计期末</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的财务状况</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即资产、负债和业主权益的状况</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的主要会计报表，资产负债表利用会计平衡原则，将合乎会计原则的资产、负债、股东权益”交易科目分为“资产”和“负债及股东权益”两大区块，在经过分录、转帐、分类帐、试算、调整等等会计程序后，以特定日期的静态企业情况为基准，浓缩成一张报表。其报表功用除了企业内部除错、经营方向、防止弊端外，也可让所有阅读者于最短时间了解企业经营状况。</a:t>
              </a:r>
              <a:endParaRPr lang="zh-CN" altLang="en-US" sz="2400">
                <a:latin typeface="楷体" panose="02010609060101010101" pitchFamily="49" charset="-122"/>
                <a:ea typeface="楷体" panose="02010609060101010101" pitchFamily="49" charset="-122"/>
              </a:endParaRPr>
            </a:p>
            <a:p>
              <a:pPr indent="457200" algn="just">
                <a:lnSpc>
                  <a:spcPct val="150000"/>
                </a:lnSpc>
              </a:pPr>
              <a:endParaRPr lang="zh-CN" altLang="en-US" sz="2400">
                <a:solidFill>
                  <a:srgbClr val="7F7F7F"/>
                </a:solidFill>
                <a:latin typeface="楷体" panose="02010609060101010101" pitchFamily="49" charset="-122"/>
                <a:ea typeface="楷体" panose="02010609060101010101" pitchFamily="49" charset="-122"/>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阅读分析资产负债表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阅读分析资产负债表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877" name="内容占位符 2"/>
          <p:cNvSpPr/>
          <p:nvPr/>
        </p:nvSpPr>
        <p:spPr bwMode="auto">
          <a:xfrm>
            <a:off x="695325" y="1341438"/>
            <a:ext cx="9661525" cy="5040312"/>
          </a:xfrm>
          <a:prstGeom prst="rect">
            <a:avLst/>
          </a:prstGeom>
          <a:noFill/>
          <a:ln w="9525">
            <a:noFill/>
            <a:miter lim="800000"/>
          </a:ln>
        </p:spPr>
        <p:txBody>
          <a:bodyPr/>
          <a:lstStyle/>
          <a:p>
            <a:pPr marL="342900" indent="-342900">
              <a:spcBef>
                <a:spcPct val="20000"/>
              </a:spcBef>
              <a:buFont typeface="Arial" panose="020B0604020202020204" pitchFamily="34" charset="0"/>
              <a:buChar char="•"/>
            </a:pPr>
            <a:r>
              <a:rPr lang="zh-CN" altLang="en-US" sz="3600" b="1">
                <a:latin typeface="Calibri" panose="020F0502020204030204" pitchFamily="34" charset="0"/>
              </a:rPr>
              <a:t>资产负债表</a:t>
            </a:r>
            <a:r>
              <a:rPr lang="zh-CN" altLang="zh-CN" sz="3600" b="1">
                <a:latin typeface="Calibri" panose="020F0502020204030204" pitchFamily="34" charset="0"/>
              </a:rPr>
              <a:t>是企业的底子。</a:t>
            </a:r>
            <a:endParaRPr lang="zh-CN" altLang="zh-CN" sz="3600" b="1">
              <a:latin typeface="Calibri" panose="020F0502020204030204" pitchFamily="34" charset="0"/>
            </a:endParaRPr>
          </a:p>
          <a:p>
            <a:pPr marL="342900" indent="-342900">
              <a:spcBef>
                <a:spcPct val="20000"/>
              </a:spcBef>
              <a:buFont typeface="Arial" panose="020B0604020202020204" pitchFamily="34" charset="0"/>
              <a:buChar char="•"/>
            </a:pPr>
            <a:r>
              <a:rPr lang="zh-CN" altLang="zh-CN" sz="3200" b="1">
                <a:latin typeface="Calibri" panose="020F0502020204030204" pitchFamily="34" charset="0"/>
              </a:rPr>
              <a:t>何谓底子？也就是家底子，是说企业有多少财产。企业目前有多少资产，这些资产有多少是通过债务形成的，又有多少是通过所有者权益形成的，资产负债表把这些内容描述得一清二楚。</a:t>
            </a:r>
            <a:endParaRPr lang="zh-CN" altLang="zh-CN" sz="3600" b="1">
              <a:latin typeface="Calibri" panose="020F0502020204030204" pitchFamily="34" charset="0"/>
            </a:endParaRPr>
          </a:p>
          <a:p>
            <a:pPr marL="342900" indent="-342900">
              <a:spcBef>
                <a:spcPct val="20000"/>
              </a:spcBef>
              <a:buFont typeface="Arial" panose="020B0604020202020204" pitchFamily="34" charset="0"/>
              <a:buChar char="•"/>
            </a:pPr>
            <a:endParaRPr lang="zh-CN" altLang="zh-CN" sz="3600" b="1">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6877">
                                            <p:txEl>
                                              <p:pRg st="0" end="0"/>
                                            </p:txEl>
                                          </p:spTgt>
                                        </p:tgtEl>
                                        <p:attrNameLst>
                                          <p:attrName>style.visibility</p:attrName>
                                        </p:attrNameLst>
                                      </p:cBhvr>
                                      <p:to>
                                        <p:strVal val="visible"/>
                                      </p:to>
                                    </p:set>
                                    <p:animEffect transition="in" filter="fade">
                                      <p:cBhvr>
                                        <p:cTn id="33" dur="1000"/>
                                        <p:tgtEl>
                                          <p:spTgt spid="36877">
                                            <p:txEl>
                                              <p:pRg st="0" end="0"/>
                                            </p:txEl>
                                          </p:spTgt>
                                        </p:tgtEl>
                                      </p:cBhvr>
                                    </p:animEffect>
                                    <p:anim calcmode="lin" valueType="num">
                                      <p:cBhvr>
                                        <p:cTn id="34" dur="1000" fill="hold"/>
                                        <p:tgtEl>
                                          <p:spTgt spid="36877">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3687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6877">
                                            <p:txEl>
                                              <p:pRg st="1" end="1"/>
                                            </p:txEl>
                                          </p:spTgt>
                                        </p:tgtEl>
                                        <p:attrNameLst>
                                          <p:attrName>style.visibility</p:attrName>
                                        </p:attrNameLst>
                                      </p:cBhvr>
                                      <p:to>
                                        <p:strVal val="visible"/>
                                      </p:to>
                                    </p:set>
                                    <p:animEffect transition="in" filter="fade">
                                      <p:cBhvr>
                                        <p:cTn id="40" dur="1000"/>
                                        <p:tgtEl>
                                          <p:spTgt spid="36877">
                                            <p:txEl>
                                              <p:pRg st="1" end="1"/>
                                            </p:txEl>
                                          </p:spTgt>
                                        </p:tgtEl>
                                      </p:cBhvr>
                                    </p:animEffect>
                                    <p:anim calcmode="lin" valueType="num">
                                      <p:cBhvr>
                                        <p:cTn id="41" dur="1000" fill="hold"/>
                                        <p:tgtEl>
                                          <p:spTgt spid="36877">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3687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3687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阅读分析资产负债表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32911" name="Group 143"/>
          <p:cNvGraphicFramePr>
            <a:graphicFrameLocks noGrp="1"/>
          </p:cNvGraphicFramePr>
          <p:nvPr/>
        </p:nvGraphicFramePr>
        <p:xfrm>
          <a:off x="541338" y="1268413"/>
          <a:ext cx="11649075" cy="5437187"/>
        </p:xfrm>
        <a:graphic>
          <a:graphicData uri="http://schemas.openxmlformats.org/drawingml/2006/table">
            <a:tbl>
              <a:tblPr/>
              <a:tblGrid>
                <a:gridCol w="2246312"/>
                <a:gridCol w="2454275"/>
                <a:gridCol w="1006475"/>
                <a:gridCol w="2466975"/>
                <a:gridCol w="2452688"/>
                <a:gridCol w="1022350"/>
              </a:tblGrid>
              <a:tr h="5492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资产</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金额</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比例</a:t>
                      </a:r>
                      <a:r>
                        <a:rPr kumimoji="0" lang="en-US" altLang="zh-CN"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a:t>
                      </a:r>
                      <a:endParaRPr kumimoji="0" lang="en-US" altLang="zh-CN"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负债和所有者权益</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金额</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比例</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a:t>
                      </a:r>
                      <a:endParaRPr kumimoji="0" lang="en-US" altLang="zh-CN"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货币资金</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419 452.12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0.028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短期借款</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193 741 000.00 </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12.81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应收账款</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198 057 147.83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13.10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应付账款</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167 669 065.42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11.09</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其他应收款</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61 776 405.43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4.086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预收账款</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1 119 943.00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0.074</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预付账款</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29 958 559.73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1.981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应付工资</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3 750 101.33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0.248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存货</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34 181 881.55</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2.261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应付福利费</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5 439 600.08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0.360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流动资产合计</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324 393 446.66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21.46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应交税金</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15 300 168.28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1.012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固定资产原价</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475 266 870.72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31.43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其他应交款</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117 058.54</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0.008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减：累计折旧</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126 512 134.81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8.368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其他应付款</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9 347 358.53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0.618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固定资产净值</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348 754 735.91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23.06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预提费用</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17 478 419.18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1.156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固定资产净额</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348 754 735.91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23.06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流动负债合计</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413 962 714.36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27.38</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在建工程</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822 137 854.32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54.37</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实收资本</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260 000 000.00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17.20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固定资产合计</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1 170 892590.23</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77.44</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资本公积</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619 407 223.14</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40.97</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无形资产</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16 648 499.37</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1.101</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盈余公积</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46 982 715.92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3.107</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未分配利润</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171 581 882.84</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11.35</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所有者权益合计</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1 097 971821.90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72.62</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rPr>
                        <a:t>总计</a:t>
                      </a:r>
                      <a:endParaRPr kumimoji="0" lang="zh-CN" altLang="en-US" sz="1400" b="1" i="0" u="none" strike="noStrike" cap="none" normalizeH="0" baseline="0" smtClean="0">
                        <a:ln>
                          <a:noFill/>
                        </a:ln>
                        <a:solidFill>
                          <a:schemeClr val="tx1"/>
                        </a:solidFill>
                        <a:effectLst/>
                        <a:latin typeface="Arial" panose="020B0604020202020204" pitchFamily="34" charset="0"/>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1 511 934536.26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100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总计</a:t>
                      </a:r>
                      <a:endParaRPr kumimoji="0" lang="zh-CN" altLang="en-US"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1 511 934536.26</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rPr>
                        <a:t>100</a:t>
                      </a:r>
                      <a:endParaRPr kumimoji="0" lang="en-US" altLang="zh-CN" sz="1400" b="1" i="0" u="none" strike="noStrike" cap="none" normalizeH="0" baseline="0" smtClean="0">
                        <a:ln>
                          <a:noFill/>
                        </a:ln>
                        <a:solidFill>
                          <a:schemeClr val="tx1"/>
                        </a:solidFill>
                        <a:effectLst/>
                        <a:latin typeface="楷体_GB2312" panose="02010609030101010101" charset="-122"/>
                        <a:ea typeface="楷体_GB2312" panose="02010609030101010101" charset="-122"/>
                        <a:cs typeface="楷体_GB2312" panose="0201060903010101010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710" name="Rectangle 144"/>
          <p:cNvSpPr>
            <a:spLocks noChangeArrowheads="1"/>
          </p:cNvSpPr>
          <p:nvPr/>
        </p:nvSpPr>
        <p:spPr bwMode="auto">
          <a:xfrm>
            <a:off x="1414463" y="765175"/>
            <a:ext cx="2305050" cy="366713"/>
          </a:xfrm>
          <a:prstGeom prst="rect">
            <a:avLst/>
          </a:prstGeom>
          <a:noFill/>
          <a:ln w="9525">
            <a:noFill/>
            <a:miter lim="800000"/>
          </a:ln>
        </p:spPr>
        <p:txBody>
          <a:bodyPr>
            <a:spAutoFit/>
          </a:bodyPr>
          <a:lstStyle/>
          <a:p>
            <a:r>
              <a:rPr lang="zh-CN" altLang="en-US" b="1"/>
              <a:t>资产负债表简表</a:t>
            </a:r>
            <a:endParaRPr lang="zh-CN" altLang="en-US" b="1"/>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12"/>
          <p:cNvSpPr/>
          <p:nvPr/>
        </p:nvSpPr>
        <p:spPr bwMode="auto">
          <a:xfrm flipH="1" flipV="1">
            <a:off x="9966325" y="5362575"/>
            <a:ext cx="360363" cy="360363"/>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flip="none" rotWithShape="1">
            <a:gsLst>
              <a:gs pos="0">
                <a:srgbClr val="F79646"/>
              </a:gs>
              <a:gs pos="100000">
                <a:srgbClr val="F79646"/>
              </a:gs>
            </a:gsLst>
            <a:lin ang="7200000" scaled="0"/>
            <a:tileRect/>
          </a:gradFill>
          <a:ln>
            <a:noFill/>
          </a:ln>
        </p:spPr>
        <p:txBody>
          <a:bodyPr/>
          <a:lstStyle/>
          <a:p>
            <a:pPr fontAlgn="auto">
              <a:spcBef>
                <a:spcPts val="0"/>
              </a:spcBef>
              <a:spcAft>
                <a:spcPts val="0"/>
              </a:spcAft>
              <a:defRPr/>
            </a:pPr>
            <a:endParaRPr lang="zh-CN" altLang="en-US">
              <a:solidFill>
                <a:schemeClr val="tx1">
                  <a:lumMod val="50000"/>
                  <a:lumOff val="50000"/>
                </a:schemeClr>
              </a:solidFill>
              <a:latin typeface="+mn-lt"/>
              <a:ea typeface="+mn-ea"/>
            </a:endParaRPr>
          </a:p>
        </p:txBody>
      </p:sp>
      <p:sp>
        <p:nvSpPr>
          <p:cNvPr id="7" name="矩形 6"/>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任务一   阅读分析资产负债表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11" name="矩形 10"/>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631" name="矩形 5"/>
          <p:cNvSpPr>
            <a:spLocks noChangeArrowheads="1"/>
          </p:cNvSpPr>
          <p:nvPr/>
        </p:nvSpPr>
        <p:spPr bwMode="auto">
          <a:xfrm>
            <a:off x="622300" y="981075"/>
            <a:ext cx="11017250" cy="2501900"/>
          </a:xfrm>
          <a:prstGeom prst="rect">
            <a:avLst/>
          </a:prstGeom>
          <a:noFill/>
          <a:ln w="9525">
            <a:noFill/>
            <a:miter lim="800000"/>
          </a:ln>
        </p:spPr>
        <p:txBody>
          <a:bodyPr>
            <a:spAutoFit/>
          </a:bodyPr>
          <a:lstStyle/>
          <a:p>
            <a:r>
              <a:rPr lang="zh-CN" altLang="zh-CN" sz="3200" b="1">
                <a:solidFill>
                  <a:srgbClr val="FF0000"/>
                </a:solidFill>
                <a:latin typeface="Calibri" panose="020F0502020204030204" pitchFamily="34" charset="0"/>
              </a:rPr>
              <a:t>二、资产负债表结构分析</a:t>
            </a:r>
            <a:endParaRPr lang="en-US" altLang="zh-CN" sz="3200" b="1">
              <a:solidFill>
                <a:srgbClr val="FF0000"/>
              </a:solidFill>
              <a:latin typeface="Calibri" panose="020F0502020204030204" pitchFamily="34" charset="0"/>
            </a:endParaRPr>
          </a:p>
          <a:p>
            <a:endParaRPr lang="en-US" altLang="zh-CN">
              <a:latin typeface="Calibri" panose="020F0502020204030204" pitchFamily="34" charset="0"/>
            </a:endParaRPr>
          </a:p>
          <a:p>
            <a:r>
              <a:rPr lang="zh-CN" altLang="zh-CN">
                <a:latin typeface="Calibri" panose="020F0502020204030204" pitchFamily="34" charset="0"/>
              </a:rPr>
              <a:t>（</a:t>
            </a:r>
            <a:r>
              <a:rPr lang="en-US" altLang="zh-CN">
                <a:latin typeface="Calibri" panose="020F0502020204030204" pitchFamily="34" charset="0"/>
              </a:rPr>
              <a:t>1</a:t>
            </a:r>
            <a:r>
              <a:rPr lang="zh-CN" altLang="zh-CN">
                <a:latin typeface="Calibri" panose="020F0502020204030204" pitchFamily="34" charset="0"/>
              </a:rPr>
              <a:t>）各个项目相对于总体的比例或比重，最常用的方式是共同比资产负债表；</a:t>
            </a:r>
            <a:endParaRPr lang="en-US" altLang="zh-CN">
              <a:latin typeface="Calibri" panose="020F0502020204030204" pitchFamily="34" charset="0"/>
            </a:endParaRPr>
          </a:p>
          <a:p>
            <a:r>
              <a:rPr lang="zh-CN" altLang="zh-CN">
                <a:latin typeface="Calibri" panose="020F0502020204030204" pitchFamily="34" charset="0"/>
              </a:rPr>
              <a:t>（</a:t>
            </a:r>
            <a:r>
              <a:rPr lang="en-US" altLang="zh-CN">
                <a:latin typeface="Calibri" panose="020F0502020204030204" pitchFamily="34" charset="0"/>
              </a:rPr>
              <a:t>2</a:t>
            </a:r>
            <a:r>
              <a:rPr lang="zh-CN" altLang="zh-CN">
                <a:latin typeface="Calibri" panose="020F0502020204030204" pitchFamily="34" charset="0"/>
              </a:rPr>
              <a:t>）各个项目之间的比例和结构，例如企业的资产结构、资本结构、债务结构等，判断分析企业财务状况</a:t>
            </a:r>
            <a:endParaRPr lang="en-US" altLang="zh-CN">
              <a:latin typeface="Calibri" panose="020F0502020204030204" pitchFamily="34" charset="0"/>
            </a:endParaRPr>
          </a:p>
          <a:p>
            <a:r>
              <a:rPr lang="zh-CN" altLang="zh-CN" b="1"/>
              <a:t>例如：某制造企业</a:t>
            </a:r>
            <a:r>
              <a:rPr lang="en-US" altLang="zh-CN" b="1"/>
              <a:t>2017</a:t>
            </a:r>
            <a:r>
              <a:rPr lang="zh-CN" altLang="zh-CN" b="1"/>
              <a:t>年</a:t>
            </a:r>
            <a:r>
              <a:rPr lang="en-US" altLang="zh-CN" b="1"/>
              <a:t>6</a:t>
            </a:r>
            <a:r>
              <a:rPr lang="zh-CN" altLang="zh-CN" b="1"/>
              <a:t>月</a:t>
            </a:r>
            <a:r>
              <a:rPr lang="en-US" altLang="zh-CN" b="1"/>
              <a:t>30</a:t>
            </a:r>
            <a:r>
              <a:rPr lang="zh-CN" altLang="zh-CN" b="1"/>
              <a:t>日，资产负债表如下：</a:t>
            </a:r>
            <a:endParaRPr lang="zh-CN" altLang="en-US" b="1"/>
          </a:p>
          <a:p>
            <a:endParaRPr lang="en-US" altLang="zh-CN">
              <a:latin typeface="Calibri" panose="020F0502020204030204" pitchFamily="34" charset="0"/>
            </a:endParaRPr>
          </a:p>
          <a:p>
            <a:br>
              <a:rPr lang="en-US" altLang="zh-CN">
                <a:latin typeface="Calibri" panose="020F0502020204030204" pitchFamily="34" charset="0"/>
              </a:rPr>
            </a:br>
            <a:endParaRPr lang="zh-CN" altLang="en-US">
              <a:latin typeface="Calibri" panose="020F0502020204030204" pitchFamily="34" charset="0"/>
            </a:endParaRPr>
          </a:p>
        </p:txBody>
      </p:sp>
      <p:graphicFrame>
        <p:nvGraphicFramePr>
          <p:cNvPr id="22574" name="Group 46"/>
          <p:cNvGraphicFramePr>
            <a:graphicFrameLocks noGrp="1"/>
          </p:cNvGraphicFramePr>
          <p:nvPr/>
        </p:nvGraphicFramePr>
        <p:xfrm>
          <a:off x="2206625" y="2752725"/>
          <a:ext cx="8424863" cy="2332038"/>
        </p:xfrm>
        <a:graphic>
          <a:graphicData uri="http://schemas.openxmlformats.org/drawingml/2006/table">
            <a:tbl>
              <a:tblPr/>
              <a:tblGrid>
                <a:gridCol w="2663825"/>
                <a:gridCol w="2735263"/>
                <a:gridCol w="1801812"/>
                <a:gridCol w="1223963"/>
              </a:tblGrid>
              <a:tr h="292100">
                <a:tc gridSpan="2">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资产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hMerge="1">
                  <a:tcPr/>
                </a:tc>
                <a:tc gridSpan="2">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负债与所有者权益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hMerge="1">
                  <a:tcPr/>
                </a:tc>
              </a:tr>
              <a:tr h="290513">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项目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金额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项目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金额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r>
              <a:tr h="1457325">
                <a:tc>
                  <a:txBody>
                    <a:bodyPr/>
                    <a:lstStyle/>
                    <a:p>
                      <a:pPr marL="228600" marR="0" lvl="0" indent="-22860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流动资产 其中：</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p>
                      <a:pPr marL="228600" marR="0" lvl="0" indent="-22860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速动资产</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228600" marR="0" lvl="0" indent="-228600" algn="just" defTabSz="914400" rtl="0" eaLnBrk="1" fontAlgn="base" latinLnBrk="0" hangingPunct="1">
                        <a:lnSpc>
                          <a:spcPts val="2000"/>
                        </a:lnSpc>
                        <a:spcBef>
                          <a:spcPct val="0"/>
                        </a:spcBef>
                        <a:spcAft>
                          <a:spcPct val="0"/>
                        </a:spcAft>
                        <a:buClrTx/>
                        <a:buSzTx/>
                        <a:buFontTx/>
                        <a:buNone/>
                      </a:pPr>
                      <a:r>
                        <a:rPr kumimoji="0" lang="en-US"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固定资产净值 </a:t>
                      </a:r>
                      <a:br>
                        <a:rPr kumimoji="0"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b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无形资产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34.95% </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11.89% </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41.01% </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24.04%</a:t>
                      </a:r>
                      <a:endPara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流动负债 </a:t>
                      </a:r>
                      <a:br>
                        <a:rPr kumimoji="0"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br>
                      <a:r>
                        <a:rPr kumimoji="0"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长期负债 </a:t>
                      </a:r>
                      <a:br>
                        <a:rPr kumimoji="0"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br>
                      <a:r>
                        <a:rPr kumimoji="0" 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负债合计</a:t>
                      </a:r>
                      <a:r>
                        <a:rPr kumimoji="0"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所有者权益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16.94%</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13.84% </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30.79%</a:t>
                      </a:r>
                      <a:b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b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69.21% </a:t>
                      </a:r>
                      <a:endPara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r>
              <a:tr h="292100">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总计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100%</a:t>
                      </a:r>
                      <a:endPara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总计 </a:t>
                      </a:r>
                      <a:endPar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just" defTabSz="914400" rtl="0" eaLnBrk="1" fontAlgn="base" latinLnBrk="0" hangingPunct="1">
                        <a:lnSpc>
                          <a:spcPts val="2000"/>
                        </a:lnSpc>
                        <a:spcBef>
                          <a:spcPct val="0"/>
                        </a:spcBef>
                        <a:spcAft>
                          <a:spcPct val="0"/>
                        </a:spcAft>
                        <a:buClrTx/>
                        <a:buSzTx/>
                        <a:buFontTx/>
                        <a:buNone/>
                      </a:pPr>
                      <a:r>
                        <a:rPr kumimoji="0" lang="en-US" altLang="zh-CN" sz="24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100% </a:t>
                      </a:r>
                      <a:endPara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horzOverflow="overflow">
                    <a:lnL>
                      <a:noFill/>
                    </a:lnL>
                    <a:lnR>
                      <a:noFill/>
                    </a:lnR>
                    <a:lnT>
                      <a:noFill/>
                    </a:lnT>
                    <a:lnB>
                      <a:noFill/>
                    </a:lnB>
                    <a:lnTlToBr>
                      <a:noFill/>
                    </a:lnTlToBr>
                    <a:lnBlToTr>
                      <a:noFill/>
                    </a:lnBlToTr>
                    <a:noFill/>
                  </a:tcPr>
                </a:tc>
              </a:tr>
            </a:tbl>
          </a:graphicData>
        </a:graphic>
      </p:graphicFrame>
      <p:sp>
        <p:nvSpPr>
          <p:cNvPr id="26647" name="矩形 10"/>
          <p:cNvSpPr>
            <a:spLocks noChangeArrowheads="1"/>
          </p:cNvSpPr>
          <p:nvPr/>
        </p:nvSpPr>
        <p:spPr bwMode="auto">
          <a:xfrm>
            <a:off x="1100138" y="5129213"/>
            <a:ext cx="10252075" cy="1555750"/>
          </a:xfrm>
          <a:prstGeom prst="rect">
            <a:avLst/>
          </a:prstGeom>
          <a:noFill/>
          <a:ln w="9525">
            <a:noFill/>
            <a:miter lim="800000"/>
          </a:ln>
        </p:spPr>
        <p:txBody>
          <a:bodyPr>
            <a:spAutoFit/>
          </a:bodyPr>
          <a:lstStyle/>
          <a:p>
            <a:r>
              <a:rPr lang="zh-CN" altLang="zh-CN" b="1">
                <a:latin typeface="Times New Roman" panose="02020603050405020304" pitchFamily="18" charset="0"/>
              </a:rPr>
              <a:t>假定说行业流动资产结构的平均值是</a:t>
            </a:r>
            <a:r>
              <a:rPr lang="en-US" altLang="zh-CN" b="1">
                <a:latin typeface="Times New Roman" panose="02020603050405020304" pitchFamily="18" charset="0"/>
              </a:rPr>
              <a:t>30%</a:t>
            </a:r>
            <a:r>
              <a:rPr lang="zh-CN" altLang="en-US" b="1">
                <a:latin typeface="Times New Roman" panose="02020603050405020304" pitchFamily="18" charset="0"/>
              </a:rPr>
              <a:t>，对企业资产负债表进行垂直分析。</a:t>
            </a:r>
            <a:endParaRPr lang="zh-CN" altLang="en-US" sz="2800" b="1"/>
          </a:p>
          <a:p>
            <a:r>
              <a:rPr lang="zh-CN" altLang="en-US" sz="2000" b="1">
                <a:solidFill>
                  <a:srgbClr val="F94D4D"/>
                </a:solidFill>
                <a:latin typeface="Calibri" panose="020F0502020204030204" pitchFamily="34" charset="0"/>
              </a:rPr>
              <a:t>分析：对于该企业</a:t>
            </a:r>
            <a:r>
              <a:rPr lang="zh-CN" altLang="zh-CN" sz="2000" b="1">
                <a:solidFill>
                  <a:srgbClr val="F94D4D"/>
                </a:solidFill>
                <a:latin typeface="Calibri" panose="020F0502020204030204" pitchFamily="34" charset="0"/>
              </a:rPr>
              <a:t>流动负债</a:t>
            </a:r>
            <a:r>
              <a:rPr lang="zh-CN" altLang="en-US" sz="2000" b="1">
                <a:solidFill>
                  <a:srgbClr val="F94D4D"/>
                </a:solidFill>
                <a:latin typeface="Calibri" panose="020F0502020204030204" pitchFamily="34" charset="0"/>
              </a:rPr>
              <a:t>及总负债</a:t>
            </a:r>
            <a:r>
              <a:rPr lang="zh-CN" altLang="zh-CN" sz="2000" b="1">
                <a:solidFill>
                  <a:srgbClr val="F94D4D"/>
                </a:solidFill>
                <a:latin typeface="Calibri" panose="020F0502020204030204" pitchFamily="34" charset="0"/>
              </a:rPr>
              <a:t>来说，负债在整个资产当中所占比重相对来说比较低。制造业的资产负债率通常介于</a:t>
            </a:r>
            <a:r>
              <a:rPr lang="en-US" altLang="zh-CN" sz="2000" b="1">
                <a:solidFill>
                  <a:srgbClr val="F94D4D"/>
                </a:solidFill>
                <a:latin typeface="Calibri" panose="020F0502020204030204" pitchFamily="34" charset="0"/>
              </a:rPr>
              <a:t>40%-60%</a:t>
            </a:r>
            <a:r>
              <a:rPr lang="zh-CN" altLang="zh-CN" sz="2000" b="1">
                <a:solidFill>
                  <a:srgbClr val="F94D4D"/>
                </a:solidFill>
                <a:latin typeface="Calibri" panose="020F0502020204030204" pitchFamily="34" charset="0"/>
              </a:rPr>
              <a:t>之间。说明这个企业的负债是相应偏低的。偿债能力强，收益能力差。</a:t>
            </a:r>
            <a:br>
              <a:rPr lang="en-US" altLang="zh-CN">
                <a:latin typeface="Calibri" panose="020F0502020204030204" pitchFamily="34" charset="0"/>
              </a:rPr>
            </a:br>
            <a:endParaRPr lang="zh-CN" altLang="en-US">
              <a:latin typeface="Calibri" panose="020F050202020403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childTnLst>
                                </p:cTn>
                              </p:par>
                              <p:par>
                                <p:cTn id="7" presetID="35" presetClass="path" presetSubtype="0" accel="50000" decel="50000" fill="hold" nodeType="withEffect">
                                  <p:stCondLst>
                                    <p:cond delay="0"/>
                                  </p:stCondLst>
                                  <p:childTnLst>
                                    <p:animMotion origin="layout" path="M 7.85742E-7 -3.33333E-6 L -0.39495 -0.11018 " pathEditMode="relative" rAng="0" ptsTypes="AA">
                                      <p:cBhvr>
                                        <p:cTn id="8" dur="500" spd="-99900" fill="hold"/>
                                        <p:tgtEl>
                                          <p:spTgt spid="129"/>
                                        </p:tgtEl>
                                        <p:attrNameLst>
                                          <p:attrName>ppt_x</p:attrName>
                                          <p:attrName>ppt_y</p:attrName>
                                        </p:attrNameLst>
                                      </p:cBhvr>
                                      <p:rCtr x="-19748" y="-5509"/>
                                    </p:animMotion>
                                  </p:childTnLst>
                                </p:cTn>
                              </p:par>
                              <p:par>
                                <p:cTn id="9" presetID="5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p:bldP spid="1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bwMode="auto">
          <a:xfrm>
            <a:off x="622300" y="692150"/>
            <a:ext cx="10153650" cy="4328794"/>
            <a:chOff x="946620" y="1670343"/>
            <a:chExt cx="10153650" cy="4328795"/>
          </a:xfrm>
        </p:grpSpPr>
        <p:grpSp>
          <p:nvGrpSpPr>
            <p:cNvPr id="28679" name="Group 332"/>
            <p:cNvGrpSpPr>
              <a:grpSpLocks noChangeAspect="1"/>
            </p:cNvGrpSpPr>
            <p:nvPr/>
          </p:nvGrpSpPr>
          <p:grpSpPr bwMode="auto">
            <a:xfrm>
              <a:off x="946620" y="1670343"/>
              <a:ext cx="540000" cy="540000"/>
              <a:chOff x="4421584" y="2527234"/>
              <a:chExt cx="288476" cy="288476"/>
            </a:xfrm>
          </p:grpSpPr>
          <p:sp>
            <p:nvSpPr>
              <p:cNvPr id="92" name="Oval 59"/>
              <p:cNvSpPr/>
              <p:nvPr/>
            </p:nvSpPr>
            <p:spPr>
              <a:xfrm>
                <a:off x="4421584" y="2527234"/>
                <a:ext cx="288342" cy="288342"/>
              </a:xfrm>
              <a:prstGeom prst="ellipse">
                <a:avLst/>
              </a:prstGeom>
              <a:gradFill flip="none" rotWithShape="1">
                <a:gsLst>
                  <a:gs pos="0">
                    <a:srgbClr val="F79646"/>
                  </a:gs>
                  <a:gs pos="100000">
                    <a:srgbClr val="F79646"/>
                  </a:gs>
                </a:gsLst>
                <a:lin ang="7200000" scaled="0"/>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solidFill>
                    <a:prstClr val="white"/>
                  </a:solidFill>
                  <a:latin typeface="Agency FB" panose="020B0503020202020204" pitchFamily="34" charset="0"/>
                </a:endParaRPr>
              </a:p>
            </p:txBody>
          </p:sp>
          <p:sp>
            <p:nvSpPr>
              <p:cNvPr id="28683" name="Freeform 26"/>
              <p:cNvSpPr/>
              <p:nvPr/>
            </p:nvSpPr>
            <p:spPr bwMode="auto">
              <a:xfrm>
                <a:off x="4513652" y="2612916"/>
                <a:ext cx="114518" cy="118766"/>
              </a:xfrm>
              <a:custGeom>
                <a:avLst/>
                <a:gdLst>
                  <a:gd name="T0" fmla="*/ 2147483647 w 274"/>
                  <a:gd name="T1" fmla="*/ 2147483647 h 284"/>
                  <a:gd name="T2" fmla="*/ 2147483647 w 274"/>
                  <a:gd name="T3" fmla="*/ 2147483647 h 284"/>
                  <a:gd name="T4" fmla="*/ 2147483647 w 274"/>
                  <a:gd name="T5" fmla="*/ 2147483647 h 284"/>
                  <a:gd name="T6" fmla="*/ 2147483647 w 274"/>
                  <a:gd name="T7" fmla="*/ 2147483647 h 284"/>
                  <a:gd name="T8" fmla="*/ 2147483647 w 274"/>
                  <a:gd name="T9" fmla="*/ 2147483647 h 284"/>
                  <a:gd name="T10" fmla="*/ 2147483647 w 274"/>
                  <a:gd name="T11" fmla="*/ 2147483647 h 284"/>
                  <a:gd name="T12" fmla="*/ 2147483647 w 274"/>
                  <a:gd name="T13" fmla="*/ 2147483647 h 284"/>
                  <a:gd name="T14" fmla="*/ 2147483647 w 274"/>
                  <a:gd name="T15" fmla="*/ 2147483647 h 284"/>
                  <a:gd name="T16" fmla="*/ 2147483647 w 274"/>
                  <a:gd name="T17" fmla="*/ 2147483647 h 284"/>
                  <a:gd name="T18" fmla="*/ 2147483647 w 274"/>
                  <a:gd name="T19" fmla="*/ 2147483647 h 284"/>
                  <a:gd name="T20" fmla="*/ 2147483647 w 274"/>
                  <a:gd name="T21" fmla="*/ 2147483647 h 284"/>
                  <a:gd name="T22" fmla="*/ 2147483647 w 274"/>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w="9525">
                <a:noFill/>
                <a:round/>
              </a:ln>
            </p:spPr>
            <p:txBody>
              <a:bodyPr/>
              <a:lstStyle/>
              <a:p>
                <a:endParaRPr lang="zh-CN" altLang="en-US"/>
              </a:p>
            </p:txBody>
          </p:sp>
        </p:grpSp>
        <p:sp>
          <p:nvSpPr>
            <p:cNvPr id="28680" name="TextBox 90"/>
            <p:cNvSpPr txBox="1">
              <a:spLocks noChangeArrowheads="1"/>
            </p:cNvSpPr>
            <p:nvPr/>
          </p:nvSpPr>
          <p:spPr bwMode="auto">
            <a:xfrm>
              <a:off x="1583525" y="1697648"/>
              <a:ext cx="9516745" cy="488950"/>
            </a:xfrm>
            <a:prstGeom prst="rect">
              <a:avLst/>
            </a:prstGeom>
            <a:noFill/>
            <a:ln w="9525">
              <a:noFill/>
              <a:miter lim="800000"/>
            </a:ln>
          </p:spPr>
          <p:txBody>
            <a:bodyPr lIns="182843" tIns="91422" rIns="182843" bIns="91422">
              <a:spAutoFit/>
            </a:bodyPr>
            <a:lstStyle/>
            <a:p>
              <a:r>
                <a:rPr lang="zh-CN" altLang="en-US" sz="2000" b="1">
                  <a:solidFill>
                    <a:srgbClr val="F79646"/>
                  </a:solidFill>
                  <a:latin typeface="微软雅黑" panose="020B0503020204020204" pitchFamily="34" charset="-122"/>
                  <a:ea typeface="微软雅黑" panose="020B0503020204020204" pitchFamily="34" charset="-122"/>
                  <a:cs typeface="Lato Regular"/>
                </a:rPr>
                <a:t>一、利润表概述</a:t>
              </a:r>
              <a:endParaRPr lang="zh-CN" altLang="en-US" sz="2000" b="1">
                <a:solidFill>
                  <a:srgbClr val="F79646"/>
                </a:solidFill>
                <a:latin typeface="微软雅黑" panose="020B0503020204020204" pitchFamily="34" charset="-122"/>
                <a:ea typeface="微软雅黑" panose="020B0503020204020204" pitchFamily="34" charset="-122"/>
                <a:cs typeface="Lato Regular"/>
              </a:endParaRPr>
            </a:p>
          </p:txBody>
        </p:sp>
        <p:sp>
          <p:nvSpPr>
            <p:cNvPr id="28681" name="TextBox 89"/>
            <p:cNvSpPr txBox="1">
              <a:spLocks noChangeArrowheads="1"/>
            </p:cNvSpPr>
            <p:nvPr/>
          </p:nvSpPr>
          <p:spPr bwMode="auto">
            <a:xfrm>
              <a:off x="1581620" y="2953043"/>
              <a:ext cx="9518650" cy="3046095"/>
            </a:xfrm>
            <a:prstGeom prst="rect">
              <a:avLst/>
            </a:prstGeom>
            <a:noFill/>
            <a:ln w="9525">
              <a:noFill/>
              <a:miter lim="800000"/>
            </a:ln>
          </p:spPr>
          <p:txBody>
            <a:bodyPr>
              <a:spAutoFit/>
            </a:bodyPr>
            <a:lstStyle/>
            <a:p>
              <a:pPr indent="457200"/>
              <a:r>
                <a:rPr lang="zh-CN" altLang="zh-CN" sz="3600" b="1">
                  <a:latin typeface="Calibri" panose="020F0502020204030204" pitchFamily="34" charset="0"/>
                </a:rPr>
                <a:t>利润表是企业的面子。</a:t>
              </a:r>
              <a:endParaRPr lang="zh-CN" altLang="zh-CN" sz="4000" b="1">
                <a:latin typeface="Calibri" panose="020F0502020204030204" pitchFamily="34" charset="0"/>
              </a:endParaRPr>
            </a:p>
            <a:p>
              <a:pPr indent="457200"/>
              <a:r>
                <a:rPr lang="zh-CN" altLang="zh-CN" sz="2400" b="1">
                  <a:latin typeface="Calibri" panose="020F0502020204030204" pitchFamily="34" charset="0"/>
                </a:rPr>
                <a:t>企业的面子是什么？这要从企业的目的说起，企业的定义随着社会的发展，其定义也往往发生微调。但是，企业的核心目的</a:t>
              </a:r>
              <a:r>
                <a:rPr lang="en-US" altLang="zh-CN" sz="2400" b="1">
                  <a:latin typeface="Calibri" panose="020F0502020204030204" pitchFamily="34" charset="0"/>
                </a:rPr>
                <a:t>----</a:t>
              </a:r>
              <a:r>
                <a:rPr lang="zh-CN" altLang="zh-CN" sz="2400" b="1">
                  <a:latin typeface="Calibri" panose="020F0502020204030204" pitchFamily="34" charset="0"/>
                </a:rPr>
                <a:t>营利是永远不变的。所以说，营利是企业的面子。既然这样，企业要千方百计维护面子，目的是为了让企业有盈利。</a:t>
              </a:r>
              <a:endParaRPr lang="zh-CN" altLang="zh-CN" sz="4000" b="1">
                <a:latin typeface="Calibri" panose="020F0502020204030204" pitchFamily="34" charset="0"/>
              </a:endParaRPr>
            </a:p>
            <a:p>
              <a:pPr indent="457200" algn="just">
                <a:lnSpc>
                  <a:spcPct val="150000"/>
                </a:lnSpc>
              </a:pPr>
              <a:endParaRPr lang="zh-CN" altLang="en-US" sz="4000" b="1">
                <a:latin typeface="Calibri" panose="020F0502020204030204" pitchFamily="34" charset="0"/>
                <a:sym typeface="微软雅黑" panose="020B0503020204020204" pitchFamily="34" charset="-122"/>
              </a:endParaRPr>
            </a:p>
          </p:txBody>
        </p:sp>
      </p:grpSp>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阅读分析利润表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42" presetClass="entr" presetSubtype="0" fill="hold" nodeType="withEffect">
                                  <p:stCondLst>
                                    <p:cond delay="5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1000"/>
                                        <p:tgtEl>
                                          <p:spTgt spid="88"/>
                                        </p:tgtEl>
                                      </p:cBhvr>
                                    </p:animEffect>
                                    <p:anim calcmode="lin" valueType="num">
                                      <p:cBhvr>
                                        <p:cTn id="32" dur="1000" fill="hold"/>
                                        <p:tgtEl>
                                          <p:spTgt spid="88"/>
                                        </p:tgtEl>
                                        <p:attrNameLst>
                                          <p:attrName>ppt_x</p:attrName>
                                        </p:attrNameLst>
                                      </p:cBhvr>
                                      <p:tavLst>
                                        <p:tav tm="0">
                                          <p:val>
                                            <p:strVal val="#ppt_x"/>
                                          </p:val>
                                        </p:tav>
                                        <p:tav tm="100000">
                                          <p:val>
                                            <p:strVal val="#ppt_x"/>
                                          </p:val>
                                        </p:tav>
                                      </p:tavLst>
                                    </p:anim>
                                    <p:anim calcmode="lin" valueType="num">
                                      <p:cBhvr>
                                        <p:cTn id="33"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539750" y="368300"/>
            <a:ext cx="252413" cy="252413"/>
          </a:xfrm>
          <a:prstGeom prst="rect">
            <a:avLst/>
          </a:prstGeom>
          <a:noFill/>
          <a:ln w="9525">
            <a:solidFill>
              <a:srgbClr val="F79646"/>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190500" y="115888"/>
            <a:ext cx="185738" cy="185737"/>
          </a:xfrm>
          <a:prstGeom prst="rect">
            <a:avLst/>
          </a:prstGeom>
          <a:noFill/>
          <a:ln w="952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32"/>
          <p:cNvSpPr/>
          <p:nvPr/>
        </p:nvSpPr>
        <p:spPr>
          <a:xfrm>
            <a:off x="317500" y="188913"/>
            <a:ext cx="360363"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Shape 54"/>
          <p:cNvSpPr txBox="1">
            <a:spLocks noChangeArrowheads="1"/>
          </p:cNvSpPr>
          <p:nvPr/>
        </p:nvSpPr>
        <p:spPr bwMode="auto">
          <a:xfrm>
            <a:off x="790575" y="188913"/>
            <a:ext cx="3671888" cy="376237"/>
          </a:xfrm>
          <a:prstGeom prst="rect">
            <a:avLst/>
          </a:prstGeom>
          <a:noFill/>
          <a:ln w="9525">
            <a:noFill/>
            <a:miter lim="800000"/>
          </a:ln>
        </p:spPr>
        <p:txBody>
          <a:bodyPr anchor="ctr"/>
          <a:lstStyle/>
          <a:p>
            <a:pPr algn="ctr"/>
            <a:r>
              <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rPr>
              <a:t>任务二   阅读分析利润表</a:t>
            </a:r>
            <a:endParaRPr lang="zh-CN" altLang="en-GB" sz="2000">
              <a:solidFill>
                <a:srgbClr val="F79646"/>
              </a:solidFill>
              <a:latin typeface="微软雅黑" panose="020B0503020204020204" pitchFamily="34" charset="-122"/>
              <a:ea typeface="微软雅黑" panose="020B0503020204020204" pitchFamily="34" charset="-122"/>
              <a:cs typeface="宋体" panose="02010600030101010101" pitchFamily="2" charset="-122"/>
              <a:sym typeface="+mn-lt"/>
            </a:endParaRPr>
          </a:p>
        </p:txBody>
      </p:sp>
      <p:sp>
        <p:nvSpPr>
          <p:cNvPr id="35" name="矩形 34"/>
          <p:cNvSpPr/>
          <p:nvPr/>
        </p:nvSpPr>
        <p:spPr>
          <a:xfrm>
            <a:off x="4462463" y="188913"/>
            <a:ext cx="7727950" cy="360362"/>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54276" name="对象 1"/>
          <p:cNvGraphicFramePr>
            <a:graphicFrameLocks noChangeAspect="1"/>
          </p:cNvGraphicFramePr>
          <p:nvPr/>
        </p:nvGraphicFramePr>
        <p:xfrm>
          <a:off x="395288" y="1268413"/>
          <a:ext cx="8580437" cy="5178425"/>
        </p:xfrm>
        <a:graphic>
          <a:graphicData uri="http://schemas.openxmlformats.org/presentationml/2006/ole">
            <mc:AlternateContent xmlns:mc="http://schemas.openxmlformats.org/markup-compatibility/2006">
              <mc:Choice xmlns:v="urn:schemas-microsoft-com:vml" Requires="v">
                <p:oleObj spid="_x0000_s1025" name="Microsoft Office Excel 2007 工作簿" r:id="rId1" imgW="8014970" imgH="6322060" progId="Excel.Sheet.12">
                  <p:embed/>
                </p:oleObj>
              </mc:Choice>
              <mc:Fallback>
                <p:oleObj name="Microsoft Office Excel 2007 工作簿" r:id="rId1" imgW="8014970" imgH="6322060" progId="Excel.Sheet.12">
                  <p:embed/>
                  <p:pic>
                    <p:nvPicPr>
                      <p:cNvPr id="0" name="对象 1"/>
                      <p:cNvPicPr>
                        <a:picLocks noChangeAspect="1"/>
                      </p:cNvPicPr>
                      <p:nvPr/>
                    </p:nvPicPr>
                    <p:blipFill>
                      <a:blip r:embed="rId2"/>
                      <a:stretch>
                        <a:fillRect/>
                      </a:stretch>
                    </p:blipFill>
                    <p:spPr>
                      <a:xfrm>
                        <a:off x="395288" y="1268413"/>
                        <a:ext cx="8580437" cy="5178425"/>
                      </a:xfrm>
                      <a:prstGeom prst="rect">
                        <a:avLst/>
                      </a:prstGeom>
                      <a:noFill/>
                      <a:ln w="9525">
                        <a:noFill/>
                      </a:ln>
                    </p:spPr>
                  </p:pic>
                </p:oleObj>
              </mc:Fallback>
            </mc:AlternateContent>
          </a:graphicData>
        </a:graphic>
      </p:graphicFrame>
      <p:sp>
        <p:nvSpPr>
          <p:cNvPr id="5" name="云形 4"/>
          <p:cNvSpPr/>
          <p:nvPr/>
        </p:nvSpPr>
        <p:spPr>
          <a:xfrm>
            <a:off x="8615363" y="908050"/>
            <a:ext cx="3060700" cy="2271713"/>
          </a:xfrm>
          <a:prstGeom prst="cloud">
            <a:avLst/>
          </a:prstGeom>
          <a:solidFill>
            <a:schemeClr val="bg1"/>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anchor="ctr"/>
          <a:lstStyle/>
          <a:p>
            <a:pPr>
              <a:defRPr/>
            </a:pPr>
            <a:r>
              <a:rPr kumimoji="1" lang="zh-CN" altLang="en-US" sz="2800" b="1" dirty="0">
                <a:solidFill>
                  <a:srgbClr val="0000CC"/>
                </a:solidFill>
              </a:rPr>
              <a:t>从这张表格中你看到了那些东西？</a:t>
            </a:r>
            <a:endParaRPr kumimoji="1" lang="zh-CN" altLang="en-US" sz="2800" b="1" dirty="0">
              <a:solidFill>
                <a:srgbClr val="0000CC"/>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4276"/>
                                        </p:tgtEl>
                                        <p:attrNameLst>
                                          <p:attrName>style.visibility</p:attrName>
                                        </p:attrNameLst>
                                      </p:cBhvr>
                                      <p:to>
                                        <p:strVal val="visible"/>
                                      </p:to>
                                    </p:set>
                                    <p:anim calcmode="lin" valueType="num">
                                      <p:cBhvr additive="base">
                                        <p:cTn id="33" dur="500" fill="hold"/>
                                        <p:tgtEl>
                                          <p:spTgt spid="54276"/>
                                        </p:tgtEl>
                                        <p:attrNameLst>
                                          <p:attrName>ppt_x</p:attrName>
                                        </p:attrNameLst>
                                      </p:cBhvr>
                                      <p:tavLst>
                                        <p:tav tm="0">
                                          <p:val>
                                            <p:strVal val="#ppt_x"/>
                                          </p:val>
                                        </p:tav>
                                        <p:tav tm="100000">
                                          <p:val>
                                            <p:strVal val="#ppt_x"/>
                                          </p:val>
                                        </p:tav>
                                      </p:tavLst>
                                    </p:anim>
                                    <p:anim calcmode="lin" valueType="num">
                                      <p:cBhvr additive="base">
                                        <p:cTn id="34" dur="500" fill="hold"/>
                                        <p:tgtEl>
                                          <p:spTgt spid="5427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80">
                                          <p:stCondLst>
                                            <p:cond delay="0"/>
                                          </p:stCondLst>
                                        </p:cTn>
                                        <p:tgtEl>
                                          <p:spTgt spid="5"/>
                                        </p:tgtEl>
                                      </p:cBhvr>
                                    </p:animEffect>
                                    <p:anim calcmode="lin" valueType="num">
                                      <p:cBhvr>
                                        <p:cTn id="4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5" dur="26">
                                          <p:stCondLst>
                                            <p:cond delay="650"/>
                                          </p:stCondLst>
                                        </p:cTn>
                                        <p:tgtEl>
                                          <p:spTgt spid="5"/>
                                        </p:tgtEl>
                                      </p:cBhvr>
                                      <p:to x="100000" y="60000"/>
                                    </p:animScale>
                                    <p:animScale>
                                      <p:cBhvr>
                                        <p:cTn id="46" dur="166" decel="50000">
                                          <p:stCondLst>
                                            <p:cond delay="676"/>
                                          </p:stCondLst>
                                        </p:cTn>
                                        <p:tgtEl>
                                          <p:spTgt spid="5"/>
                                        </p:tgtEl>
                                      </p:cBhvr>
                                      <p:to x="100000" y="100000"/>
                                    </p:animScale>
                                    <p:animScale>
                                      <p:cBhvr>
                                        <p:cTn id="47" dur="26">
                                          <p:stCondLst>
                                            <p:cond delay="1312"/>
                                          </p:stCondLst>
                                        </p:cTn>
                                        <p:tgtEl>
                                          <p:spTgt spid="5"/>
                                        </p:tgtEl>
                                      </p:cBhvr>
                                      <p:to x="100000" y="80000"/>
                                    </p:animScale>
                                    <p:animScale>
                                      <p:cBhvr>
                                        <p:cTn id="48" dur="166" decel="50000">
                                          <p:stCondLst>
                                            <p:cond delay="1338"/>
                                          </p:stCondLst>
                                        </p:cTn>
                                        <p:tgtEl>
                                          <p:spTgt spid="5"/>
                                        </p:tgtEl>
                                      </p:cBhvr>
                                      <p:to x="100000" y="100000"/>
                                    </p:animScale>
                                    <p:animScale>
                                      <p:cBhvr>
                                        <p:cTn id="49" dur="26">
                                          <p:stCondLst>
                                            <p:cond delay="1642"/>
                                          </p:stCondLst>
                                        </p:cTn>
                                        <p:tgtEl>
                                          <p:spTgt spid="5"/>
                                        </p:tgtEl>
                                      </p:cBhvr>
                                      <p:to x="100000" y="90000"/>
                                    </p:animScale>
                                    <p:animScale>
                                      <p:cBhvr>
                                        <p:cTn id="50" dur="166" decel="50000">
                                          <p:stCondLst>
                                            <p:cond delay="1668"/>
                                          </p:stCondLst>
                                        </p:cTn>
                                        <p:tgtEl>
                                          <p:spTgt spid="5"/>
                                        </p:tgtEl>
                                      </p:cBhvr>
                                      <p:to x="100000" y="100000"/>
                                    </p:animScale>
                                    <p:animScale>
                                      <p:cBhvr>
                                        <p:cTn id="51" dur="26">
                                          <p:stCondLst>
                                            <p:cond delay="1808"/>
                                          </p:stCondLst>
                                        </p:cTn>
                                        <p:tgtEl>
                                          <p:spTgt spid="5"/>
                                        </p:tgtEl>
                                      </p:cBhvr>
                                      <p:to x="100000" y="95000"/>
                                    </p:animScale>
                                    <p:animScale>
                                      <p:cBhvr>
                                        <p:cTn id="52"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p:bldP spid="35" grpId="0" animBg="1"/>
      <p:bldP spid="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4451</Words>
  <Application>WPS 演示</Application>
  <PresentationFormat>自定义</PresentationFormat>
  <Paragraphs>379</Paragraphs>
  <Slides>14</Slides>
  <Notes>13</Notes>
  <HiddenSlides>0</HiddenSlides>
  <MMClips>0</MMClips>
  <ScaleCrop>false</ScaleCrop>
  <HeadingPairs>
    <vt:vector size="8" baseType="variant">
      <vt:variant>
        <vt:lpstr>已用的字体</vt:lpstr>
      </vt:variant>
      <vt:variant>
        <vt:i4>18</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34" baseType="lpstr">
      <vt:lpstr>Arial</vt:lpstr>
      <vt:lpstr>宋体</vt:lpstr>
      <vt:lpstr>Wingdings</vt:lpstr>
      <vt:lpstr>Calibri</vt:lpstr>
      <vt:lpstr>微软雅黑</vt:lpstr>
      <vt:lpstr>AvantGarde Md BT</vt:lpstr>
      <vt:lpstr>不给糖就捣蛋的万圣节</vt:lpstr>
      <vt:lpstr>方正兰亭黑_GBK</vt:lpstr>
      <vt:lpstr>Arial Unicode MS</vt:lpstr>
      <vt:lpstr>Agency FB</vt:lpstr>
      <vt:lpstr>Lato Regular</vt:lpstr>
      <vt:lpstr>方正大黑体_GBK</vt:lpstr>
      <vt:lpstr>楷体</vt:lpstr>
      <vt:lpstr>楷体_GB2312</vt:lpstr>
      <vt:lpstr>Times New Roman</vt:lpstr>
      <vt:lpstr>隶书</vt:lpstr>
      <vt:lpstr>Wingdings 2</vt:lpstr>
      <vt:lpstr>Garamond</vt:lpstr>
      <vt:lpstr>Office 主题​​</vt:lpstr>
      <vt:lpstr>Excel.Sheet.12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金融理财方案PPT</dc:title>
  <dc:creator/>
  <cp:lastModifiedBy>六月</cp:lastModifiedBy>
  <cp:revision>20</cp:revision>
  <dcterms:created xsi:type="dcterms:W3CDTF">2017-02-25T10:00:00Z</dcterms:created>
  <dcterms:modified xsi:type="dcterms:W3CDTF">2021-12-25T02:02:44Z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