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56" r:id="rId3"/>
    <p:sldId id="315" r:id="rId4"/>
    <p:sldId id="316" r:id="rId5"/>
    <p:sldId id="259" r:id="rId6"/>
    <p:sldId id="260" r:id="rId7"/>
    <p:sldId id="356" r:id="rId8"/>
    <p:sldId id="278" r:id="rId9"/>
    <p:sldId id="394" r:id="rId10"/>
    <p:sldId id="263" r:id="rId11"/>
    <p:sldId id="281" r:id="rId12"/>
    <p:sldId id="279" r:id="rId13"/>
    <p:sldId id="395" r:id="rId14"/>
    <p:sldId id="396" r:id="rId15"/>
    <p:sldId id="282" r:id="rId16"/>
    <p:sldId id="398" r:id="rId17"/>
    <p:sldId id="397" r:id="rId18"/>
    <p:sldId id="399" r:id="rId19"/>
    <p:sldId id="400" r:id="rId20"/>
    <p:sldId id="265" r:id="rId21"/>
    <p:sldId id="283" r:id="rId22"/>
    <p:sldId id="401" r:id="rId23"/>
    <p:sldId id="402" r:id="rId24"/>
    <p:sldId id="284" r:id="rId25"/>
    <p:sldId id="403" r:id="rId26"/>
    <p:sldId id="404" r:id="rId27"/>
    <p:sldId id="405" r:id="rId28"/>
    <p:sldId id="406" r:id="rId29"/>
    <p:sldId id="407" r:id="rId30"/>
    <p:sldId id="408" r:id="rId31"/>
    <p:sldId id="409" r:id="rId32"/>
    <p:sldId id="410" r:id="rId33"/>
    <p:sldId id="285" r:id="rId34"/>
    <p:sldId id="309" r:id="rId35"/>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1" name="Administrator" initials="A" lastIdx="1"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C886"/>
    <a:srgbClr val="618B14"/>
    <a:srgbClr val="FD9487"/>
    <a:srgbClr val="51915A"/>
    <a:srgbClr val="74B17D"/>
    <a:srgbClr val="8EC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gs" Target="tags/tag192.xml"/><Relationship Id="rId40" Type="http://schemas.openxmlformats.org/officeDocument/2006/relationships/commentAuthors" Target="commentAuthors.xml"/><Relationship Id="rId4" Type="http://schemas.openxmlformats.org/officeDocument/2006/relationships/slide" Target="slides/slide2.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2.xml"/><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3.xml"/><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7" Type="http://schemas.openxmlformats.org/officeDocument/2006/relationships/slideLayout" Target="../slideLayouts/slideLayout1.xml"/><Relationship Id="rId36" Type="http://schemas.openxmlformats.org/officeDocument/2006/relationships/tags" Target="../tags/tag107.xml"/><Relationship Id="rId35" Type="http://schemas.openxmlformats.org/officeDocument/2006/relationships/tags" Target="../tags/tag106.xml"/><Relationship Id="rId34" Type="http://schemas.openxmlformats.org/officeDocument/2006/relationships/tags" Target="../tags/tag105.xml"/><Relationship Id="rId33" Type="http://schemas.openxmlformats.org/officeDocument/2006/relationships/tags" Target="../tags/tag104.xml"/><Relationship Id="rId32" Type="http://schemas.openxmlformats.org/officeDocument/2006/relationships/tags" Target="../tags/tag103.xml"/><Relationship Id="rId31" Type="http://schemas.openxmlformats.org/officeDocument/2006/relationships/tags" Target="../tags/tag102.xml"/><Relationship Id="rId30" Type="http://schemas.openxmlformats.org/officeDocument/2006/relationships/tags" Target="../tags/tag101.xml"/><Relationship Id="rId3" Type="http://schemas.openxmlformats.org/officeDocument/2006/relationships/tags" Target="../tags/tag74.xml"/><Relationship Id="rId29" Type="http://schemas.openxmlformats.org/officeDocument/2006/relationships/tags" Target="../tags/tag100.xml"/><Relationship Id="rId28" Type="http://schemas.openxmlformats.org/officeDocument/2006/relationships/tags" Target="../tags/tag99.xml"/><Relationship Id="rId27" Type="http://schemas.openxmlformats.org/officeDocument/2006/relationships/tags" Target="../tags/tag98.xml"/><Relationship Id="rId26" Type="http://schemas.openxmlformats.org/officeDocument/2006/relationships/tags" Target="../tags/tag97.xml"/><Relationship Id="rId25" Type="http://schemas.openxmlformats.org/officeDocument/2006/relationships/tags" Target="../tags/tag96.xml"/><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image" Target="../media/image5.png"/><Relationship Id="rId19" Type="http://schemas.openxmlformats.org/officeDocument/2006/relationships/tags" Target="../tags/tag90.xml"/><Relationship Id="rId18" Type="http://schemas.openxmlformats.org/officeDocument/2006/relationships/tags" Target="../tags/tag89.xml"/><Relationship Id="rId17" Type="http://schemas.openxmlformats.org/officeDocument/2006/relationships/tags" Target="../tags/tag88.xml"/><Relationship Id="rId16" Type="http://schemas.openxmlformats.org/officeDocument/2006/relationships/tags" Target="../tags/tag87.xml"/><Relationship Id="rId15" Type="http://schemas.openxmlformats.org/officeDocument/2006/relationships/tags" Target="../tags/tag86.xml"/><Relationship Id="rId14" Type="http://schemas.openxmlformats.org/officeDocument/2006/relationships/tags" Target="../tags/tag85.xml"/><Relationship Id="rId13" Type="http://schemas.openxmlformats.org/officeDocument/2006/relationships/tags" Target="../tags/tag84.xml"/><Relationship Id="rId12" Type="http://schemas.openxmlformats.org/officeDocument/2006/relationships/tags" Target="../tags/tag83.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5.png"/><Relationship Id="rId12" Type="http://schemas.openxmlformats.org/officeDocument/2006/relationships/slideLayout" Target="../slideLayouts/slideLayout1.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image" Target="../media/image5.png"/><Relationship Id="rId14" Type="http://schemas.openxmlformats.org/officeDocument/2006/relationships/slideLayout" Target="../slideLayouts/slideLayout1.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8.xml"/><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29.xml"/><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136.xml"/><Relationship Id="rId8" Type="http://schemas.openxmlformats.org/officeDocument/2006/relationships/tags" Target="../tags/tag135.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2" Type="http://schemas.openxmlformats.org/officeDocument/2006/relationships/slideLayout" Target="../slideLayouts/slideLayout1.xml"/><Relationship Id="rId21" Type="http://schemas.openxmlformats.org/officeDocument/2006/relationships/tags" Target="../tags/tag148.xml"/><Relationship Id="rId20" Type="http://schemas.openxmlformats.org/officeDocument/2006/relationships/tags" Target="../tags/tag147.xml"/><Relationship Id="rId2" Type="http://schemas.openxmlformats.org/officeDocument/2006/relationships/image" Target="../media/image5.png"/><Relationship Id="rId19" Type="http://schemas.openxmlformats.org/officeDocument/2006/relationships/tags" Target="../tags/tag146.xml"/><Relationship Id="rId18" Type="http://schemas.openxmlformats.org/officeDocument/2006/relationships/tags" Target="../tags/tag145.xml"/><Relationship Id="rId17" Type="http://schemas.openxmlformats.org/officeDocument/2006/relationships/tags" Target="../tags/tag144.xml"/><Relationship Id="rId16" Type="http://schemas.openxmlformats.org/officeDocument/2006/relationships/tags" Target="../tags/tag143.xml"/><Relationship Id="rId15" Type="http://schemas.openxmlformats.org/officeDocument/2006/relationships/tags" Target="../tags/tag142.xml"/><Relationship Id="rId14" Type="http://schemas.openxmlformats.org/officeDocument/2006/relationships/tags" Target="../tags/tag141.xml"/><Relationship Id="rId13" Type="http://schemas.openxmlformats.org/officeDocument/2006/relationships/tags" Target="../tags/tag140.xml"/><Relationship Id="rId12" Type="http://schemas.openxmlformats.org/officeDocument/2006/relationships/tags" Target="../tags/tag139.xml"/><Relationship Id="rId11" Type="http://schemas.openxmlformats.org/officeDocument/2006/relationships/tags" Target="../tags/tag138.xml"/><Relationship Id="rId10" Type="http://schemas.openxmlformats.org/officeDocument/2006/relationships/tags" Target="../tags/tag137.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image" Target="../media/image5.png"/><Relationship Id="rId11" Type="http://schemas.openxmlformats.org/officeDocument/2006/relationships/slideLayout" Target="../slideLayouts/slideLayout1.xml"/><Relationship Id="rId10" Type="http://schemas.openxmlformats.org/officeDocument/2006/relationships/tags" Target="../tags/tag156.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8.xml"/><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59.xml"/><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tags" Target="../tags/tag166.xml"/><Relationship Id="rId8" Type="http://schemas.openxmlformats.org/officeDocument/2006/relationships/tags" Target="../tags/tag165.xml"/><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4" Type="http://schemas.openxmlformats.org/officeDocument/2006/relationships/slideLayout" Target="../slideLayouts/slideLayout1.xml"/><Relationship Id="rId23" Type="http://schemas.openxmlformats.org/officeDocument/2006/relationships/tags" Target="../tags/tag180.xml"/><Relationship Id="rId22" Type="http://schemas.openxmlformats.org/officeDocument/2006/relationships/tags" Target="../tags/tag179.xml"/><Relationship Id="rId21" Type="http://schemas.openxmlformats.org/officeDocument/2006/relationships/tags" Target="../tags/tag178.xml"/><Relationship Id="rId20" Type="http://schemas.openxmlformats.org/officeDocument/2006/relationships/tags" Target="../tags/tag177.xml"/><Relationship Id="rId2" Type="http://schemas.openxmlformats.org/officeDocument/2006/relationships/image" Target="../media/image5.png"/><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tags" Target="../tags/tag171.xml"/><Relationship Id="rId13" Type="http://schemas.openxmlformats.org/officeDocument/2006/relationships/tags" Target="../tags/tag170.xml"/><Relationship Id="rId12" Type="http://schemas.openxmlformats.org/officeDocument/2006/relationships/tags" Target="../tags/tag169.xml"/><Relationship Id="rId11" Type="http://schemas.openxmlformats.org/officeDocument/2006/relationships/tags" Target="../tags/tag168.xml"/><Relationship Id="rId10" Type="http://schemas.openxmlformats.org/officeDocument/2006/relationships/tags" Target="../tags/tag167.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1.xml"/><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2.xml"/><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3.xml"/><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4.xml"/><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5.xml"/><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6.xml"/><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7.xml"/><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8.xml"/><Relationship Id="rId3" Type="http://schemas.openxmlformats.org/officeDocument/2006/relationships/image" Target="../media/image20.jpeg"/><Relationship Id="rId2" Type="http://schemas.openxmlformats.org/officeDocument/2006/relationships/image" Target="../media/image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89.xml"/><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90.xml"/><Relationship Id="rId3" Type="http://schemas.openxmlformats.org/officeDocument/2006/relationships/image" Target="../media/image22.jpeg"/><Relationship Id="rId2" Type="http://schemas.openxmlformats.org/officeDocument/2006/relationships/image" Target="../media/image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9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image" Target="../media/image5.png"/><Relationship Id="rId18" Type="http://schemas.openxmlformats.org/officeDocument/2006/relationships/slideLayout" Target="../slideLayouts/slideLayout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8" Type="http://schemas.openxmlformats.org/officeDocument/2006/relationships/slideLayout" Target="../slideLayouts/slideLayout1.xml"/><Relationship Id="rId27" Type="http://schemas.openxmlformats.org/officeDocument/2006/relationships/tags" Target="../tags/tag45.xml"/><Relationship Id="rId26" Type="http://schemas.openxmlformats.org/officeDocument/2006/relationships/tags" Target="../tags/tag44.xml"/><Relationship Id="rId25" Type="http://schemas.openxmlformats.org/officeDocument/2006/relationships/tags" Target="../tags/tag43.xml"/><Relationship Id="rId24" Type="http://schemas.openxmlformats.org/officeDocument/2006/relationships/tags" Target="../tags/tag42.xml"/><Relationship Id="rId23" Type="http://schemas.openxmlformats.org/officeDocument/2006/relationships/tags" Target="../tags/tag41.xml"/><Relationship Id="rId22" Type="http://schemas.openxmlformats.org/officeDocument/2006/relationships/tags" Target="../tags/tag40.xml"/><Relationship Id="rId21" Type="http://schemas.openxmlformats.org/officeDocument/2006/relationships/tags" Target="../tags/tag39.xml"/><Relationship Id="rId20" Type="http://schemas.openxmlformats.org/officeDocument/2006/relationships/tags" Target="../tags/tag38.xml"/><Relationship Id="rId2" Type="http://schemas.openxmlformats.org/officeDocument/2006/relationships/image" Target="../media/image5.png"/><Relationship Id="rId19" Type="http://schemas.openxmlformats.org/officeDocument/2006/relationships/tags" Target="../tags/tag37.xml"/><Relationship Id="rId18" Type="http://schemas.openxmlformats.org/officeDocument/2006/relationships/tags" Target="../tags/tag36.xml"/><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8" Type="http://schemas.openxmlformats.org/officeDocument/2006/relationships/slideLayout" Target="../slideLayouts/slideLayout1.xml"/><Relationship Id="rId27" Type="http://schemas.openxmlformats.org/officeDocument/2006/relationships/tags" Target="../tags/tag70.xml"/><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image" Target="../media/image5.png"/><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sp>
        <p:nvSpPr>
          <p:cNvPr id="22" name="圆角矩形 21"/>
          <p:cNvSpPr/>
          <p:nvPr/>
        </p:nvSpPr>
        <p:spPr>
          <a:xfrm>
            <a:off x="2569210" y="3836670"/>
            <a:ext cx="2398395" cy="716915"/>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chemeClr val="tx1"/>
                </a:solidFill>
                <a:latin typeface="黑体" panose="02010609060101010101" charset="-122"/>
                <a:ea typeface="黑体" panose="02010609060101010101" charset="-122"/>
                <a:cs typeface="思源黑体 CN Bold" panose="020B0800000000000000" charset="-122"/>
              </a:rPr>
              <a:t>北京出版社</a:t>
            </a:r>
            <a:endParaRPr lang="zh-CN" altLang="en-US" sz="2800">
              <a:solidFill>
                <a:schemeClr val="tx1"/>
              </a:solidFill>
              <a:latin typeface="黑体" panose="02010609060101010101" charset="-122"/>
              <a:ea typeface="黑体" panose="02010609060101010101" charset="-122"/>
              <a:cs typeface="思源黑体 CN Bold" panose="020B0800000000000000" charset="-122"/>
            </a:endParaRPr>
          </a:p>
        </p:txBody>
      </p:sp>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1845"/>
            <a:ext cx="3971925" cy="979805"/>
          </a:xfrm>
          <a:prstGeom prst="rect">
            <a:avLst/>
          </a:prstGeom>
        </p:spPr>
      </p:pic>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653415" y="1531620"/>
            <a:ext cx="6573520" cy="1445260"/>
          </a:xfrm>
          <a:prstGeom prst="rect">
            <a:avLst/>
          </a:prstGeom>
          <a:noFill/>
        </p:spPr>
        <p:txBody>
          <a:bodyPr wrap="square" rtlCol="0">
            <a:spAutoFit/>
          </a:bodyPr>
          <a:p>
            <a:pPr algn="ctr"/>
            <a:r>
              <a:rPr lang="zh-CN" altLang="en-US" sz="8800">
                <a:solidFill>
                  <a:schemeClr val="accent6"/>
                </a:solidFill>
              </a:rPr>
              <a:t>安全教育</a:t>
            </a:r>
            <a:endParaRPr lang="zh-CN" altLang="en-US" sz="88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04140" y="1397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一、防止溺水</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71195" y="1554480"/>
            <a:ext cx="471741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dirty="0">
                <a:solidFill>
                  <a:schemeClr val="tx1"/>
                </a:solidFill>
                <a:latin typeface="宋体" panose="02010600030101010101" pitchFamily="2" charset="-122"/>
                <a:ea typeface="宋体" panose="02010600030101010101" pitchFamily="2" charset="-122"/>
                <a:cs typeface="+mn-ea"/>
                <a:sym typeface="+mn-lt"/>
              </a:rPr>
              <a:t>溺水又称淹溺，是指人被淹没在水中并导致呼吸障碍及窒息的状况。淹溺的过程很快，一般 4～6 分钟就可因呼吸、心跳停止而死亡。因此，要争分夺秒迅速积极抢救。</a:t>
            </a:r>
            <a:endParaRPr lang="zh-CN" altLang="en-US"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b="1" dirty="0">
                <a:solidFill>
                  <a:schemeClr val="tx1"/>
                </a:solidFill>
                <a:latin typeface="宋体" panose="02010600030101010101" pitchFamily="2" charset="-122"/>
                <a:ea typeface="宋体" panose="02010600030101010101" pitchFamily="2" charset="-122"/>
                <a:cs typeface="+mn-ea"/>
                <a:sym typeface="+mn-lt"/>
              </a:rPr>
              <a:t>（一）淹溺致死的原因</a:t>
            </a:r>
            <a:endParaRPr lang="zh-CN" altLang="en-US" b="1"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dirty="0">
                <a:solidFill>
                  <a:schemeClr val="tx1"/>
                </a:solidFill>
                <a:latin typeface="宋体" panose="02010600030101010101" pitchFamily="2" charset="-122"/>
                <a:ea typeface="宋体" panose="02010600030101010101" pitchFamily="2" charset="-122"/>
                <a:cs typeface="+mn-ea"/>
                <a:sym typeface="+mn-lt"/>
              </a:rPr>
              <a:t>大量水、藻、草类、泥沙进入口鼻、气管和肺，阻塞呼吸道，从而引起窒息。因恐惧、寒冷引起喉头痉挛、呼吸道梗阻导致的窒息。</a:t>
            </a:r>
            <a:endParaRPr lang="zh-CN" altLang="en-US" dirty="0">
              <a:solidFill>
                <a:schemeClr val="tx1"/>
              </a:solidFill>
              <a:latin typeface="宋体" panose="02010600030101010101" pitchFamily="2" charset="-122"/>
              <a:ea typeface="宋体" panose="02010600030101010101" pitchFamily="2" charset="-122"/>
              <a:cs typeface="+mn-ea"/>
              <a:sym typeface="+mn-lt"/>
            </a:endParaRPr>
          </a:p>
        </p:txBody>
      </p:sp>
      <p:pic>
        <p:nvPicPr>
          <p:cNvPr id="100" name="图片 99"/>
          <p:cNvPicPr/>
          <p:nvPr/>
        </p:nvPicPr>
        <p:blipFill>
          <a:blip r:embed="rId3"/>
          <a:stretch>
            <a:fillRect/>
          </a:stretch>
        </p:blipFill>
        <p:spPr>
          <a:xfrm>
            <a:off x="5795010" y="1285875"/>
            <a:ext cx="5126990" cy="38601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一、防止溺水</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1677670"/>
            <a:ext cx="5028565"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淹溺分淡水淹溺和海水淹溺。</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b="1" dirty="0">
                <a:solidFill>
                  <a:schemeClr val="tx1"/>
                </a:solidFill>
                <a:latin typeface="宋体" panose="02010600030101010101" pitchFamily="2" charset="-122"/>
                <a:ea typeface="宋体" panose="02010600030101010101" pitchFamily="2" charset="-122"/>
                <a:cs typeface="+mn-ea"/>
                <a:sym typeface="+mn-lt"/>
              </a:rPr>
              <a:t>1. 淡水淹溺</a:t>
            </a:r>
            <a:endParaRPr lang="zh-CN" altLang="en-US" sz="1600" b="1"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由于大量水分进入血液循环，血液被稀释，患者出现低钠、低氯、低蛋白血症及溶血症状。溶血的结果是细胞内的钾大量进入血浆，引起高血钾，导致心室纤维性颤动（室颤），心搏骤停，造成死亡。</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b="1" dirty="0">
                <a:solidFill>
                  <a:schemeClr val="tx1"/>
                </a:solidFill>
                <a:latin typeface="宋体" panose="02010600030101010101" pitchFamily="2" charset="-122"/>
                <a:ea typeface="宋体" panose="02010600030101010101" pitchFamily="2" charset="-122"/>
                <a:cs typeface="+mn-ea"/>
                <a:sym typeface="+mn-lt"/>
              </a:rPr>
              <a:t>2. 海水淹溺</a:t>
            </a:r>
            <a:endParaRPr lang="zh-CN" altLang="en-US" sz="1600" b="1"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海水含 3.5% 的氯化钠及大量钙盐和镁盐，因而对呼吸道和肺泡有化学性刺激作用。肺泡上皮细胞和肺毛细血管内皮细胞受海水损伤后，大量蛋白质及水分向肺间质和肺泡腔内渗出，会引起急性非心源性肺水肿。</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316480" cy="460375"/>
          </a:xfrm>
          <a:prstGeom prst="rect">
            <a:avLst/>
          </a:prstGeom>
          <a:noFill/>
        </p:spPr>
        <p:txBody>
          <a:bodyPr wrap="none" rtlCol="0">
            <a:spAutoFit/>
          </a:bodyPr>
          <a:p>
            <a:r>
              <a:rPr lang="zh-CN" altLang="en-US" sz="2400" b="1"/>
              <a:t>（二）淹溺类型</a:t>
            </a:r>
            <a:endParaRPr lang="zh-CN" altLang="en-US" sz="2400" b="1"/>
          </a:p>
        </p:txBody>
      </p:sp>
      <p:pic>
        <p:nvPicPr>
          <p:cNvPr id="101" name="图片 100"/>
          <p:cNvPicPr/>
          <p:nvPr/>
        </p:nvPicPr>
        <p:blipFill>
          <a:blip r:embed="rId3"/>
          <a:stretch>
            <a:fillRect/>
          </a:stretch>
        </p:blipFill>
        <p:spPr>
          <a:xfrm>
            <a:off x="6549390" y="1955800"/>
            <a:ext cx="4813300" cy="358711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一、防止溺水</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2926080" cy="460375"/>
          </a:xfrm>
          <a:prstGeom prst="rect">
            <a:avLst/>
          </a:prstGeom>
          <a:noFill/>
        </p:spPr>
        <p:txBody>
          <a:bodyPr wrap="none" rtlCol="0">
            <a:spAutoFit/>
          </a:bodyPr>
          <a:p>
            <a:pPr algn="l"/>
            <a:r>
              <a:rPr lang="zh-CN" altLang="en-US" sz="2400" b="1"/>
              <a:t>（三）加强防溺宣传</a:t>
            </a:r>
            <a:endParaRPr lang="zh-CN" altLang="en-US" sz="2400" b="1"/>
          </a:p>
        </p:txBody>
      </p:sp>
      <p:grpSp>
        <p:nvGrpSpPr>
          <p:cNvPr id="41" name="组合 40"/>
          <p:cNvGrpSpPr/>
          <p:nvPr>
            <p:custDataLst>
              <p:tags r:id="rId3"/>
            </p:custDataLst>
          </p:nvPr>
        </p:nvGrpSpPr>
        <p:grpSpPr>
          <a:xfrm>
            <a:off x="11164900" y="753710"/>
            <a:ext cx="420495" cy="269282"/>
            <a:chOff x="11382102" y="604536"/>
            <a:chExt cx="420495" cy="269282"/>
          </a:xfrm>
        </p:grpSpPr>
        <p:sp>
          <p:nvSpPr>
            <p:cNvPr id="42" name="Line 16"/>
            <p:cNvSpPr>
              <a:spLocks noChangeShapeType="1"/>
            </p:cNvSpPr>
            <p:nvPr>
              <p:custDataLst>
                <p:tags r:id="rId4"/>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Line 17"/>
            <p:cNvSpPr>
              <a:spLocks noChangeShapeType="1"/>
            </p:cNvSpPr>
            <p:nvPr>
              <p:custDataLst>
                <p:tags r:id="rId5"/>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Line 18"/>
            <p:cNvSpPr>
              <a:spLocks noChangeShapeType="1"/>
            </p:cNvSpPr>
            <p:nvPr>
              <p:custDataLst>
                <p:tags r:id="rId6"/>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46" name="矩形 45"/>
          <p:cNvSpPr/>
          <p:nvPr>
            <p:custDataLst>
              <p:tags r:id="rId7"/>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charset="-122"/>
              <a:ea typeface="微软雅黑" panose="020B0503020204020204" charset="-122"/>
            </a:endParaRPr>
          </a:p>
        </p:txBody>
      </p:sp>
      <p:sp>
        <p:nvSpPr>
          <p:cNvPr id="38" name="Oval 9"/>
          <p:cNvSpPr/>
          <p:nvPr>
            <p:custDataLst>
              <p:tags r:id="rId8"/>
            </p:custDataLst>
          </p:nvPr>
        </p:nvSpPr>
        <p:spPr>
          <a:xfrm>
            <a:off x="5615359" y="365541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9"/>
            </p:custDataLst>
          </p:nvPr>
        </p:nvSpPr>
        <p:spPr>
          <a:xfrm>
            <a:off x="4168149" y="365541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10"/>
            </p:custDataLst>
          </p:nvPr>
        </p:nvSpPr>
        <p:spPr>
          <a:xfrm>
            <a:off x="4168149" y="220980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11"/>
            </p:custDataLst>
          </p:nvPr>
        </p:nvSpPr>
        <p:spPr>
          <a:xfrm>
            <a:off x="5615359" y="2209808"/>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2"/>
            </p:custDataLst>
          </p:nvPr>
        </p:nvSpPr>
        <p:spPr bwMode="auto">
          <a:xfrm>
            <a:off x="4984530" y="2947942"/>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3"/>
            </p:custDataLst>
          </p:nvPr>
        </p:nvSpPr>
        <p:spPr bwMode="auto">
          <a:xfrm>
            <a:off x="4984530" y="458729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4"/>
            </p:custDataLst>
          </p:nvPr>
        </p:nvSpPr>
        <p:spPr bwMode="auto">
          <a:xfrm>
            <a:off x="6653866" y="458729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5"/>
            </p:custDataLst>
          </p:nvPr>
        </p:nvSpPr>
        <p:spPr>
          <a:xfrm rot="16200000">
            <a:off x="5017184"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6"/>
            </p:custDataLst>
          </p:nvPr>
        </p:nvSpPr>
        <p:spPr>
          <a:xfrm>
            <a:off x="5804594" y="476480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8" name="Left-Right Arrow 19"/>
          <p:cNvSpPr/>
          <p:nvPr>
            <p:custDataLst>
              <p:tags r:id="rId17"/>
            </p:custDataLst>
          </p:nvPr>
        </p:nvSpPr>
        <p:spPr>
          <a:xfrm rot="5400000">
            <a:off x="6636092"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8"/>
            </p:custDataLst>
          </p:nvPr>
        </p:nvSpPr>
        <p:spPr>
          <a:xfrm>
            <a:off x="5830278" y="3233349"/>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9" name="组合 8"/>
          <p:cNvGrpSpPr/>
          <p:nvPr>
            <p:custDataLst>
              <p:tags r:id="rId19"/>
            </p:custDataLst>
          </p:nvPr>
        </p:nvGrpSpPr>
        <p:grpSpPr>
          <a:xfrm>
            <a:off x="6653866" y="2915193"/>
            <a:ext cx="630828" cy="698418"/>
            <a:chOff x="6686434" y="2915193"/>
            <a:chExt cx="630828" cy="698418"/>
          </a:xfrm>
          <a:solidFill>
            <a:sysClr val="window" lastClr="FFFFFF">
              <a:lumMod val="95000"/>
            </a:sysClr>
          </a:solidFill>
        </p:grpSpPr>
        <p:sp>
          <p:nvSpPr>
            <p:cNvPr id="76" name="PA-任意多边形 445"/>
            <p:cNvSpPr/>
            <p:nvPr>
              <p:custDataLst>
                <p:tags r:id="rId20"/>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7" name="PA-任意多边形 446"/>
            <p:cNvSpPr>
              <a:spLocks noEditPoints="1"/>
            </p:cNvSpPr>
            <p:nvPr>
              <p:custDataLst>
                <p:tags r:id="rId21"/>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8" name="PA-任意多边形 447"/>
            <p:cNvSpPr/>
            <p:nvPr>
              <p:custDataLst>
                <p:tags r:id="rId22"/>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9" name="PA-任意多边形 448"/>
            <p:cNvSpPr/>
            <p:nvPr>
              <p:custDataLst>
                <p:tags r:id="rId23"/>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0" name="PA-任意多边形 449"/>
            <p:cNvSpPr/>
            <p:nvPr>
              <p:custDataLst>
                <p:tags r:id="rId24"/>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1" name="PA-任意多边形 450"/>
            <p:cNvSpPr/>
            <p:nvPr>
              <p:custDataLst>
                <p:tags r:id="rId25"/>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2" name="PA-任意多边形 451"/>
            <p:cNvSpPr/>
            <p:nvPr>
              <p:custDataLst>
                <p:tags r:id="rId26"/>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3" name="PA-任意多边形 452"/>
            <p:cNvSpPr/>
            <p:nvPr>
              <p:custDataLst>
                <p:tags r:id="rId27"/>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grpSp>
      <p:sp>
        <p:nvSpPr>
          <p:cNvPr id="84" name="Title 13"/>
          <p:cNvSpPr txBox="1"/>
          <p:nvPr>
            <p:custDataLst>
              <p:tags r:id="rId28"/>
            </p:custDataLst>
          </p:nvPr>
        </p:nvSpPr>
        <p:spPr bwMode="auto">
          <a:xfrm>
            <a:off x="762000" y="2265328"/>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2000" b="1" spc="300">
                <a:solidFill>
                  <a:srgbClr val="1F74AD"/>
                </a:solidFill>
                <a:latin typeface="微软雅黑" panose="020B0503020204020204" charset="-122"/>
                <a:ea typeface="微软雅黑" panose="020B0503020204020204" charset="-122"/>
                <a:cs typeface="Lato Regular"/>
              </a:rPr>
              <a:t>1. 重视防溺水教育工作</a:t>
            </a:r>
            <a:endParaRPr lang="zh-CN" altLang="en-US" sz="2000" b="1" spc="300">
              <a:solidFill>
                <a:srgbClr val="1F74AD"/>
              </a:solidFill>
              <a:latin typeface="微软雅黑" panose="020B0503020204020204" charset="-122"/>
              <a:ea typeface="微软雅黑" panose="020B0503020204020204" charset="-122"/>
              <a:cs typeface="Lato Regular"/>
            </a:endParaRPr>
          </a:p>
        </p:txBody>
      </p:sp>
      <p:sp>
        <p:nvSpPr>
          <p:cNvPr id="85" name="Content Placeholder 2"/>
          <p:cNvSpPr txBox="1"/>
          <p:nvPr>
            <p:custDataLst>
              <p:tags r:id="rId29"/>
            </p:custDataLst>
          </p:nvPr>
        </p:nvSpPr>
        <p:spPr bwMode="auto">
          <a:xfrm>
            <a:off x="762000" y="2795270"/>
            <a:ext cx="3493135" cy="1044575"/>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1600" spc="150">
                <a:latin typeface="微软雅黑" panose="020B0503020204020204" charset="-122"/>
                <a:ea typeface="微软雅黑" panose="020B0503020204020204" charset="-122"/>
              </a:rPr>
              <a:t>牢固树立安全意识，加强自我保护意识，不参与危险的活动，不到危险、陌生的水域游泳。</a:t>
            </a:r>
            <a:endParaRPr lang="zh-CN" altLang="en-US" sz="1600" spc="150">
              <a:latin typeface="微软雅黑" panose="020B0503020204020204" charset="-122"/>
              <a:ea typeface="微软雅黑" panose="020B0503020204020204" charset="-122"/>
            </a:endParaRPr>
          </a:p>
        </p:txBody>
      </p:sp>
      <p:sp>
        <p:nvSpPr>
          <p:cNvPr id="86" name="Title 13"/>
          <p:cNvSpPr txBox="1"/>
          <p:nvPr>
            <p:custDataLst>
              <p:tags r:id="rId30"/>
            </p:custDataLst>
          </p:nvPr>
        </p:nvSpPr>
        <p:spPr bwMode="auto">
          <a:xfrm>
            <a:off x="762000" y="4116699"/>
            <a:ext cx="3265316"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2000" b="1" spc="300">
                <a:solidFill>
                  <a:srgbClr val="1AA3AA"/>
                </a:solidFill>
                <a:latin typeface="微软雅黑" panose="020B0503020204020204" charset="-122"/>
                <a:ea typeface="微软雅黑" panose="020B0503020204020204" charset="-122"/>
                <a:cs typeface="Lato Regular"/>
              </a:rPr>
              <a:t>3. 做到“六不”</a:t>
            </a:r>
            <a:endParaRPr lang="zh-CN" altLang="en-US" sz="2000" b="1" spc="300">
              <a:solidFill>
                <a:srgbClr val="1AA3AA"/>
              </a:solidFill>
              <a:latin typeface="微软雅黑" panose="020B0503020204020204" charset="-122"/>
              <a:ea typeface="微软雅黑" panose="020B0503020204020204" charset="-122"/>
              <a:cs typeface="Lato Regular"/>
            </a:endParaRPr>
          </a:p>
        </p:txBody>
      </p:sp>
      <p:sp>
        <p:nvSpPr>
          <p:cNvPr id="87" name="Content Placeholder 2"/>
          <p:cNvSpPr txBox="1"/>
          <p:nvPr>
            <p:custDataLst>
              <p:tags r:id="rId31"/>
            </p:custDataLst>
          </p:nvPr>
        </p:nvSpPr>
        <p:spPr bwMode="auto">
          <a:xfrm>
            <a:off x="762000" y="4685030"/>
            <a:ext cx="3493135" cy="107061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gn="l">
              <a:lnSpc>
                <a:spcPct val="120000"/>
              </a:lnSpc>
            </a:pPr>
            <a:r>
              <a:rPr lang="zh-CN" altLang="en-US" sz="1600" spc="150">
                <a:latin typeface="微软雅黑" panose="020B0503020204020204" charset="-122"/>
                <a:ea typeface="微软雅黑" panose="020B0503020204020204" charset="-122"/>
              </a:rPr>
              <a:t>需要游泳，应该到安全、正规的游泳池，并且需要有监护人陪同。在游泳前做好相应的准备活动，以防止溺水事件的发生。</a:t>
            </a:r>
            <a:endParaRPr lang="zh-CN" altLang="en-US" sz="1600" spc="150">
              <a:latin typeface="微软雅黑" panose="020B0503020204020204" charset="-122"/>
              <a:ea typeface="微软雅黑" panose="020B0503020204020204" charset="-122"/>
            </a:endParaRPr>
          </a:p>
        </p:txBody>
      </p:sp>
      <p:sp>
        <p:nvSpPr>
          <p:cNvPr id="52" name="Title 13"/>
          <p:cNvSpPr txBox="1"/>
          <p:nvPr>
            <p:custDataLst>
              <p:tags r:id="rId32"/>
            </p:custDataLst>
          </p:nvPr>
        </p:nvSpPr>
        <p:spPr bwMode="auto">
          <a:xfrm>
            <a:off x="8164685" y="2238013"/>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2000" b="1" spc="300">
                <a:solidFill>
                  <a:srgbClr val="9BBB59"/>
                </a:solidFill>
                <a:latin typeface="微软雅黑" panose="020B0503020204020204" charset="-122"/>
                <a:ea typeface="微软雅黑" panose="020B0503020204020204" charset="-122"/>
                <a:cs typeface="Lato Regular"/>
              </a:rPr>
              <a:t>2. 家长做好监护工作</a:t>
            </a:r>
            <a:endParaRPr lang="zh-CN" altLang="en-US" sz="2000" b="1" spc="300">
              <a:solidFill>
                <a:srgbClr val="9BBB59"/>
              </a:solidFill>
              <a:latin typeface="微软雅黑" panose="020B0503020204020204" charset="-122"/>
              <a:ea typeface="微软雅黑" panose="020B0503020204020204" charset="-122"/>
              <a:cs typeface="Lato Regular"/>
            </a:endParaRPr>
          </a:p>
        </p:txBody>
      </p:sp>
      <p:sp>
        <p:nvSpPr>
          <p:cNvPr id="53" name="Content Placeholder 2"/>
          <p:cNvSpPr txBox="1"/>
          <p:nvPr>
            <p:custDataLst>
              <p:tags r:id="rId33"/>
            </p:custDataLst>
          </p:nvPr>
        </p:nvSpPr>
        <p:spPr bwMode="auto">
          <a:xfrm>
            <a:off x="8164830" y="2696845"/>
            <a:ext cx="3510280" cy="958850"/>
          </a:xfrm>
          <a:prstGeom prst="rect">
            <a:avLst/>
          </a:prstGeom>
          <a:noFill/>
          <a:ln>
            <a:noFill/>
          </a:ln>
        </p:spPr>
        <p:txBody>
          <a:bodyPr lIns="90000" tIns="0" rIns="90000" bIns="46800">
            <a:no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1600" spc="150">
                <a:latin typeface="微软雅黑" panose="020B0503020204020204" charset="-122"/>
                <a:ea typeface="微软雅黑" panose="020B0503020204020204" charset="-122"/>
              </a:rPr>
              <a:t>家长要切实做好学生在家时的监护工作，尤其是“双休日”和各种假期，时刻关注孩子的去向。</a:t>
            </a:r>
            <a:endParaRPr lang="zh-CN" altLang="en-US" sz="1600" spc="150">
              <a:latin typeface="微软雅黑" panose="020B0503020204020204" charset="-122"/>
              <a:ea typeface="微软雅黑" panose="020B0503020204020204" charset="-122"/>
            </a:endParaRPr>
          </a:p>
        </p:txBody>
      </p:sp>
      <p:sp>
        <p:nvSpPr>
          <p:cNvPr id="55" name="Title 13"/>
          <p:cNvSpPr txBox="1"/>
          <p:nvPr>
            <p:custDataLst>
              <p:tags r:id="rId34"/>
            </p:custDataLst>
          </p:nvPr>
        </p:nvSpPr>
        <p:spPr bwMode="auto">
          <a:xfrm>
            <a:off x="8164685" y="4116699"/>
            <a:ext cx="3226638" cy="529972"/>
          </a:xfrm>
          <a:prstGeom prst="rect">
            <a:avLst/>
          </a:prstGeom>
          <a:noFill/>
          <a:ln>
            <a:noFill/>
          </a:ln>
        </p:spPr>
        <p:txBody>
          <a:bodyPr wrap="square" lIns="90000" tIns="46800" rIns="90000" bIns="0" anchor="ctr">
            <a:normAutofit/>
          </a:bodyPr>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2000" b="1" spc="300">
                <a:solidFill>
                  <a:srgbClr val="69A35B"/>
                </a:solidFill>
                <a:latin typeface="微软雅黑" panose="020B0503020204020204" charset="-122"/>
                <a:ea typeface="微软雅黑" panose="020B0503020204020204" charset="-122"/>
                <a:cs typeface="Lato Regular"/>
              </a:rPr>
              <a:t>4. 切忌盲目下水救助</a:t>
            </a:r>
            <a:endParaRPr lang="zh-CN" altLang="en-US" sz="2000" b="1" spc="300">
              <a:solidFill>
                <a:srgbClr val="69A35B"/>
              </a:solidFill>
              <a:latin typeface="微软雅黑" panose="020B0503020204020204" charset="-122"/>
              <a:ea typeface="微软雅黑" panose="020B0503020204020204" charset="-122"/>
              <a:cs typeface="Lato Regular"/>
            </a:endParaRPr>
          </a:p>
        </p:txBody>
      </p:sp>
      <p:sp>
        <p:nvSpPr>
          <p:cNvPr id="57" name="Content Placeholder 2"/>
          <p:cNvSpPr txBox="1"/>
          <p:nvPr>
            <p:custDataLst>
              <p:tags r:id="rId35"/>
            </p:custDataLst>
          </p:nvPr>
        </p:nvSpPr>
        <p:spPr bwMode="auto">
          <a:xfrm>
            <a:off x="8164830" y="4685030"/>
            <a:ext cx="3382010" cy="1240790"/>
          </a:xfrm>
          <a:prstGeom prst="rect">
            <a:avLst/>
          </a:prstGeom>
          <a:noFill/>
          <a:ln>
            <a:noFill/>
          </a:ln>
        </p:spPr>
        <p:txBody>
          <a:bodyPr lIns="90000" tIns="0" rIns="90000" bIns="46800"/>
          <a:lstStyle>
            <a:lvl1pPr>
              <a:defRPr>
                <a:solidFill>
                  <a:srgbClr val="000000"/>
                </a:solidFill>
                <a:latin typeface="Calibri" panose="020F0502020204030204" charset="0"/>
                <a:ea typeface="MS PGothic" panose="020B0600070205080204" pitchFamily="34" charset="-128"/>
              </a:defRPr>
            </a:lvl1pPr>
            <a:lvl2pPr marL="742950" indent="-285750">
              <a:defRPr>
                <a:solidFill>
                  <a:srgbClr val="000000"/>
                </a:solidFill>
                <a:latin typeface="Calibri" panose="020F0502020204030204" charset="0"/>
                <a:ea typeface="MS PGothic" panose="020B0600070205080204" pitchFamily="34" charset="-128"/>
              </a:defRPr>
            </a:lvl2pPr>
            <a:lvl3pPr marL="1143000" indent="-228600">
              <a:defRPr>
                <a:solidFill>
                  <a:srgbClr val="000000"/>
                </a:solidFill>
                <a:latin typeface="Calibri" panose="020F0502020204030204" charset="0"/>
                <a:ea typeface="MS PGothic" panose="020B0600070205080204" pitchFamily="34" charset="-128"/>
              </a:defRPr>
            </a:lvl3pPr>
            <a:lvl4pPr marL="1600200" indent="-228600">
              <a:defRPr>
                <a:solidFill>
                  <a:srgbClr val="000000"/>
                </a:solidFill>
                <a:latin typeface="Calibri" panose="020F0502020204030204" charset="0"/>
                <a:ea typeface="MS PGothic" panose="020B0600070205080204" pitchFamily="34" charset="-128"/>
              </a:defRPr>
            </a:lvl4pPr>
            <a:lvl5pPr marL="2057400" indent="-228600">
              <a:defRPr>
                <a:solidFill>
                  <a:srgbClr val="000000"/>
                </a:solidFill>
                <a:latin typeface="Calibri" panose="020F0502020204030204" charset="0"/>
                <a:ea typeface="MS PGothic" panose="020B0600070205080204" pitchFamily="3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pitchFamily="34" charset="-128"/>
              </a:defRPr>
            </a:lvl9pPr>
          </a:lstStyle>
          <a:p>
            <a:pPr>
              <a:lnSpc>
                <a:spcPct val="120000"/>
              </a:lnSpc>
            </a:pPr>
            <a:r>
              <a:rPr lang="zh-CN" altLang="en-US" sz="1600" spc="150">
                <a:latin typeface="微软雅黑" panose="020B0503020204020204" charset="-122"/>
                <a:ea typeface="微软雅黑" panose="020B0503020204020204" charset="-122"/>
              </a:rPr>
              <a:t>一旦发现有人溺水，应及时呼救，让成年人来抢救。不可盲目下水施救，不准不懂水性的学生擅自下水施救。</a:t>
            </a:r>
            <a:endParaRPr lang="zh-CN" altLang="en-US" sz="1600" spc="150">
              <a:latin typeface="微软雅黑" panose="020B0503020204020204" charset="-122"/>
              <a:ea typeface="微软雅黑" panose="020B0503020204020204" charset="-122"/>
            </a:endParaRPr>
          </a:p>
        </p:txBody>
      </p:sp>
    </p:spTree>
    <p:custDataLst>
      <p:tags r:id="rId3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一、防止溺水</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3230880" cy="460375"/>
          </a:xfrm>
          <a:prstGeom prst="rect">
            <a:avLst/>
          </a:prstGeom>
          <a:noFill/>
        </p:spPr>
        <p:txBody>
          <a:bodyPr wrap="none" rtlCol="0">
            <a:spAutoFit/>
          </a:bodyPr>
          <a:p>
            <a:pPr algn="l"/>
            <a:r>
              <a:rPr lang="zh-CN" altLang="en-US" sz="2400" b="1"/>
              <a:t>（四）溺水的应急救护</a:t>
            </a:r>
            <a:endParaRPr lang="zh-CN" altLang="en-US" sz="2400" b="1"/>
          </a:p>
        </p:txBody>
      </p:sp>
      <p:sp>
        <p:nvSpPr>
          <p:cNvPr id="28" name="文本框 27"/>
          <p:cNvSpPr txBox="1"/>
          <p:nvPr>
            <p:custDataLst>
              <p:tags r:id="rId3"/>
            </p:custDataLst>
          </p:nvPr>
        </p:nvSpPr>
        <p:spPr>
          <a:xfrm>
            <a:off x="781685" y="2536190"/>
            <a:ext cx="3888740" cy="2486660"/>
          </a:xfrm>
          <a:prstGeom prst="rect">
            <a:avLst/>
          </a:prstGeom>
          <a:noFill/>
        </p:spPr>
        <p:txBody>
          <a:bodyPr wrap="square" rtlCol="0"/>
          <a:p>
            <a:pPr algn="l">
              <a:lnSpc>
                <a:spcPct val="120000"/>
              </a:lnSpc>
            </a:pPr>
            <a:r>
              <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当在岸上发现有人溺水时，我们应遵循岸上优先、工具优先、团队优先和信息优先的救护原则，这四个原则也是相辅相成的。岸上救护要用到工具，为了提高救援的成功率，要同步呼救求援，尽早获取专业的救助。在日常生活中发现有人溺水，第一目击者应立刻启动现场救援程序。</a:t>
            </a:r>
            <a:endParaRPr lang="zh-CN" altLang="en-US" sz="1600" spc="150" dirty="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4"/>
            </p:custDataLst>
          </p:nvPr>
        </p:nvSpPr>
        <p:spPr>
          <a:xfrm>
            <a:off x="781685" y="2129790"/>
            <a:ext cx="3207385" cy="434975"/>
          </a:xfrm>
          <a:prstGeom prst="rect">
            <a:avLst/>
          </a:prstGeom>
          <a:noFill/>
        </p:spPr>
        <p:txBody>
          <a:bodyPr wrap="square" rtlCol="0">
            <a:normAutofit/>
          </a:bodyPr>
          <a:p>
            <a:pPr indent="0" algn="l">
              <a:lnSpc>
                <a:spcPct val="120000"/>
              </a:lnSpc>
              <a:buFont typeface="Arial" panose="020B0604020202020204" pitchFamily="34" charset="0"/>
              <a:buNone/>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1. 水中救护</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5"/>
            </p:custDataLst>
          </p:nvPr>
        </p:nvSpPr>
        <p:spPr>
          <a:xfrm>
            <a:off x="7942580" y="2536190"/>
            <a:ext cx="3207385" cy="2244725"/>
          </a:xfrm>
          <a:prstGeom prst="rect">
            <a:avLst/>
          </a:prstGeom>
          <a:noFill/>
        </p:spPr>
        <p:txBody>
          <a:bodyPr wrap="square" rtlCol="0"/>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《国际溺水复苏指南》中给出的具体流程是：溺水者无反应、</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a:p>
            <a:pPr>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呼吸不正常，马上呼救求援，启动应急反应系统，清理患者口鼻中的泥沙和水草，开放气道，然后给予半分钟的人工通气（5 次）。</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11" name="文本框 10"/>
          <p:cNvSpPr txBox="1"/>
          <p:nvPr>
            <p:custDataLst>
              <p:tags r:id="rId6"/>
            </p:custDataLst>
          </p:nvPr>
        </p:nvSpPr>
        <p:spPr>
          <a:xfrm>
            <a:off x="8025765" y="2101215"/>
            <a:ext cx="3207385" cy="434975"/>
          </a:xfrm>
          <a:prstGeom prst="rect">
            <a:avLst/>
          </a:prstGeom>
          <a:noFill/>
        </p:spPr>
        <p:txBody>
          <a:bodyPr wrap="square" rtlCol="0">
            <a:normAutofit/>
          </a:bodyPr>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2. 岸上救护</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12" name="箭头: 上弧形 9"/>
          <p:cNvSpPr/>
          <p:nvPr>
            <p:custDataLst>
              <p:tags r:id="rId7"/>
            </p:custDataLst>
          </p:nvPr>
        </p:nvSpPr>
        <p:spPr>
          <a:xfrm rot="16200000">
            <a:off x="3952240" y="2794000"/>
            <a:ext cx="2854960" cy="1270000"/>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3" name="箭头: 上弧形 22"/>
          <p:cNvSpPr/>
          <p:nvPr>
            <p:custDataLst>
              <p:tags r:id="rId8"/>
            </p:custDataLst>
          </p:nvPr>
        </p:nvSpPr>
        <p:spPr>
          <a:xfrm rot="5400000">
            <a:off x="5551170" y="2794000"/>
            <a:ext cx="2854960" cy="1270000"/>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3" name="AutoShape 8"/>
          <p:cNvSpPr/>
          <p:nvPr>
            <p:custDataLst>
              <p:tags r:id="rId9"/>
            </p:custDataLst>
          </p:nvPr>
        </p:nvSpPr>
        <p:spPr bwMode="auto">
          <a:xfrm>
            <a:off x="5017770" y="3211830"/>
            <a:ext cx="456565" cy="45339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14" name="AutoShape 11"/>
          <p:cNvSpPr>
            <a:spLocks noChangeAspect="1"/>
          </p:cNvSpPr>
          <p:nvPr>
            <p:custDataLst>
              <p:tags r:id="rId10"/>
            </p:custDataLst>
          </p:nvPr>
        </p:nvSpPr>
        <p:spPr bwMode="auto">
          <a:xfrm>
            <a:off x="6858000" y="3224530"/>
            <a:ext cx="375285" cy="34417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二、防止火灾</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2926080" cy="460375"/>
          </a:xfrm>
          <a:prstGeom prst="rect">
            <a:avLst/>
          </a:prstGeom>
          <a:noFill/>
        </p:spPr>
        <p:txBody>
          <a:bodyPr wrap="none" rtlCol="0">
            <a:spAutoFit/>
          </a:bodyPr>
          <a:p>
            <a:pPr algn="l"/>
            <a:r>
              <a:rPr lang="zh-CN" altLang="en-US" sz="2400" b="1"/>
              <a:t>（一）安全用火常识</a:t>
            </a:r>
            <a:endParaRPr lang="zh-CN" altLang="en-US" sz="2400" b="1"/>
          </a:p>
        </p:txBody>
      </p:sp>
      <p:sp>
        <p:nvSpPr>
          <p:cNvPr id="8" name="文本框 7"/>
          <p:cNvSpPr txBox="1"/>
          <p:nvPr>
            <p:custDataLst>
              <p:tags r:id="rId3"/>
            </p:custDataLst>
          </p:nvPr>
        </p:nvSpPr>
        <p:spPr>
          <a:xfrm>
            <a:off x="920554" y="2656568"/>
            <a:ext cx="3151188" cy="400110"/>
          </a:xfrm>
          <a:prstGeom prst="rect">
            <a:avLst/>
          </a:prstGeom>
          <a:noFill/>
        </p:spPr>
        <p:txBody>
          <a:bodyPr wrap="square" rtlCol="0">
            <a:normAutofit/>
          </a:bodyPr>
          <a:p>
            <a:pPr algn="l"/>
            <a:r>
              <a:rPr lang="zh-CN" altLang="en-US" sz="2000" b="1" dirty="0">
                <a:latin typeface="Arial" panose="020B0604020202020204" pitchFamily="34" charset="0"/>
                <a:ea typeface="黑体" panose="02010609060101010101" charset="-122"/>
                <a:cs typeface="+mn-ea"/>
              </a:rPr>
              <a:t>1. 用火须知</a:t>
            </a:r>
            <a:endParaRPr lang="zh-CN" altLang="en-US" sz="2000" b="1" dirty="0">
              <a:latin typeface="Arial" panose="020B0604020202020204" pitchFamily="34" charset="0"/>
              <a:ea typeface="黑体" panose="02010609060101010101" charset="-122"/>
              <a:cs typeface="+mn-ea"/>
            </a:endParaRPr>
          </a:p>
        </p:txBody>
      </p:sp>
      <p:sp>
        <p:nvSpPr>
          <p:cNvPr id="9" name="文本框 8"/>
          <p:cNvSpPr txBox="1"/>
          <p:nvPr>
            <p:custDataLst>
              <p:tags r:id="rId4"/>
            </p:custDataLst>
          </p:nvPr>
        </p:nvSpPr>
        <p:spPr>
          <a:xfrm>
            <a:off x="920750" y="3056890"/>
            <a:ext cx="3251200" cy="1885950"/>
          </a:xfrm>
          <a:prstGeom prst="rect">
            <a:avLst/>
          </a:prstGeom>
          <a:noFill/>
        </p:spPr>
        <p:txBody>
          <a:bodyPr wrap="square" rtlCol="0"/>
          <a:p>
            <a:pPr algn="l">
              <a:lnSpc>
                <a:spcPct val="120000"/>
              </a:lnSpc>
            </a:pPr>
            <a:r>
              <a:rPr lang="zh-CN" altLang="en-US" dirty="0">
                <a:solidFill>
                  <a:sysClr val="windowText" lastClr="000000">
                    <a:lumMod val="50000"/>
                    <a:lumOff val="50000"/>
                  </a:sysClr>
                </a:solidFill>
              </a:rPr>
              <a:t>（1）教育儿童不要玩火，把火柴、打火机等放在儿童拿不到的地方。</a:t>
            </a:r>
            <a:endParaRPr lang="zh-CN" altLang="en-US" dirty="0">
              <a:solidFill>
                <a:sysClr val="windowText" lastClr="000000">
                  <a:lumMod val="50000"/>
                  <a:lumOff val="50000"/>
                </a:sysClr>
              </a:solidFill>
            </a:endParaRPr>
          </a:p>
          <a:p>
            <a:pPr algn="l">
              <a:lnSpc>
                <a:spcPct val="120000"/>
              </a:lnSpc>
            </a:pPr>
            <a:r>
              <a:rPr lang="zh-CN" altLang="en-US" dirty="0">
                <a:solidFill>
                  <a:sysClr val="windowText" lastClr="000000">
                    <a:lumMod val="50000"/>
                    <a:lumOff val="50000"/>
                  </a:sysClr>
                </a:solidFill>
              </a:rPr>
              <a:t>（2）不要随意乱扔烟蒂；不要在严禁烟火的地方吸烟。</a:t>
            </a:r>
            <a:endParaRPr lang="zh-CN" altLang="en-US" dirty="0">
              <a:solidFill>
                <a:sysClr val="windowText" lastClr="000000">
                  <a:lumMod val="50000"/>
                  <a:lumOff val="50000"/>
                </a:sysClr>
              </a:solidFill>
            </a:endParaRPr>
          </a:p>
        </p:txBody>
      </p:sp>
      <p:sp>
        <p:nvSpPr>
          <p:cNvPr id="10" name="文本框 9"/>
          <p:cNvSpPr txBox="1"/>
          <p:nvPr>
            <p:custDataLst>
              <p:tags r:id="rId5"/>
            </p:custDataLst>
          </p:nvPr>
        </p:nvSpPr>
        <p:spPr>
          <a:xfrm>
            <a:off x="8035169" y="2656568"/>
            <a:ext cx="3151187" cy="400110"/>
          </a:xfrm>
          <a:prstGeom prst="rect">
            <a:avLst/>
          </a:prstGeom>
          <a:noFill/>
        </p:spPr>
        <p:txBody>
          <a:bodyPr wrap="square" rtlCol="0">
            <a:normAutofit/>
          </a:bodyPr>
          <a:p>
            <a:pPr algn="l"/>
            <a:r>
              <a:rPr lang="zh-CN" altLang="en-US" sz="2000" b="1" dirty="0">
                <a:latin typeface="Arial" panose="020B0604020202020204" pitchFamily="34" charset="0"/>
                <a:ea typeface="黑体" panose="02010609060101010101" charset="-122"/>
                <a:cs typeface="+mn-ea"/>
              </a:rPr>
              <a:t>2. 常用的灭火方法</a:t>
            </a:r>
            <a:endParaRPr lang="zh-CN" altLang="en-US" sz="2000" b="1" dirty="0">
              <a:latin typeface="Arial" panose="020B0604020202020204" pitchFamily="34" charset="0"/>
              <a:ea typeface="黑体" panose="02010609060101010101" charset="-122"/>
              <a:cs typeface="+mn-ea"/>
            </a:endParaRPr>
          </a:p>
        </p:txBody>
      </p:sp>
      <p:sp>
        <p:nvSpPr>
          <p:cNvPr id="11" name="文本框 10"/>
          <p:cNvSpPr txBox="1"/>
          <p:nvPr>
            <p:custDataLst>
              <p:tags r:id="rId6"/>
            </p:custDataLst>
          </p:nvPr>
        </p:nvSpPr>
        <p:spPr>
          <a:xfrm>
            <a:off x="8035290" y="3056890"/>
            <a:ext cx="3150870" cy="1397635"/>
          </a:xfrm>
          <a:prstGeom prst="rect">
            <a:avLst/>
          </a:prstGeom>
          <a:noFill/>
        </p:spPr>
        <p:txBody>
          <a:bodyPr wrap="square" rtlCol="0">
            <a:normAutofit/>
          </a:bodyPr>
          <a:p>
            <a:pPr algn="l">
              <a:lnSpc>
                <a:spcPct val="120000"/>
              </a:lnSpc>
            </a:pPr>
            <a:r>
              <a:rPr lang="zh-CN" altLang="en-US" dirty="0">
                <a:solidFill>
                  <a:sysClr val="windowText" lastClr="000000">
                    <a:lumMod val="50000"/>
                    <a:lumOff val="50000"/>
                  </a:sysClr>
                </a:solidFill>
              </a:rPr>
              <a:t>（1）冲水冷却法。</a:t>
            </a:r>
            <a:endParaRPr lang="zh-CN" altLang="en-US" dirty="0">
              <a:solidFill>
                <a:sysClr val="windowText" lastClr="000000">
                  <a:lumMod val="50000"/>
                  <a:lumOff val="50000"/>
                </a:sysClr>
              </a:solidFill>
            </a:endParaRPr>
          </a:p>
          <a:p>
            <a:pPr algn="l">
              <a:lnSpc>
                <a:spcPct val="120000"/>
              </a:lnSpc>
            </a:pPr>
            <a:r>
              <a:rPr lang="zh-CN" altLang="en-US" dirty="0">
                <a:solidFill>
                  <a:sysClr val="windowText" lastClr="000000">
                    <a:lumMod val="50000"/>
                    <a:lumOff val="50000"/>
                  </a:sysClr>
                </a:solidFill>
              </a:rPr>
              <a:t>（2）隔绝空气法。</a:t>
            </a:r>
            <a:endParaRPr lang="zh-CN" altLang="en-US" dirty="0">
              <a:solidFill>
                <a:sysClr val="windowText" lastClr="000000">
                  <a:lumMod val="50000"/>
                  <a:lumOff val="50000"/>
                </a:sysClr>
              </a:solidFill>
            </a:endParaRPr>
          </a:p>
          <a:p>
            <a:pPr algn="l">
              <a:lnSpc>
                <a:spcPct val="120000"/>
              </a:lnSpc>
            </a:pPr>
            <a:r>
              <a:rPr lang="zh-CN" altLang="en-US" dirty="0">
                <a:solidFill>
                  <a:sysClr val="windowText" lastClr="000000">
                    <a:lumMod val="50000"/>
                    <a:lumOff val="50000"/>
                  </a:sysClr>
                </a:solidFill>
              </a:rPr>
              <a:t>（3）防止蔓延法。</a:t>
            </a:r>
            <a:endParaRPr lang="zh-CN" altLang="en-US" dirty="0">
              <a:solidFill>
                <a:sysClr val="windowText" lastClr="000000">
                  <a:lumMod val="50000"/>
                  <a:lumOff val="50000"/>
                </a:sysClr>
              </a:solidFill>
            </a:endParaRPr>
          </a:p>
        </p:txBody>
      </p:sp>
      <p:sp>
        <p:nvSpPr>
          <p:cNvPr id="13" name="Freeform 5"/>
          <p:cNvSpPr/>
          <p:nvPr>
            <p:custDataLst>
              <p:tags r:id="rId7"/>
            </p:custDataLst>
          </p:nvPr>
        </p:nvSpPr>
        <p:spPr bwMode="auto">
          <a:xfrm rot="3368141">
            <a:off x="5612017" y="2379087"/>
            <a:ext cx="1741790" cy="1877477"/>
          </a:xfrm>
          <a:custGeom>
            <a:avLst/>
            <a:gdLst>
              <a:gd name="T0" fmla="*/ 316 w 333"/>
              <a:gd name="T1" fmla="*/ 360 h 360"/>
              <a:gd name="T2" fmla="*/ 304 w 333"/>
              <a:gd name="T3" fmla="*/ 315 h 360"/>
              <a:gd name="T4" fmla="*/ 169 w 333"/>
              <a:gd name="T5" fmla="*/ 183 h 360"/>
              <a:gd name="T6" fmla="*/ 89 w 333"/>
              <a:gd name="T7" fmla="*/ 163 h 360"/>
              <a:gd name="T8" fmla="*/ 47 w 333"/>
              <a:gd name="T9" fmla="*/ 145 h 360"/>
              <a:gd name="T10" fmla="*/ 9 w 333"/>
              <a:gd name="T11" fmla="*/ 60 h 360"/>
              <a:gd name="T12" fmla="*/ 82 w 333"/>
              <a:gd name="T13" fmla="*/ 2 h 360"/>
              <a:gd name="T14" fmla="*/ 221 w 333"/>
              <a:gd name="T15" fmla="*/ 59 h 360"/>
              <a:gd name="T16" fmla="*/ 320 w 333"/>
              <a:gd name="T17" fmla="*/ 350 h 360"/>
              <a:gd name="T18" fmla="*/ 316 w 333"/>
              <a:gd name="T19" fmla="*/ 36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3" h="360">
                <a:moveTo>
                  <a:pt x="316" y="360"/>
                </a:moveTo>
                <a:cubicBezTo>
                  <a:pt x="312" y="342"/>
                  <a:pt x="308" y="328"/>
                  <a:pt x="304" y="315"/>
                </a:cubicBezTo>
                <a:cubicBezTo>
                  <a:pt x="284" y="245"/>
                  <a:pt x="240" y="200"/>
                  <a:pt x="169" y="183"/>
                </a:cubicBezTo>
                <a:cubicBezTo>
                  <a:pt x="142" y="176"/>
                  <a:pt x="116" y="170"/>
                  <a:pt x="89" y="163"/>
                </a:cubicBezTo>
                <a:cubicBezTo>
                  <a:pt x="75" y="159"/>
                  <a:pt x="60" y="153"/>
                  <a:pt x="47" y="145"/>
                </a:cubicBezTo>
                <a:cubicBezTo>
                  <a:pt x="13" y="126"/>
                  <a:pt x="0" y="95"/>
                  <a:pt x="9" y="60"/>
                </a:cubicBezTo>
                <a:cubicBezTo>
                  <a:pt x="17" y="23"/>
                  <a:pt x="41" y="3"/>
                  <a:pt x="82" y="2"/>
                </a:cubicBezTo>
                <a:cubicBezTo>
                  <a:pt x="137" y="0"/>
                  <a:pt x="182" y="24"/>
                  <a:pt x="221" y="59"/>
                </a:cubicBezTo>
                <a:cubicBezTo>
                  <a:pt x="306" y="138"/>
                  <a:pt x="333" y="237"/>
                  <a:pt x="320" y="350"/>
                </a:cubicBezTo>
                <a:cubicBezTo>
                  <a:pt x="320" y="352"/>
                  <a:pt x="319" y="353"/>
                  <a:pt x="316" y="360"/>
                </a:cubicBezTo>
                <a:close/>
              </a:path>
            </a:pathLst>
          </a:custGeom>
          <a:solidFill>
            <a:srgbClr val="7FC41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dirty="0">
              <a:solidFill>
                <a:sysClr val="window" lastClr="FFFFFF"/>
              </a:solidFill>
            </a:endParaRPr>
          </a:p>
        </p:txBody>
      </p:sp>
      <p:sp>
        <p:nvSpPr>
          <p:cNvPr id="14" name="Freeform 674"/>
          <p:cNvSpPr>
            <a:spLocks noEditPoints="1"/>
          </p:cNvSpPr>
          <p:nvPr>
            <p:custDataLst>
              <p:tags r:id="rId8"/>
            </p:custDataLst>
          </p:nvPr>
        </p:nvSpPr>
        <p:spPr bwMode="auto">
          <a:xfrm rot="68141">
            <a:off x="6549742" y="2580042"/>
            <a:ext cx="455549" cy="188728"/>
          </a:xfrm>
          <a:custGeom>
            <a:avLst/>
            <a:gdLst>
              <a:gd name="T0" fmla="*/ 265 w 288"/>
              <a:gd name="T1" fmla="*/ 46 h 120"/>
              <a:gd name="T2" fmla="*/ 252 w 288"/>
              <a:gd name="T3" fmla="*/ 46 h 120"/>
              <a:gd name="T4" fmla="*/ 217 w 288"/>
              <a:gd name="T5" fmla="*/ 0 h 120"/>
              <a:gd name="T6" fmla="*/ 115 w 288"/>
              <a:gd name="T7" fmla="*/ 0 h 120"/>
              <a:gd name="T8" fmla="*/ 68 w 288"/>
              <a:gd name="T9" fmla="*/ 46 h 120"/>
              <a:gd name="T10" fmla="*/ 55 w 288"/>
              <a:gd name="T11" fmla="*/ 46 h 120"/>
              <a:gd name="T12" fmla="*/ 0 w 288"/>
              <a:gd name="T13" fmla="*/ 69 h 120"/>
              <a:gd name="T14" fmla="*/ 0 w 288"/>
              <a:gd name="T15" fmla="*/ 105 h 120"/>
              <a:gd name="T16" fmla="*/ 10 w 288"/>
              <a:gd name="T17" fmla="*/ 119 h 120"/>
              <a:gd name="T18" fmla="*/ 54 w 288"/>
              <a:gd name="T19" fmla="*/ 76 h 120"/>
              <a:gd name="T20" fmla="*/ 97 w 288"/>
              <a:gd name="T21" fmla="*/ 119 h 120"/>
              <a:gd name="T22" fmla="*/ 97 w 288"/>
              <a:gd name="T23" fmla="*/ 120 h 120"/>
              <a:gd name="T24" fmla="*/ 189 w 288"/>
              <a:gd name="T25" fmla="*/ 120 h 120"/>
              <a:gd name="T26" fmla="*/ 189 w 288"/>
              <a:gd name="T27" fmla="*/ 119 h 120"/>
              <a:gd name="T28" fmla="*/ 232 w 288"/>
              <a:gd name="T29" fmla="*/ 76 h 120"/>
              <a:gd name="T30" fmla="*/ 276 w 288"/>
              <a:gd name="T31" fmla="*/ 119 h 120"/>
              <a:gd name="T32" fmla="*/ 288 w 288"/>
              <a:gd name="T33" fmla="*/ 105 h 120"/>
              <a:gd name="T34" fmla="*/ 288 w 288"/>
              <a:gd name="T35" fmla="*/ 65 h 120"/>
              <a:gd name="T36" fmla="*/ 265 w 288"/>
              <a:gd name="T37" fmla="*/ 46 h 120"/>
              <a:gd name="T38" fmla="*/ 209 w 288"/>
              <a:gd name="T39" fmla="*/ 12 h 120"/>
              <a:gd name="T40" fmla="*/ 233 w 288"/>
              <a:gd name="T41" fmla="*/ 43 h 120"/>
              <a:gd name="T42" fmla="*/ 174 w 288"/>
              <a:gd name="T43" fmla="*/ 43 h 120"/>
              <a:gd name="T44" fmla="*/ 174 w 288"/>
              <a:gd name="T45" fmla="*/ 12 h 120"/>
              <a:gd name="T46" fmla="*/ 209 w 288"/>
              <a:gd name="T47" fmla="*/ 12 h 120"/>
              <a:gd name="T48" fmla="*/ 123 w 288"/>
              <a:gd name="T49" fmla="*/ 12 h 120"/>
              <a:gd name="T50" fmla="*/ 156 w 288"/>
              <a:gd name="T51" fmla="*/ 12 h 120"/>
              <a:gd name="T52" fmla="*/ 156 w 288"/>
              <a:gd name="T53" fmla="*/ 43 h 120"/>
              <a:gd name="T54" fmla="*/ 93 w 288"/>
              <a:gd name="T55" fmla="*/ 43 h 120"/>
              <a:gd name="T56" fmla="*/ 123 w 288"/>
              <a:gd name="T57"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120">
                <a:moveTo>
                  <a:pt x="265" y="46"/>
                </a:moveTo>
                <a:cubicBezTo>
                  <a:pt x="252" y="46"/>
                  <a:pt x="252" y="46"/>
                  <a:pt x="252" y="46"/>
                </a:cubicBezTo>
                <a:cubicBezTo>
                  <a:pt x="244" y="29"/>
                  <a:pt x="223" y="0"/>
                  <a:pt x="217" y="0"/>
                </a:cubicBezTo>
                <a:cubicBezTo>
                  <a:pt x="115" y="0"/>
                  <a:pt x="115" y="0"/>
                  <a:pt x="115" y="0"/>
                </a:cubicBezTo>
                <a:cubicBezTo>
                  <a:pt x="108" y="0"/>
                  <a:pt x="80" y="29"/>
                  <a:pt x="68" y="46"/>
                </a:cubicBezTo>
                <a:cubicBezTo>
                  <a:pt x="55" y="46"/>
                  <a:pt x="55" y="46"/>
                  <a:pt x="55" y="46"/>
                </a:cubicBezTo>
                <a:cubicBezTo>
                  <a:pt x="46" y="46"/>
                  <a:pt x="0" y="48"/>
                  <a:pt x="0" y="69"/>
                </a:cubicBezTo>
                <a:cubicBezTo>
                  <a:pt x="0" y="105"/>
                  <a:pt x="0" y="105"/>
                  <a:pt x="0" y="105"/>
                </a:cubicBezTo>
                <a:cubicBezTo>
                  <a:pt x="0" y="111"/>
                  <a:pt x="4" y="117"/>
                  <a:pt x="10" y="119"/>
                </a:cubicBezTo>
                <a:cubicBezTo>
                  <a:pt x="11" y="95"/>
                  <a:pt x="30" y="76"/>
                  <a:pt x="54" y="76"/>
                </a:cubicBezTo>
                <a:cubicBezTo>
                  <a:pt x="78" y="76"/>
                  <a:pt x="97" y="95"/>
                  <a:pt x="97" y="119"/>
                </a:cubicBezTo>
                <a:cubicBezTo>
                  <a:pt x="97" y="119"/>
                  <a:pt x="97" y="120"/>
                  <a:pt x="97" y="120"/>
                </a:cubicBezTo>
                <a:cubicBezTo>
                  <a:pt x="189" y="120"/>
                  <a:pt x="189" y="120"/>
                  <a:pt x="189" y="120"/>
                </a:cubicBezTo>
                <a:cubicBezTo>
                  <a:pt x="189" y="120"/>
                  <a:pt x="189" y="119"/>
                  <a:pt x="189" y="119"/>
                </a:cubicBezTo>
                <a:cubicBezTo>
                  <a:pt x="189" y="95"/>
                  <a:pt x="209" y="76"/>
                  <a:pt x="232" y="76"/>
                </a:cubicBezTo>
                <a:cubicBezTo>
                  <a:pt x="256" y="76"/>
                  <a:pt x="276" y="95"/>
                  <a:pt x="276" y="119"/>
                </a:cubicBezTo>
                <a:cubicBezTo>
                  <a:pt x="283" y="118"/>
                  <a:pt x="288" y="112"/>
                  <a:pt x="288" y="105"/>
                </a:cubicBezTo>
                <a:cubicBezTo>
                  <a:pt x="288" y="65"/>
                  <a:pt x="288" y="65"/>
                  <a:pt x="288" y="65"/>
                </a:cubicBezTo>
                <a:cubicBezTo>
                  <a:pt x="288" y="56"/>
                  <a:pt x="273" y="46"/>
                  <a:pt x="265" y="46"/>
                </a:cubicBezTo>
                <a:close/>
                <a:moveTo>
                  <a:pt x="209" y="12"/>
                </a:moveTo>
                <a:cubicBezTo>
                  <a:pt x="215" y="12"/>
                  <a:pt x="222" y="26"/>
                  <a:pt x="233" y="43"/>
                </a:cubicBezTo>
                <a:cubicBezTo>
                  <a:pt x="174" y="43"/>
                  <a:pt x="174" y="43"/>
                  <a:pt x="174" y="43"/>
                </a:cubicBezTo>
                <a:cubicBezTo>
                  <a:pt x="174" y="12"/>
                  <a:pt x="174" y="12"/>
                  <a:pt x="174" y="12"/>
                </a:cubicBezTo>
                <a:lnTo>
                  <a:pt x="209" y="12"/>
                </a:lnTo>
                <a:close/>
                <a:moveTo>
                  <a:pt x="123" y="12"/>
                </a:moveTo>
                <a:cubicBezTo>
                  <a:pt x="156" y="12"/>
                  <a:pt x="156" y="12"/>
                  <a:pt x="156" y="12"/>
                </a:cubicBezTo>
                <a:cubicBezTo>
                  <a:pt x="156" y="43"/>
                  <a:pt x="156" y="43"/>
                  <a:pt x="156" y="43"/>
                </a:cubicBezTo>
                <a:cubicBezTo>
                  <a:pt x="93" y="43"/>
                  <a:pt x="93" y="43"/>
                  <a:pt x="93" y="43"/>
                </a:cubicBezTo>
                <a:cubicBezTo>
                  <a:pt x="106" y="27"/>
                  <a:pt x="117" y="12"/>
                  <a:pt x="123" y="12"/>
                </a:cubicBezTo>
                <a:close/>
              </a:path>
            </a:pathLst>
          </a:custGeom>
          <a:solidFill>
            <a:sysClr val="window" lastClr="FFFFFF"/>
          </a:solidFill>
          <a:ln>
            <a:noFill/>
          </a:ln>
        </p:spPr>
        <p:txBody>
          <a:bodyPr vert="horz" wrap="square" lIns="91440" tIns="45720" rIns="91440" bIns="45720" numCol="1" anchor="t" anchorCtr="0" compatLnSpc="1">
            <a:normAutofit fontScale="30000" lnSpcReduction="20000"/>
          </a:bodyPr>
          <a:p>
            <a:endParaRPr lang="zh-CN" altLang="en-US"/>
          </a:p>
        </p:txBody>
      </p:sp>
      <p:sp>
        <p:nvSpPr>
          <p:cNvPr id="15" name="Oval 675"/>
          <p:cNvSpPr>
            <a:spLocks noChangeArrowheads="1"/>
          </p:cNvSpPr>
          <p:nvPr>
            <p:custDataLst>
              <p:tags r:id="rId9"/>
            </p:custDataLst>
          </p:nvPr>
        </p:nvSpPr>
        <p:spPr bwMode="auto">
          <a:xfrm rot="68141">
            <a:off x="6589116" y="2722530"/>
            <a:ext cx="86771" cy="86771"/>
          </a:xfrm>
          <a:prstGeom prst="ellipse">
            <a:avLst/>
          </a:pr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16" name="Oval 676"/>
          <p:cNvSpPr>
            <a:spLocks noChangeArrowheads="1"/>
          </p:cNvSpPr>
          <p:nvPr>
            <p:custDataLst>
              <p:tags r:id="rId10"/>
            </p:custDataLst>
          </p:nvPr>
        </p:nvSpPr>
        <p:spPr bwMode="auto">
          <a:xfrm rot="68141">
            <a:off x="6873236" y="2728162"/>
            <a:ext cx="86771" cy="86771"/>
          </a:xfrm>
          <a:prstGeom prst="ellipse">
            <a:avLst/>
          </a:prstGeom>
          <a:solidFill>
            <a:sysClr val="window" lastClr="FFFFFF"/>
          </a:solidFill>
          <a:ln>
            <a:noFill/>
          </a:ln>
        </p:spPr>
        <p:txBody>
          <a:bodyPr vert="horz" wrap="square" lIns="91440" tIns="45720" rIns="91440" bIns="45720" numCol="1" anchor="t" anchorCtr="0" compatLnSpc="1">
            <a:normAutofit fontScale="25000" lnSpcReduction="20000"/>
          </a:bodyPr>
          <a:p>
            <a:endParaRPr lang="zh-CN" altLang="en-US"/>
          </a:p>
        </p:txBody>
      </p:sp>
      <p:sp>
        <p:nvSpPr>
          <p:cNvPr id="17" name="Freeform 6"/>
          <p:cNvSpPr/>
          <p:nvPr>
            <p:custDataLst>
              <p:tags r:id="rId11"/>
            </p:custDataLst>
          </p:nvPr>
        </p:nvSpPr>
        <p:spPr bwMode="auto">
          <a:xfrm rot="19833897">
            <a:off x="4685260" y="2498652"/>
            <a:ext cx="1844247" cy="1733483"/>
          </a:xfrm>
          <a:custGeom>
            <a:avLst/>
            <a:gdLst>
              <a:gd name="T0" fmla="*/ 353 w 353"/>
              <a:gd name="T1" fmla="*/ 16 h 332"/>
              <a:gd name="T2" fmla="*/ 307 w 353"/>
              <a:gd name="T3" fmla="*/ 29 h 332"/>
              <a:gd name="T4" fmla="*/ 180 w 353"/>
              <a:gd name="T5" fmla="*/ 168 h 332"/>
              <a:gd name="T6" fmla="*/ 145 w 353"/>
              <a:gd name="T7" fmla="*/ 283 h 332"/>
              <a:gd name="T8" fmla="*/ 54 w 353"/>
              <a:gd name="T9" fmla="*/ 320 h 332"/>
              <a:gd name="T10" fmla="*/ 4 w 353"/>
              <a:gd name="T11" fmla="*/ 255 h 332"/>
              <a:gd name="T12" fmla="*/ 77 w 353"/>
              <a:gd name="T13" fmla="*/ 94 h 332"/>
              <a:gd name="T14" fmla="*/ 352 w 353"/>
              <a:gd name="T15" fmla="*/ 11 h 332"/>
              <a:gd name="T16" fmla="*/ 353 w 353"/>
              <a:gd name="T17" fmla="*/ 1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332">
                <a:moveTo>
                  <a:pt x="353" y="16"/>
                </a:moveTo>
                <a:cubicBezTo>
                  <a:pt x="338" y="20"/>
                  <a:pt x="322" y="24"/>
                  <a:pt x="307" y="29"/>
                </a:cubicBezTo>
                <a:cubicBezTo>
                  <a:pt x="239" y="51"/>
                  <a:pt x="198" y="98"/>
                  <a:pt x="180" y="168"/>
                </a:cubicBezTo>
                <a:cubicBezTo>
                  <a:pt x="171" y="207"/>
                  <a:pt x="161" y="246"/>
                  <a:pt x="145" y="283"/>
                </a:cubicBezTo>
                <a:cubicBezTo>
                  <a:pt x="129" y="320"/>
                  <a:pt x="92" y="332"/>
                  <a:pt x="54" y="320"/>
                </a:cubicBezTo>
                <a:cubicBezTo>
                  <a:pt x="24" y="311"/>
                  <a:pt x="5" y="287"/>
                  <a:pt x="4" y="255"/>
                </a:cubicBezTo>
                <a:cubicBezTo>
                  <a:pt x="0" y="189"/>
                  <a:pt x="31" y="137"/>
                  <a:pt x="77" y="94"/>
                </a:cubicBezTo>
                <a:cubicBezTo>
                  <a:pt x="154" y="19"/>
                  <a:pt x="249" y="0"/>
                  <a:pt x="352" y="11"/>
                </a:cubicBezTo>
                <a:cubicBezTo>
                  <a:pt x="353" y="12"/>
                  <a:pt x="353" y="14"/>
                  <a:pt x="353" y="16"/>
                </a:cubicBezTo>
                <a:close/>
              </a:path>
            </a:pathLst>
          </a:custGeom>
          <a:solidFill>
            <a:srgbClr val="5AACEC"/>
          </a:solidFill>
          <a:ln>
            <a:noFill/>
          </a:ln>
        </p:spPr>
        <p:style>
          <a:lnRef idx="2">
            <a:srgbClr val="5AACEC">
              <a:shade val="50000"/>
            </a:srgbClr>
          </a:lnRef>
          <a:fillRef idx="1">
            <a:srgbClr val="5AACEC"/>
          </a:fillRef>
          <a:effectRef idx="0">
            <a:srgbClr val="5AACEC"/>
          </a:effectRef>
          <a:fontRef idx="minor">
            <a:sysClr val="window" lastClr="FFFFFF"/>
          </a:fontRef>
        </p:style>
        <p:txBody>
          <a:bodyPr wrap="square" rtlCol="0" anchor="ctr">
            <a:normAutofit/>
          </a:bodyPr>
          <a:p>
            <a:pPr algn="ctr"/>
            <a:endParaRPr lang="zh-CN" altLang="en-US">
              <a:solidFill>
                <a:sysClr val="window" lastClr="FFFFFF"/>
              </a:solidFill>
            </a:endParaRPr>
          </a:p>
        </p:txBody>
      </p:sp>
      <p:sp>
        <p:nvSpPr>
          <p:cNvPr id="18" name="Freeform 752"/>
          <p:cNvSpPr>
            <a:spLocks noChangeAspect="1" noEditPoints="1"/>
          </p:cNvSpPr>
          <p:nvPr>
            <p:custDataLst>
              <p:tags r:id="rId12"/>
            </p:custDataLst>
          </p:nvPr>
        </p:nvSpPr>
        <p:spPr bwMode="auto">
          <a:xfrm rot="19833897">
            <a:off x="5213327" y="3668371"/>
            <a:ext cx="324089" cy="448122"/>
          </a:xfrm>
          <a:custGeom>
            <a:avLst/>
            <a:gdLst>
              <a:gd name="T0" fmla="*/ 203 w 210"/>
              <a:gd name="T1" fmla="*/ 12 h 288"/>
              <a:gd name="T2" fmla="*/ 194 w 210"/>
              <a:gd name="T3" fmla="*/ 21 h 288"/>
              <a:gd name="T4" fmla="*/ 197 w 210"/>
              <a:gd name="T5" fmla="*/ 33 h 288"/>
              <a:gd name="T6" fmla="*/ 191 w 210"/>
              <a:gd name="T7" fmla="*/ 48 h 288"/>
              <a:gd name="T8" fmla="*/ 176 w 210"/>
              <a:gd name="T9" fmla="*/ 54 h 288"/>
              <a:gd name="T10" fmla="*/ 148 w 210"/>
              <a:gd name="T11" fmla="*/ 35 h 288"/>
              <a:gd name="T12" fmla="*/ 137 w 210"/>
              <a:gd name="T13" fmla="*/ 20 h 288"/>
              <a:gd name="T14" fmla="*/ 103 w 210"/>
              <a:gd name="T15" fmla="*/ 0 h 288"/>
              <a:gd name="T16" fmla="*/ 79 w 210"/>
              <a:gd name="T17" fmla="*/ 9 h 288"/>
              <a:gd name="T18" fmla="*/ 70 w 210"/>
              <a:gd name="T19" fmla="*/ 32 h 288"/>
              <a:gd name="T20" fmla="*/ 70 w 210"/>
              <a:gd name="T21" fmla="*/ 52 h 288"/>
              <a:gd name="T22" fmla="*/ 55 w 210"/>
              <a:gd name="T23" fmla="*/ 52 h 288"/>
              <a:gd name="T24" fmla="*/ 0 w 210"/>
              <a:gd name="T25" fmla="*/ 107 h 288"/>
              <a:gd name="T26" fmla="*/ 0 w 210"/>
              <a:gd name="T27" fmla="*/ 212 h 288"/>
              <a:gd name="T28" fmla="*/ 0 w 210"/>
              <a:gd name="T29" fmla="*/ 217 h 288"/>
              <a:gd name="T30" fmla="*/ 76 w 210"/>
              <a:gd name="T31" fmla="*/ 288 h 288"/>
              <a:gd name="T32" fmla="*/ 151 w 210"/>
              <a:gd name="T33" fmla="*/ 217 h 288"/>
              <a:gd name="T34" fmla="*/ 152 w 210"/>
              <a:gd name="T35" fmla="*/ 212 h 288"/>
              <a:gd name="T36" fmla="*/ 152 w 210"/>
              <a:gd name="T37" fmla="*/ 107 h 288"/>
              <a:gd name="T38" fmla="*/ 97 w 210"/>
              <a:gd name="T39" fmla="*/ 52 h 288"/>
              <a:gd name="T40" fmla="*/ 82 w 210"/>
              <a:gd name="T41" fmla="*/ 52 h 288"/>
              <a:gd name="T42" fmla="*/ 82 w 210"/>
              <a:gd name="T43" fmla="*/ 33 h 288"/>
              <a:gd name="T44" fmla="*/ 88 w 210"/>
              <a:gd name="T45" fmla="*/ 18 h 288"/>
              <a:gd name="T46" fmla="*/ 103 w 210"/>
              <a:gd name="T47" fmla="*/ 11 h 288"/>
              <a:gd name="T48" fmla="*/ 103 w 210"/>
              <a:gd name="T49" fmla="*/ 11 h 288"/>
              <a:gd name="T50" fmla="*/ 131 w 210"/>
              <a:gd name="T51" fmla="*/ 30 h 288"/>
              <a:gd name="T52" fmla="*/ 143 w 210"/>
              <a:gd name="T53" fmla="*/ 45 h 288"/>
              <a:gd name="T54" fmla="*/ 177 w 210"/>
              <a:gd name="T55" fmla="*/ 65 h 288"/>
              <a:gd name="T56" fmla="*/ 200 w 210"/>
              <a:gd name="T57" fmla="*/ 56 h 288"/>
              <a:gd name="T58" fmla="*/ 210 w 210"/>
              <a:gd name="T59" fmla="*/ 33 h 288"/>
              <a:gd name="T60" fmla="*/ 203 w 210"/>
              <a:gd name="T61" fmla="*/ 12 h 288"/>
              <a:gd name="T62" fmla="*/ 22 w 210"/>
              <a:gd name="T63" fmla="*/ 113 h 288"/>
              <a:gd name="T64" fmla="*/ 61 w 210"/>
              <a:gd name="T65" fmla="*/ 74 h 288"/>
              <a:gd name="T66" fmla="*/ 67 w 210"/>
              <a:gd name="T67" fmla="*/ 74 h 288"/>
              <a:gd name="T68" fmla="*/ 67 w 210"/>
              <a:gd name="T69" fmla="*/ 151 h 288"/>
              <a:gd name="T70" fmla="*/ 22 w 210"/>
              <a:gd name="T71" fmla="*/ 151 h 288"/>
              <a:gd name="T72" fmla="*/ 22 w 210"/>
              <a:gd name="T73" fmla="*/ 113 h 288"/>
              <a:gd name="T74" fmla="*/ 131 w 210"/>
              <a:gd name="T75" fmla="*/ 113 h 288"/>
              <a:gd name="T76" fmla="*/ 131 w 210"/>
              <a:gd name="T77" fmla="*/ 151 h 288"/>
              <a:gd name="T78" fmla="*/ 84 w 210"/>
              <a:gd name="T79" fmla="*/ 151 h 288"/>
              <a:gd name="T80" fmla="*/ 84 w 210"/>
              <a:gd name="T81" fmla="*/ 74 h 288"/>
              <a:gd name="T82" fmla="*/ 92 w 210"/>
              <a:gd name="T83" fmla="*/ 74 h 288"/>
              <a:gd name="T84" fmla="*/ 131 w 210"/>
              <a:gd name="T85" fmla="*/ 1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288">
                <a:moveTo>
                  <a:pt x="203" y="12"/>
                </a:moveTo>
                <a:cubicBezTo>
                  <a:pt x="194" y="21"/>
                  <a:pt x="194" y="21"/>
                  <a:pt x="194" y="21"/>
                </a:cubicBezTo>
                <a:cubicBezTo>
                  <a:pt x="196" y="24"/>
                  <a:pt x="197" y="28"/>
                  <a:pt x="197" y="33"/>
                </a:cubicBezTo>
                <a:cubicBezTo>
                  <a:pt x="197" y="38"/>
                  <a:pt x="195" y="44"/>
                  <a:pt x="191" y="48"/>
                </a:cubicBezTo>
                <a:cubicBezTo>
                  <a:pt x="187" y="52"/>
                  <a:pt x="182" y="54"/>
                  <a:pt x="176" y="54"/>
                </a:cubicBezTo>
                <a:cubicBezTo>
                  <a:pt x="167" y="54"/>
                  <a:pt x="156" y="47"/>
                  <a:pt x="148" y="35"/>
                </a:cubicBezTo>
                <a:cubicBezTo>
                  <a:pt x="137" y="20"/>
                  <a:pt x="137" y="20"/>
                  <a:pt x="137" y="20"/>
                </a:cubicBezTo>
                <a:cubicBezTo>
                  <a:pt x="126" y="6"/>
                  <a:pt x="115" y="0"/>
                  <a:pt x="103" y="0"/>
                </a:cubicBezTo>
                <a:cubicBezTo>
                  <a:pt x="93" y="0"/>
                  <a:pt x="85" y="3"/>
                  <a:pt x="79" y="9"/>
                </a:cubicBezTo>
                <a:cubicBezTo>
                  <a:pt x="73" y="15"/>
                  <a:pt x="70" y="23"/>
                  <a:pt x="70" y="32"/>
                </a:cubicBezTo>
                <a:cubicBezTo>
                  <a:pt x="70" y="32"/>
                  <a:pt x="70" y="44"/>
                  <a:pt x="70" y="52"/>
                </a:cubicBezTo>
                <a:cubicBezTo>
                  <a:pt x="55" y="52"/>
                  <a:pt x="55" y="52"/>
                  <a:pt x="55" y="52"/>
                </a:cubicBezTo>
                <a:cubicBezTo>
                  <a:pt x="27" y="52"/>
                  <a:pt x="0" y="79"/>
                  <a:pt x="0" y="107"/>
                </a:cubicBezTo>
                <a:cubicBezTo>
                  <a:pt x="0" y="212"/>
                  <a:pt x="0" y="212"/>
                  <a:pt x="0" y="212"/>
                </a:cubicBezTo>
                <a:cubicBezTo>
                  <a:pt x="0" y="214"/>
                  <a:pt x="0" y="215"/>
                  <a:pt x="0" y="217"/>
                </a:cubicBezTo>
                <a:cubicBezTo>
                  <a:pt x="3" y="257"/>
                  <a:pt x="36" y="288"/>
                  <a:pt x="76" y="288"/>
                </a:cubicBezTo>
                <a:cubicBezTo>
                  <a:pt x="116" y="288"/>
                  <a:pt x="149" y="257"/>
                  <a:pt x="151" y="217"/>
                </a:cubicBezTo>
                <a:cubicBezTo>
                  <a:pt x="152" y="215"/>
                  <a:pt x="152" y="214"/>
                  <a:pt x="152" y="212"/>
                </a:cubicBezTo>
                <a:cubicBezTo>
                  <a:pt x="152" y="107"/>
                  <a:pt x="152" y="107"/>
                  <a:pt x="152" y="107"/>
                </a:cubicBezTo>
                <a:cubicBezTo>
                  <a:pt x="152" y="79"/>
                  <a:pt x="125" y="52"/>
                  <a:pt x="97" y="52"/>
                </a:cubicBezTo>
                <a:cubicBezTo>
                  <a:pt x="82" y="52"/>
                  <a:pt x="82" y="52"/>
                  <a:pt x="82" y="52"/>
                </a:cubicBezTo>
                <a:cubicBezTo>
                  <a:pt x="82" y="44"/>
                  <a:pt x="82" y="33"/>
                  <a:pt x="82" y="33"/>
                </a:cubicBezTo>
                <a:cubicBezTo>
                  <a:pt x="82" y="27"/>
                  <a:pt x="85" y="22"/>
                  <a:pt x="88" y="18"/>
                </a:cubicBezTo>
                <a:cubicBezTo>
                  <a:pt x="92" y="13"/>
                  <a:pt x="97" y="11"/>
                  <a:pt x="103" y="11"/>
                </a:cubicBezTo>
                <a:cubicBezTo>
                  <a:pt x="103" y="11"/>
                  <a:pt x="103" y="11"/>
                  <a:pt x="103" y="11"/>
                </a:cubicBezTo>
                <a:cubicBezTo>
                  <a:pt x="113" y="11"/>
                  <a:pt x="124" y="18"/>
                  <a:pt x="131" y="30"/>
                </a:cubicBezTo>
                <a:cubicBezTo>
                  <a:pt x="143" y="45"/>
                  <a:pt x="143" y="45"/>
                  <a:pt x="143" y="45"/>
                </a:cubicBezTo>
                <a:cubicBezTo>
                  <a:pt x="153" y="59"/>
                  <a:pt x="164" y="65"/>
                  <a:pt x="177" y="65"/>
                </a:cubicBezTo>
                <a:cubicBezTo>
                  <a:pt x="187" y="65"/>
                  <a:pt x="194" y="62"/>
                  <a:pt x="200" y="56"/>
                </a:cubicBezTo>
                <a:cubicBezTo>
                  <a:pt x="207" y="50"/>
                  <a:pt x="210" y="42"/>
                  <a:pt x="210" y="33"/>
                </a:cubicBezTo>
                <a:cubicBezTo>
                  <a:pt x="210" y="24"/>
                  <a:pt x="207" y="18"/>
                  <a:pt x="203" y="12"/>
                </a:cubicBezTo>
                <a:close/>
                <a:moveTo>
                  <a:pt x="22" y="113"/>
                </a:moveTo>
                <a:cubicBezTo>
                  <a:pt x="22" y="92"/>
                  <a:pt x="40" y="74"/>
                  <a:pt x="61" y="74"/>
                </a:cubicBezTo>
                <a:cubicBezTo>
                  <a:pt x="67" y="74"/>
                  <a:pt x="67" y="74"/>
                  <a:pt x="67" y="74"/>
                </a:cubicBezTo>
                <a:cubicBezTo>
                  <a:pt x="67" y="151"/>
                  <a:pt x="67" y="151"/>
                  <a:pt x="67" y="151"/>
                </a:cubicBezTo>
                <a:cubicBezTo>
                  <a:pt x="22" y="151"/>
                  <a:pt x="22" y="151"/>
                  <a:pt x="22" y="151"/>
                </a:cubicBezTo>
                <a:lnTo>
                  <a:pt x="22" y="113"/>
                </a:lnTo>
                <a:close/>
                <a:moveTo>
                  <a:pt x="131" y="113"/>
                </a:moveTo>
                <a:cubicBezTo>
                  <a:pt x="131" y="151"/>
                  <a:pt x="131" y="151"/>
                  <a:pt x="131" y="151"/>
                </a:cubicBezTo>
                <a:cubicBezTo>
                  <a:pt x="84" y="151"/>
                  <a:pt x="84" y="151"/>
                  <a:pt x="84" y="151"/>
                </a:cubicBezTo>
                <a:cubicBezTo>
                  <a:pt x="84" y="74"/>
                  <a:pt x="84" y="74"/>
                  <a:pt x="84" y="74"/>
                </a:cubicBezTo>
                <a:cubicBezTo>
                  <a:pt x="92" y="74"/>
                  <a:pt x="92" y="74"/>
                  <a:pt x="92" y="74"/>
                </a:cubicBezTo>
                <a:cubicBezTo>
                  <a:pt x="113" y="74"/>
                  <a:pt x="131" y="92"/>
                  <a:pt x="131" y="113"/>
                </a:cubicBezTo>
                <a:close/>
              </a:path>
            </a:pathLst>
          </a:custGeom>
          <a:solidFill>
            <a:sysClr val="window" lastClr="FFFFFF"/>
          </a:solidFill>
          <a:ln>
            <a:noFill/>
          </a:ln>
        </p:spPr>
        <p:txBody>
          <a:bodyPr vert="horz" wrap="square" lIns="91440" tIns="45720" rIns="91440" bIns="45720" numCol="1" anchor="t" anchorCtr="0" compatLnSpc="1">
            <a:normAutofit/>
          </a:bodyPr>
          <a:p>
            <a:endParaRPr lang="zh-CN" altLang="en-US"/>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二、防止火灾</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732155" y="1109345"/>
            <a:ext cx="5364480" cy="460375"/>
          </a:xfrm>
          <a:prstGeom prst="rect">
            <a:avLst/>
          </a:prstGeom>
          <a:noFill/>
        </p:spPr>
        <p:txBody>
          <a:bodyPr wrap="none" rtlCol="0">
            <a:spAutoFit/>
          </a:bodyPr>
          <a:p>
            <a:pPr algn="l"/>
            <a:r>
              <a:rPr lang="zh-CN" altLang="en-US" sz="2400" b="1"/>
              <a:t>（二）火灾分类及其适用的灭火器类型</a:t>
            </a:r>
            <a:endParaRPr lang="zh-CN" altLang="en-US" sz="2400" b="1"/>
          </a:p>
        </p:txBody>
      </p:sp>
      <p:sp>
        <p:nvSpPr>
          <p:cNvPr id="12" name="文本框 11"/>
          <p:cNvSpPr txBox="1"/>
          <p:nvPr/>
        </p:nvSpPr>
        <p:spPr>
          <a:xfrm>
            <a:off x="532130" y="1735455"/>
            <a:ext cx="5886450" cy="3415030"/>
          </a:xfrm>
          <a:prstGeom prst="rect">
            <a:avLst/>
          </a:prstGeom>
          <a:noFill/>
        </p:spPr>
        <p:txBody>
          <a:bodyPr wrap="square" rtlCol="0">
            <a:spAutoFit/>
          </a:bodyPr>
          <a:p>
            <a:r>
              <a:rPr lang="zh-CN" altLang="en-US"/>
              <a:t>根据可燃物的类型和燃烧特性，可将火灾分为以下几类。</a:t>
            </a:r>
            <a:endParaRPr lang="zh-CN" altLang="en-US"/>
          </a:p>
          <a:p>
            <a:r>
              <a:rPr lang="zh-CN" altLang="en-US"/>
              <a:t>（1）固体物质火灾。这种物质通常具有有机物性质，一般在燃烧时能产生灼热的余烬，如木材、煤、棉、毛、麻、纸张等火灾。</a:t>
            </a:r>
            <a:endParaRPr lang="zh-CN" altLang="en-US"/>
          </a:p>
          <a:p>
            <a:r>
              <a:rPr lang="zh-CN" altLang="en-US"/>
              <a:t>（2）液体或可熔化的固体物质火灾，如煤油、柴油、原油、甲醇、乙醇、沥青、石蜡等火灾。</a:t>
            </a:r>
            <a:endParaRPr lang="zh-CN" altLang="en-US"/>
          </a:p>
          <a:p>
            <a:r>
              <a:rPr lang="zh-CN" altLang="en-US"/>
              <a:t>（3）气体火灾，如煤气、天然气、甲烷、乙烷、丙烷、氢气等火灾。</a:t>
            </a:r>
            <a:endParaRPr lang="zh-CN" altLang="en-US"/>
          </a:p>
          <a:p>
            <a:r>
              <a:rPr lang="zh-CN" altLang="en-US"/>
              <a:t>（4）金属火灾，如钾、钠、镁、铝镁合金等火灾。</a:t>
            </a:r>
            <a:endParaRPr lang="zh-CN" altLang="en-US"/>
          </a:p>
          <a:p>
            <a:r>
              <a:rPr lang="zh-CN" altLang="en-US"/>
              <a:t>（5）带电火灾，即家用电器、电子元件、电气设备（计算机、复印机、打印机、传真机、发电机、电动机、变压器等）及电线电缆等燃烧时仍带电的火灾。</a:t>
            </a:r>
            <a:endParaRPr lang="zh-CN" altLang="en-US"/>
          </a:p>
        </p:txBody>
      </p:sp>
      <p:pic>
        <p:nvPicPr>
          <p:cNvPr id="102" name="图片 101"/>
          <p:cNvPicPr/>
          <p:nvPr/>
        </p:nvPicPr>
        <p:blipFill>
          <a:blip r:embed="rId3"/>
          <a:stretch>
            <a:fillRect/>
          </a:stretch>
        </p:blipFill>
        <p:spPr>
          <a:xfrm>
            <a:off x="6504305" y="1658620"/>
            <a:ext cx="5024755" cy="35687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二、防止火灾</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732155" y="1109345"/>
            <a:ext cx="2926080" cy="460375"/>
          </a:xfrm>
          <a:prstGeom prst="rect">
            <a:avLst/>
          </a:prstGeom>
          <a:noFill/>
        </p:spPr>
        <p:txBody>
          <a:bodyPr wrap="none" rtlCol="0">
            <a:spAutoFit/>
          </a:bodyPr>
          <a:p>
            <a:r>
              <a:rPr lang="zh-CN" altLang="en-US" sz="2400" b="1"/>
              <a:t>（三）火灾避险原则</a:t>
            </a:r>
            <a:endParaRPr lang="zh-CN" altLang="en-US" sz="2400" b="1"/>
          </a:p>
        </p:txBody>
      </p:sp>
      <p:sp>
        <p:nvSpPr>
          <p:cNvPr id="12" name="文本框 11"/>
          <p:cNvSpPr txBox="1"/>
          <p:nvPr/>
        </p:nvSpPr>
        <p:spPr>
          <a:xfrm>
            <a:off x="732155" y="1678940"/>
            <a:ext cx="5886450" cy="4246245"/>
          </a:xfrm>
          <a:prstGeom prst="rect">
            <a:avLst/>
          </a:prstGeom>
          <a:noFill/>
        </p:spPr>
        <p:txBody>
          <a:bodyPr wrap="square" rtlCol="0">
            <a:spAutoFit/>
          </a:bodyPr>
          <a:p>
            <a:r>
              <a:rPr lang="zh-CN" altLang="en-US"/>
              <a:t>1. 报警</a:t>
            </a:r>
            <a:endParaRPr lang="zh-CN" altLang="en-US"/>
          </a:p>
          <a:p>
            <a:r>
              <a:rPr lang="zh-CN" altLang="en-US"/>
              <a:t>不论何时何地，一旦发现火灾，立即向“119”报警。报警内容包括单位、地址、起火部位、燃烧物质、火势大小、有无人员被困、进入火场路线以及联系人姓名、电话等，并派人到路口接应消防车进入火场。</a:t>
            </a:r>
            <a:endParaRPr lang="zh-CN" altLang="en-US"/>
          </a:p>
          <a:p>
            <a:r>
              <a:rPr lang="zh-CN" altLang="en-US"/>
              <a:t>2. 扑救</a:t>
            </a:r>
            <a:endParaRPr lang="zh-CN" altLang="en-US"/>
          </a:p>
          <a:p>
            <a:r>
              <a:rPr lang="zh-CN" altLang="en-US"/>
              <a:t>火灾初起阶段具有火势较弱、燃烧面积不大，烟气流动速度慢，火焰辐射热量小，周围物品和建筑结构温度上升不快等特点。这个阶段要及时组织力量，利用消防器材将火扑灭。争取灭早、灭小、灭了。</a:t>
            </a:r>
            <a:endParaRPr lang="zh-CN" altLang="en-US"/>
          </a:p>
          <a:p>
            <a:r>
              <a:rPr lang="zh-CN" altLang="en-US"/>
              <a:t>3. 撤离</a:t>
            </a:r>
            <a:endParaRPr lang="zh-CN" altLang="en-US"/>
          </a:p>
          <a:p>
            <a:r>
              <a:rPr lang="zh-CN" altLang="en-US"/>
              <a:t>如果火势较大，超过自己的扑救能力时，应想方设法尽早撤离。起火后，一氧化碳已经超过人体的允许浓度，而空气中的氧含量又迅速下降，火场温度已接近 400℃，此时人在火场是相当危险的，要迅速逃生。</a:t>
            </a:r>
            <a:endParaRPr lang="zh-CN" altLang="en-US"/>
          </a:p>
        </p:txBody>
      </p:sp>
      <p:pic>
        <p:nvPicPr>
          <p:cNvPr id="103" name="图片 102"/>
          <p:cNvPicPr/>
          <p:nvPr/>
        </p:nvPicPr>
        <p:blipFill>
          <a:blip r:embed="rId3"/>
          <a:stretch>
            <a:fillRect/>
          </a:stretch>
        </p:blipFill>
        <p:spPr>
          <a:xfrm>
            <a:off x="7130415" y="1813560"/>
            <a:ext cx="4078605" cy="39319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二、防止火灾</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732155" y="1109345"/>
            <a:ext cx="4145280" cy="460375"/>
          </a:xfrm>
          <a:prstGeom prst="rect">
            <a:avLst/>
          </a:prstGeom>
          <a:noFill/>
        </p:spPr>
        <p:txBody>
          <a:bodyPr wrap="none" rtlCol="0">
            <a:spAutoFit/>
          </a:bodyPr>
          <a:p>
            <a:pPr algn="l"/>
            <a:r>
              <a:rPr lang="zh-CN" altLang="en-US" sz="2400" b="1"/>
              <a:t>（四）遭遇火灾的自救与互救</a:t>
            </a:r>
            <a:endParaRPr lang="zh-CN" altLang="en-US" sz="2400" b="1"/>
          </a:p>
        </p:txBody>
      </p:sp>
      <p:sp>
        <p:nvSpPr>
          <p:cNvPr id="8" name="任意形状 3"/>
          <p:cNvSpPr/>
          <p:nvPr>
            <p:custDataLst>
              <p:tags r:id="rId3"/>
            </p:custDataLst>
          </p:nvPr>
        </p:nvSpPr>
        <p:spPr>
          <a:xfrm>
            <a:off x="4461503" y="2511185"/>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9" name="任意形状 4"/>
          <p:cNvSpPr/>
          <p:nvPr>
            <p:custDataLst>
              <p:tags r:id="rId4"/>
            </p:custDataLst>
          </p:nvPr>
        </p:nvSpPr>
        <p:spPr>
          <a:xfrm>
            <a:off x="5154962" y="5212655"/>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10" name="任意形状 5"/>
          <p:cNvSpPr/>
          <p:nvPr>
            <p:custDataLst>
              <p:tags r:id="rId5"/>
            </p:custDataLst>
          </p:nvPr>
        </p:nvSpPr>
        <p:spPr>
          <a:xfrm>
            <a:off x="7007936" y="2658828"/>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1" name="任意形状 6"/>
          <p:cNvSpPr/>
          <p:nvPr>
            <p:custDataLst>
              <p:tags r:id="rId6"/>
            </p:custDataLst>
          </p:nvPr>
        </p:nvSpPr>
        <p:spPr>
          <a:xfrm>
            <a:off x="5414852" y="1954278"/>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3" name="任意形状 7"/>
          <p:cNvSpPr/>
          <p:nvPr>
            <p:custDataLst>
              <p:tags r:id="rId7"/>
            </p:custDataLst>
          </p:nvPr>
        </p:nvSpPr>
        <p:spPr>
          <a:xfrm>
            <a:off x="4270377" y="3143982"/>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4" name="任意形状 8"/>
          <p:cNvSpPr/>
          <p:nvPr>
            <p:custDataLst>
              <p:tags r:id="rId8"/>
            </p:custDataLst>
          </p:nvPr>
        </p:nvSpPr>
        <p:spPr>
          <a:xfrm>
            <a:off x="5369544" y="3570000"/>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5" name="椭圆 14"/>
          <p:cNvSpPr>
            <a:spLocks noChangeAspect="1"/>
          </p:cNvSpPr>
          <p:nvPr>
            <p:custDataLst>
              <p:tags r:id="rId9"/>
            </p:custDataLst>
          </p:nvPr>
        </p:nvSpPr>
        <p:spPr>
          <a:xfrm>
            <a:off x="5536386" y="3451721"/>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6" name="任意形状 10"/>
          <p:cNvSpPr/>
          <p:nvPr>
            <p:custDataLst>
              <p:tags r:id="rId10"/>
            </p:custDataLst>
          </p:nvPr>
        </p:nvSpPr>
        <p:spPr>
          <a:xfrm>
            <a:off x="5610330" y="3525665"/>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17" name="文本框 16"/>
          <p:cNvSpPr txBox="1"/>
          <p:nvPr>
            <p:custDataLst>
              <p:tags r:id="rId11"/>
            </p:custDataLst>
          </p:nvPr>
        </p:nvSpPr>
        <p:spPr>
          <a:xfrm>
            <a:off x="7740690" y="1222551"/>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微软雅黑" panose="020B0503020204020204" charset="-122"/>
              </a:rPr>
              <a:t>1. 宿舍失火</a:t>
            </a:r>
            <a:endParaRPr kumimoji="1" lang="zh-CN" altLang="en-US" b="1" spc="300" dirty="0">
              <a:solidFill>
                <a:srgbClr val="2196F3"/>
              </a:solidFill>
              <a:latin typeface="微软雅黑" panose="020B0503020204020204" charset="-122"/>
            </a:endParaRPr>
          </a:p>
        </p:txBody>
      </p:sp>
      <p:sp>
        <p:nvSpPr>
          <p:cNvPr id="18" name="文本框 17"/>
          <p:cNvSpPr txBox="1"/>
          <p:nvPr>
            <p:custDataLst>
              <p:tags r:id="rId12"/>
            </p:custDataLst>
          </p:nvPr>
        </p:nvSpPr>
        <p:spPr>
          <a:xfrm>
            <a:off x="7595235" y="1705610"/>
            <a:ext cx="3895090" cy="1836420"/>
          </a:xfrm>
          <a:prstGeom prst="rect">
            <a:avLst/>
          </a:prstGeom>
          <a:noFill/>
        </p:spPr>
        <p:txBody>
          <a:bodyPr wrap="square" tIns="0" rtlCol="0"/>
          <a:p>
            <a:pPr defTabSz="457200">
              <a:lnSpc>
                <a:spcPct val="120000"/>
              </a:lnSpc>
            </a:pPr>
            <a:r>
              <a:rPr kumimoji="1" lang="zh-CN" altLang="en-US" sz="1600" spc="150" dirty="0">
                <a:solidFill>
                  <a:srgbClr val="222222">
                    <a:lumMod val="75000"/>
                    <a:lumOff val="25000"/>
                  </a:srgbClr>
                </a:solidFill>
                <a:latin typeface="微软雅黑" panose="020B0503020204020204" charset="-122"/>
              </a:rPr>
              <a:t>（1）逃生时，应用湿毛巾捂住口鼻，背向烟火方向迅速离开。</a:t>
            </a:r>
            <a:endParaRPr kumimoji="1" lang="zh-CN" altLang="en-US" sz="1600" spc="150" dirty="0">
              <a:solidFill>
                <a:srgbClr val="222222">
                  <a:lumMod val="75000"/>
                  <a:lumOff val="25000"/>
                </a:srgbClr>
              </a:solidFill>
              <a:latin typeface="微软雅黑" panose="020B0503020204020204" charset="-122"/>
            </a:endParaRPr>
          </a:p>
          <a:p>
            <a:pPr defTabSz="457200">
              <a:lnSpc>
                <a:spcPct val="120000"/>
              </a:lnSpc>
            </a:pPr>
            <a:r>
              <a:rPr kumimoji="1" lang="zh-CN" altLang="en-US" sz="1600" spc="150" dirty="0">
                <a:solidFill>
                  <a:srgbClr val="222222">
                    <a:lumMod val="75000"/>
                    <a:lumOff val="25000"/>
                  </a:srgbClr>
                </a:solidFill>
                <a:latin typeface="微软雅黑" panose="020B0503020204020204" charset="-122"/>
              </a:rPr>
              <a:t>（2）逃生通道被切断、短时间内无人救援时，应关紧起火方向的门窗，用湿毛巾、湿布堵塞门缝，用水淋透房门，防止烟火侵入。</a:t>
            </a:r>
            <a:endParaRPr kumimoji="1" lang="zh-CN" altLang="en-US" sz="1600" spc="150" dirty="0">
              <a:solidFill>
                <a:srgbClr val="222222">
                  <a:lumMod val="75000"/>
                  <a:lumOff val="25000"/>
                </a:srgbClr>
              </a:solidFill>
              <a:latin typeface="微软雅黑" panose="020B0503020204020204" charset="-122"/>
            </a:endParaRPr>
          </a:p>
        </p:txBody>
      </p:sp>
      <p:sp>
        <p:nvSpPr>
          <p:cNvPr id="19" name="文本框 18"/>
          <p:cNvSpPr txBox="1"/>
          <p:nvPr>
            <p:custDataLst>
              <p:tags r:id="rId13"/>
            </p:custDataLst>
          </p:nvPr>
        </p:nvSpPr>
        <p:spPr>
          <a:xfrm>
            <a:off x="8071098" y="4384380"/>
            <a:ext cx="2991884" cy="369332"/>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8BC34A"/>
                </a:solidFill>
                <a:latin typeface="微软雅黑" panose="020B0503020204020204" charset="-122"/>
              </a:rPr>
              <a:t>2. 高楼失火</a:t>
            </a:r>
            <a:endParaRPr kumimoji="1" lang="zh-CN" altLang="en-US" b="1" spc="300" dirty="0">
              <a:solidFill>
                <a:srgbClr val="8BC34A"/>
              </a:solidFill>
              <a:latin typeface="微软雅黑" panose="020B0503020204020204" charset="-122"/>
            </a:endParaRPr>
          </a:p>
        </p:txBody>
      </p:sp>
      <p:sp>
        <p:nvSpPr>
          <p:cNvPr id="20" name="文本框 19"/>
          <p:cNvSpPr txBox="1"/>
          <p:nvPr>
            <p:custDataLst>
              <p:tags r:id="rId14"/>
            </p:custDataLst>
          </p:nvPr>
        </p:nvSpPr>
        <p:spPr>
          <a:xfrm>
            <a:off x="8070850" y="4753610"/>
            <a:ext cx="3333750" cy="1269365"/>
          </a:xfrm>
          <a:prstGeom prst="rect">
            <a:avLst/>
          </a:prstGeom>
          <a:noFill/>
        </p:spPr>
        <p:txBody>
          <a:bodyPr wrap="square" tIns="0" rtlCol="0">
            <a:noAutofit/>
          </a:bodyPr>
          <a:p>
            <a:pPr defTabSz="457200">
              <a:lnSpc>
                <a:spcPct val="120000"/>
              </a:lnSpc>
            </a:pPr>
            <a:r>
              <a:rPr kumimoji="1" lang="zh-CN" altLang="en-US" sz="1600" spc="150" dirty="0">
                <a:solidFill>
                  <a:srgbClr val="222222">
                    <a:lumMod val="75000"/>
                    <a:lumOff val="25000"/>
                  </a:srgbClr>
                </a:solidFill>
                <a:latin typeface="微软雅黑" panose="020B0503020204020204" charset="-122"/>
              </a:rPr>
              <a:t>高层建筑楼道狭窄、楼层高，发生火灾不容易逃生，救援困难，而且常因人员拥挤阻塞通道而造成踩踏事故。</a:t>
            </a:r>
            <a:endParaRPr kumimoji="1" lang="zh-CN" altLang="en-US" sz="1600" spc="150" dirty="0">
              <a:solidFill>
                <a:srgbClr val="222222">
                  <a:lumMod val="75000"/>
                  <a:lumOff val="25000"/>
                </a:srgbClr>
              </a:solidFill>
              <a:latin typeface="微软雅黑" panose="020B0503020204020204" charset="-122"/>
            </a:endParaRPr>
          </a:p>
        </p:txBody>
      </p:sp>
      <p:sp>
        <p:nvSpPr>
          <p:cNvPr id="21" name="文本框 20"/>
          <p:cNvSpPr txBox="1"/>
          <p:nvPr>
            <p:custDataLst>
              <p:tags r:id="rId15"/>
            </p:custDataLst>
          </p:nvPr>
        </p:nvSpPr>
        <p:spPr>
          <a:xfrm flipH="1">
            <a:off x="1269301" y="4415600"/>
            <a:ext cx="2824111" cy="369332"/>
          </a:xfrm>
          <a:prstGeom prst="rect">
            <a:avLst/>
          </a:prstGeom>
          <a:noFill/>
        </p:spPr>
        <p:txBody>
          <a:bodyPr wrap="square" bIns="0" rtlCol="0" anchor="b">
            <a:normAutofit lnSpcReduction="10000"/>
          </a:bodyPr>
          <a:p>
            <a:pPr algn="l" defTabSz="457200">
              <a:lnSpc>
                <a:spcPct val="120000"/>
              </a:lnSpc>
            </a:pPr>
            <a:r>
              <a:rPr kumimoji="1" lang="zh-CN" altLang="en-US" b="1" spc="300" dirty="0">
                <a:solidFill>
                  <a:srgbClr val="009587"/>
                </a:solidFill>
                <a:latin typeface="微软雅黑" panose="020B0503020204020204" charset="-122"/>
              </a:rPr>
              <a:t>3. 人员密集场所失火</a:t>
            </a:r>
            <a:endParaRPr kumimoji="1" lang="zh-CN" altLang="en-US" b="1" spc="300" dirty="0">
              <a:solidFill>
                <a:srgbClr val="009587"/>
              </a:solidFill>
              <a:latin typeface="微软雅黑" panose="020B0503020204020204" charset="-122"/>
            </a:endParaRPr>
          </a:p>
        </p:txBody>
      </p:sp>
      <p:sp>
        <p:nvSpPr>
          <p:cNvPr id="22" name="文本框 21"/>
          <p:cNvSpPr txBox="1"/>
          <p:nvPr>
            <p:custDataLst>
              <p:tags r:id="rId16"/>
            </p:custDataLst>
          </p:nvPr>
        </p:nvSpPr>
        <p:spPr>
          <a:xfrm flipH="1">
            <a:off x="916940" y="4803140"/>
            <a:ext cx="3528060" cy="1219835"/>
          </a:xfrm>
          <a:prstGeom prst="rect">
            <a:avLst/>
          </a:prstGeom>
          <a:noFill/>
        </p:spPr>
        <p:txBody>
          <a:bodyPr wrap="square" tIns="0" rtlCol="0">
            <a:noAutofit/>
          </a:bodyPr>
          <a:p>
            <a:pPr algn="l" defTabSz="457200">
              <a:lnSpc>
                <a:spcPct val="120000"/>
              </a:lnSpc>
            </a:pPr>
            <a:r>
              <a:rPr kumimoji="1" lang="zh-CN" altLang="en-US" sz="1600" spc="150" dirty="0">
                <a:solidFill>
                  <a:srgbClr val="222222">
                    <a:lumMod val="75000"/>
                    <a:lumOff val="25000"/>
                  </a:srgbClr>
                </a:solidFill>
                <a:latin typeface="微软雅黑" panose="020B0503020204020204" charset="-122"/>
              </a:rPr>
              <a:t>酒店、影剧院、超市、体育馆等是人员密集的场所，一旦发生火灾，常因人员慌乱、拥挤而阻塞通道，发生互相践踏的惨剧。</a:t>
            </a:r>
            <a:endParaRPr kumimoji="1" lang="zh-CN" altLang="en-US" sz="1600" spc="150" dirty="0">
              <a:solidFill>
                <a:srgbClr val="222222">
                  <a:lumMod val="75000"/>
                  <a:lumOff val="25000"/>
                </a:srgbClr>
              </a:solidFill>
              <a:latin typeface="微软雅黑" panose="020B0503020204020204" charset="-122"/>
            </a:endParaRPr>
          </a:p>
        </p:txBody>
      </p:sp>
      <p:sp>
        <p:nvSpPr>
          <p:cNvPr id="23" name="图形 11"/>
          <p:cNvSpPr/>
          <p:nvPr>
            <p:custDataLst>
              <p:tags r:id="rId17"/>
            </p:custDataLst>
          </p:nvPr>
        </p:nvSpPr>
        <p:spPr>
          <a:xfrm>
            <a:off x="5844144" y="3759478"/>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4" name="图形 22"/>
          <p:cNvSpPr/>
          <p:nvPr>
            <p:custDataLst>
              <p:tags r:id="rId18"/>
            </p:custDataLst>
          </p:nvPr>
        </p:nvSpPr>
        <p:spPr>
          <a:xfrm>
            <a:off x="7380478" y="4606241"/>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5" name="任意形状 34"/>
          <p:cNvSpPr/>
          <p:nvPr>
            <p:custDataLst>
              <p:tags r:id="rId19"/>
            </p:custDataLst>
          </p:nvPr>
        </p:nvSpPr>
        <p:spPr>
          <a:xfrm>
            <a:off x="4445429" y="4612782"/>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4" name="任意形状 33"/>
          <p:cNvSpPr/>
          <p:nvPr>
            <p:custDataLst>
              <p:tags r:id="rId20"/>
            </p:custDataLst>
          </p:nvPr>
        </p:nvSpPr>
        <p:spPr>
          <a:xfrm>
            <a:off x="5930267" y="2150417"/>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08" cy="1299"/>
              <a:chOff x="170" y="288"/>
              <a:chExt cx="7808" cy="1299"/>
            </a:xfrm>
          </p:grpSpPr>
          <p:sp>
            <p:nvSpPr>
              <p:cNvPr id="2" name="文本框 1"/>
              <p:cNvSpPr txBox="1"/>
              <p:nvPr/>
            </p:nvSpPr>
            <p:spPr>
              <a:xfrm>
                <a:off x="1302"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二、防止火灾</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732155" y="1109345"/>
            <a:ext cx="4145280" cy="460375"/>
          </a:xfrm>
          <a:prstGeom prst="rect">
            <a:avLst/>
          </a:prstGeom>
          <a:noFill/>
        </p:spPr>
        <p:txBody>
          <a:bodyPr wrap="none" rtlCol="0">
            <a:spAutoFit/>
          </a:bodyPr>
          <a:p>
            <a:pPr algn="l"/>
            <a:r>
              <a:rPr lang="zh-CN" altLang="en-US" sz="2400" b="1"/>
              <a:t>（五）火灾事故的预防与应对</a:t>
            </a:r>
            <a:endParaRPr lang="zh-CN" altLang="en-US" sz="2400" b="1"/>
          </a:p>
        </p:txBody>
      </p:sp>
      <p:sp>
        <p:nvSpPr>
          <p:cNvPr id="12" name="Freeform 9"/>
          <p:cNvSpPr/>
          <p:nvPr>
            <p:custDataLst>
              <p:tags r:id="rId3"/>
            </p:custDataLst>
          </p:nvPr>
        </p:nvSpPr>
        <p:spPr bwMode="auto">
          <a:xfrm>
            <a:off x="5732861" y="3051733"/>
            <a:ext cx="827847" cy="827847"/>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25" name="Freeform 5"/>
          <p:cNvSpPr/>
          <p:nvPr>
            <p:custDataLst>
              <p:tags r:id="rId4"/>
            </p:custDataLst>
          </p:nvPr>
        </p:nvSpPr>
        <p:spPr bwMode="auto">
          <a:xfrm>
            <a:off x="4543587" y="1793067"/>
            <a:ext cx="1943040" cy="3336916"/>
          </a:xfrm>
          <a:custGeom>
            <a:avLst/>
            <a:gdLst>
              <a:gd name="T0" fmla="*/ 641 w 783"/>
              <a:gd name="T1" fmla="*/ 1225 h 1345"/>
              <a:gd name="T2" fmla="*/ 646 w 783"/>
              <a:gd name="T3" fmla="*/ 1166 h 1345"/>
              <a:gd name="T4" fmla="*/ 633 w 783"/>
              <a:gd name="T5" fmla="*/ 1149 h 1345"/>
              <a:gd name="T6" fmla="*/ 618 w 783"/>
              <a:gd name="T7" fmla="*/ 1147 h 1345"/>
              <a:gd name="T8" fmla="*/ 598 w 783"/>
              <a:gd name="T9" fmla="*/ 1152 h 1345"/>
              <a:gd name="T10" fmla="*/ 554 w 783"/>
              <a:gd name="T11" fmla="*/ 1151 h 1345"/>
              <a:gd name="T12" fmla="*/ 525 w 783"/>
              <a:gd name="T13" fmla="*/ 1130 h 1345"/>
              <a:gd name="T14" fmla="*/ 515 w 783"/>
              <a:gd name="T15" fmla="*/ 1105 h 1345"/>
              <a:gd name="T16" fmla="*/ 520 w 783"/>
              <a:gd name="T17" fmla="*/ 1069 h 1345"/>
              <a:gd name="T18" fmla="*/ 550 w 783"/>
              <a:gd name="T19" fmla="*/ 1040 h 1345"/>
              <a:gd name="T20" fmla="*/ 600 w 783"/>
              <a:gd name="T21" fmla="*/ 1038 h 1345"/>
              <a:gd name="T22" fmla="*/ 640 w 783"/>
              <a:gd name="T23" fmla="*/ 1040 h 1345"/>
              <a:gd name="T24" fmla="*/ 651 w 783"/>
              <a:gd name="T25" fmla="*/ 1010 h 1345"/>
              <a:gd name="T26" fmla="*/ 648 w 783"/>
              <a:gd name="T27" fmla="*/ 954 h 1345"/>
              <a:gd name="T28" fmla="*/ 641 w 783"/>
              <a:gd name="T29" fmla="*/ 882 h 1345"/>
              <a:gd name="T30" fmla="*/ 637 w 783"/>
              <a:gd name="T31" fmla="*/ 861 h 1345"/>
              <a:gd name="T32" fmla="*/ 456 w 783"/>
              <a:gd name="T33" fmla="*/ 672 h 1345"/>
              <a:gd name="T34" fmla="*/ 644 w 783"/>
              <a:gd name="T35" fmla="*/ 484 h 1345"/>
              <a:gd name="T36" fmla="*/ 666 w 783"/>
              <a:gd name="T37" fmla="*/ 485 h 1345"/>
              <a:gd name="T38" fmla="*/ 664 w 783"/>
              <a:gd name="T39" fmla="*/ 468 h 1345"/>
              <a:gd name="T40" fmla="*/ 654 w 783"/>
              <a:gd name="T41" fmla="*/ 374 h 1345"/>
              <a:gd name="T42" fmla="*/ 650 w 783"/>
              <a:gd name="T43" fmla="*/ 315 h 1345"/>
              <a:gd name="T44" fmla="*/ 663 w 783"/>
              <a:gd name="T45" fmla="*/ 298 h 1345"/>
              <a:gd name="T46" fmla="*/ 678 w 783"/>
              <a:gd name="T47" fmla="*/ 296 h 1345"/>
              <a:gd name="T48" fmla="*/ 698 w 783"/>
              <a:gd name="T49" fmla="*/ 301 h 1345"/>
              <a:gd name="T50" fmla="*/ 741 w 783"/>
              <a:gd name="T51" fmla="*/ 300 h 1345"/>
              <a:gd name="T52" fmla="*/ 771 w 783"/>
              <a:gd name="T53" fmla="*/ 279 h 1345"/>
              <a:gd name="T54" fmla="*/ 781 w 783"/>
              <a:gd name="T55" fmla="*/ 254 h 1345"/>
              <a:gd name="T56" fmla="*/ 776 w 783"/>
              <a:gd name="T57" fmla="*/ 218 h 1345"/>
              <a:gd name="T58" fmla="*/ 746 w 783"/>
              <a:gd name="T59" fmla="*/ 189 h 1345"/>
              <a:gd name="T60" fmla="*/ 696 w 783"/>
              <a:gd name="T61" fmla="*/ 187 h 1345"/>
              <a:gd name="T62" fmla="*/ 655 w 783"/>
              <a:gd name="T63" fmla="*/ 189 h 1345"/>
              <a:gd name="T64" fmla="*/ 644 w 783"/>
              <a:gd name="T65" fmla="*/ 159 h 1345"/>
              <a:gd name="T66" fmla="*/ 647 w 783"/>
              <a:gd name="T67" fmla="*/ 103 h 1345"/>
              <a:gd name="T68" fmla="*/ 654 w 783"/>
              <a:gd name="T69" fmla="*/ 31 h 1345"/>
              <a:gd name="T70" fmla="*/ 660 w 783"/>
              <a:gd name="T71" fmla="*/ 4 h 1345"/>
              <a:gd name="T72" fmla="*/ 660 w 783"/>
              <a:gd name="T73" fmla="*/ 0 h 1345"/>
              <a:gd name="T74" fmla="*/ 522 w 783"/>
              <a:gd name="T75" fmla="*/ 0 h 1345"/>
              <a:gd name="T76" fmla="*/ 445 w 783"/>
              <a:gd name="T77" fmla="*/ 173 h 1345"/>
              <a:gd name="T78" fmla="*/ 310 w 783"/>
              <a:gd name="T79" fmla="*/ 252 h 1345"/>
              <a:gd name="T80" fmla="*/ 121 w 783"/>
              <a:gd name="T81" fmla="*/ 231 h 1345"/>
              <a:gd name="T82" fmla="*/ 0 w 783"/>
              <a:gd name="T83" fmla="*/ 441 h 1345"/>
              <a:gd name="T84" fmla="*/ 113 w 783"/>
              <a:gd name="T85" fmla="*/ 594 h 1345"/>
              <a:gd name="T86" fmla="*/ 112 w 783"/>
              <a:gd name="T87" fmla="*/ 751 h 1345"/>
              <a:gd name="T88" fmla="*/ 0 w 783"/>
              <a:gd name="T89" fmla="*/ 904 h 1345"/>
              <a:gd name="T90" fmla="*/ 122 w 783"/>
              <a:gd name="T91" fmla="*/ 1114 h 1345"/>
              <a:gd name="T92" fmla="*/ 311 w 783"/>
              <a:gd name="T93" fmla="*/ 1093 h 1345"/>
              <a:gd name="T94" fmla="*/ 446 w 783"/>
              <a:gd name="T95" fmla="*/ 1171 h 1345"/>
              <a:gd name="T96" fmla="*/ 523 w 783"/>
              <a:gd name="T97" fmla="*/ 1345 h 1345"/>
              <a:gd name="T98" fmla="*/ 629 w 783"/>
              <a:gd name="T99" fmla="*/ 1345 h 1345"/>
              <a:gd name="T100" fmla="*/ 631 w 783"/>
              <a:gd name="T101" fmla="*/ 1319 h 1345"/>
              <a:gd name="T102" fmla="*/ 641 w 783"/>
              <a:gd name="T103" fmla="*/ 1225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3" h="1345">
                <a:moveTo>
                  <a:pt x="641" y="1225"/>
                </a:moveTo>
                <a:cubicBezTo>
                  <a:pt x="644" y="1208"/>
                  <a:pt x="648" y="1176"/>
                  <a:pt x="646" y="1166"/>
                </a:cubicBezTo>
                <a:cubicBezTo>
                  <a:pt x="644" y="1156"/>
                  <a:pt x="636" y="1151"/>
                  <a:pt x="633" y="1149"/>
                </a:cubicBezTo>
                <a:cubicBezTo>
                  <a:pt x="630" y="1147"/>
                  <a:pt x="622" y="1147"/>
                  <a:pt x="618" y="1147"/>
                </a:cubicBezTo>
                <a:cubicBezTo>
                  <a:pt x="613" y="1148"/>
                  <a:pt x="615" y="1147"/>
                  <a:pt x="598" y="1152"/>
                </a:cubicBezTo>
                <a:cubicBezTo>
                  <a:pt x="580" y="1157"/>
                  <a:pt x="565" y="1153"/>
                  <a:pt x="554" y="1151"/>
                </a:cubicBezTo>
                <a:cubicBezTo>
                  <a:pt x="544" y="1150"/>
                  <a:pt x="529" y="1134"/>
                  <a:pt x="525" y="1130"/>
                </a:cubicBezTo>
                <a:cubicBezTo>
                  <a:pt x="521" y="1125"/>
                  <a:pt x="515" y="1110"/>
                  <a:pt x="515" y="1105"/>
                </a:cubicBezTo>
                <a:cubicBezTo>
                  <a:pt x="514" y="1099"/>
                  <a:pt x="513" y="1083"/>
                  <a:pt x="520" y="1069"/>
                </a:cubicBezTo>
                <a:cubicBezTo>
                  <a:pt x="526" y="1055"/>
                  <a:pt x="544" y="1042"/>
                  <a:pt x="550" y="1040"/>
                </a:cubicBezTo>
                <a:cubicBezTo>
                  <a:pt x="556" y="1039"/>
                  <a:pt x="580" y="1030"/>
                  <a:pt x="600" y="1038"/>
                </a:cubicBezTo>
                <a:cubicBezTo>
                  <a:pt x="620" y="1047"/>
                  <a:pt x="630" y="1044"/>
                  <a:pt x="640" y="1040"/>
                </a:cubicBezTo>
                <a:cubicBezTo>
                  <a:pt x="651" y="1036"/>
                  <a:pt x="652" y="1019"/>
                  <a:pt x="651" y="1010"/>
                </a:cubicBezTo>
                <a:cubicBezTo>
                  <a:pt x="650" y="1001"/>
                  <a:pt x="649" y="978"/>
                  <a:pt x="648" y="954"/>
                </a:cubicBezTo>
                <a:cubicBezTo>
                  <a:pt x="647" y="931"/>
                  <a:pt x="643" y="890"/>
                  <a:pt x="641" y="882"/>
                </a:cubicBezTo>
                <a:cubicBezTo>
                  <a:pt x="640" y="876"/>
                  <a:pt x="638" y="867"/>
                  <a:pt x="637" y="861"/>
                </a:cubicBezTo>
                <a:cubicBezTo>
                  <a:pt x="536" y="857"/>
                  <a:pt x="456" y="77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122" y="1114"/>
                  <a:pt x="122" y="1114"/>
                  <a:pt x="122" y="1114"/>
                </a:cubicBezTo>
                <a:cubicBezTo>
                  <a:pt x="311" y="1093"/>
                  <a:pt x="311" y="1093"/>
                  <a:pt x="311" y="1093"/>
                </a:cubicBezTo>
                <a:cubicBezTo>
                  <a:pt x="446" y="1171"/>
                  <a:pt x="446" y="1171"/>
                  <a:pt x="446" y="1171"/>
                </a:cubicBezTo>
                <a:cubicBezTo>
                  <a:pt x="523" y="1345"/>
                  <a:pt x="523" y="1345"/>
                  <a:pt x="523" y="1345"/>
                </a:cubicBezTo>
                <a:cubicBezTo>
                  <a:pt x="629" y="1345"/>
                  <a:pt x="629" y="1345"/>
                  <a:pt x="629" y="1345"/>
                </a:cubicBezTo>
                <a:cubicBezTo>
                  <a:pt x="631" y="1319"/>
                  <a:pt x="631" y="1319"/>
                  <a:pt x="631" y="1319"/>
                </a:cubicBezTo>
                <a:cubicBezTo>
                  <a:pt x="635" y="1274"/>
                  <a:pt x="638" y="1242"/>
                  <a:pt x="641" y="1225"/>
                </a:cubicBez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6" name="Freeform 6"/>
          <p:cNvSpPr/>
          <p:nvPr>
            <p:custDataLst>
              <p:tags r:id="rId5"/>
            </p:custDataLst>
          </p:nvPr>
        </p:nvSpPr>
        <p:spPr bwMode="auto">
          <a:xfrm>
            <a:off x="5816938" y="1793067"/>
            <a:ext cx="1923129" cy="3336916"/>
          </a:xfrm>
          <a:custGeom>
            <a:avLst/>
            <a:gdLst>
              <a:gd name="T0" fmla="*/ 662 w 775"/>
              <a:gd name="T1" fmla="*/ 593 h 1345"/>
              <a:gd name="T2" fmla="*/ 775 w 775"/>
              <a:gd name="T3" fmla="*/ 440 h 1345"/>
              <a:gd name="T4" fmla="*/ 653 w 775"/>
              <a:gd name="T5" fmla="*/ 231 h 1345"/>
              <a:gd name="T6" fmla="*/ 464 w 775"/>
              <a:gd name="T7" fmla="*/ 251 h 1345"/>
              <a:gd name="T8" fmla="*/ 329 w 775"/>
              <a:gd name="T9" fmla="*/ 173 h 1345"/>
              <a:gd name="T10" fmla="*/ 252 w 775"/>
              <a:gd name="T11" fmla="*/ 0 h 1345"/>
              <a:gd name="T12" fmla="*/ 147 w 775"/>
              <a:gd name="T13" fmla="*/ 0 h 1345"/>
              <a:gd name="T14" fmla="*/ 147 w 775"/>
              <a:gd name="T15" fmla="*/ 4 h 1345"/>
              <a:gd name="T16" fmla="*/ 141 w 775"/>
              <a:gd name="T17" fmla="*/ 31 h 1345"/>
              <a:gd name="T18" fmla="*/ 134 w 775"/>
              <a:gd name="T19" fmla="*/ 103 h 1345"/>
              <a:gd name="T20" fmla="*/ 131 w 775"/>
              <a:gd name="T21" fmla="*/ 159 h 1345"/>
              <a:gd name="T22" fmla="*/ 142 w 775"/>
              <a:gd name="T23" fmla="*/ 189 h 1345"/>
              <a:gd name="T24" fmla="*/ 183 w 775"/>
              <a:gd name="T25" fmla="*/ 187 h 1345"/>
              <a:gd name="T26" fmla="*/ 233 w 775"/>
              <a:gd name="T27" fmla="*/ 189 h 1345"/>
              <a:gd name="T28" fmla="*/ 263 w 775"/>
              <a:gd name="T29" fmla="*/ 218 h 1345"/>
              <a:gd name="T30" fmla="*/ 268 w 775"/>
              <a:gd name="T31" fmla="*/ 254 h 1345"/>
              <a:gd name="T32" fmla="*/ 258 w 775"/>
              <a:gd name="T33" fmla="*/ 279 h 1345"/>
              <a:gd name="T34" fmla="*/ 228 w 775"/>
              <a:gd name="T35" fmla="*/ 300 h 1345"/>
              <a:gd name="T36" fmla="*/ 185 w 775"/>
              <a:gd name="T37" fmla="*/ 301 h 1345"/>
              <a:gd name="T38" fmla="*/ 165 w 775"/>
              <a:gd name="T39" fmla="*/ 296 h 1345"/>
              <a:gd name="T40" fmla="*/ 150 w 775"/>
              <a:gd name="T41" fmla="*/ 298 h 1345"/>
              <a:gd name="T42" fmla="*/ 137 w 775"/>
              <a:gd name="T43" fmla="*/ 315 h 1345"/>
              <a:gd name="T44" fmla="*/ 141 w 775"/>
              <a:gd name="T45" fmla="*/ 374 h 1345"/>
              <a:gd name="T46" fmla="*/ 151 w 775"/>
              <a:gd name="T47" fmla="*/ 468 h 1345"/>
              <a:gd name="T48" fmla="*/ 153 w 775"/>
              <a:gd name="T49" fmla="*/ 485 h 1345"/>
              <a:gd name="T50" fmla="*/ 319 w 775"/>
              <a:gd name="T51" fmla="*/ 672 h 1345"/>
              <a:gd name="T52" fmla="*/ 131 w 775"/>
              <a:gd name="T53" fmla="*/ 861 h 1345"/>
              <a:gd name="T54" fmla="*/ 124 w 775"/>
              <a:gd name="T55" fmla="*/ 861 h 1345"/>
              <a:gd name="T56" fmla="*/ 128 w 775"/>
              <a:gd name="T57" fmla="*/ 882 h 1345"/>
              <a:gd name="T58" fmla="*/ 135 w 775"/>
              <a:gd name="T59" fmla="*/ 954 h 1345"/>
              <a:gd name="T60" fmla="*/ 138 w 775"/>
              <a:gd name="T61" fmla="*/ 1010 h 1345"/>
              <a:gd name="T62" fmla="*/ 127 w 775"/>
              <a:gd name="T63" fmla="*/ 1040 h 1345"/>
              <a:gd name="T64" fmla="*/ 87 w 775"/>
              <a:gd name="T65" fmla="*/ 1038 h 1345"/>
              <a:gd name="T66" fmla="*/ 37 w 775"/>
              <a:gd name="T67" fmla="*/ 1040 h 1345"/>
              <a:gd name="T68" fmla="*/ 7 w 775"/>
              <a:gd name="T69" fmla="*/ 1069 h 1345"/>
              <a:gd name="T70" fmla="*/ 2 w 775"/>
              <a:gd name="T71" fmla="*/ 1105 h 1345"/>
              <a:gd name="T72" fmla="*/ 12 w 775"/>
              <a:gd name="T73" fmla="*/ 1130 h 1345"/>
              <a:gd name="T74" fmla="*/ 41 w 775"/>
              <a:gd name="T75" fmla="*/ 1151 h 1345"/>
              <a:gd name="T76" fmla="*/ 85 w 775"/>
              <a:gd name="T77" fmla="*/ 1152 h 1345"/>
              <a:gd name="T78" fmla="*/ 105 w 775"/>
              <a:gd name="T79" fmla="*/ 1147 h 1345"/>
              <a:gd name="T80" fmla="*/ 120 w 775"/>
              <a:gd name="T81" fmla="*/ 1149 h 1345"/>
              <a:gd name="T82" fmla="*/ 133 w 775"/>
              <a:gd name="T83" fmla="*/ 1166 h 1345"/>
              <a:gd name="T84" fmla="*/ 128 w 775"/>
              <a:gd name="T85" fmla="*/ 1225 h 1345"/>
              <a:gd name="T86" fmla="*/ 118 w 775"/>
              <a:gd name="T87" fmla="*/ 1319 h 1345"/>
              <a:gd name="T88" fmla="*/ 116 w 775"/>
              <a:gd name="T89" fmla="*/ 1345 h 1345"/>
              <a:gd name="T90" fmla="*/ 253 w 775"/>
              <a:gd name="T91" fmla="*/ 1345 h 1345"/>
              <a:gd name="T92" fmla="*/ 329 w 775"/>
              <a:gd name="T93" fmla="*/ 1171 h 1345"/>
              <a:gd name="T94" fmla="*/ 465 w 775"/>
              <a:gd name="T95" fmla="*/ 1093 h 1345"/>
              <a:gd name="T96" fmla="*/ 654 w 775"/>
              <a:gd name="T97" fmla="*/ 1113 h 1345"/>
              <a:gd name="T98" fmla="*/ 775 w 775"/>
              <a:gd name="T99" fmla="*/ 903 h 1345"/>
              <a:gd name="T100" fmla="*/ 663 w 775"/>
              <a:gd name="T101" fmla="*/ 750 h 1345"/>
              <a:gd name="T102" fmla="*/ 662 w 775"/>
              <a:gd name="T103" fmla="*/ 593 h 1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5" h="1345">
                <a:moveTo>
                  <a:pt x="662" y="593"/>
                </a:moveTo>
                <a:cubicBezTo>
                  <a:pt x="775" y="440"/>
                  <a:pt x="775" y="440"/>
                  <a:pt x="775" y="440"/>
                </a:cubicBezTo>
                <a:cubicBezTo>
                  <a:pt x="653" y="231"/>
                  <a:pt x="653" y="231"/>
                  <a:pt x="653" y="231"/>
                </a:cubicBezTo>
                <a:cubicBezTo>
                  <a:pt x="464" y="251"/>
                  <a:pt x="464" y="251"/>
                  <a:pt x="464" y="251"/>
                </a:cubicBezTo>
                <a:cubicBezTo>
                  <a:pt x="329" y="173"/>
                  <a:pt x="329" y="173"/>
                  <a:pt x="329" y="173"/>
                </a:cubicBezTo>
                <a:cubicBezTo>
                  <a:pt x="252" y="0"/>
                  <a:pt x="252" y="0"/>
                  <a:pt x="252" y="0"/>
                </a:cubicBezTo>
                <a:cubicBezTo>
                  <a:pt x="147" y="0"/>
                  <a:pt x="147" y="0"/>
                  <a:pt x="147" y="0"/>
                </a:cubicBezTo>
                <a:cubicBezTo>
                  <a:pt x="147" y="2"/>
                  <a:pt x="147" y="3"/>
                  <a:pt x="147" y="4"/>
                </a:cubicBezTo>
                <a:cubicBezTo>
                  <a:pt x="146" y="8"/>
                  <a:pt x="143" y="22"/>
                  <a:pt x="141" y="31"/>
                </a:cubicBezTo>
                <a:cubicBezTo>
                  <a:pt x="140" y="39"/>
                  <a:pt x="136" y="80"/>
                  <a:pt x="134" y="103"/>
                </a:cubicBezTo>
                <a:cubicBezTo>
                  <a:pt x="133" y="127"/>
                  <a:pt x="132" y="150"/>
                  <a:pt x="131" y="159"/>
                </a:cubicBezTo>
                <a:cubicBezTo>
                  <a:pt x="130" y="169"/>
                  <a:pt x="132" y="185"/>
                  <a:pt x="142" y="189"/>
                </a:cubicBezTo>
                <a:cubicBezTo>
                  <a:pt x="153" y="193"/>
                  <a:pt x="163" y="196"/>
                  <a:pt x="183" y="187"/>
                </a:cubicBezTo>
                <a:cubicBezTo>
                  <a:pt x="203" y="179"/>
                  <a:pt x="226" y="188"/>
                  <a:pt x="233" y="189"/>
                </a:cubicBezTo>
                <a:cubicBezTo>
                  <a:pt x="239" y="191"/>
                  <a:pt x="256" y="204"/>
                  <a:pt x="263" y="218"/>
                </a:cubicBezTo>
                <a:cubicBezTo>
                  <a:pt x="270" y="232"/>
                  <a:pt x="268" y="248"/>
                  <a:pt x="268" y="254"/>
                </a:cubicBezTo>
                <a:cubicBezTo>
                  <a:pt x="268" y="259"/>
                  <a:pt x="262" y="274"/>
                  <a:pt x="258" y="279"/>
                </a:cubicBezTo>
                <a:cubicBezTo>
                  <a:pt x="254" y="283"/>
                  <a:pt x="239" y="299"/>
                  <a:pt x="228" y="300"/>
                </a:cubicBezTo>
                <a:cubicBezTo>
                  <a:pt x="218" y="302"/>
                  <a:pt x="202" y="306"/>
                  <a:pt x="185" y="301"/>
                </a:cubicBezTo>
                <a:cubicBezTo>
                  <a:pt x="168" y="297"/>
                  <a:pt x="169" y="297"/>
                  <a:pt x="165" y="296"/>
                </a:cubicBezTo>
                <a:cubicBezTo>
                  <a:pt x="161" y="296"/>
                  <a:pt x="153" y="297"/>
                  <a:pt x="150" y="298"/>
                </a:cubicBezTo>
                <a:cubicBezTo>
                  <a:pt x="146" y="300"/>
                  <a:pt x="139" y="305"/>
                  <a:pt x="137" y="315"/>
                </a:cubicBezTo>
                <a:cubicBezTo>
                  <a:pt x="135" y="325"/>
                  <a:pt x="138" y="357"/>
                  <a:pt x="141" y="374"/>
                </a:cubicBezTo>
                <a:cubicBezTo>
                  <a:pt x="145" y="391"/>
                  <a:pt x="147" y="423"/>
                  <a:pt x="151" y="468"/>
                </a:cubicBezTo>
                <a:cubicBezTo>
                  <a:pt x="153" y="485"/>
                  <a:pt x="153" y="485"/>
                  <a:pt x="153" y="485"/>
                </a:cubicBezTo>
                <a:cubicBezTo>
                  <a:pt x="247" y="496"/>
                  <a:pt x="319" y="576"/>
                  <a:pt x="319" y="672"/>
                </a:cubicBezTo>
                <a:cubicBezTo>
                  <a:pt x="319" y="776"/>
                  <a:pt x="235" y="861"/>
                  <a:pt x="131" y="861"/>
                </a:cubicBezTo>
                <a:cubicBezTo>
                  <a:pt x="129" y="861"/>
                  <a:pt x="126" y="861"/>
                  <a:pt x="124" y="861"/>
                </a:cubicBezTo>
                <a:cubicBezTo>
                  <a:pt x="125" y="867"/>
                  <a:pt x="127" y="876"/>
                  <a:pt x="128" y="882"/>
                </a:cubicBezTo>
                <a:cubicBezTo>
                  <a:pt x="130" y="890"/>
                  <a:pt x="134" y="931"/>
                  <a:pt x="135" y="954"/>
                </a:cubicBezTo>
                <a:cubicBezTo>
                  <a:pt x="136" y="978"/>
                  <a:pt x="137" y="1001"/>
                  <a:pt x="138" y="1010"/>
                </a:cubicBezTo>
                <a:cubicBezTo>
                  <a:pt x="139" y="1019"/>
                  <a:pt x="138" y="1036"/>
                  <a:pt x="127" y="1040"/>
                </a:cubicBezTo>
                <a:cubicBezTo>
                  <a:pt x="117" y="1044"/>
                  <a:pt x="107" y="1047"/>
                  <a:pt x="87" y="1038"/>
                </a:cubicBezTo>
                <a:cubicBezTo>
                  <a:pt x="67" y="1030"/>
                  <a:pt x="43" y="1039"/>
                  <a:pt x="37" y="1040"/>
                </a:cubicBezTo>
                <a:cubicBezTo>
                  <a:pt x="31" y="1042"/>
                  <a:pt x="13" y="1055"/>
                  <a:pt x="7" y="1069"/>
                </a:cubicBezTo>
                <a:cubicBezTo>
                  <a:pt x="0" y="1083"/>
                  <a:pt x="1" y="1099"/>
                  <a:pt x="2" y="1105"/>
                </a:cubicBezTo>
                <a:cubicBezTo>
                  <a:pt x="2" y="1110"/>
                  <a:pt x="8" y="1125"/>
                  <a:pt x="12" y="1130"/>
                </a:cubicBezTo>
                <a:cubicBezTo>
                  <a:pt x="16" y="1134"/>
                  <a:pt x="31" y="1150"/>
                  <a:pt x="41" y="1151"/>
                </a:cubicBezTo>
                <a:cubicBezTo>
                  <a:pt x="52" y="1153"/>
                  <a:pt x="67" y="1157"/>
                  <a:pt x="85" y="1152"/>
                </a:cubicBezTo>
                <a:cubicBezTo>
                  <a:pt x="102" y="1147"/>
                  <a:pt x="100" y="1148"/>
                  <a:pt x="105" y="1147"/>
                </a:cubicBezTo>
                <a:cubicBezTo>
                  <a:pt x="109" y="1147"/>
                  <a:pt x="117" y="1147"/>
                  <a:pt x="120" y="1149"/>
                </a:cubicBezTo>
                <a:cubicBezTo>
                  <a:pt x="123" y="1151"/>
                  <a:pt x="131" y="1156"/>
                  <a:pt x="133" y="1166"/>
                </a:cubicBezTo>
                <a:cubicBezTo>
                  <a:pt x="135" y="1176"/>
                  <a:pt x="131" y="1208"/>
                  <a:pt x="128" y="1225"/>
                </a:cubicBezTo>
                <a:cubicBezTo>
                  <a:pt x="125" y="1242"/>
                  <a:pt x="122" y="1274"/>
                  <a:pt x="118" y="1319"/>
                </a:cubicBezTo>
                <a:cubicBezTo>
                  <a:pt x="116" y="1345"/>
                  <a:pt x="116" y="1345"/>
                  <a:pt x="116" y="1345"/>
                </a:cubicBezTo>
                <a:cubicBezTo>
                  <a:pt x="253" y="1345"/>
                  <a:pt x="253" y="1345"/>
                  <a:pt x="253" y="1345"/>
                </a:cubicBezTo>
                <a:cubicBezTo>
                  <a:pt x="329" y="1171"/>
                  <a:pt x="329" y="1171"/>
                  <a:pt x="329" y="1171"/>
                </a:cubicBezTo>
                <a:cubicBezTo>
                  <a:pt x="465" y="1093"/>
                  <a:pt x="465" y="1093"/>
                  <a:pt x="465" y="1093"/>
                </a:cubicBezTo>
                <a:cubicBezTo>
                  <a:pt x="654" y="1113"/>
                  <a:pt x="654" y="1113"/>
                  <a:pt x="654" y="1113"/>
                </a:cubicBezTo>
                <a:cubicBezTo>
                  <a:pt x="775" y="903"/>
                  <a:pt x="775" y="903"/>
                  <a:pt x="775" y="903"/>
                </a:cubicBezTo>
                <a:cubicBezTo>
                  <a:pt x="663" y="750"/>
                  <a:pt x="663" y="750"/>
                  <a:pt x="663" y="750"/>
                </a:cubicBezTo>
                <a:lnTo>
                  <a:pt x="662" y="593"/>
                </a:ln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8" name="文本框 27"/>
          <p:cNvSpPr txBox="1"/>
          <p:nvPr>
            <p:custDataLst>
              <p:tags r:id="rId6"/>
            </p:custDataLst>
          </p:nvPr>
        </p:nvSpPr>
        <p:spPr>
          <a:xfrm>
            <a:off x="7896840" y="2013452"/>
            <a:ext cx="2976330" cy="626919"/>
          </a:xfrm>
          <a:prstGeom prst="rect">
            <a:avLst/>
          </a:prstGeom>
        </p:spPr>
        <p:txBody>
          <a:bodyPr wrap="square" lIns="90000" tIns="46800" rIns="90000" bIns="46800" anchor="b" anchorCtr="0">
            <a:normAutofit/>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t>2. 火灾事故的应对</a:t>
            </a:r>
            <a:endParaRPr lang="zh-CN" altLang="en-US" b="1"/>
          </a:p>
        </p:txBody>
      </p:sp>
      <p:sp>
        <p:nvSpPr>
          <p:cNvPr id="29" name="文本框 28"/>
          <p:cNvSpPr txBox="1"/>
          <p:nvPr>
            <p:custDataLst>
              <p:tags r:id="rId7"/>
            </p:custDataLst>
          </p:nvPr>
        </p:nvSpPr>
        <p:spPr>
          <a:xfrm>
            <a:off x="7896860" y="2640330"/>
            <a:ext cx="3559175" cy="211201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000"/>
              <a:t>当火灾发生时，一定要保持头脑冷静。假如火势较小，可用灭火器、自来水等及时将火扑灭，同时还应呼喊其他人报警和参与灭火。</a:t>
            </a:r>
            <a:endParaRPr lang="zh-CN" altLang="en-US" sz="2000"/>
          </a:p>
        </p:txBody>
      </p:sp>
      <p:sp>
        <p:nvSpPr>
          <p:cNvPr id="30" name="文本框 29"/>
          <p:cNvSpPr txBox="1"/>
          <p:nvPr>
            <p:custDataLst>
              <p:tags r:id="rId8"/>
            </p:custDataLst>
          </p:nvPr>
        </p:nvSpPr>
        <p:spPr>
          <a:xfrm>
            <a:off x="707961" y="2013452"/>
            <a:ext cx="2976330" cy="626919"/>
          </a:xfrm>
          <a:prstGeom prst="rect">
            <a:avLst/>
          </a:prstGeom>
        </p:spPr>
        <p:txBody>
          <a:bodyPr wrap="square" anchor="b" anchorCtr="0">
            <a:normAutofit/>
          </a:bodyPr>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t>1. 火灾事故的预防</a:t>
            </a:r>
            <a:endParaRPr lang="zh-CN" altLang="en-US" b="1"/>
          </a:p>
        </p:txBody>
      </p:sp>
      <p:sp>
        <p:nvSpPr>
          <p:cNvPr id="31" name="文本框 30"/>
          <p:cNvSpPr txBox="1"/>
          <p:nvPr>
            <p:custDataLst>
              <p:tags r:id="rId9"/>
            </p:custDataLst>
          </p:nvPr>
        </p:nvSpPr>
        <p:spPr>
          <a:xfrm>
            <a:off x="708025" y="2661920"/>
            <a:ext cx="3835400" cy="2111375"/>
          </a:xfrm>
          <a:prstGeom prst="rect">
            <a:avLst/>
          </a:prstGeom>
        </p:spPr>
        <p:txBody>
          <a:bodyPr wrap="square"/>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000" dirty="0"/>
              <a:t>为防止发生火灾，在教室、寝室等场所应注意安全用电与用火。不要私自乱拉乱扯电源，充电器使用完毕要及时拔掉。</a:t>
            </a:r>
            <a:endParaRPr lang="zh-CN" altLang="en-US" sz="2000" dirty="0"/>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第三部分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078990" y="3161030"/>
            <a:ext cx="501586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运动不当易致伤，绝招教你来防范</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descr="11"/>
          <p:cNvPicPr>
            <a:picLocks noChangeAspect="1"/>
          </p:cNvPicPr>
          <p:nvPr/>
        </p:nvPicPr>
        <p:blipFill>
          <a:blip r:embed="rId1"/>
          <a:srcRect t="81118" r="67447"/>
          <a:stretch>
            <a:fillRect/>
          </a:stretch>
        </p:blipFill>
        <p:spPr>
          <a:xfrm>
            <a:off x="0" y="3870325"/>
            <a:ext cx="11884660" cy="2987040"/>
          </a:xfrm>
          <a:prstGeom prst="rect">
            <a:avLst/>
          </a:prstGeom>
        </p:spPr>
      </p:pic>
      <p:sp>
        <p:nvSpPr>
          <p:cNvPr id="3" name="TextBox 12"/>
          <p:cNvSpPr txBox="1"/>
          <p:nvPr/>
        </p:nvSpPr>
        <p:spPr>
          <a:xfrm>
            <a:off x="1629410" y="1578610"/>
            <a:ext cx="8270240" cy="1846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l"/>
            <a:r>
              <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第三单元　预防和应对意外伤害事故</a:t>
            </a:r>
            <a:endPar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6" name="组合 5"/>
          <p:cNvGrpSpPr/>
          <p:nvPr/>
        </p:nvGrpSpPr>
        <p:grpSpPr>
          <a:xfrm>
            <a:off x="8049895" y="3021965"/>
            <a:ext cx="4133850" cy="3834130"/>
            <a:chOff x="9349" y="1588"/>
            <a:chExt cx="9838" cy="9124"/>
          </a:xfrm>
        </p:grpSpPr>
        <p:pic>
          <p:nvPicPr>
            <p:cNvPr id="2" name="图片 1"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pic>
        <p:nvPicPr>
          <p:cNvPr id="59" name="图片 58" descr="588ku_c1d986112129194ce6ef736810f110b3_11890388"/>
          <p:cNvPicPr>
            <a:picLocks noChangeAspect="1"/>
          </p:cNvPicPr>
          <p:nvPr/>
        </p:nvPicPr>
        <p:blipFill>
          <a:blip r:embed="rId4"/>
          <a:stretch>
            <a:fillRect/>
          </a:stretch>
        </p:blipFill>
        <p:spPr>
          <a:xfrm>
            <a:off x="7760335" y="4737100"/>
            <a:ext cx="1427480" cy="1427480"/>
          </a:xfrm>
          <a:prstGeom prst="rect">
            <a:avLst/>
          </a:prstGeom>
          <a:effectLst>
            <a:outerShdw blurRad="101600" dist="127000" sx="101000" sy="101000" algn="l" rotWithShape="0">
              <a:prstClr val="black">
                <a:alpha val="29000"/>
              </a:prstClr>
            </a:outerShdw>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一、运动损伤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1951355"/>
            <a:ext cx="4566920"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dirty="0">
                <a:solidFill>
                  <a:schemeClr val="tx1"/>
                </a:solidFill>
                <a:latin typeface="宋体" panose="02010600030101010101" pitchFamily="2" charset="-122"/>
                <a:ea typeface="宋体" panose="02010600030101010101" pitchFamily="2" charset="-122"/>
                <a:cs typeface="+mn-ea"/>
                <a:sym typeface="+mn-lt"/>
              </a:rPr>
              <a:t>运动损伤是指参加运动或锻炼时发生的组织损伤。依据损伤的机制和症状，可以分为急性损伤和过度使用损伤两种。急性损伤是突然发生的，并且原因和症状十分明确。相反，过度使用损伤是逐渐发生的，不产生明显的临床症状，但组织损伤过程已经开始，如果组织过度负荷的过程继续下去，超出组织自身的修复能力，临床症状就会出现。</a:t>
            </a:r>
            <a:endParaRPr lang="zh-CN" altLang="en-US"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230880" cy="460375"/>
          </a:xfrm>
          <a:prstGeom prst="rect">
            <a:avLst/>
          </a:prstGeom>
          <a:noFill/>
        </p:spPr>
        <p:txBody>
          <a:bodyPr wrap="none" rtlCol="0">
            <a:spAutoFit/>
          </a:bodyPr>
          <a:p>
            <a:r>
              <a:rPr lang="zh-CN" altLang="en-US" sz="2400" b="1"/>
              <a:t>（一）运动损伤的概念</a:t>
            </a:r>
            <a:endParaRPr lang="zh-CN" altLang="en-US" sz="2400" b="1"/>
          </a:p>
        </p:txBody>
      </p:sp>
      <p:pic>
        <p:nvPicPr>
          <p:cNvPr id="104" name="图片 103"/>
          <p:cNvPicPr/>
          <p:nvPr/>
        </p:nvPicPr>
        <p:blipFill>
          <a:blip r:embed="rId3"/>
          <a:stretch>
            <a:fillRect/>
          </a:stretch>
        </p:blipFill>
        <p:spPr>
          <a:xfrm>
            <a:off x="5977255" y="1599565"/>
            <a:ext cx="5174615" cy="36588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一、运动损伤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09015" y="1951355"/>
            <a:ext cx="3912870" cy="2493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dirty="0">
                <a:solidFill>
                  <a:schemeClr val="tx1"/>
                </a:solidFill>
                <a:latin typeface="宋体" panose="02010600030101010101" pitchFamily="2" charset="-122"/>
                <a:ea typeface="宋体" panose="02010600030101010101" pitchFamily="2" charset="-122"/>
                <a:cs typeface="+mn-ea"/>
                <a:sym typeface="+mn-lt"/>
              </a:rPr>
              <a:t>运动损伤最基本的原因是运动时训练负荷增加的速度超出了组织的适应能力。另外，还有一些外在因素，如思想上不重视、热身运动准备不足、技术动作不规范以及身体状况不佳等，都可增加运动损伤的发生率。</a:t>
            </a:r>
            <a:endParaRPr lang="zh-CN" altLang="en-US"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10590" y="1139190"/>
            <a:ext cx="3840480" cy="460375"/>
          </a:xfrm>
          <a:prstGeom prst="rect">
            <a:avLst/>
          </a:prstGeom>
          <a:noFill/>
        </p:spPr>
        <p:txBody>
          <a:bodyPr wrap="none" rtlCol="0">
            <a:spAutoFit/>
          </a:bodyPr>
          <a:p>
            <a:r>
              <a:rPr lang="zh-CN" altLang="en-US" sz="2400" b="1"/>
              <a:t>（二）发生运动损伤的原因</a:t>
            </a:r>
            <a:endParaRPr lang="zh-CN" altLang="en-US" sz="2400" b="1"/>
          </a:p>
        </p:txBody>
      </p:sp>
      <p:pic>
        <p:nvPicPr>
          <p:cNvPr id="105" name="图片 104"/>
          <p:cNvPicPr/>
          <p:nvPr/>
        </p:nvPicPr>
        <p:blipFill>
          <a:blip r:embed="rId3"/>
          <a:stretch>
            <a:fillRect/>
          </a:stretch>
        </p:blipFill>
        <p:spPr>
          <a:xfrm>
            <a:off x="5948045" y="1611948"/>
            <a:ext cx="4762500" cy="31718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一、运动损伤</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10590" y="1139190"/>
            <a:ext cx="3840480" cy="460375"/>
          </a:xfrm>
          <a:prstGeom prst="rect">
            <a:avLst/>
          </a:prstGeom>
          <a:noFill/>
        </p:spPr>
        <p:txBody>
          <a:bodyPr wrap="none" rtlCol="0">
            <a:spAutoFit/>
          </a:bodyPr>
          <a:p>
            <a:pPr algn="l"/>
            <a:r>
              <a:rPr lang="zh-CN" altLang="en-US" sz="2400" b="1"/>
              <a:t>（三）运动损伤的各种类型</a:t>
            </a:r>
            <a:endParaRPr lang="zh-CN" altLang="en-US" sz="2400" b="1"/>
          </a:p>
        </p:txBody>
      </p:sp>
      <p:sp>
        <p:nvSpPr>
          <p:cNvPr id="28" name="文本框 27"/>
          <p:cNvSpPr txBox="1"/>
          <p:nvPr>
            <p:custDataLst>
              <p:tags r:id="rId3"/>
            </p:custDataLst>
          </p:nvPr>
        </p:nvSpPr>
        <p:spPr>
          <a:xfrm>
            <a:off x="969010" y="2735580"/>
            <a:ext cx="3477895" cy="1405255"/>
          </a:xfrm>
          <a:prstGeom prst="rect">
            <a:avLst/>
          </a:prstGeom>
          <a:noFill/>
        </p:spPr>
        <p:txBody>
          <a:bodyPr wrap="square" rtlCol="0">
            <a:noAutofit/>
          </a:bodyPr>
          <a:lstStyle/>
          <a:p>
            <a:pPr algn="l">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骨折是运动创伤中较为严重的伤害事故。它是由暴力引起的骨的完整性或连续性被破坏所致，通常多发部位为四肢长骨。</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3" name="文本框 32"/>
          <p:cNvSpPr txBox="1"/>
          <p:nvPr>
            <p:custDataLst>
              <p:tags r:id="rId4"/>
            </p:custDataLst>
          </p:nvPr>
        </p:nvSpPr>
        <p:spPr>
          <a:xfrm>
            <a:off x="1009015" y="2300605"/>
            <a:ext cx="3207385" cy="434975"/>
          </a:xfrm>
          <a:prstGeom prst="rect">
            <a:avLst/>
          </a:prstGeom>
          <a:noFill/>
        </p:spPr>
        <p:txBody>
          <a:bodyPr wrap="square" rtlCol="0">
            <a:normAutofit/>
          </a:bodyPr>
          <a:lstStyle/>
          <a:p>
            <a:pPr algn="l">
              <a:lnSpc>
                <a:spcPct val="120000"/>
              </a:lnSpc>
            </a:pPr>
            <a:r>
              <a:rPr lang="zh-CN" altLang="en-US"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5. 骨骼损伤（骨折）</a:t>
            </a:r>
            <a:endParaRPr lang="zh-CN" altLang="en-US" b="1" spc="300" dirty="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custDataLst>
              <p:tags r:id="rId5"/>
            </p:custDataLst>
          </p:nvPr>
        </p:nvSpPr>
        <p:spPr>
          <a:xfrm>
            <a:off x="1543685" y="5170170"/>
            <a:ext cx="3207385" cy="979170"/>
          </a:xfrm>
          <a:prstGeom prst="rect">
            <a:avLst/>
          </a:prstGeom>
          <a:noFill/>
        </p:spPr>
        <p:txBody>
          <a:bodyPr wrap="square" rtlCol="0">
            <a:noAutofit/>
          </a:bodyPr>
          <a:lstStyle/>
          <a:p>
            <a:pPr algn="l">
              <a:lnSpc>
                <a:spcPct val="120000"/>
              </a:lnSpc>
            </a:pPr>
            <a:r>
              <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rPr>
              <a:t>急性挫伤会造成软骨破裂或者将力分散到关节，引起软骨垂直和横向断裂。</a:t>
            </a:r>
            <a:endParaRPr lang="zh-CN" altLang="en-US" sz="1600" spc="150">
              <a:solidFill>
                <a:sysClr val="windowText" lastClr="000000">
                  <a:lumMod val="65000"/>
                  <a:lumOff val="35000"/>
                </a:sysClr>
              </a:solidFill>
              <a:latin typeface="Arial" panose="020B0604020202020204" pitchFamily="34" charset="0"/>
              <a:ea typeface="微软雅黑" panose="020B0503020204020204" charset="-122"/>
              <a:sym typeface="Arial" panose="020B0604020202020204" pitchFamily="34" charset="0"/>
            </a:endParaRPr>
          </a:p>
        </p:txBody>
      </p:sp>
      <p:sp>
        <p:nvSpPr>
          <p:cNvPr id="37" name="文本框 36"/>
          <p:cNvSpPr txBox="1"/>
          <p:nvPr>
            <p:custDataLst>
              <p:tags r:id="rId6"/>
            </p:custDataLst>
          </p:nvPr>
        </p:nvSpPr>
        <p:spPr>
          <a:xfrm>
            <a:off x="1588770" y="4801235"/>
            <a:ext cx="2857500" cy="434975"/>
          </a:xfrm>
          <a:prstGeom prst="rect">
            <a:avLst/>
          </a:prstGeom>
          <a:noFill/>
        </p:spPr>
        <p:txBody>
          <a:bodyPr wrap="square" rtlCol="0">
            <a:normAutofit/>
          </a:bodyPr>
          <a:lstStyle/>
          <a:p>
            <a:pPr algn="l">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4. 软骨损伤</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25" name="箭头: 上弧形 24"/>
          <p:cNvSpPr/>
          <p:nvPr>
            <p:custDataLst>
              <p:tags r:id="rId7"/>
            </p:custDataLst>
          </p:nvPr>
        </p:nvSpPr>
        <p:spPr>
          <a:xfrm>
            <a:off x="5419090" y="1779905"/>
            <a:ext cx="1547495"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7" name="箭头: 上弧形 26"/>
          <p:cNvSpPr/>
          <p:nvPr>
            <p:custDataLst>
              <p:tags r:id="rId8"/>
            </p:custDataLst>
          </p:nvPr>
        </p:nvSpPr>
        <p:spPr>
          <a:xfrm rot="17100000">
            <a:off x="4144010" y="2851150"/>
            <a:ext cx="1547495"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5" name="箭头: 上弧形 44"/>
          <p:cNvSpPr/>
          <p:nvPr>
            <p:custDataLst>
              <p:tags r:id="rId9"/>
            </p:custDataLst>
          </p:nvPr>
        </p:nvSpPr>
        <p:spPr>
          <a:xfrm rot="4500000">
            <a:off x="6665595" y="2883535"/>
            <a:ext cx="1547495"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6" name="箭头: 上弧形 45"/>
          <p:cNvSpPr/>
          <p:nvPr>
            <p:custDataLst>
              <p:tags r:id="rId10"/>
            </p:custDataLst>
          </p:nvPr>
        </p:nvSpPr>
        <p:spPr>
          <a:xfrm rot="8100000">
            <a:off x="6243955" y="4458970"/>
            <a:ext cx="1547495" cy="772795"/>
          </a:xfrm>
          <a:prstGeom prst="curvedDownArrow">
            <a:avLst>
              <a:gd name="adj1" fmla="val 50000"/>
              <a:gd name="adj2" fmla="val 50000"/>
              <a:gd name="adj3" fmla="val 23800"/>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7" name="箭头: 上弧形 46"/>
          <p:cNvSpPr/>
          <p:nvPr>
            <p:custDataLst>
              <p:tags r:id="rId11"/>
            </p:custDataLst>
          </p:nvPr>
        </p:nvSpPr>
        <p:spPr>
          <a:xfrm rot="13500000">
            <a:off x="4666615" y="4458970"/>
            <a:ext cx="1547495" cy="772795"/>
          </a:xfrm>
          <a:prstGeom prst="curvedDownArrow">
            <a:avLst>
              <a:gd name="adj1" fmla="val 50000"/>
              <a:gd name="adj2" fmla="val 50000"/>
              <a:gd name="adj3" fmla="val 23800"/>
            </a:avLst>
          </a:prstGeom>
          <a:solidFill>
            <a:srgbClr val="6BC0A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4" name="AutoShape 8"/>
          <p:cNvSpPr/>
          <p:nvPr>
            <p:custDataLst>
              <p:tags r:id="rId12"/>
            </p:custDataLst>
          </p:nvPr>
        </p:nvSpPr>
        <p:spPr bwMode="auto">
          <a:xfrm>
            <a:off x="4852670" y="3065145"/>
            <a:ext cx="406400" cy="403225"/>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1" name="AutoShape 11"/>
          <p:cNvSpPr>
            <a:spLocks noChangeAspect="1"/>
          </p:cNvSpPr>
          <p:nvPr>
            <p:custDataLst>
              <p:tags r:id="rId13"/>
            </p:custDataLst>
          </p:nvPr>
        </p:nvSpPr>
        <p:spPr bwMode="auto">
          <a:xfrm>
            <a:off x="6007100" y="2107565"/>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2" name="AutoShape 14"/>
          <p:cNvSpPr/>
          <p:nvPr>
            <p:custDataLst>
              <p:tags r:id="rId14"/>
            </p:custDataLst>
          </p:nvPr>
        </p:nvSpPr>
        <p:spPr bwMode="auto">
          <a:xfrm>
            <a:off x="7071360" y="3109595"/>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4" name="AutoShape 12"/>
          <p:cNvSpPr/>
          <p:nvPr>
            <p:custDataLst>
              <p:tags r:id="rId15"/>
            </p:custDataLst>
          </p:nvPr>
        </p:nvSpPr>
        <p:spPr bwMode="auto">
          <a:xfrm>
            <a:off x="6604635" y="4541520"/>
            <a:ext cx="421005" cy="349885"/>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7AC2C7"/>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48" name="AutoShape 13"/>
          <p:cNvSpPr/>
          <p:nvPr>
            <p:custDataLst>
              <p:tags r:id="rId16"/>
            </p:custDataLst>
          </p:nvPr>
        </p:nvSpPr>
        <p:spPr bwMode="auto">
          <a:xfrm>
            <a:off x="5323205" y="4577715"/>
            <a:ext cx="347345" cy="348615"/>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6BC0A7"/>
          </a:solidFill>
          <a:ln>
            <a:noFill/>
          </a:ln>
        </p:spPr>
        <p:txBody>
          <a:bodyPr lIns="0" tIns="0" rIns="0" bIns="0"/>
          <a:lstStyle/>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17"/>
            </p:custDataLst>
          </p:nvPr>
        </p:nvSpPr>
        <p:spPr>
          <a:xfrm>
            <a:off x="7837805" y="3023235"/>
            <a:ext cx="3869055" cy="1021715"/>
          </a:xfrm>
          <a:prstGeom prst="rect">
            <a:avLst/>
          </a:prstGeom>
          <a:noFill/>
        </p:spPr>
        <p:txBody>
          <a:bodyPr wrap="square" rtlCol="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通常有被延伸（拉伤）和受直接创伤两种方式会造成肌肉损伤。肌肉撕裂伤在运动中较少见，但是也会发生。</a:t>
            </a:r>
            <a:endParaRPr lang="zh-CN" altLang="en-US" sz="1600" dirty="0">
              <a:sym typeface="Arial" panose="020B0604020202020204" pitchFamily="34" charset="0"/>
            </a:endParaRPr>
          </a:p>
        </p:txBody>
      </p:sp>
      <p:sp>
        <p:nvSpPr>
          <p:cNvPr id="51" name="文本框 50"/>
          <p:cNvSpPr txBox="1"/>
          <p:nvPr>
            <p:custDataLst>
              <p:tags r:id="rId18"/>
            </p:custDataLst>
          </p:nvPr>
        </p:nvSpPr>
        <p:spPr>
          <a:xfrm>
            <a:off x="7837805" y="2567305"/>
            <a:ext cx="3207385" cy="434975"/>
          </a:xfrm>
          <a:prstGeom prst="rect">
            <a:avLst/>
          </a:prstGeom>
          <a:noFill/>
        </p:spPr>
        <p:txBody>
          <a:bodyPr wrap="square" rtlCol="0">
            <a:normAutofit/>
          </a:bodyPr>
          <a:lstStyle/>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2. 肌肉损伤</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53" name="文本框 52"/>
          <p:cNvSpPr txBox="1"/>
          <p:nvPr>
            <p:custDataLst>
              <p:tags r:id="rId19"/>
            </p:custDataLst>
          </p:nvPr>
        </p:nvSpPr>
        <p:spPr>
          <a:xfrm>
            <a:off x="7430135" y="5236210"/>
            <a:ext cx="4003040" cy="1021715"/>
          </a:xfrm>
          <a:prstGeom prst="rect">
            <a:avLst/>
          </a:prstGeom>
          <a:noFill/>
        </p:spPr>
        <p:txBody>
          <a:bodyPr wrap="square" rtlCol="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由于肌腱通常位于表浅部位，容易受到穿透性损伤（如刺伤）或深度裂伤（被运动器材切割）等严重伤害。</a:t>
            </a:r>
            <a:endParaRPr lang="zh-CN" altLang="en-US" sz="1600" dirty="0">
              <a:sym typeface="Arial" panose="020B0604020202020204" pitchFamily="34" charset="0"/>
            </a:endParaRPr>
          </a:p>
        </p:txBody>
      </p:sp>
      <p:sp>
        <p:nvSpPr>
          <p:cNvPr id="54" name="文本框 53"/>
          <p:cNvSpPr txBox="1"/>
          <p:nvPr>
            <p:custDataLst>
              <p:tags r:id="rId20"/>
            </p:custDataLst>
          </p:nvPr>
        </p:nvSpPr>
        <p:spPr>
          <a:xfrm>
            <a:off x="7574915" y="4801235"/>
            <a:ext cx="3207385" cy="434975"/>
          </a:xfrm>
          <a:prstGeom prst="rect">
            <a:avLst/>
          </a:prstGeom>
          <a:noFill/>
        </p:spPr>
        <p:txBody>
          <a:bodyPr wrap="square" rtlCol="0">
            <a:normAutofit/>
          </a:bodyPr>
          <a:lstStyle/>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3. 肌腱损伤</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
        <p:nvSpPr>
          <p:cNvPr id="56" name="文本框 55"/>
          <p:cNvSpPr txBox="1"/>
          <p:nvPr>
            <p:custDataLst>
              <p:tags r:id="rId21"/>
            </p:custDataLst>
          </p:nvPr>
        </p:nvSpPr>
        <p:spPr>
          <a:xfrm>
            <a:off x="7205345" y="1488440"/>
            <a:ext cx="3960495" cy="1021715"/>
          </a:xfrm>
          <a:prstGeom prst="rect">
            <a:avLst/>
          </a:prstGeom>
          <a:noFill/>
        </p:spPr>
        <p:txBody>
          <a:bodyPr wrap="square" rtlCol="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韧带损伤通常是急性创伤造成的。典型的损伤机制是在关节处于极端的位置下，韧带突然受到过度的牵拉。</a:t>
            </a:r>
            <a:endParaRPr lang="zh-CN" altLang="en-US" sz="1600" dirty="0">
              <a:sym typeface="Arial" panose="020B0604020202020204" pitchFamily="34" charset="0"/>
            </a:endParaRPr>
          </a:p>
        </p:txBody>
      </p:sp>
      <p:sp>
        <p:nvSpPr>
          <p:cNvPr id="57" name="文本框 56"/>
          <p:cNvSpPr txBox="1"/>
          <p:nvPr>
            <p:custDataLst>
              <p:tags r:id="rId22"/>
            </p:custDataLst>
          </p:nvPr>
        </p:nvSpPr>
        <p:spPr>
          <a:xfrm>
            <a:off x="7205345" y="1072515"/>
            <a:ext cx="3207385" cy="434975"/>
          </a:xfrm>
          <a:prstGeom prst="rect">
            <a:avLst/>
          </a:prstGeom>
          <a:noFill/>
        </p:spPr>
        <p:txBody>
          <a:bodyPr wrap="square" rtlCol="0">
            <a:normAutofit/>
          </a:bodyPr>
          <a:lstStyle/>
          <a:p>
            <a:pPr>
              <a:lnSpc>
                <a:spcPct val="120000"/>
              </a:lnSpc>
            </a:pPr>
            <a:r>
              <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rPr>
              <a:t>1. 韧带损伤</a:t>
            </a:r>
            <a:endParaRPr lang="zh-CN" altLang="en-US" b="1" spc="300">
              <a:solidFill>
                <a:sysClr val="windowText" lastClr="000000">
                  <a:lumMod val="85000"/>
                  <a:lumOff val="15000"/>
                </a:sysClr>
              </a:solidFill>
              <a:latin typeface="Arial" panose="020B0604020202020204" pitchFamily="34" charset="0"/>
              <a:ea typeface="微软雅黑" panose="020B0503020204020204" charset="-122"/>
              <a:sym typeface="Arial" panose="020B0604020202020204" pitchFamily="34" charset="0"/>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二、运动损伤的处理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008505"/>
            <a:ext cx="3903980" cy="184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休息的目的是避免进一步损伤，并减少损伤部位的血流（运动时的血流比安静时大 10 倍）。所以必须立即停止活动，如下肢软组织损伤，2 天 （48 小时）内损伤区域不应该负重，最好借助拐杖行走。</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1706880" cy="460375"/>
          </a:xfrm>
          <a:prstGeom prst="rect">
            <a:avLst/>
          </a:prstGeom>
          <a:noFill/>
        </p:spPr>
        <p:txBody>
          <a:bodyPr wrap="none" rtlCol="0">
            <a:spAutoFit/>
          </a:bodyPr>
          <a:p>
            <a:r>
              <a:rPr lang="zh-CN" altLang="en-US" sz="2400" b="1"/>
              <a:t>（一）休息</a:t>
            </a:r>
            <a:endParaRPr lang="zh-CN" altLang="en-US" sz="2400" b="1"/>
          </a:p>
        </p:txBody>
      </p:sp>
      <p:pic>
        <p:nvPicPr>
          <p:cNvPr id="106" name="图片 105"/>
          <p:cNvPicPr/>
          <p:nvPr/>
        </p:nvPicPr>
        <p:blipFill>
          <a:blip r:embed="rId3"/>
          <a:stretch>
            <a:fillRect/>
          </a:stretch>
        </p:blipFill>
        <p:spPr>
          <a:xfrm>
            <a:off x="5573395" y="1350010"/>
            <a:ext cx="5497195" cy="37312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二、运动损伤的处理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022475"/>
            <a:ext cx="4898390"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冰敷可以使血管收缩，减慢局部血液循环；减少细胞的新陈代谢率（减少细胞组织的受伤及坏死）；缓减患处疼痛感觉；减轻肌肉痉挛；降低血管壁的渗透性，减慢肿胀加剧及软组织出血。当肌肉温度降低到20℃左右时，肌肉张力会减弱；降低到10℃时，痛觉神经的传导也会变慢或暂时阻断，产生有效的止痛效果。</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1706880" cy="460375"/>
          </a:xfrm>
          <a:prstGeom prst="rect">
            <a:avLst/>
          </a:prstGeom>
          <a:noFill/>
        </p:spPr>
        <p:txBody>
          <a:bodyPr wrap="none" rtlCol="0">
            <a:spAutoFit/>
          </a:bodyPr>
          <a:p>
            <a:r>
              <a:rPr lang="zh-CN" altLang="en-US" sz="2400" b="1"/>
              <a:t>（二）冰敷</a:t>
            </a:r>
            <a:endParaRPr lang="zh-CN" altLang="en-US" sz="2400" b="1"/>
          </a:p>
        </p:txBody>
      </p:sp>
      <p:pic>
        <p:nvPicPr>
          <p:cNvPr id="107" name="图片 106"/>
          <p:cNvPicPr/>
          <p:nvPr/>
        </p:nvPicPr>
        <p:blipFill>
          <a:blip r:embed="rId3"/>
          <a:stretch>
            <a:fillRect/>
          </a:stretch>
        </p:blipFill>
        <p:spPr>
          <a:xfrm>
            <a:off x="6449060" y="1541145"/>
            <a:ext cx="4629150" cy="33915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二、运动损伤的处理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022475"/>
            <a:ext cx="4295775"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冰敷过后患处要及时加压包扎，控制伤部运动，避免重复受伤动作，减少出血和渗出。在限制血肿的发展时，使用弹力绷带压迫止血是较理想的措施。安静时肢体的舒张压是 40～70 毫米汞柱，若用弹性绷带使舒张压增高到 85 毫米汞柱，可在数秒内有效减少血流约 95%。</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2316480" cy="460375"/>
          </a:xfrm>
          <a:prstGeom prst="rect">
            <a:avLst/>
          </a:prstGeom>
          <a:noFill/>
        </p:spPr>
        <p:txBody>
          <a:bodyPr wrap="none" rtlCol="0">
            <a:spAutoFit/>
          </a:bodyPr>
          <a:p>
            <a:r>
              <a:rPr lang="zh-CN" altLang="en-US" sz="2400" b="1"/>
              <a:t>（三）加压包扎</a:t>
            </a:r>
            <a:endParaRPr lang="zh-CN" altLang="en-US" sz="2400" b="1"/>
          </a:p>
        </p:txBody>
      </p:sp>
      <p:pic>
        <p:nvPicPr>
          <p:cNvPr id="108" name="图片 107"/>
          <p:cNvPicPr/>
          <p:nvPr/>
        </p:nvPicPr>
        <p:blipFill>
          <a:blip r:embed="rId3"/>
          <a:stretch>
            <a:fillRect/>
          </a:stretch>
        </p:blipFill>
        <p:spPr>
          <a:xfrm>
            <a:off x="5901690" y="1541145"/>
            <a:ext cx="5184775" cy="34436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二、运动损伤的处理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278380"/>
            <a:ext cx="429577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抬高适用于肢体远端的损伤，将受伤部位抬高到心脏水平 30 厘米以上才能减少血流，并和加压包扎结合起来能够更加有效地降低血流量。</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1706880" cy="460375"/>
          </a:xfrm>
          <a:prstGeom prst="rect">
            <a:avLst/>
          </a:prstGeom>
          <a:noFill/>
        </p:spPr>
        <p:txBody>
          <a:bodyPr wrap="none" rtlCol="0">
            <a:spAutoFit/>
          </a:bodyPr>
          <a:p>
            <a:r>
              <a:rPr lang="zh-CN" altLang="en-US" sz="2400" b="1"/>
              <a:t>（四）抬高</a:t>
            </a:r>
            <a:endParaRPr lang="zh-CN" altLang="en-US" sz="2400" b="1"/>
          </a:p>
        </p:txBody>
      </p:sp>
      <p:pic>
        <p:nvPicPr>
          <p:cNvPr id="109" name="图片 108"/>
          <p:cNvPicPr/>
          <p:nvPr/>
        </p:nvPicPr>
        <p:blipFill>
          <a:blip r:embed="rId3"/>
          <a:stretch>
            <a:fillRect/>
          </a:stretch>
        </p:blipFill>
        <p:spPr>
          <a:xfrm>
            <a:off x="5741670" y="1319530"/>
            <a:ext cx="5442585" cy="32518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三、运动损伤的预防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278380"/>
            <a:ext cx="4140835"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在所有的训练和比赛前，充分热身是确保良好竞技状态和避免损伤的前提。热身的目的在于升高体温，有助于活跃肌肉，让韧带更具有弹性。牵拉练习的目的在于使肌肉和关节为最大用力进行准备，所有相关肌群都需要进行牵拉练习。标准的热身时间为 10～15 分钟，可以有效降低运动受损的风险。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230880" cy="460375"/>
          </a:xfrm>
          <a:prstGeom prst="rect">
            <a:avLst/>
          </a:prstGeom>
          <a:noFill/>
        </p:spPr>
        <p:txBody>
          <a:bodyPr wrap="none" rtlCol="0">
            <a:spAutoFit/>
          </a:bodyPr>
          <a:p>
            <a:r>
              <a:rPr lang="zh-CN" altLang="en-US" sz="2400" b="1"/>
              <a:t>（一）热身和牵拉练习</a:t>
            </a:r>
            <a:endParaRPr lang="zh-CN" altLang="en-US" sz="2400" b="1"/>
          </a:p>
        </p:txBody>
      </p:sp>
      <p:pic>
        <p:nvPicPr>
          <p:cNvPr id="110" name="图片 109"/>
          <p:cNvPicPr/>
          <p:nvPr/>
        </p:nvPicPr>
        <p:blipFill>
          <a:blip r:embed="rId3"/>
          <a:stretch>
            <a:fillRect/>
          </a:stretch>
        </p:blipFill>
        <p:spPr>
          <a:xfrm>
            <a:off x="5816600" y="1541145"/>
            <a:ext cx="4442460" cy="30499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三、运动损伤的预防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40500" y="2129155"/>
            <a:ext cx="4140835"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在所有的训练和比赛前，充分热身是确保良好竞技状态和避免损伤的前提。热身的目的在于升高体温，有助于活跃肌肉，让韧带更具有弹性。牵拉练习的目的在于使肌肉和关节为最大用力进行准备，所有相关肌群都需要进行牵拉练习。标准的热身时间为 10～15 分钟，可以有效降低运动受损的风险。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840480" cy="460375"/>
          </a:xfrm>
          <a:prstGeom prst="rect">
            <a:avLst/>
          </a:prstGeom>
          <a:noFill/>
        </p:spPr>
        <p:txBody>
          <a:bodyPr wrap="none" rtlCol="0">
            <a:spAutoFit/>
          </a:bodyPr>
          <a:p>
            <a:r>
              <a:rPr lang="zh-CN" altLang="en-US" sz="2400" b="1"/>
              <a:t>（二）遵循正确的运动方法</a:t>
            </a:r>
            <a:endParaRPr lang="zh-CN" altLang="en-US" sz="2400" b="1"/>
          </a:p>
        </p:txBody>
      </p:sp>
      <p:pic>
        <p:nvPicPr>
          <p:cNvPr id="111" name="图片 110"/>
          <p:cNvPicPr/>
          <p:nvPr/>
        </p:nvPicPr>
        <p:blipFill>
          <a:blip r:embed="rId3"/>
          <a:stretch>
            <a:fillRect/>
          </a:stretch>
        </p:blipFill>
        <p:spPr>
          <a:xfrm>
            <a:off x="1199515" y="1986915"/>
            <a:ext cx="4287520" cy="32169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三、运动损伤的预防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019810" y="2278380"/>
            <a:ext cx="4140835"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运动时衣物穿着要宽松舒适，并选择防滑透气的运动鞋，降低意外摔伤的风险；运动时应佩戴护腕、护膝和腰带等护具，每个人都有自己的“虚弱部位”，可能是膝盖易疼痛，可能是腕关节易受伤，弹性绷带和举重护腰带可以给结缔组织结构提供支撑，防止受伤。另外，还需检查运动设施与设备是否完好。</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21385" y="1080770"/>
            <a:ext cx="3840480" cy="460375"/>
          </a:xfrm>
          <a:prstGeom prst="rect">
            <a:avLst/>
          </a:prstGeom>
          <a:noFill/>
        </p:spPr>
        <p:txBody>
          <a:bodyPr wrap="none" rtlCol="0">
            <a:spAutoFit/>
          </a:bodyPr>
          <a:p>
            <a:r>
              <a:rPr lang="zh-CN" altLang="en-US" sz="2400" b="1"/>
              <a:t>（三）着装合理，佩戴护具</a:t>
            </a:r>
            <a:endParaRPr lang="zh-CN" altLang="en-US" sz="2400" b="1"/>
          </a:p>
        </p:txBody>
      </p:sp>
      <p:pic>
        <p:nvPicPr>
          <p:cNvPr id="112" name="图片 111"/>
          <p:cNvPicPr/>
          <p:nvPr/>
        </p:nvPicPr>
        <p:blipFill>
          <a:blip r:embed="rId3"/>
          <a:stretch>
            <a:fillRect/>
          </a:stretch>
        </p:blipFill>
        <p:spPr>
          <a:xfrm>
            <a:off x="5848350" y="1767840"/>
            <a:ext cx="4664075" cy="36068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1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圆角矩形 4"/>
          <p:cNvSpPr/>
          <p:nvPr/>
        </p:nvSpPr>
        <p:spPr>
          <a:xfrm>
            <a:off x="843598" y="1529715"/>
            <a:ext cx="10504170" cy="4866005"/>
          </a:xfrm>
          <a:prstGeom prst="roundRect">
            <a:avLst/>
          </a:prstGeom>
          <a:solidFill>
            <a:srgbClr val="8EC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20933" y="208915"/>
            <a:ext cx="2339340" cy="1195070"/>
            <a:chOff x="1464" y="534"/>
            <a:chExt cx="3684" cy="1882"/>
          </a:xfrm>
        </p:grpSpPr>
        <p:sp>
          <p:nvSpPr>
            <p:cNvPr id="7" name="圆角矩形 6"/>
            <p:cNvSpPr/>
            <p:nvPr/>
          </p:nvSpPr>
          <p:spPr>
            <a:xfrm>
              <a:off x="1464" y="534"/>
              <a:ext cx="3684" cy="1228"/>
            </a:xfrm>
            <a:prstGeom prst="roundRect">
              <a:avLst/>
            </a:prstGeom>
            <a:solidFill>
              <a:srgbClr val="EEF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6" name="矩形 5"/>
            <p:cNvSpPr/>
            <p:nvPr/>
          </p:nvSpPr>
          <p:spPr>
            <a:xfrm>
              <a:off x="2169" y="654"/>
              <a:ext cx="2274" cy="1016"/>
            </a:xfrm>
            <a:prstGeom prst="rect">
              <a:avLst/>
            </a:prstGeom>
            <a:noFill/>
            <a:ln>
              <a:noFill/>
            </a:ln>
          </p:spPr>
          <p:txBody>
            <a:bodyPr wrap="square" rtlCol="0" anchor="t">
              <a:spAutoFit/>
              <a:scene3d>
                <a:camera prst="orthographicFront"/>
                <a:lightRig rig="threePt" dir="t"/>
              </a:scene3d>
            </a:bodyPr>
            <a:p>
              <a:pPr algn="dist"/>
              <a:r>
                <a:rPr lang="zh-CN" sz="3600">
                  <a:solidFill>
                    <a:srgbClr val="23543E"/>
                  </a:solidFill>
                  <a:effectLst/>
                  <a:latin typeface="思源黑体 CN Bold" panose="020B0800000000000000" charset="-122"/>
                  <a:ea typeface="思源黑体 CN Bold" panose="020B0800000000000000" charset="-122"/>
                  <a:cs typeface="思源黑体 CN Bold" panose="020B0800000000000000" charset="-122"/>
                </a:rPr>
                <a:t>目录</a:t>
              </a:r>
              <a:endParaRPr lang="zh-CN" altLang="en-US" sz="3600">
                <a:solidFill>
                  <a:srgbClr val="23543E"/>
                </a:soli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8" name="文本框 7"/>
            <p:cNvSpPr txBox="1"/>
            <p:nvPr/>
          </p:nvSpPr>
          <p:spPr>
            <a:xfrm>
              <a:off x="1805" y="1836"/>
              <a:ext cx="3002" cy="580"/>
            </a:xfrm>
            <a:prstGeom prst="rect">
              <a:avLst/>
            </a:prstGeom>
            <a:noFill/>
          </p:spPr>
          <p:txBody>
            <a:bodyPr wrap="square" rtlCol="0" anchor="t">
              <a:spAutoFit/>
            </a:bodyPr>
            <a:p>
              <a:pPr algn="dist"/>
              <a:r>
                <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rPr>
                <a:t>CONTENTS</a:t>
              </a:r>
              <a:endPar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endParaRPr>
            </a:p>
          </p:txBody>
        </p:sp>
      </p:grpSp>
      <p:grpSp>
        <p:nvGrpSpPr>
          <p:cNvPr id="17" name="组合 16"/>
          <p:cNvGrpSpPr/>
          <p:nvPr/>
        </p:nvGrpSpPr>
        <p:grpSpPr>
          <a:xfrm>
            <a:off x="2047875" y="2281555"/>
            <a:ext cx="8535035" cy="2219325"/>
            <a:chOff x="2686" y="3695"/>
            <a:chExt cx="13441" cy="3495"/>
          </a:xfrm>
        </p:grpSpPr>
        <p:sp>
          <p:nvSpPr>
            <p:cNvPr id="9" name="椭圆 8"/>
            <p:cNvSpPr/>
            <p:nvPr/>
          </p:nvSpPr>
          <p:spPr>
            <a:xfrm>
              <a:off x="2759" y="4090"/>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1</a:t>
              </a:r>
              <a:endPar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0" name="文本框 19"/>
            <p:cNvSpPr txBox="1"/>
            <p:nvPr/>
          </p:nvSpPr>
          <p:spPr>
            <a:xfrm>
              <a:off x="3812" y="3695"/>
              <a:ext cx="5250"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安全出行记心间，遵守交规是保障</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0" name="文本框 9"/>
            <p:cNvSpPr txBox="1"/>
            <p:nvPr/>
          </p:nvSpPr>
          <p:spPr>
            <a:xfrm>
              <a:off x="3854" y="5495"/>
              <a:ext cx="5299"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水火无情非等闲，生命安全一瞬间</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0472" y="3695"/>
              <a:ext cx="5655"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运动不当易致伤，绝招教你来防范</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3" name="椭圆 12"/>
            <p:cNvSpPr/>
            <p:nvPr/>
          </p:nvSpPr>
          <p:spPr>
            <a:xfrm>
              <a:off x="2759" y="5737"/>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2</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14" name="椭圆 13"/>
            <p:cNvSpPr/>
            <p:nvPr/>
          </p:nvSpPr>
          <p:spPr>
            <a:xfrm>
              <a:off x="9512" y="4072"/>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3</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9" name="椭圆 28"/>
            <p:cNvSpPr/>
            <p:nvPr/>
          </p:nvSpPr>
          <p:spPr>
            <a:xfrm>
              <a:off x="2686" y="4033"/>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0" name="椭圆 29"/>
            <p:cNvSpPr/>
            <p:nvPr/>
          </p:nvSpPr>
          <p:spPr>
            <a:xfrm>
              <a:off x="2692" y="5672"/>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2" name="椭圆 31"/>
            <p:cNvSpPr/>
            <p:nvPr/>
          </p:nvSpPr>
          <p:spPr>
            <a:xfrm>
              <a:off x="9438" y="4015"/>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grpSp>
      <p:pic>
        <p:nvPicPr>
          <p:cNvPr id="59" name="图片 58" descr="588ku_c1d986112129194ce6ef736810f110b3_11890388"/>
          <p:cNvPicPr>
            <a:picLocks noChangeAspect="1"/>
          </p:cNvPicPr>
          <p:nvPr/>
        </p:nvPicPr>
        <p:blipFill>
          <a:blip r:embed="rId1"/>
          <a:stretch>
            <a:fillRect/>
          </a:stretch>
        </p:blipFill>
        <p:spPr>
          <a:xfrm>
            <a:off x="2762885" y="8890"/>
            <a:ext cx="1427480" cy="1427480"/>
          </a:xfrm>
          <a:prstGeom prst="rect">
            <a:avLst/>
          </a:prstGeom>
          <a:effectLst>
            <a:outerShdw blurRad="101600" dist="127000" sx="101000" sy="101000" algn="l" rotWithShape="0">
              <a:prstClr val="black">
                <a:alpha val="29000"/>
              </a:prstClr>
            </a:outerShdw>
          </a:effectLst>
        </p:spPr>
      </p:pic>
      <p:pic>
        <p:nvPicPr>
          <p:cNvPr id="21" name="图片 20" descr="11"/>
          <p:cNvPicPr>
            <a:picLocks noChangeAspect="1"/>
          </p:cNvPicPr>
          <p:nvPr/>
        </p:nvPicPr>
        <p:blipFill>
          <a:blip r:embed="rId2"/>
          <a:srcRect t="81118" r="67447"/>
          <a:stretch>
            <a:fillRect/>
          </a:stretch>
        </p:blipFill>
        <p:spPr>
          <a:xfrm flipH="1">
            <a:off x="8211820" y="5871845"/>
            <a:ext cx="3971925" cy="979805"/>
          </a:xfrm>
          <a:prstGeom prst="rect">
            <a:avLst/>
          </a:prstGeom>
        </p:spPr>
      </p:pic>
      <p:pic>
        <p:nvPicPr>
          <p:cNvPr id="22" name="图片 2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flipH="1">
            <a:off x="-369570" y="4296410"/>
            <a:ext cx="2561590" cy="25615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三、运动损伤的预防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1402080" y="1965325"/>
            <a:ext cx="4026535" cy="2215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提高身体素质，增强耐力、平衡力训练。如果生病、过度疲劳或者感觉无力，尽量避免运动。因为人在虚弱的情况下很难维持身体平衡，受伤的概率会大大增加。肌肉无力时，身体所有负担都会落到结缔组织结构上，容易引起关节和韧带拉伤。</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21385" y="1080770"/>
            <a:ext cx="5059680" cy="460375"/>
          </a:xfrm>
          <a:prstGeom prst="rect">
            <a:avLst/>
          </a:prstGeom>
          <a:noFill/>
        </p:spPr>
        <p:txBody>
          <a:bodyPr wrap="none" rtlCol="0">
            <a:spAutoFit/>
          </a:bodyPr>
          <a:p>
            <a:r>
              <a:rPr lang="zh-CN" altLang="en-US" sz="2400" b="1"/>
              <a:t>（四）提高身体素质，不要疲劳运动</a:t>
            </a:r>
            <a:endParaRPr lang="zh-CN" altLang="en-US" sz="2400" b="1"/>
          </a:p>
        </p:txBody>
      </p:sp>
      <p:pic>
        <p:nvPicPr>
          <p:cNvPr id="113" name="图片 112"/>
          <p:cNvPicPr/>
          <p:nvPr/>
        </p:nvPicPr>
        <p:blipFill>
          <a:blip r:embed="rId3"/>
          <a:stretch>
            <a:fillRect/>
          </a:stretch>
        </p:blipFill>
        <p:spPr>
          <a:xfrm>
            <a:off x="6308725" y="1676400"/>
            <a:ext cx="4768850" cy="357441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三、运动损伤的预防</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40500" y="2129155"/>
            <a:ext cx="4140835" cy="2585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健身需要耗费大量的能量，因此，在运动前 1～2 时需要进食以提供能量。否则体内的糖分就会迅速减少，也会很快感到虚弱甚至受伤。必须保证摄入充足的维生素和蛋白质，蛋白质不仅有助于肌肉生长，还有利于强化运动系统内的其他组织。另外，还需补充充足的水分，避免身体脱水，导致头晕和身体损伤。</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3840480" cy="460375"/>
          </a:xfrm>
          <a:prstGeom prst="rect">
            <a:avLst/>
          </a:prstGeom>
          <a:noFill/>
        </p:spPr>
        <p:txBody>
          <a:bodyPr wrap="none" rtlCol="0">
            <a:spAutoFit/>
          </a:bodyPr>
          <a:p>
            <a:r>
              <a:rPr lang="zh-CN" altLang="en-US" sz="2400" b="1"/>
              <a:t>（五）加强营养，正确饮食</a:t>
            </a:r>
            <a:endParaRPr lang="zh-CN" altLang="en-US" sz="2400" b="1"/>
          </a:p>
        </p:txBody>
      </p:sp>
      <p:pic>
        <p:nvPicPr>
          <p:cNvPr id="114" name="图片 113"/>
          <p:cNvPicPr/>
          <p:nvPr/>
        </p:nvPicPr>
        <p:blipFill>
          <a:blip r:embed="rId3"/>
          <a:stretch>
            <a:fillRect/>
          </a:stretch>
        </p:blipFill>
        <p:spPr>
          <a:xfrm>
            <a:off x="1190625" y="1808480"/>
            <a:ext cx="4900295" cy="345884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案例小课堂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9" name="文本框 8"/>
          <p:cNvSpPr txBox="1"/>
          <p:nvPr/>
        </p:nvSpPr>
        <p:spPr>
          <a:xfrm>
            <a:off x="473710" y="1421130"/>
            <a:ext cx="5918200" cy="3830955"/>
          </a:xfrm>
          <a:prstGeom prst="rect">
            <a:avLst/>
          </a:prstGeom>
          <a:noFill/>
        </p:spPr>
        <p:txBody>
          <a:bodyPr wrap="square" rtlCol="0">
            <a:spAutoFit/>
          </a:bodyPr>
          <a:p>
            <a:pPr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【案例陈述】 北京市海淀区某校一位初二男生，在课外体育活动时间到操场边的低单杠上玩耍，它爬上单杠,象走钢丝一样在上面走，结果身体一闪失去了平衡而滑下，断了两根肋骨。</a:t>
            </a:r>
            <a:endParaRPr lang="zh-CN" altLang="en-US" b="1">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b="1">
                <a:latin typeface="宋体" panose="02010600030101010101" pitchFamily="2" charset="-122"/>
                <a:ea typeface="宋体" panose="02010600030101010101" pitchFamily="2" charset="-122"/>
                <a:cs typeface="宋体" panose="02010600030101010101" pitchFamily="2" charset="-122"/>
              </a:rPr>
              <a:t>分析：在本案中，该生受伤是由于自己的行为造成的。因为，就该生的年龄江苏师范大学硕士学位论文特点，其认知能力应该具有判断其行为具有危险性，但他执意要做，发生事故，该生该生具有主观上过错，没有按照正常体育动作学习要求进行学练，因而导致事故发生。</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15" name="图片 114"/>
          <p:cNvPicPr/>
          <p:nvPr/>
        </p:nvPicPr>
        <p:blipFill>
          <a:blip r:embed="rId3"/>
          <a:stretch>
            <a:fillRect/>
          </a:stretch>
        </p:blipFill>
        <p:spPr>
          <a:xfrm>
            <a:off x="7139305" y="1294765"/>
            <a:ext cx="3561715" cy="446722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8195"/>
            <a:ext cx="3971925" cy="979805"/>
          </a:xfrm>
          <a:prstGeom prst="rect">
            <a:avLst/>
          </a:prstGeom>
        </p:spPr>
      </p:pic>
      <p:sp>
        <p:nvSpPr>
          <p:cNvPr id="42" name="椭圆 41"/>
          <p:cNvSpPr/>
          <p:nvPr/>
        </p:nvSpPr>
        <p:spPr>
          <a:xfrm>
            <a:off x="243205" y="303530"/>
            <a:ext cx="152400" cy="152400"/>
          </a:xfrm>
          <a:prstGeom prst="ellipse">
            <a:avLst/>
          </a:pr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1436370" y="1863090"/>
            <a:ext cx="5143500" cy="1322070"/>
          </a:xfrm>
          <a:prstGeom prst="rect">
            <a:avLst/>
          </a:prstGeom>
          <a:noFill/>
        </p:spPr>
        <p:txBody>
          <a:bodyPr wrap="square" rtlCol="0">
            <a:spAutoFit/>
          </a:bodyPr>
          <a:p>
            <a:pPr algn="ctr"/>
            <a:r>
              <a:rPr lang="zh-CN" altLang="en-US" sz="8000">
                <a:solidFill>
                  <a:schemeClr val="accent6"/>
                </a:solidFill>
              </a:rPr>
              <a:t>感谢观看</a:t>
            </a:r>
            <a:endParaRPr lang="zh-CN" altLang="en-US" sz="80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 grpId="0" bldLvl="0" animBg="1"/>
      <p:bldP spid="27"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第一部分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7" name="TextBox 12"/>
          <p:cNvSpPr txBox="1"/>
          <p:nvPr/>
        </p:nvSpPr>
        <p:spPr>
          <a:xfrm>
            <a:off x="2363470" y="3161030"/>
            <a:ext cx="491680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安全出行记心间，遵守交规是保障</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8" name="组合 7"/>
          <p:cNvGrpSpPr/>
          <p:nvPr/>
        </p:nvGrpSpPr>
        <p:grpSpPr>
          <a:xfrm flipV="1">
            <a:off x="2461895" y="3049489"/>
            <a:ext cx="4719320" cy="111760"/>
            <a:chOff x="2928" y="8018"/>
            <a:chExt cx="13260" cy="176"/>
          </a:xfrm>
        </p:grpSpPr>
        <p:sp>
          <p:nvSpPr>
            <p:cNvPr id="40" name="任意多边形 39"/>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8"/>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0" name="椭圆 9"/>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6" name="组合 5"/>
          <p:cNvGrpSpPr/>
          <p:nvPr/>
        </p:nvGrpSpPr>
        <p:grpSpPr>
          <a:xfrm>
            <a:off x="6025515" y="1144270"/>
            <a:ext cx="6158230" cy="5711825"/>
            <a:chOff x="9349" y="1588"/>
            <a:chExt cx="9838" cy="9124"/>
          </a:xfrm>
        </p:grpSpPr>
        <p:pic>
          <p:nvPicPr>
            <p:cNvPr id="11" name="图片 10"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2" name="图片 1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2593" cy="1299"/>
              <a:chOff x="170" y="288"/>
              <a:chExt cx="12593" cy="1299"/>
            </a:xfrm>
          </p:grpSpPr>
          <p:sp>
            <p:nvSpPr>
              <p:cNvPr id="2" name="文本框 1"/>
              <p:cNvSpPr txBox="1"/>
              <p:nvPr/>
            </p:nvSpPr>
            <p:spPr>
              <a:xfrm>
                <a:off x="1314" y="478"/>
                <a:ext cx="11449"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一、行路安全危机的预防与应对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596390"/>
            <a:ext cx="5255895"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据统计，全球 50% 的交通事故受害者是 15～24 岁的青少年。司机拙劣的驾驶技术，以及无视交通法规的存在、道</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路设计得不合理、交通管理跟不上、行人较差的交通意识都是造成交通事故的因素。因此，我们有必要学习一些道路交通安全知识，以使自己的交通出行安全得到有力保障。</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学生骑车或步行所遭遇的道路安全事故主要是与机动车相撞造成的，有些是机动车司机违章造成的，如司机闯红灯，将车驶入非机动车道等；也有的是行人不按交通信号灯指示行走或违章翻越隔离带进入机动车道等造成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1" name="图片 100"/>
          <p:cNvPicPr/>
          <p:nvPr/>
        </p:nvPicPr>
        <p:blipFill>
          <a:blip r:embed="rId3"/>
          <a:stretch>
            <a:fillRect/>
          </a:stretch>
        </p:blipFill>
        <p:spPr>
          <a:xfrm>
            <a:off x="6165850" y="1596390"/>
            <a:ext cx="4742815" cy="31902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2593" cy="1299"/>
              <a:chOff x="170" y="288"/>
              <a:chExt cx="12593" cy="1299"/>
            </a:xfrm>
          </p:grpSpPr>
          <p:sp>
            <p:nvSpPr>
              <p:cNvPr id="2" name="文本框 1"/>
              <p:cNvSpPr txBox="1"/>
              <p:nvPr/>
            </p:nvSpPr>
            <p:spPr>
              <a:xfrm>
                <a:off x="1314" y="478"/>
                <a:ext cx="11449"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一、行路安全危机的预防与应对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Freeform 7"/>
          <p:cNvSpPr>
            <a:spLocks noEditPoints="1"/>
          </p:cNvSpPr>
          <p:nvPr>
            <p:custDataLst>
              <p:tags r:id="rId3"/>
            </p:custDataLst>
          </p:nvPr>
        </p:nvSpPr>
        <p:spPr bwMode="auto">
          <a:xfrm>
            <a:off x="4172506" y="1865199"/>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8" name="Freeform 8"/>
          <p:cNvSpPr/>
          <p:nvPr>
            <p:custDataLst>
              <p:tags r:id="rId4"/>
            </p:custDataLst>
          </p:nvPr>
        </p:nvSpPr>
        <p:spPr bwMode="auto">
          <a:xfrm>
            <a:off x="3958959" y="1679912"/>
            <a:ext cx="576666" cy="662369"/>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9" name="Oval 9"/>
          <p:cNvSpPr>
            <a:spLocks noChangeArrowheads="1"/>
          </p:cNvSpPr>
          <p:nvPr>
            <p:custDataLst>
              <p:tags r:id="rId5"/>
            </p:custDataLst>
          </p:nvPr>
        </p:nvSpPr>
        <p:spPr bwMode="auto">
          <a:xfrm>
            <a:off x="4457279" y="2151868"/>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1" name="Freeform 11"/>
          <p:cNvSpPr/>
          <p:nvPr>
            <p:custDataLst>
              <p:tags r:id="rId6"/>
            </p:custDataLst>
          </p:nvPr>
        </p:nvSpPr>
        <p:spPr bwMode="auto">
          <a:xfrm>
            <a:off x="7007446" y="2829643"/>
            <a:ext cx="576666" cy="662369"/>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3" name="Freeform 13"/>
          <p:cNvSpPr>
            <a:spLocks noEditPoints="1"/>
          </p:cNvSpPr>
          <p:nvPr>
            <p:custDataLst>
              <p:tags r:id="rId7"/>
            </p:custDataLst>
          </p:nvPr>
        </p:nvSpPr>
        <p:spPr bwMode="auto">
          <a:xfrm>
            <a:off x="5941358" y="1865199"/>
            <a:ext cx="1432767" cy="1442257"/>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8590CA"/>
          </a:solidFill>
          <a:ln>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4" name="Oval 14"/>
          <p:cNvSpPr>
            <a:spLocks noChangeArrowheads="1"/>
          </p:cNvSpPr>
          <p:nvPr>
            <p:custDataLst>
              <p:tags r:id="rId8"/>
            </p:custDataLst>
          </p:nvPr>
        </p:nvSpPr>
        <p:spPr bwMode="auto">
          <a:xfrm>
            <a:off x="6226132" y="2151868"/>
            <a:ext cx="863220" cy="868915"/>
          </a:xfrm>
          <a:prstGeom prst="ellipse">
            <a:avLst/>
          </a:prstGeom>
          <a:solidFill>
            <a:srgbClr val="8590CA"/>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2" name="Freeform 22"/>
          <p:cNvSpPr>
            <a:spLocks noEditPoints="1"/>
          </p:cNvSpPr>
          <p:nvPr>
            <p:custDataLst>
              <p:tags r:id="rId9"/>
            </p:custDataLst>
          </p:nvPr>
        </p:nvSpPr>
        <p:spPr bwMode="auto">
          <a:xfrm>
            <a:off x="4713574" y="2395123"/>
            <a:ext cx="350628" cy="338307"/>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24" name="Freeform 24"/>
          <p:cNvSpPr>
            <a:spLocks noEditPoints="1"/>
          </p:cNvSpPr>
          <p:nvPr>
            <p:custDataLst>
              <p:tags r:id="rId10"/>
            </p:custDataLst>
          </p:nvPr>
        </p:nvSpPr>
        <p:spPr bwMode="auto">
          <a:xfrm>
            <a:off x="6482425" y="2417988"/>
            <a:ext cx="350628" cy="331185"/>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ysClr val="window" lastClr="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cxnSp>
        <p:nvCxnSpPr>
          <p:cNvPr id="29" name="直接连接符 28"/>
          <p:cNvCxnSpPr/>
          <p:nvPr>
            <p:custDataLst>
              <p:tags r:id="rId11"/>
            </p:custDataLst>
          </p:nvPr>
        </p:nvCxnSpPr>
        <p:spPr>
          <a:xfrm flipV="1">
            <a:off x="4888888" y="3123529"/>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cxnSp>
        <p:nvCxnSpPr>
          <p:cNvPr id="37" name="直接连接符 36"/>
          <p:cNvCxnSpPr/>
          <p:nvPr>
            <p:custDataLst>
              <p:tags r:id="rId12"/>
            </p:custDataLst>
          </p:nvPr>
        </p:nvCxnSpPr>
        <p:spPr>
          <a:xfrm flipV="1">
            <a:off x="6657739" y="1363147"/>
            <a:ext cx="0" cy="489285"/>
          </a:xfrm>
          <a:prstGeom prst="line">
            <a:avLst/>
          </a:prstGeom>
          <a:ln w="6350">
            <a:noFill/>
          </a:ln>
        </p:spPr>
        <p:style>
          <a:lnRef idx="1">
            <a:srgbClr val="8590CA"/>
          </a:lnRef>
          <a:fillRef idx="0">
            <a:srgbClr val="8590CA"/>
          </a:fillRef>
          <a:effectRef idx="0">
            <a:srgbClr val="8590CA"/>
          </a:effectRef>
          <a:fontRef idx="minor">
            <a:sysClr val="windowText" lastClr="000000"/>
          </a:fontRef>
        </p:style>
      </p:cxnSp>
      <p:sp>
        <p:nvSpPr>
          <p:cNvPr id="35" name="文本框 34"/>
          <p:cNvSpPr txBox="1"/>
          <p:nvPr>
            <p:custDataLst>
              <p:tags r:id="rId13"/>
            </p:custDataLst>
          </p:nvPr>
        </p:nvSpPr>
        <p:spPr>
          <a:xfrm>
            <a:off x="997585" y="1850390"/>
            <a:ext cx="30829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charset="-122"/>
                <a:cs typeface="+mn-ea"/>
              </a:defRPr>
            </a:lvl1pPr>
          </a:lstStyle>
          <a:p>
            <a:pPr algn="l"/>
            <a:r>
              <a:rPr lang="zh-CN" altLang="en-US" sz="1800">
                <a:sym typeface="Arial" panose="020B0604020202020204" pitchFamily="34" charset="0"/>
              </a:rPr>
              <a:t>（一）行路危机的预防</a:t>
            </a:r>
            <a:endParaRPr lang="zh-CN" altLang="en-US" sz="1800">
              <a:sym typeface="Arial" panose="020B0604020202020204" pitchFamily="34" charset="0"/>
            </a:endParaRPr>
          </a:p>
        </p:txBody>
      </p:sp>
      <p:sp>
        <p:nvSpPr>
          <p:cNvPr id="38" name="文本框 37"/>
          <p:cNvSpPr txBox="1"/>
          <p:nvPr>
            <p:custDataLst>
              <p:tags r:id="rId14"/>
            </p:custDataLst>
          </p:nvPr>
        </p:nvSpPr>
        <p:spPr>
          <a:xfrm>
            <a:off x="997585" y="2324100"/>
            <a:ext cx="2961640" cy="3122930"/>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pPr fontAlgn="auto">
              <a:lnSpc>
                <a:spcPct val="150000"/>
              </a:lnSpc>
            </a:pPr>
            <a:r>
              <a:rPr lang="zh-CN" altLang="en-US" sz="1600">
                <a:sym typeface="Arial" panose="020B0604020202020204" pitchFamily="34" charset="0"/>
              </a:rPr>
              <a:t>若道路已划分为机动车道、非机动车道和人行道，那么骑车时应走非机动车道，步行时应走人行道；若没有划分机动车道、非机动车道和人行道，机动车在道路中间通行，非机动车和行人在道路两侧通行。</a:t>
            </a:r>
            <a:endParaRPr lang="zh-CN" altLang="en-US" sz="1600">
              <a:sym typeface="Arial" panose="020B0604020202020204" pitchFamily="34" charset="0"/>
            </a:endParaRPr>
          </a:p>
        </p:txBody>
      </p:sp>
      <p:sp>
        <p:nvSpPr>
          <p:cNvPr id="46" name="文本框 45"/>
          <p:cNvSpPr txBox="1"/>
          <p:nvPr>
            <p:custDataLst>
              <p:tags r:id="rId15"/>
            </p:custDataLst>
          </p:nvPr>
        </p:nvSpPr>
        <p:spPr>
          <a:xfrm>
            <a:off x="7919720" y="1850390"/>
            <a:ext cx="304419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chorCtr="0"/>
          <a:lstStyle>
            <a:defPPr>
              <a:defRPr lang="zh-CN"/>
            </a:defPPr>
            <a:lvl1pPr algn="ctr">
              <a:lnSpc>
                <a:spcPct val="120000"/>
              </a:lnSpc>
              <a:spcBef>
                <a:spcPts val="0"/>
              </a:spcBef>
              <a:defRPr sz="2000" b="1" spc="300">
                <a:latin typeface="Arial" panose="020B0604020202020204" pitchFamily="34" charset="0"/>
                <a:ea typeface="微软雅黑" panose="020B0503020204020204" charset="-122"/>
                <a:cs typeface="+mn-ea"/>
              </a:defRPr>
            </a:lvl1pPr>
          </a:lstStyle>
          <a:p>
            <a:pPr algn="l"/>
            <a:r>
              <a:rPr lang="zh-CN" altLang="en-US" sz="1800" dirty="0">
                <a:sym typeface="Arial" panose="020B0604020202020204" pitchFamily="34" charset="0"/>
              </a:rPr>
              <a:t>（二）行路危机的应对</a:t>
            </a:r>
            <a:endParaRPr lang="zh-CN" altLang="en-US" sz="1800" dirty="0">
              <a:sym typeface="Arial" panose="020B0604020202020204" pitchFamily="34" charset="0"/>
            </a:endParaRPr>
          </a:p>
        </p:txBody>
      </p:sp>
      <p:sp>
        <p:nvSpPr>
          <p:cNvPr id="47" name="文本框 46"/>
          <p:cNvSpPr txBox="1"/>
          <p:nvPr>
            <p:custDataLst>
              <p:tags r:id="rId16"/>
            </p:custDataLst>
          </p:nvPr>
        </p:nvSpPr>
        <p:spPr>
          <a:xfrm>
            <a:off x="7919720" y="2342515"/>
            <a:ext cx="2628265" cy="1528445"/>
          </a:xfrm>
          <a:prstGeom prst="rect">
            <a:avLst/>
          </a:prstGeom>
          <a:noFill/>
        </p:spPr>
        <p:txBody>
          <a:bodyPr wrap="square" lIns="90000" tIns="46800" rIns="90000" bIns="46800" rtlCol="0"/>
          <a:lstStyle>
            <a:defPPr>
              <a:defRPr lang="zh-CN"/>
            </a:defPPr>
            <a:lvl1pPr>
              <a:lnSpc>
                <a:spcPct val="120000"/>
              </a:lnSpc>
              <a:defRPr sz="1400" spc="150">
                <a:solidFill>
                  <a:sysClr val="windowText" lastClr="000000">
                    <a:lumMod val="75000"/>
                    <a:lumOff val="25000"/>
                  </a:sysClr>
                </a:solidFill>
                <a:latin typeface="Arial" panose="020B0604020202020204" pitchFamily="34" charset="0"/>
                <a:ea typeface="微软雅黑" panose="020B0503020204020204" charset="-122"/>
              </a:defRPr>
            </a:lvl1pPr>
          </a:lstStyle>
          <a:p>
            <a:r>
              <a:rPr lang="zh-CN" altLang="en-US" sz="1600" dirty="0">
                <a:sym typeface="Arial" panose="020B0604020202020204" pitchFamily="34" charset="0"/>
              </a:rPr>
              <a:t>在路上遇到机动车向自己所在的方向飞驰而来时，应立即向路边躲避，避免发生正面碰撞及被其他机动车碰撞。</a:t>
            </a:r>
            <a:endParaRPr lang="zh-CN" altLang="en-US" sz="1600" dirty="0">
              <a:sym typeface="Arial" panose="020B0604020202020204" pitchFamily="34" charset="0"/>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286" cy="1299"/>
              <a:chOff x="170" y="288"/>
              <a:chExt cx="13286" cy="1299"/>
            </a:xfrm>
          </p:grpSpPr>
          <p:sp>
            <p:nvSpPr>
              <p:cNvPr id="2" name="文本框 1"/>
              <p:cNvSpPr txBox="1"/>
              <p:nvPr/>
            </p:nvSpPr>
            <p:spPr>
              <a:xfrm>
                <a:off x="1314" y="478"/>
                <a:ext cx="12142"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二、乘坐交通工具危机的预防与应对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874395" y="1024255"/>
            <a:ext cx="4450080" cy="460375"/>
          </a:xfrm>
          <a:prstGeom prst="rect">
            <a:avLst/>
          </a:prstGeom>
          <a:noFill/>
        </p:spPr>
        <p:txBody>
          <a:bodyPr wrap="none" rtlCol="0">
            <a:spAutoFit/>
          </a:bodyPr>
          <a:p>
            <a:pPr algn="l"/>
            <a:r>
              <a:rPr lang="zh-CN" altLang="en-US" sz="2400" b="1"/>
              <a:t>（一）乘坐交通工具的危机预防</a:t>
            </a:r>
            <a:endParaRPr lang="zh-CN" altLang="en-US" sz="2400" b="1"/>
          </a:p>
        </p:txBody>
      </p:sp>
      <p:sp>
        <p:nvSpPr>
          <p:cNvPr id="28" name="泪滴形 27"/>
          <p:cNvSpPr/>
          <p:nvPr>
            <p:custDataLst>
              <p:tags r:id="rId3"/>
            </p:custDataLst>
          </p:nvPr>
        </p:nvSpPr>
        <p:spPr>
          <a:xfrm rot="18900000" flipH="1">
            <a:off x="4133088" y="2872265"/>
            <a:ext cx="1966910" cy="1966910"/>
          </a:xfrm>
          <a:prstGeom prst="teardrop">
            <a:avLst/>
          </a:prstGeom>
          <a:solidFill>
            <a:srgbClr val="4276AA"/>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29" name="泪滴形 28"/>
          <p:cNvSpPr/>
          <p:nvPr>
            <p:custDataLst>
              <p:tags r:id="rId4"/>
            </p:custDataLst>
          </p:nvPr>
        </p:nvSpPr>
        <p:spPr>
          <a:xfrm rot="900000" flipH="1">
            <a:off x="4617486" y="2024031"/>
            <a:ext cx="1966910" cy="1966910"/>
          </a:xfrm>
          <a:prstGeom prst="teardrop">
            <a:avLst/>
          </a:prstGeom>
          <a:solidFill>
            <a:srgbClr val="178AA1"/>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0" name="泪滴形 29"/>
          <p:cNvSpPr/>
          <p:nvPr>
            <p:custDataLst>
              <p:tags r:id="rId5"/>
            </p:custDataLst>
          </p:nvPr>
        </p:nvSpPr>
        <p:spPr>
          <a:xfrm rot="20700000">
            <a:off x="5599608" y="2024031"/>
            <a:ext cx="1966910" cy="1966910"/>
          </a:xfrm>
          <a:prstGeom prst="teardrop">
            <a:avLst/>
          </a:prstGeom>
          <a:solidFill>
            <a:srgbClr val="5268A5"/>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1" name="泪滴形 30"/>
          <p:cNvSpPr/>
          <p:nvPr>
            <p:custDataLst>
              <p:tags r:id="rId6"/>
            </p:custDataLst>
          </p:nvPr>
        </p:nvSpPr>
        <p:spPr>
          <a:xfrm rot="2700000">
            <a:off x="6092001" y="2872265"/>
            <a:ext cx="1966910" cy="1966910"/>
          </a:xfrm>
          <a:prstGeom prst="teardrop">
            <a:avLst/>
          </a:prstGeom>
          <a:solidFill>
            <a:srgbClr val="40A693"/>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2" name="泪滴形 31"/>
          <p:cNvSpPr/>
          <p:nvPr>
            <p:custDataLst>
              <p:tags r:id="rId7"/>
            </p:custDataLst>
          </p:nvPr>
        </p:nvSpPr>
        <p:spPr>
          <a:xfrm rot="6300000">
            <a:off x="5596943" y="3720499"/>
            <a:ext cx="1966910" cy="1966910"/>
          </a:xfrm>
          <a:prstGeom prst="teardrop">
            <a:avLst/>
          </a:prstGeom>
          <a:solidFill>
            <a:srgbClr val="5E5CA2"/>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3" name="泪滴形 32"/>
          <p:cNvSpPr/>
          <p:nvPr>
            <p:custDataLst>
              <p:tags r:id="rId8"/>
            </p:custDataLst>
          </p:nvPr>
        </p:nvSpPr>
        <p:spPr>
          <a:xfrm rot="15300000" flipH="1">
            <a:off x="4620151" y="3720499"/>
            <a:ext cx="1966910" cy="1966910"/>
          </a:xfrm>
          <a:prstGeom prst="teardrop">
            <a:avLst/>
          </a:prstGeom>
          <a:solidFill>
            <a:srgbClr val="778495"/>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8" name="任意多边形 7"/>
          <p:cNvSpPr/>
          <p:nvPr>
            <p:custDataLst>
              <p:tags r:id="rId9"/>
            </p:custDataLst>
          </p:nvPr>
        </p:nvSpPr>
        <p:spPr bwMode="auto">
          <a:xfrm>
            <a:off x="5026478" y="2190471"/>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10" name="任意多边形 9"/>
          <p:cNvSpPr/>
          <p:nvPr>
            <p:custDataLst>
              <p:tags r:id="rId10"/>
            </p:custDataLst>
          </p:nvPr>
        </p:nvSpPr>
        <p:spPr bwMode="auto">
          <a:xfrm>
            <a:off x="6763660" y="2126529"/>
            <a:ext cx="493232" cy="41681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dirty="0">
              <a:sym typeface="Arial" panose="020B0604020202020204" pitchFamily="34" charset="0"/>
            </a:endParaRPr>
          </a:p>
        </p:txBody>
      </p:sp>
      <p:sp>
        <p:nvSpPr>
          <p:cNvPr id="11" name="任意多边形 10"/>
          <p:cNvSpPr/>
          <p:nvPr>
            <p:custDataLst>
              <p:tags r:id="rId11"/>
            </p:custDataLst>
          </p:nvPr>
        </p:nvSpPr>
        <p:spPr bwMode="auto">
          <a:xfrm>
            <a:off x="4024823" y="3669555"/>
            <a:ext cx="440588" cy="37232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26" name="文本框 25"/>
          <p:cNvSpPr txBox="1"/>
          <p:nvPr>
            <p:custDataLst>
              <p:tags r:id="rId12"/>
            </p:custDataLst>
          </p:nvPr>
        </p:nvSpPr>
        <p:spPr>
          <a:xfrm>
            <a:off x="1132840" y="1906905"/>
            <a:ext cx="3484880" cy="1282700"/>
          </a:xfrm>
          <a:prstGeom prst="rect">
            <a:avLst/>
          </a:prstGeom>
          <a:noFill/>
        </p:spPr>
        <p:txBody>
          <a:bodyPr wrap="square" lIns="72000" tIns="0" rIns="72000" bIns="0" anchor="ctr" anchorCtr="0">
            <a:noAutofit/>
          </a:bodyPr>
          <a:p>
            <a:pPr algn="l" defTabSz="913765">
              <a:lnSpc>
                <a:spcPct val="120000"/>
              </a:lnSpc>
              <a:defRPr/>
            </a:pPr>
            <a:r>
              <a:rPr lang="zh-CN" altLang="en-US" sz="1600">
                <a:sym typeface="Arial" panose="020B0604020202020204" pitchFamily="34" charset="0"/>
              </a:rPr>
              <a:t>在乘坐公共汽车、电车及地铁时，须在站台或指定地点等候，不可在站台下或安全线外候车，待车停稳后排队上车，先下后上，不要拥挤。</a:t>
            </a:r>
            <a:endParaRPr lang="zh-CN" altLang="en-US" sz="1600">
              <a:sym typeface="Arial" panose="020B0604020202020204" pitchFamily="34" charset="0"/>
            </a:endParaRPr>
          </a:p>
        </p:txBody>
      </p:sp>
      <p:sp>
        <p:nvSpPr>
          <p:cNvPr id="27" name="矩形 26"/>
          <p:cNvSpPr/>
          <p:nvPr>
            <p:custDataLst>
              <p:tags r:id="rId13"/>
            </p:custDataLst>
          </p:nvPr>
        </p:nvSpPr>
        <p:spPr>
          <a:xfrm>
            <a:off x="1333500" y="1583055"/>
            <a:ext cx="3531870" cy="373380"/>
          </a:xfrm>
          <a:prstGeom prst="rect">
            <a:avLst/>
          </a:prstGeom>
        </p:spPr>
        <p:txBody>
          <a:bodyPr wrap="none" lIns="72000" tIns="0" rIns="72000" bIns="0"/>
          <a:p>
            <a:pPr lvl="0" algn="l" defTabSz="913765">
              <a:defRPr/>
            </a:pPr>
            <a:r>
              <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rPr>
              <a:t>1. 乘坐公共交通工具的危机预防</a:t>
            </a:r>
            <a:endPar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 name="任意多边形 12"/>
          <p:cNvSpPr/>
          <p:nvPr>
            <p:custDataLst>
              <p:tags r:id="rId14"/>
            </p:custDataLst>
          </p:nvPr>
        </p:nvSpPr>
        <p:spPr bwMode="auto">
          <a:xfrm>
            <a:off x="4935076" y="5090762"/>
            <a:ext cx="574501" cy="48549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w="9525">
            <a:noFill/>
            <a:round/>
          </a:ln>
        </p:spPr>
        <p:txBody>
          <a:bodyPr anchor="ctr"/>
          <a:p>
            <a:pPr algn="ctr"/>
            <a:endParaRPr dirty="0">
              <a:sym typeface="Arial" panose="020B0604020202020204" pitchFamily="34" charset="0"/>
            </a:endParaRPr>
          </a:p>
        </p:txBody>
      </p:sp>
      <p:sp>
        <p:nvSpPr>
          <p:cNvPr id="14" name="任意多边形 13"/>
          <p:cNvSpPr/>
          <p:nvPr>
            <p:custDataLst>
              <p:tags r:id="rId15"/>
            </p:custDataLst>
          </p:nvPr>
        </p:nvSpPr>
        <p:spPr bwMode="auto">
          <a:xfrm>
            <a:off x="6724853" y="5140272"/>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15" name="任意多边形 14"/>
          <p:cNvSpPr/>
          <p:nvPr>
            <p:custDataLst>
              <p:tags r:id="rId16"/>
            </p:custDataLst>
          </p:nvPr>
        </p:nvSpPr>
        <p:spPr bwMode="auto">
          <a:xfrm>
            <a:off x="7599548" y="3674819"/>
            <a:ext cx="428132" cy="36180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24" name="文本框 23"/>
          <p:cNvSpPr txBox="1"/>
          <p:nvPr>
            <p:custDataLst>
              <p:tags r:id="rId17"/>
            </p:custDataLst>
          </p:nvPr>
        </p:nvSpPr>
        <p:spPr>
          <a:xfrm>
            <a:off x="7594600" y="1829435"/>
            <a:ext cx="3599180" cy="1160780"/>
          </a:xfrm>
          <a:prstGeom prst="rect">
            <a:avLst/>
          </a:prstGeom>
          <a:noFill/>
        </p:spPr>
        <p:txBody>
          <a:bodyPr wrap="square" lIns="72000" tIns="0" rIns="72000" bIns="0" anchor="ctr" anchorCtr="0">
            <a:noAutofit/>
          </a:bodyPr>
          <a:p>
            <a:pPr defTabSz="913765">
              <a:lnSpc>
                <a:spcPct val="120000"/>
              </a:lnSpc>
              <a:defRPr/>
            </a:pPr>
            <a:r>
              <a:rPr lang="zh-CN" altLang="en-US" sz="1600">
                <a:sym typeface="Arial" panose="020B0604020202020204" pitchFamily="34" charset="0"/>
              </a:rPr>
              <a:t>乘坐出租车时，注意不要乘坐无营运许可证的“黑车”。如乘坐前排副驾驶位置，则应注意系好安全带。</a:t>
            </a:r>
            <a:endParaRPr lang="zh-CN" altLang="en-US" sz="1600">
              <a:sym typeface="Arial" panose="020B0604020202020204" pitchFamily="34" charset="0"/>
            </a:endParaRPr>
          </a:p>
        </p:txBody>
      </p:sp>
      <p:sp>
        <p:nvSpPr>
          <p:cNvPr id="25" name="矩形 24"/>
          <p:cNvSpPr/>
          <p:nvPr>
            <p:custDataLst>
              <p:tags r:id="rId18"/>
            </p:custDataLst>
          </p:nvPr>
        </p:nvSpPr>
        <p:spPr>
          <a:xfrm>
            <a:off x="7594600" y="1583055"/>
            <a:ext cx="3178810" cy="368935"/>
          </a:xfrm>
          <a:prstGeom prst="rect">
            <a:avLst/>
          </a:prstGeom>
        </p:spPr>
        <p:txBody>
          <a:bodyPr wrap="none" lIns="72000" tIns="0" rIns="72000" bIns="0"/>
          <a:p>
            <a:pPr lvl="0" algn="l" defTabSz="913765">
              <a:defRPr/>
            </a:pPr>
            <a:r>
              <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rPr>
              <a:t>2. 乘坐出租车的危机预防</a:t>
            </a:r>
            <a:endPar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文本框 21"/>
          <p:cNvSpPr txBox="1"/>
          <p:nvPr>
            <p:custDataLst>
              <p:tags r:id="rId19"/>
            </p:custDataLst>
          </p:nvPr>
        </p:nvSpPr>
        <p:spPr>
          <a:xfrm>
            <a:off x="1339850" y="5507355"/>
            <a:ext cx="3420110" cy="1069975"/>
          </a:xfrm>
          <a:prstGeom prst="rect">
            <a:avLst/>
          </a:prstGeom>
          <a:noFill/>
        </p:spPr>
        <p:txBody>
          <a:bodyPr wrap="square" lIns="72000" tIns="0" rIns="72000" bIns="0" anchor="ctr" anchorCtr="0">
            <a:noAutofit/>
          </a:bodyPr>
          <a:p>
            <a:pPr algn="l" defTabSz="913765">
              <a:lnSpc>
                <a:spcPct val="120000"/>
              </a:lnSpc>
              <a:defRPr/>
            </a:pPr>
            <a:r>
              <a:rPr lang="zh-CN" altLang="en-US" sz="1600">
                <a:sym typeface="Arial" panose="020B0604020202020204" pitchFamily="34" charset="0"/>
              </a:rPr>
              <a:t>在乘坐轮船时，应选择具有营运资格的客船和轮渡船，若遭遇大风、大</a:t>
            </a:r>
            <a:endParaRPr lang="zh-CN" altLang="en-US" sz="1600">
              <a:sym typeface="Arial" panose="020B0604020202020204" pitchFamily="34" charset="0"/>
            </a:endParaRPr>
          </a:p>
          <a:p>
            <a:pPr algn="l" defTabSz="913765">
              <a:lnSpc>
                <a:spcPct val="120000"/>
              </a:lnSpc>
              <a:defRPr/>
            </a:pPr>
            <a:r>
              <a:rPr lang="zh-CN" altLang="en-US" sz="1600">
                <a:sym typeface="Arial" panose="020B0604020202020204" pitchFamily="34" charset="0"/>
              </a:rPr>
              <a:t>浪及浓雾天气则不应乘船。</a:t>
            </a:r>
            <a:endParaRPr lang="zh-CN" altLang="en-US" sz="1600">
              <a:sym typeface="Arial" panose="020B0604020202020204" pitchFamily="34" charset="0"/>
            </a:endParaRPr>
          </a:p>
        </p:txBody>
      </p:sp>
      <p:sp>
        <p:nvSpPr>
          <p:cNvPr id="23" name="矩形 22"/>
          <p:cNvSpPr/>
          <p:nvPr>
            <p:custDataLst>
              <p:tags r:id="rId20"/>
            </p:custDataLst>
          </p:nvPr>
        </p:nvSpPr>
        <p:spPr>
          <a:xfrm>
            <a:off x="1333500" y="5205730"/>
            <a:ext cx="2729230" cy="246380"/>
          </a:xfrm>
          <a:prstGeom prst="rect">
            <a:avLst/>
          </a:prstGeom>
        </p:spPr>
        <p:txBody>
          <a:bodyPr wrap="none" lIns="72000" tIns="0" rIns="72000" bIns="0"/>
          <a:p>
            <a:pPr lvl="0" algn="l" defTabSz="913765">
              <a:defRPr/>
            </a:pPr>
            <a:r>
              <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rPr>
              <a:t>5. 乘坐轮船的危机预防</a:t>
            </a:r>
            <a:endPar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文本框 19"/>
          <p:cNvSpPr txBox="1"/>
          <p:nvPr>
            <p:custDataLst>
              <p:tags r:id="rId21"/>
            </p:custDataLst>
          </p:nvPr>
        </p:nvSpPr>
        <p:spPr>
          <a:xfrm>
            <a:off x="7480935" y="5452110"/>
            <a:ext cx="4371340" cy="940435"/>
          </a:xfrm>
          <a:prstGeom prst="rect">
            <a:avLst/>
          </a:prstGeom>
          <a:noFill/>
        </p:spPr>
        <p:txBody>
          <a:bodyPr wrap="square" lIns="72000" tIns="0" rIns="72000" bIns="0" anchor="ctr" anchorCtr="0"/>
          <a:p>
            <a:pPr defTabSz="913765">
              <a:lnSpc>
                <a:spcPct val="120000"/>
              </a:lnSpc>
              <a:defRPr/>
            </a:pPr>
            <a:r>
              <a:rPr lang="zh-CN" altLang="en-US" sz="1600">
                <a:sym typeface="Arial" panose="020B0604020202020204" pitchFamily="34" charset="0"/>
              </a:rPr>
              <a:t>在乘坐火车时，注意贵重物品应随身携带，而不能放在行李架或衣帽钩上的衣服口袋内。若发生失窃现象，应快速与列车乘警联系。</a:t>
            </a:r>
            <a:endParaRPr lang="zh-CN" altLang="en-US" sz="1600">
              <a:sym typeface="Arial" panose="020B0604020202020204" pitchFamily="34" charset="0"/>
            </a:endParaRPr>
          </a:p>
        </p:txBody>
      </p:sp>
      <p:sp>
        <p:nvSpPr>
          <p:cNvPr id="21" name="矩形 20"/>
          <p:cNvSpPr/>
          <p:nvPr>
            <p:custDataLst>
              <p:tags r:id="rId22"/>
            </p:custDataLst>
          </p:nvPr>
        </p:nvSpPr>
        <p:spPr>
          <a:xfrm>
            <a:off x="7594727" y="5134639"/>
            <a:ext cx="2457329" cy="246221"/>
          </a:xfrm>
          <a:prstGeom prst="rect">
            <a:avLst/>
          </a:prstGeom>
        </p:spPr>
        <p:txBody>
          <a:bodyPr wrap="none" lIns="72000" tIns="0" rIns="72000" bIns="0"/>
          <a:p>
            <a:pPr lvl="0" algn="l" defTabSz="913765">
              <a:defRPr/>
            </a:pPr>
            <a:r>
              <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rPr>
              <a:t>4. 乘坐火车的危机预防</a:t>
            </a:r>
            <a:endPar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文本框 17"/>
          <p:cNvSpPr txBox="1"/>
          <p:nvPr>
            <p:custDataLst>
              <p:tags r:id="rId23"/>
            </p:custDataLst>
          </p:nvPr>
        </p:nvSpPr>
        <p:spPr>
          <a:xfrm>
            <a:off x="8401050" y="3510280"/>
            <a:ext cx="3363595" cy="1195705"/>
          </a:xfrm>
          <a:prstGeom prst="rect">
            <a:avLst/>
          </a:prstGeom>
          <a:noFill/>
        </p:spPr>
        <p:txBody>
          <a:bodyPr wrap="square" lIns="72000" tIns="0" rIns="72000" bIns="0" anchor="ctr" anchorCtr="0"/>
          <a:p>
            <a:pPr defTabSz="913765">
              <a:lnSpc>
                <a:spcPct val="120000"/>
              </a:lnSpc>
              <a:defRPr/>
            </a:pPr>
            <a:r>
              <a:rPr lang="zh-CN" altLang="en-US" sz="1600">
                <a:sym typeface="Arial" panose="020B0604020202020204" pitchFamily="34" charset="0"/>
              </a:rPr>
              <a:t>乘坐长途汽车时，应避免乘坐超载或超员的车辆。不得随身携带各类危险物品和政府禁运物品，也不得将其夹入行包内托运。</a:t>
            </a:r>
            <a:endParaRPr lang="zh-CN" altLang="en-US" sz="1600">
              <a:sym typeface="Arial" panose="020B0604020202020204" pitchFamily="34" charset="0"/>
            </a:endParaRPr>
          </a:p>
        </p:txBody>
      </p:sp>
      <p:sp>
        <p:nvSpPr>
          <p:cNvPr id="19" name="矩形 18"/>
          <p:cNvSpPr/>
          <p:nvPr>
            <p:custDataLst>
              <p:tags r:id="rId24"/>
            </p:custDataLst>
          </p:nvPr>
        </p:nvSpPr>
        <p:spPr>
          <a:xfrm>
            <a:off x="8466455" y="3177540"/>
            <a:ext cx="2976245" cy="321945"/>
          </a:xfrm>
          <a:prstGeom prst="rect">
            <a:avLst/>
          </a:prstGeom>
        </p:spPr>
        <p:txBody>
          <a:bodyPr wrap="none" lIns="72000" tIns="0" rIns="72000" bIns="0"/>
          <a:p>
            <a:pPr lvl="0" algn="l" defTabSz="913765">
              <a:defRPr/>
            </a:pPr>
            <a:r>
              <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rPr>
              <a:t>3. 乘坐长途汽车的危机预防</a:t>
            </a:r>
            <a:endPar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6" name="文本框 15"/>
          <p:cNvSpPr txBox="1"/>
          <p:nvPr>
            <p:custDataLst>
              <p:tags r:id="rId25"/>
            </p:custDataLst>
          </p:nvPr>
        </p:nvSpPr>
        <p:spPr>
          <a:xfrm>
            <a:off x="398780" y="3611880"/>
            <a:ext cx="3327400" cy="1104900"/>
          </a:xfrm>
          <a:prstGeom prst="rect">
            <a:avLst/>
          </a:prstGeom>
          <a:noFill/>
        </p:spPr>
        <p:txBody>
          <a:bodyPr wrap="square" lIns="72000" tIns="0" rIns="72000" bIns="0" anchor="ctr" anchorCtr="0">
            <a:noAutofit/>
          </a:bodyPr>
          <a:p>
            <a:pPr algn="l" defTabSz="913765">
              <a:lnSpc>
                <a:spcPct val="120000"/>
              </a:lnSpc>
              <a:defRPr/>
            </a:pPr>
            <a:r>
              <a:rPr lang="zh-CN" altLang="en-US" sz="1600">
                <a:sym typeface="Arial" panose="020B0604020202020204" pitchFamily="34" charset="0"/>
              </a:rPr>
              <a:t>在乘坐飞机时，应认真听取乘务人员的讲解和安全示范，了解应急设备的使用方法，系好安全带。</a:t>
            </a:r>
            <a:endParaRPr lang="zh-CN" altLang="en-US" sz="1600">
              <a:sym typeface="Arial" panose="020B0604020202020204" pitchFamily="34" charset="0"/>
            </a:endParaRPr>
          </a:p>
        </p:txBody>
      </p:sp>
      <p:sp>
        <p:nvSpPr>
          <p:cNvPr id="17" name="矩形 16"/>
          <p:cNvSpPr/>
          <p:nvPr>
            <p:custDataLst>
              <p:tags r:id="rId26"/>
            </p:custDataLst>
          </p:nvPr>
        </p:nvSpPr>
        <p:spPr>
          <a:xfrm>
            <a:off x="535940" y="3253105"/>
            <a:ext cx="2933700" cy="358775"/>
          </a:xfrm>
          <a:prstGeom prst="rect">
            <a:avLst/>
          </a:prstGeom>
        </p:spPr>
        <p:txBody>
          <a:bodyPr wrap="none" lIns="72000" tIns="0" rIns="72000" bIns="0"/>
          <a:p>
            <a:pPr lvl="0" algn="l" defTabSz="913765">
              <a:defRPr/>
            </a:pPr>
            <a:r>
              <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rPr>
              <a:t>6. 乘坐飞机的危机预防</a:t>
            </a:r>
            <a:endPar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286" cy="1299"/>
              <a:chOff x="170" y="288"/>
              <a:chExt cx="13286" cy="1299"/>
            </a:xfrm>
          </p:grpSpPr>
          <p:sp>
            <p:nvSpPr>
              <p:cNvPr id="2" name="文本框 1"/>
              <p:cNvSpPr txBox="1"/>
              <p:nvPr/>
            </p:nvSpPr>
            <p:spPr>
              <a:xfrm>
                <a:off x="1314" y="478"/>
                <a:ext cx="12142"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二、乘坐交通工具危机的预防与应对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874395" y="1024255"/>
            <a:ext cx="4450080" cy="460375"/>
          </a:xfrm>
          <a:prstGeom prst="rect">
            <a:avLst/>
          </a:prstGeom>
          <a:noFill/>
        </p:spPr>
        <p:txBody>
          <a:bodyPr wrap="none" rtlCol="0">
            <a:spAutoFit/>
          </a:bodyPr>
          <a:p>
            <a:pPr algn="l"/>
            <a:r>
              <a:rPr lang="zh-CN" altLang="en-US" sz="2400" b="1"/>
              <a:t>（二）乘坐交通工具的危机应对</a:t>
            </a:r>
            <a:endParaRPr lang="zh-CN" altLang="en-US" sz="2400" b="1"/>
          </a:p>
        </p:txBody>
      </p:sp>
      <p:sp>
        <p:nvSpPr>
          <p:cNvPr id="9" name="椭圆 8"/>
          <p:cNvSpPr/>
          <p:nvPr>
            <p:custDataLst>
              <p:tags r:id="rId3"/>
            </p:custDataLst>
          </p:nvPr>
        </p:nvSpPr>
        <p:spPr>
          <a:xfrm>
            <a:off x="5506176" y="3057743"/>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79" name="任意多边形 78"/>
          <p:cNvSpPr/>
          <p:nvPr>
            <p:custDataLst>
              <p:tags r:id="rId4"/>
            </p:custDataLst>
          </p:nvPr>
        </p:nvSpPr>
        <p:spPr>
          <a:xfrm>
            <a:off x="6128744" y="4240554"/>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73" name="任意多边形 72"/>
          <p:cNvSpPr/>
          <p:nvPr>
            <p:custDataLst>
              <p:tags r:id="rId5"/>
            </p:custDataLst>
          </p:nvPr>
        </p:nvSpPr>
        <p:spPr>
          <a:xfrm rot="2244296">
            <a:off x="5644276" y="2014995"/>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6"/>
            </p:custDataLst>
          </p:nvPr>
        </p:nvSpPr>
        <p:spPr>
          <a:xfrm rot="6497383">
            <a:off x="6690013" y="3000349"/>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7"/>
            </p:custDataLst>
          </p:nvPr>
        </p:nvSpPr>
        <p:spPr>
          <a:xfrm rot="18987947">
            <a:off x="4419367" y="2744242"/>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8"/>
            </p:custDataLst>
          </p:nvPr>
        </p:nvSpPr>
        <p:spPr>
          <a:xfrm rot="15022245">
            <a:off x="4771127" y="4121806"/>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34" name="任意多边形 33"/>
          <p:cNvSpPr/>
          <p:nvPr>
            <p:custDataLst>
              <p:tags r:id="rId9"/>
            </p:custDataLst>
          </p:nvPr>
        </p:nvSpPr>
        <p:spPr bwMode="auto">
          <a:xfrm>
            <a:off x="5940081" y="2123828"/>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35" name="任意多边形 34"/>
          <p:cNvSpPr/>
          <p:nvPr>
            <p:custDataLst>
              <p:tags r:id="rId10"/>
            </p:custDataLst>
          </p:nvPr>
        </p:nvSpPr>
        <p:spPr bwMode="auto">
          <a:xfrm>
            <a:off x="7211979" y="3124220"/>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36" name="任意多边形 35"/>
          <p:cNvSpPr/>
          <p:nvPr>
            <p:custDataLst>
              <p:tags r:id="rId11"/>
            </p:custDataLst>
          </p:nvPr>
        </p:nvSpPr>
        <p:spPr bwMode="auto">
          <a:xfrm>
            <a:off x="6698583" y="4572612"/>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2"/>
            </p:custDataLst>
          </p:nvPr>
        </p:nvSpPr>
        <p:spPr bwMode="auto">
          <a:xfrm>
            <a:off x="5223646" y="4572612"/>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3"/>
            </p:custDataLst>
          </p:nvPr>
        </p:nvSpPr>
        <p:spPr>
          <a:xfrm>
            <a:off x="4656830" y="3101694"/>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p>
        </p:txBody>
      </p:sp>
      <p:cxnSp>
        <p:nvCxnSpPr>
          <p:cNvPr id="37" name="直接连接符 36"/>
          <p:cNvCxnSpPr/>
          <p:nvPr>
            <p:custDataLst>
              <p:tags r:id="rId14"/>
            </p:custDataLst>
          </p:nvPr>
        </p:nvCxnSpPr>
        <p:spPr>
          <a:xfrm>
            <a:off x="983432" y="2818839"/>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8" name="直接连接符 37"/>
          <p:cNvCxnSpPr/>
          <p:nvPr>
            <p:custDataLst>
              <p:tags r:id="rId15"/>
            </p:custDataLst>
          </p:nvPr>
        </p:nvCxnSpPr>
        <p:spPr>
          <a:xfrm>
            <a:off x="983432" y="4673039"/>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9" name="文本框 38"/>
          <p:cNvSpPr txBox="1"/>
          <p:nvPr>
            <p:custDataLst>
              <p:tags r:id="rId16"/>
            </p:custDataLst>
          </p:nvPr>
        </p:nvSpPr>
        <p:spPr>
          <a:xfrm>
            <a:off x="500380" y="1522095"/>
            <a:ext cx="4156710" cy="40132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4276AA"/>
                </a:solidFill>
                <a:latin typeface="微软雅黑" panose="020B0503020204020204" charset="-122"/>
                <a:ea typeface="微软雅黑" panose="020B0503020204020204" charset="-122"/>
                <a:cs typeface="+mn-ea"/>
              </a:rPr>
              <a:t>1. 乘坐公共交通工具的危机应对</a:t>
            </a:r>
            <a:endParaRPr lang="zh-CN" altLang="en-US" b="1" spc="300" dirty="0">
              <a:solidFill>
                <a:srgbClr val="4276AA"/>
              </a:solidFill>
              <a:latin typeface="微软雅黑" panose="020B0503020204020204" charset="-122"/>
              <a:ea typeface="微软雅黑" panose="020B0503020204020204" charset="-122"/>
              <a:cs typeface="+mn-ea"/>
            </a:endParaRPr>
          </a:p>
        </p:txBody>
      </p:sp>
      <p:sp>
        <p:nvSpPr>
          <p:cNvPr id="40" name="文本框 39"/>
          <p:cNvSpPr txBox="1"/>
          <p:nvPr>
            <p:custDataLst>
              <p:tags r:id="rId17"/>
            </p:custDataLst>
          </p:nvPr>
        </p:nvSpPr>
        <p:spPr>
          <a:xfrm>
            <a:off x="541655" y="1961515"/>
            <a:ext cx="4005580" cy="81089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如车辆在行驶过程中起火，应立即使用衣物捂住鼻孔，打开车窗跳车逃生。</a:t>
            </a:r>
            <a:endParaRPr lang="zh-CN" altLang="en-US" sz="1600" spc="150" dirty="0">
              <a:latin typeface="微软雅黑" panose="020B0503020204020204" charset="-122"/>
              <a:ea typeface="微软雅黑" panose="020B0503020204020204" charset="-122"/>
            </a:endParaRPr>
          </a:p>
        </p:txBody>
      </p:sp>
      <p:sp>
        <p:nvSpPr>
          <p:cNvPr id="41" name="文本框 40"/>
          <p:cNvSpPr txBox="1"/>
          <p:nvPr>
            <p:custDataLst>
              <p:tags r:id="rId18"/>
            </p:custDataLst>
          </p:nvPr>
        </p:nvSpPr>
        <p:spPr>
          <a:xfrm>
            <a:off x="549910" y="2898775"/>
            <a:ext cx="3610610" cy="401320"/>
          </a:xfrm>
          <a:prstGeom prst="rect">
            <a:avLst/>
          </a:prstGeom>
          <a:noFill/>
        </p:spPr>
        <p:txBody>
          <a:bodyPr wrap="square" lIns="90000" tIns="46800" rIns="90000" bIns="0" anchor="b" anchorCtr="0">
            <a:normAutofit fontScale="9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5E5CA2"/>
                </a:solidFill>
                <a:latin typeface="微软雅黑" panose="020B0503020204020204" charset="-122"/>
                <a:ea typeface="微软雅黑" panose="020B0503020204020204" charset="-122"/>
                <a:cs typeface="+mn-ea"/>
              </a:rPr>
              <a:t>2. 乘坐长途汽车的危机应对</a:t>
            </a:r>
            <a:endParaRPr lang="zh-CN" altLang="en-US" sz="2000" b="1" spc="300" dirty="0">
              <a:solidFill>
                <a:srgbClr val="5E5CA2"/>
              </a:solidFill>
              <a:latin typeface="微软雅黑" panose="020B0503020204020204" charset="-122"/>
              <a:ea typeface="微软雅黑" panose="020B0503020204020204" charset="-122"/>
              <a:cs typeface="+mn-ea"/>
            </a:endParaRPr>
          </a:p>
        </p:txBody>
      </p:sp>
      <p:sp>
        <p:nvSpPr>
          <p:cNvPr id="42" name="文本框 41"/>
          <p:cNvSpPr txBox="1"/>
          <p:nvPr>
            <p:custDataLst>
              <p:tags r:id="rId19"/>
            </p:custDataLst>
          </p:nvPr>
        </p:nvSpPr>
        <p:spPr>
          <a:xfrm>
            <a:off x="513715" y="3477260"/>
            <a:ext cx="4117975" cy="101790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如果所乘坐的长途车在铁道口抛锚，应协助驾驶员立即将车辆推出道口或求助过往车辆将抛锚车辆拖离道口。</a:t>
            </a:r>
            <a:endParaRPr lang="zh-CN" altLang="en-US" sz="1600" spc="150" dirty="0">
              <a:latin typeface="微软雅黑" panose="020B0503020204020204" charset="-122"/>
              <a:ea typeface="微软雅黑" panose="020B0503020204020204" charset="-122"/>
            </a:endParaRPr>
          </a:p>
        </p:txBody>
      </p:sp>
      <p:sp>
        <p:nvSpPr>
          <p:cNvPr id="43" name="文本框 42"/>
          <p:cNvSpPr txBox="1"/>
          <p:nvPr>
            <p:custDataLst>
              <p:tags r:id="rId20"/>
            </p:custDataLst>
          </p:nvPr>
        </p:nvSpPr>
        <p:spPr>
          <a:xfrm>
            <a:off x="642620" y="4693285"/>
            <a:ext cx="3439795" cy="4006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b="1" spc="300" dirty="0">
                <a:solidFill>
                  <a:srgbClr val="5268A5"/>
                </a:solidFill>
                <a:latin typeface="微软雅黑" panose="020B0503020204020204" charset="-122"/>
                <a:ea typeface="微软雅黑" panose="020B0503020204020204" charset="-122"/>
                <a:cs typeface="+mn-ea"/>
              </a:rPr>
              <a:t>3. 乘坐火车的危机应对</a:t>
            </a:r>
            <a:endParaRPr lang="zh-CN" altLang="en-US" b="1" spc="300" dirty="0">
              <a:solidFill>
                <a:srgbClr val="5268A5"/>
              </a:solidFill>
              <a:latin typeface="微软雅黑" panose="020B0503020204020204" charset="-122"/>
              <a:ea typeface="微软雅黑" panose="020B0503020204020204" charset="-122"/>
              <a:cs typeface="+mn-ea"/>
            </a:endParaRPr>
          </a:p>
        </p:txBody>
      </p:sp>
      <p:sp>
        <p:nvSpPr>
          <p:cNvPr id="44" name="文本框 43"/>
          <p:cNvSpPr txBox="1"/>
          <p:nvPr>
            <p:custDataLst>
              <p:tags r:id="rId21"/>
            </p:custDataLst>
          </p:nvPr>
        </p:nvSpPr>
        <p:spPr>
          <a:xfrm>
            <a:off x="642620" y="5153660"/>
            <a:ext cx="4428490" cy="128651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spc="150" dirty="0">
                <a:latin typeface="微软雅黑" panose="020B0503020204020204" charset="-122"/>
                <a:ea typeface="微软雅黑" panose="020B0503020204020204" charset="-122"/>
              </a:rPr>
              <a:t>如果所在的火车车厢意外失火，此时不要打开车门车窗，以免火借风势扩大蔓延，可用湿毛巾或衣服捂住口鼻，奋力向列车前部转移，因为火车运行时火是向后蔓延的。</a:t>
            </a:r>
            <a:endParaRPr lang="zh-CN" altLang="en-US" sz="1600" spc="150" dirty="0">
              <a:latin typeface="微软雅黑" panose="020B0503020204020204" charset="-122"/>
              <a:ea typeface="微软雅黑" panose="020B0503020204020204" charset="-122"/>
            </a:endParaRPr>
          </a:p>
        </p:txBody>
      </p:sp>
      <p:cxnSp>
        <p:nvCxnSpPr>
          <p:cNvPr id="45" name="直接连接符 44"/>
          <p:cNvCxnSpPr/>
          <p:nvPr>
            <p:custDataLst>
              <p:tags r:id="rId22"/>
            </p:custDataLst>
          </p:nvPr>
        </p:nvCxnSpPr>
        <p:spPr>
          <a:xfrm>
            <a:off x="7896200" y="3524408"/>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6" name="文本框 45"/>
          <p:cNvSpPr txBox="1"/>
          <p:nvPr>
            <p:custDataLst>
              <p:tags r:id="rId23"/>
            </p:custDataLst>
          </p:nvPr>
        </p:nvSpPr>
        <p:spPr>
          <a:xfrm>
            <a:off x="8025130" y="1675130"/>
            <a:ext cx="3237865" cy="448945"/>
          </a:xfrm>
          <a:prstGeom prst="rect">
            <a:avLst/>
          </a:prstGeom>
          <a:noFill/>
        </p:spPr>
        <p:txBody>
          <a:bodyPr wrap="square" lIns="90000" tIns="46800" rIns="90000" bIns="0" anchor="b" anchorCtr="0">
            <a:normAutofit/>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178AA1"/>
                </a:solidFill>
                <a:latin typeface="微软雅黑" panose="020B0503020204020204" charset="-122"/>
                <a:ea typeface="微软雅黑" panose="020B0503020204020204" charset="-122"/>
                <a:cs typeface="+mn-ea"/>
              </a:rPr>
              <a:t>4. 乘坐轮船的危机应对</a:t>
            </a:r>
            <a:endParaRPr lang="zh-CN" altLang="en-US" sz="2000" b="1" spc="300" dirty="0">
              <a:solidFill>
                <a:srgbClr val="178AA1"/>
              </a:solidFill>
              <a:latin typeface="微软雅黑" panose="020B0503020204020204" charset="-122"/>
              <a:ea typeface="微软雅黑" panose="020B0503020204020204" charset="-122"/>
              <a:cs typeface="+mn-ea"/>
            </a:endParaRPr>
          </a:p>
        </p:txBody>
      </p:sp>
      <p:sp>
        <p:nvSpPr>
          <p:cNvPr id="47" name="文本框 46"/>
          <p:cNvSpPr txBox="1"/>
          <p:nvPr>
            <p:custDataLst>
              <p:tags r:id="rId24"/>
            </p:custDataLst>
          </p:nvPr>
        </p:nvSpPr>
        <p:spPr>
          <a:xfrm>
            <a:off x="8025765" y="2280920"/>
            <a:ext cx="3743960" cy="942975"/>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spc="150" dirty="0">
                <a:latin typeface="微软雅黑" panose="020B0503020204020204" charset="-122"/>
                <a:ea typeface="微软雅黑" panose="020B0503020204020204" charset="-122"/>
              </a:rPr>
              <a:t>若游船撞到礁石或有下沉的迹象，应穿上救生衣，利用手机、信号弹或燃烧的衣物发出求救信号。</a:t>
            </a:r>
            <a:endParaRPr lang="zh-CN" altLang="en-US" sz="1600" spc="150" dirty="0">
              <a:latin typeface="微软雅黑" panose="020B0503020204020204" charset="-122"/>
              <a:ea typeface="微软雅黑" panose="020B0503020204020204" charset="-122"/>
            </a:endParaRPr>
          </a:p>
        </p:txBody>
      </p:sp>
      <p:sp>
        <p:nvSpPr>
          <p:cNvPr id="48" name="文本框 47"/>
          <p:cNvSpPr txBox="1"/>
          <p:nvPr>
            <p:custDataLst>
              <p:tags r:id="rId25"/>
            </p:custDataLst>
          </p:nvPr>
        </p:nvSpPr>
        <p:spPr>
          <a:xfrm>
            <a:off x="8025765" y="3678555"/>
            <a:ext cx="2978785" cy="38036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b="1" spc="300" dirty="0">
                <a:solidFill>
                  <a:srgbClr val="40A693"/>
                </a:solidFill>
                <a:latin typeface="微软雅黑" panose="020B0503020204020204" charset="-122"/>
                <a:ea typeface="微软雅黑" panose="020B0503020204020204" charset="-122"/>
                <a:cs typeface="+mn-ea"/>
              </a:rPr>
              <a:t>5. 乘坐飞机的危机应对</a:t>
            </a:r>
            <a:endParaRPr lang="zh-CN" altLang="en-US" b="1" spc="300" dirty="0">
              <a:solidFill>
                <a:srgbClr val="40A693"/>
              </a:solidFill>
              <a:latin typeface="微软雅黑" panose="020B0503020204020204" charset="-122"/>
              <a:ea typeface="微软雅黑" panose="020B0503020204020204" charset="-122"/>
              <a:cs typeface="+mn-ea"/>
            </a:endParaRPr>
          </a:p>
        </p:txBody>
      </p:sp>
      <p:sp>
        <p:nvSpPr>
          <p:cNvPr id="50" name="文本框 49"/>
          <p:cNvSpPr txBox="1"/>
          <p:nvPr>
            <p:custDataLst>
              <p:tags r:id="rId26"/>
            </p:custDataLst>
          </p:nvPr>
        </p:nvSpPr>
        <p:spPr>
          <a:xfrm>
            <a:off x="8025765" y="4281805"/>
            <a:ext cx="3484245" cy="1292860"/>
          </a:xfrm>
          <a:prstGeom prst="rect">
            <a:avLst/>
          </a:prstGeom>
          <a:noFill/>
        </p:spPr>
        <p:txBody>
          <a:bodyPr wrap="square" lIns="90000" tIns="0" rIns="90000" bIns="4680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spc="150" dirty="0">
                <a:latin typeface="微软雅黑" panose="020B0503020204020204" charset="-122"/>
                <a:ea typeface="微软雅黑" panose="020B0503020204020204" charset="-122"/>
              </a:rPr>
              <a:t>当意外发生时，机上乘客应保持冷静，一定要听从乘务人员的指示，乘务人员均受过严格的训练，善于应付紧急事故。</a:t>
            </a:r>
            <a:endParaRPr lang="zh-CN" altLang="en-US" sz="1600" spc="150" dirty="0">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第二部分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461895" y="3143250"/>
            <a:ext cx="494601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水火无情非等闲，生命安全一瞬间</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tags/tag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945_2*q_h_i*1_2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1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1_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2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2_1"/>
  <p:tag name="KSO_WM_UNIT_TEXT_FILL_FORE_SCHEMECOLOR_INDEX" val="13"/>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4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4_1"/>
  <p:tag name="KSO_WM_UNIT_TEXT_FILL_FORE_SCHEMECOLOR_INDEX" val="13"/>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f*1_3_1"/>
  <p:tag name="KSO_WM_TEMPLATE_CATEGORY" val="diagram"/>
  <p:tag name="KSO_WM_TEMPLATE_INDEX" val="20200195"/>
  <p:tag name="KSO_WM_UNIT_LAYERLEVEL" val="1_1_1"/>
  <p:tag name="KSO_WM_TAG_VERSION" val="1.0"/>
  <p:tag name="KSO_WM_BEAUTIFY_FLAG" val="#wm#"/>
  <p:tag name="KSO_WM_UNIT_PRESET_TEXT" val="单击此处添加文本具体内容，简明扼要的阐述您的观点。"/>
  <p:tag name="KSO_WM_UNIT_NOCLEAR" val="0"/>
  <p:tag name="KSO_WM_UNIT_VALUE" val="51"/>
  <p:tag name="KSO_WM_DIAGRAM_GROUP_CODE" val="q1-1"/>
  <p:tag name="KSO_WM_UNIT_TYPE" val="q_h_f"/>
  <p:tag name="KSO_WM_UNIT_INDEX" val="1_3_1"/>
  <p:tag name="KSO_WM_UNIT_TEXT_FILL_FORE_SCHEMECOLOR_INDEX" val="13"/>
  <p:tag name="KSO_WM_UNIT_TEXT_FILL_TYPE" val="1"/>
</p:tagLst>
</file>

<file path=ppt/tags/tag10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8.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1*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1*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45_2*q_h_i*1_2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0.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1*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1.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1*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1*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1*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4.xml><?xml version="1.0" encoding="utf-8"?>
<p:tagLst xmlns:p="http://schemas.openxmlformats.org/presentationml/2006/main">
  <p:tag name="KSO_WM_UNIT_VALUE" val="126*127"/>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1*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15.xml><?xml version="1.0" encoding="utf-8"?>
<p:tagLst xmlns:p="http://schemas.openxmlformats.org/presentationml/2006/main">
  <p:tag name="KSO_WM_UNIT_VALUE" val="96*104"/>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1*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7.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a"/>
  <p:tag name="KSO_WM_UNIT_INDEX" val="1_1_1"/>
  <p:tag name="KSO_WM_UNIT_ID" val="diagram20168977_1*q_h_a*1_1_1"/>
  <p:tag name="KSO_WM_UNIT_LAYERLEVEL" val="1_1_1"/>
  <p:tag name="KSO_WM_UNIT_VALUE" val="12"/>
  <p:tag name="KSO_WM_UNIT_HIGHLIGHT" val="0"/>
  <p:tag name="KSO_WM_UNIT_COMPATIBLE" val="0"/>
  <p:tag name="KSO_WM_UNIT_CLEAR" val="0"/>
  <p:tag name="KSO_WM_UNIT_PRESET_TEXT_INDEX" val="0"/>
  <p:tag name="KSO_WM_UNIT_PRESET_TEXT_LEN" val="9"/>
  <p:tag name="KSO_WM_DIAGRAM_GROUP_CODE" val="q1-1"/>
  <p:tag name="KSO_WM_UNIT_TEXT_FILL_FORE_SCHEMECOLOR_INDEX" val="13"/>
  <p:tag name="KSO_WM_UNIT_TEXT_FILL_TYPE" val="1"/>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f"/>
  <p:tag name="KSO_WM_UNIT_INDEX" val="1_1_1"/>
  <p:tag name="KSO_WM_UNIT_ID" val="diagram20168977_1*q_h_f*1_1_1"/>
  <p:tag name="KSO_WM_UNIT_LAYERLEVEL" val="1_1_1"/>
  <p:tag name="KSO_WM_UNIT_VALUE" val="24"/>
  <p:tag name="KSO_WM_UNIT_HIGHLIGHT" val="0"/>
  <p:tag name="KSO_WM_UNIT_COMPATIBLE" val="0"/>
  <p:tag name="KSO_WM_UNIT_CLEAR" val="0"/>
  <p:tag name="KSO_WM_UNIT_PRESET_TEXT_INDEX" val="2"/>
  <p:tag name="KSO_WM_UNIT_PRESET_TEXT_LEN" val="20"/>
  <p:tag name="KSO_WM_DIAGRAM_GROUP_CODE" val="q1-1"/>
  <p:tag name="KSO_WM_UNIT_TEXT_FILL_FORE_SCHEMECOLOR_INDEX" val="13"/>
  <p:tag name="KSO_WM_UNIT_TEXT_FILL_TYPE" val="1"/>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a"/>
  <p:tag name="KSO_WM_UNIT_INDEX" val="1_2_1"/>
  <p:tag name="KSO_WM_UNIT_ID" val="diagram20168977_1*q_h_a*1_2_1"/>
  <p:tag name="KSO_WM_UNIT_LAYERLEVEL" val="1_1_1"/>
  <p:tag name="KSO_WM_UNIT_VALUE" val="12"/>
  <p:tag name="KSO_WM_UNIT_HIGHLIGHT" val="0"/>
  <p:tag name="KSO_WM_UNIT_COMPATIBLE" val="0"/>
  <p:tag name="KSO_WM_UNIT_CLEAR" val="0"/>
  <p:tag name="KSO_WM_UNIT_PRESET_TEXT_INDEX" val="0"/>
  <p:tag name="KSO_WM_UNIT_PRESET_TEXT_LEN" val="9"/>
  <p:tag name="KSO_WM_DIAGRAM_GROUP_CODE" val="q1-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69945_2*q_h_i*1_1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f"/>
  <p:tag name="KSO_WM_UNIT_INDEX" val="1_2_1"/>
  <p:tag name="KSO_WM_UNIT_ID" val="diagram20168977_1*q_h_f*1_2_1"/>
  <p:tag name="KSO_WM_UNIT_LAYERLEVEL" val="1_1_1"/>
  <p:tag name="KSO_WM_UNIT_VALUE" val="24"/>
  <p:tag name="KSO_WM_UNIT_HIGHLIGHT" val="0"/>
  <p:tag name="KSO_WM_UNIT_COMPATIBLE" val="0"/>
  <p:tag name="KSO_WM_UNIT_CLEAR" val="0"/>
  <p:tag name="KSO_WM_UNIT_PRESET_TEXT_INDEX" val="2"/>
  <p:tag name="KSO_WM_UNIT_PRESET_TEXT_LEN" val="20"/>
  <p:tag name="KSO_WM_DIAGRAM_GROUP_CODE" val="q1-1"/>
  <p:tag name="KSO_WM_UNIT_TEXT_FILL_FORE_SCHEMECOLOR_INDEX" val="13"/>
  <p:tag name="KSO_WM_UNIT_TEXT_FILL_TYPE"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1"/>
  <p:tag name="KSO_WM_UNIT_ID" val="diagram20168977_1*q_h_i*1_2_1"/>
  <p:tag name="KSO_WM_UNIT_LAYERLEVEL" val="1_1_1"/>
  <p:tag name="KSO_WM_DIAGRAM_GROUP_CODE" val="q1-1"/>
  <p:tag name="KSO_WM_UNIT_FILL_FORE_SCHEMECOLOR_INDEX" val="6"/>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2"/>
  <p:tag name="KSO_WM_UNIT_ID" val="diagram20168977_1*q_h_i*1_2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3"/>
  <p:tag name="KSO_WM_UNIT_ID" val="diagram20168977_1*q_h_i*1_2_3"/>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2_4"/>
  <p:tag name="KSO_WM_UNIT_ID" val="diagram20168977_1*q_h_i*1_2_4"/>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5.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1_1"/>
  <p:tag name="KSO_WM_UNIT_ID" val="diagram20168977_1*q_h_i*1_1_1"/>
  <p:tag name="KSO_WM_UNIT_LAYERLEVEL" val="1_1_1"/>
  <p:tag name="KSO_WM_DIAGRAM_GROUP_CODE" val="q1-1"/>
  <p:tag name="KSO_WM_UNIT_FILL_FORE_SCHEMECOLOR_INDEX" val="5"/>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68977"/>
  <p:tag name="KSO_WM_UNIT_TYPE" val="q_h_i"/>
  <p:tag name="KSO_WM_UNIT_INDEX" val="1_1_2"/>
  <p:tag name="KSO_WM_UNIT_ID" val="diagram20168977_1*q_h_i*1_1_2"/>
  <p:tag name="KSO_WM_UNIT_LAYERLEVEL" val="1_1_1"/>
  <p:tag name="KSO_WM_DIAGRAM_GROUP_CODE" val="q1-1"/>
  <p:tag name="KSO_WM_UNIT_FILL_FORE_SCHEMECOLOR_INDEX" val="14"/>
  <p:tag name="KSO_WM_UNIT_FILL_TYPE" val="1"/>
  <p:tag name="KSO_WM_UNIT_TEXT_FILL_FORE_SCHEMECOLOR_INDEX" val="13"/>
  <p:tag name="KSO_WM_UNIT_TEXT_FILL_TYPE" val="1"/>
</p:tagLst>
</file>

<file path=ppt/tags/tag12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69945_2*q_h_i*1_2_3"/>
  <p:tag name="KSO_WM_TEMPLATE_CATEGORY" val="diagram"/>
  <p:tag name="KSO_WM_TEMPLATE_INDEX" val="2016994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69945_2*q_h_i*1_1_4"/>
  <p:tag name="KSO_WM_TEMPLATE_CATEGORY" val="diagram"/>
  <p:tag name="KSO_WM_TEMPLATE_INDEX" val="20169945"/>
  <p:tag name="KSO_WM_UNIT_LAYERLEVEL" val="1_1_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14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1*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69945_2*q_h_i*1_2_4"/>
  <p:tag name="KSO_WM_TEMPLATE_CATEGORY" val="diagram"/>
  <p:tag name="KSO_WM_TEMPLATE_INDEX" val="20169945"/>
  <p:tag name="KSO_WM_UNIT_LAYERLEVEL" val="1_1_1"/>
  <p:tag name="KSO_WM_TAG_VERSION" val="1.0"/>
  <p:tag name="KSO_WM_BEAUTIFY_FLAG" val="#wm#"/>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1*q_h_i*1_1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1*q_h_i*1_2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2_1"/>
  <p:tag name="KSO_WM_UNIT_TEXT_FILL_FORE_SCHEMECOLOR_INDEX" val="6"/>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2_1"/>
  <p:tag name="KSO_WM_UNIT_TEXT_FILL_FORE_SCHEMECOLOR_INDEX" val="13"/>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1*q_h_a*1_1_1"/>
  <p:tag name="KSO_WM_UNIT_TEXT_FILL_FORE_SCHEMECOLOR_INDEX" val="7"/>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36"/>
  <p:tag name="KSO_WM_UNIT_HIGHLIGHT" val="0"/>
  <p:tag name="KSO_WM_UNIT_COMPATIBLE" val="0"/>
  <p:tag name="KSO_WM_UNIT_CLEAR" val="0"/>
  <p:tag name="KSO_WM_UNIT_PRESET_TEXT_INDEX" val="4"/>
  <p:tag name="KSO_WM_UNIT_PRESET_TEXT_LEN" val="57"/>
  <p:tag name="KSO_WM_DIAGRAM_GROUP_CODE" val="q1-1"/>
  <p:tag name="KSO_WM_UNIT_ID" val="diagram20169746_1*q_h_f*1_1_1"/>
  <p:tag name="KSO_WM_UNIT_TEXT_FILL_FORE_SCHEMECOLOR_INDEX" val="13"/>
  <p:tag name="KSO_WM_UNIT_TEXT_FILL_TYPE" val="1"/>
</p:tagLst>
</file>

<file path=ppt/tags/tag15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6.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69945_2*q_h_a*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60.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74755_4*q_h_f*1_5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1.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4755_4*q_h_a*1_5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2.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74755_4*q_h_f*1_4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63.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4755_4*q_h_a*1_4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4*q_h_i*1_1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4755_4*q_h_i*1_5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4*q_h_i*1_2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4*q_h_i*1_3_1"/>
  <p:tag name="KSO_WM_TEMPLATE_CATEGORY" val="diagram"/>
  <p:tag name="KSO_WM_TEMPLATE_INDEX" val="2017475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4755_4*q_h_i*1_4_1"/>
  <p:tag name="KSO_WM_TEMPLATE_CATEGORY" val="diagram"/>
  <p:tag name="KSO_WM_TEMPLATE_INDEX" val="20174755"/>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169.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74755_4*q_h_x*1_5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17.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45_2*q_h_f*1_1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70.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4*q_h_x*1_1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171.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4*q_h_x*1_2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172.xml><?xml version="1.0" encoding="utf-8"?>
<p:tagLst xmlns:p="http://schemas.openxmlformats.org/presentationml/2006/main">
  <p:tag name="KSO_WM_UNIT_VALUE" val="97*117"/>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4*q_h_x*1_3_1"/>
  <p:tag name="KSO_WM_TEMPLATE_CATEGORY" val="diagram"/>
  <p:tag name="KSO_WM_TEMPLATE_INDEX" val="20174755"/>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Lst>
</file>

<file path=ppt/tags/tag173.xml><?xml version="1.0" encoding="utf-8"?>
<p:tagLst xmlns:p="http://schemas.openxmlformats.org/presentationml/2006/main">
  <p:tag name="KSO_WM_UNIT_VALUE" val="97*96"/>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74755_4*q_h_x*1_4_1"/>
  <p:tag name="KSO_WM_TEMPLATE_CATEGORY" val="diagram"/>
  <p:tag name="KSO_WM_TEMPLATE_INDEX" val="20174755"/>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Lst>
</file>

<file path=ppt/tags/tag174.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74755_4*q_h_f*1_2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5.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4*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6.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74755_4*q_h_f*1_3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4*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8.xml><?xml version="1.0" encoding="utf-8"?>
<p:tagLst xmlns:p="http://schemas.openxmlformats.org/presentationml/2006/main">
  <p:tag name="KSO_WM_UNIT_SUBTYPE" val="a"/>
  <p:tag name="KSO_WM_UNIT_NOCLEAR" val="0"/>
  <p:tag name="KSO_WM_UNIT_VALUE" val="51"/>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74755_4*q_h_f*1_1_1"/>
  <p:tag name="KSO_WM_TEMPLATE_CATEGORY" val="diagram"/>
  <p:tag name="KSO_WM_TEMPLATE_INDEX" val="20174755"/>
  <p:tag name="KSO_WM_UNIT_LAYERLEVEL" val="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79.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4*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8.xml><?xml version="1.0" encoding="utf-8"?>
<p:tagLst xmlns:p="http://schemas.openxmlformats.org/presentationml/2006/main">
  <p:tag name="KSO_WM_UNIT_ISCONTENTSTITLE" val="0"/>
  <p:tag name="KSO_WM_UNIT_PRESET_TEXT" val="单击此处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69945_2*q_h_a*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xml><?xml version="1.0" encoding="utf-8"?>
<p:tagLst xmlns:p="http://schemas.openxmlformats.org/presentationml/2006/main">
  <p:tag name="KSO_WM_UNIT_PRESET_TEXT" val="单击此处添加文本具体内容，简明扼要地阐述你的观点。"/>
  <p:tag name="KSO_WM_UNIT_NOCLEAR" val="0"/>
  <p:tag name="KSO_WM_UNIT_VALUE" val="16"/>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45_2*q_h_f*1_2_1"/>
  <p:tag name="KSO_WM_TEMPLATE_CATEGORY" val="diagram"/>
  <p:tag name="KSO_WM_TEMPLATE_INDEX" val="20169945"/>
  <p:tag name="KSO_WM_UNIT_LAYERLEVEL" val="1_1_1"/>
  <p:tag name="KSO_WM_TAG_VERSION" val="1.0"/>
  <p:tag name="KSO_WM_BEAUTIFY_FLAG" val="#wm#"/>
  <p:tag name="KSO_WM_UNIT_TEXT_FILL_FORE_SCHEMECOLOR_INDEX" val="13"/>
  <p:tag name="KSO_WM_UNIT_TEXT_FILL_TYPE" val="1"/>
</p:tagLst>
</file>

<file path=ppt/tags/tag1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2.xml><?xml version="1.0" encoding="utf-8"?>
<p:tagLst xmlns:p="http://schemas.openxmlformats.org/presentationml/2006/main">
  <p:tag name="COMMONDATA" val="eyJoZGlkIjoiN2Y3MTdjMzQ0NDBmNGFlY2ZhNjlmNjM3NzlhNjc1MjcifQ=="/>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xml><?xml version="1.0" encoding="utf-8"?>
<p:tagLst xmlns:p="http://schemas.openxmlformats.org/presentationml/2006/main">
  <p:tag name="KSO_WM_TEMPLATE_CATEGORY" val="diagram"/>
  <p:tag name="KSO_WM_TEMPLATE_INDEX" val="20186231"/>
  <p:tag name="KSO_WM_UNIT_TYPE" val="q_h_i"/>
  <p:tag name="KSO_WM_UNIT_INDEX" val="1_5_1"/>
  <p:tag name="KSO_WM_UNIT_ID" val="diagram20186231_1*q_h_i*1_5_1"/>
  <p:tag name="KSO_WM_UNIT_LAYERLEVEL" val="1_1_1"/>
  <p:tag name="KSO_WM_BEAUTIFY_FLAG" val="#wm#"/>
  <p:tag name="KSO_WM_TAG_VERSION" val="1.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22.xml><?xml version="1.0" encoding="utf-8"?>
<p:tagLst xmlns:p="http://schemas.openxmlformats.org/presentationml/2006/main">
  <p:tag name="KSO_WM_TEMPLATE_CATEGORY" val="diagram"/>
  <p:tag name="KSO_WM_TEMPLATE_INDEX" val="20186231"/>
  <p:tag name="KSO_WM_UNIT_TYPE" val="q_h_i"/>
  <p:tag name="KSO_WM_UNIT_INDEX" val="1_6_2"/>
  <p:tag name="KSO_WM_UNIT_ID" val="diagram20186231_1*q_h_i*1_6_2"/>
  <p:tag name="KSO_WM_UNIT_LAYERLEVEL" val="1_1_1"/>
  <p:tag name="KSO_WM_BEAUTIFY_FLAG" val="#wm#"/>
  <p:tag name="KSO_WM_TAG_VERSION" val="1.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TEMPLATE_CATEGORY" val="diagram"/>
  <p:tag name="KSO_WM_TEMPLATE_INDEX" val="20186231"/>
  <p:tag name="KSO_WM_UNIT_TYPE" val="q_h_i"/>
  <p:tag name="KSO_WM_UNIT_INDEX" val="1_1_2"/>
  <p:tag name="KSO_WM_UNIT_ID" val="diagram20186231_1*q_h_i*1_1_2"/>
  <p:tag name="KSO_WM_UNIT_LAYERLEVEL" val="1_1_1"/>
  <p:tag name="KSO_WM_BEAUTIFY_FLAG" val="#wm#"/>
  <p:tag name="KSO_WM_TAG_VERSION" val="1.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TEMPLATE_CATEGORY" val="diagram"/>
  <p:tag name="KSO_WM_TEMPLATE_INDEX" val="20186231"/>
  <p:tag name="KSO_WM_UNIT_TYPE" val="q_h_i"/>
  <p:tag name="KSO_WM_UNIT_INDEX" val="1_2_2"/>
  <p:tag name="KSO_WM_UNIT_ID" val="diagram20186231_1*q_h_i*1_2_2"/>
  <p:tag name="KSO_WM_UNIT_LAYERLEVEL" val="1_1_1"/>
  <p:tag name="KSO_WM_BEAUTIFY_FLAG" val="#wm#"/>
  <p:tag name="KSO_WM_TAG_VERSION" val="1.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TEMPLATE_CATEGORY" val="diagram"/>
  <p:tag name="KSO_WM_TEMPLATE_INDEX" val="20186231"/>
  <p:tag name="KSO_WM_UNIT_TYPE" val="q_h_i"/>
  <p:tag name="KSO_WM_UNIT_INDEX" val="1_3_2"/>
  <p:tag name="KSO_WM_UNIT_ID" val="diagram20186231_1*q_h_i*1_3_2"/>
  <p:tag name="KSO_WM_UNIT_LAYERLEVEL" val="1_1_1"/>
  <p:tag name="KSO_WM_BEAUTIFY_FLAG" val="#wm#"/>
  <p:tag name="KSO_WM_TAG_VERSION" val="1.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TEMPLATE_CATEGORY" val="diagram"/>
  <p:tag name="KSO_WM_TEMPLATE_INDEX" val="20186231"/>
  <p:tag name="KSO_WM_UNIT_TYPE" val="q_h_i"/>
  <p:tag name="KSO_WM_UNIT_INDEX" val="1_4_2"/>
  <p:tag name="KSO_WM_UNIT_ID" val="diagram20186231_1*q_h_i*1_4_2"/>
  <p:tag name="KSO_WM_UNIT_LAYERLEVEL" val="1_1_1"/>
  <p:tag name="KSO_WM_BEAUTIFY_FLAG" val="#wm#"/>
  <p:tag name="KSO_WM_TAG_VERSION" val="1.0"/>
  <p:tag name="KSO_WM_DIAGRAM_GROUP_CODE" val="q1-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KSO_WM_TEMPLATE_CATEGORY" val="diagram"/>
  <p:tag name="KSO_WM_TEMPLATE_INDEX" val="20186231"/>
  <p:tag name="KSO_WM_UNIT_TYPE" val="q_h_i"/>
  <p:tag name="KSO_WM_UNIT_INDEX" val="1_6_1"/>
  <p:tag name="KSO_WM_UNIT_ID" val="diagram20186231_1*q_h_i*1_6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TEMPLATE_CATEGORY" val="diagram"/>
  <p:tag name="KSO_WM_TEMPLATE_INDEX" val="20186231"/>
  <p:tag name="KSO_WM_UNIT_TYPE" val="q_h_i"/>
  <p:tag name="KSO_WM_UNIT_INDEX" val="1_1_1"/>
  <p:tag name="KSO_WM_UNIT_ID" val="diagram20186231_1*q_h_i*1_1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TEMPLATE_CATEGORY" val="diagram"/>
  <p:tag name="KSO_WM_TEMPLATE_INDEX" val="20186231"/>
  <p:tag name="KSO_WM_UNIT_TYPE" val="q_h_i"/>
  <p:tag name="KSO_WM_UNIT_INDEX" val="1_5_2"/>
  <p:tag name="KSO_WM_UNIT_ID" val="diagram20186231_1*q_h_i*1_5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KSO_WM_TEMPLATE_CATEGORY" val="diagram"/>
  <p:tag name="KSO_WM_TEMPLATE_INDEX" val="20186231"/>
  <p:tag name="KSO_WM_UNIT_TYPE" val="q_h_f"/>
  <p:tag name="KSO_WM_UNIT_INDEX" val="1_6_1"/>
  <p:tag name="KSO_WM_UNIT_ID" val="diagram20186231_1*q_h_f*1_6_1"/>
  <p:tag name="KSO_WM_UNIT_LAYERLEVEL" val="1_1_1"/>
  <p:tag name="KSO_WM_UNIT_VALUE" val="34"/>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31.xml><?xml version="1.0" encoding="utf-8"?>
<p:tagLst xmlns:p="http://schemas.openxmlformats.org/presentationml/2006/main">
  <p:tag name="KSO_WM_TEMPLATE_CATEGORY" val="diagram"/>
  <p:tag name="KSO_WM_TEMPLATE_INDEX" val="20186231"/>
  <p:tag name="KSO_WM_UNIT_TYPE" val="q_h_a"/>
  <p:tag name="KSO_WM_UNIT_INDEX" val="1_6_1"/>
  <p:tag name="KSO_WM_UNIT_ID" val="diagram20186231_1*q_h_a*1_6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6"/>
  <p:tag name="KSO_WM_UNIT_TEXT_FILL_TYPE" val="1"/>
</p:tagLst>
</file>

<file path=ppt/tags/tag32.xml><?xml version="1.0" encoding="utf-8"?>
<p:tagLst xmlns:p="http://schemas.openxmlformats.org/presentationml/2006/main">
  <p:tag name="KSO_WM_TEMPLATE_CATEGORY" val="diagram"/>
  <p:tag name="KSO_WM_TEMPLATE_INDEX" val="20186231"/>
  <p:tag name="KSO_WM_UNIT_TYPE" val="q_h_i"/>
  <p:tag name="KSO_WM_UNIT_INDEX" val="1_4_1"/>
  <p:tag name="KSO_WM_UNIT_ID" val="diagram20186231_1*q_h_i*1_4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EMPLATE_CATEGORY" val="diagram"/>
  <p:tag name="KSO_WM_TEMPLATE_INDEX" val="20186231"/>
  <p:tag name="KSO_WM_UNIT_TYPE" val="q_h_i"/>
  <p:tag name="KSO_WM_UNIT_INDEX" val="1_3_1"/>
  <p:tag name="KSO_WM_UNIT_ID" val="diagram20186231_1*q_h_i*1_3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EMPLATE_CATEGORY" val="diagram"/>
  <p:tag name="KSO_WM_TEMPLATE_INDEX" val="20186231"/>
  <p:tag name="KSO_WM_UNIT_TYPE" val="q_h_i"/>
  <p:tag name="KSO_WM_UNIT_INDEX" val="1_2_1"/>
  <p:tag name="KSO_WM_UNIT_ID" val="diagram20186231_1*q_h_i*1_2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TEMPLATE_CATEGORY" val="diagram"/>
  <p:tag name="KSO_WM_TEMPLATE_INDEX" val="20186231"/>
  <p:tag name="KSO_WM_UNIT_TYPE" val="q_h_f"/>
  <p:tag name="KSO_WM_UNIT_INDEX" val="1_1_1"/>
  <p:tag name="KSO_WM_UNIT_ID" val="diagram20186231_1*q_h_f*1_1_1"/>
  <p:tag name="KSO_WM_UNIT_LAYERLEVEL" val="1_1_1"/>
  <p:tag name="KSO_WM_UNIT_VALUE" val="34"/>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36.xml><?xml version="1.0" encoding="utf-8"?>
<p:tagLst xmlns:p="http://schemas.openxmlformats.org/presentationml/2006/main">
  <p:tag name="KSO_WM_TEMPLATE_CATEGORY" val="diagram"/>
  <p:tag name="KSO_WM_TEMPLATE_INDEX" val="20186231"/>
  <p:tag name="KSO_WM_UNIT_TYPE" val="q_h_a"/>
  <p:tag name="KSO_WM_UNIT_INDEX" val="1_1_1"/>
  <p:tag name="KSO_WM_UNIT_ID" val="diagram20186231_1*q_h_a*1_1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8"/>
  <p:tag name="KSO_WM_UNIT_TEXT_FILL_TYPE" val="1"/>
</p:tagLst>
</file>

<file path=ppt/tags/tag37.xml><?xml version="1.0" encoding="utf-8"?>
<p:tagLst xmlns:p="http://schemas.openxmlformats.org/presentationml/2006/main">
  <p:tag name="KSO_WM_TEMPLATE_CATEGORY" val="diagram"/>
  <p:tag name="KSO_WM_TEMPLATE_INDEX" val="20186231"/>
  <p:tag name="KSO_WM_UNIT_TYPE" val="q_h_f"/>
  <p:tag name="KSO_WM_UNIT_INDEX" val="1_4_1"/>
  <p:tag name="KSO_WM_UNIT_ID" val="diagram20186231_1*q_h_f*1_4_1"/>
  <p:tag name="KSO_WM_UNIT_LAYERLEVEL" val="1_1_1"/>
  <p:tag name="KSO_WM_UNIT_VALUE" val="32"/>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38.xml><?xml version="1.0" encoding="utf-8"?>
<p:tagLst xmlns:p="http://schemas.openxmlformats.org/presentationml/2006/main">
  <p:tag name="KSO_WM_TEMPLATE_CATEGORY" val="diagram"/>
  <p:tag name="KSO_WM_TEMPLATE_INDEX" val="20186231"/>
  <p:tag name="KSO_WM_UNIT_TYPE" val="q_h_a"/>
  <p:tag name="KSO_WM_UNIT_INDEX" val="1_4_1"/>
  <p:tag name="KSO_WM_UNIT_ID" val="diagram20186231_1*q_h_a*1_4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10"/>
  <p:tag name="KSO_WM_UNIT_TEXT_FILL_TYPE" val="1"/>
</p:tagLst>
</file>

<file path=ppt/tags/tag39.xml><?xml version="1.0" encoding="utf-8"?>
<p:tagLst xmlns:p="http://schemas.openxmlformats.org/presentationml/2006/main">
  <p:tag name="KSO_WM_TEMPLATE_CATEGORY" val="diagram"/>
  <p:tag name="KSO_WM_TEMPLATE_INDEX" val="20186231"/>
  <p:tag name="KSO_WM_UNIT_TYPE" val="q_h_f"/>
  <p:tag name="KSO_WM_UNIT_INDEX" val="1_3_1"/>
  <p:tag name="KSO_WM_UNIT_ID" val="diagram20186231_1*q_h_f*1_3_1"/>
  <p:tag name="KSO_WM_UNIT_LAYERLEVEL" val="1_1_1"/>
  <p:tag name="KSO_WM_UNIT_VALUE" val="34"/>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xml><?xml version="1.0" encoding="utf-8"?>
<p:tagLst xmlns:p="http://schemas.openxmlformats.org/presentationml/2006/main">
  <p:tag name="KSO_WM_TEMPLATE_CATEGORY" val="diagram"/>
  <p:tag name="KSO_WM_TEMPLATE_INDEX" val="20186231"/>
  <p:tag name="KSO_WM_UNIT_TYPE" val="q_h_a"/>
  <p:tag name="KSO_WM_UNIT_INDEX" val="1_3_1"/>
  <p:tag name="KSO_WM_UNIT_ID" val="diagram20186231_1*q_h_a*1_3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9"/>
  <p:tag name="KSO_WM_UNIT_TEXT_FILL_TYPE" val="1"/>
</p:tagLst>
</file>

<file path=ppt/tags/tag41.xml><?xml version="1.0" encoding="utf-8"?>
<p:tagLst xmlns:p="http://schemas.openxmlformats.org/presentationml/2006/main">
  <p:tag name="KSO_WM_TEMPLATE_CATEGORY" val="diagram"/>
  <p:tag name="KSO_WM_TEMPLATE_INDEX" val="20186231"/>
  <p:tag name="KSO_WM_UNIT_TYPE" val="q_h_f"/>
  <p:tag name="KSO_WM_UNIT_INDEX" val="1_2_1"/>
  <p:tag name="KSO_WM_UNIT_ID" val="diagram20186231_1*q_h_f*1_2_1"/>
  <p:tag name="KSO_WM_UNIT_LAYERLEVEL" val="1_1_1"/>
  <p:tag name="KSO_WM_UNIT_VALUE" val="34"/>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42.xml><?xml version="1.0" encoding="utf-8"?>
<p:tagLst xmlns:p="http://schemas.openxmlformats.org/presentationml/2006/main">
  <p:tag name="KSO_WM_TEMPLATE_CATEGORY" val="diagram"/>
  <p:tag name="KSO_WM_TEMPLATE_INDEX" val="20186231"/>
  <p:tag name="KSO_WM_UNIT_TYPE" val="q_h_a"/>
  <p:tag name="KSO_WM_UNIT_INDEX" val="1_2_1"/>
  <p:tag name="KSO_WM_UNIT_ID" val="diagram20186231_1*q_h_a*1_2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7"/>
  <p:tag name="KSO_WM_UNIT_TEXT_FILL_TYPE" val="1"/>
</p:tagLst>
</file>

<file path=ppt/tags/tag43.xml><?xml version="1.0" encoding="utf-8"?>
<p:tagLst xmlns:p="http://schemas.openxmlformats.org/presentationml/2006/main">
  <p:tag name="KSO_WM_TEMPLATE_CATEGORY" val="diagram"/>
  <p:tag name="KSO_WM_TEMPLATE_INDEX" val="20186231"/>
  <p:tag name="KSO_WM_UNIT_TYPE" val="q_h_f"/>
  <p:tag name="KSO_WM_UNIT_INDEX" val="1_5_1"/>
  <p:tag name="KSO_WM_UNIT_ID" val="diagram20186231_1*q_h_f*1_5_1"/>
  <p:tag name="KSO_WM_UNIT_LAYERLEVEL" val="1_1_1"/>
  <p:tag name="KSO_WM_UNIT_VALUE" val="34"/>
  <p:tag name="KSO_WM_UNIT_HIGHLIGHT" val="0"/>
  <p:tag name="KSO_WM_UNIT_COMPATIBLE" val="0"/>
  <p:tag name="KSO_WM_UNIT_CLEAR" val="0"/>
  <p:tag name="KSO_WM_BEAUTIFY_FLAG" val="#wm#"/>
  <p:tag name="KSO_WM_TAG_VERSION" val="1.0"/>
  <p:tag name="KSO_WM_DIAGRAM_GROUP_CODE" val="q1-1"/>
  <p:tag name="KSO_WM_UNIT_PRESET_TEXT" val="此部分内容作为文字排版占位显示_x000B_（建议使用主题字体）"/>
  <p:tag name="KSO_WM_UNIT_TEXT_FILL_FORE_SCHEMECOLOR_INDEX" val="13"/>
  <p:tag name="KSO_WM_UNIT_TEXT_FILL_TYPE" val="1"/>
</p:tagLst>
</file>

<file path=ppt/tags/tag44.xml><?xml version="1.0" encoding="utf-8"?>
<p:tagLst xmlns:p="http://schemas.openxmlformats.org/presentationml/2006/main">
  <p:tag name="KSO_WM_TEMPLATE_CATEGORY" val="diagram"/>
  <p:tag name="KSO_WM_TEMPLATE_INDEX" val="20186231"/>
  <p:tag name="KSO_WM_UNIT_TYPE" val="q_h_a"/>
  <p:tag name="KSO_WM_UNIT_INDEX" val="1_5_1"/>
  <p:tag name="KSO_WM_UNIT_ID" val="diagram20186231_1*q_h_a*1_5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5"/>
  <p:tag name="KSO_WM_UNIT_TEXT_FILL_TYPE" val="1"/>
</p:tagLst>
</file>

<file path=ppt/tags/tag4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5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945_2*q_h_i*1_1_1"/>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86238_3*q_h_f*1_1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86238_3*q_h_f*1_5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86238_3*q_h_f*1_4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86238_3*q_h_f*1_2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6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6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86238_3*q_h_f*1_3_1"/>
  <p:tag name="KSO_WM_TEMPLATE_CATEGORY" val="diagram"/>
  <p:tag name="KSO_WM_TEMPLATE_INDEX" val="20186238"/>
  <p:tag name="KSO_WM_UNIT_LAYERLEVEL" val="1_1_1"/>
  <p:tag name="KSO_WM_TAG_VERSION" val="1.0"/>
  <p:tag name="KSO_WM_BEAUTIFY_FLAG" val="#wm#"/>
  <p:tag name="KSO_WM_UNIT_PRESET_TEXT" val="单击此处添加文本具体内容"/>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945_2*q_i*1_1"/>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45_2*q_h_i*1_1_2"/>
  <p:tag name="KSO_WM_TEMPLATE_CATEGORY" val="diagram"/>
  <p:tag name="KSO_WM_TEMPLATE_INDEX" val="2016994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945_2*q_i*1_2"/>
  <p:tag name="KSO_WM_TEMPLATE_CATEGORY" val="diagram"/>
  <p:tag name="KSO_WM_TEMPLATE_INDEX" val="2016994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1.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92.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9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9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9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9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9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9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5261</Words>
  <Application>WPS 演示</Application>
  <PresentationFormat>宽屏</PresentationFormat>
  <Paragraphs>315</Paragraphs>
  <Slides>33</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33</vt:i4>
      </vt:variant>
    </vt:vector>
  </HeadingPairs>
  <TitlesOfParts>
    <vt:vector size="50" baseType="lpstr">
      <vt:lpstr>Arial</vt:lpstr>
      <vt:lpstr>宋体</vt:lpstr>
      <vt:lpstr>Wingdings</vt:lpstr>
      <vt:lpstr>黑体</vt:lpstr>
      <vt:lpstr>思源黑体 CN Bold</vt:lpstr>
      <vt:lpstr>Agency FB</vt:lpstr>
      <vt:lpstr>Trebuchet MS</vt:lpstr>
      <vt:lpstr>微软雅黑</vt:lpstr>
      <vt:lpstr>Calibri</vt:lpstr>
      <vt:lpstr>Arial Unicode MS</vt:lpstr>
      <vt:lpstr>Lato Light</vt:lpstr>
      <vt:lpstr>MS PGothic</vt:lpstr>
      <vt:lpstr>Century Gothic</vt:lpstr>
      <vt:lpstr>EngraversGothic BT</vt:lpstr>
      <vt:lpstr>Segoe Print</vt:lpstr>
      <vt:lpstr>Lato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lenovo-pc</dc:creator>
  <cp:lastModifiedBy>无谓</cp:lastModifiedBy>
  <cp:revision>16</cp:revision>
  <dcterms:created xsi:type="dcterms:W3CDTF">2022-08-23T09:54:00Z</dcterms:created>
  <dcterms:modified xsi:type="dcterms:W3CDTF">2022-09-15T13:49:58Z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0CAA96CF759C433596CB42F081DA5898</vt:lpwstr>
  </property>
</Properties>
</file>