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5"/>
  </p:notesMasterIdLst>
  <p:sldIdLst>
    <p:sldId id="256" r:id="rId3"/>
    <p:sldId id="257" r:id="rId4"/>
    <p:sldId id="258" r:id="rId5"/>
    <p:sldId id="259" r:id="rId6"/>
    <p:sldId id="260" r:id="rId7"/>
    <p:sldId id="278" r:id="rId8"/>
    <p:sldId id="279" r:id="rId9"/>
    <p:sldId id="280" r:id="rId10"/>
    <p:sldId id="281" r:id="rId11"/>
    <p:sldId id="282" r:id="rId12"/>
    <p:sldId id="283" r:id="rId13"/>
    <p:sldId id="284" r:id="rId14"/>
    <p:sldId id="285" r:id="rId15"/>
    <p:sldId id="286" r:id="rId16"/>
    <p:sldId id="287" r:id="rId17"/>
    <p:sldId id="288" r:id="rId18"/>
    <p:sldId id="289" r:id="rId19"/>
    <p:sldId id="290" r:id="rId20"/>
    <p:sldId id="291" r:id="rId21"/>
    <p:sldId id="292" r:id="rId22"/>
    <p:sldId id="263" r:id="rId23"/>
    <p:sldId id="261" r:id="rId24"/>
    <p:sldId id="293" r:id="rId25"/>
    <p:sldId id="294" r:id="rId26"/>
    <p:sldId id="295" r:id="rId27"/>
    <p:sldId id="262" r:id="rId28"/>
    <p:sldId id="296" r:id="rId29"/>
    <p:sldId id="297" r:id="rId30"/>
    <p:sldId id="298" r:id="rId31"/>
    <p:sldId id="299" r:id="rId32"/>
    <p:sldId id="300" r:id="rId33"/>
    <p:sldId id="264" r:id="rId34"/>
    <p:sldId id="301" r:id="rId35"/>
    <p:sldId id="302" r:id="rId36"/>
    <p:sldId id="303" r:id="rId37"/>
    <p:sldId id="304" r:id="rId38"/>
    <p:sldId id="265" r:id="rId39"/>
    <p:sldId id="266" r:id="rId40"/>
    <p:sldId id="306" r:id="rId41"/>
    <p:sldId id="307" r:id="rId42"/>
    <p:sldId id="308" r:id="rId43"/>
    <p:sldId id="309" r:id="rId44"/>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 id="1" name="Administrator" initials="A" lastIdx="1" clrIdx="0"/>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4C886"/>
    <a:srgbClr val="618B14"/>
    <a:srgbClr val="FD9487"/>
    <a:srgbClr val="51915A"/>
    <a:srgbClr val="74B17D"/>
    <a:srgbClr val="8EC7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0" Type="http://schemas.openxmlformats.org/officeDocument/2006/relationships/tags" Target="tags/tag132.xml"/><Relationship Id="rId5" Type="http://schemas.openxmlformats.org/officeDocument/2006/relationships/slide" Target="slides/slide3.xml"/><Relationship Id="rId49" Type="http://schemas.openxmlformats.org/officeDocument/2006/relationships/commentAuthors" Target="commentAuthors.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notesMaster" Target="notesMasters/notesMaster1.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5.xml"/><Relationship Id="rId3" Type="http://schemas.openxmlformats.org/officeDocument/2006/relationships/image" Target="../media/image9.jpeg"/><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6.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7.xml"/><Relationship Id="rId3" Type="http://schemas.openxmlformats.org/officeDocument/2006/relationships/image" Target="../media/image11.jpeg"/><Relationship Id="rId2" Type="http://schemas.openxmlformats.org/officeDocument/2006/relationships/image" Target="../media/image5.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8.xml"/><Relationship Id="rId3" Type="http://schemas.openxmlformats.org/officeDocument/2006/relationships/image" Target="../media/image12.jpeg"/><Relationship Id="rId2" Type="http://schemas.openxmlformats.org/officeDocument/2006/relationships/image" Target="../media/image5.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9.xml"/><Relationship Id="rId3" Type="http://schemas.openxmlformats.org/officeDocument/2006/relationships/image" Target="../media/image13.jpeg"/><Relationship Id="rId2" Type="http://schemas.openxmlformats.org/officeDocument/2006/relationships/image" Target="../media/image5.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0.xml"/><Relationship Id="rId3" Type="http://schemas.openxmlformats.org/officeDocument/2006/relationships/image" Target="../media/image14.jpeg"/><Relationship Id="rId2" Type="http://schemas.openxmlformats.org/officeDocument/2006/relationships/image" Target="../media/image5.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1.xml"/><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2.xml"/><Relationship Id="rId3" Type="http://schemas.openxmlformats.org/officeDocument/2006/relationships/image" Target="../media/image16.jpeg"/><Relationship Id="rId2" Type="http://schemas.openxmlformats.org/officeDocument/2006/relationships/image" Target="../media/image5.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3.xml"/><Relationship Id="rId3" Type="http://schemas.openxmlformats.org/officeDocument/2006/relationships/image" Target="../media/image17.jpeg"/><Relationship Id="rId2" Type="http://schemas.openxmlformats.org/officeDocument/2006/relationships/image" Target="../media/image5.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4.xml"/><Relationship Id="rId3" Type="http://schemas.openxmlformats.org/officeDocument/2006/relationships/image" Target="../media/image18.jpeg"/><Relationship Id="rId2" Type="http://schemas.openxmlformats.org/officeDocument/2006/relationships/image" Target="../media/image5.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xml"/><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5.xml"/><Relationship Id="rId3" Type="http://schemas.openxmlformats.org/officeDocument/2006/relationships/image" Target="../media/image19.jpeg"/><Relationship Id="rId2" Type="http://schemas.openxmlformats.org/officeDocument/2006/relationships/image" Target="../media/image5.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6.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7.xml"/><Relationship Id="rId3" Type="http://schemas.openxmlformats.org/officeDocument/2006/relationships/image" Target="../media/image20.jpeg"/><Relationship Id="rId2" Type="http://schemas.openxmlformats.org/officeDocument/2006/relationships/image" Target="../media/image5.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image" Target="../media/image5.png"/><Relationship Id="rId12" Type="http://schemas.openxmlformats.org/officeDocument/2006/relationships/slideLayout" Target="../slideLayouts/slideLayout1.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image" Target="../media/image5.png"/><Relationship Id="rId16" Type="http://schemas.openxmlformats.org/officeDocument/2006/relationships/slideLayout" Target="../slideLayouts/slideLayout1.xml"/><Relationship Id="rId15" Type="http://schemas.openxmlformats.org/officeDocument/2006/relationships/tags" Target="../tags/tag69.xml"/><Relationship Id="rId14" Type="http://schemas.openxmlformats.org/officeDocument/2006/relationships/tags" Target="../tags/tag68.xml"/><Relationship Id="rId13" Type="http://schemas.openxmlformats.org/officeDocument/2006/relationships/tags" Target="../tags/tag67.xml"/><Relationship Id="rId12" Type="http://schemas.openxmlformats.org/officeDocument/2006/relationships/tags" Target="../tags/tag66.xml"/><Relationship Id="rId11" Type="http://schemas.openxmlformats.org/officeDocument/2006/relationships/tags" Target="../tags/tag65.xml"/><Relationship Id="rId10" Type="http://schemas.openxmlformats.org/officeDocument/2006/relationships/tags" Target="../tags/tag64.xml"/><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image" Target="../media/image5.png"/><Relationship Id="rId15" Type="http://schemas.openxmlformats.org/officeDocument/2006/relationships/slideLayout" Target="../slideLayouts/slideLayout1.xml"/><Relationship Id="rId14" Type="http://schemas.openxmlformats.org/officeDocument/2006/relationships/tags" Target="../tags/tag81.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2.xml"/><Relationship Id="rId2" Type="http://schemas.openxmlformats.org/officeDocument/2006/relationships/image" Target="../media/image5.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3.xml"/><Relationship Id="rId3" Type="http://schemas.openxmlformats.org/officeDocument/2006/relationships/image" Target="../media/image21.jpeg"/><Relationship Id="rId2" Type="http://schemas.openxmlformats.org/officeDocument/2006/relationships/image" Target="../media/image5.png"/><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4.xml"/><Relationship Id="rId3" Type="http://schemas.openxmlformats.org/officeDocument/2006/relationships/image" Target="../media/image22.jpeg"/><Relationship Id="rId2" Type="http://schemas.openxmlformats.org/officeDocument/2006/relationships/image" Target="../media/image5.png"/><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5.xml"/><Relationship Id="rId3" Type="http://schemas.openxmlformats.org/officeDocument/2006/relationships/image" Target="../media/image23.jpe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6.xml"/><Relationship Id="rId3" Type="http://schemas.openxmlformats.org/officeDocument/2006/relationships/image" Target="../media/image24.jpeg"/><Relationship Id="rId2" Type="http://schemas.openxmlformats.org/officeDocument/2006/relationships/image" Target="../media/image5.png"/><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7.xml"/><Relationship Id="rId3" Type="http://schemas.openxmlformats.org/officeDocument/2006/relationships/image" Target="../media/image25.jpeg"/><Relationship Id="rId2" Type="http://schemas.openxmlformats.org/officeDocument/2006/relationships/image" Target="../media/image5.png"/><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8.xml"/><Relationship Id="rId3" Type="http://schemas.openxmlformats.org/officeDocument/2006/relationships/image" Target="../media/image26.jpeg"/><Relationship Id="rId2" Type="http://schemas.openxmlformats.org/officeDocument/2006/relationships/image" Target="../media/image5.png"/><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9.xml"/><Relationship Id="rId3" Type="http://schemas.openxmlformats.org/officeDocument/2006/relationships/image" Target="../media/image27.jpeg"/><Relationship Id="rId2" Type="http://schemas.openxmlformats.org/officeDocument/2006/relationships/image" Target="../media/image5.png"/><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0.xml"/><Relationship Id="rId3"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1.xml"/><Relationship Id="rId3" Type="http://schemas.openxmlformats.org/officeDocument/2006/relationships/image" Target="../media/image29.jpeg"/><Relationship Id="rId2" Type="http://schemas.openxmlformats.org/officeDocument/2006/relationships/image" Target="../media/image5.png"/><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2.xml"/><Relationship Id="rId3" Type="http://schemas.openxmlformats.org/officeDocument/2006/relationships/image" Target="../media/image30.png"/><Relationship Id="rId2" Type="http://schemas.openxmlformats.org/officeDocument/2006/relationships/image" Target="../media/image5.png"/><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3.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4.xml"/><Relationship Id="rId3" Type="http://schemas.openxmlformats.org/officeDocument/2006/relationships/image" Target="../media/image31.jpeg"/><Relationship Id="rId2" Type="http://schemas.openxmlformats.org/officeDocument/2006/relationships/image" Target="../media/image5.png"/><Relationship Id="rId1" Type="http://schemas.openxmlformats.org/officeDocument/2006/relationships/image" Target="../media/image4.png"/></Relationships>
</file>

<file path=ppt/slides/_rels/slide39.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image" Target="../media/image5.png"/><Relationship Id="rId19" Type="http://schemas.openxmlformats.org/officeDocument/2006/relationships/slideLayout" Target="../slideLayouts/slideLayout1.xml"/><Relationship Id="rId18" Type="http://schemas.openxmlformats.org/officeDocument/2006/relationships/tags" Target="../tags/tag110.xml"/><Relationship Id="rId17" Type="http://schemas.openxmlformats.org/officeDocument/2006/relationships/tags" Target="../tags/tag109.xml"/><Relationship Id="rId16" Type="http://schemas.openxmlformats.org/officeDocument/2006/relationships/tags" Target="../tags/tag108.xml"/><Relationship Id="rId15" Type="http://schemas.openxmlformats.org/officeDocument/2006/relationships/tags" Target="../tags/tag107.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1.xml"/><Relationship Id="rId3" Type="http://schemas.openxmlformats.org/officeDocument/2006/relationships/image" Target="../media/image32.jpeg"/><Relationship Id="rId2" Type="http://schemas.openxmlformats.org/officeDocument/2006/relationships/image" Target="../media/image5.png"/><Relationship Id="rId1" Type="http://schemas.openxmlformats.org/officeDocument/2006/relationships/image" Target="../media/image4.png"/></Relationships>
</file>

<file path=ppt/slides/_rels/slide41.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2" Type="http://schemas.openxmlformats.org/officeDocument/2006/relationships/slideLayout" Target="../slideLayouts/slideLayout1.xml"/><Relationship Id="rId21" Type="http://schemas.openxmlformats.org/officeDocument/2006/relationships/tags" Target="../tags/tag130.xml"/><Relationship Id="rId20" Type="http://schemas.openxmlformats.org/officeDocument/2006/relationships/tags" Target="../tags/tag129.xml"/><Relationship Id="rId2" Type="http://schemas.openxmlformats.org/officeDocument/2006/relationships/image" Target="../media/image5.png"/><Relationship Id="rId19" Type="http://schemas.openxmlformats.org/officeDocument/2006/relationships/tags" Target="../tags/tag128.xml"/><Relationship Id="rId18" Type="http://schemas.openxmlformats.org/officeDocument/2006/relationships/tags" Target="../tags/tag127.xml"/><Relationship Id="rId17" Type="http://schemas.openxmlformats.org/officeDocument/2006/relationships/tags" Target="../tags/tag126.xml"/><Relationship Id="rId16" Type="http://schemas.openxmlformats.org/officeDocument/2006/relationships/tags" Target="../tags/tag125.xml"/><Relationship Id="rId15" Type="http://schemas.openxmlformats.org/officeDocument/2006/relationships/tags" Target="../tags/tag124.xml"/><Relationship Id="rId14" Type="http://schemas.openxmlformats.org/officeDocument/2006/relationships/tags" Target="../tags/tag123.xml"/><Relationship Id="rId13" Type="http://schemas.openxmlformats.org/officeDocument/2006/relationships/tags" Target="../tags/tag122.xml"/><Relationship Id="rId12" Type="http://schemas.openxmlformats.org/officeDocument/2006/relationships/tags" Target="../tags/tag12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image" Target="../media/image4.png"/></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3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5.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image" Target="../media/image5.png"/><Relationship Id="rId16" Type="http://schemas.openxmlformats.org/officeDocument/2006/relationships/slideLayout" Target="../slideLayouts/slideLayout1.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image" Target="../media/image5.png"/><Relationship Id="rId17" Type="http://schemas.openxmlformats.org/officeDocument/2006/relationships/slideLayout" Target="../slideLayouts/slideLayout1.xml"/><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4.xml"/><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100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任意多边形 6"/>
          <p:cNvSpPr/>
          <p:nvPr/>
        </p:nvSpPr>
        <p:spPr>
          <a:xfrm>
            <a:off x="0" y="0"/>
            <a:ext cx="12191365" cy="6858000"/>
          </a:xfrm>
          <a:custGeom>
            <a:avLst/>
            <a:gdLst>
              <a:gd name="connisteX0" fmla="*/ 177913 w 12970112"/>
              <a:gd name="connsiteY0" fmla="*/ 7269140 h 7902197"/>
              <a:gd name="connisteX1" fmla="*/ 1373618 w 12970112"/>
              <a:gd name="connsiteY1" fmla="*/ 6202340 h 7902197"/>
              <a:gd name="connisteX2" fmla="*/ 3942828 w 12970112"/>
              <a:gd name="connsiteY2" fmla="*/ 6692560 h 7902197"/>
              <a:gd name="connisteX3" fmla="*/ 6490448 w 12970112"/>
              <a:gd name="connsiteY3" fmla="*/ 5832135 h 7902197"/>
              <a:gd name="connisteX4" fmla="*/ 6936218 w 12970112"/>
              <a:gd name="connsiteY4" fmla="*/ 4297340 h 7902197"/>
              <a:gd name="connisteX5" fmla="*/ 8743428 w 12970112"/>
              <a:gd name="connsiteY5" fmla="*/ 3709330 h 7902197"/>
              <a:gd name="connisteX6" fmla="*/ 9189833 w 12970112"/>
              <a:gd name="connsiteY6" fmla="*/ 1728130 h 7902197"/>
              <a:gd name="connisteX7" fmla="*/ 10790033 w 12970112"/>
              <a:gd name="connsiteY7" fmla="*/ 369230 h 7902197"/>
              <a:gd name="connisteX8" fmla="*/ 12782028 w 12970112"/>
              <a:gd name="connsiteY8" fmla="*/ 183810 h 7902197"/>
              <a:gd name="connisteX9" fmla="*/ 12792823 w 12970112"/>
              <a:gd name="connsiteY9" fmla="*/ 2196760 h 7902197"/>
              <a:gd name="connisteX10" fmla="*/ 12629628 w 12970112"/>
              <a:gd name="connsiteY10" fmla="*/ 7410745 h 7902197"/>
              <a:gd name="connisteX11" fmla="*/ 11649823 w 12970112"/>
              <a:gd name="connsiteY11" fmla="*/ 7530760 h 7902197"/>
              <a:gd name="connisteX12" fmla="*/ 4868023 w 12970112"/>
              <a:gd name="connsiteY12" fmla="*/ 7737135 h 7902197"/>
              <a:gd name="connisteX13" fmla="*/ 535418 w 12970112"/>
              <a:gd name="connsiteY13" fmla="*/ 7617755 h 7902197"/>
              <a:gd name="connisteX14" fmla="*/ 188708 w 12970112"/>
              <a:gd name="connsiteY14" fmla="*/ 7302160 h 790219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Lst>
            <a:rect l="l" t="t" r="r" b="b"/>
            <a:pathLst>
              <a:path w="19187" h="11388">
                <a:moveTo>
                  <a:pt x="0" y="11388"/>
                </a:moveTo>
                <a:cubicBezTo>
                  <a:pt x="44" y="11330"/>
                  <a:pt x="140" y="11171"/>
                  <a:pt x="175" y="11114"/>
                </a:cubicBezTo>
                <a:cubicBezTo>
                  <a:pt x="454" y="10577"/>
                  <a:pt x="1127" y="9723"/>
                  <a:pt x="2121" y="9746"/>
                </a:cubicBezTo>
                <a:cubicBezTo>
                  <a:pt x="2596" y="9734"/>
                  <a:pt x="3242" y="9969"/>
                  <a:pt x="3669" y="10118"/>
                </a:cubicBezTo>
                <a:cubicBezTo>
                  <a:pt x="4251" y="10338"/>
                  <a:pt x="5069" y="10566"/>
                  <a:pt x="5655" y="10548"/>
                </a:cubicBezTo>
                <a:cubicBezTo>
                  <a:pt x="7874" y="10490"/>
                  <a:pt x="10479" y="9414"/>
                  <a:pt x="10345" y="8208"/>
                </a:cubicBezTo>
                <a:cubicBezTo>
                  <a:pt x="10346" y="8089"/>
                  <a:pt x="10330" y="7897"/>
                  <a:pt x="10326" y="7842"/>
                </a:cubicBezTo>
                <a:cubicBezTo>
                  <a:pt x="10316" y="7736"/>
                  <a:pt x="10308" y="7565"/>
                  <a:pt x="10309" y="7524"/>
                </a:cubicBezTo>
                <a:cubicBezTo>
                  <a:pt x="10162" y="6784"/>
                  <a:pt x="11183" y="6318"/>
                  <a:pt x="11944" y="6363"/>
                </a:cubicBezTo>
                <a:cubicBezTo>
                  <a:pt x="13194" y="6510"/>
                  <a:pt x="14030" y="5391"/>
                  <a:pt x="13820" y="4294"/>
                </a:cubicBezTo>
                <a:cubicBezTo>
                  <a:pt x="13728" y="1708"/>
                  <a:pt x="16563" y="230"/>
                  <a:pt x="18862" y="0"/>
                </a:cubicBezTo>
                <a:cubicBezTo>
                  <a:pt x="18977" y="-4"/>
                  <a:pt x="19166" y="15"/>
                  <a:pt x="19187" y="21"/>
                </a:cubicBezTo>
                <a:lnTo>
                  <a:pt x="19187" y="11388"/>
                </a:lnTo>
                <a:lnTo>
                  <a:pt x="0" y="11388"/>
                </a:lnTo>
                <a:close/>
              </a:path>
            </a:pathLst>
          </a:cu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任意多边形 26"/>
          <p:cNvSpPr/>
          <p:nvPr/>
        </p:nvSpPr>
        <p:spPr>
          <a:xfrm>
            <a:off x="-10160" y="5839460"/>
            <a:ext cx="12193905" cy="1045210"/>
          </a:xfrm>
          <a:custGeom>
            <a:avLst/>
            <a:gdLst>
              <a:gd name="connisteX0" fmla="*/ 0 w 12212320"/>
              <a:gd name="connsiteY0" fmla="*/ 1045210 h 1045210"/>
              <a:gd name="connisteX1" fmla="*/ 1816735 w 12212320"/>
              <a:gd name="connsiteY1" fmla="*/ 446405 h 1045210"/>
              <a:gd name="connisteX2" fmla="*/ 4222115 w 12212320"/>
              <a:gd name="connsiteY2" fmla="*/ 925195 h 1045210"/>
              <a:gd name="connisteX3" fmla="*/ 6758940 w 12212320"/>
              <a:gd name="connsiteY3" fmla="*/ 207010 h 1045210"/>
              <a:gd name="connisteX4" fmla="*/ 9665335 w 12212320"/>
              <a:gd name="connsiteY4" fmla="*/ 892810 h 1045210"/>
              <a:gd name="connisteX5" fmla="*/ 12212320 w 12212320"/>
              <a:gd name="connsiteY5" fmla="*/ 0 h 104521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2212320" h="1045210">
                <a:moveTo>
                  <a:pt x="0" y="1045210"/>
                </a:moveTo>
                <a:cubicBezTo>
                  <a:pt x="314960" y="915670"/>
                  <a:pt x="972185" y="470535"/>
                  <a:pt x="1816735" y="446405"/>
                </a:cubicBezTo>
                <a:cubicBezTo>
                  <a:pt x="2661285" y="422275"/>
                  <a:pt x="3233420" y="972820"/>
                  <a:pt x="4222115" y="925195"/>
                </a:cubicBezTo>
                <a:cubicBezTo>
                  <a:pt x="5210810" y="877570"/>
                  <a:pt x="5670550" y="213360"/>
                  <a:pt x="6758940" y="207010"/>
                </a:cubicBezTo>
                <a:cubicBezTo>
                  <a:pt x="7847330" y="200660"/>
                  <a:pt x="8574405" y="934085"/>
                  <a:pt x="9665335" y="892810"/>
                </a:cubicBezTo>
                <a:cubicBezTo>
                  <a:pt x="10756265" y="851535"/>
                  <a:pt x="11760835" y="192405"/>
                  <a:pt x="12212320" y="0"/>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37"/>
          <p:cNvPicPr>
            <a:picLocks noChangeAspect="1"/>
          </p:cNvPicPr>
          <p:nvPr/>
        </p:nvPicPr>
        <p:blipFill>
          <a:blip r:embed="rId1"/>
          <a:srcRect l="81481" t="28009" r="3595" b="22930"/>
          <a:stretch>
            <a:fillRect/>
          </a:stretch>
        </p:blipFill>
        <p:spPr>
          <a:xfrm>
            <a:off x="9312275" y="1531620"/>
            <a:ext cx="2879725" cy="5326380"/>
          </a:xfrm>
          <a:prstGeom prst="rect">
            <a:avLst/>
          </a:prstGeom>
        </p:spPr>
      </p:pic>
      <p:sp>
        <p:nvSpPr>
          <p:cNvPr id="22" name="圆角矩形 21"/>
          <p:cNvSpPr/>
          <p:nvPr/>
        </p:nvSpPr>
        <p:spPr>
          <a:xfrm>
            <a:off x="2569210" y="3836670"/>
            <a:ext cx="2398395" cy="716915"/>
          </a:xfrm>
          <a:prstGeom prst="round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chemeClr val="tx1"/>
                </a:solidFill>
                <a:latin typeface="黑体" panose="02010609060101010101" charset="-122"/>
                <a:ea typeface="黑体" panose="02010609060101010101" charset="-122"/>
                <a:cs typeface="思源黑体 CN Bold" panose="020B0800000000000000" charset="-122"/>
              </a:rPr>
              <a:t>北京出版社</a:t>
            </a:r>
            <a:endParaRPr lang="zh-CN" altLang="en-US" sz="2800">
              <a:solidFill>
                <a:schemeClr val="tx1"/>
              </a:solidFill>
              <a:latin typeface="黑体" panose="02010609060101010101" charset="-122"/>
              <a:ea typeface="黑体" panose="02010609060101010101" charset="-122"/>
              <a:cs typeface="思源黑体 CN Bold" panose="020B0800000000000000" charset="-122"/>
            </a:endParaRPr>
          </a:p>
        </p:txBody>
      </p:sp>
      <p:pic>
        <p:nvPicPr>
          <p:cNvPr id="3" name="图片 2" descr="38"/>
          <p:cNvPicPr>
            <a:picLocks noChangeAspect="1"/>
          </p:cNvPicPr>
          <p:nvPr/>
        </p:nvPicPr>
        <p:blipFill>
          <a:blip r:embed="rId2"/>
          <a:srcRect l="37572" r="3971" b="4236"/>
          <a:stretch>
            <a:fillRect/>
          </a:stretch>
        </p:blipFill>
        <p:spPr>
          <a:xfrm>
            <a:off x="6824345" y="1863090"/>
            <a:ext cx="5359400" cy="4939030"/>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5936615" y="1008380"/>
            <a:ext cx="5793740" cy="5793740"/>
          </a:xfrm>
          <a:prstGeom prst="rect">
            <a:avLst/>
          </a:prstGeom>
        </p:spPr>
      </p:pic>
      <p:pic>
        <p:nvPicPr>
          <p:cNvPr id="24" name="图片 23" descr="38"/>
          <p:cNvPicPr>
            <a:picLocks noChangeAspect="1"/>
          </p:cNvPicPr>
          <p:nvPr/>
        </p:nvPicPr>
        <p:blipFill>
          <a:blip r:embed="rId2"/>
          <a:srcRect l="5331" t="25129" r="79362" b="56089"/>
          <a:stretch>
            <a:fillRect/>
          </a:stretch>
        </p:blipFill>
        <p:spPr>
          <a:xfrm>
            <a:off x="6748145" y="5554980"/>
            <a:ext cx="1807210" cy="1247140"/>
          </a:xfrm>
          <a:prstGeom prst="rect">
            <a:avLst/>
          </a:prstGeom>
        </p:spPr>
      </p:pic>
      <p:pic>
        <p:nvPicPr>
          <p:cNvPr id="36" name="图片 35" descr="11"/>
          <p:cNvPicPr>
            <a:picLocks noChangeAspect="1"/>
          </p:cNvPicPr>
          <p:nvPr/>
        </p:nvPicPr>
        <p:blipFill>
          <a:blip r:embed="rId4"/>
          <a:srcRect t="81118" r="67447"/>
          <a:stretch>
            <a:fillRect/>
          </a:stretch>
        </p:blipFill>
        <p:spPr>
          <a:xfrm flipH="1">
            <a:off x="8211820" y="5871845"/>
            <a:ext cx="3971925" cy="979805"/>
          </a:xfrm>
          <a:prstGeom prst="rect">
            <a:avLst/>
          </a:prstGeom>
        </p:spPr>
      </p:pic>
      <p:pic>
        <p:nvPicPr>
          <p:cNvPr id="59" name="图片 58" descr="588ku_c1d986112129194ce6ef736810f110b3_11890388"/>
          <p:cNvPicPr>
            <a:picLocks noChangeAspect="1"/>
          </p:cNvPicPr>
          <p:nvPr/>
        </p:nvPicPr>
        <p:blipFill>
          <a:blip r:embed="rId5"/>
          <a:stretch>
            <a:fillRect/>
          </a:stretch>
        </p:blipFill>
        <p:spPr>
          <a:xfrm>
            <a:off x="243205" y="4749165"/>
            <a:ext cx="1427480" cy="1427480"/>
          </a:xfrm>
          <a:prstGeom prst="rect">
            <a:avLst/>
          </a:prstGeom>
          <a:effectLst>
            <a:outerShdw blurRad="101600" dist="127000" sx="101000" sy="101000" algn="l" rotWithShape="0">
              <a:prstClr val="black">
                <a:alpha val="29000"/>
              </a:prstClr>
            </a:outerShdw>
          </a:effectLst>
        </p:spPr>
      </p:pic>
      <p:sp>
        <p:nvSpPr>
          <p:cNvPr id="8" name="文本框 7"/>
          <p:cNvSpPr txBox="1"/>
          <p:nvPr/>
        </p:nvSpPr>
        <p:spPr>
          <a:xfrm>
            <a:off x="653415" y="1531620"/>
            <a:ext cx="6573520" cy="1445260"/>
          </a:xfrm>
          <a:prstGeom prst="rect">
            <a:avLst/>
          </a:prstGeom>
          <a:noFill/>
        </p:spPr>
        <p:txBody>
          <a:bodyPr wrap="square" rtlCol="0">
            <a:spAutoFit/>
          </a:bodyPr>
          <a:p>
            <a:pPr algn="ctr"/>
            <a:r>
              <a:rPr lang="zh-CN" altLang="en-US" sz="8800">
                <a:solidFill>
                  <a:schemeClr val="accent6"/>
                </a:solidFill>
              </a:rPr>
              <a:t>安全教育</a:t>
            </a:r>
            <a:endParaRPr lang="zh-CN" altLang="en-US" sz="8800">
              <a:solidFill>
                <a:schemeClr val="accent6"/>
              </a:solidFill>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ppt_x"/>
                                          </p:val>
                                        </p:tav>
                                        <p:tav tm="100000">
                                          <p:val>
                                            <p:strVal val="#ppt_x"/>
                                          </p:val>
                                        </p:tav>
                                      </p:tavLst>
                                    </p:anim>
                                    <p:anim calcmode="lin" valueType="num">
                                      <p:cBhvr additive="base">
                                        <p:cTn id="40" dur="500" fill="hold"/>
                                        <p:tgtEl>
                                          <p:spTgt spid="5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7" grpId="0" animBg="1"/>
      <p:bldP spid="2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二、常见的传染病</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657860" y="1923415"/>
            <a:ext cx="5255895" cy="369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传染性非典型肺炎，又称严重急性呼吸道综合征，是一种由变异冠状病毒引起的呼吸道传染病。潜伏期一般为 1～14 天，平均 5 天。起病急，变化快，肺部体征不明显，从发病至第 10 天进展至疾病高峰，如无并发症则逐渐平稳好转。呼吸道症状早期不明显或无，在中后期出现干咳、少痰，个别患者有血痰，可有胸痛，咳嗽或深呼吸时加重。如果不及时治疗，会导致危及生命。传染性非典型肺炎的预防和应对如下。个人预防方面主要是保持良好的个人卫生习惯，注意喷嚏、咳嗽卫生，确保住所或活动场所通风、勤洗手，避免去人多或相对密闭的地方，必要时佩戴口罩。</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3535680" cy="460375"/>
          </a:xfrm>
          <a:prstGeom prst="rect">
            <a:avLst/>
          </a:prstGeom>
          <a:noFill/>
        </p:spPr>
        <p:txBody>
          <a:bodyPr wrap="none" rtlCol="0">
            <a:spAutoFit/>
          </a:bodyPr>
          <a:p>
            <a:r>
              <a:rPr lang="zh-CN" altLang="en-US" sz="2400" b="1"/>
              <a:t>（四）传染性非典型肺炎</a:t>
            </a:r>
            <a:endParaRPr lang="zh-CN" altLang="en-US" sz="2400" b="1"/>
          </a:p>
        </p:txBody>
      </p:sp>
      <p:pic>
        <p:nvPicPr>
          <p:cNvPr id="102" name="图片 101"/>
          <p:cNvPicPr/>
          <p:nvPr/>
        </p:nvPicPr>
        <p:blipFill>
          <a:blip r:embed="rId3"/>
          <a:stretch>
            <a:fillRect/>
          </a:stretch>
        </p:blipFill>
        <p:spPr>
          <a:xfrm>
            <a:off x="6384925" y="1541145"/>
            <a:ext cx="3875405" cy="409765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二、常见的传染病</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657860" y="1923415"/>
            <a:ext cx="5255895" cy="369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传染性非典型肺炎，又称严重急性呼吸道综合征，是一种由变异冠状病毒引起的呼吸道传染病。潜伏期一般为 1～14 天，平均 5 天。起病急，变化快，肺部体征不明显，从发病至第 10 天进展至疾病高峰，如无并发症则逐渐平稳好转。呼吸道症状早期不明显或无，在中后期出现干咳、少痰，个别患者有血痰，可有胸痛，咳嗽或深呼吸时加重。如果不及时治疗，会导致危及生命。传染性非典型肺炎的预防和应对如下。个人预防方面主要是保持良好的个人卫生习惯，注意喷嚏、咳嗽卫生，确保住所或活动场所通风、勤洗手，避免去人多或相对密闭的地方，必要时佩戴口罩。</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2621280" cy="460375"/>
          </a:xfrm>
          <a:prstGeom prst="rect">
            <a:avLst/>
          </a:prstGeom>
          <a:noFill/>
        </p:spPr>
        <p:txBody>
          <a:bodyPr wrap="none" rtlCol="0">
            <a:spAutoFit/>
          </a:bodyPr>
          <a:p>
            <a:r>
              <a:rPr lang="zh-CN" altLang="en-US" sz="2400" b="1"/>
              <a:t>（五）病毒性肝炎</a:t>
            </a:r>
            <a:endParaRPr lang="zh-CN" altLang="en-US" sz="2400" b="1"/>
          </a:p>
        </p:txBody>
      </p:sp>
      <p:pic>
        <p:nvPicPr>
          <p:cNvPr id="103" name="图片 102"/>
          <p:cNvPicPr/>
          <p:nvPr/>
        </p:nvPicPr>
        <p:blipFill>
          <a:blip r:embed="rId3"/>
          <a:stretch>
            <a:fillRect/>
          </a:stretch>
        </p:blipFill>
        <p:spPr>
          <a:xfrm>
            <a:off x="5913755" y="1923415"/>
            <a:ext cx="5313045" cy="380936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二、常见的传染病</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019810" y="2008505"/>
            <a:ext cx="4317365" cy="2585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艾滋病又称获得性免疫缺陷综合征，由感染艾滋病病毒（HIV 病毒）引起。HIV 是一种能攻击人体免疫系统的病毒。它把人体免疫系统中最重要的CD4T 淋巴细胞作为主要攻击目标，大量破坏该细胞，使人体丧失免疫功能。一般初期的症状如同普通感冒、流感样，表现为低热，淋巴结肿大，可通过母婴、血液及性行为传播。</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2011680" cy="460375"/>
          </a:xfrm>
          <a:prstGeom prst="rect">
            <a:avLst/>
          </a:prstGeom>
          <a:noFill/>
        </p:spPr>
        <p:txBody>
          <a:bodyPr wrap="none" rtlCol="0">
            <a:spAutoFit/>
          </a:bodyPr>
          <a:p>
            <a:r>
              <a:rPr lang="zh-CN" altLang="en-US" sz="2400" b="1"/>
              <a:t>（六）艾滋病</a:t>
            </a:r>
            <a:endParaRPr lang="zh-CN" altLang="en-US" sz="2400" b="1"/>
          </a:p>
        </p:txBody>
      </p:sp>
      <p:pic>
        <p:nvPicPr>
          <p:cNvPr id="104" name="图片 103"/>
          <p:cNvPicPr/>
          <p:nvPr/>
        </p:nvPicPr>
        <p:blipFill>
          <a:blip r:embed="rId3"/>
          <a:stretch>
            <a:fillRect/>
          </a:stretch>
        </p:blipFill>
        <p:spPr>
          <a:xfrm>
            <a:off x="5692775" y="1619250"/>
            <a:ext cx="5295900" cy="360553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案例小课堂</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9" name="文本框 8"/>
          <p:cNvSpPr txBox="1"/>
          <p:nvPr/>
        </p:nvSpPr>
        <p:spPr>
          <a:xfrm>
            <a:off x="330835" y="1180465"/>
            <a:ext cx="7569200" cy="4799965"/>
          </a:xfrm>
          <a:prstGeom prst="rect">
            <a:avLst/>
          </a:prstGeom>
          <a:noFill/>
        </p:spPr>
        <p:txBody>
          <a:bodyPr wrap="square" rtlCol="0">
            <a:spAutoFit/>
          </a:bodyPr>
          <a:p>
            <a:r>
              <a:rPr lang="zh-CN" altLang="en-US" b="1">
                <a:latin typeface="宋体" panose="02010600030101010101" pitchFamily="2" charset="-122"/>
                <a:ea typeface="宋体" panose="02010600030101010101" pitchFamily="2" charset="-122"/>
                <a:cs typeface="宋体" panose="02010600030101010101" pitchFamily="2" charset="-122"/>
              </a:rPr>
              <a:t>案例1：</a:t>
            </a:r>
            <a:endParaRPr lang="zh-CN" altLang="en-US" b="1">
              <a:latin typeface="宋体" panose="02010600030101010101" pitchFamily="2" charset="-122"/>
              <a:ea typeface="宋体" panose="02010600030101010101" pitchFamily="2" charset="-122"/>
              <a:cs typeface="宋体" panose="02010600030101010101" pitchFamily="2" charset="-122"/>
            </a:endParaRPr>
          </a:p>
          <a:p>
            <a:endParaRPr lang="zh-CN" altLang="en-US">
              <a:latin typeface="宋体" panose="02010600030101010101" pitchFamily="2" charset="-122"/>
              <a:ea typeface="宋体" panose="02010600030101010101" pitchFamily="2" charset="-122"/>
              <a:cs typeface="宋体" panose="02010600030101010101" pitchFamily="2" charset="-122"/>
            </a:endParaRPr>
          </a:p>
          <a:p>
            <a:r>
              <a:rPr lang="zh-CN" altLang="en-US">
                <a:latin typeface="宋体" panose="02010600030101010101" pitchFamily="2" charset="-122"/>
                <a:ea typeface="宋体" panose="02010600030101010101" pitchFamily="2" charset="-122"/>
                <a:cs typeface="宋体" panose="02010600030101010101" pitchFamily="2" charset="-122"/>
              </a:rPr>
              <a:t>男，19岁，大二学生。</a:t>
            </a:r>
            <a:endParaRPr lang="zh-CN" altLang="en-US">
              <a:latin typeface="宋体" panose="02010600030101010101" pitchFamily="2" charset="-122"/>
              <a:ea typeface="宋体" panose="02010600030101010101" pitchFamily="2" charset="-122"/>
              <a:cs typeface="宋体" panose="02010600030101010101" pitchFamily="2" charset="-122"/>
            </a:endParaRPr>
          </a:p>
          <a:p>
            <a:endParaRPr lang="zh-CN" altLang="en-US">
              <a:latin typeface="宋体" panose="02010600030101010101" pitchFamily="2" charset="-122"/>
              <a:ea typeface="宋体" panose="02010600030101010101" pitchFamily="2" charset="-122"/>
              <a:cs typeface="宋体" panose="02010600030101010101" pitchFamily="2" charset="-122"/>
            </a:endParaRPr>
          </a:p>
          <a:p>
            <a:r>
              <a:rPr lang="zh-CN" altLang="en-US">
                <a:latin typeface="宋体" panose="02010600030101010101" pitchFamily="2" charset="-122"/>
                <a:ea typeface="宋体" panose="02010600030101010101" pitchFamily="2" charset="-122"/>
                <a:cs typeface="宋体" panose="02010600030101010101" pitchFamily="2" charset="-122"/>
              </a:rPr>
              <a:t>感染经历：皮疹到医院看病确诊梅毒。医生建议：查HIV抗体，结果初筛阳性。</a:t>
            </a:r>
            <a:endParaRPr lang="zh-CN" altLang="en-US">
              <a:latin typeface="宋体" panose="02010600030101010101" pitchFamily="2" charset="-122"/>
              <a:ea typeface="宋体" panose="02010600030101010101" pitchFamily="2" charset="-122"/>
              <a:cs typeface="宋体" panose="02010600030101010101" pitchFamily="2" charset="-122"/>
            </a:endParaRPr>
          </a:p>
          <a:p>
            <a:r>
              <a:rPr lang="zh-CN" altLang="en-US">
                <a:latin typeface="宋体" panose="02010600030101010101" pitchFamily="2" charset="-122"/>
                <a:ea typeface="宋体" panose="02010600030101010101" pitchFamily="2" charset="-122"/>
                <a:cs typeface="宋体" panose="02010600030101010101" pitchFamily="2" charset="-122"/>
              </a:rPr>
              <a:t>流行病学调查：患者大二时来到北京，偶然发现学校附近有一个同志活动点，去了几次，一个50多岁的男性主动和他聊天，后来邀请他去家里坐坐吃饭，期间发生了2次被动无套肛交。</a:t>
            </a:r>
            <a:endParaRPr lang="zh-CN" altLang="en-US">
              <a:latin typeface="宋体" panose="02010600030101010101" pitchFamily="2" charset="-122"/>
              <a:ea typeface="宋体" panose="02010600030101010101" pitchFamily="2" charset="-122"/>
              <a:cs typeface="宋体" panose="02010600030101010101" pitchFamily="2" charset="-122"/>
            </a:endParaRPr>
          </a:p>
          <a:p>
            <a:endParaRPr lang="zh-CN" altLang="en-US">
              <a:latin typeface="宋体" panose="02010600030101010101" pitchFamily="2" charset="-122"/>
              <a:ea typeface="宋体" panose="02010600030101010101" pitchFamily="2" charset="-122"/>
              <a:cs typeface="宋体" panose="02010600030101010101" pitchFamily="2" charset="-122"/>
            </a:endParaRPr>
          </a:p>
          <a:p>
            <a:r>
              <a:rPr lang="zh-CN" altLang="en-US" b="1">
                <a:latin typeface="宋体" panose="02010600030101010101" pitchFamily="2" charset="-122"/>
                <a:ea typeface="宋体" panose="02010600030101010101" pitchFamily="2" charset="-122"/>
                <a:cs typeface="宋体" panose="02010600030101010101" pitchFamily="2" charset="-122"/>
              </a:rPr>
              <a:t>案例2：</a:t>
            </a:r>
            <a:endParaRPr lang="zh-CN" altLang="en-US" b="1">
              <a:latin typeface="宋体" panose="02010600030101010101" pitchFamily="2" charset="-122"/>
              <a:ea typeface="宋体" panose="02010600030101010101" pitchFamily="2" charset="-122"/>
              <a:cs typeface="宋体" panose="02010600030101010101" pitchFamily="2" charset="-122"/>
            </a:endParaRPr>
          </a:p>
          <a:p>
            <a:endParaRPr lang="zh-CN" altLang="en-US">
              <a:latin typeface="宋体" panose="02010600030101010101" pitchFamily="2" charset="-122"/>
              <a:ea typeface="宋体" panose="02010600030101010101" pitchFamily="2" charset="-122"/>
              <a:cs typeface="宋体" panose="02010600030101010101" pitchFamily="2" charset="-122"/>
            </a:endParaRPr>
          </a:p>
          <a:p>
            <a:r>
              <a:rPr lang="zh-CN" altLang="en-US">
                <a:latin typeface="宋体" panose="02010600030101010101" pitchFamily="2" charset="-122"/>
                <a:ea typeface="宋体" panose="02010600030101010101" pitchFamily="2" charset="-122"/>
                <a:cs typeface="宋体" panose="02010600030101010101" pitchFamily="2" charset="-122"/>
              </a:rPr>
              <a:t>男，21岁，大三学生。</a:t>
            </a:r>
            <a:endParaRPr lang="zh-CN" altLang="en-US">
              <a:latin typeface="宋体" panose="02010600030101010101" pitchFamily="2" charset="-122"/>
              <a:ea typeface="宋体" panose="02010600030101010101" pitchFamily="2" charset="-122"/>
              <a:cs typeface="宋体" panose="02010600030101010101" pitchFamily="2" charset="-122"/>
            </a:endParaRPr>
          </a:p>
          <a:p>
            <a:endParaRPr lang="zh-CN" altLang="en-US">
              <a:latin typeface="宋体" panose="02010600030101010101" pitchFamily="2" charset="-122"/>
              <a:ea typeface="宋体" panose="02010600030101010101" pitchFamily="2" charset="-122"/>
              <a:cs typeface="宋体" panose="02010600030101010101" pitchFamily="2" charset="-122"/>
            </a:endParaRPr>
          </a:p>
          <a:p>
            <a:r>
              <a:rPr lang="zh-CN" altLang="en-US">
                <a:latin typeface="宋体" panose="02010600030101010101" pitchFamily="2" charset="-122"/>
                <a:ea typeface="宋体" panose="02010600030101010101" pitchFamily="2" charset="-122"/>
                <a:cs typeface="宋体" panose="02010600030101010101" pitchFamily="2" charset="-122"/>
              </a:rPr>
              <a:t>感染经历：因发生过不安全性行为到地坛，主动监测HIV抗体，初筛阳性。</a:t>
            </a:r>
            <a:endParaRPr lang="zh-CN" altLang="en-US">
              <a:latin typeface="宋体" panose="02010600030101010101" pitchFamily="2" charset="-122"/>
              <a:ea typeface="宋体" panose="02010600030101010101" pitchFamily="2" charset="-122"/>
              <a:cs typeface="宋体" panose="02010600030101010101" pitchFamily="2" charset="-122"/>
            </a:endParaRPr>
          </a:p>
          <a:p>
            <a:r>
              <a:rPr lang="zh-CN" altLang="en-US">
                <a:latin typeface="宋体" panose="02010600030101010101" pitchFamily="2" charset="-122"/>
                <a:ea typeface="宋体" panose="02010600030101010101" pitchFamily="2" charset="-122"/>
                <a:cs typeface="宋体" panose="02010600030101010101" pitchFamily="2" charset="-122"/>
              </a:rPr>
              <a:t>流行病学调查：受大学同学邀请一起出去玩，在一个会所中和台湾、新加坡来得朋友吃饭、唱歌，后在朋友推荐下尝试性兴奋药物，发生群交。</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105" name="图片 104"/>
          <p:cNvPicPr/>
          <p:nvPr/>
        </p:nvPicPr>
        <p:blipFill>
          <a:blip r:embed="rId3"/>
          <a:stretch>
            <a:fillRect/>
          </a:stretch>
        </p:blipFill>
        <p:spPr>
          <a:xfrm>
            <a:off x="7900035" y="2803525"/>
            <a:ext cx="3623945" cy="271907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二、常见的传染病</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763270" y="1624330"/>
            <a:ext cx="5607685" cy="369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结核病是由结核分枝杆菌引起的慢性传染病，可侵及多种脏器，以肺部结核感染最为常见。其症状为低热、盗汗、乏力、食欲缺乏、消瘦、女性月经失调等；呼吸道症状有咳嗽、咳痰、咯血、胸痛，以及不同程度的胸闷或呼吸困难。</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肺结核的预防与应对如下。</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当出现以下症状时，应快速到医院就诊，以便排除肺结核的可能性。浑身无力、手足发热；白天有低烧，下午面颊潮红，夜间有盗汗；发烧、体力下降、双肩酸痛；经常咳嗽，但痰却不多，有时痰中带有血丝；大量咯血，胸背疼痛。</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隔离病人及避免接触病人是预防和应对肺结核传染的关键。</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2011680" cy="460375"/>
          </a:xfrm>
          <a:prstGeom prst="rect">
            <a:avLst/>
          </a:prstGeom>
          <a:noFill/>
        </p:spPr>
        <p:txBody>
          <a:bodyPr wrap="none" rtlCol="0">
            <a:spAutoFit/>
          </a:bodyPr>
          <a:p>
            <a:r>
              <a:rPr lang="zh-CN" altLang="en-US" sz="2400" b="1"/>
              <a:t>（七）结核病</a:t>
            </a:r>
            <a:endParaRPr lang="zh-CN" altLang="en-US" sz="2400" b="1"/>
          </a:p>
        </p:txBody>
      </p:sp>
      <p:pic>
        <p:nvPicPr>
          <p:cNvPr id="106" name="图片 105"/>
          <p:cNvPicPr/>
          <p:nvPr/>
        </p:nvPicPr>
        <p:blipFill>
          <a:blip r:embed="rId3"/>
          <a:stretch>
            <a:fillRect/>
          </a:stretch>
        </p:blipFill>
        <p:spPr>
          <a:xfrm>
            <a:off x="6627495" y="1770380"/>
            <a:ext cx="4542155" cy="306133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二、常见的传染病</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763270" y="1624330"/>
            <a:ext cx="5607685"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狂犬病又名恐水症，是狂犬病毒所致的以侵犯中枢神经系统为主的急性人畜共患传染病。狂犬病通常由病畜咬伤传给人。其特征主要表现为特有的恐水、怕风、恐惧不安、咽肌痉挛、进行性瘫痪等。狂犬病的病死率几乎为百分之百。</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狂犬病与宠物咬伤的预防及应对如下。</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若一旦被狗、猫咬伤，应立即快速、彻底地冲洗伤口。冲洗完毕后，一般不上任何药物，也不要包扎，以免狂犬病毒快速繁殖，然后应尽快到医院做进一步处理，并在 24 小时内注射狂犬疫苗。无论狗、猫是否患病都要及时注射狂犬疫苗。</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3535680" cy="460375"/>
          </a:xfrm>
          <a:prstGeom prst="rect">
            <a:avLst/>
          </a:prstGeom>
          <a:noFill/>
        </p:spPr>
        <p:txBody>
          <a:bodyPr wrap="none" rtlCol="0">
            <a:spAutoFit/>
          </a:bodyPr>
          <a:p>
            <a:r>
              <a:rPr lang="zh-CN" altLang="en-US" sz="2400" b="1"/>
              <a:t>（八）狂犬病与宠物咬伤</a:t>
            </a:r>
            <a:endParaRPr lang="zh-CN" altLang="en-US" sz="2400" b="1"/>
          </a:p>
        </p:txBody>
      </p:sp>
      <p:pic>
        <p:nvPicPr>
          <p:cNvPr id="107" name="图片 106"/>
          <p:cNvPicPr/>
          <p:nvPr/>
        </p:nvPicPr>
        <p:blipFill>
          <a:blip r:embed="rId3"/>
          <a:stretch>
            <a:fillRect/>
          </a:stretch>
        </p:blipFill>
        <p:spPr>
          <a:xfrm>
            <a:off x="6791325" y="1932305"/>
            <a:ext cx="3973830" cy="297942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二、常见的传染病</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5743575" y="1541145"/>
            <a:ext cx="5892165" cy="369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鼠疫是一种烈性传染病，俗称 1 号病。其症状表现为突发高热，伴有颜面潮红，结膜充血，恶心呕吐，头及四肢疼痛，皮肤、黏膜出血，继而可出现意识模糊，言语不清，步态蹒跚，呼吸衰竭和血压下降等症状。鼠疫的预防与应对如下。</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如人体出现不明原因的高热，淋巴结肿大、疼痛、咳嗽、咳血痰等症状，应立即到医院就诊。一旦确诊，立即将病人隔离；病人用过、接触过的物品及房间应由专业人员对其进行消毒；接触过鼠疫病人者应主动向疾病预防控制中心报告；一旦发生鼠疫疫情，应立即采取统一的灭鼠、灭蚤行动；发生疫情后，应服从当地政府、疾病预防控制中心的指挥；无关人员严禁进入疫区。</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1706880" cy="460375"/>
          </a:xfrm>
          <a:prstGeom prst="rect">
            <a:avLst/>
          </a:prstGeom>
          <a:noFill/>
        </p:spPr>
        <p:txBody>
          <a:bodyPr wrap="none" rtlCol="0">
            <a:spAutoFit/>
          </a:bodyPr>
          <a:p>
            <a:r>
              <a:rPr lang="zh-CN" altLang="en-US" sz="2400" b="1"/>
              <a:t>（九）鼠疫</a:t>
            </a:r>
            <a:endParaRPr lang="zh-CN" altLang="en-US" sz="2400" b="1"/>
          </a:p>
        </p:txBody>
      </p:sp>
      <p:pic>
        <p:nvPicPr>
          <p:cNvPr id="108" name="图片 107"/>
          <p:cNvPicPr/>
          <p:nvPr/>
        </p:nvPicPr>
        <p:blipFill>
          <a:blip r:embed="rId3"/>
          <a:stretch>
            <a:fillRect/>
          </a:stretch>
        </p:blipFill>
        <p:spPr>
          <a:xfrm>
            <a:off x="650240" y="1619885"/>
            <a:ext cx="4817745" cy="343344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二、常见的传染病</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763270" y="1624330"/>
            <a:ext cx="5607685" cy="369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红眼病是一种急性传染性眼炎，主要症状是眼部充血肿胀，有异物感，眼部分泌物增多。患了红眼病应及时就诊，使用抗病毒的滴眼液滴眼治疗，并告知他人注意预防。</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预防流行性出血性结膜炎，需及时进行早期筛查，发现后立即隔离。通过流行性出血性结膜炎流行期间严格消毒隔离等措施进行预防，从而有效阻止流行性出血性结膜炎在大众中的暴发流行。在流行性出血性结膜炎流行期间，定期对公共场所进行消毒，对于公共设施如门把手、水龙头等用含氯消毒液或过氧乙酸擦拭，对于被污染的用具，如毛巾、脸盆等以沸水煮 15～20 分钟或用上述消毒液浸泡消毒均可。</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5364480" cy="460375"/>
          </a:xfrm>
          <a:prstGeom prst="rect">
            <a:avLst/>
          </a:prstGeom>
          <a:noFill/>
        </p:spPr>
        <p:txBody>
          <a:bodyPr wrap="none" rtlCol="0">
            <a:spAutoFit/>
          </a:bodyPr>
          <a:p>
            <a:r>
              <a:rPr lang="zh-CN" altLang="en-US" sz="2400" b="1"/>
              <a:t>（十）流行性出血性结膜炎（红眼病）</a:t>
            </a:r>
            <a:endParaRPr lang="zh-CN" altLang="en-US" sz="2400" b="1"/>
          </a:p>
        </p:txBody>
      </p:sp>
      <p:pic>
        <p:nvPicPr>
          <p:cNvPr id="109" name="图片 108"/>
          <p:cNvPicPr/>
          <p:nvPr/>
        </p:nvPicPr>
        <p:blipFill>
          <a:blip r:embed="rId3"/>
          <a:stretch>
            <a:fillRect/>
          </a:stretch>
        </p:blipFill>
        <p:spPr>
          <a:xfrm>
            <a:off x="7004685" y="1541145"/>
            <a:ext cx="4187190" cy="390144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二、常见的传染病</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5743575" y="1541145"/>
            <a:ext cx="5494020" cy="480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流行性出血热是由汉坦病毒引起的自然疫源性疾病，主要传染源为鼠类。其早期症状是发热，“三痛”（头痛、腰痛、眼眶痛），“三红”（颜面、颈、上胸部潮红），皮肤、黏膜出血及肾脏损害等。流行性出血热的预防与应对如下。</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（1）控制传染源。加强疫区、新开发区的灭鼠与防鼠。</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（2）切断传播途径。田间劳作、清理杂草秸秆和野外活动时加强个人防护。预防吸入鼠类排泄污染物和鼠体寄生虫叮咬。灭螨及防螨。</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（3）保护易感人群。建议疫区居民和外来人口的适龄人群接种出血热疫苗。注射双价沙鼠肾细胞疫苗，注射 4 次，可维持 2～3 年；也可 3 次注射，效果同前。可应急接种。</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（4）加强疫情监测。做好鼠密度、鼠带病毒率、易感人群等监测工作。</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3230880" cy="460375"/>
          </a:xfrm>
          <a:prstGeom prst="rect">
            <a:avLst/>
          </a:prstGeom>
          <a:noFill/>
        </p:spPr>
        <p:txBody>
          <a:bodyPr wrap="none" rtlCol="0">
            <a:spAutoFit/>
          </a:bodyPr>
          <a:p>
            <a:r>
              <a:rPr lang="zh-CN" altLang="en-US" sz="2400" b="1"/>
              <a:t>（十一）流行性出血热</a:t>
            </a:r>
            <a:endParaRPr lang="zh-CN" altLang="en-US" sz="2400" b="1"/>
          </a:p>
        </p:txBody>
      </p:sp>
      <p:pic>
        <p:nvPicPr>
          <p:cNvPr id="110" name="图片 109"/>
          <p:cNvPicPr/>
          <p:nvPr/>
        </p:nvPicPr>
        <p:blipFill>
          <a:blip r:embed="rId3"/>
          <a:stretch>
            <a:fillRect/>
          </a:stretch>
        </p:blipFill>
        <p:spPr>
          <a:xfrm>
            <a:off x="804545" y="1687830"/>
            <a:ext cx="4144010" cy="341884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二、常见的传染病</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720725" y="1541145"/>
            <a:ext cx="6006465" cy="443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甲型 H1N1 流感（简称甲流）为急性呼吸道传染病，主要通过空气传播，发病快，传染性强。人感染甲流后的早期症状与普通流感相似，包括发热（腋温≥37.5℃）、流涕、鼻塞、咳嗽、咽痛、乏力、头痛、肌肉痛等，有些还会出现腹泻、呕吐、咽部充血和扁桃体肿大，可发生肺炎等并发症。少数患者的病情发展迅速，出现呼吸衰竭。妊娠期妇女、肥胖人群、儿童、老年人和原有基础疾病的人群易发展为重症病例。</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目前，甲型 H1N1 流感的传播主要有三种途径：①直接和患有猪流感的猪接触或者和所制的病猪产品接触。②通过呼吸道的飞沫传播。据有关资料显示，甲型 H1N1 流感病毒的传播范围是 1.8 米，因此看到别人打喷嚏，最好离远一点。同样，自己打喷嚏时最好用纸捂住口鼻，然后及时把手洗干净。③直接或者间接接触污染物。</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3461385" cy="460375"/>
          </a:xfrm>
          <a:prstGeom prst="rect">
            <a:avLst/>
          </a:prstGeom>
          <a:noFill/>
        </p:spPr>
        <p:txBody>
          <a:bodyPr wrap="none" rtlCol="0">
            <a:spAutoFit/>
          </a:bodyPr>
          <a:p>
            <a:r>
              <a:rPr lang="zh-CN" altLang="en-US" sz="2400" b="1"/>
              <a:t>（十二）甲型 H1N1 流感</a:t>
            </a:r>
            <a:endParaRPr lang="zh-CN" altLang="en-US" sz="2400" b="1"/>
          </a:p>
        </p:txBody>
      </p:sp>
      <p:pic>
        <p:nvPicPr>
          <p:cNvPr id="111" name="图片 110"/>
          <p:cNvPicPr/>
          <p:nvPr/>
        </p:nvPicPr>
        <p:blipFill>
          <a:blip r:embed="rId3"/>
          <a:stretch>
            <a:fillRect/>
          </a:stretch>
        </p:blipFill>
        <p:spPr>
          <a:xfrm>
            <a:off x="6875780" y="1917065"/>
            <a:ext cx="4716780" cy="367982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8" name="图片 7" descr="11"/>
          <p:cNvPicPr>
            <a:picLocks noChangeAspect="1"/>
          </p:cNvPicPr>
          <p:nvPr/>
        </p:nvPicPr>
        <p:blipFill>
          <a:blip r:embed="rId1"/>
          <a:srcRect t="81118" r="67447"/>
          <a:stretch>
            <a:fillRect/>
          </a:stretch>
        </p:blipFill>
        <p:spPr>
          <a:xfrm>
            <a:off x="0" y="3870325"/>
            <a:ext cx="11884660" cy="2987040"/>
          </a:xfrm>
          <a:prstGeom prst="rect">
            <a:avLst/>
          </a:prstGeom>
        </p:spPr>
      </p:pic>
      <p:sp>
        <p:nvSpPr>
          <p:cNvPr id="3" name="TextBox 12"/>
          <p:cNvSpPr txBox="1"/>
          <p:nvPr/>
        </p:nvSpPr>
        <p:spPr>
          <a:xfrm>
            <a:off x="1629410" y="1578610"/>
            <a:ext cx="8270240" cy="184658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l"/>
            <a:r>
              <a:rPr lang="zh-CN" altLang="en-US" sz="6000" dirty="0">
                <a:ln w="12700">
                  <a:noFill/>
                </a:ln>
                <a:solidFill>
                  <a:schemeClr val="bg1"/>
                </a:solidFill>
                <a:effectLst>
                  <a:outerShdw blurRad="38100" dist="38100" dir="2700000" algn="tl">
                    <a:srgbClr val="000000">
                      <a:alpha val="43137"/>
                    </a:srgbClr>
                  </a:outerShdw>
                </a:effectLst>
                <a:latin typeface="思源黑体 CN Bold" panose="020B0800000000000000" charset="-122"/>
                <a:ea typeface="思源黑体 CN Bold" panose="020B0800000000000000" charset="-122"/>
                <a:cs typeface="思源黑体 CN Bold" panose="020B0800000000000000" charset="-122"/>
              </a:rPr>
              <a:t>第二单元　预防和应对公共卫生事故</a:t>
            </a:r>
            <a:endParaRPr lang="zh-CN" altLang="en-US" sz="6000" dirty="0">
              <a:ln w="12700">
                <a:noFill/>
              </a:ln>
              <a:solidFill>
                <a:schemeClr val="bg1"/>
              </a:solidFill>
              <a:effectLst>
                <a:outerShdw blurRad="38100" dist="38100" dir="2700000" algn="tl">
                  <a:srgbClr val="000000">
                    <a:alpha val="43137"/>
                  </a:srgbClr>
                </a:outerShdw>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6" name="组合 5"/>
          <p:cNvGrpSpPr/>
          <p:nvPr/>
        </p:nvGrpSpPr>
        <p:grpSpPr>
          <a:xfrm>
            <a:off x="8049895" y="3021965"/>
            <a:ext cx="4133850" cy="3834130"/>
            <a:chOff x="9349" y="1588"/>
            <a:chExt cx="9838" cy="9124"/>
          </a:xfrm>
        </p:grpSpPr>
        <p:pic>
          <p:nvPicPr>
            <p:cNvPr id="2" name="图片 1"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pic>
        <p:nvPicPr>
          <p:cNvPr id="59" name="图片 58" descr="588ku_c1d986112129194ce6ef736810f110b3_11890388"/>
          <p:cNvPicPr>
            <a:picLocks noChangeAspect="1"/>
          </p:cNvPicPr>
          <p:nvPr/>
        </p:nvPicPr>
        <p:blipFill>
          <a:blip r:embed="rId4"/>
          <a:stretch>
            <a:fillRect/>
          </a:stretch>
        </p:blipFill>
        <p:spPr>
          <a:xfrm>
            <a:off x="7760335" y="4737100"/>
            <a:ext cx="1427480" cy="1427480"/>
          </a:xfrm>
          <a:prstGeom prst="rect">
            <a:avLst/>
          </a:prstGeom>
          <a:effectLst>
            <a:outerShdw blurRad="101600" dist="127000" sx="101000" sy="101000" algn="l" rotWithShape="0">
              <a:prstClr val="black">
                <a:alpha val="29000"/>
              </a:prstClr>
            </a:outerShdw>
          </a:effectLst>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ppt_x"/>
                                          </p:val>
                                        </p:tav>
                                        <p:tav tm="100000">
                                          <p:val>
                                            <p:strVal val="#ppt_x"/>
                                          </p:val>
                                        </p:tav>
                                      </p:tavLst>
                                    </p:anim>
                                    <p:anim calcmode="lin" valueType="num">
                                      <p:cBhvr additive="base">
                                        <p:cTn id="1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ppt_x"/>
                                          </p:val>
                                        </p:tav>
                                        <p:tav tm="100000">
                                          <p:val>
                                            <p:strVal val="#ppt_x"/>
                                          </p:val>
                                        </p:tav>
                                      </p:tavLst>
                                    </p:anim>
                                    <p:anim calcmode="lin" valueType="num">
                                      <p:cBhvr additive="base">
                                        <p:cTn id="2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二、常见的传染病</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5829300" y="1974215"/>
            <a:ext cx="4597400"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禽流感是禽类流行性感冒的简称，是一种人禽共患的急性传染病。根据其致病性不同，禽流感可分为高致病性、低致病性和非致病性三大类。高致病性禽流感发病率和病死率都非常高。</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高致病性禽流感的早期症状与其他流感非常相似，主要表现为发热、流涕、鼻塞、咳嗽、咽痛、头痛、全身不适。部分患者可有恶心、腹泻、腹痛、稀水样便等消化道症状。患者体温多在 39℃以上。一旦引起病毒性肺炎，可致多器官功能衰竭，病死率高。</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2316480" cy="460375"/>
          </a:xfrm>
          <a:prstGeom prst="rect">
            <a:avLst/>
          </a:prstGeom>
          <a:noFill/>
        </p:spPr>
        <p:txBody>
          <a:bodyPr wrap="none" rtlCol="0">
            <a:spAutoFit/>
          </a:bodyPr>
          <a:p>
            <a:r>
              <a:rPr lang="zh-CN" altLang="en-US" sz="2400" b="1"/>
              <a:t>（十三）禽流感</a:t>
            </a:r>
            <a:endParaRPr lang="zh-CN" altLang="en-US" sz="2400" b="1"/>
          </a:p>
        </p:txBody>
      </p:sp>
      <p:pic>
        <p:nvPicPr>
          <p:cNvPr id="112" name="图片 111"/>
          <p:cNvPicPr/>
          <p:nvPr/>
        </p:nvPicPr>
        <p:blipFill>
          <a:blip r:embed="rId3"/>
          <a:stretch>
            <a:fillRect/>
          </a:stretch>
        </p:blipFill>
        <p:spPr>
          <a:xfrm>
            <a:off x="771525" y="2047240"/>
            <a:ext cx="4389120" cy="325056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第二部分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6" name="TextBox 12"/>
          <p:cNvSpPr txBox="1"/>
          <p:nvPr/>
        </p:nvSpPr>
        <p:spPr>
          <a:xfrm>
            <a:off x="2461895" y="3143250"/>
            <a:ext cx="4946015"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新冠病毒很狡猾，做好防护也不怕</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10" name="组合 9"/>
          <p:cNvGrpSpPr/>
          <p:nvPr/>
        </p:nvGrpSpPr>
        <p:grpSpPr>
          <a:xfrm flipV="1">
            <a:off x="2461895" y="3049489"/>
            <a:ext cx="4719320" cy="111760"/>
            <a:chOff x="2928" y="8018"/>
            <a:chExt cx="13260" cy="176"/>
          </a:xfrm>
        </p:grpSpPr>
        <p:sp>
          <p:nvSpPr>
            <p:cNvPr id="11" name="任意多边形 10"/>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12" name="任意多边形 11"/>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sp>
        <p:nvSpPr>
          <p:cNvPr id="14" name="椭圆 13"/>
          <p:cNvSpPr/>
          <p:nvPr/>
        </p:nvSpPr>
        <p:spPr>
          <a:xfrm>
            <a:off x="243205" y="30353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nvGrpSpPr>
          <p:cNvPr id="15" name="组合 14"/>
          <p:cNvGrpSpPr/>
          <p:nvPr/>
        </p:nvGrpSpPr>
        <p:grpSpPr>
          <a:xfrm>
            <a:off x="6025515" y="1144270"/>
            <a:ext cx="6158230" cy="5711825"/>
            <a:chOff x="9349" y="1588"/>
            <a:chExt cx="9838" cy="9124"/>
          </a:xfrm>
        </p:grpSpPr>
        <p:pic>
          <p:nvPicPr>
            <p:cNvPr id="16" name="图片 15"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7" name="图片 16"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2" name="组合 1"/>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1" name="图片 10" descr="11"/>
            <p:cNvPicPr>
              <a:picLocks noChangeAspect="1"/>
            </p:cNvPicPr>
            <p:nvPr/>
          </p:nvPicPr>
          <p:blipFill>
            <a:blip r:embed="rId1"/>
            <a:srcRect t="81118" r="67447"/>
            <a:stretch>
              <a:fillRect/>
            </a:stretch>
          </p:blipFill>
          <p:spPr>
            <a:xfrm>
              <a:off x="0" y="6096"/>
              <a:ext cx="18716" cy="4704"/>
            </a:xfrm>
            <a:prstGeom prst="rect">
              <a:avLst/>
            </a:prstGeom>
          </p:spPr>
        </p:pic>
        <p:sp>
          <p:nvSpPr>
            <p:cNvPr id="12" name="矩形 11"/>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290" y="188"/>
              <a:ext cx="9599" cy="1299"/>
              <a:chOff x="170" y="288"/>
              <a:chExt cx="9599" cy="1299"/>
            </a:xfrm>
          </p:grpSpPr>
          <p:sp>
            <p:nvSpPr>
              <p:cNvPr id="14" name="文本框 13"/>
              <p:cNvSpPr txBox="1"/>
              <p:nvPr/>
            </p:nvSpPr>
            <p:spPr>
              <a:xfrm>
                <a:off x="1314" y="478"/>
                <a:ext cx="8455"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一、认识新型冠状病毒</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grpSp>
        <p:nvGrpSpPr>
          <p:cNvPr id="7" name="组合 6"/>
          <p:cNvGrpSpPr/>
          <p:nvPr/>
        </p:nvGrpSpPr>
        <p:grpSpPr>
          <a:xfrm>
            <a:off x="1009015" y="1488276"/>
            <a:ext cx="3104736" cy="4924714"/>
            <a:chOff x="693420" y="1465416"/>
            <a:chExt cx="3104736" cy="4924714"/>
          </a:xfrm>
          <a:effectLst/>
        </p:grpSpPr>
        <p:sp>
          <p:nvSpPr>
            <p:cNvPr id="8" name="矩形 7"/>
            <p:cNvSpPr/>
            <p:nvPr/>
          </p:nvSpPr>
          <p:spPr>
            <a:xfrm>
              <a:off x="693420" y="1465416"/>
              <a:ext cx="3104736" cy="49247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543E"/>
                </a:solidFill>
                <a:effectLst/>
                <a:latin typeface="思源黑体 CN Bold" panose="020B0800000000000000" charset="-122"/>
                <a:ea typeface="思源黑体 CN Bold" panose="020B0800000000000000" charset="-122"/>
                <a:cs typeface="+mn-ea"/>
                <a:sym typeface="+mn-lt"/>
              </a:endParaRPr>
            </a:p>
          </p:txBody>
        </p:sp>
        <p:sp>
          <p:nvSpPr>
            <p:cNvPr id="9" name="文本框 8"/>
            <p:cNvSpPr txBox="1"/>
            <p:nvPr/>
          </p:nvSpPr>
          <p:spPr>
            <a:xfrm>
              <a:off x="1044575" y="1664806"/>
              <a:ext cx="2401570" cy="82994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rgbClr val="23543E"/>
                  </a:solidFill>
                  <a:effectLst/>
                  <a:latin typeface="思源黑体 CN Bold" panose="020B0800000000000000" charset="-122"/>
                  <a:ea typeface="思源黑体 CN Bold" panose="020B0800000000000000" charset="-122"/>
                  <a:cs typeface="+mn-ea"/>
                  <a:sym typeface="+mn-lt"/>
                </a:rPr>
                <a:t>1. 什么是新型冠状病毒</a:t>
              </a:r>
              <a:endParaRPr lang="zh-CN" altLang="en-US" sz="2400" b="1" dirty="0" smtClean="0">
                <a:solidFill>
                  <a:srgbClr val="23543E"/>
                </a:solidFill>
                <a:effectLst/>
                <a:latin typeface="思源黑体 CN Bold" panose="020B0800000000000000" charset="-122"/>
                <a:ea typeface="思源黑体 CN Bold" panose="020B0800000000000000" charset="-122"/>
                <a:cs typeface="+mn-ea"/>
                <a:sym typeface="+mn-lt"/>
              </a:endParaRPr>
            </a:p>
          </p:txBody>
        </p:sp>
        <p:sp>
          <p:nvSpPr>
            <p:cNvPr id="3" name="1"/>
            <p:cNvSpPr txBox="1">
              <a:spLocks noChangeArrowheads="1"/>
            </p:cNvSpPr>
            <p:nvPr/>
          </p:nvSpPr>
          <p:spPr bwMode="auto">
            <a:xfrm>
              <a:off x="967740" y="2494751"/>
              <a:ext cx="2554605"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pPr>
              <a:r>
                <a:rPr lang="zh-CN" altLang="en-US" dirty="0">
                  <a:solidFill>
                    <a:srgbClr val="23543E"/>
                  </a:solidFill>
                  <a:effectLst/>
                  <a:latin typeface="宋体" panose="02010600030101010101" pitchFamily="2" charset="-122"/>
                  <a:ea typeface="宋体" panose="02010600030101010101" pitchFamily="2" charset="-122"/>
                  <a:cs typeface="宋体" panose="02010600030101010101" pitchFamily="2" charset="-122"/>
                  <a:sym typeface="+mn-lt"/>
                </a:rPr>
                <a:t>新 型 冠 状 病 毒 肺 炎（Corona Virus Disease 2019，COVID-19）， 简 称“新冠肺炎”，世界卫生组织命名为“2019 冠状病毒病”，是指 2019 新型冠状病毒感染导致的肺炎。</a:t>
              </a:r>
              <a:endParaRPr lang="zh-CN" altLang="en-US" dirty="0">
                <a:solidFill>
                  <a:srgbClr val="23543E"/>
                </a:solidFill>
                <a:effectLst/>
                <a:latin typeface="宋体" panose="02010600030101010101" pitchFamily="2" charset="-122"/>
                <a:ea typeface="宋体" panose="02010600030101010101" pitchFamily="2" charset="-122"/>
                <a:cs typeface="宋体" panose="02010600030101010101" pitchFamily="2" charset="-122"/>
                <a:sym typeface="+mn-lt"/>
              </a:endParaRPr>
            </a:p>
          </p:txBody>
        </p:sp>
      </p:grpSp>
      <p:grpSp>
        <p:nvGrpSpPr>
          <p:cNvPr id="26" name="组合 25"/>
          <p:cNvGrpSpPr/>
          <p:nvPr/>
        </p:nvGrpSpPr>
        <p:grpSpPr>
          <a:xfrm>
            <a:off x="7879080" y="1488276"/>
            <a:ext cx="3104736" cy="4924714"/>
            <a:chOff x="693420" y="1465416"/>
            <a:chExt cx="3104736" cy="4924714"/>
          </a:xfrm>
          <a:effectLst/>
        </p:grpSpPr>
        <p:sp>
          <p:nvSpPr>
            <p:cNvPr id="28" name="矩形 27"/>
            <p:cNvSpPr/>
            <p:nvPr/>
          </p:nvSpPr>
          <p:spPr>
            <a:xfrm>
              <a:off x="693420" y="1465416"/>
              <a:ext cx="3104736" cy="49247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543E"/>
                </a:solidFill>
                <a:effectLst/>
                <a:latin typeface="思源黑体 CN Bold" panose="020B0800000000000000" charset="-122"/>
                <a:ea typeface="思源黑体 CN Bold" panose="020B0800000000000000" charset="-122"/>
                <a:cs typeface="+mn-ea"/>
                <a:sym typeface="+mn-lt"/>
              </a:endParaRPr>
            </a:p>
          </p:txBody>
        </p:sp>
        <p:sp>
          <p:nvSpPr>
            <p:cNvPr id="29" name="文本框 28"/>
            <p:cNvSpPr txBox="1"/>
            <p:nvPr/>
          </p:nvSpPr>
          <p:spPr>
            <a:xfrm>
              <a:off x="891540" y="1664806"/>
              <a:ext cx="2707640" cy="829945"/>
            </a:xfrm>
            <a:prstGeom prst="rect">
              <a:avLst/>
            </a:prstGeom>
            <a:noFill/>
          </p:spPr>
          <p:txBody>
            <a:bodyPr wrap="square" rtlCol="0">
              <a:spAutoFit/>
              <a:scene3d>
                <a:camera prst="orthographicFront"/>
                <a:lightRig rig="threePt" dir="t"/>
              </a:scene3d>
              <a:sp3d contourW="12700"/>
            </a:bodyPr>
            <a:lstStyle/>
            <a:p>
              <a:r>
                <a:rPr lang="zh-CN" altLang="en-US" sz="2400" b="1" dirty="0" smtClean="0">
                  <a:solidFill>
                    <a:srgbClr val="23543E"/>
                  </a:solidFill>
                  <a:effectLst/>
                  <a:latin typeface="思源黑体 CN Bold" panose="020B0800000000000000" charset="-122"/>
                  <a:ea typeface="思源黑体 CN Bold" panose="020B0800000000000000" charset="-122"/>
                  <a:cs typeface="+mn-ea"/>
                  <a:sym typeface="+mn-lt"/>
                </a:rPr>
                <a:t>2. 新型冠状病毒的易感者</a:t>
              </a:r>
              <a:endParaRPr lang="zh-CN" altLang="en-US" sz="2400" b="1" dirty="0" smtClean="0">
                <a:solidFill>
                  <a:srgbClr val="23543E"/>
                </a:solidFill>
                <a:effectLst/>
                <a:latin typeface="思源黑体 CN Bold" panose="020B0800000000000000" charset="-122"/>
                <a:ea typeface="思源黑体 CN Bold" panose="020B0800000000000000" charset="-122"/>
                <a:cs typeface="+mn-ea"/>
                <a:sym typeface="+mn-lt"/>
              </a:endParaRPr>
            </a:p>
          </p:txBody>
        </p:sp>
        <p:sp>
          <p:nvSpPr>
            <p:cNvPr id="30" name="1"/>
            <p:cNvSpPr txBox="1">
              <a:spLocks noChangeArrowheads="1"/>
            </p:cNvSpPr>
            <p:nvPr/>
          </p:nvSpPr>
          <p:spPr bwMode="auto">
            <a:xfrm>
              <a:off x="891540" y="2718271"/>
              <a:ext cx="2707640" cy="2077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pPr>
              <a:r>
                <a:rPr lang="zh-CN" altLang="en-US" dirty="0">
                  <a:solidFill>
                    <a:srgbClr val="23543E"/>
                  </a:solidFill>
                  <a:effectLst/>
                  <a:latin typeface="思源黑体 CN Bold" panose="020B0800000000000000" charset="-122"/>
                  <a:ea typeface="思源黑体 CN Bold" panose="020B0800000000000000" charset="-122"/>
                  <a:cs typeface="+mn-ea"/>
                  <a:sym typeface="+mn-lt"/>
                </a:rPr>
                <a:t>人群普遍易感。新型冠状病毒感染的肺炎在免疫功能低下和免疫功能正常的人群均可发生，与接触病毒的量有一定关系。</a:t>
              </a:r>
              <a:endParaRPr lang="zh-CN" altLang="en-US" dirty="0">
                <a:solidFill>
                  <a:srgbClr val="23543E"/>
                </a:solidFill>
                <a:effectLst/>
                <a:latin typeface="思源黑体 CN Bold" panose="020B0800000000000000" charset="-122"/>
                <a:ea typeface="思源黑体 CN Bold" panose="020B0800000000000000" charset="-122"/>
                <a:cs typeface="+mn-ea"/>
                <a:sym typeface="+mn-lt"/>
              </a:endParaRPr>
            </a:p>
          </p:txBody>
        </p:sp>
      </p:grpSp>
      <p:sp>
        <p:nvSpPr>
          <p:cNvPr id="4" name="文本框 3"/>
          <p:cNvSpPr txBox="1"/>
          <p:nvPr/>
        </p:nvSpPr>
        <p:spPr>
          <a:xfrm>
            <a:off x="1296670" y="991235"/>
            <a:ext cx="4364355" cy="398780"/>
          </a:xfrm>
          <a:prstGeom prst="rect">
            <a:avLst/>
          </a:prstGeom>
          <a:noFill/>
        </p:spPr>
        <p:txBody>
          <a:bodyPr wrap="square" rtlCol="0">
            <a:spAutoFit/>
          </a:bodyPr>
          <a:p>
            <a:r>
              <a:rPr lang="zh-CN" altLang="en-US" sz="2000" b="1"/>
              <a:t>（一）新型冠状病毒</a:t>
            </a:r>
            <a:endParaRPr lang="zh-CN" altLang="en-US" sz="2000" b="1"/>
          </a:p>
        </p:txBody>
      </p:sp>
      <p:pic>
        <p:nvPicPr>
          <p:cNvPr id="113" name="图片 112"/>
          <p:cNvPicPr/>
          <p:nvPr/>
        </p:nvPicPr>
        <p:blipFill>
          <a:blip r:embed="rId3"/>
          <a:stretch>
            <a:fillRect/>
          </a:stretch>
        </p:blipFill>
        <p:spPr>
          <a:xfrm>
            <a:off x="4227195" y="1883410"/>
            <a:ext cx="3460750" cy="353187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2" name="组合 1"/>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1" name="图片 10" descr="11"/>
            <p:cNvPicPr>
              <a:picLocks noChangeAspect="1"/>
            </p:cNvPicPr>
            <p:nvPr/>
          </p:nvPicPr>
          <p:blipFill>
            <a:blip r:embed="rId1"/>
            <a:srcRect t="81118" r="67447"/>
            <a:stretch>
              <a:fillRect/>
            </a:stretch>
          </p:blipFill>
          <p:spPr>
            <a:xfrm>
              <a:off x="0" y="6096"/>
              <a:ext cx="18716" cy="4704"/>
            </a:xfrm>
            <a:prstGeom prst="rect">
              <a:avLst/>
            </a:prstGeom>
          </p:spPr>
        </p:pic>
        <p:sp>
          <p:nvSpPr>
            <p:cNvPr id="12" name="矩形 11"/>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290" y="188"/>
              <a:ext cx="9599" cy="1299"/>
              <a:chOff x="170" y="288"/>
              <a:chExt cx="9599" cy="1299"/>
            </a:xfrm>
          </p:grpSpPr>
          <p:sp>
            <p:nvSpPr>
              <p:cNvPr id="14" name="文本框 13"/>
              <p:cNvSpPr txBox="1"/>
              <p:nvPr/>
            </p:nvSpPr>
            <p:spPr>
              <a:xfrm>
                <a:off x="1314" y="478"/>
                <a:ext cx="8455"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一、认识新型冠状病毒</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1296670" y="991235"/>
            <a:ext cx="5161280" cy="398780"/>
          </a:xfrm>
          <a:prstGeom prst="rect">
            <a:avLst/>
          </a:prstGeom>
          <a:noFill/>
        </p:spPr>
        <p:txBody>
          <a:bodyPr wrap="square" rtlCol="0">
            <a:spAutoFit/>
          </a:bodyPr>
          <a:p>
            <a:r>
              <a:rPr lang="zh-CN" altLang="en-US" sz="2000" b="1"/>
              <a:t>（二）新型冠状病毒传播途径及临床表现</a:t>
            </a:r>
            <a:endParaRPr lang="zh-CN" altLang="en-US" sz="2000" b="1"/>
          </a:p>
        </p:txBody>
      </p:sp>
      <p:sp>
        <p:nvSpPr>
          <p:cNvPr id="5" name="文本框 4"/>
          <p:cNvSpPr txBox="1"/>
          <p:nvPr>
            <p:custDataLst>
              <p:tags r:id="rId3"/>
            </p:custDataLst>
          </p:nvPr>
        </p:nvSpPr>
        <p:spPr>
          <a:xfrm>
            <a:off x="972820" y="3284220"/>
            <a:ext cx="3207385" cy="2031365"/>
          </a:xfrm>
          <a:prstGeom prst="rect">
            <a:avLst/>
          </a:prstGeom>
          <a:noFill/>
        </p:spPr>
        <p:txBody>
          <a:bodyPr wrap="square" rtlCol="0"/>
          <a:p>
            <a:pPr algn="l">
              <a:lnSpc>
                <a:spcPct val="120000"/>
              </a:lnSpc>
            </a:pPr>
            <a:r>
              <a:rPr lang="zh-CN" altLang="en-US" sz="16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新型冠状病毒的主要传播方式是飞沫传播、接触传播（包括手污染导致的自我感染）以及不同大小的呼吸道气溶胶近距离传播。目前，近距离飞沫传播是主要途径。</a:t>
            </a:r>
            <a:endParaRPr lang="zh-CN" altLang="en-US" sz="16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4"/>
            </p:custDataLst>
          </p:nvPr>
        </p:nvSpPr>
        <p:spPr>
          <a:xfrm>
            <a:off x="972820" y="2494280"/>
            <a:ext cx="3074670" cy="789940"/>
          </a:xfrm>
          <a:prstGeom prst="rect">
            <a:avLst/>
          </a:prstGeom>
          <a:noFill/>
        </p:spPr>
        <p:txBody>
          <a:bodyPr wrap="square" rtlCol="0"/>
          <a:p>
            <a:pPr algn="l">
              <a:lnSpc>
                <a:spcPct val="120000"/>
              </a:lnSpc>
            </a:pPr>
            <a:r>
              <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1. 新型冠状病毒的传播途径</a:t>
            </a:r>
            <a:endPar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35" name="文本框 34"/>
          <p:cNvSpPr txBox="1"/>
          <p:nvPr>
            <p:custDataLst>
              <p:tags r:id="rId5"/>
            </p:custDataLst>
          </p:nvPr>
        </p:nvSpPr>
        <p:spPr>
          <a:xfrm>
            <a:off x="8011795" y="3287395"/>
            <a:ext cx="3584575" cy="2557780"/>
          </a:xfrm>
          <a:prstGeom prst="rect">
            <a:avLst/>
          </a:prstGeom>
          <a:noFill/>
        </p:spPr>
        <p:txBody>
          <a:bodyPr wrap="square" rtlCol="0"/>
          <a:p>
            <a:pPr>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新型冠状病毒感染的肺炎起病以发热为主要表现，可合并轻度干咳、乏力、呼吸不畅、腹泻等症状，流涕、咳痰等症状少见。部分患者起病症状轻微，可无发热，仅表现为头痛、心慌、胸闷、结膜炎、轻度四肢或腰背部肌肉酸痛。</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6"/>
            </p:custDataLst>
          </p:nvPr>
        </p:nvSpPr>
        <p:spPr>
          <a:xfrm>
            <a:off x="8011795" y="2494280"/>
            <a:ext cx="3207385" cy="789940"/>
          </a:xfrm>
          <a:prstGeom prst="rect">
            <a:avLst/>
          </a:prstGeom>
          <a:noFill/>
        </p:spPr>
        <p:txBody>
          <a:bodyPr wrap="square" rtlCol="0"/>
          <a:p>
            <a:pPr>
              <a:lnSpc>
                <a:spcPct val="120000"/>
              </a:lnSpc>
            </a:pPr>
            <a:r>
              <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2. 新型冠状病毒感染的肺炎患者临床表现</a:t>
            </a:r>
            <a:endPar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10" name="箭头: 上弧形 9"/>
          <p:cNvSpPr/>
          <p:nvPr>
            <p:custDataLst>
              <p:tags r:id="rId7"/>
            </p:custDataLst>
          </p:nvPr>
        </p:nvSpPr>
        <p:spPr>
          <a:xfrm rot="16200000">
            <a:off x="3952240" y="2794000"/>
            <a:ext cx="2854960" cy="1270000"/>
          </a:xfrm>
          <a:prstGeom prst="curvedDownArrow">
            <a:avLst>
              <a:gd name="adj1" fmla="val 50000"/>
              <a:gd name="adj2" fmla="val 50000"/>
              <a:gd name="adj3" fmla="val 2380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3" name="箭头: 上弧形 22"/>
          <p:cNvSpPr/>
          <p:nvPr>
            <p:custDataLst>
              <p:tags r:id="rId8"/>
            </p:custDataLst>
          </p:nvPr>
        </p:nvSpPr>
        <p:spPr>
          <a:xfrm rot="5400000">
            <a:off x="5551170" y="2794000"/>
            <a:ext cx="2854960" cy="1270000"/>
          </a:xfrm>
          <a:prstGeom prst="curvedDownArrow">
            <a:avLst>
              <a:gd name="adj1" fmla="val 50000"/>
              <a:gd name="adj2" fmla="val 50000"/>
              <a:gd name="adj3" fmla="val 2380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7" name="AutoShape 8"/>
          <p:cNvSpPr/>
          <p:nvPr>
            <p:custDataLst>
              <p:tags r:id="rId9"/>
            </p:custDataLst>
          </p:nvPr>
        </p:nvSpPr>
        <p:spPr bwMode="auto">
          <a:xfrm>
            <a:off x="5017770" y="3211830"/>
            <a:ext cx="456565" cy="453390"/>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8590CA"/>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8" name="AutoShape 11"/>
          <p:cNvSpPr>
            <a:spLocks noChangeAspect="1"/>
          </p:cNvSpPr>
          <p:nvPr>
            <p:custDataLst>
              <p:tags r:id="rId10"/>
            </p:custDataLst>
          </p:nvPr>
        </p:nvSpPr>
        <p:spPr bwMode="auto">
          <a:xfrm>
            <a:off x="6858000" y="3224530"/>
            <a:ext cx="375285" cy="34417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8EAADC"/>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2" name="组合 1"/>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1" name="图片 10" descr="11"/>
            <p:cNvPicPr>
              <a:picLocks noChangeAspect="1"/>
            </p:cNvPicPr>
            <p:nvPr/>
          </p:nvPicPr>
          <p:blipFill>
            <a:blip r:embed="rId1"/>
            <a:srcRect t="81118" r="67447"/>
            <a:stretch>
              <a:fillRect/>
            </a:stretch>
          </p:blipFill>
          <p:spPr>
            <a:xfrm>
              <a:off x="0" y="6096"/>
              <a:ext cx="18716" cy="4704"/>
            </a:xfrm>
            <a:prstGeom prst="rect">
              <a:avLst/>
            </a:prstGeom>
          </p:spPr>
        </p:pic>
        <p:sp>
          <p:nvSpPr>
            <p:cNvPr id="12" name="矩形 11"/>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290" y="188"/>
              <a:ext cx="9599" cy="1299"/>
              <a:chOff x="170" y="288"/>
              <a:chExt cx="9599" cy="1299"/>
            </a:xfrm>
          </p:grpSpPr>
          <p:sp>
            <p:nvSpPr>
              <p:cNvPr id="14" name="文本框 13"/>
              <p:cNvSpPr txBox="1"/>
              <p:nvPr/>
            </p:nvSpPr>
            <p:spPr>
              <a:xfrm>
                <a:off x="1314" y="478"/>
                <a:ext cx="8455"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一、认识新型冠状病毒</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1296670" y="991235"/>
            <a:ext cx="5161280" cy="398780"/>
          </a:xfrm>
          <a:prstGeom prst="rect">
            <a:avLst/>
          </a:prstGeom>
          <a:noFill/>
        </p:spPr>
        <p:txBody>
          <a:bodyPr wrap="square" rtlCol="0">
            <a:spAutoFit/>
          </a:bodyPr>
          <a:p>
            <a:r>
              <a:rPr lang="zh-CN" altLang="en-US" sz="2000" b="1"/>
              <a:t>（三）新型冠状病毒传播与防控</a:t>
            </a:r>
            <a:endParaRPr lang="zh-CN" altLang="en-US" sz="2000" b="1"/>
          </a:p>
        </p:txBody>
      </p:sp>
      <p:sp>
        <p:nvSpPr>
          <p:cNvPr id="31" name="Shape 1318"/>
          <p:cNvSpPr/>
          <p:nvPr>
            <p:custDataLst>
              <p:tags r:id="rId3"/>
            </p:custDataLst>
          </p:nvPr>
        </p:nvSpPr>
        <p:spPr bwMode="auto">
          <a:xfrm>
            <a:off x="4632164" y="5046534"/>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1AA3AA"/>
          </a:solidFill>
          <a:ln>
            <a:noFill/>
          </a:ln>
        </p:spPr>
        <p:txBody>
          <a:bodyPr lIns="0" tIns="0" rIns="0" bIns="0" anchor="ctr"/>
          <a:lstStyle>
            <a:lvl1pPr defTabSz="584200">
              <a:defRPr>
                <a:solidFill>
                  <a:srgbClr val="000000"/>
                </a:solidFill>
                <a:latin typeface="Lato Light"/>
                <a:ea typeface="MS PGothic" panose="020B0600070205080204" pitchFamily="34" charset="-128"/>
              </a:defRPr>
            </a:lvl1pPr>
            <a:lvl2pPr defTabSz="584200">
              <a:defRPr>
                <a:solidFill>
                  <a:srgbClr val="000000"/>
                </a:solidFill>
                <a:latin typeface="Lato Light"/>
                <a:ea typeface="MS PGothic" panose="020B0600070205080204" pitchFamily="34" charset="-128"/>
              </a:defRPr>
            </a:lvl2pPr>
            <a:lvl3pPr defTabSz="584200">
              <a:defRPr>
                <a:solidFill>
                  <a:srgbClr val="000000"/>
                </a:solidFill>
                <a:latin typeface="Lato Light"/>
                <a:ea typeface="MS PGothic" panose="020B0600070205080204" pitchFamily="34" charset="-128"/>
              </a:defRPr>
            </a:lvl3pPr>
            <a:lvl4pPr defTabSz="584200">
              <a:defRPr>
                <a:solidFill>
                  <a:srgbClr val="000000"/>
                </a:solidFill>
                <a:latin typeface="Lato Light"/>
                <a:ea typeface="MS PGothic" panose="020B0600070205080204" pitchFamily="34" charset="-128"/>
              </a:defRPr>
            </a:lvl4pPr>
            <a:lvl5pPr defTabSz="584200">
              <a:defRPr>
                <a:solidFill>
                  <a:srgbClr val="000000"/>
                </a:solidFill>
                <a:latin typeface="Lato Light"/>
                <a:ea typeface="MS PGothic" panose="020B0600070205080204" pitchFamily="34" charset="-128"/>
              </a:defRPr>
            </a:lvl5pPr>
            <a:lvl6pPr marL="22847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6pPr>
            <a:lvl7pPr marL="27419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7pPr>
            <a:lvl8pPr marL="31991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8pPr>
            <a:lvl9pPr marL="36563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9pPr>
          </a:lstStyle>
          <a:p>
            <a:pPr algn="ctr" eaLnBrk="1" hangingPunct="1"/>
            <a:r>
              <a:rPr lang="en-US" altLang="zh-CN" sz="2400" b="1" dirty="0">
                <a:solidFill>
                  <a:sysClr val="window" lastClr="FFFFFF"/>
                </a:solidFill>
                <a:latin typeface="微软雅黑" panose="020B0503020204020204" charset="-122"/>
                <a:ea typeface="微软雅黑" panose="020B0503020204020204" charset="-122"/>
                <a:cs typeface="Lato Light"/>
                <a:sym typeface="Century Gothic" panose="020B0502020202020204" pitchFamily="34" charset="0"/>
              </a:rPr>
              <a:t>03</a:t>
            </a:r>
            <a:endParaRPr lang="en-US" altLang="zh-CN" sz="2400" b="1" dirty="0">
              <a:solidFill>
                <a:sysClr val="window" lastClr="FFFFFF"/>
              </a:solidFill>
              <a:latin typeface="微软雅黑" panose="020B0503020204020204" charset="-122"/>
              <a:ea typeface="微软雅黑" panose="020B0503020204020204" charset="-122"/>
              <a:cs typeface="Lato Light"/>
              <a:sym typeface="Century Gothic" panose="020B0502020202020204" pitchFamily="34" charset="0"/>
            </a:endParaRPr>
          </a:p>
        </p:txBody>
      </p:sp>
      <p:sp>
        <p:nvSpPr>
          <p:cNvPr id="41" name="文本框 40"/>
          <p:cNvSpPr txBox="1"/>
          <p:nvPr>
            <p:custDataLst>
              <p:tags r:id="rId4"/>
            </p:custDataLst>
          </p:nvPr>
        </p:nvSpPr>
        <p:spPr>
          <a:xfrm>
            <a:off x="1028700" y="1674596"/>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2000" b="1" spc="300" smtClean="0">
                <a:latin typeface="微软雅黑" panose="020B0503020204020204" charset="-122"/>
                <a:ea typeface="微软雅黑" panose="020B0503020204020204" charset="-122"/>
                <a:cs typeface="+mn-ea"/>
              </a:rPr>
              <a:t> 什么是接触传播</a:t>
            </a:r>
            <a:endParaRPr lang="zh-CN" altLang="en-US" sz="2000" b="1" spc="300" smtClean="0">
              <a:latin typeface="微软雅黑" panose="020B0503020204020204" charset="-122"/>
              <a:ea typeface="微软雅黑" panose="020B0503020204020204" charset="-122"/>
              <a:cs typeface="+mn-ea"/>
            </a:endParaRPr>
          </a:p>
        </p:txBody>
      </p:sp>
      <p:sp>
        <p:nvSpPr>
          <p:cNvPr id="42" name="文本框 41"/>
          <p:cNvSpPr txBox="1"/>
          <p:nvPr>
            <p:custDataLst>
              <p:tags r:id="rId5"/>
            </p:custDataLst>
          </p:nvPr>
        </p:nvSpPr>
        <p:spPr>
          <a:xfrm>
            <a:off x="762000" y="2102485"/>
            <a:ext cx="3292475" cy="176847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600" spc="150" smtClean="0">
                <a:latin typeface="微软雅黑" panose="020B0503020204020204" charset="-122"/>
                <a:ea typeface="微软雅黑" panose="020B0503020204020204" charset="-122"/>
              </a:rPr>
              <a:t>直接接触是病原体通过黏膜或皮肤的直接接触传播。</a:t>
            </a:r>
            <a:endParaRPr lang="zh-CN" altLang="en-US" sz="1600" spc="150" smtClean="0">
              <a:latin typeface="微软雅黑" panose="020B0503020204020204" charset="-122"/>
              <a:ea typeface="微软雅黑" panose="020B0503020204020204" charset="-122"/>
            </a:endParaRPr>
          </a:p>
          <a:p>
            <a:pPr algn="l">
              <a:lnSpc>
                <a:spcPct val="120000"/>
              </a:lnSpc>
            </a:pPr>
            <a:r>
              <a:rPr lang="zh-CN" altLang="en-US" sz="1600" spc="150" smtClean="0">
                <a:latin typeface="微软雅黑" panose="020B0503020204020204" charset="-122"/>
                <a:ea typeface="微软雅黑" panose="020B0503020204020204" charset="-122"/>
              </a:rPr>
              <a:t>（1）血液或带血体液经黏膜或破损的皮肤进入人体。</a:t>
            </a:r>
            <a:endParaRPr lang="zh-CN" altLang="en-US" sz="1600" spc="150" smtClean="0">
              <a:latin typeface="微软雅黑" panose="020B0503020204020204" charset="-122"/>
              <a:ea typeface="微软雅黑" panose="020B0503020204020204" charset="-122"/>
            </a:endParaRPr>
          </a:p>
          <a:p>
            <a:pPr algn="l">
              <a:lnSpc>
                <a:spcPct val="120000"/>
              </a:lnSpc>
            </a:pPr>
            <a:r>
              <a:rPr lang="zh-CN" altLang="en-US" sz="1600" spc="150" smtClean="0">
                <a:latin typeface="微软雅黑" panose="020B0503020204020204" charset="-122"/>
                <a:ea typeface="微软雅黑" panose="020B0503020204020204" charset="-122"/>
              </a:rPr>
              <a:t>（2）直接接触含某种病原体的分泌物引起传播。</a:t>
            </a:r>
            <a:endParaRPr lang="zh-CN" altLang="en-US" sz="1600" spc="150" smtClean="0">
              <a:latin typeface="微软雅黑" panose="020B0503020204020204" charset="-122"/>
              <a:ea typeface="微软雅黑" panose="020B0503020204020204" charset="-122"/>
            </a:endParaRPr>
          </a:p>
        </p:txBody>
      </p:sp>
      <p:sp>
        <p:nvSpPr>
          <p:cNvPr id="43" name="文本框 42"/>
          <p:cNvSpPr txBox="1"/>
          <p:nvPr>
            <p:custDataLst>
              <p:tags r:id="rId6"/>
            </p:custDataLst>
          </p:nvPr>
        </p:nvSpPr>
        <p:spPr>
          <a:xfrm>
            <a:off x="673100" y="4368800"/>
            <a:ext cx="3382010" cy="40132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2000" b="1" spc="300" smtClean="0">
                <a:latin typeface="微软雅黑" panose="020B0503020204020204" charset="-122"/>
                <a:ea typeface="微软雅黑" panose="020B0503020204020204" charset="-122"/>
                <a:cs typeface="+mn-ea"/>
              </a:rPr>
              <a:t>对密切接触者注意事项</a:t>
            </a:r>
            <a:endParaRPr lang="zh-CN" altLang="en-US" sz="2000" b="1" spc="300" smtClean="0">
              <a:latin typeface="微软雅黑" panose="020B0503020204020204" charset="-122"/>
              <a:ea typeface="微软雅黑" panose="020B0503020204020204" charset="-122"/>
              <a:cs typeface="+mn-ea"/>
            </a:endParaRPr>
          </a:p>
        </p:txBody>
      </p:sp>
      <p:sp>
        <p:nvSpPr>
          <p:cNvPr id="44" name="文本框 43"/>
          <p:cNvSpPr txBox="1"/>
          <p:nvPr>
            <p:custDataLst>
              <p:tags r:id="rId7"/>
            </p:custDataLst>
          </p:nvPr>
        </p:nvSpPr>
        <p:spPr>
          <a:xfrm>
            <a:off x="673100" y="4798060"/>
            <a:ext cx="3542030" cy="129603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600" spc="150" smtClean="0">
                <a:latin typeface="微软雅黑" panose="020B0503020204020204" charset="-122"/>
                <a:ea typeface="微软雅黑" panose="020B0503020204020204" charset="-122"/>
              </a:rPr>
              <a:t>所有跟疑似感染病人可能有接触的人（包括医护人员）都应该有 14 天的健康观察期。观察期从和病人接触的最后一天算起。</a:t>
            </a:r>
            <a:endParaRPr lang="zh-CN" altLang="en-US" sz="1600" spc="150" smtClean="0">
              <a:latin typeface="微软雅黑" panose="020B0503020204020204" charset="-122"/>
              <a:ea typeface="微软雅黑" panose="020B0503020204020204" charset="-122"/>
            </a:endParaRPr>
          </a:p>
        </p:txBody>
      </p:sp>
      <p:sp>
        <p:nvSpPr>
          <p:cNvPr id="45" name="文本框 44"/>
          <p:cNvSpPr txBox="1"/>
          <p:nvPr>
            <p:custDataLst>
              <p:tags r:id="rId8"/>
            </p:custDataLst>
          </p:nvPr>
        </p:nvSpPr>
        <p:spPr>
          <a:xfrm>
            <a:off x="8758899" y="3229672"/>
            <a:ext cx="2760001" cy="401320"/>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smtClean="0">
                <a:latin typeface="微软雅黑" panose="020B0503020204020204" charset="-122"/>
                <a:ea typeface="微软雅黑" panose="020B0503020204020204" charset="-122"/>
                <a:cs typeface="+mn-ea"/>
              </a:rPr>
              <a:t>什么是密切接触者</a:t>
            </a:r>
            <a:endParaRPr lang="zh-CN" altLang="en-US" sz="2000" b="1" spc="300" smtClean="0">
              <a:latin typeface="微软雅黑" panose="020B0503020204020204" charset="-122"/>
              <a:ea typeface="微软雅黑" panose="020B0503020204020204" charset="-122"/>
              <a:cs typeface="+mn-ea"/>
            </a:endParaRPr>
          </a:p>
        </p:txBody>
      </p:sp>
      <p:sp>
        <p:nvSpPr>
          <p:cNvPr id="46" name="文本框 45"/>
          <p:cNvSpPr txBox="1"/>
          <p:nvPr>
            <p:custDataLst>
              <p:tags r:id="rId9"/>
            </p:custDataLst>
          </p:nvPr>
        </p:nvSpPr>
        <p:spPr>
          <a:xfrm>
            <a:off x="8449310" y="3658870"/>
            <a:ext cx="3343910" cy="181165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600" spc="150" smtClean="0">
                <a:latin typeface="微软雅黑" panose="020B0503020204020204" charset="-122"/>
                <a:ea typeface="微软雅黑" panose="020B0503020204020204" charset="-122"/>
              </a:rPr>
              <a:t>密切接触者是指 14 天内曾与病毒的确诊或高度疑似病例有过共同生活或工作的人，包括办公室的同事，同一教室、宿舍的同事、同学，同机的乘客等，以及其他形式的直接接触者。</a:t>
            </a:r>
            <a:endParaRPr lang="zh-CN" altLang="en-US" sz="1600" spc="150" smtClean="0">
              <a:latin typeface="微软雅黑" panose="020B0503020204020204" charset="-122"/>
              <a:ea typeface="微软雅黑" panose="020B0503020204020204" charset="-122"/>
            </a:endParaRPr>
          </a:p>
        </p:txBody>
      </p:sp>
      <p:sp>
        <p:nvSpPr>
          <p:cNvPr id="26" name="Shape 1318"/>
          <p:cNvSpPr/>
          <p:nvPr>
            <p:custDataLst>
              <p:tags r:id="rId10"/>
            </p:custDataLst>
          </p:nvPr>
        </p:nvSpPr>
        <p:spPr bwMode="auto">
          <a:xfrm>
            <a:off x="4634027" y="1755130"/>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1F74AD"/>
          </a:solidFill>
          <a:ln>
            <a:noFill/>
          </a:ln>
        </p:spPr>
        <p:txBody>
          <a:bodyPr lIns="0" tIns="0" rIns="0" bIns="0" anchor="ctr"/>
          <a:lstStyle>
            <a:lvl1pPr defTabSz="584200">
              <a:defRPr>
                <a:solidFill>
                  <a:srgbClr val="000000"/>
                </a:solidFill>
                <a:latin typeface="Lato Light"/>
                <a:ea typeface="MS PGothic" panose="020B0600070205080204" pitchFamily="34" charset="-128"/>
              </a:defRPr>
            </a:lvl1pPr>
            <a:lvl2pPr defTabSz="584200">
              <a:defRPr>
                <a:solidFill>
                  <a:srgbClr val="000000"/>
                </a:solidFill>
                <a:latin typeface="Lato Light"/>
                <a:ea typeface="MS PGothic" panose="020B0600070205080204" pitchFamily="34" charset="-128"/>
              </a:defRPr>
            </a:lvl2pPr>
            <a:lvl3pPr defTabSz="584200">
              <a:defRPr>
                <a:solidFill>
                  <a:srgbClr val="000000"/>
                </a:solidFill>
                <a:latin typeface="Lato Light"/>
                <a:ea typeface="MS PGothic" panose="020B0600070205080204" pitchFamily="34" charset="-128"/>
              </a:defRPr>
            </a:lvl3pPr>
            <a:lvl4pPr defTabSz="584200">
              <a:defRPr>
                <a:solidFill>
                  <a:srgbClr val="000000"/>
                </a:solidFill>
                <a:latin typeface="Lato Light"/>
                <a:ea typeface="MS PGothic" panose="020B0600070205080204" pitchFamily="34" charset="-128"/>
              </a:defRPr>
            </a:lvl4pPr>
            <a:lvl5pPr defTabSz="584200">
              <a:defRPr>
                <a:solidFill>
                  <a:srgbClr val="000000"/>
                </a:solidFill>
                <a:latin typeface="Lato Light"/>
                <a:ea typeface="MS PGothic" panose="020B0600070205080204" pitchFamily="34" charset="-128"/>
              </a:defRPr>
            </a:lvl5pPr>
            <a:lvl6pPr marL="22847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6pPr>
            <a:lvl7pPr marL="27419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7pPr>
            <a:lvl8pPr marL="31991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8pPr>
            <a:lvl9pPr marL="3656330" indent="-913130" defTabSz="584200" eaLnBrk="0" fontAlgn="base" hangingPunct="0">
              <a:spcBef>
                <a:spcPct val="0"/>
              </a:spcBef>
              <a:spcAft>
                <a:spcPct val="0"/>
              </a:spcAft>
              <a:defRPr>
                <a:solidFill>
                  <a:srgbClr val="000000"/>
                </a:solidFill>
                <a:latin typeface="Lato Light"/>
                <a:ea typeface="MS PGothic" panose="020B0600070205080204" pitchFamily="34" charset="-128"/>
              </a:defRPr>
            </a:lvl9pPr>
          </a:lstStyle>
          <a:p>
            <a:pPr algn="ctr" eaLnBrk="1" hangingPunct="1"/>
            <a:r>
              <a:rPr lang="en-US" altLang="zh-CN" sz="2400" b="1" dirty="0">
                <a:solidFill>
                  <a:sysClr val="window" lastClr="FFFFFF"/>
                </a:solidFill>
                <a:latin typeface="微软雅黑" panose="020B0503020204020204" charset="-122"/>
                <a:ea typeface="微软雅黑" panose="020B0503020204020204" charset="-122"/>
                <a:cs typeface="Lato Light"/>
                <a:sym typeface="Century Gothic" panose="020B0502020202020204" pitchFamily="34" charset="0"/>
              </a:rPr>
              <a:t>01</a:t>
            </a:r>
            <a:endParaRPr lang="en-US" altLang="zh-CN" sz="2400" b="1" dirty="0">
              <a:solidFill>
                <a:sysClr val="window" lastClr="FFFFFF"/>
              </a:solidFill>
              <a:latin typeface="微软雅黑" panose="020B0503020204020204" charset="-122"/>
              <a:ea typeface="微软雅黑" panose="020B0503020204020204" charset="-122"/>
              <a:cs typeface="Lato Light"/>
              <a:sym typeface="Century Gothic" panose="020B0502020202020204" pitchFamily="34" charset="0"/>
            </a:endParaRPr>
          </a:p>
        </p:txBody>
      </p:sp>
      <p:sp>
        <p:nvSpPr>
          <p:cNvPr id="27" name="任意多边形: 形状 26"/>
          <p:cNvSpPr/>
          <p:nvPr>
            <p:custDataLst>
              <p:tags r:id="rId11"/>
            </p:custDataLst>
          </p:nvPr>
        </p:nvSpPr>
        <p:spPr>
          <a:xfrm rot="6762136">
            <a:off x="6956413" y="1709585"/>
            <a:ext cx="192643" cy="116259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8" name="任意多边形: 形状 27"/>
          <p:cNvSpPr/>
          <p:nvPr>
            <p:custDataLst>
              <p:tags r:id="rId12"/>
            </p:custDataLst>
          </p:nvPr>
        </p:nvSpPr>
        <p:spPr>
          <a:xfrm rot="13361387">
            <a:off x="7098916" y="4777402"/>
            <a:ext cx="192643" cy="116259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5" name="Shape 1312"/>
          <p:cNvSpPr/>
          <p:nvPr>
            <p:custDataLst>
              <p:tags r:id="rId13"/>
            </p:custDataLst>
          </p:nvPr>
        </p:nvSpPr>
        <p:spPr bwMode="auto">
          <a:xfrm>
            <a:off x="7496289" y="3399781"/>
            <a:ext cx="952500"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3498DB"/>
          </a:solidFill>
          <a:ln>
            <a:noFill/>
          </a:ln>
        </p:spPr>
        <p:txBody>
          <a:bodyPr lIns="0" tIns="0" rIns="0" bIns="0" anchor="ctr"/>
          <a:lstStyle/>
          <a:p>
            <a:pPr algn="ctr" defTabSz="584200"/>
            <a:r>
              <a:rPr lang="en-US" altLang="zh-CN" sz="2400" b="1" dirty="0">
                <a:solidFill>
                  <a:sysClr val="window" lastClr="FFFFFF"/>
                </a:solidFill>
                <a:latin typeface="微软雅黑" panose="020B0503020204020204" charset="-122"/>
                <a:ea typeface="微软雅黑" panose="020B0503020204020204" charset="-122"/>
                <a:cs typeface="Lato Light"/>
                <a:sym typeface="Century Gothic" panose="020B0502020202020204" pitchFamily="34" charset="0"/>
              </a:rPr>
              <a:t>02</a:t>
            </a:r>
            <a:endParaRPr lang="en-US" altLang="zh-CN" sz="2400" b="1" dirty="0">
              <a:solidFill>
                <a:sysClr val="window" lastClr="FFFFFF"/>
              </a:solidFill>
              <a:latin typeface="微软雅黑" panose="020B0503020204020204" charset="-122"/>
              <a:ea typeface="微软雅黑" panose="020B0503020204020204" charset="-122"/>
              <a:cs typeface="Lato Light"/>
              <a:sym typeface="Century Gothic" panose="020B0502020202020204" pitchFamily="34" charset="0"/>
            </a:endParaRPr>
          </a:p>
        </p:txBody>
      </p:sp>
      <p:sp>
        <p:nvSpPr>
          <p:cNvPr id="24" name="任意多边形: 形状 23"/>
          <p:cNvSpPr/>
          <p:nvPr>
            <p:custDataLst>
              <p:tags r:id="rId14"/>
            </p:custDataLst>
          </p:nvPr>
        </p:nvSpPr>
        <p:spPr>
          <a:xfrm rot="21141751">
            <a:off x="4041937" y="3266554"/>
            <a:ext cx="192643" cy="1162594"/>
          </a:xfrm>
          <a:custGeom>
            <a:avLst/>
            <a:gdLst>
              <a:gd name="connsiteX0" fmla="*/ 192643 w 192643"/>
              <a:gd name="connsiteY0" fmla="*/ 0 h 1056904"/>
              <a:gd name="connsiteX1" fmla="*/ 26389 w 192643"/>
              <a:gd name="connsiteY1" fmla="*/ 546265 h 1056904"/>
              <a:gd name="connsiteX2" fmla="*/ 2638 w 192643"/>
              <a:gd name="connsiteY2" fmla="*/ 1056904 h 1056904"/>
            </a:gdLst>
            <a:ahLst/>
            <a:cxnLst>
              <a:cxn ang="0">
                <a:pos x="connsiteX0" y="connsiteY0"/>
              </a:cxn>
              <a:cxn ang="0">
                <a:pos x="connsiteX1" y="connsiteY1"/>
              </a:cxn>
              <a:cxn ang="0">
                <a:pos x="connsiteX2" y="connsiteY2"/>
              </a:cxn>
            </a:cxnLst>
            <a:rect l="l" t="t" r="r" b="b"/>
            <a:pathLst>
              <a:path w="192643" h="1056904">
                <a:moveTo>
                  <a:pt x="192643" y="0"/>
                </a:moveTo>
                <a:cubicBezTo>
                  <a:pt x="125349" y="185057"/>
                  <a:pt x="58056" y="370114"/>
                  <a:pt x="26389" y="546265"/>
                </a:cubicBezTo>
                <a:cubicBezTo>
                  <a:pt x="-5278" y="722416"/>
                  <a:pt x="-1320" y="889660"/>
                  <a:pt x="2638" y="1056904"/>
                </a:cubicBezTo>
              </a:path>
            </a:pathLst>
          </a:custGeom>
          <a:noFill/>
          <a:ln w="38100">
            <a:solidFill>
              <a:srgbClr val="000000">
                <a:lumMod val="65000"/>
                <a:lumOff val="35000"/>
              </a:srgbClr>
            </a:solidFill>
            <a:headEnd type="triangle"/>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latin typeface="微软雅黑" panose="020B0503020204020204" charset="-122"/>
              <a:ea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2" name="组合 1"/>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1" name="图片 10" descr="11"/>
            <p:cNvPicPr>
              <a:picLocks noChangeAspect="1"/>
            </p:cNvPicPr>
            <p:nvPr/>
          </p:nvPicPr>
          <p:blipFill>
            <a:blip r:embed="rId1"/>
            <a:srcRect t="81118" r="67447"/>
            <a:stretch>
              <a:fillRect/>
            </a:stretch>
          </p:blipFill>
          <p:spPr>
            <a:xfrm>
              <a:off x="0" y="6096"/>
              <a:ext cx="18716" cy="4704"/>
            </a:xfrm>
            <a:prstGeom prst="rect">
              <a:avLst/>
            </a:prstGeom>
          </p:spPr>
        </p:pic>
        <p:sp>
          <p:nvSpPr>
            <p:cNvPr id="12" name="矩形 11"/>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290" y="188"/>
              <a:ext cx="9599" cy="1299"/>
              <a:chOff x="170" y="288"/>
              <a:chExt cx="9599" cy="1299"/>
            </a:xfrm>
          </p:grpSpPr>
          <p:sp>
            <p:nvSpPr>
              <p:cNvPr id="14" name="文本框 13"/>
              <p:cNvSpPr txBox="1"/>
              <p:nvPr/>
            </p:nvSpPr>
            <p:spPr>
              <a:xfrm>
                <a:off x="1314" y="478"/>
                <a:ext cx="8455"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一、认识新型冠状病毒</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853440" y="982345"/>
            <a:ext cx="5161280" cy="398780"/>
          </a:xfrm>
          <a:prstGeom prst="rect">
            <a:avLst/>
          </a:prstGeom>
          <a:noFill/>
        </p:spPr>
        <p:txBody>
          <a:bodyPr wrap="square" rtlCol="0">
            <a:spAutoFit/>
          </a:bodyPr>
          <a:p>
            <a:r>
              <a:rPr lang="zh-CN" altLang="en-US" sz="2000" b="1"/>
              <a:t>（四）密切接触者监控建议</a:t>
            </a:r>
            <a:endParaRPr lang="zh-CN" altLang="en-US" sz="2000" b="1"/>
          </a:p>
        </p:txBody>
      </p:sp>
      <p:sp>
        <p:nvSpPr>
          <p:cNvPr id="3" name="Freeform 9"/>
          <p:cNvSpPr/>
          <p:nvPr>
            <p:custDataLst>
              <p:tags r:id="rId3"/>
            </p:custDataLst>
          </p:nvPr>
        </p:nvSpPr>
        <p:spPr bwMode="auto">
          <a:xfrm>
            <a:off x="5692124" y="3736127"/>
            <a:ext cx="818083" cy="818083"/>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46" name="Freeform 5"/>
          <p:cNvSpPr/>
          <p:nvPr>
            <p:custDataLst>
              <p:tags r:id="rId4"/>
            </p:custDataLst>
          </p:nvPr>
        </p:nvSpPr>
        <p:spPr bwMode="auto">
          <a:xfrm>
            <a:off x="6104801" y="2490228"/>
            <a:ext cx="1575046" cy="1681918"/>
          </a:xfrm>
          <a:custGeom>
            <a:avLst/>
            <a:gdLst>
              <a:gd name="T0" fmla="*/ 11 w 641"/>
              <a:gd name="T1" fmla="*/ 31 h 685"/>
              <a:gd name="T2" fmla="*/ 5 w 641"/>
              <a:gd name="T3" fmla="*/ 104 h 685"/>
              <a:gd name="T4" fmla="*/ 1 w 641"/>
              <a:gd name="T5" fmla="*/ 160 h 685"/>
              <a:gd name="T6" fmla="*/ 13 w 641"/>
              <a:gd name="T7" fmla="*/ 190 h 685"/>
              <a:gd name="T8" fmla="*/ 53 w 641"/>
              <a:gd name="T9" fmla="*/ 188 h 685"/>
              <a:gd name="T10" fmla="*/ 103 w 641"/>
              <a:gd name="T11" fmla="*/ 190 h 685"/>
              <a:gd name="T12" fmla="*/ 133 w 641"/>
              <a:gd name="T13" fmla="*/ 219 h 685"/>
              <a:gd name="T14" fmla="*/ 138 w 641"/>
              <a:gd name="T15" fmla="*/ 254 h 685"/>
              <a:gd name="T16" fmla="*/ 128 w 641"/>
              <a:gd name="T17" fmla="*/ 279 h 685"/>
              <a:gd name="T18" fmla="*/ 99 w 641"/>
              <a:gd name="T19" fmla="*/ 301 h 685"/>
              <a:gd name="T20" fmla="*/ 55 w 641"/>
              <a:gd name="T21" fmla="*/ 302 h 685"/>
              <a:gd name="T22" fmla="*/ 35 w 641"/>
              <a:gd name="T23" fmla="*/ 297 h 685"/>
              <a:gd name="T24" fmla="*/ 20 w 641"/>
              <a:gd name="T25" fmla="*/ 299 h 685"/>
              <a:gd name="T26" fmla="*/ 7 w 641"/>
              <a:gd name="T27" fmla="*/ 315 h 685"/>
              <a:gd name="T28" fmla="*/ 12 w 641"/>
              <a:gd name="T29" fmla="*/ 375 h 685"/>
              <a:gd name="T30" fmla="*/ 22 w 641"/>
              <a:gd name="T31" fmla="*/ 469 h 685"/>
              <a:gd name="T32" fmla="*/ 23 w 641"/>
              <a:gd name="T33" fmla="*/ 486 h 685"/>
              <a:gd name="T34" fmla="*/ 183 w 641"/>
              <a:gd name="T35" fmla="*/ 642 h 685"/>
              <a:gd name="T36" fmla="*/ 192 w 641"/>
              <a:gd name="T37" fmla="*/ 638 h 685"/>
              <a:gd name="T38" fmla="*/ 279 w 641"/>
              <a:gd name="T39" fmla="*/ 600 h 685"/>
              <a:gd name="T40" fmla="*/ 334 w 641"/>
              <a:gd name="T41" fmla="*/ 577 h 685"/>
              <a:gd name="T42" fmla="*/ 353 w 641"/>
              <a:gd name="T43" fmla="*/ 584 h 685"/>
              <a:gd name="T44" fmla="*/ 360 w 641"/>
              <a:gd name="T45" fmla="*/ 598 h 685"/>
              <a:gd name="T46" fmla="*/ 361 w 641"/>
              <a:gd name="T47" fmla="*/ 619 h 685"/>
              <a:gd name="T48" fmla="*/ 375 w 641"/>
              <a:gd name="T49" fmla="*/ 660 h 685"/>
              <a:gd name="T50" fmla="*/ 405 w 641"/>
              <a:gd name="T51" fmla="*/ 681 h 685"/>
              <a:gd name="T52" fmla="*/ 432 w 641"/>
              <a:gd name="T53" fmla="*/ 684 h 685"/>
              <a:gd name="T54" fmla="*/ 464 w 641"/>
              <a:gd name="T55" fmla="*/ 668 h 685"/>
              <a:gd name="T56" fmla="*/ 483 w 641"/>
              <a:gd name="T57" fmla="*/ 630 h 685"/>
              <a:gd name="T58" fmla="*/ 469 w 641"/>
              <a:gd name="T59" fmla="*/ 582 h 685"/>
              <a:gd name="T60" fmla="*/ 455 w 641"/>
              <a:gd name="T61" fmla="*/ 544 h 685"/>
              <a:gd name="T62" fmla="*/ 480 w 641"/>
              <a:gd name="T63" fmla="*/ 525 h 685"/>
              <a:gd name="T64" fmla="*/ 534 w 641"/>
              <a:gd name="T65" fmla="*/ 511 h 685"/>
              <a:gd name="T66" fmla="*/ 600 w 641"/>
              <a:gd name="T67" fmla="*/ 496 h 685"/>
              <a:gd name="T68" fmla="*/ 641 w 641"/>
              <a:gd name="T69" fmla="*/ 441 h 685"/>
              <a:gd name="T70" fmla="*/ 519 w 641"/>
              <a:gd name="T71" fmla="*/ 231 h 685"/>
              <a:gd name="T72" fmla="*/ 330 w 641"/>
              <a:gd name="T73" fmla="*/ 252 h 685"/>
              <a:gd name="T74" fmla="*/ 195 w 641"/>
              <a:gd name="T75" fmla="*/ 174 h 685"/>
              <a:gd name="T76" fmla="*/ 118 w 641"/>
              <a:gd name="T77" fmla="*/ 0 h 685"/>
              <a:gd name="T78" fmla="*/ 17 w 641"/>
              <a:gd name="T79" fmla="*/ 0 h 685"/>
              <a:gd name="T80" fmla="*/ 17 w 641"/>
              <a:gd name="T81" fmla="*/ 4 h 685"/>
              <a:gd name="T82" fmla="*/ 11 w 641"/>
              <a:gd name="T83" fmla="*/ 31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1" h="685">
                <a:moveTo>
                  <a:pt x="11" y="31"/>
                </a:moveTo>
                <a:cubicBezTo>
                  <a:pt x="10" y="40"/>
                  <a:pt x="6" y="80"/>
                  <a:pt x="5" y="104"/>
                </a:cubicBezTo>
                <a:cubicBezTo>
                  <a:pt x="3" y="128"/>
                  <a:pt x="2" y="150"/>
                  <a:pt x="1" y="160"/>
                </a:cubicBezTo>
                <a:cubicBezTo>
                  <a:pt x="0" y="169"/>
                  <a:pt x="2" y="186"/>
                  <a:pt x="13" y="190"/>
                </a:cubicBezTo>
                <a:cubicBezTo>
                  <a:pt x="23" y="194"/>
                  <a:pt x="33" y="196"/>
                  <a:pt x="53" y="188"/>
                </a:cubicBezTo>
                <a:cubicBezTo>
                  <a:pt x="73" y="179"/>
                  <a:pt x="97" y="188"/>
                  <a:pt x="103" y="190"/>
                </a:cubicBezTo>
                <a:cubicBezTo>
                  <a:pt x="109" y="191"/>
                  <a:pt x="126" y="205"/>
                  <a:pt x="133" y="219"/>
                </a:cubicBezTo>
                <a:cubicBezTo>
                  <a:pt x="140" y="233"/>
                  <a:pt x="139" y="249"/>
                  <a:pt x="138" y="254"/>
                </a:cubicBezTo>
                <a:cubicBezTo>
                  <a:pt x="138" y="260"/>
                  <a:pt x="132" y="275"/>
                  <a:pt x="128" y="279"/>
                </a:cubicBezTo>
                <a:cubicBezTo>
                  <a:pt x="124" y="283"/>
                  <a:pt x="109" y="299"/>
                  <a:pt x="99" y="301"/>
                </a:cubicBezTo>
                <a:cubicBezTo>
                  <a:pt x="88" y="303"/>
                  <a:pt x="72" y="307"/>
                  <a:pt x="55" y="302"/>
                </a:cubicBezTo>
                <a:cubicBezTo>
                  <a:pt x="38" y="297"/>
                  <a:pt x="39" y="297"/>
                  <a:pt x="35" y="297"/>
                </a:cubicBezTo>
                <a:cubicBezTo>
                  <a:pt x="31" y="296"/>
                  <a:pt x="23" y="297"/>
                  <a:pt x="20" y="299"/>
                </a:cubicBezTo>
                <a:cubicBezTo>
                  <a:pt x="17" y="301"/>
                  <a:pt x="9" y="305"/>
                  <a:pt x="7" y="315"/>
                </a:cubicBezTo>
                <a:cubicBezTo>
                  <a:pt x="5" y="325"/>
                  <a:pt x="8" y="358"/>
                  <a:pt x="12" y="375"/>
                </a:cubicBezTo>
                <a:cubicBezTo>
                  <a:pt x="15" y="392"/>
                  <a:pt x="17" y="423"/>
                  <a:pt x="22" y="469"/>
                </a:cubicBezTo>
                <a:cubicBezTo>
                  <a:pt x="23" y="486"/>
                  <a:pt x="23" y="486"/>
                  <a:pt x="23" y="486"/>
                </a:cubicBezTo>
                <a:cubicBezTo>
                  <a:pt x="105" y="498"/>
                  <a:pt x="169" y="561"/>
                  <a:pt x="183" y="642"/>
                </a:cubicBezTo>
                <a:cubicBezTo>
                  <a:pt x="192" y="638"/>
                  <a:pt x="192" y="638"/>
                  <a:pt x="192" y="638"/>
                </a:cubicBezTo>
                <a:cubicBezTo>
                  <a:pt x="234" y="620"/>
                  <a:pt x="264" y="608"/>
                  <a:pt x="279" y="600"/>
                </a:cubicBezTo>
                <a:cubicBezTo>
                  <a:pt x="294" y="591"/>
                  <a:pt x="324" y="579"/>
                  <a:pt x="334" y="577"/>
                </a:cubicBezTo>
                <a:cubicBezTo>
                  <a:pt x="344" y="576"/>
                  <a:pt x="351" y="582"/>
                  <a:pt x="353" y="584"/>
                </a:cubicBezTo>
                <a:cubicBezTo>
                  <a:pt x="356" y="587"/>
                  <a:pt x="359" y="594"/>
                  <a:pt x="360" y="598"/>
                </a:cubicBezTo>
                <a:cubicBezTo>
                  <a:pt x="361" y="603"/>
                  <a:pt x="361" y="601"/>
                  <a:pt x="361" y="619"/>
                </a:cubicBezTo>
                <a:cubicBezTo>
                  <a:pt x="362" y="637"/>
                  <a:pt x="371" y="651"/>
                  <a:pt x="375" y="660"/>
                </a:cubicBezTo>
                <a:cubicBezTo>
                  <a:pt x="380" y="669"/>
                  <a:pt x="400" y="679"/>
                  <a:pt x="405" y="681"/>
                </a:cubicBezTo>
                <a:cubicBezTo>
                  <a:pt x="410" y="684"/>
                  <a:pt x="427" y="685"/>
                  <a:pt x="432" y="684"/>
                </a:cubicBezTo>
                <a:cubicBezTo>
                  <a:pt x="437" y="682"/>
                  <a:pt x="453" y="679"/>
                  <a:pt x="464" y="668"/>
                </a:cubicBezTo>
                <a:cubicBezTo>
                  <a:pt x="476" y="657"/>
                  <a:pt x="483" y="637"/>
                  <a:pt x="483" y="630"/>
                </a:cubicBezTo>
                <a:cubicBezTo>
                  <a:pt x="482" y="624"/>
                  <a:pt x="484" y="599"/>
                  <a:pt x="469" y="582"/>
                </a:cubicBezTo>
                <a:cubicBezTo>
                  <a:pt x="455" y="566"/>
                  <a:pt x="455" y="556"/>
                  <a:pt x="455" y="544"/>
                </a:cubicBezTo>
                <a:cubicBezTo>
                  <a:pt x="456" y="533"/>
                  <a:pt x="471" y="526"/>
                  <a:pt x="480" y="525"/>
                </a:cubicBezTo>
                <a:cubicBezTo>
                  <a:pt x="490" y="523"/>
                  <a:pt x="512" y="517"/>
                  <a:pt x="534" y="511"/>
                </a:cubicBezTo>
                <a:cubicBezTo>
                  <a:pt x="554" y="505"/>
                  <a:pt x="586" y="498"/>
                  <a:pt x="600" y="496"/>
                </a:cubicBezTo>
                <a:cubicBezTo>
                  <a:pt x="641" y="441"/>
                  <a:pt x="641" y="441"/>
                  <a:pt x="641" y="441"/>
                </a:cubicBezTo>
                <a:cubicBezTo>
                  <a:pt x="519" y="231"/>
                  <a:pt x="519" y="231"/>
                  <a:pt x="519" y="231"/>
                </a:cubicBezTo>
                <a:cubicBezTo>
                  <a:pt x="330" y="252"/>
                  <a:pt x="330" y="252"/>
                  <a:pt x="330" y="252"/>
                </a:cubicBezTo>
                <a:cubicBezTo>
                  <a:pt x="195" y="174"/>
                  <a:pt x="195" y="174"/>
                  <a:pt x="195" y="174"/>
                </a:cubicBezTo>
                <a:cubicBezTo>
                  <a:pt x="118" y="0"/>
                  <a:pt x="118" y="0"/>
                  <a:pt x="118" y="0"/>
                </a:cubicBezTo>
                <a:cubicBezTo>
                  <a:pt x="17" y="0"/>
                  <a:pt x="17" y="0"/>
                  <a:pt x="17" y="0"/>
                </a:cubicBezTo>
                <a:cubicBezTo>
                  <a:pt x="17" y="2"/>
                  <a:pt x="17" y="4"/>
                  <a:pt x="17" y="4"/>
                </a:cubicBezTo>
                <a:cubicBezTo>
                  <a:pt x="16" y="9"/>
                  <a:pt x="13" y="23"/>
                  <a:pt x="11" y="31"/>
                </a:cubicBezTo>
                <a:close/>
              </a:path>
            </a:pathLst>
          </a:custGeom>
          <a:solidFill>
            <a:srgbClr val="EB673C"/>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47" name="Freeform 6"/>
          <p:cNvSpPr/>
          <p:nvPr>
            <p:custDataLst>
              <p:tags r:id="rId5"/>
            </p:custDataLst>
          </p:nvPr>
        </p:nvSpPr>
        <p:spPr bwMode="auto">
          <a:xfrm>
            <a:off x="4520417" y="2490228"/>
            <a:ext cx="1928861" cy="1451575"/>
          </a:xfrm>
          <a:custGeom>
            <a:avLst/>
            <a:gdLst>
              <a:gd name="T0" fmla="*/ 45 w 785"/>
              <a:gd name="T1" fmla="*/ 464 h 591"/>
              <a:gd name="T2" fmla="*/ 112 w 785"/>
              <a:gd name="T3" fmla="*/ 493 h 591"/>
              <a:gd name="T4" fmla="*/ 164 w 785"/>
              <a:gd name="T5" fmla="*/ 513 h 591"/>
              <a:gd name="T6" fmla="*/ 196 w 785"/>
              <a:gd name="T7" fmla="*/ 512 h 591"/>
              <a:gd name="T8" fmla="*/ 207 w 785"/>
              <a:gd name="T9" fmla="*/ 473 h 591"/>
              <a:gd name="T10" fmla="*/ 224 w 785"/>
              <a:gd name="T11" fmla="*/ 426 h 591"/>
              <a:gd name="T12" fmla="*/ 261 w 785"/>
              <a:gd name="T13" fmla="*/ 406 h 591"/>
              <a:gd name="T14" fmla="*/ 296 w 785"/>
              <a:gd name="T15" fmla="*/ 412 h 591"/>
              <a:gd name="T16" fmla="*/ 317 w 785"/>
              <a:gd name="T17" fmla="*/ 429 h 591"/>
              <a:gd name="T18" fmla="*/ 328 w 785"/>
              <a:gd name="T19" fmla="*/ 464 h 591"/>
              <a:gd name="T20" fmla="*/ 316 w 785"/>
              <a:gd name="T21" fmla="*/ 506 h 591"/>
              <a:gd name="T22" fmla="*/ 305 w 785"/>
              <a:gd name="T23" fmla="*/ 523 h 591"/>
              <a:gd name="T24" fmla="*/ 302 w 785"/>
              <a:gd name="T25" fmla="*/ 538 h 591"/>
              <a:gd name="T26" fmla="*/ 314 w 785"/>
              <a:gd name="T27" fmla="*/ 555 h 591"/>
              <a:gd name="T28" fmla="*/ 372 w 785"/>
              <a:gd name="T29" fmla="*/ 569 h 591"/>
              <a:gd name="T30" fmla="*/ 464 w 785"/>
              <a:gd name="T31" fmla="*/ 589 h 591"/>
              <a:gd name="T32" fmla="*/ 473 w 785"/>
              <a:gd name="T33" fmla="*/ 591 h 591"/>
              <a:gd name="T34" fmla="*/ 642 w 785"/>
              <a:gd name="T35" fmla="*/ 485 h 591"/>
              <a:gd name="T36" fmla="*/ 668 w 785"/>
              <a:gd name="T37" fmla="*/ 486 h 591"/>
              <a:gd name="T38" fmla="*/ 667 w 785"/>
              <a:gd name="T39" fmla="*/ 469 h 591"/>
              <a:gd name="T40" fmla="*/ 657 w 785"/>
              <a:gd name="T41" fmla="*/ 375 h 591"/>
              <a:gd name="T42" fmla="*/ 652 w 785"/>
              <a:gd name="T43" fmla="*/ 315 h 591"/>
              <a:gd name="T44" fmla="*/ 665 w 785"/>
              <a:gd name="T45" fmla="*/ 299 h 591"/>
              <a:gd name="T46" fmla="*/ 680 w 785"/>
              <a:gd name="T47" fmla="*/ 297 h 591"/>
              <a:gd name="T48" fmla="*/ 700 w 785"/>
              <a:gd name="T49" fmla="*/ 302 h 591"/>
              <a:gd name="T50" fmla="*/ 744 w 785"/>
              <a:gd name="T51" fmla="*/ 301 h 591"/>
              <a:gd name="T52" fmla="*/ 773 w 785"/>
              <a:gd name="T53" fmla="*/ 279 h 591"/>
              <a:gd name="T54" fmla="*/ 783 w 785"/>
              <a:gd name="T55" fmla="*/ 254 h 591"/>
              <a:gd name="T56" fmla="*/ 778 w 785"/>
              <a:gd name="T57" fmla="*/ 219 h 591"/>
              <a:gd name="T58" fmla="*/ 748 w 785"/>
              <a:gd name="T59" fmla="*/ 190 h 591"/>
              <a:gd name="T60" fmla="*/ 698 w 785"/>
              <a:gd name="T61" fmla="*/ 188 h 591"/>
              <a:gd name="T62" fmla="*/ 658 w 785"/>
              <a:gd name="T63" fmla="*/ 190 h 591"/>
              <a:gd name="T64" fmla="*/ 646 w 785"/>
              <a:gd name="T65" fmla="*/ 160 h 591"/>
              <a:gd name="T66" fmla="*/ 650 w 785"/>
              <a:gd name="T67" fmla="*/ 104 h 591"/>
              <a:gd name="T68" fmla="*/ 656 w 785"/>
              <a:gd name="T69" fmla="*/ 31 h 591"/>
              <a:gd name="T70" fmla="*/ 662 w 785"/>
              <a:gd name="T71" fmla="*/ 4 h 591"/>
              <a:gd name="T72" fmla="*/ 662 w 785"/>
              <a:gd name="T73" fmla="*/ 0 h 591"/>
              <a:gd name="T74" fmla="*/ 520 w 785"/>
              <a:gd name="T75" fmla="*/ 0 h 591"/>
              <a:gd name="T76" fmla="*/ 443 w 785"/>
              <a:gd name="T77" fmla="*/ 174 h 591"/>
              <a:gd name="T78" fmla="*/ 308 w 785"/>
              <a:gd name="T79" fmla="*/ 252 h 591"/>
              <a:gd name="T80" fmla="*/ 119 w 785"/>
              <a:gd name="T81" fmla="*/ 232 h 591"/>
              <a:gd name="T82" fmla="*/ 0 w 785"/>
              <a:gd name="T83" fmla="*/ 439 h 591"/>
              <a:gd name="T84" fmla="*/ 21 w 785"/>
              <a:gd name="T85" fmla="*/ 451 h 591"/>
              <a:gd name="T86" fmla="*/ 45 w 785"/>
              <a:gd name="T87" fmla="*/ 464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5" h="591">
                <a:moveTo>
                  <a:pt x="45" y="464"/>
                </a:moveTo>
                <a:cubicBezTo>
                  <a:pt x="53" y="468"/>
                  <a:pt x="90" y="484"/>
                  <a:pt x="112" y="493"/>
                </a:cubicBezTo>
                <a:cubicBezTo>
                  <a:pt x="134" y="501"/>
                  <a:pt x="155" y="509"/>
                  <a:pt x="164" y="513"/>
                </a:cubicBezTo>
                <a:cubicBezTo>
                  <a:pt x="173" y="517"/>
                  <a:pt x="189" y="520"/>
                  <a:pt x="196" y="512"/>
                </a:cubicBezTo>
                <a:cubicBezTo>
                  <a:pt x="203" y="503"/>
                  <a:pt x="209" y="494"/>
                  <a:pt x="207" y="473"/>
                </a:cubicBezTo>
                <a:cubicBezTo>
                  <a:pt x="205" y="451"/>
                  <a:pt x="220" y="431"/>
                  <a:pt x="224" y="426"/>
                </a:cubicBezTo>
                <a:cubicBezTo>
                  <a:pt x="227" y="420"/>
                  <a:pt x="245" y="408"/>
                  <a:pt x="261" y="406"/>
                </a:cubicBezTo>
                <a:cubicBezTo>
                  <a:pt x="276" y="404"/>
                  <a:pt x="291" y="410"/>
                  <a:pt x="296" y="412"/>
                </a:cubicBezTo>
                <a:cubicBezTo>
                  <a:pt x="301" y="414"/>
                  <a:pt x="314" y="424"/>
                  <a:pt x="317" y="429"/>
                </a:cubicBezTo>
                <a:cubicBezTo>
                  <a:pt x="319" y="434"/>
                  <a:pt x="330" y="454"/>
                  <a:pt x="328" y="464"/>
                </a:cubicBezTo>
                <a:cubicBezTo>
                  <a:pt x="327" y="474"/>
                  <a:pt x="326" y="491"/>
                  <a:pt x="316" y="506"/>
                </a:cubicBezTo>
                <a:cubicBezTo>
                  <a:pt x="306" y="520"/>
                  <a:pt x="307" y="519"/>
                  <a:pt x="305" y="523"/>
                </a:cubicBezTo>
                <a:cubicBezTo>
                  <a:pt x="303" y="527"/>
                  <a:pt x="301" y="535"/>
                  <a:pt x="302" y="538"/>
                </a:cubicBezTo>
                <a:cubicBezTo>
                  <a:pt x="303" y="542"/>
                  <a:pt x="305" y="551"/>
                  <a:pt x="314" y="555"/>
                </a:cubicBezTo>
                <a:cubicBezTo>
                  <a:pt x="323" y="560"/>
                  <a:pt x="354" y="567"/>
                  <a:pt x="372" y="569"/>
                </a:cubicBezTo>
                <a:cubicBezTo>
                  <a:pt x="389" y="571"/>
                  <a:pt x="420" y="579"/>
                  <a:pt x="464" y="589"/>
                </a:cubicBezTo>
                <a:cubicBezTo>
                  <a:pt x="473" y="591"/>
                  <a:pt x="473" y="591"/>
                  <a:pt x="473" y="591"/>
                </a:cubicBezTo>
                <a:cubicBezTo>
                  <a:pt x="503" y="528"/>
                  <a:pt x="568" y="485"/>
                  <a:pt x="642" y="485"/>
                </a:cubicBezTo>
                <a:cubicBezTo>
                  <a:pt x="651" y="485"/>
                  <a:pt x="660" y="485"/>
                  <a:pt x="668" y="486"/>
                </a:cubicBezTo>
                <a:cubicBezTo>
                  <a:pt x="667" y="469"/>
                  <a:pt x="667" y="469"/>
                  <a:pt x="667" y="469"/>
                </a:cubicBezTo>
                <a:cubicBezTo>
                  <a:pt x="662" y="423"/>
                  <a:pt x="660" y="392"/>
                  <a:pt x="657" y="375"/>
                </a:cubicBezTo>
                <a:cubicBezTo>
                  <a:pt x="653" y="358"/>
                  <a:pt x="650" y="325"/>
                  <a:pt x="652" y="315"/>
                </a:cubicBezTo>
                <a:cubicBezTo>
                  <a:pt x="654" y="305"/>
                  <a:pt x="662" y="301"/>
                  <a:pt x="665" y="299"/>
                </a:cubicBezTo>
                <a:cubicBezTo>
                  <a:pt x="668" y="297"/>
                  <a:pt x="676" y="296"/>
                  <a:pt x="680" y="297"/>
                </a:cubicBezTo>
                <a:cubicBezTo>
                  <a:pt x="684" y="297"/>
                  <a:pt x="683" y="297"/>
                  <a:pt x="700" y="302"/>
                </a:cubicBezTo>
                <a:cubicBezTo>
                  <a:pt x="717" y="307"/>
                  <a:pt x="733" y="303"/>
                  <a:pt x="744" y="301"/>
                </a:cubicBezTo>
                <a:cubicBezTo>
                  <a:pt x="754" y="299"/>
                  <a:pt x="769" y="283"/>
                  <a:pt x="773" y="279"/>
                </a:cubicBezTo>
                <a:cubicBezTo>
                  <a:pt x="777" y="275"/>
                  <a:pt x="783" y="260"/>
                  <a:pt x="783" y="254"/>
                </a:cubicBezTo>
                <a:cubicBezTo>
                  <a:pt x="784" y="249"/>
                  <a:pt x="785" y="233"/>
                  <a:pt x="778" y="219"/>
                </a:cubicBezTo>
                <a:cubicBezTo>
                  <a:pt x="771" y="205"/>
                  <a:pt x="754" y="191"/>
                  <a:pt x="748" y="190"/>
                </a:cubicBezTo>
                <a:cubicBezTo>
                  <a:pt x="742" y="188"/>
                  <a:pt x="718" y="179"/>
                  <a:pt x="698" y="188"/>
                </a:cubicBezTo>
                <a:cubicBezTo>
                  <a:pt x="678" y="196"/>
                  <a:pt x="668" y="194"/>
                  <a:pt x="658" y="190"/>
                </a:cubicBezTo>
                <a:cubicBezTo>
                  <a:pt x="647" y="186"/>
                  <a:pt x="645" y="169"/>
                  <a:pt x="646" y="160"/>
                </a:cubicBezTo>
                <a:cubicBezTo>
                  <a:pt x="647" y="150"/>
                  <a:pt x="648" y="128"/>
                  <a:pt x="650" y="104"/>
                </a:cubicBezTo>
                <a:cubicBezTo>
                  <a:pt x="651" y="80"/>
                  <a:pt x="655" y="40"/>
                  <a:pt x="656" y="31"/>
                </a:cubicBezTo>
                <a:cubicBezTo>
                  <a:pt x="658" y="23"/>
                  <a:pt x="661" y="9"/>
                  <a:pt x="662" y="4"/>
                </a:cubicBezTo>
                <a:cubicBezTo>
                  <a:pt x="662" y="4"/>
                  <a:pt x="662" y="2"/>
                  <a:pt x="662" y="0"/>
                </a:cubicBezTo>
                <a:cubicBezTo>
                  <a:pt x="520" y="0"/>
                  <a:pt x="520" y="0"/>
                  <a:pt x="520" y="0"/>
                </a:cubicBezTo>
                <a:cubicBezTo>
                  <a:pt x="443" y="174"/>
                  <a:pt x="443" y="174"/>
                  <a:pt x="443" y="174"/>
                </a:cubicBezTo>
                <a:cubicBezTo>
                  <a:pt x="308" y="252"/>
                  <a:pt x="308" y="252"/>
                  <a:pt x="308" y="252"/>
                </a:cubicBezTo>
                <a:cubicBezTo>
                  <a:pt x="119" y="232"/>
                  <a:pt x="119" y="232"/>
                  <a:pt x="119" y="232"/>
                </a:cubicBezTo>
                <a:cubicBezTo>
                  <a:pt x="0" y="439"/>
                  <a:pt x="0" y="439"/>
                  <a:pt x="0" y="439"/>
                </a:cubicBezTo>
                <a:cubicBezTo>
                  <a:pt x="11" y="446"/>
                  <a:pt x="20" y="450"/>
                  <a:pt x="21" y="451"/>
                </a:cubicBezTo>
                <a:cubicBezTo>
                  <a:pt x="25" y="453"/>
                  <a:pt x="37" y="460"/>
                  <a:pt x="45" y="464"/>
                </a:cubicBezTo>
                <a:close/>
              </a:path>
            </a:pathLst>
          </a:custGeom>
          <a:solidFill>
            <a:srgbClr val="A6D25F"/>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48" name="Freeform 7"/>
          <p:cNvSpPr/>
          <p:nvPr>
            <p:custDataLst>
              <p:tags r:id="rId6"/>
            </p:custDataLst>
          </p:nvPr>
        </p:nvSpPr>
        <p:spPr bwMode="auto">
          <a:xfrm>
            <a:off x="6320617" y="3708347"/>
            <a:ext cx="1359230" cy="1534581"/>
          </a:xfrm>
          <a:custGeom>
            <a:avLst/>
            <a:gdLst>
              <a:gd name="T0" fmla="*/ 440 w 553"/>
              <a:gd name="T1" fmla="*/ 98 h 625"/>
              <a:gd name="T2" fmla="*/ 512 w 553"/>
              <a:gd name="T3" fmla="*/ 0 h 625"/>
              <a:gd name="T4" fmla="*/ 446 w 553"/>
              <a:gd name="T5" fmla="*/ 15 h 625"/>
              <a:gd name="T6" fmla="*/ 392 w 553"/>
              <a:gd name="T7" fmla="*/ 29 h 625"/>
              <a:gd name="T8" fmla="*/ 367 w 553"/>
              <a:gd name="T9" fmla="*/ 48 h 625"/>
              <a:gd name="T10" fmla="*/ 381 w 553"/>
              <a:gd name="T11" fmla="*/ 86 h 625"/>
              <a:gd name="T12" fmla="*/ 395 w 553"/>
              <a:gd name="T13" fmla="*/ 134 h 625"/>
              <a:gd name="T14" fmla="*/ 376 w 553"/>
              <a:gd name="T15" fmla="*/ 172 h 625"/>
              <a:gd name="T16" fmla="*/ 344 w 553"/>
              <a:gd name="T17" fmla="*/ 188 h 625"/>
              <a:gd name="T18" fmla="*/ 317 w 553"/>
              <a:gd name="T19" fmla="*/ 185 h 625"/>
              <a:gd name="T20" fmla="*/ 287 w 553"/>
              <a:gd name="T21" fmla="*/ 164 h 625"/>
              <a:gd name="T22" fmla="*/ 273 w 553"/>
              <a:gd name="T23" fmla="*/ 123 h 625"/>
              <a:gd name="T24" fmla="*/ 272 w 553"/>
              <a:gd name="T25" fmla="*/ 102 h 625"/>
              <a:gd name="T26" fmla="*/ 265 w 553"/>
              <a:gd name="T27" fmla="*/ 88 h 625"/>
              <a:gd name="T28" fmla="*/ 246 w 553"/>
              <a:gd name="T29" fmla="*/ 81 h 625"/>
              <a:gd name="T30" fmla="*/ 191 w 553"/>
              <a:gd name="T31" fmla="*/ 104 h 625"/>
              <a:gd name="T32" fmla="*/ 104 w 553"/>
              <a:gd name="T33" fmla="*/ 142 h 625"/>
              <a:gd name="T34" fmla="*/ 95 w 553"/>
              <a:gd name="T35" fmla="*/ 146 h 625"/>
              <a:gd name="T36" fmla="*/ 98 w 553"/>
              <a:gd name="T37" fmla="*/ 177 h 625"/>
              <a:gd name="T38" fmla="*/ 0 w 553"/>
              <a:gd name="T39" fmla="*/ 342 h 625"/>
              <a:gd name="T40" fmla="*/ 6 w 553"/>
              <a:gd name="T41" fmla="*/ 349 h 625"/>
              <a:gd name="T42" fmla="*/ 69 w 553"/>
              <a:gd name="T43" fmla="*/ 419 h 625"/>
              <a:gd name="T44" fmla="*/ 107 w 553"/>
              <a:gd name="T45" fmla="*/ 465 h 625"/>
              <a:gd name="T46" fmla="*/ 106 w 553"/>
              <a:gd name="T47" fmla="*/ 485 h 625"/>
              <a:gd name="T48" fmla="*/ 95 w 553"/>
              <a:gd name="T49" fmla="*/ 496 h 625"/>
              <a:gd name="T50" fmla="*/ 76 w 553"/>
              <a:gd name="T51" fmla="*/ 504 h 625"/>
              <a:gd name="T52" fmla="*/ 41 w 553"/>
              <a:gd name="T53" fmla="*/ 530 h 625"/>
              <a:gd name="T54" fmla="*/ 30 w 553"/>
              <a:gd name="T55" fmla="*/ 564 h 625"/>
              <a:gd name="T56" fmla="*/ 36 w 553"/>
              <a:gd name="T57" fmla="*/ 591 h 625"/>
              <a:gd name="T58" fmla="*/ 61 w 553"/>
              <a:gd name="T59" fmla="*/ 617 h 625"/>
              <a:gd name="T60" fmla="*/ 102 w 553"/>
              <a:gd name="T61" fmla="*/ 623 h 625"/>
              <a:gd name="T62" fmla="*/ 144 w 553"/>
              <a:gd name="T63" fmla="*/ 595 h 625"/>
              <a:gd name="T64" fmla="*/ 176 w 553"/>
              <a:gd name="T65" fmla="*/ 570 h 625"/>
              <a:gd name="T66" fmla="*/ 202 w 553"/>
              <a:gd name="T67" fmla="*/ 588 h 625"/>
              <a:gd name="T68" fmla="*/ 218 w 553"/>
              <a:gd name="T69" fmla="*/ 612 h 625"/>
              <a:gd name="T70" fmla="*/ 243 w 553"/>
              <a:gd name="T71" fmla="*/ 597 h 625"/>
              <a:gd name="T72" fmla="*/ 432 w 553"/>
              <a:gd name="T73" fmla="*/ 618 h 625"/>
              <a:gd name="T74" fmla="*/ 553 w 553"/>
              <a:gd name="T75" fmla="*/ 408 h 625"/>
              <a:gd name="T76" fmla="*/ 441 w 553"/>
              <a:gd name="T77" fmla="*/ 255 h 625"/>
              <a:gd name="T78" fmla="*/ 440 w 553"/>
              <a:gd name="T79" fmla="*/ 98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3" h="625">
                <a:moveTo>
                  <a:pt x="440" y="98"/>
                </a:moveTo>
                <a:cubicBezTo>
                  <a:pt x="512" y="0"/>
                  <a:pt x="512" y="0"/>
                  <a:pt x="512" y="0"/>
                </a:cubicBezTo>
                <a:cubicBezTo>
                  <a:pt x="498" y="2"/>
                  <a:pt x="466" y="9"/>
                  <a:pt x="446" y="15"/>
                </a:cubicBezTo>
                <a:cubicBezTo>
                  <a:pt x="424" y="21"/>
                  <a:pt x="402" y="27"/>
                  <a:pt x="392" y="29"/>
                </a:cubicBezTo>
                <a:cubicBezTo>
                  <a:pt x="383" y="30"/>
                  <a:pt x="368" y="37"/>
                  <a:pt x="367" y="48"/>
                </a:cubicBezTo>
                <a:cubicBezTo>
                  <a:pt x="367" y="60"/>
                  <a:pt x="367" y="70"/>
                  <a:pt x="381" y="86"/>
                </a:cubicBezTo>
                <a:cubicBezTo>
                  <a:pt x="396" y="103"/>
                  <a:pt x="394" y="128"/>
                  <a:pt x="395" y="134"/>
                </a:cubicBezTo>
                <a:cubicBezTo>
                  <a:pt x="395" y="141"/>
                  <a:pt x="388" y="161"/>
                  <a:pt x="376" y="172"/>
                </a:cubicBezTo>
                <a:cubicBezTo>
                  <a:pt x="365" y="183"/>
                  <a:pt x="349" y="186"/>
                  <a:pt x="344" y="188"/>
                </a:cubicBezTo>
                <a:cubicBezTo>
                  <a:pt x="339" y="189"/>
                  <a:pt x="322" y="188"/>
                  <a:pt x="317" y="185"/>
                </a:cubicBezTo>
                <a:cubicBezTo>
                  <a:pt x="312" y="183"/>
                  <a:pt x="292" y="173"/>
                  <a:pt x="287" y="164"/>
                </a:cubicBezTo>
                <a:cubicBezTo>
                  <a:pt x="283" y="155"/>
                  <a:pt x="274" y="141"/>
                  <a:pt x="273" y="123"/>
                </a:cubicBezTo>
                <a:cubicBezTo>
                  <a:pt x="273" y="105"/>
                  <a:pt x="273" y="107"/>
                  <a:pt x="272" y="102"/>
                </a:cubicBezTo>
                <a:cubicBezTo>
                  <a:pt x="271" y="98"/>
                  <a:pt x="268" y="91"/>
                  <a:pt x="265" y="88"/>
                </a:cubicBezTo>
                <a:cubicBezTo>
                  <a:pt x="263" y="86"/>
                  <a:pt x="256" y="80"/>
                  <a:pt x="246" y="81"/>
                </a:cubicBezTo>
                <a:cubicBezTo>
                  <a:pt x="236" y="83"/>
                  <a:pt x="206" y="95"/>
                  <a:pt x="191" y="104"/>
                </a:cubicBezTo>
                <a:cubicBezTo>
                  <a:pt x="176" y="112"/>
                  <a:pt x="146" y="124"/>
                  <a:pt x="104" y="142"/>
                </a:cubicBezTo>
                <a:cubicBezTo>
                  <a:pt x="95" y="146"/>
                  <a:pt x="95" y="146"/>
                  <a:pt x="95" y="146"/>
                </a:cubicBezTo>
                <a:cubicBezTo>
                  <a:pt x="97" y="156"/>
                  <a:pt x="98" y="166"/>
                  <a:pt x="98" y="177"/>
                </a:cubicBezTo>
                <a:cubicBezTo>
                  <a:pt x="98" y="248"/>
                  <a:pt x="58" y="310"/>
                  <a:pt x="0" y="342"/>
                </a:cubicBezTo>
                <a:cubicBezTo>
                  <a:pt x="6" y="349"/>
                  <a:pt x="6" y="349"/>
                  <a:pt x="6" y="349"/>
                </a:cubicBezTo>
                <a:cubicBezTo>
                  <a:pt x="36" y="383"/>
                  <a:pt x="56" y="407"/>
                  <a:pt x="69" y="419"/>
                </a:cubicBezTo>
                <a:cubicBezTo>
                  <a:pt x="82" y="431"/>
                  <a:pt x="103" y="456"/>
                  <a:pt x="107" y="465"/>
                </a:cubicBezTo>
                <a:cubicBezTo>
                  <a:pt x="111" y="474"/>
                  <a:pt x="108" y="482"/>
                  <a:pt x="106" y="485"/>
                </a:cubicBezTo>
                <a:cubicBezTo>
                  <a:pt x="105" y="489"/>
                  <a:pt x="99" y="494"/>
                  <a:pt x="95" y="496"/>
                </a:cubicBezTo>
                <a:cubicBezTo>
                  <a:pt x="91" y="498"/>
                  <a:pt x="93" y="498"/>
                  <a:pt x="76" y="504"/>
                </a:cubicBezTo>
                <a:cubicBezTo>
                  <a:pt x="59" y="510"/>
                  <a:pt x="49" y="522"/>
                  <a:pt x="41" y="530"/>
                </a:cubicBezTo>
                <a:cubicBezTo>
                  <a:pt x="34" y="537"/>
                  <a:pt x="31" y="559"/>
                  <a:pt x="30" y="564"/>
                </a:cubicBezTo>
                <a:cubicBezTo>
                  <a:pt x="29" y="570"/>
                  <a:pt x="33" y="586"/>
                  <a:pt x="36" y="591"/>
                </a:cubicBezTo>
                <a:cubicBezTo>
                  <a:pt x="39" y="595"/>
                  <a:pt x="47" y="609"/>
                  <a:pt x="61" y="617"/>
                </a:cubicBezTo>
                <a:cubicBezTo>
                  <a:pt x="75" y="624"/>
                  <a:pt x="96" y="625"/>
                  <a:pt x="102" y="623"/>
                </a:cubicBezTo>
                <a:cubicBezTo>
                  <a:pt x="108" y="620"/>
                  <a:pt x="133" y="614"/>
                  <a:pt x="144" y="595"/>
                </a:cubicBezTo>
                <a:cubicBezTo>
                  <a:pt x="156" y="576"/>
                  <a:pt x="165" y="573"/>
                  <a:pt x="176" y="570"/>
                </a:cubicBezTo>
                <a:cubicBezTo>
                  <a:pt x="187" y="567"/>
                  <a:pt x="198" y="580"/>
                  <a:pt x="202" y="588"/>
                </a:cubicBezTo>
                <a:cubicBezTo>
                  <a:pt x="205" y="593"/>
                  <a:pt x="211" y="601"/>
                  <a:pt x="218" y="612"/>
                </a:cubicBezTo>
                <a:cubicBezTo>
                  <a:pt x="243" y="597"/>
                  <a:pt x="243" y="597"/>
                  <a:pt x="243" y="597"/>
                </a:cubicBezTo>
                <a:cubicBezTo>
                  <a:pt x="432" y="618"/>
                  <a:pt x="432" y="618"/>
                  <a:pt x="432" y="618"/>
                </a:cubicBezTo>
                <a:cubicBezTo>
                  <a:pt x="553" y="408"/>
                  <a:pt x="553" y="408"/>
                  <a:pt x="553" y="408"/>
                </a:cubicBezTo>
                <a:cubicBezTo>
                  <a:pt x="441" y="255"/>
                  <a:pt x="441" y="255"/>
                  <a:pt x="441" y="255"/>
                </a:cubicBezTo>
                <a:lnTo>
                  <a:pt x="440" y="98"/>
                </a:lnTo>
                <a:close/>
              </a:path>
            </a:pathLst>
          </a:custGeom>
          <a:solidFill>
            <a:srgbClr val="A6D25F"/>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 name="Freeform 8"/>
          <p:cNvSpPr/>
          <p:nvPr>
            <p:custDataLst>
              <p:tags r:id="rId7"/>
            </p:custDataLst>
          </p:nvPr>
        </p:nvSpPr>
        <p:spPr bwMode="auto">
          <a:xfrm>
            <a:off x="4515229" y="3482154"/>
            <a:ext cx="1267923" cy="1744172"/>
          </a:xfrm>
          <a:custGeom>
            <a:avLst/>
            <a:gdLst>
              <a:gd name="T0" fmla="*/ 353 w 516"/>
              <a:gd name="T1" fmla="*/ 648 h 710"/>
              <a:gd name="T2" fmla="*/ 320 w 516"/>
              <a:gd name="T3" fmla="*/ 626 h 710"/>
              <a:gd name="T4" fmla="*/ 280 w 516"/>
              <a:gd name="T5" fmla="*/ 595 h 710"/>
              <a:gd name="T6" fmla="*/ 273 w 516"/>
              <a:gd name="T7" fmla="*/ 554 h 710"/>
              <a:gd name="T8" fmla="*/ 290 w 516"/>
              <a:gd name="T9" fmla="*/ 522 h 710"/>
              <a:gd name="T10" fmla="*/ 313 w 516"/>
              <a:gd name="T11" fmla="*/ 508 h 710"/>
              <a:gd name="T12" fmla="*/ 349 w 516"/>
              <a:gd name="T13" fmla="*/ 508 h 710"/>
              <a:gd name="T14" fmla="*/ 385 w 516"/>
              <a:gd name="T15" fmla="*/ 532 h 710"/>
              <a:gd name="T16" fmla="*/ 398 w 516"/>
              <a:gd name="T17" fmla="*/ 548 h 710"/>
              <a:gd name="T18" fmla="*/ 412 w 516"/>
              <a:gd name="T19" fmla="*/ 556 h 710"/>
              <a:gd name="T20" fmla="*/ 432 w 516"/>
              <a:gd name="T21" fmla="*/ 550 h 710"/>
              <a:gd name="T22" fmla="*/ 463 w 516"/>
              <a:gd name="T23" fmla="*/ 499 h 710"/>
              <a:gd name="T24" fmla="*/ 510 w 516"/>
              <a:gd name="T25" fmla="*/ 417 h 710"/>
              <a:gd name="T26" fmla="*/ 516 w 516"/>
              <a:gd name="T27" fmla="*/ 407 h 710"/>
              <a:gd name="T28" fmla="*/ 456 w 516"/>
              <a:gd name="T29" fmla="*/ 269 h 710"/>
              <a:gd name="T30" fmla="*/ 475 w 516"/>
              <a:gd name="T31" fmla="*/ 187 h 710"/>
              <a:gd name="T32" fmla="*/ 466 w 516"/>
              <a:gd name="T33" fmla="*/ 185 h 710"/>
              <a:gd name="T34" fmla="*/ 374 w 516"/>
              <a:gd name="T35" fmla="*/ 165 h 710"/>
              <a:gd name="T36" fmla="*/ 316 w 516"/>
              <a:gd name="T37" fmla="*/ 151 h 710"/>
              <a:gd name="T38" fmla="*/ 304 w 516"/>
              <a:gd name="T39" fmla="*/ 134 h 710"/>
              <a:gd name="T40" fmla="*/ 307 w 516"/>
              <a:gd name="T41" fmla="*/ 119 h 710"/>
              <a:gd name="T42" fmla="*/ 318 w 516"/>
              <a:gd name="T43" fmla="*/ 102 h 710"/>
              <a:gd name="T44" fmla="*/ 330 w 516"/>
              <a:gd name="T45" fmla="*/ 60 h 710"/>
              <a:gd name="T46" fmla="*/ 319 w 516"/>
              <a:gd name="T47" fmla="*/ 25 h 710"/>
              <a:gd name="T48" fmla="*/ 298 w 516"/>
              <a:gd name="T49" fmla="*/ 8 h 710"/>
              <a:gd name="T50" fmla="*/ 263 w 516"/>
              <a:gd name="T51" fmla="*/ 2 h 710"/>
              <a:gd name="T52" fmla="*/ 226 w 516"/>
              <a:gd name="T53" fmla="*/ 22 h 710"/>
              <a:gd name="T54" fmla="*/ 209 w 516"/>
              <a:gd name="T55" fmla="*/ 69 h 710"/>
              <a:gd name="T56" fmla="*/ 198 w 516"/>
              <a:gd name="T57" fmla="*/ 108 h 710"/>
              <a:gd name="T58" fmla="*/ 166 w 516"/>
              <a:gd name="T59" fmla="*/ 109 h 710"/>
              <a:gd name="T60" fmla="*/ 114 w 516"/>
              <a:gd name="T61" fmla="*/ 89 h 710"/>
              <a:gd name="T62" fmla="*/ 47 w 516"/>
              <a:gd name="T63" fmla="*/ 60 h 710"/>
              <a:gd name="T64" fmla="*/ 23 w 516"/>
              <a:gd name="T65" fmla="*/ 47 h 710"/>
              <a:gd name="T66" fmla="*/ 2 w 516"/>
              <a:gd name="T67" fmla="*/ 35 h 710"/>
              <a:gd name="T68" fmla="*/ 0 w 516"/>
              <a:gd name="T69" fmla="*/ 38 h 710"/>
              <a:gd name="T70" fmla="*/ 113 w 516"/>
              <a:gd name="T71" fmla="*/ 190 h 710"/>
              <a:gd name="T72" fmla="*/ 112 w 516"/>
              <a:gd name="T73" fmla="*/ 347 h 710"/>
              <a:gd name="T74" fmla="*/ 0 w 516"/>
              <a:gd name="T75" fmla="*/ 501 h 710"/>
              <a:gd name="T76" fmla="*/ 122 w 516"/>
              <a:gd name="T77" fmla="*/ 710 h 710"/>
              <a:gd name="T78" fmla="*/ 311 w 516"/>
              <a:gd name="T79" fmla="*/ 689 h 710"/>
              <a:gd name="T80" fmla="*/ 328 w 516"/>
              <a:gd name="T81" fmla="*/ 699 h 710"/>
              <a:gd name="T82" fmla="*/ 345 w 516"/>
              <a:gd name="T83" fmla="*/ 679 h 710"/>
              <a:gd name="T84" fmla="*/ 353 w 516"/>
              <a:gd name="T85" fmla="*/ 648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16" h="710">
                <a:moveTo>
                  <a:pt x="353" y="648"/>
                </a:moveTo>
                <a:cubicBezTo>
                  <a:pt x="347" y="639"/>
                  <a:pt x="341" y="631"/>
                  <a:pt x="320" y="626"/>
                </a:cubicBezTo>
                <a:cubicBezTo>
                  <a:pt x="299" y="621"/>
                  <a:pt x="285" y="600"/>
                  <a:pt x="280" y="595"/>
                </a:cubicBezTo>
                <a:cubicBezTo>
                  <a:pt x="276" y="590"/>
                  <a:pt x="270" y="569"/>
                  <a:pt x="273" y="554"/>
                </a:cubicBezTo>
                <a:cubicBezTo>
                  <a:pt x="276" y="538"/>
                  <a:pt x="286" y="526"/>
                  <a:pt x="290" y="522"/>
                </a:cubicBezTo>
                <a:cubicBezTo>
                  <a:pt x="293" y="518"/>
                  <a:pt x="307" y="509"/>
                  <a:pt x="313" y="508"/>
                </a:cubicBezTo>
                <a:cubicBezTo>
                  <a:pt x="318" y="507"/>
                  <a:pt x="340" y="503"/>
                  <a:pt x="349" y="508"/>
                </a:cubicBezTo>
                <a:cubicBezTo>
                  <a:pt x="359" y="512"/>
                  <a:pt x="374" y="518"/>
                  <a:pt x="385" y="532"/>
                </a:cubicBezTo>
                <a:cubicBezTo>
                  <a:pt x="396" y="546"/>
                  <a:pt x="395" y="545"/>
                  <a:pt x="398" y="548"/>
                </a:cubicBezTo>
                <a:cubicBezTo>
                  <a:pt x="402" y="551"/>
                  <a:pt x="408" y="555"/>
                  <a:pt x="412" y="556"/>
                </a:cubicBezTo>
                <a:cubicBezTo>
                  <a:pt x="416" y="556"/>
                  <a:pt x="424" y="557"/>
                  <a:pt x="432" y="550"/>
                </a:cubicBezTo>
                <a:cubicBezTo>
                  <a:pt x="439" y="543"/>
                  <a:pt x="456" y="515"/>
                  <a:pt x="463" y="499"/>
                </a:cubicBezTo>
                <a:cubicBezTo>
                  <a:pt x="470" y="484"/>
                  <a:pt x="487" y="456"/>
                  <a:pt x="510" y="417"/>
                </a:cubicBezTo>
                <a:cubicBezTo>
                  <a:pt x="516" y="407"/>
                  <a:pt x="516" y="407"/>
                  <a:pt x="516" y="407"/>
                </a:cubicBezTo>
                <a:cubicBezTo>
                  <a:pt x="479" y="373"/>
                  <a:pt x="456" y="324"/>
                  <a:pt x="456" y="269"/>
                </a:cubicBezTo>
                <a:cubicBezTo>
                  <a:pt x="456" y="239"/>
                  <a:pt x="463" y="211"/>
                  <a:pt x="475" y="187"/>
                </a:cubicBezTo>
                <a:cubicBezTo>
                  <a:pt x="466" y="185"/>
                  <a:pt x="466" y="185"/>
                  <a:pt x="466" y="185"/>
                </a:cubicBezTo>
                <a:cubicBezTo>
                  <a:pt x="422" y="175"/>
                  <a:pt x="391" y="167"/>
                  <a:pt x="374" y="165"/>
                </a:cubicBezTo>
                <a:cubicBezTo>
                  <a:pt x="356" y="163"/>
                  <a:pt x="325" y="156"/>
                  <a:pt x="316" y="151"/>
                </a:cubicBezTo>
                <a:cubicBezTo>
                  <a:pt x="307" y="147"/>
                  <a:pt x="305" y="138"/>
                  <a:pt x="304" y="134"/>
                </a:cubicBezTo>
                <a:cubicBezTo>
                  <a:pt x="303" y="131"/>
                  <a:pt x="305" y="123"/>
                  <a:pt x="307" y="119"/>
                </a:cubicBezTo>
                <a:cubicBezTo>
                  <a:pt x="309" y="115"/>
                  <a:pt x="308" y="116"/>
                  <a:pt x="318" y="102"/>
                </a:cubicBezTo>
                <a:cubicBezTo>
                  <a:pt x="328" y="87"/>
                  <a:pt x="329" y="70"/>
                  <a:pt x="330" y="60"/>
                </a:cubicBezTo>
                <a:cubicBezTo>
                  <a:pt x="332" y="50"/>
                  <a:pt x="321" y="30"/>
                  <a:pt x="319" y="25"/>
                </a:cubicBezTo>
                <a:cubicBezTo>
                  <a:pt x="316" y="20"/>
                  <a:pt x="303" y="10"/>
                  <a:pt x="298" y="8"/>
                </a:cubicBezTo>
                <a:cubicBezTo>
                  <a:pt x="293" y="6"/>
                  <a:pt x="278" y="0"/>
                  <a:pt x="263" y="2"/>
                </a:cubicBezTo>
                <a:cubicBezTo>
                  <a:pt x="247" y="4"/>
                  <a:pt x="229" y="16"/>
                  <a:pt x="226" y="22"/>
                </a:cubicBezTo>
                <a:cubicBezTo>
                  <a:pt x="222" y="27"/>
                  <a:pt x="207" y="47"/>
                  <a:pt x="209" y="69"/>
                </a:cubicBezTo>
                <a:cubicBezTo>
                  <a:pt x="211" y="90"/>
                  <a:pt x="205" y="99"/>
                  <a:pt x="198" y="108"/>
                </a:cubicBezTo>
                <a:cubicBezTo>
                  <a:pt x="191" y="116"/>
                  <a:pt x="175" y="113"/>
                  <a:pt x="166" y="109"/>
                </a:cubicBezTo>
                <a:cubicBezTo>
                  <a:pt x="157" y="105"/>
                  <a:pt x="136" y="97"/>
                  <a:pt x="114" y="89"/>
                </a:cubicBezTo>
                <a:cubicBezTo>
                  <a:pt x="92" y="80"/>
                  <a:pt x="55" y="64"/>
                  <a:pt x="47" y="60"/>
                </a:cubicBezTo>
                <a:cubicBezTo>
                  <a:pt x="39" y="56"/>
                  <a:pt x="27" y="49"/>
                  <a:pt x="23" y="47"/>
                </a:cubicBezTo>
                <a:cubicBezTo>
                  <a:pt x="22" y="46"/>
                  <a:pt x="13" y="42"/>
                  <a:pt x="2" y="35"/>
                </a:cubicBezTo>
                <a:cubicBezTo>
                  <a:pt x="0" y="38"/>
                  <a:pt x="0" y="38"/>
                  <a:pt x="0" y="38"/>
                </a:cubicBezTo>
                <a:cubicBezTo>
                  <a:pt x="113" y="190"/>
                  <a:pt x="113" y="190"/>
                  <a:pt x="113" y="190"/>
                </a:cubicBezTo>
                <a:cubicBezTo>
                  <a:pt x="112" y="347"/>
                  <a:pt x="112" y="347"/>
                  <a:pt x="112" y="347"/>
                </a:cubicBezTo>
                <a:cubicBezTo>
                  <a:pt x="0" y="501"/>
                  <a:pt x="0" y="501"/>
                  <a:pt x="0" y="501"/>
                </a:cubicBezTo>
                <a:cubicBezTo>
                  <a:pt x="122" y="710"/>
                  <a:pt x="122" y="710"/>
                  <a:pt x="122" y="710"/>
                </a:cubicBezTo>
                <a:cubicBezTo>
                  <a:pt x="311" y="689"/>
                  <a:pt x="311" y="689"/>
                  <a:pt x="311" y="689"/>
                </a:cubicBezTo>
                <a:cubicBezTo>
                  <a:pt x="328" y="699"/>
                  <a:pt x="328" y="699"/>
                  <a:pt x="328" y="699"/>
                </a:cubicBezTo>
                <a:cubicBezTo>
                  <a:pt x="335" y="690"/>
                  <a:pt x="341" y="683"/>
                  <a:pt x="345" y="679"/>
                </a:cubicBezTo>
                <a:cubicBezTo>
                  <a:pt x="351" y="672"/>
                  <a:pt x="360" y="657"/>
                  <a:pt x="353" y="648"/>
                </a:cubicBezTo>
                <a:close/>
              </a:path>
            </a:pathLst>
          </a:custGeom>
          <a:solidFill>
            <a:srgbClr val="FFDA62"/>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50" name="Freeform 9"/>
          <p:cNvSpPr/>
          <p:nvPr>
            <p:custDataLst>
              <p:tags r:id="rId8"/>
            </p:custDataLst>
          </p:nvPr>
        </p:nvSpPr>
        <p:spPr bwMode="auto">
          <a:xfrm>
            <a:off x="5179280" y="4481344"/>
            <a:ext cx="1677767" cy="1314614"/>
          </a:xfrm>
          <a:custGeom>
            <a:avLst/>
            <a:gdLst>
              <a:gd name="T0" fmla="*/ 641 w 683"/>
              <a:gd name="T1" fmla="*/ 255 h 535"/>
              <a:gd name="T2" fmla="*/ 609 w 683"/>
              <a:gd name="T3" fmla="*/ 280 h 535"/>
              <a:gd name="T4" fmla="*/ 567 w 683"/>
              <a:gd name="T5" fmla="*/ 308 h 535"/>
              <a:gd name="T6" fmla="*/ 526 w 683"/>
              <a:gd name="T7" fmla="*/ 302 h 535"/>
              <a:gd name="T8" fmla="*/ 501 w 683"/>
              <a:gd name="T9" fmla="*/ 276 h 535"/>
              <a:gd name="T10" fmla="*/ 495 w 683"/>
              <a:gd name="T11" fmla="*/ 249 h 535"/>
              <a:gd name="T12" fmla="*/ 506 w 683"/>
              <a:gd name="T13" fmla="*/ 215 h 535"/>
              <a:gd name="T14" fmla="*/ 541 w 683"/>
              <a:gd name="T15" fmla="*/ 189 h 535"/>
              <a:gd name="T16" fmla="*/ 560 w 683"/>
              <a:gd name="T17" fmla="*/ 181 h 535"/>
              <a:gd name="T18" fmla="*/ 571 w 683"/>
              <a:gd name="T19" fmla="*/ 170 h 535"/>
              <a:gd name="T20" fmla="*/ 572 w 683"/>
              <a:gd name="T21" fmla="*/ 150 h 535"/>
              <a:gd name="T22" fmla="*/ 534 w 683"/>
              <a:gd name="T23" fmla="*/ 104 h 535"/>
              <a:gd name="T24" fmla="*/ 471 w 683"/>
              <a:gd name="T25" fmla="*/ 34 h 535"/>
              <a:gd name="T26" fmla="*/ 465 w 683"/>
              <a:gd name="T27" fmla="*/ 27 h 535"/>
              <a:gd name="T28" fmla="*/ 374 w 683"/>
              <a:gd name="T29" fmla="*/ 50 h 535"/>
              <a:gd name="T30" fmla="*/ 246 w 683"/>
              <a:gd name="T31" fmla="*/ 0 h 535"/>
              <a:gd name="T32" fmla="*/ 240 w 683"/>
              <a:gd name="T33" fmla="*/ 10 h 535"/>
              <a:gd name="T34" fmla="*/ 193 w 683"/>
              <a:gd name="T35" fmla="*/ 92 h 535"/>
              <a:gd name="T36" fmla="*/ 162 w 683"/>
              <a:gd name="T37" fmla="*/ 143 h 535"/>
              <a:gd name="T38" fmla="*/ 142 w 683"/>
              <a:gd name="T39" fmla="*/ 149 h 535"/>
              <a:gd name="T40" fmla="*/ 128 w 683"/>
              <a:gd name="T41" fmla="*/ 141 h 535"/>
              <a:gd name="T42" fmla="*/ 115 w 683"/>
              <a:gd name="T43" fmla="*/ 125 h 535"/>
              <a:gd name="T44" fmla="*/ 79 w 683"/>
              <a:gd name="T45" fmla="*/ 101 h 535"/>
              <a:gd name="T46" fmla="*/ 43 w 683"/>
              <a:gd name="T47" fmla="*/ 101 h 535"/>
              <a:gd name="T48" fmla="*/ 20 w 683"/>
              <a:gd name="T49" fmla="*/ 115 h 535"/>
              <a:gd name="T50" fmla="*/ 3 w 683"/>
              <a:gd name="T51" fmla="*/ 147 h 535"/>
              <a:gd name="T52" fmla="*/ 10 w 683"/>
              <a:gd name="T53" fmla="*/ 188 h 535"/>
              <a:gd name="T54" fmla="*/ 50 w 683"/>
              <a:gd name="T55" fmla="*/ 219 h 535"/>
              <a:gd name="T56" fmla="*/ 83 w 683"/>
              <a:gd name="T57" fmla="*/ 241 h 535"/>
              <a:gd name="T58" fmla="*/ 75 w 683"/>
              <a:gd name="T59" fmla="*/ 272 h 535"/>
              <a:gd name="T60" fmla="*/ 58 w 683"/>
              <a:gd name="T61" fmla="*/ 292 h 535"/>
              <a:gd name="T62" fmla="*/ 176 w 683"/>
              <a:gd name="T63" fmla="*/ 361 h 535"/>
              <a:gd name="T64" fmla="*/ 253 w 683"/>
              <a:gd name="T65" fmla="*/ 535 h 535"/>
              <a:gd name="T66" fmla="*/ 496 w 683"/>
              <a:gd name="T67" fmla="*/ 535 h 535"/>
              <a:gd name="T68" fmla="*/ 572 w 683"/>
              <a:gd name="T69" fmla="*/ 361 h 535"/>
              <a:gd name="T70" fmla="*/ 683 w 683"/>
              <a:gd name="T71" fmla="*/ 297 h 535"/>
              <a:gd name="T72" fmla="*/ 667 w 683"/>
              <a:gd name="T73" fmla="*/ 273 h 535"/>
              <a:gd name="T74" fmla="*/ 641 w 683"/>
              <a:gd name="T75" fmla="*/ 25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3" h="535">
                <a:moveTo>
                  <a:pt x="641" y="255"/>
                </a:moveTo>
                <a:cubicBezTo>
                  <a:pt x="630" y="258"/>
                  <a:pt x="621" y="261"/>
                  <a:pt x="609" y="280"/>
                </a:cubicBezTo>
                <a:cubicBezTo>
                  <a:pt x="598" y="299"/>
                  <a:pt x="573" y="305"/>
                  <a:pt x="567" y="308"/>
                </a:cubicBezTo>
                <a:cubicBezTo>
                  <a:pt x="561" y="310"/>
                  <a:pt x="540" y="309"/>
                  <a:pt x="526" y="302"/>
                </a:cubicBezTo>
                <a:cubicBezTo>
                  <a:pt x="512" y="294"/>
                  <a:pt x="504" y="280"/>
                  <a:pt x="501" y="276"/>
                </a:cubicBezTo>
                <a:cubicBezTo>
                  <a:pt x="498" y="271"/>
                  <a:pt x="494" y="255"/>
                  <a:pt x="495" y="249"/>
                </a:cubicBezTo>
                <a:cubicBezTo>
                  <a:pt x="496" y="244"/>
                  <a:pt x="499" y="222"/>
                  <a:pt x="506" y="215"/>
                </a:cubicBezTo>
                <a:cubicBezTo>
                  <a:pt x="514" y="207"/>
                  <a:pt x="524" y="195"/>
                  <a:pt x="541" y="189"/>
                </a:cubicBezTo>
                <a:cubicBezTo>
                  <a:pt x="558" y="183"/>
                  <a:pt x="556" y="183"/>
                  <a:pt x="560" y="181"/>
                </a:cubicBezTo>
                <a:cubicBezTo>
                  <a:pt x="564" y="179"/>
                  <a:pt x="570" y="174"/>
                  <a:pt x="571" y="170"/>
                </a:cubicBezTo>
                <a:cubicBezTo>
                  <a:pt x="573" y="167"/>
                  <a:pt x="576" y="159"/>
                  <a:pt x="572" y="150"/>
                </a:cubicBezTo>
                <a:cubicBezTo>
                  <a:pt x="568" y="141"/>
                  <a:pt x="547" y="116"/>
                  <a:pt x="534" y="104"/>
                </a:cubicBezTo>
                <a:cubicBezTo>
                  <a:pt x="521" y="92"/>
                  <a:pt x="501" y="68"/>
                  <a:pt x="471" y="34"/>
                </a:cubicBezTo>
                <a:cubicBezTo>
                  <a:pt x="465" y="27"/>
                  <a:pt x="465" y="27"/>
                  <a:pt x="465" y="27"/>
                </a:cubicBezTo>
                <a:cubicBezTo>
                  <a:pt x="438" y="42"/>
                  <a:pt x="407" y="50"/>
                  <a:pt x="374" y="50"/>
                </a:cubicBezTo>
                <a:cubicBezTo>
                  <a:pt x="325" y="50"/>
                  <a:pt x="280" y="31"/>
                  <a:pt x="246" y="0"/>
                </a:cubicBezTo>
                <a:cubicBezTo>
                  <a:pt x="240" y="10"/>
                  <a:pt x="240" y="10"/>
                  <a:pt x="240" y="10"/>
                </a:cubicBezTo>
                <a:cubicBezTo>
                  <a:pt x="217" y="49"/>
                  <a:pt x="200" y="77"/>
                  <a:pt x="193" y="92"/>
                </a:cubicBezTo>
                <a:cubicBezTo>
                  <a:pt x="186" y="108"/>
                  <a:pt x="169" y="136"/>
                  <a:pt x="162" y="143"/>
                </a:cubicBezTo>
                <a:cubicBezTo>
                  <a:pt x="154" y="150"/>
                  <a:pt x="146" y="149"/>
                  <a:pt x="142" y="149"/>
                </a:cubicBezTo>
                <a:cubicBezTo>
                  <a:pt x="138" y="148"/>
                  <a:pt x="132" y="144"/>
                  <a:pt x="128" y="141"/>
                </a:cubicBezTo>
                <a:cubicBezTo>
                  <a:pt x="125" y="138"/>
                  <a:pt x="126" y="139"/>
                  <a:pt x="115" y="125"/>
                </a:cubicBezTo>
                <a:cubicBezTo>
                  <a:pt x="104" y="111"/>
                  <a:pt x="89" y="105"/>
                  <a:pt x="79" y="101"/>
                </a:cubicBezTo>
                <a:cubicBezTo>
                  <a:pt x="70" y="96"/>
                  <a:pt x="48" y="100"/>
                  <a:pt x="43" y="101"/>
                </a:cubicBezTo>
                <a:cubicBezTo>
                  <a:pt x="37" y="102"/>
                  <a:pt x="23" y="111"/>
                  <a:pt x="20" y="115"/>
                </a:cubicBezTo>
                <a:cubicBezTo>
                  <a:pt x="16" y="119"/>
                  <a:pt x="6" y="131"/>
                  <a:pt x="3" y="147"/>
                </a:cubicBezTo>
                <a:cubicBezTo>
                  <a:pt x="0" y="162"/>
                  <a:pt x="6" y="183"/>
                  <a:pt x="10" y="188"/>
                </a:cubicBezTo>
                <a:cubicBezTo>
                  <a:pt x="15" y="193"/>
                  <a:pt x="29" y="214"/>
                  <a:pt x="50" y="219"/>
                </a:cubicBezTo>
                <a:cubicBezTo>
                  <a:pt x="71" y="224"/>
                  <a:pt x="77" y="232"/>
                  <a:pt x="83" y="241"/>
                </a:cubicBezTo>
                <a:cubicBezTo>
                  <a:pt x="90" y="250"/>
                  <a:pt x="81" y="265"/>
                  <a:pt x="75" y="272"/>
                </a:cubicBezTo>
                <a:cubicBezTo>
                  <a:pt x="71" y="276"/>
                  <a:pt x="65" y="283"/>
                  <a:pt x="58" y="292"/>
                </a:cubicBezTo>
                <a:cubicBezTo>
                  <a:pt x="176" y="361"/>
                  <a:pt x="176" y="361"/>
                  <a:pt x="176" y="361"/>
                </a:cubicBezTo>
                <a:cubicBezTo>
                  <a:pt x="253" y="535"/>
                  <a:pt x="253" y="535"/>
                  <a:pt x="253" y="535"/>
                </a:cubicBezTo>
                <a:cubicBezTo>
                  <a:pt x="496" y="535"/>
                  <a:pt x="496" y="535"/>
                  <a:pt x="496" y="535"/>
                </a:cubicBezTo>
                <a:cubicBezTo>
                  <a:pt x="572" y="361"/>
                  <a:pt x="572" y="361"/>
                  <a:pt x="572" y="361"/>
                </a:cubicBezTo>
                <a:cubicBezTo>
                  <a:pt x="683" y="297"/>
                  <a:pt x="683" y="297"/>
                  <a:pt x="683" y="297"/>
                </a:cubicBezTo>
                <a:cubicBezTo>
                  <a:pt x="676" y="286"/>
                  <a:pt x="670" y="278"/>
                  <a:pt x="667" y="273"/>
                </a:cubicBezTo>
                <a:cubicBezTo>
                  <a:pt x="663" y="265"/>
                  <a:pt x="652" y="252"/>
                  <a:pt x="641" y="255"/>
                </a:cubicBezTo>
                <a:close/>
              </a:path>
            </a:pathLst>
          </a:custGeom>
          <a:solidFill>
            <a:srgbClr val="6AB9D4"/>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7" name="文本框 6"/>
          <p:cNvSpPr txBox="1"/>
          <p:nvPr>
            <p:custDataLst>
              <p:tags r:id="rId9"/>
            </p:custDataLst>
          </p:nvPr>
        </p:nvSpPr>
        <p:spPr>
          <a:xfrm>
            <a:off x="903605" y="1729740"/>
            <a:ext cx="3313430" cy="1243965"/>
          </a:xfrm>
          <a:prstGeom prst="rect">
            <a:avLst/>
          </a:prstGeom>
        </p:spPr>
        <p:txBody>
          <a:bodyPr wrap="square" anchor="b" anchorCtr="0"/>
          <a:lstStyle>
            <a:defPPr>
              <a:defRPr lang="zh-CN"/>
            </a:defPPr>
            <a:lvl1pPr indent="0" algn="r">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2000" b="1">
                <a:latin typeface="宋体" panose="02010600030101010101" pitchFamily="2" charset="-122"/>
                <a:ea typeface="宋体" panose="02010600030101010101" pitchFamily="2" charset="-122"/>
                <a:cs typeface="宋体" panose="02010600030101010101" pitchFamily="2" charset="-122"/>
              </a:rPr>
              <a:t>（1）如果接触者出现症状，应提前通知医院，尽快前往医院。</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custDataLst>
              <p:tags r:id="rId10"/>
            </p:custDataLst>
          </p:nvPr>
        </p:nvSpPr>
        <p:spPr>
          <a:xfrm>
            <a:off x="6757670" y="5407660"/>
            <a:ext cx="4138295" cy="968375"/>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6AB9D4"/>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b="1">
                <a:latin typeface="宋体" panose="02010600030101010101" pitchFamily="2" charset="-122"/>
                <a:ea typeface="宋体" panose="02010600030101010101" pitchFamily="2" charset="-122"/>
                <a:cs typeface="宋体" panose="02010600030101010101" pitchFamily="2" charset="-122"/>
              </a:rPr>
              <a:t>（4）生病的密切接触者应时刻保持呼吸道卫生和进行双手清洁。</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p:cNvSpPr txBox="1"/>
          <p:nvPr>
            <p:custDataLst>
              <p:tags r:id="rId11"/>
            </p:custDataLst>
          </p:nvPr>
        </p:nvSpPr>
        <p:spPr>
          <a:xfrm>
            <a:off x="785495" y="4481830"/>
            <a:ext cx="3313430" cy="1583690"/>
          </a:xfrm>
          <a:prstGeom prst="rect">
            <a:avLst/>
          </a:prstGeom>
        </p:spPr>
        <p:txBody>
          <a:bodyPr wrap="square" anchor="b" anchorCtr="0"/>
          <a:lstStyle>
            <a:defPPr>
              <a:defRPr lang="zh-CN"/>
            </a:defPPr>
            <a:lvl1pPr indent="0" algn="r">
              <a:lnSpc>
                <a:spcPct val="130000"/>
              </a:lnSpc>
              <a:spcBef>
                <a:spcPts val="1200"/>
              </a:spcBef>
              <a:buFont typeface="Arial" panose="020B0604020202020204" pitchFamily="34" charset="0"/>
              <a:buNone/>
              <a:defRPr sz="2600" baseline="0">
                <a:solidFill>
                  <a:srgbClr val="FFDA62">
                    <a:lumMod val="75000"/>
                  </a:srgbClr>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2000" b="1">
                <a:latin typeface="宋体" panose="02010600030101010101" pitchFamily="2" charset="-122"/>
                <a:ea typeface="宋体" panose="02010600030101010101" pitchFamily="2" charset="-122"/>
                <a:cs typeface="宋体" panose="02010600030101010101" pitchFamily="2" charset="-122"/>
              </a:rPr>
              <a:t>（5）任何被呼吸道分泌物或体液污染的物体表面都应该用含有稀释漂白剂的消毒剂清洁、消毒。</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
        <p:nvSpPr>
          <p:cNvPr id="19" name="文本框 18"/>
          <p:cNvSpPr txBox="1"/>
          <p:nvPr>
            <p:custDataLst>
              <p:tags r:id="rId12"/>
            </p:custDataLst>
          </p:nvPr>
        </p:nvSpPr>
        <p:spPr>
          <a:xfrm>
            <a:off x="7078980" y="1647825"/>
            <a:ext cx="3683000" cy="915035"/>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b="1">
                <a:latin typeface="宋体" panose="02010600030101010101" pitchFamily="2" charset="-122"/>
                <a:ea typeface="宋体" panose="02010600030101010101" pitchFamily="2" charset="-122"/>
                <a:cs typeface="宋体" panose="02010600030101010101" pitchFamily="2" charset="-122"/>
              </a:rPr>
              <a:t>（2）前往医院的路上，病人应该佩戴医用口罩。</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
        <p:nvSpPr>
          <p:cNvPr id="20" name="文本框 19"/>
          <p:cNvSpPr txBox="1"/>
          <p:nvPr>
            <p:custDataLst>
              <p:tags r:id="rId13"/>
            </p:custDataLst>
          </p:nvPr>
        </p:nvSpPr>
        <p:spPr>
          <a:xfrm>
            <a:off x="7679690" y="3187065"/>
            <a:ext cx="3995420" cy="1310640"/>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b="1">
                <a:latin typeface="宋体" panose="02010600030101010101" pitchFamily="2" charset="-122"/>
                <a:ea typeface="宋体" panose="02010600030101010101" pitchFamily="2" charset="-122"/>
                <a:cs typeface="宋体" panose="02010600030101010101" pitchFamily="2" charset="-122"/>
              </a:rPr>
              <a:t>（3）避免搭乘公共交通，应该呼叫救护车或者使用私人车辆运送病人，如果可以，路上打开车窗。</a:t>
            </a:r>
            <a:endParaRPr lang="zh-CN" altLang="en-US" sz="2000" b="1">
              <a:latin typeface="宋体" panose="02010600030101010101" pitchFamily="2" charset="-122"/>
              <a:ea typeface="宋体" panose="02010600030101010101" pitchFamily="2" charset="-122"/>
              <a:cs typeface="宋体" panose="02010600030101010101" pitchFamily="2"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2" name="任意多边形 1"/>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2195" cy="1299"/>
              <a:chOff x="170" y="288"/>
              <a:chExt cx="12195" cy="1299"/>
            </a:xfrm>
          </p:grpSpPr>
          <p:sp>
            <p:nvSpPr>
              <p:cNvPr id="8" name="文本框 7"/>
              <p:cNvSpPr txBox="1"/>
              <p:nvPr/>
            </p:nvSpPr>
            <p:spPr>
              <a:xfrm>
                <a:off x="1314" y="478"/>
                <a:ext cx="11051"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二、新型冠状病毒肺炎防护知识</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grpSp>
        <p:nvGrpSpPr>
          <p:cNvPr id="34" name="组合 33"/>
          <p:cNvGrpSpPr/>
          <p:nvPr/>
        </p:nvGrpSpPr>
        <p:grpSpPr>
          <a:xfrm>
            <a:off x="7365061" y="1756066"/>
            <a:ext cx="3891707" cy="705298"/>
            <a:chOff x="823122" y="2022766"/>
            <a:chExt cx="3891707" cy="705298"/>
          </a:xfrm>
          <a:solidFill>
            <a:srgbClr val="EEF2F0"/>
          </a:solidFill>
        </p:grpSpPr>
        <p:sp>
          <p:nvSpPr>
            <p:cNvPr id="35" name="矩形 34"/>
            <p:cNvSpPr/>
            <p:nvPr/>
          </p:nvSpPr>
          <p:spPr>
            <a:xfrm>
              <a:off x="823122" y="2022766"/>
              <a:ext cx="3891707" cy="705298"/>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300">
                <a:solidFill>
                  <a:srgbClr val="23543E"/>
                </a:solidFill>
                <a:latin typeface="思源黑体 CN Bold" panose="020B0800000000000000" charset="-122"/>
                <a:ea typeface="思源黑体 CN Bold" panose="020B0800000000000000" charset="-122"/>
                <a:cs typeface="+mn-ea"/>
                <a:sym typeface="+mn-lt"/>
              </a:endParaRPr>
            </a:p>
          </p:txBody>
        </p:sp>
        <p:sp>
          <p:nvSpPr>
            <p:cNvPr id="36" name="TextBox 19"/>
            <p:cNvSpPr txBox="1"/>
            <p:nvPr/>
          </p:nvSpPr>
          <p:spPr>
            <a:xfrm>
              <a:off x="1368961" y="2223287"/>
              <a:ext cx="2784796" cy="33718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1600" b="1" spc="300" dirty="0" smtClean="0">
                  <a:solidFill>
                    <a:srgbClr val="23543E"/>
                  </a:solidFill>
                  <a:latin typeface="思源黑体 CN Bold" panose="020B0800000000000000" charset="-122"/>
                  <a:ea typeface="思源黑体 CN Bold" panose="020B0800000000000000" charset="-122"/>
                  <a:cs typeface="+mn-ea"/>
                  <a:sym typeface="+mn-lt"/>
                </a:rPr>
                <a:t>及时报案</a:t>
              </a:r>
              <a:endParaRPr lang="zh-CN" altLang="en-US" sz="1600" b="1" spc="300" dirty="0" smtClean="0">
                <a:solidFill>
                  <a:srgbClr val="23543E"/>
                </a:solidFill>
                <a:latin typeface="思源黑体 CN Bold" panose="020B0800000000000000" charset="-122"/>
                <a:ea typeface="思源黑体 CN Bold" panose="020B0800000000000000" charset="-122"/>
                <a:cs typeface="+mn-ea"/>
                <a:sym typeface="+mn-lt"/>
              </a:endParaRPr>
            </a:p>
          </p:txBody>
        </p:sp>
      </p:grpSp>
      <p:grpSp>
        <p:nvGrpSpPr>
          <p:cNvPr id="37" name="组合 36"/>
          <p:cNvGrpSpPr/>
          <p:nvPr/>
        </p:nvGrpSpPr>
        <p:grpSpPr>
          <a:xfrm>
            <a:off x="7373316" y="3845157"/>
            <a:ext cx="3891707" cy="705298"/>
            <a:chOff x="823122" y="4111857"/>
            <a:chExt cx="3891707" cy="705298"/>
          </a:xfrm>
          <a:solidFill>
            <a:srgbClr val="EEF2F0"/>
          </a:solidFill>
        </p:grpSpPr>
        <p:sp>
          <p:nvSpPr>
            <p:cNvPr id="38" name="矩形 37"/>
            <p:cNvSpPr/>
            <p:nvPr/>
          </p:nvSpPr>
          <p:spPr>
            <a:xfrm>
              <a:off x="823122" y="4111857"/>
              <a:ext cx="3891707" cy="705298"/>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300">
                <a:solidFill>
                  <a:srgbClr val="23543E"/>
                </a:solidFill>
                <a:latin typeface="思源黑体 CN Bold" panose="020B0800000000000000" charset="-122"/>
                <a:ea typeface="思源黑体 CN Bold" panose="020B0800000000000000" charset="-122"/>
                <a:cs typeface="+mn-ea"/>
                <a:sym typeface="+mn-lt"/>
              </a:endParaRPr>
            </a:p>
          </p:txBody>
        </p:sp>
        <p:sp>
          <p:nvSpPr>
            <p:cNvPr id="39" name="TextBox 19"/>
            <p:cNvSpPr txBox="1"/>
            <p:nvPr/>
          </p:nvSpPr>
          <p:spPr>
            <a:xfrm>
              <a:off x="1368961" y="4314346"/>
              <a:ext cx="2784796" cy="33718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1600" b="1" spc="300">
                  <a:solidFill>
                    <a:srgbClr val="23543E"/>
                  </a:solidFill>
                  <a:latin typeface="思源黑体 CN Bold" panose="020B0800000000000000" charset="-122"/>
                  <a:ea typeface="思源黑体 CN Bold" panose="020B0800000000000000" charset="-122"/>
                  <a:cs typeface="+mn-ea"/>
                  <a:sym typeface="+mn-lt"/>
                </a:rPr>
                <a:t>保护好事发现场</a:t>
              </a:r>
              <a:endParaRPr lang="zh-CN" altLang="en-US" sz="1600" b="1" spc="300">
                <a:solidFill>
                  <a:srgbClr val="23543E"/>
                </a:solidFill>
                <a:latin typeface="思源黑体 CN Bold" panose="020B0800000000000000" charset="-122"/>
                <a:ea typeface="思源黑体 CN Bold" panose="020B0800000000000000" charset="-122"/>
                <a:cs typeface="+mn-ea"/>
                <a:sym typeface="+mn-lt"/>
              </a:endParaRPr>
            </a:p>
          </p:txBody>
        </p:sp>
      </p:grpSp>
      <p:grpSp>
        <p:nvGrpSpPr>
          <p:cNvPr id="40" name="组合 39"/>
          <p:cNvGrpSpPr/>
          <p:nvPr/>
        </p:nvGrpSpPr>
        <p:grpSpPr>
          <a:xfrm>
            <a:off x="7373316" y="4889702"/>
            <a:ext cx="3891707" cy="705298"/>
            <a:chOff x="823122" y="5156402"/>
            <a:chExt cx="3891707" cy="705298"/>
          </a:xfrm>
          <a:solidFill>
            <a:srgbClr val="EEF2F0"/>
          </a:solidFill>
        </p:grpSpPr>
        <p:sp>
          <p:nvSpPr>
            <p:cNvPr id="41" name="矩形 40"/>
            <p:cNvSpPr/>
            <p:nvPr/>
          </p:nvSpPr>
          <p:spPr>
            <a:xfrm>
              <a:off x="823122" y="5156402"/>
              <a:ext cx="3891707" cy="705298"/>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300">
                <a:solidFill>
                  <a:srgbClr val="23543E"/>
                </a:solidFill>
                <a:latin typeface="思源黑体 CN Bold" panose="020B0800000000000000" charset="-122"/>
                <a:ea typeface="思源黑体 CN Bold" panose="020B0800000000000000" charset="-122"/>
                <a:cs typeface="+mn-ea"/>
                <a:sym typeface="+mn-lt"/>
              </a:endParaRPr>
            </a:p>
          </p:txBody>
        </p:sp>
        <p:sp>
          <p:nvSpPr>
            <p:cNvPr id="42" name="TextBox 19"/>
            <p:cNvSpPr txBox="1"/>
            <p:nvPr/>
          </p:nvSpPr>
          <p:spPr>
            <a:xfrm>
              <a:off x="1368961" y="5358892"/>
              <a:ext cx="2784796" cy="33718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1600" b="1" spc="300">
                  <a:solidFill>
                    <a:srgbClr val="23543E"/>
                  </a:solidFill>
                  <a:latin typeface="思源黑体 CN Bold" panose="020B0800000000000000" charset="-122"/>
                  <a:ea typeface="思源黑体 CN Bold" panose="020B0800000000000000" charset="-122"/>
                  <a:cs typeface="+mn-ea"/>
                  <a:sym typeface="+mn-lt"/>
                </a:rPr>
                <a:t>留好肇事者信息</a:t>
              </a:r>
              <a:endParaRPr lang="zh-CN" altLang="en-US" sz="1600" b="1" spc="300">
                <a:solidFill>
                  <a:srgbClr val="23543E"/>
                </a:solidFill>
                <a:latin typeface="思源黑体 CN Bold" panose="020B0800000000000000" charset="-122"/>
                <a:ea typeface="思源黑体 CN Bold" panose="020B0800000000000000" charset="-122"/>
                <a:cs typeface="+mn-ea"/>
                <a:sym typeface="+mn-lt"/>
              </a:endParaRPr>
            </a:p>
          </p:txBody>
        </p:sp>
      </p:grpSp>
      <p:grpSp>
        <p:nvGrpSpPr>
          <p:cNvPr id="43" name="组合 42"/>
          <p:cNvGrpSpPr/>
          <p:nvPr/>
        </p:nvGrpSpPr>
        <p:grpSpPr>
          <a:xfrm>
            <a:off x="7381571" y="2792991"/>
            <a:ext cx="3891707" cy="705298"/>
            <a:chOff x="823122" y="3067311"/>
            <a:chExt cx="3891707" cy="705298"/>
          </a:xfrm>
          <a:solidFill>
            <a:srgbClr val="EEF2F0"/>
          </a:solidFill>
        </p:grpSpPr>
        <p:sp>
          <p:nvSpPr>
            <p:cNvPr id="44" name="矩形 43"/>
            <p:cNvSpPr/>
            <p:nvPr/>
          </p:nvSpPr>
          <p:spPr>
            <a:xfrm>
              <a:off x="823122" y="3067311"/>
              <a:ext cx="3891707" cy="705298"/>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300">
                <a:solidFill>
                  <a:srgbClr val="23543E"/>
                </a:solidFill>
                <a:latin typeface="思源黑体 CN Bold" panose="020B0800000000000000" charset="-122"/>
                <a:ea typeface="思源黑体 CN Bold" panose="020B0800000000000000" charset="-122"/>
                <a:cs typeface="+mn-ea"/>
                <a:sym typeface="+mn-lt"/>
              </a:endParaRPr>
            </a:p>
          </p:txBody>
        </p:sp>
        <p:sp>
          <p:nvSpPr>
            <p:cNvPr id="45" name="TextBox 19"/>
            <p:cNvSpPr txBox="1"/>
            <p:nvPr/>
          </p:nvSpPr>
          <p:spPr>
            <a:xfrm>
              <a:off x="1368961" y="3267832"/>
              <a:ext cx="2784796" cy="33718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r>
                <a:rPr lang="zh-CN" altLang="en-US" sz="1600" b="1" spc="300">
                  <a:solidFill>
                    <a:srgbClr val="23543E"/>
                  </a:solidFill>
                  <a:latin typeface="思源黑体 CN Bold" panose="020B0800000000000000" charset="-122"/>
                  <a:ea typeface="思源黑体 CN Bold" panose="020B0800000000000000" charset="-122"/>
                  <a:cs typeface="+mn-ea"/>
                  <a:sym typeface="+mn-lt"/>
                </a:rPr>
                <a:t>及时呼叫救护车</a:t>
              </a:r>
              <a:endParaRPr lang="zh-CN" altLang="en-US" sz="1600" b="1" spc="300">
                <a:solidFill>
                  <a:srgbClr val="23543E"/>
                </a:solidFill>
                <a:latin typeface="思源黑体 CN Bold" panose="020B0800000000000000" charset="-122"/>
                <a:ea typeface="思源黑体 CN Bold" panose="020B0800000000000000" charset="-122"/>
                <a:cs typeface="+mn-ea"/>
                <a:sym typeface="+mn-lt"/>
              </a:endParaRPr>
            </a:p>
          </p:txBody>
        </p:sp>
      </p:grpSp>
      <p:grpSp>
        <p:nvGrpSpPr>
          <p:cNvPr id="46" name="组合 45"/>
          <p:cNvGrpSpPr/>
          <p:nvPr/>
        </p:nvGrpSpPr>
        <p:grpSpPr>
          <a:xfrm>
            <a:off x="718448" y="1756066"/>
            <a:ext cx="6356066" cy="3838934"/>
            <a:chOff x="5089029" y="2022766"/>
            <a:chExt cx="6356066" cy="3838934"/>
          </a:xfrm>
        </p:grpSpPr>
        <p:sp>
          <p:nvSpPr>
            <p:cNvPr id="47" name="矩形 46"/>
            <p:cNvSpPr/>
            <p:nvPr/>
          </p:nvSpPr>
          <p:spPr>
            <a:xfrm>
              <a:off x="5089029" y="2022766"/>
              <a:ext cx="6356066" cy="3838934"/>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543E"/>
                </a:solidFill>
                <a:latin typeface="思源黑体 CN Bold" panose="020B0800000000000000" charset="-122"/>
                <a:ea typeface="思源黑体 CN Bold" panose="020B0800000000000000" charset="-122"/>
                <a:cs typeface="+mn-ea"/>
                <a:sym typeface="+mn-lt"/>
              </a:endParaRPr>
            </a:p>
          </p:txBody>
        </p:sp>
        <p:sp>
          <p:nvSpPr>
            <p:cNvPr id="48" name="文本框 47"/>
            <p:cNvSpPr txBox="1"/>
            <p:nvPr/>
          </p:nvSpPr>
          <p:spPr>
            <a:xfrm>
              <a:off x="5290521" y="2287150"/>
              <a:ext cx="5953083" cy="1383665"/>
            </a:xfrm>
            <a:prstGeom prst="rect">
              <a:avLst/>
            </a:prstGeom>
            <a:noFill/>
          </p:spPr>
          <p:txBody>
            <a:bodyPr wrap="square" rtlCol="0">
              <a:spAutoFit/>
              <a:scene3d>
                <a:camera prst="orthographicFront"/>
                <a:lightRig rig="threePt" dir="t"/>
              </a:scene3d>
              <a:sp3d contourW="12700"/>
            </a:bodyPr>
            <a:lstStyle/>
            <a:p>
              <a:pPr>
                <a:lnSpc>
                  <a:spcPct val="150000"/>
                </a:lnSpc>
                <a:spcBef>
                  <a:spcPct val="20000"/>
                </a:spcBef>
              </a:pPr>
              <a:r>
                <a:rPr lang="en-US" altLang="zh-CN" sz="1400" dirty="0">
                  <a:solidFill>
                    <a:srgbClr val="23543E"/>
                  </a:solidFill>
                  <a:latin typeface="思源黑体 CN Bold" panose="020B0800000000000000" charset="-122"/>
                  <a:ea typeface="思源黑体 CN Bold" panose="020B0800000000000000" charset="-122"/>
                  <a:cs typeface="+mn-ea"/>
                  <a:sym typeface="+mn-lt"/>
                </a:rPr>
                <a:t>     </a:t>
              </a:r>
              <a:r>
                <a:rPr lang="zh-CN" altLang="en-US" sz="1400" dirty="0">
                  <a:solidFill>
                    <a:srgbClr val="23543E"/>
                  </a:solidFill>
                  <a:latin typeface="思源黑体 CN Bold" panose="020B0800000000000000" charset="-122"/>
                  <a:ea typeface="思源黑体 CN Bold" panose="020B0800000000000000" charset="-122"/>
                  <a:cs typeface="+mn-ea"/>
                  <a:sym typeface="+mn-lt"/>
                </a:rPr>
                <a:t>无论在校外还是在校内，一旦发生交通事故，应立即报案，不随意与肇事者“私了”，有利于事故的公正处理。有人员受伤的，还应拨打120急救电话。若在校外发生交通事故除及时报案外，还应及时与学校取得联系，由学校出面协助处理有关事宜。</a:t>
              </a:r>
              <a:endParaRPr lang="zh-CN" altLang="en-US" sz="1400" dirty="0">
                <a:solidFill>
                  <a:srgbClr val="23543E"/>
                </a:solidFill>
                <a:latin typeface="思源黑体 CN Bold" panose="020B0800000000000000" charset="-122"/>
                <a:ea typeface="思源黑体 CN Bold" panose="020B0800000000000000" charset="-122"/>
                <a:cs typeface="+mn-ea"/>
                <a:sym typeface="+mn-lt"/>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p:tgtEl>
                                          <p:spTgt spid="34"/>
                                        </p:tgtEl>
                                        <p:attrNameLst>
                                          <p:attrName>ppt_x</p:attrName>
                                        </p:attrNameLst>
                                      </p:cBhvr>
                                      <p:tavLst>
                                        <p:tav tm="0">
                                          <p:val>
                                            <p:strVal val="#ppt_x-#ppt_w*1.125000"/>
                                          </p:val>
                                        </p:tav>
                                        <p:tav tm="100000">
                                          <p:val>
                                            <p:strVal val="#ppt_x"/>
                                          </p:val>
                                        </p:tav>
                                      </p:tavLst>
                                    </p:anim>
                                    <p:animEffect transition="in" filter="wipe(right)">
                                      <p:cBhvr>
                                        <p:cTn id="14" dur="500"/>
                                        <p:tgtEl>
                                          <p:spTgt spid="34"/>
                                        </p:tgtEl>
                                      </p:cBhvr>
                                    </p:animEffect>
                                  </p:childTnLst>
                                </p:cTn>
                              </p:par>
                              <p:par>
                                <p:cTn id="15" presetID="12" presetClass="entr" presetSubtype="8" fill="hold" nodeType="withEffect">
                                  <p:stCondLst>
                                    <p:cond delay="25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p:tgtEl>
                                          <p:spTgt spid="43"/>
                                        </p:tgtEl>
                                        <p:attrNameLst>
                                          <p:attrName>ppt_x</p:attrName>
                                        </p:attrNameLst>
                                      </p:cBhvr>
                                      <p:tavLst>
                                        <p:tav tm="0">
                                          <p:val>
                                            <p:strVal val="#ppt_x-#ppt_w*1.125000"/>
                                          </p:val>
                                        </p:tav>
                                        <p:tav tm="100000">
                                          <p:val>
                                            <p:strVal val="#ppt_x"/>
                                          </p:val>
                                        </p:tav>
                                      </p:tavLst>
                                    </p:anim>
                                    <p:animEffect transition="in" filter="wipe(right)">
                                      <p:cBhvr>
                                        <p:cTn id="18" dur="500"/>
                                        <p:tgtEl>
                                          <p:spTgt spid="43"/>
                                        </p:tgtEl>
                                      </p:cBhvr>
                                    </p:animEffect>
                                  </p:childTnLst>
                                </p:cTn>
                              </p:par>
                              <p:par>
                                <p:cTn id="19" presetID="12" presetClass="entr" presetSubtype="8" fill="hold" nodeType="withEffect">
                                  <p:stCondLst>
                                    <p:cond delay="50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p:tgtEl>
                                          <p:spTgt spid="37"/>
                                        </p:tgtEl>
                                        <p:attrNameLst>
                                          <p:attrName>ppt_x</p:attrName>
                                        </p:attrNameLst>
                                      </p:cBhvr>
                                      <p:tavLst>
                                        <p:tav tm="0">
                                          <p:val>
                                            <p:strVal val="#ppt_x-#ppt_w*1.125000"/>
                                          </p:val>
                                        </p:tav>
                                        <p:tav tm="100000">
                                          <p:val>
                                            <p:strVal val="#ppt_x"/>
                                          </p:val>
                                        </p:tav>
                                      </p:tavLst>
                                    </p:anim>
                                    <p:animEffect transition="in" filter="wipe(right)">
                                      <p:cBhvr>
                                        <p:cTn id="22" dur="500"/>
                                        <p:tgtEl>
                                          <p:spTgt spid="37"/>
                                        </p:tgtEl>
                                      </p:cBhvr>
                                    </p:animEffect>
                                  </p:childTnLst>
                                </p:cTn>
                              </p:par>
                              <p:par>
                                <p:cTn id="23" presetID="12" presetClass="entr" presetSubtype="8" fill="hold" nodeType="withEffect">
                                  <p:stCondLst>
                                    <p:cond delay="75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p:tgtEl>
                                          <p:spTgt spid="40"/>
                                        </p:tgtEl>
                                        <p:attrNameLst>
                                          <p:attrName>ppt_x</p:attrName>
                                        </p:attrNameLst>
                                      </p:cBhvr>
                                      <p:tavLst>
                                        <p:tav tm="0">
                                          <p:val>
                                            <p:strVal val="#ppt_x-#ppt_w*1.125000"/>
                                          </p:val>
                                        </p:tav>
                                        <p:tav tm="100000">
                                          <p:val>
                                            <p:strVal val="#ppt_x"/>
                                          </p:val>
                                        </p:tav>
                                      </p:tavLst>
                                    </p:anim>
                                    <p:animEffect transition="in" filter="wipe(right)">
                                      <p:cBhvr>
                                        <p:cTn id="2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3810"/>
            <a:ext cx="12202160" cy="6864350"/>
            <a:chOff x="-29" y="0"/>
            <a:chExt cx="19216" cy="10810"/>
          </a:xfrm>
        </p:grpSpPr>
        <p:sp>
          <p:nvSpPr>
            <p:cNvPr id="2" name="任意多边形 1"/>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2195" cy="1299"/>
              <a:chOff x="170" y="288"/>
              <a:chExt cx="12195" cy="1299"/>
            </a:xfrm>
          </p:grpSpPr>
          <p:sp>
            <p:nvSpPr>
              <p:cNvPr id="8" name="文本框 7"/>
              <p:cNvSpPr txBox="1"/>
              <p:nvPr/>
            </p:nvSpPr>
            <p:spPr>
              <a:xfrm>
                <a:off x="1314" y="478"/>
                <a:ext cx="11051"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二、新型冠状病毒肺炎防护知识</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grpSp>
        <p:nvGrpSpPr>
          <p:cNvPr id="46" name="组合 45"/>
          <p:cNvGrpSpPr/>
          <p:nvPr/>
        </p:nvGrpSpPr>
        <p:grpSpPr>
          <a:xfrm>
            <a:off x="661933" y="1742731"/>
            <a:ext cx="4987290" cy="2824480"/>
            <a:chOff x="5060454" y="2500286"/>
            <a:chExt cx="4987290" cy="2824480"/>
          </a:xfrm>
        </p:grpSpPr>
        <p:sp>
          <p:nvSpPr>
            <p:cNvPr id="47" name="矩形 46"/>
            <p:cNvSpPr/>
            <p:nvPr/>
          </p:nvSpPr>
          <p:spPr>
            <a:xfrm>
              <a:off x="5060454" y="2500286"/>
              <a:ext cx="4987290" cy="2824480"/>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543E"/>
                </a:solidFill>
                <a:latin typeface="思源黑体 CN Bold" panose="020B0800000000000000" charset="-122"/>
                <a:ea typeface="思源黑体 CN Bold" panose="020B0800000000000000" charset="-122"/>
                <a:cs typeface="+mn-ea"/>
                <a:sym typeface="+mn-lt"/>
              </a:endParaRPr>
            </a:p>
          </p:txBody>
        </p:sp>
        <p:sp>
          <p:nvSpPr>
            <p:cNvPr id="48" name="文本框 47"/>
            <p:cNvSpPr txBox="1"/>
            <p:nvPr/>
          </p:nvSpPr>
          <p:spPr>
            <a:xfrm>
              <a:off x="5407799" y="2894621"/>
              <a:ext cx="4486910" cy="2035175"/>
            </a:xfrm>
            <a:prstGeom prst="rect">
              <a:avLst/>
            </a:prstGeom>
            <a:noFill/>
          </p:spPr>
          <p:txBody>
            <a:bodyPr wrap="square" rtlCol="0">
              <a:spAutoFit/>
              <a:scene3d>
                <a:camera prst="orthographicFront"/>
                <a:lightRig rig="threePt" dir="t"/>
              </a:scene3d>
              <a:sp3d contourW="12700"/>
            </a:bodyPr>
            <a:lstStyle/>
            <a:p>
              <a:pPr>
                <a:lnSpc>
                  <a:spcPct val="150000"/>
                </a:lnSpc>
                <a:spcBef>
                  <a:spcPct val="20000"/>
                </a:spcBef>
              </a:pPr>
              <a:r>
                <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1. 洗手</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a:p>
              <a:pPr>
                <a:lnSpc>
                  <a:spcPct val="150000"/>
                </a:lnSpc>
                <a:spcBef>
                  <a:spcPct val="20000"/>
                </a:spcBef>
              </a:pPr>
              <a:r>
                <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（1）洗手在预防呼吸道传播疾病中的作用。</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a:p>
              <a:pPr>
                <a:lnSpc>
                  <a:spcPct val="150000"/>
                </a:lnSpc>
                <a:spcBef>
                  <a:spcPct val="20000"/>
                </a:spcBef>
              </a:pPr>
              <a:r>
                <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正确洗手是预防腹泻和呼吸道感染的最有效措施之一。洗手可以将手上的细菌洗掉，避免通过接触把病毒、细菌传染给他人。</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p:txBody>
        </p:sp>
      </p:grpSp>
      <p:sp>
        <p:nvSpPr>
          <p:cNvPr id="4" name="文本框 3"/>
          <p:cNvSpPr txBox="1"/>
          <p:nvPr/>
        </p:nvSpPr>
        <p:spPr>
          <a:xfrm>
            <a:off x="1009015" y="986155"/>
            <a:ext cx="2722880" cy="398780"/>
          </a:xfrm>
          <a:prstGeom prst="rect">
            <a:avLst/>
          </a:prstGeom>
          <a:noFill/>
        </p:spPr>
        <p:txBody>
          <a:bodyPr wrap="none" rtlCol="0">
            <a:spAutoFit/>
          </a:bodyPr>
          <a:p>
            <a:r>
              <a:rPr lang="zh-CN" altLang="en-US" sz="2000" b="1"/>
              <a:t>（一）个人的防护知识</a:t>
            </a:r>
            <a:endParaRPr lang="zh-CN" altLang="en-US" sz="2000" b="1"/>
          </a:p>
        </p:txBody>
      </p:sp>
      <p:pic>
        <p:nvPicPr>
          <p:cNvPr id="114" name="图片 113"/>
          <p:cNvPicPr/>
          <p:nvPr/>
        </p:nvPicPr>
        <p:blipFill>
          <a:blip r:embed="rId3"/>
          <a:stretch>
            <a:fillRect/>
          </a:stretch>
        </p:blipFill>
        <p:spPr>
          <a:xfrm>
            <a:off x="6127115" y="1793875"/>
            <a:ext cx="4333875" cy="277304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2" name="任意多边形 1"/>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2195" cy="1299"/>
              <a:chOff x="170" y="288"/>
              <a:chExt cx="12195" cy="1299"/>
            </a:xfrm>
          </p:grpSpPr>
          <p:sp>
            <p:nvSpPr>
              <p:cNvPr id="8" name="文本框 7"/>
              <p:cNvSpPr txBox="1"/>
              <p:nvPr/>
            </p:nvSpPr>
            <p:spPr>
              <a:xfrm>
                <a:off x="1314" y="478"/>
                <a:ext cx="11051"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二、新型冠状病毒肺炎防护知识</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grpSp>
        <p:nvGrpSpPr>
          <p:cNvPr id="46" name="组合 45"/>
          <p:cNvGrpSpPr/>
          <p:nvPr/>
        </p:nvGrpSpPr>
        <p:grpSpPr>
          <a:xfrm>
            <a:off x="733688" y="1685581"/>
            <a:ext cx="4645660" cy="4446270"/>
            <a:chOff x="5132209" y="2130081"/>
            <a:chExt cx="4645660" cy="4446270"/>
          </a:xfrm>
        </p:grpSpPr>
        <p:sp>
          <p:nvSpPr>
            <p:cNvPr id="47" name="矩形 46"/>
            <p:cNvSpPr/>
            <p:nvPr/>
          </p:nvSpPr>
          <p:spPr>
            <a:xfrm>
              <a:off x="5132209" y="2184691"/>
              <a:ext cx="4645660" cy="4391025"/>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543E"/>
                </a:solidFill>
                <a:latin typeface="思源黑体 CN Bold" panose="020B0800000000000000" charset="-122"/>
                <a:ea typeface="思源黑体 CN Bold" panose="020B0800000000000000" charset="-122"/>
                <a:cs typeface="+mn-ea"/>
                <a:sym typeface="+mn-lt"/>
              </a:endParaRPr>
            </a:p>
          </p:txBody>
        </p:sp>
        <p:sp>
          <p:nvSpPr>
            <p:cNvPr id="48" name="文本框 47"/>
            <p:cNvSpPr txBox="1"/>
            <p:nvPr/>
          </p:nvSpPr>
          <p:spPr>
            <a:xfrm>
              <a:off x="5290324" y="2130081"/>
              <a:ext cx="4329430" cy="4446270"/>
            </a:xfrm>
            <a:prstGeom prst="rect">
              <a:avLst/>
            </a:prstGeom>
            <a:noFill/>
          </p:spPr>
          <p:txBody>
            <a:bodyPr wrap="square" rtlCol="0">
              <a:spAutoFit/>
              <a:scene3d>
                <a:camera prst="orthographicFront"/>
                <a:lightRig rig="threePt" dir="t"/>
              </a:scene3d>
              <a:sp3d contourW="12700"/>
            </a:bodyPr>
            <a:lstStyle/>
            <a:p>
              <a:pPr>
                <a:lnSpc>
                  <a:spcPct val="150000"/>
                </a:lnSpc>
                <a:spcBef>
                  <a:spcPct val="20000"/>
                </a:spcBef>
              </a:pPr>
              <a:r>
                <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（2）正确洗手需掌握六步洗手法</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a:p>
              <a:pPr>
                <a:lnSpc>
                  <a:spcPct val="150000"/>
                </a:lnSpc>
                <a:spcBef>
                  <a:spcPct val="20000"/>
                </a:spcBef>
              </a:pPr>
              <a:r>
                <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第一步，掌心相对，手指并拢，相互揉搓。</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a:p>
              <a:pPr>
                <a:lnSpc>
                  <a:spcPct val="150000"/>
                </a:lnSpc>
                <a:spcBef>
                  <a:spcPct val="20000"/>
                </a:spcBef>
              </a:pPr>
              <a:r>
                <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第二步，手心对手背，沿指缝相互揉搓，左右手交换进行。</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a:p>
              <a:pPr>
                <a:lnSpc>
                  <a:spcPct val="150000"/>
                </a:lnSpc>
                <a:spcBef>
                  <a:spcPct val="20000"/>
                </a:spcBef>
              </a:pPr>
              <a:r>
                <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第三步，掌心相对，双手交叉指缝相互揉搓。</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a:p>
              <a:pPr>
                <a:lnSpc>
                  <a:spcPct val="150000"/>
                </a:lnSpc>
                <a:spcBef>
                  <a:spcPct val="20000"/>
                </a:spcBef>
              </a:pPr>
              <a:r>
                <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第四步，弯曲手指使关节在另一手掌心旋转揉搓，左右手交换进行。</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a:p>
              <a:pPr>
                <a:lnSpc>
                  <a:spcPct val="150000"/>
                </a:lnSpc>
                <a:spcBef>
                  <a:spcPct val="20000"/>
                </a:spcBef>
              </a:pPr>
              <a:r>
                <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第五步，左手握住右手大拇指旋转揉搓，左右手交换进行。</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a:p>
              <a:pPr>
                <a:lnSpc>
                  <a:spcPct val="150000"/>
                </a:lnSpc>
                <a:spcBef>
                  <a:spcPct val="20000"/>
                </a:spcBef>
              </a:pPr>
              <a:r>
                <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第六步，将五个手指尖并拢，放在另一手掌心旋转揉搓，左右手交换进行。</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p:txBody>
        </p:sp>
      </p:grpSp>
      <p:sp>
        <p:nvSpPr>
          <p:cNvPr id="4" name="文本框 3"/>
          <p:cNvSpPr txBox="1"/>
          <p:nvPr/>
        </p:nvSpPr>
        <p:spPr>
          <a:xfrm>
            <a:off x="1009015" y="986155"/>
            <a:ext cx="2722880" cy="398780"/>
          </a:xfrm>
          <a:prstGeom prst="rect">
            <a:avLst/>
          </a:prstGeom>
          <a:noFill/>
        </p:spPr>
        <p:txBody>
          <a:bodyPr wrap="none" rtlCol="0">
            <a:spAutoFit/>
          </a:bodyPr>
          <a:p>
            <a:r>
              <a:rPr lang="zh-CN" altLang="en-US" sz="2000" b="1"/>
              <a:t>（一）个人的防护知识</a:t>
            </a:r>
            <a:endParaRPr lang="zh-CN" altLang="en-US" sz="2000" b="1"/>
          </a:p>
        </p:txBody>
      </p:sp>
      <p:pic>
        <p:nvPicPr>
          <p:cNvPr id="115" name="图片 114"/>
          <p:cNvPicPr/>
          <p:nvPr/>
        </p:nvPicPr>
        <p:blipFill>
          <a:blip r:embed="rId3"/>
          <a:stretch>
            <a:fillRect/>
          </a:stretch>
        </p:blipFill>
        <p:spPr>
          <a:xfrm>
            <a:off x="6559550" y="1377950"/>
            <a:ext cx="3755390" cy="475297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2" name="任意多边形 1"/>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2195" cy="1299"/>
              <a:chOff x="170" y="288"/>
              <a:chExt cx="12195" cy="1299"/>
            </a:xfrm>
          </p:grpSpPr>
          <p:sp>
            <p:nvSpPr>
              <p:cNvPr id="8" name="文本框 7"/>
              <p:cNvSpPr txBox="1"/>
              <p:nvPr/>
            </p:nvSpPr>
            <p:spPr>
              <a:xfrm>
                <a:off x="1314" y="478"/>
                <a:ext cx="11051"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二、新型冠状病毒肺炎防护知识</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grpSp>
        <p:nvGrpSpPr>
          <p:cNvPr id="46" name="组合 45"/>
          <p:cNvGrpSpPr/>
          <p:nvPr/>
        </p:nvGrpSpPr>
        <p:grpSpPr>
          <a:xfrm>
            <a:off x="733688" y="1685581"/>
            <a:ext cx="5354955" cy="4445635"/>
            <a:chOff x="5132209" y="2130081"/>
            <a:chExt cx="5354955" cy="4445635"/>
          </a:xfrm>
        </p:grpSpPr>
        <p:sp>
          <p:nvSpPr>
            <p:cNvPr id="47" name="矩形 46"/>
            <p:cNvSpPr/>
            <p:nvPr/>
          </p:nvSpPr>
          <p:spPr>
            <a:xfrm>
              <a:off x="5132209" y="2184691"/>
              <a:ext cx="5354955" cy="4391025"/>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543E"/>
                </a:solidFill>
                <a:latin typeface="思源黑体 CN Bold" panose="020B0800000000000000" charset="-122"/>
                <a:ea typeface="思源黑体 CN Bold" panose="020B0800000000000000" charset="-122"/>
                <a:cs typeface="+mn-ea"/>
                <a:sym typeface="+mn-lt"/>
              </a:endParaRPr>
            </a:p>
          </p:txBody>
        </p:sp>
        <p:sp>
          <p:nvSpPr>
            <p:cNvPr id="48" name="文本框 47"/>
            <p:cNvSpPr txBox="1"/>
            <p:nvPr/>
          </p:nvSpPr>
          <p:spPr>
            <a:xfrm>
              <a:off x="5290324" y="2130081"/>
              <a:ext cx="5196840" cy="4076700"/>
            </a:xfrm>
            <a:prstGeom prst="rect">
              <a:avLst/>
            </a:prstGeom>
            <a:noFill/>
          </p:spPr>
          <p:txBody>
            <a:bodyPr wrap="square" rtlCol="0">
              <a:spAutoFit/>
              <a:scene3d>
                <a:camera prst="orthographicFront"/>
                <a:lightRig rig="threePt" dir="t"/>
              </a:scene3d>
              <a:sp3d contourW="12700"/>
            </a:bodyPr>
            <a:lstStyle/>
            <a:p>
              <a:pPr>
                <a:lnSpc>
                  <a:spcPct val="150000"/>
                </a:lnSpc>
                <a:spcBef>
                  <a:spcPct val="20000"/>
                </a:spcBef>
              </a:pPr>
              <a:r>
                <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2. 戴口罩</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a:p>
              <a:pPr>
                <a:lnSpc>
                  <a:spcPct val="150000"/>
                </a:lnSpc>
                <a:spcBef>
                  <a:spcPct val="20000"/>
                </a:spcBef>
              </a:pPr>
              <a:r>
                <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（1）口罩的选择。</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a:p>
              <a:pPr>
                <a:lnSpc>
                  <a:spcPct val="150000"/>
                </a:lnSpc>
                <a:spcBef>
                  <a:spcPct val="20000"/>
                </a:spcBef>
              </a:pPr>
              <a:r>
                <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选择一：一次性医用口罩，连续佩戴 4 小时更换，污染或潮湿后立即更换。</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a:p>
              <a:pPr>
                <a:lnSpc>
                  <a:spcPct val="150000"/>
                </a:lnSpc>
                <a:spcBef>
                  <a:spcPct val="20000"/>
                </a:spcBef>
              </a:pPr>
              <a:r>
                <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选择二：N95 医用防护口罩，连续佩戴 4 小时更换，污染或潮湿后立即更换。</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a:p>
              <a:pPr>
                <a:lnSpc>
                  <a:spcPct val="150000"/>
                </a:lnSpc>
                <a:spcBef>
                  <a:spcPct val="20000"/>
                </a:spcBef>
              </a:pPr>
              <a:r>
                <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棉布口罩、海绵口罩均不推荐。</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a:p>
              <a:pPr>
                <a:lnSpc>
                  <a:spcPct val="150000"/>
                </a:lnSpc>
                <a:spcBef>
                  <a:spcPct val="20000"/>
                </a:spcBef>
              </a:pPr>
              <a:r>
                <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（2）正确使用口罩。</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a:p>
              <a:pPr>
                <a:lnSpc>
                  <a:spcPct val="150000"/>
                </a:lnSpc>
                <a:spcBef>
                  <a:spcPct val="20000"/>
                </a:spcBef>
              </a:pPr>
              <a:r>
                <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一般医用口罩的使用方法如下。口罩颜色深的是正面，正面应该朝外，而且医用口罩上还有鼻夹金属条。</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p:txBody>
        </p:sp>
      </p:grpSp>
      <p:sp>
        <p:nvSpPr>
          <p:cNvPr id="4" name="文本框 3"/>
          <p:cNvSpPr txBox="1"/>
          <p:nvPr/>
        </p:nvSpPr>
        <p:spPr>
          <a:xfrm>
            <a:off x="1009015" y="986155"/>
            <a:ext cx="2722880" cy="398780"/>
          </a:xfrm>
          <a:prstGeom prst="rect">
            <a:avLst/>
          </a:prstGeom>
          <a:noFill/>
        </p:spPr>
        <p:txBody>
          <a:bodyPr wrap="none" rtlCol="0">
            <a:spAutoFit/>
          </a:bodyPr>
          <a:p>
            <a:r>
              <a:rPr lang="zh-CN" altLang="en-US" sz="2000" b="1"/>
              <a:t>（一）个人的防护知识</a:t>
            </a:r>
            <a:endParaRPr lang="zh-CN" altLang="en-US" sz="2000" b="1"/>
          </a:p>
        </p:txBody>
      </p:sp>
      <p:pic>
        <p:nvPicPr>
          <p:cNvPr id="117" name="图片 116"/>
          <p:cNvPicPr/>
          <p:nvPr/>
        </p:nvPicPr>
        <p:blipFill>
          <a:blip r:embed="rId3"/>
          <a:stretch>
            <a:fillRect/>
          </a:stretch>
        </p:blipFill>
        <p:spPr>
          <a:xfrm>
            <a:off x="6380163" y="1398905"/>
            <a:ext cx="4924425" cy="476250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9" name="任意多边形 1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圆角矩形 4"/>
          <p:cNvSpPr/>
          <p:nvPr/>
        </p:nvSpPr>
        <p:spPr>
          <a:xfrm>
            <a:off x="843598" y="1529715"/>
            <a:ext cx="10504170" cy="4866005"/>
          </a:xfrm>
          <a:prstGeom prst="roundRect">
            <a:avLst/>
          </a:prstGeom>
          <a:solidFill>
            <a:srgbClr val="8EC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组合 15"/>
          <p:cNvGrpSpPr/>
          <p:nvPr/>
        </p:nvGrpSpPr>
        <p:grpSpPr>
          <a:xfrm>
            <a:off x="4920933" y="208915"/>
            <a:ext cx="2339340" cy="1195070"/>
            <a:chOff x="1464" y="534"/>
            <a:chExt cx="3684" cy="1882"/>
          </a:xfrm>
        </p:grpSpPr>
        <p:sp>
          <p:nvSpPr>
            <p:cNvPr id="7" name="圆角矩形 6"/>
            <p:cNvSpPr/>
            <p:nvPr/>
          </p:nvSpPr>
          <p:spPr>
            <a:xfrm>
              <a:off x="1464" y="534"/>
              <a:ext cx="3684" cy="1228"/>
            </a:xfrm>
            <a:prstGeom prst="roundRect">
              <a:avLst/>
            </a:prstGeom>
            <a:solidFill>
              <a:srgbClr val="EEF2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6" name="矩形 5"/>
            <p:cNvSpPr/>
            <p:nvPr/>
          </p:nvSpPr>
          <p:spPr>
            <a:xfrm>
              <a:off x="2169" y="654"/>
              <a:ext cx="2274" cy="1016"/>
            </a:xfrm>
            <a:prstGeom prst="rect">
              <a:avLst/>
            </a:prstGeom>
            <a:noFill/>
            <a:ln>
              <a:noFill/>
            </a:ln>
          </p:spPr>
          <p:txBody>
            <a:bodyPr wrap="square" rtlCol="0" anchor="t">
              <a:spAutoFit/>
              <a:scene3d>
                <a:camera prst="orthographicFront"/>
                <a:lightRig rig="threePt" dir="t"/>
              </a:scene3d>
            </a:bodyPr>
            <a:p>
              <a:pPr algn="dist"/>
              <a:r>
                <a:rPr lang="zh-CN" sz="3600">
                  <a:solidFill>
                    <a:srgbClr val="23543E"/>
                  </a:solidFill>
                  <a:effectLst/>
                  <a:latin typeface="思源黑体 CN Bold" panose="020B0800000000000000" charset="-122"/>
                  <a:ea typeface="思源黑体 CN Bold" panose="020B0800000000000000" charset="-122"/>
                  <a:cs typeface="思源黑体 CN Bold" panose="020B0800000000000000" charset="-122"/>
                </a:rPr>
                <a:t>目录</a:t>
              </a:r>
              <a:endParaRPr lang="zh-CN" altLang="en-US" sz="3600">
                <a:solidFill>
                  <a:srgbClr val="23543E"/>
                </a:soli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8" name="文本框 7"/>
            <p:cNvSpPr txBox="1"/>
            <p:nvPr/>
          </p:nvSpPr>
          <p:spPr>
            <a:xfrm>
              <a:off x="1805" y="1836"/>
              <a:ext cx="3002" cy="580"/>
            </a:xfrm>
            <a:prstGeom prst="rect">
              <a:avLst/>
            </a:prstGeom>
            <a:noFill/>
          </p:spPr>
          <p:txBody>
            <a:bodyPr wrap="square" rtlCol="0" anchor="t">
              <a:spAutoFit/>
            </a:bodyPr>
            <a:p>
              <a:pPr algn="dist"/>
              <a:r>
                <a:rPr lang="en-US" altLang="zh-CN" dirty="0">
                  <a:ln w="12700">
                    <a:noFill/>
                  </a:ln>
                  <a:solidFill>
                    <a:srgbClr val="8EC78B"/>
                  </a:solidFill>
                  <a:effectLst/>
                  <a:latin typeface="思源黑体 CN Bold" panose="020B0800000000000000" charset="-122"/>
                  <a:ea typeface="思源黑体 CN Bold" panose="020B0800000000000000" charset="-122"/>
                  <a:cs typeface="思源黑体 CN Bold" panose="020B0800000000000000" charset="-122"/>
                  <a:sym typeface="+mn-ea"/>
                </a:rPr>
                <a:t>CONTENTS</a:t>
              </a:r>
              <a:endParaRPr lang="en-US" altLang="zh-CN" dirty="0">
                <a:ln w="12700">
                  <a:noFill/>
                </a:ln>
                <a:solidFill>
                  <a:srgbClr val="8EC78B"/>
                </a:solidFill>
                <a:effectLst/>
                <a:latin typeface="思源黑体 CN Bold" panose="020B0800000000000000" charset="-122"/>
                <a:ea typeface="思源黑体 CN Bold" panose="020B0800000000000000" charset="-122"/>
                <a:cs typeface="思源黑体 CN Bold" panose="020B0800000000000000" charset="-122"/>
                <a:sym typeface="+mn-ea"/>
              </a:endParaRPr>
            </a:p>
          </p:txBody>
        </p:sp>
      </p:grpSp>
      <p:grpSp>
        <p:nvGrpSpPr>
          <p:cNvPr id="17" name="组合 16"/>
          <p:cNvGrpSpPr/>
          <p:nvPr/>
        </p:nvGrpSpPr>
        <p:grpSpPr>
          <a:xfrm>
            <a:off x="2047875" y="2281555"/>
            <a:ext cx="8535035" cy="2219325"/>
            <a:chOff x="2686" y="3695"/>
            <a:chExt cx="13441" cy="3495"/>
          </a:xfrm>
        </p:grpSpPr>
        <p:sp>
          <p:nvSpPr>
            <p:cNvPr id="9" name="椭圆 8"/>
            <p:cNvSpPr/>
            <p:nvPr/>
          </p:nvSpPr>
          <p:spPr>
            <a:xfrm>
              <a:off x="2759" y="4090"/>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1</a:t>
              </a:r>
              <a:endParaRPr lang="en-US" altLang="zh-CN" sz="1600" b="1" dirty="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20" name="文本框 19"/>
            <p:cNvSpPr txBox="1"/>
            <p:nvPr/>
          </p:nvSpPr>
          <p:spPr>
            <a:xfrm>
              <a:off x="3812" y="3695"/>
              <a:ext cx="5250"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传染疾病传播快，时时预防不怠惰</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0" name="文本框 9"/>
            <p:cNvSpPr txBox="1"/>
            <p:nvPr/>
          </p:nvSpPr>
          <p:spPr>
            <a:xfrm>
              <a:off x="3854" y="5495"/>
              <a:ext cx="5299"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新冠病毒很狡猾，做好防护也不怕</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2" name="文本框 11"/>
            <p:cNvSpPr txBox="1"/>
            <p:nvPr/>
          </p:nvSpPr>
          <p:spPr>
            <a:xfrm>
              <a:off x="10472" y="3695"/>
              <a:ext cx="5655"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注意挑选和鉴别，饮食卫生不马虎</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3" name="椭圆 12"/>
            <p:cNvSpPr/>
            <p:nvPr/>
          </p:nvSpPr>
          <p:spPr>
            <a:xfrm>
              <a:off x="2759" y="5737"/>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2</a:t>
              </a:r>
              <a:endPar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14" name="椭圆 13"/>
            <p:cNvSpPr/>
            <p:nvPr/>
          </p:nvSpPr>
          <p:spPr>
            <a:xfrm>
              <a:off x="9512" y="4072"/>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3</a:t>
              </a:r>
              <a:endPar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29" name="椭圆 28"/>
            <p:cNvSpPr/>
            <p:nvPr/>
          </p:nvSpPr>
          <p:spPr>
            <a:xfrm>
              <a:off x="2686" y="4033"/>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30" name="椭圆 29"/>
            <p:cNvSpPr/>
            <p:nvPr/>
          </p:nvSpPr>
          <p:spPr>
            <a:xfrm>
              <a:off x="2692" y="5672"/>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32" name="椭圆 31"/>
            <p:cNvSpPr/>
            <p:nvPr/>
          </p:nvSpPr>
          <p:spPr>
            <a:xfrm>
              <a:off x="9438" y="4015"/>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grpSp>
      <p:pic>
        <p:nvPicPr>
          <p:cNvPr id="59" name="图片 58" descr="588ku_c1d986112129194ce6ef736810f110b3_11890388"/>
          <p:cNvPicPr>
            <a:picLocks noChangeAspect="1"/>
          </p:cNvPicPr>
          <p:nvPr/>
        </p:nvPicPr>
        <p:blipFill>
          <a:blip r:embed="rId1"/>
          <a:stretch>
            <a:fillRect/>
          </a:stretch>
        </p:blipFill>
        <p:spPr>
          <a:xfrm>
            <a:off x="2762885" y="8890"/>
            <a:ext cx="1427480" cy="1427480"/>
          </a:xfrm>
          <a:prstGeom prst="rect">
            <a:avLst/>
          </a:prstGeom>
          <a:effectLst>
            <a:outerShdw blurRad="101600" dist="127000" sx="101000" sy="101000" algn="l" rotWithShape="0">
              <a:prstClr val="black">
                <a:alpha val="29000"/>
              </a:prstClr>
            </a:outerShdw>
          </a:effectLst>
        </p:spPr>
      </p:pic>
      <p:pic>
        <p:nvPicPr>
          <p:cNvPr id="21" name="图片 20" descr="11"/>
          <p:cNvPicPr>
            <a:picLocks noChangeAspect="1"/>
          </p:cNvPicPr>
          <p:nvPr/>
        </p:nvPicPr>
        <p:blipFill>
          <a:blip r:embed="rId2"/>
          <a:srcRect t="81118" r="67447"/>
          <a:stretch>
            <a:fillRect/>
          </a:stretch>
        </p:blipFill>
        <p:spPr>
          <a:xfrm flipH="1">
            <a:off x="8211820" y="5871845"/>
            <a:ext cx="3971925" cy="979805"/>
          </a:xfrm>
          <a:prstGeom prst="rect">
            <a:avLst/>
          </a:prstGeom>
        </p:spPr>
      </p:pic>
      <p:pic>
        <p:nvPicPr>
          <p:cNvPr id="22" name="图片 21"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flipH="1">
            <a:off x="-369570" y="4296410"/>
            <a:ext cx="2561590" cy="256159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additive="base">
                                        <p:cTn id="13" dur="500" fill="hold"/>
                                        <p:tgtEl>
                                          <p:spTgt spid="59"/>
                                        </p:tgtEl>
                                        <p:attrNameLst>
                                          <p:attrName>ppt_x</p:attrName>
                                        </p:attrNameLst>
                                      </p:cBhvr>
                                      <p:tavLst>
                                        <p:tav tm="0">
                                          <p:val>
                                            <p:strVal val="#ppt_x"/>
                                          </p:val>
                                        </p:tav>
                                        <p:tav tm="100000">
                                          <p:val>
                                            <p:strVal val="#ppt_x"/>
                                          </p:val>
                                        </p:tav>
                                      </p:tavLst>
                                    </p:anim>
                                    <p:anim calcmode="lin" valueType="num">
                                      <p:cBhvr additive="base">
                                        <p:cTn id="14" dur="500" fill="hold"/>
                                        <p:tgtEl>
                                          <p:spTgt spid="59"/>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3556" cy="1396"/>
              <a:chOff x="170" y="288"/>
              <a:chExt cx="13556" cy="1396"/>
            </a:xfrm>
          </p:grpSpPr>
          <p:sp>
            <p:nvSpPr>
              <p:cNvPr id="2" name="文本框 1"/>
              <p:cNvSpPr txBox="1"/>
              <p:nvPr/>
            </p:nvSpPr>
            <p:spPr>
              <a:xfrm>
                <a:off x="1314" y="478"/>
                <a:ext cx="12412" cy="1206"/>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sym typeface="+mn-ea"/>
                  </a:rPr>
                  <a:t>二、新型冠状病毒肺炎防护知识</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902970" y="1831975"/>
            <a:ext cx="6558915" cy="369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（1）减少人员聚集。不要去校园隔离医学观察点周围。</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2）在校园进行日常行走等活动时，须戴口罩。可使用一次性医用外科口罩或一次性医用防护口罩，口罩湿了应及时更换。使用后的一次性口罩须单独放在塑料袋等密封袋里，然后把密封袋投放到“其他垃圾”桶。</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（3）饭前便后、接触垃圾后要用肥皂（洗手液）和流水彻底洗手。建议采用正确的洗手法，整个过程持续不少于 30 秒，揉搓时间不少于 15 秒。</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（4）在食堂或其他正规饮食店就餐，食用熟食。</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（5）不随地吐痰，咳嗽或打喷嚏时使用纸巾或曲肘遮盖口鼻。</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（6）不高声喧哗，避免“唾沫横飞”。</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（7）除工作需要，避免在无防护措施的情况下与牲畜、野生动物接触。</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3535680" cy="460375"/>
          </a:xfrm>
          <a:prstGeom prst="rect">
            <a:avLst/>
          </a:prstGeom>
          <a:noFill/>
        </p:spPr>
        <p:txBody>
          <a:bodyPr wrap="none" rtlCol="0">
            <a:spAutoFit/>
          </a:bodyPr>
          <a:p>
            <a:r>
              <a:rPr lang="zh-CN" altLang="en-US" sz="2400" b="1"/>
              <a:t>（二）校园内的防护知识</a:t>
            </a:r>
            <a:endParaRPr lang="zh-CN" altLang="en-US" sz="2400" b="1"/>
          </a:p>
        </p:txBody>
      </p:sp>
      <p:pic>
        <p:nvPicPr>
          <p:cNvPr id="119" name="图片 118"/>
          <p:cNvPicPr/>
          <p:nvPr/>
        </p:nvPicPr>
        <p:blipFill>
          <a:blip r:embed="rId3"/>
          <a:stretch>
            <a:fillRect/>
          </a:stretch>
        </p:blipFill>
        <p:spPr>
          <a:xfrm>
            <a:off x="7727315" y="1748155"/>
            <a:ext cx="3996690" cy="386080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3556" cy="1396"/>
              <a:chOff x="170" y="288"/>
              <a:chExt cx="13556" cy="1396"/>
            </a:xfrm>
          </p:grpSpPr>
          <p:sp>
            <p:nvSpPr>
              <p:cNvPr id="2" name="文本框 1"/>
              <p:cNvSpPr txBox="1"/>
              <p:nvPr/>
            </p:nvSpPr>
            <p:spPr>
              <a:xfrm>
                <a:off x="1314" y="478"/>
                <a:ext cx="12412" cy="1206"/>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sym typeface="+mn-ea"/>
                  </a:rPr>
                  <a:t>二、新型冠状病毒肺炎防护知识</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902970" y="1831975"/>
            <a:ext cx="5079365" cy="406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1. 家庭预防方式</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（1）增强卫生健康意识，适量运动、保障睡眠、不熬夜可提高自身免疫力。</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（2）保持良好的个人卫生习惯，咳嗽或打喷嚏时用纸巾掩住口鼻，经常彻底洗手，不用脏手触摸眼睛、鼻或口。</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（3）居室多通风换气并保持整洁卫生。</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（4）尽可能避免与有呼吸道疾病症状（如发热、咳嗽或打喷嚏等）的人密切接触。</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2. 生鲜市场采购预防</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（1）接触动物和动物产品后，用肥皂和清水洗手。</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（2）避免触摸眼、鼻、口。</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3230880" cy="460375"/>
          </a:xfrm>
          <a:prstGeom prst="rect">
            <a:avLst/>
          </a:prstGeom>
          <a:noFill/>
        </p:spPr>
        <p:txBody>
          <a:bodyPr wrap="none" rtlCol="0">
            <a:spAutoFit/>
          </a:bodyPr>
          <a:p>
            <a:r>
              <a:rPr lang="zh-CN" altLang="en-US" sz="2400" b="1"/>
              <a:t>（三）校外的防护知识</a:t>
            </a:r>
            <a:endParaRPr lang="zh-CN" altLang="en-US" sz="2400" b="1"/>
          </a:p>
        </p:txBody>
      </p:sp>
      <p:pic>
        <p:nvPicPr>
          <p:cNvPr id="120" name="图片 119"/>
          <p:cNvPicPr/>
          <p:nvPr/>
        </p:nvPicPr>
        <p:blipFill>
          <a:blip r:embed="rId3"/>
          <a:stretch>
            <a:fillRect/>
          </a:stretch>
        </p:blipFill>
        <p:spPr>
          <a:xfrm>
            <a:off x="7059930" y="1341120"/>
            <a:ext cx="3804285" cy="504444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4528" cy="1391"/>
              <a:chOff x="170" y="288"/>
              <a:chExt cx="14528" cy="1391"/>
            </a:xfrm>
          </p:grpSpPr>
          <p:sp>
            <p:nvSpPr>
              <p:cNvPr id="2" name="文本框 1"/>
              <p:cNvSpPr txBox="1"/>
              <p:nvPr/>
            </p:nvSpPr>
            <p:spPr>
              <a:xfrm>
                <a:off x="1314" y="478"/>
                <a:ext cx="13384" cy="1201"/>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三、新冠肺炎疫情下学生心理情绪管理</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cxnSp>
        <p:nvCxnSpPr>
          <p:cNvPr id="44" name="直接连接符 43"/>
          <p:cNvCxnSpPr/>
          <p:nvPr/>
        </p:nvCxnSpPr>
        <p:spPr>
          <a:xfrm>
            <a:off x="1079500" y="2076450"/>
            <a:ext cx="0" cy="990600"/>
          </a:xfrm>
          <a:prstGeom prst="line">
            <a:avLst/>
          </a:prstGeom>
          <a:noFill/>
          <a:ln w="57150" cap="flat" cmpd="sng" algn="ctr">
            <a:solidFill>
              <a:srgbClr val="EEF2F0"/>
            </a:solidFill>
            <a:prstDash val="solid"/>
            <a:miter lim="800000"/>
          </a:ln>
          <a:effectLst/>
        </p:spPr>
      </p:cxnSp>
      <p:cxnSp>
        <p:nvCxnSpPr>
          <p:cNvPr id="48" name="直接连接符 47"/>
          <p:cNvCxnSpPr/>
          <p:nvPr/>
        </p:nvCxnSpPr>
        <p:spPr>
          <a:xfrm>
            <a:off x="1079500" y="4449763"/>
            <a:ext cx="0" cy="990600"/>
          </a:xfrm>
          <a:prstGeom prst="line">
            <a:avLst/>
          </a:prstGeom>
          <a:noFill/>
          <a:ln w="57150" cap="flat" cmpd="sng" algn="ctr">
            <a:solidFill>
              <a:srgbClr val="EEF2F0"/>
            </a:solidFill>
            <a:prstDash val="solid"/>
            <a:miter lim="800000"/>
          </a:ln>
          <a:effectLst/>
        </p:spPr>
      </p:cxnSp>
      <p:cxnSp>
        <p:nvCxnSpPr>
          <p:cNvPr id="56" name="直接连接符 55"/>
          <p:cNvCxnSpPr/>
          <p:nvPr/>
        </p:nvCxnSpPr>
        <p:spPr>
          <a:xfrm flipH="1">
            <a:off x="11125200" y="4449763"/>
            <a:ext cx="0" cy="990600"/>
          </a:xfrm>
          <a:prstGeom prst="line">
            <a:avLst/>
          </a:prstGeom>
          <a:noFill/>
          <a:ln w="57150" cap="flat" cmpd="sng" algn="ctr">
            <a:solidFill>
              <a:srgbClr val="EEF2F0"/>
            </a:solidFill>
            <a:prstDash val="solid"/>
            <a:miter lim="800000"/>
          </a:ln>
          <a:effectLst/>
        </p:spPr>
      </p:cxnSp>
      <p:grpSp>
        <p:nvGrpSpPr>
          <p:cNvPr id="60" name="组合 59"/>
          <p:cNvGrpSpPr/>
          <p:nvPr/>
        </p:nvGrpSpPr>
        <p:grpSpPr>
          <a:xfrm>
            <a:off x="633723" y="1904002"/>
            <a:ext cx="3411220" cy="3752215"/>
            <a:chOff x="908066" y="2996547"/>
            <a:chExt cx="3411220" cy="3752215"/>
          </a:xfrm>
        </p:grpSpPr>
        <p:sp>
          <p:nvSpPr>
            <p:cNvPr id="61" name="矩形 60"/>
            <p:cNvSpPr/>
            <p:nvPr/>
          </p:nvSpPr>
          <p:spPr>
            <a:xfrm>
              <a:off x="908066" y="3333732"/>
              <a:ext cx="3411220" cy="3415030"/>
            </a:xfrm>
            <a:prstGeom prst="rect">
              <a:avLst/>
            </a:prstGeom>
          </p:spPr>
          <p:txBody>
            <a:bodyPr wrap="square">
              <a:spAutoFit/>
              <a:scene3d>
                <a:camera prst="orthographicFront"/>
                <a:lightRig rig="threePt" dir="t"/>
              </a:scene3d>
              <a:sp3d contourW="12700"/>
            </a:bodyPr>
            <a:p>
              <a:pPr>
                <a:lnSpc>
                  <a:spcPct val="150000"/>
                </a:lnSpc>
              </a:pPr>
              <a:r>
                <a:rPr lang="zh-CN" altLang="en-US" sz="1600" dirty="0">
                  <a:solidFill>
                    <a:schemeClr val="tx1"/>
                  </a:solidFill>
                  <a:latin typeface="思源黑体 CN Bold" panose="020B0800000000000000" charset="-122"/>
                  <a:ea typeface="思源黑体 CN Bold" panose="020B0800000000000000" charset="-122"/>
                  <a:cs typeface="+mn-ea"/>
                  <a:sym typeface="+mn-lt"/>
                </a:rPr>
                <a:t>心理健康中心的老师可以开通网络心理咨询，利用 QQ、微信、邮箱等方式为学生提供心理健康咨询服务，还可以设立服务热线，把号码告诉学生和家长。咨询内容主要是疫情期间产生的学习、生活、亲密关系等困扰，或者因为疫情产生焦虑、失眠等症状。老师应耐心倾听，并对学生进行疏导，缓解学生的症状。</a:t>
              </a:r>
              <a:endParaRPr lang="zh-CN" altLang="en-US" sz="1600" dirty="0">
                <a:solidFill>
                  <a:schemeClr val="tx1"/>
                </a:solidFill>
                <a:latin typeface="思源黑体 CN Bold" panose="020B0800000000000000" charset="-122"/>
                <a:ea typeface="思源黑体 CN Bold" panose="020B0800000000000000" charset="-122"/>
                <a:cs typeface="+mn-ea"/>
                <a:sym typeface="+mn-lt"/>
              </a:endParaRPr>
            </a:p>
          </p:txBody>
        </p:sp>
        <p:sp>
          <p:nvSpPr>
            <p:cNvPr id="62" name="矩形 61"/>
            <p:cNvSpPr/>
            <p:nvPr/>
          </p:nvSpPr>
          <p:spPr>
            <a:xfrm>
              <a:off x="908066" y="2996547"/>
              <a:ext cx="3202940" cy="368300"/>
            </a:xfrm>
            <a:prstGeom prst="rect">
              <a:avLst/>
            </a:prstGeom>
          </p:spPr>
          <p:txBody>
            <a:bodyPr wrap="square">
              <a:spAutoFit/>
              <a:scene3d>
                <a:camera prst="orthographicFront"/>
                <a:lightRig rig="threePt" dir="t"/>
              </a:scene3d>
              <a:sp3d contourW="12700"/>
            </a:bodyPr>
            <a:p>
              <a:pPr>
                <a:spcBef>
                  <a:spcPts val="600"/>
                </a:spcBef>
              </a:pPr>
              <a:r>
                <a:rPr lang="zh-CN" altLang="en-US" b="1" dirty="0">
                  <a:solidFill>
                    <a:srgbClr val="00B050"/>
                  </a:solidFill>
                  <a:latin typeface="思源黑体 CN Bold" panose="020B0800000000000000" charset="-122"/>
                  <a:ea typeface="思源黑体 CN Bold" panose="020B0800000000000000" charset="-122"/>
                  <a:cs typeface="+mn-ea"/>
                  <a:sym typeface="+mn-lt"/>
                </a:rPr>
                <a:t>1. 开展网络心理辅导和课程</a:t>
              </a:r>
              <a:endParaRPr lang="zh-CN" altLang="en-US" b="1" dirty="0">
                <a:solidFill>
                  <a:srgbClr val="00B050"/>
                </a:solidFill>
                <a:latin typeface="思源黑体 CN Bold" panose="020B0800000000000000" charset="-122"/>
                <a:ea typeface="思源黑体 CN Bold" panose="020B0800000000000000" charset="-122"/>
                <a:cs typeface="+mn-ea"/>
                <a:sym typeface="+mn-lt"/>
              </a:endParaRPr>
            </a:p>
          </p:txBody>
        </p:sp>
      </p:grpSp>
      <p:grpSp>
        <p:nvGrpSpPr>
          <p:cNvPr id="66" name="组合 65"/>
          <p:cNvGrpSpPr/>
          <p:nvPr/>
        </p:nvGrpSpPr>
        <p:grpSpPr>
          <a:xfrm>
            <a:off x="8173248" y="1903934"/>
            <a:ext cx="3315970" cy="3382645"/>
            <a:chOff x="229927" y="2997182"/>
            <a:chExt cx="3315970" cy="3382645"/>
          </a:xfrm>
        </p:grpSpPr>
        <p:sp>
          <p:nvSpPr>
            <p:cNvPr id="67" name="矩形 66"/>
            <p:cNvSpPr/>
            <p:nvPr/>
          </p:nvSpPr>
          <p:spPr>
            <a:xfrm>
              <a:off x="229927" y="3333732"/>
              <a:ext cx="3315970" cy="3046095"/>
            </a:xfrm>
            <a:prstGeom prst="rect">
              <a:avLst/>
            </a:prstGeom>
          </p:spPr>
          <p:txBody>
            <a:bodyPr wrap="square">
              <a:spAutoFit/>
              <a:scene3d>
                <a:camera prst="orthographicFront"/>
                <a:lightRig rig="threePt" dir="t"/>
              </a:scene3d>
              <a:sp3d contourW="12700"/>
            </a:bodyPr>
            <a:p>
              <a:pPr algn="l">
                <a:lnSpc>
                  <a:spcPct val="150000"/>
                </a:lnSpc>
              </a:pPr>
              <a:r>
                <a:rPr lang="zh-CN" altLang="en-US" sz="1600" dirty="0">
                  <a:solidFill>
                    <a:schemeClr val="tx1"/>
                  </a:solidFill>
                  <a:latin typeface="思源黑体 CN Bold" panose="020B0800000000000000" charset="-122"/>
                  <a:ea typeface="思源黑体 CN Bold" panose="020B0800000000000000" charset="-122"/>
                  <a:cs typeface="+mn-ea"/>
                  <a:sym typeface="+mn-lt"/>
                </a:rPr>
                <a:t>学校在关注所有学生的同时，应该对一些重点人群予以更高的关注。比如学生的父母是奋斗在一线的医生，家中有确诊病人或疑似病人，居住在疫情严重区域的学生，应届毕业生，之前有心理健康问题的学生等，学校应通过电话或者网络对学生的健康情况进行了解。</a:t>
              </a:r>
              <a:endParaRPr lang="zh-CN" altLang="en-US" sz="1600" dirty="0">
                <a:solidFill>
                  <a:schemeClr val="tx1"/>
                </a:solidFill>
                <a:latin typeface="思源黑体 CN Bold" panose="020B0800000000000000" charset="-122"/>
                <a:ea typeface="思源黑体 CN Bold" panose="020B0800000000000000" charset="-122"/>
                <a:cs typeface="+mn-ea"/>
                <a:sym typeface="+mn-lt"/>
              </a:endParaRPr>
            </a:p>
          </p:txBody>
        </p:sp>
        <p:sp>
          <p:nvSpPr>
            <p:cNvPr id="68" name="矩形 67"/>
            <p:cNvSpPr/>
            <p:nvPr/>
          </p:nvSpPr>
          <p:spPr>
            <a:xfrm>
              <a:off x="229927" y="2997182"/>
              <a:ext cx="3315970" cy="368300"/>
            </a:xfrm>
            <a:prstGeom prst="rect">
              <a:avLst/>
            </a:prstGeom>
          </p:spPr>
          <p:txBody>
            <a:bodyPr wrap="square">
              <a:spAutoFit/>
              <a:scene3d>
                <a:camera prst="orthographicFront"/>
                <a:lightRig rig="threePt" dir="t"/>
              </a:scene3d>
              <a:sp3d contourW="12700"/>
            </a:bodyPr>
            <a:p>
              <a:pPr algn="l">
                <a:spcBef>
                  <a:spcPts val="600"/>
                </a:spcBef>
              </a:pPr>
              <a:r>
                <a:rPr lang="zh-CN" altLang="en-US" b="1" dirty="0">
                  <a:solidFill>
                    <a:srgbClr val="00B050"/>
                  </a:solidFill>
                  <a:latin typeface="思源黑体 CN Bold" panose="020B0800000000000000" charset="-122"/>
                  <a:ea typeface="思源黑体 CN Bold" panose="020B0800000000000000" charset="-122"/>
                  <a:cs typeface="+mn-ea"/>
                  <a:sym typeface="+mn-lt"/>
                </a:rPr>
                <a:t>2. 关注重点学生的心理</a:t>
              </a:r>
              <a:endParaRPr lang="zh-CN" altLang="en-US" b="1" dirty="0">
                <a:solidFill>
                  <a:srgbClr val="00B050"/>
                </a:solidFill>
                <a:latin typeface="思源黑体 CN Bold" panose="020B0800000000000000" charset="-122"/>
                <a:ea typeface="思源黑体 CN Bold" panose="020B0800000000000000" charset="-122"/>
                <a:cs typeface="+mn-ea"/>
                <a:sym typeface="+mn-lt"/>
              </a:endParaRPr>
            </a:p>
          </p:txBody>
        </p:sp>
      </p:grpSp>
      <p:sp>
        <p:nvSpPr>
          <p:cNvPr id="4" name="文本框 3"/>
          <p:cNvSpPr txBox="1"/>
          <p:nvPr/>
        </p:nvSpPr>
        <p:spPr>
          <a:xfrm>
            <a:off x="633730" y="1094740"/>
            <a:ext cx="3611880" cy="368300"/>
          </a:xfrm>
          <a:prstGeom prst="rect">
            <a:avLst/>
          </a:prstGeom>
          <a:noFill/>
        </p:spPr>
        <p:txBody>
          <a:bodyPr wrap="none" rtlCol="0">
            <a:spAutoFit/>
          </a:bodyPr>
          <a:p>
            <a:r>
              <a:rPr lang="zh-CN" altLang="en-US" b="1"/>
              <a:t>（一）学校对学生的心理情绪管理</a:t>
            </a:r>
            <a:endParaRPr lang="zh-CN" altLang="en-US" b="1"/>
          </a:p>
        </p:txBody>
      </p:sp>
      <p:pic>
        <p:nvPicPr>
          <p:cNvPr id="121" name="图片 120"/>
          <p:cNvPicPr/>
          <p:nvPr/>
        </p:nvPicPr>
        <p:blipFill>
          <a:blip r:embed="rId3"/>
          <a:stretch>
            <a:fillRect/>
          </a:stretch>
        </p:blipFill>
        <p:spPr>
          <a:xfrm>
            <a:off x="4245610" y="2272030"/>
            <a:ext cx="3524250" cy="303530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1000"/>
                                        <p:tgtEl>
                                          <p:spTgt spid="60"/>
                                        </p:tgtEl>
                                      </p:cBhvr>
                                    </p:animEffect>
                                    <p:anim calcmode="lin" valueType="num">
                                      <p:cBhvr>
                                        <p:cTn id="13" dur="1000" fill="hold"/>
                                        <p:tgtEl>
                                          <p:spTgt spid="60"/>
                                        </p:tgtEl>
                                        <p:attrNameLst>
                                          <p:attrName>ppt_x</p:attrName>
                                        </p:attrNameLst>
                                      </p:cBhvr>
                                      <p:tavLst>
                                        <p:tav tm="0">
                                          <p:val>
                                            <p:strVal val="#ppt_x"/>
                                          </p:val>
                                        </p:tav>
                                        <p:tav tm="100000">
                                          <p:val>
                                            <p:strVal val="#ppt_x"/>
                                          </p:val>
                                        </p:tav>
                                      </p:tavLst>
                                    </p:anim>
                                    <p:anim calcmode="lin" valueType="num">
                                      <p:cBhvr>
                                        <p:cTn id="14"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6"/>
                                        </p:tgtEl>
                                        <p:attrNameLst>
                                          <p:attrName>style.visibility</p:attrName>
                                        </p:attrNameLst>
                                      </p:cBhvr>
                                      <p:to>
                                        <p:strVal val="visible"/>
                                      </p:to>
                                    </p:set>
                                    <p:animEffect transition="in" filter="fade">
                                      <p:cBhvr>
                                        <p:cTn id="26" dur="1000"/>
                                        <p:tgtEl>
                                          <p:spTgt spid="66"/>
                                        </p:tgtEl>
                                      </p:cBhvr>
                                    </p:animEffect>
                                    <p:anim calcmode="lin" valueType="num">
                                      <p:cBhvr>
                                        <p:cTn id="27" dur="1000" fill="hold"/>
                                        <p:tgtEl>
                                          <p:spTgt spid="66"/>
                                        </p:tgtEl>
                                        <p:attrNameLst>
                                          <p:attrName>ppt_x</p:attrName>
                                        </p:attrNameLst>
                                      </p:cBhvr>
                                      <p:tavLst>
                                        <p:tav tm="0">
                                          <p:val>
                                            <p:strVal val="#ppt_x"/>
                                          </p:val>
                                        </p:tav>
                                        <p:tav tm="100000">
                                          <p:val>
                                            <p:strVal val="#ppt_x"/>
                                          </p:val>
                                        </p:tav>
                                      </p:tavLst>
                                    </p:anim>
                                    <p:anim calcmode="lin" valueType="num">
                                      <p:cBhvr>
                                        <p:cTn id="28" dur="1000" fill="hold"/>
                                        <p:tgtEl>
                                          <p:spTgt spid="66"/>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1000"/>
                                        <p:tgtEl>
                                          <p:spTgt spid="56"/>
                                        </p:tgtEl>
                                      </p:cBhvr>
                                    </p:animEffect>
                                    <p:anim calcmode="lin" valueType="num">
                                      <p:cBhvr>
                                        <p:cTn id="32" dur="1000" fill="hold"/>
                                        <p:tgtEl>
                                          <p:spTgt spid="56"/>
                                        </p:tgtEl>
                                        <p:attrNameLst>
                                          <p:attrName>ppt_x</p:attrName>
                                        </p:attrNameLst>
                                      </p:cBhvr>
                                      <p:tavLst>
                                        <p:tav tm="0">
                                          <p:val>
                                            <p:strVal val="#ppt_x"/>
                                          </p:val>
                                        </p:tav>
                                        <p:tav tm="100000">
                                          <p:val>
                                            <p:strVal val="#ppt_x"/>
                                          </p:val>
                                        </p:tav>
                                      </p:tavLst>
                                    </p:anim>
                                    <p:anim calcmode="lin" valueType="num">
                                      <p:cBhvr>
                                        <p:cTn id="33"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4528" cy="1391"/>
              <a:chOff x="170" y="288"/>
              <a:chExt cx="14528" cy="1391"/>
            </a:xfrm>
          </p:grpSpPr>
          <p:sp>
            <p:nvSpPr>
              <p:cNvPr id="2" name="文本框 1"/>
              <p:cNvSpPr txBox="1"/>
              <p:nvPr/>
            </p:nvSpPr>
            <p:spPr>
              <a:xfrm>
                <a:off x="1314" y="478"/>
                <a:ext cx="13384" cy="1201"/>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三、新冠肺炎疫情下学生心理情绪管理</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cxnSp>
        <p:nvCxnSpPr>
          <p:cNvPr id="44" name="直接连接符 43"/>
          <p:cNvCxnSpPr/>
          <p:nvPr/>
        </p:nvCxnSpPr>
        <p:spPr>
          <a:xfrm>
            <a:off x="1079500" y="2076450"/>
            <a:ext cx="0" cy="990600"/>
          </a:xfrm>
          <a:prstGeom prst="line">
            <a:avLst/>
          </a:prstGeom>
          <a:noFill/>
          <a:ln w="57150" cap="flat" cmpd="sng" algn="ctr">
            <a:solidFill>
              <a:srgbClr val="EEF2F0"/>
            </a:solidFill>
            <a:prstDash val="solid"/>
            <a:miter lim="800000"/>
          </a:ln>
          <a:effectLst/>
        </p:spPr>
      </p:cxnSp>
      <p:cxnSp>
        <p:nvCxnSpPr>
          <p:cNvPr id="48" name="直接连接符 47"/>
          <p:cNvCxnSpPr/>
          <p:nvPr/>
        </p:nvCxnSpPr>
        <p:spPr>
          <a:xfrm>
            <a:off x="1079500" y="4449763"/>
            <a:ext cx="0" cy="990600"/>
          </a:xfrm>
          <a:prstGeom prst="line">
            <a:avLst/>
          </a:prstGeom>
          <a:noFill/>
          <a:ln w="57150" cap="flat" cmpd="sng" algn="ctr">
            <a:solidFill>
              <a:srgbClr val="EEF2F0"/>
            </a:solidFill>
            <a:prstDash val="solid"/>
            <a:miter lim="800000"/>
          </a:ln>
          <a:effectLst/>
        </p:spPr>
      </p:cxnSp>
      <p:cxnSp>
        <p:nvCxnSpPr>
          <p:cNvPr id="56" name="直接连接符 55"/>
          <p:cNvCxnSpPr/>
          <p:nvPr/>
        </p:nvCxnSpPr>
        <p:spPr>
          <a:xfrm flipH="1">
            <a:off x="11125200" y="4449763"/>
            <a:ext cx="0" cy="990600"/>
          </a:xfrm>
          <a:prstGeom prst="line">
            <a:avLst/>
          </a:prstGeom>
          <a:noFill/>
          <a:ln w="57150" cap="flat" cmpd="sng" algn="ctr">
            <a:solidFill>
              <a:srgbClr val="EEF2F0"/>
            </a:solidFill>
            <a:prstDash val="solid"/>
            <a:miter lim="800000"/>
          </a:ln>
          <a:effectLst/>
        </p:spPr>
      </p:cxnSp>
      <p:grpSp>
        <p:nvGrpSpPr>
          <p:cNvPr id="60" name="组合 59"/>
          <p:cNvGrpSpPr/>
          <p:nvPr/>
        </p:nvGrpSpPr>
        <p:grpSpPr>
          <a:xfrm>
            <a:off x="633723" y="1904002"/>
            <a:ext cx="3411220" cy="3382645"/>
            <a:chOff x="908066" y="2996547"/>
            <a:chExt cx="3411220" cy="3382645"/>
          </a:xfrm>
        </p:grpSpPr>
        <p:sp>
          <p:nvSpPr>
            <p:cNvPr id="61" name="矩形 60"/>
            <p:cNvSpPr/>
            <p:nvPr/>
          </p:nvSpPr>
          <p:spPr>
            <a:xfrm>
              <a:off x="908066" y="3333097"/>
              <a:ext cx="3411220" cy="3046095"/>
            </a:xfrm>
            <a:prstGeom prst="rect">
              <a:avLst/>
            </a:prstGeom>
          </p:spPr>
          <p:txBody>
            <a:bodyPr wrap="square">
              <a:spAutoFit/>
              <a:scene3d>
                <a:camera prst="orthographicFront"/>
                <a:lightRig rig="threePt" dir="t"/>
              </a:scene3d>
              <a:sp3d contourW="12700"/>
            </a:bodyPr>
            <a:p>
              <a:pPr>
                <a:lnSpc>
                  <a:spcPct val="150000"/>
                </a:lnSpc>
              </a:pPr>
              <a:r>
                <a:rPr lang="zh-CN" altLang="en-US" sz="1600" dirty="0">
                  <a:solidFill>
                    <a:schemeClr val="tx1"/>
                  </a:solidFill>
                  <a:latin typeface="思源黑体 CN Bold" panose="020B0800000000000000" charset="-122"/>
                  <a:ea typeface="思源黑体 CN Bold" panose="020B0800000000000000" charset="-122"/>
                  <a:cs typeface="+mn-ea"/>
                  <a:sym typeface="+mn-lt"/>
                </a:rPr>
                <a:t>家长在家中应该多观察孩子的举动是否有异常，在疫情期间容易出现情绪焦点或者网恋等情况，情绪低落，容易出现食欲不振等现象。家长若发现孩子有什么异常，应该找合适的时间和孩子进行沟通，引导孩子说出自己的心事，并给出合理的建议，陪孩子恢复心理健康。</a:t>
              </a:r>
              <a:endParaRPr lang="zh-CN" altLang="en-US" sz="1600" dirty="0">
                <a:solidFill>
                  <a:schemeClr val="tx1"/>
                </a:solidFill>
                <a:latin typeface="思源黑体 CN Bold" panose="020B0800000000000000" charset="-122"/>
                <a:ea typeface="思源黑体 CN Bold" panose="020B0800000000000000" charset="-122"/>
                <a:cs typeface="+mn-ea"/>
                <a:sym typeface="+mn-lt"/>
              </a:endParaRPr>
            </a:p>
          </p:txBody>
        </p:sp>
        <p:sp>
          <p:nvSpPr>
            <p:cNvPr id="62" name="矩形 61"/>
            <p:cNvSpPr/>
            <p:nvPr/>
          </p:nvSpPr>
          <p:spPr>
            <a:xfrm>
              <a:off x="908066" y="2996547"/>
              <a:ext cx="3202940" cy="368300"/>
            </a:xfrm>
            <a:prstGeom prst="rect">
              <a:avLst/>
            </a:prstGeom>
          </p:spPr>
          <p:txBody>
            <a:bodyPr wrap="square">
              <a:spAutoFit/>
              <a:scene3d>
                <a:camera prst="orthographicFront"/>
                <a:lightRig rig="threePt" dir="t"/>
              </a:scene3d>
              <a:sp3d contourW="12700"/>
            </a:bodyPr>
            <a:p>
              <a:pPr>
                <a:spcBef>
                  <a:spcPts val="600"/>
                </a:spcBef>
              </a:pPr>
              <a:r>
                <a:rPr lang="zh-CN" altLang="en-US" b="1" dirty="0">
                  <a:solidFill>
                    <a:srgbClr val="00B050"/>
                  </a:solidFill>
                  <a:latin typeface="思源黑体 CN Bold" panose="020B0800000000000000" charset="-122"/>
                  <a:ea typeface="思源黑体 CN Bold" panose="020B0800000000000000" charset="-122"/>
                  <a:cs typeface="+mn-ea"/>
                  <a:sym typeface="+mn-lt"/>
                </a:rPr>
                <a:t>1. 留心观察</a:t>
              </a:r>
              <a:endParaRPr lang="zh-CN" altLang="en-US" b="1" dirty="0">
                <a:solidFill>
                  <a:srgbClr val="00B050"/>
                </a:solidFill>
                <a:latin typeface="思源黑体 CN Bold" panose="020B0800000000000000" charset="-122"/>
                <a:ea typeface="思源黑体 CN Bold" panose="020B0800000000000000" charset="-122"/>
                <a:cs typeface="+mn-ea"/>
                <a:sym typeface="+mn-lt"/>
              </a:endParaRPr>
            </a:p>
          </p:txBody>
        </p:sp>
      </p:grpSp>
      <p:grpSp>
        <p:nvGrpSpPr>
          <p:cNvPr id="66" name="组合 65"/>
          <p:cNvGrpSpPr/>
          <p:nvPr/>
        </p:nvGrpSpPr>
        <p:grpSpPr>
          <a:xfrm>
            <a:off x="8173248" y="1903934"/>
            <a:ext cx="3315970" cy="3013075"/>
            <a:chOff x="229927" y="2997182"/>
            <a:chExt cx="3315970" cy="3013075"/>
          </a:xfrm>
        </p:grpSpPr>
        <p:sp>
          <p:nvSpPr>
            <p:cNvPr id="67" name="矩形 66"/>
            <p:cNvSpPr/>
            <p:nvPr/>
          </p:nvSpPr>
          <p:spPr>
            <a:xfrm>
              <a:off x="229927" y="3333732"/>
              <a:ext cx="3315970" cy="2676525"/>
            </a:xfrm>
            <a:prstGeom prst="rect">
              <a:avLst/>
            </a:prstGeom>
          </p:spPr>
          <p:txBody>
            <a:bodyPr wrap="square">
              <a:spAutoFit/>
              <a:scene3d>
                <a:camera prst="orthographicFront"/>
                <a:lightRig rig="threePt" dir="t"/>
              </a:scene3d>
              <a:sp3d contourW="12700"/>
            </a:bodyPr>
            <a:p>
              <a:pPr algn="l">
                <a:lnSpc>
                  <a:spcPct val="150000"/>
                </a:lnSpc>
              </a:pPr>
              <a:r>
                <a:rPr lang="zh-CN" altLang="en-US" sz="1600" dirty="0">
                  <a:solidFill>
                    <a:schemeClr val="tx1"/>
                  </a:solidFill>
                  <a:latin typeface="思源黑体 CN Bold" panose="020B0800000000000000" charset="-122"/>
                  <a:ea typeface="思源黑体 CN Bold" panose="020B0800000000000000" charset="-122"/>
                  <a:cs typeface="+mn-ea"/>
                  <a:sym typeface="+mn-lt"/>
                </a:rPr>
                <a:t>在家里与孩子相处的时间长后难免会有摩擦，现在学生的作息时间和习惯与家长不同。许多学生出现晚上熬夜、白天睡懒觉、打游戏等情况，家长面对这种现象应该心平气和地与孩子进行沟通，用正确的方法引导孩子改正，不能急于求成。</a:t>
              </a:r>
              <a:endParaRPr lang="zh-CN" altLang="en-US" sz="1600" dirty="0">
                <a:solidFill>
                  <a:schemeClr val="tx1"/>
                </a:solidFill>
                <a:latin typeface="思源黑体 CN Bold" panose="020B0800000000000000" charset="-122"/>
                <a:ea typeface="思源黑体 CN Bold" panose="020B0800000000000000" charset="-122"/>
                <a:cs typeface="+mn-ea"/>
                <a:sym typeface="+mn-lt"/>
              </a:endParaRPr>
            </a:p>
          </p:txBody>
        </p:sp>
        <p:sp>
          <p:nvSpPr>
            <p:cNvPr id="68" name="矩形 67"/>
            <p:cNvSpPr/>
            <p:nvPr/>
          </p:nvSpPr>
          <p:spPr>
            <a:xfrm>
              <a:off x="229927" y="2997182"/>
              <a:ext cx="3315970" cy="368300"/>
            </a:xfrm>
            <a:prstGeom prst="rect">
              <a:avLst/>
            </a:prstGeom>
          </p:spPr>
          <p:txBody>
            <a:bodyPr wrap="square">
              <a:spAutoFit/>
              <a:scene3d>
                <a:camera prst="orthographicFront"/>
                <a:lightRig rig="threePt" dir="t"/>
              </a:scene3d>
              <a:sp3d contourW="12700"/>
            </a:bodyPr>
            <a:p>
              <a:pPr algn="l">
                <a:spcBef>
                  <a:spcPts val="600"/>
                </a:spcBef>
              </a:pPr>
              <a:r>
                <a:rPr lang="zh-CN" altLang="en-US" b="1" dirty="0">
                  <a:solidFill>
                    <a:srgbClr val="00B050"/>
                  </a:solidFill>
                  <a:latin typeface="思源黑体 CN Bold" panose="020B0800000000000000" charset="-122"/>
                  <a:ea typeface="思源黑体 CN Bold" panose="020B0800000000000000" charset="-122"/>
                  <a:cs typeface="+mn-ea"/>
                  <a:sym typeface="+mn-lt"/>
                </a:rPr>
                <a:t>2. 以身作则，控制自己的情绪</a:t>
              </a:r>
              <a:endParaRPr lang="zh-CN" altLang="en-US" b="1" dirty="0">
                <a:solidFill>
                  <a:srgbClr val="00B050"/>
                </a:solidFill>
                <a:latin typeface="思源黑体 CN Bold" panose="020B0800000000000000" charset="-122"/>
                <a:ea typeface="思源黑体 CN Bold" panose="020B0800000000000000" charset="-122"/>
                <a:cs typeface="+mn-ea"/>
                <a:sym typeface="+mn-lt"/>
              </a:endParaRPr>
            </a:p>
          </p:txBody>
        </p:sp>
      </p:grpSp>
      <p:sp>
        <p:nvSpPr>
          <p:cNvPr id="4" name="文本框 3"/>
          <p:cNvSpPr txBox="1"/>
          <p:nvPr/>
        </p:nvSpPr>
        <p:spPr>
          <a:xfrm>
            <a:off x="633730" y="1094740"/>
            <a:ext cx="3611880" cy="368300"/>
          </a:xfrm>
          <a:prstGeom prst="rect">
            <a:avLst/>
          </a:prstGeom>
          <a:noFill/>
        </p:spPr>
        <p:txBody>
          <a:bodyPr wrap="none" rtlCol="0">
            <a:spAutoFit/>
          </a:bodyPr>
          <a:p>
            <a:r>
              <a:rPr lang="zh-CN" altLang="en-US" b="1"/>
              <a:t>（二）家长对学生的心理情绪管理</a:t>
            </a:r>
            <a:endParaRPr lang="zh-CN" altLang="en-US" b="1"/>
          </a:p>
        </p:txBody>
      </p:sp>
      <p:pic>
        <p:nvPicPr>
          <p:cNvPr id="122" name="图片 121"/>
          <p:cNvPicPr/>
          <p:nvPr/>
        </p:nvPicPr>
        <p:blipFill>
          <a:blip r:embed="rId3"/>
          <a:stretch>
            <a:fillRect/>
          </a:stretch>
        </p:blipFill>
        <p:spPr>
          <a:xfrm>
            <a:off x="4245610" y="2272030"/>
            <a:ext cx="3535045" cy="266509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1000"/>
                                        <p:tgtEl>
                                          <p:spTgt spid="60"/>
                                        </p:tgtEl>
                                      </p:cBhvr>
                                    </p:animEffect>
                                    <p:anim calcmode="lin" valueType="num">
                                      <p:cBhvr>
                                        <p:cTn id="13" dur="1000" fill="hold"/>
                                        <p:tgtEl>
                                          <p:spTgt spid="60"/>
                                        </p:tgtEl>
                                        <p:attrNameLst>
                                          <p:attrName>ppt_x</p:attrName>
                                        </p:attrNameLst>
                                      </p:cBhvr>
                                      <p:tavLst>
                                        <p:tav tm="0">
                                          <p:val>
                                            <p:strVal val="#ppt_x"/>
                                          </p:val>
                                        </p:tav>
                                        <p:tav tm="100000">
                                          <p:val>
                                            <p:strVal val="#ppt_x"/>
                                          </p:val>
                                        </p:tav>
                                      </p:tavLst>
                                    </p:anim>
                                    <p:anim calcmode="lin" valueType="num">
                                      <p:cBhvr>
                                        <p:cTn id="14"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6"/>
                                        </p:tgtEl>
                                        <p:attrNameLst>
                                          <p:attrName>style.visibility</p:attrName>
                                        </p:attrNameLst>
                                      </p:cBhvr>
                                      <p:to>
                                        <p:strVal val="visible"/>
                                      </p:to>
                                    </p:set>
                                    <p:animEffect transition="in" filter="fade">
                                      <p:cBhvr>
                                        <p:cTn id="26" dur="1000"/>
                                        <p:tgtEl>
                                          <p:spTgt spid="66"/>
                                        </p:tgtEl>
                                      </p:cBhvr>
                                    </p:animEffect>
                                    <p:anim calcmode="lin" valueType="num">
                                      <p:cBhvr>
                                        <p:cTn id="27" dur="1000" fill="hold"/>
                                        <p:tgtEl>
                                          <p:spTgt spid="66"/>
                                        </p:tgtEl>
                                        <p:attrNameLst>
                                          <p:attrName>ppt_x</p:attrName>
                                        </p:attrNameLst>
                                      </p:cBhvr>
                                      <p:tavLst>
                                        <p:tav tm="0">
                                          <p:val>
                                            <p:strVal val="#ppt_x"/>
                                          </p:val>
                                        </p:tav>
                                        <p:tav tm="100000">
                                          <p:val>
                                            <p:strVal val="#ppt_x"/>
                                          </p:val>
                                        </p:tav>
                                      </p:tavLst>
                                    </p:anim>
                                    <p:anim calcmode="lin" valueType="num">
                                      <p:cBhvr>
                                        <p:cTn id="28" dur="1000" fill="hold"/>
                                        <p:tgtEl>
                                          <p:spTgt spid="66"/>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1000"/>
                                        <p:tgtEl>
                                          <p:spTgt spid="56"/>
                                        </p:tgtEl>
                                      </p:cBhvr>
                                    </p:animEffect>
                                    <p:anim calcmode="lin" valueType="num">
                                      <p:cBhvr>
                                        <p:cTn id="32" dur="1000" fill="hold"/>
                                        <p:tgtEl>
                                          <p:spTgt spid="56"/>
                                        </p:tgtEl>
                                        <p:attrNameLst>
                                          <p:attrName>ppt_x</p:attrName>
                                        </p:attrNameLst>
                                      </p:cBhvr>
                                      <p:tavLst>
                                        <p:tav tm="0">
                                          <p:val>
                                            <p:strVal val="#ppt_x"/>
                                          </p:val>
                                        </p:tav>
                                        <p:tav tm="100000">
                                          <p:val>
                                            <p:strVal val="#ppt_x"/>
                                          </p:val>
                                        </p:tav>
                                      </p:tavLst>
                                    </p:anim>
                                    <p:anim calcmode="lin" valueType="num">
                                      <p:cBhvr>
                                        <p:cTn id="33"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4528" cy="1391"/>
              <a:chOff x="170" y="288"/>
              <a:chExt cx="14528" cy="1391"/>
            </a:xfrm>
          </p:grpSpPr>
          <p:sp>
            <p:nvSpPr>
              <p:cNvPr id="2" name="文本框 1"/>
              <p:cNvSpPr txBox="1"/>
              <p:nvPr/>
            </p:nvSpPr>
            <p:spPr>
              <a:xfrm>
                <a:off x="1314" y="478"/>
                <a:ext cx="13384" cy="1201"/>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三、新冠肺炎疫情下学生心理情绪管理</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cxnSp>
        <p:nvCxnSpPr>
          <p:cNvPr id="44" name="直接连接符 43"/>
          <p:cNvCxnSpPr/>
          <p:nvPr/>
        </p:nvCxnSpPr>
        <p:spPr>
          <a:xfrm>
            <a:off x="1079500" y="2076450"/>
            <a:ext cx="0" cy="990600"/>
          </a:xfrm>
          <a:prstGeom prst="line">
            <a:avLst/>
          </a:prstGeom>
          <a:noFill/>
          <a:ln w="57150" cap="flat" cmpd="sng" algn="ctr">
            <a:solidFill>
              <a:srgbClr val="EEF2F0"/>
            </a:solidFill>
            <a:prstDash val="solid"/>
            <a:miter lim="800000"/>
          </a:ln>
          <a:effectLst/>
        </p:spPr>
      </p:cxnSp>
      <p:cxnSp>
        <p:nvCxnSpPr>
          <p:cNvPr id="48" name="直接连接符 47"/>
          <p:cNvCxnSpPr/>
          <p:nvPr/>
        </p:nvCxnSpPr>
        <p:spPr>
          <a:xfrm>
            <a:off x="1079500" y="4449763"/>
            <a:ext cx="0" cy="990600"/>
          </a:xfrm>
          <a:prstGeom prst="line">
            <a:avLst/>
          </a:prstGeom>
          <a:noFill/>
          <a:ln w="57150" cap="flat" cmpd="sng" algn="ctr">
            <a:solidFill>
              <a:srgbClr val="EEF2F0"/>
            </a:solidFill>
            <a:prstDash val="solid"/>
            <a:miter lim="800000"/>
          </a:ln>
          <a:effectLst/>
        </p:spPr>
      </p:cxnSp>
      <p:cxnSp>
        <p:nvCxnSpPr>
          <p:cNvPr id="56" name="直接连接符 55"/>
          <p:cNvCxnSpPr/>
          <p:nvPr/>
        </p:nvCxnSpPr>
        <p:spPr>
          <a:xfrm flipH="1">
            <a:off x="11125200" y="4449763"/>
            <a:ext cx="0" cy="990600"/>
          </a:xfrm>
          <a:prstGeom prst="line">
            <a:avLst/>
          </a:prstGeom>
          <a:noFill/>
          <a:ln w="57150" cap="flat" cmpd="sng" algn="ctr">
            <a:solidFill>
              <a:srgbClr val="EEF2F0"/>
            </a:solidFill>
            <a:prstDash val="solid"/>
            <a:miter lim="800000"/>
          </a:ln>
          <a:effectLst/>
        </p:spPr>
      </p:cxnSp>
      <p:sp>
        <p:nvSpPr>
          <p:cNvPr id="61" name="矩形 60"/>
          <p:cNvSpPr/>
          <p:nvPr/>
        </p:nvSpPr>
        <p:spPr>
          <a:xfrm>
            <a:off x="733425" y="1613535"/>
            <a:ext cx="4606290" cy="3415030"/>
          </a:xfrm>
          <a:prstGeom prst="rect">
            <a:avLst/>
          </a:prstGeom>
        </p:spPr>
        <p:txBody>
          <a:bodyPr wrap="square">
            <a:spAutoFit/>
            <a:scene3d>
              <a:camera prst="orthographicFront"/>
              <a:lightRig rig="threePt" dir="t"/>
            </a:scene3d>
            <a:sp3d contourW="12700"/>
          </a:bodyPr>
          <a:p>
            <a:pPr>
              <a:lnSpc>
                <a:spcPct val="150000"/>
              </a:lnSpc>
            </a:pPr>
            <a:r>
              <a:rPr lang="zh-CN" altLang="en-US" dirty="0">
                <a:solidFill>
                  <a:schemeClr val="tx1"/>
                </a:solidFill>
                <a:latin typeface="思源黑体 CN Bold" panose="020B0800000000000000" charset="-122"/>
                <a:ea typeface="思源黑体 CN Bold" panose="020B0800000000000000" charset="-122"/>
                <a:cs typeface="+mn-ea"/>
                <a:sym typeface="+mn-lt"/>
              </a:rPr>
              <a:t>在网络平台上发布一些有关疫情正能量的文章、视频等，鼓励学生在可以保证自身安全的同时，为所在社区、农村做一些力所能及的事情。比如，帮忙登记电子信息等，使学生更加明白国家的实情和责任担当，对树立起积极健康的心理状态非常有帮助，让学生可以利用这个机会重新思考自己的人生规划，树立正确的价值观。</a:t>
            </a:r>
            <a:endParaRPr lang="zh-CN" altLang="en-US" dirty="0">
              <a:solidFill>
                <a:schemeClr val="tx1"/>
              </a:solidFill>
              <a:latin typeface="思源黑体 CN Bold" panose="020B0800000000000000" charset="-122"/>
              <a:ea typeface="思源黑体 CN Bold" panose="020B0800000000000000" charset="-122"/>
              <a:cs typeface="+mn-ea"/>
              <a:sym typeface="+mn-lt"/>
            </a:endParaRPr>
          </a:p>
        </p:txBody>
      </p:sp>
      <p:sp>
        <p:nvSpPr>
          <p:cNvPr id="4" name="文本框 3"/>
          <p:cNvSpPr txBox="1"/>
          <p:nvPr/>
        </p:nvSpPr>
        <p:spPr>
          <a:xfrm>
            <a:off x="633730" y="1094740"/>
            <a:ext cx="3611880" cy="368300"/>
          </a:xfrm>
          <a:prstGeom prst="rect">
            <a:avLst/>
          </a:prstGeom>
          <a:noFill/>
        </p:spPr>
        <p:txBody>
          <a:bodyPr wrap="none" rtlCol="0">
            <a:spAutoFit/>
          </a:bodyPr>
          <a:p>
            <a:r>
              <a:rPr lang="zh-CN" altLang="en-US" b="1"/>
              <a:t>（三）社会对学生的心理情绪管理</a:t>
            </a:r>
            <a:endParaRPr lang="zh-CN" altLang="en-US" b="1"/>
          </a:p>
        </p:txBody>
      </p:sp>
      <p:pic>
        <p:nvPicPr>
          <p:cNvPr id="123" name="图片 122"/>
          <p:cNvPicPr/>
          <p:nvPr/>
        </p:nvPicPr>
        <p:blipFill>
          <a:blip r:embed="rId3"/>
          <a:stretch>
            <a:fillRect/>
          </a:stretch>
        </p:blipFill>
        <p:spPr>
          <a:xfrm>
            <a:off x="5739765" y="1513523"/>
            <a:ext cx="5276850" cy="351472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1000"/>
                                        <p:tgtEl>
                                          <p:spTgt spid="56"/>
                                        </p:tgtEl>
                                      </p:cBhvr>
                                    </p:animEffect>
                                    <p:anim calcmode="lin" valueType="num">
                                      <p:cBhvr>
                                        <p:cTn id="20" dur="1000" fill="hold"/>
                                        <p:tgtEl>
                                          <p:spTgt spid="56"/>
                                        </p:tgtEl>
                                        <p:attrNameLst>
                                          <p:attrName>ppt_x</p:attrName>
                                        </p:attrNameLst>
                                      </p:cBhvr>
                                      <p:tavLst>
                                        <p:tav tm="0">
                                          <p:val>
                                            <p:strVal val="#ppt_x"/>
                                          </p:val>
                                        </p:tav>
                                        <p:tav tm="100000">
                                          <p:val>
                                            <p:strVal val="#ppt_x"/>
                                          </p:val>
                                        </p:tav>
                                      </p:tavLst>
                                    </p:anim>
                                    <p:anim calcmode="lin" valueType="num">
                                      <p:cBhvr>
                                        <p:cTn id="21"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4528" cy="1391"/>
              <a:chOff x="170" y="288"/>
              <a:chExt cx="14528" cy="1391"/>
            </a:xfrm>
          </p:grpSpPr>
          <p:sp>
            <p:nvSpPr>
              <p:cNvPr id="2" name="文本框 1"/>
              <p:cNvSpPr txBox="1"/>
              <p:nvPr/>
            </p:nvSpPr>
            <p:spPr>
              <a:xfrm>
                <a:off x="1314" y="478"/>
                <a:ext cx="13384" cy="1201"/>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三、新冠肺炎疫情下学生心理情绪管理</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cxnSp>
        <p:nvCxnSpPr>
          <p:cNvPr id="44" name="直接连接符 43"/>
          <p:cNvCxnSpPr/>
          <p:nvPr/>
        </p:nvCxnSpPr>
        <p:spPr>
          <a:xfrm>
            <a:off x="1079500" y="2076450"/>
            <a:ext cx="0" cy="990600"/>
          </a:xfrm>
          <a:prstGeom prst="line">
            <a:avLst/>
          </a:prstGeom>
          <a:noFill/>
          <a:ln w="57150" cap="flat" cmpd="sng" algn="ctr">
            <a:solidFill>
              <a:srgbClr val="EEF2F0"/>
            </a:solidFill>
            <a:prstDash val="solid"/>
            <a:miter lim="800000"/>
          </a:ln>
          <a:effectLst/>
        </p:spPr>
      </p:cxnSp>
      <p:cxnSp>
        <p:nvCxnSpPr>
          <p:cNvPr id="48" name="直接连接符 47"/>
          <p:cNvCxnSpPr/>
          <p:nvPr/>
        </p:nvCxnSpPr>
        <p:spPr>
          <a:xfrm>
            <a:off x="1079500" y="4449763"/>
            <a:ext cx="0" cy="990600"/>
          </a:xfrm>
          <a:prstGeom prst="line">
            <a:avLst/>
          </a:prstGeom>
          <a:noFill/>
          <a:ln w="57150" cap="flat" cmpd="sng" algn="ctr">
            <a:solidFill>
              <a:srgbClr val="EEF2F0"/>
            </a:solidFill>
            <a:prstDash val="solid"/>
            <a:miter lim="800000"/>
          </a:ln>
          <a:effectLst/>
        </p:spPr>
      </p:cxnSp>
      <p:cxnSp>
        <p:nvCxnSpPr>
          <p:cNvPr id="56" name="直接连接符 55"/>
          <p:cNvCxnSpPr/>
          <p:nvPr/>
        </p:nvCxnSpPr>
        <p:spPr>
          <a:xfrm flipH="1">
            <a:off x="11125200" y="4449763"/>
            <a:ext cx="0" cy="990600"/>
          </a:xfrm>
          <a:prstGeom prst="line">
            <a:avLst/>
          </a:prstGeom>
          <a:noFill/>
          <a:ln w="57150" cap="flat" cmpd="sng" algn="ctr">
            <a:solidFill>
              <a:srgbClr val="EEF2F0"/>
            </a:solidFill>
            <a:prstDash val="solid"/>
            <a:miter lim="800000"/>
          </a:ln>
          <a:effectLst/>
        </p:spPr>
      </p:cxnSp>
      <p:grpSp>
        <p:nvGrpSpPr>
          <p:cNvPr id="60" name="组合 59"/>
          <p:cNvGrpSpPr/>
          <p:nvPr/>
        </p:nvGrpSpPr>
        <p:grpSpPr>
          <a:xfrm>
            <a:off x="633723" y="1904002"/>
            <a:ext cx="3411220" cy="4121150"/>
            <a:chOff x="908066" y="2996547"/>
            <a:chExt cx="3411220" cy="4121150"/>
          </a:xfrm>
        </p:grpSpPr>
        <p:sp>
          <p:nvSpPr>
            <p:cNvPr id="61" name="矩形 60"/>
            <p:cNvSpPr/>
            <p:nvPr/>
          </p:nvSpPr>
          <p:spPr>
            <a:xfrm>
              <a:off x="908066" y="3333097"/>
              <a:ext cx="3411220" cy="3784600"/>
            </a:xfrm>
            <a:prstGeom prst="rect">
              <a:avLst/>
            </a:prstGeom>
          </p:spPr>
          <p:txBody>
            <a:bodyPr wrap="square">
              <a:spAutoFit/>
              <a:scene3d>
                <a:camera prst="orthographicFront"/>
                <a:lightRig rig="threePt" dir="t"/>
              </a:scene3d>
              <a:sp3d contourW="12700"/>
            </a:bodyPr>
            <a:p>
              <a:pPr>
                <a:lnSpc>
                  <a:spcPct val="150000"/>
                </a:lnSpc>
              </a:pPr>
              <a:r>
                <a:rPr lang="zh-CN" altLang="en-US" sz="1600" dirty="0">
                  <a:solidFill>
                    <a:schemeClr val="tx1"/>
                  </a:solidFill>
                  <a:latin typeface="思源黑体 CN Bold" panose="020B0800000000000000" charset="-122"/>
                  <a:ea typeface="思源黑体 CN Bold" panose="020B0800000000000000" charset="-122"/>
                  <a:cs typeface="+mn-ea"/>
                  <a:sym typeface="+mn-lt"/>
                </a:rPr>
                <a:t>开学时间的延迟，学生在家有大量可以让自己支配的时间，在完成学校课程后要制订合理的作息时间和学习计划。在家学习要求学生有较强的自制力，在学习时选择安静的学习环境，关闭与学习无关的电子产品，平时还要控制自己看电子产品的时间。如果自己学习比较枯燥，可以与同学结伴互相监督学习，还可以进行交流。</a:t>
              </a:r>
              <a:endParaRPr lang="zh-CN" altLang="en-US" sz="1600" dirty="0">
                <a:solidFill>
                  <a:schemeClr val="tx1"/>
                </a:solidFill>
                <a:latin typeface="思源黑体 CN Bold" panose="020B0800000000000000" charset="-122"/>
                <a:ea typeface="思源黑体 CN Bold" panose="020B0800000000000000" charset="-122"/>
                <a:cs typeface="+mn-ea"/>
                <a:sym typeface="+mn-lt"/>
              </a:endParaRPr>
            </a:p>
          </p:txBody>
        </p:sp>
        <p:sp>
          <p:nvSpPr>
            <p:cNvPr id="62" name="矩形 61"/>
            <p:cNvSpPr/>
            <p:nvPr/>
          </p:nvSpPr>
          <p:spPr>
            <a:xfrm>
              <a:off x="908066" y="2996547"/>
              <a:ext cx="3202940" cy="368300"/>
            </a:xfrm>
            <a:prstGeom prst="rect">
              <a:avLst/>
            </a:prstGeom>
          </p:spPr>
          <p:txBody>
            <a:bodyPr wrap="square">
              <a:spAutoFit/>
              <a:scene3d>
                <a:camera prst="orthographicFront"/>
                <a:lightRig rig="threePt" dir="t"/>
              </a:scene3d>
              <a:sp3d contourW="12700"/>
            </a:bodyPr>
            <a:p>
              <a:pPr>
                <a:spcBef>
                  <a:spcPts val="600"/>
                </a:spcBef>
              </a:pPr>
              <a:r>
                <a:rPr lang="zh-CN" altLang="en-US" b="1" dirty="0">
                  <a:solidFill>
                    <a:srgbClr val="00B050"/>
                  </a:solidFill>
                  <a:latin typeface="思源黑体 CN Bold" panose="020B0800000000000000" charset="-122"/>
                  <a:ea typeface="思源黑体 CN Bold" panose="020B0800000000000000" charset="-122"/>
                  <a:cs typeface="+mn-ea"/>
                  <a:sym typeface="+mn-lt"/>
                </a:rPr>
                <a:t>1. 做好学习计划</a:t>
              </a:r>
              <a:endParaRPr lang="zh-CN" altLang="en-US" b="1" dirty="0">
                <a:solidFill>
                  <a:srgbClr val="00B050"/>
                </a:solidFill>
                <a:latin typeface="思源黑体 CN Bold" panose="020B0800000000000000" charset="-122"/>
                <a:ea typeface="思源黑体 CN Bold" panose="020B0800000000000000" charset="-122"/>
                <a:cs typeface="+mn-ea"/>
                <a:sym typeface="+mn-lt"/>
              </a:endParaRPr>
            </a:p>
          </p:txBody>
        </p:sp>
      </p:grpSp>
      <p:grpSp>
        <p:nvGrpSpPr>
          <p:cNvPr id="66" name="组合 65"/>
          <p:cNvGrpSpPr/>
          <p:nvPr/>
        </p:nvGrpSpPr>
        <p:grpSpPr>
          <a:xfrm>
            <a:off x="8173248" y="1903934"/>
            <a:ext cx="3315970" cy="3013075"/>
            <a:chOff x="229927" y="2997182"/>
            <a:chExt cx="3315970" cy="3013075"/>
          </a:xfrm>
        </p:grpSpPr>
        <p:sp>
          <p:nvSpPr>
            <p:cNvPr id="67" name="矩形 66"/>
            <p:cNvSpPr/>
            <p:nvPr/>
          </p:nvSpPr>
          <p:spPr>
            <a:xfrm>
              <a:off x="229927" y="3333732"/>
              <a:ext cx="3150870" cy="2676525"/>
            </a:xfrm>
            <a:prstGeom prst="rect">
              <a:avLst/>
            </a:prstGeom>
          </p:spPr>
          <p:txBody>
            <a:bodyPr wrap="square">
              <a:spAutoFit/>
              <a:scene3d>
                <a:camera prst="orthographicFront"/>
                <a:lightRig rig="threePt" dir="t"/>
              </a:scene3d>
              <a:sp3d contourW="12700"/>
            </a:bodyPr>
            <a:p>
              <a:pPr algn="l">
                <a:lnSpc>
                  <a:spcPct val="150000"/>
                </a:lnSpc>
              </a:pPr>
              <a:r>
                <a:rPr lang="zh-CN" altLang="en-US" sz="1600" dirty="0">
                  <a:solidFill>
                    <a:schemeClr val="tx1"/>
                  </a:solidFill>
                  <a:latin typeface="思源黑体 CN Bold" panose="020B0800000000000000" charset="-122"/>
                  <a:ea typeface="思源黑体 CN Bold" panose="020B0800000000000000" charset="-122"/>
                  <a:cs typeface="+mn-ea"/>
                  <a:sym typeface="+mn-lt"/>
                </a:rPr>
                <a:t>在疫情期间难免会产生一些消极情绪，可能感到无聊或者焦虑，学生可以通过听音乐、做运动、写日记等形式缓解。如果情况比较严重，自己无法调整，应及时与父母或者老师沟通，必要时可以咨询心理专家。</a:t>
              </a:r>
              <a:endParaRPr lang="zh-CN" altLang="en-US" sz="1600" dirty="0">
                <a:solidFill>
                  <a:schemeClr val="tx1"/>
                </a:solidFill>
                <a:latin typeface="思源黑体 CN Bold" panose="020B0800000000000000" charset="-122"/>
                <a:ea typeface="思源黑体 CN Bold" panose="020B0800000000000000" charset="-122"/>
                <a:cs typeface="+mn-ea"/>
                <a:sym typeface="+mn-lt"/>
              </a:endParaRPr>
            </a:p>
          </p:txBody>
        </p:sp>
        <p:sp>
          <p:nvSpPr>
            <p:cNvPr id="68" name="矩形 67"/>
            <p:cNvSpPr/>
            <p:nvPr/>
          </p:nvSpPr>
          <p:spPr>
            <a:xfrm>
              <a:off x="229927" y="2997182"/>
              <a:ext cx="3315970" cy="368300"/>
            </a:xfrm>
            <a:prstGeom prst="rect">
              <a:avLst/>
            </a:prstGeom>
          </p:spPr>
          <p:txBody>
            <a:bodyPr wrap="square">
              <a:spAutoFit/>
              <a:scene3d>
                <a:camera prst="orthographicFront"/>
                <a:lightRig rig="threePt" dir="t"/>
              </a:scene3d>
              <a:sp3d contourW="12700"/>
            </a:bodyPr>
            <a:p>
              <a:pPr algn="l">
                <a:spcBef>
                  <a:spcPts val="600"/>
                </a:spcBef>
              </a:pPr>
              <a:r>
                <a:rPr lang="zh-CN" altLang="en-US" b="1" dirty="0">
                  <a:solidFill>
                    <a:srgbClr val="00B050"/>
                  </a:solidFill>
                  <a:latin typeface="思源黑体 CN Bold" panose="020B0800000000000000" charset="-122"/>
                  <a:ea typeface="思源黑体 CN Bold" panose="020B0800000000000000" charset="-122"/>
                  <a:cs typeface="+mn-ea"/>
                  <a:sym typeface="+mn-lt"/>
                </a:rPr>
                <a:t>2. 调适心情</a:t>
              </a:r>
              <a:endParaRPr lang="zh-CN" altLang="en-US" b="1" dirty="0">
                <a:solidFill>
                  <a:srgbClr val="00B050"/>
                </a:solidFill>
                <a:latin typeface="思源黑体 CN Bold" panose="020B0800000000000000" charset="-122"/>
                <a:ea typeface="思源黑体 CN Bold" panose="020B0800000000000000" charset="-122"/>
                <a:cs typeface="+mn-ea"/>
                <a:sym typeface="+mn-lt"/>
              </a:endParaRPr>
            </a:p>
          </p:txBody>
        </p:sp>
      </p:grpSp>
      <p:sp>
        <p:nvSpPr>
          <p:cNvPr id="4" name="文本框 3"/>
          <p:cNvSpPr txBox="1"/>
          <p:nvPr/>
        </p:nvSpPr>
        <p:spPr>
          <a:xfrm>
            <a:off x="633730" y="1094740"/>
            <a:ext cx="4069080" cy="368300"/>
          </a:xfrm>
          <a:prstGeom prst="rect">
            <a:avLst/>
          </a:prstGeom>
          <a:noFill/>
        </p:spPr>
        <p:txBody>
          <a:bodyPr wrap="none" rtlCol="0">
            <a:spAutoFit/>
          </a:bodyPr>
          <a:p>
            <a:r>
              <a:rPr lang="zh-CN" altLang="en-US" b="1"/>
              <a:t>（四）学生如何做好自身心理情绪管理</a:t>
            </a:r>
            <a:endParaRPr lang="zh-CN" altLang="en-US" b="1"/>
          </a:p>
        </p:txBody>
      </p:sp>
      <p:pic>
        <p:nvPicPr>
          <p:cNvPr id="124" name="图片 123"/>
          <p:cNvPicPr/>
          <p:nvPr/>
        </p:nvPicPr>
        <p:blipFill>
          <a:blip r:embed="rId3"/>
          <a:stretch>
            <a:fillRect/>
          </a:stretch>
        </p:blipFill>
        <p:spPr>
          <a:xfrm>
            <a:off x="4222750" y="2048510"/>
            <a:ext cx="3564255" cy="305943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1000"/>
                                        <p:tgtEl>
                                          <p:spTgt spid="60"/>
                                        </p:tgtEl>
                                      </p:cBhvr>
                                    </p:animEffect>
                                    <p:anim calcmode="lin" valueType="num">
                                      <p:cBhvr>
                                        <p:cTn id="13" dur="1000" fill="hold"/>
                                        <p:tgtEl>
                                          <p:spTgt spid="60"/>
                                        </p:tgtEl>
                                        <p:attrNameLst>
                                          <p:attrName>ppt_x</p:attrName>
                                        </p:attrNameLst>
                                      </p:cBhvr>
                                      <p:tavLst>
                                        <p:tav tm="0">
                                          <p:val>
                                            <p:strVal val="#ppt_x"/>
                                          </p:val>
                                        </p:tav>
                                        <p:tav tm="100000">
                                          <p:val>
                                            <p:strVal val="#ppt_x"/>
                                          </p:val>
                                        </p:tav>
                                      </p:tavLst>
                                    </p:anim>
                                    <p:anim calcmode="lin" valueType="num">
                                      <p:cBhvr>
                                        <p:cTn id="14"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1000"/>
                                        <p:tgtEl>
                                          <p:spTgt spid="48"/>
                                        </p:tgtEl>
                                      </p:cBhvr>
                                    </p:animEffect>
                                    <p:anim calcmode="lin" valueType="num">
                                      <p:cBhvr>
                                        <p:cTn id="20" dur="1000" fill="hold"/>
                                        <p:tgtEl>
                                          <p:spTgt spid="48"/>
                                        </p:tgtEl>
                                        <p:attrNameLst>
                                          <p:attrName>ppt_x</p:attrName>
                                        </p:attrNameLst>
                                      </p:cBhvr>
                                      <p:tavLst>
                                        <p:tav tm="0">
                                          <p:val>
                                            <p:strVal val="#ppt_x"/>
                                          </p:val>
                                        </p:tav>
                                        <p:tav tm="100000">
                                          <p:val>
                                            <p:strVal val="#ppt_x"/>
                                          </p:val>
                                        </p:tav>
                                      </p:tavLst>
                                    </p:anim>
                                    <p:anim calcmode="lin" valueType="num">
                                      <p:cBhvr>
                                        <p:cTn id="21"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6"/>
                                        </p:tgtEl>
                                        <p:attrNameLst>
                                          <p:attrName>style.visibility</p:attrName>
                                        </p:attrNameLst>
                                      </p:cBhvr>
                                      <p:to>
                                        <p:strVal val="visible"/>
                                      </p:to>
                                    </p:set>
                                    <p:animEffect transition="in" filter="fade">
                                      <p:cBhvr>
                                        <p:cTn id="26" dur="1000"/>
                                        <p:tgtEl>
                                          <p:spTgt spid="66"/>
                                        </p:tgtEl>
                                      </p:cBhvr>
                                    </p:animEffect>
                                    <p:anim calcmode="lin" valueType="num">
                                      <p:cBhvr>
                                        <p:cTn id="27" dur="1000" fill="hold"/>
                                        <p:tgtEl>
                                          <p:spTgt spid="66"/>
                                        </p:tgtEl>
                                        <p:attrNameLst>
                                          <p:attrName>ppt_x</p:attrName>
                                        </p:attrNameLst>
                                      </p:cBhvr>
                                      <p:tavLst>
                                        <p:tav tm="0">
                                          <p:val>
                                            <p:strVal val="#ppt_x"/>
                                          </p:val>
                                        </p:tav>
                                        <p:tav tm="100000">
                                          <p:val>
                                            <p:strVal val="#ppt_x"/>
                                          </p:val>
                                        </p:tav>
                                      </p:tavLst>
                                    </p:anim>
                                    <p:anim calcmode="lin" valueType="num">
                                      <p:cBhvr>
                                        <p:cTn id="28" dur="1000" fill="hold"/>
                                        <p:tgtEl>
                                          <p:spTgt spid="66"/>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1000"/>
                                        <p:tgtEl>
                                          <p:spTgt spid="56"/>
                                        </p:tgtEl>
                                      </p:cBhvr>
                                    </p:animEffect>
                                    <p:anim calcmode="lin" valueType="num">
                                      <p:cBhvr>
                                        <p:cTn id="32" dur="1000" fill="hold"/>
                                        <p:tgtEl>
                                          <p:spTgt spid="56"/>
                                        </p:tgtEl>
                                        <p:attrNameLst>
                                          <p:attrName>ppt_x</p:attrName>
                                        </p:attrNameLst>
                                      </p:cBhvr>
                                      <p:tavLst>
                                        <p:tav tm="0">
                                          <p:val>
                                            <p:strVal val="#ppt_x"/>
                                          </p:val>
                                        </p:tav>
                                        <p:tav tm="100000">
                                          <p:val>
                                            <p:strVal val="#ppt_x"/>
                                          </p:val>
                                        </p:tav>
                                      </p:tavLst>
                                    </p:anim>
                                    <p:anim calcmode="lin" valueType="num">
                                      <p:cBhvr>
                                        <p:cTn id="33"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4528" cy="1299"/>
              <a:chOff x="170" y="288"/>
              <a:chExt cx="14528" cy="1299"/>
            </a:xfrm>
          </p:grpSpPr>
          <p:sp>
            <p:nvSpPr>
              <p:cNvPr id="2" name="文本框 1"/>
              <p:cNvSpPr txBox="1"/>
              <p:nvPr/>
            </p:nvSpPr>
            <p:spPr>
              <a:xfrm>
                <a:off x="1314" y="409"/>
                <a:ext cx="13384" cy="67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案例小课堂</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cxnSp>
        <p:nvCxnSpPr>
          <p:cNvPr id="44" name="直接连接符 43"/>
          <p:cNvCxnSpPr/>
          <p:nvPr/>
        </p:nvCxnSpPr>
        <p:spPr>
          <a:xfrm>
            <a:off x="1079500" y="2076450"/>
            <a:ext cx="0" cy="990600"/>
          </a:xfrm>
          <a:prstGeom prst="line">
            <a:avLst/>
          </a:prstGeom>
          <a:noFill/>
          <a:ln w="57150" cap="flat" cmpd="sng" algn="ctr">
            <a:solidFill>
              <a:srgbClr val="EEF2F0"/>
            </a:solidFill>
            <a:prstDash val="solid"/>
            <a:miter lim="800000"/>
          </a:ln>
          <a:effectLst/>
        </p:spPr>
      </p:cxnSp>
      <p:cxnSp>
        <p:nvCxnSpPr>
          <p:cNvPr id="48" name="直接连接符 47"/>
          <p:cNvCxnSpPr/>
          <p:nvPr/>
        </p:nvCxnSpPr>
        <p:spPr>
          <a:xfrm>
            <a:off x="1079500" y="4449763"/>
            <a:ext cx="0" cy="990600"/>
          </a:xfrm>
          <a:prstGeom prst="line">
            <a:avLst/>
          </a:prstGeom>
          <a:noFill/>
          <a:ln w="57150" cap="flat" cmpd="sng" algn="ctr">
            <a:solidFill>
              <a:srgbClr val="EEF2F0"/>
            </a:solidFill>
            <a:prstDash val="solid"/>
            <a:miter lim="800000"/>
          </a:ln>
          <a:effectLst/>
        </p:spPr>
      </p:cxnSp>
      <p:cxnSp>
        <p:nvCxnSpPr>
          <p:cNvPr id="56" name="直接连接符 55"/>
          <p:cNvCxnSpPr/>
          <p:nvPr/>
        </p:nvCxnSpPr>
        <p:spPr>
          <a:xfrm flipH="1">
            <a:off x="11125200" y="4449763"/>
            <a:ext cx="0" cy="990600"/>
          </a:xfrm>
          <a:prstGeom prst="line">
            <a:avLst/>
          </a:prstGeom>
          <a:noFill/>
          <a:ln w="57150" cap="flat" cmpd="sng" algn="ctr">
            <a:solidFill>
              <a:srgbClr val="EEF2F0"/>
            </a:solidFill>
            <a:prstDash val="solid"/>
            <a:miter lim="800000"/>
          </a:ln>
          <a:effectLst/>
        </p:spPr>
      </p:cxnSp>
      <p:sp>
        <p:nvSpPr>
          <p:cNvPr id="10" name="文本框 9"/>
          <p:cNvSpPr txBox="1"/>
          <p:nvPr/>
        </p:nvSpPr>
        <p:spPr>
          <a:xfrm>
            <a:off x="447675" y="982345"/>
            <a:ext cx="6626225" cy="5077460"/>
          </a:xfrm>
          <a:prstGeom prst="rect">
            <a:avLst/>
          </a:prstGeom>
          <a:noFill/>
        </p:spPr>
        <p:txBody>
          <a:bodyPr wrap="square" rtlCol="0">
            <a:spAutoFit/>
          </a:bodyPr>
          <a:p>
            <a:pPr fontAlgn="auto">
              <a:lnSpc>
                <a:spcPct val="150000"/>
              </a:lnSpc>
            </a:pPr>
            <a:r>
              <a:rPr lang="en-US" altLang="zh-CN"/>
              <a:t>         </a:t>
            </a:r>
            <a:r>
              <a:rPr lang="zh-CN" altLang="en-US" b="1"/>
              <a:t>案例一：</a:t>
            </a:r>
            <a:r>
              <a:rPr lang="zh-CN" altLang="en-US"/>
              <a:t>四川南充孙某某涉嫌妨害传染病防治案。湖北武汉市孙某某返回四川老家后被医院诊断为疑似“新型冠状病毒感染者”。孙某某不听隔离劝阻、悄悄逃离医院接触多人，且在后期确诊和收治隔离后，仍隐瞒真实行程和活动轨迹。</a:t>
            </a:r>
            <a:endParaRPr lang="zh-CN" altLang="en-US"/>
          </a:p>
          <a:p>
            <a:pPr fontAlgn="auto">
              <a:lnSpc>
                <a:spcPct val="150000"/>
              </a:lnSpc>
            </a:pPr>
            <a:r>
              <a:rPr lang="zh-CN" altLang="en-US"/>
              <a:t>　　2月5日，南充市公安局嘉陵区分局对孙某某涉嫌妨害传染病防治一案立案侦查。</a:t>
            </a:r>
            <a:endParaRPr lang="zh-CN" altLang="en-US"/>
          </a:p>
          <a:p>
            <a:pPr fontAlgn="auto">
              <a:lnSpc>
                <a:spcPct val="150000"/>
              </a:lnSpc>
            </a:pPr>
            <a:r>
              <a:rPr lang="zh-CN" altLang="en-US"/>
              <a:t>　　</a:t>
            </a:r>
            <a:r>
              <a:rPr lang="zh-CN" altLang="en-US" b="1"/>
              <a:t>案例二：</a:t>
            </a:r>
            <a:r>
              <a:rPr lang="zh-CN" altLang="en-US"/>
              <a:t>湖北竹山刘某某涉嫌妨害公务案。1月26日，湖北省竹山县得胜镇刘某某无视政府禁令，不听从劝返，拒不配合测体温，对执勤警察及干部进行纠缠、辱骂和殴打，并将执勤点椅子踢倒，将两个警戒筒扔到马路中间，后被执勤民警制服。</a:t>
            </a:r>
            <a:endParaRPr lang="zh-CN" altLang="en-US"/>
          </a:p>
          <a:p>
            <a:pPr fontAlgn="auto">
              <a:lnSpc>
                <a:spcPct val="150000"/>
              </a:lnSpc>
            </a:pPr>
            <a:r>
              <a:rPr lang="zh-CN" altLang="en-US"/>
              <a:t>　　2月3日，竹山县人民检察院依法从快对犯罪嫌疑人刘某某以妨害公务罪批准逮捕。</a:t>
            </a:r>
            <a:endParaRPr lang="zh-CN" altLang="en-US"/>
          </a:p>
        </p:txBody>
      </p:sp>
      <p:pic>
        <p:nvPicPr>
          <p:cNvPr id="125" name="图片 124"/>
          <p:cNvPicPr/>
          <p:nvPr/>
        </p:nvPicPr>
        <p:blipFill>
          <a:blip r:embed="rId3"/>
          <a:stretch>
            <a:fillRect/>
          </a:stretch>
        </p:blipFill>
        <p:spPr>
          <a:xfrm>
            <a:off x="7309485" y="1941830"/>
            <a:ext cx="4473575" cy="298069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1000"/>
                                        <p:tgtEl>
                                          <p:spTgt spid="56"/>
                                        </p:tgtEl>
                                      </p:cBhvr>
                                    </p:animEffect>
                                    <p:anim calcmode="lin" valueType="num">
                                      <p:cBhvr>
                                        <p:cTn id="20" dur="1000" fill="hold"/>
                                        <p:tgtEl>
                                          <p:spTgt spid="56"/>
                                        </p:tgtEl>
                                        <p:attrNameLst>
                                          <p:attrName>ppt_x</p:attrName>
                                        </p:attrNameLst>
                                      </p:cBhvr>
                                      <p:tavLst>
                                        <p:tav tm="0">
                                          <p:val>
                                            <p:strVal val="#ppt_x"/>
                                          </p:val>
                                        </p:tav>
                                        <p:tav tm="100000">
                                          <p:val>
                                            <p:strVal val="#ppt_x"/>
                                          </p:val>
                                        </p:tav>
                                      </p:tavLst>
                                    </p:anim>
                                    <p:anim calcmode="lin" valueType="num">
                                      <p:cBhvr>
                                        <p:cTn id="21"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25"/>
                                        </p:tgtEl>
                                        <p:attrNameLst>
                                          <p:attrName>style.visibility</p:attrName>
                                        </p:attrNameLst>
                                      </p:cBhvr>
                                      <p:to>
                                        <p:strVal val="visible"/>
                                      </p:to>
                                    </p:set>
                                    <p:animEffect transition="in" filter="wipe(down)">
                                      <p:cBhvr>
                                        <p:cTn id="2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第三部分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6" name="TextBox 12"/>
          <p:cNvSpPr txBox="1"/>
          <p:nvPr/>
        </p:nvSpPr>
        <p:spPr>
          <a:xfrm>
            <a:off x="2078990" y="3161030"/>
            <a:ext cx="5015865"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注意挑选和鉴别，饮食卫生不马虎</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10" name="组合 9"/>
          <p:cNvGrpSpPr/>
          <p:nvPr/>
        </p:nvGrpSpPr>
        <p:grpSpPr>
          <a:xfrm flipV="1">
            <a:off x="2461895" y="3049489"/>
            <a:ext cx="4719320" cy="111760"/>
            <a:chOff x="2928" y="8018"/>
            <a:chExt cx="13260" cy="176"/>
          </a:xfrm>
        </p:grpSpPr>
        <p:sp>
          <p:nvSpPr>
            <p:cNvPr id="11" name="任意多边形 10"/>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12" name="任意多边形 11"/>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sp>
        <p:nvSpPr>
          <p:cNvPr id="14" name="椭圆 13"/>
          <p:cNvSpPr/>
          <p:nvPr/>
        </p:nvSpPr>
        <p:spPr>
          <a:xfrm>
            <a:off x="243205" y="30353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nvGrpSpPr>
          <p:cNvPr id="15" name="组合 14"/>
          <p:cNvGrpSpPr/>
          <p:nvPr/>
        </p:nvGrpSpPr>
        <p:grpSpPr>
          <a:xfrm>
            <a:off x="6025515" y="1144270"/>
            <a:ext cx="6158230" cy="5711825"/>
            <a:chOff x="9349" y="1588"/>
            <a:chExt cx="9838" cy="9124"/>
          </a:xfrm>
        </p:grpSpPr>
        <p:pic>
          <p:nvPicPr>
            <p:cNvPr id="16" name="图片 15"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7" name="图片 16"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9"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8747" cy="1299"/>
              <a:chOff x="170" y="288"/>
              <a:chExt cx="8747" cy="1299"/>
            </a:xfrm>
          </p:grpSpPr>
          <p:sp>
            <p:nvSpPr>
              <p:cNvPr id="26" name="文本框 25"/>
              <p:cNvSpPr txBox="1"/>
              <p:nvPr/>
            </p:nvSpPr>
            <p:spPr>
              <a:xfrm>
                <a:off x="1314" y="478"/>
                <a:ext cx="7603"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一、食物中毒概述</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009015" y="1955165"/>
            <a:ext cx="3843655"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食物中毒是指食用真菌、细菌、动物性、植物性或化学性污染食品或误食有毒、有害物质引起的急性或亚急性疾病。食物中毒常因一次性大量地摄入有害物质而导致，具有发病急促、病情严重、群发性较强等特点，主要表现为腹痛腹泻、恶心呕吐等症状，多发生在夏、秋季。严重者甚至会出现全身中毒的症状。</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pic>
        <p:nvPicPr>
          <p:cNvPr id="126" name="图片 125"/>
          <p:cNvPicPr/>
          <p:nvPr/>
        </p:nvPicPr>
        <p:blipFill>
          <a:blip r:embed="rId3"/>
          <a:stretch>
            <a:fillRect/>
          </a:stretch>
        </p:blipFill>
        <p:spPr>
          <a:xfrm>
            <a:off x="5624830" y="1704340"/>
            <a:ext cx="5330825" cy="363410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0472" cy="1299"/>
              <a:chOff x="170" y="288"/>
              <a:chExt cx="10472" cy="1299"/>
            </a:xfrm>
          </p:grpSpPr>
          <p:sp>
            <p:nvSpPr>
              <p:cNvPr id="26" name="文本框 25"/>
              <p:cNvSpPr txBox="1"/>
              <p:nvPr/>
            </p:nvSpPr>
            <p:spPr>
              <a:xfrm>
                <a:off x="1314" y="478"/>
                <a:ext cx="932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二、食物中毒的常见类型</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矩形 3"/>
          <p:cNvSpPr/>
          <p:nvPr>
            <p:custDataLst>
              <p:tags r:id="rId3"/>
            </p:custDataLst>
          </p:nvPr>
        </p:nvSpPr>
        <p:spPr>
          <a:xfrm>
            <a:off x="3863034" y="1432177"/>
            <a:ext cx="1887925" cy="756636"/>
          </a:xfrm>
          <a:prstGeom prst="rect">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20000"/>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rPr>
              <a:t>细菌性食物中毒</a:t>
            </a:r>
            <a:endPar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 name="文本框 4"/>
          <p:cNvSpPr txBox="1"/>
          <p:nvPr>
            <p:custDataLst>
              <p:tags r:id="rId4"/>
            </p:custDataLst>
          </p:nvPr>
        </p:nvSpPr>
        <p:spPr>
          <a:xfrm>
            <a:off x="2619650" y="1252874"/>
            <a:ext cx="1198306" cy="1115244"/>
          </a:xfrm>
          <a:prstGeom prst="rect">
            <a:avLst/>
          </a:prstGeom>
          <a:noFill/>
        </p:spPr>
        <p:txBody>
          <a:bodyPr wrap="square" lIns="91440" tIns="45720" rIns="91440" bIns="45720" rtlCol="0" anchor="ctr" anchorCtr="1">
            <a:normAutofit fontScale="70000" lnSpcReduction="20000"/>
          </a:bodyPr>
          <a:p>
            <a:pPr algn="ctr">
              <a:lnSpc>
                <a:spcPct val="140000"/>
              </a:lnSpc>
            </a:pPr>
            <a:r>
              <a:rPr lang="en-US" altLang="zh-CN" sz="8000" b="1" spc="300" dirty="0">
                <a:solidFill>
                  <a:srgbClr val="1F74AD"/>
                </a:solidFill>
                <a:latin typeface="Arial" panose="020B0604020202020204" pitchFamily="34" charset="0"/>
                <a:ea typeface="微软雅黑" panose="020B0503020204020204" charset="-122"/>
                <a:sym typeface="Arial" panose="020B0604020202020204" pitchFamily="34" charset="0"/>
              </a:rPr>
              <a:t>01</a:t>
            </a:r>
            <a:endParaRPr lang="zh-CN" altLang="en-US" sz="8000" b="1" spc="300" dirty="0">
              <a:solidFill>
                <a:srgbClr val="1F74AD"/>
              </a:solidFill>
              <a:latin typeface="Arial" panose="020B0604020202020204" pitchFamily="34" charset="0"/>
              <a:ea typeface="微软雅黑" panose="020B0503020204020204" charset="-122"/>
              <a:sym typeface="Arial" panose="020B0604020202020204" pitchFamily="34" charset="0"/>
            </a:endParaRPr>
          </a:p>
        </p:txBody>
      </p:sp>
      <p:sp>
        <p:nvSpPr>
          <p:cNvPr id="6" name="矩形 5"/>
          <p:cNvSpPr/>
          <p:nvPr>
            <p:custDataLst>
              <p:tags r:id="rId5"/>
            </p:custDataLst>
          </p:nvPr>
        </p:nvSpPr>
        <p:spPr>
          <a:xfrm>
            <a:off x="2050415" y="2299335"/>
            <a:ext cx="4112260" cy="1287780"/>
          </a:xfrm>
          <a:prstGeom prst="rect">
            <a:avLst/>
          </a:prstGeom>
        </p:spPr>
        <p:txBody>
          <a:bodyPr wrap="square" lIns="91440" tIns="45720" rIns="91440" bIns="45720"/>
          <a:p>
            <a:pPr algn="l">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葡萄球菌、沙门菌属等是细菌性食物中毒的首要致病因素，随着人们生活水平的不断提高以及生活方式的多样化，目前也出现了许多新的病原菌。</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8" name="矩形 7"/>
          <p:cNvSpPr/>
          <p:nvPr>
            <p:custDataLst>
              <p:tags r:id="rId6"/>
            </p:custDataLst>
          </p:nvPr>
        </p:nvSpPr>
        <p:spPr>
          <a:xfrm>
            <a:off x="7679735" y="1432177"/>
            <a:ext cx="1887925" cy="756636"/>
          </a:xfrm>
          <a:prstGeom prst="rect">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20000"/>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rPr>
              <a:t>真菌性食物中毒</a:t>
            </a:r>
            <a:endPar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 name="文本框 8"/>
          <p:cNvSpPr txBox="1"/>
          <p:nvPr>
            <p:custDataLst>
              <p:tags r:id="rId7"/>
            </p:custDataLst>
          </p:nvPr>
        </p:nvSpPr>
        <p:spPr>
          <a:xfrm>
            <a:off x="6436351" y="1252874"/>
            <a:ext cx="1198306" cy="1115244"/>
          </a:xfrm>
          <a:prstGeom prst="rect">
            <a:avLst/>
          </a:prstGeom>
          <a:noFill/>
        </p:spPr>
        <p:txBody>
          <a:bodyPr wrap="square" lIns="91440" tIns="45720" rIns="91440" bIns="45720" rtlCol="0" anchor="ctr" anchorCtr="1">
            <a:normAutofit fontScale="70000" lnSpcReduction="20000"/>
          </a:bodyPr>
          <a:p>
            <a:pPr algn="ctr">
              <a:lnSpc>
                <a:spcPct val="140000"/>
              </a:lnSpc>
            </a:pPr>
            <a:r>
              <a:rPr lang="en-US" altLang="zh-CN" sz="8000" b="1" spc="300" dirty="0">
                <a:solidFill>
                  <a:srgbClr val="3498DB"/>
                </a:solidFill>
                <a:latin typeface="Arial" panose="020B0604020202020204" pitchFamily="34" charset="0"/>
                <a:ea typeface="微软雅黑" panose="020B0503020204020204" charset="-122"/>
                <a:sym typeface="Arial" panose="020B0604020202020204" pitchFamily="34" charset="0"/>
              </a:rPr>
              <a:t>02</a:t>
            </a:r>
            <a:endParaRPr lang="zh-CN" altLang="en-US" sz="8000" b="1" spc="300" dirty="0">
              <a:solidFill>
                <a:srgbClr val="3498DB"/>
              </a:solidFill>
              <a:latin typeface="Arial" panose="020B0604020202020204" pitchFamily="34" charset="0"/>
              <a:ea typeface="微软雅黑" panose="020B0503020204020204" charset="-122"/>
              <a:sym typeface="Arial" panose="020B0604020202020204" pitchFamily="34" charset="0"/>
            </a:endParaRPr>
          </a:p>
        </p:txBody>
      </p:sp>
      <p:sp>
        <p:nvSpPr>
          <p:cNvPr id="10" name="矩形 9"/>
          <p:cNvSpPr/>
          <p:nvPr>
            <p:custDataLst>
              <p:tags r:id="rId8"/>
            </p:custDataLst>
          </p:nvPr>
        </p:nvSpPr>
        <p:spPr>
          <a:xfrm>
            <a:off x="6436360" y="2384425"/>
            <a:ext cx="4724400" cy="1143000"/>
          </a:xfrm>
          <a:prstGeom prst="rect">
            <a:avLst/>
          </a:prstGeom>
        </p:spPr>
        <p:txBody>
          <a:bodyPr wrap="square" lIns="91440" tIns="45720" rIns="91440" bIns="45720"/>
          <a:p>
            <a:pPr algn="l">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真菌在谷物或其他食品中生长繁殖并产生有毒的代谢产物，人和动物食入这种被真菌污染的食品发生的中毒，称为真菌性食物中毒。</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19" name="矩形 18"/>
          <p:cNvSpPr/>
          <p:nvPr>
            <p:custDataLst>
              <p:tags r:id="rId9"/>
            </p:custDataLst>
          </p:nvPr>
        </p:nvSpPr>
        <p:spPr>
          <a:xfrm>
            <a:off x="5773730" y="3766074"/>
            <a:ext cx="1887925" cy="756636"/>
          </a:xfrm>
          <a:prstGeom prst="rect">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20000"/>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rPr>
              <a:t>植物性食物中毒</a:t>
            </a:r>
            <a:endPar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文本框 19"/>
          <p:cNvSpPr txBox="1"/>
          <p:nvPr>
            <p:custDataLst>
              <p:tags r:id="rId10"/>
            </p:custDataLst>
          </p:nvPr>
        </p:nvSpPr>
        <p:spPr>
          <a:xfrm>
            <a:off x="4530346" y="3586771"/>
            <a:ext cx="1198306" cy="1115244"/>
          </a:xfrm>
          <a:prstGeom prst="rect">
            <a:avLst/>
          </a:prstGeom>
          <a:noFill/>
        </p:spPr>
        <p:txBody>
          <a:bodyPr wrap="square" lIns="91440" tIns="45720" rIns="91440" bIns="45720" rtlCol="0" anchor="ctr" anchorCtr="1">
            <a:normAutofit fontScale="70000" lnSpcReduction="20000"/>
          </a:bodyPr>
          <a:p>
            <a:pPr algn="ctr">
              <a:lnSpc>
                <a:spcPct val="140000"/>
              </a:lnSpc>
            </a:pPr>
            <a:r>
              <a:rPr lang="en-US" altLang="zh-CN" sz="8000" b="1" spc="300" dirty="0">
                <a:solidFill>
                  <a:srgbClr val="69A35B"/>
                </a:solidFill>
                <a:latin typeface="Arial" panose="020B0604020202020204" pitchFamily="34" charset="0"/>
                <a:ea typeface="微软雅黑" panose="020B0503020204020204" charset="-122"/>
                <a:sym typeface="Arial" panose="020B0604020202020204" pitchFamily="34" charset="0"/>
              </a:rPr>
              <a:t>04</a:t>
            </a:r>
            <a:endParaRPr lang="zh-CN" altLang="en-US" sz="8000" b="1" spc="300" dirty="0">
              <a:solidFill>
                <a:srgbClr val="69A35B"/>
              </a:solidFill>
              <a:latin typeface="Arial" panose="020B0604020202020204" pitchFamily="34" charset="0"/>
              <a:ea typeface="微软雅黑" panose="020B0503020204020204" charset="-122"/>
              <a:sym typeface="Arial" panose="020B0604020202020204" pitchFamily="34" charset="0"/>
            </a:endParaRPr>
          </a:p>
        </p:txBody>
      </p:sp>
      <p:sp>
        <p:nvSpPr>
          <p:cNvPr id="21" name="矩形 20"/>
          <p:cNvSpPr/>
          <p:nvPr>
            <p:custDataLst>
              <p:tags r:id="rId11"/>
            </p:custDataLst>
          </p:nvPr>
        </p:nvSpPr>
        <p:spPr>
          <a:xfrm>
            <a:off x="4530090" y="4718685"/>
            <a:ext cx="3572510" cy="1293495"/>
          </a:xfrm>
          <a:prstGeom prst="rect">
            <a:avLst/>
          </a:prstGeom>
        </p:spPr>
        <p:txBody>
          <a:bodyPr wrap="square" lIns="91440" tIns="45720" rIns="91440" bIns="45720"/>
          <a:p>
            <a:pPr algn="l">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植物性食物中毒是指因误食有毒植物或有毒的植物种子，或烹调加工方法不当，没有把植物中的有毒物质去掉而引起的中毒。</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2" name="矩形 1"/>
          <p:cNvSpPr/>
          <p:nvPr>
            <p:custDataLst>
              <p:tags r:id="rId12"/>
            </p:custDataLst>
          </p:nvPr>
        </p:nvSpPr>
        <p:spPr>
          <a:xfrm>
            <a:off x="9590431" y="3766074"/>
            <a:ext cx="1887925" cy="756636"/>
          </a:xfrm>
          <a:prstGeom prst="rect">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20000"/>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rPr>
              <a:t>化学性食物中毒</a:t>
            </a:r>
            <a:endPar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7" name="文本框 6"/>
          <p:cNvSpPr txBox="1"/>
          <p:nvPr>
            <p:custDataLst>
              <p:tags r:id="rId13"/>
            </p:custDataLst>
          </p:nvPr>
        </p:nvSpPr>
        <p:spPr>
          <a:xfrm>
            <a:off x="8347047" y="3586771"/>
            <a:ext cx="1198306" cy="1115244"/>
          </a:xfrm>
          <a:prstGeom prst="rect">
            <a:avLst/>
          </a:prstGeom>
          <a:noFill/>
        </p:spPr>
        <p:txBody>
          <a:bodyPr wrap="square" lIns="91440" tIns="45720" rIns="91440" bIns="45720" rtlCol="0" anchor="ctr" anchorCtr="1">
            <a:normAutofit fontScale="70000" lnSpcReduction="20000"/>
          </a:bodyPr>
          <a:p>
            <a:pPr algn="ctr">
              <a:lnSpc>
                <a:spcPct val="140000"/>
              </a:lnSpc>
            </a:pPr>
            <a:r>
              <a:rPr lang="en-US" altLang="zh-CN" sz="8000" b="1" spc="300" dirty="0">
                <a:solidFill>
                  <a:srgbClr val="9BBB59"/>
                </a:solidFill>
                <a:latin typeface="Arial" panose="020B0604020202020204" pitchFamily="34" charset="0"/>
                <a:ea typeface="微软雅黑" panose="020B0503020204020204" charset="-122"/>
                <a:sym typeface="Arial" panose="020B0604020202020204" pitchFamily="34" charset="0"/>
              </a:rPr>
              <a:t>05</a:t>
            </a:r>
            <a:endParaRPr lang="zh-CN" altLang="en-US" sz="8000" b="1" spc="300" dirty="0">
              <a:solidFill>
                <a:srgbClr val="9BBB59"/>
              </a:solidFill>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custDataLst>
              <p:tags r:id="rId14"/>
            </p:custDataLst>
          </p:nvPr>
        </p:nvSpPr>
        <p:spPr>
          <a:xfrm>
            <a:off x="8347075" y="4718685"/>
            <a:ext cx="3131185" cy="1213485"/>
          </a:xfrm>
          <a:prstGeom prst="rect">
            <a:avLst/>
          </a:prstGeom>
        </p:spPr>
        <p:txBody>
          <a:bodyPr wrap="square" lIns="91440" tIns="45720" rIns="91440" bIns="45720">
            <a:noAutofit/>
          </a:bodyPr>
          <a:p>
            <a:pPr algn="l">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化学性食物中毒是指食入有毒化学物质或被化学物质污染的食物所引起的中毒。</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
        <p:nvSpPr>
          <p:cNvPr id="35" name="矩形 34"/>
          <p:cNvSpPr/>
          <p:nvPr>
            <p:custDataLst>
              <p:tags r:id="rId15"/>
            </p:custDataLst>
          </p:nvPr>
        </p:nvSpPr>
        <p:spPr>
          <a:xfrm>
            <a:off x="1957029" y="3766074"/>
            <a:ext cx="1887925" cy="756636"/>
          </a:xfrm>
          <a:prstGeom prst="rect">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20000"/>
          </a:bodyPr>
          <a:p>
            <a:pPr algn="ctr">
              <a:lnSpc>
                <a:spcPct val="120000"/>
              </a:lnSpc>
            </a:pPr>
            <a:r>
              <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rPr>
              <a:t>动物性食物中毒</a:t>
            </a:r>
            <a:endParaRPr lang="zh-CN" altLang="en-US" sz="2000" b="1" spc="300">
              <a:solidFill>
                <a:sysClr val="window" lastClr="FFFFFF"/>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6" name="文本框 35"/>
          <p:cNvSpPr txBox="1"/>
          <p:nvPr>
            <p:custDataLst>
              <p:tags r:id="rId16"/>
            </p:custDataLst>
          </p:nvPr>
        </p:nvSpPr>
        <p:spPr>
          <a:xfrm>
            <a:off x="713645" y="3586771"/>
            <a:ext cx="1198306" cy="1115244"/>
          </a:xfrm>
          <a:prstGeom prst="rect">
            <a:avLst/>
          </a:prstGeom>
          <a:noFill/>
        </p:spPr>
        <p:txBody>
          <a:bodyPr wrap="square" lIns="91440" tIns="45720" rIns="91440" bIns="45720" rtlCol="0" anchor="ctr" anchorCtr="1">
            <a:normAutofit fontScale="70000" lnSpcReduction="20000"/>
          </a:bodyPr>
          <a:p>
            <a:pPr algn="ctr">
              <a:lnSpc>
                <a:spcPct val="140000"/>
              </a:lnSpc>
            </a:pPr>
            <a:r>
              <a:rPr lang="en-US" altLang="zh-CN" sz="8000" b="1" spc="300" dirty="0">
                <a:solidFill>
                  <a:srgbClr val="1AA3AA"/>
                </a:solidFill>
                <a:latin typeface="Arial" panose="020B0604020202020204" pitchFamily="34" charset="0"/>
                <a:ea typeface="微软雅黑" panose="020B0503020204020204" charset="-122"/>
                <a:sym typeface="Arial" panose="020B0604020202020204" pitchFamily="34" charset="0"/>
              </a:rPr>
              <a:t>03</a:t>
            </a:r>
            <a:endParaRPr lang="zh-CN" altLang="en-US" sz="8000" b="1" spc="300" dirty="0">
              <a:solidFill>
                <a:srgbClr val="1AA3AA"/>
              </a:solidFill>
              <a:latin typeface="Arial" panose="020B0604020202020204" pitchFamily="34" charset="0"/>
              <a:ea typeface="微软雅黑" panose="020B0503020204020204" charset="-122"/>
              <a:sym typeface="Arial" panose="020B0604020202020204" pitchFamily="34" charset="0"/>
            </a:endParaRPr>
          </a:p>
        </p:txBody>
      </p:sp>
      <p:sp>
        <p:nvSpPr>
          <p:cNvPr id="37" name="矩形 36"/>
          <p:cNvSpPr/>
          <p:nvPr>
            <p:custDataLst>
              <p:tags r:id="rId17"/>
            </p:custDataLst>
          </p:nvPr>
        </p:nvSpPr>
        <p:spPr>
          <a:xfrm>
            <a:off x="713740" y="4718685"/>
            <a:ext cx="3486150" cy="1367155"/>
          </a:xfrm>
          <a:prstGeom prst="rect">
            <a:avLst/>
          </a:prstGeom>
        </p:spPr>
        <p:txBody>
          <a:bodyPr wrap="square" lIns="91440" tIns="45720" rIns="91440" bIns="45720"/>
          <a:p>
            <a:pPr algn="l">
              <a:lnSpc>
                <a:spcPct val="120000"/>
              </a:lnSpc>
            </a:pPr>
            <a:r>
              <a:rPr lang="zh-CN" altLang="en-US" sz="1600" spc="150">
                <a:latin typeface="Arial" panose="020B0604020202020204" pitchFamily="34" charset="0"/>
                <a:ea typeface="微软雅黑" panose="020B0503020204020204" charset="-122"/>
                <a:sym typeface="Arial" panose="020B0604020202020204" pitchFamily="34" charset="0"/>
              </a:rPr>
              <a:t>动物性食物中毒的发病暴发性，潜伏期较短，多在摄食后数分钟到数天内发作。其临床表现多为消化道症状，不具传染性。</a:t>
            </a:r>
            <a:endParaRPr lang="zh-CN" altLang="en-US" sz="1600" spc="150">
              <a:latin typeface="Arial" panose="020B0604020202020204" pitchFamily="34" charset="0"/>
              <a:ea typeface="微软雅黑" panose="020B0503020204020204" charset="-122"/>
              <a:sym typeface="Arial" panose="020B0604020202020204" pitchFamily="34" charset="0"/>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第一部分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7" name="TextBox 12"/>
          <p:cNvSpPr txBox="1"/>
          <p:nvPr/>
        </p:nvSpPr>
        <p:spPr>
          <a:xfrm>
            <a:off x="2363470" y="3161030"/>
            <a:ext cx="4916805"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传染疾病传播快，时时预防不怠惰</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8" name="组合 7"/>
          <p:cNvGrpSpPr/>
          <p:nvPr/>
        </p:nvGrpSpPr>
        <p:grpSpPr>
          <a:xfrm flipV="1">
            <a:off x="2461895" y="3049489"/>
            <a:ext cx="4719320" cy="111760"/>
            <a:chOff x="2928" y="8018"/>
            <a:chExt cx="13260" cy="176"/>
          </a:xfrm>
        </p:grpSpPr>
        <p:sp>
          <p:nvSpPr>
            <p:cNvPr id="40" name="任意多边形 39"/>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9" name="任意多边形 8"/>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sp>
        <p:nvSpPr>
          <p:cNvPr id="10" name="椭圆 9"/>
          <p:cNvSpPr/>
          <p:nvPr/>
        </p:nvSpPr>
        <p:spPr>
          <a:xfrm>
            <a:off x="243205" y="30353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nvGrpSpPr>
          <p:cNvPr id="6" name="组合 5"/>
          <p:cNvGrpSpPr/>
          <p:nvPr/>
        </p:nvGrpSpPr>
        <p:grpSpPr>
          <a:xfrm>
            <a:off x="6025515" y="1144270"/>
            <a:ext cx="6158230" cy="5711825"/>
            <a:chOff x="9349" y="1588"/>
            <a:chExt cx="9838" cy="9124"/>
          </a:xfrm>
        </p:grpSpPr>
        <p:pic>
          <p:nvPicPr>
            <p:cNvPr id="11" name="图片 10"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2" name="图片 11"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49"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4528" cy="1299"/>
              <a:chOff x="170" y="288"/>
              <a:chExt cx="14528" cy="1299"/>
            </a:xfrm>
          </p:grpSpPr>
          <p:sp>
            <p:nvSpPr>
              <p:cNvPr id="2" name="文本框 1"/>
              <p:cNvSpPr txBox="1"/>
              <p:nvPr/>
            </p:nvSpPr>
            <p:spPr>
              <a:xfrm>
                <a:off x="1314" y="478"/>
                <a:ext cx="13384"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三、食物中毒的应对与预防</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cxnSp>
        <p:nvCxnSpPr>
          <p:cNvPr id="44" name="直接连接符 43"/>
          <p:cNvCxnSpPr/>
          <p:nvPr/>
        </p:nvCxnSpPr>
        <p:spPr>
          <a:xfrm>
            <a:off x="1079500" y="2076450"/>
            <a:ext cx="0" cy="990600"/>
          </a:xfrm>
          <a:prstGeom prst="line">
            <a:avLst/>
          </a:prstGeom>
          <a:noFill/>
          <a:ln w="57150" cap="flat" cmpd="sng" algn="ctr">
            <a:solidFill>
              <a:srgbClr val="EEF2F0"/>
            </a:solidFill>
            <a:prstDash val="solid"/>
            <a:miter lim="800000"/>
          </a:ln>
          <a:effectLst/>
        </p:spPr>
      </p:cxnSp>
      <p:cxnSp>
        <p:nvCxnSpPr>
          <p:cNvPr id="48" name="直接连接符 47"/>
          <p:cNvCxnSpPr/>
          <p:nvPr/>
        </p:nvCxnSpPr>
        <p:spPr>
          <a:xfrm>
            <a:off x="1079500" y="4449763"/>
            <a:ext cx="0" cy="990600"/>
          </a:xfrm>
          <a:prstGeom prst="line">
            <a:avLst/>
          </a:prstGeom>
          <a:noFill/>
          <a:ln w="57150" cap="flat" cmpd="sng" algn="ctr">
            <a:solidFill>
              <a:srgbClr val="EEF2F0"/>
            </a:solidFill>
            <a:prstDash val="solid"/>
            <a:miter lim="800000"/>
          </a:ln>
          <a:effectLst/>
        </p:spPr>
      </p:cxnSp>
      <p:cxnSp>
        <p:nvCxnSpPr>
          <p:cNvPr id="56" name="直接连接符 55"/>
          <p:cNvCxnSpPr/>
          <p:nvPr/>
        </p:nvCxnSpPr>
        <p:spPr>
          <a:xfrm flipH="1">
            <a:off x="11125200" y="4449763"/>
            <a:ext cx="0" cy="990600"/>
          </a:xfrm>
          <a:prstGeom prst="line">
            <a:avLst/>
          </a:prstGeom>
          <a:noFill/>
          <a:ln w="57150" cap="flat" cmpd="sng" algn="ctr">
            <a:solidFill>
              <a:srgbClr val="EEF2F0"/>
            </a:solidFill>
            <a:prstDash val="solid"/>
            <a:miter lim="800000"/>
          </a:ln>
          <a:effectLst/>
        </p:spPr>
      </p:cxnSp>
      <p:sp>
        <p:nvSpPr>
          <p:cNvPr id="61" name="矩形 60"/>
          <p:cNvSpPr/>
          <p:nvPr/>
        </p:nvSpPr>
        <p:spPr>
          <a:xfrm>
            <a:off x="733425" y="1613535"/>
            <a:ext cx="4606290" cy="4246245"/>
          </a:xfrm>
          <a:prstGeom prst="rect">
            <a:avLst/>
          </a:prstGeom>
        </p:spPr>
        <p:txBody>
          <a:bodyPr wrap="square">
            <a:spAutoFit/>
            <a:scene3d>
              <a:camera prst="orthographicFront"/>
              <a:lightRig rig="threePt" dir="t"/>
            </a:scene3d>
            <a:sp3d contourW="12700"/>
          </a:bodyPr>
          <a:p>
            <a:pPr>
              <a:lnSpc>
                <a:spcPct val="150000"/>
              </a:lnSpc>
            </a:pPr>
            <a:r>
              <a:rPr lang="zh-CN" altLang="en-US" dirty="0">
                <a:solidFill>
                  <a:schemeClr val="tx1"/>
                </a:solidFill>
                <a:latin typeface="思源黑体 CN Bold" panose="020B0800000000000000" charset="-122"/>
                <a:ea typeface="思源黑体 CN Bold" panose="020B0800000000000000" charset="-122"/>
                <a:cs typeface="+mn-ea"/>
                <a:sym typeface="+mn-lt"/>
              </a:rPr>
              <a:t>（1）及时宣传，使群众认识到食物中毒的危害。</a:t>
            </a:r>
            <a:endParaRPr lang="zh-CN" altLang="en-US" dirty="0">
              <a:solidFill>
                <a:schemeClr val="tx1"/>
              </a:solidFill>
              <a:latin typeface="思源黑体 CN Bold" panose="020B0800000000000000" charset="-122"/>
              <a:ea typeface="思源黑体 CN Bold" panose="020B0800000000000000" charset="-122"/>
              <a:cs typeface="+mn-ea"/>
              <a:sym typeface="+mn-lt"/>
            </a:endParaRPr>
          </a:p>
          <a:p>
            <a:pPr>
              <a:lnSpc>
                <a:spcPct val="150000"/>
              </a:lnSpc>
            </a:pPr>
            <a:r>
              <a:rPr lang="zh-CN" altLang="en-US" dirty="0">
                <a:solidFill>
                  <a:schemeClr val="tx1"/>
                </a:solidFill>
                <a:latin typeface="思源黑体 CN Bold" panose="020B0800000000000000" charset="-122"/>
                <a:ea typeface="思源黑体 CN Bold" panose="020B0800000000000000" charset="-122"/>
                <a:cs typeface="+mn-ea"/>
                <a:sym typeface="+mn-lt"/>
              </a:rPr>
              <a:t>（2）抓薄弱环节，对学校食堂进行整顿。</a:t>
            </a:r>
            <a:endParaRPr lang="zh-CN" altLang="en-US" dirty="0">
              <a:solidFill>
                <a:schemeClr val="tx1"/>
              </a:solidFill>
              <a:latin typeface="思源黑体 CN Bold" panose="020B0800000000000000" charset="-122"/>
              <a:ea typeface="思源黑体 CN Bold" panose="020B0800000000000000" charset="-122"/>
              <a:cs typeface="+mn-ea"/>
              <a:sym typeface="+mn-lt"/>
            </a:endParaRPr>
          </a:p>
          <a:p>
            <a:pPr>
              <a:lnSpc>
                <a:spcPct val="150000"/>
              </a:lnSpc>
            </a:pPr>
            <a:r>
              <a:rPr lang="zh-CN" altLang="en-US" dirty="0">
                <a:solidFill>
                  <a:schemeClr val="tx1"/>
                </a:solidFill>
                <a:latin typeface="思源黑体 CN Bold" panose="020B0800000000000000" charset="-122"/>
                <a:ea typeface="思源黑体 CN Bold" panose="020B0800000000000000" charset="-122"/>
                <a:cs typeface="+mn-ea"/>
                <a:sym typeface="+mn-lt"/>
              </a:rPr>
              <a:t>（3）加强卫生监督管理力度，降低食物中毒的发生概率。</a:t>
            </a:r>
            <a:endParaRPr lang="zh-CN" altLang="en-US" dirty="0">
              <a:solidFill>
                <a:schemeClr val="tx1"/>
              </a:solidFill>
              <a:latin typeface="思源黑体 CN Bold" panose="020B0800000000000000" charset="-122"/>
              <a:ea typeface="思源黑体 CN Bold" panose="020B0800000000000000" charset="-122"/>
              <a:cs typeface="+mn-ea"/>
              <a:sym typeface="+mn-lt"/>
            </a:endParaRPr>
          </a:p>
          <a:p>
            <a:pPr>
              <a:lnSpc>
                <a:spcPct val="150000"/>
              </a:lnSpc>
            </a:pPr>
            <a:r>
              <a:rPr lang="zh-CN" altLang="en-US" dirty="0">
                <a:solidFill>
                  <a:schemeClr val="tx1"/>
                </a:solidFill>
                <a:latin typeface="思源黑体 CN Bold" panose="020B0800000000000000" charset="-122"/>
                <a:ea typeface="思源黑体 CN Bold" panose="020B0800000000000000" charset="-122"/>
                <a:cs typeface="+mn-ea"/>
                <a:sym typeface="+mn-lt"/>
              </a:rPr>
              <a:t>（4）食品在食用前应进行高温杀菌。</a:t>
            </a:r>
            <a:endParaRPr lang="zh-CN" altLang="en-US" dirty="0">
              <a:solidFill>
                <a:schemeClr val="tx1"/>
              </a:solidFill>
              <a:latin typeface="思源黑体 CN Bold" panose="020B0800000000000000" charset="-122"/>
              <a:ea typeface="思源黑体 CN Bold" panose="020B0800000000000000" charset="-122"/>
              <a:cs typeface="+mn-ea"/>
              <a:sym typeface="+mn-lt"/>
            </a:endParaRPr>
          </a:p>
          <a:p>
            <a:pPr>
              <a:lnSpc>
                <a:spcPct val="150000"/>
              </a:lnSpc>
            </a:pPr>
            <a:r>
              <a:rPr lang="zh-CN" altLang="en-US" dirty="0">
                <a:solidFill>
                  <a:schemeClr val="tx1"/>
                </a:solidFill>
                <a:latin typeface="思源黑体 CN Bold" panose="020B0800000000000000" charset="-122"/>
                <a:ea typeface="思源黑体 CN Bold" panose="020B0800000000000000" charset="-122"/>
                <a:cs typeface="+mn-ea"/>
                <a:sym typeface="+mn-lt"/>
              </a:rPr>
              <a:t>（5）避免食品在室温条件下长时间放置，日常食品中或多或少会残留细菌，我们不马上食用时，要放在低温处保存，这是需要采取的基本措施。</a:t>
            </a:r>
            <a:endParaRPr lang="zh-CN" altLang="en-US" dirty="0">
              <a:solidFill>
                <a:schemeClr val="tx1"/>
              </a:solidFill>
              <a:latin typeface="思源黑体 CN Bold" panose="020B0800000000000000" charset="-122"/>
              <a:ea typeface="思源黑体 CN Bold" panose="020B0800000000000000" charset="-122"/>
              <a:cs typeface="+mn-ea"/>
              <a:sym typeface="+mn-lt"/>
            </a:endParaRPr>
          </a:p>
        </p:txBody>
      </p:sp>
      <p:sp>
        <p:nvSpPr>
          <p:cNvPr id="4" name="文本框 3"/>
          <p:cNvSpPr txBox="1"/>
          <p:nvPr/>
        </p:nvSpPr>
        <p:spPr>
          <a:xfrm>
            <a:off x="633730" y="1094740"/>
            <a:ext cx="1783080" cy="368300"/>
          </a:xfrm>
          <a:prstGeom prst="rect">
            <a:avLst/>
          </a:prstGeom>
          <a:noFill/>
        </p:spPr>
        <p:txBody>
          <a:bodyPr wrap="none" rtlCol="0">
            <a:spAutoFit/>
          </a:bodyPr>
          <a:p>
            <a:r>
              <a:rPr lang="zh-CN" altLang="en-US" b="1"/>
              <a:t>（一）预防要点</a:t>
            </a:r>
            <a:endParaRPr lang="zh-CN" altLang="en-US" b="1"/>
          </a:p>
        </p:txBody>
      </p:sp>
      <p:pic>
        <p:nvPicPr>
          <p:cNvPr id="127" name="图片 126"/>
          <p:cNvPicPr/>
          <p:nvPr/>
        </p:nvPicPr>
        <p:blipFill>
          <a:blip r:embed="rId3"/>
          <a:stretch>
            <a:fillRect/>
          </a:stretch>
        </p:blipFill>
        <p:spPr>
          <a:xfrm>
            <a:off x="5766435" y="1727200"/>
            <a:ext cx="4944110" cy="351599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1000"/>
                                        <p:tgtEl>
                                          <p:spTgt spid="56"/>
                                        </p:tgtEl>
                                      </p:cBhvr>
                                    </p:animEffect>
                                    <p:anim calcmode="lin" valueType="num">
                                      <p:cBhvr>
                                        <p:cTn id="20" dur="1000" fill="hold"/>
                                        <p:tgtEl>
                                          <p:spTgt spid="56"/>
                                        </p:tgtEl>
                                        <p:attrNameLst>
                                          <p:attrName>ppt_x</p:attrName>
                                        </p:attrNameLst>
                                      </p:cBhvr>
                                      <p:tavLst>
                                        <p:tav tm="0">
                                          <p:val>
                                            <p:strVal val="#ppt_x"/>
                                          </p:val>
                                        </p:tav>
                                        <p:tav tm="100000">
                                          <p:val>
                                            <p:strVal val="#ppt_x"/>
                                          </p:val>
                                        </p:tav>
                                      </p:tavLst>
                                    </p:anim>
                                    <p:anim calcmode="lin" valueType="num">
                                      <p:cBhvr>
                                        <p:cTn id="21"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28575"/>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4528" cy="1299"/>
              <a:chOff x="170" y="288"/>
              <a:chExt cx="14528" cy="1299"/>
            </a:xfrm>
          </p:grpSpPr>
          <p:sp>
            <p:nvSpPr>
              <p:cNvPr id="2" name="文本框 1"/>
              <p:cNvSpPr txBox="1"/>
              <p:nvPr/>
            </p:nvSpPr>
            <p:spPr>
              <a:xfrm>
                <a:off x="1314" y="478"/>
                <a:ext cx="13384"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三、食物中毒的应对与预防</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cxnSp>
        <p:nvCxnSpPr>
          <p:cNvPr id="44" name="直接连接符 43"/>
          <p:cNvCxnSpPr/>
          <p:nvPr/>
        </p:nvCxnSpPr>
        <p:spPr>
          <a:xfrm>
            <a:off x="1079500" y="2076450"/>
            <a:ext cx="0" cy="990600"/>
          </a:xfrm>
          <a:prstGeom prst="line">
            <a:avLst/>
          </a:prstGeom>
          <a:noFill/>
          <a:ln w="57150" cap="flat" cmpd="sng" algn="ctr">
            <a:solidFill>
              <a:srgbClr val="EEF2F0"/>
            </a:solidFill>
            <a:prstDash val="solid"/>
            <a:miter lim="800000"/>
          </a:ln>
          <a:effectLst/>
        </p:spPr>
      </p:cxnSp>
      <p:cxnSp>
        <p:nvCxnSpPr>
          <p:cNvPr id="48" name="直接连接符 47"/>
          <p:cNvCxnSpPr/>
          <p:nvPr/>
        </p:nvCxnSpPr>
        <p:spPr>
          <a:xfrm>
            <a:off x="1079500" y="4449763"/>
            <a:ext cx="0" cy="990600"/>
          </a:xfrm>
          <a:prstGeom prst="line">
            <a:avLst/>
          </a:prstGeom>
          <a:noFill/>
          <a:ln w="57150" cap="flat" cmpd="sng" algn="ctr">
            <a:solidFill>
              <a:srgbClr val="EEF2F0"/>
            </a:solidFill>
            <a:prstDash val="solid"/>
            <a:miter lim="800000"/>
          </a:ln>
          <a:effectLst/>
        </p:spPr>
      </p:cxnSp>
      <p:cxnSp>
        <p:nvCxnSpPr>
          <p:cNvPr id="56" name="直接连接符 55"/>
          <p:cNvCxnSpPr/>
          <p:nvPr/>
        </p:nvCxnSpPr>
        <p:spPr>
          <a:xfrm flipH="1">
            <a:off x="11125200" y="4449763"/>
            <a:ext cx="0" cy="990600"/>
          </a:xfrm>
          <a:prstGeom prst="line">
            <a:avLst/>
          </a:prstGeom>
          <a:noFill/>
          <a:ln w="57150" cap="flat" cmpd="sng" algn="ctr">
            <a:solidFill>
              <a:srgbClr val="EEF2F0"/>
            </a:solidFill>
            <a:prstDash val="solid"/>
            <a:miter lim="800000"/>
          </a:ln>
          <a:effectLst/>
        </p:spPr>
      </p:cxnSp>
      <p:sp>
        <p:nvSpPr>
          <p:cNvPr id="4" name="文本框 3"/>
          <p:cNvSpPr txBox="1"/>
          <p:nvPr/>
        </p:nvSpPr>
        <p:spPr>
          <a:xfrm>
            <a:off x="633730" y="1094740"/>
            <a:ext cx="1783080" cy="368300"/>
          </a:xfrm>
          <a:prstGeom prst="rect">
            <a:avLst/>
          </a:prstGeom>
          <a:noFill/>
        </p:spPr>
        <p:txBody>
          <a:bodyPr wrap="none" rtlCol="0">
            <a:spAutoFit/>
          </a:bodyPr>
          <a:p>
            <a:pPr algn="l"/>
            <a:r>
              <a:rPr lang="zh-CN" altLang="en-US" b="1"/>
              <a:t>（二）应对要点</a:t>
            </a:r>
            <a:endParaRPr lang="zh-CN" altLang="en-US" b="1"/>
          </a:p>
        </p:txBody>
      </p:sp>
      <p:sp>
        <p:nvSpPr>
          <p:cNvPr id="29" name="Freeform 5"/>
          <p:cNvSpPr/>
          <p:nvPr>
            <p:custDataLst>
              <p:tags r:id="rId3"/>
            </p:custDataLst>
          </p:nvPr>
        </p:nvSpPr>
        <p:spPr bwMode="auto">
          <a:xfrm>
            <a:off x="5484670" y="1911020"/>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8590CA"/>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 name="Freeform 6"/>
          <p:cNvSpPr/>
          <p:nvPr>
            <p:custDataLst>
              <p:tags r:id="rId4"/>
            </p:custDataLst>
          </p:nvPr>
        </p:nvSpPr>
        <p:spPr bwMode="auto">
          <a:xfrm>
            <a:off x="5442441" y="2211409"/>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8590CA"/>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4" name="Freeform 5"/>
          <p:cNvSpPr/>
          <p:nvPr>
            <p:custDataLst>
              <p:tags r:id="rId5"/>
            </p:custDataLst>
          </p:nvPr>
        </p:nvSpPr>
        <p:spPr bwMode="auto">
          <a:xfrm rot="14400000">
            <a:off x="4387209" y="3802220"/>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6BC0A7"/>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5" name="Freeform 6"/>
          <p:cNvSpPr/>
          <p:nvPr>
            <p:custDataLst>
              <p:tags r:id="rId6"/>
            </p:custDataLst>
          </p:nvPr>
        </p:nvSpPr>
        <p:spPr bwMode="auto">
          <a:xfrm rot="14400000">
            <a:off x="4854270" y="3230151"/>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6BC0A7"/>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9" name="Freeform 5"/>
          <p:cNvSpPr/>
          <p:nvPr>
            <p:custDataLst>
              <p:tags r:id="rId7"/>
            </p:custDataLst>
          </p:nvPr>
        </p:nvSpPr>
        <p:spPr bwMode="auto">
          <a:xfrm rot="7200000">
            <a:off x="6573767" y="3807049"/>
            <a:ext cx="288436" cy="288437"/>
          </a:xfrm>
          <a:custGeom>
            <a:avLst/>
            <a:gdLst>
              <a:gd name="T0" fmla="*/ 2147483646 w 48"/>
              <a:gd name="T1" fmla="*/ 2147483646 h 48"/>
              <a:gd name="T2" fmla="*/ 2147483646 w 48"/>
              <a:gd name="T3" fmla="*/ 2147483646 h 48"/>
              <a:gd name="T4" fmla="*/ 0 w 48"/>
              <a:gd name="T5" fmla="*/ 2147483646 h 48"/>
              <a:gd name="T6" fmla="*/ 2147483646 w 48"/>
              <a:gd name="T7" fmla="*/ 0 h 48"/>
              <a:gd name="T8" fmla="*/ 2147483646 w 48"/>
              <a:gd name="T9" fmla="*/ 2147483646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8">
                <a:moveTo>
                  <a:pt x="48" y="24"/>
                </a:moveTo>
                <a:cubicBezTo>
                  <a:pt x="48" y="37"/>
                  <a:pt x="37" y="48"/>
                  <a:pt x="24" y="48"/>
                </a:cubicBezTo>
                <a:cubicBezTo>
                  <a:pt x="11" y="48"/>
                  <a:pt x="0" y="38"/>
                  <a:pt x="0" y="24"/>
                </a:cubicBezTo>
                <a:cubicBezTo>
                  <a:pt x="0" y="11"/>
                  <a:pt x="10" y="0"/>
                  <a:pt x="24" y="0"/>
                </a:cubicBezTo>
                <a:cubicBezTo>
                  <a:pt x="37" y="0"/>
                  <a:pt x="48" y="11"/>
                  <a:pt x="48" y="24"/>
                </a:cubicBezTo>
                <a:close/>
              </a:path>
            </a:pathLst>
          </a:custGeom>
          <a:solidFill>
            <a:srgbClr val="79B6D3"/>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0" name="Freeform 6"/>
          <p:cNvSpPr/>
          <p:nvPr>
            <p:custDataLst>
              <p:tags r:id="rId8"/>
            </p:custDataLst>
          </p:nvPr>
        </p:nvSpPr>
        <p:spPr bwMode="auto">
          <a:xfrm rot="7200000">
            <a:off x="6030612" y="3230151"/>
            <a:ext cx="367318" cy="854155"/>
          </a:xfrm>
          <a:custGeom>
            <a:avLst/>
            <a:gdLst>
              <a:gd name="T0" fmla="*/ 2147483646 w 61"/>
              <a:gd name="T1" fmla="*/ 2147483646 h 142"/>
              <a:gd name="T2" fmla="*/ 2147483646 w 61"/>
              <a:gd name="T3" fmla="*/ 2147483646 h 142"/>
              <a:gd name="T4" fmla="*/ 2147483646 w 61"/>
              <a:gd name="T5" fmla="*/ 2147483646 h 142"/>
              <a:gd name="T6" fmla="*/ 2147483646 w 61"/>
              <a:gd name="T7" fmla="*/ 2147483646 h 142"/>
              <a:gd name="T8" fmla="*/ 2147483646 w 61"/>
              <a:gd name="T9" fmla="*/ 2147483646 h 142"/>
              <a:gd name="T10" fmla="*/ 0 w 61"/>
              <a:gd name="T11" fmla="*/ 2147483646 h 142"/>
              <a:gd name="T12" fmla="*/ 2147483646 w 61"/>
              <a:gd name="T13" fmla="*/ 0 h 142"/>
              <a:gd name="T14" fmla="*/ 2147483646 w 61"/>
              <a:gd name="T15" fmla="*/ 0 h 142"/>
              <a:gd name="T16" fmla="*/ 2147483646 w 61"/>
              <a:gd name="T17" fmla="*/ 2147483646 h 142"/>
              <a:gd name="T18" fmla="*/ 2147483646 w 61"/>
              <a:gd name="T19" fmla="*/ 2147483646 h 142"/>
              <a:gd name="T20" fmla="*/ 2147483646 w 61"/>
              <a:gd name="T21" fmla="*/ 2147483646 h 1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142">
                <a:moveTo>
                  <a:pt x="54" y="129"/>
                </a:moveTo>
                <a:cubicBezTo>
                  <a:pt x="54" y="141"/>
                  <a:pt x="43" y="51"/>
                  <a:pt x="31" y="52"/>
                </a:cubicBezTo>
                <a:cubicBezTo>
                  <a:pt x="31" y="52"/>
                  <a:pt x="31" y="52"/>
                  <a:pt x="31" y="52"/>
                </a:cubicBezTo>
                <a:cubicBezTo>
                  <a:pt x="19" y="52"/>
                  <a:pt x="9" y="142"/>
                  <a:pt x="9" y="129"/>
                </a:cubicBezTo>
                <a:cubicBezTo>
                  <a:pt x="15" y="24"/>
                  <a:pt x="15" y="24"/>
                  <a:pt x="15" y="24"/>
                </a:cubicBezTo>
                <a:cubicBezTo>
                  <a:pt x="0" y="44"/>
                  <a:pt x="0" y="44"/>
                  <a:pt x="0" y="44"/>
                </a:cubicBezTo>
                <a:cubicBezTo>
                  <a:pt x="0" y="41"/>
                  <a:pt x="21" y="0"/>
                  <a:pt x="31" y="0"/>
                </a:cubicBezTo>
                <a:cubicBezTo>
                  <a:pt x="31" y="0"/>
                  <a:pt x="31" y="0"/>
                  <a:pt x="31" y="0"/>
                </a:cubicBezTo>
                <a:cubicBezTo>
                  <a:pt x="41" y="0"/>
                  <a:pt x="61" y="43"/>
                  <a:pt x="61" y="45"/>
                </a:cubicBezTo>
                <a:cubicBezTo>
                  <a:pt x="47" y="24"/>
                  <a:pt x="47" y="24"/>
                  <a:pt x="47" y="24"/>
                </a:cubicBezTo>
                <a:lnTo>
                  <a:pt x="54" y="129"/>
                </a:lnTo>
                <a:close/>
              </a:path>
            </a:pathLst>
          </a:custGeom>
          <a:solidFill>
            <a:srgbClr val="79B6D3"/>
          </a:solidFill>
          <a:ln>
            <a:noFill/>
          </a:ln>
        </p:spPr>
        <p:txBody>
          <a:bodyPr>
            <a:no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5" name="Freeform 13"/>
          <p:cNvSpPr/>
          <p:nvPr>
            <p:custDataLst>
              <p:tags r:id="rId9"/>
            </p:custDataLst>
          </p:nvPr>
        </p:nvSpPr>
        <p:spPr bwMode="auto">
          <a:xfrm rot="21434300">
            <a:off x="5240888" y="4558696"/>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79B6D3"/>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6" name="Freeform 14"/>
          <p:cNvSpPr/>
          <p:nvPr>
            <p:custDataLst>
              <p:tags r:id="rId10"/>
            </p:custDataLst>
          </p:nvPr>
        </p:nvSpPr>
        <p:spPr bwMode="auto">
          <a:xfrm rot="21434300">
            <a:off x="5211807" y="4550269"/>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79B6D3"/>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 name="Freeform 13"/>
          <p:cNvSpPr/>
          <p:nvPr>
            <p:custDataLst>
              <p:tags r:id="rId11"/>
            </p:custDataLst>
          </p:nvPr>
        </p:nvSpPr>
        <p:spPr bwMode="auto">
          <a:xfrm rot="14234300">
            <a:off x="6405322" y="2396366"/>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8590CA"/>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4" name="Freeform 14"/>
          <p:cNvSpPr/>
          <p:nvPr>
            <p:custDataLst>
              <p:tags r:id="rId12"/>
            </p:custDataLst>
          </p:nvPr>
        </p:nvSpPr>
        <p:spPr bwMode="auto">
          <a:xfrm rot="14234300">
            <a:off x="6872742" y="2811456"/>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8590CA"/>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1" name="Freeform 13"/>
          <p:cNvSpPr/>
          <p:nvPr>
            <p:custDataLst>
              <p:tags r:id="rId13"/>
            </p:custDataLst>
          </p:nvPr>
        </p:nvSpPr>
        <p:spPr bwMode="auto">
          <a:xfrm rot="7034300">
            <a:off x="3950473" y="2469102"/>
            <a:ext cx="854416" cy="286496"/>
          </a:xfrm>
          <a:custGeom>
            <a:avLst/>
            <a:gdLst>
              <a:gd name="T0" fmla="*/ 2147483646 w 134"/>
              <a:gd name="T1" fmla="*/ 2147483646 h 45"/>
              <a:gd name="T2" fmla="*/ 0 w 134"/>
              <a:gd name="T3" fmla="*/ 858130801 h 45"/>
              <a:gd name="T4" fmla="*/ 717286263 w 134"/>
              <a:gd name="T5" fmla="*/ 0 h 45"/>
              <a:gd name="T6" fmla="*/ 2147483646 w 134"/>
              <a:gd name="T7" fmla="*/ 572091187 h 45"/>
              <a:gd name="T8" fmla="*/ 2147483646 w 134"/>
              <a:gd name="T9" fmla="*/ 1430221989 h 45"/>
              <a:gd name="T10" fmla="*/ 2147483646 w 134"/>
              <a:gd name="T11" fmla="*/ 2147483646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4" h="45">
                <a:moveTo>
                  <a:pt x="69" y="32"/>
                </a:moveTo>
                <a:cubicBezTo>
                  <a:pt x="37" y="32"/>
                  <a:pt x="12" y="16"/>
                  <a:pt x="0" y="6"/>
                </a:cubicBezTo>
                <a:cubicBezTo>
                  <a:pt x="5" y="0"/>
                  <a:pt x="5" y="0"/>
                  <a:pt x="5" y="0"/>
                </a:cubicBezTo>
                <a:cubicBezTo>
                  <a:pt x="23" y="15"/>
                  <a:pt x="70" y="45"/>
                  <a:pt x="129" y="4"/>
                </a:cubicBezTo>
                <a:cubicBezTo>
                  <a:pt x="134" y="10"/>
                  <a:pt x="134" y="10"/>
                  <a:pt x="134" y="10"/>
                </a:cubicBezTo>
                <a:cubicBezTo>
                  <a:pt x="110" y="26"/>
                  <a:pt x="88" y="32"/>
                  <a:pt x="69" y="32"/>
                </a:cubicBezTo>
                <a:close/>
              </a:path>
            </a:pathLst>
          </a:custGeom>
          <a:solidFill>
            <a:srgbClr val="6BC0A7"/>
          </a:solidFill>
          <a:ln>
            <a:noFill/>
          </a:ln>
        </p:spPr>
        <p:txBody>
          <a:bodyPr>
            <a:noAutofit/>
          </a:bodyPr>
          <a:lstStyle/>
          <a:p>
            <a:pPr>
              <a:lnSpc>
                <a:spcPct val="13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8" name="Freeform 14"/>
          <p:cNvSpPr/>
          <p:nvPr>
            <p:custDataLst>
              <p:tags r:id="rId14"/>
            </p:custDataLst>
          </p:nvPr>
        </p:nvSpPr>
        <p:spPr bwMode="auto">
          <a:xfrm rot="7034300">
            <a:off x="4536418" y="2242450"/>
            <a:ext cx="171559" cy="166488"/>
          </a:xfrm>
          <a:custGeom>
            <a:avLst/>
            <a:gdLst>
              <a:gd name="T0" fmla="*/ 171370359 w 203"/>
              <a:gd name="T1" fmla="*/ 496469194 h 197"/>
              <a:gd name="T2" fmla="*/ 151209140 w 203"/>
              <a:gd name="T3" fmla="*/ 153728492 h 197"/>
              <a:gd name="T4" fmla="*/ 511590131 w 203"/>
              <a:gd name="T5" fmla="*/ 133567274 h 197"/>
              <a:gd name="T6" fmla="*/ 342740718 w 203"/>
              <a:gd name="T7" fmla="*/ 0 h 197"/>
              <a:gd name="T8" fmla="*/ 0 w 203"/>
              <a:gd name="T9" fmla="*/ 20161218 h 197"/>
              <a:gd name="T10" fmla="*/ 17640273 w 203"/>
              <a:gd name="T11" fmla="*/ 362901920 h 197"/>
              <a:gd name="T12" fmla="*/ 171370359 w 203"/>
              <a:gd name="T13" fmla="*/ 496469194 h 1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3" h="197">
                <a:moveTo>
                  <a:pt x="68" y="197"/>
                </a:moveTo>
                <a:lnTo>
                  <a:pt x="60" y="61"/>
                </a:lnTo>
                <a:lnTo>
                  <a:pt x="203" y="53"/>
                </a:lnTo>
                <a:lnTo>
                  <a:pt x="136" y="0"/>
                </a:lnTo>
                <a:lnTo>
                  <a:pt x="0" y="8"/>
                </a:lnTo>
                <a:lnTo>
                  <a:pt x="7" y="144"/>
                </a:lnTo>
                <a:lnTo>
                  <a:pt x="68" y="197"/>
                </a:lnTo>
                <a:close/>
              </a:path>
            </a:pathLst>
          </a:custGeom>
          <a:solidFill>
            <a:srgbClr val="6BC0A7"/>
          </a:solidFill>
          <a:ln>
            <a:noFill/>
          </a:ln>
        </p:spPr>
        <p:txBody>
          <a:bodyPr>
            <a:noAutofit/>
          </a:bodyPr>
          <a:lstStyle/>
          <a:p>
            <a:pPr>
              <a:lnSpc>
                <a:spcPct val="14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5" name="文本框 17"/>
          <p:cNvSpPr txBox="1">
            <a:spLocks noChangeArrowheads="1"/>
          </p:cNvSpPr>
          <p:nvPr>
            <p:custDataLst>
              <p:tags r:id="rId15"/>
            </p:custDataLst>
          </p:nvPr>
        </p:nvSpPr>
        <p:spPr bwMode="auto">
          <a:xfrm>
            <a:off x="7550457" y="1263661"/>
            <a:ext cx="2637599" cy="45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fontScale="92500" lnSpcReduction="20000"/>
          </a:bodyPr>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eaLnBrk="1" hangingPunct="1">
              <a:lnSpc>
                <a:spcPct val="120000"/>
              </a:lnSpc>
              <a:spcBef>
                <a:spcPct val="0"/>
              </a:spcBef>
              <a:buFontTx/>
              <a:buNone/>
            </a:pPr>
            <a:r>
              <a:rPr lang="zh-CN" altLang="en-US" sz="2400" b="1" spc="300" dirty="0">
                <a:latin typeface="Arial" panose="020B0604020202020204" pitchFamily="34" charset="0"/>
                <a:ea typeface="微软雅黑" panose="020B0503020204020204" charset="-122"/>
                <a:cs typeface="+mn-ea"/>
                <a:sym typeface="Arial" panose="020B0604020202020204" pitchFamily="34" charset="0"/>
              </a:rPr>
              <a:t>1. 催吐</a:t>
            </a:r>
            <a:endParaRPr lang="zh-CN" altLang="en-US" sz="2400" b="1" spc="300" dirty="0">
              <a:latin typeface="Arial" panose="020B0604020202020204" pitchFamily="34" charset="0"/>
              <a:ea typeface="微软雅黑" panose="020B0503020204020204" charset="-122"/>
              <a:cs typeface="+mn-ea"/>
              <a:sym typeface="Arial" panose="020B0604020202020204" pitchFamily="34" charset="0"/>
            </a:endParaRPr>
          </a:p>
        </p:txBody>
      </p:sp>
      <p:sp>
        <p:nvSpPr>
          <p:cNvPr id="26" name="文本框 25"/>
          <p:cNvSpPr txBox="1"/>
          <p:nvPr>
            <p:custDataLst>
              <p:tags r:id="rId16"/>
            </p:custDataLst>
          </p:nvPr>
        </p:nvSpPr>
        <p:spPr>
          <a:xfrm>
            <a:off x="7436485" y="1720215"/>
            <a:ext cx="4116705" cy="1398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9pPr>
          </a:lstStyle>
          <a:p>
            <a:pPr algn="l">
              <a:lnSpc>
                <a:spcPct val="130000"/>
              </a:lnSpc>
              <a:spcBef>
                <a:spcPts val="0"/>
              </a:spcBef>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如果服用时间在 1～2 小时内，可使用催吐的方法。立即取食盐 20 克加开水 200 毫升溶化，冷却后一次喝下，如果不吐，可多喝几次，迅速促进呕吐。</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28" name="文本框 17"/>
          <p:cNvSpPr txBox="1">
            <a:spLocks noChangeArrowheads="1"/>
          </p:cNvSpPr>
          <p:nvPr>
            <p:custDataLst>
              <p:tags r:id="rId17"/>
            </p:custDataLst>
          </p:nvPr>
        </p:nvSpPr>
        <p:spPr bwMode="auto">
          <a:xfrm>
            <a:off x="7550457" y="3432289"/>
            <a:ext cx="2637599" cy="45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fontScale="92500" lnSpcReduction="20000"/>
          </a:bodyPr>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eaLnBrk="1" hangingPunct="1">
              <a:lnSpc>
                <a:spcPct val="120000"/>
              </a:lnSpc>
              <a:spcBef>
                <a:spcPct val="0"/>
              </a:spcBef>
              <a:buFontTx/>
              <a:buNone/>
            </a:pPr>
            <a:r>
              <a:rPr lang="zh-CN" altLang="en-US" sz="2400" b="1" spc="300" dirty="0">
                <a:latin typeface="Arial" panose="020B0604020202020204" pitchFamily="34" charset="0"/>
                <a:ea typeface="微软雅黑" panose="020B0503020204020204" charset="-122"/>
                <a:cs typeface="+mn-ea"/>
                <a:sym typeface="Arial" panose="020B0604020202020204" pitchFamily="34" charset="0"/>
              </a:rPr>
              <a:t>3. 解毒</a:t>
            </a:r>
            <a:endParaRPr lang="zh-CN" altLang="en-US" sz="2400" b="1" spc="300" dirty="0">
              <a:latin typeface="Arial" panose="020B0604020202020204" pitchFamily="34" charset="0"/>
              <a:ea typeface="微软雅黑" panose="020B0503020204020204" charset="-122"/>
              <a:cs typeface="+mn-ea"/>
              <a:sym typeface="Arial" panose="020B0604020202020204" pitchFamily="34" charset="0"/>
            </a:endParaRPr>
          </a:p>
        </p:txBody>
      </p:sp>
      <p:sp>
        <p:nvSpPr>
          <p:cNvPr id="31" name="文本框 30"/>
          <p:cNvSpPr txBox="1"/>
          <p:nvPr>
            <p:custDataLst>
              <p:tags r:id="rId18"/>
            </p:custDataLst>
          </p:nvPr>
        </p:nvSpPr>
        <p:spPr>
          <a:xfrm>
            <a:off x="7436485" y="4029710"/>
            <a:ext cx="4202430" cy="121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9pPr>
          </a:lstStyle>
          <a:p>
            <a:pPr algn="l">
              <a:lnSpc>
                <a:spcPct val="130000"/>
              </a:lnSpc>
              <a:spcBef>
                <a:spcPts val="0"/>
              </a:spcBef>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如果是吃了变质的鱼、虾、蟹等引起的食物中毒，可取食醋 100 毫升加水 200 毫升，稀释后一次服下。</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33" name="文本框 17"/>
          <p:cNvSpPr txBox="1">
            <a:spLocks noChangeArrowheads="1"/>
          </p:cNvSpPr>
          <p:nvPr>
            <p:custDataLst>
              <p:tags r:id="rId19"/>
            </p:custDataLst>
          </p:nvPr>
        </p:nvSpPr>
        <p:spPr bwMode="auto">
          <a:xfrm>
            <a:off x="1019949" y="3432289"/>
            <a:ext cx="2637599" cy="45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rmAutofit fontScale="92500" lnSpcReduction="20000"/>
          </a:bodyPr>
          <a:lstStyle>
            <a:lvl1pPr>
              <a:lnSpc>
                <a:spcPct val="90000"/>
              </a:lnSpc>
              <a:spcBef>
                <a:spcPts val="1000"/>
              </a:spcBef>
              <a:buFont typeface="Arial" panose="020B0604020202020204" pitchFamily="34" charset="0"/>
              <a:buChar char="•"/>
              <a:defRPr sz="2800">
                <a:solidFill>
                  <a:sysClr val="windowText" lastClr="000000"/>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ysClr val="windowText" lastClr="000000"/>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ysClr val="windowText" lastClr="000000"/>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Calibri" panose="020F0502020204030204" charset="0"/>
                <a:ea typeface="宋体" panose="02010600030101010101" pitchFamily="2" charset="-122"/>
              </a:defRPr>
            </a:lvl9pPr>
          </a:lstStyle>
          <a:p>
            <a:pPr algn="l" eaLnBrk="1" hangingPunct="1">
              <a:lnSpc>
                <a:spcPct val="120000"/>
              </a:lnSpc>
              <a:spcBef>
                <a:spcPct val="0"/>
              </a:spcBef>
              <a:buFontTx/>
              <a:buNone/>
            </a:pPr>
            <a:r>
              <a:rPr lang="zh-CN" altLang="en-US" sz="2400" b="1" spc="300">
                <a:latin typeface="Arial" panose="020B0604020202020204" pitchFamily="34" charset="0"/>
                <a:ea typeface="微软雅黑" panose="020B0503020204020204" charset="-122"/>
                <a:cs typeface="+mn-ea"/>
                <a:sym typeface="Arial" panose="020B0604020202020204" pitchFamily="34" charset="0"/>
              </a:rPr>
              <a:t>2. 导泻</a:t>
            </a:r>
            <a:endParaRPr lang="zh-CN" altLang="en-US" sz="2400" b="1" spc="300">
              <a:latin typeface="Arial" panose="020B0604020202020204" pitchFamily="34" charset="0"/>
              <a:ea typeface="微软雅黑" panose="020B0503020204020204" charset="-122"/>
              <a:cs typeface="+mn-ea"/>
              <a:sym typeface="Arial" panose="020B0604020202020204" pitchFamily="34" charset="0"/>
            </a:endParaRPr>
          </a:p>
        </p:txBody>
      </p:sp>
      <p:sp>
        <p:nvSpPr>
          <p:cNvPr id="36" name="文本框 35"/>
          <p:cNvSpPr txBox="1"/>
          <p:nvPr>
            <p:custDataLst>
              <p:tags r:id="rId20"/>
            </p:custDataLst>
          </p:nvPr>
        </p:nvSpPr>
        <p:spPr>
          <a:xfrm>
            <a:off x="882650" y="4029710"/>
            <a:ext cx="3171825" cy="150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0"/>
          <a:lstStyle>
            <a:defPPr>
              <a:defRPr lang="zh-CN"/>
            </a:defPPr>
            <a:lvl1pPr algn="ctr">
              <a:spcBef>
                <a:spcPct val="0"/>
              </a:spcBef>
              <a:buFontTx/>
              <a:buNone/>
              <a:defRPr sz="1800"/>
            </a:lvl1pPr>
            <a:lvl2pPr marL="742950" indent="-28575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charset="0"/>
                <a:ea typeface="宋体" panose="02010600030101010101" pitchFamily="2" charset="-122"/>
              </a:defRPr>
            </a:lvl9pPr>
          </a:lstStyle>
          <a:p>
            <a:pPr algn="l">
              <a:lnSpc>
                <a:spcPct val="130000"/>
              </a:lnSpc>
              <a:spcBef>
                <a:spcPts val="0"/>
              </a:spcBef>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如果食物中毒者服用食物时间较长，已超过 2～3 小时，但精神较好，则可服用泻药，促使中毒食物尽快排出体外。</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1000"/>
                                        <p:tgtEl>
                                          <p:spTgt spid="56"/>
                                        </p:tgtEl>
                                      </p:cBhvr>
                                    </p:animEffect>
                                    <p:anim calcmode="lin" valueType="num">
                                      <p:cBhvr>
                                        <p:cTn id="20" dur="1000" fill="hold"/>
                                        <p:tgtEl>
                                          <p:spTgt spid="56"/>
                                        </p:tgtEl>
                                        <p:attrNameLst>
                                          <p:attrName>ppt_x</p:attrName>
                                        </p:attrNameLst>
                                      </p:cBhvr>
                                      <p:tavLst>
                                        <p:tav tm="0">
                                          <p:val>
                                            <p:strVal val="#ppt_x"/>
                                          </p:val>
                                        </p:tav>
                                        <p:tav tm="100000">
                                          <p:val>
                                            <p:strVal val="#ppt_x"/>
                                          </p:val>
                                        </p:tav>
                                      </p:tavLst>
                                    </p:anim>
                                    <p:anim calcmode="lin" valueType="num">
                                      <p:cBhvr>
                                        <p:cTn id="21"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任意多边形 6"/>
          <p:cNvSpPr/>
          <p:nvPr/>
        </p:nvSpPr>
        <p:spPr>
          <a:xfrm>
            <a:off x="0" y="0"/>
            <a:ext cx="12191365" cy="6858000"/>
          </a:xfrm>
          <a:custGeom>
            <a:avLst/>
            <a:gdLst>
              <a:gd name="connisteX0" fmla="*/ 177913 w 12970112"/>
              <a:gd name="connsiteY0" fmla="*/ 7269140 h 7902197"/>
              <a:gd name="connisteX1" fmla="*/ 1373618 w 12970112"/>
              <a:gd name="connsiteY1" fmla="*/ 6202340 h 7902197"/>
              <a:gd name="connisteX2" fmla="*/ 3942828 w 12970112"/>
              <a:gd name="connsiteY2" fmla="*/ 6692560 h 7902197"/>
              <a:gd name="connisteX3" fmla="*/ 6490448 w 12970112"/>
              <a:gd name="connsiteY3" fmla="*/ 5832135 h 7902197"/>
              <a:gd name="connisteX4" fmla="*/ 6936218 w 12970112"/>
              <a:gd name="connsiteY4" fmla="*/ 4297340 h 7902197"/>
              <a:gd name="connisteX5" fmla="*/ 8743428 w 12970112"/>
              <a:gd name="connsiteY5" fmla="*/ 3709330 h 7902197"/>
              <a:gd name="connisteX6" fmla="*/ 9189833 w 12970112"/>
              <a:gd name="connsiteY6" fmla="*/ 1728130 h 7902197"/>
              <a:gd name="connisteX7" fmla="*/ 10790033 w 12970112"/>
              <a:gd name="connsiteY7" fmla="*/ 369230 h 7902197"/>
              <a:gd name="connisteX8" fmla="*/ 12782028 w 12970112"/>
              <a:gd name="connsiteY8" fmla="*/ 183810 h 7902197"/>
              <a:gd name="connisteX9" fmla="*/ 12792823 w 12970112"/>
              <a:gd name="connsiteY9" fmla="*/ 2196760 h 7902197"/>
              <a:gd name="connisteX10" fmla="*/ 12629628 w 12970112"/>
              <a:gd name="connsiteY10" fmla="*/ 7410745 h 7902197"/>
              <a:gd name="connisteX11" fmla="*/ 11649823 w 12970112"/>
              <a:gd name="connsiteY11" fmla="*/ 7530760 h 7902197"/>
              <a:gd name="connisteX12" fmla="*/ 4868023 w 12970112"/>
              <a:gd name="connsiteY12" fmla="*/ 7737135 h 7902197"/>
              <a:gd name="connisteX13" fmla="*/ 535418 w 12970112"/>
              <a:gd name="connsiteY13" fmla="*/ 7617755 h 7902197"/>
              <a:gd name="connisteX14" fmla="*/ 188708 w 12970112"/>
              <a:gd name="connsiteY14" fmla="*/ 7302160 h 790219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Lst>
            <a:rect l="l" t="t" r="r" b="b"/>
            <a:pathLst>
              <a:path w="19187" h="11388">
                <a:moveTo>
                  <a:pt x="0" y="11388"/>
                </a:moveTo>
                <a:cubicBezTo>
                  <a:pt x="44" y="11330"/>
                  <a:pt x="140" y="11171"/>
                  <a:pt x="175" y="11114"/>
                </a:cubicBezTo>
                <a:cubicBezTo>
                  <a:pt x="454" y="10577"/>
                  <a:pt x="1127" y="9723"/>
                  <a:pt x="2121" y="9746"/>
                </a:cubicBezTo>
                <a:cubicBezTo>
                  <a:pt x="2596" y="9734"/>
                  <a:pt x="3242" y="9969"/>
                  <a:pt x="3669" y="10118"/>
                </a:cubicBezTo>
                <a:cubicBezTo>
                  <a:pt x="4251" y="10338"/>
                  <a:pt x="5069" y="10566"/>
                  <a:pt x="5655" y="10548"/>
                </a:cubicBezTo>
                <a:cubicBezTo>
                  <a:pt x="7874" y="10490"/>
                  <a:pt x="10479" y="9414"/>
                  <a:pt x="10345" y="8208"/>
                </a:cubicBezTo>
                <a:cubicBezTo>
                  <a:pt x="10346" y="8089"/>
                  <a:pt x="10330" y="7897"/>
                  <a:pt x="10326" y="7842"/>
                </a:cubicBezTo>
                <a:cubicBezTo>
                  <a:pt x="10316" y="7736"/>
                  <a:pt x="10308" y="7565"/>
                  <a:pt x="10309" y="7524"/>
                </a:cubicBezTo>
                <a:cubicBezTo>
                  <a:pt x="10162" y="6784"/>
                  <a:pt x="11183" y="6318"/>
                  <a:pt x="11944" y="6363"/>
                </a:cubicBezTo>
                <a:cubicBezTo>
                  <a:pt x="13194" y="6510"/>
                  <a:pt x="14030" y="5391"/>
                  <a:pt x="13820" y="4294"/>
                </a:cubicBezTo>
                <a:cubicBezTo>
                  <a:pt x="13728" y="1708"/>
                  <a:pt x="16563" y="230"/>
                  <a:pt x="18862" y="0"/>
                </a:cubicBezTo>
                <a:cubicBezTo>
                  <a:pt x="18977" y="-4"/>
                  <a:pt x="19166" y="15"/>
                  <a:pt x="19187" y="21"/>
                </a:cubicBezTo>
                <a:lnTo>
                  <a:pt x="19187" y="11388"/>
                </a:lnTo>
                <a:lnTo>
                  <a:pt x="0" y="11388"/>
                </a:lnTo>
                <a:close/>
              </a:path>
            </a:pathLst>
          </a:cu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任意多边形 26"/>
          <p:cNvSpPr/>
          <p:nvPr/>
        </p:nvSpPr>
        <p:spPr>
          <a:xfrm>
            <a:off x="-10160" y="5839460"/>
            <a:ext cx="12193905" cy="1045210"/>
          </a:xfrm>
          <a:custGeom>
            <a:avLst/>
            <a:gdLst>
              <a:gd name="connisteX0" fmla="*/ 0 w 12212320"/>
              <a:gd name="connsiteY0" fmla="*/ 1045210 h 1045210"/>
              <a:gd name="connisteX1" fmla="*/ 1816735 w 12212320"/>
              <a:gd name="connsiteY1" fmla="*/ 446405 h 1045210"/>
              <a:gd name="connisteX2" fmla="*/ 4222115 w 12212320"/>
              <a:gd name="connsiteY2" fmla="*/ 925195 h 1045210"/>
              <a:gd name="connisteX3" fmla="*/ 6758940 w 12212320"/>
              <a:gd name="connsiteY3" fmla="*/ 207010 h 1045210"/>
              <a:gd name="connisteX4" fmla="*/ 9665335 w 12212320"/>
              <a:gd name="connsiteY4" fmla="*/ 892810 h 1045210"/>
              <a:gd name="connisteX5" fmla="*/ 12212320 w 12212320"/>
              <a:gd name="connsiteY5" fmla="*/ 0 h 104521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2212320" h="1045210">
                <a:moveTo>
                  <a:pt x="0" y="1045210"/>
                </a:moveTo>
                <a:cubicBezTo>
                  <a:pt x="314960" y="915670"/>
                  <a:pt x="972185" y="470535"/>
                  <a:pt x="1816735" y="446405"/>
                </a:cubicBezTo>
                <a:cubicBezTo>
                  <a:pt x="2661285" y="422275"/>
                  <a:pt x="3233420" y="972820"/>
                  <a:pt x="4222115" y="925195"/>
                </a:cubicBezTo>
                <a:cubicBezTo>
                  <a:pt x="5210810" y="877570"/>
                  <a:pt x="5670550" y="213360"/>
                  <a:pt x="6758940" y="207010"/>
                </a:cubicBezTo>
                <a:cubicBezTo>
                  <a:pt x="7847330" y="200660"/>
                  <a:pt x="8574405" y="934085"/>
                  <a:pt x="9665335" y="892810"/>
                </a:cubicBezTo>
                <a:cubicBezTo>
                  <a:pt x="10756265" y="851535"/>
                  <a:pt x="11760835" y="192405"/>
                  <a:pt x="12212320" y="0"/>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37"/>
          <p:cNvPicPr>
            <a:picLocks noChangeAspect="1"/>
          </p:cNvPicPr>
          <p:nvPr/>
        </p:nvPicPr>
        <p:blipFill>
          <a:blip r:embed="rId1"/>
          <a:srcRect l="81481" t="28009" r="3595" b="22930"/>
          <a:stretch>
            <a:fillRect/>
          </a:stretch>
        </p:blipFill>
        <p:spPr>
          <a:xfrm>
            <a:off x="9312275" y="1531620"/>
            <a:ext cx="2879725" cy="5326380"/>
          </a:xfrm>
          <a:prstGeom prst="rect">
            <a:avLst/>
          </a:prstGeom>
        </p:spPr>
      </p:pic>
      <p:pic>
        <p:nvPicPr>
          <p:cNvPr id="3" name="图片 2" descr="38"/>
          <p:cNvPicPr>
            <a:picLocks noChangeAspect="1"/>
          </p:cNvPicPr>
          <p:nvPr/>
        </p:nvPicPr>
        <p:blipFill>
          <a:blip r:embed="rId2"/>
          <a:srcRect l="37572" r="3971" b="4236"/>
          <a:stretch>
            <a:fillRect/>
          </a:stretch>
        </p:blipFill>
        <p:spPr>
          <a:xfrm>
            <a:off x="6824345" y="1863090"/>
            <a:ext cx="5359400" cy="4939030"/>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5936615" y="1008380"/>
            <a:ext cx="5793740" cy="5793740"/>
          </a:xfrm>
          <a:prstGeom prst="rect">
            <a:avLst/>
          </a:prstGeom>
        </p:spPr>
      </p:pic>
      <p:pic>
        <p:nvPicPr>
          <p:cNvPr id="24" name="图片 23" descr="38"/>
          <p:cNvPicPr>
            <a:picLocks noChangeAspect="1"/>
          </p:cNvPicPr>
          <p:nvPr/>
        </p:nvPicPr>
        <p:blipFill>
          <a:blip r:embed="rId2"/>
          <a:srcRect l="5331" t="25129" r="79362" b="56089"/>
          <a:stretch>
            <a:fillRect/>
          </a:stretch>
        </p:blipFill>
        <p:spPr>
          <a:xfrm>
            <a:off x="6748145" y="5554980"/>
            <a:ext cx="1807210" cy="1247140"/>
          </a:xfrm>
          <a:prstGeom prst="rect">
            <a:avLst/>
          </a:prstGeom>
        </p:spPr>
      </p:pic>
      <p:pic>
        <p:nvPicPr>
          <p:cNvPr id="36" name="图片 35" descr="11"/>
          <p:cNvPicPr>
            <a:picLocks noChangeAspect="1"/>
          </p:cNvPicPr>
          <p:nvPr/>
        </p:nvPicPr>
        <p:blipFill>
          <a:blip r:embed="rId4"/>
          <a:srcRect t="81118" r="67447"/>
          <a:stretch>
            <a:fillRect/>
          </a:stretch>
        </p:blipFill>
        <p:spPr>
          <a:xfrm flipH="1">
            <a:off x="8211820" y="5878195"/>
            <a:ext cx="3971925" cy="979805"/>
          </a:xfrm>
          <a:prstGeom prst="rect">
            <a:avLst/>
          </a:prstGeom>
        </p:spPr>
      </p:pic>
      <p:sp>
        <p:nvSpPr>
          <p:cNvPr id="42" name="椭圆 41"/>
          <p:cNvSpPr/>
          <p:nvPr/>
        </p:nvSpPr>
        <p:spPr>
          <a:xfrm>
            <a:off x="243205" y="303530"/>
            <a:ext cx="152400" cy="152400"/>
          </a:xfrm>
          <a:prstGeom prst="ellipse">
            <a:avLst/>
          </a:pr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9" name="图片 58" descr="588ku_c1d986112129194ce6ef736810f110b3_11890388"/>
          <p:cNvPicPr>
            <a:picLocks noChangeAspect="1"/>
          </p:cNvPicPr>
          <p:nvPr/>
        </p:nvPicPr>
        <p:blipFill>
          <a:blip r:embed="rId5"/>
          <a:stretch>
            <a:fillRect/>
          </a:stretch>
        </p:blipFill>
        <p:spPr>
          <a:xfrm>
            <a:off x="243205" y="4749165"/>
            <a:ext cx="1427480" cy="1427480"/>
          </a:xfrm>
          <a:prstGeom prst="rect">
            <a:avLst/>
          </a:prstGeom>
          <a:effectLst>
            <a:outerShdw blurRad="101600" dist="127000" sx="101000" sy="101000" algn="l" rotWithShape="0">
              <a:prstClr val="black">
                <a:alpha val="29000"/>
              </a:prstClr>
            </a:outerShdw>
          </a:effectLst>
        </p:spPr>
      </p:pic>
      <p:sp>
        <p:nvSpPr>
          <p:cNvPr id="8" name="文本框 7"/>
          <p:cNvSpPr txBox="1"/>
          <p:nvPr/>
        </p:nvSpPr>
        <p:spPr>
          <a:xfrm>
            <a:off x="1436370" y="1863090"/>
            <a:ext cx="5143500" cy="1322070"/>
          </a:xfrm>
          <a:prstGeom prst="rect">
            <a:avLst/>
          </a:prstGeom>
          <a:noFill/>
        </p:spPr>
        <p:txBody>
          <a:bodyPr wrap="square" rtlCol="0">
            <a:spAutoFit/>
          </a:bodyPr>
          <a:p>
            <a:pPr algn="ctr"/>
            <a:r>
              <a:rPr lang="zh-CN" altLang="en-US" sz="8000">
                <a:solidFill>
                  <a:schemeClr val="accent6"/>
                </a:solidFill>
              </a:rPr>
              <a:t>感谢观看</a:t>
            </a:r>
            <a:endParaRPr lang="zh-CN" altLang="en-US" sz="8000">
              <a:solidFill>
                <a:schemeClr val="accent6"/>
              </a:solidFill>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ppt_x"/>
                                          </p:val>
                                        </p:tav>
                                        <p:tav tm="100000">
                                          <p:val>
                                            <p:strVal val="#ppt_x"/>
                                          </p:val>
                                        </p:tav>
                                      </p:tavLst>
                                    </p:anim>
                                    <p:anim calcmode="lin" valueType="num">
                                      <p:cBhvr additive="base">
                                        <p:cTn id="40" dur="500" fill="hold"/>
                                        <p:tgtEl>
                                          <p:spTgt spid="5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7" grpId="0" bldLvl="0" animBg="1"/>
      <p:bldP spid="2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一、传染病概述</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657860" y="1923415"/>
            <a:ext cx="5255895"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传染病是由病原体引起的，能在人与人、动物与动物以及人与动物之间相互传播疾病的总称。病原体在人群中传播造成传染病流行，对人民健康产生威胁，对国家经济建设及社会的稳定产生重大影响，这些都具有极大的危害性。近年来，传染病暴发在全球各地都时有发生，如传染性非典型性肺炎（SARS）、高致病性禽流感、甲型流感等。尤其是 2019 年以来的新型冠状病毒肺炎到现在还有很强的传播性。每种传染病都有其相应的病原体，包括病毒、立克茨体、细菌、真菌、螺旋体、原虫等。</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0" name="图片 99"/>
          <p:cNvPicPr/>
          <p:nvPr/>
        </p:nvPicPr>
        <p:blipFill>
          <a:blip r:embed="rId3"/>
          <a:stretch>
            <a:fillRect/>
          </a:stretch>
        </p:blipFill>
        <p:spPr>
          <a:xfrm>
            <a:off x="6596380" y="1847215"/>
            <a:ext cx="4832985" cy="316293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二、常见的传染病</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657860" y="1923415"/>
            <a:ext cx="4928870"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登革热是登革病毒引起，经蚊虫传播的急性传染病，严重者会出现登革出血热和登革休克综合征，病死率高。其主要症状表现为突起高热、头痛，全身肌肉、骨骼和关节痛，极度疲乏，出现皮疹，淋巴肿大及白细胞减少。潜伏期 3～14 天，但通常为4～8 天。按世界卫生组织的分型标准，登革热分为典型登革热、登革出血热和登革热休克综合征三型。蚊虫叮咬（图 2-1）不但可引起登革热，不同种类的蚊子所携带的不同病毒、细菌、真菌螺旋体、原虫还可传播多种疾病。</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2011680" cy="460375"/>
          </a:xfrm>
          <a:prstGeom prst="rect">
            <a:avLst/>
          </a:prstGeom>
          <a:noFill/>
        </p:spPr>
        <p:txBody>
          <a:bodyPr wrap="none" rtlCol="0">
            <a:spAutoFit/>
          </a:bodyPr>
          <a:p>
            <a:pPr algn="l"/>
            <a:r>
              <a:rPr lang="zh-CN" altLang="en-US" sz="2400" b="1"/>
              <a:t>（一）登革热</a:t>
            </a:r>
            <a:endParaRPr lang="zh-CN" altLang="en-US" sz="2400" b="1"/>
          </a:p>
        </p:txBody>
      </p:sp>
      <p:pic>
        <p:nvPicPr>
          <p:cNvPr id="9" name="图片 8"/>
          <p:cNvPicPr>
            <a:picLocks noChangeAspect="1"/>
          </p:cNvPicPr>
          <p:nvPr/>
        </p:nvPicPr>
        <p:blipFill>
          <a:blip r:embed="rId3"/>
          <a:stretch>
            <a:fillRect/>
          </a:stretch>
        </p:blipFill>
        <p:spPr>
          <a:xfrm>
            <a:off x="6292850" y="1668145"/>
            <a:ext cx="4014470" cy="396367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二、常见的传染病</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975995" y="1595120"/>
            <a:ext cx="4928870"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预防登革热，应做好以下措施。</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2011680" cy="460375"/>
          </a:xfrm>
          <a:prstGeom prst="rect">
            <a:avLst/>
          </a:prstGeom>
          <a:noFill/>
        </p:spPr>
        <p:txBody>
          <a:bodyPr wrap="none" rtlCol="0">
            <a:spAutoFit/>
          </a:bodyPr>
          <a:p>
            <a:pPr algn="l"/>
            <a:r>
              <a:rPr lang="zh-CN" altLang="en-US" sz="2400" b="1"/>
              <a:t>（一）登革热</a:t>
            </a:r>
            <a:endParaRPr lang="zh-CN" altLang="en-US" sz="2400" b="1"/>
          </a:p>
        </p:txBody>
      </p:sp>
      <p:sp>
        <p:nvSpPr>
          <p:cNvPr id="19465" name="Freeform 9"/>
          <p:cNvSpPr/>
          <p:nvPr>
            <p:custDataLst>
              <p:tags r:id="rId3"/>
            </p:custDataLst>
          </p:nvPr>
        </p:nvSpPr>
        <p:spPr bwMode="auto">
          <a:xfrm rot="19800000">
            <a:off x="4519449" y="2184297"/>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1D6DC2"/>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82" name="Freeform 26"/>
          <p:cNvSpPr>
            <a:spLocks noEditPoints="1"/>
          </p:cNvSpPr>
          <p:nvPr>
            <p:custDataLst>
              <p:tags r:id="rId4"/>
            </p:custDataLst>
          </p:nvPr>
        </p:nvSpPr>
        <p:spPr bwMode="auto">
          <a:xfrm>
            <a:off x="4963618" y="2725275"/>
            <a:ext cx="465619" cy="470045"/>
          </a:xfrm>
          <a:custGeom>
            <a:avLst/>
            <a:gdLst>
              <a:gd name="T0" fmla="*/ 52 w 105"/>
              <a:gd name="T1" fmla="*/ 0 h 106"/>
              <a:gd name="T2" fmla="*/ 89 w 105"/>
              <a:gd name="T3" fmla="*/ 16 h 106"/>
              <a:gd name="T4" fmla="*/ 90 w 105"/>
              <a:gd name="T5" fmla="*/ 16 h 106"/>
              <a:gd name="T6" fmla="*/ 105 w 105"/>
              <a:gd name="T7" fmla="*/ 53 h 106"/>
              <a:gd name="T8" fmla="*/ 89 w 105"/>
              <a:gd name="T9" fmla="*/ 90 h 106"/>
              <a:gd name="T10" fmla="*/ 89 w 105"/>
              <a:gd name="T11" fmla="*/ 90 h 106"/>
              <a:gd name="T12" fmla="*/ 52 w 105"/>
              <a:gd name="T13" fmla="*/ 106 h 106"/>
              <a:gd name="T14" fmla="*/ 15 w 105"/>
              <a:gd name="T15" fmla="*/ 90 h 106"/>
              <a:gd name="T16" fmla="*/ 0 w 105"/>
              <a:gd name="T17" fmla="*/ 53 h 106"/>
              <a:gd name="T18" fmla="*/ 15 w 105"/>
              <a:gd name="T19" fmla="*/ 16 h 106"/>
              <a:gd name="T20" fmla="*/ 15 w 105"/>
              <a:gd name="T21" fmla="*/ 16 h 106"/>
              <a:gd name="T22" fmla="*/ 15 w 105"/>
              <a:gd name="T23" fmla="*/ 16 h 106"/>
              <a:gd name="T24" fmla="*/ 52 w 105"/>
              <a:gd name="T25" fmla="*/ 0 h 106"/>
              <a:gd name="T26" fmla="*/ 75 w 105"/>
              <a:gd name="T27" fmla="*/ 49 h 106"/>
              <a:gd name="T28" fmla="*/ 75 w 105"/>
              <a:gd name="T29" fmla="*/ 49 h 106"/>
              <a:gd name="T30" fmla="*/ 56 w 105"/>
              <a:gd name="T31" fmla="*/ 49 h 106"/>
              <a:gd name="T32" fmla="*/ 56 w 105"/>
              <a:gd name="T33" fmla="*/ 17 h 106"/>
              <a:gd name="T34" fmla="*/ 52 w 105"/>
              <a:gd name="T35" fmla="*/ 13 h 106"/>
              <a:gd name="T36" fmla="*/ 48 w 105"/>
              <a:gd name="T37" fmla="*/ 17 h 106"/>
              <a:gd name="T38" fmla="*/ 48 w 105"/>
              <a:gd name="T39" fmla="*/ 53 h 106"/>
              <a:gd name="T40" fmla="*/ 48 w 105"/>
              <a:gd name="T41" fmla="*/ 53 h 106"/>
              <a:gd name="T42" fmla="*/ 52 w 105"/>
              <a:gd name="T43" fmla="*/ 57 h 106"/>
              <a:gd name="T44" fmla="*/ 75 w 105"/>
              <a:gd name="T45" fmla="*/ 57 h 106"/>
              <a:gd name="T46" fmla="*/ 79 w 105"/>
              <a:gd name="T47" fmla="*/ 53 h 106"/>
              <a:gd name="T48" fmla="*/ 75 w 105"/>
              <a:gd name="T49" fmla="*/ 49 h 106"/>
              <a:gd name="T50" fmla="*/ 84 w 105"/>
              <a:gd name="T51" fmla="*/ 22 h 106"/>
              <a:gd name="T52" fmla="*/ 84 w 105"/>
              <a:gd name="T53" fmla="*/ 22 h 106"/>
              <a:gd name="T54" fmla="*/ 52 w 105"/>
              <a:gd name="T55" fmla="*/ 8 h 106"/>
              <a:gd name="T56" fmla="*/ 21 w 105"/>
              <a:gd name="T57" fmla="*/ 21 h 106"/>
              <a:gd name="T58" fmla="*/ 21 w 105"/>
              <a:gd name="T59" fmla="*/ 22 h 106"/>
              <a:gd name="T60" fmla="*/ 8 w 105"/>
              <a:gd name="T61" fmla="*/ 53 h 106"/>
              <a:gd name="T62" fmla="*/ 21 w 105"/>
              <a:gd name="T63" fmla="*/ 84 h 106"/>
              <a:gd name="T64" fmla="*/ 52 w 105"/>
              <a:gd name="T65" fmla="*/ 98 h 106"/>
              <a:gd name="T66" fmla="*/ 83 w 105"/>
              <a:gd name="T67" fmla="*/ 85 h 106"/>
              <a:gd name="T68" fmla="*/ 84 w 105"/>
              <a:gd name="T69" fmla="*/ 84 h 106"/>
              <a:gd name="T70" fmla="*/ 97 w 105"/>
              <a:gd name="T71" fmla="*/ 53 h 106"/>
              <a:gd name="T72" fmla="*/ 84 w 105"/>
              <a:gd name="T73" fmla="*/ 22 h 106"/>
              <a:gd name="T74" fmla="*/ 84 w 105"/>
              <a:gd name="T75" fmla="*/ 2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6">
                <a:moveTo>
                  <a:pt x="52" y="0"/>
                </a:moveTo>
                <a:cubicBezTo>
                  <a:pt x="67" y="0"/>
                  <a:pt x="80" y="6"/>
                  <a:pt x="89" y="16"/>
                </a:cubicBezTo>
                <a:cubicBezTo>
                  <a:pt x="90" y="16"/>
                  <a:pt x="90" y="16"/>
                  <a:pt x="90" y="16"/>
                </a:cubicBezTo>
                <a:cubicBezTo>
                  <a:pt x="99" y="26"/>
                  <a:pt x="105" y="39"/>
                  <a:pt x="105" y="53"/>
                </a:cubicBezTo>
                <a:cubicBezTo>
                  <a:pt x="105" y="68"/>
                  <a:pt x="99" y="81"/>
                  <a:pt x="89" y="90"/>
                </a:cubicBezTo>
                <a:cubicBezTo>
                  <a:pt x="89" y="90"/>
                  <a:pt x="89" y="90"/>
                  <a:pt x="89" y="90"/>
                </a:cubicBezTo>
                <a:cubicBezTo>
                  <a:pt x="80" y="100"/>
                  <a:pt x="67" y="106"/>
                  <a:pt x="52" y="106"/>
                </a:cubicBezTo>
                <a:cubicBezTo>
                  <a:pt x="38" y="106"/>
                  <a:pt x="24" y="100"/>
                  <a:pt x="15" y="90"/>
                </a:cubicBezTo>
                <a:cubicBezTo>
                  <a:pt x="5" y="81"/>
                  <a:pt x="0" y="68"/>
                  <a:pt x="0" y="53"/>
                </a:cubicBezTo>
                <a:cubicBezTo>
                  <a:pt x="0" y="39"/>
                  <a:pt x="5" y="25"/>
                  <a:pt x="15" y="16"/>
                </a:cubicBezTo>
                <a:cubicBezTo>
                  <a:pt x="15" y="16"/>
                  <a:pt x="15" y="16"/>
                  <a:pt x="15" y="16"/>
                </a:cubicBezTo>
                <a:cubicBezTo>
                  <a:pt x="15" y="16"/>
                  <a:pt x="15" y="16"/>
                  <a:pt x="15" y="16"/>
                </a:cubicBezTo>
                <a:cubicBezTo>
                  <a:pt x="24" y="6"/>
                  <a:pt x="38" y="0"/>
                  <a:pt x="52" y="0"/>
                </a:cubicBezTo>
                <a:close/>
                <a:moveTo>
                  <a:pt x="75" y="49"/>
                </a:moveTo>
                <a:cubicBezTo>
                  <a:pt x="75" y="49"/>
                  <a:pt x="75" y="49"/>
                  <a:pt x="75" y="49"/>
                </a:cubicBezTo>
                <a:cubicBezTo>
                  <a:pt x="56" y="49"/>
                  <a:pt x="56" y="49"/>
                  <a:pt x="56" y="49"/>
                </a:cubicBezTo>
                <a:cubicBezTo>
                  <a:pt x="56" y="17"/>
                  <a:pt x="56" y="17"/>
                  <a:pt x="56" y="17"/>
                </a:cubicBezTo>
                <a:cubicBezTo>
                  <a:pt x="56" y="15"/>
                  <a:pt x="54" y="13"/>
                  <a:pt x="52" y="13"/>
                </a:cubicBezTo>
                <a:cubicBezTo>
                  <a:pt x="50" y="13"/>
                  <a:pt x="48" y="15"/>
                  <a:pt x="48" y="17"/>
                </a:cubicBezTo>
                <a:cubicBezTo>
                  <a:pt x="48" y="53"/>
                  <a:pt x="48" y="53"/>
                  <a:pt x="48" y="53"/>
                </a:cubicBezTo>
                <a:cubicBezTo>
                  <a:pt x="48" y="53"/>
                  <a:pt x="48" y="53"/>
                  <a:pt x="48" y="53"/>
                </a:cubicBezTo>
                <a:cubicBezTo>
                  <a:pt x="48" y="55"/>
                  <a:pt x="50" y="57"/>
                  <a:pt x="52" y="57"/>
                </a:cubicBezTo>
                <a:cubicBezTo>
                  <a:pt x="75" y="57"/>
                  <a:pt x="75" y="57"/>
                  <a:pt x="75" y="57"/>
                </a:cubicBezTo>
                <a:cubicBezTo>
                  <a:pt x="77" y="57"/>
                  <a:pt x="79" y="55"/>
                  <a:pt x="79" y="53"/>
                </a:cubicBezTo>
                <a:cubicBezTo>
                  <a:pt x="79" y="51"/>
                  <a:pt x="77" y="49"/>
                  <a:pt x="75" y="49"/>
                </a:cubicBezTo>
                <a:close/>
                <a:moveTo>
                  <a:pt x="84" y="22"/>
                </a:moveTo>
                <a:cubicBezTo>
                  <a:pt x="84" y="22"/>
                  <a:pt x="84" y="22"/>
                  <a:pt x="84" y="22"/>
                </a:cubicBezTo>
                <a:cubicBezTo>
                  <a:pt x="76" y="13"/>
                  <a:pt x="64" y="8"/>
                  <a:pt x="52" y="8"/>
                </a:cubicBezTo>
                <a:cubicBezTo>
                  <a:pt x="40" y="8"/>
                  <a:pt x="29" y="13"/>
                  <a:pt x="21" y="21"/>
                </a:cubicBezTo>
                <a:cubicBezTo>
                  <a:pt x="21" y="22"/>
                  <a:pt x="21" y="22"/>
                  <a:pt x="21" y="22"/>
                </a:cubicBezTo>
                <a:cubicBezTo>
                  <a:pt x="13" y="30"/>
                  <a:pt x="8" y="41"/>
                  <a:pt x="8" y="53"/>
                </a:cubicBezTo>
                <a:cubicBezTo>
                  <a:pt x="8" y="65"/>
                  <a:pt x="13" y="76"/>
                  <a:pt x="21" y="84"/>
                </a:cubicBezTo>
                <a:cubicBezTo>
                  <a:pt x="29" y="93"/>
                  <a:pt x="40" y="98"/>
                  <a:pt x="52" y="98"/>
                </a:cubicBezTo>
                <a:cubicBezTo>
                  <a:pt x="64" y="98"/>
                  <a:pt x="75" y="93"/>
                  <a:pt x="83" y="85"/>
                </a:cubicBezTo>
                <a:cubicBezTo>
                  <a:pt x="84" y="84"/>
                  <a:pt x="84" y="84"/>
                  <a:pt x="84" y="84"/>
                </a:cubicBezTo>
                <a:cubicBezTo>
                  <a:pt x="92" y="76"/>
                  <a:pt x="97" y="65"/>
                  <a:pt x="97" y="53"/>
                </a:cubicBezTo>
                <a:cubicBezTo>
                  <a:pt x="97" y="41"/>
                  <a:pt x="92" y="30"/>
                  <a:pt x="84" y="22"/>
                </a:cubicBezTo>
                <a:cubicBezTo>
                  <a:pt x="84" y="22"/>
                  <a:pt x="84" y="22"/>
                  <a:pt x="84" y="22"/>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68" name="Freeform 12"/>
          <p:cNvSpPr/>
          <p:nvPr>
            <p:custDataLst>
              <p:tags r:id="rId5"/>
            </p:custDataLst>
          </p:nvPr>
        </p:nvSpPr>
        <p:spPr bwMode="auto">
          <a:xfrm rot="1800000">
            <a:off x="5307611" y="3545039"/>
            <a:ext cx="1348180" cy="1554114"/>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rgbClr val="009ECA"/>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83" name="Freeform 27"/>
          <p:cNvSpPr>
            <a:spLocks noEditPoints="1"/>
          </p:cNvSpPr>
          <p:nvPr>
            <p:custDataLst>
              <p:tags r:id="rId6"/>
            </p:custDataLst>
          </p:nvPr>
        </p:nvSpPr>
        <p:spPr bwMode="auto">
          <a:xfrm>
            <a:off x="5795580" y="4092410"/>
            <a:ext cx="368262" cy="470045"/>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64" name="Freeform 8"/>
          <p:cNvSpPr/>
          <p:nvPr>
            <p:custDataLst>
              <p:tags r:id="rId7"/>
            </p:custDataLst>
          </p:nvPr>
        </p:nvSpPr>
        <p:spPr bwMode="auto">
          <a:xfrm rot="1800000">
            <a:off x="6093656" y="2184298"/>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0088D5"/>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85" name="Freeform 29"/>
          <p:cNvSpPr>
            <a:spLocks noEditPoints="1"/>
          </p:cNvSpPr>
          <p:nvPr>
            <p:custDataLst>
              <p:tags r:id="rId8"/>
            </p:custDataLst>
          </p:nvPr>
        </p:nvSpPr>
        <p:spPr bwMode="auto">
          <a:xfrm>
            <a:off x="6592843" y="2743796"/>
            <a:ext cx="383078" cy="453107"/>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9"/>
            </p:custDataLst>
          </p:nvPr>
        </p:nvSpPr>
        <p:spPr>
          <a:xfrm>
            <a:off x="874395" y="2785110"/>
            <a:ext cx="3283585" cy="1777365"/>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charset="-122"/>
              </a:defRPr>
            </a:lvl1pPr>
          </a:lstStyle>
          <a:p>
            <a:pPr algn="l"/>
            <a:r>
              <a:rPr lang="zh-CN" altLang="en-US" sz="1800" b="1">
                <a:ln/>
                <a:solidFill>
                  <a:schemeClr val="accent1"/>
                </a:solidFill>
                <a:effectLst/>
                <a:sym typeface="Arial" panose="020B0604020202020204" pitchFamily="34" charset="0"/>
              </a:rPr>
              <a:t>及时清理积水</a:t>
            </a:r>
            <a:endParaRPr lang="zh-CN" altLang="en-US" sz="1800" b="1">
              <a:ln/>
              <a:solidFill>
                <a:schemeClr val="accent1"/>
              </a:solidFill>
              <a:effectLst/>
              <a:sym typeface="Arial" panose="020B0604020202020204" pitchFamily="34" charset="0"/>
            </a:endParaRPr>
          </a:p>
          <a:p>
            <a:pPr algn="l"/>
            <a:r>
              <a:rPr lang="zh-CN" altLang="en-US" sz="1600">
                <a:sym typeface="Arial" panose="020B0604020202020204" pitchFamily="34" charset="0"/>
              </a:rPr>
              <a:t>（1）排干沟渠死水，疏通下水道，污水井加盖，平洼填坑，堵塞树洞。</a:t>
            </a:r>
            <a:endParaRPr lang="zh-CN" altLang="en-US" sz="1600">
              <a:sym typeface="Arial" panose="020B0604020202020204" pitchFamily="34" charset="0"/>
            </a:endParaRPr>
          </a:p>
          <a:p>
            <a:pPr algn="l"/>
            <a:r>
              <a:rPr lang="zh-CN" altLang="en-US" sz="1600">
                <a:sym typeface="Arial" panose="020B0604020202020204" pitchFamily="34" charset="0"/>
              </a:rPr>
              <a:t>（2）及时清理家里的缸、罐、塑料瓶、器皿等积水容器。</a:t>
            </a:r>
            <a:endParaRPr lang="zh-CN" altLang="en-US" sz="1600">
              <a:sym typeface="Arial" panose="020B0604020202020204" pitchFamily="34" charset="0"/>
            </a:endParaRPr>
          </a:p>
        </p:txBody>
      </p:sp>
      <p:sp>
        <p:nvSpPr>
          <p:cNvPr id="19" name="文本框 18"/>
          <p:cNvSpPr txBox="1"/>
          <p:nvPr>
            <p:custDataLst>
              <p:tags r:id="rId10"/>
            </p:custDataLst>
          </p:nvPr>
        </p:nvSpPr>
        <p:spPr>
          <a:xfrm>
            <a:off x="3345370" y="2230189"/>
            <a:ext cx="870751" cy="763094"/>
          </a:xfrm>
          <a:prstGeom prst="rect">
            <a:avLst/>
          </a:prstGeom>
          <a:noFill/>
        </p:spPr>
        <p:txBody>
          <a:bodyPr wrap="square" rtlCol="0">
            <a:normAutofit lnSpcReduction="10000"/>
          </a:bodyPr>
          <a:lstStyle/>
          <a:p>
            <a:pPr algn="r">
              <a:lnSpc>
                <a:spcPct val="120000"/>
              </a:lnSpc>
            </a:pPr>
            <a:r>
              <a:rPr lang="en-US" altLang="zh-CN" sz="4000" b="1" spc="150" dirty="0">
                <a:solidFill>
                  <a:srgbClr val="1D6DC2"/>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01</a:t>
            </a:r>
            <a:endParaRPr lang="zh-CN" altLang="en-US" sz="4000" b="1" spc="150" dirty="0">
              <a:solidFill>
                <a:srgbClr val="1D6DC2"/>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1" name="文本框 20"/>
          <p:cNvSpPr txBox="1"/>
          <p:nvPr>
            <p:custDataLst>
              <p:tags r:id="rId11"/>
            </p:custDataLst>
          </p:nvPr>
        </p:nvSpPr>
        <p:spPr>
          <a:xfrm>
            <a:off x="7747277" y="2234269"/>
            <a:ext cx="870751" cy="763094"/>
          </a:xfrm>
          <a:prstGeom prst="rect">
            <a:avLst/>
          </a:prstGeom>
          <a:noFill/>
        </p:spPr>
        <p:txBody>
          <a:bodyPr wrap="square" rtlCol="0">
            <a:normAutofit lnSpcReduction="10000"/>
          </a:bodyPr>
          <a:lstStyle/>
          <a:p>
            <a:pPr algn="r">
              <a:lnSpc>
                <a:spcPct val="120000"/>
              </a:lnSpc>
            </a:pPr>
            <a:r>
              <a:rPr lang="en-US" altLang="zh-CN" sz="4000" b="1" spc="150" dirty="0">
                <a:solidFill>
                  <a:srgbClr val="0088D5"/>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02</a:t>
            </a:r>
            <a:endParaRPr lang="zh-CN" altLang="en-US" sz="4000" b="1" spc="150" dirty="0">
              <a:solidFill>
                <a:srgbClr val="0088D5"/>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2" name="文本框 21"/>
          <p:cNvSpPr txBox="1"/>
          <p:nvPr>
            <p:custDataLst>
              <p:tags r:id="rId12"/>
            </p:custDataLst>
          </p:nvPr>
        </p:nvSpPr>
        <p:spPr>
          <a:xfrm>
            <a:off x="8618220" y="2279650"/>
            <a:ext cx="2975610" cy="1235075"/>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charset="-122"/>
              </a:defRPr>
            </a:lvl1pPr>
          </a:lstStyle>
          <a:p>
            <a:pPr algn="l"/>
            <a:r>
              <a:rPr lang="zh-CN" altLang="en-US" sz="1800" b="1">
                <a:ln/>
                <a:solidFill>
                  <a:schemeClr val="accent1"/>
                </a:solidFill>
                <a:effectLst/>
                <a:sym typeface="Arial" panose="020B0604020202020204" pitchFamily="34" charset="0"/>
              </a:rPr>
              <a:t>杀灭蚊子</a:t>
            </a:r>
            <a:endParaRPr lang="zh-CN" altLang="en-US" sz="1800" b="1">
              <a:ln/>
              <a:solidFill>
                <a:schemeClr val="accent1"/>
              </a:solidFill>
              <a:effectLst/>
              <a:sym typeface="Arial" panose="020B0604020202020204" pitchFamily="34" charset="0"/>
            </a:endParaRPr>
          </a:p>
          <a:p>
            <a:pPr algn="l"/>
            <a:r>
              <a:rPr lang="zh-CN" altLang="en-US" sz="1600">
                <a:sym typeface="Arial" panose="020B0604020202020204" pitchFamily="34" charset="0"/>
              </a:rPr>
              <a:t>（1）在室外采用超低容量喷雾法或热烟雾剂法。</a:t>
            </a:r>
            <a:endParaRPr lang="zh-CN" altLang="en-US" sz="1600">
              <a:sym typeface="Arial" panose="020B0604020202020204" pitchFamily="34" charset="0"/>
            </a:endParaRPr>
          </a:p>
          <a:p>
            <a:pPr algn="l"/>
            <a:r>
              <a:rPr lang="zh-CN" altLang="en-US" sz="1600">
                <a:sym typeface="Arial" panose="020B0604020202020204" pitchFamily="34" charset="0"/>
              </a:rPr>
              <a:t>（2）室内选用滞留喷洒。</a:t>
            </a:r>
            <a:endParaRPr lang="zh-CN" altLang="en-US" sz="1600">
              <a:sym typeface="Arial" panose="020B0604020202020204" pitchFamily="34" charset="0"/>
            </a:endParaRPr>
          </a:p>
        </p:txBody>
      </p:sp>
      <p:sp>
        <p:nvSpPr>
          <p:cNvPr id="23" name="文本框 22"/>
          <p:cNvSpPr txBox="1"/>
          <p:nvPr>
            <p:custDataLst>
              <p:tags r:id="rId13"/>
            </p:custDataLst>
          </p:nvPr>
        </p:nvSpPr>
        <p:spPr>
          <a:xfrm>
            <a:off x="5009515" y="4999355"/>
            <a:ext cx="3283585" cy="1301115"/>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charset="-122"/>
              </a:defRPr>
            </a:lvl1pPr>
          </a:lstStyle>
          <a:p>
            <a:pPr algn="l"/>
            <a:r>
              <a:rPr lang="zh-CN" altLang="en-US" sz="1800" b="1">
                <a:ln/>
                <a:solidFill>
                  <a:schemeClr val="accent1"/>
                </a:solidFill>
                <a:effectLst/>
                <a:sym typeface="Arial" panose="020B0604020202020204" pitchFamily="34" charset="0"/>
              </a:rPr>
              <a:t>预防蚊虫叮咬</a:t>
            </a:r>
            <a:endParaRPr lang="zh-CN" altLang="en-US" sz="1800" b="1">
              <a:ln/>
              <a:solidFill>
                <a:schemeClr val="accent1"/>
              </a:solidFill>
              <a:effectLst/>
              <a:sym typeface="Arial" panose="020B0604020202020204" pitchFamily="34" charset="0"/>
            </a:endParaRPr>
          </a:p>
          <a:p>
            <a:pPr algn="l"/>
            <a:r>
              <a:rPr lang="zh-CN" altLang="en-US" sz="1600">
                <a:sym typeface="Arial" panose="020B0604020202020204" pitchFamily="34" charset="0"/>
              </a:rPr>
              <a:t>（1）安装防蚊纱窗。</a:t>
            </a:r>
            <a:endParaRPr lang="zh-CN" altLang="en-US" sz="1600">
              <a:sym typeface="Arial" panose="020B0604020202020204" pitchFamily="34" charset="0"/>
            </a:endParaRPr>
          </a:p>
          <a:p>
            <a:pPr algn="l"/>
            <a:r>
              <a:rPr lang="zh-CN" altLang="en-US" sz="1600">
                <a:sym typeface="Arial" panose="020B0604020202020204" pitchFamily="34" charset="0"/>
              </a:rPr>
              <a:t>（2）挂蚊帐。</a:t>
            </a:r>
            <a:endParaRPr lang="zh-CN" altLang="en-US" sz="1600">
              <a:sym typeface="Arial" panose="020B0604020202020204" pitchFamily="34" charset="0"/>
            </a:endParaRPr>
          </a:p>
          <a:p>
            <a:pPr algn="l"/>
            <a:r>
              <a:rPr lang="zh-CN" altLang="en-US" sz="1600">
                <a:sym typeface="Arial" panose="020B0604020202020204" pitchFamily="34" charset="0"/>
              </a:rPr>
              <a:t>（3）穿浅色长袖。</a:t>
            </a:r>
            <a:endParaRPr lang="zh-CN" altLang="en-US" sz="1600">
              <a:sym typeface="Arial" panose="020B0604020202020204" pitchFamily="34" charset="0"/>
            </a:endParaRPr>
          </a:p>
        </p:txBody>
      </p:sp>
      <p:sp>
        <p:nvSpPr>
          <p:cNvPr id="24" name="文本框 23"/>
          <p:cNvSpPr txBox="1"/>
          <p:nvPr>
            <p:custDataLst>
              <p:tags r:id="rId14"/>
            </p:custDataLst>
          </p:nvPr>
        </p:nvSpPr>
        <p:spPr>
          <a:xfrm>
            <a:off x="4323846" y="4236488"/>
            <a:ext cx="870751" cy="763094"/>
          </a:xfrm>
          <a:prstGeom prst="rect">
            <a:avLst/>
          </a:prstGeom>
          <a:noFill/>
        </p:spPr>
        <p:txBody>
          <a:bodyPr wrap="square" rtlCol="0">
            <a:normAutofit lnSpcReduction="10000"/>
          </a:bodyPr>
          <a:lstStyle/>
          <a:p>
            <a:pPr algn="r">
              <a:lnSpc>
                <a:spcPct val="120000"/>
              </a:lnSpc>
            </a:pPr>
            <a:r>
              <a:rPr lang="en-US" altLang="zh-CN" sz="4000" b="1" spc="150" dirty="0">
                <a:solidFill>
                  <a:srgbClr val="009ECA"/>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03</a:t>
            </a:r>
            <a:endParaRPr lang="zh-CN" altLang="en-US" sz="4000" b="1" spc="150" dirty="0">
              <a:solidFill>
                <a:srgbClr val="009ECA"/>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二、常见的传染病</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902970" y="1080770"/>
            <a:ext cx="1706880" cy="460375"/>
          </a:xfrm>
          <a:prstGeom prst="rect">
            <a:avLst/>
          </a:prstGeom>
          <a:noFill/>
        </p:spPr>
        <p:txBody>
          <a:bodyPr wrap="none" rtlCol="0">
            <a:spAutoFit/>
          </a:bodyPr>
          <a:p>
            <a:pPr algn="l"/>
            <a:r>
              <a:rPr lang="zh-CN" altLang="en-US" sz="2400" b="1"/>
              <a:t>（二）霍乱</a:t>
            </a:r>
            <a:endParaRPr lang="zh-CN" altLang="en-US" sz="2400" b="1"/>
          </a:p>
        </p:txBody>
      </p:sp>
      <p:cxnSp>
        <p:nvCxnSpPr>
          <p:cNvPr id="8" name="直接连接符 7"/>
          <p:cNvCxnSpPr/>
          <p:nvPr>
            <p:custDataLst>
              <p:tags r:id="rId3"/>
            </p:custDataLst>
          </p:nvPr>
        </p:nvCxnSpPr>
        <p:spPr>
          <a:xfrm>
            <a:off x="609561" y="4558568"/>
            <a:ext cx="10962679" cy="0"/>
          </a:xfrm>
          <a:prstGeom prst="line">
            <a:avLst/>
          </a:prstGeom>
          <a:ln w="25400" cap="rnd">
            <a:solidFill>
              <a:srgbClr val="8EAADC"/>
            </a:solidFill>
          </a:ln>
        </p:spPr>
        <p:style>
          <a:lnRef idx="1">
            <a:srgbClr val="8590CA"/>
          </a:lnRef>
          <a:fillRef idx="0">
            <a:srgbClr val="8590CA"/>
          </a:fillRef>
          <a:effectRef idx="0">
            <a:srgbClr val="8590CA"/>
          </a:effectRef>
          <a:fontRef idx="minor">
            <a:sysClr val="windowText" lastClr="000000"/>
          </a:fontRef>
        </p:style>
      </p:cxnSp>
      <p:sp>
        <p:nvSpPr>
          <p:cNvPr id="25" name="矩形 24"/>
          <p:cNvSpPr/>
          <p:nvPr>
            <p:custDataLst>
              <p:tags r:id="rId4"/>
            </p:custDataLst>
          </p:nvPr>
        </p:nvSpPr>
        <p:spPr>
          <a:xfrm>
            <a:off x="609561" y="2114902"/>
            <a:ext cx="3444279" cy="1857702"/>
          </a:xfrm>
          <a:prstGeom prst="rect">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31" name="等腰三角形 30"/>
          <p:cNvSpPr/>
          <p:nvPr>
            <p:custDataLst>
              <p:tags r:id="rId5"/>
            </p:custDataLst>
          </p:nvPr>
        </p:nvSpPr>
        <p:spPr>
          <a:xfrm rot="10800000">
            <a:off x="612666" y="3972601"/>
            <a:ext cx="1725585" cy="241125"/>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6" name="矩形 35"/>
          <p:cNvSpPr/>
          <p:nvPr>
            <p:custDataLst>
              <p:tags r:id="rId6"/>
            </p:custDataLst>
          </p:nvPr>
        </p:nvSpPr>
        <p:spPr>
          <a:xfrm>
            <a:off x="791845" y="2371725"/>
            <a:ext cx="3079115" cy="1355725"/>
          </a:xfrm>
          <a:prstGeom prst="rect">
            <a:avLst/>
          </a:prstGeom>
        </p:spPr>
        <p:txBody>
          <a:bodyPr wrap="square" anchor="ctr">
            <a:normAutofit lnSpcReduction="10000"/>
          </a:bodyPr>
          <a:p>
            <a:pPr>
              <a:lnSpc>
                <a:spcPct val="120000"/>
              </a:lnSpc>
            </a:pPr>
            <a:r>
              <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rPr>
              <a:t>1. 控制传染源</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rPr>
              <a:t>在高发季节应建立腹泻门诊，有腹泻的患者需要做粪便培养。</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0" name="椭圆 29"/>
          <p:cNvSpPr/>
          <p:nvPr>
            <p:custDataLst>
              <p:tags r:id="rId7"/>
            </p:custDataLst>
          </p:nvPr>
        </p:nvSpPr>
        <p:spPr>
          <a:xfrm>
            <a:off x="2154895" y="4376386"/>
            <a:ext cx="366713" cy="366713"/>
          </a:xfrm>
          <a:prstGeom prst="ellipse">
            <a:avLst/>
          </a:prstGeom>
          <a:solidFill>
            <a:srgbClr val="8590CA"/>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7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59"/>
          <p:cNvSpPr/>
          <p:nvPr>
            <p:custDataLst>
              <p:tags r:id="rId8"/>
            </p:custDataLst>
          </p:nvPr>
        </p:nvSpPr>
        <p:spPr>
          <a:xfrm>
            <a:off x="4368760" y="2114902"/>
            <a:ext cx="3444279" cy="1857702"/>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61" name="等腰三角形 60"/>
          <p:cNvSpPr/>
          <p:nvPr>
            <p:custDataLst>
              <p:tags r:id="rId9"/>
            </p:custDataLst>
          </p:nvPr>
        </p:nvSpPr>
        <p:spPr>
          <a:xfrm rot="10800000">
            <a:off x="4371865" y="3972601"/>
            <a:ext cx="1725585" cy="241125"/>
          </a:xfrm>
          <a:prstGeom prst="triangle">
            <a:avLst>
              <a:gd name="adj" fmla="val 0"/>
            </a:avLst>
          </a:prstGeom>
          <a:solidFill>
            <a:srgbClr val="8EAADC">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 name="矩形 8"/>
          <p:cNvSpPr/>
          <p:nvPr>
            <p:custDataLst>
              <p:tags r:id="rId10"/>
            </p:custDataLst>
          </p:nvPr>
        </p:nvSpPr>
        <p:spPr>
          <a:xfrm>
            <a:off x="4473575" y="2223770"/>
            <a:ext cx="3349625" cy="1654175"/>
          </a:xfrm>
          <a:prstGeom prst="rect">
            <a:avLst/>
          </a:prstGeom>
        </p:spPr>
        <p:txBody>
          <a:bodyPr wrap="square" anchor="ctr"/>
          <a:p>
            <a:pPr>
              <a:lnSpc>
                <a:spcPct val="120000"/>
              </a:lnSpc>
            </a:pPr>
            <a:r>
              <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rPr>
              <a:t>2. 切断传播途径</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rPr>
              <a:t>建立良好的卫生设施，加强水源和粪便的管理，注意食品卫生，注意开展消灭苍蝇等爱国卫生运动。</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5" name="矩形 64"/>
          <p:cNvSpPr/>
          <p:nvPr>
            <p:custDataLst>
              <p:tags r:id="rId11"/>
            </p:custDataLst>
          </p:nvPr>
        </p:nvSpPr>
        <p:spPr>
          <a:xfrm>
            <a:off x="8127961" y="2114902"/>
            <a:ext cx="3444279" cy="1857702"/>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66" name="等腰三角形 65"/>
          <p:cNvSpPr/>
          <p:nvPr>
            <p:custDataLst>
              <p:tags r:id="rId12"/>
            </p:custDataLst>
          </p:nvPr>
        </p:nvSpPr>
        <p:spPr>
          <a:xfrm rot="10800000">
            <a:off x="8131066" y="3972601"/>
            <a:ext cx="1725585" cy="241125"/>
          </a:xfrm>
          <a:prstGeom prst="triangle">
            <a:avLst>
              <a:gd name="adj" fmla="val 0"/>
            </a:avLst>
          </a:prstGeom>
          <a:solidFill>
            <a:srgbClr val="79B6D3">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4" name="矩形 63"/>
          <p:cNvSpPr/>
          <p:nvPr>
            <p:custDataLst>
              <p:tags r:id="rId13"/>
            </p:custDataLst>
          </p:nvPr>
        </p:nvSpPr>
        <p:spPr>
          <a:xfrm>
            <a:off x="8232873" y="2365793"/>
            <a:ext cx="3349567" cy="1355918"/>
          </a:xfrm>
          <a:prstGeom prst="rect">
            <a:avLst/>
          </a:prstGeom>
        </p:spPr>
        <p:txBody>
          <a:bodyPr wrap="square" anchor="ctr"/>
          <a:p>
            <a:pPr>
              <a:lnSpc>
                <a:spcPct val="120000"/>
              </a:lnSpc>
            </a:pPr>
            <a:r>
              <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rPr>
              <a:t>3. 提高人群的免疫力</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rPr>
              <a:t>日常生活注意保持良好的心态，均衡膳食。适当锻炼，保持机体正常的免疫力。</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8" name="椭圆 67"/>
          <p:cNvSpPr/>
          <p:nvPr>
            <p:custDataLst>
              <p:tags r:id="rId14"/>
            </p:custDataLst>
          </p:nvPr>
        </p:nvSpPr>
        <p:spPr>
          <a:xfrm>
            <a:off x="5907541" y="4376386"/>
            <a:ext cx="366713" cy="366713"/>
          </a:xfrm>
          <a:prstGeom prst="ellipse">
            <a:avLst/>
          </a:prstGeom>
          <a:solidFill>
            <a:srgbClr val="8EAADC"/>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7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1" name="椭圆 70"/>
          <p:cNvSpPr/>
          <p:nvPr>
            <p:custDataLst>
              <p:tags r:id="rId15"/>
            </p:custDataLst>
          </p:nvPr>
        </p:nvSpPr>
        <p:spPr>
          <a:xfrm>
            <a:off x="9673294" y="4376386"/>
            <a:ext cx="366713" cy="366713"/>
          </a:xfrm>
          <a:prstGeom prst="ellipse">
            <a:avLst/>
          </a:prstGeom>
          <a:solidFill>
            <a:srgbClr val="79B6D3"/>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7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二、常见的传染病</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657860" y="1923415"/>
            <a:ext cx="4928870" cy="3693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流行性感冒简称流感，是流行性感冒病毒引起的急性呼吸道传染病。潜伏期为 1～3 天，体现为突然起病的高热，头痛，肌肉痛，全身不适。上呼吸道卡他症状相对较轻或不明显，少数病例可有腹泻水样便。流行性感冒的预防和应对如下。当自身有流行性感冒的症状时，应及时就医。应注意保暖，注意休息，勤开窗通风，多喝水。应与他人分开就餐，分室居住，可用食醋蒸熏居室，</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以控制流感病毒，防止传播。进食后以淡盐水或温水漱口，防止继发感染。尽量避免到公共场所去，若需要前往应戴上口罩。</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2621280" cy="460375"/>
          </a:xfrm>
          <a:prstGeom prst="rect">
            <a:avLst/>
          </a:prstGeom>
          <a:noFill/>
        </p:spPr>
        <p:txBody>
          <a:bodyPr wrap="none" rtlCol="0">
            <a:spAutoFit/>
          </a:bodyPr>
          <a:p>
            <a:r>
              <a:rPr lang="zh-CN" altLang="en-US" sz="2400" b="1"/>
              <a:t>（三）流行性感冒</a:t>
            </a:r>
            <a:endParaRPr lang="zh-CN" altLang="en-US" sz="2400" b="1"/>
          </a:p>
        </p:txBody>
      </p:sp>
      <p:pic>
        <p:nvPicPr>
          <p:cNvPr id="101" name="图片 100"/>
          <p:cNvPicPr/>
          <p:nvPr/>
        </p:nvPicPr>
        <p:blipFill>
          <a:blip r:embed="rId3"/>
          <a:stretch>
            <a:fillRect/>
          </a:stretch>
        </p:blipFill>
        <p:spPr>
          <a:xfrm>
            <a:off x="5909945" y="1817370"/>
            <a:ext cx="4939030" cy="342836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xml><?xml version="1.0" encoding="utf-8"?>
<p:tagLst xmlns:p="http://schemas.openxmlformats.org/presentationml/2006/main">
  <p:tag name="KSO_WM_UNIT_VALUE" val="130*102"/>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953_2*q_h_x*1_3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0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634_5*l_h_f*1_2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634_5*l_h_a*1_4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8"/>
  <p:tag name="KSO_WM_UNIT_FILL_TYPE" val="1"/>
  <p:tag name="KSO_WM_UNIT_TEXT_FILL_FORE_SCHEMECOLOR_INDEX" val="14"/>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634_5*l_h_i*1_4_1"/>
  <p:tag name="KSO_WM_TEMPLATE_CATEGORY" val="diagram"/>
  <p:tag name="KSO_WM_TEMPLATE_INDEX" val="634"/>
  <p:tag name="KSO_WM_UNIT_LAYERLEVEL" val="1_1_1"/>
  <p:tag name="KSO_WM_TAG_VERSION" val="1.0"/>
  <p:tag name="KSO_WM_BEAUTIFY_FLAG" val="#wm#"/>
  <p:tag name="KSO_WM_UNIT_TEXT_FILL_FORE_SCHEMECOLOR_INDEX" val="8"/>
  <p:tag name="KSO_WM_UNIT_TEXT_FILL_TYPE" val="1"/>
</p:tagLst>
</file>

<file path=ppt/tags/tag1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634_5*l_h_f*1_4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634_5*l_h_a*1_5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9"/>
  <p:tag name="KSO_WM_UNIT_FILL_TYPE" val="1"/>
  <p:tag name="KSO_WM_UNIT_TEXT_FILL_FORE_SCHEMECOLOR_INDEX" val="14"/>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634_5*l_h_i*1_5_1"/>
  <p:tag name="KSO_WM_TEMPLATE_CATEGORY" val="diagram"/>
  <p:tag name="KSO_WM_TEMPLATE_INDEX" val="634"/>
  <p:tag name="KSO_WM_UNIT_LAYERLEVEL" val="1_1_1"/>
  <p:tag name="KSO_WM_TAG_VERSION" val="1.0"/>
  <p:tag name="KSO_WM_BEAUTIFY_FLAG" val="#wm#"/>
  <p:tag name="KSO_WM_UNIT_TEXT_FILL_FORE_SCHEMECOLOR_INDEX" val="9"/>
  <p:tag name="KSO_WM_UNIT_TEXT_FILL_TYPE" val="1"/>
</p:tagLst>
</file>

<file path=ppt/tags/tag10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634_5*l_h_f*1_5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634_5*l_h_a*1_3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7"/>
  <p:tag name="KSO_WM_UNIT_FILL_TYPE" val="1"/>
  <p:tag name="KSO_WM_UNIT_TEXT_FILL_FORE_SCHEMECOLOR_INDEX" val="14"/>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634_5*l_h_i*1_3_1"/>
  <p:tag name="KSO_WM_TEMPLATE_CATEGORY" val="diagram"/>
  <p:tag name="KSO_WM_TEMPLATE_INDEX" val="634"/>
  <p:tag name="KSO_WM_UNIT_LAYERLEVEL" val="1_1_1"/>
  <p:tag name="KSO_WM_TAG_VERSION" val="1.0"/>
  <p:tag name="KSO_WM_BEAUTIFY_FLAG" val="#wm#"/>
  <p:tag name="KSO_WM_UNIT_TEXT_FILL_FORE_SCHEMECOLOR_INDEX" val="7"/>
  <p:tag name="KSO_WM_UNIT_TEXT_FILL_TYPE" val="1"/>
</p:tagLst>
</file>

<file path=ppt/tags/tag1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634_5*l_h_f*1_3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53_2*q_h_i*1_2_2"/>
  <p:tag name="KSO_WM_TEMPLATE_CATEGORY" val="diagram"/>
  <p:tag name="KSO_WM_TEMPLATE_INDEX" val="2016995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2.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3"/>
  <p:tag name="KSO_WM_UNIT_ID" val="diagram20174729_2*q_h_i*1_1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13.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4"/>
  <p:tag name="KSO_WM_UNIT_ID" val="diagram20174729_2*q_h_i*1_1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14.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1"/>
  <p:tag name="KSO_WM_UNIT_ID" val="diagram20174729_2*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115.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4"/>
  <p:tag name="KSO_WM_UNIT_ID" val="diagram20174729_2*q_h_i*1_3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116.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1"/>
  <p:tag name="KSO_WM_UNIT_ID" val="diagram20174729_2*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17.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2"/>
  <p:tag name="KSO_WM_UNIT_ID" val="diagram20174729_2*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18.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3"/>
  <p:tag name="KSO_WM_UNIT_ID" val="diagram20174729_2*q_h_i*1_2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19.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2_4"/>
  <p:tag name="KSO_WM_UNIT_ID" val="diagram20174729_2*q_h_i*1_2_4"/>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UNIT_VALUE" val="126*106"/>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953_2*q_h_x*1_2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0.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1"/>
  <p:tag name="KSO_WM_UNIT_ID" val="diagram20174729_2*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21.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1_2"/>
  <p:tag name="KSO_WM_UNIT_ID" val="diagram20174729_2*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22.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3"/>
  <p:tag name="KSO_WM_UNIT_ID" val="diagram20174729_2*q_h_i*1_3_3"/>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i"/>
  <p:tag name="KSO_WM_UNIT_INDEX" val="1_3_2"/>
  <p:tag name="KSO_WM_UNIT_ID" val="diagram20174729_2*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Lst>
</file>

<file path=ppt/tags/tag124.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1_1"/>
  <p:tag name="KSO_WM_UNIT_ID" val="diagram20174729_2*q_h_a*1_1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125.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1_1"/>
  <p:tag name="KSO_WM_UNIT_ID" val="diagram20174729_2*q_h_f*1_1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2_1"/>
  <p:tag name="KSO_WM_UNIT_ID" val="diagram20174729_2*q_h_a*1_2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127.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2_1"/>
  <p:tag name="KSO_WM_UNIT_ID" val="diagram20174729_2*q_h_f*1_2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28.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a"/>
  <p:tag name="KSO_WM_UNIT_INDEX" val="1_3_1"/>
  <p:tag name="KSO_WM_UNIT_ID" val="diagram20174729_2*q_h_a*1_3_1"/>
  <p:tag name="KSO_WM_UNIT_LAYERLEVEL" val="1_1_1"/>
  <p:tag name="KSO_WM_UNIT_VALUE" val="6"/>
  <p:tag name="KSO_WM_UNIT_HIGHLIGHT" val="0"/>
  <p:tag name="KSO_WM_UNIT_COMPATIBLE" val="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13"/>
  <p:tag name="KSO_WM_UNIT_TEXT_FILL_TYPE" val="1"/>
</p:tagLst>
</file>

<file path=ppt/tags/tag129.xml><?xml version="1.0" encoding="utf-8"?>
<p:tagLst xmlns:p="http://schemas.openxmlformats.org/presentationml/2006/main">
  <p:tag name="KSO_WM_TAG_VERSION" val="1.0"/>
  <p:tag name="KSO_WM_BEAUTIFY_FLAG" val="#wm#"/>
  <p:tag name="KSO_WM_TEMPLATE_CATEGORY" val="diagram"/>
  <p:tag name="KSO_WM_TEMPLATE_INDEX" val="20174729"/>
  <p:tag name="KSO_WM_UNIT_TYPE" val="q_h_f"/>
  <p:tag name="KSO_WM_UNIT_INDEX" val="1_3_1"/>
  <p:tag name="KSO_WM_UNIT_ID" val="diagram20174729_2*q_h_f*1_3_1"/>
  <p:tag name="KSO_WM_UNIT_LAYERLEVEL" val="1_1_1"/>
  <p:tag name="KSO_WM_UNIT_VALUE" val="16"/>
  <p:tag name="KSO_WM_UNIT_HIGHLIGHT" val="0"/>
  <p:tag name="KSO_WM_UNIT_COMPATIBLE" val="0"/>
  <p:tag name="KSO_WM_DIAGRAM_GROUP_CODE" val="q1-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53_2*q_h_f*1_1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13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2.xml><?xml version="1.0" encoding="utf-8"?>
<p:tagLst xmlns:p="http://schemas.openxmlformats.org/presentationml/2006/main">
  <p:tag name="COMMONDATA" val="eyJoZGlkIjoiN2Y3MTdjMzQ0NDBmNGFlY2ZhNjlmNjM3NzlhNjc1MjcifQ=="/>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69953_2*q_h_i*1_1_1"/>
  <p:tag name="KSO_WM_TEMPLATE_CATEGORY" val="diagram"/>
  <p:tag name="KSO_WM_TEMPLATE_INDEX" val="20169953"/>
  <p:tag name="KSO_WM_UNIT_LAYERLEVEL" val="1_1_1"/>
  <p:tag name="KSO_WM_TAG_VERSION" val="1.0"/>
  <p:tag name="KSO_WM_BEAUTIFY_FLAG" val="#wm#"/>
  <p:tag name="KSO_WM_UNIT_TEXT_FILL_FORE_SCHEMECOLOR_INDEX" val="5"/>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69953_2*q_h_i*1_2_1"/>
  <p:tag name="KSO_WM_TEMPLATE_CATEGORY" val="diagram"/>
  <p:tag name="KSO_WM_TEMPLATE_INDEX" val="20169953"/>
  <p:tag name="KSO_WM_UNIT_LAYERLEVEL" val="1_1_1"/>
  <p:tag name="KSO_WM_TAG_VERSION" val="1.0"/>
  <p:tag name="KSO_WM_BEAUTIFY_FLAG" val="#wm#"/>
  <p:tag name="KSO_WM_UNIT_TEXT_FILL_FORE_SCHEMECOLOR_INDEX" val="6"/>
  <p:tag name="KSO_WM_UNIT_TEXT_FILL_TYPE" val="1"/>
</p:tagLst>
</file>

<file path=ppt/tags/tag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53_2*q_h_f*1_2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1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953_2*q_h_f*1_3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169953_2*q_h_i*1_3_1"/>
  <p:tag name="KSO_WM_TEMPLATE_CATEGORY" val="diagram"/>
  <p:tag name="KSO_WM_TEMPLATE_INDEX" val="20169953"/>
  <p:tag name="KSO_WM_UNIT_LAYERLEVEL" val="1_1_1"/>
  <p:tag name="KSO_WM_TAG_VERSION" val="1.0"/>
  <p:tag name="KSO_WM_BEAUTIFY_FLAG" val="#wm#"/>
  <p:tag name="KSO_WM_UNIT_TEXT_FILL_FORE_SCHEMECOLOR_INDEX" val="7"/>
  <p:tag name="KSO_WM_UNIT_TEXT_FILL_TYPE" val="1"/>
</p:tagLst>
</file>

<file path=ppt/tags/tag1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726_3*m_i*1_1"/>
  <p:tag name="KSO_WM_TEMPLATE_CATEGORY" val="diagram"/>
  <p:tag name="KSO_WM_TEMPLATE_INDEX" val="726"/>
  <p:tag name="KSO_WM_UNIT_LAYERLEVEL" val="1_1"/>
  <p:tag name="KSO_WM_TAG_VERSION" val="1.0"/>
  <p:tag name="KSO_WM_BEAUTIFY_FLAG" val="#wm#"/>
  <p:tag name="KSO_WM_DIAGRAM_GROUP_CODE" val="m1-1"/>
  <p:tag name="KSO_WM_UNIT_LINE_FORE_SCHEMECOLOR_INDEX" val="6"/>
  <p:tag name="KSO_WM_UNIT_LINE_FILL_TYPE" val="2"/>
</p:tagLst>
</file>

<file path=ppt/tags/tag2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1_3"/>
  <p:tag name="KSO_WM_UNIT_ID" val="diagram726_3*m_h_i*1_1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2"/>
  <p:tag name="KSO_WM_UNIT_ID" val="diagram726_3*m_h_i*1_1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726_3*m_h_f*1_1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726_3*m_h_i*1_1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2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2_3"/>
  <p:tag name="KSO_WM_UNIT_ID" val="diagram726_3*m_h_i*1_2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2"/>
  <p:tag name="KSO_WM_UNIT_ID" val="diagram726_3*m_h_i*1_2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726_3*m_h_f*1_2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2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3_3"/>
  <p:tag name="KSO_WM_UNIT_ID" val="diagram726_3*m_h_i*1_3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2"/>
  <p:tag name="KSO_WM_UNIT_ID" val="diagram726_3*m_h_i*1_3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0.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726_3*m_h_f*1_3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726_3*m_h_i*1_2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726_3*m_h_i*1_3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3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8.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74755_1*q_h_f*1_1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49.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4755_1*q_h_a*1_1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0.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74755_1*q_h_f*1_2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51.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4755_1*q_h_a*1_2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4755_1*q_h_i*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4755_1*q_h_i*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UNIT_VALUE" val="126*127"/>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74755_1*q_h_x*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55.xml><?xml version="1.0" encoding="utf-8"?>
<p:tagLst xmlns:p="http://schemas.openxmlformats.org/presentationml/2006/main">
  <p:tag name="KSO_WM_UNIT_VALUE" val="96*104"/>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74755_1*q_h_x*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5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00111_2*q_h_i*1_3_1"/>
  <p:tag name="KSO_WM_TEMPLATE_CATEGORY" val="diagram"/>
  <p:tag name="KSO_WM_TEMPLATE_INDEX" val="20200111"/>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58.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00111_2*q_h_a*1_1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Lst>
</file>

<file path=ppt/tags/tag59.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00111_2*q_h_f*1_1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Lst>
</file>

<file path=ppt/tags/tag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0.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00111_2*q_h_a*1_3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Lst>
</file>

<file path=ppt/tags/tag61.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00111_2*q_h_f*1_3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Lst>
</file>

<file path=ppt/tags/tag62.xml><?xml version="1.0" encoding="utf-8"?>
<p:tagLst xmlns:p="http://schemas.openxmlformats.org/presentationml/2006/main">
  <p:tag name="KSO_WM_UNIT_ISCONTENTSTITLE" val="0"/>
  <p:tag name="KSO_WM_UNIT_PRESET_TEXT" val="添加标题"/>
  <p:tag name="KSO_WM_UNIT_NOCLEAR" val="0"/>
  <p:tag name="KSO_WM_UNIT_VALUE" val="11"/>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00111_2*q_h_a*1_2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Lst>
</file>

<file path=ppt/tags/tag63.xml><?xml version="1.0" encoding="utf-8"?>
<p:tagLst xmlns:p="http://schemas.openxmlformats.org/presentationml/2006/main">
  <p:tag name="KSO_WM_UNIT_PRESET_TEXT" val="单击此处添加文本具体内容，简明扼要的阐述您的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00111_2*q_h_f*1_2_1"/>
  <p:tag name="KSO_WM_TEMPLATE_CATEGORY" val="diagram"/>
  <p:tag name="KSO_WM_TEMPLATE_INDEX" val="20200111"/>
  <p:tag name="KSO_WM_UNIT_LAYERLEVEL" val="1_1_1"/>
  <p:tag name="KSO_WM_TAG_VERSION" val="1.0"/>
  <p:tag name="KSO_WM_BEAUTIFY_FLAG" val="#wm#"/>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00111_2*q_h_i*1_1_1"/>
  <p:tag name="KSO_WM_TEMPLATE_CATEGORY" val="diagram"/>
  <p:tag name="KSO_WM_TEMPLATE_INDEX" val="20200111"/>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00111_2*q_i*1_3"/>
  <p:tag name="KSO_WM_TEMPLATE_CATEGORY" val="diagram"/>
  <p:tag name="KSO_WM_TEMPLATE_INDEX" val="20200111"/>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00111_2*q_i*1_1"/>
  <p:tag name="KSO_WM_TEMPLATE_CATEGORY" val="diagram"/>
  <p:tag name="KSO_WM_TEMPLATE_INDEX" val="20200111"/>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00111_2*q_h_i*1_2_1"/>
  <p:tag name="KSO_WM_TEMPLATE_CATEGORY" val="diagram"/>
  <p:tag name="KSO_WM_TEMPLATE_INDEX" val="20200111"/>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00111_2*q_i*1_2"/>
  <p:tag name="KSO_WM_TEMPLATE_CATEGORY" val="diagram"/>
  <p:tag name="KSO_WM_TEMPLATE_INDEX" val="20200111"/>
  <p:tag name="KSO_WM_UNIT_LAYERLEVEL" val="1_1"/>
  <p:tag name="KSO_WM_TAG_VERSION" val="1.0"/>
  <p:tag name="KSO_WM_BEAUTIFY_FLAG" val="#wm#"/>
  <p:tag name="KSO_WM_UNIT_LINE_FORE_SCHEMECOLOR_INDEX" val="13"/>
  <p:tag name="KSO_WM_UNIT_LINE_FILL_TYPE" val="2"/>
  <p:tag name="KSO_WM_UNIT_TEXT_FILL_FORE_SCHEMECOLOR_INDEX" val="2"/>
  <p:tag name="KSO_WM_UNIT_TEXT_FILL_TYPE" val="1"/>
</p:tagLst>
</file>

<file path=ppt/tags/tag6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53_2*q_h_i*1_1_2"/>
  <p:tag name="KSO_WM_TEMPLATE_CATEGORY" val="diagram"/>
  <p:tag name="KSO_WM_TEMPLATE_INDEX" val="2016995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7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4*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7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4*q_h_i*1_1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7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5_1"/>
  <p:tag name="KSO_WM_UNIT_ID" val="diagram20169746_4*q_h_i*1_5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73.xml><?xml version="1.0" encoding="utf-8"?>
<p:tagLst xmlns:p="http://schemas.openxmlformats.org/presentationml/2006/main">
  <p:tag name="KSO_WM_UNIT_LAYERLEVEL" val="1_1"/>
  <p:tag name="KSO_WM_DIAGRAM_GROUP_CODE" val="q1_1"/>
  <p:tag name="KSO_WM_TAG_VERSION" val="1.0"/>
  <p:tag name="KSO_WM_BEAUTIFY_FLAG" val="#wm#"/>
  <p:tag name="KSO_WM_UNIT_TYPE" val="i"/>
  <p:tag name="KSO_WM_UNIT_ID" val="diagram20169746_4*i*3"/>
  <p:tag name="KSO_WM_TEMPLATE_CATEGORY" val="diagram"/>
  <p:tag name="KSO_WM_TEMPLATE_INDEX" val="20169746"/>
  <p:tag name="KSO_WM_UNIT_INDEX" val="3"/>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7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4_1"/>
  <p:tag name="KSO_WM_UNIT_ID" val="diagram20169746_4*q_h_i*1_4_1"/>
  <p:tag name="KSO_WM_UNIT_LAYERLEVEL" val="1_1_1"/>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Lst>
</file>

<file path=ppt/tags/tag7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4*q_h_i*1_3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Lst>
</file>

<file path=ppt/tags/tag7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5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69746_4*q_h_a*1_5_1"/>
  <p:tag name="KSO_WM_UNIT_TEXT_FILL_FORE_SCHEMECOLOR_INDEX" val="7"/>
  <p:tag name="KSO_WM_UNIT_TEXT_FILL_TYPE" val="1"/>
</p:tagLst>
</file>

<file path=ppt/tags/tag7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3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69746_4*q_h_a*1_3_1"/>
  <p:tag name="KSO_WM_UNIT_TEXT_FILL_FORE_SCHEMECOLOR_INDEX" val="8"/>
  <p:tag name="KSO_WM_UNIT_TEXT_FILL_TYPE" val="1"/>
</p:tagLst>
</file>

<file path=ppt/tags/tag7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4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69746_4*q_h_a*1_4_1"/>
  <p:tag name="KSO_WM_UNIT_TEXT_FILL_FORE_SCHEMECOLOR_INDEX" val="5"/>
  <p:tag name="KSO_WM_UNIT_TEXT_FILL_TYPE" val="1"/>
</p:tagLst>
</file>

<file path=ppt/tags/tag7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69746_4*q_h_a*1_1_1"/>
  <p:tag name="KSO_WM_UNIT_TEXT_FILL_FORE_SCHEMECOLOR_INDEX" val="6"/>
  <p:tag name="KSO_WM_UNIT_TEXT_FILL_TYPE" val="1"/>
</p:tagLst>
</file>

<file path=ppt/tags/tag8.xml><?xml version="1.0" encoding="utf-8"?>
<p:tagLst xmlns:p="http://schemas.openxmlformats.org/presentationml/2006/main">
  <p:tag name="KSO_WM_UNIT_VALUE" val="130*12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953_2*q_h_x*1_1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69746_4*q_h_a*1_2_1"/>
  <p:tag name="KSO_WM_UNIT_TEXT_FILL_FORE_SCHEMECOLOR_INDEX" val="7"/>
  <p:tag name="KSO_WM_UNIT_TEXT_FILL_TYPE" val="1"/>
</p:tagLst>
</file>

<file path=ppt/tags/tag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953_2*q_h_i*1_3_2"/>
  <p:tag name="KSO_WM_TEMPLATE_CATEGORY" val="diagram"/>
  <p:tag name="KSO_WM_TEMPLATE_INDEX" val="2016995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634_5*l_h_a*1_1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5"/>
  <p:tag name="KSO_WM_UNIT_FILL_TYPE" val="1"/>
  <p:tag name="KSO_WM_UNIT_TEXT_FILL_FORE_SCHEMECOLOR_INDEX" val="14"/>
  <p:tag name="KSO_WM_UNIT_TEXT_FILL_TYPE"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634_5*l_h_i*1_1_1"/>
  <p:tag name="KSO_WM_TEMPLATE_CATEGORY" val="diagram"/>
  <p:tag name="KSO_WM_TEMPLATE_INDEX" val="634"/>
  <p:tag name="KSO_WM_UNIT_LAYERLEVEL" val="1_1_1"/>
  <p:tag name="KSO_WM_TAG_VERSION" val="1.0"/>
  <p:tag name="KSO_WM_BEAUTIFY_FLAG" val="#wm#"/>
  <p:tag name="KSO_WM_UNIT_TEXT_FILL_FORE_SCHEMECOLOR_INDEX" val="5"/>
  <p:tag name="KSO_WM_UNIT_TEXT_FILL_TYPE" val="1"/>
</p:tagLst>
</file>

<file path=ppt/tags/tag9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634_5*l_h_f*1_1_1"/>
  <p:tag name="KSO_WM_TEMPLATE_CATEGORY" val="diagram"/>
  <p:tag name="KSO_WM_TEMPLATE_INDEX" val="634"/>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634_5*l_h_a*1_2_1"/>
  <p:tag name="KSO_WM_TEMPLATE_CATEGORY" val="diagram"/>
  <p:tag name="KSO_WM_TEMPLATE_INDEX" val="634"/>
  <p:tag name="KSO_WM_UNIT_LAYERLEVEL" val="1_1_1"/>
  <p:tag name="KSO_WM_TAG_VERSION" val="1.0"/>
  <p:tag name="KSO_WM_BEAUTIFY_FLAG" val="#wm#"/>
  <p:tag name="KSO_WM_UNIT_PRESET_TEXT" val="添加标题"/>
  <p:tag name="KSO_WM_UNIT_FILL_FORE_SCHEMECOLOR_INDEX" val="6"/>
  <p:tag name="KSO_WM_UNIT_FILL_TYPE" val="1"/>
  <p:tag name="KSO_WM_UNIT_TEXT_FILL_FORE_SCHEMECOLOR_INDEX" val="14"/>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634_5*l_h_i*1_2_1"/>
  <p:tag name="KSO_WM_TEMPLATE_CATEGORY" val="diagram"/>
  <p:tag name="KSO_WM_TEMPLATE_INDEX" val="634"/>
  <p:tag name="KSO_WM_UNIT_LAYERLEVEL" val="1_1_1"/>
  <p:tag name="KSO_WM_TAG_VERSION" val="1.0"/>
  <p:tag name="KSO_WM_BEAUTIFY_FLAG" val="#wm#"/>
  <p:tag name="KSO_WM_UNIT_TEXT_FILL_FORE_SCHEMECOLOR_INDEX" val="6"/>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8356</Words>
  <Application>WPS 演示</Application>
  <PresentationFormat>宽屏</PresentationFormat>
  <Paragraphs>428</Paragraphs>
  <Slides>42</Slides>
  <Notes>0</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42</vt:i4>
      </vt:variant>
    </vt:vector>
  </HeadingPairs>
  <TitlesOfParts>
    <vt:vector size="65" baseType="lpstr">
      <vt:lpstr>Arial</vt:lpstr>
      <vt:lpstr>宋体</vt:lpstr>
      <vt:lpstr>Wingdings</vt:lpstr>
      <vt:lpstr>黑体</vt:lpstr>
      <vt:lpstr>思源黑体 CN Bold</vt:lpstr>
      <vt:lpstr>Agency FB</vt:lpstr>
      <vt:lpstr>Trebuchet MS</vt:lpstr>
      <vt:lpstr>微软雅黑</vt:lpstr>
      <vt:lpstr>EngraversGothic BT</vt:lpstr>
      <vt:lpstr>Calibri</vt:lpstr>
      <vt:lpstr>Arial Unicode MS</vt:lpstr>
      <vt:lpstr>思源黑体 CN Heavy</vt:lpstr>
      <vt:lpstr>思源黑体 CN Normal</vt:lpstr>
      <vt:lpstr>Segoe Print</vt:lpstr>
      <vt:lpstr>Lato Light</vt:lpstr>
      <vt:lpstr>MS PGothic</vt:lpstr>
      <vt:lpstr>Century Gothic</vt:lpstr>
      <vt:lpstr>Angsana New</vt:lpstr>
      <vt:lpstr>Aparajita</vt:lpstr>
      <vt:lpstr>Tempus Sans ITC</vt:lpstr>
      <vt:lpstr>Gabriola</vt:lpstr>
      <vt:lpstr>幼圆</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lenovo-pc</dc:creator>
  <cp:lastModifiedBy>无谓</cp:lastModifiedBy>
  <cp:revision>13</cp:revision>
  <dcterms:created xsi:type="dcterms:W3CDTF">2022-08-23T09:54:00Z</dcterms:created>
  <dcterms:modified xsi:type="dcterms:W3CDTF">2022-09-15T09:03:22Z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0CAA96CF759C433596CB42F081DA5898</vt:lpwstr>
  </property>
</Properties>
</file>