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1.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256" r:id="rId3"/>
    <p:sldId id="257" r:id="rId4"/>
    <p:sldId id="258" r:id="rId5"/>
    <p:sldId id="259" r:id="rId6"/>
    <p:sldId id="260" r:id="rId7"/>
    <p:sldId id="261" r:id="rId8"/>
    <p:sldId id="278" r:id="rId9"/>
    <p:sldId id="262" r:id="rId10"/>
    <p:sldId id="279" r:id="rId11"/>
    <p:sldId id="263" r:id="rId12"/>
    <p:sldId id="280" r:id="rId13"/>
    <p:sldId id="281" r:id="rId14"/>
    <p:sldId id="282" r:id="rId15"/>
    <p:sldId id="283" r:id="rId16"/>
    <p:sldId id="284" r:id="rId17"/>
    <p:sldId id="301" r:id="rId18"/>
    <p:sldId id="302" r:id="rId19"/>
    <p:sldId id="303" r:id="rId20"/>
    <p:sldId id="304" r:id="rId21"/>
    <p:sldId id="307" r:id="rId22"/>
    <p:sldId id="308" r:id="rId23"/>
    <p:sldId id="309" r:id="rId24"/>
    <p:sldId id="265" r:id="rId25"/>
    <p:sldId id="310" r:id="rId26"/>
    <p:sldId id="312" r:id="rId27"/>
    <p:sldId id="314" r:id="rId28"/>
    <p:sldId id="313" r:id="rId29"/>
    <p:sldId id="315" r:id="rId30"/>
    <p:sldId id="316" r:id="rId31"/>
    <p:sldId id="311" r:id="rId32"/>
    <p:sldId id="317" r:id="rId33"/>
    <p:sldId id="318" r:id="rId34"/>
    <p:sldId id="319" r:id="rId35"/>
    <p:sldId id="268" r:id="rId36"/>
    <p:sldId id="321" r:id="rId37"/>
    <p:sldId id="322" r:id="rId38"/>
    <p:sldId id="323" r:id="rId39"/>
    <p:sldId id="324" r:id="rId40"/>
    <p:sldId id="325" r:id="rId41"/>
    <p:sldId id="326" r:id="rId42"/>
    <p:sldId id="327" r:id="rId43"/>
    <p:sldId id="328" r:id="rId44"/>
    <p:sldId id="329" r:id="rId45"/>
    <p:sldId id="330" r:id="rId46"/>
    <p:sldId id="331" r:id="rId47"/>
    <p:sldId id="332" r:id="rId48"/>
    <p:sldId id="333" r:id="rId49"/>
    <p:sldId id="334" r:id="rId50"/>
    <p:sldId id="335" r:id="rId51"/>
    <p:sldId id="336" r:id="rId52"/>
    <p:sldId id="337" r:id="rId53"/>
    <p:sldId id="338" r:id="rId54"/>
    <p:sldId id="339" r:id="rId55"/>
    <p:sldId id="340" r:id="rId56"/>
    <p:sldId id="276" r:id="rId57"/>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3" Type="http://schemas.openxmlformats.org/officeDocument/2006/relationships/tags" Target="tags/tag332.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4.xml"/><Relationship Id="rId59" Type="http://schemas.openxmlformats.org/officeDocument/2006/relationships/presProps" Target="presProps.xml"/><Relationship Id="rId58" Type="http://schemas.openxmlformats.org/officeDocument/2006/relationships/notesMaster" Target="notesMasters/notesMaster1.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1.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image" Target="../media/image5.png"/><Relationship Id="rId14" Type="http://schemas.openxmlformats.org/officeDocument/2006/relationships/slideLayout" Target="../slideLayouts/slideLayout1.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3.xml"/><Relationship Id="rId2" Type="http://schemas.openxmlformats.org/officeDocument/2006/relationships/image" Target="../media/image5.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24.xml"/><Relationship Id="rId5" Type="http://schemas.openxmlformats.org/officeDocument/2006/relationships/image" Target="../media/image14.jpeg"/><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3" Type="http://schemas.openxmlformats.org/officeDocument/2006/relationships/slideLayout" Target="../slideLayouts/slideLayout1.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image" Target="../media/image5.png"/><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5.xml"/><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3" Type="http://schemas.openxmlformats.org/officeDocument/2006/relationships/slideLayout" Target="../slideLayouts/slideLayout1.xml"/><Relationship Id="rId32" Type="http://schemas.openxmlformats.org/officeDocument/2006/relationships/tags" Target="../tags/tag75.xml"/><Relationship Id="rId31" Type="http://schemas.openxmlformats.org/officeDocument/2006/relationships/tags" Target="../tags/tag74.xml"/><Relationship Id="rId30" Type="http://schemas.openxmlformats.org/officeDocument/2006/relationships/tags" Target="../tags/tag73.xml"/><Relationship Id="rId3" Type="http://schemas.openxmlformats.org/officeDocument/2006/relationships/tags" Target="../tags/tag46.xml"/><Relationship Id="rId29" Type="http://schemas.openxmlformats.org/officeDocument/2006/relationships/tags" Target="../tags/tag72.xml"/><Relationship Id="rId28" Type="http://schemas.openxmlformats.org/officeDocument/2006/relationships/tags" Target="../tags/tag71.xml"/><Relationship Id="rId27" Type="http://schemas.openxmlformats.org/officeDocument/2006/relationships/tags" Target="../tags/tag70.xml"/><Relationship Id="rId26" Type="http://schemas.openxmlformats.org/officeDocument/2006/relationships/tags" Target="../tags/tag69.xml"/><Relationship Id="rId25" Type="http://schemas.openxmlformats.org/officeDocument/2006/relationships/tags" Target="../tags/tag68.xml"/><Relationship Id="rId24" Type="http://schemas.openxmlformats.org/officeDocument/2006/relationships/tags" Target="../tags/tag67.xml"/><Relationship Id="rId23" Type="http://schemas.openxmlformats.org/officeDocument/2006/relationships/tags" Target="../tags/tag66.xml"/><Relationship Id="rId22" Type="http://schemas.openxmlformats.org/officeDocument/2006/relationships/tags" Target="../tags/tag65.xml"/><Relationship Id="rId21" Type="http://schemas.openxmlformats.org/officeDocument/2006/relationships/tags" Target="../tags/tag64.xml"/><Relationship Id="rId20" Type="http://schemas.openxmlformats.org/officeDocument/2006/relationships/tags" Target="../tags/tag63.xml"/><Relationship Id="rId2" Type="http://schemas.openxmlformats.org/officeDocument/2006/relationships/image" Target="../media/image5.png"/><Relationship Id="rId19" Type="http://schemas.openxmlformats.org/officeDocument/2006/relationships/tags" Target="../tags/tag62.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image" Target="../media/image5.png"/><Relationship Id="rId13" Type="http://schemas.openxmlformats.org/officeDocument/2006/relationships/slideLayout" Target="../slideLayouts/slideLayout1.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image" Target="../media/image16.jpe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5.png"/><Relationship Id="rId16" Type="http://schemas.openxmlformats.org/officeDocument/2006/relationships/slideLayout" Target="../slideLayouts/slideLayout1.xml"/><Relationship Id="rId15" Type="http://schemas.openxmlformats.org/officeDocument/2006/relationships/tags" Target="../tags/tag99.xml"/><Relationship Id="rId14" Type="http://schemas.openxmlformats.org/officeDocument/2006/relationships/tags" Target="../tags/tag98.xml"/><Relationship Id="rId13" Type="http://schemas.openxmlformats.org/officeDocument/2006/relationships/tags" Target="../tags/tag97.xml"/><Relationship Id="rId12" Type="http://schemas.openxmlformats.org/officeDocument/2006/relationships/tags" Target="../tags/tag96.xml"/><Relationship Id="rId11" Type="http://schemas.openxmlformats.org/officeDocument/2006/relationships/tags" Target="../tags/tag95.xml"/><Relationship Id="rId10" Type="http://schemas.openxmlformats.org/officeDocument/2006/relationships/tags" Target="../tags/tag94.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8" Type="http://schemas.openxmlformats.org/officeDocument/2006/relationships/slideLayout" Target="../slideLayouts/slideLayout1.xml"/><Relationship Id="rId27" Type="http://schemas.openxmlformats.org/officeDocument/2006/relationships/tags" Target="../tags/tag124.xml"/><Relationship Id="rId26" Type="http://schemas.openxmlformats.org/officeDocument/2006/relationships/tags" Target="../tags/tag123.xml"/><Relationship Id="rId25" Type="http://schemas.openxmlformats.org/officeDocument/2006/relationships/tags" Target="../tags/tag122.xml"/><Relationship Id="rId24" Type="http://schemas.openxmlformats.org/officeDocument/2006/relationships/tags" Target="../tags/tag121.xml"/><Relationship Id="rId23" Type="http://schemas.openxmlformats.org/officeDocument/2006/relationships/tags" Target="../tags/tag120.xml"/><Relationship Id="rId22" Type="http://schemas.openxmlformats.org/officeDocument/2006/relationships/tags" Target="../tags/tag119.xml"/><Relationship Id="rId21" Type="http://schemas.openxmlformats.org/officeDocument/2006/relationships/tags" Target="../tags/tag118.xml"/><Relationship Id="rId20" Type="http://schemas.openxmlformats.org/officeDocument/2006/relationships/tags" Target="../tags/tag117.xml"/><Relationship Id="rId2" Type="http://schemas.openxmlformats.org/officeDocument/2006/relationships/image" Target="../media/image5.png"/><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tags" Target="../tags/tag127.xml"/><Relationship Id="rId4" Type="http://schemas.openxmlformats.org/officeDocument/2006/relationships/tags" Target="../tags/tag126.xml"/><Relationship Id="rId3" Type="http://schemas.openxmlformats.org/officeDocument/2006/relationships/tags" Target="../tags/tag125.xml"/><Relationship Id="rId22" Type="http://schemas.openxmlformats.org/officeDocument/2006/relationships/slideLayout" Target="../slideLayouts/slideLayout1.xml"/><Relationship Id="rId21" Type="http://schemas.openxmlformats.org/officeDocument/2006/relationships/tags" Target="../tags/tag143.xml"/><Relationship Id="rId20" Type="http://schemas.openxmlformats.org/officeDocument/2006/relationships/tags" Target="../tags/tag142.xml"/><Relationship Id="rId2" Type="http://schemas.openxmlformats.org/officeDocument/2006/relationships/image" Target="../media/image5.png"/><Relationship Id="rId19" Type="http://schemas.openxmlformats.org/officeDocument/2006/relationships/tags" Target="../tags/tag141.xml"/><Relationship Id="rId18" Type="http://schemas.openxmlformats.org/officeDocument/2006/relationships/tags" Target="../tags/tag140.xml"/><Relationship Id="rId17" Type="http://schemas.openxmlformats.org/officeDocument/2006/relationships/tags" Target="../tags/tag139.xml"/><Relationship Id="rId16" Type="http://schemas.openxmlformats.org/officeDocument/2006/relationships/tags" Target="../tags/tag138.xml"/><Relationship Id="rId15" Type="http://schemas.openxmlformats.org/officeDocument/2006/relationships/tags" Target="../tags/tag137.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4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45.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image" Target="../media/image5.png"/><Relationship Id="rId15" Type="http://schemas.openxmlformats.org/officeDocument/2006/relationships/slideLayout" Target="../slideLayouts/slideLayout1.xml"/><Relationship Id="rId14" Type="http://schemas.openxmlformats.org/officeDocument/2006/relationships/tags" Target="../tags/tag157.xml"/><Relationship Id="rId13" Type="http://schemas.openxmlformats.org/officeDocument/2006/relationships/tags" Target="../tags/tag156.xml"/><Relationship Id="rId12" Type="http://schemas.openxmlformats.org/officeDocument/2006/relationships/tags" Target="../tags/tag155.xml"/><Relationship Id="rId11" Type="http://schemas.openxmlformats.org/officeDocument/2006/relationships/tags" Target="../tags/tag154.xml"/><Relationship Id="rId10" Type="http://schemas.openxmlformats.org/officeDocument/2006/relationships/tags" Target="../tags/tag153.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image" Target="../media/image5.png"/><Relationship Id="rId17" Type="http://schemas.openxmlformats.org/officeDocument/2006/relationships/slideLayout" Target="../slideLayouts/slideLayout1.xml"/><Relationship Id="rId16" Type="http://schemas.openxmlformats.org/officeDocument/2006/relationships/tags" Target="../tags/tag171.xml"/><Relationship Id="rId15" Type="http://schemas.openxmlformats.org/officeDocument/2006/relationships/tags" Target="../tags/tag170.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72.xml"/><Relationship Id="rId3" Type="http://schemas.openxmlformats.org/officeDocument/2006/relationships/image" Target="../media/image19.jpeg"/><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9" Type="http://schemas.openxmlformats.org/officeDocument/2006/relationships/tags" Target="../tags/tag179.xml"/><Relationship Id="rId8" Type="http://schemas.openxmlformats.org/officeDocument/2006/relationships/tags" Target="../tags/tag178.xml"/><Relationship Id="rId7" Type="http://schemas.openxmlformats.org/officeDocument/2006/relationships/tags" Target="../tags/tag177.xml"/><Relationship Id="rId6" Type="http://schemas.openxmlformats.org/officeDocument/2006/relationships/tags" Target="../tags/tag176.xml"/><Relationship Id="rId5" Type="http://schemas.openxmlformats.org/officeDocument/2006/relationships/tags" Target="../tags/tag175.xml"/><Relationship Id="rId4" Type="http://schemas.openxmlformats.org/officeDocument/2006/relationships/tags" Target="../tags/tag174.xml"/><Relationship Id="rId3" Type="http://schemas.openxmlformats.org/officeDocument/2006/relationships/tags" Target="../tags/tag173.xml"/><Relationship Id="rId26" Type="http://schemas.openxmlformats.org/officeDocument/2006/relationships/slideLayout" Target="../slideLayouts/slideLayout1.xml"/><Relationship Id="rId25" Type="http://schemas.openxmlformats.org/officeDocument/2006/relationships/tags" Target="../tags/tag193.xml"/><Relationship Id="rId24" Type="http://schemas.openxmlformats.org/officeDocument/2006/relationships/image" Target="../media/image21.svg"/><Relationship Id="rId23" Type="http://schemas.openxmlformats.org/officeDocument/2006/relationships/image" Target="../media/image20.png"/><Relationship Id="rId22" Type="http://schemas.openxmlformats.org/officeDocument/2006/relationships/tags" Target="../tags/tag192.xml"/><Relationship Id="rId21" Type="http://schemas.openxmlformats.org/officeDocument/2006/relationships/tags" Target="../tags/tag191.xml"/><Relationship Id="rId20" Type="http://schemas.openxmlformats.org/officeDocument/2006/relationships/tags" Target="../tags/tag190.xml"/><Relationship Id="rId2" Type="http://schemas.openxmlformats.org/officeDocument/2006/relationships/image" Target="../media/image5.png"/><Relationship Id="rId19" Type="http://schemas.openxmlformats.org/officeDocument/2006/relationships/tags" Target="../tags/tag189.xml"/><Relationship Id="rId18" Type="http://schemas.openxmlformats.org/officeDocument/2006/relationships/tags" Target="../tags/tag188.xml"/><Relationship Id="rId17" Type="http://schemas.openxmlformats.org/officeDocument/2006/relationships/tags" Target="../tags/tag187.xml"/><Relationship Id="rId16" Type="http://schemas.openxmlformats.org/officeDocument/2006/relationships/tags" Target="../tags/tag186.xml"/><Relationship Id="rId15" Type="http://schemas.openxmlformats.org/officeDocument/2006/relationships/tags" Target="../tags/tag185.xml"/><Relationship Id="rId14" Type="http://schemas.openxmlformats.org/officeDocument/2006/relationships/tags" Target="../tags/tag184.xml"/><Relationship Id="rId13" Type="http://schemas.openxmlformats.org/officeDocument/2006/relationships/tags" Target="../tags/tag183.xml"/><Relationship Id="rId12" Type="http://schemas.openxmlformats.org/officeDocument/2006/relationships/tags" Target="../tags/tag182.xml"/><Relationship Id="rId11" Type="http://schemas.openxmlformats.org/officeDocument/2006/relationships/tags" Target="../tags/tag181.xml"/><Relationship Id="rId10" Type="http://schemas.openxmlformats.org/officeDocument/2006/relationships/tags" Target="../tags/tag180.xml"/><Relationship Id="rId1" Type="http://schemas.openxmlformats.org/officeDocument/2006/relationships/image" Target="../media/image4.png"/></Relationships>
</file>

<file path=ppt/slides/_rels/slide29.xml.rels><?xml version="1.0" encoding="UTF-8" standalone="yes"?>
<Relationships xmlns="http://schemas.openxmlformats.org/package/2006/relationships"><Relationship Id="rId9" Type="http://schemas.openxmlformats.org/officeDocument/2006/relationships/tags" Target="../tags/tag200.xml"/><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2" Type="http://schemas.openxmlformats.org/officeDocument/2006/relationships/slideLayout" Target="../slideLayouts/slideLayout1.xml"/><Relationship Id="rId21" Type="http://schemas.openxmlformats.org/officeDocument/2006/relationships/tags" Target="../tags/tag212.xml"/><Relationship Id="rId20" Type="http://schemas.openxmlformats.org/officeDocument/2006/relationships/tags" Target="../tags/tag211.xml"/><Relationship Id="rId2" Type="http://schemas.openxmlformats.org/officeDocument/2006/relationships/image" Target="../media/image5.png"/><Relationship Id="rId19" Type="http://schemas.openxmlformats.org/officeDocument/2006/relationships/tags" Target="../tags/tag210.xml"/><Relationship Id="rId18" Type="http://schemas.openxmlformats.org/officeDocument/2006/relationships/tags" Target="../tags/tag209.xml"/><Relationship Id="rId17" Type="http://schemas.openxmlformats.org/officeDocument/2006/relationships/tags" Target="../tags/tag208.xml"/><Relationship Id="rId16" Type="http://schemas.openxmlformats.org/officeDocument/2006/relationships/tags" Target="../tags/tag207.xml"/><Relationship Id="rId15" Type="http://schemas.openxmlformats.org/officeDocument/2006/relationships/tags" Target="../tags/tag206.xml"/><Relationship Id="rId14" Type="http://schemas.openxmlformats.org/officeDocument/2006/relationships/tags" Target="../tags/tag205.xml"/><Relationship Id="rId13" Type="http://schemas.openxmlformats.org/officeDocument/2006/relationships/tags" Target="../tags/tag204.xml"/><Relationship Id="rId12" Type="http://schemas.openxmlformats.org/officeDocument/2006/relationships/tags" Target="../tags/tag203.xml"/><Relationship Id="rId11" Type="http://schemas.openxmlformats.org/officeDocument/2006/relationships/tags" Target="../tags/tag202.xml"/><Relationship Id="rId10" Type="http://schemas.openxmlformats.org/officeDocument/2006/relationships/tags" Target="../tags/tag20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3.xml"/><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image" Target="../media/image4.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4.xml"/><Relationship Id="rId3" Type="http://schemas.openxmlformats.org/officeDocument/2006/relationships/image" Target="../media/image23.jpeg"/><Relationship Id="rId2" Type="http://schemas.openxmlformats.org/officeDocument/2006/relationships/image" Target="../media/image5.png"/><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5.xml"/><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image" Target="../media/image4.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6.xml"/><Relationship Id="rId3" Type="http://schemas.openxmlformats.org/officeDocument/2006/relationships/image" Target="../media/image25.jpeg"/><Relationship Id="rId2" Type="http://schemas.openxmlformats.org/officeDocument/2006/relationships/image" Target="../media/image5.png"/><Relationship Id="rId1" Type="http://schemas.openxmlformats.org/officeDocument/2006/relationships/image" Target="../media/image4.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3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18.xml"/><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5.png"/><Relationship Id="rId1" Type="http://schemas.openxmlformats.org/officeDocument/2006/relationships/image" Target="../media/image4.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19.xml"/><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image" Target="../media/image4.png"/></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0.xml"/><Relationship Id="rId3" Type="http://schemas.openxmlformats.org/officeDocument/2006/relationships/image" Target="../media/image29.jpeg"/><Relationship Id="rId2" Type="http://schemas.openxmlformats.org/officeDocument/2006/relationships/image" Target="../media/image5.png"/><Relationship Id="rId1" Type="http://schemas.openxmlformats.org/officeDocument/2006/relationships/image" Target="../media/image4.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1.xml"/><Relationship Id="rId3" Type="http://schemas.openxmlformats.org/officeDocument/2006/relationships/image" Target="../media/image30.jpeg"/><Relationship Id="rId2" Type="http://schemas.openxmlformats.org/officeDocument/2006/relationships/image" Target="../media/image5.png"/><Relationship Id="rId1" Type="http://schemas.openxmlformats.org/officeDocument/2006/relationships/image" Target="../media/image4.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2.xml"/><Relationship Id="rId3" Type="http://schemas.openxmlformats.org/officeDocument/2006/relationships/image" Target="../media/image31.jpeg"/><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3.xml"/><Relationship Id="rId3" Type="http://schemas.openxmlformats.org/officeDocument/2006/relationships/image" Target="../media/image32.jpeg"/><Relationship Id="rId2" Type="http://schemas.openxmlformats.org/officeDocument/2006/relationships/image" Target="../media/image5.png"/><Relationship Id="rId1" Type="http://schemas.openxmlformats.org/officeDocument/2006/relationships/image" Target="../media/image4.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4.xml"/><Relationship Id="rId3" Type="http://schemas.openxmlformats.org/officeDocument/2006/relationships/image" Target="../media/image33.jpeg"/><Relationship Id="rId2" Type="http://schemas.openxmlformats.org/officeDocument/2006/relationships/image" Target="../media/image5.png"/><Relationship Id="rId1" Type="http://schemas.openxmlformats.org/officeDocument/2006/relationships/image" Target="../media/image4.png"/></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25.xml"/><Relationship Id="rId3" Type="http://schemas.openxmlformats.org/officeDocument/2006/relationships/image" Target="../media/image34.jpeg"/><Relationship Id="rId2" Type="http://schemas.openxmlformats.org/officeDocument/2006/relationships/image" Target="../media/image5.png"/><Relationship Id="rId1" Type="http://schemas.openxmlformats.org/officeDocument/2006/relationships/image" Target="../media/image4.png"/></Relationships>
</file>

<file path=ppt/slides/_rels/slide43.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1" Type="http://schemas.openxmlformats.org/officeDocument/2006/relationships/slideLayout" Target="../slideLayouts/slideLayout1.xml"/><Relationship Id="rId20" Type="http://schemas.openxmlformats.org/officeDocument/2006/relationships/tags" Target="../tags/tag243.xml"/><Relationship Id="rId2" Type="http://schemas.openxmlformats.org/officeDocument/2006/relationships/image" Target="../media/image5.png"/><Relationship Id="rId19" Type="http://schemas.openxmlformats.org/officeDocument/2006/relationships/tags" Target="../tags/tag242.xml"/><Relationship Id="rId18" Type="http://schemas.openxmlformats.org/officeDocument/2006/relationships/tags" Target="../tags/tag241.xml"/><Relationship Id="rId17" Type="http://schemas.openxmlformats.org/officeDocument/2006/relationships/tags" Target="../tags/tag240.xml"/><Relationship Id="rId16" Type="http://schemas.openxmlformats.org/officeDocument/2006/relationships/tags" Target="../tags/tag239.xml"/><Relationship Id="rId15" Type="http://schemas.openxmlformats.org/officeDocument/2006/relationships/tags" Target="../tags/tag238.xml"/><Relationship Id="rId14" Type="http://schemas.openxmlformats.org/officeDocument/2006/relationships/tags" Target="../tags/tag237.xml"/><Relationship Id="rId13" Type="http://schemas.openxmlformats.org/officeDocument/2006/relationships/tags" Target="../tags/tag236.xml"/><Relationship Id="rId12" Type="http://schemas.openxmlformats.org/officeDocument/2006/relationships/tags" Target="../tags/tag235.xml"/><Relationship Id="rId11" Type="http://schemas.openxmlformats.org/officeDocument/2006/relationships/tags" Target="../tags/tag234.xml"/><Relationship Id="rId10" Type="http://schemas.openxmlformats.org/officeDocument/2006/relationships/tags" Target="../tags/tag233.xml"/><Relationship Id="rId1" Type="http://schemas.openxmlformats.org/officeDocument/2006/relationships/image" Target="../media/image4.png"/></Relationships>
</file>

<file path=ppt/slides/_rels/slide44.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8" Type="http://schemas.openxmlformats.org/officeDocument/2006/relationships/slideLayout" Target="../slideLayouts/slideLayout1.xml"/><Relationship Id="rId47" Type="http://schemas.openxmlformats.org/officeDocument/2006/relationships/tags" Target="../tags/tag276.xml"/><Relationship Id="rId46" Type="http://schemas.openxmlformats.org/officeDocument/2006/relationships/image" Target="../media/image46.svg"/><Relationship Id="rId45" Type="http://schemas.openxmlformats.org/officeDocument/2006/relationships/image" Target="../media/image45.png"/><Relationship Id="rId44" Type="http://schemas.openxmlformats.org/officeDocument/2006/relationships/tags" Target="../tags/tag275.xml"/><Relationship Id="rId43" Type="http://schemas.openxmlformats.org/officeDocument/2006/relationships/image" Target="../media/image44.svg"/><Relationship Id="rId42" Type="http://schemas.openxmlformats.org/officeDocument/2006/relationships/image" Target="../media/image43.png"/><Relationship Id="rId41" Type="http://schemas.openxmlformats.org/officeDocument/2006/relationships/tags" Target="../tags/tag274.xml"/><Relationship Id="rId40" Type="http://schemas.openxmlformats.org/officeDocument/2006/relationships/image" Target="../media/image42.svg"/><Relationship Id="rId4" Type="http://schemas.openxmlformats.org/officeDocument/2006/relationships/tags" Target="../tags/tag245.xml"/><Relationship Id="rId39" Type="http://schemas.openxmlformats.org/officeDocument/2006/relationships/image" Target="../media/image41.png"/><Relationship Id="rId38" Type="http://schemas.openxmlformats.org/officeDocument/2006/relationships/tags" Target="../tags/tag273.xml"/><Relationship Id="rId37" Type="http://schemas.openxmlformats.org/officeDocument/2006/relationships/image" Target="../media/image40.svg"/><Relationship Id="rId36" Type="http://schemas.openxmlformats.org/officeDocument/2006/relationships/image" Target="../media/image39.png"/><Relationship Id="rId35" Type="http://schemas.openxmlformats.org/officeDocument/2006/relationships/tags" Target="../tags/tag272.xml"/><Relationship Id="rId34" Type="http://schemas.openxmlformats.org/officeDocument/2006/relationships/image" Target="../media/image38.svg"/><Relationship Id="rId33" Type="http://schemas.openxmlformats.org/officeDocument/2006/relationships/image" Target="../media/image37.png"/><Relationship Id="rId32" Type="http://schemas.openxmlformats.org/officeDocument/2006/relationships/tags" Target="../tags/tag271.xml"/><Relationship Id="rId31" Type="http://schemas.openxmlformats.org/officeDocument/2006/relationships/image" Target="../media/image36.svg"/><Relationship Id="rId30" Type="http://schemas.openxmlformats.org/officeDocument/2006/relationships/image" Target="../media/image35.png"/><Relationship Id="rId3" Type="http://schemas.openxmlformats.org/officeDocument/2006/relationships/tags" Target="../tags/tag244.xml"/><Relationship Id="rId29" Type="http://schemas.openxmlformats.org/officeDocument/2006/relationships/tags" Target="../tags/tag270.xml"/><Relationship Id="rId28" Type="http://schemas.openxmlformats.org/officeDocument/2006/relationships/tags" Target="../tags/tag269.xml"/><Relationship Id="rId27" Type="http://schemas.openxmlformats.org/officeDocument/2006/relationships/tags" Target="../tags/tag268.xml"/><Relationship Id="rId26" Type="http://schemas.openxmlformats.org/officeDocument/2006/relationships/tags" Target="../tags/tag267.xml"/><Relationship Id="rId25" Type="http://schemas.openxmlformats.org/officeDocument/2006/relationships/tags" Target="../tags/tag266.xml"/><Relationship Id="rId24" Type="http://schemas.openxmlformats.org/officeDocument/2006/relationships/tags" Target="../tags/tag265.xml"/><Relationship Id="rId23" Type="http://schemas.openxmlformats.org/officeDocument/2006/relationships/tags" Target="../tags/tag264.xml"/><Relationship Id="rId22" Type="http://schemas.openxmlformats.org/officeDocument/2006/relationships/tags" Target="../tags/tag263.xml"/><Relationship Id="rId21" Type="http://schemas.openxmlformats.org/officeDocument/2006/relationships/tags" Target="../tags/tag262.xml"/><Relationship Id="rId20" Type="http://schemas.openxmlformats.org/officeDocument/2006/relationships/tags" Target="../tags/tag261.xml"/><Relationship Id="rId2" Type="http://schemas.openxmlformats.org/officeDocument/2006/relationships/image" Target="../media/image5.png"/><Relationship Id="rId19" Type="http://schemas.openxmlformats.org/officeDocument/2006/relationships/tags" Target="../tags/tag260.xml"/><Relationship Id="rId18" Type="http://schemas.openxmlformats.org/officeDocument/2006/relationships/tags" Target="../tags/tag259.xml"/><Relationship Id="rId17" Type="http://schemas.openxmlformats.org/officeDocument/2006/relationships/tags" Target="../tags/tag258.xml"/><Relationship Id="rId16" Type="http://schemas.openxmlformats.org/officeDocument/2006/relationships/tags" Target="../tags/tag257.xml"/><Relationship Id="rId15" Type="http://schemas.openxmlformats.org/officeDocument/2006/relationships/tags" Target="../tags/tag256.xml"/><Relationship Id="rId14" Type="http://schemas.openxmlformats.org/officeDocument/2006/relationships/tags" Target="../tags/tag255.xml"/><Relationship Id="rId13" Type="http://schemas.openxmlformats.org/officeDocument/2006/relationships/tags" Target="../tags/tag254.xml"/><Relationship Id="rId12" Type="http://schemas.openxmlformats.org/officeDocument/2006/relationships/tags" Target="../tags/tag253.xml"/><Relationship Id="rId11" Type="http://schemas.openxmlformats.org/officeDocument/2006/relationships/tags" Target="../tags/tag252.xml"/><Relationship Id="rId10" Type="http://schemas.openxmlformats.org/officeDocument/2006/relationships/tags" Target="../tags/tag251.xml"/><Relationship Id="rId1" Type="http://schemas.openxmlformats.org/officeDocument/2006/relationships/image" Target="../media/image4.png"/></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7.xml"/><Relationship Id="rId3" Type="http://schemas.openxmlformats.org/officeDocument/2006/relationships/image" Target="../media/image47.jpeg"/><Relationship Id="rId2" Type="http://schemas.openxmlformats.org/officeDocument/2006/relationships/image" Target="../media/image5.png"/><Relationship Id="rId1" Type="http://schemas.openxmlformats.org/officeDocument/2006/relationships/image" Target="../media/image4.png"/></Relationships>
</file>

<file path=ppt/slides/_rels/slide4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8.xml"/><Relationship Id="rId3" Type="http://schemas.openxmlformats.org/officeDocument/2006/relationships/image" Target="../media/image48.jpeg"/><Relationship Id="rId2" Type="http://schemas.openxmlformats.org/officeDocument/2006/relationships/image" Target="../media/image5.png"/><Relationship Id="rId1" Type="http://schemas.openxmlformats.org/officeDocument/2006/relationships/image" Target="../media/image4.png"/></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79.xml"/><Relationship Id="rId3" Type="http://schemas.openxmlformats.org/officeDocument/2006/relationships/image" Target="../media/image49.jpeg"/><Relationship Id="rId2" Type="http://schemas.openxmlformats.org/officeDocument/2006/relationships/image" Target="../media/image5.png"/><Relationship Id="rId1" Type="http://schemas.openxmlformats.org/officeDocument/2006/relationships/image" Target="../media/image4.png"/></Relationships>
</file>

<file path=ppt/slides/_rels/slide48.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3" Type="http://schemas.openxmlformats.org/officeDocument/2006/relationships/slideLayout" Target="../slideLayouts/slideLayout1.xml"/><Relationship Id="rId22" Type="http://schemas.openxmlformats.org/officeDocument/2006/relationships/tags" Target="../tags/tag299.xml"/><Relationship Id="rId21" Type="http://schemas.openxmlformats.org/officeDocument/2006/relationships/tags" Target="../tags/tag298.xml"/><Relationship Id="rId20" Type="http://schemas.openxmlformats.org/officeDocument/2006/relationships/tags" Target="../tags/tag297.xml"/><Relationship Id="rId2" Type="http://schemas.openxmlformats.org/officeDocument/2006/relationships/image" Target="../media/image5.png"/><Relationship Id="rId19" Type="http://schemas.openxmlformats.org/officeDocument/2006/relationships/tags" Target="../tags/tag296.xml"/><Relationship Id="rId18" Type="http://schemas.openxmlformats.org/officeDocument/2006/relationships/tags" Target="../tags/tag295.xml"/><Relationship Id="rId17" Type="http://schemas.openxmlformats.org/officeDocument/2006/relationships/tags" Target="../tags/tag294.xml"/><Relationship Id="rId16" Type="http://schemas.openxmlformats.org/officeDocument/2006/relationships/tags" Target="../tags/tag293.xml"/><Relationship Id="rId15" Type="http://schemas.openxmlformats.org/officeDocument/2006/relationships/tags" Target="../tags/tag292.xml"/><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image" Target="../media/image4.png"/></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0.xml"/><Relationship Id="rId3" Type="http://schemas.openxmlformats.org/officeDocument/2006/relationships/image" Target="../media/image50.jpe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image" Target="../media/image7.jpe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1.xml"/><Relationship Id="rId3" Type="http://schemas.openxmlformats.org/officeDocument/2006/relationships/image" Target="../media/image51.GIF"/><Relationship Id="rId2" Type="http://schemas.openxmlformats.org/officeDocument/2006/relationships/image" Target="../media/image5.png"/><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2.xml"/><Relationship Id="rId3" Type="http://schemas.openxmlformats.org/officeDocument/2006/relationships/image" Target="../media/image52.jpeg"/><Relationship Id="rId2" Type="http://schemas.openxmlformats.org/officeDocument/2006/relationships/image" Target="../media/image5.png"/><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3.xml"/><Relationship Id="rId3" Type="http://schemas.openxmlformats.org/officeDocument/2006/relationships/image" Target="../media/image53.jpeg"/><Relationship Id="rId2" Type="http://schemas.openxmlformats.org/officeDocument/2006/relationships/image" Target="../media/image5.png"/><Relationship Id="rId1" Type="http://schemas.openxmlformats.org/officeDocument/2006/relationships/image" Target="../media/image4.png"/></Relationships>
</file>

<file path=ppt/slides/_rels/slide53.xml.rels><?xml version="1.0" encoding="UTF-8" standalone="yes"?>
<Relationships xmlns="http://schemas.openxmlformats.org/package/2006/relationships"><Relationship Id="rId9" Type="http://schemas.openxmlformats.org/officeDocument/2006/relationships/tags" Target="../tags/tag309.xml"/><Relationship Id="rId8" Type="http://schemas.openxmlformats.org/officeDocument/2006/relationships/tags" Target="../tags/tag308.xml"/><Relationship Id="rId7" Type="http://schemas.openxmlformats.org/officeDocument/2006/relationships/image" Target="../media/image54.png"/><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0" Type="http://schemas.openxmlformats.org/officeDocument/2006/relationships/slideLayout" Target="../slideLayouts/slideLayout1.xml"/><Relationship Id="rId3" Type="http://schemas.openxmlformats.org/officeDocument/2006/relationships/tags" Target="../tags/tag304.xml"/><Relationship Id="rId29" Type="http://schemas.openxmlformats.org/officeDocument/2006/relationships/tags" Target="../tags/tag329.xml"/><Relationship Id="rId28" Type="http://schemas.openxmlformats.org/officeDocument/2006/relationships/tags" Target="../tags/tag328.xml"/><Relationship Id="rId27" Type="http://schemas.openxmlformats.org/officeDocument/2006/relationships/tags" Target="../tags/tag327.xml"/><Relationship Id="rId26" Type="http://schemas.openxmlformats.org/officeDocument/2006/relationships/tags" Target="../tags/tag326.xml"/><Relationship Id="rId25" Type="http://schemas.openxmlformats.org/officeDocument/2006/relationships/tags" Target="../tags/tag325.xml"/><Relationship Id="rId24" Type="http://schemas.openxmlformats.org/officeDocument/2006/relationships/tags" Target="../tags/tag324.xml"/><Relationship Id="rId23" Type="http://schemas.openxmlformats.org/officeDocument/2006/relationships/tags" Target="../tags/tag323.xml"/><Relationship Id="rId22" Type="http://schemas.openxmlformats.org/officeDocument/2006/relationships/tags" Target="../tags/tag322.xml"/><Relationship Id="rId21" Type="http://schemas.openxmlformats.org/officeDocument/2006/relationships/tags" Target="../tags/tag321.xml"/><Relationship Id="rId20" Type="http://schemas.openxmlformats.org/officeDocument/2006/relationships/tags" Target="../tags/tag320.xml"/><Relationship Id="rId2" Type="http://schemas.openxmlformats.org/officeDocument/2006/relationships/image" Target="../media/image5.png"/><Relationship Id="rId19" Type="http://schemas.openxmlformats.org/officeDocument/2006/relationships/tags" Target="../tags/tag319.xml"/><Relationship Id="rId18" Type="http://schemas.openxmlformats.org/officeDocument/2006/relationships/tags" Target="../tags/tag318.xml"/><Relationship Id="rId17" Type="http://schemas.openxmlformats.org/officeDocument/2006/relationships/tags" Target="../tags/tag317.xml"/><Relationship Id="rId16" Type="http://schemas.openxmlformats.org/officeDocument/2006/relationships/tags" Target="../tags/tag316.xml"/><Relationship Id="rId15" Type="http://schemas.openxmlformats.org/officeDocument/2006/relationships/tags" Target="../tags/tag315.xml"/><Relationship Id="rId14" Type="http://schemas.openxmlformats.org/officeDocument/2006/relationships/tags" Target="../tags/tag314.xml"/><Relationship Id="rId13" Type="http://schemas.openxmlformats.org/officeDocument/2006/relationships/tags" Target="../tags/tag313.xml"/><Relationship Id="rId12" Type="http://schemas.openxmlformats.org/officeDocument/2006/relationships/tags" Target="../tags/tag312.xml"/><Relationship Id="rId11" Type="http://schemas.openxmlformats.org/officeDocument/2006/relationships/tags" Target="../tags/tag311.xml"/><Relationship Id="rId10" Type="http://schemas.openxmlformats.org/officeDocument/2006/relationships/tags" Target="../tags/tag310.xml"/><Relationship Id="rId1" Type="http://schemas.openxmlformats.org/officeDocument/2006/relationships/image" Target="../media/image4.png"/></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30.xml"/><Relationship Id="rId3" Type="http://schemas.openxmlformats.org/officeDocument/2006/relationships/image" Target="../media/image55.jpeg"/><Relationship Id="rId2" Type="http://schemas.openxmlformats.org/officeDocument/2006/relationships/image" Target="../media/image5.png"/><Relationship Id="rId1" Type="http://schemas.openxmlformats.org/officeDocument/2006/relationships/image" Target="../media/image4.png"/></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3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xml"/><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1637030" y="3161249"/>
            <a:ext cx="6367780"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娱乐场所不出入，</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人生要有大志气</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grpSp>
        <p:nvGrpSpPr>
          <p:cNvPr id="43" name="组合 42"/>
          <p:cNvGrpSpPr/>
          <p:nvPr/>
        </p:nvGrpSpPr>
        <p:grpSpPr>
          <a:xfrm>
            <a:off x="243205" y="226695"/>
            <a:ext cx="3559175" cy="306070"/>
            <a:chOff x="503" y="306"/>
            <a:chExt cx="5605" cy="482"/>
          </a:xfrm>
        </p:grpSpPr>
        <p:sp>
          <p:nvSpPr>
            <p:cNvPr id="13" name="文本框 12"/>
            <p:cNvSpPr txBox="1"/>
            <p:nvPr/>
          </p:nvSpPr>
          <p:spPr>
            <a:xfrm>
              <a:off x="846" y="306"/>
              <a:ext cx="5263" cy="483"/>
            </a:xfrm>
            <a:prstGeom prst="rect">
              <a:avLst/>
            </a:prstGeom>
            <a:noFill/>
          </p:spPr>
          <p:txBody>
            <a:bodyPr wrap="square" rtlCol="0">
              <a:spAutoFit/>
            </a:bodyPr>
            <a:p>
              <a:pPr algn="dist"/>
              <a:r>
                <a:rPr lang="zh-CN" altLang="en-US" sz="1400" u="sng">
                  <a:solidFill>
                    <a:schemeClr val="bg1"/>
                  </a:solidFill>
                  <a:latin typeface="思源黑体 CN Bold" panose="020B0800000000000000" charset="-122"/>
                  <a:ea typeface="思源黑体 CN Bold" panose="020B0800000000000000" charset="-122"/>
                </a:rPr>
                <a:t>千库网学校第一学期</a:t>
              </a:r>
              <a:endParaRPr lang="zh-CN" altLang="en-US" sz="1400" u="sng">
                <a:solidFill>
                  <a:schemeClr val="bg1"/>
                </a:solidFill>
                <a:latin typeface="思源黑体 CN Bold" panose="020B0800000000000000" charset="-122"/>
                <a:ea typeface="思源黑体 CN Bold" panose="020B0800000000000000" charset="-122"/>
              </a:endParaRPr>
            </a:p>
          </p:txBody>
        </p:sp>
        <p:sp>
          <p:nvSpPr>
            <p:cNvPr id="14" name="椭圆 13"/>
            <p:cNvSpPr/>
            <p:nvPr/>
          </p:nvSpPr>
          <p:spPr>
            <a:xfrm>
              <a:off x="503" y="427"/>
              <a:ext cx="240" cy="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一、娱乐场所安全隐患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1108710"/>
            <a:ext cx="11523980"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目前，有些娱乐场所经营者一味地追逐经济利益，不惜以身试法，或者从事非法活动，或者偷工减料，没有按照消防和逃生要求设计经营场所，留下了一定的安全隐患。中职生出入这样的场所势必会给自己的安全带来威胁。</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3" name="图片 102"/>
          <p:cNvPicPr/>
          <p:nvPr/>
        </p:nvPicPr>
        <p:blipFill>
          <a:blip r:embed="rId3"/>
          <a:stretch>
            <a:fillRect/>
          </a:stretch>
        </p:blipFill>
        <p:spPr>
          <a:xfrm>
            <a:off x="480695" y="2778760"/>
            <a:ext cx="5156835" cy="3178175"/>
          </a:xfrm>
          <a:prstGeom prst="rect">
            <a:avLst/>
          </a:prstGeom>
          <a:noFill/>
          <a:ln w="9525">
            <a:noFill/>
          </a:ln>
        </p:spPr>
      </p:pic>
      <p:pic>
        <p:nvPicPr>
          <p:cNvPr id="104" name="图片 103"/>
          <p:cNvPicPr/>
          <p:nvPr/>
        </p:nvPicPr>
        <p:blipFill>
          <a:blip r:embed="rId4"/>
          <a:stretch>
            <a:fillRect/>
          </a:stretch>
        </p:blipFill>
        <p:spPr>
          <a:xfrm>
            <a:off x="6294120" y="2658110"/>
            <a:ext cx="4869815" cy="333438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03"/>
                                        </p:tgtEl>
                                        <p:attrNameLst>
                                          <p:attrName>style.visibility</p:attrName>
                                        </p:attrNameLst>
                                      </p:cBhvr>
                                      <p:to>
                                        <p:strVal val="visible"/>
                                      </p:to>
                                    </p:set>
                                    <p:animEffect transition="in" filter="checkerboard(across)">
                                      <p:cBhvr>
                                        <p:cTn id="14" dur="500"/>
                                        <p:tgtEl>
                                          <p:spTgt spid="10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checkerboard(across)">
                                      <p:cBhvr>
                                        <p:cTn id="1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一、娱乐场所安全隐患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60" name="Freeform 14"/>
          <p:cNvSpPr/>
          <p:nvPr>
            <p:custDataLst>
              <p:tags r:id="rId3"/>
            </p:custDataLst>
          </p:nvPr>
        </p:nvSpPr>
        <p:spPr bwMode="auto">
          <a:xfrm>
            <a:off x="4123457" y="2106757"/>
            <a:ext cx="1938243" cy="244946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4"/>
            </p:custDataLst>
          </p:nvPr>
        </p:nvSpPr>
        <p:spPr bwMode="auto">
          <a:xfrm>
            <a:off x="5715661" y="2106757"/>
            <a:ext cx="1596384" cy="2509052"/>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5"/>
            </p:custDataLst>
          </p:nvPr>
        </p:nvSpPr>
        <p:spPr bwMode="auto">
          <a:xfrm>
            <a:off x="4247865" y="3987501"/>
            <a:ext cx="2905274" cy="1447932"/>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3" name="Freeform 9"/>
          <p:cNvSpPr/>
          <p:nvPr>
            <p:custDataLst>
              <p:tags r:id="rId6"/>
            </p:custDataLst>
          </p:nvPr>
        </p:nvSpPr>
        <p:spPr bwMode="auto">
          <a:xfrm>
            <a:off x="5304850" y="3362314"/>
            <a:ext cx="825803" cy="82580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4" name="文本框 3"/>
          <p:cNvSpPr txBox="1"/>
          <p:nvPr>
            <p:custDataLst>
              <p:tags r:id="rId7"/>
            </p:custDataLst>
          </p:nvPr>
        </p:nvSpPr>
        <p:spPr>
          <a:xfrm>
            <a:off x="369570" y="1800860"/>
            <a:ext cx="3754120" cy="626745"/>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2800">
                <a:latin typeface="黑体" panose="02010609060101010101" charset="-122"/>
                <a:ea typeface="黑体" panose="02010609060101010101" charset="-122"/>
              </a:rPr>
              <a:t>（一）色情行业的隐患</a:t>
            </a:r>
            <a:endParaRPr lang="zh-CN" altLang="en-US" sz="2800">
              <a:latin typeface="黑体" panose="02010609060101010101" charset="-122"/>
              <a:ea typeface="黑体" panose="02010609060101010101" charset="-122"/>
            </a:endParaRPr>
          </a:p>
        </p:txBody>
      </p:sp>
      <p:sp>
        <p:nvSpPr>
          <p:cNvPr id="8" name="文本框 7"/>
          <p:cNvSpPr txBox="1"/>
          <p:nvPr>
            <p:custDataLst>
              <p:tags r:id="rId8"/>
            </p:custDataLst>
          </p:nvPr>
        </p:nvSpPr>
        <p:spPr>
          <a:xfrm>
            <a:off x="7311980" y="1082338"/>
            <a:ext cx="2976330" cy="626919"/>
          </a:xfrm>
          <a:prstGeom prst="rect">
            <a:avLst/>
          </a:prstGeom>
        </p:spPr>
        <p:txBody>
          <a:bodyPr wrap="square" anchor="b" anchorCtr="0">
            <a:normAutofit lnSpcReduction="10000"/>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800">
                <a:solidFill>
                  <a:srgbClr val="FF0000"/>
                </a:solidFill>
                <a:latin typeface="黑体" panose="02010609060101010101" charset="-122"/>
                <a:ea typeface="黑体" panose="02010609060101010101" charset="-122"/>
                <a:cs typeface="+mn-ea"/>
              </a:rPr>
              <a:t>（二）火灾隐患</a:t>
            </a:r>
            <a:endParaRPr lang="zh-CN" altLang="en-US" sz="2800">
              <a:solidFill>
                <a:srgbClr val="FF0000"/>
              </a:solidFill>
              <a:latin typeface="黑体" panose="02010609060101010101" charset="-122"/>
              <a:ea typeface="黑体" panose="02010609060101010101" charset="-122"/>
              <a:cs typeface="+mn-ea"/>
            </a:endParaRPr>
          </a:p>
        </p:txBody>
      </p:sp>
      <p:sp>
        <p:nvSpPr>
          <p:cNvPr id="9" name="文本框 8"/>
          <p:cNvSpPr txBox="1"/>
          <p:nvPr>
            <p:custDataLst>
              <p:tags r:id="rId9"/>
            </p:custDataLst>
          </p:nvPr>
        </p:nvSpPr>
        <p:spPr>
          <a:xfrm>
            <a:off x="370205" y="2475865"/>
            <a:ext cx="3753485" cy="2598420"/>
          </a:xfrm>
          <a:prstGeom prst="rect">
            <a:avLst/>
          </a:prstGeom>
        </p:spPr>
        <p:txBody>
          <a:bodyPr wrap="square" lIns="90000" tIns="46800" rIns="90000" bIns="46800"/>
          <a:lstStyle>
            <a:defPPr>
              <a:defRPr lang="zh-CN"/>
            </a:defPPr>
            <a:lvl1pPr indent="0" algn="r">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t>有些娱乐场所借着娱乐的幌子开展色情交易，色情行业的发展严重阻碍了和谐社会的建设，也在无形中增加了社会的不安全因素，尤其对中职生，污染了他们的思想，让他们的观念在无形中发生了转变，思想的转变导致了他们行动的偏激。中职生如果不洁身自好，就有可能做出违法乱纪的事情。</a:t>
            </a:r>
            <a:endParaRPr lang="zh-CN" altLang="en-US" sz="1600"/>
          </a:p>
        </p:txBody>
      </p:sp>
      <p:sp>
        <p:nvSpPr>
          <p:cNvPr id="10" name="文本框 9"/>
          <p:cNvSpPr txBox="1"/>
          <p:nvPr>
            <p:custDataLst>
              <p:tags r:id="rId10"/>
            </p:custDataLst>
          </p:nvPr>
        </p:nvSpPr>
        <p:spPr>
          <a:xfrm>
            <a:off x="7312025" y="4058920"/>
            <a:ext cx="4128135" cy="62674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b="1">
                <a:latin typeface="黑体" panose="02010609060101010101" charset="-122"/>
                <a:ea typeface="黑体" panose="02010609060101010101" charset="-122"/>
              </a:rPr>
              <a:t>（三）出入人员管理的隐患</a:t>
            </a:r>
            <a:endParaRPr lang="zh-CN" altLang="en-US" sz="2400" b="1">
              <a:latin typeface="黑体" panose="02010609060101010101" charset="-122"/>
              <a:ea typeface="黑体" panose="02010609060101010101" charset="-122"/>
            </a:endParaRPr>
          </a:p>
        </p:txBody>
      </p:sp>
      <p:sp>
        <p:nvSpPr>
          <p:cNvPr id="11" name="文本框 10"/>
          <p:cNvSpPr txBox="1"/>
          <p:nvPr>
            <p:custDataLst>
              <p:tags r:id="rId11"/>
            </p:custDataLst>
          </p:nvPr>
        </p:nvSpPr>
        <p:spPr>
          <a:xfrm>
            <a:off x="7153275" y="4685665"/>
            <a:ext cx="4588510" cy="1858010"/>
          </a:xfrm>
          <a:prstGeom prst="rect">
            <a:avLst/>
          </a:prstGeom>
        </p:spPr>
        <p:txBody>
          <a:bodyPr wrap="square">
            <a:normAutofit fontScale="65000"/>
          </a:bodyPr>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t>现在很多娱乐场所出入人员比较复杂，由于中职生还不能够正确地甄别社会上一些人的良善与邪恶，自制力和抵抗力低，近朱者赤，近墨者黑，中职生如果结交了坏人或被坏人盯上，就会养成许多不良嗜好，导致危险发生。</a:t>
            </a:r>
            <a:endParaRPr lang="zh-CN" altLang="en-US"/>
          </a:p>
        </p:txBody>
      </p:sp>
      <p:sp>
        <p:nvSpPr>
          <p:cNvPr id="13" name="文本框 12"/>
          <p:cNvSpPr txBox="1"/>
          <p:nvPr>
            <p:custDataLst>
              <p:tags r:id="rId12"/>
            </p:custDataLst>
          </p:nvPr>
        </p:nvSpPr>
        <p:spPr>
          <a:xfrm>
            <a:off x="7277735" y="1709420"/>
            <a:ext cx="4554220" cy="2387600"/>
          </a:xfrm>
          <a:prstGeom prst="rect">
            <a:avLst/>
          </a:prstGeom>
        </p:spPr>
        <p:txBody>
          <a:bodyPr wrap="square"/>
          <a:lstStyle>
            <a:defPPr>
              <a:defRPr lang="zh-CN"/>
            </a:defPPr>
            <a:lvl1pPr indent="0">
              <a:lnSpc>
                <a:spcPct val="130000"/>
              </a:lnSpc>
              <a:spcBef>
                <a:spcPts val="1200"/>
              </a:spcBef>
              <a:buFont typeface="Arial" panose="020B0604020202020204" pitchFamily="34" charset="0"/>
              <a:buNone/>
              <a:defRPr sz="2400">
                <a:solidFill>
                  <a:srgbClr val="000000">
                    <a:lumMod val="65000"/>
                    <a:lumOff val="35000"/>
                  </a:srgbClr>
                </a:solidFill>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t>娱乐行业大多只重视经济效益，忽视了火灾的预防和消防设施的维护，因此常常发生火灾事故。</a:t>
            </a:r>
            <a:endParaRPr lang="zh-CN" altLang="en-US" sz="1600"/>
          </a:p>
          <a:p>
            <a:r>
              <a:rPr lang="zh-CN" altLang="en-US" sz="1600"/>
              <a:t>（1）经营者对消防工作不重视。</a:t>
            </a:r>
            <a:endParaRPr lang="zh-CN" altLang="en-US" sz="1600"/>
          </a:p>
          <a:p>
            <a:r>
              <a:rPr lang="zh-CN" altLang="en-US" sz="1600"/>
              <a:t>（2）从业人员缺乏消防知识、自防自救能力差。</a:t>
            </a:r>
            <a:endParaRPr lang="zh-CN" altLang="en-US" sz="1600"/>
          </a:p>
          <a:p>
            <a:r>
              <a:rPr lang="zh-CN" altLang="en-US" sz="1600"/>
              <a:t>（3）安全出口数量或宽度不够，随意封闭安全出口，仅留有进出口</a:t>
            </a:r>
            <a:endParaRPr lang="zh-CN" altLang="en-US" sz="1600"/>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案例小剧场</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6" name="矩形 15"/>
          <p:cNvSpPr/>
          <p:nvPr/>
        </p:nvSpPr>
        <p:spPr>
          <a:xfrm>
            <a:off x="377190" y="823595"/>
            <a:ext cx="11410315" cy="5631180"/>
          </a:xfrm>
          <a:prstGeom prst="rect">
            <a:avLst/>
          </a:prstGeom>
        </p:spPr>
        <p:txBody>
          <a:bodyPr wrap="square">
            <a:spAutoFit/>
            <a:scene3d>
              <a:camera prst="orthographicFront"/>
              <a:lightRig rig="threePt" dir="t"/>
            </a:scene3d>
            <a:sp3d contourW="12700"/>
          </a:bodyPr>
          <a:p>
            <a:pPr>
              <a:lnSpc>
                <a:spcPct val="150000"/>
              </a:lnSpc>
            </a:pPr>
            <a:r>
              <a:rPr lang="zh-CN" altLang="en-US" sz="2400" b="1" dirty="0">
                <a:solidFill>
                  <a:schemeClr val="tx1"/>
                </a:solidFill>
                <a:latin typeface="思源黑体 CN Bold" panose="020B0800000000000000" charset="-122"/>
                <a:ea typeface="思源黑体 CN Bold" panose="020B0800000000000000" charset="-122"/>
                <a:cs typeface="+mn-ea"/>
                <a:sym typeface="+mn-lt"/>
              </a:rPr>
              <a:t>西江千户苗寨火灾事故</a:t>
            </a:r>
            <a:endParaRPr lang="zh-CN" altLang="en-US" sz="2400" b="1" dirty="0">
              <a:solidFill>
                <a:schemeClr val="tx1"/>
              </a:solidFill>
              <a:latin typeface="思源黑体 CN Bold" panose="020B0800000000000000" charset="-122"/>
              <a:ea typeface="思源黑体 CN Bold" panose="020B0800000000000000" charset="-122"/>
              <a:cs typeface="+mn-ea"/>
              <a:sym typeface="+mn-l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chemeClr val="tx1"/>
                </a:solidFill>
                <a:latin typeface="思源黑体 CN Bold" panose="020B0800000000000000" charset="-122"/>
                <a:ea typeface="思源黑体 CN Bold" panose="020B0800000000000000" charset="-122"/>
                <a:cs typeface="+mn-ea"/>
                <a:sym typeface="+mn-lt"/>
              </a:rPr>
              <a:t>2020年12月6日下午，位于贵州黔东南的4A景区西江千户苗寨内，突然冒出熊熊大火。据了解情况的附近商家反应，最先出现火情的地方是在风雨桥5、6号之间，大火在很短时间内上了房顶，导致附近门面及客栈都被大火吞噬。</a:t>
            </a:r>
            <a:endParaRPr lang="zh-CN" altLang="en-US" dirty="0">
              <a:solidFill>
                <a:schemeClr val="tx1"/>
              </a:solidFill>
              <a:latin typeface="思源黑体 CN Bold" panose="020B0800000000000000" charset="-122"/>
              <a:ea typeface="思源黑体 CN Bold" panose="020B0800000000000000" charset="-122"/>
              <a:cs typeface="+mn-ea"/>
              <a:sym typeface="+mn-lt"/>
            </a:endParaRPr>
          </a:p>
          <a:p>
            <a:pPr indent="457200" fontAlgn="auto">
              <a:lnSpc>
                <a:spcPct val="150000"/>
              </a:lnSpc>
              <a:extLst>
                <a:ext uri="{35155182-B16C-46BC-9424-99874614C6A1}">
                  <wpsdc:indentchars xmlns:wpsdc="http://www.wps.cn/officeDocument/2017/drawingmlCustomData" val="200" checksum="59296752"/>
                </a:ext>
              </a:extLst>
            </a:pPr>
            <a:r>
              <a:rPr lang="zh-CN" altLang="en-US" dirty="0">
                <a:solidFill>
                  <a:schemeClr val="tx1"/>
                </a:solidFill>
                <a:latin typeface="思源黑体 CN Bold" panose="020B0800000000000000" charset="-122"/>
                <a:ea typeface="思源黑体 CN Bold" panose="020B0800000000000000" charset="-122"/>
                <a:cs typeface="+mn-ea"/>
                <a:sym typeface="+mn-lt"/>
              </a:rPr>
              <a:t>据了解，西江千户苗寨位于贵州省黔东南雷山县东北部，属于国家4A级景区，是全世界最大的苗族聚居村寨。在这里，苗族“西氏族”人是西江千户苗寨主要居民，而他们独特的苗族建筑、服饰、银饰、语言、饮食、传统习俗不但极具典型，而且保存也非常完好，因此，自1982年开始，西江苗寨被贵州省定为贵州民族风情旅游景点后，又分别被成为省级文物重点保护单位，2005年，所有村进行合并后的西江千户苗寨建筑吊脚楼也被列入首批国家级非物质文化遗产，同年11月，“中国民族博物馆西江千户苗寨馆”在此挂牌，2017年12月，西江千户苗寨获2017年名村影响力排行榜（300佳）荣誉。然而，由于苗寨内建筑基本上都是木质结构房屋，而且鳞次栉比，极易引发火灾，而且，一旦起火，不仅燃烧速度快，而且往往是一大片连营被毁。同样因为木质结构建筑，而2016年2月20日晚上的一场突如其来大火，却让贵州剑河县温泉村的120名群众“瞬间”无家可归，60栋房屋化为一片废墟，令人惋惜，而那个地区，也曾经是“贵州30个最具魅力民族村寨”的地方。</a:t>
            </a:r>
            <a:r>
              <a:rPr lang="zh-CN" altLang="en-US" sz="1600" dirty="0">
                <a:solidFill>
                  <a:schemeClr val="tx1"/>
                </a:solidFill>
                <a:latin typeface="思源黑体 CN Bold" panose="020B0800000000000000" charset="-122"/>
                <a:ea typeface="思源黑体 CN Bold" panose="020B0800000000000000" charset="-122"/>
                <a:cs typeface="+mn-ea"/>
                <a:sym typeface="+mn-lt"/>
              </a:rPr>
              <a:t> </a:t>
            </a:r>
            <a:endParaRPr lang="zh-CN" altLang="en-US" sz="1600" dirty="0">
              <a:solidFill>
                <a:schemeClr val="tx1"/>
              </a:solidFill>
              <a:latin typeface="思源黑体 CN Bold" panose="020B0800000000000000" charset="-122"/>
              <a:ea typeface="思源黑体 CN Bold" panose="020B0800000000000000" charset="-122"/>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案例小剧场</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pic>
        <p:nvPicPr>
          <p:cNvPr id="105" name="图片 104"/>
          <p:cNvPicPr/>
          <p:nvPr/>
        </p:nvPicPr>
        <p:blipFill>
          <a:blip r:embed="rId3"/>
          <a:stretch>
            <a:fillRect/>
          </a:stretch>
        </p:blipFill>
        <p:spPr>
          <a:xfrm>
            <a:off x="574040" y="1202055"/>
            <a:ext cx="3546475" cy="5155565"/>
          </a:xfrm>
          <a:prstGeom prst="rect">
            <a:avLst/>
          </a:prstGeom>
          <a:noFill/>
          <a:ln w="9525">
            <a:noFill/>
          </a:ln>
        </p:spPr>
      </p:pic>
      <p:pic>
        <p:nvPicPr>
          <p:cNvPr id="106" name="图片 105"/>
          <p:cNvPicPr/>
          <p:nvPr/>
        </p:nvPicPr>
        <p:blipFill>
          <a:blip r:embed="rId4"/>
          <a:stretch>
            <a:fillRect/>
          </a:stretch>
        </p:blipFill>
        <p:spPr>
          <a:xfrm>
            <a:off x="4672965" y="1202055"/>
            <a:ext cx="3387090" cy="5155565"/>
          </a:xfrm>
          <a:prstGeom prst="rect">
            <a:avLst/>
          </a:prstGeom>
          <a:noFill/>
          <a:ln w="9525">
            <a:noFill/>
          </a:ln>
        </p:spPr>
      </p:pic>
      <p:pic>
        <p:nvPicPr>
          <p:cNvPr id="107" name="图片 106"/>
          <p:cNvPicPr/>
          <p:nvPr/>
        </p:nvPicPr>
        <p:blipFill>
          <a:blip r:embed="rId5"/>
          <a:stretch>
            <a:fillRect/>
          </a:stretch>
        </p:blipFill>
        <p:spPr>
          <a:xfrm>
            <a:off x="8237220" y="1202055"/>
            <a:ext cx="3230880" cy="5155565"/>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checkerboard(across)">
                                      <p:cBhvr>
                                        <p:cTn id="7" dur="500"/>
                                        <p:tgtEl>
                                          <p:spTgt spid="10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checkerboard(across)">
                                      <p:cBhvr>
                                        <p:cTn id="12" dur="500"/>
                                        <p:tgtEl>
                                          <p:spTgt spid="10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checkerboard(across)">
                                      <p:cBhvr>
                                        <p:cTn id="1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二、拒绝黄赌毒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cxnSp>
        <p:nvCxnSpPr>
          <p:cNvPr id="31" name="直接连接符 30"/>
          <p:cNvCxnSpPr/>
          <p:nvPr>
            <p:custDataLst>
              <p:tags r:id="rId3"/>
            </p:custDataLst>
          </p:nvPr>
        </p:nvCxnSpPr>
        <p:spPr>
          <a:xfrm>
            <a:off x="2818130" y="3237230"/>
            <a:ext cx="2119630" cy="0"/>
          </a:xfrm>
          <a:prstGeom prst="line">
            <a:avLst/>
          </a:prstGeom>
          <a:ln>
            <a:solidFill>
              <a:srgbClr val="000000">
                <a:lumMod val="50000"/>
                <a:lumOff val="50000"/>
              </a:srgbClr>
            </a:solidFill>
          </a:ln>
        </p:spPr>
        <p:style>
          <a:lnRef idx="1">
            <a:srgbClr val="6096E6"/>
          </a:lnRef>
          <a:fillRef idx="0">
            <a:srgbClr val="6096E6"/>
          </a:fillRef>
          <a:effectRef idx="0">
            <a:srgbClr val="6096E6"/>
          </a:effectRef>
          <a:fontRef idx="minor">
            <a:srgbClr val="000000"/>
          </a:fontRef>
        </p:style>
      </p:cxnSp>
      <p:cxnSp>
        <p:nvCxnSpPr>
          <p:cNvPr id="35" name="直接连接符 34"/>
          <p:cNvCxnSpPr/>
          <p:nvPr>
            <p:custDataLst>
              <p:tags r:id="rId4"/>
            </p:custDataLst>
          </p:nvPr>
        </p:nvCxnSpPr>
        <p:spPr>
          <a:xfrm>
            <a:off x="7399020" y="3237230"/>
            <a:ext cx="2086610" cy="0"/>
          </a:xfrm>
          <a:prstGeom prst="line">
            <a:avLst/>
          </a:prstGeom>
          <a:ln>
            <a:solidFill>
              <a:srgbClr val="000000">
                <a:lumMod val="50000"/>
                <a:lumOff val="50000"/>
              </a:srgbClr>
            </a:solidFill>
          </a:ln>
        </p:spPr>
        <p:style>
          <a:lnRef idx="1">
            <a:srgbClr val="6096E6"/>
          </a:lnRef>
          <a:fillRef idx="0">
            <a:srgbClr val="6096E6"/>
          </a:fillRef>
          <a:effectRef idx="0">
            <a:srgbClr val="6096E6"/>
          </a:effectRef>
          <a:fontRef idx="minor">
            <a:srgbClr val="000000"/>
          </a:fontRef>
        </p:style>
      </p:cxnSp>
      <p:cxnSp>
        <p:nvCxnSpPr>
          <p:cNvPr id="38" name="直接连接符 37"/>
          <p:cNvCxnSpPr/>
          <p:nvPr>
            <p:custDataLst>
              <p:tags r:id="rId5"/>
            </p:custDataLst>
          </p:nvPr>
        </p:nvCxnSpPr>
        <p:spPr>
          <a:xfrm>
            <a:off x="6776085" y="4996180"/>
            <a:ext cx="2049145" cy="0"/>
          </a:xfrm>
          <a:prstGeom prst="line">
            <a:avLst/>
          </a:prstGeom>
          <a:ln>
            <a:solidFill>
              <a:srgbClr val="000000">
                <a:lumMod val="50000"/>
                <a:lumOff val="50000"/>
              </a:srgbClr>
            </a:solidFill>
          </a:ln>
        </p:spPr>
        <p:style>
          <a:lnRef idx="1">
            <a:srgbClr val="6096E6"/>
          </a:lnRef>
          <a:fillRef idx="0">
            <a:srgbClr val="6096E6"/>
          </a:fillRef>
          <a:effectRef idx="0">
            <a:srgbClr val="6096E6"/>
          </a:effectRef>
          <a:fontRef idx="minor">
            <a:srgbClr val="000000"/>
          </a:fontRef>
        </p:style>
      </p:cxnSp>
      <p:sp>
        <p:nvSpPr>
          <p:cNvPr id="12" name="椭圆 11"/>
          <p:cNvSpPr/>
          <p:nvPr>
            <p:custDataLst>
              <p:tags r:id="rId6"/>
            </p:custDataLst>
          </p:nvPr>
        </p:nvSpPr>
        <p:spPr>
          <a:xfrm>
            <a:off x="4826000" y="2720975"/>
            <a:ext cx="1461770" cy="1461770"/>
          </a:xfrm>
          <a:prstGeom prst="ellipse">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14" name="文本框 13"/>
          <p:cNvSpPr txBox="1"/>
          <p:nvPr>
            <p:custDataLst>
              <p:tags r:id="rId7"/>
            </p:custDataLst>
          </p:nvPr>
        </p:nvSpPr>
        <p:spPr>
          <a:xfrm>
            <a:off x="5124885" y="3163860"/>
            <a:ext cx="864000" cy="576000"/>
          </a:xfrm>
          <a:prstGeom prst="rect">
            <a:avLst/>
          </a:prstGeom>
          <a:noFill/>
        </p:spPr>
        <p:txBody>
          <a:bodyPr wrap="square" bIns="0" rtlCol="0">
            <a:normAutofit/>
          </a:bodyPr>
          <a:p>
            <a:pPr lvl="0" algn="ctr"/>
            <a:r>
              <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rPr>
              <a:t>01</a:t>
            </a:r>
            <a:endPar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endParaRPr>
          </a:p>
        </p:txBody>
      </p:sp>
      <p:sp>
        <p:nvSpPr>
          <p:cNvPr id="32" name="椭圆 31"/>
          <p:cNvSpPr/>
          <p:nvPr>
            <p:custDataLst>
              <p:tags r:id="rId8"/>
            </p:custDataLst>
          </p:nvPr>
        </p:nvSpPr>
        <p:spPr>
          <a:xfrm>
            <a:off x="2772410" y="3199130"/>
            <a:ext cx="75565" cy="75565"/>
          </a:xfrm>
          <a:prstGeom prst="ellipse">
            <a:avLst/>
          </a:prstGeom>
          <a:solidFill>
            <a:srgbClr val="000000">
              <a:lumMod val="50000"/>
              <a:lumOff val="5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15" name="椭圆 14"/>
          <p:cNvSpPr/>
          <p:nvPr>
            <p:custDataLst>
              <p:tags r:id="rId9"/>
            </p:custDataLst>
          </p:nvPr>
        </p:nvSpPr>
        <p:spPr>
          <a:xfrm>
            <a:off x="6049010" y="2720975"/>
            <a:ext cx="1461770" cy="1461770"/>
          </a:xfrm>
          <a:prstGeom prst="ellipse">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16" name="文本框 15"/>
          <p:cNvSpPr txBox="1"/>
          <p:nvPr>
            <p:custDataLst>
              <p:tags r:id="rId10"/>
            </p:custDataLst>
          </p:nvPr>
        </p:nvSpPr>
        <p:spPr>
          <a:xfrm>
            <a:off x="6347895" y="3163860"/>
            <a:ext cx="864000" cy="576000"/>
          </a:xfrm>
          <a:prstGeom prst="rect">
            <a:avLst/>
          </a:prstGeom>
          <a:noFill/>
        </p:spPr>
        <p:txBody>
          <a:bodyPr wrap="square" bIns="0" rtlCol="0">
            <a:normAutofit/>
          </a:bodyPr>
          <a:p>
            <a:pPr lvl="0" algn="ctr"/>
            <a:r>
              <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rPr>
              <a:t>02</a:t>
            </a:r>
            <a:endPar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endParaRPr>
          </a:p>
        </p:txBody>
      </p:sp>
      <p:sp>
        <p:nvSpPr>
          <p:cNvPr id="37" name="椭圆 36"/>
          <p:cNvSpPr/>
          <p:nvPr>
            <p:custDataLst>
              <p:tags r:id="rId11"/>
            </p:custDataLst>
          </p:nvPr>
        </p:nvSpPr>
        <p:spPr>
          <a:xfrm>
            <a:off x="9421495" y="3199130"/>
            <a:ext cx="75565" cy="75565"/>
          </a:xfrm>
          <a:prstGeom prst="ellipse">
            <a:avLst/>
          </a:prstGeom>
          <a:solidFill>
            <a:srgbClr val="000000">
              <a:lumMod val="50000"/>
              <a:lumOff val="5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17" name="椭圆 16"/>
          <p:cNvSpPr/>
          <p:nvPr>
            <p:custDataLst>
              <p:tags r:id="rId12"/>
            </p:custDataLst>
          </p:nvPr>
        </p:nvSpPr>
        <p:spPr>
          <a:xfrm>
            <a:off x="5438775" y="3978910"/>
            <a:ext cx="1461770" cy="1461770"/>
          </a:xfrm>
          <a:prstGeom prst="ellipse">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18" name="文本框 17"/>
          <p:cNvSpPr txBox="1"/>
          <p:nvPr>
            <p:custDataLst>
              <p:tags r:id="rId13"/>
            </p:custDataLst>
          </p:nvPr>
        </p:nvSpPr>
        <p:spPr>
          <a:xfrm>
            <a:off x="5737660" y="4421795"/>
            <a:ext cx="864000" cy="576000"/>
          </a:xfrm>
          <a:prstGeom prst="rect">
            <a:avLst/>
          </a:prstGeom>
          <a:noFill/>
        </p:spPr>
        <p:txBody>
          <a:bodyPr wrap="square" bIns="0" rtlCol="0">
            <a:normAutofit/>
          </a:bodyPr>
          <a:p>
            <a:pPr lvl="0" algn="ctr"/>
            <a:r>
              <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rPr>
              <a:t>03</a:t>
            </a:r>
            <a:endParaRPr lang="en-US" altLang="zh-CN" sz="2800" spc="300">
              <a:solidFill>
                <a:srgbClr val="FFFFFF"/>
              </a:solidFill>
              <a:uFillTx/>
              <a:latin typeface="Source Han Sans CN" panose="020B0A00000000000000" charset="-122"/>
              <a:ea typeface="Source Han Sans CN Regular" panose="020B0A00000000000000" charset="-122"/>
              <a:sym typeface="微软雅黑" panose="020B0503020204020204" charset="-122"/>
            </a:endParaRPr>
          </a:p>
        </p:txBody>
      </p:sp>
      <p:sp>
        <p:nvSpPr>
          <p:cNvPr id="39" name="椭圆 38"/>
          <p:cNvSpPr/>
          <p:nvPr>
            <p:custDataLst>
              <p:tags r:id="rId14"/>
            </p:custDataLst>
          </p:nvPr>
        </p:nvSpPr>
        <p:spPr>
          <a:xfrm>
            <a:off x="8784590" y="4958080"/>
            <a:ext cx="75565" cy="75565"/>
          </a:xfrm>
          <a:prstGeom prst="ellipse">
            <a:avLst/>
          </a:prstGeom>
          <a:solidFill>
            <a:srgbClr val="000000">
              <a:lumMod val="50000"/>
              <a:lumOff val="5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latin typeface="思源黑体 CN" panose="020B0A00000000000000" charset="-122"/>
              <a:ea typeface="思源黑体 CN" panose="020B0A00000000000000" charset="-122"/>
              <a:cs typeface="思源黑体 CN" panose="020B0A00000000000000" charset="-122"/>
            </a:endParaRPr>
          </a:p>
        </p:txBody>
      </p:sp>
      <p:sp>
        <p:nvSpPr>
          <p:cNvPr id="24" name="文本框 23"/>
          <p:cNvSpPr txBox="1"/>
          <p:nvPr>
            <p:custDataLst>
              <p:tags r:id="rId15"/>
            </p:custDataLst>
          </p:nvPr>
        </p:nvSpPr>
        <p:spPr>
          <a:xfrm>
            <a:off x="2495550" y="3243580"/>
            <a:ext cx="2241550" cy="1538605"/>
          </a:xfrm>
          <a:prstGeom prst="rect">
            <a:avLst/>
          </a:prstGeom>
          <a:noFill/>
        </p:spPr>
        <p:txBody>
          <a:bodyPr wrap="square" rtlCol="0">
            <a:noAutofit/>
          </a:bodyPr>
          <a:p>
            <a:pPr lvl="0" algn="l">
              <a:lnSpc>
                <a:spcPct val="130000"/>
              </a:lnSpc>
              <a:spcAft>
                <a:spcPts val="1000"/>
              </a:spcAft>
            </a:pPr>
            <a:r>
              <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rPr>
              <a:t>容易导致社会风气败坏，引起各种各样的社会犯罪，损害身心健康。</a:t>
            </a:r>
            <a:endPar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25" name="文本框 24"/>
          <p:cNvSpPr txBox="1"/>
          <p:nvPr>
            <p:custDataLst>
              <p:tags r:id="rId16"/>
            </p:custDataLst>
          </p:nvPr>
        </p:nvSpPr>
        <p:spPr>
          <a:xfrm>
            <a:off x="3026670" y="2732405"/>
            <a:ext cx="1620000" cy="504000"/>
          </a:xfrm>
          <a:prstGeom prst="rect">
            <a:avLst/>
          </a:prstGeom>
          <a:noFill/>
        </p:spPr>
        <p:txBody>
          <a:bodyPr wrap="square" bIns="0" rtlCol="0" anchor="ctr" anchorCtr="0">
            <a:normAutofit/>
          </a:bodyPr>
          <a:p>
            <a:pPr lvl="0" algn="ctr"/>
            <a:r>
              <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rPr>
              <a:t>黄</a:t>
            </a:r>
            <a:endPar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endParaRPr>
          </a:p>
        </p:txBody>
      </p:sp>
      <p:sp>
        <p:nvSpPr>
          <p:cNvPr id="19" name="文本框 18"/>
          <p:cNvSpPr txBox="1"/>
          <p:nvPr>
            <p:custDataLst>
              <p:tags r:id="rId17"/>
            </p:custDataLst>
          </p:nvPr>
        </p:nvSpPr>
        <p:spPr>
          <a:xfrm>
            <a:off x="7565390" y="3244215"/>
            <a:ext cx="2821305" cy="1080135"/>
          </a:xfrm>
          <a:prstGeom prst="rect">
            <a:avLst/>
          </a:prstGeom>
          <a:noFill/>
        </p:spPr>
        <p:txBody>
          <a:bodyPr wrap="square" rtlCol="0">
            <a:noAutofit/>
          </a:bodyPr>
          <a:p>
            <a:pPr lvl="0" algn="l">
              <a:lnSpc>
                <a:spcPct val="130000"/>
              </a:lnSpc>
              <a:spcAft>
                <a:spcPts val="1000"/>
              </a:spcAft>
            </a:pPr>
            <a:r>
              <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rPr>
              <a:t>赌博造成经济损失，容易引发各种腐败和违法犯罪。</a:t>
            </a:r>
            <a:endPar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20" name="文本框 19"/>
          <p:cNvSpPr txBox="1"/>
          <p:nvPr>
            <p:custDataLst>
              <p:tags r:id="rId18"/>
            </p:custDataLst>
          </p:nvPr>
        </p:nvSpPr>
        <p:spPr>
          <a:xfrm>
            <a:off x="7655820" y="2733040"/>
            <a:ext cx="1620000" cy="504000"/>
          </a:xfrm>
          <a:prstGeom prst="rect">
            <a:avLst/>
          </a:prstGeom>
          <a:noFill/>
        </p:spPr>
        <p:txBody>
          <a:bodyPr wrap="square" bIns="0" rtlCol="0" anchor="ctr" anchorCtr="0">
            <a:normAutofit/>
          </a:bodyPr>
          <a:p>
            <a:pPr lvl="0" algn="ctr"/>
            <a:r>
              <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rPr>
              <a:t>赌</a:t>
            </a:r>
            <a:endPar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endParaRPr>
          </a:p>
        </p:txBody>
      </p:sp>
      <p:sp>
        <p:nvSpPr>
          <p:cNvPr id="21" name="文本框 20"/>
          <p:cNvSpPr txBox="1"/>
          <p:nvPr>
            <p:custDataLst>
              <p:tags r:id="rId19"/>
            </p:custDataLst>
          </p:nvPr>
        </p:nvSpPr>
        <p:spPr>
          <a:xfrm>
            <a:off x="6941820" y="5003800"/>
            <a:ext cx="3066415" cy="1080135"/>
          </a:xfrm>
          <a:prstGeom prst="rect">
            <a:avLst/>
          </a:prstGeom>
          <a:noFill/>
        </p:spPr>
        <p:txBody>
          <a:bodyPr wrap="square" rtlCol="0">
            <a:noAutofit/>
          </a:bodyPr>
          <a:p>
            <a:pPr lvl="0" algn="l">
              <a:lnSpc>
                <a:spcPct val="130000"/>
              </a:lnSpc>
              <a:spcAft>
                <a:spcPts val="1000"/>
              </a:spcAft>
            </a:pPr>
            <a:r>
              <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rPr>
              <a:t>用药过多和时间过长造成机体的功能失调与组织病理变化。</a:t>
            </a:r>
            <a:endParaRPr lang="zh-CN" altLang="en-US" spc="150">
              <a:solidFill>
                <a:srgbClr val="000000">
                  <a:lumMod val="50000"/>
                  <a:lumOff val="50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22" name="文本框 21"/>
          <p:cNvSpPr txBox="1"/>
          <p:nvPr>
            <p:custDataLst>
              <p:tags r:id="rId20"/>
            </p:custDataLst>
          </p:nvPr>
        </p:nvSpPr>
        <p:spPr>
          <a:xfrm>
            <a:off x="7032250" y="4492625"/>
            <a:ext cx="1620000" cy="504000"/>
          </a:xfrm>
          <a:prstGeom prst="rect">
            <a:avLst/>
          </a:prstGeom>
          <a:noFill/>
        </p:spPr>
        <p:txBody>
          <a:bodyPr wrap="square" bIns="0" rtlCol="0" anchor="ctr" anchorCtr="0">
            <a:normAutofit/>
          </a:bodyPr>
          <a:p>
            <a:pPr lvl="0" algn="ctr"/>
            <a:r>
              <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rPr>
              <a:t>毒</a:t>
            </a:r>
            <a:endParaRPr lang="zh-CN" altLang="en-US" sz="2400" b="1" spc="300">
              <a:solidFill>
                <a:srgbClr val="000000">
                  <a:lumMod val="75000"/>
                  <a:lumOff val="25000"/>
                </a:srgbClr>
              </a:solidFill>
              <a:uFillTx/>
              <a:latin typeface="宋体" panose="02010600030101010101" pitchFamily="2" charset="-122"/>
              <a:ea typeface="宋体" panose="02010600030101010101" pitchFamily="2" charset="-122"/>
              <a:cs typeface="思源黑体 CN" panose="020B0A00000000000000" charset="-122"/>
              <a:sym typeface="微软雅黑" panose="020B0503020204020204" charset="-122"/>
            </a:endParaRPr>
          </a:p>
        </p:txBody>
      </p:sp>
      <p:sp>
        <p:nvSpPr>
          <p:cNvPr id="23" name="文本框 22"/>
          <p:cNvSpPr txBox="1"/>
          <p:nvPr>
            <p:custDataLst>
              <p:tags r:id="rId21"/>
            </p:custDataLst>
          </p:nvPr>
        </p:nvSpPr>
        <p:spPr>
          <a:xfrm>
            <a:off x="419735" y="1088390"/>
            <a:ext cx="11494770" cy="739140"/>
          </a:xfrm>
          <a:prstGeom prst="rect">
            <a:avLst/>
          </a:prstGeom>
          <a:noFill/>
        </p:spPr>
        <p:txBody>
          <a:bodyPr wrap="square" bIns="0" rtlCol="0" anchor="ctr" anchorCtr="0">
            <a:normAutofit/>
          </a:bodyPr>
          <a:p>
            <a:pPr algn="ctr"/>
            <a:r>
              <a:rPr lang="zh-CN" altLang="en-US" sz="3600" b="1" spc="300">
                <a:solidFill>
                  <a:srgbClr val="000000">
                    <a:lumMod val="75000"/>
                    <a:lumOff val="25000"/>
                  </a:srgbClr>
                </a:solidFill>
                <a:effectLst/>
                <a:uFillTx/>
                <a:latin typeface="Source Han Sans CN Bold" panose="020B0A00000000000000" charset="-122"/>
                <a:ea typeface="Source Han Sans CN Bold" panose="020B0A00000000000000" charset="-122"/>
                <a:cs typeface="Source Han Sans CN Bold" panose="020B0A00000000000000" charset="-122"/>
              </a:rPr>
              <a:t>（一）黄赌毒的危害性</a:t>
            </a:r>
            <a:endParaRPr lang="zh-CN" altLang="en-US" sz="3600" b="1" spc="300">
              <a:solidFill>
                <a:srgbClr val="000000">
                  <a:lumMod val="75000"/>
                  <a:lumOff val="25000"/>
                </a:srgbClr>
              </a:solidFill>
              <a:effectLst/>
              <a:uFillTx/>
              <a:latin typeface="Source Han Sans CN Bold" panose="020B0A00000000000000" charset="-122"/>
              <a:ea typeface="Source Han Sans CN Bold" panose="020B0A00000000000000" charset="-122"/>
              <a:cs typeface="Source Han Sans CN Bold" panose="020B0A00000000000000" charset="-122"/>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二、拒绝黄赌毒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1342390"/>
            <a:ext cx="6558915" cy="483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（二）黄赌毒的预防</a:t>
            </a:r>
            <a:endParaRPr lang="zh-CN" altLang="en-US" sz="2400" b="1"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1.“黄”害的预防</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拒黄不理黄，幸福社会又健康。在日常生活中，存在很多不健康的社会文化严重影响着我们的精神追求。大家对于淫秽物品要坚决做到不看、不传，更不能走私、制作和贩卖。要洁身自爱，参加有益健康、积极向上的文娱活动。要预防“黄”害，既要正面引导大家，对大家进行健康的性知识教育，帮助他们全面树立正确的性观念，又要大力打击“黄”害制造者。全社会一起拒绝“黄”害，让“黄”害不再有生存的土壤和空间。</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0" name="图片 99"/>
          <p:cNvPicPr/>
          <p:nvPr/>
        </p:nvPicPr>
        <p:blipFill>
          <a:blip r:embed="rId3"/>
          <a:stretch>
            <a:fillRect/>
          </a:stretch>
        </p:blipFill>
        <p:spPr>
          <a:xfrm>
            <a:off x="7004685" y="2027555"/>
            <a:ext cx="4890770" cy="34613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二、拒绝黄赌毒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960755"/>
            <a:ext cx="7240905"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（二）黄赌毒的预防</a:t>
            </a:r>
            <a:endParaRPr lang="zh-CN" altLang="en-US" sz="2400" b="1"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2.“赌”害的预防</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grpSp>
        <p:nvGrpSpPr>
          <p:cNvPr id="41" name="组合 40"/>
          <p:cNvGrpSpPr/>
          <p:nvPr>
            <p:custDataLst>
              <p:tags r:id="rId3"/>
            </p:custDataLst>
          </p:nvPr>
        </p:nvGrpSpPr>
        <p:grpSpPr>
          <a:xfrm>
            <a:off x="11164900" y="753710"/>
            <a:ext cx="420495" cy="269282"/>
            <a:chOff x="11382102" y="604536"/>
            <a:chExt cx="420495" cy="269282"/>
          </a:xfrm>
        </p:grpSpPr>
        <p:sp>
          <p:nvSpPr>
            <p:cNvPr id="42" name="Line 16"/>
            <p:cNvSpPr>
              <a:spLocks noChangeShapeType="1"/>
            </p:cNvSpPr>
            <p:nvPr>
              <p:custDataLst>
                <p:tags r:id="rId4"/>
              </p:custDataLst>
            </p:nvPr>
          </p:nvSpPr>
          <p:spPr bwMode="auto">
            <a:xfrm flipH="1">
              <a:off x="11382102" y="604536"/>
              <a:ext cx="42049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3" name="Line 17"/>
            <p:cNvSpPr>
              <a:spLocks noChangeShapeType="1"/>
            </p:cNvSpPr>
            <p:nvPr>
              <p:custDataLst>
                <p:tags r:id="rId5"/>
              </p:custDataLst>
            </p:nvPr>
          </p:nvSpPr>
          <p:spPr bwMode="auto">
            <a:xfrm flipH="1">
              <a:off x="11608525" y="739177"/>
              <a:ext cx="194072"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4" name="Line 18"/>
            <p:cNvSpPr>
              <a:spLocks noChangeShapeType="1"/>
            </p:cNvSpPr>
            <p:nvPr>
              <p:custDataLst>
                <p:tags r:id="rId6"/>
              </p:custDataLst>
            </p:nvPr>
          </p:nvSpPr>
          <p:spPr bwMode="auto">
            <a:xfrm flipH="1">
              <a:off x="11500972" y="873818"/>
              <a:ext cx="301625" cy="0"/>
            </a:xfrm>
            <a:prstGeom prst="line">
              <a:avLst/>
            </a:prstGeom>
            <a:noFill/>
            <a:ln w="38100" cap="flat">
              <a:solidFill>
                <a:sysClr val="window" lastClr="FFFFFF">
                  <a:lumMod val="65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charset="-122"/>
                <a:sym typeface="Arial" panose="020B0604020202020204" pitchFamily="34" charset="0"/>
              </a:endParaRPr>
            </a:p>
          </p:txBody>
        </p:sp>
      </p:grpSp>
      <p:sp>
        <p:nvSpPr>
          <p:cNvPr id="46" name="矩形 45"/>
          <p:cNvSpPr/>
          <p:nvPr>
            <p:custDataLst>
              <p:tags r:id="rId7"/>
            </p:custDataLst>
          </p:nvPr>
        </p:nvSpPr>
        <p:spPr>
          <a:xfrm>
            <a:off x="1" y="661012"/>
            <a:ext cx="88135" cy="969484"/>
          </a:xfrm>
          <a:prstGeom prst="rect">
            <a:avLst/>
          </a:prstGeom>
          <a:solidFill>
            <a:sysClr val="window" lastClr="FFFFFF">
              <a:lumMod val="8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defRPr/>
            </a:pPr>
            <a:endParaRPr lang="zh-CN" altLang="en-US" sz="900">
              <a:solidFill>
                <a:prstClr val="white"/>
              </a:solidFill>
              <a:latin typeface="微软雅黑" panose="020B0503020204020204" charset="-122"/>
              <a:ea typeface="微软雅黑" panose="020B0503020204020204" charset="-122"/>
            </a:endParaRPr>
          </a:p>
        </p:txBody>
      </p:sp>
      <p:sp>
        <p:nvSpPr>
          <p:cNvPr id="38" name="Oval 9"/>
          <p:cNvSpPr/>
          <p:nvPr>
            <p:custDataLst>
              <p:tags r:id="rId8"/>
            </p:custDataLst>
          </p:nvPr>
        </p:nvSpPr>
        <p:spPr>
          <a:xfrm>
            <a:off x="5615359" y="3655414"/>
            <a:ext cx="2390479" cy="2390478"/>
          </a:xfrm>
          <a:prstGeom prst="ellipse">
            <a:avLst/>
          </a:prstGeom>
          <a:solidFill>
            <a:srgbClr val="69A35B">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39" name="Oval 10"/>
          <p:cNvSpPr/>
          <p:nvPr>
            <p:custDataLst>
              <p:tags r:id="rId9"/>
            </p:custDataLst>
          </p:nvPr>
        </p:nvSpPr>
        <p:spPr>
          <a:xfrm>
            <a:off x="4168149" y="3655414"/>
            <a:ext cx="2390479" cy="2390478"/>
          </a:xfrm>
          <a:prstGeom prst="ellipse">
            <a:avLst/>
          </a:prstGeom>
          <a:solidFill>
            <a:srgbClr val="1AA3AA">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56" name="Oval 8"/>
          <p:cNvSpPr/>
          <p:nvPr>
            <p:custDataLst>
              <p:tags r:id="rId10"/>
            </p:custDataLst>
          </p:nvPr>
        </p:nvSpPr>
        <p:spPr>
          <a:xfrm>
            <a:off x="4168149" y="2209808"/>
            <a:ext cx="2390479" cy="2390478"/>
          </a:xfrm>
          <a:prstGeom prst="ellipse">
            <a:avLst/>
          </a:prstGeom>
          <a:solidFill>
            <a:srgbClr val="1F74AD">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sp>
      <p:sp>
        <p:nvSpPr>
          <p:cNvPr id="24" name="Oval 8"/>
          <p:cNvSpPr/>
          <p:nvPr>
            <p:custDataLst>
              <p:tags r:id="rId11"/>
            </p:custDataLst>
          </p:nvPr>
        </p:nvSpPr>
        <p:spPr>
          <a:xfrm>
            <a:off x="5615359" y="2209808"/>
            <a:ext cx="2390479" cy="2390478"/>
          </a:xfrm>
          <a:prstGeom prst="ellipse">
            <a:avLst/>
          </a:prstGeom>
          <a:solidFill>
            <a:srgbClr val="9BBB59">
              <a:alpha val="70000"/>
            </a:srgbClr>
          </a:solidFill>
          <a:ln>
            <a:noFill/>
          </a:ln>
        </p:spPr>
        <p:style>
          <a:lnRef idx="2">
            <a:sysClr val="window" lastClr="FFFFFF">
              <a:hueOff val="0"/>
              <a:satOff val="0"/>
              <a:lumOff val="0"/>
              <a:alphaOff val="0"/>
            </a:sysClr>
          </a:lnRef>
          <a:fillRef idx="1">
            <a:srgbClr val="1F74AD">
              <a:alpha val="50000"/>
              <a:hueOff val="0"/>
              <a:satOff val="0"/>
              <a:lumOff val="0"/>
              <a:alphaOff val="0"/>
            </a:srgbClr>
          </a:fillRef>
          <a:effectRef idx="0">
            <a:srgbClr val="1F74AD">
              <a:alpha val="50000"/>
              <a:hueOff val="0"/>
              <a:satOff val="0"/>
              <a:lumOff val="0"/>
              <a:alphaOff val="0"/>
            </a:srgbClr>
          </a:effectRef>
          <a:fontRef idx="minor">
            <a:srgbClr val="000000"/>
          </a:fontRef>
        </p:style>
        <p:txBody>
          <a:bodyPr/>
          <a:lstStyle/>
          <a:p>
            <a:endParaRPr lang="zh-CN" altLang="en-US"/>
          </a:p>
        </p:txBody>
      </p:sp>
      <p:sp>
        <p:nvSpPr>
          <p:cNvPr id="35" name="Freeform 201"/>
          <p:cNvSpPr>
            <a:spLocks noEditPoints="1"/>
          </p:cNvSpPr>
          <p:nvPr>
            <p:custDataLst>
              <p:tags r:id="rId12"/>
            </p:custDataLst>
          </p:nvPr>
        </p:nvSpPr>
        <p:spPr bwMode="auto">
          <a:xfrm>
            <a:off x="4984530" y="2947942"/>
            <a:ext cx="630828" cy="698418"/>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6" name="Freeform 264"/>
          <p:cNvSpPr>
            <a:spLocks noEditPoints="1"/>
          </p:cNvSpPr>
          <p:nvPr>
            <p:custDataLst>
              <p:tags r:id="rId13"/>
            </p:custDataLst>
          </p:nvPr>
        </p:nvSpPr>
        <p:spPr bwMode="auto">
          <a:xfrm>
            <a:off x="4984530" y="4587296"/>
            <a:ext cx="630828" cy="698418"/>
          </a:xfrm>
          <a:custGeom>
            <a:avLst/>
            <a:gdLst>
              <a:gd name="T0" fmla="*/ 20 w 74"/>
              <a:gd name="T1" fmla="*/ 17 h 77"/>
              <a:gd name="T2" fmla="*/ 36 w 74"/>
              <a:gd name="T3" fmla="*/ 14 h 77"/>
              <a:gd name="T4" fmla="*/ 37 w 74"/>
              <a:gd name="T5" fmla="*/ 0 h 77"/>
              <a:gd name="T6" fmla="*/ 38 w 74"/>
              <a:gd name="T7" fmla="*/ 14 h 77"/>
              <a:gd name="T8" fmla="*/ 54 w 74"/>
              <a:gd name="T9" fmla="*/ 17 h 77"/>
              <a:gd name="T10" fmla="*/ 59 w 74"/>
              <a:gd name="T11" fmla="*/ 22 h 77"/>
              <a:gd name="T12" fmla="*/ 57 w 74"/>
              <a:gd name="T13" fmla="*/ 22 h 77"/>
              <a:gd name="T14" fmla="*/ 37 w 74"/>
              <a:gd name="T15" fmla="*/ 22 h 77"/>
              <a:gd name="T16" fmla="*/ 17 w 74"/>
              <a:gd name="T17" fmla="*/ 22 h 77"/>
              <a:gd name="T18" fmla="*/ 15 w 74"/>
              <a:gd name="T19" fmla="*/ 22 h 77"/>
              <a:gd name="T20" fmla="*/ 73 w 74"/>
              <a:gd name="T21" fmla="*/ 69 h 77"/>
              <a:gd name="T22" fmla="*/ 53 w 74"/>
              <a:gd name="T23" fmla="*/ 56 h 77"/>
              <a:gd name="T24" fmla="*/ 44 w 74"/>
              <a:gd name="T25" fmla="*/ 52 h 77"/>
              <a:gd name="T26" fmla="*/ 52 w 74"/>
              <a:gd name="T27" fmla="*/ 48 h 77"/>
              <a:gd name="T28" fmla="*/ 53 w 74"/>
              <a:gd name="T29" fmla="*/ 47 h 77"/>
              <a:gd name="T30" fmla="*/ 51 w 74"/>
              <a:gd name="T31" fmla="*/ 41 h 77"/>
              <a:gd name="T32" fmla="*/ 51 w 74"/>
              <a:gd name="T33" fmla="*/ 36 h 77"/>
              <a:gd name="T34" fmla="*/ 64 w 74"/>
              <a:gd name="T35" fmla="*/ 37 h 77"/>
              <a:gd name="T36" fmla="*/ 62 w 74"/>
              <a:gd name="T37" fmla="*/ 44 h 77"/>
              <a:gd name="T38" fmla="*/ 62 w 74"/>
              <a:gd name="T39" fmla="*/ 48 h 77"/>
              <a:gd name="T40" fmla="*/ 65 w 74"/>
              <a:gd name="T41" fmla="*/ 48 h 77"/>
              <a:gd name="T42" fmla="*/ 57 w 74"/>
              <a:gd name="T43" fmla="*/ 52 h 77"/>
              <a:gd name="T44" fmla="*/ 57 w 74"/>
              <a:gd name="T45" fmla="*/ 52 h 77"/>
              <a:gd name="T46" fmla="*/ 59 w 74"/>
              <a:gd name="T47" fmla="*/ 57 h 77"/>
              <a:gd name="T48" fmla="*/ 54 w 74"/>
              <a:gd name="T49" fmla="*/ 76 h 77"/>
              <a:gd name="T50" fmla="*/ 21 w 74"/>
              <a:gd name="T51" fmla="*/ 77 h 77"/>
              <a:gd name="T52" fmla="*/ 20 w 74"/>
              <a:gd name="T53" fmla="*/ 77 h 77"/>
              <a:gd name="T54" fmla="*/ 23 w 74"/>
              <a:gd name="T55" fmla="*/ 57 h 77"/>
              <a:gd name="T56" fmla="*/ 31 w 74"/>
              <a:gd name="T57" fmla="*/ 54 h 77"/>
              <a:gd name="T58" fmla="*/ 32 w 74"/>
              <a:gd name="T59" fmla="*/ 52 h 77"/>
              <a:gd name="T60" fmla="*/ 29 w 74"/>
              <a:gd name="T61" fmla="*/ 44 h 77"/>
              <a:gd name="T62" fmla="*/ 37 w 74"/>
              <a:gd name="T63" fmla="*/ 33 h 77"/>
              <a:gd name="T64" fmla="*/ 45 w 74"/>
              <a:gd name="T65" fmla="*/ 44 h 77"/>
              <a:gd name="T66" fmla="*/ 42 w 74"/>
              <a:gd name="T67" fmla="*/ 54 h 77"/>
              <a:gd name="T68" fmla="*/ 42 w 74"/>
              <a:gd name="T69" fmla="*/ 54 h 77"/>
              <a:gd name="T70" fmla="*/ 51 w 74"/>
              <a:gd name="T71" fmla="*/ 57 h 77"/>
              <a:gd name="T72" fmla="*/ 35 w 74"/>
              <a:gd name="T73" fmla="*/ 63 h 77"/>
              <a:gd name="T74" fmla="*/ 38 w 74"/>
              <a:gd name="T75" fmla="*/ 58 h 77"/>
              <a:gd name="T76" fmla="*/ 21 w 74"/>
              <a:gd name="T77" fmla="*/ 56 h 77"/>
              <a:gd name="T78" fmla="*/ 1 w 74"/>
              <a:gd name="T79" fmla="*/ 69 h 77"/>
              <a:gd name="T80" fmla="*/ 0 w 74"/>
              <a:gd name="T81" fmla="*/ 69 h 77"/>
              <a:gd name="T82" fmla="*/ 9 w 74"/>
              <a:gd name="T83" fmla="*/ 48 h 77"/>
              <a:gd name="T84" fmla="*/ 11 w 74"/>
              <a:gd name="T85" fmla="*/ 47 h 77"/>
              <a:gd name="T86" fmla="*/ 12 w 74"/>
              <a:gd name="T87" fmla="*/ 44 h 77"/>
              <a:gd name="T88" fmla="*/ 9 w 74"/>
              <a:gd name="T89" fmla="*/ 37 h 77"/>
              <a:gd name="T90" fmla="*/ 23 w 74"/>
              <a:gd name="T91" fmla="*/ 36 h 77"/>
              <a:gd name="T92" fmla="*/ 22 w 74"/>
              <a:gd name="T93" fmla="*/ 41 h 77"/>
              <a:gd name="T94" fmla="*/ 21 w 74"/>
              <a:gd name="T95" fmla="*/ 48 h 77"/>
              <a:gd name="T96" fmla="*/ 22 w 74"/>
              <a:gd name="T97" fmla="*/ 48 h 77"/>
              <a:gd name="T98" fmla="*/ 30 w 74"/>
              <a:gd name="T99" fmla="*/ 52 h 77"/>
              <a:gd name="T100" fmla="*/ 21 w 74"/>
              <a:gd name="T101" fmla="*/ 56 h 77"/>
              <a:gd name="T102" fmla="*/ 14 w 74"/>
              <a:gd name="T103" fmla="*/ 56 h 77"/>
              <a:gd name="T104" fmla="*/ 17 w 74"/>
              <a:gd name="T105" fmla="*/ 5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37" name="Freeform 189"/>
          <p:cNvSpPr>
            <a:spLocks noEditPoints="1"/>
          </p:cNvSpPr>
          <p:nvPr>
            <p:custDataLst>
              <p:tags r:id="rId14"/>
            </p:custDataLst>
          </p:nvPr>
        </p:nvSpPr>
        <p:spPr bwMode="auto">
          <a:xfrm>
            <a:off x="6653866" y="4587296"/>
            <a:ext cx="630828" cy="698418"/>
          </a:xfrm>
          <a:custGeom>
            <a:avLst/>
            <a:gdLst>
              <a:gd name="T0" fmla="*/ 70 w 73"/>
              <a:gd name="T1" fmla="*/ 29 h 58"/>
              <a:gd name="T2" fmla="*/ 65 w 73"/>
              <a:gd name="T3" fmla="*/ 20 h 58"/>
              <a:gd name="T4" fmla="*/ 57 w 73"/>
              <a:gd name="T5" fmla="*/ 20 h 58"/>
              <a:gd name="T6" fmla="*/ 53 w 73"/>
              <a:gd name="T7" fmla="*/ 20 h 58"/>
              <a:gd name="T8" fmla="*/ 52 w 73"/>
              <a:gd name="T9" fmla="*/ 13 h 58"/>
              <a:gd name="T10" fmla="*/ 45 w 73"/>
              <a:gd name="T11" fmla="*/ 0 h 58"/>
              <a:gd name="T12" fmla="*/ 35 w 73"/>
              <a:gd name="T13" fmla="*/ 12 h 58"/>
              <a:gd name="T14" fmla="*/ 26 w 73"/>
              <a:gd name="T15" fmla="*/ 23 h 58"/>
              <a:gd name="T16" fmla="*/ 22 w 73"/>
              <a:gd name="T17" fmla="*/ 22 h 58"/>
              <a:gd name="T18" fmla="*/ 22 w 73"/>
              <a:gd name="T19" fmla="*/ 22 h 58"/>
              <a:gd name="T20" fmla="*/ 21 w 73"/>
              <a:gd name="T21" fmla="*/ 21 h 58"/>
              <a:gd name="T22" fmla="*/ 6 w 73"/>
              <a:gd name="T23" fmla="*/ 22 h 58"/>
              <a:gd name="T24" fmla="*/ 7 w 73"/>
              <a:gd name="T25" fmla="*/ 57 h 58"/>
              <a:gd name="T26" fmla="*/ 21 w 73"/>
              <a:gd name="T27" fmla="*/ 58 h 58"/>
              <a:gd name="T28" fmla="*/ 22 w 73"/>
              <a:gd name="T29" fmla="*/ 57 h 58"/>
              <a:gd name="T30" fmla="*/ 22 w 73"/>
              <a:gd name="T31" fmla="*/ 57 h 58"/>
              <a:gd name="T32" fmla="*/ 32 w 73"/>
              <a:gd name="T33" fmla="*/ 54 h 58"/>
              <a:gd name="T34" fmla="*/ 41 w 73"/>
              <a:gd name="T35" fmla="*/ 56 h 58"/>
              <a:gd name="T36" fmla="*/ 64 w 73"/>
              <a:gd name="T37" fmla="*/ 56 h 58"/>
              <a:gd name="T38" fmla="*/ 66 w 73"/>
              <a:gd name="T39" fmla="*/ 56 h 58"/>
              <a:gd name="T40" fmla="*/ 69 w 73"/>
              <a:gd name="T41" fmla="*/ 47 h 58"/>
              <a:gd name="T42" fmla="*/ 71 w 73"/>
              <a:gd name="T43" fmla="*/ 39 h 58"/>
              <a:gd name="T44" fmla="*/ 70 w 73"/>
              <a:gd name="T45" fmla="*/ 34 h 58"/>
              <a:gd name="T46" fmla="*/ 53 w 73"/>
              <a:gd name="T47" fmla="*/ 37 h 58"/>
              <a:gd name="T48" fmla="*/ 53 w 73"/>
              <a:gd name="T49" fmla="*/ 31 h 58"/>
              <a:gd name="T50" fmla="*/ 65 w 73"/>
              <a:gd name="T51" fmla="*/ 31 h 58"/>
              <a:gd name="T52" fmla="*/ 66 w 73"/>
              <a:gd name="T53" fmla="*/ 31 h 58"/>
              <a:gd name="T54" fmla="*/ 70 w 73"/>
              <a:gd name="T55" fmla="*/ 34 h 58"/>
              <a:gd name="T56" fmla="*/ 57 w 73"/>
              <a:gd name="T57" fmla="*/ 23 h 58"/>
              <a:gd name="T58" fmla="*/ 65 w 73"/>
              <a:gd name="T59" fmla="*/ 23 h 58"/>
              <a:gd name="T60" fmla="*/ 65 w 73"/>
              <a:gd name="T61" fmla="*/ 28 h 58"/>
              <a:gd name="T62" fmla="*/ 53 w 73"/>
              <a:gd name="T63" fmla="*/ 28 h 58"/>
              <a:gd name="T64" fmla="*/ 53 w 73"/>
              <a:gd name="T65" fmla="*/ 23 h 58"/>
              <a:gd name="T66" fmla="*/ 8 w 73"/>
              <a:gd name="T67" fmla="*/ 55 h 58"/>
              <a:gd name="T68" fmla="*/ 8 w 73"/>
              <a:gd name="T69" fmla="*/ 24 h 58"/>
              <a:gd name="T70" fmla="*/ 14 w 73"/>
              <a:gd name="T71" fmla="*/ 40 h 58"/>
              <a:gd name="T72" fmla="*/ 8 w 73"/>
              <a:gd name="T73" fmla="*/ 55 h 58"/>
              <a:gd name="T74" fmla="*/ 21 w 73"/>
              <a:gd name="T75" fmla="*/ 54 h 58"/>
              <a:gd name="T76" fmla="*/ 21 w 73"/>
              <a:gd name="T77" fmla="*/ 54 h 58"/>
              <a:gd name="T78" fmla="*/ 39 w 73"/>
              <a:gd name="T79" fmla="*/ 53 h 58"/>
              <a:gd name="T80" fmla="*/ 19 w 73"/>
              <a:gd name="T81" fmla="*/ 51 h 58"/>
              <a:gd name="T82" fmla="*/ 17 w 73"/>
              <a:gd name="T83" fmla="*/ 40 h 58"/>
              <a:gd name="T84" fmla="*/ 19 w 73"/>
              <a:gd name="T85" fmla="*/ 28 h 58"/>
              <a:gd name="T86" fmla="*/ 31 w 73"/>
              <a:gd name="T87" fmla="*/ 21 h 58"/>
              <a:gd name="T88" fmla="*/ 44 w 73"/>
              <a:gd name="T89" fmla="*/ 4 h 58"/>
              <a:gd name="T90" fmla="*/ 48 w 73"/>
              <a:gd name="T91" fmla="*/ 5 h 58"/>
              <a:gd name="T92" fmla="*/ 46 w 73"/>
              <a:gd name="T93" fmla="*/ 21 h 58"/>
              <a:gd name="T94" fmla="*/ 42 w 73"/>
              <a:gd name="T95" fmla="*/ 33 h 58"/>
              <a:gd name="T96" fmla="*/ 32 w 73"/>
              <a:gd name="T97" fmla="*/ 39 h 58"/>
              <a:gd name="T98" fmla="*/ 45 w 73"/>
              <a:gd name="T99" fmla="*/ 33 h 58"/>
              <a:gd name="T100" fmla="*/ 48 w 73"/>
              <a:gd name="T101" fmla="*/ 23 h 58"/>
              <a:gd name="T102" fmla="*/ 50 w 73"/>
              <a:gd name="T103" fmla="*/ 30 h 58"/>
              <a:gd name="T104" fmla="*/ 50 w 73"/>
              <a:gd name="T105" fmla="*/ 39 h 58"/>
              <a:gd name="T106" fmla="*/ 51 w 73"/>
              <a:gd name="T107" fmla="*/ 46 h 58"/>
              <a:gd name="T108" fmla="*/ 50 w 73"/>
              <a:gd name="T109" fmla="*/ 54 h 58"/>
              <a:gd name="T110" fmla="*/ 64 w 73"/>
              <a:gd name="T111" fmla="*/ 53 h 58"/>
              <a:gd name="T112" fmla="*/ 52 w 73"/>
              <a:gd name="T113" fmla="*/ 50 h 58"/>
              <a:gd name="T114" fmla="*/ 64 w 73"/>
              <a:gd name="T115" fmla="*/ 48 h 58"/>
              <a:gd name="T116" fmla="*/ 64 w 73"/>
              <a:gd name="T117" fmla="*/ 53 h 58"/>
              <a:gd name="T118" fmla="*/ 54 w 73"/>
              <a:gd name="T119" fmla="*/ 45 h 58"/>
              <a:gd name="T120" fmla="*/ 54 w 73"/>
              <a:gd name="T121" fmla="*/ 40 h 58"/>
              <a:gd name="T122" fmla="*/ 69 w 73"/>
              <a:gd name="T123"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 h="58">
                <a:moveTo>
                  <a:pt x="73" y="34"/>
                </a:moveTo>
                <a:cubicBezTo>
                  <a:pt x="73" y="32"/>
                  <a:pt x="72" y="29"/>
                  <a:pt x="70" y="29"/>
                </a:cubicBezTo>
                <a:cubicBezTo>
                  <a:pt x="70" y="28"/>
                  <a:pt x="70" y="27"/>
                  <a:pt x="70" y="26"/>
                </a:cubicBezTo>
                <a:cubicBezTo>
                  <a:pt x="70" y="23"/>
                  <a:pt x="68" y="20"/>
                  <a:pt x="65" y="20"/>
                </a:cubicBezTo>
                <a:cubicBezTo>
                  <a:pt x="62" y="20"/>
                  <a:pt x="62" y="20"/>
                  <a:pt x="62" y="20"/>
                </a:cubicBezTo>
                <a:cubicBezTo>
                  <a:pt x="57" y="20"/>
                  <a:pt x="57" y="20"/>
                  <a:pt x="57" y="20"/>
                </a:cubicBezTo>
                <a:cubicBezTo>
                  <a:pt x="56" y="20"/>
                  <a:pt x="56" y="20"/>
                  <a:pt x="56" y="20"/>
                </a:cubicBezTo>
                <a:cubicBezTo>
                  <a:pt x="53" y="20"/>
                  <a:pt x="53" y="20"/>
                  <a:pt x="53" y="20"/>
                </a:cubicBezTo>
                <a:cubicBezTo>
                  <a:pt x="49" y="20"/>
                  <a:pt x="49" y="20"/>
                  <a:pt x="49" y="20"/>
                </a:cubicBezTo>
                <a:cubicBezTo>
                  <a:pt x="50" y="18"/>
                  <a:pt x="51" y="15"/>
                  <a:pt x="52" y="13"/>
                </a:cubicBezTo>
                <a:cubicBezTo>
                  <a:pt x="53" y="9"/>
                  <a:pt x="52" y="6"/>
                  <a:pt x="51" y="3"/>
                </a:cubicBezTo>
                <a:cubicBezTo>
                  <a:pt x="50" y="1"/>
                  <a:pt x="48" y="0"/>
                  <a:pt x="45" y="0"/>
                </a:cubicBezTo>
                <a:cubicBezTo>
                  <a:pt x="43" y="0"/>
                  <a:pt x="42" y="1"/>
                  <a:pt x="41" y="4"/>
                </a:cubicBezTo>
                <a:cubicBezTo>
                  <a:pt x="40" y="8"/>
                  <a:pt x="38" y="10"/>
                  <a:pt x="35" y="12"/>
                </a:cubicBezTo>
                <a:cubicBezTo>
                  <a:pt x="33" y="14"/>
                  <a:pt x="31" y="17"/>
                  <a:pt x="29" y="19"/>
                </a:cubicBezTo>
                <a:cubicBezTo>
                  <a:pt x="28" y="21"/>
                  <a:pt x="27" y="22"/>
                  <a:pt x="26" y="23"/>
                </a:cubicBezTo>
                <a:cubicBezTo>
                  <a:pt x="25" y="23"/>
                  <a:pt x="25" y="24"/>
                  <a:pt x="24" y="24"/>
                </a:cubicBezTo>
                <a:cubicBezTo>
                  <a:pt x="23" y="23"/>
                  <a:pt x="22" y="22"/>
                  <a:pt x="22" y="22"/>
                </a:cubicBezTo>
                <a:cubicBezTo>
                  <a:pt x="22" y="22"/>
                  <a:pt x="22" y="22"/>
                  <a:pt x="22" y="22"/>
                </a:cubicBezTo>
                <a:cubicBezTo>
                  <a:pt x="22" y="22"/>
                  <a:pt x="22" y="22"/>
                  <a:pt x="22" y="22"/>
                </a:cubicBezTo>
                <a:cubicBezTo>
                  <a:pt x="22" y="21"/>
                  <a:pt x="22" y="21"/>
                  <a:pt x="21" y="21"/>
                </a:cubicBezTo>
                <a:cubicBezTo>
                  <a:pt x="21" y="21"/>
                  <a:pt x="21" y="21"/>
                  <a:pt x="21" y="21"/>
                </a:cubicBezTo>
                <a:cubicBezTo>
                  <a:pt x="7" y="21"/>
                  <a:pt x="7" y="21"/>
                  <a:pt x="7" y="21"/>
                </a:cubicBezTo>
                <a:cubicBezTo>
                  <a:pt x="7" y="21"/>
                  <a:pt x="7" y="21"/>
                  <a:pt x="6" y="22"/>
                </a:cubicBezTo>
                <a:cubicBezTo>
                  <a:pt x="6" y="22"/>
                  <a:pt x="0" y="26"/>
                  <a:pt x="0" y="40"/>
                </a:cubicBezTo>
                <a:cubicBezTo>
                  <a:pt x="0" y="54"/>
                  <a:pt x="6" y="57"/>
                  <a:pt x="7" y="57"/>
                </a:cubicBezTo>
                <a:cubicBezTo>
                  <a:pt x="7" y="57"/>
                  <a:pt x="7" y="58"/>
                  <a:pt x="7" y="58"/>
                </a:cubicBezTo>
                <a:cubicBezTo>
                  <a:pt x="21" y="58"/>
                  <a:pt x="21" y="58"/>
                  <a:pt x="21" y="58"/>
                </a:cubicBezTo>
                <a:cubicBezTo>
                  <a:pt x="21" y="57"/>
                  <a:pt x="21" y="57"/>
                  <a:pt x="21" y="58"/>
                </a:cubicBezTo>
                <a:cubicBezTo>
                  <a:pt x="22" y="58"/>
                  <a:pt x="22" y="57"/>
                  <a:pt x="22" y="57"/>
                </a:cubicBezTo>
                <a:cubicBezTo>
                  <a:pt x="22" y="57"/>
                  <a:pt x="22" y="57"/>
                  <a:pt x="22" y="57"/>
                </a:cubicBezTo>
                <a:cubicBezTo>
                  <a:pt x="22" y="57"/>
                  <a:pt x="22" y="57"/>
                  <a:pt x="22" y="57"/>
                </a:cubicBezTo>
                <a:cubicBezTo>
                  <a:pt x="23" y="57"/>
                  <a:pt x="24" y="56"/>
                  <a:pt x="25" y="54"/>
                </a:cubicBezTo>
                <a:cubicBezTo>
                  <a:pt x="32" y="54"/>
                  <a:pt x="32" y="54"/>
                  <a:pt x="32" y="54"/>
                </a:cubicBezTo>
                <a:cubicBezTo>
                  <a:pt x="33" y="54"/>
                  <a:pt x="35" y="55"/>
                  <a:pt x="38" y="55"/>
                </a:cubicBezTo>
                <a:cubicBezTo>
                  <a:pt x="39" y="56"/>
                  <a:pt x="40" y="56"/>
                  <a:pt x="41" y="56"/>
                </a:cubicBezTo>
                <a:cubicBezTo>
                  <a:pt x="43" y="57"/>
                  <a:pt x="45" y="57"/>
                  <a:pt x="48" y="57"/>
                </a:cubicBezTo>
                <a:cubicBezTo>
                  <a:pt x="55" y="57"/>
                  <a:pt x="64" y="56"/>
                  <a:pt x="64" y="56"/>
                </a:cubicBezTo>
                <a:cubicBezTo>
                  <a:pt x="65" y="56"/>
                  <a:pt x="65" y="56"/>
                  <a:pt x="65" y="56"/>
                </a:cubicBezTo>
                <a:cubicBezTo>
                  <a:pt x="65" y="56"/>
                  <a:pt x="66" y="56"/>
                  <a:pt x="66" y="56"/>
                </a:cubicBezTo>
                <a:cubicBezTo>
                  <a:pt x="68" y="55"/>
                  <a:pt x="70" y="53"/>
                  <a:pt x="70" y="50"/>
                </a:cubicBezTo>
                <a:cubicBezTo>
                  <a:pt x="70" y="49"/>
                  <a:pt x="69" y="48"/>
                  <a:pt x="69" y="47"/>
                </a:cubicBezTo>
                <a:cubicBezTo>
                  <a:pt x="71" y="46"/>
                  <a:pt x="72" y="44"/>
                  <a:pt x="72" y="42"/>
                </a:cubicBezTo>
                <a:cubicBezTo>
                  <a:pt x="72" y="41"/>
                  <a:pt x="72" y="40"/>
                  <a:pt x="71" y="39"/>
                </a:cubicBezTo>
                <a:cubicBezTo>
                  <a:pt x="72" y="38"/>
                  <a:pt x="73" y="36"/>
                  <a:pt x="73" y="34"/>
                </a:cubicBezTo>
                <a:close/>
                <a:moveTo>
                  <a:pt x="70" y="34"/>
                </a:moveTo>
                <a:cubicBezTo>
                  <a:pt x="70" y="35"/>
                  <a:pt x="69" y="37"/>
                  <a:pt x="68" y="37"/>
                </a:cubicBezTo>
                <a:cubicBezTo>
                  <a:pt x="53" y="37"/>
                  <a:pt x="53" y="37"/>
                  <a:pt x="53" y="37"/>
                </a:cubicBezTo>
                <a:cubicBezTo>
                  <a:pt x="52" y="37"/>
                  <a:pt x="51" y="35"/>
                  <a:pt x="51" y="34"/>
                </a:cubicBezTo>
                <a:cubicBezTo>
                  <a:pt x="51" y="33"/>
                  <a:pt x="52" y="31"/>
                  <a:pt x="53" y="31"/>
                </a:cubicBezTo>
                <a:cubicBezTo>
                  <a:pt x="55" y="31"/>
                  <a:pt x="55" y="31"/>
                  <a:pt x="55" y="31"/>
                </a:cubicBezTo>
                <a:cubicBezTo>
                  <a:pt x="65" y="31"/>
                  <a:pt x="65" y="31"/>
                  <a:pt x="65" y="31"/>
                </a:cubicBezTo>
                <a:cubicBezTo>
                  <a:pt x="65" y="31"/>
                  <a:pt x="66" y="31"/>
                  <a:pt x="66" y="31"/>
                </a:cubicBezTo>
                <a:cubicBezTo>
                  <a:pt x="66" y="31"/>
                  <a:pt x="66" y="31"/>
                  <a:pt x="66" y="31"/>
                </a:cubicBezTo>
                <a:cubicBezTo>
                  <a:pt x="68" y="31"/>
                  <a:pt x="68" y="31"/>
                  <a:pt x="68" y="31"/>
                </a:cubicBezTo>
                <a:cubicBezTo>
                  <a:pt x="69" y="31"/>
                  <a:pt x="70" y="33"/>
                  <a:pt x="70" y="34"/>
                </a:cubicBezTo>
                <a:close/>
                <a:moveTo>
                  <a:pt x="56" y="23"/>
                </a:moveTo>
                <a:cubicBezTo>
                  <a:pt x="57" y="23"/>
                  <a:pt x="57" y="23"/>
                  <a:pt x="57" y="23"/>
                </a:cubicBezTo>
                <a:cubicBezTo>
                  <a:pt x="62" y="23"/>
                  <a:pt x="62" y="23"/>
                  <a:pt x="62" y="23"/>
                </a:cubicBezTo>
                <a:cubicBezTo>
                  <a:pt x="65" y="23"/>
                  <a:pt x="65" y="23"/>
                  <a:pt x="65" y="23"/>
                </a:cubicBezTo>
                <a:cubicBezTo>
                  <a:pt x="66" y="23"/>
                  <a:pt x="67" y="24"/>
                  <a:pt x="67" y="26"/>
                </a:cubicBezTo>
                <a:cubicBezTo>
                  <a:pt x="67" y="27"/>
                  <a:pt x="66" y="28"/>
                  <a:pt x="65" y="28"/>
                </a:cubicBezTo>
                <a:cubicBezTo>
                  <a:pt x="55" y="28"/>
                  <a:pt x="55" y="28"/>
                  <a:pt x="55" y="28"/>
                </a:cubicBezTo>
                <a:cubicBezTo>
                  <a:pt x="53" y="28"/>
                  <a:pt x="53" y="28"/>
                  <a:pt x="53" y="28"/>
                </a:cubicBezTo>
                <a:cubicBezTo>
                  <a:pt x="52" y="28"/>
                  <a:pt x="51" y="27"/>
                  <a:pt x="51" y="26"/>
                </a:cubicBezTo>
                <a:cubicBezTo>
                  <a:pt x="51" y="24"/>
                  <a:pt x="52" y="23"/>
                  <a:pt x="53" y="23"/>
                </a:cubicBezTo>
                <a:lnTo>
                  <a:pt x="56" y="23"/>
                </a:lnTo>
                <a:close/>
                <a:moveTo>
                  <a:pt x="8" y="55"/>
                </a:moveTo>
                <a:cubicBezTo>
                  <a:pt x="7" y="54"/>
                  <a:pt x="3" y="50"/>
                  <a:pt x="3" y="40"/>
                </a:cubicBezTo>
                <a:cubicBezTo>
                  <a:pt x="3" y="29"/>
                  <a:pt x="7" y="25"/>
                  <a:pt x="8" y="24"/>
                </a:cubicBezTo>
                <a:cubicBezTo>
                  <a:pt x="18" y="24"/>
                  <a:pt x="18" y="24"/>
                  <a:pt x="18" y="24"/>
                </a:cubicBezTo>
                <a:cubicBezTo>
                  <a:pt x="16" y="27"/>
                  <a:pt x="14" y="32"/>
                  <a:pt x="14" y="40"/>
                </a:cubicBezTo>
                <a:cubicBezTo>
                  <a:pt x="14" y="47"/>
                  <a:pt x="16" y="52"/>
                  <a:pt x="18" y="55"/>
                </a:cubicBezTo>
                <a:lnTo>
                  <a:pt x="8" y="55"/>
                </a:lnTo>
                <a:close/>
                <a:moveTo>
                  <a:pt x="21" y="54"/>
                </a:moveTo>
                <a:cubicBezTo>
                  <a:pt x="21" y="54"/>
                  <a:pt x="21" y="54"/>
                  <a:pt x="21" y="54"/>
                </a:cubicBezTo>
                <a:cubicBezTo>
                  <a:pt x="21" y="54"/>
                  <a:pt x="21" y="54"/>
                  <a:pt x="21" y="54"/>
                </a:cubicBezTo>
                <a:cubicBezTo>
                  <a:pt x="21" y="54"/>
                  <a:pt x="21" y="54"/>
                  <a:pt x="21" y="54"/>
                </a:cubicBezTo>
                <a:close/>
                <a:moveTo>
                  <a:pt x="42" y="54"/>
                </a:moveTo>
                <a:cubicBezTo>
                  <a:pt x="41" y="53"/>
                  <a:pt x="40" y="53"/>
                  <a:pt x="39" y="53"/>
                </a:cubicBezTo>
                <a:cubicBezTo>
                  <a:pt x="36" y="52"/>
                  <a:pt x="34" y="51"/>
                  <a:pt x="32" y="51"/>
                </a:cubicBezTo>
                <a:cubicBezTo>
                  <a:pt x="19" y="51"/>
                  <a:pt x="19" y="51"/>
                  <a:pt x="19" y="51"/>
                </a:cubicBezTo>
                <a:cubicBezTo>
                  <a:pt x="19" y="51"/>
                  <a:pt x="19" y="51"/>
                  <a:pt x="19" y="51"/>
                </a:cubicBezTo>
                <a:cubicBezTo>
                  <a:pt x="18" y="49"/>
                  <a:pt x="17" y="45"/>
                  <a:pt x="17" y="40"/>
                </a:cubicBezTo>
                <a:cubicBezTo>
                  <a:pt x="17" y="34"/>
                  <a:pt x="18" y="30"/>
                  <a:pt x="19" y="28"/>
                </a:cubicBezTo>
                <a:cubicBezTo>
                  <a:pt x="19" y="28"/>
                  <a:pt x="19" y="28"/>
                  <a:pt x="19" y="28"/>
                </a:cubicBezTo>
                <a:cubicBezTo>
                  <a:pt x="20" y="28"/>
                  <a:pt x="25" y="28"/>
                  <a:pt x="28" y="25"/>
                </a:cubicBezTo>
                <a:cubicBezTo>
                  <a:pt x="29" y="24"/>
                  <a:pt x="30" y="23"/>
                  <a:pt x="31" y="21"/>
                </a:cubicBezTo>
                <a:cubicBezTo>
                  <a:pt x="33" y="19"/>
                  <a:pt x="35" y="16"/>
                  <a:pt x="37" y="15"/>
                </a:cubicBezTo>
                <a:cubicBezTo>
                  <a:pt x="41" y="12"/>
                  <a:pt x="43" y="9"/>
                  <a:pt x="44" y="4"/>
                </a:cubicBezTo>
                <a:cubicBezTo>
                  <a:pt x="44" y="3"/>
                  <a:pt x="45" y="3"/>
                  <a:pt x="45" y="3"/>
                </a:cubicBezTo>
                <a:cubicBezTo>
                  <a:pt x="47" y="3"/>
                  <a:pt x="48" y="4"/>
                  <a:pt x="48" y="5"/>
                </a:cubicBezTo>
                <a:cubicBezTo>
                  <a:pt x="49" y="7"/>
                  <a:pt x="49" y="9"/>
                  <a:pt x="49" y="12"/>
                </a:cubicBezTo>
                <a:cubicBezTo>
                  <a:pt x="48" y="15"/>
                  <a:pt x="46" y="21"/>
                  <a:pt x="46" y="21"/>
                </a:cubicBezTo>
                <a:cubicBezTo>
                  <a:pt x="46" y="21"/>
                  <a:pt x="46" y="21"/>
                  <a:pt x="46" y="21"/>
                </a:cubicBezTo>
                <a:cubicBezTo>
                  <a:pt x="45" y="22"/>
                  <a:pt x="43" y="28"/>
                  <a:pt x="42" y="33"/>
                </a:cubicBezTo>
                <a:cubicBezTo>
                  <a:pt x="42" y="38"/>
                  <a:pt x="34" y="38"/>
                  <a:pt x="34" y="38"/>
                </a:cubicBezTo>
                <a:cubicBezTo>
                  <a:pt x="33" y="38"/>
                  <a:pt x="32" y="39"/>
                  <a:pt x="32" y="39"/>
                </a:cubicBezTo>
                <a:cubicBezTo>
                  <a:pt x="32" y="40"/>
                  <a:pt x="33" y="41"/>
                  <a:pt x="34" y="41"/>
                </a:cubicBezTo>
                <a:cubicBezTo>
                  <a:pt x="34" y="41"/>
                  <a:pt x="44" y="41"/>
                  <a:pt x="45" y="33"/>
                </a:cubicBezTo>
                <a:cubicBezTo>
                  <a:pt x="46" y="29"/>
                  <a:pt x="47" y="25"/>
                  <a:pt x="48" y="23"/>
                </a:cubicBezTo>
                <a:cubicBezTo>
                  <a:pt x="48" y="23"/>
                  <a:pt x="48" y="23"/>
                  <a:pt x="48" y="23"/>
                </a:cubicBezTo>
                <a:cubicBezTo>
                  <a:pt x="48" y="24"/>
                  <a:pt x="48" y="25"/>
                  <a:pt x="48" y="26"/>
                </a:cubicBezTo>
                <a:cubicBezTo>
                  <a:pt x="48" y="27"/>
                  <a:pt x="48" y="29"/>
                  <a:pt x="50" y="30"/>
                </a:cubicBezTo>
                <a:cubicBezTo>
                  <a:pt x="48" y="31"/>
                  <a:pt x="48" y="32"/>
                  <a:pt x="48" y="34"/>
                </a:cubicBezTo>
                <a:cubicBezTo>
                  <a:pt x="48" y="36"/>
                  <a:pt x="49" y="38"/>
                  <a:pt x="50" y="39"/>
                </a:cubicBezTo>
                <a:cubicBezTo>
                  <a:pt x="49" y="40"/>
                  <a:pt x="49" y="41"/>
                  <a:pt x="49" y="42"/>
                </a:cubicBezTo>
                <a:cubicBezTo>
                  <a:pt x="49" y="44"/>
                  <a:pt x="50" y="45"/>
                  <a:pt x="51" y="46"/>
                </a:cubicBezTo>
                <a:cubicBezTo>
                  <a:pt x="50" y="47"/>
                  <a:pt x="49" y="49"/>
                  <a:pt x="49" y="50"/>
                </a:cubicBezTo>
                <a:cubicBezTo>
                  <a:pt x="49" y="52"/>
                  <a:pt x="49" y="53"/>
                  <a:pt x="50" y="54"/>
                </a:cubicBezTo>
                <a:cubicBezTo>
                  <a:pt x="47" y="54"/>
                  <a:pt x="44" y="54"/>
                  <a:pt x="42" y="54"/>
                </a:cubicBezTo>
                <a:close/>
                <a:moveTo>
                  <a:pt x="64" y="53"/>
                </a:moveTo>
                <a:cubicBezTo>
                  <a:pt x="54" y="53"/>
                  <a:pt x="54" y="53"/>
                  <a:pt x="54" y="53"/>
                </a:cubicBezTo>
                <a:cubicBezTo>
                  <a:pt x="53" y="53"/>
                  <a:pt x="52" y="52"/>
                  <a:pt x="52" y="50"/>
                </a:cubicBezTo>
                <a:cubicBezTo>
                  <a:pt x="52" y="49"/>
                  <a:pt x="53" y="48"/>
                  <a:pt x="54" y="48"/>
                </a:cubicBezTo>
                <a:cubicBezTo>
                  <a:pt x="64" y="48"/>
                  <a:pt x="64" y="48"/>
                  <a:pt x="64" y="48"/>
                </a:cubicBezTo>
                <a:cubicBezTo>
                  <a:pt x="65" y="48"/>
                  <a:pt x="67" y="49"/>
                  <a:pt x="67" y="50"/>
                </a:cubicBezTo>
                <a:cubicBezTo>
                  <a:pt x="67" y="52"/>
                  <a:pt x="65" y="53"/>
                  <a:pt x="64" y="53"/>
                </a:cubicBezTo>
                <a:close/>
                <a:moveTo>
                  <a:pt x="66" y="45"/>
                </a:moveTo>
                <a:cubicBezTo>
                  <a:pt x="54" y="45"/>
                  <a:pt x="54" y="45"/>
                  <a:pt x="54" y="45"/>
                </a:cubicBezTo>
                <a:cubicBezTo>
                  <a:pt x="53" y="45"/>
                  <a:pt x="52" y="44"/>
                  <a:pt x="52" y="42"/>
                </a:cubicBezTo>
                <a:cubicBezTo>
                  <a:pt x="52" y="41"/>
                  <a:pt x="53" y="40"/>
                  <a:pt x="54" y="40"/>
                </a:cubicBezTo>
                <a:cubicBezTo>
                  <a:pt x="66" y="40"/>
                  <a:pt x="66" y="40"/>
                  <a:pt x="66" y="40"/>
                </a:cubicBezTo>
                <a:cubicBezTo>
                  <a:pt x="68" y="40"/>
                  <a:pt x="69" y="41"/>
                  <a:pt x="69" y="42"/>
                </a:cubicBezTo>
                <a:cubicBezTo>
                  <a:pt x="69" y="44"/>
                  <a:pt x="68" y="45"/>
                  <a:pt x="66" y="45"/>
                </a:cubicBezTo>
                <a:close/>
              </a:path>
            </a:pathLst>
          </a:custGeom>
          <a:solidFill>
            <a:sysClr val="window" lastClr="FFFFFF">
              <a:lumMod val="95000"/>
            </a:sysClr>
          </a:solidFill>
          <a:ln>
            <a:noFill/>
          </a:ln>
        </p:spPr>
        <p:txBody>
          <a:bodyPr vert="horz" wrap="square" lIns="91440" tIns="45720" rIns="91440" bIns="45720" numCol="1" anchor="t" anchorCtr="0" compatLnSpc="1"/>
          <a:lstStyle/>
          <a:p>
            <a:endParaRPr lang="en-US"/>
          </a:p>
        </p:txBody>
      </p:sp>
      <p:sp>
        <p:nvSpPr>
          <p:cNvPr id="40" name="Left-Right Arrow 19"/>
          <p:cNvSpPr/>
          <p:nvPr>
            <p:custDataLst>
              <p:tags r:id="rId15"/>
            </p:custDataLst>
          </p:nvPr>
        </p:nvSpPr>
        <p:spPr>
          <a:xfrm rot="16200000">
            <a:off x="5017184"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8" name="Left-Right Arrow 19"/>
          <p:cNvSpPr/>
          <p:nvPr>
            <p:custDataLst>
              <p:tags r:id="rId16"/>
            </p:custDataLst>
          </p:nvPr>
        </p:nvSpPr>
        <p:spPr>
          <a:xfrm>
            <a:off x="5804594" y="476480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4" name="Left-Right Arrow 19"/>
          <p:cNvSpPr/>
          <p:nvPr>
            <p:custDataLst>
              <p:tags r:id="rId17"/>
            </p:custDataLst>
          </p:nvPr>
        </p:nvSpPr>
        <p:spPr>
          <a:xfrm rot="5400000">
            <a:off x="6636092" y="3949657"/>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sp>
        <p:nvSpPr>
          <p:cNvPr id="50" name="Left-Right Arrow 19"/>
          <p:cNvSpPr/>
          <p:nvPr>
            <p:custDataLst>
              <p:tags r:id="rId18"/>
            </p:custDataLst>
          </p:nvPr>
        </p:nvSpPr>
        <p:spPr>
          <a:xfrm>
            <a:off x="5830278" y="3233349"/>
            <a:ext cx="564799" cy="343397"/>
          </a:xfrm>
          <a:prstGeom prst="leftRightArrow">
            <a:avLst>
              <a:gd name="adj1" fmla="val 37655"/>
              <a:gd name="adj2" fmla="val 47346"/>
            </a:avLst>
          </a:prstGeom>
          <a:solidFill>
            <a:sysClr val="window" lastClr="FFFFFF">
              <a:lumMod val="95000"/>
            </a:sys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en-US" dirty="0"/>
          </a:p>
        </p:txBody>
      </p:sp>
      <p:grpSp>
        <p:nvGrpSpPr>
          <p:cNvPr id="8" name="组合 7"/>
          <p:cNvGrpSpPr/>
          <p:nvPr>
            <p:custDataLst>
              <p:tags r:id="rId19"/>
            </p:custDataLst>
          </p:nvPr>
        </p:nvGrpSpPr>
        <p:grpSpPr>
          <a:xfrm>
            <a:off x="6653866" y="2915193"/>
            <a:ext cx="630828" cy="698418"/>
            <a:chOff x="6686434" y="2915193"/>
            <a:chExt cx="630828" cy="698418"/>
          </a:xfrm>
          <a:solidFill>
            <a:sysClr val="window" lastClr="FFFFFF">
              <a:lumMod val="95000"/>
            </a:sysClr>
          </a:solidFill>
        </p:grpSpPr>
        <p:sp>
          <p:nvSpPr>
            <p:cNvPr id="76" name="PA-任意多边形 445"/>
            <p:cNvSpPr/>
            <p:nvPr>
              <p:custDataLst>
                <p:tags r:id="rId20"/>
              </p:custDataLst>
            </p:nvPr>
          </p:nvSpPr>
          <p:spPr bwMode="auto">
            <a:xfrm>
              <a:off x="6686434" y="2915193"/>
              <a:ext cx="566293" cy="698418"/>
            </a:xfrm>
            <a:custGeom>
              <a:avLst/>
              <a:gdLst>
                <a:gd name="T0" fmla="*/ 722 w 920"/>
                <a:gd name="T1" fmla="*/ 1045 h 1045"/>
                <a:gd name="T2" fmla="*/ 306 w 920"/>
                <a:gd name="T3" fmla="*/ 1045 h 1045"/>
                <a:gd name="T4" fmla="*/ 290 w 920"/>
                <a:gd name="T5" fmla="*/ 1029 h 1045"/>
                <a:gd name="T6" fmla="*/ 290 w 920"/>
                <a:gd name="T7" fmla="*/ 918 h 1045"/>
                <a:gd name="T8" fmla="*/ 252 w 920"/>
                <a:gd name="T9" fmla="*/ 869 h 1045"/>
                <a:gd name="T10" fmla="*/ 221 w 920"/>
                <a:gd name="T11" fmla="*/ 869 h 1045"/>
                <a:gd name="T12" fmla="*/ 98 w 920"/>
                <a:gd name="T13" fmla="*/ 757 h 1045"/>
                <a:gd name="T14" fmla="*/ 98 w 920"/>
                <a:gd name="T15" fmla="*/ 613 h 1045"/>
                <a:gd name="T16" fmla="*/ 50 w 920"/>
                <a:gd name="T17" fmla="*/ 613 h 1045"/>
                <a:gd name="T18" fmla="*/ 10 w 920"/>
                <a:gd name="T19" fmla="*/ 591 h 1045"/>
                <a:gd name="T20" fmla="*/ 7 w 920"/>
                <a:gd name="T21" fmla="*/ 545 h 1045"/>
                <a:gd name="T22" fmla="*/ 132 w 920"/>
                <a:gd name="T23" fmla="*/ 279 h 1045"/>
                <a:gd name="T24" fmla="*/ 193 w 920"/>
                <a:gd name="T25" fmla="*/ 181 h 1045"/>
                <a:gd name="T26" fmla="*/ 390 w 920"/>
                <a:gd name="T27" fmla="*/ 44 h 1045"/>
                <a:gd name="T28" fmla="*/ 771 w 920"/>
                <a:gd name="T29" fmla="*/ 101 h 1045"/>
                <a:gd name="T30" fmla="*/ 916 w 920"/>
                <a:gd name="T31" fmla="*/ 270 h 1045"/>
                <a:gd name="T32" fmla="*/ 909 w 920"/>
                <a:gd name="T33" fmla="*/ 292 h 1045"/>
                <a:gd name="T34" fmla="*/ 888 w 920"/>
                <a:gd name="T35" fmla="*/ 285 h 1045"/>
                <a:gd name="T36" fmla="*/ 753 w 920"/>
                <a:gd name="T37" fmla="*/ 127 h 1045"/>
                <a:gd name="T38" fmla="*/ 400 w 920"/>
                <a:gd name="T39" fmla="*/ 74 h 1045"/>
                <a:gd name="T40" fmla="*/ 218 w 920"/>
                <a:gd name="T41" fmla="*/ 201 h 1045"/>
                <a:gd name="T42" fmla="*/ 161 w 920"/>
                <a:gd name="T43" fmla="*/ 293 h 1045"/>
                <a:gd name="T44" fmla="*/ 36 w 920"/>
                <a:gd name="T45" fmla="*/ 559 h 1045"/>
                <a:gd name="T46" fmla="*/ 37 w 920"/>
                <a:gd name="T47" fmla="*/ 574 h 1045"/>
                <a:gd name="T48" fmla="*/ 50 w 920"/>
                <a:gd name="T49" fmla="*/ 581 h 1045"/>
                <a:gd name="T50" fmla="*/ 114 w 920"/>
                <a:gd name="T51" fmla="*/ 581 h 1045"/>
                <a:gd name="T52" fmla="*/ 130 w 920"/>
                <a:gd name="T53" fmla="*/ 597 h 1045"/>
                <a:gd name="T54" fmla="*/ 130 w 920"/>
                <a:gd name="T55" fmla="*/ 757 h 1045"/>
                <a:gd name="T56" fmla="*/ 221 w 920"/>
                <a:gd name="T57" fmla="*/ 837 h 1045"/>
                <a:gd name="T58" fmla="*/ 252 w 920"/>
                <a:gd name="T59" fmla="*/ 837 h 1045"/>
                <a:gd name="T60" fmla="*/ 322 w 920"/>
                <a:gd name="T61" fmla="*/ 918 h 1045"/>
                <a:gd name="T62" fmla="*/ 322 w 920"/>
                <a:gd name="T63" fmla="*/ 1013 h 1045"/>
                <a:gd name="T64" fmla="*/ 707 w 920"/>
                <a:gd name="T65" fmla="*/ 1013 h 1045"/>
                <a:gd name="T66" fmla="*/ 797 w 920"/>
                <a:gd name="T67" fmla="*/ 779 h 1045"/>
                <a:gd name="T68" fmla="*/ 820 w 920"/>
                <a:gd name="T69" fmla="*/ 777 h 1045"/>
                <a:gd name="T70" fmla="*/ 822 w 920"/>
                <a:gd name="T71" fmla="*/ 800 h 1045"/>
                <a:gd name="T72" fmla="*/ 738 w 920"/>
                <a:gd name="T73" fmla="*/ 1029 h 1045"/>
                <a:gd name="T74" fmla="*/ 722 w 920"/>
                <a:gd name="T75" fmla="*/ 1045 h 1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0" h="1045">
                  <a:moveTo>
                    <a:pt x="722" y="1045"/>
                  </a:moveTo>
                  <a:lnTo>
                    <a:pt x="306" y="1045"/>
                  </a:lnTo>
                  <a:cubicBezTo>
                    <a:pt x="298" y="1045"/>
                    <a:pt x="290" y="1038"/>
                    <a:pt x="290" y="1029"/>
                  </a:cubicBezTo>
                  <a:lnTo>
                    <a:pt x="290" y="918"/>
                  </a:lnTo>
                  <a:cubicBezTo>
                    <a:pt x="290" y="894"/>
                    <a:pt x="280" y="869"/>
                    <a:pt x="252" y="869"/>
                  </a:cubicBezTo>
                  <a:lnTo>
                    <a:pt x="221" y="869"/>
                  </a:lnTo>
                  <a:cubicBezTo>
                    <a:pt x="163" y="869"/>
                    <a:pt x="98" y="822"/>
                    <a:pt x="98" y="757"/>
                  </a:cubicBezTo>
                  <a:lnTo>
                    <a:pt x="98" y="613"/>
                  </a:lnTo>
                  <a:lnTo>
                    <a:pt x="50" y="613"/>
                  </a:lnTo>
                  <a:cubicBezTo>
                    <a:pt x="34" y="613"/>
                    <a:pt x="19" y="605"/>
                    <a:pt x="10" y="591"/>
                  </a:cubicBezTo>
                  <a:cubicBezTo>
                    <a:pt x="1" y="577"/>
                    <a:pt x="0" y="560"/>
                    <a:pt x="7" y="545"/>
                  </a:cubicBezTo>
                  <a:lnTo>
                    <a:pt x="132" y="279"/>
                  </a:lnTo>
                  <a:cubicBezTo>
                    <a:pt x="151" y="240"/>
                    <a:pt x="171" y="208"/>
                    <a:pt x="193" y="181"/>
                  </a:cubicBezTo>
                  <a:cubicBezTo>
                    <a:pt x="246" y="117"/>
                    <a:pt x="314" y="70"/>
                    <a:pt x="390" y="44"/>
                  </a:cubicBezTo>
                  <a:cubicBezTo>
                    <a:pt x="516" y="0"/>
                    <a:pt x="659" y="22"/>
                    <a:pt x="771" y="101"/>
                  </a:cubicBezTo>
                  <a:cubicBezTo>
                    <a:pt x="833" y="144"/>
                    <a:pt x="883" y="202"/>
                    <a:pt x="916" y="270"/>
                  </a:cubicBezTo>
                  <a:cubicBezTo>
                    <a:pt x="920" y="278"/>
                    <a:pt x="917" y="288"/>
                    <a:pt x="909" y="292"/>
                  </a:cubicBezTo>
                  <a:cubicBezTo>
                    <a:pt x="901" y="296"/>
                    <a:pt x="892" y="292"/>
                    <a:pt x="888" y="285"/>
                  </a:cubicBezTo>
                  <a:cubicBezTo>
                    <a:pt x="857" y="221"/>
                    <a:pt x="810" y="167"/>
                    <a:pt x="753" y="127"/>
                  </a:cubicBezTo>
                  <a:cubicBezTo>
                    <a:pt x="649" y="54"/>
                    <a:pt x="517" y="34"/>
                    <a:pt x="400" y="74"/>
                  </a:cubicBezTo>
                  <a:cubicBezTo>
                    <a:pt x="330" y="98"/>
                    <a:pt x="267" y="142"/>
                    <a:pt x="218" y="201"/>
                  </a:cubicBezTo>
                  <a:cubicBezTo>
                    <a:pt x="197" y="226"/>
                    <a:pt x="179" y="256"/>
                    <a:pt x="161" y="293"/>
                  </a:cubicBezTo>
                  <a:lnTo>
                    <a:pt x="36" y="559"/>
                  </a:lnTo>
                  <a:cubicBezTo>
                    <a:pt x="33" y="566"/>
                    <a:pt x="36" y="572"/>
                    <a:pt x="37" y="574"/>
                  </a:cubicBezTo>
                  <a:cubicBezTo>
                    <a:pt x="38" y="576"/>
                    <a:pt x="42" y="581"/>
                    <a:pt x="50" y="581"/>
                  </a:cubicBezTo>
                  <a:lnTo>
                    <a:pt x="114" y="581"/>
                  </a:lnTo>
                  <a:cubicBezTo>
                    <a:pt x="123" y="581"/>
                    <a:pt x="130" y="589"/>
                    <a:pt x="130" y="597"/>
                  </a:cubicBezTo>
                  <a:lnTo>
                    <a:pt x="130" y="757"/>
                  </a:lnTo>
                  <a:cubicBezTo>
                    <a:pt x="130" y="803"/>
                    <a:pt x="179" y="837"/>
                    <a:pt x="221" y="837"/>
                  </a:cubicBezTo>
                  <a:lnTo>
                    <a:pt x="252" y="837"/>
                  </a:lnTo>
                  <a:cubicBezTo>
                    <a:pt x="294" y="837"/>
                    <a:pt x="322" y="870"/>
                    <a:pt x="322" y="918"/>
                  </a:cubicBezTo>
                  <a:lnTo>
                    <a:pt x="322" y="1013"/>
                  </a:lnTo>
                  <a:lnTo>
                    <a:pt x="707" y="1013"/>
                  </a:lnTo>
                  <a:cubicBezTo>
                    <a:pt x="710" y="930"/>
                    <a:pt x="742" y="848"/>
                    <a:pt x="797" y="779"/>
                  </a:cubicBezTo>
                  <a:cubicBezTo>
                    <a:pt x="803" y="773"/>
                    <a:pt x="813" y="771"/>
                    <a:pt x="820" y="777"/>
                  </a:cubicBezTo>
                  <a:cubicBezTo>
                    <a:pt x="827" y="783"/>
                    <a:pt x="828" y="793"/>
                    <a:pt x="822" y="800"/>
                  </a:cubicBezTo>
                  <a:cubicBezTo>
                    <a:pt x="768" y="866"/>
                    <a:pt x="738" y="948"/>
                    <a:pt x="738" y="1029"/>
                  </a:cubicBezTo>
                  <a:cubicBezTo>
                    <a:pt x="738" y="1038"/>
                    <a:pt x="731" y="1045"/>
                    <a:pt x="722" y="1045"/>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7" name="PA-任意多边形 446"/>
            <p:cNvSpPr>
              <a:spLocks noEditPoints="1"/>
            </p:cNvSpPr>
            <p:nvPr>
              <p:custDataLst>
                <p:tags r:id="rId21"/>
              </p:custDataLst>
            </p:nvPr>
          </p:nvSpPr>
          <p:spPr bwMode="auto">
            <a:xfrm>
              <a:off x="7101070" y="3122262"/>
              <a:ext cx="216192" cy="298319"/>
            </a:xfrm>
            <a:custGeom>
              <a:avLst/>
              <a:gdLst>
                <a:gd name="T0" fmla="*/ 336 w 352"/>
                <a:gd name="T1" fmla="*/ 448 h 448"/>
                <a:gd name="T2" fmla="*/ 48 w 352"/>
                <a:gd name="T3" fmla="*/ 448 h 448"/>
                <a:gd name="T4" fmla="*/ 0 w 352"/>
                <a:gd name="T5" fmla="*/ 400 h 448"/>
                <a:gd name="T6" fmla="*/ 0 w 352"/>
                <a:gd name="T7" fmla="*/ 48 h 448"/>
                <a:gd name="T8" fmla="*/ 48 w 352"/>
                <a:gd name="T9" fmla="*/ 0 h 448"/>
                <a:gd name="T10" fmla="*/ 336 w 352"/>
                <a:gd name="T11" fmla="*/ 0 h 448"/>
                <a:gd name="T12" fmla="*/ 352 w 352"/>
                <a:gd name="T13" fmla="*/ 16 h 448"/>
                <a:gd name="T14" fmla="*/ 352 w 352"/>
                <a:gd name="T15" fmla="*/ 432 h 448"/>
                <a:gd name="T16" fmla="*/ 336 w 352"/>
                <a:gd name="T17" fmla="*/ 448 h 448"/>
                <a:gd name="T18" fmla="*/ 48 w 352"/>
                <a:gd name="T19" fmla="*/ 32 h 448"/>
                <a:gd name="T20" fmla="*/ 32 w 352"/>
                <a:gd name="T21" fmla="*/ 48 h 448"/>
                <a:gd name="T22" fmla="*/ 32 w 352"/>
                <a:gd name="T23" fmla="*/ 400 h 448"/>
                <a:gd name="T24" fmla="*/ 48 w 352"/>
                <a:gd name="T25" fmla="*/ 416 h 448"/>
                <a:gd name="T26" fmla="*/ 320 w 352"/>
                <a:gd name="T27" fmla="*/ 416 h 448"/>
                <a:gd name="T28" fmla="*/ 320 w 352"/>
                <a:gd name="T29" fmla="*/ 32 h 448"/>
                <a:gd name="T30" fmla="*/ 48 w 352"/>
                <a:gd name="T31" fmla="*/ 32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448">
                  <a:moveTo>
                    <a:pt x="336" y="448"/>
                  </a:moveTo>
                  <a:lnTo>
                    <a:pt x="48" y="448"/>
                  </a:lnTo>
                  <a:cubicBezTo>
                    <a:pt x="22" y="448"/>
                    <a:pt x="0" y="427"/>
                    <a:pt x="0" y="400"/>
                  </a:cubicBezTo>
                  <a:lnTo>
                    <a:pt x="0" y="48"/>
                  </a:lnTo>
                  <a:cubicBezTo>
                    <a:pt x="0" y="22"/>
                    <a:pt x="22" y="0"/>
                    <a:pt x="48" y="0"/>
                  </a:cubicBezTo>
                  <a:lnTo>
                    <a:pt x="336" y="0"/>
                  </a:lnTo>
                  <a:cubicBezTo>
                    <a:pt x="345" y="0"/>
                    <a:pt x="352" y="8"/>
                    <a:pt x="352" y="16"/>
                  </a:cubicBezTo>
                  <a:lnTo>
                    <a:pt x="352" y="432"/>
                  </a:lnTo>
                  <a:cubicBezTo>
                    <a:pt x="352" y="441"/>
                    <a:pt x="345" y="448"/>
                    <a:pt x="336" y="448"/>
                  </a:cubicBezTo>
                  <a:close/>
                  <a:moveTo>
                    <a:pt x="48" y="32"/>
                  </a:moveTo>
                  <a:cubicBezTo>
                    <a:pt x="40" y="32"/>
                    <a:pt x="32" y="40"/>
                    <a:pt x="32" y="48"/>
                  </a:cubicBezTo>
                  <a:lnTo>
                    <a:pt x="32" y="400"/>
                  </a:lnTo>
                  <a:cubicBezTo>
                    <a:pt x="32" y="409"/>
                    <a:pt x="40" y="416"/>
                    <a:pt x="48" y="416"/>
                  </a:cubicBezTo>
                  <a:lnTo>
                    <a:pt x="320" y="416"/>
                  </a:lnTo>
                  <a:lnTo>
                    <a:pt x="320" y="32"/>
                  </a:lnTo>
                  <a:lnTo>
                    <a:pt x="48" y="32"/>
                  </a:ln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8" name="PA-任意多边形 447"/>
            <p:cNvSpPr/>
            <p:nvPr>
              <p:custDataLst>
                <p:tags r:id="rId22"/>
              </p:custDataLst>
            </p:nvPr>
          </p:nvSpPr>
          <p:spPr bwMode="auto">
            <a:xfrm>
              <a:off x="6855838" y="3206493"/>
              <a:ext cx="108096" cy="75457"/>
            </a:xfrm>
            <a:custGeom>
              <a:avLst/>
              <a:gdLst>
                <a:gd name="T0" fmla="*/ 144 w 176"/>
                <a:gd name="T1" fmla="*/ 112 h 112"/>
                <a:gd name="T2" fmla="*/ 56 w 176"/>
                <a:gd name="T3" fmla="*/ 112 h 112"/>
                <a:gd name="T4" fmla="*/ 0 w 176"/>
                <a:gd name="T5" fmla="*/ 56 h 112"/>
                <a:gd name="T6" fmla="*/ 56 w 176"/>
                <a:gd name="T7" fmla="*/ 0 h 112"/>
                <a:gd name="T8" fmla="*/ 160 w 176"/>
                <a:gd name="T9" fmla="*/ 0 h 112"/>
                <a:gd name="T10" fmla="*/ 176 w 176"/>
                <a:gd name="T11" fmla="*/ 16 h 112"/>
                <a:gd name="T12" fmla="*/ 160 w 176"/>
                <a:gd name="T13" fmla="*/ 32 h 112"/>
                <a:gd name="T14" fmla="*/ 56 w 176"/>
                <a:gd name="T15" fmla="*/ 32 h 112"/>
                <a:gd name="T16" fmla="*/ 32 w 176"/>
                <a:gd name="T17" fmla="*/ 56 h 112"/>
                <a:gd name="T18" fmla="*/ 56 w 176"/>
                <a:gd name="T19" fmla="*/ 80 h 112"/>
                <a:gd name="T20" fmla="*/ 144 w 176"/>
                <a:gd name="T21" fmla="*/ 80 h 112"/>
                <a:gd name="T22" fmla="*/ 160 w 176"/>
                <a:gd name="T23" fmla="*/ 96 h 112"/>
                <a:gd name="T24" fmla="*/ 144 w 176"/>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2">
                  <a:moveTo>
                    <a:pt x="144" y="112"/>
                  </a:moveTo>
                  <a:lnTo>
                    <a:pt x="56" y="112"/>
                  </a:lnTo>
                  <a:cubicBezTo>
                    <a:pt x="26" y="112"/>
                    <a:pt x="0" y="87"/>
                    <a:pt x="0" y="56"/>
                  </a:cubicBezTo>
                  <a:cubicBezTo>
                    <a:pt x="0" y="26"/>
                    <a:pt x="26" y="0"/>
                    <a:pt x="56" y="0"/>
                  </a:cubicBezTo>
                  <a:lnTo>
                    <a:pt x="160" y="0"/>
                  </a:lnTo>
                  <a:cubicBezTo>
                    <a:pt x="169" y="0"/>
                    <a:pt x="176" y="8"/>
                    <a:pt x="176" y="16"/>
                  </a:cubicBezTo>
                  <a:cubicBezTo>
                    <a:pt x="176" y="25"/>
                    <a:pt x="169" y="32"/>
                    <a:pt x="160" y="32"/>
                  </a:cubicBezTo>
                  <a:lnTo>
                    <a:pt x="56" y="32"/>
                  </a:lnTo>
                  <a:cubicBezTo>
                    <a:pt x="43" y="32"/>
                    <a:pt x="32" y="43"/>
                    <a:pt x="32" y="56"/>
                  </a:cubicBezTo>
                  <a:cubicBezTo>
                    <a:pt x="32" y="70"/>
                    <a:pt x="43" y="80"/>
                    <a:pt x="56" y="80"/>
                  </a:cubicBezTo>
                  <a:lnTo>
                    <a:pt x="144" y="80"/>
                  </a:lnTo>
                  <a:cubicBezTo>
                    <a:pt x="153" y="80"/>
                    <a:pt x="160" y="88"/>
                    <a:pt x="160" y="96"/>
                  </a:cubicBezTo>
                  <a:cubicBezTo>
                    <a:pt x="160" y="105"/>
                    <a:pt x="153" y="112"/>
                    <a:pt x="14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79" name="PA-任意多边形 448"/>
            <p:cNvSpPr/>
            <p:nvPr>
              <p:custDataLst>
                <p:tags r:id="rId23"/>
              </p:custDataLst>
            </p:nvPr>
          </p:nvSpPr>
          <p:spPr bwMode="auto">
            <a:xfrm>
              <a:off x="6875198" y="3313537"/>
              <a:ext cx="245232" cy="75457"/>
            </a:xfrm>
            <a:custGeom>
              <a:avLst/>
              <a:gdLst>
                <a:gd name="T0" fmla="*/ 384 w 400"/>
                <a:gd name="T1" fmla="*/ 112 h 112"/>
                <a:gd name="T2" fmla="*/ 56 w 400"/>
                <a:gd name="T3" fmla="*/ 112 h 112"/>
                <a:gd name="T4" fmla="*/ 0 w 400"/>
                <a:gd name="T5" fmla="*/ 56 h 112"/>
                <a:gd name="T6" fmla="*/ 56 w 400"/>
                <a:gd name="T7" fmla="*/ 0 h 112"/>
                <a:gd name="T8" fmla="*/ 128 w 400"/>
                <a:gd name="T9" fmla="*/ 0 h 112"/>
                <a:gd name="T10" fmla="*/ 144 w 400"/>
                <a:gd name="T11" fmla="*/ 16 h 112"/>
                <a:gd name="T12" fmla="*/ 128 w 400"/>
                <a:gd name="T13" fmla="*/ 32 h 112"/>
                <a:gd name="T14" fmla="*/ 56 w 400"/>
                <a:gd name="T15" fmla="*/ 32 h 112"/>
                <a:gd name="T16" fmla="*/ 32 w 400"/>
                <a:gd name="T17" fmla="*/ 56 h 112"/>
                <a:gd name="T18" fmla="*/ 56 w 400"/>
                <a:gd name="T19" fmla="*/ 80 h 112"/>
                <a:gd name="T20" fmla="*/ 384 w 400"/>
                <a:gd name="T21" fmla="*/ 80 h 112"/>
                <a:gd name="T22" fmla="*/ 400 w 400"/>
                <a:gd name="T23" fmla="*/ 96 h 112"/>
                <a:gd name="T24" fmla="*/ 384 w 40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0" h="112">
                  <a:moveTo>
                    <a:pt x="384" y="112"/>
                  </a:moveTo>
                  <a:lnTo>
                    <a:pt x="56" y="112"/>
                  </a:lnTo>
                  <a:cubicBezTo>
                    <a:pt x="26" y="112"/>
                    <a:pt x="0" y="87"/>
                    <a:pt x="0" y="56"/>
                  </a:cubicBezTo>
                  <a:cubicBezTo>
                    <a:pt x="0" y="26"/>
                    <a:pt x="26" y="0"/>
                    <a:pt x="56" y="0"/>
                  </a:cubicBezTo>
                  <a:lnTo>
                    <a:pt x="128" y="0"/>
                  </a:lnTo>
                  <a:cubicBezTo>
                    <a:pt x="137" y="0"/>
                    <a:pt x="144" y="8"/>
                    <a:pt x="144" y="16"/>
                  </a:cubicBezTo>
                  <a:cubicBezTo>
                    <a:pt x="144" y="25"/>
                    <a:pt x="137" y="32"/>
                    <a:pt x="128" y="32"/>
                  </a:cubicBezTo>
                  <a:lnTo>
                    <a:pt x="56" y="32"/>
                  </a:lnTo>
                  <a:cubicBezTo>
                    <a:pt x="43" y="32"/>
                    <a:pt x="32" y="43"/>
                    <a:pt x="32" y="56"/>
                  </a:cubicBezTo>
                  <a:cubicBezTo>
                    <a:pt x="32" y="70"/>
                    <a:pt x="43" y="80"/>
                    <a:pt x="56" y="80"/>
                  </a:cubicBezTo>
                  <a:lnTo>
                    <a:pt x="384" y="80"/>
                  </a:lnTo>
                  <a:cubicBezTo>
                    <a:pt x="393" y="80"/>
                    <a:pt x="400" y="88"/>
                    <a:pt x="400" y="96"/>
                  </a:cubicBezTo>
                  <a:cubicBezTo>
                    <a:pt x="400" y="105"/>
                    <a:pt x="393" y="112"/>
                    <a:pt x="384"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0" name="PA-任意多边形 449"/>
            <p:cNvSpPr/>
            <p:nvPr>
              <p:custDataLst>
                <p:tags r:id="rId24"/>
              </p:custDataLst>
            </p:nvPr>
          </p:nvSpPr>
          <p:spPr bwMode="auto">
            <a:xfrm>
              <a:off x="6865518" y="3260892"/>
              <a:ext cx="98416" cy="75457"/>
            </a:xfrm>
            <a:custGeom>
              <a:avLst/>
              <a:gdLst>
                <a:gd name="T0" fmla="*/ 128 w 160"/>
                <a:gd name="T1" fmla="*/ 112 h 112"/>
                <a:gd name="T2" fmla="*/ 56 w 160"/>
                <a:gd name="T3" fmla="*/ 112 h 112"/>
                <a:gd name="T4" fmla="*/ 0 w 160"/>
                <a:gd name="T5" fmla="*/ 56 h 112"/>
                <a:gd name="T6" fmla="*/ 56 w 160"/>
                <a:gd name="T7" fmla="*/ 0 h 112"/>
                <a:gd name="T8" fmla="*/ 144 w 160"/>
                <a:gd name="T9" fmla="*/ 0 h 112"/>
                <a:gd name="T10" fmla="*/ 160 w 160"/>
                <a:gd name="T11" fmla="*/ 16 h 112"/>
                <a:gd name="T12" fmla="*/ 144 w 160"/>
                <a:gd name="T13" fmla="*/ 32 h 112"/>
                <a:gd name="T14" fmla="*/ 56 w 160"/>
                <a:gd name="T15" fmla="*/ 32 h 112"/>
                <a:gd name="T16" fmla="*/ 32 w 160"/>
                <a:gd name="T17" fmla="*/ 56 h 112"/>
                <a:gd name="T18" fmla="*/ 56 w 160"/>
                <a:gd name="T19" fmla="*/ 80 h 112"/>
                <a:gd name="T20" fmla="*/ 128 w 160"/>
                <a:gd name="T21" fmla="*/ 80 h 112"/>
                <a:gd name="T22" fmla="*/ 144 w 160"/>
                <a:gd name="T23" fmla="*/ 96 h 112"/>
                <a:gd name="T24" fmla="*/ 128 w 160"/>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12">
                  <a:moveTo>
                    <a:pt x="128" y="112"/>
                  </a:moveTo>
                  <a:lnTo>
                    <a:pt x="56" y="112"/>
                  </a:lnTo>
                  <a:cubicBezTo>
                    <a:pt x="26" y="112"/>
                    <a:pt x="0" y="87"/>
                    <a:pt x="0" y="56"/>
                  </a:cubicBezTo>
                  <a:cubicBezTo>
                    <a:pt x="0" y="26"/>
                    <a:pt x="26" y="0"/>
                    <a:pt x="56" y="0"/>
                  </a:cubicBezTo>
                  <a:lnTo>
                    <a:pt x="144" y="0"/>
                  </a:lnTo>
                  <a:cubicBezTo>
                    <a:pt x="153" y="0"/>
                    <a:pt x="160" y="8"/>
                    <a:pt x="160" y="16"/>
                  </a:cubicBezTo>
                  <a:cubicBezTo>
                    <a:pt x="160" y="25"/>
                    <a:pt x="153" y="32"/>
                    <a:pt x="144" y="32"/>
                  </a:cubicBezTo>
                  <a:lnTo>
                    <a:pt x="56" y="32"/>
                  </a:lnTo>
                  <a:cubicBezTo>
                    <a:pt x="43" y="32"/>
                    <a:pt x="32" y="43"/>
                    <a:pt x="32" y="56"/>
                  </a:cubicBezTo>
                  <a:cubicBezTo>
                    <a:pt x="32" y="70"/>
                    <a:pt x="43" y="80"/>
                    <a:pt x="56" y="80"/>
                  </a:cubicBezTo>
                  <a:lnTo>
                    <a:pt x="128" y="80"/>
                  </a:lnTo>
                  <a:cubicBezTo>
                    <a:pt x="137" y="80"/>
                    <a:pt x="144" y="88"/>
                    <a:pt x="144" y="96"/>
                  </a:cubicBezTo>
                  <a:cubicBezTo>
                    <a:pt x="144" y="105"/>
                    <a:pt x="137" y="112"/>
                    <a:pt x="128" y="112"/>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1" name="PA-任意多边形 450"/>
            <p:cNvSpPr/>
            <p:nvPr>
              <p:custDataLst>
                <p:tags r:id="rId25"/>
              </p:custDataLst>
            </p:nvPr>
          </p:nvSpPr>
          <p:spPr bwMode="auto">
            <a:xfrm>
              <a:off x="6855838" y="3046804"/>
              <a:ext cx="264593" cy="182501"/>
            </a:xfrm>
            <a:custGeom>
              <a:avLst/>
              <a:gdLst>
                <a:gd name="T0" fmla="*/ 160 w 432"/>
                <a:gd name="T1" fmla="*/ 273 h 273"/>
                <a:gd name="T2" fmla="*/ 56 w 432"/>
                <a:gd name="T3" fmla="*/ 273 h 273"/>
                <a:gd name="T4" fmla="*/ 0 w 432"/>
                <a:gd name="T5" fmla="*/ 217 h 273"/>
                <a:gd name="T6" fmla="*/ 56 w 432"/>
                <a:gd name="T7" fmla="*/ 161 h 273"/>
                <a:gd name="T8" fmla="*/ 180 w 432"/>
                <a:gd name="T9" fmla="*/ 161 h 273"/>
                <a:gd name="T10" fmla="*/ 134 w 432"/>
                <a:gd name="T11" fmla="*/ 78 h 273"/>
                <a:gd name="T12" fmla="*/ 129 w 432"/>
                <a:gd name="T13" fmla="*/ 38 h 273"/>
                <a:gd name="T14" fmla="*/ 157 w 432"/>
                <a:gd name="T15" fmla="*/ 6 h 273"/>
                <a:gd name="T16" fmla="*/ 181 w 432"/>
                <a:gd name="T17" fmla="*/ 0 h 273"/>
                <a:gd name="T18" fmla="*/ 224 w 432"/>
                <a:gd name="T19" fmla="*/ 21 h 273"/>
                <a:gd name="T20" fmla="*/ 329 w 432"/>
                <a:gd name="T21" fmla="*/ 161 h 273"/>
                <a:gd name="T22" fmla="*/ 416 w 432"/>
                <a:gd name="T23" fmla="*/ 161 h 273"/>
                <a:gd name="T24" fmla="*/ 432 w 432"/>
                <a:gd name="T25" fmla="*/ 177 h 273"/>
                <a:gd name="T26" fmla="*/ 416 w 432"/>
                <a:gd name="T27" fmla="*/ 193 h 273"/>
                <a:gd name="T28" fmla="*/ 320 w 432"/>
                <a:gd name="T29" fmla="*/ 193 h 273"/>
                <a:gd name="T30" fmla="*/ 308 w 432"/>
                <a:gd name="T31" fmla="*/ 187 h 273"/>
                <a:gd name="T32" fmla="*/ 198 w 432"/>
                <a:gd name="T33" fmla="*/ 40 h 273"/>
                <a:gd name="T34" fmla="*/ 181 w 432"/>
                <a:gd name="T35" fmla="*/ 32 h 273"/>
                <a:gd name="T36" fmla="*/ 171 w 432"/>
                <a:gd name="T37" fmla="*/ 35 h 273"/>
                <a:gd name="T38" fmla="*/ 160 w 432"/>
                <a:gd name="T39" fmla="*/ 47 h 273"/>
                <a:gd name="T40" fmla="*/ 162 w 432"/>
                <a:gd name="T41" fmla="*/ 63 h 273"/>
                <a:gd name="T42" fmla="*/ 221 w 432"/>
                <a:gd name="T43" fmla="*/ 170 h 273"/>
                <a:gd name="T44" fmla="*/ 221 w 432"/>
                <a:gd name="T45" fmla="*/ 186 h 273"/>
                <a:gd name="T46" fmla="*/ 207 w 432"/>
                <a:gd name="T47" fmla="*/ 193 h 273"/>
                <a:gd name="T48" fmla="*/ 56 w 432"/>
                <a:gd name="T49" fmla="*/ 193 h 273"/>
                <a:gd name="T50" fmla="*/ 32 w 432"/>
                <a:gd name="T51" fmla="*/ 217 h 273"/>
                <a:gd name="T52" fmla="*/ 56 w 432"/>
                <a:gd name="T53" fmla="*/ 241 h 273"/>
                <a:gd name="T54" fmla="*/ 160 w 432"/>
                <a:gd name="T55" fmla="*/ 241 h 273"/>
                <a:gd name="T56" fmla="*/ 176 w 432"/>
                <a:gd name="T57" fmla="*/ 257 h 273"/>
                <a:gd name="T58" fmla="*/ 160 w 432"/>
                <a:gd name="T5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2" h="273">
                  <a:moveTo>
                    <a:pt x="160" y="273"/>
                  </a:moveTo>
                  <a:lnTo>
                    <a:pt x="56" y="273"/>
                  </a:lnTo>
                  <a:cubicBezTo>
                    <a:pt x="26" y="273"/>
                    <a:pt x="0" y="248"/>
                    <a:pt x="0" y="217"/>
                  </a:cubicBezTo>
                  <a:cubicBezTo>
                    <a:pt x="0" y="187"/>
                    <a:pt x="26" y="161"/>
                    <a:pt x="56" y="161"/>
                  </a:cubicBezTo>
                  <a:lnTo>
                    <a:pt x="180" y="161"/>
                  </a:lnTo>
                  <a:lnTo>
                    <a:pt x="134" y="78"/>
                  </a:lnTo>
                  <a:cubicBezTo>
                    <a:pt x="127" y="65"/>
                    <a:pt x="125" y="51"/>
                    <a:pt x="129" y="38"/>
                  </a:cubicBezTo>
                  <a:cubicBezTo>
                    <a:pt x="133" y="24"/>
                    <a:pt x="143" y="13"/>
                    <a:pt x="157" y="6"/>
                  </a:cubicBezTo>
                  <a:cubicBezTo>
                    <a:pt x="165" y="2"/>
                    <a:pt x="173" y="0"/>
                    <a:pt x="181" y="0"/>
                  </a:cubicBezTo>
                  <a:cubicBezTo>
                    <a:pt x="199" y="0"/>
                    <a:pt x="215" y="7"/>
                    <a:pt x="224" y="21"/>
                  </a:cubicBezTo>
                  <a:lnTo>
                    <a:pt x="329" y="161"/>
                  </a:lnTo>
                  <a:lnTo>
                    <a:pt x="416" y="161"/>
                  </a:lnTo>
                  <a:cubicBezTo>
                    <a:pt x="425" y="161"/>
                    <a:pt x="432" y="169"/>
                    <a:pt x="432" y="177"/>
                  </a:cubicBezTo>
                  <a:cubicBezTo>
                    <a:pt x="432" y="186"/>
                    <a:pt x="425" y="193"/>
                    <a:pt x="416" y="193"/>
                  </a:cubicBezTo>
                  <a:lnTo>
                    <a:pt x="320" y="193"/>
                  </a:lnTo>
                  <a:cubicBezTo>
                    <a:pt x="315" y="193"/>
                    <a:pt x="311" y="191"/>
                    <a:pt x="308" y="187"/>
                  </a:cubicBezTo>
                  <a:lnTo>
                    <a:pt x="198" y="40"/>
                  </a:lnTo>
                  <a:cubicBezTo>
                    <a:pt x="194" y="33"/>
                    <a:pt x="186" y="32"/>
                    <a:pt x="181" y="32"/>
                  </a:cubicBezTo>
                  <a:cubicBezTo>
                    <a:pt x="178" y="32"/>
                    <a:pt x="175" y="33"/>
                    <a:pt x="171" y="35"/>
                  </a:cubicBezTo>
                  <a:cubicBezTo>
                    <a:pt x="165" y="38"/>
                    <a:pt x="161" y="42"/>
                    <a:pt x="160" y="47"/>
                  </a:cubicBezTo>
                  <a:cubicBezTo>
                    <a:pt x="158" y="52"/>
                    <a:pt x="159" y="58"/>
                    <a:pt x="162" y="63"/>
                  </a:cubicBezTo>
                  <a:lnTo>
                    <a:pt x="221" y="170"/>
                  </a:lnTo>
                  <a:cubicBezTo>
                    <a:pt x="224" y="175"/>
                    <a:pt x="224" y="181"/>
                    <a:pt x="221" y="186"/>
                  </a:cubicBezTo>
                  <a:cubicBezTo>
                    <a:pt x="218" y="190"/>
                    <a:pt x="213" y="193"/>
                    <a:pt x="207" y="193"/>
                  </a:cubicBezTo>
                  <a:lnTo>
                    <a:pt x="56" y="193"/>
                  </a:lnTo>
                  <a:cubicBezTo>
                    <a:pt x="43" y="193"/>
                    <a:pt x="32" y="204"/>
                    <a:pt x="32" y="217"/>
                  </a:cubicBezTo>
                  <a:cubicBezTo>
                    <a:pt x="32" y="231"/>
                    <a:pt x="43" y="241"/>
                    <a:pt x="56" y="241"/>
                  </a:cubicBezTo>
                  <a:lnTo>
                    <a:pt x="160" y="241"/>
                  </a:lnTo>
                  <a:cubicBezTo>
                    <a:pt x="169" y="241"/>
                    <a:pt x="176" y="249"/>
                    <a:pt x="176" y="257"/>
                  </a:cubicBezTo>
                  <a:cubicBezTo>
                    <a:pt x="176" y="266"/>
                    <a:pt x="169" y="273"/>
                    <a:pt x="160" y="273"/>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2" name="PA-任意多边形 451"/>
            <p:cNvSpPr/>
            <p:nvPr>
              <p:custDataLst>
                <p:tags r:id="rId26"/>
              </p:custDataLst>
            </p:nvPr>
          </p:nvSpPr>
          <p:spPr bwMode="auto">
            <a:xfrm>
              <a:off x="7180125" y="3122262"/>
              <a:ext cx="19360" cy="298319"/>
            </a:xfrm>
            <a:custGeom>
              <a:avLst/>
              <a:gdLst>
                <a:gd name="T0" fmla="*/ 16 w 32"/>
                <a:gd name="T1" fmla="*/ 448 h 448"/>
                <a:gd name="T2" fmla="*/ 0 w 32"/>
                <a:gd name="T3" fmla="*/ 432 h 448"/>
                <a:gd name="T4" fmla="*/ 0 w 32"/>
                <a:gd name="T5" fmla="*/ 16 h 448"/>
                <a:gd name="T6" fmla="*/ 16 w 32"/>
                <a:gd name="T7" fmla="*/ 0 h 448"/>
                <a:gd name="T8" fmla="*/ 32 w 32"/>
                <a:gd name="T9" fmla="*/ 16 h 448"/>
                <a:gd name="T10" fmla="*/ 32 w 32"/>
                <a:gd name="T11" fmla="*/ 432 h 448"/>
                <a:gd name="T12" fmla="*/ 16 w 32"/>
                <a:gd name="T13" fmla="*/ 448 h 448"/>
              </a:gdLst>
              <a:ahLst/>
              <a:cxnLst>
                <a:cxn ang="0">
                  <a:pos x="T0" y="T1"/>
                </a:cxn>
                <a:cxn ang="0">
                  <a:pos x="T2" y="T3"/>
                </a:cxn>
                <a:cxn ang="0">
                  <a:pos x="T4" y="T5"/>
                </a:cxn>
                <a:cxn ang="0">
                  <a:pos x="T6" y="T7"/>
                </a:cxn>
                <a:cxn ang="0">
                  <a:pos x="T8" y="T9"/>
                </a:cxn>
                <a:cxn ang="0">
                  <a:pos x="T10" y="T11"/>
                </a:cxn>
                <a:cxn ang="0">
                  <a:pos x="T12" y="T13"/>
                </a:cxn>
              </a:cxnLst>
              <a:rect l="0" t="0" r="r" b="b"/>
              <a:pathLst>
                <a:path w="32" h="448">
                  <a:moveTo>
                    <a:pt x="16" y="448"/>
                  </a:moveTo>
                  <a:cubicBezTo>
                    <a:pt x="8" y="448"/>
                    <a:pt x="0" y="441"/>
                    <a:pt x="0" y="432"/>
                  </a:cubicBezTo>
                  <a:lnTo>
                    <a:pt x="0" y="16"/>
                  </a:lnTo>
                  <a:cubicBezTo>
                    <a:pt x="0" y="8"/>
                    <a:pt x="8" y="0"/>
                    <a:pt x="16" y="0"/>
                  </a:cubicBezTo>
                  <a:cubicBezTo>
                    <a:pt x="25" y="0"/>
                    <a:pt x="32" y="8"/>
                    <a:pt x="32" y="16"/>
                  </a:cubicBezTo>
                  <a:lnTo>
                    <a:pt x="32" y="432"/>
                  </a:lnTo>
                  <a:cubicBezTo>
                    <a:pt x="32" y="441"/>
                    <a:pt x="25" y="448"/>
                    <a:pt x="16" y="448"/>
                  </a:cubicBezTo>
                  <a:close/>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sp>
          <p:nvSpPr>
            <p:cNvPr id="83" name="PA-任意多边形 452"/>
            <p:cNvSpPr/>
            <p:nvPr>
              <p:custDataLst>
                <p:tags r:id="rId27"/>
              </p:custDataLst>
            </p:nvPr>
          </p:nvSpPr>
          <p:spPr bwMode="auto">
            <a:xfrm>
              <a:off x="7139791" y="3355653"/>
              <a:ext cx="20974" cy="22813"/>
            </a:xfrm>
            <a:custGeom>
              <a:avLst/>
              <a:gdLst>
                <a:gd name="T0" fmla="*/ 16 w 32"/>
                <a:gd name="T1" fmla="*/ 33 h 33"/>
                <a:gd name="T2" fmla="*/ 5 w 32"/>
                <a:gd name="T3" fmla="*/ 29 h 33"/>
                <a:gd name="T4" fmla="*/ 0 w 32"/>
                <a:gd name="T5" fmla="*/ 17 h 33"/>
                <a:gd name="T6" fmla="*/ 5 w 32"/>
                <a:gd name="T7" fmla="*/ 6 h 33"/>
                <a:gd name="T8" fmla="*/ 28 w 32"/>
                <a:gd name="T9" fmla="*/ 6 h 33"/>
                <a:gd name="T10" fmla="*/ 32 w 32"/>
                <a:gd name="T11" fmla="*/ 17 h 33"/>
                <a:gd name="T12" fmla="*/ 28 w 32"/>
                <a:gd name="T13" fmla="*/ 29 h 33"/>
                <a:gd name="T14" fmla="*/ 16 w 32"/>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6" y="33"/>
                  </a:moveTo>
                  <a:cubicBezTo>
                    <a:pt x="12" y="33"/>
                    <a:pt x="8" y="32"/>
                    <a:pt x="5" y="29"/>
                  </a:cubicBezTo>
                  <a:cubicBezTo>
                    <a:pt x="2" y="26"/>
                    <a:pt x="0" y="22"/>
                    <a:pt x="0" y="17"/>
                  </a:cubicBezTo>
                  <a:cubicBezTo>
                    <a:pt x="0" y="13"/>
                    <a:pt x="2" y="9"/>
                    <a:pt x="5" y="6"/>
                  </a:cubicBezTo>
                  <a:cubicBezTo>
                    <a:pt x="11" y="0"/>
                    <a:pt x="22" y="0"/>
                    <a:pt x="28" y="6"/>
                  </a:cubicBezTo>
                  <a:cubicBezTo>
                    <a:pt x="31" y="9"/>
                    <a:pt x="32" y="13"/>
                    <a:pt x="32" y="17"/>
                  </a:cubicBezTo>
                  <a:cubicBezTo>
                    <a:pt x="32" y="22"/>
                    <a:pt x="31" y="26"/>
                    <a:pt x="28" y="29"/>
                  </a:cubicBezTo>
                  <a:cubicBezTo>
                    <a:pt x="25" y="32"/>
                    <a:pt x="21" y="33"/>
                    <a:pt x="16" y="33"/>
                  </a:cubicBezTo>
                </a:path>
              </a:pathLst>
            </a:custGeom>
            <a:grpFill/>
            <a:ln w="0">
              <a:noFill/>
              <a:prstDash val="solid"/>
              <a:round/>
            </a:ln>
            <a:extLst>
              <a:ext uri="{91240B29-F687-4F45-9708-019B960494DF}">
                <a14:hiddenLine xmlns:a14="http://schemas.microsoft.com/office/drawing/2010/main" w="0">
                  <a:solidFill>
                    <a:srgbClr val="000000"/>
                  </a:solidFill>
                  <a:prstDash val="solid"/>
                  <a:round/>
                </a14:hiddenLine>
              </a:ext>
            </a:extLst>
          </p:spPr>
          <p:txBody>
            <a:bodyPr vert="horz" wrap="square" lIns="68580" tIns="34290" rIns="68580" bIns="34290" numCol="1" anchor="t" anchorCtr="0" compatLnSpc="1"/>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endParaRPr lang="zh-CN" altLang="en-US" sz="1350"/>
            </a:p>
          </p:txBody>
        </p:sp>
      </p:grpSp>
      <p:sp>
        <p:nvSpPr>
          <p:cNvPr id="84" name="Title 13"/>
          <p:cNvSpPr txBox="1"/>
          <p:nvPr>
            <p:custDataLst>
              <p:tags r:id="rId28"/>
            </p:custDataLst>
          </p:nvPr>
        </p:nvSpPr>
        <p:spPr bwMode="auto">
          <a:xfrm>
            <a:off x="762000" y="2550160"/>
            <a:ext cx="3265170" cy="110553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b="1" spc="300">
                <a:solidFill>
                  <a:srgbClr val="1F74AD"/>
                </a:solidFill>
                <a:latin typeface="微软雅黑" panose="020B0503020204020204" charset="-122"/>
                <a:ea typeface="微软雅黑" panose="020B0503020204020204" charset="-122"/>
                <a:cs typeface="Lato Regular"/>
              </a:rPr>
              <a:t>（1）违法往往从违纪开始，大家要养成遵纪守法的良好习惯。</a:t>
            </a:r>
            <a:endParaRPr lang="zh-CN" altLang="en-US" b="1" spc="300">
              <a:solidFill>
                <a:srgbClr val="1F74AD"/>
              </a:solidFill>
              <a:latin typeface="微软雅黑" panose="020B0503020204020204" charset="-122"/>
              <a:ea typeface="微软雅黑" panose="020B0503020204020204" charset="-122"/>
              <a:cs typeface="Lato Regular"/>
            </a:endParaRPr>
          </a:p>
        </p:txBody>
      </p:sp>
      <p:sp>
        <p:nvSpPr>
          <p:cNvPr id="86" name="Title 13"/>
          <p:cNvSpPr txBox="1"/>
          <p:nvPr>
            <p:custDataLst>
              <p:tags r:id="rId29"/>
            </p:custDataLst>
          </p:nvPr>
        </p:nvSpPr>
        <p:spPr bwMode="auto">
          <a:xfrm>
            <a:off x="762000" y="4403725"/>
            <a:ext cx="3265170" cy="1169670"/>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gn="l">
              <a:lnSpc>
                <a:spcPct val="120000"/>
              </a:lnSpc>
            </a:pPr>
            <a:r>
              <a:rPr lang="zh-CN" altLang="en-US" b="1" spc="300">
                <a:solidFill>
                  <a:srgbClr val="1AA3AA"/>
                </a:solidFill>
                <a:latin typeface="微软雅黑" panose="020B0503020204020204" charset="-122"/>
                <a:ea typeface="微软雅黑" panose="020B0503020204020204" charset="-122"/>
                <a:cs typeface="Lato Regular"/>
              </a:rPr>
              <a:t>（3）要防微杜渐，分清娱乐和赌博的界限。</a:t>
            </a:r>
            <a:endParaRPr lang="zh-CN" altLang="en-US" b="1" spc="300">
              <a:solidFill>
                <a:srgbClr val="1AA3AA"/>
              </a:solidFill>
              <a:latin typeface="微软雅黑" panose="020B0503020204020204" charset="-122"/>
              <a:ea typeface="微软雅黑" panose="020B0503020204020204" charset="-122"/>
              <a:cs typeface="Lato Regular"/>
            </a:endParaRPr>
          </a:p>
        </p:txBody>
      </p:sp>
      <p:sp>
        <p:nvSpPr>
          <p:cNvPr id="52" name="Title 13"/>
          <p:cNvSpPr txBox="1"/>
          <p:nvPr>
            <p:custDataLst>
              <p:tags r:id="rId30"/>
            </p:custDataLst>
          </p:nvPr>
        </p:nvSpPr>
        <p:spPr bwMode="auto">
          <a:xfrm>
            <a:off x="8079740" y="2343150"/>
            <a:ext cx="3482340" cy="131254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b="1" spc="300">
                <a:solidFill>
                  <a:srgbClr val="9BBB59"/>
                </a:solidFill>
                <a:latin typeface="微软雅黑" panose="020B0503020204020204" charset="-122"/>
                <a:ea typeface="微软雅黑" panose="020B0503020204020204" charset="-122"/>
                <a:cs typeface="Lato Regular"/>
              </a:rPr>
              <a:t>（2）要充分认识赌博的危害，培养高尚的情操，多参加健康积极的文体活动，充实自己的业余生活。</a:t>
            </a:r>
            <a:endParaRPr lang="zh-CN" altLang="en-US" b="1" spc="300">
              <a:solidFill>
                <a:srgbClr val="9BBB59"/>
              </a:solidFill>
              <a:latin typeface="微软雅黑" panose="020B0503020204020204" charset="-122"/>
              <a:ea typeface="微软雅黑" panose="020B0503020204020204" charset="-122"/>
              <a:cs typeface="Lato Regular"/>
            </a:endParaRPr>
          </a:p>
        </p:txBody>
      </p:sp>
      <p:sp>
        <p:nvSpPr>
          <p:cNvPr id="55" name="Title 13"/>
          <p:cNvSpPr txBox="1"/>
          <p:nvPr>
            <p:custDataLst>
              <p:tags r:id="rId31"/>
            </p:custDataLst>
          </p:nvPr>
        </p:nvSpPr>
        <p:spPr bwMode="auto">
          <a:xfrm>
            <a:off x="8208010" y="4301490"/>
            <a:ext cx="3226435" cy="1269365"/>
          </a:xfrm>
          <a:prstGeom prst="rect">
            <a:avLst/>
          </a:prstGeom>
          <a:noFill/>
          <a:ln>
            <a:noFill/>
          </a:ln>
        </p:spPr>
        <p:txBody>
          <a:bodyPr wrap="square" lIns="90000" tIns="46800" rIns="90000" bIns="0" anchor="ctr"/>
          <a:lstStyle>
            <a:lvl1pPr>
              <a:defRPr>
                <a:solidFill>
                  <a:srgbClr val="000000"/>
                </a:solidFill>
                <a:latin typeface="Calibri" panose="020F0502020204030204" charset="0"/>
                <a:ea typeface="MS PGothic" panose="020B0600070205080204" charset="-128"/>
              </a:defRPr>
            </a:lvl1pPr>
            <a:lvl2pPr marL="742950" indent="-285750">
              <a:defRPr>
                <a:solidFill>
                  <a:srgbClr val="000000"/>
                </a:solidFill>
                <a:latin typeface="Calibri" panose="020F0502020204030204" charset="0"/>
                <a:ea typeface="MS PGothic" panose="020B0600070205080204" charset="-128"/>
              </a:defRPr>
            </a:lvl2pPr>
            <a:lvl3pPr marL="1143000" indent="-228600">
              <a:defRPr>
                <a:solidFill>
                  <a:srgbClr val="000000"/>
                </a:solidFill>
                <a:latin typeface="Calibri" panose="020F0502020204030204" charset="0"/>
                <a:ea typeface="MS PGothic" panose="020B0600070205080204" charset="-128"/>
              </a:defRPr>
            </a:lvl3pPr>
            <a:lvl4pPr marL="1600200" indent="-228600">
              <a:defRPr>
                <a:solidFill>
                  <a:srgbClr val="000000"/>
                </a:solidFill>
                <a:latin typeface="Calibri" panose="020F0502020204030204" charset="0"/>
                <a:ea typeface="MS PGothic" panose="020B0600070205080204" charset="-128"/>
              </a:defRPr>
            </a:lvl4pPr>
            <a:lvl5pPr marL="2057400" indent="-228600">
              <a:defRPr>
                <a:solidFill>
                  <a:srgbClr val="000000"/>
                </a:solidFill>
                <a:latin typeface="Calibri" panose="020F0502020204030204" charset="0"/>
                <a:ea typeface="MS PGothic" panose="020B0600070205080204" charset="-128"/>
              </a:defRPr>
            </a:lvl5pPr>
            <a:lvl6pPr marL="2514600" indent="-228600" fontAlgn="base">
              <a:spcBef>
                <a:spcPct val="0"/>
              </a:spcBef>
              <a:spcAft>
                <a:spcPct val="0"/>
              </a:spcAft>
              <a:defRPr>
                <a:solidFill>
                  <a:srgbClr val="000000"/>
                </a:solidFill>
                <a:latin typeface="Calibri" panose="020F0502020204030204" charset="0"/>
                <a:ea typeface="MS PGothic" panose="020B0600070205080204" charset="-128"/>
              </a:defRPr>
            </a:lvl6pPr>
            <a:lvl7pPr marL="2971800" indent="-228600" fontAlgn="base">
              <a:spcBef>
                <a:spcPct val="0"/>
              </a:spcBef>
              <a:spcAft>
                <a:spcPct val="0"/>
              </a:spcAft>
              <a:defRPr>
                <a:solidFill>
                  <a:srgbClr val="000000"/>
                </a:solidFill>
                <a:latin typeface="Calibri" panose="020F0502020204030204" charset="0"/>
                <a:ea typeface="MS PGothic" panose="020B0600070205080204" charset="-128"/>
              </a:defRPr>
            </a:lvl7pPr>
            <a:lvl8pPr marL="3429000" indent="-228600" fontAlgn="base">
              <a:spcBef>
                <a:spcPct val="0"/>
              </a:spcBef>
              <a:spcAft>
                <a:spcPct val="0"/>
              </a:spcAft>
              <a:defRPr>
                <a:solidFill>
                  <a:srgbClr val="000000"/>
                </a:solidFill>
                <a:latin typeface="Calibri" panose="020F0502020204030204" charset="0"/>
                <a:ea typeface="MS PGothic" panose="020B0600070205080204" charset="-128"/>
              </a:defRPr>
            </a:lvl8pPr>
            <a:lvl9pPr marL="3886200" indent="-228600" fontAlgn="base">
              <a:spcBef>
                <a:spcPct val="0"/>
              </a:spcBef>
              <a:spcAft>
                <a:spcPct val="0"/>
              </a:spcAft>
              <a:defRPr>
                <a:solidFill>
                  <a:srgbClr val="000000"/>
                </a:solidFill>
                <a:latin typeface="Calibri" panose="020F0502020204030204" charset="0"/>
                <a:ea typeface="MS PGothic" panose="020B0600070205080204" charset="-128"/>
              </a:defRPr>
            </a:lvl9pPr>
          </a:lstStyle>
          <a:p>
            <a:pPr>
              <a:lnSpc>
                <a:spcPct val="120000"/>
              </a:lnSpc>
            </a:pPr>
            <a:r>
              <a:rPr lang="zh-CN" altLang="en-US" b="1" spc="300">
                <a:solidFill>
                  <a:srgbClr val="69A35B"/>
                </a:solidFill>
                <a:latin typeface="微软雅黑" panose="020B0503020204020204" charset="-122"/>
                <a:ea typeface="微软雅黑" panose="020B0503020204020204" charset="-122"/>
                <a:cs typeface="Lato Regular"/>
              </a:rPr>
              <a:t>（4）思想上要警惕，不要因为顾及朋友的情面而参与赌博。</a:t>
            </a:r>
            <a:endParaRPr lang="zh-CN" altLang="en-US" b="1" spc="300">
              <a:solidFill>
                <a:srgbClr val="69A35B"/>
              </a:solidFill>
              <a:latin typeface="微软雅黑" panose="020B0503020204020204" charset="-122"/>
              <a:ea typeface="微软雅黑" panose="020B0503020204020204" charset="-122"/>
              <a:cs typeface="Lato Regular"/>
            </a:endParaRPr>
          </a:p>
        </p:txBody>
      </p:sp>
    </p:spTree>
    <p:custDataLst>
      <p:tags r:id="rId3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二、拒绝黄赌毒</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960755"/>
            <a:ext cx="7240905"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（二）黄赌毒的预防</a:t>
            </a:r>
            <a:endParaRPr lang="zh-CN" altLang="en-US" sz="2400" b="1"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3.“毒”害的预防</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sp>
        <p:nvSpPr>
          <p:cNvPr id="33" name="文本框 32"/>
          <p:cNvSpPr txBox="1"/>
          <p:nvPr>
            <p:custDataLst>
              <p:tags r:id="rId3"/>
            </p:custDataLst>
          </p:nvPr>
        </p:nvSpPr>
        <p:spPr>
          <a:xfrm>
            <a:off x="1144270" y="2581910"/>
            <a:ext cx="3207385" cy="1856740"/>
          </a:xfrm>
          <a:prstGeom prst="rect">
            <a:avLst/>
          </a:prstGeom>
          <a:noFill/>
        </p:spPr>
        <p:txBody>
          <a:bodyPr wrap="square" rtlCol="0">
            <a:normAutofit/>
            <a:scene3d>
              <a:camera prst="orthographicFront"/>
              <a:lightRig rig="threePt" dir="t"/>
            </a:scene3d>
          </a:bodyPr>
          <a:p>
            <a:pPr algn="l">
              <a:lnSpc>
                <a:spcPct val="120000"/>
              </a:lnSpc>
            </a:pPr>
            <a:r>
              <a:rPr lang="zh-CN" altLang="en-US" b="1" spc="300">
                <a:ln/>
                <a:solidFill>
                  <a:schemeClr val="accent1"/>
                </a:solidFill>
                <a:effectLst/>
                <a:latin typeface="Arial" panose="020B0604020202020204" pitchFamily="34" charset="0"/>
                <a:ea typeface="微软雅黑" panose="020B0503020204020204" charset="-122"/>
                <a:sym typeface="Arial" panose="020B0604020202020204" pitchFamily="34" charset="0"/>
              </a:rPr>
              <a:t>（1）严守心理防线，切记不要盲从。对待毒品，要提高警惕，抵制诱惑，不中圈套。</a:t>
            </a:r>
            <a:endParaRPr lang="zh-CN" altLang="en-US" b="1" spc="300">
              <a:ln/>
              <a:solidFill>
                <a:schemeClr val="accent1"/>
              </a:solidFill>
              <a:effectLst/>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4"/>
            </p:custDataLst>
          </p:nvPr>
        </p:nvSpPr>
        <p:spPr>
          <a:xfrm>
            <a:off x="7670800" y="1494155"/>
            <a:ext cx="3448685" cy="1439545"/>
          </a:xfrm>
          <a:prstGeom prst="rect">
            <a:avLst/>
          </a:prstGeom>
          <a:noFill/>
        </p:spPr>
        <p:txBody>
          <a:bodyPr wrap="square" rtlCol="0"/>
          <a:p>
            <a:pPr>
              <a:lnSpc>
                <a:spcPct val="120000"/>
              </a:lnSpc>
            </a:pPr>
            <a:r>
              <a:rPr lang="zh-CN" altLang="en-US" b="1" spc="300">
                <a:solidFill>
                  <a:schemeClr val="accent1">
                    <a:lumMod val="75000"/>
                  </a:schemeClr>
                </a:solidFill>
                <a:latin typeface="Arial" panose="020B0604020202020204" pitchFamily="34" charset="0"/>
                <a:ea typeface="微软雅黑" panose="020B0503020204020204" charset="-122"/>
                <a:sym typeface="Arial" panose="020B0604020202020204" pitchFamily="34" charset="0"/>
              </a:rPr>
              <a:t>（2）杜绝吸烟的不良嗜好。那些从学生时代就开始吸烟的人，最容易因好奇而染上吸毒的坏毛病。</a:t>
            </a:r>
            <a:endParaRPr lang="zh-CN" altLang="en-US" b="1" spc="300">
              <a:solidFill>
                <a:schemeClr val="accent1">
                  <a:lumMod val="75000"/>
                </a:schemeClr>
              </a:solidFill>
              <a:latin typeface="Arial" panose="020B0604020202020204" pitchFamily="34" charset="0"/>
              <a:ea typeface="微软雅黑" panose="020B0503020204020204" charset="-122"/>
              <a:sym typeface="Arial" panose="020B0604020202020204" pitchFamily="34" charset="0"/>
            </a:endParaRPr>
          </a:p>
        </p:txBody>
      </p:sp>
      <p:sp>
        <p:nvSpPr>
          <p:cNvPr id="22" name="文本框 21"/>
          <p:cNvSpPr txBox="1"/>
          <p:nvPr>
            <p:custDataLst>
              <p:tags r:id="rId5"/>
            </p:custDataLst>
          </p:nvPr>
        </p:nvSpPr>
        <p:spPr>
          <a:xfrm>
            <a:off x="7499985" y="3883660"/>
            <a:ext cx="3790315" cy="2057400"/>
          </a:xfrm>
          <a:prstGeom prst="rect">
            <a:avLst/>
          </a:prstGeom>
          <a:noFill/>
        </p:spPr>
        <p:txBody>
          <a:bodyPr wrap="square" rtlCol="0"/>
          <a:p>
            <a:pPr>
              <a:lnSpc>
                <a:spcPct val="120000"/>
              </a:lnSpc>
            </a:pPr>
            <a:r>
              <a:rPr lang="zh-CN" altLang="en-US" b="1" spc="300">
                <a:solidFill>
                  <a:schemeClr val="accent5">
                    <a:lumMod val="60000"/>
                    <a:lumOff val="40000"/>
                  </a:schemeClr>
                </a:solidFill>
                <a:latin typeface="Arial" panose="020B0604020202020204" pitchFamily="34" charset="0"/>
                <a:ea typeface="微软雅黑" panose="020B0503020204020204" charset="-122"/>
                <a:sym typeface="Arial" panose="020B0604020202020204" pitchFamily="34" charset="0"/>
              </a:rPr>
              <a:t>（3）慎重交友，杜绝攀比。近朱者赤，近墨者黑。应该自觉地选择那些有理想、有道德、爱学习、讲文明、守纪律的人为自己的伙伴和朋友，以免由于交友不慎而深陷泥潭。</a:t>
            </a:r>
            <a:endParaRPr lang="zh-CN" altLang="en-US" b="1" spc="300">
              <a:solidFill>
                <a:schemeClr val="accent5">
                  <a:lumMod val="60000"/>
                  <a:lumOff val="40000"/>
                </a:schemeClr>
              </a:solidFill>
              <a:latin typeface="Arial" panose="020B0604020202020204" pitchFamily="34" charset="0"/>
              <a:ea typeface="微软雅黑" panose="020B0503020204020204" charset="-122"/>
              <a:sym typeface="Arial" panose="020B0604020202020204" pitchFamily="34" charset="0"/>
            </a:endParaRPr>
          </a:p>
        </p:txBody>
      </p:sp>
      <p:sp>
        <p:nvSpPr>
          <p:cNvPr id="13" name="箭头: 上弧形 12"/>
          <p:cNvSpPr/>
          <p:nvPr>
            <p:custDataLst>
              <p:tags r:id="rId6"/>
            </p:custDataLst>
          </p:nvPr>
        </p:nvSpPr>
        <p:spPr>
          <a:xfrm rot="1800000">
            <a:off x="5717540" y="2069465"/>
            <a:ext cx="1986280"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4" name="箭头: 上弧形 13"/>
          <p:cNvSpPr/>
          <p:nvPr>
            <p:custDataLst>
              <p:tags r:id="rId7"/>
            </p:custDataLst>
          </p:nvPr>
        </p:nvSpPr>
        <p:spPr>
          <a:xfrm rot="9000000">
            <a:off x="5814060" y="3743960"/>
            <a:ext cx="1986280"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8"/>
            </p:custDataLst>
          </p:nvPr>
        </p:nvSpPr>
        <p:spPr>
          <a:xfrm rot="16200000">
            <a:off x="4292600" y="2952750"/>
            <a:ext cx="1986280"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9" name="AutoShape 8"/>
          <p:cNvSpPr/>
          <p:nvPr>
            <p:custDataLst>
              <p:tags r:id="rId9"/>
            </p:custDataLst>
          </p:nvPr>
        </p:nvSpPr>
        <p:spPr bwMode="auto">
          <a:xfrm>
            <a:off x="5153660" y="3137535"/>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11"/>
          <p:cNvSpPr>
            <a:spLocks noChangeAspect="1"/>
          </p:cNvSpPr>
          <p:nvPr>
            <p:custDataLst>
              <p:tags r:id="rId10"/>
            </p:custDataLst>
          </p:nvPr>
        </p:nvSpPr>
        <p:spPr bwMode="auto">
          <a:xfrm>
            <a:off x="6428740" y="2377440"/>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7" name="AutoShape 14"/>
          <p:cNvSpPr/>
          <p:nvPr>
            <p:custDataLst>
              <p:tags r:id="rId11"/>
            </p:custDataLst>
          </p:nvPr>
        </p:nvSpPr>
        <p:spPr bwMode="auto">
          <a:xfrm>
            <a:off x="6628130" y="3883660"/>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法律链接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76555" y="1157605"/>
            <a:ext cx="7170420" cy="520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1. 根据《中华人民共和国刑法》第三百零一条规定　聚众进行淫乱活动的，对首要分子或者多次参加的，处五年以下有期徒刑、拘役或者管制。引诱未成年人参加聚众淫乱活动的，依照前款的规定从重处罚。</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2. 根据《中华人民共和国治安管理处罚法》第七十条规定　以营利为目的，为赌博提供条件的，或者参与赌博赌资较大的，处五日以下拘留或者五百元以下罚款；情节严重的，处十日以上十五日以下拘留，并处五百元以上三千元以下罚款。</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3. 根据《中华人民共和国治安管理处罚法》第七十二条　有下列行为之一的，处十日以上十五日以下拘留，可以并处二千元以下罚款；情节较轻的，处五日以下拘留或者五百元以下罚款。</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1" name="图片 100"/>
          <p:cNvPicPr/>
          <p:nvPr/>
        </p:nvPicPr>
        <p:blipFill>
          <a:blip r:embed="rId3"/>
          <a:stretch>
            <a:fillRect/>
          </a:stretch>
        </p:blipFill>
        <p:spPr>
          <a:xfrm>
            <a:off x="7859395" y="1271016"/>
            <a:ext cx="3048000" cy="4559808"/>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629410" y="1578610"/>
            <a:ext cx="8270240" cy="184658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第一单元　预防和应对社会安全类事故或事件</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三、远离不健康的环境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960755"/>
            <a:ext cx="72409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（一）出入娱乐场所带来的危害</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sp>
        <p:nvSpPr>
          <p:cNvPr id="19465" name="Freeform 9"/>
          <p:cNvSpPr/>
          <p:nvPr>
            <p:custDataLst>
              <p:tags r:id="rId3"/>
            </p:custDataLst>
          </p:nvPr>
        </p:nvSpPr>
        <p:spPr bwMode="auto">
          <a:xfrm rot="19800000">
            <a:off x="4633749" y="1971572"/>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283149"/>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2" name="Freeform 26"/>
          <p:cNvSpPr>
            <a:spLocks noEditPoints="1"/>
          </p:cNvSpPr>
          <p:nvPr>
            <p:custDataLst>
              <p:tags r:id="rId4"/>
            </p:custDataLst>
          </p:nvPr>
        </p:nvSpPr>
        <p:spPr bwMode="auto">
          <a:xfrm>
            <a:off x="5077918" y="2512550"/>
            <a:ext cx="465619" cy="470045"/>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8" name="Freeform 12"/>
          <p:cNvSpPr/>
          <p:nvPr>
            <p:custDataLst>
              <p:tags r:id="rId5"/>
            </p:custDataLst>
          </p:nvPr>
        </p:nvSpPr>
        <p:spPr bwMode="auto">
          <a:xfrm rot="1800000">
            <a:off x="5421911" y="3332314"/>
            <a:ext cx="1348180" cy="1554114"/>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5B8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3" name="Freeform 27"/>
          <p:cNvSpPr>
            <a:spLocks noEditPoints="1"/>
          </p:cNvSpPr>
          <p:nvPr>
            <p:custDataLst>
              <p:tags r:id="rId6"/>
            </p:custDataLst>
          </p:nvPr>
        </p:nvSpPr>
        <p:spPr bwMode="auto">
          <a:xfrm>
            <a:off x="5909880" y="3879685"/>
            <a:ext cx="368262" cy="470045"/>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64" name="Freeform 8"/>
          <p:cNvSpPr/>
          <p:nvPr>
            <p:custDataLst>
              <p:tags r:id="rId7"/>
            </p:custDataLst>
          </p:nvPr>
        </p:nvSpPr>
        <p:spPr bwMode="auto">
          <a:xfrm rot="1800000">
            <a:off x="6207956" y="1971573"/>
            <a:ext cx="1350296" cy="1554114"/>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404B69"/>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9485" name="Freeform 29"/>
          <p:cNvSpPr>
            <a:spLocks noEditPoints="1"/>
          </p:cNvSpPr>
          <p:nvPr>
            <p:custDataLst>
              <p:tags r:id="rId8"/>
            </p:custDataLst>
          </p:nvPr>
        </p:nvSpPr>
        <p:spPr bwMode="auto">
          <a:xfrm>
            <a:off x="6707143" y="2531071"/>
            <a:ext cx="383078" cy="453107"/>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9"/>
            </p:custDataLst>
          </p:nvPr>
        </p:nvSpPr>
        <p:spPr>
          <a:xfrm>
            <a:off x="360680" y="2021840"/>
            <a:ext cx="3240405" cy="235839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solidFill>
                  <a:schemeClr val="tx2">
                    <a:lumMod val="75000"/>
                  </a:schemeClr>
                </a:solidFill>
                <a:sym typeface="Arial" panose="020B0604020202020204" pitchFamily="34" charset="0"/>
              </a:rPr>
              <a:t> 错误地引导中职生的观念</a:t>
            </a:r>
            <a:endParaRPr lang="zh-CN" altLang="en-US" sz="1800" b="1">
              <a:solidFill>
                <a:schemeClr val="tx2">
                  <a:lumMod val="75000"/>
                </a:schemeClr>
              </a:solidFill>
              <a:sym typeface="Arial" panose="020B0604020202020204" pitchFamily="34" charset="0"/>
            </a:endParaRPr>
          </a:p>
          <a:p>
            <a:pPr algn="l"/>
            <a:r>
              <a:rPr lang="zh-CN" altLang="en-US" sz="1600">
                <a:sym typeface="Arial" panose="020B0604020202020204" pitchFamily="34" charset="0"/>
              </a:rPr>
              <a:t>中职生如果长时间出入不健康的场所，就会逐渐地被那些不健康的信息和习惯所影响，中职生的思维方式就会被那些不健康的观念误导，并用那一套错误的理念来规范自己的行为。</a:t>
            </a:r>
            <a:endParaRPr lang="zh-CN" altLang="en-US" sz="1600">
              <a:sym typeface="Arial" panose="020B0604020202020204" pitchFamily="34" charset="0"/>
            </a:endParaRPr>
          </a:p>
        </p:txBody>
      </p:sp>
      <p:sp>
        <p:nvSpPr>
          <p:cNvPr id="11" name="文本框 10"/>
          <p:cNvSpPr txBox="1"/>
          <p:nvPr>
            <p:custDataLst>
              <p:tags r:id="rId10"/>
            </p:custDataLst>
          </p:nvPr>
        </p:nvSpPr>
        <p:spPr>
          <a:xfrm>
            <a:off x="3459670" y="2017464"/>
            <a:ext cx="870751" cy="763094"/>
          </a:xfrm>
          <a:prstGeom prst="rect">
            <a:avLst/>
          </a:prstGeom>
          <a:noFill/>
        </p:spPr>
        <p:txBody>
          <a:bodyPr wrap="square" rtlCol="0">
            <a:normAutofit/>
          </a:bodyPr>
          <a:lstStyle/>
          <a:p>
            <a:pPr algn="r">
              <a:lnSpc>
                <a:spcPct val="120000"/>
              </a:lnSpc>
            </a:pPr>
            <a:r>
              <a:rPr lang="en-US" altLang="zh-CN" sz="4000" b="1" spc="150" dirty="0">
                <a:solidFill>
                  <a:srgbClr val="28314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01</a:t>
            </a:r>
            <a:endParaRPr lang="en-US" altLang="zh-CN" sz="4000" b="1" spc="150" dirty="0">
              <a:solidFill>
                <a:srgbClr val="28314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21" name="文本框 20"/>
          <p:cNvSpPr txBox="1"/>
          <p:nvPr>
            <p:custDataLst>
              <p:tags r:id="rId11"/>
            </p:custDataLst>
          </p:nvPr>
        </p:nvSpPr>
        <p:spPr>
          <a:xfrm>
            <a:off x="7861577" y="2021544"/>
            <a:ext cx="870751" cy="763094"/>
          </a:xfrm>
          <a:prstGeom prst="rect">
            <a:avLst/>
          </a:prstGeom>
          <a:noFill/>
        </p:spPr>
        <p:txBody>
          <a:bodyPr wrap="square" rtlCol="0">
            <a:normAutofit/>
          </a:bodyPr>
          <a:lstStyle/>
          <a:p>
            <a:pPr algn="r">
              <a:lnSpc>
                <a:spcPct val="120000"/>
              </a:lnSpc>
            </a:pPr>
            <a:r>
              <a:rPr lang="en-US" altLang="zh-CN" sz="4000" b="1" spc="150" dirty="0">
                <a:solidFill>
                  <a:srgbClr val="404B6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02</a:t>
            </a:r>
            <a:endParaRPr lang="en-US" altLang="zh-CN" sz="4000" b="1" spc="150" dirty="0">
              <a:solidFill>
                <a:srgbClr val="404B69"/>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6" name="文本框 15"/>
          <p:cNvSpPr txBox="1"/>
          <p:nvPr>
            <p:custDataLst>
              <p:tags r:id="rId12"/>
            </p:custDataLst>
          </p:nvPr>
        </p:nvSpPr>
        <p:spPr>
          <a:xfrm>
            <a:off x="8669655" y="2021840"/>
            <a:ext cx="3336925" cy="186245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solidFill>
                  <a:schemeClr val="bg2">
                    <a:lumMod val="50000"/>
                  </a:schemeClr>
                </a:solidFill>
                <a:sym typeface="Arial" panose="020B0604020202020204" pitchFamily="34" charset="0"/>
              </a:rPr>
              <a:t>影响中职生的学习和生活</a:t>
            </a:r>
            <a:endParaRPr lang="zh-CN" altLang="en-US" sz="1800" b="1">
              <a:solidFill>
                <a:schemeClr val="bg2">
                  <a:lumMod val="50000"/>
                </a:schemeClr>
              </a:solidFill>
              <a:sym typeface="Arial" panose="020B0604020202020204" pitchFamily="34" charset="0"/>
            </a:endParaRPr>
          </a:p>
          <a:p>
            <a:pPr algn="l"/>
            <a:r>
              <a:rPr lang="zh-CN" altLang="en-US" sz="1600">
                <a:sym typeface="Arial" panose="020B0604020202020204" pitchFamily="34" charset="0"/>
              </a:rPr>
              <a:t>中职生最主要的任务就是学习，以便为以后的就业做好储备。如果长时间出入不健康的场所，学习的时间就会被占据。</a:t>
            </a:r>
            <a:endParaRPr lang="zh-CN" altLang="en-US" sz="1600">
              <a:sym typeface="Arial" panose="020B0604020202020204" pitchFamily="34" charset="0"/>
            </a:endParaRPr>
          </a:p>
        </p:txBody>
      </p:sp>
      <p:sp>
        <p:nvSpPr>
          <p:cNvPr id="23" name="文本框 22"/>
          <p:cNvSpPr txBox="1"/>
          <p:nvPr>
            <p:custDataLst>
              <p:tags r:id="rId13"/>
            </p:custDataLst>
          </p:nvPr>
        </p:nvSpPr>
        <p:spPr>
          <a:xfrm>
            <a:off x="4660900" y="4786630"/>
            <a:ext cx="4427855" cy="158432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anose="020B0503020204020204" charset="-122"/>
              </a:defRPr>
            </a:lvl1pPr>
          </a:lstStyle>
          <a:p>
            <a:pPr algn="l"/>
            <a:r>
              <a:rPr lang="zh-CN" altLang="en-US" sz="1800" b="1">
                <a:solidFill>
                  <a:schemeClr val="accent5">
                    <a:lumMod val="75000"/>
                  </a:schemeClr>
                </a:solidFill>
                <a:sym typeface="Arial" panose="020B0604020202020204" pitchFamily="34" charset="0"/>
              </a:rPr>
              <a:t>对中职生的心理产生一定的影响</a:t>
            </a:r>
            <a:endParaRPr lang="zh-CN" altLang="en-US" sz="1800" b="1">
              <a:solidFill>
                <a:schemeClr val="accent5">
                  <a:lumMod val="75000"/>
                </a:schemeClr>
              </a:solidFill>
              <a:sym typeface="Arial" panose="020B0604020202020204" pitchFamily="34" charset="0"/>
            </a:endParaRPr>
          </a:p>
          <a:p>
            <a:pPr algn="l"/>
            <a:r>
              <a:rPr lang="zh-CN" altLang="en-US" sz="1600">
                <a:sym typeface="Arial" panose="020B0604020202020204" pitchFamily="34" charset="0"/>
              </a:rPr>
              <a:t>经常出入不健康的场所，在和形形色色的人接触后，中职生的心理有可能会被扭曲，有可能会对社会产生抱怨和失望。</a:t>
            </a:r>
            <a:endParaRPr lang="zh-CN" altLang="en-US" sz="1600">
              <a:sym typeface="Arial" panose="020B0604020202020204" pitchFamily="34" charset="0"/>
            </a:endParaRPr>
          </a:p>
        </p:txBody>
      </p:sp>
      <p:sp>
        <p:nvSpPr>
          <p:cNvPr id="24" name="文本框 23"/>
          <p:cNvSpPr txBox="1"/>
          <p:nvPr>
            <p:custDataLst>
              <p:tags r:id="rId14"/>
            </p:custDataLst>
          </p:nvPr>
        </p:nvSpPr>
        <p:spPr>
          <a:xfrm>
            <a:off x="4438146" y="4023763"/>
            <a:ext cx="870751" cy="763094"/>
          </a:xfrm>
          <a:prstGeom prst="rect">
            <a:avLst/>
          </a:prstGeom>
          <a:noFill/>
        </p:spPr>
        <p:txBody>
          <a:bodyPr wrap="square" rtlCol="0">
            <a:normAutofit/>
          </a:bodyPr>
          <a:lstStyle/>
          <a:p>
            <a:pPr algn="r">
              <a:lnSpc>
                <a:spcPct val="120000"/>
              </a:lnSpc>
            </a:pPr>
            <a:r>
              <a:rPr lang="en-US" altLang="zh-CN" sz="4000" b="1" spc="150" dirty="0">
                <a:solidFill>
                  <a:srgbClr val="005B8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03</a:t>
            </a:r>
            <a:endParaRPr lang="en-US" altLang="zh-CN" sz="4000" b="1" spc="150" dirty="0">
              <a:solidFill>
                <a:srgbClr val="005B8A"/>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三、远离不健康的环境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960755"/>
            <a:ext cx="72409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（二）积极行动远离不健康环境</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sp>
        <p:nvSpPr>
          <p:cNvPr id="14" name="椭圆 13"/>
          <p:cNvSpPr/>
          <p:nvPr>
            <p:custDataLst>
              <p:tags r:id="rId3"/>
            </p:custDataLst>
          </p:nvPr>
        </p:nvSpPr>
        <p:spPr>
          <a:xfrm>
            <a:off x="6925945" y="4010660"/>
            <a:ext cx="1007745" cy="1007745"/>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rtlCol="0" anchor="ctr">
            <a:normAutofit/>
          </a:bodyPr>
          <a:p>
            <a:pPr algn="ctr"/>
            <a:endParaRPr lang="zh-CN" altLang="en-US">
              <a:sym typeface="Arial" panose="020B0604020202020204" pitchFamily="34" charset="0"/>
            </a:endParaRPr>
          </a:p>
        </p:txBody>
      </p:sp>
      <p:sp>
        <p:nvSpPr>
          <p:cNvPr id="15" name="KSO_Shape"/>
          <p:cNvSpPr/>
          <p:nvPr>
            <p:custDataLst>
              <p:tags r:id="rId4"/>
            </p:custDataLst>
          </p:nvPr>
        </p:nvSpPr>
        <p:spPr>
          <a:xfrm>
            <a:off x="7218680" y="4240530"/>
            <a:ext cx="422275" cy="547370"/>
          </a:xfrm>
          <a:custGeom>
            <a:avLst/>
            <a:gdLst>
              <a:gd name="connsiteX0" fmla="*/ 119442 w 2112807"/>
              <a:gd name="connsiteY0" fmla="*/ 0 h 3733939"/>
              <a:gd name="connsiteX1" fmla="*/ 238884 w 2112807"/>
              <a:gd name="connsiteY1" fmla="*/ 119442 h 3733939"/>
              <a:gd name="connsiteX2" fmla="*/ 165934 w 2112807"/>
              <a:gd name="connsiteY2" fmla="*/ 229498 h 3733939"/>
              <a:gd name="connsiteX3" fmla="*/ 142301 w 2112807"/>
              <a:gd name="connsiteY3" fmla="*/ 234269 h 3733939"/>
              <a:gd name="connsiteX4" fmla="*/ 142301 w 2112807"/>
              <a:gd name="connsiteY4" fmla="*/ 412408 h 3733939"/>
              <a:gd name="connsiteX5" fmla="*/ 159590 w 2112807"/>
              <a:gd name="connsiteY5" fmla="*/ 392780 h 3733939"/>
              <a:gd name="connsiteX6" fmla="*/ 2112807 w 2112807"/>
              <a:gd name="connsiteY6" fmla="*/ 464309 h 3733939"/>
              <a:gd name="connsiteX7" fmla="*/ 2112807 w 2112807"/>
              <a:gd name="connsiteY7" fmla="*/ 1976477 h 3733939"/>
              <a:gd name="connsiteX8" fmla="*/ 159590 w 2112807"/>
              <a:gd name="connsiteY8" fmla="*/ 1904948 h 3733939"/>
              <a:gd name="connsiteX9" fmla="*/ 142301 w 2112807"/>
              <a:gd name="connsiteY9" fmla="*/ 1924576 h 3733939"/>
              <a:gd name="connsiteX10" fmla="*/ 142301 w 2112807"/>
              <a:gd name="connsiteY10" fmla="*/ 3733939 h 3733939"/>
              <a:gd name="connsiteX11" fmla="*/ 96582 w 2112807"/>
              <a:gd name="connsiteY11" fmla="*/ 3733939 h 3733939"/>
              <a:gd name="connsiteX12" fmla="*/ 96582 w 2112807"/>
              <a:gd name="connsiteY12" fmla="*/ 234269 h 3733939"/>
              <a:gd name="connsiteX13" fmla="*/ 72950 w 2112807"/>
              <a:gd name="connsiteY13" fmla="*/ 229498 h 3733939"/>
              <a:gd name="connsiteX14" fmla="*/ 0 w 2112807"/>
              <a:gd name="connsiteY14" fmla="*/ 119442 h 3733939"/>
              <a:gd name="connsiteX15" fmla="*/ 119442 w 2112807"/>
              <a:gd name="connsiteY15" fmla="*/ 0 h 373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12807" h="3733939">
                <a:moveTo>
                  <a:pt x="119442" y="0"/>
                </a:moveTo>
                <a:cubicBezTo>
                  <a:pt x="185408" y="0"/>
                  <a:pt x="238884" y="53476"/>
                  <a:pt x="238884" y="119442"/>
                </a:cubicBezTo>
                <a:cubicBezTo>
                  <a:pt x="238884" y="168916"/>
                  <a:pt x="208804" y="211365"/>
                  <a:pt x="165934" y="229498"/>
                </a:cubicBezTo>
                <a:lnTo>
                  <a:pt x="142301" y="234269"/>
                </a:lnTo>
                <a:lnTo>
                  <a:pt x="142301" y="412408"/>
                </a:lnTo>
                <a:lnTo>
                  <a:pt x="159590" y="392780"/>
                </a:lnTo>
                <a:cubicBezTo>
                  <a:pt x="810663" y="-273233"/>
                  <a:pt x="1461735" y="1278149"/>
                  <a:pt x="2112807" y="464309"/>
                </a:cubicBezTo>
                <a:lnTo>
                  <a:pt x="2112807" y="1976477"/>
                </a:lnTo>
                <a:cubicBezTo>
                  <a:pt x="1461735" y="2790317"/>
                  <a:pt x="810663" y="1238935"/>
                  <a:pt x="159590" y="1904948"/>
                </a:cubicBezTo>
                <a:lnTo>
                  <a:pt x="142301" y="1924576"/>
                </a:lnTo>
                <a:lnTo>
                  <a:pt x="142301" y="3733939"/>
                </a:lnTo>
                <a:lnTo>
                  <a:pt x="96582" y="3733939"/>
                </a:lnTo>
                <a:lnTo>
                  <a:pt x="96582" y="234269"/>
                </a:lnTo>
                <a:lnTo>
                  <a:pt x="72950" y="229498"/>
                </a:lnTo>
                <a:cubicBezTo>
                  <a:pt x="30080" y="211365"/>
                  <a:pt x="0" y="168916"/>
                  <a:pt x="0" y="119442"/>
                </a:cubicBezTo>
                <a:cubicBezTo>
                  <a:pt x="0" y="53476"/>
                  <a:pt x="53476" y="0"/>
                  <a:pt x="119442" y="0"/>
                </a:cubicBezTo>
                <a:close/>
              </a:path>
            </a:pathLst>
          </a:custGeom>
          <a:solidFill>
            <a:sysClr val="window" lastClr="FFFFFF"/>
          </a:solidFill>
          <a:ln>
            <a:noFill/>
          </a:ln>
        </p:spPr>
        <p:style>
          <a:lnRef idx="2">
            <a:srgbClr val="1F74AD">
              <a:shade val="50000"/>
            </a:srgbClr>
          </a:lnRef>
          <a:fillRef idx="1">
            <a:srgbClr val="1F74AD"/>
          </a:fillRef>
          <a:effectRef idx="0">
            <a:srgbClr val="1F74AD"/>
          </a:effectRef>
          <a:fontRef idx="minor">
            <a:sysClr val="window" lastClr="FFFFFF"/>
          </a:fontRef>
        </p:style>
        <p:txBody>
          <a:bodyPr wrap="square" bIns="684000" anchor="ctr">
            <a:normAutofit fontScale="25000" lnSpcReduction="20000"/>
          </a:bodyPr>
          <a:p>
            <a:pPr algn="ctr" eaLnBrk="1" hangingPunct="1">
              <a:spcBef>
                <a:spcPts val="0"/>
              </a:spcBef>
              <a:spcAft>
                <a:spcPts val="0"/>
              </a:spcAft>
              <a:defRPr/>
            </a:pPr>
            <a:endParaRPr lang="zh-CN" altLang="en-US" dirty="0">
              <a:solidFill>
                <a:srgbClr val="FFFFFF"/>
              </a:solidFill>
              <a:sym typeface="Arial" panose="020B0604020202020204" pitchFamily="34" charset="0"/>
            </a:endParaRPr>
          </a:p>
        </p:txBody>
      </p:sp>
      <p:sp>
        <p:nvSpPr>
          <p:cNvPr id="17" name="椭圆 16"/>
          <p:cNvSpPr/>
          <p:nvPr>
            <p:custDataLst>
              <p:tags r:id="rId5"/>
            </p:custDataLst>
          </p:nvPr>
        </p:nvSpPr>
        <p:spPr>
          <a:xfrm>
            <a:off x="4210685" y="3977640"/>
            <a:ext cx="1007745" cy="1007745"/>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19" name="KSO_Shape"/>
          <p:cNvSpPr/>
          <p:nvPr>
            <p:custDataLst>
              <p:tags r:id="rId6"/>
            </p:custDataLst>
          </p:nvPr>
        </p:nvSpPr>
        <p:spPr bwMode="auto">
          <a:xfrm rot="1800000">
            <a:off x="4530725" y="4145915"/>
            <a:ext cx="367030" cy="601980"/>
          </a:xfrm>
          <a:custGeom>
            <a:avLst/>
            <a:gdLst>
              <a:gd name="T0" fmla="*/ 1029029 w 3535"/>
              <a:gd name="T1" fmla="*/ 1156466 h 5800"/>
              <a:gd name="T2" fmla="*/ 818493 w 3535"/>
              <a:gd name="T3" fmla="*/ 1179458 h 5800"/>
              <a:gd name="T4" fmla="*/ 848054 w 3535"/>
              <a:gd name="T5" fmla="*/ 1077639 h 5800"/>
              <a:gd name="T6" fmla="*/ 875315 w 3535"/>
              <a:gd name="T7" fmla="*/ 972864 h 5800"/>
              <a:gd name="T8" fmla="*/ 898635 w 3535"/>
              <a:gd name="T9" fmla="*/ 868417 h 5800"/>
              <a:gd name="T10" fmla="*/ 916371 w 3535"/>
              <a:gd name="T11" fmla="*/ 767255 h 5800"/>
              <a:gd name="T12" fmla="*/ 926553 w 3535"/>
              <a:gd name="T13" fmla="*/ 672662 h 5800"/>
              <a:gd name="T14" fmla="*/ 927538 w 3535"/>
              <a:gd name="T15" fmla="*/ 635876 h 5800"/>
              <a:gd name="T16" fmla="*/ 926553 w 3535"/>
              <a:gd name="T17" fmla="*/ 582996 h 5800"/>
              <a:gd name="T18" fmla="*/ 921955 w 3535"/>
              <a:gd name="T19" fmla="*/ 531429 h 5800"/>
              <a:gd name="T20" fmla="*/ 914072 w 3535"/>
              <a:gd name="T21" fmla="*/ 481505 h 5800"/>
              <a:gd name="T22" fmla="*/ 903233 w 3535"/>
              <a:gd name="T23" fmla="*/ 433223 h 5800"/>
              <a:gd name="T24" fmla="*/ 889438 w 3535"/>
              <a:gd name="T25" fmla="*/ 387241 h 5800"/>
              <a:gd name="T26" fmla="*/ 873673 w 3535"/>
              <a:gd name="T27" fmla="*/ 342900 h 5800"/>
              <a:gd name="T28" fmla="*/ 855936 w 3535"/>
              <a:gd name="T29" fmla="*/ 301187 h 5800"/>
              <a:gd name="T30" fmla="*/ 836230 w 3535"/>
              <a:gd name="T31" fmla="*/ 261773 h 5800"/>
              <a:gd name="T32" fmla="*/ 808640 w 3535"/>
              <a:gd name="T33" fmla="*/ 212178 h 5800"/>
              <a:gd name="T34" fmla="*/ 763314 w 3535"/>
              <a:gd name="T35" fmla="*/ 146816 h 5800"/>
              <a:gd name="T36" fmla="*/ 717660 w 3535"/>
              <a:gd name="T37" fmla="*/ 92622 h 5800"/>
              <a:gd name="T38" fmla="*/ 673319 w 3535"/>
              <a:gd name="T39" fmla="*/ 50253 h 5800"/>
              <a:gd name="T40" fmla="*/ 632592 w 3535"/>
              <a:gd name="T41" fmla="*/ 20035 h 5800"/>
              <a:gd name="T42" fmla="*/ 608943 w 3535"/>
              <a:gd name="T43" fmla="*/ 7226 h 5800"/>
              <a:gd name="T44" fmla="*/ 593835 w 3535"/>
              <a:gd name="T45" fmla="*/ 1971 h 5800"/>
              <a:gd name="T46" fmla="*/ 580697 w 3535"/>
              <a:gd name="T47" fmla="*/ 0 h 5800"/>
              <a:gd name="T48" fmla="*/ 572486 w 3535"/>
              <a:gd name="T49" fmla="*/ 657 h 5800"/>
              <a:gd name="T50" fmla="*/ 558034 w 3535"/>
              <a:gd name="T51" fmla="*/ 5255 h 5800"/>
              <a:gd name="T52" fmla="*/ 541283 w 3535"/>
              <a:gd name="T53" fmla="*/ 12809 h 5800"/>
              <a:gd name="T54" fmla="*/ 502526 w 3535"/>
              <a:gd name="T55" fmla="*/ 38428 h 5800"/>
              <a:gd name="T56" fmla="*/ 459171 w 3535"/>
              <a:gd name="T57" fmla="*/ 77185 h 5800"/>
              <a:gd name="T58" fmla="*/ 413517 w 3535"/>
              <a:gd name="T59" fmla="*/ 127438 h 5800"/>
              <a:gd name="T60" fmla="*/ 368191 w 3535"/>
              <a:gd name="T61" fmla="*/ 189515 h 5800"/>
              <a:gd name="T62" fmla="*/ 332390 w 3535"/>
              <a:gd name="T63" fmla="*/ 248635 h 5800"/>
              <a:gd name="T64" fmla="*/ 312026 w 3535"/>
              <a:gd name="T65" fmla="*/ 287721 h 5800"/>
              <a:gd name="T66" fmla="*/ 293633 w 3535"/>
              <a:gd name="T67" fmla="*/ 328777 h 5800"/>
              <a:gd name="T68" fmla="*/ 277210 w 3535"/>
              <a:gd name="T69" fmla="*/ 371803 h 5800"/>
              <a:gd name="T70" fmla="*/ 263087 w 3535"/>
              <a:gd name="T71" fmla="*/ 417458 h 5800"/>
              <a:gd name="T72" fmla="*/ 250935 w 3535"/>
              <a:gd name="T73" fmla="*/ 465083 h 5800"/>
              <a:gd name="T74" fmla="*/ 242066 w 3535"/>
              <a:gd name="T75" fmla="*/ 514350 h 5800"/>
              <a:gd name="T76" fmla="*/ 236483 w 3535"/>
              <a:gd name="T77" fmla="*/ 565588 h 5800"/>
              <a:gd name="T78" fmla="*/ 233855 w 3535"/>
              <a:gd name="T79" fmla="*/ 618468 h 5800"/>
              <a:gd name="T80" fmla="*/ 235169 w 3535"/>
              <a:gd name="T81" fmla="*/ 672662 h 5800"/>
              <a:gd name="T82" fmla="*/ 241410 w 3535"/>
              <a:gd name="T83" fmla="*/ 734739 h 5800"/>
              <a:gd name="T84" fmla="*/ 256190 w 3535"/>
              <a:gd name="T85" fmla="*/ 834259 h 5800"/>
              <a:gd name="T86" fmla="*/ 277867 w 3535"/>
              <a:gd name="T87" fmla="*/ 938048 h 5800"/>
              <a:gd name="T88" fmla="*/ 304143 w 3535"/>
              <a:gd name="T89" fmla="*/ 1043152 h 5800"/>
              <a:gd name="T90" fmla="*/ 333047 w 3535"/>
              <a:gd name="T91" fmla="*/ 1146284 h 5800"/>
              <a:gd name="T92" fmla="*/ 132693 w 3535"/>
              <a:gd name="T93" fmla="*/ 1156466 h 5800"/>
              <a:gd name="T94" fmla="*/ 580697 w 3535"/>
              <a:gd name="T95" fmla="*/ 1905000 h 58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535" h="5800">
                <a:moveTo>
                  <a:pt x="2174" y="4724"/>
                </a:moveTo>
                <a:lnTo>
                  <a:pt x="3535" y="5397"/>
                </a:lnTo>
                <a:lnTo>
                  <a:pt x="3133" y="3521"/>
                </a:lnTo>
                <a:lnTo>
                  <a:pt x="2462" y="3691"/>
                </a:lnTo>
                <a:lnTo>
                  <a:pt x="2492" y="3591"/>
                </a:lnTo>
                <a:lnTo>
                  <a:pt x="2523" y="3490"/>
                </a:lnTo>
                <a:lnTo>
                  <a:pt x="2552" y="3385"/>
                </a:lnTo>
                <a:lnTo>
                  <a:pt x="2582" y="3281"/>
                </a:lnTo>
                <a:lnTo>
                  <a:pt x="2611" y="3176"/>
                </a:lnTo>
                <a:lnTo>
                  <a:pt x="2638" y="3069"/>
                </a:lnTo>
                <a:lnTo>
                  <a:pt x="2665" y="2962"/>
                </a:lnTo>
                <a:lnTo>
                  <a:pt x="2691" y="2856"/>
                </a:lnTo>
                <a:lnTo>
                  <a:pt x="2714" y="2749"/>
                </a:lnTo>
                <a:lnTo>
                  <a:pt x="2736" y="2644"/>
                </a:lnTo>
                <a:lnTo>
                  <a:pt x="2757" y="2540"/>
                </a:lnTo>
                <a:lnTo>
                  <a:pt x="2774" y="2437"/>
                </a:lnTo>
                <a:lnTo>
                  <a:pt x="2790" y="2336"/>
                </a:lnTo>
                <a:lnTo>
                  <a:pt x="2802" y="2237"/>
                </a:lnTo>
                <a:lnTo>
                  <a:pt x="2813" y="2141"/>
                </a:lnTo>
                <a:lnTo>
                  <a:pt x="2821" y="2048"/>
                </a:lnTo>
                <a:lnTo>
                  <a:pt x="2823" y="1992"/>
                </a:lnTo>
                <a:lnTo>
                  <a:pt x="2824" y="1936"/>
                </a:lnTo>
                <a:lnTo>
                  <a:pt x="2824" y="1883"/>
                </a:lnTo>
                <a:lnTo>
                  <a:pt x="2823" y="1829"/>
                </a:lnTo>
                <a:lnTo>
                  <a:pt x="2821" y="1775"/>
                </a:lnTo>
                <a:lnTo>
                  <a:pt x="2817" y="1722"/>
                </a:lnTo>
                <a:lnTo>
                  <a:pt x="2813" y="1669"/>
                </a:lnTo>
                <a:lnTo>
                  <a:pt x="2807" y="1618"/>
                </a:lnTo>
                <a:lnTo>
                  <a:pt x="2800" y="1566"/>
                </a:lnTo>
                <a:lnTo>
                  <a:pt x="2791" y="1515"/>
                </a:lnTo>
                <a:lnTo>
                  <a:pt x="2783" y="1466"/>
                </a:lnTo>
                <a:lnTo>
                  <a:pt x="2773" y="1416"/>
                </a:lnTo>
                <a:lnTo>
                  <a:pt x="2762" y="1367"/>
                </a:lnTo>
                <a:lnTo>
                  <a:pt x="2750" y="1319"/>
                </a:lnTo>
                <a:lnTo>
                  <a:pt x="2736" y="1271"/>
                </a:lnTo>
                <a:lnTo>
                  <a:pt x="2723" y="1224"/>
                </a:lnTo>
                <a:lnTo>
                  <a:pt x="2708" y="1179"/>
                </a:lnTo>
                <a:lnTo>
                  <a:pt x="2693" y="1132"/>
                </a:lnTo>
                <a:lnTo>
                  <a:pt x="2677" y="1088"/>
                </a:lnTo>
                <a:lnTo>
                  <a:pt x="2660" y="1044"/>
                </a:lnTo>
                <a:lnTo>
                  <a:pt x="2643" y="1001"/>
                </a:lnTo>
                <a:lnTo>
                  <a:pt x="2625" y="958"/>
                </a:lnTo>
                <a:lnTo>
                  <a:pt x="2606" y="917"/>
                </a:lnTo>
                <a:lnTo>
                  <a:pt x="2587" y="876"/>
                </a:lnTo>
                <a:lnTo>
                  <a:pt x="2567" y="836"/>
                </a:lnTo>
                <a:lnTo>
                  <a:pt x="2546" y="797"/>
                </a:lnTo>
                <a:lnTo>
                  <a:pt x="2525" y="757"/>
                </a:lnTo>
                <a:lnTo>
                  <a:pt x="2505" y="719"/>
                </a:lnTo>
                <a:lnTo>
                  <a:pt x="2462" y="646"/>
                </a:lnTo>
                <a:lnTo>
                  <a:pt x="2416" y="577"/>
                </a:lnTo>
                <a:lnTo>
                  <a:pt x="2371" y="511"/>
                </a:lnTo>
                <a:lnTo>
                  <a:pt x="2324" y="447"/>
                </a:lnTo>
                <a:lnTo>
                  <a:pt x="2278" y="388"/>
                </a:lnTo>
                <a:lnTo>
                  <a:pt x="2231" y="333"/>
                </a:lnTo>
                <a:lnTo>
                  <a:pt x="2185" y="282"/>
                </a:lnTo>
                <a:lnTo>
                  <a:pt x="2139" y="235"/>
                </a:lnTo>
                <a:lnTo>
                  <a:pt x="2094" y="191"/>
                </a:lnTo>
                <a:lnTo>
                  <a:pt x="2050" y="153"/>
                </a:lnTo>
                <a:lnTo>
                  <a:pt x="2007" y="117"/>
                </a:lnTo>
                <a:lnTo>
                  <a:pt x="1965" y="87"/>
                </a:lnTo>
                <a:lnTo>
                  <a:pt x="1926" y="61"/>
                </a:lnTo>
                <a:lnTo>
                  <a:pt x="1889" y="39"/>
                </a:lnTo>
                <a:lnTo>
                  <a:pt x="1871" y="30"/>
                </a:lnTo>
                <a:lnTo>
                  <a:pt x="1854" y="22"/>
                </a:lnTo>
                <a:lnTo>
                  <a:pt x="1838" y="16"/>
                </a:lnTo>
                <a:lnTo>
                  <a:pt x="1823" y="10"/>
                </a:lnTo>
                <a:lnTo>
                  <a:pt x="1808" y="6"/>
                </a:lnTo>
                <a:lnTo>
                  <a:pt x="1794" y="2"/>
                </a:lnTo>
                <a:lnTo>
                  <a:pt x="1780" y="1"/>
                </a:lnTo>
                <a:lnTo>
                  <a:pt x="1768" y="0"/>
                </a:lnTo>
                <a:lnTo>
                  <a:pt x="1757" y="1"/>
                </a:lnTo>
                <a:lnTo>
                  <a:pt x="1743" y="2"/>
                </a:lnTo>
                <a:lnTo>
                  <a:pt x="1729" y="6"/>
                </a:lnTo>
                <a:lnTo>
                  <a:pt x="1714" y="10"/>
                </a:lnTo>
                <a:lnTo>
                  <a:pt x="1699" y="16"/>
                </a:lnTo>
                <a:lnTo>
                  <a:pt x="1682" y="22"/>
                </a:lnTo>
                <a:lnTo>
                  <a:pt x="1666" y="30"/>
                </a:lnTo>
                <a:lnTo>
                  <a:pt x="1648" y="39"/>
                </a:lnTo>
                <a:lnTo>
                  <a:pt x="1611" y="61"/>
                </a:lnTo>
                <a:lnTo>
                  <a:pt x="1572" y="87"/>
                </a:lnTo>
                <a:lnTo>
                  <a:pt x="1530" y="117"/>
                </a:lnTo>
                <a:lnTo>
                  <a:pt x="1487" y="153"/>
                </a:lnTo>
                <a:lnTo>
                  <a:pt x="1443" y="191"/>
                </a:lnTo>
                <a:lnTo>
                  <a:pt x="1398" y="235"/>
                </a:lnTo>
                <a:lnTo>
                  <a:pt x="1352" y="282"/>
                </a:lnTo>
                <a:lnTo>
                  <a:pt x="1306" y="333"/>
                </a:lnTo>
                <a:lnTo>
                  <a:pt x="1259" y="388"/>
                </a:lnTo>
                <a:lnTo>
                  <a:pt x="1213" y="447"/>
                </a:lnTo>
                <a:lnTo>
                  <a:pt x="1166" y="511"/>
                </a:lnTo>
                <a:lnTo>
                  <a:pt x="1121" y="577"/>
                </a:lnTo>
                <a:lnTo>
                  <a:pt x="1075" y="646"/>
                </a:lnTo>
                <a:lnTo>
                  <a:pt x="1032" y="719"/>
                </a:lnTo>
                <a:lnTo>
                  <a:pt x="1012" y="757"/>
                </a:lnTo>
                <a:lnTo>
                  <a:pt x="991" y="797"/>
                </a:lnTo>
                <a:lnTo>
                  <a:pt x="970" y="836"/>
                </a:lnTo>
                <a:lnTo>
                  <a:pt x="950" y="876"/>
                </a:lnTo>
                <a:lnTo>
                  <a:pt x="931" y="917"/>
                </a:lnTo>
                <a:lnTo>
                  <a:pt x="912" y="958"/>
                </a:lnTo>
                <a:lnTo>
                  <a:pt x="894" y="1001"/>
                </a:lnTo>
                <a:lnTo>
                  <a:pt x="877" y="1044"/>
                </a:lnTo>
                <a:lnTo>
                  <a:pt x="860" y="1088"/>
                </a:lnTo>
                <a:lnTo>
                  <a:pt x="844" y="1132"/>
                </a:lnTo>
                <a:lnTo>
                  <a:pt x="829" y="1179"/>
                </a:lnTo>
                <a:lnTo>
                  <a:pt x="814" y="1224"/>
                </a:lnTo>
                <a:lnTo>
                  <a:pt x="801" y="1271"/>
                </a:lnTo>
                <a:lnTo>
                  <a:pt x="787" y="1319"/>
                </a:lnTo>
                <a:lnTo>
                  <a:pt x="775" y="1367"/>
                </a:lnTo>
                <a:lnTo>
                  <a:pt x="764" y="1416"/>
                </a:lnTo>
                <a:lnTo>
                  <a:pt x="754" y="1466"/>
                </a:lnTo>
                <a:lnTo>
                  <a:pt x="746" y="1515"/>
                </a:lnTo>
                <a:lnTo>
                  <a:pt x="737" y="1566"/>
                </a:lnTo>
                <a:lnTo>
                  <a:pt x="730" y="1618"/>
                </a:lnTo>
                <a:lnTo>
                  <a:pt x="723" y="1669"/>
                </a:lnTo>
                <a:lnTo>
                  <a:pt x="720" y="1722"/>
                </a:lnTo>
                <a:lnTo>
                  <a:pt x="716" y="1775"/>
                </a:lnTo>
                <a:lnTo>
                  <a:pt x="714" y="1829"/>
                </a:lnTo>
                <a:lnTo>
                  <a:pt x="712" y="1883"/>
                </a:lnTo>
                <a:lnTo>
                  <a:pt x="712" y="1936"/>
                </a:lnTo>
                <a:lnTo>
                  <a:pt x="714" y="1992"/>
                </a:lnTo>
                <a:lnTo>
                  <a:pt x="716" y="2048"/>
                </a:lnTo>
                <a:lnTo>
                  <a:pt x="723" y="2141"/>
                </a:lnTo>
                <a:lnTo>
                  <a:pt x="735" y="2237"/>
                </a:lnTo>
                <a:lnTo>
                  <a:pt x="747" y="2336"/>
                </a:lnTo>
                <a:lnTo>
                  <a:pt x="763" y="2437"/>
                </a:lnTo>
                <a:lnTo>
                  <a:pt x="780" y="2540"/>
                </a:lnTo>
                <a:lnTo>
                  <a:pt x="801" y="2644"/>
                </a:lnTo>
                <a:lnTo>
                  <a:pt x="823" y="2749"/>
                </a:lnTo>
                <a:lnTo>
                  <a:pt x="846" y="2856"/>
                </a:lnTo>
                <a:lnTo>
                  <a:pt x="872" y="2962"/>
                </a:lnTo>
                <a:lnTo>
                  <a:pt x="899" y="3069"/>
                </a:lnTo>
                <a:lnTo>
                  <a:pt x="926" y="3176"/>
                </a:lnTo>
                <a:lnTo>
                  <a:pt x="955" y="3281"/>
                </a:lnTo>
                <a:lnTo>
                  <a:pt x="985" y="3385"/>
                </a:lnTo>
                <a:lnTo>
                  <a:pt x="1014" y="3490"/>
                </a:lnTo>
                <a:lnTo>
                  <a:pt x="1045" y="3591"/>
                </a:lnTo>
                <a:lnTo>
                  <a:pt x="1075" y="3691"/>
                </a:lnTo>
                <a:lnTo>
                  <a:pt x="404" y="3521"/>
                </a:lnTo>
                <a:lnTo>
                  <a:pt x="0" y="5397"/>
                </a:lnTo>
                <a:lnTo>
                  <a:pt x="1362" y="4724"/>
                </a:lnTo>
                <a:lnTo>
                  <a:pt x="1768" y="5800"/>
                </a:lnTo>
                <a:lnTo>
                  <a:pt x="2174" y="4724"/>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22" name="椭圆 21"/>
          <p:cNvSpPr/>
          <p:nvPr>
            <p:custDataLst>
              <p:tags r:id="rId7"/>
            </p:custDataLst>
          </p:nvPr>
        </p:nvSpPr>
        <p:spPr>
          <a:xfrm>
            <a:off x="5553710" y="1858645"/>
            <a:ext cx="1007745" cy="1007745"/>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25" name="KSO_Shape"/>
          <p:cNvSpPr/>
          <p:nvPr>
            <p:custDataLst>
              <p:tags r:id="rId8"/>
            </p:custDataLst>
          </p:nvPr>
        </p:nvSpPr>
        <p:spPr bwMode="auto">
          <a:xfrm>
            <a:off x="5781040" y="2068195"/>
            <a:ext cx="552450" cy="563245"/>
          </a:xfrm>
          <a:custGeom>
            <a:avLst/>
            <a:gdLst>
              <a:gd name="T0" fmla="*/ 2147483646 w 4946"/>
              <a:gd name="T1" fmla="*/ 0 h 5041"/>
              <a:gd name="T2" fmla="*/ 2147483646 w 4946"/>
              <a:gd name="T3" fmla="*/ 2147483646 h 5041"/>
              <a:gd name="T4" fmla="*/ 2147483646 w 4946"/>
              <a:gd name="T5" fmla="*/ 2147483646 h 5041"/>
              <a:gd name="T6" fmla="*/ 2147483646 w 4946"/>
              <a:gd name="T7" fmla="*/ 2147483646 h 5041"/>
              <a:gd name="T8" fmla="*/ 2147483646 w 4946"/>
              <a:gd name="T9" fmla="*/ 2147483646 h 5041"/>
              <a:gd name="T10" fmla="*/ 2147483646 w 4946"/>
              <a:gd name="T11" fmla="*/ 2147483646 h 5041"/>
              <a:gd name="T12" fmla="*/ 2147483646 w 4946"/>
              <a:gd name="T13" fmla="*/ 2147483646 h 5041"/>
              <a:gd name="T14" fmla="*/ 2147483646 w 4946"/>
              <a:gd name="T15" fmla="*/ 2147483646 h 5041"/>
              <a:gd name="T16" fmla="*/ 2147483646 w 4946"/>
              <a:gd name="T17" fmla="*/ 2147483646 h 5041"/>
              <a:gd name="T18" fmla="*/ 2147483646 w 4946"/>
              <a:gd name="T19" fmla="*/ 2147483646 h 5041"/>
              <a:gd name="T20" fmla="*/ 2147483646 w 4946"/>
              <a:gd name="T21" fmla="*/ 2147483646 h 5041"/>
              <a:gd name="T22" fmla="*/ 2147483646 w 4946"/>
              <a:gd name="T23" fmla="*/ 2147483646 h 5041"/>
              <a:gd name="T24" fmla="*/ 2147483646 w 4946"/>
              <a:gd name="T25" fmla="*/ 2147483646 h 5041"/>
              <a:gd name="T26" fmla="*/ 2147483646 w 4946"/>
              <a:gd name="T27" fmla="*/ 2147483646 h 5041"/>
              <a:gd name="T28" fmla="*/ 2147483646 w 4946"/>
              <a:gd name="T29" fmla="*/ 2147483646 h 5041"/>
              <a:gd name="T30" fmla="*/ 2147483646 w 4946"/>
              <a:gd name="T31" fmla="*/ 2147483646 h 5041"/>
              <a:gd name="T32" fmla="*/ 2147483646 w 4946"/>
              <a:gd name="T33" fmla="*/ 2147483646 h 5041"/>
              <a:gd name="T34" fmla="*/ 2147483646 w 4946"/>
              <a:gd name="T35" fmla="*/ 2147483646 h 5041"/>
              <a:gd name="T36" fmla="*/ 2147483646 w 4946"/>
              <a:gd name="T37" fmla="*/ 2147483646 h 5041"/>
              <a:gd name="T38" fmla="*/ 2147483646 w 4946"/>
              <a:gd name="T39" fmla="*/ 2147483646 h 5041"/>
              <a:gd name="T40" fmla="*/ 2147483646 w 4946"/>
              <a:gd name="T41" fmla="*/ 2147483646 h 5041"/>
              <a:gd name="T42" fmla="*/ 2147483646 w 4946"/>
              <a:gd name="T43" fmla="*/ 2147483646 h 5041"/>
              <a:gd name="T44" fmla="*/ 2147483646 w 4946"/>
              <a:gd name="T45" fmla="*/ 2147483646 h 5041"/>
              <a:gd name="T46" fmla="*/ 2147483646 w 4946"/>
              <a:gd name="T47" fmla="*/ 2147483646 h 5041"/>
              <a:gd name="T48" fmla="*/ 2147483646 w 4946"/>
              <a:gd name="T49" fmla="*/ 2147483646 h 5041"/>
              <a:gd name="T50" fmla="*/ 2147483646 w 4946"/>
              <a:gd name="T51" fmla="*/ 2147483646 h 5041"/>
              <a:gd name="T52" fmla="*/ 2147483646 w 4946"/>
              <a:gd name="T53" fmla="*/ 2147483646 h 5041"/>
              <a:gd name="T54" fmla="*/ 0 w 4946"/>
              <a:gd name="T55" fmla="*/ 2147483646 h 5041"/>
              <a:gd name="T56" fmla="*/ 2147483646 w 4946"/>
              <a:gd name="T57" fmla="*/ 2147483646 h 5041"/>
              <a:gd name="T58" fmla="*/ 2147483646 w 4946"/>
              <a:gd name="T59" fmla="*/ 2147483646 h 5041"/>
              <a:gd name="T60" fmla="*/ 2147483646 w 4946"/>
              <a:gd name="T61" fmla="*/ 2147483646 h 5041"/>
              <a:gd name="T62" fmla="*/ 2147483646 w 4946"/>
              <a:gd name="T63" fmla="*/ 2147483646 h 5041"/>
              <a:gd name="T64" fmla="*/ 2147483646 w 4946"/>
              <a:gd name="T65" fmla="*/ 2147483646 h 5041"/>
              <a:gd name="T66" fmla="*/ 2147483646 w 4946"/>
              <a:gd name="T67" fmla="*/ 2147483646 h 5041"/>
              <a:gd name="T68" fmla="*/ 2147483646 w 4946"/>
              <a:gd name="T69" fmla="*/ 2147483646 h 5041"/>
              <a:gd name="T70" fmla="*/ 2147483646 w 4946"/>
              <a:gd name="T71" fmla="*/ 2147483646 h 5041"/>
              <a:gd name="T72" fmla="*/ 2147483646 w 4946"/>
              <a:gd name="T73" fmla="*/ 2147483646 h 5041"/>
              <a:gd name="T74" fmla="*/ 2147483646 w 4946"/>
              <a:gd name="T75" fmla="*/ 2147483646 h 5041"/>
              <a:gd name="T76" fmla="*/ 2147483646 w 4946"/>
              <a:gd name="T77" fmla="*/ 2147483646 h 5041"/>
              <a:gd name="T78" fmla="*/ 2147483646 w 4946"/>
              <a:gd name="T79" fmla="*/ 2147483646 h 5041"/>
              <a:gd name="T80" fmla="*/ 2147483646 w 4946"/>
              <a:gd name="T81" fmla="*/ 2147483646 h 5041"/>
              <a:gd name="T82" fmla="*/ 2147483646 w 4946"/>
              <a:gd name="T83" fmla="*/ 2147483646 h 5041"/>
              <a:gd name="T84" fmla="*/ 2147483646 w 4946"/>
              <a:gd name="T85" fmla="*/ 2147483646 h 5041"/>
              <a:gd name="T86" fmla="*/ 2147483646 w 4946"/>
              <a:gd name="T87" fmla="*/ 2147483646 h 5041"/>
              <a:gd name="T88" fmla="*/ 2147483646 w 4946"/>
              <a:gd name="T89" fmla="*/ 2147483646 h 5041"/>
              <a:gd name="T90" fmla="*/ 2147483646 w 4946"/>
              <a:gd name="T91" fmla="*/ 2147483646 h 5041"/>
              <a:gd name="T92" fmla="*/ 2147483646 w 4946"/>
              <a:gd name="T93" fmla="*/ 2147483646 h 5041"/>
              <a:gd name="T94" fmla="*/ 2147483646 w 4946"/>
              <a:gd name="T95" fmla="*/ 2147483646 h 5041"/>
              <a:gd name="T96" fmla="*/ 2147483646 w 4946"/>
              <a:gd name="T97" fmla="*/ 2147483646 h 5041"/>
              <a:gd name="T98" fmla="*/ 2147483646 w 4946"/>
              <a:gd name="T99" fmla="*/ 2147483646 h 5041"/>
              <a:gd name="T100" fmla="*/ 2147483646 w 4946"/>
              <a:gd name="T101" fmla="*/ 2147483646 h 5041"/>
              <a:gd name="T102" fmla="*/ 2147483646 w 4946"/>
              <a:gd name="T103" fmla="*/ 2147483646 h 5041"/>
              <a:gd name="T104" fmla="*/ 2147483646 w 4946"/>
              <a:gd name="T105" fmla="*/ 2147483646 h 5041"/>
              <a:gd name="T106" fmla="*/ 2147483646 w 4946"/>
              <a:gd name="T107" fmla="*/ 2147483646 h 5041"/>
              <a:gd name="T108" fmla="*/ 2147483646 w 4946"/>
              <a:gd name="T109" fmla="*/ 2147483646 h 5041"/>
              <a:gd name="T110" fmla="*/ 2147483646 w 4946"/>
              <a:gd name="T111" fmla="*/ 2147483646 h 5041"/>
              <a:gd name="T112" fmla="*/ 2147483646 w 4946"/>
              <a:gd name="T113" fmla="*/ 2147483646 h 5041"/>
              <a:gd name="T114" fmla="*/ 2147483646 w 4946"/>
              <a:gd name="T115" fmla="*/ 2147483646 h 5041"/>
              <a:gd name="T116" fmla="*/ 2147483646 w 4946"/>
              <a:gd name="T117" fmla="*/ 2147483646 h 50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946" h="5041">
                <a:moveTo>
                  <a:pt x="4946" y="532"/>
                </a:moveTo>
                <a:lnTo>
                  <a:pt x="4534" y="270"/>
                </a:lnTo>
                <a:lnTo>
                  <a:pt x="4106" y="0"/>
                </a:lnTo>
                <a:lnTo>
                  <a:pt x="2142" y="3139"/>
                </a:lnTo>
                <a:lnTo>
                  <a:pt x="2117" y="3136"/>
                </a:lnTo>
                <a:lnTo>
                  <a:pt x="2091" y="3134"/>
                </a:lnTo>
                <a:lnTo>
                  <a:pt x="2066" y="3133"/>
                </a:lnTo>
                <a:lnTo>
                  <a:pt x="2039" y="3133"/>
                </a:lnTo>
                <a:lnTo>
                  <a:pt x="2014" y="3134"/>
                </a:lnTo>
                <a:lnTo>
                  <a:pt x="1989" y="3136"/>
                </a:lnTo>
                <a:lnTo>
                  <a:pt x="1963" y="3138"/>
                </a:lnTo>
                <a:lnTo>
                  <a:pt x="1938" y="3142"/>
                </a:lnTo>
                <a:lnTo>
                  <a:pt x="1912" y="3147"/>
                </a:lnTo>
                <a:lnTo>
                  <a:pt x="1888" y="3153"/>
                </a:lnTo>
                <a:lnTo>
                  <a:pt x="1862" y="3160"/>
                </a:lnTo>
                <a:lnTo>
                  <a:pt x="1838" y="3168"/>
                </a:lnTo>
                <a:lnTo>
                  <a:pt x="1813" y="3177"/>
                </a:lnTo>
                <a:lnTo>
                  <a:pt x="1789" y="3188"/>
                </a:lnTo>
                <a:lnTo>
                  <a:pt x="1765" y="3200"/>
                </a:lnTo>
                <a:lnTo>
                  <a:pt x="1742" y="3212"/>
                </a:lnTo>
                <a:lnTo>
                  <a:pt x="1719" y="3226"/>
                </a:lnTo>
                <a:lnTo>
                  <a:pt x="1695" y="3242"/>
                </a:lnTo>
                <a:lnTo>
                  <a:pt x="1673" y="3259"/>
                </a:lnTo>
                <a:lnTo>
                  <a:pt x="1651" y="3277"/>
                </a:lnTo>
                <a:lnTo>
                  <a:pt x="1629" y="3297"/>
                </a:lnTo>
                <a:lnTo>
                  <a:pt x="1609" y="3317"/>
                </a:lnTo>
                <a:lnTo>
                  <a:pt x="1587" y="3339"/>
                </a:lnTo>
                <a:lnTo>
                  <a:pt x="1568" y="3363"/>
                </a:lnTo>
                <a:lnTo>
                  <a:pt x="1547" y="3388"/>
                </a:lnTo>
                <a:lnTo>
                  <a:pt x="1529" y="3415"/>
                </a:lnTo>
                <a:lnTo>
                  <a:pt x="1510" y="3442"/>
                </a:lnTo>
                <a:lnTo>
                  <a:pt x="1492" y="3472"/>
                </a:lnTo>
                <a:lnTo>
                  <a:pt x="1475" y="3503"/>
                </a:lnTo>
                <a:lnTo>
                  <a:pt x="1459" y="3536"/>
                </a:lnTo>
                <a:lnTo>
                  <a:pt x="1442" y="3570"/>
                </a:lnTo>
                <a:lnTo>
                  <a:pt x="1427" y="3605"/>
                </a:lnTo>
                <a:lnTo>
                  <a:pt x="1411" y="3653"/>
                </a:lnTo>
                <a:lnTo>
                  <a:pt x="1393" y="3699"/>
                </a:lnTo>
                <a:lnTo>
                  <a:pt x="1373" y="3744"/>
                </a:lnTo>
                <a:lnTo>
                  <a:pt x="1354" y="3787"/>
                </a:lnTo>
                <a:lnTo>
                  <a:pt x="1332" y="3828"/>
                </a:lnTo>
                <a:lnTo>
                  <a:pt x="1311" y="3868"/>
                </a:lnTo>
                <a:lnTo>
                  <a:pt x="1289" y="3908"/>
                </a:lnTo>
                <a:lnTo>
                  <a:pt x="1265" y="3944"/>
                </a:lnTo>
                <a:lnTo>
                  <a:pt x="1241" y="3981"/>
                </a:lnTo>
                <a:lnTo>
                  <a:pt x="1216" y="4016"/>
                </a:lnTo>
                <a:lnTo>
                  <a:pt x="1191" y="4048"/>
                </a:lnTo>
                <a:lnTo>
                  <a:pt x="1165" y="4081"/>
                </a:lnTo>
                <a:lnTo>
                  <a:pt x="1139" y="4111"/>
                </a:lnTo>
                <a:lnTo>
                  <a:pt x="1111" y="4141"/>
                </a:lnTo>
                <a:lnTo>
                  <a:pt x="1084" y="4170"/>
                </a:lnTo>
                <a:lnTo>
                  <a:pt x="1056" y="4197"/>
                </a:lnTo>
                <a:lnTo>
                  <a:pt x="1028" y="4222"/>
                </a:lnTo>
                <a:lnTo>
                  <a:pt x="999" y="4248"/>
                </a:lnTo>
                <a:lnTo>
                  <a:pt x="970" y="4271"/>
                </a:lnTo>
                <a:lnTo>
                  <a:pt x="940" y="4295"/>
                </a:lnTo>
                <a:lnTo>
                  <a:pt x="911" y="4316"/>
                </a:lnTo>
                <a:lnTo>
                  <a:pt x="881" y="4337"/>
                </a:lnTo>
                <a:lnTo>
                  <a:pt x="852" y="4356"/>
                </a:lnTo>
                <a:lnTo>
                  <a:pt x="821" y="4375"/>
                </a:lnTo>
                <a:lnTo>
                  <a:pt x="792" y="4393"/>
                </a:lnTo>
                <a:lnTo>
                  <a:pt x="761" y="4410"/>
                </a:lnTo>
                <a:lnTo>
                  <a:pt x="731" y="4425"/>
                </a:lnTo>
                <a:lnTo>
                  <a:pt x="701" y="4440"/>
                </a:lnTo>
                <a:lnTo>
                  <a:pt x="671" y="4455"/>
                </a:lnTo>
                <a:lnTo>
                  <a:pt x="641" y="4468"/>
                </a:lnTo>
                <a:lnTo>
                  <a:pt x="611" y="4480"/>
                </a:lnTo>
                <a:lnTo>
                  <a:pt x="582" y="4492"/>
                </a:lnTo>
                <a:lnTo>
                  <a:pt x="524" y="4513"/>
                </a:lnTo>
                <a:lnTo>
                  <a:pt x="468" y="4531"/>
                </a:lnTo>
                <a:lnTo>
                  <a:pt x="413" y="4547"/>
                </a:lnTo>
                <a:lnTo>
                  <a:pt x="359" y="4561"/>
                </a:lnTo>
                <a:lnTo>
                  <a:pt x="309" y="4572"/>
                </a:lnTo>
                <a:lnTo>
                  <a:pt x="261" y="4581"/>
                </a:lnTo>
                <a:lnTo>
                  <a:pt x="215" y="4588"/>
                </a:lnTo>
                <a:lnTo>
                  <a:pt x="174" y="4594"/>
                </a:lnTo>
                <a:lnTo>
                  <a:pt x="135" y="4598"/>
                </a:lnTo>
                <a:lnTo>
                  <a:pt x="102" y="4601"/>
                </a:lnTo>
                <a:lnTo>
                  <a:pt x="72" y="4603"/>
                </a:lnTo>
                <a:lnTo>
                  <a:pt x="47" y="4604"/>
                </a:lnTo>
                <a:lnTo>
                  <a:pt x="12" y="4605"/>
                </a:lnTo>
                <a:lnTo>
                  <a:pt x="0" y="4605"/>
                </a:lnTo>
                <a:lnTo>
                  <a:pt x="17" y="4616"/>
                </a:lnTo>
                <a:lnTo>
                  <a:pt x="68" y="4645"/>
                </a:lnTo>
                <a:lnTo>
                  <a:pt x="105" y="4666"/>
                </a:lnTo>
                <a:lnTo>
                  <a:pt x="150" y="4689"/>
                </a:lnTo>
                <a:lnTo>
                  <a:pt x="201" y="4714"/>
                </a:lnTo>
                <a:lnTo>
                  <a:pt x="258" y="4743"/>
                </a:lnTo>
                <a:lnTo>
                  <a:pt x="321" y="4773"/>
                </a:lnTo>
                <a:lnTo>
                  <a:pt x="390" y="4802"/>
                </a:lnTo>
                <a:lnTo>
                  <a:pt x="466" y="4833"/>
                </a:lnTo>
                <a:lnTo>
                  <a:pt x="545" y="4863"/>
                </a:lnTo>
                <a:lnTo>
                  <a:pt x="587" y="4878"/>
                </a:lnTo>
                <a:lnTo>
                  <a:pt x="630" y="4893"/>
                </a:lnTo>
                <a:lnTo>
                  <a:pt x="673" y="4908"/>
                </a:lnTo>
                <a:lnTo>
                  <a:pt x="718" y="4921"/>
                </a:lnTo>
                <a:lnTo>
                  <a:pt x="764" y="4935"/>
                </a:lnTo>
                <a:lnTo>
                  <a:pt x="811" y="4949"/>
                </a:lnTo>
                <a:lnTo>
                  <a:pt x="858" y="4961"/>
                </a:lnTo>
                <a:lnTo>
                  <a:pt x="907" y="4973"/>
                </a:lnTo>
                <a:lnTo>
                  <a:pt x="956" y="4983"/>
                </a:lnTo>
                <a:lnTo>
                  <a:pt x="1006" y="4995"/>
                </a:lnTo>
                <a:lnTo>
                  <a:pt x="1057" y="5004"/>
                </a:lnTo>
                <a:lnTo>
                  <a:pt x="1108" y="5012"/>
                </a:lnTo>
                <a:lnTo>
                  <a:pt x="1160" y="5020"/>
                </a:lnTo>
                <a:lnTo>
                  <a:pt x="1213" y="5026"/>
                </a:lnTo>
                <a:lnTo>
                  <a:pt x="1266" y="5032"/>
                </a:lnTo>
                <a:lnTo>
                  <a:pt x="1320" y="5036"/>
                </a:lnTo>
                <a:lnTo>
                  <a:pt x="1374" y="5039"/>
                </a:lnTo>
                <a:lnTo>
                  <a:pt x="1429" y="5040"/>
                </a:lnTo>
                <a:lnTo>
                  <a:pt x="1484" y="5041"/>
                </a:lnTo>
                <a:lnTo>
                  <a:pt x="1539" y="5040"/>
                </a:lnTo>
                <a:lnTo>
                  <a:pt x="1594" y="5037"/>
                </a:lnTo>
                <a:lnTo>
                  <a:pt x="1650" y="5033"/>
                </a:lnTo>
                <a:lnTo>
                  <a:pt x="1706" y="5027"/>
                </a:lnTo>
                <a:lnTo>
                  <a:pt x="1762" y="5019"/>
                </a:lnTo>
                <a:lnTo>
                  <a:pt x="1818" y="5010"/>
                </a:lnTo>
                <a:lnTo>
                  <a:pt x="1874" y="4999"/>
                </a:lnTo>
                <a:lnTo>
                  <a:pt x="1930" y="4985"/>
                </a:lnTo>
                <a:lnTo>
                  <a:pt x="1986" y="4970"/>
                </a:lnTo>
                <a:lnTo>
                  <a:pt x="2043" y="4953"/>
                </a:lnTo>
                <a:lnTo>
                  <a:pt x="2099" y="4933"/>
                </a:lnTo>
                <a:lnTo>
                  <a:pt x="2155" y="4912"/>
                </a:lnTo>
                <a:lnTo>
                  <a:pt x="2210" y="4888"/>
                </a:lnTo>
                <a:lnTo>
                  <a:pt x="2265" y="4862"/>
                </a:lnTo>
                <a:lnTo>
                  <a:pt x="2320" y="4834"/>
                </a:lnTo>
                <a:lnTo>
                  <a:pt x="2375" y="4802"/>
                </a:lnTo>
                <a:lnTo>
                  <a:pt x="2429" y="4768"/>
                </a:lnTo>
                <a:lnTo>
                  <a:pt x="2455" y="4751"/>
                </a:lnTo>
                <a:lnTo>
                  <a:pt x="2482" y="4733"/>
                </a:lnTo>
                <a:lnTo>
                  <a:pt x="2508" y="4713"/>
                </a:lnTo>
                <a:lnTo>
                  <a:pt x="2535" y="4694"/>
                </a:lnTo>
                <a:lnTo>
                  <a:pt x="2561" y="4673"/>
                </a:lnTo>
                <a:lnTo>
                  <a:pt x="2588" y="4652"/>
                </a:lnTo>
                <a:lnTo>
                  <a:pt x="2614" y="4630"/>
                </a:lnTo>
                <a:lnTo>
                  <a:pt x="2639" y="4608"/>
                </a:lnTo>
                <a:lnTo>
                  <a:pt x="2661" y="4588"/>
                </a:lnTo>
                <a:lnTo>
                  <a:pt x="2681" y="4569"/>
                </a:lnTo>
                <a:lnTo>
                  <a:pt x="2701" y="4547"/>
                </a:lnTo>
                <a:lnTo>
                  <a:pt x="2719" y="4527"/>
                </a:lnTo>
                <a:lnTo>
                  <a:pt x="2737" y="4506"/>
                </a:lnTo>
                <a:lnTo>
                  <a:pt x="2755" y="4483"/>
                </a:lnTo>
                <a:lnTo>
                  <a:pt x="2771" y="4461"/>
                </a:lnTo>
                <a:lnTo>
                  <a:pt x="2786" y="4438"/>
                </a:lnTo>
                <a:lnTo>
                  <a:pt x="2800" y="4415"/>
                </a:lnTo>
                <a:lnTo>
                  <a:pt x="2815" y="4392"/>
                </a:lnTo>
                <a:lnTo>
                  <a:pt x="2827" y="4367"/>
                </a:lnTo>
                <a:lnTo>
                  <a:pt x="2839" y="4344"/>
                </a:lnTo>
                <a:lnTo>
                  <a:pt x="2850" y="4319"/>
                </a:lnTo>
                <a:lnTo>
                  <a:pt x="2861" y="4294"/>
                </a:lnTo>
                <a:lnTo>
                  <a:pt x="2871" y="4268"/>
                </a:lnTo>
                <a:lnTo>
                  <a:pt x="2880" y="4243"/>
                </a:lnTo>
                <a:lnTo>
                  <a:pt x="2887" y="4217"/>
                </a:lnTo>
                <a:lnTo>
                  <a:pt x="2894" y="4192"/>
                </a:lnTo>
                <a:lnTo>
                  <a:pt x="2900" y="4166"/>
                </a:lnTo>
                <a:lnTo>
                  <a:pt x="2906" y="4140"/>
                </a:lnTo>
                <a:lnTo>
                  <a:pt x="2910" y="4113"/>
                </a:lnTo>
                <a:lnTo>
                  <a:pt x="2915" y="4087"/>
                </a:lnTo>
                <a:lnTo>
                  <a:pt x="2918" y="4061"/>
                </a:lnTo>
                <a:lnTo>
                  <a:pt x="2919" y="4034"/>
                </a:lnTo>
                <a:lnTo>
                  <a:pt x="2921" y="4008"/>
                </a:lnTo>
                <a:lnTo>
                  <a:pt x="2921" y="3981"/>
                </a:lnTo>
                <a:lnTo>
                  <a:pt x="2920" y="3955"/>
                </a:lnTo>
                <a:lnTo>
                  <a:pt x="2919" y="3928"/>
                </a:lnTo>
                <a:lnTo>
                  <a:pt x="2917" y="3901"/>
                </a:lnTo>
                <a:lnTo>
                  <a:pt x="2912" y="3874"/>
                </a:lnTo>
                <a:lnTo>
                  <a:pt x="2909" y="3849"/>
                </a:lnTo>
                <a:lnTo>
                  <a:pt x="2904" y="3822"/>
                </a:lnTo>
                <a:lnTo>
                  <a:pt x="4946" y="532"/>
                </a:lnTo>
                <a:close/>
                <a:moveTo>
                  <a:pt x="2479" y="3126"/>
                </a:moveTo>
                <a:lnTo>
                  <a:pt x="2732" y="2726"/>
                </a:lnTo>
                <a:lnTo>
                  <a:pt x="3096" y="2957"/>
                </a:lnTo>
                <a:lnTo>
                  <a:pt x="2842" y="3358"/>
                </a:lnTo>
                <a:lnTo>
                  <a:pt x="2479" y="3126"/>
                </a:lnTo>
                <a:close/>
              </a:path>
            </a:pathLst>
          </a:custGeom>
          <a:solidFill>
            <a:sysClr val="window" lastClr="FFFFFF"/>
          </a:solidFill>
          <a:ln>
            <a:noFill/>
          </a:ln>
        </p:spPr>
        <p:txBody>
          <a:bodyPr anchor="ctr">
            <a:normAutofit/>
            <a:scene3d>
              <a:camera prst="orthographicFront"/>
              <a:lightRig rig="threePt" dir="t"/>
            </a:scene3d>
            <a:sp3d>
              <a:contourClr>
                <a:srgbClr val="FFFFFF"/>
              </a:contourClr>
            </a:sp3d>
          </a:bodyPr>
          <a:p>
            <a:pPr algn="ctr">
              <a:defRPr/>
            </a:pPr>
            <a:endParaRPr lang="zh-CN" altLang="en-US">
              <a:solidFill>
                <a:srgbClr val="FFFFFF"/>
              </a:solidFill>
              <a:sym typeface="Arial" panose="020B0604020202020204" pitchFamily="34" charset="0"/>
            </a:endParaRPr>
          </a:p>
        </p:txBody>
      </p:sp>
      <p:sp>
        <p:nvSpPr>
          <p:cNvPr id="31" name="椭圆 30"/>
          <p:cNvSpPr/>
          <p:nvPr>
            <p:custDataLst>
              <p:tags r:id="rId9"/>
            </p:custDataLst>
          </p:nvPr>
        </p:nvSpPr>
        <p:spPr>
          <a:xfrm>
            <a:off x="5577840" y="3382010"/>
            <a:ext cx="1007745" cy="1007745"/>
          </a:xfrm>
          <a:prstGeom prst="ellipse">
            <a:avLst/>
          </a:prstGeom>
          <a:solidFill>
            <a:srgbClr val="80808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a:endParaRPr lang="zh-CN" altLang="en-US">
              <a:sym typeface="Arial" panose="020B0604020202020204" pitchFamily="34" charset="0"/>
            </a:endParaRPr>
          </a:p>
        </p:txBody>
      </p:sp>
      <p:sp>
        <p:nvSpPr>
          <p:cNvPr id="32" name="KSO_Shape"/>
          <p:cNvSpPr/>
          <p:nvPr>
            <p:custDataLst>
              <p:tags r:id="rId10"/>
            </p:custDataLst>
          </p:nvPr>
        </p:nvSpPr>
        <p:spPr bwMode="auto">
          <a:xfrm flipH="1">
            <a:off x="5904230" y="3688715"/>
            <a:ext cx="355600" cy="395605"/>
          </a:xfrm>
          <a:custGeom>
            <a:avLst/>
            <a:gdLst>
              <a:gd name="T0" fmla="*/ 324081616 w 7313"/>
              <a:gd name="T1" fmla="*/ 0 h 8141"/>
              <a:gd name="T2" fmla="*/ 339365365 w 7313"/>
              <a:gd name="T3" fmla="*/ 6789765 h 8141"/>
              <a:gd name="T4" fmla="*/ 339639393 w 7313"/>
              <a:gd name="T5" fmla="*/ 26009182 h 8141"/>
              <a:gd name="T6" fmla="*/ 326382416 w 7313"/>
              <a:gd name="T7" fmla="*/ 33127484 h 8141"/>
              <a:gd name="T8" fmla="*/ 340954068 w 7313"/>
              <a:gd name="T9" fmla="*/ 36139074 h 8141"/>
              <a:gd name="T10" fmla="*/ 364619402 w 7313"/>
              <a:gd name="T11" fmla="*/ 25187839 h 8141"/>
              <a:gd name="T12" fmla="*/ 386367247 w 7313"/>
              <a:gd name="T13" fmla="*/ 35591512 h 8141"/>
              <a:gd name="T14" fmla="*/ 395296418 w 7313"/>
              <a:gd name="T15" fmla="*/ 52018598 h 8141"/>
              <a:gd name="T16" fmla="*/ 400445838 w 7313"/>
              <a:gd name="T17" fmla="*/ 76604119 h 8141"/>
              <a:gd name="T18" fmla="*/ 386257496 w 7313"/>
              <a:gd name="T19" fmla="*/ 111593547 h 8141"/>
              <a:gd name="T20" fmla="*/ 345555668 w 7313"/>
              <a:gd name="T21" fmla="*/ 148663476 h 8141"/>
              <a:gd name="T22" fmla="*/ 311043908 w 7313"/>
              <a:gd name="T23" fmla="*/ 169525578 h 8141"/>
              <a:gd name="T24" fmla="*/ 317288969 w 7313"/>
              <a:gd name="T25" fmla="*/ 180531569 h 8141"/>
              <a:gd name="T26" fmla="*/ 326053864 w 7313"/>
              <a:gd name="T27" fmla="*/ 197177679 h 8141"/>
              <a:gd name="T28" fmla="*/ 312523094 w 7313"/>
              <a:gd name="T29" fmla="*/ 210154892 h 8141"/>
              <a:gd name="T30" fmla="*/ 284584946 w 7313"/>
              <a:gd name="T31" fmla="*/ 217985025 h 8141"/>
              <a:gd name="T32" fmla="*/ 253798179 w 7313"/>
              <a:gd name="T33" fmla="*/ 242515790 h 8141"/>
              <a:gd name="T34" fmla="*/ 237473548 w 7313"/>
              <a:gd name="T35" fmla="*/ 260530805 h 8141"/>
              <a:gd name="T36" fmla="*/ 245855132 w 7313"/>
              <a:gd name="T37" fmla="*/ 279093147 h 8141"/>
              <a:gd name="T38" fmla="*/ 233091217 w 7313"/>
              <a:gd name="T39" fmla="*/ 290975236 h 8141"/>
              <a:gd name="T40" fmla="*/ 229914045 w 7313"/>
              <a:gd name="T41" fmla="*/ 321529181 h 8141"/>
              <a:gd name="T42" fmla="*/ 254620027 w 7313"/>
              <a:gd name="T43" fmla="*/ 354656899 h 8141"/>
              <a:gd name="T44" fmla="*/ 266069032 w 7313"/>
              <a:gd name="T45" fmla="*/ 365827158 h 8141"/>
              <a:gd name="T46" fmla="*/ 282284147 w 7313"/>
              <a:gd name="T47" fmla="*/ 389974630 h 8141"/>
              <a:gd name="T48" fmla="*/ 284913498 w 7313"/>
              <a:gd name="T49" fmla="*/ 407441849 h 8141"/>
              <a:gd name="T50" fmla="*/ 290720256 w 7313"/>
              <a:gd name="T51" fmla="*/ 422061981 h 8141"/>
              <a:gd name="T52" fmla="*/ 274340866 w 7313"/>
              <a:gd name="T53" fmla="*/ 434984438 h 8141"/>
              <a:gd name="T54" fmla="*/ 211014586 w 7313"/>
              <a:gd name="T55" fmla="*/ 445552379 h 8141"/>
              <a:gd name="T56" fmla="*/ 137499219 w 7313"/>
              <a:gd name="T57" fmla="*/ 438324565 h 8141"/>
              <a:gd name="T58" fmla="*/ 111423568 w 7313"/>
              <a:gd name="T59" fmla="*/ 425894913 h 8141"/>
              <a:gd name="T60" fmla="*/ 115751374 w 7313"/>
              <a:gd name="T61" fmla="*/ 407551362 h 8141"/>
              <a:gd name="T62" fmla="*/ 118654753 w 7313"/>
              <a:gd name="T63" fmla="*/ 389810362 h 8141"/>
              <a:gd name="T64" fmla="*/ 134650599 w 7313"/>
              <a:gd name="T65" fmla="*/ 365443865 h 8141"/>
              <a:gd name="T66" fmla="*/ 146318873 w 7313"/>
              <a:gd name="T67" fmla="*/ 354383118 h 8141"/>
              <a:gd name="T68" fmla="*/ 170860579 w 7313"/>
              <a:gd name="T69" fmla="*/ 321310156 h 8141"/>
              <a:gd name="T70" fmla="*/ 165984952 w 7313"/>
              <a:gd name="T71" fmla="*/ 290372919 h 8141"/>
              <a:gd name="T72" fmla="*/ 154700223 w 7313"/>
              <a:gd name="T73" fmla="*/ 275479240 h 8141"/>
              <a:gd name="T74" fmla="*/ 165218097 w 7313"/>
              <a:gd name="T75" fmla="*/ 257354713 h 8141"/>
              <a:gd name="T76" fmla="*/ 145004197 w 7313"/>
              <a:gd name="T77" fmla="*/ 241475423 h 8141"/>
              <a:gd name="T78" fmla="*/ 114710492 w 7313"/>
              <a:gd name="T79" fmla="*/ 216287583 h 8141"/>
              <a:gd name="T80" fmla="*/ 88689599 w 7313"/>
              <a:gd name="T81" fmla="*/ 210319160 h 8141"/>
              <a:gd name="T82" fmla="*/ 75158829 w 7313"/>
              <a:gd name="T83" fmla="*/ 199203657 h 8141"/>
              <a:gd name="T84" fmla="*/ 81403890 w 7313"/>
              <a:gd name="T85" fmla="*/ 181900473 h 8141"/>
              <a:gd name="T86" fmla="*/ 92469585 w 7313"/>
              <a:gd name="T87" fmla="*/ 173796559 h 8141"/>
              <a:gd name="T88" fmla="*/ 63545314 w 7313"/>
              <a:gd name="T89" fmla="*/ 152934458 h 8141"/>
              <a:gd name="T90" fmla="*/ 18351404 w 7313"/>
              <a:gd name="T91" fmla="*/ 116904896 h 8141"/>
              <a:gd name="T92" fmla="*/ 602579 w 7313"/>
              <a:gd name="T93" fmla="*/ 79889490 h 8141"/>
              <a:gd name="T94" fmla="*/ 5039902 w 7313"/>
              <a:gd name="T95" fmla="*/ 52675672 h 8141"/>
              <a:gd name="T96" fmla="*/ 12654398 w 7313"/>
              <a:gd name="T97" fmla="*/ 39205653 h 8141"/>
              <a:gd name="T98" fmla="*/ 30896284 w 7313"/>
              <a:gd name="T99" fmla="*/ 25625889 h 8141"/>
              <a:gd name="T100" fmla="*/ 57026460 w 7313"/>
              <a:gd name="T101" fmla="*/ 32744191 h 8141"/>
              <a:gd name="T102" fmla="*/ 78171725 w 7313"/>
              <a:gd name="T103" fmla="*/ 41067363 h 8141"/>
              <a:gd name="T104" fmla="*/ 60751686 w 7313"/>
              <a:gd name="T105" fmla="*/ 25461620 h 8141"/>
              <a:gd name="T106" fmla="*/ 62559424 w 7313"/>
              <a:gd name="T107" fmla="*/ 5366105 h 8141"/>
              <a:gd name="T108" fmla="*/ 53246708 w 7313"/>
              <a:gd name="T109" fmla="*/ 102722814 h 8141"/>
              <a:gd name="T110" fmla="*/ 87046372 w 7313"/>
              <a:gd name="T111" fmla="*/ 132455649 h 8141"/>
              <a:gd name="T112" fmla="*/ 65079258 w 7313"/>
              <a:gd name="T113" fmla="*/ 79287172 h 8141"/>
              <a:gd name="T114" fmla="*/ 51164944 w 7313"/>
              <a:gd name="T115" fmla="*/ 85803156 h 8141"/>
              <a:gd name="T116" fmla="*/ 315042928 w 7313"/>
              <a:gd name="T117" fmla="*/ 102558545 h 8141"/>
              <a:gd name="T118" fmla="*/ 341228096 w 7313"/>
              <a:gd name="T119" fmla="*/ 111319533 h 8141"/>
              <a:gd name="T120" fmla="*/ 350759846 w 7313"/>
              <a:gd name="T121" fmla="*/ 89252795 h 8141"/>
              <a:gd name="T122" fmla="*/ 341611406 w 7313"/>
              <a:gd name="T123" fmla="*/ 79068147 h 81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313" h="8141">
                <a:moveTo>
                  <a:pt x="1162" y="79"/>
                </a:moveTo>
                <a:lnTo>
                  <a:pt x="1162" y="79"/>
                </a:lnTo>
                <a:lnTo>
                  <a:pt x="1173" y="69"/>
                </a:lnTo>
                <a:lnTo>
                  <a:pt x="1185" y="60"/>
                </a:lnTo>
                <a:lnTo>
                  <a:pt x="1198" y="51"/>
                </a:lnTo>
                <a:lnTo>
                  <a:pt x="1211" y="42"/>
                </a:lnTo>
                <a:lnTo>
                  <a:pt x="1224" y="35"/>
                </a:lnTo>
                <a:lnTo>
                  <a:pt x="1238" y="28"/>
                </a:lnTo>
                <a:lnTo>
                  <a:pt x="1252" y="23"/>
                </a:lnTo>
                <a:lnTo>
                  <a:pt x="1266" y="17"/>
                </a:lnTo>
                <a:lnTo>
                  <a:pt x="1282" y="13"/>
                </a:lnTo>
                <a:lnTo>
                  <a:pt x="1296" y="10"/>
                </a:lnTo>
                <a:lnTo>
                  <a:pt x="1326" y="4"/>
                </a:lnTo>
                <a:lnTo>
                  <a:pt x="1357" y="1"/>
                </a:lnTo>
                <a:lnTo>
                  <a:pt x="1388" y="0"/>
                </a:lnTo>
                <a:lnTo>
                  <a:pt x="5916" y="0"/>
                </a:lnTo>
                <a:lnTo>
                  <a:pt x="5936" y="0"/>
                </a:lnTo>
                <a:lnTo>
                  <a:pt x="5954" y="0"/>
                </a:lnTo>
                <a:lnTo>
                  <a:pt x="5973" y="2"/>
                </a:lnTo>
                <a:lnTo>
                  <a:pt x="5992" y="4"/>
                </a:lnTo>
                <a:lnTo>
                  <a:pt x="6011" y="8"/>
                </a:lnTo>
                <a:lnTo>
                  <a:pt x="6029" y="13"/>
                </a:lnTo>
                <a:lnTo>
                  <a:pt x="6048" y="18"/>
                </a:lnTo>
                <a:lnTo>
                  <a:pt x="6065" y="25"/>
                </a:lnTo>
                <a:lnTo>
                  <a:pt x="6083" y="31"/>
                </a:lnTo>
                <a:lnTo>
                  <a:pt x="6099" y="40"/>
                </a:lnTo>
                <a:lnTo>
                  <a:pt x="6115" y="50"/>
                </a:lnTo>
                <a:lnTo>
                  <a:pt x="6132" y="61"/>
                </a:lnTo>
                <a:lnTo>
                  <a:pt x="6146" y="72"/>
                </a:lnTo>
                <a:lnTo>
                  <a:pt x="6160" y="85"/>
                </a:lnTo>
                <a:lnTo>
                  <a:pt x="6173" y="99"/>
                </a:lnTo>
                <a:lnTo>
                  <a:pt x="6186" y="113"/>
                </a:lnTo>
                <a:lnTo>
                  <a:pt x="6195" y="124"/>
                </a:lnTo>
                <a:lnTo>
                  <a:pt x="6202" y="136"/>
                </a:lnTo>
                <a:lnTo>
                  <a:pt x="6210" y="148"/>
                </a:lnTo>
                <a:lnTo>
                  <a:pt x="6216" y="160"/>
                </a:lnTo>
                <a:lnTo>
                  <a:pt x="6223" y="172"/>
                </a:lnTo>
                <a:lnTo>
                  <a:pt x="6228" y="185"/>
                </a:lnTo>
                <a:lnTo>
                  <a:pt x="6238" y="211"/>
                </a:lnTo>
                <a:lnTo>
                  <a:pt x="6245" y="237"/>
                </a:lnTo>
                <a:lnTo>
                  <a:pt x="6249" y="264"/>
                </a:lnTo>
                <a:lnTo>
                  <a:pt x="6251" y="292"/>
                </a:lnTo>
                <a:lnTo>
                  <a:pt x="6251" y="319"/>
                </a:lnTo>
                <a:lnTo>
                  <a:pt x="6249" y="348"/>
                </a:lnTo>
                <a:lnTo>
                  <a:pt x="6243" y="375"/>
                </a:lnTo>
                <a:lnTo>
                  <a:pt x="6236" y="401"/>
                </a:lnTo>
                <a:lnTo>
                  <a:pt x="6226" y="427"/>
                </a:lnTo>
                <a:lnTo>
                  <a:pt x="6221" y="439"/>
                </a:lnTo>
                <a:lnTo>
                  <a:pt x="6214" y="452"/>
                </a:lnTo>
                <a:lnTo>
                  <a:pt x="6208" y="464"/>
                </a:lnTo>
                <a:lnTo>
                  <a:pt x="6200" y="475"/>
                </a:lnTo>
                <a:lnTo>
                  <a:pt x="6191" y="487"/>
                </a:lnTo>
                <a:lnTo>
                  <a:pt x="6183" y="498"/>
                </a:lnTo>
                <a:lnTo>
                  <a:pt x="6173" y="508"/>
                </a:lnTo>
                <a:lnTo>
                  <a:pt x="6163" y="517"/>
                </a:lnTo>
                <a:lnTo>
                  <a:pt x="6151" y="530"/>
                </a:lnTo>
                <a:lnTo>
                  <a:pt x="6137" y="542"/>
                </a:lnTo>
                <a:lnTo>
                  <a:pt x="6123" y="552"/>
                </a:lnTo>
                <a:lnTo>
                  <a:pt x="6109" y="562"/>
                </a:lnTo>
                <a:lnTo>
                  <a:pt x="6093" y="571"/>
                </a:lnTo>
                <a:lnTo>
                  <a:pt x="6077" y="578"/>
                </a:lnTo>
                <a:lnTo>
                  <a:pt x="6061" y="585"/>
                </a:lnTo>
                <a:lnTo>
                  <a:pt x="6045" y="590"/>
                </a:lnTo>
                <a:lnTo>
                  <a:pt x="6027" y="594"/>
                </a:lnTo>
                <a:lnTo>
                  <a:pt x="6010" y="599"/>
                </a:lnTo>
                <a:lnTo>
                  <a:pt x="5992" y="602"/>
                </a:lnTo>
                <a:lnTo>
                  <a:pt x="5975" y="604"/>
                </a:lnTo>
                <a:lnTo>
                  <a:pt x="5958" y="605"/>
                </a:lnTo>
                <a:lnTo>
                  <a:pt x="5939" y="606"/>
                </a:lnTo>
                <a:lnTo>
                  <a:pt x="5922" y="606"/>
                </a:lnTo>
                <a:lnTo>
                  <a:pt x="5904" y="606"/>
                </a:lnTo>
                <a:lnTo>
                  <a:pt x="5870" y="894"/>
                </a:lnTo>
                <a:lnTo>
                  <a:pt x="5908" y="876"/>
                </a:lnTo>
                <a:lnTo>
                  <a:pt x="5947" y="858"/>
                </a:lnTo>
                <a:lnTo>
                  <a:pt x="5985" y="840"/>
                </a:lnTo>
                <a:lnTo>
                  <a:pt x="6024" y="824"/>
                </a:lnTo>
                <a:lnTo>
                  <a:pt x="6103" y="793"/>
                </a:lnTo>
                <a:lnTo>
                  <a:pt x="6183" y="764"/>
                </a:lnTo>
                <a:lnTo>
                  <a:pt x="6186" y="750"/>
                </a:lnTo>
                <a:lnTo>
                  <a:pt x="6189" y="737"/>
                </a:lnTo>
                <a:lnTo>
                  <a:pt x="6199" y="710"/>
                </a:lnTo>
                <a:lnTo>
                  <a:pt x="6210" y="685"/>
                </a:lnTo>
                <a:lnTo>
                  <a:pt x="6224" y="660"/>
                </a:lnTo>
                <a:lnTo>
                  <a:pt x="6239" y="637"/>
                </a:lnTo>
                <a:lnTo>
                  <a:pt x="6255" y="615"/>
                </a:lnTo>
                <a:lnTo>
                  <a:pt x="6274" y="594"/>
                </a:lnTo>
                <a:lnTo>
                  <a:pt x="6295" y="576"/>
                </a:lnTo>
                <a:lnTo>
                  <a:pt x="6316" y="558"/>
                </a:lnTo>
                <a:lnTo>
                  <a:pt x="6339" y="541"/>
                </a:lnTo>
                <a:lnTo>
                  <a:pt x="6363" y="527"/>
                </a:lnTo>
                <a:lnTo>
                  <a:pt x="6387" y="514"/>
                </a:lnTo>
                <a:lnTo>
                  <a:pt x="6413" y="502"/>
                </a:lnTo>
                <a:lnTo>
                  <a:pt x="6439" y="491"/>
                </a:lnTo>
                <a:lnTo>
                  <a:pt x="6465" y="483"/>
                </a:lnTo>
                <a:lnTo>
                  <a:pt x="6492" y="476"/>
                </a:lnTo>
                <a:lnTo>
                  <a:pt x="6524" y="469"/>
                </a:lnTo>
                <a:lnTo>
                  <a:pt x="6556" y="465"/>
                </a:lnTo>
                <a:lnTo>
                  <a:pt x="6590" y="462"/>
                </a:lnTo>
                <a:lnTo>
                  <a:pt x="6623" y="460"/>
                </a:lnTo>
                <a:lnTo>
                  <a:pt x="6656" y="460"/>
                </a:lnTo>
                <a:lnTo>
                  <a:pt x="6690" y="461"/>
                </a:lnTo>
                <a:lnTo>
                  <a:pt x="6723" y="464"/>
                </a:lnTo>
                <a:lnTo>
                  <a:pt x="6755" y="469"/>
                </a:lnTo>
                <a:lnTo>
                  <a:pt x="6788" y="476"/>
                </a:lnTo>
                <a:lnTo>
                  <a:pt x="6820" y="485"/>
                </a:lnTo>
                <a:lnTo>
                  <a:pt x="6851" y="496"/>
                </a:lnTo>
                <a:lnTo>
                  <a:pt x="6881" y="508"/>
                </a:lnTo>
                <a:lnTo>
                  <a:pt x="6911" y="523"/>
                </a:lnTo>
                <a:lnTo>
                  <a:pt x="6939" y="539"/>
                </a:lnTo>
                <a:lnTo>
                  <a:pt x="6966" y="559"/>
                </a:lnTo>
                <a:lnTo>
                  <a:pt x="6979" y="568"/>
                </a:lnTo>
                <a:lnTo>
                  <a:pt x="6992" y="579"/>
                </a:lnTo>
                <a:lnTo>
                  <a:pt x="7006" y="592"/>
                </a:lnTo>
                <a:lnTo>
                  <a:pt x="7020" y="605"/>
                </a:lnTo>
                <a:lnTo>
                  <a:pt x="7031" y="619"/>
                </a:lnTo>
                <a:lnTo>
                  <a:pt x="7043" y="635"/>
                </a:lnTo>
                <a:lnTo>
                  <a:pt x="7053" y="650"/>
                </a:lnTo>
                <a:lnTo>
                  <a:pt x="7063" y="666"/>
                </a:lnTo>
                <a:lnTo>
                  <a:pt x="7072" y="683"/>
                </a:lnTo>
                <a:lnTo>
                  <a:pt x="7079" y="700"/>
                </a:lnTo>
                <a:lnTo>
                  <a:pt x="7086" y="717"/>
                </a:lnTo>
                <a:lnTo>
                  <a:pt x="7091" y="736"/>
                </a:lnTo>
                <a:lnTo>
                  <a:pt x="7095" y="753"/>
                </a:lnTo>
                <a:lnTo>
                  <a:pt x="7098" y="772"/>
                </a:lnTo>
                <a:lnTo>
                  <a:pt x="7100" y="791"/>
                </a:lnTo>
                <a:lnTo>
                  <a:pt x="7100" y="810"/>
                </a:lnTo>
                <a:lnTo>
                  <a:pt x="7099" y="828"/>
                </a:lnTo>
                <a:lnTo>
                  <a:pt x="7097" y="848"/>
                </a:lnTo>
                <a:lnTo>
                  <a:pt x="7121" y="864"/>
                </a:lnTo>
                <a:lnTo>
                  <a:pt x="7143" y="881"/>
                </a:lnTo>
                <a:lnTo>
                  <a:pt x="7165" y="899"/>
                </a:lnTo>
                <a:lnTo>
                  <a:pt x="7187" y="918"/>
                </a:lnTo>
                <a:lnTo>
                  <a:pt x="7206" y="939"/>
                </a:lnTo>
                <a:lnTo>
                  <a:pt x="7216" y="950"/>
                </a:lnTo>
                <a:lnTo>
                  <a:pt x="7225" y="961"/>
                </a:lnTo>
                <a:lnTo>
                  <a:pt x="7233" y="973"/>
                </a:lnTo>
                <a:lnTo>
                  <a:pt x="7240" y="985"/>
                </a:lnTo>
                <a:lnTo>
                  <a:pt x="7247" y="998"/>
                </a:lnTo>
                <a:lnTo>
                  <a:pt x="7253" y="1011"/>
                </a:lnTo>
                <a:lnTo>
                  <a:pt x="7265" y="1041"/>
                </a:lnTo>
                <a:lnTo>
                  <a:pt x="7276" y="1073"/>
                </a:lnTo>
                <a:lnTo>
                  <a:pt x="7285" y="1104"/>
                </a:lnTo>
                <a:lnTo>
                  <a:pt x="7293" y="1137"/>
                </a:lnTo>
                <a:lnTo>
                  <a:pt x="7300" y="1168"/>
                </a:lnTo>
                <a:lnTo>
                  <a:pt x="7305" y="1201"/>
                </a:lnTo>
                <a:lnTo>
                  <a:pt x="7309" y="1234"/>
                </a:lnTo>
                <a:lnTo>
                  <a:pt x="7312" y="1267"/>
                </a:lnTo>
                <a:lnTo>
                  <a:pt x="7313" y="1300"/>
                </a:lnTo>
                <a:lnTo>
                  <a:pt x="7313" y="1333"/>
                </a:lnTo>
                <a:lnTo>
                  <a:pt x="7312" y="1366"/>
                </a:lnTo>
                <a:lnTo>
                  <a:pt x="7310" y="1399"/>
                </a:lnTo>
                <a:lnTo>
                  <a:pt x="7306" y="1431"/>
                </a:lnTo>
                <a:lnTo>
                  <a:pt x="7302" y="1465"/>
                </a:lnTo>
                <a:lnTo>
                  <a:pt x="7297" y="1498"/>
                </a:lnTo>
                <a:lnTo>
                  <a:pt x="7290" y="1529"/>
                </a:lnTo>
                <a:lnTo>
                  <a:pt x="7279" y="1572"/>
                </a:lnTo>
                <a:lnTo>
                  <a:pt x="7267" y="1614"/>
                </a:lnTo>
                <a:lnTo>
                  <a:pt x="7254" y="1655"/>
                </a:lnTo>
                <a:lnTo>
                  <a:pt x="7239" y="1696"/>
                </a:lnTo>
                <a:lnTo>
                  <a:pt x="7223" y="1736"/>
                </a:lnTo>
                <a:lnTo>
                  <a:pt x="7205" y="1776"/>
                </a:lnTo>
                <a:lnTo>
                  <a:pt x="7187" y="1815"/>
                </a:lnTo>
                <a:lnTo>
                  <a:pt x="7166" y="1853"/>
                </a:lnTo>
                <a:lnTo>
                  <a:pt x="7146" y="1891"/>
                </a:lnTo>
                <a:lnTo>
                  <a:pt x="7123" y="1929"/>
                </a:lnTo>
                <a:lnTo>
                  <a:pt x="7100" y="1966"/>
                </a:lnTo>
                <a:lnTo>
                  <a:pt x="7076" y="2002"/>
                </a:lnTo>
                <a:lnTo>
                  <a:pt x="7051" y="2038"/>
                </a:lnTo>
                <a:lnTo>
                  <a:pt x="7026" y="2073"/>
                </a:lnTo>
                <a:lnTo>
                  <a:pt x="7000" y="2108"/>
                </a:lnTo>
                <a:lnTo>
                  <a:pt x="6973" y="2142"/>
                </a:lnTo>
                <a:lnTo>
                  <a:pt x="6933" y="2190"/>
                </a:lnTo>
                <a:lnTo>
                  <a:pt x="6891" y="2237"/>
                </a:lnTo>
                <a:lnTo>
                  <a:pt x="6848" y="2284"/>
                </a:lnTo>
                <a:lnTo>
                  <a:pt x="6804" y="2329"/>
                </a:lnTo>
                <a:lnTo>
                  <a:pt x="6759" y="2373"/>
                </a:lnTo>
                <a:lnTo>
                  <a:pt x="6713" y="2416"/>
                </a:lnTo>
                <a:lnTo>
                  <a:pt x="6666" y="2458"/>
                </a:lnTo>
                <a:lnTo>
                  <a:pt x="6617" y="2499"/>
                </a:lnTo>
                <a:lnTo>
                  <a:pt x="6568" y="2538"/>
                </a:lnTo>
                <a:lnTo>
                  <a:pt x="6518" y="2576"/>
                </a:lnTo>
                <a:lnTo>
                  <a:pt x="6467" y="2613"/>
                </a:lnTo>
                <a:lnTo>
                  <a:pt x="6415" y="2649"/>
                </a:lnTo>
                <a:lnTo>
                  <a:pt x="6362" y="2683"/>
                </a:lnTo>
                <a:lnTo>
                  <a:pt x="6308" y="2715"/>
                </a:lnTo>
                <a:lnTo>
                  <a:pt x="6253" y="2746"/>
                </a:lnTo>
                <a:lnTo>
                  <a:pt x="6198" y="2775"/>
                </a:lnTo>
                <a:lnTo>
                  <a:pt x="6129" y="2805"/>
                </a:lnTo>
                <a:lnTo>
                  <a:pt x="6062" y="2837"/>
                </a:lnTo>
                <a:lnTo>
                  <a:pt x="5995" y="2869"/>
                </a:lnTo>
                <a:lnTo>
                  <a:pt x="5962" y="2887"/>
                </a:lnTo>
                <a:lnTo>
                  <a:pt x="5928" y="2905"/>
                </a:lnTo>
                <a:lnTo>
                  <a:pt x="5897" y="2924"/>
                </a:lnTo>
                <a:lnTo>
                  <a:pt x="5865" y="2943"/>
                </a:lnTo>
                <a:lnTo>
                  <a:pt x="5834" y="2964"/>
                </a:lnTo>
                <a:lnTo>
                  <a:pt x="5803" y="2986"/>
                </a:lnTo>
                <a:lnTo>
                  <a:pt x="5774" y="3008"/>
                </a:lnTo>
                <a:lnTo>
                  <a:pt x="5745" y="3031"/>
                </a:lnTo>
                <a:lnTo>
                  <a:pt x="5717" y="3056"/>
                </a:lnTo>
                <a:lnTo>
                  <a:pt x="5690" y="3083"/>
                </a:lnTo>
                <a:lnTo>
                  <a:pt x="5678" y="3096"/>
                </a:lnTo>
                <a:lnTo>
                  <a:pt x="5666" y="3109"/>
                </a:lnTo>
                <a:lnTo>
                  <a:pt x="5657" y="3123"/>
                </a:lnTo>
                <a:lnTo>
                  <a:pt x="5647" y="3138"/>
                </a:lnTo>
                <a:lnTo>
                  <a:pt x="5638" y="3153"/>
                </a:lnTo>
                <a:lnTo>
                  <a:pt x="5629" y="3169"/>
                </a:lnTo>
                <a:lnTo>
                  <a:pt x="5615" y="3201"/>
                </a:lnTo>
                <a:lnTo>
                  <a:pt x="5623" y="3210"/>
                </a:lnTo>
                <a:lnTo>
                  <a:pt x="5632" y="3217"/>
                </a:lnTo>
                <a:lnTo>
                  <a:pt x="5640" y="3224"/>
                </a:lnTo>
                <a:lnTo>
                  <a:pt x="5650" y="3229"/>
                </a:lnTo>
                <a:lnTo>
                  <a:pt x="5670" y="3240"/>
                </a:lnTo>
                <a:lnTo>
                  <a:pt x="5690" y="3250"/>
                </a:lnTo>
                <a:lnTo>
                  <a:pt x="5733" y="3266"/>
                </a:lnTo>
                <a:lnTo>
                  <a:pt x="5753" y="3275"/>
                </a:lnTo>
                <a:lnTo>
                  <a:pt x="5773" y="3286"/>
                </a:lnTo>
                <a:lnTo>
                  <a:pt x="5792" y="3297"/>
                </a:lnTo>
                <a:lnTo>
                  <a:pt x="5810" y="3309"/>
                </a:lnTo>
                <a:lnTo>
                  <a:pt x="5828" y="3321"/>
                </a:lnTo>
                <a:lnTo>
                  <a:pt x="5845" y="3335"/>
                </a:lnTo>
                <a:lnTo>
                  <a:pt x="5861" y="3350"/>
                </a:lnTo>
                <a:lnTo>
                  <a:pt x="5876" y="3365"/>
                </a:lnTo>
                <a:lnTo>
                  <a:pt x="5890" y="3381"/>
                </a:lnTo>
                <a:lnTo>
                  <a:pt x="5903" y="3399"/>
                </a:lnTo>
                <a:lnTo>
                  <a:pt x="5915" y="3417"/>
                </a:lnTo>
                <a:lnTo>
                  <a:pt x="5926" y="3437"/>
                </a:lnTo>
                <a:lnTo>
                  <a:pt x="5935" y="3456"/>
                </a:lnTo>
                <a:lnTo>
                  <a:pt x="5942" y="3476"/>
                </a:lnTo>
                <a:lnTo>
                  <a:pt x="5948" y="3497"/>
                </a:lnTo>
                <a:lnTo>
                  <a:pt x="5952" y="3518"/>
                </a:lnTo>
                <a:lnTo>
                  <a:pt x="5954" y="3540"/>
                </a:lnTo>
                <a:lnTo>
                  <a:pt x="5954" y="3563"/>
                </a:lnTo>
                <a:lnTo>
                  <a:pt x="5954" y="3581"/>
                </a:lnTo>
                <a:lnTo>
                  <a:pt x="5952" y="3601"/>
                </a:lnTo>
                <a:lnTo>
                  <a:pt x="5948" y="3619"/>
                </a:lnTo>
                <a:lnTo>
                  <a:pt x="5943" y="3637"/>
                </a:lnTo>
                <a:lnTo>
                  <a:pt x="5936" y="3654"/>
                </a:lnTo>
                <a:lnTo>
                  <a:pt x="5928" y="3672"/>
                </a:lnTo>
                <a:lnTo>
                  <a:pt x="5918" y="3687"/>
                </a:lnTo>
                <a:lnTo>
                  <a:pt x="5909" y="3703"/>
                </a:lnTo>
                <a:lnTo>
                  <a:pt x="5897" y="3717"/>
                </a:lnTo>
                <a:lnTo>
                  <a:pt x="5884" y="3733"/>
                </a:lnTo>
                <a:lnTo>
                  <a:pt x="5871" y="3746"/>
                </a:lnTo>
                <a:lnTo>
                  <a:pt x="5857" y="3758"/>
                </a:lnTo>
                <a:lnTo>
                  <a:pt x="5841" y="3769"/>
                </a:lnTo>
                <a:lnTo>
                  <a:pt x="5826" y="3780"/>
                </a:lnTo>
                <a:lnTo>
                  <a:pt x="5810" y="3791"/>
                </a:lnTo>
                <a:lnTo>
                  <a:pt x="5793" y="3800"/>
                </a:lnTo>
                <a:lnTo>
                  <a:pt x="5765" y="3814"/>
                </a:lnTo>
                <a:lnTo>
                  <a:pt x="5735" y="3827"/>
                </a:lnTo>
                <a:lnTo>
                  <a:pt x="5705" y="3838"/>
                </a:lnTo>
                <a:lnTo>
                  <a:pt x="5675" y="3848"/>
                </a:lnTo>
                <a:lnTo>
                  <a:pt x="5643" y="3856"/>
                </a:lnTo>
                <a:lnTo>
                  <a:pt x="5612" y="3863"/>
                </a:lnTo>
                <a:lnTo>
                  <a:pt x="5580" y="3868"/>
                </a:lnTo>
                <a:lnTo>
                  <a:pt x="5549" y="3873"/>
                </a:lnTo>
                <a:lnTo>
                  <a:pt x="5517" y="3875"/>
                </a:lnTo>
                <a:lnTo>
                  <a:pt x="5485" y="3877"/>
                </a:lnTo>
                <a:lnTo>
                  <a:pt x="5452" y="3876"/>
                </a:lnTo>
                <a:lnTo>
                  <a:pt x="5421" y="3875"/>
                </a:lnTo>
                <a:lnTo>
                  <a:pt x="5388" y="3872"/>
                </a:lnTo>
                <a:lnTo>
                  <a:pt x="5357" y="3867"/>
                </a:lnTo>
                <a:lnTo>
                  <a:pt x="5325" y="3862"/>
                </a:lnTo>
                <a:lnTo>
                  <a:pt x="5293" y="3855"/>
                </a:lnTo>
                <a:lnTo>
                  <a:pt x="5270" y="3888"/>
                </a:lnTo>
                <a:lnTo>
                  <a:pt x="5246" y="3919"/>
                </a:lnTo>
                <a:lnTo>
                  <a:pt x="5221" y="3951"/>
                </a:lnTo>
                <a:lnTo>
                  <a:pt x="5195" y="3981"/>
                </a:lnTo>
                <a:lnTo>
                  <a:pt x="5168" y="4012"/>
                </a:lnTo>
                <a:lnTo>
                  <a:pt x="5141" y="4042"/>
                </a:lnTo>
                <a:lnTo>
                  <a:pt x="5114" y="4071"/>
                </a:lnTo>
                <a:lnTo>
                  <a:pt x="5086" y="4100"/>
                </a:lnTo>
                <a:lnTo>
                  <a:pt x="5057" y="4127"/>
                </a:lnTo>
                <a:lnTo>
                  <a:pt x="5027" y="4155"/>
                </a:lnTo>
                <a:lnTo>
                  <a:pt x="4997" y="4181"/>
                </a:lnTo>
                <a:lnTo>
                  <a:pt x="4966" y="4208"/>
                </a:lnTo>
                <a:lnTo>
                  <a:pt x="4935" y="4233"/>
                </a:lnTo>
                <a:lnTo>
                  <a:pt x="4903" y="4258"/>
                </a:lnTo>
                <a:lnTo>
                  <a:pt x="4871" y="4281"/>
                </a:lnTo>
                <a:lnTo>
                  <a:pt x="4838" y="4305"/>
                </a:lnTo>
                <a:lnTo>
                  <a:pt x="4805" y="4327"/>
                </a:lnTo>
                <a:lnTo>
                  <a:pt x="4772" y="4350"/>
                </a:lnTo>
                <a:lnTo>
                  <a:pt x="4737" y="4371"/>
                </a:lnTo>
                <a:lnTo>
                  <a:pt x="4702" y="4391"/>
                </a:lnTo>
                <a:lnTo>
                  <a:pt x="4667" y="4411"/>
                </a:lnTo>
                <a:lnTo>
                  <a:pt x="4633" y="4429"/>
                </a:lnTo>
                <a:lnTo>
                  <a:pt x="4597" y="4448"/>
                </a:lnTo>
                <a:lnTo>
                  <a:pt x="4560" y="4465"/>
                </a:lnTo>
                <a:lnTo>
                  <a:pt x="4524" y="4483"/>
                </a:lnTo>
                <a:lnTo>
                  <a:pt x="4487" y="4498"/>
                </a:lnTo>
                <a:lnTo>
                  <a:pt x="4449" y="4513"/>
                </a:lnTo>
                <a:lnTo>
                  <a:pt x="4412" y="4527"/>
                </a:lnTo>
                <a:lnTo>
                  <a:pt x="4374" y="4540"/>
                </a:lnTo>
                <a:lnTo>
                  <a:pt x="4336" y="4553"/>
                </a:lnTo>
                <a:lnTo>
                  <a:pt x="4297" y="4565"/>
                </a:lnTo>
                <a:lnTo>
                  <a:pt x="4259" y="4576"/>
                </a:lnTo>
                <a:lnTo>
                  <a:pt x="4270" y="4665"/>
                </a:lnTo>
                <a:lnTo>
                  <a:pt x="4285" y="4683"/>
                </a:lnTo>
                <a:lnTo>
                  <a:pt x="4299" y="4700"/>
                </a:lnTo>
                <a:lnTo>
                  <a:pt x="4312" y="4718"/>
                </a:lnTo>
                <a:lnTo>
                  <a:pt x="4324" y="4737"/>
                </a:lnTo>
                <a:lnTo>
                  <a:pt x="4335" y="4758"/>
                </a:lnTo>
                <a:lnTo>
                  <a:pt x="4343" y="4778"/>
                </a:lnTo>
                <a:lnTo>
                  <a:pt x="4350" y="4800"/>
                </a:lnTo>
                <a:lnTo>
                  <a:pt x="4354" y="4823"/>
                </a:lnTo>
                <a:lnTo>
                  <a:pt x="4375" y="4836"/>
                </a:lnTo>
                <a:lnTo>
                  <a:pt x="4396" y="4851"/>
                </a:lnTo>
                <a:lnTo>
                  <a:pt x="4413" y="4867"/>
                </a:lnTo>
                <a:lnTo>
                  <a:pt x="4430" y="4887"/>
                </a:lnTo>
                <a:lnTo>
                  <a:pt x="4445" y="4906"/>
                </a:lnTo>
                <a:lnTo>
                  <a:pt x="4458" y="4928"/>
                </a:lnTo>
                <a:lnTo>
                  <a:pt x="4470" y="4951"/>
                </a:lnTo>
                <a:lnTo>
                  <a:pt x="4478" y="4974"/>
                </a:lnTo>
                <a:lnTo>
                  <a:pt x="4485" y="4998"/>
                </a:lnTo>
                <a:lnTo>
                  <a:pt x="4489" y="5023"/>
                </a:lnTo>
                <a:lnTo>
                  <a:pt x="4491" y="5047"/>
                </a:lnTo>
                <a:lnTo>
                  <a:pt x="4491" y="5072"/>
                </a:lnTo>
                <a:lnTo>
                  <a:pt x="4489" y="5084"/>
                </a:lnTo>
                <a:lnTo>
                  <a:pt x="4488" y="5097"/>
                </a:lnTo>
                <a:lnTo>
                  <a:pt x="4485" y="5109"/>
                </a:lnTo>
                <a:lnTo>
                  <a:pt x="4482" y="5121"/>
                </a:lnTo>
                <a:lnTo>
                  <a:pt x="4478" y="5133"/>
                </a:lnTo>
                <a:lnTo>
                  <a:pt x="4473" y="5144"/>
                </a:lnTo>
                <a:lnTo>
                  <a:pt x="4467" y="5155"/>
                </a:lnTo>
                <a:lnTo>
                  <a:pt x="4462" y="5167"/>
                </a:lnTo>
                <a:lnTo>
                  <a:pt x="4448" y="5187"/>
                </a:lnTo>
                <a:lnTo>
                  <a:pt x="4433" y="5204"/>
                </a:lnTo>
                <a:lnTo>
                  <a:pt x="4416" y="5221"/>
                </a:lnTo>
                <a:lnTo>
                  <a:pt x="4399" y="5237"/>
                </a:lnTo>
                <a:lnTo>
                  <a:pt x="4380" y="5250"/>
                </a:lnTo>
                <a:lnTo>
                  <a:pt x="4361" y="5263"/>
                </a:lnTo>
                <a:lnTo>
                  <a:pt x="4341" y="5275"/>
                </a:lnTo>
                <a:lnTo>
                  <a:pt x="4321" y="5286"/>
                </a:lnTo>
                <a:lnTo>
                  <a:pt x="4299" y="5297"/>
                </a:lnTo>
                <a:lnTo>
                  <a:pt x="4277" y="5305"/>
                </a:lnTo>
                <a:lnTo>
                  <a:pt x="4255" y="5314"/>
                </a:lnTo>
                <a:lnTo>
                  <a:pt x="4233" y="5323"/>
                </a:lnTo>
                <a:lnTo>
                  <a:pt x="4188" y="5337"/>
                </a:lnTo>
                <a:lnTo>
                  <a:pt x="4143" y="5351"/>
                </a:lnTo>
                <a:lnTo>
                  <a:pt x="4146" y="5384"/>
                </a:lnTo>
                <a:lnTo>
                  <a:pt x="4148" y="5416"/>
                </a:lnTo>
                <a:lnTo>
                  <a:pt x="4149" y="5483"/>
                </a:lnTo>
                <a:lnTo>
                  <a:pt x="4150" y="5549"/>
                </a:lnTo>
                <a:lnTo>
                  <a:pt x="4151" y="5614"/>
                </a:lnTo>
                <a:lnTo>
                  <a:pt x="4153" y="5648"/>
                </a:lnTo>
                <a:lnTo>
                  <a:pt x="4155" y="5680"/>
                </a:lnTo>
                <a:lnTo>
                  <a:pt x="4159" y="5713"/>
                </a:lnTo>
                <a:lnTo>
                  <a:pt x="4163" y="5744"/>
                </a:lnTo>
                <a:lnTo>
                  <a:pt x="4170" y="5777"/>
                </a:lnTo>
                <a:lnTo>
                  <a:pt x="4177" y="5809"/>
                </a:lnTo>
                <a:lnTo>
                  <a:pt x="4186" y="5840"/>
                </a:lnTo>
                <a:lnTo>
                  <a:pt x="4197" y="5872"/>
                </a:lnTo>
                <a:lnTo>
                  <a:pt x="4214" y="5915"/>
                </a:lnTo>
                <a:lnTo>
                  <a:pt x="4234" y="5959"/>
                </a:lnTo>
                <a:lnTo>
                  <a:pt x="4254" y="6000"/>
                </a:lnTo>
                <a:lnTo>
                  <a:pt x="4277" y="6040"/>
                </a:lnTo>
                <a:lnTo>
                  <a:pt x="4301" y="6080"/>
                </a:lnTo>
                <a:lnTo>
                  <a:pt x="4327" y="6119"/>
                </a:lnTo>
                <a:lnTo>
                  <a:pt x="4353" y="6158"/>
                </a:lnTo>
                <a:lnTo>
                  <a:pt x="4382" y="6194"/>
                </a:lnTo>
                <a:lnTo>
                  <a:pt x="4411" y="6231"/>
                </a:lnTo>
                <a:lnTo>
                  <a:pt x="4441" y="6266"/>
                </a:lnTo>
                <a:lnTo>
                  <a:pt x="4472" y="6302"/>
                </a:lnTo>
                <a:lnTo>
                  <a:pt x="4504" y="6336"/>
                </a:lnTo>
                <a:lnTo>
                  <a:pt x="4536" y="6369"/>
                </a:lnTo>
                <a:lnTo>
                  <a:pt x="4570" y="6402"/>
                </a:lnTo>
                <a:lnTo>
                  <a:pt x="4603" y="6435"/>
                </a:lnTo>
                <a:lnTo>
                  <a:pt x="4637" y="6466"/>
                </a:lnTo>
                <a:lnTo>
                  <a:pt x="4648" y="6477"/>
                </a:lnTo>
                <a:lnTo>
                  <a:pt x="4660" y="6486"/>
                </a:lnTo>
                <a:lnTo>
                  <a:pt x="4673" y="6494"/>
                </a:lnTo>
                <a:lnTo>
                  <a:pt x="4686" y="6503"/>
                </a:lnTo>
                <a:lnTo>
                  <a:pt x="4712" y="6517"/>
                </a:lnTo>
                <a:lnTo>
                  <a:pt x="4739" y="6531"/>
                </a:lnTo>
                <a:lnTo>
                  <a:pt x="4765" y="6547"/>
                </a:lnTo>
                <a:lnTo>
                  <a:pt x="4778" y="6555"/>
                </a:lnTo>
                <a:lnTo>
                  <a:pt x="4790" y="6564"/>
                </a:lnTo>
                <a:lnTo>
                  <a:pt x="4802" y="6573"/>
                </a:lnTo>
                <a:lnTo>
                  <a:pt x="4813" y="6584"/>
                </a:lnTo>
                <a:lnTo>
                  <a:pt x="4823" y="6596"/>
                </a:lnTo>
                <a:lnTo>
                  <a:pt x="4832" y="6608"/>
                </a:lnTo>
                <a:lnTo>
                  <a:pt x="4840" y="6622"/>
                </a:lnTo>
                <a:lnTo>
                  <a:pt x="4847" y="6637"/>
                </a:lnTo>
                <a:lnTo>
                  <a:pt x="4852" y="6651"/>
                </a:lnTo>
                <a:lnTo>
                  <a:pt x="4855" y="6666"/>
                </a:lnTo>
                <a:lnTo>
                  <a:pt x="4857" y="6681"/>
                </a:lnTo>
                <a:lnTo>
                  <a:pt x="4858" y="6698"/>
                </a:lnTo>
                <a:lnTo>
                  <a:pt x="4857" y="6713"/>
                </a:lnTo>
                <a:lnTo>
                  <a:pt x="4855" y="6728"/>
                </a:lnTo>
                <a:lnTo>
                  <a:pt x="4852" y="6744"/>
                </a:lnTo>
                <a:lnTo>
                  <a:pt x="4849" y="6760"/>
                </a:lnTo>
                <a:lnTo>
                  <a:pt x="4841" y="6791"/>
                </a:lnTo>
                <a:lnTo>
                  <a:pt x="4833" y="6823"/>
                </a:lnTo>
                <a:lnTo>
                  <a:pt x="4825" y="6852"/>
                </a:lnTo>
                <a:lnTo>
                  <a:pt x="4865" y="6886"/>
                </a:lnTo>
                <a:lnTo>
                  <a:pt x="4908" y="6918"/>
                </a:lnTo>
                <a:lnTo>
                  <a:pt x="4992" y="6983"/>
                </a:lnTo>
                <a:lnTo>
                  <a:pt x="5035" y="7015"/>
                </a:lnTo>
                <a:lnTo>
                  <a:pt x="5076" y="7049"/>
                </a:lnTo>
                <a:lnTo>
                  <a:pt x="5096" y="7066"/>
                </a:lnTo>
                <a:lnTo>
                  <a:pt x="5115" y="7084"/>
                </a:lnTo>
                <a:lnTo>
                  <a:pt x="5135" y="7103"/>
                </a:lnTo>
                <a:lnTo>
                  <a:pt x="5153" y="7122"/>
                </a:lnTo>
                <a:lnTo>
                  <a:pt x="5166" y="7138"/>
                </a:lnTo>
                <a:lnTo>
                  <a:pt x="5179" y="7155"/>
                </a:lnTo>
                <a:lnTo>
                  <a:pt x="5189" y="7174"/>
                </a:lnTo>
                <a:lnTo>
                  <a:pt x="5198" y="7193"/>
                </a:lnTo>
                <a:lnTo>
                  <a:pt x="5205" y="7213"/>
                </a:lnTo>
                <a:lnTo>
                  <a:pt x="5211" y="7233"/>
                </a:lnTo>
                <a:lnTo>
                  <a:pt x="5215" y="7253"/>
                </a:lnTo>
                <a:lnTo>
                  <a:pt x="5218" y="7274"/>
                </a:lnTo>
                <a:lnTo>
                  <a:pt x="5220" y="7294"/>
                </a:lnTo>
                <a:lnTo>
                  <a:pt x="5221" y="7316"/>
                </a:lnTo>
                <a:lnTo>
                  <a:pt x="5220" y="7337"/>
                </a:lnTo>
                <a:lnTo>
                  <a:pt x="5217" y="7359"/>
                </a:lnTo>
                <a:lnTo>
                  <a:pt x="5215" y="7379"/>
                </a:lnTo>
                <a:lnTo>
                  <a:pt x="5211" y="7401"/>
                </a:lnTo>
                <a:lnTo>
                  <a:pt x="5207" y="7422"/>
                </a:lnTo>
                <a:lnTo>
                  <a:pt x="5201" y="7441"/>
                </a:lnTo>
                <a:lnTo>
                  <a:pt x="5214" y="7453"/>
                </a:lnTo>
                <a:lnTo>
                  <a:pt x="5227" y="7465"/>
                </a:lnTo>
                <a:lnTo>
                  <a:pt x="5239" y="7478"/>
                </a:lnTo>
                <a:lnTo>
                  <a:pt x="5250" y="7492"/>
                </a:lnTo>
                <a:lnTo>
                  <a:pt x="5261" y="7506"/>
                </a:lnTo>
                <a:lnTo>
                  <a:pt x="5270" y="7522"/>
                </a:lnTo>
                <a:lnTo>
                  <a:pt x="5279" y="7537"/>
                </a:lnTo>
                <a:lnTo>
                  <a:pt x="5287" y="7552"/>
                </a:lnTo>
                <a:lnTo>
                  <a:pt x="5293" y="7568"/>
                </a:lnTo>
                <a:lnTo>
                  <a:pt x="5299" y="7585"/>
                </a:lnTo>
                <a:lnTo>
                  <a:pt x="5304" y="7602"/>
                </a:lnTo>
                <a:lnTo>
                  <a:pt x="5308" y="7619"/>
                </a:lnTo>
                <a:lnTo>
                  <a:pt x="5310" y="7637"/>
                </a:lnTo>
                <a:lnTo>
                  <a:pt x="5311" y="7654"/>
                </a:lnTo>
                <a:lnTo>
                  <a:pt x="5310" y="7672"/>
                </a:lnTo>
                <a:lnTo>
                  <a:pt x="5308" y="7689"/>
                </a:lnTo>
                <a:lnTo>
                  <a:pt x="5307" y="7708"/>
                </a:lnTo>
                <a:lnTo>
                  <a:pt x="5303" y="7725"/>
                </a:lnTo>
                <a:lnTo>
                  <a:pt x="5298" y="7741"/>
                </a:lnTo>
                <a:lnTo>
                  <a:pt x="5291" y="7756"/>
                </a:lnTo>
                <a:lnTo>
                  <a:pt x="5284" y="7771"/>
                </a:lnTo>
                <a:lnTo>
                  <a:pt x="5274" y="7785"/>
                </a:lnTo>
                <a:lnTo>
                  <a:pt x="5264" y="7798"/>
                </a:lnTo>
                <a:lnTo>
                  <a:pt x="5252" y="7811"/>
                </a:lnTo>
                <a:lnTo>
                  <a:pt x="5240" y="7823"/>
                </a:lnTo>
                <a:lnTo>
                  <a:pt x="5227" y="7834"/>
                </a:lnTo>
                <a:lnTo>
                  <a:pt x="5213" y="7844"/>
                </a:lnTo>
                <a:lnTo>
                  <a:pt x="5199" y="7854"/>
                </a:lnTo>
                <a:lnTo>
                  <a:pt x="5170" y="7873"/>
                </a:lnTo>
                <a:lnTo>
                  <a:pt x="5140" y="7888"/>
                </a:lnTo>
                <a:lnTo>
                  <a:pt x="5108" y="7904"/>
                </a:lnTo>
                <a:lnTo>
                  <a:pt x="5074" y="7918"/>
                </a:lnTo>
                <a:lnTo>
                  <a:pt x="5041" y="7931"/>
                </a:lnTo>
                <a:lnTo>
                  <a:pt x="5008" y="7944"/>
                </a:lnTo>
                <a:lnTo>
                  <a:pt x="4974" y="7956"/>
                </a:lnTo>
                <a:lnTo>
                  <a:pt x="4939" y="7968"/>
                </a:lnTo>
                <a:lnTo>
                  <a:pt x="4904" y="7978"/>
                </a:lnTo>
                <a:lnTo>
                  <a:pt x="4870" y="7988"/>
                </a:lnTo>
                <a:lnTo>
                  <a:pt x="4800" y="8006"/>
                </a:lnTo>
                <a:lnTo>
                  <a:pt x="4730" y="8023"/>
                </a:lnTo>
                <a:lnTo>
                  <a:pt x="4660" y="8038"/>
                </a:lnTo>
                <a:lnTo>
                  <a:pt x="4589" y="8052"/>
                </a:lnTo>
                <a:lnTo>
                  <a:pt x="4508" y="8066"/>
                </a:lnTo>
                <a:lnTo>
                  <a:pt x="4426" y="8079"/>
                </a:lnTo>
                <a:lnTo>
                  <a:pt x="4345" y="8091"/>
                </a:lnTo>
                <a:lnTo>
                  <a:pt x="4263" y="8102"/>
                </a:lnTo>
                <a:lnTo>
                  <a:pt x="4180" y="8112"/>
                </a:lnTo>
                <a:lnTo>
                  <a:pt x="4099" y="8119"/>
                </a:lnTo>
                <a:lnTo>
                  <a:pt x="4016" y="8127"/>
                </a:lnTo>
                <a:lnTo>
                  <a:pt x="3935" y="8133"/>
                </a:lnTo>
                <a:lnTo>
                  <a:pt x="3852" y="8137"/>
                </a:lnTo>
                <a:lnTo>
                  <a:pt x="3770" y="8140"/>
                </a:lnTo>
                <a:lnTo>
                  <a:pt x="3687" y="8141"/>
                </a:lnTo>
                <a:lnTo>
                  <a:pt x="3604" y="8141"/>
                </a:lnTo>
                <a:lnTo>
                  <a:pt x="3522" y="8139"/>
                </a:lnTo>
                <a:lnTo>
                  <a:pt x="3439" y="8136"/>
                </a:lnTo>
                <a:lnTo>
                  <a:pt x="3358" y="8131"/>
                </a:lnTo>
                <a:lnTo>
                  <a:pt x="3275" y="8125"/>
                </a:lnTo>
                <a:lnTo>
                  <a:pt x="3157" y="8113"/>
                </a:lnTo>
                <a:lnTo>
                  <a:pt x="3038" y="8100"/>
                </a:lnTo>
                <a:lnTo>
                  <a:pt x="2920" y="8085"/>
                </a:lnTo>
                <a:lnTo>
                  <a:pt x="2860" y="8076"/>
                </a:lnTo>
                <a:lnTo>
                  <a:pt x="2801" y="8066"/>
                </a:lnTo>
                <a:lnTo>
                  <a:pt x="2742" y="8055"/>
                </a:lnTo>
                <a:lnTo>
                  <a:pt x="2684" y="8044"/>
                </a:lnTo>
                <a:lnTo>
                  <a:pt x="2626" y="8033"/>
                </a:lnTo>
                <a:lnTo>
                  <a:pt x="2567" y="8019"/>
                </a:lnTo>
                <a:lnTo>
                  <a:pt x="2510" y="8005"/>
                </a:lnTo>
                <a:lnTo>
                  <a:pt x="2452" y="7990"/>
                </a:lnTo>
                <a:lnTo>
                  <a:pt x="2395" y="7974"/>
                </a:lnTo>
                <a:lnTo>
                  <a:pt x="2338" y="7955"/>
                </a:lnTo>
                <a:lnTo>
                  <a:pt x="2296" y="7940"/>
                </a:lnTo>
                <a:lnTo>
                  <a:pt x="2254" y="7925"/>
                </a:lnTo>
                <a:lnTo>
                  <a:pt x="2213" y="7908"/>
                </a:lnTo>
                <a:lnTo>
                  <a:pt x="2192" y="7898"/>
                </a:lnTo>
                <a:lnTo>
                  <a:pt x="2172" y="7888"/>
                </a:lnTo>
                <a:lnTo>
                  <a:pt x="2152" y="7877"/>
                </a:lnTo>
                <a:lnTo>
                  <a:pt x="2134" y="7866"/>
                </a:lnTo>
                <a:lnTo>
                  <a:pt x="2115" y="7853"/>
                </a:lnTo>
                <a:lnTo>
                  <a:pt x="2097" y="7840"/>
                </a:lnTo>
                <a:lnTo>
                  <a:pt x="2080" y="7826"/>
                </a:lnTo>
                <a:lnTo>
                  <a:pt x="2064" y="7811"/>
                </a:lnTo>
                <a:lnTo>
                  <a:pt x="2049" y="7796"/>
                </a:lnTo>
                <a:lnTo>
                  <a:pt x="2034" y="7778"/>
                </a:lnTo>
                <a:lnTo>
                  <a:pt x="2028" y="7767"/>
                </a:lnTo>
                <a:lnTo>
                  <a:pt x="2023" y="7756"/>
                </a:lnTo>
                <a:lnTo>
                  <a:pt x="2014" y="7735"/>
                </a:lnTo>
                <a:lnTo>
                  <a:pt x="2009" y="7712"/>
                </a:lnTo>
                <a:lnTo>
                  <a:pt x="2005" y="7689"/>
                </a:lnTo>
                <a:lnTo>
                  <a:pt x="2003" y="7666"/>
                </a:lnTo>
                <a:lnTo>
                  <a:pt x="2004" y="7642"/>
                </a:lnTo>
                <a:lnTo>
                  <a:pt x="2008" y="7619"/>
                </a:lnTo>
                <a:lnTo>
                  <a:pt x="2012" y="7597"/>
                </a:lnTo>
                <a:lnTo>
                  <a:pt x="2019" y="7575"/>
                </a:lnTo>
                <a:lnTo>
                  <a:pt x="2027" y="7553"/>
                </a:lnTo>
                <a:lnTo>
                  <a:pt x="2038" y="7533"/>
                </a:lnTo>
                <a:lnTo>
                  <a:pt x="2050" y="7512"/>
                </a:lnTo>
                <a:lnTo>
                  <a:pt x="2063" y="7492"/>
                </a:lnTo>
                <a:lnTo>
                  <a:pt x="2078" y="7475"/>
                </a:lnTo>
                <a:lnTo>
                  <a:pt x="2095" y="7459"/>
                </a:lnTo>
                <a:lnTo>
                  <a:pt x="2113" y="7443"/>
                </a:lnTo>
                <a:lnTo>
                  <a:pt x="2108" y="7424"/>
                </a:lnTo>
                <a:lnTo>
                  <a:pt x="2103" y="7404"/>
                </a:lnTo>
                <a:lnTo>
                  <a:pt x="2100" y="7385"/>
                </a:lnTo>
                <a:lnTo>
                  <a:pt x="2097" y="7365"/>
                </a:lnTo>
                <a:lnTo>
                  <a:pt x="2095" y="7346"/>
                </a:lnTo>
                <a:lnTo>
                  <a:pt x="2094" y="7326"/>
                </a:lnTo>
                <a:lnTo>
                  <a:pt x="2094" y="7306"/>
                </a:lnTo>
                <a:lnTo>
                  <a:pt x="2095" y="7286"/>
                </a:lnTo>
                <a:lnTo>
                  <a:pt x="2097" y="7266"/>
                </a:lnTo>
                <a:lnTo>
                  <a:pt x="2099" y="7247"/>
                </a:lnTo>
                <a:lnTo>
                  <a:pt x="2104" y="7228"/>
                </a:lnTo>
                <a:lnTo>
                  <a:pt x="2110" y="7210"/>
                </a:lnTo>
                <a:lnTo>
                  <a:pt x="2116" y="7191"/>
                </a:lnTo>
                <a:lnTo>
                  <a:pt x="2125" y="7174"/>
                </a:lnTo>
                <a:lnTo>
                  <a:pt x="2136" y="7156"/>
                </a:lnTo>
                <a:lnTo>
                  <a:pt x="2148" y="7140"/>
                </a:lnTo>
                <a:lnTo>
                  <a:pt x="2166" y="7119"/>
                </a:lnTo>
                <a:lnTo>
                  <a:pt x="2185" y="7099"/>
                </a:lnTo>
                <a:lnTo>
                  <a:pt x="2205" y="7079"/>
                </a:lnTo>
                <a:lnTo>
                  <a:pt x="2226" y="7061"/>
                </a:lnTo>
                <a:lnTo>
                  <a:pt x="2247" y="7042"/>
                </a:lnTo>
                <a:lnTo>
                  <a:pt x="2269" y="7025"/>
                </a:lnTo>
                <a:lnTo>
                  <a:pt x="2312" y="6990"/>
                </a:lnTo>
                <a:lnTo>
                  <a:pt x="2402" y="6923"/>
                </a:lnTo>
                <a:lnTo>
                  <a:pt x="2446" y="6889"/>
                </a:lnTo>
                <a:lnTo>
                  <a:pt x="2489" y="6853"/>
                </a:lnTo>
                <a:lnTo>
                  <a:pt x="2483" y="6824"/>
                </a:lnTo>
                <a:lnTo>
                  <a:pt x="2474" y="6794"/>
                </a:lnTo>
                <a:lnTo>
                  <a:pt x="2466" y="6764"/>
                </a:lnTo>
                <a:lnTo>
                  <a:pt x="2460" y="6734"/>
                </a:lnTo>
                <a:lnTo>
                  <a:pt x="2458" y="6718"/>
                </a:lnTo>
                <a:lnTo>
                  <a:pt x="2457" y="6703"/>
                </a:lnTo>
                <a:lnTo>
                  <a:pt x="2457" y="6688"/>
                </a:lnTo>
                <a:lnTo>
                  <a:pt x="2458" y="6674"/>
                </a:lnTo>
                <a:lnTo>
                  <a:pt x="2460" y="6659"/>
                </a:lnTo>
                <a:lnTo>
                  <a:pt x="2464" y="6644"/>
                </a:lnTo>
                <a:lnTo>
                  <a:pt x="2470" y="6630"/>
                </a:lnTo>
                <a:lnTo>
                  <a:pt x="2477" y="6616"/>
                </a:lnTo>
                <a:lnTo>
                  <a:pt x="2486" y="6602"/>
                </a:lnTo>
                <a:lnTo>
                  <a:pt x="2495" y="6590"/>
                </a:lnTo>
                <a:lnTo>
                  <a:pt x="2505" y="6579"/>
                </a:lnTo>
                <a:lnTo>
                  <a:pt x="2516" y="6569"/>
                </a:lnTo>
                <a:lnTo>
                  <a:pt x="2528" y="6561"/>
                </a:lnTo>
                <a:lnTo>
                  <a:pt x="2541" y="6552"/>
                </a:lnTo>
                <a:lnTo>
                  <a:pt x="2567" y="6537"/>
                </a:lnTo>
                <a:lnTo>
                  <a:pt x="2595" y="6522"/>
                </a:lnTo>
                <a:lnTo>
                  <a:pt x="2622" y="6508"/>
                </a:lnTo>
                <a:lnTo>
                  <a:pt x="2635" y="6499"/>
                </a:lnTo>
                <a:lnTo>
                  <a:pt x="2647" y="6491"/>
                </a:lnTo>
                <a:lnTo>
                  <a:pt x="2659" y="6481"/>
                </a:lnTo>
                <a:lnTo>
                  <a:pt x="2671" y="6472"/>
                </a:lnTo>
                <a:lnTo>
                  <a:pt x="2705" y="6440"/>
                </a:lnTo>
                <a:lnTo>
                  <a:pt x="2739" y="6406"/>
                </a:lnTo>
                <a:lnTo>
                  <a:pt x="2773" y="6374"/>
                </a:lnTo>
                <a:lnTo>
                  <a:pt x="2807" y="6339"/>
                </a:lnTo>
                <a:lnTo>
                  <a:pt x="2839" y="6305"/>
                </a:lnTo>
                <a:lnTo>
                  <a:pt x="2871" y="6269"/>
                </a:lnTo>
                <a:lnTo>
                  <a:pt x="2901" y="6234"/>
                </a:lnTo>
                <a:lnTo>
                  <a:pt x="2932" y="6197"/>
                </a:lnTo>
                <a:lnTo>
                  <a:pt x="2960" y="6159"/>
                </a:lnTo>
                <a:lnTo>
                  <a:pt x="2987" y="6119"/>
                </a:lnTo>
                <a:lnTo>
                  <a:pt x="3013" y="6080"/>
                </a:lnTo>
                <a:lnTo>
                  <a:pt x="3038" y="6040"/>
                </a:lnTo>
                <a:lnTo>
                  <a:pt x="3061" y="5999"/>
                </a:lnTo>
                <a:lnTo>
                  <a:pt x="3082" y="5956"/>
                </a:lnTo>
                <a:lnTo>
                  <a:pt x="3101" y="5913"/>
                </a:lnTo>
                <a:lnTo>
                  <a:pt x="3119" y="5868"/>
                </a:lnTo>
                <a:lnTo>
                  <a:pt x="3129" y="5837"/>
                </a:lnTo>
                <a:lnTo>
                  <a:pt x="3138" y="5805"/>
                </a:lnTo>
                <a:lnTo>
                  <a:pt x="3146" y="5774"/>
                </a:lnTo>
                <a:lnTo>
                  <a:pt x="3151" y="5742"/>
                </a:lnTo>
                <a:lnTo>
                  <a:pt x="3155" y="5710"/>
                </a:lnTo>
                <a:lnTo>
                  <a:pt x="3159" y="5678"/>
                </a:lnTo>
                <a:lnTo>
                  <a:pt x="3161" y="5646"/>
                </a:lnTo>
                <a:lnTo>
                  <a:pt x="3163" y="5613"/>
                </a:lnTo>
                <a:lnTo>
                  <a:pt x="3164" y="5548"/>
                </a:lnTo>
                <a:lnTo>
                  <a:pt x="3165" y="5481"/>
                </a:lnTo>
                <a:lnTo>
                  <a:pt x="3167" y="5416"/>
                </a:lnTo>
                <a:lnTo>
                  <a:pt x="3169" y="5384"/>
                </a:lnTo>
                <a:lnTo>
                  <a:pt x="3172" y="5352"/>
                </a:lnTo>
                <a:lnTo>
                  <a:pt x="3125" y="5337"/>
                </a:lnTo>
                <a:lnTo>
                  <a:pt x="3077" y="5321"/>
                </a:lnTo>
                <a:lnTo>
                  <a:pt x="3053" y="5312"/>
                </a:lnTo>
                <a:lnTo>
                  <a:pt x="3030" y="5303"/>
                </a:lnTo>
                <a:lnTo>
                  <a:pt x="3008" y="5292"/>
                </a:lnTo>
                <a:lnTo>
                  <a:pt x="2985" y="5281"/>
                </a:lnTo>
                <a:lnTo>
                  <a:pt x="2963" y="5269"/>
                </a:lnTo>
                <a:lnTo>
                  <a:pt x="2942" y="5256"/>
                </a:lnTo>
                <a:lnTo>
                  <a:pt x="2923" y="5242"/>
                </a:lnTo>
                <a:lnTo>
                  <a:pt x="2903" y="5226"/>
                </a:lnTo>
                <a:lnTo>
                  <a:pt x="2886" y="5210"/>
                </a:lnTo>
                <a:lnTo>
                  <a:pt x="2870" y="5191"/>
                </a:lnTo>
                <a:lnTo>
                  <a:pt x="2855" y="5171"/>
                </a:lnTo>
                <a:lnTo>
                  <a:pt x="2842" y="5149"/>
                </a:lnTo>
                <a:lnTo>
                  <a:pt x="2838" y="5137"/>
                </a:lnTo>
                <a:lnTo>
                  <a:pt x="2834" y="5126"/>
                </a:lnTo>
                <a:lnTo>
                  <a:pt x="2830" y="5114"/>
                </a:lnTo>
                <a:lnTo>
                  <a:pt x="2827" y="5102"/>
                </a:lnTo>
                <a:lnTo>
                  <a:pt x="2824" y="5079"/>
                </a:lnTo>
                <a:lnTo>
                  <a:pt x="2823" y="5055"/>
                </a:lnTo>
                <a:lnTo>
                  <a:pt x="2824" y="5031"/>
                </a:lnTo>
                <a:lnTo>
                  <a:pt x="2827" y="5009"/>
                </a:lnTo>
                <a:lnTo>
                  <a:pt x="2833" y="4986"/>
                </a:lnTo>
                <a:lnTo>
                  <a:pt x="2840" y="4963"/>
                </a:lnTo>
                <a:lnTo>
                  <a:pt x="2850" y="4942"/>
                </a:lnTo>
                <a:lnTo>
                  <a:pt x="2861" y="4921"/>
                </a:lnTo>
                <a:lnTo>
                  <a:pt x="2874" y="4901"/>
                </a:lnTo>
                <a:lnTo>
                  <a:pt x="2889" y="4881"/>
                </a:lnTo>
                <a:lnTo>
                  <a:pt x="2905" y="4864"/>
                </a:lnTo>
                <a:lnTo>
                  <a:pt x="2923" y="4848"/>
                </a:lnTo>
                <a:lnTo>
                  <a:pt x="2941" y="4833"/>
                </a:lnTo>
                <a:lnTo>
                  <a:pt x="2961" y="4819"/>
                </a:lnTo>
                <a:lnTo>
                  <a:pt x="2965" y="4798"/>
                </a:lnTo>
                <a:lnTo>
                  <a:pt x="2973" y="4776"/>
                </a:lnTo>
                <a:lnTo>
                  <a:pt x="2982" y="4755"/>
                </a:lnTo>
                <a:lnTo>
                  <a:pt x="2991" y="4736"/>
                </a:lnTo>
                <a:lnTo>
                  <a:pt x="3003" y="4717"/>
                </a:lnTo>
                <a:lnTo>
                  <a:pt x="3016" y="4700"/>
                </a:lnTo>
                <a:lnTo>
                  <a:pt x="3032" y="4683"/>
                </a:lnTo>
                <a:lnTo>
                  <a:pt x="3047" y="4666"/>
                </a:lnTo>
                <a:lnTo>
                  <a:pt x="3048" y="4643"/>
                </a:lnTo>
                <a:lnTo>
                  <a:pt x="3050" y="4622"/>
                </a:lnTo>
                <a:lnTo>
                  <a:pt x="3055" y="4576"/>
                </a:lnTo>
                <a:lnTo>
                  <a:pt x="3016" y="4565"/>
                </a:lnTo>
                <a:lnTo>
                  <a:pt x="2978" y="4553"/>
                </a:lnTo>
                <a:lnTo>
                  <a:pt x="2940" y="4541"/>
                </a:lnTo>
                <a:lnTo>
                  <a:pt x="2902" y="4527"/>
                </a:lnTo>
                <a:lnTo>
                  <a:pt x="2864" y="4513"/>
                </a:lnTo>
                <a:lnTo>
                  <a:pt x="2827" y="4498"/>
                </a:lnTo>
                <a:lnTo>
                  <a:pt x="2790" y="4481"/>
                </a:lnTo>
                <a:lnTo>
                  <a:pt x="2754" y="4465"/>
                </a:lnTo>
                <a:lnTo>
                  <a:pt x="2717" y="4448"/>
                </a:lnTo>
                <a:lnTo>
                  <a:pt x="2682" y="4429"/>
                </a:lnTo>
                <a:lnTo>
                  <a:pt x="2647" y="4410"/>
                </a:lnTo>
                <a:lnTo>
                  <a:pt x="2612" y="4390"/>
                </a:lnTo>
                <a:lnTo>
                  <a:pt x="2577" y="4369"/>
                </a:lnTo>
                <a:lnTo>
                  <a:pt x="2542" y="4349"/>
                </a:lnTo>
                <a:lnTo>
                  <a:pt x="2509" y="4327"/>
                </a:lnTo>
                <a:lnTo>
                  <a:pt x="2476" y="4304"/>
                </a:lnTo>
                <a:lnTo>
                  <a:pt x="2444" y="4280"/>
                </a:lnTo>
                <a:lnTo>
                  <a:pt x="2411" y="4256"/>
                </a:lnTo>
                <a:lnTo>
                  <a:pt x="2379" y="4231"/>
                </a:lnTo>
                <a:lnTo>
                  <a:pt x="2348" y="4206"/>
                </a:lnTo>
                <a:lnTo>
                  <a:pt x="2317" y="4180"/>
                </a:lnTo>
                <a:lnTo>
                  <a:pt x="2287" y="4153"/>
                </a:lnTo>
                <a:lnTo>
                  <a:pt x="2258" y="4126"/>
                </a:lnTo>
                <a:lnTo>
                  <a:pt x="2228" y="4099"/>
                </a:lnTo>
                <a:lnTo>
                  <a:pt x="2200" y="4069"/>
                </a:lnTo>
                <a:lnTo>
                  <a:pt x="2173" y="4041"/>
                </a:lnTo>
                <a:lnTo>
                  <a:pt x="2146" y="4011"/>
                </a:lnTo>
                <a:lnTo>
                  <a:pt x="2119" y="3980"/>
                </a:lnTo>
                <a:lnTo>
                  <a:pt x="2094" y="3950"/>
                </a:lnTo>
                <a:lnTo>
                  <a:pt x="2069" y="3918"/>
                </a:lnTo>
                <a:lnTo>
                  <a:pt x="2044" y="3887"/>
                </a:lnTo>
                <a:lnTo>
                  <a:pt x="2020" y="3854"/>
                </a:lnTo>
                <a:lnTo>
                  <a:pt x="1991" y="3861"/>
                </a:lnTo>
                <a:lnTo>
                  <a:pt x="1963" y="3866"/>
                </a:lnTo>
                <a:lnTo>
                  <a:pt x="1934" y="3871"/>
                </a:lnTo>
                <a:lnTo>
                  <a:pt x="1905" y="3874"/>
                </a:lnTo>
                <a:lnTo>
                  <a:pt x="1876" y="3876"/>
                </a:lnTo>
                <a:lnTo>
                  <a:pt x="1848" y="3877"/>
                </a:lnTo>
                <a:lnTo>
                  <a:pt x="1819" y="3876"/>
                </a:lnTo>
                <a:lnTo>
                  <a:pt x="1789" y="3875"/>
                </a:lnTo>
                <a:lnTo>
                  <a:pt x="1761" y="3873"/>
                </a:lnTo>
                <a:lnTo>
                  <a:pt x="1732" y="3868"/>
                </a:lnTo>
                <a:lnTo>
                  <a:pt x="1703" y="3863"/>
                </a:lnTo>
                <a:lnTo>
                  <a:pt x="1675" y="3858"/>
                </a:lnTo>
                <a:lnTo>
                  <a:pt x="1647" y="3850"/>
                </a:lnTo>
                <a:lnTo>
                  <a:pt x="1619" y="3841"/>
                </a:lnTo>
                <a:lnTo>
                  <a:pt x="1591" y="3831"/>
                </a:lnTo>
                <a:lnTo>
                  <a:pt x="1564" y="3822"/>
                </a:lnTo>
                <a:lnTo>
                  <a:pt x="1548" y="3814"/>
                </a:lnTo>
                <a:lnTo>
                  <a:pt x="1532" y="3805"/>
                </a:lnTo>
                <a:lnTo>
                  <a:pt x="1515" y="3797"/>
                </a:lnTo>
                <a:lnTo>
                  <a:pt x="1500" y="3787"/>
                </a:lnTo>
                <a:lnTo>
                  <a:pt x="1485" y="3777"/>
                </a:lnTo>
                <a:lnTo>
                  <a:pt x="1470" y="3766"/>
                </a:lnTo>
                <a:lnTo>
                  <a:pt x="1456" y="3754"/>
                </a:lnTo>
                <a:lnTo>
                  <a:pt x="1441" y="3742"/>
                </a:lnTo>
                <a:lnTo>
                  <a:pt x="1429" y="3729"/>
                </a:lnTo>
                <a:lnTo>
                  <a:pt x="1416" y="3716"/>
                </a:lnTo>
                <a:lnTo>
                  <a:pt x="1406" y="3702"/>
                </a:lnTo>
                <a:lnTo>
                  <a:pt x="1396" y="3687"/>
                </a:lnTo>
                <a:lnTo>
                  <a:pt x="1386" y="3672"/>
                </a:lnTo>
                <a:lnTo>
                  <a:pt x="1378" y="3655"/>
                </a:lnTo>
                <a:lnTo>
                  <a:pt x="1372" y="3638"/>
                </a:lnTo>
                <a:lnTo>
                  <a:pt x="1366" y="3619"/>
                </a:lnTo>
                <a:lnTo>
                  <a:pt x="1362" y="3599"/>
                </a:lnTo>
                <a:lnTo>
                  <a:pt x="1359" y="3577"/>
                </a:lnTo>
                <a:lnTo>
                  <a:pt x="1359" y="3556"/>
                </a:lnTo>
                <a:lnTo>
                  <a:pt x="1360" y="3536"/>
                </a:lnTo>
                <a:lnTo>
                  <a:pt x="1363" y="3514"/>
                </a:lnTo>
                <a:lnTo>
                  <a:pt x="1367" y="3493"/>
                </a:lnTo>
                <a:lnTo>
                  <a:pt x="1374" y="3474"/>
                </a:lnTo>
                <a:lnTo>
                  <a:pt x="1382" y="3454"/>
                </a:lnTo>
                <a:lnTo>
                  <a:pt x="1390" y="3435"/>
                </a:lnTo>
                <a:lnTo>
                  <a:pt x="1401" y="3416"/>
                </a:lnTo>
                <a:lnTo>
                  <a:pt x="1412" y="3398"/>
                </a:lnTo>
                <a:lnTo>
                  <a:pt x="1425" y="3380"/>
                </a:lnTo>
                <a:lnTo>
                  <a:pt x="1439" y="3364"/>
                </a:lnTo>
                <a:lnTo>
                  <a:pt x="1454" y="3349"/>
                </a:lnTo>
                <a:lnTo>
                  <a:pt x="1470" y="3335"/>
                </a:lnTo>
                <a:lnTo>
                  <a:pt x="1486" y="3322"/>
                </a:lnTo>
                <a:lnTo>
                  <a:pt x="1497" y="3313"/>
                </a:lnTo>
                <a:lnTo>
                  <a:pt x="1507" y="3305"/>
                </a:lnTo>
                <a:lnTo>
                  <a:pt x="1529" y="3292"/>
                </a:lnTo>
                <a:lnTo>
                  <a:pt x="1552" y="3279"/>
                </a:lnTo>
                <a:lnTo>
                  <a:pt x="1576" y="3268"/>
                </a:lnTo>
                <a:lnTo>
                  <a:pt x="1600" y="3259"/>
                </a:lnTo>
                <a:lnTo>
                  <a:pt x="1624" y="3249"/>
                </a:lnTo>
                <a:lnTo>
                  <a:pt x="1673" y="3230"/>
                </a:lnTo>
                <a:lnTo>
                  <a:pt x="1679" y="3224"/>
                </a:lnTo>
                <a:lnTo>
                  <a:pt x="1685" y="3218"/>
                </a:lnTo>
                <a:lnTo>
                  <a:pt x="1689" y="3211"/>
                </a:lnTo>
                <a:lnTo>
                  <a:pt x="1691" y="3204"/>
                </a:lnTo>
                <a:lnTo>
                  <a:pt x="1692" y="3197"/>
                </a:lnTo>
                <a:lnTo>
                  <a:pt x="1691" y="3189"/>
                </a:lnTo>
                <a:lnTo>
                  <a:pt x="1690" y="3181"/>
                </a:lnTo>
                <a:lnTo>
                  <a:pt x="1688" y="3174"/>
                </a:lnTo>
                <a:lnTo>
                  <a:pt x="1682" y="3159"/>
                </a:lnTo>
                <a:lnTo>
                  <a:pt x="1673" y="3143"/>
                </a:lnTo>
                <a:lnTo>
                  <a:pt x="1663" y="3129"/>
                </a:lnTo>
                <a:lnTo>
                  <a:pt x="1654" y="3117"/>
                </a:lnTo>
                <a:lnTo>
                  <a:pt x="1640" y="3101"/>
                </a:lnTo>
                <a:lnTo>
                  <a:pt x="1625" y="3085"/>
                </a:lnTo>
                <a:lnTo>
                  <a:pt x="1596" y="3055"/>
                </a:lnTo>
                <a:lnTo>
                  <a:pt x="1564" y="3026"/>
                </a:lnTo>
                <a:lnTo>
                  <a:pt x="1532" y="3000"/>
                </a:lnTo>
                <a:lnTo>
                  <a:pt x="1497" y="2975"/>
                </a:lnTo>
                <a:lnTo>
                  <a:pt x="1462" y="2951"/>
                </a:lnTo>
                <a:lnTo>
                  <a:pt x="1426" y="2928"/>
                </a:lnTo>
                <a:lnTo>
                  <a:pt x="1389" y="2908"/>
                </a:lnTo>
                <a:lnTo>
                  <a:pt x="1352" y="2887"/>
                </a:lnTo>
                <a:lnTo>
                  <a:pt x="1314" y="2867"/>
                </a:lnTo>
                <a:lnTo>
                  <a:pt x="1237" y="2829"/>
                </a:lnTo>
                <a:lnTo>
                  <a:pt x="1160" y="2793"/>
                </a:lnTo>
                <a:lnTo>
                  <a:pt x="1084" y="2756"/>
                </a:lnTo>
                <a:lnTo>
                  <a:pt x="1029" y="2727"/>
                </a:lnTo>
                <a:lnTo>
                  <a:pt x="977" y="2697"/>
                </a:lnTo>
                <a:lnTo>
                  <a:pt x="925" y="2664"/>
                </a:lnTo>
                <a:lnTo>
                  <a:pt x="874" y="2630"/>
                </a:lnTo>
                <a:lnTo>
                  <a:pt x="823" y="2596"/>
                </a:lnTo>
                <a:lnTo>
                  <a:pt x="774" y="2560"/>
                </a:lnTo>
                <a:lnTo>
                  <a:pt x="725" y="2522"/>
                </a:lnTo>
                <a:lnTo>
                  <a:pt x="678" y="2484"/>
                </a:lnTo>
                <a:lnTo>
                  <a:pt x="632" y="2443"/>
                </a:lnTo>
                <a:lnTo>
                  <a:pt x="586" y="2402"/>
                </a:lnTo>
                <a:lnTo>
                  <a:pt x="541" y="2360"/>
                </a:lnTo>
                <a:lnTo>
                  <a:pt x="498" y="2317"/>
                </a:lnTo>
                <a:lnTo>
                  <a:pt x="456" y="2273"/>
                </a:lnTo>
                <a:lnTo>
                  <a:pt x="414" y="2227"/>
                </a:lnTo>
                <a:lnTo>
                  <a:pt x="374" y="2181"/>
                </a:lnTo>
                <a:lnTo>
                  <a:pt x="335" y="2135"/>
                </a:lnTo>
                <a:lnTo>
                  <a:pt x="301" y="2090"/>
                </a:lnTo>
                <a:lnTo>
                  <a:pt x="267" y="2046"/>
                </a:lnTo>
                <a:lnTo>
                  <a:pt x="236" y="1999"/>
                </a:lnTo>
                <a:lnTo>
                  <a:pt x="206" y="1952"/>
                </a:lnTo>
                <a:lnTo>
                  <a:pt x="176" y="1903"/>
                </a:lnTo>
                <a:lnTo>
                  <a:pt x="148" y="1854"/>
                </a:lnTo>
                <a:lnTo>
                  <a:pt x="123" y="1804"/>
                </a:lnTo>
                <a:lnTo>
                  <a:pt x="99" y="1753"/>
                </a:lnTo>
                <a:lnTo>
                  <a:pt x="77" y="1701"/>
                </a:lnTo>
                <a:lnTo>
                  <a:pt x="58" y="1649"/>
                </a:lnTo>
                <a:lnTo>
                  <a:pt x="49" y="1623"/>
                </a:lnTo>
                <a:lnTo>
                  <a:pt x="41" y="1596"/>
                </a:lnTo>
                <a:lnTo>
                  <a:pt x="34" y="1568"/>
                </a:lnTo>
                <a:lnTo>
                  <a:pt x="27" y="1541"/>
                </a:lnTo>
                <a:lnTo>
                  <a:pt x="21" y="1514"/>
                </a:lnTo>
                <a:lnTo>
                  <a:pt x="16" y="1487"/>
                </a:lnTo>
                <a:lnTo>
                  <a:pt x="11" y="1459"/>
                </a:lnTo>
                <a:lnTo>
                  <a:pt x="8" y="1431"/>
                </a:lnTo>
                <a:lnTo>
                  <a:pt x="4" y="1403"/>
                </a:lnTo>
                <a:lnTo>
                  <a:pt x="2" y="1375"/>
                </a:lnTo>
                <a:lnTo>
                  <a:pt x="1" y="1347"/>
                </a:lnTo>
                <a:lnTo>
                  <a:pt x="0" y="1318"/>
                </a:lnTo>
                <a:lnTo>
                  <a:pt x="1" y="1286"/>
                </a:lnTo>
                <a:lnTo>
                  <a:pt x="4" y="1252"/>
                </a:lnTo>
                <a:lnTo>
                  <a:pt x="8" y="1217"/>
                </a:lnTo>
                <a:lnTo>
                  <a:pt x="12" y="1184"/>
                </a:lnTo>
                <a:lnTo>
                  <a:pt x="19" y="1150"/>
                </a:lnTo>
                <a:lnTo>
                  <a:pt x="26" y="1116"/>
                </a:lnTo>
                <a:lnTo>
                  <a:pt x="35" y="1084"/>
                </a:lnTo>
                <a:lnTo>
                  <a:pt x="47" y="1051"/>
                </a:lnTo>
                <a:lnTo>
                  <a:pt x="60" y="1021"/>
                </a:lnTo>
                <a:lnTo>
                  <a:pt x="75" y="990"/>
                </a:lnTo>
                <a:lnTo>
                  <a:pt x="83" y="976"/>
                </a:lnTo>
                <a:lnTo>
                  <a:pt x="92" y="962"/>
                </a:lnTo>
                <a:lnTo>
                  <a:pt x="101" y="948"/>
                </a:lnTo>
                <a:lnTo>
                  <a:pt x="112" y="935"/>
                </a:lnTo>
                <a:lnTo>
                  <a:pt x="123" y="923"/>
                </a:lnTo>
                <a:lnTo>
                  <a:pt x="134" y="910"/>
                </a:lnTo>
                <a:lnTo>
                  <a:pt x="146" y="899"/>
                </a:lnTo>
                <a:lnTo>
                  <a:pt x="159" y="887"/>
                </a:lnTo>
                <a:lnTo>
                  <a:pt x="172" y="877"/>
                </a:lnTo>
                <a:lnTo>
                  <a:pt x="186" y="867"/>
                </a:lnTo>
                <a:lnTo>
                  <a:pt x="201" y="858"/>
                </a:lnTo>
                <a:lnTo>
                  <a:pt x="217" y="849"/>
                </a:lnTo>
                <a:lnTo>
                  <a:pt x="215" y="829"/>
                </a:lnTo>
                <a:lnTo>
                  <a:pt x="214" y="811"/>
                </a:lnTo>
                <a:lnTo>
                  <a:pt x="215" y="791"/>
                </a:lnTo>
                <a:lnTo>
                  <a:pt x="217" y="772"/>
                </a:lnTo>
                <a:lnTo>
                  <a:pt x="221" y="753"/>
                </a:lnTo>
                <a:lnTo>
                  <a:pt x="225" y="735"/>
                </a:lnTo>
                <a:lnTo>
                  <a:pt x="231" y="716"/>
                </a:lnTo>
                <a:lnTo>
                  <a:pt x="237" y="698"/>
                </a:lnTo>
                <a:lnTo>
                  <a:pt x="245" y="680"/>
                </a:lnTo>
                <a:lnTo>
                  <a:pt x="253" y="663"/>
                </a:lnTo>
                <a:lnTo>
                  <a:pt x="263" y="647"/>
                </a:lnTo>
                <a:lnTo>
                  <a:pt x="274" y="631"/>
                </a:lnTo>
                <a:lnTo>
                  <a:pt x="286" y="616"/>
                </a:lnTo>
                <a:lnTo>
                  <a:pt x="299" y="601"/>
                </a:lnTo>
                <a:lnTo>
                  <a:pt x="312" y="588"/>
                </a:lnTo>
                <a:lnTo>
                  <a:pt x="327" y="575"/>
                </a:lnTo>
                <a:lnTo>
                  <a:pt x="353" y="554"/>
                </a:lnTo>
                <a:lnTo>
                  <a:pt x="381" y="536"/>
                </a:lnTo>
                <a:lnTo>
                  <a:pt x="409" y="519"/>
                </a:lnTo>
                <a:lnTo>
                  <a:pt x="438" y="505"/>
                </a:lnTo>
                <a:lnTo>
                  <a:pt x="469" y="493"/>
                </a:lnTo>
                <a:lnTo>
                  <a:pt x="500" y="484"/>
                </a:lnTo>
                <a:lnTo>
                  <a:pt x="532" y="475"/>
                </a:lnTo>
                <a:lnTo>
                  <a:pt x="564" y="468"/>
                </a:lnTo>
                <a:lnTo>
                  <a:pt x="597" y="464"/>
                </a:lnTo>
                <a:lnTo>
                  <a:pt x="629" y="461"/>
                </a:lnTo>
                <a:lnTo>
                  <a:pt x="663" y="460"/>
                </a:lnTo>
                <a:lnTo>
                  <a:pt x="696" y="460"/>
                </a:lnTo>
                <a:lnTo>
                  <a:pt x="729" y="462"/>
                </a:lnTo>
                <a:lnTo>
                  <a:pt x="762" y="466"/>
                </a:lnTo>
                <a:lnTo>
                  <a:pt x="795" y="471"/>
                </a:lnTo>
                <a:lnTo>
                  <a:pt x="826" y="477"/>
                </a:lnTo>
                <a:lnTo>
                  <a:pt x="853" y="485"/>
                </a:lnTo>
                <a:lnTo>
                  <a:pt x="879" y="493"/>
                </a:lnTo>
                <a:lnTo>
                  <a:pt x="904" y="504"/>
                </a:lnTo>
                <a:lnTo>
                  <a:pt x="931" y="516"/>
                </a:lnTo>
                <a:lnTo>
                  <a:pt x="954" y="529"/>
                </a:lnTo>
                <a:lnTo>
                  <a:pt x="978" y="544"/>
                </a:lnTo>
                <a:lnTo>
                  <a:pt x="1000" y="561"/>
                </a:lnTo>
                <a:lnTo>
                  <a:pt x="1022" y="578"/>
                </a:lnTo>
                <a:lnTo>
                  <a:pt x="1041" y="598"/>
                </a:lnTo>
                <a:lnTo>
                  <a:pt x="1060" y="617"/>
                </a:lnTo>
                <a:lnTo>
                  <a:pt x="1077" y="639"/>
                </a:lnTo>
                <a:lnTo>
                  <a:pt x="1091" y="662"/>
                </a:lnTo>
                <a:lnTo>
                  <a:pt x="1104" y="687"/>
                </a:lnTo>
                <a:lnTo>
                  <a:pt x="1116" y="712"/>
                </a:lnTo>
                <a:lnTo>
                  <a:pt x="1125" y="738"/>
                </a:lnTo>
                <a:lnTo>
                  <a:pt x="1128" y="752"/>
                </a:lnTo>
                <a:lnTo>
                  <a:pt x="1131" y="766"/>
                </a:lnTo>
                <a:lnTo>
                  <a:pt x="1172" y="779"/>
                </a:lnTo>
                <a:lnTo>
                  <a:pt x="1211" y="793"/>
                </a:lnTo>
                <a:lnTo>
                  <a:pt x="1251" y="809"/>
                </a:lnTo>
                <a:lnTo>
                  <a:pt x="1290" y="825"/>
                </a:lnTo>
                <a:lnTo>
                  <a:pt x="1369" y="858"/>
                </a:lnTo>
                <a:lnTo>
                  <a:pt x="1446" y="892"/>
                </a:lnTo>
                <a:lnTo>
                  <a:pt x="1436" y="822"/>
                </a:lnTo>
                <a:lnTo>
                  <a:pt x="1427" y="750"/>
                </a:lnTo>
                <a:lnTo>
                  <a:pt x="1410" y="606"/>
                </a:lnTo>
                <a:lnTo>
                  <a:pt x="1388" y="608"/>
                </a:lnTo>
                <a:lnTo>
                  <a:pt x="1366" y="608"/>
                </a:lnTo>
                <a:lnTo>
                  <a:pt x="1345" y="605"/>
                </a:lnTo>
                <a:lnTo>
                  <a:pt x="1323" y="603"/>
                </a:lnTo>
                <a:lnTo>
                  <a:pt x="1301" y="599"/>
                </a:lnTo>
                <a:lnTo>
                  <a:pt x="1279" y="593"/>
                </a:lnTo>
                <a:lnTo>
                  <a:pt x="1259" y="586"/>
                </a:lnTo>
                <a:lnTo>
                  <a:pt x="1239" y="578"/>
                </a:lnTo>
                <a:lnTo>
                  <a:pt x="1220" y="568"/>
                </a:lnTo>
                <a:lnTo>
                  <a:pt x="1200" y="558"/>
                </a:lnTo>
                <a:lnTo>
                  <a:pt x="1183" y="546"/>
                </a:lnTo>
                <a:lnTo>
                  <a:pt x="1165" y="531"/>
                </a:lnTo>
                <a:lnTo>
                  <a:pt x="1149" y="517"/>
                </a:lnTo>
                <a:lnTo>
                  <a:pt x="1135" y="501"/>
                </a:lnTo>
                <a:lnTo>
                  <a:pt x="1121" y="484"/>
                </a:lnTo>
                <a:lnTo>
                  <a:pt x="1109" y="465"/>
                </a:lnTo>
                <a:lnTo>
                  <a:pt x="1102" y="453"/>
                </a:lnTo>
                <a:lnTo>
                  <a:pt x="1096" y="442"/>
                </a:lnTo>
                <a:lnTo>
                  <a:pt x="1084" y="418"/>
                </a:lnTo>
                <a:lnTo>
                  <a:pt x="1075" y="393"/>
                </a:lnTo>
                <a:lnTo>
                  <a:pt x="1069" y="367"/>
                </a:lnTo>
                <a:lnTo>
                  <a:pt x="1064" y="341"/>
                </a:lnTo>
                <a:lnTo>
                  <a:pt x="1062" y="315"/>
                </a:lnTo>
                <a:lnTo>
                  <a:pt x="1063" y="289"/>
                </a:lnTo>
                <a:lnTo>
                  <a:pt x="1065" y="263"/>
                </a:lnTo>
                <a:lnTo>
                  <a:pt x="1070" y="237"/>
                </a:lnTo>
                <a:lnTo>
                  <a:pt x="1076" y="211"/>
                </a:lnTo>
                <a:lnTo>
                  <a:pt x="1086" y="186"/>
                </a:lnTo>
                <a:lnTo>
                  <a:pt x="1097" y="162"/>
                </a:lnTo>
                <a:lnTo>
                  <a:pt x="1110" y="139"/>
                </a:lnTo>
                <a:lnTo>
                  <a:pt x="1125" y="118"/>
                </a:lnTo>
                <a:lnTo>
                  <a:pt x="1134" y="108"/>
                </a:lnTo>
                <a:lnTo>
                  <a:pt x="1142" y="98"/>
                </a:lnTo>
                <a:lnTo>
                  <a:pt x="1152" y="89"/>
                </a:lnTo>
                <a:lnTo>
                  <a:pt x="1162" y="79"/>
                </a:lnTo>
                <a:close/>
                <a:moveTo>
                  <a:pt x="925" y="1586"/>
                </a:moveTo>
                <a:lnTo>
                  <a:pt x="925" y="1586"/>
                </a:lnTo>
                <a:lnTo>
                  <a:pt x="917" y="1609"/>
                </a:lnTo>
                <a:lnTo>
                  <a:pt x="912" y="1631"/>
                </a:lnTo>
                <a:lnTo>
                  <a:pt x="910" y="1654"/>
                </a:lnTo>
                <a:lnTo>
                  <a:pt x="909" y="1677"/>
                </a:lnTo>
                <a:lnTo>
                  <a:pt x="910" y="1700"/>
                </a:lnTo>
                <a:lnTo>
                  <a:pt x="913" y="1723"/>
                </a:lnTo>
                <a:lnTo>
                  <a:pt x="917" y="1746"/>
                </a:lnTo>
                <a:lnTo>
                  <a:pt x="924" y="1768"/>
                </a:lnTo>
                <a:lnTo>
                  <a:pt x="932" y="1790"/>
                </a:lnTo>
                <a:lnTo>
                  <a:pt x="940" y="1813"/>
                </a:lnTo>
                <a:lnTo>
                  <a:pt x="950" y="1834"/>
                </a:lnTo>
                <a:lnTo>
                  <a:pt x="961" y="1855"/>
                </a:lnTo>
                <a:lnTo>
                  <a:pt x="972" y="1876"/>
                </a:lnTo>
                <a:lnTo>
                  <a:pt x="984" y="1897"/>
                </a:lnTo>
                <a:lnTo>
                  <a:pt x="1009" y="1935"/>
                </a:lnTo>
                <a:lnTo>
                  <a:pt x="1039" y="1976"/>
                </a:lnTo>
                <a:lnTo>
                  <a:pt x="1071" y="2015"/>
                </a:lnTo>
                <a:lnTo>
                  <a:pt x="1104" y="2053"/>
                </a:lnTo>
                <a:lnTo>
                  <a:pt x="1139" y="2090"/>
                </a:lnTo>
                <a:lnTo>
                  <a:pt x="1176" y="2125"/>
                </a:lnTo>
                <a:lnTo>
                  <a:pt x="1213" y="2160"/>
                </a:lnTo>
                <a:lnTo>
                  <a:pt x="1252" y="2192"/>
                </a:lnTo>
                <a:lnTo>
                  <a:pt x="1291" y="2224"/>
                </a:lnTo>
                <a:lnTo>
                  <a:pt x="1332" y="2254"/>
                </a:lnTo>
                <a:lnTo>
                  <a:pt x="1373" y="2285"/>
                </a:lnTo>
                <a:lnTo>
                  <a:pt x="1415" y="2313"/>
                </a:lnTo>
                <a:lnTo>
                  <a:pt x="1458" y="2341"/>
                </a:lnTo>
                <a:lnTo>
                  <a:pt x="1501" y="2367"/>
                </a:lnTo>
                <a:lnTo>
                  <a:pt x="1545" y="2393"/>
                </a:lnTo>
                <a:lnTo>
                  <a:pt x="1589" y="2419"/>
                </a:lnTo>
                <a:lnTo>
                  <a:pt x="1634" y="2443"/>
                </a:lnTo>
                <a:lnTo>
                  <a:pt x="1540" y="1683"/>
                </a:lnTo>
                <a:lnTo>
                  <a:pt x="1517" y="1669"/>
                </a:lnTo>
                <a:lnTo>
                  <a:pt x="1496" y="1656"/>
                </a:lnTo>
                <a:lnTo>
                  <a:pt x="1474" y="1642"/>
                </a:lnTo>
                <a:lnTo>
                  <a:pt x="1452" y="1628"/>
                </a:lnTo>
                <a:lnTo>
                  <a:pt x="1411" y="1598"/>
                </a:lnTo>
                <a:lnTo>
                  <a:pt x="1370" y="1566"/>
                </a:lnTo>
                <a:lnTo>
                  <a:pt x="1328" y="1536"/>
                </a:lnTo>
                <a:lnTo>
                  <a:pt x="1287" y="1505"/>
                </a:lnTo>
                <a:lnTo>
                  <a:pt x="1265" y="1491"/>
                </a:lnTo>
                <a:lnTo>
                  <a:pt x="1244" y="1477"/>
                </a:lnTo>
                <a:lnTo>
                  <a:pt x="1221" y="1465"/>
                </a:lnTo>
                <a:lnTo>
                  <a:pt x="1198" y="1453"/>
                </a:lnTo>
                <a:lnTo>
                  <a:pt x="1188" y="1448"/>
                </a:lnTo>
                <a:lnTo>
                  <a:pt x="1177" y="1444"/>
                </a:lnTo>
                <a:lnTo>
                  <a:pt x="1167" y="1441"/>
                </a:lnTo>
                <a:lnTo>
                  <a:pt x="1157" y="1439"/>
                </a:lnTo>
                <a:lnTo>
                  <a:pt x="1147" y="1437"/>
                </a:lnTo>
                <a:lnTo>
                  <a:pt x="1136" y="1436"/>
                </a:lnTo>
                <a:lnTo>
                  <a:pt x="1126" y="1436"/>
                </a:lnTo>
                <a:lnTo>
                  <a:pt x="1115" y="1436"/>
                </a:lnTo>
                <a:lnTo>
                  <a:pt x="1096" y="1439"/>
                </a:lnTo>
                <a:lnTo>
                  <a:pt x="1075" y="1444"/>
                </a:lnTo>
                <a:lnTo>
                  <a:pt x="1056" y="1452"/>
                </a:lnTo>
                <a:lnTo>
                  <a:pt x="1037" y="1462"/>
                </a:lnTo>
                <a:lnTo>
                  <a:pt x="1019" y="1473"/>
                </a:lnTo>
                <a:lnTo>
                  <a:pt x="1002" y="1486"/>
                </a:lnTo>
                <a:lnTo>
                  <a:pt x="986" y="1500"/>
                </a:lnTo>
                <a:lnTo>
                  <a:pt x="971" y="1515"/>
                </a:lnTo>
                <a:lnTo>
                  <a:pt x="957" y="1533"/>
                </a:lnTo>
                <a:lnTo>
                  <a:pt x="945" y="1550"/>
                </a:lnTo>
                <a:lnTo>
                  <a:pt x="934" y="1567"/>
                </a:lnTo>
                <a:lnTo>
                  <a:pt x="925" y="1586"/>
                </a:lnTo>
                <a:close/>
                <a:moveTo>
                  <a:pt x="6110" y="1456"/>
                </a:moveTo>
                <a:lnTo>
                  <a:pt x="6110" y="1456"/>
                </a:lnTo>
                <a:lnTo>
                  <a:pt x="6088" y="1468"/>
                </a:lnTo>
                <a:lnTo>
                  <a:pt x="6065" y="1481"/>
                </a:lnTo>
                <a:lnTo>
                  <a:pt x="6045" y="1494"/>
                </a:lnTo>
                <a:lnTo>
                  <a:pt x="6023" y="1509"/>
                </a:lnTo>
                <a:lnTo>
                  <a:pt x="5983" y="1538"/>
                </a:lnTo>
                <a:lnTo>
                  <a:pt x="5941" y="1568"/>
                </a:lnTo>
                <a:lnTo>
                  <a:pt x="5901" y="1599"/>
                </a:lnTo>
                <a:lnTo>
                  <a:pt x="5861" y="1629"/>
                </a:lnTo>
                <a:lnTo>
                  <a:pt x="5840" y="1643"/>
                </a:lnTo>
                <a:lnTo>
                  <a:pt x="5818" y="1658"/>
                </a:lnTo>
                <a:lnTo>
                  <a:pt x="5797" y="1671"/>
                </a:lnTo>
                <a:lnTo>
                  <a:pt x="5775" y="1683"/>
                </a:lnTo>
                <a:lnTo>
                  <a:pt x="5751" y="1873"/>
                </a:lnTo>
                <a:lnTo>
                  <a:pt x="5727" y="2063"/>
                </a:lnTo>
                <a:lnTo>
                  <a:pt x="5683" y="2443"/>
                </a:lnTo>
                <a:lnTo>
                  <a:pt x="5743" y="2410"/>
                </a:lnTo>
                <a:lnTo>
                  <a:pt x="5804" y="2374"/>
                </a:lnTo>
                <a:lnTo>
                  <a:pt x="5863" y="2337"/>
                </a:lnTo>
                <a:lnTo>
                  <a:pt x="5922" y="2298"/>
                </a:lnTo>
                <a:lnTo>
                  <a:pt x="5979" y="2258"/>
                </a:lnTo>
                <a:lnTo>
                  <a:pt x="6008" y="2236"/>
                </a:lnTo>
                <a:lnTo>
                  <a:pt x="6035" y="2214"/>
                </a:lnTo>
                <a:lnTo>
                  <a:pt x="6063" y="2192"/>
                </a:lnTo>
                <a:lnTo>
                  <a:pt x="6089" y="2169"/>
                </a:lnTo>
                <a:lnTo>
                  <a:pt x="6116" y="2147"/>
                </a:lnTo>
                <a:lnTo>
                  <a:pt x="6141" y="2123"/>
                </a:lnTo>
                <a:lnTo>
                  <a:pt x="6186" y="2078"/>
                </a:lnTo>
                <a:lnTo>
                  <a:pt x="6208" y="2055"/>
                </a:lnTo>
                <a:lnTo>
                  <a:pt x="6229" y="2033"/>
                </a:lnTo>
                <a:lnTo>
                  <a:pt x="6250" y="2009"/>
                </a:lnTo>
                <a:lnTo>
                  <a:pt x="6271" y="1984"/>
                </a:lnTo>
                <a:lnTo>
                  <a:pt x="6289" y="1959"/>
                </a:lnTo>
                <a:lnTo>
                  <a:pt x="6308" y="1933"/>
                </a:lnTo>
                <a:lnTo>
                  <a:pt x="6325" y="1906"/>
                </a:lnTo>
                <a:lnTo>
                  <a:pt x="6341" y="1879"/>
                </a:lnTo>
                <a:lnTo>
                  <a:pt x="6355" y="1851"/>
                </a:lnTo>
                <a:lnTo>
                  <a:pt x="6368" y="1823"/>
                </a:lnTo>
                <a:lnTo>
                  <a:pt x="6380" y="1793"/>
                </a:lnTo>
                <a:lnTo>
                  <a:pt x="6390" y="1764"/>
                </a:lnTo>
                <a:lnTo>
                  <a:pt x="6398" y="1734"/>
                </a:lnTo>
                <a:lnTo>
                  <a:pt x="6404" y="1702"/>
                </a:lnTo>
                <a:lnTo>
                  <a:pt x="6406" y="1688"/>
                </a:lnTo>
                <a:lnTo>
                  <a:pt x="6406" y="1674"/>
                </a:lnTo>
                <a:lnTo>
                  <a:pt x="6406" y="1659"/>
                </a:lnTo>
                <a:lnTo>
                  <a:pt x="6405" y="1644"/>
                </a:lnTo>
                <a:lnTo>
                  <a:pt x="6403" y="1630"/>
                </a:lnTo>
                <a:lnTo>
                  <a:pt x="6400" y="1616"/>
                </a:lnTo>
                <a:lnTo>
                  <a:pt x="6396" y="1602"/>
                </a:lnTo>
                <a:lnTo>
                  <a:pt x="6390" y="1589"/>
                </a:lnTo>
                <a:lnTo>
                  <a:pt x="6385" y="1575"/>
                </a:lnTo>
                <a:lnTo>
                  <a:pt x="6378" y="1562"/>
                </a:lnTo>
                <a:lnTo>
                  <a:pt x="6371" y="1550"/>
                </a:lnTo>
                <a:lnTo>
                  <a:pt x="6362" y="1537"/>
                </a:lnTo>
                <a:lnTo>
                  <a:pt x="6353" y="1525"/>
                </a:lnTo>
                <a:lnTo>
                  <a:pt x="6343" y="1514"/>
                </a:lnTo>
                <a:lnTo>
                  <a:pt x="6334" y="1503"/>
                </a:lnTo>
                <a:lnTo>
                  <a:pt x="6323" y="1493"/>
                </a:lnTo>
                <a:lnTo>
                  <a:pt x="6312" y="1484"/>
                </a:lnTo>
                <a:lnTo>
                  <a:pt x="6300" y="1475"/>
                </a:lnTo>
                <a:lnTo>
                  <a:pt x="6288" y="1467"/>
                </a:lnTo>
                <a:lnTo>
                  <a:pt x="6276" y="1460"/>
                </a:lnTo>
                <a:lnTo>
                  <a:pt x="6263" y="1453"/>
                </a:lnTo>
                <a:lnTo>
                  <a:pt x="6250" y="1449"/>
                </a:lnTo>
                <a:lnTo>
                  <a:pt x="6236" y="1444"/>
                </a:lnTo>
                <a:lnTo>
                  <a:pt x="6223" y="1440"/>
                </a:lnTo>
                <a:lnTo>
                  <a:pt x="6209" y="1438"/>
                </a:lnTo>
                <a:lnTo>
                  <a:pt x="6195" y="1437"/>
                </a:lnTo>
                <a:lnTo>
                  <a:pt x="6180" y="1437"/>
                </a:lnTo>
                <a:lnTo>
                  <a:pt x="6166" y="1438"/>
                </a:lnTo>
                <a:lnTo>
                  <a:pt x="6152" y="1441"/>
                </a:lnTo>
                <a:lnTo>
                  <a:pt x="6138" y="1444"/>
                </a:lnTo>
                <a:lnTo>
                  <a:pt x="6124" y="1450"/>
                </a:lnTo>
                <a:lnTo>
                  <a:pt x="6110" y="1456"/>
                </a:lnTo>
                <a:close/>
              </a:path>
            </a:pathLst>
          </a:custGeom>
          <a:solidFill>
            <a:sysClr val="window" lastClr="FFFFFF"/>
          </a:solidFill>
          <a:ln>
            <a:noFill/>
          </a:ln>
        </p:spPr>
        <p:txBody>
          <a:bodyPr bIns="900000" anchor="ctr">
            <a:normAutofit fontScale="25000" lnSpcReduction="20000"/>
            <a:scene3d>
              <a:camera prst="orthographicFront"/>
              <a:lightRig rig="threePt" dir="t"/>
            </a:scene3d>
            <a:sp3d>
              <a:contourClr>
                <a:srgbClr val="FFFFFF"/>
              </a:contourClr>
            </a:sp3d>
          </a:bodyPr>
          <a:p>
            <a:pPr algn="ctr">
              <a:defRPr/>
            </a:pPr>
            <a:endParaRPr lang="zh-CN" altLang="en-US" dirty="0">
              <a:solidFill>
                <a:srgbClr val="FFFFFF"/>
              </a:solidFill>
              <a:sym typeface="Arial" panose="020B0604020202020204" pitchFamily="34" charset="0"/>
            </a:endParaRPr>
          </a:p>
        </p:txBody>
      </p:sp>
      <p:cxnSp>
        <p:nvCxnSpPr>
          <p:cNvPr id="33" name="直接连接符 32"/>
          <p:cNvCxnSpPr/>
          <p:nvPr>
            <p:custDataLst>
              <p:tags r:id="rId11"/>
            </p:custDataLst>
          </p:nvPr>
        </p:nvCxnSpPr>
        <p:spPr>
          <a:xfrm flipH="1">
            <a:off x="4390390" y="2392680"/>
            <a:ext cx="1022350" cy="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4" name="直接连接符 33"/>
          <p:cNvCxnSpPr/>
          <p:nvPr>
            <p:custDataLst>
              <p:tags r:id="rId12"/>
            </p:custDataLst>
          </p:nvPr>
        </p:nvCxnSpPr>
        <p:spPr>
          <a:xfrm flipV="1">
            <a:off x="4390390" y="1971040"/>
            <a:ext cx="0" cy="42164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13"/>
            </p:custDataLst>
          </p:nvPr>
        </p:nvCxnSpPr>
        <p:spPr>
          <a:xfrm flipH="1">
            <a:off x="3399790" y="1971040"/>
            <a:ext cx="99060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14"/>
            </p:custDataLst>
          </p:nvPr>
        </p:nvCxnSpPr>
        <p:spPr>
          <a:xfrm>
            <a:off x="4512945" y="5043170"/>
            <a:ext cx="0" cy="369570"/>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0" name="直接连接符 39"/>
          <p:cNvCxnSpPr/>
          <p:nvPr>
            <p:custDataLst>
              <p:tags r:id="rId15"/>
            </p:custDataLst>
          </p:nvPr>
        </p:nvCxnSpPr>
        <p:spPr>
          <a:xfrm flipH="1">
            <a:off x="3392170" y="5412740"/>
            <a:ext cx="1120775"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16"/>
            </p:custDataLst>
          </p:nvPr>
        </p:nvCxnSpPr>
        <p:spPr>
          <a:xfrm rot="10800000">
            <a:off x="7395845" y="3382010"/>
            <a:ext cx="0" cy="492125"/>
          </a:xfrm>
          <a:prstGeom prst="line">
            <a:avLst/>
          </a:prstGeom>
          <a:ln w="9525">
            <a:solidFill>
              <a:srgbClr val="000000">
                <a:lumMod val="65000"/>
                <a:lumOff val="35000"/>
              </a:srgbClr>
            </a:solidFill>
          </a:ln>
        </p:spPr>
        <p:style>
          <a:lnRef idx="1">
            <a:srgbClr val="1F74AD"/>
          </a:lnRef>
          <a:fillRef idx="0">
            <a:srgbClr val="1F74AD"/>
          </a:fillRef>
          <a:effectRef idx="0">
            <a:srgbClr val="1F74AD"/>
          </a:effectRef>
          <a:fontRef idx="minor">
            <a:srgbClr val="000000"/>
          </a:fontRef>
        </p:style>
      </p:cxnSp>
      <p:cxnSp>
        <p:nvCxnSpPr>
          <p:cNvPr id="44" name="直接连接符 43"/>
          <p:cNvCxnSpPr/>
          <p:nvPr>
            <p:custDataLst>
              <p:tags r:id="rId17"/>
            </p:custDataLst>
          </p:nvPr>
        </p:nvCxnSpPr>
        <p:spPr>
          <a:xfrm rot="10800000" flipH="1">
            <a:off x="7395845" y="3382010"/>
            <a:ext cx="1504950" cy="0"/>
          </a:xfrm>
          <a:prstGeom prst="line">
            <a:avLst/>
          </a:prstGeom>
          <a:ln w="9525">
            <a:solidFill>
              <a:srgbClr val="000000">
                <a:lumMod val="65000"/>
                <a:lumOff val="35000"/>
              </a:srgbClr>
            </a:solidFill>
            <a:tailEnd type="oval"/>
          </a:ln>
        </p:spPr>
        <p:style>
          <a:lnRef idx="1">
            <a:srgbClr val="1F74AD"/>
          </a:lnRef>
          <a:fillRef idx="0">
            <a:srgbClr val="1F74AD"/>
          </a:fillRef>
          <a:effectRef idx="0">
            <a:srgbClr val="1F74AD"/>
          </a:effectRef>
          <a:fontRef idx="minor">
            <a:srgbClr val="000000"/>
          </a:fontRef>
        </p:style>
      </p:cxnSp>
      <p:sp>
        <p:nvSpPr>
          <p:cNvPr id="41" name="文本框 40"/>
          <p:cNvSpPr txBox="1"/>
          <p:nvPr>
            <p:custDataLst>
              <p:tags r:id="rId18"/>
            </p:custDataLst>
          </p:nvPr>
        </p:nvSpPr>
        <p:spPr>
          <a:xfrm>
            <a:off x="553720" y="2320290"/>
            <a:ext cx="3629660" cy="1231900"/>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rPr>
              <a:t>中职生要经常从各类事故中吸取经验、自觉接受教训，树立安全意识，防范不可见的危险，远离不健康的环境，保护好自己的安全。</a:t>
            </a:r>
            <a:endPar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endParaRPr>
          </a:p>
        </p:txBody>
      </p:sp>
      <p:sp>
        <p:nvSpPr>
          <p:cNvPr id="42" name="文本框 41"/>
          <p:cNvSpPr txBox="1"/>
          <p:nvPr>
            <p:custDataLst>
              <p:tags r:id="rId19"/>
            </p:custDataLst>
          </p:nvPr>
        </p:nvSpPr>
        <p:spPr>
          <a:xfrm>
            <a:off x="593725" y="1606550"/>
            <a:ext cx="2805430" cy="622300"/>
          </a:xfrm>
          <a:prstGeom prst="rect">
            <a:avLst/>
          </a:prstGeom>
          <a:noFill/>
        </p:spPr>
        <p:txBody>
          <a:bodyPr wrap="square" bIns="0" rtlCol="0" anchor="b" anchorCtr="0"/>
          <a:p>
            <a:pPr algn="l">
              <a:lnSpc>
                <a:spcPct val="120000"/>
              </a:lnSpc>
            </a:pPr>
            <a:r>
              <a:rPr lang="zh-CN" altLang="en-US" b="1" spc="300">
                <a:solidFill>
                  <a:srgbClr val="1F74AD">
                    <a:lumMod val="75000"/>
                  </a:srgbClr>
                </a:solidFill>
                <a:latin typeface="微软雅黑" panose="020B0503020204020204" charset="-122"/>
                <a:ea typeface="微软雅黑" panose="020B0503020204020204" charset="-122"/>
                <a:cs typeface="+mn-ea"/>
                <a:sym typeface="Arial" panose="020B0604020202020204" pitchFamily="34" charset="0"/>
              </a:rPr>
              <a:t>1. 要增强自己的安全和保护意识</a:t>
            </a:r>
            <a:endParaRPr lang="zh-CN" altLang="en-US" b="1" spc="300">
              <a:solidFill>
                <a:srgbClr val="1F74AD">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文本框 50"/>
          <p:cNvSpPr txBox="1"/>
          <p:nvPr>
            <p:custDataLst>
              <p:tags r:id="rId20"/>
            </p:custDataLst>
          </p:nvPr>
        </p:nvSpPr>
        <p:spPr>
          <a:xfrm>
            <a:off x="593725" y="4826635"/>
            <a:ext cx="2736850" cy="1594485"/>
          </a:xfrm>
          <a:prstGeom prst="rect">
            <a:avLst/>
          </a:prstGeom>
          <a:noFill/>
        </p:spPr>
        <p:txBody>
          <a:bodyPr wrap="square" tIns="0" rtlCol="0"/>
          <a:p>
            <a:pPr algn="l">
              <a:lnSpc>
                <a:spcPct val="120000"/>
              </a:lnSpc>
            </a:pPr>
            <a:r>
              <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rPr>
              <a:t>学校会定期举行各类有益于中职生身心健康发展的活动，中职生要时常关注，积极参与，不断丰富、充实自己的课余生活。</a:t>
            </a:r>
            <a:endPar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21"/>
            </p:custDataLst>
          </p:nvPr>
        </p:nvSpPr>
        <p:spPr>
          <a:xfrm>
            <a:off x="565150" y="4135755"/>
            <a:ext cx="2522855" cy="690880"/>
          </a:xfrm>
          <a:prstGeom prst="rect">
            <a:avLst/>
          </a:prstGeom>
          <a:noFill/>
        </p:spPr>
        <p:txBody>
          <a:bodyPr wrap="square" bIns="0" rtlCol="0" anchor="b" anchorCtr="0"/>
          <a:p>
            <a:pPr algn="l">
              <a:lnSpc>
                <a:spcPct val="120000"/>
              </a:lnSpc>
            </a:pPr>
            <a:r>
              <a:rPr lang="zh-CN" altLang="en-US" b="1" spc="300">
                <a:solidFill>
                  <a:srgbClr val="3498DB">
                    <a:lumMod val="75000"/>
                  </a:srgbClr>
                </a:solidFill>
                <a:latin typeface="微软雅黑" panose="020B0503020204020204" charset="-122"/>
                <a:ea typeface="微软雅黑" panose="020B0503020204020204" charset="-122"/>
                <a:cs typeface="+mn-ea"/>
                <a:sym typeface="Arial" panose="020B0604020202020204" pitchFamily="34" charset="0"/>
              </a:rPr>
              <a:t>3. 积极参加健康高雅的校园活动</a:t>
            </a:r>
            <a:endParaRPr lang="zh-CN" altLang="en-US" b="1" spc="300">
              <a:solidFill>
                <a:srgbClr val="3498D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文本框 54"/>
          <p:cNvSpPr txBox="1"/>
          <p:nvPr>
            <p:custDataLst>
              <p:tags r:id="rId22"/>
            </p:custDataLst>
          </p:nvPr>
        </p:nvSpPr>
        <p:spPr>
          <a:xfrm>
            <a:off x="8705850" y="3459480"/>
            <a:ext cx="3189605" cy="1667510"/>
          </a:xfrm>
          <a:prstGeom prst="rect">
            <a:avLst/>
          </a:prstGeom>
          <a:noFill/>
        </p:spPr>
        <p:txBody>
          <a:bodyPr wrap="square" tIns="0" rtlCol="0"/>
          <a:p>
            <a:pPr>
              <a:lnSpc>
                <a:spcPct val="120000"/>
              </a:lnSpc>
            </a:pPr>
            <a:r>
              <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rPr>
              <a:t>如果你结交的朋友总是邀请你去不良场所消遣，或者怂恿你做一些诸如抽烟、喝酒、打架斗殴等不良行为，这样的朋友一定要果断地远离。</a:t>
            </a:r>
            <a:endParaRPr lang="zh-CN" altLang="en-US" sz="1600" spc="150">
              <a:solidFill>
                <a:srgbClr val="000000">
                  <a:lumMod val="65000"/>
                  <a:lumOff val="35000"/>
                </a:srgb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23"/>
            </p:custDataLst>
          </p:nvPr>
        </p:nvSpPr>
        <p:spPr>
          <a:xfrm>
            <a:off x="9075420" y="3028315"/>
            <a:ext cx="2492375" cy="408940"/>
          </a:xfrm>
          <a:prstGeom prst="rect">
            <a:avLst/>
          </a:prstGeom>
          <a:noFill/>
        </p:spPr>
        <p:txBody>
          <a:bodyPr wrap="square" bIns="0" rtlCol="0" anchor="b" anchorCtr="0">
            <a:normAutofit/>
          </a:bodyPr>
          <a:p>
            <a:pPr>
              <a:lnSpc>
                <a:spcPct val="120000"/>
              </a:lnSpc>
            </a:pPr>
            <a:r>
              <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rPr>
              <a:t>2. 慎择友，择良友</a:t>
            </a:r>
            <a:endParaRPr lang="zh-CN" altLang="en-US" b="1" spc="300">
              <a:solidFill>
                <a:srgbClr val="69A35B">
                  <a:lumMod val="7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上箭头 57"/>
          <p:cNvSpPr/>
          <p:nvPr>
            <p:custDataLst>
              <p:tags r:id="rId24"/>
            </p:custDataLst>
          </p:nvPr>
        </p:nvSpPr>
        <p:spPr>
          <a:xfrm rot="14400000">
            <a:off x="5176857" y="4053215"/>
            <a:ext cx="346746" cy="297426"/>
          </a:xfrm>
          <a:prstGeom prst="upArrow">
            <a:avLst>
              <a:gd name="adj1" fmla="val 57862"/>
              <a:gd name="adj2" fmla="val 61457"/>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45" name="上箭头 44"/>
          <p:cNvSpPr/>
          <p:nvPr>
            <p:custDataLst>
              <p:tags r:id="rId25"/>
            </p:custDataLst>
          </p:nvPr>
        </p:nvSpPr>
        <p:spPr>
          <a:xfrm>
            <a:off x="5891761" y="2920474"/>
            <a:ext cx="346746" cy="297426"/>
          </a:xfrm>
          <a:prstGeom prst="upArrow">
            <a:avLst>
              <a:gd name="adj1" fmla="val 57862"/>
              <a:gd name="adj2" fmla="val 61457"/>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
        <p:nvSpPr>
          <p:cNvPr id="60" name="上箭头 59"/>
          <p:cNvSpPr/>
          <p:nvPr>
            <p:custDataLst>
              <p:tags r:id="rId26"/>
            </p:custDataLst>
          </p:nvPr>
        </p:nvSpPr>
        <p:spPr>
          <a:xfrm rot="7200000">
            <a:off x="6606665" y="4053215"/>
            <a:ext cx="346746" cy="297426"/>
          </a:xfrm>
          <a:prstGeom prst="upArrow">
            <a:avLst>
              <a:gd name="adj1" fmla="val 57862"/>
              <a:gd name="adj2" fmla="val 61457"/>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40000" lnSpcReduction="20000"/>
          </a:bodyPr>
          <a:p>
            <a:pPr algn="ctr"/>
            <a:endParaRPr lang="zh-CN" altLang="en-US">
              <a:sym typeface="Arial" panose="020B0604020202020204" pitchFamily="34" charset="0"/>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2159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sym typeface="+mn-ea"/>
                  </a:rPr>
                  <a:t>三、远离不健康的环境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960755"/>
            <a:ext cx="72409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（二）积极行动远离不健康环境</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任意形状 3"/>
          <p:cNvSpPr/>
          <p:nvPr>
            <p:custDataLst>
              <p:tags r:id="rId3"/>
            </p:custDataLst>
          </p:nvPr>
        </p:nvSpPr>
        <p:spPr>
          <a:xfrm>
            <a:off x="4391018" y="249658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8" name="任意形状 4"/>
          <p:cNvSpPr/>
          <p:nvPr>
            <p:custDataLst>
              <p:tags r:id="rId4"/>
            </p:custDataLst>
          </p:nvPr>
        </p:nvSpPr>
        <p:spPr>
          <a:xfrm>
            <a:off x="5084477" y="519805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9" name="任意形状 5"/>
          <p:cNvSpPr/>
          <p:nvPr>
            <p:custDataLst>
              <p:tags r:id="rId5"/>
            </p:custDataLst>
          </p:nvPr>
        </p:nvSpPr>
        <p:spPr>
          <a:xfrm>
            <a:off x="6937451" y="264422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0" name="任意形状 6"/>
          <p:cNvSpPr/>
          <p:nvPr>
            <p:custDataLst>
              <p:tags r:id="rId6"/>
            </p:custDataLst>
          </p:nvPr>
        </p:nvSpPr>
        <p:spPr>
          <a:xfrm>
            <a:off x="5344367" y="1927608"/>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1" name="任意形状 7"/>
          <p:cNvSpPr/>
          <p:nvPr>
            <p:custDataLst>
              <p:tags r:id="rId7"/>
            </p:custDataLst>
          </p:nvPr>
        </p:nvSpPr>
        <p:spPr>
          <a:xfrm>
            <a:off x="4199892" y="312937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任意形状 8"/>
          <p:cNvSpPr/>
          <p:nvPr>
            <p:custDataLst>
              <p:tags r:id="rId8"/>
            </p:custDataLst>
          </p:nvPr>
        </p:nvSpPr>
        <p:spPr>
          <a:xfrm>
            <a:off x="5299059" y="355539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6" name="椭圆 15"/>
          <p:cNvSpPr>
            <a:spLocks noChangeAspect="1"/>
          </p:cNvSpPr>
          <p:nvPr>
            <p:custDataLst>
              <p:tags r:id="rId9"/>
            </p:custDataLst>
          </p:nvPr>
        </p:nvSpPr>
        <p:spPr>
          <a:xfrm>
            <a:off x="5465901" y="343711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8" name="任意形状 10"/>
          <p:cNvSpPr/>
          <p:nvPr>
            <p:custDataLst>
              <p:tags r:id="rId10"/>
            </p:custDataLst>
          </p:nvPr>
        </p:nvSpPr>
        <p:spPr>
          <a:xfrm>
            <a:off x="5539845" y="351106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20" name="文本框 19"/>
          <p:cNvSpPr txBox="1"/>
          <p:nvPr>
            <p:custDataLst>
              <p:tags r:id="rId11"/>
            </p:custDataLst>
          </p:nvPr>
        </p:nvSpPr>
        <p:spPr>
          <a:xfrm>
            <a:off x="7310120" y="1303655"/>
            <a:ext cx="3902075" cy="369570"/>
          </a:xfrm>
          <a:prstGeom prst="rect">
            <a:avLst/>
          </a:prstGeom>
          <a:noFill/>
        </p:spPr>
        <p:txBody>
          <a:bodyPr wrap="square" bIns="0" rtlCol="0" anchor="b"/>
          <a:p>
            <a:pPr defTabSz="457200">
              <a:lnSpc>
                <a:spcPct val="120000"/>
              </a:lnSpc>
            </a:pPr>
            <a:r>
              <a:rPr kumimoji="1" lang="zh-CN" altLang="en-US" b="1" spc="300" dirty="0">
                <a:solidFill>
                  <a:srgbClr val="2196F3"/>
                </a:solidFill>
                <a:latin typeface="微软雅黑" panose="020B0503020204020204" charset="-122"/>
              </a:rPr>
              <a:t>4. 制定学习目标，发奋学习</a:t>
            </a:r>
            <a:endParaRPr kumimoji="1" lang="zh-CN" altLang="en-US" b="1" spc="300" dirty="0">
              <a:solidFill>
                <a:srgbClr val="2196F3"/>
              </a:solidFill>
              <a:latin typeface="微软雅黑" panose="020B0503020204020204" charset="-122"/>
            </a:endParaRPr>
          </a:p>
        </p:txBody>
      </p:sp>
      <p:sp>
        <p:nvSpPr>
          <p:cNvPr id="21" name="文本框 20"/>
          <p:cNvSpPr txBox="1"/>
          <p:nvPr>
            <p:custDataLst>
              <p:tags r:id="rId12"/>
            </p:custDataLst>
          </p:nvPr>
        </p:nvSpPr>
        <p:spPr>
          <a:xfrm>
            <a:off x="7310120" y="1673225"/>
            <a:ext cx="3901440" cy="1061720"/>
          </a:xfrm>
          <a:prstGeom prst="rect">
            <a:avLst/>
          </a:prstGeom>
          <a:noFill/>
        </p:spPr>
        <p:txBody>
          <a:bodyPr wrap="square" tIns="0" rtlCol="0">
            <a:noAutofit/>
          </a:bodyPr>
          <a:p>
            <a:pPr defTabSz="457200">
              <a:lnSpc>
                <a:spcPct val="120000"/>
              </a:lnSpc>
            </a:pPr>
            <a:r>
              <a:rPr kumimoji="1" lang="zh-CN" altLang="en-US" sz="1600" spc="150" dirty="0">
                <a:solidFill>
                  <a:srgbClr val="222222">
                    <a:lumMod val="75000"/>
                    <a:lumOff val="25000"/>
                  </a:srgbClr>
                </a:solidFill>
                <a:latin typeface="微软雅黑" panose="020B0503020204020204" charset="-122"/>
              </a:rPr>
              <a:t>中职生的主要任务是学习，只有学好本领，顺利完成学业，才能更好地服务社会，回报家庭。</a:t>
            </a:r>
            <a:endParaRPr kumimoji="1" lang="zh-CN" altLang="en-US" sz="1600" spc="150" dirty="0">
              <a:solidFill>
                <a:srgbClr val="222222">
                  <a:lumMod val="75000"/>
                  <a:lumOff val="25000"/>
                </a:srgbClr>
              </a:solidFill>
              <a:latin typeface="微软雅黑" panose="020B0503020204020204" charset="-122"/>
            </a:endParaRPr>
          </a:p>
        </p:txBody>
      </p:sp>
      <p:sp>
        <p:nvSpPr>
          <p:cNvPr id="23" name="文本框 22"/>
          <p:cNvSpPr txBox="1"/>
          <p:nvPr>
            <p:custDataLst>
              <p:tags r:id="rId13"/>
            </p:custDataLst>
          </p:nvPr>
        </p:nvSpPr>
        <p:spPr>
          <a:xfrm>
            <a:off x="8000365" y="3510915"/>
            <a:ext cx="3354070" cy="831850"/>
          </a:xfrm>
          <a:prstGeom prst="rect">
            <a:avLst/>
          </a:prstGeom>
          <a:noFill/>
        </p:spPr>
        <p:txBody>
          <a:bodyPr wrap="square" bIns="0" rtlCol="0" anchor="b">
            <a:normAutofit/>
          </a:bodyPr>
          <a:p>
            <a:pPr defTabSz="457200">
              <a:lnSpc>
                <a:spcPct val="120000"/>
              </a:lnSpc>
            </a:pPr>
            <a:r>
              <a:rPr kumimoji="1" lang="zh-CN" altLang="en-US" b="1" spc="300" dirty="0">
                <a:solidFill>
                  <a:srgbClr val="8BC34A"/>
                </a:solidFill>
                <a:latin typeface="微软雅黑" panose="020B0503020204020204" charset="-122"/>
              </a:rPr>
              <a:t>6. 认真查看娱乐场所各类资质材料</a:t>
            </a:r>
            <a:endParaRPr kumimoji="1" lang="zh-CN" altLang="en-US" b="1" spc="300" dirty="0">
              <a:solidFill>
                <a:srgbClr val="8BC34A"/>
              </a:solidFill>
              <a:latin typeface="微软雅黑" panose="020B0503020204020204" charset="-122"/>
            </a:endParaRPr>
          </a:p>
        </p:txBody>
      </p:sp>
      <p:sp>
        <p:nvSpPr>
          <p:cNvPr id="24" name="文本框 23"/>
          <p:cNvSpPr txBox="1"/>
          <p:nvPr>
            <p:custDataLst>
              <p:tags r:id="rId14"/>
            </p:custDataLst>
          </p:nvPr>
        </p:nvSpPr>
        <p:spPr>
          <a:xfrm>
            <a:off x="8000365" y="4342765"/>
            <a:ext cx="3632200" cy="1816735"/>
          </a:xfrm>
          <a:prstGeom prst="rect">
            <a:avLst/>
          </a:prstGeom>
          <a:noFill/>
        </p:spPr>
        <p:txBody>
          <a:bodyPr wrap="square" tIns="0" rtlCol="0"/>
          <a:p>
            <a:pPr defTabSz="457200">
              <a:lnSpc>
                <a:spcPct val="120000"/>
              </a:lnSpc>
            </a:pPr>
            <a:r>
              <a:rPr kumimoji="1" lang="zh-CN" altLang="en-US" sz="1600" spc="150" dirty="0">
                <a:solidFill>
                  <a:srgbClr val="222222">
                    <a:lumMod val="75000"/>
                    <a:lumOff val="25000"/>
                  </a:srgbClr>
                </a:solidFill>
                <a:latin typeface="微软雅黑" panose="020B0503020204020204" charset="-122"/>
              </a:rPr>
              <a:t>进入娱乐场所，首先要看一下墙上有没有挂着营业执照，有没有消防部门颁发的合格证，是否按照《公共场所卫生管理条例》中的相关规定，对从业人员进行健康知识的培训、复训、考核。</a:t>
            </a:r>
            <a:endParaRPr kumimoji="1" lang="zh-CN" altLang="en-US" sz="1600" spc="150" dirty="0">
              <a:solidFill>
                <a:srgbClr val="222222">
                  <a:lumMod val="75000"/>
                  <a:lumOff val="25000"/>
                </a:srgbClr>
              </a:solidFill>
              <a:latin typeface="微软雅黑" panose="020B0503020204020204" charset="-122"/>
            </a:endParaRPr>
          </a:p>
        </p:txBody>
      </p:sp>
      <p:sp>
        <p:nvSpPr>
          <p:cNvPr id="26" name="文本框 25"/>
          <p:cNvSpPr txBox="1"/>
          <p:nvPr>
            <p:custDataLst>
              <p:tags r:id="rId15"/>
            </p:custDataLst>
          </p:nvPr>
        </p:nvSpPr>
        <p:spPr>
          <a:xfrm flipH="1">
            <a:off x="685800" y="3907155"/>
            <a:ext cx="3336925" cy="369570"/>
          </a:xfrm>
          <a:prstGeom prst="rect">
            <a:avLst/>
          </a:prstGeom>
          <a:noFill/>
        </p:spPr>
        <p:txBody>
          <a:bodyPr wrap="square" bIns="0" rtlCol="0" anchor="b"/>
          <a:p>
            <a:pPr algn="l" defTabSz="457200">
              <a:lnSpc>
                <a:spcPct val="120000"/>
              </a:lnSpc>
            </a:pPr>
            <a:r>
              <a:rPr kumimoji="1" lang="zh-CN" altLang="en-US" b="1" spc="300" dirty="0">
                <a:solidFill>
                  <a:srgbClr val="009587"/>
                </a:solidFill>
                <a:latin typeface="微软雅黑" panose="020B0503020204020204" charset="-122"/>
              </a:rPr>
              <a:t>5. 养成勤俭节约的好习惯</a:t>
            </a:r>
            <a:endParaRPr kumimoji="1" lang="zh-CN" altLang="en-US" b="1" spc="300" dirty="0">
              <a:solidFill>
                <a:srgbClr val="009587"/>
              </a:solidFill>
              <a:latin typeface="微软雅黑" panose="020B0503020204020204" charset="-122"/>
            </a:endParaRPr>
          </a:p>
        </p:txBody>
      </p:sp>
      <p:sp>
        <p:nvSpPr>
          <p:cNvPr id="27" name="文本框 26"/>
          <p:cNvSpPr txBox="1"/>
          <p:nvPr>
            <p:custDataLst>
              <p:tags r:id="rId16"/>
            </p:custDataLst>
          </p:nvPr>
        </p:nvSpPr>
        <p:spPr>
          <a:xfrm flipH="1">
            <a:off x="772160" y="4276725"/>
            <a:ext cx="3427095" cy="1786255"/>
          </a:xfrm>
          <a:prstGeom prst="rect">
            <a:avLst/>
          </a:prstGeom>
          <a:noFill/>
        </p:spPr>
        <p:txBody>
          <a:bodyPr wrap="square" tIns="0" rtlCol="0"/>
          <a:p>
            <a:pPr algn="l" defTabSz="457200">
              <a:lnSpc>
                <a:spcPct val="120000"/>
              </a:lnSpc>
            </a:pPr>
            <a:r>
              <a:rPr kumimoji="1" lang="zh-CN" altLang="en-US" sz="1600" spc="150" dirty="0">
                <a:solidFill>
                  <a:srgbClr val="222222">
                    <a:lumMod val="75000"/>
                    <a:lumOff val="25000"/>
                  </a:srgbClr>
                </a:solidFill>
                <a:latin typeface="微软雅黑" panose="020B0503020204020204" charset="-122"/>
              </a:rPr>
              <a:t>出入娱乐场所必定会花费一定的金钱，中职生还在接受父母资助，还没有独立的经济能力，养成勤俭节约的习惯会对中职生的行为产生一定的约束，使他们学会斟酌自己的消费行为。</a:t>
            </a:r>
            <a:endParaRPr kumimoji="1" lang="zh-CN" altLang="en-US" sz="1600" spc="150" dirty="0">
              <a:solidFill>
                <a:srgbClr val="222222">
                  <a:lumMod val="75000"/>
                  <a:lumOff val="25000"/>
                </a:srgbClr>
              </a:solidFill>
              <a:latin typeface="微软雅黑" panose="020B0503020204020204" charset="-122"/>
            </a:endParaRPr>
          </a:p>
        </p:txBody>
      </p:sp>
      <p:sp>
        <p:nvSpPr>
          <p:cNvPr id="28" name="图形 11"/>
          <p:cNvSpPr/>
          <p:nvPr>
            <p:custDataLst>
              <p:tags r:id="rId17"/>
            </p:custDataLst>
          </p:nvPr>
        </p:nvSpPr>
        <p:spPr>
          <a:xfrm>
            <a:off x="5773659" y="374487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9" name="图形 22"/>
          <p:cNvSpPr/>
          <p:nvPr>
            <p:custDataLst>
              <p:tags r:id="rId18"/>
            </p:custDataLst>
          </p:nvPr>
        </p:nvSpPr>
        <p:spPr>
          <a:xfrm>
            <a:off x="7309993" y="459163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35" name="任意形状 34"/>
          <p:cNvSpPr/>
          <p:nvPr>
            <p:custDataLst>
              <p:tags r:id="rId19"/>
            </p:custDataLst>
          </p:nvPr>
        </p:nvSpPr>
        <p:spPr>
          <a:xfrm>
            <a:off x="4374944" y="459817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0" name="任意形状 33"/>
          <p:cNvSpPr/>
          <p:nvPr>
            <p:custDataLst>
              <p:tags r:id="rId20"/>
            </p:custDataLst>
          </p:nvPr>
        </p:nvSpPr>
        <p:spPr>
          <a:xfrm>
            <a:off x="5859782" y="213581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第三部分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1907540" y="3161030"/>
            <a:ext cx="540067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非法侵害威胁大，预防意识不可少</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grpSp>
        <p:nvGrpSpPr>
          <p:cNvPr id="43" name="组合 42"/>
          <p:cNvGrpSpPr/>
          <p:nvPr/>
        </p:nvGrpSpPr>
        <p:grpSpPr>
          <a:xfrm>
            <a:off x="243205" y="226695"/>
            <a:ext cx="3559175" cy="306070"/>
            <a:chOff x="503" y="306"/>
            <a:chExt cx="5605" cy="482"/>
          </a:xfrm>
        </p:grpSpPr>
        <p:sp>
          <p:nvSpPr>
            <p:cNvPr id="13" name="文本框 12"/>
            <p:cNvSpPr txBox="1"/>
            <p:nvPr/>
          </p:nvSpPr>
          <p:spPr>
            <a:xfrm>
              <a:off x="846" y="306"/>
              <a:ext cx="5263" cy="483"/>
            </a:xfrm>
            <a:prstGeom prst="rect">
              <a:avLst/>
            </a:prstGeom>
            <a:noFill/>
          </p:spPr>
          <p:txBody>
            <a:bodyPr wrap="square" rtlCol="0">
              <a:spAutoFit/>
            </a:bodyPr>
            <a:p>
              <a:pPr algn="dist"/>
              <a:r>
                <a:rPr lang="zh-CN" altLang="en-US" sz="1400" u="sng">
                  <a:solidFill>
                    <a:schemeClr val="bg1"/>
                  </a:solidFill>
                  <a:latin typeface="思源黑体 CN Bold" panose="020B0800000000000000" charset="-122"/>
                  <a:ea typeface="思源黑体 CN Bold" panose="020B0800000000000000" charset="-122"/>
                </a:rPr>
                <a:t>千库网学校第一学期</a:t>
              </a:r>
              <a:endParaRPr lang="zh-CN" altLang="en-US" sz="1400" u="sng">
                <a:solidFill>
                  <a:schemeClr val="bg1"/>
                </a:solidFill>
                <a:latin typeface="思源黑体 CN Bold" panose="020B0800000000000000" charset="-122"/>
                <a:ea typeface="思源黑体 CN Bold" panose="020B0800000000000000" charset="-122"/>
              </a:endParaRPr>
            </a:p>
          </p:txBody>
        </p:sp>
        <p:sp>
          <p:nvSpPr>
            <p:cNvPr id="14" name="椭圆 13"/>
            <p:cNvSpPr/>
            <p:nvPr/>
          </p:nvSpPr>
          <p:spPr>
            <a:xfrm>
              <a:off x="503" y="427"/>
              <a:ext cx="240" cy="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一、敲诈</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14680" y="1149985"/>
            <a:ext cx="10883900"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敲诈是指犯罪分子以暴力、胁迫或其他方法强行抢走财物的行为，危害性极大，往往会转化为凶杀、伤害、强奸、流氓等恶性案件，严重危害学生的身心健康和人身安全。敲诈多发生在校园比较偏僻、阴暗、人少的地带，主要对象是那些携带贵重物品的、晚归无伴的和滞留于偏僻地带的学生。犯罪分子的作案手段主要有团伙犯罪、驾车作案、跟踪作案等。</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pic>
        <p:nvPicPr>
          <p:cNvPr id="102" name="图片 101"/>
          <p:cNvPicPr/>
          <p:nvPr/>
        </p:nvPicPr>
        <p:blipFill>
          <a:blip r:embed="rId3"/>
          <a:stretch>
            <a:fillRect/>
          </a:stretch>
        </p:blipFill>
        <p:spPr>
          <a:xfrm>
            <a:off x="614363" y="2583498"/>
            <a:ext cx="4733925" cy="3095625"/>
          </a:xfrm>
          <a:prstGeom prst="rect">
            <a:avLst/>
          </a:prstGeom>
          <a:noFill/>
          <a:ln w="9525">
            <a:noFill/>
          </a:ln>
        </p:spPr>
      </p:pic>
      <p:pic>
        <p:nvPicPr>
          <p:cNvPr id="103" name="图片 102"/>
          <p:cNvPicPr/>
          <p:nvPr/>
        </p:nvPicPr>
        <p:blipFill>
          <a:blip r:embed="rId4"/>
          <a:stretch>
            <a:fillRect/>
          </a:stretch>
        </p:blipFill>
        <p:spPr>
          <a:xfrm>
            <a:off x="6189345" y="2463165"/>
            <a:ext cx="4436745" cy="324993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一、敲诈</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01625" y="98234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（一）学生要加强防敲诈措施</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38" name="Freeform 9"/>
          <p:cNvSpPr/>
          <p:nvPr>
            <p:custDataLst>
              <p:tags r:id="rId3"/>
            </p:custDataLst>
          </p:nvPr>
        </p:nvSpPr>
        <p:spPr bwMode="auto">
          <a:xfrm>
            <a:off x="5379069" y="3721522"/>
            <a:ext cx="818083" cy="818083"/>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46" name="Freeform 5"/>
          <p:cNvSpPr/>
          <p:nvPr>
            <p:custDataLst>
              <p:tags r:id="rId4"/>
            </p:custDataLst>
          </p:nvPr>
        </p:nvSpPr>
        <p:spPr bwMode="auto">
          <a:xfrm>
            <a:off x="5791746" y="2475623"/>
            <a:ext cx="1575046" cy="1681918"/>
          </a:xfrm>
          <a:custGeom>
            <a:avLst/>
            <a:gdLst>
              <a:gd name="T0" fmla="*/ 11 w 641"/>
              <a:gd name="T1" fmla="*/ 31 h 685"/>
              <a:gd name="T2" fmla="*/ 5 w 641"/>
              <a:gd name="T3" fmla="*/ 104 h 685"/>
              <a:gd name="T4" fmla="*/ 1 w 641"/>
              <a:gd name="T5" fmla="*/ 160 h 685"/>
              <a:gd name="T6" fmla="*/ 13 w 641"/>
              <a:gd name="T7" fmla="*/ 190 h 685"/>
              <a:gd name="T8" fmla="*/ 53 w 641"/>
              <a:gd name="T9" fmla="*/ 188 h 685"/>
              <a:gd name="T10" fmla="*/ 103 w 641"/>
              <a:gd name="T11" fmla="*/ 190 h 685"/>
              <a:gd name="T12" fmla="*/ 133 w 641"/>
              <a:gd name="T13" fmla="*/ 219 h 685"/>
              <a:gd name="T14" fmla="*/ 138 w 641"/>
              <a:gd name="T15" fmla="*/ 254 h 685"/>
              <a:gd name="T16" fmla="*/ 128 w 641"/>
              <a:gd name="T17" fmla="*/ 279 h 685"/>
              <a:gd name="T18" fmla="*/ 99 w 641"/>
              <a:gd name="T19" fmla="*/ 301 h 685"/>
              <a:gd name="T20" fmla="*/ 55 w 641"/>
              <a:gd name="T21" fmla="*/ 302 h 685"/>
              <a:gd name="T22" fmla="*/ 35 w 641"/>
              <a:gd name="T23" fmla="*/ 297 h 685"/>
              <a:gd name="T24" fmla="*/ 20 w 641"/>
              <a:gd name="T25" fmla="*/ 299 h 685"/>
              <a:gd name="T26" fmla="*/ 7 w 641"/>
              <a:gd name="T27" fmla="*/ 315 h 685"/>
              <a:gd name="T28" fmla="*/ 12 w 641"/>
              <a:gd name="T29" fmla="*/ 375 h 685"/>
              <a:gd name="T30" fmla="*/ 22 w 641"/>
              <a:gd name="T31" fmla="*/ 469 h 685"/>
              <a:gd name="T32" fmla="*/ 23 w 641"/>
              <a:gd name="T33" fmla="*/ 486 h 685"/>
              <a:gd name="T34" fmla="*/ 183 w 641"/>
              <a:gd name="T35" fmla="*/ 642 h 685"/>
              <a:gd name="T36" fmla="*/ 192 w 641"/>
              <a:gd name="T37" fmla="*/ 638 h 685"/>
              <a:gd name="T38" fmla="*/ 279 w 641"/>
              <a:gd name="T39" fmla="*/ 600 h 685"/>
              <a:gd name="T40" fmla="*/ 334 w 641"/>
              <a:gd name="T41" fmla="*/ 577 h 685"/>
              <a:gd name="T42" fmla="*/ 353 w 641"/>
              <a:gd name="T43" fmla="*/ 584 h 685"/>
              <a:gd name="T44" fmla="*/ 360 w 641"/>
              <a:gd name="T45" fmla="*/ 598 h 685"/>
              <a:gd name="T46" fmla="*/ 361 w 641"/>
              <a:gd name="T47" fmla="*/ 619 h 685"/>
              <a:gd name="T48" fmla="*/ 375 w 641"/>
              <a:gd name="T49" fmla="*/ 660 h 685"/>
              <a:gd name="T50" fmla="*/ 405 w 641"/>
              <a:gd name="T51" fmla="*/ 681 h 685"/>
              <a:gd name="T52" fmla="*/ 432 w 641"/>
              <a:gd name="T53" fmla="*/ 684 h 685"/>
              <a:gd name="T54" fmla="*/ 464 w 641"/>
              <a:gd name="T55" fmla="*/ 668 h 685"/>
              <a:gd name="T56" fmla="*/ 483 w 641"/>
              <a:gd name="T57" fmla="*/ 630 h 685"/>
              <a:gd name="T58" fmla="*/ 469 w 641"/>
              <a:gd name="T59" fmla="*/ 582 h 685"/>
              <a:gd name="T60" fmla="*/ 455 w 641"/>
              <a:gd name="T61" fmla="*/ 544 h 685"/>
              <a:gd name="T62" fmla="*/ 480 w 641"/>
              <a:gd name="T63" fmla="*/ 525 h 685"/>
              <a:gd name="T64" fmla="*/ 534 w 641"/>
              <a:gd name="T65" fmla="*/ 511 h 685"/>
              <a:gd name="T66" fmla="*/ 600 w 641"/>
              <a:gd name="T67" fmla="*/ 496 h 685"/>
              <a:gd name="T68" fmla="*/ 641 w 641"/>
              <a:gd name="T69" fmla="*/ 441 h 685"/>
              <a:gd name="T70" fmla="*/ 519 w 641"/>
              <a:gd name="T71" fmla="*/ 231 h 685"/>
              <a:gd name="T72" fmla="*/ 330 w 641"/>
              <a:gd name="T73" fmla="*/ 252 h 685"/>
              <a:gd name="T74" fmla="*/ 195 w 641"/>
              <a:gd name="T75" fmla="*/ 174 h 685"/>
              <a:gd name="T76" fmla="*/ 118 w 641"/>
              <a:gd name="T77" fmla="*/ 0 h 685"/>
              <a:gd name="T78" fmla="*/ 17 w 641"/>
              <a:gd name="T79" fmla="*/ 0 h 685"/>
              <a:gd name="T80" fmla="*/ 17 w 641"/>
              <a:gd name="T81" fmla="*/ 4 h 685"/>
              <a:gd name="T82" fmla="*/ 11 w 641"/>
              <a:gd name="T83" fmla="*/ 31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1" h="685">
                <a:moveTo>
                  <a:pt x="11" y="31"/>
                </a:moveTo>
                <a:cubicBezTo>
                  <a:pt x="10" y="40"/>
                  <a:pt x="6" y="80"/>
                  <a:pt x="5" y="104"/>
                </a:cubicBezTo>
                <a:cubicBezTo>
                  <a:pt x="3" y="128"/>
                  <a:pt x="2" y="150"/>
                  <a:pt x="1" y="160"/>
                </a:cubicBezTo>
                <a:cubicBezTo>
                  <a:pt x="0" y="169"/>
                  <a:pt x="2" y="186"/>
                  <a:pt x="13" y="190"/>
                </a:cubicBezTo>
                <a:cubicBezTo>
                  <a:pt x="23" y="194"/>
                  <a:pt x="33" y="196"/>
                  <a:pt x="53" y="188"/>
                </a:cubicBezTo>
                <a:cubicBezTo>
                  <a:pt x="73" y="179"/>
                  <a:pt x="97" y="188"/>
                  <a:pt x="103" y="190"/>
                </a:cubicBezTo>
                <a:cubicBezTo>
                  <a:pt x="109" y="191"/>
                  <a:pt x="126" y="205"/>
                  <a:pt x="133" y="219"/>
                </a:cubicBezTo>
                <a:cubicBezTo>
                  <a:pt x="140" y="233"/>
                  <a:pt x="139" y="249"/>
                  <a:pt x="138" y="254"/>
                </a:cubicBezTo>
                <a:cubicBezTo>
                  <a:pt x="138" y="260"/>
                  <a:pt x="132" y="275"/>
                  <a:pt x="128" y="279"/>
                </a:cubicBezTo>
                <a:cubicBezTo>
                  <a:pt x="124" y="283"/>
                  <a:pt x="109" y="299"/>
                  <a:pt x="99" y="301"/>
                </a:cubicBezTo>
                <a:cubicBezTo>
                  <a:pt x="88" y="303"/>
                  <a:pt x="72" y="307"/>
                  <a:pt x="55" y="302"/>
                </a:cubicBezTo>
                <a:cubicBezTo>
                  <a:pt x="38" y="297"/>
                  <a:pt x="39" y="297"/>
                  <a:pt x="35" y="297"/>
                </a:cubicBezTo>
                <a:cubicBezTo>
                  <a:pt x="31" y="296"/>
                  <a:pt x="23" y="297"/>
                  <a:pt x="20" y="299"/>
                </a:cubicBezTo>
                <a:cubicBezTo>
                  <a:pt x="17" y="301"/>
                  <a:pt x="9" y="305"/>
                  <a:pt x="7" y="315"/>
                </a:cubicBezTo>
                <a:cubicBezTo>
                  <a:pt x="5" y="325"/>
                  <a:pt x="8" y="358"/>
                  <a:pt x="12" y="375"/>
                </a:cubicBezTo>
                <a:cubicBezTo>
                  <a:pt x="15" y="392"/>
                  <a:pt x="17" y="423"/>
                  <a:pt x="22" y="469"/>
                </a:cubicBezTo>
                <a:cubicBezTo>
                  <a:pt x="23" y="486"/>
                  <a:pt x="23" y="486"/>
                  <a:pt x="23" y="486"/>
                </a:cubicBezTo>
                <a:cubicBezTo>
                  <a:pt x="105" y="498"/>
                  <a:pt x="169" y="561"/>
                  <a:pt x="183" y="642"/>
                </a:cubicBezTo>
                <a:cubicBezTo>
                  <a:pt x="192" y="638"/>
                  <a:pt x="192" y="638"/>
                  <a:pt x="192" y="638"/>
                </a:cubicBezTo>
                <a:cubicBezTo>
                  <a:pt x="234" y="620"/>
                  <a:pt x="264" y="608"/>
                  <a:pt x="279" y="600"/>
                </a:cubicBezTo>
                <a:cubicBezTo>
                  <a:pt x="294" y="591"/>
                  <a:pt x="324" y="579"/>
                  <a:pt x="334" y="577"/>
                </a:cubicBezTo>
                <a:cubicBezTo>
                  <a:pt x="344" y="576"/>
                  <a:pt x="351" y="582"/>
                  <a:pt x="353" y="584"/>
                </a:cubicBezTo>
                <a:cubicBezTo>
                  <a:pt x="356" y="587"/>
                  <a:pt x="359" y="594"/>
                  <a:pt x="360" y="598"/>
                </a:cubicBezTo>
                <a:cubicBezTo>
                  <a:pt x="361" y="603"/>
                  <a:pt x="361" y="601"/>
                  <a:pt x="361" y="619"/>
                </a:cubicBezTo>
                <a:cubicBezTo>
                  <a:pt x="362" y="637"/>
                  <a:pt x="371" y="651"/>
                  <a:pt x="375" y="660"/>
                </a:cubicBezTo>
                <a:cubicBezTo>
                  <a:pt x="380" y="669"/>
                  <a:pt x="400" y="679"/>
                  <a:pt x="405" y="681"/>
                </a:cubicBezTo>
                <a:cubicBezTo>
                  <a:pt x="410" y="684"/>
                  <a:pt x="427" y="685"/>
                  <a:pt x="432" y="684"/>
                </a:cubicBezTo>
                <a:cubicBezTo>
                  <a:pt x="437" y="682"/>
                  <a:pt x="453" y="679"/>
                  <a:pt x="464" y="668"/>
                </a:cubicBezTo>
                <a:cubicBezTo>
                  <a:pt x="476" y="657"/>
                  <a:pt x="483" y="637"/>
                  <a:pt x="483" y="630"/>
                </a:cubicBezTo>
                <a:cubicBezTo>
                  <a:pt x="482" y="624"/>
                  <a:pt x="484" y="599"/>
                  <a:pt x="469" y="582"/>
                </a:cubicBezTo>
                <a:cubicBezTo>
                  <a:pt x="455" y="566"/>
                  <a:pt x="455" y="556"/>
                  <a:pt x="455" y="544"/>
                </a:cubicBezTo>
                <a:cubicBezTo>
                  <a:pt x="456" y="533"/>
                  <a:pt x="471" y="526"/>
                  <a:pt x="480" y="525"/>
                </a:cubicBezTo>
                <a:cubicBezTo>
                  <a:pt x="490" y="523"/>
                  <a:pt x="512" y="517"/>
                  <a:pt x="534" y="511"/>
                </a:cubicBezTo>
                <a:cubicBezTo>
                  <a:pt x="554" y="505"/>
                  <a:pt x="586" y="498"/>
                  <a:pt x="600" y="496"/>
                </a:cubicBezTo>
                <a:cubicBezTo>
                  <a:pt x="641" y="441"/>
                  <a:pt x="641" y="441"/>
                  <a:pt x="641" y="441"/>
                </a:cubicBezTo>
                <a:cubicBezTo>
                  <a:pt x="519" y="231"/>
                  <a:pt x="519" y="231"/>
                  <a:pt x="519" y="231"/>
                </a:cubicBezTo>
                <a:cubicBezTo>
                  <a:pt x="330" y="252"/>
                  <a:pt x="330" y="252"/>
                  <a:pt x="330" y="252"/>
                </a:cubicBezTo>
                <a:cubicBezTo>
                  <a:pt x="195" y="174"/>
                  <a:pt x="195" y="174"/>
                  <a:pt x="195" y="174"/>
                </a:cubicBezTo>
                <a:cubicBezTo>
                  <a:pt x="118" y="0"/>
                  <a:pt x="118" y="0"/>
                  <a:pt x="118" y="0"/>
                </a:cubicBezTo>
                <a:cubicBezTo>
                  <a:pt x="17" y="0"/>
                  <a:pt x="17" y="0"/>
                  <a:pt x="17" y="0"/>
                </a:cubicBezTo>
                <a:cubicBezTo>
                  <a:pt x="17" y="2"/>
                  <a:pt x="17" y="4"/>
                  <a:pt x="17" y="4"/>
                </a:cubicBezTo>
                <a:cubicBezTo>
                  <a:pt x="16" y="9"/>
                  <a:pt x="13" y="23"/>
                  <a:pt x="11" y="31"/>
                </a:cubicBezTo>
                <a:close/>
              </a:path>
            </a:pathLst>
          </a:custGeom>
          <a:solidFill>
            <a:srgbClr val="EB673C"/>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7" name="Freeform 6"/>
          <p:cNvSpPr/>
          <p:nvPr>
            <p:custDataLst>
              <p:tags r:id="rId5"/>
            </p:custDataLst>
          </p:nvPr>
        </p:nvSpPr>
        <p:spPr bwMode="auto">
          <a:xfrm>
            <a:off x="4207362" y="2475623"/>
            <a:ext cx="1928861" cy="1451575"/>
          </a:xfrm>
          <a:custGeom>
            <a:avLst/>
            <a:gdLst>
              <a:gd name="T0" fmla="*/ 45 w 785"/>
              <a:gd name="T1" fmla="*/ 464 h 591"/>
              <a:gd name="T2" fmla="*/ 112 w 785"/>
              <a:gd name="T3" fmla="*/ 493 h 591"/>
              <a:gd name="T4" fmla="*/ 164 w 785"/>
              <a:gd name="T5" fmla="*/ 513 h 591"/>
              <a:gd name="T6" fmla="*/ 196 w 785"/>
              <a:gd name="T7" fmla="*/ 512 h 591"/>
              <a:gd name="T8" fmla="*/ 207 w 785"/>
              <a:gd name="T9" fmla="*/ 473 h 591"/>
              <a:gd name="T10" fmla="*/ 224 w 785"/>
              <a:gd name="T11" fmla="*/ 426 h 591"/>
              <a:gd name="T12" fmla="*/ 261 w 785"/>
              <a:gd name="T13" fmla="*/ 406 h 591"/>
              <a:gd name="T14" fmla="*/ 296 w 785"/>
              <a:gd name="T15" fmla="*/ 412 h 591"/>
              <a:gd name="T16" fmla="*/ 317 w 785"/>
              <a:gd name="T17" fmla="*/ 429 h 591"/>
              <a:gd name="T18" fmla="*/ 328 w 785"/>
              <a:gd name="T19" fmla="*/ 464 h 591"/>
              <a:gd name="T20" fmla="*/ 316 w 785"/>
              <a:gd name="T21" fmla="*/ 506 h 591"/>
              <a:gd name="T22" fmla="*/ 305 w 785"/>
              <a:gd name="T23" fmla="*/ 523 h 591"/>
              <a:gd name="T24" fmla="*/ 302 w 785"/>
              <a:gd name="T25" fmla="*/ 538 h 591"/>
              <a:gd name="T26" fmla="*/ 314 w 785"/>
              <a:gd name="T27" fmla="*/ 555 h 591"/>
              <a:gd name="T28" fmla="*/ 372 w 785"/>
              <a:gd name="T29" fmla="*/ 569 h 591"/>
              <a:gd name="T30" fmla="*/ 464 w 785"/>
              <a:gd name="T31" fmla="*/ 589 h 591"/>
              <a:gd name="T32" fmla="*/ 473 w 785"/>
              <a:gd name="T33" fmla="*/ 591 h 591"/>
              <a:gd name="T34" fmla="*/ 642 w 785"/>
              <a:gd name="T35" fmla="*/ 485 h 591"/>
              <a:gd name="T36" fmla="*/ 668 w 785"/>
              <a:gd name="T37" fmla="*/ 486 h 591"/>
              <a:gd name="T38" fmla="*/ 667 w 785"/>
              <a:gd name="T39" fmla="*/ 469 h 591"/>
              <a:gd name="T40" fmla="*/ 657 w 785"/>
              <a:gd name="T41" fmla="*/ 375 h 591"/>
              <a:gd name="T42" fmla="*/ 652 w 785"/>
              <a:gd name="T43" fmla="*/ 315 h 591"/>
              <a:gd name="T44" fmla="*/ 665 w 785"/>
              <a:gd name="T45" fmla="*/ 299 h 591"/>
              <a:gd name="T46" fmla="*/ 680 w 785"/>
              <a:gd name="T47" fmla="*/ 297 h 591"/>
              <a:gd name="T48" fmla="*/ 700 w 785"/>
              <a:gd name="T49" fmla="*/ 302 h 591"/>
              <a:gd name="T50" fmla="*/ 744 w 785"/>
              <a:gd name="T51" fmla="*/ 301 h 591"/>
              <a:gd name="T52" fmla="*/ 773 w 785"/>
              <a:gd name="T53" fmla="*/ 279 h 591"/>
              <a:gd name="T54" fmla="*/ 783 w 785"/>
              <a:gd name="T55" fmla="*/ 254 h 591"/>
              <a:gd name="T56" fmla="*/ 778 w 785"/>
              <a:gd name="T57" fmla="*/ 219 h 591"/>
              <a:gd name="T58" fmla="*/ 748 w 785"/>
              <a:gd name="T59" fmla="*/ 190 h 591"/>
              <a:gd name="T60" fmla="*/ 698 w 785"/>
              <a:gd name="T61" fmla="*/ 188 h 591"/>
              <a:gd name="T62" fmla="*/ 658 w 785"/>
              <a:gd name="T63" fmla="*/ 190 h 591"/>
              <a:gd name="T64" fmla="*/ 646 w 785"/>
              <a:gd name="T65" fmla="*/ 160 h 591"/>
              <a:gd name="T66" fmla="*/ 650 w 785"/>
              <a:gd name="T67" fmla="*/ 104 h 591"/>
              <a:gd name="T68" fmla="*/ 656 w 785"/>
              <a:gd name="T69" fmla="*/ 31 h 591"/>
              <a:gd name="T70" fmla="*/ 662 w 785"/>
              <a:gd name="T71" fmla="*/ 4 h 591"/>
              <a:gd name="T72" fmla="*/ 662 w 785"/>
              <a:gd name="T73" fmla="*/ 0 h 591"/>
              <a:gd name="T74" fmla="*/ 520 w 785"/>
              <a:gd name="T75" fmla="*/ 0 h 591"/>
              <a:gd name="T76" fmla="*/ 443 w 785"/>
              <a:gd name="T77" fmla="*/ 174 h 591"/>
              <a:gd name="T78" fmla="*/ 308 w 785"/>
              <a:gd name="T79" fmla="*/ 252 h 591"/>
              <a:gd name="T80" fmla="*/ 119 w 785"/>
              <a:gd name="T81" fmla="*/ 232 h 591"/>
              <a:gd name="T82" fmla="*/ 0 w 785"/>
              <a:gd name="T83" fmla="*/ 439 h 591"/>
              <a:gd name="T84" fmla="*/ 21 w 785"/>
              <a:gd name="T85" fmla="*/ 451 h 591"/>
              <a:gd name="T86" fmla="*/ 45 w 785"/>
              <a:gd name="T87" fmla="*/ 464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5" h="591">
                <a:moveTo>
                  <a:pt x="45" y="464"/>
                </a:moveTo>
                <a:cubicBezTo>
                  <a:pt x="53" y="468"/>
                  <a:pt x="90" y="484"/>
                  <a:pt x="112" y="493"/>
                </a:cubicBezTo>
                <a:cubicBezTo>
                  <a:pt x="134" y="501"/>
                  <a:pt x="155" y="509"/>
                  <a:pt x="164" y="513"/>
                </a:cubicBezTo>
                <a:cubicBezTo>
                  <a:pt x="173" y="517"/>
                  <a:pt x="189" y="520"/>
                  <a:pt x="196" y="512"/>
                </a:cubicBezTo>
                <a:cubicBezTo>
                  <a:pt x="203" y="503"/>
                  <a:pt x="209" y="494"/>
                  <a:pt x="207" y="473"/>
                </a:cubicBezTo>
                <a:cubicBezTo>
                  <a:pt x="205" y="451"/>
                  <a:pt x="220" y="431"/>
                  <a:pt x="224" y="426"/>
                </a:cubicBezTo>
                <a:cubicBezTo>
                  <a:pt x="227" y="420"/>
                  <a:pt x="245" y="408"/>
                  <a:pt x="261" y="406"/>
                </a:cubicBezTo>
                <a:cubicBezTo>
                  <a:pt x="276" y="404"/>
                  <a:pt x="291" y="410"/>
                  <a:pt x="296" y="412"/>
                </a:cubicBezTo>
                <a:cubicBezTo>
                  <a:pt x="301" y="414"/>
                  <a:pt x="314" y="424"/>
                  <a:pt x="317" y="429"/>
                </a:cubicBezTo>
                <a:cubicBezTo>
                  <a:pt x="319" y="434"/>
                  <a:pt x="330" y="454"/>
                  <a:pt x="328" y="464"/>
                </a:cubicBezTo>
                <a:cubicBezTo>
                  <a:pt x="327" y="474"/>
                  <a:pt x="326" y="491"/>
                  <a:pt x="316" y="506"/>
                </a:cubicBezTo>
                <a:cubicBezTo>
                  <a:pt x="306" y="520"/>
                  <a:pt x="307" y="519"/>
                  <a:pt x="305" y="523"/>
                </a:cubicBezTo>
                <a:cubicBezTo>
                  <a:pt x="303" y="527"/>
                  <a:pt x="301" y="535"/>
                  <a:pt x="302" y="538"/>
                </a:cubicBezTo>
                <a:cubicBezTo>
                  <a:pt x="303" y="542"/>
                  <a:pt x="305" y="551"/>
                  <a:pt x="314" y="555"/>
                </a:cubicBezTo>
                <a:cubicBezTo>
                  <a:pt x="323" y="560"/>
                  <a:pt x="354" y="567"/>
                  <a:pt x="372" y="569"/>
                </a:cubicBezTo>
                <a:cubicBezTo>
                  <a:pt x="389" y="571"/>
                  <a:pt x="420" y="579"/>
                  <a:pt x="464" y="589"/>
                </a:cubicBezTo>
                <a:cubicBezTo>
                  <a:pt x="473" y="591"/>
                  <a:pt x="473" y="591"/>
                  <a:pt x="473" y="591"/>
                </a:cubicBezTo>
                <a:cubicBezTo>
                  <a:pt x="503" y="528"/>
                  <a:pt x="568" y="485"/>
                  <a:pt x="642" y="485"/>
                </a:cubicBezTo>
                <a:cubicBezTo>
                  <a:pt x="651" y="485"/>
                  <a:pt x="660" y="485"/>
                  <a:pt x="668" y="486"/>
                </a:cubicBezTo>
                <a:cubicBezTo>
                  <a:pt x="667" y="469"/>
                  <a:pt x="667" y="469"/>
                  <a:pt x="667" y="469"/>
                </a:cubicBezTo>
                <a:cubicBezTo>
                  <a:pt x="662" y="423"/>
                  <a:pt x="660" y="392"/>
                  <a:pt x="657" y="375"/>
                </a:cubicBezTo>
                <a:cubicBezTo>
                  <a:pt x="653" y="358"/>
                  <a:pt x="650" y="325"/>
                  <a:pt x="652" y="315"/>
                </a:cubicBezTo>
                <a:cubicBezTo>
                  <a:pt x="654" y="305"/>
                  <a:pt x="662" y="301"/>
                  <a:pt x="665" y="299"/>
                </a:cubicBezTo>
                <a:cubicBezTo>
                  <a:pt x="668" y="297"/>
                  <a:pt x="676" y="296"/>
                  <a:pt x="680" y="297"/>
                </a:cubicBezTo>
                <a:cubicBezTo>
                  <a:pt x="684" y="297"/>
                  <a:pt x="683" y="297"/>
                  <a:pt x="700" y="302"/>
                </a:cubicBezTo>
                <a:cubicBezTo>
                  <a:pt x="717" y="307"/>
                  <a:pt x="733" y="303"/>
                  <a:pt x="744" y="301"/>
                </a:cubicBezTo>
                <a:cubicBezTo>
                  <a:pt x="754" y="299"/>
                  <a:pt x="769" y="283"/>
                  <a:pt x="773" y="279"/>
                </a:cubicBezTo>
                <a:cubicBezTo>
                  <a:pt x="777" y="275"/>
                  <a:pt x="783" y="260"/>
                  <a:pt x="783" y="254"/>
                </a:cubicBezTo>
                <a:cubicBezTo>
                  <a:pt x="784" y="249"/>
                  <a:pt x="785" y="233"/>
                  <a:pt x="778" y="219"/>
                </a:cubicBezTo>
                <a:cubicBezTo>
                  <a:pt x="771" y="205"/>
                  <a:pt x="754" y="191"/>
                  <a:pt x="748" y="190"/>
                </a:cubicBezTo>
                <a:cubicBezTo>
                  <a:pt x="742" y="188"/>
                  <a:pt x="718" y="179"/>
                  <a:pt x="698" y="188"/>
                </a:cubicBezTo>
                <a:cubicBezTo>
                  <a:pt x="678" y="196"/>
                  <a:pt x="668" y="194"/>
                  <a:pt x="658" y="190"/>
                </a:cubicBezTo>
                <a:cubicBezTo>
                  <a:pt x="647" y="186"/>
                  <a:pt x="645" y="169"/>
                  <a:pt x="646" y="160"/>
                </a:cubicBezTo>
                <a:cubicBezTo>
                  <a:pt x="647" y="150"/>
                  <a:pt x="648" y="128"/>
                  <a:pt x="650" y="104"/>
                </a:cubicBezTo>
                <a:cubicBezTo>
                  <a:pt x="651" y="80"/>
                  <a:pt x="655" y="40"/>
                  <a:pt x="656" y="31"/>
                </a:cubicBezTo>
                <a:cubicBezTo>
                  <a:pt x="658" y="23"/>
                  <a:pt x="661" y="9"/>
                  <a:pt x="662" y="4"/>
                </a:cubicBezTo>
                <a:cubicBezTo>
                  <a:pt x="662" y="4"/>
                  <a:pt x="662" y="2"/>
                  <a:pt x="662" y="0"/>
                </a:cubicBezTo>
                <a:cubicBezTo>
                  <a:pt x="520" y="0"/>
                  <a:pt x="520" y="0"/>
                  <a:pt x="520" y="0"/>
                </a:cubicBezTo>
                <a:cubicBezTo>
                  <a:pt x="443" y="174"/>
                  <a:pt x="443" y="174"/>
                  <a:pt x="443" y="174"/>
                </a:cubicBezTo>
                <a:cubicBezTo>
                  <a:pt x="308" y="252"/>
                  <a:pt x="308" y="252"/>
                  <a:pt x="308" y="252"/>
                </a:cubicBezTo>
                <a:cubicBezTo>
                  <a:pt x="119" y="232"/>
                  <a:pt x="119" y="232"/>
                  <a:pt x="119" y="232"/>
                </a:cubicBezTo>
                <a:cubicBezTo>
                  <a:pt x="0" y="439"/>
                  <a:pt x="0" y="439"/>
                  <a:pt x="0" y="439"/>
                </a:cubicBezTo>
                <a:cubicBezTo>
                  <a:pt x="11" y="446"/>
                  <a:pt x="20" y="450"/>
                  <a:pt x="21" y="451"/>
                </a:cubicBezTo>
                <a:cubicBezTo>
                  <a:pt x="25" y="453"/>
                  <a:pt x="37" y="460"/>
                  <a:pt x="45" y="464"/>
                </a:cubicBez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8" name="Freeform 7"/>
          <p:cNvSpPr/>
          <p:nvPr>
            <p:custDataLst>
              <p:tags r:id="rId6"/>
            </p:custDataLst>
          </p:nvPr>
        </p:nvSpPr>
        <p:spPr bwMode="auto">
          <a:xfrm>
            <a:off x="6320617" y="3708347"/>
            <a:ext cx="1359230" cy="1534581"/>
          </a:xfrm>
          <a:custGeom>
            <a:avLst/>
            <a:gdLst>
              <a:gd name="T0" fmla="*/ 440 w 553"/>
              <a:gd name="T1" fmla="*/ 98 h 625"/>
              <a:gd name="T2" fmla="*/ 512 w 553"/>
              <a:gd name="T3" fmla="*/ 0 h 625"/>
              <a:gd name="T4" fmla="*/ 446 w 553"/>
              <a:gd name="T5" fmla="*/ 15 h 625"/>
              <a:gd name="T6" fmla="*/ 392 w 553"/>
              <a:gd name="T7" fmla="*/ 29 h 625"/>
              <a:gd name="T8" fmla="*/ 367 w 553"/>
              <a:gd name="T9" fmla="*/ 48 h 625"/>
              <a:gd name="T10" fmla="*/ 381 w 553"/>
              <a:gd name="T11" fmla="*/ 86 h 625"/>
              <a:gd name="T12" fmla="*/ 395 w 553"/>
              <a:gd name="T13" fmla="*/ 134 h 625"/>
              <a:gd name="T14" fmla="*/ 376 w 553"/>
              <a:gd name="T15" fmla="*/ 172 h 625"/>
              <a:gd name="T16" fmla="*/ 344 w 553"/>
              <a:gd name="T17" fmla="*/ 188 h 625"/>
              <a:gd name="T18" fmla="*/ 317 w 553"/>
              <a:gd name="T19" fmla="*/ 185 h 625"/>
              <a:gd name="T20" fmla="*/ 287 w 553"/>
              <a:gd name="T21" fmla="*/ 164 h 625"/>
              <a:gd name="T22" fmla="*/ 273 w 553"/>
              <a:gd name="T23" fmla="*/ 123 h 625"/>
              <a:gd name="T24" fmla="*/ 272 w 553"/>
              <a:gd name="T25" fmla="*/ 102 h 625"/>
              <a:gd name="T26" fmla="*/ 265 w 553"/>
              <a:gd name="T27" fmla="*/ 88 h 625"/>
              <a:gd name="T28" fmla="*/ 246 w 553"/>
              <a:gd name="T29" fmla="*/ 81 h 625"/>
              <a:gd name="T30" fmla="*/ 191 w 553"/>
              <a:gd name="T31" fmla="*/ 104 h 625"/>
              <a:gd name="T32" fmla="*/ 104 w 553"/>
              <a:gd name="T33" fmla="*/ 142 h 625"/>
              <a:gd name="T34" fmla="*/ 95 w 553"/>
              <a:gd name="T35" fmla="*/ 146 h 625"/>
              <a:gd name="T36" fmla="*/ 98 w 553"/>
              <a:gd name="T37" fmla="*/ 177 h 625"/>
              <a:gd name="T38" fmla="*/ 0 w 553"/>
              <a:gd name="T39" fmla="*/ 342 h 625"/>
              <a:gd name="T40" fmla="*/ 6 w 553"/>
              <a:gd name="T41" fmla="*/ 349 h 625"/>
              <a:gd name="T42" fmla="*/ 69 w 553"/>
              <a:gd name="T43" fmla="*/ 419 h 625"/>
              <a:gd name="T44" fmla="*/ 107 w 553"/>
              <a:gd name="T45" fmla="*/ 465 h 625"/>
              <a:gd name="T46" fmla="*/ 106 w 553"/>
              <a:gd name="T47" fmla="*/ 485 h 625"/>
              <a:gd name="T48" fmla="*/ 95 w 553"/>
              <a:gd name="T49" fmla="*/ 496 h 625"/>
              <a:gd name="T50" fmla="*/ 76 w 553"/>
              <a:gd name="T51" fmla="*/ 504 h 625"/>
              <a:gd name="T52" fmla="*/ 41 w 553"/>
              <a:gd name="T53" fmla="*/ 530 h 625"/>
              <a:gd name="T54" fmla="*/ 30 w 553"/>
              <a:gd name="T55" fmla="*/ 564 h 625"/>
              <a:gd name="T56" fmla="*/ 36 w 553"/>
              <a:gd name="T57" fmla="*/ 591 h 625"/>
              <a:gd name="T58" fmla="*/ 61 w 553"/>
              <a:gd name="T59" fmla="*/ 617 h 625"/>
              <a:gd name="T60" fmla="*/ 102 w 553"/>
              <a:gd name="T61" fmla="*/ 623 h 625"/>
              <a:gd name="T62" fmla="*/ 144 w 553"/>
              <a:gd name="T63" fmla="*/ 595 h 625"/>
              <a:gd name="T64" fmla="*/ 176 w 553"/>
              <a:gd name="T65" fmla="*/ 570 h 625"/>
              <a:gd name="T66" fmla="*/ 202 w 553"/>
              <a:gd name="T67" fmla="*/ 588 h 625"/>
              <a:gd name="T68" fmla="*/ 218 w 553"/>
              <a:gd name="T69" fmla="*/ 612 h 625"/>
              <a:gd name="T70" fmla="*/ 243 w 553"/>
              <a:gd name="T71" fmla="*/ 597 h 625"/>
              <a:gd name="T72" fmla="*/ 432 w 553"/>
              <a:gd name="T73" fmla="*/ 618 h 625"/>
              <a:gd name="T74" fmla="*/ 553 w 553"/>
              <a:gd name="T75" fmla="*/ 408 h 625"/>
              <a:gd name="T76" fmla="*/ 441 w 553"/>
              <a:gd name="T77" fmla="*/ 255 h 625"/>
              <a:gd name="T78" fmla="*/ 440 w 553"/>
              <a:gd name="T79" fmla="*/ 98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3" h="625">
                <a:moveTo>
                  <a:pt x="440" y="98"/>
                </a:moveTo>
                <a:cubicBezTo>
                  <a:pt x="512" y="0"/>
                  <a:pt x="512" y="0"/>
                  <a:pt x="512" y="0"/>
                </a:cubicBezTo>
                <a:cubicBezTo>
                  <a:pt x="498" y="2"/>
                  <a:pt x="466" y="9"/>
                  <a:pt x="446" y="15"/>
                </a:cubicBezTo>
                <a:cubicBezTo>
                  <a:pt x="424" y="21"/>
                  <a:pt x="402" y="27"/>
                  <a:pt x="392" y="29"/>
                </a:cubicBezTo>
                <a:cubicBezTo>
                  <a:pt x="383" y="30"/>
                  <a:pt x="368" y="37"/>
                  <a:pt x="367" y="48"/>
                </a:cubicBezTo>
                <a:cubicBezTo>
                  <a:pt x="367" y="60"/>
                  <a:pt x="367" y="70"/>
                  <a:pt x="381" y="86"/>
                </a:cubicBezTo>
                <a:cubicBezTo>
                  <a:pt x="396" y="103"/>
                  <a:pt x="394" y="128"/>
                  <a:pt x="395" y="134"/>
                </a:cubicBezTo>
                <a:cubicBezTo>
                  <a:pt x="395" y="141"/>
                  <a:pt x="388" y="161"/>
                  <a:pt x="376" y="172"/>
                </a:cubicBezTo>
                <a:cubicBezTo>
                  <a:pt x="365" y="183"/>
                  <a:pt x="349" y="186"/>
                  <a:pt x="344" y="188"/>
                </a:cubicBezTo>
                <a:cubicBezTo>
                  <a:pt x="339" y="189"/>
                  <a:pt x="322" y="188"/>
                  <a:pt x="317" y="185"/>
                </a:cubicBezTo>
                <a:cubicBezTo>
                  <a:pt x="312" y="183"/>
                  <a:pt x="292" y="173"/>
                  <a:pt x="287" y="164"/>
                </a:cubicBezTo>
                <a:cubicBezTo>
                  <a:pt x="283" y="155"/>
                  <a:pt x="274" y="141"/>
                  <a:pt x="273" y="123"/>
                </a:cubicBezTo>
                <a:cubicBezTo>
                  <a:pt x="273" y="105"/>
                  <a:pt x="273" y="107"/>
                  <a:pt x="272" y="102"/>
                </a:cubicBezTo>
                <a:cubicBezTo>
                  <a:pt x="271" y="98"/>
                  <a:pt x="268" y="91"/>
                  <a:pt x="265" y="88"/>
                </a:cubicBezTo>
                <a:cubicBezTo>
                  <a:pt x="263" y="86"/>
                  <a:pt x="256" y="80"/>
                  <a:pt x="246" y="81"/>
                </a:cubicBezTo>
                <a:cubicBezTo>
                  <a:pt x="236" y="83"/>
                  <a:pt x="206" y="95"/>
                  <a:pt x="191" y="104"/>
                </a:cubicBezTo>
                <a:cubicBezTo>
                  <a:pt x="176" y="112"/>
                  <a:pt x="146" y="124"/>
                  <a:pt x="104" y="142"/>
                </a:cubicBezTo>
                <a:cubicBezTo>
                  <a:pt x="95" y="146"/>
                  <a:pt x="95" y="146"/>
                  <a:pt x="95" y="146"/>
                </a:cubicBezTo>
                <a:cubicBezTo>
                  <a:pt x="97" y="156"/>
                  <a:pt x="98" y="166"/>
                  <a:pt x="98" y="177"/>
                </a:cubicBezTo>
                <a:cubicBezTo>
                  <a:pt x="98" y="248"/>
                  <a:pt x="58" y="310"/>
                  <a:pt x="0" y="342"/>
                </a:cubicBezTo>
                <a:cubicBezTo>
                  <a:pt x="6" y="349"/>
                  <a:pt x="6" y="349"/>
                  <a:pt x="6" y="349"/>
                </a:cubicBezTo>
                <a:cubicBezTo>
                  <a:pt x="36" y="383"/>
                  <a:pt x="56" y="407"/>
                  <a:pt x="69" y="419"/>
                </a:cubicBezTo>
                <a:cubicBezTo>
                  <a:pt x="82" y="431"/>
                  <a:pt x="103" y="456"/>
                  <a:pt x="107" y="465"/>
                </a:cubicBezTo>
                <a:cubicBezTo>
                  <a:pt x="111" y="474"/>
                  <a:pt x="108" y="482"/>
                  <a:pt x="106" y="485"/>
                </a:cubicBezTo>
                <a:cubicBezTo>
                  <a:pt x="105" y="489"/>
                  <a:pt x="99" y="494"/>
                  <a:pt x="95" y="496"/>
                </a:cubicBezTo>
                <a:cubicBezTo>
                  <a:pt x="91" y="498"/>
                  <a:pt x="93" y="498"/>
                  <a:pt x="76" y="504"/>
                </a:cubicBezTo>
                <a:cubicBezTo>
                  <a:pt x="59" y="510"/>
                  <a:pt x="49" y="522"/>
                  <a:pt x="41" y="530"/>
                </a:cubicBezTo>
                <a:cubicBezTo>
                  <a:pt x="34" y="537"/>
                  <a:pt x="31" y="559"/>
                  <a:pt x="30" y="564"/>
                </a:cubicBezTo>
                <a:cubicBezTo>
                  <a:pt x="29" y="570"/>
                  <a:pt x="33" y="586"/>
                  <a:pt x="36" y="591"/>
                </a:cubicBezTo>
                <a:cubicBezTo>
                  <a:pt x="39" y="595"/>
                  <a:pt x="47" y="609"/>
                  <a:pt x="61" y="617"/>
                </a:cubicBezTo>
                <a:cubicBezTo>
                  <a:pt x="75" y="624"/>
                  <a:pt x="96" y="625"/>
                  <a:pt x="102" y="623"/>
                </a:cubicBezTo>
                <a:cubicBezTo>
                  <a:pt x="108" y="620"/>
                  <a:pt x="133" y="614"/>
                  <a:pt x="144" y="595"/>
                </a:cubicBezTo>
                <a:cubicBezTo>
                  <a:pt x="156" y="576"/>
                  <a:pt x="165" y="573"/>
                  <a:pt x="176" y="570"/>
                </a:cubicBezTo>
                <a:cubicBezTo>
                  <a:pt x="187" y="567"/>
                  <a:pt x="198" y="580"/>
                  <a:pt x="202" y="588"/>
                </a:cubicBezTo>
                <a:cubicBezTo>
                  <a:pt x="205" y="593"/>
                  <a:pt x="211" y="601"/>
                  <a:pt x="218" y="612"/>
                </a:cubicBezTo>
                <a:cubicBezTo>
                  <a:pt x="243" y="597"/>
                  <a:pt x="243" y="597"/>
                  <a:pt x="243" y="597"/>
                </a:cubicBezTo>
                <a:cubicBezTo>
                  <a:pt x="432" y="618"/>
                  <a:pt x="432" y="618"/>
                  <a:pt x="432" y="618"/>
                </a:cubicBezTo>
                <a:cubicBezTo>
                  <a:pt x="553" y="408"/>
                  <a:pt x="553" y="408"/>
                  <a:pt x="553" y="408"/>
                </a:cubicBezTo>
                <a:cubicBezTo>
                  <a:pt x="441" y="255"/>
                  <a:pt x="441" y="255"/>
                  <a:pt x="441" y="255"/>
                </a:cubicBezTo>
                <a:lnTo>
                  <a:pt x="440" y="98"/>
                </a:lnTo>
                <a:close/>
              </a:path>
            </a:pathLst>
          </a:custGeom>
          <a:solidFill>
            <a:srgbClr val="A6D25F"/>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2" name="Freeform 8"/>
          <p:cNvSpPr/>
          <p:nvPr>
            <p:custDataLst>
              <p:tags r:id="rId7"/>
            </p:custDataLst>
          </p:nvPr>
        </p:nvSpPr>
        <p:spPr bwMode="auto">
          <a:xfrm>
            <a:off x="4202174" y="3467549"/>
            <a:ext cx="1267923" cy="1744172"/>
          </a:xfrm>
          <a:custGeom>
            <a:avLst/>
            <a:gdLst>
              <a:gd name="T0" fmla="*/ 353 w 516"/>
              <a:gd name="T1" fmla="*/ 648 h 710"/>
              <a:gd name="T2" fmla="*/ 320 w 516"/>
              <a:gd name="T3" fmla="*/ 626 h 710"/>
              <a:gd name="T4" fmla="*/ 280 w 516"/>
              <a:gd name="T5" fmla="*/ 595 h 710"/>
              <a:gd name="T6" fmla="*/ 273 w 516"/>
              <a:gd name="T7" fmla="*/ 554 h 710"/>
              <a:gd name="T8" fmla="*/ 290 w 516"/>
              <a:gd name="T9" fmla="*/ 522 h 710"/>
              <a:gd name="T10" fmla="*/ 313 w 516"/>
              <a:gd name="T11" fmla="*/ 508 h 710"/>
              <a:gd name="T12" fmla="*/ 349 w 516"/>
              <a:gd name="T13" fmla="*/ 508 h 710"/>
              <a:gd name="T14" fmla="*/ 385 w 516"/>
              <a:gd name="T15" fmla="*/ 532 h 710"/>
              <a:gd name="T16" fmla="*/ 398 w 516"/>
              <a:gd name="T17" fmla="*/ 548 h 710"/>
              <a:gd name="T18" fmla="*/ 412 w 516"/>
              <a:gd name="T19" fmla="*/ 556 h 710"/>
              <a:gd name="T20" fmla="*/ 432 w 516"/>
              <a:gd name="T21" fmla="*/ 550 h 710"/>
              <a:gd name="T22" fmla="*/ 463 w 516"/>
              <a:gd name="T23" fmla="*/ 499 h 710"/>
              <a:gd name="T24" fmla="*/ 510 w 516"/>
              <a:gd name="T25" fmla="*/ 417 h 710"/>
              <a:gd name="T26" fmla="*/ 516 w 516"/>
              <a:gd name="T27" fmla="*/ 407 h 710"/>
              <a:gd name="T28" fmla="*/ 456 w 516"/>
              <a:gd name="T29" fmla="*/ 269 h 710"/>
              <a:gd name="T30" fmla="*/ 475 w 516"/>
              <a:gd name="T31" fmla="*/ 187 h 710"/>
              <a:gd name="T32" fmla="*/ 466 w 516"/>
              <a:gd name="T33" fmla="*/ 185 h 710"/>
              <a:gd name="T34" fmla="*/ 374 w 516"/>
              <a:gd name="T35" fmla="*/ 165 h 710"/>
              <a:gd name="T36" fmla="*/ 316 w 516"/>
              <a:gd name="T37" fmla="*/ 151 h 710"/>
              <a:gd name="T38" fmla="*/ 304 w 516"/>
              <a:gd name="T39" fmla="*/ 134 h 710"/>
              <a:gd name="T40" fmla="*/ 307 w 516"/>
              <a:gd name="T41" fmla="*/ 119 h 710"/>
              <a:gd name="T42" fmla="*/ 318 w 516"/>
              <a:gd name="T43" fmla="*/ 102 h 710"/>
              <a:gd name="T44" fmla="*/ 330 w 516"/>
              <a:gd name="T45" fmla="*/ 60 h 710"/>
              <a:gd name="T46" fmla="*/ 319 w 516"/>
              <a:gd name="T47" fmla="*/ 25 h 710"/>
              <a:gd name="T48" fmla="*/ 298 w 516"/>
              <a:gd name="T49" fmla="*/ 8 h 710"/>
              <a:gd name="T50" fmla="*/ 263 w 516"/>
              <a:gd name="T51" fmla="*/ 2 h 710"/>
              <a:gd name="T52" fmla="*/ 226 w 516"/>
              <a:gd name="T53" fmla="*/ 22 h 710"/>
              <a:gd name="T54" fmla="*/ 209 w 516"/>
              <a:gd name="T55" fmla="*/ 69 h 710"/>
              <a:gd name="T56" fmla="*/ 198 w 516"/>
              <a:gd name="T57" fmla="*/ 108 h 710"/>
              <a:gd name="T58" fmla="*/ 166 w 516"/>
              <a:gd name="T59" fmla="*/ 109 h 710"/>
              <a:gd name="T60" fmla="*/ 114 w 516"/>
              <a:gd name="T61" fmla="*/ 89 h 710"/>
              <a:gd name="T62" fmla="*/ 47 w 516"/>
              <a:gd name="T63" fmla="*/ 60 h 710"/>
              <a:gd name="T64" fmla="*/ 23 w 516"/>
              <a:gd name="T65" fmla="*/ 47 h 710"/>
              <a:gd name="T66" fmla="*/ 2 w 516"/>
              <a:gd name="T67" fmla="*/ 35 h 710"/>
              <a:gd name="T68" fmla="*/ 0 w 516"/>
              <a:gd name="T69" fmla="*/ 38 h 710"/>
              <a:gd name="T70" fmla="*/ 113 w 516"/>
              <a:gd name="T71" fmla="*/ 190 h 710"/>
              <a:gd name="T72" fmla="*/ 112 w 516"/>
              <a:gd name="T73" fmla="*/ 347 h 710"/>
              <a:gd name="T74" fmla="*/ 0 w 516"/>
              <a:gd name="T75" fmla="*/ 501 h 710"/>
              <a:gd name="T76" fmla="*/ 122 w 516"/>
              <a:gd name="T77" fmla="*/ 710 h 710"/>
              <a:gd name="T78" fmla="*/ 311 w 516"/>
              <a:gd name="T79" fmla="*/ 689 h 710"/>
              <a:gd name="T80" fmla="*/ 328 w 516"/>
              <a:gd name="T81" fmla="*/ 699 h 710"/>
              <a:gd name="T82" fmla="*/ 345 w 516"/>
              <a:gd name="T83" fmla="*/ 679 h 710"/>
              <a:gd name="T84" fmla="*/ 353 w 516"/>
              <a:gd name="T85" fmla="*/ 648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6" h="710">
                <a:moveTo>
                  <a:pt x="353" y="648"/>
                </a:moveTo>
                <a:cubicBezTo>
                  <a:pt x="347" y="639"/>
                  <a:pt x="341" y="631"/>
                  <a:pt x="320" y="626"/>
                </a:cubicBezTo>
                <a:cubicBezTo>
                  <a:pt x="299" y="621"/>
                  <a:pt x="285" y="600"/>
                  <a:pt x="280" y="595"/>
                </a:cubicBezTo>
                <a:cubicBezTo>
                  <a:pt x="276" y="590"/>
                  <a:pt x="270" y="569"/>
                  <a:pt x="273" y="554"/>
                </a:cubicBezTo>
                <a:cubicBezTo>
                  <a:pt x="276" y="538"/>
                  <a:pt x="286" y="526"/>
                  <a:pt x="290" y="522"/>
                </a:cubicBezTo>
                <a:cubicBezTo>
                  <a:pt x="293" y="518"/>
                  <a:pt x="307" y="509"/>
                  <a:pt x="313" y="508"/>
                </a:cubicBezTo>
                <a:cubicBezTo>
                  <a:pt x="318" y="507"/>
                  <a:pt x="340" y="503"/>
                  <a:pt x="349" y="508"/>
                </a:cubicBezTo>
                <a:cubicBezTo>
                  <a:pt x="359" y="512"/>
                  <a:pt x="374" y="518"/>
                  <a:pt x="385" y="532"/>
                </a:cubicBezTo>
                <a:cubicBezTo>
                  <a:pt x="396" y="546"/>
                  <a:pt x="395" y="545"/>
                  <a:pt x="398" y="548"/>
                </a:cubicBezTo>
                <a:cubicBezTo>
                  <a:pt x="402" y="551"/>
                  <a:pt x="408" y="555"/>
                  <a:pt x="412" y="556"/>
                </a:cubicBezTo>
                <a:cubicBezTo>
                  <a:pt x="416" y="556"/>
                  <a:pt x="424" y="557"/>
                  <a:pt x="432" y="550"/>
                </a:cubicBezTo>
                <a:cubicBezTo>
                  <a:pt x="439" y="543"/>
                  <a:pt x="456" y="515"/>
                  <a:pt x="463" y="499"/>
                </a:cubicBezTo>
                <a:cubicBezTo>
                  <a:pt x="470" y="484"/>
                  <a:pt x="487" y="456"/>
                  <a:pt x="510" y="417"/>
                </a:cubicBezTo>
                <a:cubicBezTo>
                  <a:pt x="516" y="407"/>
                  <a:pt x="516" y="407"/>
                  <a:pt x="516" y="407"/>
                </a:cubicBezTo>
                <a:cubicBezTo>
                  <a:pt x="479" y="373"/>
                  <a:pt x="456" y="324"/>
                  <a:pt x="456" y="269"/>
                </a:cubicBezTo>
                <a:cubicBezTo>
                  <a:pt x="456" y="239"/>
                  <a:pt x="463" y="211"/>
                  <a:pt x="475" y="187"/>
                </a:cubicBezTo>
                <a:cubicBezTo>
                  <a:pt x="466" y="185"/>
                  <a:pt x="466" y="185"/>
                  <a:pt x="466" y="185"/>
                </a:cubicBezTo>
                <a:cubicBezTo>
                  <a:pt x="422" y="175"/>
                  <a:pt x="391" y="167"/>
                  <a:pt x="374" y="165"/>
                </a:cubicBezTo>
                <a:cubicBezTo>
                  <a:pt x="356" y="163"/>
                  <a:pt x="325" y="156"/>
                  <a:pt x="316" y="151"/>
                </a:cubicBezTo>
                <a:cubicBezTo>
                  <a:pt x="307" y="147"/>
                  <a:pt x="305" y="138"/>
                  <a:pt x="304" y="134"/>
                </a:cubicBezTo>
                <a:cubicBezTo>
                  <a:pt x="303" y="131"/>
                  <a:pt x="305" y="123"/>
                  <a:pt x="307" y="119"/>
                </a:cubicBezTo>
                <a:cubicBezTo>
                  <a:pt x="309" y="115"/>
                  <a:pt x="308" y="116"/>
                  <a:pt x="318" y="102"/>
                </a:cubicBezTo>
                <a:cubicBezTo>
                  <a:pt x="328" y="87"/>
                  <a:pt x="329" y="70"/>
                  <a:pt x="330" y="60"/>
                </a:cubicBezTo>
                <a:cubicBezTo>
                  <a:pt x="332" y="50"/>
                  <a:pt x="321" y="30"/>
                  <a:pt x="319" y="25"/>
                </a:cubicBezTo>
                <a:cubicBezTo>
                  <a:pt x="316" y="20"/>
                  <a:pt x="303" y="10"/>
                  <a:pt x="298" y="8"/>
                </a:cubicBezTo>
                <a:cubicBezTo>
                  <a:pt x="293" y="6"/>
                  <a:pt x="278" y="0"/>
                  <a:pt x="263" y="2"/>
                </a:cubicBezTo>
                <a:cubicBezTo>
                  <a:pt x="247" y="4"/>
                  <a:pt x="229" y="16"/>
                  <a:pt x="226" y="22"/>
                </a:cubicBezTo>
                <a:cubicBezTo>
                  <a:pt x="222" y="27"/>
                  <a:pt x="207" y="47"/>
                  <a:pt x="209" y="69"/>
                </a:cubicBezTo>
                <a:cubicBezTo>
                  <a:pt x="211" y="90"/>
                  <a:pt x="205" y="99"/>
                  <a:pt x="198" y="108"/>
                </a:cubicBezTo>
                <a:cubicBezTo>
                  <a:pt x="191" y="116"/>
                  <a:pt x="175" y="113"/>
                  <a:pt x="166" y="109"/>
                </a:cubicBezTo>
                <a:cubicBezTo>
                  <a:pt x="157" y="105"/>
                  <a:pt x="136" y="97"/>
                  <a:pt x="114" y="89"/>
                </a:cubicBezTo>
                <a:cubicBezTo>
                  <a:pt x="92" y="80"/>
                  <a:pt x="55" y="64"/>
                  <a:pt x="47" y="60"/>
                </a:cubicBezTo>
                <a:cubicBezTo>
                  <a:pt x="39" y="56"/>
                  <a:pt x="27" y="49"/>
                  <a:pt x="23" y="47"/>
                </a:cubicBezTo>
                <a:cubicBezTo>
                  <a:pt x="22" y="46"/>
                  <a:pt x="13" y="42"/>
                  <a:pt x="2" y="35"/>
                </a:cubicBezTo>
                <a:cubicBezTo>
                  <a:pt x="0" y="38"/>
                  <a:pt x="0" y="38"/>
                  <a:pt x="0" y="38"/>
                </a:cubicBezTo>
                <a:cubicBezTo>
                  <a:pt x="113" y="190"/>
                  <a:pt x="113" y="190"/>
                  <a:pt x="113" y="190"/>
                </a:cubicBezTo>
                <a:cubicBezTo>
                  <a:pt x="112" y="347"/>
                  <a:pt x="112" y="347"/>
                  <a:pt x="112" y="347"/>
                </a:cubicBezTo>
                <a:cubicBezTo>
                  <a:pt x="0" y="501"/>
                  <a:pt x="0" y="501"/>
                  <a:pt x="0" y="501"/>
                </a:cubicBezTo>
                <a:cubicBezTo>
                  <a:pt x="122" y="710"/>
                  <a:pt x="122" y="710"/>
                  <a:pt x="122" y="710"/>
                </a:cubicBezTo>
                <a:cubicBezTo>
                  <a:pt x="311" y="689"/>
                  <a:pt x="311" y="689"/>
                  <a:pt x="311" y="689"/>
                </a:cubicBezTo>
                <a:cubicBezTo>
                  <a:pt x="328" y="699"/>
                  <a:pt x="328" y="699"/>
                  <a:pt x="328" y="699"/>
                </a:cubicBezTo>
                <a:cubicBezTo>
                  <a:pt x="335" y="690"/>
                  <a:pt x="341" y="683"/>
                  <a:pt x="345" y="679"/>
                </a:cubicBezTo>
                <a:cubicBezTo>
                  <a:pt x="351" y="672"/>
                  <a:pt x="360" y="657"/>
                  <a:pt x="353" y="648"/>
                </a:cubicBezTo>
                <a:close/>
              </a:path>
            </a:pathLst>
          </a:custGeom>
          <a:solidFill>
            <a:srgbClr val="FFDA62"/>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50" name="Freeform 9"/>
          <p:cNvSpPr/>
          <p:nvPr>
            <p:custDataLst>
              <p:tags r:id="rId8"/>
            </p:custDataLst>
          </p:nvPr>
        </p:nvSpPr>
        <p:spPr bwMode="auto">
          <a:xfrm>
            <a:off x="4866225" y="4466739"/>
            <a:ext cx="1677767" cy="1314614"/>
          </a:xfrm>
          <a:custGeom>
            <a:avLst/>
            <a:gdLst>
              <a:gd name="T0" fmla="*/ 641 w 683"/>
              <a:gd name="T1" fmla="*/ 255 h 535"/>
              <a:gd name="T2" fmla="*/ 609 w 683"/>
              <a:gd name="T3" fmla="*/ 280 h 535"/>
              <a:gd name="T4" fmla="*/ 567 w 683"/>
              <a:gd name="T5" fmla="*/ 308 h 535"/>
              <a:gd name="T6" fmla="*/ 526 w 683"/>
              <a:gd name="T7" fmla="*/ 302 h 535"/>
              <a:gd name="T8" fmla="*/ 501 w 683"/>
              <a:gd name="T9" fmla="*/ 276 h 535"/>
              <a:gd name="T10" fmla="*/ 495 w 683"/>
              <a:gd name="T11" fmla="*/ 249 h 535"/>
              <a:gd name="T12" fmla="*/ 506 w 683"/>
              <a:gd name="T13" fmla="*/ 215 h 535"/>
              <a:gd name="T14" fmla="*/ 541 w 683"/>
              <a:gd name="T15" fmla="*/ 189 h 535"/>
              <a:gd name="T16" fmla="*/ 560 w 683"/>
              <a:gd name="T17" fmla="*/ 181 h 535"/>
              <a:gd name="T18" fmla="*/ 571 w 683"/>
              <a:gd name="T19" fmla="*/ 170 h 535"/>
              <a:gd name="T20" fmla="*/ 572 w 683"/>
              <a:gd name="T21" fmla="*/ 150 h 535"/>
              <a:gd name="T22" fmla="*/ 534 w 683"/>
              <a:gd name="T23" fmla="*/ 104 h 535"/>
              <a:gd name="T24" fmla="*/ 471 w 683"/>
              <a:gd name="T25" fmla="*/ 34 h 535"/>
              <a:gd name="T26" fmla="*/ 465 w 683"/>
              <a:gd name="T27" fmla="*/ 27 h 535"/>
              <a:gd name="T28" fmla="*/ 374 w 683"/>
              <a:gd name="T29" fmla="*/ 50 h 535"/>
              <a:gd name="T30" fmla="*/ 246 w 683"/>
              <a:gd name="T31" fmla="*/ 0 h 535"/>
              <a:gd name="T32" fmla="*/ 240 w 683"/>
              <a:gd name="T33" fmla="*/ 10 h 535"/>
              <a:gd name="T34" fmla="*/ 193 w 683"/>
              <a:gd name="T35" fmla="*/ 92 h 535"/>
              <a:gd name="T36" fmla="*/ 162 w 683"/>
              <a:gd name="T37" fmla="*/ 143 h 535"/>
              <a:gd name="T38" fmla="*/ 142 w 683"/>
              <a:gd name="T39" fmla="*/ 149 h 535"/>
              <a:gd name="T40" fmla="*/ 128 w 683"/>
              <a:gd name="T41" fmla="*/ 141 h 535"/>
              <a:gd name="T42" fmla="*/ 115 w 683"/>
              <a:gd name="T43" fmla="*/ 125 h 535"/>
              <a:gd name="T44" fmla="*/ 79 w 683"/>
              <a:gd name="T45" fmla="*/ 101 h 535"/>
              <a:gd name="T46" fmla="*/ 43 w 683"/>
              <a:gd name="T47" fmla="*/ 101 h 535"/>
              <a:gd name="T48" fmla="*/ 20 w 683"/>
              <a:gd name="T49" fmla="*/ 115 h 535"/>
              <a:gd name="T50" fmla="*/ 3 w 683"/>
              <a:gd name="T51" fmla="*/ 147 h 535"/>
              <a:gd name="T52" fmla="*/ 10 w 683"/>
              <a:gd name="T53" fmla="*/ 188 h 535"/>
              <a:gd name="T54" fmla="*/ 50 w 683"/>
              <a:gd name="T55" fmla="*/ 219 h 535"/>
              <a:gd name="T56" fmla="*/ 83 w 683"/>
              <a:gd name="T57" fmla="*/ 241 h 535"/>
              <a:gd name="T58" fmla="*/ 75 w 683"/>
              <a:gd name="T59" fmla="*/ 272 h 535"/>
              <a:gd name="T60" fmla="*/ 58 w 683"/>
              <a:gd name="T61" fmla="*/ 292 h 535"/>
              <a:gd name="T62" fmla="*/ 176 w 683"/>
              <a:gd name="T63" fmla="*/ 361 h 535"/>
              <a:gd name="T64" fmla="*/ 253 w 683"/>
              <a:gd name="T65" fmla="*/ 535 h 535"/>
              <a:gd name="T66" fmla="*/ 496 w 683"/>
              <a:gd name="T67" fmla="*/ 535 h 535"/>
              <a:gd name="T68" fmla="*/ 572 w 683"/>
              <a:gd name="T69" fmla="*/ 361 h 535"/>
              <a:gd name="T70" fmla="*/ 683 w 683"/>
              <a:gd name="T71" fmla="*/ 297 h 535"/>
              <a:gd name="T72" fmla="*/ 667 w 683"/>
              <a:gd name="T73" fmla="*/ 273 h 535"/>
              <a:gd name="T74" fmla="*/ 641 w 683"/>
              <a:gd name="T75" fmla="*/ 25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83" h="535">
                <a:moveTo>
                  <a:pt x="641" y="255"/>
                </a:moveTo>
                <a:cubicBezTo>
                  <a:pt x="630" y="258"/>
                  <a:pt x="621" y="261"/>
                  <a:pt x="609" y="280"/>
                </a:cubicBezTo>
                <a:cubicBezTo>
                  <a:pt x="598" y="299"/>
                  <a:pt x="573" y="305"/>
                  <a:pt x="567" y="308"/>
                </a:cubicBezTo>
                <a:cubicBezTo>
                  <a:pt x="561" y="310"/>
                  <a:pt x="540" y="309"/>
                  <a:pt x="526" y="302"/>
                </a:cubicBezTo>
                <a:cubicBezTo>
                  <a:pt x="512" y="294"/>
                  <a:pt x="504" y="280"/>
                  <a:pt x="501" y="276"/>
                </a:cubicBezTo>
                <a:cubicBezTo>
                  <a:pt x="498" y="271"/>
                  <a:pt x="494" y="255"/>
                  <a:pt x="495" y="249"/>
                </a:cubicBezTo>
                <a:cubicBezTo>
                  <a:pt x="496" y="244"/>
                  <a:pt x="499" y="222"/>
                  <a:pt x="506" y="215"/>
                </a:cubicBezTo>
                <a:cubicBezTo>
                  <a:pt x="514" y="207"/>
                  <a:pt x="524" y="195"/>
                  <a:pt x="541" y="189"/>
                </a:cubicBezTo>
                <a:cubicBezTo>
                  <a:pt x="558" y="183"/>
                  <a:pt x="556" y="183"/>
                  <a:pt x="560" y="181"/>
                </a:cubicBezTo>
                <a:cubicBezTo>
                  <a:pt x="564" y="179"/>
                  <a:pt x="570" y="174"/>
                  <a:pt x="571" y="170"/>
                </a:cubicBezTo>
                <a:cubicBezTo>
                  <a:pt x="573" y="167"/>
                  <a:pt x="576" y="159"/>
                  <a:pt x="572" y="150"/>
                </a:cubicBezTo>
                <a:cubicBezTo>
                  <a:pt x="568" y="141"/>
                  <a:pt x="547" y="116"/>
                  <a:pt x="534" y="104"/>
                </a:cubicBezTo>
                <a:cubicBezTo>
                  <a:pt x="521" y="92"/>
                  <a:pt x="501" y="68"/>
                  <a:pt x="471" y="34"/>
                </a:cubicBezTo>
                <a:cubicBezTo>
                  <a:pt x="465" y="27"/>
                  <a:pt x="465" y="27"/>
                  <a:pt x="465" y="27"/>
                </a:cubicBezTo>
                <a:cubicBezTo>
                  <a:pt x="438" y="42"/>
                  <a:pt x="407" y="50"/>
                  <a:pt x="374" y="50"/>
                </a:cubicBezTo>
                <a:cubicBezTo>
                  <a:pt x="325" y="50"/>
                  <a:pt x="280" y="31"/>
                  <a:pt x="246" y="0"/>
                </a:cubicBezTo>
                <a:cubicBezTo>
                  <a:pt x="240" y="10"/>
                  <a:pt x="240" y="10"/>
                  <a:pt x="240" y="10"/>
                </a:cubicBezTo>
                <a:cubicBezTo>
                  <a:pt x="217" y="49"/>
                  <a:pt x="200" y="77"/>
                  <a:pt x="193" y="92"/>
                </a:cubicBezTo>
                <a:cubicBezTo>
                  <a:pt x="186" y="108"/>
                  <a:pt x="169" y="136"/>
                  <a:pt x="162" y="143"/>
                </a:cubicBezTo>
                <a:cubicBezTo>
                  <a:pt x="154" y="150"/>
                  <a:pt x="146" y="149"/>
                  <a:pt x="142" y="149"/>
                </a:cubicBezTo>
                <a:cubicBezTo>
                  <a:pt x="138" y="148"/>
                  <a:pt x="132" y="144"/>
                  <a:pt x="128" y="141"/>
                </a:cubicBezTo>
                <a:cubicBezTo>
                  <a:pt x="125" y="138"/>
                  <a:pt x="126" y="139"/>
                  <a:pt x="115" y="125"/>
                </a:cubicBezTo>
                <a:cubicBezTo>
                  <a:pt x="104" y="111"/>
                  <a:pt x="89" y="105"/>
                  <a:pt x="79" y="101"/>
                </a:cubicBezTo>
                <a:cubicBezTo>
                  <a:pt x="70" y="96"/>
                  <a:pt x="48" y="100"/>
                  <a:pt x="43" y="101"/>
                </a:cubicBezTo>
                <a:cubicBezTo>
                  <a:pt x="37" y="102"/>
                  <a:pt x="23" y="111"/>
                  <a:pt x="20" y="115"/>
                </a:cubicBezTo>
                <a:cubicBezTo>
                  <a:pt x="16" y="119"/>
                  <a:pt x="6" y="131"/>
                  <a:pt x="3" y="147"/>
                </a:cubicBezTo>
                <a:cubicBezTo>
                  <a:pt x="0" y="162"/>
                  <a:pt x="6" y="183"/>
                  <a:pt x="10" y="188"/>
                </a:cubicBezTo>
                <a:cubicBezTo>
                  <a:pt x="15" y="193"/>
                  <a:pt x="29" y="214"/>
                  <a:pt x="50" y="219"/>
                </a:cubicBezTo>
                <a:cubicBezTo>
                  <a:pt x="71" y="224"/>
                  <a:pt x="77" y="232"/>
                  <a:pt x="83" y="241"/>
                </a:cubicBezTo>
                <a:cubicBezTo>
                  <a:pt x="90" y="250"/>
                  <a:pt x="81" y="265"/>
                  <a:pt x="75" y="272"/>
                </a:cubicBezTo>
                <a:cubicBezTo>
                  <a:pt x="71" y="276"/>
                  <a:pt x="65" y="283"/>
                  <a:pt x="58" y="292"/>
                </a:cubicBezTo>
                <a:cubicBezTo>
                  <a:pt x="176" y="361"/>
                  <a:pt x="176" y="361"/>
                  <a:pt x="176" y="361"/>
                </a:cubicBezTo>
                <a:cubicBezTo>
                  <a:pt x="253" y="535"/>
                  <a:pt x="253" y="535"/>
                  <a:pt x="253" y="535"/>
                </a:cubicBezTo>
                <a:cubicBezTo>
                  <a:pt x="496" y="535"/>
                  <a:pt x="496" y="535"/>
                  <a:pt x="496" y="535"/>
                </a:cubicBezTo>
                <a:cubicBezTo>
                  <a:pt x="572" y="361"/>
                  <a:pt x="572" y="361"/>
                  <a:pt x="572" y="361"/>
                </a:cubicBezTo>
                <a:cubicBezTo>
                  <a:pt x="683" y="297"/>
                  <a:pt x="683" y="297"/>
                  <a:pt x="683" y="297"/>
                </a:cubicBezTo>
                <a:cubicBezTo>
                  <a:pt x="676" y="286"/>
                  <a:pt x="670" y="278"/>
                  <a:pt x="667" y="273"/>
                </a:cubicBezTo>
                <a:cubicBezTo>
                  <a:pt x="663" y="265"/>
                  <a:pt x="652" y="252"/>
                  <a:pt x="641" y="255"/>
                </a:cubicBezTo>
                <a:close/>
              </a:path>
            </a:pathLst>
          </a:custGeom>
          <a:solidFill>
            <a:srgbClr val="6AB9D4"/>
          </a:solidFill>
          <a:ln w="7938"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4" name="文本框 3"/>
          <p:cNvSpPr txBox="1"/>
          <p:nvPr>
            <p:custDataLst>
              <p:tags r:id="rId9"/>
            </p:custDataLst>
          </p:nvPr>
        </p:nvSpPr>
        <p:spPr>
          <a:xfrm>
            <a:off x="1771650" y="1900555"/>
            <a:ext cx="3313430" cy="1369060"/>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latin typeface="宋体" panose="02010600030101010101" pitchFamily="2" charset="-122"/>
                <a:ea typeface="宋体" panose="02010600030101010101" pitchFamily="2" charset="-122"/>
                <a:cs typeface="宋体" panose="02010600030101010101" pitchFamily="2" charset="-122"/>
              </a:rPr>
              <a:t>（5）不要沉迷于网络。沉迷于网络，不仅会在网络上泄露你的个人信息，还容易被网络诈骗分子注意，对你的人身财产安全不利。</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10"/>
            </p:custDataLst>
          </p:nvPr>
        </p:nvSpPr>
        <p:spPr>
          <a:xfrm>
            <a:off x="5889698" y="5781080"/>
            <a:ext cx="3313278" cy="684436"/>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latin typeface="宋体" panose="02010600030101010101" pitchFamily="2" charset="-122"/>
                <a:ea typeface="宋体" panose="02010600030101010101" pitchFamily="2" charset="-122"/>
                <a:cs typeface="宋体" panose="02010600030101010101" pitchFamily="2" charset="-122"/>
              </a:rPr>
              <a:t>（3）外出发现有人跟踪时，要向有人、有灯光的地方走。</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custDataLst>
              <p:tags r:id="rId11"/>
            </p:custDataLst>
          </p:nvPr>
        </p:nvSpPr>
        <p:spPr>
          <a:xfrm>
            <a:off x="1009015" y="4215765"/>
            <a:ext cx="3313430" cy="1027430"/>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a:latin typeface="宋体" panose="02010600030101010101" pitchFamily="2" charset="-122"/>
                <a:ea typeface="宋体" panose="02010600030101010101" pitchFamily="2" charset="-122"/>
                <a:cs typeface="宋体" panose="02010600030101010101" pitchFamily="2" charset="-122"/>
              </a:rPr>
              <a:t>（4）晚上尽量不要出入歌厅、酒吧等娱乐场所，避免成为犯罪分子的目标。</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custDataLst>
              <p:tags r:id="rId12"/>
            </p:custDataLst>
          </p:nvPr>
        </p:nvSpPr>
        <p:spPr>
          <a:xfrm>
            <a:off x="6320790" y="1092835"/>
            <a:ext cx="4130040" cy="137858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latin typeface="宋体" panose="02010600030101010101" pitchFamily="2" charset="-122"/>
                <a:ea typeface="宋体" panose="02010600030101010101" pitchFamily="2" charset="-122"/>
                <a:cs typeface="宋体" panose="02010600030101010101" pitchFamily="2" charset="-122"/>
              </a:rPr>
              <a:t>（1）增强自我防范意识，不外露或向人炫耀随身携带的贵重物品，外出时不要携带过多的现金和贵重物品，如果需要携带贵重物品，应请同学结伴而行。</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custDataLst>
              <p:tags r:id="rId13"/>
            </p:custDataLst>
          </p:nvPr>
        </p:nvSpPr>
        <p:spPr>
          <a:xfrm>
            <a:off x="7688580" y="3467735"/>
            <a:ext cx="3313430" cy="115824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a:latin typeface="宋体" panose="02010600030101010101" pitchFamily="2" charset="-122"/>
                <a:ea typeface="宋体" panose="02010600030101010101" pitchFamily="2" charset="-122"/>
                <a:cs typeface="宋体" panose="02010600030101010101" pitchFamily="2" charset="-122"/>
              </a:rPr>
              <a:t>（2）不要独自在偏僻、阴暗、行人稀少的地方行走或逗留，这些地方都是敲诈的多发地点。</a:t>
            </a:r>
            <a:endParaRPr lang="zh-CN" altLang="en-US" sz="1600">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一、敲诈</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01625" y="98234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（二）学生遭遇敲诈时的应对策略</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5" name="六角星 4"/>
          <p:cNvSpPr/>
          <p:nvPr>
            <p:custDataLst>
              <p:tags r:id="rId3"/>
            </p:custDataLst>
          </p:nvPr>
        </p:nvSpPr>
        <p:spPr>
          <a:xfrm>
            <a:off x="4153839" y="1891019"/>
            <a:ext cx="4027979" cy="4027978"/>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Freeform 203"/>
          <p:cNvSpPr>
            <a:spLocks noEditPoints="1"/>
          </p:cNvSpPr>
          <p:nvPr>
            <p:custDataLst>
              <p:tags r:id="rId4"/>
            </p:custDataLst>
          </p:nvPr>
        </p:nvSpPr>
        <p:spPr>
          <a:xfrm rot="3417599">
            <a:off x="5847770" y="1626805"/>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 name="Freeform 203"/>
          <p:cNvSpPr>
            <a:spLocks noEditPoints="1"/>
          </p:cNvSpPr>
          <p:nvPr>
            <p:custDataLst>
              <p:tags r:id="rId5"/>
            </p:custDataLst>
          </p:nvPr>
        </p:nvSpPr>
        <p:spPr>
          <a:xfrm rot="11046381">
            <a:off x="7913502" y="4632117"/>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 name="Freeform 203"/>
          <p:cNvSpPr>
            <a:spLocks noEditPoints="1"/>
          </p:cNvSpPr>
          <p:nvPr>
            <p:custDataLst>
              <p:tags r:id="rId6"/>
            </p:custDataLst>
          </p:nvPr>
        </p:nvSpPr>
        <p:spPr>
          <a:xfrm rot="6823278">
            <a:off x="7899056" y="2620785"/>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9" name="Freeform 203"/>
          <p:cNvSpPr>
            <a:spLocks noEditPoints="1"/>
          </p:cNvSpPr>
          <p:nvPr>
            <p:custDataLst>
              <p:tags r:id="rId7"/>
            </p:custDataLst>
          </p:nvPr>
        </p:nvSpPr>
        <p:spPr>
          <a:xfrm rot="20989118">
            <a:off x="3895315" y="2665119"/>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21" name="Freeform 203"/>
          <p:cNvSpPr>
            <a:spLocks noEditPoints="1"/>
          </p:cNvSpPr>
          <p:nvPr>
            <p:custDataLst>
              <p:tags r:id="rId8"/>
            </p:custDataLst>
          </p:nvPr>
        </p:nvSpPr>
        <p:spPr>
          <a:xfrm rot="17008488">
            <a:off x="3948400" y="4663116"/>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5" name="Freeform 203"/>
          <p:cNvSpPr>
            <a:spLocks noEditPoints="1"/>
          </p:cNvSpPr>
          <p:nvPr>
            <p:custDataLst>
              <p:tags r:id="rId9"/>
            </p:custDataLst>
          </p:nvPr>
        </p:nvSpPr>
        <p:spPr>
          <a:xfrm rot="14039476">
            <a:off x="5947119" y="5636235"/>
            <a:ext cx="565523" cy="565523"/>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8" name="文本框 17"/>
          <p:cNvSpPr txBox="1"/>
          <p:nvPr>
            <p:custDataLst>
              <p:tags r:id="rId10"/>
            </p:custDataLst>
          </p:nvPr>
        </p:nvSpPr>
        <p:spPr>
          <a:xfrm>
            <a:off x="2509520" y="1568450"/>
            <a:ext cx="3186430" cy="681990"/>
          </a:xfrm>
          <a:prstGeom prst="rect">
            <a:avLst/>
          </a:prstGeom>
          <a:noFill/>
        </p:spPr>
        <p:txBody>
          <a:bodyPr wrap="square" rtlCol="0" anchor="ctr" anchorCtr="0"/>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（1）案发时要尽力反抗。</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7" name="文本框 6"/>
          <p:cNvSpPr txBox="1"/>
          <p:nvPr>
            <p:custDataLst>
              <p:tags r:id="rId11"/>
            </p:custDataLst>
          </p:nvPr>
        </p:nvSpPr>
        <p:spPr>
          <a:xfrm>
            <a:off x="1377951" y="2562680"/>
            <a:ext cx="2340062" cy="681734"/>
          </a:xfrm>
          <a:prstGeom prst="rect">
            <a:avLst/>
          </a:prstGeom>
          <a:noFill/>
        </p:spPr>
        <p:txBody>
          <a:bodyPr wrap="square" rtlCol="0" anchor="ctr" anchorCtr="0">
            <a:normAutofit/>
          </a:bodyPr>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（6）及时报案。</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8" name="文本框 7"/>
          <p:cNvSpPr txBox="1"/>
          <p:nvPr>
            <p:custDataLst>
              <p:tags r:id="rId12"/>
            </p:custDataLst>
          </p:nvPr>
        </p:nvSpPr>
        <p:spPr>
          <a:xfrm>
            <a:off x="8682355" y="2562860"/>
            <a:ext cx="2872740" cy="681990"/>
          </a:xfrm>
          <a:prstGeom prst="rect">
            <a:avLst/>
          </a:prstGeom>
          <a:noFill/>
        </p:spPr>
        <p:txBody>
          <a:bodyPr wrap="square" rtlCol="0" anchor="ctr" anchorCtr="0">
            <a:normAutofit/>
          </a:bodyPr>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（2）善于与作案人纠缠。</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7" name="文本框 26"/>
          <p:cNvSpPr txBox="1"/>
          <p:nvPr>
            <p:custDataLst>
              <p:tags r:id="rId13"/>
            </p:custDataLst>
          </p:nvPr>
        </p:nvSpPr>
        <p:spPr>
          <a:xfrm>
            <a:off x="701675" y="4580255"/>
            <a:ext cx="3016250" cy="998220"/>
          </a:xfrm>
          <a:prstGeom prst="rect">
            <a:avLst/>
          </a:prstGeom>
          <a:noFill/>
        </p:spPr>
        <p:txBody>
          <a:bodyPr wrap="square" rtlCol="0" anchor="ctr" anchorCtr="0"/>
          <a:lstStyle/>
          <a:p>
            <a:pPr algn="l">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（5）注意观察作案人，尽量准确记下其特征。</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28" name="文本框 27"/>
          <p:cNvSpPr txBox="1"/>
          <p:nvPr>
            <p:custDataLst>
              <p:tags r:id="rId14"/>
            </p:custDataLst>
          </p:nvPr>
        </p:nvSpPr>
        <p:spPr>
          <a:xfrm>
            <a:off x="8582660" y="3903345"/>
            <a:ext cx="2992755" cy="1620520"/>
          </a:xfrm>
          <a:prstGeom prst="rect">
            <a:avLst/>
          </a:prstGeom>
          <a:noFill/>
        </p:spPr>
        <p:txBody>
          <a:bodyPr wrap="square" rtlCol="0" anchor="ctr" anchorCtr="0"/>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（3）实在无法与作案人抗衡时，可以看准时机向有人、有灯光的地方或宿舍区奔跑。</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31" name="文本框 30"/>
          <p:cNvSpPr txBox="1"/>
          <p:nvPr>
            <p:custDataLst>
              <p:tags r:id="rId15"/>
            </p:custDataLst>
          </p:nvPr>
        </p:nvSpPr>
        <p:spPr>
          <a:xfrm>
            <a:off x="6638925" y="5577840"/>
            <a:ext cx="2880360" cy="681990"/>
          </a:xfrm>
          <a:prstGeom prst="rect">
            <a:avLst/>
          </a:prstGeom>
          <a:noFill/>
        </p:spPr>
        <p:txBody>
          <a:bodyPr wrap="square" rtlCol="0" anchor="ctr" anchorCtr="0"/>
          <a:lstStyle/>
          <a:p>
            <a:pPr>
              <a:lnSpc>
                <a:spcPct val="120000"/>
              </a:lnSpc>
            </a:pPr>
            <a:r>
              <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（4）巧妙麻痹作案人。</a:t>
            </a:r>
            <a:endParaRPr lang="zh-CN" altLang="en-US" sz="20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二、盗窃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10590" y="1605280"/>
            <a:ext cx="3969385" cy="378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（一）校园盗窃</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校园盗窃案件是指以学生的财物为侵害目标，采取秘密的手段进行窃取并实施占有行为的案件。盗窃犯罪是校园中常见的一种犯罪行为，其危害是不言而喻的。下面以学生宿舍为重点，简要介绍校园盗窃案件的表现形式、基本特征以及预防措施，以提高学生特别是新生的防范意识，加强对自身财物的保管，不给犯罪分子可乘之机，从而减少盗窃案的发生，避免财产损失。</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pic>
        <p:nvPicPr>
          <p:cNvPr id="104" name="图片 103"/>
          <p:cNvPicPr/>
          <p:nvPr/>
        </p:nvPicPr>
        <p:blipFill>
          <a:blip r:embed="rId3"/>
          <a:stretch>
            <a:fillRect/>
          </a:stretch>
        </p:blipFill>
        <p:spPr>
          <a:xfrm>
            <a:off x="5164455" y="1469390"/>
            <a:ext cx="6212205" cy="39192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二、盗窃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40410" y="982345"/>
            <a:ext cx="396938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（一）校园盗窃</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42" name="单圆角矩形 2"/>
          <p:cNvSpPr/>
          <p:nvPr>
            <p:custDataLst>
              <p:tags r:id="rId3"/>
            </p:custDataLst>
          </p:nvPr>
        </p:nvSpPr>
        <p:spPr>
          <a:xfrm rot="2727951" flipH="1">
            <a:off x="5456278" y="1838993"/>
            <a:ext cx="1851564" cy="1083078"/>
          </a:xfrm>
          <a:prstGeom prst="round1Rect">
            <a:avLst>
              <a:gd name="adj" fmla="val 4610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3" name="单圆角矩形 3"/>
          <p:cNvSpPr/>
          <p:nvPr>
            <p:custDataLst>
              <p:tags r:id="rId4"/>
            </p:custDataLst>
          </p:nvPr>
        </p:nvSpPr>
        <p:spPr>
          <a:xfrm rot="18906211" flipH="1">
            <a:off x="4120111" y="2634223"/>
            <a:ext cx="1851562" cy="1083078"/>
          </a:xfrm>
          <a:prstGeom prst="round1Rect">
            <a:avLst>
              <a:gd name="adj" fmla="val 4610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4" name="单圆角矩形 4"/>
          <p:cNvSpPr/>
          <p:nvPr>
            <p:custDataLst>
              <p:tags r:id="rId5"/>
            </p:custDataLst>
          </p:nvPr>
        </p:nvSpPr>
        <p:spPr>
          <a:xfrm rot="8101978" flipH="1">
            <a:off x="6248266" y="3179658"/>
            <a:ext cx="1851562" cy="1083078"/>
          </a:xfrm>
          <a:prstGeom prst="round1Rect">
            <a:avLst>
              <a:gd name="adj" fmla="val 46104"/>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45" name="单圆角矩形 9"/>
          <p:cNvSpPr/>
          <p:nvPr>
            <p:custDataLst>
              <p:tags r:id="rId6"/>
            </p:custDataLst>
          </p:nvPr>
        </p:nvSpPr>
        <p:spPr>
          <a:xfrm rot="2727951" flipV="1">
            <a:off x="4911764" y="3975223"/>
            <a:ext cx="1851564" cy="1083078"/>
          </a:xfrm>
          <a:prstGeom prst="round1Rect">
            <a:avLst>
              <a:gd name="adj" fmla="val 46104"/>
            </a:avLst>
          </a:prstGeom>
          <a:solidFill>
            <a:srgbClr val="8590CA"/>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4" name="KSO_Shape"/>
          <p:cNvSpPr/>
          <p:nvPr>
            <p:custDataLst>
              <p:tags r:id="rId7"/>
            </p:custDataLst>
          </p:nvPr>
        </p:nvSpPr>
        <p:spPr>
          <a:xfrm>
            <a:off x="5579907" y="4332274"/>
            <a:ext cx="487793" cy="32287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KSO_Shape"/>
          <p:cNvSpPr/>
          <p:nvPr>
            <p:custDataLst>
              <p:tags r:id="rId8"/>
            </p:custDataLst>
          </p:nvPr>
        </p:nvSpPr>
        <p:spPr>
          <a:xfrm>
            <a:off x="6136338" y="2281735"/>
            <a:ext cx="451437" cy="34234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KSO_Shape"/>
          <p:cNvSpPr/>
          <p:nvPr>
            <p:custDataLst>
              <p:tags r:id="rId9"/>
            </p:custDataLst>
          </p:nvPr>
        </p:nvSpPr>
        <p:spPr>
          <a:xfrm>
            <a:off x="6941494" y="3564034"/>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anchor="ctr"/>
          <a:lstStyle/>
          <a:p>
            <a:pPr algn="ctr" eaLnBrk="1" fontAlgn="auto" hangingPunct="1">
              <a:lnSpc>
                <a:spcPct val="120000"/>
              </a:lnSpc>
              <a:defRPr/>
            </a:pPr>
            <a:endParaRPr 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cxnSp>
        <p:nvCxnSpPr>
          <p:cNvPr id="65" name="直接连接符 64"/>
          <p:cNvCxnSpPr>
            <a:endCxn id="42" idx="0"/>
          </p:cNvCxnSpPr>
          <p:nvPr>
            <p:custDataLst>
              <p:tags r:id="rId10"/>
            </p:custDataLst>
          </p:nvPr>
        </p:nvCxnSpPr>
        <p:spPr>
          <a:xfrm flipH="1">
            <a:off x="6768087" y="1537335"/>
            <a:ext cx="1512308" cy="46339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6" name="直接连接符 65"/>
          <p:cNvCxnSpPr>
            <a:stCxn id="45" idx="0"/>
          </p:cNvCxnSpPr>
          <p:nvPr>
            <p:custDataLst>
              <p:tags r:id="rId11"/>
            </p:custDataLst>
          </p:nvPr>
        </p:nvCxnSpPr>
        <p:spPr>
          <a:xfrm flipH="1" flipV="1">
            <a:off x="4007850" y="4397375"/>
            <a:ext cx="1443669" cy="499187"/>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12"/>
            </p:custDataLst>
          </p:nvPr>
        </p:nvCxnSpPr>
        <p:spPr>
          <a:xfrm flipH="1" flipV="1">
            <a:off x="3930650" y="2000732"/>
            <a:ext cx="659875" cy="622468"/>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endCxn id="44" idx="0"/>
          </p:cNvCxnSpPr>
          <p:nvPr>
            <p:custDataLst>
              <p:tags r:id="rId13"/>
            </p:custDataLst>
          </p:nvPr>
        </p:nvCxnSpPr>
        <p:spPr>
          <a:xfrm flipH="1" flipV="1">
            <a:off x="7556753" y="4104343"/>
            <a:ext cx="723642" cy="29303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11" name="文本框 10"/>
          <p:cNvSpPr txBox="1"/>
          <p:nvPr>
            <p:custDataLst>
              <p:tags r:id="rId14"/>
            </p:custDataLst>
          </p:nvPr>
        </p:nvSpPr>
        <p:spPr>
          <a:xfrm>
            <a:off x="979805" y="1656715"/>
            <a:ext cx="2879725" cy="560070"/>
          </a:xfrm>
          <a:prstGeom prst="rect">
            <a:avLst/>
          </a:prstGeom>
          <a:noFill/>
        </p:spPr>
        <p:txBody>
          <a:bodyPr wrap="square" lIns="90000" tIns="46800" rIns="90000" bIns="46800" anchor="ctr" anchorCtr="0">
            <a:normAutofit fontScale="90000"/>
          </a:bodyPr>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1. 时间上的选择性</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13" name="文本框 12"/>
          <p:cNvSpPr txBox="1"/>
          <p:nvPr>
            <p:custDataLst>
              <p:tags r:id="rId15"/>
            </p:custDataLst>
          </p:nvPr>
        </p:nvSpPr>
        <p:spPr>
          <a:xfrm>
            <a:off x="979805" y="2218690"/>
            <a:ext cx="2879725" cy="1659255"/>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作案人员为了减少违法犯罪风险，在作案时间上往往进行了充分的考虑，因而其作案时间大多在作案地点无人的空隙实施盗窃。</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6"/>
            </p:custDataLst>
          </p:nvPr>
        </p:nvSpPr>
        <p:spPr>
          <a:xfrm>
            <a:off x="988060" y="4065270"/>
            <a:ext cx="2879725" cy="560070"/>
          </a:xfrm>
          <a:prstGeom prst="rect">
            <a:avLst/>
          </a:prstGeom>
          <a:noFill/>
        </p:spPr>
        <p:txBody>
          <a:bodyPr wrap="square" lIns="90000" tIns="46800" rIns="90000" bIns="46800" anchor="ctr" anchorCtr="0">
            <a:normAutofit fontScale="90000"/>
          </a:bodyPr>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3. 技术上的智能性</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19" name="文本框 18"/>
          <p:cNvSpPr txBox="1"/>
          <p:nvPr>
            <p:custDataLst>
              <p:tags r:id="rId17"/>
            </p:custDataLst>
          </p:nvPr>
        </p:nvSpPr>
        <p:spPr>
          <a:xfrm>
            <a:off x="988060" y="4627245"/>
            <a:ext cx="2879725" cy="1602740"/>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在校园盗窃案件中，作案主体具有特殊性，高智商的人较多，校园盗窃有的本身就是学生。</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27" name="文本框 26"/>
          <p:cNvSpPr txBox="1"/>
          <p:nvPr>
            <p:custDataLst>
              <p:tags r:id="rId18"/>
            </p:custDataLst>
          </p:nvPr>
        </p:nvSpPr>
        <p:spPr>
          <a:xfrm>
            <a:off x="8440420" y="1188085"/>
            <a:ext cx="2879725" cy="560070"/>
          </a:xfrm>
          <a:prstGeom prst="rect">
            <a:avLst/>
          </a:prstGeom>
          <a:noFill/>
        </p:spPr>
        <p:txBody>
          <a:bodyPr wrap="square" lIns="90000" tIns="46800" rIns="90000" bIns="46800" anchor="ctr" anchorCtr="0">
            <a:normAutofit fontScale="90000"/>
          </a:bodyPr>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2. 目标上的准确性</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29" name="文本框 28"/>
          <p:cNvSpPr txBox="1"/>
          <p:nvPr>
            <p:custDataLst>
              <p:tags r:id="rId19"/>
            </p:custDataLst>
          </p:nvPr>
        </p:nvSpPr>
        <p:spPr>
          <a:xfrm>
            <a:off x="8440420" y="1750060"/>
            <a:ext cx="2879725" cy="1813560"/>
          </a:xfrm>
          <a:prstGeom prst="rect">
            <a:avLst/>
          </a:prstGeom>
        </p:spPr>
        <p:txBody>
          <a:bodyPr wrap="square" anchor="t" anchorCtr="0">
            <a:normAutofit/>
          </a:bodyPr>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校园盗窃案件特别是内盗案件中，作案人员的盗窃目标比较准确。</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sp>
        <p:nvSpPr>
          <p:cNvPr id="40" name="文本框 39"/>
          <p:cNvSpPr txBox="1"/>
          <p:nvPr>
            <p:custDataLst>
              <p:tags r:id="rId20"/>
            </p:custDataLst>
          </p:nvPr>
        </p:nvSpPr>
        <p:spPr>
          <a:xfrm>
            <a:off x="8440420" y="4094480"/>
            <a:ext cx="2879725" cy="560070"/>
          </a:xfrm>
          <a:prstGeom prst="rect">
            <a:avLst/>
          </a:prstGeom>
          <a:noFill/>
        </p:spPr>
        <p:txBody>
          <a:bodyPr wrap="square" lIns="90000" tIns="46800" rIns="90000" bIns="46800" anchor="ctr" anchorCtr="0">
            <a:normAutofit fontScale="90000"/>
          </a:bodyPr>
          <a:lstStyle>
            <a:defPPr>
              <a:defRPr lang="zh-CN"/>
            </a:defPPr>
            <a:lvl1pPr algn="r"/>
          </a:lstStyle>
          <a:p>
            <a:pPr algn="l">
              <a:lnSpc>
                <a:spcPct val="120000"/>
              </a:lnSpc>
            </a:pPr>
            <a:r>
              <a:rPr lang="zh-CN" altLang="en-US" sz="2400" b="1" spc="300" dirty="0">
                <a:latin typeface="Arial" panose="020B0604020202020204" pitchFamily="34" charset="0"/>
                <a:ea typeface="微软雅黑" panose="020B0503020204020204" charset="-122"/>
                <a:cs typeface="+mn-ea"/>
                <a:sym typeface="Arial" panose="020B0604020202020204" pitchFamily="34" charset="0"/>
              </a:rPr>
              <a:t>4. 作案上的连续性</a:t>
            </a:r>
            <a:endParaRPr lang="zh-CN" altLang="en-US" sz="2400" b="1" spc="300" dirty="0">
              <a:latin typeface="Arial" panose="020B0604020202020204" pitchFamily="34" charset="0"/>
              <a:ea typeface="微软雅黑" panose="020B0503020204020204" charset="-122"/>
              <a:cs typeface="+mn-ea"/>
              <a:sym typeface="Arial" panose="020B0604020202020204" pitchFamily="34" charset="0"/>
            </a:endParaRPr>
          </a:p>
        </p:txBody>
      </p:sp>
      <p:sp>
        <p:nvSpPr>
          <p:cNvPr id="41" name="文本框 40"/>
          <p:cNvSpPr txBox="1"/>
          <p:nvPr>
            <p:custDataLst>
              <p:tags r:id="rId21"/>
            </p:custDataLst>
          </p:nvPr>
        </p:nvSpPr>
        <p:spPr>
          <a:xfrm>
            <a:off x="8440420" y="4656455"/>
            <a:ext cx="2879725" cy="1573530"/>
          </a:xfrm>
          <a:prstGeom prst="rect">
            <a:avLst/>
          </a:prstGeom>
        </p:spPr>
        <p:txBody>
          <a:bodyPr wrap="square" anchor="t" anchorCtr="0"/>
          <a:lstStyle>
            <a:defPPr>
              <a:defRPr lang="zh-CN"/>
            </a:defPPr>
            <a:lvl1pPr algn="r"/>
          </a:lstStyle>
          <a:p>
            <a:pPr algn="l">
              <a:lnSpc>
                <a:spcPct val="120000"/>
              </a:lnSpc>
            </a:pPr>
            <a:r>
              <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rPr>
              <a:t>“首战告捷”以后，作案分子往往会产生侥幸心理，加上报案的滞后和破案的延迟，使作案分子极易屡屡作案而形成一定的连续性。</a:t>
            </a:r>
            <a:endParaRPr lang="zh-CN" altLang="en-US" sz="1600" spc="150" dirty="0">
              <a:solidFill>
                <a:sysClr val="windowText" lastClr="000000">
                  <a:lumMod val="75000"/>
                  <a:lumOff val="25000"/>
                </a:sysClr>
              </a:solidFill>
              <a:latin typeface="Arial" panose="020B0604020202020204" pitchFamily="34" charset="0"/>
              <a:ea typeface="微软雅黑" panose="020B0503020204020204" charset="-122"/>
              <a:sym typeface="Arial" panose="020B0604020202020204" pitchFamily="34" charset="0"/>
            </a:endParaRPr>
          </a:p>
        </p:txBody>
      </p:sp>
      <p:pic>
        <p:nvPicPr>
          <p:cNvPr id="46" name="图形 3"/>
          <p:cNvPicPr>
            <a:picLocks noChangeAspect="1"/>
          </p:cNvPicPr>
          <p:nvPr>
            <p:custDataLst>
              <p:tags r:id="rId22"/>
            </p:custDataLst>
          </p:nvPr>
        </p:nvPicPr>
        <p:blipFill>
          <a:blip r:embed="rId23" cstate="print">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802236" y="2752481"/>
            <a:ext cx="540000" cy="540000"/>
          </a:xfrm>
          <a:prstGeom prst="rect">
            <a:avLst/>
          </a:prstGeom>
        </p:spPr>
      </p:pic>
    </p:spTree>
    <p:custDataLst>
      <p:tags r:id="rId2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二、盗窃</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40410" y="982345"/>
            <a:ext cx="396938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（二）预防与应对措施</a:t>
            </a:r>
            <a:endParaRPr lang="zh-CN" altLang="en-US" sz="1600"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8" name="泪滴形 27"/>
          <p:cNvSpPr/>
          <p:nvPr>
            <p:custDataLst>
              <p:tags r:id="rId3"/>
            </p:custDataLst>
          </p:nvPr>
        </p:nvSpPr>
        <p:spPr>
          <a:xfrm rot="18900000" flipH="1">
            <a:off x="4104513" y="2815750"/>
            <a:ext cx="1966910" cy="1966910"/>
          </a:xfrm>
          <a:prstGeom prst="teardrop">
            <a:avLst/>
          </a:prstGeom>
          <a:solidFill>
            <a:srgbClr val="4276AA"/>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2" name="泪滴形 1"/>
          <p:cNvSpPr/>
          <p:nvPr>
            <p:custDataLst>
              <p:tags r:id="rId4"/>
            </p:custDataLst>
          </p:nvPr>
        </p:nvSpPr>
        <p:spPr>
          <a:xfrm rot="900000" flipH="1">
            <a:off x="4588911" y="1967516"/>
            <a:ext cx="1966910" cy="1966910"/>
          </a:xfrm>
          <a:prstGeom prst="teardrop">
            <a:avLst/>
          </a:prstGeom>
          <a:solidFill>
            <a:srgbClr val="178AA1"/>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0" name="泪滴形 29"/>
          <p:cNvSpPr/>
          <p:nvPr>
            <p:custDataLst>
              <p:tags r:id="rId5"/>
            </p:custDataLst>
          </p:nvPr>
        </p:nvSpPr>
        <p:spPr>
          <a:xfrm rot="20700000">
            <a:off x="5571033" y="1967516"/>
            <a:ext cx="1966910" cy="1966910"/>
          </a:xfrm>
          <a:prstGeom prst="teardrop">
            <a:avLst/>
          </a:prstGeom>
          <a:solidFill>
            <a:srgbClr val="5268A5"/>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1" name="泪滴形 30"/>
          <p:cNvSpPr/>
          <p:nvPr>
            <p:custDataLst>
              <p:tags r:id="rId6"/>
            </p:custDataLst>
          </p:nvPr>
        </p:nvSpPr>
        <p:spPr>
          <a:xfrm rot="2700000">
            <a:off x="6063426" y="2815750"/>
            <a:ext cx="1966910" cy="1966910"/>
          </a:xfrm>
          <a:prstGeom prst="teardrop">
            <a:avLst/>
          </a:prstGeom>
          <a:solidFill>
            <a:srgbClr val="40A693"/>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2" name="泪滴形 31"/>
          <p:cNvSpPr/>
          <p:nvPr>
            <p:custDataLst>
              <p:tags r:id="rId7"/>
            </p:custDataLst>
          </p:nvPr>
        </p:nvSpPr>
        <p:spPr>
          <a:xfrm rot="6300000">
            <a:off x="5568368" y="3663984"/>
            <a:ext cx="1966910" cy="1966910"/>
          </a:xfrm>
          <a:prstGeom prst="teardrop">
            <a:avLst/>
          </a:prstGeom>
          <a:solidFill>
            <a:srgbClr val="5E5CA2"/>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33" name="泪滴形 32"/>
          <p:cNvSpPr/>
          <p:nvPr>
            <p:custDataLst>
              <p:tags r:id="rId8"/>
            </p:custDataLst>
          </p:nvPr>
        </p:nvSpPr>
        <p:spPr>
          <a:xfrm rot="15300000" flipH="1">
            <a:off x="4591576" y="3663984"/>
            <a:ext cx="1966910" cy="1966910"/>
          </a:xfrm>
          <a:prstGeom prst="teardrop">
            <a:avLst/>
          </a:prstGeom>
          <a:solidFill>
            <a:srgbClr val="778495"/>
          </a:solidFill>
          <a:ln w="76200">
            <a:solidFill>
              <a:srgbClr val="FFFFFF"/>
            </a:solidFill>
          </a:ln>
        </p:spPr>
        <p:style>
          <a:lnRef idx="2">
            <a:srgbClr val="4276AA">
              <a:shade val="50000"/>
            </a:srgbClr>
          </a:lnRef>
          <a:fillRef idx="1">
            <a:srgbClr val="4276AA"/>
          </a:fillRef>
          <a:effectRef idx="0">
            <a:srgbClr val="4276AA"/>
          </a:effectRef>
          <a:fontRef idx="minor">
            <a:srgbClr val="FFFFFF"/>
          </a:fontRef>
        </p:style>
        <p:txBody>
          <a:bodyPr anchor="ctr"/>
          <a:p>
            <a:pPr algn="ctr"/>
            <a:endParaRPr>
              <a:sym typeface="Arial" panose="020B0604020202020204" pitchFamily="34" charset="0"/>
            </a:endParaRPr>
          </a:p>
        </p:txBody>
      </p:sp>
      <p:sp>
        <p:nvSpPr>
          <p:cNvPr id="4" name="任意多边形 3"/>
          <p:cNvSpPr/>
          <p:nvPr>
            <p:custDataLst>
              <p:tags r:id="rId9"/>
            </p:custDataLst>
          </p:nvPr>
        </p:nvSpPr>
        <p:spPr bwMode="auto">
          <a:xfrm>
            <a:off x="4997903" y="2133956"/>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5" name="任意多边形 4"/>
          <p:cNvSpPr/>
          <p:nvPr>
            <p:custDataLst>
              <p:tags r:id="rId10"/>
            </p:custDataLst>
          </p:nvPr>
        </p:nvSpPr>
        <p:spPr bwMode="auto">
          <a:xfrm>
            <a:off x="6735085" y="2070014"/>
            <a:ext cx="493232" cy="41681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dirty="0">
              <a:sym typeface="Arial" panose="020B0604020202020204" pitchFamily="34" charset="0"/>
            </a:endParaRPr>
          </a:p>
        </p:txBody>
      </p:sp>
      <p:sp>
        <p:nvSpPr>
          <p:cNvPr id="6" name="任意多边形 5"/>
          <p:cNvSpPr/>
          <p:nvPr>
            <p:custDataLst>
              <p:tags r:id="rId11"/>
            </p:custDataLst>
          </p:nvPr>
        </p:nvSpPr>
        <p:spPr bwMode="auto">
          <a:xfrm>
            <a:off x="3996248" y="3613040"/>
            <a:ext cx="440588" cy="37232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8" name="矩形 7"/>
          <p:cNvSpPr/>
          <p:nvPr>
            <p:custDataLst>
              <p:tags r:id="rId12"/>
            </p:custDataLst>
          </p:nvPr>
        </p:nvSpPr>
        <p:spPr>
          <a:xfrm>
            <a:off x="2181225" y="1526540"/>
            <a:ext cx="2583815" cy="773430"/>
          </a:xfrm>
          <a:prstGeom prst="rect">
            <a:avLst/>
          </a:prstGeom>
        </p:spPr>
        <p:txBody>
          <a:bodyPr wrap="none" lIns="72000" tIns="0" rIns="72000" bIns="0"/>
          <a:p>
            <a:pPr lvl="0" algn="l" defTabSz="913765">
              <a:defRPr/>
            </a:pPr>
            <a:r>
              <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rPr>
              <a:t>（1）居安思危，提高自</a:t>
            </a:r>
            <a:endPar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rPr>
              <a:t>我防范意识。</a:t>
            </a:r>
            <a:endParaRPr lang="zh-CN" altLang="en-US" b="1">
              <a:solidFill>
                <a:srgbClr val="178AA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任意多边形 8"/>
          <p:cNvSpPr/>
          <p:nvPr>
            <p:custDataLst>
              <p:tags r:id="rId13"/>
            </p:custDataLst>
          </p:nvPr>
        </p:nvSpPr>
        <p:spPr bwMode="auto">
          <a:xfrm>
            <a:off x="4906501" y="5034247"/>
            <a:ext cx="574501" cy="48549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w="9525">
            <a:noFill/>
            <a:round/>
          </a:ln>
        </p:spPr>
        <p:txBody>
          <a:bodyPr anchor="ctr"/>
          <a:p>
            <a:pPr algn="ctr"/>
            <a:endParaRPr dirty="0">
              <a:sym typeface="Arial" panose="020B0604020202020204" pitchFamily="34" charset="0"/>
            </a:endParaRPr>
          </a:p>
        </p:txBody>
      </p:sp>
      <p:sp>
        <p:nvSpPr>
          <p:cNvPr id="10" name="任意多边形 9"/>
          <p:cNvSpPr/>
          <p:nvPr>
            <p:custDataLst>
              <p:tags r:id="rId14"/>
            </p:custDataLst>
          </p:nvPr>
        </p:nvSpPr>
        <p:spPr bwMode="auto">
          <a:xfrm>
            <a:off x="6696278" y="5083757"/>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4" name="任意多边形 13"/>
          <p:cNvSpPr/>
          <p:nvPr>
            <p:custDataLst>
              <p:tags r:id="rId15"/>
            </p:custDataLst>
          </p:nvPr>
        </p:nvSpPr>
        <p:spPr bwMode="auto">
          <a:xfrm>
            <a:off x="7570973" y="3618304"/>
            <a:ext cx="428132" cy="36180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p>
            <a:pPr algn="ctr"/>
            <a:endParaRPr>
              <a:sym typeface="Arial" panose="020B0604020202020204" pitchFamily="34" charset="0"/>
            </a:endParaRPr>
          </a:p>
        </p:txBody>
      </p:sp>
      <p:sp>
        <p:nvSpPr>
          <p:cNvPr id="16" name="矩形 15"/>
          <p:cNvSpPr/>
          <p:nvPr>
            <p:custDataLst>
              <p:tags r:id="rId16"/>
            </p:custDataLst>
          </p:nvPr>
        </p:nvSpPr>
        <p:spPr>
          <a:xfrm>
            <a:off x="7566025" y="1526540"/>
            <a:ext cx="2457450" cy="737235"/>
          </a:xfrm>
          <a:prstGeom prst="rect">
            <a:avLst/>
          </a:prstGeom>
        </p:spPr>
        <p:txBody>
          <a:bodyPr wrap="none" lIns="72000" tIns="0" rIns="72000" bIns="0"/>
          <a:p>
            <a:pPr lvl="0" algn="l" defTabSz="913765">
              <a:defRPr/>
            </a:pPr>
            <a:r>
              <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rPr>
              <a:t>（2）严于律己，遵守</a:t>
            </a:r>
            <a:endPar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rPr>
              <a:t>学校安全规定。</a:t>
            </a:r>
            <a:endParaRPr lang="zh-CN" altLang="en-US" b="1">
              <a:solidFill>
                <a:srgbClr val="5268A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7" name="矩形 16"/>
          <p:cNvSpPr/>
          <p:nvPr>
            <p:custDataLst>
              <p:tags r:id="rId17"/>
            </p:custDataLst>
          </p:nvPr>
        </p:nvSpPr>
        <p:spPr>
          <a:xfrm>
            <a:off x="2181225" y="5334635"/>
            <a:ext cx="2407920" cy="964565"/>
          </a:xfrm>
          <a:prstGeom prst="rect">
            <a:avLst/>
          </a:prstGeom>
        </p:spPr>
        <p:txBody>
          <a:bodyPr wrap="none" lIns="72000" tIns="0" rIns="72000" bIns="0"/>
          <a:p>
            <a:pPr lvl="0" algn="l" defTabSz="913765">
              <a:defRPr/>
            </a:pPr>
            <a:r>
              <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rPr>
              <a:t>（5）大额现金不要随</a:t>
            </a:r>
            <a:endPar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rPr>
              <a:t>意放在身边，应就近</a:t>
            </a:r>
            <a:endPar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rPr>
              <a:t>存入银行。</a:t>
            </a:r>
            <a:endParaRPr lang="zh-CN" altLang="en-US" b="1">
              <a:solidFill>
                <a:srgbClr val="778495"/>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矩形 20"/>
          <p:cNvSpPr/>
          <p:nvPr>
            <p:custDataLst>
              <p:tags r:id="rId18"/>
            </p:custDataLst>
          </p:nvPr>
        </p:nvSpPr>
        <p:spPr>
          <a:xfrm>
            <a:off x="7566025" y="5334635"/>
            <a:ext cx="3760470" cy="647700"/>
          </a:xfrm>
          <a:prstGeom prst="rect">
            <a:avLst/>
          </a:prstGeom>
        </p:spPr>
        <p:txBody>
          <a:bodyPr wrap="none" lIns="72000" tIns="0" rIns="72000" bIns="0"/>
          <a:p>
            <a:pPr lvl="0" algn="l" defTabSz="913765">
              <a:defRPr/>
            </a:pPr>
            <a:r>
              <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rPr>
              <a:t>（4）谨慎交友，防止引狼入室，</a:t>
            </a:r>
            <a:endPar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rPr>
              <a:t>甚至同流合污，成为盗贼的帮凶。</a:t>
            </a:r>
            <a:endParaRPr lang="zh-CN" altLang="en-US" b="1">
              <a:solidFill>
                <a:srgbClr val="5E5CA2"/>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矩形 34"/>
          <p:cNvSpPr/>
          <p:nvPr>
            <p:custDataLst>
              <p:tags r:id="rId19"/>
            </p:custDataLst>
          </p:nvPr>
        </p:nvSpPr>
        <p:spPr>
          <a:xfrm>
            <a:off x="8665210" y="3491865"/>
            <a:ext cx="2457450" cy="615950"/>
          </a:xfrm>
          <a:prstGeom prst="rect">
            <a:avLst/>
          </a:prstGeom>
        </p:spPr>
        <p:txBody>
          <a:bodyPr wrap="none" lIns="72000" tIns="0" rIns="72000" bIns="0"/>
          <a:p>
            <a:pPr lvl="0" algn="l" defTabSz="913765">
              <a:defRPr/>
            </a:pPr>
            <a:r>
              <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rPr>
              <a:t>（3）提高修养，养成</a:t>
            </a:r>
            <a:endPar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rPr>
              <a:t>良好生活习惯。</a:t>
            </a:r>
            <a:endParaRPr lang="zh-CN" altLang="en-US" b="1">
              <a:solidFill>
                <a:srgbClr val="40A693"/>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7" name="矩形 36"/>
          <p:cNvSpPr/>
          <p:nvPr>
            <p:custDataLst>
              <p:tags r:id="rId20"/>
            </p:custDataLst>
          </p:nvPr>
        </p:nvSpPr>
        <p:spPr>
          <a:xfrm>
            <a:off x="1104265" y="3494405"/>
            <a:ext cx="2407920" cy="913765"/>
          </a:xfrm>
          <a:prstGeom prst="rect">
            <a:avLst/>
          </a:prstGeom>
        </p:spPr>
        <p:txBody>
          <a:bodyPr wrap="none" lIns="72000" tIns="0" rIns="72000" bIns="0"/>
          <a:p>
            <a:pPr lvl="0" algn="l" defTabSz="913765">
              <a:defRPr/>
            </a:pPr>
            <a:r>
              <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rPr>
              <a:t>（6）将手机、银行卡、</a:t>
            </a:r>
            <a:endPar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rPr>
              <a:t>身份证等分开存放，</a:t>
            </a:r>
            <a:endPar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endParaRPr>
          </a:p>
          <a:p>
            <a:pPr lvl="0" algn="l" defTabSz="913765">
              <a:defRPr/>
            </a:pPr>
            <a:r>
              <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rPr>
              <a:t>以免同时丢失。</a:t>
            </a:r>
            <a:endParaRPr lang="zh-CN" altLang="en-US" b="1">
              <a:solidFill>
                <a:srgbClr val="4276AA"/>
              </a:solidFill>
              <a:latin typeface="Arial" panose="020B0604020202020204" pitchFamily="34" charset="0"/>
              <a:ea typeface="微软雅黑" panose="020B0503020204020204" charset="-122"/>
              <a:cs typeface="+mn-ea"/>
              <a:sym typeface="Arial" panose="020B0604020202020204" pitchFamily="34" charset="0"/>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2047875" y="2281555"/>
            <a:ext cx="8535035" cy="2367280"/>
            <a:chOff x="2686" y="3695"/>
            <a:chExt cx="13441" cy="3728"/>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812" y="3695"/>
              <a:ext cx="5250"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社会安全共维护，你我都是责任人</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0" name="文本框 9"/>
            <p:cNvSpPr txBox="1"/>
            <p:nvPr/>
          </p:nvSpPr>
          <p:spPr>
            <a:xfrm>
              <a:off x="3854" y="5495"/>
              <a:ext cx="5299"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娱乐场所不出入，人生要有大志气</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1" name="文本框 10"/>
            <p:cNvSpPr txBox="1"/>
            <p:nvPr/>
          </p:nvSpPr>
          <p:spPr>
            <a:xfrm>
              <a:off x="10565" y="5728"/>
              <a:ext cx="5562"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恐怖袭击难预防，应对得当能自救</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非法侵害威胁大，预防意识不可少</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3" name="椭圆 12"/>
            <p:cNvSpPr/>
            <p:nvPr/>
          </p:nvSpPr>
          <p:spPr>
            <a:xfrm>
              <a:off x="2759" y="5737"/>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3</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15" name="椭圆 14"/>
            <p:cNvSpPr/>
            <p:nvPr/>
          </p:nvSpPr>
          <p:spPr>
            <a:xfrm>
              <a:off x="9512" y="5743"/>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4</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0" name="椭圆 29"/>
            <p:cNvSpPr/>
            <p:nvPr/>
          </p:nvSpPr>
          <p:spPr>
            <a:xfrm>
              <a:off x="2692" y="5672"/>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1" name="椭圆 30"/>
            <p:cNvSpPr/>
            <p:nvPr/>
          </p:nvSpPr>
          <p:spPr>
            <a:xfrm>
              <a:off x="9432" y="5687"/>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三、抢劫</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10590" y="1278255"/>
            <a:ext cx="660717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抢夺是指以暴力强取，而抢劫比抢夺的性质更为严重，即抢劫不仅侵犯了被害人的财产，还危害到被害人的人身安全。也就是说，在掠夺他人财物的同时，还手持凶器对受害人实施伤害或杀害。</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grpSp>
        <p:nvGrpSpPr>
          <p:cNvPr id="13" name="组合 12"/>
          <p:cNvGrpSpPr/>
          <p:nvPr/>
        </p:nvGrpSpPr>
        <p:grpSpPr>
          <a:xfrm>
            <a:off x="473024" y="2719462"/>
            <a:ext cx="3968115" cy="2672715"/>
            <a:chOff x="516907" y="4974244"/>
            <a:chExt cx="3968115" cy="2672715"/>
          </a:xfrm>
        </p:grpSpPr>
        <p:sp>
          <p:nvSpPr>
            <p:cNvPr id="14" name="TextBox 5"/>
            <p:cNvSpPr txBox="1"/>
            <p:nvPr/>
          </p:nvSpPr>
          <p:spPr>
            <a:xfrm>
              <a:off x="890922" y="5340004"/>
              <a:ext cx="3594100" cy="2306955"/>
            </a:xfrm>
            <a:prstGeom prst="rect">
              <a:avLst/>
            </a:prstGeom>
            <a:noFill/>
          </p:spPr>
          <p:txBody>
            <a:bodyPr wrap="square" rtlCol="0">
              <a:spAutoFit/>
            </a:bodyPr>
            <a:lstStyle/>
            <a:p>
              <a:pPr>
                <a:lnSpc>
                  <a:spcPct val="150000"/>
                </a:lnSpc>
                <a:spcBef>
                  <a:spcPct val="20000"/>
                </a:spcBef>
              </a:pPr>
              <a:r>
                <a:rPr lang="zh-CN" sz="1600" dirty="0">
                  <a:solidFill>
                    <a:srgbClr val="23543E"/>
                  </a:solidFill>
                  <a:latin typeface="宋体" panose="02010600030101010101" pitchFamily="2" charset="-122"/>
                  <a:ea typeface="宋体" panose="02010600030101010101" pitchFamily="2" charset="-122"/>
                  <a:cs typeface="+mn-ea"/>
                  <a:sym typeface="+mn-lt"/>
                </a:rPr>
                <a:t>外出时不要携带过多的现金及贵重物品，尤其是笔记本电脑等体积稍大的贵重物品，非常容易成为他人抢夺、抢劫的目标。避免前往偏僻的地方或人迹罕至的丛林或山上，如若必须前往，尽量结伴而行。</a:t>
              </a:r>
              <a:endParaRPr lang="zh-CN" sz="1600" dirty="0">
                <a:solidFill>
                  <a:srgbClr val="23543E"/>
                </a:solidFill>
                <a:latin typeface="宋体" panose="02010600030101010101" pitchFamily="2" charset="-122"/>
                <a:ea typeface="宋体" panose="02010600030101010101" pitchFamily="2" charset="-122"/>
                <a:cs typeface="+mn-ea"/>
                <a:sym typeface="+mn-lt"/>
              </a:endParaRPr>
            </a:p>
          </p:txBody>
        </p:sp>
        <p:sp>
          <p:nvSpPr>
            <p:cNvPr id="15" name="TextBox 6"/>
            <p:cNvSpPr txBox="1"/>
            <p:nvPr/>
          </p:nvSpPr>
          <p:spPr>
            <a:xfrm>
              <a:off x="895724" y="4974244"/>
              <a:ext cx="2941320" cy="415290"/>
            </a:xfrm>
            <a:prstGeom prst="rect">
              <a:avLst/>
            </a:prstGeom>
            <a:noFill/>
          </p:spPr>
          <p:txBody>
            <a:bodyPr wrap="none" tIns="0" bIns="0" rtlCol="0" anchor="t">
              <a:spAutoFit/>
            </a:bodyPr>
            <a:lstStyle/>
            <a:p>
              <a:pPr algn="l">
                <a:lnSpc>
                  <a:spcPct val="150000"/>
                </a:lnSpc>
              </a:pPr>
              <a:r>
                <a:rPr lang="zh-CN" altLang="en-US" b="1" dirty="0">
                  <a:solidFill>
                    <a:srgbClr val="23543E"/>
                  </a:solidFill>
                  <a:latin typeface="宋体" panose="02010600030101010101" pitchFamily="2" charset="-122"/>
                  <a:ea typeface="宋体" panose="02010600030101010101" pitchFamily="2" charset="-122"/>
                  <a:cs typeface="+mn-ea"/>
                  <a:sym typeface="+mn-lt"/>
                </a:rPr>
                <a:t>（一）抢夺、抢劫的预防想</a:t>
              </a:r>
              <a:endParaRPr lang="zh-CN" altLang="en-US" b="1" dirty="0">
                <a:solidFill>
                  <a:srgbClr val="23543E"/>
                </a:solidFill>
                <a:latin typeface="宋体" panose="02010600030101010101" pitchFamily="2" charset="-122"/>
                <a:ea typeface="宋体" panose="02010600030101010101" pitchFamily="2" charset="-122"/>
                <a:cs typeface="+mn-ea"/>
                <a:sym typeface="+mn-lt"/>
              </a:endParaRPr>
            </a:p>
          </p:txBody>
        </p:sp>
        <p:sp>
          <p:nvSpPr>
            <p:cNvPr id="16" name="椭圆 15"/>
            <p:cNvSpPr/>
            <p:nvPr/>
          </p:nvSpPr>
          <p:spPr>
            <a:xfrm>
              <a:off x="516907" y="5023986"/>
              <a:ext cx="328697" cy="328697"/>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17" name="椭圆 16"/>
            <p:cNvSpPr/>
            <p:nvPr/>
          </p:nvSpPr>
          <p:spPr>
            <a:xfrm>
              <a:off x="561888" y="5069776"/>
              <a:ext cx="238736" cy="238736"/>
            </a:xfrm>
            <a:prstGeom prst="ellipse">
              <a:avLst/>
            </a:prstGeom>
            <a:solidFill>
              <a:srgbClr val="235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5" name="组合 4"/>
          <p:cNvGrpSpPr/>
          <p:nvPr/>
        </p:nvGrpSpPr>
        <p:grpSpPr>
          <a:xfrm>
            <a:off x="4486114" y="2793853"/>
            <a:ext cx="3406775" cy="2303780"/>
            <a:chOff x="516907" y="4974244"/>
            <a:chExt cx="3406775" cy="2303780"/>
          </a:xfrm>
        </p:grpSpPr>
        <p:sp>
          <p:nvSpPr>
            <p:cNvPr id="6" name="TextBox 5"/>
            <p:cNvSpPr txBox="1"/>
            <p:nvPr/>
          </p:nvSpPr>
          <p:spPr>
            <a:xfrm>
              <a:off x="561992" y="5340004"/>
              <a:ext cx="3361690" cy="1938020"/>
            </a:xfrm>
            <a:prstGeom prst="rect">
              <a:avLst/>
            </a:prstGeom>
            <a:noFill/>
          </p:spPr>
          <p:txBody>
            <a:bodyPr wrap="square" rtlCol="0">
              <a:spAutoFit/>
            </a:bodyPr>
            <a:p>
              <a:pPr>
                <a:lnSpc>
                  <a:spcPct val="150000"/>
                </a:lnSpc>
                <a:spcBef>
                  <a:spcPct val="20000"/>
                </a:spcBef>
              </a:pPr>
              <a:r>
                <a:rPr lang="zh-CN" sz="1600" dirty="0">
                  <a:solidFill>
                    <a:srgbClr val="23543E"/>
                  </a:solidFill>
                  <a:latin typeface="宋体" panose="02010600030101010101" pitchFamily="2" charset="-122"/>
                  <a:ea typeface="宋体" panose="02010600030101010101" pitchFamily="2" charset="-122"/>
                  <a:cs typeface="+mn-ea"/>
                  <a:sym typeface="+mn-lt"/>
                </a:rPr>
                <a:t>若遭遇抢夺或抢劫，应尽量保持镇静，克服恐慌的情绪，积极应对所面临的情况。冷静分析自己所处的环境，对比双方的力量，针对不同的情况采取不同的应对策略。</a:t>
              </a:r>
              <a:endParaRPr lang="zh-CN" sz="1600" dirty="0">
                <a:solidFill>
                  <a:srgbClr val="23543E"/>
                </a:solidFill>
                <a:latin typeface="宋体" panose="02010600030101010101" pitchFamily="2" charset="-122"/>
                <a:ea typeface="宋体" panose="02010600030101010101" pitchFamily="2" charset="-122"/>
                <a:cs typeface="+mn-ea"/>
                <a:sym typeface="+mn-lt"/>
              </a:endParaRPr>
            </a:p>
          </p:txBody>
        </p:sp>
        <p:sp>
          <p:nvSpPr>
            <p:cNvPr id="7" name="TextBox 6"/>
            <p:cNvSpPr txBox="1"/>
            <p:nvPr/>
          </p:nvSpPr>
          <p:spPr>
            <a:xfrm>
              <a:off x="895724" y="4974244"/>
              <a:ext cx="2711450" cy="415290"/>
            </a:xfrm>
            <a:prstGeom prst="rect">
              <a:avLst/>
            </a:prstGeom>
            <a:noFill/>
          </p:spPr>
          <p:txBody>
            <a:bodyPr wrap="none" tIns="0" bIns="0" rtlCol="0" anchor="t">
              <a:spAutoFit/>
            </a:bodyPr>
            <a:p>
              <a:pPr algn="l">
                <a:lnSpc>
                  <a:spcPct val="150000"/>
                </a:lnSpc>
              </a:pPr>
              <a:r>
                <a:rPr lang="zh-CN" altLang="en-US" b="1" dirty="0">
                  <a:solidFill>
                    <a:srgbClr val="23543E"/>
                  </a:solidFill>
                  <a:latin typeface="宋体" panose="02010600030101010101" pitchFamily="2" charset="-122"/>
                  <a:ea typeface="宋体" panose="02010600030101010101" pitchFamily="2" charset="-122"/>
                  <a:cs typeface="+mn-ea"/>
                  <a:sym typeface="+mn-lt"/>
                </a:rPr>
                <a:t>（二）抢夺、抢劫的应对</a:t>
              </a:r>
              <a:endParaRPr lang="zh-CN" altLang="en-US" b="1" dirty="0">
                <a:solidFill>
                  <a:srgbClr val="23543E"/>
                </a:solidFill>
                <a:latin typeface="宋体" panose="02010600030101010101" pitchFamily="2" charset="-122"/>
                <a:ea typeface="宋体" panose="02010600030101010101" pitchFamily="2" charset="-122"/>
                <a:cs typeface="+mn-ea"/>
                <a:sym typeface="+mn-lt"/>
              </a:endParaRPr>
            </a:p>
          </p:txBody>
        </p:sp>
        <p:sp>
          <p:nvSpPr>
            <p:cNvPr id="8" name="椭圆 7"/>
            <p:cNvSpPr/>
            <p:nvPr/>
          </p:nvSpPr>
          <p:spPr>
            <a:xfrm>
              <a:off x="516907" y="5023986"/>
              <a:ext cx="328697" cy="328697"/>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9" name="椭圆 8"/>
            <p:cNvSpPr/>
            <p:nvPr/>
          </p:nvSpPr>
          <p:spPr>
            <a:xfrm>
              <a:off x="561888" y="5069776"/>
              <a:ext cx="238736" cy="238736"/>
            </a:xfrm>
            <a:prstGeom prst="ellipse">
              <a:avLst/>
            </a:prstGeom>
            <a:solidFill>
              <a:srgbClr val="2354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grpSp>
      <p:pic>
        <p:nvPicPr>
          <p:cNvPr id="105" name="图片 104"/>
          <p:cNvPicPr/>
          <p:nvPr/>
        </p:nvPicPr>
        <p:blipFill>
          <a:blip r:embed="rId3"/>
          <a:stretch>
            <a:fillRect/>
          </a:stretch>
        </p:blipFill>
        <p:spPr>
          <a:xfrm>
            <a:off x="7893050" y="1910080"/>
            <a:ext cx="3680460" cy="30372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3"/>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法律链接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910590" y="1278255"/>
            <a:ext cx="5625465" cy="482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中华人民共和国刑法》第二百六十三条规定：以暴力、胁迫或者其他方法抢劫公私财物的，处三年以上十年以下有期徒刑，并处罚金；有下列情形之一的，处十年以上有期徒刑、无期徒刑或者死刑，并处罚金或者没收财产：</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（一）入户抢劫的；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（二）在公共交通工具上抢劫的；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（三）抢劫银行或者其他金融机构的；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（四）多次抢劫或者抢劫数额巨大的；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（五）抢劫致人重伤、死亡的；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（六）冒充军警人员抢劫的；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（七）持枪抢劫的；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（八）抢劫军用物资或者抢险、救灾、救济物资的。</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6" name="图片 105"/>
          <p:cNvPicPr/>
          <p:nvPr/>
        </p:nvPicPr>
        <p:blipFill>
          <a:blip r:embed="rId3"/>
          <a:stretch>
            <a:fillRect/>
          </a:stretch>
        </p:blipFill>
        <p:spPr>
          <a:xfrm>
            <a:off x="6819900" y="1828800"/>
            <a:ext cx="4599940" cy="39014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06"/>
                                        </p:tgtEl>
                                        <p:attrNameLst>
                                          <p:attrName>style.visibility</p:attrName>
                                        </p:attrNameLst>
                                      </p:cBhvr>
                                      <p:to>
                                        <p:strVal val="visible"/>
                                      </p:to>
                                    </p:set>
                                    <p:animEffect transition="in" filter="checkerboard(across)">
                                      <p:cBhvr>
                                        <p:cTn id="14"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四、绑架</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1910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（一）绑架的预防</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19100" y="1556385"/>
            <a:ext cx="5505450" cy="424624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绑架分子多因贪财而心生邪念，所以，家庭富裕的学生应格外注意自己的消费习惯，花钱不要大手大脚，更不要在他人面前炫耀自家的财富。不要轻易相信他人讲述的关于自己家人的反常情况，更不要轻易相信陌生人，绑架分子往往先编造事由，取得受害人的信任后再实施绑架。如果他人所述可信度极高，需跟随其外出时，应将自己的去向告知亲戚、朋友、老师或同学。这样可以有效地败露绑架分子的阴谋。平时出行在外，尽量避免一个人单独行走，最好是结伴而行，避免给犯罪分子留下可乘之机。</a:t>
            </a:r>
            <a:endParaRPr lang="zh-CN" altLang="en-US">
              <a:latin typeface="宋体" panose="02010600030101010101" pitchFamily="2" charset="-122"/>
              <a:ea typeface="宋体" panose="02010600030101010101" pitchFamily="2" charset="-122"/>
            </a:endParaRPr>
          </a:p>
        </p:txBody>
      </p:sp>
      <p:pic>
        <p:nvPicPr>
          <p:cNvPr id="107" name="图片 106"/>
          <p:cNvPicPr/>
          <p:nvPr/>
        </p:nvPicPr>
        <p:blipFill>
          <a:blip r:embed="rId3"/>
          <a:stretch>
            <a:fillRect/>
          </a:stretch>
        </p:blipFill>
        <p:spPr>
          <a:xfrm>
            <a:off x="6217285" y="1567815"/>
            <a:ext cx="5080000" cy="37287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6015" cy="1299"/>
              <a:chOff x="170" y="288"/>
              <a:chExt cx="6015" cy="1299"/>
            </a:xfrm>
          </p:grpSpPr>
          <p:sp>
            <p:nvSpPr>
              <p:cNvPr id="26" name="文本框 25"/>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四、绑架</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（二）绑架的应对</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499870"/>
            <a:ext cx="5789295" cy="5077460"/>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绑架是一种恶性犯罪行为，其手段十分恶劣，往往使用暴力，对青少年的身心摧残更是十分严重。一般来说，绑架的目的主要是索取高额钱财，作案手段除了少数强行劫持外，更多的是采取诱骗的方法。因此，青少年对一些突如其来的“热心人”、陌生人，要多加小心，不要轻易跟他们走，以免落入“虎口”。</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如果万一不慎落入“虎口”，也要保持冷静，要善于智斗，见机行事，以争取时间，并在不被歹徒发觉、怀疑的情况下，尽可能巧妙地与外界联络报信。因为当你不幸被绑架后，你的父母、亲戚及公安人员肯定在外面竭尽全力地营救你，所以你应把歹徒稳住，拖的时间越长，获救的机会也就越多。</a:t>
            </a:r>
            <a:endParaRPr lang="zh-CN" altLang="en-US">
              <a:latin typeface="宋体" panose="02010600030101010101" pitchFamily="2" charset="-122"/>
              <a:ea typeface="宋体" panose="02010600030101010101" pitchFamily="2" charset="-122"/>
            </a:endParaRPr>
          </a:p>
        </p:txBody>
      </p:sp>
      <p:pic>
        <p:nvPicPr>
          <p:cNvPr id="108" name="图片 107"/>
          <p:cNvPicPr/>
          <p:nvPr/>
        </p:nvPicPr>
        <p:blipFill>
          <a:blip r:embed="rId3"/>
          <a:stretch>
            <a:fillRect/>
          </a:stretch>
        </p:blipFill>
        <p:spPr>
          <a:xfrm>
            <a:off x="6591935" y="2084705"/>
            <a:ext cx="4813300" cy="33902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第四部分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2530" y="3161030"/>
            <a:ext cx="477456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恐怖袭击难预防，应对得当能自救</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grpSp>
        <p:nvGrpSpPr>
          <p:cNvPr id="43" name="组合 42"/>
          <p:cNvGrpSpPr/>
          <p:nvPr/>
        </p:nvGrpSpPr>
        <p:grpSpPr>
          <a:xfrm>
            <a:off x="243205" y="226695"/>
            <a:ext cx="3559175" cy="306070"/>
            <a:chOff x="503" y="306"/>
            <a:chExt cx="5605" cy="482"/>
          </a:xfrm>
        </p:grpSpPr>
        <p:sp>
          <p:nvSpPr>
            <p:cNvPr id="13" name="文本框 12"/>
            <p:cNvSpPr txBox="1"/>
            <p:nvPr/>
          </p:nvSpPr>
          <p:spPr>
            <a:xfrm>
              <a:off x="846" y="306"/>
              <a:ext cx="5263" cy="483"/>
            </a:xfrm>
            <a:prstGeom prst="rect">
              <a:avLst/>
            </a:prstGeom>
            <a:noFill/>
          </p:spPr>
          <p:txBody>
            <a:bodyPr wrap="square" rtlCol="0">
              <a:spAutoFit/>
            </a:bodyPr>
            <a:p>
              <a:pPr algn="dist"/>
              <a:r>
                <a:rPr lang="zh-CN" altLang="en-US" sz="1400" u="sng">
                  <a:solidFill>
                    <a:schemeClr val="bg1"/>
                  </a:solidFill>
                  <a:latin typeface="思源黑体 CN Bold" panose="020B0800000000000000" charset="-122"/>
                  <a:ea typeface="思源黑体 CN Bold" panose="020B0800000000000000" charset="-122"/>
                </a:rPr>
                <a:t>千库网学校第一学期</a:t>
              </a:r>
              <a:endParaRPr lang="zh-CN" altLang="en-US" sz="1400" u="sng">
                <a:solidFill>
                  <a:schemeClr val="bg1"/>
                </a:solidFill>
                <a:latin typeface="思源黑体 CN Bold" panose="020B0800000000000000" charset="-122"/>
                <a:ea typeface="思源黑体 CN Bold" panose="020B0800000000000000" charset="-122"/>
              </a:endParaRPr>
            </a:p>
          </p:txBody>
        </p:sp>
        <p:sp>
          <p:nvSpPr>
            <p:cNvPr id="14" name="椭圆 13"/>
            <p:cNvSpPr/>
            <p:nvPr/>
          </p:nvSpPr>
          <p:spPr>
            <a:xfrm>
              <a:off x="503" y="427"/>
              <a:ext cx="240" cy="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2"/>
            <a:stretch>
              <a:fillRect/>
            </a:stretch>
          </p:blipFill>
          <p:spPr>
            <a:xfrm>
              <a:off x="290" y="188"/>
              <a:ext cx="1299" cy="1299"/>
            </a:xfrm>
            <a:prstGeom prst="rect">
              <a:avLst/>
            </a:prstGeom>
            <a:effectLst/>
          </p:spPr>
        </p:pic>
      </p:grpSp>
      <p:sp>
        <p:nvSpPr>
          <p:cNvPr id="2" name="文本框 1"/>
          <p:cNvSpPr txBox="1"/>
          <p:nvPr/>
        </p:nvSpPr>
        <p:spPr>
          <a:xfrm>
            <a:off x="725805" y="1172210"/>
            <a:ext cx="10741025" cy="175323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恐怖活动是指以制造社会恐慌、胁迫国家机关或者国际组织为目的，采取暴力、破坏、恐吓或者其他手段，造成或者意图造成人员伤亡、重大财产损失、公共设施损坏、社会秩序混乱等严重社会危害的行为。煽动、资助或者以其他方式协助实施上述活动的，也属于恐怖活动。与恐怖活动相关的事件通常称为“恐怖事件”“恐怖袭击”等。</a:t>
            </a:r>
            <a:endParaRPr lang="zh-CN" altLang="en-US">
              <a:latin typeface="宋体" panose="02010600030101010101" pitchFamily="2" charset="-122"/>
              <a:ea typeface="宋体" panose="02010600030101010101" pitchFamily="2" charset="-122"/>
            </a:endParaRPr>
          </a:p>
        </p:txBody>
      </p:sp>
      <p:pic>
        <p:nvPicPr>
          <p:cNvPr id="109" name="图片 108"/>
          <p:cNvPicPr/>
          <p:nvPr/>
        </p:nvPicPr>
        <p:blipFill>
          <a:blip r:embed="rId3"/>
          <a:stretch>
            <a:fillRect/>
          </a:stretch>
        </p:blipFill>
        <p:spPr>
          <a:xfrm>
            <a:off x="920115" y="2925445"/>
            <a:ext cx="4589780" cy="2981325"/>
          </a:xfrm>
          <a:prstGeom prst="rect">
            <a:avLst/>
          </a:prstGeom>
          <a:noFill/>
          <a:ln w="9525">
            <a:noFill/>
          </a:ln>
        </p:spPr>
      </p:pic>
      <p:pic>
        <p:nvPicPr>
          <p:cNvPr id="110" name="图片 109"/>
          <p:cNvPicPr/>
          <p:nvPr/>
        </p:nvPicPr>
        <p:blipFill>
          <a:blip r:embed="rId4"/>
          <a:stretch>
            <a:fillRect/>
          </a:stretch>
        </p:blipFill>
        <p:spPr>
          <a:xfrm>
            <a:off x="6261735" y="2837815"/>
            <a:ext cx="4692650" cy="306959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391"/>
              <a:chOff x="170" y="288"/>
              <a:chExt cx="15672" cy="1391"/>
            </a:xfrm>
          </p:grpSpPr>
          <p:sp>
            <p:nvSpPr>
              <p:cNvPr id="26" name="文本框 25"/>
              <p:cNvSpPr txBox="1"/>
              <p:nvPr/>
            </p:nvSpPr>
            <p:spPr>
              <a:xfrm>
                <a:off x="1314" y="478"/>
                <a:ext cx="14528"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一、当前我国暴力恐怖活动的基本特点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（一）组织严密，行动周密</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499870"/>
            <a:ext cx="4522470" cy="424624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随着恐怖组织的泛滥和恐怖活动（图 1-8）的频繁，我国境内的恐怖势力组织的严密性越来越高。这表现在两个方面：①有明确的政治目的、行动纲领。组织内部分工明确，既有领导层，也有外围组织。②行动计划严密。恐怖组织每次实施恐怖活动前，都要对袭击目标的地点、行动路线、防范手段等进行周密侦察，在此基础上制定出尽可能详尽的行动预案，最大限度地保证恐怖活动取得成功。</a:t>
            </a:r>
            <a:endParaRPr lang="zh-CN" altLang="en-US">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5717540" y="1226820"/>
            <a:ext cx="4418330" cy="479234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391"/>
              <a:chOff x="170" y="288"/>
              <a:chExt cx="15672" cy="1391"/>
            </a:xfrm>
          </p:grpSpPr>
          <p:sp>
            <p:nvSpPr>
              <p:cNvPr id="26" name="文本框 25"/>
              <p:cNvSpPr txBox="1"/>
              <p:nvPr/>
            </p:nvSpPr>
            <p:spPr>
              <a:xfrm>
                <a:off x="1314" y="478"/>
                <a:ext cx="14528"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一、当前我国暴力恐怖活动的基本特点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（二）手段多样，训练有素</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499870"/>
            <a:ext cx="5403850" cy="466153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当前我国恐怖势力的组织形态、实施方式、针对目标和对象都充分体现出恐怖组织的作案方式复杂化、手段多样化，组织成员训练有素的特点，具体表现为三个方面：①恐怖组织的作案方式以团体作案为主，转变了以往“独狼式”暴恐活动单独袭击的方式，每次都组织一批人来实施恐怖袭击活动。②作案手段多种多样，手法越来越野蛮、残暴，包括爆炸、暗杀、投毒、纵火、绑架、抢劫等。③同境外恐怖组织合作，建立恐怖活动基地，积极发展后备力量，蛊惑青年参与其中，并有组织地训练和培训恐怖分子。</a:t>
            </a:r>
            <a:endParaRPr lang="zh-CN" altLang="en-US">
              <a:latin typeface="宋体" panose="02010600030101010101" pitchFamily="2" charset="-122"/>
              <a:ea typeface="宋体" panose="02010600030101010101" pitchFamily="2" charset="-122"/>
            </a:endParaRPr>
          </a:p>
        </p:txBody>
      </p:sp>
      <p:pic>
        <p:nvPicPr>
          <p:cNvPr id="111" name="图片 110"/>
          <p:cNvPicPr/>
          <p:nvPr/>
        </p:nvPicPr>
        <p:blipFill>
          <a:blip r:embed="rId3"/>
          <a:stretch>
            <a:fillRect/>
          </a:stretch>
        </p:blipFill>
        <p:spPr>
          <a:xfrm>
            <a:off x="5898515" y="1666875"/>
            <a:ext cx="5203825" cy="38366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391"/>
              <a:chOff x="170" y="288"/>
              <a:chExt cx="15672" cy="1391"/>
            </a:xfrm>
          </p:grpSpPr>
          <p:sp>
            <p:nvSpPr>
              <p:cNvPr id="26" name="文本框 25"/>
              <p:cNvSpPr txBox="1"/>
              <p:nvPr/>
            </p:nvSpPr>
            <p:spPr>
              <a:xfrm>
                <a:off x="1314" y="478"/>
                <a:ext cx="14528"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一、当前我国暴力恐怖活动的基本特点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（三）游击灵活，爆发突然</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556385"/>
            <a:ext cx="6498590" cy="466153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恐怖组织实施暴力活动越来越秘密隐蔽，袭击范围也逐步扩大，游击灵活。这具体表现为三个方面：①恐怖组织活动秘密化、伪装化。为了达到突然性，恐怖活动常常暗中进行，秘密筹划；有时以商业活动为幌子，进行非法的宣传，散布分裂主义和恐怖主义，这样既积累了资金，又壮大了组织。②活动范围扩大化。长期以来，暴力恐怖活动的范围主要限于同语种、同民族地区，恐怖活动的目标相对比较集中，主要限于新疆（特别是南疆）、西藏等地的政府机关、公共场所和重要设施。但为追求更大的隐蔽性，恐怖组织的袭击已由新疆内部转向内地，进而向中国腹地扩散。③袭击对象上，恐怖主义已经从外交、军事、政府扩展到商业、一般平民和公共设施。</a:t>
            </a:r>
            <a:endParaRPr lang="zh-CN" altLang="en-US">
              <a:latin typeface="宋体" panose="02010600030101010101" pitchFamily="2" charset="-122"/>
              <a:ea typeface="宋体" panose="02010600030101010101" pitchFamily="2" charset="-122"/>
            </a:endParaRPr>
          </a:p>
        </p:txBody>
      </p:sp>
      <p:pic>
        <p:nvPicPr>
          <p:cNvPr id="112" name="图片 111"/>
          <p:cNvPicPr/>
          <p:nvPr/>
        </p:nvPicPr>
        <p:blipFill>
          <a:blip r:embed="rId3"/>
          <a:stretch>
            <a:fillRect/>
          </a:stretch>
        </p:blipFill>
        <p:spPr>
          <a:xfrm>
            <a:off x="7047230" y="2082800"/>
            <a:ext cx="4443095" cy="33947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down)">
                                      <p:cBhvr>
                                        <p:cTn id="14"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2"/>
            <a:stretch>
              <a:fillRect/>
            </a:stretch>
          </p:blipFill>
          <p:spPr>
            <a:xfrm>
              <a:off x="290" y="188"/>
              <a:ext cx="1299" cy="1299"/>
            </a:xfrm>
            <a:prstGeom prst="rect">
              <a:avLst/>
            </a:prstGeom>
            <a:effectLst/>
          </p:spPr>
        </p:pic>
      </p:grpSp>
      <p:sp>
        <p:nvSpPr>
          <p:cNvPr id="2" name="文本框 1"/>
          <p:cNvSpPr txBox="1"/>
          <p:nvPr/>
        </p:nvSpPr>
        <p:spPr>
          <a:xfrm>
            <a:off x="417830" y="982345"/>
            <a:ext cx="7011035" cy="466153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（2015年12月27日第十二届全国人民代表大会常务委员会第十八次会议通过 2015年12月27日中华人民共和国主席令第三十六号公布 自2016年1月1日起施行　根据2018年4月27日第十三届全国人民代表大会常务委员会第二次会议通过　全国人民代表大会常务委员会关于修改《中华人民共和国国境卫生检疫法》等六部法律的决定修正）</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目录　</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第一章 总则　</a:t>
            </a: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第二章 恐怖活动组织和人员的认定</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第三章 安全防范　</a:t>
            </a: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第四章 情报信息</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第五章 调查</a:t>
            </a: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第六章 应对处置</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第七章 国际合作　</a:t>
            </a: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第八章 保障措施</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　　第九章 法律责任　</a:t>
            </a:r>
            <a:r>
              <a:rPr lang="en-US" altLang="zh-CN">
                <a:latin typeface="宋体" panose="02010600030101010101" pitchFamily="2" charset="-122"/>
                <a:ea typeface="宋体" panose="02010600030101010101" pitchFamily="2" charset="-122"/>
              </a:rPr>
              <a:t>       </a:t>
            </a:r>
            <a:r>
              <a:rPr lang="zh-CN" altLang="en-US">
                <a:latin typeface="宋体" panose="02010600030101010101" pitchFamily="2" charset="-122"/>
                <a:ea typeface="宋体" panose="02010600030101010101" pitchFamily="2" charset="-122"/>
              </a:rPr>
              <a:t>第十章 附则</a:t>
            </a:r>
            <a:endParaRPr lang="zh-CN" altLang="en-US">
              <a:latin typeface="宋体" panose="02010600030101010101" pitchFamily="2" charset="-122"/>
              <a:ea typeface="宋体" panose="02010600030101010101" pitchFamily="2" charset="-122"/>
            </a:endParaRPr>
          </a:p>
        </p:txBody>
      </p:sp>
      <p:pic>
        <p:nvPicPr>
          <p:cNvPr id="113" name="图片 112"/>
          <p:cNvPicPr/>
          <p:nvPr/>
        </p:nvPicPr>
        <p:blipFill>
          <a:blip r:embed="rId3"/>
          <a:stretch>
            <a:fillRect/>
          </a:stretch>
        </p:blipFill>
        <p:spPr>
          <a:xfrm>
            <a:off x="7941310" y="1196340"/>
            <a:ext cx="3579495" cy="47504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1638300" y="3161249"/>
            <a:ext cx="6367780"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社会安全共维护，</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你我都是责任人</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grpSp>
        <p:nvGrpSpPr>
          <p:cNvPr id="43" name="组合 42"/>
          <p:cNvGrpSpPr/>
          <p:nvPr/>
        </p:nvGrpSpPr>
        <p:grpSpPr>
          <a:xfrm>
            <a:off x="243205" y="226695"/>
            <a:ext cx="3559175" cy="306070"/>
            <a:chOff x="503" y="306"/>
            <a:chExt cx="5605" cy="482"/>
          </a:xfrm>
        </p:grpSpPr>
        <p:sp>
          <p:nvSpPr>
            <p:cNvPr id="5" name="文本框 4"/>
            <p:cNvSpPr txBox="1"/>
            <p:nvPr/>
          </p:nvSpPr>
          <p:spPr>
            <a:xfrm>
              <a:off x="846" y="306"/>
              <a:ext cx="5263" cy="483"/>
            </a:xfrm>
            <a:prstGeom prst="rect">
              <a:avLst/>
            </a:prstGeom>
            <a:noFill/>
          </p:spPr>
          <p:txBody>
            <a:bodyPr wrap="square" rtlCol="0">
              <a:spAutoFit/>
            </a:bodyPr>
            <a:p>
              <a:pPr algn="dist"/>
              <a:r>
                <a:rPr lang="zh-CN" altLang="en-US" sz="1400" u="sng">
                  <a:solidFill>
                    <a:schemeClr val="bg1"/>
                  </a:solidFill>
                  <a:latin typeface="思源黑体 CN Bold" panose="020B0800000000000000" charset="-122"/>
                  <a:ea typeface="思源黑体 CN Bold" panose="020B0800000000000000" charset="-122"/>
                </a:rPr>
                <a:t>千库网学校第一学期</a:t>
              </a:r>
              <a:endParaRPr lang="zh-CN" altLang="en-US" sz="1400" u="sng">
                <a:solidFill>
                  <a:schemeClr val="bg1"/>
                </a:solidFill>
                <a:latin typeface="思源黑体 CN Bold" panose="020B0800000000000000" charset="-122"/>
                <a:ea typeface="思源黑体 CN Bold" panose="020B0800000000000000" charset="-122"/>
              </a:endParaRPr>
            </a:p>
          </p:txBody>
        </p:sp>
        <p:sp>
          <p:nvSpPr>
            <p:cNvPr id="10" name="椭圆 9"/>
            <p:cNvSpPr/>
            <p:nvPr/>
          </p:nvSpPr>
          <p:spPr>
            <a:xfrm>
              <a:off x="503" y="427"/>
              <a:ext cx="240" cy="2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ppt_x"/>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9"/>
                                        </p:tgtEl>
                                        <p:attrNameLst>
                                          <p:attrName>style.visibility</p:attrName>
                                        </p:attrNameLst>
                                      </p:cBhvr>
                                      <p:to>
                                        <p:strVal val="visible"/>
                                      </p:to>
                                    </p:set>
                                    <p:anim calcmode="lin" valueType="num">
                                      <p:cBhvr additive="base">
                                        <p:cTn id="28" dur="500" fill="hold"/>
                                        <p:tgtEl>
                                          <p:spTgt spid="49"/>
                                        </p:tgtEl>
                                        <p:attrNameLst>
                                          <p:attrName>ppt_x</p:attrName>
                                        </p:attrNameLst>
                                      </p:cBhvr>
                                      <p:tavLst>
                                        <p:tav tm="0">
                                          <p:val>
                                            <p:strVal val="#ppt_x"/>
                                          </p:val>
                                        </p:tav>
                                        <p:tav tm="100000">
                                          <p:val>
                                            <p:strVal val="#ppt_x"/>
                                          </p:val>
                                        </p:tav>
                                      </p:tavLst>
                                    </p:anim>
                                    <p:anim calcmode="lin" valueType="num">
                                      <p:cBhvr additive="base">
                                        <p:cTn id="2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（一）识别恐怖嫌疑人</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556385"/>
            <a:ext cx="6498590" cy="383095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实施恐怖袭击的嫌疑人脸上不会贴有标记，但是会有一些不同寻常的举止行为可以引起我们的警惕。</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（1）神情恐慌、言行异常者。</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（2）着装、携带物品与其身份明显不符，或与季节不协调者。</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（3）冒称熟人、假献殷勤者。</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（4）在检查过程中，催促检查或态度蛮横、不愿接受检查者。</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（5）频繁进出大型活动场所。</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（6）反复在警戒区附近出现。</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（7）疑似公安部门通报的嫌疑人员。</a:t>
            </a:r>
            <a:endParaRPr lang="zh-CN" altLang="en-US">
              <a:latin typeface="宋体" panose="02010600030101010101" pitchFamily="2" charset="-122"/>
              <a:ea typeface="宋体" panose="02010600030101010101" pitchFamily="2" charset="-122"/>
            </a:endParaRPr>
          </a:p>
        </p:txBody>
      </p:sp>
      <p:pic>
        <p:nvPicPr>
          <p:cNvPr id="114" name="图片 113"/>
          <p:cNvPicPr/>
          <p:nvPr/>
        </p:nvPicPr>
        <p:blipFill>
          <a:blip r:embed="rId3"/>
          <a:stretch>
            <a:fillRect/>
          </a:stretch>
        </p:blipFill>
        <p:spPr>
          <a:xfrm>
            <a:off x="6902450" y="1677035"/>
            <a:ext cx="4531995" cy="30492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（二）识别可疑车辆</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556385"/>
            <a:ext cx="6001385" cy="383095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1）状态异常。车辆结合部位及边角外部的车漆颜色与车辆颜色是否一致、确定车辆是否改色；车的门锁、后备厢锁、车窗玻璃是否有撬压破损痕迹；如车灯是否破损或异物填塞，车体表面是否附有异常导线或细绳。</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（2）车辆停留异常。违反规定停留在水、电、气等重要设施附近或人员密集场所。</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（3）车内人员异常。如在检查过程中，车内人员神色惊慌、催促检查或态度蛮横、不愿接受检查；发现警察后启动车辆躲避的。</a:t>
            </a:r>
            <a:endParaRPr lang="zh-CN" altLang="en-US">
              <a:latin typeface="宋体" panose="02010600030101010101" pitchFamily="2" charset="-122"/>
              <a:ea typeface="宋体" panose="02010600030101010101" pitchFamily="2" charset="-122"/>
            </a:endParaRPr>
          </a:p>
        </p:txBody>
      </p:sp>
      <p:pic>
        <p:nvPicPr>
          <p:cNvPr id="115" name="图片 114"/>
          <p:cNvPicPr/>
          <p:nvPr/>
        </p:nvPicPr>
        <p:blipFill>
          <a:blip r:embed="rId3"/>
          <a:stretch>
            <a:fillRect/>
          </a:stretch>
        </p:blipFill>
        <p:spPr>
          <a:xfrm>
            <a:off x="6506210" y="1556385"/>
            <a:ext cx="4724400" cy="37299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（三）爆炸物可能放置的地方</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556385"/>
            <a:ext cx="6001385" cy="3830955"/>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rPr>
              <a:t>（1）标志性建筑物或其他附近的建筑物内外。</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（2）重大活动场合，如大型运动会、检阅、演出、朝拜、展览等场所。</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（3）人口相对聚集的场所，如体育场馆、影剧院、宾馆、运动员村、商场、超市、车站、机场、码头、学校等。</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（4）行李、包裹、食品、手提包及各种日用品之中。</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（5）宾馆、饭店、洗浴中心、歌舞厅及其易于隐蔽且闲杂人员容易进出的地点。</a:t>
            </a:r>
            <a:endParaRPr lang="zh-CN" altLang="en-US">
              <a:latin typeface="宋体" panose="02010600030101010101" pitchFamily="2" charset="-122"/>
              <a:ea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rPr>
              <a:t>（6）各种交通工具上。</a:t>
            </a:r>
            <a:endParaRPr lang="zh-CN" altLang="en-US">
              <a:latin typeface="宋体" panose="02010600030101010101" pitchFamily="2" charset="-122"/>
              <a:ea typeface="宋体" panose="02010600030101010101" pitchFamily="2" charset="-122"/>
            </a:endParaRPr>
          </a:p>
        </p:txBody>
      </p:sp>
      <p:pic>
        <p:nvPicPr>
          <p:cNvPr id="116" name="图片 115"/>
          <p:cNvPicPr/>
          <p:nvPr/>
        </p:nvPicPr>
        <p:blipFill>
          <a:blip r:embed="rId3"/>
          <a:stretch>
            <a:fillRect/>
          </a:stretch>
        </p:blipFill>
        <p:spPr>
          <a:xfrm>
            <a:off x="6571615" y="1682750"/>
            <a:ext cx="4758055" cy="33210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359981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（四）发现可疑爆炸物怎么办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cxnSp>
        <p:nvCxnSpPr>
          <p:cNvPr id="4" name="直接连接符 3"/>
          <p:cNvCxnSpPr/>
          <p:nvPr>
            <p:custDataLst>
              <p:tags r:id="rId3"/>
            </p:custDataLst>
          </p:nvPr>
        </p:nvCxnSpPr>
        <p:spPr>
          <a:xfrm>
            <a:off x="671176" y="4070675"/>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30" name="矩形 29"/>
          <p:cNvSpPr/>
          <p:nvPr>
            <p:custDataLst>
              <p:tags r:id="rId4"/>
            </p:custDataLst>
          </p:nvPr>
        </p:nvSpPr>
        <p:spPr>
          <a:xfrm>
            <a:off x="887076" y="1922476"/>
            <a:ext cx="3444279" cy="160655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5"/>
            </p:custDataLst>
          </p:nvPr>
        </p:nvSpPr>
        <p:spPr>
          <a:xfrm rot="10800000">
            <a:off x="883629" y="3529025"/>
            <a:ext cx="707066"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29" name="矩形 28"/>
          <p:cNvSpPr/>
          <p:nvPr>
            <p:custDataLst>
              <p:tags r:id="rId6"/>
            </p:custDataLst>
          </p:nvPr>
        </p:nvSpPr>
        <p:spPr>
          <a:xfrm>
            <a:off x="1028730" y="2244261"/>
            <a:ext cx="3160971" cy="962980"/>
          </a:xfrm>
          <a:prstGeom prst="rect">
            <a:avLst/>
          </a:prstGeom>
        </p:spPr>
        <p:txBody>
          <a:bodyPr wrap="square" anchor="ctr">
            <a:normAutofit/>
          </a:bodyPr>
          <a:p>
            <a:pPr algn="ct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（1）不要触动。</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33" name="椭圆 32"/>
          <p:cNvSpPr/>
          <p:nvPr>
            <p:custDataLst>
              <p:tags r:id="rId7"/>
            </p:custDataLst>
          </p:nvPr>
        </p:nvSpPr>
        <p:spPr>
          <a:xfrm>
            <a:off x="1407338" y="3888493"/>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4" name="矩形 73"/>
          <p:cNvSpPr/>
          <p:nvPr>
            <p:custDataLst>
              <p:tags r:id="rId8"/>
            </p:custDataLst>
          </p:nvPr>
        </p:nvSpPr>
        <p:spPr>
          <a:xfrm>
            <a:off x="5264330" y="1922476"/>
            <a:ext cx="3444279" cy="160655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75" name="等腰三角形 74"/>
          <p:cNvSpPr/>
          <p:nvPr>
            <p:custDataLst>
              <p:tags r:id="rId9"/>
            </p:custDataLst>
          </p:nvPr>
        </p:nvSpPr>
        <p:spPr>
          <a:xfrm rot="10800000">
            <a:off x="5260883" y="3529025"/>
            <a:ext cx="707066"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dirty="0">
              <a:latin typeface="Arial" panose="020B0604020202020204" pitchFamily="34" charset="0"/>
              <a:ea typeface="微软雅黑" panose="020B0503020204020204" charset="-122"/>
              <a:sym typeface="Arial" panose="020B0604020202020204" pitchFamily="34" charset="0"/>
            </a:endParaRPr>
          </a:p>
        </p:txBody>
      </p:sp>
      <p:sp>
        <p:nvSpPr>
          <p:cNvPr id="73" name="矩形 72"/>
          <p:cNvSpPr/>
          <p:nvPr>
            <p:custDataLst>
              <p:tags r:id="rId10"/>
            </p:custDataLst>
          </p:nvPr>
        </p:nvSpPr>
        <p:spPr>
          <a:xfrm>
            <a:off x="5405984" y="2246600"/>
            <a:ext cx="3160971" cy="958303"/>
          </a:xfrm>
          <a:prstGeom prst="rect">
            <a:avLst/>
          </a:prstGeom>
        </p:spPr>
        <p:txBody>
          <a:bodyPr wrap="square" anchor="ctr">
            <a:normAutofit/>
          </a:bodyPr>
          <a:p>
            <a:pPr algn="ct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（2）及时报警。</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7" name="椭圆 76"/>
          <p:cNvSpPr/>
          <p:nvPr>
            <p:custDataLst>
              <p:tags r:id="rId11"/>
            </p:custDataLst>
          </p:nvPr>
        </p:nvSpPr>
        <p:spPr>
          <a:xfrm>
            <a:off x="5785802" y="3888493"/>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2" name="矩形 81"/>
          <p:cNvSpPr/>
          <p:nvPr>
            <p:custDataLst>
              <p:tags r:id="rId12"/>
            </p:custDataLst>
          </p:nvPr>
        </p:nvSpPr>
        <p:spPr>
          <a:xfrm>
            <a:off x="3075703" y="4610404"/>
            <a:ext cx="3444279" cy="160655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83" name="等腰三角形 82"/>
          <p:cNvSpPr/>
          <p:nvPr>
            <p:custDataLst>
              <p:tags r:id="rId13"/>
            </p:custDataLst>
          </p:nvPr>
        </p:nvSpPr>
        <p:spPr>
          <a:xfrm flipH="1">
            <a:off x="3072256" y="4367628"/>
            <a:ext cx="707066"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81" name="矩形 80"/>
          <p:cNvSpPr/>
          <p:nvPr>
            <p:custDataLst>
              <p:tags r:id="rId14"/>
            </p:custDataLst>
          </p:nvPr>
        </p:nvSpPr>
        <p:spPr>
          <a:xfrm>
            <a:off x="3217357" y="4934528"/>
            <a:ext cx="3160971" cy="958303"/>
          </a:xfrm>
          <a:prstGeom prst="rect">
            <a:avLst/>
          </a:prstGeom>
        </p:spPr>
        <p:txBody>
          <a:bodyPr wrap="square" anchor="ctr">
            <a:normAutofit/>
          </a:bodyPr>
          <a:p>
            <a:pPr algn="ct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（3）迅速撤离。</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5" name="椭圆 84"/>
          <p:cNvSpPr/>
          <p:nvPr>
            <p:custDataLst>
              <p:tags r:id="rId15"/>
            </p:custDataLst>
          </p:nvPr>
        </p:nvSpPr>
        <p:spPr>
          <a:xfrm>
            <a:off x="3595965" y="3888493"/>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8" name="椭圆 87"/>
          <p:cNvSpPr/>
          <p:nvPr>
            <p:custDataLst>
              <p:tags r:id="rId16"/>
            </p:custDataLst>
          </p:nvPr>
        </p:nvSpPr>
        <p:spPr>
          <a:xfrm>
            <a:off x="8487568" y="3888493"/>
            <a:ext cx="366713" cy="366713"/>
          </a:xfrm>
          <a:prstGeom prst="ellipse">
            <a:avLst/>
          </a:prstGeom>
          <a:solidFill>
            <a:srgbClr val="7AC2C7"/>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D</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93" name="矩形 92"/>
          <p:cNvSpPr/>
          <p:nvPr>
            <p:custDataLst>
              <p:tags r:id="rId17"/>
            </p:custDataLst>
          </p:nvPr>
        </p:nvSpPr>
        <p:spPr>
          <a:xfrm>
            <a:off x="7967306" y="4610404"/>
            <a:ext cx="3444279" cy="1606550"/>
          </a:xfrm>
          <a:prstGeom prst="rect">
            <a:avLst/>
          </a:prstGeom>
          <a:solidFill>
            <a:srgbClr val="7AC2C7"/>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94" name="等腰三角形 93"/>
          <p:cNvSpPr/>
          <p:nvPr>
            <p:custDataLst>
              <p:tags r:id="rId18"/>
            </p:custDataLst>
          </p:nvPr>
        </p:nvSpPr>
        <p:spPr>
          <a:xfrm flipH="1">
            <a:off x="7963859" y="4367628"/>
            <a:ext cx="707066" cy="241125"/>
          </a:xfrm>
          <a:prstGeom prst="triangle">
            <a:avLst>
              <a:gd name="adj" fmla="val 0"/>
            </a:avLst>
          </a:prstGeom>
          <a:solidFill>
            <a:srgbClr val="7AC2C7">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92" name="矩形 91"/>
          <p:cNvSpPr/>
          <p:nvPr>
            <p:custDataLst>
              <p:tags r:id="rId19"/>
            </p:custDataLst>
          </p:nvPr>
        </p:nvSpPr>
        <p:spPr>
          <a:xfrm>
            <a:off x="8108960" y="4934528"/>
            <a:ext cx="3160971" cy="958303"/>
          </a:xfrm>
          <a:prstGeom prst="rect">
            <a:avLst/>
          </a:prstGeom>
        </p:spPr>
        <p:txBody>
          <a:bodyPr wrap="square" anchor="ctr">
            <a:normAutofit/>
          </a:bodyPr>
          <a:p>
            <a:pPr algn="ctr">
              <a:lnSpc>
                <a:spcPct val="120000"/>
              </a:lnSpc>
            </a:pPr>
            <a:r>
              <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rPr>
              <a:t>（4）协助警方的调查。</a:t>
            </a:r>
            <a:endParaRPr lang="zh-CN" altLang="en-US" spc="1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（五）遇有匿名威胁爆炸或扬言爆炸怎么办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cxnSp>
        <p:nvCxnSpPr>
          <p:cNvPr id="52" name="Straight Connector 49"/>
          <p:cNvCxnSpPr/>
          <p:nvPr>
            <p:custDataLst>
              <p:tags r:id="rId3"/>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4"/>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5"/>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55" name="Straight Connector 41"/>
          <p:cNvCxnSpPr/>
          <p:nvPr>
            <p:custDataLst>
              <p:tags r:id="rId6"/>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56" name="Straight Connector 51"/>
          <p:cNvCxnSpPr/>
          <p:nvPr>
            <p:custDataLst>
              <p:tags r:id="rId7"/>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57" name="Oval 3"/>
          <p:cNvSpPr>
            <a:spLocks noChangeArrowheads="1"/>
          </p:cNvSpPr>
          <p:nvPr>
            <p:custDataLst>
              <p:tags r:id="rId8"/>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8" name="Oval 4"/>
          <p:cNvSpPr>
            <a:spLocks noChangeArrowheads="1"/>
          </p:cNvSpPr>
          <p:nvPr>
            <p:custDataLst>
              <p:tags r:id="rId9"/>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 name="Oval 5"/>
          <p:cNvSpPr>
            <a:spLocks noChangeArrowheads="1"/>
          </p:cNvSpPr>
          <p:nvPr>
            <p:custDataLst>
              <p:tags r:id="rId10"/>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11"/>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12"/>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3"/>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4"/>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15"/>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16"/>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Oval 70"/>
          <p:cNvSpPr>
            <a:spLocks noChangeArrowheads="1"/>
          </p:cNvSpPr>
          <p:nvPr>
            <p:custDataLst>
              <p:tags r:id="rId17"/>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8"/>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9"/>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20"/>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21"/>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2"/>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3"/>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custDataLst>
              <p:tags r:id="rId24"/>
            </p:custDataLst>
          </p:nvPr>
        </p:nvSpPr>
        <p:spPr>
          <a:xfrm>
            <a:off x="571183" y="2607310"/>
            <a:ext cx="2274570" cy="1469390"/>
          </a:xfrm>
          <a:prstGeom prst="rect">
            <a:avLst/>
          </a:prstGeom>
          <a:noFill/>
        </p:spPr>
        <p:txBody>
          <a:bodyPr wrap="square" rtlCol="0" anchor="ctr" anchorCtr="0">
            <a:normAutofit/>
          </a:bodyPr>
          <a:lstStyle/>
          <a:p>
            <a:pPr algn="l" fontAlgn="auto">
              <a:lnSpc>
                <a:spcPct val="150000"/>
              </a:lnSpc>
            </a:pPr>
            <a:r>
              <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rPr>
              <a:t>记：用照相机或者摄像机等将“现场”记录下来。</a:t>
            </a:r>
            <a:endParaRPr lang="zh-CN" altLang="en-US" sz="1600" spc="150" dirty="0">
              <a:solidFill>
                <a:sysClr val="windowText" lastClr="000000">
                  <a:lumMod val="75000"/>
                  <a:lumOff val="25000"/>
                </a:sysClr>
              </a:solidFill>
              <a:uFillTx/>
              <a:latin typeface="Arial" panose="020B0604020202020204" pitchFamily="34" charset="0"/>
              <a:ea typeface="微软雅黑" panose="020B0503020204020204" charset="-122"/>
              <a:sym typeface="Arial" panose="020B0604020202020204" pitchFamily="34" charset="0"/>
            </a:endParaRPr>
          </a:p>
        </p:txBody>
      </p:sp>
      <p:sp>
        <p:nvSpPr>
          <p:cNvPr id="51" name="文本框 50"/>
          <p:cNvSpPr txBox="1"/>
          <p:nvPr>
            <p:custDataLst>
              <p:tags r:id="rId25"/>
            </p:custDataLst>
          </p:nvPr>
        </p:nvSpPr>
        <p:spPr>
          <a:xfrm>
            <a:off x="571183" y="423227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ysClr val="windowText" lastClr="000000">
                    <a:lumMod val="75000"/>
                    <a:lumOff val="25000"/>
                  </a:sysClr>
                </a:solidFill>
                <a:uFillTx/>
                <a:sym typeface="Arial" panose="020B0604020202020204" pitchFamily="34" charset="0"/>
              </a:rPr>
              <a:t>报：迅速报警、让警方了解情况。</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2" name="文本框 61"/>
          <p:cNvSpPr txBox="1"/>
          <p:nvPr>
            <p:custDataLst>
              <p:tags r:id="rId26"/>
            </p:custDataLst>
          </p:nvPr>
        </p:nvSpPr>
        <p:spPr>
          <a:xfrm>
            <a:off x="9346248" y="2607310"/>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快：尽快从“现场”撤离。</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3" name="文本框 62"/>
          <p:cNvSpPr txBox="1"/>
          <p:nvPr>
            <p:custDataLst>
              <p:tags r:id="rId27"/>
            </p:custDataLst>
          </p:nvPr>
        </p:nvSpPr>
        <p:spPr>
          <a:xfrm>
            <a:off x="9346248" y="4232275"/>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细：细致观察周围的可疑人、事、物。</a:t>
            </a:r>
            <a:endParaRPr lang="zh-CN" altLang="en-US" sz="1600" dirty="0">
              <a:solidFill>
                <a:sysClr val="windowText" lastClr="000000">
                  <a:lumMod val="75000"/>
                  <a:lumOff val="25000"/>
                </a:sysClr>
              </a:solidFill>
              <a:uFillTx/>
              <a:sym typeface="Arial" panose="020B0604020202020204" pitchFamily="34" charset="0"/>
            </a:endParaRPr>
          </a:p>
        </p:txBody>
      </p:sp>
      <p:sp>
        <p:nvSpPr>
          <p:cNvPr id="64" name="文本框 63"/>
          <p:cNvSpPr txBox="1"/>
          <p:nvPr>
            <p:custDataLst>
              <p:tags r:id="rId28"/>
            </p:custDataLst>
          </p:nvPr>
        </p:nvSpPr>
        <p:spPr>
          <a:xfrm>
            <a:off x="8261033" y="1116330"/>
            <a:ext cx="2274570" cy="146939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ysClr val="windowText" lastClr="000000">
                    <a:lumMod val="75000"/>
                    <a:lumOff val="25000"/>
                  </a:sysClr>
                </a:solidFill>
                <a:uFillTx/>
                <a:sym typeface="Arial" panose="020B0604020202020204" pitchFamily="34" charset="0"/>
              </a:rPr>
              <a:t>信：要“宁可信其有，不可信其无”，不能心存侥幸心理。</a:t>
            </a:r>
            <a:endParaRPr lang="zh-CN" altLang="en-US" sz="1600" dirty="0">
              <a:solidFill>
                <a:sysClr val="windowText" lastClr="000000">
                  <a:lumMod val="75000"/>
                  <a:lumOff val="25000"/>
                </a:sysClr>
              </a:solidFill>
              <a:uFillTx/>
              <a:sym typeface="Arial" panose="020B0604020202020204" pitchFamily="34" charset="0"/>
            </a:endParaRPr>
          </a:p>
        </p:txBody>
      </p:sp>
      <p:pic>
        <p:nvPicPr>
          <p:cNvPr id="7" name="图形 1"/>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4943158" y="4503420"/>
            <a:ext cx="628650" cy="714375"/>
          </a:xfrm>
          <a:prstGeom prst="rect">
            <a:avLst/>
          </a:prstGeom>
        </p:spPr>
      </p:pic>
      <p:pic>
        <p:nvPicPr>
          <p:cNvPr id="8" name="图形 2"/>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887528" y="4488815"/>
            <a:ext cx="361950" cy="657225"/>
          </a:xfrm>
          <a:prstGeom prst="rect">
            <a:avLst/>
          </a:prstGeom>
        </p:spPr>
      </p:pic>
      <p:pic>
        <p:nvPicPr>
          <p:cNvPr id="9" name="图形 3"/>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227253" y="3056890"/>
            <a:ext cx="457200" cy="485775"/>
          </a:xfrm>
          <a:prstGeom prst="rect">
            <a:avLst/>
          </a:prstGeom>
        </p:spPr>
      </p:pic>
      <p:pic>
        <p:nvPicPr>
          <p:cNvPr id="10" name="图形 4"/>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822633" y="2137410"/>
            <a:ext cx="676275" cy="466725"/>
          </a:xfrm>
          <a:prstGeom prst="rect">
            <a:avLst/>
          </a:prstGeom>
        </p:spPr>
      </p:pic>
      <p:pic>
        <p:nvPicPr>
          <p:cNvPr id="11" name="图形 5"/>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4503103" y="3004185"/>
            <a:ext cx="571500" cy="590550"/>
          </a:xfrm>
          <a:prstGeom prst="rect">
            <a:avLst/>
          </a:prstGeom>
        </p:spPr>
      </p:pic>
      <p:pic>
        <p:nvPicPr>
          <p:cNvPr id="13" name="图形 6"/>
          <p:cNvPicPr>
            <a:picLocks noChangeAspect="1"/>
          </p:cNvPicPr>
          <p:nvPr>
            <p:custDataLst>
              <p:tags r:id="rId44"/>
            </p:custDataLst>
          </p:nvPr>
        </p:nvPicPr>
        <p:blipFill>
          <a:blip r:embed="rId45">
            <a:extLst>
              <a:ext uri="{96DAC541-7B7A-43D3-8B79-37D633B846F1}">
                <asvg:svgBlip xmlns:asvg="http://schemas.microsoft.com/office/drawing/2016/SVG/main" r:embed="rId46"/>
              </a:ext>
            </a:extLst>
          </a:blip>
          <a:stretch>
            <a:fillRect/>
          </a:stretch>
        </p:blipFill>
        <p:spPr>
          <a:xfrm>
            <a:off x="5875338" y="3540125"/>
            <a:ext cx="571500" cy="542925"/>
          </a:xfrm>
          <a:prstGeom prst="rect">
            <a:avLst/>
          </a:prstGeom>
        </p:spPr>
      </p:pic>
    </p:spTree>
    <p:custDataLst>
      <p:tags r:id="rId47"/>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（六）在地铁内发生爆炸怎么办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656715"/>
            <a:ext cx="6687820" cy="4246245"/>
          </a:xfrm>
          <a:prstGeom prst="rect">
            <a:avLst/>
          </a:prstGeom>
          <a:noFill/>
        </p:spPr>
        <p:txBody>
          <a:bodyPr wrap="square" rtlCol="0">
            <a:spAutoFit/>
          </a:bodyPr>
          <a:p>
            <a:pPr fontAlgn="auto">
              <a:lnSpc>
                <a:spcPct val="150000"/>
              </a:lnSpc>
            </a:pPr>
            <a:r>
              <a:rPr lang="zh-CN" altLang="en-US"/>
              <a:t>（1）迅速按下列车报警按钮，使司机在监视器上获取报警信号。</a:t>
            </a:r>
            <a:endParaRPr lang="zh-CN" altLang="en-US"/>
          </a:p>
          <a:p>
            <a:pPr fontAlgn="auto">
              <a:lnSpc>
                <a:spcPct val="150000"/>
              </a:lnSpc>
            </a:pPr>
            <a:r>
              <a:rPr lang="zh-CN" altLang="en-US"/>
              <a:t>（2）依靠车内的消防器材进行灭火。</a:t>
            </a:r>
            <a:endParaRPr lang="zh-CN" altLang="en-US"/>
          </a:p>
          <a:p>
            <a:pPr fontAlgn="auto">
              <a:lnSpc>
                <a:spcPct val="150000"/>
              </a:lnSpc>
            </a:pPr>
            <a:r>
              <a:rPr lang="zh-CN" altLang="en-US"/>
              <a:t>（3）列车在运行期间，不要有拉门、砸窗、跳车等危险行为。</a:t>
            </a:r>
            <a:endParaRPr lang="zh-CN" altLang="en-US"/>
          </a:p>
          <a:p>
            <a:pPr fontAlgn="auto">
              <a:lnSpc>
                <a:spcPct val="150000"/>
              </a:lnSpc>
            </a:pPr>
            <a:r>
              <a:rPr lang="zh-CN" altLang="en-US"/>
              <a:t>（4）在隧道内疏散时，要听从指挥，沉着冷静、紧张有序地通过车头或车尾疏散门进入隧道，向邻近车站撤离。</a:t>
            </a:r>
            <a:endParaRPr lang="zh-CN" altLang="en-US"/>
          </a:p>
          <a:p>
            <a:pPr fontAlgn="auto">
              <a:lnSpc>
                <a:spcPct val="150000"/>
              </a:lnSpc>
            </a:pPr>
            <a:r>
              <a:rPr lang="zh-CN" altLang="en-US"/>
              <a:t>（5）寻找简易防护物如衣服、纸巾等捂鼻，采用低姿势撤离。视线不清时手摸墙壁撤离。</a:t>
            </a:r>
            <a:endParaRPr lang="zh-CN" altLang="en-US"/>
          </a:p>
          <a:p>
            <a:pPr fontAlgn="auto">
              <a:lnSpc>
                <a:spcPct val="150000"/>
              </a:lnSpc>
            </a:pPr>
            <a:r>
              <a:rPr lang="zh-CN" altLang="en-US"/>
              <a:t>（6）受到火灾威胁时，不要盲目跟从人流相互拥挤、乱冲乱摸，要注意朝明亮处，迎着新鲜空气跑。</a:t>
            </a:r>
            <a:endParaRPr lang="zh-CN" altLang="en-US"/>
          </a:p>
          <a:p>
            <a:pPr fontAlgn="auto">
              <a:lnSpc>
                <a:spcPct val="150000"/>
              </a:lnSpc>
            </a:pPr>
            <a:r>
              <a:rPr lang="zh-CN" altLang="en-US"/>
              <a:t>（7）身上着火时不要奔跑，可就地打滚或用厚重衣物将火压灭。</a:t>
            </a:r>
            <a:endParaRPr lang="zh-CN" altLang="en-US"/>
          </a:p>
        </p:txBody>
      </p:sp>
      <p:pic>
        <p:nvPicPr>
          <p:cNvPr id="117" name="图片 116"/>
          <p:cNvPicPr/>
          <p:nvPr/>
        </p:nvPicPr>
        <p:blipFill>
          <a:blip r:embed="rId3"/>
          <a:stretch>
            <a:fillRect/>
          </a:stretch>
        </p:blipFill>
        <p:spPr>
          <a:xfrm>
            <a:off x="7440930" y="2373630"/>
            <a:ext cx="4231005" cy="28130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（七）在大型体育场馆发生爆炸怎么办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656715"/>
            <a:ext cx="7114540" cy="4246245"/>
          </a:xfrm>
          <a:prstGeom prst="rect">
            <a:avLst/>
          </a:prstGeom>
          <a:noFill/>
        </p:spPr>
        <p:txBody>
          <a:bodyPr wrap="square" rtlCol="0">
            <a:spAutoFit/>
          </a:bodyPr>
          <a:p>
            <a:pPr fontAlgn="auto">
              <a:lnSpc>
                <a:spcPct val="150000"/>
              </a:lnSpc>
            </a:pPr>
            <a:r>
              <a:rPr lang="zh-CN" altLang="en-US"/>
              <a:t>（1）迅速有序地远离爆炸现场，避免拥挤、踩踏，造成人员伤亡。</a:t>
            </a:r>
            <a:endParaRPr lang="zh-CN" altLang="en-US"/>
          </a:p>
          <a:p>
            <a:pPr fontAlgn="auto">
              <a:lnSpc>
                <a:spcPct val="150000"/>
              </a:lnSpc>
            </a:pPr>
            <a:r>
              <a:rPr lang="zh-CN" altLang="en-US"/>
              <a:t>（2）撤离时要注意观察场馆内的安全疏散指示和标志。</a:t>
            </a:r>
            <a:endParaRPr lang="zh-CN" altLang="en-US"/>
          </a:p>
          <a:p>
            <a:pPr fontAlgn="auto">
              <a:lnSpc>
                <a:spcPct val="150000"/>
              </a:lnSpc>
            </a:pPr>
            <a:r>
              <a:rPr lang="zh-CN" altLang="en-US"/>
              <a:t>（3）场内观众应按照场内的疏散指示和标志从看台到疏散口再撤离到场馆外。</a:t>
            </a:r>
            <a:endParaRPr lang="zh-CN" altLang="en-US"/>
          </a:p>
          <a:p>
            <a:pPr fontAlgn="auto">
              <a:lnSpc>
                <a:spcPct val="150000"/>
              </a:lnSpc>
            </a:pPr>
            <a:r>
              <a:rPr lang="zh-CN" altLang="en-US"/>
              <a:t>（4）场馆内部工作人员以及运动员，应根据沿途的疏散指示和标志通过内部通道疏散。</a:t>
            </a:r>
            <a:endParaRPr lang="zh-CN" altLang="en-US"/>
          </a:p>
          <a:p>
            <a:pPr fontAlgn="auto">
              <a:lnSpc>
                <a:spcPct val="150000"/>
              </a:lnSpc>
            </a:pPr>
            <a:r>
              <a:rPr lang="zh-CN" altLang="en-US"/>
              <a:t>（5）不要因贪恋财物而浪费逃生时间。</a:t>
            </a:r>
            <a:endParaRPr lang="zh-CN" altLang="en-US"/>
          </a:p>
          <a:p>
            <a:pPr fontAlgn="auto">
              <a:lnSpc>
                <a:spcPct val="150000"/>
              </a:lnSpc>
            </a:pPr>
            <a:r>
              <a:rPr lang="zh-CN" altLang="en-US"/>
              <a:t>（6）实施必要的自救和救助他人。</a:t>
            </a:r>
            <a:endParaRPr lang="zh-CN" altLang="en-US"/>
          </a:p>
          <a:p>
            <a:pPr fontAlgn="auto">
              <a:lnSpc>
                <a:spcPct val="150000"/>
              </a:lnSpc>
            </a:pPr>
            <a:r>
              <a:rPr lang="zh-CN" altLang="en-US"/>
              <a:t>（7）拨打报警电话，客观详细地描述事件发生、发展的经过。</a:t>
            </a:r>
            <a:endParaRPr lang="zh-CN" altLang="en-US"/>
          </a:p>
          <a:p>
            <a:pPr fontAlgn="auto">
              <a:lnSpc>
                <a:spcPct val="150000"/>
              </a:lnSpc>
            </a:pPr>
            <a:r>
              <a:rPr lang="zh-CN" altLang="en-US"/>
              <a:t>（8）注意观察现场可疑的人和物，协助警方调查。</a:t>
            </a:r>
            <a:endParaRPr lang="zh-CN" altLang="en-US"/>
          </a:p>
        </p:txBody>
      </p:sp>
      <p:pic>
        <p:nvPicPr>
          <p:cNvPr id="118" name="图片 117"/>
          <p:cNvPicPr/>
          <p:nvPr/>
        </p:nvPicPr>
        <p:blipFill>
          <a:blip r:embed="rId3"/>
          <a:stretch>
            <a:fillRect/>
          </a:stretch>
        </p:blipFill>
        <p:spPr>
          <a:xfrm>
            <a:off x="7433310" y="1835150"/>
            <a:ext cx="4221480" cy="36023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checkerboard(across)">
                                      <p:cBhvr>
                                        <p:cTn id="14"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03860" y="114109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（八）在商场、宾馆发生爆炸怎么办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03860" y="1656715"/>
            <a:ext cx="7114540" cy="4246245"/>
          </a:xfrm>
          <a:prstGeom prst="rect">
            <a:avLst/>
          </a:prstGeom>
          <a:noFill/>
        </p:spPr>
        <p:txBody>
          <a:bodyPr wrap="square" rtlCol="0">
            <a:spAutoFit/>
          </a:bodyPr>
          <a:p>
            <a:pPr fontAlgn="auto">
              <a:lnSpc>
                <a:spcPct val="150000"/>
              </a:lnSpc>
            </a:pPr>
            <a:r>
              <a:rPr lang="zh-CN" altLang="en-US"/>
              <a:t>（1）保持镇静，尽快撤离现场，注意避免进入餐厅等存有易燃易爆物品的危险地点。</a:t>
            </a:r>
            <a:endParaRPr lang="zh-CN" altLang="en-US"/>
          </a:p>
          <a:p>
            <a:pPr fontAlgn="auto">
              <a:lnSpc>
                <a:spcPct val="150000"/>
              </a:lnSpc>
            </a:pPr>
            <a:r>
              <a:rPr lang="zh-CN" altLang="en-US"/>
              <a:t>（2）不盲目跟从人群逃离，避免挤成一团相互踩伤、压伤。</a:t>
            </a:r>
            <a:endParaRPr lang="zh-CN" altLang="en-US"/>
          </a:p>
          <a:p>
            <a:pPr fontAlgn="auto">
              <a:lnSpc>
                <a:spcPct val="150000"/>
              </a:lnSpc>
            </a:pPr>
            <a:r>
              <a:rPr lang="zh-CN" altLang="en-US"/>
              <a:t>（3）寻找有利地形、地物进行隐蔽。</a:t>
            </a:r>
            <a:endParaRPr lang="zh-CN" altLang="en-US"/>
          </a:p>
          <a:p>
            <a:pPr fontAlgn="auto">
              <a:lnSpc>
                <a:spcPct val="150000"/>
              </a:lnSpc>
            </a:pPr>
            <a:r>
              <a:rPr lang="zh-CN" altLang="en-US"/>
              <a:t>（4）实施自救和互救。</a:t>
            </a:r>
            <a:endParaRPr lang="zh-CN" altLang="en-US"/>
          </a:p>
          <a:p>
            <a:pPr fontAlgn="auto">
              <a:lnSpc>
                <a:spcPct val="150000"/>
              </a:lnSpc>
            </a:pPr>
            <a:r>
              <a:rPr lang="zh-CN" altLang="en-US"/>
              <a:t>（5）不要因为顾及贵重物品而浪费宝贵的逃生时间。</a:t>
            </a:r>
            <a:endParaRPr lang="zh-CN" altLang="en-US"/>
          </a:p>
          <a:p>
            <a:pPr fontAlgn="auto">
              <a:lnSpc>
                <a:spcPct val="150000"/>
              </a:lnSpc>
            </a:pPr>
            <a:r>
              <a:rPr lang="zh-CN" altLang="en-US"/>
              <a:t>（6）迅速报警，客观详细地向警方描述事件发生、发展的经过。</a:t>
            </a:r>
            <a:endParaRPr lang="zh-CN" altLang="en-US"/>
          </a:p>
          <a:p>
            <a:pPr fontAlgn="auto">
              <a:lnSpc>
                <a:spcPct val="150000"/>
              </a:lnSpc>
            </a:pPr>
            <a:r>
              <a:rPr lang="zh-CN" altLang="en-US"/>
              <a:t>（7）按照警方和有关人员的示意与指挥及时撤离现场，如果现实条件不允许，就应原地卧倒，等待救援。</a:t>
            </a:r>
            <a:endParaRPr lang="zh-CN" altLang="en-US"/>
          </a:p>
          <a:p>
            <a:pPr fontAlgn="auto">
              <a:lnSpc>
                <a:spcPct val="150000"/>
              </a:lnSpc>
            </a:pPr>
            <a:r>
              <a:rPr lang="zh-CN" altLang="en-US"/>
              <a:t>（8）注意观察现场可疑的人和物，协助警方调查。</a:t>
            </a:r>
            <a:endParaRPr lang="zh-CN" altLang="en-US"/>
          </a:p>
        </p:txBody>
      </p:sp>
      <p:pic>
        <p:nvPicPr>
          <p:cNvPr id="119" name="图片 118"/>
          <p:cNvPicPr/>
          <p:nvPr/>
        </p:nvPicPr>
        <p:blipFill>
          <a:blip r:embed="rId3"/>
          <a:stretch>
            <a:fillRect/>
          </a:stretch>
        </p:blipFill>
        <p:spPr>
          <a:xfrm>
            <a:off x="7518400" y="2109470"/>
            <a:ext cx="4027170" cy="33407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（九）公共汽车上遇到纵火恐怖袭击怎么办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30" name="椭圆 29"/>
          <p:cNvSpPr/>
          <p:nvPr>
            <p:custDataLst>
              <p:tags r:id="rId3"/>
            </p:custDataLst>
          </p:nvPr>
        </p:nvSpPr>
        <p:spPr>
          <a:xfrm>
            <a:off x="5549356" y="293010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4"/>
            </p:custDataLst>
          </p:nvPr>
        </p:nvSpPr>
        <p:spPr>
          <a:xfrm>
            <a:off x="6171924" y="4112919"/>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5"/>
            </p:custDataLst>
          </p:nvPr>
        </p:nvSpPr>
        <p:spPr>
          <a:xfrm rot="2244296">
            <a:off x="5687456" y="1887360"/>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6"/>
            </p:custDataLst>
          </p:nvPr>
        </p:nvSpPr>
        <p:spPr>
          <a:xfrm rot="6497383">
            <a:off x="6733193" y="2872714"/>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7"/>
            </p:custDataLst>
          </p:nvPr>
        </p:nvSpPr>
        <p:spPr>
          <a:xfrm rot="18987947">
            <a:off x="4462547" y="2616607"/>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8"/>
            </p:custDataLst>
          </p:nvPr>
        </p:nvSpPr>
        <p:spPr>
          <a:xfrm rot="15022245">
            <a:off x="4814307" y="3994171"/>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4" name="任意多边形 3"/>
          <p:cNvSpPr/>
          <p:nvPr>
            <p:custDataLst>
              <p:tags r:id="rId9"/>
            </p:custDataLst>
          </p:nvPr>
        </p:nvSpPr>
        <p:spPr bwMode="auto">
          <a:xfrm>
            <a:off x="5983261" y="1996193"/>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9" name="任意多边形 28"/>
          <p:cNvSpPr/>
          <p:nvPr>
            <p:custDataLst>
              <p:tags r:id="rId10"/>
            </p:custDataLst>
          </p:nvPr>
        </p:nvSpPr>
        <p:spPr bwMode="auto">
          <a:xfrm>
            <a:off x="7255159" y="2996585"/>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11"/>
            </p:custDataLst>
          </p:nvPr>
        </p:nvSpPr>
        <p:spPr bwMode="auto">
          <a:xfrm>
            <a:off x="6741763" y="4444977"/>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2"/>
            </p:custDataLst>
          </p:nvPr>
        </p:nvSpPr>
        <p:spPr bwMode="auto">
          <a:xfrm>
            <a:off x="5266826" y="4444977"/>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3"/>
            </p:custDataLst>
          </p:nvPr>
        </p:nvSpPr>
        <p:spPr>
          <a:xfrm>
            <a:off x="4700010" y="2974059"/>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28" name="直接连接符 27"/>
          <p:cNvCxnSpPr/>
          <p:nvPr>
            <p:custDataLst>
              <p:tags r:id="rId14"/>
            </p:custDataLst>
          </p:nvPr>
        </p:nvCxnSpPr>
        <p:spPr>
          <a:xfrm>
            <a:off x="1026612" y="269120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5"/>
            </p:custDataLst>
          </p:nvPr>
        </p:nvCxnSpPr>
        <p:spPr>
          <a:xfrm>
            <a:off x="1026612" y="454540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6"/>
            </p:custDataLst>
          </p:nvPr>
        </p:nvSpPr>
        <p:spPr>
          <a:xfrm>
            <a:off x="1494574" y="1978325"/>
            <a:ext cx="2708986" cy="401105"/>
          </a:xfrm>
          <a:prstGeom prst="rect">
            <a:avLst/>
          </a:prstGeom>
          <a:noFill/>
        </p:spPr>
        <p:txBody>
          <a:bodyPr wrap="square" lIns="90000" tIns="46800" rIns="90000" bIns="0" anchor="b" anchorCtr="0">
            <a:normAutofit lnSpcReduction="1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4276AA"/>
                </a:solidFill>
                <a:latin typeface="微软雅黑" panose="020B0503020204020204" charset="-122"/>
                <a:ea typeface="微软雅黑" panose="020B0503020204020204" charset="-122"/>
                <a:cs typeface="+mn-ea"/>
              </a:rPr>
              <a:t>（1）沉着冷静。</a:t>
            </a:r>
            <a:endParaRPr lang="zh-CN" altLang="en-US" sz="2000" b="1" spc="300" dirty="0">
              <a:solidFill>
                <a:srgbClr val="4276AA"/>
              </a:solidFill>
              <a:latin typeface="微软雅黑" panose="020B0503020204020204" charset="-122"/>
              <a:ea typeface="微软雅黑" panose="020B0503020204020204" charset="-122"/>
              <a:cs typeface="+mn-ea"/>
            </a:endParaRPr>
          </a:p>
        </p:txBody>
      </p:sp>
      <p:sp>
        <p:nvSpPr>
          <p:cNvPr id="37" name="文本框 36"/>
          <p:cNvSpPr txBox="1"/>
          <p:nvPr>
            <p:custDataLst>
              <p:tags r:id="rId17"/>
            </p:custDataLst>
          </p:nvPr>
        </p:nvSpPr>
        <p:spPr>
          <a:xfrm>
            <a:off x="791845" y="2994025"/>
            <a:ext cx="3411855" cy="119824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5E5CA2"/>
                </a:solidFill>
                <a:latin typeface="微软雅黑" panose="020B0503020204020204" charset="-122"/>
                <a:ea typeface="微软雅黑" panose="020B0503020204020204" charset="-122"/>
                <a:cs typeface="+mn-ea"/>
              </a:rPr>
              <a:t>（5）如果衣服着火，来得及脱下，应迅速脱下衣服，用脚将火踩灭。</a:t>
            </a:r>
            <a:endParaRPr lang="zh-CN" altLang="en-US" sz="2000" b="1" spc="300" dirty="0">
              <a:solidFill>
                <a:srgbClr val="5E5CA2"/>
              </a:solidFill>
              <a:latin typeface="微软雅黑" panose="020B0503020204020204" charset="-122"/>
              <a:ea typeface="微软雅黑" panose="020B0503020204020204" charset="-122"/>
              <a:cs typeface="+mn-ea"/>
            </a:endParaRPr>
          </a:p>
        </p:txBody>
      </p:sp>
      <p:sp>
        <p:nvSpPr>
          <p:cNvPr id="39" name="文本框 38"/>
          <p:cNvSpPr txBox="1"/>
          <p:nvPr>
            <p:custDataLst>
              <p:tags r:id="rId18"/>
            </p:custDataLst>
          </p:nvPr>
        </p:nvSpPr>
        <p:spPr>
          <a:xfrm>
            <a:off x="1038225" y="4545330"/>
            <a:ext cx="3742690" cy="159702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2000" b="1" spc="300" dirty="0">
                <a:solidFill>
                  <a:srgbClr val="5268A5"/>
                </a:solidFill>
                <a:latin typeface="微软雅黑" panose="020B0503020204020204" charset="-122"/>
                <a:ea typeface="微软雅黑" panose="020B0503020204020204" charset="-122"/>
                <a:cs typeface="+mn-ea"/>
              </a:rPr>
              <a:t>（4）如果车门线路烧坏，开启不了，应用逃生锤砸开就近车窗翻身下车，破窗时应敲击车窗边角处。</a:t>
            </a:r>
            <a:endParaRPr lang="zh-CN" altLang="en-US" sz="2000" b="1" spc="300" dirty="0">
              <a:solidFill>
                <a:srgbClr val="5268A5"/>
              </a:solidFill>
              <a:latin typeface="微软雅黑" panose="020B0503020204020204" charset="-122"/>
              <a:ea typeface="微软雅黑" panose="020B0503020204020204" charset="-122"/>
              <a:cs typeface="+mn-ea"/>
            </a:endParaRPr>
          </a:p>
        </p:txBody>
      </p:sp>
      <p:cxnSp>
        <p:nvCxnSpPr>
          <p:cNvPr id="32" name="直接连接符 31"/>
          <p:cNvCxnSpPr/>
          <p:nvPr>
            <p:custDataLst>
              <p:tags r:id="rId19"/>
            </p:custDataLst>
          </p:nvPr>
        </p:nvCxnSpPr>
        <p:spPr>
          <a:xfrm>
            <a:off x="7939380" y="339677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0"/>
            </p:custDataLst>
          </p:nvPr>
        </p:nvSpPr>
        <p:spPr>
          <a:xfrm>
            <a:off x="8068945" y="2108200"/>
            <a:ext cx="3237230" cy="111315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178AA1"/>
                </a:solidFill>
                <a:latin typeface="微软雅黑" panose="020B0503020204020204" charset="-122"/>
                <a:ea typeface="微软雅黑" panose="020B0503020204020204" charset="-122"/>
                <a:cs typeface="+mn-ea"/>
              </a:rPr>
              <a:t>（2）如果着火部位在中间，应从两头车门有秩序地下车。</a:t>
            </a:r>
            <a:endParaRPr lang="zh-CN" altLang="en-US" sz="2000" b="1" spc="300" dirty="0">
              <a:solidFill>
                <a:srgbClr val="178AA1"/>
              </a:solidFill>
              <a:latin typeface="微软雅黑" panose="020B0503020204020204" charset="-122"/>
              <a:ea typeface="微软雅黑" panose="020B0503020204020204" charset="-122"/>
              <a:cs typeface="+mn-ea"/>
            </a:endParaRPr>
          </a:p>
        </p:txBody>
      </p:sp>
      <p:sp>
        <p:nvSpPr>
          <p:cNvPr id="43" name="文本框 42"/>
          <p:cNvSpPr txBox="1"/>
          <p:nvPr>
            <p:custDataLst>
              <p:tags r:id="rId21"/>
            </p:custDataLst>
          </p:nvPr>
        </p:nvSpPr>
        <p:spPr>
          <a:xfrm>
            <a:off x="7639050" y="3956050"/>
            <a:ext cx="3364865" cy="125603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40A693"/>
                </a:solidFill>
                <a:latin typeface="微软雅黑" panose="020B0503020204020204" charset="-122"/>
                <a:ea typeface="微软雅黑" panose="020B0503020204020204" charset="-122"/>
                <a:cs typeface="+mn-ea"/>
              </a:rPr>
              <a:t>（3）如果火焰小但封住了车门，应用衣服蒙住头部，从车门冲下。</a:t>
            </a:r>
            <a:endParaRPr lang="zh-CN" altLang="en-US" sz="2000" b="1" spc="300" dirty="0">
              <a:solidFill>
                <a:srgbClr val="40A693"/>
              </a:solidFill>
              <a:latin typeface="微软雅黑" panose="020B0503020204020204" charset="-122"/>
              <a:ea typeface="微软雅黑" panose="020B0503020204020204" charset="-122"/>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（十）列车上遇到纵火恐怖袭击怎么办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48310" y="1892300"/>
            <a:ext cx="4639310" cy="2584450"/>
          </a:xfrm>
          <a:prstGeom prst="rect">
            <a:avLst/>
          </a:prstGeom>
          <a:noFill/>
        </p:spPr>
        <p:txBody>
          <a:bodyPr wrap="square" rtlCol="0">
            <a:spAutoFit/>
          </a:bodyPr>
          <a:p>
            <a:pPr fontAlgn="auto">
              <a:lnSpc>
                <a:spcPct val="150000"/>
              </a:lnSpc>
            </a:pPr>
            <a:r>
              <a:rPr lang="zh-CN" altLang="en-US"/>
              <a:t>（1）沉着冷静。不要盲目拥挤、乱冲乱撞，要听从列车人员指挥或广播指引。</a:t>
            </a:r>
            <a:endParaRPr lang="zh-CN" altLang="en-US"/>
          </a:p>
          <a:p>
            <a:pPr fontAlgn="auto">
              <a:lnSpc>
                <a:spcPct val="150000"/>
              </a:lnSpc>
            </a:pPr>
            <a:r>
              <a:rPr lang="zh-CN" altLang="en-US"/>
              <a:t>（2）利用车厢前后门逃生。被困人员应尽快利用车厢两头的通道，有序逃离。</a:t>
            </a:r>
            <a:endParaRPr lang="zh-CN" altLang="en-US"/>
          </a:p>
          <a:p>
            <a:pPr fontAlgn="auto">
              <a:lnSpc>
                <a:spcPct val="150000"/>
              </a:lnSpc>
            </a:pPr>
            <a:r>
              <a:rPr lang="zh-CN" altLang="en-US"/>
              <a:t>（3）利用车厢的窗户逃生。可用坚硬的物品将窗户的玻璃砸破，通过窗户逃离现场。</a:t>
            </a:r>
            <a:endParaRPr lang="zh-CN" altLang="en-US"/>
          </a:p>
        </p:txBody>
      </p:sp>
      <p:pic>
        <p:nvPicPr>
          <p:cNvPr id="120" name="图片 119"/>
          <p:cNvPicPr/>
          <p:nvPr/>
        </p:nvPicPr>
        <p:blipFill>
          <a:blip r:embed="rId3"/>
          <a:stretch>
            <a:fillRect/>
          </a:stretch>
        </p:blipFill>
        <p:spPr>
          <a:xfrm>
            <a:off x="5362575" y="1378585"/>
            <a:ext cx="4994275" cy="361124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6015" cy="1299"/>
              <a:chOff x="170" y="288"/>
              <a:chExt cx="6015" cy="1299"/>
            </a:xfrm>
          </p:grpSpPr>
          <p:sp>
            <p:nvSpPr>
              <p:cNvPr id="2" name="文本框 1"/>
              <p:cNvSpPr txBox="1"/>
              <p:nvPr/>
            </p:nvSpPr>
            <p:spPr>
              <a:xfrm>
                <a:off x="1314" y="478"/>
                <a:ext cx="4871"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dist"/>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一、社会安全</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30860" y="1207135"/>
            <a:ext cx="6094730"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社会安全是衡量一个国家或地区构成社会安全四个基本方面的综合性指数，包括社会治安、交通安全、生活安全和生产安全。社会安全直接关系到人民的生命安全与切身利益。它是社会和谐稳定的基础。《大中小学国家安全教育指导纲要》和《中小学公共安全教育指导纲要》中都明确指出了社会安全这一重要安全教育内容。</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8" name="图片 7" descr="1 (9)"/>
          <p:cNvPicPr>
            <a:picLocks noChangeAspect="1"/>
          </p:cNvPicPr>
          <p:nvPr/>
        </p:nvPicPr>
        <p:blipFill>
          <a:blip r:embed="rId3"/>
          <a:srcRect l="3535" t="23336" r="63636"/>
          <a:stretch>
            <a:fillRect/>
          </a:stretch>
        </p:blipFill>
        <p:spPr>
          <a:xfrm>
            <a:off x="530860" y="4338955"/>
            <a:ext cx="1844675" cy="2051050"/>
          </a:xfrm>
          <a:prstGeom prst="rect">
            <a:avLst/>
          </a:prstGeom>
        </p:spPr>
      </p:pic>
      <p:pic>
        <p:nvPicPr>
          <p:cNvPr id="100" name="图片 99"/>
          <p:cNvPicPr/>
          <p:nvPr/>
        </p:nvPicPr>
        <p:blipFill>
          <a:blip r:embed="rId4"/>
          <a:stretch>
            <a:fillRect/>
          </a:stretch>
        </p:blipFill>
        <p:spPr>
          <a:xfrm>
            <a:off x="6728460" y="1207135"/>
            <a:ext cx="4598035" cy="409956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（十一）客船上遇到纵火恐怖袭击怎么办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48310" y="1537335"/>
            <a:ext cx="7042785" cy="4661535"/>
          </a:xfrm>
          <a:prstGeom prst="rect">
            <a:avLst/>
          </a:prstGeom>
          <a:noFill/>
        </p:spPr>
        <p:txBody>
          <a:bodyPr wrap="square" rtlCol="0">
            <a:spAutoFit/>
          </a:bodyPr>
          <a:p>
            <a:pPr fontAlgn="auto">
              <a:lnSpc>
                <a:spcPct val="150000"/>
              </a:lnSpc>
            </a:pPr>
            <a:r>
              <a:rPr lang="zh-CN" altLang="en-US"/>
              <a:t>（1）沉着冷静。不盲目跟人乱跑乱撞，赶快自救或互救逃生。</a:t>
            </a:r>
            <a:endParaRPr lang="zh-CN" altLang="en-US"/>
          </a:p>
          <a:p>
            <a:pPr fontAlgn="auto">
              <a:lnSpc>
                <a:spcPct val="150000"/>
              </a:lnSpc>
            </a:pPr>
            <a:r>
              <a:rPr lang="zh-CN" altLang="en-US"/>
              <a:t>（2）可向客船的前部、尾部和露天板逃离，必要时可利用救生绳、救生梯向水中或来救援的船只上逃离，也可穿上救生衣跳进水中。</a:t>
            </a:r>
            <a:endParaRPr lang="zh-CN" altLang="en-US"/>
          </a:p>
          <a:p>
            <a:pPr fontAlgn="auto">
              <a:lnSpc>
                <a:spcPct val="150000"/>
              </a:lnSpc>
            </a:pPr>
            <a:r>
              <a:rPr lang="zh-CN" altLang="en-US"/>
              <a:t>（3）如果火势蔓延，封住走道，来不及逃时可关闭房门，不让烟气、火焰侵入。情况紧急时，也可跳入水中。</a:t>
            </a:r>
            <a:endParaRPr lang="zh-CN" altLang="en-US"/>
          </a:p>
          <a:p>
            <a:pPr fontAlgn="auto">
              <a:lnSpc>
                <a:spcPct val="150000"/>
              </a:lnSpc>
            </a:pPr>
            <a:r>
              <a:rPr lang="zh-CN" altLang="en-US"/>
              <a:t>（4）当客船前部某一楼层着火，还未延烧到机舱时，应先迅速往主甲板、露天甲板逃离。</a:t>
            </a:r>
            <a:endParaRPr lang="zh-CN" altLang="en-US"/>
          </a:p>
          <a:p>
            <a:pPr fontAlgn="auto">
              <a:lnSpc>
                <a:spcPct val="150000"/>
              </a:lnSpc>
            </a:pPr>
            <a:r>
              <a:rPr lang="zh-CN" altLang="en-US"/>
              <a:t>（5）当客船上某一客舱着火时，逃出后应随手将舱门关上，以防火势蔓延，并提醒相邻客舱内的旅客赶快疏散。</a:t>
            </a:r>
            <a:endParaRPr lang="zh-CN" altLang="en-US"/>
          </a:p>
          <a:p>
            <a:pPr fontAlgn="auto">
              <a:lnSpc>
                <a:spcPct val="150000"/>
              </a:lnSpc>
            </a:pPr>
            <a:r>
              <a:rPr lang="zh-CN" altLang="en-US"/>
              <a:t>（6）当船上大火将直通露天的梯道封锁，可以到顶层，施放绳缆，沿绳缆向下逃生。</a:t>
            </a:r>
            <a:endParaRPr lang="zh-CN" altLang="en-US"/>
          </a:p>
        </p:txBody>
      </p:sp>
      <p:pic>
        <p:nvPicPr>
          <p:cNvPr id="121" name="图片 120"/>
          <p:cNvPicPr/>
          <p:nvPr/>
        </p:nvPicPr>
        <p:blipFill>
          <a:blip r:embed="rId3"/>
          <a:stretch>
            <a:fillRect/>
          </a:stretch>
        </p:blipFill>
        <p:spPr>
          <a:xfrm>
            <a:off x="7594600" y="2277745"/>
            <a:ext cx="4150995" cy="30041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（十二）高层建筑物中遇到纵火恐怖袭击怎么办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48310" y="1537335"/>
            <a:ext cx="7042785" cy="4661535"/>
          </a:xfrm>
          <a:prstGeom prst="rect">
            <a:avLst/>
          </a:prstGeom>
          <a:noFill/>
        </p:spPr>
        <p:txBody>
          <a:bodyPr wrap="square" rtlCol="0">
            <a:spAutoFit/>
          </a:bodyPr>
          <a:p>
            <a:pPr fontAlgn="auto">
              <a:lnSpc>
                <a:spcPct val="150000"/>
              </a:lnSpc>
            </a:pPr>
            <a:r>
              <a:rPr lang="zh-CN" altLang="en-US"/>
              <a:t>（1）沉着冷静。不能自乱方寸，乱跑乱撞。</a:t>
            </a:r>
            <a:endParaRPr lang="zh-CN" altLang="en-US"/>
          </a:p>
          <a:p>
            <a:pPr fontAlgn="auto">
              <a:lnSpc>
                <a:spcPct val="150000"/>
              </a:lnSpc>
            </a:pPr>
            <a:r>
              <a:rPr lang="zh-CN" altLang="en-US"/>
              <a:t>（2）开门前先触摸门锁，若门锁温度很高，应关闭房内所有门窗，用毛巾、被子等堵塞门缝，并泼水降温。</a:t>
            </a:r>
            <a:endParaRPr lang="zh-CN" altLang="en-US"/>
          </a:p>
          <a:p>
            <a:pPr fontAlgn="auto">
              <a:lnSpc>
                <a:spcPct val="150000"/>
              </a:lnSpc>
            </a:pPr>
            <a:r>
              <a:rPr lang="zh-CN" altLang="en-US"/>
              <a:t>（3）不要轻易乘电梯。电梯往往因断电而造成“卡壳”，电梯门直通大楼各层，火场上的烟气涌入电梯并极易形成“烟囱效应”。</a:t>
            </a:r>
            <a:endParaRPr lang="zh-CN" altLang="en-US"/>
          </a:p>
          <a:p>
            <a:pPr fontAlgn="auto">
              <a:lnSpc>
                <a:spcPct val="150000"/>
              </a:lnSpc>
            </a:pPr>
            <a:r>
              <a:rPr lang="zh-CN" altLang="en-US"/>
              <a:t>（4）不可乱钻、乱躲。高层建筑火灾中千万不可钻到床底下、衣橱内躲避火焰或烟雾，这些都是最危险的地方，又不易被发觉。</a:t>
            </a:r>
            <a:endParaRPr lang="zh-CN" altLang="en-US"/>
          </a:p>
          <a:p>
            <a:pPr fontAlgn="auto">
              <a:lnSpc>
                <a:spcPct val="150000"/>
              </a:lnSpc>
            </a:pPr>
            <a:r>
              <a:rPr lang="zh-CN" altLang="en-US"/>
              <a:t>（5）利用建筑内部的设施，利用普通楼梯、观景楼梯进行逃生；利用阳台、通廊、安全绳等进行逃生。</a:t>
            </a:r>
            <a:endParaRPr lang="zh-CN" altLang="en-US"/>
          </a:p>
          <a:p>
            <a:pPr fontAlgn="auto">
              <a:lnSpc>
                <a:spcPct val="150000"/>
              </a:lnSpc>
            </a:pPr>
            <a:r>
              <a:rPr lang="zh-CN" altLang="en-US"/>
              <a:t>（6）根据火场广播逃生：当某一楼层或某一部位火势已经蔓延时，不可盲目行动，要注意听火场消防人员广播和救援疏导信号。</a:t>
            </a:r>
            <a:endParaRPr lang="zh-CN" altLang="en-US"/>
          </a:p>
        </p:txBody>
      </p:sp>
      <p:pic>
        <p:nvPicPr>
          <p:cNvPr id="122" name="图片 121"/>
          <p:cNvPicPr/>
          <p:nvPr/>
        </p:nvPicPr>
        <p:blipFill>
          <a:blip r:embed="rId3"/>
          <a:stretch>
            <a:fillRect/>
          </a:stretch>
        </p:blipFill>
        <p:spPr>
          <a:xfrm>
            <a:off x="7491095" y="2061210"/>
            <a:ext cx="4291965" cy="34372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（十四）遇到化学恐怖袭击怎么办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48310" y="1537335"/>
            <a:ext cx="6318250" cy="4661535"/>
          </a:xfrm>
          <a:prstGeom prst="rect">
            <a:avLst/>
          </a:prstGeom>
          <a:noFill/>
        </p:spPr>
        <p:txBody>
          <a:bodyPr wrap="square" rtlCol="0">
            <a:spAutoFit/>
          </a:bodyPr>
          <a:p>
            <a:pPr fontAlgn="auto">
              <a:lnSpc>
                <a:spcPct val="150000"/>
              </a:lnSpc>
            </a:pPr>
            <a:r>
              <a:rPr lang="zh-CN" altLang="en-US"/>
              <a:t>（1）不要惊慌，应进一步判明情况。化学恐怖袭击多利用空气为传播介质，常伴有异常的气味、异常的烟雾等现象。</a:t>
            </a:r>
            <a:endParaRPr lang="zh-CN" altLang="en-US"/>
          </a:p>
          <a:p>
            <a:pPr fontAlgn="auto">
              <a:lnSpc>
                <a:spcPct val="150000"/>
              </a:lnSpc>
            </a:pPr>
            <a:r>
              <a:rPr lang="zh-CN" altLang="en-US"/>
              <a:t>（2）尽快掩避。利用环境设施和随身携带的物品遮掩身体及口鼻，避免或减少毒物的分割侵袭和吸入。</a:t>
            </a:r>
            <a:endParaRPr lang="zh-CN" altLang="en-US"/>
          </a:p>
          <a:p>
            <a:pPr fontAlgn="auto">
              <a:lnSpc>
                <a:spcPct val="150000"/>
              </a:lnSpc>
            </a:pPr>
            <a:r>
              <a:rPr lang="zh-CN" altLang="en-US"/>
              <a:t>（3）尽快寻找出口，迅速有序地离开污染源或污染区域，尽量逆风撤离。</a:t>
            </a:r>
            <a:endParaRPr lang="zh-CN" altLang="en-US"/>
          </a:p>
          <a:p>
            <a:pPr fontAlgn="auto">
              <a:lnSpc>
                <a:spcPct val="150000"/>
              </a:lnSpc>
            </a:pPr>
            <a:r>
              <a:rPr lang="zh-CN" altLang="en-US"/>
              <a:t>（4）及时报警，请求救助。可拨打 110、119、120 报警。</a:t>
            </a:r>
            <a:endParaRPr lang="zh-CN" altLang="en-US"/>
          </a:p>
          <a:p>
            <a:pPr fontAlgn="auto">
              <a:lnSpc>
                <a:spcPct val="150000"/>
              </a:lnSpc>
            </a:pPr>
            <a:r>
              <a:rPr lang="zh-CN" altLang="en-US"/>
              <a:t>（5）进行必要的自救互救。采取催吐、洗胃等方法，加快毒物的排出。</a:t>
            </a:r>
            <a:endParaRPr lang="zh-CN" altLang="en-US"/>
          </a:p>
          <a:p>
            <a:pPr fontAlgn="auto">
              <a:lnSpc>
                <a:spcPct val="150000"/>
              </a:lnSpc>
            </a:pPr>
            <a:r>
              <a:rPr lang="zh-CN" altLang="en-US"/>
              <a:t>（6）听从相关人员的指挥。</a:t>
            </a:r>
            <a:endParaRPr lang="zh-CN" altLang="en-US"/>
          </a:p>
          <a:p>
            <a:pPr fontAlgn="auto">
              <a:lnSpc>
                <a:spcPct val="150000"/>
              </a:lnSpc>
            </a:pPr>
            <a:r>
              <a:rPr lang="zh-CN" altLang="en-US"/>
              <a:t>（7）配合相关部门做好后续工作。</a:t>
            </a:r>
            <a:endParaRPr lang="zh-CN" altLang="en-US"/>
          </a:p>
        </p:txBody>
      </p:sp>
      <p:pic>
        <p:nvPicPr>
          <p:cNvPr id="123" name="图片 122"/>
          <p:cNvPicPr/>
          <p:nvPr/>
        </p:nvPicPr>
        <p:blipFill>
          <a:blip r:embed="rId3"/>
          <a:stretch>
            <a:fillRect/>
          </a:stretch>
        </p:blipFill>
        <p:spPr>
          <a:xfrm>
            <a:off x="6766560" y="1851660"/>
            <a:ext cx="4881880" cy="350329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23"/>
                                        </p:tgtEl>
                                        <p:attrNameLst>
                                          <p:attrName>style.visibility</p:attrName>
                                        </p:attrNameLst>
                                      </p:cBhvr>
                                      <p:to>
                                        <p:strVal val="visible"/>
                                      </p:to>
                                    </p:set>
                                    <p:animEffect transition="in" filter="blinds(horizontal)">
                                      <p:cBhvr>
                                        <p:cTn id="14"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（十五）遇到核与辐射恐怖袭击怎么办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grpSp>
        <p:nvGrpSpPr>
          <p:cNvPr id="4" name="组合 3"/>
          <p:cNvGrpSpPr/>
          <p:nvPr>
            <p:custDataLst>
              <p:tags r:id="rId3"/>
            </p:custDataLst>
          </p:nvPr>
        </p:nvGrpSpPr>
        <p:grpSpPr>
          <a:xfrm>
            <a:off x="4049513" y="1742831"/>
            <a:ext cx="4116935" cy="3845580"/>
            <a:chOff x="4239274" y="2310239"/>
            <a:chExt cx="3464575" cy="3236218"/>
          </a:xfrm>
        </p:grpSpPr>
        <p:grpSp>
          <p:nvGrpSpPr>
            <p:cNvPr id="6" name="组合 5"/>
            <p:cNvGrpSpPr/>
            <p:nvPr>
              <p:custDataLst>
                <p:tags r:id="rId4"/>
              </p:custDataLst>
            </p:nvPr>
          </p:nvGrpSpPr>
          <p:grpSpPr>
            <a:xfrm>
              <a:off x="4239274" y="3722823"/>
              <a:ext cx="1669308" cy="399431"/>
              <a:chOff x="2309253" y="3196979"/>
              <a:chExt cx="2186098" cy="523089"/>
            </a:xfrm>
          </p:grpSpPr>
          <p:sp>
            <p:nvSpPr>
              <p:cNvPr id="5" name="五边形 3"/>
              <p:cNvSpPr/>
              <p:nvPr>
                <p:custDataLst>
                  <p:tags r:id="rId5"/>
                </p:custDataLst>
              </p:nvPr>
            </p:nvSpPr>
            <p:spPr>
              <a:xfrm rot="12359350" flipV="1">
                <a:off x="2309253" y="3196979"/>
                <a:ext cx="1815080" cy="407031"/>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06</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7" name="图片 6"/>
              <p:cNvPicPr>
                <a:picLocks noChangeAspect="1"/>
              </p:cNvPicPr>
              <p:nvPr>
                <p:custDataLst>
                  <p:tags r:id="rId6"/>
                </p:custDataLst>
              </p:nvPr>
            </p:nvPicPr>
            <p:blipFill rotWithShape="1">
              <a:blip r:embed="rId7"/>
              <a:srcRect l="79164" t="15523" b="15959"/>
              <a:stretch>
                <a:fillRect/>
              </a:stretch>
            </p:blipFill>
            <p:spPr>
              <a:xfrm rot="14760000">
                <a:off x="3587670" y="2812388"/>
                <a:ext cx="288419" cy="1526942"/>
              </a:xfrm>
              <a:prstGeom prst="rect">
                <a:avLst/>
              </a:prstGeom>
            </p:spPr>
          </p:pic>
        </p:grpSp>
        <p:grpSp>
          <p:nvGrpSpPr>
            <p:cNvPr id="22" name="组合 21"/>
            <p:cNvGrpSpPr/>
            <p:nvPr>
              <p:custDataLst>
                <p:tags r:id="rId8"/>
              </p:custDataLst>
            </p:nvPr>
          </p:nvGrpSpPr>
          <p:grpSpPr>
            <a:xfrm>
              <a:off x="4993026" y="2310239"/>
              <a:ext cx="1165975" cy="1385996"/>
              <a:chOff x="3296355" y="1347081"/>
              <a:chExt cx="1526942" cy="1815078"/>
            </a:xfrm>
          </p:grpSpPr>
          <p:sp>
            <p:nvSpPr>
              <p:cNvPr id="8" name="五边形 3"/>
              <p:cNvSpPr/>
              <p:nvPr>
                <p:custDataLst>
                  <p:tags r:id="rId9"/>
                </p:custDataLst>
              </p:nvPr>
            </p:nvSpPr>
            <p:spPr>
              <a:xfrm rot="15959350" flipV="1">
                <a:off x="3046613" y="2051105"/>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01</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9" name="图片 8"/>
              <p:cNvPicPr>
                <a:picLocks noChangeAspect="1"/>
              </p:cNvPicPr>
              <p:nvPr>
                <p:custDataLst>
                  <p:tags r:id="rId10"/>
                </p:custDataLst>
              </p:nvPr>
            </p:nvPicPr>
            <p:blipFill rotWithShape="1">
              <a:blip r:embed="rId7"/>
              <a:srcRect l="79164" t="15523" b="15959"/>
              <a:stretch>
                <a:fillRect/>
              </a:stretch>
            </p:blipFill>
            <p:spPr>
              <a:xfrm rot="18360000">
                <a:off x="3915616" y="2024910"/>
                <a:ext cx="288419" cy="1526942"/>
              </a:xfrm>
              <a:prstGeom prst="rect">
                <a:avLst/>
              </a:prstGeom>
            </p:spPr>
          </p:pic>
        </p:grpSp>
        <p:grpSp>
          <p:nvGrpSpPr>
            <p:cNvPr id="18" name="组合 17"/>
            <p:cNvGrpSpPr/>
            <p:nvPr>
              <p:custDataLst>
                <p:tags r:id="rId11"/>
              </p:custDataLst>
            </p:nvPr>
          </p:nvGrpSpPr>
          <p:grpSpPr>
            <a:xfrm>
              <a:off x="5841612" y="2744040"/>
              <a:ext cx="1385997" cy="1165975"/>
              <a:chOff x="4407650" y="1915180"/>
              <a:chExt cx="1815078" cy="1526942"/>
            </a:xfrm>
          </p:grpSpPr>
          <p:sp>
            <p:nvSpPr>
              <p:cNvPr id="10" name="五边形 3"/>
              <p:cNvSpPr/>
              <p:nvPr>
                <p:custDataLst>
                  <p:tags r:id="rId12"/>
                </p:custDataLst>
              </p:nvPr>
            </p:nvSpPr>
            <p:spPr>
              <a:xfrm rot="19559350" flipV="1">
                <a:off x="4407650" y="2116738"/>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02</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3" name="图片 12"/>
              <p:cNvPicPr>
                <a:picLocks noChangeAspect="1"/>
              </p:cNvPicPr>
              <p:nvPr>
                <p:custDataLst>
                  <p:tags r:id="rId13"/>
                </p:custDataLst>
              </p:nvPr>
            </p:nvPicPr>
            <p:blipFill rotWithShape="1">
              <a:blip r:embed="rId7"/>
              <a:srcRect l="79164" t="15523" b="15959"/>
              <a:stretch>
                <a:fillRect/>
              </a:stretch>
            </p:blipFill>
            <p:spPr>
              <a:xfrm rot="360000">
                <a:off x="4761566" y="1915180"/>
                <a:ext cx="288419" cy="1526942"/>
              </a:xfrm>
              <a:prstGeom prst="rect">
                <a:avLst/>
              </a:prstGeom>
            </p:spPr>
          </p:pic>
        </p:grpSp>
        <p:grpSp>
          <p:nvGrpSpPr>
            <p:cNvPr id="14" name="组合 13"/>
            <p:cNvGrpSpPr/>
            <p:nvPr>
              <p:custDataLst>
                <p:tags r:id="rId14"/>
              </p:custDataLst>
            </p:nvPr>
          </p:nvGrpSpPr>
          <p:grpSpPr>
            <a:xfrm>
              <a:off x="6034542" y="3734436"/>
              <a:ext cx="1669307" cy="399431"/>
              <a:chOff x="4660309" y="3212191"/>
              <a:chExt cx="2186097" cy="523088"/>
            </a:xfrm>
          </p:grpSpPr>
          <p:sp>
            <p:nvSpPr>
              <p:cNvPr id="16" name="五边形 3"/>
              <p:cNvSpPr/>
              <p:nvPr>
                <p:custDataLst>
                  <p:tags r:id="rId15"/>
                </p:custDataLst>
              </p:nvPr>
            </p:nvSpPr>
            <p:spPr>
              <a:xfrm rot="1559350" flipV="1">
                <a:off x="5031327" y="3328250"/>
                <a:ext cx="1815079" cy="407029"/>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27CED7">
                      <a:lumMod val="75000"/>
                    </a:srgbClr>
                  </a:gs>
                  <a:gs pos="100000">
                    <a:srgbClr val="27CED7"/>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03</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7" name="图片 16"/>
              <p:cNvPicPr>
                <a:picLocks noChangeAspect="1"/>
              </p:cNvPicPr>
              <p:nvPr>
                <p:custDataLst>
                  <p:tags r:id="rId16"/>
                </p:custDataLst>
              </p:nvPr>
            </p:nvPicPr>
            <p:blipFill rotWithShape="1">
              <a:blip r:embed="rId7"/>
              <a:srcRect l="79164" t="15523" b="15959"/>
              <a:stretch>
                <a:fillRect/>
              </a:stretch>
            </p:blipFill>
            <p:spPr>
              <a:xfrm rot="3960000">
                <a:off x="5279570" y="2592930"/>
                <a:ext cx="288419" cy="1526942"/>
              </a:xfrm>
              <a:prstGeom prst="rect">
                <a:avLst/>
              </a:prstGeom>
            </p:spPr>
          </p:pic>
        </p:grpSp>
        <p:grpSp>
          <p:nvGrpSpPr>
            <p:cNvPr id="32" name="组合 31"/>
            <p:cNvGrpSpPr/>
            <p:nvPr>
              <p:custDataLst>
                <p:tags r:id="rId17"/>
              </p:custDataLst>
            </p:nvPr>
          </p:nvGrpSpPr>
          <p:grpSpPr>
            <a:xfrm>
              <a:off x="5784123" y="4160461"/>
              <a:ext cx="1165975" cy="1385996"/>
              <a:chOff x="4332363" y="3770102"/>
              <a:chExt cx="1526942" cy="1815078"/>
            </a:xfrm>
          </p:grpSpPr>
          <p:sp>
            <p:nvSpPr>
              <p:cNvPr id="20" name="五边形 3"/>
              <p:cNvSpPr/>
              <p:nvPr>
                <p:custDataLst>
                  <p:tags r:id="rId18"/>
                </p:custDataLst>
              </p:nvPr>
            </p:nvSpPr>
            <p:spPr>
              <a:xfrm rot="5159350" flipV="1">
                <a:off x="4293969" y="4474126"/>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49C782">
                      <a:lumMod val="75000"/>
                    </a:srgbClr>
                  </a:gs>
                  <a:gs pos="100000">
                    <a:srgbClr val="49C782"/>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04</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21" name="图片 20"/>
              <p:cNvPicPr>
                <a:picLocks noChangeAspect="1"/>
              </p:cNvPicPr>
              <p:nvPr>
                <p:custDataLst>
                  <p:tags r:id="rId19"/>
                </p:custDataLst>
              </p:nvPr>
            </p:nvPicPr>
            <p:blipFill rotWithShape="1">
              <a:blip r:embed="rId7"/>
              <a:srcRect l="79164" t="15523" b="15959"/>
              <a:stretch>
                <a:fillRect/>
              </a:stretch>
            </p:blipFill>
            <p:spPr>
              <a:xfrm rot="7560000">
                <a:off x="4951624" y="3380409"/>
                <a:ext cx="288419" cy="1526942"/>
              </a:xfrm>
              <a:prstGeom prst="rect">
                <a:avLst/>
              </a:prstGeom>
            </p:spPr>
          </p:pic>
        </p:grpSp>
        <p:grpSp>
          <p:nvGrpSpPr>
            <p:cNvPr id="11" name="组合 10"/>
            <p:cNvGrpSpPr/>
            <p:nvPr>
              <p:custDataLst>
                <p:tags r:id="rId20"/>
              </p:custDataLst>
            </p:nvPr>
          </p:nvGrpSpPr>
          <p:grpSpPr>
            <a:xfrm>
              <a:off x="4715514" y="3946680"/>
              <a:ext cx="1385997" cy="1165975"/>
              <a:chOff x="2932931" y="3490138"/>
              <a:chExt cx="1815078" cy="1526942"/>
            </a:xfrm>
          </p:grpSpPr>
          <p:sp>
            <p:nvSpPr>
              <p:cNvPr id="15" name="五边形 3"/>
              <p:cNvSpPr/>
              <p:nvPr>
                <p:custDataLst>
                  <p:tags r:id="rId21"/>
                </p:custDataLst>
              </p:nvPr>
            </p:nvSpPr>
            <p:spPr>
              <a:xfrm rot="8759350" flipV="1">
                <a:off x="2932931" y="4408489"/>
                <a:ext cx="1815078" cy="407030"/>
              </a:xfrm>
              <a:custGeom>
                <a:avLst/>
                <a:gdLst>
                  <a:gd name="connsiteX0" fmla="*/ 0 w 3888432"/>
                  <a:gd name="connsiteY0" fmla="*/ 0 h 1129027"/>
                  <a:gd name="connsiteX1" fmla="*/ 3323919 w 3888432"/>
                  <a:gd name="connsiteY1" fmla="*/ 0 h 1129027"/>
                  <a:gd name="connsiteX2" fmla="*/ 3888432 w 3888432"/>
                  <a:gd name="connsiteY2" fmla="*/ 564514 h 1129027"/>
                  <a:gd name="connsiteX3" fmla="*/ 3323919 w 3888432"/>
                  <a:gd name="connsiteY3" fmla="*/ 1129027 h 1129027"/>
                  <a:gd name="connsiteX4" fmla="*/ 1011895 w 3888432"/>
                  <a:gd name="connsiteY4" fmla="*/ 1118735 h 1129027"/>
                  <a:gd name="connsiteX5" fmla="*/ 0 w 3888432"/>
                  <a:gd name="connsiteY5" fmla="*/ 8248 h 1129027"/>
                  <a:gd name="connsiteX6" fmla="*/ 0 w 3888432"/>
                  <a:gd name="connsiteY6" fmla="*/ 0 h 1129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88432" h="1129027">
                    <a:moveTo>
                      <a:pt x="0" y="0"/>
                    </a:moveTo>
                    <a:lnTo>
                      <a:pt x="3323919" y="0"/>
                    </a:lnTo>
                    <a:lnTo>
                      <a:pt x="3888432" y="564514"/>
                    </a:lnTo>
                    <a:lnTo>
                      <a:pt x="3323919" y="1129027"/>
                    </a:lnTo>
                    <a:lnTo>
                      <a:pt x="1011895" y="1118735"/>
                    </a:lnTo>
                    <a:lnTo>
                      <a:pt x="0" y="8248"/>
                    </a:lnTo>
                    <a:lnTo>
                      <a:pt x="0" y="0"/>
                    </a:lnTo>
                    <a:close/>
                  </a:path>
                </a:pathLst>
              </a:custGeom>
              <a:gradFill flip="none" rotWithShape="1">
                <a:gsLst>
                  <a:gs pos="0">
                    <a:srgbClr val="FFC715">
                      <a:lumMod val="75000"/>
                    </a:srgbClr>
                  </a:gs>
                  <a:gs pos="100000">
                    <a:srgbClr val="FFC715"/>
                  </a:gs>
                </a:gsLst>
                <a:lin ang="0" scaled="0"/>
                <a:tileRect/>
              </a:gradFill>
              <a:ln w="25400" cap="flat" cmpd="sng" algn="ctr">
                <a:noFill/>
                <a:prstDash val="solid"/>
              </a:ln>
              <a:effectLst/>
            </p:spPr>
            <p:txBody>
              <a:bodyPr rtlCol="0" anchor="ctr">
                <a:normAutofit/>
              </a:bodyPr>
              <a:lstStyle/>
              <a:p>
                <a:pPr algn="ctr"/>
                <a:r>
                  <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rPr>
                  <a:t>05</a:t>
                </a:r>
                <a:endParaRPr lang="en-US" kern="0" dirty="0">
                  <a:solidFill>
                    <a:sysClr val="window" lastClr="FFFFFF"/>
                  </a:solidFill>
                  <a:latin typeface="Arial" panose="020B0604020202020204" pitchFamily="34" charset="0"/>
                  <a:cs typeface="Arial" panose="020B0604020202020204" pitchFamily="34" charset="0"/>
                  <a:sym typeface="Arial" panose="020B0604020202020204" pitchFamily="34" charset="0"/>
                </a:endParaRPr>
              </a:p>
            </p:txBody>
          </p:sp>
          <p:pic>
            <p:nvPicPr>
              <p:cNvPr id="19" name="图片 18"/>
              <p:cNvPicPr>
                <a:picLocks noChangeAspect="1"/>
              </p:cNvPicPr>
              <p:nvPr>
                <p:custDataLst>
                  <p:tags r:id="rId22"/>
                </p:custDataLst>
              </p:nvPr>
            </p:nvPicPr>
            <p:blipFill rotWithShape="1">
              <a:blip r:embed="rId7"/>
              <a:srcRect l="79164" t="15523" b="15959"/>
              <a:stretch>
                <a:fillRect/>
              </a:stretch>
            </p:blipFill>
            <p:spPr>
              <a:xfrm rot="11160000">
                <a:off x="4105673" y="3490138"/>
                <a:ext cx="288419" cy="1526942"/>
              </a:xfrm>
              <a:prstGeom prst="rect">
                <a:avLst/>
              </a:prstGeom>
            </p:spPr>
          </p:pic>
        </p:grpSp>
      </p:grpSp>
      <p:sp>
        <p:nvSpPr>
          <p:cNvPr id="27" name="文本框 26"/>
          <p:cNvSpPr txBox="1"/>
          <p:nvPr>
            <p:custDataLst>
              <p:tags r:id="rId23"/>
            </p:custDataLst>
          </p:nvPr>
        </p:nvSpPr>
        <p:spPr>
          <a:xfrm>
            <a:off x="4713605" y="1203960"/>
            <a:ext cx="3450590" cy="432435"/>
          </a:xfrm>
          <a:prstGeom prst="rect">
            <a:avLst/>
          </a:prstGeom>
          <a:noFill/>
        </p:spPr>
        <p:txBody>
          <a:bodyPr wrap="square" rtlCol="0" anchor="b" anchorCtr="0"/>
          <a:lstStyle/>
          <a:p>
            <a:pPr algn="ct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（1）不要惊慌，进一步判明情况。</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8" name="文本框 27"/>
          <p:cNvSpPr txBox="1"/>
          <p:nvPr>
            <p:custDataLst>
              <p:tags r:id="rId24"/>
            </p:custDataLst>
          </p:nvPr>
        </p:nvSpPr>
        <p:spPr>
          <a:xfrm>
            <a:off x="7770495" y="1842135"/>
            <a:ext cx="3113405" cy="812800"/>
          </a:xfrm>
          <a:prstGeom prst="rect">
            <a:avLst/>
          </a:prstGeom>
          <a:noFill/>
        </p:spPr>
        <p:txBody>
          <a:bodyPr wrap="square" rtlCol="0" anchor="ctr" anchorCtr="0">
            <a:normAutofit/>
          </a:bodyPr>
          <a:lstStyle/>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（2）尽快有序撤离到相对安全的地方，远离辐射源。</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29" name="文本框 28"/>
          <p:cNvSpPr txBox="1"/>
          <p:nvPr>
            <p:custDataLst>
              <p:tags r:id="rId25"/>
            </p:custDataLst>
          </p:nvPr>
        </p:nvSpPr>
        <p:spPr>
          <a:xfrm>
            <a:off x="8140700" y="3439160"/>
            <a:ext cx="2686685" cy="925830"/>
          </a:xfrm>
          <a:prstGeom prst="rect">
            <a:avLst/>
          </a:prstGeom>
          <a:noFill/>
        </p:spPr>
        <p:txBody>
          <a:bodyPr wrap="square" rtlCol="0" anchor="t" anchorCtr="0"/>
          <a:lstStyle/>
          <a:p>
            <a:pP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（3）利用随身携带的物品遮掩口鼻，防止或减少放射性灰尘的吸入。</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0" name="文本框 29"/>
          <p:cNvSpPr txBox="1"/>
          <p:nvPr>
            <p:custDataLst>
              <p:tags r:id="rId26"/>
            </p:custDataLst>
          </p:nvPr>
        </p:nvSpPr>
        <p:spPr>
          <a:xfrm>
            <a:off x="5285740" y="5674360"/>
            <a:ext cx="2878455" cy="468630"/>
          </a:xfrm>
          <a:prstGeom prst="rect">
            <a:avLst/>
          </a:prstGeom>
          <a:noFill/>
        </p:spPr>
        <p:txBody>
          <a:bodyPr wrap="square" rtlCol="0" anchor="t" anchorCtr="0">
            <a:normAutofit/>
          </a:bodyPr>
          <a:lstStyle/>
          <a:p>
            <a:pPr algn="ctr">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（4）及时报警，请求救助。</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1" name="文本框 30"/>
          <p:cNvSpPr txBox="1"/>
          <p:nvPr>
            <p:custDataLst>
              <p:tags r:id="rId27"/>
            </p:custDataLst>
          </p:nvPr>
        </p:nvSpPr>
        <p:spPr>
          <a:xfrm>
            <a:off x="1277791" y="4885739"/>
            <a:ext cx="2644427" cy="812530"/>
          </a:xfrm>
          <a:prstGeom prst="rect">
            <a:avLst/>
          </a:prstGeom>
          <a:noFill/>
        </p:spPr>
        <p:txBody>
          <a:bodyPr wrap="square" rtlCol="0" anchor="t" anchorCtr="0">
            <a:normAutofit/>
          </a:bodyPr>
          <a:lstStyle/>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（5）听从相关人员的指挥。</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
        <p:nvSpPr>
          <p:cNvPr id="33" name="文本框 32"/>
          <p:cNvSpPr txBox="1"/>
          <p:nvPr>
            <p:custDataLst>
              <p:tags r:id="rId28"/>
            </p:custDataLst>
          </p:nvPr>
        </p:nvSpPr>
        <p:spPr>
          <a:xfrm>
            <a:off x="654050" y="2864485"/>
            <a:ext cx="3397885" cy="812800"/>
          </a:xfrm>
          <a:prstGeom prst="rect">
            <a:avLst/>
          </a:prstGeom>
          <a:noFill/>
        </p:spPr>
        <p:txBody>
          <a:bodyPr wrap="square" rtlCol="0" anchor="ctr" anchorCtr="0">
            <a:normAutofit/>
          </a:bodyPr>
          <a:lstStyle/>
          <a:p>
            <a:pPr algn="l">
              <a:lnSpc>
                <a:spcPct val="130000"/>
              </a:lnSpc>
            </a:pPr>
            <a:r>
              <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rPr>
              <a:t>（6）配合相关部门做好后续工作。</a:t>
            </a:r>
            <a:endParaRPr lang="zh-CN" altLang="en-US" sz="1600" dirty="0">
              <a:solidFill>
                <a:sysClr val="windowText" lastClr="000000">
                  <a:lumMod val="65000"/>
                  <a:lumOff val="35000"/>
                </a:sysClr>
              </a:solidFill>
              <a:latin typeface="Arial" panose="020B0604020202020204" pitchFamily="34" charset="0"/>
              <a:cs typeface="Arial" panose="020B0604020202020204" pitchFamily="34" charset="0"/>
              <a:sym typeface="Arial" panose="020B0604020202020204" pitchFamily="34" charset="0"/>
            </a:endParaRPr>
          </a:p>
        </p:txBody>
      </p:sp>
    </p:spTree>
    <p:custDataLst>
      <p:tags r:id="rId29"/>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3" name="组合 2"/>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23" name="图片 22" descr="11"/>
            <p:cNvPicPr>
              <a:picLocks noChangeAspect="1"/>
            </p:cNvPicPr>
            <p:nvPr/>
          </p:nvPicPr>
          <p:blipFill>
            <a:blip r:embed="rId1"/>
            <a:srcRect t="81118" r="67447"/>
            <a:stretch>
              <a:fillRect/>
            </a:stretch>
          </p:blipFill>
          <p:spPr>
            <a:xfrm>
              <a:off x="0" y="6096"/>
              <a:ext cx="18716" cy="4704"/>
            </a:xfrm>
            <a:prstGeom prst="rect">
              <a:avLst/>
            </a:prstGeom>
          </p:spPr>
        </p:pic>
        <p:sp>
          <p:nvSpPr>
            <p:cNvPr id="24" name="矩形 23"/>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5" name="组合 24"/>
            <p:cNvGrpSpPr/>
            <p:nvPr/>
          </p:nvGrpSpPr>
          <p:grpSpPr>
            <a:xfrm>
              <a:off x="290" y="188"/>
              <a:ext cx="15672" cy="1299"/>
              <a:chOff x="170" y="288"/>
              <a:chExt cx="15672" cy="1299"/>
            </a:xfrm>
          </p:grpSpPr>
          <p:sp>
            <p:nvSpPr>
              <p:cNvPr id="26" name="文本框 25"/>
              <p:cNvSpPr txBox="1"/>
              <p:nvPr/>
            </p:nvSpPr>
            <p:spPr>
              <a:xfrm>
                <a:off x="1314" y="478"/>
                <a:ext cx="1452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二、应对恐怖袭击的策略</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48310" y="1033145"/>
            <a:ext cx="538162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（十六）遇到生物恐怖袭击该怎么办</a:t>
            </a:r>
            <a:endParaRPr lang="zh-CN" altLang="en-US"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endParaRPr>
          </a:p>
        </p:txBody>
      </p:sp>
      <p:sp>
        <p:nvSpPr>
          <p:cNvPr id="2" name="文本框 1"/>
          <p:cNvSpPr txBox="1"/>
          <p:nvPr/>
        </p:nvSpPr>
        <p:spPr>
          <a:xfrm>
            <a:off x="448310" y="1537335"/>
            <a:ext cx="6318250" cy="3415030"/>
          </a:xfrm>
          <a:prstGeom prst="rect">
            <a:avLst/>
          </a:prstGeom>
          <a:noFill/>
        </p:spPr>
        <p:txBody>
          <a:bodyPr wrap="square" rtlCol="0">
            <a:spAutoFit/>
          </a:bodyPr>
          <a:p>
            <a:pPr fontAlgn="auto">
              <a:lnSpc>
                <a:spcPct val="150000"/>
              </a:lnSpc>
            </a:pPr>
            <a:r>
              <a:rPr lang="zh-CN" altLang="en-US"/>
              <a:t>（1）不要惊慌，尽量保持镇静，判明情况。</a:t>
            </a:r>
            <a:endParaRPr lang="zh-CN" altLang="en-US"/>
          </a:p>
          <a:p>
            <a:pPr fontAlgn="auto">
              <a:lnSpc>
                <a:spcPct val="150000"/>
              </a:lnSpc>
            </a:pPr>
            <a:r>
              <a:rPr lang="zh-CN" altLang="en-US"/>
              <a:t>（2）利用环境设施和随身携带的物品，遮掩身体和口鼻，避免或减少病原体的侵袭和吸入。</a:t>
            </a:r>
            <a:endParaRPr lang="zh-CN" altLang="en-US"/>
          </a:p>
          <a:p>
            <a:pPr fontAlgn="auto">
              <a:lnSpc>
                <a:spcPct val="150000"/>
              </a:lnSpc>
            </a:pPr>
            <a:r>
              <a:rPr lang="zh-CN" altLang="en-US"/>
              <a:t>（3）尽快寻找出口，迅速有序地离开污染源或污染区域。</a:t>
            </a:r>
            <a:endParaRPr lang="zh-CN" altLang="en-US"/>
          </a:p>
          <a:p>
            <a:pPr fontAlgn="auto">
              <a:lnSpc>
                <a:spcPct val="150000"/>
              </a:lnSpc>
            </a:pPr>
            <a:r>
              <a:rPr lang="zh-CN" altLang="en-US"/>
              <a:t>（4）及时报警，请求救助。可拨打 110、119、120 报警。</a:t>
            </a:r>
            <a:endParaRPr lang="zh-CN" altLang="en-US"/>
          </a:p>
          <a:p>
            <a:pPr fontAlgn="auto">
              <a:lnSpc>
                <a:spcPct val="150000"/>
              </a:lnSpc>
            </a:pPr>
            <a:r>
              <a:rPr lang="zh-CN" altLang="en-US"/>
              <a:t>（5）听从相关人员的指挥。</a:t>
            </a:r>
            <a:endParaRPr lang="zh-CN" altLang="en-US"/>
          </a:p>
          <a:p>
            <a:pPr fontAlgn="auto">
              <a:lnSpc>
                <a:spcPct val="150000"/>
              </a:lnSpc>
            </a:pPr>
            <a:r>
              <a:rPr lang="zh-CN" altLang="en-US"/>
              <a:t>（6）不要回家或到人员多的地方，以避免扩大病源污染。</a:t>
            </a:r>
            <a:endParaRPr lang="zh-CN" altLang="en-US"/>
          </a:p>
          <a:p>
            <a:pPr fontAlgn="auto">
              <a:lnSpc>
                <a:spcPct val="150000"/>
              </a:lnSpc>
            </a:pPr>
            <a:r>
              <a:rPr lang="zh-CN" altLang="en-US"/>
              <a:t>（7）配合相关部门做好后续工作。</a:t>
            </a:r>
            <a:endParaRPr lang="zh-CN" altLang="en-US"/>
          </a:p>
        </p:txBody>
      </p:sp>
      <p:pic>
        <p:nvPicPr>
          <p:cNvPr id="124" name="图片 123"/>
          <p:cNvPicPr/>
          <p:nvPr/>
        </p:nvPicPr>
        <p:blipFill>
          <a:blip r:embed="rId3"/>
          <a:stretch>
            <a:fillRect/>
          </a:stretch>
        </p:blipFill>
        <p:spPr>
          <a:xfrm>
            <a:off x="6766560" y="1537335"/>
            <a:ext cx="4684395" cy="34150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2" name="组合 1"/>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1" name="图片 10" descr="11"/>
            <p:cNvPicPr>
              <a:picLocks noChangeAspect="1"/>
            </p:cNvPicPr>
            <p:nvPr/>
          </p:nvPicPr>
          <p:blipFill>
            <a:blip r:embed="rId1"/>
            <a:srcRect t="81118" r="67447"/>
            <a:stretch>
              <a:fillRect/>
            </a:stretch>
          </p:blipFill>
          <p:spPr>
            <a:xfrm>
              <a:off x="0" y="6096"/>
              <a:ext cx="18716" cy="4704"/>
            </a:xfrm>
            <a:prstGeom prst="rect">
              <a:avLst/>
            </a:prstGeom>
          </p:spPr>
        </p:pic>
        <p:sp>
          <p:nvSpPr>
            <p:cNvPr id="12" name="矩形 11"/>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a:off x="290" y="188"/>
              <a:ext cx="8747" cy="1299"/>
              <a:chOff x="170" y="288"/>
              <a:chExt cx="8747" cy="1299"/>
            </a:xfrm>
          </p:grpSpPr>
          <p:sp>
            <p:nvSpPr>
              <p:cNvPr id="14" name="文本框 13"/>
              <p:cNvSpPr txBox="1"/>
              <p:nvPr/>
            </p:nvSpPr>
            <p:spPr>
              <a:xfrm>
                <a:off x="1314" y="478"/>
                <a:ext cx="7603"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二、社会安全事件</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7" name="组合 6"/>
          <p:cNvGrpSpPr/>
          <p:nvPr/>
        </p:nvGrpSpPr>
        <p:grpSpPr>
          <a:xfrm>
            <a:off x="899160" y="1317461"/>
            <a:ext cx="3104736" cy="4924714"/>
            <a:chOff x="693420" y="1465416"/>
            <a:chExt cx="3104736" cy="4924714"/>
          </a:xfrm>
          <a:effectLst/>
        </p:grpSpPr>
        <p:sp>
          <p:nvSpPr>
            <p:cNvPr id="8" name="矩形 7"/>
            <p:cNvSpPr/>
            <p:nvPr/>
          </p:nvSpPr>
          <p:spPr>
            <a:xfrm>
              <a:off x="693420" y="1465416"/>
              <a:ext cx="3104736" cy="4924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3" name="1"/>
            <p:cNvSpPr txBox="1">
              <a:spLocks noChangeArrowheads="1"/>
            </p:cNvSpPr>
            <p:nvPr/>
          </p:nvSpPr>
          <p:spPr bwMode="auto">
            <a:xfrm>
              <a:off x="916305" y="1684491"/>
              <a:ext cx="2659380" cy="4154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pPr>
              <a:r>
                <a:rPr lang="zh-CN" altLang="en-US" dirty="0">
                  <a:solidFill>
                    <a:srgbClr val="23543E"/>
                  </a:solidFill>
                  <a:effectLst/>
                  <a:latin typeface="宋体" panose="02010600030101010101" pitchFamily="2" charset="-122"/>
                  <a:ea typeface="宋体" panose="02010600030101010101" pitchFamily="2" charset="-122"/>
                  <a:cs typeface="宋体" panose="02010600030101010101" pitchFamily="2" charset="-122"/>
                  <a:sym typeface="+mn-lt"/>
                </a:rPr>
                <a:t>（1）突发性。绝大多数社会安全事件具有突发性，常在瞬间或意想不到的时间和地点发生，爆发时间、地点、方式、种类及影响程度往往超出人们的常规思维，处置者没有充足的时间策划应对。与绝大多数自然灾害相比，预测社会安全事件的难度更大。</a:t>
              </a:r>
              <a:endParaRPr lang="zh-CN" altLang="en-US" dirty="0">
                <a:solidFill>
                  <a:srgbClr val="23543E"/>
                </a:solidFill>
                <a:effectLst/>
                <a:latin typeface="宋体" panose="02010600030101010101" pitchFamily="2" charset="-122"/>
                <a:ea typeface="宋体" panose="02010600030101010101" pitchFamily="2" charset="-122"/>
                <a:cs typeface="宋体" panose="02010600030101010101" pitchFamily="2" charset="-122"/>
                <a:sym typeface="+mn-lt"/>
              </a:endParaRPr>
            </a:p>
          </p:txBody>
        </p:sp>
      </p:grpSp>
      <p:grpSp>
        <p:nvGrpSpPr>
          <p:cNvPr id="5" name="组合 4"/>
          <p:cNvGrpSpPr/>
          <p:nvPr/>
        </p:nvGrpSpPr>
        <p:grpSpPr>
          <a:xfrm>
            <a:off x="4573905" y="1317461"/>
            <a:ext cx="3104736" cy="4924714"/>
            <a:chOff x="693420" y="1465416"/>
            <a:chExt cx="3104736" cy="4924714"/>
          </a:xfrm>
          <a:effectLst/>
        </p:grpSpPr>
        <p:sp>
          <p:nvSpPr>
            <p:cNvPr id="6" name="矩形 5"/>
            <p:cNvSpPr/>
            <p:nvPr/>
          </p:nvSpPr>
          <p:spPr>
            <a:xfrm>
              <a:off x="693420" y="1465416"/>
              <a:ext cx="3104736" cy="4924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24" name="1"/>
            <p:cNvSpPr txBox="1">
              <a:spLocks noChangeArrowheads="1"/>
            </p:cNvSpPr>
            <p:nvPr/>
          </p:nvSpPr>
          <p:spPr bwMode="auto">
            <a:xfrm>
              <a:off x="1059897" y="1684673"/>
              <a:ext cx="2400984"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pPr>
              <a:r>
                <a:rPr lang="zh-CN" altLang="en-US" sz="2000" dirty="0">
                  <a:solidFill>
                    <a:srgbClr val="23543E"/>
                  </a:solidFill>
                  <a:effectLst/>
                  <a:latin typeface="宋体" panose="02010600030101010101" pitchFamily="2" charset="-122"/>
                  <a:ea typeface="宋体" panose="02010600030101010101" pitchFamily="2" charset="-122"/>
                  <a:cs typeface="+mn-ea"/>
                  <a:sym typeface="+mn-lt"/>
                </a:rPr>
                <a:t>（2）危害性。社会突发性安全事件不但危害人的生命财产，而且造成广泛的社会影响，有些事件甚至能够影响到整个社会的稳定。</a:t>
              </a:r>
              <a:endParaRPr lang="zh-CN" altLang="en-US" sz="2000" dirty="0">
                <a:solidFill>
                  <a:srgbClr val="23543E"/>
                </a:solidFill>
                <a:effectLst/>
                <a:latin typeface="宋体" panose="02010600030101010101" pitchFamily="2" charset="-122"/>
                <a:ea typeface="宋体" panose="02010600030101010101" pitchFamily="2" charset="-122"/>
                <a:cs typeface="+mn-ea"/>
                <a:sym typeface="+mn-lt"/>
              </a:endParaRPr>
            </a:p>
          </p:txBody>
        </p:sp>
      </p:grpSp>
      <p:grpSp>
        <p:nvGrpSpPr>
          <p:cNvPr id="26" name="组合 25"/>
          <p:cNvGrpSpPr/>
          <p:nvPr/>
        </p:nvGrpSpPr>
        <p:grpSpPr>
          <a:xfrm>
            <a:off x="8277225" y="1317461"/>
            <a:ext cx="3104736" cy="4924714"/>
            <a:chOff x="693420" y="1465416"/>
            <a:chExt cx="3104736" cy="4924714"/>
          </a:xfrm>
          <a:effectLst/>
        </p:grpSpPr>
        <p:sp>
          <p:nvSpPr>
            <p:cNvPr id="28" name="矩形 27"/>
            <p:cNvSpPr/>
            <p:nvPr/>
          </p:nvSpPr>
          <p:spPr>
            <a:xfrm>
              <a:off x="693420" y="1465416"/>
              <a:ext cx="3104736" cy="49247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effectLst/>
                <a:latin typeface="思源黑体 CN Bold" panose="020B0800000000000000" charset="-122"/>
                <a:ea typeface="思源黑体 CN Bold" panose="020B0800000000000000" charset="-122"/>
                <a:cs typeface="+mn-ea"/>
                <a:sym typeface="+mn-lt"/>
              </a:endParaRPr>
            </a:p>
          </p:txBody>
        </p:sp>
        <p:sp>
          <p:nvSpPr>
            <p:cNvPr id="30" name="1"/>
            <p:cNvSpPr txBox="1">
              <a:spLocks noChangeArrowheads="1"/>
            </p:cNvSpPr>
            <p:nvPr/>
          </p:nvSpPr>
          <p:spPr bwMode="auto">
            <a:xfrm>
              <a:off x="916305" y="1684491"/>
              <a:ext cx="274256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pPr>
              <a:r>
                <a:rPr lang="zh-CN" altLang="en-US" sz="2000" dirty="0">
                  <a:solidFill>
                    <a:srgbClr val="23543E"/>
                  </a:solidFill>
                  <a:effectLst/>
                  <a:latin typeface="宋体" panose="02010600030101010101" pitchFamily="2" charset="-122"/>
                  <a:ea typeface="宋体" panose="02010600030101010101" pitchFamily="2" charset="-122"/>
                  <a:cs typeface="+mn-ea"/>
                  <a:sym typeface="+mn-lt"/>
                </a:rPr>
                <a:t>（3）广泛性。社会突发性安全事件主要通过人与人的关系传播和扩散，往往涉及人员众多、地域广，一旦处置不当，则可以通过有形、无形的传导机制迅速蔓延到更多的地区和人群，导致更大的危机发生，造成更大的社会经济损失。</a:t>
              </a:r>
              <a:endParaRPr lang="zh-CN" altLang="en-US" sz="2000" dirty="0">
                <a:solidFill>
                  <a:srgbClr val="23543E"/>
                </a:solidFill>
                <a:effectLst/>
                <a:latin typeface="宋体" panose="02010600030101010101" pitchFamily="2" charset="-122"/>
                <a:ea typeface="宋体" panose="02010600030101010101" pitchFamily="2" charset="-122"/>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0-#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二、社会安全事件</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60680" y="1342390"/>
            <a:ext cx="7901305" cy="487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案例：</a:t>
            </a:r>
            <a:r>
              <a:rPr lang="zh-CN" altLang="en-US" sz="2000" dirty="0">
                <a:solidFill>
                  <a:schemeClr val="tx1"/>
                </a:solidFill>
                <a:latin typeface="宋体" panose="02010600030101010101" pitchFamily="2" charset="-122"/>
                <a:ea typeface="宋体" panose="02010600030101010101" pitchFamily="2" charset="-122"/>
                <a:cs typeface="+mn-ea"/>
                <a:sym typeface="+mn-lt"/>
              </a:rPr>
              <a:t>6月16日18时50分许，甘肃省兰州新区一公司污水处理车间发生爆炸，事故导致6人死亡、8人受伤。经现场侦查及了解，该车间内有高温高压蒸汽，无易燃可燃物，建筑结构为钢结构，面积约600平方米。  </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400" b="1" dirty="0">
                <a:solidFill>
                  <a:schemeClr val="tx1"/>
                </a:solidFill>
                <a:latin typeface="宋体" panose="02010600030101010101" pitchFamily="2" charset="-122"/>
                <a:ea typeface="宋体" panose="02010600030101010101" pitchFamily="2" charset="-122"/>
                <a:cs typeface="+mn-ea"/>
                <a:sym typeface="+mn-lt"/>
              </a:rPr>
              <a:t>安全提醒：</a:t>
            </a:r>
            <a:r>
              <a:rPr lang="zh-CN" altLang="en-US" sz="2000" dirty="0">
                <a:solidFill>
                  <a:schemeClr val="tx1"/>
                </a:solidFill>
                <a:latin typeface="宋体" panose="02010600030101010101" pitchFamily="2" charset="-122"/>
                <a:ea typeface="宋体" panose="02010600030101010101" pitchFamily="2" charset="-122"/>
                <a:cs typeface="+mn-ea"/>
                <a:sym typeface="+mn-lt"/>
              </a:rPr>
              <a:t>化工企业排放的污水中常常存在可溶性与可燃气体，在一定的环境下，这些气体与液体很容易形成爆炸性混合物。在清理危险品设备出现的污水时，需要先进行净化处理，将其中的有害物质、易燃与易爆物质排出，在排放物符合标准要求后才能够进行排放。对于工艺设备中排放出来的废水，严禁直接排放到下水管道中，在进行排放前，需要将其中的易燃气体与液体完全除去，这可以在车间中设置好局部脱气以及蒸出系统，并安装好全厂性污水脱气系统。</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1" name="图片 100"/>
          <p:cNvPicPr/>
          <p:nvPr/>
        </p:nvPicPr>
        <p:blipFill>
          <a:blip r:embed="rId3"/>
          <a:stretch>
            <a:fillRect/>
          </a:stretch>
        </p:blipFill>
        <p:spPr>
          <a:xfrm>
            <a:off x="8588375" y="2493645"/>
            <a:ext cx="3069590" cy="25723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2" name="任意多边形 1"/>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1617" cy="1391"/>
              <a:chOff x="170" y="288"/>
              <a:chExt cx="11617" cy="1391"/>
            </a:xfrm>
          </p:grpSpPr>
          <p:sp>
            <p:nvSpPr>
              <p:cNvPr id="8" name="文本框 7"/>
              <p:cNvSpPr txBox="1"/>
              <p:nvPr/>
            </p:nvSpPr>
            <p:spPr>
              <a:xfrm>
                <a:off x="1314" y="478"/>
                <a:ext cx="10473"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三、维护社会安全，人人有责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grpSp>
        <p:nvGrpSpPr>
          <p:cNvPr id="34" name="组合 33"/>
          <p:cNvGrpSpPr/>
          <p:nvPr/>
        </p:nvGrpSpPr>
        <p:grpSpPr>
          <a:xfrm>
            <a:off x="7381571" y="1157122"/>
            <a:ext cx="4280535" cy="1076325"/>
            <a:chOff x="839632" y="1423822"/>
            <a:chExt cx="4280535" cy="1076325"/>
          </a:xfrm>
          <a:solidFill>
            <a:srgbClr val="EEF2F0"/>
          </a:solidFill>
        </p:grpSpPr>
        <p:sp>
          <p:nvSpPr>
            <p:cNvPr id="35" name="矩形 34"/>
            <p:cNvSpPr/>
            <p:nvPr/>
          </p:nvSpPr>
          <p:spPr>
            <a:xfrm>
              <a:off x="839632" y="1423822"/>
              <a:ext cx="4280535" cy="1032510"/>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36" name="TextBox 19"/>
            <p:cNvSpPr txBox="1"/>
            <p:nvPr/>
          </p:nvSpPr>
          <p:spPr>
            <a:xfrm>
              <a:off x="942502" y="1423822"/>
              <a:ext cx="4177665" cy="107632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l"/>
              <a:r>
                <a:rPr lang="zh-CN" altLang="en-US" sz="1600" b="1" spc="300" dirty="0" smtClean="0">
                  <a:solidFill>
                    <a:srgbClr val="23543E"/>
                  </a:solidFill>
                  <a:latin typeface="思源黑体 CN Bold" panose="020B0800000000000000" charset="-122"/>
                  <a:ea typeface="思源黑体 CN Bold" panose="020B0800000000000000" charset="-122"/>
                  <a:cs typeface="+mn-ea"/>
                  <a:sym typeface="+mn-lt"/>
                </a:rPr>
                <a:t>（1）携带、存放、使用、玩弄军用枪支、射击运动用的各种枪支、狩猎用的枪支、麻醉动物用的注射枪、气枪、钢珠枪以及各类弹药。</a:t>
              </a:r>
              <a:endParaRPr lang="zh-CN" altLang="en-US" sz="1600" b="1" spc="300" dirty="0" smtClean="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37" name="组合 36"/>
          <p:cNvGrpSpPr/>
          <p:nvPr/>
        </p:nvGrpSpPr>
        <p:grpSpPr>
          <a:xfrm>
            <a:off x="7365696" y="4069947"/>
            <a:ext cx="4297045" cy="847090"/>
            <a:chOff x="831377" y="4336647"/>
            <a:chExt cx="4297045" cy="847090"/>
          </a:xfrm>
          <a:solidFill>
            <a:srgbClr val="EEF2F0"/>
          </a:solidFill>
        </p:grpSpPr>
        <p:sp>
          <p:nvSpPr>
            <p:cNvPr id="38" name="矩形 37"/>
            <p:cNvSpPr/>
            <p:nvPr/>
          </p:nvSpPr>
          <p:spPr>
            <a:xfrm>
              <a:off x="831377" y="4336647"/>
              <a:ext cx="4297045" cy="847090"/>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39" name="TextBox 19"/>
            <p:cNvSpPr txBox="1"/>
            <p:nvPr/>
          </p:nvSpPr>
          <p:spPr>
            <a:xfrm>
              <a:off x="983142" y="4344902"/>
              <a:ext cx="3993515" cy="82994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l"/>
              <a:r>
                <a:rPr lang="zh-CN" altLang="en-US" sz="1600" b="1" spc="300">
                  <a:solidFill>
                    <a:srgbClr val="23543E"/>
                  </a:solidFill>
                  <a:latin typeface="思源黑体 CN Bold" panose="020B0800000000000000" charset="-122"/>
                  <a:ea typeface="思源黑体 CN Bold" panose="020B0800000000000000" charset="-122"/>
                  <a:cs typeface="+mn-ea"/>
                  <a:sym typeface="+mn-lt"/>
                </a:rPr>
                <a:t>（4）在铁路、公路、水域航道、堤坝上挖掘坑穴、设置障碍物、损毁或者移动指示标志。</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0" name="组合 39"/>
          <p:cNvGrpSpPr/>
          <p:nvPr/>
        </p:nvGrpSpPr>
        <p:grpSpPr>
          <a:xfrm>
            <a:off x="7381571" y="5134177"/>
            <a:ext cx="4281170" cy="904875"/>
            <a:chOff x="823122" y="5155767"/>
            <a:chExt cx="4281170" cy="904875"/>
          </a:xfrm>
          <a:solidFill>
            <a:srgbClr val="EEF2F0"/>
          </a:solidFill>
        </p:grpSpPr>
        <p:sp>
          <p:nvSpPr>
            <p:cNvPr id="41" name="矩形 40"/>
            <p:cNvSpPr/>
            <p:nvPr/>
          </p:nvSpPr>
          <p:spPr>
            <a:xfrm>
              <a:off x="823122" y="5156402"/>
              <a:ext cx="4281170" cy="904240"/>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42" name="TextBox 19"/>
            <p:cNvSpPr txBox="1"/>
            <p:nvPr/>
          </p:nvSpPr>
          <p:spPr>
            <a:xfrm>
              <a:off x="959012" y="5155767"/>
              <a:ext cx="3860165" cy="82994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l"/>
              <a:r>
                <a:rPr lang="zh-CN" altLang="en-US" sz="1600" b="1" spc="300">
                  <a:solidFill>
                    <a:srgbClr val="23543E"/>
                  </a:solidFill>
                  <a:latin typeface="思源黑体 CN Bold" panose="020B0800000000000000" charset="-122"/>
                  <a:ea typeface="思源黑体 CN Bold" panose="020B0800000000000000" charset="-122"/>
                  <a:cs typeface="+mn-ea"/>
                  <a:sym typeface="+mn-lt"/>
                </a:rPr>
                <a:t>（5）故意损坏、移动施工单位设置在车辆、行人通道上的沟井坎穴上的覆盖物、标志、防围。</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3" name="组合 42"/>
          <p:cNvGrpSpPr/>
          <p:nvPr/>
        </p:nvGrpSpPr>
        <p:grpSpPr>
          <a:xfrm>
            <a:off x="7380936" y="2352301"/>
            <a:ext cx="4281805" cy="705485"/>
            <a:chOff x="822487" y="2626621"/>
            <a:chExt cx="4281805" cy="705485"/>
          </a:xfrm>
          <a:solidFill>
            <a:srgbClr val="EEF2F0"/>
          </a:solidFill>
        </p:grpSpPr>
        <p:sp>
          <p:nvSpPr>
            <p:cNvPr id="44" name="矩形 43"/>
            <p:cNvSpPr/>
            <p:nvPr/>
          </p:nvSpPr>
          <p:spPr>
            <a:xfrm>
              <a:off x="822487" y="2626621"/>
              <a:ext cx="4281805" cy="705485"/>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45" name="TextBox 19"/>
            <p:cNvSpPr txBox="1"/>
            <p:nvPr/>
          </p:nvSpPr>
          <p:spPr>
            <a:xfrm>
              <a:off x="964092" y="2703456"/>
              <a:ext cx="4101465" cy="58356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l"/>
              <a:r>
                <a:rPr lang="zh-CN" altLang="en-US" sz="1600" b="1" spc="300">
                  <a:solidFill>
                    <a:srgbClr val="23543E"/>
                  </a:solidFill>
                  <a:latin typeface="思源黑体 CN Bold" panose="020B0800000000000000" charset="-122"/>
                  <a:ea typeface="思源黑体 CN Bold" panose="020B0800000000000000" charset="-122"/>
                  <a:cs typeface="+mn-ea"/>
                  <a:sym typeface="+mn-lt"/>
                </a:rPr>
                <a:t>（2）储存、使用炸药、雷管、导火线、导火索等危险物品。</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grpSp>
        <p:nvGrpSpPr>
          <p:cNvPr id="46" name="组合 45"/>
          <p:cNvGrpSpPr/>
          <p:nvPr/>
        </p:nvGrpSpPr>
        <p:grpSpPr>
          <a:xfrm>
            <a:off x="718448" y="1756066"/>
            <a:ext cx="6356066" cy="3838934"/>
            <a:chOff x="5089029" y="2022766"/>
            <a:chExt cx="6356066" cy="3838934"/>
          </a:xfrm>
        </p:grpSpPr>
        <p:sp>
          <p:nvSpPr>
            <p:cNvPr id="47" name="矩形 46"/>
            <p:cNvSpPr/>
            <p:nvPr/>
          </p:nvSpPr>
          <p:spPr>
            <a:xfrm>
              <a:off x="5089029" y="2022766"/>
              <a:ext cx="6356066" cy="3838934"/>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3543E"/>
                </a:solidFill>
                <a:latin typeface="思源黑体 CN Bold" panose="020B0800000000000000" charset="-122"/>
                <a:ea typeface="思源黑体 CN Bold" panose="020B0800000000000000" charset="-122"/>
                <a:cs typeface="+mn-ea"/>
                <a:sym typeface="+mn-lt"/>
              </a:endParaRPr>
            </a:p>
          </p:txBody>
        </p:sp>
        <p:sp>
          <p:nvSpPr>
            <p:cNvPr id="48" name="文本框 47"/>
            <p:cNvSpPr txBox="1"/>
            <p:nvPr/>
          </p:nvSpPr>
          <p:spPr>
            <a:xfrm>
              <a:off x="5183644" y="2223015"/>
              <a:ext cx="6167120" cy="3415030"/>
            </a:xfrm>
            <a:prstGeom prst="rect">
              <a:avLst/>
            </a:prstGeom>
            <a:noFill/>
          </p:spPr>
          <p:txBody>
            <a:bodyPr wrap="square" rtlCol="0">
              <a:spAutoFit/>
              <a:scene3d>
                <a:camera prst="orthographicFront"/>
                <a:lightRig rig="threePt" dir="t"/>
              </a:scene3d>
              <a:sp3d contourW="12700"/>
            </a:bodyPr>
            <a:lstStyle/>
            <a:p>
              <a:pPr indent="406400" fontAlgn="auto">
                <a:lnSpc>
                  <a:spcPct val="150000"/>
                </a:lnSpc>
                <a:spcBef>
                  <a:spcPts val="0"/>
                </a:spcBef>
                <a:extLst>
                  <a:ext uri="{35155182-B16C-46BC-9424-99874614C6A1}">
                    <wpsdc:indentchars xmlns:wpsdc="http://www.wps.cn/officeDocument/2017/drawingmlCustomData" val="200" checksum="1740828767"/>
                  </a:ext>
                </a:extLst>
              </a:pPr>
              <a:r>
                <a:rPr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要深入推进社会治安综合治理，完善立体化社会治安防控体系，坚决遏制严重刑事犯罪高发态势，保障人民生命财产安全。对突出问题要及时开展专项斗争，如黄赌毒现象、黑社会性质犯罪等，露头就要打，不能让他们形成气候。对危害食品药品安全、环境污染等重点问题，对严重精神障碍患者、扬言报复社会人员等重点人群，对枪支弹药、易燃易爆等重点物品，要强化治理和管理。</a:t>
              </a:r>
              <a:endParaRPr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a:p>
              <a:pPr indent="406400" fontAlgn="auto">
                <a:lnSpc>
                  <a:spcPct val="150000"/>
                </a:lnSpc>
                <a:spcBef>
                  <a:spcPts val="0"/>
                </a:spcBef>
                <a:extLst>
                  <a:ext uri="{35155182-B16C-46BC-9424-99874614C6A1}">
                    <wpsdc:indentchars xmlns:wpsdc="http://www.wps.cn/officeDocument/2017/drawingmlCustomData" val="200" checksum="1740828767"/>
                  </a:ext>
                </a:extLst>
              </a:pPr>
              <a:r>
                <a:rPr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rPr>
                <a:t>在学生层面，要严格遵守有关法律和规章制度，自觉抵制影响和妨害社会公共安全的活动。具体地讲，如发现他人从事以下活动应向有关部门和老师报告予以制止。</a:t>
              </a:r>
              <a:endParaRPr lang="zh-CN" altLang="en-US" sz="1600" dirty="0">
                <a:solidFill>
                  <a:srgbClr val="23543E"/>
                </a:solidFill>
                <a:latin typeface="宋体" panose="02010600030101010101" pitchFamily="2" charset="-122"/>
                <a:ea typeface="宋体" panose="02010600030101010101" pitchFamily="2" charset="-122"/>
                <a:cs typeface="宋体" panose="02010600030101010101" pitchFamily="2" charset="-122"/>
                <a:sym typeface="+mn-lt"/>
              </a:endParaRPr>
            </a:p>
          </p:txBody>
        </p:sp>
      </p:grpSp>
      <p:grpSp>
        <p:nvGrpSpPr>
          <p:cNvPr id="4" name="组合 3"/>
          <p:cNvGrpSpPr/>
          <p:nvPr/>
        </p:nvGrpSpPr>
        <p:grpSpPr>
          <a:xfrm>
            <a:off x="7381571" y="3146657"/>
            <a:ext cx="4280535" cy="705485"/>
            <a:chOff x="823122" y="4111857"/>
            <a:chExt cx="4280535" cy="705485"/>
          </a:xfrm>
          <a:solidFill>
            <a:srgbClr val="EEF2F0"/>
          </a:solidFill>
        </p:grpSpPr>
        <p:sp>
          <p:nvSpPr>
            <p:cNvPr id="10" name="矩形 9"/>
            <p:cNvSpPr/>
            <p:nvPr/>
          </p:nvSpPr>
          <p:spPr>
            <a:xfrm>
              <a:off x="823122" y="4111857"/>
              <a:ext cx="4280535" cy="705485"/>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spc="300">
                <a:solidFill>
                  <a:srgbClr val="23543E"/>
                </a:solidFill>
                <a:latin typeface="思源黑体 CN Bold" panose="020B0800000000000000" charset="-122"/>
                <a:ea typeface="思源黑体 CN Bold" panose="020B0800000000000000" charset="-122"/>
                <a:cs typeface="+mn-ea"/>
                <a:sym typeface="+mn-lt"/>
              </a:endParaRPr>
            </a:p>
          </p:txBody>
        </p:sp>
        <p:sp>
          <p:nvSpPr>
            <p:cNvPr id="11" name="TextBox 19"/>
            <p:cNvSpPr txBox="1"/>
            <p:nvPr/>
          </p:nvSpPr>
          <p:spPr>
            <a:xfrm>
              <a:off x="925992" y="4172817"/>
              <a:ext cx="3777615" cy="583565"/>
            </a:xfrm>
            <a:prstGeom prst="rect">
              <a:avLst/>
            </a:prstGeom>
            <a:noFill/>
          </p:spPr>
          <p:txBody>
            <a:bodyPr wrap="square" rtlCol="0">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l"/>
              <a:r>
                <a:rPr lang="zh-CN" altLang="en-US" sz="1600" b="1" spc="300">
                  <a:solidFill>
                    <a:srgbClr val="23543E"/>
                  </a:solidFill>
                  <a:latin typeface="思源黑体 CN Bold" panose="020B0800000000000000" charset="-122"/>
                  <a:ea typeface="思源黑体 CN Bold" panose="020B0800000000000000" charset="-122"/>
                  <a:cs typeface="+mn-ea"/>
                  <a:sym typeface="+mn-lt"/>
                </a:rPr>
                <a:t>（3）携带匕首、三棱刀、弹簧刀（跳刀）等管制刀具。</a:t>
              </a:r>
              <a:endParaRPr lang="zh-CN" altLang="en-US" sz="1600" b="1" spc="300">
                <a:solidFill>
                  <a:srgbClr val="23543E"/>
                </a:solidFill>
                <a:latin typeface="思源黑体 CN Bold" panose="020B0800000000000000" charset="-122"/>
                <a:ea typeface="思源黑体 CN Bold" panose="020B0800000000000000" charset="-122"/>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p:tgtEl>
                                          <p:spTgt spid="34"/>
                                        </p:tgtEl>
                                        <p:attrNameLst>
                                          <p:attrName>ppt_x</p:attrName>
                                        </p:attrNameLst>
                                      </p:cBhvr>
                                      <p:tavLst>
                                        <p:tav tm="0">
                                          <p:val>
                                            <p:strVal val="#ppt_x-#ppt_w*1.125000"/>
                                          </p:val>
                                        </p:tav>
                                        <p:tav tm="100000">
                                          <p:val>
                                            <p:strVal val="#ppt_x"/>
                                          </p:val>
                                        </p:tav>
                                      </p:tavLst>
                                    </p:anim>
                                    <p:animEffect transition="in" filter="wipe(right)">
                                      <p:cBhvr>
                                        <p:cTn id="14" dur="500"/>
                                        <p:tgtEl>
                                          <p:spTgt spid="34"/>
                                        </p:tgtEl>
                                      </p:cBhvr>
                                    </p:animEffect>
                                  </p:childTnLst>
                                </p:cTn>
                              </p:par>
                              <p:par>
                                <p:cTn id="15" presetID="12" presetClass="entr" presetSubtype="8" fill="hold" nodeType="withEffect">
                                  <p:stCondLst>
                                    <p:cond delay="25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p:tgtEl>
                                          <p:spTgt spid="43"/>
                                        </p:tgtEl>
                                        <p:attrNameLst>
                                          <p:attrName>ppt_x</p:attrName>
                                        </p:attrNameLst>
                                      </p:cBhvr>
                                      <p:tavLst>
                                        <p:tav tm="0">
                                          <p:val>
                                            <p:strVal val="#ppt_x-#ppt_w*1.125000"/>
                                          </p:val>
                                        </p:tav>
                                        <p:tav tm="100000">
                                          <p:val>
                                            <p:strVal val="#ppt_x"/>
                                          </p:val>
                                        </p:tav>
                                      </p:tavLst>
                                    </p:anim>
                                    <p:animEffect transition="in" filter="wipe(right)">
                                      <p:cBhvr>
                                        <p:cTn id="18" dur="500"/>
                                        <p:tgtEl>
                                          <p:spTgt spid="43"/>
                                        </p:tgtEl>
                                      </p:cBhvr>
                                    </p:animEffect>
                                  </p:childTnLst>
                                </p:cTn>
                              </p:par>
                              <p:par>
                                <p:cTn id="19" presetID="12" presetClass="entr" presetSubtype="8"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par>
                                <p:cTn id="23" presetID="12" presetClass="entr" presetSubtype="8" fill="hold" nodeType="withEffect">
                                  <p:stCondLst>
                                    <p:cond delay="75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p:tgtEl>
                                          <p:spTgt spid="40"/>
                                        </p:tgtEl>
                                        <p:attrNameLst>
                                          <p:attrName>ppt_x</p:attrName>
                                        </p:attrNameLst>
                                      </p:cBhvr>
                                      <p:tavLst>
                                        <p:tav tm="0">
                                          <p:val>
                                            <p:strVal val="#ppt_x-#ppt_w*1.125000"/>
                                          </p:val>
                                        </p:tav>
                                        <p:tav tm="100000">
                                          <p:val>
                                            <p:strVal val="#ppt_x"/>
                                          </p:val>
                                        </p:tav>
                                      </p:tavLst>
                                    </p:anim>
                                    <p:animEffect transition="in" filter="wipe(right)">
                                      <p:cBhvr>
                                        <p:cTn id="26" dur="500"/>
                                        <p:tgtEl>
                                          <p:spTgt spid="40"/>
                                        </p:tgtEl>
                                      </p:cBhvr>
                                    </p:animEffect>
                                  </p:childTnLst>
                                </p:cTn>
                              </p:par>
                              <p:par>
                                <p:cTn id="27" presetID="12" presetClass="entr" presetSubtype="8"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p:tgtEl>
                                          <p:spTgt spid="4"/>
                                        </p:tgtEl>
                                        <p:attrNameLst>
                                          <p:attrName>ppt_x</p:attrName>
                                        </p:attrNameLst>
                                      </p:cBhvr>
                                      <p:tavLst>
                                        <p:tav tm="0">
                                          <p:val>
                                            <p:strVal val="#ppt_x-#ppt_w*1.125000"/>
                                          </p:val>
                                        </p:tav>
                                        <p:tav tm="100000">
                                          <p:val>
                                            <p:strVal val="#ppt_x"/>
                                          </p:val>
                                        </p:tav>
                                      </p:tavLst>
                                    </p:anim>
                                    <p:animEffect transition="in" filter="wipe(right)">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9622" cy="1299"/>
              <a:chOff x="170" y="288"/>
              <a:chExt cx="9622" cy="1299"/>
            </a:xfrm>
          </p:grpSpPr>
          <p:sp>
            <p:nvSpPr>
              <p:cNvPr id="2" name="文本框 1"/>
              <p:cNvSpPr txBox="1"/>
              <p:nvPr/>
            </p:nvSpPr>
            <p:spPr>
              <a:xfrm>
                <a:off x="1314" y="478"/>
                <a:ext cx="8478"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法律小知识</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306705" y="1266825"/>
            <a:ext cx="6591935" cy="4739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《中华人民共和国治安管理处罚法》中关于妨害公共安全的行为和处罚如下。</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第三十条　违反国家规定，制造、买卖、储存、运输、邮寄、携带、使用、提供、处置爆炸性、毒害性、放射性、腐蚀性物质或者传染病病原体等危险物质的，处十日以上十五日以下拘留；情节较轻的，处五日以上十日以下拘留。</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a:p>
            <a:pPr>
              <a:lnSpc>
                <a:spcPct val="150000"/>
              </a:lnSpc>
              <a:spcBef>
                <a:spcPct val="20000"/>
              </a:spcBef>
            </a:pPr>
            <a:r>
              <a:rPr lang="zh-CN" altLang="en-US" sz="2000" dirty="0">
                <a:solidFill>
                  <a:schemeClr val="tx1"/>
                </a:solidFill>
                <a:latin typeface="宋体" panose="02010600030101010101" pitchFamily="2" charset="-122"/>
                <a:ea typeface="宋体" panose="02010600030101010101" pitchFamily="2" charset="-122"/>
                <a:cs typeface="+mn-ea"/>
                <a:sym typeface="+mn-lt"/>
              </a:rPr>
              <a:t>第三十一条　爆炸性、毒害性、放射性、腐蚀性物质或者传染病病原体等危险物质被盗、被抢或者丢失，未按规定报告的，处五日以下拘留；故意隐瞒不报的，处五日以上十日以下拘留。</a:t>
            </a:r>
            <a:endParaRPr lang="zh-CN" altLang="en-US" sz="20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2" name="图片 101"/>
          <p:cNvPicPr/>
          <p:nvPr/>
        </p:nvPicPr>
        <p:blipFill>
          <a:blip r:embed="rId3"/>
          <a:stretch>
            <a:fillRect/>
          </a:stretch>
        </p:blipFill>
        <p:spPr>
          <a:xfrm>
            <a:off x="7142480" y="1787525"/>
            <a:ext cx="4514215" cy="34690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02"/>
                                        </p:tgtEl>
                                        <p:attrNameLst>
                                          <p:attrName>style.visibility</p:attrName>
                                        </p:attrNameLst>
                                      </p:cBhvr>
                                      <p:to>
                                        <p:strVal val="visible"/>
                                      </p:to>
                                    </p:set>
                                    <p:animEffect transition="in" filter="blinds(horizontal)">
                                      <p:cBhvr>
                                        <p:cTn id="14"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1"/>
  <p:tag name="KSO_WM_UNIT_ID" val="diagram783_2*q_h_i*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TEMPLATE_CATEGORY" val="diagram"/>
  <p:tag name="KSO_WM_TEMPLATE_INDEX" val="783"/>
  <p:tag name="KSO_WM_TAG_VERSION" val="1.0"/>
  <p:tag name="KSO_WM_UNIT_TYPE" val="q_h_x"/>
  <p:tag name="KSO_WM_UNIT_INDEX" val="1_2_1"/>
  <p:tag name="KSO_WM_UNIT_ID" val="diagram783_2*q_h_x*1_2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2*117"/>
  <p:tag name="KSO_WM_UNIT_FILL_FORE_SCHEMECOLOR_INDEX" val="14"/>
  <p:tag name="KSO_WM_UNIT_FILL_TYPE" val="1"/>
</p:tagLst>
</file>

<file path=ppt/tags/tag10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4"/>
  <p:tag name="KSO_WM_UNIT_ID" val="diagram783_2*q_h_i*1_3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TEMPLATE_CATEGORY" val="diagram"/>
  <p:tag name="KSO_WM_TEMPLATE_INDEX" val="783"/>
  <p:tag name="KSO_WM_TAG_VERSION" val="1.0"/>
  <p:tag name="KSO_WM_UNIT_TYPE" val="q_h_x"/>
  <p:tag name="KSO_WM_UNIT_INDEX" val="1_3_1"/>
  <p:tag name="KSO_WM_UNIT_ID" val="diagram783_2*q_h_x*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67*102"/>
  <p:tag name="KSO_WM_UNIT_FILL_FORE_SCHEMECOLOR_INDEX" val="14"/>
  <p:tag name="KSO_WM_UNIT_FILL_TYPE" val="1"/>
</p:tagLst>
</file>

<file path=ppt/tags/tag10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4"/>
  <p:tag name="KSO_WM_UNIT_ID" val="diagram783_2*q_h_i*1_1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TEMPLATE_CATEGORY" val="diagram"/>
  <p:tag name="KSO_WM_TEMPLATE_INDEX" val="783"/>
  <p:tag name="KSO_WM_TAG_VERSION" val="1.0"/>
  <p:tag name="KSO_WM_UNIT_TYPE" val="q_h_x"/>
  <p:tag name="KSO_WM_UNIT_INDEX" val="1_1_1"/>
  <p:tag name="KSO_WM_UNIT_ID" val="diagram783_2*q_h_x*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VALUE" val="156*153"/>
  <p:tag name="KSO_WM_UNIT_FILL_FORE_SCHEMECOLOR_INDEX" val="14"/>
  <p:tag name="KSO_WM_UNIT_FILL_TYPE" val="1"/>
</p:tagLst>
</file>

<file path=ppt/tags/tag106.xml><?xml version="1.0" encoding="utf-8"?>
<p:tagLst xmlns:p="http://schemas.openxmlformats.org/presentationml/2006/main">
  <p:tag name="KSO_WM_TEMPLATE_CATEGORY" val="diagram"/>
  <p:tag name="KSO_WM_TEMPLATE_INDEX" val="783"/>
  <p:tag name="KSO_WM_TAG_VERSION" val="1.0"/>
  <p:tag name="KSO_WM_UNIT_TYPE" val="q_i"/>
  <p:tag name="KSO_WM_UNIT_INDEX" val="1_1"/>
  <p:tag name="KSO_WM_UNIT_ID" val="diagram783_2*q_i*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TEXT_FILL_FORE_SCHEMECOLOR_INDEX" val="2"/>
  <p:tag name="KSO_WM_UNIT_TEXT_FILL_TYPE" val="1"/>
</p:tagLst>
</file>

<file path=ppt/tags/tag107.xml><?xml version="1.0" encoding="utf-8"?>
<p:tagLst xmlns:p="http://schemas.openxmlformats.org/presentationml/2006/main">
  <p:tag name="KSO_WM_TEMPLATE_CATEGORY" val="diagram"/>
  <p:tag name="KSO_WM_TEMPLATE_INDEX" val="783"/>
  <p:tag name="KSO_WM_TAG_VERSION" val="1.0"/>
  <p:tag name="KSO_WM_UNIT_TYPE" val="q_x"/>
  <p:tag name="KSO_WM_UNIT_INDEX" val="1_1"/>
  <p:tag name="KSO_WM_UNIT_ID" val="diagram783_2*q_x*1_1"/>
  <p:tag name="KSO_WM_UNIT_LAYERLEVEL" val="1_1"/>
  <p:tag name="KSO_WM_BEAUTIFY_FLAG" val="#wm#"/>
  <p:tag name="KSO_WM_DIAGRAM_GROUP_CODE" val="q1-1"/>
  <p:tag name="KSO_WM_UNIT_HIGHLIGHT" val="0"/>
  <p:tag name="KSO_WM_UNIT_COMPATIBLE" val="0"/>
  <p:tag name="KSO_WM_UNIT_DIAGRAM_ISNUMVISUAL" val="0"/>
  <p:tag name="KSO_WM_UNIT_DIAGRAM_ISREFERUNIT" val="0"/>
  <p:tag name="KSO_WM_UNIT_VALUE" val="110*99"/>
  <p:tag name="KSO_WM_UNIT_FILL_FORE_SCHEMECOLOR_INDEX" val="14"/>
  <p:tag name="KSO_WM_UNIT_FILL_TYPE" val="1"/>
</p:tagLst>
</file>

<file path=ppt/tags/tag108.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6"/>
  <p:tag name="KSO_WM_UNIT_ID" val="diagram783_2*q_h_i*1_1_6"/>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09.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1"/>
  <p:tag name="KSO_WM_UNIT_ID" val="diagram783_2*q_h_i*1_1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10.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2"/>
  <p:tag name="KSO_WM_UNIT_ID" val="diagram783_2*q_h_i*1_1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1"/>
  <p:tag name="KSO_WM_UNIT_ID" val="diagram783_2*q_h_i*1_3_1"/>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2"/>
  <p:tag name="KSO_WM_UNIT_ID" val="diagram783_2*q_h_i*1_3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2"/>
  <p:tag name="KSO_WM_UNIT_ID" val="diagram783_2*q_h_i*1_2_2"/>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4.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3"/>
  <p:tag name="KSO_WM_UNIT_ID" val="diagram783_2*q_h_i*1_2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LINE_FORE_SCHEMECOLOR_INDEX" val="13"/>
  <p:tag name="KSO_WM_UNIT_LINE_FILL_TYPE" val="2"/>
</p:tagLst>
</file>

<file path=ppt/tags/tag115.xml><?xml version="1.0" encoding="utf-8"?>
<p:tagLst xmlns:p="http://schemas.openxmlformats.org/presentationml/2006/main">
  <p:tag name="KSO_WM_TEMPLATE_CATEGORY" val="diagram"/>
  <p:tag name="KSO_WM_TEMPLATE_INDEX" val="783"/>
  <p:tag name="KSO_WM_TAG_VERSION" val="1.0"/>
  <p:tag name="KSO_WM_UNIT_TYPE" val="q_h_f"/>
  <p:tag name="KSO_WM_UNIT_INDEX" val="1_1_1"/>
  <p:tag name="KSO_WM_UNIT_ID" val="diagram783_2*q_h_f*1_1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16.xml><?xml version="1.0" encoding="utf-8"?>
<p:tagLst xmlns:p="http://schemas.openxmlformats.org/presentationml/2006/main">
  <p:tag name="KSO_WM_TEMPLATE_CATEGORY" val="diagram"/>
  <p:tag name="KSO_WM_TEMPLATE_INDEX" val="783"/>
  <p:tag name="KSO_WM_TAG_VERSION" val="1.0"/>
  <p:tag name="KSO_WM_UNIT_TYPE" val="q_h_a"/>
  <p:tag name="KSO_WM_UNIT_INDEX" val="1_1_1"/>
  <p:tag name="KSO_WM_UNIT_ID" val="diagram783_2*q_h_a*1_1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117.xml><?xml version="1.0" encoding="utf-8"?>
<p:tagLst xmlns:p="http://schemas.openxmlformats.org/presentationml/2006/main">
  <p:tag name="KSO_WM_TEMPLATE_CATEGORY" val="diagram"/>
  <p:tag name="KSO_WM_TEMPLATE_INDEX" val="783"/>
  <p:tag name="KSO_WM_TAG_VERSION" val="1.0"/>
  <p:tag name="KSO_WM_UNIT_TYPE" val="q_h_f"/>
  <p:tag name="KSO_WM_UNIT_INDEX" val="1_3_1"/>
  <p:tag name="KSO_WM_UNIT_ID" val="diagram783_2*q_h_f*1_3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18.xml><?xml version="1.0" encoding="utf-8"?>
<p:tagLst xmlns:p="http://schemas.openxmlformats.org/presentationml/2006/main">
  <p:tag name="KSO_WM_TEMPLATE_CATEGORY" val="diagram"/>
  <p:tag name="KSO_WM_TEMPLATE_INDEX" val="783"/>
  <p:tag name="KSO_WM_TAG_VERSION" val="1.0"/>
  <p:tag name="KSO_WM_UNIT_TYPE" val="q_h_a"/>
  <p:tag name="KSO_WM_UNIT_INDEX" val="1_3_1"/>
  <p:tag name="KSO_WM_UNIT_ID" val="diagram783_2*q_h_a*1_3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119.xml><?xml version="1.0" encoding="utf-8"?>
<p:tagLst xmlns:p="http://schemas.openxmlformats.org/presentationml/2006/main">
  <p:tag name="KSO_WM_TEMPLATE_CATEGORY" val="diagram"/>
  <p:tag name="KSO_WM_TEMPLATE_INDEX" val="783"/>
  <p:tag name="KSO_WM_TAG_VERSION" val="1.0"/>
  <p:tag name="KSO_WM_UNIT_TYPE" val="q_h_f"/>
  <p:tag name="KSO_WM_UNIT_INDEX" val="1_2_1"/>
  <p:tag name="KSO_WM_UNIT_ID" val="diagram783_2*q_h_f*1_2_1"/>
  <p:tag name="KSO_WM_UNIT_LAYERLEVEL" val="1_1_1"/>
  <p:tag name="KSO_WM_UNIT_VALUE" val="21"/>
  <p:tag name="KSO_WM_UNIT_HIGHLIGHT" val="0"/>
  <p:tag name="KSO_WM_UNIT_COMPATIBLE" val="0"/>
  <p:tag name="KSO_WM_BEAUTIFY_FLAG" val="#wm#"/>
  <p:tag name="KSO_WM_DIAGRAM_GROUP_CODE" val="q1-1"/>
  <p:tag name="KSO_WM_UNIT_NOCLEAR" val="0"/>
  <p:tag name="KSO_WM_UNIT_DIAGRAM_ISNUMVISUAL" val="0"/>
  <p:tag name="KSO_WM_UNIT_DIAGRAM_ISREFERUNIT" val="0"/>
  <p:tag name="KSO_WM_UNIT_PRESET_TEXT" val="单击此处添加文本具体内容"/>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120.xml><?xml version="1.0" encoding="utf-8"?>
<p:tagLst xmlns:p="http://schemas.openxmlformats.org/presentationml/2006/main">
  <p:tag name="KSO_WM_TEMPLATE_CATEGORY" val="diagram"/>
  <p:tag name="KSO_WM_TEMPLATE_INDEX" val="783"/>
  <p:tag name="KSO_WM_TAG_VERSION" val="1.0"/>
  <p:tag name="KSO_WM_UNIT_TYPE" val="q_h_a"/>
  <p:tag name="KSO_WM_UNIT_INDEX" val="1_2_1"/>
  <p:tag name="KSO_WM_UNIT_ID" val="diagram783_2*q_h_a*1_2_1"/>
  <p:tag name="KSO_WM_UNIT_LAYERLEVEL" val="1_1_1"/>
  <p:tag name="KSO_WM_UNIT_VALUE" val="7"/>
  <p:tag name="KSO_WM_UNIT_HIGHLIGHT" val="0"/>
  <p:tag name="KSO_WM_UNIT_COMPATIBLE" val="0"/>
  <p:tag name="KSO_WM_BEAUTIFY_FLAG" val="#wm#"/>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8"/>
  <p:tag name="KSO_WM_UNIT_TEXT_FILL_TYPE" val="1"/>
</p:tagLst>
</file>

<file path=ppt/tags/tag121.xml><?xml version="1.0" encoding="utf-8"?>
<p:tagLst xmlns:p="http://schemas.openxmlformats.org/presentationml/2006/main">
  <p:tag name="KSO_WM_TEMPLATE_CATEGORY" val="diagram"/>
  <p:tag name="KSO_WM_TEMPLATE_INDEX" val="783"/>
  <p:tag name="KSO_WM_TAG_VERSION" val="1.0"/>
  <p:tag name="KSO_WM_UNIT_TYPE" val="q_h_i"/>
  <p:tag name="KSO_WM_UNIT_INDEX" val="1_3_3"/>
  <p:tag name="KSO_WM_UNIT_ID" val="diagram783_2*q_h_i*1_3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122.xml><?xml version="1.0" encoding="utf-8"?>
<p:tagLst xmlns:p="http://schemas.openxmlformats.org/presentationml/2006/main">
  <p:tag name="KSO_WM_TEMPLATE_CATEGORY" val="diagram"/>
  <p:tag name="KSO_WM_TEMPLATE_INDEX" val="783"/>
  <p:tag name="KSO_WM_TAG_VERSION" val="1.0"/>
  <p:tag name="KSO_WM_UNIT_TYPE" val="q_h_i"/>
  <p:tag name="KSO_WM_UNIT_INDEX" val="1_1_3"/>
  <p:tag name="KSO_WM_UNIT_ID" val="diagram783_2*q_h_i*1_1_3"/>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TEMPLATE_CATEGORY" val="diagram"/>
  <p:tag name="KSO_WM_TEMPLATE_INDEX" val="783"/>
  <p:tag name="KSO_WM_TAG_VERSION" val="1.0"/>
  <p:tag name="KSO_WM_UNIT_TYPE" val="q_h_i"/>
  <p:tag name="KSO_WM_UNIT_INDEX" val="1_2_4"/>
  <p:tag name="KSO_WM_UNIT_ID" val="diagram783_2*q_h_i*1_2_4"/>
  <p:tag name="KSO_WM_UNIT_LAYERLEVEL" val="1_1_1"/>
  <p:tag name="KSO_WM_BEAUTIFY_FLAG" val="#wm#"/>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Lst>
</file>

<file path=ppt/tags/tag1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1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1_1"/>
  <p:tag name="KSO_WM_UNIT_PRESET_TEXT" val="单击此处添加文本具体内容，简明扼要的阐述您的观点。"/>
  <p:tag name="KSO_WM_UNIT_VALUE" val="7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3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3_1"/>
  <p:tag name="KSO_WM_UNIT_PRESET_TEXT" val="单击此处添加文本具体内容，简明扼要的阐述您的观点。"/>
  <p:tag name="KSO_WM_UNIT_VALUE" val="7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f*1_2_1"/>
  <p:tag name="KSO_WM_TEMPLATE_CATEGORY" val="diagram"/>
  <p:tag name="KSO_WM_TEMPLATE_INDEX" val="20201528"/>
  <p:tag name="KSO_WM_UNIT_LAYERLEVEL" val="1_1_1"/>
  <p:tag name="KSO_WM_TAG_VERSION" val="1.0"/>
  <p:tag name="KSO_WM_BEAUTIFY_FLAG" val="#wm#"/>
  <p:tag name="KSO_WM_UNIT_NOCLEAR" val="0"/>
  <p:tag name="KSO_WM_DIAGRAM_GROUP_CODE" val="q1-1"/>
  <p:tag name="KSO_WM_UNIT_TYPE" val="q_h_f"/>
  <p:tag name="KSO_WM_UNIT_INDEX" val="1_2_1"/>
  <p:tag name="KSO_WM_UNIT_PRESET_TEXT" val="单击此处添加文本具体内容，简明扼要的阐述您的观点。"/>
  <p:tag name="KSO_WM_UNIT_VALUE" val="68"/>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14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4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4*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4*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5_1"/>
  <p:tag name="KSO_WM_UNIT_ID" val="diagram20169746_4*q_h_i*1_5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49.xml><?xml version="1.0" encoding="utf-8"?>
<p:tagLst xmlns:p="http://schemas.openxmlformats.org/presentationml/2006/main">
  <p:tag name="KSO_WM_UNIT_LAYERLEVEL" val="1_1"/>
  <p:tag name="KSO_WM_DIAGRAM_GROUP_CODE" val="q1_1"/>
  <p:tag name="KSO_WM_TAG_VERSION" val="1.0"/>
  <p:tag name="KSO_WM_BEAUTIFY_FLAG" val="#wm#"/>
  <p:tag name="KSO_WM_UNIT_TYPE" val="i"/>
  <p:tag name="KSO_WM_UNIT_ID" val="diagram20169746_4*i*3"/>
  <p:tag name="KSO_WM_TEMPLATE_CATEGORY" val="diagram"/>
  <p:tag name="KSO_WM_TEMPLATE_INDEX" val="20169746"/>
  <p:tag name="KSO_WM_UNIT_INDEX" val="3"/>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4*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4*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5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5_1"/>
  <p:tag name="KSO_WM_UNIT_TEXT_FILL_FORE_SCHEMECOLOR_INDEX" val="7"/>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3_1"/>
  <p:tag name="KSO_WM_UNIT_TEXT_FILL_FORE_SCHEMECOLOR_INDEX" val="8"/>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4_1"/>
  <p:tag name="KSO_WM_UNIT_TEXT_FILL_FORE_SCHEMECOLOR_INDEX" val="5"/>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1_1"/>
  <p:tag name="KSO_WM_UNIT_TEXT_FILL_FORE_SCHEMECOLOR_INDEX" val="6"/>
  <p:tag name="KSO_WM_UNIT_TEXT_FILL_TYPE" val="1"/>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q1-1"/>
  <p:tag name="KSO_WM_UNIT_ID" val="diagram20169746_4*q_h_a*1_2_1"/>
  <p:tag name="KSO_WM_UNIT_TEXT_FILL_FORE_SCHEMECOLOR_INDEX" val="7"/>
  <p:tag name="KSO_WM_UNIT_TEXT_FILL_TYPE" val="1"/>
</p:tagLst>
</file>

<file path=ppt/tags/tag15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3_1"/>
  <p:tag name="KSO_WM_UNIT_TEXT_FILL_FORE_SCHEMECOLOR_INDEX" val="8"/>
  <p:tag name="KSO_WM_UNIT_TEXT_FILL_TYPE"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165.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6.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7.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8.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69.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1_1"/>
  <p:tag name="KSO_WM_UNIT_TEXT_FILL_FORE_SCHEMECOLOR_INDEX" val="6"/>
  <p:tag name="KSO_WM_UNIT_TEXT_FILL_TYPE" val="1"/>
</p:tagLst>
</file>

<file path=ppt/tags/tag17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1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3*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7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2"/>
  <p:tag name="KSO_WM_UNIT_ID" val="diagram20174792_3*q_h_i*1_4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3*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3*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3*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17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3*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3*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3_1"/>
  <p:tag name="KSO_WM_UNIT_LAYERLEVEL" val="1_1_1"/>
  <p:tag name="KSO_WM_UNIT_VALUE" val="30"/>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3_1"/>
  <p:tag name="KSO_WM_UNIT_TEXT_FILL_FORE_SCHEMECOLOR_INDEX" val="13"/>
  <p:tag name="KSO_WM_UNIT_TEXT_FILL_TYPE" val="1"/>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3*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3*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82.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4_1"/>
  <p:tag name="KSO_WM_UNIT_ID" val="diagram20174792_3*q_h_i*1_4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8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3*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18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4_1"/>
  <p:tag name="KSO_WM_UNIT_LAYERLEVEL" val="1_1_1"/>
  <p:tag name="KSO_WM_UNIT_VALUE" val="10"/>
  <p:tag name="KSO_WM_UNIT_HIGHLIGHT" val="0"/>
  <p:tag name="KSO_WM_UNIT_COMPATIBLE" val="0"/>
  <p:tag name="KSO_WM_DIAGRAM_GROUP_CODE" val="q1-1"/>
  <p:tag name="KSO_WM_UNIT_ID" val="diagram20174792_3*q_h_a*1_4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8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4_1"/>
  <p:tag name="KSO_WM_UNIT_LAYERLEVEL" val="1_1_1"/>
  <p:tag name="KSO_WM_UNIT_VALUE" val="66"/>
  <p:tag name="KSO_WM_UNIT_HIGHLIGHT" val="0"/>
  <p:tag name="KSO_WM_UNIT_COMPATIBLE" val="0"/>
  <p:tag name="KSO_WM_DIAGRAM_GROUP_CODE" val="q1-1"/>
  <p:tag name="KSO_WM_UNIT_ID" val="diagram20174792_3*q_h_f*1_4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8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3_1"/>
  <p:tag name="KSO_WM_UNIT_LAYERLEVEL" val="1_1_1"/>
  <p:tag name="KSO_WM_UNIT_VALUE" val="10"/>
  <p:tag name="KSO_WM_UNIT_HIGHLIGHT" val="0"/>
  <p:tag name="KSO_WM_UNIT_COMPATIBLE" val="0"/>
  <p:tag name="KSO_WM_DIAGRAM_GROUP_CODE" val="q1-1"/>
  <p:tag name="KSO_WM_UNIT_ID" val="diagram20174792_3*q_h_a*1_3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8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3_1"/>
  <p:tag name="KSO_WM_UNIT_LAYERLEVEL" val="1_1_1"/>
  <p:tag name="KSO_WM_UNIT_VALUE" val="66"/>
  <p:tag name="KSO_WM_UNIT_HIGHLIGHT" val="0"/>
  <p:tag name="KSO_WM_UNIT_COMPATIBLE" val="0"/>
  <p:tag name="KSO_WM_DIAGRAM_GROUP_CODE" val="q1-1"/>
  <p:tag name="KSO_WM_UNIT_ID" val="diagram20174792_3*q_h_f*1_3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8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1_1"/>
  <p:tag name="KSO_WM_UNIT_LAYERLEVEL" val="1_1_1"/>
  <p:tag name="KSO_WM_UNIT_VALUE" val="10"/>
  <p:tag name="KSO_WM_UNIT_HIGHLIGHT" val="0"/>
  <p:tag name="KSO_WM_UNIT_COMPATIBLE" val="0"/>
  <p:tag name="KSO_WM_DIAGRAM_GROUP_CODE" val="q1-1"/>
  <p:tag name="KSO_WM_UNIT_ID" val="diagram20174792_3*q_h_a*1_1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8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1_1"/>
  <p:tag name="KSO_WM_UNIT_LAYERLEVEL" val="1_1_1"/>
  <p:tag name="KSO_WM_UNIT_VALUE" val="66"/>
  <p:tag name="KSO_WM_UNIT_HIGHLIGHT" val="0"/>
  <p:tag name="KSO_WM_UNIT_COMPATIBLE" val="0"/>
  <p:tag name="KSO_WM_DIAGRAM_GROUP_CODE" val="q1-1"/>
  <p:tag name="KSO_WM_UNIT_ID" val="diagram20174792_3*q_h_f*1_1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2*q_h_a*1_2_1"/>
  <p:tag name="KSO_WM_UNIT_TEXT_FILL_FORE_SCHEMECOLOR_INDEX" val="7"/>
  <p:tag name="KSO_WM_UNIT_TEXT_FILL_TYPE" val="1"/>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3*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f"/>
  <p:tag name="KSO_WM_UNIT_INDEX" val="1_2_1"/>
  <p:tag name="KSO_WM_UNIT_LAYERLEVEL" val="1_1_1"/>
  <p:tag name="KSO_WM_UNIT_VALUE" val="66"/>
  <p:tag name="KSO_WM_UNIT_HIGHLIGHT" val="0"/>
  <p:tag name="KSO_WM_UNIT_COMPATIBLE" val="0"/>
  <p:tag name="KSO_WM_DIAGRAM_GROUP_CODE" val="q1-1"/>
  <p:tag name="KSO_WM_UNIT_ID" val="diagram20174792_3*q_h_f*1_2_1"/>
  <p:tag name="KSO_WM_UNIT_NOCLEAR" val="0"/>
  <p:tag name="KSO_WM_UNIT_DIAGRAM_ISNUMVISUAL" val="0"/>
  <p:tag name="KSO_WM_UNIT_DIAGRAM_ISREFERUNIT" val="0"/>
  <p:tag name="KSO_WM_UNIT_PRESET_TEXT" val="单击此处添加文本具体内容，简明扼要的阐述您的观点。"/>
  <p:tag name="KSO_WM_UNIT_TEXT_FILL_FORE_SCHEMECOLOR_INDEX" val="13"/>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ID" val="diagram20174792_3*q_h_x*1_4_1"/>
  <p:tag name="KSO_WM_TEMPLATE_CATEGORY" val="diagram"/>
  <p:tag name="KSO_WM_TEMPLATE_INDEX" val="20174792"/>
  <p:tag name="KSO_WM_UNIT_LAYERLEVEL" val="1_1_1"/>
  <p:tag name="KSO_WM_TAG_VERSION" val="1.0"/>
  <p:tag name="KSO_WM_BEAUTIFY_FLAG" val="#wm#"/>
  <p:tag name="KSO_WM_UNIT_VALUE" val="150*150"/>
  <p:tag name="KSO_WM_UNIT_TYPE" val="q_h_x"/>
  <p:tag name="KSO_WM_UNIT_INDEX" val="1_4_1"/>
</p:tagLst>
</file>

<file path=ppt/tags/tag19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4.xml><?xml version="1.0" encoding="utf-8"?>
<p:tagLst xmlns:p="http://schemas.openxmlformats.org/presentationml/2006/main">
  <p:tag name="KSO_WM_TEMPLATE_CATEGORY" val="diagram"/>
  <p:tag name="KSO_WM_TEMPLATE_INDEX" val="20186231"/>
  <p:tag name="KSO_WM_UNIT_TYPE" val="q_h_i"/>
  <p:tag name="KSO_WM_UNIT_INDEX" val="1_5_1"/>
  <p:tag name="KSO_WM_UNIT_ID" val="diagram20186231_1*q_h_i*1_5_1"/>
  <p:tag name="KSO_WM_UNIT_LAYERLEVEL" val="1_1_1"/>
  <p:tag name="KSO_WM_BEAUTIFY_FLAG" val="#wm#"/>
  <p:tag name="KSO_WM_TAG_VERSION" val="1.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Lst>
</file>

<file path=ppt/tags/tag195.xml><?xml version="1.0" encoding="utf-8"?>
<p:tagLst xmlns:p="http://schemas.openxmlformats.org/presentationml/2006/main">
  <p:tag name="KSO_WM_TEMPLATE_CATEGORY" val="diagram"/>
  <p:tag name="KSO_WM_TEMPLATE_INDEX" val="20186231"/>
  <p:tag name="KSO_WM_UNIT_TYPE" val="q_h_i"/>
  <p:tag name="KSO_WM_UNIT_INDEX" val="1_6_2"/>
  <p:tag name="KSO_WM_UNIT_ID" val="diagram20186231_1*q_h_i*1_6_2"/>
  <p:tag name="KSO_WM_UNIT_LAYERLEVEL" val="1_1_1"/>
  <p:tag name="KSO_WM_BEAUTIFY_FLAG" val="#wm#"/>
  <p:tag name="KSO_WM_TAG_VERSION" val="1.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Lst>
</file>

<file path=ppt/tags/tag196.xml><?xml version="1.0" encoding="utf-8"?>
<p:tagLst xmlns:p="http://schemas.openxmlformats.org/presentationml/2006/main">
  <p:tag name="KSO_WM_TEMPLATE_CATEGORY" val="diagram"/>
  <p:tag name="KSO_WM_TEMPLATE_INDEX" val="20186231"/>
  <p:tag name="KSO_WM_UNIT_TYPE" val="q_h_i"/>
  <p:tag name="KSO_WM_UNIT_INDEX" val="1_1_2"/>
  <p:tag name="KSO_WM_UNIT_ID" val="diagram20186231_1*q_h_i*1_1_2"/>
  <p:tag name="KSO_WM_UNIT_LAYERLEVEL" val="1_1_1"/>
  <p:tag name="KSO_WM_BEAUTIFY_FLAG" val="#wm#"/>
  <p:tag name="KSO_WM_TAG_VERSION" val="1.0"/>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Lst>
</file>

<file path=ppt/tags/tag197.xml><?xml version="1.0" encoding="utf-8"?>
<p:tagLst xmlns:p="http://schemas.openxmlformats.org/presentationml/2006/main">
  <p:tag name="KSO_WM_TEMPLATE_CATEGORY" val="diagram"/>
  <p:tag name="KSO_WM_TEMPLATE_INDEX" val="20186231"/>
  <p:tag name="KSO_WM_UNIT_TYPE" val="q_h_i"/>
  <p:tag name="KSO_WM_UNIT_INDEX" val="1_2_2"/>
  <p:tag name="KSO_WM_UNIT_ID" val="diagram20186231_1*q_h_i*1_2_2"/>
  <p:tag name="KSO_WM_UNIT_LAYERLEVEL" val="1_1_1"/>
  <p:tag name="KSO_WM_BEAUTIFY_FLAG" val="#wm#"/>
  <p:tag name="KSO_WM_TAG_VERSION" val="1.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Lst>
</file>

<file path=ppt/tags/tag198.xml><?xml version="1.0" encoding="utf-8"?>
<p:tagLst xmlns:p="http://schemas.openxmlformats.org/presentationml/2006/main">
  <p:tag name="KSO_WM_TEMPLATE_CATEGORY" val="diagram"/>
  <p:tag name="KSO_WM_TEMPLATE_INDEX" val="20186231"/>
  <p:tag name="KSO_WM_UNIT_TYPE" val="q_h_i"/>
  <p:tag name="KSO_WM_UNIT_INDEX" val="1_3_2"/>
  <p:tag name="KSO_WM_UNIT_ID" val="diagram20186231_1*q_h_i*1_3_2"/>
  <p:tag name="KSO_WM_UNIT_LAYERLEVEL" val="1_1_1"/>
  <p:tag name="KSO_WM_BEAUTIFY_FLAG" val="#wm#"/>
  <p:tag name="KSO_WM_TAG_VERSION" val="1.0"/>
  <p:tag name="KSO_WM_DIAGRAM_GROUP_CODE" val="q1-1"/>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Lst>
</file>

<file path=ppt/tags/tag199.xml><?xml version="1.0" encoding="utf-8"?>
<p:tagLst xmlns:p="http://schemas.openxmlformats.org/presentationml/2006/main">
  <p:tag name="KSO_WM_TEMPLATE_CATEGORY" val="diagram"/>
  <p:tag name="KSO_WM_TEMPLATE_INDEX" val="20186231"/>
  <p:tag name="KSO_WM_UNIT_TYPE" val="q_h_i"/>
  <p:tag name="KSO_WM_UNIT_INDEX" val="1_4_2"/>
  <p:tag name="KSO_WM_UNIT_ID" val="diagram20186231_1*q_h_i*1_4_2"/>
  <p:tag name="KSO_WM_UNIT_LAYERLEVEL" val="1_1_1"/>
  <p:tag name="KSO_WM_BEAUTIFY_FLAG" val="#wm#"/>
  <p:tag name="KSO_WM_TAG_VERSION" val="1.0"/>
  <p:tag name="KSO_WM_DIAGRAM_GROUP_CODE" val="q1-1"/>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2_1"/>
  <p:tag name="KSO_WM_UNIT_TEXT_FILL_FORE_SCHEMECOLOR_INDEX" val="13"/>
  <p:tag name="KSO_WM_UNIT_TEXT_FILL_TYPE" val="1"/>
</p:tagLst>
</file>

<file path=ppt/tags/tag200.xml><?xml version="1.0" encoding="utf-8"?>
<p:tagLst xmlns:p="http://schemas.openxmlformats.org/presentationml/2006/main">
  <p:tag name="KSO_WM_TEMPLATE_CATEGORY" val="diagram"/>
  <p:tag name="KSO_WM_TEMPLATE_INDEX" val="20186231"/>
  <p:tag name="KSO_WM_UNIT_TYPE" val="q_h_i"/>
  <p:tag name="KSO_WM_UNIT_INDEX" val="1_6_1"/>
  <p:tag name="KSO_WM_UNIT_ID" val="diagram20186231_1*q_h_i*1_6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1.xml><?xml version="1.0" encoding="utf-8"?>
<p:tagLst xmlns:p="http://schemas.openxmlformats.org/presentationml/2006/main">
  <p:tag name="KSO_WM_TEMPLATE_CATEGORY" val="diagram"/>
  <p:tag name="KSO_WM_TEMPLATE_INDEX" val="20186231"/>
  <p:tag name="KSO_WM_UNIT_TYPE" val="q_h_i"/>
  <p:tag name="KSO_WM_UNIT_INDEX" val="1_1_1"/>
  <p:tag name="KSO_WM_UNIT_ID" val="diagram20186231_1*q_h_i*1_1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2.xml><?xml version="1.0" encoding="utf-8"?>
<p:tagLst xmlns:p="http://schemas.openxmlformats.org/presentationml/2006/main">
  <p:tag name="KSO_WM_TEMPLATE_CATEGORY" val="diagram"/>
  <p:tag name="KSO_WM_TEMPLATE_INDEX" val="20186231"/>
  <p:tag name="KSO_WM_UNIT_TYPE" val="q_h_i"/>
  <p:tag name="KSO_WM_UNIT_INDEX" val="1_5_2"/>
  <p:tag name="KSO_WM_UNIT_ID" val="diagram20186231_1*q_h_i*1_5_2"/>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3.xml><?xml version="1.0" encoding="utf-8"?>
<p:tagLst xmlns:p="http://schemas.openxmlformats.org/presentationml/2006/main">
  <p:tag name="KSO_WM_TEMPLATE_CATEGORY" val="diagram"/>
  <p:tag name="KSO_WM_TEMPLATE_INDEX" val="20186231"/>
  <p:tag name="KSO_WM_UNIT_TYPE" val="q_h_a"/>
  <p:tag name="KSO_WM_UNIT_INDEX" val="1_6_1"/>
  <p:tag name="KSO_WM_UNIT_ID" val="diagram20186231_1*q_h_a*1_6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6"/>
  <p:tag name="KSO_WM_UNIT_TEXT_FILL_TYPE" val="1"/>
</p:tagLst>
</file>

<file path=ppt/tags/tag204.xml><?xml version="1.0" encoding="utf-8"?>
<p:tagLst xmlns:p="http://schemas.openxmlformats.org/presentationml/2006/main">
  <p:tag name="KSO_WM_TEMPLATE_CATEGORY" val="diagram"/>
  <p:tag name="KSO_WM_TEMPLATE_INDEX" val="20186231"/>
  <p:tag name="KSO_WM_UNIT_TYPE" val="q_h_i"/>
  <p:tag name="KSO_WM_UNIT_INDEX" val="1_4_1"/>
  <p:tag name="KSO_WM_UNIT_ID" val="diagram20186231_1*q_h_i*1_4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5.xml><?xml version="1.0" encoding="utf-8"?>
<p:tagLst xmlns:p="http://schemas.openxmlformats.org/presentationml/2006/main">
  <p:tag name="KSO_WM_TEMPLATE_CATEGORY" val="diagram"/>
  <p:tag name="KSO_WM_TEMPLATE_INDEX" val="20186231"/>
  <p:tag name="KSO_WM_UNIT_TYPE" val="q_h_i"/>
  <p:tag name="KSO_WM_UNIT_INDEX" val="1_3_1"/>
  <p:tag name="KSO_WM_UNIT_ID" val="diagram20186231_1*q_h_i*1_3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6.xml><?xml version="1.0" encoding="utf-8"?>
<p:tagLst xmlns:p="http://schemas.openxmlformats.org/presentationml/2006/main">
  <p:tag name="KSO_WM_TEMPLATE_CATEGORY" val="diagram"/>
  <p:tag name="KSO_WM_TEMPLATE_INDEX" val="20186231"/>
  <p:tag name="KSO_WM_UNIT_TYPE" val="q_h_i"/>
  <p:tag name="KSO_WM_UNIT_INDEX" val="1_2_1"/>
  <p:tag name="KSO_WM_UNIT_ID" val="diagram20186231_1*q_h_i*1_2_1"/>
  <p:tag name="KSO_WM_UNIT_LAYERLEVEL" val="1_1_1"/>
  <p:tag name="KSO_WM_BEAUTIFY_FLAG" val="#wm#"/>
  <p:tag name="KSO_WM_TAG_VERSION" val="1.0"/>
  <p:tag name="KSO_WM_DIAGRAM_GROUP_CODE" val="q1-1"/>
  <p:tag name="KSO_WM_UNIT_FILL_FORE_SCHEMECOLOR_INDEX" val="14"/>
  <p:tag name="KSO_WM_UNIT_FILL_TYPE" val="1"/>
  <p:tag name="KSO_WM_UNIT_TEXT_FILL_FORE_SCHEMECOLOR_INDEX" val="13"/>
  <p:tag name="KSO_WM_UNIT_TEXT_FILL_TYPE" val="1"/>
</p:tagLst>
</file>

<file path=ppt/tags/tag207.xml><?xml version="1.0" encoding="utf-8"?>
<p:tagLst xmlns:p="http://schemas.openxmlformats.org/presentationml/2006/main">
  <p:tag name="KSO_WM_TEMPLATE_CATEGORY" val="diagram"/>
  <p:tag name="KSO_WM_TEMPLATE_INDEX" val="20186231"/>
  <p:tag name="KSO_WM_UNIT_TYPE" val="q_h_a"/>
  <p:tag name="KSO_WM_UNIT_INDEX" val="1_1_1"/>
  <p:tag name="KSO_WM_UNIT_ID" val="diagram20186231_1*q_h_a*1_1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8"/>
  <p:tag name="KSO_WM_UNIT_TEXT_FILL_TYPE" val="1"/>
</p:tagLst>
</file>

<file path=ppt/tags/tag208.xml><?xml version="1.0" encoding="utf-8"?>
<p:tagLst xmlns:p="http://schemas.openxmlformats.org/presentationml/2006/main">
  <p:tag name="KSO_WM_TEMPLATE_CATEGORY" val="diagram"/>
  <p:tag name="KSO_WM_TEMPLATE_INDEX" val="20186231"/>
  <p:tag name="KSO_WM_UNIT_TYPE" val="q_h_a"/>
  <p:tag name="KSO_WM_UNIT_INDEX" val="1_4_1"/>
  <p:tag name="KSO_WM_UNIT_ID" val="diagram20186231_1*q_h_a*1_4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10"/>
  <p:tag name="KSO_WM_UNIT_TEXT_FILL_TYPE" val="1"/>
</p:tagLst>
</file>

<file path=ppt/tags/tag209.xml><?xml version="1.0" encoding="utf-8"?>
<p:tagLst xmlns:p="http://schemas.openxmlformats.org/presentationml/2006/main">
  <p:tag name="KSO_WM_TEMPLATE_CATEGORY" val="diagram"/>
  <p:tag name="KSO_WM_TEMPLATE_INDEX" val="20186231"/>
  <p:tag name="KSO_WM_UNIT_TYPE" val="q_h_a"/>
  <p:tag name="KSO_WM_UNIT_INDEX" val="1_3_1"/>
  <p:tag name="KSO_WM_UNIT_ID" val="diagram20186231_1*q_h_a*1_3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9"/>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57"/>
  <p:tag name="KSO_WM_DIAGRAM_GROUP_CODE" val="q1-1"/>
  <p:tag name="KSO_WM_UNIT_ID" val="diagram20169746_2*q_h_f*1_1_1"/>
  <p:tag name="KSO_WM_UNIT_TEXT_FILL_FORE_SCHEMECOLOR_INDEX" val="13"/>
  <p:tag name="KSO_WM_UNIT_TEXT_FILL_TYPE" val="1"/>
</p:tagLst>
</file>

<file path=ppt/tags/tag210.xml><?xml version="1.0" encoding="utf-8"?>
<p:tagLst xmlns:p="http://schemas.openxmlformats.org/presentationml/2006/main">
  <p:tag name="KSO_WM_TEMPLATE_CATEGORY" val="diagram"/>
  <p:tag name="KSO_WM_TEMPLATE_INDEX" val="20186231"/>
  <p:tag name="KSO_WM_UNIT_TYPE" val="q_h_a"/>
  <p:tag name="KSO_WM_UNIT_INDEX" val="1_2_1"/>
  <p:tag name="KSO_WM_UNIT_ID" val="diagram20186231_1*q_h_a*1_2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7"/>
  <p:tag name="KSO_WM_UNIT_TEXT_FILL_TYPE" val="1"/>
</p:tagLst>
</file>

<file path=ppt/tags/tag211.xml><?xml version="1.0" encoding="utf-8"?>
<p:tagLst xmlns:p="http://schemas.openxmlformats.org/presentationml/2006/main">
  <p:tag name="KSO_WM_TEMPLATE_CATEGORY" val="diagram"/>
  <p:tag name="KSO_WM_TEMPLATE_INDEX" val="20186231"/>
  <p:tag name="KSO_WM_UNIT_TYPE" val="q_h_a"/>
  <p:tag name="KSO_WM_UNIT_INDEX" val="1_5_1"/>
  <p:tag name="KSO_WM_UNIT_ID" val="diagram20186231_1*q_h_a*1_5_1"/>
  <p:tag name="KSO_WM_UNIT_LAYERLEVEL" val="1_1_1"/>
  <p:tag name="KSO_WM_UNIT_VALUE" val="11"/>
  <p:tag name="KSO_WM_UNIT_HIGHLIGHT" val="0"/>
  <p:tag name="KSO_WM_UNIT_COMPATIBLE" val="0"/>
  <p:tag name="KSO_WM_UNIT_CLEAR" val="0"/>
  <p:tag name="KSO_WM_BEAUTIFY_FLAG" val="#wm#"/>
  <p:tag name="KSO_WM_TAG_VERSION" val="1.0"/>
  <p:tag name="KSO_WM_DIAGRAM_GROUP_CODE" val="q1-1"/>
  <p:tag name="KSO_WM_UNIT_PRESET_TEXT" val="标题文本预设"/>
  <p:tag name="KSO_WM_UNIT_TEXT_FILL_FORE_SCHEMECOLOR_INDEX" val="5"/>
  <p:tag name="KSO_WM_UNIT_TEXT_FILL_TYPE" val="1"/>
</p:tagLst>
</file>

<file path=ppt/tags/tag21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1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4*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2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2"/>
  <p:tag name="KSO_WM_UNIT_ID" val="diagram726_4*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3"/>
  <p:tag name="KSO_WM_UNIT_ID" val="diagram726_4*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29.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1_1"/>
  <p:tag name="KSO_WM_UNIT_ID" val="diagram726_4*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4*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23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2"/>
  <p:tag name="KSO_WM_UNIT_ID" val="diagram726_4*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3"/>
  <p:tag name="KSO_WM_UNIT_ID" val="diagram726_4*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33.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3_1"/>
  <p:tag name="KSO_WM_UNIT_ID" val="diagram726_4*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4*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23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2"/>
  <p:tag name="KSO_WM_UNIT_ID" val="diagram726_4*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3"/>
  <p:tag name="KSO_WM_UNIT_ID" val="diagram726_4*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237.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2_1"/>
  <p:tag name="KSO_WM_UNIT_ID" val="diagram726_4*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4*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4_1"/>
  <p:tag name="KSO_WM_UNIT_ID" val="diagram726_4*m_h_i*1_4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14"/>
  <p:tag name="KSO_WM_UNIT_TEXT_FILL_TYPE" val="1"/>
</p:tagLst>
</file>

<file path=ppt/tags/tag2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4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4_2"/>
  <p:tag name="KSO_WM_UNIT_ID" val="diagram726_4*m_h_i*1_4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2"/>
  <p:tag name="KSO_WM_UNIT_TEXT_FILL_TYPE"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4_3"/>
  <p:tag name="KSO_WM_UNIT_ID" val="diagram726_4*m_h_i*1_4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8"/>
  <p:tag name="KSO_WM_UNIT_FILL_TYPE" val="1"/>
  <p:tag name="KSO_WM_UNIT_TEXT_FILL_FORE_SCHEMECOLOR_INDEX" val="2"/>
  <p:tag name="KSO_WM_UNIT_TEXT_FILL_TYPE" val="1"/>
</p:tagLst>
</file>

<file path=ppt/tags/tag242.xml><?xml version="1.0" encoding="utf-8"?>
<p:tagLst xmlns:p="http://schemas.openxmlformats.org/presentationml/2006/main">
  <p:tag name="KSO_WM_UNIT_SUBTYPE" val="a"/>
  <p:tag name="KSO_WM_UNIT_PRESET_TEXT" val="单击此处添加文本具体内容"/>
  <p:tag name="KSO_WM_UNIT_NOCLEAR" val="0"/>
  <p:tag name="KSO_WM_UNIT_VALUE" val="36"/>
  <p:tag name="KSO_WM_UNIT_HIGHLIGHT" val="0"/>
  <p:tag name="KSO_WM_UNIT_COMPATIBLE" val="0"/>
  <p:tag name="KSO_WM_UNIT_DIAGRAM_ISNUMVISUAL" val="0"/>
  <p:tag name="KSO_WM_UNIT_DIAGRAM_ISREFERUNIT" val="0"/>
  <p:tag name="KSO_WM_UNIT_TYPE" val="m_h_f"/>
  <p:tag name="KSO_WM_UNIT_INDEX" val="1_4_1"/>
  <p:tag name="KSO_WM_UNIT_ID" val="diagram726_4*m_h_f*1_4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4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1_1"/>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1_1"/>
  <p:tag name="KSO_WM_UNIT_LINE_FORE_SCHEMECOLOR_INDEX" val="13"/>
  <p:tag name="KSO_WM_UNIT_LINE_FILL_TYPE" val="2"/>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2_1"/>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2_1"/>
  <p:tag name="KSO_WM_UNIT_LINE_FORE_SCHEMECOLOR_INDEX" val="13"/>
  <p:tag name="KSO_WM_UNIT_LINE_FILL_TYPE" val="2"/>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6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6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6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69.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3_1"/>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3_1"/>
  <p:tag name="KSO_WM_UNIT_LINE_FORE_SCHEMECOLOR_INDEX" val="13"/>
  <p:tag name="KSO_WM_UNIT_LINE_FILL_TYPE" val="2"/>
</p:tagLst>
</file>

<file path=ppt/tags/tag270.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271.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272.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273.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274.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275.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2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1_3"/>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 name="KSO_WM_UNIT_TEXT_FILL_FORE_SCHEMECOLOR_INDEX" val="2"/>
  <p:tag name="KSO_WM_UNIT_TEXT_FILL_TYPE"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1_2"/>
  <p:tag name="KSO_WM_TEMPLATE_CATEGORY" val="diagram"/>
  <p:tag name="KSO_WM_TEMPLATE_INDEX" val="20222192"/>
  <p:tag name="KSO_WM_UNIT_LAYERLEVEL" val="1_1_1"/>
  <p:tag name="KSO_WM_TAG_VERSION" val="1.0"/>
  <p:tag name="KSO_WM_BEAUTIFY_FLAG" val="#wm#"/>
  <p:tag name="KSO_WM_DIAGRAM_GROUP_CODE" val="q1-1"/>
  <p:tag name="KSO_WM_UNIT_SUBTYPE" val="d"/>
  <p:tag name="KSO_WM_UNIT_TYPE" val="q_h_i"/>
  <p:tag name="KSO_WM_UNIT_INDEX" val="1_1_2"/>
  <p:tag name="KSO_WM_UNIT_TEXT_FILL_FORE_SCHEMECOLOR_INDEX" val="14"/>
  <p:tag name="KSO_WM_UNIT_TEXT_FILL_TYPE" val="1"/>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2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9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2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2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29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2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1_4"/>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1_4"/>
  <p:tag name="KSO_WM_UNIT_FILL_FORE_SCHEMECOLOR_INDEX" val="13"/>
  <p:tag name="KSO_WM_UNIT_FILL_TYPE" val="1"/>
  <p:tag name="KSO_WM_UNIT_TEXT_FILL_FORE_SCHEMECOLOR_INDEX" val="2"/>
  <p:tag name="KSO_WM_UNIT_TEXT_FILL_TYPE" val="1"/>
</p:tagLst>
</file>

<file path=ppt/tags/tag3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4.xml><?xml version="1.0" encoding="utf-8"?>
<p:tagLst xmlns:p="http://schemas.openxmlformats.org/presentationml/2006/main">
  <p:tag name="KSO_WM_TAG_VERSION" val="1.0"/>
  <p:tag name="KSO_WM_BEAUTIFY_FLAG" val="#wm#"/>
  <p:tag name="KSO_WM_UNIT_TYPE" val="i"/>
  <p:tag name="KSO_WM_UNIT_ID" val="diagram160114_4*i*0"/>
  <p:tag name="KSO_WM_TEMPLATE_CATEGORY" val="diagram"/>
  <p:tag name="KSO_WM_TEMPLATE_INDEX" val="160114"/>
  <p:tag name="KSO_WM_UNIT_INDEX" val="0"/>
</p:tagLst>
</file>

<file path=ppt/tags/tag305.xml><?xml version="1.0" encoding="utf-8"?>
<p:tagLst xmlns:p="http://schemas.openxmlformats.org/presentationml/2006/main">
  <p:tag name="KSO_WM_TAG_VERSION" val="1.0"/>
  <p:tag name="KSO_WM_BEAUTIFY_FLAG" val="#wm#"/>
  <p:tag name="KSO_WM_UNIT_TYPE" val="i"/>
  <p:tag name="KSO_WM_UNIT_ID" val="259*i*0"/>
  <p:tag name="KSO_WM_TEMPLATE_CATEGORY" val="diagram"/>
  <p:tag name="KSO_WM_TEMPLATE_INDEX" val="114"/>
</p:tagLst>
</file>

<file path=ppt/tags/tag30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
  <p:tag name="KSO_WM_UNIT_ID" val="diagram160114_4*q_i*1_1"/>
  <p:tag name="KSO_WM_UNIT_CLEAR" val="1"/>
  <p:tag name="KSO_WM_UNIT_LAYERLEVEL" val="1_1"/>
  <p:tag name="KSO_WM_DIAGRAM_GROUP_CODE" val="q1-1"/>
  <p:tag name="KSO_WM_UNIT_FILL_FORE_SCHEMECOLOR_INDEX" val="7"/>
  <p:tag name="KSO_WM_UNIT_FILL_TYPE" val="1"/>
</p:tagLst>
</file>

<file path=ppt/tags/tag307.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2"/>
  <p:tag name="KSO_WM_UNIT_ID" val="diagram160114_4*q_i*1_2"/>
  <p:tag name="KSO_WM_UNIT_CLEAR" val="1"/>
  <p:tag name="KSO_WM_UNIT_LAYERLEVEL" val="1_1"/>
  <p:tag name="KSO_WM_DIAGRAM_GROUP_CODE" val="q1-1"/>
</p:tagLst>
</file>

<file path=ppt/tags/tag308.xml><?xml version="1.0" encoding="utf-8"?>
<p:tagLst xmlns:p="http://schemas.openxmlformats.org/presentationml/2006/main">
  <p:tag name="KSO_WM_TAG_VERSION" val="1.0"/>
  <p:tag name="KSO_WM_BEAUTIFY_FLAG" val="#wm#"/>
  <p:tag name="KSO_WM_UNIT_TYPE" val="i"/>
  <p:tag name="KSO_WM_UNIT_ID" val="259*i*5"/>
  <p:tag name="KSO_WM_TEMPLATE_CATEGORY" val="diagram"/>
  <p:tag name="KSO_WM_TEMPLATE_INDEX" val="114"/>
</p:tagLst>
</file>

<file path=ppt/tags/tag30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3"/>
  <p:tag name="KSO_WM_UNIT_ID" val="diagram160114_4*q_i*1_3"/>
  <p:tag name="KSO_WM_UNIT_CLEAR" val="1"/>
  <p:tag name="KSO_WM_UNIT_LAYERLEVEL" val="1_1"/>
  <p:tag name="KSO_WM_DIAGRAM_GROUP_CODE" val="q1-1"/>
  <p:tag name="KSO_WM_UNIT_FILL_FORE_SCHEMECOLOR_INDEX" val="5"/>
  <p:tag name="KSO_WM_UNI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2_3"/>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 name="KSO_WM_UNIT_TEXT_FILL_FORE_SCHEMECOLOR_INDEX" val="2"/>
  <p:tag name="KSO_WM_UNIT_TEXT_FILL_TYPE" val="1"/>
</p:tagLst>
</file>

<file path=ppt/tags/tag310.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4"/>
  <p:tag name="KSO_WM_UNIT_ID" val="diagram160114_4*q_i*1_4"/>
  <p:tag name="KSO_WM_UNIT_CLEAR" val="1"/>
  <p:tag name="KSO_WM_UNIT_LAYERLEVEL" val="1_1"/>
  <p:tag name="KSO_WM_DIAGRAM_GROUP_CODE" val="q1-1"/>
</p:tagLst>
</file>

<file path=ppt/tags/tag311.xml><?xml version="1.0" encoding="utf-8"?>
<p:tagLst xmlns:p="http://schemas.openxmlformats.org/presentationml/2006/main">
  <p:tag name="KSO_WM_TAG_VERSION" val="1.0"/>
  <p:tag name="KSO_WM_BEAUTIFY_FLAG" val="#wm#"/>
  <p:tag name="KSO_WM_UNIT_TYPE" val="i"/>
  <p:tag name="KSO_WM_UNIT_ID" val="259*i*10"/>
  <p:tag name="KSO_WM_TEMPLATE_CATEGORY" val="diagram"/>
  <p:tag name="KSO_WM_TEMPLATE_INDEX" val="114"/>
</p:tagLst>
</file>

<file path=ppt/tags/tag31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5"/>
  <p:tag name="KSO_WM_UNIT_ID" val="diagram160114_4*q_i*1_5"/>
  <p:tag name="KSO_WM_UNIT_CLEAR" val="1"/>
  <p:tag name="KSO_WM_UNIT_LAYERLEVEL" val="1_1"/>
  <p:tag name="KSO_WM_DIAGRAM_GROUP_CODE" val="q1-1"/>
  <p:tag name="KSO_WM_UNIT_FILL_FORE_SCHEMECOLOR_INDEX" val="6"/>
  <p:tag name="KSO_WM_UNIT_FILL_TYPE" val="1"/>
</p:tagLst>
</file>

<file path=ppt/tags/tag313.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6"/>
  <p:tag name="KSO_WM_UNIT_ID" val="diagram160114_4*q_i*1_6"/>
  <p:tag name="KSO_WM_UNIT_CLEAR" val="1"/>
  <p:tag name="KSO_WM_UNIT_LAYERLEVEL" val="1_1"/>
  <p:tag name="KSO_WM_DIAGRAM_GROUP_CODE" val="q1-1"/>
</p:tagLst>
</file>

<file path=ppt/tags/tag314.xml><?xml version="1.0" encoding="utf-8"?>
<p:tagLst xmlns:p="http://schemas.openxmlformats.org/presentationml/2006/main">
  <p:tag name="KSO_WM_TAG_VERSION" val="1.0"/>
  <p:tag name="KSO_WM_BEAUTIFY_FLAG" val="#wm#"/>
  <p:tag name="KSO_WM_UNIT_TYPE" val="i"/>
  <p:tag name="KSO_WM_UNIT_ID" val="259*i*15"/>
  <p:tag name="KSO_WM_TEMPLATE_CATEGORY" val="diagram"/>
  <p:tag name="KSO_WM_TEMPLATE_INDEX" val="114"/>
</p:tagLst>
</file>

<file path=ppt/tags/tag315.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7"/>
  <p:tag name="KSO_WM_UNIT_ID" val="diagram160114_4*q_i*1_7"/>
  <p:tag name="KSO_WM_UNIT_CLEAR" val="1"/>
  <p:tag name="KSO_WM_UNIT_LAYERLEVEL" val="1_1"/>
  <p:tag name="KSO_WM_DIAGRAM_GROUP_CODE" val="q1-1"/>
  <p:tag name="KSO_WM_UNIT_FILL_FORE_SCHEMECOLOR_INDEX" val="7"/>
  <p:tag name="KSO_WM_UNIT_FILL_TYPE" val="1"/>
</p:tagLst>
</file>

<file path=ppt/tags/tag316.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8"/>
  <p:tag name="KSO_WM_UNIT_ID" val="diagram160114_4*q_i*1_8"/>
  <p:tag name="KSO_WM_UNIT_CLEAR" val="1"/>
  <p:tag name="KSO_WM_UNIT_LAYERLEVEL" val="1_1"/>
  <p:tag name="KSO_WM_DIAGRAM_GROUP_CODE" val="q1-1"/>
</p:tagLst>
</file>

<file path=ppt/tags/tag317.xml><?xml version="1.0" encoding="utf-8"?>
<p:tagLst xmlns:p="http://schemas.openxmlformats.org/presentationml/2006/main">
  <p:tag name="KSO_WM_TAG_VERSION" val="1.0"/>
  <p:tag name="KSO_WM_BEAUTIFY_FLAG" val="#wm#"/>
  <p:tag name="KSO_WM_UNIT_TYPE" val="i"/>
  <p:tag name="KSO_WM_UNIT_ID" val="259*i*20"/>
  <p:tag name="KSO_WM_TEMPLATE_CATEGORY" val="diagram"/>
  <p:tag name="KSO_WM_TEMPLATE_INDEX" val="114"/>
</p:tagLst>
</file>

<file path=ppt/tags/tag318.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9"/>
  <p:tag name="KSO_WM_UNIT_ID" val="diagram160114_4*q_i*1_9"/>
  <p:tag name="KSO_WM_UNIT_CLEAR" val="1"/>
  <p:tag name="KSO_WM_UNIT_LAYERLEVEL" val="1_1"/>
  <p:tag name="KSO_WM_DIAGRAM_GROUP_CODE" val="q1-1"/>
  <p:tag name="KSO_WM_UNIT_FILL_FORE_SCHEMECOLOR_INDEX" val="5"/>
  <p:tag name="KSO_WM_UNIT_FILL_TYPE" val="1"/>
</p:tagLst>
</file>

<file path=ppt/tags/tag319.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0"/>
  <p:tag name="KSO_WM_UNIT_ID" val="diagram160114_4*q_i*1_10"/>
  <p:tag name="KSO_WM_UNIT_CLEAR" val="1"/>
  <p:tag name="KSO_WM_UNIT_LAYERLEVEL" val="1_1"/>
  <p:tag name="KSO_WM_DIAGRAM_GROUP_CODE" val="q1-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2_2"/>
  <p:tag name="KSO_WM_TEMPLATE_CATEGORY" val="diagram"/>
  <p:tag name="KSO_WM_TEMPLATE_INDEX" val="20222192"/>
  <p:tag name="KSO_WM_UNIT_LAYERLEVEL" val="1_1_1"/>
  <p:tag name="KSO_WM_TAG_VERSION" val="1.0"/>
  <p:tag name="KSO_WM_BEAUTIFY_FLAG" val="#wm#"/>
  <p:tag name="KSO_WM_DIAGRAM_GROUP_CODE" val="q1-1"/>
  <p:tag name="KSO_WM_UNIT_SUBTYPE" val="d"/>
  <p:tag name="KSO_WM_UNIT_TYPE" val="q_h_i"/>
  <p:tag name="KSO_WM_UNIT_INDEX" val="1_2_2"/>
  <p:tag name="KSO_WM_UNIT_TEXT_FILL_FORE_SCHEMECOLOR_INDEX" val="14"/>
  <p:tag name="KSO_WM_UNIT_TEXT_FILL_TYPE" val="1"/>
</p:tagLst>
</file>

<file path=ppt/tags/tag320.xml><?xml version="1.0" encoding="utf-8"?>
<p:tagLst xmlns:p="http://schemas.openxmlformats.org/presentationml/2006/main">
  <p:tag name="KSO_WM_TAG_VERSION" val="1.0"/>
  <p:tag name="KSO_WM_BEAUTIFY_FLAG" val="#wm#"/>
  <p:tag name="KSO_WM_UNIT_TYPE" val="i"/>
  <p:tag name="KSO_WM_UNIT_ID" val="259*i*25"/>
  <p:tag name="KSO_WM_TEMPLATE_CATEGORY" val="diagram"/>
  <p:tag name="KSO_WM_TEMPLATE_INDEX" val="114"/>
</p:tagLst>
</file>

<file path=ppt/tags/tag321.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1"/>
  <p:tag name="KSO_WM_UNIT_ID" val="diagram160114_4*q_i*1_11"/>
  <p:tag name="KSO_WM_UNIT_CLEAR" val="1"/>
  <p:tag name="KSO_WM_UNIT_LAYERLEVEL" val="1_1"/>
  <p:tag name="KSO_WM_DIAGRAM_GROUP_CODE" val="q1-1"/>
  <p:tag name="KSO_WM_UNIT_FILL_FORE_SCHEMECOLOR_INDEX" val="6"/>
  <p:tag name="KSO_WM_UNIT_FILL_TYPE" val="1"/>
</p:tagLst>
</file>

<file path=ppt/tags/tag322.xml><?xml version="1.0" encoding="utf-8"?>
<p:tagLst xmlns:p="http://schemas.openxmlformats.org/presentationml/2006/main">
  <p:tag name="KSO_WM_TEMPLATE_CATEGORY" val="diagram"/>
  <p:tag name="KSO_WM_TEMPLATE_INDEX" val="160114"/>
  <p:tag name="KSO_WM_TAG_VERSION" val="1.0"/>
  <p:tag name="KSO_WM_BEAUTIFY_FLAG" val="#wm#"/>
  <p:tag name="KSO_WM_UNIT_TYPE" val="q_i"/>
  <p:tag name="KSO_WM_UNIT_INDEX" val="1_12"/>
  <p:tag name="KSO_WM_UNIT_ID" val="diagram160114_4*q_i*1_12"/>
  <p:tag name="KSO_WM_UNIT_CLEAR" val="1"/>
  <p:tag name="KSO_WM_UNIT_LAYERLEVEL" val="1_1"/>
  <p:tag name="KSO_WM_DIAGRAM_GROUP_CODE" val="q1-1"/>
</p:tagLst>
</file>

<file path=ppt/tags/tag323.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1_1"/>
  <p:tag name="KSO_WM_UNIT_ID" val="diagram160114_4*q_h_f*1_1_1"/>
  <p:tag name="KSO_WM_UNIT_CLEAR" val="1"/>
  <p:tag name="KSO_WM_UNIT_LAYERLEVEL" val="1_1_1"/>
  <p:tag name="KSO_WM_UNIT_VALUE" val="13"/>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4.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2_1"/>
  <p:tag name="KSO_WM_UNIT_ID" val="diagram160114_4*q_h_f*1_2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5.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3_1"/>
  <p:tag name="KSO_WM_UNIT_ID" val="diagram160114_4*q_h_f*1_3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6.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4_1"/>
  <p:tag name="KSO_WM_UNIT_ID" val="diagram160114_4*q_h_f*1_4_1"/>
  <p:tag name="KSO_WM_UNIT_CLEAR" val="1"/>
  <p:tag name="KSO_WM_UNIT_LAYERLEVEL" val="1_1_1"/>
  <p:tag name="KSO_WM_UNIT_VALUE" val="26"/>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7.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5_1"/>
  <p:tag name="KSO_WM_UNIT_ID" val="diagram160114_4*q_h_f*1_5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8.xml><?xml version="1.0" encoding="utf-8"?>
<p:tagLst xmlns:p="http://schemas.openxmlformats.org/presentationml/2006/main">
  <p:tag name="KSO_WM_TEMPLATE_CATEGORY" val="diagram"/>
  <p:tag name="KSO_WM_TEMPLATE_INDEX" val="160114"/>
  <p:tag name="KSO_WM_TAG_VERSION" val="1.0"/>
  <p:tag name="KSO_WM_BEAUTIFY_FLAG" val="#wm#"/>
  <p:tag name="KSO_WM_UNIT_PRESET_TEXT_LEN" val="26"/>
  <p:tag name="KSO_WM_UNIT_TYPE" val="q_h_f"/>
  <p:tag name="KSO_WM_UNIT_INDEX" val="1_6_1"/>
  <p:tag name="KSO_WM_UNIT_ID" val="diagram160114_4*q_h_f*1_6_1"/>
  <p:tag name="KSO_WM_UNIT_CLEAR" val="1"/>
  <p:tag name="KSO_WM_UNIT_LAYERLEVEL" val="1_1_1"/>
  <p:tag name="KSO_WM_UNIT_VALUE" val="24"/>
  <p:tag name="KSO_WM_UNIT_HIGHLIGHT" val="0"/>
  <p:tag name="KSO_WM_UNIT_COMPATIBLE" val="0"/>
  <p:tag name="KSO_WM_UNIT_PRESET_TEXT_INDEX" val="4"/>
  <p:tag name="KSO_WM_DIAGRAM_GROUP_CODE" val="q1-1"/>
  <p:tag name="KSO_WM_UNIT_TEXT_FILL_FORE_SCHEMECOLOR_INDEX" val="13"/>
  <p:tag name="KSO_WM_UNIT_TEXT_FILL_TYPE" val="1"/>
</p:tagLst>
</file>

<file path=ppt/tags/tag32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2_4"/>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2_4"/>
  <p:tag name="KSO_WM_UNIT_FILL_FORE_SCHEMECOLOR_INDEX" val="13"/>
  <p:tag name="KSO_WM_UNIT_FILL_TYPE" val="1"/>
  <p:tag name="KSO_WM_UNIT_TEXT_FILL_FORE_SCHEMECOLOR_INDEX" val="2"/>
  <p:tag name="KSO_WM_UNIT_TEXT_FILL_TYPE" val="1"/>
</p:tagLst>
</file>

<file path=ppt/tags/tag33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3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32.xml><?xml version="1.0" encoding="utf-8"?>
<p:tagLst xmlns:p="http://schemas.openxmlformats.org/presentationml/2006/main">
  <p:tag name="COMMONDATA" val="eyJoZGlkIjoiN2Y3MTdjMzQ0NDBmNGFlY2ZhNjlmNjM3NzlhNjc1MjcifQ=="/>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3_3"/>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3_2"/>
  <p:tag name="KSO_WM_TEMPLATE_CATEGORY" val="diagram"/>
  <p:tag name="KSO_WM_TEMPLATE_INDEX" val="20222192"/>
  <p:tag name="KSO_WM_UNIT_LAYERLEVEL" val="1_1_1"/>
  <p:tag name="KSO_WM_TAG_VERSION" val="1.0"/>
  <p:tag name="KSO_WM_BEAUTIFY_FLAG" val="#wm#"/>
  <p:tag name="KSO_WM_DIAGRAM_GROUP_CODE" val="q1-1"/>
  <p:tag name="KSO_WM_UNIT_SUBTYPE" val="d"/>
  <p:tag name="KSO_WM_UNIT_TYPE" val="q_h_i"/>
  <p:tag name="KSO_WM_UNIT_INDEX" val="1_3_2"/>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i*1_3_4"/>
  <p:tag name="KSO_WM_TEMPLATE_CATEGORY" val="diagram"/>
  <p:tag name="KSO_WM_TEMPLATE_INDEX" val="20222192"/>
  <p:tag name="KSO_WM_UNIT_LAYERLEVEL" val="1_1_1"/>
  <p:tag name="KSO_WM_TAG_VERSION" val="1.0"/>
  <p:tag name="KSO_WM_BEAUTIFY_FLAG" val="#wm#"/>
  <p:tag name="KSO_WM_DIAGRAM_GROUP_CODE" val="q1-1"/>
  <p:tag name="KSO_WM_UNIT_TYPE" val="q_h_i"/>
  <p:tag name="KSO_WM_UNIT_INDEX" val="1_3_4"/>
  <p:tag name="KSO_WM_UNIT_FILL_FORE_SCHEMECOLOR_INDEX" val="13"/>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f*1_1_1"/>
  <p:tag name="KSO_WM_TEMPLATE_CATEGORY" val="diagram"/>
  <p:tag name="KSO_WM_TEMPLATE_INDEX" val="20222192"/>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DIAGRAM_GROUP_CODE" val="q1-1"/>
  <p:tag name="KSO_WM_UNIT_TYPE" val="q_h_f"/>
  <p:tag name="KSO_WM_UNIT_INDEX" val="1_1_1"/>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a*1_1_1"/>
  <p:tag name="KSO_WM_TEMPLATE_CATEGORY" val="diagram"/>
  <p:tag name="KSO_WM_TEMPLATE_INDEX" val="20222192"/>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1_1"/>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f*1_2_1"/>
  <p:tag name="KSO_WM_TEMPLATE_CATEGORY" val="diagram"/>
  <p:tag name="KSO_WM_TEMPLATE_INDEX" val="20222192"/>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DIAGRAM_GROUP_CODE" val="q1-1"/>
  <p:tag name="KSO_WM_UNIT_TYPE" val="q_h_f"/>
  <p:tag name="KSO_WM_UNIT_INDEX" val="1_2_1"/>
  <p:tag name="KSO_WM_UNIT_TEXT_FILL_FORE_SCHEMECOLOR_INDEX" val="13"/>
  <p:tag name="KSO_WM_UNIT_TEXT_FILL_TYPE" val="1"/>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a*1_2_1"/>
  <p:tag name="KSO_WM_TEMPLATE_CATEGORY" val="diagram"/>
  <p:tag name="KSO_WM_TEMPLATE_INDEX" val="20222192"/>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2_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f*1_3_1"/>
  <p:tag name="KSO_WM_TEMPLATE_CATEGORY" val="diagram"/>
  <p:tag name="KSO_WM_TEMPLATE_INDEX" val="20222192"/>
  <p:tag name="KSO_WM_UNIT_LAYERLEVEL" val="1_1_1"/>
  <p:tag name="KSO_WM_TAG_VERSION" val="1.0"/>
  <p:tag name="KSO_WM_BEAUTIFY_FLAG" val="#wm#"/>
  <p:tag name="KSO_WM_UNIT_SUBTYPE" val="a"/>
  <p:tag name="KSO_WM_UNIT_PRESET_TEXT" val="单击此处输入你的正文，文字是您思想的提炼，请尽量言简意赅的阐述观点。"/>
  <p:tag name="KSO_WM_UNIT_NOCLEAR" val="0"/>
  <p:tag name="KSO_WM_DIAGRAM_GROUP_CODE" val="q1-1"/>
  <p:tag name="KSO_WM_UNIT_TYPE" val="q_h_f"/>
  <p:tag name="KSO_WM_UNIT_INDEX" val="1_3_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h_a*1_3_1"/>
  <p:tag name="KSO_WM_TEMPLATE_CATEGORY" val="diagram"/>
  <p:tag name="KSO_WM_TEMPLATE_INDEX" val="20222192"/>
  <p:tag name="KSO_WM_UNIT_LAYERLEVEL" val="1_1_1"/>
  <p:tag name="KSO_WM_TAG_VERSION" val="1.0"/>
  <p:tag name="KSO_WM_BEAUTIFY_FLAG" val="#wm#"/>
  <p:tag name="KSO_WM_UNIT_ISCONTENTSTITLE" val="0"/>
  <p:tag name="KSO_WM_UNIT_ISNUMDGMTITLE" val="0"/>
  <p:tag name="KSO_WM_UNIT_PRESET_TEXT" val="添加标题"/>
  <p:tag name="KSO_WM_UNIT_NOCLEAR" val="0"/>
  <p:tag name="KSO_WM_DIAGRAM_GROUP_CODE" val="q1-1"/>
  <p:tag name="KSO_WM_UNIT_TYPE" val="q_h_a"/>
  <p:tag name="KSO_WM_UNIT_INDEX" val="1_3_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2_2*q_a*1_1"/>
  <p:tag name="KSO_WM_TEMPLATE_CATEGORY" val="diagram"/>
  <p:tag name="KSO_WM_TEMPLATE_INDEX" val="20222192"/>
  <p:tag name="KSO_WM_UNIT_LAYERLEVEL" val="1_1"/>
  <p:tag name="KSO_WM_TAG_VERSION" val="1.0"/>
  <p:tag name="KSO_WM_BEAUTIFY_FLAG" val="#wm#"/>
  <p:tag name="KSO_WM_UNIT_ISCONTENTSTITLE" val="0"/>
  <p:tag name="KSO_WM_UNIT_ISNUMDGMTITLE" val="0"/>
  <p:tag name="KSO_WM_UNIT_PRESET_TEXT" val="单击此处添加标题"/>
  <p:tag name="KSO_WM_UNIT_NOCLEAR" val="0"/>
  <p:tag name="KSO_WM_DIAGRAM_GROUP_CODE" val="q1-1"/>
  <p:tag name="KSO_WM_UNIT_TYPE" val="q_a"/>
  <p:tag name="KSO_WM_UNIT_INDEX" val="1_1"/>
  <p:tag name="KSO_WM_UNIT_TEXT_FILL_FORE_SCHEMECOLOR_INDEX" val="13"/>
  <p:tag name="KSO_WM_UNIT_TEXT_FILL_TYPE" val="1"/>
</p:tagLst>
</file>

<file path=ppt/tags/tag4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195_3*i*2"/>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0195_3*i*3"/>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diagram20200195_3*i*4"/>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diagram20200195_3*i*5"/>
  <p:tag name="KSO_WM_TEMPLATE_CATEGORY" val="diagram"/>
  <p:tag name="KSO_WM_TEMPLATE_INDEX" val="20200195"/>
  <p:tag name="KSO_WM_UNIT_LAYERLEVEL" val="1"/>
  <p:tag name="KSO_WM_TAG_VERSION" val="1.0"/>
  <p:tag name="KSO_WM_BEAUTIFY_FLAG" val="#wm#"/>
  <p:tag name="KSO_WM_DIAGRAM_GROUP_CODE" val="q1-1"/>
  <p:tag name="KSO_WM_UNIT_LINE_FORE_SCHEMECOLOR_INDEX" val="14"/>
  <p:tag name="KSO_WM_UNIT_LINE_FILL_TYPE" val="2"/>
</p:tagLst>
</file>

<file path=ppt/tags/tag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0195_3*i*1"/>
  <p:tag name="KSO_WM_TEMPLATE_CATEGORY" val="diagram"/>
  <p:tag name="KSO_WM_TEMPLATE_INDEX" val="20200195"/>
  <p:tag name="KSO_WM_UNIT_LAYERLEVEL" val="1"/>
  <p:tag name="KSO_WM_TAG_VERSION" val="1.0"/>
  <p:tag name="KSO_WM_BEAUTIFY_FLAG" val="#wm#"/>
  <p:tag name="KSO_WM_DIAGRAM_GROUP_CODE" val="q1-1"/>
  <p:tag name="KSO_WM_UNIT_FILL_FORE_SCHEMECOLOR_INDEX" val="14"/>
  <p:tag name="KSO_WM_UNI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1"/>
  <p:tag name="KSO_WM_UNIT_FILL_FORE_SCHEMECOLOR_INDEX" val="8"/>
  <p:tag name="KSO_WM_UNI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1"/>
  <p:tag name="KSO_WM_UNIT_FILL_FORE_SCHEMECOLOR_INDEX" val="7"/>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4_1"/>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1"/>
  <p:tag name="KSO_WM_UNIT_FILL_FORE_SCHEMECOLOR_INDEX" val="9"/>
  <p:tag name="KSO_WM_UNIT_FILL_TYPE" val="1"/>
  <p:tag name="KSO_WM_UNIT_TEXT_FILL_FORE_SCHEMECOLOR_INDEX" val="13"/>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1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1_2"/>
  <p:tag name="KSO_WM_UNIT_FILL_FORE_SCHEMECOLOR_INDEX" val="14"/>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2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2_2"/>
  <p:tag name="KSO_WM_UNIT_FILL_FORE_SCHEMECOLOR_INDEX" val="14"/>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i*1_3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3_2"/>
  <p:tag name="KSO_WM_UNIT_FILL_FORE_SCHEMECOLOR_INDEX" val="14"/>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1"/>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2"/>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2"/>
  <p:tag name="KSO_WM_UNIT_FILL_FORE_SCHEMECOLOR_INDEX" val="14"/>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3"/>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3"/>
  <p:tag name="KSO_WM_UNIT_FILL_FORE_SCHEMECOLOR_INDEX" val="14"/>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i*1_4"/>
  <p:tag name="KSO_WM_TEMPLATE_CATEGORY" val="diagram"/>
  <p:tag name="KSO_WM_TEMPLATE_INDEX" val="20200195"/>
  <p:tag name="KSO_WM_UNIT_LAYERLEVEL" val="1_1"/>
  <p:tag name="KSO_WM_TAG_VERSION" val="1.0"/>
  <p:tag name="KSO_WM_BEAUTIFY_FLAG" val="#wm#"/>
  <p:tag name="KSO_WM_DIAGRAM_GROUP_CODE" val="q1-1"/>
  <p:tag name="KSO_WM_UNIT_TYPE" val="q_i"/>
  <p:tag name="KSO_WM_UNIT_INDEX" val="1_4"/>
  <p:tag name="KSO_WM_UNIT_FILL_FORE_SCHEMECOLOR_INDEX" val="14"/>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i"/>
  <p:tag name="KSO_WM_UNIT_INDEX" val="6"/>
  <p:tag name="KSO_WM_UNIT_ID" val="diagram20200195_3*i*6"/>
  <p:tag name="KSO_WM_TEMPLATE_CATEGORY" val="diagram"/>
  <p:tag name="KSO_WM_TEMPLATE_INDEX" val="20200195"/>
  <p:tag name="KSO_WM_UNIT_LAYERLEVEL" val="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3.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2"/>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2"/>
  <p:tag name="KSO_WM_UNIT_FILL_FORE_SCHEMECOLOR_INDEX" val="14"/>
  <p:tag name="KSO_WM_UNIT_FILL_TYPE" val="1"/>
  <p:tag name="KSO_WM_UNIT_TEXT_FILL_FORE_SCHEMECOLOR_INDEX" val="13"/>
  <p:tag name="KSO_WM_UNIT_TEXT_FILL_TYPE" val="1"/>
</p:tagLst>
</file>

<file path=ppt/tags/tag64.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3"/>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3"/>
  <p:tag name="KSO_WM_UNIT_FILL_FORE_SCHEMECOLOR_INDEX" val="14"/>
  <p:tag name="KSO_WM_UNIT_FILL_TYPE" val="1"/>
  <p:tag name="KSO_WM_UNIT_TEXT_FILL_FORE_SCHEMECOLOR_INDEX" val="13"/>
  <p:tag name="KSO_WM_UNIT_TEXT_FILL_TYPE" val="1"/>
</p:tagLst>
</file>

<file path=ppt/tags/tag65.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4"/>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4"/>
  <p:tag name="KSO_WM_UNIT_FILL_FORE_SCHEMECOLOR_INDEX" val="14"/>
  <p:tag name="KSO_WM_UNIT_FILL_TYPE" val="1"/>
  <p:tag name="KSO_WM_UNIT_TEXT_FILL_FORE_SCHEMECOLOR_INDEX" val="13"/>
  <p:tag name="KSO_WM_UNIT_TEXT_FILL_TYPE" val="1"/>
</p:tagLst>
</file>

<file path=ppt/tags/tag66.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5"/>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5"/>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6"/>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6"/>
  <p:tag name="KSO_WM_UNIT_FILL_FORE_SCHEMECOLOR_INDEX" val="14"/>
  <p:tag name="KSO_WM_UNIT_FILL_TYPE" val="1"/>
  <p:tag name="KSO_WM_UNIT_TEXT_FILL_FORE_SCHEMECOLOR_INDEX" val="13"/>
  <p:tag name="KSO_WM_UNIT_TEXT_FILL_TYPE" val="1"/>
</p:tagLst>
</file>

<file path=ppt/tags/tag68.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7"/>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7"/>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8"/>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8"/>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0.xml><?xml version="1.0" encoding="utf-8"?>
<p:tagLst xmlns:p="http://schemas.openxmlformats.org/presentationml/2006/main">
  <p:tag name="PA" val="v5.2.4"/>
  <p:tag name="KSO_WM_UNIT_HIGHLIGHT" val="0"/>
  <p:tag name="KSO_WM_UNIT_COMPATIBLE" val="0"/>
  <p:tag name="KSO_WM_UNIT_DIAGRAM_ISNUMVISUAL" val="0"/>
  <p:tag name="KSO_WM_UNIT_DIAGRAM_ISREFERUNIT" val="0"/>
  <p:tag name="KSO_WM_UNIT_ID" val="diagram20200195_3*q_h_i*1_4_9"/>
  <p:tag name="KSO_WM_TEMPLATE_CATEGORY" val="diagram"/>
  <p:tag name="KSO_WM_TEMPLATE_INDEX" val="20200195"/>
  <p:tag name="KSO_WM_UNIT_LAYERLEVEL" val="1_1_1"/>
  <p:tag name="KSO_WM_TAG_VERSION" val="1.0"/>
  <p:tag name="KSO_WM_BEAUTIFY_FLAG" val="#wm#"/>
  <p:tag name="KSO_WM_DIAGRAM_GROUP_CODE" val="q1-1"/>
  <p:tag name="KSO_WM_UNIT_TYPE" val="q_h_i"/>
  <p:tag name="KSO_WM_UNIT_INDEX" val="1_4_9"/>
  <p:tag name="KSO_WM_UNIT_FILL_FORE_SCHEMECOLOR_INDEX" val="14"/>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1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1_1"/>
  <p:tag name="KSO_WM_UNIT_TEXT_FILL_FORE_SCHEMECOLOR_INDEX" val="5"/>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2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2_1"/>
  <p:tag name="KSO_WM_UNIT_TEXT_FILL_FORE_SCHEMECOLOR_INDEX" val="7"/>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4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4_1"/>
  <p:tag name="KSO_WM_UNIT_TEXT_FILL_FORE_SCHEMECOLOR_INDEX" val="9"/>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95_3*q_h_a*1_3_1"/>
  <p:tag name="KSO_WM_TEMPLATE_CATEGORY" val="diagram"/>
  <p:tag name="KSO_WM_TEMPLATE_INDEX" val="20200195"/>
  <p:tag name="KSO_WM_UNIT_LAYERLEVEL" val="1_1_1"/>
  <p:tag name="KSO_WM_TAG_VERSION" val="1.0"/>
  <p:tag name="KSO_WM_BEAUTIFY_FLAG" val="#wm#"/>
  <p:tag name="KSO_WM_UNIT_ISCONTENTSTITLE" val="0"/>
  <p:tag name="KSO_WM_UNIT_PRESET_TEXT" val="单击此处添加标题"/>
  <p:tag name="KSO_WM_UNIT_NOCLEAR" val="0"/>
  <p:tag name="KSO_WM_UNIT_VALUE" val="13"/>
  <p:tag name="KSO_WM_DIAGRAM_GROUP_CODE" val="q1-1"/>
  <p:tag name="KSO_WM_UNIT_TYPE" val="q_h_a"/>
  <p:tag name="KSO_WM_UNIT_INDEX" val="1_3_1"/>
  <p:tag name="KSO_WM_UNIT_TEXT_FILL_FORE_SCHEMECOLOR_INDEX" val="8"/>
  <p:tag name="KSO_WM_UNIT_TEXT_FILL_TYPE" val="1"/>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2*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7.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2*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8.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2*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2*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83.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2*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8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2*q_h_x*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2*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DIAGRAM_SCHEMECOLOR_ID" val="2"/>
  <p:tag name="KSO_WM_UNIT_USESOURCEFORMAT_APPLY" val="1"/>
</p:tagLst>
</file>

<file path=ppt/tags/tag88.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2*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DIAGRAM_SCHEMECOLOR_ID" val="2"/>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2*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DIAGRAM_SCHEMECOLOR_ID" val="2"/>
  <p:tag name="KSO_WM_UNIT_USESOURCEFORMAT_APPLY" val="1"/>
</p:tagLst>
</file>

<file path=ppt/tags/tag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0.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2*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DIAGRAM_SCHEMECOLOR_ID" val="2"/>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2*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DIAGRAM_SCHEMECOLOR_ID" val="2"/>
  <p:tag name="KSO_WM_UNIT_USESOURCEFORMAT_APPLY" val="1"/>
</p:tagLst>
</file>

<file path=ppt/tags/tag92.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2*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DIAGRAM_SCHEMECOLOR_ID" val="2"/>
  <p:tag name="KSO_WM_UNIT_USESOURCEFORMAT_APPLY" val="1"/>
</p:tagLst>
</file>

<file path=ppt/tags/tag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2*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UNIT_DIAGRAM_SCHEMECOLOR_ID" val="2"/>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2*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 name="KSO_WM_UNIT_DIAGRAM_SCHEMECOLOR_ID" val="2"/>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2*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 name="KSO_WM_UNIT_DIAGRAM_SCHEMECOLOR_ID" val="2"/>
  <p:tag name="KSO_WM_UNIT_USESOURCEFORMAT_APPLY" val="1"/>
</p:tagLst>
</file>

<file path=ppt/tags/tag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2*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UNIT_DIAGRAM_SCHEMECOLOR_ID" val="2"/>
  <p:tag name="KSO_WM_UNIT_USESOURCEFORMAT_APPLY" val="1"/>
</p:tagLst>
</file>

<file path=ppt/tags/tag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2*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 name="KSO_WM_UNIT_DIAGRAM_SCHEMECOLOR_ID" val="2"/>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2*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 name="KSO_WM_UNIT_DIAGRAM_SCHEMECOLOR_ID" val="2"/>
  <p:tag name="KSO_WM_UNIT_USESOURCEFORMAT_APPLY" val="1"/>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10776</Words>
  <Application>WPS 演示</Application>
  <PresentationFormat>宽屏</PresentationFormat>
  <Paragraphs>588</Paragraphs>
  <Slides>55</Slides>
  <Notes>0</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55</vt:i4>
      </vt:variant>
    </vt:vector>
  </HeadingPairs>
  <TitlesOfParts>
    <vt:vector size="83" baseType="lpstr">
      <vt:lpstr>Arial</vt:lpstr>
      <vt:lpstr>宋体</vt:lpstr>
      <vt:lpstr>Wingdings</vt:lpstr>
      <vt:lpstr>黑体</vt:lpstr>
      <vt:lpstr>思源黑体 CN Bold</vt:lpstr>
      <vt:lpstr>Agency FB</vt:lpstr>
      <vt:lpstr>Trebuchet MS</vt:lpstr>
      <vt:lpstr>微软雅黑</vt:lpstr>
      <vt:lpstr>EngraversGothic BT</vt:lpstr>
      <vt:lpstr>Calibri</vt:lpstr>
      <vt:lpstr>Arial Unicode MS</vt:lpstr>
      <vt:lpstr>思源黑体 CN</vt:lpstr>
      <vt:lpstr>Source Han Sans CN</vt:lpstr>
      <vt:lpstr>Source Han Sans CN Regular</vt:lpstr>
      <vt:lpstr>Source Han Sans CN Bold</vt:lpstr>
      <vt:lpstr>思源黑体 CN Heavy</vt:lpstr>
      <vt:lpstr>思源黑体 CN Normal</vt:lpstr>
      <vt:lpstr>Segoe Print</vt:lpstr>
      <vt:lpstr>MS PGothic</vt:lpstr>
      <vt:lpstr>Lato Regular</vt:lpstr>
      <vt:lpstr>Angsana New</vt:lpstr>
      <vt:lpstr>AngsanaUPC</vt:lpstr>
      <vt:lpstr>Andalus</vt:lpstr>
      <vt:lpstr>Cambria</vt:lpstr>
      <vt:lpstr>BrowalliaUPC</vt:lpstr>
      <vt:lpstr>Arial Black</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14</cp:revision>
  <dcterms:created xsi:type="dcterms:W3CDTF">2022-08-23T09:54:00Z</dcterms:created>
  <dcterms:modified xsi:type="dcterms:W3CDTF">2022-09-13T14:59:53Z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