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1.svg" ContentType="image/svg+xml"/>
  <Override PartName="/ppt/media/image7.svg" ContentType="image/svg+xml"/>
  <Override PartName="/ppt/media/image9.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85" r:id="rId10"/>
    <p:sldId id="386" r:id="rId11"/>
    <p:sldId id="370" r:id="rId12"/>
    <p:sldId id="330" r:id="rId13"/>
    <p:sldId id="387" r:id="rId14"/>
    <p:sldId id="388" r:id="rId15"/>
    <p:sldId id="389" r:id="rId16"/>
    <p:sldId id="390" r:id="rId17"/>
    <p:sldId id="391" r:id="rId18"/>
    <p:sldId id="392" r:id="rId19"/>
    <p:sldId id="262" r:id="rId20"/>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4" Type="http://schemas.openxmlformats.org/officeDocument/2006/relationships/tags" Target="tags/tag37.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a:rPr>
            </a:fld>
            <a:endParaRPr lang="id-ID" sz="1400" dirty="0">
              <a:solidFill>
                <a:prstClr val="white"/>
              </a:solidFill>
              <a:latin typeface="微软雅黑" panose="020B0503020204020204" charset="-122"/>
              <a:cs typeface="Calibri Ligh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6" Type="http://schemas.openxmlformats.org/officeDocument/2006/relationships/slideLayout" Target="../slideLayouts/slideLayout3.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1" Type="http://schemas.openxmlformats.org/officeDocument/2006/relationships/slideLayout" Target="../slideLayouts/slideLayout3.xml"/><Relationship Id="rId10" Type="http://schemas.openxmlformats.org/officeDocument/2006/relationships/tags" Target="../tags/tag36.xml"/><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9" Type="http://schemas.openxmlformats.org/officeDocument/2006/relationships/image" Target="../media/image11.svg"/><Relationship Id="rId8" Type="http://schemas.openxmlformats.org/officeDocument/2006/relationships/image" Target="../media/image10.png"/><Relationship Id="rId7" Type="http://schemas.openxmlformats.org/officeDocument/2006/relationships/tags" Target="../tags/tag3.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tags" Target="../tags/tag2.xml"/><Relationship Id="rId3" Type="http://schemas.openxmlformats.org/officeDocument/2006/relationships/image" Target="../media/image7.svg"/><Relationship Id="rId2" Type="http://schemas.openxmlformats.org/officeDocument/2006/relationships/image" Target="../media/image6.png"/><Relationship Id="rId18" Type="http://schemas.openxmlformats.org/officeDocument/2006/relationships/slideLayout" Target="../slideLayouts/slideLayout3.xml"/><Relationship Id="rId17" Type="http://schemas.openxmlformats.org/officeDocument/2006/relationships/tags" Target="../tags/tag11.xml"/><Relationship Id="rId16" Type="http://schemas.openxmlformats.org/officeDocument/2006/relationships/tags" Target="../tags/tag10.xml"/><Relationship Id="rId15" Type="http://schemas.openxmlformats.org/officeDocument/2006/relationships/tags" Target="../tags/tag9.xml"/><Relationship Id="rId14" Type="http://schemas.openxmlformats.org/officeDocument/2006/relationships/tags" Target="../tags/tag8.xml"/><Relationship Id="rId13" Type="http://schemas.openxmlformats.org/officeDocument/2006/relationships/tags" Target="../tags/tag7.xml"/><Relationship Id="rId12" Type="http://schemas.openxmlformats.org/officeDocument/2006/relationships/tags" Target="../tags/tag6.xml"/><Relationship Id="rId11" Type="http://schemas.openxmlformats.org/officeDocument/2006/relationships/tags" Target="../tags/tag5.xml"/><Relationship Id="rId10" Type="http://schemas.openxmlformats.org/officeDocument/2006/relationships/tags" Target="../tags/tag4.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19215" y="1672497"/>
            <a:ext cx="5201920"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谈判开始时，对自己一方的情况应隐而不露，不轻易亮出底牌；而对对方则不然，一定要设法让对方先开口说话，引诱对方暴露其真实情况。正如聪明的拳击手上场比赛，一般先不主动出击，而是在对方的攻势中寻找其拳术的破绽，出其不意地将对方打倒。老练的谈判者，往往不急于在谈判中先表态，特别是商贸谈判在数目、期限、条件和价格等问题上，常常会让对方试提一下。这样做，一是出于礼貌，显示出自己对对方的尊重；二是可以从对方的只言片语中窥视其心理活动，以赢得调整思维、部署新方案的空间。</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1223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一、引诱策略语言技巧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 name="文本框 1"/>
          <p:cNvSpPr txBox="1"/>
          <p:nvPr/>
        </p:nvSpPr>
        <p:spPr>
          <a:xfrm>
            <a:off x="612775" y="974725"/>
            <a:ext cx="3840480" cy="368300"/>
          </a:xfrm>
          <a:prstGeom prst="rect">
            <a:avLst/>
          </a:prstGeom>
          <a:noFill/>
        </p:spPr>
        <p:txBody>
          <a:bodyPr wrap="none" rtlCol="0">
            <a:spAutoFit/>
          </a:bodyPr>
          <a:p>
            <a:r>
              <a:rPr lang="zh-CN" altLang="en-US"/>
              <a:t>（一）引诱对方暴露自己的真实情况</a:t>
            </a:r>
            <a:endParaRPr lang="zh-CN" altLang="en-US"/>
          </a:p>
        </p:txBody>
      </p:sp>
      <p:pic>
        <p:nvPicPr>
          <p:cNvPr id="102" name="图片 101"/>
          <p:cNvPicPr/>
          <p:nvPr/>
        </p:nvPicPr>
        <p:blipFill>
          <a:blip r:embed="rId1"/>
          <a:stretch>
            <a:fillRect/>
          </a:stretch>
        </p:blipFill>
        <p:spPr>
          <a:xfrm>
            <a:off x="612775" y="1634490"/>
            <a:ext cx="5186680" cy="38601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06160" y="1672590"/>
            <a:ext cx="5514975"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这种引诱，侧重于利益诱导。在谈判过程中，我们之所以提出一个建议，就是认为这个建议的实施对自己有利。而对方也是基于同样的原因来反对我们建议的，因为他们认为这个建议对他们不利。人们都认为自己的奋斗能为自己带来利益，而事实并非总是这样。人，哪怕是很聪明、很有理性的人，也并不一定能够时时、事事都作出事实上对自己有利的选择。一个真正的谈判高手，会运用自己的全部知识、能力，使对方相信自己的建议将给对方带来最大的利益，是最理想的选择。因为他深知，利益是改变对方想</a:t>
            </a:r>
            <a:r>
              <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法的重要杠杆。所以，无论是卖方还是买方，无论是什么类型的谈判，都可以用利益诱导对方同意自己的观点和建议，这也是一种行之有效的谈判谋略技巧。</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91223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一、引诱策略语言技巧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 name="文本框 1"/>
          <p:cNvSpPr txBox="1"/>
          <p:nvPr/>
        </p:nvSpPr>
        <p:spPr>
          <a:xfrm>
            <a:off x="612775" y="974725"/>
            <a:ext cx="4069080" cy="368300"/>
          </a:xfrm>
          <a:prstGeom prst="rect">
            <a:avLst/>
          </a:prstGeom>
          <a:noFill/>
        </p:spPr>
        <p:txBody>
          <a:bodyPr wrap="none" rtlCol="0">
            <a:spAutoFit/>
          </a:bodyPr>
          <a:p>
            <a:r>
              <a:rPr lang="zh-CN" altLang="en-US"/>
              <a:t>（二）引诱对方同意自己的观点和建议</a:t>
            </a:r>
            <a:endParaRPr lang="zh-CN" altLang="en-US"/>
          </a:p>
        </p:txBody>
      </p:sp>
      <p:pic>
        <p:nvPicPr>
          <p:cNvPr id="103" name="图片 102"/>
          <p:cNvPicPr/>
          <p:nvPr/>
        </p:nvPicPr>
        <p:blipFill>
          <a:blip r:embed="rId1"/>
          <a:stretch>
            <a:fillRect/>
          </a:stretch>
        </p:blipFill>
        <p:spPr>
          <a:xfrm>
            <a:off x="612775" y="1988820"/>
            <a:ext cx="5283835" cy="35217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452310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在谈判中，让步可以体现你的诚意，体现你的宽宏大量，体现你的自我牺牲。可是在谈判中，不少人常常不愿让步，害怕让步会损害自己的利益。这种想法不无道理，但也不尽然。例如，日本某公司在和东欧国家进行贸易谈判时，面临西欧国家的激烈竞争，日本公司如要达成协议，必须在价格上作出很大的让步。如果单从某个具体谈判过程看，这样的让步似乎不合算，因为公司得利不多，甚至无利可图。但从全局看、从长远看，通过这次贸易，日本公司得以打进东欧市场，这是非常有利的。因此，公司的决策机构果断地指示谈判人员，尽量争取合理的价格，即使让利、甚至无利也要争取达成协议。日本公司这一战略方针后来被事实证明是正确的。</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56628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二、让步策略语言技巧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4" name="图片 103"/>
          <p:cNvPicPr/>
          <p:nvPr/>
        </p:nvPicPr>
        <p:blipFill>
          <a:blip r:embed="rId1"/>
          <a:stretch>
            <a:fillRect/>
          </a:stretch>
        </p:blipFill>
        <p:spPr>
          <a:xfrm>
            <a:off x="742315" y="1564005"/>
            <a:ext cx="5499100" cy="41452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6628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二、让步策略语言技巧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66" name="矩形 65"/>
          <p:cNvSpPr/>
          <p:nvPr>
            <p:custDataLst>
              <p:tags r:id="rId1"/>
            </p:custDataLst>
          </p:nvPr>
        </p:nvSpPr>
        <p:spPr>
          <a:xfrm>
            <a:off x="5555615" y="1768475"/>
            <a:ext cx="1093470" cy="1092835"/>
          </a:xfrm>
          <a:prstGeom prst="rect">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67" name="矩形 66"/>
          <p:cNvSpPr/>
          <p:nvPr>
            <p:custDataLst>
              <p:tags r:id="rId2"/>
            </p:custDataLst>
          </p:nvPr>
        </p:nvSpPr>
        <p:spPr>
          <a:xfrm>
            <a:off x="5661025" y="1859280"/>
            <a:ext cx="1093470" cy="1092835"/>
          </a:xfrm>
          <a:prstGeom prst="rect">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69" name="文本框 68"/>
          <p:cNvSpPr txBox="1"/>
          <p:nvPr>
            <p:custDataLst>
              <p:tags r:id="rId3"/>
            </p:custDataLst>
          </p:nvPr>
        </p:nvSpPr>
        <p:spPr>
          <a:xfrm>
            <a:off x="5555615" y="1966595"/>
            <a:ext cx="1365250" cy="894715"/>
          </a:xfrm>
          <a:prstGeom prst="rect">
            <a:avLst/>
          </a:prstGeom>
          <a:noFill/>
        </p:spPr>
        <p:txBody>
          <a:bodyPr wrap="square" bIns="0" rtlCol="0">
            <a:normAutofit/>
          </a:bodyPr>
          <a:p>
            <a:pPr algn="ctr"/>
            <a:r>
              <a:rPr lang="en-US" altLang="zh-CN" sz="4400" spc="300">
                <a:solidFill>
                  <a:srgbClr val="FFFFFF"/>
                </a:solidFill>
                <a:uFillTx/>
                <a:latin typeface="MiSans Bold" panose="00000800000000000000" charset="-122"/>
                <a:ea typeface="MiSans Bold" panose="00000800000000000000" charset="-122"/>
              </a:rPr>
              <a:t>01</a:t>
            </a:r>
            <a:endParaRPr lang="en-US" altLang="zh-CN" sz="4400" spc="300">
              <a:solidFill>
                <a:srgbClr val="FFFFFF"/>
              </a:solidFill>
              <a:uFillTx/>
              <a:latin typeface="MiSans Bold" panose="00000800000000000000" charset="-122"/>
              <a:ea typeface="MiSans Bold" panose="00000800000000000000" charset="-122"/>
            </a:endParaRPr>
          </a:p>
        </p:txBody>
      </p:sp>
      <p:sp>
        <p:nvSpPr>
          <p:cNvPr id="70" name="文本框 69"/>
          <p:cNvSpPr txBox="1"/>
          <p:nvPr>
            <p:custDataLst>
              <p:tags r:id="rId4"/>
            </p:custDataLst>
          </p:nvPr>
        </p:nvSpPr>
        <p:spPr>
          <a:xfrm>
            <a:off x="6920230" y="1938655"/>
            <a:ext cx="5104765" cy="1179195"/>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rPr>
              <a:t>让步不可太快，因为双方等得越久（这种等待要让对方明显地感到是有希望的），越会珍惜获得的让步，不至于得寸进尺。</a:t>
            </a:r>
            <a:endPar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endParaRPr>
          </a:p>
        </p:txBody>
      </p:sp>
      <p:sp>
        <p:nvSpPr>
          <p:cNvPr id="71" name="文本框 70"/>
          <p:cNvSpPr txBox="1"/>
          <p:nvPr>
            <p:custDataLst>
              <p:tags r:id="rId5"/>
            </p:custDataLst>
          </p:nvPr>
        </p:nvSpPr>
        <p:spPr>
          <a:xfrm>
            <a:off x="6920230" y="1512570"/>
            <a:ext cx="4404360" cy="426085"/>
          </a:xfrm>
          <a:prstGeom prst="rect">
            <a:avLst/>
          </a:prstGeom>
          <a:noFill/>
        </p:spPr>
        <p:txBody>
          <a:bodyPr wrap="square" bIns="0" rtlCol="0"/>
          <a:p>
            <a:pPr algn="l"/>
            <a:r>
              <a:rPr lang="zh-CN" altLang="en-US" sz="2400" spc="300">
                <a:solidFill>
                  <a:srgbClr val="7578EC"/>
                </a:solidFill>
                <a:uFillTx/>
                <a:latin typeface="宋体" panose="02010600030101010101" pitchFamily="2" charset="-122"/>
                <a:ea typeface="宋体" panose="02010600030101010101" pitchFamily="2" charset="-122"/>
                <a:cs typeface="宋体" panose="02010600030101010101" pitchFamily="2" charset="-122"/>
              </a:rPr>
              <a:t>让步的速度</a:t>
            </a:r>
            <a:r>
              <a:rPr lang="en-US" altLang="zh-CN" sz="2400" spc="300">
                <a:solidFill>
                  <a:srgbClr val="7578EC"/>
                </a:solidFill>
                <a:uFillTx/>
                <a:latin typeface="宋体" panose="02010600030101010101" pitchFamily="2" charset="-122"/>
                <a:ea typeface="宋体" panose="02010600030101010101" pitchFamily="2" charset="-122"/>
                <a:cs typeface="Angsana New" panose="02020603050405020304" charset="0"/>
              </a:rPr>
              <a:t>——</a:t>
            </a:r>
            <a:r>
              <a:rPr lang="zh-CN" altLang="en-US" sz="2400" spc="300">
                <a:solidFill>
                  <a:srgbClr val="7578EC"/>
                </a:solidFill>
                <a:uFillTx/>
                <a:latin typeface="宋体" panose="02010600030101010101" pitchFamily="2" charset="-122"/>
                <a:ea typeface="宋体" panose="02010600030101010101" pitchFamily="2" charset="-122"/>
                <a:cs typeface="宋体" panose="02010600030101010101" pitchFamily="2" charset="-122"/>
              </a:rPr>
              <a:t>不可太快</a:t>
            </a:r>
            <a:endParaRPr lang="zh-CN" altLang="en-US" sz="2400" spc="300">
              <a:solidFill>
                <a:srgbClr val="7578EC"/>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7" name="矩形 6"/>
          <p:cNvSpPr/>
          <p:nvPr>
            <p:custDataLst>
              <p:tags r:id="rId6"/>
            </p:custDataLst>
          </p:nvPr>
        </p:nvSpPr>
        <p:spPr>
          <a:xfrm>
            <a:off x="5554980" y="3221990"/>
            <a:ext cx="1093470" cy="1092835"/>
          </a:xfrm>
          <a:prstGeom prst="rect">
            <a:avLst/>
          </a:prstGeom>
          <a:solidFill>
            <a:srgbClr val="F7B802"/>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8" name="矩形 7"/>
          <p:cNvSpPr/>
          <p:nvPr>
            <p:custDataLst>
              <p:tags r:id="rId7"/>
            </p:custDataLst>
          </p:nvPr>
        </p:nvSpPr>
        <p:spPr>
          <a:xfrm>
            <a:off x="5660390" y="3312795"/>
            <a:ext cx="1093470" cy="1092835"/>
          </a:xfrm>
          <a:prstGeom prst="rect">
            <a:avLst/>
          </a:prstGeom>
          <a:solidFill>
            <a:srgbClr val="F7B802">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9" name="文本框 8"/>
          <p:cNvSpPr txBox="1"/>
          <p:nvPr>
            <p:custDataLst>
              <p:tags r:id="rId8"/>
            </p:custDataLst>
          </p:nvPr>
        </p:nvSpPr>
        <p:spPr>
          <a:xfrm>
            <a:off x="5554980" y="3420110"/>
            <a:ext cx="1365250" cy="894715"/>
          </a:xfrm>
          <a:prstGeom prst="rect">
            <a:avLst/>
          </a:prstGeom>
          <a:noFill/>
        </p:spPr>
        <p:txBody>
          <a:bodyPr wrap="square" bIns="0" rtlCol="0">
            <a:normAutofit/>
          </a:bodyPr>
          <a:p>
            <a:pPr algn="ctr"/>
            <a:r>
              <a:rPr lang="en-US" altLang="zh-CN" sz="4400" spc="300">
                <a:solidFill>
                  <a:srgbClr val="FFFFFF"/>
                </a:solidFill>
                <a:uFillTx/>
                <a:latin typeface="MiSans Bold" panose="00000800000000000000" charset="-122"/>
                <a:ea typeface="MiSans Bold" panose="00000800000000000000" charset="-122"/>
              </a:rPr>
              <a:t>02</a:t>
            </a:r>
            <a:endParaRPr lang="en-US" altLang="zh-CN" sz="4400" spc="300">
              <a:solidFill>
                <a:srgbClr val="FFFFFF"/>
              </a:solidFill>
              <a:uFillTx/>
              <a:latin typeface="MiSans Bold" panose="00000800000000000000" charset="-122"/>
              <a:ea typeface="MiSans Bold" panose="00000800000000000000" charset="-122"/>
            </a:endParaRPr>
          </a:p>
        </p:txBody>
      </p:sp>
      <p:sp>
        <p:nvSpPr>
          <p:cNvPr id="11" name="文本框 10"/>
          <p:cNvSpPr txBox="1"/>
          <p:nvPr>
            <p:custDataLst>
              <p:tags r:id="rId9"/>
            </p:custDataLst>
          </p:nvPr>
        </p:nvSpPr>
        <p:spPr>
          <a:xfrm>
            <a:off x="167640" y="3491230"/>
            <a:ext cx="5203825" cy="2368550"/>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rPr>
              <a:t>成功的谈判者所作的让步，通常都会比对方作出的让步幅度小。与众不同的是，他们却大肆渲染这种让步，强调让步的困难性，给对方的感觉是他们已作出了很大的牺牲。而失利的一方通常在于无法把握让步的幅度并控制让步的速度。</a:t>
            </a:r>
            <a:endPar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endParaRPr>
          </a:p>
        </p:txBody>
      </p:sp>
      <p:sp>
        <p:nvSpPr>
          <p:cNvPr id="12" name="文本框 11"/>
          <p:cNvSpPr txBox="1"/>
          <p:nvPr>
            <p:custDataLst>
              <p:tags r:id="rId10"/>
            </p:custDataLst>
          </p:nvPr>
        </p:nvSpPr>
        <p:spPr>
          <a:xfrm>
            <a:off x="167005" y="3065145"/>
            <a:ext cx="5203190" cy="426085"/>
          </a:xfrm>
          <a:prstGeom prst="rect">
            <a:avLst/>
          </a:prstGeom>
          <a:noFill/>
        </p:spPr>
        <p:txBody>
          <a:bodyPr wrap="square" bIns="0" rtlCol="0"/>
          <a:p>
            <a:pPr algn="l"/>
            <a:r>
              <a:rPr lang="zh-CN" altLang="en-US" sz="2400" spc="300">
                <a:solidFill>
                  <a:srgbClr val="FFA100"/>
                </a:solidFill>
                <a:uFillTx/>
                <a:latin typeface="宋体" panose="02010600030101010101" pitchFamily="2" charset="-122"/>
                <a:ea typeface="宋体" panose="02010600030101010101" pitchFamily="2" charset="-122"/>
                <a:cs typeface="宋体" panose="02010600030101010101" pitchFamily="2" charset="-122"/>
              </a:rPr>
              <a:t>（二）让步的幅度——不必同等</a:t>
            </a:r>
            <a:endParaRPr lang="zh-CN" altLang="en-US" sz="2400" spc="300">
              <a:solidFill>
                <a:srgbClr val="FFA100"/>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17" name="矩形 16"/>
          <p:cNvSpPr/>
          <p:nvPr>
            <p:custDataLst>
              <p:tags r:id="rId11"/>
            </p:custDataLst>
          </p:nvPr>
        </p:nvSpPr>
        <p:spPr>
          <a:xfrm>
            <a:off x="5555615" y="4676140"/>
            <a:ext cx="1093470" cy="1092835"/>
          </a:xfrm>
          <a:prstGeom prst="rect">
            <a:avLst/>
          </a:prstGeom>
          <a:solidFill>
            <a:srgbClr val="7578EC"/>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18" name="矩形 17"/>
          <p:cNvSpPr/>
          <p:nvPr>
            <p:custDataLst>
              <p:tags r:id="rId12"/>
            </p:custDataLst>
          </p:nvPr>
        </p:nvSpPr>
        <p:spPr>
          <a:xfrm>
            <a:off x="5661025" y="4766945"/>
            <a:ext cx="1093470" cy="1092835"/>
          </a:xfrm>
          <a:prstGeom prst="rect">
            <a:avLst/>
          </a:prstGeom>
          <a:solidFill>
            <a:srgbClr val="7578EC">
              <a:lumMod val="60000"/>
              <a:lumOff val="40000"/>
            </a:srgbClr>
          </a:solidFill>
          <a:ln>
            <a:noFill/>
          </a:ln>
        </p:spPr>
        <p:style>
          <a:lnRef idx="2">
            <a:srgbClr val="7578EC">
              <a:shade val="50000"/>
            </a:srgbClr>
          </a:lnRef>
          <a:fillRef idx="1">
            <a:srgbClr val="7578EC"/>
          </a:fillRef>
          <a:effectRef idx="0">
            <a:srgbClr val="7578EC"/>
          </a:effectRef>
          <a:fontRef idx="minor">
            <a:srgbClr val="FFFFFF"/>
          </a:fontRef>
        </p:style>
        <p:txBody>
          <a:bodyPr rtlCol="0" anchor="ctr"/>
          <a:p>
            <a:pPr algn="ctr"/>
            <a:endParaRPr lang="zh-CN" altLang="en-US">
              <a:solidFill>
                <a:srgbClr val="FFFFFF"/>
              </a:solidFill>
            </a:endParaRPr>
          </a:p>
        </p:txBody>
      </p:sp>
      <p:sp>
        <p:nvSpPr>
          <p:cNvPr id="19" name="文本框 18"/>
          <p:cNvSpPr txBox="1"/>
          <p:nvPr>
            <p:custDataLst>
              <p:tags r:id="rId13"/>
            </p:custDataLst>
          </p:nvPr>
        </p:nvSpPr>
        <p:spPr>
          <a:xfrm>
            <a:off x="5555615" y="4874260"/>
            <a:ext cx="1365250" cy="894715"/>
          </a:xfrm>
          <a:prstGeom prst="rect">
            <a:avLst/>
          </a:prstGeom>
          <a:noFill/>
        </p:spPr>
        <p:txBody>
          <a:bodyPr wrap="square" bIns="0" rtlCol="0">
            <a:normAutofit/>
          </a:bodyPr>
          <a:p>
            <a:pPr algn="ctr"/>
            <a:r>
              <a:rPr lang="en-US" altLang="zh-CN" sz="4400" spc="300">
                <a:solidFill>
                  <a:srgbClr val="FFFFFF"/>
                </a:solidFill>
                <a:uFillTx/>
                <a:latin typeface="MiSans Bold" panose="00000800000000000000" charset="-122"/>
                <a:ea typeface="MiSans Bold" panose="00000800000000000000" charset="-122"/>
              </a:rPr>
              <a:t>03</a:t>
            </a:r>
            <a:endParaRPr lang="en-US" altLang="zh-CN" sz="4400" spc="300">
              <a:solidFill>
                <a:srgbClr val="FFFFFF"/>
              </a:solidFill>
              <a:uFillTx/>
              <a:latin typeface="MiSans Bold" panose="00000800000000000000" charset="-122"/>
              <a:ea typeface="MiSans Bold" panose="00000800000000000000" charset="-122"/>
            </a:endParaRPr>
          </a:p>
        </p:txBody>
      </p:sp>
      <p:sp>
        <p:nvSpPr>
          <p:cNvPr id="21" name="文本框 20"/>
          <p:cNvSpPr txBox="1"/>
          <p:nvPr>
            <p:custDataLst>
              <p:tags r:id="rId14"/>
            </p:custDataLst>
          </p:nvPr>
        </p:nvSpPr>
        <p:spPr>
          <a:xfrm>
            <a:off x="6920230" y="4846320"/>
            <a:ext cx="5104765" cy="1547495"/>
          </a:xfrm>
          <a:prstGeom prst="rect">
            <a:avLst/>
          </a:prstGeom>
          <a:noFill/>
        </p:spPr>
        <p:txBody>
          <a:bodyPr wrap="square" rtlCol="0"/>
          <a:p>
            <a:pPr algn="l" fontAlgn="auto">
              <a:lnSpc>
                <a:spcPct val="130000"/>
              </a:lnSpc>
              <a:spcAft>
                <a:spcPts val="1000"/>
              </a:spcAft>
            </a:pPr>
            <a:r>
              <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rPr>
              <a:t>不做无谓的让步，即每次让步都要从对方那儿获得某些利益。在实质性问题上，千万不要轻易让步，但在一些细小或枝节问题上，可首先主动让步，尤其可以多做一些对自己实质上没有任何损害的让步。</a:t>
            </a:r>
            <a:endParaRPr lang="zh-CN" altLang="en-US" sz="16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charset="-122"/>
            </a:endParaRPr>
          </a:p>
        </p:txBody>
      </p:sp>
      <p:sp>
        <p:nvSpPr>
          <p:cNvPr id="22" name="文本框 21"/>
          <p:cNvSpPr txBox="1"/>
          <p:nvPr>
            <p:custDataLst>
              <p:tags r:id="rId15"/>
            </p:custDataLst>
          </p:nvPr>
        </p:nvSpPr>
        <p:spPr>
          <a:xfrm>
            <a:off x="6920230" y="3951605"/>
            <a:ext cx="4973320" cy="894715"/>
          </a:xfrm>
          <a:prstGeom prst="rect">
            <a:avLst/>
          </a:prstGeom>
          <a:noFill/>
        </p:spPr>
        <p:txBody>
          <a:bodyPr wrap="square" bIns="0" rtlCol="0"/>
          <a:p>
            <a:pPr algn="l"/>
            <a:r>
              <a:rPr lang="zh-CN" altLang="en-US" sz="2400" spc="300">
                <a:solidFill>
                  <a:srgbClr val="7578EC"/>
                </a:solidFill>
                <a:uFillTx/>
                <a:latin typeface="MiSans Bold" panose="00000800000000000000" charset="-122"/>
                <a:ea typeface="MiSans Bold" panose="00000800000000000000" charset="-122"/>
              </a:rPr>
              <a:t>（三）让步的性质——不做无谓的让步</a:t>
            </a:r>
            <a:endParaRPr lang="zh-CN" altLang="en-US" sz="2400" spc="300">
              <a:solidFill>
                <a:srgbClr val="7578EC"/>
              </a:solidFill>
              <a:uFillTx/>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48926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如果谈判双方在某一问题的谈判上，各自对交易的期望值都太大，而彼此又不愿向对方做出让步，谈判就可能陷入僵局。这通常是谈判者不愿面对的情形，因为僵局是一种带有强烈暗示性的不确定状态，它可能表明对方对己方已有的谈判行为十分不满，也可能意味着谈判即将破裂。这种不定性会对谈判个人，特别是谈判组负责人乃至负责谈判的高层领导形成巨大的压力，因为有时一个不是很有利的协议也要比谈判失败易于向上级交差。一旦僵局出现，谈判者就要分析出现的原因、结果及自己因此而可能承担的责任，这些考虑可能促使谈判者做出让步决策，从而化解僵局压力。也正因为如此，有些谈判者在己方可让步的情况下拒不让步，有意造成僵局，以达到迫使对方让步的目的，这也是一种谈判战术。</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456628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三、扭转策略语言技巧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5" name="图片 104"/>
          <p:cNvPicPr/>
          <p:nvPr/>
        </p:nvPicPr>
        <p:blipFill>
          <a:blip r:embed="rId1"/>
          <a:stretch>
            <a:fillRect/>
          </a:stretch>
        </p:blipFill>
        <p:spPr>
          <a:xfrm>
            <a:off x="727075" y="1689100"/>
            <a:ext cx="5231130" cy="36950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6628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三、扭转策略语言技巧</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2" name="文本框 1"/>
          <p:cNvSpPr txBox="1"/>
          <p:nvPr>
            <p:custDataLst>
              <p:tags r:id="rId1"/>
            </p:custDataLst>
          </p:nvPr>
        </p:nvSpPr>
        <p:spPr>
          <a:xfrm>
            <a:off x="792284" y="1931398"/>
            <a:ext cx="3151188" cy="400110"/>
          </a:xfrm>
          <a:prstGeom prst="rect">
            <a:avLst/>
          </a:prstGeom>
          <a:noFill/>
        </p:spPr>
        <p:txBody>
          <a:bodyPr wrap="square" rtlCol="0">
            <a:normAutofit/>
          </a:bodyPr>
          <a:p>
            <a:pPr algn="l"/>
            <a:r>
              <a:rPr lang="zh-CN" altLang="en-US" sz="2000" b="1" dirty="0">
                <a:latin typeface="Arial" panose="020B0604020202020204" pitchFamily="34" charset="0"/>
                <a:ea typeface="黑体" panose="02010609060101010101" charset="-122"/>
                <a:cs typeface="+mn-ea"/>
              </a:rPr>
              <a:t>（一）间接处理</a:t>
            </a:r>
            <a:endParaRPr lang="zh-CN" altLang="en-US" sz="2000" b="1" dirty="0">
              <a:latin typeface="Arial" panose="020B0604020202020204" pitchFamily="34" charset="0"/>
              <a:ea typeface="黑体" panose="02010609060101010101" charset="-122"/>
              <a:cs typeface="+mn-ea"/>
            </a:endParaRPr>
          </a:p>
        </p:txBody>
      </p:sp>
      <p:sp>
        <p:nvSpPr>
          <p:cNvPr id="5" name="文本框 4"/>
          <p:cNvSpPr txBox="1"/>
          <p:nvPr>
            <p:custDataLst>
              <p:tags r:id="rId2"/>
            </p:custDataLst>
          </p:nvPr>
        </p:nvSpPr>
        <p:spPr>
          <a:xfrm>
            <a:off x="792480" y="2331720"/>
            <a:ext cx="3889375" cy="1881505"/>
          </a:xfrm>
          <a:prstGeom prst="rect">
            <a:avLst/>
          </a:prstGeom>
          <a:noFill/>
        </p:spPr>
        <p:txBody>
          <a:bodyPr wrap="square" rtlCol="0">
            <a:normAutofit/>
          </a:bodyPr>
          <a:p>
            <a:pPr algn="l">
              <a:lnSpc>
                <a:spcPct val="120000"/>
              </a:lnSpc>
            </a:pPr>
            <a:r>
              <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rPr>
              <a:t>间接处理僵局主要有以下四种方法。</a:t>
            </a:r>
            <a:endPar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endParaRPr>
          </a:p>
          <a:p>
            <a:pPr algn="l">
              <a:lnSpc>
                <a:spcPct val="120000"/>
              </a:lnSpc>
            </a:pPr>
            <a:r>
              <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rPr>
              <a:t>1. 形式上肯定，实质上否定</a:t>
            </a:r>
            <a:endPar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endParaRPr>
          </a:p>
          <a:p>
            <a:pPr algn="l">
              <a:lnSpc>
                <a:spcPct val="120000"/>
              </a:lnSpc>
            </a:pPr>
            <a:r>
              <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rPr>
              <a:t>2. 借用对方的理由来说服对方</a:t>
            </a:r>
            <a:endPar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endParaRPr>
          </a:p>
          <a:p>
            <a:pPr algn="l">
              <a:lnSpc>
                <a:spcPct val="120000"/>
              </a:lnSpc>
            </a:pPr>
            <a:r>
              <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rPr>
              <a:t>3. 引导对方自我否定</a:t>
            </a:r>
            <a:endPar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endParaRPr>
          </a:p>
          <a:p>
            <a:pPr algn="l">
              <a:lnSpc>
                <a:spcPct val="120000"/>
              </a:lnSpc>
            </a:pPr>
            <a:r>
              <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rPr>
              <a:t>4. 先强调，后削弱</a:t>
            </a:r>
            <a:endParaRPr lang="zh-CN" altLang="en-US" dirty="0">
              <a:solidFill>
                <a:sysClr val="windowText" lastClr="000000">
                  <a:lumMod val="50000"/>
                  <a:lumOff val="50000"/>
                </a:sysClr>
              </a:solidFill>
              <a:latin typeface="宋体" panose="02010600030101010101" pitchFamily="2" charset="-122"/>
              <a:ea typeface="宋体" panose="02010600030101010101" pitchFamily="2" charset="-122"/>
              <a:cs typeface="宋体" panose="02010600030101010101" pitchFamily="2" charset="-122"/>
            </a:endParaRPr>
          </a:p>
        </p:txBody>
      </p:sp>
      <p:sp>
        <p:nvSpPr>
          <p:cNvPr id="7" name="文本框 6"/>
          <p:cNvSpPr txBox="1"/>
          <p:nvPr>
            <p:custDataLst>
              <p:tags r:id="rId3"/>
            </p:custDataLst>
          </p:nvPr>
        </p:nvSpPr>
        <p:spPr>
          <a:xfrm>
            <a:off x="7522724" y="1931398"/>
            <a:ext cx="3151187" cy="400110"/>
          </a:xfrm>
          <a:prstGeom prst="rect">
            <a:avLst/>
          </a:prstGeom>
          <a:noFill/>
        </p:spPr>
        <p:txBody>
          <a:bodyPr wrap="square" rtlCol="0">
            <a:normAutofit/>
          </a:bodyPr>
          <a:p>
            <a:pPr algn="l"/>
            <a:r>
              <a:rPr lang="zh-CN" altLang="en-US" sz="2000" b="1" dirty="0">
                <a:latin typeface="Arial" panose="020B0604020202020204" pitchFamily="34" charset="0"/>
                <a:ea typeface="黑体" panose="02010609060101010101" charset="-122"/>
                <a:cs typeface="+mn-ea"/>
              </a:rPr>
              <a:t>（二）直接处理</a:t>
            </a:r>
            <a:endParaRPr lang="zh-CN" altLang="en-US" sz="2000" b="1" dirty="0">
              <a:latin typeface="Arial" panose="020B0604020202020204" pitchFamily="34" charset="0"/>
              <a:ea typeface="黑体" panose="02010609060101010101" charset="-122"/>
              <a:cs typeface="+mn-ea"/>
            </a:endParaRPr>
          </a:p>
        </p:txBody>
      </p:sp>
      <p:sp>
        <p:nvSpPr>
          <p:cNvPr id="8" name="文本框 7"/>
          <p:cNvSpPr txBox="1"/>
          <p:nvPr>
            <p:custDataLst>
              <p:tags r:id="rId4"/>
            </p:custDataLst>
          </p:nvPr>
        </p:nvSpPr>
        <p:spPr>
          <a:xfrm>
            <a:off x="7366635" y="2331720"/>
            <a:ext cx="4459605" cy="3445510"/>
          </a:xfrm>
          <a:prstGeom prst="rect">
            <a:avLst/>
          </a:prstGeom>
          <a:noFill/>
        </p:spPr>
        <p:txBody>
          <a:bodyPr wrap="square" rtlCol="0"/>
          <a:p>
            <a:pPr algn="l">
              <a:lnSpc>
                <a:spcPct val="120000"/>
              </a:lnSpc>
            </a:pPr>
            <a:r>
              <a:rPr lang="zh-CN" altLang="en-US" dirty="0">
                <a:solidFill>
                  <a:sysClr val="windowText" lastClr="000000">
                    <a:lumMod val="50000"/>
                    <a:lumOff val="50000"/>
                  </a:sysClr>
                </a:solidFill>
              </a:rPr>
              <a:t>1. 例证证明</a:t>
            </a:r>
            <a:endParaRPr lang="zh-CN" altLang="en-US" dirty="0">
              <a:solidFill>
                <a:sysClr val="windowText" lastClr="000000">
                  <a:lumMod val="50000"/>
                  <a:lumOff val="50000"/>
                </a:sysClr>
              </a:solidFill>
            </a:endParaRPr>
          </a:p>
          <a:p>
            <a:pPr algn="l">
              <a:lnSpc>
                <a:spcPct val="120000"/>
              </a:lnSpc>
            </a:pPr>
            <a:r>
              <a:rPr lang="zh-CN" altLang="en-US" dirty="0">
                <a:solidFill>
                  <a:sysClr val="windowText" lastClr="000000">
                    <a:lumMod val="50000"/>
                    <a:lumOff val="50000"/>
                  </a:sysClr>
                </a:solidFill>
              </a:rPr>
              <a:t>运用大量例证来支持自己的意见，尤其是权威部门的文件、规定，市场先例，行为习惯等（但要注意不可捏造），都可以作为谈判的例证来使用。</a:t>
            </a:r>
            <a:endParaRPr lang="zh-CN" altLang="en-US" dirty="0">
              <a:solidFill>
                <a:sysClr val="windowText" lastClr="000000">
                  <a:lumMod val="50000"/>
                  <a:lumOff val="50000"/>
                </a:sysClr>
              </a:solidFill>
            </a:endParaRPr>
          </a:p>
          <a:p>
            <a:pPr algn="l">
              <a:lnSpc>
                <a:spcPct val="120000"/>
              </a:lnSpc>
            </a:pPr>
            <a:r>
              <a:rPr lang="zh-CN" altLang="en-US" dirty="0">
                <a:solidFill>
                  <a:sysClr val="windowText" lastClr="000000">
                    <a:lumMod val="50000"/>
                    <a:lumOff val="50000"/>
                  </a:sysClr>
                </a:solidFill>
              </a:rPr>
              <a:t>2. 重点讨论某种意见</a:t>
            </a:r>
            <a:endParaRPr lang="zh-CN" altLang="en-US" dirty="0">
              <a:solidFill>
                <a:sysClr val="windowText" lastClr="000000">
                  <a:lumMod val="50000"/>
                  <a:lumOff val="50000"/>
                </a:sysClr>
              </a:solidFill>
            </a:endParaRPr>
          </a:p>
          <a:p>
            <a:pPr algn="l">
              <a:lnSpc>
                <a:spcPct val="120000"/>
              </a:lnSpc>
            </a:pPr>
            <a:r>
              <a:rPr lang="zh-CN" altLang="en-US" dirty="0">
                <a:solidFill>
                  <a:sysClr val="windowText" lastClr="000000">
                    <a:lumMod val="50000"/>
                    <a:lumOff val="50000"/>
                  </a:sysClr>
                </a:solidFill>
              </a:rPr>
              <a:t>谈判者将对方提出的各种反对意见合并起来，概括为一种观点。</a:t>
            </a:r>
            <a:endParaRPr lang="zh-CN" altLang="en-US" dirty="0">
              <a:solidFill>
                <a:sysClr val="windowText" lastClr="000000">
                  <a:lumMod val="50000"/>
                  <a:lumOff val="50000"/>
                </a:sysClr>
              </a:solidFill>
            </a:endParaRPr>
          </a:p>
          <a:p>
            <a:pPr algn="l">
              <a:lnSpc>
                <a:spcPct val="120000"/>
              </a:lnSpc>
            </a:pPr>
            <a:r>
              <a:rPr lang="en-US" altLang="zh-CN" dirty="0">
                <a:solidFill>
                  <a:sysClr val="windowText" lastClr="000000">
                    <a:lumMod val="50000"/>
                    <a:lumOff val="50000"/>
                  </a:sysClr>
                </a:solidFill>
              </a:rPr>
              <a:t>3. 绕过分歧</a:t>
            </a:r>
            <a:endParaRPr lang="en-US" altLang="zh-CN" dirty="0">
              <a:solidFill>
                <a:sysClr val="windowText" lastClr="000000">
                  <a:lumMod val="50000"/>
                  <a:lumOff val="50000"/>
                </a:sysClr>
              </a:solidFill>
            </a:endParaRPr>
          </a:p>
          <a:p>
            <a:pPr algn="l">
              <a:lnSpc>
                <a:spcPct val="120000"/>
              </a:lnSpc>
            </a:pPr>
            <a:r>
              <a:rPr lang="en-US" altLang="zh-CN" dirty="0">
                <a:solidFill>
                  <a:sysClr val="windowText" lastClr="000000">
                    <a:lumMod val="50000"/>
                    <a:lumOff val="50000"/>
                  </a:sysClr>
                </a:solidFill>
              </a:rPr>
              <a:t>形式上处理分歧，实质上绕过分歧。</a:t>
            </a:r>
            <a:endParaRPr lang="en-US" altLang="zh-CN" dirty="0">
              <a:solidFill>
                <a:sysClr val="windowText" lastClr="000000">
                  <a:lumMod val="50000"/>
                  <a:lumOff val="50000"/>
                </a:sysClr>
              </a:solidFill>
            </a:endParaRPr>
          </a:p>
        </p:txBody>
      </p:sp>
      <p:sp>
        <p:nvSpPr>
          <p:cNvPr id="10" name="Freeform 5"/>
          <p:cNvSpPr/>
          <p:nvPr>
            <p:custDataLst>
              <p:tags r:id="rId5"/>
            </p:custDataLst>
          </p:nvPr>
        </p:nvSpPr>
        <p:spPr bwMode="auto">
          <a:xfrm rot="3368141">
            <a:off x="5483747" y="1653917"/>
            <a:ext cx="1741790" cy="1877477"/>
          </a:xfrm>
          <a:custGeom>
            <a:avLst/>
            <a:gdLst>
              <a:gd name="T0" fmla="*/ 316 w 333"/>
              <a:gd name="T1" fmla="*/ 360 h 360"/>
              <a:gd name="T2" fmla="*/ 304 w 333"/>
              <a:gd name="T3" fmla="*/ 315 h 360"/>
              <a:gd name="T4" fmla="*/ 169 w 333"/>
              <a:gd name="T5" fmla="*/ 183 h 360"/>
              <a:gd name="T6" fmla="*/ 89 w 333"/>
              <a:gd name="T7" fmla="*/ 163 h 360"/>
              <a:gd name="T8" fmla="*/ 47 w 333"/>
              <a:gd name="T9" fmla="*/ 145 h 360"/>
              <a:gd name="T10" fmla="*/ 9 w 333"/>
              <a:gd name="T11" fmla="*/ 60 h 360"/>
              <a:gd name="T12" fmla="*/ 82 w 333"/>
              <a:gd name="T13" fmla="*/ 2 h 360"/>
              <a:gd name="T14" fmla="*/ 221 w 333"/>
              <a:gd name="T15" fmla="*/ 59 h 360"/>
              <a:gd name="T16" fmla="*/ 320 w 333"/>
              <a:gd name="T17" fmla="*/ 350 h 360"/>
              <a:gd name="T18" fmla="*/ 316 w 333"/>
              <a:gd name="T19"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360">
                <a:moveTo>
                  <a:pt x="316" y="360"/>
                </a:moveTo>
                <a:cubicBezTo>
                  <a:pt x="312" y="342"/>
                  <a:pt x="308" y="328"/>
                  <a:pt x="304" y="315"/>
                </a:cubicBezTo>
                <a:cubicBezTo>
                  <a:pt x="284" y="245"/>
                  <a:pt x="240" y="200"/>
                  <a:pt x="169" y="183"/>
                </a:cubicBezTo>
                <a:cubicBezTo>
                  <a:pt x="142" y="176"/>
                  <a:pt x="116" y="170"/>
                  <a:pt x="89" y="163"/>
                </a:cubicBezTo>
                <a:cubicBezTo>
                  <a:pt x="75" y="159"/>
                  <a:pt x="60" y="153"/>
                  <a:pt x="47" y="145"/>
                </a:cubicBezTo>
                <a:cubicBezTo>
                  <a:pt x="13" y="126"/>
                  <a:pt x="0" y="95"/>
                  <a:pt x="9" y="60"/>
                </a:cubicBezTo>
                <a:cubicBezTo>
                  <a:pt x="17" y="23"/>
                  <a:pt x="41" y="3"/>
                  <a:pt x="82" y="2"/>
                </a:cubicBezTo>
                <a:cubicBezTo>
                  <a:pt x="137" y="0"/>
                  <a:pt x="182" y="24"/>
                  <a:pt x="221" y="59"/>
                </a:cubicBezTo>
                <a:cubicBezTo>
                  <a:pt x="306" y="138"/>
                  <a:pt x="333" y="237"/>
                  <a:pt x="320" y="350"/>
                </a:cubicBezTo>
                <a:cubicBezTo>
                  <a:pt x="320" y="352"/>
                  <a:pt x="319" y="353"/>
                  <a:pt x="316" y="360"/>
                </a:cubicBezTo>
                <a:close/>
              </a:path>
            </a:pathLst>
          </a:custGeom>
          <a:solidFill>
            <a:srgbClr val="7FC41C"/>
          </a:solidFill>
          <a:ln>
            <a:noFill/>
          </a:ln>
        </p:spPr>
        <p:style>
          <a:lnRef idx="2">
            <a:srgbClr val="5AACEC">
              <a:shade val="50000"/>
            </a:srgbClr>
          </a:lnRef>
          <a:fillRef idx="1">
            <a:srgbClr val="5AACEC"/>
          </a:fillRef>
          <a:effectRef idx="0">
            <a:srgbClr val="5AACEC"/>
          </a:effectRef>
          <a:fontRef idx="minor">
            <a:sysClr val="window" lastClr="FFFFFF"/>
          </a:fontRef>
        </p:style>
        <p:txBody>
          <a:bodyPr wrap="square" rtlCol="0" anchor="ctr">
            <a:normAutofit/>
          </a:bodyPr>
          <a:p>
            <a:pPr algn="ctr"/>
            <a:endParaRPr lang="zh-CN" altLang="en-US" dirty="0">
              <a:solidFill>
                <a:sysClr val="window" lastClr="FFFFFF"/>
              </a:solidFill>
            </a:endParaRPr>
          </a:p>
        </p:txBody>
      </p:sp>
      <p:sp>
        <p:nvSpPr>
          <p:cNvPr id="12" name="Freeform 674"/>
          <p:cNvSpPr>
            <a:spLocks noEditPoints="1"/>
          </p:cNvSpPr>
          <p:nvPr>
            <p:custDataLst>
              <p:tags r:id="rId6"/>
            </p:custDataLst>
          </p:nvPr>
        </p:nvSpPr>
        <p:spPr bwMode="auto">
          <a:xfrm rot="68141">
            <a:off x="6421472" y="1854872"/>
            <a:ext cx="455549" cy="188728"/>
          </a:xfrm>
          <a:custGeom>
            <a:avLst/>
            <a:gdLst>
              <a:gd name="T0" fmla="*/ 265 w 288"/>
              <a:gd name="T1" fmla="*/ 46 h 120"/>
              <a:gd name="T2" fmla="*/ 252 w 288"/>
              <a:gd name="T3" fmla="*/ 46 h 120"/>
              <a:gd name="T4" fmla="*/ 217 w 288"/>
              <a:gd name="T5" fmla="*/ 0 h 120"/>
              <a:gd name="T6" fmla="*/ 115 w 288"/>
              <a:gd name="T7" fmla="*/ 0 h 120"/>
              <a:gd name="T8" fmla="*/ 68 w 288"/>
              <a:gd name="T9" fmla="*/ 46 h 120"/>
              <a:gd name="T10" fmla="*/ 55 w 288"/>
              <a:gd name="T11" fmla="*/ 46 h 120"/>
              <a:gd name="T12" fmla="*/ 0 w 288"/>
              <a:gd name="T13" fmla="*/ 69 h 120"/>
              <a:gd name="T14" fmla="*/ 0 w 288"/>
              <a:gd name="T15" fmla="*/ 105 h 120"/>
              <a:gd name="T16" fmla="*/ 10 w 288"/>
              <a:gd name="T17" fmla="*/ 119 h 120"/>
              <a:gd name="T18" fmla="*/ 54 w 288"/>
              <a:gd name="T19" fmla="*/ 76 h 120"/>
              <a:gd name="T20" fmla="*/ 97 w 288"/>
              <a:gd name="T21" fmla="*/ 119 h 120"/>
              <a:gd name="T22" fmla="*/ 97 w 288"/>
              <a:gd name="T23" fmla="*/ 120 h 120"/>
              <a:gd name="T24" fmla="*/ 189 w 288"/>
              <a:gd name="T25" fmla="*/ 120 h 120"/>
              <a:gd name="T26" fmla="*/ 189 w 288"/>
              <a:gd name="T27" fmla="*/ 119 h 120"/>
              <a:gd name="T28" fmla="*/ 232 w 288"/>
              <a:gd name="T29" fmla="*/ 76 h 120"/>
              <a:gd name="T30" fmla="*/ 276 w 288"/>
              <a:gd name="T31" fmla="*/ 119 h 120"/>
              <a:gd name="T32" fmla="*/ 288 w 288"/>
              <a:gd name="T33" fmla="*/ 105 h 120"/>
              <a:gd name="T34" fmla="*/ 288 w 288"/>
              <a:gd name="T35" fmla="*/ 65 h 120"/>
              <a:gd name="T36" fmla="*/ 265 w 288"/>
              <a:gd name="T37" fmla="*/ 46 h 120"/>
              <a:gd name="T38" fmla="*/ 209 w 288"/>
              <a:gd name="T39" fmla="*/ 12 h 120"/>
              <a:gd name="T40" fmla="*/ 233 w 288"/>
              <a:gd name="T41" fmla="*/ 43 h 120"/>
              <a:gd name="T42" fmla="*/ 174 w 288"/>
              <a:gd name="T43" fmla="*/ 43 h 120"/>
              <a:gd name="T44" fmla="*/ 174 w 288"/>
              <a:gd name="T45" fmla="*/ 12 h 120"/>
              <a:gd name="T46" fmla="*/ 209 w 288"/>
              <a:gd name="T47" fmla="*/ 12 h 120"/>
              <a:gd name="T48" fmla="*/ 123 w 288"/>
              <a:gd name="T49" fmla="*/ 12 h 120"/>
              <a:gd name="T50" fmla="*/ 156 w 288"/>
              <a:gd name="T51" fmla="*/ 12 h 120"/>
              <a:gd name="T52" fmla="*/ 156 w 288"/>
              <a:gd name="T53" fmla="*/ 43 h 120"/>
              <a:gd name="T54" fmla="*/ 93 w 288"/>
              <a:gd name="T55" fmla="*/ 43 h 120"/>
              <a:gd name="T56" fmla="*/ 123 w 288"/>
              <a:gd name="T57"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120">
                <a:moveTo>
                  <a:pt x="265" y="46"/>
                </a:moveTo>
                <a:cubicBezTo>
                  <a:pt x="252" y="46"/>
                  <a:pt x="252" y="46"/>
                  <a:pt x="252" y="46"/>
                </a:cubicBezTo>
                <a:cubicBezTo>
                  <a:pt x="244" y="29"/>
                  <a:pt x="223" y="0"/>
                  <a:pt x="217" y="0"/>
                </a:cubicBezTo>
                <a:cubicBezTo>
                  <a:pt x="115" y="0"/>
                  <a:pt x="115" y="0"/>
                  <a:pt x="115" y="0"/>
                </a:cubicBezTo>
                <a:cubicBezTo>
                  <a:pt x="108" y="0"/>
                  <a:pt x="80" y="29"/>
                  <a:pt x="68" y="46"/>
                </a:cubicBezTo>
                <a:cubicBezTo>
                  <a:pt x="55" y="46"/>
                  <a:pt x="55" y="46"/>
                  <a:pt x="55" y="46"/>
                </a:cubicBezTo>
                <a:cubicBezTo>
                  <a:pt x="46" y="46"/>
                  <a:pt x="0" y="48"/>
                  <a:pt x="0" y="69"/>
                </a:cubicBezTo>
                <a:cubicBezTo>
                  <a:pt x="0" y="105"/>
                  <a:pt x="0" y="105"/>
                  <a:pt x="0" y="105"/>
                </a:cubicBezTo>
                <a:cubicBezTo>
                  <a:pt x="0" y="111"/>
                  <a:pt x="4" y="117"/>
                  <a:pt x="10" y="119"/>
                </a:cubicBezTo>
                <a:cubicBezTo>
                  <a:pt x="11" y="95"/>
                  <a:pt x="30" y="76"/>
                  <a:pt x="54" y="76"/>
                </a:cubicBezTo>
                <a:cubicBezTo>
                  <a:pt x="78" y="76"/>
                  <a:pt x="97" y="95"/>
                  <a:pt x="97" y="119"/>
                </a:cubicBezTo>
                <a:cubicBezTo>
                  <a:pt x="97" y="119"/>
                  <a:pt x="97" y="120"/>
                  <a:pt x="97" y="120"/>
                </a:cubicBezTo>
                <a:cubicBezTo>
                  <a:pt x="189" y="120"/>
                  <a:pt x="189" y="120"/>
                  <a:pt x="189" y="120"/>
                </a:cubicBezTo>
                <a:cubicBezTo>
                  <a:pt x="189" y="120"/>
                  <a:pt x="189" y="119"/>
                  <a:pt x="189" y="119"/>
                </a:cubicBezTo>
                <a:cubicBezTo>
                  <a:pt x="189" y="95"/>
                  <a:pt x="209" y="76"/>
                  <a:pt x="232" y="76"/>
                </a:cubicBezTo>
                <a:cubicBezTo>
                  <a:pt x="256" y="76"/>
                  <a:pt x="276" y="95"/>
                  <a:pt x="276" y="119"/>
                </a:cubicBezTo>
                <a:cubicBezTo>
                  <a:pt x="283" y="118"/>
                  <a:pt x="288" y="112"/>
                  <a:pt x="288" y="105"/>
                </a:cubicBezTo>
                <a:cubicBezTo>
                  <a:pt x="288" y="65"/>
                  <a:pt x="288" y="65"/>
                  <a:pt x="288" y="65"/>
                </a:cubicBezTo>
                <a:cubicBezTo>
                  <a:pt x="288" y="56"/>
                  <a:pt x="273" y="46"/>
                  <a:pt x="265" y="46"/>
                </a:cubicBezTo>
                <a:close/>
                <a:moveTo>
                  <a:pt x="209" y="12"/>
                </a:moveTo>
                <a:cubicBezTo>
                  <a:pt x="215" y="12"/>
                  <a:pt x="222" y="26"/>
                  <a:pt x="233" y="43"/>
                </a:cubicBezTo>
                <a:cubicBezTo>
                  <a:pt x="174" y="43"/>
                  <a:pt x="174" y="43"/>
                  <a:pt x="174" y="43"/>
                </a:cubicBezTo>
                <a:cubicBezTo>
                  <a:pt x="174" y="12"/>
                  <a:pt x="174" y="12"/>
                  <a:pt x="174" y="12"/>
                </a:cubicBezTo>
                <a:lnTo>
                  <a:pt x="209" y="12"/>
                </a:lnTo>
                <a:close/>
                <a:moveTo>
                  <a:pt x="123" y="12"/>
                </a:moveTo>
                <a:cubicBezTo>
                  <a:pt x="156" y="12"/>
                  <a:pt x="156" y="12"/>
                  <a:pt x="156" y="12"/>
                </a:cubicBezTo>
                <a:cubicBezTo>
                  <a:pt x="156" y="43"/>
                  <a:pt x="156" y="43"/>
                  <a:pt x="156" y="43"/>
                </a:cubicBezTo>
                <a:cubicBezTo>
                  <a:pt x="93" y="43"/>
                  <a:pt x="93" y="43"/>
                  <a:pt x="93" y="43"/>
                </a:cubicBezTo>
                <a:cubicBezTo>
                  <a:pt x="106" y="27"/>
                  <a:pt x="117" y="12"/>
                  <a:pt x="123" y="12"/>
                </a:cubicBezTo>
                <a:close/>
              </a:path>
            </a:pathLst>
          </a:custGeom>
          <a:solidFill>
            <a:sysClr val="window" lastClr="FFFFFF"/>
          </a:solidFill>
          <a:ln>
            <a:noFill/>
          </a:ln>
        </p:spPr>
        <p:txBody>
          <a:bodyPr vert="horz" wrap="square" lIns="91440" tIns="45720" rIns="91440" bIns="45720" numCol="1" anchor="t" anchorCtr="0" compatLnSpc="1">
            <a:normAutofit fontScale="40000" lnSpcReduction="20000"/>
          </a:bodyPr>
          <a:p>
            <a:endParaRPr lang="zh-CN" altLang="en-US"/>
          </a:p>
        </p:txBody>
      </p:sp>
      <p:sp>
        <p:nvSpPr>
          <p:cNvPr id="13" name="Oval 675"/>
          <p:cNvSpPr>
            <a:spLocks noChangeArrowheads="1"/>
          </p:cNvSpPr>
          <p:nvPr>
            <p:custDataLst>
              <p:tags r:id="rId7"/>
            </p:custDataLst>
          </p:nvPr>
        </p:nvSpPr>
        <p:spPr bwMode="auto">
          <a:xfrm rot="68141">
            <a:off x="6460846" y="1997360"/>
            <a:ext cx="86771" cy="86771"/>
          </a:xfrm>
          <a:prstGeom prst="ellipse">
            <a:avLst/>
          </a:prstGeom>
          <a:solidFill>
            <a:sysClr val="window" lastClr="FFFFFF"/>
          </a:solidFill>
          <a:ln>
            <a:noFill/>
          </a:ln>
        </p:spPr>
        <p:txBody>
          <a:bodyPr vert="horz" wrap="square" lIns="91440" tIns="45720" rIns="91440" bIns="45720" numCol="1" anchor="t" anchorCtr="0" compatLnSpc="1">
            <a:normAutofit fontScale="25000" lnSpcReduction="20000"/>
          </a:bodyPr>
          <a:p>
            <a:endParaRPr lang="zh-CN" altLang="en-US"/>
          </a:p>
        </p:txBody>
      </p:sp>
      <p:sp>
        <p:nvSpPr>
          <p:cNvPr id="14" name="Oval 676"/>
          <p:cNvSpPr>
            <a:spLocks noChangeArrowheads="1"/>
          </p:cNvSpPr>
          <p:nvPr>
            <p:custDataLst>
              <p:tags r:id="rId8"/>
            </p:custDataLst>
          </p:nvPr>
        </p:nvSpPr>
        <p:spPr bwMode="auto">
          <a:xfrm rot="68141">
            <a:off x="6744966" y="2002992"/>
            <a:ext cx="86771" cy="86771"/>
          </a:xfrm>
          <a:prstGeom prst="ellipse">
            <a:avLst/>
          </a:prstGeom>
          <a:solidFill>
            <a:sysClr val="window" lastClr="FFFFFF"/>
          </a:solidFill>
          <a:ln>
            <a:noFill/>
          </a:ln>
        </p:spPr>
        <p:txBody>
          <a:bodyPr vert="horz" wrap="square" lIns="91440" tIns="45720" rIns="91440" bIns="45720" numCol="1" anchor="t" anchorCtr="0" compatLnSpc="1">
            <a:normAutofit fontScale="25000" lnSpcReduction="20000"/>
          </a:bodyPr>
          <a:p>
            <a:endParaRPr lang="zh-CN" altLang="en-US"/>
          </a:p>
        </p:txBody>
      </p:sp>
      <p:sp>
        <p:nvSpPr>
          <p:cNvPr id="16" name="Freeform 6"/>
          <p:cNvSpPr/>
          <p:nvPr>
            <p:custDataLst>
              <p:tags r:id="rId9"/>
            </p:custDataLst>
          </p:nvPr>
        </p:nvSpPr>
        <p:spPr bwMode="auto">
          <a:xfrm rot="19833897">
            <a:off x="4556990" y="1773482"/>
            <a:ext cx="1844247" cy="1733483"/>
          </a:xfrm>
          <a:custGeom>
            <a:avLst/>
            <a:gdLst>
              <a:gd name="T0" fmla="*/ 353 w 353"/>
              <a:gd name="T1" fmla="*/ 16 h 332"/>
              <a:gd name="T2" fmla="*/ 307 w 353"/>
              <a:gd name="T3" fmla="*/ 29 h 332"/>
              <a:gd name="T4" fmla="*/ 180 w 353"/>
              <a:gd name="T5" fmla="*/ 168 h 332"/>
              <a:gd name="T6" fmla="*/ 145 w 353"/>
              <a:gd name="T7" fmla="*/ 283 h 332"/>
              <a:gd name="T8" fmla="*/ 54 w 353"/>
              <a:gd name="T9" fmla="*/ 320 h 332"/>
              <a:gd name="T10" fmla="*/ 4 w 353"/>
              <a:gd name="T11" fmla="*/ 255 h 332"/>
              <a:gd name="T12" fmla="*/ 77 w 353"/>
              <a:gd name="T13" fmla="*/ 94 h 332"/>
              <a:gd name="T14" fmla="*/ 352 w 353"/>
              <a:gd name="T15" fmla="*/ 11 h 332"/>
              <a:gd name="T16" fmla="*/ 353 w 353"/>
              <a:gd name="T17" fmla="*/ 16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 h="332">
                <a:moveTo>
                  <a:pt x="353" y="16"/>
                </a:moveTo>
                <a:cubicBezTo>
                  <a:pt x="338" y="20"/>
                  <a:pt x="322" y="24"/>
                  <a:pt x="307" y="29"/>
                </a:cubicBezTo>
                <a:cubicBezTo>
                  <a:pt x="239" y="51"/>
                  <a:pt x="198" y="98"/>
                  <a:pt x="180" y="168"/>
                </a:cubicBezTo>
                <a:cubicBezTo>
                  <a:pt x="171" y="207"/>
                  <a:pt x="161" y="246"/>
                  <a:pt x="145" y="283"/>
                </a:cubicBezTo>
                <a:cubicBezTo>
                  <a:pt x="129" y="320"/>
                  <a:pt x="92" y="332"/>
                  <a:pt x="54" y="320"/>
                </a:cubicBezTo>
                <a:cubicBezTo>
                  <a:pt x="24" y="311"/>
                  <a:pt x="5" y="287"/>
                  <a:pt x="4" y="255"/>
                </a:cubicBezTo>
                <a:cubicBezTo>
                  <a:pt x="0" y="189"/>
                  <a:pt x="31" y="137"/>
                  <a:pt x="77" y="94"/>
                </a:cubicBezTo>
                <a:cubicBezTo>
                  <a:pt x="154" y="19"/>
                  <a:pt x="249" y="0"/>
                  <a:pt x="352" y="11"/>
                </a:cubicBezTo>
                <a:cubicBezTo>
                  <a:pt x="353" y="12"/>
                  <a:pt x="353" y="14"/>
                  <a:pt x="353" y="16"/>
                </a:cubicBezTo>
                <a:close/>
              </a:path>
            </a:pathLst>
          </a:custGeom>
          <a:solidFill>
            <a:srgbClr val="5AACEC"/>
          </a:solidFill>
          <a:ln>
            <a:noFill/>
          </a:ln>
        </p:spPr>
        <p:style>
          <a:lnRef idx="2">
            <a:srgbClr val="5AACEC">
              <a:shade val="50000"/>
            </a:srgbClr>
          </a:lnRef>
          <a:fillRef idx="1">
            <a:srgbClr val="5AACEC"/>
          </a:fillRef>
          <a:effectRef idx="0">
            <a:srgbClr val="5AACEC"/>
          </a:effectRef>
          <a:fontRef idx="minor">
            <a:sysClr val="window" lastClr="FFFFFF"/>
          </a:fontRef>
        </p:style>
        <p:txBody>
          <a:bodyPr wrap="square" rtlCol="0" anchor="ctr">
            <a:normAutofit/>
          </a:bodyPr>
          <a:p>
            <a:pPr algn="ctr"/>
            <a:endParaRPr lang="zh-CN" altLang="en-US">
              <a:solidFill>
                <a:sysClr val="window" lastClr="FFFFFF"/>
              </a:solidFill>
            </a:endParaRPr>
          </a:p>
        </p:txBody>
      </p:sp>
      <p:sp>
        <p:nvSpPr>
          <p:cNvPr id="17" name="Freeform 752"/>
          <p:cNvSpPr>
            <a:spLocks noChangeAspect="1" noEditPoints="1"/>
          </p:cNvSpPr>
          <p:nvPr>
            <p:custDataLst>
              <p:tags r:id="rId10"/>
            </p:custDataLst>
          </p:nvPr>
        </p:nvSpPr>
        <p:spPr bwMode="auto">
          <a:xfrm rot="19833897">
            <a:off x="5085057" y="2943201"/>
            <a:ext cx="324089" cy="448122"/>
          </a:xfrm>
          <a:custGeom>
            <a:avLst/>
            <a:gdLst>
              <a:gd name="T0" fmla="*/ 203 w 210"/>
              <a:gd name="T1" fmla="*/ 12 h 288"/>
              <a:gd name="T2" fmla="*/ 194 w 210"/>
              <a:gd name="T3" fmla="*/ 21 h 288"/>
              <a:gd name="T4" fmla="*/ 197 w 210"/>
              <a:gd name="T5" fmla="*/ 33 h 288"/>
              <a:gd name="T6" fmla="*/ 191 w 210"/>
              <a:gd name="T7" fmla="*/ 48 h 288"/>
              <a:gd name="T8" fmla="*/ 176 w 210"/>
              <a:gd name="T9" fmla="*/ 54 h 288"/>
              <a:gd name="T10" fmla="*/ 148 w 210"/>
              <a:gd name="T11" fmla="*/ 35 h 288"/>
              <a:gd name="T12" fmla="*/ 137 w 210"/>
              <a:gd name="T13" fmla="*/ 20 h 288"/>
              <a:gd name="T14" fmla="*/ 103 w 210"/>
              <a:gd name="T15" fmla="*/ 0 h 288"/>
              <a:gd name="T16" fmla="*/ 79 w 210"/>
              <a:gd name="T17" fmla="*/ 9 h 288"/>
              <a:gd name="T18" fmla="*/ 70 w 210"/>
              <a:gd name="T19" fmla="*/ 32 h 288"/>
              <a:gd name="T20" fmla="*/ 70 w 210"/>
              <a:gd name="T21" fmla="*/ 52 h 288"/>
              <a:gd name="T22" fmla="*/ 55 w 210"/>
              <a:gd name="T23" fmla="*/ 52 h 288"/>
              <a:gd name="T24" fmla="*/ 0 w 210"/>
              <a:gd name="T25" fmla="*/ 107 h 288"/>
              <a:gd name="T26" fmla="*/ 0 w 210"/>
              <a:gd name="T27" fmla="*/ 212 h 288"/>
              <a:gd name="T28" fmla="*/ 0 w 210"/>
              <a:gd name="T29" fmla="*/ 217 h 288"/>
              <a:gd name="T30" fmla="*/ 76 w 210"/>
              <a:gd name="T31" fmla="*/ 288 h 288"/>
              <a:gd name="T32" fmla="*/ 151 w 210"/>
              <a:gd name="T33" fmla="*/ 217 h 288"/>
              <a:gd name="T34" fmla="*/ 152 w 210"/>
              <a:gd name="T35" fmla="*/ 212 h 288"/>
              <a:gd name="T36" fmla="*/ 152 w 210"/>
              <a:gd name="T37" fmla="*/ 107 h 288"/>
              <a:gd name="T38" fmla="*/ 97 w 210"/>
              <a:gd name="T39" fmla="*/ 52 h 288"/>
              <a:gd name="T40" fmla="*/ 82 w 210"/>
              <a:gd name="T41" fmla="*/ 52 h 288"/>
              <a:gd name="T42" fmla="*/ 82 w 210"/>
              <a:gd name="T43" fmla="*/ 33 h 288"/>
              <a:gd name="T44" fmla="*/ 88 w 210"/>
              <a:gd name="T45" fmla="*/ 18 h 288"/>
              <a:gd name="T46" fmla="*/ 103 w 210"/>
              <a:gd name="T47" fmla="*/ 11 h 288"/>
              <a:gd name="T48" fmla="*/ 103 w 210"/>
              <a:gd name="T49" fmla="*/ 11 h 288"/>
              <a:gd name="T50" fmla="*/ 131 w 210"/>
              <a:gd name="T51" fmla="*/ 30 h 288"/>
              <a:gd name="T52" fmla="*/ 143 w 210"/>
              <a:gd name="T53" fmla="*/ 45 h 288"/>
              <a:gd name="T54" fmla="*/ 177 w 210"/>
              <a:gd name="T55" fmla="*/ 65 h 288"/>
              <a:gd name="T56" fmla="*/ 200 w 210"/>
              <a:gd name="T57" fmla="*/ 56 h 288"/>
              <a:gd name="T58" fmla="*/ 210 w 210"/>
              <a:gd name="T59" fmla="*/ 33 h 288"/>
              <a:gd name="T60" fmla="*/ 203 w 210"/>
              <a:gd name="T61" fmla="*/ 12 h 288"/>
              <a:gd name="T62" fmla="*/ 22 w 210"/>
              <a:gd name="T63" fmla="*/ 113 h 288"/>
              <a:gd name="T64" fmla="*/ 61 w 210"/>
              <a:gd name="T65" fmla="*/ 74 h 288"/>
              <a:gd name="T66" fmla="*/ 67 w 210"/>
              <a:gd name="T67" fmla="*/ 74 h 288"/>
              <a:gd name="T68" fmla="*/ 67 w 210"/>
              <a:gd name="T69" fmla="*/ 151 h 288"/>
              <a:gd name="T70" fmla="*/ 22 w 210"/>
              <a:gd name="T71" fmla="*/ 151 h 288"/>
              <a:gd name="T72" fmla="*/ 22 w 210"/>
              <a:gd name="T73" fmla="*/ 113 h 288"/>
              <a:gd name="T74" fmla="*/ 131 w 210"/>
              <a:gd name="T75" fmla="*/ 113 h 288"/>
              <a:gd name="T76" fmla="*/ 131 w 210"/>
              <a:gd name="T77" fmla="*/ 151 h 288"/>
              <a:gd name="T78" fmla="*/ 84 w 210"/>
              <a:gd name="T79" fmla="*/ 151 h 288"/>
              <a:gd name="T80" fmla="*/ 84 w 210"/>
              <a:gd name="T81" fmla="*/ 74 h 288"/>
              <a:gd name="T82" fmla="*/ 92 w 210"/>
              <a:gd name="T83" fmla="*/ 74 h 288"/>
              <a:gd name="T84" fmla="*/ 131 w 210"/>
              <a:gd name="T85" fmla="*/ 1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88">
                <a:moveTo>
                  <a:pt x="203" y="12"/>
                </a:moveTo>
                <a:cubicBezTo>
                  <a:pt x="194" y="21"/>
                  <a:pt x="194" y="21"/>
                  <a:pt x="194" y="21"/>
                </a:cubicBezTo>
                <a:cubicBezTo>
                  <a:pt x="196" y="24"/>
                  <a:pt x="197" y="28"/>
                  <a:pt x="197" y="33"/>
                </a:cubicBezTo>
                <a:cubicBezTo>
                  <a:pt x="197" y="38"/>
                  <a:pt x="195" y="44"/>
                  <a:pt x="191" y="48"/>
                </a:cubicBezTo>
                <a:cubicBezTo>
                  <a:pt x="187" y="52"/>
                  <a:pt x="182" y="54"/>
                  <a:pt x="176" y="54"/>
                </a:cubicBezTo>
                <a:cubicBezTo>
                  <a:pt x="167" y="54"/>
                  <a:pt x="156" y="47"/>
                  <a:pt x="148" y="35"/>
                </a:cubicBezTo>
                <a:cubicBezTo>
                  <a:pt x="137" y="20"/>
                  <a:pt x="137" y="20"/>
                  <a:pt x="137" y="20"/>
                </a:cubicBezTo>
                <a:cubicBezTo>
                  <a:pt x="126" y="6"/>
                  <a:pt x="115" y="0"/>
                  <a:pt x="103" y="0"/>
                </a:cubicBezTo>
                <a:cubicBezTo>
                  <a:pt x="93" y="0"/>
                  <a:pt x="85" y="3"/>
                  <a:pt x="79" y="9"/>
                </a:cubicBezTo>
                <a:cubicBezTo>
                  <a:pt x="73" y="15"/>
                  <a:pt x="70" y="23"/>
                  <a:pt x="70" y="32"/>
                </a:cubicBezTo>
                <a:cubicBezTo>
                  <a:pt x="70" y="32"/>
                  <a:pt x="70" y="44"/>
                  <a:pt x="70" y="52"/>
                </a:cubicBezTo>
                <a:cubicBezTo>
                  <a:pt x="55" y="52"/>
                  <a:pt x="55" y="52"/>
                  <a:pt x="55" y="52"/>
                </a:cubicBezTo>
                <a:cubicBezTo>
                  <a:pt x="27" y="52"/>
                  <a:pt x="0" y="79"/>
                  <a:pt x="0" y="107"/>
                </a:cubicBezTo>
                <a:cubicBezTo>
                  <a:pt x="0" y="212"/>
                  <a:pt x="0" y="212"/>
                  <a:pt x="0" y="212"/>
                </a:cubicBezTo>
                <a:cubicBezTo>
                  <a:pt x="0" y="214"/>
                  <a:pt x="0" y="215"/>
                  <a:pt x="0" y="217"/>
                </a:cubicBezTo>
                <a:cubicBezTo>
                  <a:pt x="3" y="257"/>
                  <a:pt x="36" y="288"/>
                  <a:pt x="76" y="288"/>
                </a:cubicBezTo>
                <a:cubicBezTo>
                  <a:pt x="116" y="288"/>
                  <a:pt x="149" y="257"/>
                  <a:pt x="151" y="217"/>
                </a:cubicBezTo>
                <a:cubicBezTo>
                  <a:pt x="152" y="215"/>
                  <a:pt x="152" y="214"/>
                  <a:pt x="152" y="212"/>
                </a:cubicBezTo>
                <a:cubicBezTo>
                  <a:pt x="152" y="107"/>
                  <a:pt x="152" y="107"/>
                  <a:pt x="152" y="107"/>
                </a:cubicBezTo>
                <a:cubicBezTo>
                  <a:pt x="152" y="79"/>
                  <a:pt x="125" y="52"/>
                  <a:pt x="97" y="52"/>
                </a:cubicBezTo>
                <a:cubicBezTo>
                  <a:pt x="82" y="52"/>
                  <a:pt x="82" y="52"/>
                  <a:pt x="82" y="52"/>
                </a:cubicBezTo>
                <a:cubicBezTo>
                  <a:pt x="82" y="44"/>
                  <a:pt x="82" y="33"/>
                  <a:pt x="82" y="33"/>
                </a:cubicBezTo>
                <a:cubicBezTo>
                  <a:pt x="82" y="27"/>
                  <a:pt x="85" y="22"/>
                  <a:pt x="88" y="18"/>
                </a:cubicBezTo>
                <a:cubicBezTo>
                  <a:pt x="92" y="13"/>
                  <a:pt x="97" y="11"/>
                  <a:pt x="103" y="11"/>
                </a:cubicBezTo>
                <a:cubicBezTo>
                  <a:pt x="103" y="11"/>
                  <a:pt x="103" y="11"/>
                  <a:pt x="103" y="11"/>
                </a:cubicBezTo>
                <a:cubicBezTo>
                  <a:pt x="113" y="11"/>
                  <a:pt x="124" y="18"/>
                  <a:pt x="131" y="30"/>
                </a:cubicBezTo>
                <a:cubicBezTo>
                  <a:pt x="143" y="45"/>
                  <a:pt x="143" y="45"/>
                  <a:pt x="143" y="45"/>
                </a:cubicBezTo>
                <a:cubicBezTo>
                  <a:pt x="153" y="59"/>
                  <a:pt x="164" y="65"/>
                  <a:pt x="177" y="65"/>
                </a:cubicBezTo>
                <a:cubicBezTo>
                  <a:pt x="187" y="65"/>
                  <a:pt x="194" y="62"/>
                  <a:pt x="200" y="56"/>
                </a:cubicBezTo>
                <a:cubicBezTo>
                  <a:pt x="207" y="50"/>
                  <a:pt x="210" y="42"/>
                  <a:pt x="210" y="33"/>
                </a:cubicBezTo>
                <a:cubicBezTo>
                  <a:pt x="210" y="24"/>
                  <a:pt x="207" y="18"/>
                  <a:pt x="203" y="12"/>
                </a:cubicBezTo>
                <a:close/>
                <a:moveTo>
                  <a:pt x="22" y="113"/>
                </a:moveTo>
                <a:cubicBezTo>
                  <a:pt x="22" y="92"/>
                  <a:pt x="40" y="74"/>
                  <a:pt x="61" y="74"/>
                </a:cubicBezTo>
                <a:cubicBezTo>
                  <a:pt x="67" y="74"/>
                  <a:pt x="67" y="74"/>
                  <a:pt x="67" y="74"/>
                </a:cubicBezTo>
                <a:cubicBezTo>
                  <a:pt x="67" y="151"/>
                  <a:pt x="67" y="151"/>
                  <a:pt x="67" y="151"/>
                </a:cubicBezTo>
                <a:cubicBezTo>
                  <a:pt x="22" y="151"/>
                  <a:pt x="22" y="151"/>
                  <a:pt x="22" y="151"/>
                </a:cubicBezTo>
                <a:lnTo>
                  <a:pt x="22" y="113"/>
                </a:lnTo>
                <a:close/>
                <a:moveTo>
                  <a:pt x="131" y="113"/>
                </a:moveTo>
                <a:cubicBezTo>
                  <a:pt x="131" y="151"/>
                  <a:pt x="131" y="151"/>
                  <a:pt x="131" y="151"/>
                </a:cubicBezTo>
                <a:cubicBezTo>
                  <a:pt x="84" y="151"/>
                  <a:pt x="84" y="151"/>
                  <a:pt x="84" y="151"/>
                </a:cubicBezTo>
                <a:cubicBezTo>
                  <a:pt x="84" y="74"/>
                  <a:pt x="84" y="74"/>
                  <a:pt x="84" y="74"/>
                </a:cubicBezTo>
                <a:cubicBezTo>
                  <a:pt x="92" y="74"/>
                  <a:pt x="92" y="74"/>
                  <a:pt x="92" y="74"/>
                </a:cubicBezTo>
                <a:cubicBezTo>
                  <a:pt x="113" y="74"/>
                  <a:pt x="131" y="92"/>
                  <a:pt x="131" y="113"/>
                </a:cubicBezTo>
                <a:close/>
              </a:path>
            </a:pathLst>
          </a:custGeom>
          <a:solidFill>
            <a:sysClr val="window" lastClr="FFFFFF"/>
          </a:solidFill>
          <a:ln>
            <a:noFill/>
          </a:ln>
        </p:spPr>
        <p:txBody>
          <a:bodyPr vert="horz" wrap="square" lIns="91440" tIns="45720" rIns="91440" bIns="45720" numCol="1" anchor="t" anchorCtr="0" compatLnSpc="1">
            <a:normAutofit/>
          </a:bodyPr>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5579745" y="2163445"/>
            <a:ext cx="625411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第九章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谈判艺术与技巧训练</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1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谈判概说</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谈判的策略语言技巧</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4844654" y="2625659"/>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356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4347" y="4326500"/>
            <a:ext cx="3750469" cy="460375"/>
          </a:xfrm>
          <a:prstGeom prst="rect">
            <a:avLst/>
          </a:prstGeom>
          <a:noFill/>
        </p:spPr>
        <p:txBody>
          <a:bodyPr wrap="square" rtlCol="0">
            <a:spAutoFit/>
          </a:bodyPr>
          <a:lstStyle/>
          <a:p>
            <a:pPr algn="ctr"/>
            <a:r>
              <a:rPr lang="zh-CN" altLang="en-US" sz="2400">
                <a:solidFill>
                  <a:schemeClr val="tx1">
                    <a:lumMod val="95000"/>
                    <a:lumOff val="5000"/>
                  </a:schemeClr>
                </a:solidFill>
                <a:latin typeface="微软雅黑" panose="020B0503020204020204" charset="-122"/>
                <a:ea typeface="微软雅黑" panose="020B0503020204020204" charset="-122"/>
              </a:rPr>
              <a:t>谈判概说</a:t>
            </a:r>
            <a:endParaRPr lang="zh-CN" altLang="en-US" sz="24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美国谈判学会会长尼伦伯格曾说过：只要人们是为了改变相互关系而交换观点，只要人们是为了取得一致而磋商协议，他们就是在进行谈判。从这点去理解，生活无处不谈判，世界就是一张巨大的谈判桌。谈判是社会生活中不可缺少的交往协调方式，不管你喜欢不喜欢、愿意不愿意，每个人都会不知不觉地成为一个谈判者，经常参与这样或那样的谈判。谈判的形式多样，大到关于国家独立和民族统一的纷争，小到家庭夫妻之间的家务分配商讨，都要通过谈判解决。此外，还有引进外资、货币信贷、采购推销、招商投标、租赁承包以及商品买卖、求职谋薪、民事纠纷等，都时有谈判活动发生。</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一、什么是谈判</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0" name="图片 99"/>
          <p:cNvPicPr/>
          <p:nvPr/>
        </p:nvPicPr>
        <p:blipFill>
          <a:blip r:embed="rId1"/>
          <a:stretch>
            <a:fillRect/>
          </a:stretch>
        </p:blipFill>
        <p:spPr>
          <a:xfrm>
            <a:off x="612775" y="1624965"/>
            <a:ext cx="5483225" cy="36080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61760" y="1375317"/>
            <a:ext cx="5201920"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rPr>
              <a:t>一般来说，谈判有谈判者、谈判时间和谈判情报三大要素。谈判者是谈判的主体，要有广博的知识、丰富的阅历以及深厚的专业本领；要有敏锐的观察力、清晰的判断力、良好的竞争力与勇敢的冒险精神；此外还要做到能自制、善忍耐；等等。谈判时间的把握对谈判的成败也很重要，时间的确定和时段的运用直接影响到谈判的结果。谈判情报是谈判的核心，谈判的方式、谈判的策略、谈判的进行与结果都取决于谈判前对情报的谳查与谈判中对情报的吸取、分析与处理。</a:t>
            </a:r>
            <a:endParaRPr kumimoji="0" lang="zh-CN" altLang="en-US" sz="1600" b="0" i="0" kern="1200" cap="none" spc="0" normalizeH="0" baseline="0" noProof="0" dirty="0">
              <a:solidFill>
                <a:prstClr val="black">
                  <a:lumMod val="75000"/>
                  <a:lumOff val="25000"/>
                </a:prstClr>
              </a:solidFill>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二、谈判的要素</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101" name="图片 100"/>
          <p:cNvPicPr/>
          <p:nvPr/>
        </p:nvPicPr>
        <p:blipFill>
          <a:blip r:embed="rId1"/>
          <a:stretch>
            <a:fillRect/>
          </a:stretch>
        </p:blipFill>
        <p:spPr>
          <a:xfrm>
            <a:off x="673418" y="1375093"/>
            <a:ext cx="5324475" cy="35909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3186113"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三、谈判的分类</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pic>
        <p:nvPicPr>
          <p:cNvPr id="46" name="图片 45" descr="7_画板 1"/>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rcRect l="17180" t="13889" r="40755" b="72639"/>
          <a:stretch>
            <a:fillRect/>
          </a:stretch>
        </p:blipFill>
        <p:spPr>
          <a:xfrm>
            <a:off x="4277360" y="1894205"/>
            <a:ext cx="2847340" cy="1290955"/>
          </a:xfrm>
          <a:prstGeom prst="rect">
            <a:avLst/>
          </a:prstGeom>
        </p:spPr>
      </p:pic>
      <p:pic>
        <p:nvPicPr>
          <p:cNvPr id="47" name="图片 46" descr="6_画板 1"/>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rcRect l="35854" t="29028" r="22081" b="57361"/>
          <a:stretch>
            <a:fillRect/>
          </a:stretch>
        </p:blipFill>
        <p:spPr>
          <a:xfrm>
            <a:off x="5857875" y="2599055"/>
            <a:ext cx="2889250" cy="1323340"/>
          </a:xfrm>
          <a:prstGeom prst="rect">
            <a:avLst/>
          </a:prstGeom>
        </p:spPr>
      </p:pic>
      <p:pic>
        <p:nvPicPr>
          <p:cNvPr id="52" name="图片 51" descr="333438303937363b333438313038393bcfeec4bfc4bfb1ea"/>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7303770" y="2004695"/>
            <a:ext cx="534035" cy="534035"/>
          </a:xfrm>
          <a:prstGeom prst="rect">
            <a:avLst/>
          </a:prstGeom>
        </p:spPr>
      </p:pic>
      <p:cxnSp>
        <p:nvCxnSpPr>
          <p:cNvPr id="60" name="直接连接符 59"/>
          <p:cNvCxnSpPr/>
          <p:nvPr>
            <p:custDataLst>
              <p:tags r:id="rId10"/>
            </p:custDataLst>
          </p:nvPr>
        </p:nvCxnSpPr>
        <p:spPr>
          <a:xfrm flipH="1">
            <a:off x="3528060" y="2597150"/>
            <a:ext cx="777875" cy="0"/>
          </a:xfrm>
          <a:prstGeom prst="line">
            <a:avLst/>
          </a:prstGeom>
          <a:ln w="19050">
            <a:solidFill>
              <a:srgbClr val="EAB140"/>
            </a:solidFill>
          </a:ln>
        </p:spPr>
        <p:style>
          <a:lnRef idx="1">
            <a:srgbClr val="EAB140"/>
          </a:lnRef>
          <a:fillRef idx="0">
            <a:srgbClr val="EAB140"/>
          </a:fillRef>
          <a:effectRef idx="0">
            <a:srgbClr val="EAB140"/>
          </a:effectRef>
          <a:fontRef idx="minor">
            <a:srgbClr val="000000"/>
          </a:fontRef>
        </p:style>
      </p:cxnSp>
      <p:sp>
        <p:nvSpPr>
          <p:cNvPr id="61" name="椭圆 60"/>
          <p:cNvSpPr/>
          <p:nvPr>
            <p:custDataLst>
              <p:tags r:id="rId11"/>
            </p:custDataLst>
          </p:nvPr>
        </p:nvSpPr>
        <p:spPr>
          <a:xfrm>
            <a:off x="3452495" y="2559685"/>
            <a:ext cx="75565" cy="75565"/>
          </a:xfrm>
          <a:prstGeom prst="ellipse">
            <a:avLst/>
          </a:prstGeom>
          <a:ln>
            <a:solidFill>
              <a:srgbClr val="EAB140"/>
            </a:solidFill>
          </a:ln>
        </p:spPr>
        <p:style>
          <a:lnRef idx="2">
            <a:srgbClr val="EAB140">
              <a:shade val="50000"/>
            </a:srgbClr>
          </a:lnRef>
          <a:fillRef idx="1">
            <a:srgbClr val="EAB140"/>
          </a:fillRef>
          <a:effectRef idx="0">
            <a:srgbClr val="EAB140"/>
          </a:effectRef>
          <a:fontRef idx="minor">
            <a:srgbClr val="FFFFFF"/>
          </a:fontRef>
        </p:style>
        <p:txBody>
          <a:bodyPr rtlCol="0" anchor="ctr"/>
          <a:p>
            <a:pPr algn="ctr"/>
            <a:endParaRPr lang="zh-CN" altLang="en-US"/>
          </a:p>
        </p:txBody>
      </p:sp>
      <p:sp>
        <p:nvSpPr>
          <p:cNvPr id="63" name="文本框 62"/>
          <p:cNvSpPr txBox="1"/>
          <p:nvPr>
            <p:custDataLst>
              <p:tags r:id="rId12"/>
            </p:custDataLst>
          </p:nvPr>
        </p:nvSpPr>
        <p:spPr>
          <a:xfrm>
            <a:off x="402590" y="1031240"/>
            <a:ext cx="3576320" cy="862965"/>
          </a:xfrm>
          <a:prstGeom prst="rect">
            <a:avLst/>
          </a:prstGeom>
          <a:noFill/>
        </p:spPr>
        <p:txBody>
          <a:bodyPr wrap="square" bIns="0" rtlCol="0"/>
          <a:p>
            <a:pPr algn="l"/>
            <a:r>
              <a:rPr lang="zh-CN" altLang="en-US" sz="1600" spc="300">
                <a:solidFill>
                  <a:srgbClr val="EAB140">
                    <a:lumMod val="50000"/>
                  </a:srgbClr>
                </a:solidFill>
                <a:uFillTx/>
                <a:latin typeface="宋体" panose="02010600030101010101" pitchFamily="2" charset="-122"/>
                <a:ea typeface="宋体" panose="02010600030101010101" pitchFamily="2" charset="-122"/>
              </a:rPr>
              <a:t>（一）按谈判的性质划分，可以分为一般性谈判、专门性谈判与外交性谈判</a:t>
            </a:r>
            <a:endParaRPr lang="zh-CN" altLang="en-US" sz="1600" spc="300">
              <a:solidFill>
                <a:srgbClr val="EAB140">
                  <a:lumMod val="50000"/>
                </a:srgbClr>
              </a:solidFill>
              <a:uFillTx/>
              <a:latin typeface="宋体" panose="02010600030101010101" pitchFamily="2" charset="-122"/>
              <a:ea typeface="宋体" panose="02010600030101010101" pitchFamily="2" charset="-122"/>
            </a:endParaRPr>
          </a:p>
        </p:txBody>
      </p:sp>
      <p:sp>
        <p:nvSpPr>
          <p:cNvPr id="64" name="文本框 63"/>
          <p:cNvSpPr txBox="1"/>
          <p:nvPr>
            <p:custDataLst>
              <p:tags r:id="rId13"/>
            </p:custDataLst>
          </p:nvPr>
        </p:nvSpPr>
        <p:spPr>
          <a:xfrm>
            <a:off x="401955" y="1794510"/>
            <a:ext cx="3696335" cy="468566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1. 一般性谈判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一般性谈判是指人际交往中的谈判。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2. 专门性谈判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专门性谈判是指各个专门领域中的洽谈，它是一种有准备的彪形大汉式谈判，一般通过专业人员会谈的方式进行。</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3. 外交性谈判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外交性谈判是指国家与国家之间在政治、经济、军事、科技、文化等领域的谈判，这种谈判准备充分，程序严谨，功用巨大。</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p:txBody>
      </p:sp>
      <p:cxnSp>
        <p:nvCxnSpPr>
          <p:cNvPr id="67" name="直接连接符 66"/>
          <p:cNvCxnSpPr/>
          <p:nvPr>
            <p:custDataLst>
              <p:tags r:id="rId14"/>
            </p:custDataLst>
          </p:nvPr>
        </p:nvCxnSpPr>
        <p:spPr>
          <a:xfrm rot="10800000" flipH="1">
            <a:off x="8601075" y="3366135"/>
            <a:ext cx="777875" cy="0"/>
          </a:xfrm>
          <a:prstGeom prst="line">
            <a:avLst/>
          </a:prstGeom>
          <a:solidFill>
            <a:srgbClr val="E78A55"/>
          </a:solidFill>
          <a:ln w="19050">
            <a:solidFill>
              <a:srgbClr val="E78A55"/>
            </a:solidFill>
          </a:ln>
        </p:spPr>
        <p:style>
          <a:lnRef idx="1">
            <a:srgbClr val="EAB140"/>
          </a:lnRef>
          <a:fillRef idx="0">
            <a:srgbClr val="EAB140"/>
          </a:fillRef>
          <a:effectRef idx="0">
            <a:srgbClr val="EAB140"/>
          </a:effectRef>
          <a:fontRef idx="minor">
            <a:srgbClr val="000000"/>
          </a:fontRef>
        </p:style>
      </p:cxnSp>
      <p:sp>
        <p:nvSpPr>
          <p:cNvPr id="68" name="椭圆 67"/>
          <p:cNvSpPr/>
          <p:nvPr>
            <p:custDataLst>
              <p:tags r:id="rId15"/>
            </p:custDataLst>
          </p:nvPr>
        </p:nvSpPr>
        <p:spPr>
          <a:xfrm rot="10800000">
            <a:off x="9378950" y="3328035"/>
            <a:ext cx="75565" cy="75565"/>
          </a:xfrm>
          <a:prstGeom prst="ellipse">
            <a:avLst/>
          </a:prstGeom>
          <a:solidFill>
            <a:srgbClr val="E78A55"/>
          </a:solidFill>
          <a:ln>
            <a:solidFill>
              <a:srgbClr val="E78A55"/>
            </a:solidFill>
          </a:ln>
        </p:spPr>
        <p:style>
          <a:lnRef idx="2">
            <a:srgbClr val="EAB140">
              <a:shade val="50000"/>
            </a:srgbClr>
          </a:lnRef>
          <a:fillRef idx="1">
            <a:srgbClr val="EAB140"/>
          </a:fillRef>
          <a:effectRef idx="0">
            <a:srgbClr val="EAB140"/>
          </a:effectRef>
          <a:fontRef idx="minor">
            <a:srgbClr val="FFFFFF"/>
          </a:fontRef>
        </p:style>
        <p:txBody>
          <a:bodyPr rtlCol="0" anchor="ctr"/>
          <a:p>
            <a:pPr algn="ctr"/>
            <a:endParaRPr lang="zh-CN" altLang="en-US"/>
          </a:p>
        </p:txBody>
      </p:sp>
      <p:sp>
        <p:nvSpPr>
          <p:cNvPr id="69" name="文本框 68"/>
          <p:cNvSpPr txBox="1"/>
          <p:nvPr>
            <p:custDataLst>
              <p:tags r:id="rId16"/>
            </p:custDataLst>
          </p:nvPr>
        </p:nvSpPr>
        <p:spPr>
          <a:xfrm>
            <a:off x="9193530" y="1233805"/>
            <a:ext cx="2625090" cy="968375"/>
          </a:xfrm>
          <a:prstGeom prst="rect">
            <a:avLst/>
          </a:prstGeom>
          <a:noFill/>
        </p:spPr>
        <p:txBody>
          <a:bodyPr wrap="square" bIns="0" rtlCol="0"/>
          <a:p>
            <a:pPr algn="l"/>
            <a:r>
              <a:rPr lang="zh-CN" altLang="en-US" sz="1600" spc="300">
                <a:solidFill>
                  <a:srgbClr val="E78A55">
                    <a:lumMod val="50000"/>
                  </a:srgbClr>
                </a:solidFill>
                <a:uFillTx/>
                <a:latin typeface="宋体" panose="02010600030101010101" pitchFamily="2" charset="-122"/>
                <a:ea typeface="宋体" panose="02010600030101010101" pitchFamily="2" charset="-122"/>
              </a:rPr>
              <a:t>（二）按谈判的主题划分，可以分为单一性谈判与综合性谈判</a:t>
            </a:r>
            <a:endParaRPr lang="zh-CN" altLang="en-US" sz="1600" spc="300">
              <a:solidFill>
                <a:srgbClr val="E78A55">
                  <a:lumMod val="50000"/>
                </a:srgbClr>
              </a:solidFill>
              <a:uFillTx/>
              <a:latin typeface="宋体" panose="02010600030101010101" pitchFamily="2" charset="-122"/>
              <a:ea typeface="宋体" panose="02010600030101010101" pitchFamily="2" charset="-122"/>
            </a:endParaRPr>
          </a:p>
        </p:txBody>
      </p:sp>
      <p:sp>
        <p:nvSpPr>
          <p:cNvPr id="70" name="文本框 69"/>
          <p:cNvSpPr txBox="1"/>
          <p:nvPr>
            <p:custDataLst>
              <p:tags r:id="rId17"/>
            </p:custDataLst>
          </p:nvPr>
        </p:nvSpPr>
        <p:spPr>
          <a:xfrm>
            <a:off x="9454515" y="2092960"/>
            <a:ext cx="2480945" cy="3232150"/>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1. 单一性谈判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单一性谈判是指谈判的主题只有一个，谈判的目标单一，时间较短。</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2. 综合性谈判</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综合性谈判是指主题由多个议题所构成的谈判，议题交叉，时间较长。</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426970" y="1286510"/>
            <a:ext cx="8797290" cy="3830955"/>
          </a:xfrm>
          <a:prstGeom prst="rect">
            <a:avLst/>
          </a:prstGeom>
          <a:noFill/>
        </p:spPr>
        <p:txBody>
          <a:bodyPr wrap="square" rtlCol="0">
            <a:spAutoFit/>
          </a:bodyPr>
          <a:p>
            <a:pPr indent="457200" algn="l" fontAlgn="auto">
              <a:lnSpc>
                <a:spcPct val="150000"/>
              </a:lnSpc>
              <a:extLst>
                <a:ext uri="{35155182-B16C-46BC-9424-99874614C6A1}">
                  <wpsdc:indentchars xmlns:wpsdc="http://www.wps.cn/officeDocument/2017/drawingmlCustomData" val="200" checksum="59296752"/>
                </a:ext>
              </a:extLst>
            </a:pPr>
            <a:r>
              <a:rPr lang="zh-CN" altLang="en-US" dirty="0">
                <a:latin typeface="宋体" panose="02010600030101010101" pitchFamily="2" charset="-122"/>
                <a:ea typeface="宋体" panose="02010600030101010101" pitchFamily="2" charset="-122"/>
                <a:cs typeface="宋体" panose="02010600030101010101" pitchFamily="2" charset="-122"/>
                <a:sym typeface="+mn-ea"/>
              </a:rPr>
              <a:t>世界著名的迪斯尼公司在20世纪90年代初遇到这样一件事情。公司耗资50亿美元在巴黎附近兴建的主题公园准备于1992年4月12日开张，但在这时，建筑承包商却要求迪斯尼公司为工人的额外劳动追加近150万美元的工资。建筑承包商之所以在此时要钱，其奥秘不言自明。欧洲迪斯尼总经理最初称这一要求为敲诈并完全不予理会。  但在第二次的交涉中，公司进一步了解了事态的发展过程，发现建筑商获得了法国新闻界的支持，许多报纸公开报道并夸大宣传此事，一时间满城风雨。更令迪斯尼公司感到威胁的是，对方决定要在主题公园的盛大开张日举行示威游行。认识到自己处于一个无法取胜的境况，迪斯尼公司立刻转变态度，声称与对方全面协商，并很快付清了抗议呼声最高的40%工人的工资，与其余的60%工人的工资补偿谈判也顺利完成了。</a:t>
            </a:r>
            <a:endParaRPr lang="zh-CN" altLang="en-US" dirty="0">
              <a:solidFill>
                <a:srgbClr val="00415D"/>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谈判的策略语言技巧</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9_2*l_h_i*1_1_1"/>
  <p:tag name="KSO_WM_TEMPLATE_CATEGORY" val="diagram"/>
  <p:tag name="KSO_WM_TEMPLATE_INDEX" val="20228099"/>
  <p:tag name="KSO_WM_UNIT_LAYERLEVEL" val="1_1_1"/>
  <p:tag name="KSO_WM_TAG_VERSION" val="1.0"/>
  <p:tag name="KSO_WM_BEAUTIFY_FLAG" val="#wm#"/>
</p:tagLst>
</file>

<file path=ppt/tags/tag1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9_2*l_h_a*1_2_1"/>
  <p:tag name="KSO_WM_TEMPLATE_CATEGORY" val="diagram"/>
  <p:tag name="KSO_WM_TEMPLATE_INDEX" val="20228099"/>
  <p:tag name="KSO_WM_UNIT_LAYERLEVEL" val="1_1_1"/>
  <p:tag name="KSO_WM_TAG_VERSION" val="1.0"/>
  <p:tag name="KSO_WM_BEAUTIFY_FLAG" val="#wm#"/>
  <p:tag name="KSO_WM_UNIT_TEXT_FILL_FORE_SCHEMECOLOR_INDEX" val="6"/>
  <p:tag name="KSO_WM_UNIT_TEXT_FILL_TYPE" val="1"/>
</p:tagLst>
</file>

<file path=ppt/tags/tag11.xml><?xml version="1.0" encoding="utf-8"?>
<p:tagLst xmlns:p="http://schemas.openxmlformats.org/presentationml/2006/main">
  <p:tag name="KSO_WM_UNIT_SUBTYPE" val="a"/>
  <p:tag name="KSO_WM_UNIT_PRESET_TEXT" val="单击此处输入你的正文，文字是您思想的提炼。"/>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9_2*l_h_f*1_2_1"/>
  <p:tag name="KSO_WM_TEMPLATE_CATEGORY" val="diagram"/>
  <p:tag name="KSO_WM_TEMPLATE_INDEX" val="20228099"/>
  <p:tag name="KSO_WM_UNIT_LAYERLEVEL" val="1_1_1"/>
  <p:tag name="KSO_WM_TAG_VERSION" val="1.0"/>
  <p:tag name="KSO_WM_BEAUTIFY_FLAG" val="#wm#"/>
  <p:tag name="KSO_WM_UNIT_TEXT_FILL_FORE_SCHEMECOLOR_INDEX" val="15"/>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7_3*l_h_i*1_1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7_3*l_h_i*1_1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7_3*l_h_i*1_1_2"/>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1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677_3*l_h_f*1_1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1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7_3*l_h_a*1_1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7_3*l_h_i*1_2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7_3*l_h_i*1_2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7_3*l_h_i*1_2_2"/>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9_2*l_h_i*1_2_1"/>
  <p:tag name="KSO_WM_TEMPLATE_CATEGORY" val="diagram"/>
  <p:tag name="KSO_WM_TEMPLATE_INDEX" val="20228099"/>
  <p:tag name="KSO_WM_UNIT_LAYERLEVEL" val="1_1_1"/>
  <p:tag name="KSO_WM_TAG_VERSION" val="1.0"/>
  <p:tag name="KSO_WM_BEAUTIFY_FLAG" val="#wm#"/>
</p:tagLst>
</file>

<file path=ppt/tags/tag2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677_3*l_h_f*1_2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2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7_3*l_h_a*1_2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7_3*l_h_i*1_3_1"/>
  <p:tag name="KSO_WM_TEMPLATE_CATEGORY" val="diagram"/>
  <p:tag name="KSO_WM_TEMPLATE_INDEX" val="2022767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7_3*l_h_i*1_3_3"/>
  <p:tag name="KSO_WM_TEMPLATE_CATEGORY" val="diagram"/>
  <p:tag name="KSO_WM_TEMPLATE_INDEX" val="20227677"/>
  <p:tag name="KSO_WM_UNIT_LAYERLEVEL" val="1_1_1"/>
  <p:tag name="KSO_WM_TAG_VERSION" val="1.0"/>
  <p:tag name="KSO_WM_BEAUTIFY_FLAG" val="#wm#"/>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7_3*l_h_i*1_3_2"/>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5"/>
  <p:tag name="KSO_WM_UNIT_TEXT_FILL_TYPE" val="1"/>
</p:tagLst>
</file>

<file path=ppt/tags/tag2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677_3*l_h_f*1_3_1"/>
  <p:tag name="KSO_WM_TEMPLATE_CATEGORY" val="diagram"/>
  <p:tag name="KSO_WM_TEMPLATE_INDEX" val="20227677"/>
  <p:tag name="KSO_WM_UNIT_LAYERLEVEL" val="1_1_1"/>
  <p:tag name="KSO_WM_TAG_VERSION" val="1.0"/>
  <p:tag name="KSO_WM_BEAUTIFY_FLAG" val="#wm#"/>
  <p:tag name="KSO_WM_UNIT_TEXT_FILL_FORE_SCHEMECOLOR_INDEX_BRIGHTNESS" val="0.5"/>
  <p:tag name="KSO_WM_UNIT_TEXT_FILL_FORE_SCHEMECOLOR_INDEX" val="13"/>
  <p:tag name="KSO_WM_UNIT_TEXT_FILL_TYPE" val="1"/>
</p:tagLst>
</file>

<file path=ppt/tags/tag2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7_3*l_h_a*1_3_1"/>
  <p:tag name="KSO_WM_TEMPLATE_CATEGORY" val="diagram"/>
  <p:tag name="KSO_WM_TEMPLATE_INDEX" val="2022767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a"/>
  <p:tag name="KSO_WM_UNIT_INDEX" val="1_1_1"/>
  <p:tag name="KSO_WM_UNIT_ID" val="diagram20168977_1*q_h_a*1_1_1"/>
  <p:tag name="KSO_WM_UNIT_LAYERLEVEL" val="1_1_1"/>
  <p:tag name="KSO_WM_UNIT_VALUE" val="12"/>
  <p:tag name="KSO_WM_UNIT_HIGHLIGHT" val="0"/>
  <p:tag name="KSO_WM_UNIT_COMPATIBLE" val="0"/>
  <p:tag name="KSO_WM_UNIT_CLEAR" val="0"/>
  <p:tag name="KSO_WM_UNIT_PRESET_TEXT_INDEX" val="0"/>
  <p:tag name="KSO_WM_UNIT_PRESET_TEXT_LEN" val="9"/>
  <p:tag name="KSO_WM_DIAGRAM_GROUP_CODE" val="q1-1"/>
  <p:tag name="KSO_WM_UNIT_TEXT_FILL_FORE_SCHEMECOLOR_INDEX" val="13"/>
  <p:tag name="KSO_WM_UNIT_TEXT_FILL_TYPE"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f"/>
  <p:tag name="KSO_WM_UNIT_INDEX" val="1_1_1"/>
  <p:tag name="KSO_WM_UNIT_ID" val="diagram20168977_1*q_h_f*1_1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TEXT_FILL_FORE_SCHEMECOLOR_INDEX" val="13"/>
  <p:tag name="KSO_WM_UNIT_TEXT_FILL_TYPE"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a"/>
  <p:tag name="KSO_WM_UNIT_INDEX" val="1_2_1"/>
  <p:tag name="KSO_WM_UNIT_ID" val="diagram20168977_1*q_h_a*1_2_1"/>
  <p:tag name="KSO_WM_UNIT_LAYERLEVEL" val="1_1_1"/>
  <p:tag name="KSO_WM_UNIT_VALUE" val="12"/>
  <p:tag name="KSO_WM_UNIT_HIGHLIGHT" val="0"/>
  <p:tag name="KSO_WM_UNIT_COMPATIBLE" val="0"/>
  <p:tag name="KSO_WM_UNIT_CLEAR" val="0"/>
  <p:tag name="KSO_WM_UNIT_PRESET_TEXT_INDEX" val="0"/>
  <p:tag name="KSO_WM_UNIT_PRESET_TEXT_LEN" val="9"/>
  <p:tag name="KSO_WM_DIAGRAM_GROUP_CODE" val="q1-1"/>
  <p:tag name="KSO_WM_UNIT_TEXT_FILL_FORE_SCHEMECOLOR_INDEX" val="13"/>
  <p:tag name="KSO_WM_UNIT_TEXT_FILL_TYPE" val="1"/>
</p:tagLst>
</file>

<file path=ppt/tags/tag3.xml><?xml version="1.0" encoding="utf-8"?>
<p:tagLst xmlns:p="http://schemas.openxmlformats.org/presentationml/2006/main">
  <p:tag name="KSO_WM_UNIT_VALUE" val="148*14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9_2*l_h_x*1_1_1"/>
  <p:tag name="KSO_WM_TEMPLATE_CATEGORY" val="diagram"/>
  <p:tag name="KSO_WM_TEMPLATE_INDEX" val="20228099"/>
  <p:tag name="KSO_WM_UNIT_LAYERLEVEL" val="1_1_1"/>
  <p:tag name="KSO_WM_TAG_VERSION" val="1.0"/>
  <p:tag name="KSO_WM_BEAUTIFY_FLAG" val="#wm#"/>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f"/>
  <p:tag name="KSO_WM_UNIT_INDEX" val="1_2_1"/>
  <p:tag name="KSO_WM_UNIT_ID" val="diagram20168977_1*q_h_f*1_2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TEXT_FILL_FORE_SCHEMECOLOR_INDEX" val="13"/>
  <p:tag name="KSO_WM_UNIT_TEXT_FILL_TYPE" val="1"/>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2_1"/>
  <p:tag name="KSO_WM_UNIT_ID" val="diagram20168977_1*q_h_i*1_2_1"/>
  <p:tag name="KSO_WM_UNIT_LAYERLEVEL" val="1_1_1"/>
  <p:tag name="KSO_WM_DIAGRAM_GROUP_CODE" val="q1-1"/>
  <p:tag name="KSO_WM_UNIT_FILL_FORE_SCHEMECOLOR_INDEX" val="6"/>
  <p:tag name="KSO_WM_UNIT_FILL_TYPE" val="1"/>
  <p:tag name="KSO_WM_UNIT_TEXT_FILL_FORE_SCHEMECOLOR_INDEX" val="2"/>
  <p:tag name="KSO_WM_UNIT_TEXT_FILL_TYPE" val="1"/>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2_2"/>
  <p:tag name="KSO_WM_UNIT_ID" val="diagram20168977_1*q_h_i*1_2_2"/>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2_3"/>
  <p:tag name="KSO_WM_UNIT_ID" val="diagram20168977_1*q_h_i*1_2_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2_4"/>
  <p:tag name="KSO_WM_UNIT_ID" val="diagram20168977_1*q_h_i*1_2_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1_1"/>
  <p:tag name="KSO_WM_UNIT_ID" val="diagram20168977_1*q_h_i*1_1_1"/>
  <p:tag name="KSO_WM_UNIT_LAYERLEVEL" val="1_1_1"/>
  <p:tag name="KSO_WM_DIAGRAM_GROUP_CODE" val="q1-1"/>
  <p:tag name="KSO_WM_UNIT_FILL_FORE_SCHEMECOLOR_INDEX" val="5"/>
  <p:tag name="KSO_WM_UNIT_FILL_TYPE" val="1"/>
  <p:tag name="KSO_WM_UNIT_TEXT_FILL_FORE_SCHEMECOLOR_INDEX" val="2"/>
  <p:tag name="KSO_WM_UNIT_TEXT_FILL_TYPE" val="1"/>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68977"/>
  <p:tag name="KSO_WM_UNIT_TYPE" val="q_h_i"/>
  <p:tag name="KSO_WM_UNIT_INDEX" val="1_1_2"/>
  <p:tag name="KSO_WM_UNIT_ID" val="diagram20168977_1*q_h_i*1_1_2"/>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PP_MARK_KEY" val="b7075071-e2bf-4c65-8a71-aa1920758111"/>
  <p:tag name="COMMONDATA" val="eyJjb3VudCI6NSwiaGRpZCI6IjdmNzE3YzM0NDQwZjRhZWNmYTY5ZjYzNzc5YTY3NTI3IiwidXNlckNvdW50Ijo1fQ=="/>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99_2*l_h_i*1_1_2"/>
  <p:tag name="KSO_WM_TEMPLATE_CATEGORY" val="diagram"/>
  <p:tag name="KSO_WM_TEMPLATE_INDEX" val="20228099"/>
  <p:tag name="KSO_WM_UNIT_LAYERLEVEL" val="1_1_1"/>
  <p:tag name="KSO_WM_TAG_VERSION" val="1.0"/>
  <p:tag name="KSO_WM_BEAUTIFY_FLAG" val="#wm#"/>
  <p:tag name="KSO_WM_UNIT_LINE_FORE_SCHEMECOLOR_INDEX" val="5"/>
  <p:tag name="KSO_WM_UNIT_LINE_FILL_TYPE"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9_2*l_h_i*1_1_3"/>
  <p:tag name="KSO_WM_TEMPLATE_CATEGORY" val="diagram"/>
  <p:tag name="KSO_WM_TEMPLATE_INDEX" val="20228099"/>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9_2*l_h_a*1_1_1"/>
  <p:tag name="KSO_WM_TEMPLATE_CATEGORY" val="diagram"/>
  <p:tag name="KSO_WM_TEMPLATE_INDEX" val="20228099"/>
  <p:tag name="KSO_WM_UNIT_LAYERLEVEL" val="1_1_1"/>
  <p:tag name="KSO_WM_TAG_VERSION" val="1.0"/>
  <p:tag name="KSO_WM_BEAUTIFY_FLAG" val="#wm#"/>
  <p:tag name="KSO_WM_UNIT_TEXT_FILL_FORE_SCHEMECOLOR_INDEX" val="5"/>
  <p:tag name="KSO_WM_UNIT_TEXT_FILL_TYPE" val="1"/>
</p:tagLst>
</file>

<file path=ppt/tags/tag7.xml><?xml version="1.0" encoding="utf-8"?>
<p:tagLst xmlns:p="http://schemas.openxmlformats.org/presentationml/2006/main">
  <p:tag name="KSO_WM_UNIT_SUBTYPE" val="a"/>
  <p:tag name="KSO_WM_UNIT_PRESET_TEXT" val="单击此处输入你的正文，文字是您思想的提炼。"/>
  <p:tag name="KSO_WM_UNIT_NOCLEAR" val="0"/>
  <p:tag name="KSO_WM_UNIT_VALUE" val="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9_2*l_h_f*1_1_1"/>
  <p:tag name="KSO_WM_TEMPLATE_CATEGORY" val="diagram"/>
  <p:tag name="KSO_WM_TEMPLATE_INDEX" val="20228099"/>
  <p:tag name="KSO_WM_UNIT_LAYERLEVEL" val="1_1_1"/>
  <p:tag name="KSO_WM_TAG_VERSION" val="1.0"/>
  <p:tag name="KSO_WM_BEAUTIFY_FLAG" val="#wm#"/>
  <p:tag name="KSO_WM_UNIT_TEXT_FILL_FORE_SCHEMECOLOR_INDEX" val="15"/>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99_2*l_h_i*1_2_2"/>
  <p:tag name="KSO_WM_TEMPLATE_CATEGORY" val="diagram"/>
  <p:tag name="KSO_WM_TEMPLATE_INDEX" val="20228099"/>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9_2*l_h_i*1_2_3"/>
  <p:tag name="KSO_WM_TEMPLATE_CATEGORY" val="diagram"/>
  <p:tag name="KSO_WM_TEMPLATE_INDEX" val="20228099"/>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2931</Words>
  <Application>WPS 演示</Application>
  <PresentationFormat>宽屏</PresentationFormat>
  <Paragraphs>116</Paragraphs>
  <Slides>16</Slides>
  <Notes>0</Notes>
  <HiddenSlides>0</HiddenSlides>
  <MMClips>0</MMClips>
  <ScaleCrop>false</ScaleCrop>
  <HeadingPairs>
    <vt:vector size="6" baseType="variant">
      <vt:variant>
        <vt:lpstr>已用的字体</vt:lpstr>
      </vt:variant>
      <vt:variant>
        <vt:i4>36</vt:i4>
      </vt:variant>
      <vt:variant>
        <vt:lpstr>主题</vt:lpstr>
      </vt:variant>
      <vt:variant>
        <vt:i4>3</vt:i4>
      </vt:variant>
      <vt:variant>
        <vt:lpstr>幻灯片标题</vt:lpstr>
      </vt:variant>
      <vt:variant>
        <vt:i4>16</vt:i4>
      </vt:variant>
    </vt:vector>
  </HeadingPairs>
  <TitlesOfParts>
    <vt:vector size="55" baseType="lpstr">
      <vt:lpstr>Arial</vt:lpstr>
      <vt:lpstr>宋体</vt:lpstr>
      <vt:lpstr>Wingdings</vt:lpstr>
      <vt:lpstr>微软雅黑</vt:lpstr>
      <vt:lpstr>Calibri Light</vt:lpstr>
      <vt:lpstr>华文行楷</vt:lpstr>
      <vt:lpstr>Calibri</vt:lpstr>
      <vt:lpstr>等线</vt:lpstr>
      <vt:lpstr>等线</vt:lpstr>
      <vt:lpstr>微软雅黑 Light</vt:lpstr>
      <vt:lpstr>黑体</vt:lpstr>
      <vt:lpstr>Impact</vt:lpstr>
      <vt:lpstr>思源宋体 CN</vt:lpstr>
      <vt:lpstr>Arial Unicode MS</vt:lpstr>
      <vt:lpstr>等线 Light</vt:lpstr>
      <vt:lpstr>MiSans Bold</vt:lpstr>
      <vt:lpstr>MiSans</vt:lpstr>
      <vt:lpstr>等线</vt:lpstr>
      <vt:lpstr>Angsana New</vt:lpstr>
      <vt:lpstr>Aparajita</vt:lpstr>
      <vt:lpstr>GungsuhChe</vt:lpstr>
      <vt:lpstr>Browallia New</vt:lpstr>
      <vt:lpstr>Arial Black</vt:lpstr>
      <vt:lpstr>Arabic Typesetting</vt:lpstr>
      <vt:lpstr>AngsanaUPC</vt:lpstr>
      <vt:lpstr>Andalus</vt:lpstr>
      <vt:lpstr>Aharoni</vt:lpstr>
      <vt:lpstr>Cambria</vt:lpstr>
      <vt:lpstr>Comic Sans MS</vt:lpstr>
      <vt:lpstr>CordiaUPC</vt:lpstr>
      <vt:lpstr>Courier New</vt:lpstr>
      <vt:lpstr>Gautami</vt:lpstr>
      <vt:lpstr>Georgia</vt:lpstr>
      <vt:lpstr>HP Simplified</vt:lpstr>
      <vt:lpstr>HP Simplified Light</vt:lpstr>
      <vt:lpstr>Iskoola Pota</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无谓</cp:lastModifiedBy>
  <cp:revision>42</cp:revision>
  <dcterms:created xsi:type="dcterms:W3CDTF">2018-07-19T23:51:00Z</dcterms:created>
  <dcterms:modified xsi:type="dcterms:W3CDTF">2022-10-07T12:58:05Z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