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5.svg" ContentType="image/svg+xml"/>
  <Override PartName="/ppt/media/image17.svg" ContentType="image/svg+xml"/>
  <Override PartName="/ppt/media/image19.svg" ContentType="image/svg+xml"/>
  <Override PartName="/ppt/media/image21.svg" ContentType="image/svg+xml"/>
  <Override PartName="/ppt/media/image25.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8" r:id="rId9"/>
    <p:sldId id="385" r:id="rId10"/>
    <p:sldId id="370" r:id="rId11"/>
    <p:sldId id="333" r:id="rId12"/>
    <p:sldId id="386" r:id="rId13"/>
    <p:sldId id="387" r:id="rId14"/>
    <p:sldId id="388" r:id="rId15"/>
    <p:sldId id="389" r:id="rId16"/>
    <p:sldId id="390" r:id="rId17"/>
    <p:sldId id="330" r:id="rId18"/>
    <p:sldId id="391" r:id="rId19"/>
    <p:sldId id="392" r:id="rId20"/>
    <p:sldId id="393" r:id="rId21"/>
    <p:sldId id="394" r:id="rId22"/>
    <p:sldId id="395" r:id="rId23"/>
    <p:sldId id="396" r:id="rId24"/>
    <p:sldId id="397" r:id="rId25"/>
    <p:sldId id="331" r:id="rId26"/>
    <p:sldId id="344" r:id="rId27"/>
    <p:sldId id="337" r:id="rId28"/>
    <p:sldId id="398" r:id="rId29"/>
    <p:sldId id="399" r:id="rId30"/>
    <p:sldId id="400" r:id="rId31"/>
    <p:sldId id="401" r:id="rId32"/>
    <p:sldId id="262" r:id="rId33"/>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7" Type="http://schemas.openxmlformats.org/officeDocument/2006/relationships/tags" Target="tags/tag10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a:rPr>
            </a:fld>
            <a:endParaRPr lang="id-ID" sz="1400" dirty="0">
              <a:solidFill>
                <a:prstClr val="white"/>
              </a:solidFill>
              <a:latin typeface="微软雅黑" panose="020B0503020204020204" charset="-122"/>
              <a:cs typeface="Calibri Ligh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0.jpe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9" Type="http://schemas.openxmlformats.org/officeDocument/2006/relationships/slideLayout" Target="../slideLayouts/slideLayout3.xml"/><Relationship Id="rId28" Type="http://schemas.openxmlformats.org/officeDocument/2006/relationships/tags" Target="../tags/tag48.xml"/><Relationship Id="rId27" Type="http://schemas.openxmlformats.org/officeDocument/2006/relationships/tags" Target="../tags/tag47.xml"/><Relationship Id="rId26" Type="http://schemas.openxmlformats.org/officeDocument/2006/relationships/tags" Target="../tags/tag46.xml"/><Relationship Id="rId25" Type="http://schemas.openxmlformats.org/officeDocument/2006/relationships/tags" Target="../tags/tag45.xml"/><Relationship Id="rId24" Type="http://schemas.openxmlformats.org/officeDocument/2006/relationships/tags" Target="../tags/tag44.xml"/><Relationship Id="rId23" Type="http://schemas.openxmlformats.org/officeDocument/2006/relationships/tags" Target="../tags/tag43.xml"/><Relationship Id="rId22" Type="http://schemas.openxmlformats.org/officeDocument/2006/relationships/tags" Target="../tags/tag42.xml"/><Relationship Id="rId21" Type="http://schemas.openxmlformats.org/officeDocument/2006/relationships/tags" Target="../tags/tag41.xml"/><Relationship Id="rId20" Type="http://schemas.openxmlformats.org/officeDocument/2006/relationships/tags" Target="../tags/tag40.xml"/><Relationship Id="rId2" Type="http://schemas.openxmlformats.org/officeDocument/2006/relationships/tags" Target="../tags/tag22.xml"/><Relationship Id="rId19" Type="http://schemas.openxmlformats.org/officeDocument/2006/relationships/tags" Target="../tags/tag39.xml"/><Relationship Id="rId18" Type="http://schemas.openxmlformats.org/officeDocument/2006/relationships/tags" Target="../tags/tag38.xml"/><Relationship Id="rId17" Type="http://schemas.openxmlformats.org/officeDocument/2006/relationships/tags" Target="../tags/tag37.xml"/><Relationship Id="rId16" Type="http://schemas.openxmlformats.org/officeDocument/2006/relationships/tags" Target="../tags/tag36.xml"/><Relationship Id="rId15" Type="http://schemas.openxmlformats.org/officeDocument/2006/relationships/tags" Target="../tags/tag35.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9.xml.rels><?xml version="1.0" encoding="UTF-8" standalone="yes"?>
<Relationships xmlns="http://schemas.openxmlformats.org/package/2006/relationships"><Relationship Id="rId9" Type="http://schemas.openxmlformats.org/officeDocument/2006/relationships/image" Target="../media/image15.svg"/><Relationship Id="rId8" Type="http://schemas.openxmlformats.org/officeDocument/2006/relationships/image" Target="../media/image14.png"/><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9" Type="http://schemas.openxmlformats.org/officeDocument/2006/relationships/slideLayout" Target="../slideLayouts/slideLayout3.xml"/><Relationship Id="rId28" Type="http://schemas.openxmlformats.org/officeDocument/2006/relationships/image" Target="../media/image21.svg"/><Relationship Id="rId27" Type="http://schemas.openxmlformats.org/officeDocument/2006/relationships/image" Target="../media/image20.png"/><Relationship Id="rId26" Type="http://schemas.openxmlformats.org/officeDocument/2006/relationships/tags" Target="../tags/tag68.xml"/><Relationship Id="rId25" Type="http://schemas.openxmlformats.org/officeDocument/2006/relationships/tags" Target="../tags/tag67.xml"/><Relationship Id="rId24" Type="http://schemas.openxmlformats.org/officeDocument/2006/relationships/tags" Target="../tags/tag66.xml"/><Relationship Id="rId23" Type="http://schemas.openxmlformats.org/officeDocument/2006/relationships/tags" Target="../tags/tag65.xml"/><Relationship Id="rId22" Type="http://schemas.openxmlformats.org/officeDocument/2006/relationships/tags" Target="../tags/tag64.xml"/><Relationship Id="rId21" Type="http://schemas.openxmlformats.org/officeDocument/2006/relationships/image" Target="../media/image19.svg"/><Relationship Id="rId20" Type="http://schemas.openxmlformats.org/officeDocument/2006/relationships/image" Target="../media/image18.png"/><Relationship Id="rId2" Type="http://schemas.openxmlformats.org/officeDocument/2006/relationships/tags" Target="../tags/tag50.xml"/><Relationship Id="rId19" Type="http://schemas.openxmlformats.org/officeDocument/2006/relationships/tags" Target="../tags/tag63.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image" Target="../media/image17.svg"/><Relationship Id="rId13" Type="http://schemas.openxmlformats.org/officeDocument/2006/relationships/image" Target="../media/image16.png"/><Relationship Id="rId12" Type="http://schemas.openxmlformats.org/officeDocument/2006/relationships/tags" Target="../tags/tag58.xml"/><Relationship Id="rId11" Type="http://schemas.openxmlformats.org/officeDocument/2006/relationships/tags" Target="../tags/tag57.xml"/><Relationship Id="rId10" Type="http://schemas.openxmlformats.org/officeDocument/2006/relationships/tags" Target="../tags/tag56.xml"/><Relationship Id="rId1" Type="http://schemas.openxmlformats.org/officeDocument/2006/relationships/tags" Target="../tags/tag4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3.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3" Type="http://schemas.openxmlformats.org/officeDocument/2006/relationships/slideLayout" Target="../slideLayouts/slideLayout3.xml"/><Relationship Id="rId22" Type="http://schemas.openxmlformats.org/officeDocument/2006/relationships/image" Target="../media/image25.svg"/><Relationship Id="rId21" Type="http://schemas.openxmlformats.org/officeDocument/2006/relationships/image" Target="../media/image24.png"/><Relationship Id="rId20" Type="http://schemas.openxmlformats.org/officeDocument/2006/relationships/tags" Target="../tags/tag88.xml"/><Relationship Id="rId2" Type="http://schemas.openxmlformats.org/officeDocument/2006/relationships/tags" Target="../tags/tag70.xml"/><Relationship Id="rId19" Type="http://schemas.openxmlformats.org/officeDocument/2006/relationships/tags" Target="../tags/tag87.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24.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3" Type="http://schemas.openxmlformats.org/officeDocument/2006/relationships/slideLayout" Target="../slideLayouts/slideLayout3.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tags" Target="../tags/tag8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7.jpeg"/><Relationship Id="rId1" Type="http://schemas.openxmlformats.org/officeDocument/2006/relationships/image" Target="../media/image26.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0.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1" Type="http://schemas.openxmlformats.org/officeDocument/2006/relationships/slideLayout" Target="../slideLayouts/slideLayout3.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8015" y="2015397"/>
            <a:ext cx="5201920"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行为失常也是演讲者偶尔会碰到的问题，如上台时不小心跌倒了、扣子扣错了、帽子戴歪了等，遇到这种尴尬情况时，演讲者可以自嘲、调侃一下自己，或跟着听众一起笑，在笑声中恢复常态。甚至有个别演讲者也常会利用这个机会借题发挥，巧妙开场。例如，2018 年 3 月 15 日，67 岁的俄罗斯外长拉夫罗夫在参加一场峰会时，不慎被台阶绊倒。不过他迅速站起来，并机智地为在场的听众讲了一个笑话：“看到没，我摔倒了，还好我只是在台阶上栽了跟头，不是在外交方面。”</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（三）行为失常应对技巧</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929630" y="1477645"/>
            <a:ext cx="5811520" cy="39592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56895" y="1612265"/>
            <a:ext cx="6141085" cy="476948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冷场是各类演讲过程中最常出现的情形，其原因多种多样，可能是观众对演讲主题与内容不感兴趣，也可能是由于演讲者本身的演讲技巧不过硬，演讲内容冗长且无吸引点等。如果遇到了冷场，又该如何应对呢？</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1"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1. 调节音量引起公众注意</a:t>
            </a:r>
            <a:endParaRPr kumimoji="0" lang="zh-CN" altLang="en-US" sz="1600" b="1"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冷场中最需要解决的问题便是公众的注意力。演讲者可以突然提高音量吸引公众，将注意力转到演讲中来。</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1"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2. 穿插非演讲内容调节场上气氛</a:t>
            </a:r>
            <a:endParaRPr kumimoji="0" lang="zh-CN" altLang="en-US" sz="1600" b="1"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在调节气氛的几种方式中，一则幽默的小故事通常是首选，讲故事能迅速吸引公众的注意力，但切记故事并不能完全脱离演讲内容，更不能独立于演讲内容而存在。</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（四）冷场应对技巧</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6847205" y="1833245"/>
            <a:ext cx="4747260" cy="38735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56895" y="1612265"/>
            <a:ext cx="5842000"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现实中，听众不配合的情况多种多样，如喝倒彩、发出嘘声、扰乱现场秩序、出声打断等。面对这种情况时，演讲者首先需要检查是不是自己的问题，如是否演讲内容造成了听众反感，是否由于客观条件导致听众不适，是否由于自己的表现与听众的期待不符合等。如果是因为演讲内容造成听众反感，可以“将错就错”地将听众反感的内容作为反面教材给予批判；又或者可以施行迂回战术，开放听众对于观点的意见，不直接、正面对抗听众的不同意见。如果遇到客观条件导致听众不适，可以根据临场听众的不适程度采取缩减演讲内容、调整演讲节奏等方法。如果是由于演讲者自身表现低于公众期待，则应当寻找适当机会展示自己的能力，重新赢回听众的关注。</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926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（五）听众不配合应对技巧</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6784975" y="1988820"/>
            <a:ext cx="4255770" cy="34010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56895" y="1612265"/>
            <a:ext cx="11334115" cy="82994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演讲者在演讲中通常会利用电脑、麦克风、翻页器等相关辅助设备，当设备突然出现问题无法正常使用时，演讲者应该迅速冷静下来，积极采取应对措施，化解尴尬。</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（六）设备失效应对技巧</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716915" y="2576830"/>
            <a:ext cx="2339340" cy="3386455"/>
          </a:xfrm>
          <a:prstGeom prst="rect">
            <a:avLst/>
          </a:prstGeom>
          <a:noFill/>
          <a:ln w="9525">
            <a:noFill/>
          </a:ln>
        </p:spPr>
      </p:pic>
      <p:pic>
        <p:nvPicPr>
          <p:cNvPr id="106" name="图片 105"/>
          <p:cNvPicPr/>
          <p:nvPr/>
        </p:nvPicPr>
        <p:blipFill>
          <a:blip r:embed="rId2"/>
          <a:stretch>
            <a:fillRect/>
          </a:stretch>
        </p:blipFill>
        <p:spPr>
          <a:xfrm>
            <a:off x="4255770" y="2499360"/>
            <a:ext cx="5529580" cy="34620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2394347" y="4238870"/>
            <a:ext cx="3750469" cy="5219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口才思维的培养</a:t>
            </a:r>
            <a:endParaRPr kumimoji="0" lang="zh-CN" altLang="en-US" sz="28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一、口才与心理素质的关系</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31546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（一）心理素质是口才的基础</a:t>
            </a:r>
            <a:endParaRPr lang="zh-CN" altLang="en-US">
              <a:latin typeface="宋体" panose="02010600030101010101" pitchFamily="2" charset="-122"/>
              <a:ea typeface="宋体" panose="02010600030101010101" pitchFamily="2" charset="-122"/>
            </a:endParaRPr>
          </a:p>
        </p:txBody>
      </p:sp>
      <p:sp>
        <p:nvSpPr>
          <p:cNvPr id="38" name="Oval 9"/>
          <p:cNvSpPr/>
          <p:nvPr>
            <p:custDataLst>
              <p:tags r:id="rId1"/>
            </p:custDataLst>
          </p:nvPr>
        </p:nvSpPr>
        <p:spPr>
          <a:xfrm>
            <a:off x="5615359" y="3655414"/>
            <a:ext cx="2390479" cy="2390478"/>
          </a:xfrm>
          <a:prstGeom prst="ellipse">
            <a:avLst/>
          </a:prstGeom>
          <a:solidFill>
            <a:srgbClr val="69A35B">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39" name="Oval 10"/>
          <p:cNvSpPr/>
          <p:nvPr>
            <p:custDataLst>
              <p:tags r:id="rId2"/>
            </p:custDataLst>
          </p:nvPr>
        </p:nvSpPr>
        <p:spPr>
          <a:xfrm>
            <a:off x="4168149" y="3655414"/>
            <a:ext cx="2390479" cy="2390478"/>
          </a:xfrm>
          <a:prstGeom prst="ellipse">
            <a:avLst/>
          </a:prstGeom>
          <a:solidFill>
            <a:srgbClr val="1AA3AA">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56" name="Oval 8"/>
          <p:cNvSpPr/>
          <p:nvPr>
            <p:custDataLst>
              <p:tags r:id="rId3"/>
            </p:custDataLst>
          </p:nvPr>
        </p:nvSpPr>
        <p:spPr>
          <a:xfrm>
            <a:off x="4168149" y="2209808"/>
            <a:ext cx="2390479" cy="2390478"/>
          </a:xfrm>
          <a:prstGeom prst="ellipse">
            <a:avLst/>
          </a:prstGeom>
          <a:solidFill>
            <a:srgbClr val="1F74AD">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sp>
      <p:sp>
        <p:nvSpPr>
          <p:cNvPr id="24" name="Oval 8"/>
          <p:cNvSpPr/>
          <p:nvPr>
            <p:custDataLst>
              <p:tags r:id="rId4"/>
            </p:custDataLst>
          </p:nvPr>
        </p:nvSpPr>
        <p:spPr>
          <a:xfrm>
            <a:off x="5615359" y="2209808"/>
            <a:ext cx="2390479" cy="2390478"/>
          </a:xfrm>
          <a:prstGeom prst="ellipse">
            <a:avLst/>
          </a:prstGeom>
          <a:solidFill>
            <a:srgbClr val="9BBB59">
              <a:alpha val="70000"/>
            </a:srgbClr>
          </a:solidFill>
          <a:ln>
            <a:noFill/>
          </a:ln>
        </p:spPr>
        <p:style>
          <a:lnRef idx="2">
            <a:sysClr val="window" lastClr="FFFFFF">
              <a:hueOff val="0"/>
              <a:satOff val="0"/>
              <a:lumOff val="0"/>
              <a:alphaOff val="0"/>
            </a:sysClr>
          </a:lnRef>
          <a:fillRef idx="1">
            <a:srgbClr val="1F74AD">
              <a:alpha val="50000"/>
              <a:hueOff val="0"/>
              <a:satOff val="0"/>
              <a:lumOff val="0"/>
              <a:alphaOff val="0"/>
            </a:srgbClr>
          </a:fillRef>
          <a:effectRef idx="0">
            <a:srgbClr val="1F74AD">
              <a:alpha val="50000"/>
              <a:hueOff val="0"/>
              <a:satOff val="0"/>
              <a:lumOff val="0"/>
              <a:alphaOff val="0"/>
            </a:srgbClr>
          </a:effectRef>
          <a:fontRef idx="minor">
            <a:srgbClr val="000000"/>
          </a:fontRef>
        </p:style>
        <p:txBody>
          <a:bodyPr/>
          <a:lstStyle/>
          <a:p>
            <a:endParaRPr lang="zh-CN" altLang="en-US"/>
          </a:p>
        </p:txBody>
      </p:sp>
      <p:sp>
        <p:nvSpPr>
          <p:cNvPr id="35" name="Freeform 201"/>
          <p:cNvSpPr>
            <a:spLocks noEditPoints="1"/>
          </p:cNvSpPr>
          <p:nvPr>
            <p:custDataLst>
              <p:tags r:id="rId5"/>
            </p:custDataLst>
          </p:nvPr>
        </p:nvSpPr>
        <p:spPr bwMode="auto">
          <a:xfrm>
            <a:off x="4984530" y="2947942"/>
            <a:ext cx="630828" cy="69841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6" name="Freeform 264"/>
          <p:cNvSpPr>
            <a:spLocks noEditPoints="1"/>
          </p:cNvSpPr>
          <p:nvPr>
            <p:custDataLst>
              <p:tags r:id="rId6"/>
            </p:custDataLst>
          </p:nvPr>
        </p:nvSpPr>
        <p:spPr bwMode="auto">
          <a:xfrm>
            <a:off x="4984530" y="4587296"/>
            <a:ext cx="630828" cy="698418"/>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37" name="Freeform 189"/>
          <p:cNvSpPr>
            <a:spLocks noEditPoints="1"/>
          </p:cNvSpPr>
          <p:nvPr>
            <p:custDataLst>
              <p:tags r:id="rId7"/>
            </p:custDataLst>
          </p:nvPr>
        </p:nvSpPr>
        <p:spPr bwMode="auto">
          <a:xfrm>
            <a:off x="6653866" y="4587296"/>
            <a:ext cx="630828" cy="698418"/>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91440" tIns="45720" rIns="91440" bIns="45720" numCol="1" anchor="t" anchorCtr="0" compatLnSpc="1"/>
          <a:lstStyle/>
          <a:p>
            <a:endParaRPr lang="en-US"/>
          </a:p>
        </p:txBody>
      </p:sp>
      <p:sp>
        <p:nvSpPr>
          <p:cNvPr id="40" name="Left-Right Arrow 19"/>
          <p:cNvSpPr/>
          <p:nvPr>
            <p:custDataLst>
              <p:tags r:id="rId8"/>
            </p:custDataLst>
          </p:nvPr>
        </p:nvSpPr>
        <p:spPr>
          <a:xfrm rot="16200000">
            <a:off x="5017184" y="394965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48" name="Left-Right Arrow 19"/>
          <p:cNvSpPr/>
          <p:nvPr>
            <p:custDataLst>
              <p:tags r:id="rId9"/>
            </p:custDataLst>
          </p:nvPr>
        </p:nvSpPr>
        <p:spPr>
          <a:xfrm>
            <a:off x="5804594" y="476480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49" name="Left-Right Arrow 19"/>
          <p:cNvSpPr/>
          <p:nvPr>
            <p:custDataLst>
              <p:tags r:id="rId10"/>
            </p:custDataLst>
          </p:nvPr>
        </p:nvSpPr>
        <p:spPr>
          <a:xfrm rot="5400000">
            <a:off x="6636092" y="3949657"/>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sp>
        <p:nvSpPr>
          <p:cNvPr id="50" name="Left-Right Arrow 19"/>
          <p:cNvSpPr/>
          <p:nvPr>
            <p:custDataLst>
              <p:tags r:id="rId11"/>
            </p:custDataLst>
          </p:nvPr>
        </p:nvSpPr>
        <p:spPr>
          <a:xfrm>
            <a:off x="5830278" y="3233349"/>
            <a:ext cx="564799" cy="343397"/>
          </a:xfrm>
          <a:prstGeom prst="leftRightArrow">
            <a:avLst>
              <a:gd name="adj1" fmla="val 37655"/>
              <a:gd name="adj2" fmla="val 47346"/>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en-US" dirty="0"/>
          </a:p>
        </p:txBody>
      </p:sp>
      <p:grpSp>
        <p:nvGrpSpPr>
          <p:cNvPr id="2" name="组合 1"/>
          <p:cNvGrpSpPr/>
          <p:nvPr>
            <p:custDataLst>
              <p:tags r:id="rId12"/>
            </p:custDataLst>
          </p:nvPr>
        </p:nvGrpSpPr>
        <p:grpSpPr>
          <a:xfrm>
            <a:off x="6653866" y="2915193"/>
            <a:ext cx="630828" cy="698418"/>
            <a:chOff x="6686434" y="2915193"/>
            <a:chExt cx="630828" cy="698418"/>
          </a:xfrm>
          <a:solidFill>
            <a:sysClr val="window" lastClr="FFFFFF">
              <a:lumMod val="95000"/>
            </a:sysClr>
          </a:solidFill>
        </p:grpSpPr>
        <p:sp>
          <p:nvSpPr>
            <p:cNvPr id="76" name="PA-任意多边形 445"/>
            <p:cNvSpPr/>
            <p:nvPr>
              <p:custDataLst>
                <p:tags r:id="rId13"/>
              </p:custDataLst>
            </p:nvPr>
          </p:nvSpPr>
          <p:spPr bwMode="auto">
            <a:xfrm>
              <a:off x="6686434" y="2915193"/>
              <a:ext cx="566293" cy="698418"/>
            </a:xfrm>
            <a:custGeom>
              <a:avLst/>
              <a:gdLst>
                <a:gd name="T0" fmla="*/ 722 w 920"/>
                <a:gd name="T1" fmla="*/ 1045 h 1045"/>
                <a:gd name="T2" fmla="*/ 306 w 920"/>
                <a:gd name="T3" fmla="*/ 1045 h 1045"/>
                <a:gd name="T4" fmla="*/ 290 w 920"/>
                <a:gd name="T5" fmla="*/ 1029 h 1045"/>
                <a:gd name="T6" fmla="*/ 290 w 920"/>
                <a:gd name="T7" fmla="*/ 918 h 1045"/>
                <a:gd name="T8" fmla="*/ 252 w 920"/>
                <a:gd name="T9" fmla="*/ 869 h 1045"/>
                <a:gd name="T10" fmla="*/ 221 w 920"/>
                <a:gd name="T11" fmla="*/ 869 h 1045"/>
                <a:gd name="T12" fmla="*/ 98 w 920"/>
                <a:gd name="T13" fmla="*/ 757 h 1045"/>
                <a:gd name="T14" fmla="*/ 98 w 920"/>
                <a:gd name="T15" fmla="*/ 613 h 1045"/>
                <a:gd name="T16" fmla="*/ 50 w 920"/>
                <a:gd name="T17" fmla="*/ 613 h 1045"/>
                <a:gd name="T18" fmla="*/ 10 w 920"/>
                <a:gd name="T19" fmla="*/ 591 h 1045"/>
                <a:gd name="T20" fmla="*/ 7 w 920"/>
                <a:gd name="T21" fmla="*/ 545 h 1045"/>
                <a:gd name="T22" fmla="*/ 132 w 920"/>
                <a:gd name="T23" fmla="*/ 279 h 1045"/>
                <a:gd name="T24" fmla="*/ 193 w 920"/>
                <a:gd name="T25" fmla="*/ 181 h 1045"/>
                <a:gd name="T26" fmla="*/ 390 w 920"/>
                <a:gd name="T27" fmla="*/ 44 h 1045"/>
                <a:gd name="T28" fmla="*/ 771 w 920"/>
                <a:gd name="T29" fmla="*/ 101 h 1045"/>
                <a:gd name="T30" fmla="*/ 916 w 920"/>
                <a:gd name="T31" fmla="*/ 270 h 1045"/>
                <a:gd name="T32" fmla="*/ 909 w 920"/>
                <a:gd name="T33" fmla="*/ 292 h 1045"/>
                <a:gd name="T34" fmla="*/ 888 w 920"/>
                <a:gd name="T35" fmla="*/ 285 h 1045"/>
                <a:gd name="T36" fmla="*/ 753 w 920"/>
                <a:gd name="T37" fmla="*/ 127 h 1045"/>
                <a:gd name="T38" fmla="*/ 400 w 920"/>
                <a:gd name="T39" fmla="*/ 74 h 1045"/>
                <a:gd name="T40" fmla="*/ 218 w 920"/>
                <a:gd name="T41" fmla="*/ 201 h 1045"/>
                <a:gd name="T42" fmla="*/ 161 w 920"/>
                <a:gd name="T43" fmla="*/ 293 h 1045"/>
                <a:gd name="T44" fmla="*/ 36 w 920"/>
                <a:gd name="T45" fmla="*/ 559 h 1045"/>
                <a:gd name="T46" fmla="*/ 37 w 920"/>
                <a:gd name="T47" fmla="*/ 574 h 1045"/>
                <a:gd name="T48" fmla="*/ 50 w 920"/>
                <a:gd name="T49" fmla="*/ 581 h 1045"/>
                <a:gd name="T50" fmla="*/ 114 w 920"/>
                <a:gd name="T51" fmla="*/ 581 h 1045"/>
                <a:gd name="T52" fmla="*/ 130 w 920"/>
                <a:gd name="T53" fmla="*/ 597 h 1045"/>
                <a:gd name="T54" fmla="*/ 130 w 920"/>
                <a:gd name="T55" fmla="*/ 757 h 1045"/>
                <a:gd name="T56" fmla="*/ 221 w 920"/>
                <a:gd name="T57" fmla="*/ 837 h 1045"/>
                <a:gd name="T58" fmla="*/ 252 w 920"/>
                <a:gd name="T59" fmla="*/ 837 h 1045"/>
                <a:gd name="T60" fmla="*/ 322 w 920"/>
                <a:gd name="T61" fmla="*/ 918 h 1045"/>
                <a:gd name="T62" fmla="*/ 322 w 920"/>
                <a:gd name="T63" fmla="*/ 1013 h 1045"/>
                <a:gd name="T64" fmla="*/ 707 w 920"/>
                <a:gd name="T65" fmla="*/ 1013 h 1045"/>
                <a:gd name="T66" fmla="*/ 797 w 920"/>
                <a:gd name="T67" fmla="*/ 779 h 1045"/>
                <a:gd name="T68" fmla="*/ 820 w 920"/>
                <a:gd name="T69" fmla="*/ 777 h 1045"/>
                <a:gd name="T70" fmla="*/ 822 w 920"/>
                <a:gd name="T71" fmla="*/ 800 h 1045"/>
                <a:gd name="T72" fmla="*/ 738 w 920"/>
                <a:gd name="T73" fmla="*/ 1029 h 1045"/>
                <a:gd name="T74" fmla="*/ 722 w 920"/>
                <a:gd name="T75" fmla="*/ 104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0" h="1045">
                  <a:moveTo>
                    <a:pt x="722" y="1045"/>
                  </a:moveTo>
                  <a:lnTo>
                    <a:pt x="306" y="1045"/>
                  </a:lnTo>
                  <a:cubicBezTo>
                    <a:pt x="298" y="1045"/>
                    <a:pt x="290" y="1038"/>
                    <a:pt x="290" y="1029"/>
                  </a:cubicBezTo>
                  <a:lnTo>
                    <a:pt x="290" y="918"/>
                  </a:lnTo>
                  <a:cubicBezTo>
                    <a:pt x="290" y="894"/>
                    <a:pt x="280" y="869"/>
                    <a:pt x="252" y="869"/>
                  </a:cubicBezTo>
                  <a:lnTo>
                    <a:pt x="221" y="869"/>
                  </a:lnTo>
                  <a:cubicBezTo>
                    <a:pt x="163" y="869"/>
                    <a:pt x="98" y="822"/>
                    <a:pt x="98" y="757"/>
                  </a:cubicBezTo>
                  <a:lnTo>
                    <a:pt x="98" y="613"/>
                  </a:lnTo>
                  <a:lnTo>
                    <a:pt x="50" y="613"/>
                  </a:lnTo>
                  <a:cubicBezTo>
                    <a:pt x="34" y="613"/>
                    <a:pt x="19" y="605"/>
                    <a:pt x="10" y="591"/>
                  </a:cubicBezTo>
                  <a:cubicBezTo>
                    <a:pt x="1" y="577"/>
                    <a:pt x="0" y="560"/>
                    <a:pt x="7" y="545"/>
                  </a:cubicBezTo>
                  <a:lnTo>
                    <a:pt x="132" y="279"/>
                  </a:lnTo>
                  <a:cubicBezTo>
                    <a:pt x="151" y="240"/>
                    <a:pt x="171" y="208"/>
                    <a:pt x="193" y="181"/>
                  </a:cubicBezTo>
                  <a:cubicBezTo>
                    <a:pt x="246" y="117"/>
                    <a:pt x="314" y="70"/>
                    <a:pt x="390" y="44"/>
                  </a:cubicBezTo>
                  <a:cubicBezTo>
                    <a:pt x="516" y="0"/>
                    <a:pt x="659" y="22"/>
                    <a:pt x="771" y="101"/>
                  </a:cubicBezTo>
                  <a:cubicBezTo>
                    <a:pt x="833" y="144"/>
                    <a:pt x="883" y="202"/>
                    <a:pt x="916" y="270"/>
                  </a:cubicBezTo>
                  <a:cubicBezTo>
                    <a:pt x="920" y="278"/>
                    <a:pt x="917" y="288"/>
                    <a:pt x="909" y="292"/>
                  </a:cubicBezTo>
                  <a:cubicBezTo>
                    <a:pt x="901" y="296"/>
                    <a:pt x="892" y="292"/>
                    <a:pt x="888" y="285"/>
                  </a:cubicBezTo>
                  <a:cubicBezTo>
                    <a:pt x="857" y="221"/>
                    <a:pt x="810" y="167"/>
                    <a:pt x="753" y="127"/>
                  </a:cubicBezTo>
                  <a:cubicBezTo>
                    <a:pt x="649" y="54"/>
                    <a:pt x="517" y="34"/>
                    <a:pt x="400" y="74"/>
                  </a:cubicBezTo>
                  <a:cubicBezTo>
                    <a:pt x="330" y="98"/>
                    <a:pt x="267" y="142"/>
                    <a:pt x="218" y="201"/>
                  </a:cubicBezTo>
                  <a:cubicBezTo>
                    <a:pt x="197" y="226"/>
                    <a:pt x="179" y="256"/>
                    <a:pt x="161" y="293"/>
                  </a:cubicBezTo>
                  <a:lnTo>
                    <a:pt x="36" y="559"/>
                  </a:lnTo>
                  <a:cubicBezTo>
                    <a:pt x="33" y="566"/>
                    <a:pt x="36" y="572"/>
                    <a:pt x="37" y="574"/>
                  </a:cubicBezTo>
                  <a:cubicBezTo>
                    <a:pt x="38" y="576"/>
                    <a:pt x="42" y="581"/>
                    <a:pt x="50" y="581"/>
                  </a:cubicBezTo>
                  <a:lnTo>
                    <a:pt x="114" y="581"/>
                  </a:lnTo>
                  <a:cubicBezTo>
                    <a:pt x="123" y="581"/>
                    <a:pt x="130" y="589"/>
                    <a:pt x="130" y="597"/>
                  </a:cubicBezTo>
                  <a:lnTo>
                    <a:pt x="130" y="757"/>
                  </a:lnTo>
                  <a:cubicBezTo>
                    <a:pt x="130" y="803"/>
                    <a:pt x="179" y="837"/>
                    <a:pt x="221" y="837"/>
                  </a:cubicBezTo>
                  <a:lnTo>
                    <a:pt x="252" y="837"/>
                  </a:lnTo>
                  <a:cubicBezTo>
                    <a:pt x="294" y="837"/>
                    <a:pt x="322" y="870"/>
                    <a:pt x="322" y="918"/>
                  </a:cubicBezTo>
                  <a:lnTo>
                    <a:pt x="322" y="1013"/>
                  </a:lnTo>
                  <a:lnTo>
                    <a:pt x="707" y="1013"/>
                  </a:lnTo>
                  <a:cubicBezTo>
                    <a:pt x="710" y="930"/>
                    <a:pt x="742" y="848"/>
                    <a:pt x="797" y="779"/>
                  </a:cubicBezTo>
                  <a:cubicBezTo>
                    <a:pt x="803" y="773"/>
                    <a:pt x="813" y="771"/>
                    <a:pt x="820" y="777"/>
                  </a:cubicBezTo>
                  <a:cubicBezTo>
                    <a:pt x="827" y="783"/>
                    <a:pt x="828" y="793"/>
                    <a:pt x="822" y="800"/>
                  </a:cubicBezTo>
                  <a:cubicBezTo>
                    <a:pt x="768" y="866"/>
                    <a:pt x="738" y="948"/>
                    <a:pt x="738" y="1029"/>
                  </a:cubicBezTo>
                  <a:cubicBezTo>
                    <a:pt x="738" y="1038"/>
                    <a:pt x="731" y="1045"/>
                    <a:pt x="722" y="1045"/>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77" name="PA-任意多边形 446"/>
            <p:cNvSpPr>
              <a:spLocks noEditPoints="1"/>
            </p:cNvSpPr>
            <p:nvPr>
              <p:custDataLst>
                <p:tags r:id="rId14"/>
              </p:custDataLst>
            </p:nvPr>
          </p:nvSpPr>
          <p:spPr bwMode="auto">
            <a:xfrm>
              <a:off x="7101070" y="3122262"/>
              <a:ext cx="216192" cy="298319"/>
            </a:xfrm>
            <a:custGeom>
              <a:avLst/>
              <a:gdLst>
                <a:gd name="T0" fmla="*/ 336 w 352"/>
                <a:gd name="T1" fmla="*/ 448 h 448"/>
                <a:gd name="T2" fmla="*/ 48 w 352"/>
                <a:gd name="T3" fmla="*/ 448 h 448"/>
                <a:gd name="T4" fmla="*/ 0 w 352"/>
                <a:gd name="T5" fmla="*/ 400 h 448"/>
                <a:gd name="T6" fmla="*/ 0 w 352"/>
                <a:gd name="T7" fmla="*/ 48 h 448"/>
                <a:gd name="T8" fmla="*/ 48 w 352"/>
                <a:gd name="T9" fmla="*/ 0 h 448"/>
                <a:gd name="T10" fmla="*/ 336 w 352"/>
                <a:gd name="T11" fmla="*/ 0 h 448"/>
                <a:gd name="T12" fmla="*/ 352 w 352"/>
                <a:gd name="T13" fmla="*/ 16 h 448"/>
                <a:gd name="T14" fmla="*/ 352 w 352"/>
                <a:gd name="T15" fmla="*/ 432 h 448"/>
                <a:gd name="T16" fmla="*/ 336 w 352"/>
                <a:gd name="T17" fmla="*/ 448 h 448"/>
                <a:gd name="T18" fmla="*/ 48 w 352"/>
                <a:gd name="T19" fmla="*/ 32 h 448"/>
                <a:gd name="T20" fmla="*/ 32 w 352"/>
                <a:gd name="T21" fmla="*/ 48 h 448"/>
                <a:gd name="T22" fmla="*/ 32 w 352"/>
                <a:gd name="T23" fmla="*/ 400 h 448"/>
                <a:gd name="T24" fmla="*/ 48 w 352"/>
                <a:gd name="T25" fmla="*/ 416 h 448"/>
                <a:gd name="T26" fmla="*/ 320 w 352"/>
                <a:gd name="T27" fmla="*/ 416 h 448"/>
                <a:gd name="T28" fmla="*/ 320 w 352"/>
                <a:gd name="T29" fmla="*/ 32 h 448"/>
                <a:gd name="T30" fmla="*/ 48 w 352"/>
                <a:gd name="T31" fmla="*/ 3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448">
                  <a:moveTo>
                    <a:pt x="336" y="448"/>
                  </a:moveTo>
                  <a:lnTo>
                    <a:pt x="48" y="448"/>
                  </a:lnTo>
                  <a:cubicBezTo>
                    <a:pt x="22" y="448"/>
                    <a:pt x="0" y="427"/>
                    <a:pt x="0" y="400"/>
                  </a:cubicBezTo>
                  <a:lnTo>
                    <a:pt x="0" y="48"/>
                  </a:lnTo>
                  <a:cubicBezTo>
                    <a:pt x="0" y="22"/>
                    <a:pt x="22" y="0"/>
                    <a:pt x="48" y="0"/>
                  </a:cubicBezTo>
                  <a:lnTo>
                    <a:pt x="336" y="0"/>
                  </a:lnTo>
                  <a:cubicBezTo>
                    <a:pt x="345" y="0"/>
                    <a:pt x="352" y="8"/>
                    <a:pt x="352" y="16"/>
                  </a:cubicBezTo>
                  <a:lnTo>
                    <a:pt x="352" y="432"/>
                  </a:lnTo>
                  <a:cubicBezTo>
                    <a:pt x="352" y="441"/>
                    <a:pt x="345" y="448"/>
                    <a:pt x="336" y="448"/>
                  </a:cubicBezTo>
                  <a:close/>
                  <a:moveTo>
                    <a:pt x="48" y="32"/>
                  </a:moveTo>
                  <a:cubicBezTo>
                    <a:pt x="40" y="32"/>
                    <a:pt x="32" y="40"/>
                    <a:pt x="32" y="48"/>
                  </a:cubicBezTo>
                  <a:lnTo>
                    <a:pt x="32" y="400"/>
                  </a:lnTo>
                  <a:cubicBezTo>
                    <a:pt x="32" y="409"/>
                    <a:pt x="40" y="416"/>
                    <a:pt x="48" y="416"/>
                  </a:cubicBezTo>
                  <a:lnTo>
                    <a:pt x="320" y="416"/>
                  </a:lnTo>
                  <a:lnTo>
                    <a:pt x="320" y="32"/>
                  </a:lnTo>
                  <a:lnTo>
                    <a:pt x="48"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78" name="PA-任意多边形 447"/>
            <p:cNvSpPr/>
            <p:nvPr>
              <p:custDataLst>
                <p:tags r:id="rId15"/>
              </p:custDataLst>
            </p:nvPr>
          </p:nvSpPr>
          <p:spPr bwMode="auto">
            <a:xfrm>
              <a:off x="6855838" y="3206493"/>
              <a:ext cx="108096" cy="75457"/>
            </a:xfrm>
            <a:custGeom>
              <a:avLst/>
              <a:gdLst>
                <a:gd name="T0" fmla="*/ 144 w 176"/>
                <a:gd name="T1" fmla="*/ 112 h 112"/>
                <a:gd name="T2" fmla="*/ 56 w 176"/>
                <a:gd name="T3" fmla="*/ 112 h 112"/>
                <a:gd name="T4" fmla="*/ 0 w 176"/>
                <a:gd name="T5" fmla="*/ 56 h 112"/>
                <a:gd name="T6" fmla="*/ 56 w 176"/>
                <a:gd name="T7" fmla="*/ 0 h 112"/>
                <a:gd name="T8" fmla="*/ 160 w 176"/>
                <a:gd name="T9" fmla="*/ 0 h 112"/>
                <a:gd name="T10" fmla="*/ 176 w 176"/>
                <a:gd name="T11" fmla="*/ 16 h 112"/>
                <a:gd name="T12" fmla="*/ 160 w 176"/>
                <a:gd name="T13" fmla="*/ 32 h 112"/>
                <a:gd name="T14" fmla="*/ 56 w 176"/>
                <a:gd name="T15" fmla="*/ 32 h 112"/>
                <a:gd name="T16" fmla="*/ 32 w 176"/>
                <a:gd name="T17" fmla="*/ 56 h 112"/>
                <a:gd name="T18" fmla="*/ 56 w 176"/>
                <a:gd name="T19" fmla="*/ 80 h 112"/>
                <a:gd name="T20" fmla="*/ 144 w 176"/>
                <a:gd name="T21" fmla="*/ 80 h 112"/>
                <a:gd name="T22" fmla="*/ 160 w 176"/>
                <a:gd name="T23" fmla="*/ 96 h 112"/>
                <a:gd name="T24" fmla="*/ 144 w 176"/>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12">
                  <a:moveTo>
                    <a:pt x="144" y="112"/>
                  </a:moveTo>
                  <a:lnTo>
                    <a:pt x="56" y="112"/>
                  </a:lnTo>
                  <a:cubicBezTo>
                    <a:pt x="26" y="112"/>
                    <a:pt x="0" y="87"/>
                    <a:pt x="0" y="56"/>
                  </a:cubicBezTo>
                  <a:cubicBezTo>
                    <a:pt x="0" y="26"/>
                    <a:pt x="26" y="0"/>
                    <a:pt x="56" y="0"/>
                  </a:cubicBezTo>
                  <a:lnTo>
                    <a:pt x="160" y="0"/>
                  </a:lnTo>
                  <a:cubicBezTo>
                    <a:pt x="169" y="0"/>
                    <a:pt x="176" y="8"/>
                    <a:pt x="176" y="16"/>
                  </a:cubicBezTo>
                  <a:cubicBezTo>
                    <a:pt x="176" y="25"/>
                    <a:pt x="169" y="32"/>
                    <a:pt x="160" y="32"/>
                  </a:cubicBezTo>
                  <a:lnTo>
                    <a:pt x="56" y="32"/>
                  </a:lnTo>
                  <a:cubicBezTo>
                    <a:pt x="43" y="32"/>
                    <a:pt x="32" y="43"/>
                    <a:pt x="32" y="56"/>
                  </a:cubicBezTo>
                  <a:cubicBezTo>
                    <a:pt x="32" y="70"/>
                    <a:pt x="43" y="80"/>
                    <a:pt x="56" y="80"/>
                  </a:cubicBezTo>
                  <a:lnTo>
                    <a:pt x="144" y="80"/>
                  </a:lnTo>
                  <a:cubicBezTo>
                    <a:pt x="153" y="80"/>
                    <a:pt x="160" y="88"/>
                    <a:pt x="160" y="96"/>
                  </a:cubicBezTo>
                  <a:cubicBezTo>
                    <a:pt x="160" y="105"/>
                    <a:pt x="153" y="112"/>
                    <a:pt x="14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79" name="PA-任意多边形 448"/>
            <p:cNvSpPr/>
            <p:nvPr>
              <p:custDataLst>
                <p:tags r:id="rId16"/>
              </p:custDataLst>
            </p:nvPr>
          </p:nvSpPr>
          <p:spPr bwMode="auto">
            <a:xfrm>
              <a:off x="6875198" y="3313537"/>
              <a:ext cx="245232" cy="75457"/>
            </a:xfrm>
            <a:custGeom>
              <a:avLst/>
              <a:gdLst>
                <a:gd name="T0" fmla="*/ 384 w 400"/>
                <a:gd name="T1" fmla="*/ 112 h 112"/>
                <a:gd name="T2" fmla="*/ 56 w 400"/>
                <a:gd name="T3" fmla="*/ 112 h 112"/>
                <a:gd name="T4" fmla="*/ 0 w 400"/>
                <a:gd name="T5" fmla="*/ 56 h 112"/>
                <a:gd name="T6" fmla="*/ 56 w 400"/>
                <a:gd name="T7" fmla="*/ 0 h 112"/>
                <a:gd name="T8" fmla="*/ 128 w 400"/>
                <a:gd name="T9" fmla="*/ 0 h 112"/>
                <a:gd name="T10" fmla="*/ 144 w 400"/>
                <a:gd name="T11" fmla="*/ 16 h 112"/>
                <a:gd name="T12" fmla="*/ 128 w 400"/>
                <a:gd name="T13" fmla="*/ 32 h 112"/>
                <a:gd name="T14" fmla="*/ 56 w 400"/>
                <a:gd name="T15" fmla="*/ 32 h 112"/>
                <a:gd name="T16" fmla="*/ 32 w 400"/>
                <a:gd name="T17" fmla="*/ 56 h 112"/>
                <a:gd name="T18" fmla="*/ 56 w 400"/>
                <a:gd name="T19" fmla="*/ 80 h 112"/>
                <a:gd name="T20" fmla="*/ 384 w 400"/>
                <a:gd name="T21" fmla="*/ 80 h 112"/>
                <a:gd name="T22" fmla="*/ 400 w 400"/>
                <a:gd name="T23" fmla="*/ 96 h 112"/>
                <a:gd name="T24" fmla="*/ 384 w 40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0" h="112">
                  <a:moveTo>
                    <a:pt x="384" y="112"/>
                  </a:moveTo>
                  <a:lnTo>
                    <a:pt x="56" y="112"/>
                  </a:lnTo>
                  <a:cubicBezTo>
                    <a:pt x="26" y="112"/>
                    <a:pt x="0" y="87"/>
                    <a:pt x="0" y="56"/>
                  </a:cubicBezTo>
                  <a:cubicBezTo>
                    <a:pt x="0" y="26"/>
                    <a:pt x="26" y="0"/>
                    <a:pt x="56" y="0"/>
                  </a:cubicBezTo>
                  <a:lnTo>
                    <a:pt x="128" y="0"/>
                  </a:lnTo>
                  <a:cubicBezTo>
                    <a:pt x="137" y="0"/>
                    <a:pt x="144" y="8"/>
                    <a:pt x="144" y="16"/>
                  </a:cubicBezTo>
                  <a:cubicBezTo>
                    <a:pt x="144" y="25"/>
                    <a:pt x="137" y="32"/>
                    <a:pt x="128" y="32"/>
                  </a:cubicBezTo>
                  <a:lnTo>
                    <a:pt x="56" y="32"/>
                  </a:lnTo>
                  <a:cubicBezTo>
                    <a:pt x="43" y="32"/>
                    <a:pt x="32" y="43"/>
                    <a:pt x="32" y="56"/>
                  </a:cubicBezTo>
                  <a:cubicBezTo>
                    <a:pt x="32" y="70"/>
                    <a:pt x="43" y="80"/>
                    <a:pt x="56" y="80"/>
                  </a:cubicBezTo>
                  <a:lnTo>
                    <a:pt x="384" y="80"/>
                  </a:lnTo>
                  <a:cubicBezTo>
                    <a:pt x="393" y="80"/>
                    <a:pt x="400" y="88"/>
                    <a:pt x="400" y="96"/>
                  </a:cubicBezTo>
                  <a:cubicBezTo>
                    <a:pt x="400" y="105"/>
                    <a:pt x="393" y="112"/>
                    <a:pt x="38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80" name="PA-任意多边形 449"/>
            <p:cNvSpPr/>
            <p:nvPr>
              <p:custDataLst>
                <p:tags r:id="rId17"/>
              </p:custDataLst>
            </p:nvPr>
          </p:nvSpPr>
          <p:spPr bwMode="auto">
            <a:xfrm>
              <a:off x="6865518" y="3260892"/>
              <a:ext cx="98416" cy="75457"/>
            </a:xfrm>
            <a:custGeom>
              <a:avLst/>
              <a:gdLst>
                <a:gd name="T0" fmla="*/ 128 w 160"/>
                <a:gd name="T1" fmla="*/ 112 h 112"/>
                <a:gd name="T2" fmla="*/ 56 w 160"/>
                <a:gd name="T3" fmla="*/ 112 h 112"/>
                <a:gd name="T4" fmla="*/ 0 w 160"/>
                <a:gd name="T5" fmla="*/ 56 h 112"/>
                <a:gd name="T6" fmla="*/ 56 w 160"/>
                <a:gd name="T7" fmla="*/ 0 h 112"/>
                <a:gd name="T8" fmla="*/ 144 w 160"/>
                <a:gd name="T9" fmla="*/ 0 h 112"/>
                <a:gd name="T10" fmla="*/ 160 w 160"/>
                <a:gd name="T11" fmla="*/ 16 h 112"/>
                <a:gd name="T12" fmla="*/ 144 w 160"/>
                <a:gd name="T13" fmla="*/ 32 h 112"/>
                <a:gd name="T14" fmla="*/ 56 w 160"/>
                <a:gd name="T15" fmla="*/ 32 h 112"/>
                <a:gd name="T16" fmla="*/ 32 w 160"/>
                <a:gd name="T17" fmla="*/ 56 h 112"/>
                <a:gd name="T18" fmla="*/ 56 w 160"/>
                <a:gd name="T19" fmla="*/ 80 h 112"/>
                <a:gd name="T20" fmla="*/ 128 w 160"/>
                <a:gd name="T21" fmla="*/ 80 h 112"/>
                <a:gd name="T22" fmla="*/ 144 w 160"/>
                <a:gd name="T23" fmla="*/ 96 h 112"/>
                <a:gd name="T24" fmla="*/ 128 w 16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12">
                  <a:moveTo>
                    <a:pt x="128" y="112"/>
                  </a:moveTo>
                  <a:lnTo>
                    <a:pt x="56" y="112"/>
                  </a:lnTo>
                  <a:cubicBezTo>
                    <a:pt x="26" y="112"/>
                    <a:pt x="0" y="87"/>
                    <a:pt x="0" y="56"/>
                  </a:cubicBezTo>
                  <a:cubicBezTo>
                    <a:pt x="0" y="26"/>
                    <a:pt x="26" y="0"/>
                    <a:pt x="56" y="0"/>
                  </a:cubicBezTo>
                  <a:lnTo>
                    <a:pt x="144" y="0"/>
                  </a:lnTo>
                  <a:cubicBezTo>
                    <a:pt x="153" y="0"/>
                    <a:pt x="160" y="8"/>
                    <a:pt x="160" y="16"/>
                  </a:cubicBezTo>
                  <a:cubicBezTo>
                    <a:pt x="160" y="25"/>
                    <a:pt x="153" y="32"/>
                    <a:pt x="144" y="32"/>
                  </a:cubicBezTo>
                  <a:lnTo>
                    <a:pt x="56" y="32"/>
                  </a:lnTo>
                  <a:cubicBezTo>
                    <a:pt x="43" y="32"/>
                    <a:pt x="32" y="43"/>
                    <a:pt x="32" y="56"/>
                  </a:cubicBezTo>
                  <a:cubicBezTo>
                    <a:pt x="32" y="70"/>
                    <a:pt x="43" y="80"/>
                    <a:pt x="56" y="80"/>
                  </a:cubicBezTo>
                  <a:lnTo>
                    <a:pt x="128" y="80"/>
                  </a:lnTo>
                  <a:cubicBezTo>
                    <a:pt x="137" y="80"/>
                    <a:pt x="144" y="88"/>
                    <a:pt x="144" y="96"/>
                  </a:cubicBezTo>
                  <a:cubicBezTo>
                    <a:pt x="144" y="105"/>
                    <a:pt x="137" y="112"/>
                    <a:pt x="128"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81" name="PA-任意多边形 450"/>
            <p:cNvSpPr/>
            <p:nvPr>
              <p:custDataLst>
                <p:tags r:id="rId18"/>
              </p:custDataLst>
            </p:nvPr>
          </p:nvSpPr>
          <p:spPr bwMode="auto">
            <a:xfrm>
              <a:off x="6855838" y="3046804"/>
              <a:ext cx="264593" cy="182501"/>
            </a:xfrm>
            <a:custGeom>
              <a:avLst/>
              <a:gdLst>
                <a:gd name="T0" fmla="*/ 160 w 432"/>
                <a:gd name="T1" fmla="*/ 273 h 273"/>
                <a:gd name="T2" fmla="*/ 56 w 432"/>
                <a:gd name="T3" fmla="*/ 273 h 273"/>
                <a:gd name="T4" fmla="*/ 0 w 432"/>
                <a:gd name="T5" fmla="*/ 217 h 273"/>
                <a:gd name="T6" fmla="*/ 56 w 432"/>
                <a:gd name="T7" fmla="*/ 161 h 273"/>
                <a:gd name="T8" fmla="*/ 180 w 432"/>
                <a:gd name="T9" fmla="*/ 161 h 273"/>
                <a:gd name="T10" fmla="*/ 134 w 432"/>
                <a:gd name="T11" fmla="*/ 78 h 273"/>
                <a:gd name="T12" fmla="*/ 129 w 432"/>
                <a:gd name="T13" fmla="*/ 38 h 273"/>
                <a:gd name="T14" fmla="*/ 157 w 432"/>
                <a:gd name="T15" fmla="*/ 6 h 273"/>
                <a:gd name="T16" fmla="*/ 181 w 432"/>
                <a:gd name="T17" fmla="*/ 0 h 273"/>
                <a:gd name="T18" fmla="*/ 224 w 432"/>
                <a:gd name="T19" fmla="*/ 21 h 273"/>
                <a:gd name="T20" fmla="*/ 329 w 432"/>
                <a:gd name="T21" fmla="*/ 161 h 273"/>
                <a:gd name="T22" fmla="*/ 416 w 432"/>
                <a:gd name="T23" fmla="*/ 161 h 273"/>
                <a:gd name="T24" fmla="*/ 432 w 432"/>
                <a:gd name="T25" fmla="*/ 177 h 273"/>
                <a:gd name="T26" fmla="*/ 416 w 432"/>
                <a:gd name="T27" fmla="*/ 193 h 273"/>
                <a:gd name="T28" fmla="*/ 320 w 432"/>
                <a:gd name="T29" fmla="*/ 193 h 273"/>
                <a:gd name="T30" fmla="*/ 308 w 432"/>
                <a:gd name="T31" fmla="*/ 187 h 273"/>
                <a:gd name="T32" fmla="*/ 198 w 432"/>
                <a:gd name="T33" fmla="*/ 40 h 273"/>
                <a:gd name="T34" fmla="*/ 181 w 432"/>
                <a:gd name="T35" fmla="*/ 32 h 273"/>
                <a:gd name="T36" fmla="*/ 171 w 432"/>
                <a:gd name="T37" fmla="*/ 35 h 273"/>
                <a:gd name="T38" fmla="*/ 160 w 432"/>
                <a:gd name="T39" fmla="*/ 47 h 273"/>
                <a:gd name="T40" fmla="*/ 162 w 432"/>
                <a:gd name="T41" fmla="*/ 63 h 273"/>
                <a:gd name="T42" fmla="*/ 221 w 432"/>
                <a:gd name="T43" fmla="*/ 170 h 273"/>
                <a:gd name="T44" fmla="*/ 221 w 432"/>
                <a:gd name="T45" fmla="*/ 186 h 273"/>
                <a:gd name="T46" fmla="*/ 207 w 432"/>
                <a:gd name="T47" fmla="*/ 193 h 273"/>
                <a:gd name="T48" fmla="*/ 56 w 432"/>
                <a:gd name="T49" fmla="*/ 193 h 273"/>
                <a:gd name="T50" fmla="*/ 32 w 432"/>
                <a:gd name="T51" fmla="*/ 217 h 273"/>
                <a:gd name="T52" fmla="*/ 56 w 432"/>
                <a:gd name="T53" fmla="*/ 241 h 273"/>
                <a:gd name="T54" fmla="*/ 160 w 432"/>
                <a:gd name="T55" fmla="*/ 241 h 273"/>
                <a:gd name="T56" fmla="*/ 176 w 432"/>
                <a:gd name="T57" fmla="*/ 257 h 273"/>
                <a:gd name="T58" fmla="*/ 160 w 432"/>
                <a:gd name="T59" fmla="*/ 27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2" h="273">
                  <a:moveTo>
                    <a:pt x="160" y="273"/>
                  </a:moveTo>
                  <a:lnTo>
                    <a:pt x="56" y="273"/>
                  </a:lnTo>
                  <a:cubicBezTo>
                    <a:pt x="26" y="273"/>
                    <a:pt x="0" y="248"/>
                    <a:pt x="0" y="217"/>
                  </a:cubicBezTo>
                  <a:cubicBezTo>
                    <a:pt x="0" y="187"/>
                    <a:pt x="26" y="161"/>
                    <a:pt x="56" y="161"/>
                  </a:cubicBezTo>
                  <a:lnTo>
                    <a:pt x="180" y="161"/>
                  </a:lnTo>
                  <a:lnTo>
                    <a:pt x="134" y="78"/>
                  </a:lnTo>
                  <a:cubicBezTo>
                    <a:pt x="127" y="65"/>
                    <a:pt x="125" y="51"/>
                    <a:pt x="129" y="38"/>
                  </a:cubicBezTo>
                  <a:cubicBezTo>
                    <a:pt x="133" y="24"/>
                    <a:pt x="143" y="13"/>
                    <a:pt x="157" y="6"/>
                  </a:cubicBezTo>
                  <a:cubicBezTo>
                    <a:pt x="165" y="2"/>
                    <a:pt x="173" y="0"/>
                    <a:pt x="181" y="0"/>
                  </a:cubicBezTo>
                  <a:cubicBezTo>
                    <a:pt x="199" y="0"/>
                    <a:pt x="215" y="7"/>
                    <a:pt x="224" y="21"/>
                  </a:cubicBezTo>
                  <a:lnTo>
                    <a:pt x="329" y="161"/>
                  </a:lnTo>
                  <a:lnTo>
                    <a:pt x="416" y="161"/>
                  </a:lnTo>
                  <a:cubicBezTo>
                    <a:pt x="425" y="161"/>
                    <a:pt x="432" y="169"/>
                    <a:pt x="432" y="177"/>
                  </a:cubicBezTo>
                  <a:cubicBezTo>
                    <a:pt x="432" y="186"/>
                    <a:pt x="425" y="193"/>
                    <a:pt x="416" y="193"/>
                  </a:cubicBezTo>
                  <a:lnTo>
                    <a:pt x="320" y="193"/>
                  </a:lnTo>
                  <a:cubicBezTo>
                    <a:pt x="315" y="193"/>
                    <a:pt x="311" y="191"/>
                    <a:pt x="308" y="187"/>
                  </a:cubicBezTo>
                  <a:lnTo>
                    <a:pt x="198" y="40"/>
                  </a:lnTo>
                  <a:cubicBezTo>
                    <a:pt x="194" y="33"/>
                    <a:pt x="186" y="32"/>
                    <a:pt x="181" y="32"/>
                  </a:cubicBezTo>
                  <a:cubicBezTo>
                    <a:pt x="178" y="32"/>
                    <a:pt x="175" y="33"/>
                    <a:pt x="171" y="35"/>
                  </a:cubicBezTo>
                  <a:cubicBezTo>
                    <a:pt x="165" y="38"/>
                    <a:pt x="161" y="42"/>
                    <a:pt x="160" y="47"/>
                  </a:cubicBezTo>
                  <a:cubicBezTo>
                    <a:pt x="158" y="52"/>
                    <a:pt x="159" y="58"/>
                    <a:pt x="162" y="63"/>
                  </a:cubicBezTo>
                  <a:lnTo>
                    <a:pt x="221" y="170"/>
                  </a:lnTo>
                  <a:cubicBezTo>
                    <a:pt x="224" y="175"/>
                    <a:pt x="224" y="181"/>
                    <a:pt x="221" y="186"/>
                  </a:cubicBezTo>
                  <a:cubicBezTo>
                    <a:pt x="218" y="190"/>
                    <a:pt x="213" y="193"/>
                    <a:pt x="207" y="193"/>
                  </a:cubicBezTo>
                  <a:lnTo>
                    <a:pt x="56" y="193"/>
                  </a:lnTo>
                  <a:cubicBezTo>
                    <a:pt x="43" y="193"/>
                    <a:pt x="32" y="204"/>
                    <a:pt x="32" y="217"/>
                  </a:cubicBezTo>
                  <a:cubicBezTo>
                    <a:pt x="32" y="231"/>
                    <a:pt x="43" y="241"/>
                    <a:pt x="56" y="241"/>
                  </a:cubicBezTo>
                  <a:lnTo>
                    <a:pt x="160" y="241"/>
                  </a:lnTo>
                  <a:cubicBezTo>
                    <a:pt x="169" y="241"/>
                    <a:pt x="176" y="249"/>
                    <a:pt x="176" y="257"/>
                  </a:cubicBezTo>
                  <a:cubicBezTo>
                    <a:pt x="176" y="266"/>
                    <a:pt x="169" y="273"/>
                    <a:pt x="160" y="273"/>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82" name="PA-任意多边形 451"/>
            <p:cNvSpPr/>
            <p:nvPr>
              <p:custDataLst>
                <p:tags r:id="rId19"/>
              </p:custDataLst>
            </p:nvPr>
          </p:nvSpPr>
          <p:spPr bwMode="auto">
            <a:xfrm>
              <a:off x="7180125" y="3122262"/>
              <a:ext cx="19360" cy="298319"/>
            </a:xfrm>
            <a:custGeom>
              <a:avLst/>
              <a:gdLst>
                <a:gd name="T0" fmla="*/ 16 w 32"/>
                <a:gd name="T1" fmla="*/ 448 h 448"/>
                <a:gd name="T2" fmla="*/ 0 w 32"/>
                <a:gd name="T3" fmla="*/ 432 h 448"/>
                <a:gd name="T4" fmla="*/ 0 w 32"/>
                <a:gd name="T5" fmla="*/ 16 h 448"/>
                <a:gd name="T6" fmla="*/ 16 w 32"/>
                <a:gd name="T7" fmla="*/ 0 h 448"/>
                <a:gd name="T8" fmla="*/ 32 w 32"/>
                <a:gd name="T9" fmla="*/ 16 h 448"/>
                <a:gd name="T10" fmla="*/ 32 w 32"/>
                <a:gd name="T11" fmla="*/ 432 h 448"/>
                <a:gd name="T12" fmla="*/ 16 w 32"/>
                <a:gd name="T13" fmla="*/ 448 h 448"/>
              </a:gdLst>
              <a:ahLst/>
              <a:cxnLst>
                <a:cxn ang="0">
                  <a:pos x="T0" y="T1"/>
                </a:cxn>
                <a:cxn ang="0">
                  <a:pos x="T2" y="T3"/>
                </a:cxn>
                <a:cxn ang="0">
                  <a:pos x="T4" y="T5"/>
                </a:cxn>
                <a:cxn ang="0">
                  <a:pos x="T6" y="T7"/>
                </a:cxn>
                <a:cxn ang="0">
                  <a:pos x="T8" y="T9"/>
                </a:cxn>
                <a:cxn ang="0">
                  <a:pos x="T10" y="T11"/>
                </a:cxn>
                <a:cxn ang="0">
                  <a:pos x="T12" y="T13"/>
                </a:cxn>
              </a:cxnLst>
              <a:rect l="0" t="0" r="r" b="b"/>
              <a:pathLst>
                <a:path w="32" h="448">
                  <a:moveTo>
                    <a:pt x="16" y="448"/>
                  </a:moveTo>
                  <a:cubicBezTo>
                    <a:pt x="8" y="448"/>
                    <a:pt x="0" y="441"/>
                    <a:pt x="0" y="432"/>
                  </a:cubicBezTo>
                  <a:lnTo>
                    <a:pt x="0" y="16"/>
                  </a:lnTo>
                  <a:cubicBezTo>
                    <a:pt x="0" y="8"/>
                    <a:pt x="8" y="0"/>
                    <a:pt x="16" y="0"/>
                  </a:cubicBezTo>
                  <a:cubicBezTo>
                    <a:pt x="25" y="0"/>
                    <a:pt x="32" y="8"/>
                    <a:pt x="32" y="16"/>
                  </a:cubicBezTo>
                  <a:lnTo>
                    <a:pt x="32" y="432"/>
                  </a:lnTo>
                  <a:cubicBezTo>
                    <a:pt x="32" y="441"/>
                    <a:pt x="25" y="448"/>
                    <a:pt x="16" y="44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sp>
          <p:nvSpPr>
            <p:cNvPr id="83" name="PA-任意多边形 452"/>
            <p:cNvSpPr/>
            <p:nvPr>
              <p:custDataLst>
                <p:tags r:id="rId20"/>
              </p:custDataLst>
            </p:nvPr>
          </p:nvSpPr>
          <p:spPr bwMode="auto">
            <a:xfrm>
              <a:off x="7139791" y="3355653"/>
              <a:ext cx="20974" cy="228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endParaRPr lang="zh-CN" altLang="en-US" sz="1350"/>
            </a:p>
          </p:txBody>
        </p:sp>
      </p:grpSp>
      <p:sp>
        <p:nvSpPr>
          <p:cNvPr id="84" name="Title 13"/>
          <p:cNvSpPr txBox="1"/>
          <p:nvPr>
            <p:custDataLst>
              <p:tags r:id="rId21"/>
            </p:custDataLst>
          </p:nvPr>
        </p:nvSpPr>
        <p:spPr bwMode="auto">
          <a:xfrm>
            <a:off x="619125" y="1841783"/>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F74AD"/>
                </a:solidFill>
                <a:latin typeface="宋体" panose="02010600030101010101" pitchFamily="2" charset="-122"/>
                <a:ea typeface="宋体" panose="02010600030101010101" pitchFamily="2" charset="-122"/>
                <a:cs typeface="宋体" panose="02010600030101010101" pitchFamily="2" charset="-122"/>
              </a:rPr>
              <a:t>1. 气质</a:t>
            </a:r>
            <a:endParaRPr lang="zh-CN" altLang="en-US" sz="2000" b="1" spc="300">
              <a:solidFill>
                <a:srgbClr val="1F74AD"/>
              </a:solidFill>
              <a:latin typeface="宋体" panose="02010600030101010101" pitchFamily="2" charset="-122"/>
              <a:ea typeface="宋体" panose="02010600030101010101" pitchFamily="2" charset="-122"/>
              <a:cs typeface="宋体" panose="02010600030101010101" pitchFamily="2" charset="-122"/>
            </a:endParaRPr>
          </a:p>
        </p:txBody>
      </p:sp>
      <p:sp>
        <p:nvSpPr>
          <p:cNvPr id="85" name="Content Placeholder 2"/>
          <p:cNvSpPr txBox="1"/>
          <p:nvPr>
            <p:custDataLst>
              <p:tags r:id="rId22"/>
            </p:custDataLst>
          </p:nvPr>
        </p:nvSpPr>
        <p:spPr bwMode="auto">
          <a:xfrm>
            <a:off x="488315" y="2371725"/>
            <a:ext cx="3572510" cy="161226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charset="-122"/>
                <a:ea typeface="微软雅黑" panose="020B0503020204020204" charset="-122"/>
              </a:rPr>
              <a:t>目前心理学家普遍认为，人的气质主要是由遗传决定的，可分为多血质、胆汁质、抑郁质和黏液质四种。不同气质类型的人在进行口语表述时会有不同的特征表现。</a:t>
            </a:r>
            <a:endParaRPr lang="zh-CN" altLang="en-US" sz="1600" spc="150">
              <a:latin typeface="微软雅黑" panose="020B0503020204020204" charset="-122"/>
              <a:ea typeface="微软雅黑" panose="020B0503020204020204" charset="-122"/>
            </a:endParaRPr>
          </a:p>
        </p:txBody>
      </p:sp>
      <p:sp>
        <p:nvSpPr>
          <p:cNvPr id="86" name="Title 13"/>
          <p:cNvSpPr txBox="1"/>
          <p:nvPr>
            <p:custDataLst>
              <p:tags r:id="rId23"/>
            </p:custDataLst>
          </p:nvPr>
        </p:nvSpPr>
        <p:spPr bwMode="auto">
          <a:xfrm>
            <a:off x="562610" y="4069709"/>
            <a:ext cx="3265316"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2000" b="1" spc="300">
                <a:solidFill>
                  <a:srgbClr val="1AA3AA"/>
                </a:solidFill>
                <a:latin typeface="宋体" panose="02010600030101010101" pitchFamily="2" charset="-122"/>
                <a:ea typeface="宋体" panose="02010600030101010101" pitchFamily="2" charset="-122"/>
                <a:cs typeface="宋体" panose="02010600030101010101" pitchFamily="2" charset="-122"/>
              </a:rPr>
              <a:t>3. 自信心</a:t>
            </a:r>
            <a:endParaRPr lang="zh-CN" altLang="en-US" sz="2000" b="1" spc="300">
              <a:solidFill>
                <a:srgbClr val="1AA3AA"/>
              </a:solidFill>
              <a:latin typeface="宋体" panose="02010600030101010101" pitchFamily="2" charset="-122"/>
              <a:ea typeface="宋体" panose="02010600030101010101" pitchFamily="2" charset="-122"/>
              <a:cs typeface="宋体" panose="02010600030101010101" pitchFamily="2" charset="-122"/>
            </a:endParaRPr>
          </a:p>
        </p:txBody>
      </p:sp>
      <p:sp>
        <p:nvSpPr>
          <p:cNvPr id="87" name="Content Placeholder 2"/>
          <p:cNvSpPr txBox="1"/>
          <p:nvPr>
            <p:custDataLst>
              <p:tags r:id="rId24"/>
            </p:custDataLst>
          </p:nvPr>
        </p:nvSpPr>
        <p:spPr bwMode="auto">
          <a:xfrm>
            <a:off x="562610" y="4685030"/>
            <a:ext cx="3464560" cy="1517015"/>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gn="l">
              <a:lnSpc>
                <a:spcPct val="120000"/>
              </a:lnSpc>
            </a:pPr>
            <a:r>
              <a:rPr lang="zh-CN" altLang="en-US" sz="1600" spc="150">
                <a:latin typeface="微软雅黑" panose="020B0503020204020204" charset="-122"/>
                <a:ea typeface="微软雅黑" panose="020B0503020204020204" charset="-122"/>
              </a:rPr>
              <a:t>自信是人类一切创造活动的心理前提，也是口语交际正常进行的心理动力和心理支柱，没有自信就不会有主动的口语表达和成功的人际交往。</a:t>
            </a:r>
            <a:endParaRPr lang="zh-CN" altLang="en-US" sz="1600" spc="150">
              <a:latin typeface="微软雅黑" panose="020B0503020204020204" charset="-122"/>
              <a:ea typeface="微软雅黑" panose="020B0503020204020204" charset="-122"/>
            </a:endParaRPr>
          </a:p>
        </p:txBody>
      </p:sp>
      <p:sp>
        <p:nvSpPr>
          <p:cNvPr id="52" name="Title 13"/>
          <p:cNvSpPr txBox="1"/>
          <p:nvPr>
            <p:custDataLst>
              <p:tags r:id="rId25"/>
            </p:custDataLst>
          </p:nvPr>
        </p:nvSpPr>
        <p:spPr bwMode="auto">
          <a:xfrm>
            <a:off x="8150080" y="1829708"/>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9BBB59"/>
                </a:solidFill>
                <a:latin typeface="宋体" panose="02010600030101010101" pitchFamily="2" charset="-122"/>
                <a:ea typeface="宋体" panose="02010600030101010101" pitchFamily="2" charset="-122"/>
                <a:cs typeface="宋体" panose="02010600030101010101" pitchFamily="2" charset="-122"/>
              </a:rPr>
              <a:t>2. 性格</a:t>
            </a:r>
            <a:endParaRPr lang="zh-CN" altLang="en-US" sz="2000" b="1" spc="300">
              <a:solidFill>
                <a:srgbClr val="9BBB59"/>
              </a:solidFill>
              <a:latin typeface="宋体" panose="02010600030101010101" pitchFamily="2" charset="-122"/>
              <a:ea typeface="宋体" panose="02010600030101010101" pitchFamily="2" charset="-122"/>
              <a:cs typeface="宋体" panose="02010600030101010101" pitchFamily="2" charset="-122"/>
            </a:endParaRPr>
          </a:p>
        </p:txBody>
      </p:sp>
      <p:sp>
        <p:nvSpPr>
          <p:cNvPr id="53" name="Content Placeholder 2"/>
          <p:cNvSpPr txBox="1"/>
          <p:nvPr>
            <p:custDataLst>
              <p:tags r:id="rId26"/>
            </p:custDataLst>
          </p:nvPr>
        </p:nvSpPr>
        <p:spPr bwMode="auto">
          <a:xfrm>
            <a:off x="8164830" y="2369820"/>
            <a:ext cx="3696335" cy="174625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charset="-122"/>
                <a:ea typeface="微软雅黑" panose="020B0503020204020204" charset="-122"/>
              </a:rPr>
              <a:t>性格是指人在社会生活中所形成的，对现稳固的态度及与之相适应的习惯化了的行为方面的个性心理特征。不同的性格在口语表达中有不同的特点，对口语整体风格的形成有着很大影响。</a:t>
            </a:r>
            <a:endParaRPr lang="zh-CN" altLang="en-US" sz="1600" spc="150">
              <a:latin typeface="微软雅黑" panose="020B0503020204020204" charset="-122"/>
              <a:ea typeface="微软雅黑" panose="020B0503020204020204" charset="-122"/>
            </a:endParaRPr>
          </a:p>
        </p:txBody>
      </p:sp>
      <p:sp>
        <p:nvSpPr>
          <p:cNvPr id="55" name="Title 13"/>
          <p:cNvSpPr txBox="1"/>
          <p:nvPr>
            <p:custDataLst>
              <p:tags r:id="rId27"/>
            </p:custDataLst>
          </p:nvPr>
        </p:nvSpPr>
        <p:spPr bwMode="auto">
          <a:xfrm>
            <a:off x="8164685" y="4116699"/>
            <a:ext cx="3226638" cy="529972"/>
          </a:xfrm>
          <a:prstGeom prst="rect">
            <a:avLst/>
          </a:prstGeom>
          <a:noFill/>
          <a:ln>
            <a:noFill/>
          </a:ln>
        </p:spPr>
        <p:txBody>
          <a:bodyPr wrap="square" lIns="90000" tIns="46800" rIns="90000" bIns="0" anchor="ctr">
            <a:normAutofit/>
          </a:bodyPr>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2000" b="1" spc="300">
                <a:solidFill>
                  <a:srgbClr val="69A35B"/>
                </a:solidFill>
                <a:latin typeface="宋体" panose="02010600030101010101" pitchFamily="2" charset="-122"/>
                <a:ea typeface="宋体" panose="02010600030101010101" pitchFamily="2" charset="-122"/>
                <a:cs typeface="宋体" panose="02010600030101010101" pitchFamily="2" charset="-122"/>
              </a:rPr>
              <a:t>4. 自制力</a:t>
            </a:r>
            <a:endParaRPr lang="zh-CN" altLang="en-US" sz="2000" b="1" spc="300">
              <a:solidFill>
                <a:srgbClr val="69A35B"/>
              </a:solidFill>
              <a:latin typeface="宋体" panose="02010600030101010101" pitchFamily="2" charset="-122"/>
              <a:ea typeface="宋体" panose="02010600030101010101" pitchFamily="2" charset="-122"/>
              <a:cs typeface="宋体" panose="02010600030101010101" pitchFamily="2" charset="-122"/>
            </a:endParaRPr>
          </a:p>
        </p:txBody>
      </p:sp>
      <p:sp>
        <p:nvSpPr>
          <p:cNvPr id="57" name="Content Placeholder 2"/>
          <p:cNvSpPr txBox="1"/>
          <p:nvPr>
            <p:custDataLst>
              <p:tags r:id="rId28"/>
            </p:custDataLst>
          </p:nvPr>
        </p:nvSpPr>
        <p:spPr bwMode="auto">
          <a:xfrm>
            <a:off x="8164830" y="4685030"/>
            <a:ext cx="3879215" cy="1536700"/>
          </a:xfrm>
          <a:prstGeom prst="rect">
            <a:avLst/>
          </a:prstGeom>
          <a:noFill/>
          <a:ln>
            <a:noFill/>
          </a:ln>
        </p:spPr>
        <p:txBody>
          <a:bodyPr lIns="90000" tIns="0" rIns="90000" bIns="46800"/>
          <a:lstStyle>
            <a:lvl1pPr>
              <a:defRPr>
                <a:solidFill>
                  <a:srgbClr val="000000"/>
                </a:solidFill>
                <a:latin typeface="Calibri" panose="020F0502020204030204" charset="0"/>
                <a:ea typeface="MS PGothic" panose="020B0600070205080204" charset="-128"/>
              </a:defRPr>
            </a:lvl1pPr>
            <a:lvl2pPr marL="742950" indent="-285750">
              <a:defRPr>
                <a:solidFill>
                  <a:srgbClr val="000000"/>
                </a:solidFill>
                <a:latin typeface="Calibri" panose="020F0502020204030204" charset="0"/>
                <a:ea typeface="MS PGothic" panose="020B0600070205080204" charset="-128"/>
              </a:defRPr>
            </a:lvl2pPr>
            <a:lvl3pPr marL="1143000" indent="-228600">
              <a:defRPr>
                <a:solidFill>
                  <a:srgbClr val="000000"/>
                </a:solidFill>
                <a:latin typeface="Calibri" panose="020F0502020204030204" charset="0"/>
                <a:ea typeface="MS PGothic" panose="020B0600070205080204" charset="-128"/>
              </a:defRPr>
            </a:lvl3pPr>
            <a:lvl4pPr marL="1600200" indent="-228600">
              <a:defRPr>
                <a:solidFill>
                  <a:srgbClr val="000000"/>
                </a:solidFill>
                <a:latin typeface="Calibri" panose="020F0502020204030204" charset="0"/>
                <a:ea typeface="MS PGothic" panose="020B0600070205080204" charset="-128"/>
              </a:defRPr>
            </a:lvl4pPr>
            <a:lvl5pPr marL="2057400" indent="-228600">
              <a:defRPr>
                <a:solidFill>
                  <a:srgbClr val="000000"/>
                </a:solidFill>
                <a:latin typeface="Calibri" panose="020F0502020204030204" charset="0"/>
                <a:ea typeface="MS PGothic" panose="020B060007020508020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charset="-128"/>
              </a:defRPr>
            </a:lvl9pPr>
          </a:lstStyle>
          <a:p>
            <a:pPr>
              <a:lnSpc>
                <a:spcPct val="120000"/>
              </a:lnSpc>
            </a:pPr>
            <a:r>
              <a:rPr lang="zh-CN" altLang="en-US" sz="1600" spc="150">
                <a:latin typeface="微软雅黑" panose="020B0503020204020204" charset="-122"/>
                <a:ea typeface="微软雅黑" panose="020B0503020204020204" charset="-122"/>
              </a:rPr>
              <a:t>自制力是指克服自己不良情绪的心理能力，即根据需要对自我情绪和情感进行调节及控制的能力。我们常听到这样的话——“我气得（吓得、急得、激动得、高兴得……）说不出话来”。</a:t>
            </a:r>
            <a:endParaRPr lang="zh-CN" altLang="en-US" sz="1600" spc="15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一、口才与心理素质的关系</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3611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（二）口才是心理素质的集中体现</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903605" y="1612265"/>
            <a:ext cx="5271135" cy="4246245"/>
          </a:xfrm>
          <a:prstGeom prst="rect">
            <a:avLst/>
          </a:prstGeom>
          <a:noFill/>
        </p:spPr>
        <p:txBody>
          <a:bodyPr wrap="square" rtlCol="0">
            <a:spAutoFit/>
          </a:bodyPr>
          <a:p>
            <a:r>
              <a:rPr lang="zh-CN" altLang="en-US"/>
              <a:t>“闻一言而知贤愚”，口头交际是最直接、最及时、最省事、最经济、最有效地了解人的志趣才能的“窗口”。在口头交际中，人的才、学、胆、识等，都能显露出来。随着就业压力的增大，每一位大学生毕业后都面临着自主择业、双向选择。各个公司、企业招聘各类人才，几乎都要进行面试。据调查，许多应聘失败者，在自我介绍或回答考官问题时表现为脸红心跳、语无伦次、词不达意，而那些应聘成功者则显得从容大方、不卑不亢，口语表达有条理，回答问题机智幽默。后者的成功得益于经常的口才锻炼。我们身边充满挑战和机遇，而机遇的获得，又是与口才紧密相关的，因为通过谈吐才能让别人对你有更深一层的了解，也就更容易取得信任并被委以重任。所以孔子说：“言以足志，文以足言。不言，谁知其志？”</a:t>
            </a:r>
            <a:endParaRPr lang="zh-CN" altLang="en-US"/>
          </a:p>
        </p:txBody>
      </p:sp>
      <p:pic>
        <p:nvPicPr>
          <p:cNvPr id="107" name="图片 106"/>
          <p:cNvPicPr/>
          <p:nvPr/>
        </p:nvPicPr>
        <p:blipFill>
          <a:blip r:embed="rId1"/>
          <a:stretch>
            <a:fillRect/>
          </a:stretch>
        </p:blipFill>
        <p:spPr>
          <a:xfrm>
            <a:off x="6431915" y="1666875"/>
            <a:ext cx="4947920" cy="35242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一、口才与心理素质的关系</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3840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（三）口才对改善心理素质发挥作用</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903605" y="1612265"/>
            <a:ext cx="4204970" cy="3415030"/>
          </a:xfrm>
          <a:prstGeom prst="rect">
            <a:avLst/>
          </a:prstGeom>
          <a:noFill/>
        </p:spPr>
        <p:txBody>
          <a:bodyPr wrap="square" rtlCol="0">
            <a:spAutoFit/>
          </a:bodyPr>
          <a:p>
            <a:r>
              <a:rPr lang="zh-CN" altLang="en-US"/>
              <a:t>良好的口才需要以较高的心理素质为基础，反过来，经常性的口才训练又可以有效地促进思维的表达，因此大学生应注重培养主体意识的培养，克服自卑感而变得自信，进而使自己的观察力、记忆力、想象力、应变力及创造力等综合能力得到协调发展。现代社会，开放的程度越来越高，人们的交际越来越频繁，关系越来越错综复杂。只有具备良好的口才，才能更好地与人沟通思想、交流感情，因此要学会与人相处、合作，为工作和生活创造和谐的人际关系环境。</a:t>
            </a:r>
            <a:endParaRPr lang="zh-CN" altLang="en-US"/>
          </a:p>
        </p:txBody>
      </p:sp>
      <p:pic>
        <p:nvPicPr>
          <p:cNvPr id="108" name="图片 107"/>
          <p:cNvPicPr/>
          <p:nvPr/>
        </p:nvPicPr>
        <p:blipFill>
          <a:blip r:embed="rId1"/>
          <a:stretch>
            <a:fillRect/>
          </a:stretch>
        </p:blipFill>
        <p:spPr>
          <a:xfrm>
            <a:off x="5634355" y="1315720"/>
            <a:ext cx="5715000" cy="381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二、心理素质的培养途径</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20116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（一）增强自信心</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4575175" cy="3415030"/>
          </a:xfrm>
          <a:prstGeom prst="rect">
            <a:avLst/>
          </a:prstGeom>
          <a:noFill/>
        </p:spPr>
        <p:txBody>
          <a:bodyPr wrap="square" rtlCol="0">
            <a:spAutoFit/>
          </a:bodyPr>
          <a:p>
            <a:r>
              <a:rPr lang="zh-CN" altLang="en-US"/>
              <a:t>自信心是交际取得成功的首要条件，是指一个人对自身能力与特点的肯定程度，是人的意志和力量的体现，是良好的语言形象的重要组成部分。一个人的自信心不是与生俱来的，而是后天培养起来的。对于刚涉足职场的年轻人来说，不要总想把一段话讲得尽善尽美，不出现丝毫纰漏，那样反而会在心理上造成一种无形的压力。为了保持心理上的优势，一要消除自卑感，不必过多顾虑自我形象如何，只有做到“心底无私”，才能感到“天地宽阔”，自身的才气才会得到较好的发挥。</a:t>
            </a:r>
            <a:endParaRPr lang="zh-CN" altLang="en-US"/>
          </a:p>
        </p:txBody>
      </p:sp>
      <p:pic>
        <p:nvPicPr>
          <p:cNvPr id="109" name="图片 108"/>
          <p:cNvPicPr/>
          <p:nvPr/>
        </p:nvPicPr>
        <p:blipFill>
          <a:blip r:embed="rId1"/>
          <a:stretch>
            <a:fillRect/>
          </a:stretch>
        </p:blipFill>
        <p:spPr>
          <a:xfrm>
            <a:off x="5634355" y="1413510"/>
            <a:ext cx="5254625" cy="40309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二、心理素质的培养途径</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2402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（二）提升自控能力</a:t>
            </a:r>
            <a:endParaRPr lang="zh-CN" altLang="en-US">
              <a:latin typeface="宋体" panose="02010600030101010101" pitchFamily="2" charset="-122"/>
              <a:ea typeface="宋体" panose="02010600030101010101" pitchFamily="2" charset="-122"/>
            </a:endParaRPr>
          </a:p>
        </p:txBody>
      </p:sp>
      <p:sp>
        <p:nvSpPr>
          <p:cNvPr id="23" name="圆角矩形 22"/>
          <p:cNvSpPr/>
          <p:nvPr>
            <p:custDataLst>
              <p:tags r:id="rId1"/>
            </p:custDataLst>
          </p:nvPr>
        </p:nvSpPr>
        <p:spPr>
          <a:xfrm>
            <a:off x="814705" y="1958772"/>
            <a:ext cx="4270705" cy="1871358"/>
          </a:xfrm>
          <a:prstGeom prst="roundRect">
            <a:avLst/>
          </a:prstGeom>
          <a:ln>
            <a:noFill/>
          </a:ln>
          <a:effectLst>
            <a:outerShdw blurRad="228600" dist="50800" dir="5400000" algn="ctr" rotWithShape="0">
              <a:srgbClr val="000000">
                <a:alpha val="2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5" name="圆角矩形 24"/>
          <p:cNvSpPr/>
          <p:nvPr>
            <p:custDataLst>
              <p:tags r:id="rId2"/>
            </p:custDataLst>
          </p:nvPr>
        </p:nvSpPr>
        <p:spPr>
          <a:xfrm>
            <a:off x="814705" y="4143508"/>
            <a:ext cx="4270705" cy="1871358"/>
          </a:xfrm>
          <a:prstGeom prst="roundRect">
            <a:avLst/>
          </a:prstGeom>
          <a:solidFill>
            <a:srgbClr val="58B6E5"/>
          </a:solidFill>
          <a:ln>
            <a:noFill/>
          </a:ln>
          <a:effectLst>
            <a:outerShdw blurRad="228600" dist="50800" dir="5400000" algn="ctr" rotWithShape="0">
              <a:srgbClr val="000000">
                <a:alpha val="2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28" name="文本框 127"/>
          <p:cNvSpPr txBox="1"/>
          <p:nvPr>
            <p:custDataLst>
              <p:tags r:id="rId3"/>
            </p:custDataLst>
          </p:nvPr>
        </p:nvSpPr>
        <p:spPr>
          <a:xfrm>
            <a:off x="985520" y="2096770"/>
            <a:ext cx="3339465" cy="1595755"/>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1. 智慧克敌</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对那些引起发怒的事，要看得破，想得开，放得下，以宽广的胸怀去对待。一时看不破，就想想发怒的害处和不发怒的好处。</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18" name="文本框 17"/>
          <p:cNvSpPr txBox="1"/>
          <p:nvPr>
            <p:custDataLst>
              <p:tags r:id="rId4"/>
            </p:custDataLst>
          </p:nvPr>
        </p:nvSpPr>
        <p:spPr>
          <a:xfrm>
            <a:off x="1118235" y="4424045"/>
            <a:ext cx="3036570" cy="1303655"/>
          </a:xfrm>
          <a:prstGeom prst="rect">
            <a:avLst/>
          </a:prstGeom>
          <a:noFill/>
        </p:spPr>
        <p:txBody>
          <a:bodyPr wrap="square" bIns="0" rtlCol="0"/>
          <a:p>
            <a:pPr algn="l"/>
            <a:r>
              <a:rPr lang="zh-CN" altLang="en-US" spc="300">
                <a:solidFill>
                  <a:srgbClr val="FFFFFF"/>
                </a:solidFill>
                <a:uFillTx/>
                <a:latin typeface="宋体" panose="02010600030101010101" pitchFamily="2" charset="-122"/>
                <a:ea typeface="宋体" panose="02010600030101010101" pitchFamily="2" charset="-122"/>
                <a:cs typeface="宋体" panose="02010600030101010101" pitchFamily="2" charset="-122"/>
              </a:rPr>
              <a:t>3. 转移注意力</a:t>
            </a:r>
            <a:endParaRPr lang="zh-CN" altLang="en-US"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pc="300">
                <a:solidFill>
                  <a:srgbClr val="FFFFFF"/>
                </a:solidFill>
                <a:uFillTx/>
                <a:latin typeface="宋体" panose="02010600030101010101" pitchFamily="2" charset="-122"/>
                <a:ea typeface="宋体" panose="02010600030101010101" pitchFamily="2" charset="-122"/>
                <a:cs typeface="宋体" panose="02010600030101010101" pitchFamily="2" charset="-122"/>
              </a:rPr>
              <a:t>瞬间或短时间将注意力转移一下，有助于控制不良情绪。</a:t>
            </a:r>
            <a:endParaRPr lang="zh-CN" altLang="en-US"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2" name="椭圆 1"/>
          <p:cNvSpPr/>
          <p:nvPr>
            <p:custDataLst>
              <p:tags r:id="rId5"/>
            </p:custDataLst>
          </p:nvPr>
        </p:nvSpPr>
        <p:spPr>
          <a:xfrm>
            <a:off x="4154930" y="2239476"/>
            <a:ext cx="1310693" cy="1310693"/>
          </a:xfrm>
          <a:prstGeom prst="ellipse">
            <a:avLst/>
          </a:prstGeom>
          <a:solidFill>
            <a:srgbClr val="FFFFFF"/>
          </a:solidFill>
          <a:ln>
            <a:noFill/>
          </a:ln>
          <a:effectLst>
            <a:outerShdw blurRad="254000" dist="50800" dir="5400000" algn="ctr" rotWithShape="0">
              <a:srgbClr val="000000">
                <a:alpha val="3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 name="椭圆 16"/>
          <p:cNvSpPr/>
          <p:nvPr>
            <p:custDataLst>
              <p:tags r:id="rId6"/>
            </p:custDataLst>
          </p:nvPr>
        </p:nvSpPr>
        <p:spPr>
          <a:xfrm>
            <a:off x="4324986" y="2409532"/>
            <a:ext cx="971324" cy="971324"/>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0" name="图片 9" descr="32313538333935363b32313538333933383bcae9bcdc"/>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4558163" y="2642709"/>
            <a:ext cx="504970" cy="504970"/>
          </a:xfrm>
          <a:prstGeom prst="rect">
            <a:avLst/>
          </a:prstGeom>
        </p:spPr>
      </p:pic>
      <p:sp>
        <p:nvSpPr>
          <p:cNvPr id="26" name="椭圆 25"/>
          <p:cNvSpPr/>
          <p:nvPr>
            <p:custDataLst>
              <p:tags r:id="rId10"/>
            </p:custDataLst>
          </p:nvPr>
        </p:nvSpPr>
        <p:spPr>
          <a:xfrm>
            <a:off x="4154930" y="4424212"/>
            <a:ext cx="1310693" cy="1310693"/>
          </a:xfrm>
          <a:prstGeom prst="ellipse">
            <a:avLst/>
          </a:prstGeom>
          <a:solidFill>
            <a:srgbClr val="FFFFFF"/>
          </a:solidFill>
          <a:ln>
            <a:noFill/>
          </a:ln>
          <a:effectLst>
            <a:outerShdw blurRad="254000" dist="50800" dir="5400000" algn="ctr" rotWithShape="0">
              <a:srgbClr val="000000">
                <a:alpha val="3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7" name="椭圆 26"/>
          <p:cNvSpPr/>
          <p:nvPr>
            <p:custDataLst>
              <p:tags r:id="rId11"/>
            </p:custDataLst>
          </p:nvPr>
        </p:nvSpPr>
        <p:spPr>
          <a:xfrm>
            <a:off x="4324243" y="4593525"/>
            <a:ext cx="971324" cy="971324"/>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1" name="图片 10" descr="32313538333935363b32313538333935323bd3cabcfe"/>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4557420" y="4826702"/>
            <a:ext cx="504970" cy="504970"/>
          </a:xfrm>
          <a:prstGeom prst="rect">
            <a:avLst/>
          </a:prstGeom>
        </p:spPr>
      </p:pic>
      <p:sp>
        <p:nvSpPr>
          <p:cNvPr id="29" name="圆角矩形 28"/>
          <p:cNvSpPr/>
          <p:nvPr>
            <p:custDataLst>
              <p:tags r:id="rId15"/>
            </p:custDataLst>
          </p:nvPr>
        </p:nvSpPr>
        <p:spPr>
          <a:xfrm>
            <a:off x="6599576" y="1958772"/>
            <a:ext cx="4270705" cy="1871358"/>
          </a:xfrm>
          <a:prstGeom prst="roundRect">
            <a:avLst/>
          </a:prstGeom>
          <a:solidFill>
            <a:srgbClr val="56CA95"/>
          </a:solidFill>
          <a:ln>
            <a:noFill/>
          </a:ln>
          <a:effectLst>
            <a:outerShdw blurRad="228600" dist="50800" dir="5400000" algn="ctr" rotWithShape="0">
              <a:srgbClr val="000000">
                <a:alpha val="2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0" name="文本框 19"/>
          <p:cNvSpPr txBox="1"/>
          <p:nvPr>
            <p:custDataLst>
              <p:tags r:id="rId16"/>
            </p:custDataLst>
          </p:nvPr>
        </p:nvSpPr>
        <p:spPr>
          <a:xfrm>
            <a:off x="7507605" y="2096770"/>
            <a:ext cx="2981960" cy="1595755"/>
          </a:xfrm>
          <a:prstGeom prst="rect">
            <a:avLst/>
          </a:prstGeom>
          <a:noFill/>
        </p:spPr>
        <p:txBody>
          <a:bodyPr wrap="square" bIns="0" rtlCol="0"/>
          <a:p>
            <a:pPr algn="l"/>
            <a:r>
              <a:rPr lang="zh-CN" altLang="en-US" sz="1600" spc="300">
                <a:solidFill>
                  <a:srgbClr val="FFFFFF"/>
                </a:solidFill>
                <a:uFillTx/>
                <a:latin typeface="思源黑体 CN Bold" panose="020B0800000000000000" charset="-122"/>
                <a:ea typeface="思源黑体 CN Bold" panose="020B0800000000000000" charset="-122"/>
              </a:rPr>
              <a:t>2. 目标监控</a:t>
            </a:r>
            <a:endParaRPr lang="zh-CN" altLang="en-US" sz="1600" spc="300">
              <a:solidFill>
                <a:srgbClr val="FFFFFF"/>
              </a:solidFill>
              <a:uFillTx/>
              <a:latin typeface="思源黑体 CN Bold" panose="020B0800000000000000" charset="-122"/>
              <a:ea typeface="思源黑体 CN Bold" panose="020B0800000000000000" charset="-122"/>
            </a:endParaRPr>
          </a:p>
          <a:p>
            <a:pPr algn="l"/>
            <a:r>
              <a:rPr lang="zh-CN" altLang="en-US" sz="1600" spc="300">
                <a:solidFill>
                  <a:srgbClr val="FFFFFF"/>
                </a:solidFill>
                <a:uFillTx/>
                <a:latin typeface="思源黑体 CN Bold" panose="020B0800000000000000" charset="-122"/>
                <a:ea typeface="思源黑体 CN Bold" panose="020B0800000000000000" charset="-122"/>
              </a:rPr>
              <a:t>苏轼说，那些能够“卒然临之而不惊，无故加之而不怒”的人，是因为“其所恃甚大，而其志甚远（目标志向远大）也”。</a:t>
            </a:r>
            <a:endParaRPr lang="zh-CN" altLang="en-US" sz="1600" spc="300">
              <a:solidFill>
                <a:srgbClr val="FFFFFF"/>
              </a:solidFill>
              <a:uFillTx/>
              <a:latin typeface="思源黑体 CN Bold" panose="020B0800000000000000" charset="-122"/>
              <a:ea typeface="思源黑体 CN Bold" panose="020B0800000000000000" charset="-122"/>
            </a:endParaRPr>
          </a:p>
        </p:txBody>
      </p:sp>
      <p:sp>
        <p:nvSpPr>
          <p:cNvPr id="30" name="椭圆 29"/>
          <p:cNvSpPr/>
          <p:nvPr>
            <p:custDataLst>
              <p:tags r:id="rId17"/>
            </p:custDataLst>
          </p:nvPr>
        </p:nvSpPr>
        <p:spPr>
          <a:xfrm>
            <a:off x="6197086" y="2239476"/>
            <a:ext cx="1310693" cy="1310693"/>
          </a:xfrm>
          <a:prstGeom prst="ellipse">
            <a:avLst/>
          </a:prstGeom>
          <a:solidFill>
            <a:srgbClr val="FFFFFF"/>
          </a:solidFill>
          <a:ln>
            <a:noFill/>
          </a:ln>
          <a:effectLst>
            <a:outerShdw blurRad="254000" dist="50800" dir="5400000" algn="ctr" rotWithShape="0">
              <a:srgbClr val="000000">
                <a:alpha val="3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1" name="椭圆 30"/>
          <p:cNvSpPr/>
          <p:nvPr>
            <p:custDataLst>
              <p:tags r:id="rId18"/>
            </p:custDataLst>
          </p:nvPr>
        </p:nvSpPr>
        <p:spPr>
          <a:xfrm>
            <a:off x="6367142" y="2409532"/>
            <a:ext cx="971324" cy="971324"/>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2" name="图片 11" descr="32313538333935363b32313538333935303bb1cabcc7b1be"/>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6600319" y="2642709"/>
            <a:ext cx="504970" cy="504970"/>
          </a:xfrm>
          <a:prstGeom prst="rect">
            <a:avLst/>
          </a:prstGeom>
        </p:spPr>
      </p:pic>
      <p:sp>
        <p:nvSpPr>
          <p:cNvPr id="35" name="圆角矩形 34"/>
          <p:cNvSpPr/>
          <p:nvPr>
            <p:custDataLst>
              <p:tags r:id="rId22"/>
            </p:custDataLst>
          </p:nvPr>
        </p:nvSpPr>
        <p:spPr>
          <a:xfrm flipH="1">
            <a:off x="6702056" y="4143508"/>
            <a:ext cx="4270705" cy="1871358"/>
          </a:xfrm>
          <a:prstGeom prst="roundRect">
            <a:avLst/>
          </a:prstGeom>
          <a:solidFill>
            <a:srgbClr val="FFBA55"/>
          </a:solidFill>
          <a:ln>
            <a:noFill/>
          </a:ln>
          <a:effectLst>
            <a:outerShdw blurRad="228600" dist="50800" dir="5400000" algn="ctr" rotWithShape="0">
              <a:srgbClr val="000000">
                <a:alpha val="2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文本框 21"/>
          <p:cNvSpPr txBox="1"/>
          <p:nvPr>
            <p:custDataLst>
              <p:tags r:id="rId23"/>
            </p:custDataLst>
          </p:nvPr>
        </p:nvSpPr>
        <p:spPr>
          <a:xfrm>
            <a:off x="7628890" y="4446270"/>
            <a:ext cx="3060065" cy="1289050"/>
          </a:xfrm>
          <a:prstGeom prst="rect">
            <a:avLst/>
          </a:prstGeom>
          <a:noFill/>
        </p:spPr>
        <p:txBody>
          <a:bodyPr wrap="square" bIns="0" rtlCol="0"/>
          <a:p>
            <a:pPr algn="l"/>
            <a:r>
              <a:rPr lang="zh-CN" altLang="en-US" sz="1600" spc="300">
                <a:solidFill>
                  <a:srgbClr val="FFFFFF"/>
                </a:solidFill>
                <a:uFillTx/>
                <a:latin typeface="思源黑体 CN Bold" panose="020B0800000000000000" charset="-122"/>
                <a:ea typeface="思源黑体 CN Bold" panose="020B0800000000000000" charset="-122"/>
              </a:rPr>
              <a:t>4. 养成忍的习惯</a:t>
            </a:r>
            <a:endParaRPr lang="zh-CN" altLang="en-US" sz="1600" spc="300">
              <a:solidFill>
                <a:srgbClr val="FFFFFF"/>
              </a:solidFill>
              <a:uFillTx/>
              <a:latin typeface="思源黑体 CN Bold" panose="020B0800000000000000" charset="-122"/>
              <a:ea typeface="思源黑体 CN Bold" panose="020B0800000000000000" charset="-122"/>
            </a:endParaRPr>
          </a:p>
          <a:p>
            <a:pPr algn="l"/>
            <a:r>
              <a:rPr lang="zh-CN" altLang="en-US" sz="1600" spc="300">
                <a:solidFill>
                  <a:srgbClr val="FFFFFF"/>
                </a:solidFill>
                <a:uFillTx/>
                <a:latin typeface="思源黑体 CN Bold" panose="020B0800000000000000" charset="-122"/>
                <a:ea typeface="思源黑体 CN Bold" panose="020B0800000000000000" charset="-122"/>
              </a:rPr>
              <a:t>事到临头，依靠强忍也可制怒。强忍不是高明的办法，但养成忍的习惯后，也往往很有效。</a:t>
            </a:r>
            <a:endParaRPr lang="zh-CN" altLang="en-US" sz="1600" spc="300">
              <a:solidFill>
                <a:srgbClr val="FFFFFF"/>
              </a:solidFill>
              <a:uFillTx/>
              <a:latin typeface="思源黑体 CN Bold" panose="020B0800000000000000" charset="-122"/>
              <a:ea typeface="思源黑体 CN Bold" panose="020B0800000000000000" charset="-122"/>
            </a:endParaRPr>
          </a:p>
        </p:txBody>
      </p:sp>
      <p:sp>
        <p:nvSpPr>
          <p:cNvPr id="36" name="椭圆 35"/>
          <p:cNvSpPr/>
          <p:nvPr>
            <p:custDataLst>
              <p:tags r:id="rId24"/>
            </p:custDataLst>
          </p:nvPr>
        </p:nvSpPr>
        <p:spPr>
          <a:xfrm flipH="1">
            <a:off x="6197086" y="4424212"/>
            <a:ext cx="1310693" cy="1310693"/>
          </a:xfrm>
          <a:prstGeom prst="ellipse">
            <a:avLst/>
          </a:prstGeom>
          <a:solidFill>
            <a:srgbClr val="FFFFFF"/>
          </a:solidFill>
          <a:ln>
            <a:noFill/>
          </a:ln>
          <a:effectLst>
            <a:outerShdw blurRad="254000" dist="50800" dir="5400000" algn="ctr" rotWithShape="0">
              <a:srgbClr val="000000">
                <a:alpha val="3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7" name="椭圆 36"/>
          <p:cNvSpPr/>
          <p:nvPr>
            <p:custDataLst>
              <p:tags r:id="rId25"/>
            </p:custDataLst>
          </p:nvPr>
        </p:nvSpPr>
        <p:spPr>
          <a:xfrm flipH="1">
            <a:off x="6366399" y="4594268"/>
            <a:ext cx="971324" cy="971324"/>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 name="图片 13" descr="32313538333935363b32313538333934333bb6d4bbb0"/>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6599576" y="4826702"/>
            <a:ext cx="504970" cy="5049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6558915" y="1826260"/>
            <a:ext cx="490156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第四章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演讲者素质培养</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0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二、心理素质的培养途径</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（三）培养语言风度</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4262755" cy="4523105"/>
          </a:xfrm>
          <a:prstGeom prst="rect">
            <a:avLst/>
          </a:prstGeom>
          <a:noFill/>
        </p:spPr>
        <p:txBody>
          <a:bodyPr wrap="square" rtlCol="0">
            <a:spAutoFit/>
          </a:bodyPr>
          <a:p>
            <a:r>
              <a:rPr lang="zh-CN" altLang="en-US"/>
              <a:t>语言风度是指一个人内在气质的语言表现，是一个人的涵养的外化。一个人风度翩翩，会使他具有强烈的人际吸引力，使人仰慕不已。使自己的语言具有风度，是塑造语言形象的重要途径。培养语言风度，首先，要提高思想修养。风度是一种品格和教养的体现。俗话说：“慧于心秀于言”“腹有诗书气自华”。如果没有远大的理想抱负、造福于人类的美好心灵，没有正义感、助人为乐、平等待人等高尚的道德情操，没有广博的知识储备、较高的文化素养、优雅的生活情趣，那么其语言必然粗鄙、不雅，毫无魅力可言。所以，表组织整体形象的公关人员更应注意从这一根本点入手，培养自己的风度。</a:t>
            </a:r>
            <a:endParaRPr lang="zh-CN" altLang="en-US"/>
          </a:p>
        </p:txBody>
      </p:sp>
      <p:pic>
        <p:nvPicPr>
          <p:cNvPr id="110" name="图片 109"/>
          <p:cNvPicPr/>
          <p:nvPr/>
        </p:nvPicPr>
        <p:blipFill>
          <a:blip r:embed="rId1"/>
          <a:stretch>
            <a:fillRect/>
          </a:stretch>
        </p:blipFill>
        <p:spPr>
          <a:xfrm>
            <a:off x="4968875" y="1612265"/>
            <a:ext cx="6523990" cy="41884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二、心理素质的培养途径</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（四）提高应变能力</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5741670" cy="4246245"/>
          </a:xfrm>
          <a:prstGeom prst="rect">
            <a:avLst/>
          </a:prstGeom>
          <a:noFill/>
        </p:spPr>
        <p:txBody>
          <a:bodyPr wrap="square" rtlCol="0">
            <a:spAutoFit/>
          </a:bodyPr>
          <a:p>
            <a:pPr fontAlgn="auto">
              <a:lnSpc>
                <a:spcPct val="150000"/>
              </a:lnSpc>
            </a:pPr>
            <a:r>
              <a:rPr lang="zh-CN" altLang="en-US"/>
              <a:t>所谓应变能力，就是讲话者针对交流过程中出现的不利因素，机智地调整讲话内容或仪态等，以适应现场变化的快速反应能力。它能反映出讲话者应付、处置各种突发情况的心理素质。它要求讲话者即时、快速做出反应。随机应变是根据交际情境应对和变化，应注意几点：一是根据说话对象的基本情况决定说话策略；二是观察、分析交际对象的心理、心情变化，及时调整说话策略；三是利用交际场合中的其他情境因素（周围人的言行、交际的时间、交际的空间状况、交际时的天气、现场的各种声音和物品）借机发挥、借势发力。</a:t>
            </a:r>
            <a:endParaRPr lang="zh-CN" altLang="en-US"/>
          </a:p>
        </p:txBody>
      </p:sp>
      <p:pic>
        <p:nvPicPr>
          <p:cNvPr id="111" name="图片 110"/>
          <p:cNvPicPr/>
          <p:nvPr/>
        </p:nvPicPr>
        <p:blipFill>
          <a:blip r:embed="rId1"/>
          <a:stretch>
            <a:fillRect/>
          </a:stretch>
        </p:blipFill>
        <p:spPr>
          <a:xfrm>
            <a:off x="6492875" y="1793875"/>
            <a:ext cx="4885690" cy="37973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03</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10668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2394585" y="4083685"/>
            <a:ext cx="3366770" cy="95313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思想道德与文化素质的培养</a:t>
            </a:r>
            <a:endParaRPr kumimoji="0" lang="zh-CN" altLang="en-US" sz="28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一、思想素质</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42" name="单圆角矩形 2"/>
          <p:cNvSpPr/>
          <p:nvPr>
            <p:custDataLst>
              <p:tags r:id="rId1"/>
            </p:custDataLst>
          </p:nvPr>
        </p:nvSpPr>
        <p:spPr>
          <a:xfrm rot="2727951" flipH="1">
            <a:off x="4987013" y="1881538"/>
            <a:ext cx="1851564" cy="1083078"/>
          </a:xfrm>
          <a:prstGeom prst="round1Rect">
            <a:avLst>
              <a:gd name="adj" fmla="val 46104"/>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3" name="单圆角矩形 3"/>
          <p:cNvSpPr/>
          <p:nvPr>
            <p:custDataLst>
              <p:tags r:id="rId2"/>
            </p:custDataLst>
          </p:nvPr>
        </p:nvSpPr>
        <p:spPr>
          <a:xfrm rot="18906211" flipH="1">
            <a:off x="3650846" y="2676768"/>
            <a:ext cx="1851562" cy="1083078"/>
          </a:xfrm>
          <a:prstGeom prst="round1Rect">
            <a:avLst>
              <a:gd name="adj" fmla="val 46104"/>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4" name="单圆角矩形 4"/>
          <p:cNvSpPr/>
          <p:nvPr>
            <p:custDataLst>
              <p:tags r:id="rId3"/>
            </p:custDataLst>
          </p:nvPr>
        </p:nvSpPr>
        <p:spPr>
          <a:xfrm rot="8101978" flipH="1">
            <a:off x="5779001" y="3222203"/>
            <a:ext cx="1851562" cy="1083078"/>
          </a:xfrm>
          <a:prstGeom prst="round1Rect">
            <a:avLst>
              <a:gd name="adj" fmla="val 46104"/>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5" name="单圆角矩形 9"/>
          <p:cNvSpPr/>
          <p:nvPr>
            <p:custDataLst>
              <p:tags r:id="rId4"/>
            </p:custDataLst>
          </p:nvPr>
        </p:nvSpPr>
        <p:spPr>
          <a:xfrm rot="2727951" flipV="1">
            <a:off x="4442499" y="4017768"/>
            <a:ext cx="1851564" cy="1083078"/>
          </a:xfrm>
          <a:prstGeom prst="round1Rect">
            <a:avLst>
              <a:gd name="adj" fmla="val 46104"/>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54" name="KSO_Shape"/>
          <p:cNvSpPr/>
          <p:nvPr>
            <p:custDataLst>
              <p:tags r:id="rId5"/>
            </p:custDataLst>
          </p:nvPr>
        </p:nvSpPr>
        <p:spPr>
          <a:xfrm>
            <a:off x="5110642" y="4374819"/>
            <a:ext cx="487793" cy="32287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55" name="KSO_Shape"/>
          <p:cNvSpPr/>
          <p:nvPr>
            <p:custDataLst>
              <p:tags r:id="rId6"/>
            </p:custDataLst>
          </p:nvPr>
        </p:nvSpPr>
        <p:spPr>
          <a:xfrm>
            <a:off x="5667073" y="2324280"/>
            <a:ext cx="451437" cy="34234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56" name="KSO_Shape"/>
          <p:cNvSpPr/>
          <p:nvPr>
            <p:custDataLst>
              <p:tags r:id="rId7"/>
            </p:custDataLst>
          </p:nvPr>
        </p:nvSpPr>
        <p:spPr>
          <a:xfrm>
            <a:off x="6472229" y="3606579"/>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eaLnBrk="1" fontAlgn="auto" hangingPunct="1">
              <a:lnSpc>
                <a:spcPct val="120000"/>
              </a:lnSpc>
              <a:defRPr/>
            </a:pPr>
            <a:endParaRPr 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cxnSp>
        <p:nvCxnSpPr>
          <p:cNvPr id="65" name="直接连接符 64"/>
          <p:cNvCxnSpPr>
            <a:endCxn id="42" idx="0"/>
          </p:cNvCxnSpPr>
          <p:nvPr>
            <p:custDataLst>
              <p:tags r:id="rId8"/>
            </p:custDataLst>
          </p:nvPr>
        </p:nvCxnSpPr>
        <p:spPr>
          <a:xfrm flipH="1">
            <a:off x="6298822" y="1579880"/>
            <a:ext cx="1512308" cy="463397"/>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6" name="直接连接符 65"/>
          <p:cNvCxnSpPr>
            <a:stCxn id="45" idx="0"/>
          </p:cNvCxnSpPr>
          <p:nvPr>
            <p:custDataLst>
              <p:tags r:id="rId9"/>
            </p:custDataLst>
          </p:nvPr>
        </p:nvCxnSpPr>
        <p:spPr>
          <a:xfrm flipH="1" flipV="1">
            <a:off x="3538585" y="4439920"/>
            <a:ext cx="1443669" cy="499187"/>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7" name="直接连接符 66"/>
          <p:cNvCxnSpPr/>
          <p:nvPr>
            <p:custDataLst>
              <p:tags r:id="rId10"/>
            </p:custDataLst>
          </p:nvPr>
        </p:nvCxnSpPr>
        <p:spPr>
          <a:xfrm flipH="1" flipV="1">
            <a:off x="3461385" y="2043277"/>
            <a:ext cx="659875" cy="622468"/>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cxnSp>
        <p:nvCxnSpPr>
          <p:cNvPr id="68" name="直接连接符 67"/>
          <p:cNvCxnSpPr>
            <a:endCxn id="44" idx="0"/>
          </p:cNvCxnSpPr>
          <p:nvPr>
            <p:custDataLst>
              <p:tags r:id="rId11"/>
            </p:custDataLst>
          </p:nvPr>
        </p:nvCxnSpPr>
        <p:spPr>
          <a:xfrm flipH="1" flipV="1">
            <a:off x="7087488" y="4146888"/>
            <a:ext cx="723642" cy="293032"/>
          </a:xfrm>
          <a:prstGeom prst="line">
            <a:avLst/>
          </a:prstGeom>
          <a:ln w="12700">
            <a:solidFill>
              <a:sysClr val="window" lastClr="FFFFFF">
                <a:lumMod val="65000"/>
              </a:sysClr>
            </a:solidFill>
            <a:prstDash val="dash"/>
            <a:headEnd type="oval"/>
            <a:tailEnd type="oval"/>
          </a:ln>
        </p:spPr>
        <p:style>
          <a:lnRef idx="1">
            <a:srgbClr val="8590CA"/>
          </a:lnRef>
          <a:fillRef idx="0">
            <a:srgbClr val="8590CA"/>
          </a:fillRef>
          <a:effectRef idx="0">
            <a:srgbClr val="8590CA"/>
          </a:effectRef>
          <a:fontRef idx="minor">
            <a:sysClr val="windowText" lastClr="000000"/>
          </a:fontRef>
        </p:style>
      </p:cxnSp>
      <p:sp>
        <p:nvSpPr>
          <p:cNvPr id="35" name="文本框 34"/>
          <p:cNvSpPr txBox="1"/>
          <p:nvPr>
            <p:custDataLst>
              <p:tags r:id="rId12"/>
            </p:custDataLst>
          </p:nvPr>
        </p:nvSpPr>
        <p:spPr>
          <a:xfrm>
            <a:off x="510540" y="1116965"/>
            <a:ext cx="2879725" cy="786765"/>
          </a:xfrm>
          <a:prstGeom prst="rect">
            <a:avLst/>
          </a:prstGeom>
          <a:noFill/>
        </p:spPr>
        <p:txBody>
          <a:bodyPr wrap="square" lIns="90000" tIns="46800" rIns="90000" bIns="46800" anchor="ctr" anchorCtr="0"/>
          <a:lstStyle>
            <a:defPPr>
              <a:defRPr lang="zh-CN"/>
            </a:defPPr>
            <a:lvl1pPr algn="r"/>
          </a:lstStyle>
          <a:p>
            <a:pPr algn="l">
              <a:lnSpc>
                <a:spcPct val="120000"/>
              </a:lnSpc>
            </a:pPr>
            <a:r>
              <a:rPr lang="zh-CN" altLang="en-US" b="1" spc="300" dirty="0">
                <a:latin typeface="Arial" panose="020B0604020202020204" pitchFamily="34" charset="0"/>
                <a:ea typeface="微软雅黑" panose="020B0503020204020204" charset="-122"/>
                <a:cs typeface="+mn-ea"/>
                <a:sym typeface="Arial" panose="020B0604020202020204" pitchFamily="34" charset="0"/>
              </a:rPr>
              <a:t>（一）辩证唯物主义的思想素质</a:t>
            </a:r>
            <a:endParaRPr lang="zh-CN" altLang="en-US"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36" name="文本框 35"/>
          <p:cNvSpPr txBox="1"/>
          <p:nvPr>
            <p:custDataLst>
              <p:tags r:id="rId13"/>
            </p:custDataLst>
          </p:nvPr>
        </p:nvSpPr>
        <p:spPr>
          <a:xfrm>
            <a:off x="410845" y="1891665"/>
            <a:ext cx="3075305" cy="1489075"/>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了解如何从辩证唯物主义的角度探索世界对于演讲者确定主题、演讲方式，收集演讲素材具有重要的指导意义。</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37" name="文本框 36"/>
          <p:cNvSpPr txBox="1"/>
          <p:nvPr>
            <p:custDataLst>
              <p:tags r:id="rId14"/>
            </p:custDataLst>
          </p:nvPr>
        </p:nvSpPr>
        <p:spPr>
          <a:xfrm>
            <a:off x="518795" y="4008755"/>
            <a:ext cx="2879725" cy="659130"/>
          </a:xfrm>
          <a:prstGeom prst="rect">
            <a:avLst/>
          </a:prstGeom>
          <a:noFill/>
        </p:spPr>
        <p:txBody>
          <a:bodyPr wrap="square" lIns="90000" tIns="46800" rIns="90000" bIns="46800" anchor="ctr" anchorCtr="0"/>
          <a:lstStyle>
            <a:defPPr>
              <a:defRPr lang="zh-CN"/>
            </a:defPPr>
            <a:lvl1pPr algn="r"/>
          </a:lstStyle>
          <a:p>
            <a:pPr algn="l">
              <a:lnSpc>
                <a:spcPct val="120000"/>
              </a:lnSpc>
            </a:pPr>
            <a:r>
              <a:rPr lang="zh-CN" altLang="en-US" b="1" spc="300" dirty="0">
                <a:latin typeface="Arial" panose="020B0604020202020204" pitchFamily="34" charset="0"/>
                <a:ea typeface="微软雅黑" panose="020B0503020204020204" charset="-122"/>
                <a:cs typeface="+mn-ea"/>
                <a:sym typeface="Arial" panose="020B0604020202020204" pitchFamily="34" charset="0"/>
              </a:rPr>
              <a:t>（三）集体主义的思想素质</a:t>
            </a:r>
            <a:endParaRPr lang="zh-CN" altLang="en-US"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38" name="文本框 37"/>
          <p:cNvSpPr txBox="1"/>
          <p:nvPr>
            <p:custDataLst>
              <p:tags r:id="rId15"/>
            </p:custDataLst>
          </p:nvPr>
        </p:nvSpPr>
        <p:spPr>
          <a:xfrm>
            <a:off x="518795" y="4669790"/>
            <a:ext cx="2965450" cy="1587500"/>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集体主义思想要求一切言论以符合广大人民群众的集体利益为最高标准，将集体事业作为奋斗终生的目标，做到全心全意为人民服务。</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39" name="文本框 38"/>
          <p:cNvSpPr txBox="1"/>
          <p:nvPr>
            <p:custDataLst>
              <p:tags r:id="rId16"/>
            </p:custDataLst>
          </p:nvPr>
        </p:nvSpPr>
        <p:spPr>
          <a:xfrm>
            <a:off x="8011795" y="1087755"/>
            <a:ext cx="3477895" cy="492125"/>
          </a:xfrm>
          <a:prstGeom prst="rect">
            <a:avLst/>
          </a:prstGeom>
          <a:noFill/>
        </p:spPr>
        <p:txBody>
          <a:bodyPr wrap="square" lIns="90000" tIns="46800" rIns="90000" bIns="46800" anchor="ctr" anchorCtr="0"/>
          <a:lstStyle>
            <a:defPPr>
              <a:defRPr lang="zh-CN"/>
            </a:defPPr>
            <a:lvl1pPr algn="r"/>
          </a:lstStyle>
          <a:p>
            <a:pPr algn="l">
              <a:lnSpc>
                <a:spcPct val="120000"/>
              </a:lnSpc>
            </a:pPr>
            <a:r>
              <a:rPr lang="zh-CN" altLang="en-US" b="1" spc="300" dirty="0">
                <a:latin typeface="Arial" panose="020B0604020202020204" pitchFamily="34" charset="0"/>
                <a:ea typeface="微软雅黑" panose="020B0503020204020204" charset="-122"/>
                <a:cs typeface="+mn-ea"/>
                <a:sym typeface="Arial" panose="020B0604020202020204" pitchFamily="34" charset="0"/>
              </a:rPr>
              <a:t>（二）爱国主义的思想素质</a:t>
            </a:r>
            <a:endParaRPr lang="zh-CN" altLang="en-US"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40" name="文本框 39"/>
          <p:cNvSpPr txBox="1"/>
          <p:nvPr>
            <p:custDataLst>
              <p:tags r:id="rId17"/>
            </p:custDataLst>
          </p:nvPr>
        </p:nvSpPr>
        <p:spPr>
          <a:xfrm>
            <a:off x="7971155" y="1579880"/>
            <a:ext cx="3335020" cy="1542415"/>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当演讲者能够将自身的抱负建立在祖国未来发展和社会进步的基础上时，他的演讲词，他的演讲内容，何愁不会引起大众的共鸣与关注？</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41" name="文本框 40"/>
          <p:cNvSpPr txBox="1"/>
          <p:nvPr>
            <p:custDataLst>
              <p:tags r:id="rId18"/>
            </p:custDataLst>
          </p:nvPr>
        </p:nvSpPr>
        <p:spPr>
          <a:xfrm>
            <a:off x="7971155" y="4137025"/>
            <a:ext cx="3517900" cy="560070"/>
          </a:xfrm>
          <a:prstGeom prst="rect">
            <a:avLst/>
          </a:prstGeom>
          <a:noFill/>
        </p:spPr>
        <p:txBody>
          <a:bodyPr wrap="square" lIns="90000" tIns="46800" rIns="90000" bIns="46800" anchor="ctr" anchorCtr="0"/>
          <a:lstStyle>
            <a:defPPr>
              <a:defRPr lang="zh-CN"/>
            </a:defPPr>
            <a:lvl1pPr algn="r"/>
          </a:lstStyle>
          <a:p>
            <a:pPr algn="l">
              <a:lnSpc>
                <a:spcPct val="120000"/>
              </a:lnSpc>
            </a:pPr>
            <a:r>
              <a:rPr lang="zh-CN" altLang="en-US" b="1" spc="300" dirty="0">
                <a:latin typeface="Arial" panose="020B0604020202020204" pitchFamily="34" charset="0"/>
                <a:ea typeface="微软雅黑" panose="020B0503020204020204" charset="-122"/>
                <a:cs typeface="+mn-ea"/>
                <a:sym typeface="Arial" panose="020B0604020202020204" pitchFamily="34" charset="0"/>
              </a:rPr>
              <a:t>（四）人道主义的思想素质</a:t>
            </a:r>
            <a:endParaRPr lang="zh-CN" altLang="en-US"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46" name="文本框 45"/>
          <p:cNvSpPr txBox="1"/>
          <p:nvPr>
            <p:custDataLst>
              <p:tags r:id="rId19"/>
            </p:custDataLst>
          </p:nvPr>
        </p:nvSpPr>
        <p:spPr>
          <a:xfrm>
            <a:off x="7971155" y="4699000"/>
            <a:ext cx="3335020" cy="1360805"/>
          </a:xfrm>
          <a:prstGeom prst="rect">
            <a:avLst/>
          </a:prstGeom>
        </p:spPr>
        <p:txBody>
          <a:bodyPr wrap="square" anchor="t" anchorCtr="0"/>
          <a:lstStyle>
            <a:defPPr>
              <a:defRPr lang="zh-CN"/>
            </a:defPPr>
            <a:lvl1pPr algn="r"/>
          </a:lstStyle>
          <a:p>
            <a:pPr algn="l">
              <a:lnSpc>
                <a:spcPct val="120000"/>
              </a:lnSpc>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要倡导人道主义，需时刻将尊重他人、关心他人置于首位，对弱势群体能够给予援助，弘扬社会的正能量。</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pic>
        <p:nvPicPr>
          <p:cNvPr id="47" name="图形 3"/>
          <p:cNvPicPr>
            <a:picLocks noChangeAspect="1"/>
          </p:cNvPicPr>
          <p:nvPr>
            <p:custDataLst>
              <p:tags r:id="rId20"/>
            </p:custDataLst>
          </p:nvPr>
        </p:nvPicPr>
        <p:blipFill>
          <a:blip r:embed="rId21" cstate="print">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4332971" y="2795026"/>
            <a:ext cx="540000" cy="5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299720" y="497840"/>
            <a:ext cx="3186113" cy="460375"/>
          </a:xfrm>
          <a:prstGeom prst="rect">
            <a:avLst/>
          </a:prstGeom>
          <a:noFill/>
        </p:spPr>
        <p:txBody>
          <a:bodyPr wrap="square" rtlCol="0">
            <a:spAutoFit/>
          </a:bodyPr>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二、道德素质</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44" name="Shape 1318"/>
          <p:cNvSpPr/>
          <p:nvPr>
            <p:custDataLst>
              <p:tags r:id="rId1"/>
            </p:custDataLst>
          </p:nvPr>
        </p:nvSpPr>
        <p:spPr bwMode="auto">
          <a:xfrm>
            <a:off x="4632164" y="5046534"/>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AA3AA"/>
          </a:solidFill>
          <a:ln>
            <a:noFill/>
          </a:ln>
        </p:spPr>
        <p:txBody>
          <a:bodyPr lIns="0" tIns="0" rIns="0" bIns="0" anchor="ctr"/>
          <a:lstStyle>
            <a:lvl1pPr defTabSz="584200">
              <a:defRPr>
                <a:solidFill>
                  <a:srgbClr val="000000"/>
                </a:solidFill>
                <a:latin typeface="Lato Light"/>
                <a:ea typeface="MS PGothic" panose="020B0600070205080204" charset="-128"/>
              </a:defRPr>
            </a:lvl1pPr>
            <a:lvl2pPr defTabSz="584200">
              <a:defRPr>
                <a:solidFill>
                  <a:srgbClr val="000000"/>
                </a:solidFill>
                <a:latin typeface="Lato Light"/>
                <a:ea typeface="MS PGothic" panose="020B0600070205080204" charset="-128"/>
              </a:defRPr>
            </a:lvl2pPr>
            <a:lvl3pPr defTabSz="584200">
              <a:defRPr>
                <a:solidFill>
                  <a:srgbClr val="000000"/>
                </a:solidFill>
                <a:latin typeface="Lato Light"/>
                <a:ea typeface="MS PGothic" panose="020B0600070205080204" charset="-128"/>
              </a:defRPr>
            </a:lvl3pPr>
            <a:lvl4pPr defTabSz="584200">
              <a:defRPr>
                <a:solidFill>
                  <a:srgbClr val="000000"/>
                </a:solidFill>
                <a:latin typeface="Lato Light"/>
                <a:ea typeface="MS PGothic" panose="020B0600070205080204" charset="-128"/>
              </a:defRPr>
            </a:lvl4pPr>
            <a:lvl5pPr defTabSz="584200">
              <a:defRPr>
                <a:solidFill>
                  <a:srgbClr val="000000"/>
                </a:solidFill>
                <a:latin typeface="Lato Light"/>
                <a:ea typeface="MS PGothic" panose="020B060007020508020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charset="-128"/>
              </a:defRPr>
            </a:lvl9pPr>
          </a:lstStyle>
          <a:p>
            <a:pPr algn="ctr" eaLnBrk="1" hangingPunct="1"/>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03</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52" name="文本框 51"/>
          <p:cNvSpPr txBox="1"/>
          <p:nvPr>
            <p:custDataLst>
              <p:tags r:id="rId2"/>
            </p:custDataLst>
          </p:nvPr>
        </p:nvSpPr>
        <p:spPr>
          <a:xfrm>
            <a:off x="673100" y="1353921"/>
            <a:ext cx="2760001" cy="401320"/>
          </a:xfrm>
          <a:prstGeom prst="rect">
            <a:avLst/>
          </a:prstGeom>
          <a:noFill/>
        </p:spPr>
        <p:txBody>
          <a:bodyPr wrap="square" lIns="90000" tIns="46800" rIns="90000" bIns="0" anchor="b" anchorCtr="0">
            <a:normAutofit fontScale="90000"/>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2000" b="1" spc="300" smtClean="0">
                <a:latin typeface="微软雅黑" panose="020B0503020204020204" charset="-122"/>
                <a:ea typeface="微软雅黑" panose="020B0503020204020204" charset="-122"/>
                <a:cs typeface="+mn-ea"/>
              </a:rPr>
              <a:t>（一）敢于坚持真理</a:t>
            </a:r>
            <a:endParaRPr lang="zh-CN" altLang="en-US" sz="2000" b="1" spc="300" smtClean="0">
              <a:latin typeface="微软雅黑" panose="020B0503020204020204" charset="-122"/>
              <a:ea typeface="微软雅黑" panose="020B0503020204020204" charset="-122"/>
              <a:cs typeface="+mn-ea"/>
            </a:endParaRPr>
          </a:p>
        </p:txBody>
      </p:sp>
      <p:sp>
        <p:nvSpPr>
          <p:cNvPr id="53" name="文本框 52"/>
          <p:cNvSpPr txBox="1"/>
          <p:nvPr>
            <p:custDataLst>
              <p:tags r:id="rId3"/>
            </p:custDataLst>
          </p:nvPr>
        </p:nvSpPr>
        <p:spPr>
          <a:xfrm>
            <a:off x="673100" y="1983740"/>
            <a:ext cx="3068955" cy="173990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smtClean="0">
                <a:latin typeface="微软雅黑" panose="020B0503020204020204" charset="-122"/>
                <a:ea typeface="微软雅黑" panose="020B0503020204020204" charset="-122"/>
              </a:rPr>
              <a:t>真理的掌握并不在于人数的多少，而在于理论本身。在真理不被大众所接受的时候，是否能够顶住压力，坚持真理，为正义而奔走，可以说是检验一名演讲者的“试金石”。</a:t>
            </a:r>
            <a:endParaRPr lang="zh-CN" altLang="en-US" sz="1600" spc="150" smtClean="0">
              <a:latin typeface="微软雅黑" panose="020B0503020204020204" charset="-122"/>
              <a:ea typeface="微软雅黑" panose="020B0503020204020204" charset="-122"/>
            </a:endParaRPr>
          </a:p>
        </p:txBody>
      </p:sp>
      <p:sp>
        <p:nvSpPr>
          <p:cNvPr id="54" name="文本框 53"/>
          <p:cNvSpPr txBox="1"/>
          <p:nvPr>
            <p:custDataLst>
              <p:tags r:id="rId4"/>
            </p:custDataLst>
          </p:nvPr>
        </p:nvSpPr>
        <p:spPr>
          <a:xfrm>
            <a:off x="673100" y="4116705"/>
            <a:ext cx="3292475" cy="653415"/>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b="1" spc="300" smtClean="0">
                <a:latin typeface="微软雅黑" panose="020B0503020204020204" charset="-122"/>
                <a:ea typeface="微软雅黑" panose="020B0503020204020204" charset="-122"/>
                <a:cs typeface="+mn-ea"/>
              </a:rPr>
              <a:t>（三）继承发扬中华民族的传统美德</a:t>
            </a:r>
            <a:endParaRPr lang="zh-CN" altLang="en-US" b="1" spc="300" smtClean="0">
              <a:latin typeface="微软雅黑" panose="020B0503020204020204" charset="-122"/>
              <a:ea typeface="微软雅黑" panose="020B0503020204020204" charset="-122"/>
              <a:cs typeface="+mn-ea"/>
            </a:endParaRPr>
          </a:p>
        </p:txBody>
      </p:sp>
      <p:sp>
        <p:nvSpPr>
          <p:cNvPr id="55" name="文本框 54"/>
          <p:cNvSpPr txBox="1"/>
          <p:nvPr>
            <p:custDataLst>
              <p:tags r:id="rId5"/>
            </p:custDataLst>
          </p:nvPr>
        </p:nvSpPr>
        <p:spPr>
          <a:xfrm>
            <a:off x="673100" y="4798060"/>
            <a:ext cx="3292475" cy="129286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smtClean="0">
                <a:latin typeface="微软雅黑" panose="020B0503020204020204" charset="-122"/>
                <a:ea typeface="微软雅黑" panose="020B0503020204020204" charset="-122"/>
              </a:rPr>
              <a:t>中华民族的传统美德，是中华民族几千年传承下来的优良品质，是中国民族历史的缩影，也是中国文化的精髓。</a:t>
            </a:r>
            <a:endParaRPr lang="zh-CN" altLang="en-US" sz="1600" spc="150" smtClean="0">
              <a:latin typeface="微软雅黑" panose="020B0503020204020204" charset="-122"/>
              <a:ea typeface="微软雅黑" panose="020B0503020204020204" charset="-122"/>
            </a:endParaRPr>
          </a:p>
        </p:txBody>
      </p:sp>
      <p:sp>
        <p:nvSpPr>
          <p:cNvPr id="56" name="文本框 55"/>
          <p:cNvSpPr txBox="1"/>
          <p:nvPr>
            <p:custDataLst>
              <p:tags r:id="rId6"/>
            </p:custDataLst>
          </p:nvPr>
        </p:nvSpPr>
        <p:spPr>
          <a:xfrm>
            <a:off x="8758899" y="3229672"/>
            <a:ext cx="2760001" cy="401320"/>
          </a:xfrm>
          <a:prstGeom prst="rect">
            <a:avLst/>
          </a:prstGeom>
          <a:noFill/>
        </p:spPr>
        <p:txBody>
          <a:bodyPr wrap="square" lIns="90000" tIns="46800" rIns="90000" bIns="0" anchor="b" anchorCtr="0">
            <a:norm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b="1" spc="300" smtClean="0">
                <a:latin typeface="微软雅黑" panose="020B0503020204020204" charset="-122"/>
                <a:ea typeface="微软雅黑" panose="020B0503020204020204" charset="-122"/>
                <a:cs typeface="+mn-ea"/>
              </a:rPr>
              <a:t>（二）心胸开阔</a:t>
            </a:r>
            <a:endParaRPr lang="zh-CN" altLang="en-US" b="1" spc="300" smtClean="0">
              <a:latin typeface="微软雅黑" panose="020B0503020204020204" charset="-122"/>
              <a:ea typeface="微软雅黑" panose="020B0503020204020204" charset="-122"/>
              <a:cs typeface="+mn-ea"/>
            </a:endParaRPr>
          </a:p>
        </p:txBody>
      </p:sp>
      <p:sp>
        <p:nvSpPr>
          <p:cNvPr id="57" name="文本框 56"/>
          <p:cNvSpPr txBox="1"/>
          <p:nvPr>
            <p:custDataLst>
              <p:tags r:id="rId7"/>
            </p:custDataLst>
          </p:nvPr>
        </p:nvSpPr>
        <p:spPr>
          <a:xfrm>
            <a:off x="8759190" y="3658870"/>
            <a:ext cx="2759710" cy="120777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600" spc="150" smtClean="0">
                <a:latin typeface="微软雅黑" panose="020B0503020204020204" charset="-122"/>
                <a:ea typeface="微软雅黑" panose="020B0503020204020204" charset="-122"/>
              </a:rPr>
              <a:t>所谓“宰相肚里能撑船”，正因为做事光明磊落，坦坦荡荡，才能够在演讲中体现出这种人格特点。</a:t>
            </a:r>
            <a:endParaRPr lang="zh-CN" altLang="en-US" sz="1600" spc="150" smtClean="0">
              <a:latin typeface="微软雅黑" panose="020B0503020204020204" charset="-122"/>
              <a:ea typeface="微软雅黑" panose="020B0503020204020204" charset="-122"/>
            </a:endParaRPr>
          </a:p>
        </p:txBody>
      </p:sp>
      <p:sp>
        <p:nvSpPr>
          <p:cNvPr id="58" name="Shape 1318"/>
          <p:cNvSpPr/>
          <p:nvPr>
            <p:custDataLst>
              <p:tags r:id="rId8"/>
            </p:custDataLst>
          </p:nvPr>
        </p:nvSpPr>
        <p:spPr bwMode="auto">
          <a:xfrm>
            <a:off x="4634027" y="1755130"/>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F74AD"/>
          </a:solidFill>
          <a:ln>
            <a:noFill/>
          </a:ln>
        </p:spPr>
        <p:txBody>
          <a:bodyPr lIns="0" tIns="0" rIns="0" bIns="0" anchor="ctr"/>
          <a:lstStyle>
            <a:lvl1pPr defTabSz="584200">
              <a:defRPr>
                <a:solidFill>
                  <a:srgbClr val="000000"/>
                </a:solidFill>
                <a:latin typeface="Lato Light"/>
                <a:ea typeface="MS PGothic" panose="020B0600070205080204" charset="-128"/>
              </a:defRPr>
            </a:lvl1pPr>
            <a:lvl2pPr defTabSz="584200">
              <a:defRPr>
                <a:solidFill>
                  <a:srgbClr val="000000"/>
                </a:solidFill>
                <a:latin typeface="Lato Light"/>
                <a:ea typeface="MS PGothic" panose="020B0600070205080204" charset="-128"/>
              </a:defRPr>
            </a:lvl2pPr>
            <a:lvl3pPr defTabSz="584200">
              <a:defRPr>
                <a:solidFill>
                  <a:srgbClr val="000000"/>
                </a:solidFill>
                <a:latin typeface="Lato Light"/>
                <a:ea typeface="MS PGothic" panose="020B0600070205080204" charset="-128"/>
              </a:defRPr>
            </a:lvl3pPr>
            <a:lvl4pPr defTabSz="584200">
              <a:defRPr>
                <a:solidFill>
                  <a:srgbClr val="000000"/>
                </a:solidFill>
                <a:latin typeface="Lato Light"/>
                <a:ea typeface="MS PGothic" panose="020B0600070205080204" charset="-128"/>
              </a:defRPr>
            </a:lvl4pPr>
            <a:lvl5pPr defTabSz="584200">
              <a:defRPr>
                <a:solidFill>
                  <a:srgbClr val="000000"/>
                </a:solidFill>
                <a:latin typeface="Lato Light"/>
                <a:ea typeface="MS PGothic" panose="020B060007020508020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charset="-128"/>
              </a:defRPr>
            </a:lvl9pPr>
          </a:lstStyle>
          <a:p>
            <a:pPr algn="ctr" eaLnBrk="1" hangingPunct="1"/>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01</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59" name="任意多边形: 形状 26"/>
          <p:cNvSpPr/>
          <p:nvPr>
            <p:custDataLst>
              <p:tags r:id="rId9"/>
            </p:custDataLst>
          </p:nvPr>
        </p:nvSpPr>
        <p:spPr>
          <a:xfrm rot="6762136">
            <a:off x="6956413" y="1709585"/>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0" name="任意多边形: 形状 27"/>
          <p:cNvSpPr/>
          <p:nvPr>
            <p:custDataLst>
              <p:tags r:id="rId10"/>
            </p:custDataLst>
          </p:nvPr>
        </p:nvSpPr>
        <p:spPr>
          <a:xfrm rot="13361387">
            <a:off x="7098916" y="4777402"/>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2" name="Shape 1312"/>
          <p:cNvSpPr/>
          <p:nvPr>
            <p:custDataLst>
              <p:tags r:id="rId11"/>
            </p:custDataLst>
          </p:nvPr>
        </p:nvSpPr>
        <p:spPr bwMode="auto">
          <a:xfrm>
            <a:off x="7496289" y="3399781"/>
            <a:ext cx="952500"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498DB"/>
          </a:solidFill>
          <a:ln>
            <a:noFill/>
          </a:ln>
        </p:spPr>
        <p:txBody>
          <a:bodyPr lIns="0" tIns="0" rIns="0" bIns="0" anchor="ctr"/>
          <a:lstStyle/>
          <a:p>
            <a:pPr algn="ctr" defTabSz="584200"/>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02</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63" name="任意多边形: 形状 23"/>
          <p:cNvSpPr/>
          <p:nvPr>
            <p:custDataLst>
              <p:tags r:id="rId12"/>
            </p:custDataLst>
          </p:nvPr>
        </p:nvSpPr>
        <p:spPr>
          <a:xfrm rot="21141751">
            <a:off x="4041937" y="3266554"/>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三、文化素质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（一）历史知识</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11120120" cy="645160"/>
          </a:xfrm>
          <a:prstGeom prst="rect">
            <a:avLst/>
          </a:prstGeom>
          <a:noFill/>
        </p:spPr>
        <p:txBody>
          <a:bodyPr wrap="square" rtlCol="0">
            <a:spAutoFit/>
          </a:bodyPr>
          <a:p>
            <a:r>
              <a:rPr lang="zh-CN" altLang="en-US"/>
              <a:t>“以史为鉴，可以知兴替，可以知未来”，正因为历史的长河中隐藏了无数真理，后人才可感知其宝贵之处，才可了解并借鉴其价值。</a:t>
            </a:r>
            <a:endParaRPr lang="zh-CN" altLang="en-US"/>
          </a:p>
        </p:txBody>
      </p:sp>
      <p:pic>
        <p:nvPicPr>
          <p:cNvPr id="112" name="图片 111"/>
          <p:cNvPicPr/>
          <p:nvPr/>
        </p:nvPicPr>
        <p:blipFill>
          <a:blip r:embed="rId1"/>
          <a:stretch>
            <a:fillRect/>
          </a:stretch>
        </p:blipFill>
        <p:spPr>
          <a:xfrm>
            <a:off x="631190" y="2392045"/>
            <a:ext cx="5741670" cy="3685540"/>
          </a:xfrm>
          <a:prstGeom prst="rect">
            <a:avLst/>
          </a:prstGeom>
          <a:noFill/>
          <a:ln w="9525">
            <a:noFill/>
          </a:ln>
        </p:spPr>
      </p:pic>
      <p:pic>
        <p:nvPicPr>
          <p:cNvPr id="113" name="图片 112"/>
          <p:cNvPicPr/>
          <p:nvPr/>
        </p:nvPicPr>
        <p:blipFill>
          <a:blip r:embed="rId2"/>
          <a:stretch>
            <a:fillRect/>
          </a:stretch>
        </p:blipFill>
        <p:spPr>
          <a:xfrm>
            <a:off x="6644640" y="2392045"/>
            <a:ext cx="5008880" cy="36976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三、文化素质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（二）民族风俗习惯</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4776470" cy="3415030"/>
          </a:xfrm>
          <a:prstGeom prst="rect">
            <a:avLst/>
          </a:prstGeom>
          <a:noFill/>
        </p:spPr>
        <p:txBody>
          <a:bodyPr wrap="square" rtlCol="0">
            <a:spAutoFit/>
          </a:bodyPr>
          <a:p>
            <a:pPr fontAlgn="auto">
              <a:lnSpc>
                <a:spcPct val="150000"/>
              </a:lnSpc>
            </a:pPr>
            <a:r>
              <a:rPr lang="zh-CN" altLang="en-US"/>
              <a:t>生活地域的不同，造就了不同的文化、不同的语言、不同的交流方式。对于演讲者而言，了解别人的风俗有利于增长见识，促进交流。例如，毛利人的见面问候方式并不是简单的握手或者点头，而是这个民族特有的“碰鼻礼”。了解了当地的民族风俗，不仅可以避免尴尬，减少不礼貌的行为，还可以为快速融入当地的氛围创造条件。</a:t>
            </a:r>
            <a:endParaRPr lang="zh-CN" altLang="en-US"/>
          </a:p>
        </p:txBody>
      </p:sp>
      <p:pic>
        <p:nvPicPr>
          <p:cNvPr id="114" name="图片 113"/>
          <p:cNvPicPr/>
          <p:nvPr/>
        </p:nvPicPr>
        <p:blipFill>
          <a:blip r:embed="rId1"/>
          <a:stretch>
            <a:fillRect/>
          </a:stretch>
        </p:blipFill>
        <p:spPr>
          <a:xfrm>
            <a:off x="6005195" y="1109345"/>
            <a:ext cx="4763135" cy="40925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三、文化素质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110934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（三）科学知识</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33400" y="1612265"/>
            <a:ext cx="4776470" cy="4246245"/>
          </a:xfrm>
          <a:prstGeom prst="rect">
            <a:avLst/>
          </a:prstGeom>
          <a:noFill/>
        </p:spPr>
        <p:txBody>
          <a:bodyPr wrap="square" rtlCol="0">
            <a:spAutoFit/>
          </a:bodyPr>
          <a:p>
            <a:pPr fontAlgn="auto">
              <a:lnSpc>
                <a:spcPct val="150000"/>
              </a:lnSpc>
            </a:pPr>
            <a:r>
              <a:rPr lang="zh-CN" altLang="en-US"/>
              <a:t>莱特兄弟发明了飞机，从此世界两地的距离缩短为以小时计算；苹果砸醒了牛顿，从此万有引力成为物理学的经典奠基理论；屠呦呦发明了青蒿素，从此世界人民不必再受疟疾的困扰。</a:t>
            </a:r>
            <a:endParaRPr lang="zh-CN" altLang="en-US"/>
          </a:p>
          <a:p>
            <a:pPr fontAlgn="auto">
              <a:lnSpc>
                <a:spcPct val="150000"/>
              </a:lnSpc>
            </a:pPr>
            <a:r>
              <a:rPr lang="zh-CN" altLang="en-US"/>
              <a:t>历史的进程与科学发明有着密不可分的联系，可以说，每一项科学发明，带来的都是人类向前迈进的一大步。正因为科学技术在日常生活中巨大的影响力，所以作为成功的演讲者，如果对自然学科知识也有一定的积累，并能够在演讲中自然引出，定会收到更好的现场效果。</a:t>
            </a:r>
            <a:endParaRPr lang="zh-CN" altLang="en-US"/>
          </a:p>
        </p:txBody>
      </p:sp>
      <p:pic>
        <p:nvPicPr>
          <p:cNvPr id="116" name="图片 115"/>
          <p:cNvPicPr/>
          <p:nvPr/>
        </p:nvPicPr>
        <p:blipFill>
          <a:blip r:embed="rId1"/>
          <a:stretch>
            <a:fillRect/>
          </a:stretch>
        </p:blipFill>
        <p:spPr>
          <a:xfrm>
            <a:off x="6216015" y="974725"/>
            <a:ext cx="4780280" cy="48837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三、文化素质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31190" y="96710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（四）文化知识</a:t>
            </a:r>
            <a:endParaRPr lang="zh-CN" altLang="en-US">
              <a:latin typeface="宋体" panose="02010600030101010101" pitchFamily="2" charset="-122"/>
              <a:ea typeface="宋体" panose="02010600030101010101" pitchFamily="2" charset="-122"/>
            </a:endParaRPr>
          </a:p>
        </p:txBody>
      </p:sp>
      <p:sp>
        <p:nvSpPr>
          <p:cNvPr id="6" name="文本框 5"/>
          <p:cNvSpPr txBox="1"/>
          <p:nvPr/>
        </p:nvSpPr>
        <p:spPr>
          <a:xfrm>
            <a:off x="504825" y="1335405"/>
            <a:ext cx="6582410" cy="5077460"/>
          </a:xfrm>
          <a:prstGeom prst="rect">
            <a:avLst/>
          </a:prstGeom>
          <a:noFill/>
        </p:spPr>
        <p:txBody>
          <a:bodyPr wrap="square" rtlCol="0">
            <a:spAutoFit/>
          </a:bodyPr>
          <a:p>
            <a:pPr fontAlgn="auto">
              <a:lnSpc>
                <a:spcPct val="150000"/>
              </a:lnSpc>
            </a:pPr>
            <a:r>
              <a:rPr lang="zh-CN" altLang="en-US"/>
              <a:t>作为成功的演讲者，要使演讲引人入胜，演讲内容就需要有理有据，在这其中，文化知识是必不可少的。</a:t>
            </a:r>
            <a:endParaRPr lang="zh-CN" altLang="en-US"/>
          </a:p>
          <a:p>
            <a:pPr fontAlgn="auto">
              <a:lnSpc>
                <a:spcPct val="150000"/>
              </a:lnSpc>
            </a:pPr>
            <a:r>
              <a:rPr lang="zh-CN" altLang="en-US"/>
              <a:t>1. 经济学知识</a:t>
            </a:r>
            <a:endParaRPr lang="zh-CN" altLang="en-US"/>
          </a:p>
          <a:p>
            <a:pPr fontAlgn="auto">
              <a:lnSpc>
                <a:spcPct val="150000"/>
              </a:lnSpc>
            </a:pPr>
            <a:r>
              <a:rPr lang="zh-CN" altLang="en-US"/>
              <a:t>经济学知识在日常生活中随处可见，小到冬天记得囤白菜，大到投资股票看市场预期，无一不涉及经济学知识。一些基本的经济学理论。</a:t>
            </a:r>
            <a:endParaRPr lang="zh-CN" altLang="en-US"/>
          </a:p>
          <a:p>
            <a:pPr fontAlgn="auto">
              <a:lnSpc>
                <a:spcPct val="150000"/>
              </a:lnSpc>
            </a:pPr>
            <a:r>
              <a:rPr lang="zh-CN" altLang="en-US"/>
              <a:t>2. 法律知识</a:t>
            </a:r>
            <a:endParaRPr lang="zh-CN" altLang="en-US"/>
          </a:p>
          <a:p>
            <a:pPr fontAlgn="auto">
              <a:lnSpc>
                <a:spcPct val="150000"/>
              </a:lnSpc>
            </a:pPr>
            <a:r>
              <a:rPr lang="zh-CN" altLang="en-US"/>
              <a:t>作为国家公民，遵守国家法律是基本义务。普通民众尚且对相关法律了解甚深，何况演讲者？</a:t>
            </a:r>
            <a:endParaRPr lang="zh-CN" altLang="en-US"/>
          </a:p>
          <a:p>
            <a:pPr fontAlgn="auto">
              <a:lnSpc>
                <a:spcPct val="150000"/>
              </a:lnSpc>
            </a:pPr>
            <a:r>
              <a:rPr lang="zh-CN" altLang="en-US"/>
              <a:t>3. 政治学知识</a:t>
            </a:r>
            <a:endParaRPr lang="zh-CN" altLang="en-US"/>
          </a:p>
          <a:p>
            <a:pPr fontAlgn="auto">
              <a:lnSpc>
                <a:spcPct val="150000"/>
              </a:lnSpc>
            </a:pPr>
            <a:r>
              <a:rPr lang="zh-CN" altLang="en-US"/>
              <a:t>各国的政体都有不同之处，若不能够及时、准确了解基本政治概况，在沟通与交流中势必会出现各种不便和阻碍。</a:t>
            </a:r>
            <a:endParaRPr lang="zh-CN" altLang="en-US"/>
          </a:p>
        </p:txBody>
      </p:sp>
      <p:pic>
        <p:nvPicPr>
          <p:cNvPr id="117" name="图片 116"/>
          <p:cNvPicPr/>
          <p:nvPr/>
        </p:nvPicPr>
        <p:blipFill>
          <a:blip r:embed="rId1"/>
          <a:stretch>
            <a:fillRect/>
          </a:stretch>
        </p:blipFill>
        <p:spPr>
          <a:xfrm>
            <a:off x="7174865" y="2035810"/>
            <a:ext cx="4416425" cy="36766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44437" y="2572727"/>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心理素质的培养</a:t>
            </a:r>
            <a:endParaRPr lang="zh-CN" altLang="en-US" sz="2000">
              <a:solidFill>
                <a:schemeClr val="bg1"/>
              </a:solidFill>
              <a:latin typeface="微软雅黑" panose="020B0503020204020204" charset="-122"/>
              <a:ea typeface="微软雅黑" panose="020B0503020204020204" charset="-122"/>
            </a:endParaRPr>
          </a:p>
        </p:txBody>
      </p:sp>
      <p:sp>
        <p:nvSpPr>
          <p:cNvPr id="33" name="文本框 32"/>
          <p:cNvSpPr txBox="1"/>
          <p:nvPr/>
        </p:nvSpPr>
        <p:spPr>
          <a:xfrm>
            <a:off x="5644437" y="3289788"/>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口才思维的培养</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44437" y="4174070"/>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思想道德与文化素质的培养</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5" name="椭圆 44"/>
          <p:cNvSpPr/>
          <p:nvPr/>
        </p:nvSpPr>
        <p:spPr>
          <a:xfrm>
            <a:off x="4758610" y="2453791"/>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758610" y="321847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758610" y="402020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801474" y="2468668"/>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2" name="文本框 31"/>
          <p:cNvSpPr txBox="1"/>
          <p:nvPr/>
        </p:nvSpPr>
        <p:spPr>
          <a:xfrm>
            <a:off x="4801474" y="3270819"/>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758929" y="4080806"/>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3.</a:t>
            </a:r>
            <a:endParaRPr lang="zh-CN" altLang="en-US" sz="3200" i="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4347" y="4326500"/>
            <a:ext cx="3750469" cy="460375"/>
          </a:xfrm>
          <a:prstGeom prst="rect">
            <a:avLst/>
          </a:prstGeom>
          <a:noFill/>
        </p:spPr>
        <p:txBody>
          <a:bodyPr wrap="square" rtlCol="0">
            <a:spAutoFit/>
          </a:bodyPr>
          <a:lstStyle/>
          <a:p>
            <a:pPr algn="ctr"/>
            <a:r>
              <a:rPr lang="zh-CN" altLang="en-US" sz="2400">
                <a:solidFill>
                  <a:schemeClr val="tx1">
                    <a:lumMod val="95000"/>
                    <a:lumOff val="5000"/>
                  </a:schemeClr>
                </a:solidFill>
                <a:latin typeface="微软雅黑" panose="020B0503020204020204" charset="-122"/>
                <a:ea typeface="微软雅黑" panose="020B0503020204020204" charset="-122"/>
              </a:rPr>
              <a:t>心理素质的培养</a:t>
            </a:r>
            <a:endParaRPr lang="zh-CN" altLang="en-US" sz="24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790956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一、演讲者应当具备的心理素质</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3" name="矩形 2"/>
          <p:cNvSpPr/>
          <p:nvPr/>
        </p:nvSpPr>
        <p:spPr>
          <a:xfrm>
            <a:off x="9232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 name="任意多边形 14"/>
          <p:cNvSpPr/>
          <p:nvPr/>
        </p:nvSpPr>
        <p:spPr>
          <a:xfrm>
            <a:off x="92329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22"/>
          <p:cNvSpPr txBox="1"/>
          <p:nvPr/>
        </p:nvSpPr>
        <p:spPr>
          <a:xfrm flipH="1">
            <a:off x="1120140" y="2126615"/>
            <a:ext cx="2384425" cy="230695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观察力对于进行中的演讲更为重要，正因为能够及时注意到观众的反应，才能够对演讲内容及时作出调整，使之更加适应当时的演讲环境。</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6" name="文本框 20"/>
          <p:cNvSpPr txBox="1"/>
          <p:nvPr/>
        </p:nvSpPr>
        <p:spPr>
          <a:xfrm flipH="1">
            <a:off x="1226820" y="1184910"/>
            <a:ext cx="217106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（一）观察力</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8" name="矩形 7"/>
          <p:cNvSpPr/>
          <p:nvPr/>
        </p:nvSpPr>
        <p:spPr>
          <a:xfrm>
            <a:off x="4752340" y="1739265"/>
            <a:ext cx="2773680" cy="4331970"/>
          </a:xfrm>
          <a:prstGeom prst="rect">
            <a:avLst/>
          </a:prstGeom>
          <a:solidFill>
            <a:schemeClr val="bg1"/>
          </a:solid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5"/>
          <p:cNvSpPr/>
          <p:nvPr/>
        </p:nvSpPr>
        <p:spPr>
          <a:xfrm>
            <a:off x="475234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文本框 22"/>
          <p:cNvSpPr txBox="1"/>
          <p:nvPr/>
        </p:nvSpPr>
        <p:spPr>
          <a:xfrm flipH="1">
            <a:off x="4879975" y="2235835"/>
            <a:ext cx="253809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观众的数量、观众的素质等通常会对演讲者造成不同的心理压力，如果没有足够的信心，就无法做到在演讲时不怯场。</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1" name="文本框 20"/>
          <p:cNvSpPr txBox="1"/>
          <p:nvPr/>
        </p:nvSpPr>
        <p:spPr>
          <a:xfrm flipH="1">
            <a:off x="5055870" y="1184910"/>
            <a:ext cx="217106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（二）自信心</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3" name="矩形 12"/>
          <p:cNvSpPr/>
          <p:nvPr/>
        </p:nvSpPr>
        <p:spPr>
          <a:xfrm>
            <a:off x="85813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4" name="任意多边形 13"/>
          <p:cNvSpPr/>
          <p:nvPr/>
        </p:nvSpPr>
        <p:spPr>
          <a:xfrm>
            <a:off x="858139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文本框 22"/>
          <p:cNvSpPr txBox="1"/>
          <p:nvPr/>
        </p:nvSpPr>
        <p:spPr>
          <a:xfrm flipH="1">
            <a:off x="8882380" y="2235801"/>
            <a:ext cx="217106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真诚是高尚的品德，热情是友善的标志。</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6" name="文本框 20"/>
          <p:cNvSpPr txBox="1"/>
          <p:nvPr/>
        </p:nvSpPr>
        <p:spPr>
          <a:xfrm flipH="1">
            <a:off x="8884920" y="1184910"/>
            <a:ext cx="217106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（三）真诚</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8" name="trade-center_89006"/>
          <p:cNvSpPr>
            <a:spLocks noChangeAspect="1"/>
          </p:cNvSpPr>
          <p:nvPr/>
        </p:nvSpPr>
        <p:spPr bwMode="auto">
          <a:xfrm>
            <a:off x="2353140" y="4720396"/>
            <a:ext cx="896945" cy="863794"/>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rgbClr val="31568C"/>
          </a:solidFill>
          <a:ln>
            <a:noFill/>
          </a:ln>
        </p:spPr>
      </p:sp>
      <p:sp>
        <p:nvSpPr>
          <p:cNvPr id="19" name="crowd-of-users_33887"/>
          <p:cNvSpPr>
            <a:spLocks noChangeAspect="1"/>
          </p:cNvSpPr>
          <p:nvPr/>
        </p:nvSpPr>
        <p:spPr bwMode="auto">
          <a:xfrm>
            <a:off x="6083669" y="4720396"/>
            <a:ext cx="1129642" cy="863794"/>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rgbClr val="C4A268"/>
          </a:solidFill>
          <a:ln>
            <a:noFill/>
          </a:ln>
        </p:spPr>
      </p:sp>
      <p:sp>
        <p:nvSpPr>
          <p:cNvPr id="20" name="stats_150561"/>
          <p:cNvSpPr>
            <a:spLocks noChangeAspect="1"/>
          </p:cNvSpPr>
          <p:nvPr/>
        </p:nvSpPr>
        <p:spPr bwMode="auto">
          <a:xfrm>
            <a:off x="10019337" y="4877435"/>
            <a:ext cx="1080463" cy="70675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rgbClr val="31568C"/>
          </a:solidFill>
          <a:ln>
            <a:noFill/>
          </a:ln>
        </p:spPr>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790956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一、演讲者应当具备的心理素质</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3" name="矩形 2"/>
          <p:cNvSpPr/>
          <p:nvPr/>
        </p:nvSpPr>
        <p:spPr>
          <a:xfrm>
            <a:off x="9232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 name="任意多边形 14"/>
          <p:cNvSpPr/>
          <p:nvPr/>
        </p:nvSpPr>
        <p:spPr>
          <a:xfrm>
            <a:off x="92329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22"/>
          <p:cNvSpPr txBox="1"/>
          <p:nvPr/>
        </p:nvSpPr>
        <p:spPr>
          <a:xfrm flipH="1">
            <a:off x="1120140" y="2126615"/>
            <a:ext cx="2384425" cy="230695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宽容是做人的美德，果敢是强者的表现。在社会交往中，面对一些矛盾尖锐、复杂难解的问题，应该抱有一种既宽容又果敢的心态。</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6" name="文本框 20"/>
          <p:cNvSpPr txBox="1"/>
          <p:nvPr/>
        </p:nvSpPr>
        <p:spPr>
          <a:xfrm flipH="1">
            <a:off x="998855" y="1184910"/>
            <a:ext cx="247332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（四）宽容果敢</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8" name="矩形 7"/>
          <p:cNvSpPr/>
          <p:nvPr/>
        </p:nvSpPr>
        <p:spPr>
          <a:xfrm>
            <a:off x="4752340" y="1739265"/>
            <a:ext cx="2773680" cy="4331970"/>
          </a:xfrm>
          <a:prstGeom prst="rect">
            <a:avLst/>
          </a:prstGeom>
          <a:solidFill>
            <a:schemeClr val="bg1"/>
          </a:solid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任意多边形 5"/>
          <p:cNvSpPr/>
          <p:nvPr/>
        </p:nvSpPr>
        <p:spPr>
          <a:xfrm>
            <a:off x="475234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文本框 22"/>
          <p:cNvSpPr txBox="1"/>
          <p:nvPr/>
        </p:nvSpPr>
        <p:spPr>
          <a:xfrm flipH="1">
            <a:off x="4871720" y="2018665"/>
            <a:ext cx="2538095"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平等待人在现实中很难完全实现，因为人类无时无刻不受着情绪和情感的影响。但在日常生活中，平等待人又是必须的、必要的，所以，应当坚持将心比心的原则。</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1" name="文本框 20"/>
          <p:cNvSpPr txBox="1"/>
          <p:nvPr/>
        </p:nvSpPr>
        <p:spPr>
          <a:xfrm flipH="1">
            <a:off x="4543425" y="1184910"/>
            <a:ext cx="3194685"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（五）保护他人自尊</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3" name="矩形 12"/>
          <p:cNvSpPr/>
          <p:nvPr/>
        </p:nvSpPr>
        <p:spPr>
          <a:xfrm>
            <a:off x="85813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4" name="任意多边形 13"/>
          <p:cNvSpPr/>
          <p:nvPr/>
        </p:nvSpPr>
        <p:spPr>
          <a:xfrm>
            <a:off x="8581390" y="1082675"/>
            <a:ext cx="2776855" cy="93599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文本框 22"/>
          <p:cNvSpPr txBox="1"/>
          <p:nvPr/>
        </p:nvSpPr>
        <p:spPr>
          <a:xfrm flipH="1">
            <a:off x="8773795" y="2015490"/>
            <a:ext cx="2471420"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演讲中经常遇到的情况就是临场紧张，以至于大脑一片空白，什么都忘记了。要摆脱这种困境，除了练习，从熟练中生出巧来，还需要对自己多做积极的心理暗示。</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16" name="文本框 20"/>
          <p:cNvSpPr txBox="1"/>
          <p:nvPr/>
        </p:nvSpPr>
        <p:spPr>
          <a:xfrm flipH="1">
            <a:off x="8578215" y="1000125"/>
            <a:ext cx="290004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（六）积极的心理暗示</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8" name="trade-center_89006"/>
          <p:cNvSpPr>
            <a:spLocks noChangeAspect="1"/>
          </p:cNvSpPr>
          <p:nvPr/>
        </p:nvSpPr>
        <p:spPr bwMode="auto">
          <a:xfrm>
            <a:off x="2353140" y="4720396"/>
            <a:ext cx="896945" cy="863794"/>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rgbClr val="31568C"/>
          </a:solidFill>
          <a:ln>
            <a:noFill/>
          </a:ln>
        </p:spPr>
      </p:sp>
      <p:sp>
        <p:nvSpPr>
          <p:cNvPr id="19" name="crowd-of-users_33887"/>
          <p:cNvSpPr>
            <a:spLocks noChangeAspect="1"/>
          </p:cNvSpPr>
          <p:nvPr/>
        </p:nvSpPr>
        <p:spPr bwMode="auto">
          <a:xfrm>
            <a:off x="6083669" y="4720396"/>
            <a:ext cx="1129642" cy="863794"/>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rgbClr val="C4A268"/>
          </a:solidFill>
          <a:ln>
            <a:noFill/>
          </a:ln>
        </p:spPr>
      </p:sp>
      <p:sp>
        <p:nvSpPr>
          <p:cNvPr id="20" name="stats_150561"/>
          <p:cNvSpPr>
            <a:spLocks noChangeAspect="1"/>
          </p:cNvSpPr>
          <p:nvPr/>
        </p:nvSpPr>
        <p:spPr bwMode="auto">
          <a:xfrm>
            <a:off x="10019337" y="4877435"/>
            <a:ext cx="1080463" cy="70675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rgbClr val="31568C"/>
          </a:solidFill>
          <a:ln>
            <a:noFill/>
          </a:ln>
        </p:spPr>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114550" y="946150"/>
            <a:ext cx="9224010" cy="3830955"/>
          </a:xfrm>
          <a:prstGeom prst="rect">
            <a:avLst/>
          </a:prstGeom>
          <a:noFill/>
        </p:spPr>
        <p:txBody>
          <a:bodyPr wrap="square" rtlCol="0">
            <a:spAutoFit/>
          </a:bodyPr>
          <a:p>
            <a:pPr indent="508000" algn="ctr" fontAlgn="auto">
              <a:lnSpc>
                <a:spcPct val="150000"/>
              </a:lnSpc>
            </a:pPr>
            <a:r>
              <a:rPr lang="zh-CN" altLang="en-US" b="1" dirty="0">
                <a:latin typeface="宋体" panose="02010600030101010101" pitchFamily="2" charset="-122"/>
                <a:ea typeface="宋体" panose="02010600030101010101" pitchFamily="2" charset="-122"/>
                <a:cs typeface="宋体" panose="02010600030101010101" pitchFamily="2" charset="-122"/>
                <a:sym typeface="+mn-ea"/>
              </a:rPr>
              <a:t>纳尔逊曼德拉演讲稿</a:t>
            </a:r>
            <a:endParaRPr lang="zh-CN" altLang="en-US" b="1"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由于别人的告密,曼德拉在1962年因政治煽动和非法越境罪被逮捕,当时他被判了五年监禁。</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1963年,当时的政府对其追加控罪如阴谋破坏罪、叛国罪和阴谋推翻政府罪。本次演讲即是在监禁开始时发表的,演讲内容很短,但是对南非来说,意义非风!</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我已经把我的一生奉献给了非洲人民的斗争,我为反对白人种族统治而斗争,我也为反对黑人专制而斗争。我怀有一个建立民主和自由社会的美好理想,在这样的社会里,所有人都和睦相处,有着平等的机会。我希望为这一理想或者 ,并去实现它。但如果需要的话,我也准备为它复出生命。</a:t>
            </a:r>
            <a:endParaRPr lang="zh-CN" altLang="en-US"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8015" y="2015397"/>
            <a:ext cx="5201920"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忘词时，演讲者首先要稳住情绪，不要惊慌失措。如果出现短暂遗忘，可以用插话或重复的方法进行补救，为自己赢得回忆起演讲词的时间。比如在中断的地方插一句：“朋友们，我这样讲不知大家能否听得清楚？”利用征询听众意见，观察听众反应的瞬间迅速回忆；或在出现短时遗忘后，将前面最后一句话重复一遍，以表示强调；也可以说：“是的，这个问题应当引起我们的重视。”通过重复的方式，容易引起联想。</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716915" y="110934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（一）忘词应对技巧</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6399530" y="2017014"/>
            <a:ext cx="4572000" cy="3044952"/>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534860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二、如何应付突发事件</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文本框 4"/>
          <p:cNvSpPr txBox="1"/>
          <p:nvPr/>
        </p:nvSpPr>
        <p:spPr>
          <a:xfrm>
            <a:off x="628015" y="110934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（二）说错话应对技巧</a:t>
            </a:r>
            <a:endParaRPr lang="zh-CN" altLang="en-US">
              <a:latin typeface="宋体" panose="02010600030101010101" pitchFamily="2" charset="-122"/>
              <a:ea typeface="宋体" panose="02010600030101010101" pitchFamily="2" charset="-122"/>
            </a:endParaRPr>
          </a:p>
        </p:txBody>
      </p:sp>
      <p:sp>
        <p:nvSpPr>
          <p:cNvPr id="31" name="圆角矩形 30"/>
          <p:cNvSpPr/>
          <p:nvPr>
            <p:custDataLst>
              <p:tags r:id="rId1"/>
            </p:custDataLst>
          </p:nvPr>
        </p:nvSpPr>
        <p:spPr>
          <a:xfrm>
            <a:off x="936625" y="2085340"/>
            <a:ext cx="4559935" cy="1299210"/>
          </a:xfrm>
          <a:prstGeom prst="roundRect">
            <a:avLst>
              <a:gd name="adj" fmla="val 50000"/>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0" name="椭圆 29"/>
          <p:cNvSpPr/>
          <p:nvPr>
            <p:custDataLst>
              <p:tags r:id="rId2"/>
            </p:custDataLst>
          </p:nvPr>
        </p:nvSpPr>
        <p:spPr>
          <a:xfrm>
            <a:off x="562610" y="1992630"/>
            <a:ext cx="1473200" cy="1473200"/>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2" name="椭圆 31"/>
          <p:cNvSpPr/>
          <p:nvPr>
            <p:custDataLst>
              <p:tags r:id="rId3"/>
            </p:custDataLst>
          </p:nvPr>
        </p:nvSpPr>
        <p:spPr>
          <a:xfrm>
            <a:off x="663575" y="2095500"/>
            <a:ext cx="1270000" cy="1270000"/>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文本框 32"/>
          <p:cNvSpPr txBox="1"/>
          <p:nvPr>
            <p:custDataLst>
              <p:tags r:id="rId4"/>
            </p:custDataLst>
          </p:nvPr>
        </p:nvSpPr>
        <p:spPr>
          <a:xfrm>
            <a:off x="859155" y="2394585"/>
            <a:ext cx="877570" cy="694690"/>
          </a:xfrm>
          <a:prstGeom prst="rect">
            <a:avLst/>
          </a:prstGeom>
          <a:noFill/>
        </p:spPr>
        <p:txBody>
          <a:bodyPr wrap="square" bIns="0" rtlCol="0">
            <a:normAutofit/>
          </a:bodyPr>
          <a:p>
            <a:pPr algn="ctr"/>
            <a:r>
              <a:rPr lang="en-US" altLang="zh-CN" sz="3600" spc="300">
                <a:solidFill>
                  <a:srgbClr val="6096E6">
                    <a:lumMod val="50000"/>
                  </a:srgbClr>
                </a:solidFill>
                <a:uFillTx/>
                <a:latin typeface="MiSans Bold" panose="00000800000000000000" charset="-122"/>
                <a:ea typeface="MiSans Bold" panose="00000800000000000000" charset="-122"/>
              </a:rPr>
              <a:t>01</a:t>
            </a:r>
            <a:endParaRPr lang="en-US" altLang="zh-CN" sz="3600" spc="300">
              <a:solidFill>
                <a:srgbClr val="6096E6">
                  <a:lumMod val="50000"/>
                </a:srgbClr>
              </a:solidFill>
              <a:uFillTx/>
              <a:latin typeface="MiSans Bold" panose="00000800000000000000" charset="-122"/>
              <a:ea typeface="MiSans Bold" panose="00000800000000000000" charset="-122"/>
            </a:endParaRPr>
          </a:p>
        </p:txBody>
      </p:sp>
      <p:sp>
        <p:nvSpPr>
          <p:cNvPr id="68" name="文本框 67"/>
          <p:cNvSpPr txBox="1"/>
          <p:nvPr>
            <p:custDataLst>
              <p:tags r:id="rId5"/>
            </p:custDataLst>
          </p:nvPr>
        </p:nvSpPr>
        <p:spPr>
          <a:xfrm>
            <a:off x="1932305" y="2059940"/>
            <a:ext cx="3379470" cy="1444625"/>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1. 无须纠正</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若只是说错了某个字，丢词漏字或不符合语法，听众没听出来而又不影响观点的阐述，可不必纠正。</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35" name="圆角矩形 34"/>
          <p:cNvSpPr/>
          <p:nvPr>
            <p:custDataLst>
              <p:tags r:id="rId6"/>
            </p:custDataLst>
          </p:nvPr>
        </p:nvSpPr>
        <p:spPr>
          <a:xfrm>
            <a:off x="936625" y="4681855"/>
            <a:ext cx="4559935" cy="1299210"/>
          </a:xfrm>
          <a:prstGeom prst="roundRect">
            <a:avLst>
              <a:gd name="adj" fmla="val 50000"/>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6" name="椭圆 35"/>
          <p:cNvSpPr/>
          <p:nvPr>
            <p:custDataLst>
              <p:tags r:id="rId7"/>
            </p:custDataLst>
          </p:nvPr>
        </p:nvSpPr>
        <p:spPr>
          <a:xfrm>
            <a:off x="562610" y="4589145"/>
            <a:ext cx="1473200" cy="1473200"/>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7" name="椭圆 36"/>
          <p:cNvSpPr/>
          <p:nvPr>
            <p:custDataLst>
              <p:tags r:id="rId8"/>
            </p:custDataLst>
          </p:nvPr>
        </p:nvSpPr>
        <p:spPr>
          <a:xfrm>
            <a:off x="663575" y="4692015"/>
            <a:ext cx="1270000" cy="1270000"/>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9" name="文本框 58"/>
          <p:cNvSpPr txBox="1"/>
          <p:nvPr>
            <p:custDataLst>
              <p:tags r:id="rId9"/>
            </p:custDataLst>
          </p:nvPr>
        </p:nvSpPr>
        <p:spPr>
          <a:xfrm>
            <a:off x="1932305" y="4698365"/>
            <a:ext cx="3378200" cy="1254125"/>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3. 反面论题</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一些失误是将论题说反了，这种情况下演讲者可以把讲错的话当作反面论题加以批驳，以巧妙灵活地圆场。</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60" name="圆角矩形 59"/>
          <p:cNvSpPr/>
          <p:nvPr>
            <p:custDataLst>
              <p:tags r:id="rId10"/>
            </p:custDataLst>
          </p:nvPr>
        </p:nvSpPr>
        <p:spPr>
          <a:xfrm>
            <a:off x="7070090" y="2066290"/>
            <a:ext cx="4559935" cy="1299210"/>
          </a:xfrm>
          <a:prstGeom prst="roundRect">
            <a:avLst>
              <a:gd name="adj" fmla="val 50000"/>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1" name="椭圆 60"/>
          <p:cNvSpPr/>
          <p:nvPr>
            <p:custDataLst>
              <p:tags r:id="rId11"/>
            </p:custDataLst>
          </p:nvPr>
        </p:nvSpPr>
        <p:spPr>
          <a:xfrm>
            <a:off x="6695440" y="1973580"/>
            <a:ext cx="1473200" cy="1473200"/>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2" name="椭圆 61"/>
          <p:cNvSpPr/>
          <p:nvPr>
            <p:custDataLst>
              <p:tags r:id="rId12"/>
            </p:custDataLst>
          </p:nvPr>
        </p:nvSpPr>
        <p:spPr>
          <a:xfrm>
            <a:off x="6796405" y="2076450"/>
            <a:ext cx="1270000" cy="1270000"/>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7" name="文本框 66"/>
          <p:cNvSpPr txBox="1"/>
          <p:nvPr>
            <p:custDataLst>
              <p:tags r:id="rId13"/>
            </p:custDataLst>
          </p:nvPr>
        </p:nvSpPr>
        <p:spPr>
          <a:xfrm>
            <a:off x="8066405" y="2076450"/>
            <a:ext cx="3208020" cy="1307465"/>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2. 及时纠正</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若是比较关键或原则性的失误或是听众已经产生反应的小错，演讲者可以立刻纠正，毫不迟疑。</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2" name="文本框 1"/>
          <p:cNvSpPr txBox="1"/>
          <p:nvPr>
            <p:custDataLst>
              <p:tags r:id="rId14"/>
            </p:custDataLst>
          </p:nvPr>
        </p:nvSpPr>
        <p:spPr>
          <a:xfrm>
            <a:off x="815340" y="4991100"/>
            <a:ext cx="965835" cy="694690"/>
          </a:xfrm>
          <a:prstGeom prst="rect">
            <a:avLst/>
          </a:prstGeom>
          <a:noFill/>
        </p:spPr>
        <p:txBody>
          <a:bodyPr wrap="square" bIns="0" rtlCol="0">
            <a:normAutofit/>
          </a:bodyPr>
          <a:p>
            <a:pPr algn="ctr"/>
            <a:r>
              <a:rPr lang="en-US" altLang="zh-CN" sz="3600" spc="300">
                <a:solidFill>
                  <a:srgbClr val="58B6E5">
                    <a:lumMod val="50000"/>
                  </a:srgbClr>
                </a:solidFill>
                <a:uFillTx/>
                <a:latin typeface="MiSans Bold" panose="00000800000000000000" charset="-122"/>
                <a:ea typeface="MiSans Bold" panose="00000800000000000000" charset="-122"/>
              </a:rPr>
              <a:t>03</a:t>
            </a:r>
            <a:endParaRPr lang="en-US" altLang="zh-CN" sz="3600" spc="300">
              <a:solidFill>
                <a:srgbClr val="58B6E5">
                  <a:lumMod val="50000"/>
                </a:srgbClr>
              </a:solidFill>
              <a:uFillTx/>
              <a:latin typeface="MiSans Bold" panose="00000800000000000000" charset="-122"/>
              <a:ea typeface="MiSans Bold" panose="00000800000000000000" charset="-122"/>
            </a:endParaRPr>
          </a:p>
        </p:txBody>
      </p:sp>
      <p:sp>
        <p:nvSpPr>
          <p:cNvPr id="6" name="文本框 5"/>
          <p:cNvSpPr txBox="1"/>
          <p:nvPr>
            <p:custDataLst>
              <p:tags r:id="rId15"/>
            </p:custDataLst>
          </p:nvPr>
        </p:nvSpPr>
        <p:spPr>
          <a:xfrm>
            <a:off x="6951345" y="2379345"/>
            <a:ext cx="965835" cy="694690"/>
          </a:xfrm>
          <a:prstGeom prst="rect">
            <a:avLst/>
          </a:prstGeom>
          <a:noFill/>
        </p:spPr>
        <p:txBody>
          <a:bodyPr wrap="square" bIns="0" rtlCol="0">
            <a:normAutofit/>
          </a:bodyPr>
          <a:p>
            <a:pPr algn="ctr"/>
            <a:r>
              <a:rPr lang="en-US" altLang="zh-CN" sz="3600" spc="300">
                <a:solidFill>
                  <a:srgbClr val="56CA95">
                    <a:lumMod val="50000"/>
                  </a:srgbClr>
                </a:solidFill>
                <a:uFillTx/>
                <a:latin typeface="MiSans Bold" panose="00000800000000000000" charset="-122"/>
                <a:ea typeface="MiSans Bold" panose="00000800000000000000" charset="-122"/>
              </a:rPr>
              <a:t>02</a:t>
            </a:r>
            <a:endParaRPr lang="en-US" altLang="zh-CN" sz="3600" spc="300">
              <a:solidFill>
                <a:srgbClr val="56CA95">
                  <a:lumMod val="50000"/>
                </a:srgbClr>
              </a:solidFill>
              <a:uFillTx/>
              <a:latin typeface="MiSans Bold" panose="00000800000000000000" charset="-122"/>
              <a:ea typeface="MiSans Bold" panose="00000800000000000000" charset="-122"/>
            </a:endParaRPr>
          </a:p>
        </p:txBody>
      </p:sp>
      <p:sp>
        <p:nvSpPr>
          <p:cNvPr id="69" name="圆角矩形 68"/>
          <p:cNvSpPr/>
          <p:nvPr>
            <p:custDataLst>
              <p:tags r:id="rId16"/>
            </p:custDataLst>
          </p:nvPr>
        </p:nvSpPr>
        <p:spPr>
          <a:xfrm>
            <a:off x="7070090" y="4662805"/>
            <a:ext cx="4559935" cy="1299210"/>
          </a:xfrm>
          <a:prstGeom prst="roundRect">
            <a:avLst>
              <a:gd name="adj" fmla="val 50000"/>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0" name="椭圆 69"/>
          <p:cNvSpPr/>
          <p:nvPr>
            <p:custDataLst>
              <p:tags r:id="rId17"/>
            </p:custDataLst>
          </p:nvPr>
        </p:nvSpPr>
        <p:spPr>
          <a:xfrm>
            <a:off x="6695440" y="4570095"/>
            <a:ext cx="1473200" cy="1473200"/>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1" name="椭圆 70"/>
          <p:cNvSpPr/>
          <p:nvPr>
            <p:custDataLst>
              <p:tags r:id="rId18"/>
            </p:custDataLst>
          </p:nvPr>
        </p:nvSpPr>
        <p:spPr>
          <a:xfrm>
            <a:off x="6796405" y="4672965"/>
            <a:ext cx="1270000" cy="1270000"/>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5" name="文本框 74"/>
          <p:cNvSpPr txBox="1"/>
          <p:nvPr>
            <p:custDataLst>
              <p:tags r:id="rId19"/>
            </p:custDataLst>
          </p:nvPr>
        </p:nvSpPr>
        <p:spPr>
          <a:xfrm>
            <a:off x="8066405" y="4692015"/>
            <a:ext cx="3476625" cy="1351280"/>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4. 巧用问句</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a:p>
            <a:pPr algn="l"/>
            <a:r>
              <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rPr>
              <a:t>在讲错某句话后，演讲者可以紧随刚刚说错的话，再添加一句设问句，以自问自答的形式自圆其说。</a:t>
            </a:r>
            <a:endParaRPr lang="zh-CN" altLang="en-US" sz="1600" spc="300">
              <a:solidFill>
                <a:srgbClr val="FFFFFF"/>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7" name="文本框 6"/>
          <p:cNvSpPr txBox="1"/>
          <p:nvPr>
            <p:custDataLst>
              <p:tags r:id="rId20"/>
            </p:custDataLst>
          </p:nvPr>
        </p:nvSpPr>
        <p:spPr>
          <a:xfrm>
            <a:off x="6951345" y="4960620"/>
            <a:ext cx="965835" cy="694690"/>
          </a:xfrm>
          <a:prstGeom prst="rect">
            <a:avLst/>
          </a:prstGeom>
          <a:noFill/>
        </p:spPr>
        <p:txBody>
          <a:bodyPr wrap="square" bIns="0" rtlCol="0">
            <a:normAutofit/>
          </a:bodyPr>
          <a:p>
            <a:pPr algn="ctr"/>
            <a:r>
              <a:rPr lang="en-US" altLang="zh-CN" sz="3600" spc="300">
                <a:solidFill>
                  <a:srgbClr val="FFBA55">
                    <a:lumMod val="50000"/>
                  </a:srgbClr>
                </a:solidFill>
                <a:uFillTx/>
                <a:latin typeface="MiSans Bold" panose="00000800000000000000" charset="-122"/>
                <a:ea typeface="MiSans Bold" panose="00000800000000000000" charset="-122"/>
              </a:rPr>
              <a:t>04</a:t>
            </a:r>
            <a:endParaRPr lang="en-US" altLang="zh-CN" sz="3600" spc="300">
              <a:solidFill>
                <a:srgbClr val="FFBA55">
                  <a:lumMod val="50000"/>
                </a:srgbClr>
              </a:solidFill>
              <a:uFillTx/>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9_4*l_h_i*1_1_1"/>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9_4*l_h_i*1_3_1"/>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00111_2*q_i*1_2"/>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01.xml><?xml version="1.0" encoding="utf-8"?>
<p:tagLst xmlns:p="http://schemas.openxmlformats.org/presentationml/2006/main">
  <p:tag name="KSO_WPP_MARK_KEY" val="b7075071-e2bf-4c65-8a71-aa1920758111"/>
  <p:tag name="COMMONDATA" val="eyJjb3VudCI6NSwiaGRpZCI6IjdmNzE3YzM0NDQwZjRhZWNmYTY5ZjYzNzc5YTY3NTI3IiwidXNlckNvdW50Ijo1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9_4*l_h_i*1_3_3"/>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79_4*l_h_i*1_3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9_4*l_h_a*1_3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9_4*l_h_i*1_2_2"/>
  <p:tag name="KSO_WM_TEMPLATE_CATEGORY" val="diagram"/>
  <p:tag name="KSO_WM_TEMPLATE_INDEX" val="20227679"/>
  <p:tag name="KSO_WM_UNIT_LAYERLEVEL" val="1_1_1"/>
  <p:tag name="KSO_WM_TAG_VERSION" val="1.0"/>
  <p:tag name="KSO_WM_BEAUTIFY_FLAG" val="#wm#"/>
  <p:tag name="KSO_WM_UNIT_TEXT_FILL_FORE_SCHEMECOLOR_INDEX" val="6"/>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9_4*l_h_i*1_3_2"/>
  <p:tag name="KSO_WM_TEMPLATE_CATEGORY" val="diagram"/>
  <p:tag name="KSO_WM_TEMPLATE_INDEX" val="20227679"/>
  <p:tag name="KSO_WM_UNIT_LAYERLEVEL" val="1_1_1"/>
  <p:tag name="KSO_WM_TAG_VERSION" val="1.0"/>
  <p:tag name="KSO_WM_BEAUTIFY_FLAG" val="#wm#"/>
  <p:tag name="KSO_WM_UNIT_TEXT_FILL_FORE_SCHEMECOLOR_INDEX" val="7"/>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9_4*l_h_i*1_4_1"/>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9_4*l_h_i*1_4_3"/>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79_4*l_h_i*1_4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9_4*l_h_a*1_4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9_4*l_h_i*1_1_3"/>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9_4*l_h_i*1_4_2"/>
  <p:tag name="KSO_WM_TEMPLATE_CATEGORY" val="diagram"/>
  <p:tag name="KSO_WM_TEMPLATE_INDEX" val="20227679"/>
  <p:tag name="KSO_WM_UNIT_LAYERLEVEL" val="1_1_1"/>
  <p:tag name="KSO_WM_TAG_VERSION" val="1.0"/>
  <p:tag name="KSO_WM_BEAUTIFY_FLAG" val="#wm#"/>
  <p:tag name="KSO_WM_UNIT_TEXT_FILL_FORE_SCHEMECOLOR_INDEX" val="8"/>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4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1"/>
  <p:tag name="KSO_WM_UNIT_FILL_FORE_SCHEMECOLOR_INDEX" val="9"/>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79_4*l_h_i*1_1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4"/>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4"/>
  <p:tag name="KSO_WM_UNIT_FILL_FORE_SCHEMECOLOR_INDEX" val="14"/>
  <p:tag name="KSO_WM_UNIT_FILL_TYPE" val="1"/>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6"/>
  <p:tag name="KSO_WM_UNIT_ID" val="diagram20200195_3*i*6"/>
  <p:tag name="KSO_WM_TEMPLATE_CATEGORY" val="diagram"/>
  <p:tag name="KSO_WM_TEMPLATE_INDEX" val="20200195"/>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3.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2"/>
  <p:tag name="KSO_WM_UNIT_FILL_FORE_SCHEMECOLOR_INDEX" val="14"/>
  <p:tag name="KSO_WM_UNIT_FILL_TYPE" val="1"/>
  <p:tag name="KSO_WM_UNIT_TEXT_FILL_FORE_SCHEMECOLOR_INDEX" val="13"/>
  <p:tag name="KSO_WM_UNIT_TEXT_FILL_TYPE" val="1"/>
</p:tagLst>
</file>

<file path=ppt/tags/tag34.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3"/>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35.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4"/>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4"/>
  <p:tag name="KSO_WM_UNIT_FILL_FORE_SCHEMECOLOR_INDEX" val="14"/>
  <p:tag name="KSO_WM_UNIT_FILL_TYPE" val="1"/>
  <p:tag name="KSO_WM_UNIT_TEXT_FILL_FORE_SCHEMECOLOR_INDEX" val="13"/>
  <p:tag name="KSO_WM_UNIT_TEXT_FILL_TYPE" val="1"/>
</p:tagLst>
</file>

<file path=ppt/tags/tag36.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5"/>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5"/>
  <p:tag name="KSO_WM_UNIT_FILL_FORE_SCHEMECOLOR_INDEX" val="14"/>
  <p:tag name="KSO_WM_UNIT_FILL_TYPE" val="1"/>
  <p:tag name="KSO_WM_UNIT_TEXT_FILL_FORE_SCHEMECOLOR_INDEX" val="13"/>
  <p:tag name="KSO_WM_UNIT_TEXT_FILL_TYPE" val="1"/>
</p:tagLst>
</file>

<file path=ppt/tags/tag37.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6"/>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6"/>
  <p:tag name="KSO_WM_UNIT_FILL_FORE_SCHEMECOLOR_INDEX" val="14"/>
  <p:tag name="KSO_WM_UNIT_FILL_TYPE" val="1"/>
  <p:tag name="KSO_WM_UNIT_TEXT_FILL_FORE_SCHEMECOLOR_INDEX" val="13"/>
  <p:tag name="KSO_WM_UNIT_TEXT_FILL_TYPE" val="1"/>
</p:tagLst>
</file>

<file path=ppt/tags/tag38.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7"/>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7"/>
  <p:tag name="KSO_WM_UNIT_FILL_FORE_SCHEMECOLOR_INDEX" val="14"/>
  <p:tag name="KSO_WM_UNIT_FILL_TYPE" val="1"/>
  <p:tag name="KSO_WM_UNIT_TEXT_FILL_FORE_SCHEMECOLOR_INDEX" val="13"/>
  <p:tag name="KSO_WM_UNIT_TEXT_FILL_TYPE" val="1"/>
</p:tagLst>
</file>

<file path=ppt/tags/tag39.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8"/>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8"/>
  <p:tag name="KSO_WM_UNIT_FILL_FORE_SCHEMECOLOR_INDEX" val="14"/>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9_4*l_h_i*1_1_2"/>
  <p:tag name="KSO_WM_TEMPLATE_CATEGORY" val="diagram"/>
  <p:tag name="KSO_WM_TEMPLATE_INDEX" val="20227679"/>
  <p:tag name="KSO_WM_UNIT_LAYERLEVEL" val="1_1_1"/>
  <p:tag name="KSO_WM_TAG_VERSION" val="1.0"/>
  <p:tag name="KSO_WM_BEAUTIFY_FLAG" val="#wm#"/>
  <p:tag name="KSO_WM_UNIT_TEXT_FILL_FORE_SCHEMECOLOR_INDEX" val="5"/>
  <p:tag name="KSO_WM_UNIT_TEXT_FILL_TYPE" val="1"/>
</p:tagLst>
</file>

<file path=ppt/tags/tag40.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9"/>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9"/>
  <p:tag name="KSO_WM_UNIT_FILL_FORE_SCHEMECOLOR_INDEX" val="14"/>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1_1"/>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2_1"/>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4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4_1"/>
  <p:tag name="KSO_WM_UNIT_TEXT_FILL_FORE_SCHEMECOLOR_INDEX" val="9"/>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4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4_1"/>
  <p:tag name="KSO_WM_UNIT_TEXT_FILL_FORE_SCHEMECOLOR_INDEX" val="13"/>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3_4*l_h_i*1_1_1"/>
  <p:tag name="KSO_WM_TEMPLATE_CATEGORY" val="diagram"/>
  <p:tag name="KSO_WM_TEMPLATE_INDEX" val="20228053"/>
  <p:tag name="KSO_WM_UNIT_LAYERLEVEL" val="1_1_1"/>
  <p:tag name="KSO_WM_TAG_VERSION" val="1.0"/>
  <p:tag name="KSO_WM_BEAUTIFY_FLAG" val="#wm#"/>
  <p:tag name="KSO_WM_UNIT_FILL_FORE_SCHEMECOLOR_INDEX" val="5"/>
  <p:tag name="KSO_WM_UNIT_FILL_TYPE" val="1"/>
  <p:tag name="KSO_WM_UNIT_SHADOW_SCHEMECOLOR_INDEX" val="13"/>
  <p:tag name="KSO_WM_UNIT_TEXT_FILL_FORE_SCHEMECOLOR_INDEX" val="2"/>
  <p:tag name="KSO_WM_UNIT_TEXT_FILL_TYPE" val="1"/>
</p:tagLst>
</file>

<file path=ppt/tags/tag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9_4*l_h_a*1_1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3_4*l_h_i*1_2_1"/>
  <p:tag name="KSO_WM_TEMPLATE_CATEGORY" val="diagram"/>
  <p:tag name="KSO_WM_TEMPLATE_INDEX" val="20228053"/>
  <p:tag name="KSO_WM_UNIT_LAYERLEVEL" val="1_1_1"/>
  <p:tag name="KSO_WM_TAG_VERSION" val="1.0"/>
  <p:tag name="KSO_WM_BEAUTIFY_FLAG" val="#wm#"/>
  <p:tag name="KSO_WM_UNIT_FILL_FORE_SCHEMECOLOR_INDEX" val="6"/>
  <p:tag name="KSO_WM_UNIT_FILL_TYPE" val="1"/>
  <p:tag name="KSO_WM_UNIT_SHADOW_SCHEMECOLOR_INDEX" val="13"/>
  <p:tag name="KSO_WM_UNIT_TEXT_FILL_FORE_SCHEMECOLOR_INDEX" val="2"/>
  <p:tag name="KSO_WM_UNIT_TEXT_FILL_TYPE" val="1"/>
</p:tagLst>
</file>

<file path=ppt/tags/tag5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3_4*l_h_a*1_1_1"/>
  <p:tag name="KSO_WM_TEMPLATE_CATEGORY" val="diagram"/>
  <p:tag name="KSO_WM_TEMPLATE_INDEX" val="20228053"/>
  <p:tag name="KSO_WM_UNIT_LAYERLEVEL" val="1_1_1"/>
  <p:tag name="KSO_WM_TAG_VERSION" val="1.0"/>
  <p:tag name="KSO_WM_BEAUTIFY_FLAG" val="#wm#"/>
  <p:tag name="KSO_WM_UNIT_TEXT_FILL_FORE_SCHEMECOLOR_INDEX" val="14"/>
  <p:tag name="KSO_WM_UNIT_TEXT_FILL_TYPE" val="1"/>
</p:tagLst>
</file>

<file path=ppt/tags/tag5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3_4*l_h_a*1_2_1"/>
  <p:tag name="KSO_WM_TEMPLATE_CATEGORY" val="diagram"/>
  <p:tag name="KSO_WM_TEMPLATE_INDEX" val="20228053"/>
  <p:tag name="KSO_WM_UNIT_LAYERLEVEL" val="1_1_1"/>
  <p:tag name="KSO_WM_TAG_VERSION" val="1.0"/>
  <p:tag name="KSO_WM_BEAUTIFY_FLAG" val="#wm#"/>
  <p:tag name="KSO_WM_UNIT_TEXT_FILL_FORE_SCHEMECOLOR_INDEX" val="14"/>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3_4*l_h_i*1_1_2"/>
  <p:tag name="KSO_WM_TEMPLATE_CATEGORY" val="diagram"/>
  <p:tag name="KSO_WM_TEMPLATE_INDEX" val="2022805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3_4*l_h_i*1_1_3"/>
  <p:tag name="KSO_WM_TEMPLATE_CATEGORY" val="diagram"/>
  <p:tag name="KSO_WM_TEMPLATE_INDEX" val="2022805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5.xml><?xml version="1.0" encoding="utf-8"?>
<p:tagLst xmlns:p="http://schemas.openxmlformats.org/presentationml/2006/main">
  <p:tag name="KSO_WM_UNIT_VALUE" val="120*12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3_4*l_h_x*1_1_1"/>
  <p:tag name="KSO_WM_TEMPLATE_CATEGORY" val="diagram"/>
  <p:tag name="KSO_WM_TEMPLATE_INDEX" val="20228053"/>
  <p:tag name="KSO_WM_UNIT_LAYERLEVEL" val="1_1_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3_4*l_h_i*1_2_2"/>
  <p:tag name="KSO_WM_TEMPLATE_CATEGORY" val="diagram"/>
  <p:tag name="KSO_WM_TEMPLATE_INDEX" val="2022805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3_4*l_h_i*1_2_3"/>
  <p:tag name="KSO_WM_TEMPLATE_CATEGORY" val="diagram"/>
  <p:tag name="KSO_WM_TEMPLATE_INDEX" val="2022805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8.xml><?xml version="1.0" encoding="utf-8"?>
<p:tagLst xmlns:p="http://schemas.openxmlformats.org/presentationml/2006/main">
  <p:tag name="KSO_WM_UNIT_VALUE" val="120*12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3_4*l_h_x*1_2_1"/>
  <p:tag name="KSO_WM_TEMPLATE_CATEGORY" val="diagram"/>
  <p:tag name="KSO_WM_TEMPLATE_INDEX" val="20228053"/>
  <p:tag name="KSO_WM_UNIT_LAYERLEVEL" val="1_1_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3_4*l_h_i*1_3_1"/>
  <p:tag name="KSO_WM_TEMPLATE_CATEGORY" val="diagram"/>
  <p:tag name="KSO_WM_TEMPLATE_INDEX" val="20228053"/>
  <p:tag name="KSO_WM_UNIT_LAYERLEVEL" val="1_1_1"/>
  <p:tag name="KSO_WM_TAG_VERSION" val="1.0"/>
  <p:tag name="KSO_WM_BEAUTIFY_FLAG" val="#wm#"/>
  <p:tag name="KSO_WM_UNIT_FILL_FORE_SCHEMECOLOR_INDEX" val="7"/>
  <p:tag name="KSO_WM_UNIT_FILL_TYPE" val="1"/>
  <p:tag name="KSO_WM_UNIT_SHADOW_SCHEMECOLOR_INDEX" val="13"/>
  <p:tag name="KSO_WM_UNIT_TEXT_FILL_FORE_SCHEMECOLOR_INDEX" val="2"/>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9_4*l_h_i*1_2_1"/>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3_4*l_h_a*1_3_1"/>
  <p:tag name="KSO_WM_TEMPLATE_CATEGORY" val="diagram"/>
  <p:tag name="KSO_WM_TEMPLATE_INDEX" val="20228053"/>
  <p:tag name="KSO_WM_UNIT_LAYERLEVEL" val="1_1_1"/>
  <p:tag name="KSO_WM_TAG_VERSION" val="1.0"/>
  <p:tag name="KSO_WM_BEAUTIFY_FLAG" val="#wm#"/>
  <p:tag name="KSO_WM_UNIT_TEXT_FILL_FORE_SCHEMECOLOR_INDEX" val="14"/>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3_4*l_h_i*1_3_2"/>
  <p:tag name="KSO_WM_TEMPLATE_CATEGORY" val="diagram"/>
  <p:tag name="KSO_WM_TEMPLATE_INDEX" val="2022805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3_4*l_h_i*1_3_3"/>
  <p:tag name="KSO_WM_TEMPLATE_CATEGORY" val="diagram"/>
  <p:tag name="KSO_WM_TEMPLATE_INDEX" val="2022805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3.xml><?xml version="1.0" encoding="utf-8"?>
<p:tagLst xmlns:p="http://schemas.openxmlformats.org/presentationml/2006/main">
  <p:tag name="KSO_WM_UNIT_VALUE" val="120*12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3_4*l_h_x*1_3_1"/>
  <p:tag name="KSO_WM_TEMPLATE_CATEGORY" val="diagram"/>
  <p:tag name="KSO_WM_TEMPLATE_INDEX" val="20228053"/>
  <p:tag name="KSO_WM_UNIT_LAYERLEVEL" val="1_1_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3_4*l_h_i*1_4_1"/>
  <p:tag name="KSO_WM_TEMPLATE_CATEGORY" val="diagram"/>
  <p:tag name="KSO_WM_TEMPLATE_INDEX" val="20228053"/>
  <p:tag name="KSO_WM_UNIT_LAYERLEVEL" val="1_1_1"/>
  <p:tag name="KSO_WM_TAG_VERSION" val="1.0"/>
  <p:tag name="KSO_WM_BEAUTIFY_FLAG" val="#wm#"/>
  <p:tag name="KSO_WM_UNIT_FILL_FORE_SCHEMECOLOR_INDEX" val="8"/>
  <p:tag name="KSO_WM_UNIT_FILL_TYPE" val="1"/>
  <p:tag name="KSO_WM_UNIT_SHADOW_SCHEMECOLOR_INDEX" val="13"/>
  <p:tag name="KSO_WM_UNIT_TEXT_FILL_FORE_SCHEMECOLOR_INDEX" val="2"/>
  <p:tag name="KSO_WM_UNIT_TEXT_FILL_TYPE" val="1"/>
</p:tagLst>
</file>

<file path=ppt/tags/tag6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3_4*l_h_a*1_4_1"/>
  <p:tag name="KSO_WM_TEMPLATE_CATEGORY" val="diagram"/>
  <p:tag name="KSO_WM_TEMPLATE_INDEX" val="20228053"/>
  <p:tag name="KSO_WM_UNIT_LAYERLEVEL" val="1_1_1"/>
  <p:tag name="KSO_WM_TAG_VERSION" val="1.0"/>
  <p:tag name="KSO_WM_BEAUTIFY_FLAG" val="#wm#"/>
  <p:tag name="KSO_WM_UNIT_TEXT_FILL_FORE_SCHEMECOLOR_INDEX" val="14"/>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3_4*l_h_i*1_4_2"/>
  <p:tag name="KSO_WM_TEMPLATE_CATEGORY" val="diagram"/>
  <p:tag name="KSO_WM_TEMPLATE_INDEX" val="2022805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3_4*l_h_i*1_4_3"/>
  <p:tag name="KSO_WM_TEMPLATE_CATEGORY" val="diagram"/>
  <p:tag name="KSO_WM_TEMPLATE_INDEX" val="2022805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8.xml><?xml version="1.0" encoding="utf-8"?>
<p:tagLst xmlns:p="http://schemas.openxmlformats.org/presentationml/2006/main">
  <p:tag name="KSO_WM_UNIT_VALUE" val="120*12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3_4*l_h_x*1_4_1"/>
  <p:tag name="KSO_WM_TEMPLATE_CATEGORY" val="diagram"/>
  <p:tag name="KSO_WM_TEMPLATE_INDEX" val="20228053"/>
  <p:tag name="KSO_WM_UNIT_LAYERLEVEL" val="1_1_1"/>
  <p:tag name="KSO_WM_TAG_VERSION" val="1.0"/>
  <p:tag name="KSO_WM_BEAUTIFY_FLAG" val="#wm#"/>
</p:tagLst>
</file>

<file path=ppt/tags/tag69.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1_2"/>
  <p:tag name="KSO_WM_UNIT_ID" val="diagram20174792_3*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9_4*l_h_i*1_2_3"/>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4_2"/>
  <p:tag name="KSO_WM_UNIT_ID" val="diagram20174792_3*q_h_i*1_4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2_2"/>
  <p:tag name="KSO_WM_UNIT_ID" val="diagram20174792_3*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3_2"/>
  <p:tag name="KSO_WM_UNIT_ID" val="diagram20174792_3*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3_1"/>
  <p:tag name="KSO_WM_UNIT_ID" val="diagram20174792_3*q_h_x*1_3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90*135"/>
  <p:tag name="KSO_WM_UNIT_FILL_FORE_SCHEMECOLOR_INDEX" val="14"/>
  <p:tag name="KSO_WM_UNIT_FILL_TYPE" val="1"/>
  <p:tag name="KSO_WM_UNIT_TEXT_FILL_FORE_SCHEMECOLOR_INDEX" val="13"/>
  <p:tag name="KSO_WM_UNIT_TEXT_FILL_TYPE"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1_1"/>
  <p:tag name="KSO_WM_UNIT_ID" val="diagram20174792_3*q_h_x*1_1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95*125"/>
  <p:tag name="KSO_WM_UNIT_FILL_FORE_SCHEMECOLOR_INDEX" val="14"/>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x"/>
  <p:tag name="KSO_WM_UNIT_INDEX" val="1_2_1"/>
  <p:tag name="KSO_WM_UNIT_ID" val="diagram20174792_3*q_h_x*1_2_1"/>
  <p:tag name="KSO_WM_UNIT_LAYERLEVEL" val="1_1_1"/>
  <p:tag name="KSO_WM_DIAGRAM_GROUP_CODE" val="q1-1"/>
  <p:tag name="KSO_WM_UNIT_HIGHLIGHT" val="0"/>
  <p:tag name="KSO_WM_UNIT_COMPATIBLE" val="0"/>
  <p:tag name="KSO_WM_UNIT_DIAGRAM_ISNUMVISUAL" val="0"/>
  <p:tag name="KSO_WM_UNIT_DIAGRAM_ISREFERUNIT" val="0"/>
  <p:tag name="KSO_WM_UNIT_VALUE" val="87*116"/>
  <p:tag name="KSO_WM_UNIT_FILL_FORE_SCHEMECOLOR_INDEX" val="14"/>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1_1"/>
  <p:tag name="KSO_WM_UNIT_ID" val="diagram20174792_3*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77.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3_1"/>
  <p:tag name="KSO_WM_UNIT_ID" val="diagram20174792_3*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4_1"/>
  <p:tag name="KSO_WM_UNIT_ID" val="diagram20174792_3*q_h_i*1_4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79.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i"/>
  <p:tag name="KSO_WM_UNIT_INDEX" val="1_2_1"/>
  <p:tag name="KSO_WM_UNIT_ID" val="diagram20174792_3*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LINE_FORE_SCHEMECOLOR_INDEX" val="14"/>
  <p:tag name="KSO_WM_UNIT_LINE_FILL_TYPE"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79_4*l_h_i*1_2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4_1"/>
  <p:tag name="KSO_WM_UNIT_LAYERLEVEL" val="1_1_1"/>
  <p:tag name="KSO_WM_UNIT_VALUE" val="10"/>
  <p:tag name="KSO_WM_UNIT_HIGHLIGHT" val="0"/>
  <p:tag name="KSO_WM_UNIT_COMPATIBLE" val="0"/>
  <p:tag name="KSO_WM_DIAGRAM_GROUP_CODE" val="q1-1"/>
  <p:tag name="KSO_WM_UNIT_ID" val="diagram20174792_3*q_h_a*1_4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4_1"/>
  <p:tag name="KSO_WM_UNIT_LAYERLEVEL" val="1_1_1"/>
  <p:tag name="KSO_WM_UNIT_VALUE" val="66"/>
  <p:tag name="KSO_WM_UNIT_HIGHLIGHT" val="0"/>
  <p:tag name="KSO_WM_UNIT_COMPATIBLE" val="0"/>
  <p:tag name="KSO_WM_DIAGRAM_GROUP_CODE" val="q1-1"/>
  <p:tag name="KSO_WM_UNIT_ID" val="diagram20174792_3*q_h_f*1_4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82.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3_1"/>
  <p:tag name="KSO_WM_UNIT_LAYERLEVEL" val="1_1_1"/>
  <p:tag name="KSO_WM_UNIT_VALUE" val="10"/>
  <p:tag name="KSO_WM_UNIT_HIGHLIGHT" val="0"/>
  <p:tag name="KSO_WM_UNIT_COMPATIBLE" val="0"/>
  <p:tag name="KSO_WM_DIAGRAM_GROUP_CODE" val="q1-1"/>
  <p:tag name="KSO_WM_UNIT_ID" val="diagram20174792_3*q_h_a*1_3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3_1"/>
  <p:tag name="KSO_WM_UNIT_LAYERLEVEL" val="1_1_1"/>
  <p:tag name="KSO_WM_UNIT_VALUE" val="66"/>
  <p:tag name="KSO_WM_UNIT_HIGHLIGHT" val="0"/>
  <p:tag name="KSO_WM_UNIT_COMPATIBLE" val="0"/>
  <p:tag name="KSO_WM_DIAGRAM_GROUP_CODE" val="q1-1"/>
  <p:tag name="KSO_WM_UNIT_ID" val="diagram20174792_3*q_h_f*1_3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1_1"/>
  <p:tag name="KSO_WM_UNIT_LAYERLEVEL" val="1_1_1"/>
  <p:tag name="KSO_WM_UNIT_VALUE" val="10"/>
  <p:tag name="KSO_WM_UNIT_HIGHLIGHT" val="0"/>
  <p:tag name="KSO_WM_UNIT_COMPATIBLE" val="0"/>
  <p:tag name="KSO_WM_DIAGRAM_GROUP_CODE" val="q1-1"/>
  <p:tag name="KSO_WM_UNIT_ID" val="diagram20174792_3*q_h_a*1_1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1_1"/>
  <p:tag name="KSO_WM_UNIT_LAYERLEVEL" val="1_1_1"/>
  <p:tag name="KSO_WM_UNIT_VALUE" val="66"/>
  <p:tag name="KSO_WM_UNIT_HIGHLIGHT" val="0"/>
  <p:tag name="KSO_WM_UNIT_COMPATIBLE" val="0"/>
  <p:tag name="KSO_WM_DIAGRAM_GROUP_CODE" val="q1-1"/>
  <p:tag name="KSO_WM_UNIT_ID" val="diagram20174792_3*q_h_f*1_1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86.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a"/>
  <p:tag name="KSO_WM_UNIT_INDEX" val="1_2_1"/>
  <p:tag name="KSO_WM_UNIT_LAYERLEVEL" val="1_1_1"/>
  <p:tag name="KSO_WM_UNIT_VALUE" val="10"/>
  <p:tag name="KSO_WM_UNIT_HIGHLIGHT" val="0"/>
  <p:tag name="KSO_WM_UNIT_COMPATIBLE" val="0"/>
  <p:tag name="KSO_WM_DIAGRAM_GROUP_CODE" val="q1-1"/>
  <p:tag name="KSO_WM_UNIT_ID" val="diagram20174792_3*q_h_a*1_2_1"/>
  <p:tag name="KSO_WM_UNIT_ISCONTENTSTITLE" val="0"/>
  <p:tag name="KSO_WM_UNIT_NOCLEAR" val="0"/>
  <p:tag name="KSO_WM_UNIT_DIAGRAM_ISNUMVISUAL" val="0"/>
  <p:tag name="KSO_WM_UNIT_DIAGRAM_ISREFERUNIT" val="0"/>
  <p:tag name="KSO_WM_UNIT_PRESET_TEXT" val="添加标题"/>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20174792"/>
  <p:tag name="KSO_WM_UNIT_TYPE" val="q_h_f"/>
  <p:tag name="KSO_WM_UNIT_INDEX" val="1_2_1"/>
  <p:tag name="KSO_WM_UNIT_LAYERLEVEL" val="1_1_1"/>
  <p:tag name="KSO_WM_UNIT_VALUE" val="66"/>
  <p:tag name="KSO_WM_UNIT_HIGHLIGHT" val="0"/>
  <p:tag name="KSO_WM_UNIT_COMPATIBLE" val="0"/>
  <p:tag name="KSO_WM_DIAGRAM_GROUP_CODE" val="q1-1"/>
  <p:tag name="KSO_WM_UNIT_ID" val="diagram20174792_3*q_h_f*1_2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ID" val="diagram20174792_3*q_h_x*1_4_1"/>
  <p:tag name="KSO_WM_TEMPLATE_CATEGORY" val="diagram"/>
  <p:tag name="KSO_WM_TEMPLATE_INDEX" val="20174792"/>
  <p:tag name="KSO_WM_UNIT_LAYERLEVEL" val="1_1_1"/>
  <p:tag name="KSO_WM_TAG_VERSION" val="1.0"/>
  <p:tag name="KSO_WM_BEAUTIFY_FLAG" val="#wm#"/>
  <p:tag name="KSO_WM_UNIT_VALUE" val="150*150"/>
  <p:tag name="KSO_WM_UNIT_TYPE" val="q_h_x"/>
  <p:tag name="KSO_WM_UNIT_INDEX" val="1_4_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00111_2*q_h_i*1_3_1"/>
  <p:tag name="KSO_WM_TEMPLATE_CATEGORY" val="diagram"/>
  <p:tag name="KSO_WM_TEMPLATE_INDEX" val="2020011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9_4*l_h_a*1_2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90.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00111_2*q_h_a*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1.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00111_2*q_h_f*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2.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200111_2*q_h_a*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3.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00111_2*q_h_f*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4.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00111_2*q_h_a*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5.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00111_2*q_h_f*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00111_2*q_h_i*1_1_1"/>
  <p:tag name="KSO_WM_TEMPLATE_CATEGORY" val="diagram"/>
  <p:tag name="KSO_WM_TEMPLATE_INDEX" val="2020011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00111_2*q_i*1_3"/>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00111_2*q_i*1_1"/>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00111_2*q_h_i*1_2_1"/>
  <p:tag name="KSO_WM_TEMPLATE_CATEGORY" val="diagram"/>
  <p:tag name="KSO_WM_TEMPLATE_INDEX" val="2020011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5217</Words>
  <Application>WPS 演示</Application>
  <PresentationFormat>宽屏</PresentationFormat>
  <Paragraphs>263</Paragraphs>
  <Slides>29</Slides>
  <Notes>0</Notes>
  <HiddenSlides>0</HiddenSlides>
  <MMClips>0</MMClips>
  <ScaleCrop>false</ScaleCrop>
  <HeadingPairs>
    <vt:vector size="6" baseType="variant">
      <vt:variant>
        <vt:lpstr>已用的字体</vt:lpstr>
      </vt:variant>
      <vt:variant>
        <vt:i4>25</vt:i4>
      </vt:variant>
      <vt:variant>
        <vt:lpstr>主题</vt:lpstr>
      </vt:variant>
      <vt:variant>
        <vt:i4>3</vt:i4>
      </vt:variant>
      <vt:variant>
        <vt:lpstr>幻灯片标题</vt:lpstr>
      </vt:variant>
      <vt:variant>
        <vt:i4>29</vt:i4>
      </vt:variant>
    </vt:vector>
  </HeadingPairs>
  <TitlesOfParts>
    <vt:vector size="57" baseType="lpstr">
      <vt:lpstr>Arial</vt:lpstr>
      <vt:lpstr>宋体</vt:lpstr>
      <vt:lpstr>Wingdings</vt:lpstr>
      <vt:lpstr>微软雅黑</vt:lpstr>
      <vt:lpstr>Calibri Light</vt:lpstr>
      <vt:lpstr>华文行楷</vt:lpstr>
      <vt:lpstr>Calibri</vt:lpstr>
      <vt:lpstr>等线</vt:lpstr>
      <vt:lpstr>等线</vt:lpstr>
      <vt:lpstr>微软雅黑 Light</vt:lpstr>
      <vt:lpstr>黑体</vt:lpstr>
      <vt:lpstr>Impact</vt:lpstr>
      <vt:lpstr>思源宋体 CN</vt:lpstr>
      <vt:lpstr>Arial Unicode MS</vt:lpstr>
      <vt:lpstr>等线 Light</vt:lpstr>
      <vt:lpstr>等线</vt:lpstr>
      <vt:lpstr>MiSans Bold</vt:lpstr>
      <vt:lpstr>MiSans</vt:lpstr>
      <vt:lpstr>MS PGothic</vt:lpstr>
      <vt:lpstr>Lato Regular</vt:lpstr>
      <vt:lpstr>Segoe Print</vt:lpstr>
      <vt:lpstr>思源黑体 CN Bold</vt:lpstr>
      <vt:lpstr>思源黑体 CN Regular</vt:lpstr>
      <vt:lpstr>Lato Light</vt:lpstr>
      <vt:lpstr>Century Gothic</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42</cp:revision>
  <dcterms:created xsi:type="dcterms:W3CDTF">2018-07-19T23:51:00Z</dcterms:created>
  <dcterms:modified xsi:type="dcterms:W3CDTF">2022-10-06T14:16:31Z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