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86" r:id="rId10"/>
    <p:sldId id="387" r:id="rId11"/>
    <p:sldId id="388" r:id="rId12"/>
    <p:sldId id="370" r:id="rId13"/>
    <p:sldId id="389" r:id="rId14"/>
    <p:sldId id="390" r:id="rId15"/>
    <p:sldId id="391" r:id="rId16"/>
    <p:sldId id="392" r:id="rId17"/>
    <p:sldId id="393" r:id="rId18"/>
    <p:sldId id="394" r:id="rId19"/>
    <p:sldId id="395" r:id="rId20"/>
    <p:sldId id="396" r:id="rId21"/>
    <p:sldId id="330" r:id="rId22"/>
    <p:sldId id="397" r:id="rId23"/>
    <p:sldId id="344" r:id="rId24"/>
    <p:sldId id="262"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0" Type="http://schemas.openxmlformats.org/officeDocument/2006/relationships/tags" Target="tags/tag45.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0-06T17:03:49.564" idx="1">
    <p:pos x="10" y="10"/>
    <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panose="020F0302020204030204"/>
              </a:rPr>
            </a:fld>
            <a:endParaRPr lang="id-ID" sz="1400" dirty="0">
              <a:solidFill>
                <a:prstClr val="white"/>
              </a:solidFill>
              <a:latin typeface="微软雅黑" panose="020B0503020204020204" charset="-122"/>
              <a:cs typeface="Calibri Light" panose="020F0302020204030204"/>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9" Type="http://schemas.openxmlformats.org/officeDocument/2006/relationships/slideLayout" Target="../slideLayouts/slideLayout3.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3" Type="http://schemas.openxmlformats.org/officeDocument/2006/relationships/slideLayout" Target="../slideLayouts/slideLayout3.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tags" Target="../tags/tag32.xml"/><Relationship Id="rId15" Type="http://schemas.openxmlformats.org/officeDocument/2006/relationships/slideLayout" Target="../slideLayouts/slideLayout3.xml"/><Relationship Id="rId14" Type="http://schemas.openxmlformats.org/officeDocument/2006/relationships/tags" Target="../tags/tag44.xml"/><Relationship Id="rId13" Type="http://schemas.openxmlformats.org/officeDocument/2006/relationships/tags" Target="../tags/tag43.xml"/><Relationship Id="rId12" Type="http://schemas.openxmlformats.org/officeDocument/2006/relationships/tags" Target="../tags/tag42.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tags" Target="../tags/tag3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13740" y="1538605"/>
            <a:ext cx="6537960" cy="489267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活动属于现实活动的范畴，而不属于艺术活动的范畴。它是演讲者通过对社会现实的判断和评价，直接向广大听众公开陈述自己的主张和见解的一种现实活动。首先，从反映的对象来看，一个人当众演讲，关键就在其内容的思想性、原则性、准确性、鲜明性，帮助听众弄清复杂的社会现象，解决某一问题；或者提出一个问题，分析问题，然后解决这个问题。就其反映的对象来看，是现实的真实而不是艺术的真实；就其表现的手段来说，是通过判断、论证、推理和一些逻辑手段，而不是通过形象来表现的。其次，从演讲者的活动来看，演讲者是现实中的自己，走到讲台仍然是他自己，面向广大听众公开发表自己的主张和观点。另外，演讲者总是一身数职，既是演讲词的作者，又是演讲的指导者（导演），还要自己完成演讲，自始至终表现出演讲者的独创精神和演讲风格。最后，从表现形式上看，演讲是以讲为主、以演为辅的形式，直接抒发情感，公开陈述演讲者的主张。</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二、演讲的特征</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706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（一）现实性</a:t>
            </a:r>
            <a:endParaRPr lang="zh-CN" altLang="en-US" sz="2000">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7355840" y="1975485"/>
            <a:ext cx="4652010" cy="36182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down)">
                                      <p:cBhvr>
                                        <p:cTn id="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99135" y="1905635"/>
            <a:ext cx="557085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是现实活动，但它优于一般现实的口语表达形式，是应用性很强的现实活动。同时，演讲也是一门艺术，是通过有声语言和态势语言相结合所显示出来的艺术，或者称为言（有声语言）态（态势语言）表达艺术。另外，演讲之所以优于其他现实口语的表达形式，并且有较大魅力，是因为它不仅</a:t>
            </a: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是由多系统（如声音系统、表演系统、主体形象系统、时境系统等）要素构成的综合实践活动，还在于它使这些系统的要素有机结合而形成了自己的特点。</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二、演讲的特征</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706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（二）艺术性</a:t>
            </a:r>
            <a:endParaRPr lang="zh-CN" altLang="en-US" sz="2000">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6398260" y="1719580"/>
            <a:ext cx="5371465" cy="38030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99135" y="1905635"/>
            <a:ext cx="5570855"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鼓动性是演讲的又一个特征。作为一次成功的演讲，是离不开鼓动性的，或者说没有鼓动性，也就不称其为演讲了。古希腊的德摩斯梯尼作为一位民主政治家和爱国主义者，当他认识到雅典公民们的麻木时，他发表了一连串的《斥腓力演说》。他以满腔的爱国热情和对敌人的愤怒，奔走呼号，唤醒同胞，抗击侵略者，拯救祖国，使所有听众为之惊醒、为之激愤，并团结起来投身到反侵略的斗争中。这就是他演讲的威力，是演讲的鼓动性所致。政治演讲也好，学术演讲也罢，不管什么样的演讲，都具有鼓动性。</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二、演讲的特征</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706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（三）鼓动性</a:t>
            </a:r>
            <a:endParaRPr lang="zh-CN" altLang="en-US" sz="2000">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6654800" y="1804670"/>
            <a:ext cx="4743450" cy="351599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99135" y="1703705"/>
            <a:ext cx="5812155"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是一门科学，是一门艺术，也是一个工具。语言是人们交流思想的工具，演讲从某种意义上说是语言的艺术，自然它也是人们交流思想的工具。也可以这样说，任何思想、任何学识、任何发明和创造，在借助于演讲这个工具加以传播之后，才能使人们了解。因此，演讲是最普遍、最基本的传播手段和工具之一。大家知道，黑格尔的《美学演讲录》是由他为大学开课的讲稿发展而成的。马克思《资本论》中的某些基本思想和观点，是他先在工人中演讲过的。物理学家杨振宁、李政道的学术思想也是借助演讲进行了广泛传播。各行各业、各种身份的人，都可以利用演讲这个工具来进行信息的交流，而且这个工具是最经济、最实用、最方便的。每一位渴望成功的人士，都应学会使用这个工具。</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二、演讲的特征</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706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（四）工具性</a:t>
            </a:r>
            <a:endParaRPr lang="zh-CN" altLang="en-US" sz="2000">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6684010" y="1985010"/>
            <a:ext cx="4857115" cy="36760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99135" y="1703705"/>
            <a:ext cx="5088255"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根据现实生活需要，可以在不同场合，面对不同听众，以不同的内容按不同的程序由不同的人来进行。这就使得演讲具有了灵活性的特征。演讲的灵活性，首先表现在演讲的题材广泛，政治、军事、外交、法律、学术、道德及其他社会问题和人际交往，都可以作为演讲的题材。其次从演讲者和听众来说，也具有很大的灵活性，演讲不受性别、年龄、职务、学历等限制，谁都可以讲，谁都可以听。最后演讲的形式灵活简便，不需要过多的辅助条件和复杂的准备工作，礼堂、课堂、操场、赛场等都可以成为演讲场地。</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二、演讲的特征</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706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（五）灵活性</a:t>
            </a:r>
            <a:endParaRPr lang="zh-CN" altLang="en-US" sz="2000">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6141720" y="1765935"/>
            <a:ext cx="5286375" cy="36601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三、演讲的作用</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2722880" cy="398780"/>
          </a:xfrm>
          <a:prstGeom prst="rect">
            <a:avLst/>
          </a:prstGeom>
          <a:noFill/>
        </p:spPr>
        <p:txBody>
          <a:bodyPr wrap="none" rtlCol="0">
            <a:spAutoFit/>
          </a:bodyPr>
          <a:p>
            <a:pPr algn="l"/>
            <a:r>
              <a:rPr lang="zh-CN" altLang="en-US" sz="2000">
                <a:latin typeface="宋体" panose="02010600030101010101" pitchFamily="2" charset="-122"/>
                <a:ea typeface="宋体" panose="02010600030101010101" pitchFamily="2" charset="-122"/>
              </a:rPr>
              <a:t>（一）对演讲者的作用</a:t>
            </a:r>
            <a:endParaRPr lang="zh-CN" altLang="en-US" sz="2000">
              <a:latin typeface="宋体" panose="02010600030101010101" pitchFamily="2" charset="-122"/>
              <a:ea typeface="宋体" panose="02010600030101010101" pitchFamily="2" charset="-122"/>
            </a:endParaRPr>
          </a:p>
        </p:txBody>
      </p:sp>
      <p:sp>
        <p:nvSpPr>
          <p:cNvPr id="29" name="Freeform 5"/>
          <p:cNvSpPr/>
          <p:nvPr>
            <p:custDataLst>
              <p:tags r:id="rId1"/>
            </p:custDataLst>
          </p:nvPr>
        </p:nvSpPr>
        <p:spPr bwMode="auto">
          <a:xfrm>
            <a:off x="5442125" y="2337740"/>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0" name="Freeform 6"/>
          <p:cNvSpPr/>
          <p:nvPr>
            <p:custDataLst>
              <p:tags r:id="rId2"/>
            </p:custDataLst>
          </p:nvPr>
        </p:nvSpPr>
        <p:spPr bwMode="auto">
          <a:xfrm>
            <a:off x="5399896" y="2638129"/>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4" name="Freeform 5"/>
          <p:cNvSpPr/>
          <p:nvPr>
            <p:custDataLst>
              <p:tags r:id="rId3"/>
            </p:custDataLst>
          </p:nvPr>
        </p:nvSpPr>
        <p:spPr bwMode="auto">
          <a:xfrm rot="14400000">
            <a:off x="4344664" y="4228940"/>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5" name="Freeform 6"/>
          <p:cNvSpPr/>
          <p:nvPr>
            <p:custDataLst>
              <p:tags r:id="rId4"/>
            </p:custDataLst>
          </p:nvPr>
        </p:nvSpPr>
        <p:spPr bwMode="auto">
          <a:xfrm rot="14400000">
            <a:off x="4811725" y="3656871"/>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9" name="Freeform 5"/>
          <p:cNvSpPr/>
          <p:nvPr>
            <p:custDataLst>
              <p:tags r:id="rId5"/>
            </p:custDataLst>
          </p:nvPr>
        </p:nvSpPr>
        <p:spPr bwMode="auto">
          <a:xfrm rot="7200000">
            <a:off x="6531222" y="4233769"/>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0" name="Freeform 6"/>
          <p:cNvSpPr/>
          <p:nvPr>
            <p:custDataLst>
              <p:tags r:id="rId6"/>
            </p:custDataLst>
          </p:nvPr>
        </p:nvSpPr>
        <p:spPr bwMode="auto">
          <a:xfrm rot="7200000">
            <a:off x="5988067" y="3656871"/>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5" name="Freeform 13"/>
          <p:cNvSpPr/>
          <p:nvPr>
            <p:custDataLst>
              <p:tags r:id="rId7"/>
            </p:custDataLst>
          </p:nvPr>
        </p:nvSpPr>
        <p:spPr bwMode="auto">
          <a:xfrm rot="21434300">
            <a:off x="5198343" y="4985416"/>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6" name="Freeform 14"/>
          <p:cNvSpPr/>
          <p:nvPr>
            <p:custDataLst>
              <p:tags r:id="rId8"/>
            </p:custDataLst>
          </p:nvPr>
        </p:nvSpPr>
        <p:spPr bwMode="auto">
          <a:xfrm rot="21434300">
            <a:off x="5169262" y="4976989"/>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6" name="Freeform 13"/>
          <p:cNvSpPr/>
          <p:nvPr>
            <p:custDataLst>
              <p:tags r:id="rId9"/>
            </p:custDataLst>
          </p:nvPr>
        </p:nvSpPr>
        <p:spPr bwMode="auto">
          <a:xfrm rot="14234300">
            <a:off x="6362777" y="2823086"/>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4" name="Freeform 14"/>
          <p:cNvSpPr/>
          <p:nvPr>
            <p:custDataLst>
              <p:tags r:id="rId10"/>
            </p:custDataLst>
          </p:nvPr>
        </p:nvSpPr>
        <p:spPr bwMode="auto">
          <a:xfrm rot="14234300">
            <a:off x="6830197" y="3238176"/>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71" name="Freeform 13"/>
          <p:cNvSpPr/>
          <p:nvPr>
            <p:custDataLst>
              <p:tags r:id="rId11"/>
            </p:custDataLst>
          </p:nvPr>
        </p:nvSpPr>
        <p:spPr bwMode="auto">
          <a:xfrm rot="7034300">
            <a:off x="3907928" y="2895822"/>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8" name="Freeform 14"/>
          <p:cNvSpPr/>
          <p:nvPr>
            <p:custDataLst>
              <p:tags r:id="rId12"/>
            </p:custDataLst>
          </p:nvPr>
        </p:nvSpPr>
        <p:spPr bwMode="auto">
          <a:xfrm rot="7034300">
            <a:off x="4493873" y="2669170"/>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5" name="文本框 17"/>
          <p:cNvSpPr txBox="1">
            <a:spLocks noChangeArrowheads="1"/>
          </p:cNvSpPr>
          <p:nvPr>
            <p:custDataLst>
              <p:tags r:id="rId13"/>
            </p:custDataLst>
          </p:nvPr>
        </p:nvSpPr>
        <p:spPr bwMode="auto">
          <a:xfrm>
            <a:off x="7394247" y="1723401"/>
            <a:ext cx="2637599" cy="45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fontScale="92500" lnSpcReduction="20000"/>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2400" b="1" spc="300" dirty="0">
                <a:latin typeface="Arial" panose="020B0604020202020204" pitchFamily="34" charset="0"/>
                <a:ea typeface="微软雅黑" panose="020B0503020204020204" charset="-122"/>
                <a:cs typeface="+mn-ea"/>
                <a:sym typeface="Arial" panose="020B0604020202020204" pitchFamily="34" charset="0"/>
              </a:rPr>
              <a:t>2. 融洽关系</a:t>
            </a:r>
            <a:endParaRPr lang="zh-CN" altLang="en-US" sz="2400"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26" name="文本框 25"/>
          <p:cNvSpPr txBox="1"/>
          <p:nvPr>
            <p:custDataLst>
              <p:tags r:id="rId14"/>
            </p:custDataLst>
          </p:nvPr>
        </p:nvSpPr>
        <p:spPr>
          <a:xfrm>
            <a:off x="7393940" y="2179955"/>
            <a:ext cx="3434715"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演讲本身也是一种比较高级的社交形式，通过演讲，演讲者可以广泛地接触社会各阶层、各地区人士，扩大自己的交际面。</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8" name="文本框 17"/>
          <p:cNvSpPr txBox="1">
            <a:spLocks noChangeArrowheads="1"/>
          </p:cNvSpPr>
          <p:nvPr>
            <p:custDataLst>
              <p:tags r:id="rId15"/>
            </p:custDataLst>
          </p:nvPr>
        </p:nvSpPr>
        <p:spPr bwMode="auto">
          <a:xfrm>
            <a:off x="7394247" y="3859009"/>
            <a:ext cx="2637599" cy="45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fontScale="92500" lnSpcReduction="20000"/>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2400" b="1" spc="300" dirty="0">
                <a:latin typeface="Arial" panose="020B0604020202020204" pitchFamily="34" charset="0"/>
                <a:ea typeface="微软雅黑" panose="020B0503020204020204" charset="-122"/>
                <a:cs typeface="+mn-ea"/>
                <a:sym typeface="Arial" panose="020B0604020202020204" pitchFamily="34" charset="0"/>
              </a:rPr>
              <a:t>3. 展示自我</a:t>
            </a:r>
            <a:endParaRPr lang="zh-CN" altLang="en-US" sz="2400"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31" name="文本框 30"/>
          <p:cNvSpPr txBox="1"/>
          <p:nvPr>
            <p:custDataLst>
              <p:tags r:id="rId16"/>
            </p:custDataLst>
          </p:nvPr>
        </p:nvSpPr>
        <p:spPr>
          <a:xfrm>
            <a:off x="7393940" y="4456430"/>
            <a:ext cx="3519805" cy="1688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对于演讲者而言，演讲活动正是这样一个舞台，它可以让演讲者充分展示自己的语言、思想、情感、愿望、意志、能力、人品以及仪表、服饰、风度、气质等。</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17"/>
          <p:cNvSpPr txBox="1">
            <a:spLocks noChangeArrowheads="1"/>
          </p:cNvSpPr>
          <p:nvPr>
            <p:custDataLst>
              <p:tags r:id="rId17"/>
            </p:custDataLst>
          </p:nvPr>
        </p:nvSpPr>
        <p:spPr bwMode="auto">
          <a:xfrm>
            <a:off x="1193304" y="3859009"/>
            <a:ext cx="2637599" cy="45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fontScale="92500" lnSpcReduction="20000"/>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2400" b="1" spc="300">
                <a:latin typeface="Arial" panose="020B0604020202020204" pitchFamily="34" charset="0"/>
                <a:ea typeface="微软雅黑" panose="020B0503020204020204" charset="-122"/>
                <a:cs typeface="+mn-ea"/>
                <a:sym typeface="Arial" panose="020B0604020202020204" pitchFamily="34" charset="0"/>
              </a:rPr>
              <a:t>1. 全面提高</a:t>
            </a:r>
            <a:endParaRPr lang="zh-CN" altLang="en-US" sz="2400" b="1" spc="300">
              <a:latin typeface="Arial" panose="020B0604020202020204" pitchFamily="34" charset="0"/>
              <a:ea typeface="微软雅黑" panose="020B0503020204020204" charset="-122"/>
              <a:cs typeface="+mn-ea"/>
              <a:sym typeface="Arial" panose="020B0604020202020204" pitchFamily="34" charset="0"/>
            </a:endParaRPr>
          </a:p>
        </p:txBody>
      </p:sp>
      <p:sp>
        <p:nvSpPr>
          <p:cNvPr id="36" name="文本框 35"/>
          <p:cNvSpPr txBox="1"/>
          <p:nvPr>
            <p:custDataLst>
              <p:tags r:id="rId18"/>
            </p:custDataLst>
          </p:nvPr>
        </p:nvSpPr>
        <p:spPr>
          <a:xfrm>
            <a:off x="1193165" y="4456430"/>
            <a:ext cx="2965450"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演讲家并不是天生的，而是后天实践造就的，是经过多方面艰苦努力才成功的。</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三、演讲的作用</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3230880" cy="398780"/>
          </a:xfrm>
          <a:prstGeom prst="rect">
            <a:avLst/>
          </a:prstGeom>
          <a:noFill/>
        </p:spPr>
        <p:txBody>
          <a:bodyPr wrap="none" rtlCol="0">
            <a:spAutoFit/>
          </a:bodyPr>
          <a:p>
            <a:pPr algn="l"/>
            <a:r>
              <a:rPr lang="zh-CN" altLang="en-US" sz="2000">
                <a:latin typeface="宋体" panose="02010600030101010101" pitchFamily="2" charset="-122"/>
                <a:ea typeface="宋体" panose="02010600030101010101" pitchFamily="2" charset="-122"/>
              </a:rPr>
              <a:t>（二）对听众和社会的作用</a:t>
            </a:r>
            <a:endParaRPr lang="zh-CN" altLang="en-US" sz="2000">
              <a:latin typeface="宋体" panose="02010600030101010101" pitchFamily="2" charset="-122"/>
              <a:ea typeface="宋体" panose="02010600030101010101" pitchFamily="2" charset="-122"/>
            </a:endParaRPr>
          </a:p>
        </p:txBody>
      </p:sp>
      <p:sp>
        <p:nvSpPr>
          <p:cNvPr id="3" name="文本框 2"/>
          <p:cNvSpPr txBox="1"/>
          <p:nvPr>
            <p:custDataLst>
              <p:tags r:id="rId1"/>
            </p:custDataLst>
          </p:nvPr>
        </p:nvSpPr>
        <p:spPr>
          <a:xfrm>
            <a:off x="675005" y="3329305"/>
            <a:ext cx="3674110" cy="1832610"/>
          </a:xfrm>
          <a:prstGeom prst="rect">
            <a:avLst/>
          </a:prstGeom>
          <a:noFill/>
        </p:spPr>
        <p:txBody>
          <a:bodyPr wrap="square" rtlCol="0"/>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随着知识经济时代的到来，人们对知识的渴望越来越迫切。演讲作为一种比较高级的语言表达形式，能最大限度地发挥语言在传播知识、探讨学问、宣传成果、交流经验等方面的作用。</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custDataLst>
              <p:tags r:id="rId2"/>
            </p:custDataLst>
          </p:nvPr>
        </p:nvSpPr>
        <p:spPr>
          <a:xfrm>
            <a:off x="675005" y="2894965"/>
            <a:ext cx="3207385" cy="434975"/>
          </a:xfrm>
          <a:prstGeom prst="rect">
            <a:avLst/>
          </a:prstGeom>
          <a:noFill/>
        </p:spPr>
        <p:txBody>
          <a:bodyPr wrap="square" rtlCol="0">
            <a:normAutofit/>
          </a:bodyPr>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3. 传播信息</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custDataLst>
              <p:tags r:id="rId3"/>
            </p:custDataLst>
          </p:nvPr>
        </p:nvSpPr>
        <p:spPr>
          <a:xfrm>
            <a:off x="7713345" y="1790065"/>
            <a:ext cx="3761740" cy="1844675"/>
          </a:xfrm>
          <a:prstGeom prst="rect">
            <a:avLst/>
          </a:prstGeom>
          <a:noFill/>
        </p:spPr>
        <p:txBody>
          <a:bodyPr wrap="square" rtlCol="0"/>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一次成功的演讲可以传递大量的知识文化信息，听众在接受这些知识信息的同时，思想受到熏陶、情感受到激发，对工作、学习和事业的责任感被唤起，内在的主动性、积极性和创造性迅速得到提升。</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4"/>
            </p:custDataLst>
          </p:nvPr>
        </p:nvSpPr>
        <p:spPr>
          <a:xfrm>
            <a:off x="7713345" y="1337310"/>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1. 教育激励</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5"/>
            </p:custDataLst>
          </p:nvPr>
        </p:nvSpPr>
        <p:spPr>
          <a:xfrm>
            <a:off x="7713345" y="4114165"/>
            <a:ext cx="3761740" cy="1701800"/>
          </a:xfrm>
          <a:prstGeom prst="rect">
            <a:avLst/>
          </a:prstGeom>
          <a:noFill/>
        </p:spPr>
        <p:txBody>
          <a:bodyPr wrap="square" rtlCol="0"/>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演讲的调适作用表现在两个方面，即心理调适与社会调适。心理调适就是通过演讲解答人们的思想问题，消除心理障碍，克服心理疾病，达到心理平衡，保持良好心态。</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2" name="文本框 21"/>
          <p:cNvSpPr txBox="1"/>
          <p:nvPr>
            <p:custDataLst>
              <p:tags r:id="rId6"/>
            </p:custDataLst>
          </p:nvPr>
        </p:nvSpPr>
        <p:spPr>
          <a:xfrm>
            <a:off x="7713345" y="3652520"/>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2. 合理调适</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3" name="箭头: 上弧形 12"/>
          <p:cNvSpPr/>
          <p:nvPr>
            <p:custDataLst>
              <p:tags r:id="rId7"/>
            </p:custDataLst>
          </p:nvPr>
        </p:nvSpPr>
        <p:spPr>
          <a:xfrm rot="1800000">
            <a:off x="5248275" y="2382520"/>
            <a:ext cx="1986280" cy="772795"/>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4" name="箭头: 上弧形 13"/>
          <p:cNvSpPr/>
          <p:nvPr>
            <p:custDataLst>
              <p:tags r:id="rId8"/>
            </p:custDataLst>
          </p:nvPr>
        </p:nvSpPr>
        <p:spPr>
          <a:xfrm rot="9000000">
            <a:off x="5344795" y="4057015"/>
            <a:ext cx="1986280" cy="772795"/>
          </a:xfrm>
          <a:prstGeom prst="curvedDownArrow">
            <a:avLst>
              <a:gd name="adj1" fmla="val 50000"/>
              <a:gd name="adj2" fmla="val 50000"/>
              <a:gd name="adj3" fmla="val 2380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5" name="箭头: 上弧形 14"/>
          <p:cNvSpPr/>
          <p:nvPr>
            <p:custDataLst>
              <p:tags r:id="rId9"/>
            </p:custDataLst>
          </p:nvPr>
        </p:nvSpPr>
        <p:spPr>
          <a:xfrm rot="16200000">
            <a:off x="3823335" y="3265805"/>
            <a:ext cx="1986280" cy="772795"/>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4" name="AutoShape 8"/>
          <p:cNvSpPr/>
          <p:nvPr>
            <p:custDataLst>
              <p:tags r:id="rId10"/>
            </p:custDataLst>
          </p:nvPr>
        </p:nvSpPr>
        <p:spPr bwMode="auto">
          <a:xfrm>
            <a:off x="4684395" y="3450590"/>
            <a:ext cx="406400" cy="403225"/>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6" name="AutoShape 11"/>
          <p:cNvSpPr>
            <a:spLocks noChangeAspect="1"/>
          </p:cNvSpPr>
          <p:nvPr>
            <p:custDataLst>
              <p:tags r:id="rId11"/>
            </p:custDataLst>
          </p:nvPr>
        </p:nvSpPr>
        <p:spPr bwMode="auto">
          <a:xfrm>
            <a:off x="5959475" y="2690495"/>
            <a:ext cx="343535" cy="31496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7" name="AutoShape 14"/>
          <p:cNvSpPr/>
          <p:nvPr>
            <p:custDataLst>
              <p:tags r:id="rId12"/>
            </p:custDataLst>
          </p:nvPr>
        </p:nvSpPr>
        <p:spPr bwMode="auto">
          <a:xfrm>
            <a:off x="6158865" y="4196715"/>
            <a:ext cx="358775" cy="358775"/>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745" y="1167130"/>
            <a:ext cx="544322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的类型是根据演讲内容或形式等不同标准所划分的演讲类别。演讲有多种分类，分类的标准也不同。了解和掌握演讲的各种不同类型，有助于全面、深刻地从整体上认识演讲的本质和作用，对人们具体地组织和参加演讲活动有一定的指导意义。按演讲形式分类，演讲有命题演讲（图 3-3）、即兴演讲和论辩演讲；按演讲内容分类，有政治演讲、学术演讲、法庭演讲、军事演讲和礼仪演讲等；按演讲风格分类，有激昂型演讲、质朴型演讲、活泼型演讲、淡雅型演讲和深沉型演讲等；按演讲目的分类，有“使人知”演讲、“使人信”演讲、“使人激”演讲和“使人乐”演讲等；按演讲场地分类，有课堂演讲、街头演讲和视播演讲等。</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四、演讲的类型</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6105525" y="1565275"/>
            <a:ext cx="4968875" cy="37274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26935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认识口才</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3715" y="1167130"/>
            <a:ext cx="5258435"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根据《辞源》中的解释，口才是指“善于说话的才能”。而口才在《现代汉语词典》中的定义为：说话的才能。简要地说，口才是口语交际中说话（即口语表达）的才能。具体地说，口才是指在交谈、演讲和辩论等口语交际活动中，表达者根据特定的交际目的和任务，运用口语表达思想感情、进行沟通交流的才能。语言从它产生之时起就是以“使用”为基本功能的，好的口才，更是在实践中积累和锤炼出来的。所以，古代人对口才作了种种比喻和形容，如“能说会道”“口若悬河”“三寸不烂之舌”“王婆卖瓜，自卖自夸”……这些都是口才在实用中衍生出的成语、俗语。</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一、口才的含义</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6114415" y="1167130"/>
            <a:ext cx="4801870" cy="40309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6558915" y="1826260"/>
            <a:ext cx="4361815"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第三章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演讲与口才</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9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二、良好口才的培养途径</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33" name="Freeform 7"/>
          <p:cNvSpPr>
            <a:spLocks noEditPoints="1"/>
          </p:cNvSpPr>
          <p:nvPr>
            <p:custDataLst>
              <p:tags r:id="rId1"/>
            </p:custDataLst>
          </p:nvPr>
        </p:nvSpPr>
        <p:spPr bwMode="auto">
          <a:xfrm>
            <a:off x="4001691" y="1921714"/>
            <a:ext cx="1432767" cy="144225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8590CA"/>
          </a:solidFill>
          <a:ln>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34" name="Freeform 8"/>
          <p:cNvSpPr/>
          <p:nvPr>
            <p:custDataLst>
              <p:tags r:id="rId2"/>
            </p:custDataLst>
          </p:nvPr>
        </p:nvSpPr>
        <p:spPr bwMode="auto">
          <a:xfrm>
            <a:off x="3788144" y="1736427"/>
            <a:ext cx="576666" cy="662369"/>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rgbClr val="8590CA"/>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35" name="Oval 9"/>
          <p:cNvSpPr>
            <a:spLocks noChangeArrowheads="1"/>
          </p:cNvSpPr>
          <p:nvPr>
            <p:custDataLst>
              <p:tags r:id="rId3"/>
            </p:custDataLst>
          </p:nvPr>
        </p:nvSpPr>
        <p:spPr bwMode="auto">
          <a:xfrm>
            <a:off x="4286464" y="2208383"/>
            <a:ext cx="863220" cy="868915"/>
          </a:xfrm>
          <a:prstGeom prst="ellipse">
            <a:avLst/>
          </a:prstGeom>
          <a:solidFill>
            <a:srgbClr val="8590CA"/>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36" name="Freeform 11"/>
          <p:cNvSpPr/>
          <p:nvPr>
            <p:custDataLst>
              <p:tags r:id="rId4"/>
            </p:custDataLst>
          </p:nvPr>
        </p:nvSpPr>
        <p:spPr bwMode="auto">
          <a:xfrm>
            <a:off x="6836631" y="2886158"/>
            <a:ext cx="576666" cy="662369"/>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rgbClr val="8590CA"/>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37" name="Freeform 13"/>
          <p:cNvSpPr>
            <a:spLocks noEditPoints="1"/>
          </p:cNvSpPr>
          <p:nvPr>
            <p:custDataLst>
              <p:tags r:id="rId5"/>
            </p:custDataLst>
          </p:nvPr>
        </p:nvSpPr>
        <p:spPr bwMode="auto">
          <a:xfrm>
            <a:off x="5770543" y="1921714"/>
            <a:ext cx="1432767" cy="144225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8590CA"/>
          </a:solidFill>
          <a:ln>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38" name="Oval 14"/>
          <p:cNvSpPr>
            <a:spLocks noChangeArrowheads="1"/>
          </p:cNvSpPr>
          <p:nvPr>
            <p:custDataLst>
              <p:tags r:id="rId6"/>
            </p:custDataLst>
          </p:nvPr>
        </p:nvSpPr>
        <p:spPr bwMode="auto">
          <a:xfrm>
            <a:off x="6055317" y="2208383"/>
            <a:ext cx="863220" cy="868915"/>
          </a:xfrm>
          <a:prstGeom prst="ellipse">
            <a:avLst/>
          </a:prstGeom>
          <a:solidFill>
            <a:srgbClr val="8590CA"/>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39" name="Freeform 22"/>
          <p:cNvSpPr>
            <a:spLocks noEditPoints="1"/>
          </p:cNvSpPr>
          <p:nvPr>
            <p:custDataLst>
              <p:tags r:id="rId7"/>
            </p:custDataLst>
          </p:nvPr>
        </p:nvSpPr>
        <p:spPr bwMode="auto">
          <a:xfrm>
            <a:off x="4542759" y="2451638"/>
            <a:ext cx="350628" cy="338307"/>
          </a:xfrm>
          <a:custGeom>
            <a:avLst/>
            <a:gdLst>
              <a:gd name="T0" fmla="*/ 59 w 98"/>
              <a:gd name="T1" fmla="*/ 0 h 94"/>
              <a:gd name="T2" fmla="*/ 70 w 98"/>
              <a:gd name="T3" fmla="*/ 11 h 94"/>
              <a:gd name="T4" fmla="*/ 79 w 98"/>
              <a:gd name="T5" fmla="*/ 14 h 94"/>
              <a:gd name="T6" fmla="*/ 98 w 98"/>
              <a:gd name="T7" fmla="*/ 34 h 94"/>
              <a:gd name="T8" fmla="*/ 92 w 98"/>
              <a:gd name="T9" fmla="*/ 89 h 94"/>
              <a:gd name="T10" fmla="*/ 19 w 98"/>
              <a:gd name="T11" fmla="*/ 94 h 94"/>
              <a:gd name="T12" fmla="*/ 5 w 98"/>
              <a:gd name="T13" fmla="*/ 88 h 94"/>
              <a:gd name="T14" fmla="*/ 0 w 98"/>
              <a:gd name="T15" fmla="*/ 34 h 94"/>
              <a:gd name="T16" fmla="*/ 19 w 98"/>
              <a:gd name="T17" fmla="*/ 14 h 94"/>
              <a:gd name="T18" fmla="*/ 27 w 98"/>
              <a:gd name="T19" fmla="*/ 11 h 94"/>
              <a:gd name="T20" fmla="*/ 38 w 98"/>
              <a:gd name="T21" fmla="*/ 0 h 94"/>
              <a:gd name="T22" fmla="*/ 69 w 98"/>
              <a:gd name="T23" fmla="*/ 22 h 94"/>
              <a:gd name="T24" fmla="*/ 68 w 98"/>
              <a:gd name="T25" fmla="*/ 22 h 94"/>
              <a:gd name="T26" fmla="*/ 29 w 98"/>
              <a:gd name="T27" fmla="*/ 22 h 94"/>
              <a:gd name="T28" fmla="*/ 11 w 98"/>
              <a:gd name="T29" fmla="*/ 25 h 94"/>
              <a:gd name="T30" fmla="*/ 7 w 98"/>
              <a:gd name="T31" fmla="*/ 34 h 94"/>
              <a:gd name="T32" fmla="*/ 18 w 98"/>
              <a:gd name="T33" fmla="*/ 52 h 94"/>
              <a:gd name="T34" fmla="*/ 20 w 98"/>
              <a:gd name="T35" fmla="*/ 43 h 94"/>
              <a:gd name="T36" fmla="*/ 37 w 98"/>
              <a:gd name="T37" fmla="*/ 43 h 94"/>
              <a:gd name="T38" fmla="*/ 39 w 98"/>
              <a:gd name="T39" fmla="*/ 45 h 94"/>
              <a:gd name="T40" fmla="*/ 59 w 98"/>
              <a:gd name="T41" fmla="*/ 52 h 94"/>
              <a:gd name="T42" fmla="*/ 61 w 98"/>
              <a:gd name="T43" fmla="*/ 43 h 94"/>
              <a:gd name="T44" fmla="*/ 77 w 98"/>
              <a:gd name="T45" fmla="*/ 43 h 94"/>
              <a:gd name="T46" fmla="*/ 80 w 98"/>
              <a:gd name="T47" fmla="*/ 45 h 94"/>
              <a:gd name="T48" fmla="*/ 91 w 98"/>
              <a:gd name="T49" fmla="*/ 52 h 94"/>
              <a:gd name="T50" fmla="*/ 87 w 98"/>
              <a:gd name="T51" fmla="*/ 25 h 94"/>
              <a:gd name="T52" fmla="*/ 69 w 98"/>
              <a:gd name="T53" fmla="*/ 22 h 94"/>
              <a:gd name="T54" fmla="*/ 32 w 98"/>
              <a:gd name="T55" fmla="*/ 14 h 94"/>
              <a:gd name="T56" fmla="*/ 66 w 98"/>
              <a:gd name="T57" fmla="*/ 11 h 94"/>
              <a:gd name="T58" fmla="*/ 59 w 98"/>
              <a:gd name="T59" fmla="*/ 4 h 94"/>
              <a:gd name="T60" fmla="*/ 34 w 98"/>
              <a:gd name="T61" fmla="*/ 6 h 94"/>
              <a:gd name="T62" fmla="*/ 32 w 98"/>
              <a:gd name="T63" fmla="*/ 14 h 94"/>
              <a:gd name="T64" fmla="*/ 7 w 98"/>
              <a:gd name="T65" fmla="*/ 57 h 94"/>
              <a:gd name="T66" fmla="*/ 11 w 98"/>
              <a:gd name="T67" fmla="*/ 83 h 94"/>
              <a:gd name="T68" fmla="*/ 19 w 98"/>
              <a:gd name="T69" fmla="*/ 87 h 94"/>
              <a:gd name="T70" fmla="*/ 87 w 98"/>
              <a:gd name="T71" fmla="*/ 83 h 94"/>
              <a:gd name="T72" fmla="*/ 91 w 98"/>
              <a:gd name="T73" fmla="*/ 57 h 94"/>
              <a:gd name="T74" fmla="*/ 80 w 98"/>
              <a:gd name="T75" fmla="*/ 63 h 94"/>
              <a:gd name="T76" fmla="*/ 77 w 98"/>
              <a:gd name="T77" fmla="*/ 66 h 94"/>
              <a:gd name="T78" fmla="*/ 59 w 98"/>
              <a:gd name="T79" fmla="*/ 63 h 94"/>
              <a:gd name="T80" fmla="*/ 59 w 98"/>
              <a:gd name="T81" fmla="*/ 57 h 94"/>
              <a:gd name="T82" fmla="*/ 39 w 98"/>
              <a:gd name="T83" fmla="*/ 63 h 94"/>
              <a:gd name="T84" fmla="*/ 36 w 98"/>
              <a:gd name="T85" fmla="*/ 66 h 94"/>
              <a:gd name="T86" fmla="*/ 18 w 98"/>
              <a:gd name="T87" fmla="*/ 63 h 94"/>
              <a:gd name="T88" fmla="*/ 18 w 98"/>
              <a:gd name="T89" fmla="*/ 57 h 94"/>
              <a:gd name="T90" fmla="*/ 34 w 98"/>
              <a:gd name="T91" fmla="*/ 48 h 94"/>
              <a:gd name="T92" fmla="*/ 23 w 98"/>
              <a:gd name="T93" fmla="*/ 48 h 94"/>
              <a:gd name="T94" fmla="*/ 23 w 98"/>
              <a:gd name="T95" fmla="*/ 54 h 94"/>
              <a:gd name="T96" fmla="*/ 23 w 98"/>
              <a:gd name="T97" fmla="*/ 61 h 94"/>
              <a:gd name="T98" fmla="*/ 34 w 98"/>
              <a:gd name="T99" fmla="*/ 54 h 94"/>
              <a:gd name="T100" fmla="*/ 34 w 98"/>
              <a:gd name="T101" fmla="*/ 54 h 94"/>
              <a:gd name="T102" fmla="*/ 75 w 98"/>
              <a:gd name="T103" fmla="*/ 48 h 94"/>
              <a:gd name="T104" fmla="*/ 64 w 98"/>
              <a:gd name="T105" fmla="*/ 48 h 94"/>
              <a:gd name="T106" fmla="*/ 64 w 98"/>
              <a:gd name="T107" fmla="*/ 54 h 94"/>
              <a:gd name="T108" fmla="*/ 64 w 98"/>
              <a:gd name="T109" fmla="*/ 61 h 94"/>
              <a:gd name="T110" fmla="*/ 75 w 98"/>
              <a:gd name="T111" fmla="*/ 54 h 94"/>
              <a:gd name="T112" fmla="*/ 75 w 98"/>
              <a:gd name="T113" fmla="*/ 5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ysClr val="window" lastClr="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40" name="Freeform 24"/>
          <p:cNvSpPr>
            <a:spLocks noEditPoints="1"/>
          </p:cNvSpPr>
          <p:nvPr>
            <p:custDataLst>
              <p:tags r:id="rId8"/>
            </p:custDataLst>
          </p:nvPr>
        </p:nvSpPr>
        <p:spPr bwMode="auto">
          <a:xfrm>
            <a:off x="6311610" y="2474503"/>
            <a:ext cx="350628" cy="331185"/>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ysClr val="window" lastClr="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cxnSp>
        <p:nvCxnSpPr>
          <p:cNvPr id="41" name="直接连接符 40"/>
          <p:cNvCxnSpPr/>
          <p:nvPr>
            <p:custDataLst>
              <p:tags r:id="rId9"/>
            </p:custDataLst>
          </p:nvPr>
        </p:nvCxnSpPr>
        <p:spPr>
          <a:xfrm flipV="1">
            <a:off x="4718073" y="3180044"/>
            <a:ext cx="0" cy="489285"/>
          </a:xfrm>
          <a:prstGeom prst="line">
            <a:avLst/>
          </a:prstGeom>
          <a:ln w="6350">
            <a:noFill/>
          </a:ln>
        </p:spPr>
        <p:style>
          <a:lnRef idx="1">
            <a:srgbClr val="8590CA"/>
          </a:lnRef>
          <a:fillRef idx="0">
            <a:srgbClr val="8590CA"/>
          </a:fillRef>
          <a:effectRef idx="0">
            <a:srgbClr val="8590CA"/>
          </a:effectRef>
          <a:fontRef idx="minor">
            <a:sysClr val="windowText" lastClr="000000"/>
          </a:fontRef>
        </p:style>
      </p:cxnSp>
      <p:cxnSp>
        <p:nvCxnSpPr>
          <p:cNvPr id="42" name="直接连接符 41"/>
          <p:cNvCxnSpPr/>
          <p:nvPr>
            <p:custDataLst>
              <p:tags r:id="rId10"/>
            </p:custDataLst>
          </p:nvPr>
        </p:nvCxnSpPr>
        <p:spPr>
          <a:xfrm flipV="1">
            <a:off x="6486924" y="1419662"/>
            <a:ext cx="0" cy="489285"/>
          </a:xfrm>
          <a:prstGeom prst="line">
            <a:avLst/>
          </a:prstGeom>
          <a:ln w="6350">
            <a:noFill/>
          </a:ln>
        </p:spPr>
        <p:style>
          <a:lnRef idx="1">
            <a:srgbClr val="8590CA"/>
          </a:lnRef>
          <a:fillRef idx="0">
            <a:srgbClr val="8590CA"/>
          </a:fillRef>
          <a:effectRef idx="0">
            <a:srgbClr val="8590CA"/>
          </a:effectRef>
          <a:fontRef idx="minor">
            <a:sysClr val="windowText" lastClr="000000"/>
          </a:fontRef>
        </p:style>
      </p:cxnSp>
      <p:sp>
        <p:nvSpPr>
          <p:cNvPr id="43" name="文本框 42"/>
          <p:cNvSpPr txBox="1"/>
          <p:nvPr>
            <p:custDataLst>
              <p:tags r:id="rId11"/>
            </p:custDataLst>
          </p:nvPr>
        </p:nvSpPr>
        <p:spPr>
          <a:xfrm>
            <a:off x="570865" y="1906905"/>
            <a:ext cx="321818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lstStyle>
            <a:defPPr>
              <a:defRPr lang="zh-CN"/>
            </a:defPPr>
            <a:lvl1pPr algn="ctr">
              <a:lnSpc>
                <a:spcPct val="120000"/>
              </a:lnSpc>
              <a:spcBef>
                <a:spcPts val="0"/>
              </a:spcBef>
              <a:defRPr sz="2000" b="1" spc="300">
                <a:latin typeface="Arial" panose="020B0604020202020204" pitchFamily="34" charset="0"/>
                <a:ea typeface="微软雅黑" panose="020B0503020204020204" charset="-122"/>
                <a:cs typeface="+mn-ea"/>
              </a:defRPr>
            </a:lvl1pPr>
          </a:lstStyle>
          <a:p>
            <a:pPr algn="l"/>
            <a:r>
              <a:rPr lang="zh-CN" altLang="en-US">
                <a:sym typeface="Arial" panose="020B0604020202020204" pitchFamily="34" charset="0"/>
              </a:rPr>
              <a:t>（一）积累丰富的知识</a:t>
            </a:r>
            <a:endParaRPr lang="zh-CN" altLang="en-US">
              <a:sym typeface="Arial" panose="020B0604020202020204" pitchFamily="34" charset="0"/>
            </a:endParaRPr>
          </a:p>
        </p:txBody>
      </p:sp>
      <p:sp>
        <p:nvSpPr>
          <p:cNvPr id="44" name="文本框 43"/>
          <p:cNvSpPr txBox="1"/>
          <p:nvPr>
            <p:custDataLst>
              <p:tags r:id="rId12"/>
            </p:custDataLst>
          </p:nvPr>
        </p:nvSpPr>
        <p:spPr>
          <a:xfrm>
            <a:off x="826770" y="2380615"/>
            <a:ext cx="2839085" cy="2766695"/>
          </a:xfrm>
          <a:prstGeom prst="rect">
            <a:avLst/>
          </a:prstGeom>
          <a:noFill/>
        </p:spPr>
        <p:txBody>
          <a:bodyPr wrap="square" lIns="90000" tIns="46800" rIns="90000" bIns="46800" rtlCol="0"/>
          <a:lstStyle>
            <a:defPPr>
              <a:defRPr lang="zh-CN"/>
            </a:defPPr>
            <a:lvl1pPr>
              <a:lnSpc>
                <a:spcPct val="120000"/>
              </a:lnSpc>
              <a:defRPr sz="1400" spc="150">
                <a:solidFill>
                  <a:sysClr val="windowText" lastClr="000000">
                    <a:lumMod val="75000"/>
                    <a:lumOff val="25000"/>
                  </a:sysClr>
                </a:solidFill>
                <a:latin typeface="Arial" panose="020B0604020202020204" pitchFamily="34" charset="0"/>
                <a:ea typeface="微软雅黑" panose="020B0503020204020204" charset="-122"/>
              </a:defRPr>
            </a:lvl1pPr>
          </a:lstStyle>
          <a:p>
            <a:r>
              <a:rPr lang="zh-CN" altLang="en-US" sz="1600">
                <a:sym typeface="Arial" panose="020B0604020202020204" pitchFamily="34" charset="0"/>
              </a:rPr>
              <a:t>人的才能是由丰富的知识转化而来的，一个人才能的多少，在很大程度上取决于知识积累的多寡、深浅和知识体系的完善程度。想要练就良好的口才，就要不断地汲取知识、开阔眼界，不断用知识的雨露来滋养自己。</a:t>
            </a:r>
            <a:endParaRPr lang="zh-CN" altLang="en-US" sz="1600">
              <a:sym typeface="Arial" panose="020B0604020202020204" pitchFamily="34" charset="0"/>
            </a:endParaRPr>
          </a:p>
        </p:txBody>
      </p:sp>
      <p:sp>
        <p:nvSpPr>
          <p:cNvPr id="46" name="文本框 45"/>
          <p:cNvSpPr txBox="1"/>
          <p:nvPr>
            <p:custDataLst>
              <p:tags r:id="rId13"/>
            </p:custDataLst>
          </p:nvPr>
        </p:nvSpPr>
        <p:spPr>
          <a:xfrm>
            <a:off x="7748948" y="1906847"/>
            <a:ext cx="2628242" cy="432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ctr" anchorCtr="0">
            <a:normAutofit lnSpcReduction="10000"/>
          </a:bodyPr>
          <a:lstStyle>
            <a:defPPr>
              <a:defRPr lang="zh-CN"/>
            </a:defPPr>
            <a:lvl1pPr algn="ctr">
              <a:lnSpc>
                <a:spcPct val="120000"/>
              </a:lnSpc>
              <a:spcBef>
                <a:spcPts val="0"/>
              </a:spcBef>
              <a:defRPr sz="2000" b="1" spc="300">
                <a:latin typeface="Arial" panose="020B0604020202020204" pitchFamily="34" charset="0"/>
                <a:ea typeface="微软雅黑" panose="020B0503020204020204" charset="-122"/>
                <a:cs typeface="+mn-ea"/>
              </a:defRPr>
            </a:lvl1pPr>
          </a:lstStyle>
          <a:p>
            <a:pPr algn="l"/>
            <a:r>
              <a:rPr lang="zh-CN" altLang="en-US" dirty="0">
                <a:sym typeface="Arial" panose="020B0604020202020204" pitchFamily="34" charset="0"/>
              </a:rPr>
              <a:t>（二）勤学苦练</a:t>
            </a:r>
            <a:endParaRPr lang="zh-CN" altLang="en-US" dirty="0">
              <a:sym typeface="Arial" panose="020B0604020202020204" pitchFamily="34" charset="0"/>
            </a:endParaRPr>
          </a:p>
        </p:txBody>
      </p:sp>
      <p:sp>
        <p:nvSpPr>
          <p:cNvPr id="47" name="文本框 46"/>
          <p:cNvSpPr txBox="1"/>
          <p:nvPr>
            <p:custDataLst>
              <p:tags r:id="rId14"/>
            </p:custDataLst>
          </p:nvPr>
        </p:nvSpPr>
        <p:spPr>
          <a:xfrm>
            <a:off x="7748905" y="2399030"/>
            <a:ext cx="2628265" cy="2748280"/>
          </a:xfrm>
          <a:prstGeom prst="rect">
            <a:avLst/>
          </a:prstGeom>
          <a:noFill/>
        </p:spPr>
        <p:txBody>
          <a:bodyPr wrap="square" lIns="90000" tIns="46800" rIns="90000" bIns="46800" rtlCol="0"/>
          <a:lstStyle>
            <a:defPPr>
              <a:defRPr lang="zh-CN"/>
            </a:defPPr>
            <a:lvl1pPr>
              <a:lnSpc>
                <a:spcPct val="120000"/>
              </a:lnSpc>
              <a:defRPr sz="1400" spc="150">
                <a:solidFill>
                  <a:sysClr val="windowText" lastClr="000000">
                    <a:lumMod val="75000"/>
                    <a:lumOff val="2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口才是“一分天才，九分努力”磨炼出来的。很多伟大的演讲家刚开始的时候都是一个蹩脚的演讲者。“说”是人类与生俱来的能力；“会道”则是人类在不断的练习中所习得的能力。</a:t>
            </a:r>
            <a:endParaRPr lang="zh-CN" altLang="en-US" sz="1600" dirty="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5644437" y="2692253"/>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认识演讲</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59042" y="3459695"/>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认识口才</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6" name="椭圆 45"/>
          <p:cNvSpPr/>
          <p:nvPr/>
        </p:nvSpPr>
        <p:spPr>
          <a:xfrm>
            <a:off x="4801790" y="257331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01790" y="337504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4844654" y="2625659"/>
            <a:ext cx="800100" cy="58356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802109" y="3435646"/>
            <a:ext cx="800100" cy="58356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3712" y="4296020"/>
            <a:ext cx="3750469" cy="521970"/>
          </a:xfrm>
          <a:prstGeom prst="rect">
            <a:avLst/>
          </a:prstGeom>
          <a:noFill/>
        </p:spPr>
        <p:txBody>
          <a:bodyPr wrap="square" rtlCol="0">
            <a:spAutoFit/>
          </a:bodyPr>
          <a:lstStyle/>
          <a:p>
            <a:pPr algn="ctr"/>
            <a:r>
              <a:rPr lang="zh-CN" altLang="en-US" sz="2800">
                <a:solidFill>
                  <a:schemeClr val="tx1">
                    <a:lumMod val="95000"/>
                    <a:lumOff val="5000"/>
                  </a:schemeClr>
                </a:solidFill>
                <a:latin typeface="微软雅黑" panose="020B0503020204020204" charset="-122"/>
                <a:ea typeface="微软雅黑" panose="020B0503020204020204" charset="-122"/>
              </a:rPr>
              <a:t>认识演讲</a:t>
            </a:r>
            <a:endParaRPr lang="zh-CN" altLang="en-US" sz="28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63310" y="1375410"/>
            <a:ext cx="5315585"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演讲是人类的一种社会实践活动，具有综合性、直观性、现实性和艺术性，这是它的主要特征。作为演讲活动，它必须具备四个条件，即演讲者（主体），听众（客体），沟</a:t>
            </a: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通主、客体的信息，以及主、客体同处一起的时境（时间环境），这四者缺一不可。也就是说，离开任何一个条件，都不足以揭示出演讲的本质属性。因为任何一种带有艺术性的活动，都有自己独特的物质传达手段和自身特殊的规律，并揭示着自身活动的本质特点。演讲活动自然也不例外，演讲者要想通过发表自己的意见，陈述自己的观点和主张，达到影响、说服、感染他人的目的，就必须运用与其内容相一致的传达手段。演讲的传达手段主要有有声语言、态势语言和主体形象几个方面。</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一、演讲的含义</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848360" y="1673225"/>
            <a:ext cx="5118100" cy="35121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3865" y="2287270"/>
            <a:ext cx="4078605" cy="193802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有声语言即演讲中的“讲”，是演讲活动最主要的一种表达手段，是信息传递的主要载体，由语言和声音两种要素构成。它以流动的声音运载思想情感，直接诉诸听众的听觉器官，产生效应（图 3-2）。</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一、演讲的含义</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960880" cy="398780"/>
          </a:xfrm>
          <a:prstGeom prst="rect">
            <a:avLst/>
          </a:prstGeom>
          <a:noFill/>
        </p:spPr>
        <p:txBody>
          <a:bodyPr wrap="none" rtlCol="0">
            <a:spAutoFit/>
          </a:bodyPr>
          <a:p>
            <a:pPr algn="l"/>
            <a:r>
              <a:rPr lang="zh-CN" altLang="en-US" sz="2000">
                <a:latin typeface="宋体" panose="02010600030101010101" pitchFamily="2" charset="-122"/>
                <a:ea typeface="宋体" panose="02010600030101010101" pitchFamily="2" charset="-122"/>
              </a:rPr>
              <a:t>（一）有声语言</a:t>
            </a:r>
            <a:endParaRPr lang="zh-CN" altLang="en-US" sz="2000">
              <a:latin typeface="宋体" panose="02010600030101010101" pitchFamily="2"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5310505" y="1296670"/>
            <a:ext cx="5241290" cy="45485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00075" y="1703705"/>
            <a:ext cx="5457825"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态势语言即演讲中的“演”，就是演讲者的姿态动作、手势、表情等体态语的表现。它是流动着的形体动作，辅助有声语言运载着思想和感情，诉诸听众的视觉器官，产生效应。由于态势语言是流动的，因此，它存在于一瞬间，转眼即逝，这就要求它准确、鲜明、自然、协调和优美，要有一定的表现力和说服力，这样，才能使听众感受形式美的“演”，从而在心里引起美感，并得到启示，产生共鸣。它具有空间艺术的某些特点，是听众理想的接受对象和欣赏对象。然而，态势语言虽然可以加强有声语言的感染力和表现力，弥补有声语言的不足，但如果离开了有声语言，也就没有了直接地、独立地表达思想情感的意义了。</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一、演讲的含义</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960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（二）态势语言</a:t>
            </a:r>
            <a:endParaRPr lang="zh-CN" altLang="en-US" sz="2000">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6400165" y="2196465"/>
            <a:ext cx="4670425" cy="31686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00075" y="1703705"/>
            <a:ext cx="5457825"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讲者是以其自身形象出现在听众面前进行演讲的，这样他就必须以整体形象，包括体形、容貌、衣冠、发型、举止神态等，直接诉诸听众的视觉器官。其主体形象的美与丑、好与差，在一般情况下不仅直接影响着演讲者思想感情的传达，还直接影响着听众的心理情绪和美感享受，这就要求演讲者在自然美的基础上要有一定的装饰美。而这种装饰美是以演讲者本人为依托的现实的装饰美，它绝不同于舞台艺术的性格化和艺术化的装饰美。这就要求演讲者注意装饰的朴素、自然、轻便、得体，并注意举止、神态、风度的潇洒、大方、优雅，只有这样才有利于思想感情的传达，有利于取得演讲的良好效果。</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一、演讲的含义</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48360" y="1139825"/>
            <a:ext cx="1960880" cy="398780"/>
          </a:xfrm>
          <a:prstGeom prst="rect">
            <a:avLst/>
          </a:prstGeom>
          <a:noFill/>
        </p:spPr>
        <p:txBody>
          <a:bodyPr wrap="none" rtlCol="0">
            <a:spAutoFit/>
          </a:bodyPr>
          <a:p>
            <a:r>
              <a:rPr lang="zh-CN" altLang="en-US" sz="2000">
                <a:latin typeface="宋体" panose="02010600030101010101" pitchFamily="2" charset="-122"/>
                <a:ea typeface="宋体" panose="02010600030101010101" pitchFamily="2" charset="-122"/>
              </a:rPr>
              <a:t>（三）主体形象</a:t>
            </a:r>
            <a:endParaRPr lang="zh-CN" altLang="en-US" sz="2000">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6057900" y="1703705"/>
            <a:ext cx="5242560" cy="40868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327910" y="797560"/>
            <a:ext cx="9224010" cy="5631180"/>
          </a:xfrm>
          <a:prstGeom prst="rect">
            <a:avLst/>
          </a:prstGeom>
          <a:noFill/>
        </p:spPr>
        <p:txBody>
          <a:bodyPr wrap="square" rtlCol="0">
            <a:spAutoFit/>
          </a:bodyPr>
          <a:p>
            <a:pPr indent="508000" algn="ctr" fontAlgn="auto">
              <a:lnSpc>
                <a:spcPct val="150000"/>
              </a:lnSpc>
            </a:pPr>
            <a:r>
              <a:rPr lang="zh-CN" altLang="en-US" sz="1600" b="1" dirty="0">
                <a:latin typeface="宋体" panose="02010600030101010101" pitchFamily="2" charset="-122"/>
                <a:ea typeface="宋体" panose="02010600030101010101" pitchFamily="2" charset="-122"/>
                <a:cs typeface="宋体" panose="02010600030101010101" pitchFamily="2" charset="-122"/>
                <a:sym typeface="+mn-ea"/>
              </a:rPr>
              <a:t>亚伯拉罕.林肯演讲稿</a:t>
            </a:r>
            <a:endParaRPr lang="zh-CN" altLang="en-US" sz="1600" b="1"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葛底斯堡演说是林肯总统演说中最著名的一篇,也是在美国历史中最常被弓|用的演说。这篇演说时值美国南北战争,距北方军击败南方叛军的葛底斯堡决定性战役仅4个半月;而演说的场所则是在宾夕法尼亚州葛底斯堡国家公墓的致辞典礼。</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87年前,我们的先辈在这个大陆上创建了-一个新的国家。她孕育于自由之中,奉行人人生来平等的信條。现在我们正进行场伟大的内战,以考验这个国家,或者任何一一个孕育于自由和奉行人人生来平等信條的国家是否能够长久坚持下去。我们相聚在这场战争的一一个伟大战场上,我们来到这里把这战场的一部分奉 献给那些为国家生存而捐躯的人们,作为他们最后的安息之所。我们这样做是完全适合的、恰当的。但是,从更高的意义上说,我们是不能奉献,不能圣化,也不能神化这片土地的,因为那些曾经在这里战斗过的人们,活着的和死去的人们，已经圣化了这片土地,他们所做的远非我们的微薄之力所能扬抑。这个世界不大会注意也不会长久记得我们今天在这里所说的话,但是,它永远不会忘记勇士们在这里所做的事。</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毋宁说,我们活着的人,应该献身于留在我们面前的伟大任务:从这些光荣的死者身上汲取更多的献身精神,以完成他们精诚所至的事业;我们在此下定最大的决心,以不让死者白白牺牲;让这个国家在上帝的保佑下获得自由的新生;让这个民有、民治、民享的政府与世长存。</a:t>
            </a:r>
            <a:endParaRPr lang="zh-CN" altLang="en-US" sz="1600">
              <a:solidFill>
                <a:srgbClr val="00415D"/>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2*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2*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2*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2*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2*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1_1"/>
  <p:tag name="KSO_WM_UNIT_ID" val="diagram20174729_2*q_h_f*1_1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2*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2_1"/>
  <p:tag name="KSO_WM_UNIT_ID" val="diagram20174729_2*q_h_f*1_2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2*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3_1"/>
  <p:tag name="KSO_WM_UNIT_ID" val="diagram20174729_2*q_h_f*1_3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9.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2*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1.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2.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3.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4.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29.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2*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30.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945_2*q_h_i*1_1_1"/>
  <p:tag name="KSO_WM_TEMPLATE_CATEGORY" val="diagram"/>
  <p:tag name="KSO_WM_TEMPLATE_INDEX" val="201699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945_2*q_i*1_1"/>
  <p:tag name="KSO_WM_TEMPLATE_CATEGORY" val="diagram"/>
  <p:tag name="KSO_WM_TEMPLATE_INDEX" val="2016994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945_2*q_h_i*1_1_2"/>
  <p:tag name="KSO_WM_TEMPLATE_CATEGORY" val="diagram"/>
  <p:tag name="KSO_WM_TEMPLATE_INDEX" val="201699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945_2*q_i*1_2"/>
  <p:tag name="KSO_WM_TEMPLATE_CATEGORY" val="diagram"/>
  <p:tag name="KSO_WM_TEMPLATE_INDEX" val="2016994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945_2*q_h_i*1_2_1"/>
  <p:tag name="KSO_WM_TEMPLATE_CATEGORY" val="diagram"/>
  <p:tag name="KSO_WM_TEMPLATE_INDEX" val="201699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945_2*q_h_i*1_2_2"/>
  <p:tag name="KSO_WM_TEMPLATE_CATEGORY" val="diagram"/>
  <p:tag name="KSO_WM_TEMPLATE_INDEX" val="201699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169945_2*q_h_i*1_1_3"/>
  <p:tag name="KSO_WM_TEMPLATE_CATEGORY" val="diagram"/>
  <p:tag name="KSO_WM_TEMPLATE_INDEX" val="2016994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3"/>
  <p:tag name="KSO_WM_UNIT_ID" val="diagram20169945_2*q_h_i*1_2_3"/>
  <p:tag name="KSO_WM_TEMPLATE_CATEGORY" val="diagram"/>
  <p:tag name="KSO_WM_TEMPLATE_INDEX" val="2016994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4"/>
  <p:tag name="KSO_WM_UNIT_ID" val="diagram20169945_2*q_h_i*1_1_4"/>
  <p:tag name="KSO_WM_TEMPLATE_CATEGORY" val="diagram"/>
  <p:tag name="KSO_WM_TEMPLATE_INDEX" val="20169945"/>
  <p:tag name="KSO_WM_UNIT_LAYERLEVEL" val="1_1_1"/>
  <p:tag name="KSO_WM_TAG_VERSION" val="1.0"/>
  <p:tag name="KSO_WM_BEAUTIFY_FLAG" val="#wm#"/>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2*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4"/>
  <p:tag name="KSO_WM_UNIT_ID" val="diagram20169945_2*q_h_i*1_2_4"/>
  <p:tag name="KSO_WM_TEMPLATE_CATEGORY" val="diagram"/>
  <p:tag name="KSO_WM_TEMPLATE_INDEX" val="20169945"/>
  <p:tag name="KSO_WM_UNIT_LAYERLEVEL" val="1_1_1"/>
  <p:tag name="KSO_WM_TAG_VERSION" val="1.0"/>
  <p:tag name="KSO_WM_BEAUTIFY_FLAG" val="#wm#"/>
</p:tagLst>
</file>

<file path=ppt/tags/tag41.xml><?xml version="1.0" encoding="utf-8"?>
<p:tagLst xmlns:p="http://schemas.openxmlformats.org/presentationml/2006/main">
  <p:tag name="KSO_WM_UNIT_ISCONTENTSTITLE" val="0"/>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69945_2*q_h_a*1_1_1"/>
  <p:tag name="KSO_WM_TEMPLATE_CATEGORY" val="diagram"/>
  <p:tag name="KSO_WM_TEMPLATE_INDEX" val="20169945"/>
  <p:tag name="KSO_WM_UNIT_LAYERLEVEL" val="1_1_1"/>
  <p:tag name="KSO_WM_TAG_VERSION" val="1.0"/>
  <p:tag name="KSO_WM_BEAUTIFY_FLAG" val="#wm#"/>
  <p:tag name="KSO_WM_UNIT_TEXT_FILL_FORE_SCHEMECOLOR_INDEX" val="13"/>
  <p:tag name="KSO_WM_UNIT_TEXT_FILL_TYPE" val="1"/>
</p:tagLst>
</file>

<file path=ppt/tags/tag42.xml><?xml version="1.0" encoding="utf-8"?>
<p:tagLst xmlns:p="http://schemas.openxmlformats.org/presentationml/2006/main">
  <p:tag name="KSO_WM_UNIT_PRESET_TEXT" val="单击此处添加文本具体内容，简明扼要地阐述你的观点。"/>
  <p:tag name="KSO_WM_UNIT_NOCLEAR" val="0"/>
  <p:tag name="KSO_WM_UNIT_VALUE" val="16"/>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945_2*q_h_f*1_1_1"/>
  <p:tag name="KSO_WM_TEMPLATE_CATEGORY" val="diagram"/>
  <p:tag name="KSO_WM_TEMPLATE_INDEX" val="20169945"/>
  <p:tag name="KSO_WM_UNIT_LAYERLEVEL" val="1_1_1"/>
  <p:tag name="KSO_WM_TAG_VERSION" val="1.0"/>
  <p:tag name="KSO_WM_BEAUTIFY_FLAG" val="#wm#"/>
  <p:tag name="KSO_WM_UNIT_TEXT_FILL_FORE_SCHEMECOLOR_INDEX" val="13"/>
  <p:tag name="KSO_WM_UNIT_TEXT_FILL_TYPE" val="1"/>
</p:tagLst>
</file>

<file path=ppt/tags/tag43.xml><?xml version="1.0" encoding="utf-8"?>
<p:tagLst xmlns:p="http://schemas.openxmlformats.org/presentationml/2006/main">
  <p:tag name="KSO_WM_UNIT_ISCONTENTSTITLE" val="0"/>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69945_2*q_h_a*1_2_1"/>
  <p:tag name="KSO_WM_TEMPLATE_CATEGORY" val="diagram"/>
  <p:tag name="KSO_WM_TEMPLATE_INDEX" val="20169945"/>
  <p:tag name="KSO_WM_UNIT_LAYERLEVEL" val="1_1_1"/>
  <p:tag name="KSO_WM_TAG_VERSION" val="1.0"/>
  <p:tag name="KSO_WM_BEAUTIFY_FLAG" val="#wm#"/>
  <p:tag name="KSO_WM_UNIT_TEXT_FILL_FORE_SCHEMECOLOR_INDEX" val="13"/>
  <p:tag name="KSO_WM_UNIT_TEXT_FILL_TYPE" val="1"/>
</p:tagLst>
</file>

<file path=ppt/tags/tag44.xml><?xml version="1.0" encoding="utf-8"?>
<p:tagLst xmlns:p="http://schemas.openxmlformats.org/presentationml/2006/main">
  <p:tag name="KSO_WM_UNIT_PRESET_TEXT" val="单击此处添加文本具体内容，简明扼要地阐述你的观点。"/>
  <p:tag name="KSO_WM_UNIT_NOCLEAR" val="0"/>
  <p:tag name="KSO_WM_UNIT_VALUE" val="16"/>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945_2*q_h_f*1_2_1"/>
  <p:tag name="KSO_WM_TEMPLATE_CATEGORY" val="diagram"/>
  <p:tag name="KSO_WM_TEMPLATE_INDEX" val="20169945"/>
  <p:tag name="KSO_WM_UNIT_LAYERLEVEL" val="1_1_1"/>
  <p:tag name="KSO_WM_TAG_VERSION" val="1.0"/>
  <p:tag name="KSO_WM_BEAUTIFY_FLAG" val="#wm#"/>
  <p:tag name="KSO_WM_UNIT_TEXT_FILL_FORE_SCHEMECOLOR_INDEX" val="13"/>
  <p:tag name="KSO_WM_UNIT_TEXT_FILL_TYPE" val="1"/>
</p:tagLst>
</file>

<file path=ppt/tags/tag45.xml><?xml version="1.0" encoding="utf-8"?>
<p:tagLst xmlns:p="http://schemas.openxmlformats.org/presentationml/2006/main">
  <p:tag name="KSO_WPP_MARK_KEY" val="b7075071-e2bf-4c65-8a71-aa1920758111"/>
  <p:tag name="COMMONDATA" val="eyJjb3VudCI6NiwiaGRpZCI6IjJiZjAzZmQzYjcxOGM5NWRjYmRkNzlmMjIwZmMyZTdmIiwidXNlckNvdW50IjoxfQ=="/>
</p:tagLst>
</file>

<file path=ppt/tags/tag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2*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2*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2*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2*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2*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4272</Words>
  <Application>WPS 演示</Application>
  <PresentationFormat>宽屏</PresentationFormat>
  <Paragraphs>136</Paragraphs>
  <Slides>21</Slides>
  <Notes>0</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21</vt:i4>
      </vt:variant>
    </vt:vector>
  </HeadingPairs>
  <TitlesOfParts>
    <vt:vector size="36" baseType="lpstr">
      <vt:lpstr>Arial</vt:lpstr>
      <vt:lpstr>宋体</vt:lpstr>
      <vt:lpstr>Wingdings</vt:lpstr>
      <vt:lpstr>微软雅黑</vt:lpstr>
      <vt:lpstr>Calibri Light</vt:lpstr>
      <vt:lpstr>华文行楷</vt:lpstr>
      <vt:lpstr>Calibri</vt:lpstr>
      <vt:lpstr>思源宋体 CN</vt:lpstr>
      <vt:lpstr>等线</vt:lpstr>
      <vt:lpstr>Arial Unicode MS</vt:lpstr>
      <vt:lpstr>等线 Light</vt:lpstr>
      <vt:lpstr>微软雅黑 Light</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ce</cp:lastModifiedBy>
  <cp:revision>43</cp:revision>
  <dcterms:created xsi:type="dcterms:W3CDTF">2018-07-19T23:51:00Z</dcterms:created>
  <dcterms:modified xsi:type="dcterms:W3CDTF">2022-10-08T02:46:03Z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