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sldIdLst>
    <p:sldId id="256" r:id="rId4"/>
    <p:sldId id="334" r:id="rId5"/>
    <p:sldId id="335" r:id="rId6"/>
    <p:sldId id="258" r:id="rId7"/>
    <p:sldId id="267" r:id="rId8"/>
    <p:sldId id="262" r:id="rId9"/>
    <p:sldId id="304" r:id="rId10"/>
    <p:sldId id="305" r:id="rId11"/>
    <p:sldId id="263" r:id="rId12"/>
    <p:sldId id="313" r:id="rId13"/>
    <p:sldId id="314" r:id="rId14"/>
    <p:sldId id="315" r:id="rId15"/>
    <p:sldId id="316" r:id="rId16"/>
    <p:sldId id="369" r:id="rId17"/>
    <p:sldId id="259" r:id="rId18"/>
    <p:sldId id="317" r:id="rId19"/>
    <p:sldId id="318" r:id="rId20"/>
    <p:sldId id="266" r:id="rId21"/>
    <p:sldId id="319" r:id="rId22"/>
    <p:sldId id="320" r:id="rId23"/>
    <p:sldId id="321" r:id="rId24"/>
    <p:sldId id="260" r:id="rId25"/>
    <p:sldId id="324" r:id="rId26"/>
    <p:sldId id="325" r:id="rId27"/>
    <p:sldId id="370" r:id="rId28"/>
    <p:sldId id="371" r:id="rId29"/>
    <p:sldId id="372" r:id="rId30"/>
    <p:sldId id="326" r:id="rId31"/>
    <p:sldId id="327" r:id="rId32"/>
    <p:sldId id="328" r:id="rId33"/>
    <p:sldId id="278" r:id="rId34"/>
  </p:sldIdLst>
  <p:sldSz cx="12192000" cy="6858000"/>
  <p:notesSz cx="6858000" cy="9144000"/>
  <p:embeddedFontLst>
    <p:embeddedFont>
      <p:font typeface="华文中宋" panose="02010600040101010101" pitchFamily="2" charset="-122"/>
      <p:regular r:id="rId38"/>
    </p:embeddedFont>
    <p:embeddedFont>
      <p:font typeface="方正清刻本悦宋简体" panose="02000000000000000000" pitchFamily="2" charset="-122"/>
      <p:regular r:id="rId39"/>
    </p:embeddedFont>
    <p:embeddedFont>
      <p:font typeface="等线" panose="02010600030101010101" charset="-122"/>
      <p:regular r:id="rId40"/>
    </p:embeddedFont>
    <p:embeddedFont>
      <p:font typeface="等线 Light" panose="02010600030101010101" charset="-122"/>
      <p:regular r:id="rId41"/>
    </p:embeddedFont>
    <p:embeddedFont>
      <p:font typeface="Calibri" panose="020F0502020204030204" charset="0"/>
      <p:regular r:id="rId42"/>
      <p:bold r:id="rId43"/>
      <p:italic r:id="rId44"/>
      <p:boldItalic r:id="rId45"/>
    </p:embeddedFont>
    <p:embeddedFont>
      <p:font typeface="汉仪尚巍手书W" panose="02010600030101010101" pitchFamily="18" charset="-122"/>
      <p:regular r:id="rId46"/>
    </p:embeddedFont>
    <p:embeddedFont>
      <p:font typeface="Calibri Light" panose="02010600030101010101" charset="-122"/>
      <p:regular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C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75" d="100"/>
          <a:sy n="75" d="100"/>
        </p:scale>
        <p:origin x="2712" y="19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1.xml"/><Relationship Id="rId47" Type="http://schemas.openxmlformats.org/officeDocument/2006/relationships/font" Target="fonts/font10.fntdata"/><Relationship Id="rId46" Type="http://schemas.openxmlformats.org/officeDocument/2006/relationships/font" Target="fonts/font9.fntdata"/><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slide" Target="slides/slide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墙壁, 户外, 男士&#10;&#10;已生成高可信度的说明"/>
          <p:cNvPicPr>
            <a:picLocks noChangeAspect="1"/>
          </p:cNvPicPr>
          <p:nvPr userDrawn="1"/>
        </p:nvPicPr>
        <p:blipFill rotWithShape="1">
          <a:blip r:embed="rId12">
            <a:extLst>
              <a:ext uri="{28A0092B-C50C-407E-A947-70E740481C1C}">
                <a14:useLocalDpi xmlns:a14="http://schemas.microsoft.com/office/drawing/2010/main" val="0"/>
              </a:ext>
            </a:extLst>
          </a:blip>
          <a:srcRect t="8260" b="826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07FE4-FB02-48DA-BC62-3BFE6FE5BA1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4BB84-79DB-4260-8D0B-413D19A99A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jpeg"/><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3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7.wdp"/><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9.wdp"/><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工匠精神</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3" name="矩形 12"/>
          <p:cNvSpPr/>
          <p:nvPr/>
        </p:nvSpPr>
        <p:spPr>
          <a:xfrm>
            <a:off x="3986621" y="3825263"/>
            <a:ext cx="4296229" cy="645160"/>
          </a:xfrm>
          <a:prstGeom prst="rect">
            <a:avLst/>
          </a:prstGeom>
        </p:spPr>
        <p:txBody>
          <a:bodyPr vert="horz" wrap="square">
            <a:spAutoFit/>
          </a:bodyPr>
          <a:lstStyle/>
          <a:p>
            <a:pPr algn="ctr"/>
            <a:r>
              <a:rPr lang="zh-CN" altLang="en-US" sz="3600" b="1" dirty="0">
                <a:solidFill>
                  <a:srgbClr val="2C3C60"/>
                </a:solidFill>
                <a:latin typeface="华文中宋" panose="02010600040101010101" pitchFamily="2" charset="-122"/>
                <a:ea typeface="华文中宋" panose="02010600040101010101" pitchFamily="2" charset="-122"/>
              </a:rPr>
              <a:t>北京出版社</a:t>
            </a:r>
            <a:endParaRPr lang="zh-CN" altLang="en-US" sz="3600" b="1" dirty="0">
              <a:solidFill>
                <a:srgbClr val="2C3C6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1659255"/>
            <a:ext cx="6106160" cy="341503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了解甚低频金属探测器的特殊性</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与其他金属探测器不同，甚低频探测器的探头上有发射线圈和接收线圈两个线圈（图 14-3）。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发射线圈：外环线圈中有一个由导线绕成的线圈，电流会先从一个方向经过导线，然后再从反方向经过，这一过程每秒会发生几千次。这一线圈的作用就是检测到金属物体。</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接收线圈：内环线圈中也有一个由导线绕成的线圈。这一线圈的作用就是在发现金属物体时改变响声。</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799580" y="2048510"/>
            <a:ext cx="5093335" cy="325755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57338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制作控制台</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 AM 收音机用作探测头和扬声器就可以做成一个最基本的控制台。记得把 AM 收音机的频率调到最高（图 14-4）。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062480" y="2299335"/>
            <a:ext cx="6361430" cy="39757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制作探测头</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从夹板上裁下两个环。一个环大小如餐盘，另一个如小碟，最终小的那个要能够套在大的里面。再裁几根木条将大环和小环连接起来，大小环就像靶子上的同心圆一样（图 14-5）。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2739390" y="2668905"/>
            <a:ext cx="6713220" cy="345059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3307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连接连接杆</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随便找根长杆，底部连接探测头，顶部连接收音机做成的控制台，中间留出手能握住的空间就可以了（图 14-6）。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484120" y="2299335"/>
            <a:ext cx="5971540" cy="3937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3307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测试探测器</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打开收音机，你应该能够听到轻轻的响声，调节探测头和收音机的距离，就能够调节响声的大小。如果想要更加清楚地听到响声的变化，可以在收音机上插上耳机。</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6" name="图片 105"/>
          <p:cNvPicPr/>
          <p:nvPr/>
        </p:nvPicPr>
        <p:blipFill>
          <a:blip r:embed="rId1"/>
          <a:stretch>
            <a:fillRect/>
          </a:stretch>
        </p:blipFill>
        <p:spPr>
          <a:xfrm>
            <a:off x="1367155" y="2668905"/>
            <a:ext cx="3937000" cy="3937000"/>
          </a:xfrm>
          <a:prstGeom prst="rect">
            <a:avLst/>
          </a:prstGeom>
          <a:noFill/>
          <a:ln w="9525">
            <a:noFill/>
          </a:ln>
        </p:spPr>
      </p:pic>
      <p:pic>
        <p:nvPicPr>
          <p:cNvPr id="107" name="图片 106"/>
          <p:cNvPicPr/>
          <p:nvPr/>
        </p:nvPicPr>
        <p:blipFill>
          <a:blip r:embed="rId2"/>
          <a:stretch>
            <a:fillRect/>
          </a:stretch>
        </p:blipFill>
        <p:spPr>
          <a:xfrm>
            <a:off x="6159500" y="2870835"/>
            <a:ext cx="4752975" cy="3533775"/>
          </a:xfrm>
          <a:prstGeom prst="rect">
            <a:avLst/>
          </a:prstGeom>
          <a:noFill/>
          <a:ln w="9525">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贰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052820" y="3432810"/>
            <a:ext cx="5896610" cy="829945"/>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守望传承，向新而行</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754126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043476" y="361889"/>
            <a:ext cx="500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一、传承与守望——故宫古建筑技艺的传承</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691505" y="1614170"/>
            <a:ext cx="6217285"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故宫是世界上最大规模的木结构建筑群，也是世界上最完整的古代宫殿建筑群。故宫古建筑群经明、清两代多次重修和扩建，仍然保持着原来的布局。其原因是，几百年间的故宫古建筑在不断地维修，不断地保养，就是坚持使用传统材料、传统工艺和传统技术，传承和发展几百年来的官式古建筑营造技艺。过去，在紫禁城里集中了全国最好的古建筑营造方面的能工巧匠。故宫博物院建院以来也一直拥有专业的修缮队伍，仅中华人民共和国成立以后的 60 年里，这支队伍就曾开展了 600 多项古建筑维修工程，积累了丰富的官式古建筑修缮的经验和档案资料。</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8" name="图片 107"/>
          <p:cNvPicPr/>
          <p:nvPr/>
        </p:nvPicPr>
        <p:blipFill>
          <a:blip r:embed="rId1"/>
          <a:stretch>
            <a:fillRect/>
          </a:stretch>
        </p:blipFill>
        <p:spPr>
          <a:xfrm>
            <a:off x="440055" y="1860550"/>
            <a:ext cx="4738370" cy="3752850"/>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1899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385106" y="361254"/>
            <a:ext cx="3484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二、为工艺传承持续创新研磨</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260985" y="852170"/>
            <a:ext cx="6856095" cy="590804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新时代工匠精神，不是不断重复、拘泥一格的“匠气”，而是在专业中坚守，在坚守中沉淀，在沉淀中创新。工匠精神强调在细节上的不断完善与创新。我国创新成果转化率不高，很重要的原因是缺乏大批能工巧匠特别是各类技师人才，诸多技术难题得不到解决。尤其是在今天，新技术、新模式、新业态层出不穷，更需要激发工匠精神中的创新能动性，在追求工艺的极致和完美中，敢于挑战技术难题，设法寻求解决之道，才能实现在传承中突破创新，在创新中实现发展。工匠精神在一定意义上就是革新创造的精神，工匠们在几十年如一日的磨炼中造就精湛技艺，在点滴经验积累中摸索成功的精髓。他们关注着技术发展的新趋势和实践发展的新需求，在科学理论和方法的指导下改进技艺，在追求卓越精神的指导下寻求新的突破。以陶瓷的演变路程来说，从陶成为瓷，从日用瓷到艺术瓷，再到建筑陶瓷、工业陶瓷，正是一代代陶瓷工匠通过不断创新，才使得陶瓷材料不断迭代，生生不息。</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9" name="图片 108"/>
          <p:cNvPicPr/>
          <p:nvPr/>
        </p:nvPicPr>
        <p:blipFill>
          <a:blip r:embed="rId1"/>
          <a:stretch>
            <a:fillRect/>
          </a:stretch>
        </p:blipFill>
        <p:spPr>
          <a:xfrm>
            <a:off x="7303770" y="1786255"/>
            <a:ext cx="4528185" cy="38563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132205" y="1108710"/>
            <a:ext cx="6188075" cy="4769485"/>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一起动手实践，做简易潜望镜</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潜望镜是指从海面下伸出海面或从低洼坑道伸出地面，用以窥探海面或地面上活动的装置。它是利用两个反射镜使物光经两次反射而折向人的眼中。潜望镜之所以可以从下边看到上面，而且十分清楚，是因为两块平面镜互相平行，且都与水平方向成 45 度夹角，景象通过平面镜的两次反射、成像，从而从下边看到了上面的景象。“纸上得来终觉浅，绝知此事要躬行。”让我们动手实践制作简易潜望镜，在制作过程中，体验匠心，感受创新乐趣。</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工具：两面小镜子、剪刀或小刀、胶带或胶水或胶枪、彩笔或颜料。</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材料：空盒子。</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10" name="图片 109"/>
          <p:cNvPicPr/>
          <p:nvPr/>
        </p:nvPicPr>
        <p:blipFill>
          <a:blip r:embed="rId1"/>
          <a:stretch>
            <a:fillRect/>
          </a:stretch>
        </p:blipFill>
        <p:spPr>
          <a:xfrm>
            <a:off x="7829550" y="1790700"/>
            <a:ext cx="3774440" cy="3747135"/>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用剪子把纸盒多余的边剪掉。在盒子相对的两个面上，一上一下，沿着镜子的边画出轮廓。沿着画好的轮廓剪开其中三个边，靠近盒子顶部和底部的边不要剪，这样就做好了两个可视孔（图 15-3）。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489075" y="2391410"/>
            <a:ext cx="9023985" cy="361632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556510" y="1691005"/>
            <a:ext cx="7078980" cy="2122805"/>
          </a:xfrm>
          <a:prstGeom prst="rect">
            <a:avLst/>
          </a:prstGeom>
          <a:noFill/>
        </p:spPr>
        <p:txBody>
          <a:bodyPr wrap="square" rtlCol="0">
            <a:spAutoFit/>
          </a:bodyPr>
          <a:lstStyle/>
          <a:p>
            <a:pPr algn="l"/>
            <a:r>
              <a:rPr lang="zh-CN" sz="6600" b="1" spc="600" dirty="0" smtClean="0">
                <a:solidFill>
                  <a:srgbClr val="074A77"/>
                </a:solidFill>
                <a:latin typeface="禹卫书法行书简体" panose="02000603000000000000" pitchFamily="2" charset="-122"/>
                <a:ea typeface="禹卫书法行书简体" panose="02000603000000000000" pitchFamily="2" charset="-122"/>
              </a:rPr>
              <a:t>第四篇</a:t>
            </a:r>
            <a:r>
              <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rPr>
              <a:t> </a:t>
            </a:r>
            <a:endPar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endParaRPr>
          </a:p>
          <a:p>
            <a:pPr algn="l"/>
            <a:r>
              <a:rPr sz="6600" b="1" spc="600" dirty="0" smtClean="0">
                <a:solidFill>
                  <a:srgbClr val="074A77"/>
                </a:solidFill>
                <a:latin typeface="禹卫书法行书简体" panose="02000603000000000000" pitchFamily="2" charset="-122"/>
                <a:ea typeface="禹卫书法行书简体" panose="02000603000000000000" pitchFamily="2" charset="-122"/>
              </a:rPr>
              <a:t>工匠精神的传承</a:t>
            </a:r>
            <a:endParaRPr sz="6600" b="1" spc="600" dirty="0" smtClean="0">
              <a:solidFill>
                <a:srgbClr val="074A77"/>
              </a:solidFill>
              <a:latin typeface="禹卫书法行书简体" panose="02000603000000000000" pitchFamily="2" charset="-122"/>
              <a:ea typeface="禹卫书法行书简体" panose="02000603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505440" cy="193802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将两面镜子以一定的角度放在纸盒中，并使之平行。把镜子粘到刚才剪下三个边的纸板上，但不要粘太紧，这样你还可以稍作调整。一般情况下，要让两个镜子的角度维持在 45 度，尤其是下端的镜子，否则你就只能看到盒子里的风景了（图 15-4）。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调整镜子的角度。一边调整镜子的角度，一边从底部的视孔观看，看看是否能看到潜望镜外的风景（图 15-5）。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929765" y="3130550"/>
            <a:ext cx="3295650" cy="2819400"/>
          </a:xfrm>
          <a:prstGeom prst="rect">
            <a:avLst/>
          </a:prstGeom>
        </p:spPr>
      </p:pic>
      <p:pic>
        <p:nvPicPr>
          <p:cNvPr id="4" name="图片 3"/>
          <p:cNvPicPr>
            <a:picLocks noChangeAspect="1"/>
          </p:cNvPicPr>
          <p:nvPr/>
        </p:nvPicPr>
        <p:blipFill>
          <a:blip r:embed="rId2"/>
          <a:stretch>
            <a:fillRect/>
          </a:stretch>
        </p:blipFill>
        <p:spPr>
          <a:xfrm>
            <a:off x="6359525" y="3038475"/>
            <a:ext cx="3429000" cy="290512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用胶枪固定镜子的位置。在镜子的边缘喷上胶水，将其固定在纸盒中（图 15-6）。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盖上纸盒的盖子。用胶带把纸盒密封。简易潜望镜大功告成！如果想在视觉上达到美观，你还可以用彩笔或材质装饰一下（图 15-7）。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142365" y="2668905"/>
            <a:ext cx="4243705" cy="3528060"/>
          </a:xfrm>
          <a:prstGeom prst="rect">
            <a:avLst/>
          </a:prstGeom>
        </p:spPr>
      </p:pic>
      <p:pic>
        <p:nvPicPr>
          <p:cNvPr id="4" name="图片 3"/>
          <p:cNvPicPr>
            <a:picLocks noChangeAspect="1"/>
          </p:cNvPicPr>
          <p:nvPr/>
        </p:nvPicPr>
        <p:blipFill>
          <a:blip r:embed="rId2"/>
          <a:stretch>
            <a:fillRect/>
          </a:stretch>
        </p:blipFill>
        <p:spPr>
          <a:xfrm>
            <a:off x="6515735" y="2545080"/>
            <a:ext cx="4284345" cy="365252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叁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344702" y="3432809"/>
            <a:ext cx="5669280" cy="829945"/>
          </a:xfrm>
          <a:prstGeom prst="rect">
            <a:avLst/>
          </a:prstGeom>
        </p:spPr>
        <p:txBody>
          <a:bodyPr wrap="non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匠心追梦，技能报国</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74440" y="127635"/>
            <a:ext cx="4382770" cy="86677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395470" y="207645"/>
            <a:ext cx="260731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一、新时代大力弘扬工匠精神的重要意义</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506085" y="1177290"/>
            <a:ext cx="6217285" cy="549275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时代发展需要大国工匠，在我国全面建设社会主义现代化国家的新征程上，更需要大力弘扬工匠精神，让崇尚工匠精神的理念深入人心。今天，我们可喜地看到，越来越多像陈新新、郑兴、胡洋、陈行行等拥有一技之长的年轻人正在为成为大国工匠的后备军而奋斗，在新时代书写着更加生动精彩</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的工匠故事。从小技术到大工艺，从小认真到大成就，时代赋予了技能人才展示自我的机遇，越来越多的人也将人生出彩、梦想成真的机会牢牢握在自己手中。</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社会主义是干出来的，新时代是奋斗出来的。在新时代大力弘扬工匠精神，对于凝心聚力建设社会主义现代化强国、实现中华民族伟大复兴，具有十分重要的意义。我们要以大国工匠和劳动模范为榜样，做一个品德高尚而追求卓越的人，积极投身于中华民族伟大复兴的宏伟事业中。</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1" name="图片 110"/>
          <p:cNvPicPr/>
          <p:nvPr/>
        </p:nvPicPr>
        <p:blipFill>
          <a:blip r:embed="rId1"/>
          <a:stretch>
            <a:fillRect/>
          </a:stretch>
        </p:blipFill>
        <p:spPr>
          <a:xfrm>
            <a:off x="657860" y="1877060"/>
            <a:ext cx="4474845" cy="3474085"/>
          </a:xfrm>
          <a:prstGeom prst="rect">
            <a:avLst/>
          </a:prstGeom>
          <a:noFill/>
          <a:ln w="9525">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462655" y="269875"/>
            <a:ext cx="62026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856911" y="361254"/>
            <a:ext cx="424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二、让技能报国成为青年追逐的梦想</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4215" y="1134745"/>
            <a:ext cx="6217285" cy="4661535"/>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（一）自觉树立爱国奉献的远大理想</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伟大事业始于梦想，梦想是激发活力的源泉，梦想有多高飞得就有多远。这里的梦想即理想，理想是奋斗目标。只有志存高远，干事才会有激情，奋斗才会有动力，事业才会有大发展。青年人要从小树立爱国意识，心系祖国，在成长过程中，始终做到把自己的进步同国家前途命运紧紧联系在一起，与国家心连心、同呼吸、共命运，荣辱与共；关心国家发展，立志为中华之崛起而读书，用学到的本领服务人民、报效祖国。要有勇于奉献精神，听从时代召唤，服从组织安排，做到“革命战士一块砖，哪里需要哪里搬”；甘为人梯，乐于吃苦，无私奉献，无怨无悔。</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2" name="图片 111"/>
          <p:cNvPicPr/>
          <p:nvPr/>
        </p:nvPicPr>
        <p:blipFill>
          <a:blip r:embed="rId1"/>
          <a:stretch>
            <a:fillRect/>
          </a:stretch>
        </p:blipFill>
        <p:spPr>
          <a:xfrm>
            <a:off x="7006590" y="1299210"/>
            <a:ext cx="4636770" cy="3903345"/>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462655" y="269875"/>
            <a:ext cx="62026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856911" y="361254"/>
            <a:ext cx="424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二、让技能报国成为青年追逐的梦想</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4215" y="1134745"/>
            <a:ext cx="6217285" cy="4246245"/>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（二）脚踏实地干一行、爱一行、钻一行</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俗话说：三百六十行，行行出状元。每个行业都有绝活，每个领域都有尖端技术，掌握了绝活和尖端技术就掌握了高技能。当然，高技能不是轻而易举、轻轻松松就能掌握的，需劳动者对技能热爱、投入和执着，更需吃苦耐劳、勤于钻研。千里之行，始于足下，万丈高楼平地起。天下难事，必做于易。一切伟大事业、伟大成就都基于从简单事情做起。青年人要树立正确的世界观、人生观和价值观，无论干什么工作，都要能静下心、耐得住寂寞，满怀激情、坚定执着，从点滴做起，踏踏实实、爱岗敬业，切不可眼高手低、好高骛远。</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3" name="图片 112"/>
          <p:cNvPicPr/>
          <p:nvPr/>
        </p:nvPicPr>
        <p:blipFill>
          <a:blip r:embed="rId1"/>
          <a:stretch>
            <a:fillRect/>
          </a:stretch>
        </p:blipFill>
        <p:spPr>
          <a:xfrm>
            <a:off x="7347585" y="1724025"/>
            <a:ext cx="4042410" cy="341058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462655" y="269875"/>
            <a:ext cx="62026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856911" y="361254"/>
            <a:ext cx="424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二、让技能报国成为青年追逐的梦想</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4215" y="1134745"/>
            <a:ext cx="6728460" cy="5492750"/>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（三）坚持弘扬劳模精神和工匠精神</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劳模精神是民族精神的重要体现，是激励我们奋勇前进的重要精神动力。劳模是时代的领跑者。当今时代劳模辈出，全国总工会原兼职副主席、第七届中华技能大奖获奖者、全国劳动模范许振超就是典型代表。他初中都没有毕业，凭着一股钻劲，刻苦学习，经过不断努力，成长为令世界航运界敬佩的一流桥吊专家，曾 8 次打破世界纪录。工匠精神是一种职业精神，这种精神追求卓越和精益求精，也是中国制造前行的精神源泉。中国核潜艇之父、中国工程院院士、国家科学技术进步奖特等奖和共和国勋章获得者黄旭华，也是大国工匠的杰出代表。他隐姓埋名几十年，为我国核潜艇事业奉献了毕生精力，将“惊涛骇浪”般的功勋“深潜”在人生大海之中。他们是青年人和广大干部职工学习的楷模和真正追逐的明星。</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4" name="图片 113"/>
          <p:cNvPicPr/>
          <p:nvPr/>
        </p:nvPicPr>
        <p:blipFill>
          <a:blip r:embed="rId1"/>
          <a:stretch>
            <a:fillRect/>
          </a:stretch>
        </p:blipFill>
        <p:spPr>
          <a:xfrm>
            <a:off x="7583170" y="2250440"/>
            <a:ext cx="3868420" cy="3054985"/>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462655" y="269875"/>
            <a:ext cx="62026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856911" y="361254"/>
            <a:ext cx="424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二、让技能报国成为青年追逐的梦想</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4215" y="1134745"/>
            <a:ext cx="6728460" cy="5077460"/>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（四）广泛深入地做好媒体宣传工作</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把一项工作做好，做到家喻户晓，引起社会共鸣，典型引路、加大宣传很重要。要采取多种形式，通过报纸、电视、广播等传统媒体和互联网、微信、微博新型媒体，以及户外展板、标语、橱窗展示和发放宣传资料等方式，进行广泛深入宣传，切实做到报刊有文、广播有声、电视有影、微信微博有影响的宣传教育。要树立宣传工作理念，积极调动各方力量，动员各条战线、各个部门一起来做好技能宣传工作，打好“组合拳”，奏响“交响乐”，</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努力达到宣传技能报国深入人心，从而形成一种强大的社会吸引力，使人们深深感知技能成就未来、技能改变命运，学技能也能成才和报国，技能报国扎根青年人思想，成为他们崇尚的目标和追逐的梦想，积极投身职业技能大军。</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5" name="图片 114"/>
          <p:cNvPicPr/>
          <p:nvPr/>
        </p:nvPicPr>
        <p:blipFill>
          <a:blip r:embed="rId1"/>
          <a:stretch>
            <a:fillRect/>
          </a:stretch>
        </p:blipFill>
        <p:spPr>
          <a:xfrm>
            <a:off x="7701915" y="2241550"/>
            <a:ext cx="3903345" cy="2863215"/>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132205" y="1108710"/>
            <a:ext cx="6188075" cy="507746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中国剪纸，匠心传承传统艺术</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剪纸艺术是最古老的中国民间艺术之一，它是一种镂空艺术，是一种用剪刀在纸上剪刻花纹，用于装点生活或配合其他民俗活动的民间艺术。在中国，剪纸赓续传承的视觉形象和造型格式，蕴含了丰富的文化历史信息，表达了广大民众的社会认知、道德观念、实践经验、生活理想和审美情趣，具有认知、教化、表意、抒情、娱乐、交往等多重社会价值。2009 年联合国教科文组织保护非物质文化遗产政府间委员会第四次会议上，中国申报的中国剪纸项目入选“人类非物质文化遗产代表作名录”。要想具备精湛的剪纸技艺，没有一份匠心是不行的。</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工具：剪刀。</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材料：正方形纸、笔。</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16" name="图片 115"/>
          <p:cNvPicPr/>
          <p:nvPr/>
        </p:nvPicPr>
        <p:blipFill>
          <a:blip r:embed="rId1"/>
          <a:stretch>
            <a:fillRect/>
          </a:stretch>
        </p:blipFill>
        <p:spPr>
          <a:xfrm>
            <a:off x="7562850" y="1108710"/>
            <a:ext cx="3426460" cy="2646045"/>
          </a:xfrm>
          <a:prstGeom prst="rect">
            <a:avLst/>
          </a:prstGeom>
          <a:noFill/>
          <a:ln w="9525">
            <a:noFill/>
          </a:ln>
        </p:spPr>
      </p:pic>
      <p:pic>
        <p:nvPicPr>
          <p:cNvPr id="117" name="图片 116"/>
          <p:cNvPicPr/>
          <p:nvPr/>
        </p:nvPicPr>
        <p:blipFill>
          <a:blip r:embed="rId2"/>
          <a:stretch>
            <a:fillRect/>
          </a:stretch>
        </p:blipFill>
        <p:spPr>
          <a:xfrm>
            <a:off x="7562850" y="3924300"/>
            <a:ext cx="3427095" cy="2636520"/>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060513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将一张正方形的纸沿着对角线连续对折三次（图 16-3）。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在折好的纸上画上喜欢的图案（图 16-4）。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051560" y="2428240"/>
            <a:ext cx="4101465" cy="3825875"/>
          </a:xfrm>
          <a:prstGeom prst="rect">
            <a:avLst/>
          </a:prstGeom>
        </p:spPr>
      </p:pic>
      <p:pic>
        <p:nvPicPr>
          <p:cNvPr id="6" name="图片 5"/>
          <p:cNvPicPr>
            <a:picLocks noChangeAspect="1"/>
          </p:cNvPicPr>
          <p:nvPr/>
        </p:nvPicPr>
        <p:blipFill>
          <a:blip r:embed="rId2"/>
          <a:stretch>
            <a:fillRect/>
          </a:stretch>
        </p:blipFill>
        <p:spPr>
          <a:xfrm>
            <a:off x="5932805" y="2428240"/>
            <a:ext cx="4244340" cy="382968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06296" y="1776223"/>
            <a:ext cx="2646878" cy="1569660"/>
          </a:xfrm>
          <a:prstGeom prst="rect">
            <a:avLst/>
          </a:prstGeom>
        </p:spPr>
        <p:txBody>
          <a:bodyPr vert="horz" wrap="none">
            <a:spAutoFit/>
          </a:bodyPr>
          <a:lstStyle/>
          <a:p>
            <a:r>
              <a:rPr lang="zh-CN" altLang="en-US" sz="9600" dirty="0">
                <a:solidFill>
                  <a:srgbClr val="2C3C60"/>
                </a:solidFill>
                <a:latin typeface="草檀斋毛泽东字体" panose="02010601030101010101" pitchFamily="2" charset="-122"/>
                <a:ea typeface="草檀斋毛泽东字体" panose="02010601030101010101" pitchFamily="2" charset="-122"/>
              </a:rPr>
              <a:t>目录</a:t>
            </a:r>
            <a:endParaRPr lang="zh-CN" altLang="en-US" sz="9600" dirty="0">
              <a:solidFill>
                <a:srgbClr val="2C3C60"/>
              </a:solidFill>
              <a:latin typeface="草檀斋毛泽东字体" panose="02010601030101010101" pitchFamily="2" charset="-122"/>
              <a:ea typeface="草檀斋毛泽东字体" panose="02010601030101010101" pitchFamily="2" charset="-122"/>
            </a:endParaRPr>
          </a:p>
        </p:txBody>
      </p:sp>
      <p:pic>
        <p:nvPicPr>
          <p:cNvPr id="10" name="图片 9"/>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13" y="1327872"/>
            <a:ext cx="841590" cy="713797"/>
          </a:xfrm>
          <a:prstGeom prst="rect">
            <a:avLst/>
          </a:prstGeom>
        </p:spPr>
      </p:pic>
      <p:sp>
        <p:nvSpPr>
          <p:cNvPr id="11" name="文本框 10"/>
          <p:cNvSpPr txBox="1"/>
          <p:nvPr/>
        </p:nvSpPr>
        <p:spPr>
          <a:xfrm>
            <a:off x="5201480" y="136927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壹</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2" name="图片 11"/>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5684" y="2291399"/>
            <a:ext cx="841590" cy="713797"/>
          </a:xfrm>
          <a:prstGeom prst="rect">
            <a:avLst/>
          </a:prstGeom>
        </p:spPr>
      </p:pic>
      <p:sp>
        <p:nvSpPr>
          <p:cNvPr id="13" name="文本框 12"/>
          <p:cNvSpPr txBox="1"/>
          <p:nvPr/>
        </p:nvSpPr>
        <p:spPr>
          <a:xfrm>
            <a:off x="5201469" y="233965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贰</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4" name="图片 13"/>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2" y="3247179"/>
            <a:ext cx="841590" cy="713797"/>
          </a:xfrm>
          <a:prstGeom prst="rect">
            <a:avLst/>
          </a:prstGeom>
        </p:spPr>
      </p:pic>
      <p:sp>
        <p:nvSpPr>
          <p:cNvPr id="15" name="文本框 14"/>
          <p:cNvSpPr txBox="1"/>
          <p:nvPr/>
        </p:nvSpPr>
        <p:spPr>
          <a:xfrm>
            <a:off x="5201470" y="328019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叁</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sp>
        <p:nvSpPr>
          <p:cNvPr id="18" name="矩形 17"/>
          <p:cNvSpPr/>
          <p:nvPr/>
        </p:nvSpPr>
        <p:spPr>
          <a:xfrm>
            <a:off x="6049263" y="1402904"/>
            <a:ext cx="3383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一时兴起，一世匠心</a:t>
            </a:r>
            <a:endParaRPr lang="zh-CN" altLang="en-US" sz="2800" dirty="0">
              <a:latin typeface="宋体" panose="02010600030101010101" pitchFamily="2" charset="-122"/>
              <a:ea typeface="宋体" panose="02010600030101010101" pitchFamily="2" charset="-122"/>
            </a:endParaRPr>
          </a:p>
        </p:txBody>
      </p:sp>
      <p:sp>
        <p:nvSpPr>
          <p:cNvPr id="19" name="矩形 18"/>
          <p:cNvSpPr/>
          <p:nvPr/>
        </p:nvSpPr>
        <p:spPr>
          <a:xfrm>
            <a:off x="6049263" y="2320941"/>
            <a:ext cx="3383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守望传承，向新而行</a:t>
            </a:r>
            <a:endParaRPr lang="zh-CN" altLang="en-US" sz="2800" dirty="0">
              <a:latin typeface="宋体" panose="02010600030101010101" pitchFamily="2" charset="-122"/>
              <a:ea typeface="宋体" panose="02010600030101010101" pitchFamily="2" charset="-122"/>
            </a:endParaRPr>
          </a:p>
        </p:txBody>
      </p:sp>
      <p:sp>
        <p:nvSpPr>
          <p:cNvPr id="20" name="矩形 19"/>
          <p:cNvSpPr/>
          <p:nvPr/>
        </p:nvSpPr>
        <p:spPr>
          <a:xfrm>
            <a:off x="6049263" y="3366480"/>
            <a:ext cx="3383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匠心追梦，技能报国</a:t>
            </a:r>
            <a:endParaRPr lang="zh-CN" altLang="en-US" sz="2800" dirty="0">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44868" b="37487"/>
          <a:stretch>
            <a:fillRect/>
          </a:stretch>
        </p:blipFill>
        <p:spPr>
          <a:xfrm>
            <a:off x="-167002" y="5191337"/>
            <a:ext cx="12526004" cy="1944207"/>
          </a:xfrm>
          <a:prstGeom prst="rect">
            <a:avLst/>
          </a:prstGeom>
        </p:spPr>
      </p:pic>
      <p:sp>
        <p:nvSpPr>
          <p:cNvPr id="23" name="矩形 22"/>
          <p:cNvSpPr/>
          <p:nvPr/>
        </p:nvSpPr>
        <p:spPr>
          <a:xfrm>
            <a:off x="0" y="6618881"/>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0" y="6582521"/>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46735" y="7607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将图案按照画出的样子用剪刀剪下（图 16-5）。剪纸需要耐心和悟性，要多观察，慢慢揣摩，裁剪时该镂空的要镂空，且不可剪斜剪断了。</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剪完后打开即可（图 16-6）。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508125" y="2456815"/>
            <a:ext cx="4201795" cy="3937635"/>
          </a:xfrm>
          <a:prstGeom prst="rect">
            <a:avLst/>
          </a:prstGeom>
        </p:spPr>
      </p:pic>
      <p:pic>
        <p:nvPicPr>
          <p:cNvPr id="4" name="图片 3"/>
          <p:cNvPicPr>
            <a:picLocks noChangeAspect="1"/>
          </p:cNvPicPr>
          <p:nvPr/>
        </p:nvPicPr>
        <p:blipFill>
          <a:blip r:embed="rId2"/>
          <a:stretch>
            <a:fillRect/>
          </a:stretch>
        </p:blipFill>
        <p:spPr>
          <a:xfrm>
            <a:off x="6325235" y="2456815"/>
            <a:ext cx="3830320" cy="386778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感谢观看</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5" name="矩形 14"/>
          <p:cNvSpPr/>
          <p:nvPr/>
        </p:nvSpPr>
        <p:spPr>
          <a:xfrm>
            <a:off x="1083772" y="1488163"/>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
        <p:nvSpPr>
          <p:cNvPr id="16" name="矩形 15"/>
          <p:cNvSpPr/>
          <p:nvPr/>
        </p:nvSpPr>
        <p:spPr>
          <a:xfrm flipV="1">
            <a:off x="9693667" y="647636"/>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732801" y="1744166"/>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壹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829168" y="1407071"/>
            <a:ext cx="1975985" cy="1675934"/>
          </a:xfrm>
          <a:prstGeom prst="rect">
            <a:avLst/>
          </a:prstGeom>
        </p:spPr>
      </p:pic>
      <p:sp>
        <p:nvSpPr>
          <p:cNvPr id="8" name="矩形 7"/>
          <p:cNvSpPr/>
          <p:nvPr/>
        </p:nvSpPr>
        <p:spPr>
          <a:xfrm>
            <a:off x="6052820" y="3199130"/>
            <a:ext cx="5685155" cy="829945"/>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一时兴起，一世匠心</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234226" y="361889"/>
            <a:ext cx="1960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一、怀一世匠心</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918835" y="1403985"/>
            <a:ext cx="5648960" cy="4407535"/>
          </a:xfrm>
          <a:prstGeom prst="rect">
            <a:avLst/>
          </a:prstGeom>
          <a:noFill/>
        </p:spPr>
        <p:txBody>
          <a:bodyPr wrap="square" rtlCol="0">
            <a:spAutoFit/>
          </a:bodyPr>
          <a:lstStyle/>
          <a:p>
            <a:pPr>
              <a:lnSpc>
                <a:spcPct val="13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匠心，即能工巧匠之心，它是指精巧、精妙的心思，本质上就是创新之心。成语中的匠心独运或独具匠心，指的就是这样的灵巧、聪慧的独到之心。匠心是工匠精神的第一位要素，是工匠精神的核心价值和灵魂。因为心是精神之宅、智慧之府、载体之本。古人强调：“运用之妙，存乎一心。”可见，心是万物的主宰。失却匠心，工匠就沦为庸匠，精神也就随之贬值，沦为低阶的、不足为道的存在。换言之，工匠精神如果抽掉了匠心的内涵，只剩形而下的操作，恐怕离匠气也就不远了。所以培育学生怀持匠心，生成匠意、匠思、匠智，亦即培养学生的创新精神和创新品格，是工匠精神培养的首要任务。</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p:nvPr/>
        </p:nvPicPr>
        <p:blipFill>
          <a:blip r:embed="rId1"/>
          <a:stretch>
            <a:fillRect/>
          </a:stretch>
        </p:blipFill>
        <p:spPr>
          <a:xfrm>
            <a:off x="720090" y="1270635"/>
            <a:ext cx="4514215" cy="4958715"/>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663996" y="361889"/>
            <a:ext cx="2214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二、铸坚韧的匠魂</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316865" y="1052195"/>
            <a:ext cx="6744335" cy="563118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什么是工匠之魂？是德，是人的品德、品行、品格。德是工匠精神的支柱。古人说：“才者，德之资也；德者，才之帅也。”可见，工匠之才是由工匠之德统领的。有学者强调：“人因德而立，德因魂而高。”德，就是工匠精神的统领与根本，是工匠精神的内涵与灵魂。因而培育工匠精神必须铸匠魂、立匠德。人有了德之魂，才能立世生存、行之久远。教育必须践行立德树人的“育人铸魂”工程，与劳模精神和工匠精神相结合，培养学生的职业道德、职业精神、职业素养。要搜集和整理具有育人效应的大国工匠、大师劳模们的成长案例，融入德育课程中，让学生在职业学习过程中，眼中有标杆、心中有榜样、效学有依托，真正成为追寻大师、德技双修的人。</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7181850" y="1905000"/>
            <a:ext cx="4517390" cy="36734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583986" y="361889"/>
            <a:ext cx="2214880" cy="398780"/>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三、守不变的匠情</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187450"/>
            <a:ext cx="6389370" cy="5169535"/>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匠情之情是情怀之意，是人们对事物怀持的或投射在事物之上的积极、崇高、富有正能量的情感与态度的总和。守匠情，即怀持和坚守工匠情怀。这种情怀内在地包含了人的价值取向和职业态度，是工匠精神的重要组成部分。工匠情怀包括热爱情怀、敬畏情怀、家国情怀、担当情怀、卓越情怀等。这些情怀在大国工匠、非遗大师身上都有突出体现。培养学生的工匠精神，就是要培养他们崇高的家国情怀、职业的敬畏情怀、负责的担当情怀、求精的卓越情怀，学习大国工匠身上的这些优秀品质，树立正确的价值观和职业态度，这样才能真正得大师真传、汲精神滋养，将自己磨砺锻造成大写的人。</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7079615" y="1834515"/>
            <a:ext cx="4365625" cy="387477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891961" y="361889"/>
            <a:ext cx="1960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四、践一世匠行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202055"/>
            <a:ext cx="5934710" cy="470789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匠行是指工匠们做事的行为和行动。培育工匠精神不是因为它是热点和时尚，为了蹭热点、追时尚、贴标签才随之起舞。它是需要真抓实做、大力践行的。践匠行需要明了匠行基于深厚的历史和文化内涵生成的独到的行为特征：执着、精技、崇德、求新等。培养学生的工匠精神就是要按照这样的准则和标高，去培养学生脚踏实地专注做事的精神；培养学生精益求精、追求卓越的境界；培养学生遵道守德、无私敬业的品格，这样培养出来的学生，才是德润身、技立世、品高端的深受欢迎的人才。</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7273290" y="1398905"/>
            <a:ext cx="3437255" cy="451104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887730" y="1047115"/>
            <a:ext cx="10416540" cy="3138170"/>
          </a:xfrm>
          <a:prstGeom prst="rect">
            <a:avLst/>
          </a:prstGeom>
          <a:noFill/>
        </p:spPr>
        <p:txBody>
          <a:bodyPr wrap="square" rtlCol="0">
            <a:spAutoFit/>
          </a:bodyPr>
          <a:lstStyle/>
          <a:p>
            <a:pPr algn="ctr">
              <a:lnSpc>
                <a:spcPct val="150000"/>
              </a:lnSpc>
            </a:pPr>
            <a:r>
              <a:rPr lang="en-US" altLang="zh-CN" sz="2000" b="1" dirty="0">
                <a:solidFill>
                  <a:schemeClr val="accent1">
                    <a:lumMod val="75000"/>
                  </a:schemeClr>
                </a:solidFill>
                <a:latin typeface="宋体" panose="02010600030101010101" pitchFamily="2" charset="-122"/>
                <a:ea typeface="宋体" panose="02010600030101010101" pitchFamily="2" charset="-122"/>
                <a:sym typeface="+mn-ea"/>
              </a:rPr>
              <a:t>认识制造业，从制作金属探测器开始</a:t>
            </a:r>
            <a:endParaRPr lang="en-US" altLang="zh-CN" sz="2000" b="1" dirty="0">
              <a:solidFill>
                <a:schemeClr val="accent1">
                  <a:lumMod val="75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实践指南</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金属探测器就是通过一个线圈建立一个磁场，并通过磁场探测到地下的东西。同时，探测器中的另一个线圈会“听取”前者发出的讯号，并通过扬声器发出稳定的响声。当探测器扫过地面，磁场靠近金属物体的时候，响声就会发生变化。当你听到这种变化时，就说明这里的地下有金属物体，那么你就可以开始挖掘了。</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实践准备</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工具： AM 收音机、夹板、木条、长杆。</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材料：漆包铜线。</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4" name="图片 103"/>
          <p:cNvPicPr/>
          <p:nvPr/>
        </p:nvPicPr>
        <p:blipFill>
          <a:blip r:embed="rId1"/>
          <a:stretch>
            <a:fillRect/>
          </a:stretch>
        </p:blipFill>
        <p:spPr>
          <a:xfrm>
            <a:off x="1455420" y="4185285"/>
            <a:ext cx="3345180" cy="2437130"/>
          </a:xfrm>
          <a:prstGeom prst="rect">
            <a:avLst/>
          </a:prstGeom>
          <a:noFill/>
          <a:ln w="9525">
            <a:noFill/>
          </a:ln>
        </p:spPr>
      </p:pic>
      <p:pic>
        <p:nvPicPr>
          <p:cNvPr id="105" name="图片 104"/>
          <p:cNvPicPr/>
          <p:nvPr/>
        </p:nvPicPr>
        <p:blipFill>
          <a:blip r:embed="rId2"/>
          <a:stretch>
            <a:fillRect/>
          </a:stretch>
        </p:blipFill>
        <p:spPr>
          <a:xfrm>
            <a:off x="6525260" y="4161155"/>
            <a:ext cx="3609975" cy="2485390"/>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b412114a-ae6f-4d91-aec1-d216a7d1671e"/>
  <p:tag name="COMMONDATA" val="eyJjb3VudCI6NSwiaGRpZCI6IjdmNzE3YzM0NDQwZjRhZWNmYTY5ZjYzNzc5YTY3NTI3IiwidXNlckNvdW50Ijo1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6031</Words>
  <Application>WPS 演示</Application>
  <PresentationFormat>宽屏</PresentationFormat>
  <Paragraphs>198</Paragraphs>
  <Slides>31</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31</vt:i4>
      </vt:variant>
    </vt:vector>
  </HeadingPairs>
  <TitlesOfParts>
    <vt:vector size="48" baseType="lpstr">
      <vt:lpstr>Arial</vt:lpstr>
      <vt:lpstr>宋体</vt:lpstr>
      <vt:lpstr>Wingdings</vt:lpstr>
      <vt:lpstr>草檀斋毛泽东字体</vt:lpstr>
      <vt:lpstr>华文中宋</vt:lpstr>
      <vt:lpstr>禹卫书法行书简体</vt:lpstr>
      <vt:lpstr>方正清刻本悦宋简体</vt:lpstr>
      <vt:lpstr>经典繁方篆</vt:lpstr>
      <vt:lpstr>等线</vt:lpstr>
      <vt:lpstr>微软雅黑</vt:lpstr>
      <vt:lpstr>Arial Unicode MS</vt:lpstr>
      <vt:lpstr>等线 Light</vt:lpstr>
      <vt:lpstr>Calibri</vt:lpstr>
      <vt:lpstr>汉仪尚巍手书W</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Name</dc:creator>
  <cp:lastModifiedBy>无谓</cp:lastModifiedBy>
  <cp:revision>30</cp:revision>
  <dcterms:created xsi:type="dcterms:W3CDTF">2018-06-26T12:07:00Z</dcterms:created>
  <dcterms:modified xsi:type="dcterms:W3CDTF">2022-09-21T14:32:11Z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KSOTemplateUUID">
    <vt:lpwstr>v1.0_mb_DEHc3K1YoGb82d7j4suvGg==</vt:lpwstr>
  </property>
  <property fmtid="{D5CDD505-2E9C-101B-9397-08002B2CF9AE}" pid="4" name="ICV">
    <vt:lpwstr>4C20CDB84E4E45C48B9C7F0662DD32FF</vt:lpwstr>
  </property>
</Properties>
</file>