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72" r:id="rId3"/>
    <p:sldMasterId id="2147483675" r:id="rId4"/>
  </p:sldMasterIdLst>
  <p:notesMasterIdLst>
    <p:notesMasterId r:id="rId6"/>
  </p:notesMasterIdLst>
  <p:sldIdLst>
    <p:sldId id="980" r:id="rId5"/>
    <p:sldId id="1037" r:id="rId7"/>
    <p:sldId id="1010" r:id="rId8"/>
    <p:sldId id="983" r:id="rId9"/>
    <p:sldId id="987" r:id="rId10"/>
    <p:sldId id="1088" r:id="rId11"/>
    <p:sldId id="1089" r:id="rId12"/>
    <p:sldId id="1090" r:id="rId13"/>
    <p:sldId id="996" r:id="rId14"/>
    <p:sldId id="992" r:id="rId15"/>
    <p:sldId id="1091" r:id="rId16"/>
    <p:sldId id="1038" r:id="rId17"/>
    <p:sldId id="1006" r:id="rId18"/>
    <p:sldId id="1092" r:id="rId19"/>
    <p:sldId id="1093" r:id="rId20"/>
    <p:sldId id="1094" r:id="rId21"/>
    <p:sldId id="1095" r:id="rId22"/>
    <p:sldId id="1096" r:id="rId23"/>
    <p:sldId id="1007" r:id="rId24"/>
    <p:sldId id="1097" r:id="rId25"/>
    <p:sldId id="1098" r:id="rId26"/>
    <p:sldId id="1099" r:id="rId27"/>
    <p:sldId id="1100" r:id="rId28"/>
    <p:sldId id="1101" r:id="rId29"/>
    <p:sldId id="1127" r:id="rId30"/>
    <p:sldId id="990" r:id="rId31"/>
    <p:sldId id="1128" r:id="rId32"/>
    <p:sldId id="1009" r:id="rId33"/>
  </p:sldIdLst>
  <p:sldSz cx="9144000" cy="5143500" type="screen16x9"/>
  <p:notesSz cx="6858000" cy="9144000"/>
  <p:embeddedFontLst>
    <p:embeddedFont>
      <p:font typeface="微软雅黑" panose="020B0503020204020204" pitchFamily="34" charset="-122"/>
      <p:regular r:id="rId37"/>
    </p:embeddedFont>
    <p:embeddedFont>
      <p:font typeface="Agency FB" panose="020B0503020202020204" pitchFamily="34" charset="0"/>
      <p:regular r:id="rId38"/>
      <p:bold r:id="rId39"/>
    </p:embeddedFont>
    <p:embeddedFont>
      <p:font typeface="方正兰亭黑_GBK" panose="02000000000000000000" pitchFamily="2" charset="-122"/>
      <p:regular r:id="rId40"/>
    </p:embeddedFont>
    <p:embeddedFont>
      <p:font typeface="Calibri" panose="020F0502020204030204" charset="0"/>
      <p:regular r:id="rId41"/>
      <p:bold r:id="rId42"/>
      <p:italic r:id="rId43"/>
      <p:boldItalic r:id="rId44"/>
    </p:embeddedFont>
    <p:embeddedFont>
      <p:font typeface="站酷快乐体2016修订版" panose="02010600030101010101" charset="-122"/>
      <p:regular r:id="rId45"/>
    </p:embeddedFont>
    <p:embeddedFont>
      <p:font typeface="Arial Black" panose="020B0A04020102020204" charset="0"/>
      <p:bold r:id="rId46"/>
    </p:embeddedFont>
  </p:embeddedFontLst>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8A9B"/>
    <a:srgbClr val="E9E8E4"/>
    <a:srgbClr val="E9E87F"/>
    <a:srgbClr val="00324B"/>
    <a:srgbClr val="080808"/>
    <a:srgbClr val="F1F3F2"/>
    <a:srgbClr val="B2B2B2"/>
    <a:srgbClr val="ACC34B"/>
    <a:srgbClr val="FFFFFF"/>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7" autoAdjust="0"/>
    <p:restoredTop sz="90035" autoAdjust="0"/>
  </p:normalViewPr>
  <p:slideViewPr>
    <p:cSldViewPr>
      <p:cViewPr varScale="1">
        <p:scale>
          <a:sx n="126" d="100"/>
          <a:sy n="126" d="100"/>
        </p:scale>
        <p:origin x="1524" y="108"/>
      </p:cViewPr>
      <p:guideLst>
        <p:guide orient="horz" pos="1654"/>
        <p:guide pos="2853"/>
        <p:guide pos="249"/>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7" Type="http://schemas.openxmlformats.org/officeDocument/2006/relationships/tags" Target="tags/tag109.xml"/><Relationship Id="rId46" Type="http://schemas.openxmlformats.org/officeDocument/2006/relationships/font" Target="fonts/font10.fntdata"/><Relationship Id="rId45" Type="http://schemas.openxmlformats.org/officeDocument/2006/relationships/font" Target="fonts/font9.fntdata"/><Relationship Id="rId44" Type="http://schemas.openxmlformats.org/officeDocument/2006/relationships/font" Target="fonts/font8.fntdata"/><Relationship Id="rId43" Type="http://schemas.openxmlformats.org/officeDocument/2006/relationships/font" Target="fonts/font7.fntdata"/><Relationship Id="rId42" Type="http://schemas.openxmlformats.org/officeDocument/2006/relationships/font" Target="fonts/font6.fntdata"/><Relationship Id="rId41" Type="http://schemas.openxmlformats.org/officeDocument/2006/relationships/font" Target="fonts/font5.fntdata"/><Relationship Id="rId40" Type="http://schemas.openxmlformats.org/officeDocument/2006/relationships/font" Target="fonts/font4.fntdata"/><Relationship Id="rId4" Type="http://schemas.openxmlformats.org/officeDocument/2006/relationships/slideMaster" Target="slideMasters/slideMaster3.xml"/><Relationship Id="rId39" Type="http://schemas.openxmlformats.org/officeDocument/2006/relationships/font" Target="fonts/font3.fntdata"/><Relationship Id="rId38" Type="http://schemas.openxmlformats.org/officeDocument/2006/relationships/font" Target="fonts/font2.fntdata"/><Relationship Id="rId37" Type="http://schemas.openxmlformats.org/officeDocument/2006/relationships/font" Target="fonts/font1.fntdata"/><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26DD2-0B3E-4127-921B-7CDA2CEF11D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30CF87-E03D-4FD3-B532-8BB16FAA98B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70706B-092B-4F53-9C44-9D306C4F4D7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70706B-092B-4F53-9C44-9D306C4F4D7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gradFill>
          <a:gsLst>
            <a:gs pos="0">
              <a:schemeClr val="accent2"/>
            </a:gs>
            <a:gs pos="0">
              <a:schemeClr val="accent2"/>
            </a:gs>
            <a:gs pos="100000">
              <a:schemeClr val="accent2"/>
            </a:gs>
            <a:gs pos="0">
              <a:schemeClr val="accent2"/>
            </a:gs>
          </a:gsLst>
          <a:lin ang="5400000" scaled="1"/>
        </a:gradFill>
        <a:effectLst/>
      </p:bgPr>
    </p:bg>
    <p:spTree>
      <p:nvGrpSpPr>
        <p:cNvPr id="1" name=""/>
        <p:cNvGrpSpPr/>
        <p:nvPr/>
      </p:nvGrpSpPr>
      <p:grpSpPr>
        <a:xfrm>
          <a:off x="0" y="0"/>
          <a:ext cx="0" cy="0"/>
          <a:chOff x="0" y="0"/>
          <a:chExt cx="0" cy="0"/>
        </a:xfrm>
      </p:grpSpPr>
      <p:sp>
        <p:nvSpPr>
          <p:cNvPr id="3" name="矩形 2"/>
          <p:cNvSpPr/>
          <p:nvPr userDrawn="1"/>
        </p:nvSpPr>
        <p:spPr>
          <a:xfrm>
            <a:off x="130332" y="141480"/>
            <a:ext cx="8883336" cy="486054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1176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2"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工作完成概述</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工作完成情况</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
        <p:nvSpPr>
          <p:cNvPr id="4"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项目成功展示</a:t>
            </a:r>
            <a:endParaRPr lang="zh-CN" altLang="en-US" sz="20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5" name="直接连接符 4"/>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工作不足之处</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节标题">
    <p:spTree>
      <p:nvGrpSpPr>
        <p:cNvPr id="1" name=""/>
        <p:cNvGrpSpPr/>
        <p:nvPr/>
      </p:nvGrpSpPr>
      <p:grpSpPr>
        <a:xfrm>
          <a:off x="0" y="0"/>
          <a:ext cx="0" cy="0"/>
          <a:chOff x="0" y="0"/>
          <a:chExt cx="0" cy="0"/>
        </a:xfrm>
      </p:grpSpPr>
      <p:sp>
        <p:nvSpPr>
          <p:cNvPr id="47" name="Text Placeholder 4"/>
          <p:cNvSpPr txBox="1"/>
          <p:nvPr userDrawn="1"/>
        </p:nvSpPr>
        <p:spPr>
          <a:xfrm>
            <a:off x="611561" y="339502"/>
            <a:ext cx="2808311"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indent="-342900" algn="l">
              <a:buFont typeface="Wingdings" panose="05000000000000000000" pitchFamily="2" charset="2"/>
              <a:buChar char="n"/>
            </a:pPr>
            <a:r>
              <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rPr>
              <a:t>明年工作计划</a:t>
            </a:r>
            <a:endParaRPr lang="zh-CN" altLang="en-US" sz="2000" b="1" dirty="0" smtClean="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48" name="直接连接符 47"/>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animEffect transition="in" filter="dissolve">
                                      <p:cBhvr>
                                        <p:cTn id="7" dur="500"/>
                                        <p:tgtEl>
                                          <p:spTgt spid="4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bui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a:gsLst>
            <a:gs pos="0">
              <a:schemeClr val="accent1">
                <a:lumMod val="5000"/>
                <a:lumOff val="95000"/>
              </a:schemeClr>
            </a:gs>
            <a:gs pos="0">
              <a:schemeClr val="bg1"/>
            </a:gs>
            <a:gs pos="100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sp>
        <p:nvSpPr>
          <p:cNvPr id="155" name="Text Placeholder 4"/>
          <p:cNvSpPr txBox="1"/>
          <p:nvPr userDrawn="1"/>
        </p:nvSpPr>
        <p:spPr>
          <a:xfrm>
            <a:off x="611561" y="339502"/>
            <a:ext cx="2880319"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rPr>
              <a:t>工作存在不足</a:t>
            </a:r>
            <a:endParaRPr lang="zh-CN" altLang="en-US" sz="2800" b="1" dirty="0">
              <a:solidFill>
                <a:schemeClr val="accent1">
                  <a:lumMod val="60000"/>
                  <a:lumOff val="40000"/>
                </a:schemeClr>
              </a:solidFill>
              <a:latin typeface="微软雅黑" panose="020B0503020204020204" pitchFamily="34" charset="-122"/>
              <a:ea typeface="微软雅黑" panose="020B0503020204020204" pitchFamily="34" charset="-122"/>
            </a:endParaRPr>
          </a:p>
        </p:txBody>
      </p:sp>
      <p:cxnSp>
        <p:nvCxnSpPr>
          <p:cNvPr id="156" name="直接连接符 155"/>
          <p:cNvCxnSpPr/>
          <p:nvPr userDrawn="1"/>
        </p:nvCxnSpPr>
        <p:spPr>
          <a:xfrm>
            <a:off x="697103" y="843558"/>
            <a:ext cx="77497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5">
                                            <p:txEl>
                                              <p:pRg st="0" end="0"/>
                                            </p:txEl>
                                          </p:spTgt>
                                        </p:tgtEl>
                                        <p:attrNameLst>
                                          <p:attrName>style.visibility</p:attrName>
                                        </p:attrNameLst>
                                      </p:cBhvr>
                                      <p:to>
                                        <p:strVal val="visible"/>
                                      </p:to>
                                    </p:set>
                                    <p:animEffect transition="in" filter="dissolve">
                                      <p:cBhvr>
                                        <p:cTn id="7" dur="500"/>
                                        <p:tgtEl>
                                          <p:spTgt spid="15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6"/>
                                        </p:tgtEl>
                                        <p:attrNameLst>
                                          <p:attrName>style.visibility</p:attrName>
                                        </p:attrNameLst>
                                      </p:cBhvr>
                                      <p:to>
                                        <p:strVal val="visible"/>
                                      </p:to>
                                    </p:set>
                                    <p:animEffect transition="in" filter="wipe(left)">
                                      <p:cBhvr>
                                        <p:cTn id="1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bui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1144" y="0"/>
            <a:ext cx="9141713" cy="5143500"/>
          </a:xfrm>
          <a:prstGeom prst="rect">
            <a:avLst/>
          </a:prstGeom>
        </p:spPr>
      </p:pic>
      <p:grpSp>
        <p:nvGrpSpPr>
          <p:cNvPr id="3" name="组合 2"/>
          <p:cNvGrpSpPr/>
          <p:nvPr userDrawn="1"/>
        </p:nvGrpSpPr>
        <p:grpSpPr>
          <a:xfrm>
            <a:off x="351490" y="299830"/>
            <a:ext cx="2904891" cy="338554"/>
            <a:chOff x="568442" y="319364"/>
            <a:chExt cx="3873190" cy="451406"/>
          </a:xfrm>
        </p:grpSpPr>
        <p:sp>
          <p:nvSpPr>
            <p:cNvPr id="4" name="文本框 23"/>
            <p:cNvSpPr txBox="1"/>
            <p:nvPr/>
          </p:nvSpPr>
          <p:spPr>
            <a:xfrm>
              <a:off x="665958" y="319364"/>
              <a:ext cx="1968916" cy="451406"/>
            </a:xfrm>
            <a:prstGeom prst="rect">
              <a:avLst/>
            </a:prstGeom>
            <a:noFill/>
          </p:spPr>
          <p:txBody>
            <a:bodyPr wrap="none" rtlCol="0">
              <a:spAutoFit/>
            </a:bodyPr>
            <a:lstStyle/>
            <a:p>
              <a:r>
                <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rPr>
                <a:t>标题文字内容 </a:t>
              </a:r>
              <a:endParaRPr lang="zh-CN" altLang="en-US" sz="16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4"/>
            <p:cNvSpPr/>
            <p:nvPr/>
          </p:nvSpPr>
          <p:spPr>
            <a:xfrm rot="16200000" flipH="1" flipV="1">
              <a:off x="492508" y="454911"/>
              <a:ext cx="304323" cy="152455"/>
            </a:xfrm>
            <a:prstGeom prst="triangle">
              <a:avLst/>
            </a:prstGeom>
            <a:solidFill>
              <a:schemeClr val="tx1"/>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lumOff val="25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2306003" y="429775"/>
              <a:ext cx="2135629" cy="328295"/>
            </a:xfrm>
            <a:prstGeom prst="rect">
              <a:avLst/>
            </a:prstGeom>
            <a:noFill/>
          </p:spPr>
          <p:txBody>
            <a:bodyPr wrap="none" rtlCol="0">
              <a:spAutoFit/>
            </a:bodyPr>
            <a:lstStyle/>
            <a:p>
              <a:r>
                <a:rPr lang="en-US" altLang="zh-CN" sz="1000" dirty="0">
                  <a:solidFill>
                    <a:schemeClr val="accent2">
                      <a:lumMod val="75000"/>
                      <a:lumOff val="25000"/>
                    </a:schemeClr>
                  </a:solidFill>
                  <a:latin typeface="微软雅黑" panose="020B0503020204020204" pitchFamily="34" charset="-122"/>
                  <a:ea typeface="微软雅黑" panose="020B0503020204020204" pitchFamily="34" charset="-122"/>
                </a:rPr>
                <a:t>  Click here to add Title</a:t>
              </a:r>
              <a:endParaRPr lang="zh-CN" altLang="en-US" sz="1000" dirty="0">
                <a:solidFill>
                  <a:schemeClr val="accent2">
                    <a:lumMod val="75000"/>
                    <a:lumOff val="25000"/>
                  </a:schemeClr>
                </a:solidFill>
                <a:latin typeface="微软雅黑" panose="020B0503020204020204" pitchFamily="34" charset="-122"/>
                <a:ea typeface="微软雅黑" panose="020B0503020204020204" pitchFamily="34" charset="-122"/>
              </a:endParaRPr>
            </a:p>
          </p:txBody>
        </p:sp>
      </p:grpSp>
      <p:cxnSp>
        <p:nvCxnSpPr>
          <p:cNvPr id="7" name="直接连接符 6"/>
          <p:cNvCxnSpPr/>
          <p:nvPr userDrawn="1"/>
        </p:nvCxnSpPr>
        <p:spPr>
          <a:xfrm>
            <a:off x="207169" y="657225"/>
            <a:ext cx="8729663" cy="0"/>
          </a:xfrm>
          <a:prstGeom prst="line">
            <a:avLst/>
          </a:prstGeom>
          <a:ln w="9525">
            <a:solidFill>
              <a:schemeClr val="accent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pic>
        <p:nvPicPr>
          <p:cNvPr id="7" name="Picture 2" descr="C:\Users\Administrator\Desktop\qiyerongzi.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5147521"/>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组合 41"/>
          <p:cNvGrpSpPr/>
          <p:nvPr userDrawn="1"/>
        </p:nvGrpSpPr>
        <p:grpSpPr>
          <a:xfrm>
            <a:off x="8541624" y="4718304"/>
            <a:ext cx="286552" cy="286552"/>
            <a:chOff x="10191404" y="6217921"/>
            <a:chExt cx="498763" cy="498763"/>
          </a:xfrm>
        </p:grpSpPr>
        <p:sp>
          <p:nvSpPr>
            <p:cNvPr id="43" name="椭圆 42"/>
            <p:cNvSpPr/>
            <p:nvPr/>
          </p:nvSpPr>
          <p:spPr>
            <a:xfrm>
              <a:off x="10191404" y="6217921"/>
              <a:ext cx="498763" cy="4987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rot="5400000">
              <a:off x="10336085" y="6358878"/>
              <a:ext cx="293480" cy="2168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Text Placeholder 4"/>
          <p:cNvSpPr txBox="1"/>
          <p:nvPr userDrawn="1"/>
        </p:nvSpPr>
        <p:spPr>
          <a:xfrm>
            <a:off x="611561" y="339502"/>
            <a:ext cx="2256285" cy="504056"/>
          </a:xfrm>
          <a:prstGeom prst="rect">
            <a:avLst/>
          </a:prstGeom>
        </p:spPr>
        <p:txBody>
          <a:bodyPr lIns="91438" tIns="45719" rIns="91438" bIns="4571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rPr>
              <a:t>明年工作计划</a:t>
            </a:r>
            <a:endParaRPr lang="zh-CN" altLang="en-US" b="1" dirty="0">
              <a:solidFill>
                <a:schemeClr val="accent2">
                  <a:lumMod val="65000"/>
                  <a:lumOff val="35000"/>
                </a:schemeClr>
              </a:solidFill>
              <a:latin typeface="微软雅黑" panose="020B0503020204020204" pitchFamily="34" charset="-122"/>
              <a:ea typeface="微软雅黑" panose="020B0503020204020204" pitchFamily="34" charset="-122"/>
            </a:endParaRPr>
          </a:p>
        </p:txBody>
      </p:sp>
      <p:cxnSp>
        <p:nvCxnSpPr>
          <p:cNvPr id="46" name="直接连接符 45"/>
          <p:cNvCxnSpPr/>
          <p:nvPr userDrawn="1"/>
        </p:nvCxnSpPr>
        <p:spPr>
          <a:xfrm>
            <a:off x="697103" y="843558"/>
            <a:ext cx="7749795" cy="0"/>
          </a:xfrm>
          <a:prstGeom prst="line">
            <a:avLst/>
          </a:prstGeom>
          <a:ln>
            <a:solidFill>
              <a:schemeClr val="accent2">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5">
                                            <p:txEl>
                                              <p:pRg st="0" end="0"/>
                                            </p:txEl>
                                          </p:spTgt>
                                        </p:tgtEl>
                                        <p:attrNameLst>
                                          <p:attrName>style.visibility</p:attrName>
                                        </p:attrNameLst>
                                      </p:cBhvr>
                                      <p:to>
                                        <p:strVal val="visible"/>
                                      </p:to>
                                    </p:set>
                                    <p:animEffect transition="in" filter="dissolve">
                                      <p:cBhvr>
                                        <p:cTn id="7" dur="500"/>
                                        <p:tgtEl>
                                          <p:spTgt spid="4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ui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513" y="244155"/>
            <a:ext cx="7886700" cy="424425"/>
          </a:xfrm>
        </p:spPr>
        <p:txBody>
          <a:bodyPr>
            <a:noAutofit/>
          </a:bodyPr>
          <a:lstStyle>
            <a:lvl1pPr>
              <a:defRPr sz="2400" b="1">
                <a:solidFill>
                  <a:srgbClr val="6F879A"/>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899100" y="685800"/>
            <a:ext cx="7349400" cy="1927800"/>
          </a:xfrm>
        </p:spPr>
        <p:txBody>
          <a:bodyPr lIns="90000" tIns="46800" rIns="90000" bIns="46800" anchor="b" anchorCtr="0">
            <a:normAutofit/>
          </a:bodyPr>
          <a:lstStyle>
            <a:lvl1pPr algn="ctr">
              <a:defRPr sz="45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899100" y="2670300"/>
            <a:ext cx="7349400" cy="1104300"/>
          </a:xfrm>
        </p:spPr>
        <p:txBody>
          <a:bodyPr lIns="90000" tIns="46800" rIns="90000" bIns="46800">
            <a:normAutofit/>
          </a:bodyPr>
          <a:lstStyle>
            <a:lvl1pPr marL="0" indent="0" algn="ctr">
              <a:lnSpc>
                <a:spcPct val="110000"/>
              </a:lnSpc>
              <a:buNone/>
              <a:defRPr sz="1800" spc="200">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456300" y="1117800"/>
            <a:ext cx="8226900" cy="35694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493100" y="2886300"/>
            <a:ext cx="5826600" cy="575100"/>
          </a:xfrm>
        </p:spPr>
        <p:txBody>
          <a:bodyPr lIns="90000" tIns="46800" rIns="90000" bIns="46800" anchor="b" anchorCtr="0">
            <a:normAutofit/>
          </a:bodyPr>
          <a:lstStyle>
            <a:lvl1pPr>
              <a:defRPr sz="33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493100" y="3461400"/>
            <a:ext cx="5826600" cy="650700"/>
          </a:xfrm>
        </p:spPr>
        <p:txBody>
          <a:bodyPr lIns="90000" tIns="46800" rIns="90000" bIns="46800">
            <a:normAutofit/>
          </a:bodyPr>
          <a:lstStyle>
            <a:lvl1pPr marL="0" indent="0">
              <a:buNone/>
              <a:defRPr sz="1350">
                <a:solidFill>
                  <a:schemeClr val="tx1">
                    <a:lumMod val="65000"/>
                    <a:lumOff val="35000"/>
                  </a:schemeClr>
                </a:solidFill>
              </a:defRPr>
            </a:lvl1pPr>
            <a:lvl2pPr marL="342900" indent="0">
              <a:buNone/>
              <a:defRPr sz="1200">
                <a:solidFill>
                  <a:schemeClr val="tx1">
                    <a:tint val="75000"/>
                  </a:schemeClr>
                </a:solidFill>
              </a:defRPr>
            </a:lvl2pPr>
            <a:lvl3pPr marL="685800" indent="0">
              <a:buNone/>
              <a:defRPr sz="12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456300" y="1125900"/>
            <a:ext cx="3882600" cy="3561300"/>
          </a:xfrm>
        </p:spPr>
        <p:txBody>
          <a:bodyPr vert="horz" lIns="90000" tIns="46800" rIns="90000" bIns="4680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808700" y="1125900"/>
            <a:ext cx="3882600" cy="35613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456300" y="1071900"/>
            <a:ext cx="4006800" cy="286200"/>
          </a:xfrm>
        </p:spPr>
        <p:txBody>
          <a:bodyPr lIns="101600" tIns="38100" rIns="76200" bIns="3810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456300"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1066297"/>
            <a:ext cx="4006800" cy="286200"/>
          </a:xfrm>
        </p:spPr>
        <p:txBody>
          <a:bodyPr vert="horz" lIns="101600" tIns="38100" rIns="76200" bIns="38100" rtlCol="0" anchor="t" anchorCtr="0">
            <a:normAutofit/>
          </a:bodyPr>
          <a:lstStyle>
            <a:lvl1pPr marL="0" indent="0">
              <a:lnSpc>
                <a:spcPct val="100000"/>
              </a:lnSpc>
              <a:buNone/>
              <a:defRPr sz="1500" b="1" spc="200">
                <a:solidFill>
                  <a:schemeClr val="tx1">
                    <a:lumMod val="75000"/>
                    <a:lumOff val="2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90500"/>
            <a:ext cx="4006800" cy="3296700"/>
          </a:xfrm>
        </p:spPr>
        <p:txBody>
          <a:bodyPr vert="horz" lIns="101600" tIns="0" rIns="82550" bIns="0" rtlCol="0">
            <a:normAutofit/>
          </a:body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456300" y="456300"/>
            <a:ext cx="8226900" cy="529200"/>
          </a:xfrm>
        </p:spPr>
        <p:txBody>
          <a:bodyPr vert="horz" lIns="90000" tIns="46800" rIns="90000" bIns="46800" rtlCol="0" anchor="ctr" anchorCtr="0">
            <a:normAutofit/>
          </a:body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456248" y="1166336"/>
            <a:ext cx="3924776" cy="3456146"/>
          </a:xfrm>
        </p:spPr>
        <p:txBody>
          <a:bodyPr vert="horz" lIns="90000" tIns="46800" rIns="90000" bIns="46800" rtlCol="0">
            <a:normAutofit/>
          </a:bodyPr>
          <a:lstStyle>
            <a:lvl1pPr>
              <a:buNone/>
              <a:defRPr sz="12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4762800" y="1166400"/>
            <a:ext cx="3920400" cy="3456000"/>
          </a:xfrm>
        </p:spPr>
        <p:txBody>
          <a:bodyPr vert="horz" lIns="90000" tIns="46800" rIns="90000" bIns="46800" rtlCol="0">
            <a:normAutofit/>
          </a:bodyPr>
          <a:lstStyle>
            <a:lvl1pPr>
              <a:buNone/>
              <a:defRPr sz="12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7676100" y="685800"/>
            <a:ext cx="783000" cy="3771900"/>
          </a:xfrm>
        </p:spPr>
        <p:txBody>
          <a:bodyPr vert="eaVert" lIns="90000" tIns="46800" rIns="90000" bIns="46800" rtlCol="0" anchor="ctr" anchorCtr="0">
            <a:normAutofit/>
          </a:bodyPr>
          <a:lstStyle>
            <a:lvl1pPr>
              <a:buNone/>
              <a:defRPr sz="21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685800" y="685800"/>
            <a:ext cx="6876900" cy="3771900"/>
          </a:xfrm>
        </p:spPr>
        <p:txBody>
          <a:bodyPr vert="eaVert" lIns="46800" tIns="46800" rIns="46800" bIns="46800"/>
          <a:lstStyle>
            <a:lvl1pPr marL="171450" indent="-171450">
              <a:spcAft>
                <a:spcPts val="1000"/>
              </a:spcAft>
              <a:defRPr spc="300"/>
            </a:lvl1pPr>
            <a:lvl2pPr marL="514350" indent="-171450">
              <a:defRPr spc="300"/>
            </a:lvl2pPr>
            <a:lvl3pPr marL="857250" indent="-171450">
              <a:defRPr spc="300"/>
            </a:lvl3pPr>
            <a:lvl4pPr marL="1200150" indent="-171450">
              <a:defRPr spc="300"/>
            </a:lvl4pPr>
            <a:lvl5pPr marL="1543050" indent="-17145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456300" y="580500"/>
            <a:ext cx="8229600" cy="41121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899100" y="1863000"/>
            <a:ext cx="7349400" cy="764100"/>
          </a:xfrm>
        </p:spPr>
        <p:txBody>
          <a:bodyPr vert="horz" lIns="90000" tIns="46800" rIns="90000" bIns="46800" rtlCol="0" anchor="t" anchorCtr="0">
            <a:normAutofit/>
          </a:bodyPr>
          <a:lstStyle>
            <a:lvl1pPr algn="ctr">
              <a:defRPr sz="45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899100" y="2670300"/>
            <a:ext cx="7349400" cy="353700"/>
          </a:xfrm>
        </p:spPr>
        <p:txBody>
          <a:bodyPr lIns="90000" tIns="46800" rIns="90000" bIns="46800">
            <a:normAutofit/>
          </a:bodyPr>
          <a:lstStyle>
            <a:lvl1pPr algn="ctr">
              <a:lnSpc>
                <a:spcPct val="110000"/>
              </a:lnSpc>
              <a:buNone/>
              <a:defRPr sz="18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8" name="矩形 7"/>
          <p:cNvSpPr/>
          <p:nvPr userDrawn="1"/>
        </p:nvSpPr>
        <p:spPr>
          <a:xfrm>
            <a:off x="0" y="-9775"/>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E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234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47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6847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6847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image" Target="../media/image3.jpeg"/><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5.jpeg"/><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8" Type="http://schemas.openxmlformats.org/officeDocument/2006/relationships/theme" Target="../theme/theme3.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4">
            <a:alphaModFix amt="80000"/>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456300" y="456300"/>
            <a:ext cx="8226900" cy="5292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456300" y="1117800"/>
            <a:ext cx="8226900" cy="35694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3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514350" indent="-171450" algn="l" defTabSz="685800" rtl="0" eaLnBrk="1" fontAlgn="auto" latinLnBrk="0" hangingPunct="1">
        <a:lnSpc>
          <a:spcPct val="120000"/>
        </a:lnSpc>
        <a:spcBef>
          <a:spcPts val="0"/>
        </a:spcBef>
        <a:spcAft>
          <a:spcPts val="600"/>
        </a:spcAft>
        <a:buFont typeface="Arial" panose="020B0604020202020204" pitchFamily="34" charset="0"/>
        <a:buChar char="●"/>
        <a:tabLst>
          <a:tab pos="1207135" algn="l"/>
          <a:tab pos="1207135" algn="l"/>
          <a:tab pos="1207135" algn="l"/>
          <a:tab pos="1207135" algn="l"/>
        </a:tabLst>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857250" indent="-171450"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200150" indent="-171450" algn="l" defTabSz="685800" rtl="0" eaLnBrk="1" fontAlgn="auto" latinLnBrk="0" hangingPunct="1">
        <a:lnSpc>
          <a:spcPct val="120000"/>
        </a:lnSpc>
        <a:spcBef>
          <a:spcPts val="0"/>
        </a:spcBef>
        <a:spcAft>
          <a:spcPts val="300"/>
        </a:spcAft>
        <a:buFont typeface="Wingdings" panose="05000000000000000000"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1543050" indent="-171450" algn="l" defTabSz="685800" rtl="0" eaLnBrk="1" fontAlgn="auto" latinLnBrk="0" hangingPunct="1">
        <a:lnSpc>
          <a:spcPct val="120000"/>
        </a:lnSpc>
        <a:spcBef>
          <a:spcPts val="0"/>
        </a:spcBef>
        <a:spcAft>
          <a:spcPts val="300"/>
        </a:spcAft>
        <a:buFont typeface="Arial" panose="020B0604020202020204" pitchFamily="34" charset="0"/>
        <a:buChar char="•"/>
        <a:defRPr sz="105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64.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7.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4" Type="http://schemas.openxmlformats.org/officeDocument/2006/relationships/notesSlide" Target="../notesSlides/notesSlide15.xml"/><Relationship Id="rId13" Type="http://schemas.openxmlformats.org/officeDocument/2006/relationships/slideLayout" Target="../slideLayouts/slideLayout1.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tags" Target="../tags/tag7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9.jpeg"/></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0" Type="http://schemas.openxmlformats.org/officeDocument/2006/relationships/notesSlide" Target="../notesSlides/notesSlide22.xml"/><Relationship Id="rId1" Type="http://schemas.openxmlformats.org/officeDocument/2006/relationships/tags" Target="../tags/tag8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image" Target="../media/image22.jpeg"/><Relationship Id="rId1" Type="http://schemas.openxmlformats.org/officeDocument/2006/relationships/image" Target="../media/image21.jpeg"/></Relationships>
</file>

<file path=ppt/slides/_rels/slide27.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0" Type="http://schemas.openxmlformats.org/officeDocument/2006/relationships/notesSlide" Target="../notesSlides/notesSlide25.xml"/><Relationship Id="rId2" Type="http://schemas.openxmlformats.org/officeDocument/2006/relationships/tags" Target="../tags/tag92.xml"/><Relationship Id="rId19" Type="http://schemas.openxmlformats.org/officeDocument/2006/relationships/slideLayout" Target="../slideLayouts/slideLayout1.xml"/><Relationship Id="rId18" Type="http://schemas.openxmlformats.org/officeDocument/2006/relationships/tags" Target="../tags/tag108.xml"/><Relationship Id="rId17" Type="http://schemas.openxmlformats.org/officeDocument/2006/relationships/tags" Target="../tags/tag107.xml"/><Relationship Id="rId16" Type="http://schemas.openxmlformats.org/officeDocument/2006/relationships/tags" Target="../tags/tag106.xml"/><Relationship Id="rId15" Type="http://schemas.openxmlformats.org/officeDocument/2006/relationships/tags" Target="../tags/tag105.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tags" Target="../tags/tag9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21" name="矩形 20"/>
          <p:cNvSpPr/>
          <p:nvPr/>
        </p:nvSpPr>
        <p:spPr>
          <a:xfrm>
            <a:off x="3636010" y="483870"/>
            <a:ext cx="4830445" cy="2122805"/>
          </a:xfrm>
          <a:prstGeom prst="rect">
            <a:avLst/>
          </a:prstGeom>
        </p:spPr>
        <p:txBody>
          <a:bodyPr wrap="square">
            <a:spAutoFit/>
          </a:bodyPr>
          <a:lstStyle/>
          <a:p>
            <a:pPr algn="ctr"/>
            <a:r>
              <a:rPr lang="zh-CN" altLang="en-US" sz="6600" spc="-225" dirty="0">
                <a:latin typeface="+mn-ea"/>
                <a:cs typeface="+mn-ea"/>
                <a:sym typeface="+mn-lt"/>
              </a:rPr>
              <a:t>中职生素质教育导学</a:t>
            </a:r>
            <a:endParaRPr lang="zh-CN" altLang="en-US" sz="6600" spc="-225" dirty="0">
              <a:latin typeface="+mn-ea"/>
              <a:cs typeface="+mn-ea"/>
              <a:sym typeface="+mn-lt"/>
            </a:endParaRPr>
          </a:p>
        </p:txBody>
      </p:sp>
      <p:sp>
        <p:nvSpPr>
          <p:cNvPr id="23" name="矩形 22"/>
          <p:cNvSpPr/>
          <p:nvPr/>
        </p:nvSpPr>
        <p:spPr>
          <a:xfrm>
            <a:off x="4860290" y="3147695"/>
            <a:ext cx="2896870" cy="460375"/>
          </a:xfrm>
          <a:prstGeom prst="rect">
            <a:avLst/>
          </a:prstGeom>
          <a:solidFill>
            <a:schemeClr val="accent1"/>
          </a:solidFill>
          <a:effectLst>
            <a:outerShdw blurRad="50800" dist="38100" dir="2700000" algn="tl" rotWithShape="0">
              <a:prstClr val="black">
                <a:alpha val="40000"/>
              </a:prstClr>
            </a:outerShdw>
          </a:effectLst>
        </p:spPr>
        <p:txBody>
          <a:bodyPr wrap="square">
            <a:spAutoFit/>
          </a:bodyPr>
          <a:lstStyle/>
          <a:p>
            <a:pPr algn="ctr" defTabSz="612140"/>
            <a:r>
              <a:rPr lang="zh-CN" altLang="en-US" sz="2400" spc="225" dirty="0" smtClean="0">
                <a:solidFill>
                  <a:schemeClr val="bg1"/>
                </a:solidFill>
                <a:latin typeface="+mn-ea"/>
                <a:cs typeface="+mn-ea"/>
                <a:sym typeface="+mn-lt"/>
              </a:rPr>
              <a:t>北京出版社</a:t>
            </a:r>
            <a:endParaRPr lang="zh-CN" altLang="en-US" sz="2400" spc="225" dirty="0" smtClean="0">
              <a:solidFill>
                <a:schemeClr val="bg1"/>
              </a:solidFill>
              <a:latin typeface="+mn-ea"/>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49000">
                                          <p:cBhvr additive="base">
                                            <p:cTn id="11" dur="2000" fill="hold"/>
                                            <p:tgtEl>
                                              <p:spTgt spid="21"/>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14:presetBounceEnd="49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49000">
                                          <p:cBhvr additive="base">
                                            <p:cTn id="16" dur="2000" fill="hold"/>
                                            <p:tgtEl>
                                              <p:spTgt spid="23"/>
                                            </p:tgtEl>
                                            <p:attrNameLst>
                                              <p:attrName>ppt_x</p:attrName>
                                            </p:attrNameLst>
                                          </p:cBhvr>
                                          <p:tavLst>
                                            <p:tav tm="0">
                                              <p:val>
                                                <p:strVal val="1+#ppt_w/2"/>
                                              </p:val>
                                            </p:tav>
                                            <p:tav tm="100000">
                                              <p:val>
                                                <p:strVal val="#ppt_x"/>
                                              </p:val>
                                            </p:tav>
                                          </p:tavLst>
                                        </p:anim>
                                        <p:anim calcmode="lin" valueType="num" p14:bounceEnd="49000">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1+#ppt_w/2"/>
                                              </p:val>
                                            </p:tav>
                                            <p:tav tm="100000">
                                              <p:val>
                                                <p:strVal val="#ppt_x"/>
                                              </p:val>
                                            </p:tav>
                                          </p:tavLst>
                                        </p:anim>
                                        <p:anim calcmode="lin" valueType="num">
                                          <p:cBhvr additive="base">
                                            <p:cTn id="12" dur="20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2" accel="5100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2000" fill="hold"/>
                                            <p:tgtEl>
                                              <p:spTgt spid="23"/>
                                            </p:tgtEl>
                                            <p:attrNameLst>
                                              <p:attrName>ppt_x</p:attrName>
                                            </p:attrNameLst>
                                          </p:cBhvr>
                                          <p:tavLst>
                                            <p:tav tm="0">
                                              <p:val>
                                                <p:strVal val="1+#ppt_w/2"/>
                                              </p:val>
                                            </p:tav>
                                            <p:tav tm="100000">
                                              <p:val>
                                                <p:strVal val="#ppt_x"/>
                                              </p:val>
                                            </p:tav>
                                          </p:tavLst>
                                        </p:anim>
                                        <p:anim calcmode="lin" valueType="num">
                                          <p:cBhvr additive="base">
                                            <p:cTn id="17" dur="2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Freeform 196"/>
          <p:cNvSpPr>
            <a:spLocks noEditPoints="1"/>
          </p:cNvSpPr>
          <p:nvPr/>
        </p:nvSpPr>
        <p:spPr bwMode="auto">
          <a:xfrm>
            <a:off x="4088130" y="1283335"/>
            <a:ext cx="792480" cy="2321560"/>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id-ID">
              <a:solidFill>
                <a:schemeClr val="tx1">
                  <a:lumMod val="65000"/>
                  <a:lumOff val="35000"/>
                </a:schemeClr>
              </a:solidFill>
              <a:latin typeface="+mn-ea"/>
              <a:cs typeface="+mn-ea"/>
            </a:endParaRPr>
          </a:p>
        </p:txBody>
      </p:sp>
      <p:sp>
        <p:nvSpPr>
          <p:cNvPr id="61" name="Freeform 196"/>
          <p:cNvSpPr>
            <a:spLocks noEditPoints="1"/>
          </p:cNvSpPr>
          <p:nvPr/>
        </p:nvSpPr>
        <p:spPr bwMode="auto">
          <a:xfrm>
            <a:off x="3046864" y="1125323"/>
            <a:ext cx="583218" cy="1818193"/>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id-ID">
              <a:solidFill>
                <a:schemeClr val="tx1">
                  <a:lumMod val="65000"/>
                  <a:lumOff val="35000"/>
                </a:schemeClr>
              </a:solidFill>
              <a:latin typeface="+mn-ea"/>
              <a:cs typeface="+mn-ea"/>
            </a:endParaRPr>
          </a:p>
        </p:txBody>
      </p:sp>
      <p:sp>
        <p:nvSpPr>
          <p:cNvPr id="62" name="Freeform 208"/>
          <p:cNvSpPr>
            <a:spLocks noEditPoints="1"/>
          </p:cNvSpPr>
          <p:nvPr/>
        </p:nvSpPr>
        <p:spPr bwMode="auto">
          <a:xfrm>
            <a:off x="5418190" y="1447761"/>
            <a:ext cx="491963" cy="1829122"/>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id-ID">
              <a:solidFill>
                <a:schemeClr val="tx1">
                  <a:lumMod val="65000"/>
                  <a:lumOff val="35000"/>
                </a:schemeClr>
              </a:solidFill>
              <a:latin typeface="+mn-ea"/>
              <a:cs typeface="+mn-ea"/>
            </a:endParaRPr>
          </a:p>
        </p:txBody>
      </p:sp>
      <p:sp>
        <p:nvSpPr>
          <p:cNvPr id="63" name="Freeform 200"/>
          <p:cNvSpPr>
            <a:spLocks noEditPoints="1"/>
          </p:cNvSpPr>
          <p:nvPr/>
        </p:nvSpPr>
        <p:spPr bwMode="auto">
          <a:xfrm>
            <a:off x="6449677" y="1283123"/>
            <a:ext cx="348788" cy="1102121"/>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id-ID">
              <a:solidFill>
                <a:schemeClr val="tx1">
                  <a:lumMod val="65000"/>
                  <a:lumOff val="35000"/>
                </a:schemeClr>
              </a:solidFill>
              <a:latin typeface="+mn-ea"/>
              <a:cs typeface="+mn-ea"/>
            </a:endParaRPr>
          </a:p>
        </p:txBody>
      </p:sp>
      <p:sp>
        <p:nvSpPr>
          <p:cNvPr id="64" name="Freeform 204"/>
          <p:cNvSpPr>
            <a:spLocks noEditPoints="1"/>
          </p:cNvSpPr>
          <p:nvPr/>
        </p:nvSpPr>
        <p:spPr bwMode="auto">
          <a:xfrm>
            <a:off x="2265283" y="1073993"/>
            <a:ext cx="341213" cy="1370841"/>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id-ID">
              <a:solidFill>
                <a:schemeClr val="tx1">
                  <a:lumMod val="65000"/>
                  <a:lumOff val="35000"/>
                </a:schemeClr>
              </a:solidFill>
              <a:latin typeface="+mn-ea"/>
              <a:cs typeface="+mn-ea"/>
            </a:endParaRPr>
          </a:p>
        </p:txBody>
      </p:sp>
      <p:sp>
        <p:nvSpPr>
          <p:cNvPr id="65" name="文本框 64"/>
          <p:cNvSpPr txBox="1"/>
          <p:nvPr/>
        </p:nvSpPr>
        <p:spPr>
          <a:xfrm>
            <a:off x="155575" y="876300"/>
            <a:ext cx="2190115" cy="2331085"/>
          </a:xfrm>
          <a:prstGeom prst="rect">
            <a:avLst/>
          </a:prstGeom>
          <a:noFill/>
          <a:effectLst/>
        </p:spPr>
        <p:txBody>
          <a:bodyPr wrap="square" rtlCol="0">
            <a:spAutoFit/>
          </a:bodyPr>
          <a:lstStyle/>
          <a:p>
            <a:pPr algn="l">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rPr>
              <a:t>（一）培养良好的思想政治素质</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l">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赠人玫瑰，手有余香</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l">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中职学校是为国家培养技能型人才的，在培养过程中对于学生起着引导性的作用。</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6" name="文本框 65"/>
          <p:cNvSpPr txBox="1"/>
          <p:nvPr/>
        </p:nvSpPr>
        <p:spPr>
          <a:xfrm>
            <a:off x="739775" y="3231515"/>
            <a:ext cx="3020695" cy="1370965"/>
          </a:xfrm>
          <a:prstGeom prst="rect">
            <a:avLst/>
          </a:prstGeom>
          <a:noFill/>
          <a:effectLst/>
        </p:spPr>
        <p:txBody>
          <a:bodyPr wrap="square" rtlCol="0">
            <a:spAutoFit/>
          </a:bodyPr>
          <a:lstStyle/>
          <a:p>
            <a:pPr algn="l">
              <a:lnSpc>
                <a:spcPct val="130000"/>
              </a:lnSpc>
            </a:pPr>
            <a:r>
              <a:rPr lang="zh-CN" altLang="en-US" sz="1600" b="1">
                <a:solidFill>
                  <a:schemeClr val="tx1">
                    <a:lumMod val="65000"/>
                    <a:lumOff val="35000"/>
                  </a:schemeClr>
                </a:solidFill>
                <a:latin typeface="宋体" panose="02010600030101010101" pitchFamily="2" charset="-122"/>
                <a:ea typeface="宋体" panose="02010600030101010101" pitchFamily="2" charset="-122"/>
                <a:cs typeface="+mn-ea"/>
              </a:rPr>
              <a:t>（二）培育良好的道德品质</a:t>
            </a:r>
            <a:endParaRPr lang="zh-CN" altLang="en-US" sz="1600" b="1">
              <a:solidFill>
                <a:schemeClr val="tx1">
                  <a:lumMod val="65000"/>
                  <a:lumOff val="35000"/>
                </a:schemeClr>
              </a:solidFill>
              <a:latin typeface="宋体" panose="02010600030101010101" pitchFamily="2" charset="-122"/>
              <a:ea typeface="宋体" panose="02010600030101010101" pitchFamily="2" charset="-122"/>
              <a:cs typeface="+mn-ea"/>
            </a:endParaRPr>
          </a:p>
          <a:p>
            <a:pPr algn="l">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中职学校人文素质教育要特别注重学生的道德品质教育，并使之内化成学生的实际行动。</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7" name="文本框 66"/>
          <p:cNvSpPr txBox="1"/>
          <p:nvPr/>
        </p:nvSpPr>
        <p:spPr>
          <a:xfrm>
            <a:off x="6006465" y="2943225"/>
            <a:ext cx="2705735" cy="1370965"/>
          </a:xfrm>
          <a:prstGeom prst="rect">
            <a:avLst/>
          </a:prstGeom>
          <a:noFill/>
          <a:effectLst/>
        </p:spPr>
        <p:txBody>
          <a:bodyPr wrap="square" rtlCol="0">
            <a:spAutoFit/>
          </a:bodyPr>
          <a:lstStyle/>
          <a:p>
            <a:pPr>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rPr>
              <a:t>（四）培养身心健康的高素质技能型人才</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endParaRPr>
          </a:p>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在对学生人文素质培养过程中，丰富学生课余爱好。</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8" name="文本框 67"/>
          <p:cNvSpPr txBox="1"/>
          <p:nvPr/>
        </p:nvSpPr>
        <p:spPr>
          <a:xfrm>
            <a:off x="6875780" y="932180"/>
            <a:ext cx="2066290" cy="2011045"/>
          </a:xfrm>
          <a:prstGeom prst="rect">
            <a:avLst/>
          </a:prstGeom>
          <a:noFill/>
          <a:effectLst/>
        </p:spPr>
        <p:txBody>
          <a:bodyPr wrap="square" rtlCol="0">
            <a:spAutoFit/>
          </a:bodyPr>
          <a:lstStyle/>
          <a:p>
            <a:pPr>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rPr>
              <a:t>（五）培养学生可持续发展能力</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endParaRPr>
          </a:p>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中职教育的主要目标是进行就业教育，主要的目的就是培养专业技能型人才。</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69" name="文本框 68"/>
          <p:cNvSpPr txBox="1"/>
          <p:nvPr/>
        </p:nvSpPr>
        <p:spPr>
          <a:xfrm>
            <a:off x="3630295" y="3795395"/>
            <a:ext cx="2425700" cy="1050925"/>
          </a:xfrm>
          <a:prstGeom prst="rect">
            <a:avLst/>
          </a:prstGeom>
          <a:noFill/>
          <a:effectLst/>
        </p:spPr>
        <p:txBody>
          <a:bodyPr wrap="square" rtlCol="0">
            <a:spAutoFit/>
          </a:bodyPr>
          <a:lstStyle/>
          <a:p>
            <a:pPr algn="l">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rPr>
              <a:t>（三）塑造职业素养</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l">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积极培养学生善于交际和表达自我、完善自我。</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12" name="TextBox 28"/>
          <p:cNvSpPr txBox="1"/>
          <p:nvPr/>
        </p:nvSpPr>
        <p:spPr>
          <a:xfrm>
            <a:off x="304800" y="267335"/>
            <a:ext cx="5396865" cy="509270"/>
          </a:xfrm>
          <a:prstGeom prst="rect">
            <a:avLst/>
          </a:prstGeom>
          <a:noFill/>
        </p:spPr>
        <p:txBody>
          <a:bodyPr wrap="square" lIns="79132" tIns="39566" rIns="79132" bIns="39566" rtlCol="0">
            <a:spAutoFit/>
          </a:bodyPr>
          <a:lstStyle/>
          <a:p>
            <a:pPr algn="l"/>
            <a:r>
              <a:rPr lang="zh-CN" altLang="en-US" sz="2800" spc="600" dirty="0">
                <a:solidFill>
                  <a:schemeClr val="tx1">
                    <a:lumMod val="95000"/>
                    <a:lumOff val="5000"/>
                  </a:schemeClr>
                </a:solidFill>
                <a:latin typeface="宋体" panose="02010600030101010101" pitchFamily="2" charset="-122"/>
                <a:ea typeface="宋体" panose="02010600030101010101" pitchFamily="2" charset="-122"/>
                <a:cs typeface="+mn-ea"/>
                <a:sym typeface="+mn-lt"/>
              </a:rPr>
              <a:t>三、人文素质教育的目标</a:t>
            </a:r>
            <a:endParaRPr lang="zh-CN" altLang="en-US" sz="2800" spc="600" dirty="0">
              <a:solidFill>
                <a:schemeClr val="tx1">
                  <a:lumMod val="95000"/>
                  <a:lumOff val="5000"/>
                </a:schemeClr>
              </a:solidFill>
              <a:latin typeface="宋体" panose="02010600030101010101" pitchFamily="2" charset="-122"/>
              <a:ea typeface="宋体" panose="02010600030101010101" pitchFamily="2" charset="-122"/>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ppt_w"/>
                                          </p:val>
                                        </p:tav>
                                        <p:tav tm="100000">
                                          <p:val>
                                            <p:strVal val="#ppt_w"/>
                                          </p:val>
                                        </p:tav>
                                      </p:tavLst>
                                    </p:anim>
                                    <p:anim calcmode="lin" valueType="num">
                                      <p:cBhvr>
                                        <p:cTn id="8" dur="500" fill="hold"/>
                                        <p:tgtEl>
                                          <p:spTgt spid="12"/>
                                        </p:tgtEl>
                                        <p:attrNameLst>
                                          <p:attrName>ppt_h</p:attrName>
                                        </p:attrNameLst>
                                      </p:cBhvr>
                                      <p:tavLst>
                                        <p:tav tm="0" fmla="#ppt_h*sin(2.5*pi*$)">
                                          <p:val>
                                            <p:fltVal val="0"/>
                                          </p:val>
                                        </p:tav>
                                        <p:tav tm="100000">
                                          <p:val>
                                            <p:fltVal val="1"/>
                                          </p:val>
                                        </p:tav>
                                      </p:tavLst>
                                    </p:anim>
                                  </p:childTnLst>
                                </p:cTn>
                              </p:par>
                            </p:childTnLst>
                          </p:cTn>
                        </p:par>
                        <p:par>
                          <p:cTn id="9" fill="hold">
                            <p:stCondLst>
                              <p:cond delay="0"/>
                            </p:stCondLst>
                            <p:childTnLst>
                              <p:par>
                                <p:cTn id="10" presetID="42" presetClass="entr" presetSubtype="0"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1000"/>
                                        <p:tgtEl>
                                          <p:spTgt spid="64"/>
                                        </p:tgtEl>
                                      </p:cBhvr>
                                    </p:animEffect>
                                    <p:anim calcmode="lin" valueType="num">
                                      <p:cBhvr>
                                        <p:cTn id="13" dur="1000" fill="hold"/>
                                        <p:tgtEl>
                                          <p:spTgt spid="64"/>
                                        </p:tgtEl>
                                        <p:attrNameLst>
                                          <p:attrName>ppt_x</p:attrName>
                                        </p:attrNameLst>
                                      </p:cBhvr>
                                      <p:tavLst>
                                        <p:tav tm="0">
                                          <p:val>
                                            <p:strVal val="#ppt_x"/>
                                          </p:val>
                                        </p:tav>
                                        <p:tav tm="100000">
                                          <p:val>
                                            <p:strVal val="#ppt_x"/>
                                          </p:val>
                                        </p:tav>
                                      </p:tavLst>
                                    </p:anim>
                                    <p:anim calcmode="lin" valueType="num">
                                      <p:cBhvr>
                                        <p:cTn id="14" dur="1000" fill="hold"/>
                                        <p:tgtEl>
                                          <p:spTgt spid="6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left)">
                                      <p:cBhvr>
                                        <p:cTn id="18" dur="500"/>
                                        <p:tgtEl>
                                          <p:spTgt spid="65"/>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1000"/>
                                        <p:tgtEl>
                                          <p:spTgt spid="61"/>
                                        </p:tgtEl>
                                      </p:cBhvr>
                                    </p:animEffect>
                                    <p:anim calcmode="lin" valueType="num">
                                      <p:cBhvr>
                                        <p:cTn id="23" dur="1000" fill="hold"/>
                                        <p:tgtEl>
                                          <p:spTgt spid="61"/>
                                        </p:tgtEl>
                                        <p:attrNameLst>
                                          <p:attrName>ppt_x</p:attrName>
                                        </p:attrNameLst>
                                      </p:cBhvr>
                                      <p:tavLst>
                                        <p:tav tm="0">
                                          <p:val>
                                            <p:strVal val="#ppt_x"/>
                                          </p:val>
                                        </p:tav>
                                        <p:tav tm="100000">
                                          <p:val>
                                            <p:strVal val="#ppt_x"/>
                                          </p:val>
                                        </p:tav>
                                      </p:tavLst>
                                    </p:anim>
                                    <p:anim calcmode="lin" valueType="num">
                                      <p:cBhvr>
                                        <p:cTn id="24" dur="1000" fill="hold"/>
                                        <p:tgtEl>
                                          <p:spTgt spid="61"/>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left)">
                                      <p:cBhvr>
                                        <p:cTn id="28" dur="500"/>
                                        <p:tgtEl>
                                          <p:spTgt spid="66"/>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1000"/>
                                        <p:tgtEl>
                                          <p:spTgt spid="60"/>
                                        </p:tgtEl>
                                      </p:cBhvr>
                                    </p:animEffect>
                                    <p:anim calcmode="lin" valueType="num">
                                      <p:cBhvr>
                                        <p:cTn id="33" dur="1000" fill="hold"/>
                                        <p:tgtEl>
                                          <p:spTgt spid="60"/>
                                        </p:tgtEl>
                                        <p:attrNameLst>
                                          <p:attrName>ppt_x</p:attrName>
                                        </p:attrNameLst>
                                      </p:cBhvr>
                                      <p:tavLst>
                                        <p:tav tm="0">
                                          <p:val>
                                            <p:strVal val="#ppt_x"/>
                                          </p:val>
                                        </p:tav>
                                        <p:tav tm="100000">
                                          <p:val>
                                            <p:strVal val="#ppt_x"/>
                                          </p:val>
                                        </p:tav>
                                      </p:tavLst>
                                    </p:anim>
                                    <p:anim calcmode="lin" valueType="num">
                                      <p:cBhvr>
                                        <p:cTn id="34" dur="1000" fill="hold"/>
                                        <p:tgtEl>
                                          <p:spTgt spid="6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wipe(left)">
                                      <p:cBhvr>
                                        <p:cTn id="38" dur="500"/>
                                        <p:tgtEl>
                                          <p:spTgt spid="69"/>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1000"/>
                                        <p:tgtEl>
                                          <p:spTgt spid="62"/>
                                        </p:tgtEl>
                                      </p:cBhvr>
                                    </p:animEffect>
                                    <p:anim calcmode="lin" valueType="num">
                                      <p:cBhvr>
                                        <p:cTn id="43" dur="1000" fill="hold"/>
                                        <p:tgtEl>
                                          <p:spTgt spid="62"/>
                                        </p:tgtEl>
                                        <p:attrNameLst>
                                          <p:attrName>ppt_x</p:attrName>
                                        </p:attrNameLst>
                                      </p:cBhvr>
                                      <p:tavLst>
                                        <p:tav tm="0">
                                          <p:val>
                                            <p:strVal val="#ppt_x"/>
                                          </p:val>
                                        </p:tav>
                                        <p:tav tm="100000">
                                          <p:val>
                                            <p:strVal val="#ppt_x"/>
                                          </p:val>
                                        </p:tav>
                                      </p:tavLst>
                                    </p:anim>
                                    <p:anim calcmode="lin" valueType="num">
                                      <p:cBhvr>
                                        <p:cTn id="44" dur="1000" fill="hold"/>
                                        <p:tgtEl>
                                          <p:spTgt spid="62"/>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ipe(left)">
                                      <p:cBhvr>
                                        <p:cTn id="48" dur="500"/>
                                        <p:tgtEl>
                                          <p:spTgt spid="67"/>
                                        </p:tgtEl>
                                      </p:cBhvr>
                                    </p:animEffect>
                                  </p:childTnLst>
                                </p:cTn>
                              </p:par>
                            </p:childTnLst>
                          </p:cTn>
                        </p:par>
                        <p:par>
                          <p:cTn id="49" fill="hold">
                            <p:stCondLst>
                              <p:cond delay="6000"/>
                            </p:stCondLst>
                            <p:childTnLst>
                              <p:par>
                                <p:cTn id="50" presetID="42" presetClass="entr" presetSubtype="0" fill="hold" grpId="0" nodeType="afterEffect">
                                  <p:stCondLst>
                                    <p:cond delay="0"/>
                                  </p:stCondLst>
                                  <p:childTnLst>
                                    <p:set>
                                      <p:cBhvr>
                                        <p:cTn id="51" dur="1" fill="hold">
                                          <p:stCondLst>
                                            <p:cond delay="0"/>
                                          </p:stCondLst>
                                        </p:cTn>
                                        <p:tgtEl>
                                          <p:spTgt spid="63"/>
                                        </p:tgtEl>
                                        <p:attrNameLst>
                                          <p:attrName>style.visibility</p:attrName>
                                        </p:attrNameLst>
                                      </p:cBhvr>
                                      <p:to>
                                        <p:strVal val="visible"/>
                                      </p:to>
                                    </p:set>
                                    <p:animEffect transition="in" filter="fade">
                                      <p:cBhvr>
                                        <p:cTn id="52" dur="1000"/>
                                        <p:tgtEl>
                                          <p:spTgt spid="63"/>
                                        </p:tgtEl>
                                      </p:cBhvr>
                                    </p:animEffect>
                                    <p:anim calcmode="lin" valueType="num">
                                      <p:cBhvr>
                                        <p:cTn id="53" dur="1000" fill="hold"/>
                                        <p:tgtEl>
                                          <p:spTgt spid="63"/>
                                        </p:tgtEl>
                                        <p:attrNameLst>
                                          <p:attrName>ppt_x</p:attrName>
                                        </p:attrNameLst>
                                      </p:cBhvr>
                                      <p:tavLst>
                                        <p:tav tm="0">
                                          <p:val>
                                            <p:strVal val="#ppt_x"/>
                                          </p:val>
                                        </p:tav>
                                        <p:tav tm="100000">
                                          <p:val>
                                            <p:strVal val="#ppt_x"/>
                                          </p:val>
                                        </p:tav>
                                      </p:tavLst>
                                    </p:anim>
                                    <p:anim calcmode="lin" valueType="num">
                                      <p:cBhvr>
                                        <p:cTn id="54" dur="1000" fill="hold"/>
                                        <p:tgtEl>
                                          <p:spTgt spid="63"/>
                                        </p:tgtEl>
                                        <p:attrNameLst>
                                          <p:attrName>ppt_y</p:attrName>
                                        </p:attrNameLst>
                                      </p:cBhvr>
                                      <p:tavLst>
                                        <p:tav tm="0">
                                          <p:val>
                                            <p:strVal val="#ppt_y+.1"/>
                                          </p:val>
                                        </p:tav>
                                        <p:tav tm="100000">
                                          <p:val>
                                            <p:strVal val="#ppt_y"/>
                                          </p:val>
                                        </p:tav>
                                      </p:tavLst>
                                    </p:anim>
                                  </p:childTnLst>
                                </p:cTn>
                              </p:par>
                            </p:childTnLst>
                          </p:cTn>
                        </p:par>
                        <p:par>
                          <p:cTn id="55" fill="hold">
                            <p:stCondLst>
                              <p:cond delay="7000"/>
                            </p:stCondLst>
                            <p:childTnLst>
                              <p:par>
                                <p:cTn id="56" presetID="22" presetClass="entr" presetSubtype="8"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wipe(left)">
                                      <p:cBhvr>
                                        <p:cTn id="5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P spid="61" grpId="0" animBg="1"/>
      <p:bldP spid="62" grpId="0" animBg="1"/>
      <p:bldP spid="63" grpId="0" animBg="1"/>
      <p:bldP spid="64" grpId="0" animBg="1"/>
      <p:bldP spid="65" grpId="0" bldLvl="0" animBg="1"/>
      <p:bldP spid="66" grpId="0" bldLvl="0" animBg="1"/>
      <p:bldP spid="67" grpId="0" bldLvl="0" animBg="1"/>
      <p:bldP spid="68" grpId="0" bldLvl="0" animBg="1"/>
      <p:bldP spid="69" grpId="0" bldLvl="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467360" y="1563370"/>
            <a:ext cx="3456305" cy="215582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学生人文素质水平的提升是中等职业学校教育教学过程中不可忽视的课题，学校需要系统、全面地提升学生人文素质水平，为社会培养出更多的高素质技能人才。在多元文化发展的背景下，增强中等职业学校学生人文素质教育更具有深远发展的意义。</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583247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四、提升人文素质水平的意义</a:t>
            </a:r>
            <a:endParaRPr lang="zh-CN" altLang="en-US" sz="2400" spc="450" dirty="0">
              <a:latin typeface="宋体" panose="02010600030101010101" pitchFamily="2" charset="-122"/>
              <a:ea typeface="宋体" panose="02010600030101010101" pitchFamily="2" charset="-122"/>
              <a:cs typeface="+mn-ea"/>
            </a:endParaRPr>
          </a:p>
        </p:txBody>
      </p:sp>
      <p:pic>
        <p:nvPicPr>
          <p:cNvPr id="104" name="图片 103"/>
          <p:cNvPicPr/>
          <p:nvPr/>
        </p:nvPicPr>
        <p:blipFill>
          <a:blip r:embed="rId1"/>
          <a:stretch>
            <a:fillRect/>
          </a:stretch>
        </p:blipFill>
        <p:spPr>
          <a:xfrm>
            <a:off x="4643755" y="1423988"/>
            <a:ext cx="3810000" cy="229552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8" name="标题 1"/>
          <p:cNvSpPr>
            <a:spLocks noGrp="1"/>
          </p:cNvSpPr>
          <p:nvPr/>
        </p:nvSpPr>
        <p:spPr>
          <a:xfrm>
            <a:off x="2812733" y="370523"/>
            <a:ext cx="3225641" cy="529114"/>
          </a:xfrm>
          <a:prstGeom prst="rect">
            <a:avLst/>
          </a:prstGeom>
        </p:spPr>
        <p:txBody>
          <a:bodyPr vert="horz" lIns="67500" tIns="35100" rIns="67500" bIns="35100" rtlCol="0" anchor="ctr" anchorCtr="0"/>
          <a:lstStyle>
            <a:lvl1pPr marL="0" marR="0" algn="l" defTabSz="914400" rtl="0" eaLnBrk="1" fontAlgn="auto" latinLnBrk="0" hangingPunct="1">
              <a:lnSpc>
                <a:spcPct val="100000"/>
              </a:lnSpc>
              <a:spcBef>
                <a:spcPct val="0"/>
              </a:spcBef>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algn="ctr"/>
            <a:r>
              <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rPr>
              <a:t>拓展小课堂</a:t>
            </a:r>
            <a:endParaRPr sz="2700">
              <a:solidFill>
                <a:srgbClr val="223679"/>
              </a:solidFill>
              <a:latin typeface="宋体" panose="02010600030101010101" pitchFamily="2" charset="-122"/>
              <a:ea typeface="宋体" panose="02010600030101010101" pitchFamily="2" charset="-122"/>
              <a:cs typeface="站酷快乐体2016修订版" panose="02010600030101010101" charset="-122"/>
              <a:sym typeface="+mn-ea"/>
            </a:endParaRPr>
          </a:p>
        </p:txBody>
      </p:sp>
      <p:sp>
        <p:nvSpPr>
          <p:cNvPr id="39" name="矩形 38"/>
          <p:cNvSpPr/>
          <p:nvPr/>
        </p:nvSpPr>
        <p:spPr>
          <a:xfrm>
            <a:off x="3890486" y="877253"/>
            <a:ext cx="939165" cy="56674"/>
          </a:xfrm>
          <a:prstGeom prst="rect">
            <a:avLst/>
          </a:prstGeom>
          <a:solidFill>
            <a:srgbClr val="FF8D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26" name="文本框 25"/>
          <p:cNvSpPr txBox="1"/>
          <p:nvPr/>
        </p:nvSpPr>
        <p:spPr>
          <a:xfrm>
            <a:off x="1331595" y="1059180"/>
            <a:ext cx="6117590" cy="3046095"/>
          </a:xfrm>
          <a:prstGeom prst="rect">
            <a:avLst/>
          </a:prstGeom>
          <a:noFill/>
        </p:spPr>
        <p:txBody>
          <a:bodyPr wrap="square" rtlCol="0">
            <a:spAutoFit/>
          </a:bodyPr>
          <a:p>
            <a:pPr algn="l"/>
            <a:r>
              <a:rPr lang="zh-CN"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李</a:t>
            </a: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老师拿起一个橘子，然后问道：“如果我用手挤压这个橘子，能够得到什么？”  </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“橘子汁。”吉娅答道。  </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“如果我用脚踩它，又会怎么样呢？”</a:t>
            </a:r>
            <a:r>
              <a:rPr lang="zh-CN"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李</a:t>
            </a: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老师又问。  </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“还是橘子汁。”吉娅笑着说。  </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“要是我开车从它上面压过去呢？”</a:t>
            </a:r>
            <a:r>
              <a:rPr lang="zh-CN"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李</a:t>
            </a: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老师还问。  </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“当然还是橘子汁啦！从橘子那里只能得到橘子汁。”吉娅说。  </a:t>
            </a:r>
            <a:endPar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a:p>
            <a:pPr algn="l"/>
            <a:r>
              <a:rPr lang="zh-CN"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李</a:t>
            </a:r>
            <a:r>
              <a:rPr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rPr>
              <a:t>老师点头同意并且解释道：“是的。即便是用锤子敲打也还是橘子汁。可以这么说，橘子本身并不在乎你怎么做，它总是提供给你橘子汁。它的答案就是橘子汁。它总是按照自己的意愿给出答案，无论人们怎么做都一样。它绝不会说：‘因为有人敲打我，所以这次榨出的是水。’”</a:t>
            </a:r>
            <a:endParaRPr lang="zh-CN" altLang="en-US" sz="1600">
              <a:solidFill>
                <a:srgbClr val="223679"/>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02</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620" y="3537585"/>
            <a:ext cx="3286760" cy="7124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人文情怀</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75715"/>
            <a:ext cx="3966210"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以文字在我国古书中最早明确提出“以人为本”的是春秋时期齐国名相管仲（前 725 年前后—前 645 年）。在西汉刘向编成、汇辑管仲众多思想观点的《管子》一书“霸言”篇中，记述了管仲对齐桓公陈述霸王之业的言论。其中有一段这样说：“夫霸王之所始也，以人为本。本理则国固，本乱则国危。”意为霸王的事业之所以有良好的开端，也是以人民为根本的；这个“本”理顺了国家才能巩固，这个“本”搞乱了国家势必危亡。管仲所说的以人为本，就是以人民为本。</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一、以人为本</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775335"/>
            <a:ext cx="2926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（一）“以人为本”的起源</a:t>
            </a:r>
            <a:endParaRPr lang="zh-CN" altLang="en-US">
              <a:latin typeface="宋体" panose="02010600030101010101" pitchFamily="2" charset="-122"/>
              <a:ea typeface="宋体" panose="02010600030101010101" pitchFamily="2" charset="-122"/>
            </a:endParaRPr>
          </a:p>
        </p:txBody>
      </p:sp>
      <p:pic>
        <p:nvPicPr>
          <p:cNvPr id="106" name="图片 105"/>
          <p:cNvPicPr/>
          <p:nvPr/>
        </p:nvPicPr>
        <p:blipFill>
          <a:blip r:embed="rId1"/>
          <a:stretch>
            <a:fillRect/>
          </a:stretch>
        </p:blipFill>
        <p:spPr>
          <a:xfrm>
            <a:off x="4643755" y="1635760"/>
            <a:ext cx="3700145" cy="268986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一、以人为本</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77533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（二）“以人为本”的内涵</a:t>
            </a:r>
            <a:endParaRPr lang="zh-CN" altLang="en-US">
              <a:latin typeface="宋体" panose="02010600030101010101" pitchFamily="2" charset="-122"/>
              <a:ea typeface="宋体" panose="02010600030101010101" pitchFamily="2" charset="-122"/>
            </a:endParaRPr>
          </a:p>
        </p:txBody>
      </p:sp>
      <p:sp>
        <p:nvSpPr>
          <p:cNvPr id="22" name="文本框 21"/>
          <p:cNvSpPr txBox="1"/>
          <p:nvPr>
            <p:custDataLst>
              <p:tags r:id="rId1"/>
            </p:custDataLst>
          </p:nvPr>
        </p:nvSpPr>
        <p:spPr>
          <a:xfrm>
            <a:off x="6372225" y="2067560"/>
            <a:ext cx="2542540" cy="2079625"/>
          </a:xfrm>
          <a:prstGeom prst="rect">
            <a:avLst/>
          </a:prstGeom>
          <a:noFill/>
        </p:spPr>
        <p:txBody>
          <a:bodyPr wrap="square" lIns="67500" tIns="35100" rIns="67500" bIns="35100"/>
          <a:p>
            <a:pPr>
              <a:lnSpc>
                <a:spcPct val="120000"/>
              </a:lnSpc>
            </a:pPr>
            <a:r>
              <a:rPr lang="zh-CN" altLang="en-US" sz="1600" spc="150">
                <a:latin typeface="微软雅黑" panose="020B0503020204020204" pitchFamily="34" charset="-122"/>
                <a:ea typeface="微软雅黑" panose="020B0503020204020204" pitchFamily="34" charset="-122"/>
                <a:sym typeface="Arial" panose="020B0604020202020204" pitchFamily="34" charset="0"/>
              </a:rPr>
              <a:t>科学发展观表达的以人为本作为万事万物的开端，强调人的重要性，第一要义是发展，核心是以人为本，其基本要求是全面协调可持续，根本方法是统筹兼顾。</a:t>
            </a:r>
            <a:endParaRPr lang="zh-CN" altLang="en-US" sz="1600" spc="150">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矩形 2"/>
          <p:cNvSpPr/>
          <p:nvPr>
            <p:custDataLst>
              <p:tags r:id="rId2"/>
            </p:custDataLst>
          </p:nvPr>
        </p:nvSpPr>
        <p:spPr>
          <a:xfrm>
            <a:off x="6372021" y="1635796"/>
            <a:ext cx="1958383" cy="360018"/>
          </a:xfrm>
          <a:prstGeom prst="rect">
            <a:avLst/>
          </a:prstGeom>
        </p:spPr>
        <p:txBody>
          <a:bodyPr wrap="square" lIns="67500" tIns="35100" rIns="67500" bIns="35100" anchor="b" anchorCtr="0"/>
          <a:p>
            <a:pPr>
              <a:lnSpc>
                <a:spcPct val="120000"/>
              </a:lnSpc>
            </a:pPr>
            <a:r>
              <a:rPr lang="zh-CN" altLang="en-US" sz="1600" b="1" spc="300">
                <a:solidFill>
                  <a:srgbClr val="3498DB"/>
                </a:solidFill>
                <a:latin typeface="微软雅黑" panose="020B0503020204020204" pitchFamily="34" charset="-122"/>
                <a:ea typeface="微软雅黑" panose="020B0503020204020204" pitchFamily="34" charset="-122"/>
                <a:cs typeface="+mn-ea"/>
                <a:sym typeface="Arial" panose="020B0604020202020204" pitchFamily="34" charset="0"/>
              </a:rPr>
              <a:t>2. “本”的概念</a:t>
            </a:r>
            <a:endParaRPr lang="zh-CN" altLang="en-US" sz="1600" b="1" spc="300">
              <a:solidFill>
                <a:srgbClr val="3498DB"/>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任意多边形 4"/>
          <p:cNvSpPr/>
          <p:nvPr>
            <p:custDataLst>
              <p:tags r:id="rId3"/>
            </p:custDataLst>
          </p:nvPr>
        </p:nvSpPr>
        <p:spPr bwMode="auto">
          <a:xfrm>
            <a:off x="2993510" y="1219200"/>
            <a:ext cx="3217069" cy="3227785"/>
          </a:xfrm>
          <a:custGeom>
            <a:avLst/>
            <a:gdLst>
              <a:gd name="T0" fmla="*/ 365 w 2340"/>
              <a:gd name="T1" fmla="*/ 542 h 2348"/>
              <a:gd name="T2" fmla="*/ 805 w 2340"/>
              <a:gd name="T3" fmla="*/ 220 h 2348"/>
              <a:gd name="T4" fmla="*/ 1001 w 2340"/>
              <a:gd name="T5" fmla="*/ 167 h 2348"/>
              <a:gd name="T6" fmla="*/ 1122 w 2340"/>
              <a:gd name="T7" fmla="*/ 155 h 2348"/>
              <a:gd name="T8" fmla="*/ 1230 w 2340"/>
              <a:gd name="T9" fmla="*/ 156 h 2348"/>
              <a:gd name="T10" fmla="*/ 1341 w 2340"/>
              <a:gd name="T11" fmla="*/ 169 h 2348"/>
              <a:gd name="T12" fmla="*/ 1513 w 2340"/>
              <a:gd name="T13" fmla="*/ 215 h 2348"/>
              <a:gd name="T14" fmla="*/ 1590 w 2340"/>
              <a:gd name="T15" fmla="*/ 246 h 2348"/>
              <a:gd name="T16" fmla="*/ 1708 w 2340"/>
              <a:gd name="T17" fmla="*/ 310 h 2348"/>
              <a:gd name="T18" fmla="*/ 1818 w 2340"/>
              <a:gd name="T19" fmla="*/ 389 h 2348"/>
              <a:gd name="T20" fmla="*/ 1940 w 2340"/>
              <a:gd name="T21" fmla="*/ 510 h 2348"/>
              <a:gd name="T22" fmla="*/ 2014 w 2340"/>
              <a:gd name="T23" fmla="*/ 608 h 2348"/>
              <a:gd name="T24" fmla="*/ 2076 w 2340"/>
              <a:gd name="T25" fmla="*/ 714 h 2348"/>
              <a:gd name="T26" fmla="*/ 2137 w 2340"/>
              <a:gd name="T27" fmla="*/ 860 h 2348"/>
              <a:gd name="T28" fmla="*/ 2174 w 2340"/>
              <a:gd name="T29" fmla="*/ 1015 h 2348"/>
              <a:gd name="T30" fmla="*/ 2186 w 2340"/>
              <a:gd name="T31" fmla="*/ 1192 h 2348"/>
              <a:gd name="T32" fmla="*/ 2174 w 2340"/>
              <a:gd name="T33" fmla="*/ 1333 h 2348"/>
              <a:gd name="T34" fmla="*/ 2131 w 2340"/>
              <a:gd name="T35" fmla="*/ 1505 h 2348"/>
              <a:gd name="T36" fmla="*/ 2077 w 2340"/>
              <a:gd name="T37" fmla="*/ 1634 h 2348"/>
              <a:gd name="T38" fmla="*/ 1985 w 2340"/>
              <a:gd name="T39" fmla="*/ 1782 h 2348"/>
              <a:gd name="T40" fmla="*/ 1859 w 2340"/>
              <a:gd name="T41" fmla="*/ 1922 h 2348"/>
              <a:gd name="T42" fmla="*/ 1740 w 2340"/>
              <a:gd name="T43" fmla="*/ 2017 h 2348"/>
              <a:gd name="T44" fmla="*/ 1611 w 2340"/>
              <a:gd name="T45" fmla="*/ 2092 h 2348"/>
              <a:gd name="T46" fmla="*/ 1382 w 2340"/>
              <a:gd name="T47" fmla="*/ 2171 h 2348"/>
              <a:gd name="T48" fmla="*/ 1167 w 2340"/>
              <a:gd name="T49" fmla="*/ 2194 h 2348"/>
              <a:gd name="T50" fmla="*/ 1018 w 2340"/>
              <a:gd name="T51" fmla="*/ 2183 h 2348"/>
              <a:gd name="T52" fmla="*/ 906 w 2340"/>
              <a:gd name="T53" fmla="*/ 2161 h 2348"/>
              <a:gd name="T54" fmla="*/ 775 w 2340"/>
              <a:gd name="T55" fmla="*/ 2117 h 2348"/>
              <a:gd name="T56" fmla="*/ 669 w 2340"/>
              <a:gd name="T57" fmla="*/ 2065 h 2348"/>
              <a:gd name="T58" fmla="*/ 435 w 2340"/>
              <a:gd name="T59" fmla="*/ 1886 h 2348"/>
              <a:gd name="T60" fmla="*/ 486 w 2340"/>
              <a:gd name="T61" fmla="*/ 1739 h 2348"/>
              <a:gd name="T62" fmla="*/ 283 w 2340"/>
              <a:gd name="T63" fmla="*/ 1948 h 2348"/>
              <a:gd name="T64" fmla="*/ 532 w 2340"/>
              <a:gd name="T65" fmla="*/ 2162 h 2348"/>
              <a:gd name="T66" fmla="*/ 660 w 2340"/>
              <a:gd name="T67" fmla="*/ 2234 h 2348"/>
              <a:gd name="T68" fmla="*/ 836 w 2340"/>
              <a:gd name="T69" fmla="*/ 2301 h 2348"/>
              <a:gd name="T70" fmla="*/ 963 w 2340"/>
              <a:gd name="T71" fmla="*/ 2331 h 2348"/>
              <a:gd name="T72" fmla="*/ 1098 w 2340"/>
              <a:gd name="T73" fmla="*/ 2346 h 2348"/>
              <a:gd name="T74" fmla="*/ 1343 w 2340"/>
              <a:gd name="T75" fmla="*/ 2335 h 2348"/>
              <a:gd name="T76" fmla="*/ 1626 w 2340"/>
              <a:gd name="T77" fmla="*/ 2254 h 2348"/>
              <a:gd name="T78" fmla="*/ 1795 w 2340"/>
              <a:gd name="T79" fmla="*/ 2166 h 2348"/>
              <a:gd name="T80" fmla="*/ 1949 w 2340"/>
              <a:gd name="T81" fmla="*/ 2049 h 2348"/>
              <a:gd name="T82" fmla="*/ 2072 w 2340"/>
              <a:gd name="T83" fmla="*/ 1921 h 2348"/>
              <a:gd name="T84" fmla="*/ 2195 w 2340"/>
              <a:gd name="T85" fmla="*/ 1739 h 2348"/>
              <a:gd name="T86" fmla="*/ 2267 w 2340"/>
              <a:gd name="T87" fmla="*/ 1583 h 2348"/>
              <a:gd name="T88" fmla="*/ 2306 w 2340"/>
              <a:gd name="T89" fmla="*/ 1457 h 2348"/>
              <a:gd name="T90" fmla="*/ 2336 w 2340"/>
              <a:gd name="T91" fmla="*/ 1276 h 2348"/>
              <a:gd name="T92" fmla="*/ 2334 w 2340"/>
              <a:gd name="T93" fmla="*/ 1052 h 2348"/>
              <a:gd name="T94" fmla="*/ 2301 w 2340"/>
              <a:gd name="T95" fmla="*/ 871 h 2348"/>
              <a:gd name="T96" fmla="*/ 2231 w 2340"/>
              <a:gd name="T97" fmla="*/ 680 h 2348"/>
              <a:gd name="T98" fmla="*/ 2164 w 2340"/>
              <a:gd name="T99" fmla="*/ 556 h 2348"/>
              <a:gd name="T100" fmla="*/ 2083 w 2340"/>
              <a:gd name="T101" fmla="*/ 441 h 2348"/>
              <a:gd name="T102" fmla="*/ 1990 w 2340"/>
              <a:gd name="T103" fmla="*/ 337 h 2348"/>
              <a:gd name="T104" fmla="*/ 1854 w 2340"/>
              <a:gd name="T105" fmla="*/ 223 h 2348"/>
              <a:gd name="T106" fmla="*/ 1680 w 2340"/>
              <a:gd name="T107" fmla="*/ 118 h 2348"/>
              <a:gd name="T108" fmla="*/ 1583 w 2340"/>
              <a:gd name="T109" fmla="*/ 76 h 2348"/>
              <a:gd name="T110" fmla="*/ 1439 w 2340"/>
              <a:gd name="T111" fmla="*/ 32 h 2348"/>
              <a:gd name="T112" fmla="*/ 1276 w 2340"/>
              <a:gd name="T113" fmla="*/ 5 h 2348"/>
              <a:gd name="T114" fmla="*/ 1168 w 2340"/>
              <a:gd name="T115" fmla="*/ 0 h 2348"/>
              <a:gd name="T116" fmla="*/ 1045 w 2340"/>
              <a:gd name="T117" fmla="*/ 6 h 2348"/>
              <a:gd name="T118" fmla="*/ 844 w 2340"/>
              <a:gd name="T119" fmla="*/ 45 h 2348"/>
              <a:gd name="T120" fmla="*/ 579 w 2340"/>
              <a:gd name="T121" fmla="*/ 157 h 2348"/>
              <a:gd name="T122" fmla="*/ 3 w 2340"/>
              <a:gd name="T123" fmla="*/ 1014 h 2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0" h="2348">
                <a:moveTo>
                  <a:pt x="153" y="1052"/>
                </a:moveTo>
                <a:cubicBezTo>
                  <a:pt x="153" y="1052"/>
                  <a:pt x="154" y="1046"/>
                  <a:pt x="155" y="1035"/>
                </a:cubicBezTo>
                <a:cubicBezTo>
                  <a:pt x="157" y="1024"/>
                  <a:pt x="159" y="1007"/>
                  <a:pt x="164" y="985"/>
                </a:cubicBezTo>
                <a:cubicBezTo>
                  <a:pt x="172" y="941"/>
                  <a:pt x="186" y="878"/>
                  <a:pt x="217" y="801"/>
                </a:cubicBezTo>
                <a:cubicBezTo>
                  <a:pt x="224" y="781"/>
                  <a:pt x="233" y="761"/>
                  <a:pt x="242" y="740"/>
                </a:cubicBezTo>
                <a:cubicBezTo>
                  <a:pt x="253" y="720"/>
                  <a:pt x="263" y="698"/>
                  <a:pt x="275" y="677"/>
                </a:cubicBezTo>
                <a:cubicBezTo>
                  <a:pt x="300" y="633"/>
                  <a:pt x="329" y="588"/>
                  <a:pt x="365" y="542"/>
                </a:cubicBezTo>
                <a:cubicBezTo>
                  <a:pt x="401" y="497"/>
                  <a:pt x="443" y="452"/>
                  <a:pt x="491" y="409"/>
                </a:cubicBezTo>
                <a:cubicBezTo>
                  <a:pt x="540" y="366"/>
                  <a:pt x="595" y="326"/>
                  <a:pt x="656" y="290"/>
                </a:cubicBezTo>
                <a:cubicBezTo>
                  <a:pt x="672" y="281"/>
                  <a:pt x="688" y="273"/>
                  <a:pt x="704" y="265"/>
                </a:cubicBezTo>
                <a:cubicBezTo>
                  <a:pt x="712" y="260"/>
                  <a:pt x="720" y="256"/>
                  <a:pt x="728" y="253"/>
                </a:cubicBezTo>
                <a:cubicBezTo>
                  <a:pt x="737" y="249"/>
                  <a:pt x="745" y="245"/>
                  <a:pt x="753" y="241"/>
                </a:cubicBezTo>
                <a:cubicBezTo>
                  <a:pt x="762" y="237"/>
                  <a:pt x="770" y="234"/>
                  <a:pt x="779" y="230"/>
                </a:cubicBezTo>
                <a:cubicBezTo>
                  <a:pt x="787" y="227"/>
                  <a:pt x="796" y="223"/>
                  <a:pt x="805" y="220"/>
                </a:cubicBezTo>
                <a:cubicBezTo>
                  <a:pt x="823" y="213"/>
                  <a:pt x="840" y="207"/>
                  <a:pt x="859" y="201"/>
                </a:cubicBezTo>
                <a:cubicBezTo>
                  <a:pt x="868" y="198"/>
                  <a:pt x="877" y="195"/>
                  <a:pt x="886" y="193"/>
                </a:cubicBezTo>
                <a:cubicBezTo>
                  <a:pt x="896" y="190"/>
                  <a:pt x="905" y="188"/>
                  <a:pt x="914" y="185"/>
                </a:cubicBezTo>
                <a:cubicBezTo>
                  <a:pt x="919" y="184"/>
                  <a:pt x="924" y="183"/>
                  <a:pt x="929" y="182"/>
                </a:cubicBezTo>
                <a:cubicBezTo>
                  <a:pt x="933" y="181"/>
                  <a:pt x="938" y="180"/>
                  <a:pt x="943" y="179"/>
                </a:cubicBezTo>
                <a:cubicBezTo>
                  <a:pt x="952" y="177"/>
                  <a:pt x="962" y="174"/>
                  <a:pt x="972" y="172"/>
                </a:cubicBezTo>
                <a:cubicBezTo>
                  <a:pt x="981" y="170"/>
                  <a:pt x="991" y="169"/>
                  <a:pt x="1001" y="167"/>
                </a:cubicBezTo>
                <a:cubicBezTo>
                  <a:pt x="1011" y="166"/>
                  <a:pt x="1021" y="164"/>
                  <a:pt x="1031" y="163"/>
                </a:cubicBezTo>
                <a:cubicBezTo>
                  <a:pt x="1041" y="162"/>
                  <a:pt x="1051" y="161"/>
                  <a:pt x="1061" y="159"/>
                </a:cubicBezTo>
                <a:cubicBezTo>
                  <a:pt x="1068" y="159"/>
                  <a:pt x="1068" y="159"/>
                  <a:pt x="1068" y="159"/>
                </a:cubicBezTo>
                <a:cubicBezTo>
                  <a:pt x="1071" y="158"/>
                  <a:pt x="1073" y="158"/>
                  <a:pt x="1076" y="158"/>
                </a:cubicBezTo>
                <a:cubicBezTo>
                  <a:pt x="1081" y="158"/>
                  <a:pt x="1086" y="157"/>
                  <a:pt x="1091" y="157"/>
                </a:cubicBezTo>
                <a:cubicBezTo>
                  <a:pt x="1096" y="157"/>
                  <a:pt x="1101" y="156"/>
                  <a:pt x="1106" y="156"/>
                </a:cubicBezTo>
                <a:cubicBezTo>
                  <a:pt x="1111" y="156"/>
                  <a:pt x="1116" y="155"/>
                  <a:pt x="1122" y="155"/>
                </a:cubicBezTo>
                <a:cubicBezTo>
                  <a:pt x="1132" y="155"/>
                  <a:pt x="1142" y="154"/>
                  <a:pt x="1152" y="154"/>
                </a:cubicBezTo>
                <a:cubicBezTo>
                  <a:pt x="1158" y="154"/>
                  <a:pt x="1163" y="154"/>
                  <a:pt x="1168" y="154"/>
                </a:cubicBezTo>
                <a:cubicBezTo>
                  <a:pt x="1173" y="154"/>
                  <a:pt x="1178" y="154"/>
                  <a:pt x="1183" y="154"/>
                </a:cubicBezTo>
                <a:cubicBezTo>
                  <a:pt x="1194" y="155"/>
                  <a:pt x="1204" y="155"/>
                  <a:pt x="1215" y="155"/>
                </a:cubicBezTo>
                <a:cubicBezTo>
                  <a:pt x="1219" y="155"/>
                  <a:pt x="1219" y="155"/>
                  <a:pt x="1219" y="155"/>
                </a:cubicBezTo>
                <a:cubicBezTo>
                  <a:pt x="1223" y="156"/>
                  <a:pt x="1223" y="156"/>
                  <a:pt x="1223" y="156"/>
                </a:cubicBezTo>
                <a:cubicBezTo>
                  <a:pt x="1230" y="156"/>
                  <a:pt x="1230" y="156"/>
                  <a:pt x="1230" y="156"/>
                </a:cubicBezTo>
                <a:cubicBezTo>
                  <a:pt x="1236" y="157"/>
                  <a:pt x="1241" y="157"/>
                  <a:pt x="1246" y="157"/>
                </a:cubicBezTo>
                <a:cubicBezTo>
                  <a:pt x="1251" y="158"/>
                  <a:pt x="1257" y="158"/>
                  <a:pt x="1262" y="159"/>
                </a:cubicBezTo>
                <a:cubicBezTo>
                  <a:pt x="1270" y="159"/>
                  <a:pt x="1270" y="159"/>
                  <a:pt x="1270" y="159"/>
                </a:cubicBezTo>
                <a:cubicBezTo>
                  <a:pt x="1272" y="159"/>
                  <a:pt x="1275" y="160"/>
                  <a:pt x="1278" y="160"/>
                </a:cubicBezTo>
                <a:cubicBezTo>
                  <a:pt x="1288" y="161"/>
                  <a:pt x="1299" y="163"/>
                  <a:pt x="1309" y="164"/>
                </a:cubicBezTo>
                <a:cubicBezTo>
                  <a:pt x="1314" y="165"/>
                  <a:pt x="1320" y="165"/>
                  <a:pt x="1325" y="166"/>
                </a:cubicBezTo>
                <a:cubicBezTo>
                  <a:pt x="1330" y="167"/>
                  <a:pt x="1335" y="168"/>
                  <a:pt x="1341" y="169"/>
                </a:cubicBezTo>
                <a:cubicBezTo>
                  <a:pt x="1351" y="171"/>
                  <a:pt x="1362" y="173"/>
                  <a:pt x="1372" y="175"/>
                </a:cubicBezTo>
                <a:cubicBezTo>
                  <a:pt x="1383" y="177"/>
                  <a:pt x="1393" y="180"/>
                  <a:pt x="1404" y="182"/>
                </a:cubicBezTo>
                <a:cubicBezTo>
                  <a:pt x="1409" y="183"/>
                  <a:pt x="1414" y="184"/>
                  <a:pt x="1419" y="186"/>
                </a:cubicBezTo>
                <a:cubicBezTo>
                  <a:pt x="1425" y="187"/>
                  <a:pt x="1430" y="189"/>
                  <a:pt x="1435" y="190"/>
                </a:cubicBezTo>
                <a:cubicBezTo>
                  <a:pt x="1446" y="193"/>
                  <a:pt x="1456" y="196"/>
                  <a:pt x="1466" y="199"/>
                </a:cubicBezTo>
                <a:cubicBezTo>
                  <a:pt x="1477" y="202"/>
                  <a:pt x="1487" y="206"/>
                  <a:pt x="1498" y="209"/>
                </a:cubicBezTo>
                <a:cubicBezTo>
                  <a:pt x="1503" y="211"/>
                  <a:pt x="1508" y="213"/>
                  <a:pt x="1513" y="215"/>
                </a:cubicBezTo>
                <a:cubicBezTo>
                  <a:pt x="1516" y="215"/>
                  <a:pt x="1518" y="216"/>
                  <a:pt x="1521" y="217"/>
                </a:cubicBezTo>
                <a:cubicBezTo>
                  <a:pt x="1528" y="220"/>
                  <a:pt x="1528" y="220"/>
                  <a:pt x="1528" y="220"/>
                </a:cubicBezTo>
                <a:cubicBezTo>
                  <a:pt x="1539" y="224"/>
                  <a:pt x="1549" y="228"/>
                  <a:pt x="1559" y="233"/>
                </a:cubicBezTo>
                <a:cubicBezTo>
                  <a:pt x="1563" y="234"/>
                  <a:pt x="1563" y="234"/>
                  <a:pt x="1563" y="234"/>
                </a:cubicBezTo>
                <a:cubicBezTo>
                  <a:pt x="1567" y="236"/>
                  <a:pt x="1567" y="236"/>
                  <a:pt x="1567" y="236"/>
                </a:cubicBezTo>
                <a:cubicBezTo>
                  <a:pt x="1574" y="239"/>
                  <a:pt x="1574" y="239"/>
                  <a:pt x="1574" y="239"/>
                </a:cubicBezTo>
                <a:cubicBezTo>
                  <a:pt x="1590" y="246"/>
                  <a:pt x="1590" y="246"/>
                  <a:pt x="1590" y="246"/>
                </a:cubicBezTo>
                <a:cubicBezTo>
                  <a:pt x="1605" y="253"/>
                  <a:pt x="1605" y="253"/>
                  <a:pt x="1605" y="253"/>
                </a:cubicBezTo>
                <a:cubicBezTo>
                  <a:pt x="1607" y="254"/>
                  <a:pt x="1610" y="255"/>
                  <a:pt x="1612" y="257"/>
                </a:cubicBezTo>
                <a:cubicBezTo>
                  <a:pt x="1620" y="260"/>
                  <a:pt x="1620" y="260"/>
                  <a:pt x="1620" y="260"/>
                </a:cubicBezTo>
                <a:cubicBezTo>
                  <a:pt x="1630" y="265"/>
                  <a:pt x="1640" y="270"/>
                  <a:pt x="1649" y="276"/>
                </a:cubicBezTo>
                <a:cubicBezTo>
                  <a:pt x="1659" y="281"/>
                  <a:pt x="1669" y="287"/>
                  <a:pt x="1679" y="292"/>
                </a:cubicBezTo>
                <a:cubicBezTo>
                  <a:pt x="1693" y="301"/>
                  <a:pt x="1693" y="301"/>
                  <a:pt x="1693" y="301"/>
                </a:cubicBezTo>
                <a:cubicBezTo>
                  <a:pt x="1698" y="303"/>
                  <a:pt x="1703" y="307"/>
                  <a:pt x="1708" y="310"/>
                </a:cubicBezTo>
                <a:cubicBezTo>
                  <a:pt x="1717" y="316"/>
                  <a:pt x="1727" y="322"/>
                  <a:pt x="1736" y="328"/>
                </a:cubicBezTo>
                <a:cubicBezTo>
                  <a:pt x="1745" y="334"/>
                  <a:pt x="1755" y="341"/>
                  <a:pt x="1764" y="348"/>
                </a:cubicBezTo>
                <a:cubicBezTo>
                  <a:pt x="1768" y="351"/>
                  <a:pt x="1773" y="354"/>
                  <a:pt x="1778" y="358"/>
                </a:cubicBezTo>
                <a:cubicBezTo>
                  <a:pt x="1791" y="368"/>
                  <a:pt x="1791" y="368"/>
                  <a:pt x="1791" y="368"/>
                </a:cubicBezTo>
                <a:cubicBezTo>
                  <a:pt x="1804" y="379"/>
                  <a:pt x="1804" y="379"/>
                  <a:pt x="1804" y="379"/>
                </a:cubicBezTo>
                <a:cubicBezTo>
                  <a:pt x="1811" y="384"/>
                  <a:pt x="1811" y="384"/>
                  <a:pt x="1811" y="384"/>
                </a:cubicBezTo>
                <a:cubicBezTo>
                  <a:pt x="1813" y="386"/>
                  <a:pt x="1816" y="387"/>
                  <a:pt x="1818" y="389"/>
                </a:cubicBezTo>
                <a:cubicBezTo>
                  <a:pt x="1835" y="404"/>
                  <a:pt x="1853" y="419"/>
                  <a:pt x="1869" y="435"/>
                </a:cubicBezTo>
                <a:cubicBezTo>
                  <a:pt x="1882" y="447"/>
                  <a:pt x="1882" y="447"/>
                  <a:pt x="1882" y="447"/>
                </a:cubicBezTo>
                <a:cubicBezTo>
                  <a:pt x="1888" y="453"/>
                  <a:pt x="1888" y="453"/>
                  <a:pt x="1888" y="453"/>
                </a:cubicBezTo>
                <a:cubicBezTo>
                  <a:pt x="1894" y="459"/>
                  <a:pt x="1894" y="459"/>
                  <a:pt x="1894" y="459"/>
                </a:cubicBezTo>
                <a:cubicBezTo>
                  <a:pt x="1902" y="468"/>
                  <a:pt x="1910" y="476"/>
                  <a:pt x="1918" y="484"/>
                </a:cubicBezTo>
                <a:cubicBezTo>
                  <a:pt x="1922" y="489"/>
                  <a:pt x="1925" y="493"/>
                  <a:pt x="1929" y="497"/>
                </a:cubicBezTo>
                <a:cubicBezTo>
                  <a:pt x="1940" y="510"/>
                  <a:pt x="1940" y="510"/>
                  <a:pt x="1940" y="510"/>
                </a:cubicBezTo>
                <a:cubicBezTo>
                  <a:pt x="1952" y="524"/>
                  <a:pt x="1952" y="524"/>
                  <a:pt x="1952" y="524"/>
                </a:cubicBezTo>
                <a:cubicBezTo>
                  <a:pt x="1956" y="528"/>
                  <a:pt x="1959" y="533"/>
                  <a:pt x="1963" y="537"/>
                </a:cubicBezTo>
                <a:cubicBezTo>
                  <a:pt x="1970" y="546"/>
                  <a:pt x="1977" y="556"/>
                  <a:pt x="1984" y="565"/>
                </a:cubicBezTo>
                <a:cubicBezTo>
                  <a:pt x="1991" y="574"/>
                  <a:pt x="1998" y="584"/>
                  <a:pt x="2004" y="593"/>
                </a:cubicBezTo>
                <a:cubicBezTo>
                  <a:pt x="2010" y="600"/>
                  <a:pt x="2010" y="600"/>
                  <a:pt x="2010" y="600"/>
                </a:cubicBezTo>
                <a:cubicBezTo>
                  <a:pt x="2012" y="604"/>
                  <a:pt x="2012" y="604"/>
                  <a:pt x="2012" y="604"/>
                </a:cubicBezTo>
                <a:cubicBezTo>
                  <a:pt x="2014" y="608"/>
                  <a:pt x="2014" y="608"/>
                  <a:pt x="2014" y="608"/>
                </a:cubicBezTo>
                <a:cubicBezTo>
                  <a:pt x="2024" y="622"/>
                  <a:pt x="2024" y="622"/>
                  <a:pt x="2024" y="622"/>
                </a:cubicBezTo>
                <a:cubicBezTo>
                  <a:pt x="2033" y="637"/>
                  <a:pt x="2033" y="637"/>
                  <a:pt x="2033" y="637"/>
                </a:cubicBezTo>
                <a:cubicBezTo>
                  <a:pt x="2038" y="644"/>
                  <a:pt x="2038" y="644"/>
                  <a:pt x="2038" y="644"/>
                </a:cubicBezTo>
                <a:cubicBezTo>
                  <a:pt x="2040" y="647"/>
                  <a:pt x="2041" y="649"/>
                  <a:pt x="2042" y="652"/>
                </a:cubicBezTo>
                <a:cubicBezTo>
                  <a:pt x="2048" y="662"/>
                  <a:pt x="2054" y="672"/>
                  <a:pt x="2060" y="682"/>
                </a:cubicBezTo>
                <a:cubicBezTo>
                  <a:pt x="2063" y="687"/>
                  <a:pt x="2066" y="693"/>
                  <a:pt x="2068" y="698"/>
                </a:cubicBezTo>
                <a:cubicBezTo>
                  <a:pt x="2076" y="714"/>
                  <a:pt x="2076" y="714"/>
                  <a:pt x="2076" y="714"/>
                </a:cubicBezTo>
                <a:cubicBezTo>
                  <a:pt x="2084" y="729"/>
                  <a:pt x="2084" y="729"/>
                  <a:pt x="2084" y="729"/>
                </a:cubicBezTo>
                <a:cubicBezTo>
                  <a:pt x="2087" y="734"/>
                  <a:pt x="2089" y="740"/>
                  <a:pt x="2092" y="745"/>
                </a:cubicBezTo>
                <a:cubicBezTo>
                  <a:pt x="2096" y="756"/>
                  <a:pt x="2101" y="767"/>
                  <a:pt x="2106" y="777"/>
                </a:cubicBezTo>
                <a:cubicBezTo>
                  <a:pt x="2110" y="788"/>
                  <a:pt x="2115" y="799"/>
                  <a:pt x="2119" y="810"/>
                </a:cubicBezTo>
                <a:cubicBezTo>
                  <a:pt x="2121" y="816"/>
                  <a:pt x="2124" y="821"/>
                  <a:pt x="2125" y="827"/>
                </a:cubicBezTo>
                <a:cubicBezTo>
                  <a:pt x="2131" y="843"/>
                  <a:pt x="2131" y="843"/>
                  <a:pt x="2131" y="843"/>
                </a:cubicBezTo>
                <a:cubicBezTo>
                  <a:pt x="2137" y="860"/>
                  <a:pt x="2137" y="860"/>
                  <a:pt x="2137" y="860"/>
                </a:cubicBezTo>
                <a:cubicBezTo>
                  <a:pt x="2139" y="866"/>
                  <a:pt x="2141" y="871"/>
                  <a:pt x="2142" y="877"/>
                </a:cubicBezTo>
                <a:cubicBezTo>
                  <a:pt x="2152" y="911"/>
                  <a:pt x="2152" y="911"/>
                  <a:pt x="2152" y="911"/>
                </a:cubicBezTo>
                <a:cubicBezTo>
                  <a:pt x="2154" y="920"/>
                  <a:pt x="2154" y="920"/>
                  <a:pt x="2154" y="920"/>
                </a:cubicBezTo>
                <a:cubicBezTo>
                  <a:pt x="2156" y="928"/>
                  <a:pt x="2156" y="928"/>
                  <a:pt x="2156" y="928"/>
                </a:cubicBezTo>
                <a:cubicBezTo>
                  <a:pt x="2160" y="945"/>
                  <a:pt x="2160" y="945"/>
                  <a:pt x="2160" y="945"/>
                </a:cubicBezTo>
                <a:cubicBezTo>
                  <a:pt x="2163" y="957"/>
                  <a:pt x="2166" y="968"/>
                  <a:pt x="2167" y="980"/>
                </a:cubicBezTo>
                <a:cubicBezTo>
                  <a:pt x="2174" y="1015"/>
                  <a:pt x="2174" y="1015"/>
                  <a:pt x="2174" y="1015"/>
                </a:cubicBezTo>
                <a:cubicBezTo>
                  <a:pt x="2176" y="1027"/>
                  <a:pt x="2177" y="1038"/>
                  <a:pt x="2178" y="1050"/>
                </a:cubicBezTo>
                <a:cubicBezTo>
                  <a:pt x="2181" y="1068"/>
                  <a:pt x="2181" y="1068"/>
                  <a:pt x="2181" y="1068"/>
                </a:cubicBezTo>
                <a:cubicBezTo>
                  <a:pt x="2181" y="1074"/>
                  <a:pt x="2182" y="1080"/>
                  <a:pt x="2182" y="1086"/>
                </a:cubicBezTo>
                <a:cubicBezTo>
                  <a:pt x="2185" y="1121"/>
                  <a:pt x="2185" y="1121"/>
                  <a:pt x="2185" y="1121"/>
                </a:cubicBezTo>
                <a:cubicBezTo>
                  <a:pt x="2186" y="1156"/>
                  <a:pt x="2186" y="1156"/>
                  <a:pt x="2186" y="1156"/>
                </a:cubicBezTo>
                <a:cubicBezTo>
                  <a:pt x="2186" y="1174"/>
                  <a:pt x="2186" y="1174"/>
                  <a:pt x="2186" y="1174"/>
                </a:cubicBezTo>
                <a:cubicBezTo>
                  <a:pt x="2186" y="1192"/>
                  <a:pt x="2186" y="1192"/>
                  <a:pt x="2186" y="1192"/>
                </a:cubicBezTo>
                <a:cubicBezTo>
                  <a:pt x="2185" y="1228"/>
                  <a:pt x="2185" y="1228"/>
                  <a:pt x="2185" y="1228"/>
                </a:cubicBezTo>
                <a:cubicBezTo>
                  <a:pt x="2182" y="1263"/>
                  <a:pt x="2182" y="1263"/>
                  <a:pt x="2182" y="1263"/>
                </a:cubicBezTo>
                <a:cubicBezTo>
                  <a:pt x="2182" y="1269"/>
                  <a:pt x="2181" y="1275"/>
                  <a:pt x="2181" y="1281"/>
                </a:cubicBezTo>
                <a:cubicBezTo>
                  <a:pt x="2178" y="1298"/>
                  <a:pt x="2178" y="1298"/>
                  <a:pt x="2178" y="1298"/>
                </a:cubicBezTo>
                <a:cubicBezTo>
                  <a:pt x="2176" y="1316"/>
                  <a:pt x="2176" y="1316"/>
                  <a:pt x="2176" y="1316"/>
                </a:cubicBezTo>
                <a:cubicBezTo>
                  <a:pt x="2175" y="1325"/>
                  <a:pt x="2175" y="1325"/>
                  <a:pt x="2175" y="1325"/>
                </a:cubicBezTo>
                <a:cubicBezTo>
                  <a:pt x="2175" y="1327"/>
                  <a:pt x="2174" y="1330"/>
                  <a:pt x="2174" y="1333"/>
                </a:cubicBezTo>
                <a:cubicBezTo>
                  <a:pt x="2169" y="1357"/>
                  <a:pt x="2166" y="1380"/>
                  <a:pt x="2160" y="1403"/>
                </a:cubicBezTo>
                <a:cubicBezTo>
                  <a:pt x="2156" y="1420"/>
                  <a:pt x="2156" y="1420"/>
                  <a:pt x="2156" y="1420"/>
                </a:cubicBezTo>
                <a:cubicBezTo>
                  <a:pt x="2154" y="1429"/>
                  <a:pt x="2154" y="1429"/>
                  <a:pt x="2154" y="1429"/>
                </a:cubicBezTo>
                <a:cubicBezTo>
                  <a:pt x="2152" y="1437"/>
                  <a:pt x="2152" y="1437"/>
                  <a:pt x="2152" y="1437"/>
                </a:cubicBezTo>
                <a:cubicBezTo>
                  <a:pt x="2149" y="1448"/>
                  <a:pt x="2145" y="1460"/>
                  <a:pt x="2142" y="1471"/>
                </a:cubicBezTo>
                <a:cubicBezTo>
                  <a:pt x="2141" y="1477"/>
                  <a:pt x="2139" y="1482"/>
                  <a:pt x="2137" y="1488"/>
                </a:cubicBezTo>
                <a:cubicBezTo>
                  <a:pt x="2131" y="1505"/>
                  <a:pt x="2131" y="1505"/>
                  <a:pt x="2131" y="1505"/>
                </a:cubicBezTo>
                <a:cubicBezTo>
                  <a:pt x="2125" y="1521"/>
                  <a:pt x="2125" y="1521"/>
                  <a:pt x="2125" y="1521"/>
                </a:cubicBezTo>
                <a:cubicBezTo>
                  <a:pt x="2125" y="1524"/>
                  <a:pt x="2124" y="1527"/>
                  <a:pt x="2122" y="1529"/>
                </a:cubicBezTo>
                <a:cubicBezTo>
                  <a:pt x="2119" y="1538"/>
                  <a:pt x="2119" y="1538"/>
                  <a:pt x="2119" y="1538"/>
                </a:cubicBezTo>
                <a:cubicBezTo>
                  <a:pt x="2115" y="1549"/>
                  <a:pt x="2111" y="1559"/>
                  <a:pt x="2106" y="1570"/>
                </a:cubicBezTo>
                <a:cubicBezTo>
                  <a:pt x="2101" y="1581"/>
                  <a:pt x="2097" y="1592"/>
                  <a:pt x="2092" y="1602"/>
                </a:cubicBezTo>
                <a:cubicBezTo>
                  <a:pt x="2089" y="1608"/>
                  <a:pt x="2087" y="1613"/>
                  <a:pt x="2085" y="1618"/>
                </a:cubicBezTo>
                <a:cubicBezTo>
                  <a:pt x="2077" y="1634"/>
                  <a:pt x="2077" y="1634"/>
                  <a:pt x="2077" y="1634"/>
                </a:cubicBezTo>
                <a:cubicBezTo>
                  <a:pt x="2069" y="1649"/>
                  <a:pt x="2069" y="1649"/>
                  <a:pt x="2069" y="1649"/>
                </a:cubicBezTo>
                <a:cubicBezTo>
                  <a:pt x="2066" y="1655"/>
                  <a:pt x="2063" y="1660"/>
                  <a:pt x="2060" y="1665"/>
                </a:cubicBezTo>
                <a:cubicBezTo>
                  <a:pt x="2055" y="1675"/>
                  <a:pt x="2049" y="1685"/>
                  <a:pt x="2043" y="1695"/>
                </a:cubicBezTo>
                <a:cubicBezTo>
                  <a:pt x="2039" y="1703"/>
                  <a:pt x="2039" y="1703"/>
                  <a:pt x="2039" y="1703"/>
                </a:cubicBezTo>
                <a:cubicBezTo>
                  <a:pt x="2034" y="1710"/>
                  <a:pt x="2034" y="1710"/>
                  <a:pt x="2034" y="1710"/>
                </a:cubicBezTo>
                <a:cubicBezTo>
                  <a:pt x="2025" y="1725"/>
                  <a:pt x="2025" y="1725"/>
                  <a:pt x="2025" y="1725"/>
                </a:cubicBezTo>
                <a:cubicBezTo>
                  <a:pt x="2012" y="1744"/>
                  <a:pt x="1999" y="1763"/>
                  <a:pt x="1985" y="1782"/>
                </a:cubicBezTo>
                <a:cubicBezTo>
                  <a:pt x="1978" y="1791"/>
                  <a:pt x="1971" y="1800"/>
                  <a:pt x="1964" y="1809"/>
                </a:cubicBezTo>
                <a:cubicBezTo>
                  <a:pt x="1953" y="1823"/>
                  <a:pt x="1953" y="1823"/>
                  <a:pt x="1953" y="1823"/>
                </a:cubicBezTo>
                <a:cubicBezTo>
                  <a:pt x="1942" y="1836"/>
                  <a:pt x="1942" y="1836"/>
                  <a:pt x="1942" y="1836"/>
                </a:cubicBezTo>
                <a:cubicBezTo>
                  <a:pt x="1934" y="1844"/>
                  <a:pt x="1927" y="1853"/>
                  <a:pt x="1919" y="1862"/>
                </a:cubicBezTo>
                <a:cubicBezTo>
                  <a:pt x="1911" y="1870"/>
                  <a:pt x="1904" y="1878"/>
                  <a:pt x="1896" y="1887"/>
                </a:cubicBezTo>
                <a:cubicBezTo>
                  <a:pt x="1888" y="1895"/>
                  <a:pt x="1880" y="1903"/>
                  <a:pt x="1871" y="1911"/>
                </a:cubicBezTo>
                <a:cubicBezTo>
                  <a:pt x="1859" y="1922"/>
                  <a:pt x="1859" y="1922"/>
                  <a:pt x="1859" y="1922"/>
                </a:cubicBezTo>
                <a:cubicBezTo>
                  <a:pt x="1853" y="1928"/>
                  <a:pt x="1853" y="1928"/>
                  <a:pt x="1853" y="1928"/>
                </a:cubicBezTo>
                <a:cubicBezTo>
                  <a:pt x="1851" y="1930"/>
                  <a:pt x="1849" y="1932"/>
                  <a:pt x="1846" y="1934"/>
                </a:cubicBezTo>
                <a:cubicBezTo>
                  <a:pt x="1838" y="1941"/>
                  <a:pt x="1829" y="1949"/>
                  <a:pt x="1821" y="1956"/>
                </a:cubicBezTo>
                <a:cubicBezTo>
                  <a:pt x="1819" y="1958"/>
                  <a:pt x="1816" y="1960"/>
                  <a:pt x="1814" y="1962"/>
                </a:cubicBezTo>
                <a:cubicBezTo>
                  <a:pt x="1808" y="1967"/>
                  <a:pt x="1808" y="1967"/>
                  <a:pt x="1808" y="1967"/>
                </a:cubicBezTo>
                <a:cubicBezTo>
                  <a:pt x="1794" y="1977"/>
                  <a:pt x="1794" y="1977"/>
                  <a:pt x="1794" y="1977"/>
                </a:cubicBezTo>
                <a:cubicBezTo>
                  <a:pt x="1777" y="1992"/>
                  <a:pt x="1758" y="2004"/>
                  <a:pt x="1740" y="2017"/>
                </a:cubicBezTo>
                <a:cubicBezTo>
                  <a:pt x="1736" y="2021"/>
                  <a:pt x="1731" y="2023"/>
                  <a:pt x="1726" y="2027"/>
                </a:cubicBezTo>
                <a:cubicBezTo>
                  <a:pt x="1712" y="2036"/>
                  <a:pt x="1712" y="2036"/>
                  <a:pt x="1712" y="2036"/>
                </a:cubicBezTo>
                <a:cubicBezTo>
                  <a:pt x="1698" y="2045"/>
                  <a:pt x="1698" y="2045"/>
                  <a:pt x="1698" y="2045"/>
                </a:cubicBezTo>
                <a:cubicBezTo>
                  <a:pt x="1693" y="2048"/>
                  <a:pt x="1688" y="2050"/>
                  <a:pt x="1684" y="2053"/>
                </a:cubicBezTo>
                <a:cubicBezTo>
                  <a:pt x="1674" y="2059"/>
                  <a:pt x="1664" y="2064"/>
                  <a:pt x="1655" y="2070"/>
                </a:cubicBezTo>
                <a:cubicBezTo>
                  <a:pt x="1645" y="2075"/>
                  <a:pt x="1635" y="2080"/>
                  <a:pt x="1625" y="2085"/>
                </a:cubicBezTo>
                <a:cubicBezTo>
                  <a:pt x="1621" y="2087"/>
                  <a:pt x="1616" y="2090"/>
                  <a:pt x="1611" y="2092"/>
                </a:cubicBezTo>
                <a:cubicBezTo>
                  <a:pt x="1606" y="2095"/>
                  <a:pt x="1601" y="2097"/>
                  <a:pt x="1596" y="2099"/>
                </a:cubicBezTo>
                <a:cubicBezTo>
                  <a:pt x="1586" y="2104"/>
                  <a:pt x="1576" y="2108"/>
                  <a:pt x="1566" y="2113"/>
                </a:cubicBezTo>
                <a:cubicBezTo>
                  <a:pt x="1526" y="2129"/>
                  <a:pt x="1485" y="2145"/>
                  <a:pt x="1444" y="2156"/>
                </a:cubicBezTo>
                <a:cubicBezTo>
                  <a:pt x="1439" y="2157"/>
                  <a:pt x="1434" y="2158"/>
                  <a:pt x="1429" y="2160"/>
                </a:cubicBezTo>
                <a:cubicBezTo>
                  <a:pt x="1421" y="2162"/>
                  <a:pt x="1421" y="2162"/>
                  <a:pt x="1421" y="2162"/>
                </a:cubicBezTo>
                <a:cubicBezTo>
                  <a:pt x="1413" y="2164"/>
                  <a:pt x="1413" y="2164"/>
                  <a:pt x="1413" y="2164"/>
                </a:cubicBezTo>
                <a:cubicBezTo>
                  <a:pt x="1403" y="2166"/>
                  <a:pt x="1392" y="2169"/>
                  <a:pt x="1382" y="2171"/>
                </a:cubicBezTo>
                <a:cubicBezTo>
                  <a:pt x="1372" y="2174"/>
                  <a:pt x="1362" y="2175"/>
                  <a:pt x="1351" y="2177"/>
                </a:cubicBezTo>
                <a:cubicBezTo>
                  <a:pt x="1341" y="2179"/>
                  <a:pt x="1331" y="2181"/>
                  <a:pt x="1320" y="2183"/>
                </a:cubicBezTo>
                <a:cubicBezTo>
                  <a:pt x="1310" y="2184"/>
                  <a:pt x="1300" y="2185"/>
                  <a:pt x="1289" y="2186"/>
                </a:cubicBezTo>
                <a:cubicBezTo>
                  <a:pt x="1284" y="2187"/>
                  <a:pt x="1279" y="2188"/>
                  <a:pt x="1274" y="2188"/>
                </a:cubicBezTo>
                <a:cubicBezTo>
                  <a:pt x="1269" y="2189"/>
                  <a:pt x="1264" y="2189"/>
                  <a:pt x="1258" y="2190"/>
                </a:cubicBezTo>
                <a:cubicBezTo>
                  <a:pt x="1238" y="2191"/>
                  <a:pt x="1218" y="2193"/>
                  <a:pt x="1197" y="2193"/>
                </a:cubicBezTo>
                <a:cubicBezTo>
                  <a:pt x="1187" y="2194"/>
                  <a:pt x="1177" y="2194"/>
                  <a:pt x="1167" y="2194"/>
                </a:cubicBezTo>
                <a:cubicBezTo>
                  <a:pt x="1157" y="2194"/>
                  <a:pt x="1146" y="2194"/>
                  <a:pt x="1136" y="2194"/>
                </a:cubicBezTo>
                <a:cubicBezTo>
                  <a:pt x="1126" y="2194"/>
                  <a:pt x="1116" y="2193"/>
                  <a:pt x="1106" y="2192"/>
                </a:cubicBezTo>
                <a:cubicBezTo>
                  <a:pt x="1102" y="2192"/>
                  <a:pt x="1097" y="2192"/>
                  <a:pt x="1092" y="2191"/>
                </a:cubicBezTo>
                <a:cubicBezTo>
                  <a:pt x="1084" y="2191"/>
                  <a:pt x="1084" y="2191"/>
                  <a:pt x="1084" y="2191"/>
                </a:cubicBezTo>
                <a:cubicBezTo>
                  <a:pt x="1077" y="2190"/>
                  <a:pt x="1077" y="2190"/>
                  <a:pt x="1077" y="2190"/>
                </a:cubicBezTo>
                <a:cubicBezTo>
                  <a:pt x="1067" y="2189"/>
                  <a:pt x="1057" y="2188"/>
                  <a:pt x="1047" y="2187"/>
                </a:cubicBezTo>
                <a:cubicBezTo>
                  <a:pt x="1038" y="2186"/>
                  <a:pt x="1028" y="2185"/>
                  <a:pt x="1018" y="2183"/>
                </a:cubicBezTo>
                <a:cubicBezTo>
                  <a:pt x="1014" y="2183"/>
                  <a:pt x="1009" y="2182"/>
                  <a:pt x="1004" y="2181"/>
                </a:cubicBezTo>
                <a:cubicBezTo>
                  <a:pt x="999" y="2181"/>
                  <a:pt x="994" y="2180"/>
                  <a:pt x="990" y="2179"/>
                </a:cubicBezTo>
                <a:cubicBezTo>
                  <a:pt x="985" y="2178"/>
                  <a:pt x="980" y="2177"/>
                  <a:pt x="975" y="2176"/>
                </a:cubicBezTo>
                <a:cubicBezTo>
                  <a:pt x="971" y="2175"/>
                  <a:pt x="966" y="2175"/>
                  <a:pt x="961" y="2174"/>
                </a:cubicBezTo>
                <a:cubicBezTo>
                  <a:pt x="952" y="2172"/>
                  <a:pt x="943" y="2170"/>
                  <a:pt x="933" y="2167"/>
                </a:cubicBezTo>
                <a:cubicBezTo>
                  <a:pt x="929" y="2167"/>
                  <a:pt x="924" y="2165"/>
                  <a:pt x="920" y="2164"/>
                </a:cubicBezTo>
                <a:cubicBezTo>
                  <a:pt x="915" y="2163"/>
                  <a:pt x="910" y="2162"/>
                  <a:pt x="906" y="2161"/>
                </a:cubicBezTo>
                <a:cubicBezTo>
                  <a:pt x="901" y="2159"/>
                  <a:pt x="897" y="2158"/>
                  <a:pt x="892" y="2157"/>
                </a:cubicBezTo>
                <a:cubicBezTo>
                  <a:pt x="888" y="2156"/>
                  <a:pt x="883" y="2154"/>
                  <a:pt x="879" y="2153"/>
                </a:cubicBezTo>
                <a:cubicBezTo>
                  <a:pt x="870" y="2150"/>
                  <a:pt x="861" y="2148"/>
                  <a:pt x="852" y="2145"/>
                </a:cubicBezTo>
                <a:cubicBezTo>
                  <a:pt x="844" y="2142"/>
                  <a:pt x="835" y="2139"/>
                  <a:pt x="826" y="2136"/>
                </a:cubicBezTo>
                <a:cubicBezTo>
                  <a:pt x="822" y="2135"/>
                  <a:pt x="818" y="2133"/>
                  <a:pt x="813" y="2132"/>
                </a:cubicBezTo>
                <a:cubicBezTo>
                  <a:pt x="809" y="2130"/>
                  <a:pt x="805" y="2128"/>
                  <a:pt x="801" y="2127"/>
                </a:cubicBezTo>
                <a:cubicBezTo>
                  <a:pt x="792" y="2123"/>
                  <a:pt x="784" y="2120"/>
                  <a:pt x="775" y="2117"/>
                </a:cubicBezTo>
                <a:cubicBezTo>
                  <a:pt x="767" y="2113"/>
                  <a:pt x="759" y="2110"/>
                  <a:pt x="751" y="2106"/>
                </a:cubicBezTo>
                <a:cubicBezTo>
                  <a:pt x="743" y="2103"/>
                  <a:pt x="735" y="2099"/>
                  <a:pt x="727" y="2095"/>
                </a:cubicBezTo>
                <a:cubicBezTo>
                  <a:pt x="723" y="2093"/>
                  <a:pt x="719" y="2091"/>
                  <a:pt x="715" y="2089"/>
                </a:cubicBezTo>
                <a:cubicBezTo>
                  <a:pt x="709" y="2086"/>
                  <a:pt x="709" y="2086"/>
                  <a:pt x="709" y="2086"/>
                </a:cubicBezTo>
                <a:cubicBezTo>
                  <a:pt x="703" y="2083"/>
                  <a:pt x="703" y="2083"/>
                  <a:pt x="703" y="2083"/>
                </a:cubicBezTo>
                <a:cubicBezTo>
                  <a:pt x="696" y="2079"/>
                  <a:pt x="688" y="2075"/>
                  <a:pt x="680" y="2071"/>
                </a:cubicBezTo>
                <a:cubicBezTo>
                  <a:pt x="677" y="2069"/>
                  <a:pt x="673" y="2067"/>
                  <a:pt x="669" y="2065"/>
                </a:cubicBezTo>
                <a:cubicBezTo>
                  <a:pt x="665" y="2063"/>
                  <a:pt x="662" y="2061"/>
                  <a:pt x="658" y="2059"/>
                </a:cubicBezTo>
                <a:cubicBezTo>
                  <a:pt x="643" y="2051"/>
                  <a:pt x="629" y="2041"/>
                  <a:pt x="615" y="2033"/>
                </a:cubicBezTo>
                <a:cubicBezTo>
                  <a:pt x="610" y="2029"/>
                  <a:pt x="610" y="2029"/>
                  <a:pt x="610" y="2029"/>
                </a:cubicBezTo>
                <a:cubicBezTo>
                  <a:pt x="605" y="2026"/>
                  <a:pt x="605" y="2026"/>
                  <a:pt x="605" y="2026"/>
                </a:cubicBezTo>
                <a:cubicBezTo>
                  <a:pt x="601" y="2024"/>
                  <a:pt x="598" y="2021"/>
                  <a:pt x="594" y="2019"/>
                </a:cubicBezTo>
                <a:cubicBezTo>
                  <a:pt x="588" y="2014"/>
                  <a:pt x="581" y="2010"/>
                  <a:pt x="574" y="2005"/>
                </a:cubicBezTo>
                <a:cubicBezTo>
                  <a:pt x="522" y="1967"/>
                  <a:pt x="475" y="1927"/>
                  <a:pt x="435" y="1886"/>
                </a:cubicBezTo>
                <a:cubicBezTo>
                  <a:pt x="425" y="1875"/>
                  <a:pt x="415" y="1865"/>
                  <a:pt x="406" y="1854"/>
                </a:cubicBezTo>
                <a:cubicBezTo>
                  <a:pt x="403" y="1852"/>
                  <a:pt x="401" y="1849"/>
                  <a:pt x="399" y="1846"/>
                </a:cubicBezTo>
                <a:cubicBezTo>
                  <a:pt x="398" y="1845"/>
                  <a:pt x="397" y="1844"/>
                  <a:pt x="396" y="1843"/>
                </a:cubicBezTo>
                <a:cubicBezTo>
                  <a:pt x="394" y="1841"/>
                  <a:pt x="392" y="1839"/>
                  <a:pt x="391" y="1837"/>
                </a:cubicBezTo>
                <a:cubicBezTo>
                  <a:pt x="388" y="1833"/>
                  <a:pt x="385" y="1831"/>
                  <a:pt x="384" y="1829"/>
                </a:cubicBezTo>
                <a:cubicBezTo>
                  <a:pt x="382" y="1827"/>
                  <a:pt x="381" y="1826"/>
                  <a:pt x="381" y="1826"/>
                </a:cubicBezTo>
                <a:cubicBezTo>
                  <a:pt x="486" y="1739"/>
                  <a:pt x="486" y="1739"/>
                  <a:pt x="486" y="1739"/>
                </a:cubicBezTo>
                <a:cubicBezTo>
                  <a:pt x="368" y="1708"/>
                  <a:pt x="247" y="1648"/>
                  <a:pt x="138" y="1558"/>
                </a:cubicBezTo>
                <a:cubicBezTo>
                  <a:pt x="114" y="1697"/>
                  <a:pt x="119" y="1853"/>
                  <a:pt x="158" y="2011"/>
                </a:cubicBezTo>
                <a:cubicBezTo>
                  <a:pt x="263" y="1924"/>
                  <a:pt x="263" y="1924"/>
                  <a:pt x="263" y="1924"/>
                </a:cubicBezTo>
                <a:cubicBezTo>
                  <a:pt x="263" y="1924"/>
                  <a:pt x="264" y="1925"/>
                  <a:pt x="265" y="1928"/>
                </a:cubicBezTo>
                <a:cubicBezTo>
                  <a:pt x="267" y="1930"/>
                  <a:pt x="270" y="1933"/>
                  <a:pt x="274" y="1937"/>
                </a:cubicBezTo>
                <a:cubicBezTo>
                  <a:pt x="275" y="1939"/>
                  <a:pt x="277" y="1941"/>
                  <a:pt x="280" y="1944"/>
                </a:cubicBezTo>
                <a:cubicBezTo>
                  <a:pt x="281" y="1945"/>
                  <a:pt x="282" y="1946"/>
                  <a:pt x="283" y="1948"/>
                </a:cubicBezTo>
                <a:cubicBezTo>
                  <a:pt x="286" y="1951"/>
                  <a:pt x="288" y="1954"/>
                  <a:pt x="291" y="1957"/>
                </a:cubicBezTo>
                <a:cubicBezTo>
                  <a:pt x="302" y="1969"/>
                  <a:pt x="313" y="1981"/>
                  <a:pt x="325" y="1993"/>
                </a:cubicBezTo>
                <a:cubicBezTo>
                  <a:pt x="371" y="2040"/>
                  <a:pt x="424" y="2087"/>
                  <a:pt x="485" y="2131"/>
                </a:cubicBezTo>
                <a:cubicBezTo>
                  <a:pt x="492" y="2136"/>
                  <a:pt x="500" y="2141"/>
                  <a:pt x="508" y="2146"/>
                </a:cubicBezTo>
                <a:cubicBezTo>
                  <a:pt x="512" y="2149"/>
                  <a:pt x="516" y="2152"/>
                  <a:pt x="520" y="2154"/>
                </a:cubicBezTo>
                <a:cubicBezTo>
                  <a:pt x="526" y="2158"/>
                  <a:pt x="526" y="2158"/>
                  <a:pt x="526" y="2158"/>
                </a:cubicBezTo>
                <a:cubicBezTo>
                  <a:pt x="532" y="2162"/>
                  <a:pt x="532" y="2162"/>
                  <a:pt x="532" y="2162"/>
                </a:cubicBezTo>
                <a:cubicBezTo>
                  <a:pt x="548" y="2172"/>
                  <a:pt x="564" y="2183"/>
                  <a:pt x="581" y="2192"/>
                </a:cubicBezTo>
                <a:cubicBezTo>
                  <a:pt x="585" y="2195"/>
                  <a:pt x="590" y="2197"/>
                  <a:pt x="594" y="2200"/>
                </a:cubicBezTo>
                <a:cubicBezTo>
                  <a:pt x="598" y="2202"/>
                  <a:pt x="603" y="2205"/>
                  <a:pt x="607" y="2207"/>
                </a:cubicBezTo>
                <a:cubicBezTo>
                  <a:pt x="616" y="2211"/>
                  <a:pt x="625" y="2216"/>
                  <a:pt x="633" y="2221"/>
                </a:cubicBezTo>
                <a:cubicBezTo>
                  <a:pt x="640" y="2224"/>
                  <a:pt x="640" y="2224"/>
                  <a:pt x="640" y="2224"/>
                </a:cubicBezTo>
                <a:cubicBezTo>
                  <a:pt x="647" y="2227"/>
                  <a:pt x="647" y="2227"/>
                  <a:pt x="647" y="2227"/>
                </a:cubicBezTo>
                <a:cubicBezTo>
                  <a:pt x="651" y="2230"/>
                  <a:pt x="656" y="2232"/>
                  <a:pt x="660" y="2234"/>
                </a:cubicBezTo>
                <a:cubicBezTo>
                  <a:pt x="670" y="2238"/>
                  <a:pt x="679" y="2243"/>
                  <a:pt x="688" y="2247"/>
                </a:cubicBezTo>
                <a:cubicBezTo>
                  <a:pt x="698" y="2251"/>
                  <a:pt x="707" y="2255"/>
                  <a:pt x="716" y="2259"/>
                </a:cubicBezTo>
                <a:cubicBezTo>
                  <a:pt x="726" y="2263"/>
                  <a:pt x="736" y="2267"/>
                  <a:pt x="745" y="2270"/>
                </a:cubicBezTo>
                <a:cubicBezTo>
                  <a:pt x="750" y="2272"/>
                  <a:pt x="755" y="2274"/>
                  <a:pt x="760" y="2276"/>
                </a:cubicBezTo>
                <a:cubicBezTo>
                  <a:pt x="765" y="2278"/>
                  <a:pt x="770" y="2280"/>
                  <a:pt x="775" y="2281"/>
                </a:cubicBezTo>
                <a:cubicBezTo>
                  <a:pt x="785" y="2285"/>
                  <a:pt x="795" y="2288"/>
                  <a:pt x="805" y="2292"/>
                </a:cubicBezTo>
                <a:cubicBezTo>
                  <a:pt x="815" y="2295"/>
                  <a:pt x="825" y="2298"/>
                  <a:pt x="836" y="2301"/>
                </a:cubicBezTo>
                <a:cubicBezTo>
                  <a:pt x="841" y="2302"/>
                  <a:pt x="846" y="2304"/>
                  <a:pt x="851" y="2305"/>
                </a:cubicBezTo>
                <a:cubicBezTo>
                  <a:pt x="856" y="2307"/>
                  <a:pt x="862" y="2308"/>
                  <a:pt x="867" y="2310"/>
                </a:cubicBezTo>
                <a:cubicBezTo>
                  <a:pt x="872" y="2311"/>
                  <a:pt x="877" y="2312"/>
                  <a:pt x="883" y="2314"/>
                </a:cubicBezTo>
                <a:cubicBezTo>
                  <a:pt x="888" y="2315"/>
                  <a:pt x="893" y="2316"/>
                  <a:pt x="898" y="2318"/>
                </a:cubicBezTo>
                <a:cubicBezTo>
                  <a:pt x="909" y="2320"/>
                  <a:pt x="920" y="2322"/>
                  <a:pt x="931" y="2325"/>
                </a:cubicBezTo>
                <a:cubicBezTo>
                  <a:pt x="936" y="2326"/>
                  <a:pt x="941" y="2327"/>
                  <a:pt x="947" y="2328"/>
                </a:cubicBezTo>
                <a:cubicBezTo>
                  <a:pt x="952" y="2329"/>
                  <a:pt x="958" y="2330"/>
                  <a:pt x="963" y="2331"/>
                </a:cubicBezTo>
                <a:cubicBezTo>
                  <a:pt x="969" y="2332"/>
                  <a:pt x="974" y="2333"/>
                  <a:pt x="980" y="2334"/>
                </a:cubicBezTo>
                <a:cubicBezTo>
                  <a:pt x="985" y="2334"/>
                  <a:pt x="991" y="2335"/>
                  <a:pt x="996" y="2336"/>
                </a:cubicBezTo>
                <a:cubicBezTo>
                  <a:pt x="1007" y="2337"/>
                  <a:pt x="1018" y="2339"/>
                  <a:pt x="1030" y="2340"/>
                </a:cubicBezTo>
                <a:cubicBezTo>
                  <a:pt x="1041" y="2341"/>
                  <a:pt x="1052" y="2343"/>
                  <a:pt x="1063" y="2344"/>
                </a:cubicBezTo>
                <a:cubicBezTo>
                  <a:pt x="1072" y="2345"/>
                  <a:pt x="1072" y="2345"/>
                  <a:pt x="1072" y="2345"/>
                </a:cubicBezTo>
                <a:cubicBezTo>
                  <a:pt x="1081" y="2345"/>
                  <a:pt x="1081" y="2345"/>
                  <a:pt x="1081" y="2345"/>
                </a:cubicBezTo>
                <a:cubicBezTo>
                  <a:pt x="1086" y="2345"/>
                  <a:pt x="1092" y="2346"/>
                  <a:pt x="1098" y="2346"/>
                </a:cubicBezTo>
                <a:cubicBezTo>
                  <a:pt x="1109" y="2347"/>
                  <a:pt x="1121" y="2348"/>
                  <a:pt x="1132" y="2348"/>
                </a:cubicBezTo>
                <a:cubicBezTo>
                  <a:pt x="1144" y="2348"/>
                  <a:pt x="1155" y="2348"/>
                  <a:pt x="1167" y="2348"/>
                </a:cubicBezTo>
                <a:cubicBezTo>
                  <a:pt x="1178" y="2348"/>
                  <a:pt x="1190" y="2348"/>
                  <a:pt x="1202" y="2347"/>
                </a:cubicBezTo>
                <a:cubicBezTo>
                  <a:pt x="1225" y="2347"/>
                  <a:pt x="1249" y="2345"/>
                  <a:pt x="1272" y="2343"/>
                </a:cubicBezTo>
                <a:cubicBezTo>
                  <a:pt x="1278" y="2343"/>
                  <a:pt x="1284" y="2343"/>
                  <a:pt x="1290" y="2342"/>
                </a:cubicBezTo>
                <a:cubicBezTo>
                  <a:pt x="1296" y="2341"/>
                  <a:pt x="1302" y="2340"/>
                  <a:pt x="1308" y="2339"/>
                </a:cubicBezTo>
                <a:cubicBezTo>
                  <a:pt x="1320" y="2338"/>
                  <a:pt x="1331" y="2336"/>
                  <a:pt x="1343" y="2335"/>
                </a:cubicBezTo>
                <a:cubicBezTo>
                  <a:pt x="1355" y="2333"/>
                  <a:pt x="1367" y="2331"/>
                  <a:pt x="1379" y="2329"/>
                </a:cubicBezTo>
                <a:cubicBezTo>
                  <a:pt x="1391" y="2326"/>
                  <a:pt x="1403" y="2325"/>
                  <a:pt x="1415" y="2322"/>
                </a:cubicBezTo>
                <a:cubicBezTo>
                  <a:pt x="1427" y="2319"/>
                  <a:pt x="1438" y="2316"/>
                  <a:pt x="1450" y="2313"/>
                </a:cubicBezTo>
                <a:cubicBezTo>
                  <a:pt x="1459" y="2311"/>
                  <a:pt x="1459" y="2311"/>
                  <a:pt x="1459" y="2311"/>
                </a:cubicBezTo>
                <a:cubicBezTo>
                  <a:pt x="1468" y="2309"/>
                  <a:pt x="1468" y="2309"/>
                  <a:pt x="1468" y="2309"/>
                </a:cubicBezTo>
                <a:cubicBezTo>
                  <a:pt x="1474" y="2307"/>
                  <a:pt x="1480" y="2305"/>
                  <a:pt x="1486" y="2304"/>
                </a:cubicBezTo>
                <a:cubicBezTo>
                  <a:pt x="1533" y="2291"/>
                  <a:pt x="1580" y="2273"/>
                  <a:pt x="1626" y="2254"/>
                </a:cubicBezTo>
                <a:cubicBezTo>
                  <a:pt x="1638" y="2249"/>
                  <a:pt x="1649" y="2244"/>
                  <a:pt x="1661" y="2239"/>
                </a:cubicBezTo>
                <a:cubicBezTo>
                  <a:pt x="1667" y="2236"/>
                  <a:pt x="1672" y="2234"/>
                  <a:pt x="1678" y="2231"/>
                </a:cubicBezTo>
                <a:cubicBezTo>
                  <a:pt x="1684" y="2228"/>
                  <a:pt x="1689" y="2225"/>
                  <a:pt x="1695" y="2222"/>
                </a:cubicBezTo>
                <a:cubicBezTo>
                  <a:pt x="1706" y="2216"/>
                  <a:pt x="1718" y="2211"/>
                  <a:pt x="1729" y="2205"/>
                </a:cubicBezTo>
                <a:cubicBezTo>
                  <a:pt x="1740" y="2198"/>
                  <a:pt x="1751" y="2192"/>
                  <a:pt x="1762" y="2186"/>
                </a:cubicBezTo>
                <a:cubicBezTo>
                  <a:pt x="1767" y="2182"/>
                  <a:pt x="1773" y="2180"/>
                  <a:pt x="1778" y="2176"/>
                </a:cubicBezTo>
                <a:cubicBezTo>
                  <a:pt x="1784" y="2173"/>
                  <a:pt x="1789" y="2169"/>
                  <a:pt x="1795" y="2166"/>
                </a:cubicBezTo>
                <a:cubicBezTo>
                  <a:pt x="1800" y="2162"/>
                  <a:pt x="1805" y="2159"/>
                  <a:pt x="1811" y="2155"/>
                </a:cubicBezTo>
                <a:cubicBezTo>
                  <a:pt x="1816" y="2152"/>
                  <a:pt x="1822" y="2148"/>
                  <a:pt x="1827" y="2145"/>
                </a:cubicBezTo>
                <a:cubicBezTo>
                  <a:pt x="1848" y="2130"/>
                  <a:pt x="1869" y="2115"/>
                  <a:pt x="1889" y="2099"/>
                </a:cubicBezTo>
                <a:cubicBezTo>
                  <a:pt x="1905" y="2087"/>
                  <a:pt x="1905" y="2087"/>
                  <a:pt x="1905" y="2087"/>
                </a:cubicBezTo>
                <a:cubicBezTo>
                  <a:pt x="1912" y="2081"/>
                  <a:pt x="1912" y="2081"/>
                  <a:pt x="1912" y="2081"/>
                </a:cubicBezTo>
                <a:cubicBezTo>
                  <a:pt x="1915" y="2079"/>
                  <a:pt x="1917" y="2076"/>
                  <a:pt x="1920" y="2074"/>
                </a:cubicBezTo>
                <a:cubicBezTo>
                  <a:pt x="1930" y="2066"/>
                  <a:pt x="1939" y="2057"/>
                  <a:pt x="1949" y="2049"/>
                </a:cubicBezTo>
                <a:cubicBezTo>
                  <a:pt x="1952" y="2046"/>
                  <a:pt x="1954" y="2044"/>
                  <a:pt x="1957" y="2042"/>
                </a:cubicBezTo>
                <a:cubicBezTo>
                  <a:pt x="1964" y="2035"/>
                  <a:pt x="1964" y="2035"/>
                  <a:pt x="1964" y="2035"/>
                </a:cubicBezTo>
                <a:cubicBezTo>
                  <a:pt x="1978" y="2022"/>
                  <a:pt x="1978" y="2022"/>
                  <a:pt x="1978" y="2022"/>
                </a:cubicBezTo>
                <a:cubicBezTo>
                  <a:pt x="1987" y="2013"/>
                  <a:pt x="1997" y="2004"/>
                  <a:pt x="2006" y="1994"/>
                </a:cubicBezTo>
                <a:cubicBezTo>
                  <a:pt x="2015" y="1985"/>
                  <a:pt x="2024" y="1975"/>
                  <a:pt x="2033" y="1966"/>
                </a:cubicBezTo>
                <a:cubicBezTo>
                  <a:pt x="2042" y="1956"/>
                  <a:pt x="2050" y="1946"/>
                  <a:pt x="2059" y="1936"/>
                </a:cubicBezTo>
                <a:cubicBezTo>
                  <a:pt x="2072" y="1921"/>
                  <a:pt x="2072" y="1921"/>
                  <a:pt x="2072" y="1921"/>
                </a:cubicBezTo>
                <a:cubicBezTo>
                  <a:pt x="2084" y="1905"/>
                  <a:pt x="2084" y="1905"/>
                  <a:pt x="2084" y="1905"/>
                </a:cubicBezTo>
                <a:cubicBezTo>
                  <a:pt x="2093" y="1895"/>
                  <a:pt x="2101" y="1884"/>
                  <a:pt x="2109" y="1874"/>
                </a:cubicBezTo>
                <a:cubicBezTo>
                  <a:pt x="2124" y="1852"/>
                  <a:pt x="2140" y="1831"/>
                  <a:pt x="2154" y="1808"/>
                </a:cubicBezTo>
                <a:cubicBezTo>
                  <a:pt x="2165" y="1791"/>
                  <a:pt x="2165" y="1791"/>
                  <a:pt x="2165" y="1791"/>
                </a:cubicBezTo>
                <a:cubicBezTo>
                  <a:pt x="2170" y="1783"/>
                  <a:pt x="2170" y="1783"/>
                  <a:pt x="2170" y="1783"/>
                </a:cubicBezTo>
                <a:cubicBezTo>
                  <a:pt x="2175" y="1774"/>
                  <a:pt x="2175" y="1774"/>
                  <a:pt x="2175" y="1774"/>
                </a:cubicBezTo>
                <a:cubicBezTo>
                  <a:pt x="2182" y="1762"/>
                  <a:pt x="2189" y="1751"/>
                  <a:pt x="2195" y="1739"/>
                </a:cubicBezTo>
                <a:cubicBezTo>
                  <a:pt x="2199" y="1733"/>
                  <a:pt x="2202" y="1727"/>
                  <a:pt x="2205" y="1721"/>
                </a:cubicBezTo>
                <a:cubicBezTo>
                  <a:pt x="2214" y="1703"/>
                  <a:pt x="2214" y="1703"/>
                  <a:pt x="2214" y="1703"/>
                </a:cubicBezTo>
                <a:cubicBezTo>
                  <a:pt x="2223" y="1685"/>
                  <a:pt x="2223" y="1685"/>
                  <a:pt x="2223" y="1685"/>
                </a:cubicBezTo>
                <a:cubicBezTo>
                  <a:pt x="2226" y="1679"/>
                  <a:pt x="2229" y="1673"/>
                  <a:pt x="2232" y="1667"/>
                </a:cubicBezTo>
                <a:cubicBezTo>
                  <a:pt x="2237" y="1655"/>
                  <a:pt x="2243" y="1643"/>
                  <a:pt x="2248" y="1630"/>
                </a:cubicBezTo>
                <a:cubicBezTo>
                  <a:pt x="2253" y="1618"/>
                  <a:pt x="2258" y="1605"/>
                  <a:pt x="2263" y="1593"/>
                </a:cubicBezTo>
                <a:cubicBezTo>
                  <a:pt x="2267" y="1583"/>
                  <a:pt x="2267" y="1583"/>
                  <a:pt x="2267" y="1583"/>
                </a:cubicBezTo>
                <a:cubicBezTo>
                  <a:pt x="2268" y="1580"/>
                  <a:pt x="2269" y="1577"/>
                  <a:pt x="2270" y="1574"/>
                </a:cubicBezTo>
                <a:cubicBezTo>
                  <a:pt x="2277" y="1554"/>
                  <a:pt x="2277" y="1554"/>
                  <a:pt x="2277" y="1554"/>
                </a:cubicBezTo>
                <a:cubicBezTo>
                  <a:pt x="2283" y="1535"/>
                  <a:pt x="2283" y="1535"/>
                  <a:pt x="2283" y="1535"/>
                </a:cubicBezTo>
                <a:cubicBezTo>
                  <a:pt x="2286" y="1529"/>
                  <a:pt x="2288" y="1522"/>
                  <a:pt x="2289" y="1516"/>
                </a:cubicBezTo>
                <a:cubicBezTo>
                  <a:pt x="2293" y="1503"/>
                  <a:pt x="2297" y="1490"/>
                  <a:pt x="2301" y="1477"/>
                </a:cubicBezTo>
                <a:cubicBezTo>
                  <a:pt x="2303" y="1467"/>
                  <a:pt x="2303" y="1467"/>
                  <a:pt x="2303" y="1467"/>
                </a:cubicBezTo>
                <a:cubicBezTo>
                  <a:pt x="2306" y="1457"/>
                  <a:pt x="2306" y="1457"/>
                  <a:pt x="2306" y="1457"/>
                </a:cubicBezTo>
                <a:cubicBezTo>
                  <a:pt x="2310" y="1437"/>
                  <a:pt x="2310" y="1437"/>
                  <a:pt x="2310" y="1437"/>
                </a:cubicBezTo>
                <a:cubicBezTo>
                  <a:pt x="2317" y="1411"/>
                  <a:pt x="2321" y="1384"/>
                  <a:pt x="2326" y="1357"/>
                </a:cubicBezTo>
                <a:cubicBezTo>
                  <a:pt x="2327" y="1354"/>
                  <a:pt x="2327" y="1350"/>
                  <a:pt x="2327" y="1347"/>
                </a:cubicBezTo>
                <a:cubicBezTo>
                  <a:pt x="2329" y="1337"/>
                  <a:pt x="2329" y="1337"/>
                  <a:pt x="2329" y="1337"/>
                </a:cubicBezTo>
                <a:cubicBezTo>
                  <a:pt x="2331" y="1317"/>
                  <a:pt x="2331" y="1317"/>
                  <a:pt x="2331" y="1317"/>
                </a:cubicBezTo>
                <a:cubicBezTo>
                  <a:pt x="2334" y="1296"/>
                  <a:pt x="2334" y="1296"/>
                  <a:pt x="2334" y="1296"/>
                </a:cubicBezTo>
                <a:cubicBezTo>
                  <a:pt x="2335" y="1290"/>
                  <a:pt x="2335" y="1283"/>
                  <a:pt x="2336" y="1276"/>
                </a:cubicBezTo>
                <a:cubicBezTo>
                  <a:pt x="2339" y="1235"/>
                  <a:pt x="2339" y="1235"/>
                  <a:pt x="2339" y="1235"/>
                </a:cubicBezTo>
                <a:cubicBezTo>
                  <a:pt x="2340" y="1195"/>
                  <a:pt x="2340" y="1195"/>
                  <a:pt x="2340" y="1195"/>
                </a:cubicBezTo>
                <a:cubicBezTo>
                  <a:pt x="2340" y="1174"/>
                  <a:pt x="2340" y="1174"/>
                  <a:pt x="2340" y="1174"/>
                </a:cubicBezTo>
                <a:cubicBezTo>
                  <a:pt x="2340" y="1154"/>
                  <a:pt x="2340" y="1154"/>
                  <a:pt x="2340" y="1154"/>
                </a:cubicBezTo>
                <a:cubicBezTo>
                  <a:pt x="2339" y="1113"/>
                  <a:pt x="2339" y="1113"/>
                  <a:pt x="2339" y="1113"/>
                </a:cubicBezTo>
                <a:cubicBezTo>
                  <a:pt x="2336" y="1072"/>
                  <a:pt x="2336" y="1072"/>
                  <a:pt x="2336" y="1072"/>
                </a:cubicBezTo>
                <a:cubicBezTo>
                  <a:pt x="2335" y="1066"/>
                  <a:pt x="2335" y="1059"/>
                  <a:pt x="2334" y="1052"/>
                </a:cubicBezTo>
                <a:cubicBezTo>
                  <a:pt x="2331" y="1032"/>
                  <a:pt x="2331" y="1032"/>
                  <a:pt x="2331" y="1032"/>
                </a:cubicBezTo>
                <a:cubicBezTo>
                  <a:pt x="2330" y="1018"/>
                  <a:pt x="2328" y="1005"/>
                  <a:pt x="2326" y="991"/>
                </a:cubicBezTo>
                <a:cubicBezTo>
                  <a:pt x="2319" y="951"/>
                  <a:pt x="2319" y="951"/>
                  <a:pt x="2319" y="951"/>
                </a:cubicBezTo>
                <a:cubicBezTo>
                  <a:pt x="2317" y="938"/>
                  <a:pt x="2313" y="924"/>
                  <a:pt x="2310" y="911"/>
                </a:cubicBezTo>
                <a:cubicBezTo>
                  <a:pt x="2306" y="891"/>
                  <a:pt x="2306" y="891"/>
                  <a:pt x="2306" y="891"/>
                </a:cubicBezTo>
                <a:cubicBezTo>
                  <a:pt x="2303" y="881"/>
                  <a:pt x="2303" y="881"/>
                  <a:pt x="2303" y="881"/>
                </a:cubicBezTo>
                <a:cubicBezTo>
                  <a:pt x="2301" y="871"/>
                  <a:pt x="2301" y="871"/>
                  <a:pt x="2301" y="871"/>
                </a:cubicBezTo>
                <a:cubicBezTo>
                  <a:pt x="2289" y="832"/>
                  <a:pt x="2289" y="832"/>
                  <a:pt x="2289" y="832"/>
                </a:cubicBezTo>
                <a:cubicBezTo>
                  <a:pt x="2288" y="826"/>
                  <a:pt x="2285" y="819"/>
                  <a:pt x="2283" y="813"/>
                </a:cubicBezTo>
                <a:cubicBezTo>
                  <a:pt x="2277" y="793"/>
                  <a:pt x="2277" y="793"/>
                  <a:pt x="2277" y="793"/>
                </a:cubicBezTo>
                <a:cubicBezTo>
                  <a:pt x="2270" y="774"/>
                  <a:pt x="2270" y="774"/>
                  <a:pt x="2270" y="774"/>
                </a:cubicBezTo>
                <a:cubicBezTo>
                  <a:pt x="2268" y="768"/>
                  <a:pt x="2265" y="762"/>
                  <a:pt x="2263" y="755"/>
                </a:cubicBezTo>
                <a:cubicBezTo>
                  <a:pt x="2258" y="743"/>
                  <a:pt x="2253" y="730"/>
                  <a:pt x="2248" y="717"/>
                </a:cubicBezTo>
                <a:cubicBezTo>
                  <a:pt x="2242" y="705"/>
                  <a:pt x="2237" y="693"/>
                  <a:pt x="2231" y="680"/>
                </a:cubicBezTo>
                <a:cubicBezTo>
                  <a:pt x="2229" y="674"/>
                  <a:pt x="2226" y="668"/>
                  <a:pt x="2223" y="662"/>
                </a:cubicBezTo>
                <a:cubicBezTo>
                  <a:pt x="2214" y="644"/>
                  <a:pt x="2214" y="644"/>
                  <a:pt x="2214" y="644"/>
                </a:cubicBezTo>
                <a:cubicBezTo>
                  <a:pt x="2204" y="626"/>
                  <a:pt x="2204" y="626"/>
                  <a:pt x="2204" y="626"/>
                </a:cubicBezTo>
                <a:cubicBezTo>
                  <a:pt x="2201" y="620"/>
                  <a:pt x="2198" y="614"/>
                  <a:pt x="2195" y="608"/>
                </a:cubicBezTo>
                <a:cubicBezTo>
                  <a:pt x="2188" y="596"/>
                  <a:pt x="2181" y="585"/>
                  <a:pt x="2175" y="573"/>
                </a:cubicBezTo>
                <a:cubicBezTo>
                  <a:pt x="2173" y="570"/>
                  <a:pt x="2171" y="567"/>
                  <a:pt x="2170" y="564"/>
                </a:cubicBezTo>
                <a:cubicBezTo>
                  <a:pt x="2164" y="556"/>
                  <a:pt x="2164" y="556"/>
                  <a:pt x="2164" y="556"/>
                </a:cubicBezTo>
                <a:cubicBezTo>
                  <a:pt x="2153" y="539"/>
                  <a:pt x="2153" y="539"/>
                  <a:pt x="2153" y="539"/>
                </a:cubicBezTo>
                <a:cubicBezTo>
                  <a:pt x="2142" y="522"/>
                  <a:pt x="2142" y="522"/>
                  <a:pt x="2142" y="522"/>
                </a:cubicBezTo>
                <a:cubicBezTo>
                  <a:pt x="2140" y="518"/>
                  <a:pt x="2140" y="518"/>
                  <a:pt x="2140" y="518"/>
                </a:cubicBezTo>
                <a:cubicBezTo>
                  <a:pt x="2137" y="513"/>
                  <a:pt x="2137" y="513"/>
                  <a:pt x="2137" y="513"/>
                </a:cubicBezTo>
                <a:cubicBezTo>
                  <a:pt x="2131" y="505"/>
                  <a:pt x="2131" y="505"/>
                  <a:pt x="2131" y="505"/>
                </a:cubicBezTo>
                <a:cubicBezTo>
                  <a:pt x="2123" y="494"/>
                  <a:pt x="2115" y="483"/>
                  <a:pt x="2108" y="473"/>
                </a:cubicBezTo>
                <a:cubicBezTo>
                  <a:pt x="2100" y="462"/>
                  <a:pt x="2091" y="451"/>
                  <a:pt x="2083" y="441"/>
                </a:cubicBezTo>
                <a:cubicBezTo>
                  <a:pt x="2079" y="436"/>
                  <a:pt x="2075" y="430"/>
                  <a:pt x="2071" y="425"/>
                </a:cubicBezTo>
                <a:cubicBezTo>
                  <a:pt x="2057" y="410"/>
                  <a:pt x="2057" y="410"/>
                  <a:pt x="2057" y="410"/>
                </a:cubicBezTo>
                <a:cubicBezTo>
                  <a:pt x="2044" y="395"/>
                  <a:pt x="2044" y="395"/>
                  <a:pt x="2044" y="395"/>
                </a:cubicBezTo>
                <a:cubicBezTo>
                  <a:pt x="2040" y="390"/>
                  <a:pt x="2036" y="385"/>
                  <a:pt x="2031" y="380"/>
                </a:cubicBezTo>
                <a:cubicBezTo>
                  <a:pt x="2022" y="371"/>
                  <a:pt x="2013" y="361"/>
                  <a:pt x="2004" y="351"/>
                </a:cubicBezTo>
                <a:cubicBezTo>
                  <a:pt x="1997" y="344"/>
                  <a:pt x="1997" y="344"/>
                  <a:pt x="1997" y="344"/>
                </a:cubicBezTo>
                <a:cubicBezTo>
                  <a:pt x="1990" y="337"/>
                  <a:pt x="1990" y="337"/>
                  <a:pt x="1990" y="337"/>
                </a:cubicBezTo>
                <a:cubicBezTo>
                  <a:pt x="1975" y="324"/>
                  <a:pt x="1975" y="324"/>
                  <a:pt x="1975" y="324"/>
                </a:cubicBezTo>
                <a:cubicBezTo>
                  <a:pt x="1956" y="305"/>
                  <a:pt x="1936" y="288"/>
                  <a:pt x="1916" y="271"/>
                </a:cubicBezTo>
                <a:cubicBezTo>
                  <a:pt x="1914" y="269"/>
                  <a:pt x="1911" y="267"/>
                  <a:pt x="1909" y="265"/>
                </a:cubicBezTo>
                <a:cubicBezTo>
                  <a:pt x="1901" y="259"/>
                  <a:pt x="1901" y="259"/>
                  <a:pt x="1901" y="259"/>
                </a:cubicBezTo>
                <a:cubicBezTo>
                  <a:pt x="1886" y="246"/>
                  <a:pt x="1886" y="246"/>
                  <a:pt x="1886" y="246"/>
                </a:cubicBezTo>
                <a:cubicBezTo>
                  <a:pt x="1870" y="234"/>
                  <a:pt x="1870" y="234"/>
                  <a:pt x="1870" y="234"/>
                </a:cubicBezTo>
                <a:cubicBezTo>
                  <a:pt x="1865" y="230"/>
                  <a:pt x="1859" y="227"/>
                  <a:pt x="1854" y="223"/>
                </a:cubicBezTo>
                <a:cubicBezTo>
                  <a:pt x="1844" y="215"/>
                  <a:pt x="1833" y="208"/>
                  <a:pt x="1822" y="200"/>
                </a:cubicBezTo>
                <a:cubicBezTo>
                  <a:pt x="1811" y="193"/>
                  <a:pt x="1800" y="186"/>
                  <a:pt x="1789" y="179"/>
                </a:cubicBezTo>
                <a:cubicBezTo>
                  <a:pt x="1784" y="176"/>
                  <a:pt x="1779" y="172"/>
                  <a:pt x="1773" y="169"/>
                </a:cubicBezTo>
                <a:cubicBezTo>
                  <a:pt x="1756" y="159"/>
                  <a:pt x="1756" y="159"/>
                  <a:pt x="1756" y="159"/>
                </a:cubicBezTo>
                <a:cubicBezTo>
                  <a:pt x="1745" y="153"/>
                  <a:pt x="1734" y="146"/>
                  <a:pt x="1723" y="140"/>
                </a:cubicBezTo>
                <a:cubicBezTo>
                  <a:pt x="1711" y="134"/>
                  <a:pt x="1700" y="128"/>
                  <a:pt x="1688" y="122"/>
                </a:cubicBezTo>
                <a:cubicBezTo>
                  <a:pt x="1680" y="118"/>
                  <a:pt x="1680" y="118"/>
                  <a:pt x="1680" y="118"/>
                </a:cubicBezTo>
                <a:cubicBezTo>
                  <a:pt x="1677" y="117"/>
                  <a:pt x="1674" y="115"/>
                  <a:pt x="1671" y="114"/>
                </a:cubicBezTo>
                <a:cubicBezTo>
                  <a:pt x="1665" y="111"/>
                  <a:pt x="1659" y="109"/>
                  <a:pt x="1654" y="106"/>
                </a:cubicBezTo>
                <a:cubicBezTo>
                  <a:pt x="1648" y="103"/>
                  <a:pt x="1642" y="101"/>
                  <a:pt x="1636" y="98"/>
                </a:cubicBezTo>
                <a:cubicBezTo>
                  <a:pt x="1627" y="94"/>
                  <a:pt x="1627" y="94"/>
                  <a:pt x="1627" y="94"/>
                </a:cubicBezTo>
                <a:cubicBezTo>
                  <a:pt x="1623" y="92"/>
                  <a:pt x="1623" y="92"/>
                  <a:pt x="1623" y="92"/>
                </a:cubicBezTo>
                <a:cubicBezTo>
                  <a:pt x="1619" y="90"/>
                  <a:pt x="1619" y="90"/>
                  <a:pt x="1619" y="90"/>
                </a:cubicBezTo>
                <a:cubicBezTo>
                  <a:pt x="1607" y="86"/>
                  <a:pt x="1595" y="81"/>
                  <a:pt x="1583" y="76"/>
                </a:cubicBezTo>
                <a:cubicBezTo>
                  <a:pt x="1574" y="73"/>
                  <a:pt x="1574" y="73"/>
                  <a:pt x="1574" y="73"/>
                </a:cubicBezTo>
                <a:cubicBezTo>
                  <a:pt x="1571" y="72"/>
                  <a:pt x="1569" y="71"/>
                  <a:pt x="1566" y="70"/>
                </a:cubicBezTo>
                <a:cubicBezTo>
                  <a:pt x="1560" y="68"/>
                  <a:pt x="1554" y="66"/>
                  <a:pt x="1548" y="64"/>
                </a:cubicBezTo>
                <a:cubicBezTo>
                  <a:pt x="1536" y="60"/>
                  <a:pt x="1524" y="55"/>
                  <a:pt x="1512" y="52"/>
                </a:cubicBezTo>
                <a:cubicBezTo>
                  <a:pt x="1500" y="48"/>
                  <a:pt x="1488" y="45"/>
                  <a:pt x="1476" y="41"/>
                </a:cubicBezTo>
                <a:cubicBezTo>
                  <a:pt x="1470" y="40"/>
                  <a:pt x="1464" y="38"/>
                  <a:pt x="1458" y="36"/>
                </a:cubicBezTo>
                <a:cubicBezTo>
                  <a:pt x="1452" y="35"/>
                  <a:pt x="1445" y="34"/>
                  <a:pt x="1439" y="32"/>
                </a:cubicBezTo>
                <a:cubicBezTo>
                  <a:pt x="1427" y="29"/>
                  <a:pt x="1415" y="27"/>
                  <a:pt x="1403" y="24"/>
                </a:cubicBezTo>
                <a:cubicBezTo>
                  <a:pt x="1391" y="22"/>
                  <a:pt x="1379" y="19"/>
                  <a:pt x="1367" y="17"/>
                </a:cubicBezTo>
                <a:cubicBezTo>
                  <a:pt x="1361" y="16"/>
                  <a:pt x="1355" y="15"/>
                  <a:pt x="1349" y="14"/>
                </a:cubicBezTo>
                <a:cubicBezTo>
                  <a:pt x="1343" y="13"/>
                  <a:pt x="1337" y="12"/>
                  <a:pt x="1330" y="12"/>
                </a:cubicBezTo>
                <a:cubicBezTo>
                  <a:pt x="1318" y="10"/>
                  <a:pt x="1306" y="8"/>
                  <a:pt x="1294" y="7"/>
                </a:cubicBezTo>
                <a:cubicBezTo>
                  <a:pt x="1291" y="7"/>
                  <a:pt x="1288" y="6"/>
                  <a:pt x="1285" y="6"/>
                </a:cubicBezTo>
                <a:cubicBezTo>
                  <a:pt x="1276" y="5"/>
                  <a:pt x="1276" y="5"/>
                  <a:pt x="1276" y="5"/>
                </a:cubicBezTo>
                <a:cubicBezTo>
                  <a:pt x="1270" y="5"/>
                  <a:pt x="1264" y="4"/>
                  <a:pt x="1258" y="4"/>
                </a:cubicBezTo>
                <a:cubicBezTo>
                  <a:pt x="1252" y="3"/>
                  <a:pt x="1246" y="3"/>
                  <a:pt x="1240" y="2"/>
                </a:cubicBezTo>
                <a:cubicBezTo>
                  <a:pt x="1231" y="2"/>
                  <a:pt x="1231" y="2"/>
                  <a:pt x="1231" y="2"/>
                </a:cubicBezTo>
                <a:cubicBezTo>
                  <a:pt x="1226" y="1"/>
                  <a:pt x="1226" y="1"/>
                  <a:pt x="1226" y="1"/>
                </a:cubicBezTo>
                <a:cubicBezTo>
                  <a:pt x="1222" y="1"/>
                  <a:pt x="1222" y="1"/>
                  <a:pt x="1222" y="1"/>
                </a:cubicBezTo>
                <a:cubicBezTo>
                  <a:pt x="1210" y="1"/>
                  <a:pt x="1198" y="1"/>
                  <a:pt x="1186" y="0"/>
                </a:cubicBezTo>
                <a:cubicBezTo>
                  <a:pt x="1180" y="0"/>
                  <a:pt x="1174" y="0"/>
                  <a:pt x="1168" y="0"/>
                </a:cubicBezTo>
                <a:cubicBezTo>
                  <a:pt x="1162" y="0"/>
                  <a:pt x="1156" y="0"/>
                  <a:pt x="1150" y="0"/>
                </a:cubicBezTo>
                <a:cubicBezTo>
                  <a:pt x="1139" y="0"/>
                  <a:pt x="1127" y="1"/>
                  <a:pt x="1115" y="1"/>
                </a:cubicBezTo>
                <a:cubicBezTo>
                  <a:pt x="1109" y="1"/>
                  <a:pt x="1103" y="2"/>
                  <a:pt x="1097" y="2"/>
                </a:cubicBezTo>
                <a:cubicBezTo>
                  <a:pt x="1092" y="2"/>
                  <a:pt x="1086" y="3"/>
                  <a:pt x="1080" y="3"/>
                </a:cubicBezTo>
                <a:cubicBezTo>
                  <a:pt x="1074" y="4"/>
                  <a:pt x="1068" y="4"/>
                  <a:pt x="1062" y="4"/>
                </a:cubicBezTo>
                <a:cubicBezTo>
                  <a:pt x="1059" y="5"/>
                  <a:pt x="1057" y="5"/>
                  <a:pt x="1054" y="5"/>
                </a:cubicBezTo>
                <a:cubicBezTo>
                  <a:pt x="1045" y="6"/>
                  <a:pt x="1045" y="6"/>
                  <a:pt x="1045" y="6"/>
                </a:cubicBezTo>
                <a:cubicBezTo>
                  <a:pt x="1033" y="8"/>
                  <a:pt x="1022" y="9"/>
                  <a:pt x="1010" y="10"/>
                </a:cubicBezTo>
                <a:cubicBezTo>
                  <a:pt x="999" y="11"/>
                  <a:pt x="988" y="14"/>
                  <a:pt x="976" y="15"/>
                </a:cubicBezTo>
                <a:cubicBezTo>
                  <a:pt x="965" y="17"/>
                  <a:pt x="954" y="19"/>
                  <a:pt x="943" y="21"/>
                </a:cubicBezTo>
                <a:cubicBezTo>
                  <a:pt x="931" y="24"/>
                  <a:pt x="920" y="26"/>
                  <a:pt x="909" y="28"/>
                </a:cubicBezTo>
                <a:cubicBezTo>
                  <a:pt x="904" y="29"/>
                  <a:pt x="898" y="31"/>
                  <a:pt x="893" y="32"/>
                </a:cubicBezTo>
                <a:cubicBezTo>
                  <a:pt x="887" y="33"/>
                  <a:pt x="882" y="35"/>
                  <a:pt x="876" y="36"/>
                </a:cubicBezTo>
                <a:cubicBezTo>
                  <a:pt x="866" y="39"/>
                  <a:pt x="855" y="42"/>
                  <a:pt x="844" y="45"/>
                </a:cubicBezTo>
                <a:cubicBezTo>
                  <a:pt x="833" y="48"/>
                  <a:pt x="823" y="51"/>
                  <a:pt x="812" y="54"/>
                </a:cubicBezTo>
                <a:cubicBezTo>
                  <a:pt x="791" y="60"/>
                  <a:pt x="771" y="68"/>
                  <a:pt x="750" y="76"/>
                </a:cubicBezTo>
                <a:cubicBezTo>
                  <a:pt x="740" y="79"/>
                  <a:pt x="730" y="84"/>
                  <a:pt x="720" y="88"/>
                </a:cubicBezTo>
                <a:cubicBezTo>
                  <a:pt x="710" y="92"/>
                  <a:pt x="701" y="96"/>
                  <a:pt x="691" y="100"/>
                </a:cubicBezTo>
                <a:cubicBezTo>
                  <a:pt x="681" y="104"/>
                  <a:pt x="672" y="109"/>
                  <a:pt x="662" y="113"/>
                </a:cubicBezTo>
                <a:cubicBezTo>
                  <a:pt x="653" y="118"/>
                  <a:pt x="643" y="122"/>
                  <a:pt x="634" y="127"/>
                </a:cubicBezTo>
                <a:cubicBezTo>
                  <a:pt x="615" y="137"/>
                  <a:pt x="597" y="146"/>
                  <a:pt x="579" y="157"/>
                </a:cubicBezTo>
                <a:cubicBezTo>
                  <a:pt x="509" y="198"/>
                  <a:pt x="445" y="244"/>
                  <a:pt x="389" y="294"/>
                </a:cubicBezTo>
                <a:cubicBezTo>
                  <a:pt x="333" y="343"/>
                  <a:pt x="285" y="395"/>
                  <a:pt x="244" y="447"/>
                </a:cubicBezTo>
                <a:cubicBezTo>
                  <a:pt x="203" y="499"/>
                  <a:pt x="169" y="551"/>
                  <a:pt x="141" y="601"/>
                </a:cubicBezTo>
                <a:cubicBezTo>
                  <a:pt x="126" y="626"/>
                  <a:pt x="115" y="651"/>
                  <a:pt x="103" y="675"/>
                </a:cubicBezTo>
                <a:cubicBezTo>
                  <a:pt x="92" y="699"/>
                  <a:pt x="82" y="722"/>
                  <a:pt x="73" y="744"/>
                </a:cubicBezTo>
                <a:cubicBezTo>
                  <a:pt x="38" y="833"/>
                  <a:pt x="21" y="906"/>
                  <a:pt x="12" y="957"/>
                </a:cubicBezTo>
                <a:cubicBezTo>
                  <a:pt x="7" y="982"/>
                  <a:pt x="5" y="1001"/>
                  <a:pt x="3" y="1014"/>
                </a:cubicBezTo>
                <a:cubicBezTo>
                  <a:pt x="1" y="1027"/>
                  <a:pt x="0" y="1034"/>
                  <a:pt x="0" y="1034"/>
                </a:cubicBezTo>
                <a:lnTo>
                  <a:pt x="153" y="1052"/>
                </a:lnTo>
                <a:close/>
              </a:path>
            </a:pathLst>
          </a:custGeom>
          <a:solidFill>
            <a:srgbClr val="4D576B">
              <a:lumMod val="20000"/>
              <a:lumOff val="80000"/>
            </a:srgbClr>
          </a:solidFill>
          <a:ln>
            <a:noFill/>
          </a:ln>
        </p:spPr>
        <p:txBody>
          <a:bodyPr anchor="ctr"/>
          <a:p>
            <a:pPr algn="ctr"/>
            <a:endParaRPr sz="1350">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任意多边形 10"/>
          <p:cNvSpPr/>
          <p:nvPr>
            <p:custDataLst>
              <p:tags r:id="rId4"/>
            </p:custDataLst>
          </p:nvPr>
        </p:nvSpPr>
        <p:spPr bwMode="auto">
          <a:xfrm>
            <a:off x="4274969" y="2390872"/>
            <a:ext cx="694902" cy="672064"/>
          </a:xfrm>
          <a:custGeom>
            <a:avLst/>
            <a:gdLst>
              <a:gd name="connsiteX0" fmla="*/ 70140 w 338138"/>
              <a:gd name="connsiteY0" fmla="*/ 285750 h 327025"/>
              <a:gd name="connsiteX1" fmla="*/ 85221 w 338138"/>
              <a:gd name="connsiteY1" fmla="*/ 285750 h 327025"/>
              <a:gd name="connsiteX2" fmla="*/ 92076 w 338138"/>
              <a:gd name="connsiteY2" fmla="*/ 293544 h 327025"/>
              <a:gd name="connsiteX3" fmla="*/ 85221 w 338138"/>
              <a:gd name="connsiteY3" fmla="*/ 300038 h 327025"/>
              <a:gd name="connsiteX4" fmla="*/ 70140 w 338138"/>
              <a:gd name="connsiteY4" fmla="*/ 300038 h 327025"/>
              <a:gd name="connsiteX5" fmla="*/ 61913 w 338138"/>
              <a:gd name="connsiteY5" fmla="*/ 293544 h 327025"/>
              <a:gd name="connsiteX6" fmla="*/ 70140 w 338138"/>
              <a:gd name="connsiteY6" fmla="*/ 285750 h 327025"/>
              <a:gd name="connsiteX7" fmla="*/ 22225 w 338138"/>
              <a:gd name="connsiteY7" fmla="*/ 277812 h 327025"/>
              <a:gd name="connsiteX8" fmla="*/ 22225 w 338138"/>
              <a:gd name="connsiteY8" fmla="*/ 304800 h 327025"/>
              <a:gd name="connsiteX9" fmla="*/ 23529 w 338138"/>
              <a:gd name="connsiteY9" fmla="*/ 304800 h 327025"/>
              <a:gd name="connsiteX10" fmla="*/ 131763 w 338138"/>
              <a:gd name="connsiteY10" fmla="*/ 304800 h 327025"/>
              <a:gd name="connsiteX11" fmla="*/ 131763 w 338138"/>
              <a:gd name="connsiteY11" fmla="*/ 277812 h 327025"/>
              <a:gd name="connsiteX12" fmla="*/ 22225 w 338138"/>
              <a:gd name="connsiteY12" fmla="*/ 277812 h 327025"/>
              <a:gd name="connsiteX13" fmla="*/ 155575 w 338138"/>
              <a:gd name="connsiteY13" fmla="*/ 244475 h 327025"/>
              <a:gd name="connsiteX14" fmla="*/ 155575 w 338138"/>
              <a:gd name="connsiteY14" fmla="*/ 266700 h 327025"/>
              <a:gd name="connsiteX15" fmla="*/ 211138 w 338138"/>
              <a:gd name="connsiteY15" fmla="*/ 266700 h 327025"/>
              <a:gd name="connsiteX16" fmla="*/ 211138 w 338138"/>
              <a:gd name="connsiteY16" fmla="*/ 244475 h 327025"/>
              <a:gd name="connsiteX17" fmla="*/ 22225 w 338138"/>
              <a:gd name="connsiteY17" fmla="*/ 120650 h 327025"/>
              <a:gd name="connsiteX18" fmla="*/ 22225 w 338138"/>
              <a:gd name="connsiteY18" fmla="*/ 263525 h 327025"/>
              <a:gd name="connsiteX19" fmla="*/ 131763 w 338138"/>
              <a:gd name="connsiteY19" fmla="*/ 263525 h 327025"/>
              <a:gd name="connsiteX20" fmla="*/ 131763 w 338138"/>
              <a:gd name="connsiteY20" fmla="*/ 120650 h 327025"/>
              <a:gd name="connsiteX21" fmla="*/ 23529 w 338138"/>
              <a:gd name="connsiteY21" fmla="*/ 120650 h 327025"/>
              <a:gd name="connsiteX22" fmla="*/ 22225 w 338138"/>
              <a:gd name="connsiteY22" fmla="*/ 120650 h 327025"/>
              <a:gd name="connsiteX23" fmla="*/ 62683 w 338138"/>
              <a:gd name="connsiteY23" fmla="*/ 22225 h 327025"/>
              <a:gd name="connsiteX24" fmla="*/ 50800 w 338138"/>
              <a:gd name="connsiteY24" fmla="*/ 32767 h 327025"/>
              <a:gd name="connsiteX25" fmla="*/ 50800 w 338138"/>
              <a:gd name="connsiteY25" fmla="*/ 97336 h 327025"/>
              <a:gd name="connsiteX26" fmla="*/ 132659 w 338138"/>
              <a:gd name="connsiteY26" fmla="*/ 97336 h 327025"/>
              <a:gd name="connsiteX27" fmla="*/ 155104 w 338138"/>
              <a:gd name="connsiteY27" fmla="*/ 119737 h 327025"/>
              <a:gd name="connsiteX28" fmla="*/ 155104 w 338138"/>
              <a:gd name="connsiteY28" fmla="*/ 223838 h 327025"/>
              <a:gd name="connsiteX29" fmla="*/ 305618 w 338138"/>
              <a:gd name="connsiteY29" fmla="*/ 223838 h 327025"/>
              <a:gd name="connsiteX30" fmla="*/ 317500 w 338138"/>
              <a:gd name="connsiteY30" fmla="*/ 213296 h 327025"/>
              <a:gd name="connsiteX31" fmla="*/ 317500 w 338138"/>
              <a:gd name="connsiteY31" fmla="*/ 32767 h 327025"/>
              <a:gd name="connsiteX32" fmla="*/ 305618 w 338138"/>
              <a:gd name="connsiteY32" fmla="*/ 22225 h 327025"/>
              <a:gd name="connsiteX33" fmla="*/ 62683 w 338138"/>
              <a:gd name="connsiteY33" fmla="*/ 22225 h 327025"/>
              <a:gd name="connsiteX34" fmla="*/ 62080 w 338138"/>
              <a:gd name="connsiteY34" fmla="*/ 0 h 327025"/>
              <a:gd name="connsiteX35" fmla="*/ 305117 w 338138"/>
              <a:gd name="connsiteY35" fmla="*/ 0 h 327025"/>
              <a:gd name="connsiteX36" fmla="*/ 338138 w 338138"/>
              <a:gd name="connsiteY36" fmla="*/ 32966 h 327025"/>
              <a:gd name="connsiteX37" fmla="*/ 338138 w 338138"/>
              <a:gd name="connsiteY37" fmla="*/ 213621 h 327025"/>
              <a:gd name="connsiteX38" fmla="*/ 305117 w 338138"/>
              <a:gd name="connsiteY38" fmla="*/ 245269 h 327025"/>
              <a:gd name="connsiteX39" fmla="*/ 233791 w 338138"/>
              <a:gd name="connsiteY39" fmla="*/ 245269 h 327025"/>
              <a:gd name="connsiteX40" fmla="*/ 233791 w 338138"/>
              <a:gd name="connsiteY40" fmla="*/ 266367 h 327025"/>
              <a:gd name="connsiteX41" fmla="*/ 265491 w 338138"/>
              <a:gd name="connsiteY41" fmla="*/ 266367 h 327025"/>
              <a:gd name="connsiteX42" fmla="*/ 276058 w 338138"/>
              <a:gd name="connsiteY42" fmla="*/ 276916 h 327025"/>
              <a:gd name="connsiteX43" fmla="*/ 265491 w 338138"/>
              <a:gd name="connsiteY43" fmla="*/ 288784 h 327025"/>
              <a:gd name="connsiteX44" fmla="*/ 154540 w 338138"/>
              <a:gd name="connsiteY44" fmla="*/ 288784 h 327025"/>
              <a:gd name="connsiteX45" fmla="*/ 154540 w 338138"/>
              <a:gd name="connsiteY45" fmla="*/ 304608 h 327025"/>
              <a:gd name="connsiteX46" fmla="*/ 132085 w 338138"/>
              <a:gd name="connsiteY46" fmla="*/ 327025 h 327025"/>
              <a:gd name="connsiteX47" fmla="*/ 22454 w 338138"/>
              <a:gd name="connsiteY47" fmla="*/ 327025 h 327025"/>
              <a:gd name="connsiteX48" fmla="*/ 0 w 338138"/>
              <a:gd name="connsiteY48" fmla="*/ 304608 h 327025"/>
              <a:gd name="connsiteX49" fmla="*/ 0 w 338138"/>
              <a:gd name="connsiteY49" fmla="*/ 119997 h 327025"/>
              <a:gd name="connsiteX50" fmla="*/ 22454 w 338138"/>
              <a:gd name="connsiteY50" fmla="*/ 97580 h 327025"/>
              <a:gd name="connsiteX51" fmla="*/ 29058 w 338138"/>
              <a:gd name="connsiteY51" fmla="*/ 97580 h 327025"/>
              <a:gd name="connsiteX52" fmla="*/ 29058 w 338138"/>
              <a:gd name="connsiteY52" fmla="*/ 32966 h 327025"/>
              <a:gd name="connsiteX53" fmla="*/ 62080 w 338138"/>
              <a:gd name="connsiteY53"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38138" h="327025">
                <a:moveTo>
                  <a:pt x="70140" y="285750"/>
                </a:moveTo>
                <a:cubicBezTo>
                  <a:pt x="70140" y="285750"/>
                  <a:pt x="70140" y="285750"/>
                  <a:pt x="85221" y="285750"/>
                </a:cubicBezTo>
                <a:cubicBezTo>
                  <a:pt x="89334" y="285750"/>
                  <a:pt x="92076" y="289647"/>
                  <a:pt x="92076" y="293544"/>
                </a:cubicBezTo>
                <a:cubicBezTo>
                  <a:pt x="92076" y="297440"/>
                  <a:pt x="89334" y="300038"/>
                  <a:pt x="85221" y="300038"/>
                </a:cubicBezTo>
                <a:cubicBezTo>
                  <a:pt x="85221" y="300038"/>
                  <a:pt x="85221" y="300038"/>
                  <a:pt x="70140" y="300038"/>
                </a:cubicBezTo>
                <a:cubicBezTo>
                  <a:pt x="66026" y="300038"/>
                  <a:pt x="61913" y="297440"/>
                  <a:pt x="61913" y="293544"/>
                </a:cubicBezTo>
                <a:cubicBezTo>
                  <a:pt x="61913" y="289647"/>
                  <a:pt x="66026" y="285750"/>
                  <a:pt x="70140" y="285750"/>
                </a:cubicBezTo>
                <a:close/>
                <a:moveTo>
                  <a:pt x="22225" y="277812"/>
                </a:moveTo>
                <a:cubicBezTo>
                  <a:pt x="22225" y="277812"/>
                  <a:pt x="22225" y="277812"/>
                  <a:pt x="22225" y="304800"/>
                </a:cubicBezTo>
                <a:cubicBezTo>
                  <a:pt x="22225" y="304800"/>
                  <a:pt x="23529" y="304800"/>
                  <a:pt x="23529" y="304800"/>
                </a:cubicBezTo>
                <a:cubicBezTo>
                  <a:pt x="23529" y="304800"/>
                  <a:pt x="23529" y="304800"/>
                  <a:pt x="131763" y="304800"/>
                </a:cubicBezTo>
                <a:cubicBezTo>
                  <a:pt x="131763" y="304800"/>
                  <a:pt x="131763" y="304800"/>
                  <a:pt x="131763" y="277812"/>
                </a:cubicBezTo>
                <a:cubicBezTo>
                  <a:pt x="131763" y="277812"/>
                  <a:pt x="131763" y="277812"/>
                  <a:pt x="22225" y="277812"/>
                </a:cubicBezTo>
                <a:close/>
                <a:moveTo>
                  <a:pt x="155575" y="244475"/>
                </a:moveTo>
                <a:lnTo>
                  <a:pt x="155575" y="266700"/>
                </a:lnTo>
                <a:lnTo>
                  <a:pt x="211138" y="266700"/>
                </a:lnTo>
                <a:lnTo>
                  <a:pt x="211138" y="244475"/>
                </a:lnTo>
                <a:close/>
                <a:moveTo>
                  <a:pt x="22225" y="120650"/>
                </a:moveTo>
                <a:cubicBezTo>
                  <a:pt x="22225" y="120650"/>
                  <a:pt x="22225" y="120650"/>
                  <a:pt x="22225" y="263525"/>
                </a:cubicBezTo>
                <a:cubicBezTo>
                  <a:pt x="22225" y="263525"/>
                  <a:pt x="22225" y="263525"/>
                  <a:pt x="131763" y="263525"/>
                </a:cubicBezTo>
                <a:cubicBezTo>
                  <a:pt x="131763" y="263525"/>
                  <a:pt x="131763" y="263525"/>
                  <a:pt x="131763" y="120650"/>
                </a:cubicBezTo>
                <a:cubicBezTo>
                  <a:pt x="131763" y="120650"/>
                  <a:pt x="131763" y="120650"/>
                  <a:pt x="23529" y="120650"/>
                </a:cubicBezTo>
                <a:cubicBezTo>
                  <a:pt x="23529" y="120650"/>
                  <a:pt x="22225" y="120650"/>
                  <a:pt x="22225" y="120650"/>
                </a:cubicBezTo>
                <a:close/>
                <a:moveTo>
                  <a:pt x="62683" y="22225"/>
                </a:moveTo>
                <a:cubicBezTo>
                  <a:pt x="56081" y="22225"/>
                  <a:pt x="50800" y="26178"/>
                  <a:pt x="50800" y="32767"/>
                </a:cubicBezTo>
                <a:cubicBezTo>
                  <a:pt x="50800" y="32767"/>
                  <a:pt x="50800" y="32767"/>
                  <a:pt x="50800" y="97336"/>
                </a:cubicBezTo>
                <a:cubicBezTo>
                  <a:pt x="50800" y="97336"/>
                  <a:pt x="50800" y="97336"/>
                  <a:pt x="132659" y="97336"/>
                </a:cubicBezTo>
                <a:cubicBezTo>
                  <a:pt x="144541" y="97336"/>
                  <a:pt x="155104" y="107878"/>
                  <a:pt x="155104" y="119737"/>
                </a:cubicBezTo>
                <a:cubicBezTo>
                  <a:pt x="155104" y="119737"/>
                  <a:pt x="155104" y="119737"/>
                  <a:pt x="155104" y="223838"/>
                </a:cubicBezTo>
                <a:cubicBezTo>
                  <a:pt x="155104" y="223838"/>
                  <a:pt x="155104" y="223838"/>
                  <a:pt x="305618" y="223838"/>
                </a:cubicBezTo>
                <a:cubicBezTo>
                  <a:pt x="312219" y="223838"/>
                  <a:pt x="317500" y="218567"/>
                  <a:pt x="317500" y="213296"/>
                </a:cubicBezTo>
                <a:lnTo>
                  <a:pt x="317500" y="32767"/>
                </a:lnTo>
                <a:cubicBezTo>
                  <a:pt x="317500" y="26178"/>
                  <a:pt x="312219" y="22225"/>
                  <a:pt x="305618" y="22225"/>
                </a:cubicBezTo>
                <a:cubicBezTo>
                  <a:pt x="305618" y="22225"/>
                  <a:pt x="305618" y="22225"/>
                  <a:pt x="62683" y="22225"/>
                </a:cubicBezTo>
                <a:close/>
                <a:moveTo>
                  <a:pt x="62080" y="0"/>
                </a:moveTo>
                <a:cubicBezTo>
                  <a:pt x="62080" y="0"/>
                  <a:pt x="62080" y="0"/>
                  <a:pt x="305117" y="0"/>
                </a:cubicBezTo>
                <a:cubicBezTo>
                  <a:pt x="323609" y="0"/>
                  <a:pt x="338138" y="14505"/>
                  <a:pt x="338138" y="32966"/>
                </a:cubicBezTo>
                <a:cubicBezTo>
                  <a:pt x="338138" y="32966"/>
                  <a:pt x="338138" y="32966"/>
                  <a:pt x="338138" y="213621"/>
                </a:cubicBezTo>
                <a:cubicBezTo>
                  <a:pt x="338138" y="230764"/>
                  <a:pt x="323609" y="245269"/>
                  <a:pt x="305117" y="245269"/>
                </a:cubicBezTo>
                <a:cubicBezTo>
                  <a:pt x="305117" y="245269"/>
                  <a:pt x="305117" y="245269"/>
                  <a:pt x="233791" y="245269"/>
                </a:cubicBezTo>
                <a:cubicBezTo>
                  <a:pt x="233791" y="245269"/>
                  <a:pt x="233791" y="245269"/>
                  <a:pt x="233791" y="266367"/>
                </a:cubicBezTo>
                <a:cubicBezTo>
                  <a:pt x="233791" y="266367"/>
                  <a:pt x="233791" y="266367"/>
                  <a:pt x="265491" y="266367"/>
                </a:cubicBezTo>
                <a:cubicBezTo>
                  <a:pt x="270775" y="266367"/>
                  <a:pt x="276058" y="271642"/>
                  <a:pt x="276058" y="276916"/>
                </a:cubicBezTo>
                <a:cubicBezTo>
                  <a:pt x="276058" y="283510"/>
                  <a:pt x="270775" y="288784"/>
                  <a:pt x="265491" y="288784"/>
                </a:cubicBezTo>
                <a:cubicBezTo>
                  <a:pt x="265491" y="288784"/>
                  <a:pt x="265491" y="288784"/>
                  <a:pt x="154540" y="288784"/>
                </a:cubicBezTo>
                <a:cubicBezTo>
                  <a:pt x="154540" y="288784"/>
                  <a:pt x="154540" y="288784"/>
                  <a:pt x="154540" y="304608"/>
                </a:cubicBezTo>
                <a:cubicBezTo>
                  <a:pt x="154540" y="316476"/>
                  <a:pt x="143973" y="327025"/>
                  <a:pt x="132085" y="327025"/>
                </a:cubicBezTo>
                <a:cubicBezTo>
                  <a:pt x="132085" y="327025"/>
                  <a:pt x="132085" y="327025"/>
                  <a:pt x="22454" y="327025"/>
                </a:cubicBezTo>
                <a:cubicBezTo>
                  <a:pt x="10567" y="327025"/>
                  <a:pt x="0" y="316476"/>
                  <a:pt x="0" y="304608"/>
                </a:cubicBezTo>
                <a:cubicBezTo>
                  <a:pt x="0" y="304608"/>
                  <a:pt x="0" y="304608"/>
                  <a:pt x="0" y="119997"/>
                </a:cubicBezTo>
                <a:cubicBezTo>
                  <a:pt x="0" y="108129"/>
                  <a:pt x="10567" y="97580"/>
                  <a:pt x="22454" y="97580"/>
                </a:cubicBezTo>
                <a:cubicBezTo>
                  <a:pt x="22454" y="97580"/>
                  <a:pt x="22454" y="97580"/>
                  <a:pt x="29058" y="97580"/>
                </a:cubicBezTo>
                <a:cubicBezTo>
                  <a:pt x="29058" y="97580"/>
                  <a:pt x="29058" y="97580"/>
                  <a:pt x="29058" y="32966"/>
                </a:cubicBezTo>
                <a:cubicBezTo>
                  <a:pt x="29058" y="14505"/>
                  <a:pt x="43588" y="0"/>
                  <a:pt x="62080" y="0"/>
                </a:cubicBezTo>
                <a:close/>
              </a:path>
            </a:pathLst>
          </a:custGeom>
          <a:solidFill>
            <a:srgbClr val="1F74AD"/>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350">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文本框 19"/>
          <p:cNvSpPr txBox="1"/>
          <p:nvPr>
            <p:custDataLst>
              <p:tags r:id="rId5"/>
            </p:custDataLst>
          </p:nvPr>
        </p:nvSpPr>
        <p:spPr>
          <a:xfrm>
            <a:off x="323215" y="2139315"/>
            <a:ext cx="2701290" cy="1638300"/>
          </a:xfrm>
          <a:prstGeom prst="rect">
            <a:avLst/>
          </a:prstGeom>
          <a:noFill/>
        </p:spPr>
        <p:txBody>
          <a:bodyPr wrap="square" lIns="67500" tIns="35100" rIns="67500" bIns="35100"/>
          <a:p>
            <a:pPr>
              <a:lnSpc>
                <a:spcPct val="120000"/>
              </a:lnSpc>
            </a:pPr>
            <a:r>
              <a:rPr lang="zh-CN" altLang="en-US" sz="1600" spc="150">
                <a:latin typeface="微软雅黑" panose="020B0503020204020204" pitchFamily="34" charset="-122"/>
                <a:ea typeface="微软雅黑" panose="020B0503020204020204" pitchFamily="34" charset="-122"/>
                <a:sym typeface="Arial" panose="020B0604020202020204" pitchFamily="34" charset="0"/>
              </a:rPr>
              <a:t>大致说来，西方早期的人本思想，主要是相对于神本思想，主张用人性反对神性，用人权反对神权，强调把人的价值放到首位。</a:t>
            </a:r>
            <a:endParaRPr lang="zh-CN" altLang="en-US" sz="1600" spc="15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矩形 20"/>
          <p:cNvSpPr/>
          <p:nvPr>
            <p:custDataLst>
              <p:tags r:id="rId6"/>
            </p:custDataLst>
          </p:nvPr>
        </p:nvSpPr>
        <p:spPr>
          <a:xfrm>
            <a:off x="539039" y="1635796"/>
            <a:ext cx="1958383" cy="360018"/>
          </a:xfrm>
          <a:prstGeom prst="rect">
            <a:avLst/>
          </a:prstGeom>
        </p:spPr>
        <p:txBody>
          <a:bodyPr wrap="square" lIns="67500" tIns="35100" rIns="67500" bIns="35100" anchor="b" anchorCtr="0"/>
          <a:p>
            <a:pPr>
              <a:lnSpc>
                <a:spcPct val="120000"/>
              </a:lnSpc>
            </a:pPr>
            <a:r>
              <a:rPr lang="zh-CN" altLang="en-US" sz="1600" b="1" spc="300">
                <a:solidFill>
                  <a:srgbClr val="1F74AD"/>
                </a:solidFill>
                <a:latin typeface="微软雅黑" panose="020B0503020204020204" pitchFamily="34" charset="-122"/>
                <a:ea typeface="微软雅黑" panose="020B0503020204020204" pitchFamily="34" charset="-122"/>
                <a:cs typeface="+mn-ea"/>
                <a:sym typeface="Arial" panose="020B0604020202020204" pitchFamily="34" charset="0"/>
              </a:rPr>
              <a:t>1. “人”的概念</a:t>
            </a:r>
            <a:endParaRPr lang="zh-CN" altLang="en-US" sz="1600" b="1" spc="300">
              <a:solidFill>
                <a:srgbClr val="1F74AD"/>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二、尊重他人</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28320" y="680085"/>
            <a:ext cx="2926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（一）“尊重他人”的内涵</a:t>
            </a:r>
            <a:endParaRPr lang="zh-CN" altLang="en-US">
              <a:latin typeface="宋体" panose="02010600030101010101" pitchFamily="2" charset="-122"/>
              <a:ea typeface="宋体" panose="02010600030101010101" pitchFamily="2" charset="-122"/>
            </a:endParaRPr>
          </a:p>
        </p:txBody>
      </p:sp>
      <p:sp>
        <p:nvSpPr>
          <p:cNvPr id="13" name="文本框 12"/>
          <p:cNvSpPr txBox="1"/>
          <p:nvPr/>
        </p:nvSpPr>
        <p:spPr>
          <a:xfrm>
            <a:off x="395605" y="1131570"/>
            <a:ext cx="4551045" cy="3784600"/>
          </a:xfrm>
          <a:prstGeom prst="rect">
            <a:avLst/>
          </a:prstGeom>
          <a:noFill/>
        </p:spPr>
        <p:txBody>
          <a:bodyPr wrap="square" rtlCol="0">
            <a:spAutoFit/>
          </a:bodyPr>
          <a:p>
            <a:r>
              <a:rPr lang="zh-CN" altLang="en-US" sz="1600" b="1">
                <a:latin typeface="宋体" panose="02010600030101010101" pitchFamily="2" charset="-122"/>
                <a:ea typeface="宋体" panose="02010600030101010101" pitchFamily="2" charset="-122"/>
                <a:cs typeface="宋体" panose="02010600030101010101" pitchFamily="2" charset="-122"/>
              </a:rPr>
              <a:t>1.“尊重”的汉语释义</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根据《现代汉语词典》（第 7 版）的解释，尊重是作为一种动词和形容词来使用的，主要有三种用法。第一是“尊敬”或者“敬重”，如尊重老人、互相尊重；第二是“重视并严肃对待”，如尊重历史和尊重事实；第三是“庄重”（指行为），作为形容词来使用如放尊重些。</a:t>
            </a:r>
            <a:endParaRPr lang="zh-CN" altLang="en-US" sz="1600">
              <a:latin typeface="宋体" panose="02010600030101010101" pitchFamily="2" charset="-122"/>
              <a:ea typeface="宋体" panose="02010600030101010101" pitchFamily="2" charset="-122"/>
              <a:cs typeface="宋体" panose="02010600030101010101" pitchFamily="2" charset="-122"/>
            </a:endParaRPr>
          </a:p>
          <a:p>
            <a:r>
              <a:rPr lang="zh-CN" altLang="en-US" sz="1600" b="1">
                <a:latin typeface="宋体" panose="02010600030101010101" pitchFamily="2" charset="-122"/>
                <a:ea typeface="宋体" panose="02010600030101010101" pitchFamily="2" charset="-122"/>
                <a:cs typeface="宋体" panose="02010600030101010101" pitchFamily="2" charset="-122"/>
              </a:rPr>
              <a:t>2.“尊重”的外文释义</a:t>
            </a:r>
            <a:endParaRPr lang="zh-CN" altLang="en-US" sz="1600" b="1">
              <a:latin typeface="宋体" panose="02010600030101010101" pitchFamily="2" charset="-122"/>
              <a:ea typeface="宋体" panose="02010600030101010101" pitchFamily="2" charset="-122"/>
              <a:cs typeface="宋体" panose="02010600030101010101" pitchFamily="2" charset="-122"/>
            </a:endParaRPr>
          </a:p>
          <a:p>
            <a:r>
              <a:rPr lang="zh-CN" altLang="en-US" sz="1600">
                <a:latin typeface="宋体" panose="02010600030101010101" pitchFamily="2" charset="-122"/>
                <a:ea typeface="宋体" panose="02010600030101010101" pitchFamily="2" charset="-122"/>
                <a:cs typeface="宋体" panose="02010600030101010101" pitchFamily="2" charset="-122"/>
              </a:rPr>
              <a:t>“尊重”主要对应着三种译文，最常见的是“respect”，依据《斯坦福哲学百科辞典》的释义，“respect”一词来源于拉丁文当中的“respicere”，包含着“往回看”“再一次地看”的意思，这一解释包含着的核心思想是主体依据客体本身给予客体一定的关注和重视，试图看清客体，了解客体。</a:t>
            </a:r>
            <a:endParaRPr lang="zh-CN" altLang="en-US" sz="1600">
              <a:latin typeface="宋体" panose="02010600030101010101" pitchFamily="2" charset="-122"/>
              <a:ea typeface="宋体" panose="02010600030101010101" pitchFamily="2" charset="-122"/>
              <a:cs typeface="宋体" panose="02010600030101010101" pitchFamily="2" charset="-122"/>
            </a:endParaRPr>
          </a:p>
        </p:txBody>
      </p:sp>
      <p:pic>
        <p:nvPicPr>
          <p:cNvPr id="107" name="图片 106"/>
          <p:cNvPicPr/>
          <p:nvPr/>
        </p:nvPicPr>
        <p:blipFill>
          <a:blip r:embed="rId1"/>
          <a:stretch>
            <a:fillRect/>
          </a:stretch>
        </p:blipFill>
        <p:spPr>
          <a:xfrm>
            <a:off x="5055235" y="1620520"/>
            <a:ext cx="3780790" cy="28067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二、尊重他人</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28320" y="680085"/>
            <a:ext cx="33832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（三）“尊重他人”的道德意蕴</a:t>
            </a:r>
            <a:endParaRPr lang="zh-CN" altLang="en-US">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730250" y="2465070"/>
            <a:ext cx="2754630" cy="1460500"/>
          </a:xfrm>
          <a:prstGeom prst="rect">
            <a:avLst/>
          </a:prstGeom>
          <a:noFill/>
        </p:spPr>
        <p:txBody>
          <a:bodyPr wrap="square" rtlCol="0"/>
          <a:p>
            <a:pPr algn="l">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“敬”不仅本身就是一种重要的德性，而且是道德人格的起点。由此表明，“尊重他人”蕴含着丰富的道德思想，是重要的道德原则。</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2"/>
            </p:custDataLst>
          </p:nvPr>
        </p:nvSpPr>
        <p:spPr>
          <a:xfrm>
            <a:off x="730250" y="1731645"/>
            <a:ext cx="2405380" cy="734060"/>
          </a:xfrm>
          <a:prstGeom prst="rect">
            <a:avLst/>
          </a:prstGeom>
          <a:noFill/>
        </p:spPr>
        <p:txBody>
          <a:bodyPr wrap="square" rtlCol="0"/>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1.“尊重他人”是重要的道德原则</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文本框 17"/>
          <p:cNvSpPr txBox="1"/>
          <p:nvPr>
            <p:custDataLst>
              <p:tags r:id="rId3"/>
            </p:custDataLst>
          </p:nvPr>
        </p:nvSpPr>
        <p:spPr>
          <a:xfrm>
            <a:off x="5534025" y="1347470"/>
            <a:ext cx="2880360" cy="1323975"/>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每个人的道德修养因教育、环境的不同而呈现出高低之分，尊重他人是最基础的道德修养，这首先是因为，尊重他人是人不可或缺的道德修养。</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custDataLst>
              <p:tags r:id="rId4"/>
            </p:custDataLst>
          </p:nvPr>
        </p:nvSpPr>
        <p:spPr>
          <a:xfrm>
            <a:off x="5507990" y="699135"/>
            <a:ext cx="2405380" cy="815975"/>
          </a:xfrm>
          <a:prstGeom prst="rect">
            <a:avLst/>
          </a:prstGeom>
          <a:noFill/>
        </p:spPr>
        <p:txBody>
          <a:bodyPr wrap="square" rtlCol="0"/>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2.“尊重他人”是最基础的道德修养</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5579745" y="3459480"/>
            <a:ext cx="2834640" cy="1427480"/>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各个国家、民族因为社会制度、文化传统、宗教信仰、生活方式乃至语言的不同，在面临一些共同问题时，会不可避免地存在一些分歧。</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文本框 21"/>
          <p:cNvSpPr txBox="1"/>
          <p:nvPr>
            <p:custDataLst>
              <p:tags r:id="rId6"/>
            </p:custDataLst>
          </p:nvPr>
        </p:nvSpPr>
        <p:spPr>
          <a:xfrm>
            <a:off x="5652135" y="2715895"/>
            <a:ext cx="2672715" cy="668020"/>
          </a:xfrm>
          <a:prstGeom prst="rect">
            <a:avLst/>
          </a:prstGeom>
          <a:noFill/>
        </p:spPr>
        <p:txBody>
          <a:bodyPr wrap="square" rtlCol="0"/>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3.“尊重他人”是人类的道德价值共识</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箭头: 上弧形 12"/>
          <p:cNvSpPr/>
          <p:nvPr>
            <p:custDataLst>
              <p:tags r:id="rId7"/>
            </p:custDataLst>
          </p:nvPr>
        </p:nvSpPr>
        <p:spPr>
          <a:xfrm rot="1800000">
            <a:off x="4160044" y="1754981"/>
            <a:ext cx="1489710" cy="579596"/>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箭头: 上弧形 13"/>
          <p:cNvSpPr/>
          <p:nvPr>
            <p:custDataLst>
              <p:tags r:id="rId8"/>
            </p:custDataLst>
          </p:nvPr>
        </p:nvSpPr>
        <p:spPr>
          <a:xfrm rot="9000000">
            <a:off x="4232434" y="3010853"/>
            <a:ext cx="1489710" cy="579596"/>
          </a:xfrm>
          <a:prstGeom prst="curvedDownArrow">
            <a:avLst>
              <a:gd name="adj1" fmla="val 50000"/>
              <a:gd name="adj2" fmla="val 50000"/>
              <a:gd name="adj3" fmla="val 23800"/>
            </a:avLst>
          </a:prstGeom>
          <a:solidFill>
            <a:srgbClr val="79B6D3"/>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箭头: 上弧形 14"/>
          <p:cNvSpPr/>
          <p:nvPr>
            <p:custDataLst>
              <p:tags r:id="rId9"/>
            </p:custDataLst>
          </p:nvPr>
        </p:nvSpPr>
        <p:spPr>
          <a:xfrm rot="16200000">
            <a:off x="3091339" y="2417445"/>
            <a:ext cx="1489710" cy="579596"/>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AutoShape 8"/>
          <p:cNvSpPr/>
          <p:nvPr>
            <p:custDataLst>
              <p:tags r:id="rId10"/>
            </p:custDataLst>
          </p:nvPr>
        </p:nvSpPr>
        <p:spPr bwMode="auto">
          <a:xfrm>
            <a:off x="3737134" y="2556034"/>
            <a:ext cx="304800" cy="302419"/>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AutoShape 11"/>
          <p:cNvSpPr>
            <a:spLocks noChangeAspect="1"/>
          </p:cNvSpPr>
          <p:nvPr>
            <p:custDataLst>
              <p:tags r:id="rId11"/>
            </p:custDataLst>
          </p:nvPr>
        </p:nvSpPr>
        <p:spPr bwMode="auto">
          <a:xfrm>
            <a:off x="4693444" y="1985963"/>
            <a:ext cx="257651" cy="236220"/>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4"/>
          <p:cNvSpPr/>
          <p:nvPr>
            <p:custDataLst>
              <p:tags r:id="rId12"/>
            </p:custDataLst>
          </p:nvPr>
        </p:nvSpPr>
        <p:spPr bwMode="auto">
          <a:xfrm>
            <a:off x="4842986" y="3115628"/>
            <a:ext cx="269081" cy="269081"/>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79B6D3"/>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915670"/>
            <a:ext cx="4377690" cy="39255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关爱就是关怀爱护的意思。心理学意义上的关爱，主要是指从心理学的角度出发，以心理学的术语解释关爱。此时的心理学同哲学、伦理学等其他的学科存在千丝万缕的联系。这主要表现为以下两个特点。</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1. 关爱心理</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关爱心理作为整体的表现有一种关系思维和具有一种情景性两个特点。</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2. 关爱心理的层次</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通过对各种文献下关爱的思考，可以得出结论——存在意向型关爱、情感型关爱和完全型关爱三种层次上的关爱。从知、情、行的角度分析，它们三者在关爱的深度上是递增的。</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三、关爱他人</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（一）关爱的内涵</a:t>
            </a:r>
            <a:endParaRPr lang="zh-CN" altLang="en-US">
              <a:latin typeface="宋体" panose="02010600030101010101" pitchFamily="2" charset="-122"/>
              <a:ea typeface="宋体" panose="02010600030101010101" pitchFamily="2" charset="-122"/>
            </a:endParaRPr>
          </a:p>
        </p:txBody>
      </p:sp>
      <p:pic>
        <p:nvPicPr>
          <p:cNvPr id="108" name="图片 107"/>
          <p:cNvPicPr/>
          <p:nvPr/>
        </p:nvPicPr>
        <p:blipFill>
          <a:blip r:embed="rId1"/>
          <a:stretch>
            <a:fillRect/>
          </a:stretch>
        </p:blipFill>
        <p:spPr>
          <a:xfrm>
            <a:off x="4932045" y="1419225"/>
            <a:ext cx="3731895" cy="263906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a:t>
            </a:r>
            <a:r>
              <a:rPr lang="en-US" sz="3300" dirty="0" smtClean="0">
                <a:solidFill>
                  <a:schemeClr val="accent1"/>
                </a:solidFill>
                <a:latin typeface="Agency FB" panose="020B0503020202020204" pitchFamily="34" charset="0"/>
                <a:ea typeface="+mn-ea"/>
                <a:cs typeface="+mn-ea"/>
              </a:rPr>
              <a:t>03</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620" y="3537585"/>
            <a:ext cx="3286760" cy="701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审美情趣</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_文本框 2"/>
          <p:cNvSpPr txBox="1"/>
          <p:nvPr>
            <p:custDataLst>
              <p:tags r:id="rId1"/>
            </p:custDataLst>
          </p:nvPr>
        </p:nvSpPr>
        <p:spPr>
          <a:xfrm>
            <a:off x="4041164" y="1523306"/>
            <a:ext cx="4754880" cy="783590"/>
          </a:xfrm>
          <a:prstGeom prst="rect">
            <a:avLst/>
          </a:prstGeom>
          <a:noFill/>
        </p:spPr>
        <p:txBody>
          <a:bodyPr wrap="none" rtlCol="0">
            <a:spAutoFit/>
          </a:bodyPr>
          <a:lstStyle/>
          <a:p>
            <a:pPr algn="l"/>
            <a:r>
              <a:rPr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rPr>
              <a:t>任务一　人文底蕴</a:t>
            </a:r>
            <a:endParaRPr lang="zh-CN" altLang="en-US" sz="4500" b="1" dirty="0">
              <a:solidFill>
                <a:schemeClr val="tx2"/>
              </a:solidFill>
              <a:latin typeface="微软雅黑" panose="020B0503020204020204" pitchFamily="34" charset="-122"/>
              <a:ea typeface="微软雅黑" panose="020B0503020204020204" pitchFamily="34" charset="-122"/>
              <a:cs typeface="方正静蕾简体" panose="03000509000000000000" pitchFamily="65"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915670"/>
            <a:ext cx="4377690"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美，是指能引起人们美感的客观事物的一种共同的本质属性。人类关于美的本质、定义、感觉、形态及审美等问题的认识、判断、应用的过程是美学。</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美包括生活美和艺术美两个最主要形态。生活美又分为自然美和社会美。</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艺术美包含优美、崇高、悲剧、喜剧等几个基本范畴。喜剧有讽刺、揶揄、滑稽、机智、幽默、怪诞、荒诞等子范畴。</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虽然人们都能感受到美，并且能够识别美，但是在回答“究竟什么是美”的问题时，答案却千差万别。</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123190"/>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一、审美的基本概念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（一）什么是美</a:t>
            </a:r>
            <a:endParaRPr lang="zh-CN" altLang="en-US">
              <a:latin typeface="宋体" panose="02010600030101010101" pitchFamily="2" charset="-122"/>
              <a:ea typeface="宋体" panose="02010600030101010101" pitchFamily="2" charset="-122"/>
            </a:endParaRPr>
          </a:p>
        </p:txBody>
      </p:sp>
      <p:pic>
        <p:nvPicPr>
          <p:cNvPr id="109" name="图片 108"/>
          <p:cNvPicPr/>
          <p:nvPr/>
        </p:nvPicPr>
        <p:blipFill>
          <a:blip r:embed="rId1"/>
          <a:stretch>
            <a:fillRect/>
          </a:stretch>
        </p:blipFill>
        <p:spPr>
          <a:xfrm>
            <a:off x="5219700" y="1275715"/>
            <a:ext cx="3251200" cy="268795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131570"/>
            <a:ext cx="386588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审美是人类特有的属性，具有意识性和对象性的特征。生活中有美的事物存在，就必然会有审美活动的存在。人类的审美意识是随着人类社会的发展而不断完善的，是人类基于对生命及生活经验的掌握，获得的身心愉悦、自由和谐的心理状态。审美是主体通过各种途径发现美、欣赏美的过程，并在这个过程中使主体身体得到放松、心灵得到净化、精神得到升华、素质得到提高，并间接促进人类社会的进步。</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123190"/>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一、审美的基本概念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（二）审美与美育的关系</a:t>
            </a:r>
            <a:endParaRPr lang="zh-CN" altLang="en-US">
              <a:latin typeface="宋体" panose="02010600030101010101" pitchFamily="2" charset="-122"/>
              <a:ea typeface="宋体" panose="02010600030101010101" pitchFamily="2" charset="-122"/>
            </a:endParaRPr>
          </a:p>
        </p:txBody>
      </p:sp>
      <p:pic>
        <p:nvPicPr>
          <p:cNvPr id="110" name="图片 109"/>
          <p:cNvPicPr/>
          <p:nvPr/>
        </p:nvPicPr>
        <p:blipFill>
          <a:blip r:embed="rId1"/>
          <a:stretch>
            <a:fillRect/>
          </a:stretch>
        </p:blipFill>
        <p:spPr>
          <a:xfrm>
            <a:off x="4499610" y="843280"/>
            <a:ext cx="3974465" cy="351091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131570"/>
            <a:ext cx="3876675"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从属论”的代表学者是苏联的奥夫相尼柯夫和拉祖母内依，他们合编了《简明美学辞典》，其中对“审美教育”的解释是“审美教育是劳动教育、思想教育、政治教育，特别是道德教育的一部分”。“形象教育论”的代表观点来自于我国出版的《美学原理纲要》，由社科院文艺理论研究室编纂。其中讲到“美的观念是美感教育的基础”，而美的观念是“由于人们的形象思维活动的最初成果得到形象的观念，经过概括作用的集中化又成为特定的意象，再进而概括、提高成典型的意象”。</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123190"/>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二、审美教育的本质</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（一）美育的本质</a:t>
            </a:r>
            <a:endParaRPr lang="zh-CN" altLang="en-US">
              <a:latin typeface="宋体" panose="02010600030101010101" pitchFamily="2" charset="-122"/>
              <a:ea typeface="宋体" panose="02010600030101010101" pitchFamily="2" charset="-122"/>
            </a:endParaRPr>
          </a:p>
        </p:txBody>
      </p:sp>
      <p:pic>
        <p:nvPicPr>
          <p:cNvPr id="111" name="图片 110"/>
          <p:cNvPicPr/>
          <p:nvPr/>
        </p:nvPicPr>
        <p:blipFill>
          <a:blip r:embed="rId1"/>
          <a:stretch>
            <a:fillRect/>
          </a:stretch>
        </p:blipFill>
        <p:spPr>
          <a:xfrm>
            <a:off x="4859655" y="995680"/>
            <a:ext cx="3375025" cy="35306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86080" y="1203325"/>
            <a:ext cx="3851275"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简而言之，美育是情感教育，德育是道德教育。人类自古以来较为重视道德教育，特别是中国古代，学校就是教授礼仪文化的场所。人类文明的道德规范在不同时代、不同民族文化中表现不同，但道德伦理的合规律性、共性也是存在的。于是审美教育就理所应当地成了道德教育的辅助力量，但是实践中审美教育显示出独特的地位与作用也不可否认，因此美育与德育既相互区别又相互依存。</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123190"/>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二、审美教育的本质</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（三）美育与德育的关系</a:t>
            </a:r>
            <a:endParaRPr lang="zh-CN" altLang="en-US">
              <a:latin typeface="宋体" panose="02010600030101010101" pitchFamily="2" charset="-122"/>
              <a:ea typeface="宋体" panose="02010600030101010101" pitchFamily="2" charset="-122"/>
            </a:endParaRPr>
          </a:p>
        </p:txBody>
      </p:sp>
      <p:pic>
        <p:nvPicPr>
          <p:cNvPr id="113" name="图片 112"/>
          <p:cNvPicPr/>
          <p:nvPr/>
        </p:nvPicPr>
        <p:blipFill>
          <a:blip r:embed="rId1"/>
          <a:stretch>
            <a:fillRect/>
          </a:stretch>
        </p:blipFill>
        <p:spPr>
          <a:xfrm>
            <a:off x="4715510" y="1275715"/>
            <a:ext cx="3815080" cy="308356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8"/>
          <p:cNvSpPr txBox="1"/>
          <p:nvPr/>
        </p:nvSpPr>
        <p:spPr>
          <a:xfrm>
            <a:off x="395605" y="123190"/>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二、审美教育的本质</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6974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（三）美育与德育的关系</a:t>
            </a:r>
            <a:endParaRPr lang="zh-CN" altLang="en-US">
              <a:latin typeface="宋体" panose="02010600030101010101" pitchFamily="2" charset="-122"/>
              <a:ea typeface="宋体" panose="02010600030101010101" pitchFamily="2" charset="-122"/>
            </a:endParaRPr>
          </a:p>
        </p:txBody>
      </p:sp>
      <p:sp>
        <p:nvSpPr>
          <p:cNvPr id="28" name="文本框 27"/>
          <p:cNvSpPr txBox="1"/>
          <p:nvPr>
            <p:custDataLst>
              <p:tags r:id="rId1"/>
            </p:custDataLst>
          </p:nvPr>
        </p:nvSpPr>
        <p:spPr>
          <a:xfrm>
            <a:off x="458470" y="1891030"/>
            <a:ext cx="2967355" cy="2691765"/>
          </a:xfrm>
          <a:prstGeom prst="rect">
            <a:avLst/>
          </a:prstGeom>
          <a:noFill/>
        </p:spPr>
        <p:txBody>
          <a:bodyPr wrap="square" rtlCol="0"/>
          <a:p>
            <a:pPr algn="l">
              <a:lnSpc>
                <a:spcPct val="120000"/>
              </a:lnSpc>
            </a:pPr>
            <a:r>
              <a:rPr lang="zh-CN" altLang="en-US" sz="14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我国古典文化以儒家文化为代表，儒家往往将审美作为伦理纲常实施的辅助手段，实际上是对美育地位的抹杀。紧接着儒家而生的是道家文化，道家已然将山水自然的审美世界作为自身寻找超越的境地，因而道家所宣扬的“道教”文化也是美育的一种表现形式，这也成为中国文学对艺术审美性把握的源泉。</a:t>
            </a:r>
            <a:endParaRPr lang="zh-CN" altLang="en-US" sz="14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custDataLst>
              <p:tags r:id="rId2"/>
            </p:custDataLst>
          </p:nvPr>
        </p:nvSpPr>
        <p:spPr>
          <a:xfrm>
            <a:off x="611505" y="1214755"/>
            <a:ext cx="2405380" cy="676275"/>
          </a:xfrm>
          <a:prstGeom prst="rect">
            <a:avLst/>
          </a:prstGeom>
          <a:noFill/>
        </p:spPr>
        <p:txBody>
          <a:bodyPr wrap="square" rtlCol="0"/>
          <a:p>
            <a:pPr algn="l">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1. 美育与德育不同的侧重点</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文本框 34"/>
          <p:cNvSpPr txBox="1"/>
          <p:nvPr>
            <p:custDataLst>
              <p:tags r:id="rId3"/>
            </p:custDataLst>
          </p:nvPr>
        </p:nvSpPr>
        <p:spPr>
          <a:xfrm>
            <a:off x="5998210" y="1851660"/>
            <a:ext cx="2811145" cy="2642870"/>
          </a:xfrm>
          <a:prstGeom prst="rect">
            <a:avLst/>
          </a:prstGeom>
          <a:noFill/>
        </p:spPr>
        <p:txBody>
          <a:bodyPr wrap="square" rtlCol="0"/>
          <a:p>
            <a:pPr>
              <a:lnSpc>
                <a:spcPct val="120000"/>
              </a:lnSpc>
            </a:pPr>
            <a:r>
              <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德育陶冶人的道德情操，伦理道德似乎比审美更具有实践性和功利性，而审美往往给人以纯粹精神追求的感受，因而二者相区别。我们将道德分为道德认识、道德情感、道德行为三大块，虽然道德行为是实践的主体，但它仍然需要道德情感的支撑，否则道德认识就毫无实践意义。</a:t>
            </a:r>
            <a:endParaRPr lang="zh-CN" altLang="en-US" sz="1400" spc="15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35"/>
          <p:cNvSpPr txBox="1"/>
          <p:nvPr>
            <p:custDataLst>
              <p:tags r:id="rId4"/>
            </p:custDataLst>
          </p:nvPr>
        </p:nvSpPr>
        <p:spPr>
          <a:xfrm>
            <a:off x="6009005" y="1383030"/>
            <a:ext cx="2864485" cy="427355"/>
          </a:xfrm>
          <a:prstGeom prst="rect">
            <a:avLst/>
          </a:prstGeom>
          <a:noFill/>
        </p:spPr>
        <p:txBody>
          <a:bodyPr wrap="square" rtlCol="0">
            <a:normAutofit/>
          </a:bodyPr>
          <a:p>
            <a:pPr>
              <a:lnSpc>
                <a:spcPct val="120000"/>
              </a:lnSpc>
            </a:pPr>
            <a:r>
              <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rPr>
              <a:t>2. 美育与德育相互依存</a:t>
            </a:r>
            <a:endParaRPr lang="zh-CN" altLang="en-US" sz="1600" b="1" spc="300">
              <a:solidFill>
                <a:sysClr val="windowText" lastClr="000000">
                  <a:lumMod val="85000"/>
                  <a:lumOff val="1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箭头: 上弧形 9"/>
          <p:cNvSpPr/>
          <p:nvPr>
            <p:custDataLst>
              <p:tags r:id="rId5"/>
            </p:custDataLst>
          </p:nvPr>
        </p:nvSpPr>
        <p:spPr>
          <a:xfrm rot="16200000">
            <a:off x="2964180" y="1775460"/>
            <a:ext cx="2141220" cy="952500"/>
          </a:xfrm>
          <a:prstGeom prst="curvedDownArrow">
            <a:avLst>
              <a:gd name="adj1" fmla="val 50000"/>
              <a:gd name="adj2" fmla="val 50000"/>
              <a:gd name="adj3" fmla="val 23800"/>
            </a:avLst>
          </a:prstGeom>
          <a:solidFill>
            <a:srgbClr val="8590CA"/>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箭头: 上弧形 22"/>
          <p:cNvSpPr/>
          <p:nvPr>
            <p:custDataLst>
              <p:tags r:id="rId6"/>
            </p:custDataLst>
          </p:nvPr>
        </p:nvSpPr>
        <p:spPr>
          <a:xfrm rot="5400000">
            <a:off x="4163378" y="1775460"/>
            <a:ext cx="2141220" cy="952500"/>
          </a:xfrm>
          <a:prstGeom prst="curvedDownArrow">
            <a:avLst>
              <a:gd name="adj1" fmla="val 50000"/>
              <a:gd name="adj2" fmla="val 50000"/>
              <a:gd name="adj3" fmla="val 23800"/>
            </a:avLst>
          </a:prstGeom>
          <a:solidFill>
            <a:srgbClr val="8EAADC"/>
          </a:solidFill>
          <a:ln w="12700" cap="flat" cmpd="sng" algn="ctr">
            <a:noFill/>
            <a:prstDash val="solid"/>
            <a:miter lim="800000"/>
          </a:ln>
          <a:effectLst/>
        </p:spPr>
        <p:txBody>
          <a:bodyPr rtlCol="0" anchor="ctr"/>
          <a:p>
            <a:pPr algn="ctr">
              <a:lnSpc>
                <a:spcPct val="120000"/>
              </a:lnSpc>
            </a:pPr>
            <a:endParaRPr lang="zh-CN" altLang="en-US" sz="135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AutoShape 8"/>
          <p:cNvSpPr/>
          <p:nvPr>
            <p:custDataLst>
              <p:tags r:id="rId7"/>
            </p:custDataLst>
          </p:nvPr>
        </p:nvSpPr>
        <p:spPr bwMode="auto">
          <a:xfrm>
            <a:off x="3763328" y="2088833"/>
            <a:ext cx="342424" cy="340043"/>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8590CA"/>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AutoShape 11"/>
          <p:cNvSpPr>
            <a:spLocks noChangeAspect="1"/>
          </p:cNvSpPr>
          <p:nvPr>
            <p:custDataLst>
              <p:tags r:id="rId8"/>
            </p:custDataLst>
          </p:nvPr>
        </p:nvSpPr>
        <p:spPr bwMode="auto">
          <a:xfrm>
            <a:off x="5143500" y="2098358"/>
            <a:ext cx="281464" cy="258128"/>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8EAADC"/>
          </a:solidFill>
          <a:ln>
            <a:noFill/>
          </a:ln>
        </p:spPr>
        <p:txBody>
          <a:bodyPr lIns="0" tIns="0" rIns="0" bIns="0"/>
          <a:p>
            <a:pPr algn="ctr" eaLnBrk="1" hangingPunct="1">
              <a:lnSpc>
                <a:spcPct val="120000"/>
              </a:lnSpc>
            </a:pPr>
            <a:endParaRPr lang="zh-CN" altLang="en-US" sz="150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052195"/>
            <a:ext cx="4129405"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1. 美育可以提升知识领域</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一个缺乏美育素养的人，不仅会导致其外在技能的匮乏，也会影响他在其他知识领域的发展。虽然我们并不完全赞同克罗齐“语言即美”的命题，但美育在各学科中的重要性却是显而易见的。</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2. 美育能够扩大学生的知识面、拓宽其认识世界的视野孔子曾语“《诗》可以兴，可以观，可以群，可以怨。迩之事父，远之事君，多识于鸟兽草木之名”（《论语·阳货第十七》）。从最浅层次的意义上说，美育能够激发人们对自然科学的求知欲。</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123190"/>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二、审美教育的本质</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467360" y="627380"/>
            <a:ext cx="20116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（四）美育的意义</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4715510" y="1059180"/>
            <a:ext cx="3609975" cy="346710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003800" y="1059180"/>
            <a:ext cx="3688715" cy="1814830"/>
          </a:xfrm>
          <a:prstGeom prst="rect">
            <a:avLst/>
          </a:prstGeom>
        </p:spPr>
        <p:txBody>
          <a:bodyPr wrap="square">
            <a:spAutoFit/>
            <a:scene3d>
              <a:camera prst="orthographicFront"/>
              <a:lightRig rig="threePt" dir="t"/>
            </a:scene3d>
            <a:sp3d contourW="12700"/>
          </a:bodyPr>
          <a:lstStyle/>
          <a:p>
            <a:r>
              <a:rPr sz="1600" b="1"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（一）陶冶情感</a:t>
            </a:r>
            <a:endParaRPr sz="1600" b="1"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美育作为情感教育的主要手段，能以美好的事物丰富人的感情、感染人的心境，使身心得到自由、完满的发展。“情”作为人最基本的特征，具有普遍性和广泛性，所谓“七情六欲”，即是人皆有之、不可避免。</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sp>
        <p:nvSpPr>
          <p:cNvPr id="24" name="TextBox 28"/>
          <p:cNvSpPr txBox="1"/>
          <p:nvPr/>
        </p:nvSpPr>
        <p:spPr>
          <a:xfrm>
            <a:off x="467368" y="33886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三、审美教育的功能</a:t>
            </a:r>
            <a:endParaRPr lang="zh-CN" altLang="en-US" sz="2400" spc="450" dirty="0">
              <a:latin typeface="宋体" panose="02010600030101010101" pitchFamily="2" charset="-122"/>
              <a:ea typeface="宋体" panose="02010600030101010101" pitchFamily="2" charset="-122"/>
              <a:cs typeface="+mn-ea"/>
            </a:endParaRPr>
          </a:p>
        </p:txBody>
      </p:sp>
      <p:sp>
        <p:nvSpPr>
          <p:cNvPr id="2" name="矩形 1"/>
          <p:cNvSpPr/>
          <p:nvPr/>
        </p:nvSpPr>
        <p:spPr>
          <a:xfrm>
            <a:off x="611505" y="3003550"/>
            <a:ext cx="4189730" cy="1814830"/>
          </a:xfrm>
          <a:prstGeom prst="rect">
            <a:avLst/>
          </a:prstGeom>
        </p:spPr>
        <p:txBody>
          <a:bodyPr wrap="square">
            <a:spAutoFit/>
            <a:scene3d>
              <a:camera prst="orthographicFront"/>
              <a:lightRig rig="threePt" dir="t"/>
            </a:scene3d>
            <a:sp3d contourW="12700"/>
          </a:bodyPr>
          <a:p>
            <a:r>
              <a:rPr sz="1600" b="1"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（二）开发创造力</a:t>
            </a:r>
            <a:endParaRPr sz="1600" b="1"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a:p>
            <a:r>
              <a:rPr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rPr>
              <a:t>美育之所以不同于其他三育，就在于它的精神性特质，在育人的同时带来无比愉悦的精神享受，在享受的过程中开发更多的潜质。美的事物内含着真和善的内容、和谐的外在形式，这是思维灵感开发的最佳外部环境，特别有助于开发人的想象力。</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宋体" panose="02010600030101010101" pitchFamily="2" charset="-122"/>
            </a:endParaRPr>
          </a:p>
        </p:txBody>
      </p:sp>
      <p:pic>
        <p:nvPicPr>
          <p:cNvPr id="101" name="图片 100"/>
          <p:cNvPicPr/>
          <p:nvPr/>
        </p:nvPicPr>
        <p:blipFill>
          <a:blip r:embed="rId1"/>
          <a:stretch>
            <a:fillRect/>
          </a:stretch>
        </p:blipFill>
        <p:spPr>
          <a:xfrm>
            <a:off x="611505" y="915670"/>
            <a:ext cx="4048760" cy="1974215"/>
          </a:xfrm>
          <a:prstGeom prst="rect">
            <a:avLst/>
          </a:prstGeom>
          <a:noFill/>
          <a:ln w="9525">
            <a:noFill/>
          </a:ln>
        </p:spPr>
      </p:pic>
      <p:pic>
        <p:nvPicPr>
          <p:cNvPr id="102" name="图片 101"/>
          <p:cNvPicPr/>
          <p:nvPr/>
        </p:nvPicPr>
        <p:blipFill>
          <a:blip r:embed="rId2"/>
          <a:stretch>
            <a:fillRect/>
          </a:stretch>
        </p:blipFill>
        <p:spPr>
          <a:xfrm>
            <a:off x="5003800" y="2889885"/>
            <a:ext cx="3656965" cy="18580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strVal val="#ppt_w"/>
                                          </p:val>
                                        </p:tav>
                                        <p:tav tm="100000">
                                          <p:val>
                                            <p:strVal val="#ppt_w"/>
                                          </p:val>
                                        </p:tav>
                                      </p:tavLst>
                                    </p:anim>
                                    <p:anim calcmode="lin" valueType="num">
                                      <p:cBhvr>
                                        <p:cTn id="8" dur="500" fill="hold"/>
                                        <p:tgtEl>
                                          <p:spTgt spid="24"/>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8"/>
          <p:cNvSpPr txBox="1"/>
          <p:nvPr/>
        </p:nvSpPr>
        <p:spPr>
          <a:xfrm>
            <a:off x="467368" y="338867"/>
            <a:ext cx="4262105"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四、如何提升审美能力</a:t>
            </a:r>
            <a:endParaRPr lang="zh-CN" altLang="en-US" sz="2400" spc="450" dirty="0">
              <a:latin typeface="宋体" panose="02010600030101010101" pitchFamily="2" charset="-122"/>
              <a:ea typeface="宋体" panose="02010600030101010101" pitchFamily="2" charset="-122"/>
              <a:cs typeface="+mn-ea"/>
            </a:endParaRPr>
          </a:p>
        </p:txBody>
      </p:sp>
      <p:sp>
        <p:nvSpPr>
          <p:cNvPr id="29" name="Freeform 5"/>
          <p:cNvSpPr/>
          <p:nvPr>
            <p:custDataLst>
              <p:tags r:id="rId1"/>
            </p:custDataLst>
          </p:nvPr>
        </p:nvSpPr>
        <p:spPr bwMode="auto">
          <a:xfrm>
            <a:off x="4474664" y="1265146"/>
            <a:ext cx="253174" cy="253175"/>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6"/>
          <p:cNvSpPr/>
          <p:nvPr>
            <p:custDataLst>
              <p:tags r:id="rId2"/>
            </p:custDataLst>
          </p:nvPr>
        </p:nvSpPr>
        <p:spPr bwMode="auto">
          <a:xfrm>
            <a:off x="4437597" y="1528810"/>
            <a:ext cx="322413" cy="749731"/>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8590CA"/>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5"/>
          <p:cNvSpPr/>
          <p:nvPr>
            <p:custDataLst>
              <p:tags r:id="rId3"/>
            </p:custDataLst>
          </p:nvPr>
        </p:nvSpPr>
        <p:spPr bwMode="auto">
          <a:xfrm rot="14400000">
            <a:off x="3511371" y="2925139"/>
            <a:ext cx="253174" cy="253175"/>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6"/>
          <p:cNvSpPr/>
          <p:nvPr>
            <p:custDataLst>
              <p:tags r:id="rId4"/>
            </p:custDataLst>
          </p:nvPr>
        </p:nvSpPr>
        <p:spPr bwMode="auto">
          <a:xfrm rot="14400000">
            <a:off x="3921332" y="2423008"/>
            <a:ext cx="322413" cy="749731"/>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6BC0A7"/>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
          <p:cNvSpPr/>
          <p:nvPr>
            <p:custDataLst>
              <p:tags r:id="rId5"/>
            </p:custDataLst>
          </p:nvPr>
        </p:nvSpPr>
        <p:spPr bwMode="auto">
          <a:xfrm rot="7200000">
            <a:off x="5430613" y="2929377"/>
            <a:ext cx="253174" cy="253175"/>
          </a:xfrm>
          <a:custGeom>
            <a:avLst/>
            <a:gdLst>
              <a:gd name="T0" fmla="*/ 2147483646 w 48"/>
              <a:gd name="T1" fmla="*/ 2147483646 h 48"/>
              <a:gd name="T2" fmla="*/ 2147483646 w 48"/>
              <a:gd name="T3" fmla="*/ 2147483646 h 48"/>
              <a:gd name="T4" fmla="*/ 0 w 48"/>
              <a:gd name="T5" fmla="*/ 2147483646 h 48"/>
              <a:gd name="T6" fmla="*/ 2147483646 w 48"/>
              <a:gd name="T7" fmla="*/ 0 h 48"/>
              <a:gd name="T8" fmla="*/ 2147483646 w 48"/>
              <a:gd name="T9" fmla="*/ 2147483646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8">
                <a:moveTo>
                  <a:pt x="48" y="24"/>
                </a:moveTo>
                <a:cubicBezTo>
                  <a:pt x="48" y="37"/>
                  <a:pt x="37" y="48"/>
                  <a:pt x="24" y="48"/>
                </a:cubicBezTo>
                <a:cubicBezTo>
                  <a:pt x="11" y="48"/>
                  <a:pt x="0" y="38"/>
                  <a:pt x="0" y="24"/>
                </a:cubicBezTo>
                <a:cubicBezTo>
                  <a:pt x="0" y="11"/>
                  <a:pt x="10" y="0"/>
                  <a:pt x="24" y="0"/>
                </a:cubicBezTo>
                <a:cubicBezTo>
                  <a:pt x="37" y="0"/>
                  <a:pt x="48" y="11"/>
                  <a:pt x="48" y="24"/>
                </a:cubicBez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
          <p:cNvSpPr/>
          <p:nvPr>
            <p:custDataLst>
              <p:tags r:id="rId6"/>
            </p:custDataLst>
          </p:nvPr>
        </p:nvSpPr>
        <p:spPr bwMode="auto">
          <a:xfrm rot="7200000">
            <a:off x="4953862" y="2423008"/>
            <a:ext cx="322413" cy="749731"/>
          </a:xfrm>
          <a:custGeom>
            <a:avLst/>
            <a:gdLst>
              <a:gd name="T0" fmla="*/ 2147483646 w 61"/>
              <a:gd name="T1" fmla="*/ 2147483646 h 142"/>
              <a:gd name="T2" fmla="*/ 2147483646 w 61"/>
              <a:gd name="T3" fmla="*/ 2147483646 h 142"/>
              <a:gd name="T4" fmla="*/ 2147483646 w 61"/>
              <a:gd name="T5" fmla="*/ 2147483646 h 142"/>
              <a:gd name="T6" fmla="*/ 2147483646 w 61"/>
              <a:gd name="T7" fmla="*/ 2147483646 h 142"/>
              <a:gd name="T8" fmla="*/ 2147483646 w 61"/>
              <a:gd name="T9" fmla="*/ 2147483646 h 142"/>
              <a:gd name="T10" fmla="*/ 0 w 61"/>
              <a:gd name="T11" fmla="*/ 2147483646 h 142"/>
              <a:gd name="T12" fmla="*/ 2147483646 w 61"/>
              <a:gd name="T13" fmla="*/ 0 h 142"/>
              <a:gd name="T14" fmla="*/ 2147483646 w 61"/>
              <a:gd name="T15" fmla="*/ 0 h 142"/>
              <a:gd name="T16" fmla="*/ 2147483646 w 61"/>
              <a:gd name="T17" fmla="*/ 2147483646 h 142"/>
              <a:gd name="T18" fmla="*/ 2147483646 w 61"/>
              <a:gd name="T19" fmla="*/ 2147483646 h 142"/>
              <a:gd name="T20" fmla="*/ 2147483646 w 61"/>
              <a:gd name="T21" fmla="*/ 2147483646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142">
                <a:moveTo>
                  <a:pt x="54" y="129"/>
                </a:moveTo>
                <a:cubicBezTo>
                  <a:pt x="54" y="141"/>
                  <a:pt x="43" y="51"/>
                  <a:pt x="31" y="52"/>
                </a:cubicBezTo>
                <a:cubicBezTo>
                  <a:pt x="31" y="52"/>
                  <a:pt x="31" y="52"/>
                  <a:pt x="31" y="52"/>
                </a:cubicBezTo>
                <a:cubicBezTo>
                  <a:pt x="19" y="52"/>
                  <a:pt x="9" y="142"/>
                  <a:pt x="9" y="129"/>
                </a:cubicBezTo>
                <a:cubicBezTo>
                  <a:pt x="15" y="24"/>
                  <a:pt x="15" y="24"/>
                  <a:pt x="15" y="24"/>
                </a:cubicBezTo>
                <a:cubicBezTo>
                  <a:pt x="0" y="44"/>
                  <a:pt x="0" y="44"/>
                  <a:pt x="0" y="44"/>
                </a:cubicBezTo>
                <a:cubicBezTo>
                  <a:pt x="0" y="41"/>
                  <a:pt x="21" y="0"/>
                  <a:pt x="31" y="0"/>
                </a:cubicBezTo>
                <a:cubicBezTo>
                  <a:pt x="31" y="0"/>
                  <a:pt x="31" y="0"/>
                  <a:pt x="31" y="0"/>
                </a:cubicBezTo>
                <a:cubicBezTo>
                  <a:pt x="41" y="0"/>
                  <a:pt x="61" y="43"/>
                  <a:pt x="61" y="45"/>
                </a:cubicBezTo>
                <a:cubicBezTo>
                  <a:pt x="47" y="24"/>
                  <a:pt x="47" y="24"/>
                  <a:pt x="47" y="24"/>
                </a:cubicBezTo>
                <a:lnTo>
                  <a:pt x="54" y="129"/>
                </a:lnTo>
                <a:close/>
              </a:path>
            </a:pathLst>
          </a:custGeom>
          <a:solidFill>
            <a:srgbClr val="79B6D3"/>
          </a:solidFill>
          <a:ln>
            <a:noFill/>
          </a:ln>
        </p:spPr>
        <p:txBody>
          <a:bodyPr>
            <a:noAutofit/>
          </a:bodyPr>
          <a:lstStyle/>
          <a:p>
            <a:pPr>
              <a:lnSpc>
                <a:spcPct val="12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3"/>
          <p:cNvSpPr/>
          <p:nvPr>
            <p:custDataLst>
              <p:tags r:id="rId7"/>
            </p:custDataLst>
          </p:nvPr>
        </p:nvSpPr>
        <p:spPr bwMode="auto">
          <a:xfrm rot="21434300">
            <a:off x="4260684" y="3589133"/>
            <a:ext cx="749960" cy="251471"/>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79B6D3"/>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4"/>
          <p:cNvSpPr/>
          <p:nvPr>
            <p:custDataLst>
              <p:tags r:id="rId8"/>
            </p:custDataLst>
          </p:nvPr>
        </p:nvSpPr>
        <p:spPr bwMode="auto">
          <a:xfrm rot="21434300">
            <a:off x="4235158" y="3581736"/>
            <a:ext cx="150585" cy="146134"/>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79B6D3"/>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3"/>
          <p:cNvSpPr/>
          <p:nvPr>
            <p:custDataLst>
              <p:tags r:id="rId9"/>
            </p:custDataLst>
          </p:nvPr>
        </p:nvSpPr>
        <p:spPr bwMode="auto">
          <a:xfrm rot="14234300">
            <a:off x="5282762" y="1691156"/>
            <a:ext cx="749960" cy="251471"/>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8590CA"/>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4"/>
          <p:cNvSpPr/>
          <p:nvPr>
            <p:custDataLst>
              <p:tags r:id="rId10"/>
            </p:custDataLst>
          </p:nvPr>
        </p:nvSpPr>
        <p:spPr bwMode="auto">
          <a:xfrm rot="14234300">
            <a:off x="5693039" y="2055500"/>
            <a:ext cx="150585" cy="146134"/>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8590CA"/>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13"/>
          <p:cNvSpPr/>
          <p:nvPr>
            <p:custDataLst>
              <p:tags r:id="rId11"/>
            </p:custDataLst>
          </p:nvPr>
        </p:nvSpPr>
        <p:spPr bwMode="auto">
          <a:xfrm rot="7034300">
            <a:off x="3128028" y="1754999"/>
            <a:ext cx="749960" cy="251471"/>
          </a:xfrm>
          <a:custGeom>
            <a:avLst/>
            <a:gdLst>
              <a:gd name="T0" fmla="*/ 2147483646 w 134"/>
              <a:gd name="T1" fmla="*/ 2147483646 h 45"/>
              <a:gd name="T2" fmla="*/ 0 w 134"/>
              <a:gd name="T3" fmla="*/ 858130801 h 45"/>
              <a:gd name="T4" fmla="*/ 717286263 w 134"/>
              <a:gd name="T5" fmla="*/ 0 h 45"/>
              <a:gd name="T6" fmla="*/ 2147483646 w 134"/>
              <a:gd name="T7" fmla="*/ 572091187 h 45"/>
              <a:gd name="T8" fmla="*/ 2147483646 w 134"/>
              <a:gd name="T9" fmla="*/ 1430221989 h 45"/>
              <a:gd name="T10" fmla="*/ 2147483646 w 134"/>
              <a:gd name="T11" fmla="*/ 2147483646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4" h="45">
                <a:moveTo>
                  <a:pt x="69" y="32"/>
                </a:moveTo>
                <a:cubicBezTo>
                  <a:pt x="37" y="32"/>
                  <a:pt x="12" y="16"/>
                  <a:pt x="0" y="6"/>
                </a:cubicBezTo>
                <a:cubicBezTo>
                  <a:pt x="5" y="0"/>
                  <a:pt x="5" y="0"/>
                  <a:pt x="5" y="0"/>
                </a:cubicBezTo>
                <a:cubicBezTo>
                  <a:pt x="23" y="15"/>
                  <a:pt x="70" y="45"/>
                  <a:pt x="129" y="4"/>
                </a:cubicBezTo>
                <a:cubicBezTo>
                  <a:pt x="134" y="10"/>
                  <a:pt x="134" y="10"/>
                  <a:pt x="134" y="10"/>
                </a:cubicBezTo>
                <a:cubicBezTo>
                  <a:pt x="110" y="26"/>
                  <a:pt x="88" y="32"/>
                  <a:pt x="69" y="32"/>
                </a:cubicBezTo>
                <a:close/>
              </a:path>
            </a:pathLst>
          </a:custGeom>
          <a:solidFill>
            <a:srgbClr val="6BC0A7"/>
          </a:solidFill>
          <a:ln>
            <a:noFill/>
          </a:ln>
        </p:spPr>
        <p:txBody>
          <a:bodyPr>
            <a:noAutofit/>
          </a:bodyPr>
          <a:lstStyle/>
          <a:p>
            <a:pPr>
              <a:lnSpc>
                <a:spcPct val="13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p:nvPr>
            <p:custDataLst>
              <p:tags r:id="rId12"/>
            </p:custDataLst>
          </p:nvPr>
        </p:nvSpPr>
        <p:spPr bwMode="auto">
          <a:xfrm rot="7034300">
            <a:off x="3642339" y="1556057"/>
            <a:ext cx="150585" cy="146134"/>
          </a:xfrm>
          <a:custGeom>
            <a:avLst/>
            <a:gdLst>
              <a:gd name="T0" fmla="*/ 171370359 w 203"/>
              <a:gd name="T1" fmla="*/ 496469194 h 197"/>
              <a:gd name="T2" fmla="*/ 151209140 w 203"/>
              <a:gd name="T3" fmla="*/ 153728492 h 197"/>
              <a:gd name="T4" fmla="*/ 511590131 w 203"/>
              <a:gd name="T5" fmla="*/ 133567274 h 197"/>
              <a:gd name="T6" fmla="*/ 342740718 w 203"/>
              <a:gd name="T7" fmla="*/ 0 h 197"/>
              <a:gd name="T8" fmla="*/ 0 w 203"/>
              <a:gd name="T9" fmla="*/ 20161218 h 197"/>
              <a:gd name="T10" fmla="*/ 17640273 w 203"/>
              <a:gd name="T11" fmla="*/ 362901920 h 197"/>
              <a:gd name="T12" fmla="*/ 171370359 w 203"/>
              <a:gd name="T13" fmla="*/ 496469194 h 19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3" h="197">
                <a:moveTo>
                  <a:pt x="68" y="197"/>
                </a:moveTo>
                <a:lnTo>
                  <a:pt x="60" y="61"/>
                </a:lnTo>
                <a:lnTo>
                  <a:pt x="203" y="53"/>
                </a:lnTo>
                <a:lnTo>
                  <a:pt x="136" y="0"/>
                </a:lnTo>
                <a:lnTo>
                  <a:pt x="0" y="8"/>
                </a:lnTo>
                <a:lnTo>
                  <a:pt x="7" y="144"/>
                </a:lnTo>
                <a:lnTo>
                  <a:pt x="68" y="197"/>
                </a:lnTo>
                <a:close/>
              </a:path>
            </a:pathLst>
          </a:custGeom>
          <a:solidFill>
            <a:srgbClr val="6BC0A7"/>
          </a:solidFill>
          <a:ln>
            <a:noFill/>
          </a:ln>
        </p:spPr>
        <p:txBody>
          <a:bodyPr>
            <a:noAutofit/>
          </a:bodyPr>
          <a:lstStyle/>
          <a:p>
            <a:pPr>
              <a:lnSpc>
                <a:spcPct val="140000"/>
              </a:lnSpc>
            </a:pPr>
            <a:endParaRPr lang="zh-CN" altLang="en-US" sz="1350">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17"/>
          <p:cNvSpPr txBox="1">
            <a:spLocks noChangeArrowheads="1"/>
          </p:cNvSpPr>
          <p:nvPr>
            <p:custDataLst>
              <p:tags r:id="rId13"/>
            </p:custDataLst>
          </p:nvPr>
        </p:nvSpPr>
        <p:spPr bwMode="auto">
          <a:xfrm>
            <a:off x="5940425" y="658495"/>
            <a:ext cx="2484755" cy="400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（一）在教学中培养</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文本框 25"/>
          <p:cNvSpPr txBox="1"/>
          <p:nvPr>
            <p:custDataLst>
              <p:tags r:id="rId14"/>
            </p:custDataLst>
          </p:nvPr>
        </p:nvSpPr>
        <p:spPr>
          <a:xfrm>
            <a:off x="5870575" y="1059180"/>
            <a:ext cx="2797810" cy="1212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审美是在理智与情感、主观与客观上认识、理解、感知和评判世界上的存在。常言道：好的开头等于成功的一半。</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17"/>
          <p:cNvSpPr txBox="1">
            <a:spLocks noChangeArrowheads="1"/>
          </p:cNvSpPr>
          <p:nvPr>
            <p:custDataLst>
              <p:tags r:id="rId15"/>
            </p:custDataLst>
          </p:nvPr>
        </p:nvSpPr>
        <p:spPr bwMode="auto">
          <a:xfrm>
            <a:off x="5886450" y="2600325"/>
            <a:ext cx="2754630" cy="578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eaLnBrk="1" hangingPunct="1">
              <a:lnSpc>
                <a:spcPct val="120000"/>
              </a:lnSpc>
              <a:spcBef>
                <a:spcPct val="0"/>
              </a:spcBef>
              <a:buFontTx/>
              <a:buNone/>
            </a:pPr>
            <a:r>
              <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rPr>
              <a:t>（二）拓宽学生的鉴赏视野，提高审美能力</a:t>
            </a:r>
            <a:endParaRPr lang="zh-CN" altLang="en-US" sz="1600" b="1" spc="3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custDataLst>
              <p:tags r:id="rId16"/>
            </p:custDataLst>
          </p:nvPr>
        </p:nvSpPr>
        <p:spPr>
          <a:xfrm>
            <a:off x="5882640" y="3228975"/>
            <a:ext cx="3091180" cy="159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审美是欣赏、品味或领会事物及艺术品的美，是人类理解世界的一种特殊形式，指人与世界（社会和自然）形成一种无功利的、形象的和情感的关系状态。</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17"/>
          <p:cNvSpPr txBox="1">
            <a:spLocks noChangeArrowheads="1"/>
          </p:cNvSpPr>
          <p:nvPr>
            <p:custDataLst>
              <p:tags r:id="rId17"/>
            </p:custDataLst>
          </p:nvPr>
        </p:nvSpPr>
        <p:spPr bwMode="auto">
          <a:xfrm>
            <a:off x="745490" y="2332355"/>
            <a:ext cx="2657475"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1000"/>
              </a:spcBef>
              <a:buFont typeface="Arial" panose="020B0604020202020204" pitchFamily="34" charset="0"/>
              <a:buChar char="•"/>
              <a:defRPr sz="2800">
                <a:solidFill>
                  <a:sysClr val="windowText" lastClr="000000"/>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ysClr val="windowText" lastClr="000000"/>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ysClr val="windowText" lastClr="000000"/>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ysClr val="windowText" lastClr="000000"/>
                </a:solidFill>
                <a:latin typeface="Calibri" panose="020F0502020204030204" charset="0"/>
                <a:ea typeface="宋体" panose="02010600030101010101" pitchFamily="2" charset="-122"/>
              </a:defRPr>
            </a:lvl9pPr>
          </a:lstStyle>
          <a:p>
            <a:pPr algn="l" eaLnBrk="1" hangingPunct="1">
              <a:lnSpc>
                <a:spcPct val="120000"/>
              </a:lnSpc>
              <a:spcBef>
                <a:spcPct val="0"/>
              </a:spcBef>
              <a:buFontTx/>
              <a:buNone/>
            </a:pPr>
            <a:r>
              <a:rPr lang="zh-CN" altLang="en-US" sz="1600" b="1" spc="300">
                <a:latin typeface="Arial" panose="020B0604020202020204" pitchFamily="34" charset="0"/>
                <a:ea typeface="微软雅黑" panose="020B0503020204020204" pitchFamily="34" charset="-122"/>
                <a:cs typeface="+mn-ea"/>
                <a:sym typeface="Arial" panose="020B0604020202020204" pitchFamily="34" charset="0"/>
              </a:rPr>
              <a:t>（三）丰富生活阅历，培养发现美的眼光</a:t>
            </a:r>
            <a:endParaRPr lang="zh-CN" altLang="en-US" sz="1600" b="1" spc="3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文本框 35"/>
          <p:cNvSpPr txBox="1"/>
          <p:nvPr>
            <p:custDataLst>
              <p:tags r:id="rId18"/>
            </p:custDataLst>
          </p:nvPr>
        </p:nvSpPr>
        <p:spPr>
          <a:xfrm>
            <a:off x="745490" y="3124835"/>
            <a:ext cx="2772410"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lstStyle>
            <a:defPPr>
              <a:defRPr lang="zh-CN"/>
            </a:defPPr>
            <a:lvl1pPr algn="ctr">
              <a:spcBef>
                <a:spcPct val="0"/>
              </a:spcBef>
              <a:buFontTx/>
              <a:buNone/>
              <a:defRPr sz="1800"/>
            </a:lvl1pPr>
            <a:lvl2pPr marL="742950" indent="-28575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latin typeface="Calibri" panose="020F0502020204030204" charset="0"/>
                <a:ea typeface="宋体" panose="02010600030101010101" pitchFamily="2" charset="-122"/>
              </a:defRPr>
            </a:lvl9pPr>
          </a:lstStyle>
          <a:p>
            <a:pPr algn="l">
              <a:lnSpc>
                <a:spcPct val="130000"/>
              </a:lnSpc>
              <a:spcBef>
                <a:spcPts val="0"/>
              </a:spcBef>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如果我们平时留意生活当中的各种事物，我们可以发现很多不起眼的东西，到了艺术家的手里，就充满了艺术美。</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strVal val="#ppt_w"/>
                                          </p:val>
                                        </p:tav>
                                        <p:tav tm="100000">
                                          <p:val>
                                            <p:strVal val="#ppt_w"/>
                                          </p:val>
                                        </p:tav>
                                      </p:tavLst>
                                    </p:anim>
                                    <p:anim calcmode="lin" valueType="num">
                                      <p:cBhvr>
                                        <p:cTn id="8" dur="500" fill="hold"/>
                                        <p:tgtEl>
                                          <p:spTgt spid="24"/>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3568" y="1059582"/>
            <a:ext cx="2758824" cy="3942438"/>
          </a:xfrm>
          <a:prstGeom prst="rect">
            <a:avLst/>
          </a:prstGeom>
        </p:spPr>
      </p:pic>
      <p:sp>
        <p:nvSpPr>
          <p:cNvPr id="17" name="矩形 16"/>
          <p:cNvSpPr/>
          <p:nvPr/>
        </p:nvSpPr>
        <p:spPr>
          <a:xfrm>
            <a:off x="4271167" y="1707472"/>
            <a:ext cx="4132580" cy="1322070"/>
          </a:xfrm>
          <a:prstGeom prst="rect">
            <a:avLst/>
          </a:prstGeom>
        </p:spPr>
        <p:txBody>
          <a:bodyPr wrap="none">
            <a:spAutoFit/>
          </a:bodyPr>
          <a:lstStyle/>
          <a:p>
            <a:pPr algn="ctr"/>
            <a:r>
              <a:rPr lang="zh-CN" altLang="en-US" sz="8000" spc="-225" dirty="0" smtClean="0">
                <a:latin typeface="+mn-ea"/>
                <a:cs typeface="+mn-ea"/>
              </a:rPr>
              <a:t>感谢聆听</a:t>
            </a:r>
            <a:endParaRPr lang="zh-CN" altLang="en-US" sz="8000" spc="-225" dirty="0" smtClean="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14:presetBounceEnd="49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9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49000">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 presetClass="entr" presetSubtype="2" accel="51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92644" y="1937635"/>
            <a:ext cx="7958713" cy="3057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endParaRPr>
          </a:p>
        </p:txBody>
      </p:sp>
      <p:sp>
        <p:nvSpPr>
          <p:cNvPr id="10" name="TextBox 59"/>
          <p:cNvSpPr>
            <a:spLocks noChangeArrowheads="1"/>
          </p:cNvSpPr>
          <p:nvPr/>
        </p:nvSpPr>
        <p:spPr bwMode="auto">
          <a:xfrm flipH="1">
            <a:off x="2095765"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01</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2" name="TextBox 59"/>
          <p:cNvSpPr>
            <a:spLocks noChangeArrowheads="1"/>
          </p:cNvSpPr>
          <p:nvPr/>
        </p:nvSpPr>
        <p:spPr bwMode="auto">
          <a:xfrm flipH="1">
            <a:off x="4068094"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02</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18" name="TextBox 59"/>
          <p:cNvSpPr>
            <a:spLocks noChangeArrowheads="1"/>
          </p:cNvSpPr>
          <p:nvPr/>
        </p:nvSpPr>
        <p:spPr bwMode="auto">
          <a:xfrm flipH="1">
            <a:off x="6040423" y="2499069"/>
            <a:ext cx="1188132" cy="769441"/>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4400" dirty="0">
                <a:solidFill>
                  <a:schemeClr val="bg2"/>
                </a:solidFill>
                <a:latin typeface="Agency FB" panose="020B0503020202020204" pitchFamily="34" charset="0"/>
                <a:ea typeface="+mn-ea"/>
                <a:cs typeface="+mn-ea"/>
                <a:sym typeface="方正兰亭黑_GBK" panose="02000000000000000000" pitchFamily="2" charset="-122"/>
              </a:rPr>
              <a:t>03</a:t>
            </a:r>
            <a:endParaRPr lang="en-US" altLang="zh-CN" sz="4400" dirty="0">
              <a:solidFill>
                <a:schemeClr val="bg2"/>
              </a:solidFill>
              <a:latin typeface="Agency FB" panose="020B0503020202020204" pitchFamily="34" charset="0"/>
              <a:ea typeface="+mn-ea"/>
              <a:cs typeface="+mn-ea"/>
              <a:sym typeface="方正兰亭黑_GBK" panose="02000000000000000000" pitchFamily="2" charset="-122"/>
            </a:endParaRPr>
          </a:p>
        </p:txBody>
      </p:sp>
      <p:sp>
        <p:nvSpPr>
          <p:cNvPr id="24" name="矩形 23"/>
          <p:cNvSpPr/>
          <p:nvPr/>
        </p:nvSpPr>
        <p:spPr>
          <a:xfrm>
            <a:off x="209039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人文积淀</a:t>
            </a:r>
            <a:endParaRPr lang="zh-CN" altLang="en-US" sz="2000" dirty="0">
              <a:solidFill>
                <a:schemeClr val="bg2"/>
              </a:solidFill>
              <a:latin typeface="+mn-ea"/>
              <a:cs typeface="+mn-ea"/>
            </a:endParaRPr>
          </a:p>
        </p:txBody>
      </p:sp>
      <p:sp>
        <p:nvSpPr>
          <p:cNvPr id="26" name="矩形 25"/>
          <p:cNvSpPr/>
          <p:nvPr/>
        </p:nvSpPr>
        <p:spPr>
          <a:xfrm>
            <a:off x="4062722"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人文情怀</a:t>
            </a:r>
            <a:endParaRPr lang="zh-CN" altLang="en-US" sz="2000" dirty="0">
              <a:solidFill>
                <a:schemeClr val="bg2"/>
              </a:solidFill>
              <a:latin typeface="+mn-ea"/>
              <a:cs typeface="+mn-ea"/>
            </a:endParaRPr>
          </a:p>
        </p:txBody>
      </p:sp>
      <p:sp>
        <p:nvSpPr>
          <p:cNvPr id="28" name="矩形 27"/>
          <p:cNvSpPr/>
          <p:nvPr/>
        </p:nvSpPr>
        <p:spPr>
          <a:xfrm>
            <a:off x="6035051" y="3273663"/>
            <a:ext cx="1198880" cy="398780"/>
          </a:xfrm>
          <a:prstGeom prst="rect">
            <a:avLst/>
          </a:prstGeom>
          <a:noFill/>
        </p:spPr>
        <p:txBody>
          <a:bodyPr wrap="none">
            <a:spAutoFit/>
          </a:bodyPr>
          <a:lstStyle/>
          <a:p>
            <a:pPr algn="ctr">
              <a:spcBef>
                <a:spcPct val="0"/>
              </a:spcBef>
            </a:pPr>
            <a:r>
              <a:rPr lang="zh-CN" altLang="en-US" sz="2000" dirty="0">
                <a:solidFill>
                  <a:schemeClr val="bg2"/>
                </a:solidFill>
                <a:latin typeface="+mn-ea"/>
                <a:cs typeface="+mn-ea"/>
              </a:rPr>
              <a:t>审美情趣</a:t>
            </a:r>
            <a:endParaRPr lang="zh-CN" altLang="en-US" sz="2000" dirty="0">
              <a:solidFill>
                <a:schemeClr val="bg2"/>
              </a:solidFill>
              <a:latin typeface="+mn-ea"/>
              <a:cs typeface="+mn-ea"/>
            </a:endParaRPr>
          </a:p>
        </p:txBody>
      </p:sp>
      <p:sp>
        <p:nvSpPr>
          <p:cNvPr id="32" name="TextBox 59"/>
          <p:cNvSpPr>
            <a:spLocks noChangeArrowheads="1"/>
          </p:cNvSpPr>
          <p:nvPr/>
        </p:nvSpPr>
        <p:spPr bwMode="auto">
          <a:xfrm flipH="1">
            <a:off x="501268" y="519522"/>
            <a:ext cx="3098624"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rPr>
              <a:t>CONTENTS</a:t>
            </a:r>
            <a:endParaRPr lang="en-US" altLang="zh-CN" sz="4950" dirty="0">
              <a:solidFill>
                <a:schemeClr val="bg1">
                  <a:lumMod val="75000"/>
                </a:schemeClr>
              </a:solidFill>
              <a:latin typeface="Agency FB" panose="020B0503020202020204" pitchFamily="34" charset="0"/>
              <a:ea typeface="+mn-ea"/>
              <a:cs typeface="+mn-ea"/>
              <a:sym typeface="方正兰亭黑_GBK" panose="02000000000000000000" pitchFamily="2" charset="-122"/>
            </a:endParaRPr>
          </a:p>
        </p:txBody>
      </p:sp>
      <p:sp>
        <p:nvSpPr>
          <p:cNvPr id="33" name="矩形 32"/>
          <p:cNvSpPr/>
          <p:nvPr/>
        </p:nvSpPr>
        <p:spPr>
          <a:xfrm>
            <a:off x="609600" y="1283970"/>
            <a:ext cx="1402080" cy="4305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mn-ea"/>
                <a:cs typeface="+mn-ea"/>
              </a:rPr>
              <a:t>目录</a:t>
            </a:r>
            <a:endParaRPr lang="zh-CN" altLang="en-US" sz="2400" dirty="0">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250" fill="hold"/>
                                        <p:tgtEl>
                                          <p:spTgt spid="32"/>
                                        </p:tgtEl>
                                        <p:attrNameLst>
                                          <p:attrName>ppt_w</p:attrName>
                                        </p:attrNameLst>
                                      </p:cBhvr>
                                      <p:tavLst>
                                        <p:tav tm="0">
                                          <p:val>
                                            <p:fltVal val="0"/>
                                          </p:val>
                                        </p:tav>
                                        <p:tav tm="100000">
                                          <p:val>
                                            <p:strVal val="#ppt_w"/>
                                          </p:val>
                                        </p:tav>
                                      </p:tavLst>
                                    </p:anim>
                                    <p:anim calcmode="lin" valueType="num">
                                      <p:cBhvr>
                                        <p:cTn id="8" dur="1250" fill="hold"/>
                                        <p:tgtEl>
                                          <p:spTgt spid="32"/>
                                        </p:tgtEl>
                                        <p:attrNameLst>
                                          <p:attrName>ppt_h</p:attrName>
                                        </p:attrNameLst>
                                      </p:cBhvr>
                                      <p:tavLst>
                                        <p:tav tm="0">
                                          <p:val>
                                            <p:fltVal val="0"/>
                                          </p:val>
                                        </p:tav>
                                        <p:tav tm="100000">
                                          <p:val>
                                            <p:strVal val="#ppt_h"/>
                                          </p:val>
                                        </p:tav>
                                      </p:tavLst>
                                    </p:anim>
                                    <p:animEffect transition="in" filter="fade">
                                      <p:cBhvr>
                                        <p:cTn id="9" dur="1250"/>
                                        <p:tgtEl>
                                          <p:spTgt spid="32"/>
                                        </p:tgtEl>
                                      </p:cBhvr>
                                    </p:animEffect>
                                  </p:childTnLst>
                                </p:cTn>
                              </p:par>
                            </p:childTnLst>
                          </p:cTn>
                        </p:par>
                        <p:par>
                          <p:cTn id="10" fill="hold">
                            <p:stCondLst>
                              <p:cond delay="1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250" fill="hold"/>
                                        <p:tgtEl>
                                          <p:spTgt spid="10"/>
                                        </p:tgtEl>
                                        <p:attrNameLst>
                                          <p:attrName>ppt_w</p:attrName>
                                        </p:attrNameLst>
                                      </p:cBhvr>
                                      <p:tavLst>
                                        <p:tav tm="0">
                                          <p:val>
                                            <p:fltVal val="0"/>
                                          </p:val>
                                        </p:tav>
                                        <p:tav tm="100000">
                                          <p:val>
                                            <p:strVal val="#ppt_w"/>
                                          </p:val>
                                        </p:tav>
                                      </p:tavLst>
                                    </p:anim>
                                    <p:anim calcmode="lin" valueType="num">
                                      <p:cBhvr>
                                        <p:cTn id="22" dur="1250" fill="hold"/>
                                        <p:tgtEl>
                                          <p:spTgt spid="10"/>
                                        </p:tgtEl>
                                        <p:attrNameLst>
                                          <p:attrName>ppt_h</p:attrName>
                                        </p:attrNameLst>
                                      </p:cBhvr>
                                      <p:tavLst>
                                        <p:tav tm="0">
                                          <p:val>
                                            <p:fltVal val="0"/>
                                          </p:val>
                                        </p:tav>
                                        <p:tav tm="100000">
                                          <p:val>
                                            <p:strVal val="#ppt_h"/>
                                          </p:val>
                                        </p:tav>
                                      </p:tavLst>
                                    </p:anim>
                                    <p:animEffect transition="in" filter="fade">
                                      <p:cBhvr>
                                        <p:cTn id="23" dur="1250"/>
                                        <p:tgtEl>
                                          <p:spTgt spid="10"/>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250" fill="hold"/>
                                        <p:tgtEl>
                                          <p:spTgt spid="12"/>
                                        </p:tgtEl>
                                        <p:attrNameLst>
                                          <p:attrName>ppt_w</p:attrName>
                                        </p:attrNameLst>
                                      </p:cBhvr>
                                      <p:tavLst>
                                        <p:tav tm="0">
                                          <p:val>
                                            <p:fltVal val="0"/>
                                          </p:val>
                                        </p:tav>
                                        <p:tav tm="100000">
                                          <p:val>
                                            <p:strVal val="#ppt_w"/>
                                          </p:val>
                                        </p:tav>
                                      </p:tavLst>
                                    </p:anim>
                                    <p:anim calcmode="lin" valueType="num">
                                      <p:cBhvr>
                                        <p:cTn id="28" dur="1250" fill="hold"/>
                                        <p:tgtEl>
                                          <p:spTgt spid="12"/>
                                        </p:tgtEl>
                                        <p:attrNameLst>
                                          <p:attrName>ppt_h</p:attrName>
                                        </p:attrNameLst>
                                      </p:cBhvr>
                                      <p:tavLst>
                                        <p:tav tm="0">
                                          <p:val>
                                            <p:fltVal val="0"/>
                                          </p:val>
                                        </p:tav>
                                        <p:tav tm="100000">
                                          <p:val>
                                            <p:strVal val="#ppt_h"/>
                                          </p:val>
                                        </p:tav>
                                      </p:tavLst>
                                    </p:anim>
                                    <p:animEffect transition="in" filter="fade">
                                      <p:cBhvr>
                                        <p:cTn id="29" dur="1250"/>
                                        <p:tgtEl>
                                          <p:spTgt spid="12"/>
                                        </p:tgtEl>
                                      </p:cBhvr>
                                    </p:animEffect>
                                  </p:childTnLst>
                                </p:cTn>
                              </p:par>
                            </p:childTnLst>
                          </p:cTn>
                        </p:par>
                        <p:par>
                          <p:cTn id="30" fill="hold">
                            <p:stCondLst>
                              <p:cond delay="5500"/>
                            </p:stCondLst>
                            <p:childTnLst>
                              <p:par>
                                <p:cTn id="31" presetID="53" presetClass="entr" presetSubtype="16"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1250" fill="hold"/>
                                        <p:tgtEl>
                                          <p:spTgt spid="18"/>
                                        </p:tgtEl>
                                        <p:attrNameLst>
                                          <p:attrName>ppt_w</p:attrName>
                                        </p:attrNameLst>
                                      </p:cBhvr>
                                      <p:tavLst>
                                        <p:tav tm="0">
                                          <p:val>
                                            <p:fltVal val="0"/>
                                          </p:val>
                                        </p:tav>
                                        <p:tav tm="100000">
                                          <p:val>
                                            <p:strVal val="#ppt_w"/>
                                          </p:val>
                                        </p:tav>
                                      </p:tavLst>
                                    </p:anim>
                                    <p:anim calcmode="lin" valueType="num">
                                      <p:cBhvr>
                                        <p:cTn id="34" dur="1250" fill="hold"/>
                                        <p:tgtEl>
                                          <p:spTgt spid="18"/>
                                        </p:tgtEl>
                                        <p:attrNameLst>
                                          <p:attrName>ppt_h</p:attrName>
                                        </p:attrNameLst>
                                      </p:cBhvr>
                                      <p:tavLst>
                                        <p:tav tm="0">
                                          <p:val>
                                            <p:fltVal val="0"/>
                                          </p:val>
                                        </p:tav>
                                        <p:tav tm="100000">
                                          <p:val>
                                            <p:strVal val="#ppt_h"/>
                                          </p:val>
                                        </p:tav>
                                      </p:tavLst>
                                    </p:anim>
                                    <p:animEffect transition="in" filter="fade">
                                      <p:cBhvr>
                                        <p:cTn id="35" dur="1250"/>
                                        <p:tgtEl>
                                          <p:spTgt spid="18"/>
                                        </p:tgtEl>
                                      </p:cBhvr>
                                    </p:animEffect>
                                  </p:childTnLst>
                                </p:cTn>
                              </p:par>
                            </p:childTnLst>
                          </p:cTn>
                        </p:par>
                        <p:par>
                          <p:cTn id="36" fill="hold">
                            <p:stCondLst>
                              <p:cond delay="7000"/>
                            </p:stCondLst>
                            <p:childTnLst>
                              <p:par>
                                <p:cTn id="37" presetID="12" presetClass="entr" presetSubtype="4"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p:tgtEl>
                                          <p:spTgt spid="24"/>
                                        </p:tgtEl>
                                        <p:attrNameLst>
                                          <p:attrName>ppt_y</p:attrName>
                                        </p:attrNameLst>
                                      </p:cBhvr>
                                      <p:tavLst>
                                        <p:tav tm="0">
                                          <p:val>
                                            <p:strVal val="#ppt_y+#ppt_h*1.125000"/>
                                          </p:val>
                                        </p:tav>
                                        <p:tav tm="100000">
                                          <p:val>
                                            <p:strVal val="#ppt_y"/>
                                          </p:val>
                                        </p:tav>
                                      </p:tavLst>
                                    </p:anim>
                                    <p:animEffect transition="in" filter="wipe(up)">
                                      <p:cBhvr>
                                        <p:cTn id="40" dur="500"/>
                                        <p:tgtEl>
                                          <p:spTgt spid="24"/>
                                        </p:tgtEl>
                                      </p:cBhvr>
                                    </p:animEffect>
                                  </p:childTnLst>
                                </p:cTn>
                              </p:par>
                            </p:childTnLst>
                          </p:cTn>
                        </p:par>
                        <p:par>
                          <p:cTn id="41" fill="hold">
                            <p:stCondLst>
                              <p:cond delay="7500"/>
                            </p:stCondLst>
                            <p:childTnLst>
                              <p:par>
                                <p:cTn id="42" presetID="12" presetClass="entr" presetSubtype="4"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up)">
                                      <p:cBhvr>
                                        <p:cTn id="45" dur="500"/>
                                        <p:tgtEl>
                                          <p:spTgt spid="26"/>
                                        </p:tgtEl>
                                      </p:cBhvr>
                                    </p:animEffect>
                                  </p:childTnLst>
                                </p:cTn>
                              </p:par>
                            </p:childTnLst>
                          </p:cTn>
                        </p:par>
                        <p:par>
                          <p:cTn id="46" fill="hold">
                            <p:stCondLst>
                              <p:cond delay="800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8" grpId="0"/>
      <p:bldP spid="24" grpId="0"/>
      <p:bldP spid="26" grpId="0"/>
      <p:bldP spid="28" grpId="0"/>
      <p:bldP spid="32" grpId="0"/>
      <p:bldP spid="3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8"/>
          <p:cNvSpPr txBox="1"/>
          <p:nvPr/>
        </p:nvSpPr>
        <p:spPr>
          <a:xfrm>
            <a:off x="3437874" y="1447559"/>
            <a:ext cx="2239472" cy="523118"/>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300" dirty="0">
                <a:solidFill>
                  <a:schemeClr val="accent1"/>
                </a:solidFill>
                <a:latin typeface="Agency FB" panose="020B0503020202020204" pitchFamily="34" charset="0"/>
                <a:ea typeface="+mn-ea"/>
                <a:cs typeface="+mn-ea"/>
              </a:rPr>
              <a:t>PART  01</a:t>
            </a:r>
            <a:endParaRPr lang="en-AU" sz="3300" dirty="0">
              <a:solidFill>
                <a:schemeClr val="accent1"/>
              </a:solidFill>
              <a:latin typeface="Agency FB" panose="020B0503020202020204" pitchFamily="34" charset="0"/>
              <a:ea typeface="+mn-ea"/>
              <a:cs typeface="+mn-ea"/>
            </a:endParaRPr>
          </a:p>
        </p:txBody>
      </p:sp>
      <p:sp>
        <p:nvSpPr>
          <p:cNvPr id="14" name="Rectangle 15"/>
          <p:cNvSpPr/>
          <p:nvPr/>
        </p:nvSpPr>
        <p:spPr>
          <a:xfrm>
            <a:off x="2933700" y="2619175"/>
            <a:ext cx="3276600" cy="23762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cs typeface="+mn-ea"/>
            </a:endParaRPr>
          </a:p>
        </p:txBody>
      </p:sp>
      <p:sp>
        <p:nvSpPr>
          <p:cNvPr id="16" name="矩形 15"/>
          <p:cNvSpPr/>
          <p:nvPr/>
        </p:nvSpPr>
        <p:spPr>
          <a:xfrm>
            <a:off x="2928620" y="3276600"/>
            <a:ext cx="3286760" cy="800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chemeClr val="bg1"/>
                </a:solidFill>
                <a:latin typeface="+mn-ea"/>
                <a:cs typeface="+mn-ea"/>
              </a:rPr>
              <a:t>人文积淀</a:t>
            </a:r>
            <a:endParaRPr lang="zh-CN" altLang="en-US" sz="6000" dirty="0">
              <a:solidFill>
                <a:schemeClr val="bg1"/>
              </a:solidFill>
              <a:latin typeface="+mn-ea"/>
              <a:cs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6"/>
                                        </p:tgtEl>
                                        <p:attrNameLst>
                                          <p:attrName>ppt_y</p:attrName>
                                        </p:attrNameLst>
                                      </p:cBhvr>
                                      <p:tavLst>
                                        <p:tav tm="0">
                                          <p:val>
                                            <p:strVal val="#ppt_y"/>
                                          </p:val>
                                        </p:tav>
                                        <p:tav tm="100000">
                                          <p:val>
                                            <p:strVal val="#ppt_y"/>
                                          </p:val>
                                        </p:tav>
                                      </p:tavLst>
                                    </p:anim>
                                    <p:anim calcmode="lin" valueType="num">
                                      <p:cBhvr>
                                        <p:cTn id="17" dur="7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75715"/>
            <a:ext cx="5043170"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人文”在我们普遍的思维理解中是对于人类文化的简称，无论是在西方还是在中国都包括了两个方面的内容。第一个方面是指“人”，主要是指关于思想层面“人”和“人性”的概念；第二个方面是指“文”，也就是相关的学科和教育教学课程的设置。针对“人文”与“科学主义”不同之处在于，更加关注人的价值，即“人本主义”；与实用主义相比较，更加注重人的思想层面、精神层面。所以，一个人的教养和文化涵养，学习的能力和处事的能力，对事物的理解能力，总是与语言的学习和使用、对传统文化的认识以及审美水平和理性的培养联系在一起的。</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一、人文素质的概念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775335"/>
            <a:ext cx="1325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（一）人文</a:t>
            </a:r>
            <a:endParaRPr lang="zh-CN" altLang="en-US">
              <a:latin typeface="宋体" panose="02010600030101010101" pitchFamily="2" charset="-122"/>
              <a:ea typeface="宋体" panose="02010600030101010101" pitchFamily="2" charset="-122"/>
            </a:endParaRPr>
          </a:p>
        </p:txBody>
      </p:sp>
      <p:pic>
        <p:nvPicPr>
          <p:cNvPr id="100" name="图片 99"/>
          <p:cNvPicPr/>
          <p:nvPr/>
        </p:nvPicPr>
        <p:blipFill>
          <a:blip r:embed="rId1"/>
          <a:stretch>
            <a:fillRect/>
          </a:stretch>
        </p:blipFill>
        <p:spPr>
          <a:xfrm>
            <a:off x="6083935" y="915670"/>
            <a:ext cx="2512060" cy="369252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75715"/>
            <a:ext cx="4389755" cy="333565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素质”最开始是用于生理学，主要指人类生理方面的特征的名词，包含对知识的获取和才能增长等，后来，“素质”一词含义逐渐丰富，泛指一个人思想、心理和人格、知识、为人处世等诸多方面表现的综合情况。而我们现在对于“素质”的理解更加偏向于后者，是对于一个人外在和内在的统一，综合情况考虑，正如美国哈佛大学校长尼尔·陆登庭说的那样，这样的教育不仅能够给予我们高超的专业技能，而且能够使我们学会观察，善于探索，从而能够塑造优良的人格。</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一、人文素质的概念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775335"/>
            <a:ext cx="1325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（二）素质</a:t>
            </a:r>
            <a:endParaRPr lang="zh-CN" altLang="en-US">
              <a:latin typeface="宋体" panose="02010600030101010101" pitchFamily="2" charset="-122"/>
              <a:ea typeface="宋体" panose="02010600030101010101" pitchFamily="2" charset="-122"/>
            </a:endParaRPr>
          </a:p>
        </p:txBody>
      </p:sp>
      <p:pic>
        <p:nvPicPr>
          <p:cNvPr id="101" name="图片 100"/>
          <p:cNvPicPr/>
          <p:nvPr/>
        </p:nvPicPr>
        <p:blipFill>
          <a:blip r:embed="rId1"/>
          <a:stretch>
            <a:fillRect/>
          </a:stretch>
        </p:blipFill>
        <p:spPr>
          <a:xfrm>
            <a:off x="5054600" y="1143635"/>
            <a:ext cx="3568065" cy="330708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75715"/>
            <a:ext cx="4733925" cy="3630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人文素质是动态的、发展的，由于社会在不断地变化，对于人文素质的内涵很难作出一个完整的界定。通过对之前研究者文献的学习，总结出人文素质的内涵主要包括以下三个方面：（1）人文素质主要包含我国的传统文化知识，如四书五经等。（2）人文素质是做人的基本的素质，通过一个人的为人处事等方面来体现，主要包括人文知识、人文精神两个层次，其中人文精神是最高的层次，主要通过人的言行、世界观、审美情趣等来体现。（3）与</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科学素质相比较，人文素质包含的主要内容是语文、艺术、哲学等人文学科的教育，更重要的是文学、艺术、历史、道德的修养以及价值观。</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一、人文素质的概念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775335"/>
            <a:ext cx="17830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（三）人文素质</a:t>
            </a:r>
            <a:endParaRPr lang="zh-CN" altLang="en-US">
              <a:latin typeface="宋体" panose="02010600030101010101" pitchFamily="2" charset="-122"/>
              <a:ea typeface="宋体" panose="02010600030101010101" pitchFamily="2" charset="-122"/>
            </a:endParaRPr>
          </a:p>
        </p:txBody>
      </p:sp>
      <p:pic>
        <p:nvPicPr>
          <p:cNvPr id="102" name="图片 101"/>
          <p:cNvPicPr/>
          <p:nvPr/>
        </p:nvPicPr>
        <p:blipFill>
          <a:blip r:embed="rId1"/>
          <a:stretch>
            <a:fillRect/>
          </a:stretch>
        </p:blipFill>
        <p:spPr>
          <a:xfrm>
            <a:off x="5435600" y="1635760"/>
            <a:ext cx="2771775" cy="254381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95605" y="1275715"/>
            <a:ext cx="3966210" cy="304101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rPr>
              <a:t>教育部对人文素质教育的含义，作出过明确的定义，即从古至今的人类优秀的文化和精神的文明，运用知识讲授、亲身实践和感悟等方法教育和感化受教育者，从而使其完善内心世界，构造相对稳定的个人品格，最终实现个人价值与社会价值的教育。随着人文素质研究的不断深入，越来越多的研究者从新的角度和更高的认识水平进行研究和总结，对于人文素质教育的目标和内涵有自己的理解。</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endParaRPr>
          </a:p>
        </p:txBody>
      </p:sp>
      <p:sp>
        <p:nvSpPr>
          <p:cNvPr id="25" name="TextBox 28"/>
          <p:cNvSpPr txBox="1"/>
          <p:nvPr/>
        </p:nvSpPr>
        <p:spPr>
          <a:xfrm>
            <a:off x="395605" y="267335"/>
            <a:ext cx="4659630" cy="447675"/>
          </a:xfrm>
          <a:prstGeom prst="rect">
            <a:avLst/>
          </a:prstGeom>
          <a:noFill/>
        </p:spPr>
        <p:txBody>
          <a:bodyPr wrap="square" lIns="79132" tIns="39566" rIns="79132" bIns="39566" rtlCol="0">
            <a:spAutoFit/>
          </a:bodyPr>
          <a:lstStyle/>
          <a:p>
            <a:r>
              <a:rPr lang="zh-CN" altLang="en-US" sz="2400" spc="450" dirty="0">
                <a:latin typeface="宋体" panose="02010600030101010101" pitchFamily="2" charset="-122"/>
                <a:ea typeface="宋体" panose="02010600030101010101" pitchFamily="2" charset="-122"/>
                <a:cs typeface="+mn-ea"/>
              </a:rPr>
              <a:t>二、人文素质的内涵</a:t>
            </a:r>
            <a:endParaRPr lang="zh-CN" altLang="en-US" sz="2400" spc="450" dirty="0">
              <a:latin typeface="宋体" panose="02010600030101010101" pitchFamily="2" charset="-122"/>
              <a:ea typeface="宋体" panose="02010600030101010101" pitchFamily="2" charset="-122"/>
              <a:cs typeface="+mn-ea"/>
            </a:endParaRPr>
          </a:p>
        </p:txBody>
      </p:sp>
      <p:sp>
        <p:nvSpPr>
          <p:cNvPr id="2" name="文本框 1"/>
          <p:cNvSpPr txBox="1"/>
          <p:nvPr/>
        </p:nvSpPr>
        <p:spPr>
          <a:xfrm>
            <a:off x="539115" y="775335"/>
            <a:ext cx="2468880" cy="368300"/>
          </a:xfrm>
          <a:prstGeom prst="rect">
            <a:avLst/>
          </a:prstGeom>
          <a:noFill/>
        </p:spPr>
        <p:txBody>
          <a:bodyPr wrap="none" rtlCol="0">
            <a:spAutoFit/>
          </a:bodyPr>
          <a:p>
            <a:r>
              <a:rPr lang="zh-CN" altLang="en-US">
                <a:latin typeface="宋体" panose="02010600030101010101" pitchFamily="2" charset="-122"/>
                <a:ea typeface="宋体" panose="02010600030101010101" pitchFamily="2" charset="-122"/>
              </a:rPr>
              <a:t>（一）人文素质的定义</a:t>
            </a:r>
            <a:endParaRPr lang="zh-CN" altLang="en-US">
              <a:latin typeface="宋体" panose="02010600030101010101" pitchFamily="2" charset="-122"/>
              <a:ea typeface="宋体" panose="02010600030101010101" pitchFamily="2" charset="-122"/>
            </a:endParaRPr>
          </a:p>
        </p:txBody>
      </p:sp>
      <p:pic>
        <p:nvPicPr>
          <p:cNvPr id="103" name="图片 102"/>
          <p:cNvPicPr/>
          <p:nvPr/>
        </p:nvPicPr>
        <p:blipFill>
          <a:blip r:embed="rId1"/>
          <a:stretch>
            <a:fillRect/>
          </a:stretch>
        </p:blipFill>
        <p:spPr>
          <a:xfrm>
            <a:off x="4787900" y="1491615"/>
            <a:ext cx="3916045" cy="2761615"/>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5" fill="hold" grpId="0" nodeType="with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ppt_w"/>
                                          </p:val>
                                        </p:tav>
                                        <p:tav tm="100000">
                                          <p:val>
                                            <p:strVal val="#ppt_w"/>
                                          </p:val>
                                        </p:tav>
                                      </p:tavLst>
                                    </p:anim>
                                    <p:anim calcmode="lin" valueType="num">
                                      <p:cBhvr>
                                        <p:cTn id="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826662" y="1291618"/>
            <a:ext cx="3183629" cy="3432782"/>
            <a:chOff x="6217835" y="1678614"/>
            <a:chExt cx="4244838" cy="4577042"/>
          </a:xfrm>
        </p:grpSpPr>
        <p:sp>
          <p:nvSpPr>
            <p:cNvPr id="6" name="Shape 25084"/>
            <p:cNvSpPr/>
            <p:nvPr/>
          </p:nvSpPr>
          <p:spPr bwMode="auto">
            <a:xfrm>
              <a:off x="8506356" y="2875605"/>
              <a:ext cx="1573138" cy="152919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534" y="19583"/>
                  </a:moveTo>
                  <a:cubicBezTo>
                    <a:pt x="17809" y="19583"/>
                    <a:pt x="19909" y="20285"/>
                    <a:pt x="21600" y="21469"/>
                  </a:cubicBezTo>
                  <a:cubicBezTo>
                    <a:pt x="21162" y="10211"/>
                    <a:pt x="11843" y="1073"/>
                    <a:pt x="0" y="0"/>
                  </a:cubicBezTo>
                  <a:cubicBezTo>
                    <a:pt x="5747" y="5427"/>
                    <a:pt x="9297" y="12893"/>
                    <a:pt x="9297" y="21135"/>
                  </a:cubicBezTo>
                  <a:cubicBezTo>
                    <a:pt x="9297" y="21290"/>
                    <a:pt x="9293" y="21445"/>
                    <a:pt x="9290" y="21600"/>
                  </a:cubicBezTo>
                  <a:cubicBezTo>
                    <a:pt x="11011" y="20338"/>
                    <a:pt x="13177" y="19583"/>
                    <a:pt x="15534" y="19583"/>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7" name="Shape 25085"/>
            <p:cNvSpPr/>
            <p:nvPr/>
          </p:nvSpPr>
          <p:spPr bwMode="auto">
            <a:xfrm>
              <a:off x="6593981" y="2875605"/>
              <a:ext cx="1573138" cy="152919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21469"/>
                  </a:moveTo>
                  <a:cubicBezTo>
                    <a:pt x="1691" y="20285"/>
                    <a:pt x="3791" y="19583"/>
                    <a:pt x="6066" y="19583"/>
                  </a:cubicBezTo>
                  <a:cubicBezTo>
                    <a:pt x="8422" y="19583"/>
                    <a:pt x="10589" y="20338"/>
                    <a:pt x="12310" y="21600"/>
                  </a:cubicBezTo>
                  <a:cubicBezTo>
                    <a:pt x="12307" y="21445"/>
                    <a:pt x="12302" y="21290"/>
                    <a:pt x="12302" y="21135"/>
                  </a:cubicBezTo>
                  <a:cubicBezTo>
                    <a:pt x="12302" y="12893"/>
                    <a:pt x="15853" y="5427"/>
                    <a:pt x="21600" y="0"/>
                  </a:cubicBezTo>
                  <a:cubicBezTo>
                    <a:pt x="9757" y="1073"/>
                    <a:pt x="438" y="10211"/>
                    <a:pt x="0" y="21469"/>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8" name="Shape 25086"/>
            <p:cNvSpPr/>
            <p:nvPr/>
          </p:nvSpPr>
          <p:spPr bwMode="auto">
            <a:xfrm>
              <a:off x="7541380" y="2866817"/>
              <a:ext cx="1594232" cy="154325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8971" y="552"/>
                  </a:moveTo>
                  <a:cubicBezTo>
                    <a:pt x="3186" y="6043"/>
                    <a:pt x="0" y="12939"/>
                    <a:pt x="0" y="20667"/>
                  </a:cubicBezTo>
                  <a:cubicBezTo>
                    <a:pt x="0" y="20769"/>
                    <a:pt x="2" y="20870"/>
                    <a:pt x="4" y="20971"/>
                  </a:cubicBezTo>
                  <a:lnTo>
                    <a:pt x="7" y="21118"/>
                  </a:lnTo>
                  <a:lnTo>
                    <a:pt x="15" y="21600"/>
                  </a:lnTo>
                  <a:cubicBezTo>
                    <a:pt x="2750" y="20042"/>
                    <a:pt x="6575" y="19074"/>
                    <a:pt x="10809" y="19074"/>
                  </a:cubicBezTo>
                  <a:cubicBezTo>
                    <a:pt x="15034" y="19074"/>
                    <a:pt x="18852" y="20038"/>
                    <a:pt x="21585" y="21590"/>
                  </a:cubicBezTo>
                  <a:lnTo>
                    <a:pt x="21593" y="21118"/>
                  </a:lnTo>
                  <a:lnTo>
                    <a:pt x="21596" y="20971"/>
                  </a:lnTo>
                  <a:cubicBezTo>
                    <a:pt x="21598" y="20870"/>
                    <a:pt x="21600" y="20769"/>
                    <a:pt x="21600" y="20667"/>
                  </a:cubicBezTo>
                  <a:cubicBezTo>
                    <a:pt x="21600" y="12939"/>
                    <a:pt x="18414" y="6043"/>
                    <a:pt x="12629" y="552"/>
                  </a:cubicBezTo>
                  <a:lnTo>
                    <a:pt x="12151" y="101"/>
                  </a:lnTo>
                  <a:cubicBezTo>
                    <a:pt x="11900" y="52"/>
                    <a:pt x="11318" y="0"/>
                    <a:pt x="10736" y="0"/>
                  </a:cubicBezTo>
                  <a:cubicBezTo>
                    <a:pt x="10197" y="1"/>
                    <a:pt x="9688" y="56"/>
                    <a:pt x="9445" y="101"/>
                  </a:cubicBezTo>
                  <a:cubicBezTo>
                    <a:pt x="9445" y="101"/>
                    <a:pt x="8971" y="552"/>
                    <a:pt x="8971" y="552"/>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9" name="Shape 25088"/>
            <p:cNvSpPr/>
            <p:nvPr/>
          </p:nvSpPr>
          <p:spPr bwMode="auto">
            <a:xfrm>
              <a:off x="7701332" y="4271215"/>
              <a:ext cx="692533" cy="1984441"/>
            </a:xfrm>
            <a:custGeom>
              <a:avLst/>
              <a:gdLst/>
              <a:ahLst/>
              <a:cxnLst>
                <a:cxn ang="0">
                  <a:pos x="wd2" y="hd2"/>
                </a:cxn>
                <a:cxn ang="5400000">
                  <a:pos x="wd2" y="hd2"/>
                </a:cxn>
                <a:cxn ang="10800000">
                  <a:pos x="wd2" y="hd2"/>
                </a:cxn>
                <a:cxn ang="16200000">
                  <a:pos x="wd2" y="hd2"/>
                </a:cxn>
              </a:cxnLst>
              <a:rect l="0" t="0" r="r" b="b"/>
              <a:pathLst>
                <a:path w="21600" h="21600" extrusionOk="0">
                  <a:moveTo>
                    <a:pt x="18123" y="0"/>
                  </a:moveTo>
                  <a:cubicBezTo>
                    <a:pt x="18126" y="20"/>
                    <a:pt x="18131" y="4565"/>
                    <a:pt x="18134" y="9105"/>
                  </a:cubicBezTo>
                  <a:cubicBezTo>
                    <a:pt x="18138" y="13860"/>
                    <a:pt x="18140" y="18611"/>
                    <a:pt x="18140" y="18612"/>
                  </a:cubicBezTo>
                  <a:cubicBezTo>
                    <a:pt x="18140" y="19133"/>
                    <a:pt x="17470" y="19607"/>
                    <a:pt x="16387" y="19949"/>
                  </a:cubicBezTo>
                  <a:cubicBezTo>
                    <a:pt x="15305" y="20292"/>
                    <a:pt x="13811" y="20504"/>
                    <a:pt x="12163" y="20504"/>
                  </a:cubicBezTo>
                  <a:lnTo>
                    <a:pt x="9437" y="20504"/>
                  </a:lnTo>
                  <a:cubicBezTo>
                    <a:pt x="7789" y="20504"/>
                    <a:pt x="6295" y="20292"/>
                    <a:pt x="5213" y="19949"/>
                  </a:cubicBezTo>
                  <a:cubicBezTo>
                    <a:pt x="4130" y="19607"/>
                    <a:pt x="3460" y="19133"/>
                    <a:pt x="3460" y="18612"/>
                  </a:cubicBezTo>
                  <a:lnTo>
                    <a:pt x="3460" y="17947"/>
                  </a:lnTo>
                  <a:lnTo>
                    <a:pt x="0" y="17947"/>
                  </a:lnTo>
                  <a:lnTo>
                    <a:pt x="0" y="18612"/>
                  </a:lnTo>
                  <a:cubicBezTo>
                    <a:pt x="0" y="19433"/>
                    <a:pt x="1062" y="20181"/>
                    <a:pt x="2772" y="20722"/>
                  </a:cubicBezTo>
                  <a:cubicBezTo>
                    <a:pt x="4483" y="21264"/>
                    <a:pt x="6842" y="21600"/>
                    <a:pt x="9437" y="21600"/>
                  </a:cubicBezTo>
                  <a:lnTo>
                    <a:pt x="12163" y="21600"/>
                  </a:lnTo>
                  <a:cubicBezTo>
                    <a:pt x="14758" y="21600"/>
                    <a:pt x="17117" y="21264"/>
                    <a:pt x="18828" y="20722"/>
                  </a:cubicBezTo>
                  <a:cubicBezTo>
                    <a:pt x="20538" y="20181"/>
                    <a:pt x="21600" y="19433"/>
                    <a:pt x="21600" y="18612"/>
                  </a:cubicBezTo>
                  <a:cubicBezTo>
                    <a:pt x="21600" y="18611"/>
                    <a:pt x="21598" y="13860"/>
                    <a:pt x="21595" y="9105"/>
                  </a:cubicBezTo>
                  <a:cubicBezTo>
                    <a:pt x="21593" y="4565"/>
                    <a:pt x="21589" y="20"/>
                    <a:pt x="21587" y="0"/>
                  </a:cubicBezTo>
                  <a:lnTo>
                    <a:pt x="18123" y="0"/>
                  </a:lnTo>
                  <a:close/>
                </a:path>
              </a:pathLst>
            </a:custGeom>
            <a:solidFill>
              <a:schemeClr val="bg2">
                <a:lumMod val="65000"/>
              </a:schemeClr>
            </a:solidFill>
            <a:ln w="12700" cap="flat">
              <a:noFill/>
              <a:miter lim="400000"/>
            </a:ln>
            <a:effectLst/>
          </p:spPr>
          <p:txBody>
            <a:bodyPr lIns="14288" tIns="14288" rIns="14288" bIns="14288" anchor="ctr"/>
            <a:lstStyle/>
            <a:p>
              <a:pPr defTabSz="685165" eaLnBrk="0" fontAlgn="base" hangingPunct="0">
                <a:spcBef>
                  <a:spcPct val="0"/>
                </a:spcBef>
                <a:spcAft>
                  <a:spcPct val="0"/>
                </a:spcAft>
                <a:defRPr/>
              </a:pPr>
              <a:endParaRPr sz="675">
                <a:solidFill>
                  <a:prstClr val="black"/>
                </a:solidFill>
                <a:cs typeface="+mn-ea"/>
                <a:sym typeface="Century Gothic" panose="020B0502020202020204" pitchFamily="34" charset="0"/>
              </a:endParaRPr>
            </a:p>
          </p:txBody>
        </p:sp>
        <p:sp>
          <p:nvSpPr>
            <p:cNvPr id="10" name="Shape 25089"/>
            <p:cNvSpPr>
              <a:spLocks noChangeArrowheads="1"/>
            </p:cNvSpPr>
            <p:nvPr/>
          </p:nvSpPr>
          <p:spPr bwMode="auto">
            <a:xfrm>
              <a:off x="8305978" y="2734989"/>
              <a:ext cx="49215" cy="108978"/>
            </a:xfrm>
            <a:prstGeom prst="rect">
              <a:avLst/>
            </a:prstGeom>
            <a:solidFill>
              <a:srgbClr val="E5E5E5"/>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14288" tIns="14288" rIns="14288" bIns="14288" anchor="ct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684530" eaLnBrk="0" fontAlgn="base" hangingPunct="0">
                <a:spcBef>
                  <a:spcPct val="0"/>
                </a:spcBef>
                <a:spcAft>
                  <a:spcPct val="0"/>
                </a:spcAft>
              </a:pPr>
              <a:endParaRPr lang="zh-CN" altLang="zh-CN" sz="1350">
                <a:solidFill>
                  <a:prstClr val="black"/>
                </a:solidFill>
                <a:latin typeface="Century Gothic" panose="020B0502020202020204" pitchFamily="34" charset="0"/>
                <a:ea typeface="+mn-ea"/>
                <a:cs typeface="+mn-ea"/>
                <a:sym typeface="Century Gothic" panose="020B0502020202020204" pitchFamily="34" charset="0"/>
              </a:endParaRPr>
            </a:p>
          </p:txBody>
        </p:sp>
        <p:sp>
          <p:nvSpPr>
            <p:cNvPr id="11" name="Shape 25096"/>
            <p:cNvSpPr/>
            <p:nvPr/>
          </p:nvSpPr>
          <p:spPr bwMode="auto">
            <a:xfrm>
              <a:off x="6217835" y="2504732"/>
              <a:ext cx="683743" cy="769872"/>
            </a:xfrm>
            <a:custGeom>
              <a:avLst/>
              <a:gdLst>
                <a:gd name="T0" fmla="*/ 2147483646 w 21597"/>
                <a:gd name="T1" fmla="*/ 2147483646 h 21600"/>
                <a:gd name="T2" fmla="*/ 2147483646 w 21597"/>
                <a:gd name="T3" fmla="*/ 2147483646 h 21600"/>
                <a:gd name="T4" fmla="*/ 2147483646 w 21597"/>
                <a:gd name="T5" fmla="*/ 2147483646 h 21600"/>
                <a:gd name="T6" fmla="*/ 2147483646 w 2159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600" extrusionOk="0">
                  <a:moveTo>
                    <a:pt x="3163" y="18980"/>
                  </a:moveTo>
                  <a:cubicBezTo>
                    <a:pt x="1208" y="17359"/>
                    <a:pt x="3" y="15121"/>
                    <a:pt x="0" y="12653"/>
                  </a:cubicBezTo>
                  <a:cubicBezTo>
                    <a:pt x="-3" y="10068"/>
                    <a:pt x="1252" y="7771"/>
                    <a:pt x="3465" y="6076"/>
                  </a:cubicBezTo>
                  <a:lnTo>
                    <a:pt x="10799" y="0"/>
                  </a:lnTo>
                  <a:lnTo>
                    <a:pt x="18412" y="6308"/>
                  </a:lnTo>
                  <a:cubicBezTo>
                    <a:pt x="20379" y="7929"/>
                    <a:pt x="21597" y="10173"/>
                    <a:pt x="21597" y="12653"/>
                  </a:cubicBezTo>
                  <a:cubicBezTo>
                    <a:pt x="21597" y="17594"/>
                    <a:pt x="16762" y="21599"/>
                    <a:pt x="10799" y="21600"/>
                  </a:cubicBezTo>
                  <a:cubicBezTo>
                    <a:pt x="7817" y="21600"/>
                    <a:pt x="5116" y="20599"/>
                    <a:pt x="3163" y="18980"/>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12" name="Shape 25099"/>
            <p:cNvSpPr/>
            <p:nvPr/>
          </p:nvSpPr>
          <p:spPr bwMode="auto">
            <a:xfrm>
              <a:off x="6989464" y="1893053"/>
              <a:ext cx="685502" cy="769872"/>
            </a:xfrm>
            <a:custGeom>
              <a:avLst/>
              <a:gdLst>
                <a:gd name="T0" fmla="*/ 2147483646 w 21597"/>
                <a:gd name="T1" fmla="*/ 2147483646 h 21600"/>
                <a:gd name="T2" fmla="*/ 2147483646 w 21597"/>
                <a:gd name="T3" fmla="*/ 2147483646 h 21600"/>
                <a:gd name="T4" fmla="*/ 2147483646 w 21597"/>
                <a:gd name="T5" fmla="*/ 2147483646 h 21600"/>
                <a:gd name="T6" fmla="*/ 2147483646 w 2159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600" extrusionOk="0">
                  <a:moveTo>
                    <a:pt x="3163" y="18980"/>
                  </a:moveTo>
                  <a:cubicBezTo>
                    <a:pt x="1208" y="17359"/>
                    <a:pt x="3" y="15121"/>
                    <a:pt x="0" y="12653"/>
                  </a:cubicBezTo>
                  <a:cubicBezTo>
                    <a:pt x="-3" y="10068"/>
                    <a:pt x="1252" y="7771"/>
                    <a:pt x="3465" y="6076"/>
                  </a:cubicBezTo>
                  <a:lnTo>
                    <a:pt x="10799" y="0"/>
                  </a:lnTo>
                  <a:lnTo>
                    <a:pt x="18412" y="6308"/>
                  </a:lnTo>
                  <a:cubicBezTo>
                    <a:pt x="20379" y="7929"/>
                    <a:pt x="21597" y="10173"/>
                    <a:pt x="21597" y="12653"/>
                  </a:cubicBezTo>
                  <a:cubicBezTo>
                    <a:pt x="21597" y="17594"/>
                    <a:pt x="16762" y="21599"/>
                    <a:pt x="10799" y="21600"/>
                  </a:cubicBezTo>
                  <a:cubicBezTo>
                    <a:pt x="7817" y="21600"/>
                    <a:pt x="5116" y="20599"/>
                    <a:pt x="3163" y="18980"/>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13" name="Shape 25102"/>
            <p:cNvSpPr/>
            <p:nvPr/>
          </p:nvSpPr>
          <p:spPr bwMode="auto">
            <a:xfrm>
              <a:off x="9778930" y="2504732"/>
              <a:ext cx="683743" cy="769872"/>
            </a:xfrm>
            <a:custGeom>
              <a:avLst/>
              <a:gdLst>
                <a:gd name="T0" fmla="*/ 2147483646 w 21597"/>
                <a:gd name="T1" fmla="*/ 2147483646 h 21600"/>
                <a:gd name="T2" fmla="*/ 2147483646 w 21597"/>
                <a:gd name="T3" fmla="*/ 2147483646 h 21600"/>
                <a:gd name="T4" fmla="*/ 2147483646 w 21597"/>
                <a:gd name="T5" fmla="*/ 2147483646 h 21600"/>
                <a:gd name="T6" fmla="*/ 2147483646 w 2159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600" extrusionOk="0">
                  <a:moveTo>
                    <a:pt x="3163" y="18980"/>
                  </a:moveTo>
                  <a:cubicBezTo>
                    <a:pt x="1208" y="17359"/>
                    <a:pt x="3" y="15121"/>
                    <a:pt x="0" y="12653"/>
                  </a:cubicBezTo>
                  <a:cubicBezTo>
                    <a:pt x="-3" y="10068"/>
                    <a:pt x="1252" y="7771"/>
                    <a:pt x="3465" y="6076"/>
                  </a:cubicBezTo>
                  <a:lnTo>
                    <a:pt x="10799" y="0"/>
                  </a:lnTo>
                  <a:lnTo>
                    <a:pt x="18412" y="6308"/>
                  </a:lnTo>
                  <a:cubicBezTo>
                    <a:pt x="20379" y="7929"/>
                    <a:pt x="21597" y="10173"/>
                    <a:pt x="21597" y="12653"/>
                  </a:cubicBezTo>
                  <a:cubicBezTo>
                    <a:pt x="21597" y="17594"/>
                    <a:pt x="16762" y="21599"/>
                    <a:pt x="10799" y="21600"/>
                  </a:cubicBezTo>
                  <a:cubicBezTo>
                    <a:pt x="7817" y="21600"/>
                    <a:pt x="5116" y="20599"/>
                    <a:pt x="3163" y="18980"/>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14" name="Shape 25105"/>
            <p:cNvSpPr/>
            <p:nvPr/>
          </p:nvSpPr>
          <p:spPr bwMode="auto">
            <a:xfrm>
              <a:off x="8001896" y="1678614"/>
              <a:ext cx="676714" cy="769872"/>
            </a:xfrm>
            <a:custGeom>
              <a:avLst/>
              <a:gdLst>
                <a:gd name="T0" fmla="*/ 2147483646 w 21597"/>
                <a:gd name="T1" fmla="*/ 2147483646 h 21600"/>
                <a:gd name="T2" fmla="*/ 2147483646 w 21597"/>
                <a:gd name="T3" fmla="*/ 2147483646 h 21600"/>
                <a:gd name="T4" fmla="*/ 2147483646 w 21597"/>
                <a:gd name="T5" fmla="*/ 2147483646 h 21600"/>
                <a:gd name="T6" fmla="*/ 2147483646 w 2159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600" extrusionOk="0">
                  <a:moveTo>
                    <a:pt x="3163" y="18980"/>
                  </a:moveTo>
                  <a:cubicBezTo>
                    <a:pt x="1208" y="17359"/>
                    <a:pt x="3" y="15121"/>
                    <a:pt x="0" y="12653"/>
                  </a:cubicBezTo>
                  <a:cubicBezTo>
                    <a:pt x="-3" y="10068"/>
                    <a:pt x="1252" y="7771"/>
                    <a:pt x="3465" y="6076"/>
                  </a:cubicBezTo>
                  <a:lnTo>
                    <a:pt x="10799" y="0"/>
                  </a:lnTo>
                  <a:lnTo>
                    <a:pt x="18412" y="6308"/>
                  </a:lnTo>
                  <a:cubicBezTo>
                    <a:pt x="20379" y="7929"/>
                    <a:pt x="21597" y="10173"/>
                    <a:pt x="21597" y="12653"/>
                  </a:cubicBezTo>
                  <a:cubicBezTo>
                    <a:pt x="21597" y="17594"/>
                    <a:pt x="16762" y="21599"/>
                    <a:pt x="10799" y="21600"/>
                  </a:cubicBezTo>
                  <a:cubicBezTo>
                    <a:pt x="7817" y="21600"/>
                    <a:pt x="5116" y="20599"/>
                    <a:pt x="3163" y="18980"/>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15" name="Shape 25108"/>
            <p:cNvSpPr/>
            <p:nvPr/>
          </p:nvSpPr>
          <p:spPr bwMode="auto">
            <a:xfrm>
              <a:off x="9007298" y="1894811"/>
              <a:ext cx="683745" cy="769872"/>
            </a:xfrm>
            <a:custGeom>
              <a:avLst/>
              <a:gdLst>
                <a:gd name="T0" fmla="*/ 2147483646 w 21597"/>
                <a:gd name="T1" fmla="*/ 2147483646 h 21600"/>
                <a:gd name="T2" fmla="*/ 2147483646 w 21597"/>
                <a:gd name="T3" fmla="*/ 2147483646 h 21600"/>
                <a:gd name="T4" fmla="*/ 2147483646 w 21597"/>
                <a:gd name="T5" fmla="*/ 2147483646 h 21600"/>
                <a:gd name="T6" fmla="*/ 2147483646 w 2159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600" extrusionOk="0">
                  <a:moveTo>
                    <a:pt x="3163" y="18980"/>
                  </a:moveTo>
                  <a:cubicBezTo>
                    <a:pt x="1208" y="17359"/>
                    <a:pt x="3" y="15121"/>
                    <a:pt x="0" y="12653"/>
                  </a:cubicBezTo>
                  <a:cubicBezTo>
                    <a:pt x="-3" y="10068"/>
                    <a:pt x="1252" y="7771"/>
                    <a:pt x="3465" y="6076"/>
                  </a:cubicBezTo>
                  <a:lnTo>
                    <a:pt x="10799" y="0"/>
                  </a:lnTo>
                  <a:lnTo>
                    <a:pt x="18412" y="6308"/>
                  </a:lnTo>
                  <a:cubicBezTo>
                    <a:pt x="20379" y="7929"/>
                    <a:pt x="21597" y="10173"/>
                    <a:pt x="21597" y="12653"/>
                  </a:cubicBezTo>
                  <a:cubicBezTo>
                    <a:pt x="21597" y="17594"/>
                    <a:pt x="16762" y="21599"/>
                    <a:pt x="10799" y="21600"/>
                  </a:cubicBezTo>
                  <a:cubicBezTo>
                    <a:pt x="7817" y="21600"/>
                    <a:pt x="5116" y="20599"/>
                    <a:pt x="3163" y="18980"/>
                  </a:cubicBezTo>
                  <a:close/>
                </a:path>
              </a:pathLst>
            </a:custGeom>
            <a:solidFill>
              <a:schemeClr val="accent1"/>
            </a:solidFill>
            <a:ln>
              <a:noFill/>
            </a:ln>
            <a:effectLst>
              <a:outerShdw blurRad="63500" algn="ctr" rotWithShape="0">
                <a:prstClr val="black">
                  <a:alpha val="40000"/>
                </a:prstClr>
              </a:outerShdw>
            </a:effectLst>
          </p:spPr>
          <p:txBody>
            <a:bodyPr anchor="ctr"/>
            <a:lstStyle/>
            <a:p>
              <a:pPr algn="ctr"/>
              <a:endParaRPr lang="zh-CN" altLang="en-US" sz="1350">
                <a:solidFill>
                  <a:srgbClr val="FFFFFF"/>
                </a:solidFill>
                <a:latin typeface="Calibri" panose="020F0502020204030204" charset="0"/>
                <a:cs typeface="+mn-ea"/>
              </a:endParaRPr>
            </a:p>
          </p:txBody>
        </p:sp>
        <p:sp>
          <p:nvSpPr>
            <p:cNvPr id="16" name="Freeform 116"/>
            <p:cNvSpPr/>
            <p:nvPr/>
          </p:nvSpPr>
          <p:spPr bwMode="auto">
            <a:xfrm>
              <a:off x="8186455" y="1917660"/>
              <a:ext cx="288263" cy="286504"/>
            </a:xfrm>
            <a:custGeom>
              <a:avLst/>
              <a:gdLst>
                <a:gd name="T0" fmla="*/ 2147483646 w 277"/>
                <a:gd name="T1" fmla="*/ 0 h 302"/>
                <a:gd name="T2" fmla="*/ 2147483646 w 277"/>
                <a:gd name="T3" fmla="*/ 2147483646 h 302"/>
                <a:gd name="T4" fmla="*/ 2147483646 w 277"/>
                <a:gd name="T5" fmla="*/ 2147483646 h 302"/>
                <a:gd name="T6" fmla="*/ 2147483646 w 277"/>
                <a:gd name="T7" fmla="*/ 2147483646 h 302"/>
                <a:gd name="T8" fmla="*/ 2147483646 w 277"/>
                <a:gd name="T9" fmla="*/ 2147483646 h 302"/>
                <a:gd name="T10" fmla="*/ 0 w 277"/>
                <a:gd name="T11" fmla="*/ 2147483646 h 302"/>
                <a:gd name="T12" fmla="*/ 2147483646 w 277"/>
                <a:gd name="T13" fmla="*/ 2147483646 h 302"/>
                <a:gd name="T14" fmla="*/ 2147483646 w 277"/>
                <a:gd name="T15" fmla="*/ 2147483646 h 302"/>
                <a:gd name="T16" fmla="*/ 2147483646 w 277"/>
                <a:gd name="T17" fmla="*/ 2147483646 h 302"/>
                <a:gd name="T18" fmla="*/ 2147483646 w 277"/>
                <a:gd name="T19" fmla="*/ 2147483646 h 302"/>
                <a:gd name="T20" fmla="*/ 2147483646 w 277"/>
                <a:gd name="T21" fmla="*/ 2147483646 h 302"/>
                <a:gd name="T22" fmla="*/ 2147483646 w 277"/>
                <a:gd name="T23" fmla="*/ 2147483646 h 302"/>
                <a:gd name="T24" fmla="*/ 2147483646 w 277"/>
                <a:gd name="T25" fmla="*/ 2147483646 h 302"/>
                <a:gd name="T26" fmla="*/ 2147483646 w 277"/>
                <a:gd name="T27" fmla="*/ 2147483646 h 302"/>
                <a:gd name="T28" fmla="*/ 2147483646 w 277"/>
                <a:gd name="T29" fmla="*/ 2147483646 h 302"/>
                <a:gd name="T30" fmla="*/ 2147483646 w 277"/>
                <a:gd name="T31" fmla="*/ 2147483646 h 302"/>
                <a:gd name="T32" fmla="*/ 2147483646 w 277"/>
                <a:gd name="T33" fmla="*/ 2147483646 h 302"/>
                <a:gd name="T34" fmla="*/ 2147483646 w 277"/>
                <a:gd name="T35" fmla="*/ 2147483646 h 302"/>
                <a:gd name="T36" fmla="*/ 2147483646 w 277"/>
                <a:gd name="T37" fmla="*/ 2147483646 h 302"/>
                <a:gd name="T38" fmla="*/ 2147483646 w 277"/>
                <a:gd name="T39" fmla="*/ 2147483646 h 302"/>
                <a:gd name="T40" fmla="*/ 2147483646 w 277"/>
                <a:gd name="T41" fmla="*/ 2147483646 h 302"/>
                <a:gd name="T42" fmla="*/ 2147483646 w 277"/>
                <a:gd name="T43" fmla="*/ 0 h 3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77" h="302">
                  <a:moveTo>
                    <a:pt x="268" y="0"/>
                  </a:moveTo>
                  <a:cubicBezTo>
                    <a:pt x="57" y="30"/>
                    <a:pt x="57" y="30"/>
                    <a:pt x="57" y="30"/>
                  </a:cubicBezTo>
                  <a:cubicBezTo>
                    <a:pt x="61" y="30"/>
                    <a:pt x="61" y="30"/>
                    <a:pt x="61" y="30"/>
                  </a:cubicBezTo>
                  <a:cubicBezTo>
                    <a:pt x="61" y="214"/>
                    <a:pt x="61" y="214"/>
                    <a:pt x="61" y="214"/>
                  </a:cubicBezTo>
                  <a:cubicBezTo>
                    <a:pt x="56" y="213"/>
                    <a:pt x="51" y="211"/>
                    <a:pt x="46" y="211"/>
                  </a:cubicBezTo>
                  <a:cubicBezTo>
                    <a:pt x="21" y="211"/>
                    <a:pt x="0" y="232"/>
                    <a:pt x="0" y="257"/>
                  </a:cubicBezTo>
                  <a:cubicBezTo>
                    <a:pt x="0" y="282"/>
                    <a:pt x="21" y="302"/>
                    <a:pt x="46" y="302"/>
                  </a:cubicBezTo>
                  <a:cubicBezTo>
                    <a:pt x="71" y="302"/>
                    <a:pt x="91" y="282"/>
                    <a:pt x="91" y="257"/>
                  </a:cubicBezTo>
                  <a:cubicBezTo>
                    <a:pt x="91" y="251"/>
                    <a:pt x="90" y="246"/>
                    <a:pt x="88" y="242"/>
                  </a:cubicBezTo>
                  <a:cubicBezTo>
                    <a:pt x="91" y="242"/>
                    <a:pt x="91" y="242"/>
                    <a:pt x="91" y="242"/>
                  </a:cubicBezTo>
                  <a:cubicBezTo>
                    <a:pt x="91" y="117"/>
                    <a:pt x="91" y="117"/>
                    <a:pt x="91" y="117"/>
                  </a:cubicBezTo>
                  <a:cubicBezTo>
                    <a:pt x="242" y="95"/>
                    <a:pt x="242" y="95"/>
                    <a:pt x="242" y="95"/>
                  </a:cubicBezTo>
                  <a:cubicBezTo>
                    <a:pt x="242" y="184"/>
                    <a:pt x="242" y="184"/>
                    <a:pt x="242" y="184"/>
                  </a:cubicBezTo>
                  <a:cubicBezTo>
                    <a:pt x="238" y="182"/>
                    <a:pt x="233" y="181"/>
                    <a:pt x="227" y="181"/>
                  </a:cubicBezTo>
                  <a:cubicBezTo>
                    <a:pt x="202" y="181"/>
                    <a:pt x="182" y="201"/>
                    <a:pt x="182" y="226"/>
                  </a:cubicBezTo>
                  <a:cubicBezTo>
                    <a:pt x="182" y="252"/>
                    <a:pt x="202" y="272"/>
                    <a:pt x="227" y="272"/>
                  </a:cubicBezTo>
                  <a:cubicBezTo>
                    <a:pt x="252" y="272"/>
                    <a:pt x="273" y="252"/>
                    <a:pt x="273" y="226"/>
                  </a:cubicBezTo>
                  <a:cubicBezTo>
                    <a:pt x="273" y="221"/>
                    <a:pt x="271" y="216"/>
                    <a:pt x="269" y="211"/>
                  </a:cubicBezTo>
                  <a:cubicBezTo>
                    <a:pt x="273" y="211"/>
                    <a:pt x="273" y="211"/>
                    <a:pt x="273" y="211"/>
                  </a:cubicBezTo>
                  <a:cubicBezTo>
                    <a:pt x="273" y="60"/>
                    <a:pt x="273" y="60"/>
                    <a:pt x="273" y="60"/>
                  </a:cubicBezTo>
                  <a:cubicBezTo>
                    <a:pt x="277" y="60"/>
                    <a:pt x="277" y="60"/>
                    <a:pt x="277" y="60"/>
                  </a:cubicBezTo>
                  <a:cubicBezTo>
                    <a:pt x="268" y="0"/>
                    <a:pt x="268" y="0"/>
                    <a:pt x="26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prstClr val="black"/>
                </a:solidFill>
                <a:latin typeface="Lato Light"/>
                <a:cs typeface="+mn-ea"/>
              </a:endParaRPr>
            </a:p>
          </p:txBody>
        </p:sp>
        <p:sp>
          <p:nvSpPr>
            <p:cNvPr id="17" name="Freeform 134"/>
            <p:cNvSpPr>
              <a:spLocks noEditPoints="1"/>
            </p:cNvSpPr>
            <p:nvPr/>
          </p:nvSpPr>
          <p:spPr bwMode="auto">
            <a:xfrm>
              <a:off x="7159961" y="2190102"/>
              <a:ext cx="326932" cy="240805"/>
            </a:xfrm>
            <a:custGeom>
              <a:avLst/>
              <a:gdLst>
                <a:gd name="T0" fmla="*/ 2147483646 w 346"/>
                <a:gd name="T1" fmla="*/ 2147483646 h 281"/>
                <a:gd name="T2" fmla="*/ 2147483646 w 346"/>
                <a:gd name="T3" fmla="*/ 2147483646 h 281"/>
                <a:gd name="T4" fmla="*/ 2147483646 w 346"/>
                <a:gd name="T5" fmla="*/ 2147483646 h 281"/>
                <a:gd name="T6" fmla="*/ 2147483646 w 346"/>
                <a:gd name="T7" fmla="*/ 2147483646 h 281"/>
                <a:gd name="T8" fmla="*/ 2147483646 w 346"/>
                <a:gd name="T9" fmla="*/ 2147483646 h 281"/>
                <a:gd name="T10" fmla="*/ 2147483646 w 346"/>
                <a:gd name="T11" fmla="*/ 2147483646 h 281"/>
                <a:gd name="T12" fmla="*/ 2147483646 w 346"/>
                <a:gd name="T13" fmla="*/ 0 h 281"/>
                <a:gd name="T14" fmla="*/ 2147483646 w 346"/>
                <a:gd name="T15" fmla="*/ 0 h 281"/>
                <a:gd name="T16" fmla="*/ 2147483646 w 346"/>
                <a:gd name="T17" fmla="*/ 2147483646 h 281"/>
                <a:gd name="T18" fmla="*/ 2147483646 w 346"/>
                <a:gd name="T19" fmla="*/ 2147483646 h 281"/>
                <a:gd name="T20" fmla="*/ 0 w 346"/>
                <a:gd name="T21" fmla="*/ 2147483646 h 281"/>
                <a:gd name="T22" fmla="*/ 0 w 346"/>
                <a:gd name="T23" fmla="*/ 2147483646 h 281"/>
                <a:gd name="T24" fmla="*/ 2147483646 w 346"/>
                <a:gd name="T25" fmla="*/ 2147483646 h 281"/>
                <a:gd name="T26" fmla="*/ 2147483646 w 346"/>
                <a:gd name="T27" fmla="*/ 2147483646 h 281"/>
                <a:gd name="T28" fmla="*/ 2147483646 w 346"/>
                <a:gd name="T29" fmla="*/ 2147483646 h 281"/>
                <a:gd name="T30" fmla="*/ 2147483646 w 346"/>
                <a:gd name="T31" fmla="*/ 2147483646 h 281"/>
                <a:gd name="T32" fmla="*/ 2147483646 w 346"/>
                <a:gd name="T33" fmla="*/ 2147483646 h 281"/>
                <a:gd name="T34" fmla="*/ 2147483646 w 346"/>
                <a:gd name="T35" fmla="*/ 2147483646 h 281"/>
                <a:gd name="T36" fmla="*/ 2147483646 w 346"/>
                <a:gd name="T37" fmla="*/ 2147483646 h 281"/>
                <a:gd name="T38" fmla="*/ 2147483646 w 346"/>
                <a:gd name="T39" fmla="*/ 2147483646 h 281"/>
                <a:gd name="T40" fmla="*/ 2147483646 w 346"/>
                <a:gd name="T41" fmla="*/ 2147483646 h 281"/>
                <a:gd name="T42" fmla="*/ 2147483646 w 346"/>
                <a:gd name="T43" fmla="*/ 2147483646 h 281"/>
                <a:gd name="T44" fmla="*/ 2147483646 w 346"/>
                <a:gd name="T45" fmla="*/ 2147483646 h 28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46" h="281">
                  <a:moveTo>
                    <a:pt x="259" y="87"/>
                  </a:moveTo>
                  <a:cubicBezTo>
                    <a:pt x="259" y="75"/>
                    <a:pt x="269" y="65"/>
                    <a:pt x="281" y="65"/>
                  </a:cubicBezTo>
                  <a:cubicBezTo>
                    <a:pt x="293" y="65"/>
                    <a:pt x="303" y="75"/>
                    <a:pt x="303" y="87"/>
                  </a:cubicBezTo>
                  <a:cubicBezTo>
                    <a:pt x="303" y="99"/>
                    <a:pt x="293" y="108"/>
                    <a:pt x="281" y="108"/>
                  </a:cubicBezTo>
                  <a:cubicBezTo>
                    <a:pt x="269" y="108"/>
                    <a:pt x="259" y="99"/>
                    <a:pt x="259" y="87"/>
                  </a:cubicBezTo>
                  <a:close/>
                  <a:moveTo>
                    <a:pt x="237" y="22"/>
                  </a:moveTo>
                  <a:cubicBezTo>
                    <a:pt x="237" y="1"/>
                    <a:pt x="226" y="0"/>
                    <a:pt x="212" y="0"/>
                  </a:cubicBezTo>
                  <a:cubicBezTo>
                    <a:pt x="133" y="0"/>
                    <a:pt x="133" y="0"/>
                    <a:pt x="133" y="0"/>
                  </a:cubicBezTo>
                  <a:cubicBezTo>
                    <a:pt x="119" y="0"/>
                    <a:pt x="108" y="1"/>
                    <a:pt x="108" y="22"/>
                  </a:cubicBezTo>
                  <a:cubicBezTo>
                    <a:pt x="65" y="22"/>
                    <a:pt x="65" y="22"/>
                    <a:pt x="65" y="22"/>
                  </a:cubicBezTo>
                  <a:cubicBezTo>
                    <a:pt x="32" y="22"/>
                    <a:pt x="0" y="54"/>
                    <a:pt x="0" y="87"/>
                  </a:cubicBezTo>
                  <a:cubicBezTo>
                    <a:pt x="0" y="216"/>
                    <a:pt x="0" y="216"/>
                    <a:pt x="0" y="216"/>
                  </a:cubicBezTo>
                  <a:cubicBezTo>
                    <a:pt x="0" y="249"/>
                    <a:pt x="32" y="281"/>
                    <a:pt x="65" y="281"/>
                  </a:cubicBezTo>
                  <a:cubicBezTo>
                    <a:pt x="281" y="281"/>
                    <a:pt x="281" y="281"/>
                    <a:pt x="281" y="281"/>
                  </a:cubicBezTo>
                  <a:cubicBezTo>
                    <a:pt x="313" y="281"/>
                    <a:pt x="346" y="249"/>
                    <a:pt x="346" y="216"/>
                  </a:cubicBezTo>
                  <a:cubicBezTo>
                    <a:pt x="346" y="87"/>
                    <a:pt x="346" y="87"/>
                    <a:pt x="346" y="87"/>
                  </a:cubicBezTo>
                  <a:cubicBezTo>
                    <a:pt x="346" y="54"/>
                    <a:pt x="313" y="22"/>
                    <a:pt x="281" y="22"/>
                  </a:cubicBezTo>
                  <a:cubicBezTo>
                    <a:pt x="237" y="22"/>
                    <a:pt x="237" y="22"/>
                    <a:pt x="237" y="22"/>
                  </a:cubicBezTo>
                  <a:close/>
                  <a:moveTo>
                    <a:pt x="175" y="87"/>
                  </a:moveTo>
                  <a:cubicBezTo>
                    <a:pt x="210" y="87"/>
                    <a:pt x="238" y="117"/>
                    <a:pt x="238" y="153"/>
                  </a:cubicBezTo>
                  <a:cubicBezTo>
                    <a:pt x="238" y="188"/>
                    <a:pt x="207" y="216"/>
                    <a:pt x="172" y="216"/>
                  </a:cubicBezTo>
                  <a:cubicBezTo>
                    <a:pt x="138" y="216"/>
                    <a:pt x="108" y="187"/>
                    <a:pt x="108" y="152"/>
                  </a:cubicBezTo>
                  <a:cubicBezTo>
                    <a:pt x="108" y="116"/>
                    <a:pt x="141" y="87"/>
                    <a:pt x="175" y="8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prstClr val="black"/>
                </a:solidFill>
                <a:latin typeface="Lato Light"/>
                <a:cs typeface="+mn-ea"/>
              </a:endParaRPr>
            </a:p>
          </p:txBody>
        </p:sp>
        <p:sp>
          <p:nvSpPr>
            <p:cNvPr id="18" name="Freeform 162"/>
            <p:cNvSpPr/>
            <p:nvPr/>
          </p:nvSpPr>
          <p:spPr bwMode="auto">
            <a:xfrm>
              <a:off x="6414696" y="2859787"/>
              <a:ext cx="295293" cy="165224"/>
            </a:xfrm>
            <a:custGeom>
              <a:avLst/>
              <a:gdLst>
                <a:gd name="T0" fmla="*/ 2147483646 w 311"/>
                <a:gd name="T1" fmla="*/ 2147483646 h 193"/>
                <a:gd name="T2" fmla="*/ 2147483646 w 311"/>
                <a:gd name="T3" fmla="*/ 2147483646 h 193"/>
                <a:gd name="T4" fmla="*/ 2147483646 w 311"/>
                <a:gd name="T5" fmla="*/ 2147483646 h 193"/>
                <a:gd name="T6" fmla="*/ 2147483646 w 311"/>
                <a:gd name="T7" fmla="*/ 2147483646 h 193"/>
                <a:gd name="T8" fmla="*/ 0 w 311"/>
                <a:gd name="T9" fmla="*/ 2147483646 h 193"/>
                <a:gd name="T10" fmla="*/ 2147483646 w 311"/>
                <a:gd name="T11" fmla="*/ 2147483646 h 193"/>
                <a:gd name="T12" fmla="*/ 2147483646 w 311"/>
                <a:gd name="T13" fmla="*/ 2147483646 h 193"/>
                <a:gd name="T14" fmla="*/ 2147483646 w 311"/>
                <a:gd name="T15" fmla="*/ 0 h 193"/>
                <a:gd name="T16" fmla="*/ 2147483646 w 311"/>
                <a:gd name="T17" fmla="*/ 2147483646 h 193"/>
                <a:gd name="T18" fmla="*/ 2147483646 w 311"/>
                <a:gd name="T19" fmla="*/ 2147483646 h 193"/>
                <a:gd name="T20" fmla="*/ 2147483646 w 311"/>
                <a:gd name="T21" fmla="*/ 2147483646 h 193"/>
                <a:gd name="T22" fmla="*/ 2147483646 w 311"/>
                <a:gd name="T23" fmla="*/ 2147483646 h 19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11" h="193">
                  <a:moveTo>
                    <a:pt x="248" y="193"/>
                  </a:moveTo>
                  <a:cubicBezTo>
                    <a:pt x="248" y="193"/>
                    <a:pt x="248" y="193"/>
                    <a:pt x="248" y="193"/>
                  </a:cubicBezTo>
                  <a:cubicBezTo>
                    <a:pt x="72" y="193"/>
                    <a:pt x="72" y="193"/>
                    <a:pt x="72" y="193"/>
                  </a:cubicBezTo>
                  <a:cubicBezTo>
                    <a:pt x="72" y="193"/>
                    <a:pt x="72" y="193"/>
                    <a:pt x="72" y="193"/>
                  </a:cubicBezTo>
                  <a:cubicBezTo>
                    <a:pt x="32" y="190"/>
                    <a:pt x="0" y="156"/>
                    <a:pt x="0" y="116"/>
                  </a:cubicBezTo>
                  <a:cubicBezTo>
                    <a:pt x="0" y="73"/>
                    <a:pt x="35" y="39"/>
                    <a:pt x="78" y="39"/>
                  </a:cubicBezTo>
                  <a:cubicBezTo>
                    <a:pt x="84" y="39"/>
                    <a:pt x="90" y="40"/>
                    <a:pt x="96" y="41"/>
                  </a:cubicBezTo>
                  <a:cubicBezTo>
                    <a:pt x="109" y="17"/>
                    <a:pt x="135" y="0"/>
                    <a:pt x="164" y="0"/>
                  </a:cubicBezTo>
                  <a:cubicBezTo>
                    <a:pt x="203" y="0"/>
                    <a:pt x="236" y="29"/>
                    <a:pt x="241" y="66"/>
                  </a:cubicBezTo>
                  <a:cubicBezTo>
                    <a:pt x="243" y="66"/>
                    <a:pt x="245" y="66"/>
                    <a:pt x="247" y="66"/>
                  </a:cubicBezTo>
                  <a:cubicBezTo>
                    <a:pt x="282" y="66"/>
                    <a:pt x="311" y="94"/>
                    <a:pt x="311" y="129"/>
                  </a:cubicBezTo>
                  <a:cubicBezTo>
                    <a:pt x="311" y="164"/>
                    <a:pt x="283" y="192"/>
                    <a:pt x="248" y="19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prstClr val="black"/>
                </a:solidFill>
                <a:latin typeface="Lato Light"/>
                <a:cs typeface="+mn-ea"/>
              </a:endParaRPr>
            </a:p>
          </p:txBody>
        </p:sp>
        <p:sp>
          <p:nvSpPr>
            <p:cNvPr id="19" name="Freeform 112"/>
            <p:cNvSpPr/>
            <p:nvPr/>
          </p:nvSpPr>
          <p:spPr bwMode="auto">
            <a:xfrm>
              <a:off x="9223496" y="2230529"/>
              <a:ext cx="202135" cy="182801"/>
            </a:xfrm>
            <a:custGeom>
              <a:avLst/>
              <a:gdLst>
                <a:gd name="T0" fmla="*/ 380157981 w 80"/>
                <a:gd name="T1" fmla="*/ 0 h 80"/>
                <a:gd name="T2" fmla="*/ 36453067 w 80"/>
                <a:gd name="T3" fmla="*/ 0 h 80"/>
                <a:gd name="T4" fmla="*/ 0 w 80"/>
                <a:gd name="T5" fmla="*/ 29812933 h 80"/>
                <a:gd name="T6" fmla="*/ 0 w 80"/>
                <a:gd name="T7" fmla="*/ 306652613 h 80"/>
                <a:gd name="T8" fmla="*/ 36453067 w 80"/>
                <a:gd name="T9" fmla="*/ 340725125 h 80"/>
                <a:gd name="T10" fmla="*/ 380157981 w 80"/>
                <a:gd name="T11" fmla="*/ 340725125 h 80"/>
                <a:gd name="T12" fmla="*/ 416611048 w 80"/>
                <a:gd name="T13" fmla="*/ 306652613 h 80"/>
                <a:gd name="T14" fmla="*/ 416611048 w 80"/>
                <a:gd name="T15" fmla="*/ 29812933 h 80"/>
                <a:gd name="T16" fmla="*/ 380157981 w 80"/>
                <a:gd name="T17" fmla="*/ 0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0" h="80">
                  <a:moveTo>
                    <a:pt x="73" y="0"/>
                  </a:moveTo>
                  <a:cubicBezTo>
                    <a:pt x="7" y="0"/>
                    <a:pt x="7" y="0"/>
                    <a:pt x="7" y="0"/>
                  </a:cubicBezTo>
                  <a:cubicBezTo>
                    <a:pt x="3" y="0"/>
                    <a:pt x="0" y="3"/>
                    <a:pt x="0" y="7"/>
                  </a:cubicBezTo>
                  <a:cubicBezTo>
                    <a:pt x="0" y="72"/>
                    <a:pt x="0" y="72"/>
                    <a:pt x="0" y="72"/>
                  </a:cubicBezTo>
                  <a:cubicBezTo>
                    <a:pt x="0" y="76"/>
                    <a:pt x="3" y="80"/>
                    <a:pt x="7" y="80"/>
                  </a:cubicBezTo>
                  <a:cubicBezTo>
                    <a:pt x="73" y="80"/>
                    <a:pt x="73" y="80"/>
                    <a:pt x="73" y="80"/>
                  </a:cubicBezTo>
                  <a:cubicBezTo>
                    <a:pt x="77" y="80"/>
                    <a:pt x="80" y="76"/>
                    <a:pt x="80" y="72"/>
                  </a:cubicBezTo>
                  <a:cubicBezTo>
                    <a:pt x="80" y="7"/>
                    <a:pt x="80" y="7"/>
                    <a:pt x="80" y="7"/>
                  </a:cubicBezTo>
                  <a:cubicBezTo>
                    <a:pt x="80" y="3"/>
                    <a:pt x="77" y="0"/>
                    <a:pt x="7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prstClr val="black"/>
                </a:solidFill>
                <a:latin typeface="Lato Light"/>
                <a:cs typeface="+mn-ea"/>
              </a:endParaRPr>
            </a:p>
          </p:txBody>
        </p:sp>
        <p:sp>
          <p:nvSpPr>
            <p:cNvPr id="20" name="Freeform 113"/>
            <p:cNvSpPr/>
            <p:nvPr/>
          </p:nvSpPr>
          <p:spPr bwMode="auto">
            <a:xfrm>
              <a:off x="9441451" y="2253380"/>
              <a:ext cx="73823" cy="135344"/>
            </a:xfrm>
            <a:custGeom>
              <a:avLst/>
              <a:gdLst>
                <a:gd name="T0" fmla="*/ 121578414 w 29"/>
                <a:gd name="T1" fmla="*/ 8585666 h 59"/>
                <a:gd name="T2" fmla="*/ 52859480 w 29"/>
                <a:gd name="T3" fmla="*/ 42924184 h 59"/>
                <a:gd name="T4" fmla="*/ 0 w 29"/>
                <a:gd name="T5" fmla="*/ 68679110 h 59"/>
                <a:gd name="T6" fmla="*/ 0 w 29"/>
                <a:gd name="T7" fmla="*/ 184577308 h 59"/>
                <a:gd name="T8" fmla="*/ 52859480 w 29"/>
                <a:gd name="T9" fmla="*/ 210332233 h 59"/>
                <a:gd name="T10" fmla="*/ 121578414 w 29"/>
                <a:gd name="T11" fmla="*/ 244670752 h 59"/>
                <a:gd name="T12" fmla="*/ 153295022 w 29"/>
                <a:gd name="T13" fmla="*/ 227501493 h 59"/>
                <a:gd name="T14" fmla="*/ 153295022 w 29"/>
                <a:gd name="T15" fmla="*/ 25754925 h 59"/>
                <a:gd name="T16" fmla="*/ 121578414 w 29"/>
                <a:gd name="T17" fmla="*/ 8585666 h 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9" h="59">
                  <a:moveTo>
                    <a:pt x="23" y="2"/>
                  </a:moveTo>
                  <a:cubicBezTo>
                    <a:pt x="10" y="10"/>
                    <a:pt x="10" y="10"/>
                    <a:pt x="10" y="10"/>
                  </a:cubicBezTo>
                  <a:cubicBezTo>
                    <a:pt x="7" y="12"/>
                    <a:pt x="3" y="14"/>
                    <a:pt x="0" y="16"/>
                  </a:cubicBezTo>
                  <a:cubicBezTo>
                    <a:pt x="0" y="43"/>
                    <a:pt x="0" y="43"/>
                    <a:pt x="0" y="43"/>
                  </a:cubicBezTo>
                  <a:cubicBezTo>
                    <a:pt x="3" y="45"/>
                    <a:pt x="7" y="47"/>
                    <a:pt x="10" y="49"/>
                  </a:cubicBezTo>
                  <a:cubicBezTo>
                    <a:pt x="23" y="57"/>
                    <a:pt x="23" y="57"/>
                    <a:pt x="23" y="57"/>
                  </a:cubicBezTo>
                  <a:cubicBezTo>
                    <a:pt x="26" y="59"/>
                    <a:pt x="29" y="57"/>
                    <a:pt x="29" y="53"/>
                  </a:cubicBezTo>
                  <a:cubicBezTo>
                    <a:pt x="29" y="6"/>
                    <a:pt x="29" y="6"/>
                    <a:pt x="29" y="6"/>
                  </a:cubicBezTo>
                  <a:cubicBezTo>
                    <a:pt x="29" y="2"/>
                    <a:pt x="26" y="0"/>
                    <a:pt x="2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prstClr val="black"/>
                </a:solidFill>
                <a:latin typeface="Lato Light"/>
                <a:cs typeface="+mn-ea"/>
              </a:endParaRPr>
            </a:p>
          </p:txBody>
        </p:sp>
        <p:sp>
          <p:nvSpPr>
            <p:cNvPr id="21" name="Freeform 120"/>
            <p:cNvSpPr>
              <a:spLocks noEditPoints="1"/>
            </p:cNvSpPr>
            <p:nvPr/>
          </p:nvSpPr>
          <p:spPr bwMode="auto">
            <a:xfrm>
              <a:off x="9951182" y="2828148"/>
              <a:ext cx="323416" cy="254866"/>
            </a:xfrm>
            <a:custGeom>
              <a:avLst/>
              <a:gdLst>
                <a:gd name="T0" fmla="*/ 2147483646 w 117"/>
                <a:gd name="T1" fmla="*/ 2147483646 h 101"/>
                <a:gd name="T2" fmla="*/ 2147483646 w 117"/>
                <a:gd name="T3" fmla="*/ 2147483646 h 101"/>
                <a:gd name="T4" fmla="*/ 2147483646 w 117"/>
                <a:gd name="T5" fmla="*/ 2147483646 h 101"/>
                <a:gd name="T6" fmla="*/ 0 w 117"/>
                <a:gd name="T7" fmla="*/ 2147483646 h 101"/>
                <a:gd name="T8" fmla="*/ 0 w 117"/>
                <a:gd name="T9" fmla="*/ 2147483646 h 101"/>
                <a:gd name="T10" fmla="*/ 2147483646 w 117"/>
                <a:gd name="T11" fmla="*/ 2147483646 h 101"/>
                <a:gd name="T12" fmla="*/ 2147483646 w 117"/>
                <a:gd name="T13" fmla="*/ 2147483646 h 101"/>
                <a:gd name="T14" fmla="*/ 2147483646 w 117"/>
                <a:gd name="T15" fmla="*/ 2147483646 h 101"/>
                <a:gd name="T16" fmla="*/ 2147483646 w 117"/>
                <a:gd name="T17" fmla="*/ 2147483646 h 101"/>
                <a:gd name="T18" fmla="*/ 2147483646 w 117"/>
                <a:gd name="T19" fmla="*/ 2147483646 h 101"/>
                <a:gd name="T20" fmla="*/ 2147483646 w 117"/>
                <a:gd name="T21" fmla="*/ 2147483646 h 101"/>
                <a:gd name="T22" fmla="*/ 2147483646 w 117"/>
                <a:gd name="T23" fmla="*/ 2147483646 h 101"/>
                <a:gd name="T24" fmla="*/ 2147483646 w 117"/>
                <a:gd name="T25" fmla="*/ 2147483646 h 101"/>
                <a:gd name="T26" fmla="*/ 2147483646 w 117"/>
                <a:gd name="T27" fmla="*/ 2147483646 h 101"/>
                <a:gd name="T28" fmla="*/ 2147483646 w 117"/>
                <a:gd name="T29" fmla="*/ 2147483646 h 101"/>
                <a:gd name="T30" fmla="*/ 2147483646 w 117"/>
                <a:gd name="T31" fmla="*/ 2147483646 h 101"/>
                <a:gd name="T32" fmla="*/ 2147483646 w 117"/>
                <a:gd name="T33" fmla="*/ 0 h 101"/>
                <a:gd name="T34" fmla="*/ 2147483646 w 117"/>
                <a:gd name="T35" fmla="*/ 2147483646 h 101"/>
                <a:gd name="T36" fmla="*/ 2147483646 w 117"/>
                <a:gd name="T37" fmla="*/ 2147483646 h 101"/>
                <a:gd name="T38" fmla="*/ 2147483646 w 117"/>
                <a:gd name="T39" fmla="*/ 2147483646 h 101"/>
                <a:gd name="T40" fmla="*/ 2147483646 w 117"/>
                <a:gd name="T41" fmla="*/ 2147483646 h 101"/>
                <a:gd name="T42" fmla="*/ 2147483646 w 117"/>
                <a:gd name="T43" fmla="*/ 2147483646 h 101"/>
                <a:gd name="T44" fmla="*/ 2147483646 w 117"/>
                <a:gd name="T45" fmla="*/ 2147483646 h 101"/>
                <a:gd name="T46" fmla="*/ 2147483646 w 117"/>
                <a:gd name="T47" fmla="*/ 2147483646 h 101"/>
                <a:gd name="T48" fmla="*/ 2147483646 w 117"/>
                <a:gd name="T49" fmla="*/ 2147483646 h 101"/>
                <a:gd name="T50" fmla="*/ 2147483646 w 117"/>
                <a:gd name="T51" fmla="*/ 2147483646 h 101"/>
                <a:gd name="T52" fmla="*/ 2147483646 w 117"/>
                <a:gd name="T53" fmla="*/ 2147483646 h 101"/>
                <a:gd name="T54" fmla="*/ 2147483646 w 117"/>
                <a:gd name="T55" fmla="*/ 2147483646 h 101"/>
                <a:gd name="T56" fmla="*/ 2147483646 w 117"/>
                <a:gd name="T57" fmla="*/ 2147483646 h 101"/>
                <a:gd name="T58" fmla="*/ 2147483646 w 117"/>
                <a:gd name="T59" fmla="*/ 2147483646 h 101"/>
                <a:gd name="T60" fmla="*/ 2147483646 w 117"/>
                <a:gd name="T61" fmla="*/ 2147483646 h 101"/>
                <a:gd name="T62" fmla="*/ 2147483646 w 117"/>
                <a:gd name="T63" fmla="*/ 2147483646 h 101"/>
                <a:gd name="T64" fmla="*/ 2147483646 w 117"/>
                <a:gd name="T65" fmla="*/ 2147483646 h 101"/>
                <a:gd name="T66" fmla="*/ 2147483646 w 117"/>
                <a:gd name="T67" fmla="*/ 2147483646 h 101"/>
                <a:gd name="T68" fmla="*/ 2147483646 w 117"/>
                <a:gd name="T69" fmla="*/ 2147483646 h 10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7" h="101">
                  <a:moveTo>
                    <a:pt x="95" y="7"/>
                  </a:moveTo>
                  <a:cubicBezTo>
                    <a:pt x="95" y="14"/>
                    <a:pt x="95" y="14"/>
                    <a:pt x="95" y="14"/>
                  </a:cubicBezTo>
                  <a:cubicBezTo>
                    <a:pt x="15" y="36"/>
                    <a:pt x="15" y="36"/>
                    <a:pt x="15" y="36"/>
                  </a:cubicBezTo>
                  <a:cubicBezTo>
                    <a:pt x="0" y="28"/>
                    <a:pt x="0" y="28"/>
                    <a:pt x="0" y="28"/>
                  </a:cubicBezTo>
                  <a:cubicBezTo>
                    <a:pt x="0" y="72"/>
                    <a:pt x="0" y="72"/>
                    <a:pt x="0" y="72"/>
                  </a:cubicBezTo>
                  <a:cubicBezTo>
                    <a:pt x="15" y="65"/>
                    <a:pt x="15" y="65"/>
                    <a:pt x="15" y="65"/>
                  </a:cubicBezTo>
                  <a:cubicBezTo>
                    <a:pt x="24" y="67"/>
                    <a:pt x="24" y="67"/>
                    <a:pt x="24" y="67"/>
                  </a:cubicBezTo>
                  <a:cubicBezTo>
                    <a:pt x="21" y="76"/>
                    <a:pt x="21" y="76"/>
                    <a:pt x="21" y="76"/>
                  </a:cubicBezTo>
                  <a:cubicBezTo>
                    <a:pt x="20" y="82"/>
                    <a:pt x="23" y="88"/>
                    <a:pt x="29" y="89"/>
                  </a:cubicBezTo>
                  <a:cubicBezTo>
                    <a:pt x="50" y="95"/>
                    <a:pt x="50" y="95"/>
                    <a:pt x="50" y="95"/>
                  </a:cubicBezTo>
                  <a:cubicBezTo>
                    <a:pt x="51" y="95"/>
                    <a:pt x="52" y="95"/>
                    <a:pt x="53" y="95"/>
                  </a:cubicBezTo>
                  <a:cubicBezTo>
                    <a:pt x="58" y="95"/>
                    <a:pt x="62" y="92"/>
                    <a:pt x="64" y="87"/>
                  </a:cubicBezTo>
                  <a:cubicBezTo>
                    <a:pt x="66" y="78"/>
                    <a:pt x="66" y="78"/>
                    <a:pt x="66" y="78"/>
                  </a:cubicBezTo>
                  <a:cubicBezTo>
                    <a:pt x="95" y="86"/>
                    <a:pt x="95" y="86"/>
                    <a:pt x="95" y="86"/>
                  </a:cubicBezTo>
                  <a:cubicBezTo>
                    <a:pt x="95" y="94"/>
                    <a:pt x="95" y="94"/>
                    <a:pt x="95" y="94"/>
                  </a:cubicBezTo>
                  <a:cubicBezTo>
                    <a:pt x="117" y="101"/>
                    <a:pt x="117" y="101"/>
                    <a:pt x="117" y="101"/>
                  </a:cubicBezTo>
                  <a:cubicBezTo>
                    <a:pt x="117" y="0"/>
                    <a:pt x="117" y="0"/>
                    <a:pt x="117" y="0"/>
                  </a:cubicBezTo>
                  <a:lnTo>
                    <a:pt x="95" y="7"/>
                  </a:lnTo>
                  <a:close/>
                  <a:moveTo>
                    <a:pt x="57" y="85"/>
                  </a:moveTo>
                  <a:cubicBezTo>
                    <a:pt x="56" y="87"/>
                    <a:pt x="54" y="88"/>
                    <a:pt x="52" y="88"/>
                  </a:cubicBezTo>
                  <a:cubicBezTo>
                    <a:pt x="31" y="82"/>
                    <a:pt x="31" y="82"/>
                    <a:pt x="31" y="82"/>
                  </a:cubicBezTo>
                  <a:cubicBezTo>
                    <a:pt x="29" y="82"/>
                    <a:pt x="28" y="80"/>
                    <a:pt x="28" y="78"/>
                  </a:cubicBezTo>
                  <a:cubicBezTo>
                    <a:pt x="31" y="69"/>
                    <a:pt x="31" y="69"/>
                    <a:pt x="31" y="69"/>
                  </a:cubicBezTo>
                  <a:cubicBezTo>
                    <a:pt x="59" y="77"/>
                    <a:pt x="59" y="77"/>
                    <a:pt x="59" y="77"/>
                  </a:cubicBezTo>
                  <a:lnTo>
                    <a:pt x="57" y="85"/>
                  </a:lnTo>
                  <a:close/>
                  <a:moveTo>
                    <a:pt x="95" y="50"/>
                  </a:moveTo>
                  <a:cubicBezTo>
                    <a:pt x="15" y="50"/>
                    <a:pt x="15" y="50"/>
                    <a:pt x="15" y="50"/>
                  </a:cubicBezTo>
                  <a:cubicBezTo>
                    <a:pt x="15" y="43"/>
                    <a:pt x="15" y="43"/>
                    <a:pt x="15" y="43"/>
                  </a:cubicBezTo>
                  <a:cubicBezTo>
                    <a:pt x="95" y="21"/>
                    <a:pt x="95" y="21"/>
                    <a:pt x="95" y="21"/>
                  </a:cubicBezTo>
                  <a:lnTo>
                    <a:pt x="95" y="50"/>
                  </a:lnTo>
                  <a:close/>
                  <a:moveTo>
                    <a:pt x="109" y="50"/>
                  </a:moveTo>
                  <a:cubicBezTo>
                    <a:pt x="102" y="50"/>
                    <a:pt x="102" y="50"/>
                    <a:pt x="102" y="50"/>
                  </a:cubicBezTo>
                  <a:cubicBezTo>
                    <a:pt x="102" y="14"/>
                    <a:pt x="102" y="14"/>
                    <a:pt x="102" y="14"/>
                  </a:cubicBezTo>
                  <a:cubicBezTo>
                    <a:pt x="109" y="14"/>
                    <a:pt x="109" y="14"/>
                    <a:pt x="109" y="14"/>
                  </a:cubicBezTo>
                  <a:lnTo>
                    <a:pt x="109"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prstClr val="black"/>
                </a:solidFill>
                <a:latin typeface="Lato Light"/>
                <a:cs typeface="+mn-ea"/>
              </a:endParaRPr>
            </a:p>
          </p:txBody>
        </p:sp>
      </p:grpSp>
      <p:grpSp>
        <p:nvGrpSpPr>
          <p:cNvPr id="22" name="组合 21"/>
          <p:cNvGrpSpPr/>
          <p:nvPr/>
        </p:nvGrpSpPr>
        <p:grpSpPr>
          <a:xfrm>
            <a:off x="724141" y="1685780"/>
            <a:ext cx="564187" cy="562355"/>
            <a:chOff x="994549" y="2204164"/>
            <a:chExt cx="752249" cy="749807"/>
          </a:xfrm>
        </p:grpSpPr>
        <p:sp>
          <p:nvSpPr>
            <p:cNvPr id="23" name="Rectangle 71"/>
            <p:cNvSpPr/>
            <p:nvPr/>
          </p:nvSpPr>
          <p:spPr>
            <a:xfrm>
              <a:off x="994549" y="2204164"/>
              <a:ext cx="752249" cy="749807"/>
            </a:xfrm>
            <a:prstGeom prst="rect">
              <a:avLst/>
            </a:prstGeom>
            <a:solidFill>
              <a:schemeClr val="accent1"/>
            </a:solidFill>
            <a:ln>
              <a:noFill/>
            </a:ln>
            <a:effectLst>
              <a:outerShdw blurRad="63500" algn="ctr" rotWithShape="0">
                <a:prstClr val="black">
                  <a:alpha val="40000"/>
                </a:prstClr>
              </a:outerShdw>
            </a:effectLst>
          </p:spPr>
          <p:txBody>
            <a:bodyPr anchor="ctr"/>
            <a:lstStyle/>
            <a:p>
              <a:pPr algn="ctr"/>
              <a:endParaRPr lang="en-US" sz="1350">
                <a:solidFill>
                  <a:srgbClr val="FFFFFF"/>
                </a:solidFill>
                <a:latin typeface="Calibri" panose="020F0502020204030204" charset="0"/>
                <a:cs typeface="+mn-ea"/>
                <a:sym typeface="Century Gothic" panose="020B0502020202020204" pitchFamily="34" charset="0"/>
              </a:endParaRPr>
            </a:p>
          </p:txBody>
        </p:sp>
        <p:sp>
          <p:nvSpPr>
            <p:cNvPr id="24" name="Freeform 162"/>
            <p:cNvSpPr/>
            <p:nvPr/>
          </p:nvSpPr>
          <p:spPr bwMode="auto">
            <a:xfrm>
              <a:off x="1170401" y="2444002"/>
              <a:ext cx="407876" cy="254006"/>
            </a:xfrm>
            <a:custGeom>
              <a:avLst/>
              <a:gdLst>
                <a:gd name="T0" fmla="*/ 2147483646 w 311"/>
                <a:gd name="T1" fmla="*/ 2147483646 h 193"/>
                <a:gd name="T2" fmla="*/ 2147483646 w 311"/>
                <a:gd name="T3" fmla="*/ 2147483646 h 193"/>
                <a:gd name="T4" fmla="*/ 2147483646 w 311"/>
                <a:gd name="T5" fmla="*/ 2147483646 h 193"/>
                <a:gd name="T6" fmla="*/ 2147483646 w 311"/>
                <a:gd name="T7" fmla="*/ 2147483646 h 193"/>
                <a:gd name="T8" fmla="*/ 0 w 311"/>
                <a:gd name="T9" fmla="*/ 2147483646 h 193"/>
                <a:gd name="T10" fmla="*/ 2147483646 w 311"/>
                <a:gd name="T11" fmla="*/ 2147483646 h 193"/>
                <a:gd name="T12" fmla="*/ 2147483646 w 311"/>
                <a:gd name="T13" fmla="*/ 2147483646 h 193"/>
                <a:gd name="T14" fmla="*/ 2147483646 w 311"/>
                <a:gd name="T15" fmla="*/ 0 h 193"/>
                <a:gd name="T16" fmla="*/ 2147483646 w 311"/>
                <a:gd name="T17" fmla="*/ 2147483646 h 193"/>
                <a:gd name="T18" fmla="*/ 2147483646 w 311"/>
                <a:gd name="T19" fmla="*/ 2147483646 h 193"/>
                <a:gd name="T20" fmla="*/ 2147483646 w 311"/>
                <a:gd name="T21" fmla="*/ 2147483646 h 193"/>
                <a:gd name="T22" fmla="*/ 2147483646 w 311"/>
                <a:gd name="T23" fmla="*/ 2147483646 h 19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11" h="193">
                  <a:moveTo>
                    <a:pt x="248" y="193"/>
                  </a:moveTo>
                  <a:cubicBezTo>
                    <a:pt x="248" y="193"/>
                    <a:pt x="248" y="193"/>
                    <a:pt x="248" y="193"/>
                  </a:cubicBezTo>
                  <a:cubicBezTo>
                    <a:pt x="72" y="193"/>
                    <a:pt x="72" y="193"/>
                    <a:pt x="72" y="193"/>
                  </a:cubicBezTo>
                  <a:cubicBezTo>
                    <a:pt x="72" y="193"/>
                    <a:pt x="72" y="193"/>
                    <a:pt x="72" y="193"/>
                  </a:cubicBezTo>
                  <a:cubicBezTo>
                    <a:pt x="32" y="190"/>
                    <a:pt x="0" y="156"/>
                    <a:pt x="0" y="116"/>
                  </a:cubicBezTo>
                  <a:cubicBezTo>
                    <a:pt x="0" y="73"/>
                    <a:pt x="35" y="39"/>
                    <a:pt x="78" y="39"/>
                  </a:cubicBezTo>
                  <a:cubicBezTo>
                    <a:pt x="84" y="39"/>
                    <a:pt x="90" y="40"/>
                    <a:pt x="96" y="41"/>
                  </a:cubicBezTo>
                  <a:cubicBezTo>
                    <a:pt x="109" y="17"/>
                    <a:pt x="135" y="0"/>
                    <a:pt x="164" y="0"/>
                  </a:cubicBezTo>
                  <a:cubicBezTo>
                    <a:pt x="203" y="0"/>
                    <a:pt x="236" y="29"/>
                    <a:pt x="241" y="66"/>
                  </a:cubicBezTo>
                  <a:cubicBezTo>
                    <a:pt x="243" y="66"/>
                    <a:pt x="245" y="66"/>
                    <a:pt x="247" y="66"/>
                  </a:cubicBezTo>
                  <a:cubicBezTo>
                    <a:pt x="282" y="66"/>
                    <a:pt x="311" y="94"/>
                    <a:pt x="311" y="129"/>
                  </a:cubicBezTo>
                  <a:cubicBezTo>
                    <a:pt x="311" y="164"/>
                    <a:pt x="283" y="192"/>
                    <a:pt x="248" y="19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srgbClr val="000000"/>
                </a:solidFill>
                <a:latin typeface="Lato Light"/>
                <a:cs typeface="+mn-ea"/>
              </a:endParaRPr>
            </a:p>
          </p:txBody>
        </p:sp>
      </p:grpSp>
      <p:grpSp>
        <p:nvGrpSpPr>
          <p:cNvPr id="25" name="组合 24"/>
          <p:cNvGrpSpPr/>
          <p:nvPr/>
        </p:nvGrpSpPr>
        <p:grpSpPr>
          <a:xfrm>
            <a:off x="724141" y="2749847"/>
            <a:ext cx="564187" cy="564187"/>
            <a:chOff x="994549" y="3622920"/>
            <a:chExt cx="752249" cy="752249"/>
          </a:xfrm>
        </p:grpSpPr>
        <p:sp>
          <p:nvSpPr>
            <p:cNvPr id="26" name="Rectangle 74"/>
            <p:cNvSpPr/>
            <p:nvPr/>
          </p:nvSpPr>
          <p:spPr>
            <a:xfrm>
              <a:off x="994549" y="3622920"/>
              <a:ext cx="752249" cy="752249"/>
            </a:xfrm>
            <a:prstGeom prst="rect">
              <a:avLst/>
            </a:prstGeom>
            <a:solidFill>
              <a:schemeClr val="accent1"/>
            </a:solidFill>
            <a:ln>
              <a:noFill/>
            </a:ln>
            <a:effectLst>
              <a:outerShdw blurRad="63500" algn="ctr" rotWithShape="0">
                <a:prstClr val="black">
                  <a:alpha val="40000"/>
                </a:prstClr>
              </a:outerShdw>
            </a:effectLst>
          </p:spPr>
          <p:txBody>
            <a:bodyPr anchor="ctr"/>
            <a:lstStyle/>
            <a:p>
              <a:pPr algn="ctr"/>
              <a:endParaRPr lang="en-US" sz="1350">
                <a:solidFill>
                  <a:srgbClr val="FFFFFF"/>
                </a:solidFill>
                <a:latin typeface="Calibri" panose="020F0502020204030204" charset="0"/>
                <a:cs typeface="+mn-ea"/>
                <a:sym typeface="Century Gothic" panose="020B0502020202020204" pitchFamily="34" charset="0"/>
              </a:endParaRPr>
            </a:p>
          </p:txBody>
        </p:sp>
        <p:sp>
          <p:nvSpPr>
            <p:cNvPr id="27" name="Freeform 134"/>
            <p:cNvSpPr>
              <a:spLocks noEditPoints="1"/>
            </p:cNvSpPr>
            <p:nvPr/>
          </p:nvSpPr>
          <p:spPr bwMode="auto">
            <a:xfrm>
              <a:off x="1145976" y="3818311"/>
              <a:ext cx="412761" cy="334603"/>
            </a:xfrm>
            <a:custGeom>
              <a:avLst/>
              <a:gdLst>
                <a:gd name="T0" fmla="*/ 2147483646 w 346"/>
                <a:gd name="T1" fmla="*/ 2147483646 h 281"/>
                <a:gd name="T2" fmla="*/ 2147483646 w 346"/>
                <a:gd name="T3" fmla="*/ 2147483646 h 281"/>
                <a:gd name="T4" fmla="*/ 2147483646 w 346"/>
                <a:gd name="T5" fmla="*/ 2147483646 h 281"/>
                <a:gd name="T6" fmla="*/ 2147483646 w 346"/>
                <a:gd name="T7" fmla="*/ 2147483646 h 281"/>
                <a:gd name="T8" fmla="*/ 2147483646 w 346"/>
                <a:gd name="T9" fmla="*/ 2147483646 h 281"/>
                <a:gd name="T10" fmla="*/ 2147483646 w 346"/>
                <a:gd name="T11" fmla="*/ 2147483646 h 281"/>
                <a:gd name="T12" fmla="*/ 2147483646 w 346"/>
                <a:gd name="T13" fmla="*/ 0 h 281"/>
                <a:gd name="T14" fmla="*/ 2147483646 w 346"/>
                <a:gd name="T15" fmla="*/ 0 h 281"/>
                <a:gd name="T16" fmla="*/ 2147483646 w 346"/>
                <a:gd name="T17" fmla="*/ 2147483646 h 281"/>
                <a:gd name="T18" fmla="*/ 2147483646 w 346"/>
                <a:gd name="T19" fmla="*/ 2147483646 h 281"/>
                <a:gd name="T20" fmla="*/ 0 w 346"/>
                <a:gd name="T21" fmla="*/ 2147483646 h 281"/>
                <a:gd name="T22" fmla="*/ 0 w 346"/>
                <a:gd name="T23" fmla="*/ 2147483646 h 281"/>
                <a:gd name="T24" fmla="*/ 2147483646 w 346"/>
                <a:gd name="T25" fmla="*/ 2147483646 h 281"/>
                <a:gd name="T26" fmla="*/ 2147483646 w 346"/>
                <a:gd name="T27" fmla="*/ 2147483646 h 281"/>
                <a:gd name="T28" fmla="*/ 2147483646 w 346"/>
                <a:gd name="T29" fmla="*/ 2147483646 h 281"/>
                <a:gd name="T30" fmla="*/ 2147483646 w 346"/>
                <a:gd name="T31" fmla="*/ 2147483646 h 281"/>
                <a:gd name="T32" fmla="*/ 2147483646 w 346"/>
                <a:gd name="T33" fmla="*/ 2147483646 h 281"/>
                <a:gd name="T34" fmla="*/ 2147483646 w 346"/>
                <a:gd name="T35" fmla="*/ 2147483646 h 281"/>
                <a:gd name="T36" fmla="*/ 2147483646 w 346"/>
                <a:gd name="T37" fmla="*/ 2147483646 h 281"/>
                <a:gd name="T38" fmla="*/ 2147483646 w 346"/>
                <a:gd name="T39" fmla="*/ 2147483646 h 281"/>
                <a:gd name="T40" fmla="*/ 2147483646 w 346"/>
                <a:gd name="T41" fmla="*/ 2147483646 h 281"/>
                <a:gd name="T42" fmla="*/ 2147483646 w 346"/>
                <a:gd name="T43" fmla="*/ 2147483646 h 281"/>
                <a:gd name="T44" fmla="*/ 2147483646 w 346"/>
                <a:gd name="T45" fmla="*/ 2147483646 h 28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46" h="281">
                  <a:moveTo>
                    <a:pt x="259" y="87"/>
                  </a:moveTo>
                  <a:cubicBezTo>
                    <a:pt x="259" y="75"/>
                    <a:pt x="269" y="65"/>
                    <a:pt x="281" y="65"/>
                  </a:cubicBezTo>
                  <a:cubicBezTo>
                    <a:pt x="293" y="65"/>
                    <a:pt x="303" y="75"/>
                    <a:pt x="303" y="87"/>
                  </a:cubicBezTo>
                  <a:cubicBezTo>
                    <a:pt x="303" y="99"/>
                    <a:pt x="293" y="108"/>
                    <a:pt x="281" y="108"/>
                  </a:cubicBezTo>
                  <a:cubicBezTo>
                    <a:pt x="269" y="108"/>
                    <a:pt x="259" y="99"/>
                    <a:pt x="259" y="87"/>
                  </a:cubicBezTo>
                  <a:close/>
                  <a:moveTo>
                    <a:pt x="237" y="22"/>
                  </a:moveTo>
                  <a:cubicBezTo>
                    <a:pt x="237" y="1"/>
                    <a:pt x="226" y="0"/>
                    <a:pt x="212" y="0"/>
                  </a:cubicBezTo>
                  <a:cubicBezTo>
                    <a:pt x="133" y="0"/>
                    <a:pt x="133" y="0"/>
                    <a:pt x="133" y="0"/>
                  </a:cubicBezTo>
                  <a:cubicBezTo>
                    <a:pt x="119" y="0"/>
                    <a:pt x="108" y="1"/>
                    <a:pt x="108" y="22"/>
                  </a:cubicBezTo>
                  <a:cubicBezTo>
                    <a:pt x="65" y="22"/>
                    <a:pt x="65" y="22"/>
                    <a:pt x="65" y="22"/>
                  </a:cubicBezTo>
                  <a:cubicBezTo>
                    <a:pt x="32" y="22"/>
                    <a:pt x="0" y="54"/>
                    <a:pt x="0" y="87"/>
                  </a:cubicBezTo>
                  <a:cubicBezTo>
                    <a:pt x="0" y="216"/>
                    <a:pt x="0" y="216"/>
                    <a:pt x="0" y="216"/>
                  </a:cubicBezTo>
                  <a:cubicBezTo>
                    <a:pt x="0" y="249"/>
                    <a:pt x="32" y="281"/>
                    <a:pt x="65" y="281"/>
                  </a:cubicBezTo>
                  <a:cubicBezTo>
                    <a:pt x="281" y="281"/>
                    <a:pt x="281" y="281"/>
                    <a:pt x="281" y="281"/>
                  </a:cubicBezTo>
                  <a:cubicBezTo>
                    <a:pt x="313" y="281"/>
                    <a:pt x="346" y="249"/>
                    <a:pt x="346" y="216"/>
                  </a:cubicBezTo>
                  <a:cubicBezTo>
                    <a:pt x="346" y="87"/>
                    <a:pt x="346" y="87"/>
                    <a:pt x="346" y="87"/>
                  </a:cubicBezTo>
                  <a:cubicBezTo>
                    <a:pt x="346" y="54"/>
                    <a:pt x="313" y="22"/>
                    <a:pt x="281" y="22"/>
                  </a:cubicBezTo>
                  <a:cubicBezTo>
                    <a:pt x="237" y="22"/>
                    <a:pt x="237" y="22"/>
                    <a:pt x="237" y="22"/>
                  </a:cubicBezTo>
                  <a:close/>
                  <a:moveTo>
                    <a:pt x="175" y="87"/>
                  </a:moveTo>
                  <a:cubicBezTo>
                    <a:pt x="210" y="87"/>
                    <a:pt x="238" y="117"/>
                    <a:pt x="238" y="153"/>
                  </a:cubicBezTo>
                  <a:cubicBezTo>
                    <a:pt x="238" y="188"/>
                    <a:pt x="207" y="216"/>
                    <a:pt x="172" y="216"/>
                  </a:cubicBezTo>
                  <a:cubicBezTo>
                    <a:pt x="138" y="216"/>
                    <a:pt x="108" y="187"/>
                    <a:pt x="108" y="152"/>
                  </a:cubicBezTo>
                  <a:cubicBezTo>
                    <a:pt x="108" y="116"/>
                    <a:pt x="141" y="87"/>
                    <a:pt x="175" y="8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srgbClr val="000000"/>
                </a:solidFill>
                <a:latin typeface="Lato Light"/>
                <a:cs typeface="+mn-ea"/>
              </a:endParaRPr>
            </a:p>
          </p:txBody>
        </p:sp>
      </p:grpSp>
      <p:grpSp>
        <p:nvGrpSpPr>
          <p:cNvPr id="28" name="组合 27"/>
          <p:cNvGrpSpPr/>
          <p:nvPr/>
        </p:nvGrpSpPr>
        <p:grpSpPr>
          <a:xfrm>
            <a:off x="724141" y="3806832"/>
            <a:ext cx="564187" cy="564187"/>
            <a:chOff x="994549" y="5032233"/>
            <a:chExt cx="752249" cy="752249"/>
          </a:xfrm>
        </p:grpSpPr>
        <p:sp>
          <p:nvSpPr>
            <p:cNvPr id="29" name="Rectangle 77"/>
            <p:cNvSpPr/>
            <p:nvPr/>
          </p:nvSpPr>
          <p:spPr>
            <a:xfrm>
              <a:off x="994549" y="5032233"/>
              <a:ext cx="752249" cy="752249"/>
            </a:xfrm>
            <a:prstGeom prst="rect">
              <a:avLst/>
            </a:prstGeom>
            <a:solidFill>
              <a:schemeClr val="accent1"/>
            </a:solidFill>
            <a:ln>
              <a:noFill/>
            </a:ln>
            <a:effectLst>
              <a:outerShdw blurRad="63500" algn="ctr" rotWithShape="0">
                <a:prstClr val="black">
                  <a:alpha val="40000"/>
                </a:prstClr>
              </a:outerShdw>
            </a:effectLst>
          </p:spPr>
          <p:txBody>
            <a:bodyPr anchor="ctr"/>
            <a:lstStyle/>
            <a:p>
              <a:pPr algn="ctr"/>
              <a:endParaRPr lang="en-US" sz="1350">
                <a:solidFill>
                  <a:srgbClr val="FFFFFF"/>
                </a:solidFill>
                <a:latin typeface="Calibri" panose="020F0502020204030204" charset="0"/>
                <a:cs typeface="+mn-ea"/>
                <a:sym typeface="Century Gothic" panose="020B0502020202020204" pitchFamily="34" charset="0"/>
              </a:endParaRPr>
            </a:p>
          </p:txBody>
        </p:sp>
        <p:sp>
          <p:nvSpPr>
            <p:cNvPr id="30" name="Freeform 116"/>
            <p:cNvSpPr/>
            <p:nvPr/>
          </p:nvSpPr>
          <p:spPr bwMode="auto">
            <a:xfrm>
              <a:off x="1160630" y="5166562"/>
              <a:ext cx="400548" cy="439626"/>
            </a:xfrm>
            <a:custGeom>
              <a:avLst/>
              <a:gdLst>
                <a:gd name="T0" fmla="*/ 2147483646 w 277"/>
                <a:gd name="T1" fmla="*/ 0 h 302"/>
                <a:gd name="T2" fmla="*/ 2147483646 w 277"/>
                <a:gd name="T3" fmla="*/ 2147483646 h 302"/>
                <a:gd name="T4" fmla="*/ 2147483646 w 277"/>
                <a:gd name="T5" fmla="*/ 2147483646 h 302"/>
                <a:gd name="T6" fmla="*/ 2147483646 w 277"/>
                <a:gd name="T7" fmla="*/ 2147483646 h 302"/>
                <a:gd name="T8" fmla="*/ 2147483646 w 277"/>
                <a:gd name="T9" fmla="*/ 2147483646 h 302"/>
                <a:gd name="T10" fmla="*/ 0 w 277"/>
                <a:gd name="T11" fmla="*/ 2147483646 h 302"/>
                <a:gd name="T12" fmla="*/ 2147483646 w 277"/>
                <a:gd name="T13" fmla="*/ 2147483646 h 302"/>
                <a:gd name="T14" fmla="*/ 2147483646 w 277"/>
                <a:gd name="T15" fmla="*/ 2147483646 h 302"/>
                <a:gd name="T16" fmla="*/ 2147483646 w 277"/>
                <a:gd name="T17" fmla="*/ 2147483646 h 302"/>
                <a:gd name="T18" fmla="*/ 2147483646 w 277"/>
                <a:gd name="T19" fmla="*/ 2147483646 h 302"/>
                <a:gd name="T20" fmla="*/ 2147483646 w 277"/>
                <a:gd name="T21" fmla="*/ 2147483646 h 302"/>
                <a:gd name="T22" fmla="*/ 2147483646 w 277"/>
                <a:gd name="T23" fmla="*/ 2147483646 h 302"/>
                <a:gd name="T24" fmla="*/ 2147483646 w 277"/>
                <a:gd name="T25" fmla="*/ 2147483646 h 302"/>
                <a:gd name="T26" fmla="*/ 2147483646 w 277"/>
                <a:gd name="T27" fmla="*/ 2147483646 h 302"/>
                <a:gd name="T28" fmla="*/ 2147483646 w 277"/>
                <a:gd name="T29" fmla="*/ 2147483646 h 302"/>
                <a:gd name="T30" fmla="*/ 2147483646 w 277"/>
                <a:gd name="T31" fmla="*/ 2147483646 h 302"/>
                <a:gd name="T32" fmla="*/ 2147483646 w 277"/>
                <a:gd name="T33" fmla="*/ 2147483646 h 302"/>
                <a:gd name="T34" fmla="*/ 2147483646 w 277"/>
                <a:gd name="T35" fmla="*/ 2147483646 h 302"/>
                <a:gd name="T36" fmla="*/ 2147483646 w 277"/>
                <a:gd name="T37" fmla="*/ 2147483646 h 302"/>
                <a:gd name="T38" fmla="*/ 2147483646 w 277"/>
                <a:gd name="T39" fmla="*/ 2147483646 h 302"/>
                <a:gd name="T40" fmla="*/ 2147483646 w 277"/>
                <a:gd name="T41" fmla="*/ 2147483646 h 302"/>
                <a:gd name="T42" fmla="*/ 2147483646 w 277"/>
                <a:gd name="T43" fmla="*/ 0 h 3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77" h="302">
                  <a:moveTo>
                    <a:pt x="268" y="0"/>
                  </a:moveTo>
                  <a:cubicBezTo>
                    <a:pt x="57" y="30"/>
                    <a:pt x="57" y="30"/>
                    <a:pt x="57" y="30"/>
                  </a:cubicBezTo>
                  <a:cubicBezTo>
                    <a:pt x="61" y="30"/>
                    <a:pt x="61" y="30"/>
                    <a:pt x="61" y="30"/>
                  </a:cubicBezTo>
                  <a:cubicBezTo>
                    <a:pt x="61" y="214"/>
                    <a:pt x="61" y="214"/>
                    <a:pt x="61" y="214"/>
                  </a:cubicBezTo>
                  <a:cubicBezTo>
                    <a:pt x="56" y="213"/>
                    <a:pt x="51" y="211"/>
                    <a:pt x="46" y="211"/>
                  </a:cubicBezTo>
                  <a:cubicBezTo>
                    <a:pt x="21" y="211"/>
                    <a:pt x="0" y="232"/>
                    <a:pt x="0" y="257"/>
                  </a:cubicBezTo>
                  <a:cubicBezTo>
                    <a:pt x="0" y="282"/>
                    <a:pt x="21" y="302"/>
                    <a:pt x="46" y="302"/>
                  </a:cubicBezTo>
                  <a:cubicBezTo>
                    <a:pt x="71" y="302"/>
                    <a:pt x="91" y="282"/>
                    <a:pt x="91" y="257"/>
                  </a:cubicBezTo>
                  <a:cubicBezTo>
                    <a:pt x="91" y="251"/>
                    <a:pt x="90" y="246"/>
                    <a:pt x="88" y="242"/>
                  </a:cubicBezTo>
                  <a:cubicBezTo>
                    <a:pt x="91" y="242"/>
                    <a:pt x="91" y="242"/>
                    <a:pt x="91" y="242"/>
                  </a:cubicBezTo>
                  <a:cubicBezTo>
                    <a:pt x="91" y="117"/>
                    <a:pt x="91" y="117"/>
                    <a:pt x="91" y="117"/>
                  </a:cubicBezTo>
                  <a:cubicBezTo>
                    <a:pt x="242" y="95"/>
                    <a:pt x="242" y="95"/>
                    <a:pt x="242" y="95"/>
                  </a:cubicBezTo>
                  <a:cubicBezTo>
                    <a:pt x="242" y="184"/>
                    <a:pt x="242" y="184"/>
                    <a:pt x="242" y="184"/>
                  </a:cubicBezTo>
                  <a:cubicBezTo>
                    <a:pt x="238" y="182"/>
                    <a:pt x="233" y="181"/>
                    <a:pt x="227" y="181"/>
                  </a:cubicBezTo>
                  <a:cubicBezTo>
                    <a:pt x="202" y="181"/>
                    <a:pt x="182" y="201"/>
                    <a:pt x="182" y="226"/>
                  </a:cubicBezTo>
                  <a:cubicBezTo>
                    <a:pt x="182" y="252"/>
                    <a:pt x="202" y="272"/>
                    <a:pt x="227" y="272"/>
                  </a:cubicBezTo>
                  <a:cubicBezTo>
                    <a:pt x="252" y="272"/>
                    <a:pt x="273" y="252"/>
                    <a:pt x="273" y="226"/>
                  </a:cubicBezTo>
                  <a:cubicBezTo>
                    <a:pt x="273" y="221"/>
                    <a:pt x="271" y="216"/>
                    <a:pt x="269" y="211"/>
                  </a:cubicBezTo>
                  <a:cubicBezTo>
                    <a:pt x="273" y="211"/>
                    <a:pt x="273" y="211"/>
                    <a:pt x="273" y="211"/>
                  </a:cubicBezTo>
                  <a:cubicBezTo>
                    <a:pt x="273" y="60"/>
                    <a:pt x="273" y="60"/>
                    <a:pt x="273" y="60"/>
                  </a:cubicBezTo>
                  <a:cubicBezTo>
                    <a:pt x="277" y="60"/>
                    <a:pt x="277" y="60"/>
                    <a:pt x="277" y="60"/>
                  </a:cubicBezTo>
                  <a:cubicBezTo>
                    <a:pt x="268" y="0"/>
                    <a:pt x="268" y="0"/>
                    <a:pt x="26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4530" eaLnBrk="0" fontAlgn="base" hangingPunct="0">
                <a:spcBef>
                  <a:spcPct val="0"/>
                </a:spcBef>
                <a:spcAft>
                  <a:spcPct val="0"/>
                </a:spcAft>
              </a:pPr>
              <a:endParaRPr lang="zh-CN" altLang="en-US" sz="1350">
                <a:solidFill>
                  <a:srgbClr val="000000"/>
                </a:solidFill>
                <a:latin typeface="Lato Light"/>
                <a:cs typeface="+mn-ea"/>
              </a:endParaRPr>
            </a:p>
          </p:txBody>
        </p:sp>
      </p:grpSp>
      <p:sp>
        <p:nvSpPr>
          <p:cNvPr id="33" name="Rectangle 29"/>
          <p:cNvSpPr/>
          <p:nvPr/>
        </p:nvSpPr>
        <p:spPr>
          <a:xfrm>
            <a:off x="1331595" y="1435100"/>
            <a:ext cx="3025140" cy="1050925"/>
          </a:xfrm>
          <a:prstGeom prst="rect">
            <a:avLst/>
          </a:prstGeom>
        </p:spPr>
        <p:txBody>
          <a:bodyPr wrap="square">
            <a:spAutoFit/>
          </a:bodyPr>
          <a:lstStyle/>
          <a:p>
            <a:pPr>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1. 整体性、全员性</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人文素质教育是面向全体学生及社会成员的教育过程。</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36" name="Rectangle 29"/>
          <p:cNvSpPr/>
          <p:nvPr/>
        </p:nvSpPr>
        <p:spPr>
          <a:xfrm>
            <a:off x="1375410" y="2499360"/>
            <a:ext cx="3025140" cy="1050925"/>
          </a:xfrm>
          <a:prstGeom prst="rect">
            <a:avLst/>
          </a:prstGeom>
        </p:spPr>
        <p:txBody>
          <a:bodyPr wrap="square">
            <a:spAutoFit/>
          </a:bodyPr>
          <a:lstStyle/>
          <a:p>
            <a:pPr>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2. 针对性、差异性</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教育是分对象的，人文素质教育也不能例外。</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39" name="Rectangle 29"/>
          <p:cNvSpPr/>
          <p:nvPr/>
        </p:nvSpPr>
        <p:spPr>
          <a:xfrm>
            <a:off x="1375410" y="3579495"/>
            <a:ext cx="3025140" cy="1370965"/>
          </a:xfrm>
          <a:prstGeom prst="rect">
            <a:avLst/>
          </a:prstGeom>
        </p:spPr>
        <p:txBody>
          <a:bodyPr wrap="square">
            <a:spAutoFit/>
          </a:bodyPr>
          <a:lstStyle/>
          <a:p>
            <a:pPr>
              <a:lnSpc>
                <a:spcPct val="130000"/>
              </a:lnSpc>
            </a:pPr>
            <a:r>
              <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3. 阶段性、渐进性</a:t>
            </a:r>
            <a:endParaRPr lang="zh-CN" altLang="en-US" sz="1600" b="1"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a:p>
            <a:pPr>
              <a:lnSpc>
                <a:spcPct val="130000"/>
              </a:lnSpc>
            </a:pPr>
            <a:r>
              <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rPr>
              <a:t>人的成长是分阶段的，学习也是由浅入深、逐步积累的过程，不能一蹴而就。</a:t>
            </a:r>
            <a:endParaRPr lang="zh-CN" altLang="en-US" sz="1600" dirty="0">
              <a:solidFill>
                <a:schemeClr val="tx1">
                  <a:lumMod val="65000"/>
                  <a:lumOff val="35000"/>
                </a:schemeClr>
              </a:solidFill>
              <a:latin typeface="宋体" panose="02010600030101010101" pitchFamily="2" charset="-122"/>
              <a:ea typeface="宋体" panose="02010600030101010101" pitchFamily="2" charset="-122"/>
              <a:cs typeface="+mn-ea"/>
              <a:sym typeface="Arial" panose="020B0604020202020204" pitchFamily="34" charset="0"/>
            </a:endParaRPr>
          </a:p>
        </p:txBody>
      </p:sp>
      <p:sp>
        <p:nvSpPr>
          <p:cNvPr id="2" name="TextBox 28"/>
          <p:cNvSpPr txBox="1"/>
          <p:nvPr/>
        </p:nvSpPr>
        <p:spPr>
          <a:xfrm>
            <a:off x="395605" y="267335"/>
            <a:ext cx="4659630" cy="447675"/>
          </a:xfrm>
          <a:prstGeom prst="rect">
            <a:avLst/>
          </a:prstGeom>
          <a:noFill/>
        </p:spPr>
        <p:txBody>
          <a:bodyPr wrap="square" lIns="79132" tIns="39566" rIns="79132" bIns="39566" rtlCol="0">
            <a:spAutoFit/>
          </a:bodyPr>
          <a:p>
            <a:r>
              <a:rPr lang="zh-CN" altLang="en-US" sz="2400" spc="450" dirty="0">
                <a:latin typeface="宋体" panose="02010600030101010101" pitchFamily="2" charset="-122"/>
                <a:ea typeface="宋体" panose="02010600030101010101" pitchFamily="2" charset="-122"/>
                <a:cs typeface="+mn-ea"/>
              </a:rPr>
              <a:t>二、人文素质的内涵</a:t>
            </a:r>
            <a:endParaRPr lang="zh-CN" altLang="en-US" sz="2400" spc="450" dirty="0">
              <a:latin typeface="宋体" panose="02010600030101010101" pitchFamily="2" charset="-122"/>
              <a:ea typeface="宋体" panose="02010600030101010101" pitchFamily="2" charset="-122"/>
              <a:cs typeface="+mn-ea"/>
            </a:endParaRPr>
          </a:p>
        </p:txBody>
      </p:sp>
      <p:sp>
        <p:nvSpPr>
          <p:cNvPr id="3" name="文本框 2"/>
          <p:cNvSpPr txBox="1"/>
          <p:nvPr/>
        </p:nvSpPr>
        <p:spPr>
          <a:xfrm>
            <a:off x="539115" y="775335"/>
            <a:ext cx="2926080" cy="368300"/>
          </a:xfrm>
          <a:prstGeom prst="rect">
            <a:avLst/>
          </a:prstGeom>
          <a:noFill/>
        </p:spPr>
        <p:txBody>
          <a:bodyPr wrap="none" rtlCol="0">
            <a:spAutoFit/>
          </a:bodyPr>
          <a:p>
            <a:pPr algn="l"/>
            <a:r>
              <a:rPr lang="zh-CN" altLang="en-US">
                <a:latin typeface="宋体" panose="02010600030101010101" pitchFamily="2" charset="-122"/>
                <a:ea typeface="宋体" panose="02010600030101010101" pitchFamily="2" charset="-122"/>
              </a:rPr>
              <a:t>（二）人文素质教育的原则</a:t>
            </a:r>
            <a:endParaRPr lang="zh-CN" altLang="en-US">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 calcmode="lin" valueType="num">
                                      <p:cBhvr>
                                        <p:cTn id="15" dur="500" fill="hold"/>
                                        <p:tgtEl>
                                          <p:spTgt spid="22"/>
                                        </p:tgtEl>
                                        <p:attrNameLst>
                                          <p:attrName>style.rotation</p:attrName>
                                        </p:attrNameLst>
                                      </p:cBhvr>
                                      <p:tavLst>
                                        <p:tav tm="0">
                                          <p:val>
                                            <p:fltVal val="360"/>
                                          </p:val>
                                        </p:tav>
                                        <p:tav tm="100000">
                                          <p:val>
                                            <p:fltVal val="0"/>
                                          </p:val>
                                        </p:tav>
                                      </p:tavLst>
                                    </p:anim>
                                    <p:animEffect transition="in" filter="fade">
                                      <p:cBhvr>
                                        <p:cTn id="16" dur="500"/>
                                        <p:tgtEl>
                                          <p:spTgt spid="22"/>
                                        </p:tgtEl>
                                      </p:cBhvr>
                                    </p:animEffect>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 calcmode="lin" valueType="num">
                                      <p:cBhvr>
                                        <p:cTn id="22" dur="500" fill="hold"/>
                                        <p:tgtEl>
                                          <p:spTgt spid="25"/>
                                        </p:tgtEl>
                                        <p:attrNameLst>
                                          <p:attrName>style.rotation</p:attrName>
                                        </p:attrNameLst>
                                      </p:cBhvr>
                                      <p:tavLst>
                                        <p:tav tm="0">
                                          <p:val>
                                            <p:fltVal val="360"/>
                                          </p:val>
                                        </p:tav>
                                        <p:tav tm="100000">
                                          <p:val>
                                            <p:fltVal val="0"/>
                                          </p:val>
                                        </p:tav>
                                      </p:tavLst>
                                    </p:anim>
                                    <p:animEffect transition="in" filter="fade">
                                      <p:cBhvr>
                                        <p:cTn id="23" dur="500"/>
                                        <p:tgtEl>
                                          <p:spTgt spid="25"/>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 calcmode="lin" valueType="num">
                                      <p:cBhvr>
                                        <p:cTn id="29" dur="500" fill="hold"/>
                                        <p:tgtEl>
                                          <p:spTgt spid="28"/>
                                        </p:tgtEl>
                                        <p:attrNameLst>
                                          <p:attrName>style.rotation</p:attrName>
                                        </p:attrNameLst>
                                      </p:cBhvr>
                                      <p:tavLst>
                                        <p:tav tm="0">
                                          <p:val>
                                            <p:fltVal val="360"/>
                                          </p:val>
                                        </p:tav>
                                        <p:tav tm="100000">
                                          <p:val>
                                            <p:fltVal val="0"/>
                                          </p:val>
                                        </p:tav>
                                      </p:tavLst>
                                    </p:anim>
                                    <p:animEffect transition="in" filter="fade">
                                      <p:cBhvr>
                                        <p:cTn id="30" dur="500"/>
                                        <p:tgtEl>
                                          <p:spTgt spid="28"/>
                                        </p:tgtEl>
                                      </p:cBhvr>
                                    </p:animEffect>
                                  </p:childTnLst>
                                </p:cTn>
                              </p:par>
                              <p:par>
                                <p:cTn id="31" presetID="19" presetClass="entr" presetSubtype="5" fill="hold" grpId="0" nodeType="withEffect">
                                  <p:stCondLst>
                                    <p:cond delay="0"/>
                                  </p:stCondLst>
                                  <p:iterate type="lt">
                                    <p:tmPct val="10000"/>
                                  </p:iterate>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strVal val="#ppt_w"/>
                                          </p:val>
                                        </p:tav>
                                        <p:tav tm="100000">
                                          <p:val>
                                            <p:strVal val="#ppt_w"/>
                                          </p:val>
                                        </p:tav>
                                      </p:tavLst>
                                    </p:anim>
                                    <p:anim calcmode="lin" valueType="num">
                                      <p:cBhvr>
                                        <p:cTn id="34" dur="500" fill="hold"/>
                                        <p:tgtEl>
                                          <p:spTgt spid="2"/>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2"/>
  <p:tag name="KSO_WM_UNIT_ID" val="diagram20174729_2*q_h_i*1_1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3"/>
  <p:tag name="KSO_WM_UNIT_ID" val="diagram20174729_2*q_h_i*1_3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0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2"/>
  <p:tag name="KSO_WM_UNIT_ID" val="diagram20174729_2*q_h_i*1_3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1_1"/>
  <p:tag name="KSO_WM_UNIT_ID" val="diagram20174729_2*q_h_a*1_1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0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1_1"/>
  <p:tag name="KSO_WM_UNIT_ID" val="diagram20174729_2*q_h_f*1_1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2_1"/>
  <p:tag name="KSO_WM_UNIT_ID" val="diagram20174729_2*q_h_a*1_2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0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2_1"/>
  <p:tag name="KSO_WM_UNIT_ID" val="diagram20174729_2*q_h_f*1_2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a"/>
  <p:tag name="KSO_WM_UNIT_INDEX" val="1_3_1"/>
  <p:tag name="KSO_WM_UNIT_ID" val="diagram20174729_2*q_h_a*1_3_1"/>
  <p:tag name="KSO_WM_UNIT_LAYERLEVEL" val="1_1_1"/>
  <p:tag name="KSO_WM_UNIT_VALUE" val="6"/>
  <p:tag name="KSO_WM_UNIT_HIGHLIGHT" val="0"/>
  <p:tag name="KSO_WM_UNIT_COMPATIBLE" val="0"/>
  <p:tag name="KSO_WM_DIAGRAM_GROUP_CODE" val="q1-1"/>
  <p:tag name="KSO_WM_UNIT_PRESET_TEXT" val="添加标题"/>
  <p:tag name="KSO_WM_UNIT_ISCONTENTSTITLE" val="0"/>
  <p:tag name="KSO_WM_UNIT_NOCLEAR" val="0"/>
  <p:tag name="KSO_WM_UNIT_DIAGRAM_ISNUMVISUAL" val="0"/>
  <p:tag name="KSO_WM_UNIT_DIAGRAM_ISREFERUNIT" val="0"/>
  <p:tag name="KSO_WM_UNIT_TEXT_FILL_FORE_SCHEMECOLOR_INDEX" val="13"/>
  <p:tag name="KSO_WM_UNIT_TEXT_FILL_TYPE" val="1"/>
</p:tagLst>
</file>

<file path=ppt/tags/tag10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f"/>
  <p:tag name="KSO_WM_UNIT_INDEX" val="1_3_1"/>
  <p:tag name="KSO_WM_UNIT_ID" val="diagram20174729_2*q_h_f*1_3_1"/>
  <p:tag name="KSO_WM_UNIT_LAYERLEVEL" val="1_1_1"/>
  <p:tag name="KSO_WM_UNIT_VALUE" val="16"/>
  <p:tag name="KSO_WM_UNIT_HIGHLIGHT" val="0"/>
  <p:tag name="KSO_WM_UNIT_COMPATIBLE" val="0"/>
  <p:tag name="KSO_WM_DIAGRAM_GROUP_CODE" val="q1-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109.xml><?xml version="1.0" encoding="utf-8"?>
<p:tagLst xmlns:p="http://schemas.openxmlformats.org/presentationml/2006/main">
  <p:tag name="ISPRING_PRESENTATION_TITLE" val="PowerPoint 演示文稿"/>
  <p:tag name="KSO_WPP_MARK_KEY" val="b5262f77-f19d-4dbd-8356-370591a09861"/>
  <p:tag name="COMMONDATA" val="eyJjb3VudCI6NSwiaGRpZCI6IjdmNzE3YzM0NDQwZjRhZWNmYTY5ZjYzNzc5YTY3NTI3IiwidXNlckNvdW50Ijo1fQ=="/>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UNIT_SUBTYPE" val="a"/>
  <p:tag name="KSO_WM_UNIT_PRESET_TEXT" val="单击此处添加文本具体内容"/>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h_f"/>
  <p:tag name="KSO_WM_UNIT_INDEX" val="1_2_1_1"/>
  <p:tag name="KSO_WM_UNIT_ID" val="diagram20186275_1*q_h_h_f*1_2_1_1"/>
  <p:tag name="KSO_WM_TEMPLATE_CATEGORY" val="diagram"/>
  <p:tag name="KSO_WM_TEMPLATE_INDEX" val="20186275"/>
  <p:tag name="KSO_WM_UNIT_LAYERLEVEL" val="1_1_1_1"/>
  <p:tag name="KSO_WM_TAG_VERSION" val="1.0"/>
  <p:tag name="KSO_WM_BEAUTIFY_FLAG" val="#wm#"/>
  <p:tag name="KSO_WM_UNIT_TEXT_FILL_FORE_SCHEMECOLOR_INDEX" val="13"/>
  <p:tag name="KSO_WM_UNIT_TEXT_FILL_TYPE" val="1"/>
</p:tagLst>
</file>

<file path=ppt/tags/tag66.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DIAGRAM_GROUP_CODE" val="q1-1"/>
  <p:tag name="KSO_WM_UNIT_TYPE" val="q_h_h_a"/>
  <p:tag name="KSO_WM_UNIT_INDEX" val="1_2_1_1"/>
  <p:tag name="KSO_WM_UNIT_ID" val="diagram20186275_1*q_h_h_a*1_2_1_1"/>
  <p:tag name="KSO_WM_TEMPLATE_CATEGORY" val="diagram"/>
  <p:tag name="KSO_WM_TEMPLATE_INDEX" val="20186275"/>
  <p:tag name="KSO_WM_UNIT_LAYERLEVEL" val="1_1_1_1"/>
  <p:tag name="KSO_WM_TAG_VERSION" val="1.0"/>
  <p:tag name="KSO_WM_BEAUTIFY_FLAG" val="#wm#"/>
  <p:tag name="KSO_WM_UNIT_TEXT_FILL_FORE_SCHEMECOLOR_INDEX" val="6"/>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1"/>
  <p:tag name="KSO_WM_UNIT_ID" val="diagram20186275_1*q_i*1_1"/>
  <p:tag name="KSO_WM_TEMPLATE_CATEGORY" val="diagram"/>
  <p:tag name="KSO_WM_TEMPLATE_INDEX" val="20186275"/>
  <p:tag name="KSO_WM_UNIT_LAYERLEVEL" val="1_1"/>
  <p:tag name="KSO_WM_TAG_VERSION" val="1.0"/>
  <p:tag name="KSO_WM_BEAUTIFY_FLAG" val="#wm#"/>
  <p:tag name="KSO_WM_UNIT_FILL_FORE_SCHEMECOLOR_INDEX" val="15"/>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i"/>
  <p:tag name="KSO_WM_UNIT_INDEX" val="1_2"/>
  <p:tag name="KSO_WM_UNIT_ID" val="diagram20186275_1*q_i*1_2"/>
  <p:tag name="KSO_WM_TEMPLATE_CATEGORY" val="diagram"/>
  <p:tag name="KSO_WM_TEMPLATE_INDEX" val="20186275"/>
  <p:tag name="KSO_WM_UNIT_LAYERLEVEL" val="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UNIT_SUBTYPE" val="a"/>
  <p:tag name="KSO_WM_UNIT_PRESET_TEXT" val="单击此处添加文本具体内容"/>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h_f"/>
  <p:tag name="KSO_WM_UNIT_INDEX" val="1_1_1_1"/>
  <p:tag name="KSO_WM_UNIT_ID" val="diagram20186275_1*q_h_h_f*1_1_1_1"/>
  <p:tag name="KSO_WM_TEMPLATE_CATEGORY" val="diagram"/>
  <p:tag name="KSO_WM_TEMPLATE_INDEX" val="20186275"/>
  <p:tag name="KSO_WM_UNIT_LAYERLEVEL" val="1_1_1_1"/>
  <p:tag name="KSO_WM_TAG_VERSION" val="1.0"/>
  <p:tag name="KSO_WM_BEAUTIFY_FLAG" val="#wm#"/>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DIAGRAM_GROUP_CODE" val="q1-1"/>
  <p:tag name="KSO_WM_UNIT_TYPE" val="q_h_h_a"/>
  <p:tag name="KSO_WM_UNIT_INDEX" val="1_1_1_1"/>
  <p:tag name="KSO_WM_UNIT_ID" val="diagram20186275_1*q_h_h_a*1_1_1_1"/>
  <p:tag name="KSO_WM_TEMPLATE_CATEGORY" val="diagram"/>
  <p:tag name="KSO_WM_TEMPLATE_INDEX" val="20186275"/>
  <p:tag name="KSO_WM_UNIT_LAYERLEVEL" val="1_1_1_1"/>
  <p:tag name="KSO_WM_TAG_VERSION" val="1.0"/>
  <p:tag name="KSO_WM_BEAUTIFY_FLAG" val="#wm#"/>
  <p:tag name="KSO_WM_UNIT_TEXT_FILL_FORE_SCHEMECOLOR_INDEX" val="5"/>
  <p:tag name="KSO_WM_UNIT_TEXT_FILL_TYPE" val="1"/>
</p:tagLst>
</file>

<file path=ppt/tags/tag71.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2*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2.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2*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3.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2*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4.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2*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5.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74755_2*q_h_f*1_3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76.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3_1"/>
  <p:tag name="KSO_WM_UNIT_ID" val="diagram20174755_2*q_h_a*1_3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2*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1"/>
  <p:tag name="KSO_WM_UNIT_ID" val="diagram20174755_2*q_h_i*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2*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VALUE" val="112*113"/>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2*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81.xml><?xml version="1.0" encoding="utf-8"?>
<p:tagLst xmlns:p="http://schemas.openxmlformats.org/presentationml/2006/main">
  <p:tag name="KSO_WM_UNIT_VALUE" val="87*95"/>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2*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82.xml><?xml version="1.0" encoding="utf-8"?>
<p:tagLst xmlns:p="http://schemas.openxmlformats.org/presentationml/2006/main">
  <p:tag name="KSO_WM_UNIT_VALUE" val="100*100"/>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74755_2*q_h_x*1_3_1"/>
  <p:tag name="KSO_WM_TEMPLATE_CATEGORY" val="diagram"/>
  <p:tag name="KSO_WM_TEMPLATE_INDEX" val="20174755"/>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83.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74755_1*q_h_f*1_1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4.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1_1"/>
  <p:tag name="KSO_WM_UNIT_ID" val="diagram20174755_1*q_h_a*1_1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85.xml><?xml version="1.0" encoding="utf-8"?>
<p:tagLst xmlns:p="http://schemas.openxmlformats.org/presentationml/2006/main">
  <p:tag name="KSO_WM_UNIT_SUBTYPE" val="a"/>
  <p:tag name="KSO_WM_UNIT_NOCLEAR" val="0"/>
  <p:tag name="KSO_WM_UNIT_VALUE" val="51"/>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74755_1*q_h_f*1_2_1"/>
  <p:tag name="KSO_WM_TEMPLATE_CATEGORY" val="diagram"/>
  <p:tag name="KSO_WM_TEMPLATE_INDEX" val="20174755"/>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6.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DIAGRAM_GROUP_CODE" val="q1-1"/>
  <p:tag name="KSO_WM_UNIT_TYPE" val="q_h_a"/>
  <p:tag name="KSO_WM_UNIT_INDEX" val="1_2_1"/>
  <p:tag name="KSO_WM_UNIT_ID" val="diagram20174755_1*q_h_a*1_2_1"/>
  <p:tag name="KSO_WM_TEMPLATE_CATEGORY" val="diagram"/>
  <p:tag name="KSO_WM_TEMPLATE_INDEX" val="20174755"/>
  <p:tag name="KSO_WM_UNIT_LAYERLEVEL" val="1_1_1"/>
  <p:tag name="KSO_WM_TAG_VERSION" val="1.0"/>
  <p:tag name="KSO_WM_BEAUTIFY_FLAG" val="#wm#"/>
  <p:tag name="KSO_WM_UNIT_PRESET_TEXT" val="单击此处添加标题"/>
  <p:tag name="KSO_WM_UNIT_TEXT_FILL_FORE_SCHEMECOLOR_INDEX" val="13"/>
  <p:tag name="KSO_WM_UNIT_TEXT_FILL_TYPE"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1"/>
  <p:tag name="KSO_WM_UNIT_ID" val="diagram20174755_1*q_h_i*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1"/>
  <p:tag name="KSO_WM_UNIT_ID" val="diagram20174755_1*q_h_i*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89.xml><?xml version="1.0" encoding="utf-8"?>
<p:tagLst xmlns:p="http://schemas.openxmlformats.org/presentationml/2006/main">
  <p:tag name="KSO_WM_UNIT_VALUE" val="126*127"/>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74755_1*q_h_x*1_1_1"/>
  <p:tag name="KSO_WM_TEMPLATE_CATEGORY" val="diagram"/>
  <p:tag name="KSO_WM_TEMPLATE_INDEX" val="2017475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VALUE" val="96*104"/>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74755_1*q_h_x*1_2_1"/>
  <p:tag name="KSO_WM_TEMPLATE_CATEGORY" val="diagram"/>
  <p:tag name="KSO_WM_TEMPLATE_INDEX" val="2017475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91.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3"/>
  <p:tag name="KSO_WM_UNIT_ID" val="diagram20174729_2*q_h_i*1_1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92.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4"/>
  <p:tag name="KSO_WM_UNIT_ID" val="diagram20174729_2*q_h_i*1_1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ags/tag93.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1"/>
  <p:tag name="KSO_WM_UNIT_ID" val="diagram20174729_2*q_h_i*1_3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3_4"/>
  <p:tag name="KSO_WM_UNIT_ID" val="diagram20174729_2*q_h_i*1_3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9"/>
  <p:tag name="KSO_WM_UNIT_FILL_TYPE" val="1"/>
  <p:tag name="KSO_WM_UNIT_TEXT_FILL_FORE_SCHEMECOLOR_INDEX" val="13"/>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1"/>
  <p:tag name="KSO_WM_UNIT_ID" val="diagram20174729_2*q_h_i*1_2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6.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2"/>
  <p:tag name="KSO_WM_UNIT_ID" val="diagram20174729_2*q_h_i*1_2_2"/>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3"/>
  <p:tag name="KSO_WM_UNIT_ID" val="diagram20174729_2*q_h_i*1_2_3"/>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8.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2_4"/>
  <p:tag name="KSO_WM_UNIT_ID" val="diagram20174729_2*q_h_i*1_2_4"/>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74729"/>
  <p:tag name="KSO_WM_UNIT_TYPE" val="q_h_i"/>
  <p:tag name="KSO_WM_UNIT_INDEX" val="1_1_1"/>
  <p:tag name="KSO_WM_UNIT_ID" val="diagram20174729_2*q_h_i*1_1_1"/>
  <p:tag name="KSO_WM_UNIT_LAYERLEVEL" val="1_1_1"/>
  <p:tag name="KSO_WM_DIAGRAM_GROUP_CODE" val="q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Lst>
</file>

<file path=ppt/theme/theme1.xml><?xml version="1.0" encoding="utf-8"?>
<a:theme xmlns:a="http://schemas.openxmlformats.org/drawingml/2006/main" name="Office 主题​​">
  <a:themeElements>
    <a:clrScheme name="自定义 624">
      <a:dk1>
        <a:srgbClr val="000000"/>
      </a:dk1>
      <a:lt1>
        <a:srgbClr val="FFFFFF"/>
      </a:lt1>
      <a:dk2>
        <a:srgbClr val="000000"/>
      </a:dk2>
      <a:lt2>
        <a:srgbClr val="FFFFFF"/>
      </a:lt2>
      <a:accent1>
        <a:srgbClr val="66999A"/>
      </a:accent1>
      <a:accent2>
        <a:srgbClr val="66999A"/>
      </a:accent2>
      <a:accent3>
        <a:srgbClr val="66999A"/>
      </a:accent3>
      <a:accent4>
        <a:srgbClr val="66999A"/>
      </a:accent4>
      <a:accent5>
        <a:srgbClr val="66999A"/>
      </a:accent5>
      <a:accent6>
        <a:srgbClr val="66999A"/>
      </a:accent6>
      <a:hlink>
        <a:srgbClr val="66999A"/>
      </a:hlink>
      <a:folHlink>
        <a:srgbClr val="66999A"/>
      </a:folHlink>
    </a:clrScheme>
    <a:fontScheme name="Temp">
      <a:majorFont>
        <a:latin typeface="方正美黑简体"/>
        <a:ea typeface="方正美黑简体"/>
        <a:cs typeface=""/>
      </a:majorFont>
      <a:minorFont>
        <a:latin typeface="方正美黑简体"/>
        <a:ea typeface="方正美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1195">
      <a:dk1>
        <a:sysClr val="windowText" lastClr="000000"/>
      </a:dk1>
      <a:lt1>
        <a:sysClr val="window" lastClr="FFFFFF"/>
      </a:lt1>
      <a:dk2>
        <a:srgbClr val="183488"/>
      </a:dk2>
      <a:lt2>
        <a:srgbClr val="48A1FA"/>
      </a:lt2>
      <a:accent1>
        <a:srgbClr val="48A1FA"/>
      </a:accent1>
      <a:accent2>
        <a:srgbClr val="183488"/>
      </a:accent2>
      <a:accent3>
        <a:srgbClr val="48A1FA"/>
      </a:accent3>
      <a:accent4>
        <a:srgbClr val="183488"/>
      </a:accent4>
      <a:accent5>
        <a:srgbClr val="48A1FA"/>
      </a:accent5>
      <a:accent6>
        <a:srgbClr val="183488"/>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4814</Words>
  <Application>WPS 演示</Application>
  <PresentationFormat>全屏显示(16:9)</PresentationFormat>
  <Paragraphs>228</Paragraphs>
  <Slides>28</Slides>
  <Notes>28</Notes>
  <HiddenSlides>0</HiddenSlides>
  <MMClips>1</MMClips>
  <ScaleCrop>false</ScaleCrop>
  <HeadingPairs>
    <vt:vector size="6" baseType="variant">
      <vt:variant>
        <vt:lpstr>已用的字体</vt:lpstr>
      </vt:variant>
      <vt:variant>
        <vt:i4>22</vt:i4>
      </vt:variant>
      <vt:variant>
        <vt:lpstr>主题</vt:lpstr>
      </vt:variant>
      <vt:variant>
        <vt:i4>3</vt:i4>
      </vt:variant>
      <vt:variant>
        <vt:lpstr>幻灯片标题</vt:lpstr>
      </vt:variant>
      <vt:variant>
        <vt:i4>28</vt:i4>
      </vt:variant>
    </vt:vector>
  </HeadingPairs>
  <TitlesOfParts>
    <vt:vector size="53" baseType="lpstr">
      <vt:lpstr>Arial</vt:lpstr>
      <vt:lpstr>宋体</vt:lpstr>
      <vt:lpstr>Wingdings</vt:lpstr>
      <vt:lpstr>微软雅黑</vt:lpstr>
      <vt:lpstr>Wingdings</vt:lpstr>
      <vt:lpstr>方正静蕾简体</vt:lpstr>
      <vt:lpstr>Agency FB</vt:lpstr>
      <vt:lpstr>方正兰亭黑_GBK</vt:lpstr>
      <vt:lpstr>Calibri</vt:lpstr>
      <vt:lpstr>Century Gothic</vt:lpstr>
      <vt:lpstr>Lato Light</vt:lpstr>
      <vt:lpstr>Segoe Print</vt:lpstr>
      <vt:lpstr>MS PGothic</vt:lpstr>
      <vt:lpstr>方正美黑简体</vt:lpstr>
      <vt:lpstr>黑体</vt:lpstr>
      <vt:lpstr>Arial Unicode MS</vt:lpstr>
      <vt:lpstr>站酷快乐体2016修订版</vt:lpstr>
      <vt:lpstr>EngraversGothic BT</vt:lpstr>
      <vt:lpstr>Arial Black</vt:lpstr>
      <vt:lpstr>Tempus Sans ITC</vt:lpstr>
      <vt:lpstr>Gabriola</vt:lpstr>
      <vt:lpstr>幼圆</vt:lpstr>
      <vt:lpstr>Office 主题​​</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小树设计</dc:creator>
  <cp:lastModifiedBy>无谓</cp:lastModifiedBy>
  <cp:revision>1927</cp:revision>
  <dcterms:created xsi:type="dcterms:W3CDTF">2014-06-06T07:22:00Z</dcterms:created>
  <dcterms:modified xsi:type="dcterms:W3CDTF">2022-10-08T05:54:29Z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KSOTemplateUUID">
    <vt:lpwstr>v1.0_mb_O0kItnW1yI9Q1YXkg2Gxqw==</vt:lpwstr>
  </property>
  <property fmtid="{D5CDD505-2E9C-101B-9397-08002B2CF9AE}" pid="4" name="ICV">
    <vt:lpwstr>15942527349145E5AE812003B7F79CC5</vt:lpwstr>
  </property>
</Properties>
</file>