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37"/>
  </p:handoutMasterIdLst>
  <p:sldIdLst>
    <p:sldId id="256" r:id="rId4"/>
    <p:sldId id="292" r:id="rId6"/>
    <p:sldId id="293" r:id="rId7"/>
    <p:sldId id="8554" r:id="rId8"/>
    <p:sldId id="321" r:id="rId9"/>
    <p:sldId id="294" r:id="rId10"/>
    <p:sldId id="263" r:id="rId11"/>
    <p:sldId id="318" r:id="rId12"/>
    <p:sldId id="270" r:id="rId13"/>
    <p:sldId id="8574" r:id="rId14"/>
    <p:sldId id="8575" r:id="rId15"/>
    <p:sldId id="8576" r:id="rId16"/>
    <p:sldId id="8578" r:id="rId17"/>
    <p:sldId id="8579" r:id="rId18"/>
    <p:sldId id="8580" r:id="rId19"/>
    <p:sldId id="8581" r:id="rId20"/>
    <p:sldId id="8582" r:id="rId21"/>
    <p:sldId id="8583" r:id="rId22"/>
    <p:sldId id="8584" r:id="rId23"/>
    <p:sldId id="8585" r:id="rId24"/>
    <p:sldId id="8589" r:id="rId25"/>
    <p:sldId id="8594" r:id="rId26"/>
    <p:sldId id="8592" r:id="rId27"/>
    <p:sldId id="8593" r:id="rId28"/>
    <p:sldId id="8596" r:id="rId29"/>
    <p:sldId id="8597" r:id="rId30"/>
    <p:sldId id="8598" r:id="rId31"/>
    <p:sldId id="8599" r:id="rId32"/>
    <p:sldId id="8600" r:id="rId33"/>
    <p:sldId id="8601" r:id="rId34"/>
    <p:sldId id="8606" r:id="rId35"/>
    <p:sldId id="8548" r:id="rId36"/>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96F"/>
    <a:srgbClr val="F3541A"/>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212"/>
        <p:guide pos="390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1" Type="http://schemas.openxmlformats.org/officeDocument/2006/relationships/tags" Target="tags/tag63.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0030101010101" charset="-122"/>
              </a:rPr>
            </a:fld>
            <a:endParaRPr lang="zh-CN" altLang="en-US">
              <a:latin typeface="黑体" panose="0201060003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0030101010101" charset="-122"/>
              </a:rPr>
            </a:fld>
            <a:endParaRPr lang="zh-CN" altLang="en-US">
              <a:latin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8982075" y="0"/>
            <a:ext cx="3149283" cy="3806678"/>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601446" y="550829"/>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7E8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黑体" panose="02010600030101010101" charset="-122"/>
          <a:ea typeface="微软雅黑" panose="020B0503020204020204" charset="-122"/>
          <a:cs typeface="黑体" panose="02010600030101010101"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2.xml"/><Relationship Id="rId7" Type="http://schemas.openxmlformats.org/officeDocument/2006/relationships/image" Target="../media/image26.jpeg"/><Relationship Id="rId6" Type="http://schemas.openxmlformats.org/officeDocument/2006/relationships/image" Target="../media/image3.svg"/><Relationship Id="rId5" Type="http://schemas.openxmlformats.org/officeDocument/2006/relationships/image" Target="../media/image25.png"/><Relationship Id="rId4" Type="http://schemas.openxmlformats.org/officeDocument/2006/relationships/image" Target="../media/image2.svg"/><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2.xml"/><Relationship Id="rId7" Type="http://schemas.openxmlformats.org/officeDocument/2006/relationships/image" Target="../media/image27.jpeg"/><Relationship Id="rId6" Type="http://schemas.openxmlformats.org/officeDocument/2006/relationships/image" Target="../media/image3.svg"/><Relationship Id="rId5" Type="http://schemas.openxmlformats.org/officeDocument/2006/relationships/image" Target="../media/image25.png"/><Relationship Id="rId4" Type="http://schemas.openxmlformats.org/officeDocument/2006/relationships/image" Target="../media/image2.svg"/><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2.xml"/><Relationship Id="rId7" Type="http://schemas.openxmlformats.org/officeDocument/2006/relationships/image" Target="../media/image28.png"/><Relationship Id="rId6" Type="http://schemas.openxmlformats.org/officeDocument/2006/relationships/image" Target="../media/image3.svg"/><Relationship Id="rId5" Type="http://schemas.openxmlformats.org/officeDocument/2006/relationships/image" Target="../media/image25.png"/><Relationship Id="rId4" Type="http://schemas.openxmlformats.org/officeDocument/2006/relationships/image" Target="../media/image2.svg"/><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6.xml"/><Relationship Id="rId7" Type="http://schemas.openxmlformats.org/officeDocument/2006/relationships/image" Target="../media/image29.png"/><Relationship Id="rId6" Type="http://schemas.openxmlformats.org/officeDocument/2006/relationships/image" Target="../media/image3.svg"/><Relationship Id="rId5" Type="http://schemas.openxmlformats.org/officeDocument/2006/relationships/image" Target="../media/image25.png"/><Relationship Id="rId4" Type="http://schemas.openxmlformats.org/officeDocument/2006/relationships/image" Target="../media/image2.svg"/><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6.xml"/><Relationship Id="rId7" Type="http://schemas.openxmlformats.org/officeDocument/2006/relationships/image" Target="../media/image30.png"/><Relationship Id="rId6" Type="http://schemas.openxmlformats.org/officeDocument/2006/relationships/image" Target="../media/image3.svg"/><Relationship Id="rId5" Type="http://schemas.openxmlformats.org/officeDocument/2006/relationships/image" Target="../media/image25.png"/><Relationship Id="rId4" Type="http://schemas.openxmlformats.org/officeDocument/2006/relationships/image" Target="../media/image2.svg"/><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6.xml"/><Relationship Id="rId7" Type="http://schemas.openxmlformats.org/officeDocument/2006/relationships/image" Target="../media/image31.jpeg"/><Relationship Id="rId6" Type="http://schemas.openxmlformats.org/officeDocument/2006/relationships/image" Target="../media/image3.svg"/><Relationship Id="rId5" Type="http://schemas.openxmlformats.org/officeDocument/2006/relationships/image" Target="../media/image25.png"/><Relationship Id="rId4" Type="http://schemas.openxmlformats.org/officeDocument/2006/relationships/image" Target="../media/image2.svg"/><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5.xml"/><Relationship Id="rId7" Type="http://schemas.openxmlformats.org/officeDocument/2006/relationships/image" Target="../media/image32.png"/><Relationship Id="rId6" Type="http://schemas.openxmlformats.org/officeDocument/2006/relationships/image" Target="../media/image3.svg"/><Relationship Id="rId5" Type="http://schemas.openxmlformats.org/officeDocument/2006/relationships/image" Target="../media/image25.png"/><Relationship Id="rId4" Type="http://schemas.openxmlformats.org/officeDocument/2006/relationships/image" Target="../media/image2.svg"/><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2.xml"/><Relationship Id="rId7" Type="http://schemas.openxmlformats.org/officeDocument/2006/relationships/image" Target="../media/image3.svg"/><Relationship Id="rId6" Type="http://schemas.openxmlformats.org/officeDocument/2006/relationships/image" Target="../media/image25.png"/><Relationship Id="rId5" Type="http://schemas.openxmlformats.org/officeDocument/2006/relationships/image" Target="../media/image2.svg"/><Relationship Id="rId4" Type="http://schemas.openxmlformats.org/officeDocument/2006/relationships/image" Target="../media/image24.png"/><Relationship Id="rId3" Type="http://schemas.openxmlformats.org/officeDocument/2006/relationships/image" Target="../media/image17.png"/><Relationship Id="rId2" Type="http://schemas.openxmlformats.org/officeDocument/2006/relationships/image" Target="../media/image1.svg"/><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6.xml"/><Relationship Id="rId7" Type="http://schemas.openxmlformats.org/officeDocument/2006/relationships/image" Target="../media/image33.png"/><Relationship Id="rId6" Type="http://schemas.openxmlformats.org/officeDocument/2006/relationships/image" Target="../media/image3.svg"/><Relationship Id="rId5" Type="http://schemas.openxmlformats.org/officeDocument/2006/relationships/image" Target="../media/image25.png"/><Relationship Id="rId4" Type="http://schemas.openxmlformats.org/officeDocument/2006/relationships/image" Target="../media/image2.svg"/><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22.xml"/><Relationship Id="rId8" Type="http://schemas.openxmlformats.org/officeDocument/2006/relationships/slideLayout" Target="../slideLayouts/slideLayout2.xml"/><Relationship Id="rId7" Type="http://schemas.openxmlformats.org/officeDocument/2006/relationships/image" Target="../media/image34.png"/><Relationship Id="rId6" Type="http://schemas.openxmlformats.org/officeDocument/2006/relationships/image" Target="../media/image3.svg"/><Relationship Id="rId5" Type="http://schemas.openxmlformats.org/officeDocument/2006/relationships/image" Target="../media/image25.png"/><Relationship Id="rId4" Type="http://schemas.openxmlformats.org/officeDocument/2006/relationships/image" Target="../media/image2.svg"/><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2.xml"/><Relationship Id="rId7" Type="http://schemas.openxmlformats.org/officeDocument/2006/relationships/image" Target="../media/image34.png"/><Relationship Id="rId6" Type="http://schemas.openxmlformats.org/officeDocument/2006/relationships/image" Target="../media/image3.svg"/><Relationship Id="rId5" Type="http://schemas.openxmlformats.org/officeDocument/2006/relationships/image" Target="../media/image25.png"/><Relationship Id="rId4" Type="http://schemas.openxmlformats.org/officeDocument/2006/relationships/image" Target="../media/image2.svg"/><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5.xml"/><Relationship Id="rId6" Type="http://schemas.openxmlformats.org/officeDocument/2006/relationships/image" Target="../media/image3.svg"/><Relationship Id="rId5" Type="http://schemas.openxmlformats.org/officeDocument/2006/relationships/image" Target="../media/image25.png"/><Relationship Id="rId4" Type="http://schemas.openxmlformats.org/officeDocument/2006/relationships/image" Target="../media/image2.svg"/><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5.xml"/><Relationship Id="rId6" Type="http://schemas.openxmlformats.org/officeDocument/2006/relationships/image" Target="../media/image3.svg"/><Relationship Id="rId5" Type="http://schemas.openxmlformats.org/officeDocument/2006/relationships/image" Target="../media/image25.png"/><Relationship Id="rId4" Type="http://schemas.openxmlformats.org/officeDocument/2006/relationships/image" Target="../media/image2.svg"/><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image" Target="../media/image22.png"/></Relationships>
</file>

<file path=ppt/slides/_rels/slide29.xml.rels><?xml version="1.0" encoding="UTF-8" standalone="yes"?>
<Relationships xmlns="http://schemas.openxmlformats.org/package/2006/relationships"><Relationship Id="rId9" Type="http://schemas.openxmlformats.org/officeDocument/2006/relationships/notesSlide" Target="../notesSlides/notesSlide29.xml"/><Relationship Id="rId8" Type="http://schemas.openxmlformats.org/officeDocument/2006/relationships/slideLayout" Target="../slideLayouts/slideLayout2.xml"/><Relationship Id="rId7" Type="http://schemas.openxmlformats.org/officeDocument/2006/relationships/image" Target="../media/image3.svg"/><Relationship Id="rId6" Type="http://schemas.openxmlformats.org/officeDocument/2006/relationships/image" Target="../media/image25.png"/><Relationship Id="rId5" Type="http://schemas.openxmlformats.org/officeDocument/2006/relationships/image" Target="../media/image2.svg"/><Relationship Id="rId4" Type="http://schemas.openxmlformats.org/officeDocument/2006/relationships/image" Target="../media/image24.png"/><Relationship Id="rId3" Type="http://schemas.openxmlformats.org/officeDocument/2006/relationships/image" Target="../media/image17.png"/><Relationship Id="rId2" Type="http://schemas.openxmlformats.org/officeDocument/2006/relationships/image" Target="../media/image1.svg"/><Relationship Id="rId1"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6.xml"/><Relationship Id="rId6" Type="http://schemas.openxmlformats.org/officeDocument/2006/relationships/image" Target="../media/image3.svg"/><Relationship Id="rId5" Type="http://schemas.openxmlformats.org/officeDocument/2006/relationships/image" Target="../media/image25.png"/><Relationship Id="rId4" Type="http://schemas.openxmlformats.org/officeDocument/2006/relationships/image" Target="../media/image2.svg"/><Relationship Id="rId3" Type="http://schemas.openxmlformats.org/officeDocument/2006/relationships/image" Target="../media/image24.png"/><Relationship Id="rId2" Type="http://schemas.openxmlformats.org/officeDocument/2006/relationships/image" Target="../media/image1.svg"/><Relationship Id="rId1" Type="http://schemas.openxmlformats.org/officeDocument/2006/relationships/image" Target="../media/image23.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2.xml"/><Relationship Id="rId4" Type="http://schemas.openxmlformats.org/officeDocument/2006/relationships/image" Target="../media/image31.jpeg"/><Relationship Id="rId3" Type="http://schemas.openxmlformats.org/officeDocument/2006/relationships/image" Target="../media/image27.jpeg"/><Relationship Id="rId2" Type="http://schemas.openxmlformats.org/officeDocument/2006/relationships/image" Target="../media/image1.svg"/><Relationship Id="rId1"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2.xml"/><Relationship Id="rId7" Type="http://schemas.openxmlformats.org/officeDocument/2006/relationships/image" Target="../media/image3.svg"/><Relationship Id="rId6" Type="http://schemas.openxmlformats.org/officeDocument/2006/relationships/image" Target="../media/image25.png"/><Relationship Id="rId5" Type="http://schemas.openxmlformats.org/officeDocument/2006/relationships/image" Target="../media/image2.svg"/><Relationship Id="rId4" Type="http://schemas.openxmlformats.org/officeDocument/2006/relationships/image" Target="../media/image24.png"/><Relationship Id="rId3" Type="http://schemas.openxmlformats.org/officeDocument/2006/relationships/image" Target="../media/image17.png"/><Relationship Id="rId2" Type="http://schemas.openxmlformats.org/officeDocument/2006/relationships/image" Target="../media/image1.svg"/><Relationship Id="rId1"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nvSpPr>
          <p:spPr>
            <a:xfrm>
              <a:off x="4869198" y="3224208"/>
              <a:ext cx="2994303" cy="398780"/>
            </a:xfrm>
            <a:prstGeom prst="rect">
              <a:avLst/>
            </a:prstGeom>
            <a:noFill/>
          </p:spPr>
          <p:txBody>
            <a:bodyPr wrap="square" rtlCol="0">
              <a:spAutoFit/>
            </a:bodyPr>
            <a:lstStyle/>
            <a:p>
              <a:pPr algn="ctr"/>
              <a:r>
                <a:rPr lang="zh-CN" altLang="en-US" sz="2000" spc="600" dirty="0">
                  <a:solidFill>
                    <a:srgbClr val="ED796F"/>
                  </a:solidFill>
                  <a:latin typeface="黑体" panose="02010600030101010101" charset="-122"/>
                  <a:ea typeface="黑体" panose="02010600030101010101" charset="-122"/>
                  <a:cs typeface="+mn-ea"/>
                  <a:sym typeface="+mn-lt"/>
                </a:rPr>
                <a:t>小学教育专业</a:t>
              </a:r>
              <a:endParaRPr lang="zh-CN" altLang="en-US" sz="2000" spc="600" dirty="0">
                <a:solidFill>
                  <a:srgbClr val="ED796F"/>
                </a:solidFill>
                <a:latin typeface="黑体" panose="02010600030101010101" charset="-122"/>
                <a:ea typeface="黑体" panose="0201060003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003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nvSpPr>
          <p:spPr>
            <a:xfrm>
              <a:off x="4683312" y="1336202"/>
              <a:ext cx="2983650" cy="398780"/>
            </a:xfrm>
            <a:prstGeom prst="rect">
              <a:avLst/>
            </a:prstGeom>
            <a:noFill/>
          </p:spPr>
          <p:txBody>
            <a:bodyPr wrap="square" rtlCol="0">
              <a:spAutoFit/>
            </a:bodyPr>
            <a:lstStyle/>
            <a:p>
              <a:pPr algn="ctr"/>
              <a:r>
                <a:rPr lang="zh-CN" altLang="en-US" sz="2000" dirty="0">
                  <a:solidFill>
                    <a:schemeClr val="bg1"/>
                  </a:solidFill>
                  <a:latin typeface="黑体" panose="02010600030101010101" charset="-122"/>
                  <a:ea typeface="黑体" panose="02010600030101010101" charset="-122"/>
                  <a:cs typeface="+mn-ea"/>
                  <a:sym typeface="+mn-lt"/>
                </a:rPr>
                <a:t>北京出版社</a:t>
              </a:r>
              <a:endParaRPr lang="zh-CN" altLang="en-US" sz="2000" dirty="0">
                <a:solidFill>
                  <a:schemeClr val="bg1"/>
                </a:solidFill>
                <a:latin typeface="黑体" panose="02010600030101010101" charset="-122"/>
                <a:ea typeface="黑体" panose="0201060003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rPr>
              <a:t>班级管理</a:t>
            </a:r>
            <a:endPar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十三五</a:t>
              </a: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职业教育国家规划教材</a:t>
              </a:r>
              <a:endPar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endParaRPr>
            </a:p>
          </p:txBody>
        </p:sp>
        <p:pic>
          <p:nvPicPr>
            <p:cNvPr id="3" name="图片 2" descr="标识矢量图_"/>
            <p:cNvPicPr>
              <a:picLocks noChangeAspect="1"/>
            </p:cNvPicPr>
            <p:nvPr/>
          </p:nvPicPr>
          <p:blipFill>
            <a:blip r:embed="rId1"/>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一、班级的概述</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548005" y="3058795"/>
            <a:ext cx="5120005" cy="1691640"/>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文艺复兴时期的著名教育家伊拉斯莫最早使用了“班级”一词。近代意义上的班级组织产生于17世纪，捷克教育家夸美纽斯全面系统地阐述了班级的理论。</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20" name="文本框 19"/>
          <p:cNvSpPr txBox="1"/>
          <p:nvPr/>
        </p:nvSpPr>
        <p:spPr>
          <a:xfrm>
            <a:off x="547370" y="2202180"/>
            <a:ext cx="4453890" cy="553085"/>
          </a:xfrm>
          <a:prstGeom prst="rect">
            <a:avLst/>
          </a:prstGeom>
          <a:noFill/>
        </p:spPr>
        <p:txBody>
          <a:bodyPr wrap="square" rtlCol="0">
            <a:spAutoFit/>
          </a:bodyPr>
          <a:p>
            <a:r>
              <a:rPr lang="zh-CN" altLang="en-US" sz="3000" b="1" dirty="0">
                <a:latin typeface="黑体" panose="02010600030101010101" charset="-122"/>
                <a:ea typeface="黑体" panose="02010600030101010101" charset="-122"/>
                <a:cs typeface="黑体" panose="02010600030101010101" charset="-122"/>
              </a:rPr>
              <a:t>（二）班级的发展历程</a:t>
            </a:r>
            <a:endParaRPr lang="zh-CN" altLang="en-US" sz="3000" b="1" dirty="0">
              <a:latin typeface="黑体" panose="02010600030101010101" charset="-122"/>
              <a:ea typeface="黑体" panose="02010600030101010101" charset="-122"/>
              <a:cs typeface="黑体" panose="02010600030101010101" charset="-122"/>
            </a:endParaRPr>
          </a:p>
        </p:txBody>
      </p:sp>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7">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 presetClass="entr" presetSubtype="4"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一、班级的概述</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6021070" y="2202180"/>
            <a:ext cx="4618355" cy="3291840"/>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教育制度的产生促进了班级授课制在我国的发展。1904 年，癸卯学制颁布之后，班级组织便逐渐开始成为我国学校中普遍采用的教育教学组织形式。我国最早的班级雏形始于1862 年的京师同文馆，20 世纪初废科举、兴学校之后，全国各地的学校开始采用班级组织形式。</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8" name="图片 27"/>
          <p:cNvPicPr>
            <a:picLocks noChangeAspect="1"/>
          </p:cNvPicPr>
          <p:nvPr/>
        </p:nvPicPr>
        <p:blipFill>
          <a:blip r:embed="rId7">
            <a:extLst>
              <a:ext uri="{28A0092B-C50C-407E-A947-70E740481C1C}">
                <a14:useLocalDpi xmlns:a14="http://schemas.microsoft.com/office/drawing/2010/main" val="0"/>
              </a:ext>
            </a:extLst>
          </a:blip>
          <a:srcRect l="3965" t="1453" r="17878" b="14625"/>
          <a:stretch>
            <a:fillRect/>
          </a:stretch>
        </p:blipFill>
        <p:spPr>
          <a:xfrm>
            <a:off x="602615" y="2359660"/>
            <a:ext cx="4928235" cy="297688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ppt_x"/>
                                          </p:val>
                                        </p:tav>
                                        <p:tav tm="100000">
                                          <p:val>
                                            <p:strVal val="#ppt_x"/>
                                          </p:val>
                                        </p:tav>
                                      </p:tavLst>
                                    </p:anim>
                                    <p:anim calcmode="lin" valueType="num">
                                      <p:cBhvr additive="base">
                                        <p:cTn id="1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一、班级的概述</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348615" y="1459230"/>
            <a:ext cx="10791825" cy="1291590"/>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19 世纪末20 世纪初，随着新教育运动的兴起，出现了一些否定班级授课制、将群体教学与个别指导相结合、将课堂教学与课外活动相结合的教学组织形式。其中有一些教学组织形式改革在教育史上产生了比较大的影响，如文纳特卡制、道尔顿制、特朗普制。</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pic>
        <p:nvPicPr>
          <p:cNvPr id="8" name="图片 7"/>
          <p:cNvPicPr>
            <a:picLocks noChangeAspect="1"/>
          </p:cNvPicPr>
          <p:nvPr/>
        </p:nvPicPr>
        <p:blipFill>
          <a:blip r:embed="rId7"/>
          <a:stretch>
            <a:fillRect/>
          </a:stretch>
        </p:blipFill>
        <p:spPr>
          <a:xfrm>
            <a:off x="4250348" y="2834924"/>
            <a:ext cx="3251883" cy="3794078"/>
          </a:xfrm>
          <a:prstGeom prst="rect">
            <a:avLst/>
          </a:prstGeom>
        </p:spPr>
      </p:pic>
      <p:pic>
        <p:nvPicPr>
          <p:cNvPr id="9" name="图片 8"/>
          <p:cNvPicPr>
            <a:picLocks noChangeAspect="1"/>
          </p:cNvPicPr>
          <p:nvPr/>
        </p:nvPicPr>
        <p:blipFill>
          <a:blip r:embed="rId7"/>
          <a:stretch>
            <a:fillRect/>
          </a:stretch>
        </p:blipFill>
        <p:spPr>
          <a:xfrm>
            <a:off x="795265" y="2834924"/>
            <a:ext cx="3251883" cy="3794078"/>
          </a:xfrm>
          <a:prstGeom prst="rect">
            <a:avLst/>
          </a:prstGeom>
        </p:spPr>
      </p:pic>
      <p:pic>
        <p:nvPicPr>
          <p:cNvPr id="12" name="图片 11"/>
          <p:cNvPicPr>
            <a:picLocks noChangeAspect="1"/>
          </p:cNvPicPr>
          <p:nvPr/>
        </p:nvPicPr>
        <p:blipFill>
          <a:blip r:embed="rId7"/>
          <a:stretch>
            <a:fillRect/>
          </a:stretch>
        </p:blipFill>
        <p:spPr>
          <a:xfrm>
            <a:off x="7705431" y="2834924"/>
            <a:ext cx="3251883" cy="3794078"/>
          </a:xfrm>
          <a:prstGeom prst="rect">
            <a:avLst/>
          </a:prstGeom>
        </p:spPr>
      </p:pic>
      <p:sp>
        <p:nvSpPr>
          <p:cNvPr id="13" name="文本框 12"/>
          <p:cNvSpPr txBox="1"/>
          <p:nvPr/>
        </p:nvSpPr>
        <p:spPr>
          <a:xfrm>
            <a:off x="8075097" y="3535368"/>
            <a:ext cx="2647665" cy="491490"/>
          </a:xfrm>
          <a:prstGeom prst="rect">
            <a:avLst/>
          </a:prstGeom>
          <a:noFill/>
        </p:spPr>
        <p:txBody>
          <a:bodyPr wrap="square" rtlCol="0">
            <a:spAutoFit/>
          </a:bodyPr>
          <a:p>
            <a:pPr algn="ctr"/>
            <a:r>
              <a:rPr lang="zh-CN" altLang="en-US" sz="2600" dirty="0">
                <a:latin typeface="黑体" panose="02010600030101010101" charset="-122"/>
                <a:ea typeface="黑体" panose="02010600030101010101" charset="-122"/>
                <a:cs typeface="黑体" panose="02010600030101010101" charset="-122"/>
              </a:rPr>
              <a:t>特朗普制</a:t>
            </a:r>
            <a:endParaRPr lang="zh-CN" altLang="en-US" sz="2600" dirty="0">
              <a:latin typeface="黑体" panose="02010600030101010101" charset="-122"/>
              <a:ea typeface="黑体" panose="02010600030101010101" charset="-122"/>
              <a:cs typeface="黑体" panose="02010600030101010101" charset="-122"/>
            </a:endParaRPr>
          </a:p>
        </p:txBody>
      </p:sp>
      <p:sp>
        <p:nvSpPr>
          <p:cNvPr id="14" name="文本框 13"/>
          <p:cNvSpPr txBox="1"/>
          <p:nvPr/>
        </p:nvSpPr>
        <p:spPr>
          <a:xfrm>
            <a:off x="8075097" y="4027006"/>
            <a:ext cx="2647665" cy="2155825"/>
          </a:xfrm>
          <a:prstGeom prst="rect">
            <a:avLst/>
          </a:prstGeom>
          <a:noFill/>
        </p:spPr>
        <p:txBody>
          <a:bodyPr wrap="square" rtlCol="0">
            <a:spAutoFit/>
          </a:bodyPr>
          <a:p>
            <a:pPr algn="l">
              <a:lnSpc>
                <a:spcPct val="120000"/>
              </a:lnSpc>
            </a:pPr>
            <a:r>
              <a:rPr lang="zh-CN" altLang="en-US" sz="1600" dirty="0">
                <a:latin typeface="黑体" panose="02010600030101010101" charset="-122"/>
                <a:ea typeface="黑体" panose="02010600030101010101" charset="-122"/>
                <a:cs typeface="黑体" panose="02010600030101010101" charset="-122"/>
              </a:rPr>
              <a:t>特朗普制是20 世纪后半叶在美国兴起的一种教学组织形式，由教育学教授劳伊德·特朗普提出。其基本做法是，把大班上课、小班讨论、个别作业三种教学组织形式结合起来。</a:t>
            </a:r>
            <a:endParaRPr lang="zh-CN" altLang="en-US" sz="1600" dirty="0">
              <a:latin typeface="黑体" panose="02010600030101010101" charset="-122"/>
              <a:ea typeface="黑体" panose="02010600030101010101" charset="-122"/>
              <a:cs typeface="黑体" panose="02010600030101010101" charset="-122"/>
            </a:endParaRPr>
          </a:p>
        </p:txBody>
      </p:sp>
      <p:sp>
        <p:nvSpPr>
          <p:cNvPr id="23" name="文本框 22"/>
          <p:cNvSpPr txBox="1"/>
          <p:nvPr/>
        </p:nvSpPr>
        <p:spPr>
          <a:xfrm>
            <a:off x="4552117" y="3620458"/>
            <a:ext cx="2647665" cy="491490"/>
          </a:xfrm>
          <a:prstGeom prst="rect">
            <a:avLst/>
          </a:prstGeom>
          <a:noFill/>
        </p:spPr>
        <p:txBody>
          <a:bodyPr wrap="square" rtlCol="0">
            <a:spAutoFit/>
          </a:bodyPr>
          <a:p>
            <a:pPr algn="ctr"/>
            <a:r>
              <a:rPr lang="zh-CN" altLang="en-US" sz="2600" dirty="0">
                <a:latin typeface="黑体" panose="02010600030101010101" charset="-122"/>
                <a:ea typeface="黑体" panose="02010600030101010101" charset="-122"/>
                <a:cs typeface="黑体" panose="02010600030101010101" charset="-122"/>
              </a:rPr>
              <a:t>道尔顿制</a:t>
            </a:r>
            <a:endParaRPr lang="zh-CN" altLang="en-US" sz="2600" dirty="0">
              <a:latin typeface="黑体" panose="02010600030101010101" charset="-122"/>
              <a:ea typeface="黑体" panose="02010600030101010101" charset="-122"/>
              <a:cs typeface="黑体" panose="02010600030101010101" charset="-122"/>
            </a:endParaRPr>
          </a:p>
        </p:txBody>
      </p:sp>
      <p:sp>
        <p:nvSpPr>
          <p:cNvPr id="24" name="文本框 23"/>
          <p:cNvSpPr txBox="1"/>
          <p:nvPr/>
        </p:nvSpPr>
        <p:spPr>
          <a:xfrm>
            <a:off x="4552117" y="4112096"/>
            <a:ext cx="2647665" cy="1565910"/>
          </a:xfrm>
          <a:prstGeom prst="rect">
            <a:avLst/>
          </a:prstGeom>
          <a:noFill/>
        </p:spPr>
        <p:txBody>
          <a:bodyPr wrap="square" rtlCol="0">
            <a:spAutoFit/>
          </a:bodyPr>
          <a:p>
            <a:pPr algn="l">
              <a:lnSpc>
                <a:spcPct val="120000"/>
              </a:lnSpc>
            </a:pPr>
            <a:r>
              <a:rPr lang="zh-CN" altLang="en-US" sz="1600" dirty="0">
                <a:latin typeface="黑体" panose="02010600030101010101" charset="-122"/>
                <a:ea typeface="黑体" panose="02010600030101010101" charset="-122"/>
                <a:cs typeface="黑体" panose="02010600030101010101" charset="-122"/>
              </a:rPr>
              <a:t>道尔顿制又称契约式教学，也是教学的一种组织形式和方法，由美国教育实验家帕克赫斯特女士于1920 年在马萨诸塞州道尔顿中学所创。</a:t>
            </a:r>
            <a:endParaRPr lang="zh-CN" altLang="en-US" sz="1600" dirty="0">
              <a:latin typeface="黑体" panose="02010600030101010101" charset="-122"/>
              <a:ea typeface="黑体" panose="02010600030101010101" charset="-122"/>
              <a:cs typeface="黑体" panose="02010600030101010101" charset="-122"/>
            </a:endParaRPr>
          </a:p>
        </p:txBody>
      </p:sp>
      <p:sp>
        <p:nvSpPr>
          <p:cNvPr id="25" name="文本框 24"/>
          <p:cNvSpPr txBox="1"/>
          <p:nvPr/>
        </p:nvSpPr>
        <p:spPr>
          <a:xfrm>
            <a:off x="1209477" y="3620458"/>
            <a:ext cx="2647665" cy="491490"/>
          </a:xfrm>
          <a:prstGeom prst="rect">
            <a:avLst/>
          </a:prstGeom>
          <a:noFill/>
        </p:spPr>
        <p:txBody>
          <a:bodyPr wrap="square" rtlCol="0">
            <a:spAutoFit/>
          </a:bodyPr>
          <a:p>
            <a:pPr algn="ctr"/>
            <a:r>
              <a:rPr lang="zh-CN" altLang="en-US" sz="2600" dirty="0">
                <a:latin typeface="黑体" panose="02010600030101010101" charset="-122"/>
                <a:ea typeface="黑体" panose="02010600030101010101" charset="-122"/>
                <a:cs typeface="黑体" panose="02010600030101010101" charset="-122"/>
              </a:rPr>
              <a:t>文纳特卡制</a:t>
            </a:r>
            <a:endParaRPr lang="zh-CN" altLang="en-US" sz="2600" dirty="0">
              <a:latin typeface="黑体" panose="02010600030101010101" charset="-122"/>
              <a:ea typeface="黑体" panose="02010600030101010101" charset="-122"/>
              <a:cs typeface="黑体" panose="02010600030101010101" charset="-122"/>
            </a:endParaRPr>
          </a:p>
        </p:txBody>
      </p:sp>
      <p:sp>
        <p:nvSpPr>
          <p:cNvPr id="27" name="文本框 26"/>
          <p:cNvSpPr txBox="1"/>
          <p:nvPr/>
        </p:nvSpPr>
        <p:spPr>
          <a:xfrm>
            <a:off x="1292860" y="4196080"/>
            <a:ext cx="2480945" cy="1271270"/>
          </a:xfrm>
          <a:prstGeom prst="rect">
            <a:avLst/>
          </a:prstGeom>
          <a:noFill/>
        </p:spPr>
        <p:txBody>
          <a:bodyPr wrap="square" rtlCol="0">
            <a:spAutoFit/>
          </a:bodyPr>
          <a:p>
            <a:pPr algn="l">
              <a:lnSpc>
                <a:spcPct val="120000"/>
              </a:lnSpc>
            </a:pPr>
            <a:r>
              <a:rPr lang="zh-CN" altLang="en-US" sz="1600" dirty="0">
                <a:latin typeface="黑体" panose="02010600030101010101" charset="-122"/>
                <a:ea typeface="黑体" panose="02010600030101010101" charset="-122"/>
                <a:cs typeface="黑体" panose="02010600030101010101" charset="-122"/>
              </a:rPr>
              <a:t>这是1919 年美国人华虚朋在芝加哥文纳特卡镇公立中学创建的一种教学组织形式。</a:t>
            </a:r>
            <a:endParaRPr lang="zh-CN" altLang="en-US" sz="1600" dirty="0">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ppt_x"/>
                                          </p:val>
                                        </p:tav>
                                        <p:tav tm="100000">
                                          <p:val>
                                            <p:strVal val="#ppt_x"/>
                                          </p:val>
                                        </p:tav>
                                      </p:tavLst>
                                    </p:anim>
                                    <p:anim calcmode="lin" valueType="num">
                                      <p:cBhvr additive="base">
                                        <p:cTn id="4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23" grpId="0"/>
      <p:bldP spid="24" grpId="0"/>
      <p:bldP spid="25"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二、小学班级的结构</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4518966" y="524120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16890" y="2723515"/>
            <a:ext cx="5737225" cy="3692525"/>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在我国，小学班级人数一般规定为40 ～ 45 人。在某些进行小班化改革的地区，班额规定为25 人左右。传统的小学班级组织结构通常为层级式的金字塔结构（图1-1），一般分为四个层次：第一层是班主任，班级管理的主要负责人；第二层是班干部，是对全班工作负有分工职责的角色；第三层是小组长和科代表，担当对小组负责的角色和对一个学习科目负责的角色；第四层是每个学生的角色，作为班级里的一般成员。</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20" name="文本框 19"/>
          <p:cNvSpPr txBox="1"/>
          <p:nvPr/>
        </p:nvSpPr>
        <p:spPr>
          <a:xfrm>
            <a:off x="211455" y="1877060"/>
            <a:ext cx="5730875" cy="553085"/>
          </a:xfrm>
          <a:prstGeom prst="rect">
            <a:avLst/>
          </a:prstGeom>
          <a:noFill/>
        </p:spPr>
        <p:txBody>
          <a:bodyPr wrap="square" rtlCol="0">
            <a:spAutoFit/>
          </a:bodyPr>
          <a:p>
            <a:r>
              <a:rPr lang="zh-CN" altLang="en-US" sz="3000" b="1" dirty="0">
                <a:latin typeface="黑体" panose="02010600030101010101" charset="-122"/>
                <a:ea typeface="黑体" panose="02010600030101010101" charset="-122"/>
                <a:cs typeface="黑体" panose="02010600030101010101" charset="-122"/>
              </a:rPr>
              <a:t>（一）小学班级的正式组织结构</a:t>
            </a:r>
            <a:endParaRPr lang="zh-CN" altLang="en-US" sz="3000" b="1" dirty="0">
              <a:latin typeface="黑体" panose="02010600030101010101" charset="-122"/>
              <a:ea typeface="黑体" panose="02010600030101010101" charset="-122"/>
              <a:cs typeface="黑体" panose="02010600030101010101" charset="-122"/>
            </a:endParaRPr>
          </a:p>
        </p:txBody>
      </p:sp>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pic>
        <p:nvPicPr>
          <p:cNvPr id="2" name="图片 1"/>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7560310" y="2723515"/>
            <a:ext cx="3474720" cy="31343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二、小学班级的结构</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822325" y="1627505"/>
            <a:ext cx="8356600" cy="1291590"/>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班级可以说是学生离开家庭进入社会环境的第一个社会系统，每个学生在班级里都被赋予了一定的社会角色。现在，随着学生的主体性受到高度关注，越来越多的班级组织开始走向扁平化，如图1-2所示。</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091712" y="278762"/>
            <a:ext cx="501660" cy="501660"/>
          </a:xfrm>
          <a:prstGeom prst="rect">
            <a:avLst/>
          </a:prstGeom>
          <a:effectLst>
            <a:outerShdw blurRad="12700" dist="12700" dir="2700000" algn="tl" rotWithShape="0">
              <a:prstClr val="black">
                <a:alpha val="40000"/>
              </a:prstClr>
            </a:outerShdw>
          </a:effectLst>
        </p:spPr>
      </p:pic>
      <p:pic>
        <p:nvPicPr>
          <p:cNvPr id="3" name="图片 2"/>
          <p:cNvPicPr>
            <a:picLocks noChangeAspect="1"/>
          </p:cNvPicPr>
          <p:nvPr/>
        </p:nvPicPr>
        <p:blipFill>
          <a:blip r:embed="rId7"/>
          <a:stretch>
            <a:fillRect/>
          </a:stretch>
        </p:blipFill>
        <p:spPr>
          <a:xfrm>
            <a:off x="887095" y="3185160"/>
            <a:ext cx="6769100" cy="2499995"/>
          </a:xfrm>
          <a:prstGeom prst="rect">
            <a:avLst/>
          </a:prstGeom>
        </p:spPr>
      </p:pic>
      <p:sp>
        <p:nvSpPr>
          <p:cNvPr id="25" name="椭圆 24"/>
          <p:cNvSpPr/>
          <p:nvPr/>
        </p:nvSpPr>
        <p:spPr>
          <a:xfrm>
            <a:off x="8365791" y="1571485"/>
            <a:ext cx="7379368" cy="5286681"/>
          </a:xfrm>
          <a:prstGeom prst="ellipse">
            <a:avLst/>
          </a:prstGeom>
          <a:solidFill>
            <a:srgbClr val="548CD4"/>
          </a:solidFill>
          <a:ln>
            <a:noFill/>
          </a:ln>
          <a:effectLst>
            <a:outerShdw blurRad="25400" algn="ctr" rotWithShape="0">
              <a:prstClr val="black">
                <a:alpha val="6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二、小学班级的结构</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822325" y="2223770"/>
            <a:ext cx="6818630" cy="4092575"/>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级的非正式结构往往是在正式结构之外，由于家庭住址接近、家长关系亲密，或者兴趣爱好、价值观念、个体需求和个性比较一致，自发地形成的较为独立的小群体，有的小群体还会出现核心人物。这些非正式结构具有吸引力强、一致性较好、内部沟通效率高的特点，能够满足小学生在正式群体之外的交往需要，是小学生活的认同感的一种载体。班级的非正式群体既可以是班级组织的补充，也可能会是一种冲击，因此，班主任要注意对班级组织中的非正式群体进行引导，以免出现“小团体现象”，这种现象会对班级组织造成负面影响，不利于班级整体凝聚力的培养。</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nvSpPr>
        <p:spPr>
          <a:xfrm>
            <a:off x="822325" y="1510665"/>
            <a:ext cx="5730875" cy="553085"/>
          </a:xfrm>
          <a:prstGeom prst="rect">
            <a:avLst/>
          </a:prstGeom>
          <a:noFill/>
        </p:spPr>
        <p:txBody>
          <a:bodyPr wrap="square" rtlCol="0">
            <a:spAutoFit/>
          </a:bodyPr>
          <a:p>
            <a:r>
              <a:rPr lang="zh-CN" altLang="en-US" sz="3000" b="1" dirty="0">
                <a:latin typeface="黑体" panose="02010600030101010101" charset="-122"/>
                <a:ea typeface="黑体" panose="02010600030101010101" charset="-122"/>
                <a:cs typeface="黑体" panose="02010600030101010101" charset="-122"/>
              </a:rPr>
              <a:t>（一）小学班级的正式组织结构</a:t>
            </a:r>
            <a:endParaRPr lang="zh-CN" altLang="en-US" sz="3000" b="1" dirty="0">
              <a:latin typeface="黑体" panose="02010600030101010101" charset="-122"/>
              <a:ea typeface="黑体" panose="02010600030101010101" charset="-122"/>
              <a:cs typeface="黑体" panose="02010600030101010101" charset="-122"/>
            </a:endParaRPr>
          </a:p>
        </p:txBody>
      </p:sp>
      <p:pic>
        <p:nvPicPr>
          <p:cNvPr id="11" name="图片 10"/>
          <p:cNvPicPr>
            <a:picLocks noChangeAspect="1"/>
          </p:cNvPicPr>
          <p:nvPr/>
        </p:nvPicPr>
        <p:blipFill>
          <a:blip r:embed="rId7" cstate="screen"/>
          <a:srcRect l="33115" r="17810" b="12756"/>
          <a:stretch>
            <a:fillRect/>
          </a:stretch>
        </p:blipFill>
        <p:spPr>
          <a:xfrm rot="20760000">
            <a:off x="8046720" y="2202815"/>
            <a:ext cx="3822065" cy="3822065"/>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par>
                                <p:cTn id="13" presetID="3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90"/>
                                          </p:val>
                                        </p:tav>
                                        <p:tav tm="100000">
                                          <p:val>
                                            <p:fltVal val="0"/>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三、小学班级的特点</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pic>
        <p:nvPicPr>
          <p:cNvPr id="7" name="图片 6" descr="图片包含 雨伞, 配件&#10;&#10;描述已自动生成"/>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5420" y="2816722"/>
            <a:ext cx="2076450" cy="2076450"/>
          </a:xfrm>
          <a:prstGeom prst="rect">
            <a:avLst/>
          </a:prstGeom>
        </p:spPr>
      </p:pic>
      <p:sp>
        <p:nvSpPr>
          <p:cNvPr id="8" name="任意多边形: 形状 7"/>
          <p:cNvSpPr/>
          <p:nvPr/>
        </p:nvSpPr>
        <p:spPr>
          <a:xfrm>
            <a:off x="2221870" y="2816722"/>
            <a:ext cx="9077325" cy="914400"/>
          </a:xfrm>
          <a:custGeom>
            <a:avLst/>
            <a:gdLst>
              <a:gd name="connsiteX0" fmla="*/ 0 w 9077325"/>
              <a:gd name="connsiteY0" fmla="*/ 781050 h 914400"/>
              <a:gd name="connsiteX1" fmla="*/ 180975 w 9077325"/>
              <a:gd name="connsiteY1" fmla="*/ 828675 h 914400"/>
              <a:gd name="connsiteX2" fmla="*/ 285750 w 9077325"/>
              <a:gd name="connsiteY2" fmla="*/ 857250 h 914400"/>
              <a:gd name="connsiteX3" fmla="*/ 323850 w 9077325"/>
              <a:gd name="connsiteY3" fmla="*/ 866775 h 914400"/>
              <a:gd name="connsiteX4" fmla="*/ 381000 w 9077325"/>
              <a:gd name="connsiteY4" fmla="*/ 876300 h 914400"/>
              <a:gd name="connsiteX5" fmla="*/ 457200 w 9077325"/>
              <a:gd name="connsiteY5" fmla="*/ 895350 h 914400"/>
              <a:gd name="connsiteX6" fmla="*/ 571500 w 9077325"/>
              <a:gd name="connsiteY6" fmla="*/ 904875 h 914400"/>
              <a:gd name="connsiteX7" fmla="*/ 628650 w 9077325"/>
              <a:gd name="connsiteY7" fmla="*/ 914400 h 914400"/>
              <a:gd name="connsiteX8" fmla="*/ 800100 w 9077325"/>
              <a:gd name="connsiteY8" fmla="*/ 904875 h 914400"/>
              <a:gd name="connsiteX9" fmla="*/ 876300 w 9077325"/>
              <a:gd name="connsiteY9" fmla="*/ 885825 h 914400"/>
              <a:gd name="connsiteX10" fmla="*/ 952500 w 9077325"/>
              <a:gd name="connsiteY10" fmla="*/ 866775 h 914400"/>
              <a:gd name="connsiteX11" fmla="*/ 981075 w 9077325"/>
              <a:gd name="connsiteY11" fmla="*/ 857250 h 914400"/>
              <a:gd name="connsiteX12" fmla="*/ 1038225 w 9077325"/>
              <a:gd name="connsiteY12" fmla="*/ 847725 h 914400"/>
              <a:gd name="connsiteX13" fmla="*/ 1076325 w 9077325"/>
              <a:gd name="connsiteY13" fmla="*/ 838200 h 914400"/>
              <a:gd name="connsiteX14" fmla="*/ 1162050 w 9077325"/>
              <a:gd name="connsiteY14" fmla="*/ 819150 h 914400"/>
              <a:gd name="connsiteX15" fmla="*/ 1247775 w 9077325"/>
              <a:gd name="connsiteY15" fmla="*/ 790575 h 914400"/>
              <a:gd name="connsiteX16" fmla="*/ 1276350 w 9077325"/>
              <a:gd name="connsiteY16" fmla="*/ 771525 h 914400"/>
              <a:gd name="connsiteX17" fmla="*/ 1333500 w 9077325"/>
              <a:gd name="connsiteY17" fmla="*/ 752475 h 914400"/>
              <a:gd name="connsiteX18" fmla="*/ 1362075 w 9077325"/>
              <a:gd name="connsiteY18" fmla="*/ 742950 h 914400"/>
              <a:gd name="connsiteX19" fmla="*/ 1447800 w 9077325"/>
              <a:gd name="connsiteY19" fmla="*/ 704850 h 914400"/>
              <a:gd name="connsiteX20" fmla="*/ 1476375 w 9077325"/>
              <a:gd name="connsiteY20" fmla="*/ 685800 h 914400"/>
              <a:gd name="connsiteX21" fmla="*/ 1504950 w 9077325"/>
              <a:gd name="connsiteY21" fmla="*/ 676275 h 914400"/>
              <a:gd name="connsiteX22" fmla="*/ 1543050 w 9077325"/>
              <a:gd name="connsiteY22" fmla="*/ 638175 h 914400"/>
              <a:gd name="connsiteX23" fmla="*/ 1571625 w 9077325"/>
              <a:gd name="connsiteY23" fmla="*/ 619125 h 914400"/>
              <a:gd name="connsiteX24" fmla="*/ 1600200 w 9077325"/>
              <a:gd name="connsiteY24" fmla="*/ 590550 h 914400"/>
              <a:gd name="connsiteX25" fmla="*/ 1619250 w 9077325"/>
              <a:gd name="connsiteY25" fmla="*/ 561975 h 914400"/>
              <a:gd name="connsiteX26" fmla="*/ 1657350 w 9077325"/>
              <a:gd name="connsiteY26" fmla="*/ 542925 h 914400"/>
              <a:gd name="connsiteX27" fmla="*/ 1695450 w 9077325"/>
              <a:gd name="connsiteY27" fmla="*/ 504825 h 914400"/>
              <a:gd name="connsiteX28" fmla="*/ 1724025 w 9077325"/>
              <a:gd name="connsiteY28" fmla="*/ 485775 h 914400"/>
              <a:gd name="connsiteX29" fmla="*/ 1752600 w 9077325"/>
              <a:gd name="connsiteY29" fmla="*/ 447675 h 914400"/>
              <a:gd name="connsiteX30" fmla="*/ 1781175 w 9077325"/>
              <a:gd name="connsiteY30" fmla="*/ 419100 h 914400"/>
              <a:gd name="connsiteX31" fmla="*/ 1828800 w 9077325"/>
              <a:gd name="connsiteY31" fmla="*/ 361950 h 914400"/>
              <a:gd name="connsiteX32" fmla="*/ 1838325 w 9077325"/>
              <a:gd name="connsiteY32" fmla="*/ 333375 h 914400"/>
              <a:gd name="connsiteX33" fmla="*/ 1895475 w 9077325"/>
              <a:gd name="connsiteY33" fmla="*/ 285750 h 914400"/>
              <a:gd name="connsiteX34" fmla="*/ 2047875 w 9077325"/>
              <a:gd name="connsiteY34" fmla="*/ 323850 h 914400"/>
              <a:gd name="connsiteX35" fmla="*/ 2105025 w 9077325"/>
              <a:gd name="connsiteY35" fmla="*/ 333375 h 914400"/>
              <a:gd name="connsiteX36" fmla="*/ 2238375 w 9077325"/>
              <a:gd name="connsiteY36" fmla="*/ 352425 h 914400"/>
              <a:gd name="connsiteX37" fmla="*/ 2314575 w 9077325"/>
              <a:gd name="connsiteY37" fmla="*/ 381000 h 914400"/>
              <a:gd name="connsiteX38" fmla="*/ 2552700 w 9077325"/>
              <a:gd name="connsiteY38" fmla="*/ 409575 h 914400"/>
              <a:gd name="connsiteX39" fmla="*/ 2638425 w 9077325"/>
              <a:gd name="connsiteY39" fmla="*/ 438150 h 914400"/>
              <a:gd name="connsiteX40" fmla="*/ 2714625 w 9077325"/>
              <a:gd name="connsiteY40" fmla="*/ 476250 h 914400"/>
              <a:gd name="connsiteX41" fmla="*/ 2847975 w 9077325"/>
              <a:gd name="connsiteY41" fmla="*/ 495300 h 914400"/>
              <a:gd name="connsiteX42" fmla="*/ 2914650 w 9077325"/>
              <a:gd name="connsiteY42" fmla="*/ 514350 h 914400"/>
              <a:gd name="connsiteX43" fmla="*/ 3086100 w 9077325"/>
              <a:gd name="connsiteY43" fmla="*/ 571500 h 914400"/>
              <a:gd name="connsiteX44" fmla="*/ 3143250 w 9077325"/>
              <a:gd name="connsiteY44" fmla="*/ 590550 h 914400"/>
              <a:gd name="connsiteX45" fmla="*/ 3171825 w 9077325"/>
              <a:gd name="connsiteY45" fmla="*/ 600075 h 914400"/>
              <a:gd name="connsiteX46" fmla="*/ 3209925 w 9077325"/>
              <a:gd name="connsiteY46" fmla="*/ 628650 h 914400"/>
              <a:gd name="connsiteX47" fmla="*/ 3505200 w 9077325"/>
              <a:gd name="connsiteY47" fmla="*/ 695325 h 914400"/>
              <a:gd name="connsiteX48" fmla="*/ 3581400 w 9077325"/>
              <a:gd name="connsiteY48" fmla="*/ 723900 h 914400"/>
              <a:gd name="connsiteX49" fmla="*/ 3667125 w 9077325"/>
              <a:gd name="connsiteY49" fmla="*/ 742950 h 914400"/>
              <a:gd name="connsiteX50" fmla="*/ 4152900 w 9077325"/>
              <a:gd name="connsiteY50" fmla="*/ 752475 h 914400"/>
              <a:gd name="connsiteX51" fmla="*/ 4238625 w 9077325"/>
              <a:gd name="connsiteY51" fmla="*/ 742950 h 914400"/>
              <a:gd name="connsiteX52" fmla="*/ 4314825 w 9077325"/>
              <a:gd name="connsiteY52" fmla="*/ 714375 h 914400"/>
              <a:gd name="connsiteX53" fmla="*/ 4448175 w 9077325"/>
              <a:gd name="connsiteY53" fmla="*/ 685800 h 914400"/>
              <a:gd name="connsiteX54" fmla="*/ 4591050 w 9077325"/>
              <a:gd name="connsiteY54" fmla="*/ 600075 h 914400"/>
              <a:gd name="connsiteX55" fmla="*/ 4629150 w 9077325"/>
              <a:gd name="connsiteY55" fmla="*/ 571500 h 914400"/>
              <a:gd name="connsiteX56" fmla="*/ 4657725 w 9077325"/>
              <a:gd name="connsiteY56" fmla="*/ 552450 h 914400"/>
              <a:gd name="connsiteX57" fmla="*/ 4695825 w 9077325"/>
              <a:gd name="connsiteY57" fmla="*/ 514350 h 914400"/>
              <a:gd name="connsiteX58" fmla="*/ 4743450 w 9077325"/>
              <a:gd name="connsiteY58" fmla="*/ 476250 h 914400"/>
              <a:gd name="connsiteX59" fmla="*/ 4810125 w 9077325"/>
              <a:gd name="connsiteY59" fmla="*/ 409575 h 914400"/>
              <a:gd name="connsiteX60" fmla="*/ 4829175 w 9077325"/>
              <a:gd name="connsiteY60" fmla="*/ 381000 h 914400"/>
              <a:gd name="connsiteX61" fmla="*/ 4857750 w 9077325"/>
              <a:gd name="connsiteY61" fmla="*/ 361950 h 914400"/>
              <a:gd name="connsiteX62" fmla="*/ 4914900 w 9077325"/>
              <a:gd name="connsiteY62" fmla="*/ 276225 h 914400"/>
              <a:gd name="connsiteX63" fmla="*/ 4943475 w 9077325"/>
              <a:gd name="connsiteY63" fmla="*/ 238125 h 914400"/>
              <a:gd name="connsiteX64" fmla="*/ 4991100 w 9077325"/>
              <a:gd name="connsiteY64" fmla="*/ 142875 h 914400"/>
              <a:gd name="connsiteX65" fmla="*/ 5019675 w 9077325"/>
              <a:gd name="connsiteY65" fmla="*/ 95250 h 914400"/>
              <a:gd name="connsiteX66" fmla="*/ 5029200 w 9077325"/>
              <a:gd name="connsiteY66" fmla="*/ 66675 h 914400"/>
              <a:gd name="connsiteX67" fmla="*/ 5057775 w 9077325"/>
              <a:gd name="connsiteY67" fmla="*/ 28575 h 914400"/>
              <a:gd name="connsiteX68" fmla="*/ 5076825 w 9077325"/>
              <a:gd name="connsiteY68" fmla="*/ 0 h 914400"/>
              <a:gd name="connsiteX69" fmla="*/ 5248275 w 9077325"/>
              <a:gd name="connsiteY69" fmla="*/ 28575 h 914400"/>
              <a:gd name="connsiteX70" fmla="*/ 5391150 w 9077325"/>
              <a:gd name="connsiteY70" fmla="*/ 85725 h 914400"/>
              <a:gd name="connsiteX71" fmla="*/ 5429250 w 9077325"/>
              <a:gd name="connsiteY71" fmla="*/ 104775 h 914400"/>
              <a:gd name="connsiteX72" fmla="*/ 5562600 w 9077325"/>
              <a:gd name="connsiteY72" fmla="*/ 161925 h 914400"/>
              <a:gd name="connsiteX73" fmla="*/ 5629275 w 9077325"/>
              <a:gd name="connsiteY73" fmla="*/ 209550 h 914400"/>
              <a:gd name="connsiteX74" fmla="*/ 5657850 w 9077325"/>
              <a:gd name="connsiteY74" fmla="*/ 228600 h 914400"/>
              <a:gd name="connsiteX75" fmla="*/ 5705475 w 9077325"/>
              <a:gd name="connsiteY75" fmla="*/ 266700 h 914400"/>
              <a:gd name="connsiteX76" fmla="*/ 5810250 w 9077325"/>
              <a:gd name="connsiteY76" fmla="*/ 333375 h 914400"/>
              <a:gd name="connsiteX77" fmla="*/ 5857875 w 9077325"/>
              <a:gd name="connsiteY77" fmla="*/ 361950 h 914400"/>
              <a:gd name="connsiteX78" fmla="*/ 5895975 w 9077325"/>
              <a:gd name="connsiteY78" fmla="*/ 381000 h 914400"/>
              <a:gd name="connsiteX79" fmla="*/ 5943600 w 9077325"/>
              <a:gd name="connsiteY79" fmla="*/ 409575 h 914400"/>
              <a:gd name="connsiteX80" fmla="*/ 6019800 w 9077325"/>
              <a:gd name="connsiteY80" fmla="*/ 466725 h 914400"/>
              <a:gd name="connsiteX81" fmla="*/ 6057900 w 9077325"/>
              <a:gd name="connsiteY81" fmla="*/ 476250 h 914400"/>
              <a:gd name="connsiteX82" fmla="*/ 6143625 w 9077325"/>
              <a:gd name="connsiteY82" fmla="*/ 523875 h 914400"/>
              <a:gd name="connsiteX83" fmla="*/ 6229350 w 9077325"/>
              <a:gd name="connsiteY83" fmla="*/ 552450 h 914400"/>
              <a:gd name="connsiteX84" fmla="*/ 6276975 w 9077325"/>
              <a:gd name="connsiteY84" fmla="*/ 571500 h 914400"/>
              <a:gd name="connsiteX85" fmla="*/ 6343650 w 9077325"/>
              <a:gd name="connsiteY85" fmla="*/ 609600 h 914400"/>
              <a:gd name="connsiteX86" fmla="*/ 6457950 w 9077325"/>
              <a:gd name="connsiteY86" fmla="*/ 638175 h 914400"/>
              <a:gd name="connsiteX87" fmla="*/ 6486525 w 9077325"/>
              <a:gd name="connsiteY87" fmla="*/ 647700 h 914400"/>
              <a:gd name="connsiteX88" fmla="*/ 6524625 w 9077325"/>
              <a:gd name="connsiteY88" fmla="*/ 657225 h 914400"/>
              <a:gd name="connsiteX89" fmla="*/ 6657975 w 9077325"/>
              <a:gd name="connsiteY89" fmla="*/ 666750 h 914400"/>
              <a:gd name="connsiteX90" fmla="*/ 7229475 w 9077325"/>
              <a:gd name="connsiteY90" fmla="*/ 647700 h 914400"/>
              <a:gd name="connsiteX91" fmla="*/ 7267575 w 9077325"/>
              <a:gd name="connsiteY91" fmla="*/ 628650 h 914400"/>
              <a:gd name="connsiteX92" fmla="*/ 7305675 w 9077325"/>
              <a:gd name="connsiteY92" fmla="*/ 619125 h 914400"/>
              <a:gd name="connsiteX93" fmla="*/ 7334250 w 9077325"/>
              <a:gd name="connsiteY93" fmla="*/ 590550 h 914400"/>
              <a:gd name="connsiteX94" fmla="*/ 7372350 w 9077325"/>
              <a:gd name="connsiteY94" fmla="*/ 581025 h 914400"/>
              <a:gd name="connsiteX95" fmla="*/ 7400925 w 9077325"/>
              <a:gd name="connsiteY95" fmla="*/ 571500 h 914400"/>
              <a:gd name="connsiteX96" fmla="*/ 7458075 w 9077325"/>
              <a:gd name="connsiteY96" fmla="*/ 533400 h 914400"/>
              <a:gd name="connsiteX97" fmla="*/ 7524750 w 9077325"/>
              <a:gd name="connsiteY97" fmla="*/ 504825 h 914400"/>
              <a:gd name="connsiteX98" fmla="*/ 7581900 w 9077325"/>
              <a:gd name="connsiteY98" fmla="*/ 457200 h 914400"/>
              <a:gd name="connsiteX99" fmla="*/ 7629525 w 9077325"/>
              <a:gd name="connsiteY99" fmla="*/ 419100 h 914400"/>
              <a:gd name="connsiteX100" fmla="*/ 7686675 w 9077325"/>
              <a:gd name="connsiteY100" fmla="*/ 409575 h 914400"/>
              <a:gd name="connsiteX101" fmla="*/ 7715250 w 9077325"/>
              <a:gd name="connsiteY101" fmla="*/ 381000 h 914400"/>
              <a:gd name="connsiteX102" fmla="*/ 7743825 w 9077325"/>
              <a:gd name="connsiteY102" fmla="*/ 371475 h 914400"/>
              <a:gd name="connsiteX103" fmla="*/ 7772400 w 9077325"/>
              <a:gd name="connsiteY103" fmla="*/ 352425 h 914400"/>
              <a:gd name="connsiteX104" fmla="*/ 7839075 w 9077325"/>
              <a:gd name="connsiteY104" fmla="*/ 333375 h 914400"/>
              <a:gd name="connsiteX105" fmla="*/ 7877175 w 9077325"/>
              <a:gd name="connsiteY105" fmla="*/ 314325 h 914400"/>
              <a:gd name="connsiteX106" fmla="*/ 8134350 w 9077325"/>
              <a:gd name="connsiteY106" fmla="*/ 323850 h 914400"/>
              <a:gd name="connsiteX107" fmla="*/ 8181975 w 9077325"/>
              <a:gd name="connsiteY107" fmla="*/ 333375 h 914400"/>
              <a:gd name="connsiteX108" fmla="*/ 8220075 w 9077325"/>
              <a:gd name="connsiteY108" fmla="*/ 361950 h 914400"/>
              <a:gd name="connsiteX109" fmla="*/ 8353425 w 9077325"/>
              <a:gd name="connsiteY109" fmla="*/ 419100 h 914400"/>
              <a:gd name="connsiteX110" fmla="*/ 8439150 w 9077325"/>
              <a:gd name="connsiteY110" fmla="*/ 476250 h 914400"/>
              <a:gd name="connsiteX111" fmla="*/ 8524875 w 9077325"/>
              <a:gd name="connsiteY111" fmla="*/ 533400 h 914400"/>
              <a:gd name="connsiteX112" fmla="*/ 8620125 w 9077325"/>
              <a:gd name="connsiteY112" fmla="*/ 561975 h 914400"/>
              <a:gd name="connsiteX113" fmla="*/ 8648700 w 9077325"/>
              <a:gd name="connsiteY113" fmla="*/ 581025 h 914400"/>
              <a:gd name="connsiteX114" fmla="*/ 8686800 w 9077325"/>
              <a:gd name="connsiteY114" fmla="*/ 609600 h 914400"/>
              <a:gd name="connsiteX115" fmla="*/ 8820150 w 9077325"/>
              <a:gd name="connsiteY115" fmla="*/ 657225 h 914400"/>
              <a:gd name="connsiteX116" fmla="*/ 8867775 w 9077325"/>
              <a:gd name="connsiteY116" fmla="*/ 676275 h 914400"/>
              <a:gd name="connsiteX117" fmla="*/ 8896350 w 9077325"/>
              <a:gd name="connsiteY117" fmla="*/ 695325 h 914400"/>
              <a:gd name="connsiteX118" fmla="*/ 8934450 w 9077325"/>
              <a:gd name="connsiteY118" fmla="*/ 704850 h 914400"/>
              <a:gd name="connsiteX119" fmla="*/ 9001125 w 9077325"/>
              <a:gd name="connsiteY119" fmla="*/ 752475 h 914400"/>
              <a:gd name="connsiteX120" fmla="*/ 9039225 w 9077325"/>
              <a:gd name="connsiteY120" fmla="*/ 762000 h 914400"/>
              <a:gd name="connsiteX121" fmla="*/ 9077325 w 9077325"/>
              <a:gd name="connsiteY121" fmla="*/ 8001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077325" h="914400">
                <a:moveTo>
                  <a:pt x="0" y="781050"/>
                </a:moveTo>
                <a:cubicBezTo>
                  <a:pt x="60325" y="796925"/>
                  <a:pt x="121797" y="808949"/>
                  <a:pt x="180975" y="828675"/>
                </a:cubicBezTo>
                <a:cubicBezTo>
                  <a:pt x="234388" y="846479"/>
                  <a:pt x="199810" y="835765"/>
                  <a:pt x="285750" y="857250"/>
                </a:cubicBezTo>
                <a:cubicBezTo>
                  <a:pt x="298450" y="860425"/>
                  <a:pt x="310937" y="864623"/>
                  <a:pt x="323850" y="866775"/>
                </a:cubicBezTo>
                <a:cubicBezTo>
                  <a:pt x="342900" y="869950"/>
                  <a:pt x="362116" y="872253"/>
                  <a:pt x="381000" y="876300"/>
                </a:cubicBezTo>
                <a:cubicBezTo>
                  <a:pt x="406601" y="881786"/>
                  <a:pt x="431308" y="891466"/>
                  <a:pt x="457200" y="895350"/>
                </a:cubicBezTo>
                <a:cubicBezTo>
                  <a:pt x="495009" y="901021"/>
                  <a:pt x="533502" y="900653"/>
                  <a:pt x="571500" y="904875"/>
                </a:cubicBezTo>
                <a:cubicBezTo>
                  <a:pt x="590695" y="907008"/>
                  <a:pt x="609600" y="911225"/>
                  <a:pt x="628650" y="914400"/>
                </a:cubicBezTo>
                <a:cubicBezTo>
                  <a:pt x="685800" y="911225"/>
                  <a:pt x="743077" y="909834"/>
                  <a:pt x="800100" y="904875"/>
                </a:cubicBezTo>
                <a:cubicBezTo>
                  <a:pt x="845710" y="900909"/>
                  <a:pt x="839722" y="895801"/>
                  <a:pt x="876300" y="885825"/>
                </a:cubicBezTo>
                <a:cubicBezTo>
                  <a:pt x="901559" y="878936"/>
                  <a:pt x="927241" y="873664"/>
                  <a:pt x="952500" y="866775"/>
                </a:cubicBezTo>
                <a:cubicBezTo>
                  <a:pt x="962186" y="864133"/>
                  <a:pt x="971274" y="859428"/>
                  <a:pt x="981075" y="857250"/>
                </a:cubicBezTo>
                <a:cubicBezTo>
                  <a:pt x="999928" y="853060"/>
                  <a:pt x="1019287" y="851513"/>
                  <a:pt x="1038225" y="847725"/>
                </a:cubicBezTo>
                <a:cubicBezTo>
                  <a:pt x="1051062" y="845158"/>
                  <a:pt x="1063569" y="841144"/>
                  <a:pt x="1076325" y="838200"/>
                </a:cubicBezTo>
                <a:cubicBezTo>
                  <a:pt x="1104847" y="831618"/>
                  <a:pt x="1133846" y="826984"/>
                  <a:pt x="1162050" y="819150"/>
                </a:cubicBezTo>
                <a:cubicBezTo>
                  <a:pt x="1191072" y="811088"/>
                  <a:pt x="1222713" y="807283"/>
                  <a:pt x="1247775" y="790575"/>
                </a:cubicBezTo>
                <a:cubicBezTo>
                  <a:pt x="1257300" y="784225"/>
                  <a:pt x="1265889" y="776174"/>
                  <a:pt x="1276350" y="771525"/>
                </a:cubicBezTo>
                <a:cubicBezTo>
                  <a:pt x="1294700" y="763370"/>
                  <a:pt x="1314450" y="758825"/>
                  <a:pt x="1333500" y="752475"/>
                </a:cubicBezTo>
                <a:cubicBezTo>
                  <a:pt x="1343025" y="749300"/>
                  <a:pt x="1353466" y="748116"/>
                  <a:pt x="1362075" y="742950"/>
                </a:cubicBezTo>
                <a:cubicBezTo>
                  <a:pt x="1420925" y="707640"/>
                  <a:pt x="1391739" y="718865"/>
                  <a:pt x="1447800" y="704850"/>
                </a:cubicBezTo>
                <a:cubicBezTo>
                  <a:pt x="1457325" y="698500"/>
                  <a:pt x="1466136" y="690920"/>
                  <a:pt x="1476375" y="685800"/>
                </a:cubicBezTo>
                <a:cubicBezTo>
                  <a:pt x="1485355" y="681310"/>
                  <a:pt x="1496780" y="682111"/>
                  <a:pt x="1504950" y="676275"/>
                </a:cubicBezTo>
                <a:cubicBezTo>
                  <a:pt x="1519565" y="665836"/>
                  <a:pt x="1529413" y="649864"/>
                  <a:pt x="1543050" y="638175"/>
                </a:cubicBezTo>
                <a:cubicBezTo>
                  <a:pt x="1551742" y="630725"/>
                  <a:pt x="1562831" y="626454"/>
                  <a:pt x="1571625" y="619125"/>
                </a:cubicBezTo>
                <a:cubicBezTo>
                  <a:pt x="1581973" y="610501"/>
                  <a:pt x="1591576" y="600898"/>
                  <a:pt x="1600200" y="590550"/>
                </a:cubicBezTo>
                <a:cubicBezTo>
                  <a:pt x="1607529" y="581756"/>
                  <a:pt x="1610456" y="569304"/>
                  <a:pt x="1619250" y="561975"/>
                </a:cubicBezTo>
                <a:cubicBezTo>
                  <a:pt x="1630158" y="552885"/>
                  <a:pt x="1645991" y="551444"/>
                  <a:pt x="1657350" y="542925"/>
                </a:cubicBezTo>
                <a:cubicBezTo>
                  <a:pt x="1671718" y="532149"/>
                  <a:pt x="1681813" y="516514"/>
                  <a:pt x="1695450" y="504825"/>
                </a:cubicBezTo>
                <a:cubicBezTo>
                  <a:pt x="1704142" y="497375"/>
                  <a:pt x="1715930" y="493870"/>
                  <a:pt x="1724025" y="485775"/>
                </a:cubicBezTo>
                <a:cubicBezTo>
                  <a:pt x="1735250" y="474550"/>
                  <a:pt x="1742269" y="459728"/>
                  <a:pt x="1752600" y="447675"/>
                </a:cubicBezTo>
                <a:cubicBezTo>
                  <a:pt x="1761366" y="437448"/>
                  <a:pt x="1772551" y="429448"/>
                  <a:pt x="1781175" y="419100"/>
                </a:cubicBezTo>
                <a:cubicBezTo>
                  <a:pt x="1847480" y="339534"/>
                  <a:pt x="1745318" y="445432"/>
                  <a:pt x="1828800" y="361950"/>
                </a:cubicBezTo>
                <a:cubicBezTo>
                  <a:pt x="1831975" y="352425"/>
                  <a:pt x="1832756" y="341729"/>
                  <a:pt x="1838325" y="333375"/>
                </a:cubicBezTo>
                <a:cubicBezTo>
                  <a:pt x="1852993" y="311373"/>
                  <a:pt x="1874390" y="299807"/>
                  <a:pt x="1895475" y="285750"/>
                </a:cubicBezTo>
                <a:cubicBezTo>
                  <a:pt x="2103615" y="306564"/>
                  <a:pt x="1900978" y="274884"/>
                  <a:pt x="2047875" y="323850"/>
                </a:cubicBezTo>
                <a:cubicBezTo>
                  <a:pt x="2066197" y="329957"/>
                  <a:pt x="2085906" y="330644"/>
                  <a:pt x="2105025" y="333375"/>
                </a:cubicBezTo>
                <a:cubicBezTo>
                  <a:pt x="2271911" y="357216"/>
                  <a:pt x="2102014" y="329698"/>
                  <a:pt x="2238375" y="352425"/>
                </a:cubicBezTo>
                <a:cubicBezTo>
                  <a:pt x="2263775" y="361950"/>
                  <a:pt x="2288018" y="375467"/>
                  <a:pt x="2314575" y="381000"/>
                </a:cubicBezTo>
                <a:cubicBezTo>
                  <a:pt x="2340422" y="386385"/>
                  <a:pt x="2503185" y="404073"/>
                  <a:pt x="2552700" y="409575"/>
                </a:cubicBezTo>
                <a:cubicBezTo>
                  <a:pt x="2581275" y="419100"/>
                  <a:pt x="2611484" y="424680"/>
                  <a:pt x="2638425" y="438150"/>
                </a:cubicBezTo>
                <a:cubicBezTo>
                  <a:pt x="2663825" y="450850"/>
                  <a:pt x="2687228" y="468778"/>
                  <a:pt x="2714625" y="476250"/>
                </a:cubicBezTo>
                <a:cubicBezTo>
                  <a:pt x="2757944" y="488064"/>
                  <a:pt x="2803867" y="486898"/>
                  <a:pt x="2847975" y="495300"/>
                </a:cubicBezTo>
                <a:cubicBezTo>
                  <a:pt x="2870681" y="499625"/>
                  <a:pt x="2892609" y="507390"/>
                  <a:pt x="2914650" y="514350"/>
                </a:cubicBezTo>
                <a:cubicBezTo>
                  <a:pt x="2972095" y="532491"/>
                  <a:pt x="3028950" y="552450"/>
                  <a:pt x="3086100" y="571500"/>
                </a:cubicBezTo>
                <a:lnTo>
                  <a:pt x="3143250" y="590550"/>
                </a:lnTo>
                <a:lnTo>
                  <a:pt x="3171825" y="600075"/>
                </a:lnTo>
                <a:cubicBezTo>
                  <a:pt x="3184525" y="609600"/>
                  <a:pt x="3194865" y="623630"/>
                  <a:pt x="3209925" y="628650"/>
                </a:cubicBezTo>
                <a:cubicBezTo>
                  <a:pt x="3311147" y="662391"/>
                  <a:pt x="3403121" y="676765"/>
                  <a:pt x="3505200" y="695325"/>
                </a:cubicBezTo>
                <a:cubicBezTo>
                  <a:pt x="3530362" y="705390"/>
                  <a:pt x="3555269" y="716434"/>
                  <a:pt x="3581400" y="723900"/>
                </a:cubicBezTo>
                <a:cubicBezTo>
                  <a:pt x="3612787" y="732868"/>
                  <a:pt x="3634389" y="736403"/>
                  <a:pt x="3667125" y="742950"/>
                </a:cubicBezTo>
                <a:cubicBezTo>
                  <a:pt x="3821817" y="846078"/>
                  <a:pt x="3693774" y="768585"/>
                  <a:pt x="4152900" y="752475"/>
                </a:cubicBezTo>
                <a:cubicBezTo>
                  <a:pt x="4181633" y="751467"/>
                  <a:pt x="4210050" y="746125"/>
                  <a:pt x="4238625" y="742950"/>
                </a:cubicBezTo>
                <a:cubicBezTo>
                  <a:pt x="4264025" y="733425"/>
                  <a:pt x="4288742" y="721827"/>
                  <a:pt x="4314825" y="714375"/>
                </a:cubicBezTo>
                <a:cubicBezTo>
                  <a:pt x="4362197" y="700840"/>
                  <a:pt x="4401505" y="709135"/>
                  <a:pt x="4448175" y="685800"/>
                </a:cubicBezTo>
                <a:cubicBezTo>
                  <a:pt x="4505099" y="657338"/>
                  <a:pt x="4527366" y="647838"/>
                  <a:pt x="4591050" y="600075"/>
                </a:cubicBezTo>
                <a:cubicBezTo>
                  <a:pt x="4603750" y="590550"/>
                  <a:pt x="4616232" y="580727"/>
                  <a:pt x="4629150" y="571500"/>
                </a:cubicBezTo>
                <a:cubicBezTo>
                  <a:pt x="4638465" y="564846"/>
                  <a:pt x="4649033" y="559900"/>
                  <a:pt x="4657725" y="552450"/>
                </a:cubicBezTo>
                <a:cubicBezTo>
                  <a:pt x="4671362" y="540761"/>
                  <a:pt x="4682401" y="526282"/>
                  <a:pt x="4695825" y="514350"/>
                </a:cubicBezTo>
                <a:cubicBezTo>
                  <a:pt x="4711020" y="500844"/>
                  <a:pt x="4728464" y="489987"/>
                  <a:pt x="4743450" y="476250"/>
                </a:cubicBezTo>
                <a:cubicBezTo>
                  <a:pt x="4766619" y="455011"/>
                  <a:pt x="4792690" y="435727"/>
                  <a:pt x="4810125" y="409575"/>
                </a:cubicBezTo>
                <a:cubicBezTo>
                  <a:pt x="4816475" y="400050"/>
                  <a:pt x="4821080" y="389095"/>
                  <a:pt x="4829175" y="381000"/>
                </a:cubicBezTo>
                <a:cubicBezTo>
                  <a:pt x="4837270" y="372905"/>
                  <a:pt x="4849655" y="370045"/>
                  <a:pt x="4857750" y="361950"/>
                </a:cubicBezTo>
                <a:cubicBezTo>
                  <a:pt x="4912011" y="307689"/>
                  <a:pt x="4881666" y="329400"/>
                  <a:pt x="4914900" y="276225"/>
                </a:cubicBezTo>
                <a:cubicBezTo>
                  <a:pt x="4923314" y="262763"/>
                  <a:pt x="4933950" y="250825"/>
                  <a:pt x="4943475" y="238125"/>
                </a:cubicBezTo>
                <a:cubicBezTo>
                  <a:pt x="4958907" y="160966"/>
                  <a:pt x="4940476" y="215195"/>
                  <a:pt x="4991100" y="142875"/>
                </a:cubicBezTo>
                <a:cubicBezTo>
                  <a:pt x="5001717" y="127708"/>
                  <a:pt x="5011396" y="111809"/>
                  <a:pt x="5019675" y="95250"/>
                </a:cubicBezTo>
                <a:cubicBezTo>
                  <a:pt x="5024165" y="86270"/>
                  <a:pt x="5024219" y="75392"/>
                  <a:pt x="5029200" y="66675"/>
                </a:cubicBezTo>
                <a:cubicBezTo>
                  <a:pt x="5037076" y="52892"/>
                  <a:pt x="5048548" y="41493"/>
                  <a:pt x="5057775" y="28575"/>
                </a:cubicBezTo>
                <a:cubicBezTo>
                  <a:pt x="5064429" y="19260"/>
                  <a:pt x="5070475" y="9525"/>
                  <a:pt x="5076825" y="0"/>
                </a:cubicBezTo>
                <a:cubicBezTo>
                  <a:pt x="5133975" y="9525"/>
                  <a:pt x="5191555" y="16758"/>
                  <a:pt x="5248275" y="28575"/>
                </a:cubicBezTo>
                <a:cubicBezTo>
                  <a:pt x="5287720" y="36793"/>
                  <a:pt x="5360842" y="71737"/>
                  <a:pt x="5391150" y="85725"/>
                </a:cubicBezTo>
                <a:cubicBezTo>
                  <a:pt x="5404042" y="91675"/>
                  <a:pt x="5415955" y="99789"/>
                  <a:pt x="5429250" y="104775"/>
                </a:cubicBezTo>
                <a:cubicBezTo>
                  <a:pt x="5510336" y="135182"/>
                  <a:pt x="5432462" y="75167"/>
                  <a:pt x="5562600" y="161925"/>
                </a:cubicBezTo>
                <a:cubicBezTo>
                  <a:pt x="5629943" y="206820"/>
                  <a:pt x="5546573" y="150477"/>
                  <a:pt x="5629275" y="209550"/>
                </a:cubicBezTo>
                <a:cubicBezTo>
                  <a:pt x="5638590" y="216204"/>
                  <a:pt x="5648692" y="221731"/>
                  <a:pt x="5657850" y="228600"/>
                </a:cubicBezTo>
                <a:cubicBezTo>
                  <a:pt x="5674114" y="240798"/>
                  <a:pt x="5689033" y="254743"/>
                  <a:pt x="5705475" y="266700"/>
                </a:cubicBezTo>
                <a:cubicBezTo>
                  <a:pt x="5743479" y="294340"/>
                  <a:pt x="5770929" y="309783"/>
                  <a:pt x="5810250" y="333375"/>
                </a:cubicBezTo>
                <a:cubicBezTo>
                  <a:pt x="5826125" y="342900"/>
                  <a:pt x="5841316" y="353671"/>
                  <a:pt x="5857875" y="361950"/>
                </a:cubicBezTo>
                <a:cubicBezTo>
                  <a:pt x="5870575" y="368300"/>
                  <a:pt x="5883563" y="374104"/>
                  <a:pt x="5895975" y="381000"/>
                </a:cubicBezTo>
                <a:cubicBezTo>
                  <a:pt x="5912159" y="389991"/>
                  <a:pt x="5928379" y="399037"/>
                  <a:pt x="5943600" y="409575"/>
                </a:cubicBezTo>
                <a:cubicBezTo>
                  <a:pt x="5969705" y="427647"/>
                  <a:pt x="5992375" y="450727"/>
                  <a:pt x="6019800" y="466725"/>
                </a:cubicBezTo>
                <a:cubicBezTo>
                  <a:pt x="6031108" y="473321"/>
                  <a:pt x="6045200" y="473075"/>
                  <a:pt x="6057900" y="476250"/>
                </a:cubicBezTo>
                <a:cubicBezTo>
                  <a:pt x="6090614" y="498059"/>
                  <a:pt x="6101507" y="507028"/>
                  <a:pt x="6143625" y="523875"/>
                </a:cubicBezTo>
                <a:cubicBezTo>
                  <a:pt x="6171591" y="535062"/>
                  <a:pt x="6201384" y="541263"/>
                  <a:pt x="6229350" y="552450"/>
                </a:cubicBezTo>
                <a:cubicBezTo>
                  <a:pt x="6245225" y="558800"/>
                  <a:pt x="6261682" y="563854"/>
                  <a:pt x="6276975" y="571500"/>
                </a:cubicBezTo>
                <a:cubicBezTo>
                  <a:pt x="6299870" y="582948"/>
                  <a:pt x="6319631" y="600751"/>
                  <a:pt x="6343650" y="609600"/>
                </a:cubicBezTo>
                <a:cubicBezTo>
                  <a:pt x="6380501" y="623177"/>
                  <a:pt x="6420693" y="625756"/>
                  <a:pt x="6457950" y="638175"/>
                </a:cubicBezTo>
                <a:cubicBezTo>
                  <a:pt x="6467475" y="641350"/>
                  <a:pt x="6476871" y="644942"/>
                  <a:pt x="6486525" y="647700"/>
                </a:cubicBezTo>
                <a:cubicBezTo>
                  <a:pt x="6499112" y="651296"/>
                  <a:pt x="6511614" y="655779"/>
                  <a:pt x="6524625" y="657225"/>
                </a:cubicBezTo>
                <a:cubicBezTo>
                  <a:pt x="6568916" y="662146"/>
                  <a:pt x="6613525" y="663575"/>
                  <a:pt x="6657975" y="666750"/>
                </a:cubicBezTo>
                <a:cubicBezTo>
                  <a:pt x="6848475" y="660400"/>
                  <a:pt x="7039240" y="659590"/>
                  <a:pt x="7229475" y="647700"/>
                </a:cubicBezTo>
                <a:cubicBezTo>
                  <a:pt x="7243646" y="646814"/>
                  <a:pt x="7254280" y="633636"/>
                  <a:pt x="7267575" y="628650"/>
                </a:cubicBezTo>
                <a:cubicBezTo>
                  <a:pt x="7279832" y="624053"/>
                  <a:pt x="7292975" y="622300"/>
                  <a:pt x="7305675" y="619125"/>
                </a:cubicBezTo>
                <a:cubicBezTo>
                  <a:pt x="7315200" y="609600"/>
                  <a:pt x="7322554" y="597233"/>
                  <a:pt x="7334250" y="590550"/>
                </a:cubicBezTo>
                <a:cubicBezTo>
                  <a:pt x="7345616" y="584055"/>
                  <a:pt x="7359763" y="584621"/>
                  <a:pt x="7372350" y="581025"/>
                </a:cubicBezTo>
                <a:cubicBezTo>
                  <a:pt x="7382004" y="578267"/>
                  <a:pt x="7392148" y="576376"/>
                  <a:pt x="7400925" y="571500"/>
                </a:cubicBezTo>
                <a:cubicBezTo>
                  <a:pt x="7420939" y="560381"/>
                  <a:pt x="7437597" y="543639"/>
                  <a:pt x="7458075" y="533400"/>
                </a:cubicBezTo>
                <a:cubicBezTo>
                  <a:pt x="7505155" y="509860"/>
                  <a:pt x="7482705" y="518840"/>
                  <a:pt x="7524750" y="504825"/>
                </a:cubicBezTo>
                <a:cubicBezTo>
                  <a:pt x="7577024" y="452551"/>
                  <a:pt x="7528856" y="496983"/>
                  <a:pt x="7581900" y="457200"/>
                </a:cubicBezTo>
                <a:cubicBezTo>
                  <a:pt x="7598164" y="445002"/>
                  <a:pt x="7611017" y="427513"/>
                  <a:pt x="7629525" y="419100"/>
                </a:cubicBezTo>
                <a:cubicBezTo>
                  <a:pt x="7647107" y="411108"/>
                  <a:pt x="7667625" y="412750"/>
                  <a:pt x="7686675" y="409575"/>
                </a:cubicBezTo>
                <a:cubicBezTo>
                  <a:pt x="7696200" y="400050"/>
                  <a:pt x="7704042" y="388472"/>
                  <a:pt x="7715250" y="381000"/>
                </a:cubicBezTo>
                <a:cubicBezTo>
                  <a:pt x="7723604" y="375431"/>
                  <a:pt x="7734845" y="375965"/>
                  <a:pt x="7743825" y="371475"/>
                </a:cubicBezTo>
                <a:cubicBezTo>
                  <a:pt x="7754064" y="366355"/>
                  <a:pt x="7762161" y="357545"/>
                  <a:pt x="7772400" y="352425"/>
                </a:cubicBezTo>
                <a:cubicBezTo>
                  <a:pt x="7795427" y="340911"/>
                  <a:pt x="7814660" y="342530"/>
                  <a:pt x="7839075" y="333375"/>
                </a:cubicBezTo>
                <a:cubicBezTo>
                  <a:pt x="7852370" y="328389"/>
                  <a:pt x="7864475" y="320675"/>
                  <a:pt x="7877175" y="314325"/>
                </a:cubicBezTo>
                <a:cubicBezTo>
                  <a:pt x="7962900" y="317500"/>
                  <a:pt x="8048733" y="318499"/>
                  <a:pt x="8134350" y="323850"/>
                </a:cubicBezTo>
                <a:cubicBezTo>
                  <a:pt x="8150508" y="324860"/>
                  <a:pt x="8167181" y="326800"/>
                  <a:pt x="8181975" y="333375"/>
                </a:cubicBezTo>
                <a:cubicBezTo>
                  <a:pt x="8196482" y="339822"/>
                  <a:pt x="8206363" y="353951"/>
                  <a:pt x="8220075" y="361950"/>
                </a:cubicBezTo>
                <a:cubicBezTo>
                  <a:pt x="8282849" y="398568"/>
                  <a:pt x="8291528" y="398468"/>
                  <a:pt x="8353425" y="419100"/>
                </a:cubicBezTo>
                <a:cubicBezTo>
                  <a:pt x="8408002" y="473677"/>
                  <a:pt x="8352652" y="424351"/>
                  <a:pt x="8439150" y="476250"/>
                </a:cubicBezTo>
                <a:cubicBezTo>
                  <a:pt x="8468599" y="493919"/>
                  <a:pt x="8491558" y="525071"/>
                  <a:pt x="8524875" y="533400"/>
                </a:cubicBezTo>
                <a:cubicBezTo>
                  <a:pt x="8546173" y="538725"/>
                  <a:pt x="8606211" y="552699"/>
                  <a:pt x="8620125" y="561975"/>
                </a:cubicBezTo>
                <a:cubicBezTo>
                  <a:pt x="8629650" y="568325"/>
                  <a:pt x="8639385" y="574371"/>
                  <a:pt x="8648700" y="581025"/>
                </a:cubicBezTo>
                <a:cubicBezTo>
                  <a:pt x="8661618" y="590252"/>
                  <a:pt x="8672923" y="601890"/>
                  <a:pt x="8686800" y="609600"/>
                </a:cubicBezTo>
                <a:cubicBezTo>
                  <a:pt x="8711601" y="623378"/>
                  <a:pt x="8807680" y="652237"/>
                  <a:pt x="8820150" y="657225"/>
                </a:cubicBezTo>
                <a:cubicBezTo>
                  <a:pt x="8836025" y="663575"/>
                  <a:pt x="8852482" y="668629"/>
                  <a:pt x="8867775" y="676275"/>
                </a:cubicBezTo>
                <a:cubicBezTo>
                  <a:pt x="8878014" y="681395"/>
                  <a:pt x="8885828" y="690816"/>
                  <a:pt x="8896350" y="695325"/>
                </a:cubicBezTo>
                <a:cubicBezTo>
                  <a:pt x="8908382" y="700482"/>
                  <a:pt x="8921750" y="701675"/>
                  <a:pt x="8934450" y="704850"/>
                </a:cubicBezTo>
                <a:cubicBezTo>
                  <a:pt x="8938787" y="708103"/>
                  <a:pt x="8990292" y="747832"/>
                  <a:pt x="9001125" y="752475"/>
                </a:cubicBezTo>
                <a:cubicBezTo>
                  <a:pt x="9013157" y="757632"/>
                  <a:pt x="9026525" y="758825"/>
                  <a:pt x="9039225" y="762000"/>
                </a:cubicBezTo>
                <a:lnTo>
                  <a:pt x="9077325" y="800100"/>
                </a:lnTo>
              </a:path>
            </a:pathLst>
          </a:custGeom>
          <a:noFill/>
          <a:ln w="222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心形 8"/>
          <p:cNvSpPr/>
          <p:nvPr/>
        </p:nvSpPr>
        <p:spPr>
          <a:xfrm rot="20215614">
            <a:off x="3787538" y="2897685"/>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0" name="心形 9"/>
          <p:cNvSpPr/>
          <p:nvPr/>
        </p:nvSpPr>
        <p:spPr>
          <a:xfrm>
            <a:off x="5598479" y="3350124"/>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 name="心形 1"/>
          <p:cNvSpPr/>
          <p:nvPr/>
        </p:nvSpPr>
        <p:spPr>
          <a:xfrm rot="602532">
            <a:off x="7139159" y="260241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2" name="心形 11"/>
          <p:cNvSpPr/>
          <p:nvPr/>
        </p:nvSpPr>
        <p:spPr>
          <a:xfrm>
            <a:off x="9103679" y="3195642"/>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3" name="心形 12"/>
          <p:cNvSpPr/>
          <p:nvPr/>
        </p:nvSpPr>
        <p:spPr>
          <a:xfrm rot="1770182">
            <a:off x="11301392" y="3350124"/>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3" name="文本框 2"/>
          <p:cNvSpPr txBox="1"/>
          <p:nvPr/>
        </p:nvSpPr>
        <p:spPr>
          <a:xfrm>
            <a:off x="3270885" y="3624580"/>
            <a:ext cx="1668145" cy="1322070"/>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latin typeface="黑体" panose="02010600030101010101" charset="-122"/>
                <a:ea typeface="黑体" panose="02010600030101010101" charset="-122"/>
                <a:cs typeface="黑体" panose="02010600030101010101" charset="-122"/>
              </a:rPr>
              <a:t>（一）小学班级是由未成年人与成年人构成的特殊性社会组织</a:t>
            </a:r>
            <a:endParaRPr lang="zh-CN" altLang="en-US" sz="1600" dirty="0">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5095240" y="2085975"/>
            <a:ext cx="1468755" cy="1014730"/>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latin typeface="黑体" panose="02010600030101010101" charset="-122"/>
                <a:ea typeface="黑体" panose="02010600030101010101" charset="-122"/>
                <a:cs typeface="黑体" panose="02010600030101010101" charset="-122"/>
              </a:rPr>
              <a:t>（二）小学班级具有同一性与稳定性</a:t>
            </a:r>
            <a:endParaRPr lang="zh-CN" altLang="en-US" sz="1600" dirty="0">
              <a:latin typeface="黑体" panose="02010600030101010101" charset="-122"/>
              <a:ea typeface="黑体" panose="02010600030101010101" charset="-122"/>
              <a:cs typeface="黑体" panose="02010600030101010101" charset="-122"/>
            </a:endParaRPr>
          </a:p>
        </p:txBody>
      </p:sp>
      <p:sp>
        <p:nvSpPr>
          <p:cNvPr id="17" name="文本框 16"/>
          <p:cNvSpPr txBox="1"/>
          <p:nvPr/>
        </p:nvSpPr>
        <p:spPr>
          <a:xfrm>
            <a:off x="6856730" y="3448685"/>
            <a:ext cx="1504315" cy="1322070"/>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latin typeface="黑体" panose="02010600030101010101" charset="-122"/>
                <a:ea typeface="黑体" panose="02010600030101010101" charset="-122"/>
                <a:cs typeface="黑体" panose="02010600030101010101" charset="-122"/>
              </a:rPr>
              <a:t>（三）小学班级的组织和编制具有指令性与平等性</a:t>
            </a:r>
            <a:endParaRPr lang="zh-CN" altLang="en-US" sz="1600" dirty="0">
              <a:latin typeface="黑体" panose="02010600030101010101" charset="-122"/>
              <a:ea typeface="黑体" panose="02010600030101010101" charset="-122"/>
              <a:cs typeface="黑体" panose="02010600030101010101" charset="-122"/>
            </a:endParaRPr>
          </a:p>
        </p:txBody>
      </p:sp>
      <p:sp>
        <p:nvSpPr>
          <p:cNvPr id="18" name="文本框 17"/>
          <p:cNvSpPr txBox="1"/>
          <p:nvPr/>
        </p:nvSpPr>
        <p:spPr>
          <a:xfrm>
            <a:off x="8500745" y="2129155"/>
            <a:ext cx="1581150" cy="1014730"/>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latin typeface="黑体" panose="02010600030101010101" charset="-122"/>
                <a:ea typeface="黑体" panose="02010600030101010101" charset="-122"/>
                <a:cs typeface="黑体" panose="02010600030101010101" charset="-122"/>
              </a:rPr>
              <a:t>（四）小学班级具有整体性与相对独立性</a:t>
            </a:r>
            <a:endParaRPr lang="zh-CN" altLang="en-US" sz="1600" dirty="0">
              <a:latin typeface="黑体" panose="02010600030101010101" charset="-122"/>
              <a:ea typeface="黑体" panose="02010600030101010101" charset="-122"/>
              <a:cs typeface="黑体" panose="02010600030101010101" charset="-122"/>
            </a:endParaRPr>
          </a:p>
        </p:txBody>
      </p:sp>
      <p:sp>
        <p:nvSpPr>
          <p:cNvPr id="19" name="文本框 18"/>
          <p:cNvSpPr txBox="1"/>
          <p:nvPr/>
        </p:nvSpPr>
        <p:spPr>
          <a:xfrm>
            <a:off x="10301605" y="3856355"/>
            <a:ext cx="1731010" cy="1014730"/>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latin typeface="黑体" panose="02010600030101010101" charset="-122"/>
                <a:ea typeface="黑体" panose="02010600030101010101" charset="-122"/>
                <a:cs typeface="黑体" panose="02010600030101010101" charset="-122"/>
              </a:rPr>
              <a:t>（五）小学班级中存在着平行的少先队组织</a:t>
            </a:r>
            <a:endParaRPr lang="zh-CN" altLang="en-US" sz="1600" dirty="0">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 grpId="0" bldLvl="0" animBg="1"/>
      <p:bldP spid="12" grpId="0" bldLvl="0" animBg="1"/>
      <p:bldP spid="13" grpId="0" bldLvl="0" animBg="1"/>
      <p:bldP spid="8" grpId="0" bldLvl="0" animBg="1"/>
      <p:bldP spid="9" grpId="1" animBg="1"/>
      <p:bldP spid="10" grpId="1" animBg="1"/>
      <p:bldP spid="2" grpId="1" animBg="1"/>
      <p:bldP spid="12" grpId="1" animBg="1"/>
      <p:bldP spid="13" grpId="1" animBg="1"/>
      <p:bldP spid="8" grpId="1" animBg="1"/>
      <p:bldP spid="3" grpId="0"/>
      <p:bldP spid="4" grpId="0"/>
      <p:bldP spid="17" grpId="0"/>
      <p:bldP spid="18" grpId="0"/>
      <p:bldP spid="19" grpId="0"/>
      <p:bldP spid="3" grpId="1"/>
      <p:bldP spid="4" grpId="1"/>
      <p:bldP spid="17" grpId="1"/>
      <p:bldP spid="18" grpId="1"/>
      <p:bldP spid="1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管理与小学班级管理</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任务二</a:t>
              </a:r>
              <a:endParaRPr lang="en-US" altLang="zh-CN"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336134" y="2148205"/>
            <a:ext cx="4017010" cy="119888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明确管理、小学班级管理的概念。</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理解并掌握小学班级管理的模式。</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掌握小学班级管理的原则。</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336030" y="4364355"/>
            <a:ext cx="471805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设计一个案例，能够体现出小学班级管理九大原则中的任意三项。</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8975"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nvGrpSpPr>
          <p:cNvPr id="5" name="组合 4"/>
          <p:cNvGrpSpPr/>
          <p:nvPr/>
        </p:nvGrpSpPr>
        <p:grpSpPr>
          <a:xfrm>
            <a:off x="3432810" y="1163955"/>
            <a:ext cx="5527675" cy="688975"/>
            <a:chOff x="2596" y="2230"/>
            <a:chExt cx="8705" cy="1085"/>
          </a:xfrm>
        </p:grpSpPr>
        <p:sp>
          <p:nvSpPr>
            <p:cNvPr id="2" name="圆角矩形 1"/>
            <p:cNvSpPr/>
            <p:nvPr/>
          </p:nvSpPr>
          <p:spPr>
            <a:xfrm>
              <a:off x="2879" y="2230"/>
              <a:ext cx="8422"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3" name="矩形 2"/>
            <p:cNvSpPr/>
            <p:nvPr/>
          </p:nvSpPr>
          <p:spPr>
            <a:xfrm>
              <a:off x="3383" y="2326"/>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一、管理的界定</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4" name="椭圆 3"/>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6" name="组合 5"/>
          <p:cNvGrpSpPr/>
          <p:nvPr/>
        </p:nvGrpSpPr>
        <p:grpSpPr>
          <a:xfrm>
            <a:off x="3432810" y="2288540"/>
            <a:ext cx="5527675" cy="688975"/>
            <a:chOff x="2596" y="2230"/>
            <a:chExt cx="8705" cy="1085"/>
          </a:xfrm>
        </p:grpSpPr>
        <p:sp>
          <p:nvSpPr>
            <p:cNvPr id="7" name="圆角矩形 6"/>
            <p:cNvSpPr/>
            <p:nvPr/>
          </p:nvSpPr>
          <p:spPr>
            <a:xfrm>
              <a:off x="2879" y="2230"/>
              <a:ext cx="8422"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0" name="矩形 9"/>
            <p:cNvSpPr/>
            <p:nvPr/>
          </p:nvSpPr>
          <p:spPr>
            <a:xfrm>
              <a:off x="3383" y="2342"/>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二、小学班级管理</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11" name="椭圆 10"/>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12" name="组合 11"/>
          <p:cNvGrpSpPr/>
          <p:nvPr/>
        </p:nvGrpSpPr>
        <p:grpSpPr>
          <a:xfrm>
            <a:off x="3432810" y="3410585"/>
            <a:ext cx="5527675" cy="688975"/>
            <a:chOff x="2596" y="2230"/>
            <a:chExt cx="8705" cy="1085"/>
          </a:xfrm>
        </p:grpSpPr>
        <p:sp>
          <p:nvSpPr>
            <p:cNvPr id="13" name="圆角矩形 12"/>
            <p:cNvSpPr/>
            <p:nvPr/>
          </p:nvSpPr>
          <p:spPr>
            <a:xfrm>
              <a:off x="2879" y="2230"/>
              <a:ext cx="8422"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矩形 18"/>
            <p:cNvSpPr/>
            <p:nvPr/>
          </p:nvSpPr>
          <p:spPr>
            <a:xfrm>
              <a:off x="3383" y="2326"/>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三、小学班级管理的模式</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23" name="椭圆 22"/>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17" name="组合 16"/>
          <p:cNvGrpSpPr/>
          <p:nvPr/>
        </p:nvGrpSpPr>
        <p:grpSpPr>
          <a:xfrm>
            <a:off x="3432810" y="4559300"/>
            <a:ext cx="5527675" cy="688975"/>
            <a:chOff x="2596" y="2230"/>
            <a:chExt cx="8705" cy="1085"/>
          </a:xfrm>
        </p:grpSpPr>
        <p:sp>
          <p:nvSpPr>
            <p:cNvPr id="18" name="圆角矩形 17"/>
            <p:cNvSpPr/>
            <p:nvPr/>
          </p:nvSpPr>
          <p:spPr>
            <a:xfrm>
              <a:off x="2879" y="2230"/>
              <a:ext cx="8422"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2" name="矩形 21"/>
            <p:cNvSpPr/>
            <p:nvPr/>
          </p:nvSpPr>
          <p:spPr>
            <a:xfrm>
              <a:off x="3383" y="2342"/>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四、小学班级管理的原则</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24" name="椭圆 23"/>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22" presetClass="entr" presetSubtype="4"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4"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07069" y="671555"/>
            <a:ext cx="5149212" cy="147002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rgbClr val="ED796F"/>
                  </a:solidFill>
                  <a:latin typeface="+mn-lt"/>
                  <a:ea typeface="+mn-ea"/>
                  <a:cs typeface="+mn-ea"/>
                  <a:sym typeface="+mn-lt"/>
                </a:rPr>
                <a:t>目录</a:t>
              </a:r>
              <a:endParaRPr kumimoji="0" lang="zh-CN" altLang="en-US" sz="7200" b="1" kern="0" dirty="0">
                <a:ln w="12700">
                  <a:noFill/>
                </a:ln>
                <a:solidFill>
                  <a:srgbClr val="ED796F"/>
                </a:solidFill>
                <a:latin typeface="+mn-lt"/>
                <a:ea typeface="+mn-ea"/>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867535" y="4928870"/>
            <a:ext cx="3513455" cy="398780"/>
            <a:chOff x="2453" y="3739"/>
            <a:chExt cx="5533" cy="628"/>
          </a:xfrm>
        </p:grpSpPr>
        <p:sp>
          <p:nvSpPr>
            <p:cNvPr id="67"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小学班级文化管理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 name="文本框 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项目五</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7" name="组合 6"/>
          <p:cNvGrpSpPr/>
          <p:nvPr/>
        </p:nvGrpSpPr>
        <p:grpSpPr>
          <a:xfrm>
            <a:off x="1867535" y="3014345"/>
            <a:ext cx="4020820" cy="398780"/>
            <a:chOff x="2453" y="3739"/>
            <a:chExt cx="6332" cy="628"/>
          </a:xfrm>
        </p:grpSpPr>
        <p:sp>
          <p:nvSpPr>
            <p:cNvPr id="8" name="Rectangle 70"/>
            <p:cNvSpPr>
              <a:spLocks noChangeArrowheads="1"/>
            </p:cNvSpPr>
            <p:nvPr/>
          </p:nvSpPr>
          <p:spPr bwMode="auto">
            <a:xfrm>
              <a:off x="3947" y="3739"/>
              <a:ext cx="4838"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小学班级教育的准备工作</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0" name="文本框 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项目二</a:t>
              </a:r>
              <a:endParaRPr lang="en-US" altLang="zh-CN"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1" name="组合 10"/>
          <p:cNvGrpSpPr/>
          <p:nvPr/>
        </p:nvGrpSpPr>
        <p:grpSpPr>
          <a:xfrm>
            <a:off x="1867535" y="3652520"/>
            <a:ext cx="3513455" cy="398780"/>
            <a:chOff x="2453" y="3739"/>
            <a:chExt cx="5533" cy="628"/>
          </a:xfrm>
        </p:grpSpPr>
        <p:sp>
          <p:nvSpPr>
            <p:cNvPr id="12"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小学班级组织建设</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5" name="文本框 1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项目三</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9" name="组合 18"/>
          <p:cNvGrpSpPr/>
          <p:nvPr/>
        </p:nvGrpSpPr>
        <p:grpSpPr>
          <a:xfrm>
            <a:off x="1867535" y="4290695"/>
            <a:ext cx="3513455" cy="398780"/>
            <a:chOff x="2453" y="3739"/>
            <a:chExt cx="5533" cy="628"/>
          </a:xfrm>
        </p:grpSpPr>
        <p:sp>
          <p:nvSpPr>
            <p:cNvPr id="20"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小学班级日常管理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21" name="文本框 2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项目四</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23" name="组合 22"/>
          <p:cNvGrpSpPr/>
          <p:nvPr/>
        </p:nvGrpSpPr>
        <p:grpSpPr>
          <a:xfrm>
            <a:off x="1867535" y="2376170"/>
            <a:ext cx="3512820" cy="398780"/>
            <a:chOff x="2453" y="3739"/>
            <a:chExt cx="5532" cy="628"/>
          </a:xfrm>
        </p:grpSpPr>
        <p:sp>
          <p:nvSpPr>
            <p:cNvPr id="34"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小学班级管理概述</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35" name="文本框 3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项目一</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39" name="组合 38"/>
          <p:cNvGrpSpPr/>
          <p:nvPr/>
        </p:nvGrpSpPr>
        <p:grpSpPr>
          <a:xfrm>
            <a:off x="6398260" y="3413125"/>
            <a:ext cx="3935730" cy="398780"/>
            <a:chOff x="2453" y="3739"/>
            <a:chExt cx="6198" cy="628"/>
          </a:xfrm>
        </p:grpSpPr>
        <p:sp>
          <p:nvSpPr>
            <p:cNvPr id="40" name="Rectangle 70"/>
            <p:cNvSpPr>
              <a:spLocks noChangeArrowheads="1"/>
            </p:cNvSpPr>
            <p:nvPr/>
          </p:nvSpPr>
          <p:spPr bwMode="auto">
            <a:xfrm>
              <a:off x="3947" y="3739"/>
              <a:ext cx="470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小学班级偶发事件管理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1" name="文本框 4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项目七</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2" name="组合 41"/>
          <p:cNvGrpSpPr/>
          <p:nvPr/>
        </p:nvGrpSpPr>
        <p:grpSpPr>
          <a:xfrm>
            <a:off x="6398260" y="4051300"/>
            <a:ext cx="5071110" cy="398780"/>
            <a:chOff x="2453" y="3739"/>
            <a:chExt cx="7986" cy="628"/>
          </a:xfrm>
        </p:grpSpPr>
        <p:sp>
          <p:nvSpPr>
            <p:cNvPr id="43" name="Rectangle 70"/>
            <p:cNvSpPr>
              <a:spLocks noChangeArrowheads="1"/>
            </p:cNvSpPr>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小学班级学生发展影响因素的协调</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4" name="文本框 43"/>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项目八</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5" name="组合 44"/>
          <p:cNvGrpSpPr/>
          <p:nvPr/>
        </p:nvGrpSpPr>
        <p:grpSpPr>
          <a:xfrm>
            <a:off x="6398260" y="4689475"/>
            <a:ext cx="4227830" cy="398780"/>
            <a:chOff x="2453" y="3739"/>
            <a:chExt cx="6658" cy="628"/>
          </a:xfrm>
        </p:grpSpPr>
        <p:sp>
          <p:nvSpPr>
            <p:cNvPr id="46" name="Rectangle 70"/>
            <p:cNvSpPr>
              <a:spLocks noChangeArrowheads="1"/>
            </p:cNvSpPr>
            <p:nvPr/>
          </p:nvSpPr>
          <p:spPr bwMode="auto">
            <a:xfrm>
              <a:off x="3947" y="3739"/>
              <a:ext cx="516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小学班级管理中的学生评价</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7" name="文本框 46"/>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项目九</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8" name="组合 47"/>
          <p:cNvGrpSpPr/>
          <p:nvPr/>
        </p:nvGrpSpPr>
        <p:grpSpPr>
          <a:xfrm>
            <a:off x="6398260" y="2774950"/>
            <a:ext cx="3513455" cy="398780"/>
            <a:chOff x="2453" y="3739"/>
            <a:chExt cx="5533" cy="628"/>
          </a:xfrm>
        </p:grpSpPr>
        <p:sp>
          <p:nvSpPr>
            <p:cNvPr id="49"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小学班级活动管理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0" name="文本框 4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项目六</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一、管理的界定</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96610" y="1467485"/>
            <a:ext cx="5361305" cy="5210810"/>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管理发源于人类的生产和生活实践之中，管理在任何组织中都是必不可少的。管理是指管理者同别人一起，或者通过别人采用计划、组织、领导和控制而使活动完成的更有效率和更有效果的过程。管理的职能主要包括：计划、组织、领导和控制。</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计划是指在组织中确定组织目标、制定战略、开发具体计划以及协调活动的过程；</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组织主要是指决定需要做什么、怎么做以及由谁去做的问题；</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领导是指对组织中的个人或者团队进行指导和激励，管理者负责激励下属，对下属的活动进行指导，选择有效的沟通方式和沟通渠道解决组织中的冲突等，以保证组织中的活动能够顺利完成；</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控制是指对组织中的活动进行监督和控制，以保证活动能够按照计划完成，监控可以通过改进组织的绩效考核来完成。</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二、小学班级管理</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687070" y="1854835"/>
            <a:ext cx="6269355" cy="4048125"/>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小学班级管理是小学教师，尤其是班主任根据一定的目的、要求，采用一定的措施带领班级学生对班级中的各种资源（人、事、时、地、物）进行计划、组织、协调、控制以实现教育目标的组织活动过程。</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人”方面主要包括知人善用、发掘学生专长及有效应用家长人力资源等；“事”方面主要包括对班级一切事务的处理；“时”方面主要包括对学生在校学习生活时间的保障和对自己千头万绪工作的有效安排；“地”方面主要包括班级环境布置、学生座位编排、教室学习角的布置等；“物”方面包括教具、教材的安置使用，班级物品的保管，班级图书的使用等。</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pic>
        <p:nvPicPr>
          <p:cNvPr id="3" name="图片 2"/>
          <p:cNvPicPr>
            <a:picLocks noChangeAspect="1"/>
          </p:cNvPicPr>
          <p:nvPr/>
        </p:nvPicPr>
        <p:blipFill>
          <a:blip r:embed="rId7"/>
          <a:stretch>
            <a:fillRect/>
          </a:stretch>
        </p:blipFill>
        <p:spPr>
          <a:xfrm>
            <a:off x="7324090" y="2190115"/>
            <a:ext cx="4415790" cy="33775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72540" y="30226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三、小学班级管理的模式</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11424" y="25231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58939" y="53724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5" name="圆角矩形标注 19"/>
          <p:cNvSpPr/>
          <p:nvPr/>
        </p:nvSpPr>
        <p:spPr>
          <a:xfrm>
            <a:off x="2478405" y="1646555"/>
            <a:ext cx="7361555" cy="1848485"/>
          </a:xfrm>
          <a:prstGeom prst="wedgeRoundRectCallout">
            <a:avLst>
              <a:gd name="adj1" fmla="val -55629"/>
              <a:gd name="adj2" fmla="val -24801"/>
              <a:gd name="adj3" fmla="val 1666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6" name="矩形 5"/>
          <p:cNvSpPr/>
          <p:nvPr/>
        </p:nvSpPr>
        <p:spPr>
          <a:xfrm>
            <a:off x="2600556" y="1646442"/>
            <a:ext cx="2240280" cy="368300"/>
          </a:xfrm>
          <a:prstGeom prst="rect">
            <a:avLst/>
          </a:prstGeom>
        </p:spPr>
        <p:txBody>
          <a:bodyPr wrap="none">
            <a:spAutoFit/>
          </a:bodyPr>
          <a:p>
            <a:pPr algn="l"/>
            <a:r>
              <a:rPr lang="zh-CN" altLang="en-US">
                <a:solidFill>
                  <a:schemeClr val="accent4"/>
                </a:solidFill>
                <a:latin typeface="+mn-lt"/>
                <a:ea typeface="+mn-ea"/>
                <a:cs typeface="+mn-ea"/>
                <a:sym typeface="+mn-lt"/>
              </a:rPr>
              <a:t>（一）班级常规管理</a:t>
            </a:r>
            <a:endParaRPr lang="zh-CN" altLang="en-US">
              <a:solidFill>
                <a:schemeClr val="accent4"/>
              </a:solidFill>
              <a:latin typeface="+mn-lt"/>
              <a:ea typeface="+mn-ea"/>
              <a:cs typeface="+mn-ea"/>
              <a:sym typeface="+mn-lt"/>
            </a:endParaRPr>
          </a:p>
        </p:txBody>
      </p:sp>
      <p:sp>
        <p:nvSpPr>
          <p:cNvPr id="14" name="矩形 13"/>
          <p:cNvSpPr/>
          <p:nvPr/>
        </p:nvSpPr>
        <p:spPr>
          <a:xfrm>
            <a:off x="2740660" y="2094865"/>
            <a:ext cx="6836410" cy="1198880"/>
          </a:xfrm>
          <a:prstGeom prst="rect">
            <a:avLst/>
          </a:prstGeom>
        </p:spPr>
        <p:txBody>
          <a:bodyPr wrap="square">
            <a:spAutoFit/>
          </a:bodyPr>
          <a:p>
            <a:pPr>
              <a:lnSpc>
                <a:spcPct val="150000"/>
              </a:lnSpc>
            </a:pPr>
            <a:r>
              <a:rPr sz="1600" kern="0" dirty="0">
                <a:solidFill>
                  <a:schemeClr val="tx1">
                    <a:lumMod val="85000"/>
                    <a:lumOff val="15000"/>
                  </a:schemeClr>
                </a:solidFill>
                <a:latin typeface="+mn-lt"/>
                <a:ea typeface="+mn-ea"/>
                <a:cs typeface="+mn-ea"/>
                <a:sym typeface="+mn-lt"/>
              </a:rPr>
              <a:t>开展以班级规章制度为核心的常规管理，是班主任工作的重要内容之一。一般来说，班级的规章制度可以分为以下三部分：教育行政部门层面制定的规章制度</a:t>
            </a:r>
            <a:r>
              <a:rPr lang="zh-CN" sz="1600" kern="0" dirty="0">
                <a:solidFill>
                  <a:schemeClr val="tx1">
                    <a:lumMod val="85000"/>
                    <a:lumOff val="15000"/>
                  </a:schemeClr>
                </a:solidFill>
                <a:latin typeface="+mn-lt"/>
                <a:ea typeface="+mn-ea"/>
                <a:cs typeface="+mn-ea"/>
                <a:sym typeface="+mn-lt"/>
              </a:rPr>
              <a:t>、学校层面的管理规章制度、班级层面的规章制度</a:t>
            </a:r>
            <a:endParaRPr lang="zh-CN" sz="1600" kern="0" dirty="0">
              <a:solidFill>
                <a:schemeClr val="tx1">
                  <a:lumMod val="85000"/>
                  <a:lumOff val="15000"/>
                </a:schemeClr>
              </a:solidFill>
              <a:latin typeface="+mn-lt"/>
              <a:ea typeface="+mn-ea"/>
              <a:cs typeface="+mn-ea"/>
              <a:sym typeface="+mn-lt"/>
            </a:endParaRPr>
          </a:p>
        </p:txBody>
      </p:sp>
      <p:sp>
        <p:nvSpPr>
          <p:cNvPr id="1072" name="圆角矩形标注 3586"/>
          <p:cNvSpPr/>
          <p:nvPr/>
        </p:nvSpPr>
        <p:spPr>
          <a:xfrm flipH="1">
            <a:off x="2546350" y="3994150"/>
            <a:ext cx="7099300" cy="1754505"/>
          </a:xfrm>
          <a:prstGeom prst="wedgeRoundRectCallout">
            <a:avLst>
              <a:gd name="adj1" fmla="val -55629"/>
              <a:gd name="adj2" fmla="val -24801"/>
              <a:gd name="adj3" fmla="val 1666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pic>
        <p:nvPicPr>
          <p:cNvPr id="20" name="图片 19"/>
          <p:cNvPicPr>
            <a:picLocks noChangeAspect="1"/>
          </p:cNvPicPr>
          <p:nvPr/>
        </p:nvPicPr>
        <p:blipFill rotWithShape="1">
          <a:blip r:embed="rId7">
            <a:extLst>
              <a:ext uri="{28A0092B-C50C-407E-A947-70E740481C1C}">
                <a14:useLocalDpi xmlns:a14="http://schemas.microsoft.com/office/drawing/2010/main" val="0"/>
              </a:ext>
            </a:extLst>
          </a:blip>
          <a:srcRect r="50000"/>
          <a:stretch>
            <a:fillRect/>
          </a:stretch>
        </p:blipFill>
        <p:spPr>
          <a:xfrm>
            <a:off x="1200785" y="1369695"/>
            <a:ext cx="785495" cy="1570990"/>
          </a:xfrm>
          <a:prstGeom prst="rect">
            <a:avLst/>
          </a:prstGeom>
        </p:spPr>
      </p:pic>
      <p:pic>
        <p:nvPicPr>
          <p:cNvPr id="23" name="图片 22"/>
          <p:cNvPicPr>
            <a:picLocks noChangeAspect="1"/>
          </p:cNvPicPr>
          <p:nvPr/>
        </p:nvPicPr>
        <p:blipFill rotWithShape="1">
          <a:blip r:embed="rId7">
            <a:extLst>
              <a:ext uri="{28A0092B-C50C-407E-A947-70E740481C1C}">
                <a14:useLocalDpi xmlns:a14="http://schemas.microsoft.com/office/drawing/2010/main" val="0"/>
              </a:ext>
            </a:extLst>
          </a:blip>
          <a:srcRect l="48799" r="1201"/>
          <a:stretch>
            <a:fillRect/>
          </a:stretch>
        </p:blipFill>
        <p:spPr>
          <a:xfrm>
            <a:off x="10026650" y="3775075"/>
            <a:ext cx="795655" cy="1591310"/>
          </a:xfrm>
          <a:prstGeom prst="rect">
            <a:avLst/>
          </a:prstGeom>
        </p:spPr>
      </p:pic>
      <p:sp>
        <p:nvSpPr>
          <p:cNvPr id="30" name="矩形 29"/>
          <p:cNvSpPr/>
          <p:nvPr/>
        </p:nvSpPr>
        <p:spPr>
          <a:xfrm>
            <a:off x="2668501" y="3994037"/>
            <a:ext cx="2240280" cy="368300"/>
          </a:xfrm>
          <a:prstGeom prst="rect">
            <a:avLst/>
          </a:prstGeom>
        </p:spPr>
        <p:txBody>
          <a:bodyPr wrap="none">
            <a:spAutoFit/>
          </a:bodyPr>
          <a:p>
            <a:pPr algn="l"/>
            <a:r>
              <a:rPr lang="zh-CN" altLang="en-US">
                <a:solidFill>
                  <a:schemeClr val="accent4"/>
                </a:solidFill>
                <a:latin typeface="+mn-lt"/>
                <a:ea typeface="+mn-ea"/>
                <a:cs typeface="+mn-ea"/>
                <a:sym typeface="+mn-lt"/>
              </a:rPr>
              <a:t>（二）班级平行管理</a:t>
            </a:r>
            <a:endParaRPr lang="zh-CN" altLang="en-US">
              <a:solidFill>
                <a:schemeClr val="accent4"/>
              </a:solidFill>
              <a:latin typeface="+mn-lt"/>
              <a:ea typeface="+mn-ea"/>
              <a:cs typeface="+mn-ea"/>
              <a:sym typeface="+mn-lt"/>
            </a:endParaRPr>
          </a:p>
        </p:txBody>
      </p:sp>
      <p:sp>
        <p:nvSpPr>
          <p:cNvPr id="31" name="矩形 30"/>
          <p:cNvSpPr/>
          <p:nvPr/>
        </p:nvSpPr>
        <p:spPr>
          <a:xfrm>
            <a:off x="2809240" y="4410075"/>
            <a:ext cx="6417945" cy="1198880"/>
          </a:xfrm>
          <a:prstGeom prst="rect">
            <a:avLst/>
          </a:prstGeom>
        </p:spPr>
        <p:txBody>
          <a:bodyPr wrap="square">
            <a:spAutoFit/>
          </a:bodyPr>
          <a:p>
            <a:pPr>
              <a:lnSpc>
                <a:spcPct val="150000"/>
              </a:lnSpc>
            </a:pPr>
            <a:r>
              <a:rPr sz="1600" kern="0" dirty="0">
                <a:solidFill>
                  <a:schemeClr val="tx1">
                    <a:lumMod val="85000"/>
                    <a:lumOff val="15000"/>
                  </a:schemeClr>
                </a:solidFill>
                <a:latin typeface="+mn-lt"/>
                <a:ea typeface="+mn-ea"/>
                <a:cs typeface="+mn-ea"/>
                <a:sym typeface="+mn-lt"/>
              </a:rPr>
              <a:t>班级平行管理是指班主任既通过对集体的管理去间接影响个人，又通过对个人的直接管理去影响集体，从而把对集体和个人的管理结合起来的管理方式。</a:t>
            </a:r>
            <a:endParaRPr sz="1600" kern="0" dirty="0">
              <a:solidFill>
                <a:schemeClr val="tx1">
                  <a:lumMod val="85000"/>
                  <a:lumOff val="15000"/>
                </a:schemeClr>
              </a:solidFill>
              <a:latin typeface="+mn-lt"/>
              <a:ea typeface="+mn-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72"/>
                                        </p:tgtEl>
                                        <p:attrNameLst>
                                          <p:attrName>style.visibility</p:attrName>
                                        </p:attrNameLst>
                                      </p:cBhvr>
                                      <p:to>
                                        <p:strVal val="visible"/>
                                      </p:to>
                                    </p:set>
                                    <p:animEffect transition="in" filter="fade">
                                      <p:cBhvr>
                                        <p:cTn id="22" dur="1000"/>
                                        <p:tgtEl>
                                          <p:spTgt spid="1072"/>
                                        </p:tgtEl>
                                      </p:cBhvr>
                                    </p:animEffect>
                                    <p:anim calcmode="lin" valueType="num">
                                      <p:cBhvr>
                                        <p:cTn id="23" dur="1000" fill="hold"/>
                                        <p:tgtEl>
                                          <p:spTgt spid="1072"/>
                                        </p:tgtEl>
                                        <p:attrNameLst>
                                          <p:attrName>ppt_x</p:attrName>
                                        </p:attrNameLst>
                                      </p:cBhvr>
                                      <p:tavLst>
                                        <p:tav tm="0">
                                          <p:val>
                                            <p:strVal val="#ppt_x"/>
                                          </p:val>
                                        </p:tav>
                                        <p:tav tm="100000">
                                          <p:val>
                                            <p:strVal val="#ppt_x"/>
                                          </p:val>
                                        </p:tav>
                                      </p:tavLst>
                                    </p:anim>
                                    <p:anim calcmode="lin" valueType="num">
                                      <p:cBhvr>
                                        <p:cTn id="24" dur="1000" fill="hold"/>
                                        <p:tgtEl>
                                          <p:spTgt spid="107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14" grpId="0"/>
      <p:bldP spid="1072" grpId="0" bldLvl="0" animBg="1"/>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72540" y="30226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三、小学班级管理的模式</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11424" y="25231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58939" y="53724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32" name="圆角矩形标注 19"/>
          <p:cNvSpPr/>
          <p:nvPr/>
        </p:nvSpPr>
        <p:spPr>
          <a:xfrm>
            <a:off x="2414905" y="1627505"/>
            <a:ext cx="7361555" cy="1985010"/>
          </a:xfrm>
          <a:prstGeom prst="wedgeRoundRectCallout">
            <a:avLst>
              <a:gd name="adj1" fmla="val -55629"/>
              <a:gd name="adj2" fmla="val -24801"/>
              <a:gd name="adj3" fmla="val 1666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33" name="矩形 32"/>
          <p:cNvSpPr/>
          <p:nvPr/>
        </p:nvSpPr>
        <p:spPr>
          <a:xfrm>
            <a:off x="2537056" y="1627392"/>
            <a:ext cx="2240280" cy="368300"/>
          </a:xfrm>
          <a:prstGeom prst="rect">
            <a:avLst/>
          </a:prstGeom>
        </p:spPr>
        <p:txBody>
          <a:bodyPr wrap="none">
            <a:spAutoFit/>
          </a:bodyPr>
          <a:p>
            <a:pPr algn="l"/>
            <a:r>
              <a:rPr lang="zh-CN" altLang="en-US">
                <a:solidFill>
                  <a:schemeClr val="accent4"/>
                </a:solidFill>
                <a:latin typeface="+mn-lt"/>
                <a:ea typeface="+mn-ea"/>
                <a:cs typeface="+mn-ea"/>
                <a:sym typeface="+mn-lt"/>
              </a:rPr>
              <a:t>（三）班级民主管理</a:t>
            </a:r>
            <a:endParaRPr lang="zh-CN" altLang="en-US">
              <a:solidFill>
                <a:schemeClr val="accent4"/>
              </a:solidFill>
              <a:latin typeface="+mn-lt"/>
              <a:ea typeface="+mn-ea"/>
              <a:cs typeface="+mn-ea"/>
              <a:sym typeface="+mn-lt"/>
            </a:endParaRPr>
          </a:p>
        </p:txBody>
      </p:sp>
      <p:sp>
        <p:nvSpPr>
          <p:cNvPr id="34" name="矩形 33"/>
          <p:cNvSpPr/>
          <p:nvPr/>
        </p:nvSpPr>
        <p:spPr>
          <a:xfrm>
            <a:off x="2677795" y="1995805"/>
            <a:ext cx="6836410" cy="1568450"/>
          </a:xfrm>
          <a:prstGeom prst="rect">
            <a:avLst/>
          </a:prstGeom>
        </p:spPr>
        <p:txBody>
          <a:bodyPr wrap="square">
            <a:spAutoFit/>
          </a:bodyPr>
          <a:p>
            <a:pPr>
              <a:lnSpc>
                <a:spcPct val="150000"/>
              </a:lnSpc>
            </a:pPr>
            <a:r>
              <a:rPr sz="1600" kern="0" dirty="0">
                <a:solidFill>
                  <a:schemeClr val="tx1">
                    <a:lumMod val="85000"/>
                    <a:lumOff val="15000"/>
                  </a:schemeClr>
                </a:solidFill>
                <a:latin typeface="+mn-lt"/>
                <a:ea typeface="+mn-ea"/>
                <a:cs typeface="+mn-ea"/>
                <a:sym typeface="+mn-lt"/>
              </a:rPr>
              <a:t>班级民主管理是指班级成员在服从班集体的正确决定和承担责任的前提下，参与班级管理的一种管理方式。班级民主管理的实质是在班级管理的全过程中，调动学生自我教育的力量，使人人都积极主动地参与班级事务，让每个学生都成为班级的主人。</a:t>
            </a:r>
            <a:endParaRPr sz="1600" kern="0" dirty="0">
              <a:solidFill>
                <a:schemeClr val="tx1">
                  <a:lumMod val="85000"/>
                  <a:lumOff val="15000"/>
                </a:schemeClr>
              </a:solidFill>
              <a:latin typeface="+mn-lt"/>
              <a:ea typeface="+mn-ea"/>
              <a:cs typeface="+mn-ea"/>
              <a:sym typeface="+mn-lt"/>
            </a:endParaRPr>
          </a:p>
        </p:txBody>
      </p:sp>
      <p:sp>
        <p:nvSpPr>
          <p:cNvPr id="35" name="圆角矩形标注 3586"/>
          <p:cNvSpPr/>
          <p:nvPr/>
        </p:nvSpPr>
        <p:spPr>
          <a:xfrm flipH="1">
            <a:off x="2414905" y="4007485"/>
            <a:ext cx="7099300" cy="1754505"/>
          </a:xfrm>
          <a:prstGeom prst="wedgeRoundRectCallout">
            <a:avLst>
              <a:gd name="adj1" fmla="val -55629"/>
              <a:gd name="adj2" fmla="val -24801"/>
              <a:gd name="adj3" fmla="val 1666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pic>
        <p:nvPicPr>
          <p:cNvPr id="36" name="图片 35"/>
          <p:cNvPicPr>
            <a:picLocks noChangeAspect="1"/>
          </p:cNvPicPr>
          <p:nvPr/>
        </p:nvPicPr>
        <p:blipFill rotWithShape="1">
          <a:blip r:embed="rId7">
            <a:extLst>
              <a:ext uri="{28A0092B-C50C-407E-A947-70E740481C1C}">
                <a14:useLocalDpi xmlns:a14="http://schemas.microsoft.com/office/drawing/2010/main" val="0"/>
              </a:ext>
            </a:extLst>
          </a:blip>
          <a:srcRect r="50000"/>
          <a:stretch>
            <a:fillRect/>
          </a:stretch>
        </p:blipFill>
        <p:spPr>
          <a:xfrm>
            <a:off x="1137285" y="1350645"/>
            <a:ext cx="785495" cy="1570990"/>
          </a:xfrm>
          <a:prstGeom prst="rect">
            <a:avLst/>
          </a:prstGeom>
        </p:spPr>
      </p:pic>
      <p:pic>
        <p:nvPicPr>
          <p:cNvPr id="37" name="图片 36"/>
          <p:cNvPicPr>
            <a:picLocks noChangeAspect="1"/>
          </p:cNvPicPr>
          <p:nvPr/>
        </p:nvPicPr>
        <p:blipFill rotWithShape="1">
          <a:blip r:embed="rId7">
            <a:extLst>
              <a:ext uri="{28A0092B-C50C-407E-A947-70E740481C1C}">
                <a14:useLocalDpi xmlns:a14="http://schemas.microsoft.com/office/drawing/2010/main" val="0"/>
              </a:ext>
            </a:extLst>
          </a:blip>
          <a:srcRect l="48799" r="1201"/>
          <a:stretch>
            <a:fillRect/>
          </a:stretch>
        </p:blipFill>
        <p:spPr>
          <a:xfrm>
            <a:off x="9958705" y="3850640"/>
            <a:ext cx="795655" cy="1591310"/>
          </a:xfrm>
          <a:prstGeom prst="rect">
            <a:avLst/>
          </a:prstGeom>
        </p:spPr>
      </p:pic>
      <p:sp>
        <p:nvSpPr>
          <p:cNvPr id="38" name="矩形 37"/>
          <p:cNvSpPr/>
          <p:nvPr/>
        </p:nvSpPr>
        <p:spPr>
          <a:xfrm>
            <a:off x="2537056" y="4112147"/>
            <a:ext cx="2240280" cy="368300"/>
          </a:xfrm>
          <a:prstGeom prst="rect">
            <a:avLst/>
          </a:prstGeom>
        </p:spPr>
        <p:txBody>
          <a:bodyPr wrap="none">
            <a:spAutoFit/>
          </a:bodyPr>
          <a:p>
            <a:pPr algn="l"/>
            <a:r>
              <a:rPr lang="zh-CN" altLang="en-US">
                <a:solidFill>
                  <a:schemeClr val="accent4"/>
                </a:solidFill>
                <a:latin typeface="+mn-lt"/>
                <a:ea typeface="+mn-ea"/>
                <a:cs typeface="+mn-ea"/>
                <a:sym typeface="+mn-lt"/>
              </a:rPr>
              <a:t>（四）班级目标管理</a:t>
            </a:r>
            <a:endParaRPr lang="zh-CN" altLang="en-US">
              <a:solidFill>
                <a:schemeClr val="accent4"/>
              </a:solidFill>
              <a:latin typeface="+mn-lt"/>
              <a:ea typeface="+mn-ea"/>
              <a:cs typeface="+mn-ea"/>
              <a:sym typeface="+mn-lt"/>
            </a:endParaRPr>
          </a:p>
        </p:txBody>
      </p:sp>
      <p:sp>
        <p:nvSpPr>
          <p:cNvPr id="39" name="矩形 38"/>
          <p:cNvSpPr/>
          <p:nvPr/>
        </p:nvSpPr>
        <p:spPr>
          <a:xfrm>
            <a:off x="2677795" y="4375785"/>
            <a:ext cx="6836410" cy="1198880"/>
          </a:xfrm>
          <a:prstGeom prst="rect">
            <a:avLst/>
          </a:prstGeom>
        </p:spPr>
        <p:txBody>
          <a:bodyPr wrap="square">
            <a:spAutoFit/>
          </a:bodyPr>
          <a:p>
            <a:pPr>
              <a:lnSpc>
                <a:spcPct val="150000"/>
              </a:lnSpc>
            </a:pPr>
            <a:r>
              <a:rPr sz="1600" kern="0" dirty="0">
                <a:solidFill>
                  <a:schemeClr val="tx1">
                    <a:lumMod val="85000"/>
                    <a:lumOff val="15000"/>
                  </a:schemeClr>
                </a:solidFill>
                <a:cs typeface="+mn-ea"/>
                <a:sym typeface="+mn-lt"/>
              </a:rPr>
              <a:t>班级目标管理是指班主任与学生共同确定班级总体目标，然后转化为小组目标和个人目标，使其与班级总体目标融为一体，形成目标体系，以此推动班级管理活动、实现班级目标的管理方法。</a:t>
            </a:r>
            <a:endParaRPr sz="1600" kern="0" dirty="0">
              <a:solidFill>
                <a:schemeClr val="tx1">
                  <a:lumMod val="85000"/>
                  <a:lumOff val="15000"/>
                </a:schemeClr>
              </a:solidFill>
              <a:latin typeface="+mn-lt"/>
              <a:ea typeface="+mn-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000"/>
                                        <p:tgtEl>
                                          <p:spTgt spid="38"/>
                                        </p:tgtEl>
                                      </p:cBhvr>
                                    </p:animEffect>
                                    <p:anim calcmode="lin" valueType="num">
                                      <p:cBhvr>
                                        <p:cTn id="28" dur="1000" fill="hold"/>
                                        <p:tgtEl>
                                          <p:spTgt spid="38"/>
                                        </p:tgtEl>
                                        <p:attrNameLst>
                                          <p:attrName>ppt_x</p:attrName>
                                        </p:attrNameLst>
                                      </p:cBhvr>
                                      <p:tavLst>
                                        <p:tav tm="0">
                                          <p:val>
                                            <p:strVal val="#ppt_x"/>
                                          </p:val>
                                        </p:tav>
                                        <p:tav tm="100000">
                                          <p:val>
                                            <p:strVal val="#ppt_x"/>
                                          </p:val>
                                        </p:tav>
                                      </p:tavLst>
                                    </p:anim>
                                    <p:anim calcmode="lin" valueType="num">
                                      <p:cBhvr>
                                        <p:cTn id="29" dur="1000" fill="hold"/>
                                        <p:tgtEl>
                                          <p:spTgt spid="3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p:bldP spid="34" grpId="0"/>
      <p:bldP spid="35" grpId="0" bldLvl="0" animBg="1"/>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四、小学班级管理的原则</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5" name="任意多边形: 形状 7"/>
          <p:cNvSpPr/>
          <p:nvPr/>
        </p:nvSpPr>
        <p:spPr>
          <a:xfrm>
            <a:off x="2051434" y="3033832"/>
            <a:ext cx="7294179" cy="1198179"/>
          </a:xfrm>
          <a:custGeom>
            <a:avLst/>
            <a:gdLst>
              <a:gd name="connsiteX0" fmla="*/ 0 w 7294179"/>
              <a:gd name="connsiteY0" fmla="*/ 126124 h 1198179"/>
              <a:gd name="connsiteX1" fmla="*/ 1734207 w 7294179"/>
              <a:gd name="connsiteY1" fmla="*/ 1187669 h 1198179"/>
              <a:gd name="connsiteX2" fmla="*/ 4078013 w 7294179"/>
              <a:gd name="connsiteY2" fmla="*/ 199696 h 1198179"/>
              <a:gd name="connsiteX3" fmla="*/ 5286703 w 7294179"/>
              <a:gd name="connsiteY3" fmla="*/ 1198179 h 1198179"/>
              <a:gd name="connsiteX4" fmla="*/ 7294179 w 7294179"/>
              <a:gd name="connsiteY4" fmla="*/ 0 h 119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4179" h="1198179">
                <a:moveTo>
                  <a:pt x="0" y="126124"/>
                </a:moveTo>
                <a:lnTo>
                  <a:pt x="1734207" y="1187669"/>
                </a:lnTo>
                <a:lnTo>
                  <a:pt x="4078013" y="199696"/>
                </a:lnTo>
                <a:lnTo>
                  <a:pt x="5286703" y="1198179"/>
                </a:lnTo>
                <a:lnTo>
                  <a:pt x="7294179" y="0"/>
                </a:lnTo>
              </a:path>
            </a:pathLst>
          </a:custGeom>
          <a:noFill/>
          <a:ln w="47625">
            <a:solidFill>
              <a:srgbClr val="8CC288"/>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sp>
        <p:nvSpPr>
          <p:cNvPr id="6" name="椭圆 5"/>
          <p:cNvSpPr/>
          <p:nvPr/>
        </p:nvSpPr>
        <p:spPr>
          <a:xfrm>
            <a:off x="1596915" y="2793702"/>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1</a:t>
            </a:r>
            <a:endParaRPr lang="en-US" altLang="zh-CN" sz="3600">
              <a:latin typeface="黑体" panose="02010600030101010101" charset="-122"/>
              <a:ea typeface="黑体" panose="02010600030101010101" charset="-122"/>
              <a:cs typeface="黑体" panose="02010600030101010101" charset="-122"/>
            </a:endParaRPr>
          </a:p>
        </p:txBody>
      </p:sp>
      <p:sp>
        <p:nvSpPr>
          <p:cNvPr id="11" name="椭圆 10"/>
          <p:cNvSpPr/>
          <p:nvPr/>
        </p:nvSpPr>
        <p:spPr>
          <a:xfrm>
            <a:off x="3503256" y="3982136"/>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2</a:t>
            </a:r>
            <a:endParaRPr lang="en-US" altLang="zh-CN" sz="3600">
              <a:latin typeface="黑体" panose="02010600030101010101" charset="-122"/>
              <a:ea typeface="黑体" panose="02010600030101010101" charset="-122"/>
              <a:cs typeface="黑体" panose="02010600030101010101" charset="-122"/>
            </a:endParaRPr>
          </a:p>
        </p:txBody>
      </p:sp>
      <p:sp>
        <p:nvSpPr>
          <p:cNvPr id="14" name="椭圆 13"/>
          <p:cNvSpPr/>
          <p:nvPr/>
        </p:nvSpPr>
        <p:spPr>
          <a:xfrm>
            <a:off x="5711715" y="2793702"/>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3</a:t>
            </a:r>
            <a:endParaRPr lang="en-US" altLang="zh-CN" sz="3600">
              <a:latin typeface="黑体" panose="02010600030101010101" charset="-122"/>
              <a:ea typeface="黑体" panose="02010600030101010101" charset="-122"/>
              <a:cs typeface="黑体" panose="02010600030101010101" charset="-122"/>
            </a:endParaRPr>
          </a:p>
        </p:txBody>
      </p:sp>
      <p:sp>
        <p:nvSpPr>
          <p:cNvPr id="20" name="椭圆 19"/>
          <p:cNvSpPr/>
          <p:nvPr/>
        </p:nvSpPr>
        <p:spPr>
          <a:xfrm>
            <a:off x="7167330" y="3770760"/>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4</a:t>
            </a:r>
            <a:endParaRPr lang="en-US" altLang="zh-CN" sz="3600">
              <a:latin typeface="黑体" panose="02010600030101010101" charset="-122"/>
              <a:ea typeface="黑体" panose="02010600030101010101" charset="-122"/>
              <a:cs typeface="黑体" panose="02010600030101010101" charset="-122"/>
            </a:endParaRPr>
          </a:p>
        </p:txBody>
      </p:sp>
      <p:sp>
        <p:nvSpPr>
          <p:cNvPr id="26" name="矩形 25"/>
          <p:cNvSpPr/>
          <p:nvPr/>
        </p:nvSpPr>
        <p:spPr>
          <a:xfrm>
            <a:off x="2848610" y="2710180"/>
            <a:ext cx="2273935" cy="899160"/>
          </a:xfrm>
          <a:prstGeom prst="rect">
            <a:avLst/>
          </a:prstGeom>
        </p:spPr>
        <p:txBody>
          <a:bodyPr wrap="square">
            <a:spAutoFit/>
          </a:bodyPr>
          <a:lstStyle/>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方向性原则是指班级管理工作必须坚持正确的方向，用正确的思想引导学生。</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29" name="文本框 28"/>
          <p:cNvSpPr txBox="1"/>
          <p:nvPr/>
        </p:nvSpPr>
        <p:spPr>
          <a:xfrm>
            <a:off x="3069590" y="2249805"/>
            <a:ext cx="1831975" cy="460375"/>
          </a:xfrm>
          <a:prstGeom prst="rect">
            <a:avLst/>
          </a:prstGeom>
          <a:noFill/>
        </p:spPr>
        <p:txBody>
          <a:bodyPr vert="horz" wrap="square" rtlCol="0">
            <a:spAutoFit/>
          </a:bodyPr>
          <a:lstStyle/>
          <a:p>
            <a:pPr algn="l"/>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方向性原则</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
        <p:nvSpPr>
          <p:cNvPr id="30" name="矩形 29"/>
          <p:cNvSpPr/>
          <p:nvPr/>
        </p:nvSpPr>
        <p:spPr>
          <a:xfrm>
            <a:off x="4183380" y="4157345"/>
            <a:ext cx="3077210" cy="1706880"/>
          </a:xfrm>
          <a:prstGeom prst="rect">
            <a:avLst/>
          </a:prstGeom>
        </p:spPr>
        <p:txBody>
          <a:bodyPr wrap="square">
            <a:spAutoFit/>
          </a:bodyPr>
          <a:lstStyle/>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民主性原则是指管理者充分发扬民主作风，教师与学生互相尊重，在和谐、融洽的气氛中调动学生参与各种班级事务的积极性和创造性，共同参与班级管理活动，并善于集中和依靠集体的智慧与力量进行班级管理。</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31" name="文本框 30"/>
          <p:cNvSpPr txBox="1"/>
          <p:nvPr/>
        </p:nvSpPr>
        <p:spPr>
          <a:xfrm>
            <a:off x="5008245" y="3697029"/>
            <a:ext cx="1862411" cy="460375"/>
          </a:xfrm>
          <a:prstGeom prst="rect">
            <a:avLst/>
          </a:prstGeom>
          <a:noFill/>
        </p:spPr>
        <p:txBody>
          <a:bodyPr vert="horz" wrap="square" rtlCol="0">
            <a:spAutoFit/>
          </a:bodyPr>
          <a:lstStyle/>
          <a:p>
            <a:pPr algn="l"/>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民主性原则</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
        <p:nvSpPr>
          <p:cNvPr id="32" name="矩形 31"/>
          <p:cNvSpPr/>
          <p:nvPr/>
        </p:nvSpPr>
        <p:spPr>
          <a:xfrm>
            <a:off x="6567170" y="2458085"/>
            <a:ext cx="2055495" cy="1168400"/>
          </a:xfrm>
          <a:prstGeom prst="rect">
            <a:avLst/>
          </a:prstGeom>
        </p:spPr>
        <p:txBody>
          <a:bodyPr wrap="square">
            <a:spAutoFit/>
          </a:bodyPr>
          <a:lstStyle/>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主体性原则是指承认、重视并坚持学生主体在班级管理中的地位和作用的原则。</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33" name="文本框 32"/>
          <p:cNvSpPr txBox="1"/>
          <p:nvPr/>
        </p:nvSpPr>
        <p:spPr>
          <a:xfrm>
            <a:off x="6567392" y="1997462"/>
            <a:ext cx="1862411" cy="460375"/>
          </a:xfrm>
          <a:prstGeom prst="rect">
            <a:avLst/>
          </a:prstGeom>
          <a:noFill/>
        </p:spPr>
        <p:txBody>
          <a:bodyPr vert="horz" wrap="square" rtlCol="0">
            <a:spAutoFit/>
          </a:bodyPr>
          <a:lstStyle/>
          <a:p>
            <a:pPr algn="l"/>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主体性原则</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
        <p:nvSpPr>
          <p:cNvPr id="34" name="矩形 33"/>
          <p:cNvSpPr/>
          <p:nvPr/>
        </p:nvSpPr>
        <p:spPr>
          <a:xfrm>
            <a:off x="8558530" y="3770630"/>
            <a:ext cx="2957195" cy="1706880"/>
          </a:xfrm>
          <a:prstGeom prst="rect">
            <a:avLst/>
          </a:prstGeom>
        </p:spPr>
        <p:txBody>
          <a:bodyPr wrap="square">
            <a:spAutoFit/>
          </a:bodyPr>
          <a:lstStyle/>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集体性原则是指以班主任的意志为主导，建设一个良好的班集体，充分发挥集体的作用，并且使个体成为集体意志的体现者，以集体带动个人，使整个群体团结一致、朝气蓬勃、奋进向上的教育原则。</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35" name="文本框 34"/>
          <p:cNvSpPr txBox="1"/>
          <p:nvPr/>
        </p:nvSpPr>
        <p:spPr>
          <a:xfrm>
            <a:off x="8923020" y="3310096"/>
            <a:ext cx="1862411" cy="460375"/>
          </a:xfrm>
          <a:prstGeom prst="rect">
            <a:avLst/>
          </a:prstGeom>
          <a:noFill/>
        </p:spPr>
        <p:txBody>
          <a:bodyPr vert="horz" wrap="square" rtlCol="0">
            <a:spAutoFit/>
          </a:bodyPr>
          <a:lstStyle/>
          <a:p>
            <a:pPr algn="l"/>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集体性原则</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
        <p:nvSpPr>
          <p:cNvPr id="23" name="矩形 22"/>
          <p:cNvSpPr/>
          <p:nvPr/>
        </p:nvSpPr>
        <p:spPr>
          <a:xfrm>
            <a:off x="514985" y="3982085"/>
            <a:ext cx="2353945" cy="1437640"/>
          </a:xfrm>
          <a:prstGeom prst="rect">
            <a:avLst/>
          </a:prstGeom>
        </p:spPr>
        <p:txBody>
          <a:bodyPr wrap="square">
            <a:spAutoFit/>
          </a:bodyPr>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尊重学生原则是指在班级管理中一切要从学生出发，以有利于学生发展的目标开展管理，以学生人格的完善和学业的成长为指向。</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24" name="文本框 23"/>
          <p:cNvSpPr txBox="1"/>
          <p:nvPr/>
        </p:nvSpPr>
        <p:spPr>
          <a:xfrm>
            <a:off x="514985" y="3518535"/>
            <a:ext cx="2333625" cy="460375"/>
          </a:xfrm>
          <a:prstGeom prst="rect">
            <a:avLst/>
          </a:prstGeom>
          <a:noFill/>
        </p:spPr>
        <p:txBody>
          <a:bodyPr vert="horz" wrap="square" rtlCol="0">
            <a:spAutoFit/>
          </a:bodyPr>
          <a:p>
            <a:pPr algn="l"/>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尊重学生的原则</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
        <p:nvSpPr>
          <p:cNvPr id="25" name="椭圆 24"/>
          <p:cNvSpPr/>
          <p:nvPr/>
        </p:nvSpPr>
        <p:spPr>
          <a:xfrm>
            <a:off x="9198695" y="2603630"/>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r>
              <a:rPr lang="en-US" altLang="zh-CN" sz="3600">
                <a:latin typeface="黑体" panose="02010600030101010101" charset="-122"/>
                <a:ea typeface="黑体" panose="02010600030101010101" charset="-122"/>
                <a:cs typeface="黑体" panose="02010600030101010101" charset="-122"/>
              </a:rPr>
              <a:t>5</a:t>
            </a:r>
            <a:endParaRPr lang="en-US" altLang="zh-CN" sz="3600">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四、小学班级管理的原则</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26324" y="267402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5" name="任意多边形: 形状 7"/>
          <p:cNvSpPr/>
          <p:nvPr/>
        </p:nvSpPr>
        <p:spPr>
          <a:xfrm>
            <a:off x="3331594" y="3033832"/>
            <a:ext cx="7294179" cy="1198179"/>
          </a:xfrm>
          <a:custGeom>
            <a:avLst/>
            <a:gdLst>
              <a:gd name="connsiteX0" fmla="*/ 0 w 7294179"/>
              <a:gd name="connsiteY0" fmla="*/ 126124 h 1198179"/>
              <a:gd name="connsiteX1" fmla="*/ 1734207 w 7294179"/>
              <a:gd name="connsiteY1" fmla="*/ 1187669 h 1198179"/>
              <a:gd name="connsiteX2" fmla="*/ 4078013 w 7294179"/>
              <a:gd name="connsiteY2" fmla="*/ 199696 h 1198179"/>
              <a:gd name="connsiteX3" fmla="*/ 5286703 w 7294179"/>
              <a:gd name="connsiteY3" fmla="*/ 1198179 h 1198179"/>
              <a:gd name="connsiteX4" fmla="*/ 7294179 w 7294179"/>
              <a:gd name="connsiteY4" fmla="*/ 0 h 119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4179" h="1198179">
                <a:moveTo>
                  <a:pt x="0" y="126124"/>
                </a:moveTo>
                <a:lnTo>
                  <a:pt x="1734207" y="1187669"/>
                </a:lnTo>
                <a:lnTo>
                  <a:pt x="4078013" y="199696"/>
                </a:lnTo>
                <a:lnTo>
                  <a:pt x="5286703" y="1198179"/>
                </a:lnTo>
                <a:lnTo>
                  <a:pt x="7294179" y="0"/>
                </a:lnTo>
              </a:path>
            </a:pathLst>
          </a:custGeom>
          <a:noFill/>
          <a:ln w="47625">
            <a:solidFill>
              <a:srgbClr val="8CC288"/>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sp>
        <p:nvSpPr>
          <p:cNvPr id="6" name="椭圆 5"/>
          <p:cNvSpPr/>
          <p:nvPr/>
        </p:nvSpPr>
        <p:spPr>
          <a:xfrm>
            <a:off x="2877075" y="2793702"/>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6</a:t>
            </a:r>
            <a:endParaRPr lang="en-US" altLang="zh-CN" sz="3600">
              <a:latin typeface="黑体" panose="02010600030101010101" charset="-122"/>
              <a:ea typeface="黑体" panose="02010600030101010101" charset="-122"/>
              <a:cs typeface="黑体" panose="02010600030101010101" charset="-122"/>
            </a:endParaRPr>
          </a:p>
        </p:txBody>
      </p:sp>
      <p:sp>
        <p:nvSpPr>
          <p:cNvPr id="11" name="椭圆 10"/>
          <p:cNvSpPr/>
          <p:nvPr/>
        </p:nvSpPr>
        <p:spPr>
          <a:xfrm>
            <a:off x="4783416" y="3982136"/>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7</a:t>
            </a:r>
            <a:endParaRPr lang="en-US" altLang="zh-CN" sz="3600">
              <a:latin typeface="黑体" panose="02010600030101010101" charset="-122"/>
              <a:ea typeface="黑体" panose="02010600030101010101" charset="-122"/>
              <a:cs typeface="黑体" panose="02010600030101010101" charset="-122"/>
            </a:endParaRPr>
          </a:p>
        </p:txBody>
      </p:sp>
      <p:sp>
        <p:nvSpPr>
          <p:cNvPr id="14" name="椭圆 13"/>
          <p:cNvSpPr/>
          <p:nvPr/>
        </p:nvSpPr>
        <p:spPr>
          <a:xfrm>
            <a:off x="6991875" y="2793702"/>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8</a:t>
            </a:r>
            <a:endParaRPr lang="en-US" altLang="zh-CN" sz="3600">
              <a:latin typeface="黑体" panose="02010600030101010101" charset="-122"/>
              <a:ea typeface="黑体" panose="02010600030101010101" charset="-122"/>
              <a:cs typeface="黑体" panose="02010600030101010101" charset="-122"/>
            </a:endParaRPr>
          </a:p>
        </p:txBody>
      </p:sp>
      <p:sp>
        <p:nvSpPr>
          <p:cNvPr id="20" name="椭圆 19"/>
          <p:cNvSpPr/>
          <p:nvPr/>
        </p:nvSpPr>
        <p:spPr>
          <a:xfrm>
            <a:off x="8290645" y="3900935"/>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9</a:t>
            </a:r>
            <a:endParaRPr lang="en-US" altLang="zh-CN" sz="3600">
              <a:latin typeface="黑体" panose="02010600030101010101" charset="-122"/>
              <a:ea typeface="黑体" panose="02010600030101010101" charset="-122"/>
              <a:cs typeface="黑体" panose="02010600030101010101" charset="-122"/>
            </a:endParaRPr>
          </a:p>
        </p:txBody>
      </p:sp>
      <p:sp>
        <p:nvSpPr>
          <p:cNvPr id="26" name="矩形 25"/>
          <p:cNvSpPr/>
          <p:nvPr/>
        </p:nvSpPr>
        <p:spPr>
          <a:xfrm>
            <a:off x="3747135" y="1752600"/>
            <a:ext cx="3178175" cy="1706880"/>
          </a:xfrm>
          <a:prstGeom prst="rect">
            <a:avLst/>
          </a:prstGeom>
        </p:spPr>
        <p:txBody>
          <a:bodyPr wrap="square">
            <a:spAutoFit/>
          </a:bodyPr>
          <a:lstStyle/>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效率性原则是指班级管理应合理有效地使用人力、物力和时间等资源，使有限的资源发挥最大效能，尽可能地使学生获得更多、更好的发展，使班级呈现更健康的面貌，从而取得最佳的班级管理效率。</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29" name="文本框 28"/>
          <p:cNvSpPr txBox="1"/>
          <p:nvPr/>
        </p:nvSpPr>
        <p:spPr>
          <a:xfrm>
            <a:off x="4483735" y="1361649"/>
            <a:ext cx="1862411" cy="460375"/>
          </a:xfrm>
          <a:prstGeom prst="rect">
            <a:avLst/>
          </a:prstGeom>
          <a:noFill/>
        </p:spPr>
        <p:txBody>
          <a:bodyPr vert="horz" wrap="square" rtlCol="0">
            <a:spAutoFit/>
          </a:bodyPr>
          <a:lstStyle/>
          <a:p>
            <a:pPr algn="l"/>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效率性原则</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
        <p:nvSpPr>
          <p:cNvPr id="30" name="矩形 29"/>
          <p:cNvSpPr/>
          <p:nvPr/>
        </p:nvSpPr>
        <p:spPr>
          <a:xfrm>
            <a:off x="5683250" y="4191000"/>
            <a:ext cx="2591435" cy="1168400"/>
          </a:xfrm>
          <a:prstGeom prst="rect">
            <a:avLst/>
          </a:prstGeom>
        </p:spPr>
        <p:txBody>
          <a:bodyPr wrap="square">
            <a:spAutoFit/>
          </a:bodyPr>
          <a:lstStyle/>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班级管理的规范性原则是指班级管理要按照一定的规则、规范开展，要遵循一定的步骤有理有据地开展。</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31" name="文本框 30"/>
          <p:cNvSpPr txBox="1"/>
          <p:nvPr/>
        </p:nvSpPr>
        <p:spPr>
          <a:xfrm>
            <a:off x="6346190" y="3624639"/>
            <a:ext cx="1862411" cy="460375"/>
          </a:xfrm>
          <a:prstGeom prst="rect">
            <a:avLst/>
          </a:prstGeom>
          <a:noFill/>
        </p:spPr>
        <p:txBody>
          <a:bodyPr vert="horz" wrap="square" rtlCol="0">
            <a:spAutoFit/>
          </a:bodyPr>
          <a:lstStyle/>
          <a:p>
            <a:pPr algn="l"/>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规范性原则</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
        <p:nvSpPr>
          <p:cNvPr id="32" name="矩形 31"/>
          <p:cNvSpPr/>
          <p:nvPr/>
        </p:nvSpPr>
        <p:spPr>
          <a:xfrm>
            <a:off x="7875905" y="2282190"/>
            <a:ext cx="2529205" cy="1168400"/>
          </a:xfrm>
          <a:prstGeom prst="rect">
            <a:avLst/>
          </a:prstGeom>
        </p:spPr>
        <p:txBody>
          <a:bodyPr wrap="square">
            <a:spAutoFit/>
          </a:bodyPr>
          <a:lstStyle/>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适度性原则是指把握班级管理的度，班级管理不能太放也不能太紧，避免“放则乱，紧则呆”的局面。</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33" name="文本框 32"/>
          <p:cNvSpPr txBox="1"/>
          <p:nvPr/>
        </p:nvSpPr>
        <p:spPr>
          <a:xfrm>
            <a:off x="8118697" y="1821567"/>
            <a:ext cx="1862411" cy="460375"/>
          </a:xfrm>
          <a:prstGeom prst="rect">
            <a:avLst/>
          </a:prstGeom>
          <a:noFill/>
        </p:spPr>
        <p:txBody>
          <a:bodyPr vert="horz" wrap="square" rtlCol="0">
            <a:spAutoFit/>
          </a:bodyPr>
          <a:lstStyle/>
          <a:p>
            <a:pPr algn="l"/>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适度性原则</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
        <p:nvSpPr>
          <p:cNvPr id="23" name="矩形 22"/>
          <p:cNvSpPr/>
          <p:nvPr/>
        </p:nvSpPr>
        <p:spPr>
          <a:xfrm>
            <a:off x="1629410" y="3982085"/>
            <a:ext cx="2854325" cy="1706880"/>
          </a:xfrm>
          <a:prstGeom prst="rect">
            <a:avLst/>
          </a:prstGeom>
        </p:spPr>
        <p:txBody>
          <a:bodyPr wrap="square">
            <a:spAutoFit/>
          </a:bodyPr>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实效性原则是指班级管理的开展要根据班级、学生的实际情况，及时发现班级中的各种问题，采取各种具有可行性和操作性的班级管理策略，切实促进班集体和学生的健康成长，提高教育教学质量。</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24" name="文本框 23"/>
          <p:cNvSpPr txBox="1"/>
          <p:nvPr/>
        </p:nvSpPr>
        <p:spPr>
          <a:xfrm>
            <a:off x="2119630" y="3518376"/>
            <a:ext cx="1862411" cy="460375"/>
          </a:xfrm>
          <a:prstGeom prst="rect">
            <a:avLst/>
          </a:prstGeom>
          <a:noFill/>
        </p:spPr>
        <p:txBody>
          <a:bodyPr vert="horz" wrap="square" rtlCol="0">
            <a:spAutoFit/>
          </a:bodyPr>
          <a:p>
            <a:pPr algn="l"/>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实效性原则</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3906060"/>
              <a:ext cx="4320000" cy="1232210"/>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学习班级管理的</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意义和方法</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任务三</a:t>
              </a:r>
              <a:endParaRPr lang="en-US" altLang="zh-CN"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336134" y="2148205"/>
            <a:ext cx="401701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理解学习班级管理的意义。</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掌握学习班级管理这门课程的方法。</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336030" y="4364355"/>
            <a:ext cx="4718050" cy="4603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运用多种方法调查当地某小学的发展历史。</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8975"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nvGrpSpPr>
          <p:cNvPr id="5" name="组合 4"/>
          <p:cNvGrpSpPr/>
          <p:nvPr/>
        </p:nvGrpSpPr>
        <p:grpSpPr>
          <a:xfrm>
            <a:off x="3401060" y="2158365"/>
            <a:ext cx="5527675" cy="688975"/>
            <a:chOff x="2596" y="2230"/>
            <a:chExt cx="8705" cy="1085"/>
          </a:xfrm>
        </p:grpSpPr>
        <p:sp>
          <p:nvSpPr>
            <p:cNvPr id="2" name="圆角矩形 1"/>
            <p:cNvSpPr/>
            <p:nvPr/>
          </p:nvSpPr>
          <p:spPr>
            <a:xfrm>
              <a:off x="2879" y="2230"/>
              <a:ext cx="8422"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3" name="矩形 2"/>
            <p:cNvSpPr/>
            <p:nvPr/>
          </p:nvSpPr>
          <p:spPr>
            <a:xfrm>
              <a:off x="3383" y="2326"/>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一、学习班级管理的意义</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4" name="椭圆 3"/>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6" name="组合 5"/>
          <p:cNvGrpSpPr/>
          <p:nvPr/>
        </p:nvGrpSpPr>
        <p:grpSpPr>
          <a:xfrm>
            <a:off x="3401060" y="3282950"/>
            <a:ext cx="5527675" cy="688975"/>
            <a:chOff x="2596" y="2230"/>
            <a:chExt cx="8705" cy="1085"/>
          </a:xfrm>
        </p:grpSpPr>
        <p:sp>
          <p:nvSpPr>
            <p:cNvPr id="7" name="圆角矩形 6"/>
            <p:cNvSpPr/>
            <p:nvPr/>
          </p:nvSpPr>
          <p:spPr>
            <a:xfrm>
              <a:off x="2879" y="2230"/>
              <a:ext cx="8422"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0" name="矩形 9"/>
            <p:cNvSpPr/>
            <p:nvPr/>
          </p:nvSpPr>
          <p:spPr>
            <a:xfrm>
              <a:off x="3383" y="2342"/>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二、学习班级管理的方法</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11" name="椭圆 10"/>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72579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一、学习班级管理的意义</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96610" y="1790065"/>
            <a:ext cx="4806950" cy="4407535"/>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班级管理课程是从事学校教育工作人员的必修课，是班级管理者（主要是班主任）掌握班级管理规律、成功开展班级管理活动的基本途径和方法。</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习班级管理课程具有重要的意义。大量的教育实践证明：第一，学生的发展在相当程度上取决于他所在班级生活的质量，而学生班级生活的质量又取决于班级管理的质量。第二，班级管理是学校管理的重要组成部分，学校管理的好坏取决于班级管理的好坏。第三，班级管理工作具有专业性和艰巨性，要求管理者具备专门的素养。</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121025" y="3315970"/>
            <a:ext cx="7061835" cy="1014730"/>
          </a:xfrm>
          <a:prstGeom prst="rect">
            <a:avLst/>
          </a:prstGeom>
        </p:spPr>
        <p:txBody>
          <a:bodyPr wrap="square">
            <a:spAutoFit/>
          </a:bodyPr>
          <a:lstStyle/>
          <a:p>
            <a:pPr algn="ctr"/>
            <a:r>
              <a:rPr lang="zh-CN" altLang="en-US" sz="60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rPr>
              <a:t>小学班级管理概述</a:t>
            </a:r>
            <a:endParaRPr lang="zh-CN" altLang="en-US" sz="60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文本框 22"/>
          <p:cNvSpPr txBox="1"/>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rPr>
              <a:t>项目一</a:t>
            </a:r>
            <a:endParaRPr lang="zh-CN" altLang="en-US"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二、学习班级管理的方法</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582295" y="1461770"/>
            <a:ext cx="10550525" cy="810260"/>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班级管理课程的学习有许多方法和途径，主要应做到坚持理论与实际相结合、坚持研究与学习相结合、注意与其他相关学科的关系。</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11" name="Footer Text"/>
          <p:cNvSpPr txBox="1"/>
          <p:nvPr/>
        </p:nvSpPr>
        <p:spPr>
          <a:xfrm flipH="1">
            <a:off x="1273810" y="3296285"/>
            <a:ext cx="2720975" cy="1331595"/>
          </a:xfrm>
          <a:prstGeom prst="rect">
            <a:avLst/>
          </a:prstGeom>
          <a:noFill/>
        </p:spPr>
        <p:txBody>
          <a:bodyPr wrap="square" lIns="0" tIns="0" rIns="0" bIns="0" rtlCol="0" anchor="ctr">
            <a:noAutofit/>
          </a:bodyPr>
          <a:lstStyle/>
          <a:p>
            <a:pPr algn="l">
              <a:lnSpc>
                <a:spcPct val="125000"/>
              </a:lnSpc>
              <a:spcBef>
                <a:spcPts val="0"/>
              </a:spcBef>
              <a:spcAft>
                <a:spcPts val="0"/>
              </a:spcAft>
            </a:pPr>
            <a:r>
              <a:rPr lang="zh-CN" altLang="en-US" sz="1400" dirty="0">
                <a:solidFill>
                  <a:schemeClr val="tx1"/>
                </a:solidFill>
                <a:cs typeface="+mn-ea"/>
                <a:sym typeface="+mn-lt"/>
              </a:rPr>
              <a:t>班级管理课程具有鲜明的理论性、实践性，因此，理论联系实际是学好班级管理课程的基本方法，是成功进行班级管理实践的根本保证。</a:t>
            </a:r>
            <a:endParaRPr lang="zh-CN" altLang="en-US" sz="1400" dirty="0">
              <a:solidFill>
                <a:schemeClr val="tx1"/>
              </a:solidFill>
              <a:cs typeface="+mn-ea"/>
              <a:sym typeface="+mn-lt"/>
            </a:endParaRPr>
          </a:p>
        </p:txBody>
      </p:sp>
      <p:sp>
        <p:nvSpPr>
          <p:cNvPr id="12" name="Rectangle 753"/>
          <p:cNvSpPr/>
          <p:nvPr/>
        </p:nvSpPr>
        <p:spPr>
          <a:xfrm>
            <a:off x="1209675" y="2947670"/>
            <a:ext cx="2683510" cy="423545"/>
          </a:xfrm>
          <a:prstGeom prst="rect">
            <a:avLst/>
          </a:prstGeom>
        </p:spPr>
        <p:txBody>
          <a:bodyPr wrap="square">
            <a:spAutoFit/>
          </a:bodyPr>
          <a:lstStyle/>
          <a:p>
            <a:pPr algn="r">
              <a:lnSpc>
                <a:spcPct val="120000"/>
              </a:lnSpc>
            </a:pPr>
            <a:r>
              <a:rPr lang="zh-CN" altLang="en-US" dirty="0">
                <a:solidFill>
                  <a:schemeClr val="tx1"/>
                </a:solidFill>
                <a:cs typeface="+mn-ea"/>
                <a:sym typeface="+mn-lt"/>
              </a:rPr>
              <a:t>坚持理论与实际相结合</a:t>
            </a:r>
            <a:endParaRPr lang="zh-CN" altLang="en-US" dirty="0">
              <a:solidFill>
                <a:schemeClr val="tx1"/>
              </a:solidFill>
              <a:cs typeface="+mn-ea"/>
              <a:sym typeface="+mn-lt"/>
            </a:endParaRPr>
          </a:p>
        </p:txBody>
      </p:sp>
      <p:sp>
        <p:nvSpPr>
          <p:cNvPr id="13" name="Footer Text"/>
          <p:cNvSpPr txBox="1"/>
          <p:nvPr/>
        </p:nvSpPr>
        <p:spPr>
          <a:xfrm flipH="1">
            <a:off x="8580755" y="3703320"/>
            <a:ext cx="3159125" cy="1256665"/>
          </a:xfrm>
          <a:prstGeom prst="rect">
            <a:avLst/>
          </a:prstGeom>
          <a:noFill/>
        </p:spPr>
        <p:txBody>
          <a:bodyPr wrap="square" lIns="0" tIns="0" rIns="0" bIns="0" rtlCol="0" anchor="ctr">
            <a:noAutofit/>
          </a:bodyPr>
          <a:lstStyle/>
          <a:p>
            <a:pPr algn="l">
              <a:lnSpc>
                <a:spcPct val="125000"/>
              </a:lnSpc>
              <a:spcBef>
                <a:spcPts val="0"/>
              </a:spcBef>
              <a:spcAft>
                <a:spcPts val="0"/>
              </a:spcAft>
            </a:pPr>
            <a:r>
              <a:rPr lang="zh-CN" altLang="en-US" sz="1400" dirty="0">
                <a:solidFill>
                  <a:schemeClr val="tx1"/>
                </a:solidFill>
                <a:cs typeface="+mn-ea"/>
                <a:sym typeface="+mn-lt"/>
              </a:rPr>
              <a:t>班级管理理论并不是孤立存在的理论，它涉及管理学和教育管理学等相关学科。班级管理是管理学一般原理在班级管理中的运用。学习班级管理理论，需要掌握一定的管理学知识。</a:t>
            </a:r>
            <a:endParaRPr lang="zh-CN" altLang="en-US" sz="1400" dirty="0">
              <a:solidFill>
                <a:schemeClr val="tx1"/>
              </a:solidFill>
              <a:cs typeface="+mn-ea"/>
              <a:sym typeface="+mn-lt"/>
            </a:endParaRPr>
          </a:p>
        </p:txBody>
      </p:sp>
      <p:sp>
        <p:nvSpPr>
          <p:cNvPr id="14" name="Rectangle 756"/>
          <p:cNvSpPr/>
          <p:nvPr/>
        </p:nvSpPr>
        <p:spPr>
          <a:xfrm>
            <a:off x="9004935" y="2837180"/>
            <a:ext cx="1839595" cy="755650"/>
          </a:xfrm>
          <a:prstGeom prst="rect">
            <a:avLst/>
          </a:prstGeom>
        </p:spPr>
        <p:txBody>
          <a:bodyPr wrap="square">
            <a:spAutoFit/>
          </a:bodyPr>
          <a:lstStyle/>
          <a:p>
            <a:pPr>
              <a:lnSpc>
                <a:spcPct val="120000"/>
              </a:lnSpc>
            </a:pPr>
            <a:r>
              <a:rPr lang="zh-CN" altLang="en-US" dirty="0">
                <a:solidFill>
                  <a:schemeClr val="tx1"/>
                </a:solidFill>
                <a:cs typeface="+mn-ea"/>
                <a:sym typeface="+mn-lt"/>
              </a:rPr>
              <a:t>注意与其他相关学科的关系</a:t>
            </a:r>
            <a:endParaRPr lang="zh-CN" altLang="en-US" dirty="0">
              <a:solidFill>
                <a:schemeClr val="tx1"/>
              </a:solidFill>
              <a:cs typeface="+mn-ea"/>
              <a:sym typeface="+mn-lt"/>
            </a:endParaRPr>
          </a:p>
        </p:txBody>
      </p:sp>
      <p:grpSp>
        <p:nvGrpSpPr>
          <p:cNvPr id="2" name="组合 1"/>
          <p:cNvGrpSpPr/>
          <p:nvPr/>
        </p:nvGrpSpPr>
        <p:grpSpPr>
          <a:xfrm>
            <a:off x="3718560" y="1914525"/>
            <a:ext cx="5202555" cy="3176905"/>
            <a:chOff x="3322008" y="1780201"/>
            <a:chExt cx="2800594" cy="1972664"/>
          </a:xfrm>
        </p:grpSpPr>
        <p:grpSp>
          <p:nvGrpSpPr>
            <p:cNvPr id="4" name="Group 1"/>
            <p:cNvGrpSpPr/>
            <p:nvPr/>
          </p:nvGrpSpPr>
          <p:grpSpPr>
            <a:xfrm>
              <a:off x="3955835" y="2346170"/>
              <a:ext cx="1227781" cy="1227777"/>
              <a:chOff x="4800050" y="2348734"/>
              <a:chExt cx="2352798" cy="2352790"/>
            </a:xfrm>
          </p:grpSpPr>
          <p:sp>
            <p:nvSpPr>
              <p:cNvPr id="452" name="Freeform 6"/>
              <p:cNvSpPr/>
              <p:nvPr/>
            </p:nvSpPr>
            <p:spPr>
              <a:xfrm>
                <a:off x="4800050" y="2348734"/>
                <a:ext cx="2352798" cy="2352790"/>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F5808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500">
                  <a:lnSpc>
                    <a:spcPct val="120000"/>
                  </a:lnSpc>
                  <a:spcBef>
                    <a:spcPct val="0"/>
                  </a:spcBef>
                  <a:spcAft>
                    <a:spcPct val="0"/>
                  </a:spcAft>
                </a:pPr>
                <a:endParaRPr lang="en-US" sz="3000" dirty="0">
                  <a:solidFill>
                    <a:schemeClr val="tx1"/>
                  </a:solidFill>
                  <a:cs typeface="+mn-ea"/>
                  <a:sym typeface="+mn-lt"/>
                </a:endParaRPr>
              </a:p>
            </p:txBody>
          </p:sp>
          <p:sp>
            <p:nvSpPr>
              <p:cNvPr id="453" name="Oval 7"/>
              <p:cNvSpPr/>
              <p:nvPr/>
            </p:nvSpPr>
            <p:spPr>
              <a:xfrm>
                <a:off x="5246579" y="2795260"/>
                <a:ext cx="1459740" cy="1459738"/>
              </a:xfrm>
              <a:prstGeom prst="ellipse">
                <a:avLst/>
              </a:prstGeom>
              <a:solidFill>
                <a:schemeClr val="bg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tx1"/>
                  </a:solidFill>
                  <a:cs typeface="+mn-ea"/>
                  <a:sym typeface="+mn-lt"/>
                </a:endParaRPr>
              </a:p>
            </p:txBody>
          </p:sp>
        </p:grpSp>
        <p:grpSp>
          <p:nvGrpSpPr>
            <p:cNvPr id="5" name="Group 757"/>
            <p:cNvGrpSpPr/>
            <p:nvPr/>
          </p:nvGrpSpPr>
          <p:grpSpPr>
            <a:xfrm>
              <a:off x="5042427" y="2782263"/>
              <a:ext cx="794667" cy="794665"/>
              <a:chOff x="6882288" y="3184419"/>
              <a:chExt cx="1522822" cy="1522817"/>
            </a:xfrm>
          </p:grpSpPr>
          <p:sp>
            <p:nvSpPr>
              <p:cNvPr id="450" name="Freeform 158"/>
              <p:cNvSpPr/>
              <p:nvPr/>
            </p:nvSpPr>
            <p:spPr>
              <a:xfrm>
                <a:off x="6882288" y="3184419"/>
                <a:ext cx="1522822" cy="1522817"/>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82CEF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500">
                  <a:lnSpc>
                    <a:spcPct val="120000"/>
                  </a:lnSpc>
                  <a:spcBef>
                    <a:spcPct val="0"/>
                  </a:spcBef>
                  <a:spcAft>
                    <a:spcPct val="0"/>
                  </a:spcAft>
                </a:pPr>
                <a:endParaRPr lang="en-US" sz="3000" dirty="0">
                  <a:solidFill>
                    <a:schemeClr val="tx1"/>
                  </a:solidFill>
                  <a:cs typeface="+mn-ea"/>
                  <a:sym typeface="+mn-lt"/>
                </a:endParaRPr>
              </a:p>
            </p:txBody>
          </p:sp>
          <p:sp>
            <p:nvSpPr>
              <p:cNvPr id="451" name="Oval 159"/>
              <p:cNvSpPr/>
              <p:nvPr/>
            </p:nvSpPr>
            <p:spPr>
              <a:xfrm>
                <a:off x="7171299" y="3473428"/>
                <a:ext cx="944801" cy="944799"/>
              </a:xfrm>
              <a:prstGeom prst="ellipse">
                <a:avLst/>
              </a:prstGeom>
              <a:solidFill>
                <a:schemeClr val="bg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tx1"/>
                  </a:solidFill>
                  <a:cs typeface="+mn-ea"/>
                  <a:sym typeface="+mn-lt"/>
                </a:endParaRPr>
              </a:p>
            </p:txBody>
          </p:sp>
        </p:grpSp>
        <p:grpSp>
          <p:nvGrpSpPr>
            <p:cNvPr id="7" name="Group 2"/>
            <p:cNvGrpSpPr/>
            <p:nvPr/>
          </p:nvGrpSpPr>
          <p:grpSpPr>
            <a:xfrm>
              <a:off x="3525392" y="2921755"/>
              <a:ext cx="578058" cy="578056"/>
              <a:chOff x="3975192" y="3451728"/>
              <a:chExt cx="1107734" cy="1107730"/>
            </a:xfrm>
          </p:grpSpPr>
          <p:sp>
            <p:nvSpPr>
              <p:cNvPr id="448" name="Freeform 309"/>
              <p:cNvSpPr/>
              <p:nvPr/>
            </p:nvSpPr>
            <p:spPr>
              <a:xfrm>
                <a:off x="3975192" y="3451728"/>
                <a:ext cx="1107734" cy="1107730"/>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F9EE4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120000"/>
                  </a:lnSpc>
                  <a:spcBef>
                    <a:spcPct val="0"/>
                  </a:spcBef>
                  <a:spcAft>
                    <a:spcPct val="0"/>
                  </a:spcAft>
                </a:pPr>
                <a:endParaRPr lang="en-US" sz="3000" kern="1200" dirty="0">
                  <a:solidFill>
                    <a:schemeClr val="tx1"/>
                  </a:solidFill>
                  <a:cs typeface="+mn-ea"/>
                  <a:sym typeface="+mn-lt"/>
                </a:endParaRPr>
              </a:p>
            </p:txBody>
          </p:sp>
          <p:sp>
            <p:nvSpPr>
              <p:cNvPr id="449" name="Oval 310"/>
              <p:cNvSpPr/>
              <p:nvPr/>
            </p:nvSpPr>
            <p:spPr>
              <a:xfrm>
                <a:off x="4185425" y="3661959"/>
                <a:ext cx="687269" cy="687267"/>
              </a:xfrm>
              <a:prstGeom prst="ellipse">
                <a:avLst/>
              </a:prstGeom>
              <a:solidFill>
                <a:schemeClr val="bg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tx1"/>
                  </a:solidFill>
                  <a:cs typeface="+mn-ea"/>
                  <a:sym typeface="+mn-lt"/>
                </a:endParaRPr>
              </a:p>
            </p:txBody>
          </p:sp>
        </p:grpSp>
        <p:grpSp>
          <p:nvGrpSpPr>
            <p:cNvPr id="8" name="Group 311"/>
            <p:cNvGrpSpPr/>
            <p:nvPr/>
          </p:nvGrpSpPr>
          <p:grpSpPr>
            <a:xfrm flipH="1" flipV="1">
              <a:off x="3322008" y="3136422"/>
              <a:ext cx="565700" cy="616443"/>
              <a:chOff x="654280" y="1047000"/>
              <a:chExt cx="3037332" cy="3309787"/>
            </a:xfrm>
          </p:grpSpPr>
          <p:grpSp>
            <p:nvGrpSpPr>
              <p:cNvPr id="305" name="Group 312"/>
              <p:cNvGrpSpPr/>
              <p:nvPr/>
            </p:nvGrpSpPr>
            <p:grpSpPr>
              <a:xfrm>
                <a:off x="654280" y="2079826"/>
                <a:ext cx="3024555" cy="2276961"/>
                <a:chOff x="604505" y="1981058"/>
                <a:chExt cx="3153719" cy="2374200"/>
              </a:xfrm>
            </p:grpSpPr>
            <p:grpSp>
              <p:nvGrpSpPr>
                <p:cNvPr id="326" name="Group 336"/>
                <p:cNvGrpSpPr/>
                <p:nvPr/>
              </p:nvGrpSpPr>
              <p:grpSpPr>
                <a:xfrm rot="15155533" flipH="1">
                  <a:off x="773232" y="1812331"/>
                  <a:ext cx="2374200" cy="2711653"/>
                  <a:chOff x="6326188" y="1654175"/>
                  <a:chExt cx="2410644" cy="3082384"/>
                </a:xfrm>
                <a:solidFill>
                  <a:schemeClr val="bg2">
                    <a:lumMod val="75000"/>
                  </a:schemeClr>
                </a:solidFill>
              </p:grpSpPr>
              <p:sp>
                <p:nvSpPr>
                  <p:cNvPr id="408" name="Freeform 129"/>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09" name="Freeform 130"/>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10" name="Freeform 131"/>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11" name="Freeform 132"/>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12" name="Freeform 133"/>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13" name="Freeform 134"/>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14" name="Freeform 135"/>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15" name="Freeform 136"/>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16" name="Freeform 137"/>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17" name="Freeform 138"/>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18" name="Freeform 139"/>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19" name="Freeform 140"/>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20" name="Freeform 141"/>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21" name="Freeform 142"/>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22" name="Freeform 143"/>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23" name="Rectangle 144"/>
                  <p:cNvSpPr>
                    <a:spLocks noChangeArrowheads="1"/>
                  </p:cNvSpPr>
                  <p:nvPr/>
                </p:nvSpPr>
                <p:spPr bwMode="auto">
                  <a:xfrm>
                    <a:off x="6518275" y="3373438"/>
                    <a:ext cx="1587" cy="1588"/>
                  </a:xfrm>
                  <a:prstGeom prst="rect">
                    <a:avLst/>
                  </a:prstGeom>
                  <a:grpFill/>
                  <a:ln w="9525">
                    <a:noFill/>
                    <a:miter lim="800000"/>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24" name="Freeform 145"/>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25" name="Freeform 146"/>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26" name="Freeform 147"/>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27" name="Freeform 148"/>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28" name="Freeform 149"/>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29" name="Freeform 150"/>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30" name="Freeform 151"/>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31" name="Freeform 152"/>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32" name="Freeform 153"/>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33" name="Freeform 154"/>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34" name="Freeform 155"/>
                  <p:cNvSpPr/>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35" name="Freeform 156"/>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36" name="Freeform 157"/>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37" name="Freeform 158"/>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38" name="Freeform 159"/>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39" name="Freeform 160"/>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40" name="Freeform 161"/>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41" name="Freeform 162"/>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42" name="Freeform 163"/>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43" name="Freeform 164"/>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44" name="Freeform 165"/>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45" name="Freeform 166"/>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46" name="Freeform 167"/>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47" name="Freeform 168"/>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grpSp>
            <p:grpSp>
              <p:nvGrpSpPr>
                <p:cNvPr id="327" name="Group 337"/>
                <p:cNvGrpSpPr/>
                <p:nvPr/>
              </p:nvGrpSpPr>
              <p:grpSpPr>
                <a:xfrm rot="15155533" flipH="1">
                  <a:off x="1114059" y="1803071"/>
                  <a:ext cx="2159193" cy="2610180"/>
                  <a:chOff x="6326188" y="1654175"/>
                  <a:chExt cx="2192337" cy="2967038"/>
                </a:xfrm>
                <a:solidFill>
                  <a:schemeClr val="bg2">
                    <a:lumMod val="75000"/>
                  </a:schemeClr>
                </a:solidFill>
              </p:grpSpPr>
              <p:sp>
                <p:nvSpPr>
                  <p:cNvPr id="369" name="Freeform 129"/>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70" name="Freeform 130"/>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71" name="Freeform 131"/>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72" name="Freeform 132"/>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73" name="Freeform 133"/>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74" name="Freeform 134"/>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75" name="Freeform 135"/>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76" name="Freeform 136"/>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77" name="Freeform 137"/>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78" name="Freeform 138"/>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79" name="Freeform 139"/>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80" name="Freeform 140"/>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81" name="Freeform 141"/>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82" name="Freeform 142"/>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83" name="Freeform 143"/>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84" name="Rectangle 144"/>
                  <p:cNvSpPr>
                    <a:spLocks noChangeArrowheads="1"/>
                  </p:cNvSpPr>
                  <p:nvPr/>
                </p:nvSpPr>
                <p:spPr bwMode="auto">
                  <a:xfrm>
                    <a:off x="6518275" y="3373438"/>
                    <a:ext cx="1587" cy="1588"/>
                  </a:xfrm>
                  <a:prstGeom prst="rect">
                    <a:avLst/>
                  </a:prstGeom>
                  <a:grpFill/>
                  <a:ln w="9525">
                    <a:noFill/>
                    <a:miter lim="800000"/>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85" name="Freeform 145"/>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86" name="Freeform 146"/>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87" name="Freeform 147"/>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88" name="Freeform 148"/>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89" name="Freeform 149"/>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90" name="Freeform 150"/>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91" name="Freeform 151"/>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92" name="Freeform 152"/>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93" name="Freeform 153"/>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94" name="Freeform 154"/>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95" name="Freeform 156"/>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96" name="Freeform 157"/>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97" name="Freeform 158"/>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98" name="Freeform 159"/>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99" name="Freeform 160"/>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00" name="Freeform 161"/>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01" name="Freeform 162"/>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02" name="Freeform 163"/>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03" name="Freeform 164"/>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04" name="Freeform 165"/>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05" name="Freeform 166"/>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06" name="Freeform 167"/>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07" name="Freeform 168"/>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grpSp>
            <p:grpSp>
              <p:nvGrpSpPr>
                <p:cNvPr id="328" name="Group 338"/>
                <p:cNvGrpSpPr/>
                <p:nvPr/>
              </p:nvGrpSpPr>
              <p:grpSpPr>
                <a:xfrm rot="15155533" flipH="1">
                  <a:off x="1264410" y="1845476"/>
                  <a:ext cx="2259435" cy="2728193"/>
                  <a:chOff x="6224407" y="1520027"/>
                  <a:chExt cx="2294118" cy="3101186"/>
                </a:xfrm>
                <a:solidFill>
                  <a:schemeClr val="bg2">
                    <a:lumMod val="75000"/>
                  </a:schemeClr>
                </a:solidFill>
              </p:grpSpPr>
              <p:sp>
                <p:nvSpPr>
                  <p:cNvPr id="329" name="Freeform 129"/>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30" name="Freeform 130"/>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31" name="Freeform 131"/>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32" name="Freeform 132"/>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33" name="Freeform 133"/>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34" name="Freeform 134"/>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35" name="Freeform 135"/>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36" name="Freeform 136"/>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37" name="Freeform 137"/>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38" name="Freeform 138"/>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39" name="Freeform 139"/>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40" name="Freeform 140"/>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41" name="Freeform 141"/>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42" name="Freeform 142"/>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43" name="Freeform 143"/>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44" name="Rectangle 144"/>
                  <p:cNvSpPr>
                    <a:spLocks noChangeArrowheads="1"/>
                  </p:cNvSpPr>
                  <p:nvPr/>
                </p:nvSpPr>
                <p:spPr bwMode="auto">
                  <a:xfrm>
                    <a:off x="6518275" y="3373438"/>
                    <a:ext cx="1587" cy="1588"/>
                  </a:xfrm>
                  <a:prstGeom prst="rect">
                    <a:avLst/>
                  </a:prstGeom>
                  <a:grpFill/>
                  <a:ln w="9525">
                    <a:noFill/>
                    <a:miter lim="800000"/>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45" name="Freeform 145"/>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46" name="Freeform 146"/>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47" name="Freeform 147"/>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48" name="Freeform 148"/>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49" name="Freeform 149"/>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50" name="Freeform 150"/>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51" name="Freeform 151"/>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52" name="Freeform 152"/>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53" name="Freeform 153"/>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54" name="Freeform 154"/>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55" name="Freeform 155"/>
                  <p:cNvSpPr/>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56" name="Freeform 156"/>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57" name="Freeform 157"/>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58" name="Freeform 158"/>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59" name="Freeform 159"/>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60" name="Freeform 160"/>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61" name="Freeform 161"/>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62" name="Freeform 162"/>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63" name="Freeform 163"/>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64" name="Freeform 164"/>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65" name="Freeform 165"/>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66" name="Freeform 166"/>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67" name="Freeform 167"/>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68" name="Freeform 168"/>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grpSp>
          </p:grpSp>
          <p:grpSp>
            <p:nvGrpSpPr>
              <p:cNvPr id="306" name="Group 313"/>
              <p:cNvGrpSpPr/>
              <p:nvPr/>
            </p:nvGrpSpPr>
            <p:grpSpPr>
              <a:xfrm rot="806963">
                <a:off x="2008129" y="1047000"/>
                <a:ext cx="1683483" cy="1691701"/>
                <a:chOff x="4391025" y="1189038"/>
                <a:chExt cx="1952625" cy="1962150"/>
              </a:xfrm>
            </p:grpSpPr>
            <p:sp>
              <p:nvSpPr>
                <p:cNvPr id="307" name="Freeform 6"/>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3"/>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08" name="Freeform 7"/>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09" name="Freeform 8"/>
                <p:cNvSpPr/>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rgbClr val="F9EE4E"/>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10" name="Freeform 10"/>
                <p:cNvSpPr/>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tx1">
                    <a:lumMod val="10000"/>
                    <a:lumOff val="90000"/>
                  </a:schemeClr>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11" name="Freeform 11"/>
                <p:cNvSpPr/>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12" name="Freeform 12"/>
                <p:cNvSpPr/>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rgbClr val="F9EE4E"/>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13" name="Freeform 23"/>
                <p:cNvSpPr/>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chemeClr val="accent5">
                    <a:lumMod val="60000"/>
                    <a:lumOff val="40000"/>
                  </a:schemeClr>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14" name="Freeform 31"/>
                <p:cNvSpPr/>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15" name="Oval 32"/>
                <p:cNvSpPr>
                  <a:spLocks noChangeArrowheads="1"/>
                </p:cNvSpPr>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16" name="Freeform 33"/>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17" name="Oval 34"/>
                <p:cNvSpPr>
                  <a:spLocks noChangeArrowheads="1"/>
                </p:cNvSpPr>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18" name="Freeform 35"/>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19" name="Freeform 36"/>
                <p:cNvSpPr/>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20" name="Freeform 37"/>
                <p:cNvSpPr>
                  <a:spLocks noEditPoints="1"/>
                </p:cNvSpPr>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21" name="Freeform 38"/>
                <p:cNvSpPr/>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22" name="Freeform 40"/>
                <p:cNvSpPr/>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23" name="Freeform 41"/>
                <p:cNvSpPr>
                  <a:spLocks noEditPoints="1"/>
                </p:cNvSpPr>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24" name="Freeform 42"/>
                <p:cNvSpPr/>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25" name="Freeform 14"/>
                <p:cNvSpPr/>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rgbClr val="F9EE4E"/>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grpSp>
        </p:grpSp>
        <p:grpSp>
          <p:nvGrpSpPr>
            <p:cNvPr id="9" name="Group 460"/>
            <p:cNvGrpSpPr/>
            <p:nvPr/>
          </p:nvGrpSpPr>
          <p:grpSpPr>
            <a:xfrm flipH="1">
              <a:off x="3759045" y="1780201"/>
              <a:ext cx="1104409" cy="1203479"/>
              <a:chOff x="654280" y="1047000"/>
              <a:chExt cx="3037332" cy="3309787"/>
            </a:xfrm>
          </p:grpSpPr>
          <p:grpSp>
            <p:nvGrpSpPr>
              <p:cNvPr id="162" name="Group 461"/>
              <p:cNvGrpSpPr/>
              <p:nvPr/>
            </p:nvGrpSpPr>
            <p:grpSpPr>
              <a:xfrm>
                <a:off x="654280" y="2079826"/>
                <a:ext cx="3024555" cy="2276961"/>
                <a:chOff x="604505" y="1981058"/>
                <a:chExt cx="3153719" cy="2374200"/>
              </a:xfrm>
            </p:grpSpPr>
            <p:grpSp>
              <p:nvGrpSpPr>
                <p:cNvPr id="183" name="Group 483"/>
                <p:cNvGrpSpPr/>
                <p:nvPr/>
              </p:nvGrpSpPr>
              <p:grpSpPr>
                <a:xfrm rot="15155533" flipH="1">
                  <a:off x="773232" y="1812331"/>
                  <a:ext cx="2374200" cy="2711653"/>
                  <a:chOff x="6326188" y="1654175"/>
                  <a:chExt cx="2410644" cy="3082384"/>
                </a:xfrm>
                <a:solidFill>
                  <a:schemeClr val="bg2">
                    <a:lumMod val="75000"/>
                  </a:schemeClr>
                </a:solidFill>
              </p:grpSpPr>
              <p:sp>
                <p:nvSpPr>
                  <p:cNvPr id="265" name="Freeform 129"/>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66" name="Freeform 130"/>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67" name="Freeform 131"/>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68" name="Freeform 132"/>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69" name="Freeform 133"/>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70" name="Freeform 134"/>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71" name="Freeform 135"/>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72" name="Freeform 136"/>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73" name="Freeform 137"/>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74" name="Freeform 138"/>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75" name="Freeform 139"/>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76" name="Freeform 140"/>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77" name="Freeform 141"/>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78" name="Freeform 142"/>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79" name="Freeform 143"/>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80" name="Rectangle 144"/>
                  <p:cNvSpPr>
                    <a:spLocks noChangeArrowheads="1"/>
                  </p:cNvSpPr>
                  <p:nvPr/>
                </p:nvSpPr>
                <p:spPr bwMode="auto">
                  <a:xfrm>
                    <a:off x="6518275" y="3373438"/>
                    <a:ext cx="1587" cy="1588"/>
                  </a:xfrm>
                  <a:prstGeom prst="rect">
                    <a:avLst/>
                  </a:prstGeom>
                  <a:grpFill/>
                  <a:ln w="9525">
                    <a:noFill/>
                    <a:miter lim="800000"/>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81" name="Freeform 145"/>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82" name="Freeform 146"/>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83" name="Freeform 147"/>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84" name="Freeform 148"/>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85" name="Freeform 149"/>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86" name="Freeform 150"/>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87" name="Freeform 151"/>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88" name="Freeform 152"/>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89" name="Freeform 153"/>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90" name="Freeform 154"/>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91" name="Freeform 155"/>
                  <p:cNvSpPr/>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92" name="Freeform 156"/>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93" name="Freeform 157"/>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94" name="Freeform 158"/>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95" name="Freeform 159"/>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96" name="Freeform 160"/>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97" name="Freeform 161"/>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98" name="Freeform 162"/>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99" name="Freeform 163"/>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00" name="Freeform 164"/>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01" name="Freeform 165"/>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02" name="Freeform 166"/>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03" name="Freeform 167"/>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04" name="Freeform 168"/>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grpSp>
            <p:grpSp>
              <p:nvGrpSpPr>
                <p:cNvPr id="184" name="Group 484"/>
                <p:cNvGrpSpPr/>
                <p:nvPr/>
              </p:nvGrpSpPr>
              <p:grpSpPr>
                <a:xfrm rot="15155533" flipH="1">
                  <a:off x="1114059" y="1803071"/>
                  <a:ext cx="2159193" cy="2610180"/>
                  <a:chOff x="6326188" y="1654175"/>
                  <a:chExt cx="2192337" cy="2967038"/>
                </a:xfrm>
                <a:solidFill>
                  <a:schemeClr val="bg2">
                    <a:lumMod val="75000"/>
                  </a:schemeClr>
                </a:solidFill>
              </p:grpSpPr>
              <p:sp>
                <p:nvSpPr>
                  <p:cNvPr id="226" name="Freeform 129"/>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27" name="Freeform 130"/>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28" name="Freeform 131"/>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29" name="Freeform 132"/>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30" name="Freeform 133"/>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31" name="Freeform 134"/>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32" name="Freeform 135"/>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33" name="Freeform 136"/>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34" name="Freeform 137"/>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35" name="Freeform 138"/>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36" name="Freeform 139"/>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37" name="Freeform 140"/>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38" name="Freeform 141"/>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39" name="Freeform 142"/>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40" name="Freeform 143"/>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41" name="Rectangle 144"/>
                  <p:cNvSpPr>
                    <a:spLocks noChangeArrowheads="1"/>
                  </p:cNvSpPr>
                  <p:nvPr/>
                </p:nvSpPr>
                <p:spPr bwMode="auto">
                  <a:xfrm>
                    <a:off x="6518275" y="3373438"/>
                    <a:ext cx="1587" cy="1588"/>
                  </a:xfrm>
                  <a:prstGeom prst="rect">
                    <a:avLst/>
                  </a:prstGeom>
                  <a:grpFill/>
                  <a:ln w="9525">
                    <a:noFill/>
                    <a:miter lim="800000"/>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42" name="Freeform 145"/>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43" name="Freeform 146"/>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44" name="Freeform 147"/>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45" name="Freeform 148"/>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46" name="Freeform 149"/>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47" name="Freeform 150"/>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48" name="Freeform 151"/>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49" name="Freeform 152"/>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50" name="Freeform 153"/>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51" name="Freeform 154"/>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52" name="Freeform 156"/>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53" name="Freeform 157"/>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54" name="Freeform 158"/>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55" name="Freeform 159"/>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56" name="Freeform 160"/>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57" name="Freeform 161"/>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58" name="Freeform 162"/>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59" name="Freeform 163"/>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60" name="Freeform 164"/>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61" name="Freeform 165"/>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62" name="Freeform 166"/>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63" name="Freeform 167"/>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64" name="Freeform 168"/>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grpSp>
            <p:grpSp>
              <p:nvGrpSpPr>
                <p:cNvPr id="185" name="Group 485"/>
                <p:cNvGrpSpPr/>
                <p:nvPr/>
              </p:nvGrpSpPr>
              <p:grpSpPr>
                <a:xfrm rot="15155533" flipH="1">
                  <a:off x="1264410" y="1845476"/>
                  <a:ext cx="2259435" cy="2728193"/>
                  <a:chOff x="6224407" y="1520027"/>
                  <a:chExt cx="2294118" cy="3101186"/>
                </a:xfrm>
                <a:solidFill>
                  <a:schemeClr val="bg2">
                    <a:lumMod val="75000"/>
                  </a:schemeClr>
                </a:solidFill>
              </p:grpSpPr>
              <p:sp>
                <p:nvSpPr>
                  <p:cNvPr id="186" name="Freeform 129"/>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87" name="Freeform 130"/>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88" name="Freeform 131"/>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89" name="Freeform 132"/>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90" name="Freeform 133"/>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91" name="Freeform 134"/>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92" name="Freeform 135"/>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93" name="Freeform 136"/>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94" name="Freeform 137"/>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95" name="Freeform 138"/>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96" name="Freeform 139"/>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97" name="Freeform 140"/>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98" name="Freeform 141"/>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99" name="Freeform 142"/>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00" name="Freeform 143"/>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01" name="Rectangle 144"/>
                  <p:cNvSpPr>
                    <a:spLocks noChangeArrowheads="1"/>
                  </p:cNvSpPr>
                  <p:nvPr/>
                </p:nvSpPr>
                <p:spPr bwMode="auto">
                  <a:xfrm>
                    <a:off x="6518275" y="3373438"/>
                    <a:ext cx="1587" cy="1588"/>
                  </a:xfrm>
                  <a:prstGeom prst="rect">
                    <a:avLst/>
                  </a:prstGeom>
                  <a:grpFill/>
                  <a:ln w="9525">
                    <a:noFill/>
                    <a:miter lim="800000"/>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02" name="Freeform 145"/>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03" name="Freeform 146"/>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04" name="Freeform 147"/>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05" name="Freeform 148"/>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06" name="Freeform 149"/>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07" name="Freeform 150"/>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08" name="Freeform 151"/>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09" name="Freeform 152"/>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10" name="Freeform 153"/>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11" name="Freeform 154"/>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12" name="Freeform 155"/>
                  <p:cNvSpPr/>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13" name="Freeform 156"/>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14" name="Freeform 157"/>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15" name="Freeform 158"/>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16" name="Freeform 159"/>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17" name="Freeform 160"/>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18" name="Freeform 161"/>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19" name="Freeform 162"/>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20" name="Freeform 163"/>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21" name="Freeform 164"/>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22" name="Freeform 165"/>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23" name="Freeform 166"/>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24" name="Freeform 167"/>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25" name="Freeform 168"/>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grpSp>
          </p:grpSp>
          <p:grpSp>
            <p:nvGrpSpPr>
              <p:cNvPr id="163" name="Group 462"/>
              <p:cNvGrpSpPr/>
              <p:nvPr/>
            </p:nvGrpSpPr>
            <p:grpSpPr>
              <a:xfrm rot="806963">
                <a:off x="2008129" y="1047000"/>
                <a:ext cx="1683483" cy="1691701"/>
                <a:chOff x="4391025" y="1189038"/>
                <a:chExt cx="1952625" cy="1962150"/>
              </a:xfrm>
            </p:grpSpPr>
            <p:sp>
              <p:nvSpPr>
                <p:cNvPr id="164" name="Freeform 6"/>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1"/>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65" name="Freeform 7"/>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66" name="Freeform 8"/>
                <p:cNvSpPr/>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rgbClr val="F58081"/>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67" name="Freeform 10"/>
                <p:cNvSpPr/>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tx1">
                    <a:lumMod val="10000"/>
                    <a:lumOff val="90000"/>
                  </a:schemeClr>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68" name="Freeform 11"/>
                <p:cNvSpPr/>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69" name="Freeform 12"/>
                <p:cNvSpPr/>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rgbClr val="F58081"/>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70" name="Freeform 23"/>
                <p:cNvSpPr/>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rgbClr val="4CC1BA"/>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71" name="Freeform 31"/>
                <p:cNvSpPr/>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72" name="Oval 32"/>
                <p:cNvSpPr>
                  <a:spLocks noChangeArrowheads="1"/>
                </p:cNvSpPr>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73" name="Freeform 33"/>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74" name="Oval 34"/>
                <p:cNvSpPr>
                  <a:spLocks noChangeArrowheads="1"/>
                </p:cNvSpPr>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75" name="Freeform 35"/>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76" name="Freeform 36"/>
                <p:cNvSpPr/>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77" name="Freeform 37"/>
                <p:cNvSpPr>
                  <a:spLocks noEditPoints="1"/>
                </p:cNvSpPr>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78" name="Freeform 38"/>
                <p:cNvSpPr/>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79" name="Freeform 40"/>
                <p:cNvSpPr/>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80" name="Freeform 41"/>
                <p:cNvSpPr>
                  <a:spLocks noEditPoints="1"/>
                </p:cNvSpPr>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81" name="Freeform 42"/>
                <p:cNvSpPr/>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82" name="Freeform 14"/>
                <p:cNvSpPr/>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rgbClr val="F58081"/>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grpSp>
        </p:grpSp>
        <p:grpSp>
          <p:nvGrpSpPr>
            <p:cNvPr id="10" name="Group 605"/>
            <p:cNvGrpSpPr/>
            <p:nvPr/>
          </p:nvGrpSpPr>
          <p:grpSpPr>
            <a:xfrm>
              <a:off x="5341842" y="2317709"/>
              <a:ext cx="780760" cy="850795"/>
              <a:chOff x="654280" y="1047000"/>
              <a:chExt cx="3037332" cy="3309787"/>
            </a:xfrm>
          </p:grpSpPr>
          <p:grpSp>
            <p:nvGrpSpPr>
              <p:cNvPr id="19" name="Group 606"/>
              <p:cNvGrpSpPr/>
              <p:nvPr/>
            </p:nvGrpSpPr>
            <p:grpSpPr>
              <a:xfrm>
                <a:off x="654280" y="2079826"/>
                <a:ext cx="3024555" cy="2276961"/>
                <a:chOff x="604505" y="1981058"/>
                <a:chExt cx="3153719" cy="2374200"/>
              </a:xfrm>
            </p:grpSpPr>
            <p:grpSp>
              <p:nvGrpSpPr>
                <p:cNvPr id="40" name="Group 628"/>
                <p:cNvGrpSpPr/>
                <p:nvPr/>
              </p:nvGrpSpPr>
              <p:grpSpPr>
                <a:xfrm rot="15155533" flipH="1">
                  <a:off x="773232" y="1812331"/>
                  <a:ext cx="2374200" cy="2711653"/>
                  <a:chOff x="6326188" y="1654175"/>
                  <a:chExt cx="2410644" cy="3082384"/>
                </a:xfrm>
                <a:solidFill>
                  <a:schemeClr val="bg2">
                    <a:lumMod val="75000"/>
                  </a:schemeClr>
                </a:solidFill>
              </p:grpSpPr>
              <p:sp>
                <p:nvSpPr>
                  <p:cNvPr id="122" name="Freeform 129"/>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23" name="Freeform 130"/>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24" name="Freeform 131"/>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25" name="Freeform 132"/>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26" name="Freeform 133"/>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27" name="Freeform 134"/>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28" name="Freeform 135"/>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29" name="Freeform 136"/>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30" name="Freeform 137"/>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31" name="Freeform 138"/>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32" name="Freeform 139"/>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33" name="Freeform 140"/>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34" name="Freeform 141"/>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35" name="Freeform 142"/>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36" name="Freeform 143"/>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37" name="Rectangle 144"/>
                  <p:cNvSpPr>
                    <a:spLocks noChangeArrowheads="1"/>
                  </p:cNvSpPr>
                  <p:nvPr/>
                </p:nvSpPr>
                <p:spPr bwMode="auto">
                  <a:xfrm>
                    <a:off x="6518275" y="3373438"/>
                    <a:ext cx="1587" cy="1588"/>
                  </a:xfrm>
                  <a:prstGeom prst="rect">
                    <a:avLst/>
                  </a:prstGeom>
                  <a:grpFill/>
                  <a:ln w="9525">
                    <a:noFill/>
                    <a:miter lim="800000"/>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38" name="Freeform 145"/>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39" name="Freeform 146"/>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40" name="Freeform 147"/>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41" name="Freeform 148"/>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42" name="Freeform 149"/>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43" name="Freeform 150"/>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44" name="Freeform 151"/>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45" name="Freeform 152"/>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46" name="Freeform 153"/>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47" name="Freeform 154"/>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48" name="Freeform 155"/>
                  <p:cNvSpPr/>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49" name="Freeform 156"/>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50" name="Freeform 157"/>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51" name="Freeform 158"/>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52" name="Freeform 159"/>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53" name="Freeform 160"/>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54" name="Freeform 161"/>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55" name="Freeform 162"/>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56" name="Freeform 163"/>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57" name="Freeform 164"/>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58" name="Freeform 165"/>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59" name="Freeform 166"/>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60" name="Freeform 167"/>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61" name="Freeform 168"/>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grpSp>
            <p:grpSp>
              <p:nvGrpSpPr>
                <p:cNvPr id="41" name="Group 629"/>
                <p:cNvGrpSpPr/>
                <p:nvPr/>
              </p:nvGrpSpPr>
              <p:grpSpPr>
                <a:xfrm rot="15155533" flipH="1">
                  <a:off x="1114059" y="1803071"/>
                  <a:ext cx="2159193" cy="2610180"/>
                  <a:chOff x="6326188" y="1654175"/>
                  <a:chExt cx="2192337" cy="2967038"/>
                </a:xfrm>
                <a:solidFill>
                  <a:schemeClr val="bg2">
                    <a:lumMod val="75000"/>
                  </a:schemeClr>
                </a:solidFill>
              </p:grpSpPr>
              <p:sp>
                <p:nvSpPr>
                  <p:cNvPr id="83" name="Freeform 129"/>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84" name="Freeform 130"/>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85" name="Freeform 131"/>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86" name="Freeform 132"/>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87" name="Freeform 133"/>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88" name="Freeform 134"/>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89" name="Freeform 135"/>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90" name="Freeform 136"/>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91" name="Freeform 137"/>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92" name="Freeform 138"/>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93" name="Freeform 139"/>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94" name="Freeform 140"/>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95" name="Freeform 141"/>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96" name="Freeform 142"/>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97" name="Freeform 143"/>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98" name="Rectangle 144"/>
                  <p:cNvSpPr>
                    <a:spLocks noChangeArrowheads="1"/>
                  </p:cNvSpPr>
                  <p:nvPr/>
                </p:nvSpPr>
                <p:spPr bwMode="auto">
                  <a:xfrm>
                    <a:off x="6518275" y="3373438"/>
                    <a:ext cx="1587" cy="1588"/>
                  </a:xfrm>
                  <a:prstGeom prst="rect">
                    <a:avLst/>
                  </a:prstGeom>
                  <a:grpFill/>
                  <a:ln w="9525">
                    <a:noFill/>
                    <a:miter lim="800000"/>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99" name="Freeform 145"/>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00" name="Freeform 146"/>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01" name="Freeform 147"/>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02" name="Freeform 148"/>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03" name="Freeform 149"/>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04" name="Freeform 150"/>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05" name="Freeform 151"/>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06" name="Freeform 152"/>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07" name="Freeform 153"/>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08" name="Freeform 154"/>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09" name="Freeform 156"/>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10" name="Freeform 157"/>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11" name="Freeform 158"/>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12" name="Freeform 159"/>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13" name="Freeform 160"/>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14" name="Freeform 161"/>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15" name="Freeform 162"/>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16" name="Freeform 163"/>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17" name="Freeform 164"/>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18" name="Freeform 165"/>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19" name="Freeform 166"/>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20" name="Freeform 167"/>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21" name="Freeform 168"/>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grpSp>
            <p:grpSp>
              <p:nvGrpSpPr>
                <p:cNvPr id="42" name="Group 630"/>
                <p:cNvGrpSpPr/>
                <p:nvPr/>
              </p:nvGrpSpPr>
              <p:grpSpPr>
                <a:xfrm rot="15155533" flipH="1">
                  <a:off x="1264410" y="1845476"/>
                  <a:ext cx="2259435" cy="2728193"/>
                  <a:chOff x="6224407" y="1520027"/>
                  <a:chExt cx="2294118" cy="3101186"/>
                </a:xfrm>
                <a:solidFill>
                  <a:schemeClr val="bg2">
                    <a:lumMod val="75000"/>
                  </a:schemeClr>
                </a:solidFill>
              </p:grpSpPr>
              <p:sp>
                <p:nvSpPr>
                  <p:cNvPr id="43" name="Freeform 129"/>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4" name="Freeform 130"/>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5" name="Freeform 131"/>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6" name="Freeform 132"/>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7" name="Freeform 133"/>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8" name="Freeform 134"/>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49" name="Freeform 135"/>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50" name="Freeform 136"/>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51" name="Freeform 137"/>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52" name="Freeform 138"/>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53" name="Freeform 139"/>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54" name="Freeform 140"/>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55" name="Freeform 141"/>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56" name="Freeform 142"/>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57" name="Freeform 143"/>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58" name="Rectangle 144"/>
                  <p:cNvSpPr>
                    <a:spLocks noChangeArrowheads="1"/>
                  </p:cNvSpPr>
                  <p:nvPr/>
                </p:nvSpPr>
                <p:spPr bwMode="auto">
                  <a:xfrm>
                    <a:off x="6518275" y="3373438"/>
                    <a:ext cx="1587" cy="1588"/>
                  </a:xfrm>
                  <a:prstGeom prst="rect">
                    <a:avLst/>
                  </a:prstGeom>
                  <a:grpFill/>
                  <a:ln w="9525">
                    <a:noFill/>
                    <a:miter lim="800000"/>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59" name="Freeform 145"/>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60" name="Freeform 146"/>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61" name="Freeform 147"/>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62" name="Freeform 148"/>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63" name="Freeform 149"/>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64" name="Freeform 150"/>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65" name="Freeform 151"/>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66" name="Freeform 152"/>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67" name="Freeform 153"/>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68" name="Freeform 154"/>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69" name="Freeform 155"/>
                  <p:cNvSpPr/>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70" name="Freeform 156"/>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71" name="Freeform 157"/>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72" name="Freeform 158"/>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73" name="Freeform 159"/>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74" name="Freeform 160"/>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75" name="Freeform 161"/>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76" name="Freeform 162"/>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77" name="Freeform 163"/>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78" name="Freeform 164"/>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79" name="Freeform 165"/>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80" name="Freeform 166"/>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81" name="Freeform 167"/>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82" name="Freeform 168"/>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grpSp>
          </p:grpSp>
          <p:grpSp>
            <p:nvGrpSpPr>
              <p:cNvPr id="20" name="Group 607"/>
              <p:cNvGrpSpPr/>
              <p:nvPr/>
            </p:nvGrpSpPr>
            <p:grpSpPr>
              <a:xfrm rot="806963">
                <a:off x="2008129" y="1047000"/>
                <a:ext cx="1683483" cy="1691701"/>
                <a:chOff x="4391025" y="1189038"/>
                <a:chExt cx="1952625" cy="1962150"/>
              </a:xfrm>
            </p:grpSpPr>
            <p:sp>
              <p:nvSpPr>
                <p:cNvPr id="17" name="Freeform 6"/>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4"/>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18" name="Freeform 7"/>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3" name="Freeform 8"/>
                <p:cNvSpPr/>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rgbClr val="82CEF4"/>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4" name="Freeform 10"/>
                <p:cNvSpPr/>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tx1">
                    <a:lumMod val="10000"/>
                    <a:lumOff val="90000"/>
                  </a:schemeClr>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5" name="Freeform 11"/>
                <p:cNvSpPr/>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6" name="Freeform 12"/>
                <p:cNvSpPr/>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rgbClr val="82CEF4"/>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7" name="Freeform 23"/>
                <p:cNvSpPr/>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chemeClr val="accent4">
                    <a:lumMod val="60000"/>
                    <a:lumOff val="40000"/>
                  </a:schemeClr>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8" name="Freeform 31"/>
                <p:cNvSpPr/>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29" name="Oval 32"/>
                <p:cNvSpPr>
                  <a:spLocks noChangeArrowheads="1"/>
                </p:cNvSpPr>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0" name="Freeform 33"/>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1" name="Oval 34"/>
                <p:cNvSpPr>
                  <a:spLocks noChangeArrowheads="1"/>
                </p:cNvSpPr>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2" name="Freeform 35"/>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3" name="Freeform 36"/>
                <p:cNvSpPr/>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4" name="Freeform 37"/>
                <p:cNvSpPr>
                  <a:spLocks noEditPoints="1"/>
                </p:cNvSpPr>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5" name="Freeform 38"/>
                <p:cNvSpPr/>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6" name="Freeform 40"/>
                <p:cNvSpPr/>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7" name="Freeform 41"/>
                <p:cNvSpPr>
                  <a:spLocks noEditPoints="1"/>
                </p:cNvSpPr>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8" name="Freeform 42"/>
                <p:cNvSpPr/>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sp>
              <p:nvSpPr>
                <p:cNvPr id="39" name="Freeform 14"/>
                <p:cNvSpPr/>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rgbClr val="82CEF4"/>
                </a:solidFill>
                <a:ln w="9525">
                  <a:noFill/>
                  <a:round/>
                </a:ln>
              </p:spPr>
              <p:txBody>
                <a:bodyPr vert="horz" wrap="square" lIns="91440" tIns="45720" rIns="91440" bIns="45720" numCol="1" anchor="t" anchorCtr="0" compatLnSpc="1"/>
                <a:lstStyle/>
                <a:p>
                  <a:pPr>
                    <a:lnSpc>
                      <a:spcPct val="120000"/>
                    </a:lnSpc>
                  </a:pPr>
                  <a:endParaRPr lang="en-US">
                    <a:solidFill>
                      <a:schemeClr val="tx1"/>
                    </a:solidFill>
                    <a:cs typeface="+mn-ea"/>
                    <a:sym typeface="+mn-lt"/>
                  </a:endParaRPr>
                </a:p>
              </p:txBody>
            </p:sp>
          </p:grpSp>
        </p:grpSp>
      </p:grpSp>
      <p:sp>
        <p:nvSpPr>
          <p:cNvPr id="457" name="文本框 15"/>
          <p:cNvSpPr txBox="1"/>
          <p:nvPr/>
        </p:nvSpPr>
        <p:spPr>
          <a:xfrm>
            <a:off x="4602480" y="4898390"/>
            <a:ext cx="2860675" cy="193040"/>
          </a:xfrm>
          <a:prstGeom prst="rect">
            <a:avLst/>
          </a:prstGeom>
          <a:noFill/>
        </p:spPr>
        <p:txBody>
          <a:bodyPr wrap="square" rtlCol="0" anchor="ctr" anchorCtr="1">
            <a:noAutofit/>
          </a:bodyPr>
          <a:lstStyle/>
          <a:p>
            <a:pPr algn="ctr"/>
            <a:r>
              <a:rPr lang="zh-CN" altLang="en-US" dirty="0">
                <a:solidFill>
                  <a:schemeClr val="tx1"/>
                </a:solidFill>
                <a:cs typeface="+mn-ea"/>
                <a:sym typeface="+mn-lt"/>
              </a:rPr>
              <a:t>坚持研究与学习相结合</a:t>
            </a:r>
            <a:endParaRPr lang="zh-CN" altLang="en-US" dirty="0">
              <a:solidFill>
                <a:schemeClr val="tx1"/>
              </a:solidFill>
              <a:cs typeface="+mn-ea"/>
              <a:sym typeface="+mn-lt"/>
            </a:endParaRPr>
          </a:p>
        </p:txBody>
      </p:sp>
      <p:sp>
        <p:nvSpPr>
          <p:cNvPr id="458" name="文本框 16"/>
          <p:cNvSpPr txBox="1"/>
          <p:nvPr/>
        </p:nvSpPr>
        <p:spPr>
          <a:xfrm>
            <a:off x="3263900" y="5158105"/>
            <a:ext cx="5308600" cy="1386205"/>
          </a:xfrm>
          <a:prstGeom prst="rect">
            <a:avLst/>
          </a:prstGeom>
          <a:noFill/>
        </p:spPr>
        <p:txBody>
          <a:bodyPr wrap="square" rtlCol="0" anchor="t" anchorCtr="1">
            <a:noAutofit/>
          </a:bodyPr>
          <a:lstStyle/>
          <a:p>
            <a:pPr algn="l">
              <a:lnSpc>
                <a:spcPct val="125000"/>
              </a:lnSpc>
              <a:spcBef>
                <a:spcPts val="0"/>
              </a:spcBef>
              <a:spcAft>
                <a:spcPts val="0"/>
              </a:spcAft>
            </a:pPr>
            <a:r>
              <a:rPr lang="zh-CN" altLang="en-US" sz="1400" dirty="0">
                <a:solidFill>
                  <a:schemeClr val="tx1"/>
                </a:solidFill>
                <a:cs typeface="+mn-ea"/>
                <a:sym typeface="+mn-lt"/>
              </a:rPr>
              <a:t>班级管理理论和其他学科理论一样，也需要不断地发展和完善。这就要求学习者应采取研究性的学习方式，要着眼于对现实班级管理问题的理论思考，注重对班级管理的科学方法及学生成长的科学规律的研究；要总结班级管理的新经验、新思想、新成果，从而进一步丰富班级管理理论。</a:t>
            </a:r>
            <a:endParaRPr lang="zh-CN" altLang="en-US" sz="1400" dirty="0">
              <a:solidFill>
                <a:schemeClr val="tx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58"/>
                                        </p:tgtEl>
                                        <p:attrNameLst>
                                          <p:attrName>style.visibility</p:attrName>
                                        </p:attrNameLst>
                                      </p:cBhvr>
                                      <p:to>
                                        <p:strVal val="visible"/>
                                      </p:to>
                                    </p:set>
                                    <p:anim calcmode="lin" valueType="num">
                                      <p:cBhvr>
                                        <p:cTn id="29" dur="500" fill="hold"/>
                                        <p:tgtEl>
                                          <p:spTgt spid="458"/>
                                        </p:tgtEl>
                                        <p:attrNameLst>
                                          <p:attrName>ppt_w</p:attrName>
                                        </p:attrNameLst>
                                      </p:cBhvr>
                                      <p:tavLst>
                                        <p:tav tm="0">
                                          <p:val>
                                            <p:fltVal val="0"/>
                                          </p:val>
                                        </p:tav>
                                        <p:tav tm="100000">
                                          <p:val>
                                            <p:strVal val="#ppt_w"/>
                                          </p:val>
                                        </p:tav>
                                      </p:tavLst>
                                    </p:anim>
                                    <p:anim calcmode="lin" valueType="num">
                                      <p:cBhvr>
                                        <p:cTn id="30" dur="500" fill="hold"/>
                                        <p:tgtEl>
                                          <p:spTgt spid="458"/>
                                        </p:tgtEl>
                                        <p:attrNameLst>
                                          <p:attrName>ppt_h</p:attrName>
                                        </p:attrNameLst>
                                      </p:cBhvr>
                                      <p:tavLst>
                                        <p:tav tm="0">
                                          <p:val>
                                            <p:fltVal val="0"/>
                                          </p:val>
                                        </p:tav>
                                        <p:tav tm="100000">
                                          <p:val>
                                            <p:strVal val="#ppt_h"/>
                                          </p:val>
                                        </p:tav>
                                      </p:tavLst>
                                    </p:anim>
                                    <p:animEffect transition="in" filter="fade">
                                      <p:cBhvr>
                                        <p:cTn id="31" dur="500"/>
                                        <p:tgtEl>
                                          <p:spTgt spid="45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57"/>
                                        </p:tgtEl>
                                        <p:attrNameLst>
                                          <p:attrName>style.visibility</p:attrName>
                                        </p:attrNameLst>
                                      </p:cBhvr>
                                      <p:to>
                                        <p:strVal val="visible"/>
                                      </p:to>
                                    </p:set>
                                    <p:anim calcmode="lin" valueType="num">
                                      <p:cBhvr>
                                        <p:cTn id="34" dur="500" fill="hold"/>
                                        <p:tgtEl>
                                          <p:spTgt spid="457"/>
                                        </p:tgtEl>
                                        <p:attrNameLst>
                                          <p:attrName>ppt_w</p:attrName>
                                        </p:attrNameLst>
                                      </p:cBhvr>
                                      <p:tavLst>
                                        <p:tav tm="0">
                                          <p:val>
                                            <p:fltVal val="0"/>
                                          </p:val>
                                        </p:tav>
                                        <p:tav tm="100000">
                                          <p:val>
                                            <p:strVal val="#ppt_w"/>
                                          </p:val>
                                        </p:tav>
                                      </p:tavLst>
                                    </p:anim>
                                    <p:anim calcmode="lin" valueType="num">
                                      <p:cBhvr>
                                        <p:cTn id="35" dur="500" fill="hold"/>
                                        <p:tgtEl>
                                          <p:spTgt spid="457"/>
                                        </p:tgtEl>
                                        <p:attrNameLst>
                                          <p:attrName>ppt_h</p:attrName>
                                        </p:attrNameLst>
                                      </p:cBhvr>
                                      <p:tavLst>
                                        <p:tav tm="0">
                                          <p:val>
                                            <p:fltVal val="0"/>
                                          </p:val>
                                        </p:tav>
                                        <p:tav tm="100000">
                                          <p:val>
                                            <p:strVal val="#ppt_h"/>
                                          </p:val>
                                        </p:tav>
                                      </p:tavLst>
                                    </p:anim>
                                    <p:animEffect transition="in" filter="fade">
                                      <p:cBhvr>
                                        <p:cTn id="36" dur="500"/>
                                        <p:tgtEl>
                                          <p:spTgt spid="457"/>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3" grpId="0"/>
      <p:bldP spid="14" grpId="0"/>
      <p:bldP spid="457" grpId="0"/>
      <p:bldP spid="4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221043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项目检测</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lumMod val="40000"/>
              <a:lumOff val="60000"/>
            </a:schemeClr>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矩形 455"/>
          <p:cNvSpPr/>
          <p:nvPr/>
        </p:nvSpPr>
        <p:spPr>
          <a:xfrm>
            <a:off x="5180595" y="2918794"/>
            <a:ext cx="6453690" cy="1768475"/>
          </a:xfrm>
          <a:prstGeom prst="rect">
            <a:avLst/>
          </a:prstGeom>
          <a:solidFill>
            <a:schemeClr val="accent1">
              <a:lumMod val="40000"/>
              <a:lumOff val="60000"/>
            </a:schemeClr>
          </a:solidFill>
        </p:spPr>
        <p:txBody>
          <a:bodyPr wrap="square">
            <a:spAutoFit/>
          </a:bodyPr>
          <a:lstStyle/>
          <a:p>
            <a:pPr>
              <a:lnSpc>
                <a:spcPct val="130000"/>
              </a:lnSpc>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导入：</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李胜伟在其《辨析班级管理的境界》一文中曾提道：“班级管理逐层提升的五个境界：第一层境界是维持班级秩序；第二层境界是营造学习氛围；第三层境界是形成班级合力；第四层境界是学会自主活动；第五层境界是提升精神品质。”</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请同学们实地调查当地任意一所小学的某个班级，结合本项目所学内容以及李胜伟的班级管理五个境界，对所调查的某个班级的班级管理情况进行评析。</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p:txBody>
      </p:sp>
      <p:sp>
        <p:nvSpPr>
          <p:cNvPr id="460" name="文本框 459"/>
          <p:cNvSpPr txBox="1"/>
          <p:nvPr/>
        </p:nvSpPr>
        <p:spPr>
          <a:xfrm>
            <a:off x="6139815" y="1509395"/>
            <a:ext cx="4009390" cy="1291590"/>
          </a:xfrm>
          <a:prstGeom prst="rect">
            <a:avLst/>
          </a:prstGeom>
          <a:noFill/>
        </p:spPr>
        <p:txBody>
          <a:bodyPr wrap="square" rtlCol="0">
            <a:spAutoFit/>
          </a:bodyPr>
          <a:lstStyle/>
          <a:p>
            <a:pPr algn="ctr">
              <a:lnSpc>
                <a:spcPct val="130000"/>
              </a:lnSpc>
            </a:pPr>
            <a:r>
              <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rPr>
              <a:t>对某小学某班班级管理评析的调研报告</a:t>
            </a:r>
            <a:endPar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endParaRPr>
          </a:p>
        </p:txBody>
      </p:sp>
      <p:pic>
        <p:nvPicPr>
          <p:cNvPr id="461" name="图片 460"/>
          <p:cNvPicPr>
            <a:picLocks noChangeAspect="1"/>
          </p:cNvPicPr>
          <p:nvPr/>
        </p:nvPicPr>
        <p:blipFill>
          <a:blip r:embed="rId3">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4"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464" name="矩形 463"/>
          <p:cNvSpPr/>
          <p:nvPr/>
        </p:nvSpPr>
        <p:spPr>
          <a:xfrm>
            <a:off x="5180595" y="4877769"/>
            <a:ext cx="6453690" cy="1768475"/>
          </a:xfrm>
          <a:prstGeom prst="rect">
            <a:avLst/>
          </a:prstGeom>
          <a:solidFill>
            <a:schemeClr val="accent2"/>
          </a:solidFill>
        </p:spPr>
        <p:txBody>
          <a:bodyPr wrap="square">
            <a:spAutoFit/>
          </a:bodyPr>
          <a:p>
            <a:pPr>
              <a:lnSpc>
                <a:spcPct val="130000"/>
              </a:lnSpc>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要求：</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（1）要求同学采用小组合作的方式，以“某班班级管理情况调查”做一份调查表，其内容可以涉及班级管理的模式、班级管理中坚持的原则等。</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（2）采用访谈法或者问卷调查法，对班级内的小学生和老师进行实地调查。</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（3）总结资料，撰写调查报告，调查报告中要体现出对所调查班级中班级管理情况的评析内容。</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460"/>
                                        </p:tgtEl>
                                        <p:attrNameLst>
                                          <p:attrName>style.visibility</p:attrName>
                                        </p:attrNameLst>
                                      </p:cBhvr>
                                      <p:to>
                                        <p:strVal val="visible"/>
                                      </p:to>
                                    </p:set>
                                    <p:animEffect transition="in" filter="randombar(horizontal)">
                                      <p:cBhvr>
                                        <p:cTn id="21" dur="500"/>
                                        <p:tgtEl>
                                          <p:spTgt spid="460"/>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56"/>
                                        </p:tgtEl>
                                        <p:attrNameLst>
                                          <p:attrName>style.visibility</p:attrName>
                                        </p:attrNameLst>
                                      </p:cBhvr>
                                      <p:to>
                                        <p:strVal val="visible"/>
                                      </p:to>
                                    </p:set>
                                    <p:animEffect transition="in" filter="randombar(horizontal)">
                                      <p:cBhvr>
                                        <p:cTn id="24" dur="500"/>
                                        <p:tgtEl>
                                          <p:spTgt spid="456"/>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464"/>
                                        </p:tgtEl>
                                        <p:attrNameLst>
                                          <p:attrName>style.visibility</p:attrName>
                                        </p:attrNameLst>
                                      </p:cBhvr>
                                      <p:to>
                                        <p:strVal val="visible"/>
                                      </p:to>
                                    </p:set>
                                    <p:animEffect transition="in" filter="randombar(horizontal)">
                                      <p:cBhvr>
                                        <p:cTn id="27" dur="500"/>
                                        <p:tgtEl>
                                          <p:spTgt spid="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0" grpId="0"/>
      <p:bldP spid="464"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mn-lt"/>
                <a:ea typeface="+mn-ea"/>
                <a:cs typeface="+mn-ea"/>
                <a:sym typeface="+mn-lt"/>
              </a:rPr>
              <a:t>谢谢聆听</a:t>
            </a:r>
            <a:endParaRPr kumimoji="0" lang="zh-CN" altLang="en-US" sz="9400" b="1" kern="0" spc="-300" dirty="0">
              <a:ln w="38100">
                <a:solidFill>
                  <a:srgbClr val="ED796F"/>
                </a:solidFill>
              </a:ln>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6" name="组合 25"/>
          <p:cNvGrpSpPr/>
          <p:nvPr/>
        </p:nvGrpSpPr>
        <p:grpSpPr>
          <a:xfrm>
            <a:off x="297179" y="454402"/>
            <a:ext cx="3591561" cy="1365622"/>
            <a:chOff x="297179" y="454402"/>
            <a:chExt cx="3591561" cy="1365622"/>
          </a:xfrm>
        </p:grpSpPr>
        <p:pic>
          <p:nvPicPr>
            <p:cNvPr id="9" name="图片 8"/>
            <p:cNvPicPr>
              <a:picLocks noChangeAspect="1"/>
            </p:cNvPicPr>
            <p:nvPr/>
          </p:nvPicPr>
          <p:blipFill>
            <a:blip r:embed="rId1"/>
            <a:stretch>
              <a:fillRect/>
            </a:stretch>
          </p:blipFill>
          <p:spPr>
            <a:xfrm>
              <a:off x="297179" y="454402"/>
              <a:ext cx="1365622" cy="1365622"/>
            </a:xfrm>
            <a:prstGeom prst="rect">
              <a:avLst/>
            </a:prstGeom>
          </p:spPr>
        </p:pic>
        <p:sp>
          <p:nvSpPr>
            <p:cNvPr id="14" name="矩形 13"/>
            <p:cNvSpPr/>
            <p:nvPr/>
          </p:nvSpPr>
          <p:spPr>
            <a:xfrm>
              <a:off x="1295750" y="814643"/>
              <a:ext cx="2592990" cy="645160"/>
            </a:xfrm>
            <a:prstGeom prst="rect">
              <a:avLst/>
            </a:prstGeom>
          </p:spPr>
          <p:txBody>
            <a:bodyPr wrap="square">
              <a:spAutoFit/>
            </a:bodyPr>
            <a:lstStyle/>
            <a:p>
              <a:pPr algn="ctr">
                <a:defRPr/>
              </a:pPr>
              <a:r>
                <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rPr>
                <a:t>项目背景</a:t>
              </a:r>
              <a:endPar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16" name="矩形 11"/>
          <p:cNvSpPr/>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矩形 16"/>
          <p:cNvSpPr/>
          <p:nvPr/>
        </p:nvSpPr>
        <p:spPr>
          <a:xfrm>
            <a:off x="1447800" y="2477770"/>
            <a:ext cx="7294245" cy="2168525"/>
          </a:xfrm>
          <a:prstGeom prst="rect">
            <a:avLst/>
          </a:prstGeom>
        </p:spPr>
        <p:txBody>
          <a:bodyPr wrap="square">
            <a:spAutoFit/>
          </a:bodyPr>
          <a:lstStyle/>
          <a:p>
            <a:pPr lvl="0" indent="457200" fontAlgn="auto">
              <a:lnSpc>
                <a:spcPct val="150000"/>
              </a:lnSpc>
              <a:defRPr/>
              <a:extLst>
                <a:ext uri="{35155182-B16C-46BC-9424-99874614C6A1}">
                  <wpsdc:indentchars xmlns:wpsdc="http://www.wps.cn/officeDocument/2017/drawingmlCustomData" val="200" checksum="59296752"/>
                </a:ext>
              </a:extLst>
            </a:pPr>
            <a:r>
              <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班级管理与班主任工作是班级管理课程中两个最基本的模块。小学班主任要做好班级管理的实践工作，就要从了解和研究班级的历史发展和当代小学班级的结构、特点和功能入手。小学班主任也要顺应时代的发展，要在深入了解新时代下小学班级管理理念的前提下，从促进学生全面发展的班级管理模式着手，对小学班级进行管理。</a:t>
            </a:r>
            <a:endPar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endParaRPr>
          </a:p>
        </p:txBody>
      </p:sp>
      <p:grpSp>
        <p:nvGrpSpPr>
          <p:cNvPr id="18" name="组合 17"/>
          <p:cNvGrpSpPr/>
          <p:nvPr/>
        </p:nvGrpSpPr>
        <p:grpSpPr>
          <a:xfrm>
            <a:off x="1180192" y="4697095"/>
            <a:ext cx="820058" cy="636053"/>
            <a:chOff x="6029777" y="1990790"/>
            <a:chExt cx="620032" cy="494681"/>
          </a:xfrm>
          <a:solidFill>
            <a:schemeClr val="bg1"/>
          </a:solidFill>
        </p:grpSpPr>
        <p:sp>
          <p:nvSpPr>
            <p:cNvPr id="20" name="Freeform 386"/>
            <p:cNvSpPr>
              <a:spLocks noEditPoints="1"/>
            </p:cNvSpPr>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grp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1" name="Freeform 387"/>
            <p:cNvSpPr/>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2" name="Oval 388"/>
            <p:cNvSpPr>
              <a:spLocks noChangeArrowheads="1"/>
            </p:cNvSpPr>
            <p:nvPr/>
          </p:nvSpPr>
          <p:spPr bwMode="auto">
            <a:xfrm>
              <a:off x="6428956" y="2064210"/>
              <a:ext cx="42525" cy="373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Freeform 389"/>
            <p:cNvSpPr>
              <a:spLocks noEditPoints="1"/>
            </p:cNvSpPr>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grpSp>
        <p:nvGrpSpPr>
          <p:cNvPr id="24" name="组合 23"/>
          <p:cNvGrpSpPr/>
          <p:nvPr/>
        </p:nvGrpSpPr>
        <p:grpSpPr>
          <a:xfrm>
            <a:off x="2055397" y="4839471"/>
            <a:ext cx="597997" cy="453629"/>
            <a:chOff x="6029777" y="1990790"/>
            <a:chExt cx="620032" cy="494681"/>
          </a:xfrm>
          <a:solidFill>
            <a:schemeClr val="bg1"/>
          </a:solidFill>
        </p:grpSpPr>
        <p:sp>
          <p:nvSpPr>
            <p:cNvPr id="25" name="Freeform 386"/>
            <p:cNvSpPr>
              <a:spLocks noEditPoints="1"/>
            </p:cNvSpPr>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grp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7" name="Freeform 387"/>
            <p:cNvSpPr/>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8" name="Oval 388"/>
            <p:cNvSpPr>
              <a:spLocks noChangeArrowheads="1"/>
            </p:cNvSpPr>
            <p:nvPr/>
          </p:nvSpPr>
          <p:spPr bwMode="auto">
            <a:xfrm>
              <a:off x="6428956" y="2064210"/>
              <a:ext cx="42525" cy="373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9" name="Freeform 389"/>
            <p:cNvSpPr>
              <a:spLocks noEditPoints="1"/>
            </p:cNvSpPr>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7970" y="267462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6"/>
                </a:solidFill>
                <a:latin typeface="黑体" panose="02010600030101010101" charset="-122"/>
                <a:ea typeface="黑体" panose="02010600030101010101" charset="-122"/>
                <a:cs typeface="+mn-ea"/>
                <a:sym typeface="+mn-lt"/>
              </a:rPr>
              <a:t>项目目标</a:t>
            </a:r>
            <a:endParaRPr sz="4000" dirty="0">
              <a:solidFill>
                <a:schemeClr val="accent6"/>
              </a:solidFill>
              <a:latin typeface="黑体" panose="02010600030101010101" charset="-122"/>
              <a:ea typeface="黑体" panose="02010600030101010101" charset="-122"/>
              <a:cs typeface="+mn-ea"/>
              <a:sym typeface="+mn-lt"/>
            </a:endParaRPr>
          </a:p>
        </p:txBody>
      </p:sp>
      <p:sp>
        <p:nvSpPr>
          <p:cNvPr id="13" name="Freeform 9"/>
          <p:cNvSpPr/>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grpSp>
        <p:nvGrpSpPr>
          <p:cNvPr id="19" name="组合 18"/>
          <p:cNvGrpSpPr/>
          <p:nvPr/>
        </p:nvGrpSpPr>
        <p:grpSpPr>
          <a:xfrm>
            <a:off x="2156460" y="1144905"/>
            <a:ext cx="1652270" cy="2454910"/>
            <a:chOff x="3345" y="2143"/>
            <a:chExt cx="2602"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2" name="矩形 1"/>
            <p:cNvSpPr/>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en-US" altLang="zh-CN" dirty="0">
                <a:solidFill>
                  <a:schemeClr val="bg1"/>
                </a:solidFill>
                <a:latin typeface="黑体" panose="02010600030101010101" charset="-122"/>
                <a:ea typeface="黑体" panose="02010600030101010101" charset="-122"/>
                <a:cs typeface="+mn-ea"/>
                <a:sym typeface="+mn-lt"/>
              </a:endParaRPr>
            </a:p>
          </p:txBody>
        </p:sp>
      </p:grpSp>
      <p:grpSp>
        <p:nvGrpSpPr>
          <p:cNvPr id="20" name="组合 19"/>
          <p:cNvGrpSpPr/>
          <p:nvPr/>
        </p:nvGrpSpPr>
        <p:grpSpPr>
          <a:xfrm>
            <a:off x="5302250" y="1341120"/>
            <a:ext cx="1652270" cy="2499360"/>
            <a:chOff x="8299" y="2452"/>
            <a:chExt cx="2602" cy="3936"/>
          </a:xfrm>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chemeClr val="accent3"/>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0030101010101" charset="-122"/>
                <a:ea typeface="黑体" panose="0201060003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9" name="矩形 8"/>
            <p:cNvSpPr/>
            <p:nvPr/>
          </p:nvSpPr>
          <p:spPr>
            <a:xfrm>
              <a:off x="8528" y="4623"/>
              <a:ext cx="2144" cy="1016"/>
            </a:xfrm>
            <a:prstGeom prst="rect">
              <a:avLst/>
            </a:prstGeom>
          </p:spPr>
          <p:txBody>
            <a:bodyPr wrap="square">
              <a:spAutoFit/>
            </a:bodyPr>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1" name="组合 20"/>
          <p:cNvGrpSpPr/>
          <p:nvPr/>
        </p:nvGrpSpPr>
        <p:grpSpPr>
          <a:xfrm>
            <a:off x="8250555" y="1196340"/>
            <a:ext cx="1652270" cy="2454910"/>
            <a:chOff x="12942" y="2224"/>
            <a:chExt cx="2602" cy="3866"/>
          </a:xfrm>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0" name="矩形 9"/>
            <p:cNvSpPr/>
            <p:nvPr/>
          </p:nvSpPr>
          <p:spPr>
            <a:xfrm>
              <a:off x="13172" y="4270"/>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情感态度与价值观目标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sp>
        <p:nvSpPr>
          <p:cNvPr id="11" name="文本框 22"/>
          <p:cNvSpPr txBox="1"/>
          <p:nvPr/>
        </p:nvSpPr>
        <p:spPr>
          <a:xfrm flipH="1">
            <a:off x="1061085" y="3841115"/>
            <a:ext cx="3489325" cy="2192020"/>
          </a:xfrm>
          <a:prstGeom prst="rect">
            <a:avLst/>
          </a:prstGeom>
          <a:noFill/>
          <a:ln w="9525">
            <a:noFill/>
            <a:miter/>
          </a:ln>
          <a:effectLst>
            <a:outerShdw sx="999" sy="999" algn="ctr" rotWithShape="0">
              <a:srgbClr val="000000"/>
            </a:outerShdw>
          </a:effectLst>
        </p:spPr>
        <p:txBody>
          <a:bodyPr wrap="square" anchor="t">
            <a:spAutoFit/>
          </a:bodyPr>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1.理解班级、管理、班级管理的概念，并掌握班级管理的发展历程。</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2.掌握小学班级的结构、特点、功能及班级管理的理念、原则及模式。</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3.能够结合所学知识，分析出当代小学班主任工作面临的挑战，并通过实地考察或查阅书籍，判断出各地各校不同的班级管理模式。</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31" name="文本框 30"/>
          <p:cNvSpPr txBox="1"/>
          <p:nvPr/>
        </p:nvSpPr>
        <p:spPr>
          <a:xfrm flipH="1">
            <a:off x="4813935" y="3841115"/>
            <a:ext cx="2844165" cy="1591310"/>
          </a:xfrm>
          <a:prstGeom prst="rect">
            <a:avLst/>
          </a:prstGeom>
          <a:noFill/>
          <a:ln w="9525">
            <a:noFill/>
            <a:miter/>
          </a:ln>
          <a:effectLst>
            <a:outerShdw sx="999" sy="999" algn="ctr" rotWithShape="0">
              <a:srgbClr val="000000"/>
            </a:outerShdw>
          </a:effectLst>
        </p:spPr>
        <p:txBody>
          <a:bodyPr wrap="square" anchor="t">
            <a:spAutoFit/>
          </a:bodyPr>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1.通过设计调查问卷的方法，理解小学班级和小学班级管理的特点。</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2.通过任务驱动、小组合作学习的学习方式，培养和提高合作探究能力，增强合作意识。</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25" name="文本框 22"/>
          <p:cNvSpPr txBox="1"/>
          <p:nvPr/>
        </p:nvSpPr>
        <p:spPr>
          <a:xfrm flipH="1">
            <a:off x="8018780" y="3841115"/>
            <a:ext cx="2748280" cy="1891665"/>
          </a:xfrm>
          <a:prstGeom prst="rect">
            <a:avLst/>
          </a:prstGeom>
          <a:noFill/>
          <a:ln w="9525">
            <a:noFill/>
            <a:miter/>
          </a:ln>
          <a:effectLst>
            <a:outerShdw sx="999" sy="999" algn="ctr" rotWithShape="0">
              <a:srgbClr val="000000"/>
            </a:outerShdw>
          </a:effectLst>
        </p:spPr>
        <p:txBody>
          <a:bodyPr wrap="square" anchor="t">
            <a:spAutoFit/>
          </a:bodyPr>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1.培养学生的自主学习和独立思考的能力。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2.培养学生团队协作、人际沟通等可持续发展的能力。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3.提高学生的学习热情，培养学生的社会责任感。</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cxnSp>
        <p:nvCxnSpPr>
          <p:cNvPr id="14" name="直接连接符 13"/>
          <p:cNvCxnSpPr/>
          <p:nvPr/>
        </p:nvCxnSpPr>
        <p:spPr>
          <a:xfrm flipV="1">
            <a:off x="4672965"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33360"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班级与小学班级</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任务一</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336134" y="2148205"/>
            <a:ext cx="4017010" cy="119888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明确班级的概念及班级的发展历程。</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理解并掌握小学班级的结构和特点。</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掌握小学班级的功能。</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336134" y="4364355"/>
            <a:ext cx="422656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设计一个小型调查，实地调研本地区的一所小学，以了解小学班级的组织结构和特点。</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8975"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nvGrpSpPr>
          <p:cNvPr id="5" name="组合 4"/>
          <p:cNvGrpSpPr/>
          <p:nvPr/>
        </p:nvGrpSpPr>
        <p:grpSpPr>
          <a:xfrm>
            <a:off x="3432810" y="1666240"/>
            <a:ext cx="5527675" cy="688975"/>
            <a:chOff x="2596" y="2230"/>
            <a:chExt cx="8705" cy="1085"/>
          </a:xfrm>
        </p:grpSpPr>
        <p:sp>
          <p:nvSpPr>
            <p:cNvPr id="2" name="圆角矩形 1"/>
            <p:cNvSpPr/>
            <p:nvPr/>
          </p:nvSpPr>
          <p:spPr>
            <a:xfrm>
              <a:off x="2879" y="2230"/>
              <a:ext cx="8422"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3" name="矩形 2"/>
            <p:cNvSpPr/>
            <p:nvPr/>
          </p:nvSpPr>
          <p:spPr>
            <a:xfrm>
              <a:off x="3383" y="2326"/>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一、班级的概述</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4" name="椭圆 3"/>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6" name="组合 5"/>
          <p:cNvGrpSpPr/>
          <p:nvPr/>
        </p:nvGrpSpPr>
        <p:grpSpPr>
          <a:xfrm>
            <a:off x="3432810" y="2790825"/>
            <a:ext cx="5527675" cy="688975"/>
            <a:chOff x="2596" y="2230"/>
            <a:chExt cx="8705" cy="1085"/>
          </a:xfrm>
        </p:grpSpPr>
        <p:sp>
          <p:nvSpPr>
            <p:cNvPr id="7" name="圆角矩形 6"/>
            <p:cNvSpPr/>
            <p:nvPr/>
          </p:nvSpPr>
          <p:spPr>
            <a:xfrm>
              <a:off x="2879" y="2230"/>
              <a:ext cx="8422"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0" name="矩形 9"/>
            <p:cNvSpPr/>
            <p:nvPr/>
          </p:nvSpPr>
          <p:spPr>
            <a:xfrm>
              <a:off x="3383" y="2342"/>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二、小学班级的结构</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11" name="椭圆 10"/>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12" name="组合 11"/>
          <p:cNvGrpSpPr/>
          <p:nvPr/>
        </p:nvGrpSpPr>
        <p:grpSpPr>
          <a:xfrm>
            <a:off x="3432810" y="3912870"/>
            <a:ext cx="5527675" cy="688975"/>
            <a:chOff x="2596" y="2230"/>
            <a:chExt cx="8705" cy="1085"/>
          </a:xfrm>
        </p:grpSpPr>
        <p:sp>
          <p:nvSpPr>
            <p:cNvPr id="13" name="圆角矩形 12"/>
            <p:cNvSpPr/>
            <p:nvPr/>
          </p:nvSpPr>
          <p:spPr>
            <a:xfrm>
              <a:off x="2879" y="2230"/>
              <a:ext cx="8422"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矩形 18"/>
            <p:cNvSpPr/>
            <p:nvPr/>
          </p:nvSpPr>
          <p:spPr>
            <a:xfrm>
              <a:off x="3383" y="2326"/>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三、小学班级的特点</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23" name="椭圆 22"/>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22" presetClass="entr" presetSubtype="4"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一、班级的概述</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916930" y="2912110"/>
            <a:ext cx="5120005" cy="2491740"/>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级是学校的基层组织单位，也是学生学习活动的重要载体。班级是学校为顺利开展教育教学活动，确保学生全面发展目标的实现，按照一定年龄、学业程度、师生比例所分编而成的相对稳定的学生群体，是学校进行教育教学工作的主要组织形式。</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nvSpPr>
        <p:spPr>
          <a:xfrm>
            <a:off x="5916293" y="2055340"/>
            <a:ext cx="3638353" cy="553085"/>
          </a:xfrm>
          <a:prstGeom prst="rect">
            <a:avLst/>
          </a:prstGeom>
          <a:noFill/>
        </p:spPr>
        <p:txBody>
          <a:bodyPr wrap="square" rtlCol="0">
            <a:spAutoFit/>
          </a:bodyPr>
          <a:p>
            <a:r>
              <a:rPr lang="zh-CN" altLang="en-US" sz="3000" b="1" dirty="0">
                <a:latin typeface="黑体" panose="02010600030101010101" charset="-122"/>
                <a:ea typeface="黑体" panose="02010600030101010101" charset="-122"/>
                <a:cs typeface="黑体" panose="02010600030101010101" charset="-122"/>
              </a:rPr>
              <a:t>（一）班级</a:t>
            </a:r>
            <a:endParaRPr lang="zh-CN" altLang="en-US" sz="3000" b="1" dirty="0">
              <a:latin typeface="黑体" panose="02010600030101010101" charset="-122"/>
              <a:ea typeface="黑体" panose="02010600030101010101" charset="-122"/>
              <a:cs typeface="黑体" panose="02010600030101010101" charset="-122"/>
            </a:endParaRPr>
          </a:p>
        </p:txBody>
      </p:sp>
      <p:pic>
        <p:nvPicPr>
          <p:cNvPr id="21" name="图形 12"/>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P spid="20"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ISPRING_PRESENTATION_TITLE" val="PowerPoint 演示文稿"/>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黑体"/>
        <a:ea typeface="微软雅黑"/>
        <a:cs typeface=""/>
      </a:majorFont>
      <a:minorFont>
        <a:latin typeface="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4951</Words>
  <Application>WPS 演示</Application>
  <PresentationFormat>宽屏</PresentationFormat>
  <Paragraphs>338</Paragraphs>
  <Slides>32</Slides>
  <Notes>23</Notes>
  <HiddenSlides>0</HiddenSlides>
  <MMClips>0</MMClips>
  <ScaleCrop>false</ScaleCrop>
  <HeadingPairs>
    <vt:vector size="6" baseType="variant">
      <vt:variant>
        <vt:lpstr>已用的字体</vt:lpstr>
      </vt:variant>
      <vt:variant>
        <vt:i4>28</vt:i4>
      </vt:variant>
      <vt:variant>
        <vt:lpstr>主题</vt:lpstr>
      </vt:variant>
      <vt:variant>
        <vt:i4>2</vt:i4>
      </vt:variant>
      <vt:variant>
        <vt:lpstr>幻灯片标题</vt:lpstr>
      </vt:variant>
      <vt:variant>
        <vt:i4>32</vt:i4>
      </vt:variant>
    </vt:vector>
  </HeadingPairs>
  <TitlesOfParts>
    <vt:vector size="62" baseType="lpstr">
      <vt:lpstr>Arial</vt:lpstr>
      <vt:lpstr>宋体</vt:lpstr>
      <vt:lpstr>Wingdings</vt:lpstr>
      <vt:lpstr>微软雅黑</vt:lpstr>
      <vt:lpstr>Wingdings</vt:lpstr>
      <vt:lpstr>字魂59号-创粗黑</vt:lpstr>
      <vt:lpstr>黑体</vt:lpstr>
      <vt:lpstr>Calibri Light</vt:lpstr>
      <vt:lpstr>Roboto Light</vt:lpstr>
      <vt:lpstr>Latha</vt:lpstr>
      <vt:lpstr>字魂27号-布丁体</vt:lpstr>
      <vt:lpstr>思源黑体 CN Normal</vt:lpstr>
      <vt:lpstr>字魂131号-酷乐潮玩体</vt:lpstr>
      <vt:lpstr>Times New Roman</vt:lpstr>
      <vt:lpstr>字魂20号-石头体</vt:lpstr>
      <vt:lpstr>思源黑体 CN Medium</vt:lpstr>
      <vt:lpstr>字魂80号-萌趣小鱼体</vt:lpstr>
      <vt:lpstr>字魂79号-萌趣奶油体</vt:lpstr>
      <vt:lpstr>思源黑体 CN Bold</vt:lpstr>
      <vt:lpstr>Arial</vt:lpstr>
      <vt:lpstr>Arial Unicode MS</vt:lpstr>
      <vt:lpstr>Calibri</vt:lpstr>
      <vt:lpstr>字魂36号-正文宋楷</vt:lpstr>
      <vt:lpstr>Lato Light</vt:lpstr>
      <vt:lpstr>字魂105号-简雅黑</vt:lpstr>
      <vt:lpstr>字魂27号-布丁体</vt:lpstr>
      <vt:lpstr>字魂7号-温暖童稚体</vt:lpstr>
      <vt:lpstr>思源黑体 CN Heavy</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单金枝</cp:lastModifiedBy>
  <cp:revision>14</cp:revision>
  <dcterms:created xsi:type="dcterms:W3CDTF">2019-06-17T03:36:00Z</dcterms:created>
  <dcterms:modified xsi:type="dcterms:W3CDTF">2021-03-23T03:05:29Z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02D7E0E1A2C64176951E24E209DC0156</vt:lpwstr>
  </property>
</Properties>
</file>