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38"/>
  </p:handoutMasterIdLst>
  <p:sldIdLst>
    <p:sldId id="256" r:id="rId4"/>
    <p:sldId id="292" r:id="rId6"/>
    <p:sldId id="293" r:id="rId7"/>
    <p:sldId id="8705" r:id="rId8"/>
    <p:sldId id="321" r:id="rId9"/>
    <p:sldId id="8926" r:id="rId10"/>
    <p:sldId id="8927" r:id="rId11"/>
    <p:sldId id="294" r:id="rId12"/>
    <p:sldId id="263" r:id="rId13"/>
    <p:sldId id="318" r:id="rId14"/>
    <p:sldId id="270" r:id="rId15"/>
    <p:sldId id="8929" r:id="rId16"/>
    <p:sldId id="8930" r:id="rId17"/>
    <p:sldId id="8931" r:id="rId18"/>
    <p:sldId id="8932" r:id="rId19"/>
    <p:sldId id="8933" r:id="rId20"/>
    <p:sldId id="8934" r:id="rId21"/>
    <p:sldId id="8935" r:id="rId22"/>
    <p:sldId id="8936" r:id="rId23"/>
    <p:sldId id="8937" r:id="rId24"/>
    <p:sldId id="8938" r:id="rId25"/>
    <p:sldId id="8939" r:id="rId26"/>
    <p:sldId id="8940" r:id="rId27"/>
    <p:sldId id="8773" r:id="rId28"/>
    <p:sldId id="8941" r:id="rId29"/>
    <p:sldId id="8953" r:id="rId30"/>
    <p:sldId id="8942" r:id="rId31"/>
    <p:sldId id="8943" r:id="rId32"/>
    <p:sldId id="8944" r:id="rId33"/>
    <p:sldId id="8945" r:id="rId34"/>
    <p:sldId id="8946" r:id="rId35"/>
    <p:sldId id="8947" r:id="rId36"/>
    <p:sldId id="8548" r:id="rId37"/>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4E6E2"/>
    <a:srgbClr val="FFFFFF"/>
    <a:srgbClr val="E3E7EF"/>
    <a:srgbClr val="ED796F"/>
    <a:srgbClr val="F1B3C8"/>
    <a:srgbClr val="FAE2D0"/>
    <a:srgbClr val="ABD6F9"/>
    <a:srgbClr val="F2C6D9"/>
    <a:srgbClr val="F36E07"/>
    <a:srgbClr val="F354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2" Type="http://schemas.openxmlformats.org/officeDocument/2006/relationships/tags" Target="tags/tag6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0030101010101" charset="-122"/>
              <a:cs typeface="黑体" panose="0201060003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0030101010101" charset="-122"/>
              </a:rPr>
            </a:fld>
            <a:endParaRPr lang="zh-CN" altLang="en-US">
              <a:latin typeface="黑体" panose="0201060003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0030101010101" charset="-122"/>
              <a:cs typeface="黑体" panose="0201060003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0030101010101" charset="-122"/>
              </a:rPr>
            </a:fld>
            <a:endParaRPr lang="zh-CN" altLang="en-US">
              <a:latin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cs typeface="黑体" panose="0201060003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cs typeface="黑体" panose="0201060003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8982075" y="0"/>
            <a:ext cx="3149283" cy="3806678"/>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601446" y="550829"/>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7E8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黑体" panose="02010600030101010101" charset="-122"/>
          <a:ea typeface="微软雅黑" panose="020B0503020204020204" charset="-122"/>
          <a:cs typeface="黑体" panose="02010600030101010101"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image" Target="../media/image25.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image" Target="../media/image25.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31.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1.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1.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1.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34.png"/><Relationship Id="rId2" Type="http://schemas.openxmlformats.org/officeDocument/2006/relationships/image" Target="../media/image27.png"/><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34.png"/><Relationship Id="rId2" Type="http://schemas.openxmlformats.org/officeDocument/2006/relationships/image" Target="../media/image27.png"/><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34.png"/><Relationship Id="rId2" Type="http://schemas.openxmlformats.org/officeDocument/2006/relationships/image" Target="../media/image27.png"/><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27.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34.png"/><Relationship Id="rId2" Type="http://schemas.openxmlformats.org/officeDocument/2006/relationships/image" Target="../media/image37.png"/><Relationship Id="rId1" Type="http://schemas.openxmlformats.org/officeDocument/2006/relationships/image" Target="../media/image36.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image" Target="../media/image34.png"/><Relationship Id="rId2" Type="http://schemas.openxmlformats.org/officeDocument/2006/relationships/image" Target="../media/image37.png"/><Relationship Id="rId1"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19.png"/><Relationship Id="rId1" Type="http://schemas.openxmlformats.org/officeDocument/2006/relationships/image" Target="../media/image18.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19.png"/><Relationship Id="rId1" Type="http://schemas.openxmlformats.org/officeDocument/2006/relationships/image" Target="../media/image18.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nvSpPr>
          <p:spPr>
            <a:xfrm>
              <a:off x="4869198" y="3224208"/>
              <a:ext cx="2994303" cy="398780"/>
            </a:xfrm>
            <a:prstGeom prst="rect">
              <a:avLst/>
            </a:prstGeom>
            <a:noFill/>
          </p:spPr>
          <p:txBody>
            <a:bodyPr wrap="square" rtlCol="0">
              <a:spAutoFit/>
            </a:bodyPr>
            <a:lstStyle/>
            <a:p>
              <a:pPr algn="ctr"/>
              <a:r>
                <a:rPr lang="zh-CN" altLang="en-US" sz="2000" spc="600" dirty="0">
                  <a:solidFill>
                    <a:srgbClr val="ED796F"/>
                  </a:solidFill>
                  <a:latin typeface="黑体" panose="02010600030101010101" charset="-122"/>
                  <a:ea typeface="黑体" panose="02010600030101010101" charset="-122"/>
                  <a:cs typeface="+mn-ea"/>
                  <a:sym typeface="+mn-lt"/>
                </a:rPr>
                <a:t>小学教育专业</a:t>
              </a:r>
              <a:endParaRPr lang="zh-CN" altLang="en-US" sz="2000" spc="600" dirty="0">
                <a:solidFill>
                  <a:srgbClr val="ED796F"/>
                </a:solidFill>
                <a:latin typeface="黑体" panose="02010600030101010101" charset="-122"/>
                <a:ea typeface="黑体" panose="0201060003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003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nvSpPr>
          <p:spPr>
            <a:xfrm>
              <a:off x="4683312" y="1336202"/>
              <a:ext cx="2983650" cy="398780"/>
            </a:xfrm>
            <a:prstGeom prst="rect">
              <a:avLst/>
            </a:prstGeom>
            <a:noFill/>
          </p:spPr>
          <p:txBody>
            <a:bodyPr wrap="square" rtlCol="0">
              <a:spAutoFit/>
            </a:bodyPr>
            <a:lstStyle/>
            <a:p>
              <a:pPr algn="ctr"/>
              <a:r>
                <a:rPr lang="zh-CN" altLang="en-US" sz="2000" dirty="0">
                  <a:solidFill>
                    <a:schemeClr val="bg1"/>
                  </a:solidFill>
                  <a:latin typeface="黑体" panose="02010600030101010101" charset="-122"/>
                  <a:ea typeface="黑体" panose="02010600030101010101" charset="-122"/>
                  <a:cs typeface="+mn-ea"/>
                  <a:sym typeface="+mn-lt"/>
                </a:rPr>
                <a:t>北京出版社</a:t>
              </a:r>
              <a:endParaRPr lang="zh-CN" altLang="en-US" sz="2000" dirty="0">
                <a:solidFill>
                  <a:schemeClr val="bg1"/>
                </a:solidFill>
                <a:latin typeface="黑体" panose="02010600030101010101" charset="-122"/>
                <a:ea typeface="黑体" panose="0201060003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rPr>
              <a:t>班级管理</a:t>
            </a:r>
            <a:endPar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十三五</a:t>
              </a: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职业教育国家规划教材</a:t>
              </a:r>
              <a:endPar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endParaRPr>
            </a:p>
          </p:txBody>
        </p:sp>
        <p:pic>
          <p:nvPicPr>
            <p:cNvPr id="3" name="图片 2" descr="标识矢量图_"/>
            <p:cNvPicPr>
              <a:picLocks noChangeAspect="1"/>
            </p:cNvPicPr>
            <p:nvPr/>
          </p:nvPicPr>
          <p:blipFill>
            <a:blip r:embed="rId1"/>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5800" y="716915"/>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0650" y="88011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 name="矩形 1"/>
          <p:cNvSpPr/>
          <p:nvPr/>
        </p:nvSpPr>
        <p:spPr>
          <a:xfrm>
            <a:off x="2959287" y="2629959"/>
            <a:ext cx="5391802" cy="69762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一、班级文化的概念</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8" name="矩形 37"/>
          <p:cNvSpPr/>
          <p:nvPr/>
        </p:nvSpPr>
        <p:spPr>
          <a:xfrm>
            <a:off x="2992307" y="3669474"/>
            <a:ext cx="5391802" cy="697625"/>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二、班级文化的功能</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 name="矩形 2"/>
          <p:cNvSpPr/>
          <p:nvPr/>
        </p:nvSpPr>
        <p:spPr>
          <a:xfrm>
            <a:off x="8411001" y="2629917"/>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4" name="矩形 3"/>
          <p:cNvSpPr/>
          <p:nvPr/>
        </p:nvSpPr>
        <p:spPr>
          <a:xfrm>
            <a:off x="8452911" y="3662427"/>
            <a:ext cx="146399" cy="697624"/>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5" name="等腰三角形 4"/>
          <p:cNvSpPr/>
          <p:nvPr/>
        </p:nvSpPr>
        <p:spPr>
          <a:xfrm rot="5400000">
            <a:off x="8819219" y="2429279"/>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6" name="等腰三角形 5"/>
          <p:cNvSpPr/>
          <p:nvPr/>
        </p:nvSpPr>
        <p:spPr>
          <a:xfrm rot="5400000">
            <a:off x="8870654" y="3449089"/>
            <a:ext cx="697625" cy="1121760"/>
          </a:xfrm>
          <a:prstGeom prst="triangle">
            <a:avLst>
              <a:gd name="adj" fmla="val 47980"/>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7" name="矩形 6"/>
          <p:cNvSpPr/>
          <p:nvPr/>
        </p:nvSpPr>
        <p:spPr>
          <a:xfrm>
            <a:off x="10319385" y="880110"/>
            <a:ext cx="1187450" cy="5097780"/>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11" name="图片 10" descr="商用美食甜点 (50)"/>
          <p:cNvPicPr>
            <a:picLocks noChangeAspect="1"/>
          </p:cNvPicPr>
          <p:nvPr/>
        </p:nvPicPr>
        <p:blipFill>
          <a:blip r:embed="rId1"/>
          <a:srcRect l="52709" t="33981" r="17256" b="35689"/>
          <a:stretch>
            <a:fillRect/>
          </a:stretch>
        </p:blipFill>
        <p:spPr>
          <a:xfrm>
            <a:off x="9747885" y="4376420"/>
            <a:ext cx="1619250" cy="1635125"/>
          </a:xfrm>
          <a:prstGeom prst="rect">
            <a:avLst/>
          </a:prstGeom>
          <a:effectLst>
            <a:outerShdw blurRad="88900" dist="76200" dir="8100000" algn="tr" rotWithShape="0">
              <a:prstClr val="black">
                <a:alpha val="40000"/>
              </a:prstClr>
            </a:outerShdw>
          </a:effectLst>
        </p:spPr>
      </p:pic>
      <p:sp>
        <p:nvSpPr>
          <p:cNvPr id="12" name="文本框 11"/>
          <p:cNvSpPr txBox="1"/>
          <p:nvPr/>
        </p:nvSpPr>
        <p:spPr>
          <a:xfrm>
            <a:off x="10520680" y="1307465"/>
            <a:ext cx="828675" cy="3458210"/>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793615" y="21907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一、班级文化的概念</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838700" y="826135"/>
            <a:ext cx="6685915" cy="597725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想信念、价值取向、情感态度、思维方式、行为方式及其物质表现形式。具体地说，班级文化既包括物质形态的班级文化，如班级教室的布置、活动的设施及其文化意蕴，也包括精神形态的班级文化，如班级学生的信念、价值观、态度等；既包括显性的班级文化，如班级的规章制度、行为准则等，也包括隐性的班级文化，如师生的精神面貌、班风、舆论、人际关系和相应的心理氛围等；既包括班级群体文化，即班级群体在活动中共同表现出来的观念体系和行为模式，也包括班级个体文化，即学生个体的观念体系和行为模式；既包括制度文化，即符合社会期待班级应有的文化，也包括班级中存在的社会期待以外的文化。基于上述对班级文化内涵的理解，可以说班级文化的结构是由两个层面的多个要素构成的动态系统。一是显性层面的班级文化，它包括三个要素，即班级物质文化、班级制度文化和班级组织文化；二是隐性层面的班级文化，它包括两个要素，即班级观念文化和班级心理文化，这两个层面的文化及其要素互相影响、互相制约，共同构成班级文化的整体，深刻地影响着班级学生的身心发展，制约着班级学生的社会化。</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460500"/>
            <a:ext cx="4708525" cy="4708525"/>
          </a:xfrm>
          <a:prstGeom prst="rect">
            <a:avLst/>
          </a:prstGeom>
        </p:spPr>
      </p:pic>
      <p:pic>
        <p:nvPicPr>
          <p:cNvPr id="39" name="图片 38"/>
          <p:cNvPicPr>
            <a:picLocks noChangeAspect="1"/>
          </p:cNvPicPr>
          <p:nvPr/>
        </p:nvPicPr>
        <p:blipFill rotWithShape="1">
          <a:blip r:embed="rId2" cstate="print">
            <a:extLst>
              <a:ext uri="{28A0092B-C50C-407E-A947-70E740481C1C}">
                <a14:useLocalDpi xmlns:a14="http://schemas.microsoft.com/office/drawing/2010/main" val="0"/>
              </a:ext>
            </a:extLst>
          </a:blip>
          <a:srcRect t="28728" r="71950" b="25581"/>
          <a:stretch>
            <a:fillRect/>
          </a:stretch>
        </p:blipFill>
        <p:spPr>
          <a:xfrm>
            <a:off x="10816909" y="-831259"/>
            <a:ext cx="1923686" cy="3133460"/>
          </a:xfrm>
          <a:prstGeom prst="rect">
            <a:avLst/>
          </a:prstGeom>
        </p:spPr>
      </p:pic>
      <p:pic>
        <p:nvPicPr>
          <p:cNvPr id="11" name="图片 10"/>
          <p:cNvPicPr>
            <a:picLocks noChangeAspect="1"/>
          </p:cNvPicPr>
          <p:nvPr/>
        </p:nvPicPr>
        <p:blipFill>
          <a:blip r:embed="rId3"/>
          <a:stretch>
            <a:fillRect/>
          </a:stretch>
        </p:blipFill>
        <p:spPr>
          <a:xfrm>
            <a:off x="-491778" y="-280670"/>
            <a:ext cx="3691777" cy="160716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二、班级文化的功能</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25" name="矩形 24"/>
          <p:cNvSpPr/>
          <p:nvPr/>
        </p:nvSpPr>
        <p:spPr>
          <a:xfrm rot="211787">
            <a:off x="138901" y="1197735"/>
            <a:ext cx="12192000" cy="488783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27940" y="1197735"/>
            <a:ext cx="12192000" cy="4887831"/>
          </a:xfrm>
          <a:prstGeom prst="rect">
            <a:avLst/>
          </a:prstGeom>
          <a:solidFill>
            <a:srgbClr val="C4E6E2"/>
          </a:solidFill>
          <a:ln>
            <a:noFill/>
          </a:ln>
          <a:effectLst>
            <a:outerShdw blurRad="1143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592119" y="-411524"/>
            <a:ext cx="1923686" cy="3133460"/>
          </a:xfrm>
          <a:prstGeom prst="rect">
            <a:avLst/>
          </a:prstGeom>
        </p:spPr>
      </p:pic>
      <p:sp>
        <p:nvSpPr>
          <p:cNvPr id="26" name="TextBox 37"/>
          <p:cNvSpPr>
            <a:spLocks noChangeArrowheads="1"/>
          </p:cNvSpPr>
          <p:nvPr/>
        </p:nvSpPr>
        <p:spPr bwMode="auto">
          <a:xfrm>
            <a:off x="6629400" y="546100"/>
            <a:ext cx="4289425" cy="559435"/>
          </a:xfrm>
          <a:prstGeom prst="rect">
            <a:avLst/>
          </a:prstGeom>
          <a:noFill/>
          <a:ln>
            <a:noFill/>
          </a:ln>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914400" fontAlgn="auto">
              <a:spcBef>
                <a:spcPct val="0"/>
              </a:spcBef>
              <a:spcAft>
                <a:spcPts val="0"/>
              </a:spcAft>
              <a:buFont typeface="Arial" panose="020B0604020202020204" pitchFamily="34" charset="0"/>
              <a:buNone/>
              <a:defRPr/>
            </a:pPr>
            <a:r>
              <a:rPr lang="en-US" altLang="zh-CN" b="1" dirty="0">
                <a:solidFill>
                  <a:schemeClr val="tx1"/>
                </a:solidFill>
                <a:effectLst>
                  <a:glow rad="127000">
                    <a:schemeClr val="bg1"/>
                  </a:glow>
                </a:effectLst>
                <a:latin typeface="字魂36号-正文宋楷" panose="00000500000000000000" pitchFamily="2" charset="-122"/>
                <a:ea typeface="字魂36号-正文宋楷" panose="00000500000000000000" pitchFamily="2" charset="-122"/>
                <a:cs typeface="Arial" panose="020B0604020202020204" pitchFamily="34" charset="0"/>
              </a:rPr>
              <a:t>二、班级文化的功能</a:t>
            </a:r>
            <a:endParaRPr lang="en-US" altLang="zh-CN" b="1" dirty="0">
              <a:solidFill>
                <a:schemeClr val="tx1"/>
              </a:solidFill>
              <a:effectLst>
                <a:glow rad="127000">
                  <a:schemeClr val="bg1"/>
                </a:glow>
              </a:effectLst>
              <a:latin typeface="字魂36号-正文宋楷" panose="00000500000000000000" pitchFamily="2" charset="-122"/>
              <a:ea typeface="字魂36号-正文宋楷" panose="00000500000000000000" pitchFamily="2" charset="-122"/>
              <a:cs typeface="Arial" panose="020B0604020202020204" pitchFamily="34" charset="0"/>
            </a:endParaRPr>
          </a:p>
        </p:txBody>
      </p:sp>
      <p:grpSp>
        <p:nvGrpSpPr>
          <p:cNvPr id="28" name="组合 27"/>
          <p:cNvGrpSpPr/>
          <p:nvPr/>
        </p:nvGrpSpPr>
        <p:grpSpPr>
          <a:xfrm>
            <a:off x="2497553" y="3476543"/>
            <a:ext cx="1361426" cy="1117715"/>
            <a:chOff x="1217531" y="2521524"/>
            <a:chExt cx="1361426" cy="1117370"/>
          </a:xfrm>
        </p:grpSpPr>
        <p:sp>
          <p:nvSpPr>
            <p:cNvPr id="31" name="Freeform 24"/>
            <p:cNvSpPr/>
            <p:nvPr/>
          </p:nvSpPr>
          <p:spPr bwMode="auto">
            <a:xfrm rot="18901227">
              <a:off x="1959832" y="2521524"/>
              <a:ext cx="619125" cy="535781"/>
            </a:xfrm>
            <a:custGeom>
              <a:avLst/>
              <a:gdLst>
                <a:gd name="T0" fmla="*/ 291 w 347"/>
                <a:gd name="T1" fmla="*/ 245 h 300"/>
                <a:gd name="T2" fmla="*/ 324 w 347"/>
                <a:gd name="T3" fmla="*/ 125 h 300"/>
                <a:gd name="T4" fmla="*/ 347 w 347"/>
                <a:gd name="T5" fmla="*/ 39 h 300"/>
                <a:gd name="T6" fmla="*/ 192 w 347"/>
                <a:gd name="T7" fmla="*/ 57 h 300"/>
                <a:gd name="T8" fmla="*/ 70 w 347"/>
                <a:gd name="T9" fmla="*/ 0 h 300"/>
                <a:gd name="T10" fmla="*/ 55 w 347"/>
                <a:gd name="T11" fmla="*/ 56 h 300"/>
                <a:gd name="T12" fmla="*/ 23 w 347"/>
                <a:gd name="T13" fmla="*/ 176 h 300"/>
                <a:gd name="T14" fmla="*/ 0 w 347"/>
                <a:gd name="T15" fmla="*/ 262 h 300"/>
                <a:gd name="T16" fmla="*/ 152 w 347"/>
                <a:gd name="T17" fmla="*/ 247 h 300"/>
                <a:gd name="T18" fmla="*/ 277 w 347"/>
                <a:gd name="T19" fmla="*/ 300 h 300"/>
                <a:gd name="T20" fmla="*/ 291 w 347"/>
                <a:gd name="T21" fmla="*/ 24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00">
                  <a:moveTo>
                    <a:pt x="291" y="245"/>
                  </a:moveTo>
                  <a:cubicBezTo>
                    <a:pt x="324" y="125"/>
                    <a:pt x="324" y="125"/>
                    <a:pt x="324" y="125"/>
                  </a:cubicBezTo>
                  <a:cubicBezTo>
                    <a:pt x="347" y="39"/>
                    <a:pt x="347" y="39"/>
                    <a:pt x="347" y="39"/>
                  </a:cubicBezTo>
                  <a:cubicBezTo>
                    <a:pt x="347" y="39"/>
                    <a:pt x="321" y="85"/>
                    <a:pt x="192" y="57"/>
                  </a:cubicBezTo>
                  <a:cubicBezTo>
                    <a:pt x="62" y="29"/>
                    <a:pt x="70" y="0"/>
                    <a:pt x="70" y="0"/>
                  </a:cubicBezTo>
                  <a:cubicBezTo>
                    <a:pt x="55" y="56"/>
                    <a:pt x="55" y="56"/>
                    <a:pt x="55" y="56"/>
                  </a:cubicBezTo>
                  <a:cubicBezTo>
                    <a:pt x="23" y="176"/>
                    <a:pt x="23" y="176"/>
                    <a:pt x="23" y="176"/>
                  </a:cubicBezTo>
                  <a:cubicBezTo>
                    <a:pt x="0" y="262"/>
                    <a:pt x="0" y="262"/>
                    <a:pt x="0" y="262"/>
                  </a:cubicBezTo>
                  <a:cubicBezTo>
                    <a:pt x="0" y="262"/>
                    <a:pt x="20" y="224"/>
                    <a:pt x="152" y="247"/>
                  </a:cubicBezTo>
                  <a:cubicBezTo>
                    <a:pt x="285" y="270"/>
                    <a:pt x="277" y="300"/>
                    <a:pt x="277" y="300"/>
                  </a:cubicBezTo>
                  <a:lnTo>
                    <a:pt x="291" y="245"/>
                  </a:lnTo>
                  <a:close/>
                </a:path>
              </a:pathLst>
            </a:cu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sz="3600" dirty="0">
                <a:solidFill>
                  <a:schemeClr val="tx1"/>
                </a:solidFill>
                <a:latin typeface="字魂36号-正文宋楷" panose="00000500000000000000" pitchFamily="2" charset="-122"/>
                <a:ea typeface="字魂36号-正文宋楷" panose="00000500000000000000" pitchFamily="2" charset="-122"/>
              </a:endParaRPr>
            </a:p>
          </p:txBody>
        </p:sp>
        <p:sp>
          <p:nvSpPr>
            <p:cNvPr id="32" name="Oval 20"/>
            <p:cNvSpPr>
              <a:spLocks noChangeArrowheads="1"/>
            </p:cNvSpPr>
            <p:nvPr/>
          </p:nvSpPr>
          <p:spPr bwMode="auto">
            <a:xfrm rot="18901227">
              <a:off x="1217531" y="2660200"/>
              <a:ext cx="978694" cy="978694"/>
            </a:xfrm>
            <a:prstGeom prst="ellipse">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sz="3600" dirty="0">
                <a:solidFill>
                  <a:schemeClr val="tx1"/>
                </a:solidFill>
                <a:latin typeface="字魂36号-正文宋楷" panose="00000500000000000000" pitchFamily="2" charset="-122"/>
                <a:ea typeface="字魂36号-正文宋楷" panose="00000500000000000000" pitchFamily="2" charset="-122"/>
              </a:endParaRPr>
            </a:p>
          </p:txBody>
        </p:sp>
        <p:sp>
          <p:nvSpPr>
            <p:cNvPr id="33" name="Freeform 22"/>
            <p:cNvSpPr/>
            <p:nvPr/>
          </p:nvSpPr>
          <p:spPr bwMode="auto">
            <a:xfrm rot="18901227">
              <a:off x="1324092" y="2767428"/>
              <a:ext cx="765572" cy="766762"/>
            </a:xfrm>
            <a:custGeom>
              <a:avLst/>
              <a:gdLst>
                <a:gd name="T0" fmla="*/ 353 w 429"/>
                <a:gd name="T1" fmla="*/ 352 h 429"/>
                <a:gd name="T2" fmla="*/ 77 w 429"/>
                <a:gd name="T3" fmla="*/ 352 h 429"/>
                <a:gd name="T4" fmla="*/ 77 w 429"/>
                <a:gd name="T5" fmla="*/ 76 h 429"/>
                <a:gd name="T6" fmla="*/ 353 w 429"/>
                <a:gd name="T7" fmla="*/ 76 h 429"/>
                <a:gd name="T8" fmla="*/ 353 w 429"/>
                <a:gd name="T9" fmla="*/ 352 h 429"/>
              </a:gdLst>
              <a:ahLst/>
              <a:cxnLst>
                <a:cxn ang="0">
                  <a:pos x="T0" y="T1"/>
                </a:cxn>
                <a:cxn ang="0">
                  <a:pos x="T2" y="T3"/>
                </a:cxn>
                <a:cxn ang="0">
                  <a:pos x="T4" y="T5"/>
                </a:cxn>
                <a:cxn ang="0">
                  <a:pos x="T6" y="T7"/>
                </a:cxn>
                <a:cxn ang="0">
                  <a:pos x="T8" y="T9"/>
                </a:cxn>
              </a:cxnLst>
              <a:rect l="0" t="0" r="r" b="b"/>
              <a:pathLst>
                <a:path w="429" h="429">
                  <a:moveTo>
                    <a:pt x="353" y="352"/>
                  </a:moveTo>
                  <a:cubicBezTo>
                    <a:pt x="277" y="429"/>
                    <a:pt x="153" y="429"/>
                    <a:pt x="77" y="352"/>
                  </a:cubicBezTo>
                  <a:cubicBezTo>
                    <a:pt x="0" y="276"/>
                    <a:pt x="0" y="152"/>
                    <a:pt x="77" y="76"/>
                  </a:cubicBezTo>
                  <a:cubicBezTo>
                    <a:pt x="153" y="0"/>
                    <a:pt x="277" y="0"/>
                    <a:pt x="353" y="76"/>
                  </a:cubicBezTo>
                  <a:cubicBezTo>
                    <a:pt x="429" y="152"/>
                    <a:pt x="429" y="276"/>
                    <a:pt x="353" y="352"/>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en-US" sz="1200" dirty="0">
                <a:latin typeface="字魂36号-正文宋楷" panose="00000500000000000000" pitchFamily="2" charset="-122"/>
                <a:ea typeface="字魂36号-正文宋楷" panose="00000500000000000000" pitchFamily="2" charset="-122"/>
              </a:endParaRPr>
            </a:p>
          </p:txBody>
        </p:sp>
        <p:sp>
          <p:nvSpPr>
            <p:cNvPr id="34" name="Oval 40"/>
            <p:cNvSpPr/>
            <p:nvPr/>
          </p:nvSpPr>
          <p:spPr>
            <a:xfrm>
              <a:off x="1442183" y="2901810"/>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4400" dirty="0">
                  <a:solidFill>
                    <a:schemeClr val="tx1"/>
                  </a:solidFill>
                  <a:latin typeface="字魂36号-正文宋楷" panose="00000500000000000000" pitchFamily="2" charset="-122"/>
                  <a:ea typeface="字魂36号-正文宋楷" panose="00000500000000000000" pitchFamily="2" charset="-122"/>
                </a:rPr>
                <a:t>1</a:t>
              </a:r>
              <a:endParaRPr lang="en-US" sz="4400" dirty="0">
                <a:solidFill>
                  <a:schemeClr val="tx1"/>
                </a:solidFill>
                <a:latin typeface="字魂36号-正文宋楷" panose="00000500000000000000" pitchFamily="2" charset="-122"/>
                <a:ea typeface="字魂36号-正文宋楷" panose="00000500000000000000" pitchFamily="2" charset="-122"/>
              </a:endParaRPr>
            </a:p>
          </p:txBody>
        </p:sp>
      </p:grpSp>
      <p:grpSp>
        <p:nvGrpSpPr>
          <p:cNvPr id="35" name="组合 34"/>
          <p:cNvGrpSpPr/>
          <p:nvPr/>
        </p:nvGrpSpPr>
        <p:grpSpPr>
          <a:xfrm>
            <a:off x="3656702" y="2901833"/>
            <a:ext cx="1319846" cy="1160149"/>
            <a:chOff x="2342390" y="1940008"/>
            <a:chExt cx="1319846" cy="1159791"/>
          </a:xfrm>
        </p:grpSpPr>
        <p:sp>
          <p:nvSpPr>
            <p:cNvPr id="36" name="Freeform 27"/>
            <p:cNvSpPr/>
            <p:nvPr/>
          </p:nvSpPr>
          <p:spPr bwMode="auto">
            <a:xfrm rot="18901227">
              <a:off x="3125264" y="2480674"/>
              <a:ext cx="536972" cy="619125"/>
            </a:xfrm>
            <a:custGeom>
              <a:avLst/>
              <a:gdLst>
                <a:gd name="T0" fmla="*/ 56 w 301"/>
                <a:gd name="T1" fmla="*/ 55 h 347"/>
                <a:gd name="T2" fmla="*/ 176 w 301"/>
                <a:gd name="T3" fmla="*/ 23 h 347"/>
                <a:gd name="T4" fmla="*/ 262 w 301"/>
                <a:gd name="T5" fmla="*/ 0 h 347"/>
                <a:gd name="T6" fmla="*/ 244 w 301"/>
                <a:gd name="T7" fmla="*/ 155 h 347"/>
                <a:gd name="T8" fmla="*/ 301 w 301"/>
                <a:gd name="T9" fmla="*/ 277 h 347"/>
                <a:gd name="T10" fmla="*/ 245 w 301"/>
                <a:gd name="T11" fmla="*/ 292 h 347"/>
                <a:gd name="T12" fmla="*/ 125 w 301"/>
                <a:gd name="T13" fmla="*/ 324 h 347"/>
                <a:gd name="T14" fmla="*/ 39 w 301"/>
                <a:gd name="T15" fmla="*/ 347 h 347"/>
                <a:gd name="T16" fmla="*/ 54 w 301"/>
                <a:gd name="T17" fmla="*/ 194 h 347"/>
                <a:gd name="T18" fmla="*/ 0 w 301"/>
                <a:gd name="T19" fmla="*/ 70 h 347"/>
                <a:gd name="T20" fmla="*/ 56 w 301"/>
                <a:gd name="T21" fmla="*/ 5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347">
                  <a:moveTo>
                    <a:pt x="56" y="55"/>
                  </a:moveTo>
                  <a:cubicBezTo>
                    <a:pt x="176" y="23"/>
                    <a:pt x="176" y="23"/>
                    <a:pt x="176" y="23"/>
                  </a:cubicBezTo>
                  <a:cubicBezTo>
                    <a:pt x="262" y="0"/>
                    <a:pt x="262" y="0"/>
                    <a:pt x="262" y="0"/>
                  </a:cubicBezTo>
                  <a:cubicBezTo>
                    <a:pt x="262" y="0"/>
                    <a:pt x="216" y="26"/>
                    <a:pt x="244" y="155"/>
                  </a:cubicBezTo>
                  <a:cubicBezTo>
                    <a:pt x="272" y="285"/>
                    <a:pt x="301" y="277"/>
                    <a:pt x="301" y="277"/>
                  </a:cubicBezTo>
                  <a:cubicBezTo>
                    <a:pt x="245" y="292"/>
                    <a:pt x="245" y="292"/>
                    <a:pt x="245" y="292"/>
                  </a:cubicBezTo>
                  <a:cubicBezTo>
                    <a:pt x="125" y="324"/>
                    <a:pt x="125" y="324"/>
                    <a:pt x="125" y="324"/>
                  </a:cubicBezTo>
                  <a:cubicBezTo>
                    <a:pt x="39" y="347"/>
                    <a:pt x="39" y="347"/>
                    <a:pt x="39" y="347"/>
                  </a:cubicBezTo>
                  <a:cubicBezTo>
                    <a:pt x="39" y="347"/>
                    <a:pt x="76" y="327"/>
                    <a:pt x="54" y="194"/>
                  </a:cubicBezTo>
                  <a:cubicBezTo>
                    <a:pt x="31" y="62"/>
                    <a:pt x="0" y="70"/>
                    <a:pt x="0" y="70"/>
                  </a:cubicBezTo>
                  <a:lnTo>
                    <a:pt x="56" y="55"/>
                  </a:lnTo>
                  <a:close/>
                </a:path>
              </a:pathLst>
            </a:custGeom>
            <a:solidFill>
              <a:schemeClr val="accent2"/>
            </a:solidFill>
            <a:ln>
              <a:noFill/>
            </a:ln>
          </p:spPr>
          <p:txBody>
            <a:bodyPr vert="horz" wrap="square" lIns="68580" tIns="34290" rIns="68580" bIns="34290" numCol="1" anchor="t" anchorCtr="0" compatLnSpc="1"/>
            <a:p>
              <a:endParaRPr lang="en-US" sz="1200" dirty="0">
                <a:latin typeface="字魂36号-正文宋楷" panose="00000500000000000000" pitchFamily="2" charset="-122"/>
                <a:ea typeface="字魂36号-正文宋楷" panose="00000500000000000000" pitchFamily="2" charset="-122"/>
              </a:endParaRPr>
            </a:p>
          </p:txBody>
        </p:sp>
        <p:sp>
          <p:nvSpPr>
            <p:cNvPr id="37" name="Oval 21"/>
            <p:cNvSpPr>
              <a:spLocks noChangeArrowheads="1"/>
            </p:cNvSpPr>
            <p:nvPr/>
          </p:nvSpPr>
          <p:spPr bwMode="auto">
            <a:xfrm rot="18901227">
              <a:off x="2342390" y="1940008"/>
              <a:ext cx="979885" cy="981075"/>
            </a:xfrm>
            <a:prstGeom prst="ellipse">
              <a:avLst/>
            </a:prstGeom>
            <a:solidFill>
              <a:schemeClr val="accent2"/>
            </a:solidFill>
            <a:ln>
              <a:noFill/>
            </a:ln>
          </p:spPr>
          <p:txBody>
            <a:bodyPr vert="horz" wrap="square" lIns="68580" tIns="34290" rIns="68580" bIns="34290" numCol="1" anchor="t" anchorCtr="0" compatLnSpc="1"/>
            <a:p>
              <a:endParaRPr lang="en-US" sz="1200" dirty="0">
                <a:latin typeface="字魂36号-正文宋楷" panose="00000500000000000000" pitchFamily="2" charset="-122"/>
                <a:ea typeface="字魂36号-正文宋楷" panose="00000500000000000000" pitchFamily="2" charset="-122"/>
              </a:endParaRPr>
            </a:p>
          </p:txBody>
        </p:sp>
        <p:sp>
          <p:nvSpPr>
            <p:cNvPr id="38" name="Freeform 23"/>
            <p:cNvSpPr/>
            <p:nvPr/>
          </p:nvSpPr>
          <p:spPr bwMode="auto">
            <a:xfrm rot="18901227">
              <a:off x="2449546" y="2047164"/>
              <a:ext cx="765572" cy="766762"/>
            </a:xfrm>
            <a:custGeom>
              <a:avLst/>
              <a:gdLst>
                <a:gd name="T0" fmla="*/ 353 w 429"/>
                <a:gd name="T1" fmla="*/ 352 h 429"/>
                <a:gd name="T2" fmla="*/ 76 w 429"/>
                <a:gd name="T3" fmla="*/ 352 h 429"/>
                <a:gd name="T4" fmla="*/ 76 w 429"/>
                <a:gd name="T5" fmla="*/ 76 h 429"/>
                <a:gd name="T6" fmla="*/ 353 w 429"/>
                <a:gd name="T7" fmla="*/ 76 h 429"/>
                <a:gd name="T8" fmla="*/ 353 w 429"/>
                <a:gd name="T9" fmla="*/ 352 h 429"/>
              </a:gdLst>
              <a:ahLst/>
              <a:cxnLst>
                <a:cxn ang="0">
                  <a:pos x="T0" y="T1"/>
                </a:cxn>
                <a:cxn ang="0">
                  <a:pos x="T2" y="T3"/>
                </a:cxn>
                <a:cxn ang="0">
                  <a:pos x="T4" y="T5"/>
                </a:cxn>
                <a:cxn ang="0">
                  <a:pos x="T6" y="T7"/>
                </a:cxn>
                <a:cxn ang="0">
                  <a:pos x="T8" y="T9"/>
                </a:cxn>
              </a:cxnLst>
              <a:rect l="0" t="0" r="r" b="b"/>
              <a:pathLst>
                <a:path w="429" h="429">
                  <a:moveTo>
                    <a:pt x="353" y="352"/>
                  </a:moveTo>
                  <a:cubicBezTo>
                    <a:pt x="276" y="429"/>
                    <a:pt x="153" y="429"/>
                    <a:pt x="76" y="352"/>
                  </a:cubicBezTo>
                  <a:cubicBezTo>
                    <a:pt x="0" y="276"/>
                    <a:pt x="0" y="152"/>
                    <a:pt x="76" y="76"/>
                  </a:cubicBezTo>
                  <a:cubicBezTo>
                    <a:pt x="153" y="0"/>
                    <a:pt x="276" y="0"/>
                    <a:pt x="353" y="76"/>
                  </a:cubicBezTo>
                  <a:cubicBezTo>
                    <a:pt x="429" y="152"/>
                    <a:pt x="429" y="276"/>
                    <a:pt x="353" y="352"/>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en-US" sz="1200" dirty="0">
                <a:latin typeface="字魂36号-正文宋楷" panose="00000500000000000000" pitchFamily="2" charset="-122"/>
                <a:ea typeface="字魂36号-正文宋楷" panose="00000500000000000000" pitchFamily="2" charset="-122"/>
              </a:endParaRPr>
            </a:p>
          </p:txBody>
        </p:sp>
        <p:sp>
          <p:nvSpPr>
            <p:cNvPr id="41" name="Oval 41"/>
            <p:cNvSpPr/>
            <p:nvPr/>
          </p:nvSpPr>
          <p:spPr>
            <a:xfrm>
              <a:off x="2567894" y="2151472"/>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4400" dirty="0">
                  <a:solidFill>
                    <a:schemeClr val="tx1"/>
                  </a:solidFill>
                  <a:latin typeface="字魂36号-正文宋楷" panose="00000500000000000000" pitchFamily="2" charset="-122"/>
                  <a:ea typeface="字魂36号-正文宋楷" panose="00000500000000000000" pitchFamily="2" charset="-122"/>
                </a:rPr>
                <a:t>2</a:t>
              </a:r>
              <a:endParaRPr lang="en-US" sz="4400" dirty="0">
                <a:solidFill>
                  <a:schemeClr val="tx1"/>
                </a:solidFill>
                <a:latin typeface="字魂36号-正文宋楷" panose="00000500000000000000" pitchFamily="2" charset="-122"/>
                <a:ea typeface="字魂36号-正文宋楷" panose="00000500000000000000" pitchFamily="2" charset="-122"/>
              </a:endParaRPr>
            </a:p>
          </p:txBody>
        </p:sp>
      </p:grpSp>
      <p:grpSp>
        <p:nvGrpSpPr>
          <p:cNvPr id="42" name="组合 41"/>
          <p:cNvGrpSpPr/>
          <p:nvPr/>
        </p:nvGrpSpPr>
        <p:grpSpPr>
          <a:xfrm>
            <a:off x="4780380" y="3484752"/>
            <a:ext cx="1362618" cy="1117715"/>
            <a:chOff x="3466068" y="2522747"/>
            <a:chExt cx="1362618" cy="1117370"/>
          </a:xfrm>
        </p:grpSpPr>
        <p:sp>
          <p:nvSpPr>
            <p:cNvPr id="43" name="Freeform 36"/>
            <p:cNvSpPr/>
            <p:nvPr/>
          </p:nvSpPr>
          <p:spPr bwMode="auto">
            <a:xfrm rot="18901227">
              <a:off x="4208370" y="2522747"/>
              <a:ext cx="620316" cy="535781"/>
            </a:xfrm>
            <a:custGeom>
              <a:avLst/>
              <a:gdLst>
                <a:gd name="T0" fmla="*/ 292 w 348"/>
                <a:gd name="T1" fmla="*/ 245 h 300"/>
                <a:gd name="T2" fmla="*/ 324 w 348"/>
                <a:gd name="T3" fmla="*/ 124 h 300"/>
                <a:gd name="T4" fmla="*/ 348 w 348"/>
                <a:gd name="T5" fmla="*/ 38 h 300"/>
                <a:gd name="T6" fmla="*/ 192 w 348"/>
                <a:gd name="T7" fmla="*/ 57 h 300"/>
                <a:gd name="T8" fmla="*/ 71 w 348"/>
                <a:gd name="T9" fmla="*/ 0 h 300"/>
                <a:gd name="T10" fmla="*/ 56 w 348"/>
                <a:gd name="T11" fmla="*/ 55 h 300"/>
                <a:gd name="T12" fmla="*/ 24 w 348"/>
                <a:gd name="T13" fmla="*/ 176 h 300"/>
                <a:gd name="T14" fmla="*/ 0 w 348"/>
                <a:gd name="T15" fmla="*/ 262 h 300"/>
                <a:gd name="T16" fmla="*/ 153 w 348"/>
                <a:gd name="T17" fmla="*/ 247 h 300"/>
                <a:gd name="T18" fmla="*/ 277 w 348"/>
                <a:gd name="T19" fmla="*/ 300 h 300"/>
                <a:gd name="T20" fmla="*/ 292 w 348"/>
                <a:gd name="T21" fmla="*/ 24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00">
                  <a:moveTo>
                    <a:pt x="292" y="245"/>
                  </a:moveTo>
                  <a:cubicBezTo>
                    <a:pt x="324" y="124"/>
                    <a:pt x="324" y="124"/>
                    <a:pt x="324" y="124"/>
                  </a:cubicBezTo>
                  <a:cubicBezTo>
                    <a:pt x="348" y="38"/>
                    <a:pt x="348" y="38"/>
                    <a:pt x="348" y="38"/>
                  </a:cubicBezTo>
                  <a:cubicBezTo>
                    <a:pt x="348" y="38"/>
                    <a:pt x="322" y="84"/>
                    <a:pt x="192" y="57"/>
                  </a:cubicBezTo>
                  <a:cubicBezTo>
                    <a:pt x="63" y="29"/>
                    <a:pt x="71" y="0"/>
                    <a:pt x="71" y="0"/>
                  </a:cubicBezTo>
                  <a:cubicBezTo>
                    <a:pt x="56" y="55"/>
                    <a:pt x="56" y="55"/>
                    <a:pt x="56" y="55"/>
                  </a:cubicBezTo>
                  <a:cubicBezTo>
                    <a:pt x="24" y="176"/>
                    <a:pt x="24" y="176"/>
                    <a:pt x="24" y="176"/>
                  </a:cubicBezTo>
                  <a:cubicBezTo>
                    <a:pt x="0" y="262"/>
                    <a:pt x="0" y="262"/>
                    <a:pt x="0" y="262"/>
                  </a:cubicBezTo>
                  <a:cubicBezTo>
                    <a:pt x="0" y="262"/>
                    <a:pt x="21" y="224"/>
                    <a:pt x="153" y="247"/>
                  </a:cubicBezTo>
                  <a:cubicBezTo>
                    <a:pt x="286" y="270"/>
                    <a:pt x="277" y="300"/>
                    <a:pt x="277" y="300"/>
                  </a:cubicBezTo>
                  <a:lnTo>
                    <a:pt x="292" y="245"/>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sz="3600" dirty="0">
                <a:solidFill>
                  <a:schemeClr val="tx1"/>
                </a:solidFill>
                <a:latin typeface="字魂36号-正文宋楷" panose="00000500000000000000" pitchFamily="2" charset="-122"/>
                <a:ea typeface="字魂36号-正文宋楷" panose="00000500000000000000" pitchFamily="2" charset="-122"/>
              </a:endParaRPr>
            </a:p>
          </p:txBody>
        </p:sp>
        <p:sp>
          <p:nvSpPr>
            <p:cNvPr id="44" name="Oval 25"/>
            <p:cNvSpPr>
              <a:spLocks noChangeArrowheads="1"/>
            </p:cNvSpPr>
            <p:nvPr/>
          </p:nvSpPr>
          <p:spPr bwMode="auto">
            <a:xfrm rot="18901227">
              <a:off x="3466068" y="2661423"/>
              <a:ext cx="979885" cy="97869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sz="3600" dirty="0">
                <a:solidFill>
                  <a:schemeClr val="tx1"/>
                </a:solidFill>
                <a:latin typeface="字魂36号-正文宋楷" panose="00000500000000000000" pitchFamily="2" charset="-122"/>
                <a:ea typeface="字魂36号-正文宋楷" panose="00000500000000000000" pitchFamily="2" charset="-122"/>
              </a:endParaRPr>
            </a:p>
          </p:txBody>
        </p:sp>
        <p:sp>
          <p:nvSpPr>
            <p:cNvPr id="45" name="Freeform 26"/>
            <p:cNvSpPr/>
            <p:nvPr/>
          </p:nvSpPr>
          <p:spPr bwMode="auto">
            <a:xfrm rot="18901227">
              <a:off x="3573224" y="2768579"/>
              <a:ext cx="765572" cy="764381"/>
            </a:xfrm>
            <a:custGeom>
              <a:avLst/>
              <a:gdLst>
                <a:gd name="T0" fmla="*/ 77 w 429"/>
                <a:gd name="T1" fmla="*/ 76 h 428"/>
                <a:gd name="T2" fmla="*/ 77 w 429"/>
                <a:gd name="T3" fmla="*/ 352 h 428"/>
                <a:gd name="T4" fmla="*/ 353 w 429"/>
                <a:gd name="T5" fmla="*/ 352 h 428"/>
                <a:gd name="T6" fmla="*/ 353 w 429"/>
                <a:gd name="T7" fmla="*/ 76 h 428"/>
                <a:gd name="T8" fmla="*/ 77 w 429"/>
                <a:gd name="T9" fmla="*/ 76 h 428"/>
              </a:gdLst>
              <a:ahLst/>
              <a:cxnLst>
                <a:cxn ang="0">
                  <a:pos x="T0" y="T1"/>
                </a:cxn>
                <a:cxn ang="0">
                  <a:pos x="T2" y="T3"/>
                </a:cxn>
                <a:cxn ang="0">
                  <a:pos x="T4" y="T5"/>
                </a:cxn>
                <a:cxn ang="0">
                  <a:pos x="T6" y="T7"/>
                </a:cxn>
                <a:cxn ang="0">
                  <a:pos x="T8" y="T9"/>
                </a:cxn>
              </a:cxnLst>
              <a:rect l="0" t="0" r="r" b="b"/>
              <a:pathLst>
                <a:path w="429" h="428">
                  <a:moveTo>
                    <a:pt x="77" y="76"/>
                  </a:moveTo>
                  <a:cubicBezTo>
                    <a:pt x="0" y="152"/>
                    <a:pt x="0" y="276"/>
                    <a:pt x="77" y="352"/>
                  </a:cubicBezTo>
                  <a:cubicBezTo>
                    <a:pt x="153" y="428"/>
                    <a:pt x="277" y="428"/>
                    <a:pt x="353" y="352"/>
                  </a:cubicBezTo>
                  <a:cubicBezTo>
                    <a:pt x="429" y="276"/>
                    <a:pt x="429" y="152"/>
                    <a:pt x="353" y="76"/>
                  </a:cubicBezTo>
                  <a:cubicBezTo>
                    <a:pt x="277" y="0"/>
                    <a:pt x="153" y="0"/>
                    <a:pt x="77" y="76"/>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en-US" sz="1200" dirty="0">
                <a:latin typeface="字魂36号-正文宋楷" panose="00000500000000000000" pitchFamily="2" charset="-122"/>
                <a:ea typeface="字魂36号-正文宋楷" panose="00000500000000000000" pitchFamily="2" charset="-122"/>
              </a:endParaRPr>
            </a:p>
          </p:txBody>
        </p:sp>
        <p:sp>
          <p:nvSpPr>
            <p:cNvPr id="46" name="Oval 42"/>
            <p:cNvSpPr/>
            <p:nvPr/>
          </p:nvSpPr>
          <p:spPr>
            <a:xfrm>
              <a:off x="3679509" y="2873661"/>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4400" dirty="0">
                  <a:solidFill>
                    <a:schemeClr val="tx1"/>
                  </a:solidFill>
                  <a:latin typeface="字魂36号-正文宋楷" panose="00000500000000000000" pitchFamily="2" charset="-122"/>
                  <a:ea typeface="字魂36号-正文宋楷" panose="00000500000000000000" pitchFamily="2" charset="-122"/>
                </a:rPr>
                <a:t>3</a:t>
              </a:r>
              <a:endParaRPr lang="en-US" sz="4400" dirty="0">
                <a:solidFill>
                  <a:schemeClr val="tx1"/>
                </a:solidFill>
                <a:latin typeface="字魂36号-正文宋楷" panose="00000500000000000000" pitchFamily="2" charset="-122"/>
                <a:ea typeface="字魂36号-正文宋楷" panose="00000500000000000000" pitchFamily="2" charset="-122"/>
              </a:endParaRPr>
            </a:p>
          </p:txBody>
        </p:sp>
      </p:grpSp>
      <p:grpSp>
        <p:nvGrpSpPr>
          <p:cNvPr id="47" name="组合 46"/>
          <p:cNvGrpSpPr/>
          <p:nvPr/>
        </p:nvGrpSpPr>
        <p:grpSpPr>
          <a:xfrm>
            <a:off x="5905414" y="2902983"/>
            <a:ext cx="1321110" cy="1160818"/>
            <a:chOff x="4591102" y="1941158"/>
            <a:chExt cx="1321110" cy="1160460"/>
          </a:xfrm>
        </p:grpSpPr>
        <p:sp>
          <p:nvSpPr>
            <p:cNvPr id="48" name="Freeform 32"/>
            <p:cNvSpPr/>
            <p:nvPr/>
          </p:nvSpPr>
          <p:spPr bwMode="auto">
            <a:xfrm rot="18901227">
              <a:off x="5375240" y="2481303"/>
              <a:ext cx="536972" cy="620315"/>
            </a:xfrm>
            <a:custGeom>
              <a:avLst/>
              <a:gdLst>
                <a:gd name="T0" fmla="*/ 56 w 301"/>
                <a:gd name="T1" fmla="*/ 55 h 347"/>
                <a:gd name="T2" fmla="*/ 176 w 301"/>
                <a:gd name="T3" fmla="*/ 23 h 347"/>
                <a:gd name="T4" fmla="*/ 262 w 301"/>
                <a:gd name="T5" fmla="*/ 0 h 347"/>
                <a:gd name="T6" fmla="*/ 244 w 301"/>
                <a:gd name="T7" fmla="*/ 155 h 347"/>
                <a:gd name="T8" fmla="*/ 301 w 301"/>
                <a:gd name="T9" fmla="*/ 277 h 347"/>
                <a:gd name="T10" fmla="*/ 245 w 301"/>
                <a:gd name="T11" fmla="*/ 292 h 347"/>
                <a:gd name="T12" fmla="*/ 125 w 301"/>
                <a:gd name="T13" fmla="*/ 324 h 347"/>
                <a:gd name="T14" fmla="*/ 39 w 301"/>
                <a:gd name="T15" fmla="*/ 347 h 347"/>
                <a:gd name="T16" fmla="*/ 53 w 301"/>
                <a:gd name="T17" fmla="*/ 194 h 347"/>
                <a:gd name="T18" fmla="*/ 0 w 301"/>
                <a:gd name="T19" fmla="*/ 70 h 347"/>
                <a:gd name="T20" fmla="*/ 56 w 301"/>
                <a:gd name="T21" fmla="*/ 5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347">
                  <a:moveTo>
                    <a:pt x="56" y="55"/>
                  </a:moveTo>
                  <a:cubicBezTo>
                    <a:pt x="176" y="23"/>
                    <a:pt x="176" y="23"/>
                    <a:pt x="176" y="23"/>
                  </a:cubicBezTo>
                  <a:cubicBezTo>
                    <a:pt x="262" y="0"/>
                    <a:pt x="262" y="0"/>
                    <a:pt x="262" y="0"/>
                  </a:cubicBezTo>
                  <a:cubicBezTo>
                    <a:pt x="262" y="0"/>
                    <a:pt x="216" y="25"/>
                    <a:pt x="244" y="155"/>
                  </a:cubicBezTo>
                  <a:cubicBezTo>
                    <a:pt x="271" y="285"/>
                    <a:pt x="301" y="277"/>
                    <a:pt x="301" y="277"/>
                  </a:cubicBezTo>
                  <a:cubicBezTo>
                    <a:pt x="245" y="292"/>
                    <a:pt x="245" y="292"/>
                    <a:pt x="245" y="292"/>
                  </a:cubicBezTo>
                  <a:cubicBezTo>
                    <a:pt x="125" y="324"/>
                    <a:pt x="125" y="324"/>
                    <a:pt x="125" y="324"/>
                  </a:cubicBezTo>
                  <a:cubicBezTo>
                    <a:pt x="39" y="347"/>
                    <a:pt x="39" y="347"/>
                    <a:pt x="39" y="347"/>
                  </a:cubicBezTo>
                  <a:cubicBezTo>
                    <a:pt x="39" y="347"/>
                    <a:pt x="76" y="327"/>
                    <a:pt x="53" y="194"/>
                  </a:cubicBezTo>
                  <a:cubicBezTo>
                    <a:pt x="31" y="62"/>
                    <a:pt x="0" y="70"/>
                    <a:pt x="0" y="70"/>
                  </a:cubicBezTo>
                  <a:lnTo>
                    <a:pt x="56" y="55"/>
                  </a:lnTo>
                  <a:close/>
                </a:path>
              </a:pathLst>
            </a:custGeom>
            <a:solidFill>
              <a:schemeClr val="accent4"/>
            </a:solidFill>
            <a:ln>
              <a:noFill/>
            </a:ln>
          </p:spPr>
          <p:txBody>
            <a:bodyPr vert="horz" wrap="square" lIns="68580" tIns="34290" rIns="68580" bIns="34290" numCol="1" anchor="t" anchorCtr="0" compatLnSpc="1"/>
            <a:p>
              <a:endParaRPr lang="en-US" sz="1200" dirty="0">
                <a:latin typeface="字魂36号-正文宋楷" panose="00000500000000000000" pitchFamily="2" charset="-122"/>
                <a:ea typeface="字魂36号-正文宋楷" panose="00000500000000000000" pitchFamily="2" charset="-122"/>
              </a:endParaRPr>
            </a:p>
          </p:txBody>
        </p:sp>
        <p:sp>
          <p:nvSpPr>
            <p:cNvPr id="49" name="Oval 29"/>
            <p:cNvSpPr>
              <a:spLocks noChangeArrowheads="1"/>
            </p:cNvSpPr>
            <p:nvPr/>
          </p:nvSpPr>
          <p:spPr bwMode="auto">
            <a:xfrm rot="18901227">
              <a:off x="4591102" y="1941158"/>
              <a:ext cx="979885" cy="978694"/>
            </a:xfrm>
            <a:prstGeom prst="ellipse">
              <a:avLst/>
            </a:prstGeom>
            <a:solidFill>
              <a:schemeClr val="accent4"/>
            </a:solidFill>
            <a:ln>
              <a:noFill/>
            </a:ln>
          </p:spPr>
          <p:txBody>
            <a:bodyPr vert="horz" wrap="square" lIns="68580" tIns="34290" rIns="68580" bIns="34290" numCol="1" anchor="t" anchorCtr="0" compatLnSpc="1"/>
            <a:p>
              <a:endParaRPr lang="en-US" sz="1200" dirty="0">
                <a:latin typeface="字魂36号-正文宋楷" panose="00000500000000000000" pitchFamily="2" charset="-122"/>
                <a:ea typeface="字魂36号-正文宋楷" panose="00000500000000000000" pitchFamily="2" charset="-122"/>
              </a:endParaRPr>
            </a:p>
          </p:txBody>
        </p:sp>
        <p:sp>
          <p:nvSpPr>
            <p:cNvPr id="51" name="Freeform 31"/>
            <p:cNvSpPr/>
            <p:nvPr/>
          </p:nvSpPr>
          <p:spPr bwMode="auto">
            <a:xfrm rot="18901227">
              <a:off x="4698259" y="2048315"/>
              <a:ext cx="765572" cy="764381"/>
            </a:xfrm>
            <a:custGeom>
              <a:avLst/>
              <a:gdLst>
                <a:gd name="T0" fmla="*/ 76 w 429"/>
                <a:gd name="T1" fmla="*/ 76 h 428"/>
                <a:gd name="T2" fmla="*/ 76 w 429"/>
                <a:gd name="T3" fmla="*/ 352 h 428"/>
                <a:gd name="T4" fmla="*/ 352 w 429"/>
                <a:gd name="T5" fmla="*/ 352 h 428"/>
                <a:gd name="T6" fmla="*/ 352 w 429"/>
                <a:gd name="T7" fmla="*/ 76 h 428"/>
                <a:gd name="T8" fmla="*/ 76 w 429"/>
                <a:gd name="T9" fmla="*/ 76 h 428"/>
              </a:gdLst>
              <a:ahLst/>
              <a:cxnLst>
                <a:cxn ang="0">
                  <a:pos x="T0" y="T1"/>
                </a:cxn>
                <a:cxn ang="0">
                  <a:pos x="T2" y="T3"/>
                </a:cxn>
                <a:cxn ang="0">
                  <a:pos x="T4" y="T5"/>
                </a:cxn>
                <a:cxn ang="0">
                  <a:pos x="T6" y="T7"/>
                </a:cxn>
                <a:cxn ang="0">
                  <a:pos x="T8" y="T9"/>
                </a:cxn>
              </a:cxnLst>
              <a:rect l="0" t="0" r="r" b="b"/>
              <a:pathLst>
                <a:path w="429" h="428">
                  <a:moveTo>
                    <a:pt x="76" y="76"/>
                  </a:moveTo>
                  <a:cubicBezTo>
                    <a:pt x="0" y="152"/>
                    <a:pt x="0" y="276"/>
                    <a:pt x="76" y="352"/>
                  </a:cubicBezTo>
                  <a:cubicBezTo>
                    <a:pt x="152" y="428"/>
                    <a:pt x="276" y="428"/>
                    <a:pt x="352" y="352"/>
                  </a:cubicBezTo>
                  <a:cubicBezTo>
                    <a:pt x="429" y="276"/>
                    <a:pt x="429" y="152"/>
                    <a:pt x="352" y="76"/>
                  </a:cubicBezTo>
                  <a:cubicBezTo>
                    <a:pt x="276" y="0"/>
                    <a:pt x="152" y="0"/>
                    <a:pt x="76" y="76"/>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en-US" sz="1200" dirty="0">
                <a:latin typeface="字魂36号-正文宋楷" panose="00000500000000000000" pitchFamily="2" charset="-122"/>
                <a:ea typeface="字魂36号-正文宋楷" panose="00000500000000000000" pitchFamily="2" charset="-122"/>
              </a:endParaRPr>
            </a:p>
          </p:txBody>
        </p:sp>
        <p:sp>
          <p:nvSpPr>
            <p:cNvPr id="52" name="Oval 43"/>
            <p:cNvSpPr/>
            <p:nvPr/>
          </p:nvSpPr>
          <p:spPr>
            <a:xfrm>
              <a:off x="4788441" y="2153178"/>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4400" dirty="0">
                  <a:solidFill>
                    <a:schemeClr val="tx1"/>
                  </a:solidFill>
                  <a:latin typeface="字魂36号-正文宋楷" panose="00000500000000000000" pitchFamily="2" charset="-122"/>
                  <a:ea typeface="字魂36号-正文宋楷" panose="00000500000000000000" pitchFamily="2" charset="-122"/>
                </a:rPr>
                <a:t>4</a:t>
              </a:r>
              <a:endParaRPr lang="en-US" sz="4400" dirty="0">
                <a:solidFill>
                  <a:schemeClr val="tx1"/>
                </a:solidFill>
                <a:latin typeface="字魂36号-正文宋楷" panose="00000500000000000000" pitchFamily="2" charset="-122"/>
                <a:ea typeface="字魂36号-正文宋楷" panose="00000500000000000000" pitchFamily="2" charset="-122"/>
              </a:endParaRPr>
            </a:p>
          </p:txBody>
        </p:sp>
      </p:grpSp>
      <p:grpSp>
        <p:nvGrpSpPr>
          <p:cNvPr id="53" name="组合 8"/>
          <p:cNvGrpSpPr/>
          <p:nvPr/>
        </p:nvGrpSpPr>
        <p:grpSpPr>
          <a:xfrm>
            <a:off x="7029934" y="3486817"/>
            <a:ext cx="1362442" cy="1117643"/>
            <a:chOff x="5715622" y="2524812"/>
            <a:chExt cx="1362442" cy="1117298"/>
          </a:xfrm>
        </p:grpSpPr>
        <p:sp>
          <p:nvSpPr>
            <p:cNvPr id="54" name="Freeform 35"/>
            <p:cNvSpPr/>
            <p:nvPr/>
          </p:nvSpPr>
          <p:spPr bwMode="auto">
            <a:xfrm rot="18901227">
              <a:off x="6458939" y="2524812"/>
              <a:ext cx="619125" cy="535781"/>
            </a:xfrm>
            <a:custGeom>
              <a:avLst/>
              <a:gdLst>
                <a:gd name="T0" fmla="*/ 292 w 347"/>
                <a:gd name="T1" fmla="*/ 244 h 300"/>
                <a:gd name="T2" fmla="*/ 324 w 347"/>
                <a:gd name="T3" fmla="*/ 124 h 300"/>
                <a:gd name="T4" fmla="*/ 347 w 347"/>
                <a:gd name="T5" fmla="*/ 38 h 300"/>
                <a:gd name="T6" fmla="*/ 192 w 347"/>
                <a:gd name="T7" fmla="*/ 57 h 300"/>
                <a:gd name="T8" fmla="*/ 70 w 347"/>
                <a:gd name="T9" fmla="*/ 0 h 300"/>
                <a:gd name="T10" fmla="*/ 56 w 347"/>
                <a:gd name="T11" fmla="*/ 55 h 300"/>
                <a:gd name="T12" fmla="*/ 23 w 347"/>
                <a:gd name="T13" fmla="*/ 175 h 300"/>
                <a:gd name="T14" fmla="*/ 0 w 347"/>
                <a:gd name="T15" fmla="*/ 262 h 300"/>
                <a:gd name="T16" fmla="*/ 153 w 347"/>
                <a:gd name="T17" fmla="*/ 247 h 300"/>
                <a:gd name="T18" fmla="*/ 277 w 347"/>
                <a:gd name="T19" fmla="*/ 300 h 300"/>
                <a:gd name="T20" fmla="*/ 292 w 347"/>
                <a:gd name="T21" fmla="*/ 24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00">
                  <a:moveTo>
                    <a:pt x="292" y="244"/>
                  </a:moveTo>
                  <a:cubicBezTo>
                    <a:pt x="324" y="124"/>
                    <a:pt x="324" y="124"/>
                    <a:pt x="324" y="124"/>
                  </a:cubicBezTo>
                  <a:cubicBezTo>
                    <a:pt x="347" y="38"/>
                    <a:pt x="347" y="38"/>
                    <a:pt x="347" y="38"/>
                  </a:cubicBezTo>
                  <a:cubicBezTo>
                    <a:pt x="347" y="38"/>
                    <a:pt x="322" y="84"/>
                    <a:pt x="192" y="57"/>
                  </a:cubicBezTo>
                  <a:cubicBezTo>
                    <a:pt x="63" y="29"/>
                    <a:pt x="70" y="0"/>
                    <a:pt x="70" y="0"/>
                  </a:cubicBezTo>
                  <a:cubicBezTo>
                    <a:pt x="56" y="55"/>
                    <a:pt x="56" y="55"/>
                    <a:pt x="56" y="55"/>
                  </a:cubicBezTo>
                  <a:cubicBezTo>
                    <a:pt x="23" y="175"/>
                    <a:pt x="23" y="175"/>
                    <a:pt x="23" y="175"/>
                  </a:cubicBezTo>
                  <a:cubicBezTo>
                    <a:pt x="0" y="262"/>
                    <a:pt x="0" y="262"/>
                    <a:pt x="0" y="262"/>
                  </a:cubicBezTo>
                  <a:cubicBezTo>
                    <a:pt x="0" y="262"/>
                    <a:pt x="21" y="224"/>
                    <a:pt x="153" y="247"/>
                  </a:cubicBezTo>
                  <a:cubicBezTo>
                    <a:pt x="285" y="270"/>
                    <a:pt x="277" y="300"/>
                    <a:pt x="277" y="300"/>
                  </a:cubicBezTo>
                  <a:lnTo>
                    <a:pt x="292" y="24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sz="3600" dirty="0">
                <a:solidFill>
                  <a:schemeClr val="tx1"/>
                </a:solidFill>
                <a:latin typeface="字魂36号-正文宋楷" panose="00000500000000000000" pitchFamily="2" charset="-122"/>
                <a:ea typeface="字魂36号-正文宋楷" panose="00000500000000000000" pitchFamily="2" charset="-122"/>
              </a:endParaRPr>
            </a:p>
          </p:txBody>
        </p:sp>
        <p:sp>
          <p:nvSpPr>
            <p:cNvPr id="55" name="Oval 28"/>
            <p:cNvSpPr>
              <a:spLocks noChangeArrowheads="1"/>
            </p:cNvSpPr>
            <p:nvPr/>
          </p:nvSpPr>
          <p:spPr bwMode="auto">
            <a:xfrm rot="18901227">
              <a:off x="5715622" y="2661035"/>
              <a:ext cx="979885" cy="9810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sz="3600" dirty="0">
                <a:solidFill>
                  <a:schemeClr val="tx1"/>
                </a:solidFill>
                <a:latin typeface="字魂36号-正文宋楷" panose="00000500000000000000" pitchFamily="2" charset="-122"/>
                <a:ea typeface="字魂36号-正文宋楷" panose="00000500000000000000" pitchFamily="2" charset="-122"/>
              </a:endParaRPr>
            </a:p>
          </p:txBody>
        </p:sp>
        <p:sp>
          <p:nvSpPr>
            <p:cNvPr id="56" name="Freeform 30"/>
            <p:cNvSpPr/>
            <p:nvPr/>
          </p:nvSpPr>
          <p:spPr bwMode="auto">
            <a:xfrm rot="18901227">
              <a:off x="5822778" y="2768191"/>
              <a:ext cx="765572" cy="766762"/>
            </a:xfrm>
            <a:custGeom>
              <a:avLst/>
              <a:gdLst>
                <a:gd name="T0" fmla="*/ 76 w 429"/>
                <a:gd name="T1" fmla="*/ 77 h 429"/>
                <a:gd name="T2" fmla="*/ 76 w 429"/>
                <a:gd name="T3" fmla="*/ 353 h 429"/>
                <a:gd name="T4" fmla="*/ 353 w 429"/>
                <a:gd name="T5" fmla="*/ 353 h 429"/>
                <a:gd name="T6" fmla="*/ 353 w 429"/>
                <a:gd name="T7" fmla="*/ 77 h 429"/>
                <a:gd name="T8" fmla="*/ 76 w 429"/>
                <a:gd name="T9" fmla="*/ 77 h 429"/>
              </a:gdLst>
              <a:ahLst/>
              <a:cxnLst>
                <a:cxn ang="0">
                  <a:pos x="T0" y="T1"/>
                </a:cxn>
                <a:cxn ang="0">
                  <a:pos x="T2" y="T3"/>
                </a:cxn>
                <a:cxn ang="0">
                  <a:pos x="T4" y="T5"/>
                </a:cxn>
                <a:cxn ang="0">
                  <a:pos x="T6" y="T7"/>
                </a:cxn>
                <a:cxn ang="0">
                  <a:pos x="T8" y="T9"/>
                </a:cxn>
              </a:cxnLst>
              <a:rect l="0" t="0" r="r" b="b"/>
              <a:pathLst>
                <a:path w="429" h="429">
                  <a:moveTo>
                    <a:pt x="76" y="77"/>
                  </a:moveTo>
                  <a:cubicBezTo>
                    <a:pt x="0" y="153"/>
                    <a:pt x="0" y="277"/>
                    <a:pt x="76" y="353"/>
                  </a:cubicBezTo>
                  <a:cubicBezTo>
                    <a:pt x="153" y="429"/>
                    <a:pt x="276" y="429"/>
                    <a:pt x="353" y="353"/>
                  </a:cubicBezTo>
                  <a:cubicBezTo>
                    <a:pt x="429" y="277"/>
                    <a:pt x="429" y="153"/>
                    <a:pt x="353" y="77"/>
                  </a:cubicBezTo>
                  <a:cubicBezTo>
                    <a:pt x="276" y="0"/>
                    <a:pt x="153" y="0"/>
                    <a:pt x="76" y="77"/>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en-US" sz="1200" dirty="0">
                <a:latin typeface="字魂36号-正文宋楷" panose="00000500000000000000" pitchFamily="2" charset="-122"/>
                <a:ea typeface="字魂36号-正文宋楷" panose="00000500000000000000" pitchFamily="2" charset="-122"/>
              </a:endParaRPr>
            </a:p>
          </p:txBody>
        </p:sp>
        <p:sp>
          <p:nvSpPr>
            <p:cNvPr id="57" name="Oval 45"/>
            <p:cNvSpPr/>
            <p:nvPr/>
          </p:nvSpPr>
          <p:spPr>
            <a:xfrm>
              <a:off x="5928587" y="2859692"/>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4400" dirty="0">
                  <a:solidFill>
                    <a:schemeClr val="tx1"/>
                  </a:solidFill>
                  <a:latin typeface="字魂36号-正文宋楷" panose="00000500000000000000" pitchFamily="2" charset="-122"/>
                  <a:ea typeface="字魂36号-正文宋楷" panose="00000500000000000000" pitchFamily="2" charset="-122"/>
                </a:rPr>
                <a:t>5</a:t>
              </a:r>
              <a:endParaRPr lang="en-US" sz="4400" dirty="0">
                <a:solidFill>
                  <a:schemeClr val="tx1"/>
                </a:solidFill>
                <a:latin typeface="字魂36号-正文宋楷" panose="00000500000000000000" pitchFamily="2" charset="-122"/>
                <a:ea typeface="字魂36号-正文宋楷" panose="00000500000000000000" pitchFamily="2" charset="-122"/>
              </a:endParaRPr>
            </a:p>
          </p:txBody>
        </p:sp>
      </p:grpSp>
      <p:grpSp>
        <p:nvGrpSpPr>
          <p:cNvPr id="58" name="组合 11"/>
          <p:cNvGrpSpPr/>
          <p:nvPr/>
        </p:nvGrpSpPr>
        <p:grpSpPr>
          <a:xfrm>
            <a:off x="8155984" y="2905050"/>
            <a:ext cx="978694" cy="978996"/>
            <a:chOff x="6841672" y="1943224"/>
            <a:chExt cx="978694" cy="978694"/>
          </a:xfrm>
        </p:grpSpPr>
        <p:sp>
          <p:nvSpPr>
            <p:cNvPr id="59" name="Oval 33"/>
            <p:cNvSpPr>
              <a:spLocks noChangeArrowheads="1"/>
            </p:cNvSpPr>
            <p:nvPr/>
          </p:nvSpPr>
          <p:spPr bwMode="auto">
            <a:xfrm rot="18901227">
              <a:off x="6841672" y="1943224"/>
              <a:ext cx="978694" cy="978694"/>
            </a:xfrm>
            <a:prstGeom prst="ellipse">
              <a:avLst/>
            </a:prstGeom>
            <a:solidFill>
              <a:schemeClr val="accent2"/>
            </a:solidFill>
            <a:ln>
              <a:noFill/>
            </a:ln>
          </p:spPr>
          <p:txBody>
            <a:bodyPr vert="horz" wrap="square" lIns="68580" tIns="34290" rIns="68580" bIns="34290" numCol="1" anchor="t" anchorCtr="0" compatLnSpc="1"/>
            <a:p>
              <a:endParaRPr lang="en-US" sz="1200" dirty="0">
                <a:latin typeface="字魂36号-正文宋楷" panose="00000500000000000000" pitchFamily="2" charset="-122"/>
                <a:ea typeface="字魂36号-正文宋楷" panose="00000500000000000000" pitchFamily="2" charset="-122"/>
              </a:endParaRPr>
            </a:p>
          </p:txBody>
        </p:sp>
        <p:sp>
          <p:nvSpPr>
            <p:cNvPr id="60" name="Freeform 34"/>
            <p:cNvSpPr/>
            <p:nvPr/>
          </p:nvSpPr>
          <p:spPr bwMode="auto">
            <a:xfrm rot="18901227">
              <a:off x="6947813" y="2047927"/>
              <a:ext cx="765572" cy="766762"/>
            </a:xfrm>
            <a:custGeom>
              <a:avLst/>
              <a:gdLst>
                <a:gd name="T0" fmla="*/ 352 w 429"/>
                <a:gd name="T1" fmla="*/ 353 h 429"/>
                <a:gd name="T2" fmla="*/ 76 w 429"/>
                <a:gd name="T3" fmla="*/ 353 h 429"/>
                <a:gd name="T4" fmla="*/ 76 w 429"/>
                <a:gd name="T5" fmla="*/ 77 h 429"/>
                <a:gd name="T6" fmla="*/ 352 w 429"/>
                <a:gd name="T7" fmla="*/ 77 h 429"/>
                <a:gd name="T8" fmla="*/ 352 w 429"/>
                <a:gd name="T9" fmla="*/ 353 h 429"/>
              </a:gdLst>
              <a:ahLst/>
              <a:cxnLst>
                <a:cxn ang="0">
                  <a:pos x="T0" y="T1"/>
                </a:cxn>
                <a:cxn ang="0">
                  <a:pos x="T2" y="T3"/>
                </a:cxn>
                <a:cxn ang="0">
                  <a:pos x="T4" y="T5"/>
                </a:cxn>
                <a:cxn ang="0">
                  <a:pos x="T6" y="T7"/>
                </a:cxn>
                <a:cxn ang="0">
                  <a:pos x="T8" y="T9"/>
                </a:cxn>
              </a:cxnLst>
              <a:rect l="0" t="0" r="r" b="b"/>
              <a:pathLst>
                <a:path w="429" h="429">
                  <a:moveTo>
                    <a:pt x="352" y="353"/>
                  </a:moveTo>
                  <a:cubicBezTo>
                    <a:pt x="276" y="429"/>
                    <a:pt x="152" y="429"/>
                    <a:pt x="76" y="353"/>
                  </a:cubicBezTo>
                  <a:cubicBezTo>
                    <a:pt x="0" y="277"/>
                    <a:pt x="0" y="153"/>
                    <a:pt x="76" y="77"/>
                  </a:cubicBezTo>
                  <a:cubicBezTo>
                    <a:pt x="152" y="0"/>
                    <a:pt x="276" y="0"/>
                    <a:pt x="352" y="77"/>
                  </a:cubicBezTo>
                  <a:cubicBezTo>
                    <a:pt x="429" y="153"/>
                    <a:pt x="429" y="277"/>
                    <a:pt x="352" y="353"/>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en-US" sz="1200" dirty="0">
                <a:latin typeface="字魂36号-正文宋楷" panose="00000500000000000000" pitchFamily="2" charset="-122"/>
                <a:ea typeface="字魂36号-正文宋楷" panose="00000500000000000000" pitchFamily="2" charset="-122"/>
              </a:endParaRPr>
            </a:p>
          </p:txBody>
        </p:sp>
        <p:sp>
          <p:nvSpPr>
            <p:cNvPr id="61" name="Oval 44"/>
            <p:cNvSpPr/>
            <p:nvPr/>
          </p:nvSpPr>
          <p:spPr>
            <a:xfrm>
              <a:off x="7054617" y="2167229"/>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4400" dirty="0">
                <a:solidFill>
                  <a:schemeClr val="tx1"/>
                </a:solidFill>
                <a:latin typeface="字魂36号-正文宋楷" panose="00000500000000000000" pitchFamily="2" charset="-122"/>
                <a:ea typeface="字魂36号-正文宋楷" panose="00000500000000000000" pitchFamily="2" charset="-122"/>
              </a:endParaRPr>
            </a:p>
          </p:txBody>
        </p:sp>
      </p:grpSp>
      <p:sp>
        <p:nvSpPr>
          <p:cNvPr id="62" name="Content Placeholder 2"/>
          <p:cNvSpPr txBox="1"/>
          <p:nvPr/>
        </p:nvSpPr>
        <p:spPr>
          <a:xfrm>
            <a:off x="1974373" y="4648106"/>
            <a:ext cx="2024757" cy="67771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dirty="0">
                <a:solidFill>
                  <a:schemeClr val="tx1"/>
                </a:solidFill>
                <a:latin typeface="字魂36号-正文宋楷" panose="00000500000000000000" pitchFamily="2" charset="-122"/>
                <a:ea typeface="字魂36号-正文宋楷" panose="00000500000000000000" pitchFamily="2" charset="-122"/>
              </a:rPr>
              <a:t>（一）导向功能</a:t>
            </a:r>
            <a:endParaRPr lang="zh-CN" altLang="en-US" dirty="0">
              <a:solidFill>
                <a:schemeClr val="tx1"/>
              </a:solidFill>
              <a:latin typeface="字魂36号-正文宋楷" panose="00000500000000000000" pitchFamily="2" charset="-122"/>
              <a:ea typeface="字魂36号-正文宋楷" panose="00000500000000000000" pitchFamily="2" charset="-122"/>
            </a:endParaRPr>
          </a:p>
        </p:txBody>
      </p:sp>
      <p:sp>
        <p:nvSpPr>
          <p:cNvPr id="63" name="Content Placeholder 2"/>
          <p:cNvSpPr txBox="1"/>
          <p:nvPr/>
        </p:nvSpPr>
        <p:spPr>
          <a:xfrm>
            <a:off x="3385185" y="2512060"/>
            <a:ext cx="1512570" cy="41592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dirty="0">
                <a:solidFill>
                  <a:schemeClr val="tx1"/>
                </a:solidFill>
                <a:latin typeface="字魂36号-正文宋楷" panose="00000500000000000000" pitchFamily="2" charset="-122"/>
                <a:ea typeface="字魂36号-正文宋楷" panose="00000500000000000000" pitchFamily="2" charset="-122"/>
              </a:rPr>
              <a:t>（二）约束功能</a:t>
            </a:r>
            <a:endParaRPr lang="zh-CN" altLang="en-US" dirty="0">
              <a:solidFill>
                <a:schemeClr val="tx1"/>
              </a:solidFill>
              <a:latin typeface="字魂36号-正文宋楷" panose="00000500000000000000" pitchFamily="2" charset="-122"/>
              <a:ea typeface="字魂36号-正文宋楷" panose="00000500000000000000" pitchFamily="2" charset="-122"/>
            </a:endParaRPr>
          </a:p>
        </p:txBody>
      </p:sp>
      <p:sp>
        <p:nvSpPr>
          <p:cNvPr id="64" name="Content Placeholder 2"/>
          <p:cNvSpPr txBox="1"/>
          <p:nvPr/>
        </p:nvSpPr>
        <p:spPr>
          <a:xfrm>
            <a:off x="4299108" y="4620801"/>
            <a:ext cx="2024757" cy="67771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dirty="0">
                <a:solidFill>
                  <a:schemeClr val="tx1"/>
                </a:solidFill>
                <a:latin typeface="字魂36号-正文宋楷" panose="00000500000000000000" pitchFamily="2" charset="-122"/>
                <a:ea typeface="字魂36号-正文宋楷" panose="00000500000000000000" pitchFamily="2" charset="-122"/>
              </a:rPr>
              <a:t>（三）凝聚功能</a:t>
            </a:r>
            <a:endParaRPr lang="zh-CN" altLang="en-US" dirty="0">
              <a:solidFill>
                <a:schemeClr val="tx1"/>
              </a:solidFill>
              <a:latin typeface="字魂36号-正文宋楷" panose="00000500000000000000" pitchFamily="2" charset="-122"/>
              <a:ea typeface="字魂36号-正文宋楷" panose="00000500000000000000" pitchFamily="2" charset="-122"/>
            </a:endParaRPr>
          </a:p>
        </p:txBody>
      </p:sp>
      <p:sp>
        <p:nvSpPr>
          <p:cNvPr id="65" name="Content Placeholder 2"/>
          <p:cNvSpPr txBox="1"/>
          <p:nvPr/>
        </p:nvSpPr>
        <p:spPr>
          <a:xfrm>
            <a:off x="5723890" y="2495550"/>
            <a:ext cx="1583055" cy="40703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dirty="0">
                <a:solidFill>
                  <a:schemeClr val="tx1"/>
                </a:solidFill>
                <a:latin typeface="字魂36号-正文宋楷" panose="00000500000000000000" pitchFamily="2" charset="-122"/>
                <a:ea typeface="字魂36号-正文宋楷" panose="00000500000000000000" pitchFamily="2" charset="-122"/>
              </a:rPr>
              <a:t>（四）激励功能</a:t>
            </a:r>
            <a:endParaRPr lang="zh-CN" altLang="en-US" dirty="0">
              <a:solidFill>
                <a:schemeClr val="tx1"/>
              </a:solidFill>
              <a:latin typeface="字魂36号-正文宋楷" panose="00000500000000000000" pitchFamily="2" charset="-122"/>
              <a:ea typeface="字魂36号-正文宋楷" panose="00000500000000000000" pitchFamily="2" charset="-122"/>
            </a:endParaRPr>
          </a:p>
        </p:txBody>
      </p:sp>
      <p:sp>
        <p:nvSpPr>
          <p:cNvPr id="66" name="Content Placeholder 2"/>
          <p:cNvSpPr txBox="1"/>
          <p:nvPr/>
        </p:nvSpPr>
        <p:spPr>
          <a:xfrm>
            <a:off x="6694328" y="4648106"/>
            <a:ext cx="2024757" cy="67771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en-US" altLang="zh-CN" dirty="0">
                <a:solidFill>
                  <a:schemeClr val="tx1"/>
                </a:solidFill>
                <a:latin typeface="字魂36号-正文宋楷" panose="00000500000000000000" pitchFamily="2" charset="-122"/>
                <a:ea typeface="字魂36号-正文宋楷" panose="00000500000000000000" pitchFamily="2" charset="-122"/>
              </a:rPr>
              <a:t>(</a:t>
            </a:r>
            <a:r>
              <a:rPr lang="zh-CN" altLang="en-US" dirty="0">
                <a:solidFill>
                  <a:schemeClr val="tx1"/>
                </a:solidFill>
                <a:latin typeface="字魂36号-正文宋楷" panose="00000500000000000000" pitchFamily="2" charset="-122"/>
                <a:ea typeface="字魂36号-正文宋楷" panose="00000500000000000000" pitchFamily="2" charset="-122"/>
              </a:rPr>
              <a:t>五</a:t>
            </a:r>
            <a:r>
              <a:rPr lang="en-US" altLang="zh-CN" dirty="0">
                <a:solidFill>
                  <a:schemeClr val="tx1"/>
                </a:solidFill>
                <a:latin typeface="字魂36号-正文宋楷" panose="00000500000000000000" pitchFamily="2" charset="-122"/>
                <a:ea typeface="字魂36号-正文宋楷" panose="00000500000000000000" pitchFamily="2" charset="-122"/>
              </a:rPr>
              <a:t>)</a:t>
            </a:r>
            <a:r>
              <a:rPr lang="zh-CN" altLang="en-US" dirty="0">
                <a:solidFill>
                  <a:schemeClr val="tx1"/>
                </a:solidFill>
                <a:latin typeface="字魂36号-正文宋楷" panose="00000500000000000000" pitchFamily="2" charset="-122"/>
                <a:ea typeface="字魂36号-正文宋楷" panose="00000500000000000000" pitchFamily="2" charset="-122"/>
              </a:rPr>
              <a:t>辐射功能</a:t>
            </a:r>
            <a:endParaRPr lang="zh-CN" altLang="en-US" dirty="0">
              <a:solidFill>
                <a:schemeClr val="tx1"/>
              </a:solidFill>
              <a:latin typeface="字魂36号-正文宋楷" panose="00000500000000000000" pitchFamily="2" charset="-122"/>
              <a:ea typeface="字魂36号-正文宋楷"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250"/>
                                        <p:tgtEl>
                                          <p:spTgt spid="28"/>
                                        </p:tgtEl>
                                        <p:attrNameLst>
                                          <p:attrName>ppt_x</p:attrName>
                                        </p:attrNameLst>
                                      </p:cBhvr>
                                      <p:tavLst>
                                        <p:tav tm="0">
                                          <p:val>
                                            <p:strVal val="#ppt_x-#ppt_w*1.125000"/>
                                          </p:val>
                                        </p:tav>
                                        <p:tav tm="100000">
                                          <p:val>
                                            <p:strVal val="#ppt_x"/>
                                          </p:val>
                                        </p:tav>
                                      </p:tavLst>
                                    </p:anim>
                                    <p:animEffect transition="in" filter="wipe(right)">
                                      <p:cBhvr>
                                        <p:cTn id="12" dur="250"/>
                                        <p:tgtEl>
                                          <p:spTgt spid="28"/>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250"/>
                                        <p:tgtEl>
                                          <p:spTgt spid="35"/>
                                        </p:tgtEl>
                                        <p:attrNameLst>
                                          <p:attrName>ppt_x</p:attrName>
                                        </p:attrNameLst>
                                      </p:cBhvr>
                                      <p:tavLst>
                                        <p:tav tm="0">
                                          <p:val>
                                            <p:strVal val="#ppt_x-#ppt_w*1.125000"/>
                                          </p:val>
                                        </p:tav>
                                        <p:tav tm="100000">
                                          <p:val>
                                            <p:strVal val="#ppt_x"/>
                                          </p:val>
                                        </p:tav>
                                      </p:tavLst>
                                    </p:anim>
                                    <p:animEffect transition="in" filter="wipe(right)">
                                      <p:cBhvr>
                                        <p:cTn id="17" dur="250"/>
                                        <p:tgtEl>
                                          <p:spTgt spid="35"/>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250"/>
                                        <p:tgtEl>
                                          <p:spTgt spid="42"/>
                                        </p:tgtEl>
                                        <p:attrNameLst>
                                          <p:attrName>ppt_x</p:attrName>
                                        </p:attrNameLst>
                                      </p:cBhvr>
                                      <p:tavLst>
                                        <p:tav tm="0">
                                          <p:val>
                                            <p:strVal val="#ppt_x-#ppt_w*1.125000"/>
                                          </p:val>
                                        </p:tav>
                                        <p:tav tm="100000">
                                          <p:val>
                                            <p:strVal val="#ppt_x"/>
                                          </p:val>
                                        </p:tav>
                                      </p:tavLst>
                                    </p:anim>
                                    <p:animEffect transition="in" filter="wipe(right)">
                                      <p:cBhvr>
                                        <p:cTn id="22" dur="250"/>
                                        <p:tgtEl>
                                          <p:spTgt spid="42"/>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additive="base">
                                        <p:cTn id="26" dur="250"/>
                                        <p:tgtEl>
                                          <p:spTgt spid="47"/>
                                        </p:tgtEl>
                                        <p:attrNameLst>
                                          <p:attrName>ppt_x</p:attrName>
                                        </p:attrNameLst>
                                      </p:cBhvr>
                                      <p:tavLst>
                                        <p:tav tm="0">
                                          <p:val>
                                            <p:strVal val="#ppt_x-#ppt_w*1.125000"/>
                                          </p:val>
                                        </p:tav>
                                        <p:tav tm="100000">
                                          <p:val>
                                            <p:strVal val="#ppt_x"/>
                                          </p:val>
                                        </p:tav>
                                      </p:tavLst>
                                    </p:anim>
                                    <p:animEffect transition="in" filter="wipe(right)">
                                      <p:cBhvr>
                                        <p:cTn id="27" dur="250"/>
                                        <p:tgtEl>
                                          <p:spTgt spid="47"/>
                                        </p:tgtEl>
                                      </p:cBhvr>
                                    </p:animEffect>
                                  </p:childTnLst>
                                </p:cTn>
                              </p:par>
                            </p:childTnLst>
                          </p:cTn>
                        </p:par>
                        <p:par>
                          <p:cTn id="28" fill="hold">
                            <p:stCondLst>
                              <p:cond delay="2500"/>
                            </p:stCondLst>
                            <p:childTnLst>
                              <p:par>
                                <p:cTn id="29" presetID="12" presetClass="entr" presetSubtype="8"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250"/>
                                        <p:tgtEl>
                                          <p:spTgt spid="53"/>
                                        </p:tgtEl>
                                        <p:attrNameLst>
                                          <p:attrName>ppt_x</p:attrName>
                                        </p:attrNameLst>
                                      </p:cBhvr>
                                      <p:tavLst>
                                        <p:tav tm="0">
                                          <p:val>
                                            <p:strVal val="#ppt_x-#ppt_w*1.125000"/>
                                          </p:val>
                                        </p:tav>
                                        <p:tav tm="100000">
                                          <p:val>
                                            <p:strVal val="#ppt_x"/>
                                          </p:val>
                                        </p:tav>
                                      </p:tavLst>
                                    </p:anim>
                                    <p:animEffect transition="in" filter="wipe(right)">
                                      <p:cBhvr>
                                        <p:cTn id="32" dur="250"/>
                                        <p:tgtEl>
                                          <p:spTgt spid="53"/>
                                        </p:tgtEl>
                                      </p:cBhvr>
                                    </p:animEffect>
                                  </p:childTnLst>
                                </p:cTn>
                              </p:par>
                            </p:childTnLst>
                          </p:cTn>
                        </p:par>
                        <p:par>
                          <p:cTn id="33" fill="hold">
                            <p:stCondLst>
                              <p:cond delay="3000"/>
                            </p:stCondLst>
                            <p:childTnLst>
                              <p:par>
                                <p:cTn id="34" presetID="12" presetClass="entr" presetSubtype="8"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250"/>
                                        <p:tgtEl>
                                          <p:spTgt spid="58"/>
                                        </p:tgtEl>
                                        <p:attrNameLst>
                                          <p:attrName>ppt_x</p:attrName>
                                        </p:attrNameLst>
                                      </p:cBhvr>
                                      <p:tavLst>
                                        <p:tav tm="0">
                                          <p:val>
                                            <p:strVal val="#ppt_x-#ppt_w*1.125000"/>
                                          </p:val>
                                        </p:tav>
                                        <p:tav tm="100000">
                                          <p:val>
                                            <p:strVal val="#ppt_x"/>
                                          </p:val>
                                        </p:tav>
                                      </p:tavLst>
                                    </p:anim>
                                    <p:animEffect transition="in" filter="wipe(right)">
                                      <p:cBhvr>
                                        <p:cTn id="37" dur="250"/>
                                        <p:tgtEl>
                                          <p:spTgt spid="58"/>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250"/>
                                        <p:tgtEl>
                                          <p:spTgt spid="62"/>
                                        </p:tgtEl>
                                      </p:cBhvr>
                                    </p:animEffect>
                                    <p:anim calcmode="lin" valueType="num">
                                      <p:cBhvr>
                                        <p:cTn id="42" dur="250" fill="hold"/>
                                        <p:tgtEl>
                                          <p:spTgt spid="62"/>
                                        </p:tgtEl>
                                        <p:attrNameLst>
                                          <p:attrName>ppt_x</p:attrName>
                                        </p:attrNameLst>
                                      </p:cBhvr>
                                      <p:tavLst>
                                        <p:tav tm="0">
                                          <p:val>
                                            <p:strVal val="#ppt_x"/>
                                          </p:val>
                                        </p:tav>
                                        <p:tav tm="100000">
                                          <p:val>
                                            <p:strVal val="#ppt_x"/>
                                          </p:val>
                                        </p:tav>
                                      </p:tavLst>
                                    </p:anim>
                                    <p:anim calcmode="lin" valueType="num">
                                      <p:cBhvr>
                                        <p:cTn id="43" dur="250" fill="hold"/>
                                        <p:tgtEl>
                                          <p:spTgt spid="62"/>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fade">
                                      <p:cBhvr>
                                        <p:cTn id="47" dur="250"/>
                                        <p:tgtEl>
                                          <p:spTgt spid="63"/>
                                        </p:tgtEl>
                                      </p:cBhvr>
                                    </p:animEffect>
                                    <p:anim calcmode="lin" valueType="num">
                                      <p:cBhvr>
                                        <p:cTn id="48" dur="250" fill="hold"/>
                                        <p:tgtEl>
                                          <p:spTgt spid="63"/>
                                        </p:tgtEl>
                                        <p:attrNameLst>
                                          <p:attrName>ppt_x</p:attrName>
                                        </p:attrNameLst>
                                      </p:cBhvr>
                                      <p:tavLst>
                                        <p:tav tm="0">
                                          <p:val>
                                            <p:strVal val="#ppt_x"/>
                                          </p:val>
                                        </p:tav>
                                        <p:tav tm="100000">
                                          <p:val>
                                            <p:strVal val="#ppt_x"/>
                                          </p:val>
                                        </p:tav>
                                      </p:tavLst>
                                    </p:anim>
                                    <p:anim calcmode="lin" valueType="num">
                                      <p:cBhvr>
                                        <p:cTn id="49" dur="250" fill="hold"/>
                                        <p:tgtEl>
                                          <p:spTgt spid="63"/>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250"/>
                                        <p:tgtEl>
                                          <p:spTgt spid="64"/>
                                        </p:tgtEl>
                                      </p:cBhvr>
                                    </p:animEffect>
                                    <p:anim calcmode="lin" valueType="num">
                                      <p:cBhvr>
                                        <p:cTn id="54" dur="250" fill="hold"/>
                                        <p:tgtEl>
                                          <p:spTgt spid="64"/>
                                        </p:tgtEl>
                                        <p:attrNameLst>
                                          <p:attrName>ppt_x</p:attrName>
                                        </p:attrNameLst>
                                      </p:cBhvr>
                                      <p:tavLst>
                                        <p:tav tm="0">
                                          <p:val>
                                            <p:strVal val="#ppt_x"/>
                                          </p:val>
                                        </p:tav>
                                        <p:tav tm="100000">
                                          <p:val>
                                            <p:strVal val="#ppt_x"/>
                                          </p:val>
                                        </p:tav>
                                      </p:tavLst>
                                    </p:anim>
                                    <p:anim calcmode="lin" valueType="num">
                                      <p:cBhvr>
                                        <p:cTn id="55" dur="250" fill="hold"/>
                                        <p:tgtEl>
                                          <p:spTgt spid="64"/>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42" presetClass="entr" presetSubtype="0" fill="hold" grpId="0" nodeType="after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fade">
                                      <p:cBhvr>
                                        <p:cTn id="59" dur="250"/>
                                        <p:tgtEl>
                                          <p:spTgt spid="65"/>
                                        </p:tgtEl>
                                      </p:cBhvr>
                                    </p:animEffect>
                                    <p:anim calcmode="lin" valueType="num">
                                      <p:cBhvr>
                                        <p:cTn id="60" dur="250" fill="hold"/>
                                        <p:tgtEl>
                                          <p:spTgt spid="65"/>
                                        </p:tgtEl>
                                        <p:attrNameLst>
                                          <p:attrName>ppt_x</p:attrName>
                                        </p:attrNameLst>
                                      </p:cBhvr>
                                      <p:tavLst>
                                        <p:tav tm="0">
                                          <p:val>
                                            <p:strVal val="#ppt_x"/>
                                          </p:val>
                                        </p:tav>
                                        <p:tav tm="100000">
                                          <p:val>
                                            <p:strVal val="#ppt_x"/>
                                          </p:val>
                                        </p:tav>
                                      </p:tavLst>
                                    </p:anim>
                                    <p:anim calcmode="lin" valueType="num">
                                      <p:cBhvr>
                                        <p:cTn id="61" dur="250" fill="hold"/>
                                        <p:tgtEl>
                                          <p:spTgt spid="65"/>
                                        </p:tgtEl>
                                        <p:attrNameLst>
                                          <p:attrName>ppt_y</p:attrName>
                                        </p:attrNameLst>
                                      </p:cBhvr>
                                      <p:tavLst>
                                        <p:tav tm="0">
                                          <p:val>
                                            <p:strVal val="#ppt_y+.1"/>
                                          </p:val>
                                        </p:tav>
                                        <p:tav tm="100000">
                                          <p:val>
                                            <p:strVal val="#ppt_y"/>
                                          </p:val>
                                        </p:tav>
                                      </p:tavLst>
                                    </p:anim>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250"/>
                                        <p:tgtEl>
                                          <p:spTgt spid="66"/>
                                        </p:tgtEl>
                                      </p:cBhvr>
                                    </p:animEffect>
                                    <p:anim calcmode="lin" valueType="num">
                                      <p:cBhvr>
                                        <p:cTn id="66" dur="250" fill="hold"/>
                                        <p:tgtEl>
                                          <p:spTgt spid="66"/>
                                        </p:tgtEl>
                                        <p:attrNameLst>
                                          <p:attrName>ppt_x</p:attrName>
                                        </p:attrNameLst>
                                      </p:cBhvr>
                                      <p:tavLst>
                                        <p:tav tm="0">
                                          <p:val>
                                            <p:strVal val="#ppt_x"/>
                                          </p:val>
                                        </p:tav>
                                        <p:tav tm="100000">
                                          <p:val>
                                            <p:strVal val="#ppt_x"/>
                                          </p:val>
                                        </p:tav>
                                      </p:tavLst>
                                    </p:anim>
                                    <p:anim calcmode="lin" valueType="num">
                                      <p:cBhvr>
                                        <p:cTn id="67" dur="25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2" grpId="0"/>
      <p:bldP spid="63" grpId="0"/>
      <p:bldP spid="64" grpId="0"/>
      <p:bldP spid="65" grpId="0"/>
      <p:bldP spid="6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728345"/>
            <a:ext cx="7160895" cy="607695"/>
          </a:xfrm>
          <a:prstGeom prst="rect">
            <a:avLst/>
          </a:prstGeom>
          <a:noFill/>
          <a:effectLst/>
        </p:spPr>
        <p:txBody>
          <a:bodyPr wrap="square" rtlCol="0">
            <a:spAutoFit/>
          </a:bodyPr>
          <a:p>
            <a:pPr>
              <a:lnSpc>
                <a:spcPct val="120000"/>
              </a:lnSpc>
            </a:pPr>
            <a:r>
              <a:rPr lang="en-US" altLang="zh-CN" sz="2800" b="1" dirty="0">
                <a:effectLst>
                  <a:glow rad="127000">
                    <a:schemeClr val="bg1"/>
                  </a:glow>
                </a:effectLst>
                <a:latin typeface="字魂36号-正文宋楷" panose="00000500000000000000" pitchFamily="2" charset="-122"/>
                <a:ea typeface="字魂36号-正文宋楷" panose="00000500000000000000" pitchFamily="2" charset="-122"/>
                <a:cs typeface="Arial" panose="020B0604020202020204" pitchFamily="34" charset="0"/>
                <a:sym typeface="+mn-ea"/>
              </a:rPr>
              <a:t>二、班级文化的功能</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805045" y="1816735"/>
            <a:ext cx="6685915" cy="470789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（一）导向功能</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班级文化能对整个班级和每个班级成员的价值取向及行为取向起引导作用，使之符合班级所确定的目标。</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（二）约束功能</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班级文化会对每个组织成员的思想、心理和行为产生一种无形的约束和规范的作用。班级文化中的制度文化符合社会发展对学生的期望要求，这部分的文化既通过学</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校教育影响学生，如学校制定的各种规章制度、常规的教学活动、学校的课外活动、社会实践活动等等，规范着班级学生的发展方向；也通过班级大量的其他活动潜移默化地影响着学生，如班会、团队会、班级各种竞赛活动、文体活动、劳动等等。</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05213" y="700810"/>
            <a:ext cx="819667" cy="819667"/>
          </a:xfrm>
          <a:prstGeom prst="rect">
            <a:avLst/>
          </a:prstGeom>
        </p:spPr>
      </p:pic>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98383" y="678585"/>
            <a:ext cx="819667" cy="819667"/>
          </a:xfrm>
          <a:prstGeom prst="rect">
            <a:avLst/>
          </a:prstGeom>
        </p:spPr>
      </p:pic>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59853" y="165505"/>
            <a:ext cx="819667" cy="819667"/>
          </a:xfrm>
          <a:prstGeom prst="rect">
            <a:avLst/>
          </a:prstGeom>
        </p:spPr>
      </p:pic>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 y="-91670"/>
            <a:ext cx="819667" cy="819667"/>
          </a:xfrm>
          <a:prstGeom prst="rect">
            <a:avLst/>
          </a:prstGeom>
        </p:spPr>
      </p:pic>
      <p:pic>
        <p:nvPicPr>
          <p:cNvPr id="8" name="图片 7" descr="图片包含 物体&#10;&#10;描述已自动生成"/>
          <p:cNvPicPr>
            <a:picLocks noChangeAspect="1"/>
          </p:cNvPicPr>
          <p:nvPr/>
        </p:nvPicPr>
        <p:blipFill rotWithShape="1">
          <a:blip r:embed="rId2">
            <a:extLst>
              <a:ext uri="{28A0092B-C50C-407E-A947-70E740481C1C}">
                <a14:useLocalDpi xmlns:a14="http://schemas.microsoft.com/office/drawing/2010/main" val="0"/>
              </a:ext>
            </a:extLst>
          </a:blip>
          <a:srcRect l="13543" t="16909" r="22135" b="11460"/>
          <a:stretch>
            <a:fillRect/>
          </a:stretch>
        </p:blipFill>
        <p:spPr>
          <a:xfrm>
            <a:off x="429559" y="1927858"/>
            <a:ext cx="3275823" cy="364807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728345"/>
            <a:ext cx="7160895" cy="607695"/>
          </a:xfrm>
          <a:prstGeom prst="rect">
            <a:avLst/>
          </a:prstGeom>
          <a:noFill/>
          <a:effectLst/>
        </p:spPr>
        <p:txBody>
          <a:bodyPr wrap="square" rtlCol="0">
            <a:spAutoFit/>
          </a:bodyPr>
          <a:p>
            <a:pPr>
              <a:lnSpc>
                <a:spcPct val="120000"/>
              </a:lnSpc>
            </a:pPr>
            <a:r>
              <a:rPr lang="en-US" altLang="zh-CN" sz="2800" b="1" dirty="0">
                <a:effectLst>
                  <a:glow rad="127000">
                    <a:schemeClr val="bg1"/>
                  </a:glow>
                </a:effectLst>
                <a:latin typeface="字魂36号-正文宋楷" panose="00000500000000000000" pitchFamily="2" charset="-122"/>
                <a:ea typeface="字魂36号-正文宋楷" panose="00000500000000000000" pitchFamily="2" charset="-122"/>
                <a:cs typeface="Arial" panose="020B0604020202020204" pitchFamily="34" charset="0"/>
                <a:sym typeface="+mn-ea"/>
              </a:rPr>
              <a:t>二、班级文化的功能</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805045" y="1816735"/>
            <a:ext cx="6685915" cy="470789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（四）激励功能</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由于班级文化的隐性影响，班级成员的“从众”行为容易被激发，与班级文化一致的行为会受到鼓励。</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（五）辐射功能</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班级文化的突出特征，它不仅会在班级内发挥作用，而且会通过各种途径对班级之外的环境（如其他班级、学生家长等）产生影响。</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任何事物都有两面性，班级文化也不例外。以上功能是班级文化的正功能，班级文化也具有负功能。当班级文化与学校文化不相符合时，或当班级文化与新一任班主</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任个人价值观不相符合时，班级文化便成了班级变革的束缚和继任班主任的工作障碍。</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05213" y="700810"/>
            <a:ext cx="819667" cy="819667"/>
          </a:xfrm>
          <a:prstGeom prst="rect">
            <a:avLst/>
          </a:prstGeom>
        </p:spPr>
      </p:pic>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98383" y="678585"/>
            <a:ext cx="819667" cy="819667"/>
          </a:xfrm>
          <a:prstGeom prst="rect">
            <a:avLst/>
          </a:prstGeom>
        </p:spPr>
      </p:pic>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59853" y="165505"/>
            <a:ext cx="819667" cy="819667"/>
          </a:xfrm>
          <a:prstGeom prst="rect">
            <a:avLst/>
          </a:prstGeom>
        </p:spPr>
      </p:pic>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 y="-91670"/>
            <a:ext cx="819667" cy="819667"/>
          </a:xfrm>
          <a:prstGeom prst="rect">
            <a:avLst/>
          </a:prstGeom>
        </p:spPr>
      </p:pic>
      <p:pic>
        <p:nvPicPr>
          <p:cNvPr id="8" name="图片 7" descr="图片包含 物体&#10;&#10;描述已自动生成"/>
          <p:cNvPicPr>
            <a:picLocks noChangeAspect="1"/>
          </p:cNvPicPr>
          <p:nvPr/>
        </p:nvPicPr>
        <p:blipFill rotWithShape="1">
          <a:blip r:embed="rId2">
            <a:extLst>
              <a:ext uri="{28A0092B-C50C-407E-A947-70E740481C1C}">
                <a14:useLocalDpi xmlns:a14="http://schemas.microsoft.com/office/drawing/2010/main" val="0"/>
              </a:ext>
            </a:extLst>
          </a:blip>
          <a:srcRect l="13543" t="16909" r="22135" b="11460"/>
          <a:stretch>
            <a:fillRect/>
          </a:stretch>
        </p:blipFill>
        <p:spPr>
          <a:xfrm>
            <a:off x="429559" y="1927858"/>
            <a:ext cx="3275823" cy="364807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067328" y="4192512"/>
              <a:ext cx="4886438" cy="658718"/>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小学班级文化的建设</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任务二</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129655" y="2148205"/>
            <a:ext cx="4424045" cy="101473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了解小学班级文化建设的原则。</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掌握塑造班级文化中的心理学效应。</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营造小学班级文化的目标、内容及途径。</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171034" y="3804285"/>
            <a:ext cx="4226560" cy="706755"/>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以小组为单位进行合作，完成一份班级板报设计，要求主题鲜明、结构完整。</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141085" y="1644650"/>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3" name="矩形: 圆角 15"/>
          <p:cNvSpPr/>
          <p:nvPr/>
        </p:nvSpPr>
        <p:spPr>
          <a:xfrm>
            <a:off x="6210935" y="3263900"/>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76275" y="716915"/>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0650" y="88011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 name="矩形 1"/>
          <p:cNvSpPr/>
          <p:nvPr/>
        </p:nvSpPr>
        <p:spPr>
          <a:xfrm>
            <a:off x="2959287" y="2629959"/>
            <a:ext cx="5391802" cy="69762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二、塑造班级文化中的心理学效应</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8" name="矩形 37"/>
          <p:cNvSpPr/>
          <p:nvPr/>
        </p:nvSpPr>
        <p:spPr>
          <a:xfrm>
            <a:off x="2992307" y="3669474"/>
            <a:ext cx="5391802" cy="697625"/>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三、班级文化的营造</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 name="矩形 2"/>
          <p:cNvSpPr/>
          <p:nvPr/>
        </p:nvSpPr>
        <p:spPr>
          <a:xfrm>
            <a:off x="8411001" y="2629917"/>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4" name="矩形 3"/>
          <p:cNvSpPr/>
          <p:nvPr/>
        </p:nvSpPr>
        <p:spPr>
          <a:xfrm>
            <a:off x="8452911" y="3662427"/>
            <a:ext cx="146399" cy="697624"/>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5" name="等腰三角形 4"/>
          <p:cNvSpPr/>
          <p:nvPr/>
        </p:nvSpPr>
        <p:spPr>
          <a:xfrm rot="5400000">
            <a:off x="8819219" y="2429279"/>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6" name="等腰三角形 5"/>
          <p:cNvSpPr/>
          <p:nvPr/>
        </p:nvSpPr>
        <p:spPr>
          <a:xfrm rot="5400000">
            <a:off x="8870654" y="3449089"/>
            <a:ext cx="697625" cy="1121760"/>
          </a:xfrm>
          <a:prstGeom prst="triangle">
            <a:avLst>
              <a:gd name="adj" fmla="val 47980"/>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7" name="矩形 6"/>
          <p:cNvSpPr/>
          <p:nvPr/>
        </p:nvSpPr>
        <p:spPr>
          <a:xfrm>
            <a:off x="10319385" y="880110"/>
            <a:ext cx="1187450" cy="5097780"/>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11" name="图片 10" descr="商用美食甜点 (50)"/>
          <p:cNvPicPr>
            <a:picLocks noChangeAspect="1"/>
          </p:cNvPicPr>
          <p:nvPr/>
        </p:nvPicPr>
        <p:blipFill>
          <a:blip r:embed="rId1"/>
          <a:srcRect l="52709" t="33981" r="17256" b="35689"/>
          <a:stretch>
            <a:fillRect/>
          </a:stretch>
        </p:blipFill>
        <p:spPr>
          <a:xfrm>
            <a:off x="9747885" y="4376420"/>
            <a:ext cx="1619250" cy="1635125"/>
          </a:xfrm>
          <a:prstGeom prst="rect">
            <a:avLst/>
          </a:prstGeom>
          <a:effectLst>
            <a:outerShdw blurRad="88900" dist="76200" dir="8100000" algn="tr" rotWithShape="0">
              <a:prstClr val="black">
                <a:alpha val="40000"/>
              </a:prstClr>
            </a:outerShdw>
          </a:effectLst>
        </p:spPr>
      </p:pic>
      <p:sp>
        <p:nvSpPr>
          <p:cNvPr id="12" name="文本框 11"/>
          <p:cNvSpPr txBox="1"/>
          <p:nvPr/>
        </p:nvSpPr>
        <p:spPr>
          <a:xfrm>
            <a:off x="10520680" y="1307465"/>
            <a:ext cx="828675" cy="3458210"/>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sp>
        <p:nvSpPr>
          <p:cNvPr id="10" name="矩形 9"/>
          <p:cNvSpPr/>
          <p:nvPr/>
        </p:nvSpPr>
        <p:spPr>
          <a:xfrm>
            <a:off x="2959287" y="1767649"/>
            <a:ext cx="5391802" cy="697625"/>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一、小学班级文化建设的原则</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13" name="矩形 12"/>
          <p:cNvSpPr/>
          <p:nvPr/>
        </p:nvSpPr>
        <p:spPr>
          <a:xfrm>
            <a:off x="8401476" y="1767587"/>
            <a:ext cx="146399" cy="697624"/>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15" name="等腰三角形 14"/>
          <p:cNvSpPr/>
          <p:nvPr/>
        </p:nvSpPr>
        <p:spPr>
          <a:xfrm rot="5400000">
            <a:off x="8818584" y="1555519"/>
            <a:ext cx="697625" cy="1121760"/>
          </a:xfrm>
          <a:prstGeom prst="triangle">
            <a:avLst>
              <a:gd name="adj" fmla="val 47980"/>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二、班级文化的功能</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25" name="矩形 24"/>
          <p:cNvSpPr/>
          <p:nvPr/>
        </p:nvSpPr>
        <p:spPr>
          <a:xfrm rot="211787">
            <a:off x="138901" y="1197735"/>
            <a:ext cx="12192000" cy="488783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0" y="1226310"/>
            <a:ext cx="12192000" cy="4887831"/>
          </a:xfrm>
          <a:prstGeom prst="rect">
            <a:avLst/>
          </a:prstGeom>
          <a:solidFill>
            <a:srgbClr val="C4E6E2"/>
          </a:solidFill>
          <a:ln>
            <a:noFill/>
          </a:ln>
          <a:effectLst>
            <a:outerShdw blurRad="1143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rotWithShape="1">
          <a:blip r:embed="rId1" cstate="print">
            <a:extLst>
              <a:ext uri="{28A0092B-C50C-407E-A947-70E740481C1C}">
                <a14:useLocalDpi xmlns:a14="http://schemas.microsoft.com/office/drawing/2010/main" val="0"/>
              </a:ext>
            </a:extLst>
          </a:blip>
          <a:srcRect t="28728" r="71950" b="25581"/>
          <a:stretch>
            <a:fillRect/>
          </a:stretch>
        </p:blipFill>
        <p:spPr>
          <a:xfrm>
            <a:off x="10592119" y="-411524"/>
            <a:ext cx="1923686" cy="3133460"/>
          </a:xfrm>
          <a:prstGeom prst="rect">
            <a:avLst/>
          </a:prstGeom>
        </p:spPr>
      </p:pic>
      <p:sp>
        <p:nvSpPr>
          <p:cNvPr id="26" name="TextBox 37"/>
          <p:cNvSpPr>
            <a:spLocks noChangeArrowheads="1"/>
          </p:cNvSpPr>
          <p:nvPr/>
        </p:nvSpPr>
        <p:spPr bwMode="auto">
          <a:xfrm>
            <a:off x="5574665" y="546100"/>
            <a:ext cx="6229985" cy="559435"/>
          </a:xfrm>
          <a:prstGeom prst="rect">
            <a:avLst/>
          </a:prstGeom>
          <a:noFill/>
          <a:ln>
            <a:noFill/>
          </a:ln>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914400" fontAlgn="auto">
              <a:spcBef>
                <a:spcPct val="0"/>
              </a:spcBef>
              <a:spcAft>
                <a:spcPts val="0"/>
              </a:spcAft>
              <a:buFont typeface="Arial" panose="020B0604020202020204" pitchFamily="34" charset="0"/>
              <a:buNone/>
              <a:defRPr/>
            </a:pPr>
            <a:r>
              <a:rPr lang="zh-CN" altLang="en-US" b="1">
                <a:latin typeface="字魂79号-萌趣奶油体" panose="00000500000000000000" pitchFamily="2" charset="-122"/>
                <a:ea typeface="字魂79号-萌趣奶油体" panose="00000500000000000000" pitchFamily="2" charset="-122"/>
                <a:sym typeface="+mn-ea"/>
              </a:rPr>
              <a:t>一、小学班级文化建设的原则</a:t>
            </a:r>
            <a:endParaRPr lang="en-US" altLang="zh-CN" b="1" dirty="0">
              <a:solidFill>
                <a:schemeClr val="tx1"/>
              </a:solidFill>
              <a:effectLst>
                <a:glow rad="127000">
                  <a:schemeClr val="bg1"/>
                </a:glow>
              </a:effectLst>
              <a:latin typeface="字魂36号-正文宋楷" panose="00000500000000000000" pitchFamily="2" charset="-122"/>
              <a:ea typeface="字魂36号-正文宋楷" panose="00000500000000000000" pitchFamily="2" charset="-122"/>
              <a:cs typeface="Arial" panose="020B0604020202020204" pitchFamily="34" charset="0"/>
            </a:endParaRPr>
          </a:p>
        </p:txBody>
      </p:sp>
      <p:sp>
        <p:nvSpPr>
          <p:cNvPr id="2" name="矩形 27"/>
          <p:cNvSpPr/>
          <p:nvPr/>
        </p:nvSpPr>
        <p:spPr>
          <a:xfrm>
            <a:off x="0" y="3088619"/>
            <a:ext cx="12192000" cy="646331"/>
          </a:xfrm>
          <a:custGeom>
            <a:avLst/>
            <a:gdLst>
              <a:gd name="connsiteX0" fmla="*/ 0 w 12306300"/>
              <a:gd name="connsiteY0" fmla="*/ 0 h 609602"/>
              <a:gd name="connsiteX1" fmla="*/ 12306300 w 12306300"/>
              <a:gd name="connsiteY1" fmla="*/ 0 h 609602"/>
              <a:gd name="connsiteX2" fmla="*/ 12306300 w 12306300"/>
              <a:gd name="connsiteY2" fmla="*/ 609602 h 609602"/>
              <a:gd name="connsiteX3" fmla="*/ 0 w 12306300"/>
              <a:gd name="connsiteY3" fmla="*/ 609602 h 609602"/>
              <a:gd name="connsiteX4" fmla="*/ 0 w 12306300"/>
              <a:gd name="connsiteY4" fmla="*/ 0 h 609602"/>
              <a:gd name="connsiteX0-1" fmla="*/ 0 w 12306300"/>
              <a:gd name="connsiteY0-2" fmla="*/ 160866 h 770468"/>
              <a:gd name="connsiteX1-3" fmla="*/ 12306300 w 12306300"/>
              <a:gd name="connsiteY1-4" fmla="*/ 160866 h 770468"/>
              <a:gd name="connsiteX2-5" fmla="*/ 12306300 w 12306300"/>
              <a:gd name="connsiteY2-6" fmla="*/ 770468 h 770468"/>
              <a:gd name="connsiteX3-7" fmla="*/ 0 w 12306300"/>
              <a:gd name="connsiteY3-8" fmla="*/ 770468 h 770468"/>
              <a:gd name="connsiteX4-9" fmla="*/ 0 w 12306300"/>
              <a:gd name="connsiteY4-10" fmla="*/ 160866 h 770468"/>
              <a:gd name="connsiteX0-11" fmla="*/ 0 w 12306300"/>
              <a:gd name="connsiteY0-12" fmla="*/ 160866 h 770468"/>
              <a:gd name="connsiteX1-13" fmla="*/ 12306300 w 12306300"/>
              <a:gd name="connsiteY1-14" fmla="*/ 160866 h 770468"/>
              <a:gd name="connsiteX2-15" fmla="*/ 12306300 w 12306300"/>
              <a:gd name="connsiteY2-16" fmla="*/ 770468 h 770468"/>
              <a:gd name="connsiteX3-17" fmla="*/ 0 w 12306300"/>
              <a:gd name="connsiteY3-18" fmla="*/ 770468 h 770468"/>
              <a:gd name="connsiteX4-19" fmla="*/ 0 w 12306300"/>
              <a:gd name="connsiteY4-20" fmla="*/ 160866 h 770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06300" h="770468">
                <a:moveTo>
                  <a:pt x="0" y="160866"/>
                </a:moveTo>
                <a:cubicBezTo>
                  <a:pt x="4197350" y="-201084"/>
                  <a:pt x="8204200" y="160866"/>
                  <a:pt x="12306300" y="160866"/>
                </a:cubicBezTo>
                <a:lnTo>
                  <a:pt x="12306300" y="770468"/>
                </a:lnTo>
                <a:cubicBezTo>
                  <a:pt x="8242300" y="532343"/>
                  <a:pt x="4102100" y="770468"/>
                  <a:pt x="0" y="770468"/>
                </a:cubicBezTo>
                <a:lnTo>
                  <a:pt x="0" y="160866"/>
                </a:lnTo>
                <a:close/>
              </a:path>
            </a:pathLst>
          </a:custGeom>
          <a:solidFill>
            <a:srgbClr val="B23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704850" y="1733550"/>
            <a:ext cx="2100611" cy="2543175"/>
            <a:chOff x="3743325" y="1609725"/>
            <a:chExt cx="2100611" cy="2543175"/>
          </a:xfrm>
        </p:grpSpPr>
        <p:sp>
          <p:nvSpPr>
            <p:cNvPr id="8" name="矩形 7"/>
            <p:cNvSpPr/>
            <p:nvPr/>
          </p:nvSpPr>
          <p:spPr>
            <a:xfrm>
              <a:off x="3894043" y="2238375"/>
              <a:ext cx="1573307" cy="1914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13333" t="39028" r="10557" b="15417"/>
            <a:stretch>
              <a:fillRect/>
            </a:stretch>
          </p:blipFill>
          <p:spPr>
            <a:xfrm>
              <a:off x="3743325" y="1609725"/>
              <a:ext cx="2100611" cy="1257300"/>
            </a:xfrm>
            <a:prstGeom prst="rect">
              <a:avLst/>
            </a:prstGeom>
          </p:spPr>
        </p:pic>
      </p:grpSp>
      <p:grpSp>
        <p:nvGrpSpPr>
          <p:cNvPr id="10" name="组合 9"/>
          <p:cNvGrpSpPr/>
          <p:nvPr/>
        </p:nvGrpSpPr>
        <p:grpSpPr>
          <a:xfrm>
            <a:off x="3627344" y="1733550"/>
            <a:ext cx="2100611" cy="2543175"/>
            <a:chOff x="3743325" y="1609725"/>
            <a:chExt cx="2100611" cy="2543175"/>
          </a:xfrm>
        </p:grpSpPr>
        <p:sp>
          <p:nvSpPr>
            <p:cNvPr id="11" name="矩形 10"/>
            <p:cNvSpPr/>
            <p:nvPr/>
          </p:nvSpPr>
          <p:spPr>
            <a:xfrm>
              <a:off x="3894043" y="2238375"/>
              <a:ext cx="1573307" cy="1914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3333" t="39028" r="10557" b="15417"/>
            <a:stretch>
              <a:fillRect/>
            </a:stretch>
          </p:blipFill>
          <p:spPr>
            <a:xfrm>
              <a:off x="3743325" y="1609725"/>
              <a:ext cx="2100611" cy="1257300"/>
            </a:xfrm>
            <a:prstGeom prst="rect">
              <a:avLst/>
            </a:prstGeom>
          </p:spPr>
        </p:pic>
      </p:grpSp>
      <p:grpSp>
        <p:nvGrpSpPr>
          <p:cNvPr id="4" name="组合 3"/>
          <p:cNvGrpSpPr/>
          <p:nvPr/>
        </p:nvGrpSpPr>
        <p:grpSpPr>
          <a:xfrm>
            <a:off x="6222589" y="1733550"/>
            <a:ext cx="2100611" cy="2543175"/>
            <a:chOff x="3743325" y="1609725"/>
            <a:chExt cx="2100611" cy="2543175"/>
          </a:xfrm>
        </p:grpSpPr>
        <p:sp>
          <p:nvSpPr>
            <p:cNvPr id="5" name="矩形 4"/>
            <p:cNvSpPr/>
            <p:nvPr/>
          </p:nvSpPr>
          <p:spPr>
            <a:xfrm>
              <a:off x="3894043" y="2238375"/>
              <a:ext cx="1573307" cy="1914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13333" t="39028" r="10557" b="15417"/>
            <a:stretch>
              <a:fillRect/>
            </a:stretch>
          </p:blipFill>
          <p:spPr>
            <a:xfrm>
              <a:off x="3743325" y="1609725"/>
              <a:ext cx="2100611" cy="1257300"/>
            </a:xfrm>
            <a:prstGeom prst="rect">
              <a:avLst/>
            </a:prstGeom>
          </p:spPr>
        </p:pic>
      </p:grpSp>
      <p:grpSp>
        <p:nvGrpSpPr>
          <p:cNvPr id="13" name="组合 12"/>
          <p:cNvGrpSpPr/>
          <p:nvPr/>
        </p:nvGrpSpPr>
        <p:grpSpPr>
          <a:xfrm>
            <a:off x="8817834" y="1842770"/>
            <a:ext cx="2100611" cy="2543175"/>
            <a:chOff x="3743325" y="1609725"/>
            <a:chExt cx="2100611" cy="2543175"/>
          </a:xfrm>
        </p:grpSpPr>
        <p:sp>
          <p:nvSpPr>
            <p:cNvPr id="14" name="矩形 13"/>
            <p:cNvSpPr/>
            <p:nvPr/>
          </p:nvSpPr>
          <p:spPr>
            <a:xfrm>
              <a:off x="3894043" y="2238375"/>
              <a:ext cx="1573307" cy="1914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p:cNvPicPr>
              <a:picLocks noChangeAspect="1"/>
            </p:cNvPicPr>
            <p:nvPr/>
          </p:nvPicPr>
          <p:blipFill rotWithShape="1">
            <a:blip r:embed="rId2">
              <a:extLst>
                <a:ext uri="{28A0092B-C50C-407E-A947-70E740481C1C}">
                  <a14:useLocalDpi xmlns:a14="http://schemas.microsoft.com/office/drawing/2010/main" val="0"/>
                </a:ext>
              </a:extLst>
            </a:blip>
            <a:srcRect l="13333" t="39028" r="10557" b="15417"/>
            <a:stretch>
              <a:fillRect/>
            </a:stretch>
          </p:blipFill>
          <p:spPr>
            <a:xfrm>
              <a:off x="3743325" y="1609725"/>
              <a:ext cx="2100611" cy="1257300"/>
            </a:xfrm>
            <a:prstGeom prst="rect">
              <a:avLst/>
            </a:prstGeom>
          </p:spPr>
        </p:pic>
      </p:grpSp>
      <p:sp>
        <p:nvSpPr>
          <p:cNvPr id="20" name="文本框 19"/>
          <p:cNvSpPr txBox="1"/>
          <p:nvPr/>
        </p:nvSpPr>
        <p:spPr>
          <a:xfrm>
            <a:off x="1210234" y="2767280"/>
            <a:ext cx="863972" cy="1323439"/>
          </a:xfrm>
          <a:prstGeom prst="rect">
            <a:avLst/>
          </a:prstGeom>
          <a:noFill/>
        </p:spPr>
        <p:txBody>
          <a:bodyPr wrap="square" rtlCol="0">
            <a:spAutoFit/>
          </a:bodyPr>
          <a:p>
            <a:r>
              <a:rPr lang="en-US" altLang="zh-CN" sz="8000" i="1" dirty="0">
                <a:latin typeface="字魂59号-创粗黑" panose="00000500000000000000" pitchFamily="2" charset="-122"/>
                <a:ea typeface="字魂59号-创粗黑" panose="00000500000000000000" pitchFamily="2" charset="-122"/>
              </a:rPr>
              <a:t>1</a:t>
            </a:r>
            <a:endParaRPr lang="zh-CN" altLang="en-US" sz="8000" i="1" dirty="0">
              <a:latin typeface="字魂59号-创粗黑" panose="00000500000000000000" pitchFamily="2" charset="-122"/>
              <a:ea typeface="字魂59号-创粗黑" panose="00000500000000000000" pitchFamily="2" charset="-122"/>
            </a:endParaRPr>
          </a:p>
        </p:txBody>
      </p:sp>
      <p:sp>
        <p:nvSpPr>
          <p:cNvPr id="22" name="文本框 21"/>
          <p:cNvSpPr txBox="1"/>
          <p:nvPr/>
        </p:nvSpPr>
        <p:spPr>
          <a:xfrm>
            <a:off x="4154648" y="2767280"/>
            <a:ext cx="863972" cy="1323439"/>
          </a:xfrm>
          <a:prstGeom prst="rect">
            <a:avLst/>
          </a:prstGeom>
          <a:noFill/>
        </p:spPr>
        <p:txBody>
          <a:bodyPr wrap="square" rtlCol="0">
            <a:spAutoFit/>
          </a:bodyPr>
          <a:p>
            <a:r>
              <a:rPr lang="en-US" altLang="zh-CN" sz="8000" i="1" dirty="0">
                <a:latin typeface="字魂59号-创粗黑" panose="00000500000000000000" pitchFamily="2" charset="-122"/>
                <a:ea typeface="字魂59号-创粗黑" panose="00000500000000000000" pitchFamily="2" charset="-122"/>
              </a:rPr>
              <a:t>2</a:t>
            </a:r>
            <a:endParaRPr lang="zh-CN" altLang="en-US" sz="8000" i="1" dirty="0">
              <a:latin typeface="字魂59号-创粗黑" panose="00000500000000000000" pitchFamily="2" charset="-122"/>
              <a:ea typeface="字魂59号-创粗黑" panose="00000500000000000000" pitchFamily="2" charset="-122"/>
            </a:endParaRPr>
          </a:p>
        </p:txBody>
      </p:sp>
      <p:sp>
        <p:nvSpPr>
          <p:cNvPr id="16" name="文本框 15"/>
          <p:cNvSpPr txBox="1"/>
          <p:nvPr/>
        </p:nvSpPr>
        <p:spPr>
          <a:xfrm>
            <a:off x="6728048" y="2733600"/>
            <a:ext cx="863972" cy="1323439"/>
          </a:xfrm>
          <a:prstGeom prst="rect">
            <a:avLst/>
          </a:prstGeom>
          <a:noFill/>
        </p:spPr>
        <p:txBody>
          <a:bodyPr wrap="square" rtlCol="0">
            <a:spAutoFit/>
          </a:bodyPr>
          <a:lstStyle/>
          <a:p>
            <a:r>
              <a:rPr lang="en-US" altLang="zh-CN" sz="8000" i="1" dirty="0">
                <a:latin typeface="字魂59号-创粗黑" panose="00000500000000000000" pitchFamily="2" charset="-122"/>
                <a:ea typeface="字魂59号-创粗黑" panose="00000500000000000000" pitchFamily="2" charset="-122"/>
              </a:rPr>
              <a:t>3</a:t>
            </a:r>
            <a:endParaRPr lang="zh-CN" altLang="en-US" sz="8000" i="1" dirty="0">
              <a:latin typeface="字魂59号-创粗黑" panose="00000500000000000000" pitchFamily="2" charset="-122"/>
              <a:ea typeface="字魂59号-创粗黑" panose="00000500000000000000" pitchFamily="2" charset="-122"/>
            </a:endParaRPr>
          </a:p>
        </p:txBody>
      </p:sp>
      <p:sp>
        <p:nvSpPr>
          <p:cNvPr id="24" name="文本框 23"/>
          <p:cNvSpPr txBox="1"/>
          <p:nvPr/>
        </p:nvSpPr>
        <p:spPr>
          <a:xfrm>
            <a:off x="9323144" y="2823134"/>
            <a:ext cx="863972" cy="1323439"/>
          </a:xfrm>
          <a:prstGeom prst="rect">
            <a:avLst/>
          </a:prstGeom>
          <a:noFill/>
        </p:spPr>
        <p:txBody>
          <a:bodyPr wrap="square" rtlCol="0">
            <a:spAutoFit/>
          </a:bodyPr>
          <a:p>
            <a:r>
              <a:rPr lang="en-US" altLang="zh-CN" sz="8000" i="1" dirty="0">
                <a:latin typeface="字魂59号-创粗黑" panose="00000500000000000000" pitchFamily="2" charset="-122"/>
                <a:ea typeface="字魂59号-创粗黑" panose="00000500000000000000" pitchFamily="2" charset="-122"/>
              </a:rPr>
              <a:t>4</a:t>
            </a:r>
            <a:endParaRPr lang="zh-CN" altLang="en-US" sz="8000" i="1" dirty="0">
              <a:latin typeface="字魂59号-创粗黑" panose="00000500000000000000" pitchFamily="2" charset="-122"/>
              <a:ea typeface="字魂59号-创粗黑" panose="00000500000000000000" pitchFamily="2" charset="-122"/>
            </a:endParaRPr>
          </a:p>
        </p:txBody>
      </p:sp>
      <p:sp>
        <p:nvSpPr>
          <p:cNvPr id="29" name="矩形 28"/>
          <p:cNvSpPr/>
          <p:nvPr/>
        </p:nvSpPr>
        <p:spPr>
          <a:xfrm>
            <a:off x="2280535" y="4000480"/>
            <a:ext cx="287431" cy="276224"/>
          </a:xfrm>
          <a:prstGeom prst="rect">
            <a:avLst/>
          </a:prstGeom>
          <a:solidFill>
            <a:srgbClr val="B23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5175500" y="4000480"/>
            <a:ext cx="287431" cy="276224"/>
          </a:xfrm>
          <a:prstGeom prst="rect">
            <a:avLst/>
          </a:prstGeom>
          <a:solidFill>
            <a:srgbClr val="B23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803765" y="4000480"/>
            <a:ext cx="287431" cy="276224"/>
          </a:xfrm>
          <a:prstGeom prst="rect">
            <a:avLst/>
          </a:prstGeom>
          <a:solidFill>
            <a:srgbClr val="B23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305030" y="4128750"/>
            <a:ext cx="287431" cy="276224"/>
          </a:xfrm>
          <a:prstGeom prst="rect">
            <a:avLst/>
          </a:prstGeom>
          <a:solidFill>
            <a:srgbClr val="B23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0" name="图片 29"/>
          <p:cNvPicPr>
            <a:picLocks noChangeAspect="1"/>
          </p:cNvPicPr>
          <p:nvPr/>
        </p:nvPicPr>
        <p:blipFill rotWithShape="1">
          <a:blip r:embed="rId3">
            <a:extLst>
              <a:ext uri="{28A0092B-C50C-407E-A947-70E740481C1C}">
                <a14:useLocalDpi xmlns:a14="http://schemas.microsoft.com/office/drawing/2010/main" val="0"/>
              </a:ext>
            </a:extLst>
          </a:blip>
          <a:srcRect l="27969" t="5090" r="21158" b="15156"/>
          <a:stretch>
            <a:fillRect/>
          </a:stretch>
        </p:blipFill>
        <p:spPr>
          <a:xfrm>
            <a:off x="-19050" y="304818"/>
            <a:ext cx="590550" cy="925811"/>
          </a:xfrm>
          <a:prstGeom prst="rect">
            <a:avLst/>
          </a:prstGeom>
        </p:spPr>
      </p:pic>
      <p:sp>
        <p:nvSpPr>
          <p:cNvPr id="40" name="文本框 39"/>
          <p:cNvSpPr txBox="1"/>
          <p:nvPr/>
        </p:nvSpPr>
        <p:spPr>
          <a:xfrm>
            <a:off x="631190" y="4406900"/>
            <a:ext cx="1831975" cy="337185"/>
          </a:xfrm>
          <a:prstGeom prst="rect">
            <a:avLst/>
          </a:prstGeom>
          <a:noFill/>
        </p:spPr>
        <p:txBody>
          <a:bodyPr wrap="square" rtlCol="0">
            <a:spAutoFit/>
          </a:bodyPr>
          <a:p>
            <a:pPr algn="ctr"/>
            <a:r>
              <a:rPr lang="zh-CN" altLang="en-US" sz="1600" dirty="0">
                <a:latin typeface="字魂59号-创粗黑" panose="00000500000000000000" pitchFamily="2" charset="-122"/>
                <a:ea typeface="字魂59号-创粗黑" panose="00000500000000000000" pitchFamily="2" charset="-122"/>
              </a:rPr>
              <a:t>（一）人本性原则</a:t>
            </a:r>
            <a:endParaRPr lang="zh-CN" altLang="en-US" sz="1600" dirty="0">
              <a:latin typeface="字魂59号-创粗黑" panose="00000500000000000000" pitchFamily="2" charset="-122"/>
              <a:ea typeface="字魂59号-创粗黑" panose="00000500000000000000" pitchFamily="2" charset="-122"/>
            </a:endParaRPr>
          </a:p>
        </p:txBody>
      </p:sp>
      <p:sp>
        <p:nvSpPr>
          <p:cNvPr id="50" name="文本框 49"/>
          <p:cNvSpPr txBox="1"/>
          <p:nvPr/>
        </p:nvSpPr>
        <p:spPr>
          <a:xfrm>
            <a:off x="3539490" y="4495165"/>
            <a:ext cx="1901825" cy="337185"/>
          </a:xfrm>
          <a:prstGeom prst="rect">
            <a:avLst/>
          </a:prstGeom>
          <a:noFill/>
        </p:spPr>
        <p:txBody>
          <a:bodyPr wrap="square" rtlCol="0">
            <a:spAutoFit/>
          </a:bodyPr>
          <a:lstStyle/>
          <a:p>
            <a:pPr algn="ctr"/>
            <a:r>
              <a:rPr lang="zh-CN" altLang="en-US" sz="1600" dirty="0">
                <a:latin typeface="字魂59号-创粗黑" panose="00000500000000000000" pitchFamily="2" charset="-122"/>
                <a:ea typeface="字魂59号-创粗黑" panose="00000500000000000000" pitchFamily="2" charset="-122"/>
              </a:rPr>
              <a:t>（二）滋养性原则</a:t>
            </a:r>
            <a:endParaRPr lang="zh-CN" altLang="en-US" sz="1600" dirty="0">
              <a:latin typeface="字魂59号-创粗黑" panose="00000500000000000000" pitchFamily="2" charset="-122"/>
              <a:ea typeface="字魂59号-创粗黑" panose="00000500000000000000" pitchFamily="2" charset="-122"/>
            </a:endParaRPr>
          </a:p>
        </p:txBody>
      </p:sp>
      <p:sp>
        <p:nvSpPr>
          <p:cNvPr id="67" name="文本框 66"/>
          <p:cNvSpPr txBox="1"/>
          <p:nvPr/>
        </p:nvSpPr>
        <p:spPr>
          <a:xfrm>
            <a:off x="6204585" y="4495165"/>
            <a:ext cx="1819910" cy="337185"/>
          </a:xfrm>
          <a:prstGeom prst="rect">
            <a:avLst/>
          </a:prstGeom>
          <a:noFill/>
        </p:spPr>
        <p:txBody>
          <a:bodyPr wrap="square" rtlCol="0">
            <a:spAutoFit/>
          </a:bodyPr>
          <a:p>
            <a:pPr algn="ctr"/>
            <a:r>
              <a:rPr lang="zh-CN" altLang="en-US" sz="1600" dirty="0">
                <a:latin typeface="字魂59号-创粗黑" panose="00000500000000000000" pitchFamily="2" charset="-122"/>
                <a:ea typeface="字魂59号-创粗黑" panose="00000500000000000000" pitchFamily="2" charset="-122"/>
              </a:rPr>
              <a:t>（三）活动性原则</a:t>
            </a:r>
            <a:endParaRPr lang="zh-CN" altLang="en-US" sz="1600" dirty="0">
              <a:latin typeface="字魂59号-创粗黑" panose="00000500000000000000" pitchFamily="2" charset="-122"/>
              <a:ea typeface="字魂59号-创粗黑" panose="00000500000000000000" pitchFamily="2" charset="-122"/>
            </a:endParaRPr>
          </a:p>
        </p:txBody>
      </p:sp>
      <p:sp>
        <p:nvSpPr>
          <p:cNvPr id="68" name="文本框 67"/>
          <p:cNvSpPr txBox="1"/>
          <p:nvPr/>
        </p:nvSpPr>
        <p:spPr>
          <a:xfrm>
            <a:off x="8729980" y="4514215"/>
            <a:ext cx="1950085" cy="337185"/>
          </a:xfrm>
          <a:prstGeom prst="rect">
            <a:avLst/>
          </a:prstGeom>
          <a:noFill/>
        </p:spPr>
        <p:txBody>
          <a:bodyPr wrap="square" rtlCol="0">
            <a:spAutoFit/>
          </a:bodyPr>
          <a:p>
            <a:pPr algn="ctr"/>
            <a:r>
              <a:rPr lang="zh-CN" altLang="en-US" sz="1600" dirty="0">
                <a:latin typeface="字魂59号-创粗黑" panose="00000500000000000000" pitchFamily="2" charset="-122"/>
                <a:ea typeface="字魂59号-创粗黑" panose="00000500000000000000" pitchFamily="2" charset="-122"/>
              </a:rPr>
              <a:t>（四）和谐性原则</a:t>
            </a:r>
            <a:endParaRPr lang="zh-CN" altLang="en-US" sz="1600" dirty="0">
              <a:latin typeface="字魂59号-创粗黑" panose="00000500000000000000" pitchFamily="2" charset="-122"/>
              <a:ea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par>
                                <p:cTn id="19" presetID="53" presetClass="entr" presetSubtype="16"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Effect transition="in" filter="fade">
                                      <p:cBhvr>
                                        <p:cTn id="73" dur="500"/>
                                        <p:tgtEl>
                                          <p:spTgt spid="40"/>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50"/>
                                        </p:tgtEl>
                                        <p:attrNameLst>
                                          <p:attrName>style.visibility</p:attrName>
                                        </p:attrNameLst>
                                      </p:cBhvr>
                                      <p:to>
                                        <p:strVal val="visible"/>
                                      </p:to>
                                    </p:set>
                                    <p:anim calcmode="lin" valueType="num">
                                      <p:cBhvr>
                                        <p:cTn id="76" dur="500" fill="hold"/>
                                        <p:tgtEl>
                                          <p:spTgt spid="50"/>
                                        </p:tgtEl>
                                        <p:attrNameLst>
                                          <p:attrName>ppt_w</p:attrName>
                                        </p:attrNameLst>
                                      </p:cBhvr>
                                      <p:tavLst>
                                        <p:tav tm="0">
                                          <p:val>
                                            <p:fltVal val="0"/>
                                          </p:val>
                                        </p:tav>
                                        <p:tav tm="100000">
                                          <p:val>
                                            <p:strVal val="#ppt_w"/>
                                          </p:val>
                                        </p:tav>
                                      </p:tavLst>
                                    </p:anim>
                                    <p:anim calcmode="lin" valueType="num">
                                      <p:cBhvr>
                                        <p:cTn id="77" dur="500" fill="hold"/>
                                        <p:tgtEl>
                                          <p:spTgt spid="50"/>
                                        </p:tgtEl>
                                        <p:attrNameLst>
                                          <p:attrName>ppt_h</p:attrName>
                                        </p:attrNameLst>
                                      </p:cBhvr>
                                      <p:tavLst>
                                        <p:tav tm="0">
                                          <p:val>
                                            <p:fltVal val="0"/>
                                          </p:val>
                                        </p:tav>
                                        <p:tav tm="100000">
                                          <p:val>
                                            <p:strVal val="#ppt_h"/>
                                          </p:val>
                                        </p:tav>
                                      </p:tavLst>
                                    </p:anim>
                                    <p:animEffect transition="in" filter="fade">
                                      <p:cBhvr>
                                        <p:cTn id="78" dur="500"/>
                                        <p:tgtEl>
                                          <p:spTgt spid="50"/>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67"/>
                                        </p:tgtEl>
                                        <p:attrNameLst>
                                          <p:attrName>style.visibility</p:attrName>
                                        </p:attrNameLst>
                                      </p:cBhvr>
                                      <p:to>
                                        <p:strVal val="visible"/>
                                      </p:to>
                                    </p:set>
                                    <p:anim calcmode="lin" valueType="num">
                                      <p:cBhvr>
                                        <p:cTn id="81" dur="500" fill="hold"/>
                                        <p:tgtEl>
                                          <p:spTgt spid="67"/>
                                        </p:tgtEl>
                                        <p:attrNameLst>
                                          <p:attrName>ppt_w</p:attrName>
                                        </p:attrNameLst>
                                      </p:cBhvr>
                                      <p:tavLst>
                                        <p:tav tm="0">
                                          <p:val>
                                            <p:fltVal val="0"/>
                                          </p:val>
                                        </p:tav>
                                        <p:tav tm="100000">
                                          <p:val>
                                            <p:strVal val="#ppt_w"/>
                                          </p:val>
                                        </p:tav>
                                      </p:tavLst>
                                    </p:anim>
                                    <p:anim calcmode="lin" valueType="num">
                                      <p:cBhvr>
                                        <p:cTn id="82" dur="500" fill="hold"/>
                                        <p:tgtEl>
                                          <p:spTgt spid="67"/>
                                        </p:tgtEl>
                                        <p:attrNameLst>
                                          <p:attrName>ppt_h</p:attrName>
                                        </p:attrNameLst>
                                      </p:cBhvr>
                                      <p:tavLst>
                                        <p:tav tm="0">
                                          <p:val>
                                            <p:fltVal val="0"/>
                                          </p:val>
                                        </p:tav>
                                        <p:tav tm="100000">
                                          <p:val>
                                            <p:strVal val="#ppt_h"/>
                                          </p:val>
                                        </p:tav>
                                      </p:tavLst>
                                    </p:anim>
                                    <p:animEffect transition="in" filter="fade">
                                      <p:cBhvr>
                                        <p:cTn id="83" dur="500"/>
                                        <p:tgtEl>
                                          <p:spTgt spid="67"/>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p:cTn id="86" dur="500" fill="hold"/>
                                        <p:tgtEl>
                                          <p:spTgt spid="68"/>
                                        </p:tgtEl>
                                        <p:attrNameLst>
                                          <p:attrName>ppt_w</p:attrName>
                                        </p:attrNameLst>
                                      </p:cBhvr>
                                      <p:tavLst>
                                        <p:tav tm="0">
                                          <p:val>
                                            <p:fltVal val="0"/>
                                          </p:val>
                                        </p:tav>
                                        <p:tav tm="100000">
                                          <p:val>
                                            <p:strVal val="#ppt_w"/>
                                          </p:val>
                                        </p:tav>
                                      </p:tavLst>
                                    </p:anim>
                                    <p:anim calcmode="lin" valueType="num">
                                      <p:cBhvr>
                                        <p:cTn id="87" dur="500" fill="hold"/>
                                        <p:tgtEl>
                                          <p:spTgt spid="68"/>
                                        </p:tgtEl>
                                        <p:attrNameLst>
                                          <p:attrName>ppt_h</p:attrName>
                                        </p:attrNameLst>
                                      </p:cBhvr>
                                      <p:tavLst>
                                        <p:tav tm="0">
                                          <p:val>
                                            <p:fltVal val="0"/>
                                          </p:val>
                                        </p:tav>
                                        <p:tav tm="100000">
                                          <p:val>
                                            <p:strVal val="#ppt_h"/>
                                          </p:val>
                                        </p:tav>
                                      </p:tavLst>
                                    </p:anim>
                                    <p:animEffect transition="in" filter="fade">
                                      <p:cBhvr>
                                        <p:cTn id="8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P spid="20" grpId="1"/>
      <p:bldP spid="22" grpId="0"/>
      <p:bldP spid="22" grpId="1"/>
      <p:bldP spid="16" grpId="0"/>
      <p:bldP spid="16" grpId="1"/>
      <p:bldP spid="24" grpId="0"/>
      <p:bldP spid="24" grpId="1"/>
      <p:bldP spid="29" grpId="0" bldLvl="0" animBg="1"/>
      <p:bldP spid="29" grpId="1" animBg="1"/>
      <p:bldP spid="17" grpId="0" bldLvl="0" animBg="1"/>
      <p:bldP spid="17" grpId="1" animBg="1"/>
      <p:bldP spid="18" grpId="0" bldLvl="0" animBg="1"/>
      <p:bldP spid="18" grpId="1" animBg="1"/>
      <p:bldP spid="21" grpId="0" bldLvl="0" animBg="1"/>
      <p:bldP spid="21" grpId="1" animBg="1"/>
      <p:bldP spid="40" grpId="0"/>
      <p:bldP spid="40" grpId="1"/>
      <p:bldP spid="50" grpId="0"/>
      <p:bldP spid="50" grpId="1"/>
      <p:bldP spid="67" grpId="0"/>
      <p:bldP spid="67" grpId="1"/>
      <p:bldP spid="68" grpId="0"/>
      <p:bldP spid="6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666115" y="1694180"/>
            <a:ext cx="6402705" cy="1568450"/>
          </a:xfrm>
          <a:prstGeom prst="rect">
            <a:avLst/>
          </a:prstGeom>
          <a:noFill/>
        </p:spPr>
        <p:txBody>
          <a:bodyPr wrap="square" rtlCol="0">
            <a:spAutoFit/>
          </a:bodyPr>
          <a:p>
            <a:r>
              <a:rPr lang="zh-CN" altLang="en-US" sz="1600" dirty="0">
                <a:latin typeface="字魂59号-创粗黑" panose="00000500000000000000" pitchFamily="2" charset="-122"/>
                <a:ea typeface="字魂59号-创粗黑" panose="00000500000000000000" pitchFamily="2" charset="-122"/>
              </a:rPr>
              <a:t>（一）人本性原则</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班级文化建设应坚持以人为本、以学生为本、以学生的发展为本的原则，尊重学生的需要和个性特长。开展各项活动，都应该凸显学生这一活动的主体，从而调动他们学习生活的积极性，促进他们健康快乐地成长。</a:t>
            </a:r>
            <a:endParaRPr lang="zh-CN" altLang="en-US" sz="1600" dirty="0">
              <a:latin typeface="字魂59号-创粗黑" panose="00000500000000000000" pitchFamily="2" charset="-122"/>
              <a:ea typeface="字魂59号-创粗黑" panose="00000500000000000000" pitchFamily="2" charset="-122"/>
            </a:endParaRPr>
          </a:p>
        </p:txBody>
      </p:sp>
      <p:sp>
        <p:nvSpPr>
          <p:cNvPr id="11" name="Freeform 105"/>
          <p:cNvSpPr/>
          <p:nvPr/>
        </p:nvSpPr>
        <p:spPr bwMode="auto">
          <a:xfrm>
            <a:off x="2295114" y="3489975"/>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7717" t="13043" r="11344"/>
          <a:stretch>
            <a:fillRect/>
          </a:stretch>
        </p:blipFill>
        <p:spPr>
          <a:xfrm>
            <a:off x="7971456" y="1752600"/>
            <a:ext cx="4296109" cy="5105400"/>
          </a:xfrm>
          <a:prstGeom prst="rect">
            <a:avLst/>
          </a:prstGeom>
        </p:spPr>
      </p:pic>
      <p:sp>
        <p:nvSpPr>
          <p:cNvPr id="3" name="Freeform 105"/>
          <p:cNvSpPr/>
          <p:nvPr/>
        </p:nvSpPr>
        <p:spPr bwMode="auto">
          <a:xfrm flipH="1">
            <a:off x="2776127" y="3489916"/>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
        <p:nvSpPr>
          <p:cNvPr id="7" name="文本框 6"/>
          <p:cNvSpPr txBox="1"/>
          <p:nvPr/>
        </p:nvSpPr>
        <p:spPr>
          <a:xfrm>
            <a:off x="666115" y="3917950"/>
            <a:ext cx="6402705" cy="1568450"/>
          </a:xfrm>
          <a:prstGeom prst="rect">
            <a:avLst/>
          </a:prstGeom>
          <a:noFill/>
        </p:spPr>
        <p:txBody>
          <a:bodyPr wrap="square" rtlCol="0">
            <a:spAutoFit/>
          </a:bodyPr>
          <a:p>
            <a:r>
              <a:rPr lang="zh-CN" altLang="en-US" sz="1600" dirty="0">
                <a:latin typeface="字魂59号-创粗黑" panose="00000500000000000000" pitchFamily="2" charset="-122"/>
                <a:ea typeface="字魂59号-创粗黑" panose="00000500000000000000" pitchFamily="2" charset="-122"/>
              </a:rPr>
              <a:t>（一）人本性原则</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班级文化建设应坚持以人为本、以学生为本、以学生的发展为本的原则，尊重学生的需要和个性特长。开展各项活动，都应该凸显学生这一活动的主体，从而调动他们学习生活的积极性，促进他们健康快乐地成长。</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4161790" cy="534035"/>
          </a:xfrm>
          <a:prstGeom prst="rect">
            <a:avLst/>
          </a:prstGeom>
          <a:noFill/>
        </p:spPr>
        <p:txBody>
          <a:bodyPr wrap="none" rtlCol="0" anchor="t">
            <a:spAutoFit/>
          </a:bodyPr>
          <a:p>
            <a:pPr algn="l">
              <a:lnSpc>
                <a:spcPct val="120000"/>
              </a:lnSpc>
            </a:pPr>
            <a:r>
              <a:rPr lang="zh-CN" altLang="en-US" sz="2400" b="1">
                <a:latin typeface="字魂79号-萌趣奶油体" panose="00000500000000000000" pitchFamily="2" charset="-122"/>
                <a:ea typeface="字魂79号-萌趣奶油体" panose="00000500000000000000" pitchFamily="2" charset="-122"/>
                <a:sym typeface="+mn-ea"/>
              </a:rPr>
              <a:t>一、小学班级文化建设的原则</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1" grpId="0" bldLvl="0" animBg="1"/>
      <p:bldP spid="11" grpId="1" animBg="1"/>
      <p:bldP spid="3" grpId="0" bldLvl="0" animBg="1"/>
      <p:bldP spid="3" grpId="1" animBg="1"/>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07069" y="671555"/>
            <a:ext cx="5149212" cy="147002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rgbClr val="ED796F"/>
                  </a:solidFill>
                  <a:latin typeface="+mn-lt"/>
                  <a:ea typeface="+mn-ea"/>
                  <a:cs typeface="+mn-ea"/>
                  <a:sym typeface="+mn-lt"/>
                </a:rPr>
                <a:t>目录</a:t>
              </a:r>
              <a:endParaRPr kumimoji="0" lang="zh-CN" altLang="en-US" sz="7200" b="1" kern="0" dirty="0">
                <a:ln w="12700">
                  <a:noFill/>
                </a:ln>
                <a:solidFill>
                  <a:srgbClr val="ED796F"/>
                </a:solidFill>
                <a:latin typeface="+mn-lt"/>
                <a:ea typeface="+mn-ea"/>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867535" y="4928870"/>
            <a:ext cx="3513455" cy="398780"/>
            <a:chOff x="2453" y="3739"/>
            <a:chExt cx="5533" cy="628"/>
          </a:xfrm>
        </p:grpSpPr>
        <p:sp>
          <p:nvSpPr>
            <p:cNvPr id="67"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小学班级文化管理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 name="文本框 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项目五</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7" name="组合 6"/>
          <p:cNvGrpSpPr/>
          <p:nvPr/>
        </p:nvGrpSpPr>
        <p:grpSpPr>
          <a:xfrm>
            <a:off x="1867535" y="3014345"/>
            <a:ext cx="4020820" cy="398780"/>
            <a:chOff x="2453" y="3739"/>
            <a:chExt cx="6332" cy="628"/>
          </a:xfrm>
        </p:grpSpPr>
        <p:sp>
          <p:nvSpPr>
            <p:cNvPr id="8" name="Rectangle 70"/>
            <p:cNvSpPr>
              <a:spLocks noChangeArrowheads="1"/>
            </p:cNvSpPr>
            <p:nvPr/>
          </p:nvSpPr>
          <p:spPr bwMode="auto">
            <a:xfrm>
              <a:off x="3947" y="3739"/>
              <a:ext cx="4838"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小学班级教育的准备工作</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0" name="文本框 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项目二</a:t>
              </a:r>
              <a:endParaRPr lang="en-US" altLang="zh-CN"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1" name="组合 10"/>
          <p:cNvGrpSpPr/>
          <p:nvPr/>
        </p:nvGrpSpPr>
        <p:grpSpPr>
          <a:xfrm>
            <a:off x="1867535" y="3652520"/>
            <a:ext cx="3513455" cy="398780"/>
            <a:chOff x="2453" y="3739"/>
            <a:chExt cx="5533" cy="628"/>
          </a:xfrm>
        </p:grpSpPr>
        <p:sp>
          <p:nvSpPr>
            <p:cNvPr id="12"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小学班级组织建设</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5" name="文本框 1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项目三</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9" name="组合 18"/>
          <p:cNvGrpSpPr/>
          <p:nvPr/>
        </p:nvGrpSpPr>
        <p:grpSpPr>
          <a:xfrm>
            <a:off x="1867535" y="4290695"/>
            <a:ext cx="3513455" cy="398780"/>
            <a:chOff x="2453" y="3739"/>
            <a:chExt cx="5533" cy="628"/>
          </a:xfrm>
        </p:grpSpPr>
        <p:sp>
          <p:nvSpPr>
            <p:cNvPr id="20"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小学班级日常管理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21" name="文本框 2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项目四</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23" name="组合 22"/>
          <p:cNvGrpSpPr/>
          <p:nvPr/>
        </p:nvGrpSpPr>
        <p:grpSpPr>
          <a:xfrm>
            <a:off x="1867535" y="2376170"/>
            <a:ext cx="3512820" cy="398780"/>
            <a:chOff x="2453" y="3739"/>
            <a:chExt cx="5532" cy="628"/>
          </a:xfrm>
        </p:grpSpPr>
        <p:sp>
          <p:nvSpPr>
            <p:cNvPr id="34"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小学班级管理概述</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35" name="文本框 3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项目一</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39" name="组合 38"/>
          <p:cNvGrpSpPr/>
          <p:nvPr/>
        </p:nvGrpSpPr>
        <p:grpSpPr>
          <a:xfrm>
            <a:off x="6398260" y="3413125"/>
            <a:ext cx="3935730" cy="398780"/>
            <a:chOff x="2453" y="3739"/>
            <a:chExt cx="6198" cy="628"/>
          </a:xfrm>
        </p:grpSpPr>
        <p:sp>
          <p:nvSpPr>
            <p:cNvPr id="40" name="Rectangle 70"/>
            <p:cNvSpPr>
              <a:spLocks noChangeArrowheads="1"/>
            </p:cNvSpPr>
            <p:nvPr/>
          </p:nvSpPr>
          <p:spPr bwMode="auto">
            <a:xfrm>
              <a:off x="3947" y="3739"/>
              <a:ext cx="470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小学班级偶发事件管理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1" name="文本框 4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项目七</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2" name="组合 41"/>
          <p:cNvGrpSpPr/>
          <p:nvPr/>
        </p:nvGrpSpPr>
        <p:grpSpPr>
          <a:xfrm>
            <a:off x="6398260" y="4051300"/>
            <a:ext cx="5071110" cy="398780"/>
            <a:chOff x="2453" y="3739"/>
            <a:chExt cx="7986" cy="628"/>
          </a:xfrm>
        </p:grpSpPr>
        <p:sp>
          <p:nvSpPr>
            <p:cNvPr id="43" name="Rectangle 70"/>
            <p:cNvSpPr>
              <a:spLocks noChangeArrowheads="1"/>
            </p:cNvSpPr>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小学班级学生发展影响因素的协调</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4" name="文本框 43"/>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项目八</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5" name="组合 44"/>
          <p:cNvGrpSpPr/>
          <p:nvPr/>
        </p:nvGrpSpPr>
        <p:grpSpPr>
          <a:xfrm>
            <a:off x="6398260" y="4689475"/>
            <a:ext cx="4227830" cy="398780"/>
            <a:chOff x="2453" y="3739"/>
            <a:chExt cx="6658" cy="628"/>
          </a:xfrm>
        </p:grpSpPr>
        <p:sp>
          <p:nvSpPr>
            <p:cNvPr id="46" name="Rectangle 70"/>
            <p:cNvSpPr>
              <a:spLocks noChangeArrowheads="1"/>
            </p:cNvSpPr>
            <p:nvPr/>
          </p:nvSpPr>
          <p:spPr bwMode="auto">
            <a:xfrm>
              <a:off x="3947" y="3739"/>
              <a:ext cx="516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小学班级管理中的学生评价</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7" name="文本框 46"/>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项目九</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8" name="组合 47"/>
          <p:cNvGrpSpPr/>
          <p:nvPr/>
        </p:nvGrpSpPr>
        <p:grpSpPr>
          <a:xfrm>
            <a:off x="6398260" y="2774950"/>
            <a:ext cx="3513455" cy="398780"/>
            <a:chOff x="2453" y="3739"/>
            <a:chExt cx="5533" cy="628"/>
          </a:xfrm>
        </p:grpSpPr>
        <p:sp>
          <p:nvSpPr>
            <p:cNvPr id="49"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小学班级活动管理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0" name="文本框 4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项目六</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321963"/>
            <a:ext cx="590550" cy="925811"/>
          </a:xfrm>
          <a:prstGeom prst="rect">
            <a:avLst/>
          </a:prstGeom>
        </p:spPr>
      </p:pic>
      <p:sp>
        <p:nvSpPr>
          <p:cNvPr id="5" name="文本框 4"/>
          <p:cNvSpPr txBox="1"/>
          <p:nvPr/>
        </p:nvSpPr>
        <p:spPr>
          <a:xfrm>
            <a:off x="666115" y="1694180"/>
            <a:ext cx="6402705" cy="1260475"/>
          </a:xfrm>
          <a:prstGeom prst="rect">
            <a:avLst/>
          </a:prstGeom>
          <a:noFill/>
        </p:spPr>
        <p:txBody>
          <a:bodyPr wrap="square" rtlCol="0">
            <a:spAutoFit/>
          </a:bodyPr>
          <a:p>
            <a:r>
              <a:rPr lang="zh-CN" altLang="en-US" sz="1600" dirty="0">
                <a:latin typeface="字魂59号-创粗黑" panose="00000500000000000000" pitchFamily="2" charset="-122"/>
                <a:ea typeface="字魂59号-创粗黑" panose="00000500000000000000" pitchFamily="2" charset="-122"/>
              </a:rPr>
              <a:t>（三）活动性原则</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班级活动是班级文化的一个重要组成部分，学生的身心发展也离不开活动的演练、体验，所以，精心设计组织活动是展示班级文化的重要内容，而活动的成效高低也关系到班级文化的影响大小。</a:t>
            </a:r>
            <a:endParaRPr lang="zh-CN" altLang="en-US" sz="1600" dirty="0">
              <a:latin typeface="字魂59号-创粗黑" panose="00000500000000000000" pitchFamily="2" charset="-122"/>
              <a:ea typeface="字魂59号-创粗黑" panose="00000500000000000000" pitchFamily="2" charset="-122"/>
            </a:endParaRPr>
          </a:p>
        </p:txBody>
      </p:sp>
      <p:sp>
        <p:nvSpPr>
          <p:cNvPr id="11" name="Freeform 105"/>
          <p:cNvSpPr/>
          <p:nvPr/>
        </p:nvSpPr>
        <p:spPr bwMode="auto">
          <a:xfrm>
            <a:off x="2295114" y="3128025"/>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7717" t="13043" r="11344"/>
          <a:stretch>
            <a:fillRect/>
          </a:stretch>
        </p:blipFill>
        <p:spPr>
          <a:xfrm>
            <a:off x="7971456" y="1752600"/>
            <a:ext cx="4296109" cy="5105400"/>
          </a:xfrm>
          <a:prstGeom prst="rect">
            <a:avLst/>
          </a:prstGeom>
        </p:spPr>
      </p:pic>
      <p:sp>
        <p:nvSpPr>
          <p:cNvPr id="3" name="Freeform 105"/>
          <p:cNvSpPr/>
          <p:nvPr/>
        </p:nvSpPr>
        <p:spPr bwMode="auto">
          <a:xfrm flipH="1">
            <a:off x="2776127" y="3127966"/>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
        <p:nvSpPr>
          <p:cNvPr id="7" name="文本框 6"/>
          <p:cNvSpPr txBox="1"/>
          <p:nvPr/>
        </p:nvSpPr>
        <p:spPr>
          <a:xfrm>
            <a:off x="666115" y="3651250"/>
            <a:ext cx="6402705" cy="953135"/>
          </a:xfrm>
          <a:prstGeom prst="rect">
            <a:avLst/>
          </a:prstGeom>
          <a:noFill/>
        </p:spPr>
        <p:txBody>
          <a:bodyPr wrap="square" rtlCol="0">
            <a:spAutoFit/>
          </a:bodyPr>
          <a:p>
            <a:r>
              <a:rPr lang="zh-CN" altLang="en-US" sz="1600" dirty="0">
                <a:latin typeface="字魂59号-创粗黑" panose="00000500000000000000" pitchFamily="2" charset="-122"/>
                <a:ea typeface="字魂59号-创粗黑" panose="00000500000000000000" pitchFamily="2" charset="-122"/>
              </a:rPr>
              <a:t>（四）和谐性原则</a:t>
            </a:r>
            <a:endParaRPr lang="zh-CN" altLang="en-US" sz="1600" dirty="0">
              <a:latin typeface="字魂59号-创粗黑" panose="00000500000000000000" pitchFamily="2" charset="-122"/>
              <a:ea typeface="字魂59号-创粗黑" panose="00000500000000000000" pitchFamily="2" charset="-122"/>
            </a:endParaRPr>
          </a:p>
          <a:p>
            <a:pPr indent="406400" fontAlgn="auto">
              <a:lnSpc>
                <a:spcPct val="125000"/>
              </a:lnSpc>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建设班级文化必须协调合作，不能我行我素，各行其是，从而造成不应有的认识盲区和交流空白，让学生无所适从。</a:t>
            </a:r>
            <a:endParaRPr lang="zh-CN" altLang="en-US" sz="1600"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602615" y="748665"/>
            <a:ext cx="4161790" cy="534035"/>
          </a:xfrm>
          <a:prstGeom prst="rect">
            <a:avLst/>
          </a:prstGeom>
          <a:noFill/>
        </p:spPr>
        <p:txBody>
          <a:bodyPr wrap="none" rtlCol="0" anchor="t">
            <a:spAutoFit/>
          </a:bodyPr>
          <a:p>
            <a:pPr algn="l">
              <a:lnSpc>
                <a:spcPct val="120000"/>
              </a:lnSpc>
            </a:pPr>
            <a:r>
              <a:rPr lang="zh-CN" altLang="en-US" sz="2400" b="1">
                <a:latin typeface="字魂79号-萌趣奶油体" panose="00000500000000000000" pitchFamily="2" charset="-122"/>
                <a:ea typeface="字魂79号-萌趣奶油体" panose="00000500000000000000" pitchFamily="2" charset="-122"/>
                <a:sym typeface="+mn-ea"/>
              </a:rPr>
              <a:t>一、小学班级文化建设的原则</a:t>
            </a:r>
            <a:endParaRPr lang="zh-CN" altLang="en-US" sz="2400" dirty="0">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1" grpId="0" bldLvl="0" animBg="1"/>
      <p:bldP spid="11" grpId="1" animBg="1"/>
      <p:bldP spid="3" grpId="0" bldLvl="0" animBg="1"/>
      <p:bldP spid="3" grpId="1" animBg="1"/>
      <p:bldP spid="7" grpId="0"/>
      <p:bldP spid="7"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87612"/>
            <a:ext cx="590550" cy="925811"/>
          </a:xfrm>
          <a:prstGeom prst="rect">
            <a:avLst/>
          </a:prstGeom>
        </p:spPr>
      </p:pic>
      <p:sp>
        <p:nvSpPr>
          <p:cNvPr id="5" name="文本框 4"/>
          <p:cNvSpPr txBox="1"/>
          <p:nvPr/>
        </p:nvSpPr>
        <p:spPr>
          <a:xfrm>
            <a:off x="513080" y="1118870"/>
            <a:ext cx="7198995" cy="2515235"/>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dirty="0">
                <a:latin typeface="字魂59号-创粗黑" panose="00000500000000000000" pitchFamily="2" charset="-122"/>
                <a:ea typeface="字魂59号-创粗黑" panose="00000500000000000000" pitchFamily="2" charset="-122"/>
              </a:rPr>
              <a:t>班级群体形成一个集体，前提是由若干个体组成。在群体中个体心理不等同于单、独个体心理。组合成群体之后的个体心理，失去了单独个体的某种独立性，获得了这个群体给予的共同性或整体性。个体在群体中的心理行为会受到群体的影响而发生变化，这就是群体心理效应。这种影响有长期的也有短期的，不仅会使个体人格发展受到影响，也会对班级的文化形成产生重要作用。在班级管理当中，常见的群体心理应有以下几种：</a:t>
            </a:r>
            <a:endParaRPr lang="zh-CN" altLang="en-US"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955040" y="281940"/>
            <a:ext cx="4773930" cy="534035"/>
          </a:xfrm>
          <a:prstGeom prst="rect">
            <a:avLst/>
          </a:prstGeom>
          <a:noFill/>
        </p:spPr>
        <p:txBody>
          <a:bodyPr wrap="none" rtlCol="0" anchor="t">
            <a:spAutoFit/>
          </a:bodyPr>
          <a:p>
            <a:pPr algn="l">
              <a:lnSpc>
                <a:spcPct val="120000"/>
              </a:lnSpc>
            </a:pPr>
            <a:r>
              <a:rPr lang="zh-CN" altLang="en-US" sz="2400" b="1">
                <a:latin typeface="字魂79号-萌趣奶油体" panose="00000500000000000000" pitchFamily="2" charset="-122"/>
                <a:ea typeface="字魂79号-萌趣奶油体" panose="00000500000000000000" pitchFamily="2" charset="-122"/>
                <a:sym typeface="+mn-ea"/>
              </a:rPr>
              <a:t>二、塑造班级文化中的心理学效应</a:t>
            </a:r>
            <a:endParaRPr lang="zh-CN" altLang="en-US" sz="2400" b="1">
              <a:latin typeface="字魂79号-萌趣奶油体" panose="00000500000000000000" pitchFamily="2" charset="-122"/>
              <a:ea typeface="字魂79号-萌趣奶油体" panose="00000500000000000000" pitchFamily="2" charset="-122"/>
              <a:sym typeface="+mn-ea"/>
            </a:endParaRPr>
          </a:p>
        </p:txBody>
      </p:sp>
      <p:sp>
        <p:nvSpPr>
          <p:cNvPr id="2" name="文本框 1"/>
          <p:cNvSpPr txBox="1"/>
          <p:nvPr/>
        </p:nvSpPr>
        <p:spPr>
          <a:xfrm>
            <a:off x="291465" y="3635375"/>
            <a:ext cx="7267575" cy="3138170"/>
          </a:xfrm>
          <a:prstGeom prst="rect">
            <a:avLst/>
          </a:prstGeom>
          <a:noFill/>
        </p:spPr>
        <p:txBody>
          <a:bodyPr wrap="square" rtlCol="0" anchor="t">
            <a:spAutoFit/>
          </a:bodyPr>
          <a:p>
            <a:r>
              <a:rPr lang="zh-CN" altLang="en-US"/>
              <a:t>（一）社会助长和社会抑制</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社会助长又称社会促进现象，是指当他人在场或与他人一起活动时，个体行为效率有提高的倾向。也就是说，在做某一项工作时，个体和别人一起做往往做得又快又好，比一个人单独做时效率高。社会抑制亦称“社会致弱”“社会促退”，个体因他人在场而工作效率降低的现象，与“社会促进”相对。因此，在班级管理中，教师在布置学生复杂任务时，应该避免过多的人在一起做，如果简单的任务，应该鼓励同学之间合作或竞争，并及时给予评价，这样就可以很好地发挥社会助长和社会抑制的作用。</a:t>
            </a:r>
            <a:endParaRPr lang="zh-CN" altLang="en-US"/>
          </a:p>
        </p:txBody>
      </p:sp>
      <p:pic>
        <p:nvPicPr>
          <p:cNvPr id="6" name="图片 5" descr="图片包含 玩具, 玩偶&#10;&#10;描述已自动生成"/>
          <p:cNvPicPr>
            <a:picLocks noChangeAspect="1"/>
          </p:cNvPicPr>
          <p:nvPr/>
        </p:nvPicPr>
        <p:blipFill rotWithShape="1">
          <a:blip r:embed="rId2"/>
          <a:srcRect/>
          <a:stretch>
            <a:fillRect/>
          </a:stretch>
        </p:blipFill>
        <p:spPr>
          <a:xfrm>
            <a:off x="7792085" y="3035300"/>
            <a:ext cx="4705350" cy="3905250"/>
          </a:xfrm>
          <a:prstGeom prst="rect">
            <a:avLst/>
          </a:prstGeom>
          <a:effectLst>
            <a:outerShdw blurRad="50800" dist="38100" dir="8100000" algn="tr" rotWithShape="0">
              <a:prstClr val="black">
                <a:alpha val="40000"/>
              </a:prstClr>
            </a:outerShdw>
          </a:effectLst>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7349" t="31212" r="6341" b="7007"/>
          <a:stretch>
            <a:fillRect/>
          </a:stretch>
        </p:blipFill>
        <p:spPr>
          <a:xfrm>
            <a:off x="9105900" y="752250"/>
            <a:ext cx="1190626" cy="852246"/>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7349" t="31212" r="6341" b="7007"/>
          <a:stretch>
            <a:fillRect/>
          </a:stretch>
        </p:blipFill>
        <p:spPr>
          <a:xfrm>
            <a:off x="10106024" y="19323"/>
            <a:ext cx="2214559" cy="158517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87612"/>
            <a:ext cx="590550" cy="925811"/>
          </a:xfrm>
          <a:prstGeom prst="rect">
            <a:avLst/>
          </a:prstGeom>
        </p:spPr>
      </p:pic>
      <p:sp>
        <p:nvSpPr>
          <p:cNvPr id="5" name="文本框 4"/>
          <p:cNvSpPr txBox="1"/>
          <p:nvPr/>
        </p:nvSpPr>
        <p:spPr>
          <a:xfrm>
            <a:off x="227330" y="1118870"/>
            <a:ext cx="7198995" cy="2168525"/>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dirty="0">
                <a:latin typeface="字魂59号-创粗黑" panose="00000500000000000000" pitchFamily="2" charset="-122"/>
                <a:ea typeface="字魂59号-创粗黑" panose="00000500000000000000" pitchFamily="2" charset="-122"/>
              </a:rPr>
              <a:t>（二）去个性化</a:t>
            </a:r>
            <a:endParaRPr lang="zh-CN" altLang="en-US" dirty="0">
              <a:latin typeface="字魂59号-创粗黑" panose="00000500000000000000" pitchFamily="2" charset="-122"/>
              <a:ea typeface="字魂59号-创粗黑" panose="00000500000000000000" pitchFamily="2" charset="-122"/>
            </a:endParaRPr>
          </a:p>
          <a:p>
            <a:pPr indent="457200" fontAlgn="auto">
              <a:lnSpc>
                <a:spcPct val="125000"/>
              </a:lnSpc>
              <a:extLst>
                <a:ext uri="{35155182-B16C-46BC-9424-99874614C6A1}">
                  <wpsdc:indentchars xmlns:wpsdc="http://www.wps.cn/officeDocument/2017/drawingmlCustomData" val="200" checksum="59296752"/>
                </a:ext>
              </a:extLst>
            </a:pPr>
            <a:r>
              <a:rPr lang="zh-CN" altLang="en-US" dirty="0">
                <a:latin typeface="字魂59号-创粗黑" panose="00000500000000000000" pitchFamily="2" charset="-122"/>
                <a:ea typeface="字魂59号-创粗黑" panose="00000500000000000000" pitchFamily="2" charset="-122"/>
              </a:rPr>
              <a:t>去个性化，又叫个性消失，是指个人在群体压力或群体意识影响下，会导致自我导向功能的削弱或责任感的丧失，产生一些个人单独活动时不会出现的行为。去个性化的外在条件有两个：一是身份的隐匿；二是责任的模糊化。这种去个性化现象在群体破坏性作用中表现最明显。例如在足球比赛中，球迷们的疯狂行为就属于去个性化现象。</a:t>
            </a:r>
            <a:endParaRPr lang="zh-CN" altLang="en-US"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955040" y="281940"/>
            <a:ext cx="4773930" cy="534035"/>
          </a:xfrm>
          <a:prstGeom prst="rect">
            <a:avLst/>
          </a:prstGeom>
          <a:noFill/>
        </p:spPr>
        <p:txBody>
          <a:bodyPr wrap="none" rtlCol="0" anchor="t">
            <a:spAutoFit/>
          </a:bodyPr>
          <a:p>
            <a:pPr algn="l">
              <a:lnSpc>
                <a:spcPct val="120000"/>
              </a:lnSpc>
            </a:pPr>
            <a:r>
              <a:rPr lang="zh-CN" altLang="en-US" sz="2400" b="1">
                <a:latin typeface="字魂79号-萌趣奶油体" panose="00000500000000000000" pitchFamily="2" charset="-122"/>
                <a:ea typeface="字魂79号-萌趣奶油体" panose="00000500000000000000" pitchFamily="2" charset="-122"/>
                <a:sym typeface="+mn-ea"/>
              </a:rPr>
              <a:t>二、塑造班级文化中的心理学效应</a:t>
            </a:r>
            <a:endParaRPr lang="zh-CN" altLang="en-US" sz="2400" b="1">
              <a:latin typeface="字魂79号-萌趣奶油体" panose="00000500000000000000" pitchFamily="2" charset="-122"/>
              <a:ea typeface="字魂79号-萌趣奶油体" panose="00000500000000000000" pitchFamily="2" charset="-122"/>
              <a:sym typeface="+mn-ea"/>
            </a:endParaRPr>
          </a:p>
        </p:txBody>
      </p:sp>
      <p:sp>
        <p:nvSpPr>
          <p:cNvPr id="2" name="文本框 1"/>
          <p:cNvSpPr txBox="1"/>
          <p:nvPr/>
        </p:nvSpPr>
        <p:spPr>
          <a:xfrm>
            <a:off x="291465" y="3359150"/>
            <a:ext cx="7267575" cy="3484245"/>
          </a:xfrm>
          <a:prstGeom prst="rect">
            <a:avLst/>
          </a:prstGeom>
          <a:noFill/>
        </p:spPr>
        <p:txBody>
          <a:bodyPr wrap="square" rtlCol="0" anchor="t">
            <a:spAutoFit/>
          </a:bodyPr>
          <a:p>
            <a:r>
              <a:rPr lang="en-US" altLang="zh-CN"/>
              <a:t>   </a:t>
            </a:r>
            <a:r>
              <a:rPr lang="zh-CN" altLang="en-US"/>
              <a:t>（三）群体极化</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群体极化，亦称“冒险转移”，是指在群体决策中往往表现出一种极端化倾向，即或转向冒险一极，或转向保守一极。在班级管理中，原来群体支持的意见，讨论后会变得更为支持；原来群体反对的意见，讨论后反对的程度也更强，从而最终使群体的意见出现“极端化”。在班级管理中，让学生参与决策，可使学生看到问题的各个方面，从心理上削弱对新信息的抵制；另一方面，学生们自己做出的决定，是群体讨论的结果，大家也更愿意去执行，从而使这一决定变成强有力的群体规范。但是在班级管理中，如果群体极化效应得不到合理运用，也会危害群体的正常决策，并带来不良的后果。</a:t>
            </a:r>
            <a:endParaRPr lang="zh-CN" altLang="en-US"/>
          </a:p>
        </p:txBody>
      </p:sp>
      <p:pic>
        <p:nvPicPr>
          <p:cNvPr id="6" name="图片 5" descr="图片包含 玩具, 玩偶&#10;&#10;描述已自动生成"/>
          <p:cNvPicPr>
            <a:picLocks noChangeAspect="1"/>
          </p:cNvPicPr>
          <p:nvPr/>
        </p:nvPicPr>
        <p:blipFill rotWithShape="1">
          <a:blip r:embed="rId2"/>
          <a:srcRect/>
          <a:stretch>
            <a:fillRect/>
          </a:stretch>
        </p:blipFill>
        <p:spPr>
          <a:xfrm>
            <a:off x="7792085" y="3035300"/>
            <a:ext cx="4705350" cy="3905250"/>
          </a:xfrm>
          <a:prstGeom prst="rect">
            <a:avLst/>
          </a:prstGeom>
          <a:effectLst>
            <a:outerShdw blurRad="50800" dist="38100" dir="8100000" algn="tr" rotWithShape="0">
              <a:prstClr val="black">
                <a:alpha val="40000"/>
              </a:prstClr>
            </a:outerShdw>
          </a:effectLst>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7349" t="31212" r="6341" b="7007"/>
          <a:stretch>
            <a:fillRect/>
          </a:stretch>
        </p:blipFill>
        <p:spPr>
          <a:xfrm>
            <a:off x="9105900" y="752250"/>
            <a:ext cx="1190626" cy="852246"/>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7349" t="31212" r="6341" b="7007"/>
          <a:stretch>
            <a:fillRect/>
          </a:stretch>
        </p:blipFill>
        <p:spPr>
          <a:xfrm>
            <a:off x="10106024" y="19323"/>
            <a:ext cx="2214559" cy="158517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7969" t="5090" r="21158" b="15156"/>
          <a:stretch>
            <a:fillRect/>
          </a:stretch>
        </p:blipFill>
        <p:spPr>
          <a:xfrm>
            <a:off x="0" y="-87612"/>
            <a:ext cx="590550" cy="925811"/>
          </a:xfrm>
          <a:prstGeom prst="rect">
            <a:avLst/>
          </a:prstGeom>
        </p:spPr>
      </p:pic>
      <p:sp>
        <p:nvSpPr>
          <p:cNvPr id="5" name="文本框 4"/>
          <p:cNvSpPr txBox="1"/>
          <p:nvPr/>
        </p:nvSpPr>
        <p:spPr>
          <a:xfrm>
            <a:off x="227330" y="1118870"/>
            <a:ext cx="7198995" cy="3207385"/>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dirty="0">
                <a:latin typeface="字魂59号-创粗黑" panose="00000500000000000000" pitchFamily="2" charset="-122"/>
                <a:ea typeface="字魂59号-创粗黑" panose="00000500000000000000" pitchFamily="2" charset="-122"/>
              </a:rPr>
              <a:t>（四）从众和服从</a:t>
            </a:r>
            <a:endParaRPr lang="zh-CN" altLang="en-US" dirty="0">
              <a:latin typeface="字魂59号-创粗黑" panose="00000500000000000000" pitchFamily="2" charset="-122"/>
              <a:ea typeface="字魂59号-创粗黑" panose="00000500000000000000" pitchFamily="2" charset="-122"/>
            </a:endParaRPr>
          </a:p>
          <a:p>
            <a:pPr indent="457200" fontAlgn="auto">
              <a:lnSpc>
                <a:spcPct val="125000"/>
              </a:lnSpc>
              <a:extLst>
                <a:ext uri="{35155182-B16C-46BC-9424-99874614C6A1}">
                  <wpsdc:indentchars xmlns:wpsdc="http://www.wps.cn/officeDocument/2017/drawingmlCustomData" val="200" checksum="59296752"/>
                </a:ext>
              </a:extLst>
            </a:pPr>
            <a:r>
              <a:rPr lang="zh-CN" altLang="en-US" dirty="0">
                <a:latin typeface="字魂59号-创粗黑" panose="00000500000000000000" pitchFamily="2" charset="-122"/>
                <a:ea typeface="字魂59号-创粗黑" panose="00000500000000000000" pitchFamily="2" charset="-122"/>
              </a:rPr>
              <a:t>服从是指个体受到他人或者规范的压力，而发生的符合他人或规范要求的行为。从众是指个体受到群体的压力，放弃自己的意见和主张，在心理和行为上表现出与多数人相一致的现象。在从众的情况下，个体不是按自己的意愿去做，而是自愿按他人的做法去做，而服从是个体不愿意去做，而是应别人要求甚至被迫去做。班级中的服从可以分为两种：一种是学生个体对班级规范的服从，例如上课不迟到不早退，按时值日等；另一种是学生个体对权威的服从，这种服从可能是出于对权威的敬重，也可能是出于对权威的害怕。</a:t>
            </a:r>
            <a:endParaRPr lang="zh-CN" altLang="en-US"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955040" y="281940"/>
            <a:ext cx="4773930" cy="534035"/>
          </a:xfrm>
          <a:prstGeom prst="rect">
            <a:avLst/>
          </a:prstGeom>
          <a:noFill/>
        </p:spPr>
        <p:txBody>
          <a:bodyPr wrap="none" rtlCol="0" anchor="t">
            <a:spAutoFit/>
          </a:bodyPr>
          <a:p>
            <a:pPr algn="l">
              <a:lnSpc>
                <a:spcPct val="120000"/>
              </a:lnSpc>
            </a:pPr>
            <a:r>
              <a:rPr lang="zh-CN" altLang="en-US" sz="2400" b="1">
                <a:latin typeface="字魂79号-萌趣奶油体" panose="00000500000000000000" pitchFamily="2" charset="-122"/>
                <a:ea typeface="字魂79号-萌趣奶油体" panose="00000500000000000000" pitchFamily="2" charset="-122"/>
                <a:sym typeface="+mn-ea"/>
              </a:rPr>
              <a:t>二、塑造班级文化中的心理学效应</a:t>
            </a:r>
            <a:endParaRPr lang="zh-CN" altLang="en-US" sz="2400" b="1">
              <a:latin typeface="字魂79号-萌趣奶油体" panose="00000500000000000000" pitchFamily="2" charset="-122"/>
              <a:ea typeface="字魂79号-萌趣奶油体" panose="00000500000000000000" pitchFamily="2" charset="-122"/>
              <a:sym typeface="+mn-ea"/>
            </a:endParaRPr>
          </a:p>
        </p:txBody>
      </p:sp>
      <p:sp>
        <p:nvSpPr>
          <p:cNvPr id="2" name="文本框 1"/>
          <p:cNvSpPr txBox="1"/>
          <p:nvPr/>
        </p:nvSpPr>
        <p:spPr>
          <a:xfrm>
            <a:off x="158750" y="4650105"/>
            <a:ext cx="7267575" cy="1822450"/>
          </a:xfrm>
          <a:prstGeom prst="rect">
            <a:avLst/>
          </a:prstGeom>
          <a:noFill/>
        </p:spPr>
        <p:txBody>
          <a:bodyPr wrap="square" rtlCol="0" anchor="t">
            <a:spAutoFit/>
          </a:bodyPr>
          <a:p>
            <a:pPr indent="457200" fontAlgn="auto">
              <a:lnSpc>
                <a:spcPct val="125000"/>
              </a:lnSpc>
              <a:extLst>
                <a:ext uri="{35155182-B16C-46BC-9424-99874614C6A1}">
                  <wpsdc:indentchars xmlns:wpsdc="http://www.wps.cn/officeDocument/2017/drawingmlCustomData" val="200" checksum="59296752"/>
                </a:ext>
              </a:extLst>
            </a:pPr>
            <a:r>
              <a:rPr lang="en-US" altLang="zh-CN"/>
              <a:t>在社会生活中从众行为是非常普遍的，从众现象的产生主要是由于群体的压力。</a:t>
            </a:r>
            <a:r>
              <a:rPr lang="zh-CN" altLang="en-US"/>
              <a:t>从众行为对学校教育具有积极与消极的双重作用。它既可以通过先进的群体行为影响与改变个体的不良行为，也容易压抑班集体成员的个性和创造性，忽略或压抑正确的反对意见，影响群体决策的正确性。</a:t>
            </a:r>
            <a:endParaRPr lang="zh-CN" altLang="en-US"/>
          </a:p>
        </p:txBody>
      </p:sp>
      <p:pic>
        <p:nvPicPr>
          <p:cNvPr id="6" name="图片 5" descr="图片包含 玩具, 玩偶&#10;&#10;描述已自动生成"/>
          <p:cNvPicPr>
            <a:picLocks noChangeAspect="1"/>
          </p:cNvPicPr>
          <p:nvPr/>
        </p:nvPicPr>
        <p:blipFill rotWithShape="1">
          <a:blip r:embed="rId2"/>
          <a:srcRect/>
          <a:stretch>
            <a:fillRect/>
          </a:stretch>
        </p:blipFill>
        <p:spPr>
          <a:xfrm>
            <a:off x="7792085" y="3035300"/>
            <a:ext cx="4705350" cy="3905250"/>
          </a:xfrm>
          <a:prstGeom prst="rect">
            <a:avLst/>
          </a:prstGeom>
          <a:effectLst>
            <a:outerShdw blurRad="50800" dist="38100" dir="8100000" algn="tr" rotWithShape="0">
              <a:prstClr val="black">
                <a:alpha val="40000"/>
              </a:prstClr>
            </a:outerShdw>
          </a:effectLst>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7349" t="31212" r="6341" b="7007"/>
          <a:stretch>
            <a:fillRect/>
          </a:stretch>
        </p:blipFill>
        <p:spPr>
          <a:xfrm>
            <a:off x="9105900" y="752250"/>
            <a:ext cx="1190626" cy="852246"/>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7349" t="31212" r="6341" b="7007"/>
          <a:stretch>
            <a:fillRect/>
          </a:stretch>
        </p:blipFill>
        <p:spPr>
          <a:xfrm>
            <a:off x="10106024" y="19323"/>
            <a:ext cx="2214559" cy="1585173"/>
          </a:xfrm>
          <a:prstGeom prst="rect">
            <a:avLst/>
          </a:prstGeom>
        </p:spPr>
      </p:pic>
      <p:sp>
        <p:nvSpPr>
          <p:cNvPr id="4" name="Freeform 105"/>
          <p:cNvSpPr/>
          <p:nvPr/>
        </p:nvSpPr>
        <p:spPr bwMode="auto">
          <a:xfrm>
            <a:off x="2065244" y="4438665"/>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9B92C9"/>
          </a:solidFill>
          <a:ln>
            <a:noFill/>
          </a:ln>
        </p:spPr>
        <p:txBody>
          <a:bodyPr vert="horz" wrap="square" lIns="91440" tIns="45720" rIns="91440" bIns="45720" numCol="1" anchor="t" anchorCtr="0" compatLnSpc="1"/>
          <a:p>
            <a:endParaRPr lang="zh-CN" altLang="en-US"/>
          </a:p>
        </p:txBody>
      </p:sp>
      <p:sp>
        <p:nvSpPr>
          <p:cNvPr id="7" name="Freeform 105"/>
          <p:cNvSpPr/>
          <p:nvPr/>
        </p:nvSpPr>
        <p:spPr bwMode="auto">
          <a:xfrm flipH="1">
            <a:off x="2546257" y="4438606"/>
            <a:ext cx="481013" cy="211388"/>
          </a:xfrm>
          <a:custGeom>
            <a:avLst/>
            <a:gdLst>
              <a:gd name="T0" fmla="*/ 208 w 303"/>
              <a:gd name="T1" fmla="*/ 0 h 161"/>
              <a:gd name="T2" fmla="*/ 0 w 303"/>
              <a:gd name="T3" fmla="*/ 0 h 161"/>
              <a:gd name="T4" fmla="*/ 95 w 303"/>
              <a:gd name="T5" fmla="*/ 80 h 161"/>
              <a:gd name="T6" fmla="*/ 0 w 303"/>
              <a:gd name="T7" fmla="*/ 161 h 161"/>
              <a:gd name="T8" fmla="*/ 208 w 303"/>
              <a:gd name="T9" fmla="*/ 161 h 161"/>
              <a:gd name="T10" fmla="*/ 303 w 303"/>
              <a:gd name="T11" fmla="*/ 80 h 161"/>
              <a:gd name="T12" fmla="*/ 208 w 303"/>
              <a:gd name="T13" fmla="*/ 0 h 161"/>
            </a:gdLst>
            <a:ahLst/>
            <a:cxnLst>
              <a:cxn ang="0">
                <a:pos x="T0" y="T1"/>
              </a:cxn>
              <a:cxn ang="0">
                <a:pos x="T2" y="T3"/>
              </a:cxn>
              <a:cxn ang="0">
                <a:pos x="T4" y="T5"/>
              </a:cxn>
              <a:cxn ang="0">
                <a:pos x="T6" y="T7"/>
              </a:cxn>
              <a:cxn ang="0">
                <a:pos x="T8" y="T9"/>
              </a:cxn>
              <a:cxn ang="0">
                <a:pos x="T10" y="T11"/>
              </a:cxn>
              <a:cxn ang="0">
                <a:pos x="T12" y="T13"/>
              </a:cxn>
            </a:cxnLst>
            <a:rect l="0" t="0" r="r" b="b"/>
            <a:pathLst>
              <a:path w="303" h="161">
                <a:moveTo>
                  <a:pt x="208" y="0"/>
                </a:moveTo>
                <a:lnTo>
                  <a:pt x="0" y="0"/>
                </a:lnTo>
                <a:lnTo>
                  <a:pt x="95" y="80"/>
                </a:lnTo>
                <a:lnTo>
                  <a:pt x="0" y="161"/>
                </a:lnTo>
                <a:lnTo>
                  <a:pt x="208" y="161"/>
                </a:lnTo>
                <a:lnTo>
                  <a:pt x="303" y="80"/>
                </a:lnTo>
                <a:lnTo>
                  <a:pt x="208" y="0"/>
                </a:lnTo>
                <a:close/>
              </a:path>
            </a:pathLst>
          </a:custGeom>
          <a:solidFill>
            <a:srgbClr val="E74D3D"/>
          </a:solidFill>
          <a:ln>
            <a:noFill/>
          </a:ln>
        </p:spPr>
        <p:txBody>
          <a:bodyPr vert="horz" wrap="square" lIns="91440" tIns="45720" rIns="91440" bIns="45720" numCol="1" anchor="t" anchorCtr="0" compatLnSpc="1"/>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bldLvl="0" animBg="1"/>
      <p:bldP spid="4" grpId="1" animBg="1"/>
      <p:bldP spid="7" grpId="0" bldLvl="0" animBg="1"/>
      <p:bldP spid="7"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29972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三、班级文化的营造</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805045" y="1359535"/>
            <a:ext cx="6685915" cy="509270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（一）班级文化营造的目标</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（1）以学生身心的和谐发展为核心：班级文化营造的出发点和归宿应是学生身心的和谐发展。一方面，班主任不能为了追求形式、追求时尚或迎合外力而营造班级文化。</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虽然班级文化要关注班级外部，但更要关注班级内部，即班级每一位学生健康、全面、和谐的发展应是班级文化营造的最终目标。另一方面，班主任营造的班级文化不能只注重当前的学习，尤其不能只注重学习的结果，而忽略对学生一生的发展有长远影响的价值和信念的树立。让学生终身受益的价值和信念才是优秀的班级文化。</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（2）班级内隐文化与外显文化的和谐：根据沙因的观点，班级内隐文化才是真正的文化，这种内隐文化有时甚至是个体自己没有清晰地意识到的。</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5" y="1498600"/>
            <a:ext cx="4708525" cy="4708525"/>
          </a:xfrm>
          <a:prstGeom prst="rect">
            <a:avLst/>
          </a:prstGeom>
        </p:spPr>
      </p:pic>
      <p:pic>
        <p:nvPicPr>
          <p:cNvPr id="17" name="图片 16"/>
          <p:cNvPicPr>
            <a:picLocks noChangeAspect="1"/>
          </p:cNvPicPr>
          <p:nvPr/>
        </p:nvPicPr>
        <p:blipFill>
          <a:blip r:embed="rId2"/>
          <a:stretch>
            <a:fillRect/>
          </a:stretch>
        </p:blipFill>
        <p:spPr>
          <a:xfrm>
            <a:off x="-12353" y="-28575"/>
            <a:ext cx="3691777" cy="1607167"/>
          </a:xfrm>
          <a:prstGeom prst="rect">
            <a:avLst/>
          </a:prstGeom>
        </p:spPr>
      </p:pic>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7349" t="31212" r="6341" b="7007"/>
          <a:stretch>
            <a:fillRect/>
          </a:stretch>
        </p:blipFill>
        <p:spPr>
          <a:xfrm>
            <a:off x="10645140" y="348390"/>
            <a:ext cx="1190626" cy="8522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29972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三、班级文化的营造</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208780" y="1226185"/>
            <a:ext cx="7660640" cy="547751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班级内隐文化通常会以外显的行为、物质等文化层面表现出来，即使个体未意识到的一些潜在假设也会在人们的行动中无意地表现出来；而班级的外显文化并不一定对应着班级的内隐文化，可能是顺应外力而刻意塑造的。因此，当班级的内隐文化和外显文化发生冲突时，它对学生所产生的影响将会更加深刻且是消极的。内隐文化与外显文化的和谐应是班级文化营造中需要特别关注的问题。</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3）班级文化与小学生年龄特征的和谐：小学班级所营造的班级文化应符合小学生的年龄特征。小学生主要处于儿童期，小学班级文化应富有童趣；儿童天性好动，愿意亲近自然，小学的班级文化应是生动的；儿童比成人更有平等观念，小学的班级文化应在此基础上进一步树立儿童的自信、促进班级的和谐，而不应复制成人社会中的等级文化；儿童对未知充满好奇、对未来充满憧憬，这些是营造积极的班级文化的良好基础。总之，班主任应相信、尊重和发挥小学生的创造精神和创造能力，共同创建班级文化。</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4010" y="1498600"/>
            <a:ext cx="4708525" cy="4708525"/>
          </a:xfrm>
          <a:prstGeom prst="rect">
            <a:avLst/>
          </a:prstGeom>
        </p:spPr>
      </p:pic>
      <p:pic>
        <p:nvPicPr>
          <p:cNvPr id="17" name="图片 16"/>
          <p:cNvPicPr>
            <a:picLocks noChangeAspect="1"/>
          </p:cNvPicPr>
          <p:nvPr/>
        </p:nvPicPr>
        <p:blipFill>
          <a:blip r:embed="rId2"/>
          <a:stretch>
            <a:fillRect/>
          </a:stretch>
        </p:blipFill>
        <p:spPr>
          <a:xfrm>
            <a:off x="-12353" y="-28575"/>
            <a:ext cx="3691777" cy="1607167"/>
          </a:xfrm>
          <a:prstGeom prst="rect">
            <a:avLst/>
          </a:prstGeom>
        </p:spPr>
      </p:pic>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7349" t="31212" r="6341" b="7007"/>
          <a:stretch>
            <a:fillRect/>
          </a:stretch>
        </p:blipFill>
        <p:spPr>
          <a:xfrm>
            <a:off x="10645140" y="348390"/>
            <a:ext cx="1190626" cy="8522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173220" y="59309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三、班级文化的营造</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660900" y="2268220"/>
            <a:ext cx="5790565" cy="3169285"/>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4）班级文化与学生家长价值和信念的和谐：家庭是孩子成长的摇篮，家长是孩子的第一任教师。在小学阶段，家长的价值和信念对孩子的影响是巨大的，甚至有人提出“好妈妈胜过好老师”。班级文化既在很大程度上受班主任价值和信念的左右，又会受到学生家长价值和信念的极大制约。班级文化与学生家长价值和信念的和谐，能更好地促进班级文化的形成。</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4010" y="1498600"/>
            <a:ext cx="4708525" cy="4708525"/>
          </a:xfrm>
          <a:prstGeom prst="rect">
            <a:avLst/>
          </a:prstGeom>
        </p:spPr>
      </p:pic>
      <p:pic>
        <p:nvPicPr>
          <p:cNvPr id="17" name="图片 16"/>
          <p:cNvPicPr>
            <a:picLocks noChangeAspect="1"/>
          </p:cNvPicPr>
          <p:nvPr/>
        </p:nvPicPr>
        <p:blipFill>
          <a:blip r:embed="rId2"/>
          <a:stretch>
            <a:fillRect/>
          </a:stretch>
        </p:blipFill>
        <p:spPr>
          <a:xfrm>
            <a:off x="-12353" y="-28575"/>
            <a:ext cx="3691777" cy="1607167"/>
          </a:xfrm>
          <a:prstGeom prst="rect">
            <a:avLst/>
          </a:prstGeom>
        </p:spPr>
      </p:pic>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7349" t="31212" r="6341" b="7007"/>
          <a:stretch>
            <a:fillRect/>
          </a:stretch>
        </p:blipFill>
        <p:spPr>
          <a:xfrm>
            <a:off x="10645140" y="348390"/>
            <a:ext cx="1190626" cy="8522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29972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三、班级文化的营造</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208780" y="1226185"/>
            <a:ext cx="7660640" cy="547751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（二）班级文化营造的内容</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班级所营造出的文化应是丰富的。它不仅要包括学习文化，还应包括交往文化、休闲娱乐文化等。</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1）学习文化：学习是学生的重要权利和义务，学习文化也通常被看作班级文化建设的重要内容。在营造班级学习文化的过程中，班主任要扭转过去过于偏重竞争意识、功利价值观的现象，努力营造出自信、主动、合作的班级文化氛围。</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2）交往文化：学生与长辈的交往文化。学生与长辈交往的观念与长辈照料、教育他们时的态度和行为直接相关。一方面，班主任要主动与学生建立平等、关爱的交往关系，同时要将这种观念灌输给家长；另一方面，班主任还要引导学生懂得理解、尊重老师和家长，让学生学会感恩。小学生可能会复制班主任的歧视行为，因此，班主任对班级的每位学生应一视同仁，并积极促进学生之间的平等、友爱、互助的交往关系的形成。</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7" name="图片 16"/>
          <p:cNvPicPr>
            <a:picLocks noChangeAspect="1"/>
          </p:cNvPicPr>
          <p:nvPr/>
        </p:nvPicPr>
        <p:blipFill>
          <a:blip r:embed="rId1"/>
          <a:stretch>
            <a:fillRect/>
          </a:stretch>
        </p:blipFill>
        <p:spPr>
          <a:xfrm>
            <a:off x="-469553" y="-238125"/>
            <a:ext cx="3691777" cy="1607167"/>
          </a:xfrm>
          <a:prstGeom prst="rect">
            <a:avLst/>
          </a:prstGeom>
        </p:spPr>
      </p:pic>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7349" t="31212" r="6341" b="7007"/>
          <a:stretch>
            <a:fillRect/>
          </a:stretch>
        </p:blipFill>
        <p:spPr>
          <a:xfrm>
            <a:off x="10645140" y="348390"/>
            <a:ext cx="1190626" cy="852246"/>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943" y="1391641"/>
            <a:ext cx="4834847" cy="521500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29972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三、班级文化的营造</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208780" y="1226185"/>
            <a:ext cx="6790690" cy="509270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sym typeface="+mn-ea"/>
              </a:rPr>
              <a:t>（3）休闲娱乐文化：一些学校和班主任在禁止班级学生课间追逐打闹的同时，却忽略了教会学生休闲娱乐。班主任要敏感地观察学生的休闲娱乐活动，避免社会的不良影响，使学生养成健康的休闲和娱乐方式，从而丰富学生的精神生活。</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（三）班级文化营造的途径</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1）告知：告知的方式有：一是班主任宣讲。班主任用语言生动而深刻地将价值和信念以及目标、愿景等传达给学生。二是通过宣传阵地告知。通过班级的墙壁布置、黑板报、班刊、班级博客等舆论阵地营造和渗透班级文化。</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（2）组织讨论：班主任可以经常组织学生展开讨论，如对班级目标、班规、社会时事、班级不良行为现象等进行讨论，使学生在辨析中深入理解和领会班级价值和信念。</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289" y="2579627"/>
            <a:ext cx="4252973" cy="4252973"/>
          </a:xfrm>
          <a:prstGeom prst="rect">
            <a:avLst/>
          </a:prstGeom>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03226" y="-54337"/>
            <a:ext cx="2441024" cy="1549400"/>
          </a:xfrm>
          <a:prstGeom prst="rect">
            <a:avLst/>
          </a:prstGeom>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349" t="31212" r="6341" b="7007"/>
          <a:stretch>
            <a:fillRect/>
          </a:stretch>
        </p:blipFill>
        <p:spPr>
          <a:xfrm>
            <a:off x="10645140" y="348390"/>
            <a:ext cx="1190626" cy="8522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29972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三、班级文化的营造</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208780" y="1226185"/>
            <a:ext cx="6790690" cy="509270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sym typeface="+mn-ea"/>
              </a:rPr>
              <a:t>信念的宣扬者，更应是自觉践行者。</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sym typeface="+mn-ea"/>
              </a:rPr>
              <a:t>二是学生榜样。积极肯定学生中的先进典型，大力宣扬学生榜样的事迹。三是社会人物榜样。通过社会人物榜样的感人故事感染学生，使学生受鼓舞、受教育。</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sym typeface="+mn-ea"/>
              </a:rPr>
              <a:t>（4）设计文化符号：班主任可以组织学生设计班徽、班旗、班歌、班级口号（班训）等凝结着班级核心价值观的文化符号，培养班级共同语言。作为班级的个性标志，它们将有助于强化学生对班级的认同感和自豪感。</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sym typeface="+mn-ea"/>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sym typeface="+mn-ea"/>
              </a:rPr>
              <a:t>（5）仪式：仪式是一种程式化的、重复性的活动。班主任可以精心设计一些仪式，如交往礼仪、晨会仪式、放学仪式、庆祝仪式、评奖和颁奖仪式等，使学生在庄重的仪式熏陶中，认同和体现班级共同的信念。当然，仪式的操作要避免因过于随意或过于戏剧化而导致的形式主义。</a:t>
            </a:r>
            <a:endParaRPr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sym typeface="+mn-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289" y="2579627"/>
            <a:ext cx="4252973" cy="4252973"/>
          </a:xfrm>
          <a:prstGeom prst="rect">
            <a:avLst/>
          </a:prstGeom>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03226" y="-54337"/>
            <a:ext cx="2441024" cy="1549400"/>
          </a:xfrm>
          <a:prstGeom prst="rect">
            <a:avLst/>
          </a:prstGeom>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349" t="31212" r="6341" b="7007"/>
          <a:stretch>
            <a:fillRect/>
          </a:stretch>
        </p:blipFill>
        <p:spPr>
          <a:xfrm>
            <a:off x="10645140" y="348390"/>
            <a:ext cx="1190626" cy="8522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837815" y="3315970"/>
            <a:ext cx="7673340" cy="1014730"/>
          </a:xfrm>
          <a:prstGeom prst="rect">
            <a:avLst/>
          </a:prstGeom>
        </p:spPr>
        <p:txBody>
          <a:bodyPr wrap="square">
            <a:spAutoFit/>
          </a:bodyPr>
          <a:lstStyle/>
          <a:p>
            <a:pPr algn="l"/>
            <a:r>
              <a:rPr lang="zh-CN" altLang="en-US" sz="60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rPr>
              <a:t>　小学班级文化管理</a:t>
            </a:r>
            <a:endParaRPr lang="zh-CN" altLang="en-US" sz="60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文本框 22"/>
          <p:cNvSpPr txBox="1"/>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rPr>
              <a:t>项目五</a:t>
            </a:r>
            <a:endParaRPr lang="en-US" altLang="zh-CN"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pic>
        <p:nvPicPr>
          <p:cNvPr id="8" name="图片 7"/>
          <p:cNvPicPr>
            <a:picLocks noChangeAspect="1"/>
          </p:cNvPicPr>
          <p:nvPr/>
        </p:nvPicPr>
        <p:blipFill>
          <a:blip r:embed="rId2"/>
          <a:stretch>
            <a:fillRect/>
          </a:stretch>
        </p:blipFill>
        <p:spPr>
          <a:xfrm>
            <a:off x="9223081" y="1028761"/>
            <a:ext cx="2542252" cy="5157663"/>
          </a:xfrm>
          <a:prstGeom prst="rect">
            <a:avLst/>
          </a:prstGeom>
        </p:spPr>
      </p:pic>
      <p:sp>
        <p:nvSpPr>
          <p:cNvPr id="34" name="文本框 33"/>
          <p:cNvSpPr txBox="1"/>
          <p:nvPr/>
        </p:nvSpPr>
        <p:spPr>
          <a:xfrm>
            <a:off x="2184400" y="1774825"/>
            <a:ext cx="6780530" cy="3553460"/>
          </a:xfrm>
          <a:prstGeom prst="rect">
            <a:avLst/>
          </a:prstGeom>
          <a:noFill/>
        </p:spPr>
        <p:txBody>
          <a:bodyPr wrap="square" rtlCol="0">
            <a:spAutoFit/>
          </a:bodyPr>
          <a:p>
            <a:pPr indent="457200" algn="ctr" fontAlgn="auto">
              <a:lnSpc>
                <a:spcPct val="125000"/>
              </a:lnSpc>
              <a:extLst>
                <a:ext uri="{35155182-B16C-46BC-9424-99874614C6A1}">
                  <wpsdc:indentchars xmlns:wpsdc="http://www.wps.cn/officeDocument/2017/drawingmlCustomData" val="200" checksum="59296752"/>
                </a:ext>
              </a:extLst>
            </a:pPr>
            <a:r>
              <a:rPr lang="zh-CN" altLang="en-US"/>
              <a:t>真正的班级文化</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什么是班级文化？班级文化绝不仅仅是教室里张贴的图片、文字。如果把班级文化等同于美化教室环境，让墙壁可以说话，那似乎还是过于浅薄。班级文化是师生生存和生活的方式，它注重一种理念的追求，渗透着主流的核心价值观。它是流淌在师生心中的一股清泉，既是一种气质，也是一种气魄，更是一种气韵。没有文化底蕴的教室，不是真正意义上的完美教室。班级文化之根首先是一种价值观的选择。如果站在这样的立场去建构班级文化，班级就一定会温暖常在。班级文化应该流满在班旗、班徽、班规的设计中，放飞在班歌的歌声中，体现在师生的温暖故事里。</a:t>
            </a:r>
            <a:endParaRPr lang="zh-CN" altLang="en-US"/>
          </a:p>
        </p:txBody>
      </p:sp>
      <p:grpSp>
        <p:nvGrpSpPr>
          <p:cNvPr id="9" name="组合 8"/>
          <p:cNvGrpSpPr/>
          <p:nvPr/>
        </p:nvGrpSpPr>
        <p:grpSpPr>
          <a:xfrm>
            <a:off x="73025" y="11563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pic>
        <p:nvPicPr>
          <p:cNvPr id="8" name="图片 7"/>
          <p:cNvPicPr>
            <a:picLocks noChangeAspect="1"/>
          </p:cNvPicPr>
          <p:nvPr/>
        </p:nvPicPr>
        <p:blipFill>
          <a:blip r:embed="rId2"/>
          <a:stretch>
            <a:fillRect/>
          </a:stretch>
        </p:blipFill>
        <p:spPr>
          <a:xfrm>
            <a:off x="9223081" y="1028761"/>
            <a:ext cx="2542252" cy="5157663"/>
          </a:xfrm>
          <a:prstGeom prst="rect">
            <a:avLst/>
          </a:prstGeom>
        </p:spPr>
      </p:pic>
      <p:sp>
        <p:nvSpPr>
          <p:cNvPr id="34" name="文本框 33"/>
          <p:cNvSpPr txBox="1"/>
          <p:nvPr/>
        </p:nvSpPr>
        <p:spPr>
          <a:xfrm>
            <a:off x="2184400" y="1774825"/>
            <a:ext cx="6780530" cy="3207385"/>
          </a:xfrm>
          <a:prstGeom prst="rect">
            <a:avLst/>
          </a:prstGeom>
          <a:noFill/>
        </p:spPr>
        <p:txBody>
          <a:bodyPr wrap="square" rtlCol="0">
            <a:spAutoFit/>
          </a:bodyPr>
          <a:p>
            <a:pPr indent="457200" algn="l" fontAlgn="auto">
              <a:lnSpc>
                <a:spcPct val="125000"/>
              </a:lnSpc>
              <a:extLst>
                <a:ext uri="{35155182-B16C-46BC-9424-99874614C6A1}">
                  <wpsdc:indentchars xmlns:wpsdc="http://www.wps.cn/officeDocument/2017/drawingmlCustomData" val="200" checksum="59296752"/>
                </a:ext>
              </a:extLst>
            </a:pPr>
            <a:r>
              <a:rPr lang="zh-CN" altLang="en-US"/>
              <a:t>真正的文化，应当指向人的发展，尊重生命的价值从这个意义上来说，在环境布置和内容设计上必须关注儿童本身，关注独特的儿童文化，渗透“超越”的精神内核，使“物化”的环境达到充满人性的“人化”效果，力求使环境布局传承地域文化特色，设施规划体现国际教育情怀，视觉调配传达社会主义价值观，不断朝着教育本原的理性回归与逼近，最大限度地使学生在不知不觉、自然而然的环境中进行教育对话，得到熏陶、暗示和感染，从而促进学生的人性美好、人格健全和人生幸福使其获取一生行走所需要的智慧、情感和力量。</a:t>
            </a:r>
            <a:endParaRPr lang="zh-CN" altLang="en-US"/>
          </a:p>
        </p:txBody>
      </p:sp>
      <p:grpSp>
        <p:nvGrpSpPr>
          <p:cNvPr id="9" name="组合 8"/>
          <p:cNvGrpSpPr/>
          <p:nvPr/>
        </p:nvGrpSpPr>
        <p:grpSpPr>
          <a:xfrm>
            <a:off x="73025" y="11563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221043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项目检测</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nvSpPr>
        <p:spPr>
          <a:xfrm>
            <a:off x="-5701589" y="25710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lumMod val="40000"/>
              <a:lumOff val="60000"/>
            </a:schemeClr>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矩形 455"/>
          <p:cNvSpPr/>
          <p:nvPr/>
        </p:nvSpPr>
        <p:spPr>
          <a:xfrm>
            <a:off x="5095240" y="1791335"/>
            <a:ext cx="6769735" cy="1489075"/>
          </a:xfrm>
          <a:prstGeom prst="rect">
            <a:avLst/>
          </a:prstGeom>
          <a:solidFill>
            <a:schemeClr val="accent1">
              <a:lumMod val="40000"/>
              <a:lumOff val="60000"/>
            </a:schemeClr>
          </a:solidFill>
        </p:spPr>
        <p:txBody>
          <a:bodyPr wrap="square">
            <a:spAutoFit/>
          </a:bodyPr>
          <a:lstStyle/>
          <a:p>
            <a:pPr>
              <a:lnSpc>
                <a:spcPct val="130000"/>
              </a:lnSpc>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导入：</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当前，小学班级文化营造中存在的主要问题有：</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1. 为了学校的“评比”而“被迫”营造班级文化。</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2. 将班级文化营造理解为表面化的班级墙壁布置。</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3. 学习和竞争成为班级文化的主要（甚至是唯一的）内容和价值取向。</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p:txBody>
      </p:sp>
      <p:sp>
        <p:nvSpPr>
          <p:cNvPr id="460" name="文本框 459"/>
          <p:cNvSpPr txBox="1"/>
          <p:nvPr/>
        </p:nvSpPr>
        <p:spPr>
          <a:xfrm>
            <a:off x="6017260" y="669925"/>
            <a:ext cx="4009390" cy="691515"/>
          </a:xfrm>
          <a:prstGeom prst="rect">
            <a:avLst/>
          </a:prstGeom>
          <a:noFill/>
        </p:spPr>
        <p:txBody>
          <a:bodyPr wrap="square" rtlCol="0">
            <a:spAutoFit/>
          </a:bodyPr>
          <a:lstStyle/>
          <a:p>
            <a:pPr algn="ctr">
              <a:lnSpc>
                <a:spcPct val="130000"/>
              </a:lnSpc>
            </a:pPr>
            <a:r>
              <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rPr>
              <a:t>班级文化建设方案</a:t>
            </a:r>
            <a:endPar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endParaRPr>
          </a:p>
        </p:txBody>
      </p:sp>
      <p:pic>
        <p:nvPicPr>
          <p:cNvPr id="461" name="图片 460"/>
          <p:cNvPicPr>
            <a:picLocks noChangeAspect="1"/>
          </p:cNvPicPr>
          <p:nvPr/>
        </p:nvPicPr>
        <p:blipFill>
          <a:blip r:embed="rId2">
            <a:extLst>
              <a:ext uri="{28A0092B-C50C-407E-A947-70E740481C1C}">
                <a14:useLocalDpi xmlns:a14="http://schemas.microsoft.com/office/drawing/2010/main" val="0"/>
              </a:ext>
            </a:extLst>
          </a:blip>
          <a:srcRect l="32202" t="15460" r="26381" b="10910"/>
          <a:stretch>
            <a:fillRect/>
          </a:stretch>
        </p:blipFill>
        <p:spPr>
          <a:xfrm>
            <a:off x="690899" y="2056409"/>
            <a:ext cx="1788460" cy="1788460"/>
          </a:xfrm>
          <a:custGeom>
            <a:avLst/>
            <a:gdLst>
              <a:gd name="connsiteX0" fmla="*/ 894230 w 1788460"/>
              <a:gd name="connsiteY0" fmla="*/ 0 h 1788460"/>
              <a:gd name="connsiteX1" fmla="*/ 1788460 w 1788460"/>
              <a:gd name="connsiteY1" fmla="*/ 894230 h 1788460"/>
              <a:gd name="connsiteX2" fmla="*/ 894230 w 1788460"/>
              <a:gd name="connsiteY2" fmla="*/ 1788460 h 1788460"/>
              <a:gd name="connsiteX3" fmla="*/ 0 w 1788460"/>
              <a:gd name="connsiteY3" fmla="*/ 894230 h 1788460"/>
              <a:gd name="connsiteX4" fmla="*/ 894230 w 1788460"/>
              <a:gd name="connsiteY4" fmla="*/ 0 h 178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460" h="1788460">
                <a:moveTo>
                  <a:pt x="894230" y="0"/>
                </a:moveTo>
                <a:cubicBezTo>
                  <a:pt x="1388100" y="0"/>
                  <a:pt x="1788460" y="400360"/>
                  <a:pt x="1788460" y="894230"/>
                </a:cubicBezTo>
                <a:cubicBezTo>
                  <a:pt x="1788460" y="1388100"/>
                  <a:pt x="1388100" y="1788460"/>
                  <a:pt x="894230" y="1788460"/>
                </a:cubicBezTo>
                <a:cubicBezTo>
                  <a:pt x="400360" y="1788460"/>
                  <a:pt x="0" y="1388100"/>
                  <a:pt x="0" y="894230"/>
                </a:cubicBezTo>
                <a:cubicBezTo>
                  <a:pt x="0" y="400360"/>
                  <a:pt x="400360" y="0"/>
                  <a:pt x="894230" y="0"/>
                </a:cubicBezTo>
                <a:close/>
              </a:path>
            </a:pathLst>
          </a:custGeom>
          <a:effectLst>
            <a:outerShdw blurRad="38100" algn="ctr" rotWithShape="0">
              <a:prstClr val="black">
                <a:alpha val="67000"/>
              </a:prstClr>
            </a:outerShdw>
          </a:effectLst>
        </p:spPr>
      </p:pic>
      <p:pic>
        <p:nvPicPr>
          <p:cNvPr id="462" name="图片 461"/>
          <p:cNvPicPr>
            <a:picLocks noChangeAspect="1"/>
          </p:cNvPicPr>
          <p:nvPr/>
        </p:nvPicPr>
        <p:blipFill>
          <a:blip r:embed="rId3" cstate="screen"/>
          <a:srcRect l="33115" r="17810" b="12756"/>
          <a:stretch>
            <a:fillRect/>
          </a:stretch>
        </p:blipFill>
        <p:spPr>
          <a:xfrm>
            <a:off x="2183522" y="3022204"/>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
        <p:nvSpPr>
          <p:cNvPr id="2" name="矩形 1"/>
          <p:cNvSpPr/>
          <p:nvPr/>
        </p:nvSpPr>
        <p:spPr>
          <a:xfrm>
            <a:off x="5131435" y="3446780"/>
            <a:ext cx="6732905" cy="1768475"/>
          </a:xfrm>
          <a:prstGeom prst="rect">
            <a:avLst/>
          </a:prstGeom>
          <a:solidFill>
            <a:schemeClr val="accent2"/>
          </a:solidFill>
        </p:spPr>
        <p:txBody>
          <a:bodyPr wrap="square">
            <a:spAutoFit/>
          </a:bodyPr>
          <a:p>
            <a:pPr>
              <a:lnSpc>
                <a:spcPct val="130000"/>
              </a:lnSpc>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要求：</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（1）以小组为单位进行合作，思考并讨论：小学班主任应营造出什么样的班级文</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化？如何营造？</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（2）自定年级对象，结合小学生身心发展特点，每组设计一份班级文化建设方案。</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 calcmode="lin" valueType="num">
                                      <p:cBhvr>
                                        <p:cTn id="7" dur="500" fill="hold"/>
                                        <p:tgtEl>
                                          <p:spTgt spid="461"/>
                                        </p:tgtEl>
                                        <p:attrNameLst>
                                          <p:attrName>ppt_w</p:attrName>
                                        </p:attrNameLst>
                                      </p:cBhvr>
                                      <p:tavLst>
                                        <p:tav tm="0">
                                          <p:val>
                                            <p:fltVal val="0"/>
                                          </p:val>
                                        </p:tav>
                                        <p:tav tm="100000">
                                          <p:val>
                                            <p:strVal val="#ppt_w"/>
                                          </p:val>
                                        </p:tav>
                                      </p:tavLst>
                                    </p:anim>
                                    <p:anim calcmode="lin" valueType="num">
                                      <p:cBhvr>
                                        <p:cTn id="8" dur="500" fill="hold"/>
                                        <p:tgtEl>
                                          <p:spTgt spid="461"/>
                                        </p:tgtEl>
                                        <p:attrNameLst>
                                          <p:attrName>ppt_h</p:attrName>
                                        </p:attrNameLst>
                                      </p:cBhvr>
                                      <p:tavLst>
                                        <p:tav tm="0">
                                          <p:val>
                                            <p:fltVal val="0"/>
                                          </p:val>
                                        </p:tav>
                                        <p:tav tm="100000">
                                          <p:val>
                                            <p:strVal val="#ppt_h"/>
                                          </p:val>
                                        </p:tav>
                                      </p:tavLst>
                                    </p:anim>
                                    <p:anim calcmode="lin" valueType="num">
                                      <p:cBhvr>
                                        <p:cTn id="9" dur="500" fill="hold"/>
                                        <p:tgtEl>
                                          <p:spTgt spid="461"/>
                                        </p:tgtEl>
                                        <p:attrNameLst>
                                          <p:attrName>style.rotation</p:attrName>
                                        </p:attrNameLst>
                                      </p:cBhvr>
                                      <p:tavLst>
                                        <p:tav tm="0">
                                          <p:val>
                                            <p:fltVal val="90"/>
                                          </p:val>
                                        </p:tav>
                                        <p:tav tm="100000">
                                          <p:val>
                                            <p:fltVal val="0"/>
                                          </p:val>
                                        </p:tav>
                                      </p:tavLst>
                                    </p:anim>
                                    <p:animEffect transition="in" filter="fade">
                                      <p:cBhvr>
                                        <p:cTn id="10" dur="500"/>
                                        <p:tgtEl>
                                          <p:spTgt spid="461"/>
                                        </p:tgtEl>
                                      </p:cBhvr>
                                    </p:animEffect>
                                  </p:childTnLst>
                                </p:cTn>
                              </p:par>
                              <p:par>
                                <p:cTn id="11" presetID="31" presetClass="entr" presetSubtype="0" fill="hold" nodeType="with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p:cTn id="13" dur="500" fill="hold"/>
                                        <p:tgtEl>
                                          <p:spTgt spid="462"/>
                                        </p:tgtEl>
                                        <p:attrNameLst>
                                          <p:attrName>ppt_w</p:attrName>
                                        </p:attrNameLst>
                                      </p:cBhvr>
                                      <p:tavLst>
                                        <p:tav tm="0">
                                          <p:val>
                                            <p:fltVal val="0"/>
                                          </p:val>
                                        </p:tav>
                                        <p:tav tm="100000">
                                          <p:val>
                                            <p:strVal val="#ppt_w"/>
                                          </p:val>
                                        </p:tav>
                                      </p:tavLst>
                                    </p:anim>
                                    <p:anim calcmode="lin" valueType="num">
                                      <p:cBhvr>
                                        <p:cTn id="14" dur="500" fill="hold"/>
                                        <p:tgtEl>
                                          <p:spTgt spid="462"/>
                                        </p:tgtEl>
                                        <p:attrNameLst>
                                          <p:attrName>ppt_h</p:attrName>
                                        </p:attrNameLst>
                                      </p:cBhvr>
                                      <p:tavLst>
                                        <p:tav tm="0">
                                          <p:val>
                                            <p:fltVal val="0"/>
                                          </p:val>
                                        </p:tav>
                                        <p:tav tm="100000">
                                          <p:val>
                                            <p:strVal val="#ppt_h"/>
                                          </p:val>
                                        </p:tav>
                                      </p:tavLst>
                                    </p:anim>
                                    <p:anim calcmode="lin" valueType="num">
                                      <p:cBhvr>
                                        <p:cTn id="15" dur="500" fill="hold"/>
                                        <p:tgtEl>
                                          <p:spTgt spid="462"/>
                                        </p:tgtEl>
                                        <p:attrNameLst>
                                          <p:attrName>style.rotation</p:attrName>
                                        </p:attrNameLst>
                                      </p:cBhvr>
                                      <p:tavLst>
                                        <p:tav tm="0">
                                          <p:val>
                                            <p:fltVal val="90"/>
                                          </p:val>
                                        </p:tav>
                                        <p:tav tm="100000">
                                          <p:val>
                                            <p:fltVal val="0"/>
                                          </p:val>
                                        </p:tav>
                                      </p:tavLst>
                                    </p:anim>
                                    <p:animEffect transition="in" filter="fade">
                                      <p:cBhvr>
                                        <p:cTn id="16" dur="500"/>
                                        <p:tgtEl>
                                          <p:spTgt spid="46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460"/>
                                        </p:tgtEl>
                                        <p:attrNameLst>
                                          <p:attrName>style.visibility</p:attrName>
                                        </p:attrNameLst>
                                      </p:cBhvr>
                                      <p:to>
                                        <p:strVal val="visible"/>
                                      </p:to>
                                    </p:set>
                                    <p:animEffect transition="in" filter="randombar(horizontal)">
                                      <p:cBhvr>
                                        <p:cTn id="21" dur="500"/>
                                        <p:tgtEl>
                                          <p:spTgt spid="460"/>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56"/>
                                        </p:tgtEl>
                                        <p:attrNameLst>
                                          <p:attrName>style.visibility</p:attrName>
                                        </p:attrNameLst>
                                      </p:cBhvr>
                                      <p:to>
                                        <p:strVal val="visible"/>
                                      </p:to>
                                    </p:set>
                                    <p:animEffect transition="in" filter="randombar(horizontal)">
                                      <p:cBhvr>
                                        <p:cTn id="24" dur="500"/>
                                        <p:tgtEl>
                                          <p:spTgt spid="456"/>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bldLvl="0" animBg="1"/>
      <p:bldP spid="460" grpId="0"/>
      <p:bldP spid="2"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mn-lt"/>
                <a:ea typeface="+mn-ea"/>
                <a:cs typeface="+mn-ea"/>
                <a:sym typeface="+mn-lt"/>
              </a:rPr>
              <a:t>谢谢聆听</a:t>
            </a:r>
            <a:endParaRPr kumimoji="0" lang="zh-CN" altLang="en-US" sz="9400" b="1" kern="0" spc="-300" dirty="0">
              <a:ln w="38100">
                <a:solidFill>
                  <a:srgbClr val="ED796F"/>
                </a:solidFill>
              </a:ln>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nvGrpSpPr>
          <p:cNvPr id="26" name="组合 25"/>
          <p:cNvGrpSpPr/>
          <p:nvPr/>
        </p:nvGrpSpPr>
        <p:grpSpPr>
          <a:xfrm>
            <a:off x="297179" y="454402"/>
            <a:ext cx="3591561" cy="1365622"/>
            <a:chOff x="297179" y="454402"/>
            <a:chExt cx="3591561" cy="1365622"/>
          </a:xfrm>
        </p:grpSpPr>
        <p:pic>
          <p:nvPicPr>
            <p:cNvPr id="9" name="图片 8"/>
            <p:cNvPicPr>
              <a:picLocks noChangeAspect="1"/>
            </p:cNvPicPr>
            <p:nvPr/>
          </p:nvPicPr>
          <p:blipFill>
            <a:blip r:embed="rId1"/>
            <a:stretch>
              <a:fillRect/>
            </a:stretch>
          </p:blipFill>
          <p:spPr>
            <a:xfrm>
              <a:off x="297179" y="454402"/>
              <a:ext cx="1365622" cy="1365622"/>
            </a:xfrm>
            <a:prstGeom prst="rect">
              <a:avLst/>
            </a:prstGeom>
          </p:spPr>
        </p:pic>
        <p:sp>
          <p:nvSpPr>
            <p:cNvPr id="14" name="矩形 13"/>
            <p:cNvSpPr/>
            <p:nvPr/>
          </p:nvSpPr>
          <p:spPr>
            <a:xfrm>
              <a:off x="1295750" y="814643"/>
              <a:ext cx="2592990" cy="645160"/>
            </a:xfrm>
            <a:prstGeom prst="rect">
              <a:avLst/>
            </a:prstGeom>
          </p:spPr>
          <p:txBody>
            <a:bodyPr wrap="square">
              <a:spAutoFit/>
            </a:bodyPr>
            <a:lstStyle/>
            <a:p>
              <a:pPr algn="ctr">
                <a:defRPr/>
              </a:pPr>
              <a:r>
                <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rPr>
                <a:t>项目背景</a:t>
              </a:r>
              <a:endPar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16" name="矩形 11"/>
          <p:cNvSpPr/>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17" name="矩形 16"/>
          <p:cNvSpPr/>
          <p:nvPr/>
        </p:nvSpPr>
        <p:spPr>
          <a:xfrm>
            <a:off x="2065020" y="2320925"/>
            <a:ext cx="6157595" cy="2168525"/>
          </a:xfrm>
          <a:prstGeom prst="rect">
            <a:avLst/>
          </a:prstGeom>
        </p:spPr>
        <p:txBody>
          <a:bodyPr wrap="square">
            <a:spAutoFit/>
          </a:bodyPr>
          <a:lstStyle/>
          <a:p>
            <a:pPr lvl="0" indent="457200" fontAlgn="auto">
              <a:lnSpc>
                <a:spcPct val="125000"/>
              </a:lnSpc>
              <a:defRPr/>
              <a:extLst>
                <a:ext uri="{35155182-B16C-46BC-9424-99874614C6A1}">
                  <wpsdc:indentchars xmlns:wpsdc="http://www.wps.cn/officeDocument/2017/drawingmlCustomData" val="200" checksum="59296752"/>
                </a:ext>
              </a:extLst>
            </a:pPr>
            <a:r>
              <a:rPr kumimoji="0" lang="en-US" altLang="zh-CN"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  </a:t>
            </a:r>
            <a:r>
              <a:rPr kumimoji="0"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文化管理的核心是“以人为本”，班级文化对班集体的建设及其班级成员的发展具有非常深刻的影响。班级文化具有多种功能，对小学班级的发展有着重要的作用。在创设班级文化时要注意坚持人本性原则、活动性原则等，在此基础上创设出具有特色的班级文化，这也是一项细致、重要而持久的工程，在学生的终身发展中起着举足轻重的作用。</a:t>
            </a:r>
            <a:endParaRPr kumimoji="0"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endParaRPr>
          </a:p>
        </p:txBody>
      </p:sp>
      <p:sp>
        <p:nvSpPr>
          <p:cNvPr id="20" name="Freeform 386"/>
          <p:cNvSpPr>
            <a:spLocks noEditPoints="1"/>
          </p:cNvSpPr>
          <p:nvPr/>
        </p:nvSpPr>
        <p:spPr bwMode="auto">
          <a:xfrm>
            <a:off x="1180465" y="4697095"/>
            <a:ext cx="704215" cy="636270"/>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bg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1" name="Freeform 387"/>
          <p:cNvSpPr/>
          <p:nvPr/>
        </p:nvSpPr>
        <p:spPr bwMode="auto">
          <a:xfrm>
            <a:off x="1833245" y="4788535"/>
            <a:ext cx="167005" cy="163830"/>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2" name="Oval 388"/>
          <p:cNvSpPr>
            <a:spLocks noChangeArrowheads="1"/>
          </p:cNvSpPr>
          <p:nvPr/>
        </p:nvSpPr>
        <p:spPr bwMode="auto">
          <a:xfrm>
            <a:off x="1708150" y="4791710"/>
            <a:ext cx="56515" cy="4826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Freeform 389"/>
          <p:cNvSpPr>
            <a:spLocks noEditPoints="1"/>
          </p:cNvSpPr>
          <p:nvPr/>
        </p:nvSpPr>
        <p:spPr bwMode="auto">
          <a:xfrm>
            <a:off x="1318260" y="5015865"/>
            <a:ext cx="321310" cy="193675"/>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nvGrpSpPr>
          <p:cNvPr id="24" name="组合 23"/>
          <p:cNvGrpSpPr/>
          <p:nvPr/>
        </p:nvGrpSpPr>
        <p:grpSpPr>
          <a:xfrm>
            <a:off x="2014122" y="5095376"/>
            <a:ext cx="597997" cy="453629"/>
            <a:chOff x="6029777" y="1990790"/>
            <a:chExt cx="620032" cy="494681"/>
          </a:xfrm>
          <a:solidFill>
            <a:schemeClr val="bg1"/>
          </a:solidFill>
        </p:grpSpPr>
        <p:sp>
          <p:nvSpPr>
            <p:cNvPr id="25" name="Freeform 386"/>
            <p:cNvSpPr>
              <a:spLocks noEditPoints="1"/>
            </p:cNvSpPr>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grp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7" name="Freeform 387"/>
            <p:cNvSpPr/>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8" name="Oval 388"/>
            <p:cNvSpPr>
              <a:spLocks noChangeArrowheads="1"/>
            </p:cNvSpPr>
            <p:nvPr/>
          </p:nvSpPr>
          <p:spPr bwMode="auto">
            <a:xfrm>
              <a:off x="6428956" y="2064210"/>
              <a:ext cx="42525" cy="373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9" name="Freeform 389"/>
            <p:cNvSpPr>
              <a:spLocks noEditPoints="1"/>
            </p:cNvSpPr>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7970" y="2509520"/>
            <a:ext cx="470852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6"/>
                </a:solidFill>
                <a:latin typeface="黑体" panose="02010600030101010101" charset="-122"/>
                <a:ea typeface="黑体" panose="02010600030101010101" charset="-122"/>
                <a:cs typeface="+mn-ea"/>
                <a:sym typeface="+mn-lt"/>
              </a:rPr>
              <a:t>项目目标</a:t>
            </a:r>
            <a:endParaRPr sz="4000" dirty="0">
              <a:solidFill>
                <a:schemeClr val="accent6"/>
              </a:solidFill>
              <a:latin typeface="黑体" panose="02010600030101010101" charset="-122"/>
              <a:ea typeface="黑体" panose="02010600030101010101" charset="-122"/>
              <a:cs typeface="+mn-ea"/>
              <a:sym typeface="+mn-lt"/>
            </a:endParaRPr>
          </a:p>
        </p:txBody>
      </p:sp>
      <p:sp>
        <p:nvSpPr>
          <p:cNvPr id="13" name="Freeform 9"/>
          <p:cNvSpPr/>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2" name="矩形 1"/>
            <p:cNvSpPr/>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grpSp>
        <p:nvGrpSpPr>
          <p:cNvPr id="20" name="组合 19"/>
          <p:cNvGrpSpPr/>
          <p:nvPr/>
        </p:nvGrpSpPr>
        <p:grpSpPr>
          <a:xfrm>
            <a:off x="5302250" y="1341120"/>
            <a:ext cx="1652905" cy="2499995"/>
            <a:chOff x="8299" y="2452"/>
            <a:chExt cx="2603" cy="3937"/>
          </a:xfrm>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chemeClr val="accent3"/>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0030101010101" charset="-122"/>
                <a:ea typeface="黑体" panose="0201060003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9" name="矩形 8"/>
            <p:cNvSpPr/>
            <p:nvPr/>
          </p:nvSpPr>
          <p:spPr>
            <a:xfrm>
              <a:off x="8528" y="4623"/>
              <a:ext cx="2144" cy="1016"/>
            </a:xfrm>
            <a:prstGeom prst="rect">
              <a:avLst/>
            </a:prstGeom>
          </p:spPr>
          <p:txBody>
            <a:bodyPr wrap="square">
              <a:spAutoFit/>
            </a:bodyPr>
            <a:p>
              <a:pPr algn="ctr" defTabSz="914400" eaLnBrk="0" fontAlgn="base" hangingPunct="0">
                <a:spcBef>
                  <a:spcPct val="0"/>
                </a:spcBef>
                <a:spcAft>
                  <a:spcPct val="0"/>
                </a:spcAft>
              </a:pPr>
              <a:r>
                <a:rPr lang="en-US" altLang="zh-CN"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en-US" altLang="zh-CN"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grpSp>
        <p:nvGrpSpPr>
          <p:cNvPr id="21" name="组合 20"/>
          <p:cNvGrpSpPr/>
          <p:nvPr/>
        </p:nvGrpSpPr>
        <p:grpSpPr>
          <a:xfrm>
            <a:off x="8250555" y="1196340"/>
            <a:ext cx="1652905" cy="2454910"/>
            <a:chOff x="12942" y="2224"/>
            <a:chExt cx="2603" cy="3866"/>
          </a:xfrm>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0" name="矩形 9"/>
            <p:cNvSpPr/>
            <p:nvPr/>
          </p:nvSpPr>
          <p:spPr>
            <a:xfrm>
              <a:off x="13172" y="4270"/>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情感态度与价值观目标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sp>
        <p:nvSpPr>
          <p:cNvPr id="11" name="文本框 22"/>
          <p:cNvSpPr txBox="1"/>
          <p:nvPr/>
        </p:nvSpPr>
        <p:spPr>
          <a:xfrm flipH="1">
            <a:off x="1061085" y="3841115"/>
            <a:ext cx="3419475" cy="2091690"/>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了解班级文化的概念及功能，理解并掌握小学班级文化建设的原则。</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掌握营造小学班级文化的目标、内容及途径，理解塑造小学班级文化中的心理学效应。</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 能够结合学生的年龄阶段，采用恰当的途径培育班级文化。</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4. 能够设计出有创意的班级文化标志物。</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31" name="文本框 30"/>
          <p:cNvSpPr txBox="1"/>
          <p:nvPr/>
        </p:nvSpPr>
        <p:spPr>
          <a:xfrm flipH="1">
            <a:off x="4813935" y="3841115"/>
            <a:ext cx="2844165" cy="1591310"/>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通过小组合作的方式，利用多种方式查阅资料，总结当前小学班级文化管理中存在的问题。</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通过任务驱动的学习方式，增强创新意识，提高解决实际问题的能力。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25" name="文本框 22"/>
          <p:cNvSpPr txBox="1"/>
          <p:nvPr/>
        </p:nvSpPr>
        <p:spPr>
          <a:xfrm flipH="1">
            <a:off x="8018780" y="3841115"/>
            <a:ext cx="2748280" cy="2091690"/>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培养学生的自主学习和独立思考的能力。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培养学生团队协作、人际沟通等可持续发展的能力。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 培养学生诚实守信、爱岗敬业、乐于奉献的良好职业道德。</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4. 提高学生服务于集体、服务于社会的意识。</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cxnSp>
        <p:nvCxnSpPr>
          <p:cNvPr id="14" name="直接连接符 13"/>
          <p:cNvCxnSpPr/>
          <p:nvPr/>
        </p:nvCxnSpPr>
        <p:spPr>
          <a:xfrm flipV="1">
            <a:off x="4672965" y="38411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833360" y="38411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pic>
        <p:nvPicPr>
          <p:cNvPr id="8" name="图片 7"/>
          <p:cNvPicPr>
            <a:picLocks noChangeAspect="1"/>
          </p:cNvPicPr>
          <p:nvPr/>
        </p:nvPicPr>
        <p:blipFill>
          <a:blip r:embed="rId2"/>
          <a:stretch>
            <a:fillRect/>
          </a:stretch>
        </p:blipFill>
        <p:spPr>
          <a:xfrm>
            <a:off x="9223081" y="1028761"/>
            <a:ext cx="2542252" cy="5157663"/>
          </a:xfrm>
          <a:prstGeom prst="rect">
            <a:avLst/>
          </a:prstGeom>
        </p:spPr>
      </p:pic>
      <p:sp>
        <p:nvSpPr>
          <p:cNvPr id="32" name="文本框 31"/>
          <p:cNvSpPr txBox="1"/>
          <p:nvPr/>
        </p:nvSpPr>
        <p:spPr>
          <a:xfrm>
            <a:off x="3731260" y="890905"/>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《小木桥》</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2477135" y="1250950"/>
            <a:ext cx="6746240" cy="493903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万平老师曾获得“北京市首届中小学十佳班主任”“全国优秀教师”等多个称号。万平老师借助班级刊物或博客营造班级文化的主要措施，值得班主任参考。</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万老师把对学生品格教育、问题儿童教育的思考融入“笔头”交流的方式中，班级刊物《小木桥》就应运而生了。桥就是路，是此端到彼端的一条路，我们每一个人心与心之间，需要的就是一条路。不用很费劲，搭一根棍儿我们就可以沟通了，所以，小木桥就是最好的一座小桥，因为这个小桥，连着师生之间彼此的心。</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《小木桥》第一期（1997 年9 月16 日）部分内容</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开场白：喂，小伙伴们，请记住今天的这个日子——你们的小伙伴《小木桥》来到了史家小学四年级四班，成为你们中的一员喽！“什么？我们是干什么的？”听你这样问我们，我们倒要说给你们听听。</a:t>
            </a:r>
            <a:endParaRPr lang="zh-CN" altLang="en-US">
              <a:solidFill>
                <a:schemeClr val="tx1"/>
              </a:solidFill>
            </a:endParaRPr>
          </a:p>
        </p:txBody>
      </p:sp>
      <p:grpSp>
        <p:nvGrpSpPr>
          <p:cNvPr id="9" name="组合 8"/>
          <p:cNvGrpSpPr/>
          <p:nvPr/>
        </p:nvGrpSpPr>
        <p:grpSpPr>
          <a:xfrm>
            <a:off x="637540" y="1156335"/>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引导</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51931" b="68277"/>
          <a:stretch>
            <a:fillRect/>
          </a:stretch>
        </p:blipFill>
        <p:spPr>
          <a:xfrm>
            <a:off x="314897" y="4646335"/>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arn(outVertical)">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4" name="文本框 33"/>
          <p:cNvSpPr txBox="1"/>
          <p:nvPr/>
        </p:nvSpPr>
        <p:spPr>
          <a:xfrm>
            <a:off x="2081530" y="933450"/>
            <a:ext cx="7824470" cy="5285105"/>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首先，我们是优秀习作的发表园地——那些小秀才们写的日记啦、片段啦、作文啦⋯⋯都可以从我们这座桥上走过去，走到你的眼中、心里。说不定还要走到你的爸爸妈妈的眼中、心里。谁的习作能过桥，谁就是小小文学家。嘿，小木桥上摇一摇，多光荣啊！</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当然，《小木桥》也会发表同学的心得体会，家长对我们的鼓励的话语我们也会刊登发表——让这座小木桥成为我们师生之间、学生与家长之间、同学之间相互沟通的桥梁吧！让《小木桥》伴随我们每个四年级四班的学生好好学习、天天向上！</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《小木桥》走进了孩子们的生活。除了记录了孩子们的童年故事之外，更记录了班集体的成长、孩子们的进步。</a:t>
            </a:r>
            <a:r>
              <a:rPr lang="zh-CN" altLang="en-US">
                <a:sym typeface="+mn-ea"/>
              </a:rPr>
              <a:t>2006 年，万平老师在搜狐网为所带的史家小学五年级（2）班建立了班级博客《小木桥》，万老师注册开通博客后，学生们都很感兴趣，纷纷申请做某个板块的设计者、开发者、主办者，小小的角色使他们拥有了责任感与使命感。网络版的《小木桥》成了一个更加开放的教师、学生、家长共创班级文化的平台。</a:t>
            </a:r>
            <a:endParaRPr lang="zh-CN" altLang="en-US">
              <a:sym typeface="+mn-ea"/>
            </a:endParaRPr>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sym typeface="+mn-ea"/>
              </a:rPr>
              <a:t>思考　《小木桥》的案例带给我们怎样的启示？</a:t>
            </a:r>
            <a:endParaRPr lang="zh-CN" altLang="en-US" b="1">
              <a:solidFill>
                <a:srgbClr val="0070C0"/>
              </a:solidFill>
              <a:sym typeface="+mn-ea"/>
            </a:endParaRPr>
          </a:p>
        </p:txBody>
      </p:sp>
      <p:grpSp>
        <p:nvGrpSpPr>
          <p:cNvPr id="9" name="组合 8"/>
          <p:cNvGrpSpPr/>
          <p:nvPr/>
        </p:nvGrpSpPr>
        <p:grpSpPr>
          <a:xfrm>
            <a:off x="637540" y="1156335"/>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引导</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314897" y="4646335"/>
            <a:ext cx="1613328" cy="1607731"/>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2565" y="1853066"/>
            <a:ext cx="4298941" cy="429894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067328" y="4192512"/>
              <a:ext cx="4886438" cy="658718"/>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小学班级文化概述</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任务一</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129655" y="2148205"/>
            <a:ext cx="4424045" cy="706755"/>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了解小学班级文化的概念。</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掌握小学班级文化的功能。</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171034" y="3499485"/>
            <a:ext cx="4226560" cy="706755"/>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学生以小组为单位，查阅资料，总结出我国小学班级文化管理中存在的问题与对策。</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141085" y="1644650"/>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3" name="矩形: 圆角 15"/>
          <p:cNvSpPr/>
          <p:nvPr/>
        </p:nvSpPr>
        <p:spPr>
          <a:xfrm>
            <a:off x="6210935" y="2930525"/>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3"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ISPRING_PRESENTATION_TITLE" val="PowerPoint 演示文稿"/>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黑体"/>
        <a:ea typeface="微软雅黑"/>
        <a:cs typeface=""/>
      </a:majorFont>
      <a:minorFont>
        <a:latin typeface="黑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7076</Words>
  <Application>WPS 演示</Application>
  <PresentationFormat>宽屏</PresentationFormat>
  <Paragraphs>318</Paragraphs>
  <Slides>33</Slides>
  <Notes>23</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33</vt:i4>
      </vt:variant>
    </vt:vector>
  </HeadingPairs>
  <TitlesOfParts>
    <vt:vector size="52" baseType="lpstr">
      <vt:lpstr>Arial</vt:lpstr>
      <vt:lpstr>宋体</vt:lpstr>
      <vt:lpstr>Wingdings</vt:lpstr>
      <vt:lpstr>黑体</vt:lpstr>
      <vt:lpstr>微软雅黑</vt:lpstr>
      <vt:lpstr>Wingdings</vt:lpstr>
      <vt:lpstr>Calibri Light</vt:lpstr>
      <vt:lpstr>Roboto Light</vt:lpstr>
      <vt:lpstr>Latha</vt:lpstr>
      <vt:lpstr>Times New Roman</vt:lpstr>
      <vt:lpstr>字魂79号-萌趣奶油体</vt:lpstr>
      <vt:lpstr>字魂131号-酷乐潮玩体</vt:lpstr>
      <vt:lpstr>字魂59号-创粗黑</vt:lpstr>
      <vt:lpstr>Arial Unicode MS</vt:lpstr>
      <vt:lpstr>Calibri</vt:lpstr>
      <vt:lpstr>字魂36号-正文宋楷</vt:lpstr>
      <vt:lpstr>字魂105号-简雅黑</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单金枝</cp:lastModifiedBy>
  <cp:revision>715</cp:revision>
  <dcterms:created xsi:type="dcterms:W3CDTF">2019-06-17T03:36:00Z</dcterms:created>
  <dcterms:modified xsi:type="dcterms:W3CDTF">2021-05-19T02:19:02Z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02D7E0E1A2C64176951E24E209DC0156</vt:lpwstr>
  </property>
</Properties>
</file>