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54"/>
  </p:handoutMasterIdLst>
  <p:sldIdLst>
    <p:sldId id="256" r:id="rId4"/>
    <p:sldId id="292" r:id="rId6"/>
    <p:sldId id="293" r:id="rId7"/>
    <p:sldId id="8705" r:id="rId8"/>
    <p:sldId id="321" r:id="rId9"/>
    <p:sldId id="8926" r:id="rId10"/>
    <p:sldId id="8953" r:id="rId11"/>
    <p:sldId id="294" r:id="rId12"/>
    <p:sldId id="263" r:id="rId13"/>
    <p:sldId id="318" r:id="rId14"/>
    <p:sldId id="270" r:id="rId15"/>
    <p:sldId id="8988" r:id="rId16"/>
    <p:sldId id="8954" r:id="rId17"/>
    <p:sldId id="8989" r:id="rId18"/>
    <p:sldId id="9051" r:id="rId19"/>
    <p:sldId id="8993" r:id="rId20"/>
    <p:sldId id="8994" r:id="rId21"/>
    <p:sldId id="8995" r:id="rId22"/>
    <p:sldId id="8996" r:id="rId23"/>
    <p:sldId id="8997" r:id="rId24"/>
    <p:sldId id="8932" r:id="rId25"/>
    <p:sldId id="8933" r:id="rId26"/>
    <p:sldId id="8934" r:id="rId27"/>
    <p:sldId id="8998" r:id="rId28"/>
    <p:sldId id="8999" r:id="rId29"/>
    <p:sldId id="9000" r:id="rId30"/>
    <p:sldId id="9001" r:id="rId31"/>
    <p:sldId id="9002" r:id="rId32"/>
    <p:sldId id="9004" r:id="rId33"/>
    <p:sldId id="9005" r:id="rId34"/>
    <p:sldId id="9033" r:id="rId35"/>
    <p:sldId id="9034" r:id="rId36"/>
    <p:sldId id="9035" r:id="rId37"/>
    <p:sldId id="9036" r:id="rId38"/>
    <p:sldId id="9037" r:id="rId39"/>
    <p:sldId id="9038" r:id="rId40"/>
    <p:sldId id="9039" r:id="rId41"/>
    <p:sldId id="9040" r:id="rId42"/>
    <p:sldId id="9041" r:id="rId43"/>
    <p:sldId id="9042" r:id="rId44"/>
    <p:sldId id="9043" r:id="rId45"/>
    <p:sldId id="9045" r:id="rId46"/>
    <p:sldId id="9046" r:id="rId47"/>
    <p:sldId id="9047" r:id="rId48"/>
    <p:sldId id="9048" r:id="rId49"/>
    <p:sldId id="9049" r:id="rId50"/>
    <p:sldId id="8947" r:id="rId51"/>
    <p:sldId id="9050" r:id="rId52"/>
    <p:sldId id="8548" r:id="rId53"/>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723"/>
    <a:srgbClr val="F4F4F4"/>
    <a:srgbClr val="C4E6E2"/>
    <a:srgbClr val="FFFFFF"/>
    <a:srgbClr val="E3E7EF"/>
    <a:srgbClr val="ED796F"/>
    <a:srgbClr val="F1B3C8"/>
    <a:srgbClr val="FAE2D0"/>
    <a:srgbClr val="ABD6F9"/>
    <a:srgbClr val="F2C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1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gs" Target="tags/tag70.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3.xml"/><Relationship Id="rId2" Type="http://schemas.openxmlformats.org/officeDocument/2006/relationships/image" Target="../media/image19.png"/><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xml"/><Relationship Id="rId2" Type="http://schemas.openxmlformats.org/officeDocument/2006/relationships/image" Target="../media/image19.png"/><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19.png"/><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xml"/><Relationship Id="rId2" Type="http://schemas.openxmlformats.org/officeDocument/2006/relationships/image" Target="../media/image19.png"/><Relationship Id="rId1" Type="http://schemas.openxmlformats.org/officeDocument/2006/relationships/image" Target="../media/image18.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19.png"/><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image" Target="../media/image19.png"/><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19.png"/><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image" Target="../media/image30.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image" Target="../media/image30.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image" Target="../media/image30.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8011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892612" y="1877484"/>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一、小学班级管理评价的意义</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897057" y="27931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二、小学班级管理评价的内容</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334801" y="187744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348136" y="280517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752544" y="167680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775404" y="259183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897057" y="3694854"/>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三、小学班级管理评价的原则</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334801" y="369227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761434" y="348274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0614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一、小学班级管理评价的意义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45440" y="1039495"/>
            <a:ext cx="8641715" cy="563118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（一）小学班级管理评价有利于教育和促进学生的全面发展</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班主任对学生的评价不仅关注学生的“认知”“结果”以及在校内表现的评价，同时重视学生的“行为”“过程”的评价。评价日常化可以清晰、全面地记录个体的成长，同时配合恰当、积极的反馈方式，让学生对自身建立更为客观、全面的认识，促进其进一步发展。</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班主任对学生的评价是依据一定的标准和最终所要完成的目标进行的价值判断，通过评价能引导学生的行为朝着正确的方向发展，这对于小学生而言尤其重要。皮亚杰在《儿童的道德发展》（1932）一书中指出，5 岁左右的儿童常常把教师、父母等长辈的话作为行动标准，认为规则代表着权威和神圣，是不可怀疑的、固定不变的。皮亚杰称这一段为“他律道德”阶段。9 ～ 12 岁左右，儿童开始认识到社会规则不是固定不变的，而是一种可改变的社会契约，判断他人行为时开始考虑动机与情感问题，不再以成人的判断为标准，这时期为“自律道德”阶段。而在由他律道德向自律道德转化的过程中，即儿童对社会规范的学习和内化过程中，必须以一定的权威作为中介媒体，再逐步摆脱权威，形成道德自我。整个小学阶段恰恰处于由“他律道德”向“自律道德”转化的阶段，所以来自成人的权威判断至关重要。成人的积极、客观、公正的评价能使小学生正确地了解自己，有利于小学生形成健康积极的个性。</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97876" y="-974134"/>
            <a:ext cx="1923686" cy="3133460"/>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36075" y="3792220"/>
            <a:ext cx="3065780" cy="3065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906145" y="23177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一、小学班级管理评价的意义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02590" y="868045"/>
            <a:ext cx="9053830" cy="563118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（二）小学班级管理评价对于师生双方有反馈—调节作用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对班主任而言，通过评价学生的过程，不仅可以全面综合地了解学生，更能进一</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步了解影响学生的各种因素，从而及时、明确地调整班级管理目标、管理内容和方法，以提高管理水平；对学生而言，教师的评价能使他们明确自己在各方面表现出来的长处和不足，并及时调节、矫正自己的行为。小学生因为年龄小，道德认识的发展不完善，是非分辨力差，班主任的评价可以为小学生了解自我、矫正自身行为提供参照。</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（三）小学班级管理评价有助于师生之间的良好沟通和互相信任</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对他们最尊敬的班主任是否关注自己、如何评价自己十分期待与敏感，而小学班主任的工作繁复、琐碎，要和班里几十位学生都达到深入沟通，困难是显而易见的。因此，班主任可以借助对小学生的评价弥补这一不足。小学生在看到班主任详细中肯、有针对性的评价时，不仅能了解自己的表现，更能感受到班主任对自己的关注、期待，从而更加喜爱、信任班主任，大大拉近了师生之间的距离，这又会给班主任开展班级工作带来极大便利，实为“双赢”。这种沟通作用还发生于班主任与小学生家长之间。因为教师、家长双方工作繁忙，见面交谈机会少，通过班主任的评价，家长可以了解孩子在校内的表现与今后的努力方向，积极与学校、教师配合，真正做到家校协作，确保孩子的健康成长。</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97876" y="-974134"/>
            <a:ext cx="1923686" cy="3133460"/>
          </a:xfrm>
          <a:prstGeom prst="rect">
            <a:avLst/>
          </a:pr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4645" y="3957955"/>
            <a:ext cx="2967355" cy="29673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62865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二、小学班级管理评价的内容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402455" y="1957705"/>
            <a:ext cx="7364095"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2002 年教育部颁布的《关于积极推进中小学评价与考试制度改革的通知》（以下简称《通知》）强调“中小学评价与考试制度改革，要全面贯彻党的教育方针，从德、智、体、美等方面综合评价学生的发展，培养学生热爱党、热爱社会主义、热爱祖国、诚实守信、助人为乐的高尚道德品质，终身学习的愿望和能力，健壮的体魄，良好的心理素质以及健康的审美情趣”。“评价的内容要多元，既要重视学生的学习成绩，也要重视学生的思想品德以及多方面潜能的发展，注重学生的创新能力和实践能力”。《通知》具体规定的“学生基础性发展目标”为班主任明确评价内容及标准提供了依据。</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（1）道德品质：爱祖国、爱人民、爱劳动、爱科学、爱社会主义；遵纪守法、诚实守信、维护公德、关心集体、环境保护。</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（2）公共素养：自信、自尊、自强、自律、勤奋；对个人的行为负责；积极参加公益活动；具有社会责任感。</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361" y="1957463"/>
            <a:ext cx="5302942" cy="530294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62865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二、小学班级管理评价的内容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73855" y="1687830"/>
            <a:ext cx="7364095"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学习能力：有学习的愿望与兴趣，能运用各种学习方式来提高学习水平，有对自己的学习过程和学习结果进行反思的习惯；能够结合所学的不同学科的知识，运用已有的经验和技能，独立分析并解决问题；具有初步的研究与创新能力。</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（4）交流与合作能力：能与他人一起确立目标并努力去实现目标，尊重并理解他人的观点与处境，能评价和约束自己的行为；能综合地运用各种交流和沟通的方法进行合作。</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（5）运动与健康：热爱体育运动，养成体育锻炼的习惯，具备锻炼健身的能力、一定的运动技能和强健的体魄，形成健康的生活方式。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（6）审美与表现：能感受并欣赏生活、自然、艺术和科学中的美，具有健康的审美情趣；积极参加艺术活动，用多种方式进行艺术表现。</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（7）学科学习评价：各学科课程标准已经列出本学科学习的目标和各个学段学生应达到的目标，并对评价方式提出建议。</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361" y="1957463"/>
            <a:ext cx="5302942" cy="530294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 name="组合 32"/>
          <p:cNvGrpSpPr/>
          <p:nvPr/>
        </p:nvGrpSpPr>
        <p:grpSpPr>
          <a:xfrm>
            <a:off x="3215680" y="2519469"/>
            <a:ext cx="8090638" cy="2291917"/>
            <a:chOff x="2982969" y="2747691"/>
            <a:chExt cx="8090638" cy="2291917"/>
          </a:xfrm>
        </p:grpSpPr>
        <p:cxnSp>
          <p:nvCxnSpPr>
            <p:cNvPr id="34" name="直接连接符 33"/>
            <p:cNvCxnSpPr/>
            <p:nvPr/>
          </p:nvCxnSpPr>
          <p:spPr>
            <a:xfrm>
              <a:off x="6338132" y="3452301"/>
              <a:ext cx="1420580" cy="2131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982969" y="2747691"/>
              <a:ext cx="8090638" cy="2291917"/>
              <a:chOff x="2982969" y="2747691"/>
              <a:chExt cx="8090638" cy="2291917"/>
            </a:xfrm>
          </p:grpSpPr>
          <p:cxnSp>
            <p:nvCxnSpPr>
              <p:cNvPr id="36" name="直接连接符 35"/>
              <p:cNvCxnSpPr/>
              <p:nvPr/>
            </p:nvCxnSpPr>
            <p:spPr>
              <a:xfrm flipH="1" flipV="1">
                <a:off x="4123620" y="2747691"/>
                <a:ext cx="1074481" cy="142513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5308795" y="3498152"/>
                <a:ext cx="918643" cy="7205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869406" y="3711278"/>
                <a:ext cx="741747" cy="11052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8721847" y="4862369"/>
                <a:ext cx="1301854" cy="1772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10134395" y="3657222"/>
                <a:ext cx="939212" cy="132665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2982969" y="2747691"/>
                <a:ext cx="1048949" cy="10104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2978" y="2270339"/>
            <a:ext cx="2842706" cy="2842706"/>
          </a:xfrm>
          <a:prstGeom prst="rect">
            <a:avLst/>
          </a:prstGeom>
        </p:spPr>
      </p:pic>
      <p:sp>
        <p:nvSpPr>
          <p:cNvPr id="42" name="ísḷíḓè"/>
          <p:cNvSpPr/>
          <p:nvPr/>
        </p:nvSpPr>
        <p:spPr>
          <a:xfrm>
            <a:off x="4245637" y="2408775"/>
            <a:ext cx="129686" cy="129686"/>
          </a:xfrm>
          <a:prstGeom prst="ellipse">
            <a:avLst/>
          </a:prstGeom>
          <a:solidFill>
            <a:srgbClr val="E55157"/>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95000"/>
                  <a:lumOff val="5000"/>
                </a:schemeClr>
              </a:solidFill>
              <a:latin typeface="+mn-ea"/>
            </a:endParaRPr>
          </a:p>
        </p:txBody>
      </p:sp>
      <p:sp>
        <p:nvSpPr>
          <p:cNvPr id="3" name="ísḷíḓè"/>
          <p:cNvSpPr/>
          <p:nvPr/>
        </p:nvSpPr>
        <p:spPr>
          <a:xfrm>
            <a:off x="5421022" y="3887690"/>
            <a:ext cx="129686" cy="129686"/>
          </a:xfrm>
          <a:prstGeom prst="ellipse">
            <a:avLst/>
          </a:prstGeom>
          <a:solidFill>
            <a:srgbClr val="E55157"/>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95000"/>
                  <a:lumOff val="5000"/>
                </a:schemeClr>
              </a:solidFill>
              <a:latin typeface="+mn-ea"/>
            </a:endParaRPr>
          </a:p>
        </p:txBody>
      </p:sp>
      <p:sp>
        <p:nvSpPr>
          <p:cNvPr id="4" name="ísḷíḓè"/>
          <p:cNvSpPr/>
          <p:nvPr/>
        </p:nvSpPr>
        <p:spPr>
          <a:xfrm>
            <a:off x="6441467" y="3168870"/>
            <a:ext cx="129686" cy="129686"/>
          </a:xfrm>
          <a:prstGeom prst="ellipse">
            <a:avLst/>
          </a:prstGeom>
          <a:solidFill>
            <a:srgbClr val="E55157"/>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95000"/>
                  <a:lumOff val="5000"/>
                </a:schemeClr>
              </a:solidFill>
              <a:latin typeface="+mn-ea"/>
            </a:endParaRPr>
          </a:p>
        </p:txBody>
      </p:sp>
      <p:sp>
        <p:nvSpPr>
          <p:cNvPr id="5" name="ísḷíḓè"/>
          <p:cNvSpPr/>
          <p:nvPr/>
        </p:nvSpPr>
        <p:spPr>
          <a:xfrm>
            <a:off x="7991502" y="3381595"/>
            <a:ext cx="129686" cy="129686"/>
          </a:xfrm>
          <a:prstGeom prst="ellipse">
            <a:avLst/>
          </a:prstGeom>
          <a:solidFill>
            <a:srgbClr val="E55157"/>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95000"/>
                  <a:lumOff val="5000"/>
                </a:schemeClr>
              </a:solidFill>
              <a:latin typeface="+mn-ea"/>
            </a:endParaRPr>
          </a:p>
        </p:txBody>
      </p:sp>
      <p:sp>
        <p:nvSpPr>
          <p:cNvPr id="6" name="ísḷíḓè"/>
          <p:cNvSpPr/>
          <p:nvPr/>
        </p:nvSpPr>
        <p:spPr>
          <a:xfrm>
            <a:off x="8834147" y="4550630"/>
            <a:ext cx="129686" cy="129686"/>
          </a:xfrm>
          <a:prstGeom prst="ellipse">
            <a:avLst/>
          </a:prstGeom>
          <a:solidFill>
            <a:srgbClr val="E55157"/>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95000"/>
                  <a:lumOff val="5000"/>
                </a:schemeClr>
              </a:solidFill>
              <a:latin typeface="+mn-ea"/>
            </a:endParaRPr>
          </a:p>
        </p:txBody>
      </p:sp>
      <p:sp>
        <p:nvSpPr>
          <p:cNvPr id="7" name="ísḷíḓè"/>
          <p:cNvSpPr/>
          <p:nvPr/>
        </p:nvSpPr>
        <p:spPr>
          <a:xfrm>
            <a:off x="10247022" y="4720175"/>
            <a:ext cx="129686" cy="129686"/>
          </a:xfrm>
          <a:prstGeom prst="ellipse">
            <a:avLst/>
          </a:prstGeom>
          <a:solidFill>
            <a:srgbClr val="E55157"/>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id-ID"/>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lumMod val="95000"/>
                  <a:lumOff val="5000"/>
                </a:schemeClr>
              </a:solidFill>
              <a:latin typeface="+mn-ea"/>
            </a:endParaRPr>
          </a:p>
        </p:txBody>
      </p:sp>
      <p:sp>
        <p:nvSpPr>
          <p:cNvPr id="15" name="文本框 14"/>
          <p:cNvSpPr txBox="1"/>
          <p:nvPr/>
        </p:nvSpPr>
        <p:spPr>
          <a:xfrm>
            <a:off x="3644900" y="37846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三、小学班级管理评价的原则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52" name="文本框 16"/>
          <p:cNvSpPr txBox="1"/>
          <p:nvPr/>
        </p:nvSpPr>
        <p:spPr>
          <a:xfrm>
            <a:off x="3351530" y="1603375"/>
            <a:ext cx="16427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ea typeface="+mn-lt"/>
              </a:rPr>
              <a:t>（一）发展性原则</a:t>
            </a:r>
            <a:endParaRPr lang="en-US" altLang="zh-CN" dirty="0" smtClean="0">
              <a:ea typeface="+mn-lt"/>
            </a:endParaRPr>
          </a:p>
        </p:txBody>
      </p:sp>
      <p:sp>
        <p:nvSpPr>
          <p:cNvPr id="8" name="文本框 16"/>
          <p:cNvSpPr txBox="1"/>
          <p:nvPr/>
        </p:nvSpPr>
        <p:spPr>
          <a:xfrm>
            <a:off x="4488180" y="4103370"/>
            <a:ext cx="160210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ea typeface="+mn-lt"/>
              </a:rPr>
              <a:t>（二）全面性原则</a:t>
            </a:r>
            <a:endParaRPr lang="en-US" altLang="zh-CN" dirty="0" smtClean="0">
              <a:ea typeface="+mn-lt"/>
            </a:endParaRPr>
          </a:p>
        </p:txBody>
      </p:sp>
      <p:sp>
        <p:nvSpPr>
          <p:cNvPr id="9" name="文本框 16"/>
          <p:cNvSpPr txBox="1"/>
          <p:nvPr/>
        </p:nvSpPr>
        <p:spPr>
          <a:xfrm>
            <a:off x="5512435" y="2408555"/>
            <a:ext cx="176212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ea typeface="+mn-lt"/>
              </a:rPr>
              <a:t>（三）针对性原则</a:t>
            </a:r>
            <a:endParaRPr lang="en-US" altLang="zh-CN" dirty="0">
              <a:ea typeface="+mn-lt"/>
            </a:endParaRPr>
          </a:p>
        </p:txBody>
      </p:sp>
      <p:sp>
        <p:nvSpPr>
          <p:cNvPr id="10" name="文本框 16"/>
          <p:cNvSpPr txBox="1"/>
          <p:nvPr/>
        </p:nvSpPr>
        <p:spPr>
          <a:xfrm>
            <a:off x="7503795" y="2544445"/>
            <a:ext cx="177292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ea typeface="+mn-lt"/>
              </a:rPr>
              <a:t>（</a:t>
            </a:r>
            <a:r>
              <a:rPr lang="en-US" altLang="zh-CN" dirty="0" smtClean="0">
                <a:ea typeface="+mn-lt"/>
              </a:rPr>
              <a:t>四）主体性原则</a:t>
            </a:r>
            <a:endParaRPr lang="en-US" altLang="zh-CN" dirty="0" smtClean="0">
              <a:ea typeface="+mn-lt"/>
            </a:endParaRPr>
          </a:p>
        </p:txBody>
      </p:sp>
      <p:sp>
        <p:nvSpPr>
          <p:cNvPr id="11" name="文本框 16"/>
          <p:cNvSpPr txBox="1"/>
          <p:nvPr/>
        </p:nvSpPr>
        <p:spPr>
          <a:xfrm>
            <a:off x="7790180" y="4792345"/>
            <a:ext cx="178244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ea typeface="+mn-lt"/>
                <a:sym typeface="+mn-ea"/>
              </a:rPr>
              <a:t>（五）过程性原则</a:t>
            </a:r>
            <a:endParaRPr lang="en-US" altLang="zh-CN" dirty="0" smtClean="0">
              <a:ea typeface="+mn-lt"/>
              <a:sym typeface="+mn-ea"/>
            </a:endParaRPr>
          </a:p>
        </p:txBody>
      </p:sp>
      <p:sp>
        <p:nvSpPr>
          <p:cNvPr id="12" name="文本框 16"/>
          <p:cNvSpPr txBox="1"/>
          <p:nvPr/>
        </p:nvSpPr>
        <p:spPr>
          <a:xfrm>
            <a:off x="9952990" y="4970145"/>
            <a:ext cx="176339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ea typeface="+mn-lt"/>
              </a:rPr>
              <a:t>（六）及时性原则</a:t>
            </a:r>
            <a:endParaRPr lang="en-US" altLang="zh-CN" dirty="0">
              <a:ea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par>
                                <p:cTn id="8" presetID="53" presetClass="entr" presetSubtype="16" fill="hold" grpId="0" nodeType="withEffect">
                                  <p:stCondLst>
                                    <p:cond delay="1000"/>
                                  </p:stCondLst>
                                  <p:childTnLst>
                                    <p:set>
                                      <p:cBhvr>
                                        <p:cTn id="9" dur="1" fill="hold">
                                          <p:stCondLst>
                                            <p:cond delay="0"/>
                                          </p:stCondLst>
                                        </p:cTn>
                                        <p:tgtEl>
                                          <p:spTgt spid="42"/>
                                        </p:tgtEl>
                                        <p:attrNameLst>
                                          <p:attrName>style.visibility</p:attrName>
                                        </p:attrNameLst>
                                      </p:cBhvr>
                                      <p:to>
                                        <p:strVal val="visible"/>
                                      </p:to>
                                    </p:set>
                                    <p:anim calcmode="lin" valueType="num">
                                      <p:cBhvr>
                                        <p:cTn id="10" dur="500" fill="hold"/>
                                        <p:tgtEl>
                                          <p:spTgt spid="42"/>
                                        </p:tgtEl>
                                        <p:attrNameLst>
                                          <p:attrName>ppt_w</p:attrName>
                                        </p:attrNameLst>
                                      </p:cBhvr>
                                      <p:tavLst>
                                        <p:tav tm="0">
                                          <p:val>
                                            <p:fltVal val="0"/>
                                          </p:val>
                                        </p:tav>
                                        <p:tav tm="100000">
                                          <p:val>
                                            <p:strVal val="#ppt_w"/>
                                          </p:val>
                                        </p:tav>
                                      </p:tavLst>
                                    </p:anim>
                                    <p:anim calcmode="lin" valueType="num">
                                      <p:cBhvr>
                                        <p:cTn id="11" dur="500" fill="hold"/>
                                        <p:tgtEl>
                                          <p:spTgt spid="42"/>
                                        </p:tgtEl>
                                        <p:attrNameLst>
                                          <p:attrName>ppt_h</p:attrName>
                                        </p:attrNameLst>
                                      </p:cBhvr>
                                      <p:tavLst>
                                        <p:tav tm="0">
                                          <p:val>
                                            <p:fltVal val="0"/>
                                          </p:val>
                                        </p:tav>
                                        <p:tav tm="100000">
                                          <p:val>
                                            <p:strVal val="#ppt_h"/>
                                          </p:val>
                                        </p:tav>
                                      </p:tavLst>
                                    </p:anim>
                                    <p:animEffect transition="in" filter="fade">
                                      <p:cBhvr>
                                        <p:cTn id="12" dur="500"/>
                                        <p:tgtEl>
                                          <p:spTgt spid="42"/>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100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2" presetClass="entr" presetSubtype="0" fill="hold" grpId="0" nodeType="withEffect">
                                  <p:stCondLst>
                                    <p:cond delay="1500"/>
                                  </p:stCondLst>
                                  <p:childTnLst>
                                    <p:set>
                                      <p:cBhvr>
                                        <p:cTn id="39" dur="1" fill="hold">
                                          <p:stCondLst>
                                            <p:cond delay="0"/>
                                          </p:stCondLst>
                                        </p:cTn>
                                        <p:tgtEl>
                                          <p:spTgt spid="52"/>
                                        </p:tgtEl>
                                        <p:attrNameLst>
                                          <p:attrName>style.visibility</p:attrName>
                                        </p:attrNameLst>
                                      </p:cBhvr>
                                      <p:to>
                                        <p:strVal val="visible"/>
                                      </p:to>
                                    </p:set>
                                    <p:animScale>
                                      <p:cBhvr>
                                        <p:cTn id="40" dur="75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750" decel="50000" fill="hold">
                                          <p:stCondLst>
                                            <p:cond delay="0"/>
                                          </p:stCondLst>
                                        </p:cTn>
                                        <p:tgtEl>
                                          <p:spTgt spid="52"/>
                                        </p:tgtEl>
                                        <p:attrNameLst>
                                          <p:attrName>ppt_x</p:attrName>
                                          <p:attrName>ppt_y</p:attrName>
                                        </p:attrNameLst>
                                      </p:cBhvr>
                                    </p:animMotion>
                                    <p:animEffect transition="in" filter="fade">
                                      <p:cBhvr>
                                        <p:cTn id="42" dur="750"/>
                                        <p:tgtEl>
                                          <p:spTgt spid="52"/>
                                        </p:tgtEl>
                                      </p:cBhvr>
                                    </p:animEffect>
                                  </p:childTnLst>
                                </p:cTn>
                              </p:par>
                              <p:par>
                                <p:cTn id="43" presetID="52" presetClass="entr" presetSubtype="0" fill="hold" grpId="0" nodeType="withEffect">
                                  <p:stCondLst>
                                    <p:cond delay="1500"/>
                                  </p:stCondLst>
                                  <p:childTnLst>
                                    <p:set>
                                      <p:cBhvr>
                                        <p:cTn id="44" dur="1" fill="hold">
                                          <p:stCondLst>
                                            <p:cond delay="0"/>
                                          </p:stCondLst>
                                        </p:cTn>
                                        <p:tgtEl>
                                          <p:spTgt spid="8"/>
                                        </p:tgtEl>
                                        <p:attrNameLst>
                                          <p:attrName>style.visibility</p:attrName>
                                        </p:attrNameLst>
                                      </p:cBhvr>
                                      <p:to>
                                        <p:strVal val="visible"/>
                                      </p:to>
                                    </p:set>
                                    <p:animScale>
                                      <p:cBhvr>
                                        <p:cTn id="45"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750" decel="50000" fill="hold">
                                          <p:stCondLst>
                                            <p:cond delay="0"/>
                                          </p:stCondLst>
                                        </p:cTn>
                                        <p:tgtEl>
                                          <p:spTgt spid="8"/>
                                        </p:tgtEl>
                                        <p:attrNameLst>
                                          <p:attrName>ppt_x</p:attrName>
                                          <p:attrName>ppt_y</p:attrName>
                                        </p:attrNameLst>
                                      </p:cBhvr>
                                    </p:animMotion>
                                    <p:animEffect transition="in" filter="fade">
                                      <p:cBhvr>
                                        <p:cTn id="47" dur="750"/>
                                        <p:tgtEl>
                                          <p:spTgt spid="8"/>
                                        </p:tgtEl>
                                      </p:cBhvr>
                                    </p:animEffect>
                                  </p:childTnLst>
                                </p:cTn>
                              </p:par>
                              <p:par>
                                <p:cTn id="48" presetID="52" presetClass="entr" presetSubtype="0" fill="hold" grpId="0" nodeType="withEffect">
                                  <p:stCondLst>
                                    <p:cond delay="1500"/>
                                  </p:stCondLst>
                                  <p:childTnLst>
                                    <p:set>
                                      <p:cBhvr>
                                        <p:cTn id="49" dur="1" fill="hold">
                                          <p:stCondLst>
                                            <p:cond delay="0"/>
                                          </p:stCondLst>
                                        </p:cTn>
                                        <p:tgtEl>
                                          <p:spTgt spid="9"/>
                                        </p:tgtEl>
                                        <p:attrNameLst>
                                          <p:attrName>style.visibility</p:attrName>
                                        </p:attrNameLst>
                                      </p:cBhvr>
                                      <p:to>
                                        <p:strVal val="visible"/>
                                      </p:to>
                                    </p:set>
                                    <p:animScale>
                                      <p:cBhvr>
                                        <p:cTn id="50"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750" decel="50000" fill="hold">
                                          <p:stCondLst>
                                            <p:cond delay="0"/>
                                          </p:stCondLst>
                                        </p:cTn>
                                        <p:tgtEl>
                                          <p:spTgt spid="9"/>
                                        </p:tgtEl>
                                        <p:attrNameLst>
                                          <p:attrName>ppt_x</p:attrName>
                                          <p:attrName>ppt_y</p:attrName>
                                        </p:attrNameLst>
                                      </p:cBhvr>
                                    </p:animMotion>
                                    <p:animEffect transition="in" filter="fade">
                                      <p:cBhvr>
                                        <p:cTn id="52" dur="750"/>
                                        <p:tgtEl>
                                          <p:spTgt spid="9"/>
                                        </p:tgtEl>
                                      </p:cBhvr>
                                    </p:animEffect>
                                  </p:childTnLst>
                                </p:cTn>
                              </p:par>
                              <p:par>
                                <p:cTn id="53" presetID="52" presetClass="entr" presetSubtype="0" fill="hold" grpId="0" nodeType="withEffect">
                                  <p:stCondLst>
                                    <p:cond delay="1500"/>
                                  </p:stCondLst>
                                  <p:childTnLst>
                                    <p:set>
                                      <p:cBhvr>
                                        <p:cTn id="54" dur="1" fill="hold">
                                          <p:stCondLst>
                                            <p:cond delay="0"/>
                                          </p:stCondLst>
                                        </p:cTn>
                                        <p:tgtEl>
                                          <p:spTgt spid="10"/>
                                        </p:tgtEl>
                                        <p:attrNameLst>
                                          <p:attrName>style.visibility</p:attrName>
                                        </p:attrNameLst>
                                      </p:cBhvr>
                                      <p:to>
                                        <p:strVal val="visible"/>
                                      </p:to>
                                    </p:set>
                                    <p:animScale>
                                      <p:cBhvr>
                                        <p:cTn id="55"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750" decel="50000" fill="hold">
                                          <p:stCondLst>
                                            <p:cond delay="0"/>
                                          </p:stCondLst>
                                        </p:cTn>
                                        <p:tgtEl>
                                          <p:spTgt spid="10"/>
                                        </p:tgtEl>
                                        <p:attrNameLst>
                                          <p:attrName>ppt_x</p:attrName>
                                          <p:attrName>ppt_y</p:attrName>
                                        </p:attrNameLst>
                                      </p:cBhvr>
                                    </p:animMotion>
                                    <p:animEffect transition="in" filter="fade">
                                      <p:cBhvr>
                                        <p:cTn id="57" dur="750"/>
                                        <p:tgtEl>
                                          <p:spTgt spid="10"/>
                                        </p:tgtEl>
                                      </p:cBhvr>
                                    </p:animEffect>
                                  </p:childTnLst>
                                </p:cTn>
                              </p:par>
                              <p:par>
                                <p:cTn id="58" presetID="52" presetClass="entr" presetSubtype="0" fill="hold" grpId="0" nodeType="withEffect">
                                  <p:stCondLst>
                                    <p:cond delay="1500"/>
                                  </p:stCondLst>
                                  <p:childTnLst>
                                    <p:set>
                                      <p:cBhvr>
                                        <p:cTn id="59" dur="1" fill="hold">
                                          <p:stCondLst>
                                            <p:cond delay="0"/>
                                          </p:stCondLst>
                                        </p:cTn>
                                        <p:tgtEl>
                                          <p:spTgt spid="11"/>
                                        </p:tgtEl>
                                        <p:attrNameLst>
                                          <p:attrName>style.visibility</p:attrName>
                                        </p:attrNameLst>
                                      </p:cBhvr>
                                      <p:to>
                                        <p:strVal val="visible"/>
                                      </p:to>
                                    </p:set>
                                    <p:animScale>
                                      <p:cBhvr>
                                        <p:cTn id="60"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750" decel="50000" fill="hold">
                                          <p:stCondLst>
                                            <p:cond delay="0"/>
                                          </p:stCondLst>
                                        </p:cTn>
                                        <p:tgtEl>
                                          <p:spTgt spid="11"/>
                                        </p:tgtEl>
                                        <p:attrNameLst>
                                          <p:attrName>ppt_x</p:attrName>
                                          <p:attrName>ppt_y</p:attrName>
                                        </p:attrNameLst>
                                      </p:cBhvr>
                                    </p:animMotion>
                                    <p:animEffect transition="in" filter="fade">
                                      <p:cBhvr>
                                        <p:cTn id="62" dur="750"/>
                                        <p:tgtEl>
                                          <p:spTgt spid="11"/>
                                        </p:tgtEl>
                                      </p:cBhvr>
                                    </p:animEffect>
                                  </p:childTnLst>
                                </p:cTn>
                              </p:par>
                              <p:par>
                                <p:cTn id="63" presetID="52" presetClass="entr" presetSubtype="0" fill="hold" grpId="0" nodeType="withEffect">
                                  <p:stCondLst>
                                    <p:cond delay="1500"/>
                                  </p:stCondLst>
                                  <p:childTnLst>
                                    <p:set>
                                      <p:cBhvr>
                                        <p:cTn id="64" dur="1" fill="hold">
                                          <p:stCondLst>
                                            <p:cond delay="0"/>
                                          </p:stCondLst>
                                        </p:cTn>
                                        <p:tgtEl>
                                          <p:spTgt spid="12"/>
                                        </p:tgtEl>
                                        <p:attrNameLst>
                                          <p:attrName>style.visibility</p:attrName>
                                        </p:attrNameLst>
                                      </p:cBhvr>
                                      <p:to>
                                        <p:strVal val="visible"/>
                                      </p:to>
                                    </p:set>
                                    <p:animScale>
                                      <p:cBhvr>
                                        <p:cTn id="65"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750" decel="50000" fill="hold">
                                          <p:stCondLst>
                                            <p:cond delay="0"/>
                                          </p:stCondLst>
                                        </p:cTn>
                                        <p:tgtEl>
                                          <p:spTgt spid="12"/>
                                        </p:tgtEl>
                                        <p:attrNameLst>
                                          <p:attrName>ppt_x</p:attrName>
                                          <p:attrName>ppt_y</p:attrName>
                                        </p:attrNameLst>
                                      </p:cBhvr>
                                    </p:animMotion>
                                    <p:animEffect transition="in" filter="fade">
                                      <p:cBhvr>
                                        <p:cTn id="6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 grpId="0" bldLvl="0" animBg="1"/>
      <p:bldP spid="4" grpId="0" bldLvl="0" animBg="1"/>
      <p:bldP spid="5" grpId="0" bldLvl="0" animBg="1"/>
      <p:bldP spid="6" grpId="0" bldLvl="0" animBg="1"/>
      <p:bldP spid="7" grpId="0" bldLvl="0" animBg="1"/>
      <p:bldP spid="52"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三、小学班级管理评价的原则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521200" y="1445260"/>
            <a:ext cx="7014210" cy="355346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（一）发展性原则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班级管理评价的目的就是改革传统评价中的弊端，即过多地强调甄别与选拔功能，而忽略改进与激励功能，从而更好地促进小学生的成长。因此，突出评价的发展性功能是班级管理评价改革的核心。班主任对小学生评价的根本目的不是甄别，更不是选拔，而是激励学生。在评价过程中，我们追求的不是下一个精确的结论，更不是与他人比较，而是要根据评价的内容及时调整发展计划，以便更好地实现发展目标。</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同时，发展性评价有利于学生发挥自己的优势，更好地认识自我，建立自信，在原有水平上不断提高，从而达到促进发展的目的。</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三、小学班级管理评价的原则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471035" y="1335405"/>
            <a:ext cx="7014210"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（二）全面性原则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我国的教育目的是培养德、智、体、美、劳全面发展的社会主义事业的建设者和接班人。全面性评价原则即强调班主任应从这一目的出发，全面关注学生的道德、心智、体能、审美能力等各方面的发展状况，防止以学科考试成绩代替对学生的全面评价的倾向。</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全面性评价原则还意味着班主任应辩证地评价学生，不仅听其言还要观其行。特别是不能对优等生只看优点而不看缺点，而“差生”只见缺点、不见优点。</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（三）针对性原则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针对性原则即要求班主任在评价学生时应针对学生的实际，在考虑发展性的同时兼顾准确性，在考虑全面性的同时兼顾差异性。对小学生进行评价时，要针对三种差异。首先是小学生与其他阶段学生的差异。小学生年龄小，知识经验少，领悟能力低。所以，评价用语要简单准确，所提要求要切实可行，不能超出小学生的能力范围。其次是不同年级小学生之间的差异。</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23435" y="30162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三、小学班级管理评价的原则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540885" y="1076960"/>
            <a:ext cx="7014210" cy="563118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班主任按同一标准考查全班同学时，也要根据每个学生的性格、兴趣爱好、能力特点做出明确的评价，使每个学生不仅能认识到自己的优势和劣势，明确发展方向，更能体会到班主任对学生的期待与关注。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（四）主体性原则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和学生都是评价的主体，必须改变以往校长评价教师、教师评价学生的传统模式，要体现学生也是学生评价的主体。在实施评价的过程中，要引导学生自己设置发展目标，自己记录发展过程，自己对照相关标准监控自己的行为，自己通过反思矫正自己的行为或调整发展目标，最终使学生在评价过程中感受到发展的愉悦，激起继续确定新目标、继续发展的愿望。除了进行自我评价外，学生也应积极地参与对他人的评价，从而更好地进行学习和交流，更好地分析自我的优势与不足。在实施发展性评价的过程中，要调动起学生的积极性，在一些具体的实施措施上也要尽量做到是在学生的主动参与中进行的，要始终力求体现学生自身在进行自我评价、自我教育、自我发展。</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三、小学班级管理评价的原则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511040" y="1607820"/>
            <a:ext cx="7014210"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（五）过程性原则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管理评价的重点是对学生发展过程的评价。在评价中，突出学生在发展过程中付出的努力、获取的体验与取得的进步，而不是仅仅盯着最终的结果。在评价过程中，强调学生对自己发展轨迹的记录，并及时帮助其认识优势和不足，使学生在调节和改进中获得发展。评价的过程性还体现在对学生的评价不仅仅是学期末的终结性评价，而是从学期初确立发展目标开始，贯穿于日常的整个发展过程中，即时进行的各种形式的评价。在评价过程中渗透了“今天若不行，明天争取行”“能正视不行，也是我能行”等发展性理念，突出了发展中的体验与反思，从而真正使评价在学生的发展过程中发挥出应有的功能。</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三、小学班级管理评价的原则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634865" y="1826895"/>
            <a:ext cx="6166485" cy="320738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（六）及时性原则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处于社会化的快速阶段，对其好的社会化行为应及时加以表扬和赞赏，以期巩固和定型，而对其不良的社会化行为应及时指出和批评，以期避免和改正，这就是及时性原则。如果不及时评价，总是采用“算总账”的方式历数学生的缺点或堆砌学生的优点，可能就会失去最佳的教育机会。所以，班主任应时刻关注小学生的行为表现，及时对小学生的突发状况给予反馈、做出评价，帮助小学生巩固优点、改正缺点。</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191385" y="418465"/>
            <a:ext cx="7595870" cy="4248785"/>
            <a:chOff x="6241" y="1564448"/>
            <a:chExt cx="6773068"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6241" y="1564448"/>
              <a:ext cx="6773068" cy="3960000"/>
            </a:xfrm>
            <a:prstGeom prst="rect">
              <a:avLst/>
            </a:prstGeom>
          </p:spPr>
        </p:pic>
        <p:sp>
          <p:nvSpPr>
            <p:cNvPr id="5" name="文本框 4"/>
            <p:cNvSpPr txBox="1"/>
            <p:nvPr/>
          </p:nvSpPr>
          <p:spPr>
            <a:xfrm>
              <a:off x="1256445" y="3905766"/>
              <a:ext cx="4445923"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小学班级管理评</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价的形式</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63004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理解并掌握小学班级管理评价的形式。</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掌握班级管理中评价学生的方法，能够运用所学的评价方法评价学生。</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能够小组合作完成学生成长档案袋的制作，并能够创新式地使用该评价方法。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29655" y="4464050"/>
            <a:ext cx="5335270" cy="39878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设计一个小学生日常评价的“学生成长记录袋”。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191885" y="383921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62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692587" y="2706159"/>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二、小学生综合素质评价手册</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125251" y="269659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688777" y="165906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一、学生成长档案袋</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125251" y="1662812"/>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542359" y="1450744"/>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2688777" y="383076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三、评语</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6" name="矩形 5"/>
          <p:cNvSpPr/>
          <p:nvPr/>
        </p:nvSpPr>
        <p:spPr>
          <a:xfrm>
            <a:off x="8125251" y="3816732"/>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6" name="等腰三角形 15"/>
          <p:cNvSpPr/>
          <p:nvPr/>
        </p:nvSpPr>
        <p:spPr>
          <a:xfrm rot="5400000">
            <a:off x="8542359" y="3604664"/>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7" name="等腰三角形 16"/>
          <p:cNvSpPr/>
          <p:nvPr/>
        </p:nvSpPr>
        <p:spPr>
          <a:xfrm rot="5400000">
            <a:off x="8542359" y="2494049"/>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633595" y="1531620"/>
            <a:ext cx="6405245"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（一）什么是学生成长档案袋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学生成长档案袋，或称学生成长记录袋，主要是收集、</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记录学生自己、同伴、家长、教师做出评价的有关材料，以及学生的作品、反思，还有其他相关的证据与材料等，不仅能够展示学生的成长足迹，也能够以此来评价学生学习和进步的状况。</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成长记录袋可以说是记录了学生在某一时期一系列的成长“故事”，是评价学生进步过程、努力程度、反省能力及其最终发展水平的理想方式。这种质性的评价通常以描述性的内容为主，它不仅具体直观地描述出学生发展的独特性和差异性，而且较好地全面反映了学生发展的状况。这种评价方法对于新课程倡导关注学生的全面发展具有非常重要的价值。因为它真实、深入地再现学生发展的过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634865" y="1826895"/>
            <a:ext cx="6166485"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成长记录袋的主要意义在于：首先，学生通过自己的全程参与，学会了反思和判断自己进步与否。因为学生有权决定成长记录袋的内容，特别是在作品展示或过程记录中，由学生自己负责判断提交作品或资料的质量和价值，而且在一定的条件下允许学生更换自己的最满意作品，从而使学生拥有了判断自己学习质量、进步、努力情况的机会，在学生中真正起了激励的作用。其次，成长记录袋为教师最大限度地提供了有关学生学习与发展的重要信息，既有助于教师形成对学生的准确预期，方便教师检查学生学习的过程和结果，更是将评价与教育教学融合在一起，与课程和学生的发展保持一致，提高了评价的效度。因此，学生成长记录袋评价具有反馈调节的功能、展示激励的功能、反思总结的功能、记录成长的功能、积极导向的功能。</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85360" y="1849755"/>
            <a:ext cx="6166485" cy="390017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（二）学生成长档案袋的类型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学生成长档案袋可以按照不同的功能，划分为三种主要类型：（1）纪录型档案袋（documentation portfolio），它是详尽、真实地装载学生学习和其他各项活动中的各方</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面材料，以获得关于学生发展过程的完整信息的形式。它可以由学生、教师、家长及其他相关人员共同完成。（2）展示型档案袋（showcase portfolio），它收集的是由学</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生自己选择出来的最好的或最喜爱的作品，以期向家长和其他人展示。（3）评价型档案袋（evaluation portfolio），它是根据预定的评价标准存放学生的相关材料，以反映目标达成程度的形式。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390015"/>
            <a:ext cx="6166485"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（三）学生成长档案袋的评价方式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成长记录袋的评价采取学生自评、学生互评、教师督评、家长联评等多元评价方式，保证评价的公平性、科学性、全面性和发展性，突出学生个性，挖掘学生潜能，激励学生发展。学生成长记录袋内容可包括“知识与技能”“学习过程与方法”“情感态度与价值观”等等，下面是一些小学常用的学生成长记录袋的评价方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（1）学期计划书：学期初学生拟定的学习目标及措施，供以后比较，也可逐步修正、完善。学期初由学生自行完成，班主任指导，一学期至少一份。</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（2）个人档案：由学生自行填写，班主任作指导，允许创意性的设计，放于学生成长记录袋的封面并作粘贴。如下表：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55" y="35687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个人档案表</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aphicFrame>
        <p:nvGraphicFramePr>
          <p:cNvPr id="8" name="表格 7"/>
          <p:cNvGraphicFramePr/>
          <p:nvPr>
            <p:custDataLst>
              <p:tags r:id="rId3"/>
            </p:custDataLst>
          </p:nvPr>
        </p:nvGraphicFramePr>
        <p:xfrm>
          <a:off x="2240915" y="1143000"/>
          <a:ext cx="8458835" cy="4686300"/>
        </p:xfrm>
        <a:graphic>
          <a:graphicData uri="http://schemas.openxmlformats.org/drawingml/2006/table">
            <a:tbl>
              <a:tblPr firstRow="1" bandRow="1">
                <a:tableStyleId>{5940675A-B579-460E-94D1-54222C63F5DA}</a:tableStyleId>
              </a:tblPr>
              <a:tblGrid>
                <a:gridCol w="1818640"/>
                <a:gridCol w="1000125"/>
                <a:gridCol w="1409065"/>
                <a:gridCol w="1409700"/>
                <a:gridCol w="1409065"/>
                <a:gridCol w="1412240"/>
              </a:tblGrid>
              <a:tr h="468630">
                <a:tc>
                  <a:txBody>
                    <a:bodyPr/>
                    <a:p>
                      <a:pPr indent="0" fontAlgn="auto">
                        <a:lnSpc>
                          <a:spcPct val="125000"/>
                        </a:lnSpc>
                        <a:buNone/>
                      </a:pPr>
                      <a:r>
                        <a:rPr lang="en-US" sz="1800" b="0">
                          <a:ea typeface="+mn-lt"/>
                          <a:cs typeface="+mn-lt"/>
                        </a:rPr>
                        <a:t> </a:t>
                      </a:r>
                      <a:r>
                        <a:rPr lang="zh-CN" altLang="en-US" sz="1800" b="0">
                          <a:ea typeface="+mn-lt"/>
                          <a:cs typeface="+mn-lt"/>
                        </a:rPr>
                        <a:t>姓名</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fontAlgn="auto">
                        <a:lnSpc>
                          <a:spcPct val="125000"/>
                        </a:lnSpc>
                        <a:buClrTx/>
                        <a:buSzTx/>
                        <a:buFontTx/>
                        <a:buNone/>
                      </a:pPr>
                      <a:r>
                        <a:rPr lang="en-US" sz="1800" b="0">
                          <a:ea typeface="+mn-lt"/>
                          <a:cs typeface="+mn-lt"/>
                        </a:rPr>
                        <a:t> 性别</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fontAlgn="auto">
                        <a:lnSpc>
                          <a:spcPct val="125000"/>
                        </a:lnSpc>
                        <a:buClrTx/>
                        <a:buSzTx/>
                        <a:buFontTx/>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en-US" sz="1800" b="0">
                          <a:ea typeface="+mn-lt"/>
                          <a:cs typeface="+mn-lt"/>
                        </a:rPr>
                        <a:t>年</a:t>
                      </a:r>
                      <a:r>
                        <a:rPr lang="zh-CN" altLang="en-US" sz="1800" b="0">
                          <a:ea typeface="+mn-lt"/>
                          <a:cs typeface="+mn-lt"/>
                        </a:rPr>
                        <a:t>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l" fontAlgn="auto">
                        <a:lnSpc>
                          <a:spcPct val="125000"/>
                        </a:lnSpc>
                        <a:buClrTx/>
                        <a:buSzTx/>
                        <a:buFontTx/>
                        <a:buNone/>
                      </a:pPr>
                      <a:r>
                        <a:rPr lang="en-US" sz="1800" b="0">
                          <a:ea typeface="+mn-lt"/>
                          <a:cs typeface="+mn-lt"/>
                        </a:rPr>
                        <a:t> 政治面貌</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zh-CN" altLang="en-US" sz="1800" b="0">
                          <a:ea typeface="+mn-lt"/>
                          <a:cs typeface="宋体" panose="02010600030101010101" pitchFamily="2" charset="-122"/>
                        </a:rPr>
                        <a:t>职务</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fontAlgn="auto">
                        <a:lnSpc>
                          <a:spcPct val="125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 家庭住址</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fontAlgn="auto">
                        <a:lnSpc>
                          <a:spcPct val="125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fontAlgn="auto">
                        <a:lnSpc>
                          <a:spcPct val="125000"/>
                        </a:lnSpc>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zh-CN" altLang="en-US" sz="1800" b="0">
                          <a:ea typeface="+mn-lt"/>
                          <a:cs typeface="宋体" panose="02010600030101010101" pitchFamily="2" charset="-122"/>
                        </a:rPr>
                        <a:t>联系电话</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 我的座右铭</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 我的理想</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 我的偶像</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 我的爱好</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 我的特长</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mn-lt"/>
                        </a:rPr>
                        <a:t>我的烦恼和困惑</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l" fontAlgn="auto">
                        <a:lnSpc>
                          <a:spcPct val="125000"/>
                        </a:lnSpc>
                        <a:buClrTx/>
                        <a:buSzTx/>
                        <a:buFontTx/>
                        <a:buNone/>
                      </a:pPr>
                      <a:r>
                        <a:rPr lang="en-US" sz="1800" b="0">
                          <a:ea typeface="+mn-lt"/>
                          <a:cs typeface="宋体" panose="02010600030101010101" pitchFamily="2" charset="-122"/>
                        </a:rPr>
                        <a:t>我的简历</a:t>
                      </a:r>
                      <a:endParaRPr 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618615"/>
            <a:ext cx="5976620" cy="320738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（3）我最满意的作品：包括平时最满意的作业簿一本、平时测试最满意的试卷一份、最满意的一篇作文。为学生提供一个自我展示亮点的平台和机会，由学生平时收集，学期内允许替换，以作激励。</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（4）我的心路历程：学期内收集一本日记或周记，也可以是月记，用来记录学生成长过程的所见、所闻、所想，了解学生的人生观、价值观或道德品质。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（5）同学眼中的我：同学之间进行互评，可以设置成表格，如下表所示，班主任对此过程进行指导。</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37815" y="3315970"/>
            <a:ext cx="7673340" cy="1753235"/>
          </a:xfrm>
          <a:prstGeom prst="rect">
            <a:avLst/>
          </a:prstGeom>
        </p:spPr>
        <p:txBody>
          <a:bodyPr wrap="square">
            <a:spAutoFit/>
          </a:bodyPr>
          <a:lstStyle/>
          <a:p>
            <a:pPr algn="ctr"/>
            <a:r>
              <a:rPr lang="zh-CN" altLang="en-US" sz="54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小学班级管理中的学生评价</a:t>
            </a:r>
            <a:endParaRPr lang="zh-CN" altLang="en-US" sz="54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项目九</a:t>
            </a:r>
            <a:endParaRPr lang="en-US" altLang="zh-CN"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523240" y="41783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　同学眼中的我</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aphicFrame>
        <p:nvGraphicFramePr>
          <p:cNvPr id="2" name="表格 1"/>
          <p:cNvGraphicFramePr/>
          <p:nvPr>
            <p:custDataLst>
              <p:tags r:id="rId3"/>
            </p:custDataLst>
          </p:nvPr>
        </p:nvGraphicFramePr>
        <p:xfrm>
          <a:off x="1961515" y="1785620"/>
          <a:ext cx="9137650" cy="3017520"/>
        </p:xfrm>
        <a:graphic>
          <a:graphicData uri="http://schemas.openxmlformats.org/drawingml/2006/table">
            <a:tbl>
              <a:tblPr firstRow="1" bandRow="1">
                <a:tableStyleId>{5940675A-B579-460E-94D1-54222C63F5DA}</a:tableStyleId>
              </a:tblPr>
              <a:tblGrid>
                <a:gridCol w="5386070"/>
                <a:gridCol w="878205"/>
                <a:gridCol w="847090"/>
                <a:gridCol w="923290"/>
                <a:gridCol w="1102995"/>
              </a:tblGrid>
              <a:tr h="274320">
                <a:tc>
                  <a:txBody>
                    <a:bodyPr/>
                    <a:p>
                      <a:pPr indent="0" algn="ctr">
                        <a:lnSpc>
                          <a:spcPct val="150000"/>
                        </a:lnSpc>
                        <a:buNone/>
                      </a:pPr>
                      <a:r>
                        <a:rPr lang="en-US" sz="1800" b="0">
                          <a:ea typeface="+mn-lt"/>
                          <a:cs typeface="+mn-lt"/>
                        </a:rPr>
                        <a:t> 评价内容</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en-US" sz="1800" b="0">
                          <a:ea typeface="+mn-lt"/>
                          <a:cs typeface="宋体" panose="02010600030101010101" pitchFamily="2" charset="-122"/>
                        </a:rPr>
                        <a:t>评价等级</a:t>
                      </a:r>
                      <a:endParaRPr 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0">
                <a:tc>
                  <a:txBody>
                    <a:bodyPr/>
                    <a:p>
                      <a:pPr indent="0" algn="ctr">
                        <a:lnSpc>
                          <a:spcPct val="150000"/>
                        </a:lnSpc>
                        <a:buNone/>
                      </a:pPr>
                      <a:r>
                        <a:rPr lang="en-US" sz="1800" b="0">
                          <a:ea typeface="+mn-lt"/>
                          <a:cs typeface="+mn-lt"/>
                        </a:rPr>
                        <a:t> 他能认真听老师上课，倾听同学发言吗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优</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良</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mn-lt"/>
                        </a:rPr>
                        <a:t>中</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mn-lt"/>
                        </a:rPr>
                        <a:t>差</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altLang="en-US" sz="1800" b="0">
                          <a:ea typeface="+mn-lt"/>
                          <a:cs typeface="+mn-lt"/>
                        </a:rPr>
                        <a:t> 他经常举手发言吗</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他回答问题的声音响亮吗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他能积极主动地参与小组活动，与同学友好相处吗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lnSpc>
                          <a:spcPct val="150000"/>
                        </a:lnSpc>
                        <a:buNone/>
                      </a:pPr>
                      <a:r>
                        <a:rPr lang="en-US" sz="1800" b="0">
                          <a:ea typeface="+mn-lt"/>
                          <a:cs typeface="+mn-lt"/>
                        </a:rPr>
                        <a:t> 他能想出和别人不一样的想法吗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他能帮助同学吗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他能常提建议，勇于发表自己的见解吗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他能接受别人的批评吗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他有较强的集体观念吗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有些话想对你说</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5" name="文本框 14"/>
          <p:cNvSpPr txBox="1"/>
          <p:nvPr/>
        </p:nvSpPr>
        <p:spPr>
          <a:xfrm>
            <a:off x="1961515" y="1383665"/>
            <a:ext cx="765175" cy="423545"/>
          </a:xfrm>
          <a:prstGeom prst="rect">
            <a:avLst/>
          </a:prstGeom>
          <a:noFill/>
          <a:effectLst/>
        </p:spPr>
        <p:txBody>
          <a:bodyPr wrap="square" rtlCol="0">
            <a:spAutoFit/>
          </a:bodyPr>
          <a:p>
            <a:pPr>
              <a:lnSpc>
                <a:spcPct val="120000"/>
              </a:lnSpc>
            </a:pP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班级：</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
        <p:nvSpPr>
          <p:cNvPr id="6" name="文本框 5"/>
          <p:cNvSpPr txBox="1"/>
          <p:nvPr/>
        </p:nvSpPr>
        <p:spPr>
          <a:xfrm>
            <a:off x="6516370" y="1338580"/>
            <a:ext cx="765175" cy="423545"/>
          </a:xfrm>
          <a:prstGeom prst="rect">
            <a:avLst/>
          </a:prstGeom>
          <a:noFill/>
          <a:effectLst/>
        </p:spPr>
        <p:txBody>
          <a:bodyPr wrap="square" rtlCol="0">
            <a:spAutoFit/>
          </a:bodyPr>
          <a:p>
            <a:pPr>
              <a:lnSpc>
                <a:spcPct val="120000"/>
              </a:lnSpc>
            </a:pP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姓名：</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
        <p:nvSpPr>
          <p:cNvPr id="7" name="文本框 6"/>
          <p:cNvSpPr txBox="1"/>
          <p:nvPr/>
        </p:nvSpPr>
        <p:spPr>
          <a:xfrm>
            <a:off x="9265285" y="1348105"/>
            <a:ext cx="1833880" cy="423545"/>
          </a:xfrm>
          <a:prstGeom prst="rect">
            <a:avLst/>
          </a:prstGeom>
          <a:noFill/>
          <a:effectLst/>
        </p:spPr>
        <p:txBody>
          <a:bodyPr wrap="square" rtlCol="0">
            <a:spAutoFit/>
          </a:bodyPr>
          <a:p>
            <a:pPr>
              <a:lnSpc>
                <a:spcPct val="120000"/>
              </a:lnSpc>
            </a:pPr>
            <a:r>
              <a:rPr lang="en-US" altLang="zh-CN" dirty="0">
                <a:solidFill>
                  <a:schemeClr val="tx1"/>
                </a:solidFill>
                <a:effectLst>
                  <a:outerShdw blurRad="38100" dist="19050" dir="2700000" algn="tl" rotWithShape="0">
                    <a:schemeClr val="dk1">
                      <a:alpha val="40000"/>
                    </a:schemeClr>
                  </a:outerShdw>
                </a:effectLst>
                <a:ea typeface="+mn-lt"/>
                <a:cs typeface="黑体" panose="02010600030101010101" charset="-122"/>
              </a:rPr>
              <a:t>  </a:t>
            </a: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年   月  日</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618615"/>
            <a:ext cx="5566410" cy="147637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（6）我的优点单：用来展示学生这一学期所做的好事，以突出优点为主，放于成长档案袋中，学生每周自行填写，班主任定期跟踪检查，具体可以列成表格形式，如下表所示。</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600057" y="269425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523240" y="40767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　我的优点表</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aphicFrame>
        <p:nvGraphicFramePr>
          <p:cNvPr id="8" name="表格 7"/>
          <p:cNvGraphicFramePr/>
          <p:nvPr>
            <p:custDataLst>
              <p:tags r:id="rId3"/>
            </p:custDataLst>
          </p:nvPr>
        </p:nvGraphicFramePr>
        <p:xfrm>
          <a:off x="1866900" y="2322195"/>
          <a:ext cx="8458835" cy="3280410"/>
        </p:xfrm>
        <a:graphic>
          <a:graphicData uri="http://schemas.openxmlformats.org/drawingml/2006/table">
            <a:tbl>
              <a:tblPr firstRow="1" bandRow="1">
                <a:tableStyleId>{5940675A-B579-460E-94D1-54222C63F5DA}</a:tableStyleId>
              </a:tblPr>
              <a:tblGrid>
                <a:gridCol w="1818640"/>
                <a:gridCol w="6640195"/>
              </a:tblGrid>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周次</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000" b="0">
                          <a:latin typeface="宋体" panose="02010600030101010101" pitchFamily="2" charset="-122"/>
                          <a:ea typeface="宋体" panose="02010600030101010101" pitchFamily="2" charset="-122"/>
                          <a:cs typeface="宋体" panose="02010600030101010101" pitchFamily="2" charset="-122"/>
                        </a:rPr>
                        <a:t> </a:t>
                      </a:r>
                      <a:r>
                        <a:rPr lang="zh-CN" altLang="en-US" sz="1800" b="0">
                          <a:ea typeface="+mn-lt"/>
                          <a:cs typeface="宋体" panose="02010600030101010101" pitchFamily="2" charset="-122"/>
                        </a:rPr>
                        <a:t>引以为荣的事情</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一</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二</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三</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四</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zh-CN" altLang="en-US" sz="1800" b="0">
                          <a:ea typeface="+mn-lt"/>
                          <a:cs typeface="+mn-lt"/>
                        </a:rPr>
                        <a:t>五</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宋体" panose="02010600030101010101" pitchFamily="2" charset="-122"/>
                        </a:rPr>
                        <a:t>...</a:t>
                      </a:r>
                      <a:endParaRPr 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961515" y="1764665"/>
            <a:ext cx="765175" cy="423545"/>
          </a:xfrm>
          <a:prstGeom prst="rect">
            <a:avLst/>
          </a:prstGeom>
          <a:noFill/>
          <a:effectLst/>
        </p:spPr>
        <p:txBody>
          <a:bodyPr wrap="square" rtlCol="0">
            <a:spAutoFit/>
          </a:bodyPr>
          <a:p>
            <a:pPr>
              <a:lnSpc>
                <a:spcPct val="120000"/>
              </a:lnSpc>
            </a:pP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班级：</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
        <p:nvSpPr>
          <p:cNvPr id="11" name="文本框 10"/>
          <p:cNvSpPr txBox="1"/>
          <p:nvPr/>
        </p:nvSpPr>
        <p:spPr>
          <a:xfrm>
            <a:off x="5944870" y="1767205"/>
            <a:ext cx="765175" cy="423545"/>
          </a:xfrm>
          <a:prstGeom prst="rect">
            <a:avLst/>
          </a:prstGeom>
          <a:noFill/>
          <a:effectLst/>
        </p:spPr>
        <p:txBody>
          <a:bodyPr wrap="square" rtlCol="0">
            <a:spAutoFit/>
          </a:bodyPr>
          <a:p>
            <a:pPr>
              <a:lnSpc>
                <a:spcPct val="120000"/>
              </a:lnSpc>
            </a:pP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姓名：</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
        <p:nvSpPr>
          <p:cNvPr id="13" name="文本框 12"/>
          <p:cNvSpPr txBox="1"/>
          <p:nvPr/>
        </p:nvSpPr>
        <p:spPr>
          <a:xfrm>
            <a:off x="8636635" y="1745615"/>
            <a:ext cx="1833880" cy="423545"/>
          </a:xfrm>
          <a:prstGeom prst="rect">
            <a:avLst/>
          </a:prstGeom>
          <a:noFill/>
          <a:effectLst/>
        </p:spPr>
        <p:txBody>
          <a:bodyPr wrap="square" rtlCol="0">
            <a:spAutoFit/>
          </a:bodyPr>
          <a:p>
            <a:pPr>
              <a:lnSpc>
                <a:spcPct val="120000"/>
              </a:lnSpc>
            </a:pPr>
            <a:r>
              <a:rPr lang="en-US" altLang="zh-CN" dirty="0">
                <a:solidFill>
                  <a:schemeClr val="tx1"/>
                </a:solidFill>
                <a:effectLst>
                  <a:outerShdw blurRad="38100" dist="19050" dir="2700000" algn="tl" rotWithShape="0">
                    <a:schemeClr val="dk1">
                      <a:alpha val="40000"/>
                    </a:schemeClr>
                  </a:outerShdw>
                </a:effectLst>
                <a:ea typeface="+mn-lt"/>
                <a:cs typeface="黑体" panose="02010600030101010101" charset="-122"/>
              </a:rPr>
              <a:t>  </a:t>
            </a: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年   月  日</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618615"/>
            <a:ext cx="5566410" cy="182245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7）期末综合素质评价表：学期结束后，对照学期初的学习目标和学习过程进行反思总结，采取学生自评、同学互评、家长参评、教师总结的形式，是期末的一份总结性材料，科任教师要协助班主任共同完成。具体见下表所示。</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616" y="1618373"/>
            <a:ext cx="5302942" cy="5302942"/>
          </a:xfrm>
          <a:prstGeom prst="rect">
            <a:avLst/>
          </a:prstGeom>
        </p:spPr>
      </p:pic>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1013759" y="4331926"/>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523240" y="40767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138"/>
              <a:ext cx="1305" cy="6129"/>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期末综合素质评价表</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aphicFrame>
        <p:nvGraphicFramePr>
          <p:cNvPr id="8" name="表格 7"/>
          <p:cNvGraphicFramePr/>
          <p:nvPr>
            <p:custDataLst>
              <p:tags r:id="rId3"/>
            </p:custDataLst>
          </p:nvPr>
        </p:nvGraphicFramePr>
        <p:xfrm>
          <a:off x="1856740" y="2322195"/>
          <a:ext cx="8478613" cy="3280410"/>
        </p:xfrm>
        <a:graphic>
          <a:graphicData uri="http://schemas.openxmlformats.org/drawingml/2006/table">
            <a:tbl>
              <a:tblPr firstRow="1" bandRow="1">
                <a:tableStyleId>{5940675A-B579-460E-94D1-54222C63F5DA}</a:tableStyleId>
              </a:tblPr>
              <a:tblGrid>
                <a:gridCol w="1462405"/>
                <a:gridCol w="1161879"/>
                <a:gridCol w="1107347"/>
                <a:gridCol w="1320800"/>
                <a:gridCol w="1142908"/>
                <a:gridCol w="1251492"/>
                <a:gridCol w="1031782"/>
              </a:tblGrid>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科目</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语文</a:t>
                      </a:r>
                      <a:r>
                        <a:rPr lang="en-US" sz="1000" b="0">
                          <a:latin typeface="宋体" panose="02010600030101010101" pitchFamily="2" charset="-122"/>
                          <a:ea typeface="宋体" panose="02010600030101010101" pitchFamily="2" charset="-122"/>
                          <a:cs typeface="宋体" panose="02010600030101010101" pitchFamily="2" charset="-122"/>
                        </a:rPr>
                        <a:t> </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数学</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英语</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思品</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计算机</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0">
                          <a:ea typeface="+mn-lt"/>
                          <a:cs typeface="宋体" panose="02010600030101010101" pitchFamily="2" charset="-122"/>
                        </a:rPr>
                        <a:t>体育</a:t>
                      </a:r>
                      <a:endParaRPr lang="zh-CN" alt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sz="1800" b="0">
                          <a:ea typeface="+mn-lt"/>
                          <a:cs typeface="+mn-lt"/>
                        </a:rPr>
                        <a:t>平时成绩</a:t>
                      </a:r>
                      <a:endParaRPr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mn-lt"/>
                        </a:rPr>
                        <a:t> </a:t>
                      </a:r>
                      <a:r>
                        <a:rPr lang="zh-CN" altLang="en-US" sz="1800" b="0">
                          <a:ea typeface="+mn-lt"/>
                          <a:cs typeface="+mn-lt"/>
                        </a:rPr>
                        <a:t>期末成绩</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sz="1800" b="0">
                          <a:ea typeface="+mn-lt"/>
                          <a:cs typeface="+mn-lt"/>
                        </a:rPr>
                        <a:t>自我鉴定</a:t>
                      </a:r>
                      <a:endParaRPr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sz="1800" b="0">
                          <a:ea typeface="+mn-lt"/>
                          <a:cs typeface="+mn-lt"/>
                        </a:rPr>
                        <a:t>学生评价</a:t>
                      </a:r>
                      <a:endParaRPr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 </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zh-CN" altLang="en-US" sz="1800" b="0">
                          <a:ea typeface="+mn-lt"/>
                          <a:cs typeface="+mn-lt"/>
                        </a:rPr>
                        <a:t>教师评价</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a:txBody>
                    <a:bodyPr/>
                    <a:p>
                      <a:pPr algn="ctr" fontAlgn="auto">
                        <a:lnSpc>
                          <a:spcPct val="150000"/>
                        </a:lnSpc>
                        <a:buClrTx/>
                        <a:buSzTx/>
                        <a:buFontTx/>
                        <a:buNone/>
                      </a:pPr>
                      <a:r>
                        <a:rPr lang="en-US" sz="1800" b="0">
                          <a:ea typeface="+mn-lt"/>
                          <a:cs typeface="宋体" panose="02010600030101010101" pitchFamily="2" charset="-122"/>
                        </a:rPr>
                        <a:t>家长评价</a:t>
                      </a:r>
                      <a:endParaRPr lang="en-US" sz="1800" b="0">
                        <a:ea typeface="+mn-lt"/>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961515" y="1764665"/>
            <a:ext cx="765175" cy="423545"/>
          </a:xfrm>
          <a:prstGeom prst="rect">
            <a:avLst/>
          </a:prstGeom>
          <a:noFill/>
          <a:effectLst/>
        </p:spPr>
        <p:txBody>
          <a:bodyPr wrap="square" rtlCol="0">
            <a:spAutoFit/>
          </a:bodyPr>
          <a:p>
            <a:pPr>
              <a:lnSpc>
                <a:spcPct val="120000"/>
              </a:lnSpc>
            </a:pP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班级：</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
        <p:nvSpPr>
          <p:cNvPr id="11" name="文本框 10"/>
          <p:cNvSpPr txBox="1"/>
          <p:nvPr/>
        </p:nvSpPr>
        <p:spPr>
          <a:xfrm>
            <a:off x="5944870" y="1767205"/>
            <a:ext cx="765175" cy="423545"/>
          </a:xfrm>
          <a:prstGeom prst="rect">
            <a:avLst/>
          </a:prstGeom>
          <a:noFill/>
          <a:effectLst/>
        </p:spPr>
        <p:txBody>
          <a:bodyPr wrap="square" rtlCol="0">
            <a:spAutoFit/>
          </a:bodyPr>
          <a:p>
            <a:pPr>
              <a:lnSpc>
                <a:spcPct val="120000"/>
              </a:lnSpc>
            </a:pP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姓名：</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
        <p:nvSpPr>
          <p:cNvPr id="13" name="文本框 12"/>
          <p:cNvSpPr txBox="1"/>
          <p:nvPr/>
        </p:nvSpPr>
        <p:spPr>
          <a:xfrm>
            <a:off x="8636635" y="1745615"/>
            <a:ext cx="1833880" cy="423545"/>
          </a:xfrm>
          <a:prstGeom prst="rect">
            <a:avLst/>
          </a:prstGeom>
          <a:noFill/>
          <a:effectLst/>
        </p:spPr>
        <p:txBody>
          <a:bodyPr wrap="square" rtlCol="0">
            <a:spAutoFit/>
          </a:bodyPr>
          <a:p>
            <a:pPr>
              <a:lnSpc>
                <a:spcPct val="120000"/>
              </a:lnSpc>
            </a:pPr>
            <a:r>
              <a:rPr lang="en-US" altLang="zh-CN" dirty="0">
                <a:solidFill>
                  <a:schemeClr val="tx1"/>
                </a:solidFill>
                <a:effectLst>
                  <a:outerShdw blurRad="38100" dist="19050" dir="2700000" algn="tl" rotWithShape="0">
                    <a:schemeClr val="dk1">
                      <a:alpha val="40000"/>
                    </a:schemeClr>
                  </a:outerShdw>
                </a:effectLst>
                <a:ea typeface="+mn-lt"/>
                <a:cs typeface="黑体" panose="02010600030101010101" charset="-122"/>
              </a:rPr>
              <a:t>  </a:t>
            </a:r>
            <a:r>
              <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rPr>
              <a:t>年   月  日</a:t>
            </a:r>
            <a:endParaRPr lang="zh-CN" altLang="en-US" dirty="0">
              <a:solidFill>
                <a:schemeClr val="tx1"/>
              </a:solidFill>
              <a:effectLst>
                <a:outerShdw blurRad="38100" dist="19050" dir="2700000" algn="tl" rotWithShape="0">
                  <a:schemeClr val="dk1">
                    <a:alpha val="40000"/>
                  </a:schemeClr>
                </a:outerShdw>
              </a:effectLst>
              <a:ea typeface="+mn-lt"/>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618615"/>
            <a:ext cx="5566410" cy="147637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（8）教师眼中的我：主要由教师对学生平时学习的感受能力、质疑能力、解决问题能力进行评价，也会对学生的学习习惯、学习方式、学习态度、创新能力等进行评价。</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616" y="1618373"/>
            <a:ext cx="5302942" cy="5302942"/>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1014394" y="4302716"/>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523240" y="40767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138"/>
              <a:ext cx="1305" cy="6129"/>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期末综合素质评价表</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
        <p:nvSpPr>
          <p:cNvPr id="3" name="文本框 2"/>
          <p:cNvSpPr txBox="1"/>
          <p:nvPr/>
        </p:nvSpPr>
        <p:spPr>
          <a:xfrm>
            <a:off x="1961515" y="1764665"/>
            <a:ext cx="765175" cy="423545"/>
          </a:xfrm>
          <a:prstGeom prst="rect">
            <a:avLst/>
          </a:prstGeom>
          <a:noFill/>
          <a:effectLst/>
        </p:spPr>
        <p:txBody>
          <a:bodyPr wrap="square" rtlCol="0">
            <a:spAutoFit/>
          </a:bodyPr>
          <a:p>
            <a:pPr>
              <a:lnSpc>
                <a:spcPct val="120000"/>
              </a:lnSpc>
            </a:pPr>
            <a:r>
              <a:rPr lang="zh-CN" altLang="en-US" dirty="0">
                <a:effectLst>
                  <a:outerShdw blurRad="38100" dist="19050" dir="2700000" algn="tl" rotWithShape="0">
                    <a:schemeClr val="dk1">
                      <a:alpha val="40000"/>
                    </a:schemeClr>
                  </a:outerShdw>
                </a:effectLst>
                <a:ea typeface="+mn-lt"/>
                <a:cs typeface="黑体" panose="02010600030101010101" charset="-122"/>
              </a:rPr>
              <a:t>班级：</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1" name="文本框 10"/>
          <p:cNvSpPr txBox="1"/>
          <p:nvPr/>
        </p:nvSpPr>
        <p:spPr>
          <a:xfrm>
            <a:off x="5944870" y="1767205"/>
            <a:ext cx="765175" cy="423545"/>
          </a:xfrm>
          <a:prstGeom prst="rect">
            <a:avLst/>
          </a:prstGeom>
          <a:noFill/>
          <a:effectLst/>
        </p:spPr>
        <p:txBody>
          <a:bodyPr wrap="square" rtlCol="0">
            <a:spAutoFit/>
          </a:bodyPr>
          <a:p>
            <a:pPr>
              <a:lnSpc>
                <a:spcPct val="120000"/>
              </a:lnSpc>
            </a:pPr>
            <a:r>
              <a:rPr lang="zh-CN" altLang="en-US" dirty="0">
                <a:effectLst>
                  <a:outerShdw blurRad="38100" dist="19050" dir="2700000" algn="tl" rotWithShape="0">
                    <a:schemeClr val="dk1">
                      <a:alpha val="40000"/>
                    </a:schemeClr>
                  </a:outerShdw>
                </a:effectLst>
                <a:ea typeface="+mn-lt"/>
                <a:cs typeface="黑体" panose="02010600030101010101" charset="-122"/>
              </a:rPr>
              <a:t>姓名：</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3" name="文本框 12"/>
          <p:cNvSpPr txBox="1"/>
          <p:nvPr/>
        </p:nvSpPr>
        <p:spPr>
          <a:xfrm>
            <a:off x="8636635" y="1745615"/>
            <a:ext cx="1833880" cy="423545"/>
          </a:xfrm>
          <a:prstGeom prst="rect">
            <a:avLst/>
          </a:prstGeom>
          <a:noFill/>
          <a:effectLst/>
        </p:spPr>
        <p:txBody>
          <a:bodyPr wrap="square" rtlCol="0">
            <a:spAutoFit/>
          </a:bodyPr>
          <a:p>
            <a:pPr>
              <a:lnSpc>
                <a:spcPct val="120000"/>
              </a:lnSpc>
            </a:pPr>
            <a:r>
              <a:rPr lang="en-US" altLang="zh-CN" dirty="0">
                <a:effectLst>
                  <a:outerShdw blurRad="38100" dist="19050" dir="2700000" algn="tl" rotWithShape="0">
                    <a:schemeClr val="dk1">
                      <a:alpha val="40000"/>
                    </a:schemeClr>
                  </a:outerShdw>
                </a:effectLst>
                <a:ea typeface="+mn-lt"/>
                <a:cs typeface="黑体" panose="02010600030101010101" charset="-122"/>
              </a:rPr>
              <a:t>  </a:t>
            </a:r>
            <a:r>
              <a:rPr lang="zh-CN" altLang="en-US" dirty="0">
                <a:effectLst>
                  <a:outerShdw blurRad="38100" dist="19050" dir="2700000" algn="tl" rotWithShape="0">
                    <a:schemeClr val="dk1">
                      <a:alpha val="40000"/>
                    </a:schemeClr>
                  </a:outerShdw>
                </a:effectLst>
                <a:ea typeface="+mn-lt"/>
                <a:cs typeface="黑体" panose="02010600030101010101" charset="-122"/>
              </a:rPr>
              <a:t>年   月  日</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graphicFrame>
        <p:nvGraphicFramePr>
          <p:cNvPr id="2" name="表格 1"/>
          <p:cNvGraphicFramePr/>
          <p:nvPr>
            <p:custDataLst>
              <p:tags r:id="rId3"/>
            </p:custDataLst>
          </p:nvPr>
        </p:nvGraphicFramePr>
        <p:xfrm>
          <a:off x="1877060" y="2189480"/>
          <a:ext cx="9164320" cy="3657600"/>
        </p:xfrm>
        <a:graphic>
          <a:graphicData uri="http://schemas.openxmlformats.org/drawingml/2006/table">
            <a:tbl>
              <a:tblPr firstRow="1" bandRow="1">
                <a:tableStyleId>{5940675A-B579-460E-94D1-54222C63F5DA}</a:tableStyleId>
              </a:tblPr>
              <a:tblGrid>
                <a:gridCol w="1831975"/>
                <a:gridCol w="1830705"/>
                <a:gridCol w="1833880"/>
                <a:gridCol w="1834515"/>
                <a:gridCol w="1833245"/>
              </a:tblGrid>
              <a:tr h="457200">
                <a:tc rowSpan="2">
                  <a:txBody>
                    <a:bodyPr/>
                    <a:p>
                      <a:pPr indent="0" algn="ctr">
                        <a:lnSpc>
                          <a:spcPct val="250000"/>
                        </a:lnSpc>
                        <a:buNone/>
                      </a:pPr>
                      <a:r>
                        <a:rPr lang="zh-CN" altLang="en-US" sz="1800" b="0">
                          <a:ea typeface="+mn-lt"/>
                          <a:cs typeface="+mn-lt"/>
                        </a:rPr>
                        <a:t>内容</a:t>
                      </a:r>
                      <a:r>
                        <a:rPr lang="en-US" altLang="zh-CN"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lnSpc>
                          <a:spcPct val="150000"/>
                        </a:lnSpc>
                        <a:buNone/>
                      </a:pPr>
                      <a:r>
                        <a:rPr lang="zh-CN" altLang="en-US" sz="1800" b="0">
                          <a:ea typeface="+mn-lt"/>
                          <a:cs typeface="+mn-lt"/>
                        </a:rPr>
                        <a:t>评价等级</a:t>
                      </a:r>
                      <a:r>
                        <a:rPr lang="en-US"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57200">
                <a:tc vMerge="1">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优</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良</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中</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差</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p>
                      <a:pPr indent="0" algn="ctr">
                        <a:lnSpc>
                          <a:spcPct val="150000"/>
                        </a:lnSpc>
                        <a:buNone/>
                      </a:pPr>
                      <a:r>
                        <a:rPr lang="zh-CN" altLang="en-US" sz="1800" b="0">
                          <a:ea typeface="+mn-lt"/>
                          <a:cs typeface="+mn-lt"/>
                        </a:rPr>
                        <a:t>学习态度</a:t>
                      </a:r>
                      <a:r>
                        <a:rPr lang="en-US"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p>
                      <a:pPr indent="0" algn="ctr">
                        <a:lnSpc>
                          <a:spcPct val="150000"/>
                        </a:lnSpc>
                        <a:buNone/>
                      </a:pPr>
                      <a:r>
                        <a:rPr lang="zh-CN" altLang="en-US" sz="1800" b="0">
                          <a:ea typeface="+mn-lt"/>
                          <a:cs typeface="+mn-lt"/>
                        </a:rPr>
                        <a:t>思想的独创性</a:t>
                      </a:r>
                      <a:r>
                        <a:rPr lang="en-US"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p>
                      <a:pPr indent="0" algn="ctr">
                        <a:lnSpc>
                          <a:spcPct val="150000"/>
                        </a:lnSpc>
                        <a:buNone/>
                      </a:pPr>
                      <a:r>
                        <a:rPr lang="zh-CN" altLang="en-US" sz="1800" b="0">
                          <a:ea typeface="+mn-lt"/>
                          <a:cs typeface="+mn-lt"/>
                        </a:rPr>
                        <a:t>发言情况</a:t>
                      </a:r>
                      <a:r>
                        <a:rPr lang="en-US"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p>
                      <a:pPr indent="0" algn="ctr">
                        <a:lnSpc>
                          <a:spcPct val="150000"/>
                        </a:lnSpc>
                        <a:buNone/>
                      </a:pPr>
                      <a:r>
                        <a:rPr lang="zh-CN" altLang="en-US" sz="1800" b="0">
                          <a:ea typeface="+mn-lt"/>
                          <a:cs typeface="+mn-lt"/>
                        </a:rPr>
                        <a:t>作业情况</a:t>
                      </a:r>
                      <a:r>
                        <a:rPr lang="en-US"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p>
                      <a:pPr indent="0" algn="ctr">
                        <a:lnSpc>
                          <a:spcPct val="150000"/>
                        </a:lnSpc>
                        <a:buNone/>
                      </a:pPr>
                      <a:r>
                        <a:rPr lang="zh-CN" altLang="en-US" sz="1800" b="0">
                          <a:ea typeface="+mn-lt"/>
                          <a:cs typeface="+mn-lt"/>
                        </a:rPr>
                        <a:t>学习合作能力</a:t>
                      </a:r>
                      <a:r>
                        <a:rPr lang="en-US" sz="1800" b="0">
                          <a:ea typeface="+mn-lt"/>
                          <a:cs typeface="+mn-lt"/>
                        </a:rPr>
                        <a:t> </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p>
                      <a:pPr indent="0" algn="ctr">
                        <a:lnSpc>
                          <a:spcPct val="150000"/>
                        </a:lnSpc>
                        <a:buNone/>
                      </a:pPr>
                      <a:r>
                        <a:rPr lang="en-US" sz="1800" b="0">
                          <a:ea typeface="+mn-lt"/>
                          <a:cs typeface="+mn-lt"/>
                        </a:rPr>
                        <a:t> </a:t>
                      </a:r>
                      <a:r>
                        <a:rPr lang="zh-CN" altLang="en-US" sz="1800" b="0">
                          <a:ea typeface="+mn-lt"/>
                          <a:cs typeface="+mn-lt"/>
                        </a:rPr>
                        <a:t>学科成绩</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618615"/>
            <a:ext cx="5566410" cy="112966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（9）父母眼中的我：此板块主要是为了让家长更加全面地了解学生，引导家长科学地辅导学生，架起家长、学生与学校沟通的桥梁，促进学生的全面发展。</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115" y="2302786"/>
            <a:ext cx="4758140" cy="475814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1023919" y="4312876"/>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523240" y="40767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5980" y="1657"/>
              <a:ext cx="1305" cy="3855"/>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父母眼中的我</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
        <p:nvSpPr>
          <p:cNvPr id="3" name="文本框 2"/>
          <p:cNvSpPr txBox="1"/>
          <p:nvPr/>
        </p:nvSpPr>
        <p:spPr>
          <a:xfrm>
            <a:off x="1961515" y="1793240"/>
            <a:ext cx="765175" cy="423545"/>
          </a:xfrm>
          <a:prstGeom prst="rect">
            <a:avLst/>
          </a:prstGeom>
          <a:noFill/>
          <a:effectLst/>
        </p:spPr>
        <p:txBody>
          <a:bodyPr wrap="square" rtlCol="0">
            <a:spAutoFit/>
          </a:bodyPr>
          <a:p>
            <a:pPr>
              <a:lnSpc>
                <a:spcPct val="120000"/>
              </a:lnSpc>
            </a:pPr>
            <a:r>
              <a:rPr lang="zh-CN" altLang="en-US" dirty="0">
                <a:effectLst>
                  <a:outerShdw blurRad="38100" dist="19050" dir="2700000" algn="tl" rotWithShape="0">
                    <a:schemeClr val="dk1">
                      <a:alpha val="40000"/>
                    </a:schemeClr>
                  </a:outerShdw>
                </a:effectLst>
                <a:ea typeface="+mn-lt"/>
                <a:cs typeface="黑体" panose="02010600030101010101" charset="-122"/>
              </a:rPr>
              <a:t>班级：</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1" name="文本框 10"/>
          <p:cNvSpPr txBox="1"/>
          <p:nvPr/>
        </p:nvSpPr>
        <p:spPr>
          <a:xfrm>
            <a:off x="5944870" y="1843405"/>
            <a:ext cx="765175" cy="423545"/>
          </a:xfrm>
          <a:prstGeom prst="rect">
            <a:avLst/>
          </a:prstGeom>
          <a:noFill/>
          <a:effectLst/>
        </p:spPr>
        <p:txBody>
          <a:bodyPr wrap="square" rtlCol="0">
            <a:spAutoFit/>
          </a:bodyPr>
          <a:p>
            <a:pPr>
              <a:lnSpc>
                <a:spcPct val="120000"/>
              </a:lnSpc>
            </a:pPr>
            <a:r>
              <a:rPr lang="zh-CN" altLang="en-US" dirty="0">
                <a:effectLst>
                  <a:outerShdw blurRad="38100" dist="19050" dir="2700000" algn="tl" rotWithShape="0">
                    <a:schemeClr val="dk1">
                      <a:alpha val="40000"/>
                    </a:schemeClr>
                  </a:outerShdw>
                </a:effectLst>
                <a:ea typeface="+mn-lt"/>
                <a:cs typeface="黑体" panose="02010600030101010101" charset="-122"/>
              </a:rPr>
              <a:t>姓名：</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3" name="文本框 12"/>
          <p:cNvSpPr txBox="1"/>
          <p:nvPr/>
        </p:nvSpPr>
        <p:spPr>
          <a:xfrm>
            <a:off x="9408160" y="1812290"/>
            <a:ext cx="1833880" cy="423545"/>
          </a:xfrm>
          <a:prstGeom prst="rect">
            <a:avLst/>
          </a:prstGeom>
          <a:noFill/>
          <a:effectLst/>
        </p:spPr>
        <p:txBody>
          <a:bodyPr wrap="square" rtlCol="0">
            <a:spAutoFit/>
          </a:bodyPr>
          <a:p>
            <a:pPr>
              <a:lnSpc>
                <a:spcPct val="120000"/>
              </a:lnSpc>
            </a:pPr>
            <a:r>
              <a:rPr lang="en-US" altLang="zh-CN" dirty="0">
                <a:effectLst>
                  <a:outerShdw blurRad="38100" dist="19050" dir="2700000" algn="tl" rotWithShape="0">
                    <a:schemeClr val="dk1">
                      <a:alpha val="40000"/>
                    </a:schemeClr>
                  </a:outerShdw>
                </a:effectLst>
                <a:ea typeface="+mn-lt"/>
                <a:cs typeface="黑体" panose="02010600030101010101" charset="-122"/>
              </a:rPr>
              <a:t>  </a:t>
            </a:r>
            <a:r>
              <a:rPr lang="zh-CN" altLang="en-US" dirty="0">
                <a:effectLst>
                  <a:outerShdw blurRad="38100" dist="19050" dir="2700000" algn="tl" rotWithShape="0">
                    <a:schemeClr val="dk1">
                      <a:alpha val="40000"/>
                    </a:schemeClr>
                  </a:outerShdw>
                </a:effectLst>
                <a:ea typeface="+mn-lt"/>
                <a:cs typeface="黑体" panose="02010600030101010101" charset="-122"/>
              </a:rPr>
              <a:t>年   月  日</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00" name="文本框 99"/>
          <p:cNvSpPr txBox="1"/>
          <p:nvPr/>
        </p:nvSpPr>
        <p:spPr>
          <a:xfrm>
            <a:off x="3390900" y="3988435"/>
            <a:ext cx="5080000" cy="252730"/>
          </a:xfrm>
          <a:prstGeom prst="rect">
            <a:avLst/>
          </a:prstGeom>
          <a:noFill/>
          <a:ln w="9525">
            <a:noFill/>
          </a:ln>
        </p:spPr>
        <p:txBody>
          <a:bodyPr>
            <a:spAutoFit/>
          </a:bodyPr>
          <a:p>
            <a:pPr indent="0"/>
            <a:r>
              <a:rPr lang="en-US" sz="1050" b="0">
                <a:latin typeface="Calibri" panose="020F0502020204030204" charset="0"/>
                <a:ea typeface="宋体" panose="02010600030101010101" pitchFamily="2" charset="-122"/>
                <a:cs typeface="Times New Roman" panose="02020603050405020304" pitchFamily="18" charset="0"/>
              </a:rPr>
              <a:t> </a:t>
            </a:r>
            <a:endParaRPr lang="zh-CN" altLang="en-US"/>
          </a:p>
        </p:txBody>
      </p:sp>
      <p:graphicFrame>
        <p:nvGraphicFramePr>
          <p:cNvPr id="7" name="表格 6"/>
          <p:cNvGraphicFramePr/>
          <p:nvPr>
            <p:custDataLst>
              <p:tags r:id="rId3"/>
            </p:custDataLst>
          </p:nvPr>
        </p:nvGraphicFramePr>
        <p:xfrm>
          <a:off x="1858645" y="2357120"/>
          <a:ext cx="9431020" cy="3637280"/>
        </p:xfrm>
        <a:graphic>
          <a:graphicData uri="http://schemas.openxmlformats.org/drawingml/2006/table">
            <a:tbl>
              <a:tblPr firstRow="1" bandRow="1">
                <a:tableStyleId>{5940675A-B579-460E-94D1-54222C63F5DA}</a:tableStyleId>
              </a:tblPr>
              <a:tblGrid>
                <a:gridCol w="5515610"/>
                <a:gridCol w="983615"/>
                <a:gridCol w="970280"/>
                <a:gridCol w="962660"/>
                <a:gridCol w="998855"/>
              </a:tblGrid>
              <a:tr h="454660">
                <a:tc>
                  <a:txBody>
                    <a:bodyPr/>
                    <a:p>
                      <a:pPr indent="0" algn="ctr">
                        <a:lnSpc>
                          <a:spcPct val="150000"/>
                        </a:lnSpc>
                        <a:buNone/>
                      </a:pPr>
                      <a:r>
                        <a:rPr lang="en-US" sz="1800" b="0">
                          <a:ea typeface="+mn-lt"/>
                          <a:cs typeface="+mn-lt"/>
                        </a:rPr>
                        <a:t> </a:t>
                      </a:r>
                      <a:r>
                        <a:rPr lang="zh-CN" altLang="en-US" sz="1800" b="0">
                          <a:ea typeface="+mn-lt"/>
                          <a:cs typeface="+mn-lt"/>
                        </a:rPr>
                        <a:t>内容</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lnSpc>
                          <a:spcPct val="150000"/>
                        </a:lnSpc>
                        <a:buNone/>
                      </a:pPr>
                      <a:r>
                        <a:rPr lang="en-US" sz="1800" b="0">
                          <a:ea typeface="+mn-lt"/>
                          <a:cs typeface="+mn-lt"/>
                        </a:rPr>
                        <a:t> </a:t>
                      </a:r>
                      <a:r>
                        <a:rPr lang="zh-CN" altLang="en-US" sz="1800" b="0">
                          <a:ea typeface="+mn-lt"/>
                          <a:cs typeface="+mn-lt"/>
                        </a:rPr>
                        <a:t>等级评价</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54660">
                <a:tc>
                  <a:txBody>
                    <a:bodyPr/>
                    <a:p>
                      <a:pPr indent="0" algn="ctr">
                        <a:lnSpc>
                          <a:spcPct val="150000"/>
                        </a:lnSpc>
                        <a:buNone/>
                      </a:pPr>
                      <a:r>
                        <a:rPr lang="en-US" sz="1800" b="0">
                          <a:ea typeface="+mn-lt"/>
                          <a:cs typeface="+mn-lt"/>
                        </a:rPr>
                        <a:t> 您的孩子能主动和您谈学习、生活、心事吗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优</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良</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中</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mn-lt"/>
                        </a:rPr>
                        <a:t> </a:t>
                      </a:r>
                      <a:r>
                        <a:rPr lang="zh-CN" altLang="en-US" sz="1800" b="0">
                          <a:ea typeface="+mn-lt"/>
                          <a:cs typeface="+mn-lt"/>
                        </a:rPr>
                        <a:t>差</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p>
                      <a:pPr indent="0" algn="ctr">
                        <a:lnSpc>
                          <a:spcPct val="150000"/>
                        </a:lnSpc>
                        <a:buNone/>
                      </a:pPr>
                      <a:r>
                        <a:rPr lang="en-US" sz="1800" b="0">
                          <a:ea typeface="+mn-lt"/>
                          <a:cs typeface="+mn-lt"/>
                        </a:rPr>
                        <a:t> 您的孩子在家能自觉学习吗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p>
                      <a:pPr indent="0" algn="ctr">
                        <a:lnSpc>
                          <a:spcPct val="150000"/>
                        </a:lnSpc>
                        <a:buNone/>
                      </a:pPr>
                      <a:r>
                        <a:rPr lang="en-US" sz="1800" b="0">
                          <a:ea typeface="+mn-lt"/>
                          <a:cs typeface="+mn-lt"/>
                        </a:rPr>
                        <a:t> 您的孩子做事有耐心、有条理吗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p>
                      <a:pPr indent="0" algn="ctr">
                        <a:lnSpc>
                          <a:spcPct val="150000"/>
                        </a:lnSpc>
                        <a:buNone/>
                      </a:pPr>
                      <a:r>
                        <a:rPr lang="en-US" sz="1800" b="0">
                          <a:ea typeface="+mn-lt"/>
                          <a:cs typeface="+mn-lt"/>
                        </a:rPr>
                        <a:t> 您的孩子在家能做力所能及的家务吗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p>
                      <a:pPr indent="0" algn="ctr">
                        <a:lnSpc>
                          <a:spcPct val="150000"/>
                        </a:lnSpc>
                        <a:buNone/>
                      </a:pPr>
                      <a:r>
                        <a:rPr lang="en-US" sz="1800" b="0">
                          <a:ea typeface="+mn-lt"/>
                          <a:cs typeface="+mn-lt"/>
                        </a:rPr>
                        <a:t> 您的孩子喜欢问为什么吗</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p>
                      <a:pPr indent="0" algn="ctr">
                        <a:lnSpc>
                          <a:spcPct val="150000"/>
                        </a:lnSpc>
                        <a:buNone/>
                      </a:pPr>
                      <a:r>
                        <a:rPr lang="en-US" sz="1800" b="0">
                          <a:ea typeface="+mn-lt"/>
                          <a:cs typeface="+mn-lt"/>
                        </a:rPr>
                        <a:t> 您的孩子的优点是</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lnSpc>
                          <a:spcPct val="150000"/>
                        </a:lnSpc>
                        <a:buNone/>
                      </a:pPr>
                      <a:r>
                        <a:rPr lang="en-US" sz="1800" b="0">
                          <a:ea typeface="+mn-lt"/>
                          <a:cs typeface="Calibri" panose="020F0502020204030204" charset="0"/>
                        </a:rPr>
                        <a:t> </a:t>
                      </a: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54660">
                <a:tc>
                  <a:txBody>
                    <a:bodyPr/>
                    <a:p>
                      <a:pPr indent="0" algn="ctr">
                        <a:lnSpc>
                          <a:spcPct val="150000"/>
                        </a:lnSpc>
                        <a:buNone/>
                      </a:pPr>
                      <a:r>
                        <a:rPr lang="en-US" sz="1800" b="0">
                          <a:ea typeface="+mn-lt"/>
                          <a:cs typeface="+mn-lt"/>
                        </a:rPr>
                        <a:t> 您对孩子想说什么</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lnSpc>
                          <a:spcPct val="150000"/>
                        </a:lnSpc>
                        <a:buNone/>
                      </a:pPr>
                      <a:endParaRPr lang="en-US" altLang="en-US" sz="1800" b="0">
                        <a:ea typeface="+mn-lt"/>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33595" y="43180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一、学生成长档案袋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75200" y="1618615"/>
            <a:ext cx="5566410" cy="216852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（10）个人获得的证书及兴趣爱好作品：主要是学生在班级、学校组织的各种活动中获得的荣誉证书和在学期或学年评优中获得的荣誉证书，还可以装入学生自己的作品，比如摄影作品、绘画作品等。</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（11）合作中的我：学生在参加集体活动中的个人表现，注重倡导合作意识和集体荣誉感。</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sp>
        <p:nvSpPr>
          <p:cNvPr id="3" name="任意多边形: 形状 1"/>
          <p:cNvSpPr/>
          <p:nvPr/>
        </p:nvSpPr>
        <p:spPr>
          <a:xfrm rot="20955541" flipH="1">
            <a:off x="-2449501" y="339906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115" y="2302786"/>
            <a:ext cx="4758140" cy="475814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1023919" y="4312876"/>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2065020" y="2320925"/>
            <a:ext cx="6157595" cy="2515235"/>
          </a:xfrm>
          <a:prstGeom prst="rect">
            <a:avLst/>
          </a:prstGeom>
        </p:spPr>
        <p:txBody>
          <a:bodyPr wrap="square">
            <a:spAutoFit/>
          </a:bodyPr>
          <a:lstStyle/>
          <a:p>
            <a:pPr lvl="0" indent="457200" fontAlgn="auto">
              <a:lnSpc>
                <a:spcPct val="125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小学班级管理中对学生的评价是班主任工作的一项重要内容，</a:t>
            </a:r>
            <a:r>
              <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对学生的评价主要是对小学生综合素质的评价。现代班级管理评价中，学生的主体地位应该得到尊重，主体性也要得到发挥，因此，更多的发展性评价方式逐渐推出，不再仅仅如传统评价中那样，学生为被动的主体，在发展性评价方式中，会让小学生学会反思自己的行为，也给每个孩子提供充分展示自己的机会，使之成为积极主动的评价主体。</a:t>
            </a:r>
            <a:endPar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4" name="组合 23"/>
          <p:cNvGrpSpPr/>
          <p:nvPr/>
        </p:nvGrpSpPr>
        <p:grpSpPr>
          <a:xfrm>
            <a:off x="2014122" y="5095376"/>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5095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523240" y="407670"/>
            <a:ext cx="11698605" cy="6706235"/>
          </a:xfrm>
          <a:prstGeom prst="rect">
            <a:avLst/>
          </a:prstGeom>
        </p:spPr>
      </p:pic>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5980" y="1657"/>
              <a:ext cx="1305" cy="3855"/>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合作中的我</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
        <p:nvSpPr>
          <p:cNvPr id="3" name="文本框 2"/>
          <p:cNvSpPr txBox="1"/>
          <p:nvPr/>
        </p:nvSpPr>
        <p:spPr>
          <a:xfrm>
            <a:off x="1961515" y="1793240"/>
            <a:ext cx="765175" cy="423545"/>
          </a:xfrm>
          <a:prstGeom prst="rect">
            <a:avLst/>
          </a:prstGeom>
          <a:noFill/>
          <a:effectLst/>
        </p:spPr>
        <p:txBody>
          <a:bodyPr wrap="square" rtlCol="0">
            <a:spAutoFit/>
          </a:bodyPr>
          <a:p>
            <a:pPr>
              <a:lnSpc>
                <a:spcPct val="120000"/>
              </a:lnSpc>
            </a:pPr>
            <a:r>
              <a:rPr lang="zh-CN" altLang="en-US" dirty="0">
                <a:effectLst>
                  <a:outerShdw blurRad="38100" dist="19050" dir="2700000" algn="tl" rotWithShape="0">
                    <a:schemeClr val="dk1">
                      <a:alpha val="40000"/>
                    </a:schemeClr>
                  </a:outerShdw>
                </a:effectLst>
                <a:ea typeface="+mn-lt"/>
                <a:cs typeface="黑体" panose="02010600030101010101" charset="-122"/>
              </a:rPr>
              <a:t>班级：</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1" name="文本框 10"/>
          <p:cNvSpPr txBox="1"/>
          <p:nvPr/>
        </p:nvSpPr>
        <p:spPr>
          <a:xfrm>
            <a:off x="5944870" y="1843405"/>
            <a:ext cx="765175" cy="423545"/>
          </a:xfrm>
          <a:prstGeom prst="rect">
            <a:avLst/>
          </a:prstGeom>
          <a:noFill/>
          <a:effectLst/>
        </p:spPr>
        <p:txBody>
          <a:bodyPr wrap="square" rtlCol="0">
            <a:spAutoFit/>
          </a:bodyPr>
          <a:p>
            <a:pPr>
              <a:lnSpc>
                <a:spcPct val="120000"/>
              </a:lnSpc>
            </a:pPr>
            <a:r>
              <a:rPr lang="zh-CN" altLang="en-US" dirty="0">
                <a:effectLst>
                  <a:outerShdw blurRad="38100" dist="19050" dir="2700000" algn="tl" rotWithShape="0">
                    <a:schemeClr val="dk1">
                      <a:alpha val="40000"/>
                    </a:schemeClr>
                  </a:outerShdw>
                </a:effectLst>
                <a:ea typeface="+mn-lt"/>
                <a:cs typeface="黑体" panose="02010600030101010101" charset="-122"/>
              </a:rPr>
              <a:t>姓名：</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3" name="文本框 12"/>
          <p:cNvSpPr txBox="1"/>
          <p:nvPr/>
        </p:nvSpPr>
        <p:spPr>
          <a:xfrm>
            <a:off x="9760585" y="1812290"/>
            <a:ext cx="1833880" cy="423545"/>
          </a:xfrm>
          <a:prstGeom prst="rect">
            <a:avLst/>
          </a:prstGeom>
          <a:noFill/>
          <a:effectLst/>
        </p:spPr>
        <p:txBody>
          <a:bodyPr wrap="square" rtlCol="0">
            <a:spAutoFit/>
          </a:bodyPr>
          <a:p>
            <a:pPr>
              <a:lnSpc>
                <a:spcPct val="120000"/>
              </a:lnSpc>
            </a:pPr>
            <a:r>
              <a:rPr lang="en-US" altLang="zh-CN" dirty="0">
                <a:effectLst>
                  <a:outerShdw blurRad="38100" dist="19050" dir="2700000" algn="tl" rotWithShape="0">
                    <a:schemeClr val="dk1">
                      <a:alpha val="40000"/>
                    </a:schemeClr>
                  </a:outerShdw>
                </a:effectLst>
                <a:ea typeface="+mn-lt"/>
                <a:cs typeface="黑体" panose="02010600030101010101" charset="-122"/>
              </a:rPr>
              <a:t>  </a:t>
            </a:r>
            <a:r>
              <a:rPr lang="zh-CN" altLang="en-US" dirty="0">
                <a:effectLst>
                  <a:outerShdw blurRad="38100" dist="19050" dir="2700000" algn="tl" rotWithShape="0">
                    <a:schemeClr val="dk1">
                      <a:alpha val="40000"/>
                    </a:schemeClr>
                  </a:outerShdw>
                </a:effectLst>
                <a:ea typeface="+mn-lt"/>
                <a:cs typeface="黑体" panose="02010600030101010101" charset="-122"/>
              </a:rPr>
              <a:t>年   月  日</a:t>
            </a:r>
            <a:endParaRPr lang="zh-CN" altLang="en-US" dirty="0">
              <a:effectLst>
                <a:outerShdw blurRad="38100" dist="19050" dir="2700000" algn="tl" rotWithShape="0">
                  <a:schemeClr val="dk1">
                    <a:alpha val="40000"/>
                  </a:schemeClr>
                </a:outerShdw>
              </a:effectLst>
              <a:ea typeface="+mn-lt"/>
              <a:cs typeface="黑体" panose="02010600030101010101" charset="-122"/>
            </a:endParaRPr>
          </a:p>
        </p:txBody>
      </p:sp>
      <p:sp>
        <p:nvSpPr>
          <p:cNvPr id="100" name="文本框 99"/>
          <p:cNvSpPr txBox="1"/>
          <p:nvPr/>
        </p:nvSpPr>
        <p:spPr>
          <a:xfrm>
            <a:off x="3390900" y="3988435"/>
            <a:ext cx="5080000" cy="252730"/>
          </a:xfrm>
          <a:prstGeom prst="rect">
            <a:avLst/>
          </a:prstGeom>
          <a:noFill/>
          <a:ln w="9525">
            <a:noFill/>
          </a:ln>
        </p:spPr>
        <p:txBody>
          <a:bodyPr>
            <a:spAutoFit/>
          </a:bodyPr>
          <a:p>
            <a:pPr indent="0"/>
            <a:r>
              <a:rPr lang="en-US" sz="1050" b="0">
                <a:latin typeface="Calibri" panose="020F0502020204030204" charset="0"/>
                <a:ea typeface="宋体" panose="02010600030101010101" pitchFamily="2" charset="-122"/>
                <a:cs typeface="Times New Roman" panose="02020603050405020304" pitchFamily="18" charset="0"/>
              </a:rPr>
              <a:t> </a:t>
            </a:r>
            <a:endParaRPr lang="zh-CN" altLang="en-US"/>
          </a:p>
        </p:txBody>
      </p:sp>
      <p:graphicFrame>
        <p:nvGraphicFramePr>
          <p:cNvPr id="2" name="表格 1"/>
          <p:cNvGraphicFramePr/>
          <p:nvPr>
            <p:custDataLst>
              <p:tags r:id="rId3"/>
            </p:custDataLst>
          </p:nvPr>
        </p:nvGraphicFramePr>
        <p:xfrm>
          <a:off x="1869440" y="2266950"/>
          <a:ext cx="9592945" cy="3317875"/>
        </p:xfrm>
        <a:graphic>
          <a:graphicData uri="http://schemas.openxmlformats.org/drawingml/2006/table">
            <a:tbl>
              <a:tblPr firstRow="1" bandRow="1">
                <a:tableStyleId>{5940675A-B579-460E-94D1-54222C63F5DA}</a:tableStyleId>
              </a:tblPr>
              <a:tblGrid>
                <a:gridCol w="2397125"/>
                <a:gridCol w="2397125"/>
                <a:gridCol w="2397125"/>
                <a:gridCol w="2401570"/>
              </a:tblGrid>
              <a:tr h="663575">
                <a:tc>
                  <a:txBody>
                    <a:bodyPr/>
                    <a:p>
                      <a:pPr indent="0" algn="ctr">
                        <a:lnSpc>
                          <a:spcPct val="150000"/>
                        </a:lnSpc>
                        <a:buNone/>
                      </a:pPr>
                      <a:r>
                        <a:rPr lang="en-US" sz="1800" b="0">
                          <a:ea typeface="+mn-lt"/>
                          <a:cs typeface="+mn-lt"/>
                        </a:rPr>
                        <a:t> </a:t>
                      </a:r>
                      <a:r>
                        <a:rPr lang="zh-CN" altLang="en-US" sz="1800" b="0">
                          <a:ea typeface="+mn-lt"/>
                          <a:cs typeface="+mn-lt"/>
                        </a:rPr>
                        <a:t>活动时间</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3575">
                <a:tc>
                  <a:txBody>
                    <a:bodyPr/>
                    <a:p>
                      <a:pPr indent="0" algn="ctr">
                        <a:lnSpc>
                          <a:spcPct val="150000"/>
                        </a:lnSpc>
                        <a:buNone/>
                      </a:pPr>
                      <a:r>
                        <a:rPr lang="en-US" sz="1800" b="0">
                          <a:ea typeface="+mn-lt"/>
                          <a:cs typeface="+mn-lt"/>
                        </a:rPr>
                        <a:t> 活动内容</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3575">
                <a:tc>
                  <a:txBody>
                    <a:bodyPr/>
                    <a:p>
                      <a:pPr indent="0" algn="ctr">
                        <a:lnSpc>
                          <a:spcPct val="150000"/>
                        </a:lnSpc>
                        <a:buNone/>
                      </a:pPr>
                      <a:r>
                        <a:rPr lang="en-US" sz="1800" b="0">
                          <a:ea typeface="+mn-lt"/>
                          <a:cs typeface="+mn-lt"/>
                        </a:rPr>
                        <a:t> 个人承担任务</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3575">
                <a:tc>
                  <a:txBody>
                    <a:bodyPr/>
                    <a:p>
                      <a:pPr indent="0" algn="ctr">
                        <a:lnSpc>
                          <a:spcPct val="150000"/>
                        </a:lnSpc>
                        <a:buNone/>
                      </a:pPr>
                      <a:r>
                        <a:rPr lang="en-US" sz="1800" b="0">
                          <a:ea typeface="+mn-lt"/>
                          <a:cs typeface="+mn-lt"/>
                        </a:rPr>
                        <a:t> 个人表现</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3575">
                <a:tc>
                  <a:txBody>
                    <a:bodyPr/>
                    <a:p>
                      <a:pPr indent="0" algn="ctr">
                        <a:lnSpc>
                          <a:spcPct val="150000"/>
                        </a:lnSpc>
                        <a:buNone/>
                      </a:pPr>
                      <a:r>
                        <a:rPr lang="en-US" sz="1800" b="0">
                          <a:ea typeface="+mn-lt"/>
                          <a:cs typeface="+mn-lt"/>
                        </a:rPr>
                        <a:t> </a:t>
                      </a:r>
                      <a:r>
                        <a:rPr lang="en-US" altLang="en-US" sz="1800" b="0">
                          <a:ea typeface="+mn-lt"/>
                          <a:cs typeface="+mn-lt"/>
                        </a:rPr>
                        <a:t>活动成效</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757045" y="3683635"/>
            <a:ext cx="9357360" cy="252730"/>
          </a:xfrm>
          <a:prstGeom prst="rect">
            <a:avLst/>
          </a:prstGeom>
          <a:noFill/>
          <a:ln w="9525">
            <a:noFill/>
          </a:ln>
        </p:spPr>
        <p:txBody>
          <a:bodyPr wrap="square">
            <a:spAutoFit/>
          </a:bodyPr>
          <a:p>
            <a:pPr indent="0"/>
            <a:r>
              <a:rPr lang="en-US" sz="1050" b="0">
                <a:latin typeface="Calibri" panose="020F0502020204030204" charset="0"/>
                <a:ea typeface="宋体" panose="02010600030101010101" pitchFamily="2" charset="-122"/>
                <a:cs typeface="Times New Roman" panose="02020603050405020304" pitchFamily="18" charset="0"/>
              </a:rPr>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45355" y="27622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二、小学生综合素质评价手册</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866390" y="1161415"/>
            <a:ext cx="8710930" cy="4592320"/>
          </a:xfrm>
          <a:prstGeom prst="rect">
            <a:avLst/>
          </a:prstGeom>
        </p:spPr>
        <p:txBody>
          <a:bodyPr wrap="square">
            <a:spAutoFit/>
          </a:bodyPr>
          <a:p>
            <a:pPr indent="457200" algn="l"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中学生各方面的发展过程和发展状态进行全方位评价的小册子。这种评价形式的推广有些是自上而下模式——由教育行政管理部门主持研制、实验后逐步推广到各个学校，有些则是自下而上模式——由学校研制、试行，得到教育行政管理部门认可后推广。辽宁省的《小学生综合素质评价手册》分为“成长空间”“基础素质”“课程评价”“才艺展示”“成功记忆”“心灵相约”和“综合素质”七个板块。“成长空间”主要包括学生的自我介绍、家庭介绍和班级介绍；“基础素质”旨在评价学生在品德习惯、学习能力、交流与合作、运动与健康、艺术素养等方面的表现；“课程评价”主要是对学生各学科学习及综合实践活动、地方课程和校本课程的学业成就进行评价，采用优秀（A）、良好（B）、合格（C）、需努力（D）四个等级记录；“才艺展示”主要展示小学生的个性、特长；“成功记忆”主要记录小学生的获奖情况和参加各级大型活动情况；“心灵相约”主要用于表达家长、同学、老师的期望和建议；“综合素质”则以“综合素质评价报告单”的方式将小学生各方面的素质综合地表现出来，是对小学生素质的全面展示。</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55" y="3513455"/>
            <a:ext cx="3461385" cy="34613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02615" y="2172970"/>
            <a:ext cx="6866255" cy="299974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小学生素质综合评价手册要求评价的主体是多元的、内容是多方面的。学生在各门课程学习上的表现主要依靠每一位任课教师予以评价，因此，班主任需要协调各科教师的填写，学生的品德习惯、心理健康、综合实践、个性发展的评价以及综合评价等则需要班主任进行组织甚至亲自操作。班主任不能仅仅将小学生素质综合评价手册作为一个评价蓝本，而且要认识到不能仅在学期末才使用手册，平时也应以此为依据及时鼓励学生的成长或纠正学生的问题。</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41452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二、小学生综合素质评价手册</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3395" y="3249295"/>
            <a:ext cx="3507740" cy="35077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00380" y="1617980"/>
            <a:ext cx="7221220" cy="439991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评语是指在学期末由班主任用文字对学生的各方面发展所做的概要评价。虽然它通常为学生综合素质评价手册中的一部分，但对班主任来说，却是一项非常重要的工作。适宜的评语能帮助学生正确地认识自己，明确进一步努力的方向。撰写评语也是班主任了解学生的表现，是班主任表达期望的重要途径。</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学生操行评语是帮助学生正确认识自我、发扬优点、改正缺点的重要德育手段，也是方便学生家长了解其子女在校各方面表现情况的重要依据，同时还具有向学生进行思想品德教育的功能。一份好的评语，应该具备言简意赅、激励性强、个性鲜明、有亲切感等特点，能反映学生的个性特点，充分肯定学生，鼓励学生，又能适当指出缺点，既使学生能正确认识自己，明确今后努力的方向，体会到班主任评语的用意，又能使家长了解子女的情况，有效地配合学校。</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    </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评语不仅仅是一种评价方式，更是一种教育手段，所以，班主任在书写评语时应力求做到以下几个方面：</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14020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三、评语</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465" y="3863340"/>
            <a:ext cx="3014980" cy="3014980"/>
          </a:xfrm>
          <a:prstGeom prst="rect">
            <a:avLst/>
          </a:prstGeom>
        </p:spPr>
      </p:pic>
      <p:sp>
        <p:nvSpPr>
          <p:cNvPr id="4" name="Freeform 105"/>
          <p:cNvSpPr/>
          <p:nvPr/>
        </p:nvSpPr>
        <p:spPr bwMode="auto">
          <a:xfrm>
            <a:off x="2295114" y="295276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6" name="Freeform 105"/>
          <p:cNvSpPr/>
          <p:nvPr/>
        </p:nvSpPr>
        <p:spPr bwMode="auto">
          <a:xfrm flipH="1">
            <a:off x="2778667" y="295270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Freeform 105"/>
          <p:cNvSpPr/>
          <p:nvPr/>
        </p:nvSpPr>
        <p:spPr bwMode="auto">
          <a:xfrm>
            <a:off x="2271619" y="509843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8" name="Freeform 105"/>
          <p:cNvSpPr/>
          <p:nvPr/>
        </p:nvSpPr>
        <p:spPr bwMode="auto">
          <a:xfrm flipH="1">
            <a:off x="2743107" y="509837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bldLvl="0" animBg="1"/>
      <p:bldP spid="4" grpId="1" animBg="1"/>
      <p:bldP spid="6" grpId="0" bldLvl="0" animBg="1"/>
      <p:bldP spid="6" grpId="1" animBg="1"/>
      <p:bldP spid="7" grpId="0" bldLvl="0" animBg="1"/>
      <p:bldP spid="7" grpId="1" animBg="1"/>
      <p:bldP spid="8" grpId="0" bldLvl="0" animBg="1"/>
      <p:bldP spid="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00380" y="1617980"/>
            <a:ext cx="7221220" cy="470789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首先，平时要注意积累、收集学生的个人素材。积累、收集学生的个人素材，掌握学生的第一手资料，这是写好评语的重要前提。一要注意细心观察，二要兼听各方面意见，避免主观性过强。</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其次，以爱为主线。班主任对学生的爱体现在对学生的理解上，当学生接受了这种爱，就极易产生一种鞭策力，一种追求完美超越自我的动力。班主任的这种爱反映在平时，就是要经常深入班级，关注学生，了解学生，注意积累学生平时思想品德、学习成绩、健康状况方面的资料。在书写评语时，需从学生角度出发，尊重学生，理解学生，要用“角色替换”之原则，设身处地地为学生着想，对学生优点要充分给予肯定，对缺点要恰如其分地指出，不夸张、不联想。爱要有艺术却不能有区别，优秀生需要爱，中等生、学习有困难的学生更需要爱。平时将爱记在心上，时刻记得关心学生，到书写评语时才会有的放矢，学生看自己的评语时也才会更深刻地体会到教师的爱而形成共鸣，从而达到我们预期的教育目的。</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14020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三、评语</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465" y="3863340"/>
            <a:ext cx="3014980" cy="3014980"/>
          </a:xfrm>
          <a:prstGeom prst="rect">
            <a:avLst/>
          </a:prstGeom>
        </p:spPr>
      </p:pic>
      <p:sp>
        <p:nvSpPr>
          <p:cNvPr id="4" name="Freeform 105"/>
          <p:cNvSpPr/>
          <p:nvPr/>
        </p:nvSpPr>
        <p:spPr bwMode="auto">
          <a:xfrm>
            <a:off x="2297654" y="275782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6" name="Freeform 105"/>
          <p:cNvSpPr/>
          <p:nvPr/>
        </p:nvSpPr>
        <p:spPr bwMode="auto">
          <a:xfrm flipH="1">
            <a:off x="2752632" y="275776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bldLvl="0" animBg="1"/>
      <p:bldP spid="4" grpId="1" animBg="1"/>
      <p:bldP spid="6" grpId="0" bldLvl="0" animBg="1"/>
      <p:bldP spid="6"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340995" y="1617980"/>
            <a:ext cx="7759700" cy="409257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再次，评语要体现出对学生的期待。有一份期待的心焦，才会有成功的喜悦。皮格马利翁效应实验表明，如果教师对学生抱以良好的期待，那么被期待的学生必然产生喜悦，发奋图强，产生积极向上的信心，也必然增强学习的激情。因此，对每个学生均应抱以良好的期待与祝愿，给每个学生以勇气和信心，让他们知道教师在等待，当教师这份等待的心愿转化为学生本人的自我激励、自我期待时，教师的期待才可能转化为成功的喜悦。用激励的语言书写评语将会在学生心目中留下不可磨灭的印象。</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最后，评语要反映出学生的个性特点，语言清新、委婉。从心理学角度上看，学生期待班主任对自己有独到、新颖的评价。而传统评语的通病，空泛而雷同，千篇一律，没有个性。评语一般化，往往不符合学生实际，不同学生的评语之间差别甚小，千人一面。</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14020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三、评语</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465" y="3863340"/>
            <a:ext cx="3014980" cy="3014980"/>
          </a:xfrm>
          <a:prstGeom prst="rect">
            <a:avLst/>
          </a:prstGeom>
        </p:spPr>
      </p:pic>
      <p:sp>
        <p:nvSpPr>
          <p:cNvPr id="7" name="Freeform 105"/>
          <p:cNvSpPr/>
          <p:nvPr/>
        </p:nvSpPr>
        <p:spPr bwMode="auto">
          <a:xfrm>
            <a:off x="2347184" y="375667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8" name="Freeform 105"/>
          <p:cNvSpPr/>
          <p:nvPr/>
        </p:nvSpPr>
        <p:spPr bwMode="auto">
          <a:xfrm flipH="1">
            <a:off x="2828197" y="375661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bldLvl="0" animBg="1"/>
      <p:bldP spid="7" grpId="1" animBg="1"/>
      <p:bldP spid="8" grpId="0" bldLvl="0" animBg="1"/>
      <p:bldP spid="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340995" y="1617980"/>
            <a:ext cx="7461885" cy="347662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评语要用清新、委婉的语言点出学生的闪光点，同时，又能指出该生自身存在的缺点，不会伤害学生的自尊心，具有一定的教育效果。一般而言，在平等意义上的谈话更能打动人。从评语中，学生可以感受到教师诚恳的态度、殷切的希望，从而产生心灵上的共鸣，因此，评语的措辞至关重要，因简明清新、委婉生动而令评语富有情感。</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另外，可以适时适当地在评语中赠送警句、格言，或融进对人生哲理的思考，追求评语的美育功能，含蓄隽永，耐人寻味。警句、格言针对性强，对学生会产生较大的影响力。</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14020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三、评语</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465" y="3863340"/>
            <a:ext cx="3014980" cy="3014980"/>
          </a:xfrm>
          <a:prstGeom prst="rect">
            <a:avLst/>
          </a:prstGeom>
        </p:spPr>
      </p:pic>
      <p:sp>
        <p:nvSpPr>
          <p:cNvPr id="7" name="Freeform 105"/>
          <p:cNvSpPr/>
          <p:nvPr/>
        </p:nvSpPr>
        <p:spPr bwMode="auto">
          <a:xfrm>
            <a:off x="2347184" y="346711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8" name="Freeform 105"/>
          <p:cNvSpPr/>
          <p:nvPr/>
        </p:nvSpPr>
        <p:spPr bwMode="auto">
          <a:xfrm flipH="1">
            <a:off x="2828197" y="346705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bldLvl="0" animBg="1"/>
      <p:bldP spid="7" grpId="1" animBg="1"/>
      <p:bldP spid="8" grpId="0" bldLvl="0" animBg="1"/>
      <p:bldP spid="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583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095240" y="1641475"/>
            <a:ext cx="6919595" cy="4843780"/>
          </a:xfrm>
          <a:prstGeom prst="rect">
            <a:avLst/>
          </a:prstGeom>
          <a:solidFill>
            <a:schemeClr val="accent6">
              <a:lumMod val="60000"/>
              <a:lumOff val="40000"/>
            </a:schemeClr>
          </a:solidFill>
        </p:spPr>
        <p:txBody>
          <a:bodyPr wrap="square">
            <a:spAutoFit/>
          </a:bodyPr>
          <a:lstStyle/>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废除“三好学生”评选制度的主要理由：</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1. 培养“德、智、体”全面发展的人才是我国的教育方针，因此90% 以上的学生都应当是“三好学生”，显然，“三好学生”评比违背了我国教育方针的本意。</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2. 现实中的“三好学生”评选已经走偏了方向。</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3. 从心理学上讲，评选“三好学生”给学生造成了分等级的压力，过早给孩子贴</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上好学生与坏学生的标签。</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4. 评先进、评优秀只适合于成年人，在儿童中评比只会传染给他们成人拉关系的</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不良作风。——顾明远（中国教育学会会长、北京师范大学教授）也有媒体刊发评论指出：评选“三好学生”容易让孩子们产生“学习成绩最重要”的错误印象，影响其全面发展；也容易让家长与教师都按照“三好学生”模式去教育孩子，忽略孩子个性塑造和潜能开发，显然对孩子成长不利。异化的“三好学生”评选早该变革。取消“三好学生”评选是因噎废食的理由：完全用不着告别“三好学生”弄出些新玩意来，关键是应当建立严密的制度来保障其不被滥用；学校可以灵活制定奖项，没必要一刀切。——黄向阳、周彬（华东师范大学）一些媒体也指出，对于“三好学生”不应单纯讨论存废，而要改革其评选内容，保证其评选机制和程序的公正公平，克服在加分、报送等利益驱动下的“评选腐败”，回归“三好学生”本身的激励意义。</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5130800" y="594995"/>
            <a:ext cx="6116955"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辩一辩：评选该废止了吗？</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文本框 459"/>
          <p:cNvSpPr txBox="1"/>
          <p:nvPr/>
        </p:nvSpPr>
        <p:spPr>
          <a:xfrm>
            <a:off x="5130800" y="594995"/>
            <a:ext cx="6116955"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辩一辩：评选该废止了吗？</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2" name="矩形 1"/>
          <p:cNvSpPr/>
          <p:nvPr/>
        </p:nvSpPr>
        <p:spPr>
          <a:xfrm>
            <a:off x="5304155" y="2056130"/>
            <a:ext cx="6548120" cy="2327910"/>
          </a:xfrm>
          <a:prstGeom prst="rect">
            <a:avLst/>
          </a:prstGeom>
          <a:solidFill>
            <a:schemeClr val="accent2"/>
          </a:solidFill>
        </p:spPr>
        <p:txBody>
          <a:bodyPr wrap="square">
            <a:spAutoFit/>
          </a:bodyPr>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（1）阅读案例，对于“三好学生”评选是否应该取消的理由进行分析，小组合作进行探讨：</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若认为不必取消，那么应遵循哪些原则才能消除现存弊端？</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若认为应该取消，你是主张取消一切激励制度，还是主张用更完善的制度来替代？</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设计什么样的制度才能更完善呢？</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（2）小组内整理好材料，小组间进行辩论。</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horizont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 grpId="0"/>
      <p:bldP spid="2"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905" cy="2499995"/>
            <a:chOff x="8299" y="2452"/>
            <a:chExt cx="2603" cy="3937"/>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905" cy="2454910"/>
            <a:chOff x="12942" y="2224"/>
            <a:chExt cx="2603"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841115"/>
            <a:ext cx="3419475" cy="184150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理解并掌握小学班级管理评价的原则和内容。</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理解并掌握小学班级管理评价的形式。</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掌握班级管理中评价学生的方法，能够运用所学的评价方法评价学生。</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能够小组合作完成学生成长档案袋的制作，并能够创新式的使用该评价方法。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930140" y="3841115"/>
            <a:ext cx="2658110" cy="209169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通过对实际案例的评析，学生能够掌握班级管理中评价的重要意义。</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通过小组合作、任务驱动的方法，学生对班级管理中评价的形式有更深层次的理解，并能够通过合作的方式设计出具有特色的学生成长档案袋。</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988310" cy="184150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培养学生语言表达和沟通能力。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培养学生的自主学习和小组合作的能力。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提高学生的学习热情，培养学生良好的职业道德。</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培养学生对工作、对生活的热爱之情，增强学生的责任意识。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834765" y="934085"/>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罗森塔尔效应</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397635"/>
            <a:ext cx="6746240" cy="459232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罗森塔尔（Robert Rosenthal）是美国心理学家。1968 年，他和助手做了一个著名的实验。他们来到一所小学，声称要进行一个“未来发展趋势测验”，并煞有介事地以赞赏的口吻，将一份“最有发展前途者”的名单交给了校长和相关教师，叮嘱他们务必要保密，以免影响实验的正确性。其实名单上的学生是随机挑选出来的。但8个月后，奇迹出现了：凡是上了名单的学生，个个成绩都有了较大的进步，且各方面都很优秀。显然，罗森塔尔的“权威性谎言”对教师产生了暗示，左右了教师对名单上学生的能力的评价；而教师又通过情绪、语言和行为将其“真诚的期待”传染给了学生，使这些学生变得更加自尊、自信和自强，从而各方面得到了异乎寻常的进步。这种因教师暗含期待而对学生产生潜移默化的影响，从而使学生取得教师所期望的进步的现象叫作“罗森塔尔效应”，亦称“期望效应”。</a:t>
            </a:r>
            <a:endParaRPr lang="zh-CN" altLang="en-US">
              <a:solidFill>
                <a:schemeClr val="tx1"/>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14490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49237" y="483810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2362835" y="1622425"/>
            <a:ext cx="6746240" cy="286131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罗森塔尔的这个实验是受希腊神话的启发。远古时期，塞浦路斯国王皮格马利翁性情孤僻，但善雕刻。他用象牙雕刻了一座表现他理想中女性的美女像，久久依伴，竟对自己的作品产生了爱慕之情。他祈求爱神阿佛罗狄忒赋予雕像以生命，爱神为他的真诚爱情所感动，就使这座美女雕像活了起来。皮格马利翁遂娶她为妻。因此，“罗森塔尔效应”也被称为“皮格马利翁效应”。</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通过这则案例，我们能受到什么启发？</a:t>
            </a:r>
            <a:endParaRPr lang="zh-CN" altLang="en-US" b="1">
              <a:solidFill>
                <a:srgbClr val="0070C0"/>
              </a:solidFill>
            </a:endParaRPr>
          </a:p>
          <a:p>
            <a:pPr indent="457200" fontAlgn="auto">
              <a:lnSpc>
                <a:spcPct val="125000"/>
              </a:lnSpc>
              <a:extLst>
                <a:ext uri="{35155182-B16C-46BC-9424-99874614C6A1}">
                  <wpsdc:indentchars xmlns:wpsdc="http://www.wps.cn/officeDocument/2017/drawingmlCustomData" val="200" checksum="59296752"/>
                </a:ext>
              </a:extLst>
            </a:pPr>
            <a:endParaRPr lang="zh-CN" altLang="en-US" b="1">
              <a:solidFill>
                <a:srgbClr val="0070C0"/>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250950"/>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31457" y="488827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0210"/>
            <a:ext cx="7691120" cy="4248785"/>
            <a:chOff x="58899" y="1556754"/>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56754"/>
              <a:ext cx="6858000" cy="3960000"/>
            </a:xfrm>
            <a:prstGeom prst="rect">
              <a:avLst/>
            </a:prstGeom>
          </p:spPr>
        </p:pic>
        <p:sp>
          <p:nvSpPr>
            <p:cNvPr id="5" name="文本框 4"/>
            <p:cNvSpPr txBox="1"/>
            <p:nvPr/>
          </p:nvSpPr>
          <p:spPr>
            <a:xfrm>
              <a:off x="1067328"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班级管理评价的概述</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5626735" y="1980565"/>
            <a:ext cx="442404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了解小学班级管理评价的意义。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理解并掌握小学班级管理评价的内容和原则。</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能够重视对学生的评价。</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5668010" y="3598545"/>
            <a:ext cx="5915660" cy="224536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班级管理评价指班主任在班级管理过程中对学生的综合性评价。它是指班主任为促进学生全面、健康发展，在系统、全面、准确地搜集、整理、分析学生发展过程与发展状况信息的基础上，对学生的品德、智能、体能等各方面素质做出综合判断的过程。正确地评价学生是班主任班级管理工作中的一项重要任务，它在很大程度上影响着学生发展，同时也是保证班主任工作顺利开展的关键。</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5638165" y="147701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5708015" y="305816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fe916060-2a87-49a5-861e-ecec05884ff5}"/>
</p:tagLst>
</file>

<file path=ppt/tags/tag64.xml><?xml version="1.0" encoding="utf-8"?>
<p:tagLst xmlns:p="http://schemas.openxmlformats.org/presentationml/2006/main">
  <p:tag name="KSO_WM_UNIT_TABLE_BEAUTIFY" val="smartTable{aa3b3305-6731-44a3-8f30-adc5b9dd6fa4}"/>
</p:tagLst>
</file>

<file path=ppt/tags/tag65.xml><?xml version="1.0" encoding="utf-8"?>
<p:tagLst xmlns:p="http://schemas.openxmlformats.org/presentationml/2006/main">
  <p:tag name="KSO_WM_UNIT_TABLE_BEAUTIFY" val="smartTable{dc6bddbe-ccdc-4f5a-b5cc-8e19d51692c3}"/>
</p:tagLst>
</file>

<file path=ppt/tags/tag66.xml><?xml version="1.0" encoding="utf-8"?>
<p:tagLst xmlns:p="http://schemas.openxmlformats.org/presentationml/2006/main">
  <p:tag name="KSO_WM_UNIT_TABLE_BEAUTIFY" val="smartTable{dc6bddbe-ccdc-4f5a-b5cc-8e19d51692c3}"/>
</p:tagLst>
</file>

<file path=ppt/tags/tag67.xml><?xml version="1.0" encoding="utf-8"?>
<p:tagLst xmlns:p="http://schemas.openxmlformats.org/presentationml/2006/main">
  <p:tag name="KSO_WM_UNIT_TABLE_BEAUTIFY" val="smartTable{30c1b859-85e3-4e83-ae2f-7ebfb5bdb1e0}"/>
</p:tagLst>
</file>

<file path=ppt/tags/tag68.xml><?xml version="1.0" encoding="utf-8"?>
<p:tagLst xmlns:p="http://schemas.openxmlformats.org/presentationml/2006/main">
  <p:tag name="KSO_WM_UNIT_TABLE_BEAUTIFY" val="smartTable{2fc90522-0fb8-4d87-ad5a-687819bb8940}"/>
</p:tagLst>
</file>

<file path=ppt/tags/tag69.xml><?xml version="1.0" encoding="utf-8"?>
<p:tagLst xmlns:p="http://schemas.openxmlformats.org/presentationml/2006/main">
  <p:tag name="KSO_WM_UNIT_TABLE_BEAUTIFY" val="smartTable{24543311-d17f-423e-833c-f0c202a8d0e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ISPRING_PRESENTATION_TITLE" val="PowerPoint 演示文稿"/>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10870</Words>
  <Application>WPS 演示</Application>
  <PresentationFormat>宽屏</PresentationFormat>
  <Paragraphs>870</Paragraphs>
  <Slides>49</Slides>
  <Notes>23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49</vt:i4>
      </vt:variant>
    </vt:vector>
  </HeadingPairs>
  <TitlesOfParts>
    <vt:vector size="67" baseType="lpstr">
      <vt:lpstr>Arial</vt:lpstr>
      <vt:lpstr>宋体</vt:lpstr>
      <vt:lpstr>Wingdings</vt:lpstr>
      <vt:lpstr>黑体</vt:lpstr>
      <vt:lpstr>微软雅黑</vt:lpstr>
      <vt:lpstr>Wingdings</vt:lpstr>
      <vt:lpstr>Calibri Light</vt:lpstr>
      <vt:lpstr>Roboto Light</vt:lpstr>
      <vt:lpstr>Latha</vt:lpstr>
      <vt:lpstr>Times New Roman</vt:lpstr>
      <vt:lpstr>字魂79号-萌趣奶油体</vt:lpstr>
      <vt:lpstr>字魂131号-酷乐潮玩体</vt:lpstr>
      <vt:lpstr>字魂59号-创粗黑</vt:lpstr>
      <vt:lpstr>Arial Unicode MS</vt:lpstr>
      <vt:lpstr>Calibri</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878</cp:revision>
  <dcterms:created xsi:type="dcterms:W3CDTF">2019-06-17T03:36:00Z</dcterms:created>
  <dcterms:modified xsi:type="dcterms:W3CDTF">2021-05-19T02:40:01Z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