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60"/>
  </p:handoutMasterIdLst>
  <p:sldIdLst>
    <p:sldId id="256" r:id="rId4"/>
    <p:sldId id="292" r:id="rId6"/>
    <p:sldId id="293" r:id="rId7"/>
    <p:sldId id="8705" r:id="rId8"/>
    <p:sldId id="321" r:id="rId9"/>
    <p:sldId id="8926" r:id="rId10"/>
    <p:sldId id="8953" r:id="rId11"/>
    <p:sldId id="294" r:id="rId12"/>
    <p:sldId id="263" r:id="rId13"/>
    <p:sldId id="318" r:id="rId14"/>
    <p:sldId id="270" r:id="rId15"/>
    <p:sldId id="8988" r:id="rId16"/>
    <p:sldId id="8989" r:id="rId17"/>
    <p:sldId id="8990" r:id="rId18"/>
    <p:sldId id="8991" r:id="rId19"/>
    <p:sldId id="8932" r:id="rId20"/>
    <p:sldId id="8933" r:id="rId21"/>
    <p:sldId id="8992" r:id="rId22"/>
    <p:sldId id="8993" r:id="rId23"/>
    <p:sldId id="8994" r:id="rId24"/>
    <p:sldId id="8995" r:id="rId25"/>
    <p:sldId id="8996" r:id="rId26"/>
    <p:sldId id="8997" r:id="rId27"/>
    <p:sldId id="8998" r:id="rId28"/>
    <p:sldId id="8999" r:id="rId29"/>
    <p:sldId id="9000" r:id="rId30"/>
    <p:sldId id="8936" r:id="rId31"/>
    <p:sldId id="9001" r:id="rId32"/>
    <p:sldId id="9002" r:id="rId33"/>
    <p:sldId id="9003" r:id="rId34"/>
    <p:sldId id="9004" r:id="rId35"/>
    <p:sldId id="9005" r:id="rId36"/>
    <p:sldId id="9006" r:id="rId37"/>
    <p:sldId id="9007" r:id="rId38"/>
    <p:sldId id="8964" r:id="rId39"/>
    <p:sldId id="8965" r:id="rId40"/>
    <p:sldId id="9008" r:id="rId41"/>
    <p:sldId id="9009" r:id="rId42"/>
    <p:sldId id="9010" r:id="rId43"/>
    <p:sldId id="8966" r:id="rId44"/>
    <p:sldId id="9011" r:id="rId45"/>
    <p:sldId id="9012" r:id="rId46"/>
    <p:sldId id="9013" r:id="rId47"/>
    <p:sldId id="9014" r:id="rId48"/>
    <p:sldId id="9015" r:id="rId49"/>
    <p:sldId id="9016" r:id="rId50"/>
    <p:sldId id="9017" r:id="rId51"/>
    <p:sldId id="9018" r:id="rId52"/>
    <p:sldId id="8967" r:id="rId53"/>
    <p:sldId id="9019" r:id="rId54"/>
    <p:sldId id="9020" r:id="rId55"/>
    <p:sldId id="9021" r:id="rId56"/>
    <p:sldId id="8971" r:id="rId57"/>
    <p:sldId id="8947" r:id="rId58"/>
    <p:sldId id="8548" r:id="rId59"/>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723"/>
    <a:srgbClr val="F4F4F4"/>
    <a:srgbClr val="C4E6E2"/>
    <a:srgbClr val="FFFFFF"/>
    <a:srgbClr val="E3E7EF"/>
    <a:srgbClr val="ED796F"/>
    <a:srgbClr val="F1B3C8"/>
    <a:srgbClr val="FAE2D0"/>
    <a:srgbClr val="ABD6F9"/>
    <a:srgbClr val="F2C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21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4" Type="http://schemas.openxmlformats.org/officeDocument/2006/relationships/tags" Target="tags/tag64.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34.png"/><Relationship Id="rId1" Type="http://schemas.openxmlformats.org/officeDocument/2006/relationships/image" Target="../media/image32.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35.png"/><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35.png"/><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0.png"/><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2.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2.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2.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2.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2.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2.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37.png"/><Relationship Id="rId1" Type="http://schemas.openxmlformats.org/officeDocument/2006/relationships/image" Target="../media/image32.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image" Target="../media/image32.pn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image" Target="../media/image19.png"/><Relationship Id="rId1" Type="http://schemas.openxmlformats.org/officeDocument/2006/relationships/image" Target="../media/image1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44.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88011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642235" y="1877695"/>
            <a:ext cx="5641975" cy="69786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一、班主任与上级领导部门的沟通</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642870" y="2793365"/>
            <a:ext cx="5645785" cy="69786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二、班主任与科任教师的协调教育</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334801" y="187744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348136" y="280517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752544" y="167680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775404" y="259183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
        <p:nvSpPr>
          <p:cNvPr id="10" name="矩形 9"/>
          <p:cNvSpPr/>
          <p:nvPr/>
        </p:nvSpPr>
        <p:spPr>
          <a:xfrm>
            <a:off x="2642235" y="3695065"/>
            <a:ext cx="5670550" cy="69786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三、争取学校其他教师、教职员工等人员的支持</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3" name="矩形 12"/>
          <p:cNvSpPr/>
          <p:nvPr/>
        </p:nvSpPr>
        <p:spPr>
          <a:xfrm>
            <a:off x="8363376" y="369227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780484" y="348274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96590" y="588645"/>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一、班主任与上级领导部门的沟通</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509520" y="1894840"/>
            <a:ext cx="6414770" cy="286131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作为学校的最小的管理单位，其管理的好与坏，会影响到整个学校的教育管理，因此班主任要加强与学校领导的沟通。班主任可以主动向领导汇报自己的工作，倾诉自己的困惑，申请所需帮助，在与领导沟通时应以改进工作、提高教育质量为目的，通过积极和良好的沟通达成与领导之间的相互理解和信任。班主任在保持个性、勇于创新的同时，要服从和顾全大局，应经常换位思考，站在领导的全局管理角度去思考问题，正确理解领导的决策，减少牢骚。</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97876" y="-974134"/>
            <a:ext cx="1923686" cy="3133460"/>
          </a:xfrm>
          <a:prstGeom prst="rect">
            <a:avLst/>
          </a:prstGeom>
        </p:spPr>
      </p:pic>
      <p:pic>
        <p:nvPicPr>
          <p:cNvPr id="53" name="图片 52"/>
          <p:cNvPicPr>
            <a:picLocks noChangeAspect="1"/>
          </p:cNvPicPr>
          <p:nvPr/>
        </p:nvPicPr>
        <p:blipFill rotWithShape="1">
          <a:blip r:embed="rId2">
            <a:extLst>
              <a:ext uri="{28A0092B-C50C-407E-A947-70E740481C1C}">
                <a14:useLocalDpi xmlns:a14="http://schemas.microsoft.com/office/drawing/2010/main" val="0"/>
              </a:ext>
            </a:extLst>
          </a:blip>
          <a:srcRect l="41" t="33898" r="50893" b="34542"/>
          <a:stretch>
            <a:fillRect/>
          </a:stretch>
        </p:blipFill>
        <p:spPr>
          <a:xfrm>
            <a:off x="-139065" y="3963670"/>
            <a:ext cx="2973070" cy="2888615"/>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27" t="1438" r="727" b="8006"/>
          <a:stretch>
            <a:fillRect/>
          </a:stretch>
        </p:blipFill>
        <p:spPr>
          <a:xfrm>
            <a:off x="8691245" y="3702685"/>
            <a:ext cx="3485515" cy="31572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96590" y="588645"/>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二、班主任与科任教师的协调教育</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91490" y="1894840"/>
            <a:ext cx="8432800"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科任教师是班级教育中的重要力量，优秀班集体的建设离不开科任教师的密切配合，班主任应主动邀请科任教师共同进行班级管理。然而在现实中，有些班主任习惯于“单打独斗”，或因一些科任教师的“育人”意识淡薄，科任教师往往容易成为班级工作的“旁观者”。班主任与科任教师的协调可以考虑从以下几个方面进行：</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（一）营造良好的教学环境</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班主任在管理班级的过程中要注重教学物质环境的创造，为科任教师的教学提供便利。比如，讲台旁边准备一把可以随时休息的座椅，课前安排学生擦拭干净黑板和讲台。</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还可以在正式上课之前，一方面给学生讲一些科任老师的教学成就和个性上的优点，另一方面将学生的特点和优势告知科任教师，这样不仅可以提升科任教师在学生心目中的地位，也能够让科任教师更加了解学生，以便在课堂中有针对性地开展教学。</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97876" y="-974134"/>
            <a:ext cx="1923686" cy="3133460"/>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727" t="1438" r="727" b="8006"/>
          <a:stretch>
            <a:fillRect/>
          </a:stretch>
        </p:blipFill>
        <p:spPr>
          <a:xfrm>
            <a:off x="8691245" y="3702685"/>
            <a:ext cx="3485515" cy="31572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96590" y="588645"/>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二、班主任与科任教师的协调教育</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91490" y="1894840"/>
            <a:ext cx="8432800"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（二）在科任教师与学生之间充当良好的传递信息者</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班主任要经常主动地向科任教师和学生了解教学方面的情况，有意识地将他们</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对彼此的称赞和表扬让双方知道，这样一方面会让科任教师增强对班级学生的好感，另一方面，也让学生体会到科任教师对自己的注意和关心。这样长此以往，班主任对科任教师和学生之间的积极情感的传递，会大大地提高科任教师的教学和学生学习的动力。</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（三）邀请科任教师参与班级管理</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邀请科任教师参与到班级管理中，班主任首先要做到将自己对班级管理的思路和计划与科任教师沟通，主动征求科任教师的意见，与他们共同协商如何加强班级的管理和学生的教育，真正使科任教师体会到他们在班级管理中的重要作用。其次要积极邀请科任教师参加本班组织的各项活动，如班会、家长会、课余的体育或娱乐活动、新年联欢会等。这些活动有利于加强师生之间的联系，增进了解，促进和谐。</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727" t="1438" r="727" b="8006"/>
          <a:stretch>
            <a:fillRect/>
          </a:stretch>
        </p:blipFill>
        <p:spPr>
          <a:xfrm>
            <a:off x="8691245" y="3702685"/>
            <a:ext cx="3485515" cy="31572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96590" y="588645"/>
            <a:ext cx="563181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二、班主任与科任教师的协调教育</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449195" y="1894840"/>
            <a:ext cx="6475095" cy="251523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（四）恰当处理科任教师与学生之间的矛盾</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和科任教师之间也难免会出现一些矛盾。此时，班主任一定要站在公正的立场上，及时了解事情的来龙去脉。对于学生给科任教师提出的意见和合理建议，班主任要了解分析、筛选权衡，在适当的时机以适当的方式反映给科任教师；如果问题出在教师一方，班主任除了与科任教师做好积极的沟通外，还要让学生了解科任教师的初衷，争取学生对教师的理解。</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727" t="1438" r="727" b="8006"/>
          <a:stretch>
            <a:fillRect/>
          </a:stretch>
        </p:blipFill>
        <p:spPr>
          <a:xfrm>
            <a:off x="8691245" y="3702685"/>
            <a:ext cx="3485515" cy="315722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9957" y="2224798"/>
            <a:ext cx="5048156" cy="504815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610485" y="719455"/>
            <a:ext cx="788733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三、争取学校其他教师、教职员工等人员的支持</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449195" y="1894840"/>
            <a:ext cx="6475095"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在学校中不仅与班主任、科任教师之间发生联系，还会在与其他教师、教职员工（如学校医务室工作人员、保安、食堂师傅、生活老师）等人员的接触中受到影响。班主任应教育班级学生尊重所有的学校工作人员，争取他们对学生教育的支持。</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在寄宿制学校中，生活教师是一支不容忽视的教师队伍。负责生活的教师往往和学生的交往更充分、更亲密，班主任首先要尊重生活老师，对生活老师提出的意见和建议要虚心接受；其次，班主任要主动与生活老师联系，获取关于学生更丰富的信息，及时发现问题，以便有针对性地进行教育；同时，班主任还应善于利用生活老师与学生的密切关系，使其成为班级管理的重要力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727" t="1438" r="727" b="8006"/>
          <a:stretch>
            <a:fillRect/>
          </a:stretch>
        </p:blipFill>
        <p:spPr>
          <a:xfrm>
            <a:off x="8691245" y="3702685"/>
            <a:ext cx="3485515" cy="315722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9957" y="2224798"/>
            <a:ext cx="5048156" cy="504815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67328" y="4192512"/>
              <a:ext cx="4886438"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家庭力量的配合</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63004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了解学校教育与家庭教育的关系。</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理解并掌握班主任与家长沟通的原则。</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理解并掌握班主任与家长合作的方式。</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4. 能够合理运用家校合作的方式，分析针对不同家长的工作要点。</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32830" y="4461510"/>
            <a:ext cx="4886325" cy="132207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某班级的“家校联系本”要求如下：“（1）学生认真记录当天各科作业及通知要求；（2）家长每天签字。”家长收到后，戏称这是“家长作业本”。如果你作为班主任，请设计你们班级的家校联系本。</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39116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88011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642235" y="1877695"/>
            <a:ext cx="5641975" cy="69786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一、学校教育与家庭教育的关系</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642870" y="2793365"/>
            <a:ext cx="5645785" cy="69786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二、班主任与家长沟通的原则</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334801" y="187744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348136" y="280517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752544" y="167680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775404" y="259183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
        <p:nvSpPr>
          <p:cNvPr id="10" name="矩形 9"/>
          <p:cNvSpPr/>
          <p:nvPr/>
        </p:nvSpPr>
        <p:spPr>
          <a:xfrm>
            <a:off x="2642235" y="3695065"/>
            <a:ext cx="5670550" cy="69786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三、班主任与家庭合作的方式</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3" name="矩形 12"/>
          <p:cNvSpPr/>
          <p:nvPr/>
        </p:nvSpPr>
        <p:spPr>
          <a:xfrm>
            <a:off x="8363376" y="369227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780484" y="348274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20695" y="316230"/>
            <a:ext cx="788733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一、学校教育与家庭教育的关系</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321560" y="1009015"/>
            <a:ext cx="8634095" cy="563118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学校教育与家庭教育都对学生的健康成长有着重要的作用，两者缺少任何一方，都会影响学生的全面健康发展。</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校教育与家庭教育有着共同的目标，那就是“育人”。学校教育承担为社会培养下一代的职责，由一支经过专业训练的教师队伍，以分年级、分学科、有计划地对学生进行系统的文化科学知识的教育为基本途径，促进学生德、智、体诸方面全面成长；而家庭教育则主要通过父母对子女的生活照料以及言传身教、潜移默化的教育，促进子女的健康成长。学校教育与家庭教育共同的目的性决定了两者要紧密配合、互相支持。</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家庭教育与学校教育在对学生的影响上又各具优势。家庭教育的特殊优势主要体现在：首先，父母与子女之间是其他任何关系都无法取代的血缘亲情，家长如果能够以积极的情感、价值观感染和引导子女，就能更有效地养成孩子良好的品质。其次，家长与孩子接触最多、了解最详细，更能做到从孩子的实际出发，进行有针对性的教育。最后，家长与孩子相处时有很多生活细节都是教育的素材，因此能够做到“遇物而诲”、随机教育，方式方法比较灵活，容易被子女接受。学校教育的优势在于：首先，学校在育人方面拥有丰富的理论和实践经验，教育过程有计划、有系统。</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75016" y="-754424"/>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1145" y="2130095"/>
            <a:ext cx="5008779" cy="5008779"/>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690924"/>
            <a:ext cx="1923686" cy="313346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0460" y="2559186"/>
            <a:ext cx="4298941" cy="429894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2708275" y="965835"/>
            <a:ext cx="788733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一、学校教育与家庭教育的关系</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2708275" y="2028190"/>
            <a:ext cx="7085965" cy="251523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其次，学校是同龄人聚集的场所，因而能营造出引人奋发向上的整体氛围，如果创造出积极的教育环境，学生也比较容易得到引导和感化。</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因此，学校教育与家庭教育如果能够发挥各自不可取代的教育优势，形成教育合力，必然会让孩子在积极、和谐的教育环境中健康成长，反之则可能让孩子无所适从，从而偏离学校和家庭所各自期望的轨道。对于学校来说，加强家校合作主要得依靠班主任具体落实。</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1145" y="2130095"/>
            <a:ext cx="5008779" cy="5008779"/>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2920" y="2712856"/>
            <a:ext cx="4298941" cy="429894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196850" y="93980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 name="文本框 1"/>
          <p:cNvSpPr txBox="1"/>
          <p:nvPr/>
        </p:nvSpPr>
        <p:spPr>
          <a:xfrm>
            <a:off x="3632835" y="655320"/>
            <a:ext cx="4926965" cy="398780"/>
          </a:xfrm>
          <a:prstGeom prst="rect">
            <a:avLst/>
          </a:prstGeom>
          <a:noFill/>
        </p:spPr>
        <p:txBody>
          <a:bodyPr wrap="square" rtlCol="0" anchor="t">
            <a:spAutoFit/>
          </a:bodyPr>
          <a:p>
            <a:r>
              <a:rPr lang="zh-CN" altLang="en-US" sz="2000"/>
              <a:t>父母亲的养育态度和儿童性格之间的关系</a:t>
            </a:r>
            <a:endParaRPr lang="zh-CN" altLang="en-US" sz="2000"/>
          </a:p>
        </p:txBody>
      </p:sp>
      <p:graphicFrame>
        <p:nvGraphicFramePr>
          <p:cNvPr id="5" name="表格 4"/>
          <p:cNvGraphicFramePr/>
          <p:nvPr>
            <p:custDataLst>
              <p:tags r:id="rId2"/>
            </p:custDataLst>
          </p:nvPr>
        </p:nvGraphicFramePr>
        <p:xfrm>
          <a:off x="2080577" y="1610360"/>
          <a:ext cx="8590280" cy="2743200"/>
        </p:xfrm>
        <a:graphic>
          <a:graphicData uri="http://schemas.openxmlformats.org/drawingml/2006/table">
            <a:tbl>
              <a:tblPr firstRow="1" bandRow="1">
                <a:tableStyleId>{5940675A-B579-460E-94D1-54222C63F5DA}</a:tableStyleId>
              </a:tblPr>
              <a:tblGrid>
                <a:gridCol w="2206625"/>
                <a:gridCol w="6383655"/>
              </a:tblGrid>
              <a:tr h="274320">
                <a:tc>
                  <a:txBody>
                    <a:bodyPr/>
                    <a:p>
                      <a:pPr indent="0" algn="ctr">
                        <a:buNone/>
                      </a:pPr>
                      <a:r>
                        <a:rPr sz="1800" b="0">
                          <a:ea typeface="+mn-lt"/>
                          <a:cs typeface="Calibri" panose="020F0502020204030204" pitchFamily="34" charset="0"/>
                        </a:rPr>
                        <a:t>父母亲的态</a:t>
                      </a:r>
                      <a:endParaRPr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ea typeface="+mn-lt"/>
                          <a:cs typeface="+mn-lt"/>
                        </a:rPr>
                        <a:t> 儿童性格</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ea typeface="+mn-lt"/>
                          <a:cs typeface="+mn-lt"/>
                        </a:rPr>
                        <a:t> 支配型</a:t>
                      </a:r>
                      <a:r>
                        <a:rPr lang="zh-CN" altLang="en-US" sz="1800" b="0">
                          <a:ea typeface="+mn-lt"/>
                          <a:cs typeface="+mn-lt"/>
                        </a:rPr>
                        <a:t>的</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ea typeface="+mn-lt"/>
                          <a:cs typeface="+mn-lt"/>
                        </a:rPr>
                        <a:t> 消极、顺从、依赖性、缺乏独立性</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buNone/>
                      </a:pPr>
                      <a:r>
                        <a:rPr lang="en-US" sz="1800" b="0">
                          <a:ea typeface="+mn-lt"/>
                          <a:cs typeface="+mn-lt"/>
                        </a:rPr>
                        <a:t> 溺爱</a:t>
                      </a:r>
                      <a:r>
                        <a:rPr lang="zh-CN" altLang="en-US" sz="1800" b="0">
                          <a:ea typeface="+mn-lt"/>
                          <a:cs typeface="+mn-lt"/>
                        </a:rPr>
                        <a:t>的</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ea typeface="+mn-lt"/>
                          <a:cs typeface="+mn-lt"/>
                        </a:rPr>
                        <a:t> 任性、骄傲、利己主义、缺乏独立精神、情绪不稳定</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ea typeface="+mn-lt"/>
                          <a:cs typeface="+mn-lt"/>
                        </a:rPr>
                        <a:t> 过于保护</a:t>
                      </a:r>
                      <a:r>
                        <a:rPr lang="zh-CN" altLang="en-US" sz="1800" b="0">
                          <a:ea typeface="+mn-lt"/>
                          <a:cs typeface="+mn-lt"/>
                        </a:rPr>
                        <a:t>的</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ea typeface="+mn-lt"/>
                          <a:cs typeface="Calibri" panose="020F0502020204030204" pitchFamily="34" charset="0"/>
                        </a:rPr>
                        <a:t> 缺乏社会性、依赖、被动、胆怯、深思、沉默</a:t>
                      </a:r>
                      <a:endParaRPr 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lnSpc>
                          <a:spcPct val="150000"/>
                        </a:lnSpc>
                        <a:buNone/>
                      </a:pPr>
                      <a:r>
                        <a:rPr lang="en-US" sz="1800" b="0">
                          <a:ea typeface="+mn-lt"/>
                          <a:cs typeface="+mn-lt"/>
                        </a:rPr>
                        <a:t> 过于严厉</a:t>
                      </a:r>
                      <a:r>
                        <a:rPr lang="zh-CN" altLang="en-US" sz="1800" b="0">
                          <a:ea typeface="+mn-lt"/>
                          <a:cs typeface="+mn-lt"/>
                        </a:rPr>
                        <a:t>的</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ea typeface="+mn-lt"/>
                          <a:cs typeface="Calibri" panose="020F0502020204030204" pitchFamily="34" charset="0"/>
                        </a:rPr>
                        <a:t> 顽固、冷酷、独立；或者怯懦、盲从、不实、缺乏自信心和自尊心</a:t>
                      </a:r>
                      <a:endParaRPr 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ea typeface="+mn-lt"/>
                          <a:cs typeface="+mn-lt"/>
                        </a:rPr>
                        <a:t> 忽视</a:t>
                      </a:r>
                      <a:r>
                        <a:rPr lang="zh-CN" altLang="en-US" sz="1800" b="0">
                          <a:ea typeface="+mn-lt"/>
                          <a:cs typeface="+mn-lt"/>
                        </a:rPr>
                        <a:t>的</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ea typeface="+mn-lt"/>
                          <a:cs typeface="Calibri" panose="020F0502020204030204" pitchFamily="34" charset="0"/>
                        </a:rPr>
                        <a:t> 嫉妒、情绪不安、创造力差甚至有厌世、轻生情绪</a:t>
                      </a:r>
                      <a:endParaRPr 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lnSpc>
                          <a:spcPct val="160000"/>
                        </a:lnSpc>
                        <a:buNone/>
                      </a:pPr>
                      <a:r>
                        <a:rPr lang="en-US" sz="1800" b="0">
                          <a:ea typeface="+mn-lt"/>
                          <a:cs typeface="+mn-lt"/>
                        </a:rPr>
                        <a:t> 民主</a:t>
                      </a:r>
                      <a:r>
                        <a:rPr lang="zh-CN" altLang="en-US" sz="1800" b="0">
                          <a:ea typeface="+mn-lt"/>
                          <a:cs typeface="+mn-lt"/>
                        </a:rPr>
                        <a:t>的</a:t>
                      </a:r>
                      <a:endParaRPr lang="zh-CN" alt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ea typeface="+mn-lt"/>
                          <a:cs typeface="Calibri" panose="020F0502020204030204" pitchFamily="34" charset="0"/>
                        </a:rPr>
                        <a:t> 独立、直爽、协作、亲切、机灵、安全、快乐、坚持、大胆、有毅</a:t>
                      </a:r>
                      <a:r>
                        <a:rPr lang="en-US" altLang="en-US" sz="1800" b="0">
                          <a:ea typeface="+mn-lt"/>
                          <a:cs typeface="Calibri" panose="020F0502020204030204" pitchFamily="34" charset="0"/>
                        </a:rPr>
                        <a:t>力和创造精神</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800" b="0">
                          <a:ea typeface="+mn-lt"/>
                          <a:cs typeface="+mn-lt"/>
                        </a:rPr>
                        <a:t> 父母意见有分歧的</a:t>
                      </a:r>
                      <a:endParaRPr lang="en-US" sz="1800" b="0">
                        <a:ea typeface="+mn-lt"/>
                        <a:cs typeface="+mn-lt"/>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ea typeface="+mn-lt"/>
                          <a:cs typeface="Calibri" panose="020F0502020204030204" pitchFamily="34" charset="0"/>
                        </a:rPr>
                        <a:t>易生气、警惕性高，或有两面讨好、投机取巧、说谎的习惯</a:t>
                      </a:r>
                      <a:endParaRPr lang="en-US" altLang="en-US" sz="1800" b="0">
                        <a:ea typeface="+mn-lt"/>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pSp>
        <p:nvGrpSpPr>
          <p:cNvPr id="6" name="组合 5"/>
          <p:cNvGrpSpPr/>
          <p:nvPr/>
        </p:nvGrpSpPr>
        <p:grpSpPr>
          <a:xfrm>
            <a:off x="10373360" y="1054100"/>
            <a:ext cx="1751965" cy="5097780"/>
            <a:chOff x="14795" y="-27"/>
            <a:chExt cx="2759"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8" name="图片 7"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10" name="文本框 9"/>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366395"/>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240405" y="1418590"/>
            <a:ext cx="7747635" cy="493903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（一）尊重与平等</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尊重与平等是家校合作沟通的重要前提和保障。家长与班主任在人格上是平等的，不存在教育与被教育的关系，而是一种十分重要的合作伙伴的关系。因此，班主任在与学生家长一起研究对学生的教育的问题时，必须尊重家长，学会倾听，虚心听取他们的意见，不可用老师的身份去训斥、责难家长。武断、埋怨、指责、命令的态度，会挫伤家长的自尊，家长也就不会主动配合班主任的工作。</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具体而言，“平等尊重”首先是话语权平等，即家校双方在有关学校管理的各项事务上都有平等发言的权利。其次是学生为本。当家校之间发生意见分歧时，在尊重双方意见的基础上，要本着以学生为本的原则，立足于最大限度地促进学生发展，实现最大限度上的公正和彼此尊重。家校合作只有通过尊重与平等的沟通交流，才能够使家庭教育与学校教育站在同一个平面上相互理解与配合，在深入的探索合作中达成共识并采取有效策略，以便实现共同的教育目标。</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1723" y="2395533"/>
            <a:ext cx="4915218" cy="49152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366395"/>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568065" y="1108710"/>
            <a:ext cx="7225665" cy="563118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（二）理解与信任</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要理解家长对孩子的关爱之情。在父母眼中，自己的孩子最棒，班主任在与家长进行沟通时，应多站在家长的角度去关心孩子，理解家长的心情。班主任要信任家长，家长把孩子送到学校交给老师，对班主任的信任也是发自内心的，而这种信任能否持久，则要看班主任的人格魅力。赢得家长的信任，往往需要班主任在虚心听取家长的意见和建议时要具有较强的判断能力和心理承受力，对家长的建议要冷静分析，对来自家长的意见要有宽广的胸怀。只有这样以情动人，才能取得家长的信任，达到同家长互相交流、共同教育的目的。</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（三）沟通与灵活</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沟通是人类社会交往的基本行为。家庭和学校为了实现共同的教育目标，必须通过沟通进行信息的传递与思想的交流，灵活地采取相应的措施。例如，通过定期填写家校沟通卡、开通手机“家校通”业务、建立家校网络平台等方式丰富家校沟通的途径。家校的积极互动使家校双方能够随时了解对方在学生的教育上存在的问题和困惑，并通过双方的合作提出灵活的解决方法，这样更有助于教育效能的提升。</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101" y="2295292"/>
            <a:ext cx="4788684" cy="47886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366395"/>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568065" y="1251585"/>
            <a:ext cx="7225665" cy="493903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与家长沟通时，要遵循灵活的原则，注意“因人而异”。因为不同的家长对学校教育及子女教育问题的认识不同、教育的方法不同，班主任还应对学生家长的文化修养、职业背景以及他们对子女的期望水平有所了解，然后根据这些信息，灵活地向家长反映其子女的表现情况。</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班主任与家长交流时要注意灵活地使用表达方式。根据不同的对象、不同的场合，确定谈话内容和谈话方式，并且在情况突然变化时能迅速地调整内容与方式。</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（四）责任与权利</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在家长与学校的合作中，双方应当共同担当责任并享有应有的权利。在英国，父母把孩子送进学校，就会与校方签订一份具有法律效力的合同，包括学校对家长做出的承诺及家长和学生对学校做出的承诺两部分。在中国香港，1999 年教育署就鼓励各校自行制定《家校合作宣言》，明确规定家长、教师、学生的责任及各自要承担的义务。</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101" y="2295292"/>
            <a:ext cx="4788684" cy="47886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366395"/>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568065" y="1251585"/>
            <a:ext cx="7225665" cy="528510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共同担当责任，会使家长与学校共同面对学生的教育问题，担负起各自对于学生不可推卸的责任，使得家庭教育与学校教育的优势发挥出来，进行有效的协调配合。分享权利，会使合作中的家长与学校均体现出教育的主体性，共同享有教育权利，保障双方彼此的教育权益。这样就保证了家庭与学校合作的积极主动性，从而避免合作的消极情绪产生。因此，责任与权利是防止教育合力削减的重要原则。</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（五）互助与兼容</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不同的知识结构、社会层次等因素都会影响一个人对事物的理解与处理问题的方式，所以家庭与学校合作时应当采取互助兼容的原则。家长可以根据自身的资源优势，按照个体的特长及能力酌情参与到学校的共建活动中来。具有专业知识的家长可以对学生进行专业知识的日常简单培训；具有社会实践技能的家长可以对学生进行教辅活动等。通过这样的方式，家长们不仅能发挥特长，而且能更有效地参与到学校的管理活动当中来。这既是对学校资源的开发，也提高了学校的管理效能</a:t>
            </a: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1101" y="2295292"/>
            <a:ext cx="4788684" cy="47886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766445"/>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463290" y="2061210"/>
            <a:ext cx="5766435" cy="216852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校可以根据教育的专业性，对家长进行资源的共享和供给，这能缩短家校距离，帮助家长走出教育的误区。如果学校和家长都能够以兼容的态度面对双方事务，那么家校合作便会化解更多不必要的矛盾，合作会更有实效性，教育合力会更强。</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356" y="2664862"/>
            <a:ext cx="4788684" cy="4788684"/>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37855" y="2130054"/>
            <a:ext cx="5597947" cy="559794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10" name="文本框 9"/>
          <p:cNvSpPr txBox="1"/>
          <p:nvPr/>
        </p:nvSpPr>
        <p:spPr>
          <a:xfrm>
            <a:off x="602615" y="748665"/>
            <a:ext cx="41452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三、班主任与家庭合作的方式</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6" name="图片 25"/>
          <p:cNvPicPr>
            <a:picLocks noChangeAspect="1"/>
          </p:cNvPicPr>
          <p:nvPr/>
        </p:nvPicPr>
        <p:blipFill>
          <a:blip r:embed="rId2"/>
          <a:stretch>
            <a:fillRect/>
          </a:stretch>
        </p:blipFill>
        <p:spPr>
          <a:xfrm>
            <a:off x="7240360" y="3094551"/>
            <a:ext cx="5192434" cy="4318530"/>
          </a:xfrm>
          <a:prstGeom prst="rect">
            <a:avLst/>
          </a:prstGeom>
          <a:effectLst>
            <a:outerShdw blurRad="25400" dist="25400" dir="2700000" algn="tl" rotWithShape="0">
              <a:prstClr val="black">
                <a:alpha val="40000"/>
              </a:prstClr>
            </a:outerShdw>
          </a:effectLst>
        </p:spPr>
      </p:pic>
      <p:sp>
        <p:nvSpPr>
          <p:cNvPr id="2" name="文本框 1"/>
          <p:cNvSpPr txBox="1"/>
          <p:nvPr/>
        </p:nvSpPr>
        <p:spPr>
          <a:xfrm>
            <a:off x="123825" y="1546225"/>
            <a:ext cx="7715885" cy="493903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（一）家长委员会</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班级家长委员会是由班级学生家长代表组成的、协助班级管理和学生教育的组织。学校可以建立一个“家长资源中心”，欢迎家长参与学校活动。学校可提供房间，供家长们作为活动场所。然后，以年级为单位，由家长自愿报名，通过民主选举的方式，由学校和家长们共同在报名家长中选出一定数量的家长，作为“家长代言人”，成为家长委员会的成员。</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家长委员会是家长自己的组织，能更充分地发挥家长共同进行班级管理的主动性。家长委员会的职责是协调班主任与家长的关系，沟通学校和家庭的联系，监督学校教育工作，为学校和班级的工作提出要求、提供帮助，协助班级做好有关工作。但家长委员会的作用的有效发挥，也离不开班主任的积极引导。为保证家长委员会工作的有效开展，班主任应建议家长委员会制定规章制度和活动计划，邀请家长委员会共同参与班级教育计划的制订、班级活动的策划，共同组织或参加班级的各项活动等，借助家长委员会的主动性和集体力量使班级学生的教育伸向更广阔的空间。</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10" name="文本框 9"/>
          <p:cNvSpPr txBox="1"/>
          <p:nvPr/>
        </p:nvSpPr>
        <p:spPr>
          <a:xfrm>
            <a:off x="564515" y="672465"/>
            <a:ext cx="41452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三、班主任与家庭合作的方式</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68300" y="1856740"/>
            <a:ext cx="6890385" cy="4246245"/>
          </a:xfrm>
          <a:prstGeom prst="rect">
            <a:avLst/>
          </a:prstGeom>
          <a:noFill/>
        </p:spPr>
        <p:txBody>
          <a:bodyPr wrap="square" rtlCol="0">
            <a:spAutoFit/>
          </a:bodyPr>
          <a:p>
            <a:r>
              <a:rPr lang="zh-CN" altLang="en-US"/>
              <a:t>（二）家长会</a:t>
            </a:r>
            <a:endParaRPr lang="zh-CN" altLang="en-US"/>
          </a:p>
          <a:p>
            <a:r>
              <a:rPr lang="zh-CN" altLang="en-US"/>
              <a:t>家长会是最常用的家校合作方式。传统的家长会，通常会在学期末进行，以班级为单位，由教师介绍班级学生一学期以来的表现、成绩等。一般单向交流多，双方共同交流少。理论上说，家长会不仅仅是向家长通报学习成绩这一项，还应当将学校、班级开展的一些活动，教师的教育情况都向家长说明，让家长对自己孩子在校的表现有全方位的了解。</a:t>
            </a:r>
            <a:endParaRPr lang="zh-CN" altLang="en-US"/>
          </a:p>
          <a:p>
            <a:r>
              <a:rPr lang="zh-CN" altLang="en-US"/>
              <a:t>家长会的内容可以包括：班主任对近期班级情况进行概述，以便让家长进一步了解学生的在校情况；家长与家长之间进行学习和交流，可以让优秀学生的家长谈一下自己的教育方法；班主任可以通过家长会了解学生在校外的信息，例如发放家长问卷调查表，还可以让家长对孩子留言，对班主任提出一些建议和要求。</a:t>
            </a:r>
            <a:endParaRPr lang="zh-CN" altLang="en-US"/>
          </a:p>
          <a:p>
            <a:r>
              <a:rPr lang="zh-CN" altLang="en-US"/>
              <a:t>除了传统的家长会形式外，当前的家长会中还融入了一些新的形式，如对话讨论式、展示式、专家报告式、联谊式、参观游览式以及总结式等。</a:t>
            </a: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8885" y="2488841"/>
            <a:ext cx="4758140" cy="475814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28728" r="71950" b="25581"/>
          <a:stretch>
            <a:fillRect/>
          </a:stretch>
        </p:blipFill>
        <p:spPr>
          <a:xfrm>
            <a:off x="10855009" y="-781729"/>
            <a:ext cx="1923686" cy="3133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803910" y="357505"/>
            <a:ext cx="10584180" cy="6500495"/>
          </a:xfrm>
          <a:prstGeom prst="rect">
            <a:avLst/>
          </a:prstGeom>
        </p:spPr>
      </p:pic>
      <p:sp>
        <p:nvSpPr>
          <p:cNvPr id="32" name="文本框 31"/>
          <p:cNvSpPr txBox="1"/>
          <p:nvPr/>
        </p:nvSpPr>
        <p:spPr>
          <a:xfrm>
            <a:off x="3716655" y="102362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记一次别开生面的家长会</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807845" y="1422400"/>
            <a:ext cx="8783955" cy="459232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自孩子上小学以来，每次开家长会，给我的印象都是老师站在讲台上讲着、家长坐在位子上听着，内容多集中于期末考试注意事项以及这段时间同学们的在校表现。但是，2018 年11 月25 日下午，六（4）班的全体学生和老师给我们带来了一次不同于以往的家长会。</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首先是语言类节目展示环节，三组同学给大家带来了两段相声和一个简短又搞笑的小品，夸张的肢体语言和幽默诙谐的台词，时不时把大家逗得捧腹大笑。</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在选修课展示的环节，“电脑专家”给大家讲他自己编写的绘画软件，“武术家”给我们表演了双节棍和格斗。剪纸艺术、彩珠编织、彩泥手工是学校近期开设的选修科目，孩子们不俗的表演为家长会增添了一道道亮丽的色彩，赢得了家长们一阵阵热烈的掌声。</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在家长活动的环节，家长们也不示弱，准备了一些小节目，有讲趣味故事的，也有给孩子们做健康、科普讲座的。</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endParaRPr lang="zh-CN" altLang="en-US">
              <a:solidFill>
                <a:schemeClr val="tx1"/>
              </a:solidFill>
            </a:endParaRPr>
          </a:p>
        </p:txBody>
      </p:sp>
      <p:grpSp>
        <p:nvGrpSpPr>
          <p:cNvPr id="9" name="组合 8"/>
          <p:cNvGrpSpPr/>
          <p:nvPr/>
        </p:nvGrpSpPr>
        <p:grpSpPr>
          <a:xfrm>
            <a:off x="10748010" y="919480"/>
            <a:ext cx="1187450" cy="572643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t="15488" b="22694"/>
          <a:stretch>
            <a:fillRect/>
          </a:stretch>
        </p:blipFill>
        <p:spPr>
          <a:xfrm>
            <a:off x="10226616" y="5010214"/>
            <a:ext cx="2230214" cy="1950140"/>
          </a:xfrm>
          <a:prstGeom prst="rect">
            <a:avLst/>
          </a:prstGeom>
        </p:spPr>
      </p:pic>
      <p:grpSp>
        <p:nvGrpSpPr>
          <p:cNvPr id="2" name="组合 1"/>
          <p:cNvGrpSpPr/>
          <p:nvPr/>
        </p:nvGrpSpPr>
        <p:grpSpPr>
          <a:xfrm>
            <a:off x="424180" y="145796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837815" y="3315970"/>
            <a:ext cx="7673340" cy="1753235"/>
          </a:xfrm>
          <a:prstGeom prst="rect">
            <a:avLst/>
          </a:prstGeom>
        </p:spPr>
        <p:txBody>
          <a:bodyPr wrap="square">
            <a:spAutoFit/>
          </a:bodyPr>
          <a:lstStyle/>
          <a:p>
            <a:pPr algn="ctr"/>
            <a:r>
              <a:rPr lang="zh-CN" altLang="en-US" sz="54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　小学班级学生发展影响因素的协调</a:t>
            </a:r>
            <a:endParaRPr lang="zh-CN" altLang="en-US" sz="54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项目八</a:t>
            </a:r>
            <a:endParaRPr lang="en-US" altLang="zh-CN"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803910" y="357505"/>
            <a:ext cx="10584180" cy="6500495"/>
          </a:xfrm>
          <a:prstGeom prst="rect">
            <a:avLst/>
          </a:prstGeom>
        </p:spPr>
      </p:pic>
      <p:sp>
        <p:nvSpPr>
          <p:cNvPr id="32" name="文本框 31"/>
          <p:cNvSpPr txBox="1"/>
          <p:nvPr/>
        </p:nvSpPr>
        <p:spPr>
          <a:xfrm>
            <a:off x="3535680" y="1414145"/>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记一次别开生面的家长会</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17115" y="2146300"/>
            <a:ext cx="7405370" cy="251523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这次家长会，我作为一名普通家长，感触颇深。一是惊叹于孩子们的变化。整场家长会都是学生自编自导的，主持人落落大方，表演者毫不怯场，精彩纷呈的节目让人惊叹不已。二是我深深地体会到班主任张老师对学生全面成长的重视和关心。这次家长会，张老师虽然只是在幕后指点，但整场节目无不凝聚着老师的心血。这次内容新颖、形式创新的家长会，相信会给每位家长留下深刻的印象。我们也欣喜地发现，目前学校的教育已转变为多元的幸福教育，大大提升了学生们的幸福指数。</a:t>
            </a:r>
            <a:endParaRPr lang="zh-CN" altLang="en-US">
              <a:solidFill>
                <a:schemeClr val="tx1"/>
              </a:solidFill>
            </a:endParaRPr>
          </a:p>
        </p:txBody>
      </p:sp>
      <p:grpSp>
        <p:nvGrpSpPr>
          <p:cNvPr id="9" name="组合 8"/>
          <p:cNvGrpSpPr/>
          <p:nvPr/>
        </p:nvGrpSpPr>
        <p:grpSpPr>
          <a:xfrm>
            <a:off x="10748010" y="919480"/>
            <a:ext cx="1187450" cy="572643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9" name="图片 18"/>
          <p:cNvPicPr>
            <a:picLocks noChangeAspect="1"/>
          </p:cNvPicPr>
          <p:nvPr/>
        </p:nvPicPr>
        <p:blipFill rotWithShape="1">
          <a:blip r:embed="rId2">
            <a:extLst>
              <a:ext uri="{28A0092B-C50C-407E-A947-70E740481C1C}">
                <a14:useLocalDpi xmlns:a14="http://schemas.microsoft.com/office/drawing/2010/main" val="0"/>
              </a:ext>
            </a:extLst>
          </a:blip>
          <a:srcRect t="15488" b="22694"/>
          <a:stretch>
            <a:fillRect/>
          </a:stretch>
        </p:blipFill>
        <p:spPr>
          <a:xfrm>
            <a:off x="10226616" y="5010214"/>
            <a:ext cx="2230214" cy="1950140"/>
          </a:xfrm>
          <a:prstGeom prst="rect">
            <a:avLst/>
          </a:prstGeom>
        </p:spPr>
      </p:pic>
      <p:grpSp>
        <p:nvGrpSpPr>
          <p:cNvPr id="2" name="组合 1"/>
          <p:cNvGrpSpPr/>
          <p:nvPr/>
        </p:nvGrpSpPr>
        <p:grpSpPr>
          <a:xfrm>
            <a:off x="424180" y="145796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528320"/>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463290" y="1337310"/>
            <a:ext cx="6736080" cy="390017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（三）家访</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的家访是学校工作的一个重要方面。通过与家长的联系，教师可以了解学生家庭的情况及其在家庭中的表现，有利于教师针对学生家庭环境的异同，因材施教地开展教育工作，不使学校教育与家庭教育脱轨。班主任做家访工作不要仅仅是进行“告状式”家访，到了学生家里时，不分青红皂白地数落学生家长没有把学生工作做好，或是学生考试成绩太差，影响了班级的及格率，等等，最后双方也没有找出症结。结果教师走后，家长一生气，学生遭打。从此，家长对于教师的家访便心存戒心，学生也产生抵触情绪。显然这种家访是达不到效果的。所以，教师在家访时应该注意一些技巧。</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356" y="2664862"/>
            <a:ext cx="4788684" cy="4788684"/>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9805" y="2130054"/>
            <a:ext cx="5597947" cy="559794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528320"/>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463290" y="1337310"/>
            <a:ext cx="8460105" cy="528510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 班主任在家访前要明确目的，认真准备</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家访的目的不是向家长告状或者把学生出现问题的责任都归咎于家长，而是和家长真诚地交换意见以调动家长教育子女的积极性，取得家长的支持，共同管理好学生。</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应根据学生的特点和家长的情况，想好家访内容。对家访学生的在校表现、各科学习、兴趣爱好、习惯、优缺点等，都要全面了解，以便家访时能信手拈来，提高家访的实效。对学习有困难、经济有困难的学生，单亲家庭或者是生病较严重的学生，家访前要准备得更加充分，可以买些食品、文具或是书籍，表明教师的爱心和关怀。</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 提前预约时间，切忌家访形式化</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首先，教师家访前，一定要先与家长预约，不做“不速之客”，以免使家长因教师的突然来访而不自在。其次，教师不要凳子还没有坐热就起身告辞。这样的家访不但达不到家访的目的，甚至还会造成不良的影响，使家长感到教师是应付差事、完成任务的。这不仅有损于教师的形象，更为重要的是不利于今后工作的开展。</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5681" y="2664862"/>
            <a:ext cx="4788684" cy="47886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528320"/>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463290" y="1337310"/>
            <a:ext cx="6612255" cy="320738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3. 家访过程中注意互动性</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在与家长的沟通中，要留给学生和家长发表自己观点和看法的时间和机会。班主任与家长都有着共同的目的，那就是希望孩子能够全面健康地发展，因此，双方应该会有很多共同语言，班主任要注意倾听家长的意见。另外，班主任在家访的过程中要注意站在学生的角度，面对班主任的家访，学生很可能会出现思想上的压力，因此班主任要有敏锐的洞察力，在分析客观现实的基础上，尽量多找出学生的优点进行表扬，要循循善诱地引导学生在家长面前说出自己内心的真实想法。</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5681" y="2664862"/>
            <a:ext cx="4788684" cy="4788684"/>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1459" y="4586512"/>
            <a:ext cx="3816850" cy="227149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01695" y="528320"/>
            <a:ext cx="579945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二、班主任与家长沟通的原则</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558540" y="1861185"/>
            <a:ext cx="8311515"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（四）电子信息交流</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网络是家校沟通的另一重要渠道。近年来，随着信息产业的不断发展、网络的普及，计算机已经成为人们生活中不可缺少的一项工具。电子信息交流可从根本上改变传统家校联系中普遍存在的学校向家庭单方传递信息的状况，而且在交流时间上也比较灵活，可以随时保持联系。学校可以建立校园网站，班级可以建立班级网站，或是在QQ 里面建立群聊等方式，向家长通报学校近期开展的各项活动，家长也可以向教师反馈学生校外的情况，互相交流，互相补充，并可以根据自己的需要有针对地搜集信息，还可以以班级为单位建立聊天角、讨论区，采用网上发帖子等方式，作为班级的交流平台，让学生也可以参与到教师与家长的交流当中。作为受教育者，学生也可以不受限制地参与讨论，促进师生、家长间换位思考。由于网络的虚拟性，学生往往也更乐于真实地表达，从而使教育者更容易了解真实的信息。</a:t>
            </a:r>
            <a:endParaRPr 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757871" y="-1003979"/>
            <a:ext cx="1923686" cy="3133460"/>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987724" y="-1176699"/>
            <a:ext cx="1923686" cy="313346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5681" y="2664862"/>
            <a:ext cx="4788684" cy="47886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7188"/>
            <a:ext cx="11338667" cy="6500811"/>
          </a:xfrm>
          <a:prstGeom prst="rect">
            <a:avLst/>
          </a:prstGeom>
        </p:spPr>
      </p:pic>
      <p:sp>
        <p:nvSpPr>
          <p:cNvPr id="32" name="文本框 31"/>
          <p:cNvSpPr txBox="1"/>
          <p:nvPr/>
        </p:nvSpPr>
        <p:spPr>
          <a:xfrm>
            <a:off x="3716655" y="1376045"/>
            <a:ext cx="475869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澳大利亚昆士兰州公立学校的家校合作</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995805" y="2023110"/>
            <a:ext cx="8070850"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澳大利亚昆士兰州，约有300 所公立中学。昆士兰的所有公立学校都特别重视通过家长的参与来丰富学生的学习，他们通过各种方式来与家长保持联络并促进家长积极参与。</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首先，昆士兰州公立学校为家长提供了很多正式和非正式的机会来了解学生在学校的进步，主要方式包括：</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份报告详细记录了学生的进步情况。</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2. 学校年度报告：从2005 年下半年开始，昆士兰州所有的公立学校必须公布便于家长和社区成员阅读的相关信息，其主要内容包括：特色的课程设置、课外（业余）活动、学校的道德风气、家长参与学校教育的相关策略等。</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3. 时事通讯：多数学校都定期拟定时事通讯来通知家长关于学校活动、发展的相关事宜。</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pSp>
        <p:nvGrpSpPr>
          <p:cNvPr id="2" name="组合 1"/>
          <p:cNvGrpSpPr/>
          <p:nvPr/>
        </p:nvGrpSpPr>
        <p:grpSpPr>
          <a:xfrm>
            <a:off x="10578465" y="94488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412032" y="443488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7188"/>
            <a:ext cx="11338667" cy="6500811"/>
          </a:xfrm>
          <a:prstGeom prst="rect">
            <a:avLst/>
          </a:prstGeom>
        </p:spPr>
      </p:pic>
      <p:sp>
        <p:nvSpPr>
          <p:cNvPr id="34" name="文本框 33"/>
          <p:cNvSpPr txBox="1"/>
          <p:nvPr/>
        </p:nvSpPr>
        <p:spPr>
          <a:xfrm>
            <a:off x="2245995" y="1470025"/>
            <a:ext cx="7835265"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其次，昆士兰州公立学校还通过一系列的组织和活动，促使家长积极参与到学校的教育中去。主要方式有：</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1. 学校活动：如帮助学生解决远足和野营的相关问题，或者组织类似于运动会和音乐狂欢节的课外业余活动，并为他们提供专业意见等。2. 学校理事会：扮演着制订学校未来发展计划的重要角色。理事会成员每两年选举一次。</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3. 家长和市民协会：这些协会主要负责一些政策和财政计划的制订、校内商店经营以及筹款等多种多样的学校活动。</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4. 校内商店：这是非营利性的商业组织，昆士兰州大多数公立学校都拥有由家长志愿者充当职员的小卖部、水果店，他们对成员的服务主要包括提供定期的时事通讯，对商店的管理提供意见，传播健康的食品概念等。</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pSp>
        <p:nvGrpSpPr>
          <p:cNvPr id="2" name="组合 1"/>
          <p:cNvGrpSpPr/>
          <p:nvPr/>
        </p:nvGrpSpPr>
        <p:grpSpPr>
          <a:xfrm>
            <a:off x="10881995" y="88011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994327" y="455743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404745" y="418465"/>
            <a:ext cx="7425690" cy="4248785"/>
            <a:chOff x="196489" y="1564448"/>
            <a:chExt cx="6621322"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196489" y="1564448"/>
              <a:ext cx="6621322" cy="3960000"/>
            </a:xfrm>
            <a:prstGeom prst="rect">
              <a:avLst/>
            </a:prstGeom>
          </p:spPr>
        </p:pic>
        <p:sp>
          <p:nvSpPr>
            <p:cNvPr id="5" name="文本框 4"/>
            <p:cNvSpPr txBox="1"/>
            <p:nvPr/>
          </p:nvSpPr>
          <p:spPr>
            <a:xfrm>
              <a:off x="1266070" y="3898072"/>
              <a:ext cx="4526892"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社区力量引入</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班级管理</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任务三</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63004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了解社区及社区教育的概念。</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理解并掌握社区力量引入班级管理中的重要意义。</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能够结合实例，学会合理恰当地引入社区力量管理班级。</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32830" y="4461510"/>
            <a:ext cx="488632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实地调查某所小学并查阅相关资料，为这所学校小学六年级的学生设计一次以“送人玫瑰，手留余香”为主题的实践活动，并撰写活动方案。</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39116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88011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607310" y="2787015"/>
            <a:ext cx="5641975" cy="69786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一、社区及社区教育的概述</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642870" y="4003040"/>
            <a:ext cx="5645785" cy="69786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二、社区力量引入班级管理中发挥的重要作用</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296701" y="278676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334801" y="400278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693489" y="257469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752544" y="379071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2065020" y="2320925"/>
            <a:ext cx="6606540" cy="3207385"/>
          </a:xfrm>
          <a:prstGeom prst="rect">
            <a:avLst/>
          </a:prstGeom>
        </p:spPr>
        <p:txBody>
          <a:bodyPr wrap="square">
            <a:spAutoFit/>
          </a:bodyPr>
          <a:lstStyle/>
          <a:p>
            <a:pPr lvl="0" indent="457200" fontAlgn="auto">
              <a:lnSpc>
                <a:spcPct val="125000"/>
              </a:lnSpc>
              <a:defRPr/>
              <a:extLst>
                <a:ext uri="{35155182-B16C-46BC-9424-99874614C6A1}">
                  <wpsdc:indentchars xmlns:wpsdc="http://www.wps.cn/officeDocument/2017/drawingmlCustomData" val="200" checksum="59296752"/>
                </a:ext>
              </a:extLst>
            </a:pPr>
            <a:r>
              <a:rPr kumimoji="0" lang="en-US" altLang="zh-CN"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 苏霍姆林斯基说：“儿童只有在这样的条件下才能实现和谐的</a:t>
            </a:r>
            <a:r>
              <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全面发展，就是两个‘教育者’——学校和家庭，不仅要一致行动，要向儿童提出同样的要求，而且要志同道合，抱着一致的信念，始终从同样的原则出发，无论在教育的目的、过程还是手段上，都不能发生分歧。”儿童的教育仅仅依靠学校单方面的力量是难以完成的，家庭和学校要通力合作，不仅如此，社区的教育力量也要引入进来，作为班主任，面对处于不同年龄阶段的小学生，对偶像力量的引导也极为重要，几种教育力量通力合作，共同实现教育目标。</a:t>
            </a:r>
            <a:endPar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sp>
        <p:nvSpPr>
          <p:cNvPr id="20" name="Freeform 386"/>
          <p:cNvSpPr>
            <a:spLocks noEditPoints="1"/>
          </p:cNvSpPr>
          <p:nvPr/>
        </p:nvSpPr>
        <p:spPr bwMode="auto">
          <a:xfrm>
            <a:off x="1180465" y="4697095"/>
            <a:ext cx="704215" cy="636270"/>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bg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1833245" y="4788535"/>
            <a:ext cx="167005" cy="163830"/>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1708150" y="4791710"/>
            <a:ext cx="56515" cy="4826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1318260" y="5015865"/>
            <a:ext cx="321310" cy="193675"/>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5490" y="257937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447040" y="1751330"/>
            <a:ext cx="6383020" cy="347662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（一）社区的概念</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“社区”一词是中国社会学者在20 世纪30 年代自英文community 意译而来的。尽管社会学家对社区下的定义各不相同，但在构成社区的基本要素上的认识还是基本一致的：一个社区应该包括一定数量的人口、一定范围的地域、一定规模的设施、一定特征的文化、一定类型的组织。社区就是这样一个“聚居在一定地域范围内的人们所组成的社会生活共同体”。如果按照结构功能来给社区分类的话，可以分为农村社区和城市社区。城市社区又可分为以下几种情况：一是市辖区；二是街道办事处辖区；三是小于街道办事处、大于居民委员会辖区建立的区域功能社区；四是规模调整后的居民委员会辖区。目前，我们所说的城市社区主要指后面两种情况。</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8404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一、社区及社区教育的概述</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6984749" y="2256786"/>
            <a:ext cx="5849471" cy="532516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337185" y="1501775"/>
            <a:ext cx="7012940" cy="501586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（二）社区教育的概念</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社区教育是在社区中开发、利用各种教育资源，以社区全体成员为对象，开展旨在提高成员的素质和生活质量，促进成员的全面发展和社区可持续发展的教育活动。我国社区教育从20 世纪80 年代中期兴起以来，已从提高青少年素质的学校社区教育拓展为提高社区全体成员的素质、生活质量和发展社区的社区教育，以适应教育与社会的相互需要。</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目前，随着社会经济、教育、体制改革的不断深化，学校与社区的合作不断推进。1993 年颁布并实施的《中国教育改革和发展纲要》明确指出：“支持和鼓励中小学同附近的企事业单位、街道或村民委员会建立社区教育组织，吸收社会各界支持学校建设，参与学校管理，优化育人环境，探索出符合中小学特点的教育与社会结合的形式。”学校与社区的合作已经从最初社区支援学校的阶段走向学校回报社会的阶段，进而发展到学校与社区互动的阶段。这种趋势体现在学校与社区合作的具体内容上，就是由最初将社区作为学校的德育基地而帮助青少年学生形成良好的道德品质，拓展到学校利用自身教育、文化等优势参与社区建设，帮助社区发展，再到目前学校与社区双向服务，互相促进，其中典型的就是学校体育与社区体育的一体化发展。</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8404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一、社区及社区教育的概述</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8963"/>
          <a:stretch>
            <a:fillRect/>
          </a:stretch>
        </p:blipFill>
        <p:spPr>
          <a:xfrm>
            <a:off x="6984749" y="2256786"/>
            <a:ext cx="5849471" cy="5325164"/>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68550" y="-405238"/>
            <a:ext cx="2962997" cy="296299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245110" y="1226820"/>
            <a:ext cx="7114540" cy="5631180"/>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（一）为学生提供社会实践的场所</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1. 社区可提供的资源社区拥有众多的机关、企业事业单位等组织，相对于学校，社区也具有明显的教育资源优势，包括社区环境资源（包括自然资源、人文环境资源）、社区文化教育设施设备等物质资源（包括学校、图书馆、文化馆、革命遗址、博物馆、体育馆、影剧院等）、社区人力资源（包括教师、社区教育工作者、各行各业专业技术人员、先进劳模、老一辈革命家、离退休干部等）、社区组织资源（包括社区协会、社团组织、研究机构、企事业单位等）。</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2. 利用社区资源可开展的活动</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各地区、各部门、各单位都有自己的创业史和辉煌业绩，都有自己的先进模范人物，而这些都是向学生进行教育的生动内容，都可以为学校开展传统教育、社会教育、形势教育提供帮助，为开展访问活动提供场所。街道、社区可以为中小学德育工作提供新资源，为进行有丰富内容的思想教育创造条件。比如，除定期邀请社区工作者、社区警务室干警到校举办讲座，对在校学生开展法制教育、理想教育、前途教育外，还可以组织学生到社区开展志愿者服务活动，让青少年感知社区的变化、社区的发展。在这些活动中，社区青少年不仅增长了知识，而且在自然美、科学美、社会美的氛围中，潜移默化地受到熏陶和影响。</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50240" y="577215"/>
            <a:ext cx="62788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二、社区力量引入班级管理中发挥的重要作用</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8963"/>
          <a:stretch>
            <a:fillRect/>
          </a:stretch>
        </p:blipFill>
        <p:spPr>
          <a:xfrm>
            <a:off x="6984749" y="2256786"/>
            <a:ext cx="5849471" cy="5325164"/>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68550" y="-405238"/>
            <a:ext cx="2962997" cy="296299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245110" y="1226820"/>
            <a:ext cx="7114540" cy="532320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（二）有利于家庭教育指导工作的开展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中小学生都生活在街道、小区居委会、村民委员会等管理的社区内，社区干部串百家门、知百家情、办百家事，他们对各家各户的情况比学校更加清楚。众所周知，不同的家庭有着不同的结构和不同的生活习惯，而教师在对学生的教育过程中难以做到全面了解。在开展对青少年的教育时需要有一个沟通社会、家庭、学校的关系的协调机构，这个机构可以在配合学校抓后进生转化、抓特殊家庭子女的教育等方面的工作中发挥巨大作用。例如，社区可配合学校开设假期功课学习班，举办家长学校，组织各种主题的文体活动等。</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（三）使班级管理得以延伸</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1. 班主任对学生社会实践的指导</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社会实践和社会服务的场所有别于学生熟悉的校园，活动目的和可能遇到的困难也会异于平常，所以班主任要注重对学生的指导。其中包括以下几个方面：</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首先是安全教育。去社区开展活动经常会出现分组活动的情况，学生会远离教师的视线，所以安全意识一定要强，教师要对可能遇到的情况有所预测，并有针对性地提醒学生，同时一定要避免学生单独行动，活动范围也要有所规定。</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50240" y="577215"/>
            <a:ext cx="62788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二、社区力量引入班级管理中发挥的重要作用</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68550" y="-405238"/>
            <a:ext cx="2962997" cy="2962997"/>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9260" y="3597910"/>
            <a:ext cx="5652135" cy="37680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394970" y="1726565"/>
            <a:ext cx="6534150" cy="409257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其次是礼仪教育。进入社区后，学生面对的主要是成年人，需要懂得一定的礼仪。因此，对各种礼仪，在学校内最好能有所操练。最后是亲和教育。学生到社区活动时，往往会产生羞涩、局促、回避等心理特征，班主任一方面要帮助学生做好充分的物质准备，另一方面要鼓励学生勇敢、大方地与人接触，要学会随机应变，在人员安排时，注意不同性格的孩子互补搭配。</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2. 班级在社区开展活动时的策略</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首先要选择时机。班级在社区内开展活动可以选择有纪念性的日子，这样把活动和节日、纪念日等结合起来，不但使活动的主题更鲜明，更具有教育意义，也可以使社区的居民对于活动的开展更理解、更支持，如“学雷锋日”到社区做好事，“三八”妇女节慰问女民警、女护士，重阳节为敬老院的爷爷、奶奶表演节目，“六一”儿童节为幼儿园的弟弟、妹妹讲故事。</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590550" y="809625"/>
            <a:ext cx="62788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二、社区力量引入班级管理中发挥的重要作用</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68550" y="-405238"/>
            <a:ext cx="2962997" cy="2962997"/>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9260" y="3597910"/>
            <a:ext cx="5652135" cy="37680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774700" y="1776095"/>
            <a:ext cx="5415915" cy="316928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其次要做充分的准备，注意积累资料。到社区开展活动，班主任首先要和社区的相关部门取得联系，共同制订活动计划，明确活动主题。进入社区前，要组织学生进行充分的准备，要让学生掌握必要的礼仪知识。班主任要有积累资料的意识，摄影、录像、随笔、学生作品，这些不仅便于学生总结学习，还对今后开展活动有帮助，同时，这些资料还可以提供给社区，为其宣传提供资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最后要以学生为主体。进入社区后，班主任要鼓励学生独立开展活动，并且活动以小组为单位，遇到困难要培养学生解决问题的能力。</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590550" y="809625"/>
            <a:ext cx="6278880" cy="534035"/>
          </a:xfrm>
          <a:prstGeom prst="rect">
            <a:avLst/>
          </a:prstGeom>
          <a:noFill/>
        </p:spPr>
        <p:txBody>
          <a:bodyPr wrap="none" rtlCol="0" anchor="t">
            <a:spAutoFit/>
          </a:bodyPr>
          <a:p>
            <a:pPr algn="l">
              <a:lnSpc>
                <a:spcPct val="120000"/>
              </a:lnSpc>
            </a:pPr>
            <a:r>
              <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二、社区力量引入班级管理中发挥的重要作用</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8563125" y="3213683"/>
            <a:ext cx="5028034" cy="5028034"/>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68550" y="-405238"/>
            <a:ext cx="2962997" cy="2962997"/>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9260" y="3597910"/>
            <a:ext cx="5652135" cy="37680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319020" y="418465"/>
            <a:ext cx="7562851" cy="4248785"/>
            <a:chOff x="120050" y="1564448"/>
            <a:chExt cx="6743625"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120050" y="1564448"/>
              <a:ext cx="6743625" cy="3960000"/>
            </a:xfrm>
            <a:prstGeom prst="rect">
              <a:avLst/>
            </a:prstGeom>
          </p:spPr>
        </p:pic>
        <p:sp>
          <p:nvSpPr>
            <p:cNvPr id="5" name="文本框 4"/>
            <p:cNvSpPr txBox="1"/>
            <p:nvPr/>
          </p:nvSpPr>
          <p:spPr>
            <a:xfrm>
              <a:off x="1196992" y="4192512"/>
              <a:ext cx="4619185"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合理借助偶像力量</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任务四</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63004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了解重要他人的概念。</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理解并掌握班主任借助偶像对学生进行教育的注意事项。</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能够结合实例，学会合理恰当地借助偶像力量管理班级。</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32830" y="4461510"/>
            <a:ext cx="4886325"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以小组为单位，推选出小组中一致认同的偶像，寻找偶像背后的励志故事。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39116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880110"/>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642870" y="2847340"/>
            <a:ext cx="5641975" cy="69786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一、“重要他人”的概念</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642870" y="4003040"/>
            <a:ext cx="5645785" cy="69786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二、借助“偶像”的力量</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334801" y="2853437"/>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334801" y="400278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750639" y="265089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752544" y="379071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1883410" y="2325370"/>
            <a:ext cx="7061835" cy="1938020"/>
          </a:xfrm>
          <a:prstGeom prst="rect">
            <a:avLst/>
          </a:prstGeom>
          <a:noFill/>
        </p:spPr>
        <p:txBody>
          <a:bodyPr wrap="square" rtlCol="0">
            <a:spAutoFit/>
          </a:bodyPr>
          <a:p>
            <a:pPr indent="406400"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“重要他人”是美国社会学家米尔斯（C. W. Mills）提出的概念，专指对个体的社会化过程产生重要影响的具体人物。任何一个个体在成长过程中，都会受到一些重要人物的影响，可能是父母长辈、兄弟姐妹，也可能是老师、同学，甚至是萍水相逢的路人或不认识的人。教育社会学家吴康宁教授把学生的“重要他人”分为两种：互动性重要他人与偶像性重要他人。</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latin typeface="字魂59号-创粗黑" panose="00000500000000000000" pitchFamily="2" charset="-122"/>
                <a:ea typeface="字魂59号-创粗黑" panose="00000500000000000000" pitchFamily="2" charset="-122"/>
                <a:sym typeface="+mn-ea"/>
              </a:rPr>
              <a:t>一、“重要他人”的概念</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
        <p:nvSpPr>
          <p:cNvPr id="18" name="椭圆 17"/>
          <p:cNvSpPr/>
          <p:nvPr/>
        </p:nvSpPr>
        <p:spPr>
          <a:xfrm>
            <a:off x="9172575" y="385318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r="50000"/>
          <a:stretch>
            <a:fillRect/>
          </a:stretch>
        </p:blipFill>
        <p:spPr>
          <a:xfrm>
            <a:off x="-390548" y="4480122"/>
            <a:ext cx="1371525" cy="2743049"/>
          </a:xfrm>
          <a:prstGeom prst="rect">
            <a:avLst/>
          </a:prstGeom>
        </p:spPr>
      </p:pic>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l="48799" r="1201"/>
          <a:stretch>
            <a:fillRect/>
          </a:stretch>
        </p:blipFill>
        <p:spPr>
          <a:xfrm>
            <a:off x="11071948" y="4479921"/>
            <a:ext cx="1371525" cy="2743049"/>
          </a:xfrm>
          <a:prstGeom prst="rect">
            <a:avLst/>
          </a:prstGeom>
        </p:spPr>
      </p:pic>
      <p:pic>
        <p:nvPicPr>
          <p:cNvPr id="8" name="图片 7" descr="aotem"/>
          <p:cNvPicPr>
            <a:picLocks noChangeAspect="1"/>
          </p:cNvPicPr>
          <p:nvPr/>
        </p:nvPicPr>
        <p:blipFill>
          <a:blip r:embed="rId4"/>
          <a:stretch>
            <a:fillRect/>
          </a:stretch>
        </p:blipFill>
        <p:spPr>
          <a:xfrm>
            <a:off x="580390" y="3853180"/>
            <a:ext cx="1743075" cy="2428875"/>
          </a:xfrm>
          <a:prstGeom prst="rect">
            <a:avLst/>
          </a:prstGeom>
        </p:spPr>
      </p:pic>
      <p:pic>
        <p:nvPicPr>
          <p:cNvPr id="4" name="图片 3" descr="艾莎=1_03"/>
          <p:cNvPicPr>
            <a:picLocks noChangeAspect="1"/>
          </p:cNvPicPr>
          <p:nvPr/>
        </p:nvPicPr>
        <p:blipFill>
          <a:blip r:embed="rId5"/>
          <a:stretch>
            <a:fillRect/>
          </a:stretch>
        </p:blipFill>
        <p:spPr>
          <a:xfrm>
            <a:off x="9653905" y="4381500"/>
            <a:ext cx="1047750" cy="2476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0" name="组合 19"/>
          <p:cNvGrpSpPr/>
          <p:nvPr/>
        </p:nvGrpSpPr>
        <p:grpSpPr>
          <a:xfrm>
            <a:off x="5302250" y="1341120"/>
            <a:ext cx="1652905" cy="2499995"/>
            <a:chOff x="8299" y="2452"/>
            <a:chExt cx="2603" cy="3937"/>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905" cy="2454910"/>
            <a:chOff x="12942" y="2224"/>
            <a:chExt cx="2603"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1061085" y="3841115"/>
            <a:ext cx="3419475" cy="234188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了解社区力量、重要他人的概念</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理解并掌握班主任与家长沟通的原则以及与家庭合作的方式。</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掌握小学班主任在班级管理中引入社区力量和偶像力量的意义和方法。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能够合理运用家校合作的方式，分析针对不同家长的工作要点。</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5. 能够结合实例，学会合理恰当的引入社区力量、借助偶像力量管理班级</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84150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二、过程与方法目标</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通过合作学习，学生能够提高合作意识。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通过情景模拟的方式，学生能够真实体验到作为班主任与家长沟通的过程，促进学生理解并掌握与家长的沟通原则和方式。</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2988310" cy="159131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培养学生语言表达和沟通能力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提高学生的学习热情，培养学生良好的职业道德，培养其服</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务于工作、服务于集体的意识。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580390" y="1441450"/>
            <a:ext cx="8591550" cy="409257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当今社会传媒发达，偶像对于学生的影响越来越大，班级生活中我们也经常会发现学生都有各自的偶像，一些班主任常常回避与学生谈论偶像，特别是学生把各种娱乐、体育明星当作偶像时，班主任或认为这是学生个人的生活而漠不关心，或因自己的喜好而诋毁甚至力图控制学生的偶像崇拜。其实偶像崇拜是人类的正常心理需求，如果班主任能正视学生崇拜偶像的现象，并借助其对学生的吸引力，将偶像崇拜引导到正确、积极的轨道上来，偶像也会变成巨大的教育力量。班主任借助偶像对学生进行教育需要注意以下几点内容：</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首先，清楚学生的“偶像”，并进行备案。班主任可以通过口头询问或书面问卷了解学生“最喜欢谁”“偶像是谁”或“希望成为像谁一样的人”以及其中的缘由。班主任要想获得学生真实的想法，就应尽量先向学生表达自己对偶像崇拜的理解或认同，并根据学生的年龄特征和心理状况确定询问方式。另外，班主任教师要在态度上进行改变，不能以旧观念来看待问题，对目前学生偶像采取接纳、包容的态度，这样才能与学生产生共鸣，建立良好的关系，才有可能借助偶像的力量促进学生的发展。</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latin typeface="字魂59号-创粗黑" panose="00000500000000000000" pitchFamily="2" charset="-122"/>
                <a:ea typeface="字魂59号-创粗黑" panose="00000500000000000000" pitchFamily="2" charset="-122"/>
                <a:sym typeface="+mn-ea"/>
              </a:rPr>
              <a:t>二、借助“偶像”的力量</a:t>
            </a:r>
            <a:endParaRPr lang="zh-CN" altLang="en-US" sz="2400" dirty="0">
              <a:latin typeface="字魂59号-创粗黑" panose="00000500000000000000" pitchFamily="2" charset="-122"/>
              <a:ea typeface="字魂59号-创粗黑" panose="00000500000000000000" pitchFamily="2" charset="-122"/>
              <a:sym typeface="+mn-ea"/>
            </a:endParaRPr>
          </a:p>
        </p:txBody>
      </p:sp>
      <p:sp>
        <p:nvSpPr>
          <p:cNvPr id="18" name="椭圆 17"/>
          <p:cNvSpPr/>
          <p:nvPr/>
        </p:nvSpPr>
        <p:spPr>
          <a:xfrm>
            <a:off x="9172575" y="385318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6" name="图片 5" descr="艾莎=1_03"/>
          <p:cNvPicPr>
            <a:picLocks noChangeAspect="1"/>
          </p:cNvPicPr>
          <p:nvPr/>
        </p:nvPicPr>
        <p:blipFill>
          <a:blip r:embed="rId3"/>
          <a:stretch>
            <a:fillRect/>
          </a:stretch>
        </p:blipFill>
        <p:spPr>
          <a:xfrm>
            <a:off x="10862945" y="4381500"/>
            <a:ext cx="1047750" cy="2476500"/>
          </a:xfrm>
          <a:prstGeom prst="rect">
            <a:avLst/>
          </a:prstGeom>
        </p:spPr>
      </p:pic>
      <p:pic>
        <p:nvPicPr>
          <p:cNvPr id="8" name="图片 7" descr="艾莎=1_03"/>
          <p:cNvPicPr>
            <a:picLocks noChangeAspect="1"/>
          </p:cNvPicPr>
          <p:nvPr/>
        </p:nvPicPr>
        <p:blipFill>
          <a:blip r:embed="rId3"/>
          <a:stretch>
            <a:fillRect/>
          </a:stretch>
        </p:blipFill>
        <p:spPr>
          <a:xfrm>
            <a:off x="-308610" y="4381500"/>
            <a:ext cx="1047750" cy="2476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542290" y="1641475"/>
            <a:ext cx="7972425" cy="3169285"/>
          </a:xfrm>
          <a:prstGeom prst="rect">
            <a:avLst/>
          </a:prstGeom>
          <a:noFill/>
        </p:spPr>
        <p:txBody>
          <a:bodyPr wrap="square" rtlCol="0">
            <a:spAutoFit/>
          </a:bodyPr>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其次，分析学生偶像的教育价值。班主任可以和学生共同搜集有关资料，从而引导学生全面、深刻、辩证地理解偶像。例如，引导学生看到明星偶像刻苦训练时表现出来的毅力、遇到困难积极应对的态度等“光环”背后的东西，领会“一分耕耘一分收获”的道理。班主任在了解学生偶像的过程中，不仅能够开阔视野，跟上时尚，缩小师生之间的心理距离，还能在一定程度上帮助学生避免或减少崇拜、模仿偶像的盲目性。</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最后，把偶像的影响纳入班级管理。心理学家班杜拉的实验结果表明，儿童看到对榜样人物的行为给予强化，将对其以后的行为产生重要的影响。因此，班主任要尽量把学生偶像的正面信息以赞赏的语气适时地、公开或个别性地传达给学生；对负面信息要谨慎地以批判方式表达，学生会在班主任对“偶像”的赞赏与批判中做出选择，因为外部强化能使学生达到自我控制，进而自我强化。</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3535680" cy="534035"/>
          </a:xfrm>
          <a:prstGeom prst="rect">
            <a:avLst/>
          </a:prstGeom>
          <a:noFill/>
        </p:spPr>
        <p:txBody>
          <a:bodyPr wrap="none" rtlCol="0" anchor="t">
            <a:spAutoFit/>
          </a:bodyPr>
          <a:p>
            <a:pPr algn="l">
              <a:lnSpc>
                <a:spcPct val="120000"/>
              </a:lnSpc>
            </a:pPr>
            <a:r>
              <a:rPr lang="zh-CN" altLang="en-US" sz="2400" dirty="0">
                <a:latin typeface="字魂59号-创粗黑" panose="00000500000000000000" pitchFamily="2" charset="-122"/>
                <a:ea typeface="字魂59号-创粗黑" panose="00000500000000000000" pitchFamily="2" charset="-122"/>
                <a:sym typeface="+mn-ea"/>
              </a:rPr>
              <a:t>二、借助“偶像”的力量</a:t>
            </a:r>
            <a:endParaRPr lang="zh-CN" altLang="en-US" sz="2400" dirty="0">
              <a:latin typeface="字魂59号-创粗黑" panose="00000500000000000000" pitchFamily="2" charset="-122"/>
              <a:ea typeface="字魂59号-创粗黑" panose="00000500000000000000" pitchFamily="2" charset="-122"/>
              <a:sym typeface="+mn-ea"/>
            </a:endParaRPr>
          </a:p>
        </p:txBody>
      </p:sp>
      <p:sp>
        <p:nvSpPr>
          <p:cNvPr id="18" name="椭圆 17"/>
          <p:cNvSpPr/>
          <p:nvPr/>
        </p:nvSpPr>
        <p:spPr>
          <a:xfrm>
            <a:off x="9172575" y="3853180"/>
            <a:ext cx="4428490" cy="435864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5205" y="-964565"/>
            <a:ext cx="3829110" cy="3829110"/>
          </a:xfrm>
          <a:prstGeom prst="rect">
            <a:avLst/>
          </a:prstGeom>
          <a:effectLst>
            <a:outerShdw blurRad="25400" dist="25400" dir="2700000" algn="tl" rotWithShape="0">
              <a:prstClr val="black">
                <a:alpha val="40000"/>
              </a:prstClr>
            </a:outerShdw>
          </a:effectLst>
        </p:spPr>
      </p:pic>
      <p:pic>
        <p:nvPicPr>
          <p:cNvPr id="8" name="图片 7" descr="aotem"/>
          <p:cNvPicPr>
            <a:picLocks noChangeAspect="1"/>
          </p:cNvPicPr>
          <p:nvPr/>
        </p:nvPicPr>
        <p:blipFill>
          <a:blip r:embed="rId3"/>
          <a:stretch>
            <a:fillRect/>
          </a:stretch>
        </p:blipFill>
        <p:spPr>
          <a:xfrm>
            <a:off x="-79375" y="4563110"/>
            <a:ext cx="1743075" cy="2428875"/>
          </a:xfrm>
          <a:prstGeom prst="rect">
            <a:avLst/>
          </a:prstGeom>
        </p:spPr>
      </p:pic>
      <p:pic>
        <p:nvPicPr>
          <p:cNvPr id="4" name="图片 3" descr="aotem"/>
          <p:cNvPicPr>
            <a:picLocks noChangeAspect="1"/>
          </p:cNvPicPr>
          <p:nvPr/>
        </p:nvPicPr>
        <p:blipFill>
          <a:blip r:embed="rId3"/>
          <a:stretch>
            <a:fillRect/>
          </a:stretch>
        </p:blipFill>
        <p:spPr>
          <a:xfrm>
            <a:off x="10354310" y="4818380"/>
            <a:ext cx="1743075" cy="24288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7188"/>
            <a:ext cx="11338667" cy="6500811"/>
          </a:xfrm>
          <a:prstGeom prst="rect">
            <a:avLst/>
          </a:prstGeom>
        </p:spPr>
      </p:pic>
      <p:sp>
        <p:nvSpPr>
          <p:cNvPr id="32" name="文本框 31"/>
          <p:cNvSpPr txBox="1"/>
          <p:nvPr/>
        </p:nvSpPr>
        <p:spPr>
          <a:xfrm>
            <a:off x="3716655" y="1023620"/>
            <a:ext cx="55594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小涛的“偶像”</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538730" y="1755775"/>
            <a:ext cx="6737350" cy="286131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小涛是一名小学二年级的学生，平时比较活泼好动。近来，班主任老师发现他上课经常做小动作，课后又总是手舞足蹈，做一些很有造型的动作，并总喜欢与同学们打闹。事后了解发现，小涛生日时，家里有亲戚送来《奥特曼》影碟，他最近都在津津有味地看并模仿。小涛告诉老师，他最佩服奥特曼了，因为奥特曼能打败各种怪兽。</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如果你是这位班主任，你将如何借助奥特曼形象教育学生呢？</a:t>
            </a:r>
            <a:endParaRPr lang="zh-CN" altLang="en-US" b="1">
              <a:solidFill>
                <a:srgbClr val="0070C0"/>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grpSp>
        <p:nvGrpSpPr>
          <p:cNvPr id="2" name="组合 1"/>
          <p:cNvGrpSpPr/>
          <p:nvPr/>
        </p:nvGrpSpPr>
        <p:grpSpPr>
          <a:xfrm>
            <a:off x="10167620" y="102362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314242" y="4617760"/>
            <a:ext cx="1613328" cy="1607731"/>
          </a:xfrm>
          <a:prstGeom prst="rect">
            <a:avLst/>
          </a:prstGeom>
        </p:spPr>
      </p:pic>
      <p:pic>
        <p:nvPicPr>
          <p:cNvPr id="8" name="图片 7" descr="aotem"/>
          <p:cNvPicPr>
            <a:picLocks noChangeAspect="1"/>
          </p:cNvPicPr>
          <p:nvPr/>
        </p:nvPicPr>
        <p:blipFill>
          <a:blip r:embed="rId3"/>
          <a:stretch>
            <a:fillRect/>
          </a:stretch>
        </p:blipFill>
        <p:spPr>
          <a:xfrm>
            <a:off x="-114935" y="4438015"/>
            <a:ext cx="1743075" cy="2428875"/>
          </a:xfrm>
          <a:prstGeom prst="rect">
            <a:avLst/>
          </a:prstGeom>
        </p:spPr>
      </p:pic>
      <p:pic>
        <p:nvPicPr>
          <p:cNvPr id="11" name="图片 10" descr="aotem"/>
          <p:cNvPicPr>
            <a:picLocks noChangeAspect="1"/>
          </p:cNvPicPr>
          <p:nvPr/>
        </p:nvPicPr>
        <p:blipFill>
          <a:blip r:embed="rId3"/>
          <a:stretch>
            <a:fillRect/>
          </a:stretch>
        </p:blipFill>
        <p:spPr>
          <a:xfrm>
            <a:off x="9936480" y="4065270"/>
            <a:ext cx="1743075" cy="24288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2369185" y="1998345"/>
            <a:ext cx="7064375" cy="320738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小学学生的心理特征及其不稳定状态决定了他们易于趋向个人崇拜，这些崇拜行为可能毫无目的性，甚至只是一时狂热冲动，久而久之这些学生的价值观念就会趋于单一化、片面化以及功利化；而且，许多学生不一定是把偶像当作社会学习的对象，而是把偶像当作个人现实欲望的延伸和情感的释放。班级是学生身心成长及个体趋向社会化的地方，班级管理者如果能合理借助偶像的力量，那么这也是进行班级管理的有效策略之一，同时树立对偶像的正确认识也能够有效避免学生盲目的个人崇拜，从而引导学生向正确的方向发展，促进班级管理目标的完成。</a:t>
            </a:r>
            <a:endParaRPr lang="zh-CN" altLang="en-US">
              <a:solidFill>
                <a:schemeClr val="tx1"/>
              </a:solidFill>
            </a:endParaRPr>
          </a:p>
        </p:txBody>
      </p:sp>
      <p:grpSp>
        <p:nvGrpSpPr>
          <p:cNvPr id="9" name="组合 8"/>
          <p:cNvGrpSpPr/>
          <p:nvPr/>
        </p:nvGrpSpPr>
        <p:grpSpPr>
          <a:xfrm>
            <a:off x="297180" y="1330960"/>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94247" y="5010190"/>
            <a:ext cx="1613328" cy="1607731"/>
          </a:xfrm>
          <a:prstGeom prst="rect">
            <a:avLst/>
          </a:prstGeom>
        </p:spPr>
      </p:pic>
      <p:grpSp>
        <p:nvGrpSpPr>
          <p:cNvPr id="2" name="组合 1"/>
          <p:cNvGrpSpPr/>
          <p:nvPr/>
        </p:nvGrpSpPr>
        <p:grpSpPr>
          <a:xfrm>
            <a:off x="10318115" y="1057910"/>
            <a:ext cx="1187450" cy="5097780"/>
            <a:chOff x="15684" y="-27"/>
            <a:chExt cx="1870" cy="8028"/>
          </a:xfrm>
        </p:grpSpPr>
        <p:sp>
          <p:nvSpPr>
            <p:cNvPr id="3" name="矩形 2"/>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318052" y="4820960"/>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ppt_y</p:attrName>
                                        </p:attrNameLst>
                                      </p:cBhvr>
                                      <p:tavLst>
                                        <p:tav tm="0">
                                          <p:val>
                                            <p:strVal val="#ppt_y+#ppt_h*1.125000"/>
                                          </p:val>
                                        </p:tav>
                                        <p:tav tm="100000">
                                          <p:val>
                                            <p:strVal val="#ppt_y"/>
                                          </p:val>
                                        </p:tav>
                                      </p:tavLst>
                                    </p:anim>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095240" y="2000885"/>
            <a:ext cx="6769735" cy="1489075"/>
          </a:xfrm>
          <a:prstGeom prst="rect">
            <a:avLst/>
          </a:prstGeom>
          <a:solidFill>
            <a:schemeClr val="accent1">
              <a:lumMod val="40000"/>
              <a:lumOff val="60000"/>
            </a:schemeClr>
          </a:solidFill>
        </p:spPr>
        <p:txBody>
          <a:bodyPr wrap="square">
            <a:spAutoFit/>
          </a:bodyPr>
          <a:lstStyle/>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小平是个非常聪明的孩子，写得一手好字，今年刚升入四年级，不知为什么，最</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近英语成绩直线下降，同学也反映小平最近总爱乱发脾气，做事也没有耐心。同学们都说，大家都不敢惹他，惹火了他，他就会用脏话回击。老师了解情况后，打算去做一次家访。</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
        <p:nvSpPr>
          <p:cNvPr id="460" name="文本框 459"/>
          <p:cNvSpPr txBox="1"/>
          <p:nvPr/>
        </p:nvSpPr>
        <p:spPr>
          <a:xfrm>
            <a:off x="5130800" y="594995"/>
            <a:ext cx="6116955"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小平的烦恼</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2" name="矩形 1"/>
          <p:cNvSpPr/>
          <p:nvPr/>
        </p:nvSpPr>
        <p:spPr>
          <a:xfrm>
            <a:off x="5095240" y="3712845"/>
            <a:ext cx="6732905" cy="1209675"/>
          </a:xfrm>
          <a:prstGeom prst="rect">
            <a:avLst/>
          </a:prstGeom>
          <a:solidFill>
            <a:schemeClr val="accent2"/>
          </a:solidFill>
        </p:spPr>
        <p:txBody>
          <a:bodyPr wrap="square">
            <a:spAutoFit/>
          </a:bodyPr>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如果你是小平的班主任，你会怎样做好家校的有效沟通？</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（1）请同学们以小组合作的方式，共同制定家访方案。</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（2）在制定方案后，要以情景模拟的方式将家访过程呈现。</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2"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85217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不奏效的策略</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2835" y="1622425"/>
            <a:ext cx="6746240"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某蒙古族小学六年级（五）班，这班学生中有80% 的学生家长在外地打工，家长对学生给了大量的金钱支持，学生生活的社区中很多家庭中的青年人也多在外地打工，比较讲享受。这个班的班主任将班级管理目标设定为“感恩父母、节俭生活”，并制定了每周做家务、给父母讲学校中的故事、不带各种电子产品进入学校等各种制度。在经过一段时间的班级管理后，管理者发现，大部分学生都不能遵守这些制度，说与父母沟通花费太贵，父母也没有时间和他们沟通，学生仍旧讲求穿名牌、攀比手机。而学校管理者和其他教师也认为此班主任管理目标不切实际，班主任对此非常苦恼。</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造成班级管理目标无法实现的原因有哪些？</a:t>
            </a:r>
            <a:endParaRPr lang="zh-CN" altLang="en-US" b="1">
              <a:solidFill>
                <a:srgbClr val="0070C0"/>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768" y="3732167"/>
            <a:ext cx="3390518" cy="33905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2362835" y="1622425"/>
            <a:ext cx="8255000"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协作是指在目标实施过程中，成员与部门或部门与部门之间、个人与个人之间的协调与配合。班级作为一个开放的系统，其成员的发展受系统内各种力量的影响，如家庭、学校、社会等，因此需要各种力量的协作，才能更好地达成班级管理的目标。因此，班级协作管理是指在完成班级管理目标的过程中，通过各种方式完成班级成员之间及与班级管理相关各部门如学校、家庭、社会之间的协调与配合。</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班级协作管理的内容也是多方面的，只要是班级管理目标在实现过程中所须要得到的外界支援和配合，都应该成为协作管理的内容。这些内容一般包括资源协作、技术协作、信息协作、态度配合等。本项目将从与班级管理有紧密联系的学校、家庭和社区三个部分来讨论如何进行班级管理的协作工作，以更好地促进班级管理工作的进行。</a:t>
            </a:r>
            <a:endParaRPr lang="zh-CN" altLang="en-US">
              <a:solidFill>
                <a:schemeClr val="tx1"/>
              </a:solidFill>
            </a:endParaRPr>
          </a:p>
        </p:txBody>
      </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8933" y="3420382"/>
            <a:ext cx="3390518" cy="339051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195195" y="418465"/>
            <a:ext cx="7698740" cy="4248785"/>
            <a:chOff x="9638" y="1564448"/>
            <a:chExt cx="6864795"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9638" y="1564448"/>
              <a:ext cx="6864795" cy="3960000"/>
            </a:xfrm>
            <a:prstGeom prst="rect">
              <a:avLst/>
            </a:prstGeom>
          </p:spPr>
        </p:pic>
        <p:sp>
          <p:nvSpPr>
            <p:cNvPr id="5" name="文本框 4"/>
            <p:cNvSpPr txBox="1"/>
            <p:nvPr/>
          </p:nvSpPr>
          <p:spPr>
            <a:xfrm>
              <a:off x="1033355" y="3905766"/>
              <a:ext cx="4735259"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班主任与校内</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力量的整合</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1548130"/>
            <a:ext cx="4424045" cy="163004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了解小学班主任需要争取整合哪些校内力量。</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理解并掌握班主任与科任教师协调教育学生需注意的问题。</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能够结合案例正确处理班主任与科任教师的合作。</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019800" y="3682365"/>
            <a:ext cx="4691380" cy="132207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班主任整合校内力量，不仅包括任课老师，还包括学校领导和有关部门的老师。把这些教育力量整合起来，协调一致地对每个学生产生教育作用，这也是班主任的职责之一。</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0731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141085" y="319913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ABLE_BEAUTIFY" val="smartTable{815f06bb-bff1-4ee9-8ad4-ec0ba7959fa9}"/>
</p:tagLst>
</file>

<file path=ppt/tags/tag64.xml><?xml version="1.0" encoding="utf-8"?>
<p:tagLst xmlns:p="http://schemas.openxmlformats.org/presentationml/2006/main">
  <p:tag name="ISPRING_PRESENTATION_TITLE" val="PowerPoint 演示文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14028</Words>
  <Application>WPS 演示</Application>
  <PresentationFormat>宽屏</PresentationFormat>
  <Paragraphs>484</Paragraphs>
  <Slides>55</Slides>
  <Notes>23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55</vt:i4>
      </vt:variant>
    </vt:vector>
  </HeadingPairs>
  <TitlesOfParts>
    <vt:vector size="73" baseType="lpstr">
      <vt:lpstr>Arial</vt:lpstr>
      <vt:lpstr>宋体</vt:lpstr>
      <vt:lpstr>Wingdings</vt:lpstr>
      <vt:lpstr>黑体</vt:lpstr>
      <vt:lpstr>微软雅黑</vt:lpstr>
      <vt:lpstr>Wingdings</vt:lpstr>
      <vt:lpstr>Calibri Light</vt:lpstr>
      <vt:lpstr>Roboto Light</vt:lpstr>
      <vt:lpstr>Latha</vt:lpstr>
      <vt:lpstr>Times New Roman</vt:lpstr>
      <vt:lpstr>字魂79号-萌趣奶油体</vt:lpstr>
      <vt:lpstr>字魂131号-酷乐潮玩体</vt:lpstr>
      <vt:lpstr>字魂59号-创粗黑</vt:lpstr>
      <vt:lpstr>Arial Unicode MS</vt:lpstr>
      <vt:lpstr>Calibri</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870</cp:revision>
  <dcterms:created xsi:type="dcterms:W3CDTF">2019-06-17T03:36:00Z</dcterms:created>
  <dcterms:modified xsi:type="dcterms:W3CDTF">2021-05-19T02:35:46Z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02D7E0E1A2C64176951E24E209DC0156</vt:lpwstr>
  </property>
</Properties>
</file>