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74"/>
  </p:handoutMasterIdLst>
  <p:sldIdLst>
    <p:sldId id="256" r:id="rId4"/>
    <p:sldId id="292" r:id="rId6"/>
    <p:sldId id="293" r:id="rId7"/>
    <p:sldId id="8554" r:id="rId8"/>
    <p:sldId id="321" r:id="rId9"/>
    <p:sldId id="294" r:id="rId10"/>
    <p:sldId id="263" r:id="rId11"/>
    <p:sldId id="318" r:id="rId12"/>
    <p:sldId id="270" r:id="rId13"/>
    <p:sldId id="8576" r:id="rId14"/>
    <p:sldId id="8578" r:id="rId15"/>
    <p:sldId id="8609" r:id="rId16"/>
    <p:sldId id="8611" r:id="rId17"/>
    <p:sldId id="8582" r:id="rId18"/>
    <p:sldId id="8583" r:id="rId19"/>
    <p:sldId id="8614" r:id="rId20"/>
    <p:sldId id="8612" r:id="rId21"/>
    <p:sldId id="8585" r:id="rId22"/>
    <p:sldId id="8654" r:id="rId23"/>
    <p:sldId id="8616" r:id="rId24"/>
    <p:sldId id="8655" r:id="rId25"/>
    <p:sldId id="8589" r:id="rId26"/>
    <p:sldId id="8656" r:id="rId27"/>
    <p:sldId id="8597" r:id="rId28"/>
    <p:sldId id="8618" r:id="rId29"/>
    <p:sldId id="8619" r:id="rId30"/>
    <p:sldId id="8599" r:id="rId31"/>
    <p:sldId id="8620" r:id="rId32"/>
    <p:sldId id="8657" r:id="rId33"/>
    <p:sldId id="8621" r:id="rId34"/>
    <p:sldId id="8658" r:id="rId35"/>
    <p:sldId id="8622" r:id="rId36"/>
    <p:sldId id="8659" r:id="rId37"/>
    <p:sldId id="8661" r:id="rId38"/>
    <p:sldId id="8662" r:id="rId39"/>
    <p:sldId id="8623" r:id="rId40"/>
    <p:sldId id="8624" r:id="rId41"/>
    <p:sldId id="8625" r:id="rId42"/>
    <p:sldId id="8663" r:id="rId43"/>
    <p:sldId id="8626" r:id="rId44"/>
    <p:sldId id="8664" r:id="rId45"/>
    <p:sldId id="8627" r:id="rId46"/>
    <p:sldId id="8628" r:id="rId47"/>
    <p:sldId id="8629" r:id="rId48"/>
    <p:sldId id="8631" r:id="rId49"/>
    <p:sldId id="8632" r:id="rId50"/>
    <p:sldId id="8665" r:id="rId51"/>
    <p:sldId id="8633" r:id="rId52"/>
    <p:sldId id="8634" r:id="rId53"/>
    <p:sldId id="8635" r:id="rId54"/>
    <p:sldId id="8636" r:id="rId55"/>
    <p:sldId id="8666" r:id="rId56"/>
    <p:sldId id="8638" r:id="rId57"/>
    <p:sldId id="8639" r:id="rId58"/>
    <p:sldId id="8640" r:id="rId59"/>
    <p:sldId id="8667" r:id="rId60"/>
    <p:sldId id="8668" r:id="rId61"/>
    <p:sldId id="8669" r:id="rId62"/>
    <p:sldId id="8642" r:id="rId63"/>
    <p:sldId id="8670" r:id="rId64"/>
    <p:sldId id="8643" r:id="rId65"/>
    <p:sldId id="8644" r:id="rId66"/>
    <p:sldId id="8645" r:id="rId67"/>
    <p:sldId id="8646" r:id="rId68"/>
    <p:sldId id="8647" r:id="rId69"/>
    <p:sldId id="8648" r:id="rId70"/>
    <p:sldId id="8649" r:id="rId71"/>
    <p:sldId id="8650" r:id="rId72"/>
    <p:sldId id="8548" r:id="rId73"/>
  </p:sldIdLst>
  <p:sldSz cx="12192000" cy="6858000"/>
  <p:notesSz cx="6858000" cy="9144000"/>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D6F9"/>
    <a:srgbClr val="F2C6D9"/>
    <a:srgbClr val="F36E07"/>
    <a:srgbClr val="F3541A"/>
    <a:srgbClr val="ED796F"/>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232"/>
        <p:guide pos="39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8" Type="http://schemas.openxmlformats.org/officeDocument/2006/relationships/tags" Target="tags/tag63.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handoutMaster" Target="handoutMasters/handoutMaster1.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0030101010101" charset="-122"/>
              <a:cs typeface="黑体" panose="0201060003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0030101010101" charset="-122"/>
              </a:rPr>
            </a:fld>
            <a:endParaRPr lang="zh-CN" altLang="en-US">
              <a:latin typeface="黑体" panose="0201060003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0030101010101" charset="-122"/>
              <a:cs typeface="黑体" panose="0201060003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0030101010101" charset="-122"/>
              </a:rPr>
            </a:fld>
            <a:endParaRPr lang="zh-CN" altLang="en-US">
              <a:latin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cs typeface="黑体" panose="0201060003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cs typeface="黑体" panose="0201060003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8982075" y="0"/>
            <a:ext cx="3149283" cy="3806678"/>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601446" y="550829"/>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7E8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黑体" panose="02010600030101010101" charset="-122"/>
          <a:ea typeface="微软雅黑" panose="020B0503020204020204" charset="-122"/>
          <a:cs typeface="黑体" panose="02010600030101010101"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4.xml"/><Relationship Id="rId4" Type="http://schemas.openxmlformats.org/officeDocument/2006/relationships/image" Target="../media/image17.png"/><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image" Target="../media/image28.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3.xml"/><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image" Target="../media/image28.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5.xml"/><Relationship Id="rId5" Type="http://schemas.openxmlformats.org/officeDocument/2006/relationships/image" Target="../media/image29.png"/><Relationship Id="rId4" Type="http://schemas.openxmlformats.org/officeDocument/2006/relationships/image" Target="../media/image30.jpeg"/><Relationship Id="rId3" Type="http://schemas.openxmlformats.org/officeDocument/2006/relationships/image" Target="../media/image25.png"/><Relationship Id="rId2" Type="http://schemas.openxmlformats.org/officeDocument/2006/relationships/image" Target="../media/image27.png"/><Relationship Id="rId1" Type="http://schemas.openxmlformats.org/officeDocument/2006/relationships/image" Target="../media/image28.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6.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image" Target="../media/image25.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image" Target="../media/image25.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6.xml"/><Relationship Id="rId4" Type="http://schemas.openxmlformats.org/officeDocument/2006/relationships/image" Target="../media/image31.png"/><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6.xml"/><Relationship Id="rId4" Type="http://schemas.openxmlformats.org/officeDocument/2006/relationships/image" Target="../media/image31.png"/><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6.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2.xml"/><Relationship Id="rId4" Type="http://schemas.openxmlformats.org/officeDocument/2006/relationships/image" Target="../media/image32.png"/><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2.xml"/><Relationship Id="rId4" Type="http://schemas.openxmlformats.org/officeDocument/2006/relationships/image" Target="../media/image32.png"/><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2.xml"/><Relationship Id="rId3" Type="http://schemas.openxmlformats.org/officeDocument/2006/relationships/image" Target="../media/image33.png"/><Relationship Id="rId2" Type="http://schemas.openxmlformats.org/officeDocument/2006/relationships/image" Target="../media/image29.png"/><Relationship Id="rId1" Type="http://schemas.openxmlformats.org/officeDocument/2006/relationships/image" Target="../media/image25.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xml"/><Relationship Id="rId3" Type="http://schemas.openxmlformats.org/officeDocument/2006/relationships/image" Target="../media/image33.png"/><Relationship Id="rId2" Type="http://schemas.openxmlformats.org/officeDocument/2006/relationships/image" Target="../media/image29.png"/><Relationship Id="rId1" Type="http://schemas.openxmlformats.org/officeDocument/2006/relationships/image" Target="../media/image25.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xml"/><Relationship Id="rId3" Type="http://schemas.openxmlformats.org/officeDocument/2006/relationships/image" Target="../media/image33.png"/><Relationship Id="rId2" Type="http://schemas.openxmlformats.org/officeDocument/2006/relationships/image" Target="../media/image29.png"/><Relationship Id="rId1" Type="http://schemas.openxmlformats.org/officeDocument/2006/relationships/image" Target="../media/image25.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xml"/><Relationship Id="rId3" Type="http://schemas.openxmlformats.org/officeDocument/2006/relationships/image" Target="../media/image33.png"/><Relationship Id="rId2" Type="http://schemas.openxmlformats.org/officeDocument/2006/relationships/image" Target="../media/image29.png"/><Relationship Id="rId1" Type="http://schemas.openxmlformats.org/officeDocument/2006/relationships/image" Target="../media/image2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8" Type="http://schemas.openxmlformats.org/officeDocument/2006/relationships/notesSlide" Target="../notesSlides/notesSlide36.xml"/><Relationship Id="rId7"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37.png"/><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29.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2.xml"/><Relationship Id="rId3"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image" Target="../media/image29.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2.xml"/><Relationship Id="rId3" Type="http://schemas.openxmlformats.org/officeDocument/2006/relationships/image" Target="../media/image39.png"/><Relationship Id="rId2" Type="http://schemas.openxmlformats.org/officeDocument/2006/relationships/image" Target="../media/image33.png"/><Relationship Id="rId1" Type="http://schemas.openxmlformats.org/officeDocument/2006/relationships/image" Target="../media/image29.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2.xml"/><Relationship Id="rId3" Type="http://schemas.openxmlformats.org/officeDocument/2006/relationships/image" Target="../media/image39.png"/><Relationship Id="rId2" Type="http://schemas.openxmlformats.org/officeDocument/2006/relationships/image" Target="../media/image33.png"/><Relationship Id="rId1" Type="http://schemas.openxmlformats.org/officeDocument/2006/relationships/image" Target="../media/image29.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16.pn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2.xml"/><Relationship Id="rId3" Type="http://schemas.openxmlformats.org/officeDocument/2006/relationships/image" Target="../media/image40.png"/><Relationship Id="rId2" Type="http://schemas.openxmlformats.org/officeDocument/2006/relationships/image" Target="../media/image33.png"/><Relationship Id="rId1" Type="http://schemas.openxmlformats.org/officeDocument/2006/relationships/image" Target="../media/image29.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2.xml"/><Relationship Id="rId3" Type="http://schemas.openxmlformats.org/officeDocument/2006/relationships/image" Target="../media/image40.png"/><Relationship Id="rId2" Type="http://schemas.openxmlformats.org/officeDocument/2006/relationships/image" Target="../media/image33.png"/><Relationship Id="rId1" Type="http://schemas.openxmlformats.org/officeDocument/2006/relationships/image" Target="../media/image29.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2.xml"/><Relationship Id="rId3" Type="http://schemas.openxmlformats.org/officeDocument/2006/relationships/image" Target="../media/image40.png"/><Relationship Id="rId2" Type="http://schemas.openxmlformats.org/officeDocument/2006/relationships/image" Target="../media/image33.png"/><Relationship Id="rId1" Type="http://schemas.openxmlformats.org/officeDocument/2006/relationships/image" Target="../media/image29.png"/></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6.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image" Target="../media/image25.png"/></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47.xml"/><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image" Target="../media/image25.png"/></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6.xml"/><Relationship Id="rId5" Type="http://schemas.openxmlformats.org/officeDocument/2006/relationships/image" Target="../media/image41.png"/><Relationship Id="rId4" Type="http://schemas.openxmlformats.org/officeDocument/2006/relationships/image" Target="../media/image17.png"/><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image" Target="../media/image25.png"/></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33.png"/><Relationship Id="rId1" Type="http://schemas.openxmlformats.org/officeDocument/2006/relationships/image" Target="../media/image2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2.xml"/><Relationship Id="rId3" Type="http://schemas.openxmlformats.org/officeDocument/2006/relationships/image" Target="../media/image33.png"/><Relationship Id="rId2" Type="http://schemas.openxmlformats.org/officeDocument/2006/relationships/image" Target="../media/image22.png"/><Relationship Id="rId1" Type="http://schemas.openxmlformats.org/officeDocument/2006/relationships/image" Target="../media/image29.png"/></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51.xml"/><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33.png"/><Relationship Id="rId1" Type="http://schemas.openxmlformats.org/officeDocument/2006/relationships/image" Target="../media/image29.png"/></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33.png"/><Relationship Id="rId1" Type="http://schemas.openxmlformats.org/officeDocument/2006/relationships/image" Target="../media/image29.png"/></Relationships>
</file>

<file path=ppt/slides/_rels/slide53.xml.rels><?xml version="1.0" encoding="UTF-8" standalone="yes"?>
<Relationships xmlns="http://schemas.openxmlformats.org/package/2006/relationships"><Relationship Id="rId6" Type="http://schemas.openxmlformats.org/officeDocument/2006/relationships/notesSlide" Target="../notesSlides/notesSlide53.xml"/><Relationship Id="rId5" Type="http://schemas.openxmlformats.org/officeDocument/2006/relationships/slideLayout" Target="../slideLayouts/slideLayout6.xml"/><Relationship Id="rId4" Type="http://schemas.openxmlformats.org/officeDocument/2006/relationships/image" Target="../media/image42.png"/><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image" Target="../media/image25.png"/></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54.xml"/><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image" Target="../media/image25.png"/></Relationships>
</file>

<file path=ppt/slides/_rels/slide55.xml.rels><?xml version="1.0" encoding="UTF-8" standalone="yes"?>
<Relationships xmlns="http://schemas.openxmlformats.org/package/2006/relationships"><Relationship Id="rId6" Type="http://schemas.openxmlformats.org/officeDocument/2006/relationships/notesSlide" Target="../notesSlides/notesSlide55.xml"/><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image" Target="../media/image25.png"/></Relationships>
</file>

<file path=ppt/slides/_rels/slide56.xml.rels><?xml version="1.0" encoding="UTF-8" standalone="yes"?>
<Relationships xmlns="http://schemas.openxmlformats.org/package/2006/relationships"><Relationship Id="rId6" Type="http://schemas.openxmlformats.org/officeDocument/2006/relationships/notesSlide" Target="../notesSlides/notesSlide56.xml"/><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image" Target="../media/image25.png"/></Relationships>
</file>

<file path=ppt/slides/_rels/slide57.xml.rels><?xml version="1.0" encoding="UTF-8" standalone="yes"?>
<Relationships xmlns="http://schemas.openxmlformats.org/package/2006/relationships"><Relationship Id="rId6" Type="http://schemas.openxmlformats.org/officeDocument/2006/relationships/notesSlide" Target="../notesSlides/notesSlide57.xml"/><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image" Target="../media/image25.png"/></Relationships>
</file>

<file path=ppt/slides/_rels/slide58.xml.rels><?xml version="1.0" encoding="UTF-8" standalone="yes"?>
<Relationships xmlns="http://schemas.openxmlformats.org/package/2006/relationships"><Relationship Id="rId6" Type="http://schemas.openxmlformats.org/officeDocument/2006/relationships/notesSlide" Target="../notesSlides/notesSlide58.xml"/><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image" Target="../media/image25.png"/></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59.xml"/><Relationship Id="rId5" Type="http://schemas.openxmlformats.org/officeDocument/2006/relationships/slideLayout" Target="../slideLayouts/slideLayout2.xml"/><Relationship Id="rId4" Type="http://schemas.openxmlformats.org/officeDocument/2006/relationships/image" Target="../media/image22.png"/><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image" Target="../media/image25.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image" Target="../media/image25.png"/></Relationships>
</file>

<file path=ppt/slides/_rels/slide61.xml.rels><?xml version="1.0" encoding="UTF-8" standalone="yes"?>
<Relationships xmlns="http://schemas.openxmlformats.org/package/2006/relationships"><Relationship Id="rId6" Type="http://schemas.openxmlformats.org/officeDocument/2006/relationships/notesSlide" Target="../notesSlides/notesSlide61.xml"/><Relationship Id="rId5" Type="http://schemas.openxmlformats.org/officeDocument/2006/relationships/slideLayout" Target="../slideLayouts/slideLayout2.xml"/><Relationship Id="rId4" Type="http://schemas.openxmlformats.org/officeDocument/2006/relationships/image" Target="../media/image22.png"/><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image" Target="../media/image25.png"/></Relationships>
</file>

<file path=ppt/slides/_rels/slide62.xml.rels><?xml version="1.0" encoding="UTF-8" standalone="yes"?>
<Relationships xmlns="http://schemas.openxmlformats.org/package/2006/relationships"><Relationship Id="rId6" Type="http://schemas.openxmlformats.org/officeDocument/2006/relationships/notesSlide" Target="../notesSlides/notesSlide62.xml"/><Relationship Id="rId5" Type="http://schemas.openxmlformats.org/officeDocument/2006/relationships/slideLayout" Target="../slideLayouts/slideLayout6.xml"/><Relationship Id="rId4" Type="http://schemas.openxmlformats.org/officeDocument/2006/relationships/image" Target="../media/image42.png"/><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image" Target="../media/image25.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image" Target="../media/image43.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image" Target="../media/image43.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image" Target="../media/image43.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image" Target="../media/image43.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image" Target="../media/image43.png"/></Relationships>
</file>

<file path=ppt/slides/_rels/slide68.xml.rels><?xml version="1.0" encoding="UTF-8" standalone="yes"?>
<Relationships xmlns="http://schemas.openxmlformats.org/package/2006/relationships"><Relationship Id="rId5" Type="http://schemas.openxmlformats.org/officeDocument/2006/relationships/notesSlide" Target="../notesSlides/notesSlide68.xml"/><Relationship Id="rId4" Type="http://schemas.openxmlformats.org/officeDocument/2006/relationships/slideLayout" Target="../slideLayouts/slideLayout2.xml"/><Relationship Id="rId3" Type="http://schemas.openxmlformats.org/officeDocument/2006/relationships/image" Target="../media/image30.jpeg"/><Relationship Id="rId2" Type="http://schemas.openxmlformats.org/officeDocument/2006/relationships/image" Target="../media/image44.jpeg"/><Relationship Id="rId1" Type="http://schemas.openxmlformats.org/officeDocument/2006/relationships/image" Target="../media/image25.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6.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26.png"/><Relationship Id="rId2" Type="http://schemas.openxmlformats.org/officeDocument/2006/relationships/image" Target="../media/image1.svg"/><Relationship Id="rId1"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nvSpPr>
          <p:spPr>
            <a:xfrm>
              <a:off x="4869198" y="3224208"/>
              <a:ext cx="2994303" cy="398780"/>
            </a:xfrm>
            <a:prstGeom prst="rect">
              <a:avLst/>
            </a:prstGeom>
            <a:noFill/>
          </p:spPr>
          <p:txBody>
            <a:bodyPr wrap="square" rtlCol="0">
              <a:spAutoFit/>
            </a:bodyPr>
            <a:lstStyle/>
            <a:p>
              <a:pPr algn="ctr"/>
              <a:r>
                <a:rPr lang="zh-CN" altLang="en-US" sz="2000" spc="600" dirty="0">
                  <a:solidFill>
                    <a:srgbClr val="ED796F"/>
                  </a:solidFill>
                  <a:latin typeface="黑体" panose="02010600030101010101" charset="-122"/>
                  <a:ea typeface="黑体" panose="02010600030101010101" charset="-122"/>
                  <a:cs typeface="+mn-ea"/>
                  <a:sym typeface="+mn-lt"/>
                </a:rPr>
                <a:t>小学教育专业</a:t>
              </a:r>
              <a:endParaRPr lang="zh-CN" altLang="en-US" sz="2000" spc="600" dirty="0">
                <a:solidFill>
                  <a:srgbClr val="ED796F"/>
                </a:solidFill>
                <a:latin typeface="黑体" panose="02010600030101010101" charset="-122"/>
                <a:ea typeface="黑体" panose="0201060003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003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nvSpPr>
          <p:spPr>
            <a:xfrm>
              <a:off x="4683312" y="1336202"/>
              <a:ext cx="2983650" cy="398780"/>
            </a:xfrm>
            <a:prstGeom prst="rect">
              <a:avLst/>
            </a:prstGeom>
            <a:noFill/>
          </p:spPr>
          <p:txBody>
            <a:bodyPr wrap="square" rtlCol="0">
              <a:spAutoFit/>
            </a:bodyPr>
            <a:lstStyle/>
            <a:p>
              <a:pPr algn="ctr"/>
              <a:r>
                <a:rPr lang="zh-CN" altLang="en-US" sz="2000" dirty="0">
                  <a:solidFill>
                    <a:schemeClr val="bg1"/>
                  </a:solidFill>
                  <a:latin typeface="黑体" panose="02010600030101010101" charset="-122"/>
                  <a:ea typeface="黑体" panose="02010600030101010101" charset="-122"/>
                  <a:cs typeface="+mn-ea"/>
                  <a:sym typeface="+mn-lt"/>
                </a:rPr>
                <a:t>北京出版社</a:t>
              </a:r>
              <a:endParaRPr lang="zh-CN" altLang="en-US" sz="2000" dirty="0">
                <a:solidFill>
                  <a:schemeClr val="bg1"/>
                </a:solidFill>
                <a:latin typeface="黑体" panose="02010600030101010101" charset="-122"/>
                <a:ea typeface="黑体" panose="0201060003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rPr>
              <a:t>班级管理</a:t>
            </a:r>
            <a:endPar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十三五</a:t>
              </a: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职业教育国家规划教材</a:t>
              </a:r>
              <a:endPar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endParaRPr>
            </a:p>
          </p:txBody>
        </p:sp>
        <p:pic>
          <p:nvPicPr>
            <p:cNvPr id="3" name="图片 2" descr="标识矢量图_"/>
            <p:cNvPicPr>
              <a:picLocks noChangeAspect="1"/>
            </p:cNvPicPr>
            <p:nvPr/>
          </p:nvPicPr>
          <p:blipFill>
            <a:blip r:embed="rId1"/>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202305" y="1155700"/>
            <a:ext cx="4796155" cy="460375"/>
          </a:xfrm>
          <a:prstGeom prst="rect">
            <a:avLst/>
          </a:prstGeom>
          <a:noFill/>
          <a:effectLst/>
        </p:spPr>
        <p:txBody>
          <a:bodyPr wrap="square" rtlCol="0">
            <a:spAutoFit/>
          </a:bodyPr>
          <a:p>
            <a:pPr algn="ctr" fontAlgn="auto">
              <a:defRPr/>
            </a:pPr>
            <a:r>
              <a:rPr lang="en-US" altLang="zh-CN" sz="2400" b="1" kern="100" dirty="0">
                <a:latin typeface="黑体" panose="02010600030101010101" charset="-122"/>
                <a:ea typeface="黑体" panose="02010600030101010101" charset="-122"/>
                <a:cs typeface="Times New Roman" panose="02020603050405020304" pitchFamily="18" charset="0"/>
                <a:sym typeface="+mn-ea"/>
              </a:rPr>
              <a:t>二</a:t>
            </a:r>
            <a:r>
              <a:rPr lang="zh-CN" altLang="en-US" sz="24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a:t>
            </a:r>
            <a:r>
              <a:rPr lang="en-US" altLang="zh-CN" sz="2400" b="1" kern="100" dirty="0">
                <a:latin typeface="黑体" panose="02010600030101010101" charset="-122"/>
                <a:ea typeface="黑体" panose="02010600030101010101" charset="-122"/>
                <a:cs typeface="Times New Roman" panose="02020603050405020304" pitchFamily="18" charset="0"/>
                <a:sym typeface="+mn-ea"/>
              </a:rPr>
              <a:t>小学班级组织建设的一般过程</a:t>
            </a:r>
            <a:endParaRPr lang="zh-CN" altLang="en-US" sz="24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sp>
        <p:nvSpPr>
          <p:cNvPr id="7" name="任意多边形: 形状 7"/>
          <p:cNvSpPr/>
          <p:nvPr/>
        </p:nvSpPr>
        <p:spPr>
          <a:xfrm>
            <a:off x="2514984" y="3273227"/>
            <a:ext cx="7294179" cy="1198179"/>
          </a:xfrm>
          <a:custGeom>
            <a:avLst/>
            <a:gdLst>
              <a:gd name="connsiteX0" fmla="*/ 0 w 7294179"/>
              <a:gd name="connsiteY0" fmla="*/ 126124 h 1198179"/>
              <a:gd name="connsiteX1" fmla="*/ 1734207 w 7294179"/>
              <a:gd name="connsiteY1" fmla="*/ 1187669 h 1198179"/>
              <a:gd name="connsiteX2" fmla="*/ 4078013 w 7294179"/>
              <a:gd name="connsiteY2" fmla="*/ 199696 h 1198179"/>
              <a:gd name="connsiteX3" fmla="*/ 5286703 w 7294179"/>
              <a:gd name="connsiteY3" fmla="*/ 1198179 h 1198179"/>
              <a:gd name="connsiteX4" fmla="*/ 7294179 w 7294179"/>
              <a:gd name="connsiteY4" fmla="*/ 0 h 119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4179" h="1198179">
                <a:moveTo>
                  <a:pt x="0" y="126124"/>
                </a:moveTo>
                <a:lnTo>
                  <a:pt x="1734207" y="1187669"/>
                </a:lnTo>
                <a:lnTo>
                  <a:pt x="4078013" y="199696"/>
                </a:lnTo>
                <a:lnTo>
                  <a:pt x="5286703" y="1198179"/>
                </a:lnTo>
                <a:lnTo>
                  <a:pt x="7294179" y="0"/>
                </a:lnTo>
              </a:path>
            </a:pathLst>
          </a:custGeom>
          <a:noFill/>
          <a:ln w="47625">
            <a:solidFill>
              <a:srgbClr val="8CC288"/>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8" name="椭圆 7"/>
          <p:cNvSpPr/>
          <p:nvPr/>
        </p:nvSpPr>
        <p:spPr>
          <a:xfrm>
            <a:off x="1960770" y="2834977"/>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r>
              <a:rPr lang="en-US" altLang="zh-CN" sz="3600">
                <a:latin typeface="黑体" panose="02010600030101010101" charset="-122"/>
                <a:ea typeface="黑体" panose="02010600030101010101" charset="-122"/>
                <a:cs typeface="黑体" panose="02010600030101010101" charset="-122"/>
              </a:rPr>
              <a:t>1</a:t>
            </a:r>
            <a:endParaRPr lang="en-US" altLang="zh-CN" sz="3600">
              <a:latin typeface="黑体" panose="02010600030101010101" charset="-122"/>
              <a:ea typeface="黑体" panose="02010600030101010101" charset="-122"/>
              <a:cs typeface="黑体" panose="02010600030101010101" charset="-122"/>
            </a:endParaRPr>
          </a:p>
        </p:txBody>
      </p:sp>
      <p:sp>
        <p:nvSpPr>
          <p:cNvPr id="10" name="椭圆 9"/>
          <p:cNvSpPr/>
          <p:nvPr/>
        </p:nvSpPr>
        <p:spPr>
          <a:xfrm>
            <a:off x="3865770" y="4397077"/>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latin typeface="黑体" panose="02010600030101010101" charset="-122"/>
                <a:ea typeface="黑体" panose="02010600030101010101" charset="-122"/>
                <a:cs typeface="黑体" panose="02010600030101010101" charset="-122"/>
              </a:rPr>
              <a:t>2</a:t>
            </a:r>
            <a:endParaRPr lang="en-US" altLang="zh-CN" sz="3600">
              <a:latin typeface="黑体" panose="02010600030101010101" charset="-122"/>
              <a:ea typeface="黑体" panose="02010600030101010101" charset="-122"/>
              <a:cs typeface="黑体" panose="02010600030101010101" charset="-122"/>
            </a:endParaRPr>
          </a:p>
        </p:txBody>
      </p:sp>
      <p:sp>
        <p:nvSpPr>
          <p:cNvPr id="11" name="椭圆 10"/>
          <p:cNvSpPr/>
          <p:nvPr/>
        </p:nvSpPr>
        <p:spPr>
          <a:xfrm>
            <a:off x="6194315" y="2956897"/>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latin typeface="黑体" panose="02010600030101010101" charset="-122"/>
                <a:ea typeface="黑体" panose="02010600030101010101" charset="-122"/>
                <a:cs typeface="黑体" panose="02010600030101010101" charset="-122"/>
              </a:rPr>
              <a:t>3</a:t>
            </a:r>
            <a:endParaRPr lang="en-US" altLang="zh-CN" sz="3600">
              <a:latin typeface="黑体" panose="02010600030101010101" charset="-122"/>
              <a:ea typeface="黑体" panose="02010600030101010101" charset="-122"/>
              <a:cs typeface="黑体" panose="02010600030101010101" charset="-122"/>
            </a:endParaRPr>
          </a:p>
        </p:txBody>
      </p:sp>
      <p:sp>
        <p:nvSpPr>
          <p:cNvPr id="12" name="椭圆 11"/>
          <p:cNvSpPr/>
          <p:nvPr/>
        </p:nvSpPr>
        <p:spPr>
          <a:xfrm>
            <a:off x="7522735" y="4397077"/>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r>
              <a:rPr lang="en-US" altLang="zh-CN" sz="3600">
                <a:latin typeface="黑体" panose="02010600030101010101" charset="-122"/>
                <a:ea typeface="黑体" panose="02010600030101010101" charset="-122"/>
                <a:cs typeface="黑体" panose="02010600030101010101" charset="-122"/>
              </a:rPr>
              <a:t>4</a:t>
            </a:r>
            <a:endParaRPr lang="en-US" altLang="zh-CN" sz="3600">
              <a:latin typeface="黑体" panose="02010600030101010101" charset="-122"/>
              <a:ea typeface="黑体" panose="02010600030101010101" charset="-122"/>
              <a:cs typeface="黑体" panose="02010600030101010101" charset="-122"/>
            </a:endParaRPr>
          </a:p>
        </p:txBody>
      </p:sp>
      <p:pic>
        <p:nvPicPr>
          <p:cNvPr id="21" name="图形 12"/>
          <p:cNvPicPr>
            <a:picLocks noChangeAspect="1"/>
          </p:cNvPicPr>
          <p:nvPr/>
        </p:nvPicPr>
        <p:blipFill>
          <a:blip r:embed="rId1"/>
          <a:stretch>
            <a:fillRect/>
          </a:stretch>
        </p:blipFill>
        <p:spPr>
          <a:xfrm>
            <a:off x="9689699" y="2800387"/>
            <a:ext cx="520525" cy="520525"/>
          </a:xfrm>
          <a:prstGeom prst="rect">
            <a:avLst/>
          </a:prstGeom>
          <a:effectLst>
            <a:outerShdw blurRad="12700" dist="12700" dir="2700000" algn="tl" rotWithShape="0">
              <a:prstClr val="black">
                <a:alpha val="40000"/>
              </a:prstClr>
            </a:outerShdw>
          </a:effectLst>
        </p:spPr>
      </p:pic>
      <p:sp>
        <p:nvSpPr>
          <p:cNvPr id="17" name="文本框 16"/>
          <p:cNvSpPr txBox="1"/>
          <p:nvPr/>
        </p:nvSpPr>
        <p:spPr>
          <a:xfrm>
            <a:off x="1755140" y="3547110"/>
            <a:ext cx="1208405" cy="368300"/>
          </a:xfrm>
          <a:prstGeom prst="rect">
            <a:avLst/>
          </a:prstGeom>
          <a:noFill/>
        </p:spPr>
        <p:txBody>
          <a:bodyPr wrap="square" rtlCol="0" anchor="t">
            <a:spAutoFit/>
          </a:bodyPr>
          <a:p>
            <a:r>
              <a:rPr lang="zh-CN" altLang="en-US">
                <a:ea typeface="+mn-lt"/>
              </a:rPr>
              <a:t>组建阶段</a:t>
            </a:r>
            <a:endParaRPr lang="zh-CN" altLang="en-US">
              <a:ea typeface="+mn-lt"/>
            </a:endParaRPr>
          </a:p>
        </p:txBody>
      </p:sp>
      <p:sp>
        <p:nvSpPr>
          <p:cNvPr id="18" name="文本框 17"/>
          <p:cNvSpPr txBox="1"/>
          <p:nvPr/>
        </p:nvSpPr>
        <p:spPr>
          <a:xfrm>
            <a:off x="3439160" y="5110480"/>
            <a:ext cx="1629410" cy="368300"/>
          </a:xfrm>
          <a:prstGeom prst="rect">
            <a:avLst/>
          </a:prstGeom>
          <a:noFill/>
        </p:spPr>
        <p:txBody>
          <a:bodyPr wrap="square" rtlCol="0" anchor="t">
            <a:spAutoFit/>
          </a:bodyPr>
          <a:p>
            <a:r>
              <a:rPr lang="zh-CN" altLang="en-US">
                <a:ea typeface="+mn-lt"/>
              </a:rPr>
              <a:t>核心形成阶段</a:t>
            </a:r>
            <a:endParaRPr lang="zh-CN" altLang="en-US">
              <a:ea typeface="+mn-lt"/>
            </a:endParaRPr>
          </a:p>
        </p:txBody>
      </p:sp>
      <p:sp>
        <p:nvSpPr>
          <p:cNvPr id="20" name="文本框 19"/>
          <p:cNvSpPr txBox="1"/>
          <p:nvPr/>
        </p:nvSpPr>
        <p:spPr>
          <a:xfrm>
            <a:off x="7413625" y="5109210"/>
            <a:ext cx="1139190" cy="368300"/>
          </a:xfrm>
          <a:prstGeom prst="rect">
            <a:avLst/>
          </a:prstGeom>
          <a:noFill/>
        </p:spPr>
        <p:txBody>
          <a:bodyPr wrap="square" rtlCol="0" anchor="t">
            <a:spAutoFit/>
          </a:bodyPr>
          <a:p>
            <a:r>
              <a:rPr lang="zh-CN" altLang="en-US"/>
              <a:t>成熟阶段</a:t>
            </a:r>
            <a:endParaRPr lang="zh-CN" altLang="en-US"/>
          </a:p>
        </p:txBody>
      </p:sp>
      <p:sp>
        <p:nvSpPr>
          <p:cNvPr id="22" name="文本框 21"/>
          <p:cNvSpPr txBox="1"/>
          <p:nvPr/>
        </p:nvSpPr>
        <p:spPr>
          <a:xfrm>
            <a:off x="5948680" y="3715385"/>
            <a:ext cx="1189355" cy="368300"/>
          </a:xfrm>
          <a:prstGeom prst="rect">
            <a:avLst/>
          </a:prstGeom>
          <a:noFill/>
        </p:spPr>
        <p:txBody>
          <a:bodyPr wrap="square" rtlCol="0" anchor="t">
            <a:spAutoFit/>
          </a:bodyPr>
          <a:p>
            <a:r>
              <a:rPr lang="zh-CN" altLang="en-US"/>
              <a:t>发展阶段</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grpSp>
        <p:nvGrpSpPr>
          <p:cNvPr id="17" name="组合 16"/>
          <p:cNvGrpSpPr/>
          <p:nvPr/>
        </p:nvGrpSpPr>
        <p:grpSpPr>
          <a:xfrm>
            <a:off x="635617" y="2260550"/>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
        <p:nvSpPr>
          <p:cNvPr id="3" name="文本框 2"/>
          <p:cNvSpPr txBox="1"/>
          <p:nvPr/>
        </p:nvSpPr>
        <p:spPr>
          <a:xfrm>
            <a:off x="4453255" y="1616710"/>
            <a:ext cx="4772660" cy="460375"/>
          </a:xfrm>
          <a:prstGeom prst="rect">
            <a:avLst/>
          </a:prstGeom>
          <a:noFill/>
        </p:spPr>
        <p:txBody>
          <a:bodyPr wrap="none" rtlCol="0" anchor="t">
            <a:spAutoFit/>
            <a:scene3d>
              <a:camera prst="orthographicFront"/>
              <a:lightRig rig="threePt" dir="t"/>
            </a:scene3d>
          </a:bodyPr>
          <a:p>
            <a:r>
              <a:rPr lang="en-US" altLang="zh-CN" sz="24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rPr>
              <a:t>二</a:t>
            </a:r>
            <a:r>
              <a:rPr lang="zh-CN" altLang="en-US" sz="24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a:t>
            </a:r>
            <a:r>
              <a:rPr lang="en-US" altLang="zh-CN" sz="24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rPr>
              <a:t>小学班级组织建设的一般过程</a:t>
            </a:r>
            <a:endParaRPr lang="en-US" altLang="zh-CN" sz="24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endParaRPr>
          </a:p>
        </p:txBody>
      </p:sp>
      <p:sp>
        <p:nvSpPr>
          <p:cNvPr id="4" name="文本框 3"/>
          <p:cNvSpPr txBox="1"/>
          <p:nvPr/>
        </p:nvSpPr>
        <p:spPr>
          <a:xfrm>
            <a:off x="4289425" y="2315845"/>
            <a:ext cx="5742940" cy="3207385"/>
          </a:xfrm>
          <a:prstGeom prst="rect">
            <a:avLst/>
          </a:prstGeom>
          <a:noFill/>
        </p:spPr>
        <p:txBody>
          <a:bodyPr wrap="square" rtlCol="0" anchor="t">
            <a:spAutoFit/>
          </a:bodyPr>
          <a:p>
            <a:pPr indent="0" fontAlgn="auto">
              <a:lnSpc>
                <a:spcPct val="125000"/>
              </a:lnSpc>
            </a:pPr>
            <a:r>
              <a:rPr lang="zh-CN" altLang="en-US"/>
              <a:t>（一）组建阶段</a:t>
            </a:r>
            <a:endParaRPr lang="zh-CN" altLang="en-US"/>
          </a:p>
          <a:p>
            <a:pPr indent="457200"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lang="zh-CN" altLang="en-US"/>
              <a:t>几十位互不相识的小学生汇聚到一起，组建成一个新的班级，共同到一个教室</a:t>
            </a:r>
            <a:r>
              <a:rPr lang="zh-CN" altLang="en-US">
                <a:sym typeface="+mn-ea"/>
              </a:rPr>
              <a:t>上课，学生们来自不同的家庭，面对新奇的环境和周边的人，彼此之间都是出于观察的状态，尚未建立情感联结。班级还没建立奋斗目标，核心人物还未确定，多为班主任临时指定，大多数活动都是在班主任的安排下共同参与的，此时的班级还处于松散的状态。这一阶段也是最考察班主任工作能力的时期，主要的任务是形成正确的集体舆论。</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sp>
        <p:nvSpPr>
          <p:cNvPr id="3" name="文本框 2"/>
          <p:cNvSpPr txBox="1"/>
          <p:nvPr/>
        </p:nvSpPr>
        <p:spPr>
          <a:xfrm>
            <a:off x="3328670" y="2435225"/>
            <a:ext cx="4772660" cy="460375"/>
          </a:xfrm>
          <a:prstGeom prst="rect">
            <a:avLst/>
          </a:prstGeom>
          <a:noFill/>
        </p:spPr>
        <p:txBody>
          <a:bodyPr wrap="none" rtlCol="0" anchor="t">
            <a:spAutoFit/>
            <a:scene3d>
              <a:camera prst="orthographicFront"/>
              <a:lightRig rig="threePt" dir="t"/>
            </a:scene3d>
          </a:bodyPr>
          <a:p>
            <a:r>
              <a:rPr lang="en-US" altLang="zh-CN" sz="24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rPr>
              <a:t>二</a:t>
            </a:r>
            <a:r>
              <a:rPr lang="zh-CN" altLang="en-US" sz="24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a:t>
            </a:r>
            <a:r>
              <a:rPr lang="en-US" altLang="zh-CN" sz="24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rPr>
              <a:t>小学班级组织建设的一般过程</a:t>
            </a:r>
            <a:endParaRPr lang="en-US" altLang="zh-CN" sz="24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endParaRPr>
          </a:p>
        </p:txBody>
      </p:sp>
      <p:sp>
        <p:nvSpPr>
          <p:cNvPr id="4" name="文本框 3"/>
          <p:cNvSpPr txBox="1"/>
          <p:nvPr/>
        </p:nvSpPr>
        <p:spPr>
          <a:xfrm>
            <a:off x="3258820" y="3137535"/>
            <a:ext cx="6540500" cy="2030095"/>
          </a:xfrm>
          <a:prstGeom prst="rect">
            <a:avLst/>
          </a:prstGeom>
          <a:noFill/>
        </p:spPr>
        <p:txBody>
          <a:bodyPr wrap="square" rtlCol="0" anchor="t">
            <a:spAutoFit/>
          </a:bodyPr>
          <a:p>
            <a:pPr fontAlgn="auto">
              <a:lnSpc>
                <a:spcPct val="125000"/>
              </a:lnSpc>
            </a:pPr>
            <a:r>
              <a:rPr lang="zh-CN" altLang="en-US"/>
              <a:t>（二）核心形成阶段</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同学之间开始相互了解，在班主任的引导培养下，涌现出了一批积极分子，班</a:t>
            </a:r>
            <a:r>
              <a:rPr lang="zh-CN" altLang="en-US">
                <a:sym typeface="+mn-ea"/>
              </a:rPr>
              <a:t>集体有了核心人物，开始协助班主任开展各项工作，但是正确的舆论与良好班风尚未形成。</a:t>
            </a:r>
            <a:endParaRPr lang="zh-CN" altLang="en-US"/>
          </a:p>
          <a:p>
            <a:pPr indent="457200" fontAlgn="auto">
              <a:extLst>
                <a:ext uri="{35155182-B16C-46BC-9424-99874614C6A1}">
                  <wpsdc:indentchars xmlns:wpsdc="http://www.wps.cn/officeDocument/2017/drawingmlCustomData" val="200" checksum="59296752"/>
                </a:ext>
              </a:extLst>
            </a:pPr>
            <a:endParaRPr lang="zh-CN" altLang="en-US"/>
          </a:p>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547870" y="456565"/>
            <a:ext cx="4772660" cy="460375"/>
          </a:xfrm>
          <a:prstGeom prst="rect">
            <a:avLst/>
          </a:prstGeom>
          <a:noFill/>
        </p:spPr>
        <p:txBody>
          <a:bodyPr wrap="none" rtlCol="0" anchor="t">
            <a:spAutoFit/>
            <a:scene3d>
              <a:camera prst="orthographicFront"/>
              <a:lightRig rig="threePt" dir="t"/>
            </a:scene3d>
          </a:bodyPr>
          <a:p>
            <a:r>
              <a:rPr lang="en-US" altLang="zh-CN" sz="24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rPr>
              <a:t>二</a:t>
            </a:r>
            <a:r>
              <a:rPr lang="zh-CN" altLang="en-US" sz="24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a:t>
            </a:r>
            <a:r>
              <a:rPr lang="en-US" altLang="zh-CN" sz="24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rPr>
              <a:t>小学班级组织建设的一般过程</a:t>
            </a:r>
            <a:endParaRPr lang="en-US" altLang="zh-CN" sz="24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endParaRPr>
          </a:p>
        </p:txBody>
      </p:sp>
      <p:sp>
        <p:nvSpPr>
          <p:cNvPr id="4" name="文本框 3"/>
          <p:cNvSpPr txBox="1"/>
          <p:nvPr/>
        </p:nvSpPr>
        <p:spPr>
          <a:xfrm>
            <a:off x="4263390" y="1190625"/>
            <a:ext cx="6540500" cy="4246245"/>
          </a:xfrm>
          <a:prstGeom prst="rect">
            <a:avLst/>
          </a:prstGeom>
          <a:noFill/>
        </p:spPr>
        <p:txBody>
          <a:bodyPr wrap="square" rtlCol="0" anchor="t">
            <a:spAutoFit/>
          </a:bodyPr>
          <a:p>
            <a:pPr indent="457200"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lang="zh-CN" altLang="en-US"/>
              <a:t>（三）发展阶段</a:t>
            </a:r>
            <a:endParaRPr lang="zh-CN" altLang="en-US"/>
          </a:p>
          <a:p>
            <a:pPr indent="457200"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lang="zh-CN" altLang="en-US"/>
              <a:t>这一阶段班集体已成为教育主体，不仅学生干部，多数学生也能互相严格要求。</a:t>
            </a:r>
            <a:r>
              <a:rPr lang="zh-CN" altLang="en-US">
                <a:sym typeface="+mn-ea"/>
              </a:rPr>
              <a:t>教育要求已转化为集体成员的自觉需要，也无须外在监督，已能自己管理和教育自己。同学之间团结友爱，形成强有力的舆论与良好的班风。</a:t>
            </a:r>
            <a:endParaRPr lang="zh-CN" altLang="en-US"/>
          </a:p>
          <a:p>
            <a:pPr indent="457200"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lang="zh-CN" altLang="en-US"/>
              <a:t>（四）成熟阶段</a:t>
            </a:r>
            <a:endParaRPr lang="zh-CN" altLang="en-US"/>
          </a:p>
          <a:p>
            <a:pPr indent="457200"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lang="zh-CN" altLang="en-US"/>
              <a:t>这一阶段是班集体趋向成熟的时期，集体的特征得到充分的体现，并为集体成员</a:t>
            </a:r>
            <a:r>
              <a:rPr lang="zh-CN" altLang="en-US">
                <a:sym typeface="+mn-ea"/>
              </a:rPr>
              <a:t>所内化，全班已成为一个组织制度健全的有机整体，整个班级洋溢着一种平等、和谐、上进、合作的心理氛围，学生积极参与班级活动，并使自己的个性特长得到发展。</a:t>
            </a:r>
            <a:endParaRPr lang="zh-CN" altLang="en-US"/>
          </a:p>
          <a:p>
            <a:pPr indent="457200" fontAlgn="auto">
              <a:lnSpc>
                <a:spcPct val="125000"/>
              </a:lnSpc>
              <a:spcBef>
                <a:spcPts val="0"/>
              </a:spcBef>
              <a:spcAft>
                <a:spcPts val="0"/>
              </a:spcAft>
              <a:extLst>
                <a:ext uri="{35155182-B16C-46BC-9424-99874614C6A1}">
                  <wpsdc:indentchars xmlns:wpsdc="http://www.wps.cn/officeDocument/2017/drawingmlCustomData" val="200" checksum="59296752"/>
                </a:ext>
              </a:extLst>
            </a:pPr>
            <a:endParaRPr lang="zh-CN" altLang="en-US"/>
          </a:p>
        </p:txBody>
      </p:sp>
      <p:pic>
        <p:nvPicPr>
          <p:cNvPr id="5" name="图形 12"/>
          <p:cNvPicPr>
            <a:picLocks noChangeAspect="1"/>
          </p:cNvPicPr>
          <p:nvPr/>
        </p:nvPicPr>
        <p:blipFill>
          <a:blip r:embed="rId2"/>
          <a:stretch>
            <a:fillRect/>
          </a:stretch>
        </p:blipFill>
        <p:spPr>
          <a:xfrm>
            <a:off x="538714" y="189902"/>
            <a:ext cx="520525" cy="520525"/>
          </a:xfrm>
          <a:prstGeom prst="rect">
            <a:avLst/>
          </a:prstGeom>
          <a:effectLst>
            <a:outerShdw blurRad="12700" dist="12700" dir="2700000" algn="tl" rotWithShape="0">
              <a:prstClr val="black">
                <a:alpha val="40000"/>
              </a:prstClr>
            </a:outerShdw>
          </a:effectLst>
        </p:spPr>
      </p:pic>
      <p:pic>
        <p:nvPicPr>
          <p:cNvPr id="9" name="图形 12"/>
          <p:cNvPicPr>
            <a:picLocks noChangeAspect="1"/>
          </p:cNvPicPr>
          <p:nvPr/>
        </p:nvPicPr>
        <p:blipFill>
          <a:blip r:embed="rId2"/>
          <a:stretch>
            <a:fillRect/>
          </a:stretch>
        </p:blipFill>
        <p:spPr>
          <a:xfrm>
            <a:off x="3386689" y="3555402"/>
            <a:ext cx="520525" cy="520525"/>
          </a:xfrm>
          <a:prstGeom prst="rect">
            <a:avLst/>
          </a:prstGeom>
          <a:effectLst>
            <a:outerShdw blurRad="12700" dist="12700" dir="2700000" algn="tl" rotWithShape="0">
              <a:prstClr val="black">
                <a:alpha val="40000"/>
              </a:prstClr>
            </a:outerShdw>
          </a:effectLst>
        </p:spPr>
      </p:pic>
      <p:pic>
        <p:nvPicPr>
          <p:cNvPr id="16" name="图形 15"/>
          <p:cNvPicPr>
            <a:picLocks noChangeAspect="1"/>
          </p:cNvPicPr>
          <p:nvPr/>
        </p:nvPicPr>
        <p:blipFill>
          <a:blip r:embed="rId3"/>
          <a:stretch>
            <a:fillRect/>
          </a:stretch>
        </p:blipFill>
        <p:spPr>
          <a:xfrm>
            <a:off x="3536259" y="251049"/>
            <a:ext cx="861262" cy="745322"/>
          </a:xfrm>
          <a:prstGeom prst="rect">
            <a:avLst/>
          </a:prstGeom>
          <a:effectLst>
            <a:outerShdw blurRad="25400" dist="25400" dir="8100000" algn="tr" rotWithShape="0">
              <a:prstClr val="black">
                <a:alpha val="40000"/>
              </a:prstClr>
            </a:outerShdw>
          </a:effectLst>
        </p:spPr>
      </p:pic>
      <p:pic>
        <p:nvPicPr>
          <p:cNvPr id="11" name="图片 10"/>
          <p:cNvPicPr>
            <a:picLocks noChangeAspect="1"/>
          </p:cNvPicPr>
          <p:nvPr/>
        </p:nvPicPr>
        <p:blipFill>
          <a:blip r:embed="rId4" cstate="screen"/>
          <a:srcRect l="33115" r="17810" b="12756"/>
          <a:stretch>
            <a:fillRect/>
          </a:stretch>
        </p:blipFill>
        <p:spPr>
          <a:xfrm rot="20760000">
            <a:off x="234950" y="1304925"/>
            <a:ext cx="3822065" cy="3822065"/>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pic>
        <p:nvPicPr>
          <p:cNvPr id="12" name="图形 13"/>
          <p:cNvPicPr>
            <a:picLocks noChangeAspect="1"/>
          </p:cNvPicPr>
          <p:nvPr/>
        </p:nvPicPr>
        <p:blipFill>
          <a:blip r:embed="rId5"/>
          <a:stretch>
            <a:fillRect/>
          </a:stretch>
        </p:blipFill>
        <p:spPr>
          <a:xfrm>
            <a:off x="11091712" y="278762"/>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style.rotation</p:attrName>
                                        </p:attrNameLst>
                                      </p:cBhvr>
                                      <p:tavLst>
                                        <p:tav tm="0">
                                          <p:val>
                                            <p:fltVal val="90"/>
                                          </p:val>
                                        </p:tav>
                                        <p:tav tm="100000">
                                          <p:val>
                                            <p:fltVal val="0"/>
                                          </p:val>
                                        </p:tav>
                                      </p:tavLst>
                                    </p:anim>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4192806"/>
              <a:ext cx="4320000" cy="658718"/>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班级组织结构的建设</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任务二</a:t>
              </a:r>
              <a:endParaRPr lang="en-US" altLang="zh-CN"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072505" y="1719580"/>
            <a:ext cx="4343400" cy="132207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理解小学班级管理目标的含义。</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掌握小学班级管理目标的制定原则和过程。</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理解并掌握班级组织机构的形式及班干部的培养途径。</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177915" y="3673475"/>
            <a:ext cx="4330700" cy="224536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设想你刚刚接手一个新的班级，作为班主任，请为你的班级选拔班干部。</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以小组形式完成，主要围绕着活动背景、活动目的、活动准备、活动过程总结与启示几个方面开展。</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各组汇报班干部选拔的不同方式，同学点评，教师总结。</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130290" y="1146175"/>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6" name="矩形: 圆角 15"/>
          <p:cNvSpPr/>
          <p:nvPr/>
        </p:nvSpPr>
        <p:spPr>
          <a:xfrm>
            <a:off x="6216015" y="3099435"/>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2409825" y="1504950"/>
            <a:ext cx="7102475" cy="4513580"/>
          </a:xfrm>
          <a:prstGeom prst="roundRect">
            <a:avLst>
              <a:gd name="adj" fmla="val 63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ctr" fontAlgn="auto">
              <a:lnSpc>
                <a:spcPct val="125000"/>
              </a:lnSpc>
              <a:extLst>
                <a:ext uri="{35155182-B16C-46BC-9424-99874614C6A1}">
                  <wpsdc:indentchars xmlns:wpsdc="http://www.wps.cn/officeDocument/2017/drawingmlCustomData" val="200" checksum="59296752"/>
                </a:ext>
              </a:extLst>
            </a:pPr>
            <a:r>
              <a:rPr lang="en-US" altLang="zh-CN">
                <a:solidFill>
                  <a:schemeClr val="accent1"/>
                </a:solidFill>
                <a:effectLst>
                  <a:outerShdw blurRad="38100" dist="25400" dir="5400000" algn="ctr" rotWithShape="0">
                    <a:srgbClr val="6E747A">
                      <a:alpha val="43000"/>
                    </a:srgbClr>
                  </a:outerShdw>
                </a:effectLst>
              </a:rPr>
              <a:t>三个泥瓦匠</a:t>
            </a:r>
            <a:endParaRPr lang="en-US" altLang="zh-CN">
              <a:solidFill>
                <a:schemeClr val="accent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en-US" altLang="zh-CN" sz="1400">
                <a:solidFill>
                  <a:schemeClr val="accent1"/>
                </a:solidFill>
                <a:effectLst>
                  <a:outerShdw blurRad="38100" dist="25400" dir="5400000" algn="ctr" rotWithShape="0">
                    <a:srgbClr val="6E747A">
                      <a:alpha val="43000"/>
                    </a:srgbClr>
                  </a:outerShdw>
                </a:effectLst>
              </a:rPr>
              <a:t>    </a:t>
            </a:r>
            <a:r>
              <a:rPr lang="en-US" altLang="zh-CN">
                <a:solidFill>
                  <a:schemeClr val="accent1"/>
                </a:solidFill>
                <a:effectLst>
                  <a:outerShdw blurRad="38100" dist="25400" dir="5400000" algn="ctr" rotWithShape="0">
                    <a:srgbClr val="6E747A">
                      <a:alpha val="43000"/>
                    </a:srgbClr>
                  </a:outerShdw>
                </a:effectLst>
              </a:rPr>
              <a:t> 在一个古老的村子里，有三个知名的泥瓦匠，手艺非常高超，干的活很漂亮，远近闻名，经常被请到各处给人做活。一天这三个瓦工正在一块空地上干活，有位哲学家正好路过这里，看见他们搬砖弄土的时候就问他们正在干什么？一个泥瓦匠头也不抬回答说：“砌砖。”另一个泥瓦匠抬了抬头说：“筑墙。”第三个泥瓦匠热情洋溢、满怀憧憬地说：“帮助建造一座大教堂。”听完回答，哲学家马上就判断了这三人的未来：第一个心中眼中只有砖，可以肯定，他一辈子能把砖砌好就很不错了；第二个眼中有墙，心中有墙，好好干或许能当一位工长、技术员；唯有第三位，必有大出息，因为他有“远见”，他的心中有一座殿堂。</a:t>
            </a:r>
            <a:endParaRPr lang="en-US" altLang="zh-CN">
              <a:solidFill>
                <a:schemeClr val="accent1"/>
              </a:solidFill>
              <a:effectLst>
                <a:outerShdw blurRad="38100" dist="25400" dir="5400000" algn="ctr" rotWithShape="0">
                  <a:srgbClr val="6E747A">
                    <a:alpha val="43000"/>
                  </a:srgbClr>
                </a:outerShdw>
              </a:effectLst>
            </a:endParaRPr>
          </a:p>
          <a:p>
            <a:pPr algn="l">
              <a:lnSpc>
                <a:spcPct val="160000"/>
              </a:lnSpc>
            </a:pPr>
            <a:r>
              <a:rPr lang="en-US" altLang="zh-CN" sz="1400">
                <a:gradFill>
                  <a:gsLst>
                    <a:gs pos="0">
                      <a:srgbClr val="007BD3"/>
                    </a:gs>
                    <a:gs pos="100000">
                      <a:srgbClr val="034373"/>
                    </a:gs>
                  </a:gsLst>
                  <a:lin scaled="0"/>
                </a:gradFill>
                <a:effectLst>
                  <a:outerShdw blurRad="38100" dist="25400" dir="5400000" algn="ctr" rotWithShape="0">
                    <a:srgbClr val="6E747A">
                      <a:alpha val="43000"/>
                    </a:srgbClr>
                  </a:outerShdw>
                </a:effectLst>
              </a:rPr>
              <a:t>     </a:t>
            </a:r>
            <a:r>
              <a:rPr lang="en-US" altLang="zh-CN" sz="1400">
                <a:solidFill>
                  <a:srgbClr val="ABD6F9"/>
                </a:solidFill>
                <a:effectLst>
                  <a:outerShdw blurRad="38100" dist="25400" dir="5400000" algn="ctr" rotWithShape="0">
                    <a:srgbClr val="6E747A">
                      <a:alpha val="43000"/>
                    </a:srgbClr>
                  </a:outerShdw>
                </a:effectLst>
              </a:rPr>
              <a:t>    思考　从案例中同学们能够得到哪些启示？</a:t>
            </a:r>
            <a:endParaRPr lang="en-US" altLang="zh-CN" sz="1400">
              <a:solidFill>
                <a:srgbClr val="ABD6F9"/>
              </a:solidFill>
              <a:effectLst>
                <a:outerShdw blurRad="38100" dist="25400" dir="5400000" algn="ctr" rotWithShape="0">
                  <a:srgbClr val="6E747A">
                    <a:alpha val="43000"/>
                  </a:srgbClr>
                </a:outerShdw>
              </a:effectLst>
            </a:endParaRPr>
          </a:p>
        </p:txBody>
      </p:sp>
      <p:sp>
        <p:nvSpPr>
          <p:cNvPr id="4" name="文本框 3"/>
          <p:cNvSpPr txBox="1"/>
          <p:nvPr/>
        </p:nvSpPr>
        <p:spPr>
          <a:xfrm>
            <a:off x="4641215" y="825500"/>
            <a:ext cx="2224405" cy="583565"/>
          </a:xfrm>
          <a:prstGeom prst="rect">
            <a:avLst/>
          </a:prstGeom>
          <a:noFill/>
        </p:spPr>
        <p:txBody>
          <a:bodyPr wrap="none" rtlCol="0" anchor="t">
            <a:spAutoFit/>
            <a:scene3d>
              <a:camera prst="orthographicFront"/>
              <a:lightRig rig="threePt" dir="t"/>
            </a:scene3d>
          </a:bodyPr>
          <a:p>
            <a:r>
              <a:rPr lang="zh-CN" sz="32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rPr>
              <a:t>案例小故事</a:t>
            </a:r>
            <a:endParaRPr lang="zh-CN" sz="32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8975" y="725170"/>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nvGrpSpPr>
          <p:cNvPr id="5" name="组合 4"/>
          <p:cNvGrpSpPr/>
          <p:nvPr/>
        </p:nvGrpSpPr>
        <p:grpSpPr>
          <a:xfrm>
            <a:off x="2706370" y="2367915"/>
            <a:ext cx="5527675" cy="688975"/>
            <a:chOff x="2596" y="2230"/>
            <a:chExt cx="8705" cy="1085"/>
          </a:xfrm>
        </p:grpSpPr>
        <p:sp>
          <p:nvSpPr>
            <p:cNvPr id="2" name="圆角矩形 1"/>
            <p:cNvSpPr/>
            <p:nvPr/>
          </p:nvSpPr>
          <p:spPr>
            <a:xfrm>
              <a:off x="2879" y="2230"/>
              <a:ext cx="8422" cy="1085"/>
            </a:xfrm>
            <a:prstGeom prst="roundRect">
              <a:avLst>
                <a:gd name="adj" fmla="val 37158"/>
              </a:avLst>
            </a:prstGeom>
            <a:solidFill>
              <a:schemeClr val="bg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3" name="矩形 2"/>
            <p:cNvSpPr/>
            <p:nvPr/>
          </p:nvSpPr>
          <p:spPr>
            <a:xfrm>
              <a:off x="3097" y="2487"/>
              <a:ext cx="7918" cy="580"/>
            </a:xfrm>
            <a:prstGeom prst="rect">
              <a:avLst/>
            </a:prstGeom>
          </p:spPr>
          <p:txBody>
            <a:bodyPr wrap="square">
              <a:spAutoFit/>
            </a:bodyPr>
            <a:p>
              <a:pPr algn="ctr">
                <a:defRPr/>
              </a:pPr>
              <a:r>
                <a:rPr lang="en-US" altLang="zh-CN" b="1" kern="100" dirty="0">
                  <a:solidFill>
                    <a:schemeClr val="tx1"/>
                  </a:solidFill>
                  <a:latin typeface="黑体" panose="02010600030101010101" charset="-122"/>
                  <a:ea typeface="黑体" panose="02010600030101010101" charset="-122"/>
                  <a:cs typeface="Times New Roman" panose="02020603050405020304" pitchFamily="18" charset="0"/>
                </a:rPr>
                <a:t>一、小学班级管理目标</a:t>
              </a:r>
              <a:endParaRPr lang="en-US" altLang="zh-CN"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4" name="椭圆 3"/>
            <p:cNvSpPr/>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6" name="组合 5"/>
          <p:cNvGrpSpPr/>
          <p:nvPr/>
        </p:nvGrpSpPr>
        <p:grpSpPr>
          <a:xfrm>
            <a:off x="2764155" y="3839210"/>
            <a:ext cx="5593715" cy="688975"/>
            <a:chOff x="2596" y="2230"/>
            <a:chExt cx="8809" cy="1085"/>
          </a:xfrm>
        </p:grpSpPr>
        <p:sp>
          <p:nvSpPr>
            <p:cNvPr id="7" name="圆角矩形 6"/>
            <p:cNvSpPr/>
            <p:nvPr/>
          </p:nvSpPr>
          <p:spPr>
            <a:xfrm>
              <a:off x="2879" y="2230"/>
              <a:ext cx="8422" cy="1085"/>
            </a:xfrm>
            <a:prstGeom prst="roundRect">
              <a:avLst>
                <a:gd name="adj" fmla="val 37158"/>
              </a:avLst>
            </a:prstGeom>
            <a:solidFill>
              <a:schemeClr val="bg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0" name="矩形 9"/>
            <p:cNvSpPr/>
            <p:nvPr/>
          </p:nvSpPr>
          <p:spPr>
            <a:xfrm>
              <a:off x="3487" y="2524"/>
              <a:ext cx="7918" cy="580"/>
            </a:xfrm>
            <a:prstGeom prst="rect">
              <a:avLst/>
            </a:prstGeom>
          </p:spPr>
          <p:txBody>
            <a:bodyPr wrap="square">
              <a:spAutoFit/>
            </a:bodyPr>
            <a:p>
              <a:pPr algn="l">
                <a:defRPr/>
              </a:pPr>
              <a:r>
                <a:rPr lang="en-US" altLang="zh-CN" b="1" kern="100" dirty="0">
                  <a:solidFill>
                    <a:schemeClr val="tx1"/>
                  </a:solidFill>
                  <a:latin typeface="黑体" panose="02010600030101010101" charset="-122"/>
                  <a:ea typeface="黑体" panose="02010600030101010101" charset="-122"/>
                  <a:cs typeface="Times New Roman" panose="02020603050405020304" pitchFamily="18" charset="0"/>
                </a:rPr>
                <a:t>      二、班级组织机构建设</a:t>
              </a:r>
              <a:endParaRPr lang="en-US" altLang="zh-CN"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11" name="椭圆 10"/>
            <p:cNvSpPr/>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06230" y="568325"/>
            <a:ext cx="2875915" cy="2875915"/>
          </a:xfrm>
          <a:prstGeom prst="rect">
            <a:avLst/>
          </a:prstGeom>
        </p:spPr>
      </p:pic>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t="20523" b="13060"/>
          <a:stretch>
            <a:fillRect/>
          </a:stretch>
        </p:blipFill>
        <p:spPr>
          <a:xfrm flipH="1">
            <a:off x="8968433" y="4722696"/>
            <a:ext cx="2377752" cy="1410769"/>
          </a:xfrm>
          <a:prstGeom prst="rect">
            <a:avLst/>
          </a:prstGeom>
          <a:effectLst>
            <a:outerShdw blurRad="50800" dist="38100" dir="13500000" algn="br" rotWithShape="0">
              <a:prstClr val="black">
                <a:alpha val="40000"/>
              </a:prstClr>
            </a:outerShdw>
          </a:effectLst>
        </p:spPr>
      </p:pic>
      <p:grpSp>
        <p:nvGrpSpPr>
          <p:cNvPr id="29" name="组合 28"/>
          <p:cNvGrpSpPr/>
          <p:nvPr/>
        </p:nvGrpSpPr>
        <p:grpSpPr>
          <a:xfrm>
            <a:off x="3602355" y="929313"/>
            <a:ext cx="2179170" cy="1159996"/>
            <a:chOff x="7715250" y="1121137"/>
            <a:chExt cx="2179170" cy="1159996"/>
          </a:xfrm>
        </p:grpSpPr>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rcRect l="38028" b="67012"/>
            <a:stretch>
              <a:fillRect/>
            </a:stretch>
          </p:blipFill>
          <p:spPr>
            <a:xfrm>
              <a:off x="7715250" y="1121137"/>
              <a:ext cx="2179170" cy="1159996"/>
            </a:xfrm>
            <a:custGeom>
              <a:avLst/>
              <a:gdLst>
                <a:gd name="connsiteX0" fmla="*/ 467162 w 2179170"/>
                <a:gd name="connsiteY0" fmla="*/ 0 h 1159996"/>
                <a:gd name="connsiteX1" fmla="*/ 2125971 w 2179170"/>
                <a:gd name="connsiteY1" fmla="*/ 0 h 1159996"/>
                <a:gd name="connsiteX2" fmla="*/ 2146498 w 2179170"/>
                <a:gd name="connsiteY2" fmla="*/ 37588 h 1159996"/>
                <a:gd name="connsiteX3" fmla="*/ 2162175 w 2179170"/>
                <a:gd name="connsiteY3" fmla="*/ 83671 h 1159996"/>
                <a:gd name="connsiteX4" fmla="*/ 2179170 w 2179170"/>
                <a:gd name="connsiteY4" fmla="*/ 189590 h 1159996"/>
                <a:gd name="connsiteX5" fmla="*/ 2179170 w 2179170"/>
                <a:gd name="connsiteY5" fmla="*/ 660930 h 1159996"/>
                <a:gd name="connsiteX6" fmla="*/ 2172630 w 2179170"/>
                <a:gd name="connsiteY6" fmla="*/ 679254 h 1159996"/>
                <a:gd name="connsiteX7" fmla="*/ 2162175 w 2179170"/>
                <a:gd name="connsiteY7" fmla="*/ 702796 h 1159996"/>
                <a:gd name="connsiteX8" fmla="*/ 2152650 w 2179170"/>
                <a:gd name="connsiteY8" fmla="*/ 731371 h 1159996"/>
                <a:gd name="connsiteX9" fmla="*/ 2105025 w 2179170"/>
                <a:gd name="connsiteY9" fmla="*/ 788521 h 1159996"/>
                <a:gd name="connsiteX10" fmla="*/ 2085975 w 2179170"/>
                <a:gd name="connsiteY10" fmla="*/ 826621 h 1159996"/>
                <a:gd name="connsiteX11" fmla="*/ 2057400 w 2179170"/>
                <a:gd name="connsiteY11" fmla="*/ 874246 h 1159996"/>
                <a:gd name="connsiteX12" fmla="*/ 2000250 w 2179170"/>
                <a:gd name="connsiteY12" fmla="*/ 921871 h 1159996"/>
                <a:gd name="connsiteX13" fmla="*/ 1933575 w 2179170"/>
                <a:gd name="connsiteY13" fmla="*/ 998071 h 1159996"/>
                <a:gd name="connsiteX14" fmla="*/ 1895475 w 2179170"/>
                <a:gd name="connsiteY14" fmla="*/ 1017121 h 1159996"/>
                <a:gd name="connsiteX15" fmla="*/ 1847850 w 2179170"/>
                <a:gd name="connsiteY15" fmla="*/ 1064746 h 1159996"/>
                <a:gd name="connsiteX16" fmla="*/ 1790700 w 2179170"/>
                <a:gd name="connsiteY16" fmla="*/ 1102846 h 1159996"/>
                <a:gd name="connsiteX17" fmla="*/ 1743075 w 2179170"/>
                <a:gd name="connsiteY17" fmla="*/ 1131421 h 1159996"/>
                <a:gd name="connsiteX18" fmla="*/ 1704975 w 2179170"/>
                <a:gd name="connsiteY18" fmla="*/ 1140946 h 1159996"/>
                <a:gd name="connsiteX19" fmla="*/ 1181100 w 2179170"/>
                <a:gd name="connsiteY19" fmla="*/ 1159996 h 1159996"/>
                <a:gd name="connsiteX20" fmla="*/ 1076325 w 2179170"/>
                <a:gd name="connsiteY20" fmla="*/ 1150471 h 1159996"/>
                <a:gd name="connsiteX21" fmla="*/ 971550 w 2179170"/>
                <a:gd name="connsiteY21" fmla="*/ 1121896 h 1159996"/>
                <a:gd name="connsiteX22" fmla="*/ 876300 w 2179170"/>
                <a:gd name="connsiteY22" fmla="*/ 1083796 h 1159996"/>
                <a:gd name="connsiteX23" fmla="*/ 333375 w 2179170"/>
                <a:gd name="connsiteY23" fmla="*/ 1074271 h 1159996"/>
                <a:gd name="connsiteX24" fmla="*/ 295275 w 2179170"/>
                <a:gd name="connsiteY24" fmla="*/ 1045696 h 1159996"/>
                <a:gd name="connsiteX25" fmla="*/ 247650 w 2179170"/>
                <a:gd name="connsiteY25" fmla="*/ 1017121 h 1159996"/>
                <a:gd name="connsiteX26" fmla="*/ 219075 w 2179170"/>
                <a:gd name="connsiteY26" fmla="*/ 979021 h 1159996"/>
                <a:gd name="connsiteX27" fmla="*/ 171450 w 2179170"/>
                <a:gd name="connsiteY27" fmla="*/ 921871 h 1159996"/>
                <a:gd name="connsiteX28" fmla="*/ 161925 w 2179170"/>
                <a:gd name="connsiteY28" fmla="*/ 893296 h 1159996"/>
                <a:gd name="connsiteX29" fmla="*/ 142875 w 2179170"/>
                <a:gd name="connsiteY29" fmla="*/ 864721 h 1159996"/>
                <a:gd name="connsiteX30" fmla="*/ 133350 w 2179170"/>
                <a:gd name="connsiteY30" fmla="*/ 817096 h 1159996"/>
                <a:gd name="connsiteX31" fmla="*/ 123825 w 2179170"/>
                <a:gd name="connsiteY31" fmla="*/ 778996 h 1159996"/>
                <a:gd name="connsiteX32" fmla="*/ 104775 w 2179170"/>
                <a:gd name="connsiteY32" fmla="*/ 750421 h 1159996"/>
                <a:gd name="connsiteX33" fmla="*/ 95250 w 2179170"/>
                <a:gd name="connsiteY33" fmla="*/ 683746 h 1159996"/>
                <a:gd name="connsiteX34" fmla="*/ 85725 w 2179170"/>
                <a:gd name="connsiteY34" fmla="*/ 626596 h 1159996"/>
                <a:gd name="connsiteX35" fmla="*/ 0 w 2179170"/>
                <a:gd name="connsiteY35" fmla="*/ 7471 h 1159996"/>
                <a:gd name="connsiteX36" fmla="*/ 19050 w 2179170"/>
                <a:gd name="connsiteY36" fmla="*/ 112246 h 1159996"/>
                <a:gd name="connsiteX37" fmla="*/ 209550 w 2179170"/>
                <a:gd name="connsiteY37" fmla="*/ 93196 h 1159996"/>
                <a:gd name="connsiteX38" fmla="*/ 333375 w 2179170"/>
                <a:gd name="connsiteY38" fmla="*/ 64621 h 1159996"/>
                <a:gd name="connsiteX39" fmla="*/ 390525 w 2179170"/>
                <a:gd name="connsiteY39" fmla="*/ 26521 h 1159996"/>
                <a:gd name="connsiteX40" fmla="*/ 457200 w 2179170"/>
                <a:gd name="connsiteY40" fmla="*/ 7471 h 115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179170" h="1159996">
                  <a:moveTo>
                    <a:pt x="467162" y="0"/>
                  </a:moveTo>
                  <a:lnTo>
                    <a:pt x="2125971" y="0"/>
                  </a:lnTo>
                  <a:lnTo>
                    <a:pt x="2146498" y="37588"/>
                  </a:lnTo>
                  <a:cubicBezTo>
                    <a:pt x="2153249" y="52405"/>
                    <a:pt x="2158682" y="67704"/>
                    <a:pt x="2162175" y="83671"/>
                  </a:cubicBezTo>
                  <a:lnTo>
                    <a:pt x="2179170" y="189590"/>
                  </a:lnTo>
                  <a:lnTo>
                    <a:pt x="2179170" y="660930"/>
                  </a:lnTo>
                  <a:lnTo>
                    <a:pt x="2172630" y="679254"/>
                  </a:lnTo>
                  <a:cubicBezTo>
                    <a:pt x="2169059" y="687068"/>
                    <a:pt x="2165177" y="694792"/>
                    <a:pt x="2162175" y="702796"/>
                  </a:cubicBezTo>
                  <a:cubicBezTo>
                    <a:pt x="2158650" y="712197"/>
                    <a:pt x="2155825" y="721846"/>
                    <a:pt x="2152650" y="731371"/>
                  </a:cubicBezTo>
                  <a:cubicBezTo>
                    <a:pt x="2136775" y="750421"/>
                    <a:pt x="2119245" y="768206"/>
                    <a:pt x="2105025" y="788521"/>
                  </a:cubicBezTo>
                  <a:cubicBezTo>
                    <a:pt x="2096882" y="800153"/>
                    <a:pt x="2092871" y="814209"/>
                    <a:pt x="2085975" y="826621"/>
                  </a:cubicBezTo>
                  <a:cubicBezTo>
                    <a:pt x="2076984" y="842805"/>
                    <a:pt x="2066925" y="858371"/>
                    <a:pt x="2057400" y="874246"/>
                  </a:cubicBezTo>
                  <a:cubicBezTo>
                    <a:pt x="2029303" y="892977"/>
                    <a:pt x="2023169" y="894369"/>
                    <a:pt x="2000250" y="921871"/>
                  </a:cubicBezTo>
                  <a:cubicBezTo>
                    <a:pt x="1961316" y="968592"/>
                    <a:pt x="2003867" y="943399"/>
                    <a:pt x="1933575" y="998071"/>
                  </a:cubicBezTo>
                  <a:cubicBezTo>
                    <a:pt x="1922367" y="1006788"/>
                    <a:pt x="1906683" y="1008404"/>
                    <a:pt x="1895475" y="1017121"/>
                  </a:cubicBezTo>
                  <a:cubicBezTo>
                    <a:pt x="1877754" y="1030904"/>
                    <a:pt x="1866530" y="1052293"/>
                    <a:pt x="1847850" y="1064746"/>
                  </a:cubicBezTo>
                  <a:cubicBezTo>
                    <a:pt x="1774041" y="1113952"/>
                    <a:pt x="1838526" y="1031107"/>
                    <a:pt x="1790700" y="1102846"/>
                  </a:cubicBezTo>
                  <a:cubicBezTo>
                    <a:pt x="1774825" y="1112371"/>
                    <a:pt x="1759993" y="1123902"/>
                    <a:pt x="1743075" y="1131421"/>
                  </a:cubicBezTo>
                  <a:cubicBezTo>
                    <a:pt x="1731112" y="1136738"/>
                    <a:pt x="1718049" y="1140281"/>
                    <a:pt x="1704975" y="1140946"/>
                  </a:cubicBezTo>
                  <a:lnTo>
                    <a:pt x="1181100" y="1159996"/>
                  </a:lnTo>
                  <a:cubicBezTo>
                    <a:pt x="1146175" y="1156821"/>
                    <a:pt x="1111123" y="1154821"/>
                    <a:pt x="1076325" y="1150471"/>
                  </a:cubicBezTo>
                  <a:cubicBezTo>
                    <a:pt x="1033243" y="1145086"/>
                    <a:pt x="1014001" y="1136046"/>
                    <a:pt x="971550" y="1121896"/>
                  </a:cubicBezTo>
                  <a:cubicBezTo>
                    <a:pt x="900930" y="1098356"/>
                    <a:pt x="932361" y="1111826"/>
                    <a:pt x="876300" y="1083796"/>
                  </a:cubicBezTo>
                  <a:cubicBezTo>
                    <a:pt x="695325" y="1080621"/>
                    <a:pt x="513990" y="1086115"/>
                    <a:pt x="333375" y="1074271"/>
                  </a:cubicBezTo>
                  <a:cubicBezTo>
                    <a:pt x="317534" y="1073232"/>
                    <a:pt x="308484" y="1054502"/>
                    <a:pt x="295275" y="1045696"/>
                  </a:cubicBezTo>
                  <a:cubicBezTo>
                    <a:pt x="279871" y="1035427"/>
                    <a:pt x="261583" y="1029312"/>
                    <a:pt x="247650" y="1017121"/>
                  </a:cubicBezTo>
                  <a:cubicBezTo>
                    <a:pt x="235703" y="1006667"/>
                    <a:pt x="229406" y="991074"/>
                    <a:pt x="219075" y="979021"/>
                  </a:cubicBezTo>
                  <a:cubicBezTo>
                    <a:pt x="193796" y="949529"/>
                    <a:pt x="188291" y="955554"/>
                    <a:pt x="171450" y="921871"/>
                  </a:cubicBezTo>
                  <a:cubicBezTo>
                    <a:pt x="166960" y="912891"/>
                    <a:pt x="166415" y="902276"/>
                    <a:pt x="161925" y="893296"/>
                  </a:cubicBezTo>
                  <a:cubicBezTo>
                    <a:pt x="156805" y="883057"/>
                    <a:pt x="146895" y="875440"/>
                    <a:pt x="142875" y="864721"/>
                  </a:cubicBezTo>
                  <a:cubicBezTo>
                    <a:pt x="137191" y="849562"/>
                    <a:pt x="136862" y="832900"/>
                    <a:pt x="133350" y="817096"/>
                  </a:cubicBezTo>
                  <a:cubicBezTo>
                    <a:pt x="130510" y="804317"/>
                    <a:pt x="127000" y="791696"/>
                    <a:pt x="123825" y="778996"/>
                  </a:cubicBezTo>
                  <a:cubicBezTo>
                    <a:pt x="117475" y="769471"/>
                    <a:pt x="108064" y="761386"/>
                    <a:pt x="104775" y="750421"/>
                  </a:cubicBezTo>
                  <a:cubicBezTo>
                    <a:pt x="98324" y="728917"/>
                    <a:pt x="98664" y="705936"/>
                    <a:pt x="95250" y="683746"/>
                  </a:cubicBezTo>
                  <a:cubicBezTo>
                    <a:pt x="92313" y="664658"/>
                    <a:pt x="88419" y="645720"/>
                    <a:pt x="85725" y="626596"/>
                  </a:cubicBezTo>
                  <a:cubicBezTo>
                    <a:pt x="56668" y="420288"/>
                    <a:pt x="28575" y="213846"/>
                    <a:pt x="0" y="7471"/>
                  </a:cubicBezTo>
                  <a:lnTo>
                    <a:pt x="19050" y="112246"/>
                  </a:lnTo>
                  <a:cubicBezTo>
                    <a:pt x="172480" y="112246"/>
                    <a:pt x="110231" y="126302"/>
                    <a:pt x="209550" y="93196"/>
                  </a:cubicBezTo>
                  <a:cubicBezTo>
                    <a:pt x="255173" y="86678"/>
                    <a:pt x="291536" y="85541"/>
                    <a:pt x="333375" y="64621"/>
                  </a:cubicBezTo>
                  <a:cubicBezTo>
                    <a:pt x="353853" y="54382"/>
                    <a:pt x="371475" y="39221"/>
                    <a:pt x="390525" y="26521"/>
                  </a:cubicBezTo>
                  <a:cubicBezTo>
                    <a:pt x="398773" y="24459"/>
                    <a:pt x="446572" y="13544"/>
                    <a:pt x="457200" y="7471"/>
                  </a:cubicBezTo>
                  <a:close/>
                </a:path>
              </a:pathLst>
            </a:custGeom>
            <a:effectLst>
              <a:outerShdw blurRad="50800" dist="38100" dir="16200000" rotWithShape="0">
                <a:prstClr val="black">
                  <a:alpha val="40000"/>
                </a:prstClr>
              </a:outerShdw>
            </a:effectLst>
          </p:spPr>
        </p:pic>
        <p:sp>
          <p:nvSpPr>
            <p:cNvPr id="31" name="文本框 30"/>
            <p:cNvSpPr txBox="1"/>
            <p:nvPr/>
          </p:nvSpPr>
          <p:spPr>
            <a:xfrm>
              <a:off x="8294733" y="1516469"/>
              <a:ext cx="1020203" cy="368300"/>
            </a:xfrm>
            <a:prstGeom prst="rect">
              <a:avLst/>
            </a:prstGeom>
            <a:noFill/>
          </p:spPr>
          <p:txBody>
            <a:bodyPr wrap="square" rtlCol="0">
              <a:spAutoFit/>
            </a:bodyPr>
            <a:p>
              <a:endParaRPr lang="zh-CN" altLang="en-US" b="1" dirty="0">
                <a:solidFill>
                  <a:srgbClr val="75B3C2"/>
                </a:solidFill>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grpSp>
      <p:grpSp>
        <p:nvGrpSpPr>
          <p:cNvPr id="12" name="组合 11"/>
          <p:cNvGrpSpPr/>
          <p:nvPr/>
        </p:nvGrpSpPr>
        <p:grpSpPr>
          <a:xfrm>
            <a:off x="6333490" y="634673"/>
            <a:ext cx="2179170" cy="1159996"/>
            <a:chOff x="7715250" y="1121137"/>
            <a:chExt cx="2179170" cy="1159996"/>
          </a:xfrm>
        </p:grpSpPr>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rcRect l="38028" b="67012"/>
            <a:stretch>
              <a:fillRect/>
            </a:stretch>
          </p:blipFill>
          <p:spPr>
            <a:xfrm>
              <a:off x="7715250" y="1121137"/>
              <a:ext cx="2179170" cy="1159996"/>
            </a:xfrm>
            <a:custGeom>
              <a:avLst/>
              <a:gdLst>
                <a:gd name="connsiteX0" fmla="*/ 467162 w 2179170"/>
                <a:gd name="connsiteY0" fmla="*/ 0 h 1159996"/>
                <a:gd name="connsiteX1" fmla="*/ 2125971 w 2179170"/>
                <a:gd name="connsiteY1" fmla="*/ 0 h 1159996"/>
                <a:gd name="connsiteX2" fmla="*/ 2146498 w 2179170"/>
                <a:gd name="connsiteY2" fmla="*/ 37588 h 1159996"/>
                <a:gd name="connsiteX3" fmla="*/ 2162175 w 2179170"/>
                <a:gd name="connsiteY3" fmla="*/ 83671 h 1159996"/>
                <a:gd name="connsiteX4" fmla="*/ 2179170 w 2179170"/>
                <a:gd name="connsiteY4" fmla="*/ 189590 h 1159996"/>
                <a:gd name="connsiteX5" fmla="*/ 2179170 w 2179170"/>
                <a:gd name="connsiteY5" fmla="*/ 660930 h 1159996"/>
                <a:gd name="connsiteX6" fmla="*/ 2172630 w 2179170"/>
                <a:gd name="connsiteY6" fmla="*/ 679254 h 1159996"/>
                <a:gd name="connsiteX7" fmla="*/ 2162175 w 2179170"/>
                <a:gd name="connsiteY7" fmla="*/ 702796 h 1159996"/>
                <a:gd name="connsiteX8" fmla="*/ 2152650 w 2179170"/>
                <a:gd name="connsiteY8" fmla="*/ 731371 h 1159996"/>
                <a:gd name="connsiteX9" fmla="*/ 2105025 w 2179170"/>
                <a:gd name="connsiteY9" fmla="*/ 788521 h 1159996"/>
                <a:gd name="connsiteX10" fmla="*/ 2085975 w 2179170"/>
                <a:gd name="connsiteY10" fmla="*/ 826621 h 1159996"/>
                <a:gd name="connsiteX11" fmla="*/ 2057400 w 2179170"/>
                <a:gd name="connsiteY11" fmla="*/ 874246 h 1159996"/>
                <a:gd name="connsiteX12" fmla="*/ 2000250 w 2179170"/>
                <a:gd name="connsiteY12" fmla="*/ 921871 h 1159996"/>
                <a:gd name="connsiteX13" fmla="*/ 1933575 w 2179170"/>
                <a:gd name="connsiteY13" fmla="*/ 998071 h 1159996"/>
                <a:gd name="connsiteX14" fmla="*/ 1895475 w 2179170"/>
                <a:gd name="connsiteY14" fmla="*/ 1017121 h 1159996"/>
                <a:gd name="connsiteX15" fmla="*/ 1847850 w 2179170"/>
                <a:gd name="connsiteY15" fmla="*/ 1064746 h 1159996"/>
                <a:gd name="connsiteX16" fmla="*/ 1790700 w 2179170"/>
                <a:gd name="connsiteY16" fmla="*/ 1102846 h 1159996"/>
                <a:gd name="connsiteX17" fmla="*/ 1743075 w 2179170"/>
                <a:gd name="connsiteY17" fmla="*/ 1131421 h 1159996"/>
                <a:gd name="connsiteX18" fmla="*/ 1704975 w 2179170"/>
                <a:gd name="connsiteY18" fmla="*/ 1140946 h 1159996"/>
                <a:gd name="connsiteX19" fmla="*/ 1181100 w 2179170"/>
                <a:gd name="connsiteY19" fmla="*/ 1159996 h 1159996"/>
                <a:gd name="connsiteX20" fmla="*/ 1076325 w 2179170"/>
                <a:gd name="connsiteY20" fmla="*/ 1150471 h 1159996"/>
                <a:gd name="connsiteX21" fmla="*/ 971550 w 2179170"/>
                <a:gd name="connsiteY21" fmla="*/ 1121896 h 1159996"/>
                <a:gd name="connsiteX22" fmla="*/ 876300 w 2179170"/>
                <a:gd name="connsiteY22" fmla="*/ 1083796 h 1159996"/>
                <a:gd name="connsiteX23" fmla="*/ 333375 w 2179170"/>
                <a:gd name="connsiteY23" fmla="*/ 1074271 h 1159996"/>
                <a:gd name="connsiteX24" fmla="*/ 295275 w 2179170"/>
                <a:gd name="connsiteY24" fmla="*/ 1045696 h 1159996"/>
                <a:gd name="connsiteX25" fmla="*/ 247650 w 2179170"/>
                <a:gd name="connsiteY25" fmla="*/ 1017121 h 1159996"/>
                <a:gd name="connsiteX26" fmla="*/ 219075 w 2179170"/>
                <a:gd name="connsiteY26" fmla="*/ 979021 h 1159996"/>
                <a:gd name="connsiteX27" fmla="*/ 171450 w 2179170"/>
                <a:gd name="connsiteY27" fmla="*/ 921871 h 1159996"/>
                <a:gd name="connsiteX28" fmla="*/ 161925 w 2179170"/>
                <a:gd name="connsiteY28" fmla="*/ 893296 h 1159996"/>
                <a:gd name="connsiteX29" fmla="*/ 142875 w 2179170"/>
                <a:gd name="connsiteY29" fmla="*/ 864721 h 1159996"/>
                <a:gd name="connsiteX30" fmla="*/ 133350 w 2179170"/>
                <a:gd name="connsiteY30" fmla="*/ 817096 h 1159996"/>
                <a:gd name="connsiteX31" fmla="*/ 123825 w 2179170"/>
                <a:gd name="connsiteY31" fmla="*/ 778996 h 1159996"/>
                <a:gd name="connsiteX32" fmla="*/ 104775 w 2179170"/>
                <a:gd name="connsiteY32" fmla="*/ 750421 h 1159996"/>
                <a:gd name="connsiteX33" fmla="*/ 95250 w 2179170"/>
                <a:gd name="connsiteY33" fmla="*/ 683746 h 1159996"/>
                <a:gd name="connsiteX34" fmla="*/ 85725 w 2179170"/>
                <a:gd name="connsiteY34" fmla="*/ 626596 h 1159996"/>
                <a:gd name="connsiteX35" fmla="*/ 0 w 2179170"/>
                <a:gd name="connsiteY35" fmla="*/ 7471 h 1159996"/>
                <a:gd name="connsiteX36" fmla="*/ 19050 w 2179170"/>
                <a:gd name="connsiteY36" fmla="*/ 112246 h 1159996"/>
                <a:gd name="connsiteX37" fmla="*/ 209550 w 2179170"/>
                <a:gd name="connsiteY37" fmla="*/ 93196 h 1159996"/>
                <a:gd name="connsiteX38" fmla="*/ 333375 w 2179170"/>
                <a:gd name="connsiteY38" fmla="*/ 64621 h 1159996"/>
                <a:gd name="connsiteX39" fmla="*/ 390525 w 2179170"/>
                <a:gd name="connsiteY39" fmla="*/ 26521 h 1159996"/>
                <a:gd name="connsiteX40" fmla="*/ 457200 w 2179170"/>
                <a:gd name="connsiteY40" fmla="*/ 7471 h 115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179170" h="1159996">
                  <a:moveTo>
                    <a:pt x="467162" y="0"/>
                  </a:moveTo>
                  <a:lnTo>
                    <a:pt x="2125971" y="0"/>
                  </a:lnTo>
                  <a:lnTo>
                    <a:pt x="2146498" y="37588"/>
                  </a:lnTo>
                  <a:cubicBezTo>
                    <a:pt x="2153249" y="52405"/>
                    <a:pt x="2158682" y="67704"/>
                    <a:pt x="2162175" y="83671"/>
                  </a:cubicBezTo>
                  <a:lnTo>
                    <a:pt x="2179170" y="189590"/>
                  </a:lnTo>
                  <a:lnTo>
                    <a:pt x="2179170" y="660930"/>
                  </a:lnTo>
                  <a:lnTo>
                    <a:pt x="2172630" y="679254"/>
                  </a:lnTo>
                  <a:cubicBezTo>
                    <a:pt x="2169059" y="687068"/>
                    <a:pt x="2165177" y="694792"/>
                    <a:pt x="2162175" y="702796"/>
                  </a:cubicBezTo>
                  <a:cubicBezTo>
                    <a:pt x="2158650" y="712197"/>
                    <a:pt x="2155825" y="721846"/>
                    <a:pt x="2152650" y="731371"/>
                  </a:cubicBezTo>
                  <a:cubicBezTo>
                    <a:pt x="2136775" y="750421"/>
                    <a:pt x="2119245" y="768206"/>
                    <a:pt x="2105025" y="788521"/>
                  </a:cubicBezTo>
                  <a:cubicBezTo>
                    <a:pt x="2096882" y="800153"/>
                    <a:pt x="2092871" y="814209"/>
                    <a:pt x="2085975" y="826621"/>
                  </a:cubicBezTo>
                  <a:cubicBezTo>
                    <a:pt x="2076984" y="842805"/>
                    <a:pt x="2066925" y="858371"/>
                    <a:pt x="2057400" y="874246"/>
                  </a:cubicBezTo>
                  <a:cubicBezTo>
                    <a:pt x="2029303" y="892977"/>
                    <a:pt x="2023169" y="894369"/>
                    <a:pt x="2000250" y="921871"/>
                  </a:cubicBezTo>
                  <a:cubicBezTo>
                    <a:pt x="1961316" y="968592"/>
                    <a:pt x="2003867" y="943399"/>
                    <a:pt x="1933575" y="998071"/>
                  </a:cubicBezTo>
                  <a:cubicBezTo>
                    <a:pt x="1922367" y="1006788"/>
                    <a:pt x="1906683" y="1008404"/>
                    <a:pt x="1895475" y="1017121"/>
                  </a:cubicBezTo>
                  <a:cubicBezTo>
                    <a:pt x="1877754" y="1030904"/>
                    <a:pt x="1866530" y="1052293"/>
                    <a:pt x="1847850" y="1064746"/>
                  </a:cubicBezTo>
                  <a:cubicBezTo>
                    <a:pt x="1774041" y="1113952"/>
                    <a:pt x="1838526" y="1031107"/>
                    <a:pt x="1790700" y="1102846"/>
                  </a:cubicBezTo>
                  <a:cubicBezTo>
                    <a:pt x="1774825" y="1112371"/>
                    <a:pt x="1759993" y="1123902"/>
                    <a:pt x="1743075" y="1131421"/>
                  </a:cubicBezTo>
                  <a:cubicBezTo>
                    <a:pt x="1731112" y="1136738"/>
                    <a:pt x="1718049" y="1140281"/>
                    <a:pt x="1704975" y="1140946"/>
                  </a:cubicBezTo>
                  <a:lnTo>
                    <a:pt x="1181100" y="1159996"/>
                  </a:lnTo>
                  <a:cubicBezTo>
                    <a:pt x="1146175" y="1156821"/>
                    <a:pt x="1111123" y="1154821"/>
                    <a:pt x="1076325" y="1150471"/>
                  </a:cubicBezTo>
                  <a:cubicBezTo>
                    <a:pt x="1033243" y="1145086"/>
                    <a:pt x="1014001" y="1136046"/>
                    <a:pt x="971550" y="1121896"/>
                  </a:cubicBezTo>
                  <a:cubicBezTo>
                    <a:pt x="900930" y="1098356"/>
                    <a:pt x="932361" y="1111826"/>
                    <a:pt x="876300" y="1083796"/>
                  </a:cubicBezTo>
                  <a:cubicBezTo>
                    <a:pt x="695325" y="1080621"/>
                    <a:pt x="513990" y="1086115"/>
                    <a:pt x="333375" y="1074271"/>
                  </a:cubicBezTo>
                  <a:cubicBezTo>
                    <a:pt x="317534" y="1073232"/>
                    <a:pt x="308484" y="1054502"/>
                    <a:pt x="295275" y="1045696"/>
                  </a:cubicBezTo>
                  <a:cubicBezTo>
                    <a:pt x="279871" y="1035427"/>
                    <a:pt x="261583" y="1029312"/>
                    <a:pt x="247650" y="1017121"/>
                  </a:cubicBezTo>
                  <a:cubicBezTo>
                    <a:pt x="235703" y="1006667"/>
                    <a:pt x="229406" y="991074"/>
                    <a:pt x="219075" y="979021"/>
                  </a:cubicBezTo>
                  <a:cubicBezTo>
                    <a:pt x="193796" y="949529"/>
                    <a:pt x="188291" y="955554"/>
                    <a:pt x="171450" y="921871"/>
                  </a:cubicBezTo>
                  <a:cubicBezTo>
                    <a:pt x="166960" y="912891"/>
                    <a:pt x="166415" y="902276"/>
                    <a:pt x="161925" y="893296"/>
                  </a:cubicBezTo>
                  <a:cubicBezTo>
                    <a:pt x="156805" y="883057"/>
                    <a:pt x="146895" y="875440"/>
                    <a:pt x="142875" y="864721"/>
                  </a:cubicBezTo>
                  <a:cubicBezTo>
                    <a:pt x="137191" y="849562"/>
                    <a:pt x="136862" y="832900"/>
                    <a:pt x="133350" y="817096"/>
                  </a:cubicBezTo>
                  <a:cubicBezTo>
                    <a:pt x="130510" y="804317"/>
                    <a:pt x="127000" y="791696"/>
                    <a:pt x="123825" y="778996"/>
                  </a:cubicBezTo>
                  <a:cubicBezTo>
                    <a:pt x="117475" y="769471"/>
                    <a:pt x="108064" y="761386"/>
                    <a:pt x="104775" y="750421"/>
                  </a:cubicBezTo>
                  <a:cubicBezTo>
                    <a:pt x="98324" y="728917"/>
                    <a:pt x="98664" y="705936"/>
                    <a:pt x="95250" y="683746"/>
                  </a:cubicBezTo>
                  <a:cubicBezTo>
                    <a:pt x="92313" y="664658"/>
                    <a:pt x="88419" y="645720"/>
                    <a:pt x="85725" y="626596"/>
                  </a:cubicBezTo>
                  <a:cubicBezTo>
                    <a:pt x="56668" y="420288"/>
                    <a:pt x="28575" y="213846"/>
                    <a:pt x="0" y="7471"/>
                  </a:cubicBezTo>
                  <a:lnTo>
                    <a:pt x="19050" y="112246"/>
                  </a:lnTo>
                  <a:cubicBezTo>
                    <a:pt x="172480" y="112246"/>
                    <a:pt x="110231" y="126302"/>
                    <a:pt x="209550" y="93196"/>
                  </a:cubicBezTo>
                  <a:cubicBezTo>
                    <a:pt x="255173" y="86678"/>
                    <a:pt x="291536" y="85541"/>
                    <a:pt x="333375" y="64621"/>
                  </a:cubicBezTo>
                  <a:cubicBezTo>
                    <a:pt x="353853" y="54382"/>
                    <a:pt x="371475" y="39221"/>
                    <a:pt x="390525" y="26521"/>
                  </a:cubicBezTo>
                  <a:cubicBezTo>
                    <a:pt x="398773" y="24459"/>
                    <a:pt x="446572" y="13544"/>
                    <a:pt x="457200" y="7471"/>
                  </a:cubicBezTo>
                  <a:close/>
                </a:path>
              </a:pathLst>
            </a:custGeom>
            <a:effectLst>
              <a:outerShdw blurRad="50800" dist="38100" dir="16200000" rotWithShape="0">
                <a:prstClr val="black">
                  <a:alpha val="40000"/>
                </a:prstClr>
              </a:outerShdw>
            </a:effectLst>
          </p:spPr>
        </p:pic>
        <p:sp>
          <p:nvSpPr>
            <p:cNvPr id="15" name="文本框 14"/>
            <p:cNvSpPr txBox="1"/>
            <p:nvPr/>
          </p:nvSpPr>
          <p:spPr>
            <a:xfrm>
              <a:off x="8294733" y="1516469"/>
              <a:ext cx="1020203" cy="368300"/>
            </a:xfrm>
            <a:prstGeom prst="rect">
              <a:avLst/>
            </a:prstGeom>
            <a:noFill/>
          </p:spPr>
          <p:txBody>
            <a:bodyPr wrap="square" rtlCol="0">
              <a:spAutoFit/>
            </a:bodyPr>
            <a:p>
              <a:endParaRPr lang="zh-CN" altLang="en-US" b="1" dirty="0">
                <a:solidFill>
                  <a:srgbClr val="75B3C2"/>
                </a:solidFill>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6" presetClass="entr" presetSubtype="21"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par>
                                <p:cTn id="29" presetID="25" presetClass="entr" presetSubtype="0"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34" dur="1000" fill="hold"/>
                                        <p:tgtEl>
                                          <p:spTgt spid="29"/>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9"/>
                                        </p:tgtEl>
                                      </p:cBhvr>
                                    </p:animEffect>
                                  </p:childTnLst>
                                </p:cTn>
                              </p:par>
                              <p:par>
                                <p:cTn id="39" presetID="25"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44" dur="1000" fill="hold"/>
                                        <p:tgtEl>
                                          <p:spTgt spid="12"/>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09143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一、小学班级管理目标</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41227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560695" y="1895475"/>
            <a:ext cx="5361305" cy="2784475"/>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（一）小学班级管理目标的概述</a:t>
            </a: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小学班级管理目标，就是在小学班级领域内，根据具体情况、时间安排，预期班</a:t>
            </a: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sym typeface="+mn-ea"/>
              </a:rPr>
              <a:t>级管理活动要达到的结果和标准状态。小学班级管理目标指明了小学班级活动的方向以及预期达到的结果。</a:t>
            </a: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buClrTx/>
              <a:buSzTx/>
              <a:buNone/>
              <a:extLst>
                <a:ext uri="{35155182-B16C-46BC-9424-99874614C6A1}">
                  <wpsdc:indentchars xmlns:wpsdc="http://www.wps.cn/officeDocument/2017/drawingmlCustomData" val="200" checksum="282533468"/>
                </a:ext>
              </a:extLst>
            </a:pP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72330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09143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一、小学班级管理目标</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41227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560695" y="1301115"/>
            <a:ext cx="5361305" cy="4939030"/>
          </a:xfrm>
          <a:prstGeom prst="rect">
            <a:avLst/>
          </a:prstGeom>
        </p:spPr>
        <p:txBody>
          <a:bodyPr wrap="square">
            <a:spAutoFit/>
          </a:bodyPr>
          <a:p>
            <a:pPr indent="304800" algn="l" fontAlgn="auto">
              <a:lnSpc>
                <a:spcPct val="125000"/>
              </a:lnSpc>
              <a:spcAft>
                <a:spcPts val="0"/>
              </a:spcAft>
              <a:extLst>
                <a:ext uri="{35155182-B16C-46BC-9424-99874614C6A1}">
                  <wpsdc:indentchars xmlns:wpsdc="http://www.wps.cn/officeDocument/2017/drawingmlCustomData" val="200" checksum="1077528236"/>
                </a:ext>
              </a:extLst>
            </a:pPr>
            <a:endParaRPr lang="zh-CN" altLang="zh-CN" sz="12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（二）小学班级管理目标的制定原则</a:t>
            </a:r>
            <a:endParaRPr lang="zh-CN" altLang="zh-CN" sz="2000" b="1"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buClrTx/>
              <a:buSzTx/>
              <a:buNone/>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（1）发展性原则：所谓发展性原则，是指班级管理目标的制定必须以促进学生的</a:t>
            </a: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sym typeface="+mn-ea"/>
              </a:rPr>
              <a:t>发展为本，体现促进学生发展的要求。</a:t>
            </a: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buClrTx/>
              <a:buSzTx/>
              <a:buNone/>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（2）参与性原则：参与性不仅是班级管理目标制定过程中一个必要的环节，同时</a:t>
            </a: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sym typeface="+mn-ea"/>
              </a:rPr>
              <a:t>也是应遵循的一个原则。</a:t>
            </a: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buClrTx/>
              <a:buSzTx/>
              <a:buNone/>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（3）激励性原则：目标是具有一定的激励作用的。激励即是指目标制定后，能够</a:t>
            </a: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sym typeface="+mn-ea"/>
              </a:rPr>
              <a:t>凝聚班级的各种力量，指引着班级成员共同奋进，成为大家学习的动力之源。</a:t>
            </a: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buClrTx/>
              <a:buSzTx/>
              <a:buNone/>
              <a:extLst>
                <a:ext uri="{35155182-B16C-46BC-9424-99874614C6A1}">
                  <wpsdc:indentchars xmlns:wpsdc="http://www.wps.cn/officeDocument/2017/drawingmlCustomData" val="200" checksum="282533468"/>
                </a:ext>
              </a:extLst>
            </a:pP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72330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07069" y="671555"/>
            <a:ext cx="5149212" cy="147002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rgbClr val="ED796F"/>
                  </a:solidFill>
                  <a:latin typeface="+mn-lt"/>
                  <a:ea typeface="+mn-ea"/>
                  <a:cs typeface="+mn-ea"/>
                  <a:sym typeface="+mn-lt"/>
                </a:rPr>
                <a:t>目录</a:t>
              </a:r>
              <a:endParaRPr kumimoji="0" lang="zh-CN" altLang="en-US" sz="7200" b="1" kern="0" dirty="0">
                <a:ln w="12700">
                  <a:noFill/>
                </a:ln>
                <a:solidFill>
                  <a:srgbClr val="ED796F"/>
                </a:solidFill>
                <a:latin typeface="+mn-lt"/>
                <a:ea typeface="+mn-ea"/>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867535" y="4928870"/>
            <a:ext cx="3513455" cy="398780"/>
            <a:chOff x="2453" y="3739"/>
            <a:chExt cx="5533" cy="628"/>
          </a:xfrm>
        </p:grpSpPr>
        <p:sp>
          <p:nvSpPr>
            <p:cNvPr id="67"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小学班级文化管理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 name="文本框 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项目五</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7" name="组合 6"/>
          <p:cNvGrpSpPr/>
          <p:nvPr/>
        </p:nvGrpSpPr>
        <p:grpSpPr>
          <a:xfrm>
            <a:off x="1867535" y="3014345"/>
            <a:ext cx="4020820" cy="398780"/>
            <a:chOff x="2453" y="3739"/>
            <a:chExt cx="6332" cy="628"/>
          </a:xfrm>
        </p:grpSpPr>
        <p:sp>
          <p:nvSpPr>
            <p:cNvPr id="8" name="Rectangle 70"/>
            <p:cNvSpPr>
              <a:spLocks noChangeArrowheads="1"/>
            </p:cNvSpPr>
            <p:nvPr/>
          </p:nvSpPr>
          <p:spPr bwMode="auto">
            <a:xfrm>
              <a:off x="3947" y="3739"/>
              <a:ext cx="4838"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小学班级教育的准备工作</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0" name="文本框 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项目二</a:t>
              </a:r>
              <a:endParaRPr lang="en-US" altLang="zh-CN"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1" name="组合 10"/>
          <p:cNvGrpSpPr/>
          <p:nvPr/>
        </p:nvGrpSpPr>
        <p:grpSpPr>
          <a:xfrm>
            <a:off x="1867535" y="3652520"/>
            <a:ext cx="3513455" cy="398780"/>
            <a:chOff x="2453" y="3739"/>
            <a:chExt cx="5533" cy="628"/>
          </a:xfrm>
        </p:grpSpPr>
        <p:sp>
          <p:nvSpPr>
            <p:cNvPr id="12"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小学班级组织建设</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5" name="文本框 1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项目三</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9" name="组合 18"/>
          <p:cNvGrpSpPr/>
          <p:nvPr/>
        </p:nvGrpSpPr>
        <p:grpSpPr>
          <a:xfrm>
            <a:off x="1867535" y="4290695"/>
            <a:ext cx="3513455" cy="398780"/>
            <a:chOff x="2453" y="3739"/>
            <a:chExt cx="5533" cy="628"/>
          </a:xfrm>
        </p:grpSpPr>
        <p:sp>
          <p:nvSpPr>
            <p:cNvPr id="20"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小学班级日常管理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21" name="文本框 2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项目四</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23" name="组合 22"/>
          <p:cNvGrpSpPr/>
          <p:nvPr/>
        </p:nvGrpSpPr>
        <p:grpSpPr>
          <a:xfrm>
            <a:off x="1867535" y="2376170"/>
            <a:ext cx="3512820" cy="398780"/>
            <a:chOff x="2453" y="3739"/>
            <a:chExt cx="5532" cy="628"/>
          </a:xfrm>
        </p:grpSpPr>
        <p:sp>
          <p:nvSpPr>
            <p:cNvPr id="34"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小学班级管理概述</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35" name="文本框 3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项目一</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39" name="组合 38"/>
          <p:cNvGrpSpPr/>
          <p:nvPr/>
        </p:nvGrpSpPr>
        <p:grpSpPr>
          <a:xfrm>
            <a:off x="6398260" y="3413125"/>
            <a:ext cx="3935730" cy="398780"/>
            <a:chOff x="2453" y="3739"/>
            <a:chExt cx="6198" cy="628"/>
          </a:xfrm>
        </p:grpSpPr>
        <p:sp>
          <p:nvSpPr>
            <p:cNvPr id="40" name="Rectangle 70"/>
            <p:cNvSpPr>
              <a:spLocks noChangeArrowheads="1"/>
            </p:cNvSpPr>
            <p:nvPr/>
          </p:nvSpPr>
          <p:spPr bwMode="auto">
            <a:xfrm>
              <a:off x="3947" y="3739"/>
              <a:ext cx="470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小学班级偶发事件管理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1" name="文本框 4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项目七</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2" name="组合 41"/>
          <p:cNvGrpSpPr/>
          <p:nvPr/>
        </p:nvGrpSpPr>
        <p:grpSpPr>
          <a:xfrm>
            <a:off x="6398260" y="4051300"/>
            <a:ext cx="5071110" cy="398780"/>
            <a:chOff x="2453" y="3739"/>
            <a:chExt cx="7986" cy="628"/>
          </a:xfrm>
        </p:grpSpPr>
        <p:sp>
          <p:nvSpPr>
            <p:cNvPr id="43" name="Rectangle 70"/>
            <p:cNvSpPr>
              <a:spLocks noChangeArrowheads="1"/>
            </p:cNvSpPr>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小学班级学生发展影响因素的协调</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4" name="文本框 43"/>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项目八</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5" name="组合 44"/>
          <p:cNvGrpSpPr/>
          <p:nvPr/>
        </p:nvGrpSpPr>
        <p:grpSpPr>
          <a:xfrm>
            <a:off x="6398260" y="4689475"/>
            <a:ext cx="4227830" cy="398780"/>
            <a:chOff x="2453" y="3739"/>
            <a:chExt cx="6658" cy="628"/>
          </a:xfrm>
        </p:grpSpPr>
        <p:sp>
          <p:nvSpPr>
            <p:cNvPr id="46" name="Rectangle 70"/>
            <p:cNvSpPr>
              <a:spLocks noChangeArrowheads="1"/>
            </p:cNvSpPr>
            <p:nvPr/>
          </p:nvSpPr>
          <p:spPr bwMode="auto">
            <a:xfrm>
              <a:off x="3947" y="3739"/>
              <a:ext cx="516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小学班级管理中的学生评价</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7" name="文本框 46"/>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项目九</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8" name="组合 47"/>
          <p:cNvGrpSpPr/>
          <p:nvPr/>
        </p:nvGrpSpPr>
        <p:grpSpPr>
          <a:xfrm>
            <a:off x="6398260" y="2774950"/>
            <a:ext cx="3513455" cy="398780"/>
            <a:chOff x="2453" y="3739"/>
            <a:chExt cx="5533" cy="628"/>
          </a:xfrm>
        </p:grpSpPr>
        <p:sp>
          <p:nvSpPr>
            <p:cNvPr id="49"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小学班级活动管理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0" name="文本框 4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项目六</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09143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一、小学班级管理目标</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589905" y="1599565"/>
            <a:ext cx="5361305" cy="355346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（三）小学班级管理目标的制定过程</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目标的制定不是随意的，在制定之前，要有一系列的准备工作，包括思想上的和</a:t>
            </a: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sym typeface="+mn-ea"/>
              </a:rPr>
              <a:t>行动上的。</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sym typeface="+mn-ea"/>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一般来说，制定小学班级管理目标有以下几个方面的环节。</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（1）分析班级现状：教师不管是刚刚接手了一个新的班级，需要制定班级管理目</a:t>
            </a: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sym typeface="+mn-ea"/>
              </a:rPr>
              <a:t>标，或是已经带班一段时间，需要在一定的基础上对原有班级管理目标加以调整和修改，使之更加有利于班级的发展，首先需要做的工作就是对班级的现状做一个分析。</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72330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09143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一、小学班级管理目标</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606415" y="1616075"/>
            <a:ext cx="5361305" cy="4947920"/>
          </a:xfrm>
          <a:prstGeom prst="rect">
            <a:avLst/>
          </a:prstGeom>
        </p:spPr>
        <p:txBody>
          <a:bodyPr wrap="square">
            <a:spAutoFit/>
          </a:bodyPr>
          <a:p>
            <a:pPr indent="304800" algn="just" fontAlgn="auto">
              <a:lnSpc>
                <a:spcPct val="130000"/>
              </a:lnSpc>
              <a:spcAft>
                <a:spcPts val="0"/>
              </a:spcAft>
              <a:extLst>
                <a:ext uri="{35155182-B16C-46BC-9424-99874614C6A1}">
                  <wpsdc:indentchars xmlns:wpsdc="http://www.wps.cn/officeDocument/2017/drawingmlCustomData" val="200" checksum="1077528236"/>
                </a:ext>
              </a:extLst>
            </a:pPr>
            <a:endParaRPr lang="zh-CN" altLang="zh-CN" sz="12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（2）了解学生想法：从多方面调查了解学生是顺利进行班级管理工作的前提条件，</a:t>
            </a: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sym typeface="+mn-ea"/>
              </a:rPr>
              <a:t>因为教师和学生毕竟有一定的年龄差距，教师的想法不能代表学生的想法，不对学生进行调查了解而贸然实施教育，是不会取得好的效果的。新接手的班级是如此，已带班的班级，教师同样要经常了解学生的想法，随时感知学生思想的变化。</a:t>
            </a: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sym typeface="+mn-ea"/>
              </a:rPr>
              <a:t>（3）师生共同参与：班级是由教师和学生共同组成的集体，尤其学生是构成班级的主体部分和主要力量，教师更多时候只是一名指导者和辅助者。</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72330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二、班级组织机构建设</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240665" y="1574165"/>
            <a:ext cx="6946900" cy="509270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en-US" altLang="zh-CN" sz="2000" kern="100" dirty="0">
                <a:solidFill>
                  <a:schemeClr val="bg2">
                    <a:lumMod val="10000"/>
                  </a:schemeClr>
                </a:solidFill>
                <a:latin typeface="楷体" panose="02010609060101010101" charset="-122"/>
                <a:ea typeface="楷体" panose="02010609060101010101" charset="-122"/>
                <a:cs typeface="楷体" panose="02010609060101010101" charset="-122"/>
              </a:rPr>
              <a:t>(</a:t>
            </a:r>
            <a:r>
              <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rPr>
              <a:t>一）班级组织机构的重要性</a:t>
            </a:r>
            <a:endPar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rPr>
              <a:t>首先，有助于提高班级管理和学校管理的效能。</a:t>
            </a:r>
            <a:endPar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rPr>
              <a:t>其次，有利于培养学生的集体主义精神。</a:t>
            </a:r>
            <a:endPar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rPr>
              <a:t>最后，有益于学生个性的和谐发展。</a:t>
            </a:r>
            <a:endPar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rPr>
              <a:t>（二）班级组织机构的形式</a:t>
            </a:r>
            <a:endPar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rPr>
              <a:t>就班级内部来看，常见的组织机构存在以下几种形式：</a:t>
            </a:r>
            <a:endPar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rPr>
              <a:t>1. 班委会：班委会是班级的核心组织，其成员由班主任任命或由民主方式产生。</a:t>
            </a:r>
            <a:endPar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rPr>
              <a:t>2. 值日班长制</a:t>
            </a:r>
            <a:endPar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rPr>
              <a:t>值日班长要负责检查督促各个岗位的工作，处理集体当天发生的事情，协助班主</a:t>
            </a:r>
            <a:r>
              <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sym typeface="+mn-ea"/>
              </a:rPr>
              <a:t>任安排当天的工作，并负责对班级各项工作及时进行总结。</a:t>
            </a:r>
            <a:endParaRPr lang="zh-CN" altLang="zh-CN" sz="2000" kern="100" dirty="0">
              <a:solidFill>
                <a:schemeClr val="bg2">
                  <a:lumMod val="10000"/>
                </a:schemeClr>
              </a:solidFill>
              <a:latin typeface="楷体" panose="02010609060101010101" charset="-122"/>
              <a:ea typeface="楷体" panose="02010609060101010101" charset="-122"/>
              <a:cs typeface="楷体" panose="02010609060101010101" charset="-122"/>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pic>
        <p:nvPicPr>
          <p:cNvPr id="3" name="图片 2"/>
          <p:cNvPicPr>
            <a:picLocks noChangeAspect="1"/>
          </p:cNvPicPr>
          <p:nvPr/>
        </p:nvPicPr>
        <p:blipFill>
          <a:blip r:embed="rId4"/>
          <a:stretch>
            <a:fillRect/>
          </a:stretch>
        </p:blipFill>
        <p:spPr>
          <a:xfrm>
            <a:off x="7324090" y="2190115"/>
            <a:ext cx="4415790" cy="33775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二、班级组织机构建设</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307975" y="1648460"/>
            <a:ext cx="6681470" cy="424624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楷体" panose="02010609060101010101" charset="-122"/>
              </a:rPr>
              <a:t> 3. 全员管理岗位的设置：学生是教育过程的主体，班级必须给每个学生创造一个表现自我、发展自我、塑造自我的空间。</a:t>
            </a:r>
            <a:endParaRPr lang="zh-CN" altLang="zh-CN" kern="100" dirty="0">
              <a:solidFill>
                <a:schemeClr val="bg2">
                  <a:lumMod val="10000"/>
                </a:schemeClr>
              </a:solidFill>
              <a:latin typeface="楷体" panose="02010609060101010101" charset="-122"/>
              <a:ea typeface="楷体" panose="02010609060101010101" charset="-122"/>
              <a:cs typeface="楷体" panose="02010609060101010101" charset="-122"/>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楷体" panose="02010609060101010101" charset="-122"/>
              </a:rPr>
              <a:t>4. 少先队组织：小学班级组织是一个班队合一的双重性质的组织。在小学班级里，不仅要建立班委会，同时还要建立少先队组织的机构。</a:t>
            </a:r>
            <a:endParaRPr lang="zh-CN" altLang="zh-CN" kern="100" dirty="0">
              <a:solidFill>
                <a:schemeClr val="bg2">
                  <a:lumMod val="10000"/>
                </a:schemeClr>
              </a:solidFill>
              <a:latin typeface="楷体" panose="02010609060101010101" charset="-122"/>
              <a:ea typeface="楷体" panose="02010609060101010101" charset="-122"/>
              <a:cs typeface="楷体" panose="02010609060101010101" charset="-122"/>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楷体" panose="02010609060101010101" charset="-122"/>
              </a:rPr>
              <a:t>（三）班干部的培养</a:t>
            </a:r>
            <a:endParaRPr lang="zh-CN" altLang="zh-CN" kern="100" dirty="0">
              <a:solidFill>
                <a:schemeClr val="bg2">
                  <a:lumMod val="10000"/>
                </a:schemeClr>
              </a:solidFill>
              <a:latin typeface="楷体" panose="02010609060101010101" charset="-122"/>
              <a:ea typeface="楷体" panose="02010609060101010101" charset="-122"/>
              <a:cs typeface="楷体" panose="02010609060101010101" charset="-122"/>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楷体" panose="02010609060101010101" charset="-122"/>
              </a:rPr>
              <a:t> 在对班干部的培养上，班主任要注意从以下几个方面着手进行：</a:t>
            </a:r>
            <a:endParaRPr lang="zh-CN" altLang="zh-CN" kern="100" dirty="0">
              <a:solidFill>
                <a:schemeClr val="bg2">
                  <a:lumMod val="10000"/>
                </a:schemeClr>
              </a:solidFill>
              <a:latin typeface="楷体" panose="02010609060101010101" charset="-122"/>
              <a:ea typeface="楷体" panose="02010609060101010101" charset="-122"/>
              <a:cs typeface="楷体" panose="02010609060101010101" charset="-122"/>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楷体" panose="02010609060101010101" charset="-122"/>
              </a:rPr>
              <a:t>1. 意识的培养：（1）平等与服务意识  （2）团队与领导意识  （3）内省与自律意识</a:t>
            </a:r>
            <a:endParaRPr lang="zh-CN" altLang="zh-CN" kern="100" dirty="0">
              <a:solidFill>
                <a:schemeClr val="bg2">
                  <a:lumMod val="10000"/>
                </a:schemeClr>
              </a:solidFill>
              <a:latin typeface="楷体" panose="02010609060101010101" charset="-122"/>
              <a:ea typeface="楷体" panose="02010609060101010101" charset="-122"/>
              <a:cs typeface="楷体" panose="02010609060101010101" charset="-122"/>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楷体" panose="02010609060101010101" charset="-122"/>
              </a:rPr>
              <a:t>2. 能力的培养：班主任应着重培养学生干部的以下几种能力语言表达能力、沟通和交往能力、评价与激励能力。</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pic>
        <p:nvPicPr>
          <p:cNvPr id="3" name="图片 2"/>
          <p:cNvPicPr>
            <a:picLocks noChangeAspect="1"/>
          </p:cNvPicPr>
          <p:nvPr/>
        </p:nvPicPr>
        <p:blipFill>
          <a:blip r:embed="rId4"/>
          <a:stretch>
            <a:fillRect/>
          </a:stretch>
        </p:blipFill>
        <p:spPr>
          <a:xfrm>
            <a:off x="7324090" y="2190115"/>
            <a:ext cx="4415790" cy="33775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051474" y="4192512"/>
              <a:ext cx="4902292" cy="658718"/>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班级规范的制定与执行</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任务三</a:t>
              </a:r>
              <a:endParaRPr lang="en-US" altLang="zh-CN"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5915764" y="1843405"/>
            <a:ext cx="4017010" cy="101473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理解小学班级班规的概念及其特点。</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掌握制定班规的原则和程序。</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理解并掌握班规履行的方法。</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078855" y="3736340"/>
            <a:ext cx="4718050" cy="706755"/>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搜集所在地区小学的班级的班规，分析其利与弊，体会其中蕴含的教育观。</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138545" y="1170940"/>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6" name="矩形: 圆角 15"/>
          <p:cNvSpPr/>
          <p:nvPr/>
        </p:nvSpPr>
        <p:spPr>
          <a:xfrm>
            <a:off x="6199505" y="3041650"/>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6"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2508250" y="1409065"/>
            <a:ext cx="6819265" cy="4504055"/>
          </a:xfrm>
          <a:prstGeom prst="roundRect">
            <a:avLst>
              <a:gd name="adj" fmla="val 63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508000" algn="ctr" fontAlgn="auto">
              <a:lnSpc>
                <a:spcPct val="125000"/>
              </a:lnSpc>
              <a:extLst>
                <a:ext uri="{35155182-B16C-46BC-9424-99874614C6A1}">
                  <wpsdc:indentchars xmlns:wpsdc="http://www.wps.cn/officeDocument/2017/drawingmlCustomData" val="200" checksum="282533468"/>
                </a:ext>
              </a:extLst>
            </a:pPr>
            <a:r>
              <a:rPr lang="en-US" altLang="zh-CN" sz="2000">
                <a:solidFill>
                  <a:schemeClr val="accent1"/>
                </a:solidFill>
                <a:effectLst>
                  <a:outerShdw blurRad="38100" dist="25400" dir="5400000" algn="ctr" rotWithShape="0">
                    <a:srgbClr val="6E747A">
                      <a:alpha val="43000"/>
                    </a:srgbClr>
                  </a:outerShdw>
                </a:effectLst>
                <a:sym typeface="+mn-ea"/>
              </a:rPr>
              <a:t>班主任的区别</a:t>
            </a:r>
            <a:endParaRPr lang="en-US" altLang="zh-CN" sz="2000">
              <a:solidFill>
                <a:schemeClr val="accent1"/>
              </a:solidFill>
              <a:effectLst>
                <a:outerShdw blurRad="38100" dist="25400" dir="5400000" algn="ctr" rotWithShape="0">
                  <a:srgbClr val="6E747A">
                    <a:alpha val="43000"/>
                  </a:srgbClr>
                </a:outerShdw>
              </a:effectLst>
            </a:endParaRPr>
          </a:p>
          <a:p>
            <a:pPr indent="508000" algn="l" fontAlgn="auto">
              <a:lnSpc>
                <a:spcPct val="125000"/>
              </a:lnSpc>
              <a:extLst>
                <a:ext uri="{35155182-B16C-46BC-9424-99874614C6A1}">
                  <wpsdc:indentchars xmlns:wpsdc="http://www.wps.cn/officeDocument/2017/drawingmlCustomData" val="200" checksum="282533468"/>
                </a:ext>
              </a:extLst>
            </a:pPr>
            <a:r>
              <a:rPr lang="en-US" altLang="zh-CN" sz="2000">
                <a:solidFill>
                  <a:schemeClr val="accent1"/>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sym typeface="+mn-ea"/>
              </a:rPr>
              <a:t>    新班主任：我认为， 只要我肯努力，肯花时间，就一定能把学生管好。因</a:t>
            </a:r>
            <a:r>
              <a:rPr lang="en-US" altLang="zh-CN" sz="2000">
                <a:solidFill>
                  <a:schemeClr val="accent1"/>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sym typeface="+mn-ea"/>
              </a:rPr>
              <a:t>此，我忙于发现和纠正学生的错误，把大量的精力耗在处理多种违规问题上，一段时间后，我感到身心疲惫。</a:t>
            </a:r>
            <a:endParaRPr lang="en-US" altLang="zh-CN" sz="2000">
              <a:solidFill>
                <a:schemeClr val="accent1"/>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endParaRPr>
          </a:p>
          <a:p>
            <a:pPr indent="508000" algn="l" fontAlgn="auto">
              <a:lnSpc>
                <a:spcPct val="125000"/>
              </a:lnSpc>
              <a:extLst>
                <a:ext uri="{35155182-B16C-46BC-9424-99874614C6A1}">
                  <wpsdc:indentchars xmlns:wpsdc="http://www.wps.cn/officeDocument/2017/drawingmlCustomData" val="200" checksum="282533468"/>
                </a:ext>
              </a:extLst>
            </a:pPr>
            <a:r>
              <a:rPr lang="en-US" altLang="zh-CN" sz="2000">
                <a:solidFill>
                  <a:schemeClr val="accent1"/>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sym typeface="+mn-ea"/>
              </a:rPr>
              <a:t>老班主任：我出差半个月，班级秩序井然。学生在我不在的情况下照常开</a:t>
            </a:r>
            <a:r>
              <a:rPr lang="en-US" altLang="zh-CN" sz="2000">
                <a:solidFill>
                  <a:schemeClr val="accent1"/>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sym typeface="+mn-ea"/>
              </a:rPr>
              <a:t>展各项班级工作，并且在学校广播操比赛中获初中部第一名。这样的情况在我班看来太平常了。当初分班时，我班的调皮学生数可是全年级之冠（李镇西）</a:t>
            </a:r>
            <a:endParaRPr lang="en-US" altLang="zh-CN" sz="2000">
              <a:solidFill>
                <a:schemeClr val="accent1"/>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endParaRPr>
          </a:p>
          <a:p>
            <a:pPr indent="508000" algn="l" fontAlgn="auto">
              <a:lnSpc>
                <a:spcPct val="125000"/>
              </a:lnSpc>
              <a:extLst>
                <a:ext uri="{35155182-B16C-46BC-9424-99874614C6A1}">
                  <wpsdc:indentchars xmlns:wpsdc="http://www.wps.cn/officeDocument/2017/drawingmlCustomData" val="200" checksum="282533468"/>
                </a:ext>
              </a:extLst>
            </a:pPr>
            <a:r>
              <a:rPr lang="en-US" altLang="zh-CN" sz="2000" b="1">
                <a:solidFill>
                  <a:srgbClr val="0070C0"/>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sym typeface="+mn-ea"/>
              </a:rPr>
              <a:t>思考　老班主任的法宝是什么？</a:t>
            </a:r>
            <a:endParaRPr lang="en-US" altLang="zh-CN" sz="2000" b="1">
              <a:solidFill>
                <a:srgbClr val="0070C0"/>
              </a:solidFill>
              <a:effectLst>
                <a:outerShdw blurRad="38100" dist="25400" dir="5400000" algn="ctr" rotWithShape="0">
                  <a:srgbClr val="6E747A">
                    <a:alpha val="43000"/>
                  </a:srgbClr>
                </a:outerShdw>
              </a:effectLst>
              <a:latin typeface="华文楷体" panose="02010600040101010101" charset="-122"/>
              <a:ea typeface="华文楷体" panose="02010600040101010101" charset="-122"/>
              <a:cs typeface="华文楷体" panose="02010600040101010101" charset="-122"/>
              <a:sym typeface="+mn-ea"/>
            </a:endParaRPr>
          </a:p>
        </p:txBody>
      </p:sp>
      <p:sp>
        <p:nvSpPr>
          <p:cNvPr id="4" name="文本框 3"/>
          <p:cNvSpPr txBox="1"/>
          <p:nvPr/>
        </p:nvSpPr>
        <p:spPr>
          <a:xfrm>
            <a:off x="4641215" y="825500"/>
            <a:ext cx="2224405" cy="583565"/>
          </a:xfrm>
          <a:prstGeom prst="rect">
            <a:avLst/>
          </a:prstGeom>
          <a:noFill/>
        </p:spPr>
        <p:txBody>
          <a:bodyPr wrap="none" rtlCol="0" anchor="t">
            <a:spAutoFit/>
            <a:scene3d>
              <a:camera prst="orthographicFront"/>
              <a:lightRig rig="threePt" dir="t"/>
            </a:scene3d>
          </a:bodyPr>
          <a:p>
            <a:r>
              <a:rPr lang="zh-CN" sz="32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rPr>
              <a:t>案例小故事</a:t>
            </a:r>
            <a:endParaRPr lang="zh-CN" sz="32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17550" y="716915"/>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nvGrpSpPr>
          <p:cNvPr id="5" name="组合 4"/>
          <p:cNvGrpSpPr/>
          <p:nvPr/>
        </p:nvGrpSpPr>
        <p:grpSpPr>
          <a:xfrm>
            <a:off x="3401060" y="2158365"/>
            <a:ext cx="5527675" cy="688975"/>
            <a:chOff x="2596" y="2230"/>
            <a:chExt cx="8705" cy="1085"/>
          </a:xfrm>
        </p:grpSpPr>
        <p:sp>
          <p:nvSpPr>
            <p:cNvPr id="2" name="圆角矩形 1"/>
            <p:cNvSpPr/>
            <p:nvPr/>
          </p:nvSpPr>
          <p:spPr>
            <a:xfrm>
              <a:off x="2879" y="2230"/>
              <a:ext cx="8422" cy="1085"/>
            </a:xfrm>
            <a:prstGeom prst="roundRect">
              <a:avLst>
                <a:gd name="adj" fmla="val 37158"/>
              </a:avLst>
            </a:prstGeom>
            <a:solidFill>
              <a:schemeClr val="bg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3" name="矩形 2"/>
            <p:cNvSpPr/>
            <p:nvPr/>
          </p:nvSpPr>
          <p:spPr>
            <a:xfrm>
              <a:off x="3383" y="2326"/>
              <a:ext cx="7918"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一、班规及其特征</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4" name="椭圆 3"/>
            <p:cNvSpPr/>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6" name="组合 5"/>
          <p:cNvGrpSpPr/>
          <p:nvPr/>
        </p:nvGrpSpPr>
        <p:grpSpPr>
          <a:xfrm>
            <a:off x="3401060" y="3282950"/>
            <a:ext cx="5527675" cy="688975"/>
            <a:chOff x="2596" y="2230"/>
            <a:chExt cx="8705" cy="1085"/>
          </a:xfrm>
        </p:grpSpPr>
        <p:sp>
          <p:nvSpPr>
            <p:cNvPr id="7" name="圆角矩形 6"/>
            <p:cNvSpPr/>
            <p:nvPr/>
          </p:nvSpPr>
          <p:spPr>
            <a:xfrm>
              <a:off x="2879" y="2230"/>
              <a:ext cx="8422" cy="1085"/>
            </a:xfrm>
            <a:prstGeom prst="roundRect">
              <a:avLst>
                <a:gd name="adj" fmla="val 37158"/>
              </a:avLst>
            </a:prstGeom>
            <a:solidFill>
              <a:schemeClr val="bg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0" name="矩形 9"/>
            <p:cNvSpPr/>
            <p:nvPr/>
          </p:nvSpPr>
          <p:spPr>
            <a:xfrm>
              <a:off x="3383" y="2342"/>
              <a:ext cx="7918"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二、班规的制定</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11" name="椭圆 10"/>
            <p:cNvSpPr/>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12" name="组合 11"/>
          <p:cNvGrpSpPr/>
          <p:nvPr/>
        </p:nvGrpSpPr>
        <p:grpSpPr>
          <a:xfrm>
            <a:off x="3496310" y="4629150"/>
            <a:ext cx="5527675" cy="688975"/>
            <a:chOff x="2596" y="2230"/>
            <a:chExt cx="8705" cy="1085"/>
          </a:xfrm>
        </p:grpSpPr>
        <p:sp>
          <p:nvSpPr>
            <p:cNvPr id="13" name="圆角矩形 12"/>
            <p:cNvSpPr/>
            <p:nvPr/>
          </p:nvSpPr>
          <p:spPr>
            <a:xfrm>
              <a:off x="2879" y="2230"/>
              <a:ext cx="8422" cy="1085"/>
            </a:xfrm>
            <a:prstGeom prst="roundRect">
              <a:avLst>
                <a:gd name="adj" fmla="val 37158"/>
              </a:avLst>
            </a:prstGeom>
            <a:solidFill>
              <a:schemeClr val="bg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5" name="矩形 14"/>
            <p:cNvSpPr/>
            <p:nvPr/>
          </p:nvSpPr>
          <p:spPr>
            <a:xfrm>
              <a:off x="3383" y="2342"/>
              <a:ext cx="7918"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三、班规的履行</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16" name="椭圆 15"/>
            <p:cNvSpPr/>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06230" y="568325"/>
            <a:ext cx="2875915" cy="2875915"/>
          </a:xfrm>
          <a:prstGeom prst="rect">
            <a:avLst/>
          </a:prstGeom>
        </p:spPr>
      </p:pic>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t="20523" b="13060"/>
          <a:stretch>
            <a:fillRect/>
          </a:stretch>
        </p:blipFill>
        <p:spPr>
          <a:xfrm flipH="1">
            <a:off x="9158933" y="4722696"/>
            <a:ext cx="2377752" cy="1410769"/>
          </a:xfrm>
          <a:prstGeom prst="rect">
            <a:avLst/>
          </a:prstGeom>
          <a:effectLst>
            <a:outerShdw blurRad="50800" dist="38100" dir="13500000" algn="b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par>
                                <p:cTn id="23" presetID="22" presetClass="entr" presetSubtype="4"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6" presetClass="entr" presetSubtype="21"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72579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一、班规及其特征</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4638675" y="2244090"/>
            <a:ext cx="6720840" cy="2399665"/>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（一）何为班规</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班规是班级成员共同承诺遵守的行为规范及其评价规定，也有人称之为班级公约、</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班级权利公约或班级守则等。班规是一种典型的潜在课程，它的建立不仅能够增强管理的科学性、公平性，还能保证班主任工作重心的准确定位</a:t>
            </a:r>
            <a:r>
              <a:rPr lang="en-US"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营造出支持性的学习环境。</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7225" y="1004570"/>
            <a:ext cx="5282565" cy="58534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72579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一、班规及其特征</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4201160" y="1591945"/>
            <a:ext cx="7626350" cy="470789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（二）班规的特征</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1. 班规可分为核心规则和常规程序：核心规则是班级成员做人、做事的基本行为准则，是班级核心价值观的体现；常</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规程序则是学生从事每项日常具体活动的行为期望或行动程序。</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2. 班规一般包括规范性条款和奖惩性条款</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规范性条款是对学生行为的期望或规范，是班规的主体部分；奖惩性条款是促进</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学生遵规守纪、形成良好行为习惯的条件。</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3. 班规的表述</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班规应该是全面的，涉及学校各方面生活所必需的行为规范，因此，班规不仅要</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有规范性条款，还应尽量有相关的奖惩措施等保障性条款，以强化良好行为；班规应该是具体明确、容易记忆和理解的。</a:t>
            </a:r>
            <a:endParaRPr lang="en-US"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6150" y="1014095"/>
            <a:ext cx="5282565" cy="58534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3121025" y="3315970"/>
            <a:ext cx="7061835" cy="1014730"/>
          </a:xfrm>
          <a:prstGeom prst="rect">
            <a:avLst/>
          </a:prstGeom>
        </p:spPr>
        <p:txBody>
          <a:bodyPr wrap="square">
            <a:spAutoFit/>
          </a:bodyPr>
          <a:lstStyle/>
          <a:p>
            <a:pPr algn="ctr"/>
            <a:r>
              <a:rPr lang="zh-CN" altLang="en-US" sz="60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rPr>
              <a:t>小学班级组织建设</a:t>
            </a:r>
            <a:endParaRPr lang="zh-CN" altLang="en-US" sz="60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文本框 22"/>
          <p:cNvSpPr txBox="1"/>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rPr>
              <a:t>项目三</a:t>
            </a:r>
            <a:endParaRPr lang="zh-CN" altLang="en-US"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形 15"/>
          <p:cNvPicPr>
            <a:picLocks noChangeAspect="1"/>
          </p:cNvPicPr>
          <p:nvPr/>
        </p:nvPicPr>
        <p:blipFill>
          <a:blip r:embed="rId1"/>
          <a:stretch>
            <a:fillRect/>
          </a:stretch>
        </p:blipFill>
        <p:spPr>
          <a:xfrm>
            <a:off x="348559" y="2129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2584450" y="419100"/>
            <a:ext cx="7823835" cy="393827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（一）制定班规的原则</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 1. 班规要符合人性</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   班规要保证大多数人在大多数情况下能做到。班规应该以学生成长需要为</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出发点，把儿童看作一个正常的人、活生生的人、有各种需求的人。班规是针对所有班级成员的规定，必须尊重学生的需求，尊重学生的想法、意见。</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2. 班规要符合教育规律</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  班规本身是有教育意义的，别让学生把不违反班规当成根本目的。班规要体现学生的成长规律和学生的成长需要，</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符合教育规律。班规不能成为一种全面控制机制，否则就违背了教育的本来之义。</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p:txBody>
      </p:sp>
      <p:pic>
        <p:nvPicPr>
          <p:cNvPr id="22" name="图形 13"/>
          <p:cNvPicPr>
            <a:picLocks noChangeAspect="1"/>
          </p:cNvPicPr>
          <p:nvPr/>
        </p:nvPicPr>
        <p:blipFill>
          <a:blip r:embed="rId2"/>
          <a:stretch>
            <a:fillRect/>
          </a:stretch>
        </p:blipFill>
        <p:spPr>
          <a:xfrm>
            <a:off x="10922167" y="316862"/>
            <a:ext cx="501660" cy="501660"/>
          </a:xfrm>
          <a:prstGeom prst="rect">
            <a:avLst/>
          </a:prstGeom>
          <a:effectLst>
            <a:outerShdw blurRad="12700" dist="12700" dir="2700000" algn="tl" rotWithShape="0">
              <a:prstClr val="black">
                <a:alpha val="40000"/>
              </a:prstClr>
            </a:outerShdw>
          </a:effectLst>
        </p:spPr>
      </p:pic>
      <p:pic>
        <p:nvPicPr>
          <p:cNvPr id="10" name="图片 9"/>
          <p:cNvPicPr>
            <a:picLocks noChangeAspect="1"/>
          </p:cNvPicPr>
          <p:nvPr/>
        </p:nvPicPr>
        <p:blipFill rotWithShape="1">
          <a:blip r:embed="rId3" cstate="email"/>
          <a:srcRect/>
          <a:stretch>
            <a:fillRect/>
          </a:stretch>
        </p:blipFill>
        <p:spPr>
          <a:xfrm>
            <a:off x="0" y="3803374"/>
            <a:ext cx="12192000" cy="3054626"/>
          </a:xfrm>
          <a:prstGeom prst="rect">
            <a:avLst/>
          </a:prstGeom>
        </p:spPr>
      </p:pic>
      <p:sp>
        <p:nvSpPr>
          <p:cNvPr id="23" name="文本框 22"/>
          <p:cNvSpPr txBox="1"/>
          <p:nvPr/>
        </p:nvSpPr>
        <p:spPr>
          <a:xfrm>
            <a:off x="413385" y="2292350"/>
            <a:ext cx="1960880" cy="398780"/>
          </a:xfrm>
          <a:prstGeom prst="rect">
            <a:avLst/>
          </a:prstGeom>
          <a:noFill/>
        </p:spPr>
        <p:txBody>
          <a:bodyPr wrap="none" rtlCol="0" anchor="t">
            <a:spAutoFit/>
          </a:bodyPr>
          <a:p>
            <a:pPr algn="l"/>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二、班规的制定</a:t>
            </a:r>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形 15"/>
          <p:cNvPicPr>
            <a:picLocks noChangeAspect="1"/>
          </p:cNvPicPr>
          <p:nvPr/>
        </p:nvPicPr>
        <p:blipFill>
          <a:blip r:embed="rId1"/>
          <a:stretch>
            <a:fillRect/>
          </a:stretch>
        </p:blipFill>
        <p:spPr>
          <a:xfrm>
            <a:off x="348559" y="2129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3136265" y="363220"/>
            <a:ext cx="7024370" cy="432308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3. 班规要有一以贯之的核心</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   这里所说的一以贯之不是内容上的一致，而是班规制定理念上的一致</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4. 班规是细致的</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   班规要对所倡导和所禁止的事情做出明确规定，要防止出现大而空的条款。班规</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内容尽量要体现出核心规则和常规。</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en-US"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5.班规要保持动态发展</a:t>
            </a:r>
            <a:endParaRPr lang="en-US"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en-US"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   班规的建立和完善有一个过程，不是一蹴而就的。班规中的一些内容，会随着年</a:t>
            </a:r>
            <a:r>
              <a:rPr lang="en-US"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级的增长、学生问题的改变而改变</a:t>
            </a:r>
            <a:r>
              <a:rPr lang="zh-CN" altLang="en-US"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p:txBody>
      </p:sp>
      <p:pic>
        <p:nvPicPr>
          <p:cNvPr id="22" name="图形 13"/>
          <p:cNvPicPr>
            <a:picLocks noChangeAspect="1"/>
          </p:cNvPicPr>
          <p:nvPr/>
        </p:nvPicPr>
        <p:blipFill>
          <a:blip r:embed="rId2"/>
          <a:stretch>
            <a:fillRect/>
          </a:stretch>
        </p:blipFill>
        <p:spPr>
          <a:xfrm>
            <a:off x="10922167" y="316862"/>
            <a:ext cx="501660" cy="501660"/>
          </a:xfrm>
          <a:prstGeom prst="rect">
            <a:avLst/>
          </a:prstGeom>
          <a:effectLst>
            <a:outerShdw blurRad="12700" dist="12700" dir="2700000" algn="tl" rotWithShape="0">
              <a:prstClr val="black">
                <a:alpha val="40000"/>
              </a:prstClr>
            </a:outerShdw>
          </a:effectLst>
        </p:spPr>
      </p:pic>
      <p:pic>
        <p:nvPicPr>
          <p:cNvPr id="10" name="图片 9"/>
          <p:cNvPicPr>
            <a:picLocks noChangeAspect="1"/>
          </p:cNvPicPr>
          <p:nvPr/>
        </p:nvPicPr>
        <p:blipFill rotWithShape="1">
          <a:blip r:embed="rId3" cstate="email"/>
          <a:srcRect/>
          <a:stretch>
            <a:fillRect/>
          </a:stretch>
        </p:blipFill>
        <p:spPr>
          <a:xfrm>
            <a:off x="-24765" y="3795119"/>
            <a:ext cx="12192000" cy="3054626"/>
          </a:xfrm>
          <a:prstGeom prst="rect">
            <a:avLst/>
          </a:prstGeom>
        </p:spPr>
      </p:pic>
      <p:sp>
        <p:nvSpPr>
          <p:cNvPr id="23" name="文本框 22"/>
          <p:cNvSpPr txBox="1"/>
          <p:nvPr/>
        </p:nvSpPr>
        <p:spPr>
          <a:xfrm>
            <a:off x="413385" y="1995170"/>
            <a:ext cx="1960880" cy="398780"/>
          </a:xfrm>
          <a:prstGeom prst="rect">
            <a:avLst/>
          </a:prstGeom>
          <a:noFill/>
        </p:spPr>
        <p:txBody>
          <a:bodyPr wrap="none" rtlCol="0" anchor="t">
            <a:spAutoFit/>
          </a:bodyPr>
          <a:p>
            <a:pPr algn="l"/>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二、班规的制定</a:t>
            </a:r>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形 15"/>
          <p:cNvPicPr>
            <a:picLocks noChangeAspect="1"/>
          </p:cNvPicPr>
          <p:nvPr/>
        </p:nvPicPr>
        <p:blipFill>
          <a:blip r:embed="rId1"/>
          <a:stretch>
            <a:fillRect/>
          </a:stretch>
        </p:blipFill>
        <p:spPr>
          <a:xfrm>
            <a:off x="348559" y="2129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2691130" y="493395"/>
            <a:ext cx="7649845" cy="4265295"/>
          </a:xfrm>
          <a:prstGeom prst="rect">
            <a:avLst/>
          </a:prstGeom>
        </p:spPr>
        <p:txBody>
          <a:bodyPr wrap="square">
            <a:spAutoFit/>
          </a:bodyPr>
          <a:p>
            <a:pPr indent="482600" algn="l" fontAlgn="auto">
              <a:lnSpc>
                <a:spcPct val="125000"/>
              </a:lnSpc>
              <a:spcAft>
                <a:spcPts val="0"/>
              </a:spcAft>
              <a:extLst>
                <a:ext uri="{35155182-B16C-46BC-9424-99874614C6A1}">
                  <wpsdc:indentchars xmlns:wpsdc="http://www.wps.cn/officeDocument/2017/drawingmlCustomData" val="200" checksum="2980959856"/>
                </a:ext>
              </a:extLst>
            </a:pPr>
            <a:r>
              <a:rPr lang="zh-CN" altLang="zh-CN" sz="19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二）制定班规的程序</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1. 核心规则的制定</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 核心规则是班级成员做人、做事的基本行为准则，是班</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级核心价值观的体现。</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 第一，班主任要依据班级学生的年龄，采取适当的方式，</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引导学生明确班规的必要性。</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 第二，可以采用“头脑风暴”法，让班级师生共同敞开心扉，大胆提出各种规则</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或设想， </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头脑风暴活动可以全班进行，也可以先分组开展再全班整合。</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第三，归纳概括。小学生思维是具体形象的、毫无拘束的，班主</a:t>
            </a:r>
            <a:r>
              <a:rPr lang="en-US"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0</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任要引导学生对</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所提出的纷繁的规则进行分析、归纳和概括，并用正面的、学生能够理解的陈述性语言进行表述。</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p:txBody>
      </p:sp>
      <p:pic>
        <p:nvPicPr>
          <p:cNvPr id="22" name="图形 13"/>
          <p:cNvPicPr>
            <a:picLocks noChangeAspect="1"/>
          </p:cNvPicPr>
          <p:nvPr/>
        </p:nvPicPr>
        <p:blipFill>
          <a:blip r:embed="rId2"/>
          <a:stretch>
            <a:fillRect/>
          </a:stretch>
        </p:blipFill>
        <p:spPr>
          <a:xfrm>
            <a:off x="10922167" y="316862"/>
            <a:ext cx="501660" cy="501660"/>
          </a:xfrm>
          <a:prstGeom prst="rect">
            <a:avLst/>
          </a:prstGeom>
          <a:effectLst>
            <a:outerShdw blurRad="12700" dist="12700" dir="2700000" algn="tl" rotWithShape="0">
              <a:prstClr val="black">
                <a:alpha val="40000"/>
              </a:prstClr>
            </a:outerShdw>
          </a:effectLst>
        </p:spPr>
      </p:pic>
      <p:pic>
        <p:nvPicPr>
          <p:cNvPr id="10" name="图片 9"/>
          <p:cNvPicPr>
            <a:picLocks noChangeAspect="1"/>
          </p:cNvPicPr>
          <p:nvPr/>
        </p:nvPicPr>
        <p:blipFill rotWithShape="1">
          <a:blip r:embed="rId3" cstate="email"/>
          <a:srcRect/>
          <a:stretch>
            <a:fillRect/>
          </a:stretch>
        </p:blipFill>
        <p:spPr>
          <a:xfrm>
            <a:off x="-99060" y="3827504"/>
            <a:ext cx="12192000" cy="3054626"/>
          </a:xfrm>
          <a:prstGeom prst="rect">
            <a:avLst/>
          </a:prstGeom>
        </p:spPr>
      </p:pic>
      <p:sp>
        <p:nvSpPr>
          <p:cNvPr id="23" name="文本框 22"/>
          <p:cNvSpPr txBox="1"/>
          <p:nvPr/>
        </p:nvSpPr>
        <p:spPr>
          <a:xfrm>
            <a:off x="413385" y="2292350"/>
            <a:ext cx="1960880" cy="398780"/>
          </a:xfrm>
          <a:prstGeom prst="rect">
            <a:avLst/>
          </a:prstGeom>
          <a:noFill/>
        </p:spPr>
        <p:txBody>
          <a:bodyPr wrap="none" rtlCol="0" anchor="t">
            <a:spAutoFit/>
          </a:bodyPr>
          <a:p>
            <a:pPr algn="l"/>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二、班规的制定</a:t>
            </a:r>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形 15"/>
          <p:cNvPicPr>
            <a:picLocks noChangeAspect="1"/>
          </p:cNvPicPr>
          <p:nvPr/>
        </p:nvPicPr>
        <p:blipFill>
          <a:blip r:embed="rId1"/>
          <a:stretch>
            <a:fillRect/>
          </a:stretch>
        </p:blipFill>
        <p:spPr>
          <a:xfrm>
            <a:off x="348559" y="2129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2732405" y="377825"/>
            <a:ext cx="7626350" cy="424624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第四，逐条表决。在班规归纳概括出来后，应让全体学生逐条表决，在表决过程</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中可再次审视、修改每项条款，多数学生表示同意便可通过。</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第五，醒目张贴。班规形成后，应张贴在班级最醒目的位置，以便起到提示的作用。</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第六，不断完善。班规需要随着班级的发展和学生的成长不断增、删、修改，以适应班级</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学生的变化，不断引导学生的行为，使之养成良好的行为习惯。</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2. 常规程序的制定</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常规程序是学生从事每项日常具体活动的行为期望或行动程序，如什么时候该进</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教室准备上课、学习用具如何摆放、上课如何申请发言、如何收交和分发作业、在走廊和楼梯上如何行走、教师的什么提示表示必须尽快安静、值日怎样进行等，它主要用于保证和提高各项活动的效率。 </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p:txBody>
      </p:sp>
      <p:pic>
        <p:nvPicPr>
          <p:cNvPr id="22" name="图形 13"/>
          <p:cNvPicPr>
            <a:picLocks noChangeAspect="1"/>
          </p:cNvPicPr>
          <p:nvPr/>
        </p:nvPicPr>
        <p:blipFill>
          <a:blip r:embed="rId2"/>
          <a:stretch>
            <a:fillRect/>
          </a:stretch>
        </p:blipFill>
        <p:spPr>
          <a:xfrm>
            <a:off x="10922167" y="316862"/>
            <a:ext cx="501660" cy="501660"/>
          </a:xfrm>
          <a:prstGeom prst="rect">
            <a:avLst/>
          </a:prstGeom>
          <a:effectLst>
            <a:outerShdw blurRad="12700" dist="12700" dir="2700000" algn="tl" rotWithShape="0">
              <a:prstClr val="black">
                <a:alpha val="40000"/>
              </a:prstClr>
            </a:outerShdw>
          </a:effectLst>
        </p:spPr>
      </p:pic>
      <p:pic>
        <p:nvPicPr>
          <p:cNvPr id="10" name="图片 9"/>
          <p:cNvPicPr>
            <a:picLocks noChangeAspect="1"/>
          </p:cNvPicPr>
          <p:nvPr/>
        </p:nvPicPr>
        <p:blipFill rotWithShape="1">
          <a:blip r:embed="rId3" cstate="email"/>
          <a:srcRect/>
          <a:stretch>
            <a:fillRect/>
          </a:stretch>
        </p:blipFill>
        <p:spPr>
          <a:xfrm>
            <a:off x="-63500" y="3654784"/>
            <a:ext cx="12192000" cy="3054626"/>
          </a:xfrm>
          <a:prstGeom prst="rect">
            <a:avLst/>
          </a:prstGeom>
        </p:spPr>
      </p:pic>
      <p:sp>
        <p:nvSpPr>
          <p:cNvPr id="23" name="文本框 22"/>
          <p:cNvSpPr txBox="1"/>
          <p:nvPr/>
        </p:nvSpPr>
        <p:spPr>
          <a:xfrm>
            <a:off x="413385" y="2292350"/>
            <a:ext cx="1960880" cy="398780"/>
          </a:xfrm>
          <a:prstGeom prst="rect">
            <a:avLst/>
          </a:prstGeom>
          <a:noFill/>
        </p:spPr>
        <p:txBody>
          <a:bodyPr wrap="none" rtlCol="0" anchor="t">
            <a:spAutoFit/>
          </a:bodyPr>
          <a:p>
            <a:pPr algn="l"/>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二、班规的制定</a:t>
            </a:r>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2211705" y="1581785"/>
            <a:ext cx="7102475" cy="4513580"/>
          </a:xfrm>
          <a:prstGeom prst="roundRect">
            <a:avLst>
              <a:gd name="adj" fmla="val 63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355600" algn="l" fontAlgn="auto">
              <a:lnSpc>
                <a:spcPct val="125000"/>
              </a:lnSpc>
              <a:extLst>
                <a:ext uri="{35155182-B16C-46BC-9424-99874614C6A1}">
                  <wpsdc:indentchars xmlns:wpsdc="http://www.wps.cn/officeDocument/2017/drawingmlCustomData" val="200" checksum="3837665281"/>
                </a:ext>
              </a:extLst>
            </a:pPr>
            <a:r>
              <a:rPr lang="en-US" altLang="zh-CN" sz="1400">
                <a:solidFill>
                  <a:schemeClr val="tx1"/>
                </a:solidFill>
                <a:effectLst>
                  <a:outerShdw blurRad="38100" dist="25400" dir="5400000" algn="ctr" rotWithShape="0">
                    <a:srgbClr val="6E747A">
                      <a:alpha val="43000"/>
                    </a:srgbClr>
                  </a:outerShdw>
                </a:effectLst>
              </a:rPr>
              <a:t>                          </a:t>
            </a:r>
            <a:r>
              <a:rPr lang="en-US" altLang="zh-CN" sz="2000">
                <a:solidFill>
                  <a:schemeClr val="tx1"/>
                </a:solidFill>
                <a:effectLst>
                  <a:outerShdw blurRad="38100" dist="25400" dir="5400000" algn="ctr" rotWithShape="0">
                    <a:srgbClr val="6E747A">
                      <a:alpha val="43000"/>
                    </a:srgbClr>
                  </a:outerShdw>
                </a:effectLst>
              </a:rPr>
              <a:t> </a:t>
            </a:r>
            <a:r>
              <a:rPr lang="zh-CN" altLang="en-US" sz="2000">
                <a:solidFill>
                  <a:schemeClr val="tx1"/>
                </a:solidFill>
                <a:effectLst>
                  <a:outerShdw blurRad="38100" dist="25400" dir="5400000" algn="ctr" rotWithShape="0">
                    <a:srgbClr val="6E747A">
                      <a:alpha val="43000"/>
                    </a:srgbClr>
                  </a:outerShdw>
                </a:effectLst>
              </a:rPr>
              <a:t>班规四则</a:t>
            </a:r>
            <a:endParaRPr lang="zh-CN" altLang="en-US" sz="2000">
              <a:solidFill>
                <a:schemeClr val="tx1"/>
              </a:solidFill>
              <a:effectLst>
                <a:outerShdw blurRad="38100" dist="25400" dir="5400000" algn="ctr" rotWithShape="0">
                  <a:srgbClr val="6E747A">
                    <a:alpha val="43000"/>
                  </a:srgbClr>
                </a:outerShdw>
              </a:effectLst>
            </a:endParaRPr>
          </a:p>
          <a:p>
            <a:pPr indent="406400" algn="l" fontAlgn="auto">
              <a:lnSpc>
                <a:spcPct val="125000"/>
              </a:lnSpc>
              <a:extLst>
                <a:ext uri="{35155182-B16C-46BC-9424-99874614C6A1}">
                  <wpsdc:indentchars xmlns:wpsdc="http://www.wps.cn/officeDocument/2017/drawingmlCustomData" val="200" checksum="1740828767"/>
                </a:ext>
              </a:extLst>
            </a:pPr>
            <a:r>
              <a:rPr lang="zh-CN" altLang="en-US" sz="1600">
                <a:solidFill>
                  <a:schemeClr val="tx1"/>
                </a:solidFill>
                <a:effectLst>
                  <a:outerShdw blurRad="38100" dist="25400" dir="5400000" algn="ctr" rotWithShape="0">
                    <a:srgbClr val="6E747A">
                      <a:alpha val="43000"/>
                    </a:srgbClr>
                  </a:outerShdw>
                </a:effectLst>
              </a:rPr>
              <a:t>卫生间的常规程序</a:t>
            </a:r>
            <a:endParaRPr lang="zh-CN" altLang="en-US" sz="1600">
              <a:solidFill>
                <a:schemeClr val="tx1"/>
              </a:solidFill>
              <a:effectLst>
                <a:outerShdw blurRad="38100" dist="25400" dir="5400000" algn="ctr" rotWithShape="0">
                  <a:srgbClr val="6E747A">
                    <a:alpha val="43000"/>
                  </a:srgbClr>
                </a:outerShdw>
              </a:effectLst>
            </a:endParaRPr>
          </a:p>
          <a:p>
            <a:pPr indent="406400" algn="l" fontAlgn="auto">
              <a:lnSpc>
                <a:spcPct val="125000"/>
              </a:lnSpc>
              <a:extLst>
                <a:ext uri="{35155182-B16C-46BC-9424-99874614C6A1}">
                  <wpsdc:indentchars xmlns:wpsdc="http://www.wps.cn/officeDocument/2017/drawingmlCustomData" val="200" checksum="1740828767"/>
                </a:ext>
              </a:extLst>
            </a:pPr>
            <a:r>
              <a:rPr lang="zh-CN" altLang="en-US" sz="1600">
                <a:solidFill>
                  <a:schemeClr val="tx1"/>
                </a:solidFill>
                <a:effectLst>
                  <a:outerShdw blurRad="38100" dist="25400" dir="5400000" algn="ctr" rotWithShape="0">
                    <a:srgbClr val="6E747A">
                      <a:alpha val="43000"/>
                    </a:srgbClr>
                  </a:outerShdw>
                </a:effectLst>
              </a:rPr>
              <a:t>    目标：×× 小学的卫生间要保持整洁和安全</a:t>
            </a:r>
            <a:endParaRPr lang="zh-CN" altLang="en-US" sz="1600">
              <a:solidFill>
                <a:schemeClr val="tx1"/>
              </a:solidFill>
              <a:effectLst>
                <a:outerShdw blurRad="38100" dist="25400" dir="5400000" algn="ctr" rotWithShape="0">
                  <a:srgbClr val="6E747A">
                    <a:alpha val="43000"/>
                  </a:srgbClr>
                </a:outerShdw>
              </a:effectLst>
            </a:endParaRPr>
          </a:p>
          <a:p>
            <a:pPr indent="406400" algn="l" fontAlgn="auto">
              <a:lnSpc>
                <a:spcPct val="125000"/>
              </a:lnSpc>
              <a:extLst>
                <a:ext uri="{35155182-B16C-46BC-9424-99874614C6A1}">
                  <wpsdc:indentchars xmlns:wpsdc="http://www.wps.cn/officeDocument/2017/drawingmlCustomData" val="200" checksum="1740828767"/>
                </a:ext>
              </a:extLst>
            </a:pPr>
            <a:r>
              <a:rPr lang="zh-CN" altLang="en-US" sz="1600">
                <a:solidFill>
                  <a:schemeClr val="tx1"/>
                </a:solidFill>
                <a:effectLst>
                  <a:outerShdw blurRad="38100" dist="25400" dir="5400000" algn="ctr" rotWithShape="0">
                    <a:srgbClr val="6E747A">
                      <a:alpha val="43000"/>
                    </a:srgbClr>
                  </a:outerShdw>
                </a:effectLst>
              </a:rPr>
              <a:t>卫生间里的合理行为：</a:t>
            </a:r>
            <a:endParaRPr lang="zh-CN" altLang="en-US" sz="1600">
              <a:solidFill>
                <a:schemeClr val="tx1"/>
              </a:solidFill>
              <a:effectLst>
                <a:outerShdw blurRad="38100" dist="25400" dir="5400000" algn="ctr" rotWithShape="0">
                  <a:srgbClr val="6E747A">
                    <a:alpha val="43000"/>
                  </a:srgbClr>
                </a:outerShdw>
              </a:effectLst>
            </a:endParaRPr>
          </a:p>
          <a:p>
            <a:pPr indent="406400" algn="l" fontAlgn="auto">
              <a:lnSpc>
                <a:spcPct val="125000"/>
              </a:lnSpc>
              <a:extLst>
                <a:ext uri="{35155182-B16C-46BC-9424-99874614C6A1}">
                  <wpsdc:indentchars xmlns:wpsdc="http://www.wps.cn/officeDocument/2017/drawingmlCustomData" val="200" checksum="1740828767"/>
                </a:ext>
              </a:extLst>
            </a:pPr>
            <a:r>
              <a:rPr lang="zh-CN" altLang="en-US" sz="1600">
                <a:solidFill>
                  <a:schemeClr val="tx1"/>
                </a:solidFill>
                <a:effectLst>
                  <a:outerShdw blurRad="38100" dist="25400" dir="5400000" algn="ctr" rotWithShape="0">
                    <a:srgbClr val="6E747A">
                      <a:alpha val="43000"/>
                    </a:srgbClr>
                  </a:outerShdw>
                </a:effectLst>
              </a:rPr>
              <a:t>     1. 恰当地使用卫生间，并保持清洁。**</a:t>
            </a:r>
            <a:endParaRPr lang="zh-CN" altLang="en-US" sz="1600">
              <a:solidFill>
                <a:schemeClr val="tx1"/>
              </a:solidFill>
              <a:effectLst>
                <a:outerShdw blurRad="38100" dist="25400" dir="5400000" algn="ctr" rotWithShape="0">
                  <a:srgbClr val="6E747A">
                    <a:alpha val="43000"/>
                  </a:srgbClr>
                </a:outerShdw>
              </a:effectLst>
            </a:endParaRPr>
          </a:p>
          <a:p>
            <a:pPr indent="406400" algn="l" fontAlgn="auto">
              <a:lnSpc>
                <a:spcPct val="125000"/>
              </a:lnSpc>
              <a:extLst>
                <a:ext uri="{35155182-B16C-46BC-9424-99874614C6A1}">
                  <wpsdc:indentchars xmlns:wpsdc="http://www.wps.cn/officeDocument/2017/drawingmlCustomData" val="200" checksum="1740828767"/>
                </a:ext>
              </a:extLst>
            </a:pPr>
            <a:r>
              <a:rPr lang="zh-CN" altLang="en-US" sz="1600">
                <a:solidFill>
                  <a:schemeClr val="tx1"/>
                </a:solidFill>
                <a:effectLst>
                  <a:outerShdw blurRad="38100" dist="25400" dir="5400000" algn="ctr" rotWithShape="0">
                    <a:srgbClr val="6E747A">
                      <a:alpha val="43000"/>
                    </a:srgbClr>
                  </a:outerShdw>
                </a:effectLst>
              </a:rPr>
              <a:t>     2. 把卫生纸放入卫生间，废纸放入垃圾箱。**</a:t>
            </a:r>
            <a:endParaRPr lang="zh-CN" altLang="en-US" sz="1600">
              <a:solidFill>
                <a:schemeClr val="tx1"/>
              </a:solidFill>
              <a:effectLst>
                <a:outerShdw blurRad="38100" dist="25400" dir="5400000" algn="ctr" rotWithShape="0">
                  <a:srgbClr val="6E747A">
                    <a:alpha val="43000"/>
                  </a:srgbClr>
                </a:outerShdw>
              </a:effectLst>
            </a:endParaRPr>
          </a:p>
          <a:p>
            <a:pPr indent="406400" algn="l" fontAlgn="auto">
              <a:lnSpc>
                <a:spcPct val="125000"/>
              </a:lnSpc>
              <a:extLst>
                <a:ext uri="{35155182-B16C-46BC-9424-99874614C6A1}">
                  <wpsdc:indentchars xmlns:wpsdc="http://www.wps.cn/officeDocument/2017/drawingmlCustomData" val="200" checksum="1740828767"/>
                </a:ext>
              </a:extLst>
            </a:pPr>
            <a:r>
              <a:rPr lang="zh-CN" altLang="en-US" sz="1600">
                <a:solidFill>
                  <a:schemeClr val="tx1"/>
                </a:solidFill>
                <a:effectLst>
                  <a:outerShdw blurRad="38100" dist="25400" dir="5400000" algn="ctr" rotWithShape="0">
                    <a:srgbClr val="6E747A">
                      <a:alpha val="43000"/>
                    </a:srgbClr>
                  </a:outerShdw>
                </a:effectLst>
              </a:rPr>
              <a:t>     3. 冲洗卫生间。</a:t>
            </a:r>
            <a:endParaRPr lang="zh-CN" altLang="en-US" sz="1600">
              <a:solidFill>
                <a:schemeClr val="tx1"/>
              </a:solidFill>
              <a:effectLst>
                <a:outerShdw blurRad="38100" dist="25400" dir="5400000" algn="ctr" rotWithShape="0">
                  <a:srgbClr val="6E747A">
                    <a:alpha val="43000"/>
                  </a:srgbClr>
                </a:outerShdw>
              </a:effectLst>
            </a:endParaRPr>
          </a:p>
          <a:p>
            <a:pPr indent="406400" algn="l" fontAlgn="auto">
              <a:lnSpc>
                <a:spcPct val="125000"/>
              </a:lnSpc>
              <a:extLst>
                <a:ext uri="{35155182-B16C-46BC-9424-99874614C6A1}">
                  <wpsdc:indentchars xmlns:wpsdc="http://www.wps.cn/officeDocument/2017/drawingmlCustomData" val="200" checksum="1740828767"/>
                </a:ext>
              </a:extLst>
            </a:pPr>
            <a:r>
              <a:rPr lang="zh-CN" altLang="en-US" sz="1600">
                <a:solidFill>
                  <a:schemeClr val="tx1"/>
                </a:solidFill>
                <a:effectLst>
                  <a:outerShdw blurRad="38100" dist="25400" dir="5400000" algn="ctr" rotWithShape="0">
                    <a:srgbClr val="6E747A">
                      <a:alpha val="43000"/>
                    </a:srgbClr>
                  </a:outerShdw>
                </a:effectLst>
              </a:rPr>
              <a:t>     4. 用后不要关上分隔间。</a:t>
            </a:r>
            <a:endParaRPr lang="zh-CN" altLang="en-US" sz="1600">
              <a:solidFill>
                <a:schemeClr val="tx1"/>
              </a:solidFill>
              <a:effectLst>
                <a:outerShdw blurRad="38100" dist="25400" dir="5400000" algn="ctr" rotWithShape="0">
                  <a:srgbClr val="6E747A">
                    <a:alpha val="43000"/>
                  </a:srgbClr>
                </a:outerShdw>
              </a:effectLst>
            </a:endParaRPr>
          </a:p>
          <a:p>
            <a:pPr indent="406400" algn="l" fontAlgn="auto">
              <a:lnSpc>
                <a:spcPct val="125000"/>
              </a:lnSpc>
              <a:extLst>
                <a:ext uri="{35155182-B16C-46BC-9424-99874614C6A1}">
                  <wpsdc:indentchars xmlns:wpsdc="http://www.wps.cn/officeDocument/2017/drawingmlCustomData" val="200" checksum="1740828767"/>
                </a:ext>
              </a:extLst>
            </a:pPr>
            <a:r>
              <a:rPr lang="zh-CN" altLang="en-US" sz="1600">
                <a:solidFill>
                  <a:schemeClr val="tx1"/>
                </a:solidFill>
                <a:effectLst>
                  <a:outerShdw blurRad="38100" dist="25400" dir="5400000" algn="ctr" rotWithShape="0">
                    <a:srgbClr val="6E747A">
                      <a:alpha val="43000"/>
                    </a:srgbClr>
                  </a:outerShdw>
                </a:effectLst>
              </a:rPr>
              <a:t>     5. 洗手。</a:t>
            </a:r>
            <a:endParaRPr lang="zh-CN" altLang="en-US" sz="1600">
              <a:solidFill>
                <a:schemeClr val="tx1"/>
              </a:solidFill>
              <a:effectLst>
                <a:outerShdw blurRad="38100" dist="25400" dir="5400000" algn="ctr" rotWithShape="0">
                  <a:srgbClr val="6E747A">
                    <a:alpha val="43000"/>
                  </a:srgbClr>
                </a:outerShdw>
              </a:effectLst>
            </a:endParaRPr>
          </a:p>
          <a:p>
            <a:pPr indent="406400" algn="l" fontAlgn="auto">
              <a:lnSpc>
                <a:spcPct val="125000"/>
              </a:lnSpc>
              <a:extLst>
                <a:ext uri="{35155182-B16C-46BC-9424-99874614C6A1}">
                  <wpsdc:indentchars xmlns:wpsdc="http://www.wps.cn/officeDocument/2017/drawingmlCustomData" val="200" checksum="1740828767"/>
                </a:ext>
              </a:extLst>
            </a:pPr>
            <a:r>
              <a:rPr lang="zh-CN" altLang="en-US" sz="1600">
                <a:solidFill>
                  <a:schemeClr val="tx1"/>
                </a:solidFill>
                <a:effectLst>
                  <a:outerShdw blurRad="38100" dist="25400" dir="5400000" algn="ctr" rotWithShape="0">
                    <a:srgbClr val="6E747A">
                      <a:alpha val="43000"/>
                    </a:srgbClr>
                  </a:outerShdw>
                </a:effectLst>
              </a:rPr>
              <a:t>    （注：标有** 的项目表示希望学生完全并立即领会）</a:t>
            </a:r>
            <a:endParaRPr lang="zh-CN" altLang="en-US" sz="1600">
              <a:solidFill>
                <a:schemeClr val="tx1"/>
              </a:solidFill>
              <a:effectLst>
                <a:outerShdw blurRad="38100" dist="25400" dir="5400000" algn="ctr" rotWithShape="0">
                  <a:srgbClr val="6E747A">
                    <a:alpha val="43000"/>
                  </a:srgbClr>
                </a:outerShdw>
              </a:effectLst>
            </a:endParaRPr>
          </a:p>
          <a:p>
            <a:pPr indent="406400" algn="l" fontAlgn="auto">
              <a:lnSpc>
                <a:spcPct val="125000"/>
              </a:lnSpc>
              <a:extLst>
                <a:ext uri="{35155182-B16C-46BC-9424-99874614C6A1}">
                  <wpsdc:indentchars xmlns:wpsdc="http://www.wps.cn/officeDocument/2017/drawingmlCustomData" val="200" checksum="1740828767"/>
                </a:ext>
              </a:extLst>
            </a:pPr>
            <a:r>
              <a:rPr lang="zh-CN" altLang="en-US" sz="1600">
                <a:solidFill>
                  <a:schemeClr val="tx1"/>
                </a:solidFill>
                <a:effectLst>
                  <a:outerShdw blurRad="38100" dist="25400" dir="5400000" algn="ctr" rotWithShape="0">
                    <a:srgbClr val="6E747A">
                      <a:alpha val="43000"/>
                    </a:srgbClr>
                  </a:outerShdw>
                </a:effectLst>
              </a:rPr>
              <a:t>课堂纪律篇</a:t>
            </a:r>
            <a:endParaRPr lang="zh-CN" altLang="en-US" sz="1600">
              <a:solidFill>
                <a:schemeClr val="tx1"/>
              </a:solidFill>
              <a:effectLst>
                <a:outerShdw blurRad="38100" dist="25400" dir="5400000" algn="ctr" rotWithShape="0">
                  <a:srgbClr val="6E747A">
                    <a:alpha val="43000"/>
                  </a:srgbClr>
                </a:outerShdw>
              </a:effectLst>
            </a:endParaRPr>
          </a:p>
          <a:p>
            <a:pPr indent="406400" algn="l" fontAlgn="auto">
              <a:lnSpc>
                <a:spcPct val="125000"/>
              </a:lnSpc>
              <a:extLst>
                <a:ext uri="{35155182-B16C-46BC-9424-99874614C6A1}">
                  <wpsdc:indentchars xmlns:wpsdc="http://www.wps.cn/officeDocument/2017/drawingmlCustomData" val="200" checksum="1740828767"/>
                </a:ext>
              </a:extLst>
            </a:pPr>
            <a:r>
              <a:rPr lang="zh-CN" altLang="en-US" sz="1600">
                <a:solidFill>
                  <a:schemeClr val="tx1"/>
                </a:solidFill>
                <a:effectLst>
                  <a:outerShdw blurRad="38100" dist="25400" dir="5400000" algn="ctr" rotWithShape="0">
                    <a:srgbClr val="6E747A">
                      <a:alpha val="43000"/>
                    </a:srgbClr>
                  </a:outerShdw>
                </a:effectLst>
              </a:rPr>
              <a:t>     铃声一响，要进课堂，</a:t>
            </a:r>
            <a:endParaRPr lang="zh-CN" altLang="en-US" sz="1600">
              <a:solidFill>
                <a:schemeClr val="tx1"/>
              </a:solidFill>
              <a:effectLst>
                <a:outerShdw blurRad="38100" dist="25400" dir="5400000" algn="ctr" rotWithShape="0">
                  <a:srgbClr val="6E747A">
                    <a:alpha val="43000"/>
                  </a:srgbClr>
                </a:outerShdw>
              </a:effectLst>
            </a:endParaRPr>
          </a:p>
          <a:p>
            <a:pPr indent="406400" algn="l" fontAlgn="auto">
              <a:lnSpc>
                <a:spcPct val="125000"/>
              </a:lnSpc>
              <a:extLst>
                <a:ext uri="{35155182-B16C-46BC-9424-99874614C6A1}">
                  <wpsdc:indentchars xmlns:wpsdc="http://www.wps.cn/officeDocument/2017/drawingmlCustomData" val="200" checksum="1740828767"/>
                </a:ext>
              </a:extLst>
            </a:pPr>
            <a:r>
              <a:rPr lang="zh-CN" altLang="en-US" sz="1600">
                <a:solidFill>
                  <a:schemeClr val="tx1"/>
                </a:solidFill>
                <a:effectLst>
                  <a:outerShdw blurRad="38100" dist="25400" dir="5400000" algn="ctr" rotWithShape="0">
                    <a:srgbClr val="6E747A">
                      <a:alpha val="43000"/>
                    </a:srgbClr>
                  </a:outerShdw>
                </a:effectLst>
              </a:rPr>
              <a:t>     身体坐直，眼看前方，</a:t>
            </a:r>
            <a:endParaRPr lang="zh-CN" altLang="en-US" sz="1600">
              <a:solidFill>
                <a:schemeClr val="tx1"/>
              </a:solidFill>
              <a:effectLst>
                <a:outerShdw blurRad="38100" dist="25400" dir="5400000" algn="ctr" rotWithShape="0">
                  <a:srgbClr val="6E747A">
                    <a:alpha val="43000"/>
                  </a:srgbClr>
                </a:outerShdw>
              </a:effectLst>
            </a:endParaRPr>
          </a:p>
          <a:p>
            <a:pPr indent="406400" algn="l" fontAlgn="auto">
              <a:lnSpc>
                <a:spcPct val="125000"/>
              </a:lnSpc>
              <a:extLst>
                <a:ext uri="{35155182-B16C-46BC-9424-99874614C6A1}">
                  <wpsdc:indentchars xmlns:wpsdc="http://www.wps.cn/officeDocument/2017/drawingmlCustomData" val="200" checksum="1740828767"/>
                </a:ext>
              </a:extLst>
            </a:pPr>
            <a:r>
              <a:rPr lang="zh-CN" altLang="en-US" sz="1600">
                <a:solidFill>
                  <a:schemeClr val="tx1"/>
                </a:solidFill>
                <a:effectLst>
                  <a:outerShdw blurRad="38100" dist="25400" dir="5400000" algn="ctr" rotWithShape="0">
                    <a:srgbClr val="6E747A">
                      <a:alpha val="43000"/>
                    </a:srgbClr>
                  </a:outerShdw>
                </a:effectLst>
              </a:rPr>
              <a:t>     学习用品，摆放桌上，</a:t>
            </a:r>
            <a:endParaRPr lang="zh-CN" altLang="en-US" sz="1600">
              <a:solidFill>
                <a:schemeClr val="tx1"/>
              </a:solidFill>
              <a:effectLst>
                <a:outerShdw blurRad="38100" dist="25400" dir="5400000" algn="ctr" rotWithShape="0">
                  <a:srgbClr val="6E747A">
                    <a:alpha val="43000"/>
                  </a:srgbClr>
                </a:outerShdw>
              </a:effectLst>
            </a:endParaRPr>
          </a:p>
        </p:txBody>
      </p:sp>
      <p:sp>
        <p:nvSpPr>
          <p:cNvPr id="4" name="文本框 3"/>
          <p:cNvSpPr txBox="1"/>
          <p:nvPr/>
        </p:nvSpPr>
        <p:spPr>
          <a:xfrm>
            <a:off x="4641215" y="825500"/>
            <a:ext cx="1816100" cy="583565"/>
          </a:xfrm>
          <a:prstGeom prst="rect">
            <a:avLst/>
          </a:prstGeom>
          <a:noFill/>
        </p:spPr>
        <p:txBody>
          <a:bodyPr wrap="none" rtlCol="0" anchor="t">
            <a:spAutoFit/>
            <a:scene3d>
              <a:camera prst="orthographicFront"/>
              <a:lightRig rig="threePt" dir="t"/>
            </a:scene3d>
          </a:bodyPr>
          <a:p>
            <a:pPr algn="l"/>
            <a:r>
              <a:rPr lang="zh-CN" sz="32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rPr>
              <a:t>拓展阅读</a:t>
            </a:r>
            <a:endParaRPr lang="zh-CN" sz="32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2400300" y="664845"/>
            <a:ext cx="6733540" cy="5760085"/>
          </a:xfrm>
          <a:prstGeom prst="roundRect">
            <a:avLst>
              <a:gd name="adj" fmla="val 63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355600" algn="l" fontAlgn="auto">
              <a:lnSpc>
                <a:spcPct val="125000"/>
              </a:lnSpc>
              <a:extLst>
                <a:ext uri="{35155182-B16C-46BC-9424-99874614C6A1}">
                  <wpsdc:indentchars xmlns:wpsdc="http://www.wps.cn/officeDocument/2017/drawingmlCustomData" val="200" checksum="3837665281"/>
                </a:ext>
              </a:extLst>
            </a:pPr>
            <a:r>
              <a:rPr lang="en-US" altLang="zh-CN" sz="1400">
                <a:solidFill>
                  <a:schemeClr val="tx1"/>
                </a:solidFill>
                <a:effectLst>
                  <a:outerShdw blurRad="38100" dist="25400" dir="5400000" algn="ctr" rotWithShape="0">
                    <a:srgbClr val="6E747A">
                      <a:alpha val="43000"/>
                    </a:srgbClr>
                  </a:outerShdw>
                </a:effectLst>
              </a:rPr>
              <a:t>    老师来了，问候响亮，</a:t>
            </a:r>
            <a:endParaRPr lang="en-US" altLang="zh-CN"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不吃零食，专心听讲，</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可爱玩具，不进课堂，</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回家以后，再去玩赏。</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班级针对霸凌的规定</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1. 我们不能欺负其他学生。</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2. 我们要帮助被欺负的学生，可以报告，或找大人帮忙。</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3. 我们要格外努力地让所有的学生都能够参加到活动中来。</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4. 他们欺负我，我就不再继续搭理他们。放松，呼吸，忽略这些人。</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5. 他们欺负我的行为是不是危险的？如果不是，我为何不“洒脱”。</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6. 如果是危险的，我需要马上离开，去立刻寻求帮助。</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班级行为习惯规范</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1. 抓住每一天，做最好的自己。</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2. 抓住早晨的美好时光，进教室后出声朗读。</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3. 别人有好的表现，我们要替他高兴。</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4. 学会倾听，尊重别人的发言与想法。</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5. 别人问你问题，记得要回答他。</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6. 别人掉东西，看到后请弯腰帮他捡起。</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7. 与老师、同伴互动，眼睛要看着对方的眼睛。</a:t>
            </a:r>
            <a:endParaRPr lang="zh-CN" altLang="en-US" sz="1400">
              <a:solidFill>
                <a:schemeClr val="tx1"/>
              </a:solidFill>
              <a:effectLst>
                <a:outerShdw blurRad="38100" dist="25400" dir="5400000" algn="ctr" rotWithShape="0">
                  <a:srgbClr val="6E747A">
                    <a:alpha val="43000"/>
                  </a:srgbClr>
                </a:outerShdw>
              </a:effectLst>
            </a:endParaRPr>
          </a:p>
          <a:p>
            <a:pPr indent="355600" algn="l" fontAlgn="auto">
              <a:lnSpc>
                <a:spcPct val="125000"/>
              </a:lnSpc>
              <a:extLst>
                <a:ext uri="{35155182-B16C-46BC-9424-99874614C6A1}">
                  <wpsdc:indentchars xmlns:wpsdc="http://www.wps.cn/officeDocument/2017/drawingmlCustomData" val="200" checksum="3837665281"/>
                </a:ext>
              </a:extLst>
            </a:pPr>
            <a:r>
              <a:rPr lang="zh-CN" altLang="en-US" sz="1400">
                <a:solidFill>
                  <a:schemeClr val="tx1"/>
                </a:solidFill>
                <a:effectLst>
                  <a:outerShdw blurRad="38100" dist="25400" dir="5400000" algn="ctr" rotWithShape="0">
                    <a:srgbClr val="6E747A">
                      <a:alpha val="43000"/>
                    </a:srgbClr>
                  </a:outerShdw>
                </a:effectLst>
              </a:rPr>
              <a:t>     8. 当认识新朋友时，请努力记住他的名字。</a:t>
            </a:r>
            <a:endParaRPr lang="zh-CN" altLang="en-US" sz="1400">
              <a:solidFill>
                <a:schemeClr val="tx1"/>
              </a:solidFill>
              <a:effectLst>
                <a:outerShdw blurRad="38100" dist="25400" dir="5400000" algn="ctr" rotWithShape="0">
                  <a:srgbClr val="6E747A">
                    <a:alpha val="43000"/>
                  </a:srgbClr>
                </a:outerShdw>
              </a:effectLst>
            </a:endParaRPr>
          </a:p>
        </p:txBody>
      </p:sp>
      <p:sp>
        <p:nvSpPr>
          <p:cNvPr id="4" name="文本框 3"/>
          <p:cNvSpPr txBox="1"/>
          <p:nvPr/>
        </p:nvSpPr>
        <p:spPr>
          <a:xfrm>
            <a:off x="4692650" y="146050"/>
            <a:ext cx="1816100" cy="583565"/>
          </a:xfrm>
          <a:prstGeom prst="rect">
            <a:avLst/>
          </a:prstGeom>
          <a:noFill/>
        </p:spPr>
        <p:txBody>
          <a:bodyPr wrap="none" rtlCol="0" anchor="t">
            <a:spAutoFit/>
            <a:scene3d>
              <a:camera prst="orthographicFront"/>
              <a:lightRig rig="threePt" dir="t"/>
            </a:scene3d>
          </a:bodyPr>
          <a:p>
            <a:pPr algn="l"/>
            <a:r>
              <a:rPr lang="zh-CN" sz="32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rPr>
              <a:t>拓展阅读</a:t>
            </a:r>
            <a:endParaRPr lang="zh-CN" sz="32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形 13"/>
          <p:cNvPicPr>
            <a:picLocks noChangeAspect="1"/>
          </p:cNvPicPr>
          <p:nvPr/>
        </p:nvPicPr>
        <p:blipFill>
          <a:blip r:embed="rId1"/>
          <a:stretch>
            <a:fillRect/>
          </a:stretch>
        </p:blipFill>
        <p:spPr>
          <a:xfrm>
            <a:off x="10922167" y="316862"/>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1670685" y="596900"/>
            <a:ext cx="3027680" cy="583565"/>
          </a:xfrm>
          <a:prstGeom prst="rect">
            <a:avLst/>
          </a:prstGeom>
          <a:noFill/>
        </p:spPr>
        <p:txBody>
          <a:bodyPr wrap="none" rtlCol="0" anchor="t">
            <a:spAutoFit/>
            <a:scene3d>
              <a:camera prst="orthographicFront"/>
              <a:lightRig rig="threePt" dir="t"/>
            </a:scene3d>
          </a:bodyPr>
          <a:p>
            <a:pPr algn="l"/>
            <a:r>
              <a:rPr lang="zh-CN" altLang="en-US" sz="3200"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三、班规的履行</a:t>
            </a:r>
            <a:endParaRPr lang="zh-CN" altLang="en-US" sz="3200"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60" name="图片 59" descr="k"/>
          <p:cNvPicPr>
            <a:picLocks noChangeAspect="1"/>
          </p:cNvPicPr>
          <p:nvPr/>
        </p:nvPicPr>
        <p:blipFill>
          <a:blip r:embed="rId2" cstate="email"/>
          <a:stretch>
            <a:fillRect/>
          </a:stretch>
        </p:blipFill>
        <p:spPr>
          <a:xfrm>
            <a:off x="733425" y="1979295"/>
            <a:ext cx="1868170" cy="1401445"/>
          </a:xfrm>
          <a:prstGeom prst="rect">
            <a:avLst/>
          </a:prstGeom>
        </p:spPr>
      </p:pic>
      <p:pic>
        <p:nvPicPr>
          <p:cNvPr id="62" name="图片 61" descr="kk"/>
          <p:cNvPicPr>
            <a:picLocks noChangeAspect="1"/>
          </p:cNvPicPr>
          <p:nvPr/>
        </p:nvPicPr>
        <p:blipFill>
          <a:blip r:embed="rId3" cstate="email"/>
          <a:stretch>
            <a:fillRect/>
          </a:stretch>
        </p:blipFill>
        <p:spPr>
          <a:xfrm>
            <a:off x="4469130" y="1767840"/>
            <a:ext cx="2386330" cy="1346835"/>
          </a:xfrm>
          <a:prstGeom prst="rect">
            <a:avLst/>
          </a:prstGeom>
        </p:spPr>
      </p:pic>
      <p:grpSp>
        <p:nvGrpSpPr>
          <p:cNvPr id="5" name="组合 4"/>
          <p:cNvGrpSpPr/>
          <p:nvPr/>
        </p:nvGrpSpPr>
        <p:grpSpPr>
          <a:xfrm>
            <a:off x="8107680" y="1612265"/>
            <a:ext cx="1985645" cy="1261110"/>
            <a:chOff x="10608" y="2539"/>
            <a:chExt cx="3127" cy="1986"/>
          </a:xfrm>
        </p:grpSpPr>
        <p:pic>
          <p:nvPicPr>
            <p:cNvPr id="65" name="图片 64" descr="kkk"/>
            <p:cNvPicPr>
              <a:picLocks noChangeAspect="1"/>
            </p:cNvPicPr>
            <p:nvPr/>
          </p:nvPicPr>
          <p:blipFill>
            <a:blip r:embed="rId4" cstate="email"/>
            <a:stretch>
              <a:fillRect/>
            </a:stretch>
          </p:blipFill>
          <p:spPr>
            <a:xfrm>
              <a:off x="10608" y="2539"/>
              <a:ext cx="3127" cy="1986"/>
            </a:xfrm>
            <a:prstGeom prst="rect">
              <a:avLst/>
            </a:prstGeom>
          </p:spPr>
        </p:pic>
        <p:sp>
          <p:nvSpPr>
            <p:cNvPr id="66" name="文本框 65"/>
            <p:cNvSpPr txBox="1"/>
            <p:nvPr/>
          </p:nvSpPr>
          <p:spPr>
            <a:xfrm>
              <a:off x="11272" y="3117"/>
              <a:ext cx="1997" cy="1113"/>
            </a:xfrm>
            <a:prstGeom prst="rect">
              <a:avLst/>
            </a:prstGeom>
            <a:noFill/>
          </p:spPr>
          <p:txBody>
            <a:bodyPr wrap="square" rtlCol="0">
              <a:spAutoFit/>
            </a:bodyPr>
            <a:p>
              <a:r>
                <a:rPr lang="zh-CN" altLang="en-US" sz="2000">
                  <a:latin typeface="字魂59号-创粗黑" panose="00000500000000000000" pitchFamily="2" charset="-122"/>
                  <a:ea typeface="字魂59号-创粗黑" panose="00000500000000000000" pitchFamily="2" charset="-122"/>
                  <a:sym typeface="字魂59号-创粗黑" panose="00000500000000000000" pitchFamily="2" charset="-122"/>
                </a:rPr>
                <a:t>违规的处理</a:t>
              </a:r>
              <a:endParaRPr lang="zh-CN" altLang="en-US" sz="20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pic>
        <p:nvPicPr>
          <p:cNvPr id="4" name="图片 3" descr="9404011898997c67db87c983955d5b45"/>
          <p:cNvPicPr>
            <a:picLocks noChangeAspect="1"/>
          </p:cNvPicPr>
          <p:nvPr/>
        </p:nvPicPr>
        <p:blipFill>
          <a:blip r:embed="rId5" cstate="email"/>
          <a:stretch>
            <a:fillRect/>
          </a:stretch>
        </p:blipFill>
        <p:spPr>
          <a:xfrm>
            <a:off x="3371546" y="2704147"/>
            <a:ext cx="5041265" cy="5041265"/>
          </a:xfrm>
          <a:prstGeom prst="rect">
            <a:avLst/>
          </a:prstGeom>
        </p:spPr>
      </p:pic>
      <p:sp>
        <p:nvSpPr>
          <p:cNvPr id="7" name="文本框 6"/>
          <p:cNvSpPr txBox="1"/>
          <p:nvPr/>
        </p:nvSpPr>
        <p:spPr>
          <a:xfrm>
            <a:off x="5170170" y="2105025"/>
            <a:ext cx="1268095" cy="706755"/>
          </a:xfrm>
          <a:prstGeom prst="rect">
            <a:avLst/>
          </a:prstGeom>
          <a:noFill/>
        </p:spPr>
        <p:txBody>
          <a:bodyPr wrap="square" rtlCol="0">
            <a:spAutoFit/>
          </a:bodyPr>
          <a:p>
            <a:r>
              <a:rPr lang="zh-CN" altLang="en-US" sz="2000">
                <a:latin typeface="字魂59号-创粗黑" panose="00000500000000000000" pitchFamily="2" charset="-122"/>
                <a:ea typeface="字魂59号-创粗黑" panose="00000500000000000000" pitchFamily="2" charset="-122"/>
                <a:sym typeface="字魂59号-创粗黑" panose="00000500000000000000" pitchFamily="2" charset="-122"/>
              </a:rPr>
              <a:t>班规履行的强化</a:t>
            </a:r>
            <a:endParaRPr lang="zh-CN" altLang="en-US" sz="20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文本框 7"/>
          <p:cNvSpPr txBox="1"/>
          <p:nvPr/>
        </p:nvSpPr>
        <p:spPr>
          <a:xfrm>
            <a:off x="1131570" y="2407920"/>
            <a:ext cx="1268095" cy="706755"/>
          </a:xfrm>
          <a:prstGeom prst="rect">
            <a:avLst/>
          </a:prstGeom>
          <a:noFill/>
        </p:spPr>
        <p:txBody>
          <a:bodyPr wrap="square" rtlCol="0">
            <a:spAutoFit/>
          </a:bodyPr>
          <a:p>
            <a:r>
              <a:rPr lang="zh-CN" altLang="en-US" sz="2000">
                <a:latin typeface="字魂59号-创粗黑" panose="00000500000000000000" pitchFamily="2" charset="-122"/>
                <a:ea typeface="字魂59号-创粗黑" panose="00000500000000000000" pitchFamily="2" charset="-122"/>
                <a:sym typeface="字魂59号-创粗黑" panose="00000500000000000000" pitchFamily="2" charset="-122"/>
              </a:rPr>
              <a:t>班规理解的深化</a:t>
            </a:r>
            <a:endParaRPr lang="zh-CN" altLang="en-US" sz="20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9" name="图形 15"/>
          <p:cNvPicPr>
            <a:picLocks noChangeAspect="1"/>
          </p:cNvPicPr>
          <p:nvPr/>
        </p:nvPicPr>
        <p:blipFill>
          <a:blip r:embed="rId6"/>
          <a:stretch>
            <a:fillRect/>
          </a:stretch>
        </p:blipFill>
        <p:spPr>
          <a:xfrm>
            <a:off x="872434" y="515844"/>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ppt_y</p:attrName>
                                        </p:attrNameLst>
                                      </p:cBhvr>
                                      <p:tavLst>
                                        <p:tav tm="0">
                                          <p:val>
                                            <p:strVal val="#ppt_y-#ppt_h*1.125000"/>
                                          </p:val>
                                        </p:tav>
                                        <p:tav tm="100000">
                                          <p:val>
                                            <p:strVal val="#ppt_y"/>
                                          </p:val>
                                        </p:tav>
                                      </p:tavLst>
                                    </p:anim>
                                    <p:animEffect transition="in" filter="wipe(down)">
                                      <p:cBhvr>
                                        <p:cTn id="8" dur="1000"/>
                                        <p:tgtEl>
                                          <p:spTgt spid="5"/>
                                        </p:tgtEl>
                                      </p:cBhvr>
                                    </p:animEffect>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53410" y="509905"/>
            <a:ext cx="6741160" cy="393827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rPr>
              <a:t>（一）班规理解的深化</a:t>
            </a:r>
            <a:endParaRPr lang="zh-CN" altLang="zh-CN" sz="2000" kern="100"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1. 讲解与操练</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在班规制定的过程中，引导学生将杂乱、具体的条款进行归纳、概括，有助于促</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进他们理解班规。但是，每条班规会涵盖很多具体行为，会涉及各种复杂的情境，因此，班规出台后仍有必要专门抽时间再用演绎的方式来加强和拓展小学生对班规的理解。</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2. 专题讨论或辩论</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专题讨论或辩论就是针对某一条班规，引入案例，组织学生进行讨论或辩论。</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a:t>
            </a:r>
            <a:endParaRPr lang="zh-CN" altLang="zh-CN" sz="14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p:txBody>
      </p:sp>
      <p:pic>
        <p:nvPicPr>
          <p:cNvPr id="22" name="图形 13"/>
          <p:cNvPicPr>
            <a:picLocks noChangeAspect="1"/>
          </p:cNvPicPr>
          <p:nvPr/>
        </p:nvPicPr>
        <p:blipFill>
          <a:blip r:embed="rId1"/>
          <a:stretch>
            <a:fillRect/>
          </a:stretch>
        </p:blipFill>
        <p:spPr>
          <a:xfrm>
            <a:off x="10922167" y="316862"/>
            <a:ext cx="501660" cy="501660"/>
          </a:xfrm>
          <a:prstGeom prst="rect">
            <a:avLst/>
          </a:prstGeom>
          <a:effectLst>
            <a:outerShdw blurRad="12700" dist="12700" dir="2700000" algn="tl" rotWithShape="0">
              <a:prstClr val="black">
                <a:alpha val="40000"/>
              </a:prstClr>
            </a:outerShdw>
          </a:effectLst>
        </p:spPr>
      </p:pic>
      <p:pic>
        <p:nvPicPr>
          <p:cNvPr id="10" name="图片 9"/>
          <p:cNvPicPr>
            <a:picLocks noChangeAspect="1"/>
          </p:cNvPicPr>
          <p:nvPr/>
        </p:nvPicPr>
        <p:blipFill rotWithShape="1">
          <a:blip r:embed="rId2" cstate="email"/>
          <a:srcRect/>
          <a:stretch>
            <a:fillRect/>
          </a:stretch>
        </p:blipFill>
        <p:spPr>
          <a:xfrm>
            <a:off x="-12700" y="3772259"/>
            <a:ext cx="12192000" cy="3054626"/>
          </a:xfrm>
          <a:prstGeom prst="rect">
            <a:avLst/>
          </a:prstGeom>
        </p:spPr>
      </p:pic>
      <p:sp>
        <p:nvSpPr>
          <p:cNvPr id="23" name="文本框 22"/>
          <p:cNvSpPr txBox="1"/>
          <p:nvPr/>
        </p:nvSpPr>
        <p:spPr>
          <a:xfrm>
            <a:off x="413385" y="2292350"/>
            <a:ext cx="1960880" cy="398780"/>
          </a:xfrm>
          <a:prstGeom prst="rect">
            <a:avLst/>
          </a:prstGeom>
          <a:noFill/>
        </p:spPr>
        <p:txBody>
          <a:bodyPr wrap="none" rtlCol="0" anchor="t">
            <a:spAutoFit/>
          </a:bodyPr>
          <a:p>
            <a:pPr algn="l"/>
            <a:r>
              <a:rPr lang="zh-CN" altLang="en-US" sz="2000" dirty="0">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三</a:t>
            </a:r>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a:t>
            </a:r>
            <a:r>
              <a:rPr lang="zh-CN" altLang="en-US" sz="2000" dirty="0">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班规的履行</a:t>
            </a:r>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endParaRPr>
          </a:p>
        </p:txBody>
      </p:sp>
      <p:pic>
        <p:nvPicPr>
          <p:cNvPr id="4" name="图片 3" descr="1111"/>
          <p:cNvPicPr>
            <a:picLocks noChangeAspect="1"/>
          </p:cNvPicPr>
          <p:nvPr/>
        </p:nvPicPr>
        <p:blipFill>
          <a:blip r:embed="rId3" cstate="email"/>
          <a:stretch>
            <a:fillRect/>
          </a:stretch>
        </p:blipFill>
        <p:spPr>
          <a:xfrm>
            <a:off x="344170" y="317161"/>
            <a:ext cx="842645" cy="12433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p:tgtEl>
                                          <p:spTgt spid="4"/>
                                        </p:tgtEl>
                                        <p:attrNameLst>
                                          <p:attrName>ppt_y</p:attrName>
                                        </p:attrNameLst>
                                      </p:cBhvr>
                                      <p:tavLst>
                                        <p:tav tm="0">
                                          <p:val>
                                            <p:strVal val="#ppt_y+#ppt_h*1.125000"/>
                                          </p:val>
                                        </p:tav>
                                        <p:tav tm="100000">
                                          <p:val>
                                            <p:strVal val="#ppt_y"/>
                                          </p:val>
                                        </p:tav>
                                      </p:tavLst>
                                    </p:anim>
                                    <p:animEffect transition="in" filter="wipe(up)">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65450" y="782320"/>
            <a:ext cx="6533515" cy="3833495"/>
          </a:xfrm>
          <a:prstGeom prst="rect">
            <a:avLst/>
          </a:prstGeom>
        </p:spPr>
        <p:txBody>
          <a:bodyPr wrap="square">
            <a:spAutoFit/>
          </a:bodyPr>
          <a:p>
            <a:pPr indent="355600" algn="just" fontAlgn="auto">
              <a:lnSpc>
                <a:spcPct val="130000"/>
              </a:lnSpc>
              <a:spcAft>
                <a:spcPts val="0"/>
              </a:spcAft>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a:t>
            </a:r>
            <a:endParaRPr lang="zh-CN" altLang="zh-CN" sz="14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rPr>
              <a:t>（二）班规履行的强化</a:t>
            </a:r>
            <a:endParaRPr lang="zh-CN" altLang="zh-CN" kern="100"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1. 醒目张贴</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除了完整的班规需要在班级醒目的位置张贴，还可以把各项条款制作成生动形象、</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图文并茂的海报张贴在学生常去的地方。</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2. 签约或宣誓</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为了更加突出班规在班级管理中至高无上的地位，班主任还可以组织学生签订班</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规履行保证书或举行严肃的宣誓仪式。</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p:txBody>
      </p:sp>
      <p:pic>
        <p:nvPicPr>
          <p:cNvPr id="22" name="图形 13"/>
          <p:cNvPicPr>
            <a:picLocks noChangeAspect="1"/>
          </p:cNvPicPr>
          <p:nvPr/>
        </p:nvPicPr>
        <p:blipFill>
          <a:blip r:embed="rId1"/>
          <a:stretch>
            <a:fillRect/>
          </a:stretch>
        </p:blipFill>
        <p:spPr>
          <a:xfrm>
            <a:off x="10922167" y="316862"/>
            <a:ext cx="501660" cy="501660"/>
          </a:xfrm>
          <a:prstGeom prst="rect">
            <a:avLst/>
          </a:prstGeom>
          <a:effectLst>
            <a:outerShdw blurRad="12700" dist="12700" dir="2700000" algn="tl" rotWithShape="0">
              <a:prstClr val="black">
                <a:alpha val="40000"/>
              </a:prstClr>
            </a:outerShdw>
          </a:effectLst>
        </p:spPr>
      </p:pic>
      <p:pic>
        <p:nvPicPr>
          <p:cNvPr id="10" name="图片 9"/>
          <p:cNvPicPr>
            <a:picLocks noChangeAspect="1"/>
          </p:cNvPicPr>
          <p:nvPr/>
        </p:nvPicPr>
        <p:blipFill rotWithShape="1">
          <a:blip r:embed="rId2" cstate="email"/>
          <a:srcRect/>
          <a:stretch>
            <a:fillRect/>
          </a:stretch>
        </p:blipFill>
        <p:spPr>
          <a:xfrm>
            <a:off x="-276225" y="4060549"/>
            <a:ext cx="12192000" cy="3054626"/>
          </a:xfrm>
          <a:prstGeom prst="rect">
            <a:avLst/>
          </a:prstGeom>
        </p:spPr>
      </p:pic>
      <p:sp>
        <p:nvSpPr>
          <p:cNvPr id="23" name="文本框 22"/>
          <p:cNvSpPr txBox="1"/>
          <p:nvPr/>
        </p:nvSpPr>
        <p:spPr>
          <a:xfrm>
            <a:off x="413385" y="2292350"/>
            <a:ext cx="1960880" cy="398780"/>
          </a:xfrm>
          <a:prstGeom prst="rect">
            <a:avLst/>
          </a:prstGeom>
          <a:noFill/>
        </p:spPr>
        <p:txBody>
          <a:bodyPr wrap="none" rtlCol="0" anchor="t">
            <a:spAutoFit/>
          </a:bodyPr>
          <a:p>
            <a:pPr algn="l"/>
            <a:r>
              <a:rPr lang="zh-CN" altLang="en-US" sz="2000" dirty="0">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三</a:t>
            </a:r>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a:t>
            </a:r>
            <a:r>
              <a:rPr lang="zh-CN" altLang="en-US" sz="2000" dirty="0">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班规的履行</a:t>
            </a:r>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endParaRPr>
          </a:p>
        </p:txBody>
      </p:sp>
      <p:pic>
        <p:nvPicPr>
          <p:cNvPr id="5" name="图片 4" descr="2222"/>
          <p:cNvPicPr>
            <a:picLocks noChangeAspect="1"/>
          </p:cNvPicPr>
          <p:nvPr/>
        </p:nvPicPr>
        <p:blipFill>
          <a:blip r:embed="rId3" cstate="email"/>
          <a:stretch>
            <a:fillRect/>
          </a:stretch>
        </p:blipFill>
        <p:spPr>
          <a:xfrm>
            <a:off x="525725" y="317119"/>
            <a:ext cx="847090" cy="12884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p:tgtEl>
                                          <p:spTgt spid="5"/>
                                        </p:tgtEl>
                                        <p:attrNameLst>
                                          <p:attrName>ppt_y</p:attrName>
                                        </p:attrNameLst>
                                      </p:cBhvr>
                                      <p:tavLst>
                                        <p:tav tm="0">
                                          <p:val>
                                            <p:strVal val="#ppt_y+#ppt_h*1.125000"/>
                                          </p:val>
                                        </p:tav>
                                        <p:tav tm="100000">
                                          <p:val>
                                            <p:strVal val="#ppt_y"/>
                                          </p:val>
                                        </p:tav>
                                      </p:tavLst>
                                    </p:anim>
                                    <p:animEffect transition="in" filter="wipe(up)">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24175" y="716280"/>
            <a:ext cx="7059930" cy="393827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en-US"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3. 告知相关人士</a:t>
            </a:r>
            <a:endParaRPr lang="en-US"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班主任必须牢记，除了自身的教育影响，班级的发展和学生的成长还会受到其他</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各个方面的影响。</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4. 定期评估</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第一，对班规履行者的评估。</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第二，对评估者的评估。</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第三，对班规自身的评价。</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5. 行为塑造</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心理学中的行为研究表明，行为塑造或矫正的方法通常有正强化、负强化、惩罚</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与忽视等。</a:t>
            </a:r>
            <a:endParaRPr lang="zh-CN" altLang="zh-CN" sz="14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p:txBody>
      </p:sp>
      <p:pic>
        <p:nvPicPr>
          <p:cNvPr id="22" name="图形 13"/>
          <p:cNvPicPr>
            <a:picLocks noChangeAspect="1"/>
          </p:cNvPicPr>
          <p:nvPr/>
        </p:nvPicPr>
        <p:blipFill>
          <a:blip r:embed="rId1"/>
          <a:stretch>
            <a:fillRect/>
          </a:stretch>
        </p:blipFill>
        <p:spPr>
          <a:xfrm>
            <a:off x="10922167" y="316862"/>
            <a:ext cx="501660" cy="501660"/>
          </a:xfrm>
          <a:prstGeom prst="rect">
            <a:avLst/>
          </a:prstGeom>
          <a:effectLst>
            <a:outerShdw blurRad="12700" dist="12700" dir="2700000" algn="tl" rotWithShape="0">
              <a:prstClr val="black">
                <a:alpha val="40000"/>
              </a:prstClr>
            </a:outerShdw>
          </a:effectLst>
        </p:spPr>
      </p:pic>
      <p:pic>
        <p:nvPicPr>
          <p:cNvPr id="10" name="图片 9"/>
          <p:cNvPicPr>
            <a:picLocks noChangeAspect="1"/>
          </p:cNvPicPr>
          <p:nvPr/>
        </p:nvPicPr>
        <p:blipFill rotWithShape="1">
          <a:blip r:embed="rId2" cstate="email"/>
          <a:srcRect/>
          <a:stretch>
            <a:fillRect/>
          </a:stretch>
        </p:blipFill>
        <p:spPr>
          <a:xfrm>
            <a:off x="-12700" y="3809089"/>
            <a:ext cx="12192000" cy="3054626"/>
          </a:xfrm>
          <a:prstGeom prst="rect">
            <a:avLst/>
          </a:prstGeom>
        </p:spPr>
      </p:pic>
      <p:sp>
        <p:nvSpPr>
          <p:cNvPr id="23" name="文本框 22"/>
          <p:cNvSpPr txBox="1"/>
          <p:nvPr/>
        </p:nvSpPr>
        <p:spPr>
          <a:xfrm>
            <a:off x="413385" y="2292350"/>
            <a:ext cx="1960880" cy="398780"/>
          </a:xfrm>
          <a:prstGeom prst="rect">
            <a:avLst/>
          </a:prstGeom>
          <a:noFill/>
        </p:spPr>
        <p:txBody>
          <a:bodyPr wrap="none" rtlCol="0" anchor="t">
            <a:spAutoFit/>
          </a:bodyPr>
          <a:p>
            <a:pPr algn="l"/>
            <a:r>
              <a:rPr lang="zh-CN" altLang="en-US" sz="2000" dirty="0">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三</a:t>
            </a:r>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a:t>
            </a:r>
            <a:r>
              <a:rPr lang="zh-CN" altLang="en-US" sz="2000" dirty="0">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班规的履行</a:t>
            </a:r>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endParaRPr>
          </a:p>
        </p:txBody>
      </p:sp>
      <p:pic>
        <p:nvPicPr>
          <p:cNvPr id="5" name="图片 4" descr="2222"/>
          <p:cNvPicPr>
            <a:picLocks noChangeAspect="1"/>
          </p:cNvPicPr>
          <p:nvPr/>
        </p:nvPicPr>
        <p:blipFill>
          <a:blip r:embed="rId3" cstate="email"/>
          <a:stretch>
            <a:fillRect/>
          </a:stretch>
        </p:blipFill>
        <p:spPr>
          <a:xfrm>
            <a:off x="525725" y="317119"/>
            <a:ext cx="847090" cy="12884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p:tgtEl>
                                          <p:spTgt spid="5"/>
                                        </p:tgtEl>
                                        <p:attrNameLst>
                                          <p:attrName>ppt_y</p:attrName>
                                        </p:attrNameLst>
                                      </p:cBhvr>
                                      <p:tavLst>
                                        <p:tav tm="0">
                                          <p:val>
                                            <p:strVal val="#ppt_y+#ppt_h*1.125000"/>
                                          </p:val>
                                        </p:tav>
                                        <p:tav tm="100000">
                                          <p:val>
                                            <p:strVal val="#ppt_y"/>
                                          </p:val>
                                        </p:tav>
                                      </p:tavLst>
                                    </p:anim>
                                    <p:animEffect transition="in" filter="wipe(up)">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nvGrpSpPr>
          <p:cNvPr id="26" name="组合 25"/>
          <p:cNvGrpSpPr/>
          <p:nvPr/>
        </p:nvGrpSpPr>
        <p:grpSpPr>
          <a:xfrm>
            <a:off x="297179" y="454402"/>
            <a:ext cx="3591561" cy="1365622"/>
            <a:chOff x="297179" y="454402"/>
            <a:chExt cx="3591561" cy="1365622"/>
          </a:xfrm>
        </p:grpSpPr>
        <p:pic>
          <p:nvPicPr>
            <p:cNvPr id="9" name="图片 8"/>
            <p:cNvPicPr>
              <a:picLocks noChangeAspect="1"/>
            </p:cNvPicPr>
            <p:nvPr/>
          </p:nvPicPr>
          <p:blipFill>
            <a:blip r:embed="rId1"/>
            <a:stretch>
              <a:fillRect/>
            </a:stretch>
          </p:blipFill>
          <p:spPr>
            <a:xfrm>
              <a:off x="297179" y="454402"/>
              <a:ext cx="1365622" cy="1365622"/>
            </a:xfrm>
            <a:prstGeom prst="rect">
              <a:avLst/>
            </a:prstGeom>
          </p:spPr>
        </p:pic>
        <p:sp>
          <p:nvSpPr>
            <p:cNvPr id="14" name="矩形 13"/>
            <p:cNvSpPr/>
            <p:nvPr/>
          </p:nvSpPr>
          <p:spPr>
            <a:xfrm>
              <a:off x="1295750" y="814643"/>
              <a:ext cx="2592990" cy="645160"/>
            </a:xfrm>
            <a:prstGeom prst="rect">
              <a:avLst/>
            </a:prstGeom>
          </p:spPr>
          <p:txBody>
            <a:bodyPr wrap="square">
              <a:spAutoFit/>
            </a:bodyPr>
            <a:lstStyle/>
            <a:p>
              <a:pPr algn="ctr">
                <a:defRPr/>
              </a:pPr>
              <a:r>
                <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rPr>
                <a:t>项目背景</a:t>
              </a:r>
              <a:endPar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16" name="矩形 11"/>
          <p:cNvSpPr/>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17" name="矩形 16"/>
          <p:cNvSpPr/>
          <p:nvPr/>
        </p:nvSpPr>
        <p:spPr>
          <a:xfrm>
            <a:off x="1447800" y="2477770"/>
            <a:ext cx="7294245" cy="2168525"/>
          </a:xfrm>
          <a:prstGeom prst="rect">
            <a:avLst/>
          </a:prstGeom>
        </p:spPr>
        <p:txBody>
          <a:bodyPr wrap="square">
            <a:spAutoFit/>
          </a:bodyPr>
          <a:lstStyle/>
          <a:p>
            <a:pPr lvl="0" indent="457200" fontAlgn="auto">
              <a:lnSpc>
                <a:spcPct val="150000"/>
              </a:lnSpc>
              <a:defRPr/>
              <a:extLst>
                <a:ext uri="{35155182-B16C-46BC-9424-99874614C6A1}">
                  <wpsdc:indentchars xmlns:wpsdc="http://www.wps.cn/officeDocument/2017/drawingmlCustomData" val="200" checksum="59296752"/>
                </a:ext>
              </a:extLst>
            </a:pPr>
            <a:r>
              <a:rPr kumimoji="0" lang="en-US" altLang="zh-CN"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   </a:t>
            </a:r>
            <a:r>
              <a:rPr kumimoji="0" lang="zh-CN" altLang="en-US"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有了班级，也不意味着就有了集体。班集体是班级发展的高级</a:t>
            </a:r>
            <a:endParaRPr kumimoji="0" lang="zh-CN" altLang="en-US"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endParaRPr>
          </a:p>
          <a:p>
            <a:pPr lvl="0" indent="457200" fontAlgn="auto">
              <a:lnSpc>
                <a:spcPct val="150000"/>
              </a:lnSpc>
              <a:defRPr/>
              <a:extLst>
                <a:ext uri="{35155182-B16C-46BC-9424-99874614C6A1}">
                  <wpsdc:indentchars xmlns:wpsdc="http://www.wps.cn/officeDocument/2017/drawingmlCustomData" val="200" checksum="59296752"/>
                </a:ext>
              </a:extLst>
            </a:pPr>
            <a:r>
              <a:rPr kumimoji="0" lang="zh-CN" altLang="en-US"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形式，班集体并非自然之物，要使一个班级成为一个班集体，还需</a:t>
            </a:r>
            <a:endParaRPr kumimoji="0" lang="zh-CN" altLang="en-US"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endParaRPr>
          </a:p>
          <a:p>
            <a:pPr lvl="0" indent="457200" fontAlgn="auto">
              <a:lnSpc>
                <a:spcPct val="150000"/>
              </a:lnSpc>
              <a:defRPr/>
              <a:extLst>
                <a:ext uri="{35155182-B16C-46BC-9424-99874614C6A1}">
                  <wpsdc:indentchars xmlns:wpsdc="http://www.wps.cn/officeDocument/2017/drawingmlCustomData" val="200" checksum="59296752"/>
                </a:ext>
              </a:extLst>
            </a:pPr>
            <a:r>
              <a:rPr kumimoji="0" lang="zh-CN" altLang="en-US"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要做很多工作，有的班级可能要经过几年的时间才能建立起班集体，</a:t>
            </a:r>
            <a:endParaRPr kumimoji="0" lang="zh-CN" altLang="en-US"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endParaRPr>
          </a:p>
          <a:p>
            <a:pPr lvl="0" indent="457200" fontAlgn="auto">
              <a:lnSpc>
                <a:spcPct val="150000"/>
              </a:lnSpc>
              <a:defRPr/>
              <a:extLst>
                <a:ext uri="{35155182-B16C-46BC-9424-99874614C6A1}">
                  <wpsdc:indentchars xmlns:wpsdc="http://www.wps.cn/officeDocument/2017/drawingmlCustomData" val="200" checksum="59296752"/>
                </a:ext>
              </a:extLst>
            </a:pPr>
            <a:r>
              <a:rPr kumimoji="0" lang="zh-CN" altLang="en-US"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有的班级到毕业仍是一个散漫的班级。小学班级组织建设的过程，</a:t>
            </a:r>
            <a:endParaRPr kumimoji="0" lang="zh-CN" altLang="en-US"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endParaRPr>
          </a:p>
          <a:p>
            <a:pPr lvl="0" indent="457200" fontAlgn="auto">
              <a:lnSpc>
                <a:spcPct val="150000"/>
              </a:lnSpc>
              <a:defRPr/>
              <a:extLst>
                <a:ext uri="{35155182-B16C-46BC-9424-99874614C6A1}">
                  <wpsdc:indentchars xmlns:wpsdc="http://www.wps.cn/officeDocument/2017/drawingmlCustomData" val="200" checksum="59296752"/>
                </a:ext>
              </a:extLst>
            </a:pPr>
            <a:r>
              <a:rPr kumimoji="0" lang="zh-CN" altLang="en-US"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也是对小学班主任管理能力和领导智慧的考验。</a:t>
            </a:r>
            <a:endParaRPr kumimoji="0" lang="zh-CN" altLang="en-US"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endParaRPr>
          </a:p>
        </p:txBody>
      </p:sp>
      <p:sp>
        <p:nvSpPr>
          <p:cNvPr id="20" name="Freeform 386"/>
          <p:cNvSpPr>
            <a:spLocks noEditPoints="1"/>
          </p:cNvSpPr>
          <p:nvPr/>
        </p:nvSpPr>
        <p:spPr bwMode="auto">
          <a:xfrm>
            <a:off x="1180465" y="4697095"/>
            <a:ext cx="704215" cy="636270"/>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bg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1" name="Freeform 387"/>
          <p:cNvSpPr/>
          <p:nvPr/>
        </p:nvSpPr>
        <p:spPr bwMode="auto">
          <a:xfrm>
            <a:off x="1833245" y="4788535"/>
            <a:ext cx="167005" cy="163830"/>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2" name="Oval 388"/>
          <p:cNvSpPr>
            <a:spLocks noChangeArrowheads="1"/>
          </p:cNvSpPr>
          <p:nvPr/>
        </p:nvSpPr>
        <p:spPr bwMode="auto">
          <a:xfrm>
            <a:off x="1708150" y="4791710"/>
            <a:ext cx="56515" cy="4826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Freeform 389"/>
          <p:cNvSpPr>
            <a:spLocks noEditPoints="1"/>
          </p:cNvSpPr>
          <p:nvPr/>
        </p:nvSpPr>
        <p:spPr bwMode="auto">
          <a:xfrm>
            <a:off x="1318260" y="5015865"/>
            <a:ext cx="321310" cy="193675"/>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nvGrpSpPr>
          <p:cNvPr id="24" name="组合 23"/>
          <p:cNvGrpSpPr/>
          <p:nvPr/>
        </p:nvGrpSpPr>
        <p:grpSpPr>
          <a:xfrm>
            <a:off x="2055397" y="4839471"/>
            <a:ext cx="597997" cy="453629"/>
            <a:chOff x="6029777" y="1990790"/>
            <a:chExt cx="620032" cy="494681"/>
          </a:xfrm>
          <a:solidFill>
            <a:schemeClr val="bg1"/>
          </a:solidFill>
        </p:grpSpPr>
        <p:sp>
          <p:nvSpPr>
            <p:cNvPr id="25" name="Freeform 386"/>
            <p:cNvSpPr>
              <a:spLocks noEditPoints="1"/>
            </p:cNvSpPr>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grp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7" name="Freeform 387"/>
            <p:cNvSpPr/>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8" name="Oval 388"/>
            <p:cNvSpPr>
              <a:spLocks noChangeArrowheads="1"/>
            </p:cNvSpPr>
            <p:nvPr/>
          </p:nvSpPr>
          <p:spPr bwMode="auto">
            <a:xfrm>
              <a:off x="6428956" y="2064210"/>
              <a:ext cx="42525" cy="373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9" name="Freeform 389"/>
            <p:cNvSpPr>
              <a:spLocks noEditPoints="1"/>
            </p:cNvSpPr>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7970" y="2674620"/>
            <a:ext cx="470852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15920" y="726440"/>
            <a:ext cx="7076440" cy="3833495"/>
          </a:xfrm>
          <a:prstGeom prst="rect">
            <a:avLst/>
          </a:prstGeom>
        </p:spPr>
        <p:txBody>
          <a:bodyPr wrap="square">
            <a:spAutoFit/>
          </a:bodyPr>
          <a:p>
            <a:pPr indent="355600" algn="just" fontAlgn="auto">
              <a:lnSpc>
                <a:spcPct val="130000"/>
              </a:lnSpc>
              <a:spcAft>
                <a:spcPts val="0"/>
              </a:spcAft>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a:t>
            </a:r>
            <a:endParaRPr lang="zh-CN" altLang="zh-CN" sz="14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rPr>
              <a:t>（三）违规的处理</a:t>
            </a:r>
            <a:endParaRPr lang="zh-CN" altLang="zh-CN" sz="2000" kern="100"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1. 突出教育意义</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人非圣贤，孰能无过。对于年幼的小学生来说，不时会违反班规，这是十分正常</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的现象。对于学生违规处理，其意义应在于“培养孩子聪明而有道德地观察与思考的能力”，使学生从小懂得为自己的行为负责。</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2. 突出以班规为尺度</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班规一旦出台，就变成了班级“法律”。班级全体成员参与制定的班规，代表着</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集体的意志。</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p:txBody>
      </p:sp>
      <p:pic>
        <p:nvPicPr>
          <p:cNvPr id="22" name="图形 13"/>
          <p:cNvPicPr>
            <a:picLocks noChangeAspect="1"/>
          </p:cNvPicPr>
          <p:nvPr/>
        </p:nvPicPr>
        <p:blipFill>
          <a:blip r:embed="rId1"/>
          <a:stretch>
            <a:fillRect/>
          </a:stretch>
        </p:blipFill>
        <p:spPr>
          <a:xfrm>
            <a:off x="10922167" y="316862"/>
            <a:ext cx="501660" cy="501660"/>
          </a:xfrm>
          <a:prstGeom prst="rect">
            <a:avLst/>
          </a:prstGeom>
          <a:effectLst>
            <a:outerShdw blurRad="12700" dist="12700" dir="2700000" algn="tl" rotWithShape="0">
              <a:prstClr val="black">
                <a:alpha val="40000"/>
              </a:prstClr>
            </a:outerShdw>
          </a:effectLst>
        </p:spPr>
      </p:pic>
      <p:pic>
        <p:nvPicPr>
          <p:cNvPr id="10" name="图片 9"/>
          <p:cNvPicPr>
            <a:picLocks noChangeAspect="1"/>
          </p:cNvPicPr>
          <p:nvPr/>
        </p:nvPicPr>
        <p:blipFill rotWithShape="1">
          <a:blip r:embed="rId2" cstate="email"/>
          <a:srcRect/>
          <a:stretch>
            <a:fillRect/>
          </a:stretch>
        </p:blipFill>
        <p:spPr>
          <a:xfrm>
            <a:off x="-13335" y="3738245"/>
            <a:ext cx="12192000" cy="3114675"/>
          </a:xfrm>
          <a:prstGeom prst="rect">
            <a:avLst/>
          </a:prstGeom>
        </p:spPr>
      </p:pic>
      <p:sp>
        <p:nvSpPr>
          <p:cNvPr id="23" name="文本框 22"/>
          <p:cNvSpPr txBox="1"/>
          <p:nvPr/>
        </p:nvSpPr>
        <p:spPr>
          <a:xfrm>
            <a:off x="413385" y="2292350"/>
            <a:ext cx="1960880" cy="398780"/>
          </a:xfrm>
          <a:prstGeom prst="rect">
            <a:avLst/>
          </a:prstGeom>
          <a:noFill/>
        </p:spPr>
        <p:txBody>
          <a:bodyPr wrap="none" rtlCol="0" anchor="t">
            <a:spAutoFit/>
          </a:bodyPr>
          <a:p>
            <a:pPr algn="l"/>
            <a:r>
              <a:rPr lang="zh-CN" altLang="en-US" sz="2000" dirty="0">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三</a:t>
            </a:r>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a:t>
            </a:r>
            <a:r>
              <a:rPr lang="zh-CN" altLang="en-US" sz="2000" dirty="0">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班规的履行</a:t>
            </a:r>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endParaRPr>
          </a:p>
        </p:txBody>
      </p:sp>
      <p:pic>
        <p:nvPicPr>
          <p:cNvPr id="2" name="图片 1" descr="3333"/>
          <p:cNvPicPr>
            <a:picLocks noChangeAspect="1"/>
          </p:cNvPicPr>
          <p:nvPr/>
        </p:nvPicPr>
        <p:blipFill>
          <a:blip r:embed="rId3" cstate="email"/>
          <a:stretch>
            <a:fillRect/>
          </a:stretch>
        </p:blipFill>
        <p:spPr>
          <a:xfrm>
            <a:off x="535885" y="307594"/>
            <a:ext cx="791210" cy="12274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p:tgtEl>
                                          <p:spTgt spid="2"/>
                                        </p:tgtEl>
                                        <p:attrNameLst>
                                          <p:attrName>ppt_y</p:attrName>
                                        </p:attrNameLst>
                                      </p:cBhvr>
                                      <p:tavLst>
                                        <p:tav tm="0">
                                          <p:val>
                                            <p:strVal val="#ppt_y+#ppt_h*1.125000"/>
                                          </p:val>
                                        </p:tav>
                                        <p:tav tm="100000">
                                          <p:val>
                                            <p:strVal val="#ppt_y"/>
                                          </p:val>
                                        </p:tav>
                                      </p:tavLst>
                                    </p:anim>
                                    <p:animEffect transition="in" filter="wipe(up)">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39085" y="670560"/>
            <a:ext cx="6577965" cy="390017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3. 注重自省</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虽然教师能够直接制止学生的违规行为，但对于学生来说更重要的是能够对自己</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的行为做出价值判断，教师要做的是引导每个学生做到这一点。</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4. 兼顾动机与结果</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在处理那些捣乱行为时，教师必须帮助学生探查他们的动机和该行为会产生的后</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果。</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5. 方法多样</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对违规进行处理的具体方法，最好由班级成员共同讨论。一方面要把握处罚的尺度</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不能伤害学生的身体与心理；另一方面要有层次性，对于偶尔违反</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和多次违反有不同</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的处罚措施。</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p:txBody>
      </p:sp>
      <p:pic>
        <p:nvPicPr>
          <p:cNvPr id="22" name="图形 13"/>
          <p:cNvPicPr>
            <a:picLocks noChangeAspect="1"/>
          </p:cNvPicPr>
          <p:nvPr/>
        </p:nvPicPr>
        <p:blipFill>
          <a:blip r:embed="rId1"/>
          <a:stretch>
            <a:fillRect/>
          </a:stretch>
        </p:blipFill>
        <p:spPr>
          <a:xfrm>
            <a:off x="10922167" y="316862"/>
            <a:ext cx="501660" cy="501660"/>
          </a:xfrm>
          <a:prstGeom prst="rect">
            <a:avLst/>
          </a:prstGeom>
          <a:effectLst>
            <a:outerShdw blurRad="12700" dist="12700" dir="2700000" algn="tl" rotWithShape="0">
              <a:prstClr val="black">
                <a:alpha val="40000"/>
              </a:prstClr>
            </a:outerShdw>
          </a:effectLst>
        </p:spPr>
      </p:pic>
      <p:pic>
        <p:nvPicPr>
          <p:cNvPr id="10" name="图片 9"/>
          <p:cNvPicPr>
            <a:picLocks noChangeAspect="1"/>
          </p:cNvPicPr>
          <p:nvPr/>
        </p:nvPicPr>
        <p:blipFill rotWithShape="1">
          <a:blip r:embed="rId2" cstate="email"/>
          <a:srcRect/>
          <a:stretch>
            <a:fillRect/>
          </a:stretch>
        </p:blipFill>
        <p:spPr>
          <a:xfrm>
            <a:off x="0" y="3803374"/>
            <a:ext cx="12192000" cy="3054626"/>
          </a:xfrm>
          <a:prstGeom prst="rect">
            <a:avLst/>
          </a:prstGeom>
        </p:spPr>
      </p:pic>
      <p:sp>
        <p:nvSpPr>
          <p:cNvPr id="23" name="文本框 22"/>
          <p:cNvSpPr txBox="1"/>
          <p:nvPr/>
        </p:nvSpPr>
        <p:spPr>
          <a:xfrm>
            <a:off x="413385" y="2292350"/>
            <a:ext cx="1960880" cy="398780"/>
          </a:xfrm>
          <a:prstGeom prst="rect">
            <a:avLst/>
          </a:prstGeom>
          <a:noFill/>
        </p:spPr>
        <p:txBody>
          <a:bodyPr wrap="none" rtlCol="0" anchor="t">
            <a:spAutoFit/>
          </a:bodyPr>
          <a:p>
            <a:pPr algn="l"/>
            <a:r>
              <a:rPr lang="zh-CN" altLang="en-US" sz="2000" dirty="0">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三</a:t>
            </a:r>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a:t>
            </a:r>
            <a:r>
              <a:rPr lang="zh-CN" altLang="en-US" sz="2000" dirty="0">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班规的履行</a:t>
            </a:r>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endParaRPr>
          </a:p>
        </p:txBody>
      </p:sp>
      <p:pic>
        <p:nvPicPr>
          <p:cNvPr id="2" name="图片 1" descr="3333"/>
          <p:cNvPicPr>
            <a:picLocks noChangeAspect="1"/>
          </p:cNvPicPr>
          <p:nvPr/>
        </p:nvPicPr>
        <p:blipFill>
          <a:blip r:embed="rId3" cstate="email"/>
          <a:stretch>
            <a:fillRect/>
          </a:stretch>
        </p:blipFill>
        <p:spPr>
          <a:xfrm>
            <a:off x="535885" y="307594"/>
            <a:ext cx="791210" cy="12274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p:tgtEl>
                                          <p:spTgt spid="2"/>
                                        </p:tgtEl>
                                        <p:attrNameLst>
                                          <p:attrName>ppt_y</p:attrName>
                                        </p:attrNameLst>
                                      </p:cBhvr>
                                      <p:tavLst>
                                        <p:tav tm="0">
                                          <p:val>
                                            <p:strVal val="#ppt_y+#ppt_h*1.125000"/>
                                          </p:val>
                                        </p:tav>
                                        <p:tav tm="100000">
                                          <p:val>
                                            <p:strVal val="#ppt_y"/>
                                          </p:val>
                                        </p:tav>
                                      </p:tavLst>
                                    </p:anim>
                                    <p:animEffect transition="in" filter="wipe(up)">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33370" y="850265"/>
            <a:ext cx="6560820" cy="3569335"/>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6. 指导改进</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处理是为了改进。班主任要善于向违规学生表达对其改进行为的期望，在学生需</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要帮助时提供具体的改进参考意见，或指导学生制定行为矫正计划。</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7. 循序渐进</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rPr>
              <a:t>从改变学生的不良行为到形成学生良好的习惯和人格，不可能一蹴而就，而需要</a:t>
            </a: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一个渐进的过程。班主任要富有耐心，坚定教育信念，要相信自己坚持不懈的努力和不断改进的教育方法终会换来班级学生的健康发展。</a:t>
            </a:r>
            <a:endParaRPr lang="zh-CN" altLang="zh-CN" sz="14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p:txBody>
      </p:sp>
      <p:pic>
        <p:nvPicPr>
          <p:cNvPr id="22" name="图形 13"/>
          <p:cNvPicPr>
            <a:picLocks noChangeAspect="1"/>
          </p:cNvPicPr>
          <p:nvPr/>
        </p:nvPicPr>
        <p:blipFill>
          <a:blip r:embed="rId1"/>
          <a:stretch>
            <a:fillRect/>
          </a:stretch>
        </p:blipFill>
        <p:spPr>
          <a:xfrm>
            <a:off x="10922167" y="316862"/>
            <a:ext cx="501660" cy="501660"/>
          </a:xfrm>
          <a:prstGeom prst="rect">
            <a:avLst/>
          </a:prstGeom>
          <a:effectLst>
            <a:outerShdw blurRad="12700" dist="12700" dir="2700000" algn="tl" rotWithShape="0">
              <a:prstClr val="black">
                <a:alpha val="40000"/>
              </a:prstClr>
            </a:outerShdw>
          </a:effectLst>
        </p:spPr>
      </p:pic>
      <p:pic>
        <p:nvPicPr>
          <p:cNvPr id="10" name="图片 9"/>
          <p:cNvPicPr>
            <a:picLocks noChangeAspect="1"/>
          </p:cNvPicPr>
          <p:nvPr/>
        </p:nvPicPr>
        <p:blipFill rotWithShape="1">
          <a:blip r:embed="rId2" cstate="email"/>
          <a:srcRect/>
          <a:stretch>
            <a:fillRect/>
          </a:stretch>
        </p:blipFill>
        <p:spPr>
          <a:xfrm>
            <a:off x="0" y="3788769"/>
            <a:ext cx="12192000" cy="3054626"/>
          </a:xfrm>
          <a:prstGeom prst="rect">
            <a:avLst/>
          </a:prstGeom>
        </p:spPr>
      </p:pic>
      <p:sp>
        <p:nvSpPr>
          <p:cNvPr id="23" name="文本框 22"/>
          <p:cNvSpPr txBox="1"/>
          <p:nvPr/>
        </p:nvSpPr>
        <p:spPr>
          <a:xfrm>
            <a:off x="413385" y="2292350"/>
            <a:ext cx="1960880" cy="398780"/>
          </a:xfrm>
          <a:prstGeom prst="rect">
            <a:avLst/>
          </a:prstGeom>
          <a:noFill/>
        </p:spPr>
        <p:txBody>
          <a:bodyPr wrap="none" rtlCol="0" anchor="t">
            <a:spAutoFit/>
          </a:bodyPr>
          <a:p>
            <a:pPr algn="l"/>
            <a:r>
              <a:rPr lang="zh-CN" altLang="en-US" sz="2000" dirty="0">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三</a:t>
            </a:r>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a:t>
            </a:r>
            <a:r>
              <a:rPr lang="zh-CN" altLang="en-US" sz="2000" dirty="0">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班规的履行</a:t>
            </a:r>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endParaRPr>
          </a:p>
        </p:txBody>
      </p:sp>
      <p:pic>
        <p:nvPicPr>
          <p:cNvPr id="2" name="图片 1" descr="3333"/>
          <p:cNvPicPr>
            <a:picLocks noChangeAspect="1"/>
          </p:cNvPicPr>
          <p:nvPr/>
        </p:nvPicPr>
        <p:blipFill>
          <a:blip r:embed="rId3" cstate="email"/>
          <a:stretch>
            <a:fillRect/>
          </a:stretch>
        </p:blipFill>
        <p:spPr>
          <a:xfrm>
            <a:off x="535885" y="307594"/>
            <a:ext cx="791210" cy="12274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p:tgtEl>
                                          <p:spTgt spid="2"/>
                                        </p:tgtEl>
                                        <p:attrNameLst>
                                          <p:attrName>ppt_y</p:attrName>
                                        </p:attrNameLst>
                                      </p:cBhvr>
                                      <p:tavLst>
                                        <p:tav tm="0">
                                          <p:val>
                                            <p:strVal val="#ppt_y+#ppt_h*1.125000"/>
                                          </p:val>
                                        </p:tav>
                                        <p:tav tm="100000">
                                          <p:val>
                                            <p:strVal val="#ppt_y"/>
                                          </p:val>
                                        </p:tav>
                                      </p:tavLst>
                                    </p:anim>
                                    <p:animEffect transition="in" filter="wipe(up)">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392045" y="435610"/>
            <a:ext cx="7691120" cy="4248785"/>
            <a:chOff x="185165" y="158042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185165" y="1580428"/>
              <a:ext cx="6858000" cy="3960000"/>
            </a:xfrm>
            <a:prstGeom prst="rect">
              <a:avLst/>
            </a:prstGeom>
          </p:spPr>
        </p:pic>
        <p:sp>
          <p:nvSpPr>
            <p:cNvPr id="5" name="文本框 4"/>
            <p:cNvSpPr txBox="1"/>
            <p:nvPr/>
          </p:nvSpPr>
          <p:spPr>
            <a:xfrm>
              <a:off x="720797" y="4192513"/>
              <a:ext cx="5267501" cy="658718"/>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　小学优秀班集体的建设</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任务四</a:t>
              </a:r>
              <a:endParaRPr lang="en-US" altLang="zh-CN"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5592445" y="1719580"/>
            <a:ext cx="4918075" cy="1014730"/>
          </a:xfrm>
          <a:prstGeom prst="rect">
            <a:avLst/>
          </a:prstGeom>
        </p:spPr>
        <p:txBody>
          <a:bodyPr wrap="square">
            <a:spAutoFit/>
          </a:bodyPr>
          <a:lstStyle/>
          <a:p>
            <a:pPr marL="0" marR="0" lvl="0" indent="40640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理解班集体的概念。</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40640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掌握良好班集体具备的特征。</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40640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200" checksum="174082876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理解并掌握建设良好班集体的途径与方法。</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049010" y="3681095"/>
            <a:ext cx="4718050" cy="706755"/>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实地调查当地小学的一个班级，评估该班级的班集体发展水平，并提出改</a:t>
            </a:r>
            <a:r>
              <a:rPr lang="zh-CN" altLang="en-US" sz="160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进的建议。</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072505" y="1096645"/>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6" name="矩形: 圆角 15"/>
          <p:cNvSpPr/>
          <p:nvPr/>
        </p:nvSpPr>
        <p:spPr>
          <a:xfrm>
            <a:off x="6149975" y="2934335"/>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6"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17550" y="716915"/>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nvGrpSpPr>
          <p:cNvPr id="5" name="组合 4"/>
          <p:cNvGrpSpPr/>
          <p:nvPr/>
        </p:nvGrpSpPr>
        <p:grpSpPr>
          <a:xfrm>
            <a:off x="3321050" y="1301115"/>
            <a:ext cx="5527675" cy="688975"/>
            <a:chOff x="2596" y="2230"/>
            <a:chExt cx="8705" cy="1085"/>
          </a:xfrm>
        </p:grpSpPr>
        <p:sp>
          <p:nvSpPr>
            <p:cNvPr id="2" name="圆角矩形 1"/>
            <p:cNvSpPr/>
            <p:nvPr/>
          </p:nvSpPr>
          <p:spPr>
            <a:xfrm>
              <a:off x="2879" y="2230"/>
              <a:ext cx="8422" cy="1085"/>
            </a:xfrm>
            <a:prstGeom prst="roundRect">
              <a:avLst>
                <a:gd name="adj" fmla="val 37158"/>
              </a:avLst>
            </a:prstGeom>
            <a:solidFill>
              <a:schemeClr val="bg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3" name="矩形 2"/>
            <p:cNvSpPr/>
            <p:nvPr/>
          </p:nvSpPr>
          <p:spPr>
            <a:xfrm>
              <a:off x="3383" y="2326"/>
              <a:ext cx="7918" cy="725"/>
            </a:xfrm>
            <a:prstGeom prst="rect">
              <a:avLst/>
            </a:prstGeom>
          </p:spPr>
          <p:txBody>
            <a:bodyPr wrap="square">
              <a:spAutoFit/>
            </a:bodyPr>
            <a:p>
              <a:pPr algn="l">
                <a:defRPr/>
              </a:pPr>
              <a:r>
                <a:rPr lang="en-US" altLang="zh-CN" sz="2400" b="1" kern="100" dirty="0">
                  <a:solidFill>
                    <a:schemeClr val="tx1"/>
                  </a:solidFill>
                  <a:latin typeface="黑体" panose="02010600030101010101" charset="-122"/>
                  <a:ea typeface="黑体" panose="02010600030101010101" charset="-122"/>
                  <a:cs typeface="Times New Roman" panose="02020603050405020304" pitchFamily="18" charset="0"/>
                </a:rPr>
                <a:t>一、班集体的概念</a:t>
              </a:r>
              <a:endParaRPr lang="en-US" altLang="zh-CN" sz="24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4" name="椭圆 3"/>
            <p:cNvSpPr/>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6" name="组合 5"/>
          <p:cNvGrpSpPr/>
          <p:nvPr/>
        </p:nvGrpSpPr>
        <p:grpSpPr>
          <a:xfrm>
            <a:off x="3342005" y="2311400"/>
            <a:ext cx="5527675" cy="688975"/>
            <a:chOff x="2596" y="2230"/>
            <a:chExt cx="8705" cy="1085"/>
          </a:xfrm>
        </p:grpSpPr>
        <p:sp>
          <p:nvSpPr>
            <p:cNvPr id="7" name="圆角矩形 6"/>
            <p:cNvSpPr/>
            <p:nvPr/>
          </p:nvSpPr>
          <p:spPr>
            <a:xfrm>
              <a:off x="2879" y="2230"/>
              <a:ext cx="8422" cy="1085"/>
            </a:xfrm>
            <a:prstGeom prst="roundRect">
              <a:avLst>
                <a:gd name="adj" fmla="val 37158"/>
              </a:avLst>
            </a:prstGeom>
            <a:solidFill>
              <a:schemeClr val="bg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0" name="矩形 9"/>
            <p:cNvSpPr/>
            <p:nvPr/>
          </p:nvSpPr>
          <p:spPr>
            <a:xfrm>
              <a:off x="3383" y="2342"/>
              <a:ext cx="7918" cy="725"/>
            </a:xfrm>
            <a:prstGeom prst="rect">
              <a:avLst/>
            </a:prstGeom>
          </p:spPr>
          <p:txBody>
            <a:bodyPr wrap="square">
              <a:spAutoFit/>
            </a:bodyPr>
            <a:p>
              <a:pPr algn="l">
                <a:defRPr/>
              </a:pPr>
              <a:r>
                <a:rPr lang="en-US" altLang="zh-CN" sz="2400" b="1" kern="100" dirty="0">
                  <a:solidFill>
                    <a:schemeClr val="tx1"/>
                  </a:solidFill>
                  <a:latin typeface="黑体" panose="02010600030101010101" charset="-122"/>
                  <a:ea typeface="黑体" panose="02010600030101010101" charset="-122"/>
                  <a:cs typeface="Times New Roman" panose="02020603050405020304" pitchFamily="18" charset="0"/>
                </a:rPr>
                <a:t>二、班集体的功能</a:t>
              </a:r>
              <a:endParaRPr lang="en-US" altLang="zh-CN" sz="24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11" name="椭圆 10"/>
            <p:cNvSpPr/>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12" name="组合 11"/>
          <p:cNvGrpSpPr/>
          <p:nvPr/>
        </p:nvGrpSpPr>
        <p:grpSpPr>
          <a:xfrm>
            <a:off x="3349625" y="4565015"/>
            <a:ext cx="5527675" cy="688975"/>
            <a:chOff x="2596" y="2230"/>
            <a:chExt cx="8705" cy="1085"/>
          </a:xfrm>
        </p:grpSpPr>
        <p:sp>
          <p:nvSpPr>
            <p:cNvPr id="13" name="圆角矩形 12"/>
            <p:cNvSpPr/>
            <p:nvPr/>
          </p:nvSpPr>
          <p:spPr>
            <a:xfrm>
              <a:off x="2879" y="2230"/>
              <a:ext cx="8422" cy="1085"/>
            </a:xfrm>
            <a:prstGeom prst="roundRect">
              <a:avLst>
                <a:gd name="adj" fmla="val 37158"/>
              </a:avLst>
            </a:prstGeom>
            <a:solidFill>
              <a:schemeClr val="bg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5" name="矩形 14"/>
            <p:cNvSpPr/>
            <p:nvPr/>
          </p:nvSpPr>
          <p:spPr>
            <a:xfrm>
              <a:off x="3383" y="2342"/>
              <a:ext cx="7918" cy="725"/>
            </a:xfrm>
            <a:prstGeom prst="rect">
              <a:avLst/>
            </a:prstGeom>
          </p:spPr>
          <p:txBody>
            <a:bodyPr wrap="square">
              <a:spAutoFit/>
            </a:bodyPr>
            <a:p>
              <a:pPr algn="l">
                <a:defRPr/>
              </a:pPr>
              <a:r>
                <a:rPr lang="en-US" altLang="zh-CN" sz="2400" b="1" kern="100" dirty="0">
                  <a:solidFill>
                    <a:schemeClr val="tx1"/>
                  </a:solidFill>
                  <a:latin typeface="黑体" panose="02010600030101010101" charset="-122"/>
                  <a:ea typeface="黑体" panose="02010600030101010101" charset="-122"/>
                  <a:cs typeface="Times New Roman" panose="02020603050405020304" pitchFamily="18" charset="0"/>
                </a:rPr>
                <a:t>四、建设良好班集体的途径与方法</a:t>
              </a:r>
              <a:endParaRPr lang="en-US" altLang="zh-CN" sz="24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16" name="椭圆 15"/>
            <p:cNvSpPr/>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06230" y="568325"/>
            <a:ext cx="2875915" cy="2875915"/>
          </a:xfrm>
          <a:prstGeom prst="rect">
            <a:avLst/>
          </a:prstGeom>
        </p:spPr>
      </p:pic>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t="20523" b="13060"/>
          <a:stretch>
            <a:fillRect/>
          </a:stretch>
        </p:blipFill>
        <p:spPr>
          <a:xfrm flipH="1">
            <a:off x="9158933" y="4722696"/>
            <a:ext cx="2377752" cy="1410769"/>
          </a:xfrm>
          <a:prstGeom prst="rect">
            <a:avLst/>
          </a:prstGeom>
          <a:effectLst>
            <a:outerShdw blurRad="50800" dist="38100" dir="13500000" algn="br" rotWithShape="0">
              <a:prstClr val="black">
                <a:alpha val="40000"/>
              </a:prstClr>
            </a:outerShdw>
          </a:effectLst>
        </p:spPr>
      </p:pic>
      <p:grpSp>
        <p:nvGrpSpPr>
          <p:cNvPr id="17" name="组合 16"/>
          <p:cNvGrpSpPr/>
          <p:nvPr/>
        </p:nvGrpSpPr>
        <p:grpSpPr>
          <a:xfrm>
            <a:off x="3359150" y="3437890"/>
            <a:ext cx="5527675" cy="688975"/>
            <a:chOff x="2596" y="2230"/>
            <a:chExt cx="8705" cy="1085"/>
          </a:xfrm>
        </p:grpSpPr>
        <p:sp>
          <p:nvSpPr>
            <p:cNvPr id="19" name="圆角矩形 18"/>
            <p:cNvSpPr/>
            <p:nvPr/>
          </p:nvSpPr>
          <p:spPr>
            <a:xfrm>
              <a:off x="2879" y="2230"/>
              <a:ext cx="8422" cy="1085"/>
            </a:xfrm>
            <a:prstGeom prst="roundRect">
              <a:avLst>
                <a:gd name="adj" fmla="val 37158"/>
              </a:avLst>
            </a:prstGeom>
            <a:solidFill>
              <a:schemeClr val="bg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23" name="矩形 22"/>
            <p:cNvSpPr/>
            <p:nvPr/>
          </p:nvSpPr>
          <p:spPr>
            <a:xfrm>
              <a:off x="3383" y="2326"/>
              <a:ext cx="7918" cy="725"/>
            </a:xfrm>
            <a:prstGeom prst="rect">
              <a:avLst/>
            </a:prstGeom>
          </p:spPr>
          <p:txBody>
            <a:bodyPr wrap="square">
              <a:spAutoFit/>
            </a:bodyPr>
            <a:p>
              <a:pPr algn="l">
                <a:defRPr/>
              </a:pPr>
              <a:r>
                <a:rPr lang="en-US" altLang="zh-CN" sz="2400" b="1" kern="100" dirty="0">
                  <a:solidFill>
                    <a:schemeClr val="tx1"/>
                  </a:solidFill>
                  <a:latin typeface="黑体" panose="02010600030101010101" charset="-122"/>
                  <a:ea typeface="黑体" panose="02010600030101010101" charset="-122"/>
                  <a:cs typeface="Times New Roman" panose="02020603050405020304" pitchFamily="18" charset="0"/>
                </a:rPr>
                <a:t>三、良好班集体具备的特征</a:t>
              </a:r>
              <a:endParaRPr lang="en-US" altLang="zh-CN" sz="24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24" name="椭圆 23"/>
            <p:cNvSpPr/>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par>
                                <p:cTn id="23" presetID="22" presetClass="entr" presetSubtype="4"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6" presetClass="entr" presetSubtype="21"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par>
                                <p:cTn id="32" presetID="22" presetClass="entr" presetSubtype="4"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09143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一、班集体的概念</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41227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54232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735962"/>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5577840" y="1771650"/>
            <a:ext cx="6336665" cy="3938270"/>
          </a:xfrm>
          <a:prstGeom prst="rect">
            <a:avLst/>
          </a:prstGeom>
          <a:noFill/>
        </p:spPr>
        <p:txBody>
          <a:bodyPr wrap="square" rtlCol="0" anchor="t">
            <a:spAutoFit/>
          </a:bodyPr>
          <a:p>
            <a:pPr indent="355600" fontAlgn="auto">
              <a:lnSpc>
                <a:spcPct val="125000"/>
              </a:lnSpc>
              <a:extLst>
                <a:ext uri="{35155182-B16C-46BC-9424-99874614C6A1}">
                  <wpsdc:indentchars xmlns:wpsdc="http://www.wps.cn/officeDocument/2017/drawingmlCustomData" val="200" checksum="3837665281"/>
                </a:ext>
              </a:extLst>
            </a:pPr>
            <a:r>
              <a:rPr lang="en-US" altLang="zh-CN" sz="1400"/>
              <a:t>  </a:t>
            </a:r>
            <a:r>
              <a:rPr lang="zh-CN" altLang="en-US" sz="2000">
                <a:latin typeface="楷体" panose="02010609060101010101" charset="-122"/>
                <a:ea typeface="楷体" panose="02010609060101010101" charset="-122"/>
                <a:cs typeface="楷体" panose="02010609060101010101" charset="-122"/>
              </a:rPr>
              <a:t>有人说，班集体是一个有凝聚力和积极向上的班级学生群体。其实，组织有序的</a:t>
            </a:r>
            <a:r>
              <a:rPr lang="zh-CN" altLang="en-US" sz="2000">
                <a:latin typeface="楷体" panose="02010609060101010101" charset="-122"/>
                <a:ea typeface="楷体" panose="02010609060101010101" charset="-122"/>
                <a:cs typeface="楷体" panose="02010609060101010101" charset="-122"/>
                <a:sym typeface="+mn-ea"/>
              </a:rPr>
              <a:t>班级作为一种教学组织形式，仅仅提供了班集体发展的基础。班集体不同于一般意义</a:t>
            </a:r>
            <a:r>
              <a:rPr lang="zh-CN" altLang="en-US" sz="2000">
                <a:latin typeface="楷体" panose="02010609060101010101" charset="-122"/>
                <a:ea typeface="楷体" panose="02010609060101010101" charset="-122"/>
                <a:cs typeface="楷体" panose="02010609060101010101" charset="-122"/>
                <a:sym typeface="+mn-ea"/>
              </a:rPr>
              <a:t>上的班级群体，班集体是班级群体发展到一定水平的结果。不是每一个班级都称得上班集体，班集体有特定的内涵，需要经过大量的组织工作才可以实现</a:t>
            </a:r>
            <a:endParaRPr lang="zh-CN" altLang="en-US" sz="2000">
              <a:latin typeface="楷体" panose="02010609060101010101" charset="-122"/>
              <a:ea typeface="楷体" panose="02010609060101010101" charset="-122"/>
              <a:cs typeface="楷体" panose="02010609060101010101" charset="-122"/>
              <a:sym typeface="+mn-ea"/>
            </a:endParaRPr>
          </a:p>
          <a:p>
            <a:pPr indent="508000" fontAlgn="auto">
              <a:lnSpc>
                <a:spcPct val="125000"/>
              </a:lnSpc>
              <a:extLst>
                <a:ext uri="{35155182-B16C-46BC-9424-99874614C6A1}">
                  <wpsdc:indentchars xmlns:wpsdc="http://www.wps.cn/officeDocument/2017/drawingmlCustomData" val="200" checksum="282533468"/>
                </a:ext>
              </a:extLst>
            </a:pPr>
            <a:r>
              <a:rPr lang="zh-CN" altLang="en-US" sz="2000">
                <a:latin typeface="楷体" panose="02010609060101010101" charset="-122"/>
                <a:ea typeface="楷体" panose="02010609060101010101" charset="-122"/>
                <a:cs typeface="楷体" panose="02010609060101010101" charset="-122"/>
              </a:rPr>
              <a:t>班集体是按照班级授课制的培养目标和教育规范组织起来的，以共同学习活动和</a:t>
            </a:r>
            <a:endParaRPr lang="zh-CN" altLang="en-US" sz="2000">
              <a:latin typeface="楷体" panose="02010609060101010101" charset="-122"/>
              <a:ea typeface="楷体" panose="02010609060101010101" charset="-122"/>
              <a:cs typeface="楷体" panose="02010609060101010101" charset="-122"/>
            </a:endParaRPr>
          </a:p>
          <a:p>
            <a:pPr indent="508000" fontAlgn="auto">
              <a:lnSpc>
                <a:spcPct val="125000"/>
              </a:lnSpc>
              <a:extLst>
                <a:ext uri="{35155182-B16C-46BC-9424-99874614C6A1}">
                  <wpsdc:indentchars xmlns:wpsdc="http://www.wps.cn/officeDocument/2017/drawingmlCustomData" val="200" checksum="282533468"/>
                </a:ext>
              </a:extLst>
            </a:pPr>
            <a:r>
              <a:rPr lang="zh-CN" altLang="en-US" sz="2000">
                <a:latin typeface="楷体" panose="02010609060101010101" charset="-122"/>
                <a:ea typeface="楷体" panose="02010609060101010101" charset="-122"/>
                <a:cs typeface="楷体" panose="02010609060101010101" charset="-122"/>
              </a:rPr>
              <a:t>直接性人际交往为特征的社会心理共同体。对于班集体的概念可从以下几方面来把握：</a:t>
            </a:r>
            <a:endParaRPr lang="zh-CN" altLang="en-US" sz="20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09143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一、班集体的概念</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41227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54232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735962"/>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5697220" y="1800860"/>
            <a:ext cx="6172200" cy="4323080"/>
          </a:xfrm>
          <a:prstGeom prst="rect">
            <a:avLst/>
          </a:prstGeom>
          <a:noFill/>
        </p:spPr>
        <p:txBody>
          <a:bodyPr wrap="square" rtlCol="0" anchor="t">
            <a:spAutoFit/>
          </a:bodyPr>
          <a:p>
            <a:pPr indent="508000" fontAlgn="auto">
              <a:lnSpc>
                <a:spcPct val="125000"/>
              </a:lnSpc>
              <a:extLst>
                <a:ext uri="{35155182-B16C-46BC-9424-99874614C6A1}">
                  <wpsdc:indentchars xmlns:wpsdc="http://www.wps.cn/officeDocument/2017/drawingmlCustomData" val="200" checksum="282533468"/>
                </a:ext>
              </a:extLst>
            </a:pPr>
            <a:r>
              <a:rPr lang="zh-CN" altLang="en-US" sz="2000">
                <a:latin typeface="楷体" panose="02010609060101010101" charset="-122"/>
                <a:ea typeface="楷体" panose="02010609060101010101" charset="-122"/>
                <a:cs typeface="楷体" panose="02010609060101010101" charset="-122"/>
              </a:rPr>
              <a:t>首先，班集体是一个以学生亚文化为特征的社会群体，它传导和积淀着班级制度</a:t>
            </a:r>
            <a:r>
              <a:rPr lang="zh-CN" altLang="en-US" sz="2000">
                <a:latin typeface="楷体" panose="02010609060101010101" charset="-122"/>
                <a:ea typeface="楷体" panose="02010609060101010101" charset="-122"/>
                <a:cs typeface="楷体" panose="02010609060101010101" charset="-122"/>
                <a:sym typeface="+mn-ea"/>
              </a:rPr>
              <a:t>的社会文化基因；其次，班集体又是一个以教学为中介的共同活动体系，它以课堂教</a:t>
            </a:r>
            <a:r>
              <a:rPr lang="zh-CN" altLang="en-US" sz="2000">
                <a:latin typeface="楷体" panose="02010609060101010101" charset="-122"/>
                <a:ea typeface="楷体" panose="02010609060101010101" charset="-122"/>
                <a:cs typeface="楷体" panose="02010609060101010101" charset="-122"/>
                <a:sym typeface="+mn-ea"/>
              </a:rPr>
              <a:t>学为中介，整合学校</a:t>
            </a:r>
            <a:r>
              <a:rPr lang="zh-CN" altLang="en-US" sz="2000">
                <a:latin typeface="楷体" panose="02010609060101010101" charset="-122"/>
                <a:ea typeface="楷体" panose="02010609060101010101" charset="-122"/>
                <a:cs typeface="楷体" panose="02010609060101010101" charset="-122"/>
                <a:sym typeface="+mn-ea"/>
              </a:rPr>
              <a:t>、社会、家庭的教育影响，社会化的共同学习活动是班集体形成和发展的主要整合因素；再次，班集体还是一个以直接交往为特征的人际关系系统，正是交往和人际关系，动态地反映了集体与个体、个体与个体、集体与环境的相互作用，标志着集体形成的过程；最后，班集体是一个以集体主义价值为导向的社会心理共同体，集体心理的统一性和社会成熟度综合反映了集体主体性的水平。</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236855"/>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二、班集体的功能</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443809" y="24723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687070" y="1854835"/>
            <a:ext cx="6269355" cy="1068705"/>
          </a:xfrm>
          <a:prstGeom prst="rect">
            <a:avLst/>
          </a:prstGeom>
        </p:spPr>
        <p:txBody>
          <a:bodyPr wrap="square">
            <a:spAutoFit/>
          </a:bodyPr>
          <a:p>
            <a:pPr indent="304800" algn="l" fontAlgn="auto">
              <a:lnSpc>
                <a:spcPct val="140000"/>
              </a:lnSpc>
              <a:spcAft>
                <a:spcPts val="0"/>
              </a:spcAft>
              <a:extLst>
                <a:ext uri="{35155182-B16C-46BC-9424-99874614C6A1}">
                  <wpsdc:indentchars xmlns:wpsdc="http://www.wps.cn/officeDocument/2017/drawingmlCustomData" val="200" checksum="1077528236"/>
                </a:ext>
              </a:extLst>
            </a:pPr>
            <a:r>
              <a:rPr lang="en-US" altLang="zh-CN" sz="12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 </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30000"/>
              </a:lnSpc>
              <a:spcAft>
                <a:spcPts val="0"/>
              </a:spcAft>
              <a:extLst>
                <a:ext uri="{35155182-B16C-46BC-9424-99874614C6A1}">
                  <wpsdc:indentchars xmlns:wpsdc="http://www.wps.cn/officeDocument/2017/drawingmlCustomData" val="200" checksum="59296752"/>
                </a:ext>
              </a:extLst>
            </a:pP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30000"/>
              </a:lnSpc>
              <a:spcAft>
                <a:spcPts val="0"/>
              </a:spcAft>
              <a:extLst>
                <a:ext uri="{35155182-B16C-46BC-9424-99874614C6A1}">
                  <wpsdc:indentchars xmlns:wpsdc="http://www.wps.cn/officeDocument/2017/drawingmlCustomData" val="200" checksum="59296752"/>
                </a:ext>
              </a:extLst>
            </a:pP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7885" y="2068830"/>
            <a:ext cx="4708525" cy="4708525"/>
          </a:xfrm>
          <a:prstGeom prst="rect">
            <a:avLst/>
          </a:prstGeom>
        </p:spPr>
      </p:pic>
      <p:sp>
        <p:nvSpPr>
          <p:cNvPr id="8" name="文本框 7"/>
          <p:cNvSpPr txBox="1"/>
          <p:nvPr/>
        </p:nvSpPr>
        <p:spPr>
          <a:xfrm>
            <a:off x="293370" y="1236980"/>
            <a:ext cx="7663815" cy="1291590"/>
          </a:xfrm>
          <a:prstGeom prst="rect">
            <a:avLst/>
          </a:prstGeom>
          <a:noFill/>
        </p:spPr>
        <p:txBody>
          <a:bodyPr wrap="square" rtlCol="0" anchor="t">
            <a:spAutoFit/>
          </a:bodyPr>
          <a:p>
            <a:pPr indent="406400" fontAlgn="auto">
              <a:lnSpc>
                <a:spcPct val="122000"/>
              </a:lnSpc>
              <a:extLst>
                <a:ext uri="{35155182-B16C-46BC-9424-99874614C6A1}">
                  <wpsdc:indentchars xmlns:wpsdc="http://www.wps.cn/officeDocument/2017/drawingmlCustomData" val="200" checksum="1740828767"/>
                </a:ext>
              </a:extLst>
            </a:pPr>
            <a:r>
              <a:rPr lang="en-US" altLang="zh-CN" sz="1600"/>
              <a:t> </a:t>
            </a:r>
            <a:r>
              <a:rPr lang="zh-CN" altLang="en-US" sz="1600"/>
              <a:t>班集体的功能很早就为一些教育家们所认识。马卡连柯认为：“集体是一种很大</a:t>
            </a:r>
            <a:r>
              <a:rPr lang="zh-CN" altLang="en-US" sz="1600">
                <a:sym typeface="+mn-ea"/>
              </a:rPr>
              <a:t>的教育力量”“在班集体中不用任何专门的办法，就可以发展关于集体的价值、关于</a:t>
            </a:r>
            <a:r>
              <a:rPr lang="zh-CN" altLang="en-US" sz="1600">
                <a:sym typeface="+mn-ea"/>
              </a:rPr>
              <a:t>集体尊严的概念”。良好的、成熟的班集体具有多种功能，使每一个学生在其中受到教育、得到发展。</a:t>
            </a:r>
            <a:endParaRPr lang="zh-CN" altLang="en-US" sz="1600"/>
          </a:p>
        </p:txBody>
      </p:sp>
      <p:pic>
        <p:nvPicPr>
          <p:cNvPr id="9" name="图片 8" descr="千库网_卡通彩旗童趣方框_元素编号11925895"/>
          <p:cNvPicPr>
            <a:picLocks noChangeAspect="1"/>
          </p:cNvPicPr>
          <p:nvPr/>
        </p:nvPicPr>
        <p:blipFill>
          <a:blip r:embed="rId5"/>
          <a:stretch>
            <a:fillRect/>
          </a:stretch>
        </p:blipFill>
        <p:spPr>
          <a:xfrm>
            <a:off x="458470" y="2788285"/>
            <a:ext cx="2547620" cy="1931035"/>
          </a:xfrm>
          <a:prstGeom prst="rect">
            <a:avLst/>
          </a:prstGeom>
        </p:spPr>
      </p:pic>
      <p:pic>
        <p:nvPicPr>
          <p:cNvPr id="10" name="图片 9" descr="千库网_卡通彩旗童趣方框_元素编号11925895"/>
          <p:cNvPicPr>
            <a:picLocks noChangeAspect="1"/>
          </p:cNvPicPr>
          <p:nvPr/>
        </p:nvPicPr>
        <p:blipFill>
          <a:blip r:embed="rId5"/>
          <a:stretch>
            <a:fillRect/>
          </a:stretch>
        </p:blipFill>
        <p:spPr>
          <a:xfrm>
            <a:off x="3531235" y="2788285"/>
            <a:ext cx="2547620" cy="1931035"/>
          </a:xfrm>
          <a:prstGeom prst="rect">
            <a:avLst/>
          </a:prstGeom>
        </p:spPr>
      </p:pic>
      <p:sp>
        <p:nvSpPr>
          <p:cNvPr id="14" name="文本框 13"/>
          <p:cNvSpPr txBox="1"/>
          <p:nvPr/>
        </p:nvSpPr>
        <p:spPr>
          <a:xfrm>
            <a:off x="814070" y="3491230"/>
            <a:ext cx="1814195" cy="429895"/>
          </a:xfrm>
          <a:prstGeom prst="rect">
            <a:avLst/>
          </a:prstGeom>
          <a:solidFill>
            <a:srgbClr val="E27DA9"/>
          </a:solidFill>
          <a:ln w="22225">
            <a:noFill/>
          </a:ln>
        </p:spPr>
        <p:txBody>
          <a:bodyPr wrap="square" rtlCol="0">
            <a:spAutoFit/>
          </a:bodyPr>
          <a:p>
            <a:pPr algn="ctr">
              <a:lnSpc>
                <a:spcPct val="110000"/>
              </a:lnSpc>
            </a:pPr>
            <a:r>
              <a:rPr lang="en-US" altLang="zh-CN" sz="2000" b="1" dirty="0">
                <a:solidFill>
                  <a:schemeClr val="bg1"/>
                </a:solidFill>
                <a:latin typeface="字魂131号-酷乐潮玩体" panose="00000500000000000000" pitchFamily="2" charset="-122"/>
                <a:ea typeface="字魂131号-酷乐潮玩体" panose="00000500000000000000" pitchFamily="2" charset="-122"/>
              </a:rPr>
              <a:t>社会化功能</a:t>
            </a:r>
            <a:endParaRPr lang="en-US" altLang="zh-CN" sz="2000" b="1" dirty="0">
              <a:solidFill>
                <a:schemeClr val="bg1"/>
              </a:solidFill>
              <a:latin typeface="字魂131号-酷乐潮玩体" panose="00000500000000000000" pitchFamily="2" charset="-122"/>
              <a:ea typeface="字魂131号-酷乐潮玩体" panose="00000500000000000000" pitchFamily="2" charset="-122"/>
            </a:endParaRPr>
          </a:p>
        </p:txBody>
      </p:sp>
      <p:sp>
        <p:nvSpPr>
          <p:cNvPr id="11" name="文本框 10"/>
          <p:cNvSpPr txBox="1"/>
          <p:nvPr/>
        </p:nvSpPr>
        <p:spPr>
          <a:xfrm>
            <a:off x="3907790" y="3510280"/>
            <a:ext cx="1814195" cy="429895"/>
          </a:xfrm>
          <a:prstGeom prst="rect">
            <a:avLst/>
          </a:prstGeom>
          <a:solidFill>
            <a:srgbClr val="F8AF40"/>
          </a:solidFill>
          <a:ln w="22225">
            <a:noFill/>
          </a:ln>
        </p:spPr>
        <p:txBody>
          <a:bodyPr wrap="square" rtlCol="0">
            <a:spAutoFit/>
          </a:bodyPr>
          <a:p>
            <a:pPr algn="ctr">
              <a:lnSpc>
                <a:spcPct val="110000"/>
              </a:lnSpc>
            </a:pPr>
            <a:r>
              <a:rPr lang="en-US" altLang="zh-CN" sz="2000" b="1" dirty="0">
                <a:solidFill>
                  <a:schemeClr val="bg1"/>
                </a:solidFill>
                <a:latin typeface="字魂131号-酷乐潮玩体" panose="00000500000000000000" pitchFamily="2" charset="-122"/>
                <a:ea typeface="字魂131号-酷乐潮玩体" panose="00000500000000000000" pitchFamily="2" charset="-122"/>
              </a:rPr>
              <a:t>教育功能</a:t>
            </a:r>
            <a:endParaRPr lang="en-US" altLang="zh-CN" sz="2000" b="1" dirty="0">
              <a:solidFill>
                <a:schemeClr val="bg1"/>
              </a:solidFill>
              <a:latin typeface="字魂131号-酷乐潮玩体" panose="00000500000000000000" pitchFamily="2" charset="-122"/>
              <a:ea typeface="字魂131号-酷乐潮玩体" panose="00000500000000000000" pitchFamily="2" charset="-122"/>
            </a:endParaRPr>
          </a:p>
        </p:txBody>
      </p:sp>
      <p:pic>
        <p:nvPicPr>
          <p:cNvPr id="12" name="图片 11" descr="千库网_卡通彩旗童趣方框_元素编号11925895"/>
          <p:cNvPicPr>
            <a:picLocks noChangeAspect="1"/>
          </p:cNvPicPr>
          <p:nvPr/>
        </p:nvPicPr>
        <p:blipFill>
          <a:blip r:embed="rId5"/>
          <a:stretch>
            <a:fillRect/>
          </a:stretch>
        </p:blipFill>
        <p:spPr>
          <a:xfrm>
            <a:off x="495300" y="4982210"/>
            <a:ext cx="2547620" cy="1931035"/>
          </a:xfrm>
          <a:prstGeom prst="rect">
            <a:avLst/>
          </a:prstGeom>
        </p:spPr>
      </p:pic>
      <p:pic>
        <p:nvPicPr>
          <p:cNvPr id="13" name="图片 12" descr="千库网_卡通彩旗童趣方框_元素编号11925895"/>
          <p:cNvPicPr>
            <a:picLocks noChangeAspect="1"/>
          </p:cNvPicPr>
          <p:nvPr/>
        </p:nvPicPr>
        <p:blipFill>
          <a:blip r:embed="rId5"/>
          <a:stretch>
            <a:fillRect/>
          </a:stretch>
        </p:blipFill>
        <p:spPr>
          <a:xfrm>
            <a:off x="3517265" y="4926965"/>
            <a:ext cx="2547620" cy="1931035"/>
          </a:xfrm>
          <a:prstGeom prst="rect">
            <a:avLst/>
          </a:prstGeom>
        </p:spPr>
      </p:pic>
      <p:sp>
        <p:nvSpPr>
          <p:cNvPr id="18" name="文本框 17"/>
          <p:cNvSpPr txBox="1"/>
          <p:nvPr/>
        </p:nvSpPr>
        <p:spPr>
          <a:xfrm>
            <a:off x="862330" y="5702300"/>
            <a:ext cx="1814195" cy="429895"/>
          </a:xfrm>
          <a:prstGeom prst="rect">
            <a:avLst/>
          </a:prstGeom>
          <a:solidFill>
            <a:srgbClr val="BAF3F7"/>
          </a:solidFill>
          <a:ln w="22225">
            <a:noFill/>
          </a:ln>
        </p:spPr>
        <p:txBody>
          <a:bodyPr wrap="square" rtlCol="0">
            <a:spAutoFit/>
          </a:bodyPr>
          <a:p>
            <a:pPr algn="ctr">
              <a:lnSpc>
                <a:spcPct val="110000"/>
              </a:lnSpc>
            </a:pPr>
            <a:r>
              <a:rPr lang="en-US" altLang="zh-CN" sz="2000" b="1" dirty="0">
                <a:solidFill>
                  <a:schemeClr val="bg1"/>
                </a:solidFill>
                <a:latin typeface="字魂131号-酷乐潮玩体" panose="00000500000000000000" pitchFamily="2" charset="-122"/>
                <a:ea typeface="字魂131号-酷乐潮玩体" panose="00000500000000000000" pitchFamily="2" charset="-122"/>
              </a:rPr>
              <a:t>归属功能</a:t>
            </a:r>
            <a:endParaRPr lang="en-US" altLang="zh-CN" sz="2000" b="1" dirty="0">
              <a:solidFill>
                <a:schemeClr val="bg1"/>
              </a:solidFill>
              <a:latin typeface="字魂131号-酷乐潮玩体" panose="00000500000000000000" pitchFamily="2" charset="-122"/>
              <a:ea typeface="字魂131号-酷乐潮玩体" panose="00000500000000000000" pitchFamily="2" charset="-122"/>
            </a:endParaRPr>
          </a:p>
        </p:txBody>
      </p:sp>
      <p:sp>
        <p:nvSpPr>
          <p:cNvPr id="19" name="文本框 18"/>
          <p:cNvSpPr txBox="1"/>
          <p:nvPr/>
        </p:nvSpPr>
        <p:spPr>
          <a:xfrm>
            <a:off x="3914140" y="5677535"/>
            <a:ext cx="1814195" cy="429895"/>
          </a:xfrm>
          <a:prstGeom prst="rect">
            <a:avLst/>
          </a:prstGeom>
          <a:solidFill>
            <a:srgbClr val="E27DA9"/>
          </a:solidFill>
          <a:ln w="22225">
            <a:noFill/>
          </a:ln>
        </p:spPr>
        <p:txBody>
          <a:bodyPr wrap="square" rtlCol="0">
            <a:spAutoFit/>
          </a:bodyPr>
          <a:p>
            <a:pPr algn="ctr">
              <a:lnSpc>
                <a:spcPct val="110000"/>
              </a:lnSpc>
            </a:pPr>
            <a:r>
              <a:rPr lang="en-US" altLang="zh-CN" sz="2000" b="1" dirty="0">
                <a:solidFill>
                  <a:schemeClr val="bg1"/>
                </a:solidFill>
                <a:latin typeface="字魂131号-酷乐潮玩体" panose="00000500000000000000" pitchFamily="2" charset="-122"/>
                <a:ea typeface="字魂131号-酷乐潮玩体" panose="00000500000000000000" pitchFamily="2" charset="-122"/>
              </a:rPr>
              <a:t>发展功能</a:t>
            </a:r>
            <a:endParaRPr lang="en-US" altLang="zh-CN" sz="2000" b="1" dirty="0">
              <a:solidFill>
                <a:schemeClr val="bg1"/>
              </a:solidFill>
              <a:latin typeface="字魂131号-酷乐潮玩体" panose="00000500000000000000" pitchFamily="2" charset="-122"/>
              <a:ea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47"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bldLvl="0" animBg="1"/>
      <p:bldP spid="11" grpId="0" bldLvl="0" animBg="1"/>
      <p:bldP spid="18" grpId="0" bldLvl="0" animBg="1"/>
      <p:bldP spid="19"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72765" y="742950"/>
            <a:ext cx="7110095" cy="3913505"/>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rPr>
              <a:t>（一）社会化功能</a:t>
            </a:r>
            <a:endParaRPr lang="zh-CN" altLang="zh-CN" kern="100"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人的社会化，一方面可以通过学校教育教学过程而获得相应的知识、观念、能力等；</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另一方面，必须通过直接参与社会生活过程，把社会文化、规范内化为自己的社会文化素养。班集体是学生直接生活于其中的微观的社会体系，是实施教育教学活动的组织，也是学生参与社会生活的主要场所。。班集体具有积极的价值导向及符合社会发展要求的目标和教育内容，拥有组织机构和制度规范。学生进入班级集体，要成为其中的一员，必然要遵从和依照集体的规范行事，并承担一定的社会角色和责任，与他人合作共事、处理人际冲突、参与制定集体规范和评价集体中的人与事等，这些社会化的角色和行为均为一个社会公民养成基本品质奠定了基础。</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p:txBody>
      </p:sp>
      <p:pic>
        <p:nvPicPr>
          <p:cNvPr id="22" name="图形 13"/>
          <p:cNvPicPr>
            <a:picLocks noChangeAspect="1"/>
          </p:cNvPicPr>
          <p:nvPr/>
        </p:nvPicPr>
        <p:blipFill>
          <a:blip r:embed="rId1"/>
          <a:stretch>
            <a:fillRect/>
          </a:stretch>
        </p:blipFill>
        <p:spPr>
          <a:xfrm>
            <a:off x="10922167" y="316862"/>
            <a:ext cx="501660" cy="501660"/>
          </a:xfrm>
          <a:prstGeom prst="rect">
            <a:avLst/>
          </a:prstGeom>
          <a:effectLst>
            <a:outerShdw blurRad="12700" dist="12700" dir="2700000" algn="tl" rotWithShape="0">
              <a:prstClr val="black">
                <a:alpha val="40000"/>
              </a:prstClr>
            </a:outerShdw>
          </a:effectLst>
        </p:spPr>
      </p:pic>
      <p:pic>
        <p:nvPicPr>
          <p:cNvPr id="10" name="图片 9"/>
          <p:cNvPicPr>
            <a:picLocks noChangeAspect="1"/>
          </p:cNvPicPr>
          <p:nvPr/>
        </p:nvPicPr>
        <p:blipFill rotWithShape="1">
          <a:blip r:embed="rId2" cstate="email"/>
          <a:srcRect/>
          <a:stretch>
            <a:fillRect/>
          </a:stretch>
        </p:blipFill>
        <p:spPr>
          <a:xfrm>
            <a:off x="-3175" y="3814169"/>
            <a:ext cx="12192000" cy="3054626"/>
          </a:xfrm>
          <a:prstGeom prst="rect">
            <a:avLst/>
          </a:prstGeom>
        </p:spPr>
      </p:pic>
      <p:sp>
        <p:nvSpPr>
          <p:cNvPr id="23" name="文本框 22"/>
          <p:cNvSpPr txBox="1"/>
          <p:nvPr/>
        </p:nvSpPr>
        <p:spPr>
          <a:xfrm>
            <a:off x="413385" y="2292350"/>
            <a:ext cx="2214880" cy="706755"/>
          </a:xfrm>
          <a:prstGeom prst="rect">
            <a:avLst/>
          </a:prstGeom>
          <a:noFill/>
        </p:spPr>
        <p:txBody>
          <a:bodyPr wrap="none" rtlCol="0" anchor="t">
            <a:spAutoFit/>
          </a:bodyPr>
          <a:p>
            <a:pPr algn="l"/>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二</a:t>
            </a:r>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a:t>
            </a:r>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班集体的功能</a:t>
            </a:r>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a:p>
            <a:pPr algn="l"/>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endParaRPr>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295" y="-528320"/>
            <a:ext cx="2875915" cy="28759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6"/>
                </a:solidFill>
                <a:latin typeface="黑体" panose="02010600030101010101" charset="-122"/>
                <a:ea typeface="黑体" panose="02010600030101010101" charset="-122"/>
                <a:cs typeface="+mn-ea"/>
                <a:sym typeface="+mn-lt"/>
              </a:rPr>
              <a:t>项目目标</a:t>
            </a:r>
            <a:endParaRPr sz="4000" dirty="0">
              <a:solidFill>
                <a:schemeClr val="accent6"/>
              </a:solidFill>
              <a:latin typeface="黑体" panose="02010600030101010101" charset="-122"/>
              <a:ea typeface="黑体" panose="02010600030101010101" charset="-122"/>
              <a:cs typeface="+mn-ea"/>
              <a:sym typeface="+mn-lt"/>
            </a:endParaRPr>
          </a:p>
        </p:txBody>
      </p:sp>
      <p:sp>
        <p:nvSpPr>
          <p:cNvPr id="13" name="Freeform 9"/>
          <p:cNvSpPr/>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2" name="矩形 1"/>
            <p:cNvSpPr/>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grpSp>
        <p:nvGrpSpPr>
          <p:cNvPr id="20" name="组合 19"/>
          <p:cNvGrpSpPr/>
          <p:nvPr/>
        </p:nvGrpSpPr>
        <p:grpSpPr>
          <a:xfrm>
            <a:off x="5302250" y="1341120"/>
            <a:ext cx="1652270" cy="2499360"/>
            <a:chOff x="8299" y="2452"/>
            <a:chExt cx="2602" cy="3936"/>
          </a:xfrm>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chemeClr val="accent3"/>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0030101010101" charset="-122"/>
                <a:ea typeface="黑体" panose="0201060003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9" name="矩形 8"/>
            <p:cNvSpPr/>
            <p:nvPr/>
          </p:nvSpPr>
          <p:spPr>
            <a:xfrm>
              <a:off x="8528" y="4623"/>
              <a:ext cx="2144" cy="1016"/>
            </a:xfrm>
            <a:prstGeom prst="rect">
              <a:avLst/>
            </a:prstGeom>
          </p:spPr>
          <p:txBody>
            <a:bodyPr wrap="square">
              <a:spAutoFit/>
            </a:bodyPr>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grpSp>
        <p:nvGrpSpPr>
          <p:cNvPr id="21" name="组合 20"/>
          <p:cNvGrpSpPr/>
          <p:nvPr/>
        </p:nvGrpSpPr>
        <p:grpSpPr>
          <a:xfrm>
            <a:off x="8250555" y="1196340"/>
            <a:ext cx="1652270" cy="2454910"/>
            <a:chOff x="12942" y="2224"/>
            <a:chExt cx="2602" cy="3866"/>
          </a:xfrm>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0" name="矩形 9"/>
            <p:cNvSpPr/>
            <p:nvPr/>
          </p:nvSpPr>
          <p:spPr>
            <a:xfrm>
              <a:off x="13172" y="4270"/>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情感态度与价值观目标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sp>
        <p:nvSpPr>
          <p:cNvPr id="11" name="文本框 22"/>
          <p:cNvSpPr txBox="1"/>
          <p:nvPr/>
        </p:nvSpPr>
        <p:spPr>
          <a:xfrm flipH="1">
            <a:off x="652145" y="3841115"/>
            <a:ext cx="3898265" cy="2192020"/>
          </a:xfrm>
          <a:prstGeom prst="rect">
            <a:avLst/>
          </a:prstGeom>
          <a:noFill/>
          <a:ln w="9525">
            <a:noFill/>
            <a:miter/>
          </a:ln>
          <a:effectLst>
            <a:outerShdw sx="999" sy="999" algn="ctr" rotWithShape="0">
              <a:srgbClr val="000000"/>
            </a:outerShdw>
          </a:effectLst>
        </p:spPr>
        <p:txBody>
          <a:bodyPr wrap="square" anchor="t">
            <a:spAutoFit/>
          </a:bodyPr>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理解并掌握小学班级管理目标的制定原则和过程。</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理解并掌握小学班级组织机构的形式及班干部的培养途径，掌握小学班级规范的制定和履行。</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 学会制定班干部选拔和培训计划。</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4. 能够结合实际案例，制定班级目标和计划， 能在制定班规的过程中掌握班规特征、班规制定的流程。</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31" name="文本框 30"/>
          <p:cNvSpPr txBox="1"/>
          <p:nvPr/>
        </p:nvSpPr>
        <p:spPr>
          <a:xfrm flipH="1">
            <a:off x="4813935" y="3841115"/>
            <a:ext cx="2844165" cy="1591310"/>
          </a:xfrm>
          <a:prstGeom prst="rect">
            <a:avLst/>
          </a:prstGeom>
          <a:noFill/>
          <a:ln w="9525">
            <a:noFill/>
            <a:miter/>
          </a:ln>
          <a:effectLst>
            <a:outerShdw sx="999" sy="999" algn="ctr" rotWithShape="0">
              <a:srgbClr val="000000"/>
            </a:outerShdw>
          </a:effectLst>
        </p:spPr>
        <p:txBody>
          <a:bodyPr wrap="square" anchor="t">
            <a:spAutoFit/>
          </a:bodyPr>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通过情景模拟、小组合作的方式，能够设计出班干部选拔计划，</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掌握班级组织结构建设的途径。</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通过实地调查的方法，掌握小学优秀班集体建设的现状和途径。</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25" name="文本框 22"/>
          <p:cNvSpPr txBox="1"/>
          <p:nvPr/>
        </p:nvSpPr>
        <p:spPr>
          <a:xfrm flipH="1">
            <a:off x="8018780" y="3841115"/>
            <a:ext cx="2748280" cy="1891665"/>
          </a:xfrm>
          <a:prstGeom prst="rect">
            <a:avLst/>
          </a:prstGeom>
          <a:noFill/>
          <a:ln w="9525">
            <a:noFill/>
            <a:miter/>
          </a:ln>
          <a:effectLst>
            <a:outerShdw sx="999" sy="999" algn="ctr" rotWithShape="0">
              <a:srgbClr val="000000"/>
            </a:outerShdw>
          </a:effectLst>
        </p:spPr>
        <p:txBody>
          <a:bodyPr wrap="square" anchor="t">
            <a:spAutoFit/>
          </a:bodyPr>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培养学生的自主学习和独立思考的能力。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培养学生团队协作、人际沟通等可持续发展的能力。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 提高学生的学习热情，培养学生的积极进取意识。</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cxnSp>
        <p:nvCxnSpPr>
          <p:cNvPr id="14" name="直接连接符 13"/>
          <p:cNvCxnSpPr/>
          <p:nvPr/>
        </p:nvCxnSpPr>
        <p:spPr>
          <a:xfrm flipV="1">
            <a:off x="4672965" y="38411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833360" y="38411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29560" y="521970"/>
            <a:ext cx="7626350" cy="4179570"/>
          </a:xfrm>
          <a:prstGeom prst="rect">
            <a:avLst/>
          </a:prstGeom>
        </p:spPr>
        <p:txBody>
          <a:bodyPr wrap="square">
            <a:spAutoFit/>
          </a:bodyPr>
          <a:p>
            <a:pPr indent="355600" algn="just" fontAlgn="auto">
              <a:lnSpc>
                <a:spcPct val="130000"/>
              </a:lnSpc>
              <a:spcAft>
                <a:spcPts val="0"/>
              </a:spcAft>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a:t>
            </a:r>
            <a:endParaRPr lang="zh-CN" altLang="zh-CN" sz="14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altLang="zh-CN" kern="100"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rPr>
              <a:t>（二）教育功能</a:t>
            </a:r>
            <a:endParaRPr lang="zh-CN" altLang="zh-CN" kern="100"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endParaRPr>
          </a:p>
          <a:p>
            <a:pPr indent="355600" algn="l" fontAlgn="auto">
              <a:lnSpc>
                <a:spcPct val="125000"/>
              </a:lnSpc>
              <a:spcAft>
                <a:spcPts val="0"/>
              </a:spcAft>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班集体能有目的、有计划地把全面发展的教育目标落实到每个成员的身心发展上，</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既能向他们传授科学文化知识，教他们社会生活的基本技能，又能对其教导社会生活规范，训练社会行为方式，培养学生的社会角色。同时，根据马卡连柯提出的“平行教育”原则，培养了一个好的集体，就会对班级中的每一个人起到好的影响。集体是教育学生的有效手段，在教师的教育实践中，应通过科学的方式教育影响集体，提高集体的素质，并用集体影响个体，达到关注和促进每一个学生发展的目的；同时，教育者要把针对个别学生的教育置于集体教育背景中来加以考虑，在教育个别学生的同时，科学地运用集体教育的因素，达到既教育集体又教育学生个体的作用。</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p:txBody>
      </p:sp>
      <p:pic>
        <p:nvPicPr>
          <p:cNvPr id="22" name="图形 13"/>
          <p:cNvPicPr>
            <a:picLocks noChangeAspect="1"/>
          </p:cNvPicPr>
          <p:nvPr/>
        </p:nvPicPr>
        <p:blipFill>
          <a:blip r:embed="rId1"/>
          <a:stretch>
            <a:fillRect/>
          </a:stretch>
        </p:blipFill>
        <p:spPr>
          <a:xfrm>
            <a:off x="10922167" y="316862"/>
            <a:ext cx="501660" cy="501660"/>
          </a:xfrm>
          <a:prstGeom prst="rect">
            <a:avLst/>
          </a:prstGeom>
          <a:effectLst>
            <a:outerShdw blurRad="12700" dist="12700" dir="2700000" algn="tl" rotWithShape="0">
              <a:prstClr val="black">
                <a:alpha val="40000"/>
              </a:prstClr>
            </a:outerShdw>
          </a:effectLst>
        </p:spPr>
      </p:pic>
      <p:sp>
        <p:nvSpPr>
          <p:cNvPr id="23" name="文本框 22"/>
          <p:cNvSpPr txBox="1"/>
          <p:nvPr/>
        </p:nvSpPr>
        <p:spPr>
          <a:xfrm>
            <a:off x="396875" y="2449195"/>
            <a:ext cx="2214880" cy="706755"/>
          </a:xfrm>
          <a:prstGeom prst="rect">
            <a:avLst/>
          </a:prstGeom>
          <a:noFill/>
        </p:spPr>
        <p:txBody>
          <a:bodyPr wrap="none" rtlCol="0" anchor="t">
            <a:spAutoFit/>
          </a:bodyPr>
          <a:p>
            <a:pPr algn="l"/>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二</a:t>
            </a:r>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a:t>
            </a:r>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班集体的功能</a:t>
            </a:r>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a:p>
            <a:pPr algn="l"/>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endParaRPr>
          </a:p>
        </p:txBody>
      </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735" y="-535305"/>
            <a:ext cx="2875915" cy="2875915"/>
          </a:xfrm>
          <a:prstGeom prst="rect">
            <a:avLst/>
          </a:prstGeom>
        </p:spPr>
      </p:pic>
      <p:pic>
        <p:nvPicPr>
          <p:cNvPr id="3" name="图片 2"/>
          <p:cNvPicPr>
            <a:picLocks noChangeAspect="1"/>
          </p:cNvPicPr>
          <p:nvPr/>
        </p:nvPicPr>
        <p:blipFill rotWithShape="1">
          <a:blip r:embed="rId3" cstate="email"/>
          <a:srcRect/>
          <a:stretch>
            <a:fillRect/>
          </a:stretch>
        </p:blipFill>
        <p:spPr>
          <a:xfrm>
            <a:off x="-3175" y="3814169"/>
            <a:ext cx="12192000" cy="305462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46045" y="-82550"/>
            <a:ext cx="7912735" cy="4751070"/>
          </a:xfrm>
          <a:prstGeom prst="rect">
            <a:avLst/>
          </a:prstGeom>
        </p:spPr>
        <p:txBody>
          <a:bodyPr wrap="square">
            <a:spAutoFit/>
          </a:bodyPr>
          <a:p>
            <a:pPr indent="355600" algn="just" fontAlgn="auto">
              <a:lnSpc>
                <a:spcPct val="130000"/>
              </a:lnSpc>
              <a:spcAft>
                <a:spcPts val="0"/>
              </a:spcAft>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a:t>
            </a:r>
            <a:endParaRPr lang="zh-CN" altLang="zh-CN" sz="14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rPr>
              <a:t>（三）归属功能</a:t>
            </a:r>
            <a:endParaRPr lang="zh-CN" altLang="zh-CN" kern="100"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endParaRPr>
          </a:p>
          <a:p>
            <a:pPr indent="355600" algn="l" fontAlgn="auto">
              <a:lnSpc>
                <a:spcPct val="125000"/>
              </a:lnSpc>
              <a:spcAft>
                <a:spcPts val="0"/>
              </a:spcAft>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a:t>
            </a:r>
            <a:r>
              <a:rPr lang="zh-CN" altLang="zh-CN" sz="19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良好的班集体具有相互关爱、相互平等的人际关系和自由、安全的心理氛围。学</a:t>
            </a:r>
            <a:r>
              <a:rPr lang="zh-CN" altLang="zh-CN" sz="19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生作为其中的成员，能得到集体的尊重、关爱，能感受到自由、安全、愉悦的集体心理氛围。这对学生的心理健康而言，无疑是一种最好的保护剂。同时，学生作为集体中的一员，能在关爱、尊重他人和承担集体责任中发现自己的价值，从而获得人格上的自尊感。每个学生在班集体中都有自己要好的朋友，他们可以通过交流、沟通排解各种不良情绪，理解他人和被人理解，进而调整自己的不良心理和行为。同学之间的交流不仅能满足学生求知的需求，还可以在相互理解中获得心理上的支持。良好的班集体具有积极的价值追求，而集体积极的价值能对学生心理、行为起促进、引领的作用，它使学生能感受到来自集体的精神力量，感受到生活的乐趣和生命的意义。</a:t>
            </a:r>
            <a:endParaRPr lang="zh-CN" altLang="zh-CN" sz="19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p:txBody>
      </p:sp>
      <p:pic>
        <p:nvPicPr>
          <p:cNvPr id="22" name="图形 13"/>
          <p:cNvPicPr>
            <a:picLocks noChangeAspect="1"/>
          </p:cNvPicPr>
          <p:nvPr/>
        </p:nvPicPr>
        <p:blipFill>
          <a:blip r:embed="rId1"/>
          <a:stretch>
            <a:fillRect/>
          </a:stretch>
        </p:blipFill>
        <p:spPr>
          <a:xfrm>
            <a:off x="10922167" y="316862"/>
            <a:ext cx="501660" cy="501660"/>
          </a:xfrm>
          <a:prstGeom prst="rect">
            <a:avLst/>
          </a:prstGeom>
          <a:effectLst>
            <a:outerShdw blurRad="12700" dist="12700" dir="2700000" algn="tl" rotWithShape="0">
              <a:prstClr val="black">
                <a:alpha val="40000"/>
              </a:prstClr>
            </a:outerShdw>
          </a:effectLst>
        </p:spPr>
      </p:pic>
      <p:pic>
        <p:nvPicPr>
          <p:cNvPr id="10" name="图片 9"/>
          <p:cNvPicPr>
            <a:picLocks noChangeAspect="1"/>
          </p:cNvPicPr>
          <p:nvPr/>
        </p:nvPicPr>
        <p:blipFill rotWithShape="1">
          <a:blip r:embed="rId2" cstate="email"/>
          <a:srcRect/>
          <a:stretch>
            <a:fillRect/>
          </a:stretch>
        </p:blipFill>
        <p:spPr>
          <a:xfrm>
            <a:off x="-1905" y="3803374"/>
            <a:ext cx="12192000" cy="3054626"/>
          </a:xfrm>
          <a:prstGeom prst="rect">
            <a:avLst/>
          </a:prstGeom>
        </p:spPr>
      </p:pic>
      <p:sp>
        <p:nvSpPr>
          <p:cNvPr id="23" name="文本框 22"/>
          <p:cNvSpPr txBox="1"/>
          <p:nvPr/>
        </p:nvSpPr>
        <p:spPr>
          <a:xfrm>
            <a:off x="413385" y="2292350"/>
            <a:ext cx="2214880" cy="706755"/>
          </a:xfrm>
          <a:prstGeom prst="rect">
            <a:avLst/>
          </a:prstGeom>
          <a:noFill/>
        </p:spPr>
        <p:txBody>
          <a:bodyPr wrap="none" rtlCol="0" anchor="t">
            <a:spAutoFit/>
          </a:bodyPr>
          <a:p>
            <a:pPr algn="l"/>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二</a:t>
            </a:r>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a:t>
            </a:r>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班集体的功能</a:t>
            </a:r>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a:p>
            <a:pPr algn="l"/>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endParaRPr>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255" y="-494030"/>
            <a:ext cx="2875915" cy="28759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形 13"/>
          <p:cNvPicPr>
            <a:picLocks noChangeAspect="1"/>
          </p:cNvPicPr>
          <p:nvPr/>
        </p:nvPicPr>
        <p:blipFill>
          <a:blip r:embed="rId1"/>
          <a:stretch>
            <a:fillRect/>
          </a:stretch>
        </p:blipFill>
        <p:spPr>
          <a:xfrm>
            <a:off x="10922167" y="316862"/>
            <a:ext cx="501660" cy="501660"/>
          </a:xfrm>
          <a:prstGeom prst="rect">
            <a:avLst/>
          </a:prstGeom>
          <a:effectLst>
            <a:outerShdw blurRad="12700" dist="12700" dir="2700000" algn="tl" rotWithShape="0">
              <a:prstClr val="black">
                <a:alpha val="40000"/>
              </a:prstClr>
            </a:outerShdw>
          </a:effectLst>
        </p:spPr>
      </p:pic>
      <p:pic>
        <p:nvPicPr>
          <p:cNvPr id="10" name="图片 9"/>
          <p:cNvPicPr>
            <a:picLocks noChangeAspect="1"/>
          </p:cNvPicPr>
          <p:nvPr/>
        </p:nvPicPr>
        <p:blipFill rotWithShape="1">
          <a:blip r:embed="rId2" cstate="email"/>
          <a:srcRect/>
          <a:stretch>
            <a:fillRect/>
          </a:stretch>
        </p:blipFill>
        <p:spPr>
          <a:xfrm>
            <a:off x="66675" y="4317724"/>
            <a:ext cx="12192000" cy="3054626"/>
          </a:xfrm>
          <a:prstGeom prst="rect">
            <a:avLst/>
          </a:prstGeom>
        </p:spPr>
      </p:pic>
      <p:sp>
        <p:nvSpPr>
          <p:cNvPr id="23" name="文本框 22"/>
          <p:cNvSpPr txBox="1"/>
          <p:nvPr/>
        </p:nvSpPr>
        <p:spPr>
          <a:xfrm>
            <a:off x="413385" y="2292350"/>
            <a:ext cx="2214880" cy="706755"/>
          </a:xfrm>
          <a:prstGeom prst="rect">
            <a:avLst/>
          </a:prstGeom>
          <a:noFill/>
        </p:spPr>
        <p:txBody>
          <a:bodyPr wrap="none" rtlCol="0" anchor="t">
            <a:spAutoFit/>
          </a:bodyPr>
          <a:p>
            <a:pPr algn="l"/>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二</a:t>
            </a:r>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a:t>
            </a:r>
            <a:r>
              <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班集体的功能</a:t>
            </a:r>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a:p>
            <a:pPr algn="l"/>
            <a:endParaRPr lang="zh-CN" altLang="en-US" sz="20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endParaRPr>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255" y="-494030"/>
            <a:ext cx="2875915" cy="2875915"/>
          </a:xfrm>
          <a:prstGeom prst="rect">
            <a:avLst/>
          </a:prstGeom>
        </p:spPr>
      </p:pic>
      <p:sp>
        <p:nvSpPr>
          <p:cNvPr id="6" name="矩形 5"/>
          <p:cNvSpPr/>
          <p:nvPr/>
        </p:nvSpPr>
        <p:spPr>
          <a:xfrm>
            <a:off x="2633345" y="0"/>
            <a:ext cx="7992110" cy="5655310"/>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rPr>
              <a:t>（三）归属功能</a:t>
            </a:r>
            <a:endParaRPr lang="zh-CN" altLang="zh-CN" kern="100" dirty="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endParaRPr>
          </a:p>
          <a:p>
            <a:pPr indent="355600" algn="just" fontAlgn="auto">
              <a:lnSpc>
                <a:spcPct val="125000"/>
              </a:lnSpc>
              <a:spcBef>
                <a:spcPts val="0"/>
              </a:spcBef>
              <a:spcAft>
                <a:spcPts val="0"/>
              </a:spcAft>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a:t>
            </a:r>
            <a:r>
              <a:rPr lang="zh-CN" altLang="zh-CN" sz="16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良好的班集体具有相互关爱、相互平等的人际关系和自由、安全的心理氛围。学生作为其中的成员，能得到集体的尊重、关爱，能感受到自由、安全、愉悦的集体心理氛围。这对学生的心理健康而言，无疑是一种最好的保护剂。同时，学生作为集体中的一员，能在关爱、尊重他人和承担集体责任中发现自己的价值，从而获得人格上的自尊感。每个学生在班集体中都有自己要好的朋友，他们可以通过交流、沟通排解各种不良情绪，理解他人和被人理解，进而调整自己的不良心理和行为。同学之间的交流不仅能满足学生求知的需求，还可以在相互理解中获得心理上的支持。良好的班集体具有积极的价值追求，而集体积极的价值能对学生心理、行为起促进、引领的作用，它使学生能感受到来自集体的精神力量，感受到生活的乐趣和生命的意义。</a:t>
            </a:r>
            <a:endParaRPr lang="zh-CN" altLang="zh-CN" sz="16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457200" algn="just" fontAlgn="auto">
              <a:lnSpc>
                <a:spcPct val="130000"/>
              </a:lnSpc>
              <a:spcAft>
                <a:spcPts val="0"/>
              </a:spcAft>
            </a:pPr>
            <a:r>
              <a:rPr lang="zh-CN" altLang="zh-CN" sz="1400" kern="100"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rPr>
              <a:t>（三）发展功能</a:t>
            </a:r>
            <a:endParaRPr lang="zh-CN" altLang="zh-CN" sz="1400" kern="100"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endParaRPr>
          </a:p>
          <a:p>
            <a:pPr indent="355600" algn="just" fontAlgn="auto">
              <a:lnSpc>
                <a:spcPct val="125000"/>
              </a:lnSpc>
              <a:spcBef>
                <a:spcPts val="0"/>
              </a:spcBef>
              <a:spcAft>
                <a:spcPts val="0"/>
              </a:spcAft>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a:t>
            </a:r>
            <a:r>
              <a:rPr lang="zh-CN" altLang="zh-CN" sz="16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 班集体的自主管理为学生提供了不同的责任岗位，使学生担任不同的角色，学生在承担集体责任和角色时，产生对自我的积极期望，并在努力发挥作用中促进个性情感、能力、社会性、行为等方面发生积极变化。班集体具有丰富多彩的活动和精神生活，在集体活动中，每一个学生都有展示自己的才能、发挥个性创造潜力、获得集体成员肯定的机会。集体生活中展开的各种评价，有利于形成学生积极客观的自我意识，唤起积极的自我价值追求，从而促使其个性和谐健康地发展。</a:t>
            </a:r>
            <a:endParaRPr lang="zh-CN" altLang="zh-CN" sz="16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406400" algn="just" fontAlgn="auto">
              <a:lnSpc>
                <a:spcPct val="125000"/>
              </a:lnSpc>
              <a:spcBef>
                <a:spcPts val="0"/>
              </a:spcBef>
              <a:spcAft>
                <a:spcPts val="0"/>
              </a:spcAft>
              <a:extLst>
                <a:ext uri="{35155182-B16C-46BC-9424-99874614C6A1}">
                  <wpsdc:indentchars xmlns:wpsdc="http://www.wps.cn/officeDocument/2017/drawingmlCustomData" val="200" checksum="1740828767"/>
                </a:ext>
              </a:extLst>
            </a:pPr>
            <a:endParaRPr lang="zh-CN" altLang="zh-CN" sz="16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92225" y="426720"/>
            <a:ext cx="5224145" cy="681990"/>
          </a:xfrm>
          <a:prstGeom prst="rect">
            <a:avLst/>
          </a:prstGeom>
          <a:noFill/>
          <a:effectLst/>
        </p:spPr>
        <p:txBody>
          <a:bodyPr wrap="square" rtlCol="0">
            <a:spAutoFit/>
          </a:bodyPr>
          <a:p>
            <a:pPr>
              <a:lnSpc>
                <a:spcPct val="120000"/>
              </a:lnSpc>
            </a:pPr>
            <a:r>
              <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三、良好班集体具备的特征</a:t>
            </a:r>
            <a:endPar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443809" y="404084"/>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687070" y="1854835"/>
            <a:ext cx="6269355" cy="1068705"/>
          </a:xfrm>
          <a:prstGeom prst="rect">
            <a:avLst/>
          </a:prstGeom>
        </p:spPr>
        <p:txBody>
          <a:bodyPr wrap="square">
            <a:spAutoFit/>
          </a:bodyPr>
          <a:p>
            <a:pPr indent="304800" algn="l" fontAlgn="auto">
              <a:lnSpc>
                <a:spcPct val="140000"/>
              </a:lnSpc>
              <a:spcAft>
                <a:spcPts val="0"/>
              </a:spcAft>
              <a:extLst>
                <a:ext uri="{35155182-B16C-46BC-9424-99874614C6A1}">
                  <wpsdc:indentchars xmlns:wpsdc="http://www.wps.cn/officeDocument/2017/drawingmlCustomData" val="200" checksum="1077528236"/>
                </a:ext>
              </a:extLst>
            </a:pPr>
            <a:r>
              <a:rPr lang="en-US" altLang="zh-CN" sz="12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 </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30000"/>
              </a:lnSpc>
              <a:spcAft>
                <a:spcPts val="0"/>
              </a:spcAft>
              <a:extLst>
                <a:ext uri="{35155182-B16C-46BC-9424-99874614C6A1}">
                  <wpsdc:indentchars xmlns:wpsdc="http://www.wps.cn/officeDocument/2017/drawingmlCustomData" val="200" checksum="59296752"/>
                </a:ext>
              </a:extLst>
            </a:pP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30000"/>
              </a:lnSpc>
              <a:spcAft>
                <a:spcPts val="0"/>
              </a:spcAft>
              <a:extLst>
                <a:ext uri="{35155182-B16C-46BC-9424-99874614C6A1}">
                  <wpsdc:indentchars xmlns:wpsdc="http://www.wps.cn/officeDocument/2017/drawingmlCustomData" val="200" checksum="59296752"/>
                </a:ext>
              </a:extLst>
            </a:pP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sp>
        <p:nvSpPr>
          <p:cNvPr id="8" name="文本框 7"/>
          <p:cNvSpPr txBox="1"/>
          <p:nvPr/>
        </p:nvSpPr>
        <p:spPr>
          <a:xfrm>
            <a:off x="343535" y="1457325"/>
            <a:ext cx="7663815" cy="1014730"/>
          </a:xfrm>
          <a:prstGeom prst="rect">
            <a:avLst/>
          </a:prstGeom>
          <a:noFill/>
        </p:spPr>
        <p:txBody>
          <a:bodyPr wrap="square" rtlCol="0" anchor="t">
            <a:spAutoFit/>
          </a:bodyPr>
          <a:p>
            <a:pPr indent="406400" fontAlgn="auto">
              <a:lnSpc>
                <a:spcPct val="125000"/>
              </a:lnSpc>
              <a:extLst>
                <a:ext uri="{35155182-B16C-46BC-9424-99874614C6A1}">
                  <wpsdc:indentchars xmlns:wpsdc="http://www.wps.cn/officeDocument/2017/drawingmlCustomData" val="200" checksum="1740828767"/>
                </a:ext>
              </a:extLst>
            </a:pPr>
            <a:r>
              <a:rPr lang="en-US" altLang="zh-CN" sz="1600"/>
              <a:t>  </a:t>
            </a:r>
            <a:r>
              <a:rPr sz="1600"/>
              <a:t>班集体作为一个不断运动、不断发展变化的有机整体，它由雏形到真正形成集体，</a:t>
            </a:r>
            <a:r>
              <a:rPr sz="1600">
                <a:sym typeface="+mn-ea"/>
              </a:rPr>
              <a:t>必然有可以考察和评判的具体内容和标志。实践证实，良好的班集体对学生的身心发</a:t>
            </a:r>
            <a:r>
              <a:rPr sz="1600">
                <a:sym typeface="+mn-ea"/>
              </a:rPr>
              <a:t>展能产生极大的推动作用。</a:t>
            </a:r>
            <a:endParaRPr lang="zh-CN" altLang="en-US" sz="1600"/>
          </a:p>
        </p:txBody>
      </p:sp>
      <p:pic>
        <p:nvPicPr>
          <p:cNvPr id="5" name="图片 4" descr="图片包含 文字&#10;&#10;描述已自动生成"/>
          <p:cNvPicPr>
            <a:picLocks noChangeAspect="1"/>
          </p:cNvPicPr>
          <p:nvPr/>
        </p:nvPicPr>
        <p:blipFill rotWithShape="1">
          <a:blip r:embed="rId4">
            <a:extLst>
              <a:ext uri="{28A0092B-C50C-407E-A947-70E740481C1C}">
                <a14:useLocalDpi xmlns:a14="http://schemas.microsoft.com/office/drawing/2010/main" val="0"/>
              </a:ext>
            </a:extLst>
          </a:blip>
          <a:srcRect t="16747" b="11651"/>
          <a:stretch>
            <a:fillRect/>
          </a:stretch>
        </p:blipFill>
        <p:spPr>
          <a:xfrm>
            <a:off x="8558190" y="3620438"/>
            <a:ext cx="3485316" cy="2495551"/>
          </a:xfrm>
          <a:prstGeom prst="rect">
            <a:avLst/>
          </a:prstGeom>
        </p:spPr>
      </p:pic>
      <p:sp>
        <p:nvSpPr>
          <p:cNvPr id="37" name="矩形: 圆角 13"/>
          <p:cNvSpPr/>
          <p:nvPr/>
        </p:nvSpPr>
        <p:spPr>
          <a:xfrm>
            <a:off x="584835" y="2927350"/>
            <a:ext cx="3019425" cy="532130"/>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
        <p:nvSpPr>
          <p:cNvPr id="38" name="矩形: 圆角 14"/>
          <p:cNvSpPr/>
          <p:nvPr/>
        </p:nvSpPr>
        <p:spPr>
          <a:xfrm>
            <a:off x="3746500" y="2926080"/>
            <a:ext cx="3019425" cy="558165"/>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
        <p:nvSpPr>
          <p:cNvPr id="41" name="文本框 40"/>
          <p:cNvSpPr txBox="1"/>
          <p:nvPr/>
        </p:nvSpPr>
        <p:spPr>
          <a:xfrm>
            <a:off x="678815" y="3054350"/>
            <a:ext cx="2750820" cy="306705"/>
          </a:xfrm>
          <a:prstGeom prst="rect">
            <a:avLst/>
          </a:prstGeom>
          <a:noFill/>
        </p:spPr>
        <p:txBody>
          <a:bodyPr wrap="square" rtlCol="0">
            <a:spAutoFit/>
          </a:bodyPr>
          <a:p>
            <a:pPr algn="dist"/>
            <a:r>
              <a:rPr lang="zh-CN" altLang="en-US" sz="1400" b="1" dirty="0">
                <a:solidFill>
                  <a:schemeClr val="bg1"/>
                </a:solidFill>
                <a:uFillTx/>
                <a:latin typeface="字魂131号-酷乐潮玩体" charset="0"/>
                <a:ea typeface="字魂131号-酷乐潮玩体" panose="00000500000000000000" pitchFamily="2" charset="-122"/>
                <a:sym typeface="字魂131号-酷乐潮玩体" panose="00000500000000000000" pitchFamily="2" charset="-122"/>
              </a:rPr>
              <a:t>有明确而共同的奋斗目标</a:t>
            </a:r>
            <a:endParaRPr lang="zh-CN" altLang="en-US" sz="1400" b="1" dirty="0">
              <a:solidFill>
                <a:schemeClr val="bg1"/>
              </a:solidFill>
              <a:uFillTx/>
              <a:latin typeface="字魂131号-酷乐潮玩体" charset="0"/>
              <a:ea typeface="字魂131号-酷乐潮玩体" panose="00000500000000000000" pitchFamily="2" charset="-122"/>
              <a:sym typeface="字魂131号-酷乐潮玩体" panose="00000500000000000000" pitchFamily="2" charset="-122"/>
            </a:endParaRPr>
          </a:p>
        </p:txBody>
      </p:sp>
      <p:sp>
        <p:nvSpPr>
          <p:cNvPr id="2" name="文本框 1"/>
          <p:cNvSpPr txBox="1"/>
          <p:nvPr/>
        </p:nvSpPr>
        <p:spPr>
          <a:xfrm>
            <a:off x="3662045" y="3056890"/>
            <a:ext cx="3137535" cy="306705"/>
          </a:xfrm>
          <a:prstGeom prst="rect">
            <a:avLst/>
          </a:prstGeom>
          <a:noFill/>
        </p:spPr>
        <p:txBody>
          <a:bodyPr wrap="square" rtlCol="0">
            <a:spAutoFit/>
          </a:bodyPr>
          <a:p>
            <a:pPr algn="dist"/>
            <a:r>
              <a:rPr lang="zh-CN" altLang="en-US" sz="1400" b="1" dirty="0">
                <a:solidFill>
                  <a:schemeClr val="bg1"/>
                </a:solidFill>
                <a:latin typeface="字魂131号-酷乐潮玩体" panose="00000500000000000000" pitchFamily="2" charset="-122"/>
                <a:ea typeface="字魂131号-酷乐潮玩体" panose="00000500000000000000" pitchFamily="2" charset="-122"/>
                <a:sym typeface="字魂131号-酷乐潮玩体" panose="00000500000000000000" pitchFamily="2" charset="-122"/>
              </a:rPr>
              <a:t>有坚强的领导核心和健全的组织机构</a:t>
            </a:r>
            <a:endParaRPr lang="zh-CN" altLang="en-US" sz="1400" b="1" dirty="0">
              <a:solidFill>
                <a:schemeClr val="bg1"/>
              </a:solidFill>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
        <p:nvSpPr>
          <p:cNvPr id="3" name="矩形: 圆角 13"/>
          <p:cNvSpPr/>
          <p:nvPr/>
        </p:nvSpPr>
        <p:spPr>
          <a:xfrm>
            <a:off x="602615" y="3773805"/>
            <a:ext cx="3019425" cy="532130"/>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1400" b="1" dirty="0">
                <a:solidFill>
                  <a:schemeClr val="bg1"/>
                </a:solidFill>
                <a:uFillTx/>
                <a:latin typeface="字魂131号-酷乐潮玩体" charset="0"/>
                <a:ea typeface="字魂131号-酷乐潮玩体" panose="00000500000000000000" pitchFamily="2" charset="-122"/>
                <a:sym typeface="字魂131号-酷乐潮玩体" panose="00000500000000000000" pitchFamily="2" charset="-122"/>
              </a:rPr>
              <a:t>形成健康的舆论和优良的班风</a:t>
            </a:r>
            <a:endParaRPr lang="zh-CN" altLang="en-US" sz="1400" b="1" dirty="0">
              <a:solidFill>
                <a:schemeClr val="bg1"/>
              </a:solidFill>
              <a:uFillTx/>
              <a:latin typeface="字魂131号-酷乐潮玩体" charset="0"/>
              <a:ea typeface="字魂131号-酷乐潮玩体" panose="00000500000000000000" pitchFamily="2" charset="-122"/>
              <a:sym typeface="字魂131号-酷乐潮玩体" panose="00000500000000000000" pitchFamily="2" charset="-122"/>
            </a:endParaRPr>
          </a:p>
        </p:txBody>
      </p:sp>
      <p:sp>
        <p:nvSpPr>
          <p:cNvPr id="4" name="矩形: 圆角 14"/>
          <p:cNvSpPr/>
          <p:nvPr/>
        </p:nvSpPr>
        <p:spPr>
          <a:xfrm>
            <a:off x="3762375" y="3756025"/>
            <a:ext cx="3019425" cy="558165"/>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dirty="0">
                <a:solidFill>
                  <a:schemeClr val="bg1"/>
                </a:solidFill>
                <a:uFillTx/>
                <a:latin typeface="字魂131号-酷乐潮玩体" charset="0"/>
                <a:ea typeface="字魂131号-酷乐潮玩体" panose="00000500000000000000" pitchFamily="2" charset="-122"/>
                <a:sym typeface="字魂131号-酷乐潮玩体" panose="00000500000000000000" pitchFamily="2" charset="-122"/>
              </a:rPr>
              <a:t>一定的共同生活的准则</a:t>
            </a:r>
            <a:endParaRPr lang="zh-CN" altLang="en-US" sz="1400" b="1" dirty="0">
              <a:solidFill>
                <a:schemeClr val="bg1"/>
              </a:solidFill>
              <a:uFillTx/>
              <a:latin typeface="字魂131号-酷乐潮玩体" charset="0"/>
              <a:ea typeface="字魂131号-酷乐潮玩体" panose="00000500000000000000" pitchFamily="2" charset="-122"/>
              <a:sym typeface="字魂131号-酷乐潮玩体" panose="00000500000000000000" pitchFamily="2" charset="-122"/>
            </a:endParaRPr>
          </a:p>
        </p:txBody>
      </p:sp>
      <p:sp>
        <p:nvSpPr>
          <p:cNvPr id="7" name="矩形: 圆角 13"/>
          <p:cNvSpPr/>
          <p:nvPr/>
        </p:nvSpPr>
        <p:spPr>
          <a:xfrm>
            <a:off x="2130425" y="4641215"/>
            <a:ext cx="3113405" cy="532130"/>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1400" b="1" dirty="0">
                <a:solidFill>
                  <a:schemeClr val="bg1"/>
                </a:solidFill>
                <a:uFillTx/>
                <a:latin typeface="字魂131号-酷乐潮玩体" charset="0"/>
                <a:ea typeface="字魂131号-酷乐潮玩体" panose="00000500000000000000" pitchFamily="2" charset="-122"/>
                <a:sym typeface="字魂131号-酷乐潮玩体" panose="00000500000000000000" pitchFamily="2" charset="-122"/>
              </a:rPr>
              <a:t>集体成员之间平等、心理相容的氛围</a:t>
            </a:r>
            <a:endParaRPr lang="zh-CN" altLang="en-US" sz="1400" b="1" dirty="0">
              <a:solidFill>
                <a:schemeClr val="bg1"/>
              </a:solidFill>
              <a:uFillTx/>
              <a:latin typeface="字魂131号-酷乐潮玩体" charset="0"/>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inVertical)">
                                      <p:cBhvr>
                                        <p:cTn id="11" dur="500"/>
                                        <p:tgtEl>
                                          <p:spTgt spid="37"/>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barn(inVertical)">
                                      <p:cBhvr>
                                        <p:cTn id="14" dur="500"/>
                                        <p:tgtEl>
                                          <p:spTgt spid="38"/>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barn(inVertical)">
                                      <p:cBhvr>
                                        <p:cTn id="17" dur="500"/>
                                        <p:tgtEl>
                                          <p:spTgt spid="41"/>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500"/>
                                        <p:tgtEl>
                                          <p:spTgt spid="2"/>
                                        </p:tgtEl>
                                      </p:cBhvr>
                                    </p:animEffect>
                                  </p:childTnLst>
                                </p:cTn>
                              </p:par>
                            </p:childTnLst>
                          </p:cTn>
                        </p:par>
                        <p:par>
                          <p:cTn id="21" fill="hold">
                            <p:stCondLst>
                              <p:cond delay="1000"/>
                            </p:stCondLst>
                            <p:childTnLst>
                              <p:par>
                                <p:cTn id="22" presetID="16" presetClass="entr" presetSubtype="21"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par>
                          <p:cTn id="28" fill="hold">
                            <p:stCondLst>
                              <p:cond delay="1500"/>
                            </p:stCondLst>
                            <p:childTnLst>
                              <p:par>
                                <p:cTn id="29" presetID="16" presetClass="entr" presetSubtype="2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7" grpId="0" bldLvl="0" animBg="1"/>
      <p:bldP spid="38" grpId="0" bldLvl="0" animBg="1"/>
      <p:bldP spid="41" grpId="0"/>
      <p:bldP spid="2" grpId="0"/>
      <p:bldP spid="3" grpId="0" bldLvl="0" animBg="1"/>
      <p:bldP spid="4" grpId="0" bldLvl="0" animBg="1"/>
      <p:bldP spid="7"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091430" cy="681990"/>
          </a:xfrm>
          <a:prstGeom prst="rect">
            <a:avLst/>
          </a:prstGeom>
          <a:noFill/>
          <a:effectLst/>
        </p:spPr>
        <p:txBody>
          <a:bodyPr wrap="square" rtlCol="0">
            <a:spAutoFit/>
          </a:bodyPr>
          <a:p>
            <a:pPr>
              <a:lnSpc>
                <a:spcPct val="120000"/>
              </a:lnSpc>
            </a:pPr>
            <a:r>
              <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三、良好班集体具备的特征</a:t>
            </a:r>
            <a:endPar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41227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54232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735962"/>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5701665" y="1833880"/>
            <a:ext cx="5783580" cy="3938270"/>
          </a:xfrm>
          <a:prstGeom prst="rect">
            <a:avLst/>
          </a:prstGeom>
          <a:noFill/>
        </p:spPr>
        <p:txBody>
          <a:bodyPr wrap="square" rtlCol="0" anchor="t">
            <a:spAutoFit/>
          </a:bodyPr>
          <a:p>
            <a:pPr indent="355600" algn="just" fontAlgn="auto">
              <a:lnSpc>
                <a:spcPct val="125000"/>
              </a:lnSpc>
              <a:spcAft>
                <a:spcPts val="0"/>
              </a:spcAft>
              <a:extLst>
                <a:ext uri="{35155182-B16C-46BC-9424-99874614C6A1}">
                  <wpsdc:indentchars xmlns:wpsdc="http://www.wps.cn/officeDocument/2017/drawingmlCustomData" val="200" checksum="3837665281"/>
                </a:ext>
              </a:extLst>
            </a:pPr>
            <a:r>
              <a:rPr lang="en-US" altLang="zh-CN" sz="1400"/>
              <a:t> </a:t>
            </a:r>
            <a:r>
              <a:rPr lang="en-US" altLang="zh-CN" sz="2000"/>
              <a:t>        </a:t>
            </a:r>
            <a:r>
              <a:rPr lang="zh-CN" altLang="zh-CN" sz="2000" kern="100"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rPr>
              <a:t>（一）有明确而共同的奋斗目标</a:t>
            </a:r>
            <a:endParaRPr lang="zh-CN" altLang="zh-CN" sz="2000" kern="100"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endParaRPr>
          </a:p>
          <a:p>
            <a:pPr indent="508000" algn="just"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明确的班级奋斗目标是唤起集体内在发展动力和达成共识的重要手段，是班集体发展中最关键和基础的环节，是良好班集体形成的重要特征。明确而共同的奋斗目标对集体发展有激励和导向作用，能够把大家吸引到集体中，充分发挥集体中每个成员的积极性，在逐步实现目标的过程中分享集体的欢乐和幸福，从而形成集体的荣誉感、责任感和强大的班级凝聚力。</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endParaRPr>
          </a:p>
          <a:p>
            <a:pPr indent="508000" fontAlgn="auto">
              <a:lnSpc>
                <a:spcPct val="125000"/>
              </a:lnSpc>
              <a:extLst>
                <a:ext uri="{35155182-B16C-46BC-9424-99874614C6A1}">
                  <wpsdc:indentchars xmlns:wpsdc="http://www.wps.cn/officeDocument/2017/drawingmlCustomData" val="200" checksum="282533468"/>
                </a:ext>
              </a:extLst>
            </a:pPr>
            <a:endParaRPr lang="zh-CN" altLang="en-US" sz="2000"/>
          </a:p>
        </p:txBody>
      </p:sp>
      <p:pic>
        <p:nvPicPr>
          <p:cNvPr id="3" name="图形 12"/>
          <p:cNvPicPr>
            <a:picLocks noChangeAspect="1"/>
          </p:cNvPicPr>
          <p:nvPr/>
        </p:nvPicPr>
        <p:blipFill>
          <a:blip r:embed="rId3"/>
          <a:stretch>
            <a:fillRect/>
          </a:stretch>
        </p:blipFill>
        <p:spPr>
          <a:xfrm>
            <a:off x="11295614" y="6063017"/>
            <a:ext cx="520525" cy="520525"/>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091430" cy="681990"/>
          </a:xfrm>
          <a:prstGeom prst="rect">
            <a:avLst/>
          </a:prstGeom>
          <a:noFill/>
          <a:effectLst/>
        </p:spPr>
        <p:txBody>
          <a:bodyPr wrap="square" rtlCol="0">
            <a:spAutoFit/>
          </a:bodyPr>
          <a:p>
            <a:pPr>
              <a:lnSpc>
                <a:spcPct val="120000"/>
              </a:lnSpc>
            </a:pPr>
            <a:r>
              <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三、良好班集体具备的特征</a:t>
            </a:r>
            <a:endPar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41227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54232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735962"/>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5553075" y="1899920"/>
            <a:ext cx="6572250" cy="4246245"/>
          </a:xfrm>
          <a:prstGeom prst="rect">
            <a:avLst/>
          </a:prstGeom>
          <a:noFill/>
        </p:spPr>
        <p:txBody>
          <a:bodyPr wrap="square" rtlCol="0" anchor="t">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en-US" altLang="zh-CN"/>
              <a:t>  </a:t>
            </a:r>
            <a:r>
              <a:rPr lang="en-US" altLang="zh-CN">
                <a:sym typeface="+mn-ea"/>
              </a:rPr>
              <a:t> </a:t>
            </a:r>
            <a:r>
              <a:rPr lang="zh-CN" altLang="zh-CN" kern="100"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rPr>
              <a:t>（二）有坚强的领导核心和健全的组织机构</a:t>
            </a:r>
            <a:r>
              <a:rPr lang="en-US" altLang="zh-CN"/>
              <a:t> </a:t>
            </a:r>
            <a:endParaRPr lang="zh-CN" altLang="en-US"/>
          </a:p>
          <a:p>
            <a:pPr indent="457200" algn="l" fontAlgn="auto">
              <a:lnSpc>
                <a:spcPct val="125000"/>
              </a:lnSpc>
              <a:spcBef>
                <a:spcPts val="0"/>
              </a:spcBef>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班主任虽然是班级的一员，但班主任毕竟不能随时随地都与学生在一起，所以由学生组成的班级领导、管理机构就必不可少，它包括班委会和团队组织，班干部、开始可以由教师指定，当学生们都熟悉以后则应当由学生选举产生，并要得到学生、老师和学校的正式承认。班干部依据集体的目标组织班级学生的活动，使学校的教育目标在班级得以彻底贯彻和实现，协调集体目标与班级学生个人目标，团结同学，形成班级凝聚力。在一个良好的集体中，如果班干部和团队干部管理富有成效，就能很好地维持班级的正常秩序，督促同学遵守纪律，解决班里出现的问题，保证教学活动与教育活动的顺利进行。班委担任调节整个班级活动的任务。</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091430" cy="681990"/>
          </a:xfrm>
          <a:prstGeom prst="rect">
            <a:avLst/>
          </a:prstGeom>
          <a:noFill/>
          <a:effectLst/>
        </p:spPr>
        <p:txBody>
          <a:bodyPr wrap="square" rtlCol="0">
            <a:spAutoFit/>
          </a:bodyPr>
          <a:p>
            <a:pPr>
              <a:lnSpc>
                <a:spcPct val="120000"/>
              </a:lnSpc>
            </a:pPr>
            <a:r>
              <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三、良好班集体具备的特征</a:t>
            </a:r>
            <a:endPar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41227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54232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735962"/>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5619115" y="2155825"/>
            <a:ext cx="6318885" cy="3207385"/>
          </a:xfrm>
          <a:prstGeom prst="rect">
            <a:avLst/>
          </a:prstGeom>
          <a:noFill/>
        </p:spPr>
        <p:txBody>
          <a:bodyPr wrap="square" rtlCol="0" anchor="t">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en-US" altLang="zh-CN"/>
              <a:t>  </a:t>
            </a:r>
            <a:r>
              <a:rPr lang="en-US" altLang="zh-CN">
                <a:sym typeface="+mn-ea"/>
              </a:rPr>
              <a:t> </a:t>
            </a:r>
            <a:r>
              <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班级中设计的平行小组、各科兴趣小组等，是最基层的组织，是进行特色活动、开展合作和竞争的基本单位，是可以利用的重要的管理资源。一个良好的班级除了班干部、团队干部、小组长和科代表以外，还应有一定数量的积极分子。如果说班干部、团队干部对班级学生的影响是正式的，那么，积极分子对其他同学的影响则是非正式的。在一个集体中，成员之间具有互动作用，班级积极分子对其他同学起着积极的潜移默化的作用。</a:t>
            </a:r>
            <a:endParaRPr lang="zh-CN" altLang="zh-CN"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457200" algn="l" fontAlgn="auto">
              <a:lnSpc>
                <a:spcPct val="125000"/>
              </a:lnSpc>
              <a:extLst>
                <a:ext uri="{35155182-B16C-46BC-9424-99874614C6A1}">
                  <wpsdc:indentchars xmlns:wpsdc="http://www.wps.cn/officeDocument/2017/drawingmlCustomData" val="200" checksum="59296752"/>
                </a:ext>
              </a:extLst>
            </a:pP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091430" cy="681990"/>
          </a:xfrm>
          <a:prstGeom prst="rect">
            <a:avLst/>
          </a:prstGeom>
          <a:noFill/>
          <a:effectLst/>
        </p:spPr>
        <p:txBody>
          <a:bodyPr wrap="square" rtlCol="0">
            <a:spAutoFit/>
          </a:bodyPr>
          <a:p>
            <a:pPr>
              <a:lnSpc>
                <a:spcPct val="120000"/>
              </a:lnSpc>
            </a:pPr>
            <a:r>
              <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三、良好班集体具备的特征</a:t>
            </a:r>
            <a:endPar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41227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54232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735962"/>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5602605" y="1825625"/>
            <a:ext cx="6451600" cy="4323080"/>
          </a:xfrm>
          <a:prstGeom prst="rect">
            <a:avLst/>
          </a:prstGeom>
          <a:noFill/>
        </p:spPr>
        <p:txBody>
          <a:bodyPr wrap="square" rtlCol="0" anchor="t">
            <a:spAutoFit/>
          </a:bodyPr>
          <a:p>
            <a:pPr indent="355600" algn="l" fontAlgn="auto">
              <a:lnSpc>
                <a:spcPct val="125000"/>
              </a:lnSpc>
              <a:spcAft>
                <a:spcPts val="0"/>
              </a:spcAft>
              <a:extLst>
                <a:ext uri="{35155182-B16C-46BC-9424-99874614C6A1}">
                  <wpsdc:indentchars xmlns:wpsdc="http://www.wps.cn/officeDocument/2017/drawingmlCustomData" val="200" checksum="3837665281"/>
                </a:ext>
              </a:extLst>
            </a:pPr>
            <a:r>
              <a:rPr lang="en-US" altLang="zh-CN" sz="1400"/>
              <a:t>  </a:t>
            </a:r>
            <a:r>
              <a:rPr lang="en-US" altLang="zh-CN" sz="2000">
                <a:sym typeface="+mn-ea"/>
              </a:rPr>
              <a:t> </a:t>
            </a:r>
            <a:r>
              <a:rPr lang="zh-CN" altLang="zh-CN" sz="2000" kern="100"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Times New Roman" panose="02020603050405020304" pitchFamily="18" charset="0"/>
                <a:sym typeface="+mn-ea"/>
              </a:rPr>
              <a:t>（三）形成健康的舆论和优良的班风</a:t>
            </a:r>
            <a:r>
              <a:rPr lang="en-US" altLang="zh-CN" sz="2000"/>
              <a:t>   </a:t>
            </a:r>
            <a:endParaRPr lang="zh-CN" altLang="en-US" sz="2000"/>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集体舆论，就是班级中占优势的，为多数人赞同的言论和意见。它以议论、褒贬等形式肯定或否定集体的动向和集体成员的言行，成为个人和集体发展的一种力量，是学生自我教育的重要手段。正确舆论树立与否，是衡量班集体是否形成的重要标志之一。班级形成了正确舆论，能使班集体更加团结，更加富有朝气，更能帮助每一个成员健康成长。因此，必须重视集体舆论这一集体成员变化的“晴雨表”，保证正确的舆论导向。正确的舆论能使正气发扬，不正之风无立锥之地，以至不能存在，这是形成优秀班风的基础。</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091430" cy="681990"/>
          </a:xfrm>
          <a:prstGeom prst="rect">
            <a:avLst/>
          </a:prstGeom>
          <a:noFill/>
          <a:effectLst/>
        </p:spPr>
        <p:txBody>
          <a:bodyPr wrap="square" rtlCol="0">
            <a:spAutoFit/>
          </a:bodyPr>
          <a:p>
            <a:pPr>
              <a:lnSpc>
                <a:spcPct val="120000"/>
              </a:lnSpc>
            </a:pPr>
            <a:r>
              <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三、良好班集体具备的特征</a:t>
            </a:r>
            <a:endPar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41227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54232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735962"/>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5673725" y="1530985"/>
            <a:ext cx="6102350" cy="4984750"/>
          </a:xfrm>
          <a:prstGeom prst="rect">
            <a:avLst/>
          </a:prstGeom>
          <a:noFill/>
        </p:spPr>
        <p:txBody>
          <a:bodyPr wrap="square" rtlCol="0" anchor="t">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班风是班集体中长期形成的情绪上、言论上、行动上的共同倾向，是班级特有的一种风气。这种风气一旦被巩固和保持下来，就形成了传统。在优秀的班集体中总会有一种特别的空气，这种空气，就像雨后田野上的春风，清新、温暖、沁人肺腑、令人振奋，那些不守规矩的孩子，一走进那个教室就不自觉地有所顾忌和收敛，时间久了，就会被教育和熏陶过来。这种能对集体中每个学生都产生强大影响的力量就是班风。优良的班风要靠正确的集体舆论来支持，正确的集体舆论和优良的班风不是自发产生的，而是相互强化、相互影响的，是班主任正确引导和班级师生共同努力的结果。</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091430" cy="681990"/>
          </a:xfrm>
          <a:prstGeom prst="rect">
            <a:avLst/>
          </a:prstGeom>
          <a:noFill/>
          <a:effectLst/>
        </p:spPr>
        <p:txBody>
          <a:bodyPr wrap="square" rtlCol="0">
            <a:spAutoFit/>
          </a:bodyPr>
          <a:p>
            <a:pPr>
              <a:lnSpc>
                <a:spcPct val="120000"/>
              </a:lnSpc>
            </a:pPr>
            <a:r>
              <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三、良好班集体具备的特征</a:t>
            </a:r>
            <a:endPar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41227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501052"/>
            <a:ext cx="520525" cy="520525"/>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5598795" y="1305560"/>
            <a:ext cx="6435725" cy="4707890"/>
          </a:xfrm>
          <a:prstGeom prst="rect">
            <a:avLst/>
          </a:prstGeom>
          <a:noFill/>
        </p:spPr>
        <p:txBody>
          <a:bodyPr wrap="square" rtlCol="0" anchor="t">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a:t>（四）一定的共同生活的准则</a:t>
            </a:r>
            <a:r>
              <a:rPr lang="en-US" altLang="zh-CN" sz="2000"/>
              <a:t>  </a:t>
            </a:r>
            <a:endParaRPr lang="zh-CN" altLang="en-US" sz="2000"/>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班级规章制度是班集体为实现共同的奋斗目标而制定的规则和章程，是在学校规章制度的基础上，在教师指导和全班同学认可的情况下，根据班级实际情况制定出来的，对班级每个同学都有约束力。班级规章制度实质上是社会规范在学校生活中的具体表现形式，也是班集体形成和发展的准则。一个班集体是否已经形成，一个重要的条件就是要看有没有全体成员共同遵守的严格的规章制度。它是对全体成员的约束，也是对全体成员的引导；它既是对个性自由的一种限定，也是对个体正当权利和利益的一种保护；既能够维持正常的学习生活秩序，又能够锻炼学生的意志。</a:t>
            </a:r>
            <a:endParaRPr lang="zh-CN" altLang="en-US" sz="2000"/>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50805" y="-1163955"/>
            <a:ext cx="2875915" cy="28759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4192806"/>
              <a:ext cx="4320000" cy="658718"/>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班级组织建设概述</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任务一</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091430" cy="681990"/>
          </a:xfrm>
          <a:prstGeom prst="rect">
            <a:avLst/>
          </a:prstGeom>
          <a:noFill/>
          <a:effectLst/>
        </p:spPr>
        <p:txBody>
          <a:bodyPr wrap="square" rtlCol="0">
            <a:spAutoFit/>
          </a:bodyPr>
          <a:p>
            <a:pPr>
              <a:lnSpc>
                <a:spcPct val="120000"/>
              </a:lnSpc>
            </a:pPr>
            <a:r>
              <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三、良好班集体具备的特征</a:t>
            </a:r>
            <a:endPar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41227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542327"/>
            <a:ext cx="520525" cy="520525"/>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5553075" y="1264285"/>
            <a:ext cx="6504305" cy="5877560"/>
          </a:xfrm>
          <a:prstGeom prst="rect">
            <a:avLst/>
          </a:prstGeom>
          <a:noFill/>
        </p:spPr>
        <p:txBody>
          <a:bodyPr wrap="square" rtlCol="0" anchor="t">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班级规章制度应该涵盖班级学习生活的方方面面，一般而言大致包括四个方面：课堂学习制度、课余生活制度、清洁卫生制度、作息制度。班风是班集体中长期形成的情绪上、言论上、行动上的共同倾向，是班级特有的一种风气。这种风气一旦被巩固和保持下来，就形成了传统。在优秀的班集体中总会有一种特别的空气，这种空气，就像雨后田野上的春风，清新、温暖、沁人肺腑、令人振奋，那些不守规矩的孩子，一走进那个教室就不自觉地有所顾忌和收敛，时间久了，就会被教育和熏陶过来。这种能对集体中每个学生都产生强大影响的力量就是班风。优良的班风要靠正确的集体舆论来支持，正确的集体舆论和优良的班风不是自发产生的，而是相互强化、相互影响的，是班主任正确引导和班级师生共同努力的结果。</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508000" algn="l" fontAlgn="auto">
              <a:lnSpc>
                <a:spcPct val="130000"/>
              </a:lnSpc>
              <a:spcAft>
                <a:spcPts val="0"/>
              </a:spcAft>
              <a:extLst>
                <a:ext uri="{35155182-B16C-46BC-9424-99874614C6A1}">
                  <wpsdc:indentchars xmlns:wpsdc="http://www.wps.cn/officeDocument/2017/drawingmlCustomData" val="200" checksum="282533468"/>
                </a:ext>
              </a:extLst>
            </a:pPr>
            <a:endParaRPr lang="zh-CN" altLang="en-US" sz="20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091430" cy="681990"/>
          </a:xfrm>
          <a:prstGeom prst="rect">
            <a:avLst/>
          </a:prstGeom>
          <a:noFill/>
          <a:effectLst/>
        </p:spPr>
        <p:txBody>
          <a:bodyPr wrap="square" rtlCol="0">
            <a:spAutoFit/>
          </a:bodyPr>
          <a:p>
            <a:pPr>
              <a:lnSpc>
                <a:spcPct val="120000"/>
              </a:lnSpc>
            </a:pPr>
            <a:r>
              <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三、良好班集体具备的特征</a:t>
            </a:r>
            <a:endParaRPr lang="zh-CN" altLang="en-US" sz="32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412277"/>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622264" y="175297"/>
            <a:ext cx="520525" cy="520525"/>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5577840" y="2279650"/>
            <a:ext cx="6477635" cy="3553460"/>
          </a:xfrm>
          <a:prstGeom prst="rect">
            <a:avLst/>
          </a:prstGeom>
          <a:noFill/>
        </p:spPr>
        <p:txBody>
          <a:bodyPr wrap="square" rtlCol="0" anchor="t">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a:sym typeface="+mn-ea"/>
              </a:rPr>
              <a:t>       （五）集体成员之间平等、心理相容的氛围</a:t>
            </a:r>
            <a:r>
              <a:rPr lang="en-US" altLang="zh-CN" sz="2000">
                <a:sym typeface="+mn-ea"/>
              </a:rPr>
              <a:t>  </a:t>
            </a:r>
            <a:endParaRPr lang="zh-CN" altLang="en-US" sz="2000"/>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rPr>
              <a:t>一个班级的心理气氛也很重要。心理气氛是指群体中占优势的人们某些态度与情感的综合表现。好的班集体应该是和谐、欢乐、严肃紧张而有序的，它通常情况下表现为积极的态度和高涨的情绪，即旺盛的“士气”。它可以给集体染上一层特有的、蓬勃向上的色彩，而且这种“士气”作为一种社会条件影响着每一个集体成员的心理与行为。</a:t>
            </a:r>
            <a:endParaRPr lang="zh-CN" altLang="zh-CN" sz="2000" kern="100" dirty="0">
              <a:solidFill>
                <a:schemeClr val="bg2">
                  <a:lumMod val="10000"/>
                </a:schemeClr>
              </a:solidFill>
              <a:latin typeface="楷体" panose="02010609060101010101" charset="-122"/>
              <a:ea typeface="楷体" panose="02010609060101010101" charset="-122"/>
              <a:cs typeface="Times New Roman" panose="02020603050405020304" pitchFamily="18" charset="0"/>
              <a:sym typeface="+mn-ea"/>
            </a:endParaRPr>
          </a:p>
          <a:p>
            <a:pPr indent="508000" algn="l" fontAlgn="auto">
              <a:lnSpc>
                <a:spcPct val="125000"/>
              </a:lnSpc>
              <a:extLst>
                <a:ext uri="{35155182-B16C-46BC-9424-99874614C6A1}">
                  <wpsdc:indentchars xmlns:wpsdc="http://www.wps.cn/officeDocument/2017/drawingmlCustomData" val="200" checksum="282533468"/>
                </a:ext>
              </a:extLst>
            </a:pPr>
            <a:endParaRPr lang="zh-CN" altLang="en-US" sz="2000"/>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27640" y="-509905"/>
            <a:ext cx="2875915" cy="28759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351155"/>
            <a:ext cx="5224145" cy="534035"/>
          </a:xfrm>
          <a:prstGeom prst="rect">
            <a:avLst/>
          </a:prstGeom>
          <a:noFill/>
          <a:effectLst/>
        </p:spPr>
        <p:txBody>
          <a:bodyPr wrap="square" rtlCol="0">
            <a:spAutoFit/>
          </a:bodyPr>
          <a:p>
            <a:pPr>
              <a:lnSpc>
                <a:spcPct val="120000"/>
              </a:lnSpc>
            </a:pPr>
            <a:r>
              <a:rPr lang="zh-CN" altLang="en-US" sz="24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四、建设良好班集体的途径与方法</a:t>
            </a:r>
            <a:endParaRPr lang="zh-CN" altLang="en-US" sz="24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443809" y="24723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687070" y="1854835"/>
            <a:ext cx="6269355" cy="1068705"/>
          </a:xfrm>
          <a:prstGeom prst="rect">
            <a:avLst/>
          </a:prstGeom>
        </p:spPr>
        <p:txBody>
          <a:bodyPr wrap="square">
            <a:spAutoFit/>
          </a:bodyPr>
          <a:p>
            <a:pPr indent="304800" algn="l" fontAlgn="auto">
              <a:lnSpc>
                <a:spcPct val="140000"/>
              </a:lnSpc>
              <a:spcAft>
                <a:spcPts val="0"/>
              </a:spcAft>
              <a:extLst>
                <a:ext uri="{35155182-B16C-46BC-9424-99874614C6A1}">
                  <wpsdc:indentchars xmlns:wpsdc="http://www.wps.cn/officeDocument/2017/drawingmlCustomData" val="200" checksum="1077528236"/>
                </a:ext>
              </a:extLst>
            </a:pPr>
            <a:r>
              <a:rPr lang="en-US" altLang="zh-CN" sz="12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 </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30000"/>
              </a:lnSpc>
              <a:spcAft>
                <a:spcPts val="0"/>
              </a:spcAft>
              <a:extLst>
                <a:ext uri="{35155182-B16C-46BC-9424-99874614C6A1}">
                  <wpsdc:indentchars xmlns:wpsdc="http://www.wps.cn/officeDocument/2017/drawingmlCustomData" val="200" checksum="59296752"/>
                </a:ext>
              </a:extLst>
            </a:pP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30000"/>
              </a:lnSpc>
              <a:spcAft>
                <a:spcPts val="0"/>
              </a:spcAft>
              <a:extLst>
                <a:ext uri="{35155182-B16C-46BC-9424-99874614C6A1}">
                  <wpsdc:indentchars xmlns:wpsdc="http://www.wps.cn/officeDocument/2017/drawingmlCustomData" val="200" checksum="59296752"/>
                </a:ext>
              </a:extLst>
            </a:pP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sp>
        <p:nvSpPr>
          <p:cNvPr id="8" name="文本框 7"/>
          <p:cNvSpPr txBox="1"/>
          <p:nvPr/>
        </p:nvSpPr>
        <p:spPr>
          <a:xfrm>
            <a:off x="343535" y="1072515"/>
            <a:ext cx="7663815" cy="1173480"/>
          </a:xfrm>
          <a:prstGeom prst="rect">
            <a:avLst/>
          </a:prstGeom>
          <a:noFill/>
        </p:spPr>
        <p:txBody>
          <a:bodyPr wrap="square" rtlCol="0" anchor="t">
            <a:spAutoFit/>
          </a:bodyPr>
          <a:p>
            <a:pPr>
              <a:lnSpc>
                <a:spcPct val="120000"/>
              </a:lnSpc>
            </a:pPr>
            <a:r>
              <a:rPr lang="en-US" altLang="zh-CN" sz="1600"/>
              <a:t> </a:t>
            </a:r>
            <a:endParaRPr sz="1600"/>
          </a:p>
          <a:p>
            <a:pPr>
              <a:lnSpc>
                <a:spcPct val="120000"/>
              </a:lnSpc>
            </a:pPr>
            <a:endParaRPr sz="1600"/>
          </a:p>
          <a:p>
            <a:endParaRPr lang="zh-CN" altLang="en-US" sz="1600"/>
          </a:p>
          <a:p>
            <a:endParaRPr lang="zh-CN" altLang="en-US" sz="1600"/>
          </a:p>
        </p:txBody>
      </p:sp>
      <p:pic>
        <p:nvPicPr>
          <p:cNvPr id="9" name="图片 8" descr="图片包含 文字&#10;&#10;描述已自动生成"/>
          <p:cNvPicPr>
            <a:picLocks noChangeAspect="1"/>
          </p:cNvPicPr>
          <p:nvPr/>
        </p:nvPicPr>
        <p:blipFill rotWithShape="1">
          <a:blip r:embed="rId4">
            <a:extLst>
              <a:ext uri="{28A0092B-C50C-407E-A947-70E740481C1C}">
                <a14:useLocalDpi xmlns:a14="http://schemas.microsoft.com/office/drawing/2010/main" val="0"/>
              </a:ext>
            </a:extLst>
          </a:blip>
          <a:srcRect t="16747" b="11651"/>
          <a:stretch>
            <a:fillRect/>
          </a:stretch>
        </p:blipFill>
        <p:spPr>
          <a:xfrm>
            <a:off x="8825525" y="3778553"/>
            <a:ext cx="3485316" cy="2495551"/>
          </a:xfrm>
          <a:prstGeom prst="rect">
            <a:avLst/>
          </a:prstGeom>
        </p:spPr>
      </p:pic>
      <p:sp>
        <p:nvSpPr>
          <p:cNvPr id="2" name="矩形: 圆角 13"/>
          <p:cNvSpPr/>
          <p:nvPr/>
        </p:nvSpPr>
        <p:spPr>
          <a:xfrm>
            <a:off x="604520" y="1866265"/>
            <a:ext cx="3019425" cy="532130"/>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solidFill>
                  <a:schemeClr val="bg1"/>
                </a:solidFill>
                <a:latin typeface="字魂131号-酷乐潮玩体" panose="00000500000000000000" pitchFamily="2" charset="-122"/>
                <a:ea typeface="字魂131号-酷乐潮玩体" panose="00000500000000000000" pitchFamily="2" charset="-122"/>
                <a:sym typeface="字魂131号-酷乐潮玩体" panose="00000500000000000000" pitchFamily="2" charset="-122"/>
              </a:rPr>
              <a:t>目标管理法</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
        <p:nvSpPr>
          <p:cNvPr id="3" name="矩形: 圆角 14"/>
          <p:cNvSpPr/>
          <p:nvPr/>
        </p:nvSpPr>
        <p:spPr>
          <a:xfrm>
            <a:off x="3991610" y="1859280"/>
            <a:ext cx="3019425" cy="558165"/>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solidFill>
                  <a:schemeClr val="bg1"/>
                </a:solidFill>
                <a:latin typeface="字魂131号-酷乐潮玩体" panose="00000500000000000000" pitchFamily="2" charset="-122"/>
                <a:ea typeface="字魂131号-酷乐潮玩体" panose="00000500000000000000" pitchFamily="2" charset="-122"/>
                <a:sym typeface="字魂131号-酷乐潮玩体" panose="00000500000000000000" pitchFamily="2" charset="-122"/>
              </a:rPr>
              <a:t>立体教育网络法</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
        <p:nvSpPr>
          <p:cNvPr id="4" name="矩形: 圆角 13"/>
          <p:cNvSpPr/>
          <p:nvPr/>
        </p:nvSpPr>
        <p:spPr>
          <a:xfrm>
            <a:off x="604520" y="2767965"/>
            <a:ext cx="3019425" cy="532130"/>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solidFill>
                  <a:schemeClr val="bg1"/>
                </a:solidFill>
                <a:latin typeface="字魂131号-酷乐潮玩体" panose="00000500000000000000" pitchFamily="2" charset="-122"/>
                <a:ea typeface="字魂131号-酷乐潮玩体" panose="00000500000000000000" pitchFamily="2" charset="-122"/>
                <a:sym typeface="字魂131号-酷乐潮玩体" panose="00000500000000000000" pitchFamily="2" charset="-122"/>
              </a:rPr>
              <a:t>系统教育活动法</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
        <p:nvSpPr>
          <p:cNvPr id="5" name="矩形: 圆角 14"/>
          <p:cNvSpPr/>
          <p:nvPr/>
        </p:nvSpPr>
        <p:spPr>
          <a:xfrm>
            <a:off x="4032885" y="2753995"/>
            <a:ext cx="3019425" cy="558165"/>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solidFill>
                  <a:schemeClr val="bg1"/>
                </a:solidFill>
                <a:latin typeface="字魂131号-酷乐潮玩体" panose="00000500000000000000" pitchFamily="2" charset="-122"/>
                <a:ea typeface="字魂131号-酷乐潮玩体" panose="00000500000000000000" pitchFamily="2" charset="-122"/>
                <a:sym typeface="字魂131号-酷乐潮玩体" panose="00000500000000000000" pitchFamily="2" charset="-122"/>
              </a:rPr>
              <a:t>规范制度管理法</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
        <p:nvSpPr>
          <p:cNvPr id="7" name="矩形: 圆角 13"/>
          <p:cNvSpPr/>
          <p:nvPr/>
        </p:nvSpPr>
        <p:spPr>
          <a:xfrm>
            <a:off x="2414270" y="3603625"/>
            <a:ext cx="3019425" cy="532130"/>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solidFill>
                  <a:schemeClr val="bg1"/>
                </a:solidFill>
                <a:latin typeface="字魂131号-酷乐潮玩体" panose="00000500000000000000" pitchFamily="2" charset="-122"/>
                <a:ea typeface="字魂131号-酷乐潮玩体" panose="00000500000000000000" pitchFamily="2" charset="-122"/>
                <a:sym typeface="字魂131号-酷乐潮玩体" panose="00000500000000000000" pitchFamily="2" charset="-122"/>
              </a:rPr>
              <a:t>自我教育法</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1500"/>
                            </p:stCondLst>
                            <p:childTnLst>
                              <p:par>
                                <p:cTn id="23" presetID="16" presetClass="entr" presetSubtype="21"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P spid="3" grpId="0" bldLvl="0" animBg="1"/>
      <p:bldP spid="4" grpId="0" bldLvl="0" animBg="1"/>
      <p:bldP spid="5" grpId="0" bldLvl="0" animBg="1"/>
      <p:bldP spid="7"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 name="图片 19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11624" y="4166767"/>
            <a:ext cx="6191250" cy="2857500"/>
          </a:xfrm>
          <a:prstGeom prst="rect">
            <a:avLst/>
          </a:prstGeom>
        </p:spPr>
      </p:pic>
      <p:sp>
        <p:nvSpPr>
          <p:cNvPr id="2" name="文本框 1"/>
          <p:cNvSpPr txBox="1"/>
          <p:nvPr/>
        </p:nvSpPr>
        <p:spPr>
          <a:xfrm>
            <a:off x="4328795" y="337185"/>
            <a:ext cx="2540000" cy="368300"/>
          </a:xfrm>
          <a:prstGeom prst="rect">
            <a:avLst/>
          </a:prstGeom>
          <a:noFill/>
        </p:spPr>
        <p:txBody>
          <a:bodyPr wrap="square" rtlCol="0" anchor="t">
            <a:spAutoFit/>
          </a:bodyPr>
          <a:p>
            <a:pPr algn="ctr"/>
            <a:r>
              <a:rPr lang="zh-CN" altLang="en-US"/>
              <a:t>（一）目标管理法</a:t>
            </a:r>
            <a:endParaRPr lang="zh-CN" altLang="en-US"/>
          </a:p>
        </p:txBody>
      </p:sp>
      <p:sp>
        <p:nvSpPr>
          <p:cNvPr id="4" name="文本框 3"/>
          <p:cNvSpPr txBox="1"/>
          <p:nvPr/>
        </p:nvSpPr>
        <p:spPr>
          <a:xfrm>
            <a:off x="2585085" y="902970"/>
            <a:ext cx="7785100" cy="3938270"/>
          </a:xfrm>
          <a:prstGeom prst="rect">
            <a:avLst/>
          </a:prstGeom>
          <a:noFill/>
        </p:spPr>
        <p:txBody>
          <a:bodyPr wrap="square" rtlCol="0" anchor="t">
            <a:spAutoFit/>
          </a:bodyPr>
          <a:p>
            <a:pPr indent="457200" fontAlgn="auto">
              <a:lnSpc>
                <a:spcPct val="125000"/>
              </a:lnSpc>
              <a:extLst>
                <a:ext uri="{35155182-B16C-46BC-9424-99874614C6A1}">
                  <wpsdc:indentchars xmlns:wpsdc="http://www.wps.cn/officeDocument/2017/drawingmlCustomData" val="200" checksum="59296752"/>
                </a:ext>
              </a:extLst>
            </a:pPr>
            <a:r>
              <a:rPr lang="en-US" altLang="zh-CN"/>
              <a:t>   </a:t>
            </a:r>
            <a:r>
              <a:rPr lang="zh-CN" altLang="en-US" sz="2000"/>
              <a:t>目标管理法是指在班级建设中，科学地确立集体奋斗目标和个人奋斗目标，以经过努力可以实现的目标推动班集体建设的方法。运用目标管理的方法建设班集体，是</a:t>
            </a:r>
            <a:r>
              <a:rPr lang="zh-CN" altLang="en-US" sz="2000">
                <a:sym typeface="+mn-ea"/>
              </a:rPr>
              <a:t>把建设班集体的工作引向科学化的轨道。班集体的目标管理是一个完整的过程，它包</a:t>
            </a:r>
            <a:r>
              <a:rPr lang="zh-CN" altLang="en-US" sz="2000"/>
              <a:t>括制定目标、制定实施措施、检查与评价、最终鉴定等内容。</a:t>
            </a:r>
            <a:endParaRPr lang="zh-CN" altLang="en-US" sz="2000"/>
          </a:p>
          <a:p>
            <a:pPr indent="508000" fontAlgn="auto">
              <a:lnSpc>
                <a:spcPct val="125000"/>
              </a:lnSpc>
              <a:extLst>
                <a:ext uri="{35155182-B16C-46BC-9424-99874614C6A1}">
                  <wpsdc:indentchars xmlns:wpsdc="http://www.wps.cn/officeDocument/2017/drawingmlCustomData" val="200" checksum="282533468"/>
                </a:ext>
              </a:extLst>
            </a:pPr>
            <a:r>
              <a:rPr lang="zh-CN" altLang="en-US" sz="2000"/>
              <a:t> 目标管理法在班集体建设过程中是主导性的方法，通过确立切合实际的目标，可 以吸引学生团结进步，凝聚力量。每一个具体目标的实现，都会使班级在前进的道路</a:t>
            </a:r>
            <a:r>
              <a:rPr lang="zh-CN" altLang="en-US" sz="2000">
                <a:sym typeface="+mn-ea"/>
              </a:rPr>
              <a:t>上发生小的质变，集若干小的质变就会引起班级发生根本性的变化，实现形成团结友爱、</a:t>
            </a:r>
            <a:r>
              <a:rPr lang="zh-CN" altLang="en-US" sz="2000">
                <a:sym typeface="+mn-ea"/>
              </a:rPr>
              <a:t>奋发向上的班集体的总目标。</a:t>
            </a:r>
            <a:endParaRPr lang="zh-CN" altLang="en-US" sz="20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0"/>
                                        </p:tgtEl>
                                        <p:attrNameLst>
                                          <p:attrName>style.visibility</p:attrName>
                                        </p:attrNameLst>
                                      </p:cBhvr>
                                      <p:to>
                                        <p:strVal val="visible"/>
                                      </p:to>
                                    </p:set>
                                    <p:anim calcmode="lin" valueType="num">
                                      <p:cBhvr additive="base">
                                        <p:cTn id="7" dur="500" fill="hold"/>
                                        <p:tgtEl>
                                          <p:spTgt spid="200"/>
                                        </p:tgtEl>
                                        <p:attrNameLst>
                                          <p:attrName>ppt_x</p:attrName>
                                        </p:attrNameLst>
                                      </p:cBhvr>
                                      <p:tavLst>
                                        <p:tav tm="0">
                                          <p:val>
                                            <p:strVal val="#ppt_x"/>
                                          </p:val>
                                        </p:tav>
                                        <p:tav tm="100000">
                                          <p:val>
                                            <p:strVal val="#ppt_x"/>
                                          </p:val>
                                        </p:tav>
                                      </p:tavLst>
                                    </p:anim>
                                    <p:anim calcmode="lin" valueType="num">
                                      <p:cBhvr additive="base">
                                        <p:cTn id="8" dur="500" fill="hold"/>
                                        <p:tgtEl>
                                          <p:spTgt spid="2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 name="图片 19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11624" y="4166767"/>
            <a:ext cx="6191250" cy="2857500"/>
          </a:xfrm>
          <a:prstGeom prst="rect">
            <a:avLst/>
          </a:prstGeom>
        </p:spPr>
      </p:pic>
      <p:sp>
        <p:nvSpPr>
          <p:cNvPr id="2" name="文本框 1"/>
          <p:cNvSpPr txBox="1"/>
          <p:nvPr/>
        </p:nvSpPr>
        <p:spPr>
          <a:xfrm>
            <a:off x="4140200" y="758190"/>
            <a:ext cx="2865755" cy="398780"/>
          </a:xfrm>
          <a:prstGeom prst="rect">
            <a:avLst/>
          </a:prstGeom>
          <a:noFill/>
        </p:spPr>
        <p:txBody>
          <a:bodyPr wrap="square" rtlCol="0" anchor="t">
            <a:spAutoFit/>
          </a:bodyPr>
          <a:p>
            <a:pPr algn="ctr"/>
            <a:r>
              <a:rPr lang="zh-CN" altLang="en-US" sz="2000"/>
              <a:t>（二）立体教育网络法</a:t>
            </a:r>
            <a:endParaRPr lang="zh-CN" altLang="en-US" sz="2000"/>
          </a:p>
        </p:txBody>
      </p:sp>
      <p:sp>
        <p:nvSpPr>
          <p:cNvPr id="4" name="文本框 3"/>
          <p:cNvSpPr txBox="1"/>
          <p:nvPr/>
        </p:nvSpPr>
        <p:spPr>
          <a:xfrm>
            <a:off x="2996565" y="1263650"/>
            <a:ext cx="6978650" cy="3169285"/>
          </a:xfrm>
          <a:prstGeom prst="rect">
            <a:avLst/>
          </a:prstGeom>
          <a:noFill/>
        </p:spPr>
        <p:txBody>
          <a:bodyPr wrap="square" rtlCol="0" anchor="t">
            <a:spAutoFit/>
          </a:bodyPr>
          <a:p>
            <a:pPr indent="457200" fontAlgn="auto">
              <a:lnSpc>
                <a:spcPct val="125000"/>
              </a:lnSpc>
              <a:extLst>
                <a:ext uri="{35155182-B16C-46BC-9424-99874614C6A1}">
                  <wpsdc:indentchars xmlns:wpsdc="http://www.wps.cn/officeDocument/2017/drawingmlCustomData" val="200" checksum="59296752"/>
                </a:ext>
              </a:extLst>
            </a:pPr>
            <a:r>
              <a:rPr lang="en-US" altLang="zh-CN"/>
              <a:t>  </a:t>
            </a:r>
            <a:r>
              <a:rPr lang="en-US" altLang="zh-CN" sz="2000"/>
              <a:t> </a:t>
            </a:r>
            <a:r>
              <a:rPr lang="zh-CN" altLang="en-US" sz="2000"/>
              <a:t>立体教育网络法是现代系统思想在班集体建设中的一种体现。班集体是一个大系</a:t>
            </a:r>
            <a:r>
              <a:rPr lang="zh-CN" altLang="en-US" sz="2000">
                <a:sym typeface="+mn-ea"/>
              </a:rPr>
              <a:t>统，班集体的建设过程，是各项教育力量的综合运动过程。各种教育力量的交织作用</a:t>
            </a:r>
            <a:r>
              <a:rPr lang="en-US" altLang="zh-CN" sz="2000">
                <a:sym typeface="+mn-ea"/>
              </a:rPr>
              <a:t>,</a:t>
            </a:r>
            <a:r>
              <a:rPr lang="zh-CN" altLang="en-US" sz="2000">
                <a:sym typeface="+mn-ea"/>
              </a:rPr>
              <a:t>就成为班集体的立体化教育网络。有没有教育网络，意味着有没有教育合力，这关系到班集体建设速度的快慢和质量的高低。班集体建设立体教育网络的基本构成因素包括班委会、任课教师、家长、少先队、课外活动等。充分发挥各种构成因素的作用，对于班集体的建设具有重要的意义。</a:t>
            </a:r>
            <a:endParaRPr lang="zh-CN" altLang="en-US" sz="20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0"/>
                                        </p:tgtEl>
                                        <p:attrNameLst>
                                          <p:attrName>style.visibility</p:attrName>
                                        </p:attrNameLst>
                                      </p:cBhvr>
                                      <p:to>
                                        <p:strVal val="visible"/>
                                      </p:to>
                                    </p:set>
                                    <p:anim calcmode="lin" valueType="num">
                                      <p:cBhvr additive="base">
                                        <p:cTn id="7" dur="500" fill="hold"/>
                                        <p:tgtEl>
                                          <p:spTgt spid="200"/>
                                        </p:tgtEl>
                                        <p:attrNameLst>
                                          <p:attrName>ppt_x</p:attrName>
                                        </p:attrNameLst>
                                      </p:cBhvr>
                                      <p:tavLst>
                                        <p:tav tm="0">
                                          <p:val>
                                            <p:strVal val="#ppt_x"/>
                                          </p:val>
                                        </p:tav>
                                        <p:tav tm="100000">
                                          <p:val>
                                            <p:strVal val="#ppt_x"/>
                                          </p:val>
                                        </p:tav>
                                      </p:tavLst>
                                    </p:anim>
                                    <p:anim calcmode="lin" valueType="num">
                                      <p:cBhvr additive="base">
                                        <p:cTn id="8" dur="500" fill="hold"/>
                                        <p:tgtEl>
                                          <p:spTgt spid="2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 name="图片 19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11624" y="4166767"/>
            <a:ext cx="6191250" cy="2857500"/>
          </a:xfrm>
          <a:prstGeom prst="rect">
            <a:avLst/>
          </a:prstGeom>
        </p:spPr>
      </p:pic>
      <p:sp>
        <p:nvSpPr>
          <p:cNvPr id="2" name="文本框 1"/>
          <p:cNvSpPr txBox="1"/>
          <p:nvPr/>
        </p:nvSpPr>
        <p:spPr>
          <a:xfrm>
            <a:off x="3950970" y="568960"/>
            <a:ext cx="3038475" cy="398780"/>
          </a:xfrm>
          <a:prstGeom prst="rect">
            <a:avLst/>
          </a:prstGeom>
          <a:noFill/>
        </p:spPr>
        <p:txBody>
          <a:bodyPr wrap="square" rtlCol="0" anchor="t">
            <a:spAutoFit/>
          </a:bodyPr>
          <a:p>
            <a:r>
              <a:rPr lang="zh-CN" altLang="en-US" sz="2000"/>
              <a:t>（</a:t>
            </a:r>
            <a:r>
              <a:rPr lang="zh-CN" altLang="en-US" sz="2000"/>
              <a:t>三）系统教育活动法</a:t>
            </a:r>
            <a:endParaRPr lang="zh-CN" altLang="en-US" sz="2000"/>
          </a:p>
        </p:txBody>
      </p:sp>
      <p:sp>
        <p:nvSpPr>
          <p:cNvPr id="4" name="文本框 3"/>
          <p:cNvSpPr txBox="1"/>
          <p:nvPr/>
        </p:nvSpPr>
        <p:spPr>
          <a:xfrm>
            <a:off x="2566670" y="967740"/>
            <a:ext cx="7279005" cy="4323080"/>
          </a:xfrm>
          <a:prstGeom prst="rect">
            <a:avLst/>
          </a:prstGeom>
          <a:noFill/>
        </p:spPr>
        <p:txBody>
          <a:bodyPr wrap="square" rtlCol="0" anchor="t">
            <a:spAutoFit/>
          </a:bodyPr>
          <a:p>
            <a:pPr indent="457200" fontAlgn="auto">
              <a:lnSpc>
                <a:spcPct val="125000"/>
              </a:lnSpc>
              <a:extLst>
                <a:ext uri="{35155182-B16C-46BC-9424-99874614C6A1}">
                  <wpsdc:indentchars xmlns:wpsdc="http://www.wps.cn/officeDocument/2017/drawingmlCustomData" val="200" checksum="59296752"/>
                </a:ext>
              </a:extLst>
            </a:pPr>
            <a:r>
              <a:rPr lang="en-US" altLang="zh-CN"/>
              <a:t>  </a:t>
            </a:r>
            <a:r>
              <a:rPr lang="zh-CN" altLang="en-US" sz="2000"/>
              <a:t>系统教育活动法是指在班集体建设中，围绕班集体奋斗目标所开展的一系列教育</a:t>
            </a:r>
            <a:r>
              <a:rPr lang="zh-CN" altLang="en-US" sz="2000">
                <a:sym typeface="+mn-ea"/>
              </a:rPr>
              <a:t>活动。从班级实际出发所开展的一系列互相衔接的有实效的教育活动，即系统教育活动。</a:t>
            </a:r>
            <a:r>
              <a:rPr lang="zh-CN" altLang="en-US" sz="2000">
                <a:sym typeface="+mn-ea"/>
              </a:rPr>
              <a:t>教育活动的根本目的是育人，让学生在活动过程中提高认识能力、实践能力，培养良好个性，学习做人。教育活动的实效性如何，取决于活动内容、形式和学生参与的程度。要取得活动的高效果，活动的内容必须正确、科学，要符合班集体建设和学生个体发展的需要，符合学生的年龄特点、生理特点、心理特点、知识水平、品德水平、能力水平；活动的形式必须新颖、活泼，为学生所喜闻乐见。</a:t>
            </a:r>
            <a:endParaRPr lang="zh-CN" altLang="en-US" sz="2000"/>
          </a:p>
          <a:p>
            <a:pPr indent="508000" fontAlgn="auto">
              <a:lnSpc>
                <a:spcPct val="125000"/>
              </a:lnSpc>
              <a:extLst>
                <a:ext uri="{35155182-B16C-46BC-9424-99874614C6A1}">
                  <wpsdc:indentchars xmlns:wpsdc="http://www.wps.cn/officeDocument/2017/drawingmlCustomData" val="200" checksum="282533468"/>
                </a:ext>
              </a:extLst>
            </a:pPr>
            <a:endParaRPr lang="zh-CN" altLang="en-US" sz="20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0"/>
                                        </p:tgtEl>
                                        <p:attrNameLst>
                                          <p:attrName>style.visibility</p:attrName>
                                        </p:attrNameLst>
                                      </p:cBhvr>
                                      <p:to>
                                        <p:strVal val="visible"/>
                                      </p:to>
                                    </p:set>
                                    <p:anim calcmode="lin" valueType="num">
                                      <p:cBhvr additive="base">
                                        <p:cTn id="7" dur="500" fill="hold"/>
                                        <p:tgtEl>
                                          <p:spTgt spid="200"/>
                                        </p:tgtEl>
                                        <p:attrNameLst>
                                          <p:attrName>ppt_x</p:attrName>
                                        </p:attrNameLst>
                                      </p:cBhvr>
                                      <p:tavLst>
                                        <p:tav tm="0">
                                          <p:val>
                                            <p:strVal val="#ppt_x"/>
                                          </p:val>
                                        </p:tav>
                                        <p:tav tm="100000">
                                          <p:val>
                                            <p:strVal val="#ppt_x"/>
                                          </p:val>
                                        </p:tav>
                                      </p:tavLst>
                                    </p:anim>
                                    <p:anim calcmode="lin" valueType="num">
                                      <p:cBhvr additive="base">
                                        <p:cTn id="8" dur="500" fill="hold"/>
                                        <p:tgtEl>
                                          <p:spTgt spid="2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 name="图片 19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11624" y="4166767"/>
            <a:ext cx="6191250" cy="2857500"/>
          </a:xfrm>
          <a:prstGeom prst="rect">
            <a:avLst/>
          </a:prstGeom>
        </p:spPr>
      </p:pic>
      <p:sp>
        <p:nvSpPr>
          <p:cNvPr id="2" name="文本框 1"/>
          <p:cNvSpPr txBox="1"/>
          <p:nvPr/>
        </p:nvSpPr>
        <p:spPr>
          <a:xfrm>
            <a:off x="4165600" y="753110"/>
            <a:ext cx="2788920" cy="398780"/>
          </a:xfrm>
          <a:prstGeom prst="rect">
            <a:avLst/>
          </a:prstGeom>
          <a:noFill/>
        </p:spPr>
        <p:txBody>
          <a:bodyPr wrap="square" rtlCol="0" anchor="t">
            <a:spAutoFit/>
          </a:bodyPr>
          <a:p>
            <a:r>
              <a:rPr lang="zh-CN" altLang="en-US" sz="2000"/>
              <a:t>（四）规范制度管理法</a:t>
            </a:r>
            <a:endParaRPr lang="zh-CN" altLang="en-US" sz="2000"/>
          </a:p>
        </p:txBody>
      </p:sp>
      <p:sp>
        <p:nvSpPr>
          <p:cNvPr id="4" name="文本框 3"/>
          <p:cNvSpPr txBox="1"/>
          <p:nvPr/>
        </p:nvSpPr>
        <p:spPr>
          <a:xfrm>
            <a:off x="2602865" y="1325880"/>
            <a:ext cx="7698740" cy="3192780"/>
          </a:xfrm>
          <a:prstGeom prst="rect">
            <a:avLst/>
          </a:prstGeom>
          <a:noFill/>
        </p:spPr>
        <p:txBody>
          <a:bodyPr wrap="square" rtlCol="0" anchor="t">
            <a:spAutoFit/>
          </a:bodyPr>
          <a:p>
            <a:pPr indent="457200" fontAlgn="auto">
              <a:lnSpc>
                <a:spcPct val="160000"/>
              </a:lnSpc>
              <a:extLst>
                <a:ext uri="{35155182-B16C-46BC-9424-99874614C6A1}">
                  <wpsdc:indentchars xmlns:wpsdc="http://www.wps.cn/officeDocument/2017/drawingmlCustomData" val="200" checksum="59296752"/>
                </a:ext>
              </a:extLst>
            </a:pPr>
            <a:r>
              <a:rPr lang="en-US" altLang="zh-CN"/>
              <a:t> </a:t>
            </a:r>
            <a:r>
              <a:t>规范制度管理法是班主任以规范和制度去引导规正学生的言行，从而推动班集体</a:t>
            </a:r>
            <a:r>
              <a:rPr>
                <a:sym typeface="+mn-ea"/>
              </a:rPr>
              <a:t>的形成和发展的方法。规范制度管理法要求班集体根据《学生守则》和学校规章</a:t>
            </a:r>
            <a:r>
              <a:rPr>
                <a:sym typeface="+mn-ea"/>
              </a:rPr>
              <a:t>制</a:t>
            </a:r>
            <a:r>
              <a:rPr>
                <a:sym typeface="+mn-ea"/>
              </a:rPr>
              <a:t>度的要求，从本班实际出发，制定出切实可行的有关规章制度和常规，使班级进行的每项工作、开展的各项活动，都有相应的规范和制度标准。所制定的有关规章制度要简单明确，具体可行。从积极方面鼓励，避免从消极方面限制防范；规章制度一经建立，要保持相对的稳定，不可朝令夕改；要坚决执行，不能流于形式。</a:t>
            </a:r>
            <a:endParaRPr>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0"/>
                                        </p:tgtEl>
                                        <p:attrNameLst>
                                          <p:attrName>style.visibility</p:attrName>
                                        </p:attrNameLst>
                                      </p:cBhvr>
                                      <p:to>
                                        <p:strVal val="visible"/>
                                      </p:to>
                                    </p:set>
                                    <p:anim calcmode="lin" valueType="num">
                                      <p:cBhvr additive="base">
                                        <p:cTn id="7" dur="500" fill="hold"/>
                                        <p:tgtEl>
                                          <p:spTgt spid="200"/>
                                        </p:tgtEl>
                                        <p:attrNameLst>
                                          <p:attrName>ppt_x</p:attrName>
                                        </p:attrNameLst>
                                      </p:cBhvr>
                                      <p:tavLst>
                                        <p:tav tm="0">
                                          <p:val>
                                            <p:strVal val="#ppt_x"/>
                                          </p:val>
                                        </p:tav>
                                        <p:tav tm="100000">
                                          <p:val>
                                            <p:strVal val="#ppt_x"/>
                                          </p:val>
                                        </p:tav>
                                      </p:tavLst>
                                    </p:anim>
                                    <p:anim calcmode="lin" valueType="num">
                                      <p:cBhvr additive="base">
                                        <p:cTn id="8" dur="500" fill="hold"/>
                                        <p:tgtEl>
                                          <p:spTgt spid="2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 name="图片 19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11624" y="4166767"/>
            <a:ext cx="6191250" cy="2857500"/>
          </a:xfrm>
          <a:prstGeom prst="rect">
            <a:avLst/>
          </a:prstGeom>
        </p:spPr>
      </p:pic>
      <p:sp>
        <p:nvSpPr>
          <p:cNvPr id="2" name="文本框 1"/>
          <p:cNvSpPr txBox="1"/>
          <p:nvPr/>
        </p:nvSpPr>
        <p:spPr>
          <a:xfrm>
            <a:off x="4223385" y="902335"/>
            <a:ext cx="2540000" cy="368300"/>
          </a:xfrm>
          <a:prstGeom prst="rect">
            <a:avLst/>
          </a:prstGeom>
          <a:noFill/>
        </p:spPr>
        <p:txBody>
          <a:bodyPr wrap="square" rtlCol="0" anchor="t">
            <a:spAutoFit/>
          </a:bodyPr>
          <a:p>
            <a:r>
              <a:rPr lang="zh-CN" altLang="en-US"/>
              <a:t>（五）自我教育法</a:t>
            </a:r>
            <a:endParaRPr lang="zh-CN" altLang="en-US"/>
          </a:p>
        </p:txBody>
      </p:sp>
      <p:sp>
        <p:nvSpPr>
          <p:cNvPr id="4" name="文本框 3"/>
          <p:cNvSpPr txBox="1"/>
          <p:nvPr/>
        </p:nvSpPr>
        <p:spPr>
          <a:xfrm>
            <a:off x="2741295" y="1445895"/>
            <a:ext cx="7047230" cy="3207385"/>
          </a:xfrm>
          <a:prstGeom prst="rect">
            <a:avLst/>
          </a:prstGeom>
          <a:noFill/>
        </p:spPr>
        <p:txBody>
          <a:bodyPr wrap="square" rtlCol="0" anchor="t">
            <a:spAutoFit/>
          </a:bodyPr>
          <a:p>
            <a:pPr indent="457200" fontAlgn="auto">
              <a:lnSpc>
                <a:spcPct val="125000"/>
              </a:lnSpc>
              <a:extLst>
                <a:ext uri="{35155182-B16C-46BC-9424-99874614C6A1}">
                  <wpsdc:indentchars xmlns:wpsdc="http://www.wps.cn/officeDocument/2017/drawingmlCustomData" val="200" checksum="59296752"/>
                </a:ext>
              </a:extLst>
            </a:pPr>
            <a:r>
              <a:rPr lang="en-US" altLang="zh-CN"/>
              <a:t>  </a:t>
            </a:r>
            <a:r>
              <a:t>自我教育法是指在班集体建设过程中，班主任指导学生充分发挥自我教育的作用，</a:t>
            </a:r>
            <a:r>
              <a:rPr>
                <a:sym typeface="+mn-ea"/>
              </a:rPr>
              <a:t>从而使班集体健康发展的方法。自我教育，既包括个体的自我教育，又包括集体的自我教育，在班集体发展过程中，二者是辩证统一的。集体的自我教育，能够引发、促进每个成员的自我教育，而集体中个别成员的自我教育，也会促进集体其他成员的自</a:t>
            </a:r>
            <a:r>
              <a:rPr>
                <a:sym typeface="+mn-ea"/>
              </a:rPr>
              <a:t>我教育。</a:t>
            </a:r>
            <a:r>
              <a:rPr>
                <a:sym typeface="+mn-ea"/>
              </a:rPr>
              <a:t> </a:t>
            </a:r>
            <a:endParaRPr>
              <a:sym typeface="+mn-ea"/>
            </a:endParaRPr>
          </a:p>
          <a:p>
            <a:pPr indent="457200" fontAlgn="auto">
              <a:lnSpc>
                <a:spcPct val="125000"/>
              </a:lnSpc>
              <a:extLst>
                <a:ext uri="{35155182-B16C-46BC-9424-99874614C6A1}">
                  <wpsdc:indentchars xmlns:wpsdc="http://www.wps.cn/officeDocument/2017/drawingmlCustomData" val="200" checksum="59296752"/>
                </a:ext>
              </a:extLst>
            </a:pPr>
            <a:r>
              <a:rPr>
                <a:sym typeface="+mn-ea"/>
              </a:rPr>
              <a:t>学生的自我教育能力是其主体性发展的表现，教育者应注重挖掘学生自我教育的潜能”。实施自我教育法，要尊重学生，相信学生；把握学生“特点，给学生创造自我教育的机会。</a:t>
            </a:r>
            <a:endParaRPr>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0"/>
                                        </p:tgtEl>
                                        <p:attrNameLst>
                                          <p:attrName>style.visibility</p:attrName>
                                        </p:attrNameLst>
                                      </p:cBhvr>
                                      <p:to>
                                        <p:strVal val="visible"/>
                                      </p:to>
                                    </p:set>
                                    <p:anim calcmode="lin" valueType="num">
                                      <p:cBhvr additive="base">
                                        <p:cTn id="7" dur="500" fill="hold"/>
                                        <p:tgtEl>
                                          <p:spTgt spid="200"/>
                                        </p:tgtEl>
                                        <p:attrNameLst>
                                          <p:attrName>ppt_x</p:attrName>
                                        </p:attrNameLst>
                                      </p:cBhvr>
                                      <p:tavLst>
                                        <p:tav tm="0">
                                          <p:val>
                                            <p:strVal val="#ppt_x"/>
                                          </p:val>
                                        </p:tav>
                                        <p:tav tm="100000">
                                          <p:val>
                                            <p:strVal val="#ppt_x"/>
                                          </p:val>
                                        </p:tav>
                                      </p:tavLst>
                                    </p:anim>
                                    <p:anim calcmode="lin" valueType="num">
                                      <p:cBhvr additive="base">
                                        <p:cTn id="8" dur="500" fill="hold"/>
                                        <p:tgtEl>
                                          <p:spTgt spid="2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221043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项目检测</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nvSpPr>
        <p:spPr>
          <a:xfrm>
            <a:off x="-5701589" y="25710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lumMod val="40000"/>
              <a:lumOff val="60000"/>
            </a:schemeClr>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矩形 455"/>
          <p:cNvSpPr/>
          <p:nvPr/>
        </p:nvSpPr>
        <p:spPr>
          <a:xfrm>
            <a:off x="5095505" y="1200484"/>
            <a:ext cx="6453690" cy="2886710"/>
          </a:xfrm>
          <a:prstGeom prst="rect">
            <a:avLst/>
          </a:prstGeom>
          <a:solidFill>
            <a:schemeClr val="accent1">
              <a:lumMod val="40000"/>
              <a:lumOff val="60000"/>
            </a:schemeClr>
          </a:solidFill>
        </p:spPr>
        <p:txBody>
          <a:bodyPr wrap="square">
            <a:spAutoFit/>
          </a:bodyPr>
          <a:lstStyle/>
          <a:p>
            <a:pPr>
              <a:lnSpc>
                <a:spcPct val="130000"/>
              </a:lnSpc>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导入：</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我是差生行列中的一员，经受着和其他差生一样的遭遇。这遭遇使我从一个好动</a:t>
            </a: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的学生变成一个沉默寡言、性格暴躁的“怪人”。我心里常想，为什么我们差生总被人瞧不起，难道仅仅从分数就可以看出一个学生的好与坏，有用与无能吗？因为成绩差，我变成了班上的“灰色人群”中的一个。我们几个差生是一个小团体，与所谓的好生老死不相往来，每天在自己的小圈子里转来转去。班级对我们来说只是一个空间，我们在里面找不到归属感。。班级里组织什么活动，参加什么运动⋯⋯刚进班的时候我还会参与，但是现在对班上一切与我无关的事情或活动我一概不问、一概不参加，甚</a:t>
            </a: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至有的时候自己“无权”过问与参加。我们并不想当差生、当不积极的人，但被冷水泼得心灰意冷。</a:t>
            </a:r>
            <a:endPar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p:txBody>
      </p:sp>
      <p:sp>
        <p:nvSpPr>
          <p:cNvPr id="460" name="文本框 459"/>
          <p:cNvSpPr txBox="1"/>
          <p:nvPr/>
        </p:nvSpPr>
        <p:spPr>
          <a:xfrm>
            <a:off x="6158865" y="242570"/>
            <a:ext cx="4009390" cy="691515"/>
          </a:xfrm>
          <a:prstGeom prst="rect">
            <a:avLst/>
          </a:prstGeom>
          <a:noFill/>
        </p:spPr>
        <p:txBody>
          <a:bodyPr wrap="square" rtlCol="0">
            <a:spAutoFit/>
          </a:bodyPr>
          <a:lstStyle/>
          <a:p>
            <a:pPr algn="ctr">
              <a:lnSpc>
                <a:spcPct val="130000"/>
              </a:lnSpc>
            </a:pPr>
            <a:r>
              <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rPr>
              <a:t>我该如何融入班级生活？</a:t>
            </a:r>
            <a:endPar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endParaRPr>
          </a:p>
        </p:txBody>
      </p:sp>
      <p:pic>
        <p:nvPicPr>
          <p:cNvPr id="461" name="图片 460"/>
          <p:cNvPicPr>
            <a:picLocks noChangeAspect="1"/>
          </p:cNvPicPr>
          <p:nvPr/>
        </p:nvPicPr>
        <p:blipFill>
          <a:blip r:embed="rId2">
            <a:extLst>
              <a:ext uri="{28A0092B-C50C-407E-A947-70E740481C1C}">
                <a14:useLocalDpi xmlns:a14="http://schemas.microsoft.com/office/drawing/2010/main" val="0"/>
              </a:ext>
            </a:extLst>
          </a:blip>
          <a:srcRect l="32202" t="15460" r="26381" b="10910"/>
          <a:stretch>
            <a:fillRect/>
          </a:stretch>
        </p:blipFill>
        <p:spPr>
          <a:xfrm>
            <a:off x="690899" y="2056409"/>
            <a:ext cx="1788460" cy="1788460"/>
          </a:xfrm>
          <a:custGeom>
            <a:avLst/>
            <a:gdLst>
              <a:gd name="connsiteX0" fmla="*/ 894230 w 1788460"/>
              <a:gd name="connsiteY0" fmla="*/ 0 h 1788460"/>
              <a:gd name="connsiteX1" fmla="*/ 1788460 w 1788460"/>
              <a:gd name="connsiteY1" fmla="*/ 894230 h 1788460"/>
              <a:gd name="connsiteX2" fmla="*/ 894230 w 1788460"/>
              <a:gd name="connsiteY2" fmla="*/ 1788460 h 1788460"/>
              <a:gd name="connsiteX3" fmla="*/ 0 w 1788460"/>
              <a:gd name="connsiteY3" fmla="*/ 894230 h 1788460"/>
              <a:gd name="connsiteX4" fmla="*/ 894230 w 1788460"/>
              <a:gd name="connsiteY4" fmla="*/ 0 h 178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460" h="1788460">
                <a:moveTo>
                  <a:pt x="894230" y="0"/>
                </a:moveTo>
                <a:cubicBezTo>
                  <a:pt x="1388100" y="0"/>
                  <a:pt x="1788460" y="400360"/>
                  <a:pt x="1788460" y="894230"/>
                </a:cubicBezTo>
                <a:cubicBezTo>
                  <a:pt x="1788460" y="1388100"/>
                  <a:pt x="1388100" y="1788460"/>
                  <a:pt x="894230" y="1788460"/>
                </a:cubicBezTo>
                <a:cubicBezTo>
                  <a:pt x="400360" y="1788460"/>
                  <a:pt x="0" y="1388100"/>
                  <a:pt x="0" y="894230"/>
                </a:cubicBezTo>
                <a:cubicBezTo>
                  <a:pt x="0" y="400360"/>
                  <a:pt x="400360" y="0"/>
                  <a:pt x="894230" y="0"/>
                </a:cubicBezTo>
                <a:close/>
              </a:path>
            </a:pathLst>
          </a:custGeom>
          <a:effectLst>
            <a:outerShdw blurRad="38100" algn="ctr" rotWithShape="0">
              <a:prstClr val="black">
                <a:alpha val="67000"/>
              </a:prstClr>
            </a:outerShdw>
          </a:effectLst>
        </p:spPr>
      </p:pic>
      <p:pic>
        <p:nvPicPr>
          <p:cNvPr id="462" name="图片 461"/>
          <p:cNvPicPr>
            <a:picLocks noChangeAspect="1"/>
          </p:cNvPicPr>
          <p:nvPr/>
        </p:nvPicPr>
        <p:blipFill>
          <a:blip r:embed="rId3" cstate="screen"/>
          <a:srcRect l="33115" r="17810" b="12756"/>
          <a:stretch>
            <a:fillRect/>
          </a:stretch>
        </p:blipFill>
        <p:spPr>
          <a:xfrm>
            <a:off x="2183522" y="3022204"/>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
        <p:nvSpPr>
          <p:cNvPr id="2" name="矩形 1"/>
          <p:cNvSpPr/>
          <p:nvPr/>
        </p:nvSpPr>
        <p:spPr>
          <a:xfrm>
            <a:off x="5145035" y="4194509"/>
            <a:ext cx="6453690" cy="1489075"/>
          </a:xfrm>
          <a:prstGeom prst="rect">
            <a:avLst/>
          </a:prstGeom>
          <a:solidFill>
            <a:schemeClr val="accent2"/>
          </a:solidFill>
        </p:spPr>
        <p:txBody>
          <a:bodyPr wrap="square">
            <a:spAutoFit/>
          </a:bodyPr>
          <a:p>
            <a:pPr>
              <a:lnSpc>
                <a:spcPct val="130000"/>
              </a:lnSpc>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要求：</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（1）阅读案例，如果你是该班的班主任，针对以上情况，请你结合现实从班级管理目标的角度谈谈应该如何使差生融入班级生活中，并撰写材料。</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a:t>
            </a:r>
            <a:r>
              <a:rPr lang="en-US"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2</a:t>
            </a: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）依据本章的学习和认识，采用分组合作的方式来探讨小学班级管理目标，然后派代表以“理想的小学班级管理目标”为主题演讲3 ～ 5 分钟。</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 calcmode="lin" valueType="num">
                                      <p:cBhvr>
                                        <p:cTn id="7" dur="500" fill="hold"/>
                                        <p:tgtEl>
                                          <p:spTgt spid="461"/>
                                        </p:tgtEl>
                                        <p:attrNameLst>
                                          <p:attrName>ppt_w</p:attrName>
                                        </p:attrNameLst>
                                      </p:cBhvr>
                                      <p:tavLst>
                                        <p:tav tm="0">
                                          <p:val>
                                            <p:fltVal val="0"/>
                                          </p:val>
                                        </p:tav>
                                        <p:tav tm="100000">
                                          <p:val>
                                            <p:strVal val="#ppt_w"/>
                                          </p:val>
                                        </p:tav>
                                      </p:tavLst>
                                    </p:anim>
                                    <p:anim calcmode="lin" valueType="num">
                                      <p:cBhvr>
                                        <p:cTn id="8" dur="500" fill="hold"/>
                                        <p:tgtEl>
                                          <p:spTgt spid="461"/>
                                        </p:tgtEl>
                                        <p:attrNameLst>
                                          <p:attrName>ppt_h</p:attrName>
                                        </p:attrNameLst>
                                      </p:cBhvr>
                                      <p:tavLst>
                                        <p:tav tm="0">
                                          <p:val>
                                            <p:fltVal val="0"/>
                                          </p:val>
                                        </p:tav>
                                        <p:tav tm="100000">
                                          <p:val>
                                            <p:strVal val="#ppt_h"/>
                                          </p:val>
                                        </p:tav>
                                      </p:tavLst>
                                    </p:anim>
                                    <p:anim calcmode="lin" valueType="num">
                                      <p:cBhvr>
                                        <p:cTn id="9" dur="500" fill="hold"/>
                                        <p:tgtEl>
                                          <p:spTgt spid="461"/>
                                        </p:tgtEl>
                                        <p:attrNameLst>
                                          <p:attrName>style.rotation</p:attrName>
                                        </p:attrNameLst>
                                      </p:cBhvr>
                                      <p:tavLst>
                                        <p:tav tm="0">
                                          <p:val>
                                            <p:fltVal val="90"/>
                                          </p:val>
                                        </p:tav>
                                        <p:tav tm="100000">
                                          <p:val>
                                            <p:fltVal val="0"/>
                                          </p:val>
                                        </p:tav>
                                      </p:tavLst>
                                    </p:anim>
                                    <p:animEffect transition="in" filter="fade">
                                      <p:cBhvr>
                                        <p:cTn id="10" dur="500"/>
                                        <p:tgtEl>
                                          <p:spTgt spid="461"/>
                                        </p:tgtEl>
                                      </p:cBhvr>
                                    </p:animEffect>
                                  </p:childTnLst>
                                </p:cTn>
                              </p:par>
                              <p:par>
                                <p:cTn id="11" presetID="31" presetClass="entr" presetSubtype="0" fill="hold" nodeType="with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p:cTn id="13" dur="500" fill="hold"/>
                                        <p:tgtEl>
                                          <p:spTgt spid="462"/>
                                        </p:tgtEl>
                                        <p:attrNameLst>
                                          <p:attrName>ppt_w</p:attrName>
                                        </p:attrNameLst>
                                      </p:cBhvr>
                                      <p:tavLst>
                                        <p:tav tm="0">
                                          <p:val>
                                            <p:fltVal val="0"/>
                                          </p:val>
                                        </p:tav>
                                        <p:tav tm="100000">
                                          <p:val>
                                            <p:strVal val="#ppt_w"/>
                                          </p:val>
                                        </p:tav>
                                      </p:tavLst>
                                    </p:anim>
                                    <p:anim calcmode="lin" valueType="num">
                                      <p:cBhvr>
                                        <p:cTn id="14" dur="500" fill="hold"/>
                                        <p:tgtEl>
                                          <p:spTgt spid="462"/>
                                        </p:tgtEl>
                                        <p:attrNameLst>
                                          <p:attrName>ppt_h</p:attrName>
                                        </p:attrNameLst>
                                      </p:cBhvr>
                                      <p:tavLst>
                                        <p:tav tm="0">
                                          <p:val>
                                            <p:fltVal val="0"/>
                                          </p:val>
                                        </p:tav>
                                        <p:tav tm="100000">
                                          <p:val>
                                            <p:strVal val="#ppt_h"/>
                                          </p:val>
                                        </p:tav>
                                      </p:tavLst>
                                    </p:anim>
                                    <p:anim calcmode="lin" valueType="num">
                                      <p:cBhvr>
                                        <p:cTn id="15" dur="500" fill="hold"/>
                                        <p:tgtEl>
                                          <p:spTgt spid="462"/>
                                        </p:tgtEl>
                                        <p:attrNameLst>
                                          <p:attrName>style.rotation</p:attrName>
                                        </p:attrNameLst>
                                      </p:cBhvr>
                                      <p:tavLst>
                                        <p:tav tm="0">
                                          <p:val>
                                            <p:fltVal val="90"/>
                                          </p:val>
                                        </p:tav>
                                        <p:tav tm="100000">
                                          <p:val>
                                            <p:fltVal val="0"/>
                                          </p:val>
                                        </p:tav>
                                      </p:tavLst>
                                    </p:anim>
                                    <p:animEffect transition="in" filter="fade">
                                      <p:cBhvr>
                                        <p:cTn id="16" dur="500"/>
                                        <p:tgtEl>
                                          <p:spTgt spid="46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460"/>
                                        </p:tgtEl>
                                        <p:attrNameLst>
                                          <p:attrName>style.visibility</p:attrName>
                                        </p:attrNameLst>
                                      </p:cBhvr>
                                      <p:to>
                                        <p:strVal val="visible"/>
                                      </p:to>
                                    </p:set>
                                    <p:animEffect transition="in" filter="randombar(horizontal)">
                                      <p:cBhvr>
                                        <p:cTn id="21" dur="500"/>
                                        <p:tgtEl>
                                          <p:spTgt spid="460"/>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56"/>
                                        </p:tgtEl>
                                        <p:attrNameLst>
                                          <p:attrName>style.visibility</p:attrName>
                                        </p:attrNameLst>
                                      </p:cBhvr>
                                      <p:to>
                                        <p:strVal val="visible"/>
                                      </p:to>
                                    </p:set>
                                    <p:animEffect transition="in" filter="randombar(horizontal)">
                                      <p:cBhvr>
                                        <p:cTn id="24" dur="500"/>
                                        <p:tgtEl>
                                          <p:spTgt spid="456"/>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bldLvl="0" animBg="1"/>
      <p:bldP spid="460" grpId="0"/>
      <p:bldP spid="2"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mn-lt"/>
                <a:ea typeface="+mn-ea"/>
                <a:cs typeface="+mn-ea"/>
                <a:sym typeface="+mn-lt"/>
              </a:rPr>
              <a:t>谢谢聆听</a:t>
            </a:r>
            <a:endParaRPr kumimoji="0" lang="zh-CN" altLang="en-US" sz="9400" b="1" kern="0" spc="-300" dirty="0">
              <a:ln w="38100">
                <a:solidFill>
                  <a:srgbClr val="ED796F"/>
                </a:solidFill>
              </a:ln>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336134" y="2148205"/>
            <a:ext cx="4017010" cy="119888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明确班级组织建设的重要性。</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掌握小学班级组织建设的一般过程。</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336134" y="3943350"/>
            <a:ext cx="422656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观看魏书生的讲座《班级管理科学化》，进行小组座谈，分享体会。</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339205" y="1677670"/>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3" name="矩形: 圆角 15"/>
          <p:cNvSpPr/>
          <p:nvPr/>
        </p:nvSpPr>
        <p:spPr>
          <a:xfrm>
            <a:off x="6336030" y="3407410"/>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8975" y="725170"/>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nvGrpSpPr>
          <p:cNvPr id="5" name="组合 4"/>
          <p:cNvGrpSpPr/>
          <p:nvPr/>
        </p:nvGrpSpPr>
        <p:grpSpPr>
          <a:xfrm>
            <a:off x="2706370" y="2367915"/>
            <a:ext cx="5527675" cy="688975"/>
            <a:chOff x="2596" y="2230"/>
            <a:chExt cx="8705" cy="1085"/>
          </a:xfrm>
        </p:grpSpPr>
        <p:sp>
          <p:nvSpPr>
            <p:cNvPr id="2" name="圆角矩形 1"/>
            <p:cNvSpPr/>
            <p:nvPr/>
          </p:nvSpPr>
          <p:spPr>
            <a:xfrm>
              <a:off x="2879" y="2230"/>
              <a:ext cx="8422" cy="1085"/>
            </a:xfrm>
            <a:prstGeom prst="roundRect">
              <a:avLst>
                <a:gd name="adj" fmla="val 37158"/>
              </a:avLst>
            </a:prstGeom>
            <a:solidFill>
              <a:schemeClr val="bg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3" name="矩形 2"/>
            <p:cNvSpPr/>
            <p:nvPr/>
          </p:nvSpPr>
          <p:spPr>
            <a:xfrm>
              <a:off x="3097" y="2487"/>
              <a:ext cx="7918" cy="580"/>
            </a:xfrm>
            <a:prstGeom prst="rect">
              <a:avLst/>
            </a:prstGeom>
          </p:spPr>
          <p:txBody>
            <a:bodyPr wrap="square">
              <a:spAutoFit/>
            </a:bodyPr>
            <a:p>
              <a:pPr algn="ctr">
                <a:defRPr/>
              </a:pPr>
              <a:r>
                <a:rPr lang="en-US" altLang="zh-CN" b="1" kern="100" dirty="0">
                  <a:solidFill>
                    <a:schemeClr val="tx1"/>
                  </a:solidFill>
                  <a:latin typeface="黑体" panose="02010600030101010101" charset="-122"/>
                  <a:ea typeface="黑体" panose="02010600030101010101" charset="-122"/>
                  <a:cs typeface="Times New Roman" panose="02020603050405020304" pitchFamily="18" charset="0"/>
                </a:rPr>
                <a:t>一、班级组织建设是班级管理的中心任务</a:t>
              </a:r>
              <a:endParaRPr lang="en-US" altLang="zh-CN"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4" name="椭圆 3"/>
            <p:cNvSpPr/>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6" name="组合 5"/>
          <p:cNvGrpSpPr/>
          <p:nvPr/>
        </p:nvGrpSpPr>
        <p:grpSpPr>
          <a:xfrm>
            <a:off x="2764155" y="3839210"/>
            <a:ext cx="5593715" cy="688975"/>
            <a:chOff x="2596" y="2230"/>
            <a:chExt cx="8809" cy="1085"/>
          </a:xfrm>
        </p:grpSpPr>
        <p:sp>
          <p:nvSpPr>
            <p:cNvPr id="7" name="圆角矩形 6"/>
            <p:cNvSpPr/>
            <p:nvPr/>
          </p:nvSpPr>
          <p:spPr>
            <a:xfrm>
              <a:off x="2879" y="2230"/>
              <a:ext cx="8422" cy="1085"/>
            </a:xfrm>
            <a:prstGeom prst="roundRect">
              <a:avLst>
                <a:gd name="adj" fmla="val 37158"/>
              </a:avLst>
            </a:prstGeom>
            <a:solidFill>
              <a:schemeClr val="bg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0" name="矩形 9"/>
            <p:cNvSpPr/>
            <p:nvPr/>
          </p:nvSpPr>
          <p:spPr>
            <a:xfrm>
              <a:off x="3487" y="2524"/>
              <a:ext cx="7918" cy="580"/>
            </a:xfrm>
            <a:prstGeom prst="rect">
              <a:avLst/>
            </a:prstGeom>
          </p:spPr>
          <p:txBody>
            <a:bodyPr wrap="square">
              <a:spAutoFit/>
            </a:bodyPr>
            <a:p>
              <a:pPr algn="l">
                <a:defRPr/>
              </a:pPr>
              <a:r>
                <a:rPr lang="en-US" altLang="zh-CN" b="1" kern="100" dirty="0">
                  <a:solidFill>
                    <a:schemeClr val="tx1"/>
                  </a:solidFill>
                  <a:latin typeface="黑体" panose="02010600030101010101" charset="-122"/>
                  <a:ea typeface="黑体" panose="02010600030101010101" charset="-122"/>
                  <a:cs typeface="Times New Roman" panose="02020603050405020304" pitchFamily="18" charset="0"/>
                </a:rPr>
                <a:t>二、小学班级组织建设的一般过程</a:t>
              </a:r>
              <a:endParaRPr lang="en-US" altLang="zh-CN"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11" name="椭圆 10"/>
            <p:cNvSpPr/>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06230" y="568325"/>
            <a:ext cx="2875915" cy="2875915"/>
          </a:xfrm>
          <a:prstGeom prst="rect">
            <a:avLst/>
          </a:prstGeom>
        </p:spPr>
      </p:pic>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t="20523" b="13060"/>
          <a:stretch>
            <a:fillRect/>
          </a:stretch>
        </p:blipFill>
        <p:spPr>
          <a:xfrm flipH="1">
            <a:off x="8968433" y="4722696"/>
            <a:ext cx="2377752" cy="1410769"/>
          </a:xfrm>
          <a:prstGeom prst="rect">
            <a:avLst/>
          </a:prstGeom>
          <a:effectLst>
            <a:outerShdw blurRad="50800" dist="38100" dir="13500000" algn="br" rotWithShape="0">
              <a:prstClr val="black">
                <a:alpha val="40000"/>
              </a:prstClr>
            </a:outerShdw>
          </a:effectLst>
        </p:spPr>
      </p:pic>
      <p:grpSp>
        <p:nvGrpSpPr>
          <p:cNvPr id="29" name="组合 28"/>
          <p:cNvGrpSpPr/>
          <p:nvPr/>
        </p:nvGrpSpPr>
        <p:grpSpPr>
          <a:xfrm>
            <a:off x="3602355" y="929313"/>
            <a:ext cx="2179170" cy="1159996"/>
            <a:chOff x="7715250" y="1121137"/>
            <a:chExt cx="2179170" cy="1159996"/>
          </a:xfrm>
        </p:grpSpPr>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rcRect l="38028" b="67012"/>
            <a:stretch>
              <a:fillRect/>
            </a:stretch>
          </p:blipFill>
          <p:spPr>
            <a:xfrm>
              <a:off x="7715250" y="1121137"/>
              <a:ext cx="2179170" cy="1159996"/>
            </a:xfrm>
            <a:custGeom>
              <a:avLst/>
              <a:gdLst>
                <a:gd name="connsiteX0" fmla="*/ 467162 w 2179170"/>
                <a:gd name="connsiteY0" fmla="*/ 0 h 1159996"/>
                <a:gd name="connsiteX1" fmla="*/ 2125971 w 2179170"/>
                <a:gd name="connsiteY1" fmla="*/ 0 h 1159996"/>
                <a:gd name="connsiteX2" fmla="*/ 2146498 w 2179170"/>
                <a:gd name="connsiteY2" fmla="*/ 37588 h 1159996"/>
                <a:gd name="connsiteX3" fmla="*/ 2162175 w 2179170"/>
                <a:gd name="connsiteY3" fmla="*/ 83671 h 1159996"/>
                <a:gd name="connsiteX4" fmla="*/ 2179170 w 2179170"/>
                <a:gd name="connsiteY4" fmla="*/ 189590 h 1159996"/>
                <a:gd name="connsiteX5" fmla="*/ 2179170 w 2179170"/>
                <a:gd name="connsiteY5" fmla="*/ 660930 h 1159996"/>
                <a:gd name="connsiteX6" fmla="*/ 2172630 w 2179170"/>
                <a:gd name="connsiteY6" fmla="*/ 679254 h 1159996"/>
                <a:gd name="connsiteX7" fmla="*/ 2162175 w 2179170"/>
                <a:gd name="connsiteY7" fmla="*/ 702796 h 1159996"/>
                <a:gd name="connsiteX8" fmla="*/ 2152650 w 2179170"/>
                <a:gd name="connsiteY8" fmla="*/ 731371 h 1159996"/>
                <a:gd name="connsiteX9" fmla="*/ 2105025 w 2179170"/>
                <a:gd name="connsiteY9" fmla="*/ 788521 h 1159996"/>
                <a:gd name="connsiteX10" fmla="*/ 2085975 w 2179170"/>
                <a:gd name="connsiteY10" fmla="*/ 826621 h 1159996"/>
                <a:gd name="connsiteX11" fmla="*/ 2057400 w 2179170"/>
                <a:gd name="connsiteY11" fmla="*/ 874246 h 1159996"/>
                <a:gd name="connsiteX12" fmla="*/ 2000250 w 2179170"/>
                <a:gd name="connsiteY12" fmla="*/ 921871 h 1159996"/>
                <a:gd name="connsiteX13" fmla="*/ 1933575 w 2179170"/>
                <a:gd name="connsiteY13" fmla="*/ 998071 h 1159996"/>
                <a:gd name="connsiteX14" fmla="*/ 1895475 w 2179170"/>
                <a:gd name="connsiteY14" fmla="*/ 1017121 h 1159996"/>
                <a:gd name="connsiteX15" fmla="*/ 1847850 w 2179170"/>
                <a:gd name="connsiteY15" fmla="*/ 1064746 h 1159996"/>
                <a:gd name="connsiteX16" fmla="*/ 1790700 w 2179170"/>
                <a:gd name="connsiteY16" fmla="*/ 1102846 h 1159996"/>
                <a:gd name="connsiteX17" fmla="*/ 1743075 w 2179170"/>
                <a:gd name="connsiteY17" fmla="*/ 1131421 h 1159996"/>
                <a:gd name="connsiteX18" fmla="*/ 1704975 w 2179170"/>
                <a:gd name="connsiteY18" fmla="*/ 1140946 h 1159996"/>
                <a:gd name="connsiteX19" fmla="*/ 1181100 w 2179170"/>
                <a:gd name="connsiteY19" fmla="*/ 1159996 h 1159996"/>
                <a:gd name="connsiteX20" fmla="*/ 1076325 w 2179170"/>
                <a:gd name="connsiteY20" fmla="*/ 1150471 h 1159996"/>
                <a:gd name="connsiteX21" fmla="*/ 971550 w 2179170"/>
                <a:gd name="connsiteY21" fmla="*/ 1121896 h 1159996"/>
                <a:gd name="connsiteX22" fmla="*/ 876300 w 2179170"/>
                <a:gd name="connsiteY22" fmla="*/ 1083796 h 1159996"/>
                <a:gd name="connsiteX23" fmla="*/ 333375 w 2179170"/>
                <a:gd name="connsiteY23" fmla="*/ 1074271 h 1159996"/>
                <a:gd name="connsiteX24" fmla="*/ 295275 w 2179170"/>
                <a:gd name="connsiteY24" fmla="*/ 1045696 h 1159996"/>
                <a:gd name="connsiteX25" fmla="*/ 247650 w 2179170"/>
                <a:gd name="connsiteY25" fmla="*/ 1017121 h 1159996"/>
                <a:gd name="connsiteX26" fmla="*/ 219075 w 2179170"/>
                <a:gd name="connsiteY26" fmla="*/ 979021 h 1159996"/>
                <a:gd name="connsiteX27" fmla="*/ 171450 w 2179170"/>
                <a:gd name="connsiteY27" fmla="*/ 921871 h 1159996"/>
                <a:gd name="connsiteX28" fmla="*/ 161925 w 2179170"/>
                <a:gd name="connsiteY28" fmla="*/ 893296 h 1159996"/>
                <a:gd name="connsiteX29" fmla="*/ 142875 w 2179170"/>
                <a:gd name="connsiteY29" fmla="*/ 864721 h 1159996"/>
                <a:gd name="connsiteX30" fmla="*/ 133350 w 2179170"/>
                <a:gd name="connsiteY30" fmla="*/ 817096 h 1159996"/>
                <a:gd name="connsiteX31" fmla="*/ 123825 w 2179170"/>
                <a:gd name="connsiteY31" fmla="*/ 778996 h 1159996"/>
                <a:gd name="connsiteX32" fmla="*/ 104775 w 2179170"/>
                <a:gd name="connsiteY32" fmla="*/ 750421 h 1159996"/>
                <a:gd name="connsiteX33" fmla="*/ 95250 w 2179170"/>
                <a:gd name="connsiteY33" fmla="*/ 683746 h 1159996"/>
                <a:gd name="connsiteX34" fmla="*/ 85725 w 2179170"/>
                <a:gd name="connsiteY34" fmla="*/ 626596 h 1159996"/>
                <a:gd name="connsiteX35" fmla="*/ 0 w 2179170"/>
                <a:gd name="connsiteY35" fmla="*/ 7471 h 1159996"/>
                <a:gd name="connsiteX36" fmla="*/ 19050 w 2179170"/>
                <a:gd name="connsiteY36" fmla="*/ 112246 h 1159996"/>
                <a:gd name="connsiteX37" fmla="*/ 209550 w 2179170"/>
                <a:gd name="connsiteY37" fmla="*/ 93196 h 1159996"/>
                <a:gd name="connsiteX38" fmla="*/ 333375 w 2179170"/>
                <a:gd name="connsiteY38" fmla="*/ 64621 h 1159996"/>
                <a:gd name="connsiteX39" fmla="*/ 390525 w 2179170"/>
                <a:gd name="connsiteY39" fmla="*/ 26521 h 1159996"/>
                <a:gd name="connsiteX40" fmla="*/ 457200 w 2179170"/>
                <a:gd name="connsiteY40" fmla="*/ 7471 h 115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179170" h="1159996">
                  <a:moveTo>
                    <a:pt x="467162" y="0"/>
                  </a:moveTo>
                  <a:lnTo>
                    <a:pt x="2125971" y="0"/>
                  </a:lnTo>
                  <a:lnTo>
                    <a:pt x="2146498" y="37588"/>
                  </a:lnTo>
                  <a:cubicBezTo>
                    <a:pt x="2153249" y="52405"/>
                    <a:pt x="2158682" y="67704"/>
                    <a:pt x="2162175" y="83671"/>
                  </a:cubicBezTo>
                  <a:lnTo>
                    <a:pt x="2179170" y="189590"/>
                  </a:lnTo>
                  <a:lnTo>
                    <a:pt x="2179170" y="660930"/>
                  </a:lnTo>
                  <a:lnTo>
                    <a:pt x="2172630" y="679254"/>
                  </a:lnTo>
                  <a:cubicBezTo>
                    <a:pt x="2169059" y="687068"/>
                    <a:pt x="2165177" y="694792"/>
                    <a:pt x="2162175" y="702796"/>
                  </a:cubicBezTo>
                  <a:cubicBezTo>
                    <a:pt x="2158650" y="712197"/>
                    <a:pt x="2155825" y="721846"/>
                    <a:pt x="2152650" y="731371"/>
                  </a:cubicBezTo>
                  <a:cubicBezTo>
                    <a:pt x="2136775" y="750421"/>
                    <a:pt x="2119245" y="768206"/>
                    <a:pt x="2105025" y="788521"/>
                  </a:cubicBezTo>
                  <a:cubicBezTo>
                    <a:pt x="2096882" y="800153"/>
                    <a:pt x="2092871" y="814209"/>
                    <a:pt x="2085975" y="826621"/>
                  </a:cubicBezTo>
                  <a:cubicBezTo>
                    <a:pt x="2076984" y="842805"/>
                    <a:pt x="2066925" y="858371"/>
                    <a:pt x="2057400" y="874246"/>
                  </a:cubicBezTo>
                  <a:cubicBezTo>
                    <a:pt x="2029303" y="892977"/>
                    <a:pt x="2023169" y="894369"/>
                    <a:pt x="2000250" y="921871"/>
                  </a:cubicBezTo>
                  <a:cubicBezTo>
                    <a:pt x="1961316" y="968592"/>
                    <a:pt x="2003867" y="943399"/>
                    <a:pt x="1933575" y="998071"/>
                  </a:cubicBezTo>
                  <a:cubicBezTo>
                    <a:pt x="1922367" y="1006788"/>
                    <a:pt x="1906683" y="1008404"/>
                    <a:pt x="1895475" y="1017121"/>
                  </a:cubicBezTo>
                  <a:cubicBezTo>
                    <a:pt x="1877754" y="1030904"/>
                    <a:pt x="1866530" y="1052293"/>
                    <a:pt x="1847850" y="1064746"/>
                  </a:cubicBezTo>
                  <a:cubicBezTo>
                    <a:pt x="1774041" y="1113952"/>
                    <a:pt x="1838526" y="1031107"/>
                    <a:pt x="1790700" y="1102846"/>
                  </a:cubicBezTo>
                  <a:cubicBezTo>
                    <a:pt x="1774825" y="1112371"/>
                    <a:pt x="1759993" y="1123902"/>
                    <a:pt x="1743075" y="1131421"/>
                  </a:cubicBezTo>
                  <a:cubicBezTo>
                    <a:pt x="1731112" y="1136738"/>
                    <a:pt x="1718049" y="1140281"/>
                    <a:pt x="1704975" y="1140946"/>
                  </a:cubicBezTo>
                  <a:lnTo>
                    <a:pt x="1181100" y="1159996"/>
                  </a:lnTo>
                  <a:cubicBezTo>
                    <a:pt x="1146175" y="1156821"/>
                    <a:pt x="1111123" y="1154821"/>
                    <a:pt x="1076325" y="1150471"/>
                  </a:cubicBezTo>
                  <a:cubicBezTo>
                    <a:pt x="1033243" y="1145086"/>
                    <a:pt x="1014001" y="1136046"/>
                    <a:pt x="971550" y="1121896"/>
                  </a:cubicBezTo>
                  <a:cubicBezTo>
                    <a:pt x="900930" y="1098356"/>
                    <a:pt x="932361" y="1111826"/>
                    <a:pt x="876300" y="1083796"/>
                  </a:cubicBezTo>
                  <a:cubicBezTo>
                    <a:pt x="695325" y="1080621"/>
                    <a:pt x="513990" y="1086115"/>
                    <a:pt x="333375" y="1074271"/>
                  </a:cubicBezTo>
                  <a:cubicBezTo>
                    <a:pt x="317534" y="1073232"/>
                    <a:pt x="308484" y="1054502"/>
                    <a:pt x="295275" y="1045696"/>
                  </a:cubicBezTo>
                  <a:cubicBezTo>
                    <a:pt x="279871" y="1035427"/>
                    <a:pt x="261583" y="1029312"/>
                    <a:pt x="247650" y="1017121"/>
                  </a:cubicBezTo>
                  <a:cubicBezTo>
                    <a:pt x="235703" y="1006667"/>
                    <a:pt x="229406" y="991074"/>
                    <a:pt x="219075" y="979021"/>
                  </a:cubicBezTo>
                  <a:cubicBezTo>
                    <a:pt x="193796" y="949529"/>
                    <a:pt x="188291" y="955554"/>
                    <a:pt x="171450" y="921871"/>
                  </a:cubicBezTo>
                  <a:cubicBezTo>
                    <a:pt x="166960" y="912891"/>
                    <a:pt x="166415" y="902276"/>
                    <a:pt x="161925" y="893296"/>
                  </a:cubicBezTo>
                  <a:cubicBezTo>
                    <a:pt x="156805" y="883057"/>
                    <a:pt x="146895" y="875440"/>
                    <a:pt x="142875" y="864721"/>
                  </a:cubicBezTo>
                  <a:cubicBezTo>
                    <a:pt x="137191" y="849562"/>
                    <a:pt x="136862" y="832900"/>
                    <a:pt x="133350" y="817096"/>
                  </a:cubicBezTo>
                  <a:cubicBezTo>
                    <a:pt x="130510" y="804317"/>
                    <a:pt x="127000" y="791696"/>
                    <a:pt x="123825" y="778996"/>
                  </a:cubicBezTo>
                  <a:cubicBezTo>
                    <a:pt x="117475" y="769471"/>
                    <a:pt x="108064" y="761386"/>
                    <a:pt x="104775" y="750421"/>
                  </a:cubicBezTo>
                  <a:cubicBezTo>
                    <a:pt x="98324" y="728917"/>
                    <a:pt x="98664" y="705936"/>
                    <a:pt x="95250" y="683746"/>
                  </a:cubicBezTo>
                  <a:cubicBezTo>
                    <a:pt x="92313" y="664658"/>
                    <a:pt x="88419" y="645720"/>
                    <a:pt x="85725" y="626596"/>
                  </a:cubicBezTo>
                  <a:cubicBezTo>
                    <a:pt x="56668" y="420288"/>
                    <a:pt x="28575" y="213846"/>
                    <a:pt x="0" y="7471"/>
                  </a:cubicBezTo>
                  <a:lnTo>
                    <a:pt x="19050" y="112246"/>
                  </a:lnTo>
                  <a:cubicBezTo>
                    <a:pt x="172480" y="112246"/>
                    <a:pt x="110231" y="126302"/>
                    <a:pt x="209550" y="93196"/>
                  </a:cubicBezTo>
                  <a:cubicBezTo>
                    <a:pt x="255173" y="86678"/>
                    <a:pt x="291536" y="85541"/>
                    <a:pt x="333375" y="64621"/>
                  </a:cubicBezTo>
                  <a:cubicBezTo>
                    <a:pt x="353853" y="54382"/>
                    <a:pt x="371475" y="39221"/>
                    <a:pt x="390525" y="26521"/>
                  </a:cubicBezTo>
                  <a:cubicBezTo>
                    <a:pt x="398773" y="24459"/>
                    <a:pt x="446572" y="13544"/>
                    <a:pt x="457200" y="7471"/>
                  </a:cubicBezTo>
                  <a:close/>
                </a:path>
              </a:pathLst>
            </a:custGeom>
            <a:effectLst>
              <a:outerShdw blurRad="50800" dist="38100" dir="16200000" rotWithShape="0">
                <a:prstClr val="black">
                  <a:alpha val="40000"/>
                </a:prstClr>
              </a:outerShdw>
            </a:effectLst>
          </p:spPr>
        </p:pic>
        <p:sp>
          <p:nvSpPr>
            <p:cNvPr id="31" name="文本框 30"/>
            <p:cNvSpPr txBox="1"/>
            <p:nvPr/>
          </p:nvSpPr>
          <p:spPr>
            <a:xfrm>
              <a:off x="8294733" y="1516469"/>
              <a:ext cx="1020203" cy="368300"/>
            </a:xfrm>
            <a:prstGeom prst="rect">
              <a:avLst/>
            </a:prstGeom>
            <a:noFill/>
          </p:spPr>
          <p:txBody>
            <a:bodyPr wrap="square" rtlCol="0">
              <a:spAutoFit/>
            </a:bodyPr>
            <a:p>
              <a:endParaRPr lang="zh-CN" altLang="en-US" b="1" dirty="0">
                <a:solidFill>
                  <a:srgbClr val="75B3C2"/>
                </a:solidFill>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grpSp>
      <p:grpSp>
        <p:nvGrpSpPr>
          <p:cNvPr id="12" name="组合 11"/>
          <p:cNvGrpSpPr/>
          <p:nvPr/>
        </p:nvGrpSpPr>
        <p:grpSpPr>
          <a:xfrm>
            <a:off x="6333490" y="634673"/>
            <a:ext cx="2179170" cy="1159996"/>
            <a:chOff x="7715250" y="1121137"/>
            <a:chExt cx="2179170" cy="1159996"/>
          </a:xfrm>
        </p:grpSpPr>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rcRect l="38028" b="67012"/>
            <a:stretch>
              <a:fillRect/>
            </a:stretch>
          </p:blipFill>
          <p:spPr>
            <a:xfrm>
              <a:off x="7715250" y="1121137"/>
              <a:ext cx="2179170" cy="1159996"/>
            </a:xfrm>
            <a:custGeom>
              <a:avLst/>
              <a:gdLst>
                <a:gd name="connsiteX0" fmla="*/ 467162 w 2179170"/>
                <a:gd name="connsiteY0" fmla="*/ 0 h 1159996"/>
                <a:gd name="connsiteX1" fmla="*/ 2125971 w 2179170"/>
                <a:gd name="connsiteY1" fmla="*/ 0 h 1159996"/>
                <a:gd name="connsiteX2" fmla="*/ 2146498 w 2179170"/>
                <a:gd name="connsiteY2" fmla="*/ 37588 h 1159996"/>
                <a:gd name="connsiteX3" fmla="*/ 2162175 w 2179170"/>
                <a:gd name="connsiteY3" fmla="*/ 83671 h 1159996"/>
                <a:gd name="connsiteX4" fmla="*/ 2179170 w 2179170"/>
                <a:gd name="connsiteY4" fmla="*/ 189590 h 1159996"/>
                <a:gd name="connsiteX5" fmla="*/ 2179170 w 2179170"/>
                <a:gd name="connsiteY5" fmla="*/ 660930 h 1159996"/>
                <a:gd name="connsiteX6" fmla="*/ 2172630 w 2179170"/>
                <a:gd name="connsiteY6" fmla="*/ 679254 h 1159996"/>
                <a:gd name="connsiteX7" fmla="*/ 2162175 w 2179170"/>
                <a:gd name="connsiteY7" fmla="*/ 702796 h 1159996"/>
                <a:gd name="connsiteX8" fmla="*/ 2152650 w 2179170"/>
                <a:gd name="connsiteY8" fmla="*/ 731371 h 1159996"/>
                <a:gd name="connsiteX9" fmla="*/ 2105025 w 2179170"/>
                <a:gd name="connsiteY9" fmla="*/ 788521 h 1159996"/>
                <a:gd name="connsiteX10" fmla="*/ 2085975 w 2179170"/>
                <a:gd name="connsiteY10" fmla="*/ 826621 h 1159996"/>
                <a:gd name="connsiteX11" fmla="*/ 2057400 w 2179170"/>
                <a:gd name="connsiteY11" fmla="*/ 874246 h 1159996"/>
                <a:gd name="connsiteX12" fmla="*/ 2000250 w 2179170"/>
                <a:gd name="connsiteY12" fmla="*/ 921871 h 1159996"/>
                <a:gd name="connsiteX13" fmla="*/ 1933575 w 2179170"/>
                <a:gd name="connsiteY13" fmla="*/ 998071 h 1159996"/>
                <a:gd name="connsiteX14" fmla="*/ 1895475 w 2179170"/>
                <a:gd name="connsiteY14" fmla="*/ 1017121 h 1159996"/>
                <a:gd name="connsiteX15" fmla="*/ 1847850 w 2179170"/>
                <a:gd name="connsiteY15" fmla="*/ 1064746 h 1159996"/>
                <a:gd name="connsiteX16" fmla="*/ 1790700 w 2179170"/>
                <a:gd name="connsiteY16" fmla="*/ 1102846 h 1159996"/>
                <a:gd name="connsiteX17" fmla="*/ 1743075 w 2179170"/>
                <a:gd name="connsiteY17" fmla="*/ 1131421 h 1159996"/>
                <a:gd name="connsiteX18" fmla="*/ 1704975 w 2179170"/>
                <a:gd name="connsiteY18" fmla="*/ 1140946 h 1159996"/>
                <a:gd name="connsiteX19" fmla="*/ 1181100 w 2179170"/>
                <a:gd name="connsiteY19" fmla="*/ 1159996 h 1159996"/>
                <a:gd name="connsiteX20" fmla="*/ 1076325 w 2179170"/>
                <a:gd name="connsiteY20" fmla="*/ 1150471 h 1159996"/>
                <a:gd name="connsiteX21" fmla="*/ 971550 w 2179170"/>
                <a:gd name="connsiteY21" fmla="*/ 1121896 h 1159996"/>
                <a:gd name="connsiteX22" fmla="*/ 876300 w 2179170"/>
                <a:gd name="connsiteY22" fmla="*/ 1083796 h 1159996"/>
                <a:gd name="connsiteX23" fmla="*/ 333375 w 2179170"/>
                <a:gd name="connsiteY23" fmla="*/ 1074271 h 1159996"/>
                <a:gd name="connsiteX24" fmla="*/ 295275 w 2179170"/>
                <a:gd name="connsiteY24" fmla="*/ 1045696 h 1159996"/>
                <a:gd name="connsiteX25" fmla="*/ 247650 w 2179170"/>
                <a:gd name="connsiteY25" fmla="*/ 1017121 h 1159996"/>
                <a:gd name="connsiteX26" fmla="*/ 219075 w 2179170"/>
                <a:gd name="connsiteY26" fmla="*/ 979021 h 1159996"/>
                <a:gd name="connsiteX27" fmla="*/ 171450 w 2179170"/>
                <a:gd name="connsiteY27" fmla="*/ 921871 h 1159996"/>
                <a:gd name="connsiteX28" fmla="*/ 161925 w 2179170"/>
                <a:gd name="connsiteY28" fmla="*/ 893296 h 1159996"/>
                <a:gd name="connsiteX29" fmla="*/ 142875 w 2179170"/>
                <a:gd name="connsiteY29" fmla="*/ 864721 h 1159996"/>
                <a:gd name="connsiteX30" fmla="*/ 133350 w 2179170"/>
                <a:gd name="connsiteY30" fmla="*/ 817096 h 1159996"/>
                <a:gd name="connsiteX31" fmla="*/ 123825 w 2179170"/>
                <a:gd name="connsiteY31" fmla="*/ 778996 h 1159996"/>
                <a:gd name="connsiteX32" fmla="*/ 104775 w 2179170"/>
                <a:gd name="connsiteY32" fmla="*/ 750421 h 1159996"/>
                <a:gd name="connsiteX33" fmla="*/ 95250 w 2179170"/>
                <a:gd name="connsiteY33" fmla="*/ 683746 h 1159996"/>
                <a:gd name="connsiteX34" fmla="*/ 85725 w 2179170"/>
                <a:gd name="connsiteY34" fmla="*/ 626596 h 1159996"/>
                <a:gd name="connsiteX35" fmla="*/ 0 w 2179170"/>
                <a:gd name="connsiteY35" fmla="*/ 7471 h 1159996"/>
                <a:gd name="connsiteX36" fmla="*/ 19050 w 2179170"/>
                <a:gd name="connsiteY36" fmla="*/ 112246 h 1159996"/>
                <a:gd name="connsiteX37" fmla="*/ 209550 w 2179170"/>
                <a:gd name="connsiteY37" fmla="*/ 93196 h 1159996"/>
                <a:gd name="connsiteX38" fmla="*/ 333375 w 2179170"/>
                <a:gd name="connsiteY38" fmla="*/ 64621 h 1159996"/>
                <a:gd name="connsiteX39" fmla="*/ 390525 w 2179170"/>
                <a:gd name="connsiteY39" fmla="*/ 26521 h 1159996"/>
                <a:gd name="connsiteX40" fmla="*/ 457200 w 2179170"/>
                <a:gd name="connsiteY40" fmla="*/ 7471 h 115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179170" h="1159996">
                  <a:moveTo>
                    <a:pt x="467162" y="0"/>
                  </a:moveTo>
                  <a:lnTo>
                    <a:pt x="2125971" y="0"/>
                  </a:lnTo>
                  <a:lnTo>
                    <a:pt x="2146498" y="37588"/>
                  </a:lnTo>
                  <a:cubicBezTo>
                    <a:pt x="2153249" y="52405"/>
                    <a:pt x="2158682" y="67704"/>
                    <a:pt x="2162175" y="83671"/>
                  </a:cubicBezTo>
                  <a:lnTo>
                    <a:pt x="2179170" y="189590"/>
                  </a:lnTo>
                  <a:lnTo>
                    <a:pt x="2179170" y="660930"/>
                  </a:lnTo>
                  <a:lnTo>
                    <a:pt x="2172630" y="679254"/>
                  </a:lnTo>
                  <a:cubicBezTo>
                    <a:pt x="2169059" y="687068"/>
                    <a:pt x="2165177" y="694792"/>
                    <a:pt x="2162175" y="702796"/>
                  </a:cubicBezTo>
                  <a:cubicBezTo>
                    <a:pt x="2158650" y="712197"/>
                    <a:pt x="2155825" y="721846"/>
                    <a:pt x="2152650" y="731371"/>
                  </a:cubicBezTo>
                  <a:cubicBezTo>
                    <a:pt x="2136775" y="750421"/>
                    <a:pt x="2119245" y="768206"/>
                    <a:pt x="2105025" y="788521"/>
                  </a:cubicBezTo>
                  <a:cubicBezTo>
                    <a:pt x="2096882" y="800153"/>
                    <a:pt x="2092871" y="814209"/>
                    <a:pt x="2085975" y="826621"/>
                  </a:cubicBezTo>
                  <a:cubicBezTo>
                    <a:pt x="2076984" y="842805"/>
                    <a:pt x="2066925" y="858371"/>
                    <a:pt x="2057400" y="874246"/>
                  </a:cubicBezTo>
                  <a:cubicBezTo>
                    <a:pt x="2029303" y="892977"/>
                    <a:pt x="2023169" y="894369"/>
                    <a:pt x="2000250" y="921871"/>
                  </a:cubicBezTo>
                  <a:cubicBezTo>
                    <a:pt x="1961316" y="968592"/>
                    <a:pt x="2003867" y="943399"/>
                    <a:pt x="1933575" y="998071"/>
                  </a:cubicBezTo>
                  <a:cubicBezTo>
                    <a:pt x="1922367" y="1006788"/>
                    <a:pt x="1906683" y="1008404"/>
                    <a:pt x="1895475" y="1017121"/>
                  </a:cubicBezTo>
                  <a:cubicBezTo>
                    <a:pt x="1877754" y="1030904"/>
                    <a:pt x="1866530" y="1052293"/>
                    <a:pt x="1847850" y="1064746"/>
                  </a:cubicBezTo>
                  <a:cubicBezTo>
                    <a:pt x="1774041" y="1113952"/>
                    <a:pt x="1838526" y="1031107"/>
                    <a:pt x="1790700" y="1102846"/>
                  </a:cubicBezTo>
                  <a:cubicBezTo>
                    <a:pt x="1774825" y="1112371"/>
                    <a:pt x="1759993" y="1123902"/>
                    <a:pt x="1743075" y="1131421"/>
                  </a:cubicBezTo>
                  <a:cubicBezTo>
                    <a:pt x="1731112" y="1136738"/>
                    <a:pt x="1718049" y="1140281"/>
                    <a:pt x="1704975" y="1140946"/>
                  </a:cubicBezTo>
                  <a:lnTo>
                    <a:pt x="1181100" y="1159996"/>
                  </a:lnTo>
                  <a:cubicBezTo>
                    <a:pt x="1146175" y="1156821"/>
                    <a:pt x="1111123" y="1154821"/>
                    <a:pt x="1076325" y="1150471"/>
                  </a:cubicBezTo>
                  <a:cubicBezTo>
                    <a:pt x="1033243" y="1145086"/>
                    <a:pt x="1014001" y="1136046"/>
                    <a:pt x="971550" y="1121896"/>
                  </a:cubicBezTo>
                  <a:cubicBezTo>
                    <a:pt x="900930" y="1098356"/>
                    <a:pt x="932361" y="1111826"/>
                    <a:pt x="876300" y="1083796"/>
                  </a:cubicBezTo>
                  <a:cubicBezTo>
                    <a:pt x="695325" y="1080621"/>
                    <a:pt x="513990" y="1086115"/>
                    <a:pt x="333375" y="1074271"/>
                  </a:cubicBezTo>
                  <a:cubicBezTo>
                    <a:pt x="317534" y="1073232"/>
                    <a:pt x="308484" y="1054502"/>
                    <a:pt x="295275" y="1045696"/>
                  </a:cubicBezTo>
                  <a:cubicBezTo>
                    <a:pt x="279871" y="1035427"/>
                    <a:pt x="261583" y="1029312"/>
                    <a:pt x="247650" y="1017121"/>
                  </a:cubicBezTo>
                  <a:cubicBezTo>
                    <a:pt x="235703" y="1006667"/>
                    <a:pt x="229406" y="991074"/>
                    <a:pt x="219075" y="979021"/>
                  </a:cubicBezTo>
                  <a:cubicBezTo>
                    <a:pt x="193796" y="949529"/>
                    <a:pt x="188291" y="955554"/>
                    <a:pt x="171450" y="921871"/>
                  </a:cubicBezTo>
                  <a:cubicBezTo>
                    <a:pt x="166960" y="912891"/>
                    <a:pt x="166415" y="902276"/>
                    <a:pt x="161925" y="893296"/>
                  </a:cubicBezTo>
                  <a:cubicBezTo>
                    <a:pt x="156805" y="883057"/>
                    <a:pt x="146895" y="875440"/>
                    <a:pt x="142875" y="864721"/>
                  </a:cubicBezTo>
                  <a:cubicBezTo>
                    <a:pt x="137191" y="849562"/>
                    <a:pt x="136862" y="832900"/>
                    <a:pt x="133350" y="817096"/>
                  </a:cubicBezTo>
                  <a:cubicBezTo>
                    <a:pt x="130510" y="804317"/>
                    <a:pt x="127000" y="791696"/>
                    <a:pt x="123825" y="778996"/>
                  </a:cubicBezTo>
                  <a:cubicBezTo>
                    <a:pt x="117475" y="769471"/>
                    <a:pt x="108064" y="761386"/>
                    <a:pt x="104775" y="750421"/>
                  </a:cubicBezTo>
                  <a:cubicBezTo>
                    <a:pt x="98324" y="728917"/>
                    <a:pt x="98664" y="705936"/>
                    <a:pt x="95250" y="683746"/>
                  </a:cubicBezTo>
                  <a:cubicBezTo>
                    <a:pt x="92313" y="664658"/>
                    <a:pt x="88419" y="645720"/>
                    <a:pt x="85725" y="626596"/>
                  </a:cubicBezTo>
                  <a:cubicBezTo>
                    <a:pt x="56668" y="420288"/>
                    <a:pt x="28575" y="213846"/>
                    <a:pt x="0" y="7471"/>
                  </a:cubicBezTo>
                  <a:lnTo>
                    <a:pt x="19050" y="112246"/>
                  </a:lnTo>
                  <a:cubicBezTo>
                    <a:pt x="172480" y="112246"/>
                    <a:pt x="110231" y="126302"/>
                    <a:pt x="209550" y="93196"/>
                  </a:cubicBezTo>
                  <a:cubicBezTo>
                    <a:pt x="255173" y="86678"/>
                    <a:pt x="291536" y="85541"/>
                    <a:pt x="333375" y="64621"/>
                  </a:cubicBezTo>
                  <a:cubicBezTo>
                    <a:pt x="353853" y="54382"/>
                    <a:pt x="371475" y="39221"/>
                    <a:pt x="390525" y="26521"/>
                  </a:cubicBezTo>
                  <a:cubicBezTo>
                    <a:pt x="398773" y="24459"/>
                    <a:pt x="446572" y="13544"/>
                    <a:pt x="457200" y="7471"/>
                  </a:cubicBezTo>
                  <a:close/>
                </a:path>
              </a:pathLst>
            </a:custGeom>
            <a:effectLst>
              <a:outerShdw blurRad="50800" dist="38100" dir="16200000" rotWithShape="0">
                <a:prstClr val="black">
                  <a:alpha val="40000"/>
                </a:prstClr>
              </a:outerShdw>
            </a:effectLst>
          </p:spPr>
        </p:pic>
        <p:sp>
          <p:nvSpPr>
            <p:cNvPr id="15" name="文本框 14"/>
            <p:cNvSpPr txBox="1"/>
            <p:nvPr/>
          </p:nvSpPr>
          <p:spPr>
            <a:xfrm>
              <a:off x="8294733" y="1516469"/>
              <a:ext cx="1020203" cy="368300"/>
            </a:xfrm>
            <a:prstGeom prst="rect">
              <a:avLst/>
            </a:prstGeom>
            <a:noFill/>
          </p:spPr>
          <p:txBody>
            <a:bodyPr wrap="square" rtlCol="0">
              <a:spAutoFit/>
            </a:bodyPr>
            <a:p>
              <a:endParaRPr lang="zh-CN" altLang="en-US" b="1" dirty="0">
                <a:solidFill>
                  <a:srgbClr val="75B3C2"/>
                </a:solidFill>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6" presetClass="entr" presetSubtype="21"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par>
                                <p:cTn id="29" presetID="25" presetClass="entr" presetSubtype="0"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34" dur="1000" fill="hold"/>
                                        <p:tgtEl>
                                          <p:spTgt spid="29"/>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9"/>
                                        </p:tgtEl>
                                      </p:cBhvr>
                                    </p:animEffect>
                                  </p:childTnLst>
                                </p:cTn>
                              </p:par>
                              <p:par>
                                <p:cTn id="39" presetID="25"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44" dur="1000" fill="hold"/>
                                        <p:tgtEl>
                                          <p:spTgt spid="12"/>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793615" y="70485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一、班级组织建设是班级管理的中心任务</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4978400" y="1981835"/>
            <a:ext cx="6685915" cy="3784600"/>
          </a:xfrm>
          <a:prstGeom prst="rect">
            <a:avLst/>
          </a:prstGeom>
        </p:spPr>
        <p:txBody>
          <a:bodyPr wrap="square">
            <a:spAutoFit/>
          </a:bodyPr>
          <a:p>
            <a:pPr indent="355600" algn="l" fontAlgn="auto">
              <a:lnSpc>
                <a:spcPct val="125000"/>
              </a:lnSpc>
              <a:spcAft>
                <a:spcPts val="0"/>
              </a:spcAft>
              <a:extLst>
                <a:ext uri="{35155182-B16C-46BC-9424-99874614C6A1}">
                  <wpsdc:indentchars xmlns:wpsdc="http://www.wps.cn/officeDocument/2017/drawingmlCustomData" val="200" checksum="3837665281"/>
                </a:ext>
              </a:extLst>
            </a:pPr>
            <a:r>
              <a:rPr lang="en-US" altLang="zh-CN" sz="14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   </a:t>
            </a:r>
            <a:r>
              <a:rPr lang="en-US"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 </a:t>
            </a: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从现象上看，组织是一种人群的集合体，或者叫群体。但是，群体并不一定是组织，</a:t>
            </a: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sym typeface="+mn-ea"/>
              </a:rPr>
              <a:t>因而有正式组织（正式群体）与非正式组织（非正式群体）之分。只有当一定的人群围绕一个特定的目标形成了内部的结构，有了规范的行为，才是基本的组织。组织的概念有两层意思：一是指静态的组织结构，二是指动态的组织活动。人们 结成组织是因为组织能发挥个体所不能发挥的作用，因此，要使组织充分发挥它的职能就要不断进行组织建设。 小学班级组织是一个学生群体。在它建立之初，只是一群儿童的随机组合。这个组织被给予一个名称——某年级某班，又委派一个领导——班主任，这就有了一个组织的形式。但是这个班级要成为一个真正意义上的组织，需要在组织结构、制度规范和组织精神等方面进行全面的建设。对班级组织的管理过程，正是一个组织建设的过程。在这个意义上说，班级管理的核心就是组织建设。</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2" name="矩形 4"/>
          <p:cNvSpPr/>
          <p:nvPr/>
        </p:nvSpPr>
        <p:spPr>
          <a:xfrm>
            <a:off x="0" y="5080"/>
            <a:ext cx="4447436" cy="6858000"/>
          </a:xfrm>
          <a:custGeom>
            <a:avLst/>
            <a:gdLst>
              <a:gd name="connsiteX0" fmla="*/ 0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 name="connsiteX4" fmla="*/ 0 w 5105400"/>
              <a:gd name="connsiteY4" fmla="*/ 0 h 6858000"/>
              <a:gd name="connsiteX0-1" fmla="*/ 0 w 5105400"/>
              <a:gd name="connsiteY0-2" fmla="*/ 0 h 6858000"/>
              <a:gd name="connsiteX1-3" fmla="*/ 5105400 w 5105400"/>
              <a:gd name="connsiteY1-4" fmla="*/ 0 h 6858000"/>
              <a:gd name="connsiteX2-5" fmla="*/ 5105400 w 5105400"/>
              <a:gd name="connsiteY2-6" fmla="*/ 6858000 h 6858000"/>
              <a:gd name="connsiteX3-7" fmla="*/ 0 w 5105400"/>
              <a:gd name="connsiteY3-8" fmla="*/ 6858000 h 6858000"/>
              <a:gd name="connsiteX4-9" fmla="*/ 0 w 5105400"/>
              <a:gd name="connsiteY4-10" fmla="*/ 0 h 6858000"/>
              <a:gd name="connsiteX0-11" fmla="*/ 0 w 5105400"/>
              <a:gd name="connsiteY0-12" fmla="*/ 0 h 6858000"/>
              <a:gd name="connsiteX1-13" fmla="*/ 5105400 w 5105400"/>
              <a:gd name="connsiteY1-14" fmla="*/ 0 h 6858000"/>
              <a:gd name="connsiteX2-15" fmla="*/ 5105400 w 5105400"/>
              <a:gd name="connsiteY2-16" fmla="*/ 6858000 h 6858000"/>
              <a:gd name="connsiteX3-17" fmla="*/ 0 w 5105400"/>
              <a:gd name="connsiteY3-18" fmla="*/ 6858000 h 6858000"/>
              <a:gd name="connsiteX4-19" fmla="*/ 0 w 5105400"/>
              <a:gd name="connsiteY4-20" fmla="*/ 0 h 6858000"/>
              <a:gd name="connsiteX0-21" fmla="*/ 0 w 5180861"/>
              <a:gd name="connsiteY0-22" fmla="*/ 0 h 6858000"/>
              <a:gd name="connsiteX1-23" fmla="*/ 5105400 w 5180861"/>
              <a:gd name="connsiteY1-24" fmla="*/ 0 h 6858000"/>
              <a:gd name="connsiteX2-25" fmla="*/ 5105400 w 5180861"/>
              <a:gd name="connsiteY2-26" fmla="*/ 6858000 h 6858000"/>
              <a:gd name="connsiteX3-27" fmla="*/ 0 w 5180861"/>
              <a:gd name="connsiteY3-28" fmla="*/ 6858000 h 6858000"/>
              <a:gd name="connsiteX4-29" fmla="*/ 0 w 5180861"/>
              <a:gd name="connsiteY4-3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180861" h="6858000">
                <a:moveTo>
                  <a:pt x="0" y="0"/>
                </a:moveTo>
                <a:lnTo>
                  <a:pt x="5105400" y="0"/>
                </a:lnTo>
                <a:cubicBezTo>
                  <a:pt x="2447925" y="2962275"/>
                  <a:pt x="5705475" y="5172075"/>
                  <a:pt x="5105400" y="6858000"/>
                </a:cubicBezTo>
                <a:lnTo>
                  <a:pt x="0" y="6858000"/>
                </a:lnTo>
                <a:lnTo>
                  <a:pt x="0" y="0"/>
                </a:lnTo>
                <a:close/>
              </a:path>
            </a:pathLst>
          </a:custGeom>
          <a:solidFill>
            <a:srgbClr val="379D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9541" y="1189990"/>
            <a:ext cx="4957762" cy="4957762"/>
          </a:xfrm>
          <a:prstGeom prst="rect">
            <a:avLst/>
          </a:prstGeom>
          <a:effectLst>
            <a:outerShdw blurRad="50800" dist="38100" dir="10800000" algn="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ISPRING_PRESENTATION_TITLE" val="PowerPoint 演示文稿"/>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黑体"/>
        <a:ea typeface="微软雅黑"/>
        <a:cs typeface=""/>
      </a:majorFont>
      <a:minorFont>
        <a:latin typeface="黑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13283</Words>
  <Application>WPS 演示</Application>
  <PresentationFormat>宽屏</PresentationFormat>
  <Paragraphs>607</Paragraphs>
  <Slides>69</Slides>
  <Notes>23</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69</vt:i4>
      </vt:variant>
    </vt:vector>
  </HeadingPairs>
  <TitlesOfParts>
    <vt:vector size="88" baseType="lpstr">
      <vt:lpstr>Arial</vt:lpstr>
      <vt:lpstr>宋体</vt:lpstr>
      <vt:lpstr>Wingdings</vt:lpstr>
      <vt:lpstr>黑体</vt:lpstr>
      <vt:lpstr>微软雅黑</vt:lpstr>
      <vt:lpstr>Wingdings</vt:lpstr>
      <vt:lpstr>Calibri Light</vt:lpstr>
      <vt:lpstr>Roboto Light</vt:lpstr>
      <vt:lpstr>Latha</vt:lpstr>
      <vt:lpstr>Times New Roman</vt:lpstr>
      <vt:lpstr>字魂131号-酷乐潮玩体</vt:lpstr>
      <vt:lpstr>字魂59号-创粗黑</vt:lpstr>
      <vt:lpstr>Arial Unicode MS</vt:lpstr>
      <vt:lpstr>楷体</vt:lpstr>
      <vt:lpstr>华文楷体</vt:lpstr>
      <vt:lpstr>字魂131号-酷乐潮玩体</vt:lpstr>
      <vt:lpstr>字魂105号-简雅黑</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单金枝</cp:lastModifiedBy>
  <cp:revision>405</cp:revision>
  <dcterms:created xsi:type="dcterms:W3CDTF">2019-06-17T03:36:00Z</dcterms:created>
  <dcterms:modified xsi:type="dcterms:W3CDTF">2021-05-19T02:08:54Z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02D7E0E1A2C64176951E24E209DC0156</vt:lpwstr>
  </property>
</Properties>
</file>