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61"/>
  </p:handoutMasterIdLst>
  <p:sldIdLst>
    <p:sldId id="256" r:id="rId4"/>
    <p:sldId id="292" r:id="rId6"/>
    <p:sldId id="293" r:id="rId7"/>
    <p:sldId id="8554" r:id="rId8"/>
    <p:sldId id="321" r:id="rId9"/>
    <p:sldId id="294" r:id="rId10"/>
    <p:sldId id="263" r:id="rId11"/>
    <p:sldId id="318" r:id="rId12"/>
    <p:sldId id="270" r:id="rId13"/>
    <p:sldId id="8608" r:id="rId14"/>
    <p:sldId id="8574" r:id="rId15"/>
    <p:sldId id="8575" r:id="rId16"/>
    <p:sldId id="8609" r:id="rId17"/>
    <p:sldId id="8582" r:id="rId18"/>
    <p:sldId id="8583" r:id="rId19"/>
    <p:sldId id="8584" r:id="rId20"/>
    <p:sldId id="8585" r:id="rId21"/>
    <p:sldId id="8628" r:id="rId22"/>
    <p:sldId id="8629" r:id="rId23"/>
    <p:sldId id="8630" r:id="rId24"/>
    <p:sldId id="8631" r:id="rId25"/>
    <p:sldId id="8632" r:id="rId26"/>
    <p:sldId id="8633" r:id="rId27"/>
    <p:sldId id="8634" r:id="rId28"/>
    <p:sldId id="8635" r:id="rId29"/>
    <p:sldId id="8636" r:id="rId30"/>
    <p:sldId id="8638" r:id="rId31"/>
    <p:sldId id="8639" r:id="rId32"/>
    <p:sldId id="8637" r:id="rId33"/>
    <p:sldId id="8640" r:id="rId34"/>
    <p:sldId id="8589" r:id="rId35"/>
    <p:sldId id="8642" r:id="rId36"/>
    <p:sldId id="8643" r:id="rId37"/>
    <p:sldId id="8644" r:id="rId38"/>
    <p:sldId id="8645" r:id="rId39"/>
    <p:sldId id="8646" r:id="rId40"/>
    <p:sldId id="8594" r:id="rId41"/>
    <p:sldId id="8592" r:id="rId42"/>
    <p:sldId id="8647" r:id="rId43"/>
    <p:sldId id="8648" r:id="rId44"/>
    <p:sldId id="8649" r:id="rId45"/>
    <p:sldId id="8650" r:id="rId46"/>
    <p:sldId id="8651" r:id="rId47"/>
    <p:sldId id="8597" r:id="rId48"/>
    <p:sldId id="8598" r:id="rId49"/>
    <p:sldId id="8652" r:id="rId50"/>
    <p:sldId id="8653" r:id="rId51"/>
    <p:sldId id="8599" r:id="rId52"/>
    <p:sldId id="8600" r:id="rId53"/>
    <p:sldId id="8654" r:id="rId54"/>
    <p:sldId id="8655" r:id="rId55"/>
    <p:sldId id="8656" r:id="rId56"/>
    <p:sldId id="8658" r:id="rId57"/>
    <p:sldId id="8659" r:id="rId58"/>
    <p:sldId id="8606" r:id="rId59"/>
    <p:sldId id="8548" r:id="rId60"/>
  </p:sldIdLst>
  <p:sldSz cx="12192000" cy="6858000"/>
  <p:notesSz cx="6858000" cy="9144000"/>
  <p:custDataLst>
    <p:tags r:id="rId6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796F"/>
    <a:srgbClr val="F3541A"/>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93" autoAdjust="0"/>
    <p:restoredTop sz="94660"/>
  </p:normalViewPr>
  <p:slideViewPr>
    <p:cSldViewPr snapToGrid="0" showGuides="1">
      <p:cViewPr varScale="1">
        <p:scale>
          <a:sx n="69" d="100"/>
          <a:sy n="69" d="100"/>
        </p:scale>
        <p:origin x="78" y="732"/>
      </p:cViewPr>
      <p:guideLst>
        <p:guide orient="horz" pos="2210"/>
        <p:guide pos="391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5" Type="http://schemas.openxmlformats.org/officeDocument/2006/relationships/tags" Target="tags/tag63.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handoutMaster" Target="handoutMasters/handoutMaster1.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0030101010101" charset="-122"/>
              <a:cs typeface="黑体" panose="0201060003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0030101010101" charset="-122"/>
              </a:rPr>
            </a:fld>
            <a:endParaRPr lang="zh-CN" altLang="en-US">
              <a:latin typeface="黑体" panose="0201060003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0030101010101" charset="-122"/>
              <a:cs typeface="黑体" panose="0201060003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0030101010101" charset="-122"/>
              </a:rPr>
            </a:fld>
            <a:endParaRPr lang="zh-CN" altLang="en-US">
              <a:latin typeface="黑体" panose="0201060003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0030101010101" charset="-122"/>
                <a:ea typeface="黑体" panose="02010600030101010101" charset="-122"/>
                <a:cs typeface="黑体" panose="0201060003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0030101010101" charset="-122"/>
                <a:ea typeface="黑体" panose="02010600030101010101" charset="-122"/>
                <a:cs typeface="黑体" panose="02010600030101010101" charset="-122"/>
              </a:defRPr>
            </a:lvl1pPr>
          </a:lstStyle>
          <a:p>
            <a:fld id="{96CEDCE0-AF49-4986-B4C9-C5741EF9707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0030101010101" charset="-122"/>
                <a:ea typeface="黑体" panose="02010600030101010101" charset="-122"/>
                <a:cs typeface="黑体" panose="0201060003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0030101010101" charset="-122"/>
                <a:ea typeface="黑体" panose="02010600030101010101" charset="-122"/>
                <a:cs typeface="黑体" panose="02010600030101010101" charset="-122"/>
              </a:defRPr>
            </a:lvl1pPr>
          </a:lstStyle>
          <a:p>
            <a:fld id="{747B8A36-7D0F-4E2A-AB3F-A8006D06DEE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1pPr>
    <a:lvl2pPr marL="4572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2pPr>
    <a:lvl3pPr marL="9144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3pPr>
    <a:lvl4pPr marL="13716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4pPr>
    <a:lvl5pPr marL="18288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l="7812" r="7813"/>
          <a:stretch>
            <a:fillRect/>
          </a:stretch>
        </p:blipFill>
        <p:spPr>
          <a:xfrm rot="5400000">
            <a:off x="2667000" y="-2667000"/>
            <a:ext cx="6858001" cy="12192000"/>
          </a:xfrm>
          <a:custGeom>
            <a:avLst/>
            <a:gdLst>
              <a:gd name="connsiteX0" fmla="*/ 0 w 6858001"/>
              <a:gd name="connsiteY0" fmla="*/ 12192000 h 12192000"/>
              <a:gd name="connsiteX1" fmla="*/ 0 w 6858001"/>
              <a:gd name="connsiteY1" fmla="*/ 0 h 12192000"/>
              <a:gd name="connsiteX2" fmla="*/ 6858001 w 6858001"/>
              <a:gd name="connsiteY2" fmla="*/ 0 h 12192000"/>
              <a:gd name="connsiteX3" fmla="*/ 6858001 w 6858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6858001" h="12192000">
                <a:moveTo>
                  <a:pt x="0" y="12192000"/>
                </a:moveTo>
                <a:lnTo>
                  <a:pt x="0" y="0"/>
                </a:lnTo>
                <a:lnTo>
                  <a:pt x="6858001" y="0"/>
                </a:lnTo>
                <a:lnTo>
                  <a:pt x="6858001" y="12192000"/>
                </a:lnTo>
                <a:close/>
              </a:path>
            </a:pathLst>
          </a:cu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rcRect l="7813" r="7812"/>
          <a:stretch>
            <a:fillRect/>
          </a:stretch>
        </p:blipFill>
        <p:spPr>
          <a:xfrm rot="16200000">
            <a:off x="2628900" y="-2629535"/>
            <a:ext cx="6934200" cy="12192000"/>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C4E6E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C4E6E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39038" y="0"/>
            <a:ext cx="6852962" cy="3903209"/>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97323" y="-1"/>
            <a:ext cx="2752725" cy="1628775"/>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40733" y="3318313"/>
            <a:ext cx="990600" cy="962025"/>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33896" y="0"/>
            <a:ext cx="1171575" cy="1171575"/>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29900" y="814386"/>
            <a:ext cx="1562100" cy="1790700"/>
          </a:xfrm>
          <a:prstGeom prst="rect">
            <a:avLst/>
          </a:prstGeom>
        </p:spPr>
      </p:pic>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0133" y="1094619"/>
            <a:ext cx="8233404" cy="5763382"/>
          </a:xfrm>
          <a:prstGeom prst="rect">
            <a:avLst/>
          </a:prstGeom>
        </p:spPr>
      </p:pic>
      <p:pic>
        <p:nvPicPr>
          <p:cNvPr id="9" name="图片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76048" y="275543"/>
            <a:ext cx="3895725" cy="3562350"/>
          </a:xfrm>
          <a:prstGeom prst="rect">
            <a:avLst/>
          </a:prstGeom>
        </p:spPr>
      </p:pic>
      <p:pic>
        <p:nvPicPr>
          <p:cNvPr id="18" name="图片 1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26572" y="4783138"/>
            <a:ext cx="3113793" cy="200843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8982075" y="0"/>
            <a:ext cx="3149283" cy="3806678"/>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601446" y="550829"/>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7E8D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28AEF66A-DD14-4B06-B8D7-62B834E038C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3D614EDD-3797-46CE-A11C-9B64ACF4326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黑体" panose="02010600030101010101" charset="-122"/>
          <a:ea typeface="微软雅黑" panose="020B0503020204020204" charset="-122"/>
          <a:cs typeface="黑体" panose="02010600030101010101"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3.svg"/><Relationship Id="rId3" Type="http://schemas.openxmlformats.org/officeDocument/2006/relationships/image" Target="../media/image25.png"/><Relationship Id="rId2" Type="http://schemas.openxmlformats.org/officeDocument/2006/relationships/image" Target="../media/image2.svg"/><Relationship Id="rId1" Type="http://schemas.openxmlformats.org/officeDocument/2006/relationships/image" Target="../media/image24.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image" Target="../media/image28.png"/><Relationship Id="rId3" Type="http://schemas.openxmlformats.org/officeDocument/2006/relationships/image" Target="../media/image27.jpeg"/><Relationship Id="rId2" Type="http://schemas.openxmlformats.org/officeDocument/2006/relationships/image" Target="../media/image25.png"/><Relationship Id="rId1" Type="http://schemas.openxmlformats.org/officeDocument/2006/relationships/image" Target="../media/image24.pn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5.png"/><Relationship Id="rId1" Type="http://schemas.openxmlformats.org/officeDocument/2006/relationships/image" Target="../media/image24.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5.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image" Target="../media/image22.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17.png"/><Relationship Id="rId1" Type="http://schemas.openxmlformats.org/officeDocument/2006/relationships/image" Target="../media/image23.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17.png"/><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17.png"/><Relationship Id="rId1"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17.png"/><Relationship Id="rId1" Type="http://schemas.openxmlformats.org/officeDocument/2006/relationships/image" Target="../media/image23.pn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2.xml"/><Relationship Id="rId4" Type="http://schemas.openxmlformats.org/officeDocument/2006/relationships/image" Target="../media/image33.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2.xml"/><Relationship Id="rId4" Type="http://schemas.openxmlformats.org/officeDocument/2006/relationships/image" Target="../media/image33.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2.xml"/><Relationship Id="rId4" Type="http://schemas.openxmlformats.org/officeDocument/2006/relationships/image" Target="../media/image33.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image" Target="../media/image33.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5.png"/><Relationship Id="rId1" Type="http://schemas.openxmlformats.org/officeDocument/2006/relationships/image" Target="../media/image34.pn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2.xml"/><Relationship Id="rId4" Type="http://schemas.openxmlformats.org/officeDocument/2006/relationships/image" Target="../media/image17.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5.png"/><Relationship Id="rId1"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5.png"/><Relationship Id="rId1" Type="http://schemas.openxmlformats.org/officeDocument/2006/relationships/image" Target="../media/image34.pn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2.xml"/><Relationship Id="rId4" Type="http://schemas.openxmlformats.org/officeDocument/2006/relationships/image" Target="../media/image17.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2.xml"/><Relationship Id="rId4" Type="http://schemas.openxmlformats.org/officeDocument/2006/relationships/image" Target="../media/image17.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6.xml"/><Relationship Id="rId4" Type="http://schemas.openxmlformats.org/officeDocument/2006/relationships/image" Target="../media/image33.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6.xml"/><Relationship Id="rId4" Type="http://schemas.openxmlformats.org/officeDocument/2006/relationships/image" Target="../media/image33.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6.xml"/><Relationship Id="rId4" Type="http://schemas.openxmlformats.org/officeDocument/2006/relationships/image" Target="../media/image33.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2.xml"/><Relationship Id="rId4" Type="http://schemas.openxmlformats.org/officeDocument/2006/relationships/image" Target="../media/image21.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2.xml"/><Relationship Id="rId4" Type="http://schemas.openxmlformats.org/officeDocument/2006/relationships/image" Target="../media/image21.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2.xml"/><Relationship Id="rId4" Type="http://schemas.openxmlformats.org/officeDocument/2006/relationships/image" Target="../media/image21.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2.xml"/><Relationship Id="rId4" Type="http://schemas.openxmlformats.org/officeDocument/2006/relationships/image" Target="../media/image3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2.xml"/><Relationship Id="rId4" Type="http://schemas.openxmlformats.org/officeDocument/2006/relationships/image" Target="../media/image3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39.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2.xml"/><Relationship Id="rId4" Type="http://schemas.openxmlformats.org/officeDocument/2006/relationships/image" Target="../media/image21.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6.xml"/><Relationship Id="rId2" Type="http://schemas.openxmlformats.org/officeDocument/2006/relationships/image" Target="../media/image17.png"/><Relationship Id="rId1" Type="http://schemas.openxmlformats.org/officeDocument/2006/relationships/image" Target="../media/image16.png"/></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2.xml"/><Relationship Id="rId4" Type="http://schemas.openxmlformats.org/officeDocument/2006/relationships/image" Target="../media/image21.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38.xml"/><Relationship Id="rId5" Type="http://schemas.openxmlformats.org/officeDocument/2006/relationships/slideLayout" Target="../slideLayouts/slideLayout2.xml"/><Relationship Id="rId4" Type="http://schemas.openxmlformats.org/officeDocument/2006/relationships/image" Target="../media/image21.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42.xml.rels><?xml version="1.0" encoding="UTF-8" standalone="yes"?>
<Relationships xmlns="http://schemas.openxmlformats.org/package/2006/relationships"><Relationship Id="rId6" Type="http://schemas.openxmlformats.org/officeDocument/2006/relationships/notesSlide" Target="../notesSlides/notesSlide39.xml"/><Relationship Id="rId5" Type="http://schemas.openxmlformats.org/officeDocument/2006/relationships/slideLayout" Target="../slideLayouts/slideLayout2.xml"/><Relationship Id="rId4" Type="http://schemas.openxmlformats.org/officeDocument/2006/relationships/image" Target="../media/image21.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43.xml.rels><?xml version="1.0" encoding="UTF-8" standalone="yes"?>
<Relationships xmlns="http://schemas.openxmlformats.org/package/2006/relationships"><Relationship Id="rId6" Type="http://schemas.openxmlformats.org/officeDocument/2006/relationships/notesSlide" Target="../notesSlides/notesSlide40.xml"/><Relationship Id="rId5" Type="http://schemas.openxmlformats.org/officeDocument/2006/relationships/slideLayout" Target="../slideLayouts/slideLayout2.xml"/><Relationship Id="rId4" Type="http://schemas.openxmlformats.org/officeDocument/2006/relationships/image" Target="../media/image21.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5.png"/><Relationship Id="rId1" Type="http://schemas.openxmlformats.org/officeDocument/2006/relationships/image" Target="../media/image34.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5.png"/><Relationship Id="rId1" Type="http://schemas.openxmlformats.org/officeDocument/2006/relationships/image" Target="../media/image34.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6.xml"/><Relationship Id="rId1" Type="http://schemas.openxmlformats.org/officeDocument/2006/relationships/image" Target="../media/image22.png"/></Relationships>
</file>

<file path=ppt/slides/_rels/slide49.xml.rels><?xml version="1.0" encoding="UTF-8" standalone="yes"?>
<Relationships xmlns="http://schemas.openxmlformats.org/package/2006/relationships"><Relationship Id="rId6" Type="http://schemas.openxmlformats.org/officeDocument/2006/relationships/notesSlide" Target="../notesSlides/notesSlide44.xml"/><Relationship Id="rId5" Type="http://schemas.openxmlformats.org/officeDocument/2006/relationships/slideLayout" Target="../slideLayouts/slideLayout2.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17.png"/><Relationship Id="rId1" Type="http://schemas.openxmlformats.org/officeDocument/2006/relationships/image" Target="../media/image2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6" Type="http://schemas.openxmlformats.org/officeDocument/2006/relationships/notesSlide" Target="../notesSlides/notesSlide45.xml"/><Relationship Id="rId5" Type="http://schemas.openxmlformats.org/officeDocument/2006/relationships/slideLayout" Target="../slideLayouts/slideLayout2.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17.png"/><Relationship Id="rId1" Type="http://schemas.openxmlformats.org/officeDocument/2006/relationships/image" Target="../media/image23.png"/></Relationships>
</file>

<file path=ppt/slides/_rels/slide51.xml.rels><?xml version="1.0" encoding="UTF-8" standalone="yes"?>
<Relationships xmlns="http://schemas.openxmlformats.org/package/2006/relationships"><Relationship Id="rId6" Type="http://schemas.openxmlformats.org/officeDocument/2006/relationships/notesSlide" Target="../notesSlides/notesSlide46.xml"/><Relationship Id="rId5" Type="http://schemas.openxmlformats.org/officeDocument/2006/relationships/slideLayout" Target="../slideLayouts/slideLayout2.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17.png"/><Relationship Id="rId1" Type="http://schemas.openxmlformats.org/officeDocument/2006/relationships/image" Target="../media/image23.png"/></Relationships>
</file>

<file path=ppt/slides/_rels/slide52.xml.rels><?xml version="1.0" encoding="UTF-8" standalone="yes"?>
<Relationships xmlns="http://schemas.openxmlformats.org/package/2006/relationships"><Relationship Id="rId6" Type="http://schemas.openxmlformats.org/officeDocument/2006/relationships/notesSlide" Target="../notesSlides/notesSlide47.xml"/><Relationship Id="rId5" Type="http://schemas.openxmlformats.org/officeDocument/2006/relationships/slideLayout" Target="../slideLayouts/slideLayout2.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17.png"/><Relationship Id="rId1" Type="http://schemas.openxmlformats.org/officeDocument/2006/relationships/image" Target="../media/image23.png"/></Relationships>
</file>

<file path=ppt/slides/_rels/slide53.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2.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17.png"/><Relationship Id="rId1" Type="http://schemas.openxmlformats.org/officeDocument/2006/relationships/image" Target="../media/image23.png"/></Relationships>
</file>

<file path=ppt/slides/_rels/slide54.xml.rels><?xml version="1.0" encoding="UTF-8" standalone="yes"?>
<Relationships xmlns="http://schemas.openxmlformats.org/package/2006/relationships"><Relationship Id="rId6" Type="http://schemas.openxmlformats.org/officeDocument/2006/relationships/notesSlide" Target="../notesSlides/notesSlide49.xml"/><Relationship Id="rId5" Type="http://schemas.openxmlformats.org/officeDocument/2006/relationships/slideLayout" Target="../slideLayouts/slideLayout2.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17.png"/><Relationship Id="rId1" Type="http://schemas.openxmlformats.org/officeDocument/2006/relationships/image" Target="../media/image23.png"/></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50.xml"/><Relationship Id="rId4" Type="http://schemas.openxmlformats.org/officeDocument/2006/relationships/slideLayout" Target="../slideLayouts/slideLayout2.xml"/><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image" Target="../media/image23.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image" Target="../media/image22.png"/></Relationships>
</file>

<file path=ppt/slides/_rels/slide9.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2.xml"/><Relationship Id="rId7" Type="http://schemas.openxmlformats.org/officeDocument/2006/relationships/image" Target="../media/image3.svg"/><Relationship Id="rId6" Type="http://schemas.openxmlformats.org/officeDocument/2006/relationships/image" Target="../media/image25.png"/><Relationship Id="rId5" Type="http://schemas.openxmlformats.org/officeDocument/2006/relationships/image" Target="../media/image2.svg"/><Relationship Id="rId4" Type="http://schemas.openxmlformats.org/officeDocument/2006/relationships/image" Target="../media/image24.png"/><Relationship Id="rId3" Type="http://schemas.openxmlformats.org/officeDocument/2006/relationships/image" Target="../media/image17.png"/><Relationship Id="rId2" Type="http://schemas.openxmlformats.org/officeDocument/2006/relationships/image" Target="../media/image1.svg"/><Relationship Id="rId1"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77588" y="3854128"/>
            <a:ext cx="5636825" cy="398780"/>
            <a:chOff x="3791744" y="3224208"/>
            <a:chExt cx="5149212" cy="398780"/>
          </a:xfrm>
        </p:grpSpPr>
        <p:cxnSp>
          <p:nvCxnSpPr>
            <p:cNvPr id="6" name="直接连接符 5"/>
            <p:cNvCxnSpPr/>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7" name="直接连接符 6"/>
            <p:cNvCxnSpPr/>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sp>
          <p:nvSpPr>
            <p:cNvPr id="8" name="文本框 7"/>
            <p:cNvSpPr txBox="1"/>
            <p:nvPr/>
          </p:nvSpPr>
          <p:spPr>
            <a:xfrm>
              <a:off x="4869198" y="3224208"/>
              <a:ext cx="2994303" cy="398780"/>
            </a:xfrm>
            <a:prstGeom prst="rect">
              <a:avLst/>
            </a:prstGeom>
            <a:noFill/>
          </p:spPr>
          <p:txBody>
            <a:bodyPr wrap="square" rtlCol="0">
              <a:spAutoFit/>
            </a:bodyPr>
            <a:lstStyle/>
            <a:p>
              <a:pPr algn="ctr"/>
              <a:r>
                <a:rPr lang="zh-CN" altLang="en-US" sz="2000" spc="600" dirty="0">
                  <a:solidFill>
                    <a:srgbClr val="ED796F"/>
                  </a:solidFill>
                  <a:latin typeface="黑体" panose="02010600030101010101" charset="-122"/>
                  <a:ea typeface="黑体" panose="02010600030101010101" charset="-122"/>
                  <a:cs typeface="+mn-ea"/>
                  <a:sym typeface="+mn-lt"/>
                </a:rPr>
                <a:t>小学教育专业</a:t>
              </a:r>
              <a:endParaRPr lang="zh-CN" altLang="en-US" sz="2000" spc="600" dirty="0">
                <a:solidFill>
                  <a:srgbClr val="ED796F"/>
                </a:solidFill>
                <a:latin typeface="黑体" panose="02010600030101010101" charset="-122"/>
                <a:ea typeface="黑体" panose="02010600030101010101" charset="-122"/>
                <a:cs typeface="+mn-ea"/>
                <a:sym typeface="+mn-lt"/>
              </a:endParaRPr>
            </a:p>
          </p:txBody>
        </p:sp>
      </p:grpSp>
      <p:grpSp>
        <p:nvGrpSpPr>
          <p:cNvPr id="10" name="组合 9"/>
          <p:cNvGrpSpPr/>
          <p:nvPr/>
        </p:nvGrpSpPr>
        <p:grpSpPr>
          <a:xfrm>
            <a:off x="4604175" y="4652504"/>
            <a:ext cx="3084583" cy="431349"/>
            <a:chOff x="4683312" y="1325555"/>
            <a:chExt cx="3084583" cy="431349"/>
          </a:xfrm>
        </p:grpSpPr>
        <p:sp>
          <p:nvSpPr>
            <p:cNvPr id="11" name="矩形: 圆角 10"/>
            <p:cNvSpPr/>
            <p:nvPr/>
          </p:nvSpPr>
          <p:spPr bwMode="auto">
            <a:xfrm>
              <a:off x="4708960" y="1325555"/>
              <a:ext cx="3058935" cy="431349"/>
            </a:xfrm>
            <a:prstGeom prst="roundRect">
              <a:avLst>
                <a:gd name="adj" fmla="val 50000"/>
              </a:avLst>
            </a:prstGeom>
            <a:solidFill>
              <a:srgbClr val="ED796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黑体" panose="02010600030101010101" charset="-122"/>
                <a:buNone/>
              </a:pPr>
              <a:endParaRPr kumimoji="0" lang="zh-CN" altLang="en-US" sz="1800" b="0" i="0" u="none" strike="noStrike" cap="none" normalizeH="0" baseline="0">
                <a:ln>
                  <a:noFill/>
                </a:ln>
                <a:solidFill>
                  <a:srgbClr val="ED796F"/>
                </a:solidFill>
                <a:effectLst/>
                <a:cs typeface="+mn-ea"/>
                <a:sym typeface="+mn-lt"/>
              </a:endParaRPr>
            </a:p>
          </p:txBody>
        </p:sp>
        <p:sp>
          <p:nvSpPr>
            <p:cNvPr id="12" name="文本框 11"/>
            <p:cNvSpPr txBox="1"/>
            <p:nvPr/>
          </p:nvSpPr>
          <p:spPr>
            <a:xfrm>
              <a:off x="4683312" y="1336202"/>
              <a:ext cx="2983650" cy="398780"/>
            </a:xfrm>
            <a:prstGeom prst="rect">
              <a:avLst/>
            </a:prstGeom>
            <a:noFill/>
          </p:spPr>
          <p:txBody>
            <a:bodyPr wrap="square" rtlCol="0">
              <a:spAutoFit/>
            </a:bodyPr>
            <a:lstStyle/>
            <a:p>
              <a:pPr algn="ctr"/>
              <a:r>
                <a:rPr lang="zh-CN" altLang="en-US" sz="2000" dirty="0">
                  <a:solidFill>
                    <a:schemeClr val="bg1"/>
                  </a:solidFill>
                  <a:latin typeface="黑体" panose="02010600030101010101" charset="-122"/>
                  <a:ea typeface="黑体" panose="02010600030101010101" charset="-122"/>
                  <a:cs typeface="+mn-ea"/>
                  <a:sym typeface="+mn-lt"/>
                </a:rPr>
                <a:t>北京出版社</a:t>
              </a:r>
              <a:endParaRPr lang="zh-CN" altLang="en-US" sz="2000" dirty="0">
                <a:solidFill>
                  <a:schemeClr val="bg1"/>
                </a:solidFill>
                <a:latin typeface="黑体" panose="02010600030101010101" charset="-122"/>
                <a:ea typeface="黑体" panose="02010600030101010101" charset="-122"/>
                <a:cs typeface="+mn-ea"/>
                <a:sym typeface="+mn-lt"/>
              </a:endParaRPr>
            </a:p>
          </p:txBody>
        </p:sp>
      </p:grpSp>
      <p:sp>
        <p:nvSpPr>
          <p:cNvPr id="15" name="Rectangle 2"/>
          <p:cNvSpPr txBox="1">
            <a:spLocks noChangeArrowheads="1"/>
          </p:cNvSpPr>
          <p:nvPr/>
        </p:nvSpPr>
        <p:spPr>
          <a:xfrm>
            <a:off x="1769338" y="2100144"/>
            <a:ext cx="8653325"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bg1"/>
                </a:solidFill>
                <a:latin typeface="黑体" panose="02010600030101010101" charset="-122"/>
                <a:ea typeface="黑体" panose="02010600030101010101" charset="-122"/>
                <a:cs typeface="+mn-ea"/>
                <a:sym typeface="+mn-lt"/>
              </a:rPr>
              <a:t>班级管理</a:t>
            </a:r>
            <a:endParaRPr kumimoji="0" lang="zh-CN" altLang="en-US" sz="9400" b="1" kern="0" spc="-300" dirty="0">
              <a:ln w="38100">
                <a:solidFill>
                  <a:srgbClr val="ED796F"/>
                </a:solidFill>
              </a:ln>
              <a:solidFill>
                <a:schemeClr val="bg1"/>
              </a:solidFill>
              <a:latin typeface="黑体" panose="02010600030101010101" charset="-122"/>
              <a:ea typeface="黑体" panose="02010600030101010101" charset="-122"/>
              <a:cs typeface="+mn-ea"/>
              <a:sym typeface="+mn-lt"/>
            </a:endParaRPr>
          </a:p>
        </p:txBody>
      </p:sp>
      <p:grpSp>
        <p:nvGrpSpPr>
          <p:cNvPr id="4" name="组合 3"/>
          <p:cNvGrpSpPr/>
          <p:nvPr/>
        </p:nvGrpSpPr>
        <p:grpSpPr>
          <a:xfrm>
            <a:off x="3561715" y="1042670"/>
            <a:ext cx="5085715" cy="711200"/>
            <a:chOff x="5609" y="1642"/>
            <a:chExt cx="8009" cy="1120"/>
          </a:xfrm>
        </p:grpSpPr>
        <p:sp>
          <p:nvSpPr>
            <p:cNvPr id="2" name="矩形 1"/>
            <p:cNvSpPr/>
            <p:nvPr/>
          </p:nvSpPr>
          <p:spPr>
            <a:xfrm>
              <a:off x="7092" y="1766"/>
              <a:ext cx="6526" cy="871"/>
            </a:xfrm>
            <a:prstGeom prst="rect">
              <a:avLst/>
            </a:prstGeom>
          </p:spPr>
          <p:txBody>
            <a:bodyPr wrap="square">
              <a:spAutoFit/>
            </a:bodyPr>
            <a:lstStyle/>
            <a:p>
              <a:pPr algn="ctr">
                <a:lnSpc>
                  <a:spcPct val="150000"/>
                </a:lnSpc>
                <a:defRPr/>
              </a:pPr>
              <a:r>
                <a:rPr lang="en-US" altLang="zh-CN"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a:t>
              </a:r>
              <a:r>
                <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十三五</a:t>
              </a:r>
              <a:r>
                <a:rPr lang="en-US" altLang="zh-CN"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a:t>
              </a:r>
              <a:r>
                <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职业教育国家规划教材</a:t>
              </a:r>
              <a:endPar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endParaRPr>
            </a:p>
          </p:txBody>
        </p:sp>
        <p:pic>
          <p:nvPicPr>
            <p:cNvPr id="3" name="图片 2" descr="标识矢量图_"/>
            <p:cNvPicPr>
              <a:picLocks noChangeAspect="1"/>
            </p:cNvPicPr>
            <p:nvPr/>
          </p:nvPicPr>
          <p:blipFill>
            <a:blip r:embed="rId1"/>
            <a:stretch>
              <a:fillRect/>
            </a:stretch>
          </p:blipFill>
          <p:spPr>
            <a:xfrm>
              <a:off x="5609" y="1642"/>
              <a:ext cx="1265" cy="112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000" fill="hold">
                                          <p:stCondLst>
                                            <p:cond delay="0"/>
                                          </p:stCondLst>
                                        </p:cTn>
                                        <p:tgtEl>
                                          <p:spTgt spid="10"/>
                                        </p:tgtEl>
                                        <p:attrNameLst>
                                          <p:attrName>style.visibility</p:attrName>
                                        </p:attrNameLst>
                                      </p:cBhvr>
                                      <p:to>
                                        <p:strVal val="visible"/>
                                      </p:to>
                                    </p:set>
                                    <p:animEffect transition="in" filter="blinds(horizontal)">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形 1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825464" y="40453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65322" y="750567"/>
            <a:ext cx="501660" cy="501660"/>
          </a:xfrm>
          <a:prstGeom prst="rect">
            <a:avLst/>
          </a:prstGeom>
          <a:effectLst>
            <a:outerShdw blurRad="12700" dist="12700" dir="2700000" algn="tl" rotWithShape="0">
              <a:prstClr val="black">
                <a:alpha val="40000"/>
              </a:prstClr>
            </a:outerShdw>
          </a:effectLst>
        </p:spPr>
      </p:pic>
      <p:pic>
        <p:nvPicPr>
          <p:cNvPr id="14" name="图片 13" descr="图片包含 物体&#10;&#10;描述已自动生成"/>
          <p:cNvPicPr>
            <a:picLocks noChangeAspect="1"/>
          </p:cNvPicPr>
          <p:nvPr/>
        </p:nvPicPr>
        <p:blipFill rotWithShape="1">
          <a:blip r:embed="rId5">
            <a:extLst>
              <a:ext uri="{28A0092B-C50C-407E-A947-70E740481C1C}">
                <a14:useLocalDpi xmlns:a14="http://schemas.microsoft.com/office/drawing/2010/main" val="0"/>
              </a:ext>
            </a:extLst>
          </a:blip>
          <a:srcRect l="13543" t="16909" r="22135" b="11460"/>
          <a:stretch>
            <a:fillRect/>
          </a:stretch>
        </p:blipFill>
        <p:spPr>
          <a:xfrm>
            <a:off x="4202729" y="1008378"/>
            <a:ext cx="3275823" cy="3648076"/>
          </a:xfrm>
          <a:prstGeom prst="rect">
            <a:avLst/>
          </a:prstGeom>
        </p:spPr>
      </p:pic>
      <p:sp>
        <p:nvSpPr>
          <p:cNvPr id="23" name="文本框 22"/>
          <p:cNvSpPr txBox="1"/>
          <p:nvPr/>
        </p:nvSpPr>
        <p:spPr>
          <a:xfrm>
            <a:off x="1226581" y="1757057"/>
            <a:ext cx="3764760" cy="1014730"/>
          </a:xfrm>
          <a:prstGeom prst="rect">
            <a:avLst/>
          </a:prstGeom>
          <a:noFill/>
        </p:spPr>
        <p:txBody>
          <a:bodyPr wrap="square" rtlCol="0">
            <a:spAutoFit/>
          </a:bodyPr>
          <a:lstStyle/>
          <a:p>
            <a:pPr indent="406400" fontAlgn="auto">
              <a:lnSpc>
                <a:spcPct val="125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通过教育影响学生是班主任的中心工作，班主任所有工作的最终目的就是学生的全面健康成长。</a:t>
            </a:r>
            <a:endParaRPr lang="zh-CN" altLang="en-US" sz="1600" dirty="0">
              <a:latin typeface="字魂59号-创粗黑" panose="00000500000000000000" pitchFamily="2" charset="-122"/>
              <a:ea typeface="字魂59号-创粗黑" panose="00000500000000000000" pitchFamily="2" charset="-122"/>
            </a:endParaRPr>
          </a:p>
        </p:txBody>
      </p:sp>
      <p:sp>
        <p:nvSpPr>
          <p:cNvPr id="24" name="文本框 23"/>
          <p:cNvSpPr txBox="1"/>
          <p:nvPr/>
        </p:nvSpPr>
        <p:spPr>
          <a:xfrm>
            <a:off x="748935" y="3754467"/>
            <a:ext cx="3764760" cy="1938020"/>
          </a:xfrm>
          <a:prstGeom prst="rect">
            <a:avLst/>
          </a:prstGeom>
          <a:noFill/>
        </p:spPr>
        <p:txBody>
          <a:bodyPr wrap="square" rtlCol="0">
            <a:spAutoFit/>
          </a:bodyPr>
          <a:lstStyle/>
          <a:p>
            <a:pPr indent="406400" fontAlgn="auto">
              <a:lnSpc>
                <a:spcPct val="125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班主任指导学生的活动包括日常学习活动、团队活动、校外和课外的活动，包括文化体育活动、社会实践活动、组织班会活动、组织公益活动、组织课外科技特长兴趣活动、组织参观访问调查活动、组织军事训练和旅游活动等。</a:t>
            </a:r>
            <a:endParaRPr lang="zh-CN" altLang="en-US" sz="1600" dirty="0">
              <a:latin typeface="字魂59号-创粗黑" panose="00000500000000000000" pitchFamily="2" charset="-122"/>
              <a:ea typeface="字魂59号-创粗黑" panose="00000500000000000000" pitchFamily="2" charset="-122"/>
            </a:endParaRPr>
          </a:p>
        </p:txBody>
      </p:sp>
      <p:sp>
        <p:nvSpPr>
          <p:cNvPr id="25" name="文本框 24"/>
          <p:cNvSpPr txBox="1"/>
          <p:nvPr/>
        </p:nvSpPr>
        <p:spPr>
          <a:xfrm>
            <a:off x="7478395" y="2124710"/>
            <a:ext cx="4141470" cy="1630045"/>
          </a:xfrm>
          <a:prstGeom prst="rect">
            <a:avLst/>
          </a:prstGeom>
          <a:noFill/>
        </p:spPr>
        <p:txBody>
          <a:bodyPr wrap="square" rtlCol="0">
            <a:spAutoFit/>
          </a:bodyPr>
          <a:lstStyle/>
          <a:p>
            <a:pPr indent="406400" fontAlgn="auto">
              <a:lnSpc>
                <a:spcPct val="125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班主任的一项重要任务是管理本班学生。管理学生不是把学生“看”住，让他们听话，守纪律。班级管理的实质是使班级在班主任组织领导下，成为一个团结向上、井然有序、运作正常的集体。</a:t>
            </a:r>
            <a:endParaRPr lang="zh-CN" altLang="en-US" sz="1600" dirty="0">
              <a:latin typeface="字魂59号-创粗黑" panose="00000500000000000000" pitchFamily="2" charset="-122"/>
              <a:ea typeface="字魂59号-创粗黑" panose="00000500000000000000" pitchFamily="2" charset="-122"/>
            </a:endParaRPr>
          </a:p>
        </p:txBody>
      </p:sp>
      <p:sp>
        <p:nvSpPr>
          <p:cNvPr id="26" name="文本框 25"/>
          <p:cNvSpPr txBox="1"/>
          <p:nvPr/>
        </p:nvSpPr>
        <p:spPr>
          <a:xfrm>
            <a:off x="6558694" y="4656365"/>
            <a:ext cx="3764760" cy="1322070"/>
          </a:xfrm>
          <a:prstGeom prst="rect">
            <a:avLst/>
          </a:prstGeom>
          <a:noFill/>
        </p:spPr>
        <p:txBody>
          <a:bodyPr wrap="square" rtlCol="0">
            <a:spAutoFit/>
          </a:bodyPr>
          <a:lstStyle/>
          <a:p>
            <a:pPr indent="406400" fontAlgn="auto">
              <a:lnSpc>
                <a:spcPct val="125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latin typeface="字魂59号-创粗黑" panose="00000500000000000000" pitchFamily="2" charset="-122"/>
                <a:ea typeface="字魂59号-创粗黑" panose="00000500000000000000" pitchFamily="2" charset="-122"/>
              </a:rPr>
              <a:t>学生在校内受的是整体教育，班主任只靠自己的力量还不能完全发挥教育的作用，而是需要协调各方力量包括科任教师、家长、社会等。</a:t>
            </a:r>
            <a:endParaRPr lang="zh-CN" altLang="en-US" sz="1600" dirty="0">
              <a:latin typeface="字魂59号-创粗黑" panose="00000500000000000000" pitchFamily="2" charset="-122"/>
              <a:ea typeface="字魂59号-创粗黑" panose="00000500000000000000" pitchFamily="2" charset="-122"/>
            </a:endParaRPr>
          </a:p>
        </p:txBody>
      </p:sp>
      <p:sp>
        <p:nvSpPr>
          <p:cNvPr id="27" name="文本框 26"/>
          <p:cNvSpPr txBox="1"/>
          <p:nvPr/>
        </p:nvSpPr>
        <p:spPr>
          <a:xfrm>
            <a:off x="1983740" y="1252220"/>
            <a:ext cx="1979930" cy="398780"/>
          </a:xfrm>
          <a:prstGeom prst="rect">
            <a:avLst/>
          </a:prstGeom>
          <a:solidFill>
            <a:schemeClr val="accent2"/>
          </a:solidFill>
        </p:spPr>
        <p:txBody>
          <a:bodyPr wrap="square" rtlCol="0">
            <a:spAutoFit/>
          </a:bodyPr>
          <a:lstStyle/>
          <a:p>
            <a:pPr algn="ctr"/>
            <a:r>
              <a:rPr lang="zh-CN" altLang="en-US" sz="2000" dirty="0">
                <a:latin typeface="字魂27号-布丁体" panose="00000500000000000000" pitchFamily="2" charset="-122"/>
                <a:ea typeface="字魂27号-布丁体" panose="00000500000000000000" pitchFamily="2" charset="-122"/>
              </a:rPr>
              <a:t>教育影响学生</a:t>
            </a:r>
            <a:endParaRPr lang="zh-CN" altLang="en-US" sz="2000" dirty="0">
              <a:latin typeface="字魂27号-布丁体" panose="00000500000000000000" pitchFamily="2" charset="-122"/>
              <a:ea typeface="字魂27号-布丁体" panose="00000500000000000000" pitchFamily="2" charset="-122"/>
            </a:endParaRPr>
          </a:p>
        </p:txBody>
      </p:sp>
      <p:sp>
        <p:nvSpPr>
          <p:cNvPr id="28" name="文本框 27"/>
          <p:cNvSpPr txBox="1"/>
          <p:nvPr/>
        </p:nvSpPr>
        <p:spPr>
          <a:xfrm>
            <a:off x="1764030" y="3355975"/>
            <a:ext cx="1979930" cy="398780"/>
          </a:xfrm>
          <a:prstGeom prst="rect">
            <a:avLst/>
          </a:prstGeom>
          <a:solidFill>
            <a:srgbClr val="FACAA2"/>
          </a:solidFill>
        </p:spPr>
        <p:txBody>
          <a:bodyPr wrap="square" rtlCol="0">
            <a:spAutoFit/>
          </a:bodyPr>
          <a:lstStyle/>
          <a:p>
            <a:pPr algn="ctr"/>
            <a:r>
              <a:rPr lang="zh-CN" altLang="en-US" sz="2000" dirty="0">
                <a:latin typeface="字魂27号-布丁体" panose="00000500000000000000" pitchFamily="2" charset="-122"/>
                <a:ea typeface="字魂27号-布丁体" panose="00000500000000000000" pitchFamily="2" charset="-122"/>
              </a:rPr>
              <a:t>指导班级活动</a:t>
            </a:r>
            <a:endParaRPr lang="zh-CN" altLang="en-US" sz="2000" dirty="0">
              <a:latin typeface="字魂27号-布丁体" panose="00000500000000000000" pitchFamily="2" charset="-122"/>
              <a:ea typeface="字魂27号-布丁体" panose="00000500000000000000" pitchFamily="2" charset="-122"/>
            </a:endParaRPr>
          </a:p>
        </p:txBody>
      </p:sp>
      <p:sp>
        <p:nvSpPr>
          <p:cNvPr id="29" name="文本框 28"/>
          <p:cNvSpPr txBox="1"/>
          <p:nvPr/>
        </p:nvSpPr>
        <p:spPr>
          <a:xfrm>
            <a:off x="6762115" y="4277995"/>
            <a:ext cx="3154045" cy="398780"/>
          </a:xfrm>
          <a:prstGeom prst="rect">
            <a:avLst/>
          </a:prstGeom>
          <a:gradFill>
            <a:gsLst>
              <a:gs pos="50000">
                <a:srgbClr val="ECCFCB"/>
              </a:gs>
              <a:gs pos="0">
                <a:srgbClr val="F2DFDC"/>
              </a:gs>
              <a:gs pos="100000">
                <a:srgbClr val="E5BEB9"/>
              </a:gs>
            </a:gsLst>
            <a:lin scaled="1"/>
          </a:gradFill>
        </p:spPr>
        <p:txBody>
          <a:bodyPr wrap="square" rtlCol="0">
            <a:spAutoFit/>
          </a:bodyPr>
          <a:lstStyle/>
          <a:p>
            <a:pPr algn="ctr"/>
            <a:r>
              <a:rPr lang="zh-CN" altLang="en-US" sz="2000" dirty="0">
                <a:latin typeface="字魂27号-布丁体" panose="00000500000000000000" pitchFamily="2" charset="-122"/>
                <a:ea typeface="字魂27号-布丁体" panose="00000500000000000000" pitchFamily="2" charset="-122"/>
              </a:rPr>
              <a:t>协调各方力量为教育服务</a:t>
            </a:r>
            <a:endParaRPr lang="zh-CN" altLang="en-US" sz="2000" dirty="0">
              <a:latin typeface="字魂27号-布丁体" panose="00000500000000000000" pitchFamily="2" charset="-122"/>
              <a:ea typeface="字魂27号-布丁体" panose="00000500000000000000" pitchFamily="2" charset="-122"/>
            </a:endParaRPr>
          </a:p>
        </p:txBody>
      </p:sp>
      <p:sp>
        <p:nvSpPr>
          <p:cNvPr id="30" name="文本框 29"/>
          <p:cNvSpPr txBox="1"/>
          <p:nvPr/>
        </p:nvSpPr>
        <p:spPr>
          <a:xfrm>
            <a:off x="7620635" y="1651000"/>
            <a:ext cx="3569335" cy="398780"/>
          </a:xfrm>
          <a:prstGeom prst="rect">
            <a:avLst/>
          </a:prstGeom>
          <a:solidFill>
            <a:srgbClr val="FACAA2"/>
          </a:solidFill>
        </p:spPr>
        <p:txBody>
          <a:bodyPr wrap="square" rtlCol="0">
            <a:spAutoFit/>
          </a:bodyPr>
          <a:lstStyle/>
          <a:p>
            <a:pPr algn="ctr"/>
            <a:r>
              <a:rPr lang="zh-CN" altLang="en-US" sz="2000" dirty="0">
                <a:latin typeface="字魂27号-布丁体" panose="00000500000000000000" pitchFamily="2" charset="-122"/>
                <a:ea typeface="字魂27号-布丁体" panose="00000500000000000000" pitchFamily="2" charset="-122"/>
              </a:rPr>
              <a:t>管理班级，指导少先队工作</a:t>
            </a:r>
            <a:endParaRPr lang="zh-CN" altLang="en-US" sz="2000" dirty="0">
              <a:latin typeface="字魂27号-布丁体" panose="00000500000000000000" pitchFamily="2" charset="-122"/>
              <a:ea typeface="字魂27号-布丁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ppt_w</p:attrName>
                                        </p:attrNameLst>
                                      </p:cBhvr>
                                      <p:tavLst>
                                        <p:tav tm="0">
                                          <p:val>
                                            <p:fltVal val="0"/>
                                          </p:val>
                                        </p:tav>
                                        <p:tav tm="100000">
                                          <p:val>
                                            <p:strVal val="#ppt_w"/>
                                          </p:val>
                                        </p:tav>
                                      </p:tavLst>
                                    </p:anim>
                                    <p:anim calcmode="lin" valueType="num">
                                      <p:cBhvr>
                                        <p:cTn id="19" dur="500" fill="hold"/>
                                        <p:tgtEl>
                                          <p:spTgt spid="28"/>
                                        </p:tgtEl>
                                        <p:attrNameLst>
                                          <p:attrName>ppt_h</p:attrName>
                                        </p:attrNameLst>
                                      </p:cBhvr>
                                      <p:tavLst>
                                        <p:tav tm="0">
                                          <p:val>
                                            <p:fltVal val="0"/>
                                          </p:val>
                                        </p:tav>
                                        <p:tav tm="100000">
                                          <p:val>
                                            <p:strVal val="#ppt_h"/>
                                          </p:val>
                                        </p:tav>
                                      </p:tavLst>
                                    </p:anim>
                                    <p:animEffect transition="in" filter="fade">
                                      <p:cBhvr>
                                        <p:cTn id="20" dur="500"/>
                                        <p:tgtEl>
                                          <p:spTgt spid="2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animEffect transition="in" filter="fade">
                                      <p:cBhvr>
                                        <p:cTn id="31" dur="500"/>
                                        <p:tgtEl>
                                          <p:spTgt spid="3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3" grpId="0"/>
      <p:bldP spid="28" grpId="0" bldLvl="0" animBg="1"/>
      <p:bldP spid="24" grpId="0"/>
      <p:bldP spid="30" grpId="0" bldLvl="0" animBg="1"/>
      <p:bldP spid="25" grpId="0"/>
      <p:bldP spid="29" grpId="0" bldLvl="0" animBg="1"/>
      <p:bldP spid="26" grpId="0"/>
      <p:bldP spid="27" grpId="1" animBg="1"/>
      <p:bldP spid="23" grpId="1"/>
      <p:bldP spid="28" grpId="1" animBg="1"/>
      <p:bldP spid="24" grpId="1"/>
      <p:bldP spid="30" grpId="1" animBg="1"/>
      <p:bldP spid="25" grpId="1"/>
      <p:bldP spid="29" grpId="1" animBg="1"/>
      <p:bldP spid="2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96545" y="1700530"/>
            <a:ext cx="5120005" cy="2091690"/>
          </a:xfrm>
          <a:prstGeom prst="rect">
            <a:avLst/>
          </a:prstGeom>
        </p:spPr>
        <p:txBody>
          <a:bodyPr wrap="square">
            <a:spAutoFit/>
          </a:bodyPr>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作为一名普通公民，班主任享有我国《宪法》所赋予公民的一切权利，诸如平等权、政治权利与自由、宗教信仰自由、人身自由以及社会经济与文化教育方面的权利，妇女还享有与男子平等、同工同酬等权利。</a:t>
            </a:r>
            <a:endPar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
        <p:nvSpPr>
          <p:cNvPr id="20" name="文本框 19"/>
          <p:cNvSpPr txBox="1"/>
          <p:nvPr/>
        </p:nvSpPr>
        <p:spPr>
          <a:xfrm>
            <a:off x="548005" y="873125"/>
            <a:ext cx="4453890" cy="553085"/>
          </a:xfrm>
          <a:prstGeom prst="rect">
            <a:avLst/>
          </a:prstGeom>
          <a:noFill/>
        </p:spPr>
        <p:txBody>
          <a:bodyPr wrap="square" rtlCol="0">
            <a:spAutoFit/>
          </a:bodyPr>
          <a:p>
            <a:r>
              <a:rPr lang="zh-CN" altLang="en-US" sz="3000" b="1" dirty="0">
                <a:latin typeface="黑体" panose="02010600030101010101" charset="-122"/>
                <a:ea typeface="黑体" panose="02010600030101010101" charset="-122"/>
                <a:cs typeface="黑体" panose="02010600030101010101" charset="-122"/>
              </a:rPr>
              <a:t>（二）小学班主任的权利</a:t>
            </a:r>
            <a:endParaRPr lang="zh-CN" altLang="en-US" sz="3000" b="1" dirty="0">
              <a:latin typeface="黑体" panose="02010600030101010101" charset="-122"/>
              <a:ea typeface="黑体" panose="02010600030101010101" charset="-122"/>
              <a:cs typeface="黑体" panose="02010600030101010101" charset="-122"/>
            </a:endParaRPr>
          </a:p>
        </p:txBody>
      </p:sp>
      <p:pic>
        <p:nvPicPr>
          <p:cNvPr id="21" name="图形 12"/>
          <p:cNvPicPr>
            <a:picLocks noChangeAspect="1"/>
          </p:cNvPicPr>
          <p:nvPr/>
        </p:nvPicPr>
        <p:blipFill>
          <a:blip r:embed="rId1"/>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2"/>
          <a:stretch>
            <a:fillRect/>
          </a:stretch>
        </p:blipFill>
        <p:spPr>
          <a:xfrm>
            <a:off x="10639592" y="1700527"/>
            <a:ext cx="501660" cy="501660"/>
          </a:xfrm>
          <a:prstGeom prst="rect">
            <a:avLst/>
          </a:prstGeom>
          <a:effectLst>
            <a:outerShdw blurRad="12700" dist="12700" dir="2700000" algn="tl" rotWithShape="0">
              <a:prstClr val="black">
                <a:alpha val="40000"/>
              </a:prstClr>
            </a:outerShdw>
          </a:effectLst>
        </p:spPr>
      </p:pic>
      <p:sp>
        <p:nvSpPr>
          <p:cNvPr id="2" name="椭圆形标注 1"/>
          <p:cNvSpPr/>
          <p:nvPr/>
        </p:nvSpPr>
        <p:spPr>
          <a:xfrm rot="300000">
            <a:off x="5571954" y="1635534"/>
            <a:ext cx="6464519" cy="3847899"/>
          </a:xfrm>
          <a:prstGeom prst="wedgeEllipseCallout">
            <a:avLst/>
          </a:prstGeom>
          <a:blipFill dpi="0" rotWithShape="1">
            <a:blip r:embed="rId3"/>
            <a:srcRect/>
            <a:stretch>
              <a:fillRect/>
            </a:stretch>
          </a:blip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979" t="11023" r="2898" b="17191"/>
          <a:stretch>
            <a:fillRect/>
          </a:stretch>
        </p:blipFill>
        <p:spPr>
          <a:xfrm>
            <a:off x="0" y="4267409"/>
            <a:ext cx="3784600" cy="25908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par>
                          <p:cTn id="11" fill="hold">
                            <p:stCondLst>
                              <p:cond delay="500"/>
                            </p:stCondLst>
                            <p:childTnLst>
                              <p:par>
                                <p:cTn id="12" presetID="55"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strVal val="#ppt_w*0.70"/>
                                          </p:val>
                                        </p:tav>
                                        <p:tav tm="100000">
                                          <p:val>
                                            <p:strVal val="#ppt_w"/>
                                          </p:val>
                                        </p:tav>
                                      </p:tavLst>
                                    </p:anim>
                                    <p:anim calcmode="lin" valueType="num">
                                      <p:cBhvr>
                                        <p:cTn id="15" dur="1000" fill="hold"/>
                                        <p:tgtEl>
                                          <p:spTgt spid="2"/>
                                        </p:tgtEl>
                                        <p:attrNameLst>
                                          <p:attrName>ppt_h</p:attrName>
                                        </p:attrNameLst>
                                      </p:cBhvr>
                                      <p:tavLst>
                                        <p:tav tm="0">
                                          <p:val>
                                            <p:strVal val="#ppt_h"/>
                                          </p:val>
                                        </p:tav>
                                        <p:tav tm="100000">
                                          <p:val>
                                            <p:strVal val="#ppt_h"/>
                                          </p:val>
                                        </p:tav>
                                      </p:tavLst>
                                    </p:anim>
                                    <p:animEffect transition="in" filter="fade">
                                      <p:cBhvr>
                                        <p:cTn id="1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P spid="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41680" y="1332230"/>
            <a:ext cx="9652635" cy="891540"/>
          </a:xfrm>
          <a:prstGeom prst="rect">
            <a:avLst/>
          </a:prstGeom>
        </p:spPr>
        <p:txBody>
          <a:bodyPr wrap="square">
            <a:spAutoFit/>
          </a:bodyPr>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根据《中小学班主任工作规定》（以下简称《工作规定》），班主任所享有的权利体现在以下几个方面：</a:t>
            </a:r>
            <a:endPar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1" name="图形 12"/>
          <p:cNvPicPr>
            <a:picLocks noChangeAspect="1"/>
          </p:cNvPicPr>
          <p:nvPr/>
        </p:nvPicPr>
        <p:blipFill>
          <a:blip r:embed="rId1"/>
          <a:stretch>
            <a:fillRect/>
          </a:stretch>
        </p:blipFill>
        <p:spPr>
          <a:xfrm>
            <a:off x="8977864" y="4756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2"/>
          <a:stretch>
            <a:fillRect/>
          </a:stretch>
        </p:blipFill>
        <p:spPr>
          <a:xfrm>
            <a:off x="10791992" y="1395727"/>
            <a:ext cx="501660" cy="501660"/>
          </a:xfrm>
          <a:prstGeom prst="rect">
            <a:avLst/>
          </a:prstGeom>
          <a:effectLst>
            <a:outerShdw blurRad="12700" dist="12700" dir="2700000" algn="tl" rotWithShape="0">
              <a:prstClr val="black">
                <a:alpha val="40000"/>
              </a:prstClr>
            </a:outerShdw>
          </a:effectLst>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9035" y="1779905"/>
            <a:ext cx="4576445" cy="4576445"/>
          </a:xfrm>
          <a:prstGeom prst="rect">
            <a:avLst/>
          </a:prstGeom>
        </p:spPr>
      </p:pic>
      <p:sp>
        <p:nvSpPr>
          <p:cNvPr id="7" name="文本框 6"/>
          <p:cNvSpPr txBox="1"/>
          <p:nvPr/>
        </p:nvSpPr>
        <p:spPr>
          <a:xfrm>
            <a:off x="4769924" y="3537064"/>
            <a:ext cx="2454032" cy="1198880"/>
          </a:xfrm>
          <a:prstGeom prst="rect">
            <a:avLst/>
          </a:prstGeom>
          <a:noFill/>
        </p:spPr>
        <p:txBody>
          <a:bodyPr wrap="square" rtlCol="0">
            <a:spAutoFit/>
          </a:bodyPr>
          <a:lstStyle>
            <a:defPPr>
              <a:defRPr lang="zh-CN"/>
            </a:defPPr>
            <a:lvl1pPr algn="ctr">
              <a:defRPr sz="3600" b="1">
                <a:solidFill>
                  <a:srgbClr val="3E270A"/>
                </a:solidFill>
                <a:latin typeface="字魂79号-萌趣奶油体" panose="00000500000000000000" pitchFamily="2" charset="-122"/>
                <a:ea typeface="字魂79号-萌趣奶油体" panose="00000500000000000000" pitchFamily="2" charset="-122"/>
              </a:defRPr>
            </a:lvl1pPr>
          </a:lstStyle>
          <a:p>
            <a:r>
              <a:rPr lang="zh-CN" altLang="en-US" dirty="0"/>
              <a:t>班主任的特有权利</a:t>
            </a:r>
            <a:endParaRPr lang="zh-CN" altLang="en-US" dirty="0"/>
          </a:p>
        </p:txBody>
      </p:sp>
      <p:sp>
        <p:nvSpPr>
          <p:cNvPr id="12" name="文本框 11"/>
          <p:cNvSpPr txBox="1"/>
          <p:nvPr/>
        </p:nvSpPr>
        <p:spPr>
          <a:xfrm>
            <a:off x="2243280" y="2895928"/>
            <a:ext cx="2055875" cy="829945"/>
          </a:xfrm>
          <a:prstGeom prst="rect">
            <a:avLst/>
          </a:prstGeom>
          <a:noFill/>
        </p:spPr>
        <p:txBody>
          <a:bodyPr wrap="square" rtlCol="0">
            <a:spAutoFit/>
          </a:bodyPr>
          <a:lstStyle>
            <a:defPPr>
              <a:defRPr lang="zh-CN"/>
            </a:defPPr>
            <a:lvl1pPr algn="ctr">
              <a:defRPr sz="3600" b="1">
                <a:solidFill>
                  <a:schemeClr val="accent2"/>
                </a:solidFill>
                <a:latin typeface="字魂79号-萌趣奶油体" panose="00000500000000000000" pitchFamily="2" charset="-122"/>
                <a:ea typeface="字魂79号-萌趣奶油体" panose="00000500000000000000" pitchFamily="2" charset="-122"/>
              </a:defRPr>
            </a:lvl1pPr>
          </a:lstStyle>
          <a:p>
            <a:pPr algn="l"/>
            <a:r>
              <a:rPr lang="zh-CN" altLang="en-US" sz="2400" dirty="0">
                <a:solidFill>
                  <a:srgbClr val="3E270A"/>
                </a:solidFill>
              </a:rPr>
              <a:t>班级管理与教育的权利</a:t>
            </a:r>
            <a:endParaRPr lang="zh-CN" altLang="en-US" sz="2400" dirty="0">
              <a:solidFill>
                <a:srgbClr val="3E270A"/>
              </a:solidFill>
            </a:endParaRPr>
          </a:p>
        </p:txBody>
      </p:sp>
      <p:sp>
        <p:nvSpPr>
          <p:cNvPr id="14" name="文本框 13"/>
          <p:cNvSpPr txBox="1"/>
          <p:nvPr/>
        </p:nvSpPr>
        <p:spPr>
          <a:xfrm>
            <a:off x="2242645" y="4703544"/>
            <a:ext cx="2055875" cy="829945"/>
          </a:xfrm>
          <a:prstGeom prst="rect">
            <a:avLst/>
          </a:prstGeom>
          <a:noFill/>
        </p:spPr>
        <p:txBody>
          <a:bodyPr wrap="square" rtlCol="0">
            <a:spAutoFit/>
          </a:bodyPr>
          <a:lstStyle>
            <a:defPPr>
              <a:defRPr lang="zh-CN"/>
            </a:defPPr>
            <a:lvl1pPr algn="ctr">
              <a:defRPr sz="3600" b="1">
                <a:solidFill>
                  <a:schemeClr val="accent2"/>
                </a:solidFill>
                <a:latin typeface="字魂79号-萌趣奶油体" panose="00000500000000000000" pitchFamily="2" charset="-122"/>
                <a:ea typeface="字魂79号-萌趣奶油体" panose="00000500000000000000" pitchFamily="2" charset="-122"/>
              </a:defRPr>
            </a:lvl1pPr>
          </a:lstStyle>
          <a:p>
            <a:pPr algn="l"/>
            <a:r>
              <a:rPr lang="zh-CN" altLang="en-US" sz="2400" dirty="0">
                <a:solidFill>
                  <a:srgbClr val="3E270A"/>
                </a:solidFill>
              </a:rPr>
              <a:t>参与学校管理的权利</a:t>
            </a:r>
            <a:endParaRPr lang="zh-CN" altLang="en-US" sz="2400" dirty="0">
              <a:solidFill>
                <a:srgbClr val="3E270A"/>
              </a:solidFill>
            </a:endParaRPr>
          </a:p>
        </p:txBody>
      </p:sp>
      <p:sp>
        <p:nvSpPr>
          <p:cNvPr id="3" name="文本框 2"/>
          <p:cNvSpPr txBox="1"/>
          <p:nvPr/>
        </p:nvSpPr>
        <p:spPr>
          <a:xfrm>
            <a:off x="7627940" y="2624783"/>
            <a:ext cx="2055875" cy="829945"/>
          </a:xfrm>
          <a:prstGeom prst="rect">
            <a:avLst/>
          </a:prstGeom>
          <a:noFill/>
        </p:spPr>
        <p:txBody>
          <a:bodyPr wrap="square" rtlCol="0">
            <a:spAutoFit/>
          </a:bodyPr>
          <a:lstStyle>
            <a:defPPr>
              <a:defRPr lang="zh-CN"/>
            </a:defPPr>
            <a:lvl1pPr algn="ctr">
              <a:defRPr sz="3600" b="1">
                <a:solidFill>
                  <a:schemeClr val="accent2"/>
                </a:solidFill>
                <a:latin typeface="字魂79号-萌趣奶油体" panose="00000500000000000000" pitchFamily="2" charset="-122"/>
                <a:ea typeface="字魂79号-萌趣奶油体" panose="00000500000000000000" pitchFamily="2" charset="-122"/>
              </a:defRPr>
            </a:lvl1pPr>
          </a:lstStyle>
          <a:p>
            <a:pPr algn="l"/>
            <a:r>
              <a:rPr lang="zh-CN" altLang="en-US" sz="2400" dirty="0">
                <a:solidFill>
                  <a:srgbClr val="3E270A"/>
                </a:solidFill>
              </a:rPr>
              <a:t>进修、培训的权利</a:t>
            </a:r>
            <a:endParaRPr lang="zh-CN" altLang="en-US" sz="2400" dirty="0">
              <a:solidFill>
                <a:srgbClr val="3E270A"/>
              </a:solidFill>
            </a:endParaRPr>
          </a:p>
        </p:txBody>
      </p:sp>
      <p:sp>
        <p:nvSpPr>
          <p:cNvPr id="18" name="文本框 17"/>
          <p:cNvSpPr txBox="1"/>
          <p:nvPr/>
        </p:nvSpPr>
        <p:spPr>
          <a:xfrm>
            <a:off x="7815900" y="4492089"/>
            <a:ext cx="2055875" cy="829945"/>
          </a:xfrm>
          <a:prstGeom prst="rect">
            <a:avLst/>
          </a:prstGeom>
          <a:noFill/>
        </p:spPr>
        <p:txBody>
          <a:bodyPr wrap="square" rtlCol="0">
            <a:spAutoFit/>
          </a:bodyPr>
          <a:lstStyle>
            <a:defPPr>
              <a:defRPr lang="zh-CN"/>
            </a:defPPr>
            <a:lvl1pPr algn="ctr">
              <a:defRPr sz="3600" b="1">
                <a:solidFill>
                  <a:schemeClr val="accent2"/>
                </a:solidFill>
                <a:latin typeface="字魂79号-萌趣奶油体" panose="00000500000000000000" pitchFamily="2" charset="-122"/>
                <a:ea typeface="字魂79号-萌趣奶油体" panose="00000500000000000000" pitchFamily="2" charset="-122"/>
              </a:defRPr>
            </a:lvl1pPr>
          </a:lstStyle>
          <a:p>
            <a:pPr algn="l"/>
            <a:r>
              <a:rPr lang="zh-CN" altLang="en-US" sz="2400" dirty="0">
                <a:solidFill>
                  <a:srgbClr val="3E270A"/>
                </a:solidFill>
              </a:rPr>
              <a:t>享有公正报酬与待遇的权利</a:t>
            </a:r>
            <a:endParaRPr lang="zh-CN" altLang="en-US" sz="2400" dirty="0">
              <a:solidFill>
                <a:srgbClr val="3E270A"/>
              </a:solidFill>
            </a:endParaRPr>
          </a:p>
        </p:txBody>
      </p:sp>
      <p:pic>
        <p:nvPicPr>
          <p:cNvPr id="27" name="图片 26"/>
          <p:cNvPicPr>
            <a:picLocks noChangeAspect="1"/>
          </p:cNvPicPr>
          <p:nvPr/>
        </p:nvPicPr>
        <p:blipFill rotWithShape="1">
          <a:blip r:embed="rId4">
            <a:extLst>
              <a:ext uri="{28A0092B-C50C-407E-A947-70E740481C1C}">
                <a14:useLocalDpi xmlns:a14="http://schemas.microsoft.com/office/drawing/2010/main" val="0"/>
              </a:ext>
            </a:extLst>
          </a:blip>
          <a:srcRect l="3992" t="5667" r="67954" b="60328"/>
          <a:stretch>
            <a:fillRect/>
          </a:stretch>
        </p:blipFill>
        <p:spPr>
          <a:xfrm rot="19564470">
            <a:off x="1034925" y="4583647"/>
            <a:ext cx="1157596" cy="1403146"/>
          </a:xfrm>
          <a:prstGeom prst="rect">
            <a:avLst/>
          </a:prstGeom>
        </p:spPr>
      </p:pic>
      <p:pic>
        <p:nvPicPr>
          <p:cNvPr id="4" name="图片 3"/>
          <p:cNvPicPr>
            <a:picLocks noChangeAspect="1"/>
          </p:cNvPicPr>
          <p:nvPr/>
        </p:nvPicPr>
        <p:blipFill rotWithShape="1">
          <a:blip r:embed="rId4">
            <a:extLst>
              <a:ext uri="{28A0092B-C50C-407E-A947-70E740481C1C}">
                <a14:useLocalDpi xmlns:a14="http://schemas.microsoft.com/office/drawing/2010/main" val="0"/>
              </a:ext>
            </a:extLst>
          </a:blip>
          <a:srcRect l="65935" t="60937" r="6011" b="10905"/>
          <a:stretch>
            <a:fillRect/>
          </a:stretch>
        </p:blipFill>
        <p:spPr>
          <a:xfrm>
            <a:off x="9498395" y="2416544"/>
            <a:ext cx="1241288" cy="1245875"/>
          </a:xfrm>
          <a:prstGeom prst="rect">
            <a:avLst/>
          </a:prstGeom>
        </p:spPr>
      </p:pic>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62107" y="2807598"/>
            <a:ext cx="1007524" cy="1007524"/>
          </a:xfrm>
          <a:prstGeom prst="rect">
            <a:avLst/>
          </a:prstGeom>
        </p:spPr>
      </p:pic>
      <p:pic>
        <p:nvPicPr>
          <p:cNvPr id="30" name="图片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76938" y="4380357"/>
            <a:ext cx="1252832" cy="125283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22414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二、小学班主任的素养</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sp>
        <p:nvSpPr>
          <p:cNvPr id="5" name="任意多边形: 形状 7"/>
          <p:cNvSpPr/>
          <p:nvPr/>
        </p:nvSpPr>
        <p:spPr>
          <a:xfrm>
            <a:off x="2051434" y="3033832"/>
            <a:ext cx="7294179" cy="1198179"/>
          </a:xfrm>
          <a:custGeom>
            <a:avLst/>
            <a:gdLst>
              <a:gd name="connsiteX0" fmla="*/ 0 w 7294179"/>
              <a:gd name="connsiteY0" fmla="*/ 126124 h 1198179"/>
              <a:gd name="connsiteX1" fmla="*/ 1734207 w 7294179"/>
              <a:gd name="connsiteY1" fmla="*/ 1187669 h 1198179"/>
              <a:gd name="connsiteX2" fmla="*/ 4078013 w 7294179"/>
              <a:gd name="connsiteY2" fmla="*/ 199696 h 1198179"/>
              <a:gd name="connsiteX3" fmla="*/ 5286703 w 7294179"/>
              <a:gd name="connsiteY3" fmla="*/ 1198179 h 1198179"/>
              <a:gd name="connsiteX4" fmla="*/ 7294179 w 7294179"/>
              <a:gd name="connsiteY4" fmla="*/ 0 h 119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4179" h="1198179">
                <a:moveTo>
                  <a:pt x="0" y="126124"/>
                </a:moveTo>
                <a:lnTo>
                  <a:pt x="1734207" y="1187669"/>
                </a:lnTo>
                <a:lnTo>
                  <a:pt x="4078013" y="199696"/>
                </a:lnTo>
                <a:lnTo>
                  <a:pt x="5286703" y="1198179"/>
                </a:lnTo>
                <a:lnTo>
                  <a:pt x="7294179" y="0"/>
                </a:lnTo>
              </a:path>
            </a:pathLst>
          </a:custGeom>
          <a:noFill/>
          <a:ln w="47625">
            <a:solidFill>
              <a:srgbClr val="8CC288"/>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sp>
        <p:nvSpPr>
          <p:cNvPr id="6" name="椭圆 5"/>
          <p:cNvSpPr/>
          <p:nvPr/>
        </p:nvSpPr>
        <p:spPr>
          <a:xfrm>
            <a:off x="1596915" y="2793702"/>
            <a:ext cx="662151" cy="662151"/>
          </a:xfrm>
          <a:prstGeom prst="ellipse">
            <a:avLst/>
          </a:prstGeom>
          <a:solidFill>
            <a:srgbClr val="70AD47">
              <a:lumMod val="50000"/>
            </a:srgbClr>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3600">
                <a:latin typeface="黑体" panose="02010600030101010101" charset="-122"/>
                <a:ea typeface="黑体" panose="02010600030101010101" charset="-122"/>
                <a:cs typeface="黑体" panose="02010600030101010101" charset="-122"/>
              </a:rPr>
              <a:t>1</a:t>
            </a:r>
            <a:endParaRPr lang="en-US" altLang="zh-CN" sz="3600">
              <a:latin typeface="黑体" panose="02010600030101010101" charset="-122"/>
              <a:ea typeface="黑体" panose="02010600030101010101" charset="-122"/>
              <a:cs typeface="黑体" panose="02010600030101010101" charset="-122"/>
            </a:endParaRPr>
          </a:p>
        </p:txBody>
      </p:sp>
      <p:sp>
        <p:nvSpPr>
          <p:cNvPr id="11" name="椭圆 10"/>
          <p:cNvSpPr/>
          <p:nvPr/>
        </p:nvSpPr>
        <p:spPr>
          <a:xfrm>
            <a:off x="3503256" y="3982136"/>
            <a:ext cx="662151" cy="662151"/>
          </a:xfrm>
          <a:prstGeom prst="ellipse">
            <a:avLst/>
          </a:prstGeom>
          <a:solidFill>
            <a:srgbClr val="70AD47">
              <a:lumMod val="50000"/>
            </a:srgbClr>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3600">
                <a:latin typeface="黑体" panose="02010600030101010101" charset="-122"/>
                <a:ea typeface="黑体" panose="02010600030101010101" charset="-122"/>
                <a:cs typeface="黑体" panose="02010600030101010101" charset="-122"/>
              </a:rPr>
              <a:t>2</a:t>
            </a:r>
            <a:endParaRPr lang="en-US" altLang="zh-CN" sz="3600">
              <a:latin typeface="黑体" panose="02010600030101010101" charset="-122"/>
              <a:ea typeface="黑体" panose="02010600030101010101" charset="-122"/>
              <a:cs typeface="黑体" panose="02010600030101010101" charset="-122"/>
            </a:endParaRPr>
          </a:p>
        </p:txBody>
      </p:sp>
      <p:sp>
        <p:nvSpPr>
          <p:cNvPr id="14" name="椭圆 13"/>
          <p:cNvSpPr/>
          <p:nvPr/>
        </p:nvSpPr>
        <p:spPr>
          <a:xfrm>
            <a:off x="5711715" y="2793702"/>
            <a:ext cx="662151" cy="662151"/>
          </a:xfrm>
          <a:prstGeom prst="ellipse">
            <a:avLst/>
          </a:prstGeom>
          <a:solidFill>
            <a:srgbClr val="70AD47">
              <a:lumMod val="50000"/>
            </a:srgbClr>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3600">
                <a:latin typeface="黑体" panose="02010600030101010101" charset="-122"/>
                <a:ea typeface="黑体" panose="02010600030101010101" charset="-122"/>
                <a:cs typeface="黑体" panose="02010600030101010101" charset="-122"/>
              </a:rPr>
              <a:t>3</a:t>
            </a:r>
            <a:endParaRPr lang="en-US" altLang="zh-CN" sz="3600">
              <a:latin typeface="黑体" panose="02010600030101010101" charset="-122"/>
              <a:ea typeface="黑体" panose="02010600030101010101" charset="-122"/>
              <a:cs typeface="黑体" panose="02010600030101010101" charset="-122"/>
            </a:endParaRPr>
          </a:p>
        </p:txBody>
      </p:sp>
      <p:sp>
        <p:nvSpPr>
          <p:cNvPr id="20" name="椭圆 19"/>
          <p:cNvSpPr/>
          <p:nvPr/>
        </p:nvSpPr>
        <p:spPr>
          <a:xfrm>
            <a:off x="7167330" y="3770760"/>
            <a:ext cx="662151" cy="662151"/>
          </a:xfrm>
          <a:prstGeom prst="ellipse">
            <a:avLst/>
          </a:prstGeom>
          <a:solidFill>
            <a:srgbClr val="70AD47">
              <a:lumMod val="50000"/>
            </a:srgbClr>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3600">
                <a:latin typeface="黑体" panose="02010600030101010101" charset="-122"/>
                <a:ea typeface="黑体" panose="02010600030101010101" charset="-122"/>
                <a:cs typeface="黑体" panose="02010600030101010101" charset="-122"/>
              </a:rPr>
              <a:t>4</a:t>
            </a:r>
            <a:endParaRPr lang="en-US" altLang="zh-CN" sz="3600">
              <a:latin typeface="黑体" panose="02010600030101010101" charset="-122"/>
              <a:ea typeface="黑体" panose="02010600030101010101" charset="-122"/>
              <a:cs typeface="黑体" panose="02010600030101010101" charset="-122"/>
            </a:endParaRPr>
          </a:p>
        </p:txBody>
      </p:sp>
      <p:sp>
        <p:nvSpPr>
          <p:cNvPr id="26" name="矩形 25"/>
          <p:cNvSpPr/>
          <p:nvPr/>
        </p:nvSpPr>
        <p:spPr>
          <a:xfrm>
            <a:off x="2848610" y="2710180"/>
            <a:ext cx="2273935" cy="629920"/>
          </a:xfrm>
          <a:prstGeom prst="rect">
            <a:avLst/>
          </a:prstGeom>
        </p:spPr>
        <p:txBody>
          <a:bodyPr wrap="square">
            <a:spAutoFit/>
          </a:bodyPr>
          <a:lstStyle/>
          <a:p>
            <a:pPr algn="l">
              <a:lnSpc>
                <a:spcPct val="125000"/>
              </a:lnSpc>
              <a:spcBef>
                <a:spcPts val="0"/>
              </a:spcBef>
              <a:spcAft>
                <a:spcPts val="0"/>
              </a:spcAft>
            </a:pPr>
            <a:r>
              <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rPr>
              <a:t>业务素养分为知识素养、能力素养。</a:t>
            </a:r>
            <a:endPar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endParaRPr>
          </a:p>
        </p:txBody>
      </p:sp>
      <p:sp>
        <p:nvSpPr>
          <p:cNvPr id="29" name="文本框 28"/>
          <p:cNvSpPr txBox="1"/>
          <p:nvPr/>
        </p:nvSpPr>
        <p:spPr>
          <a:xfrm>
            <a:off x="3069590" y="2249805"/>
            <a:ext cx="1831975" cy="460375"/>
          </a:xfrm>
          <a:prstGeom prst="rect">
            <a:avLst/>
          </a:prstGeom>
          <a:noFill/>
        </p:spPr>
        <p:txBody>
          <a:bodyPr vert="horz" wrap="square" rtlCol="0">
            <a:spAutoFit/>
          </a:bodyPr>
          <a:lstStyle/>
          <a:p>
            <a:pPr algn="l"/>
            <a:r>
              <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rPr>
              <a:t>业务素养</a:t>
            </a:r>
            <a:endPar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endParaRPr>
          </a:p>
        </p:txBody>
      </p:sp>
      <p:sp>
        <p:nvSpPr>
          <p:cNvPr id="30" name="矩形 29"/>
          <p:cNvSpPr/>
          <p:nvPr/>
        </p:nvSpPr>
        <p:spPr>
          <a:xfrm>
            <a:off x="4355465" y="4174490"/>
            <a:ext cx="2686685" cy="899160"/>
          </a:xfrm>
          <a:prstGeom prst="rect">
            <a:avLst/>
          </a:prstGeom>
        </p:spPr>
        <p:txBody>
          <a:bodyPr wrap="square">
            <a:spAutoFit/>
          </a:bodyPr>
          <a:lstStyle/>
          <a:p>
            <a:pPr algn="l">
              <a:lnSpc>
                <a:spcPct val="125000"/>
              </a:lnSpc>
              <a:spcBef>
                <a:spcPts val="0"/>
              </a:spcBef>
              <a:spcAft>
                <a:spcPts val="0"/>
              </a:spcAft>
            </a:pPr>
            <a:r>
              <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rPr>
              <a:t>小学班主任的德行素养主要体现在热爱学生，具备良心、公正、仁慈的品质，热爱班主任工作。</a:t>
            </a:r>
            <a:endPar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endParaRPr>
          </a:p>
        </p:txBody>
      </p:sp>
      <p:sp>
        <p:nvSpPr>
          <p:cNvPr id="31" name="文本框 30"/>
          <p:cNvSpPr txBox="1"/>
          <p:nvPr/>
        </p:nvSpPr>
        <p:spPr>
          <a:xfrm>
            <a:off x="5008245" y="3697029"/>
            <a:ext cx="1862411" cy="460375"/>
          </a:xfrm>
          <a:prstGeom prst="rect">
            <a:avLst/>
          </a:prstGeom>
          <a:noFill/>
        </p:spPr>
        <p:txBody>
          <a:bodyPr vert="horz" wrap="square" rtlCol="0">
            <a:spAutoFit/>
          </a:bodyPr>
          <a:lstStyle/>
          <a:p>
            <a:pPr algn="l"/>
            <a:r>
              <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rPr>
              <a:t>德行素养</a:t>
            </a:r>
            <a:endPar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endParaRPr>
          </a:p>
        </p:txBody>
      </p:sp>
      <p:sp>
        <p:nvSpPr>
          <p:cNvPr id="32" name="矩形 31"/>
          <p:cNvSpPr/>
          <p:nvPr/>
        </p:nvSpPr>
        <p:spPr>
          <a:xfrm>
            <a:off x="6567170" y="2458085"/>
            <a:ext cx="2055495" cy="899160"/>
          </a:xfrm>
          <a:prstGeom prst="rect">
            <a:avLst/>
          </a:prstGeom>
        </p:spPr>
        <p:txBody>
          <a:bodyPr wrap="square">
            <a:spAutoFit/>
          </a:bodyPr>
          <a:lstStyle/>
          <a:p>
            <a:pPr algn="l">
              <a:lnSpc>
                <a:spcPct val="125000"/>
              </a:lnSpc>
              <a:spcBef>
                <a:spcPts val="0"/>
              </a:spcBef>
              <a:spcAft>
                <a:spcPts val="0"/>
              </a:spcAft>
            </a:pPr>
            <a:r>
              <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rPr>
              <a:t>班主任要做好班级学生的工作，必须具备良好的心理素质。</a:t>
            </a:r>
            <a:endPar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endParaRPr>
          </a:p>
        </p:txBody>
      </p:sp>
      <p:sp>
        <p:nvSpPr>
          <p:cNvPr id="33" name="文本框 32"/>
          <p:cNvSpPr txBox="1"/>
          <p:nvPr/>
        </p:nvSpPr>
        <p:spPr>
          <a:xfrm>
            <a:off x="6567392" y="1997462"/>
            <a:ext cx="1862411" cy="460375"/>
          </a:xfrm>
          <a:prstGeom prst="rect">
            <a:avLst/>
          </a:prstGeom>
          <a:noFill/>
        </p:spPr>
        <p:txBody>
          <a:bodyPr vert="horz" wrap="square" rtlCol="0">
            <a:spAutoFit/>
          </a:bodyPr>
          <a:lstStyle/>
          <a:p>
            <a:pPr algn="ctr"/>
            <a:r>
              <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rPr>
              <a:t>心理素养</a:t>
            </a:r>
            <a:endPar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endParaRPr>
          </a:p>
        </p:txBody>
      </p:sp>
      <p:sp>
        <p:nvSpPr>
          <p:cNvPr id="34" name="矩形 33"/>
          <p:cNvSpPr/>
          <p:nvPr/>
        </p:nvSpPr>
        <p:spPr>
          <a:xfrm>
            <a:off x="8558530" y="3770630"/>
            <a:ext cx="2957195" cy="899160"/>
          </a:xfrm>
          <a:prstGeom prst="rect">
            <a:avLst/>
          </a:prstGeom>
        </p:spPr>
        <p:txBody>
          <a:bodyPr wrap="square">
            <a:spAutoFit/>
          </a:bodyPr>
          <a:lstStyle/>
          <a:p>
            <a:pPr algn="l">
              <a:lnSpc>
                <a:spcPct val="125000"/>
              </a:lnSpc>
              <a:spcBef>
                <a:spcPts val="0"/>
              </a:spcBef>
              <a:spcAft>
                <a:spcPts val="0"/>
              </a:spcAft>
            </a:pPr>
            <a:r>
              <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rPr>
              <a:t>班主任工作不仅包括教学任务，还包括班级工作的任务。教学任务是繁重的劳动，需要有很好的体质。</a:t>
            </a:r>
            <a:endPar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endParaRPr>
          </a:p>
        </p:txBody>
      </p:sp>
      <p:sp>
        <p:nvSpPr>
          <p:cNvPr id="35" name="文本框 34"/>
          <p:cNvSpPr txBox="1"/>
          <p:nvPr/>
        </p:nvSpPr>
        <p:spPr>
          <a:xfrm>
            <a:off x="8745855" y="3310255"/>
            <a:ext cx="2471420" cy="460375"/>
          </a:xfrm>
          <a:prstGeom prst="rect">
            <a:avLst/>
          </a:prstGeom>
          <a:noFill/>
        </p:spPr>
        <p:txBody>
          <a:bodyPr vert="horz" wrap="square" rtlCol="0">
            <a:spAutoFit/>
          </a:bodyPr>
          <a:lstStyle/>
          <a:p>
            <a:pPr algn="ctr"/>
            <a:r>
              <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rPr>
              <a:t>良好的身体条件</a:t>
            </a:r>
            <a:endPar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endParaRPr>
          </a:p>
        </p:txBody>
      </p:sp>
      <p:sp>
        <p:nvSpPr>
          <p:cNvPr id="23" name="矩形 22"/>
          <p:cNvSpPr/>
          <p:nvPr/>
        </p:nvSpPr>
        <p:spPr>
          <a:xfrm>
            <a:off x="514985" y="3982085"/>
            <a:ext cx="2353945" cy="899160"/>
          </a:xfrm>
          <a:prstGeom prst="rect">
            <a:avLst/>
          </a:prstGeom>
        </p:spPr>
        <p:txBody>
          <a:bodyPr wrap="square">
            <a:spAutoFit/>
          </a:bodyPr>
          <a:p>
            <a:pPr algn="l">
              <a:lnSpc>
                <a:spcPct val="125000"/>
              </a:lnSpc>
              <a:spcBef>
                <a:spcPts val="0"/>
              </a:spcBef>
              <a:spcAft>
                <a:spcPts val="0"/>
              </a:spcAft>
            </a:pPr>
            <a:r>
              <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rPr>
              <a:t>观念素养分为民主观念、团队合作观念、责任观念、反思观念。</a:t>
            </a:r>
            <a:endParaRPr lang="zh-CN" altLang="en-US" sz="1400" dirty="0">
              <a:solidFill>
                <a:sysClr val="windowText" lastClr="000000"/>
              </a:solidFill>
              <a:latin typeface="黑体" panose="02010600030101010101" charset="-122"/>
              <a:ea typeface="黑体" panose="02010600030101010101" charset="-122"/>
              <a:cs typeface="黑体" panose="02010600030101010101" charset="-122"/>
              <a:sym typeface="Arial" panose="020B0604020202020204" pitchFamily="34" charset="0"/>
            </a:endParaRPr>
          </a:p>
        </p:txBody>
      </p:sp>
      <p:sp>
        <p:nvSpPr>
          <p:cNvPr id="24" name="文本框 23"/>
          <p:cNvSpPr txBox="1"/>
          <p:nvPr/>
        </p:nvSpPr>
        <p:spPr>
          <a:xfrm>
            <a:off x="514985" y="3518535"/>
            <a:ext cx="1465580" cy="460375"/>
          </a:xfrm>
          <a:prstGeom prst="rect">
            <a:avLst/>
          </a:prstGeom>
          <a:noFill/>
        </p:spPr>
        <p:txBody>
          <a:bodyPr vert="horz" wrap="square" rtlCol="0">
            <a:spAutoFit/>
          </a:bodyPr>
          <a:p>
            <a:pPr algn="l"/>
            <a:r>
              <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rPr>
              <a:t>观念素养</a:t>
            </a:r>
            <a:endParaRPr lang="zh-CN" altLang="en-US" sz="2400" dirty="0">
              <a:solidFill>
                <a:srgbClr val="E7E6E6">
                  <a:lumMod val="25000"/>
                </a:srgbClr>
              </a:solidFill>
              <a:latin typeface="黑体" panose="02010600030101010101" charset="-122"/>
              <a:ea typeface="黑体" panose="02010600030101010101" charset="-122"/>
              <a:cs typeface="黑体" panose="02010600030101010101" charset="-122"/>
              <a:sym typeface="微软雅黑" panose="020B0503020204020204" charset="-122"/>
            </a:endParaRPr>
          </a:p>
        </p:txBody>
      </p:sp>
      <p:sp>
        <p:nvSpPr>
          <p:cNvPr id="25" name="椭圆 24"/>
          <p:cNvSpPr/>
          <p:nvPr/>
        </p:nvSpPr>
        <p:spPr>
          <a:xfrm>
            <a:off x="9198695" y="2603630"/>
            <a:ext cx="662151" cy="662151"/>
          </a:xfrm>
          <a:prstGeom prst="ellipse">
            <a:avLst/>
          </a:prstGeom>
          <a:solidFill>
            <a:srgbClr val="70AD47">
              <a:lumMod val="50000"/>
            </a:srgbClr>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r>
              <a:rPr lang="en-US" altLang="zh-CN" sz="3600">
                <a:latin typeface="黑体" panose="02010600030101010101" charset="-122"/>
                <a:ea typeface="黑体" panose="02010600030101010101" charset="-122"/>
                <a:cs typeface="黑体" panose="02010600030101010101" charset="-122"/>
              </a:rPr>
              <a:t>5</a:t>
            </a:r>
            <a:endParaRPr lang="en-US" altLang="zh-CN" sz="3600">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7519" y="4192806"/>
              <a:ext cx="4320000" cy="658718"/>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了解班级学生</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任务二</a:t>
              </a:r>
              <a:endParaRPr lang="en-US" altLang="zh-CN"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6336134" y="2148205"/>
            <a:ext cx="4017010" cy="156845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了解并掌握小学生身心发展的一般规律。</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根据不同年级的身心发展特点，掌握相应的教育策略。</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3. 掌握了解小学生的方法。</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336030" y="4364355"/>
            <a:ext cx="471805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以思维导图的方式，梳理小学生不同年龄阶段身心发展特点以及教育策略，并在小组内分享交流。</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8975" y="716915"/>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nvGrpSpPr>
          <p:cNvPr id="5" name="组合 4"/>
          <p:cNvGrpSpPr/>
          <p:nvPr/>
        </p:nvGrpSpPr>
        <p:grpSpPr>
          <a:xfrm>
            <a:off x="3432810" y="1163955"/>
            <a:ext cx="7327900" cy="688975"/>
            <a:chOff x="2596" y="2230"/>
            <a:chExt cx="11540" cy="1085"/>
          </a:xfrm>
        </p:grpSpPr>
        <p:sp>
          <p:nvSpPr>
            <p:cNvPr id="2" name="圆角矩形 1"/>
            <p:cNvSpPr/>
            <p:nvPr/>
          </p:nvSpPr>
          <p:spPr>
            <a:xfrm>
              <a:off x="2879" y="2230"/>
              <a:ext cx="11257" cy="1085"/>
            </a:xfrm>
            <a:prstGeom prst="roundRect">
              <a:avLst>
                <a:gd name="adj" fmla="val 37158"/>
              </a:avLst>
            </a:prstGeom>
            <a:solidFill>
              <a:schemeClr val="bg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3" name="矩形 2"/>
            <p:cNvSpPr/>
            <p:nvPr/>
          </p:nvSpPr>
          <p:spPr>
            <a:xfrm>
              <a:off x="3383" y="2326"/>
              <a:ext cx="10619" cy="871"/>
            </a:xfrm>
            <a:prstGeom prst="rect">
              <a:avLst/>
            </a:prstGeom>
          </p:spPr>
          <p:txBody>
            <a:bodyPr wrap="square">
              <a:spAutoFit/>
            </a:bodyPr>
            <a:p>
              <a:pPr algn="l">
                <a:defRPr/>
              </a:pPr>
              <a:r>
                <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rPr>
                <a:t>一、小学生发展的一般特征及教育策略</a:t>
              </a:r>
              <a:endPar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4" name="椭圆 3"/>
            <p:cNvSpPr/>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grpSp>
        <p:nvGrpSpPr>
          <p:cNvPr id="6" name="组合 5"/>
          <p:cNvGrpSpPr/>
          <p:nvPr/>
        </p:nvGrpSpPr>
        <p:grpSpPr>
          <a:xfrm>
            <a:off x="3432810" y="2288540"/>
            <a:ext cx="7327900" cy="688975"/>
            <a:chOff x="2596" y="2230"/>
            <a:chExt cx="11540" cy="1085"/>
          </a:xfrm>
        </p:grpSpPr>
        <p:sp>
          <p:nvSpPr>
            <p:cNvPr id="7" name="圆角矩形 6"/>
            <p:cNvSpPr/>
            <p:nvPr/>
          </p:nvSpPr>
          <p:spPr>
            <a:xfrm>
              <a:off x="2879" y="2230"/>
              <a:ext cx="11257" cy="1085"/>
            </a:xfrm>
            <a:prstGeom prst="roundRect">
              <a:avLst>
                <a:gd name="adj" fmla="val 37158"/>
              </a:avLst>
            </a:prstGeom>
            <a:solidFill>
              <a:schemeClr val="bg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0" name="矩形 9"/>
            <p:cNvSpPr/>
            <p:nvPr/>
          </p:nvSpPr>
          <p:spPr>
            <a:xfrm>
              <a:off x="3383" y="2342"/>
              <a:ext cx="7918" cy="871"/>
            </a:xfrm>
            <a:prstGeom prst="rect">
              <a:avLst/>
            </a:prstGeom>
          </p:spPr>
          <p:txBody>
            <a:bodyPr wrap="square">
              <a:spAutoFit/>
            </a:bodyPr>
            <a:p>
              <a:pPr algn="l">
                <a:defRPr/>
              </a:pPr>
              <a:r>
                <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rPr>
                <a:t>二、了解学生的方法</a:t>
              </a:r>
              <a:endPar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11" name="椭圆 10"/>
            <p:cNvSpPr/>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grpSp>
        <p:nvGrpSpPr>
          <p:cNvPr id="12" name="组合 11"/>
          <p:cNvGrpSpPr/>
          <p:nvPr/>
        </p:nvGrpSpPr>
        <p:grpSpPr>
          <a:xfrm>
            <a:off x="3432810" y="3410585"/>
            <a:ext cx="7243445" cy="688975"/>
            <a:chOff x="2596" y="2230"/>
            <a:chExt cx="11407" cy="1085"/>
          </a:xfrm>
        </p:grpSpPr>
        <p:sp>
          <p:nvSpPr>
            <p:cNvPr id="13" name="圆角矩形 12"/>
            <p:cNvSpPr/>
            <p:nvPr/>
          </p:nvSpPr>
          <p:spPr>
            <a:xfrm>
              <a:off x="2879" y="2230"/>
              <a:ext cx="11124" cy="1085"/>
            </a:xfrm>
            <a:prstGeom prst="roundRect">
              <a:avLst>
                <a:gd name="adj" fmla="val 37158"/>
              </a:avLst>
            </a:prstGeom>
            <a:solidFill>
              <a:schemeClr val="bg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9" name="矩形 18"/>
            <p:cNvSpPr/>
            <p:nvPr/>
          </p:nvSpPr>
          <p:spPr>
            <a:xfrm>
              <a:off x="3383" y="2326"/>
              <a:ext cx="7918" cy="871"/>
            </a:xfrm>
            <a:prstGeom prst="rect">
              <a:avLst/>
            </a:prstGeom>
          </p:spPr>
          <p:txBody>
            <a:bodyPr wrap="square">
              <a:spAutoFit/>
            </a:bodyPr>
            <a:p>
              <a:pPr algn="l">
                <a:defRPr/>
              </a:pPr>
              <a:r>
                <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rPr>
                <a:t>三、了解学生的基本要求</a:t>
              </a:r>
              <a:endPar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23" name="椭圆 22"/>
            <p:cNvSpPr/>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grpSp>
        <p:nvGrpSpPr>
          <p:cNvPr id="17" name="组合 16"/>
          <p:cNvGrpSpPr/>
          <p:nvPr/>
        </p:nvGrpSpPr>
        <p:grpSpPr>
          <a:xfrm>
            <a:off x="3432810" y="4559300"/>
            <a:ext cx="7327900" cy="688975"/>
            <a:chOff x="2596" y="2230"/>
            <a:chExt cx="11540" cy="1085"/>
          </a:xfrm>
        </p:grpSpPr>
        <p:sp>
          <p:nvSpPr>
            <p:cNvPr id="18" name="圆角矩形 17"/>
            <p:cNvSpPr/>
            <p:nvPr/>
          </p:nvSpPr>
          <p:spPr>
            <a:xfrm>
              <a:off x="2879" y="2230"/>
              <a:ext cx="11257" cy="1085"/>
            </a:xfrm>
            <a:prstGeom prst="roundRect">
              <a:avLst>
                <a:gd name="adj" fmla="val 37158"/>
              </a:avLst>
            </a:prstGeom>
            <a:solidFill>
              <a:schemeClr val="bg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22" name="矩形 21"/>
            <p:cNvSpPr/>
            <p:nvPr/>
          </p:nvSpPr>
          <p:spPr>
            <a:xfrm>
              <a:off x="3383" y="2342"/>
              <a:ext cx="7918" cy="871"/>
            </a:xfrm>
            <a:prstGeom prst="rect">
              <a:avLst/>
            </a:prstGeom>
          </p:spPr>
          <p:txBody>
            <a:bodyPr wrap="square">
              <a:spAutoFit/>
            </a:bodyPr>
            <a:p>
              <a:pPr algn="l">
                <a:defRPr/>
              </a:pPr>
              <a:r>
                <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rPr>
                <a:t>四、当代小学生的基本特征</a:t>
              </a:r>
              <a:endPar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24" name="椭圆 23"/>
            <p:cNvSpPr/>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par>
                                <p:cTn id="17" presetID="2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par>
                                <p:cTn id="20" presetID="22" presetClass="entr" presetSubtype="4"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par>
                                <p:cTn id="23" presetID="22" presetClass="entr" presetSubtype="4"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par>
                                <p:cTn id="26" presetID="22" presetClass="entr" presetSubtype="4"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down)">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991235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一、小学生发展的一般特征及教育策略</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875655" y="2402840"/>
            <a:ext cx="5361305" cy="3930650"/>
          </a:xfrm>
          <a:prstGeom prst="rect">
            <a:avLst/>
          </a:prstGeom>
        </p:spPr>
        <p:txBody>
          <a:bodyPr wrap="square">
            <a:spAutoFit/>
          </a:bodyPr>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小学生的年龄一般为6 ～ 7 岁至11 ～ 12 岁。小学生的身体发育，正处于两个生长发育高峰之间的相对平稳阶段。身高平均每年增长4 ～ 5 厘米，体重平均每年增加2 ～ 3 千克，胸围平均每年增宽2 ～ 3 厘米。男孩身高的生长高峰年龄为12 岁，年增长为6.6 厘米；女孩子身高的生长高峰年龄为11 岁，年增长为5.9 厘米。男孩体重增加的高峰年龄为13 岁，年增重为5.5 千克；女孩体重增加的高峰年龄为11 岁，年增重为4.4 千克。从发育时间看，女生不仅发育加速期比男生早1 ～ 2 年，而且身高的生长高峰期和体重增加的高峰期，也比男生提早1 ～ 2 年。随着人民物质生活水平的提高，目前，男、女生的生长发育期出现提前的趋势。</a:t>
            </a:r>
            <a:endPar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9547459" y="25721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1320312" y="1058542"/>
            <a:ext cx="501660" cy="501660"/>
          </a:xfrm>
          <a:prstGeom prst="rect">
            <a:avLst/>
          </a:prstGeom>
          <a:effectLst>
            <a:outerShdw blurRad="12700" dist="12700" dir="2700000" algn="tl" rotWithShape="0">
              <a:prstClr val="black">
                <a:alpha val="40000"/>
              </a:prstClr>
            </a:outerShdw>
          </a:effectLst>
        </p:spPr>
      </p:pic>
      <p:sp>
        <p:nvSpPr>
          <p:cNvPr id="20" name="文本框 19"/>
          <p:cNvSpPr txBox="1"/>
          <p:nvPr/>
        </p:nvSpPr>
        <p:spPr>
          <a:xfrm>
            <a:off x="5728335" y="1720215"/>
            <a:ext cx="6337935" cy="553085"/>
          </a:xfrm>
          <a:prstGeom prst="rect">
            <a:avLst/>
          </a:prstGeom>
          <a:noFill/>
        </p:spPr>
        <p:txBody>
          <a:bodyPr wrap="square" rtlCol="0">
            <a:spAutoFit/>
          </a:bodyPr>
          <a:p>
            <a:r>
              <a:rPr lang="zh-CN" altLang="en-US" sz="3000" b="1" dirty="0">
                <a:latin typeface="黑体" panose="02010600030101010101" charset="-122"/>
                <a:ea typeface="黑体" panose="02010600030101010101" charset="-122"/>
                <a:cs typeface="黑体" panose="02010600030101010101" charset="-122"/>
              </a:rPr>
              <a:t>（一）小学生身体发展的一般特征</a:t>
            </a:r>
            <a:endParaRPr lang="zh-CN" altLang="en-US" sz="3000" b="1" dirty="0">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randombar(horizontal)">
                                      <p:cBhvr>
                                        <p:cTn id="2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991235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一、小学生发展的一般特征及教育策略</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875655" y="2402840"/>
            <a:ext cx="5361305" cy="3930650"/>
          </a:xfrm>
          <a:prstGeom prst="rect">
            <a:avLst/>
          </a:prstGeom>
        </p:spPr>
        <p:txBody>
          <a:bodyPr wrap="square">
            <a:spAutoFit/>
          </a:bodyPr>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小学生的骨骼骨化尚未形成。骨骼系统的许多软组织、椎、骨盆区和四肢的骨骼还没有骨化，骨骼组织含水分多，含钙盐成分少，使骨骼硬度小、韧性大，富于弹性，易弯曲变形。因此，要特别注意孩子坐、立、行、读书、写字的正确姿势的培养训练，尤其要防止驼背的产生。</a:t>
            </a:r>
            <a:endPar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小学生的肌肉发育呈现两个特点：第一是大肌肉群的发育比小肌肉早；第二先是肌肉长度的增加，然后才是肌肉横断面的增大。因此，小学生能做比较用力和动作幅度较大的运动，如跑、跳、投、掷等活动，而对他们小肌肉运动精确性要求比较高的运动则很难做好，也不能提出太高的要求，特别是手部活动，由于小学生的腕骨尚未完全骨化，不能长时间连续地书写、演奏乐器和做手工劳动。</a:t>
            </a:r>
            <a:endPar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9547459" y="25721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1320312" y="1058542"/>
            <a:ext cx="501660" cy="501660"/>
          </a:xfrm>
          <a:prstGeom prst="rect">
            <a:avLst/>
          </a:prstGeom>
          <a:effectLst>
            <a:outerShdw blurRad="12700" dist="12700" dir="2700000" algn="tl" rotWithShape="0">
              <a:prstClr val="black">
                <a:alpha val="40000"/>
              </a:prstClr>
            </a:outerShdw>
          </a:effectLst>
        </p:spPr>
      </p:pic>
      <p:sp>
        <p:nvSpPr>
          <p:cNvPr id="20" name="文本框 19"/>
          <p:cNvSpPr txBox="1"/>
          <p:nvPr/>
        </p:nvSpPr>
        <p:spPr>
          <a:xfrm>
            <a:off x="5728335" y="1720215"/>
            <a:ext cx="6337935" cy="553085"/>
          </a:xfrm>
          <a:prstGeom prst="rect">
            <a:avLst/>
          </a:prstGeom>
          <a:noFill/>
        </p:spPr>
        <p:txBody>
          <a:bodyPr wrap="square" rtlCol="0">
            <a:spAutoFit/>
          </a:bodyPr>
          <a:p>
            <a:r>
              <a:rPr lang="zh-CN" altLang="en-US" sz="3000" b="1" dirty="0">
                <a:latin typeface="黑体" panose="02010600030101010101" charset="-122"/>
                <a:ea typeface="黑体" panose="02010600030101010101" charset="-122"/>
                <a:cs typeface="黑体" panose="02010600030101010101" charset="-122"/>
              </a:rPr>
              <a:t>（一）小学生身体发展的一般特征</a:t>
            </a:r>
            <a:endParaRPr lang="zh-CN" altLang="en-US" sz="3000" b="1" dirty="0">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randombar(horizontal)">
                                      <p:cBhvr>
                                        <p:cTn id="2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991235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一、小学生发展的一般特征及教育策略</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875655" y="2402840"/>
            <a:ext cx="5600700" cy="4250690"/>
          </a:xfrm>
          <a:prstGeom prst="rect">
            <a:avLst/>
          </a:prstGeom>
        </p:spPr>
        <p:txBody>
          <a:bodyPr wrap="square">
            <a:spAutoFit/>
          </a:bodyPr>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伴随着心脏、肺、呼吸肌、胸廓形态发展的同时，小学生的心肺功能也相应增强，血管发展的速度大于心脏的发展速度，血液的循环量加大，新陈代谢加快。但小学生</a:t>
            </a:r>
            <a:endPar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的心脏容积小于成人，脉搏频率远超过成年人，且心脏每搏输出量比成人小，心脏搏动频率大约每分钟80 ～ 90 次，因此要注意不让孩子开展过分剧烈的运动和繁重的体力劳动，以防损害心脏。孩子的呼吸频率随着年龄增长而递减。一般而言，6 ～ 9 岁的儿童，男孩为23 ～ 24 次/ 分，女孩为25 ～ 26 次/ 分，到了10 ～ 13 岁，男女孩都为19 ～ 20 次/ 分，而14 岁以后基本上和成人一样，每分钟16 ～ 18 次。与此相关的是，孩子的肺活量大小随着年龄增长而显著增加，且体育锻炼的情况也直接关系到肺活量的大小，家长应该鼓励孩子多参加体育锻炼活动。</a:t>
            </a:r>
            <a:endPar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9547459" y="25721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1320312" y="1058542"/>
            <a:ext cx="501660" cy="501660"/>
          </a:xfrm>
          <a:prstGeom prst="rect">
            <a:avLst/>
          </a:prstGeom>
          <a:effectLst>
            <a:outerShdw blurRad="12700" dist="12700" dir="2700000" algn="tl" rotWithShape="0">
              <a:prstClr val="black">
                <a:alpha val="40000"/>
              </a:prstClr>
            </a:outerShdw>
          </a:effectLst>
        </p:spPr>
      </p:pic>
      <p:sp>
        <p:nvSpPr>
          <p:cNvPr id="20" name="文本框 19"/>
          <p:cNvSpPr txBox="1"/>
          <p:nvPr/>
        </p:nvSpPr>
        <p:spPr>
          <a:xfrm>
            <a:off x="5728335" y="1720215"/>
            <a:ext cx="6337935" cy="553085"/>
          </a:xfrm>
          <a:prstGeom prst="rect">
            <a:avLst/>
          </a:prstGeom>
          <a:noFill/>
        </p:spPr>
        <p:txBody>
          <a:bodyPr wrap="square" rtlCol="0">
            <a:spAutoFit/>
          </a:bodyPr>
          <a:p>
            <a:r>
              <a:rPr lang="zh-CN" altLang="en-US" sz="3000" b="1" dirty="0">
                <a:latin typeface="黑体" panose="02010600030101010101" charset="-122"/>
                <a:ea typeface="黑体" panose="02010600030101010101" charset="-122"/>
                <a:cs typeface="黑体" panose="02010600030101010101" charset="-122"/>
              </a:rPr>
              <a:t>（一）小学生身体发展的一般特征</a:t>
            </a:r>
            <a:endParaRPr lang="zh-CN" altLang="en-US" sz="3000" b="1" dirty="0">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randombar(horizontal)">
                                      <p:cBhvr>
                                        <p:cTn id="2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207069" y="671555"/>
            <a:ext cx="5149212" cy="1470025"/>
            <a:chOff x="3819073" y="1631929"/>
            <a:chExt cx="5149212" cy="1470025"/>
          </a:xfrm>
        </p:grpSpPr>
        <p:sp>
          <p:nvSpPr>
            <p:cNvPr id="14" name="Rectangle 2"/>
            <p:cNvSpPr txBox="1">
              <a:spLocks noChangeArrowheads="1"/>
            </p:cNvSpPr>
            <p:nvPr/>
          </p:nvSpPr>
          <p:spPr>
            <a:xfrm>
              <a:off x="4837618" y="1631929"/>
              <a:ext cx="2798358"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7200" b="1" kern="0" dirty="0">
                  <a:ln w="12700">
                    <a:noFill/>
                  </a:ln>
                  <a:solidFill>
                    <a:srgbClr val="ED796F"/>
                  </a:solidFill>
                  <a:latin typeface="+mn-lt"/>
                  <a:ea typeface="+mn-ea"/>
                  <a:cs typeface="+mn-ea"/>
                  <a:sym typeface="+mn-lt"/>
                </a:rPr>
                <a:t>目录</a:t>
              </a:r>
              <a:endParaRPr kumimoji="0" lang="zh-CN" altLang="en-US" sz="7200" b="1" kern="0" dirty="0">
                <a:ln w="12700">
                  <a:noFill/>
                </a:ln>
                <a:solidFill>
                  <a:srgbClr val="ED796F"/>
                </a:solidFill>
                <a:latin typeface="+mn-lt"/>
                <a:ea typeface="+mn-ea"/>
                <a:cs typeface="+mn-ea"/>
                <a:sym typeface="+mn-lt"/>
              </a:endParaRPr>
            </a:p>
          </p:txBody>
        </p:sp>
        <p:grpSp>
          <p:nvGrpSpPr>
            <p:cNvPr id="16" name="组合 15"/>
            <p:cNvGrpSpPr/>
            <p:nvPr/>
          </p:nvGrpSpPr>
          <p:grpSpPr>
            <a:xfrm>
              <a:off x="3819073" y="2344454"/>
              <a:ext cx="5149212" cy="25400"/>
              <a:chOff x="3791744" y="3438525"/>
              <a:chExt cx="5149212" cy="25400"/>
            </a:xfrm>
          </p:grpSpPr>
          <p:cxnSp>
            <p:nvCxnSpPr>
              <p:cNvPr id="17" name="直接连接符 16"/>
              <p:cNvCxnSpPr/>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18" name="直接连接符 17"/>
              <p:cNvCxnSpPr/>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grpSp>
      </p:grpSp>
      <p:grpSp>
        <p:nvGrpSpPr>
          <p:cNvPr id="6" name="组合 5"/>
          <p:cNvGrpSpPr/>
          <p:nvPr/>
        </p:nvGrpSpPr>
        <p:grpSpPr>
          <a:xfrm>
            <a:off x="1867535" y="4928870"/>
            <a:ext cx="3513455" cy="398780"/>
            <a:chOff x="2453" y="3739"/>
            <a:chExt cx="5533" cy="628"/>
          </a:xfrm>
        </p:grpSpPr>
        <p:sp>
          <p:nvSpPr>
            <p:cNvPr id="67"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小学班级文化管理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5" name="文本框 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项目五</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7" name="组合 6"/>
          <p:cNvGrpSpPr/>
          <p:nvPr/>
        </p:nvGrpSpPr>
        <p:grpSpPr>
          <a:xfrm>
            <a:off x="1867535" y="3014345"/>
            <a:ext cx="4020820" cy="398780"/>
            <a:chOff x="2453" y="3739"/>
            <a:chExt cx="6332" cy="628"/>
          </a:xfrm>
        </p:grpSpPr>
        <p:sp>
          <p:nvSpPr>
            <p:cNvPr id="8" name="Rectangle 70"/>
            <p:cNvSpPr>
              <a:spLocks noChangeArrowheads="1"/>
            </p:cNvSpPr>
            <p:nvPr/>
          </p:nvSpPr>
          <p:spPr bwMode="auto">
            <a:xfrm>
              <a:off x="3947" y="3739"/>
              <a:ext cx="4838"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小学班级教育的准备工作</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10" name="文本框 9"/>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项目二</a:t>
              </a:r>
              <a:endParaRPr lang="en-US" altLang="zh-CN"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11" name="组合 10"/>
          <p:cNvGrpSpPr/>
          <p:nvPr/>
        </p:nvGrpSpPr>
        <p:grpSpPr>
          <a:xfrm>
            <a:off x="1867535" y="3652520"/>
            <a:ext cx="3513455" cy="398780"/>
            <a:chOff x="2453" y="3739"/>
            <a:chExt cx="5533" cy="628"/>
          </a:xfrm>
        </p:grpSpPr>
        <p:sp>
          <p:nvSpPr>
            <p:cNvPr id="12"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小学班级组织建设</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15" name="文本框 1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项目三</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19" name="组合 18"/>
          <p:cNvGrpSpPr/>
          <p:nvPr/>
        </p:nvGrpSpPr>
        <p:grpSpPr>
          <a:xfrm>
            <a:off x="1867535" y="4290695"/>
            <a:ext cx="3513455" cy="398780"/>
            <a:chOff x="2453" y="3739"/>
            <a:chExt cx="5533" cy="628"/>
          </a:xfrm>
        </p:grpSpPr>
        <p:sp>
          <p:nvSpPr>
            <p:cNvPr id="20"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小学班级日常管理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21" name="文本框 20"/>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项目四</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23" name="组合 22"/>
          <p:cNvGrpSpPr/>
          <p:nvPr/>
        </p:nvGrpSpPr>
        <p:grpSpPr>
          <a:xfrm>
            <a:off x="1867535" y="2376170"/>
            <a:ext cx="3512820" cy="398780"/>
            <a:chOff x="2453" y="3739"/>
            <a:chExt cx="5532" cy="628"/>
          </a:xfrm>
        </p:grpSpPr>
        <p:sp>
          <p:nvSpPr>
            <p:cNvPr id="34"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小学班级管理概述</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35" name="文本框 3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项目一</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39" name="组合 38"/>
          <p:cNvGrpSpPr/>
          <p:nvPr/>
        </p:nvGrpSpPr>
        <p:grpSpPr>
          <a:xfrm>
            <a:off x="6398260" y="3413125"/>
            <a:ext cx="3935730" cy="398780"/>
            <a:chOff x="2453" y="3739"/>
            <a:chExt cx="6198" cy="628"/>
          </a:xfrm>
        </p:grpSpPr>
        <p:sp>
          <p:nvSpPr>
            <p:cNvPr id="40" name="Rectangle 70"/>
            <p:cNvSpPr>
              <a:spLocks noChangeArrowheads="1"/>
            </p:cNvSpPr>
            <p:nvPr/>
          </p:nvSpPr>
          <p:spPr bwMode="auto">
            <a:xfrm>
              <a:off x="3947" y="3739"/>
              <a:ext cx="4704"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小学班级偶发事件管理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1" name="文本框 40"/>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项目七</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2" name="组合 41"/>
          <p:cNvGrpSpPr/>
          <p:nvPr/>
        </p:nvGrpSpPr>
        <p:grpSpPr>
          <a:xfrm>
            <a:off x="6398260" y="4051300"/>
            <a:ext cx="5071110" cy="398780"/>
            <a:chOff x="2453" y="3739"/>
            <a:chExt cx="7986" cy="628"/>
          </a:xfrm>
        </p:grpSpPr>
        <p:sp>
          <p:nvSpPr>
            <p:cNvPr id="43" name="Rectangle 70"/>
            <p:cNvSpPr>
              <a:spLocks noChangeArrowheads="1"/>
            </p:cNvSpPr>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小学班级学生发展影响因素的协调</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4" name="文本框 43"/>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项目八</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5" name="组合 44"/>
          <p:cNvGrpSpPr/>
          <p:nvPr/>
        </p:nvGrpSpPr>
        <p:grpSpPr>
          <a:xfrm>
            <a:off x="6398260" y="4689475"/>
            <a:ext cx="4227830" cy="398780"/>
            <a:chOff x="2453" y="3739"/>
            <a:chExt cx="6658" cy="628"/>
          </a:xfrm>
        </p:grpSpPr>
        <p:sp>
          <p:nvSpPr>
            <p:cNvPr id="46" name="Rectangle 70"/>
            <p:cNvSpPr>
              <a:spLocks noChangeArrowheads="1"/>
            </p:cNvSpPr>
            <p:nvPr/>
          </p:nvSpPr>
          <p:spPr bwMode="auto">
            <a:xfrm>
              <a:off x="3947" y="3739"/>
              <a:ext cx="5164"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小学班级管理中的学生评价</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7" name="文本框 46"/>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项目九</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8" name="组合 47"/>
          <p:cNvGrpSpPr/>
          <p:nvPr/>
        </p:nvGrpSpPr>
        <p:grpSpPr>
          <a:xfrm>
            <a:off x="6398260" y="2774950"/>
            <a:ext cx="3513455" cy="398780"/>
            <a:chOff x="2453" y="3739"/>
            <a:chExt cx="5533" cy="628"/>
          </a:xfrm>
        </p:grpSpPr>
        <p:sp>
          <p:nvSpPr>
            <p:cNvPr id="49"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小学班级活动管理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50" name="文本框 49"/>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项目六</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ox(in)">
                                      <p:cBhvr>
                                        <p:cTn id="14" dur="2000"/>
                                        <p:tgtEl>
                                          <p:spTgt spid="6"/>
                                        </p:tgtEl>
                                      </p:cBhvr>
                                    </p:animEffect>
                                  </p:childTnLst>
                                </p:cTn>
                              </p:par>
                              <p:par>
                                <p:cTn id="15" presetID="4"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2000"/>
                                        <p:tgtEl>
                                          <p:spTgt spid="7"/>
                                        </p:tgtEl>
                                      </p:cBhvr>
                                    </p:animEffect>
                                  </p:childTnLst>
                                </p:cTn>
                              </p:par>
                              <p:par>
                                <p:cTn id="18" presetID="4"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ox(in)">
                                      <p:cBhvr>
                                        <p:cTn id="20" dur="2000"/>
                                        <p:tgtEl>
                                          <p:spTgt spid="11"/>
                                        </p:tgtEl>
                                      </p:cBhvr>
                                    </p:animEffect>
                                  </p:childTnLst>
                                </p:cTn>
                              </p:par>
                              <p:par>
                                <p:cTn id="21" presetID="4"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ox(in)">
                                      <p:cBhvr>
                                        <p:cTn id="23" dur="2000"/>
                                        <p:tgtEl>
                                          <p:spTgt spid="19"/>
                                        </p:tgtEl>
                                      </p:cBhvr>
                                    </p:animEffect>
                                  </p:childTnLst>
                                </p:cTn>
                              </p:par>
                              <p:par>
                                <p:cTn id="24" presetID="4"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ox(in)">
                                      <p:cBhvr>
                                        <p:cTn id="26" dur="2000"/>
                                        <p:tgtEl>
                                          <p:spTgt spid="23"/>
                                        </p:tgtEl>
                                      </p:cBhvr>
                                    </p:animEffect>
                                  </p:childTnLst>
                                </p:cTn>
                              </p:par>
                              <p:par>
                                <p:cTn id="27" presetID="4" presetClass="entr" presetSubtype="16"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ox(in)">
                                      <p:cBhvr>
                                        <p:cTn id="29" dur="2000"/>
                                        <p:tgtEl>
                                          <p:spTgt spid="39"/>
                                        </p:tgtEl>
                                      </p:cBhvr>
                                    </p:animEffect>
                                  </p:childTnLst>
                                </p:cTn>
                              </p:par>
                              <p:par>
                                <p:cTn id="30" presetID="4"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ox(in)">
                                      <p:cBhvr>
                                        <p:cTn id="32" dur="2000"/>
                                        <p:tgtEl>
                                          <p:spTgt spid="42"/>
                                        </p:tgtEl>
                                      </p:cBhvr>
                                    </p:animEffect>
                                  </p:childTnLst>
                                </p:cTn>
                              </p:par>
                              <p:par>
                                <p:cTn id="33" presetID="4" presetClass="entr" presetSubtype="16"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ox(in)">
                                      <p:cBhvr>
                                        <p:cTn id="35" dur="2000"/>
                                        <p:tgtEl>
                                          <p:spTgt spid="45"/>
                                        </p:tgtEl>
                                      </p:cBhvr>
                                    </p:animEffect>
                                  </p:childTnLst>
                                </p:cTn>
                              </p:par>
                              <p:par>
                                <p:cTn id="36" presetID="4" presetClass="entr" presetSubtype="16"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box(in)">
                                      <p:cBhvr>
                                        <p:cTn id="38" dur="2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991235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一、小学生发展的一般特征及教育策略</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875655" y="2402840"/>
            <a:ext cx="5600700" cy="2651125"/>
          </a:xfrm>
          <a:prstGeom prst="rect">
            <a:avLst/>
          </a:prstGeom>
        </p:spPr>
        <p:txBody>
          <a:bodyPr wrap="square">
            <a:spAutoFit/>
          </a:bodyPr>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小学生的神经系统，特别是大脑结构逐步完善。儿童到了6 ～ 7 岁时，脑重约1280 克，已接近成人脑重的90%，以后增长缓慢，9 岁时约1350 克，到了12 岁约1400 克，基本上和成人一致。随着儿童大脑皮层的发育生长，儿童脑的兴奋过程和抑制过程也逐步趋向平衡，觉醒时间长，睡眠时间缩短。条件反射形成呈现出时间缩短、潜伏期较短和比较容易巩固的特征，使孩子能更好地接受外界刺激，更好地支配、控制自己的行为，为儿童心理的进一步发展提供了便利条件。</a:t>
            </a:r>
            <a:endPar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9547459" y="25721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1320312" y="1058542"/>
            <a:ext cx="501660" cy="501660"/>
          </a:xfrm>
          <a:prstGeom prst="rect">
            <a:avLst/>
          </a:prstGeom>
          <a:effectLst>
            <a:outerShdw blurRad="12700" dist="12700" dir="2700000" algn="tl" rotWithShape="0">
              <a:prstClr val="black">
                <a:alpha val="40000"/>
              </a:prstClr>
            </a:outerShdw>
          </a:effectLst>
        </p:spPr>
      </p:pic>
      <p:sp>
        <p:nvSpPr>
          <p:cNvPr id="20" name="文本框 19"/>
          <p:cNvSpPr txBox="1"/>
          <p:nvPr/>
        </p:nvSpPr>
        <p:spPr>
          <a:xfrm>
            <a:off x="5728335" y="1720215"/>
            <a:ext cx="6337935" cy="553085"/>
          </a:xfrm>
          <a:prstGeom prst="rect">
            <a:avLst/>
          </a:prstGeom>
          <a:noFill/>
        </p:spPr>
        <p:txBody>
          <a:bodyPr wrap="square" rtlCol="0">
            <a:spAutoFit/>
          </a:bodyPr>
          <a:p>
            <a:r>
              <a:rPr lang="zh-CN" altLang="en-US" sz="3000" b="1" dirty="0">
                <a:latin typeface="黑体" panose="02010600030101010101" charset="-122"/>
                <a:ea typeface="黑体" panose="02010600030101010101" charset="-122"/>
                <a:cs typeface="黑体" panose="02010600030101010101" charset="-122"/>
              </a:rPr>
              <a:t>（一）小学生身体发展的一般特征</a:t>
            </a:r>
            <a:endParaRPr lang="zh-CN" altLang="en-US" sz="3000" b="1" dirty="0">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randombar(horizontal)">
                                      <p:cBhvr>
                                        <p:cTn id="2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991235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一、小学生发展的一般特征及教育策略</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895975" y="2802255"/>
            <a:ext cx="6080760" cy="2651125"/>
          </a:xfrm>
          <a:prstGeom prst="rect">
            <a:avLst/>
          </a:prstGeom>
        </p:spPr>
        <p:txBody>
          <a:bodyPr wrap="square">
            <a:spAutoFit/>
          </a:bodyPr>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小学生的心理发展特点，是由其心理发展的条件所决定的。生理，特别是脑和神经系统的均匀和平稳的发育，构成了小学生心理的协调发展的基础。学习成为主导活动，不仅使小学生的智力从具体形象思维过渡到抽象逻辑思维，而且也使他们的社会性和个性获得迅速的发展。</a:t>
            </a:r>
            <a:endPar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小学阶段的时间跨度有六年之久，儿童的具体成长过程在不同的年级及年龄阶段具有明显的差异，低年级、中年级、高年级是三个具有相对独立特征的阶段。</a:t>
            </a:r>
            <a:endPar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1" name="图形 12"/>
          <p:cNvPicPr>
            <a:picLocks noChangeAspect="1"/>
          </p:cNvPicPr>
          <p:nvPr/>
        </p:nvPicPr>
        <p:blipFill>
          <a:blip r:embed="rId2"/>
          <a:stretch>
            <a:fillRect/>
          </a:stretch>
        </p:blipFill>
        <p:spPr>
          <a:xfrm>
            <a:off x="9547459" y="25721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320312" y="1058542"/>
            <a:ext cx="501660" cy="501660"/>
          </a:xfrm>
          <a:prstGeom prst="rect">
            <a:avLst/>
          </a:prstGeom>
          <a:effectLst>
            <a:outerShdw blurRad="12700" dist="12700" dir="2700000" algn="tl" rotWithShape="0">
              <a:prstClr val="black">
                <a:alpha val="40000"/>
              </a:prstClr>
            </a:outerShdw>
          </a:effectLst>
        </p:spPr>
      </p:pic>
      <p:sp>
        <p:nvSpPr>
          <p:cNvPr id="20" name="文本框 19"/>
          <p:cNvSpPr txBox="1"/>
          <p:nvPr/>
        </p:nvSpPr>
        <p:spPr>
          <a:xfrm>
            <a:off x="5468620" y="1720215"/>
            <a:ext cx="6228080" cy="1014730"/>
          </a:xfrm>
          <a:prstGeom prst="rect">
            <a:avLst/>
          </a:prstGeom>
          <a:noFill/>
        </p:spPr>
        <p:txBody>
          <a:bodyPr wrap="square" rtlCol="0">
            <a:spAutoFit/>
          </a:bodyPr>
          <a:p>
            <a:pPr algn="ctr"/>
            <a:r>
              <a:rPr lang="zh-CN" altLang="en-US" sz="3000" b="1" dirty="0">
                <a:latin typeface="黑体" panose="02010600030101010101" charset="-122"/>
                <a:ea typeface="黑体" panose="02010600030101010101" charset="-122"/>
                <a:cs typeface="黑体" panose="02010600030101010101" charset="-122"/>
              </a:rPr>
              <a:t>（二）小学生各年段的心理发展特征及教育策略</a:t>
            </a:r>
            <a:endParaRPr lang="zh-CN" altLang="en-US" sz="3000" b="1" dirty="0">
              <a:latin typeface="黑体" panose="02010600030101010101" charset="-122"/>
              <a:ea typeface="黑体" panose="02010600030101010101" charset="-122"/>
              <a:cs typeface="黑体" panose="02010600030101010101" charset="-122"/>
            </a:endParaRPr>
          </a:p>
        </p:txBody>
      </p:sp>
      <p:pic>
        <p:nvPicPr>
          <p:cNvPr id="3" name="图片 2"/>
          <p:cNvPicPr>
            <a:picLocks noChangeAspect="1"/>
          </p:cNvPicPr>
          <p:nvPr/>
        </p:nvPicPr>
        <p:blipFill>
          <a:blip r:embed="rId4"/>
          <a:stretch>
            <a:fillRect/>
          </a:stretch>
        </p:blipFill>
        <p:spPr>
          <a:xfrm>
            <a:off x="468630" y="2039620"/>
            <a:ext cx="4415790" cy="33775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randombar(horizontal)">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991235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一、小学生发展的一般特征及教育策略</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895975" y="2802255"/>
            <a:ext cx="6080760" cy="2971165"/>
          </a:xfrm>
          <a:prstGeom prst="rect">
            <a:avLst/>
          </a:prstGeom>
        </p:spPr>
        <p:txBody>
          <a:bodyPr wrap="square">
            <a:spAutoFit/>
          </a:bodyPr>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1. 小学低年段心理发展的特征及教育策略（一、二年级）</a:t>
            </a:r>
            <a:endPar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1）心理发展的一般特征：刚入学的儿童虽然已经步入小学阶段，却不可避免地延续着幼儿时期的一些心理发展特征，他们依然很喜欢游戏，同伴交往、社会性发展都在游戏中继续发展着。此时的儿童对是非、善恶的判断还处在以成人标准为标准的阶段，对成人的依赖开始从对父母的同一转向对教师的同一，明显地表现为对老师权威的服从，最典型的特色就是“打小报告”。教师要根据小学低年级儿童的这些心理特点加以引导，给孩子一个适应的过程，做好幼小衔接的入学教育工作。</a:t>
            </a:r>
            <a:endPar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1" name="图形 12"/>
          <p:cNvPicPr>
            <a:picLocks noChangeAspect="1"/>
          </p:cNvPicPr>
          <p:nvPr/>
        </p:nvPicPr>
        <p:blipFill>
          <a:blip r:embed="rId2"/>
          <a:stretch>
            <a:fillRect/>
          </a:stretch>
        </p:blipFill>
        <p:spPr>
          <a:xfrm>
            <a:off x="9547459" y="25721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320312" y="1058542"/>
            <a:ext cx="501660" cy="501660"/>
          </a:xfrm>
          <a:prstGeom prst="rect">
            <a:avLst/>
          </a:prstGeom>
          <a:effectLst>
            <a:outerShdw blurRad="12700" dist="12700" dir="2700000" algn="tl" rotWithShape="0">
              <a:prstClr val="black">
                <a:alpha val="40000"/>
              </a:prstClr>
            </a:outerShdw>
          </a:effectLst>
        </p:spPr>
      </p:pic>
      <p:sp>
        <p:nvSpPr>
          <p:cNvPr id="20" name="文本框 19"/>
          <p:cNvSpPr txBox="1"/>
          <p:nvPr/>
        </p:nvSpPr>
        <p:spPr>
          <a:xfrm>
            <a:off x="5468620" y="1720215"/>
            <a:ext cx="6228080" cy="1014730"/>
          </a:xfrm>
          <a:prstGeom prst="rect">
            <a:avLst/>
          </a:prstGeom>
          <a:noFill/>
        </p:spPr>
        <p:txBody>
          <a:bodyPr wrap="square" rtlCol="0">
            <a:spAutoFit/>
          </a:bodyPr>
          <a:p>
            <a:pPr algn="ctr"/>
            <a:r>
              <a:rPr lang="zh-CN" altLang="en-US" sz="3000" b="1" dirty="0">
                <a:latin typeface="黑体" panose="02010600030101010101" charset="-122"/>
                <a:ea typeface="黑体" panose="02010600030101010101" charset="-122"/>
                <a:cs typeface="黑体" panose="02010600030101010101" charset="-122"/>
              </a:rPr>
              <a:t>（二）小学生各年段的心理发展特征及教育策略</a:t>
            </a:r>
            <a:endParaRPr lang="zh-CN" altLang="en-US" sz="3000" b="1" dirty="0">
              <a:latin typeface="黑体" panose="02010600030101010101" charset="-122"/>
              <a:ea typeface="黑体" panose="02010600030101010101" charset="-122"/>
              <a:cs typeface="黑体" panose="02010600030101010101" charset="-122"/>
            </a:endParaRPr>
          </a:p>
        </p:txBody>
      </p:sp>
      <p:pic>
        <p:nvPicPr>
          <p:cNvPr id="3" name="图片 2"/>
          <p:cNvPicPr>
            <a:picLocks noChangeAspect="1"/>
          </p:cNvPicPr>
          <p:nvPr/>
        </p:nvPicPr>
        <p:blipFill>
          <a:blip r:embed="rId4"/>
          <a:stretch>
            <a:fillRect/>
          </a:stretch>
        </p:blipFill>
        <p:spPr>
          <a:xfrm>
            <a:off x="468630" y="2039620"/>
            <a:ext cx="4415790" cy="33775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randombar(horizontal)">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991235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一、小学生发展的一般特征及教育策略</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895975" y="2802255"/>
            <a:ext cx="6080760" cy="3610610"/>
          </a:xfrm>
          <a:prstGeom prst="rect">
            <a:avLst/>
          </a:prstGeom>
        </p:spPr>
        <p:txBody>
          <a:bodyPr wrap="square">
            <a:spAutoFit/>
          </a:bodyPr>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2）教育策略：第一，引导小学生入学适应问题。首先要注意做好幼小衔接。对刚刚离开幼儿园进入小学的幼儿来说，小学一年级是儿童接受学校教育的起点，也是他们人生中的一个根本转折点，对其今后学业发展起着重要的作用。他们由事事依赖父母逐渐过渡到事事独立完成，开始承担“学生”的责任，以游戏为主要的活动形式转变为以学习为主要的活动形式。一般而言，由于对新环境的好奇和对上学这种行为本身的喜欢，学生会在入学之初对丰富的学习活动产生兴趣，但渐渐地，学校的各种制度要求、学业要求会使学生产生不适应，再加上小学生自身控制能力差、注意力容易分散等诸多原因，孩子会面临很多的困惑和压力。所以，做好幼小衔接是一件非常重要的事情。</a:t>
            </a:r>
            <a:endPar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1" name="图形 12"/>
          <p:cNvPicPr>
            <a:picLocks noChangeAspect="1"/>
          </p:cNvPicPr>
          <p:nvPr/>
        </p:nvPicPr>
        <p:blipFill>
          <a:blip r:embed="rId2"/>
          <a:stretch>
            <a:fillRect/>
          </a:stretch>
        </p:blipFill>
        <p:spPr>
          <a:xfrm>
            <a:off x="9547459" y="25721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320312" y="1058542"/>
            <a:ext cx="501660" cy="501660"/>
          </a:xfrm>
          <a:prstGeom prst="rect">
            <a:avLst/>
          </a:prstGeom>
          <a:effectLst>
            <a:outerShdw blurRad="12700" dist="12700" dir="2700000" algn="tl" rotWithShape="0">
              <a:prstClr val="black">
                <a:alpha val="40000"/>
              </a:prstClr>
            </a:outerShdw>
          </a:effectLst>
        </p:spPr>
      </p:pic>
      <p:sp>
        <p:nvSpPr>
          <p:cNvPr id="20" name="文本框 19"/>
          <p:cNvSpPr txBox="1"/>
          <p:nvPr/>
        </p:nvSpPr>
        <p:spPr>
          <a:xfrm>
            <a:off x="5468620" y="1720215"/>
            <a:ext cx="6228080" cy="1014730"/>
          </a:xfrm>
          <a:prstGeom prst="rect">
            <a:avLst/>
          </a:prstGeom>
          <a:noFill/>
        </p:spPr>
        <p:txBody>
          <a:bodyPr wrap="square" rtlCol="0">
            <a:spAutoFit/>
          </a:bodyPr>
          <a:p>
            <a:pPr algn="ctr"/>
            <a:r>
              <a:rPr lang="zh-CN" altLang="en-US" sz="3000" b="1" dirty="0">
                <a:latin typeface="黑体" panose="02010600030101010101" charset="-122"/>
                <a:ea typeface="黑体" panose="02010600030101010101" charset="-122"/>
                <a:cs typeface="黑体" panose="02010600030101010101" charset="-122"/>
              </a:rPr>
              <a:t>（二）小学生各年段的心理发展特征及教育策略</a:t>
            </a:r>
            <a:endParaRPr lang="zh-CN" altLang="en-US" sz="3000" b="1" dirty="0">
              <a:latin typeface="黑体" panose="02010600030101010101" charset="-122"/>
              <a:ea typeface="黑体" panose="02010600030101010101" charset="-122"/>
              <a:cs typeface="黑体" panose="02010600030101010101" charset="-122"/>
            </a:endParaRPr>
          </a:p>
        </p:txBody>
      </p:sp>
      <p:pic>
        <p:nvPicPr>
          <p:cNvPr id="3" name="图片 2"/>
          <p:cNvPicPr>
            <a:picLocks noChangeAspect="1"/>
          </p:cNvPicPr>
          <p:nvPr/>
        </p:nvPicPr>
        <p:blipFill>
          <a:blip r:embed="rId4"/>
          <a:stretch>
            <a:fillRect/>
          </a:stretch>
        </p:blipFill>
        <p:spPr>
          <a:xfrm>
            <a:off x="468630" y="2039620"/>
            <a:ext cx="4415790" cy="33775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randombar(horizontal)">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991235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一、小学生发展的一般特征及教育策略</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895975" y="2802255"/>
            <a:ext cx="6080760" cy="2331085"/>
          </a:xfrm>
          <a:prstGeom prst="rect">
            <a:avLst/>
          </a:prstGeom>
        </p:spPr>
        <p:txBody>
          <a:bodyPr wrap="square">
            <a:spAutoFit/>
          </a:bodyPr>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第二，抓好常规教育，使学生养成良好习惯。很多学习习惯都是在小学低年级形成的，以后如果不给予特别的教育，形成的习惯难有较大改进。因此，低年级班主任的工作重点应放在常规教育上，养成学生良好的学校生活习惯。。首先，明确规章制度。一年级的小学生，刚刚从幼儿园进入正规的学校教育，虽说行为习惯和学习习惯都有一些基础，但养成教育依然是教育管理的重中之重。其次，建立合适的评价体系。最后，从细节入手。</a:t>
            </a:r>
            <a:endPar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1" name="图形 12"/>
          <p:cNvPicPr>
            <a:picLocks noChangeAspect="1"/>
          </p:cNvPicPr>
          <p:nvPr/>
        </p:nvPicPr>
        <p:blipFill>
          <a:blip r:embed="rId2"/>
          <a:stretch>
            <a:fillRect/>
          </a:stretch>
        </p:blipFill>
        <p:spPr>
          <a:xfrm>
            <a:off x="9547459" y="25721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320312" y="1058542"/>
            <a:ext cx="501660" cy="501660"/>
          </a:xfrm>
          <a:prstGeom prst="rect">
            <a:avLst/>
          </a:prstGeom>
          <a:effectLst>
            <a:outerShdw blurRad="12700" dist="12700" dir="2700000" algn="tl" rotWithShape="0">
              <a:prstClr val="black">
                <a:alpha val="40000"/>
              </a:prstClr>
            </a:outerShdw>
          </a:effectLst>
        </p:spPr>
      </p:pic>
      <p:sp>
        <p:nvSpPr>
          <p:cNvPr id="20" name="文本框 19"/>
          <p:cNvSpPr txBox="1"/>
          <p:nvPr/>
        </p:nvSpPr>
        <p:spPr>
          <a:xfrm>
            <a:off x="5468620" y="1720215"/>
            <a:ext cx="6228080" cy="1014730"/>
          </a:xfrm>
          <a:prstGeom prst="rect">
            <a:avLst/>
          </a:prstGeom>
          <a:noFill/>
        </p:spPr>
        <p:txBody>
          <a:bodyPr wrap="square" rtlCol="0">
            <a:spAutoFit/>
          </a:bodyPr>
          <a:p>
            <a:pPr algn="ctr"/>
            <a:r>
              <a:rPr lang="zh-CN" altLang="en-US" sz="3000" b="1" dirty="0">
                <a:latin typeface="黑体" panose="02010600030101010101" charset="-122"/>
                <a:ea typeface="黑体" panose="02010600030101010101" charset="-122"/>
                <a:cs typeface="黑体" panose="02010600030101010101" charset="-122"/>
              </a:rPr>
              <a:t>（二）小学生各年段的心理发展特征及教育策略</a:t>
            </a:r>
            <a:endParaRPr lang="zh-CN" altLang="en-US" sz="3000" b="1" dirty="0">
              <a:latin typeface="黑体" panose="02010600030101010101" charset="-122"/>
              <a:ea typeface="黑体" panose="02010600030101010101" charset="-122"/>
              <a:cs typeface="黑体" panose="02010600030101010101" charset="-122"/>
            </a:endParaRPr>
          </a:p>
        </p:txBody>
      </p:sp>
      <p:pic>
        <p:nvPicPr>
          <p:cNvPr id="3" name="图片 2"/>
          <p:cNvPicPr>
            <a:picLocks noChangeAspect="1"/>
          </p:cNvPicPr>
          <p:nvPr/>
        </p:nvPicPr>
        <p:blipFill>
          <a:blip r:embed="rId4"/>
          <a:stretch>
            <a:fillRect/>
          </a:stretch>
        </p:blipFill>
        <p:spPr>
          <a:xfrm>
            <a:off x="468630" y="2039620"/>
            <a:ext cx="4415790" cy="33775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randombar(horizontal)">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2" name="文本框 31"/>
          <p:cNvSpPr txBox="1"/>
          <p:nvPr/>
        </p:nvSpPr>
        <p:spPr>
          <a:xfrm>
            <a:off x="3716655" y="1075690"/>
            <a:ext cx="3802380"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“五细”要牢记</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2362835" y="1622425"/>
            <a:ext cx="6746240" cy="4246245"/>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我发现当我要求学生“早晨到校要读书”，新生无法掌握具体做法，更谈不上正确地去做。表现好的，笔直地坐在位置上；觉得无聊的，几个聚在一起讲话，忽然想到了，就大声向你问“老师好”。</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就以上具体问题而言，我发现可把早读阶段再细分为几个环节：“进校——进教室——掏书——读书”，在讲清每个细节的做法的基础上，进行实际演练。例如，“进教室”这一环节，可讲清“推—走—摘—放—掏—坐—读”几个动作，即进教室要轻轻地推开门，轻轻地走到座位上，慢慢地摘下书包，慢慢地放下，迅速掏出书，轻轻地坐下，打开书朗读。我还让一个孩子站到讲台上，大声读书，告诉孩子们，这就是早读。果然效果就好多了。</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b="1">
                <a:solidFill>
                  <a:srgbClr val="0070C0"/>
                </a:solidFill>
              </a:rPr>
              <a:t>思考　结合这个案例，请你谈谈对“五细”的理解。</a:t>
            </a:r>
            <a:endParaRPr lang="zh-CN" altLang="en-US" b="1">
              <a:solidFill>
                <a:srgbClr val="0070C0"/>
              </a:solidFill>
            </a:endParaRPr>
          </a:p>
        </p:txBody>
      </p:sp>
      <p:grpSp>
        <p:nvGrpSpPr>
          <p:cNvPr id="9" name="组合 8"/>
          <p:cNvGrpSpPr/>
          <p:nvPr/>
        </p:nvGrpSpPr>
        <p:grpSpPr>
          <a:xfrm>
            <a:off x="10238105" y="821055"/>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0152317" y="4311055"/>
            <a:ext cx="1613328" cy="1607731"/>
          </a:xfrm>
          <a:prstGeom prst="rect">
            <a:avLst/>
          </a:prstGeom>
        </p:spPr>
      </p:pic>
      <p:grpSp>
        <p:nvGrpSpPr>
          <p:cNvPr id="6" name="组合 5"/>
          <p:cNvGrpSpPr/>
          <p:nvPr/>
        </p:nvGrpSpPr>
        <p:grpSpPr>
          <a:xfrm>
            <a:off x="731520" y="1144905"/>
            <a:ext cx="1187450" cy="5097780"/>
            <a:chOff x="15684" y="-27"/>
            <a:chExt cx="1870" cy="8028"/>
          </a:xfrm>
        </p:grpSpPr>
        <p:sp>
          <p:nvSpPr>
            <p:cNvPr id="7" name="矩形 6"/>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8" name="文本框 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749237" y="4838105"/>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ppt_y</p:attrName>
                                        </p:attrNameLst>
                                      </p:cBhvr>
                                      <p:tavLst>
                                        <p:tav tm="0">
                                          <p:val>
                                            <p:strVal val="#ppt_y+#ppt_h*1.125000"/>
                                          </p:val>
                                        </p:tav>
                                        <p:tav tm="100000">
                                          <p:val>
                                            <p:strVal val="#ppt_y"/>
                                          </p:val>
                                        </p:tav>
                                      </p:tavLst>
                                    </p:anim>
                                    <p:animEffect transition="in" filter="wipe(up)">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991235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一、小学生发展的一般特征及教育策略</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895975" y="2802255"/>
            <a:ext cx="5925820" cy="3930650"/>
          </a:xfrm>
          <a:prstGeom prst="rect">
            <a:avLst/>
          </a:prstGeom>
        </p:spPr>
        <p:txBody>
          <a:bodyPr wrap="square">
            <a:spAutoFit/>
          </a:bodyPr>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2. 小学中年段心理发展的特征及教育策略（三、四年级）</a:t>
            </a:r>
            <a:endPar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（1）心理发展的一般特征：小学中年级的儿童已经完全脱离了幼儿时期的发展特点，全身心地投入到学校集体生活中。</a:t>
            </a:r>
            <a:endPar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（2）教育策略：英国著名哲学家斯宾塞说过：“记住你的教育目的应该是培养成一个能够自治的人，而不是一个要别人来管的人。</a:t>
            </a:r>
            <a:r>
              <a:rPr lang="en-US"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”在小学中年级，要逐步开始引导班级和学生个体学会自我管理，因为这一阶段的学生所具有的年龄特征已经有了一定</a:t>
            </a:r>
            <a:endParaRPr lang="en-US"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en-US"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的自我管理的能力，并且自我管理能力的不断完善对于班级和学生个体的发展有着重要的意义。引导学生自我管理是班级组织形式的必然要求，可以提高学生的自我教育能力，培养学生独立的个性。</a:t>
            </a:r>
            <a:endParaRPr lang="en-US"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endParaRPr lang="en-US"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1" name="图形 12"/>
          <p:cNvPicPr>
            <a:picLocks noChangeAspect="1"/>
          </p:cNvPicPr>
          <p:nvPr/>
        </p:nvPicPr>
        <p:blipFill>
          <a:blip r:embed="rId2"/>
          <a:stretch>
            <a:fillRect/>
          </a:stretch>
        </p:blipFill>
        <p:spPr>
          <a:xfrm>
            <a:off x="9547459" y="25721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320312" y="1058542"/>
            <a:ext cx="501660" cy="501660"/>
          </a:xfrm>
          <a:prstGeom prst="rect">
            <a:avLst/>
          </a:prstGeom>
          <a:effectLst>
            <a:outerShdw blurRad="12700" dist="12700" dir="2700000" algn="tl" rotWithShape="0">
              <a:prstClr val="black">
                <a:alpha val="40000"/>
              </a:prstClr>
            </a:outerShdw>
          </a:effectLst>
        </p:spPr>
      </p:pic>
      <p:sp>
        <p:nvSpPr>
          <p:cNvPr id="20" name="文本框 19"/>
          <p:cNvSpPr txBox="1"/>
          <p:nvPr/>
        </p:nvSpPr>
        <p:spPr>
          <a:xfrm>
            <a:off x="5468620" y="1720215"/>
            <a:ext cx="6228080" cy="1014730"/>
          </a:xfrm>
          <a:prstGeom prst="rect">
            <a:avLst/>
          </a:prstGeom>
          <a:noFill/>
        </p:spPr>
        <p:txBody>
          <a:bodyPr wrap="square" rtlCol="0">
            <a:spAutoFit/>
          </a:bodyPr>
          <a:p>
            <a:pPr algn="ctr"/>
            <a:r>
              <a:rPr lang="zh-CN" altLang="en-US" sz="3000" b="1" dirty="0">
                <a:latin typeface="黑体" panose="02010600030101010101" charset="-122"/>
                <a:ea typeface="黑体" panose="02010600030101010101" charset="-122"/>
                <a:cs typeface="黑体" panose="02010600030101010101" charset="-122"/>
              </a:rPr>
              <a:t>（二）小学生各年段的心理发展特征及教育策略</a:t>
            </a:r>
            <a:endParaRPr lang="zh-CN" altLang="en-US" sz="3000" b="1" dirty="0">
              <a:latin typeface="黑体" panose="02010600030101010101" charset="-122"/>
              <a:ea typeface="黑体" panose="02010600030101010101" charset="-122"/>
              <a:cs typeface="黑体" panose="02010600030101010101" charset="-122"/>
            </a:endParaRPr>
          </a:p>
        </p:txBody>
      </p:sp>
      <p:pic>
        <p:nvPicPr>
          <p:cNvPr id="30" name="图片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635" y="1361440"/>
            <a:ext cx="4708525" cy="47085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randombar(horizontal)">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2" name="文本框 31"/>
          <p:cNvSpPr txBox="1"/>
          <p:nvPr/>
        </p:nvSpPr>
        <p:spPr>
          <a:xfrm>
            <a:off x="3716655" y="1075690"/>
            <a:ext cx="3802380"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学生的烦恼</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2362835" y="1622425"/>
            <a:ext cx="6746240" cy="459232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我是四年级的一个男生，从小到大，家里人都说我可爱、善良；妈妈的同事也夸我有礼貌、很活泼。但我也有一个很大的烦恼：我的学习成绩不太好，我也不知道是怎么回事。因为这个，在学校、在家里我经常挨批评，我很苦恼，难道学习不好就不是好学生了吗？</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反方</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A：如果一个人学习很好，但把同学撞倒后连一声“对不起”都不说，这能算是好学生吗？</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B：所谓“好”学生就是乖巧、聪慧，像老师的左右手；“坏”的学生就是好动、贪玩。但如果变一个角度看，体育课上跑得快、跳得远的大多不都是那些贪玩的学生吗？</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C：学习好就可能骄傲，就可能以为自己比别人好很多，就会自满，还可能炫耀自己，这样就会越来越不好。</a:t>
            </a:r>
            <a:endParaRPr lang="zh-CN" altLang="en-US">
              <a:solidFill>
                <a:schemeClr val="tx1"/>
              </a:solidFill>
            </a:endParaRPr>
          </a:p>
        </p:txBody>
      </p:sp>
      <p:grpSp>
        <p:nvGrpSpPr>
          <p:cNvPr id="9" name="组合 8"/>
          <p:cNvGrpSpPr/>
          <p:nvPr/>
        </p:nvGrpSpPr>
        <p:grpSpPr>
          <a:xfrm>
            <a:off x="10238105" y="821055"/>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0152317" y="4311055"/>
            <a:ext cx="1613328" cy="1607731"/>
          </a:xfrm>
          <a:prstGeom prst="rect">
            <a:avLst/>
          </a:prstGeom>
        </p:spPr>
      </p:pic>
      <p:grpSp>
        <p:nvGrpSpPr>
          <p:cNvPr id="6" name="组合 5"/>
          <p:cNvGrpSpPr/>
          <p:nvPr/>
        </p:nvGrpSpPr>
        <p:grpSpPr>
          <a:xfrm>
            <a:off x="731520" y="1144905"/>
            <a:ext cx="1187450" cy="5097780"/>
            <a:chOff x="15684" y="-27"/>
            <a:chExt cx="1870" cy="8028"/>
          </a:xfrm>
        </p:grpSpPr>
        <p:sp>
          <p:nvSpPr>
            <p:cNvPr id="7" name="矩形 6"/>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8" name="文本框 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749237" y="4838105"/>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ppt_y</p:attrName>
                                        </p:attrNameLst>
                                      </p:cBhvr>
                                      <p:tavLst>
                                        <p:tav tm="0">
                                          <p:val>
                                            <p:strVal val="#ppt_y+#ppt_h*1.125000"/>
                                          </p:val>
                                        </p:tav>
                                        <p:tav tm="100000">
                                          <p:val>
                                            <p:strVal val="#ppt_y"/>
                                          </p:val>
                                        </p:tav>
                                      </p:tavLst>
                                    </p:anim>
                                    <p:animEffect transition="in" filter="wipe(up)">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2" name="文本框 31"/>
          <p:cNvSpPr txBox="1"/>
          <p:nvPr/>
        </p:nvSpPr>
        <p:spPr>
          <a:xfrm>
            <a:off x="3716655" y="1075690"/>
            <a:ext cx="3802380"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学生的烦恼</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2362835" y="1622425"/>
            <a:ext cx="6746240" cy="4246245"/>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D：好学生应德、智、体三方面都好，而仅学习好的话，就只占了其中一样。</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正方</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E：学生的任务就是学习，学习好自然是好学生。学习好的学生会受老师喜爱，会得到家长的赞许，会赢得朋友羡慕的目光。</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F：你听说过学习不好当上“三好生”的例子吗？</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G：我不知道你的学习有多差，但我觉得你肯定是个好孩子。可如果要算好学生的话，学习不好是要“打折”的。</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H：我老爸常说：“学习就是学生的职业。”你说一个医生治不了病，他能是好医生吗？</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b="1">
                <a:solidFill>
                  <a:srgbClr val="0070C0"/>
                </a:solidFill>
              </a:rPr>
              <a:t>思考　从学生的发言中，你认为小学中年级学生评价的特点是什么？</a:t>
            </a:r>
            <a:endParaRPr lang="zh-CN" altLang="en-US" b="1">
              <a:solidFill>
                <a:srgbClr val="0070C0"/>
              </a:solidFill>
            </a:endParaRPr>
          </a:p>
        </p:txBody>
      </p:sp>
      <p:grpSp>
        <p:nvGrpSpPr>
          <p:cNvPr id="9" name="组合 8"/>
          <p:cNvGrpSpPr/>
          <p:nvPr/>
        </p:nvGrpSpPr>
        <p:grpSpPr>
          <a:xfrm>
            <a:off x="10238105" y="821055"/>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0152317" y="4311055"/>
            <a:ext cx="1613328" cy="1607731"/>
          </a:xfrm>
          <a:prstGeom prst="rect">
            <a:avLst/>
          </a:prstGeom>
        </p:spPr>
      </p:pic>
      <p:grpSp>
        <p:nvGrpSpPr>
          <p:cNvPr id="6" name="组合 5"/>
          <p:cNvGrpSpPr/>
          <p:nvPr/>
        </p:nvGrpSpPr>
        <p:grpSpPr>
          <a:xfrm>
            <a:off x="731520" y="1144905"/>
            <a:ext cx="1187450" cy="5097780"/>
            <a:chOff x="15684" y="-27"/>
            <a:chExt cx="1870" cy="8028"/>
          </a:xfrm>
        </p:grpSpPr>
        <p:sp>
          <p:nvSpPr>
            <p:cNvPr id="7" name="矩形 6"/>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8" name="文本框 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749237" y="4838105"/>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ppt_y</p:attrName>
                                        </p:attrNameLst>
                                      </p:cBhvr>
                                      <p:tavLst>
                                        <p:tav tm="0">
                                          <p:val>
                                            <p:strVal val="#ppt_y+#ppt_h*1.125000"/>
                                          </p:val>
                                        </p:tav>
                                        <p:tav tm="100000">
                                          <p:val>
                                            <p:strVal val="#ppt_y"/>
                                          </p:val>
                                        </p:tav>
                                      </p:tavLst>
                                    </p:anim>
                                    <p:animEffect transition="in" filter="wipe(up)">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991235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一、小学生发展的一般特征及教育策略</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776595" y="2802255"/>
            <a:ext cx="6045200" cy="3930650"/>
          </a:xfrm>
          <a:prstGeom prst="rect">
            <a:avLst/>
          </a:prstGeom>
        </p:spPr>
        <p:txBody>
          <a:bodyPr wrap="square">
            <a:spAutoFit/>
          </a:bodyPr>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en-US"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3. 小学高年段学生心理发展的特征及教育策略（五、六年级）</a:t>
            </a:r>
            <a:endParaRPr lang="en-US"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en-US"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1）心理发展的一般特征：高年级小学生从发展的总体上看还处于儿童期，但其中一些年龄偏大的儿童已处于儿童向少年的过渡期，有些学生已经处于青春期前期或者进入青春期。这一阶段的学生大脑神经高度兴奋，极易冲动，精神系统的活动具有强烈的爆发力</a:t>
            </a:r>
            <a:r>
              <a:rPr lang="zh-CN" altLang="en-US"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a:t>
            </a:r>
            <a:endParaRPr lang="zh-CN" altLang="en-US"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en-US"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（2）教育策略：对高年段小学生进行青春期前期教育时，要注意一些原则。</a:t>
            </a:r>
            <a:endParaRPr lang="en-US"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en-US"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首先，适时、适量、适度的原则。依据学生的身心发展特点，既不超越，也不延缓，确定恰当的教育时机，使学生有准备，能愉快健康地走进青春期。</a:t>
            </a:r>
            <a:endParaRPr lang="en-US"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endParaRPr lang="en-US"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1" name="图形 12"/>
          <p:cNvPicPr>
            <a:picLocks noChangeAspect="1"/>
          </p:cNvPicPr>
          <p:nvPr/>
        </p:nvPicPr>
        <p:blipFill>
          <a:blip r:embed="rId2"/>
          <a:stretch>
            <a:fillRect/>
          </a:stretch>
        </p:blipFill>
        <p:spPr>
          <a:xfrm>
            <a:off x="9547459" y="25721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320312" y="1058542"/>
            <a:ext cx="501660" cy="501660"/>
          </a:xfrm>
          <a:prstGeom prst="rect">
            <a:avLst/>
          </a:prstGeom>
          <a:effectLst>
            <a:outerShdw blurRad="12700" dist="12700" dir="2700000" algn="tl" rotWithShape="0">
              <a:prstClr val="black">
                <a:alpha val="40000"/>
              </a:prstClr>
            </a:outerShdw>
          </a:effectLst>
        </p:spPr>
      </p:pic>
      <p:sp>
        <p:nvSpPr>
          <p:cNvPr id="20" name="文本框 19"/>
          <p:cNvSpPr txBox="1"/>
          <p:nvPr/>
        </p:nvSpPr>
        <p:spPr>
          <a:xfrm>
            <a:off x="5468620" y="1720215"/>
            <a:ext cx="6228080" cy="1014730"/>
          </a:xfrm>
          <a:prstGeom prst="rect">
            <a:avLst/>
          </a:prstGeom>
          <a:noFill/>
        </p:spPr>
        <p:txBody>
          <a:bodyPr wrap="square" rtlCol="0">
            <a:spAutoFit/>
          </a:bodyPr>
          <a:p>
            <a:pPr algn="ctr"/>
            <a:r>
              <a:rPr lang="zh-CN" altLang="en-US" sz="3000" b="1" dirty="0">
                <a:latin typeface="黑体" panose="02010600030101010101" charset="-122"/>
                <a:ea typeface="黑体" panose="02010600030101010101" charset="-122"/>
                <a:cs typeface="黑体" panose="02010600030101010101" charset="-122"/>
              </a:rPr>
              <a:t>（二）小学生各年段的心理发展特征及教育策略</a:t>
            </a:r>
            <a:endParaRPr lang="zh-CN" altLang="en-US" sz="3000" b="1" dirty="0">
              <a:latin typeface="黑体" panose="02010600030101010101" charset="-122"/>
              <a:ea typeface="黑体" panose="02010600030101010101" charset="-122"/>
              <a:cs typeface="黑体" panose="02010600030101010101" charset="-122"/>
            </a:endParaRPr>
          </a:p>
        </p:txBody>
      </p:sp>
      <p:pic>
        <p:nvPicPr>
          <p:cNvPr id="30" name="图片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635" y="1361440"/>
            <a:ext cx="4708525" cy="47085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randombar(horizontal)">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661285" y="3315970"/>
            <a:ext cx="7813675" cy="860425"/>
          </a:xfrm>
          <a:prstGeom prst="rect">
            <a:avLst/>
          </a:prstGeom>
        </p:spPr>
        <p:txBody>
          <a:bodyPr wrap="square">
            <a:spAutoFit/>
          </a:bodyPr>
          <a:lstStyle/>
          <a:p>
            <a:pPr algn="ctr"/>
            <a:r>
              <a:rPr lang="zh-CN" altLang="en-US" sz="5000" spc="300" dirty="0">
                <a:solidFill>
                  <a:srgbClr val="ED796F"/>
                </a:solidFill>
                <a:effectLst/>
                <a:latin typeface="黑体" panose="02010600030101010101" charset="-122"/>
                <a:ea typeface="黑体" panose="02010600030101010101" charset="-122"/>
                <a:cs typeface="黑体" panose="02010600030101010101" charset="-122"/>
                <a:sym typeface="黑体" panose="02010600030101010101" charset="-122"/>
              </a:rPr>
              <a:t>小学班级教育的准备工作</a:t>
            </a:r>
            <a:endParaRPr lang="zh-CN" altLang="en-US" sz="5000" spc="300" dirty="0">
              <a:solidFill>
                <a:srgbClr val="ED796F"/>
              </a:solidFill>
              <a:effectLst/>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3" name="文本框 22"/>
          <p:cNvSpPr txBox="1"/>
          <p:nvPr/>
        </p:nvSpPr>
        <p:spPr>
          <a:xfrm>
            <a:off x="4639945" y="2199707"/>
            <a:ext cx="2912110" cy="829945"/>
          </a:xfrm>
          <a:prstGeom prst="rect">
            <a:avLst/>
          </a:prstGeom>
          <a:noFill/>
          <a:ln>
            <a:noFill/>
          </a:ln>
          <a:extLst>
            <a:ext uri="{909E8E84-426E-40DD-AFC4-6F175D3DCCD1}">
              <a14:hiddenFill xmlns:a14="http://schemas.microsoft.com/office/drawing/2010/main">
                <a:solidFill>
                  <a:srgbClr val="262626"/>
                </a:solidFill>
              </a14:hiddenFill>
            </a:ext>
          </a:extLst>
        </p:spPr>
        <p:txBody>
          <a:bodyPr wrap="square" rtlCol="0">
            <a:spAutoFit/>
          </a:bodyPr>
          <a:lstStyle/>
          <a:p>
            <a:pPr algn="ctr"/>
            <a:r>
              <a:rPr lang="zh-CN" altLang="en-US" sz="4800" dirty="0">
                <a:solidFill>
                  <a:srgbClr val="ED796F"/>
                </a:solidFill>
                <a:latin typeface="黑体" panose="02010600030101010101" charset="-122"/>
                <a:ea typeface="黑体" panose="02010600030101010101" charset="-122"/>
                <a:cs typeface="黑体" panose="02010600030101010101" charset="-122"/>
                <a:sym typeface="黑体" panose="02010600030101010101" charset="-122"/>
              </a:rPr>
              <a:t>项目二</a:t>
            </a:r>
            <a:endParaRPr lang="zh-CN" altLang="en-US" sz="4800" dirty="0">
              <a:solidFill>
                <a:srgbClr val="ED796F"/>
              </a:solidFill>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870440" y="4823527"/>
            <a:ext cx="2034540" cy="2034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991235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一、小学生发展的一般特征及教育策略</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776595" y="2802255"/>
            <a:ext cx="6045200" cy="1691005"/>
          </a:xfrm>
          <a:prstGeom prst="rect">
            <a:avLst/>
          </a:prstGeom>
        </p:spPr>
        <p:txBody>
          <a:bodyPr wrap="square">
            <a:spAutoFit/>
          </a:bodyPr>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en-US" altLang="zh-CN"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其次，科学的原则。在对学生进行青春期前期教育时，建议把握“温、文、稳、问”的四字原则</a:t>
            </a:r>
            <a:r>
              <a:rPr lang="zh-CN" altLang="en-US"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a:t>
            </a:r>
            <a:endParaRPr lang="zh-CN" altLang="en-US"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en-US"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最后，紧密联系学生生活实际的原则。青春期前期教育有一个很显著的特点，就是要帮助学生解决生活、心理等诸方面的实际问题。</a:t>
            </a:r>
            <a:endParaRPr lang="zh-CN" altLang="en-US" sz="16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1" name="图形 12"/>
          <p:cNvPicPr>
            <a:picLocks noChangeAspect="1"/>
          </p:cNvPicPr>
          <p:nvPr/>
        </p:nvPicPr>
        <p:blipFill>
          <a:blip r:embed="rId2"/>
          <a:stretch>
            <a:fillRect/>
          </a:stretch>
        </p:blipFill>
        <p:spPr>
          <a:xfrm>
            <a:off x="9547459" y="25721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320312" y="1058542"/>
            <a:ext cx="501660" cy="501660"/>
          </a:xfrm>
          <a:prstGeom prst="rect">
            <a:avLst/>
          </a:prstGeom>
          <a:effectLst>
            <a:outerShdw blurRad="12700" dist="12700" dir="2700000" algn="tl" rotWithShape="0">
              <a:prstClr val="black">
                <a:alpha val="40000"/>
              </a:prstClr>
            </a:outerShdw>
          </a:effectLst>
        </p:spPr>
      </p:pic>
      <p:sp>
        <p:nvSpPr>
          <p:cNvPr id="20" name="文本框 19"/>
          <p:cNvSpPr txBox="1"/>
          <p:nvPr/>
        </p:nvSpPr>
        <p:spPr>
          <a:xfrm>
            <a:off x="5468620" y="1720215"/>
            <a:ext cx="6228080" cy="1014730"/>
          </a:xfrm>
          <a:prstGeom prst="rect">
            <a:avLst/>
          </a:prstGeom>
          <a:noFill/>
        </p:spPr>
        <p:txBody>
          <a:bodyPr wrap="square" rtlCol="0">
            <a:spAutoFit/>
          </a:bodyPr>
          <a:p>
            <a:pPr algn="ctr"/>
            <a:r>
              <a:rPr lang="zh-CN" altLang="en-US" sz="3000" b="1" dirty="0">
                <a:latin typeface="黑体" panose="02010600030101010101" charset="-122"/>
                <a:ea typeface="黑体" panose="02010600030101010101" charset="-122"/>
                <a:cs typeface="黑体" panose="02010600030101010101" charset="-122"/>
              </a:rPr>
              <a:t>（二）小学生各年段的心理发展特征及教育策略</a:t>
            </a:r>
            <a:endParaRPr lang="zh-CN" altLang="en-US" sz="3000" b="1" dirty="0">
              <a:latin typeface="黑体" panose="02010600030101010101" charset="-122"/>
              <a:ea typeface="黑体" panose="02010600030101010101" charset="-122"/>
              <a:cs typeface="黑体" panose="02010600030101010101" charset="-122"/>
            </a:endParaRPr>
          </a:p>
        </p:txBody>
      </p:sp>
      <p:pic>
        <p:nvPicPr>
          <p:cNvPr id="30" name="图片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635" y="1361440"/>
            <a:ext cx="4708525" cy="47085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randombar(horizontal)">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22414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二、了解学生的方法</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6" name="矩形 5"/>
          <p:cNvSpPr/>
          <p:nvPr/>
        </p:nvSpPr>
        <p:spPr>
          <a:xfrm>
            <a:off x="687070" y="1879600"/>
            <a:ext cx="6269355" cy="3688080"/>
          </a:xfrm>
          <a:prstGeom prst="rect">
            <a:avLst/>
          </a:prstGeom>
        </p:spPr>
        <p:txBody>
          <a:bodyPr wrap="square">
            <a:spAutoFit/>
          </a:bodyPr>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rPr>
              <a:t>（一）常规方法</a:t>
            </a:r>
            <a:endPar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俄国著名教育家乌申斯基说过，如果教师想从各方面去教育一个人，那么，他就应当从各个方面了解这个人，看他实际上究竟是怎样的人，了解他的一切优点和缺点，他平时的一切琐碎的需要以及他的一切崇高的精神要求，等等。无论古今中外，教育家都十分明确地提出，要想教育学生，必须首先了解学生。</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rPr>
              <a:t>1. 观察法</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观察法是人们在自然（不加控制）状态下，有目的、有计划地对客观现象进行直接感知和观察的一种方法。</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pic>
        <p:nvPicPr>
          <p:cNvPr id="3" name="图片 2"/>
          <p:cNvPicPr>
            <a:picLocks noChangeAspect="1"/>
          </p:cNvPicPr>
          <p:nvPr/>
        </p:nvPicPr>
        <p:blipFill>
          <a:blip r:embed="rId4"/>
          <a:stretch>
            <a:fillRect/>
          </a:stretch>
        </p:blipFill>
        <p:spPr>
          <a:xfrm>
            <a:off x="7324090" y="2190115"/>
            <a:ext cx="4415790" cy="33775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22414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二、了解学生的方法</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pic>
        <p:nvPicPr>
          <p:cNvPr id="3" name="图片 2"/>
          <p:cNvPicPr>
            <a:picLocks noChangeAspect="1"/>
          </p:cNvPicPr>
          <p:nvPr/>
        </p:nvPicPr>
        <p:blipFill>
          <a:blip r:embed="rId4"/>
          <a:stretch>
            <a:fillRect/>
          </a:stretch>
        </p:blipFill>
        <p:spPr>
          <a:xfrm>
            <a:off x="7324090" y="2190115"/>
            <a:ext cx="4415790" cy="3377565"/>
          </a:xfrm>
          <a:prstGeom prst="rect">
            <a:avLst/>
          </a:prstGeom>
        </p:spPr>
      </p:pic>
      <p:sp>
        <p:nvSpPr>
          <p:cNvPr id="4" name="矩形 3"/>
          <p:cNvSpPr/>
          <p:nvPr/>
        </p:nvSpPr>
        <p:spPr>
          <a:xfrm>
            <a:off x="687070" y="1879600"/>
            <a:ext cx="6269355" cy="4407535"/>
          </a:xfrm>
          <a:prstGeom prst="rect">
            <a:avLst/>
          </a:prstGeom>
        </p:spPr>
        <p:txBody>
          <a:bodyPr wrap="square">
            <a:spAutoFit/>
          </a:bodyPr>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rPr>
              <a:t>2. 书面材料法</a:t>
            </a:r>
            <a:endPar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书面档案材料是记载学生“过去”情况的资料，它们记载了学生的基本情况和过去表现的基本情况，如年龄、身体状况、家庭情况、民族、就读过的学校、品德表现及学习成绩、体育锻炼成绩的情况。</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rPr>
              <a:t>3. 调查法</a:t>
            </a:r>
            <a:endPar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学生中的许多问题都要经过调查才能有真正的了解。有的问题只是学生表现中的一些现象，不做调查就很难深入到矛盾的深处；有的问题头绪纷繁，说不清是非曲直，不做调查很难找到矛盾的症结；有的问题似是而非，不做调查弄不清真相；有的问题是某个学生表现出来的矛盾，但真正的原因却在其他人身上。</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22414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二、了解学生的方法</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pic>
        <p:nvPicPr>
          <p:cNvPr id="3" name="图片 2"/>
          <p:cNvPicPr>
            <a:picLocks noChangeAspect="1"/>
          </p:cNvPicPr>
          <p:nvPr/>
        </p:nvPicPr>
        <p:blipFill>
          <a:blip r:embed="rId4"/>
          <a:stretch>
            <a:fillRect/>
          </a:stretch>
        </p:blipFill>
        <p:spPr>
          <a:xfrm>
            <a:off x="7324090" y="2190115"/>
            <a:ext cx="4415790" cy="3377565"/>
          </a:xfrm>
          <a:prstGeom prst="rect">
            <a:avLst/>
          </a:prstGeom>
        </p:spPr>
      </p:pic>
      <p:sp>
        <p:nvSpPr>
          <p:cNvPr id="4" name="矩形 3"/>
          <p:cNvSpPr/>
          <p:nvPr/>
        </p:nvSpPr>
        <p:spPr>
          <a:xfrm>
            <a:off x="687070" y="1879600"/>
            <a:ext cx="6269355" cy="4048125"/>
          </a:xfrm>
          <a:prstGeom prst="rect">
            <a:avLst/>
          </a:prstGeom>
        </p:spPr>
        <p:txBody>
          <a:bodyPr wrap="square">
            <a:spAutoFit/>
          </a:bodyPr>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rPr>
              <a:t>4. 谈话法</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班主任可以通过直接与学生个体谈话、组织班级集体讨</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论来了解情况，还可以通过对现在或者以前的任课教师、学生家长、前任班主任、学生同伴等进行访谈来间接地获得信息。运用谈话法了解学生，要注意运用一些技巧，比如积极地倾听。</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rPr>
              <a:t>5. 活动法</a:t>
            </a:r>
            <a:endPar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主任在日常工作中，随时随地都在与学生接触。在这种接触中，对学生的表现视而不见、听而不闻，就会放过对学生的了解。班主任与学生接触多年，但对学生却不甚了解，其原因就是缺乏做“有心人”的意识。</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22414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二、了解学生的方法</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sp>
        <p:nvSpPr>
          <p:cNvPr id="4" name="矩形 3"/>
          <p:cNvSpPr/>
          <p:nvPr/>
        </p:nvSpPr>
        <p:spPr>
          <a:xfrm>
            <a:off x="687070" y="1879600"/>
            <a:ext cx="6269355" cy="4048125"/>
          </a:xfrm>
          <a:prstGeom prst="rect">
            <a:avLst/>
          </a:prstGeom>
        </p:spPr>
        <p:txBody>
          <a:bodyPr wrap="square">
            <a:spAutoFit/>
          </a:bodyPr>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rPr>
              <a:t>（二）新型策略——“破冰”游戏</a:t>
            </a:r>
            <a:endPar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“破冰”游戏是在各种培训领域中盛行的一种开场游戏。“破冰”之意主要是为了打破人际交往间怀疑、猜忌、疏远的樊篱，就像打破严冬厚厚的冰层。</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rPr>
              <a:t>1. 名字接龙</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学生围坐一圈，班主任详细说明要求：任意提名或用击鼓传花形式选出第一位学生，该学生报告自己的姓名，并用一两句话介绍有关自己的情况（如兴趣爱好、特长、最近发生在自己身上的一件有趣的事情等）；第二位同学在自我介绍之前先要重复介绍前一位同学的名字并简要复述同学所讲的事情。</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b="8963"/>
          <a:stretch>
            <a:fillRect/>
          </a:stretch>
        </p:blipFill>
        <p:spPr>
          <a:xfrm>
            <a:off x="6781165" y="1156335"/>
            <a:ext cx="5168900" cy="47053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8"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amond(in)">
                                      <p:cBhvr>
                                        <p:cTn id="1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22414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二、了解学生的方法</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sp>
        <p:nvSpPr>
          <p:cNvPr id="4" name="矩形 3"/>
          <p:cNvSpPr/>
          <p:nvPr/>
        </p:nvSpPr>
        <p:spPr>
          <a:xfrm>
            <a:off x="687070" y="1879600"/>
            <a:ext cx="6269355" cy="3688080"/>
          </a:xfrm>
          <a:prstGeom prst="rect">
            <a:avLst/>
          </a:prstGeom>
        </p:spPr>
        <p:txBody>
          <a:bodyPr wrap="square">
            <a:spAutoFit/>
          </a:bodyPr>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rPr>
              <a:t>2. 找朋友</a:t>
            </a:r>
            <a:endPar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学生排成两层的同心圆，随着音乐内外层逆向转动（也可边唱边转）；音乐一停，面对面的两名学生要彼此握手并相互自我介绍；音乐再起时，游戏继续进行。</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rPr>
              <a:t>3. 姓名内涵</a:t>
            </a:r>
            <a:endPar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请同学自我介绍姓名，并说说与自己姓名有关的以下问题：姓名有何来历和含义？学名、小名或其他名字是什么？希望老师和同学课下用哪个名字称呼自己？（注意课上应该用学名称呼）介绍活动可以按座位排列逐个进行，也可以分组进行，然后每组找一个志愿者来介绍小组成员。</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b="8963"/>
          <a:stretch>
            <a:fillRect/>
          </a:stretch>
        </p:blipFill>
        <p:spPr>
          <a:xfrm>
            <a:off x="6781165" y="1156335"/>
            <a:ext cx="5168900" cy="47053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8"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amond(in)">
                                      <p:cBhvr>
                                        <p:cTn id="1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22414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二、了解学生的方法</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sp>
        <p:nvSpPr>
          <p:cNvPr id="4" name="矩形 3"/>
          <p:cNvSpPr/>
          <p:nvPr/>
        </p:nvSpPr>
        <p:spPr>
          <a:xfrm>
            <a:off x="687070" y="1461770"/>
            <a:ext cx="6269355" cy="5126990"/>
          </a:xfrm>
          <a:prstGeom prst="rect">
            <a:avLst/>
          </a:prstGeom>
        </p:spPr>
        <p:txBody>
          <a:bodyPr wrap="square">
            <a:spAutoFit/>
          </a:bodyPr>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rPr>
              <a:t>4. 点点心声</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主任提前设计好问题签，如你最喜爱的人是谁？你喜欢上哪些课？你希望老师是什么样的？你喜欢哪些动画片？哪件事令你最自豪？你长大后想干什么？你做过的最特别的事情是什么？你最喜欢的动物、颜色、食物等是什么？等等。问题签编上序号，学生围圈而坐，逐个抽签（或用扑克牌），依据题号抽取问题签并回答问题。</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rPr>
              <a:t>5. 小记者</a:t>
            </a:r>
            <a:endPar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主任亲自设计或者引导学生集体设计出一份调查提纲，每个学生拿着调查提纲寻找想了解的同学逐个采访。采访结束之后，可以归纳学生之间相同的答案，并打印出来，分发给每个学生和任课教师，或者张贴在班级的墙上。班主任了解学生的新型方法不仅仅局限于以上介绍的几种，还有很多的活动方式需要班主任用心去思考，去研究和开发。</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b="8963"/>
          <a:stretch>
            <a:fillRect/>
          </a:stretch>
        </p:blipFill>
        <p:spPr>
          <a:xfrm>
            <a:off x="6781165" y="1156335"/>
            <a:ext cx="5168900" cy="47053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8"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amond(in)">
                                      <p:cBhvr>
                                        <p:cTn id="1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72540" y="302260"/>
            <a:ext cx="522414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三、了解学生的基本要求</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411424" y="25231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9958939" y="53724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sp>
        <p:nvSpPr>
          <p:cNvPr id="5" name="圆角矩形标注 19"/>
          <p:cNvSpPr/>
          <p:nvPr/>
        </p:nvSpPr>
        <p:spPr>
          <a:xfrm>
            <a:off x="2478405" y="1217930"/>
            <a:ext cx="7360920" cy="2257425"/>
          </a:xfrm>
          <a:prstGeom prst="wedgeRoundRectCallout">
            <a:avLst>
              <a:gd name="adj1" fmla="val -55629"/>
              <a:gd name="adj2" fmla="val -24801"/>
              <a:gd name="adj3" fmla="val 1666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cs typeface="+mn-ea"/>
              <a:sym typeface="+mn-lt"/>
            </a:endParaRPr>
          </a:p>
        </p:txBody>
      </p:sp>
      <p:sp>
        <p:nvSpPr>
          <p:cNvPr id="6" name="矩形 5"/>
          <p:cNvSpPr/>
          <p:nvPr/>
        </p:nvSpPr>
        <p:spPr>
          <a:xfrm>
            <a:off x="2600556" y="1294017"/>
            <a:ext cx="1554480" cy="368300"/>
          </a:xfrm>
          <a:prstGeom prst="rect">
            <a:avLst/>
          </a:prstGeom>
        </p:spPr>
        <p:txBody>
          <a:bodyPr wrap="none">
            <a:spAutoFit/>
          </a:bodyPr>
          <a:p>
            <a:pPr algn="l"/>
            <a:r>
              <a:rPr lang="zh-CN" altLang="en-US">
                <a:solidFill>
                  <a:schemeClr val="accent4"/>
                </a:solidFill>
                <a:latin typeface="+mn-lt"/>
                <a:ea typeface="+mn-ea"/>
                <a:cs typeface="+mn-ea"/>
                <a:sym typeface="+mn-lt"/>
              </a:rPr>
              <a:t>（一）全面性</a:t>
            </a:r>
            <a:endParaRPr lang="zh-CN" altLang="en-US">
              <a:solidFill>
                <a:schemeClr val="accent4"/>
              </a:solidFill>
              <a:latin typeface="+mn-lt"/>
              <a:ea typeface="+mn-ea"/>
              <a:cs typeface="+mn-ea"/>
              <a:sym typeface="+mn-lt"/>
            </a:endParaRPr>
          </a:p>
        </p:txBody>
      </p:sp>
      <p:sp>
        <p:nvSpPr>
          <p:cNvPr id="14" name="矩形 13"/>
          <p:cNvSpPr/>
          <p:nvPr/>
        </p:nvSpPr>
        <p:spPr>
          <a:xfrm>
            <a:off x="2600325" y="1513840"/>
            <a:ext cx="7239635" cy="1938020"/>
          </a:xfrm>
          <a:prstGeom prst="rect">
            <a:avLst/>
          </a:prstGeom>
        </p:spPr>
        <p:txBody>
          <a:bodyPr wrap="square">
            <a:spAutoFit/>
          </a:bodyPr>
          <a:p>
            <a:pPr>
              <a:lnSpc>
                <a:spcPct val="150000"/>
              </a:lnSpc>
            </a:pPr>
            <a:r>
              <a:rPr sz="1600" kern="0" dirty="0">
                <a:solidFill>
                  <a:schemeClr val="tx1">
                    <a:lumMod val="85000"/>
                    <a:lumOff val="15000"/>
                  </a:schemeClr>
                </a:solidFill>
                <a:latin typeface="+mn-lt"/>
                <a:ea typeface="+mn-ea"/>
                <a:cs typeface="+mn-ea"/>
                <a:sym typeface="+mn-lt"/>
              </a:rPr>
              <a:t>小学生虽然年龄小，但每个小学生都是一个复杂的个体。班主任不仅要了解学生的学习成绩，还要全面了解每一位学生的认知潜能、学习风格、情感态度、兴趣爱好、人际交往等不同侧面；不仅要了解学生的发展状态，还应从家庭、社区和学校等多角度掌握影响学生成长的各种因素；不仅要了解学生个体，还要了解班级群体。这样，才能真正做到因材施教、全面育人。</a:t>
            </a:r>
            <a:endParaRPr sz="1600" kern="0" dirty="0">
              <a:solidFill>
                <a:schemeClr val="tx1">
                  <a:lumMod val="85000"/>
                  <a:lumOff val="15000"/>
                </a:schemeClr>
              </a:solidFill>
              <a:latin typeface="+mn-lt"/>
              <a:ea typeface="+mn-ea"/>
              <a:cs typeface="+mn-ea"/>
              <a:sym typeface="+mn-lt"/>
            </a:endParaRPr>
          </a:p>
        </p:txBody>
      </p:sp>
      <p:sp>
        <p:nvSpPr>
          <p:cNvPr id="1072" name="圆角矩形标注 3586"/>
          <p:cNvSpPr/>
          <p:nvPr/>
        </p:nvSpPr>
        <p:spPr>
          <a:xfrm flipH="1">
            <a:off x="2555875" y="3898900"/>
            <a:ext cx="7292975" cy="2163445"/>
          </a:xfrm>
          <a:prstGeom prst="wedgeRoundRectCallout">
            <a:avLst>
              <a:gd name="adj1" fmla="val -55629"/>
              <a:gd name="adj2" fmla="val -24801"/>
              <a:gd name="adj3" fmla="val 16667"/>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cs typeface="+mn-ea"/>
              <a:sym typeface="+mn-lt"/>
            </a:endParaRPr>
          </a:p>
        </p:txBody>
      </p:sp>
      <p:pic>
        <p:nvPicPr>
          <p:cNvPr id="20" name="图片 19"/>
          <p:cNvPicPr>
            <a:picLocks noChangeAspect="1"/>
          </p:cNvPicPr>
          <p:nvPr/>
        </p:nvPicPr>
        <p:blipFill rotWithShape="1">
          <a:blip r:embed="rId4">
            <a:extLst>
              <a:ext uri="{28A0092B-C50C-407E-A947-70E740481C1C}">
                <a14:useLocalDpi xmlns:a14="http://schemas.microsoft.com/office/drawing/2010/main" val="0"/>
              </a:ext>
            </a:extLst>
          </a:blip>
          <a:srcRect r="50000"/>
          <a:stretch>
            <a:fillRect/>
          </a:stretch>
        </p:blipFill>
        <p:spPr>
          <a:xfrm>
            <a:off x="1200785" y="1102995"/>
            <a:ext cx="785495" cy="1570990"/>
          </a:xfrm>
          <a:prstGeom prst="rect">
            <a:avLst/>
          </a:prstGeom>
        </p:spPr>
      </p:pic>
      <p:pic>
        <p:nvPicPr>
          <p:cNvPr id="23" name="图片 22"/>
          <p:cNvPicPr>
            <a:picLocks noChangeAspect="1"/>
          </p:cNvPicPr>
          <p:nvPr/>
        </p:nvPicPr>
        <p:blipFill rotWithShape="1">
          <a:blip r:embed="rId4">
            <a:extLst>
              <a:ext uri="{28A0092B-C50C-407E-A947-70E740481C1C}">
                <a14:useLocalDpi xmlns:a14="http://schemas.microsoft.com/office/drawing/2010/main" val="0"/>
              </a:ext>
            </a:extLst>
          </a:blip>
          <a:srcRect l="48799" r="1201"/>
          <a:stretch>
            <a:fillRect/>
          </a:stretch>
        </p:blipFill>
        <p:spPr>
          <a:xfrm>
            <a:off x="10316210" y="3655060"/>
            <a:ext cx="795655" cy="1591310"/>
          </a:xfrm>
          <a:prstGeom prst="rect">
            <a:avLst/>
          </a:prstGeom>
        </p:spPr>
      </p:pic>
      <p:sp>
        <p:nvSpPr>
          <p:cNvPr id="30" name="矩形 29"/>
          <p:cNvSpPr/>
          <p:nvPr/>
        </p:nvSpPr>
        <p:spPr>
          <a:xfrm>
            <a:off x="2668501" y="3994037"/>
            <a:ext cx="1554480" cy="368300"/>
          </a:xfrm>
          <a:prstGeom prst="rect">
            <a:avLst/>
          </a:prstGeom>
        </p:spPr>
        <p:txBody>
          <a:bodyPr wrap="none">
            <a:spAutoFit/>
          </a:bodyPr>
          <a:p>
            <a:pPr algn="l"/>
            <a:r>
              <a:rPr lang="zh-CN" altLang="en-US">
                <a:solidFill>
                  <a:schemeClr val="accent4"/>
                </a:solidFill>
                <a:latin typeface="+mn-lt"/>
                <a:ea typeface="+mn-ea"/>
                <a:cs typeface="+mn-ea"/>
                <a:sym typeface="+mn-lt"/>
              </a:rPr>
              <a:t>（二）客观性</a:t>
            </a:r>
            <a:endParaRPr lang="zh-CN" altLang="en-US">
              <a:solidFill>
                <a:schemeClr val="accent4"/>
              </a:solidFill>
              <a:latin typeface="+mn-lt"/>
              <a:ea typeface="+mn-ea"/>
              <a:cs typeface="+mn-ea"/>
              <a:sym typeface="+mn-lt"/>
            </a:endParaRPr>
          </a:p>
        </p:txBody>
      </p:sp>
      <p:sp>
        <p:nvSpPr>
          <p:cNvPr id="31" name="矩形 30"/>
          <p:cNvSpPr/>
          <p:nvPr/>
        </p:nvSpPr>
        <p:spPr>
          <a:xfrm>
            <a:off x="2668905" y="4410075"/>
            <a:ext cx="6868160" cy="1198880"/>
          </a:xfrm>
          <a:prstGeom prst="rect">
            <a:avLst/>
          </a:prstGeom>
        </p:spPr>
        <p:txBody>
          <a:bodyPr wrap="square">
            <a:spAutoFit/>
          </a:bodyPr>
          <a:p>
            <a:pPr>
              <a:lnSpc>
                <a:spcPct val="150000"/>
              </a:lnSpc>
            </a:pPr>
            <a:r>
              <a:rPr sz="1600" kern="0" dirty="0">
                <a:solidFill>
                  <a:schemeClr val="tx1">
                    <a:lumMod val="85000"/>
                    <a:lumOff val="15000"/>
                  </a:schemeClr>
                </a:solidFill>
                <a:latin typeface="+mn-lt"/>
                <a:ea typeface="+mn-ea"/>
                <a:cs typeface="+mn-ea"/>
                <a:sym typeface="+mn-lt"/>
              </a:rPr>
              <a:t>了解学生的途径和方法很多，每一个描述或评价者都带有主观倾向，每一种方法也都有利有弊；同时，班主任也是人，难免对漂亮、懂事的学生由衷地喜爱，或受刻板印象的影响而不能客观地了解学生。</a:t>
            </a:r>
            <a:endParaRPr sz="1600" kern="0" dirty="0">
              <a:solidFill>
                <a:schemeClr val="tx1">
                  <a:lumMod val="85000"/>
                  <a:lumOff val="15000"/>
                </a:schemeClr>
              </a:solidFill>
              <a:latin typeface="+mn-lt"/>
              <a:ea typeface="+mn-ea"/>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72"/>
                                        </p:tgtEl>
                                        <p:attrNameLst>
                                          <p:attrName>style.visibility</p:attrName>
                                        </p:attrNameLst>
                                      </p:cBhvr>
                                      <p:to>
                                        <p:strVal val="visible"/>
                                      </p:to>
                                    </p:set>
                                    <p:animEffect transition="in" filter="fade">
                                      <p:cBhvr>
                                        <p:cTn id="22" dur="1000"/>
                                        <p:tgtEl>
                                          <p:spTgt spid="1072"/>
                                        </p:tgtEl>
                                      </p:cBhvr>
                                    </p:animEffect>
                                    <p:anim calcmode="lin" valueType="num">
                                      <p:cBhvr>
                                        <p:cTn id="23" dur="1000" fill="hold"/>
                                        <p:tgtEl>
                                          <p:spTgt spid="1072"/>
                                        </p:tgtEl>
                                        <p:attrNameLst>
                                          <p:attrName>ppt_x</p:attrName>
                                        </p:attrNameLst>
                                      </p:cBhvr>
                                      <p:tavLst>
                                        <p:tav tm="0">
                                          <p:val>
                                            <p:strVal val="#ppt_x"/>
                                          </p:val>
                                        </p:tav>
                                        <p:tav tm="100000">
                                          <p:val>
                                            <p:strVal val="#ppt_x"/>
                                          </p:val>
                                        </p:tav>
                                      </p:tavLst>
                                    </p:anim>
                                    <p:anim calcmode="lin" valueType="num">
                                      <p:cBhvr>
                                        <p:cTn id="24" dur="1000" fill="hold"/>
                                        <p:tgtEl>
                                          <p:spTgt spid="107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14" grpId="0"/>
      <p:bldP spid="1072" grpId="0" bldLvl="0" animBg="1"/>
      <p:bldP spid="30" grpId="0"/>
      <p:bldP spid="3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72540" y="302260"/>
            <a:ext cx="522414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三、小学班级管理的模式</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411424" y="25231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9958939" y="53724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sp>
        <p:nvSpPr>
          <p:cNvPr id="32" name="圆角矩形标注 19"/>
          <p:cNvSpPr/>
          <p:nvPr/>
        </p:nvSpPr>
        <p:spPr>
          <a:xfrm>
            <a:off x="2388870" y="1422400"/>
            <a:ext cx="7392035" cy="2219960"/>
          </a:xfrm>
          <a:prstGeom prst="wedgeRoundRectCallout">
            <a:avLst>
              <a:gd name="adj1" fmla="val -55629"/>
              <a:gd name="adj2" fmla="val -24801"/>
              <a:gd name="adj3" fmla="val 1666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cs typeface="+mn-ea"/>
              <a:sym typeface="+mn-lt"/>
            </a:endParaRPr>
          </a:p>
        </p:txBody>
      </p:sp>
      <p:sp>
        <p:nvSpPr>
          <p:cNvPr id="33" name="矩形 32"/>
          <p:cNvSpPr/>
          <p:nvPr/>
        </p:nvSpPr>
        <p:spPr>
          <a:xfrm>
            <a:off x="2537056" y="1503567"/>
            <a:ext cx="1554480" cy="368300"/>
          </a:xfrm>
          <a:prstGeom prst="rect">
            <a:avLst/>
          </a:prstGeom>
        </p:spPr>
        <p:txBody>
          <a:bodyPr wrap="none">
            <a:spAutoFit/>
          </a:bodyPr>
          <a:p>
            <a:pPr algn="l"/>
            <a:r>
              <a:rPr lang="zh-CN" altLang="en-US">
                <a:solidFill>
                  <a:schemeClr val="accent4"/>
                </a:solidFill>
                <a:latin typeface="+mn-lt"/>
                <a:ea typeface="+mn-ea"/>
                <a:cs typeface="+mn-ea"/>
                <a:sym typeface="+mn-lt"/>
              </a:rPr>
              <a:t>（三）发展性</a:t>
            </a:r>
            <a:endParaRPr lang="zh-CN" altLang="en-US">
              <a:solidFill>
                <a:schemeClr val="accent4"/>
              </a:solidFill>
              <a:latin typeface="+mn-lt"/>
              <a:ea typeface="+mn-ea"/>
              <a:cs typeface="+mn-ea"/>
              <a:sym typeface="+mn-lt"/>
            </a:endParaRPr>
          </a:p>
        </p:txBody>
      </p:sp>
      <p:sp>
        <p:nvSpPr>
          <p:cNvPr id="34" name="矩形 33"/>
          <p:cNvSpPr/>
          <p:nvPr/>
        </p:nvSpPr>
        <p:spPr>
          <a:xfrm>
            <a:off x="2536825" y="1729105"/>
            <a:ext cx="7096760" cy="1938020"/>
          </a:xfrm>
          <a:prstGeom prst="rect">
            <a:avLst/>
          </a:prstGeom>
        </p:spPr>
        <p:txBody>
          <a:bodyPr wrap="square">
            <a:spAutoFit/>
          </a:bodyPr>
          <a:p>
            <a:pPr>
              <a:lnSpc>
                <a:spcPct val="150000"/>
              </a:lnSpc>
            </a:pPr>
            <a:r>
              <a:rPr sz="1600" kern="0" dirty="0">
                <a:solidFill>
                  <a:schemeClr val="tx1">
                    <a:lumMod val="85000"/>
                    <a:lumOff val="15000"/>
                  </a:schemeClr>
                </a:solidFill>
                <a:latin typeface="+mn-lt"/>
                <a:ea typeface="+mn-ea"/>
                <a:cs typeface="+mn-ea"/>
                <a:sym typeface="+mn-lt"/>
              </a:rPr>
              <a:t>了解学生的途径和方法很多，每一个描述或评价者都带有主观倾向，每一种方法也都有利有弊；同时，班主任也是人，难免对漂亮、懂事的学生由衷地喜爱，或受刻板印象的影响而不能客观地了解学生。但是，班主任不能忘记自己的教育者身份和工作职责，对学生不仅要“听其言”，还“观其行”，要尽量通过多种途径、运用多种方法，了解学生的真实状态，以避免主观臆断、以偏概全。</a:t>
            </a:r>
            <a:endParaRPr sz="1600" kern="0" dirty="0">
              <a:solidFill>
                <a:schemeClr val="tx1">
                  <a:lumMod val="85000"/>
                  <a:lumOff val="15000"/>
                </a:schemeClr>
              </a:solidFill>
              <a:latin typeface="+mn-lt"/>
              <a:ea typeface="+mn-ea"/>
              <a:cs typeface="+mn-ea"/>
              <a:sym typeface="+mn-lt"/>
            </a:endParaRPr>
          </a:p>
        </p:txBody>
      </p:sp>
      <p:sp>
        <p:nvSpPr>
          <p:cNvPr id="35" name="圆角矩形标注 3586"/>
          <p:cNvSpPr/>
          <p:nvPr/>
        </p:nvSpPr>
        <p:spPr>
          <a:xfrm flipH="1">
            <a:off x="2414905" y="4007485"/>
            <a:ext cx="7366635" cy="2092960"/>
          </a:xfrm>
          <a:prstGeom prst="wedgeRoundRectCallout">
            <a:avLst>
              <a:gd name="adj1" fmla="val -55629"/>
              <a:gd name="adj2" fmla="val -24801"/>
              <a:gd name="adj3" fmla="val 16667"/>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cs typeface="+mn-ea"/>
              <a:sym typeface="+mn-lt"/>
            </a:endParaRPr>
          </a:p>
        </p:txBody>
      </p:sp>
      <p:pic>
        <p:nvPicPr>
          <p:cNvPr id="36" name="图片 35"/>
          <p:cNvPicPr>
            <a:picLocks noChangeAspect="1"/>
          </p:cNvPicPr>
          <p:nvPr/>
        </p:nvPicPr>
        <p:blipFill rotWithShape="1">
          <a:blip r:embed="rId4">
            <a:extLst>
              <a:ext uri="{28A0092B-C50C-407E-A947-70E740481C1C}">
                <a14:useLocalDpi xmlns:a14="http://schemas.microsoft.com/office/drawing/2010/main" val="0"/>
              </a:ext>
            </a:extLst>
          </a:blip>
          <a:srcRect r="50000"/>
          <a:stretch>
            <a:fillRect/>
          </a:stretch>
        </p:blipFill>
        <p:spPr>
          <a:xfrm>
            <a:off x="1137285" y="1293495"/>
            <a:ext cx="785495" cy="1570990"/>
          </a:xfrm>
          <a:prstGeom prst="rect">
            <a:avLst/>
          </a:prstGeom>
        </p:spPr>
      </p:pic>
      <p:pic>
        <p:nvPicPr>
          <p:cNvPr id="37" name="图片 36"/>
          <p:cNvPicPr>
            <a:picLocks noChangeAspect="1"/>
          </p:cNvPicPr>
          <p:nvPr/>
        </p:nvPicPr>
        <p:blipFill rotWithShape="1">
          <a:blip r:embed="rId4">
            <a:extLst>
              <a:ext uri="{28A0092B-C50C-407E-A947-70E740481C1C}">
                <a14:useLocalDpi xmlns:a14="http://schemas.microsoft.com/office/drawing/2010/main" val="0"/>
              </a:ext>
            </a:extLst>
          </a:blip>
          <a:srcRect l="48799" r="1201"/>
          <a:stretch>
            <a:fillRect/>
          </a:stretch>
        </p:blipFill>
        <p:spPr>
          <a:xfrm>
            <a:off x="10158730" y="3847465"/>
            <a:ext cx="795655" cy="1591310"/>
          </a:xfrm>
          <a:prstGeom prst="rect">
            <a:avLst/>
          </a:prstGeom>
        </p:spPr>
      </p:pic>
      <p:sp>
        <p:nvSpPr>
          <p:cNvPr id="38" name="矩形 37"/>
          <p:cNvSpPr/>
          <p:nvPr/>
        </p:nvSpPr>
        <p:spPr>
          <a:xfrm>
            <a:off x="2537056" y="4112147"/>
            <a:ext cx="1554480" cy="368300"/>
          </a:xfrm>
          <a:prstGeom prst="rect">
            <a:avLst/>
          </a:prstGeom>
        </p:spPr>
        <p:txBody>
          <a:bodyPr wrap="none">
            <a:spAutoFit/>
          </a:bodyPr>
          <a:p>
            <a:pPr algn="l"/>
            <a:r>
              <a:rPr lang="zh-CN" altLang="en-US">
                <a:solidFill>
                  <a:schemeClr val="accent4"/>
                </a:solidFill>
                <a:latin typeface="+mn-lt"/>
                <a:ea typeface="+mn-ea"/>
                <a:cs typeface="+mn-ea"/>
                <a:sym typeface="+mn-lt"/>
              </a:rPr>
              <a:t>（四）累积性</a:t>
            </a:r>
            <a:endParaRPr lang="zh-CN" altLang="en-US">
              <a:solidFill>
                <a:schemeClr val="accent4"/>
              </a:solidFill>
              <a:latin typeface="+mn-lt"/>
              <a:ea typeface="+mn-ea"/>
              <a:cs typeface="+mn-ea"/>
              <a:sym typeface="+mn-lt"/>
            </a:endParaRPr>
          </a:p>
        </p:txBody>
      </p:sp>
      <p:sp>
        <p:nvSpPr>
          <p:cNvPr id="39" name="矩形 38"/>
          <p:cNvSpPr/>
          <p:nvPr/>
        </p:nvSpPr>
        <p:spPr>
          <a:xfrm>
            <a:off x="2677795" y="4375785"/>
            <a:ext cx="6836410" cy="1568450"/>
          </a:xfrm>
          <a:prstGeom prst="rect">
            <a:avLst/>
          </a:prstGeom>
        </p:spPr>
        <p:txBody>
          <a:bodyPr wrap="square">
            <a:spAutoFit/>
          </a:bodyPr>
          <a:p>
            <a:pPr>
              <a:lnSpc>
                <a:spcPct val="150000"/>
              </a:lnSpc>
            </a:pPr>
            <a:r>
              <a:rPr sz="1600" kern="0" dirty="0">
                <a:solidFill>
                  <a:schemeClr val="tx1">
                    <a:lumMod val="85000"/>
                    <a:lumOff val="15000"/>
                  </a:schemeClr>
                </a:solidFill>
                <a:cs typeface="+mn-ea"/>
                <a:sym typeface="+mn-lt"/>
              </a:rPr>
              <a:t>了解学生是一个长期的过程，班主任要及时将了解的结果记录、保存，以便全面、客观、发展地进行学情分析。班主任可以通过制作“学生个体发展状况卡”“班级发展状况记录表”，或采用“档案袋”等形式积累学生信息。</a:t>
            </a:r>
            <a:endParaRPr sz="1600" kern="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ppt_x</p:attrName>
                                        </p:attrNameLst>
                                      </p:cBhvr>
                                      <p:tavLst>
                                        <p:tav tm="0">
                                          <p:val>
                                            <p:strVal val="#ppt_x"/>
                                          </p:val>
                                        </p:tav>
                                        <p:tav tm="100000">
                                          <p:val>
                                            <p:strVal val="#ppt_x"/>
                                          </p:val>
                                        </p:tav>
                                      </p:tavLst>
                                    </p:anim>
                                    <p:anim calcmode="lin" valueType="num">
                                      <p:cBhvr>
                                        <p:cTn id="19" dur="1000" fill="hold"/>
                                        <p:tgtEl>
                                          <p:spTgt spid="3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000"/>
                                        <p:tgtEl>
                                          <p:spTgt spid="35"/>
                                        </p:tgtEl>
                                      </p:cBhvr>
                                    </p:animEffect>
                                    <p:anim calcmode="lin" valueType="num">
                                      <p:cBhvr>
                                        <p:cTn id="23" dur="1000" fill="hold"/>
                                        <p:tgtEl>
                                          <p:spTgt spid="35"/>
                                        </p:tgtEl>
                                        <p:attrNameLst>
                                          <p:attrName>ppt_x</p:attrName>
                                        </p:attrNameLst>
                                      </p:cBhvr>
                                      <p:tavLst>
                                        <p:tav tm="0">
                                          <p:val>
                                            <p:strVal val="#ppt_x"/>
                                          </p:val>
                                        </p:tav>
                                        <p:tav tm="100000">
                                          <p:val>
                                            <p:strVal val="#ppt_x"/>
                                          </p:val>
                                        </p:tav>
                                      </p:tavLst>
                                    </p:anim>
                                    <p:anim calcmode="lin" valueType="num">
                                      <p:cBhvr>
                                        <p:cTn id="24" dur="1000" fill="hold"/>
                                        <p:tgtEl>
                                          <p:spTgt spid="3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1000"/>
                                        <p:tgtEl>
                                          <p:spTgt spid="38"/>
                                        </p:tgtEl>
                                      </p:cBhvr>
                                    </p:animEffect>
                                    <p:anim calcmode="lin" valueType="num">
                                      <p:cBhvr>
                                        <p:cTn id="28" dur="1000" fill="hold"/>
                                        <p:tgtEl>
                                          <p:spTgt spid="38"/>
                                        </p:tgtEl>
                                        <p:attrNameLst>
                                          <p:attrName>ppt_x</p:attrName>
                                        </p:attrNameLst>
                                      </p:cBhvr>
                                      <p:tavLst>
                                        <p:tav tm="0">
                                          <p:val>
                                            <p:strVal val="#ppt_x"/>
                                          </p:val>
                                        </p:tav>
                                        <p:tav tm="100000">
                                          <p:val>
                                            <p:strVal val="#ppt_x"/>
                                          </p:val>
                                        </p:tav>
                                      </p:tavLst>
                                    </p:anim>
                                    <p:anim calcmode="lin" valueType="num">
                                      <p:cBhvr>
                                        <p:cTn id="29" dur="1000" fill="hold"/>
                                        <p:tgtEl>
                                          <p:spTgt spid="3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1000"/>
                                        <p:tgtEl>
                                          <p:spTgt spid="39"/>
                                        </p:tgtEl>
                                      </p:cBhvr>
                                    </p:animEffect>
                                    <p:anim calcmode="lin" valueType="num">
                                      <p:cBhvr>
                                        <p:cTn id="33" dur="1000" fill="hold"/>
                                        <p:tgtEl>
                                          <p:spTgt spid="39"/>
                                        </p:tgtEl>
                                        <p:attrNameLst>
                                          <p:attrName>ppt_x</p:attrName>
                                        </p:attrNameLst>
                                      </p:cBhvr>
                                      <p:tavLst>
                                        <p:tav tm="0">
                                          <p:val>
                                            <p:strVal val="#ppt_x"/>
                                          </p:val>
                                        </p:tav>
                                        <p:tav tm="100000">
                                          <p:val>
                                            <p:strVal val="#ppt_x"/>
                                          </p:val>
                                        </p:tav>
                                      </p:tavLst>
                                    </p:anim>
                                    <p:anim calcmode="lin" valueType="num">
                                      <p:cBhvr>
                                        <p:cTn id="3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3" grpId="0"/>
      <p:bldP spid="34" grpId="0"/>
      <p:bldP spid="35" grpId="0" bldLvl="0" animBg="1"/>
      <p:bldP spid="38" grpId="0"/>
      <p:bldP spid="3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616267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四、当代小学生的基本特征</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sp>
        <p:nvSpPr>
          <p:cNvPr id="4" name="矩形 3"/>
          <p:cNvSpPr/>
          <p:nvPr/>
        </p:nvSpPr>
        <p:spPr>
          <a:xfrm>
            <a:off x="687070" y="1461770"/>
            <a:ext cx="6269355" cy="4407535"/>
          </a:xfrm>
          <a:prstGeom prst="rect">
            <a:avLst/>
          </a:prstGeom>
        </p:spPr>
        <p:txBody>
          <a:bodyPr wrap="square">
            <a:spAutoFit/>
          </a:bodyPr>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小学生的心理发展还会受到一定的社会属性的影响。马克思认为，社会属性构成了人的本质属性，而心理结构中的许多性质，比如情感、自尊、自我意识等，若是脱离了社会因素的激发，也就丧失了发展的条件。因此包括小学生在内的个体心理发展，是在其内部素质与外部环境的互相作用中实现的。社会环境的变迁，无疑也会影响小学生的价值观与行为的改变。改革开放使中国的经济、社会、文化环境发生了翻天覆地般的变化，现代小学生，身处于三种外部力量所构成的综合影响之下：一是一些独生子女受到特殊的家庭环境与亲子关系的影响；二是市场经济对于人们社会生活无孔不入的影响；三是计算机及其网络信息技术的影响。这些影响交织在一起，共同催生了当代小学生的时代特征。</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b="8963"/>
          <a:stretch>
            <a:fillRect/>
          </a:stretch>
        </p:blipFill>
        <p:spPr>
          <a:xfrm>
            <a:off x="6781165" y="1156335"/>
            <a:ext cx="5168900" cy="47053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8"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amond(in)">
                                      <p:cBhvr>
                                        <p:cTn id="1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0"/>
          <p:cNvSpPr/>
          <p:nvPr/>
        </p:nvSpPr>
        <p:spPr>
          <a:xfrm>
            <a:off x="638175" y="1692275"/>
            <a:ext cx="11134725" cy="4074795"/>
          </a:xfrm>
          <a:custGeom>
            <a:avLst/>
            <a:gdLst>
              <a:gd name="connsiteX0" fmla="*/ 0 w 10925175"/>
              <a:gd name="connsiteY0" fmla="*/ 0 h 3171825"/>
              <a:gd name="connsiteX1" fmla="*/ 10925175 w 10925175"/>
              <a:gd name="connsiteY1" fmla="*/ 0 h 3171825"/>
              <a:gd name="connsiteX2" fmla="*/ 10925175 w 10925175"/>
              <a:gd name="connsiteY2" fmla="*/ 3171825 h 3171825"/>
              <a:gd name="connsiteX3" fmla="*/ 0 w 10925175"/>
              <a:gd name="connsiteY3" fmla="*/ 3171825 h 3171825"/>
              <a:gd name="connsiteX4" fmla="*/ 0 w 10925175"/>
              <a:gd name="connsiteY4" fmla="*/ 0 h 3171825"/>
              <a:gd name="connsiteX0-1" fmla="*/ 0 w 10925175"/>
              <a:gd name="connsiteY0-2" fmla="*/ 0 h 3171825"/>
              <a:gd name="connsiteX1-3" fmla="*/ 10925175 w 10925175"/>
              <a:gd name="connsiteY1-4" fmla="*/ 0 h 3171825"/>
              <a:gd name="connsiteX2-5" fmla="*/ 10925175 w 10925175"/>
              <a:gd name="connsiteY2-6" fmla="*/ 3171825 h 3171825"/>
              <a:gd name="connsiteX3-7" fmla="*/ 419100 w 10925175"/>
              <a:gd name="connsiteY3-8" fmla="*/ 2990850 h 3171825"/>
              <a:gd name="connsiteX4-9" fmla="*/ 0 w 10925175"/>
              <a:gd name="connsiteY4-10" fmla="*/ 0 h 3171825"/>
              <a:gd name="connsiteX0-11" fmla="*/ 219075 w 11144250"/>
              <a:gd name="connsiteY0-12" fmla="*/ 0 h 3276600"/>
              <a:gd name="connsiteX1-13" fmla="*/ 11144250 w 11144250"/>
              <a:gd name="connsiteY1-14" fmla="*/ 0 h 3276600"/>
              <a:gd name="connsiteX2-15" fmla="*/ 11144250 w 11144250"/>
              <a:gd name="connsiteY2-16" fmla="*/ 3171825 h 3276600"/>
              <a:gd name="connsiteX3-17" fmla="*/ 0 w 11144250"/>
              <a:gd name="connsiteY3-18" fmla="*/ 3276600 h 3276600"/>
              <a:gd name="connsiteX4-19" fmla="*/ 219075 w 11144250"/>
              <a:gd name="connsiteY4-20" fmla="*/ 0 h 3276600"/>
              <a:gd name="connsiteX0-21" fmla="*/ 219075 w 11306175"/>
              <a:gd name="connsiteY0-22" fmla="*/ 0 h 3276600"/>
              <a:gd name="connsiteX1-23" fmla="*/ 11144250 w 11306175"/>
              <a:gd name="connsiteY1-24" fmla="*/ 0 h 3276600"/>
              <a:gd name="connsiteX2-25" fmla="*/ 11306175 w 11306175"/>
              <a:gd name="connsiteY2-26" fmla="*/ 3000375 h 3276600"/>
              <a:gd name="connsiteX3-27" fmla="*/ 0 w 11306175"/>
              <a:gd name="connsiteY3-28" fmla="*/ 3276600 h 3276600"/>
              <a:gd name="connsiteX4-29" fmla="*/ 219075 w 11306175"/>
              <a:gd name="connsiteY4-30" fmla="*/ 0 h 3276600"/>
              <a:gd name="connsiteX0-31" fmla="*/ 219075 w 11306175"/>
              <a:gd name="connsiteY0-32" fmla="*/ 0 h 3276600"/>
              <a:gd name="connsiteX1-33" fmla="*/ 11058525 w 11306175"/>
              <a:gd name="connsiteY1-34" fmla="*/ 28575 h 3276600"/>
              <a:gd name="connsiteX2-35" fmla="*/ 11306175 w 11306175"/>
              <a:gd name="connsiteY2-36" fmla="*/ 3000375 h 3276600"/>
              <a:gd name="connsiteX3-37" fmla="*/ 0 w 11306175"/>
              <a:gd name="connsiteY3-38" fmla="*/ 3276600 h 3276600"/>
              <a:gd name="connsiteX4-39" fmla="*/ 219075 w 11306175"/>
              <a:gd name="connsiteY4-40" fmla="*/ 0 h 3276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06175" h="3276600">
                <a:moveTo>
                  <a:pt x="219075" y="0"/>
                </a:moveTo>
                <a:lnTo>
                  <a:pt x="11058525" y="28575"/>
                </a:lnTo>
                <a:lnTo>
                  <a:pt x="11306175" y="3000375"/>
                </a:lnTo>
                <a:lnTo>
                  <a:pt x="0" y="3276600"/>
                </a:lnTo>
                <a:lnTo>
                  <a:pt x="219075" y="0"/>
                </a:lnTo>
                <a:close/>
              </a:path>
            </a:pathLst>
          </a:cu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nvGrpSpPr>
          <p:cNvPr id="26" name="组合 25"/>
          <p:cNvGrpSpPr/>
          <p:nvPr/>
        </p:nvGrpSpPr>
        <p:grpSpPr>
          <a:xfrm>
            <a:off x="297179" y="454402"/>
            <a:ext cx="3591561" cy="1365622"/>
            <a:chOff x="297179" y="454402"/>
            <a:chExt cx="3591561" cy="1365622"/>
          </a:xfrm>
        </p:grpSpPr>
        <p:pic>
          <p:nvPicPr>
            <p:cNvPr id="9" name="图片 8"/>
            <p:cNvPicPr>
              <a:picLocks noChangeAspect="1"/>
            </p:cNvPicPr>
            <p:nvPr/>
          </p:nvPicPr>
          <p:blipFill>
            <a:blip r:embed="rId1"/>
            <a:stretch>
              <a:fillRect/>
            </a:stretch>
          </p:blipFill>
          <p:spPr>
            <a:xfrm>
              <a:off x="297179" y="454402"/>
              <a:ext cx="1365622" cy="1365622"/>
            </a:xfrm>
            <a:prstGeom prst="rect">
              <a:avLst/>
            </a:prstGeom>
          </p:spPr>
        </p:pic>
        <p:sp>
          <p:nvSpPr>
            <p:cNvPr id="14" name="矩形 13"/>
            <p:cNvSpPr/>
            <p:nvPr/>
          </p:nvSpPr>
          <p:spPr>
            <a:xfrm>
              <a:off x="1295750" y="814643"/>
              <a:ext cx="2592990" cy="645160"/>
            </a:xfrm>
            <a:prstGeom prst="rect">
              <a:avLst/>
            </a:prstGeom>
          </p:spPr>
          <p:txBody>
            <a:bodyPr wrap="square">
              <a:spAutoFit/>
            </a:bodyPr>
            <a:lstStyle/>
            <a:p>
              <a:pPr algn="ctr">
                <a:defRPr/>
              </a:pPr>
              <a:r>
                <a:rPr lang="zh-CN" altLang="en-US" sz="3600" b="1" kern="0" dirty="0">
                  <a:solidFill>
                    <a:srgbClr val="CA8E3B"/>
                  </a:solidFill>
                  <a:latin typeface="黑体" panose="02010600030101010101" charset="-122"/>
                  <a:ea typeface="黑体" panose="02010600030101010101" charset="-122"/>
                  <a:cs typeface="黑体" panose="02010600030101010101" charset="-122"/>
                  <a:sym typeface="黑体" panose="02010600030101010101" charset="-122"/>
                </a:rPr>
                <a:t>项目背景</a:t>
              </a:r>
              <a:endParaRPr lang="zh-CN" altLang="en-US" sz="3600" b="1" kern="0" dirty="0">
                <a:solidFill>
                  <a:srgbClr val="CA8E3B"/>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
        <p:nvSpPr>
          <p:cNvPr id="16" name="矩形 11"/>
          <p:cNvSpPr/>
          <p:nvPr/>
        </p:nvSpPr>
        <p:spPr>
          <a:xfrm flipH="1">
            <a:off x="857250" y="1692275"/>
            <a:ext cx="8181975" cy="283210"/>
          </a:xfrm>
          <a:custGeom>
            <a:avLst/>
            <a:gdLst>
              <a:gd name="connsiteX0" fmla="*/ 0 w 8181975"/>
              <a:gd name="connsiteY0" fmla="*/ 0 h 254906"/>
              <a:gd name="connsiteX1" fmla="*/ 8181975 w 8181975"/>
              <a:gd name="connsiteY1" fmla="*/ 0 h 254906"/>
              <a:gd name="connsiteX2" fmla="*/ 8181975 w 8181975"/>
              <a:gd name="connsiteY2" fmla="*/ 254906 h 254906"/>
              <a:gd name="connsiteX3" fmla="*/ 0 w 8181975"/>
              <a:gd name="connsiteY3" fmla="*/ 254906 h 254906"/>
              <a:gd name="connsiteX4" fmla="*/ 0 w 8181975"/>
              <a:gd name="connsiteY4" fmla="*/ 0 h 254906"/>
              <a:gd name="connsiteX0-1" fmla="*/ 304800 w 8181975"/>
              <a:gd name="connsiteY0-2" fmla="*/ 0 h 254906"/>
              <a:gd name="connsiteX1-3" fmla="*/ 8181975 w 8181975"/>
              <a:gd name="connsiteY1-4" fmla="*/ 0 h 254906"/>
              <a:gd name="connsiteX2-5" fmla="*/ 8181975 w 8181975"/>
              <a:gd name="connsiteY2-6" fmla="*/ 254906 h 254906"/>
              <a:gd name="connsiteX3-7" fmla="*/ 0 w 8181975"/>
              <a:gd name="connsiteY3-8" fmla="*/ 254906 h 254906"/>
              <a:gd name="connsiteX4-9" fmla="*/ 304800 w 8181975"/>
              <a:gd name="connsiteY4-10" fmla="*/ 0 h 2549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81975" h="254906">
                <a:moveTo>
                  <a:pt x="304800" y="0"/>
                </a:moveTo>
                <a:lnTo>
                  <a:pt x="8181975" y="0"/>
                </a:lnTo>
                <a:lnTo>
                  <a:pt x="8181975" y="254906"/>
                </a:lnTo>
                <a:lnTo>
                  <a:pt x="0" y="254906"/>
                </a:lnTo>
                <a:lnTo>
                  <a:pt x="304800" y="0"/>
                </a:lnTo>
                <a:close/>
              </a:path>
            </a:pathLst>
          </a:custGeom>
          <a:solidFill>
            <a:srgbClr val="EC544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17" name="矩形 16"/>
          <p:cNvSpPr/>
          <p:nvPr/>
        </p:nvSpPr>
        <p:spPr>
          <a:xfrm>
            <a:off x="1092835" y="2094865"/>
            <a:ext cx="8424545" cy="2584450"/>
          </a:xfrm>
          <a:prstGeom prst="rect">
            <a:avLst/>
          </a:prstGeom>
        </p:spPr>
        <p:txBody>
          <a:bodyPr wrap="square">
            <a:spAutoFit/>
          </a:bodyPr>
          <a:lstStyle/>
          <a:p>
            <a:pPr lvl="0" indent="457200" fontAlgn="auto">
              <a:lnSpc>
                <a:spcPct val="150000"/>
              </a:lnSpc>
              <a:defRPr/>
              <a:extLst>
                <a:ext uri="{35155182-B16C-46BC-9424-99874614C6A1}">
                  <wpsdc:indentchars xmlns:wpsdc="http://www.wps.cn/officeDocument/2017/drawingmlCustomData" val="200" checksum="59296752"/>
                </a:ext>
              </a:extLst>
            </a:pPr>
            <a:r>
              <a:rPr kumimoji="0" lang="zh-CN" altLang="en-US"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rPr>
              <a:t>在小学班级管理中，班主任是班级管理的核心。班主任不仅要履行教学职责，完成教学任务，还要担任班级管理工作。在班级教育开始之前，小学班主任一定要做好准备工作，这其中就包括要了解班主任的工作职责、班主任所需的职业素养、不同年龄阶段的小学生身心发展规律，还要掌握了解学生的常用方法、如何树立良好第一印象的方法等等。班级教育的准备工作能为小学班主任将来持续开展班级管理工作打下基础。</a:t>
            </a:r>
            <a:endParaRPr kumimoji="0" lang="zh-CN" altLang="en-US"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endParaRPr>
          </a:p>
        </p:txBody>
      </p:sp>
      <p:grpSp>
        <p:nvGrpSpPr>
          <p:cNvPr id="18" name="组合 17"/>
          <p:cNvGrpSpPr/>
          <p:nvPr/>
        </p:nvGrpSpPr>
        <p:grpSpPr>
          <a:xfrm>
            <a:off x="719182" y="5219065"/>
            <a:ext cx="820058" cy="636053"/>
            <a:chOff x="6029777" y="1990790"/>
            <a:chExt cx="620032" cy="494681"/>
          </a:xfrm>
          <a:solidFill>
            <a:schemeClr val="bg1"/>
          </a:solidFill>
        </p:grpSpPr>
        <p:sp>
          <p:nvSpPr>
            <p:cNvPr id="20" name="Freeform 386"/>
            <p:cNvSpPr>
              <a:spLocks noEditPoints="1"/>
            </p:cNvSpPr>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grp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1" name="Freeform 387"/>
            <p:cNvSpPr/>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2" name="Oval 388"/>
            <p:cNvSpPr>
              <a:spLocks noChangeArrowheads="1"/>
            </p:cNvSpPr>
            <p:nvPr/>
          </p:nvSpPr>
          <p:spPr bwMode="auto">
            <a:xfrm>
              <a:off x="6428956" y="2064210"/>
              <a:ext cx="42525" cy="373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3" name="Freeform 389"/>
            <p:cNvSpPr>
              <a:spLocks noEditPoints="1"/>
            </p:cNvSpPr>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grpSp>
        <p:nvGrpSpPr>
          <p:cNvPr id="24" name="组合 23"/>
          <p:cNvGrpSpPr/>
          <p:nvPr/>
        </p:nvGrpSpPr>
        <p:grpSpPr>
          <a:xfrm>
            <a:off x="1971577" y="5310641"/>
            <a:ext cx="597997" cy="453629"/>
            <a:chOff x="6029777" y="1990790"/>
            <a:chExt cx="620032" cy="494681"/>
          </a:xfrm>
          <a:solidFill>
            <a:schemeClr val="bg1"/>
          </a:solidFill>
        </p:grpSpPr>
        <p:sp>
          <p:nvSpPr>
            <p:cNvPr id="25" name="Freeform 386"/>
            <p:cNvSpPr>
              <a:spLocks noEditPoints="1"/>
            </p:cNvSpPr>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grp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7" name="Freeform 387"/>
            <p:cNvSpPr/>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8" name="Oval 388"/>
            <p:cNvSpPr>
              <a:spLocks noChangeArrowheads="1"/>
            </p:cNvSpPr>
            <p:nvPr/>
          </p:nvSpPr>
          <p:spPr bwMode="auto">
            <a:xfrm>
              <a:off x="6428956" y="2064210"/>
              <a:ext cx="42525" cy="373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9" name="Freeform 389"/>
            <p:cNvSpPr>
              <a:spLocks noEditPoints="1"/>
            </p:cNvSpPr>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7970" y="2674620"/>
            <a:ext cx="4708525" cy="47085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bldLvl="0" animBg="1"/>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616267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四、当代小学生的基本特征</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sp>
        <p:nvSpPr>
          <p:cNvPr id="4" name="矩形 3"/>
          <p:cNvSpPr/>
          <p:nvPr/>
        </p:nvSpPr>
        <p:spPr>
          <a:xfrm>
            <a:off x="687070" y="1461770"/>
            <a:ext cx="6269355" cy="5167630"/>
          </a:xfrm>
          <a:prstGeom prst="rect">
            <a:avLst/>
          </a:prstGeom>
        </p:spPr>
        <p:txBody>
          <a:bodyPr wrap="square">
            <a:spAutoFit/>
          </a:bodyPr>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accent2"/>
                </a:solidFill>
                <a:latin typeface="黑体" panose="02010600030101010101" charset="-122"/>
                <a:ea typeface="黑体" panose="02010600030101010101" charset="-122"/>
                <a:cs typeface="Times New Roman" panose="02020603050405020304" pitchFamily="18" charset="0"/>
              </a:rPr>
              <a:t>（一）自主意识显著增强</a:t>
            </a:r>
            <a:endParaRPr lang="zh-CN" altLang="zh-CN" sz="2000" kern="100" dirty="0">
              <a:solidFill>
                <a:schemeClr val="accent2"/>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tx1"/>
                </a:solidFill>
                <a:latin typeface="黑体" panose="02010600030101010101" charset="-122"/>
                <a:ea typeface="黑体" panose="02010600030101010101" charset="-122"/>
                <a:cs typeface="Times New Roman" panose="02020603050405020304" pitchFamily="18" charset="0"/>
              </a:rPr>
              <a:t>新时代的儿童，由于个性受到尊重，使得儿童的自主意识具有了萌发和确立的条件。一个具有自主意识的人，必须能够自主、自由地思考，形成自己的观点和观念，并能据此驱动自身的行为实践。从儿童心理发展过程看，尽管小学阶段的儿童难以对自我意识形成清晰的认知，但在社会和教育氛围的刺激下，他们有机会受到鼓励，主动思考学习和游戏、生活与交往中的种种问题，而自己思考的过程本身，便是在形成作为大写的“我”的主体。现代的小学生，会动脑、点子多、不甘寂寞、争相出头，这就是自主意识显现的标志。这里需引起注意的是，要避免儿童的自主意识被异化为“自我中心”（即在思考、选择、行为的时候，纯粹以自我为出发点，毫不理会他人和周围环境的现实条件），这是需要教师给予必要的引导和帮助的。</a:t>
            </a:r>
            <a:endParaRPr lang="zh-CN" altLang="zh-CN" kern="100" dirty="0">
              <a:solidFill>
                <a:schemeClr val="tx1"/>
              </a:solidFill>
              <a:latin typeface="黑体" panose="02010600030101010101" charset="-122"/>
              <a:ea typeface="黑体" panose="02010600030101010101" charset="-122"/>
              <a:cs typeface="Times New Roman" panose="02020603050405020304" pitchFamily="18" charset="0"/>
            </a:endParaRPr>
          </a:p>
        </p:txBody>
      </p:sp>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b="8963"/>
          <a:stretch>
            <a:fillRect/>
          </a:stretch>
        </p:blipFill>
        <p:spPr>
          <a:xfrm>
            <a:off x="6781165" y="1156335"/>
            <a:ext cx="5168900" cy="47053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8"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amond(in)">
                                      <p:cBhvr>
                                        <p:cTn id="1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453390"/>
            <a:ext cx="616267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四、当代小学生的基本特征</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42249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sp>
        <p:nvSpPr>
          <p:cNvPr id="4" name="矩形 3"/>
          <p:cNvSpPr/>
          <p:nvPr/>
        </p:nvSpPr>
        <p:spPr>
          <a:xfrm>
            <a:off x="422275" y="1252220"/>
            <a:ext cx="6538595" cy="5527675"/>
          </a:xfrm>
          <a:prstGeom prst="rect">
            <a:avLst/>
          </a:prstGeom>
        </p:spPr>
        <p:txBody>
          <a:bodyPr wrap="square">
            <a:spAutoFit/>
          </a:bodyPr>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accent2"/>
                </a:solidFill>
                <a:latin typeface="黑体" panose="02010600030101010101" charset="-122"/>
                <a:ea typeface="黑体" panose="02010600030101010101" charset="-122"/>
                <a:cs typeface="Times New Roman" panose="02020603050405020304" pitchFamily="18" charset="0"/>
              </a:rPr>
              <a:t>（二）越来越显现出开放、活跃、求新求异的品性</a:t>
            </a:r>
            <a:endParaRPr lang="zh-CN" altLang="zh-CN" sz="2000" kern="100" dirty="0">
              <a:solidFill>
                <a:schemeClr val="accent2"/>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tx1"/>
                </a:solidFill>
                <a:latin typeface="黑体" panose="02010600030101010101" charset="-122"/>
                <a:ea typeface="黑体" panose="02010600030101010101" charset="-122"/>
                <a:cs typeface="Times New Roman" panose="02020603050405020304" pitchFamily="18" charset="0"/>
              </a:rPr>
              <a:t>随着进入小学生活，当代儿童的社会交往空间比过去有了很大的拓展，交往对象也呈现出多样化，除了父母、教师、同伴之外，还有社会各种行业人员，包括个体商贩，甚至外国人等。交往对象的扩展会使儿童产生新的认识和体验，与各种人进行交往的过程，能促使儿童的思想逐步开放，倾向于扩展自己的社交范围，容纳不同的意见和观点。尤其是计算机互联网的发展与普及，使越来越多的学生在“触网”的同时，观念、性情乃至行为都发生了变化。小学生正逐渐成为互联网世界中的“生力军”。网络犹如一扇窗户，为儿童打开了广博的外部世界。开放、新奇、活跃是网络的基本特点，小学生畅游其中，无形中就受到了这些特点的影响，耳濡目染地形成了类似的个性品质。</a:t>
            </a:r>
            <a:endParaRPr lang="zh-CN" altLang="zh-CN" kern="100" dirty="0">
              <a:solidFill>
                <a:schemeClr val="tx1"/>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tx1"/>
                </a:solidFill>
                <a:latin typeface="黑体" panose="02010600030101010101" charset="-122"/>
                <a:ea typeface="黑体" panose="02010600030101010101" charset="-122"/>
                <a:cs typeface="Times New Roman" panose="02020603050405020304" pitchFamily="18" charset="0"/>
              </a:rPr>
              <a:t>儿童的这些特点是当今开放社会的反映，因此，培养小学生的社会交往能力，学会竞争和合作，是小学教育的重要课题。</a:t>
            </a:r>
            <a:endParaRPr lang="zh-CN" altLang="zh-CN" kern="100" dirty="0">
              <a:solidFill>
                <a:schemeClr val="tx1"/>
              </a:solidFill>
              <a:latin typeface="黑体" panose="02010600030101010101" charset="-122"/>
              <a:ea typeface="黑体" panose="02010600030101010101" charset="-122"/>
              <a:cs typeface="Times New Roman" panose="02020603050405020304" pitchFamily="18" charset="0"/>
            </a:endParaRPr>
          </a:p>
        </p:txBody>
      </p:sp>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b="8963"/>
          <a:stretch>
            <a:fillRect/>
          </a:stretch>
        </p:blipFill>
        <p:spPr>
          <a:xfrm>
            <a:off x="6781165" y="1156335"/>
            <a:ext cx="5168900" cy="47053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8"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amond(in)">
                                      <p:cBhvr>
                                        <p:cTn id="1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453390"/>
            <a:ext cx="616267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四、当代小学生的基本特征</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42249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sp>
        <p:nvSpPr>
          <p:cNvPr id="4" name="矩形 3"/>
          <p:cNvSpPr/>
          <p:nvPr/>
        </p:nvSpPr>
        <p:spPr>
          <a:xfrm>
            <a:off x="441325" y="1509395"/>
            <a:ext cx="6538595" cy="4448175"/>
          </a:xfrm>
          <a:prstGeom prst="rect">
            <a:avLst/>
          </a:prstGeom>
        </p:spPr>
        <p:txBody>
          <a:bodyPr wrap="square">
            <a:spAutoFit/>
          </a:bodyPr>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accent2"/>
                </a:solidFill>
                <a:latin typeface="黑体" panose="02010600030101010101" charset="-122"/>
                <a:ea typeface="黑体" panose="02010600030101010101" charset="-122"/>
                <a:cs typeface="Times New Roman" panose="02020603050405020304" pitchFamily="18" charset="0"/>
              </a:rPr>
              <a:t>（三）出现了一定的功利心态</a:t>
            </a:r>
            <a:endParaRPr lang="zh-CN" altLang="zh-CN" sz="2000" kern="100" dirty="0">
              <a:solidFill>
                <a:schemeClr val="accent2"/>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tx1"/>
                </a:solidFill>
                <a:latin typeface="黑体" panose="02010600030101010101" charset="-122"/>
                <a:ea typeface="黑体" panose="02010600030101010101" charset="-122"/>
                <a:cs typeface="Times New Roman" panose="02020603050405020304" pitchFamily="18" charset="0"/>
              </a:rPr>
              <a:t>在向市场经济转轨的过程中，商业文化日益兴起，人们的利益观、金钱观发生很大的变化，追逐利益、获取财富成为人们生活、工作的重要目标，这一社会价值观的转变也影响到小学校园里的孩子们。一方面，他们在家庭、社区中，通过传媒、他人言行，感受到了崇尚实利的风气；另一方面，从父母那里得来的零花钱，比过去的儿童显著增加，有的甚至成了“小富翁”，于是，想金钱、要实惠的功利心态逐渐滋生。比起过去的儿童，对个人利益的认识，经济意识的萌发，在现在的环境中有一定的积极的意义，但如果儿童的功利心态过于严重，将导致自私、唯金钱是图的不良品质，在小学教育过程中这是应该加以关注的。</a:t>
            </a:r>
            <a:endParaRPr lang="zh-CN" altLang="zh-CN" kern="100" dirty="0">
              <a:solidFill>
                <a:schemeClr val="tx1"/>
              </a:solidFill>
              <a:latin typeface="黑体" panose="02010600030101010101" charset="-122"/>
              <a:ea typeface="黑体" panose="02010600030101010101" charset="-122"/>
              <a:cs typeface="Times New Roman" panose="02020603050405020304" pitchFamily="18" charset="0"/>
            </a:endParaRPr>
          </a:p>
        </p:txBody>
      </p:sp>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b="8963"/>
          <a:stretch>
            <a:fillRect/>
          </a:stretch>
        </p:blipFill>
        <p:spPr>
          <a:xfrm>
            <a:off x="6781165" y="1156335"/>
            <a:ext cx="5168900" cy="47053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8"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amond(in)">
                                      <p:cBhvr>
                                        <p:cTn id="1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453390"/>
            <a:ext cx="616267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四、当代小学生的基本特征</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42249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sp>
        <p:nvSpPr>
          <p:cNvPr id="4" name="矩形 3"/>
          <p:cNvSpPr/>
          <p:nvPr/>
        </p:nvSpPr>
        <p:spPr>
          <a:xfrm>
            <a:off x="349250" y="1509395"/>
            <a:ext cx="6840220" cy="4848225"/>
          </a:xfrm>
          <a:prstGeom prst="rect">
            <a:avLst/>
          </a:prstGeom>
        </p:spPr>
        <p:txBody>
          <a:bodyPr wrap="square">
            <a:spAutoFit/>
          </a:bodyPr>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accent2"/>
                </a:solidFill>
                <a:latin typeface="黑体" panose="02010600030101010101" charset="-122"/>
                <a:ea typeface="黑体" panose="02010600030101010101" charset="-122"/>
                <a:cs typeface="Times New Roman" panose="02020603050405020304" pitchFamily="18" charset="0"/>
              </a:rPr>
              <a:t>（四）学习压力较大，产生了一定的焦虑感和矛盾心理</a:t>
            </a:r>
            <a:endParaRPr lang="zh-CN" altLang="zh-CN" sz="2000" kern="100" dirty="0">
              <a:solidFill>
                <a:schemeClr val="accent2"/>
              </a:solidFill>
              <a:latin typeface="黑体" panose="02010600030101010101" charset="-122"/>
              <a:ea typeface="黑体" panose="02010600030101010101" charset="-122"/>
              <a:cs typeface="Times New Roman" panose="02020603050405020304" pitchFamily="18" charset="0"/>
            </a:endParaRPr>
          </a:p>
          <a:p>
            <a:pPr indent="508000" algn="just" fontAlgn="auto">
              <a:lnSpc>
                <a:spcPct val="130000"/>
              </a:lnSpc>
              <a:spcAft>
                <a:spcPts val="0"/>
              </a:spcAft>
              <a:extLst>
                <a:ext uri="{35155182-B16C-46BC-9424-99874614C6A1}">
                  <wpsdc:indentchars xmlns:wpsdc="http://www.wps.cn/officeDocument/2017/drawingmlCustomData" val="200" checksum="282533468"/>
                </a:ext>
              </a:extLst>
            </a:pPr>
            <a:endParaRPr lang="zh-CN" altLang="zh-CN" sz="2000" kern="100" dirty="0">
              <a:solidFill>
                <a:schemeClr val="accent2"/>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tx1"/>
                </a:solidFill>
                <a:latin typeface="黑体" panose="02010600030101010101" charset="-122"/>
                <a:ea typeface="黑体" panose="02010600030101010101" charset="-122"/>
                <a:cs typeface="Times New Roman" panose="02020603050405020304" pitchFamily="18" charset="0"/>
              </a:rPr>
              <a:t>现代小学生有些是独生子女，家庭的未来和希望需要这根“独苗”来承载。这种压力，会不自觉地通过亲子关系和教养方式传递到他们身上。学习同将来出人头地的不言自明的关系，便成为压力之源。问题在于，在一个班级、一个学校中，“优等生”永远只是一小部分学生的专属，于是更多学生必须面对来自家庭的不满、焦躁与责难。挥之不去的压力无疑会影响到他们的幼小心灵，造成了一定的焦虑感和矛盾心理。他们喜欢尝试新生事物，但缺乏毅力；不盲目顺从，但常表现出任性、一意孤行；具有自主欲望，但抹不去浓重的对父母的生活依赖心理；性情外向，但常常自觉孤独，内心自我封闭；善于反抗，但脆弱，经不起挫折。因此，应准确了解并正视当代小学生由于外部因素而带给他们的心理变化。</a:t>
            </a:r>
            <a:endParaRPr lang="zh-CN" altLang="zh-CN" kern="100" dirty="0">
              <a:solidFill>
                <a:schemeClr val="tx1"/>
              </a:solidFill>
              <a:latin typeface="黑体" panose="02010600030101010101" charset="-122"/>
              <a:ea typeface="黑体" panose="02010600030101010101" charset="-122"/>
              <a:cs typeface="Times New Roman" panose="02020603050405020304" pitchFamily="18" charset="0"/>
            </a:endParaRPr>
          </a:p>
        </p:txBody>
      </p:sp>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b="8963"/>
          <a:stretch>
            <a:fillRect/>
          </a:stretch>
        </p:blipFill>
        <p:spPr>
          <a:xfrm>
            <a:off x="7270115" y="1209040"/>
            <a:ext cx="5168900" cy="47053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8"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amond(in)">
                                      <p:cBhvr>
                                        <p:cTn id="1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114324" y="4192512"/>
              <a:ext cx="4791314" cy="658718"/>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　树立良好的第一印象</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任务三</a:t>
              </a:r>
              <a:endParaRPr lang="en-US" altLang="zh-CN"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6336134" y="2148205"/>
            <a:ext cx="4017010" cy="119888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理解第一印象的概念及作用。</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理解并掌握树立良好第一印象的方法。</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3. 创新性地想出树立良好第一印象的方法。</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336030" y="4364355"/>
            <a:ext cx="471805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设想你刚成为一名班主任，请撰写一篇向小学生介绍自己的发言稿。</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2" name="文本框 31"/>
          <p:cNvSpPr txBox="1"/>
          <p:nvPr/>
        </p:nvSpPr>
        <p:spPr>
          <a:xfrm>
            <a:off x="3716655" y="1075690"/>
            <a:ext cx="3802380"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心理学中的“首因效应”</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2360295" y="1622425"/>
            <a:ext cx="7418070" cy="390017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1957 年，美国心理学家卢钦斯做了这样一个实验。他编撰了两段描写一个名叫吉姆的男孩的生活片段的文字，一段文字将吉姆描写成热情、外向的人，说吉姆与朋友一起去上学，他走在撒满阳光的马路上，与店铺里的熟人说话，与新结识的女孩子打招呼等；另一段文字则相反，把他描写成冷淡而内向的人，说吉姆放学后一个人步行回家，他走在马路的背阴一侧，没有与新近结识的女孩子打招呼等。在实验中，卢钦斯把两段文字加以组合：</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第一组，描写吉姆热情外向的文字先出现，冷淡内向的文字后出现。</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第二组，描写吉姆冷淡内向的文字先出现，热情外向的文字后出现。</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第三组，只显示描写吉姆热情外向的文字。</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第四组，只显示描写吉姆冷淡内向的文字。</a:t>
            </a:r>
            <a:endParaRPr lang="zh-CN" altLang="en-US" b="1">
              <a:solidFill>
                <a:srgbClr val="0070C0"/>
              </a:solidFill>
            </a:endParaRPr>
          </a:p>
        </p:txBody>
      </p:sp>
      <p:grpSp>
        <p:nvGrpSpPr>
          <p:cNvPr id="9" name="组合 8"/>
          <p:cNvGrpSpPr/>
          <p:nvPr/>
        </p:nvGrpSpPr>
        <p:grpSpPr>
          <a:xfrm>
            <a:off x="10238105" y="821055"/>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sym typeface="+mn-ea"/>
                </a:rPr>
                <a:t>扩展阅读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0152317" y="4311055"/>
            <a:ext cx="1613328" cy="1607731"/>
          </a:xfrm>
          <a:prstGeom prst="rect">
            <a:avLst/>
          </a:prstGeom>
        </p:spPr>
      </p:pic>
      <p:grpSp>
        <p:nvGrpSpPr>
          <p:cNvPr id="6" name="组合 5"/>
          <p:cNvGrpSpPr/>
          <p:nvPr/>
        </p:nvGrpSpPr>
        <p:grpSpPr>
          <a:xfrm>
            <a:off x="731520" y="1144905"/>
            <a:ext cx="1187450" cy="5097780"/>
            <a:chOff x="15684" y="-27"/>
            <a:chExt cx="1870" cy="8028"/>
          </a:xfrm>
        </p:grpSpPr>
        <p:sp>
          <p:nvSpPr>
            <p:cNvPr id="7" name="矩形 6"/>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8" name="文本框 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扩展阅读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749237" y="4838105"/>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ppt_y</p:attrName>
                                        </p:attrNameLst>
                                      </p:cBhvr>
                                      <p:tavLst>
                                        <p:tav tm="0">
                                          <p:val>
                                            <p:strVal val="#ppt_y+#ppt_h*1.125000"/>
                                          </p:val>
                                        </p:tav>
                                        <p:tav tm="100000">
                                          <p:val>
                                            <p:strVal val="#ppt_y"/>
                                          </p:val>
                                        </p:tav>
                                      </p:tavLst>
                                    </p:anim>
                                    <p:animEffect transition="in" filter="wipe(up)">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sp>
        <p:nvSpPr>
          <p:cNvPr id="32" name="文本框 31"/>
          <p:cNvSpPr txBox="1"/>
          <p:nvPr/>
        </p:nvSpPr>
        <p:spPr>
          <a:xfrm>
            <a:off x="3716655" y="1075690"/>
            <a:ext cx="3802380"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心理学中的“首因效应”</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2898775" y="1622425"/>
            <a:ext cx="6585585" cy="390017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卢钦斯让四组人分别阅读一组文字材料，然后回答一个问题：“吉姆是一个什么样的人？”结果发现，第一组中有78% 的人认为吉姆是友好的，第二组中只有18% 的人认为吉姆是友好的，第三组中认为吉姆是友好的人有95%，第四组只有3% 的人认为吉姆是友好的。</a:t>
            </a:r>
            <a:endParaRPr lang="zh-CN" altLang="en-US">
              <a:solidFill>
                <a:schemeClr val="tx1"/>
              </a:solidFill>
            </a:endParaRPr>
          </a:p>
          <a:p>
            <a:pPr indent="457200"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rPr>
              <a:t>第一组和第二组条件下，相同的内容，只因顺序不同，人们对吉姆的印象差别竟然如此之大！也就是说，信息呈现的顺序影响了对人的整体看法，先呈现的信息比后呈现的信息有更大的影响作用。这个现象叫作首因效应，也叫第一印象效应，它是指第一次接触陌生人或事物形成的印象对人们后来的认识起到了先入为主的作用。</a:t>
            </a:r>
            <a:endParaRPr lang="zh-CN" altLang="en-US">
              <a:solidFill>
                <a:schemeClr val="tx1"/>
              </a:solidFill>
            </a:endParaRPr>
          </a:p>
        </p:txBody>
      </p:sp>
      <p:grpSp>
        <p:nvGrpSpPr>
          <p:cNvPr id="9" name="组合 8"/>
          <p:cNvGrpSpPr/>
          <p:nvPr/>
        </p:nvGrpSpPr>
        <p:grpSpPr>
          <a:xfrm>
            <a:off x="10238105" y="821055"/>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sym typeface="+mn-ea"/>
                </a:rPr>
                <a:t>扩展阅读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10152317" y="4311055"/>
            <a:ext cx="1613328" cy="1607731"/>
          </a:xfrm>
          <a:prstGeom prst="rect">
            <a:avLst/>
          </a:prstGeom>
        </p:spPr>
      </p:pic>
      <p:grpSp>
        <p:nvGrpSpPr>
          <p:cNvPr id="6" name="组合 5"/>
          <p:cNvGrpSpPr/>
          <p:nvPr/>
        </p:nvGrpSpPr>
        <p:grpSpPr>
          <a:xfrm>
            <a:off x="731520" y="1144905"/>
            <a:ext cx="1187450" cy="5097780"/>
            <a:chOff x="15684" y="-27"/>
            <a:chExt cx="1870" cy="8028"/>
          </a:xfrm>
        </p:grpSpPr>
        <p:sp>
          <p:nvSpPr>
            <p:cNvPr id="7" name="矩形 6"/>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8" name="文本框 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扩展阅读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1931" b="68277"/>
          <a:stretch>
            <a:fillRect/>
          </a:stretch>
        </p:blipFill>
        <p:spPr>
          <a:xfrm>
            <a:off x="749237" y="4838105"/>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ppt_y</p:attrName>
                                        </p:attrNameLst>
                                      </p:cBhvr>
                                      <p:tavLst>
                                        <p:tav tm="0">
                                          <p:val>
                                            <p:strVal val="#ppt_y+#ppt_h*1.125000"/>
                                          </p:val>
                                        </p:tav>
                                        <p:tav tm="100000">
                                          <p:val>
                                            <p:strVal val="#ppt_y"/>
                                          </p:val>
                                        </p:tav>
                                      </p:tavLst>
                                    </p:anim>
                                    <p:animEffect transition="in" filter="wipe(up)">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8975" y="716915"/>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nvGrpSpPr>
          <p:cNvPr id="5" name="组合 4"/>
          <p:cNvGrpSpPr/>
          <p:nvPr/>
        </p:nvGrpSpPr>
        <p:grpSpPr>
          <a:xfrm>
            <a:off x="3401060" y="2158365"/>
            <a:ext cx="5527675" cy="688975"/>
            <a:chOff x="2596" y="2230"/>
            <a:chExt cx="8705" cy="1085"/>
          </a:xfrm>
        </p:grpSpPr>
        <p:sp>
          <p:nvSpPr>
            <p:cNvPr id="2" name="圆角矩形 1"/>
            <p:cNvSpPr/>
            <p:nvPr/>
          </p:nvSpPr>
          <p:spPr>
            <a:xfrm>
              <a:off x="2879" y="2230"/>
              <a:ext cx="8422" cy="1085"/>
            </a:xfrm>
            <a:prstGeom prst="roundRect">
              <a:avLst>
                <a:gd name="adj" fmla="val 37158"/>
              </a:avLst>
            </a:prstGeom>
            <a:solidFill>
              <a:schemeClr val="bg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3" name="矩形 2"/>
            <p:cNvSpPr/>
            <p:nvPr/>
          </p:nvSpPr>
          <p:spPr>
            <a:xfrm>
              <a:off x="3383" y="2326"/>
              <a:ext cx="7918" cy="822"/>
            </a:xfrm>
            <a:prstGeom prst="rect">
              <a:avLst/>
            </a:prstGeom>
          </p:spPr>
          <p:txBody>
            <a:bodyPr wrap="square">
              <a:spAutoFit/>
            </a:bodyPr>
            <a:p>
              <a:pPr algn="l">
                <a:defRPr/>
              </a:pPr>
              <a:r>
                <a:rPr lang="en-US" altLang="zh-CN" sz="2800" b="1" kern="100" dirty="0">
                  <a:solidFill>
                    <a:schemeClr val="tx1"/>
                  </a:solidFill>
                  <a:latin typeface="黑体" panose="02010600030101010101" charset="-122"/>
                  <a:ea typeface="黑体" panose="02010600030101010101" charset="-122"/>
                  <a:cs typeface="Times New Roman" panose="02020603050405020304" pitchFamily="18" charset="0"/>
                </a:rPr>
                <a:t>一、首因效应</a:t>
              </a:r>
              <a:endParaRPr lang="en-US" altLang="zh-CN" sz="28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4" name="椭圆 3"/>
            <p:cNvSpPr/>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grpSp>
        <p:nvGrpSpPr>
          <p:cNvPr id="6" name="组合 5"/>
          <p:cNvGrpSpPr/>
          <p:nvPr/>
        </p:nvGrpSpPr>
        <p:grpSpPr>
          <a:xfrm>
            <a:off x="3401060" y="3282950"/>
            <a:ext cx="5527675" cy="688975"/>
            <a:chOff x="2596" y="2230"/>
            <a:chExt cx="8705" cy="1085"/>
          </a:xfrm>
        </p:grpSpPr>
        <p:sp>
          <p:nvSpPr>
            <p:cNvPr id="7" name="圆角矩形 6"/>
            <p:cNvSpPr/>
            <p:nvPr/>
          </p:nvSpPr>
          <p:spPr>
            <a:xfrm>
              <a:off x="2879" y="2230"/>
              <a:ext cx="8422" cy="1085"/>
            </a:xfrm>
            <a:prstGeom prst="roundRect">
              <a:avLst>
                <a:gd name="adj" fmla="val 37158"/>
              </a:avLst>
            </a:prstGeom>
            <a:solidFill>
              <a:schemeClr val="bg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0" name="矩形 9"/>
            <p:cNvSpPr/>
            <p:nvPr/>
          </p:nvSpPr>
          <p:spPr>
            <a:xfrm>
              <a:off x="3383" y="2342"/>
              <a:ext cx="7918" cy="822"/>
            </a:xfrm>
            <a:prstGeom prst="rect">
              <a:avLst/>
            </a:prstGeom>
          </p:spPr>
          <p:txBody>
            <a:bodyPr wrap="square">
              <a:spAutoFit/>
            </a:bodyPr>
            <a:p>
              <a:pPr algn="l">
                <a:defRPr/>
              </a:pPr>
              <a:r>
                <a:rPr lang="en-US" altLang="zh-CN" sz="2800" b="1" kern="100" dirty="0">
                  <a:solidFill>
                    <a:schemeClr val="tx1"/>
                  </a:solidFill>
                  <a:latin typeface="黑体" panose="02010600030101010101" charset="-122"/>
                  <a:ea typeface="黑体" panose="02010600030101010101" charset="-122"/>
                  <a:cs typeface="Times New Roman" panose="02020603050405020304" pitchFamily="18" charset="0"/>
                </a:rPr>
                <a:t>二、树立良好第一印象的策略</a:t>
              </a:r>
              <a:endParaRPr lang="en-US" altLang="zh-CN" sz="28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11" name="椭圆 10"/>
            <p:cNvSpPr/>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par>
                                <p:cTn id="17" presetID="2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par>
                                <p:cTn id="20" presetID="22" presetClass="entr" presetSubtype="4"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72579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一、首因效应</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896610" y="1790065"/>
            <a:ext cx="5376545" cy="4767580"/>
          </a:xfrm>
          <a:prstGeom prst="rect">
            <a:avLst/>
          </a:prstGeom>
        </p:spPr>
        <p:txBody>
          <a:bodyPr wrap="square">
            <a:spAutoFit/>
          </a:bodyPr>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首因效应也称为“第一印象作用”“先入为主效应”。首因效应是指最初接触到的信息所形成的印象对人们以后的行为活动和评价的影响。人与人第一次交往中给人留下的印象，在对方的头脑中形成并占据着主导地位，这种效应即为首因效应。首因效应是人们普遍存在的一种主观性倾向。</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在班级管理中，班主任给学生留下的第一印象，对其威信的树立以及教育工作的顺利开展有着重大的影响。古人云：“亲其师，信其道。”所有学生都很用心地观察班主任的每一个动作、每一个眼神、每一种表情，会细心地倾听班主任的每一句话。因此，刚接手一个班级后，是班主任“感情投资”的最佳时机，要注意给学生留下良好的第一印象。</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922167" y="859787"/>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529648" y="239624"/>
            <a:ext cx="4759325" cy="706755"/>
          </a:xfrm>
          <a:prstGeom prst="rect">
            <a:avLst/>
          </a:prstGeom>
          <a:noFill/>
        </p:spPr>
        <p:txBody>
          <a:bodyPr wrap="square" rtlCol="0" anchor="t">
            <a:spAutoFit/>
          </a:bodyPr>
          <a:lstStyle/>
          <a:p>
            <a:pPr algn="ctr"/>
            <a:r>
              <a:rPr sz="4000" dirty="0">
                <a:solidFill>
                  <a:schemeClr val="accent6"/>
                </a:solidFill>
                <a:latin typeface="黑体" panose="02010600030101010101" charset="-122"/>
                <a:ea typeface="黑体" panose="02010600030101010101" charset="-122"/>
                <a:cs typeface="+mn-ea"/>
                <a:sym typeface="+mn-lt"/>
              </a:rPr>
              <a:t>项目目标</a:t>
            </a:r>
            <a:endParaRPr sz="4000" dirty="0">
              <a:solidFill>
                <a:schemeClr val="accent6"/>
              </a:solidFill>
              <a:latin typeface="黑体" panose="02010600030101010101" charset="-122"/>
              <a:ea typeface="黑体" panose="02010600030101010101" charset="-122"/>
              <a:cs typeface="+mn-ea"/>
              <a:sym typeface="+mn-lt"/>
            </a:endParaRPr>
          </a:p>
        </p:txBody>
      </p:sp>
      <p:sp>
        <p:nvSpPr>
          <p:cNvPr id="13" name="Freeform 9"/>
          <p:cNvSpPr/>
          <p:nvPr/>
        </p:nvSpPr>
        <p:spPr bwMode="auto">
          <a:xfrm>
            <a:off x="301837" y="94615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grpSp>
        <p:nvGrpSpPr>
          <p:cNvPr id="19" name="组合 18"/>
          <p:cNvGrpSpPr/>
          <p:nvPr/>
        </p:nvGrpSpPr>
        <p:grpSpPr>
          <a:xfrm>
            <a:off x="2156460" y="1144905"/>
            <a:ext cx="1652270" cy="2454910"/>
            <a:chOff x="3345" y="2143"/>
            <a:chExt cx="2602"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2" name="矩形 1"/>
            <p:cNvSpPr/>
            <p:nvPr/>
          </p:nvSpPr>
          <p:spPr>
            <a:xfrm>
              <a:off x="3574" y="4253"/>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en-US" altLang="zh-CN" dirty="0">
                <a:solidFill>
                  <a:schemeClr val="bg1"/>
                </a:solidFill>
                <a:latin typeface="黑体" panose="02010600030101010101" charset="-122"/>
                <a:ea typeface="黑体" panose="02010600030101010101" charset="-122"/>
                <a:cs typeface="+mn-ea"/>
                <a:sym typeface="+mn-lt"/>
              </a:endParaRPr>
            </a:p>
          </p:txBody>
        </p:sp>
      </p:grpSp>
      <p:grpSp>
        <p:nvGrpSpPr>
          <p:cNvPr id="20" name="组合 19"/>
          <p:cNvGrpSpPr/>
          <p:nvPr/>
        </p:nvGrpSpPr>
        <p:grpSpPr>
          <a:xfrm>
            <a:off x="5302250" y="1341120"/>
            <a:ext cx="1652270" cy="2499360"/>
            <a:chOff x="8299" y="2452"/>
            <a:chExt cx="2602" cy="3936"/>
          </a:xfrm>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solidFill>
              <a:schemeClr val="accent3"/>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0030101010101" charset="-122"/>
                <a:ea typeface="黑体" panose="0201060003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9" name="矩形 8"/>
            <p:cNvSpPr/>
            <p:nvPr/>
          </p:nvSpPr>
          <p:spPr>
            <a:xfrm>
              <a:off x="8528" y="4623"/>
              <a:ext cx="2144" cy="1016"/>
            </a:xfrm>
            <a:prstGeom prst="rect">
              <a:avLst/>
            </a:prstGeom>
          </p:spPr>
          <p:txBody>
            <a:bodyPr wrap="square">
              <a:spAutoFit/>
            </a:bodyPr>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grpSp>
        <p:nvGrpSpPr>
          <p:cNvPr id="21" name="组合 20"/>
          <p:cNvGrpSpPr/>
          <p:nvPr/>
        </p:nvGrpSpPr>
        <p:grpSpPr>
          <a:xfrm>
            <a:off x="8250555" y="1196340"/>
            <a:ext cx="1652270" cy="2454910"/>
            <a:chOff x="12942" y="2224"/>
            <a:chExt cx="2602" cy="3866"/>
          </a:xfrm>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10" name="矩形 9"/>
            <p:cNvSpPr/>
            <p:nvPr/>
          </p:nvSpPr>
          <p:spPr>
            <a:xfrm>
              <a:off x="13172" y="4270"/>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情感态度与价值观目标</a:t>
              </a:r>
              <a:endPar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sp>
        <p:nvSpPr>
          <p:cNvPr id="11" name="文本框 22"/>
          <p:cNvSpPr txBox="1"/>
          <p:nvPr/>
        </p:nvSpPr>
        <p:spPr>
          <a:xfrm flipH="1">
            <a:off x="1061085" y="3668395"/>
            <a:ext cx="3489325" cy="2792095"/>
          </a:xfrm>
          <a:prstGeom prst="rect">
            <a:avLst/>
          </a:prstGeom>
          <a:noFill/>
          <a:ln w="9525">
            <a:noFill/>
            <a:miter/>
          </a:ln>
          <a:effectLst>
            <a:outerShdw sx="999" sy="999" algn="ctr" rotWithShape="0">
              <a:srgbClr val="000000"/>
            </a:outerShdw>
          </a:effectLst>
        </p:spPr>
        <p:txBody>
          <a:bodyPr wrap="square" anchor="t">
            <a:spAutoFit/>
          </a:bodyPr>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了解小学生的身心发展规律，掌握了解学生的方法和原则。</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理解并掌握小学班主任应具备的职责与素养，掌握树立良好第一印象的方法。</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3. 能够结合多种方法，了解小学生的身心发展规律及教育策略。</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4. 能够结合所学知识，分析自身是否具备做班主任的各种素养，并总结出如何提高素养的策略和方法。</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sp>
        <p:nvSpPr>
          <p:cNvPr id="31" name="文本框 30"/>
          <p:cNvSpPr txBox="1"/>
          <p:nvPr/>
        </p:nvSpPr>
        <p:spPr>
          <a:xfrm flipH="1">
            <a:off x="4813935" y="3841115"/>
            <a:ext cx="2844165" cy="1891665"/>
          </a:xfrm>
          <a:prstGeom prst="rect">
            <a:avLst/>
          </a:prstGeom>
          <a:noFill/>
          <a:ln w="9525">
            <a:noFill/>
            <a:miter/>
          </a:ln>
          <a:effectLst>
            <a:outerShdw sx="999" sy="999" algn="ctr" rotWithShape="0">
              <a:srgbClr val="000000"/>
            </a:outerShdw>
          </a:effectLst>
        </p:spPr>
        <p:txBody>
          <a:bodyPr wrap="square" anchor="t">
            <a:spAutoFit/>
          </a:bodyPr>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通过思维导图的方法，梳理和掌握小学生不同年龄阶段的特征及教育策略。</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通过任务驱动、小组合作的学习方式，提高创新意识，提高解决实际问题的能力。</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sp>
        <p:nvSpPr>
          <p:cNvPr id="25" name="文本框 22"/>
          <p:cNvSpPr txBox="1"/>
          <p:nvPr/>
        </p:nvSpPr>
        <p:spPr>
          <a:xfrm flipH="1">
            <a:off x="8018780" y="3698875"/>
            <a:ext cx="2998470" cy="2491740"/>
          </a:xfrm>
          <a:prstGeom prst="rect">
            <a:avLst/>
          </a:prstGeom>
          <a:noFill/>
          <a:ln w="9525">
            <a:noFill/>
            <a:miter/>
          </a:ln>
          <a:effectLst>
            <a:outerShdw sx="999" sy="999" algn="ctr" rotWithShape="0">
              <a:srgbClr val="000000"/>
            </a:outerShdw>
          </a:effectLst>
        </p:spPr>
        <p:txBody>
          <a:bodyPr wrap="square" anchor="t">
            <a:spAutoFit/>
          </a:bodyPr>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培养学生的自主学习和独立思考的能力。</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培养学生团队协作、人际沟通等可持续发展的能力。</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3. 培养学生严谨的学习态度，创造良好的学习氛围。</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algn="l" fontAlgn="auto">
              <a:lnSpc>
                <a:spcPct val="150000"/>
              </a:lnSpc>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4. 激发学生的学习热情，培养学生的良好的职业素养。</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cxnSp>
        <p:nvCxnSpPr>
          <p:cNvPr id="14" name="直接连接符 13"/>
          <p:cNvCxnSpPr/>
          <p:nvPr/>
        </p:nvCxnSpPr>
        <p:spPr>
          <a:xfrm flipV="1">
            <a:off x="4656455" y="3841115"/>
            <a:ext cx="26035" cy="238188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837805" y="3841115"/>
            <a:ext cx="5080" cy="2371090"/>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000" fill="hold">
                                          <p:stCondLst>
                                            <p:cond delay="0"/>
                                          </p:stCondLst>
                                        </p:cTn>
                                        <p:tgtEl>
                                          <p:spTgt spid="19"/>
                                        </p:tgtEl>
                                        <p:attrNameLst>
                                          <p:attrName>style.visibility</p:attrName>
                                        </p:attrNameLst>
                                      </p:cBhvr>
                                      <p:to>
                                        <p:strVal val="visible"/>
                                      </p:to>
                                    </p:set>
                                    <p:animEffect transition="in" filter="blinds(horizontal)">
                                      <p:cBhvr>
                                        <p:cTn id="16" dur="1000"/>
                                        <p:tgtEl>
                                          <p:spTgt spid="19"/>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1"/>
                                        </p:tgtEl>
                                        <p:attrNameLst>
                                          <p:attrName>style.visibility</p:attrName>
                                        </p:attrNameLst>
                                      </p:cBhvr>
                                      <p:to>
                                        <p:strVal val="visible"/>
                                      </p:to>
                                    </p:set>
                                    <p:animEffect transition="in" filter="blinds(horizontal)">
                                      <p:cBhvr>
                                        <p:cTn id="19" dur="1000"/>
                                        <p:tgtEl>
                                          <p:spTgt spid="11"/>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000"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par>
                                <p:cTn id="28" presetID="3" presetClass="entr" presetSubtype="10" fill="hold" grpId="0" nodeType="withEffect">
                                  <p:stCondLst>
                                    <p:cond delay="0"/>
                                  </p:stCondLst>
                                  <p:childTnLst>
                                    <p:set>
                                      <p:cBhvr>
                                        <p:cTn id="29" dur="1000" fill="hold">
                                          <p:stCondLst>
                                            <p:cond delay="0"/>
                                          </p:stCondLst>
                                        </p:cTn>
                                        <p:tgtEl>
                                          <p:spTgt spid="31"/>
                                        </p:tgtEl>
                                        <p:attrNameLst>
                                          <p:attrName>style.visibility</p:attrName>
                                        </p:attrNameLst>
                                      </p:cBhvr>
                                      <p:to>
                                        <p:strVal val="visible"/>
                                      </p:to>
                                    </p:set>
                                    <p:animEffect transition="in" filter="blinds(horizontal)">
                                      <p:cBhvr>
                                        <p:cTn id="30" dur="1000"/>
                                        <p:tgtEl>
                                          <p:spTgt spid="31"/>
                                        </p:tgtEl>
                                      </p:cBhvr>
                                    </p:animEffect>
                                  </p:childTnLst>
                                </p:cTn>
                              </p:par>
                              <p:par>
                                <p:cTn id="31" presetID="18" presetClass="entr" presetSubtype="12"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000" fill="hold">
                                          <p:stCondLst>
                                            <p:cond delay="0"/>
                                          </p:stCondLst>
                                        </p:cTn>
                                        <p:tgtEl>
                                          <p:spTgt spid="21"/>
                                        </p:tgtEl>
                                        <p:attrNameLst>
                                          <p:attrName>style.visibility</p:attrName>
                                        </p:attrNameLst>
                                      </p:cBhvr>
                                      <p:to>
                                        <p:strVal val="visible"/>
                                      </p:to>
                                    </p:set>
                                    <p:animEffect transition="in" filter="blinds(horizontal)">
                                      <p:cBhvr>
                                        <p:cTn id="38" dur="1000"/>
                                        <p:tgtEl>
                                          <p:spTgt spid="21"/>
                                        </p:tgtEl>
                                      </p:cBhvr>
                                    </p:animEffect>
                                  </p:childTnLst>
                                </p:cTn>
                              </p:par>
                              <p:par>
                                <p:cTn id="39" presetID="3" presetClass="entr" presetSubtype="10" fill="hold" grpId="0" nodeType="withEffect">
                                  <p:stCondLst>
                                    <p:cond delay="0"/>
                                  </p:stCondLst>
                                  <p:childTnLst>
                                    <p:set>
                                      <p:cBhvr>
                                        <p:cTn id="40" dur="1000" fill="hold">
                                          <p:stCondLst>
                                            <p:cond delay="0"/>
                                          </p:stCondLst>
                                        </p:cTn>
                                        <p:tgtEl>
                                          <p:spTgt spid="25"/>
                                        </p:tgtEl>
                                        <p:attrNameLst>
                                          <p:attrName>style.visibility</p:attrName>
                                        </p:attrNameLst>
                                      </p:cBhvr>
                                      <p:to>
                                        <p:strVal val="visible"/>
                                      </p:to>
                                    </p:set>
                                    <p:animEffect transition="in" filter="blinds(horizontal)">
                                      <p:cBhvr>
                                        <p:cTn id="4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P spid="11" grpId="0" bldLvl="0" animBg="1"/>
      <p:bldP spid="31" grpId="0" bldLvl="0" animBg="1"/>
      <p:bldP spid="25"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620522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二、树立良好第一印象的策略</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896610" y="1790065"/>
            <a:ext cx="5376545" cy="4767580"/>
          </a:xfrm>
          <a:prstGeom prst="rect">
            <a:avLst/>
          </a:prstGeom>
        </p:spPr>
        <p:txBody>
          <a:bodyPr wrap="square">
            <a:spAutoFit/>
          </a:bodyPr>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rPr>
              <a:t>（一）可亲的微笑和整洁的仪表</a:t>
            </a:r>
            <a:endPar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人际关系实验证明：在信息的全部表达中，说话占7%，态度占38%，而表情动作占55%；表情中的目光和微笑是表现力最丰富、最有效的一种非语言符号。一些对学生的调查也显示，学生喜欢面带微笑的教师，而不喜欢教师生气或严厉的样子，因为</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看到教师的微笑就会消除紧张感，从而轻松愉快地学习。这正所谓“感人心者，莫先乎情”。因此，班主任要通过亲切的面容、慈爱的微笑、期待的目光、整洁的仪表及适当的举止，给学生留下良好的第一印象，形成良好的教育基础。同时，班主任良好的仪态还是促进学生健康个性形成的重要影响因素。</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922167" y="859787"/>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620522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二、树立良好第一印象的策略</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896610" y="1790065"/>
            <a:ext cx="5376545" cy="4407535"/>
          </a:xfrm>
          <a:prstGeom prst="rect">
            <a:avLst/>
          </a:prstGeom>
        </p:spPr>
        <p:txBody>
          <a:bodyPr wrap="square">
            <a:spAutoFit/>
          </a:bodyPr>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rPr>
              <a:t>（二）热情、风趣的自我介绍</a:t>
            </a:r>
            <a:endPar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班主任的自我介绍除了姓名之外，还可以包括自己的学习或工作经历及成就、兴趣爱好、教育理念、对自己和对学生的期望等。如果班主任的自我介绍热情、风趣，就能够在开学初一下子得到学生的印象分。</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rPr>
              <a:t>（三）给学生的一封信</a:t>
            </a:r>
            <a:endPar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如果是新任一年级或者继任中高年级班主任，还可以在暑假临开学前给每位学生写一封热情洋溢的信，设法在开学前寄到每一位学生手中，目的在于唤起学生们对新老师、新集体的憧憬和渴望，从而更快捷地建立起师生之间和谐的心理关系。</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922167" y="859787"/>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620522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二、树立良好第一印象的策略</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896610" y="1790065"/>
            <a:ext cx="5376545" cy="2609215"/>
          </a:xfrm>
          <a:prstGeom prst="rect">
            <a:avLst/>
          </a:prstGeom>
        </p:spPr>
        <p:txBody>
          <a:bodyPr wrap="square">
            <a:spAutoFit/>
          </a:bodyPr>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著名的班主任李镇西老师在担任班主任期间，就采用过这个方法，他说：“我们可以想象，本来就对学校生活怀着憧憬的孩子，在读完这封信后，会在心中升起怎样急切的盼望，更重要的是，通过这封信，我不但开始与学生建立起一种感情联系，而且开始引导他们思考，该如何为建设班集体贡献力量。”</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922167" y="859787"/>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620522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二、树立良好第一印象的策略</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896610" y="1790065"/>
            <a:ext cx="5376545" cy="4048125"/>
          </a:xfrm>
          <a:prstGeom prst="rect">
            <a:avLst/>
          </a:prstGeom>
        </p:spPr>
        <p:txBody>
          <a:bodyPr wrap="square">
            <a:spAutoFit/>
          </a:bodyPr>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rPr>
              <a:t>（四）召开“记者招待会”</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和学生第一次见面，如果可以，开一个“记者招待会”也是很有必要的，而且很有意思。有必要是因为师生需要一种初步的直接沟通，有意思是这种问答式的方式别具一格，而且轻松自然，往往很受学生欢迎。李镇西老师就曾在自己的班级开过“记者招待会”，让学生们可以对自己感兴趣的问题进行提问，同学们从刚开始的特别拘束到后来的纷纷抢问，李镇西老师也一一回答了关于求学经历、人生中对自己影响最大的人等问题。</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922167" y="859787"/>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620522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二、树立良好第一印象的策略</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896610" y="1790065"/>
            <a:ext cx="5376545" cy="3688080"/>
          </a:xfrm>
          <a:prstGeom prst="rect">
            <a:avLst/>
          </a:prstGeom>
        </p:spPr>
        <p:txBody>
          <a:bodyPr wrap="square">
            <a:spAutoFit/>
          </a:bodyPr>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rPr>
              <a:t>（五）温暖的教室布置</a:t>
            </a:r>
            <a:endParaRPr lang="zh-CN" altLang="zh-CN" kern="100" dirty="0">
              <a:solidFill>
                <a:schemeClr val="accent2"/>
              </a:solidFill>
              <a:latin typeface="黑体" panose="02010600030101010101" charset="-122"/>
              <a:ea typeface="黑体" panose="0201060003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儿童进入学校后，教室便成为他们的“新家”，班主任应努力将教室营造得如同家一般温馨，使学生产生认同感和归属感，减轻其入学焦虑。为迎接学生的入学或者返校，班主任可以在黑板上写上欢迎词、画上简洁而美丽的图案。在低年级，班主任还可以提前在墙壁上设计出能全面反映学生学习和生活的多个板块，以便开学后填充具体内容，而中高年级班主任则可以在开学后再与学生共同商议教室设计。</a:t>
            </a:r>
            <a:endParaRPr lang="zh-CN"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3"/>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922167" y="859787"/>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221043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项目检测</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455" name="任意多边形: 形状 3"/>
          <p:cNvSpPr/>
          <p:nvPr/>
        </p:nvSpPr>
        <p:spPr>
          <a:xfrm>
            <a:off x="-5701589" y="2571018"/>
            <a:ext cx="17335229" cy="5125182"/>
          </a:xfrm>
          <a:custGeom>
            <a:avLst/>
            <a:gdLst>
              <a:gd name="connsiteX0" fmla="*/ 1558609 w 15106252"/>
              <a:gd name="connsiteY0" fmla="*/ 5002560 h 5852756"/>
              <a:gd name="connsiteX1" fmla="*/ 7529103 w 15106252"/>
              <a:gd name="connsiteY1" fmla="*/ 254 h 5852756"/>
              <a:gd name="connsiteX2" fmla="*/ 12961714 w 15106252"/>
              <a:gd name="connsiteY2" fmla="*/ 5231160 h 5852756"/>
              <a:gd name="connsiteX3" fmla="*/ 14319867 w 15106252"/>
              <a:gd name="connsiteY3" fmla="*/ 5392524 h 5852756"/>
              <a:gd name="connsiteX4" fmla="*/ 1195538 w 15106252"/>
              <a:gd name="connsiteY4" fmla="*/ 5836277 h 5852756"/>
              <a:gd name="connsiteX5" fmla="*/ 644209 w 15106252"/>
              <a:gd name="connsiteY5" fmla="*/ 4747065 h 5852756"/>
              <a:gd name="connsiteX6" fmla="*/ 1558609 w 15106252"/>
              <a:gd name="connsiteY6" fmla="*/ 5002560 h 5852756"/>
              <a:gd name="connsiteX0-1" fmla="*/ 1558609 w 15106252"/>
              <a:gd name="connsiteY0-2" fmla="*/ 5002837 h 5853033"/>
              <a:gd name="connsiteX1-3" fmla="*/ 7529103 w 15106252"/>
              <a:gd name="connsiteY1-4" fmla="*/ 531 h 5853033"/>
              <a:gd name="connsiteX2-5" fmla="*/ 12961714 w 15106252"/>
              <a:gd name="connsiteY2-6" fmla="*/ 5231437 h 5853033"/>
              <a:gd name="connsiteX3-7" fmla="*/ 14319867 w 15106252"/>
              <a:gd name="connsiteY3-8" fmla="*/ 5392801 h 5853033"/>
              <a:gd name="connsiteX4-9" fmla="*/ 1195538 w 15106252"/>
              <a:gd name="connsiteY4-10" fmla="*/ 5836554 h 5853033"/>
              <a:gd name="connsiteX5-11" fmla="*/ 644209 w 15106252"/>
              <a:gd name="connsiteY5-12" fmla="*/ 4747342 h 5853033"/>
              <a:gd name="connsiteX6-13" fmla="*/ 1558609 w 15106252"/>
              <a:gd name="connsiteY6-14" fmla="*/ 5002837 h 5853033"/>
              <a:gd name="connsiteX0-15" fmla="*/ 4643258 w 15259442"/>
              <a:gd name="connsiteY0-16" fmla="*/ 5217460 h 5852503"/>
              <a:gd name="connsiteX1-17" fmla="*/ 7682293 w 15259442"/>
              <a:gd name="connsiteY1-18" fmla="*/ 1 h 5852503"/>
              <a:gd name="connsiteX2-19" fmla="*/ 13114904 w 15259442"/>
              <a:gd name="connsiteY2-20" fmla="*/ 5230907 h 5852503"/>
              <a:gd name="connsiteX3-21" fmla="*/ 14473057 w 15259442"/>
              <a:gd name="connsiteY3-22" fmla="*/ 5392271 h 5852503"/>
              <a:gd name="connsiteX4-23" fmla="*/ 1348728 w 15259442"/>
              <a:gd name="connsiteY4-24" fmla="*/ 5836024 h 5852503"/>
              <a:gd name="connsiteX5-25" fmla="*/ 797399 w 15259442"/>
              <a:gd name="connsiteY5-26" fmla="*/ 4746812 h 5852503"/>
              <a:gd name="connsiteX6-27" fmla="*/ 4643258 w 15259442"/>
              <a:gd name="connsiteY6-28" fmla="*/ 5217460 h 5852503"/>
              <a:gd name="connsiteX0-29" fmla="*/ 4643258 w 14846456"/>
              <a:gd name="connsiteY0-30" fmla="*/ 5218188 h 5855411"/>
              <a:gd name="connsiteX1-31" fmla="*/ 7682293 w 14846456"/>
              <a:gd name="connsiteY1-32" fmla="*/ 729 h 5855411"/>
              <a:gd name="connsiteX2-33" fmla="*/ 10949927 w 14846456"/>
              <a:gd name="connsiteY2-34" fmla="*/ 4841670 h 5855411"/>
              <a:gd name="connsiteX3-35" fmla="*/ 14473057 w 14846456"/>
              <a:gd name="connsiteY3-36" fmla="*/ 5392999 h 5855411"/>
              <a:gd name="connsiteX4-37" fmla="*/ 1348728 w 14846456"/>
              <a:gd name="connsiteY4-38" fmla="*/ 5836752 h 5855411"/>
              <a:gd name="connsiteX5-39" fmla="*/ 797399 w 14846456"/>
              <a:gd name="connsiteY5-40" fmla="*/ 4747540 h 5855411"/>
              <a:gd name="connsiteX6-41" fmla="*/ 4643258 w 14846456"/>
              <a:gd name="connsiteY6-42" fmla="*/ 5218188 h 5855411"/>
              <a:gd name="connsiteX0-43" fmla="*/ 3806597 w 14803172"/>
              <a:gd name="connsiteY0-44" fmla="*/ 4532180 h 5855203"/>
              <a:gd name="connsiteX1-45" fmla="*/ 7639009 w 14803172"/>
              <a:gd name="connsiteY1-46" fmla="*/ 521 h 5855203"/>
              <a:gd name="connsiteX2-47" fmla="*/ 10906643 w 14803172"/>
              <a:gd name="connsiteY2-48" fmla="*/ 4841462 h 5855203"/>
              <a:gd name="connsiteX3-49" fmla="*/ 14429773 w 14803172"/>
              <a:gd name="connsiteY3-50" fmla="*/ 5392791 h 5855203"/>
              <a:gd name="connsiteX4-51" fmla="*/ 1305444 w 14803172"/>
              <a:gd name="connsiteY4-52" fmla="*/ 5836544 h 5855203"/>
              <a:gd name="connsiteX5-53" fmla="*/ 754115 w 14803172"/>
              <a:gd name="connsiteY5-54" fmla="*/ 4747332 h 5855203"/>
              <a:gd name="connsiteX6-55" fmla="*/ 3806597 w 14803172"/>
              <a:gd name="connsiteY6-56" fmla="*/ 4532180 h 5855203"/>
              <a:gd name="connsiteX0-57" fmla="*/ 3806597 w 14803172"/>
              <a:gd name="connsiteY0-58" fmla="*/ 4532097 h 5855120"/>
              <a:gd name="connsiteX1-59" fmla="*/ 7639009 w 14803172"/>
              <a:gd name="connsiteY1-60" fmla="*/ 438 h 5855120"/>
              <a:gd name="connsiteX2-61" fmla="*/ 10906643 w 14803172"/>
              <a:gd name="connsiteY2-62" fmla="*/ 4841379 h 5855120"/>
              <a:gd name="connsiteX3-63" fmla="*/ 14429773 w 14803172"/>
              <a:gd name="connsiteY3-64" fmla="*/ 5392708 h 5855120"/>
              <a:gd name="connsiteX4-65" fmla="*/ 1305444 w 14803172"/>
              <a:gd name="connsiteY4-66" fmla="*/ 5836461 h 5855120"/>
              <a:gd name="connsiteX5-67" fmla="*/ 754115 w 14803172"/>
              <a:gd name="connsiteY5-68" fmla="*/ 4747249 h 5855120"/>
              <a:gd name="connsiteX6-69" fmla="*/ 3806597 w 14803172"/>
              <a:gd name="connsiteY6-70" fmla="*/ 4532097 h 5855120"/>
              <a:gd name="connsiteX0-71" fmla="*/ 3806597 w 14813306"/>
              <a:gd name="connsiteY0-72" fmla="*/ 4532097 h 5855120"/>
              <a:gd name="connsiteX1-73" fmla="*/ 7639009 w 14813306"/>
              <a:gd name="connsiteY1-74" fmla="*/ 438 h 5855120"/>
              <a:gd name="connsiteX2-75" fmla="*/ 10906643 w 14813306"/>
              <a:gd name="connsiteY2-76" fmla="*/ 4841379 h 5855120"/>
              <a:gd name="connsiteX3-77" fmla="*/ 14429773 w 14813306"/>
              <a:gd name="connsiteY3-78" fmla="*/ 5392708 h 5855120"/>
              <a:gd name="connsiteX4-79" fmla="*/ 1305444 w 14813306"/>
              <a:gd name="connsiteY4-80" fmla="*/ 5836461 h 5855120"/>
              <a:gd name="connsiteX5-81" fmla="*/ 754115 w 14813306"/>
              <a:gd name="connsiteY5-82" fmla="*/ 4747249 h 5855120"/>
              <a:gd name="connsiteX6-83" fmla="*/ 3806597 w 14813306"/>
              <a:gd name="connsiteY6-84" fmla="*/ 4532097 h 5855120"/>
              <a:gd name="connsiteX0-85" fmla="*/ 3806597 w 14939017"/>
              <a:gd name="connsiteY0-86" fmla="*/ 4531728 h 5857865"/>
              <a:gd name="connsiteX1-87" fmla="*/ 7639009 w 14939017"/>
              <a:gd name="connsiteY1-88" fmla="*/ 69 h 5857865"/>
              <a:gd name="connsiteX2-89" fmla="*/ 11726914 w 14939017"/>
              <a:gd name="connsiteY2-90" fmla="*/ 4410704 h 5857865"/>
              <a:gd name="connsiteX3-91" fmla="*/ 14429773 w 14939017"/>
              <a:gd name="connsiteY3-92" fmla="*/ 5392339 h 5857865"/>
              <a:gd name="connsiteX4-93" fmla="*/ 1305444 w 14939017"/>
              <a:gd name="connsiteY4-94" fmla="*/ 5836092 h 5857865"/>
              <a:gd name="connsiteX5-95" fmla="*/ 754115 w 14939017"/>
              <a:gd name="connsiteY5-96" fmla="*/ 4746880 h 5857865"/>
              <a:gd name="connsiteX6-97" fmla="*/ 3806597 w 14939017"/>
              <a:gd name="connsiteY6-98" fmla="*/ 4531728 h 5857865"/>
              <a:gd name="connsiteX0-99" fmla="*/ 3693261 w 14933258"/>
              <a:gd name="connsiteY0-100" fmla="*/ 4437534 h 5857800"/>
              <a:gd name="connsiteX1-101" fmla="*/ 7633250 w 14933258"/>
              <a:gd name="connsiteY1-102" fmla="*/ 4 h 5857800"/>
              <a:gd name="connsiteX2-103" fmla="*/ 11721155 w 14933258"/>
              <a:gd name="connsiteY2-104" fmla="*/ 4410639 h 5857800"/>
              <a:gd name="connsiteX3-105" fmla="*/ 14424014 w 14933258"/>
              <a:gd name="connsiteY3-106" fmla="*/ 5392274 h 5857800"/>
              <a:gd name="connsiteX4-107" fmla="*/ 1299685 w 14933258"/>
              <a:gd name="connsiteY4-108" fmla="*/ 5836027 h 5857800"/>
              <a:gd name="connsiteX5-109" fmla="*/ 748356 w 14933258"/>
              <a:gd name="connsiteY5-110" fmla="*/ 4746815 h 5857800"/>
              <a:gd name="connsiteX6-111" fmla="*/ 3693261 w 14933258"/>
              <a:gd name="connsiteY6-112" fmla="*/ 4437534 h 5857800"/>
              <a:gd name="connsiteX0-113" fmla="*/ 3679097 w 14932541"/>
              <a:gd name="connsiteY0-114" fmla="*/ 4209131 h 5857997"/>
              <a:gd name="connsiteX1-115" fmla="*/ 7632533 w 14932541"/>
              <a:gd name="connsiteY1-116" fmla="*/ 201 h 5857997"/>
              <a:gd name="connsiteX2-117" fmla="*/ 11720438 w 14932541"/>
              <a:gd name="connsiteY2-118" fmla="*/ 4410836 h 5857997"/>
              <a:gd name="connsiteX3-119" fmla="*/ 14423297 w 14932541"/>
              <a:gd name="connsiteY3-120" fmla="*/ 5392471 h 5857997"/>
              <a:gd name="connsiteX4-121" fmla="*/ 1298968 w 14932541"/>
              <a:gd name="connsiteY4-122" fmla="*/ 5836224 h 5857997"/>
              <a:gd name="connsiteX5-123" fmla="*/ 747639 w 14932541"/>
              <a:gd name="connsiteY5-124" fmla="*/ 4747012 h 5857997"/>
              <a:gd name="connsiteX6-125" fmla="*/ 3679097 w 14932541"/>
              <a:gd name="connsiteY6-126" fmla="*/ 4209131 h 5857997"/>
              <a:gd name="connsiteX0-127" fmla="*/ 3679097 w 14937294"/>
              <a:gd name="connsiteY0-128" fmla="*/ 4209005 h 5860888"/>
              <a:gd name="connsiteX1-129" fmla="*/ 7632533 w 14937294"/>
              <a:gd name="connsiteY1-130" fmla="*/ 75 h 5860888"/>
              <a:gd name="connsiteX2-131" fmla="*/ 11747332 w 14937294"/>
              <a:gd name="connsiteY2-132" fmla="*/ 4087981 h 5860888"/>
              <a:gd name="connsiteX3-133" fmla="*/ 14423297 w 14937294"/>
              <a:gd name="connsiteY3-134" fmla="*/ 5392345 h 5860888"/>
              <a:gd name="connsiteX4-135" fmla="*/ 1298968 w 14937294"/>
              <a:gd name="connsiteY4-136" fmla="*/ 5836098 h 5860888"/>
              <a:gd name="connsiteX5-137" fmla="*/ 747639 w 14937294"/>
              <a:gd name="connsiteY5-138" fmla="*/ 4746886 h 5860888"/>
              <a:gd name="connsiteX6-139" fmla="*/ 3679097 w 14937294"/>
              <a:gd name="connsiteY6-140" fmla="*/ 4209005 h 5860888"/>
              <a:gd name="connsiteX0-141" fmla="*/ 3679097 w 14797989"/>
              <a:gd name="connsiteY0-142" fmla="*/ 4208930 h 5859599"/>
              <a:gd name="connsiteX1-143" fmla="*/ 7632533 w 14797989"/>
              <a:gd name="connsiteY1-144" fmla="*/ 0 h 5859599"/>
              <a:gd name="connsiteX2-145" fmla="*/ 10832932 w 14797989"/>
              <a:gd name="connsiteY2-146" fmla="*/ 4208929 h 5859599"/>
              <a:gd name="connsiteX3-147" fmla="*/ 14423297 w 14797989"/>
              <a:gd name="connsiteY3-148" fmla="*/ 5392270 h 5859599"/>
              <a:gd name="connsiteX4-149" fmla="*/ 1298968 w 14797989"/>
              <a:gd name="connsiteY4-150" fmla="*/ 5836023 h 5859599"/>
              <a:gd name="connsiteX5-151" fmla="*/ 747639 w 14797989"/>
              <a:gd name="connsiteY5-152" fmla="*/ 4746811 h 5859599"/>
              <a:gd name="connsiteX6-153" fmla="*/ 3679097 w 14797989"/>
              <a:gd name="connsiteY6-154" fmla="*/ 4208930 h 5859599"/>
              <a:gd name="connsiteX0-155" fmla="*/ 3679097 w 14802616"/>
              <a:gd name="connsiteY0-156" fmla="*/ 4208930 h 5859599"/>
              <a:gd name="connsiteX1-157" fmla="*/ 7632533 w 14802616"/>
              <a:gd name="connsiteY1-158" fmla="*/ 0 h 5859599"/>
              <a:gd name="connsiteX2-159" fmla="*/ 10832932 w 14802616"/>
              <a:gd name="connsiteY2-160" fmla="*/ 4208929 h 5859599"/>
              <a:gd name="connsiteX3-161" fmla="*/ 14423297 w 14802616"/>
              <a:gd name="connsiteY3-162" fmla="*/ 5392270 h 5859599"/>
              <a:gd name="connsiteX4-163" fmla="*/ 1298968 w 14802616"/>
              <a:gd name="connsiteY4-164" fmla="*/ 5836023 h 5859599"/>
              <a:gd name="connsiteX5-165" fmla="*/ 747639 w 14802616"/>
              <a:gd name="connsiteY5-166" fmla="*/ 4746811 h 5859599"/>
              <a:gd name="connsiteX6-167" fmla="*/ 3679097 w 14802616"/>
              <a:gd name="connsiteY6-168" fmla="*/ 4208930 h 5859599"/>
              <a:gd name="connsiteX0-169" fmla="*/ 3679097 w 14835933"/>
              <a:gd name="connsiteY0-170" fmla="*/ 4208963 h 5860429"/>
              <a:gd name="connsiteX1-171" fmla="*/ 7632533 w 14835933"/>
              <a:gd name="connsiteY1-172" fmla="*/ 33 h 5860429"/>
              <a:gd name="connsiteX2-173" fmla="*/ 11074980 w 14835933"/>
              <a:gd name="connsiteY2-174" fmla="*/ 4128280 h 5860429"/>
              <a:gd name="connsiteX3-175" fmla="*/ 14423297 w 14835933"/>
              <a:gd name="connsiteY3-176" fmla="*/ 5392303 h 5860429"/>
              <a:gd name="connsiteX4-177" fmla="*/ 1298968 w 14835933"/>
              <a:gd name="connsiteY4-178" fmla="*/ 5836056 h 5860429"/>
              <a:gd name="connsiteX5-179" fmla="*/ 747639 w 14835933"/>
              <a:gd name="connsiteY5-180" fmla="*/ 4746844 h 5860429"/>
              <a:gd name="connsiteX6-181" fmla="*/ 3679097 w 14835933"/>
              <a:gd name="connsiteY6-182" fmla="*/ 4208963 h 5860429"/>
              <a:gd name="connsiteX0-183" fmla="*/ 3679097 w 14835933"/>
              <a:gd name="connsiteY0-184" fmla="*/ 4208963 h 5860429"/>
              <a:gd name="connsiteX1-185" fmla="*/ 7632533 w 14835933"/>
              <a:gd name="connsiteY1-186" fmla="*/ 33 h 5860429"/>
              <a:gd name="connsiteX2-187" fmla="*/ 11074980 w 14835933"/>
              <a:gd name="connsiteY2-188" fmla="*/ 4128280 h 5860429"/>
              <a:gd name="connsiteX3-189" fmla="*/ 14423297 w 14835933"/>
              <a:gd name="connsiteY3-190" fmla="*/ 5392303 h 5860429"/>
              <a:gd name="connsiteX4-191" fmla="*/ 1298968 w 14835933"/>
              <a:gd name="connsiteY4-192" fmla="*/ 5836056 h 5860429"/>
              <a:gd name="connsiteX5-193" fmla="*/ 747639 w 14835933"/>
              <a:gd name="connsiteY5-194" fmla="*/ 4746844 h 5860429"/>
              <a:gd name="connsiteX6-195" fmla="*/ 3679097 w 14835933"/>
              <a:gd name="connsiteY6-196" fmla="*/ 4208963 h 5860429"/>
              <a:gd name="connsiteX0-197" fmla="*/ 3679097 w 14883044"/>
              <a:gd name="connsiteY0-198" fmla="*/ 4208965 h 5860431"/>
              <a:gd name="connsiteX1-199" fmla="*/ 7632533 w 14883044"/>
              <a:gd name="connsiteY1-200" fmla="*/ 35 h 5860431"/>
              <a:gd name="connsiteX2-201" fmla="*/ 11074980 w 14883044"/>
              <a:gd name="connsiteY2-202" fmla="*/ 4128282 h 5860431"/>
              <a:gd name="connsiteX3-203" fmla="*/ 14423297 w 14883044"/>
              <a:gd name="connsiteY3-204" fmla="*/ 5392305 h 5860431"/>
              <a:gd name="connsiteX4-205" fmla="*/ 1298968 w 14883044"/>
              <a:gd name="connsiteY4-206" fmla="*/ 5836058 h 5860431"/>
              <a:gd name="connsiteX5-207" fmla="*/ 747639 w 14883044"/>
              <a:gd name="connsiteY5-208" fmla="*/ 4746846 h 5860431"/>
              <a:gd name="connsiteX6-209" fmla="*/ 3679097 w 14883044"/>
              <a:gd name="connsiteY6-210" fmla="*/ 4208965 h 5860431"/>
              <a:gd name="connsiteX0-211" fmla="*/ 3679097 w 16517928"/>
              <a:gd name="connsiteY0-212" fmla="*/ 4208971 h 5860437"/>
              <a:gd name="connsiteX1-213" fmla="*/ 7632533 w 16517928"/>
              <a:gd name="connsiteY1-214" fmla="*/ 41 h 5860437"/>
              <a:gd name="connsiteX2-215" fmla="*/ 11074980 w 16517928"/>
              <a:gd name="connsiteY2-216" fmla="*/ 4128288 h 5860437"/>
              <a:gd name="connsiteX3-217" fmla="*/ 16211756 w 16517928"/>
              <a:gd name="connsiteY3-218" fmla="*/ 5392311 h 5860437"/>
              <a:gd name="connsiteX4-219" fmla="*/ 1298968 w 16517928"/>
              <a:gd name="connsiteY4-220" fmla="*/ 5836064 h 5860437"/>
              <a:gd name="connsiteX5-221" fmla="*/ 747639 w 16517928"/>
              <a:gd name="connsiteY5-222" fmla="*/ 4746852 h 5860437"/>
              <a:gd name="connsiteX6-223" fmla="*/ 3679097 w 16517928"/>
              <a:gd name="connsiteY6-224" fmla="*/ 4208971 h 5860437"/>
              <a:gd name="connsiteX0-225" fmla="*/ 3679097 w 16470135"/>
              <a:gd name="connsiteY0-226" fmla="*/ 4213024 h 5873166"/>
              <a:gd name="connsiteX1-227" fmla="*/ 7632533 w 16470135"/>
              <a:gd name="connsiteY1-228" fmla="*/ 4094 h 5873166"/>
              <a:gd name="connsiteX2-229" fmla="*/ 10537097 w 16470135"/>
              <a:gd name="connsiteY2-230" fmla="*/ 3473435 h 5873166"/>
              <a:gd name="connsiteX3-231" fmla="*/ 16211756 w 16470135"/>
              <a:gd name="connsiteY3-232" fmla="*/ 5396364 h 5873166"/>
              <a:gd name="connsiteX4-233" fmla="*/ 1298968 w 16470135"/>
              <a:gd name="connsiteY4-234" fmla="*/ 5840117 h 5873166"/>
              <a:gd name="connsiteX5-235" fmla="*/ 747639 w 16470135"/>
              <a:gd name="connsiteY5-236" fmla="*/ 4750905 h 5873166"/>
              <a:gd name="connsiteX6-237" fmla="*/ 3679097 w 16470135"/>
              <a:gd name="connsiteY6-238" fmla="*/ 4213024 h 5873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470135" h="5873166">
                <a:moveTo>
                  <a:pt x="3679097" y="4213024"/>
                </a:moveTo>
                <a:cubicBezTo>
                  <a:pt x="5418250" y="4148030"/>
                  <a:pt x="6489533" y="127359"/>
                  <a:pt x="7632533" y="4094"/>
                </a:cubicBezTo>
                <a:cubicBezTo>
                  <a:pt x="8775533" y="-119171"/>
                  <a:pt x="9107226" y="2574723"/>
                  <a:pt x="10537097" y="3473435"/>
                </a:cubicBezTo>
                <a:cubicBezTo>
                  <a:pt x="11966968" y="4372147"/>
                  <a:pt x="17751444" y="5001917"/>
                  <a:pt x="16211756" y="5396364"/>
                </a:cubicBezTo>
                <a:cubicBezTo>
                  <a:pt x="14672068" y="5790811"/>
                  <a:pt x="3578244" y="5947693"/>
                  <a:pt x="1298968" y="5840117"/>
                </a:cubicBezTo>
                <a:cubicBezTo>
                  <a:pt x="-980308" y="5732541"/>
                  <a:pt x="350951" y="5022087"/>
                  <a:pt x="747639" y="4750905"/>
                </a:cubicBezTo>
                <a:cubicBezTo>
                  <a:pt x="1144327" y="4479723"/>
                  <a:pt x="1939944" y="4278018"/>
                  <a:pt x="3679097" y="4213024"/>
                </a:cubicBezTo>
                <a:close/>
              </a:path>
            </a:pathLst>
          </a:custGeom>
          <a:solidFill>
            <a:schemeClr val="accent1">
              <a:lumMod val="40000"/>
              <a:lumOff val="60000"/>
            </a:schemeClr>
          </a:solidFill>
          <a:ln>
            <a:noFill/>
          </a:ln>
          <a:effectLst>
            <a:outerShdw blurRad="12700" dist="127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矩形 455"/>
          <p:cNvSpPr/>
          <p:nvPr/>
        </p:nvSpPr>
        <p:spPr>
          <a:xfrm>
            <a:off x="5270765" y="1311609"/>
            <a:ext cx="6453690" cy="3166745"/>
          </a:xfrm>
          <a:prstGeom prst="rect">
            <a:avLst/>
          </a:prstGeom>
          <a:solidFill>
            <a:schemeClr val="accent1">
              <a:lumMod val="40000"/>
              <a:lumOff val="60000"/>
            </a:schemeClr>
          </a:solidFill>
        </p:spPr>
        <p:txBody>
          <a:bodyPr wrap="square">
            <a:spAutoFit/>
          </a:bodyPr>
          <a:lstStyle/>
          <a:p>
            <a:pPr>
              <a:lnSpc>
                <a:spcPct val="130000"/>
              </a:lnSpc>
            </a:pPr>
            <a:r>
              <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rPr>
              <a:t>导入：</a:t>
            </a:r>
            <a:endPar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rPr>
              <a:t>有一位有着40 年教龄、20 多年班主任经验的特级教师，曾多次被评为“优秀教师”，所带班级连续数年荣获各类先进集体称号，在今年下半年新接了一个小学高年级的班，开学一个月后向校长提出了辞职：“现在的学生已经不再像过去那样听话懂事，我用了30 多年的教育方法对他们根本行不通。就拿我这学期带的班级来说，学生的学习成绩参差不齐，行为习惯也‘各有千秋’，各科老师常向我告状，说和这班学生根本无法交流，他们的想法你无法理解，你说的话他们也听不懂。跟他们讲讲道理，他们笑称‘老土’；批评几句，他们又受不了。上课人手一个手机，写作文用网络语言；下课肆无忌惮地欺负弱小；做值日生请来家里的保姆⋯⋯⋯我教了一辈子书从没碰到过这些事情，想来想去，真是老革命碰上了新问题，实在不行了⋯⋯”</a:t>
            </a:r>
            <a:endPar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endParaRPr>
          </a:p>
        </p:txBody>
      </p:sp>
      <p:sp>
        <p:nvSpPr>
          <p:cNvPr id="460" name="文本框 459"/>
          <p:cNvSpPr txBox="1"/>
          <p:nvPr/>
        </p:nvSpPr>
        <p:spPr>
          <a:xfrm>
            <a:off x="6229985" y="180975"/>
            <a:ext cx="4009390" cy="691515"/>
          </a:xfrm>
          <a:prstGeom prst="rect">
            <a:avLst/>
          </a:prstGeom>
          <a:noFill/>
        </p:spPr>
        <p:txBody>
          <a:bodyPr wrap="square" rtlCol="0">
            <a:spAutoFit/>
          </a:bodyPr>
          <a:lstStyle/>
          <a:p>
            <a:pPr algn="ctr">
              <a:lnSpc>
                <a:spcPct val="130000"/>
              </a:lnSpc>
            </a:pPr>
            <a:r>
              <a:rPr lang="zh-CN" altLang="en-US" sz="3000" dirty="0">
                <a:solidFill>
                  <a:schemeClr val="bg2">
                    <a:lumMod val="10000"/>
                  </a:schemeClr>
                </a:solidFill>
                <a:latin typeface="字魂105号-简雅黑" panose="00000500000000000000" pitchFamily="2" charset="-122"/>
                <a:ea typeface="字魂105号-简雅黑" panose="00000500000000000000" pitchFamily="2" charset="-122"/>
              </a:rPr>
              <a:t>优秀班主任的新难题</a:t>
            </a:r>
            <a:endParaRPr lang="zh-CN" altLang="en-US" sz="3000" dirty="0">
              <a:solidFill>
                <a:schemeClr val="bg2">
                  <a:lumMod val="10000"/>
                </a:schemeClr>
              </a:solidFill>
              <a:latin typeface="字魂105号-简雅黑" panose="00000500000000000000" pitchFamily="2" charset="-122"/>
              <a:ea typeface="字魂105号-简雅黑" panose="00000500000000000000" pitchFamily="2" charset="-122"/>
            </a:endParaRPr>
          </a:p>
        </p:txBody>
      </p:sp>
      <p:pic>
        <p:nvPicPr>
          <p:cNvPr id="461" name="图片 460"/>
          <p:cNvPicPr>
            <a:picLocks noChangeAspect="1"/>
          </p:cNvPicPr>
          <p:nvPr/>
        </p:nvPicPr>
        <p:blipFill>
          <a:blip r:embed="rId2">
            <a:extLst>
              <a:ext uri="{28A0092B-C50C-407E-A947-70E740481C1C}">
                <a14:useLocalDpi xmlns:a14="http://schemas.microsoft.com/office/drawing/2010/main" val="0"/>
              </a:ext>
            </a:extLst>
          </a:blip>
          <a:srcRect l="32202" t="15460" r="26381" b="10910"/>
          <a:stretch>
            <a:fillRect/>
          </a:stretch>
        </p:blipFill>
        <p:spPr>
          <a:xfrm>
            <a:off x="690899" y="2056409"/>
            <a:ext cx="1788460" cy="1788460"/>
          </a:xfrm>
          <a:custGeom>
            <a:avLst/>
            <a:gdLst>
              <a:gd name="connsiteX0" fmla="*/ 894230 w 1788460"/>
              <a:gd name="connsiteY0" fmla="*/ 0 h 1788460"/>
              <a:gd name="connsiteX1" fmla="*/ 1788460 w 1788460"/>
              <a:gd name="connsiteY1" fmla="*/ 894230 h 1788460"/>
              <a:gd name="connsiteX2" fmla="*/ 894230 w 1788460"/>
              <a:gd name="connsiteY2" fmla="*/ 1788460 h 1788460"/>
              <a:gd name="connsiteX3" fmla="*/ 0 w 1788460"/>
              <a:gd name="connsiteY3" fmla="*/ 894230 h 1788460"/>
              <a:gd name="connsiteX4" fmla="*/ 894230 w 1788460"/>
              <a:gd name="connsiteY4" fmla="*/ 0 h 1788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460" h="1788460">
                <a:moveTo>
                  <a:pt x="894230" y="0"/>
                </a:moveTo>
                <a:cubicBezTo>
                  <a:pt x="1388100" y="0"/>
                  <a:pt x="1788460" y="400360"/>
                  <a:pt x="1788460" y="894230"/>
                </a:cubicBezTo>
                <a:cubicBezTo>
                  <a:pt x="1788460" y="1388100"/>
                  <a:pt x="1388100" y="1788460"/>
                  <a:pt x="894230" y="1788460"/>
                </a:cubicBezTo>
                <a:cubicBezTo>
                  <a:pt x="400360" y="1788460"/>
                  <a:pt x="0" y="1388100"/>
                  <a:pt x="0" y="894230"/>
                </a:cubicBezTo>
                <a:cubicBezTo>
                  <a:pt x="0" y="400360"/>
                  <a:pt x="400360" y="0"/>
                  <a:pt x="894230" y="0"/>
                </a:cubicBezTo>
                <a:close/>
              </a:path>
            </a:pathLst>
          </a:custGeom>
          <a:effectLst>
            <a:outerShdw blurRad="38100" algn="ctr" rotWithShape="0">
              <a:prstClr val="black">
                <a:alpha val="67000"/>
              </a:prstClr>
            </a:outerShdw>
          </a:effectLst>
        </p:spPr>
      </p:pic>
      <p:pic>
        <p:nvPicPr>
          <p:cNvPr id="462" name="图片 461"/>
          <p:cNvPicPr>
            <a:picLocks noChangeAspect="1"/>
          </p:cNvPicPr>
          <p:nvPr/>
        </p:nvPicPr>
        <p:blipFill>
          <a:blip r:embed="rId3" cstate="screen"/>
          <a:srcRect l="33115" r="17810" b="12756"/>
          <a:stretch>
            <a:fillRect/>
          </a:stretch>
        </p:blipFill>
        <p:spPr>
          <a:xfrm>
            <a:off x="2183522" y="3022204"/>
            <a:ext cx="2870026" cy="2870026"/>
          </a:xfrm>
          <a:custGeom>
            <a:avLst/>
            <a:gdLst>
              <a:gd name="connsiteX0" fmla="*/ 1435013 w 2870026"/>
              <a:gd name="connsiteY0" fmla="*/ 0 h 2870026"/>
              <a:gd name="connsiteX1" fmla="*/ 2870026 w 2870026"/>
              <a:gd name="connsiteY1" fmla="*/ 1435013 h 2870026"/>
              <a:gd name="connsiteX2" fmla="*/ 1435013 w 2870026"/>
              <a:gd name="connsiteY2" fmla="*/ 2870026 h 2870026"/>
              <a:gd name="connsiteX3" fmla="*/ 0 w 2870026"/>
              <a:gd name="connsiteY3" fmla="*/ 1435013 h 2870026"/>
              <a:gd name="connsiteX4" fmla="*/ 1435013 w 2870026"/>
              <a:gd name="connsiteY4" fmla="*/ 0 h 287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0026" h="2870026">
                <a:moveTo>
                  <a:pt x="1435013" y="0"/>
                </a:moveTo>
                <a:cubicBezTo>
                  <a:pt x="2227549" y="0"/>
                  <a:pt x="2870026" y="642477"/>
                  <a:pt x="2870026" y="1435013"/>
                </a:cubicBezTo>
                <a:cubicBezTo>
                  <a:pt x="2870026" y="2227549"/>
                  <a:pt x="2227549" y="2870026"/>
                  <a:pt x="1435013" y="2870026"/>
                </a:cubicBezTo>
                <a:cubicBezTo>
                  <a:pt x="642477" y="2870026"/>
                  <a:pt x="0" y="2227549"/>
                  <a:pt x="0" y="1435013"/>
                </a:cubicBezTo>
                <a:cubicBezTo>
                  <a:pt x="0" y="642477"/>
                  <a:pt x="642477" y="0"/>
                  <a:pt x="1435013" y="0"/>
                </a:cubicBezTo>
                <a:close/>
              </a:path>
            </a:pathLst>
          </a:custGeom>
          <a:effectLst>
            <a:outerShdw blurRad="38100" algn="ctr" rotWithShape="0">
              <a:prstClr val="black">
                <a:alpha val="67000"/>
              </a:prstClr>
            </a:outerShdw>
          </a:effectLst>
        </p:spPr>
      </p:pic>
      <p:sp>
        <p:nvSpPr>
          <p:cNvPr id="464" name="矩形 463"/>
          <p:cNvSpPr/>
          <p:nvPr/>
        </p:nvSpPr>
        <p:spPr>
          <a:xfrm>
            <a:off x="5270765" y="4599004"/>
            <a:ext cx="6453690" cy="2047875"/>
          </a:xfrm>
          <a:prstGeom prst="rect">
            <a:avLst/>
          </a:prstGeom>
          <a:solidFill>
            <a:schemeClr val="accent2"/>
          </a:solidFill>
        </p:spPr>
        <p:txBody>
          <a:bodyPr wrap="square">
            <a:spAutoFit/>
          </a:bodyPr>
          <a:p>
            <a:pPr>
              <a:lnSpc>
                <a:spcPct val="130000"/>
              </a:lnSpc>
            </a:pPr>
            <a:r>
              <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rPr>
              <a:t>要求：</a:t>
            </a:r>
            <a:endPar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rPr>
              <a:t>（1）阅读案例，小组合作讨论：你是如何看待这位“优秀班主任”所碰到的新问题？</a:t>
            </a:r>
            <a:endPar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rPr>
              <a:t>（2）小组合作，以情景模拟的方式，解决这位“优秀班主任”所碰到的新问题。</a:t>
            </a:r>
            <a:endPar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rPr>
              <a:t>（每个小组可以任选解决问题的角度，进行模拟）</a:t>
            </a:r>
            <a:endPar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30000"/>
              </a:lnSpc>
              <a:extLst>
                <a:ext uri="{35155182-B16C-46BC-9424-99874614C6A1}">
                  <wpsdc:indentchars xmlns:wpsdc="http://www.wps.cn/officeDocument/2017/drawingmlCustomData" val="200" checksum="3837665281"/>
                </a:ext>
              </a:extLst>
            </a:pPr>
            <a:r>
              <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rPr>
              <a:t>（3）小组间进行交流汇报。</a:t>
            </a:r>
            <a:endParaRPr lang="zh-CN" altLang="zh-CN" sz="1400" kern="100" dirty="0">
              <a:solidFill>
                <a:schemeClr val="bg2">
                  <a:lumMod val="10000"/>
                </a:schemeClr>
              </a:solidFill>
              <a:latin typeface="字魂105号-简雅黑" panose="00000500000000000000" pitchFamily="2" charset="-122"/>
              <a:ea typeface="字魂105号-简雅黑" panose="00000500000000000000" pitchFamily="2" charset="-122"/>
              <a:cs typeface="Times New Roman" panose="020206030504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61"/>
                                        </p:tgtEl>
                                        <p:attrNameLst>
                                          <p:attrName>style.visibility</p:attrName>
                                        </p:attrNameLst>
                                      </p:cBhvr>
                                      <p:to>
                                        <p:strVal val="visible"/>
                                      </p:to>
                                    </p:set>
                                    <p:anim calcmode="lin" valueType="num">
                                      <p:cBhvr>
                                        <p:cTn id="7" dur="500" fill="hold"/>
                                        <p:tgtEl>
                                          <p:spTgt spid="461"/>
                                        </p:tgtEl>
                                        <p:attrNameLst>
                                          <p:attrName>ppt_w</p:attrName>
                                        </p:attrNameLst>
                                      </p:cBhvr>
                                      <p:tavLst>
                                        <p:tav tm="0">
                                          <p:val>
                                            <p:fltVal val="0"/>
                                          </p:val>
                                        </p:tav>
                                        <p:tav tm="100000">
                                          <p:val>
                                            <p:strVal val="#ppt_w"/>
                                          </p:val>
                                        </p:tav>
                                      </p:tavLst>
                                    </p:anim>
                                    <p:anim calcmode="lin" valueType="num">
                                      <p:cBhvr>
                                        <p:cTn id="8" dur="500" fill="hold"/>
                                        <p:tgtEl>
                                          <p:spTgt spid="461"/>
                                        </p:tgtEl>
                                        <p:attrNameLst>
                                          <p:attrName>ppt_h</p:attrName>
                                        </p:attrNameLst>
                                      </p:cBhvr>
                                      <p:tavLst>
                                        <p:tav tm="0">
                                          <p:val>
                                            <p:fltVal val="0"/>
                                          </p:val>
                                        </p:tav>
                                        <p:tav tm="100000">
                                          <p:val>
                                            <p:strVal val="#ppt_h"/>
                                          </p:val>
                                        </p:tav>
                                      </p:tavLst>
                                    </p:anim>
                                    <p:anim calcmode="lin" valueType="num">
                                      <p:cBhvr>
                                        <p:cTn id="9" dur="500" fill="hold"/>
                                        <p:tgtEl>
                                          <p:spTgt spid="461"/>
                                        </p:tgtEl>
                                        <p:attrNameLst>
                                          <p:attrName>style.rotation</p:attrName>
                                        </p:attrNameLst>
                                      </p:cBhvr>
                                      <p:tavLst>
                                        <p:tav tm="0">
                                          <p:val>
                                            <p:fltVal val="90"/>
                                          </p:val>
                                        </p:tav>
                                        <p:tav tm="100000">
                                          <p:val>
                                            <p:fltVal val="0"/>
                                          </p:val>
                                        </p:tav>
                                      </p:tavLst>
                                    </p:anim>
                                    <p:animEffect transition="in" filter="fade">
                                      <p:cBhvr>
                                        <p:cTn id="10" dur="500"/>
                                        <p:tgtEl>
                                          <p:spTgt spid="461"/>
                                        </p:tgtEl>
                                      </p:cBhvr>
                                    </p:animEffect>
                                  </p:childTnLst>
                                </p:cTn>
                              </p:par>
                              <p:par>
                                <p:cTn id="11" presetID="31" presetClass="entr" presetSubtype="0" fill="hold" nodeType="withEffect">
                                  <p:stCondLst>
                                    <p:cond delay="0"/>
                                  </p:stCondLst>
                                  <p:childTnLst>
                                    <p:set>
                                      <p:cBhvr>
                                        <p:cTn id="12" dur="1" fill="hold">
                                          <p:stCondLst>
                                            <p:cond delay="0"/>
                                          </p:stCondLst>
                                        </p:cTn>
                                        <p:tgtEl>
                                          <p:spTgt spid="462"/>
                                        </p:tgtEl>
                                        <p:attrNameLst>
                                          <p:attrName>style.visibility</p:attrName>
                                        </p:attrNameLst>
                                      </p:cBhvr>
                                      <p:to>
                                        <p:strVal val="visible"/>
                                      </p:to>
                                    </p:set>
                                    <p:anim calcmode="lin" valueType="num">
                                      <p:cBhvr>
                                        <p:cTn id="13" dur="500" fill="hold"/>
                                        <p:tgtEl>
                                          <p:spTgt spid="462"/>
                                        </p:tgtEl>
                                        <p:attrNameLst>
                                          <p:attrName>ppt_w</p:attrName>
                                        </p:attrNameLst>
                                      </p:cBhvr>
                                      <p:tavLst>
                                        <p:tav tm="0">
                                          <p:val>
                                            <p:fltVal val="0"/>
                                          </p:val>
                                        </p:tav>
                                        <p:tav tm="100000">
                                          <p:val>
                                            <p:strVal val="#ppt_w"/>
                                          </p:val>
                                        </p:tav>
                                      </p:tavLst>
                                    </p:anim>
                                    <p:anim calcmode="lin" valueType="num">
                                      <p:cBhvr>
                                        <p:cTn id="14" dur="500" fill="hold"/>
                                        <p:tgtEl>
                                          <p:spTgt spid="462"/>
                                        </p:tgtEl>
                                        <p:attrNameLst>
                                          <p:attrName>ppt_h</p:attrName>
                                        </p:attrNameLst>
                                      </p:cBhvr>
                                      <p:tavLst>
                                        <p:tav tm="0">
                                          <p:val>
                                            <p:fltVal val="0"/>
                                          </p:val>
                                        </p:tav>
                                        <p:tav tm="100000">
                                          <p:val>
                                            <p:strVal val="#ppt_h"/>
                                          </p:val>
                                        </p:tav>
                                      </p:tavLst>
                                    </p:anim>
                                    <p:anim calcmode="lin" valueType="num">
                                      <p:cBhvr>
                                        <p:cTn id="15" dur="500" fill="hold"/>
                                        <p:tgtEl>
                                          <p:spTgt spid="462"/>
                                        </p:tgtEl>
                                        <p:attrNameLst>
                                          <p:attrName>style.rotation</p:attrName>
                                        </p:attrNameLst>
                                      </p:cBhvr>
                                      <p:tavLst>
                                        <p:tav tm="0">
                                          <p:val>
                                            <p:fltVal val="90"/>
                                          </p:val>
                                        </p:tav>
                                        <p:tav tm="100000">
                                          <p:val>
                                            <p:fltVal val="0"/>
                                          </p:val>
                                        </p:tav>
                                      </p:tavLst>
                                    </p:anim>
                                    <p:animEffect transition="in" filter="fade">
                                      <p:cBhvr>
                                        <p:cTn id="16" dur="500"/>
                                        <p:tgtEl>
                                          <p:spTgt spid="462"/>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460"/>
                                        </p:tgtEl>
                                        <p:attrNameLst>
                                          <p:attrName>style.visibility</p:attrName>
                                        </p:attrNameLst>
                                      </p:cBhvr>
                                      <p:to>
                                        <p:strVal val="visible"/>
                                      </p:to>
                                    </p:set>
                                    <p:animEffect transition="in" filter="randombar(horizontal)">
                                      <p:cBhvr>
                                        <p:cTn id="21" dur="500"/>
                                        <p:tgtEl>
                                          <p:spTgt spid="460"/>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456"/>
                                        </p:tgtEl>
                                        <p:attrNameLst>
                                          <p:attrName>style.visibility</p:attrName>
                                        </p:attrNameLst>
                                      </p:cBhvr>
                                      <p:to>
                                        <p:strVal val="visible"/>
                                      </p:to>
                                    </p:set>
                                    <p:animEffect transition="in" filter="randombar(horizontal)">
                                      <p:cBhvr>
                                        <p:cTn id="24" dur="500"/>
                                        <p:tgtEl>
                                          <p:spTgt spid="456"/>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464"/>
                                        </p:tgtEl>
                                        <p:attrNameLst>
                                          <p:attrName>style.visibility</p:attrName>
                                        </p:attrNameLst>
                                      </p:cBhvr>
                                      <p:to>
                                        <p:strVal val="visible"/>
                                      </p:to>
                                    </p:set>
                                    <p:animEffect transition="in" filter="randombar(horizontal)">
                                      <p:cBhvr>
                                        <p:cTn id="27" dur="500"/>
                                        <p:tgtEl>
                                          <p:spTgt spid="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 grpId="0" bldLvl="0" animBg="1"/>
      <p:bldP spid="460" grpId="0"/>
      <p:bldP spid="464"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7813" r="7812"/>
          <a:stretch>
            <a:fillRect/>
          </a:stretch>
        </p:blipFill>
        <p:spPr>
          <a:xfrm rot="16200000">
            <a:off x="2667001" y="-2667000"/>
            <a:ext cx="6858001" cy="12191999"/>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
        <p:nvSpPr>
          <p:cNvPr id="15" name="Rectangle 2"/>
          <p:cNvSpPr txBox="1">
            <a:spLocks noChangeArrowheads="1"/>
          </p:cNvSpPr>
          <p:nvPr/>
        </p:nvSpPr>
        <p:spPr>
          <a:xfrm>
            <a:off x="3082290" y="2501265"/>
            <a:ext cx="6027420"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bg1"/>
                </a:solidFill>
                <a:latin typeface="+mn-lt"/>
                <a:ea typeface="+mn-ea"/>
                <a:cs typeface="+mn-ea"/>
                <a:sym typeface="+mn-lt"/>
              </a:rPr>
              <a:t>谢谢聆听</a:t>
            </a:r>
            <a:endParaRPr kumimoji="0" lang="zh-CN" altLang="en-US" sz="9400" b="1" kern="0" spc="-300" dirty="0">
              <a:ln w="38100">
                <a:solidFill>
                  <a:srgbClr val="ED796F"/>
                </a:solidFill>
              </a:ln>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7519" y="3906060"/>
              <a:ext cx="4320000" cy="1232210"/>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小学班主任的职责</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与应具备的素养</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任务一</a:t>
              </a:r>
              <a:endPar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6336134" y="2148205"/>
            <a:ext cx="401701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明确小学班主任的职责。</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掌握小学班主任应具备的素养。</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336134" y="4364355"/>
            <a:ext cx="422656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结合所学的“小学班主任应具备的素养”，分析自身的优劣势，以自我报告形式呈现。</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sz="2200"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8975" y="716915"/>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nvGrpSpPr>
          <p:cNvPr id="5" name="组合 4"/>
          <p:cNvGrpSpPr/>
          <p:nvPr/>
        </p:nvGrpSpPr>
        <p:grpSpPr>
          <a:xfrm>
            <a:off x="3432810" y="2265680"/>
            <a:ext cx="5708015" cy="688975"/>
            <a:chOff x="2596" y="2230"/>
            <a:chExt cx="8989" cy="1085"/>
          </a:xfrm>
        </p:grpSpPr>
        <p:sp>
          <p:nvSpPr>
            <p:cNvPr id="2" name="圆角矩形 1"/>
            <p:cNvSpPr/>
            <p:nvPr/>
          </p:nvSpPr>
          <p:spPr>
            <a:xfrm>
              <a:off x="2879" y="2230"/>
              <a:ext cx="8422" cy="1085"/>
            </a:xfrm>
            <a:prstGeom prst="roundRect">
              <a:avLst>
                <a:gd name="adj" fmla="val 37158"/>
              </a:avLst>
            </a:prstGeom>
            <a:solidFill>
              <a:schemeClr val="bg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3" name="矩形 2"/>
            <p:cNvSpPr/>
            <p:nvPr/>
          </p:nvSpPr>
          <p:spPr>
            <a:xfrm>
              <a:off x="3223" y="2326"/>
              <a:ext cx="8362" cy="871"/>
            </a:xfrm>
            <a:prstGeom prst="rect">
              <a:avLst/>
            </a:prstGeom>
          </p:spPr>
          <p:txBody>
            <a:bodyPr wrap="square">
              <a:spAutoFit/>
            </a:bodyPr>
            <a:p>
              <a:pPr algn="l">
                <a:defRPr/>
              </a:pPr>
              <a:r>
                <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rPr>
                <a:t>一、小学班主任的职责与权利</a:t>
              </a:r>
              <a:endPar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4" name="椭圆 3"/>
            <p:cNvSpPr/>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grpSp>
        <p:nvGrpSpPr>
          <p:cNvPr id="6" name="组合 5"/>
          <p:cNvGrpSpPr/>
          <p:nvPr/>
        </p:nvGrpSpPr>
        <p:grpSpPr>
          <a:xfrm>
            <a:off x="3432810" y="3390265"/>
            <a:ext cx="5527675" cy="688975"/>
            <a:chOff x="2596" y="2230"/>
            <a:chExt cx="8705" cy="1085"/>
          </a:xfrm>
        </p:grpSpPr>
        <p:sp>
          <p:nvSpPr>
            <p:cNvPr id="7" name="圆角矩形 6"/>
            <p:cNvSpPr/>
            <p:nvPr/>
          </p:nvSpPr>
          <p:spPr>
            <a:xfrm>
              <a:off x="2879" y="2230"/>
              <a:ext cx="8422" cy="1085"/>
            </a:xfrm>
            <a:prstGeom prst="roundRect">
              <a:avLst>
                <a:gd name="adj" fmla="val 37158"/>
              </a:avLst>
            </a:prstGeom>
            <a:solidFill>
              <a:schemeClr val="bg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10" name="矩形 9"/>
            <p:cNvSpPr/>
            <p:nvPr/>
          </p:nvSpPr>
          <p:spPr>
            <a:xfrm>
              <a:off x="3383" y="2342"/>
              <a:ext cx="7918" cy="871"/>
            </a:xfrm>
            <a:prstGeom prst="rect">
              <a:avLst/>
            </a:prstGeom>
          </p:spPr>
          <p:txBody>
            <a:bodyPr wrap="square">
              <a:spAutoFit/>
            </a:bodyPr>
            <a:p>
              <a:pPr algn="l">
                <a:defRPr/>
              </a:pPr>
              <a:r>
                <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rPr>
                <a:t>二、小学班主任的素养</a:t>
              </a:r>
              <a:endParaRPr lang="en-US" altLang="zh-CN" sz="3000" b="1" kern="100" dirty="0">
                <a:solidFill>
                  <a:schemeClr val="tx1"/>
                </a:solidFill>
                <a:latin typeface="黑体" panose="02010600030101010101" charset="-122"/>
                <a:ea typeface="黑体" panose="02010600030101010101" charset="-122"/>
                <a:cs typeface="Times New Roman" panose="02020603050405020304" pitchFamily="18" charset="0"/>
              </a:endParaRPr>
            </a:p>
          </p:txBody>
        </p:sp>
        <p:sp>
          <p:nvSpPr>
            <p:cNvPr id="11" name="椭圆 10"/>
            <p:cNvSpPr/>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par>
                                <p:cTn id="17" presetID="2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par>
                                <p:cTn id="20" presetID="22" presetClass="entr" presetSubtype="4"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7515860"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一、小学班主任的职责与权利</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sp>
        <p:nvSpPr>
          <p:cNvPr id="6" name="矩形 5"/>
          <p:cNvSpPr/>
          <p:nvPr/>
        </p:nvSpPr>
        <p:spPr>
          <a:xfrm>
            <a:off x="5916295" y="2734310"/>
            <a:ext cx="5120005" cy="3692525"/>
          </a:xfrm>
          <a:prstGeom prst="rect">
            <a:avLst/>
          </a:prstGeom>
        </p:spPr>
        <p:txBody>
          <a:bodyPr wrap="square">
            <a:spAutoFit/>
          </a:bodyPr>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强调班主任是负有特殊使命的教师，主要是从班主任的任务来认识的。班主任究竟有什么责任，他的任务是什么，说法并不一致。有的班主任老师，虽然当了班主任，但对班主任应当承担什么任务也不十分明确。这样，班主任工作就有很大的随意性，因而对班主任工作的评价也时常出现偏颇。这里从以下四个方面认识班主任的任务，了解班主任的职责。</a:t>
            </a:r>
            <a:endParaRPr lang="zh-CN" altLang="zh-CN" sz="20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sp>
        <p:nvSpPr>
          <p:cNvPr id="12" name="矩形: 圆角 3"/>
          <p:cNvSpPr/>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
        <p:nvSpPr>
          <p:cNvPr id="20" name="文本框 19"/>
          <p:cNvSpPr txBox="1"/>
          <p:nvPr/>
        </p:nvSpPr>
        <p:spPr>
          <a:xfrm>
            <a:off x="5916295" y="2055495"/>
            <a:ext cx="4779010" cy="553085"/>
          </a:xfrm>
          <a:prstGeom prst="rect">
            <a:avLst/>
          </a:prstGeom>
          <a:noFill/>
        </p:spPr>
        <p:txBody>
          <a:bodyPr wrap="square" rtlCol="0">
            <a:spAutoFit/>
          </a:bodyPr>
          <a:p>
            <a:r>
              <a:rPr lang="zh-CN" altLang="en-US" sz="3000" b="1" dirty="0">
                <a:latin typeface="黑体" panose="02010600030101010101" charset="-122"/>
                <a:ea typeface="黑体" panose="02010600030101010101" charset="-122"/>
                <a:cs typeface="黑体" panose="02010600030101010101" charset="-122"/>
              </a:rPr>
              <a:t>（一）小学班主任的职责</a:t>
            </a:r>
            <a:endParaRPr lang="zh-CN" altLang="en-US" sz="3000" b="1" dirty="0">
              <a:latin typeface="黑体" panose="02010600030101010101" charset="-122"/>
              <a:ea typeface="黑体" panose="02010600030101010101" charset="-122"/>
              <a:cs typeface="黑体" panose="02010600030101010101" charset="-122"/>
            </a:endParaRPr>
          </a:p>
        </p:txBody>
      </p:sp>
      <p:pic>
        <p:nvPicPr>
          <p:cNvPr id="21" name="图形 12"/>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859302" y="1880232"/>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P spid="20"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ISPRING_PRESENTATION_TITLE" val="PowerPoint 演示文稿"/>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35">
      <a:dk1>
        <a:sysClr val="windowText" lastClr="000000"/>
      </a:dk1>
      <a:lt1>
        <a:sysClr val="window" lastClr="FFFFFF"/>
      </a:lt1>
      <a:dk2>
        <a:srgbClr val="44546A"/>
      </a:dk2>
      <a:lt2>
        <a:srgbClr val="E7E6E6"/>
      </a:lt2>
      <a:accent1>
        <a:srgbClr val="ED796F"/>
      </a:accent1>
      <a:accent2>
        <a:srgbClr val="ED796F"/>
      </a:accent2>
      <a:accent3>
        <a:srgbClr val="ED796F"/>
      </a:accent3>
      <a:accent4>
        <a:srgbClr val="ED796F"/>
      </a:accent4>
      <a:accent5>
        <a:srgbClr val="ED796F"/>
      </a:accent5>
      <a:accent6>
        <a:srgbClr val="ED796F"/>
      </a:accent6>
      <a:hlink>
        <a:srgbClr val="0563C1"/>
      </a:hlink>
      <a:folHlink>
        <a:srgbClr val="954F72"/>
      </a:folHlink>
    </a:clrScheme>
    <a:fontScheme name="mzjsdjx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黑体"/>
        <a:ea typeface="微软雅黑"/>
        <a:cs typeface=""/>
      </a:majorFont>
      <a:minorFont>
        <a:latin typeface="黑体"/>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宋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12290</Words>
  <Application>WPS 演示</Application>
  <PresentationFormat>宽屏</PresentationFormat>
  <Paragraphs>504</Paragraphs>
  <Slides>56</Slides>
  <Notes>23</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56</vt:i4>
      </vt:variant>
    </vt:vector>
  </HeadingPairs>
  <TitlesOfParts>
    <vt:vector size="73" baseType="lpstr">
      <vt:lpstr>Arial</vt:lpstr>
      <vt:lpstr>宋体</vt:lpstr>
      <vt:lpstr>Wingdings</vt:lpstr>
      <vt:lpstr>黑体</vt:lpstr>
      <vt:lpstr>微软雅黑</vt:lpstr>
      <vt:lpstr>Wingdings</vt:lpstr>
      <vt:lpstr>Calibri Light</vt:lpstr>
      <vt:lpstr>Roboto Light</vt:lpstr>
      <vt:lpstr>Latha</vt:lpstr>
      <vt:lpstr>Times New Roman</vt:lpstr>
      <vt:lpstr>字魂59号-创粗黑</vt:lpstr>
      <vt:lpstr>字魂27号-布丁体</vt:lpstr>
      <vt:lpstr>Arial Unicode MS</vt:lpstr>
      <vt:lpstr>字魂79号-萌趣奶油体</vt:lpstr>
      <vt:lpstr>字魂105号-简雅黑</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miao mengya</dc:creator>
  <cp:lastModifiedBy>单金枝</cp:lastModifiedBy>
  <cp:revision>75</cp:revision>
  <dcterms:created xsi:type="dcterms:W3CDTF">2019-06-17T03:36:00Z</dcterms:created>
  <dcterms:modified xsi:type="dcterms:W3CDTF">2021-05-19T01:13:31Z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C9AB9C2B260B481490CF63BC0BE979D7</vt:lpwstr>
  </property>
</Properties>
</file>