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handoutMasterIdLst>
    <p:handoutMasterId r:id="rId67"/>
  </p:handoutMasterIdLst>
  <p:sldIdLst>
    <p:sldId id="256" r:id="rId4"/>
    <p:sldId id="292" r:id="rId6"/>
    <p:sldId id="293" r:id="rId7"/>
    <p:sldId id="8705" r:id="rId8"/>
    <p:sldId id="321" r:id="rId9"/>
    <p:sldId id="8926" r:id="rId10"/>
    <p:sldId id="294" r:id="rId11"/>
    <p:sldId id="263" r:id="rId12"/>
    <p:sldId id="318" r:id="rId13"/>
    <p:sldId id="270" r:id="rId14"/>
    <p:sldId id="8953" r:id="rId15"/>
    <p:sldId id="8954" r:id="rId16"/>
    <p:sldId id="8956" r:id="rId17"/>
    <p:sldId id="8958" r:id="rId18"/>
    <p:sldId id="8959" r:id="rId19"/>
    <p:sldId id="8961" r:id="rId20"/>
    <p:sldId id="8962" r:id="rId21"/>
    <p:sldId id="8963" r:id="rId22"/>
    <p:sldId id="8964" r:id="rId23"/>
    <p:sldId id="8965" r:id="rId24"/>
    <p:sldId id="8966" r:id="rId25"/>
    <p:sldId id="8967" r:id="rId26"/>
    <p:sldId id="8968" r:id="rId27"/>
    <p:sldId id="8969" r:id="rId28"/>
    <p:sldId id="8970" r:id="rId29"/>
    <p:sldId id="8971" r:id="rId30"/>
    <p:sldId id="8994" r:id="rId31"/>
    <p:sldId id="8995" r:id="rId32"/>
    <p:sldId id="8996" r:id="rId33"/>
    <p:sldId id="8997" r:id="rId34"/>
    <p:sldId id="8998" r:id="rId35"/>
    <p:sldId id="8999" r:id="rId36"/>
    <p:sldId id="9000" r:id="rId37"/>
    <p:sldId id="9001" r:id="rId38"/>
    <p:sldId id="8932" r:id="rId39"/>
    <p:sldId id="8933" r:id="rId40"/>
    <p:sldId id="8935" r:id="rId41"/>
    <p:sldId id="9002" r:id="rId42"/>
    <p:sldId id="8936" r:id="rId43"/>
    <p:sldId id="9003" r:id="rId44"/>
    <p:sldId id="8937" r:id="rId45"/>
    <p:sldId id="8938" r:id="rId46"/>
    <p:sldId id="8939" r:id="rId47"/>
    <p:sldId id="9004" r:id="rId48"/>
    <p:sldId id="8773" r:id="rId49"/>
    <p:sldId id="9005" r:id="rId50"/>
    <p:sldId id="9006" r:id="rId51"/>
    <p:sldId id="8941" r:id="rId52"/>
    <p:sldId id="8942" r:id="rId53"/>
    <p:sldId id="9007" r:id="rId54"/>
    <p:sldId id="9008" r:id="rId55"/>
    <p:sldId id="8943" r:id="rId56"/>
    <p:sldId id="8944" r:id="rId57"/>
    <p:sldId id="8945" r:id="rId58"/>
    <p:sldId id="9009" r:id="rId59"/>
    <p:sldId id="9010" r:id="rId60"/>
    <p:sldId id="9011" r:id="rId61"/>
    <p:sldId id="9012" r:id="rId62"/>
    <p:sldId id="9013" r:id="rId63"/>
    <p:sldId id="9014" r:id="rId64"/>
    <p:sldId id="9031" r:id="rId65"/>
    <p:sldId id="8548" r:id="rId66"/>
  </p:sldIdLst>
  <p:sldSz cx="12192000" cy="6858000"/>
  <p:notesSz cx="6858000" cy="9144000"/>
  <p:custDataLst>
    <p:tags r:id="rId7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4E6E2"/>
    <a:srgbClr val="FFFFFF"/>
    <a:srgbClr val="E3E7EF"/>
    <a:srgbClr val="ED796F"/>
    <a:srgbClr val="F1B3C8"/>
    <a:srgbClr val="FAE2D0"/>
    <a:srgbClr val="ABD6F9"/>
    <a:srgbClr val="F2C6D9"/>
    <a:srgbClr val="F36E07"/>
    <a:srgbClr val="F354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293" autoAdjust="0"/>
    <p:restoredTop sz="94660"/>
  </p:normalViewPr>
  <p:slideViewPr>
    <p:cSldViewPr snapToGrid="0" showGuides="1">
      <p:cViewPr varScale="1">
        <p:scale>
          <a:sx n="69" d="100"/>
          <a:sy n="69" d="100"/>
        </p:scale>
        <p:origin x="78" y="732"/>
      </p:cViewPr>
      <p:guideLst>
        <p:guide orient="horz" pos="2144"/>
        <p:guide pos="386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1" Type="http://schemas.openxmlformats.org/officeDocument/2006/relationships/tags" Target="tags/tag72.xml"/><Relationship Id="rId70" Type="http://schemas.openxmlformats.org/officeDocument/2006/relationships/tableStyles" Target="tableStyles.xml"/><Relationship Id="rId7" Type="http://schemas.openxmlformats.org/officeDocument/2006/relationships/slide" Target="slides/slide3.xml"/><Relationship Id="rId69" Type="http://schemas.openxmlformats.org/officeDocument/2006/relationships/viewProps" Target="viewProps.xml"/><Relationship Id="rId68" Type="http://schemas.openxmlformats.org/officeDocument/2006/relationships/presProps" Target="presProps.xml"/><Relationship Id="rId67" Type="http://schemas.openxmlformats.org/officeDocument/2006/relationships/handoutMaster" Target="handoutMasters/handoutMaster1.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黑体" panose="02010600030101010101" charset="-122"/>
              <a:cs typeface="黑体" panose="0201060003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黑体" panose="02010600030101010101" charset="-122"/>
              </a:rPr>
            </a:fld>
            <a:endParaRPr lang="zh-CN" altLang="en-US">
              <a:latin typeface="黑体" panose="0201060003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黑体" panose="02010600030101010101" charset="-122"/>
              <a:cs typeface="黑体" panose="0201060003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黑体" panose="02010600030101010101" charset="-122"/>
              </a:rPr>
            </a:fld>
            <a:endParaRPr lang="zh-CN" altLang="en-US">
              <a:latin typeface="黑体" panose="0201060003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黑体" panose="02010600030101010101" charset="-122"/>
                <a:ea typeface="黑体" panose="02010600030101010101" charset="-122"/>
                <a:cs typeface="黑体" panose="02010600030101010101"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0030101010101" charset="-122"/>
                <a:ea typeface="黑体" panose="02010600030101010101" charset="-122"/>
                <a:cs typeface="黑体" panose="02010600030101010101" charset="-122"/>
              </a:defRPr>
            </a:lvl1pPr>
          </a:lstStyle>
          <a:p>
            <a:fld id="{96CEDCE0-AF49-4986-B4C9-C5741EF9707C}"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黑体" panose="02010600030101010101" charset="-122"/>
                <a:ea typeface="黑体" panose="02010600030101010101" charset="-122"/>
                <a:cs typeface="黑体" panose="02010600030101010101"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黑体" panose="02010600030101010101" charset="-122"/>
                <a:ea typeface="黑体" panose="02010600030101010101" charset="-122"/>
                <a:cs typeface="黑体" panose="02010600030101010101" charset="-122"/>
              </a:defRPr>
            </a:lvl1pPr>
          </a:lstStyle>
          <a:p>
            <a:fld id="{747B8A36-7D0F-4E2A-AB3F-A8006D06DEEF}"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1pPr>
    <a:lvl2pPr marL="4572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2pPr>
    <a:lvl3pPr marL="9144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3pPr>
    <a:lvl4pPr marL="13716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4pPr>
    <a:lvl5pPr marL="18288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rcRect l="7812" r="7813"/>
          <a:stretch>
            <a:fillRect/>
          </a:stretch>
        </p:blipFill>
        <p:spPr>
          <a:xfrm rot="5400000">
            <a:off x="2667000" y="-2667000"/>
            <a:ext cx="6858001" cy="12192000"/>
          </a:xfrm>
          <a:custGeom>
            <a:avLst/>
            <a:gdLst>
              <a:gd name="connsiteX0" fmla="*/ 0 w 6858001"/>
              <a:gd name="connsiteY0" fmla="*/ 12192000 h 12192000"/>
              <a:gd name="connsiteX1" fmla="*/ 0 w 6858001"/>
              <a:gd name="connsiteY1" fmla="*/ 0 h 12192000"/>
              <a:gd name="connsiteX2" fmla="*/ 6858001 w 6858001"/>
              <a:gd name="connsiteY2" fmla="*/ 0 h 12192000"/>
              <a:gd name="connsiteX3" fmla="*/ 6858001 w 6858001"/>
              <a:gd name="connsiteY3" fmla="*/ 12192000 h 12192000"/>
            </a:gdLst>
            <a:ahLst/>
            <a:cxnLst>
              <a:cxn ang="0">
                <a:pos x="connsiteX0" y="connsiteY0"/>
              </a:cxn>
              <a:cxn ang="0">
                <a:pos x="connsiteX1" y="connsiteY1"/>
              </a:cxn>
              <a:cxn ang="0">
                <a:pos x="connsiteX2" y="connsiteY2"/>
              </a:cxn>
              <a:cxn ang="0">
                <a:pos x="connsiteX3" y="connsiteY3"/>
              </a:cxn>
            </a:cxnLst>
            <a:rect l="l" t="t" r="r" b="b"/>
            <a:pathLst>
              <a:path w="6858001" h="12192000">
                <a:moveTo>
                  <a:pt x="0" y="12192000"/>
                </a:moveTo>
                <a:lnTo>
                  <a:pt x="0" y="0"/>
                </a:lnTo>
                <a:lnTo>
                  <a:pt x="6858001" y="0"/>
                </a:lnTo>
                <a:lnTo>
                  <a:pt x="6858001" y="12192000"/>
                </a:lnTo>
                <a:close/>
              </a:path>
            </a:pathLst>
          </a:custGeom>
        </p:spPr>
      </p:pic>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rcRect l="7813" r="7812"/>
          <a:stretch>
            <a:fillRect/>
          </a:stretch>
        </p:blipFill>
        <p:spPr>
          <a:xfrm rot="16200000">
            <a:off x="2628900" y="-2629535"/>
            <a:ext cx="6934200" cy="12192000"/>
          </a:xfrm>
          <a:custGeom>
            <a:avLst/>
            <a:gdLst>
              <a:gd name="connsiteX0" fmla="*/ 6858001 w 6858001"/>
              <a:gd name="connsiteY0" fmla="*/ 0 h 12191999"/>
              <a:gd name="connsiteX1" fmla="*/ 6858001 w 6858001"/>
              <a:gd name="connsiteY1" fmla="*/ 12191999 h 12191999"/>
              <a:gd name="connsiteX2" fmla="*/ 0 w 6858001"/>
              <a:gd name="connsiteY2" fmla="*/ 12191999 h 12191999"/>
              <a:gd name="connsiteX3" fmla="*/ 0 w 6858001"/>
              <a:gd name="connsiteY3" fmla="*/ 0 h 12191999"/>
            </a:gdLst>
            <a:ahLst/>
            <a:cxnLst>
              <a:cxn ang="0">
                <a:pos x="connsiteX0" y="connsiteY0"/>
              </a:cxn>
              <a:cxn ang="0">
                <a:pos x="connsiteX1" y="connsiteY1"/>
              </a:cxn>
              <a:cxn ang="0">
                <a:pos x="connsiteX2" y="connsiteY2"/>
              </a:cxn>
              <a:cxn ang="0">
                <a:pos x="connsiteX3" y="connsiteY3"/>
              </a:cxn>
            </a:cxnLst>
            <a:rect l="l" t="t" r="r" b="b"/>
            <a:pathLst>
              <a:path w="6858001" h="12191999">
                <a:moveTo>
                  <a:pt x="6858001" y="0"/>
                </a:moveTo>
                <a:lnTo>
                  <a:pt x="6858001" y="12191999"/>
                </a:lnTo>
                <a:lnTo>
                  <a:pt x="0" y="12191999"/>
                </a:lnTo>
                <a:lnTo>
                  <a:pt x="0" y="0"/>
                </a:lnTo>
                <a:close/>
              </a:path>
            </a:pathLst>
          </a:custGeom>
        </p:spPr>
      </p:pic>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rgbClr val="C4E6E2"/>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rgbClr val="C4E6E2"/>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39038" y="0"/>
            <a:ext cx="6852962" cy="3903209"/>
          </a:xfrm>
          <a:prstGeom prst="rect">
            <a:avLst/>
          </a:prstGeom>
        </p:spPr>
      </p:pic>
      <p:pic>
        <p:nvPicPr>
          <p:cNvPr id="12" name="图片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797323" y="-1"/>
            <a:ext cx="2752725" cy="1628775"/>
          </a:xfrm>
          <a:prstGeom prst="rect">
            <a:avLst/>
          </a:prstGeom>
        </p:spPr>
      </p:pic>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540733" y="3318313"/>
            <a:ext cx="990600" cy="962025"/>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933896" y="0"/>
            <a:ext cx="1171575" cy="1171575"/>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629900" y="814386"/>
            <a:ext cx="1562100" cy="1790700"/>
          </a:xfrm>
          <a:prstGeom prst="rect">
            <a:avLst/>
          </a:prstGeom>
        </p:spPr>
      </p:pic>
      <p:pic>
        <p:nvPicPr>
          <p:cNvPr id="8" name="图片 7"/>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0133" y="1094619"/>
            <a:ext cx="8233404" cy="5763382"/>
          </a:xfrm>
          <a:prstGeom prst="rect">
            <a:avLst/>
          </a:prstGeom>
        </p:spPr>
      </p:pic>
      <p:pic>
        <p:nvPicPr>
          <p:cNvPr id="9" name="图片 8"/>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076048" y="275543"/>
            <a:ext cx="3895725" cy="3562350"/>
          </a:xfrm>
          <a:prstGeom prst="rect">
            <a:avLst/>
          </a:prstGeom>
        </p:spPr>
      </p:pic>
      <p:pic>
        <p:nvPicPr>
          <p:cNvPr id="18" name="图片 17"/>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326572" y="4783138"/>
            <a:ext cx="3113793" cy="2008433"/>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rgbClr val="FAE2D0"/>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741084"/>
            <a:ext cx="12192000" cy="2171700"/>
          </a:xfrm>
          <a:prstGeom prst="rect">
            <a:avLst/>
          </a:prstGeom>
        </p:spPr>
      </p:pic>
      <p:pic>
        <p:nvPicPr>
          <p:cNvPr id="2" name="图片 1"/>
          <p:cNvPicPr>
            <a:picLocks noChangeAspect="1"/>
          </p:cNvPicPr>
          <p:nvPr userDrawn="1"/>
        </p:nvPicPr>
        <p:blipFill rotWithShape="1">
          <a:blip r:embed="rId3" cstate="print">
            <a:extLst>
              <a:ext uri="{28A0092B-C50C-407E-A947-70E740481C1C}">
                <a14:useLocalDpi xmlns:a14="http://schemas.microsoft.com/office/drawing/2010/main" val="0"/>
              </a:ext>
            </a:extLst>
          </a:blip>
          <a:srcRect l="36573" b="23333"/>
          <a:stretch>
            <a:fillRect/>
          </a:stretch>
        </p:blipFill>
        <p:spPr>
          <a:xfrm>
            <a:off x="8982075" y="0"/>
            <a:ext cx="3149283" cy="3806678"/>
          </a:xfrm>
          <a:prstGeom prst="rect">
            <a:avLst/>
          </a:prstGeom>
        </p:spPr>
      </p:pic>
      <p:pic>
        <p:nvPicPr>
          <p:cNvPr id="5" name="图片 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713686">
            <a:off x="601446" y="550829"/>
            <a:ext cx="2241974" cy="159437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标题和内容">
    <p:bg>
      <p:bgPr>
        <a:solidFill>
          <a:srgbClr val="FAE2D0"/>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741084"/>
            <a:ext cx="12192000" cy="21717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rgbClr val="F7E8D0"/>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8" Type="http://schemas.openxmlformats.org/officeDocument/2006/relationships/theme" Target="../theme/theme2.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28AEF66A-DD14-4B06-B8D7-62B834E038C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3D614EDD-3797-46CE-A11C-9B64ACF4326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黑体" panose="02010600030101010101" charset="-122"/>
          <a:ea typeface="黑体" panose="02010600030101010101" charset="-122"/>
          <a:cs typeface="黑体" panose="0201060003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黑体" panose="0201060003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黑体" panose="0201060003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黑体" panose="0201060003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黑体" panose="02010600030101010101" charset="-122"/>
                <a:ea typeface="微软雅黑" panose="020B0503020204020204" charset="-122"/>
                <a:cs typeface="黑体" panose="0201060003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黑体" panose="02010600030101010101" charset="-122"/>
                <a:ea typeface="微软雅黑" panose="020B0503020204020204" charset="-122"/>
                <a:cs typeface="黑体" panose="02010600030101010101"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黑体" panose="02010600030101010101" charset="-122"/>
                <a:ea typeface="微软雅黑" panose="020B0503020204020204" charset="-122"/>
                <a:cs typeface="黑体" panose="02010600030101010101"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黑体" panose="02010600030101010101" charset="-122"/>
          <a:ea typeface="微软雅黑" panose="020B0503020204020204" charset="-122"/>
          <a:cs typeface="黑体" panose="02010600030101010101" charset="-122"/>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黑体" panose="02010600030101010101" charset="-122"/>
          <a:ea typeface="微软雅黑" panose="020B0503020204020204" charset="-122"/>
          <a:cs typeface="黑体" panose="02010600030101010101" charset="-122"/>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黑体" panose="02010600030101010101" charset="-122"/>
          <a:ea typeface="微软雅黑" panose="020B0503020204020204" charset="-122"/>
          <a:cs typeface="黑体" panose="02010600030101010101" charset="-122"/>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黑体" panose="02010600030101010101" charset="-122"/>
          <a:ea typeface="微软雅黑" panose="020B0503020204020204" charset="-122"/>
          <a:cs typeface="黑体" panose="02010600030101010101" charset="-122"/>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黑体" panose="02010600030101010101" charset="-122"/>
          <a:ea typeface="微软雅黑" panose="020B0503020204020204" charset="-122"/>
          <a:cs typeface="黑体" panose="02010600030101010101" charset="-122"/>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黑体" panose="02010600030101010101" charset="-122"/>
          <a:ea typeface="微软雅黑" panose="020B0503020204020204"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4.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26.png"/><Relationship Id="rId1" Type="http://schemas.openxmlformats.org/officeDocument/2006/relationships/image" Target="../media/image25.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image" Target="../media/image26.png"/><Relationship Id="rId1" Type="http://schemas.openxmlformats.org/officeDocument/2006/relationships/image" Target="../media/image25.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26.png"/><Relationship Id="rId1" Type="http://schemas.openxmlformats.org/officeDocument/2006/relationships/image" Target="../media/image25.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image" Target="../media/image27.png"/><Relationship Id="rId1" Type="http://schemas.openxmlformats.org/officeDocument/2006/relationships/image" Target="../media/image25.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4.png"/><Relationship Id="rId2" Type="http://schemas.openxmlformats.org/officeDocument/2006/relationships/image" Target="../media/image28.png"/><Relationship Id="rId1" Type="http://schemas.openxmlformats.org/officeDocument/2006/relationships/image" Target="../media/image18.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image" Target="../media/image27.png"/><Relationship Id="rId1" Type="http://schemas.openxmlformats.org/officeDocument/2006/relationships/image" Target="../media/image25.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2.xml"/><Relationship Id="rId3" Type="http://schemas.openxmlformats.org/officeDocument/2006/relationships/image" Target="../media/image29.png"/><Relationship Id="rId2" Type="http://schemas.openxmlformats.org/officeDocument/2006/relationships/image" Target="../media/image27.png"/><Relationship Id="rId1" Type="http://schemas.openxmlformats.org/officeDocument/2006/relationships/image" Target="../media/image25.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4.png"/><Relationship Id="rId2" Type="http://schemas.openxmlformats.org/officeDocument/2006/relationships/image" Target="../media/image28.png"/><Relationship Id="rId1" Type="http://schemas.openxmlformats.org/officeDocument/2006/relationships/image" Target="../media/image18.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27.png"/><Relationship Id="rId1" Type="http://schemas.openxmlformats.org/officeDocument/2006/relationships/image" Target="../media/image25.png"/></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5.xml"/><Relationship Id="rId4" Type="http://schemas.openxmlformats.org/officeDocument/2006/relationships/image" Target="../media/image25.png"/><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3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image" Target="../media/image27.png"/><Relationship Id="rId1" Type="http://schemas.openxmlformats.org/officeDocument/2006/relationships/image" Target="../media/image25.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4.png"/><Relationship Id="rId2" Type="http://schemas.openxmlformats.org/officeDocument/2006/relationships/image" Target="../media/image28.png"/><Relationship Id="rId1" Type="http://schemas.openxmlformats.org/officeDocument/2006/relationships/image" Target="../media/image18.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4.png"/><Relationship Id="rId2" Type="http://schemas.openxmlformats.org/officeDocument/2006/relationships/image" Target="../media/image28.png"/><Relationship Id="rId1" Type="http://schemas.openxmlformats.org/officeDocument/2006/relationships/image" Target="../media/image18.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image" Target="../media/image27.png"/><Relationship Id="rId1" Type="http://schemas.openxmlformats.org/officeDocument/2006/relationships/image" Target="../media/image25.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4.png"/><Relationship Id="rId2" Type="http://schemas.openxmlformats.org/officeDocument/2006/relationships/image" Target="../media/image28.png"/><Relationship Id="rId1" Type="http://schemas.openxmlformats.org/officeDocument/2006/relationships/image" Target="../media/image18.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image" Target="../media/image27.png"/><Relationship Id="rId1" Type="http://schemas.openxmlformats.org/officeDocument/2006/relationships/image" Target="../media/image25.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3.xml"/><Relationship Id="rId1" Type="http://schemas.openxmlformats.org/officeDocument/2006/relationships/image" Target="../media/image24.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24.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image" Target="../media/image24.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6.xml"/><Relationship Id="rId1" Type="http://schemas.openxmlformats.org/officeDocument/2006/relationships/image" Target="../media/image24.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image" Target="../media/image15.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7.xml"/><Relationship Id="rId1" Type="http://schemas.openxmlformats.org/officeDocument/2006/relationships/image" Target="../media/image24.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8.xml"/><Relationship Id="rId1" Type="http://schemas.openxmlformats.org/officeDocument/2006/relationships/image" Target="../media/image24.pn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27.png"/><Relationship Id="rId1" Type="http://schemas.openxmlformats.org/officeDocument/2006/relationships/image" Target="../media/image25.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image" Target="../media/image33.png"/><Relationship Id="rId1" Type="http://schemas.openxmlformats.org/officeDocument/2006/relationships/image" Target="../media/image25.png"/></Relationships>
</file>

<file path=ppt/slides/_rels/slide35.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2.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4.xml"/><Relationship Id="rId2" Type="http://schemas.openxmlformats.org/officeDocument/2006/relationships/tags" Target="../tags/tag69.xml"/><Relationship Id="rId1" Type="http://schemas.openxmlformats.org/officeDocument/2006/relationships/image" Target="../media/image17.png"/></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25.png"/></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25.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35.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6.xml"/><Relationship Id="rId2" Type="http://schemas.openxmlformats.org/officeDocument/2006/relationships/image" Target="../media/image17.png"/><Relationship Id="rId1"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35.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6.png"/><Relationship Id="rId1" Type="http://schemas.openxmlformats.org/officeDocument/2006/relationships/image" Target="../media/image35.png"/></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image" Target="../media/image35.png"/></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7.png"/><Relationship Id="rId2" Type="http://schemas.openxmlformats.org/officeDocument/2006/relationships/image" Target="../media/image38.png"/><Relationship Id="rId1" Type="http://schemas.openxmlformats.org/officeDocument/2006/relationships/image" Target="../media/image35.png"/></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7.png"/><Relationship Id="rId2" Type="http://schemas.openxmlformats.org/officeDocument/2006/relationships/image" Target="../media/image38.png"/><Relationship Id="rId1" Type="http://schemas.openxmlformats.org/officeDocument/2006/relationships/image" Target="../media/image35.png"/></Relationships>
</file>

<file path=ppt/slides/_rels/slide45.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2.xml"/><Relationship Id="rId3" Type="http://schemas.openxmlformats.org/officeDocument/2006/relationships/image" Target="../media/image38.png"/><Relationship Id="rId2" Type="http://schemas.openxmlformats.org/officeDocument/2006/relationships/image" Target="../media/image39.png"/><Relationship Id="rId1" Type="http://schemas.openxmlformats.org/officeDocument/2006/relationships/image" Target="../media/image17.png"/></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4.png"/><Relationship Id="rId2" Type="http://schemas.openxmlformats.org/officeDocument/2006/relationships/tags" Target="../tags/tag70.xml"/><Relationship Id="rId1" Type="http://schemas.openxmlformats.org/officeDocument/2006/relationships/image" Target="../media/image20.png"/></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4.png"/><Relationship Id="rId2" Type="http://schemas.openxmlformats.org/officeDocument/2006/relationships/tags" Target="../tags/tag71.xml"/><Relationship Id="rId1" Type="http://schemas.openxmlformats.org/officeDocument/2006/relationships/image" Target="../media/image20.png"/></Relationships>
</file>

<file path=ppt/slides/_rels/slide48.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2.xml"/><Relationship Id="rId3" Type="http://schemas.openxmlformats.org/officeDocument/2006/relationships/image" Target="../media/image38.png"/><Relationship Id="rId2" Type="http://schemas.openxmlformats.org/officeDocument/2006/relationships/image" Target="../media/image39.png"/><Relationship Id="rId1" Type="http://schemas.openxmlformats.org/officeDocument/2006/relationships/image" Target="../media/image17.png"/></Relationships>
</file>

<file path=ppt/slides/_rels/slide49.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2.xml"/><Relationship Id="rId3" Type="http://schemas.openxmlformats.org/officeDocument/2006/relationships/image" Target="../media/image40.png"/><Relationship Id="rId2" Type="http://schemas.openxmlformats.org/officeDocument/2006/relationships/image" Target="../media/image38.png"/><Relationship Id="rId1" Type="http://schemas.openxmlformats.org/officeDocument/2006/relationships/image" Target="../media/image39.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2.xml"/><Relationship Id="rId3" Type="http://schemas.openxmlformats.org/officeDocument/2006/relationships/image" Target="../media/image40.png"/><Relationship Id="rId2" Type="http://schemas.openxmlformats.org/officeDocument/2006/relationships/image" Target="../media/image38.png"/><Relationship Id="rId1" Type="http://schemas.openxmlformats.org/officeDocument/2006/relationships/image" Target="../media/image39.png"/></Relationships>
</file>

<file path=ppt/slides/_rels/slide5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8.png"/><Relationship Id="rId3" Type="http://schemas.openxmlformats.org/officeDocument/2006/relationships/image" Target="../media/image39.png"/><Relationship Id="rId2" Type="http://schemas.openxmlformats.org/officeDocument/2006/relationships/image" Target="../media/image17.png"/><Relationship Id="rId1" Type="http://schemas.openxmlformats.org/officeDocument/2006/relationships/image" Target="../media/image18.png"/></Relationships>
</file>

<file path=ppt/slides/_rels/slide52.xml.rels><?xml version="1.0" encoding="UTF-8" standalone="yes"?>
<Relationships xmlns="http://schemas.openxmlformats.org/package/2006/relationships"><Relationship Id="rId5" Type="http://schemas.openxmlformats.org/officeDocument/2006/relationships/notesSlide" Target="../notesSlides/notesSlide28.xml"/><Relationship Id="rId4" Type="http://schemas.openxmlformats.org/officeDocument/2006/relationships/slideLayout" Target="../slideLayouts/slideLayout2.xml"/><Relationship Id="rId3" Type="http://schemas.openxmlformats.org/officeDocument/2006/relationships/image" Target="../media/image42.jpeg"/><Relationship Id="rId2" Type="http://schemas.openxmlformats.org/officeDocument/2006/relationships/image" Target="../media/image38.png"/><Relationship Id="rId1" Type="http://schemas.openxmlformats.org/officeDocument/2006/relationships/image" Target="../media/image41.png"/></Relationships>
</file>

<file path=ppt/slides/_rels/slide53.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2.xml"/><Relationship Id="rId3" Type="http://schemas.openxmlformats.org/officeDocument/2006/relationships/image" Target="../media/image43.jpeg"/><Relationship Id="rId2" Type="http://schemas.openxmlformats.org/officeDocument/2006/relationships/image" Target="../media/image38.png"/><Relationship Id="rId1" Type="http://schemas.openxmlformats.org/officeDocument/2006/relationships/image" Target="../media/image41.png"/></Relationships>
</file>

<file path=ppt/slides/_rels/slide5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4.png"/><Relationship Id="rId2" Type="http://schemas.openxmlformats.org/officeDocument/2006/relationships/image" Target="../media/image28.png"/><Relationship Id="rId1" Type="http://schemas.openxmlformats.org/officeDocument/2006/relationships/image" Target="../media/image18.png"/></Relationships>
</file>

<file path=ppt/slides/_rels/slide55.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2.xml"/><Relationship Id="rId3" Type="http://schemas.openxmlformats.org/officeDocument/2006/relationships/image" Target="../media/image44.png"/><Relationship Id="rId2" Type="http://schemas.openxmlformats.org/officeDocument/2006/relationships/image" Target="../media/image38.png"/><Relationship Id="rId1" Type="http://schemas.openxmlformats.org/officeDocument/2006/relationships/image" Target="../media/image41.png"/></Relationships>
</file>

<file path=ppt/slides/_rels/slide5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4.png"/><Relationship Id="rId2" Type="http://schemas.openxmlformats.org/officeDocument/2006/relationships/image" Target="../media/image28.png"/><Relationship Id="rId1" Type="http://schemas.openxmlformats.org/officeDocument/2006/relationships/image" Target="../media/image18.png"/></Relationships>
</file>

<file path=ppt/slides/_rels/slide57.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2.xml"/><Relationship Id="rId3" Type="http://schemas.openxmlformats.org/officeDocument/2006/relationships/image" Target="../media/image45.png"/><Relationship Id="rId2" Type="http://schemas.openxmlformats.org/officeDocument/2006/relationships/image" Target="../media/image38.png"/><Relationship Id="rId1" Type="http://schemas.openxmlformats.org/officeDocument/2006/relationships/image" Target="../media/image41.png"/></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2.xml"/><Relationship Id="rId2" Type="http://schemas.openxmlformats.org/officeDocument/2006/relationships/image" Target="../media/image44.png"/><Relationship Id="rId1" Type="http://schemas.openxmlformats.org/officeDocument/2006/relationships/image" Target="../media/image41.pn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4.png"/><Relationship Id="rId1" Type="http://schemas.openxmlformats.org/officeDocument/2006/relationships/image" Target="../media/image18.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41.png"/></Relationships>
</file>

<file path=ppt/slides/_rels/slide61.xml.rels><?xml version="1.0" encoding="UTF-8" standalone="yes"?>
<Relationships xmlns="http://schemas.openxmlformats.org/package/2006/relationships"><Relationship Id="rId5" Type="http://schemas.openxmlformats.org/officeDocument/2006/relationships/notesSlide" Target="../notesSlides/notesSlide34.xml"/><Relationship Id="rId4" Type="http://schemas.openxmlformats.org/officeDocument/2006/relationships/slideLayout" Target="../slideLayouts/slideLayout2.xml"/><Relationship Id="rId3" Type="http://schemas.openxmlformats.org/officeDocument/2006/relationships/image" Target="../media/image46.jpeg"/><Relationship Id="rId2" Type="http://schemas.openxmlformats.org/officeDocument/2006/relationships/image" Target="../media/image43.jpeg"/><Relationship Id="rId1" Type="http://schemas.openxmlformats.org/officeDocument/2006/relationships/image" Target="../media/image30.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277588" y="3854128"/>
            <a:ext cx="5636825" cy="398780"/>
            <a:chOff x="3791744" y="3224208"/>
            <a:chExt cx="5149212" cy="398780"/>
          </a:xfrm>
        </p:grpSpPr>
        <p:cxnSp>
          <p:nvCxnSpPr>
            <p:cNvPr id="6" name="直接连接符 5"/>
            <p:cNvCxnSpPr/>
            <p:nvPr/>
          </p:nvCxnSpPr>
          <p:spPr bwMode="auto">
            <a:xfrm>
              <a:off x="3791744" y="34639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cxnSp>
          <p:nvCxnSpPr>
            <p:cNvPr id="7" name="直接连接符 6"/>
            <p:cNvCxnSpPr/>
            <p:nvPr/>
          </p:nvCxnSpPr>
          <p:spPr bwMode="auto">
            <a:xfrm flipH="1">
              <a:off x="7890623" y="34385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sp>
          <p:nvSpPr>
            <p:cNvPr id="8" name="文本框 7"/>
            <p:cNvSpPr txBox="1"/>
            <p:nvPr/>
          </p:nvSpPr>
          <p:spPr>
            <a:xfrm>
              <a:off x="4869198" y="3224208"/>
              <a:ext cx="2994303" cy="398780"/>
            </a:xfrm>
            <a:prstGeom prst="rect">
              <a:avLst/>
            </a:prstGeom>
            <a:noFill/>
          </p:spPr>
          <p:txBody>
            <a:bodyPr wrap="square" rtlCol="0">
              <a:spAutoFit/>
            </a:bodyPr>
            <a:lstStyle/>
            <a:p>
              <a:pPr algn="ctr"/>
              <a:r>
                <a:rPr lang="zh-CN" altLang="en-US" sz="2000" spc="600" dirty="0">
                  <a:solidFill>
                    <a:srgbClr val="ED796F"/>
                  </a:solidFill>
                  <a:latin typeface="黑体" panose="02010600030101010101" charset="-122"/>
                  <a:ea typeface="黑体" panose="02010600030101010101" charset="-122"/>
                  <a:cs typeface="+mn-ea"/>
                  <a:sym typeface="+mn-lt"/>
                </a:rPr>
                <a:t>小学教育专业</a:t>
              </a:r>
              <a:endParaRPr lang="zh-CN" altLang="en-US" sz="2000" spc="600" dirty="0">
                <a:solidFill>
                  <a:srgbClr val="ED796F"/>
                </a:solidFill>
                <a:latin typeface="黑体" panose="02010600030101010101" charset="-122"/>
                <a:ea typeface="黑体" panose="02010600030101010101" charset="-122"/>
                <a:cs typeface="+mn-ea"/>
                <a:sym typeface="+mn-lt"/>
              </a:endParaRPr>
            </a:p>
          </p:txBody>
        </p:sp>
      </p:grpSp>
      <p:grpSp>
        <p:nvGrpSpPr>
          <p:cNvPr id="10" name="组合 9"/>
          <p:cNvGrpSpPr/>
          <p:nvPr/>
        </p:nvGrpSpPr>
        <p:grpSpPr>
          <a:xfrm>
            <a:off x="4604175" y="4652504"/>
            <a:ext cx="3084583" cy="431349"/>
            <a:chOff x="4683312" y="1325555"/>
            <a:chExt cx="3084583" cy="431349"/>
          </a:xfrm>
        </p:grpSpPr>
        <p:sp>
          <p:nvSpPr>
            <p:cNvPr id="11" name="矩形: 圆角 10"/>
            <p:cNvSpPr/>
            <p:nvPr/>
          </p:nvSpPr>
          <p:spPr bwMode="auto">
            <a:xfrm>
              <a:off x="4708960" y="1325555"/>
              <a:ext cx="3058935" cy="431349"/>
            </a:xfrm>
            <a:prstGeom prst="roundRect">
              <a:avLst>
                <a:gd name="adj" fmla="val 50000"/>
              </a:avLst>
            </a:prstGeom>
            <a:solidFill>
              <a:srgbClr val="ED796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黑体" panose="02010600030101010101" charset="-122"/>
                <a:buNone/>
              </a:pPr>
              <a:endParaRPr kumimoji="0" lang="zh-CN" altLang="en-US" sz="1800" b="0" i="0" u="none" strike="noStrike" cap="none" normalizeH="0" baseline="0">
                <a:ln>
                  <a:noFill/>
                </a:ln>
                <a:solidFill>
                  <a:srgbClr val="ED796F"/>
                </a:solidFill>
                <a:effectLst/>
                <a:cs typeface="+mn-ea"/>
                <a:sym typeface="+mn-lt"/>
              </a:endParaRPr>
            </a:p>
          </p:txBody>
        </p:sp>
        <p:sp>
          <p:nvSpPr>
            <p:cNvPr id="12" name="文本框 11"/>
            <p:cNvSpPr txBox="1"/>
            <p:nvPr/>
          </p:nvSpPr>
          <p:spPr>
            <a:xfrm>
              <a:off x="4683312" y="1336202"/>
              <a:ext cx="2983650" cy="398780"/>
            </a:xfrm>
            <a:prstGeom prst="rect">
              <a:avLst/>
            </a:prstGeom>
            <a:noFill/>
          </p:spPr>
          <p:txBody>
            <a:bodyPr wrap="square" rtlCol="0">
              <a:spAutoFit/>
            </a:bodyPr>
            <a:lstStyle/>
            <a:p>
              <a:pPr algn="ctr"/>
              <a:r>
                <a:rPr lang="zh-CN" altLang="en-US" sz="2000" dirty="0">
                  <a:solidFill>
                    <a:schemeClr val="bg1"/>
                  </a:solidFill>
                  <a:latin typeface="黑体" panose="02010600030101010101" charset="-122"/>
                  <a:ea typeface="黑体" panose="02010600030101010101" charset="-122"/>
                  <a:cs typeface="+mn-ea"/>
                  <a:sym typeface="+mn-lt"/>
                </a:rPr>
                <a:t>北京出版社</a:t>
              </a:r>
              <a:endParaRPr lang="zh-CN" altLang="en-US" sz="2000" dirty="0">
                <a:solidFill>
                  <a:schemeClr val="bg1"/>
                </a:solidFill>
                <a:latin typeface="黑体" panose="02010600030101010101" charset="-122"/>
                <a:ea typeface="黑体" panose="02010600030101010101" charset="-122"/>
                <a:cs typeface="+mn-ea"/>
                <a:sym typeface="+mn-lt"/>
              </a:endParaRPr>
            </a:p>
          </p:txBody>
        </p:sp>
      </p:grpSp>
      <p:sp>
        <p:nvSpPr>
          <p:cNvPr id="15" name="Rectangle 2"/>
          <p:cNvSpPr txBox="1">
            <a:spLocks noChangeArrowheads="1"/>
          </p:cNvSpPr>
          <p:nvPr/>
        </p:nvSpPr>
        <p:spPr>
          <a:xfrm>
            <a:off x="1769338" y="2100144"/>
            <a:ext cx="8653325"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9400" b="1" kern="0" spc="-300" dirty="0">
                <a:ln w="38100">
                  <a:solidFill>
                    <a:srgbClr val="ED796F"/>
                  </a:solidFill>
                </a:ln>
                <a:solidFill>
                  <a:schemeClr val="bg1"/>
                </a:solidFill>
                <a:latin typeface="黑体" panose="02010600030101010101" charset="-122"/>
                <a:ea typeface="黑体" panose="02010600030101010101" charset="-122"/>
                <a:cs typeface="+mn-ea"/>
                <a:sym typeface="+mn-lt"/>
              </a:rPr>
              <a:t>班级管理</a:t>
            </a:r>
            <a:endParaRPr kumimoji="0" lang="zh-CN" altLang="en-US" sz="9400" b="1" kern="0" spc="-300" dirty="0">
              <a:ln w="38100">
                <a:solidFill>
                  <a:srgbClr val="ED796F"/>
                </a:solidFill>
              </a:ln>
              <a:solidFill>
                <a:schemeClr val="bg1"/>
              </a:solidFill>
              <a:latin typeface="黑体" panose="02010600030101010101" charset="-122"/>
              <a:ea typeface="黑体" panose="02010600030101010101" charset="-122"/>
              <a:cs typeface="+mn-ea"/>
              <a:sym typeface="+mn-lt"/>
            </a:endParaRPr>
          </a:p>
        </p:txBody>
      </p:sp>
      <p:grpSp>
        <p:nvGrpSpPr>
          <p:cNvPr id="4" name="组合 3"/>
          <p:cNvGrpSpPr/>
          <p:nvPr/>
        </p:nvGrpSpPr>
        <p:grpSpPr>
          <a:xfrm>
            <a:off x="3561715" y="1042670"/>
            <a:ext cx="5085715" cy="711200"/>
            <a:chOff x="5609" y="1642"/>
            <a:chExt cx="8009" cy="1120"/>
          </a:xfrm>
        </p:grpSpPr>
        <p:sp>
          <p:nvSpPr>
            <p:cNvPr id="2" name="矩形 1"/>
            <p:cNvSpPr/>
            <p:nvPr/>
          </p:nvSpPr>
          <p:spPr>
            <a:xfrm>
              <a:off x="7092" y="1766"/>
              <a:ext cx="6526" cy="871"/>
            </a:xfrm>
            <a:prstGeom prst="rect">
              <a:avLst/>
            </a:prstGeom>
          </p:spPr>
          <p:txBody>
            <a:bodyPr wrap="square">
              <a:spAutoFit/>
            </a:bodyPr>
            <a:lstStyle/>
            <a:p>
              <a:pPr algn="ctr">
                <a:lnSpc>
                  <a:spcPct val="150000"/>
                </a:lnSpc>
                <a:defRPr/>
              </a:pPr>
              <a:r>
                <a:rPr lang="en-US" altLang="zh-CN" sz="2000" b="1"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mn-lt"/>
                </a:rPr>
                <a:t>“</a:t>
              </a:r>
              <a:r>
                <a:rPr lang="zh-CN" altLang="en-US" sz="2000" b="1"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mn-lt"/>
                </a:rPr>
                <a:t>十三五</a:t>
              </a:r>
              <a:r>
                <a:rPr lang="en-US" altLang="zh-CN" sz="2000" b="1"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mn-lt"/>
                </a:rPr>
                <a:t>”</a:t>
              </a:r>
              <a:r>
                <a:rPr lang="zh-CN" altLang="en-US" sz="2000" b="1"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mn-lt"/>
                </a:rPr>
                <a:t>职业教育国家规划教材</a:t>
              </a:r>
              <a:endParaRPr lang="zh-CN" altLang="en-US" sz="2000" b="1"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mn-lt"/>
              </a:endParaRPr>
            </a:p>
          </p:txBody>
        </p:sp>
        <p:pic>
          <p:nvPicPr>
            <p:cNvPr id="3" name="图片 2" descr="标识矢量图_"/>
            <p:cNvPicPr>
              <a:picLocks noChangeAspect="1"/>
            </p:cNvPicPr>
            <p:nvPr/>
          </p:nvPicPr>
          <p:blipFill>
            <a:blip r:embed="rId1"/>
            <a:stretch>
              <a:fillRect/>
            </a:stretch>
          </p:blipFill>
          <p:spPr>
            <a:xfrm>
              <a:off x="5609" y="1642"/>
              <a:ext cx="1265" cy="112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amond(in)">
                                      <p:cBhvr>
                                        <p:cTn id="12" dur="2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000" fill="hold">
                                          <p:stCondLst>
                                            <p:cond delay="0"/>
                                          </p:stCondLst>
                                        </p:cTn>
                                        <p:tgtEl>
                                          <p:spTgt spid="10"/>
                                        </p:tgtEl>
                                        <p:attrNameLst>
                                          <p:attrName>style.visibility</p:attrName>
                                        </p:attrNameLst>
                                      </p:cBhvr>
                                      <p:to>
                                        <p:strVal val="visible"/>
                                      </p:to>
                                    </p:set>
                                    <p:animEffect transition="in" filter="blinds(horizontal)">
                                      <p:cBhvr>
                                        <p:cTn id="2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793615" y="219075"/>
            <a:ext cx="716089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一、小学班级开展活动的意义</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838700" y="826135"/>
            <a:ext cx="6685915" cy="5977255"/>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儿童都是喜欢活动的，成功的班级活动不但使学生们身心愉悦，也是学生身心健康成长的重要途径。班级活动和课堂教学是学校教育的两个重要的途径，它们相辅相成，又相对独立。课堂教学是以学科知识的教与学为中心的活动，而班级活动则以更广泛的育人为核心。班级活动能为学生提供更多的独立创造和亲身经历的实践机会，同时，班级活动在班级建设中也起着不可替代的作用。班级活动不仅充实了小学生的课余生活，把小学生旺盛的精力、浓厚的兴趣、广泛的爱好引导到健康发展的轨道上来，还加强了学生活动与社会发展之间的联系，使小学生更多地体验个人同他人、集体、社会的复杂关系，并在实践活动中践行所掌握的品德规范，丰富精神世界。正如苏霍姆林斯基所指出的：“学生在积极的活动过程中认清真理并深深倾注了理性、道德和审美情感时，便形成信念……积极的活动、行为、劳动及克服困难的斗争——都是坚定信念的最重要的先决条件。”“要让孩子尽可能多地去体验良好行为的快乐，要让那种由这些行为而产生的道德和审美的满足之情充实他的精神生活，是学校集体生活的主要原则之一。”</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39" name="图片 38"/>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816909" y="-831259"/>
            <a:ext cx="1923686" cy="3133460"/>
          </a:xfrm>
          <a:prstGeom prst="rect">
            <a:avLst/>
          </a:prstGeom>
        </p:spPr>
      </p:pic>
      <p:pic>
        <p:nvPicPr>
          <p:cNvPr id="26" name="图片 25"/>
          <p:cNvPicPr>
            <a:picLocks noChangeAspect="1"/>
          </p:cNvPicPr>
          <p:nvPr/>
        </p:nvPicPr>
        <p:blipFill>
          <a:blip r:embed="rId2"/>
          <a:stretch>
            <a:fillRect/>
          </a:stretch>
        </p:blipFill>
        <p:spPr>
          <a:xfrm>
            <a:off x="-99605" y="2361761"/>
            <a:ext cx="5192434" cy="4318530"/>
          </a:xfrm>
          <a:prstGeom prst="rect">
            <a:avLst/>
          </a:prstGeom>
          <a:effectLst>
            <a:outerShdw blurRad="25400" dist="25400" dir="2700000" algn="tl" rotWithShape="0">
              <a:prstClr val="black">
                <a:alpha val="40000"/>
              </a:prstClr>
            </a:outerShdw>
          </a:effectLst>
        </p:spPr>
      </p:pic>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rot="10800000">
            <a:off x="-768031" y="-936034"/>
            <a:ext cx="1923686" cy="313346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793615" y="409575"/>
            <a:ext cx="716089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一、小学班级开展活动的意义</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848225" y="1254760"/>
            <a:ext cx="6685915" cy="4939030"/>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（一）对学生个体的意义</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1. 班级活动为学生思想品德的成长提供了实践的条件和生活经验的积累少年儿童的学习任务除了掌握书本上的知识外，还有一项很重要的内容就是学习和积累与社会活动、生活相关联的知识和经验。在这个过程当中，学生能实际操练他们所学到的道德规范，通过亲身接触各种人、经历各种事而获得知识、开阔视野、增强辨别能力，而班级活动是达成这一目的的最佳形式。</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2. 班级活动能拓展学生的学习领域、有效激发学生的求知兴趣学生在课堂上主要进行理性活动，而对儿童来说，持续而过多的理性活动往往会使他们感到枯燥和乏味。他们需要在感性的世界里熟悉和实践学到的理性知识，需要在感性的世界里释放自我，从而提升理性的思考。把班级活动与课内所学有机地结合起来，就使得学生学习的领域扩大了，学习机会增多了，并有效地激发了学生求知的兴趣，这对促进学生的智能发展有很大帮助。</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39" name="图片 38"/>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816909" y="-831259"/>
            <a:ext cx="1923686" cy="3133460"/>
          </a:xfrm>
          <a:prstGeom prst="rect">
            <a:avLst/>
          </a:prstGeom>
        </p:spPr>
      </p:pic>
      <p:pic>
        <p:nvPicPr>
          <p:cNvPr id="26" name="图片 25"/>
          <p:cNvPicPr>
            <a:picLocks noChangeAspect="1"/>
          </p:cNvPicPr>
          <p:nvPr/>
        </p:nvPicPr>
        <p:blipFill>
          <a:blip r:embed="rId2"/>
          <a:stretch>
            <a:fillRect/>
          </a:stretch>
        </p:blipFill>
        <p:spPr>
          <a:xfrm>
            <a:off x="-99605" y="2361761"/>
            <a:ext cx="5192434" cy="4318530"/>
          </a:xfrm>
          <a:prstGeom prst="rect">
            <a:avLst/>
          </a:prstGeom>
          <a:effectLst>
            <a:outerShdw blurRad="25400" dist="25400" dir="2700000" algn="tl" rotWithShape="0">
              <a:prstClr val="black">
                <a:alpha val="40000"/>
              </a:prstClr>
            </a:outerShdw>
          </a:effectLst>
        </p:spPr>
      </p:pic>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rot="10800000">
            <a:off x="-768031" y="-936034"/>
            <a:ext cx="1923686" cy="313346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793615" y="409575"/>
            <a:ext cx="716089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一、小学班级开展活动的意义</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848225" y="1254760"/>
            <a:ext cx="6685915" cy="5285105"/>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3. 班级活动能够促进学生良好个性的形成</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人的个性一经形成，就具有稳定性特点，但个性也并不是不可改变的，特别是儿童的个性具有很大的可塑性。良好的班集体，为个性的发展提供了良好的环境，而班级活动更是为学生个性的全面、充分、和谐的发展提供了条件。</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通过班级活动，学生的个性品质、兴趣、才能等得以表现，也能得到巩固、发展和调整。性格内向的学生，有的由于在多次活动中获得满意的角色而积极参与，其智慧和特长得到发挥，逐渐变得活泼、开朗；而热情但欠踏实的学生，在集体活动中多次承担较复杂任务，则可使其锻炼得较冷静、实在。</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班级活动促进了班级成员之间的交往，有助于满足学生的社会性需求。青少年有强烈的同伴交往需求，在活动中，他们或寻求着志趣相投的同伴，或加深了与同伴的友谊，其尊重与自尊的需要、自我表现的需要能得到满足，从而有利于学生发现和认同自己的个性，不断完善个性。</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39" name="图片 38"/>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816909" y="-831259"/>
            <a:ext cx="1923686" cy="3133460"/>
          </a:xfrm>
          <a:prstGeom prst="rect">
            <a:avLst/>
          </a:prstGeom>
        </p:spPr>
      </p:pic>
      <p:pic>
        <p:nvPicPr>
          <p:cNvPr id="26" name="图片 25"/>
          <p:cNvPicPr>
            <a:picLocks noChangeAspect="1"/>
          </p:cNvPicPr>
          <p:nvPr/>
        </p:nvPicPr>
        <p:blipFill>
          <a:blip r:embed="rId2"/>
          <a:stretch>
            <a:fillRect/>
          </a:stretch>
        </p:blipFill>
        <p:spPr>
          <a:xfrm>
            <a:off x="-99605" y="2361761"/>
            <a:ext cx="5192434" cy="4318530"/>
          </a:xfrm>
          <a:prstGeom prst="rect">
            <a:avLst/>
          </a:prstGeom>
          <a:effectLst>
            <a:outerShdw blurRad="25400" dist="25400" dir="2700000" algn="tl" rotWithShape="0">
              <a:prstClr val="black">
                <a:alpha val="40000"/>
              </a:prstClr>
            </a:outerShdw>
          </a:effectLst>
        </p:spPr>
      </p:pic>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rot="10800000">
            <a:off x="-768031" y="-936034"/>
            <a:ext cx="1923686" cy="313346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793615" y="409575"/>
            <a:ext cx="716089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一、小学班级开展活动的意义</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419600" y="1283335"/>
            <a:ext cx="6685915" cy="4939030"/>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（二）对班集体的意义</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1. 班级活动有助于班集体的形成</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班级活动是形成班集体的基本载体，是学生学校生活的基本形式，没有活动就没有真正的班集体。组织丰富多彩的班级活动，能使学生在愉快的活动中增强学习兴趣和上进心。</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组织、形成班集体都是从协调一致的集体工作和有益的班级活动开始的，同时，班集体也是在实现班级奋斗目标的活动中发展和巩固起来的。班集体的形成需要一系列的教育活动，而集体活动的有效开展，可促使集体目标的实现、集体纪律的增强、同学友谊的发展，也在一定程度上标志着集体的形成、发展或巩固。</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只有在班级活动中，学生才能认识到个人与集体、个人与他人的关系，树立集体主义精神和对集体的责任感、义务感。如果没有活动，学生就不会感到集体的存在，也就不会主动地关心集体，为集体的利益而奋斗。</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39" name="图片 38"/>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816909" y="-831259"/>
            <a:ext cx="1923686" cy="3133460"/>
          </a:xfrm>
          <a:prstGeom prst="rect">
            <a:avLst/>
          </a:prstGeom>
        </p:spPr>
      </p:pic>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rot="10800000">
            <a:off x="-768031" y="-936034"/>
            <a:ext cx="1923686" cy="3133460"/>
          </a:xfrm>
          <a:prstGeom prst="rect">
            <a:avLst/>
          </a:prstGeom>
        </p:spPr>
      </p:pic>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606161" y="1055483"/>
            <a:ext cx="4542773" cy="685958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solidFill>
                <a:schemeClr val="tx1"/>
              </a:solidFill>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427302" y="356553"/>
            <a:ext cx="11338667" cy="6500811"/>
          </a:xfrm>
          <a:prstGeom prst="rect">
            <a:avLst/>
          </a:prstGeom>
        </p:spPr>
      </p:pic>
      <p:pic>
        <p:nvPicPr>
          <p:cNvPr id="8" name="图片 7"/>
          <p:cNvPicPr>
            <a:picLocks noChangeAspect="1"/>
          </p:cNvPicPr>
          <p:nvPr/>
        </p:nvPicPr>
        <p:blipFill>
          <a:blip r:embed="rId2"/>
          <a:stretch>
            <a:fillRect/>
          </a:stretch>
        </p:blipFill>
        <p:spPr>
          <a:xfrm>
            <a:off x="9223081" y="1028761"/>
            <a:ext cx="2542252" cy="5157663"/>
          </a:xfrm>
          <a:prstGeom prst="rect">
            <a:avLst/>
          </a:prstGeom>
        </p:spPr>
      </p:pic>
      <p:sp>
        <p:nvSpPr>
          <p:cNvPr id="34" name="文本框 33"/>
          <p:cNvSpPr txBox="1"/>
          <p:nvPr/>
        </p:nvSpPr>
        <p:spPr>
          <a:xfrm>
            <a:off x="2184400" y="1774825"/>
            <a:ext cx="6780530" cy="3900170"/>
          </a:xfrm>
          <a:prstGeom prst="rect">
            <a:avLst/>
          </a:prstGeom>
          <a:noFill/>
        </p:spPr>
        <p:txBody>
          <a:bodyPr wrap="square" rtlCol="0">
            <a:spAutoFit/>
          </a:bodyPr>
          <a:p>
            <a:pPr indent="457200" algn="ctr" fontAlgn="auto">
              <a:lnSpc>
                <a:spcPct val="125000"/>
              </a:lnSpc>
              <a:extLst>
                <a:ext uri="{35155182-B16C-46BC-9424-99874614C6A1}">
                  <wpsdc:indentchars xmlns:wpsdc="http://www.wps.cn/officeDocument/2017/drawingmlCustomData" val="200" checksum="59296752"/>
                </a:ext>
              </a:extLst>
            </a:pPr>
            <a:r>
              <a:rPr lang="zh-CN" altLang="en-US"/>
              <a:t>学生的改变</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每个班级中，总有一部分学生比较胆小，不敢发言，不愿参加班级活动，对此我有意识地为这部分学生创造锻炼的机会：为他们创造读课文的机会、发言的机会，鼓励他们参加各种活动，从而使学生在活动中得到了锻炼，提高了素质。如我班的小萌、小花、小波等学生和三年级时相比，各方面都取得了很大的进步：他们由不敢发言、不敢参加任何活动、说话低声细语变得落落大方、读课文有声有色、每次活动积极参与。看到他们的变化，我从心底里感到高兴。实践证明，通过活动能够使学生得到锻炼，变得聪明，不断进步。</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b="1">
                <a:solidFill>
                  <a:srgbClr val="0070C0"/>
                </a:solidFill>
              </a:rPr>
              <a:t>思考　班级活动对学生的影响有哪些？</a:t>
            </a:r>
            <a:endParaRPr lang="zh-CN" altLang="en-US" b="1">
              <a:solidFill>
                <a:srgbClr val="0070C0"/>
              </a:solidFill>
            </a:endParaRPr>
          </a:p>
        </p:txBody>
      </p:sp>
      <p:grpSp>
        <p:nvGrpSpPr>
          <p:cNvPr id="9" name="组合 8"/>
          <p:cNvGrpSpPr/>
          <p:nvPr/>
        </p:nvGrpSpPr>
        <p:grpSpPr>
          <a:xfrm>
            <a:off x="73025" y="1156335"/>
            <a:ext cx="1751965" cy="5097780"/>
            <a:chOff x="14795" y="-27"/>
            <a:chExt cx="2759"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pic>
          <p:nvPicPr>
            <p:cNvPr id="3" name="图片 2" descr="商用美食甜点 (50)"/>
            <p:cNvPicPr>
              <a:picLocks noChangeAspect="1"/>
            </p:cNvPicPr>
            <p:nvPr/>
          </p:nvPicPr>
          <p:blipFill>
            <a:blip r:embed="rId3"/>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案例</a:t>
              </a:r>
              <a:endParaRPr kumimoji="1" lang="en-US" altLang="zh-CN" sz="3000" dirty="0">
                <a:solidFill>
                  <a:schemeClr val="bg1"/>
                </a:solidFill>
                <a:latin typeface="黑体" panose="02010600030101010101" charset="-122"/>
                <a:ea typeface="黑体" panose="02010600030101010101" charset="-122"/>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p:tgtEl>
                                          <p:spTgt spid="9"/>
                                        </p:tgtEl>
                                        <p:attrNameLst>
                                          <p:attrName>ppt_y</p:attrName>
                                        </p:attrNameLst>
                                      </p:cBhvr>
                                      <p:tavLst>
                                        <p:tav tm="0">
                                          <p:val>
                                            <p:strVal val="#ppt_y+#ppt_h*1.125000"/>
                                          </p:val>
                                        </p:tav>
                                        <p:tav tm="100000">
                                          <p:val>
                                            <p:strVal val="#ppt_y"/>
                                          </p:val>
                                        </p:tav>
                                      </p:tavLst>
                                    </p:anim>
                                    <p:animEffect transition="in" filter="wipe(up)">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793615" y="409575"/>
            <a:ext cx="716089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一、小学班级开展活动的意义</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439920" y="1263650"/>
            <a:ext cx="6685915" cy="4246245"/>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2. 班级活动有助于形成正确的集体舆论和良好的班风</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集体舆论，即在集体中占优势的、为多数人所赞同的言论或意见。它以议论或褒贬等形式肯定或否定集体的动向或集体成员的言行，成为控制个人或集体发展的一种力量。正确的集体舆论能够弘扬正气，鼓励上进，遏制错误思想和不道德现象。一个班级有了正确的集体舆论，集体成员就会自觉地调节个人与集体的关系，改变与之不相适应的思想和行为，把个人置于集体之中，从而促进每个成员健康成长。</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班风体现班级独具特点的整个风气，是班级成员的思想、道德、人际关系、舆论力量等方面的精神风貌的综合反映。良好的班风是指班集体成员中普遍具有符合道德标准的行为习惯、团结协作的人际关系、积极进取的精神，也是较高的综合素质的反映。</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39" name="图片 38"/>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816909" y="-831259"/>
            <a:ext cx="1923686" cy="3133460"/>
          </a:xfrm>
          <a:prstGeom prst="rect">
            <a:avLst/>
          </a:prstGeom>
        </p:spPr>
      </p:pic>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rot="10800000">
            <a:off x="-768031" y="-936034"/>
            <a:ext cx="1923686" cy="3133460"/>
          </a:xfrm>
          <a:prstGeom prst="rect">
            <a:avLst/>
          </a:prstGeom>
        </p:spPr>
      </p:pic>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606161" y="1055483"/>
            <a:ext cx="4542773" cy="685958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231515" y="409575"/>
            <a:ext cx="716089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一、小学班级开展活动的意义</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2877820" y="1986280"/>
            <a:ext cx="5090160" cy="2168525"/>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sym typeface="+mn-ea"/>
              </a:rPr>
              <a:t>正确的集体舆论和良好的班风不能单凭简单的说教而形成，而必须依靠开展一系列有益的集体活动而形成。</a:t>
            </a: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因此，班主任要善于设计和组织学生开展各类健康有益的集体活动，并有意识地在活动中培育和引导正确的、积极的集体舆论和优良班风。</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39" name="图片 38"/>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816909" y="-831259"/>
            <a:ext cx="1923686" cy="3133460"/>
          </a:xfrm>
          <a:prstGeom prst="rect">
            <a:avLst/>
          </a:prstGeom>
        </p:spPr>
      </p:pic>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rot="10800000">
            <a:off x="-768031" y="-936034"/>
            <a:ext cx="1923686" cy="3133460"/>
          </a:xfrm>
          <a:prstGeom prst="rect">
            <a:avLst/>
          </a:prstGeom>
        </p:spPr>
      </p:pic>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477520" y="2693670"/>
            <a:ext cx="3355340" cy="5066665"/>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44007" y="2873940"/>
            <a:ext cx="4148288" cy="414828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solidFill>
                <a:schemeClr val="tx1"/>
              </a:solidFill>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427302" y="356553"/>
            <a:ext cx="11338667" cy="6500811"/>
          </a:xfrm>
          <a:prstGeom prst="rect">
            <a:avLst/>
          </a:prstGeom>
        </p:spPr>
      </p:pic>
      <p:pic>
        <p:nvPicPr>
          <p:cNvPr id="8" name="图片 7"/>
          <p:cNvPicPr>
            <a:picLocks noChangeAspect="1"/>
          </p:cNvPicPr>
          <p:nvPr/>
        </p:nvPicPr>
        <p:blipFill>
          <a:blip r:embed="rId2"/>
          <a:stretch>
            <a:fillRect/>
          </a:stretch>
        </p:blipFill>
        <p:spPr>
          <a:xfrm>
            <a:off x="9223081" y="1028761"/>
            <a:ext cx="2542252" cy="5157663"/>
          </a:xfrm>
          <a:prstGeom prst="rect">
            <a:avLst/>
          </a:prstGeom>
        </p:spPr>
      </p:pic>
      <p:sp>
        <p:nvSpPr>
          <p:cNvPr id="34" name="文本框 33"/>
          <p:cNvSpPr txBox="1"/>
          <p:nvPr/>
        </p:nvSpPr>
        <p:spPr>
          <a:xfrm>
            <a:off x="2184400" y="1774825"/>
            <a:ext cx="6780530" cy="2515235"/>
          </a:xfrm>
          <a:prstGeom prst="rect">
            <a:avLst/>
          </a:prstGeom>
          <a:noFill/>
        </p:spPr>
        <p:txBody>
          <a:bodyPr wrap="square" rtlCol="0">
            <a:spAutoFit/>
          </a:bodyPr>
          <a:p>
            <a:pPr indent="457200" algn="ctr" fontAlgn="auto">
              <a:lnSpc>
                <a:spcPct val="125000"/>
              </a:lnSpc>
              <a:extLst>
                <a:ext uri="{35155182-B16C-46BC-9424-99874614C6A1}">
                  <wpsdc:indentchars xmlns:wpsdc="http://www.wps.cn/officeDocument/2017/drawingmlCustomData" val="200" checksum="59296752"/>
                </a:ext>
              </a:extLst>
            </a:pPr>
            <a:r>
              <a:rPr lang="zh-CN" altLang="en-US"/>
              <a:t>“微公益”活动</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某班开展“微公益”活动，班主任想组织学生上街清理小广告。班里很多同学不愿意去，有的同学还说：“现在城管都奖励撕小广告的（人），哪里还有义务劳动？！要是撕一张给一毛钱，我就去，不给钱就不去。”</a:t>
            </a:r>
            <a:endParaRPr lang="zh-CN" altLang="en-US"/>
          </a:p>
          <a:p>
            <a:pPr indent="457200" fontAlgn="auto">
              <a:lnSpc>
                <a:spcPct val="125000"/>
              </a:lnSpc>
              <a:extLst>
                <a:ext uri="{35155182-B16C-46BC-9424-99874614C6A1}">
                  <wpsdc:indentchars xmlns:wpsdc="http://www.wps.cn/officeDocument/2017/drawingmlCustomData" val="200" checksum="59296752"/>
                </a:ext>
              </a:extLst>
            </a:pP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b="1">
                <a:solidFill>
                  <a:srgbClr val="0070C0"/>
                </a:solidFill>
              </a:rPr>
              <a:t>思考　班级活动对学生的影响有哪些？</a:t>
            </a:r>
            <a:endParaRPr lang="zh-CN" altLang="en-US" b="1">
              <a:solidFill>
                <a:srgbClr val="0070C0"/>
              </a:solidFill>
            </a:endParaRPr>
          </a:p>
        </p:txBody>
      </p:sp>
      <p:grpSp>
        <p:nvGrpSpPr>
          <p:cNvPr id="9" name="组合 8"/>
          <p:cNvGrpSpPr/>
          <p:nvPr/>
        </p:nvGrpSpPr>
        <p:grpSpPr>
          <a:xfrm>
            <a:off x="73025" y="1156335"/>
            <a:ext cx="1751965" cy="5097780"/>
            <a:chOff x="14795" y="-27"/>
            <a:chExt cx="2759"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pic>
          <p:nvPicPr>
            <p:cNvPr id="3" name="图片 2" descr="商用美食甜点 (50)"/>
            <p:cNvPicPr>
              <a:picLocks noChangeAspect="1"/>
            </p:cNvPicPr>
            <p:nvPr/>
          </p:nvPicPr>
          <p:blipFill>
            <a:blip r:embed="rId3"/>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案例</a:t>
              </a:r>
              <a:endParaRPr kumimoji="1" lang="en-US" altLang="zh-CN" sz="3000" dirty="0">
                <a:solidFill>
                  <a:schemeClr val="bg1"/>
                </a:solidFill>
                <a:latin typeface="黑体" panose="02010600030101010101" charset="-122"/>
                <a:ea typeface="黑体" panose="02010600030101010101" charset="-122"/>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p:tgtEl>
                                          <p:spTgt spid="9"/>
                                        </p:tgtEl>
                                        <p:attrNameLst>
                                          <p:attrName>ppt_y</p:attrName>
                                        </p:attrNameLst>
                                      </p:cBhvr>
                                      <p:tavLst>
                                        <p:tav tm="0">
                                          <p:val>
                                            <p:strVal val="#ppt_y+#ppt_h*1.125000"/>
                                          </p:val>
                                        </p:tav>
                                        <p:tav tm="100000">
                                          <p:val>
                                            <p:strVal val="#ppt_y"/>
                                          </p:val>
                                        </p:tav>
                                      </p:tavLst>
                                    </p:anim>
                                    <p:animEffect transition="in" filter="wipe(up)">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231515" y="409575"/>
            <a:ext cx="716089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一、小学班级开展活动的意义</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3154045" y="1263650"/>
            <a:ext cx="7456805" cy="3900170"/>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3. 班级活动有助于培养学生集体主义精神</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集体主义精神是一个集体在长期的共同生活和共同的社会实践基础上形成和发展的，为集体大多数成员所认同和接受的思想品格、价值取向和道德规范，是一个集体</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的心理特征、思想情感的综合反映。一个班级的几十名学生来自不同的家庭，经历了不同的抚育过程，教师需要用智慧和耐心使他们养成喜欢过集体生活的习惯，增长在集体中生活的本领，学会正确处理个人与集体、自由与纪律、民主与集中、权利与义务、命令与服从等关系。这个目标的达成就有赖于集体活动的开展。学生在活动中感受集体的存在，体会个体对于集体的依存关系，可激发为集体的荣誉而努力的思想观念。</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39" name="图片 38"/>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816909" y="-831259"/>
            <a:ext cx="1923686" cy="3133460"/>
          </a:xfrm>
          <a:prstGeom prst="rect">
            <a:avLst/>
          </a:prstGeom>
        </p:spPr>
      </p:pic>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rot="10800000">
            <a:off x="-768031" y="-936034"/>
            <a:ext cx="1923686" cy="3133460"/>
          </a:xfrm>
          <a:prstGeom prst="rect">
            <a:avLst/>
          </a:prstGeom>
        </p:spPr>
      </p:pic>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606161" y="1055483"/>
            <a:ext cx="4542773" cy="685958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6592570"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二、小学班级开展活动的原则</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7" name="图片 6" descr="图片包含 雨伞, 配件&#10;&#10;描述已自动生成"/>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5420" y="2816722"/>
            <a:ext cx="2076450" cy="2076450"/>
          </a:xfrm>
          <a:prstGeom prst="rect">
            <a:avLst/>
          </a:prstGeom>
        </p:spPr>
      </p:pic>
      <p:sp>
        <p:nvSpPr>
          <p:cNvPr id="8" name="任意多边形: 形状 7"/>
          <p:cNvSpPr/>
          <p:nvPr/>
        </p:nvSpPr>
        <p:spPr>
          <a:xfrm>
            <a:off x="2221870" y="2816722"/>
            <a:ext cx="9077325" cy="914400"/>
          </a:xfrm>
          <a:custGeom>
            <a:avLst/>
            <a:gdLst>
              <a:gd name="connsiteX0" fmla="*/ 0 w 9077325"/>
              <a:gd name="connsiteY0" fmla="*/ 781050 h 914400"/>
              <a:gd name="connsiteX1" fmla="*/ 180975 w 9077325"/>
              <a:gd name="connsiteY1" fmla="*/ 828675 h 914400"/>
              <a:gd name="connsiteX2" fmla="*/ 285750 w 9077325"/>
              <a:gd name="connsiteY2" fmla="*/ 857250 h 914400"/>
              <a:gd name="connsiteX3" fmla="*/ 323850 w 9077325"/>
              <a:gd name="connsiteY3" fmla="*/ 866775 h 914400"/>
              <a:gd name="connsiteX4" fmla="*/ 381000 w 9077325"/>
              <a:gd name="connsiteY4" fmla="*/ 876300 h 914400"/>
              <a:gd name="connsiteX5" fmla="*/ 457200 w 9077325"/>
              <a:gd name="connsiteY5" fmla="*/ 895350 h 914400"/>
              <a:gd name="connsiteX6" fmla="*/ 571500 w 9077325"/>
              <a:gd name="connsiteY6" fmla="*/ 904875 h 914400"/>
              <a:gd name="connsiteX7" fmla="*/ 628650 w 9077325"/>
              <a:gd name="connsiteY7" fmla="*/ 914400 h 914400"/>
              <a:gd name="connsiteX8" fmla="*/ 800100 w 9077325"/>
              <a:gd name="connsiteY8" fmla="*/ 904875 h 914400"/>
              <a:gd name="connsiteX9" fmla="*/ 876300 w 9077325"/>
              <a:gd name="connsiteY9" fmla="*/ 885825 h 914400"/>
              <a:gd name="connsiteX10" fmla="*/ 952500 w 9077325"/>
              <a:gd name="connsiteY10" fmla="*/ 866775 h 914400"/>
              <a:gd name="connsiteX11" fmla="*/ 981075 w 9077325"/>
              <a:gd name="connsiteY11" fmla="*/ 857250 h 914400"/>
              <a:gd name="connsiteX12" fmla="*/ 1038225 w 9077325"/>
              <a:gd name="connsiteY12" fmla="*/ 847725 h 914400"/>
              <a:gd name="connsiteX13" fmla="*/ 1076325 w 9077325"/>
              <a:gd name="connsiteY13" fmla="*/ 838200 h 914400"/>
              <a:gd name="connsiteX14" fmla="*/ 1162050 w 9077325"/>
              <a:gd name="connsiteY14" fmla="*/ 819150 h 914400"/>
              <a:gd name="connsiteX15" fmla="*/ 1247775 w 9077325"/>
              <a:gd name="connsiteY15" fmla="*/ 790575 h 914400"/>
              <a:gd name="connsiteX16" fmla="*/ 1276350 w 9077325"/>
              <a:gd name="connsiteY16" fmla="*/ 771525 h 914400"/>
              <a:gd name="connsiteX17" fmla="*/ 1333500 w 9077325"/>
              <a:gd name="connsiteY17" fmla="*/ 752475 h 914400"/>
              <a:gd name="connsiteX18" fmla="*/ 1362075 w 9077325"/>
              <a:gd name="connsiteY18" fmla="*/ 742950 h 914400"/>
              <a:gd name="connsiteX19" fmla="*/ 1447800 w 9077325"/>
              <a:gd name="connsiteY19" fmla="*/ 704850 h 914400"/>
              <a:gd name="connsiteX20" fmla="*/ 1476375 w 9077325"/>
              <a:gd name="connsiteY20" fmla="*/ 685800 h 914400"/>
              <a:gd name="connsiteX21" fmla="*/ 1504950 w 9077325"/>
              <a:gd name="connsiteY21" fmla="*/ 676275 h 914400"/>
              <a:gd name="connsiteX22" fmla="*/ 1543050 w 9077325"/>
              <a:gd name="connsiteY22" fmla="*/ 638175 h 914400"/>
              <a:gd name="connsiteX23" fmla="*/ 1571625 w 9077325"/>
              <a:gd name="connsiteY23" fmla="*/ 619125 h 914400"/>
              <a:gd name="connsiteX24" fmla="*/ 1600200 w 9077325"/>
              <a:gd name="connsiteY24" fmla="*/ 590550 h 914400"/>
              <a:gd name="connsiteX25" fmla="*/ 1619250 w 9077325"/>
              <a:gd name="connsiteY25" fmla="*/ 561975 h 914400"/>
              <a:gd name="connsiteX26" fmla="*/ 1657350 w 9077325"/>
              <a:gd name="connsiteY26" fmla="*/ 542925 h 914400"/>
              <a:gd name="connsiteX27" fmla="*/ 1695450 w 9077325"/>
              <a:gd name="connsiteY27" fmla="*/ 504825 h 914400"/>
              <a:gd name="connsiteX28" fmla="*/ 1724025 w 9077325"/>
              <a:gd name="connsiteY28" fmla="*/ 485775 h 914400"/>
              <a:gd name="connsiteX29" fmla="*/ 1752600 w 9077325"/>
              <a:gd name="connsiteY29" fmla="*/ 447675 h 914400"/>
              <a:gd name="connsiteX30" fmla="*/ 1781175 w 9077325"/>
              <a:gd name="connsiteY30" fmla="*/ 419100 h 914400"/>
              <a:gd name="connsiteX31" fmla="*/ 1828800 w 9077325"/>
              <a:gd name="connsiteY31" fmla="*/ 361950 h 914400"/>
              <a:gd name="connsiteX32" fmla="*/ 1838325 w 9077325"/>
              <a:gd name="connsiteY32" fmla="*/ 333375 h 914400"/>
              <a:gd name="connsiteX33" fmla="*/ 1895475 w 9077325"/>
              <a:gd name="connsiteY33" fmla="*/ 285750 h 914400"/>
              <a:gd name="connsiteX34" fmla="*/ 2047875 w 9077325"/>
              <a:gd name="connsiteY34" fmla="*/ 323850 h 914400"/>
              <a:gd name="connsiteX35" fmla="*/ 2105025 w 9077325"/>
              <a:gd name="connsiteY35" fmla="*/ 333375 h 914400"/>
              <a:gd name="connsiteX36" fmla="*/ 2238375 w 9077325"/>
              <a:gd name="connsiteY36" fmla="*/ 352425 h 914400"/>
              <a:gd name="connsiteX37" fmla="*/ 2314575 w 9077325"/>
              <a:gd name="connsiteY37" fmla="*/ 381000 h 914400"/>
              <a:gd name="connsiteX38" fmla="*/ 2552700 w 9077325"/>
              <a:gd name="connsiteY38" fmla="*/ 409575 h 914400"/>
              <a:gd name="connsiteX39" fmla="*/ 2638425 w 9077325"/>
              <a:gd name="connsiteY39" fmla="*/ 438150 h 914400"/>
              <a:gd name="connsiteX40" fmla="*/ 2714625 w 9077325"/>
              <a:gd name="connsiteY40" fmla="*/ 476250 h 914400"/>
              <a:gd name="connsiteX41" fmla="*/ 2847975 w 9077325"/>
              <a:gd name="connsiteY41" fmla="*/ 495300 h 914400"/>
              <a:gd name="connsiteX42" fmla="*/ 2914650 w 9077325"/>
              <a:gd name="connsiteY42" fmla="*/ 514350 h 914400"/>
              <a:gd name="connsiteX43" fmla="*/ 3086100 w 9077325"/>
              <a:gd name="connsiteY43" fmla="*/ 571500 h 914400"/>
              <a:gd name="connsiteX44" fmla="*/ 3143250 w 9077325"/>
              <a:gd name="connsiteY44" fmla="*/ 590550 h 914400"/>
              <a:gd name="connsiteX45" fmla="*/ 3171825 w 9077325"/>
              <a:gd name="connsiteY45" fmla="*/ 600075 h 914400"/>
              <a:gd name="connsiteX46" fmla="*/ 3209925 w 9077325"/>
              <a:gd name="connsiteY46" fmla="*/ 628650 h 914400"/>
              <a:gd name="connsiteX47" fmla="*/ 3505200 w 9077325"/>
              <a:gd name="connsiteY47" fmla="*/ 695325 h 914400"/>
              <a:gd name="connsiteX48" fmla="*/ 3581400 w 9077325"/>
              <a:gd name="connsiteY48" fmla="*/ 723900 h 914400"/>
              <a:gd name="connsiteX49" fmla="*/ 3667125 w 9077325"/>
              <a:gd name="connsiteY49" fmla="*/ 742950 h 914400"/>
              <a:gd name="connsiteX50" fmla="*/ 4152900 w 9077325"/>
              <a:gd name="connsiteY50" fmla="*/ 752475 h 914400"/>
              <a:gd name="connsiteX51" fmla="*/ 4238625 w 9077325"/>
              <a:gd name="connsiteY51" fmla="*/ 742950 h 914400"/>
              <a:gd name="connsiteX52" fmla="*/ 4314825 w 9077325"/>
              <a:gd name="connsiteY52" fmla="*/ 714375 h 914400"/>
              <a:gd name="connsiteX53" fmla="*/ 4448175 w 9077325"/>
              <a:gd name="connsiteY53" fmla="*/ 685800 h 914400"/>
              <a:gd name="connsiteX54" fmla="*/ 4591050 w 9077325"/>
              <a:gd name="connsiteY54" fmla="*/ 600075 h 914400"/>
              <a:gd name="connsiteX55" fmla="*/ 4629150 w 9077325"/>
              <a:gd name="connsiteY55" fmla="*/ 571500 h 914400"/>
              <a:gd name="connsiteX56" fmla="*/ 4657725 w 9077325"/>
              <a:gd name="connsiteY56" fmla="*/ 552450 h 914400"/>
              <a:gd name="connsiteX57" fmla="*/ 4695825 w 9077325"/>
              <a:gd name="connsiteY57" fmla="*/ 514350 h 914400"/>
              <a:gd name="connsiteX58" fmla="*/ 4743450 w 9077325"/>
              <a:gd name="connsiteY58" fmla="*/ 476250 h 914400"/>
              <a:gd name="connsiteX59" fmla="*/ 4810125 w 9077325"/>
              <a:gd name="connsiteY59" fmla="*/ 409575 h 914400"/>
              <a:gd name="connsiteX60" fmla="*/ 4829175 w 9077325"/>
              <a:gd name="connsiteY60" fmla="*/ 381000 h 914400"/>
              <a:gd name="connsiteX61" fmla="*/ 4857750 w 9077325"/>
              <a:gd name="connsiteY61" fmla="*/ 361950 h 914400"/>
              <a:gd name="connsiteX62" fmla="*/ 4914900 w 9077325"/>
              <a:gd name="connsiteY62" fmla="*/ 276225 h 914400"/>
              <a:gd name="connsiteX63" fmla="*/ 4943475 w 9077325"/>
              <a:gd name="connsiteY63" fmla="*/ 238125 h 914400"/>
              <a:gd name="connsiteX64" fmla="*/ 4991100 w 9077325"/>
              <a:gd name="connsiteY64" fmla="*/ 142875 h 914400"/>
              <a:gd name="connsiteX65" fmla="*/ 5019675 w 9077325"/>
              <a:gd name="connsiteY65" fmla="*/ 95250 h 914400"/>
              <a:gd name="connsiteX66" fmla="*/ 5029200 w 9077325"/>
              <a:gd name="connsiteY66" fmla="*/ 66675 h 914400"/>
              <a:gd name="connsiteX67" fmla="*/ 5057775 w 9077325"/>
              <a:gd name="connsiteY67" fmla="*/ 28575 h 914400"/>
              <a:gd name="connsiteX68" fmla="*/ 5076825 w 9077325"/>
              <a:gd name="connsiteY68" fmla="*/ 0 h 914400"/>
              <a:gd name="connsiteX69" fmla="*/ 5248275 w 9077325"/>
              <a:gd name="connsiteY69" fmla="*/ 28575 h 914400"/>
              <a:gd name="connsiteX70" fmla="*/ 5391150 w 9077325"/>
              <a:gd name="connsiteY70" fmla="*/ 85725 h 914400"/>
              <a:gd name="connsiteX71" fmla="*/ 5429250 w 9077325"/>
              <a:gd name="connsiteY71" fmla="*/ 104775 h 914400"/>
              <a:gd name="connsiteX72" fmla="*/ 5562600 w 9077325"/>
              <a:gd name="connsiteY72" fmla="*/ 161925 h 914400"/>
              <a:gd name="connsiteX73" fmla="*/ 5629275 w 9077325"/>
              <a:gd name="connsiteY73" fmla="*/ 209550 h 914400"/>
              <a:gd name="connsiteX74" fmla="*/ 5657850 w 9077325"/>
              <a:gd name="connsiteY74" fmla="*/ 228600 h 914400"/>
              <a:gd name="connsiteX75" fmla="*/ 5705475 w 9077325"/>
              <a:gd name="connsiteY75" fmla="*/ 266700 h 914400"/>
              <a:gd name="connsiteX76" fmla="*/ 5810250 w 9077325"/>
              <a:gd name="connsiteY76" fmla="*/ 333375 h 914400"/>
              <a:gd name="connsiteX77" fmla="*/ 5857875 w 9077325"/>
              <a:gd name="connsiteY77" fmla="*/ 361950 h 914400"/>
              <a:gd name="connsiteX78" fmla="*/ 5895975 w 9077325"/>
              <a:gd name="connsiteY78" fmla="*/ 381000 h 914400"/>
              <a:gd name="connsiteX79" fmla="*/ 5943600 w 9077325"/>
              <a:gd name="connsiteY79" fmla="*/ 409575 h 914400"/>
              <a:gd name="connsiteX80" fmla="*/ 6019800 w 9077325"/>
              <a:gd name="connsiteY80" fmla="*/ 466725 h 914400"/>
              <a:gd name="connsiteX81" fmla="*/ 6057900 w 9077325"/>
              <a:gd name="connsiteY81" fmla="*/ 476250 h 914400"/>
              <a:gd name="connsiteX82" fmla="*/ 6143625 w 9077325"/>
              <a:gd name="connsiteY82" fmla="*/ 523875 h 914400"/>
              <a:gd name="connsiteX83" fmla="*/ 6229350 w 9077325"/>
              <a:gd name="connsiteY83" fmla="*/ 552450 h 914400"/>
              <a:gd name="connsiteX84" fmla="*/ 6276975 w 9077325"/>
              <a:gd name="connsiteY84" fmla="*/ 571500 h 914400"/>
              <a:gd name="connsiteX85" fmla="*/ 6343650 w 9077325"/>
              <a:gd name="connsiteY85" fmla="*/ 609600 h 914400"/>
              <a:gd name="connsiteX86" fmla="*/ 6457950 w 9077325"/>
              <a:gd name="connsiteY86" fmla="*/ 638175 h 914400"/>
              <a:gd name="connsiteX87" fmla="*/ 6486525 w 9077325"/>
              <a:gd name="connsiteY87" fmla="*/ 647700 h 914400"/>
              <a:gd name="connsiteX88" fmla="*/ 6524625 w 9077325"/>
              <a:gd name="connsiteY88" fmla="*/ 657225 h 914400"/>
              <a:gd name="connsiteX89" fmla="*/ 6657975 w 9077325"/>
              <a:gd name="connsiteY89" fmla="*/ 666750 h 914400"/>
              <a:gd name="connsiteX90" fmla="*/ 7229475 w 9077325"/>
              <a:gd name="connsiteY90" fmla="*/ 647700 h 914400"/>
              <a:gd name="connsiteX91" fmla="*/ 7267575 w 9077325"/>
              <a:gd name="connsiteY91" fmla="*/ 628650 h 914400"/>
              <a:gd name="connsiteX92" fmla="*/ 7305675 w 9077325"/>
              <a:gd name="connsiteY92" fmla="*/ 619125 h 914400"/>
              <a:gd name="connsiteX93" fmla="*/ 7334250 w 9077325"/>
              <a:gd name="connsiteY93" fmla="*/ 590550 h 914400"/>
              <a:gd name="connsiteX94" fmla="*/ 7372350 w 9077325"/>
              <a:gd name="connsiteY94" fmla="*/ 581025 h 914400"/>
              <a:gd name="connsiteX95" fmla="*/ 7400925 w 9077325"/>
              <a:gd name="connsiteY95" fmla="*/ 571500 h 914400"/>
              <a:gd name="connsiteX96" fmla="*/ 7458075 w 9077325"/>
              <a:gd name="connsiteY96" fmla="*/ 533400 h 914400"/>
              <a:gd name="connsiteX97" fmla="*/ 7524750 w 9077325"/>
              <a:gd name="connsiteY97" fmla="*/ 504825 h 914400"/>
              <a:gd name="connsiteX98" fmla="*/ 7581900 w 9077325"/>
              <a:gd name="connsiteY98" fmla="*/ 457200 h 914400"/>
              <a:gd name="connsiteX99" fmla="*/ 7629525 w 9077325"/>
              <a:gd name="connsiteY99" fmla="*/ 419100 h 914400"/>
              <a:gd name="connsiteX100" fmla="*/ 7686675 w 9077325"/>
              <a:gd name="connsiteY100" fmla="*/ 409575 h 914400"/>
              <a:gd name="connsiteX101" fmla="*/ 7715250 w 9077325"/>
              <a:gd name="connsiteY101" fmla="*/ 381000 h 914400"/>
              <a:gd name="connsiteX102" fmla="*/ 7743825 w 9077325"/>
              <a:gd name="connsiteY102" fmla="*/ 371475 h 914400"/>
              <a:gd name="connsiteX103" fmla="*/ 7772400 w 9077325"/>
              <a:gd name="connsiteY103" fmla="*/ 352425 h 914400"/>
              <a:gd name="connsiteX104" fmla="*/ 7839075 w 9077325"/>
              <a:gd name="connsiteY104" fmla="*/ 333375 h 914400"/>
              <a:gd name="connsiteX105" fmla="*/ 7877175 w 9077325"/>
              <a:gd name="connsiteY105" fmla="*/ 314325 h 914400"/>
              <a:gd name="connsiteX106" fmla="*/ 8134350 w 9077325"/>
              <a:gd name="connsiteY106" fmla="*/ 323850 h 914400"/>
              <a:gd name="connsiteX107" fmla="*/ 8181975 w 9077325"/>
              <a:gd name="connsiteY107" fmla="*/ 333375 h 914400"/>
              <a:gd name="connsiteX108" fmla="*/ 8220075 w 9077325"/>
              <a:gd name="connsiteY108" fmla="*/ 361950 h 914400"/>
              <a:gd name="connsiteX109" fmla="*/ 8353425 w 9077325"/>
              <a:gd name="connsiteY109" fmla="*/ 419100 h 914400"/>
              <a:gd name="connsiteX110" fmla="*/ 8439150 w 9077325"/>
              <a:gd name="connsiteY110" fmla="*/ 476250 h 914400"/>
              <a:gd name="connsiteX111" fmla="*/ 8524875 w 9077325"/>
              <a:gd name="connsiteY111" fmla="*/ 533400 h 914400"/>
              <a:gd name="connsiteX112" fmla="*/ 8620125 w 9077325"/>
              <a:gd name="connsiteY112" fmla="*/ 561975 h 914400"/>
              <a:gd name="connsiteX113" fmla="*/ 8648700 w 9077325"/>
              <a:gd name="connsiteY113" fmla="*/ 581025 h 914400"/>
              <a:gd name="connsiteX114" fmla="*/ 8686800 w 9077325"/>
              <a:gd name="connsiteY114" fmla="*/ 609600 h 914400"/>
              <a:gd name="connsiteX115" fmla="*/ 8820150 w 9077325"/>
              <a:gd name="connsiteY115" fmla="*/ 657225 h 914400"/>
              <a:gd name="connsiteX116" fmla="*/ 8867775 w 9077325"/>
              <a:gd name="connsiteY116" fmla="*/ 676275 h 914400"/>
              <a:gd name="connsiteX117" fmla="*/ 8896350 w 9077325"/>
              <a:gd name="connsiteY117" fmla="*/ 695325 h 914400"/>
              <a:gd name="connsiteX118" fmla="*/ 8934450 w 9077325"/>
              <a:gd name="connsiteY118" fmla="*/ 704850 h 914400"/>
              <a:gd name="connsiteX119" fmla="*/ 9001125 w 9077325"/>
              <a:gd name="connsiteY119" fmla="*/ 752475 h 914400"/>
              <a:gd name="connsiteX120" fmla="*/ 9039225 w 9077325"/>
              <a:gd name="connsiteY120" fmla="*/ 762000 h 914400"/>
              <a:gd name="connsiteX121" fmla="*/ 9077325 w 9077325"/>
              <a:gd name="connsiteY121" fmla="*/ 8001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9077325" h="914400">
                <a:moveTo>
                  <a:pt x="0" y="781050"/>
                </a:moveTo>
                <a:cubicBezTo>
                  <a:pt x="60325" y="796925"/>
                  <a:pt x="121797" y="808949"/>
                  <a:pt x="180975" y="828675"/>
                </a:cubicBezTo>
                <a:cubicBezTo>
                  <a:pt x="234388" y="846479"/>
                  <a:pt x="199810" y="835765"/>
                  <a:pt x="285750" y="857250"/>
                </a:cubicBezTo>
                <a:cubicBezTo>
                  <a:pt x="298450" y="860425"/>
                  <a:pt x="310937" y="864623"/>
                  <a:pt x="323850" y="866775"/>
                </a:cubicBezTo>
                <a:cubicBezTo>
                  <a:pt x="342900" y="869950"/>
                  <a:pt x="362116" y="872253"/>
                  <a:pt x="381000" y="876300"/>
                </a:cubicBezTo>
                <a:cubicBezTo>
                  <a:pt x="406601" y="881786"/>
                  <a:pt x="431308" y="891466"/>
                  <a:pt x="457200" y="895350"/>
                </a:cubicBezTo>
                <a:cubicBezTo>
                  <a:pt x="495009" y="901021"/>
                  <a:pt x="533502" y="900653"/>
                  <a:pt x="571500" y="904875"/>
                </a:cubicBezTo>
                <a:cubicBezTo>
                  <a:pt x="590695" y="907008"/>
                  <a:pt x="609600" y="911225"/>
                  <a:pt x="628650" y="914400"/>
                </a:cubicBezTo>
                <a:cubicBezTo>
                  <a:pt x="685800" y="911225"/>
                  <a:pt x="743077" y="909834"/>
                  <a:pt x="800100" y="904875"/>
                </a:cubicBezTo>
                <a:cubicBezTo>
                  <a:pt x="845710" y="900909"/>
                  <a:pt x="839722" y="895801"/>
                  <a:pt x="876300" y="885825"/>
                </a:cubicBezTo>
                <a:cubicBezTo>
                  <a:pt x="901559" y="878936"/>
                  <a:pt x="927241" y="873664"/>
                  <a:pt x="952500" y="866775"/>
                </a:cubicBezTo>
                <a:cubicBezTo>
                  <a:pt x="962186" y="864133"/>
                  <a:pt x="971274" y="859428"/>
                  <a:pt x="981075" y="857250"/>
                </a:cubicBezTo>
                <a:cubicBezTo>
                  <a:pt x="999928" y="853060"/>
                  <a:pt x="1019287" y="851513"/>
                  <a:pt x="1038225" y="847725"/>
                </a:cubicBezTo>
                <a:cubicBezTo>
                  <a:pt x="1051062" y="845158"/>
                  <a:pt x="1063569" y="841144"/>
                  <a:pt x="1076325" y="838200"/>
                </a:cubicBezTo>
                <a:cubicBezTo>
                  <a:pt x="1104847" y="831618"/>
                  <a:pt x="1133846" y="826984"/>
                  <a:pt x="1162050" y="819150"/>
                </a:cubicBezTo>
                <a:cubicBezTo>
                  <a:pt x="1191072" y="811088"/>
                  <a:pt x="1222713" y="807283"/>
                  <a:pt x="1247775" y="790575"/>
                </a:cubicBezTo>
                <a:cubicBezTo>
                  <a:pt x="1257300" y="784225"/>
                  <a:pt x="1265889" y="776174"/>
                  <a:pt x="1276350" y="771525"/>
                </a:cubicBezTo>
                <a:cubicBezTo>
                  <a:pt x="1294700" y="763370"/>
                  <a:pt x="1314450" y="758825"/>
                  <a:pt x="1333500" y="752475"/>
                </a:cubicBezTo>
                <a:cubicBezTo>
                  <a:pt x="1343025" y="749300"/>
                  <a:pt x="1353466" y="748116"/>
                  <a:pt x="1362075" y="742950"/>
                </a:cubicBezTo>
                <a:cubicBezTo>
                  <a:pt x="1420925" y="707640"/>
                  <a:pt x="1391739" y="718865"/>
                  <a:pt x="1447800" y="704850"/>
                </a:cubicBezTo>
                <a:cubicBezTo>
                  <a:pt x="1457325" y="698500"/>
                  <a:pt x="1466136" y="690920"/>
                  <a:pt x="1476375" y="685800"/>
                </a:cubicBezTo>
                <a:cubicBezTo>
                  <a:pt x="1485355" y="681310"/>
                  <a:pt x="1496780" y="682111"/>
                  <a:pt x="1504950" y="676275"/>
                </a:cubicBezTo>
                <a:cubicBezTo>
                  <a:pt x="1519565" y="665836"/>
                  <a:pt x="1529413" y="649864"/>
                  <a:pt x="1543050" y="638175"/>
                </a:cubicBezTo>
                <a:cubicBezTo>
                  <a:pt x="1551742" y="630725"/>
                  <a:pt x="1562831" y="626454"/>
                  <a:pt x="1571625" y="619125"/>
                </a:cubicBezTo>
                <a:cubicBezTo>
                  <a:pt x="1581973" y="610501"/>
                  <a:pt x="1591576" y="600898"/>
                  <a:pt x="1600200" y="590550"/>
                </a:cubicBezTo>
                <a:cubicBezTo>
                  <a:pt x="1607529" y="581756"/>
                  <a:pt x="1610456" y="569304"/>
                  <a:pt x="1619250" y="561975"/>
                </a:cubicBezTo>
                <a:cubicBezTo>
                  <a:pt x="1630158" y="552885"/>
                  <a:pt x="1645991" y="551444"/>
                  <a:pt x="1657350" y="542925"/>
                </a:cubicBezTo>
                <a:cubicBezTo>
                  <a:pt x="1671718" y="532149"/>
                  <a:pt x="1681813" y="516514"/>
                  <a:pt x="1695450" y="504825"/>
                </a:cubicBezTo>
                <a:cubicBezTo>
                  <a:pt x="1704142" y="497375"/>
                  <a:pt x="1715930" y="493870"/>
                  <a:pt x="1724025" y="485775"/>
                </a:cubicBezTo>
                <a:cubicBezTo>
                  <a:pt x="1735250" y="474550"/>
                  <a:pt x="1742269" y="459728"/>
                  <a:pt x="1752600" y="447675"/>
                </a:cubicBezTo>
                <a:cubicBezTo>
                  <a:pt x="1761366" y="437448"/>
                  <a:pt x="1772551" y="429448"/>
                  <a:pt x="1781175" y="419100"/>
                </a:cubicBezTo>
                <a:cubicBezTo>
                  <a:pt x="1847480" y="339534"/>
                  <a:pt x="1745318" y="445432"/>
                  <a:pt x="1828800" y="361950"/>
                </a:cubicBezTo>
                <a:cubicBezTo>
                  <a:pt x="1831975" y="352425"/>
                  <a:pt x="1832756" y="341729"/>
                  <a:pt x="1838325" y="333375"/>
                </a:cubicBezTo>
                <a:cubicBezTo>
                  <a:pt x="1852993" y="311373"/>
                  <a:pt x="1874390" y="299807"/>
                  <a:pt x="1895475" y="285750"/>
                </a:cubicBezTo>
                <a:cubicBezTo>
                  <a:pt x="2103615" y="306564"/>
                  <a:pt x="1900978" y="274884"/>
                  <a:pt x="2047875" y="323850"/>
                </a:cubicBezTo>
                <a:cubicBezTo>
                  <a:pt x="2066197" y="329957"/>
                  <a:pt x="2085906" y="330644"/>
                  <a:pt x="2105025" y="333375"/>
                </a:cubicBezTo>
                <a:cubicBezTo>
                  <a:pt x="2271911" y="357216"/>
                  <a:pt x="2102014" y="329698"/>
                  <a:pt x="2238375" y="352425"/>
                </a:cubicBezTo>
                <a:cubicBezTo>
                  <a:pt x="2263775" y="361950"/>
                  <a:pt x="2288018" y="375467"/>
                  <a:pt x="2314575" y="381000"/>
                </a:cubicBezTo>
                <a:cubicBezTo>
                  <a:pt x="2340422" y="386385"/>
                  <a:pt x="2503185" y="404073"/>
                  <a:pt x="2552700" y="409575"/>
                </a:cubicBezTo>
                <a:cubicBezTo>
                  <a:pt x="2581275" y="419100"/>
                  <a:pt x="2611484" y="424680"/>
                  <a:pt x="2638425" y="438150"/>
                </a:cubicBezTo>
                <a:cubicBezTo>
                  <a:pt x="2663825" y="450850"/>
                  <a:pt x="2687228" y="468778"/>
                  <a:pt x="2714625" y="476250"/>
                </a:cubicBezTo>
                <a:cubicBezTo>
                  <a:pt x="2757944" y="488064"/>
                  <a:pt x="2803867" y="486898"/>
                  <a:pt x="2847975" y="495300"/>
                </a:cubicBezTo>
                <a:cubicBezTo>
                  <a:pt x="2870681" y="499625"/>
                  <a:pt x="2892609" y="507390"/>
                  <a:pt x="2914650" y="514350"/>
                </a:cubicBezTo>
                <a:cubicBezTo>
                  <a:pt x="2972095" y="532491"/>
                  <a:pt x="3028950" y="552450"/>
                  <a:pt x="3086100" y="571500"/>
                </a:cubicBezTo>
                <a:lnTo>
                  <a:pt x="3143250" y="590550"/>
                </a:lnTo>
                <a:lnTo>
                  <a:pt x="3171825" y="600075"/>
                </a:lnTo>
                <a:cubicBezTo>
                  <a:pt x="3184525" y="609600"/>
                  <a:pt x="3194865" y="623630"/>
                  <a:pt x="3209925" y="628650"/>
                </a:cubicBezTo>
                <a:cubicBezTo>
                  <a:pt x="3311147" y="662391"/>
                  <a:pt x="3403121" y="676765"/>
                  <a:pt x="3505200" y="695325"/>
                </a:cubicBezTo>
                <a:cubicBezTo>
                  <a:pt x="3530362" y="705390"/>
                  <a:pt x="3555269" y="716434"/>
                  <a:pt x="3581400" y="723900"/>
                </a:cubicBezTo>
                <a:cubicBezTo>
                  <a:pt x="3612787" y="732868"/>
                  <a:pt x="3634389" y="736403"/>
                  <a:pt x="3667125" y="742950"/>
                </a:cubicBezTo>
                <a:cubicBezTo>
                  <a:pt x="3821817" y="846078"/>
                  <a:pt x="3693774" y="768585"/>
                  <a:pt x="4152900" y="752475"/>
                </a:cubicBezTo>
                <a:cubicBezTo>
                  <a:pt x="4181633" y="751467"/>
                  <a:pt x="4210050" y="746125"/>
                  <a:pt x="4238625" y="742950"/>
                </a:cubicBezTo>
                <a:cubicBezTo>
                  <a:pt x="4264025" y="733425"/>
                  <a:pt x="4288742" y="721827"/>
                  <a:pt x="4314825" y="714375"/>
                </a:cubicBezTo>
                <a:cubicBezTo>
                  <a:pt x="4362197" y="700840"/>
                  <a:pt x="4401505" y="709135"/>
                  <a:pt x="4448175" y="685800"/>
                </a:cubicBezTo>
                <a:cubicBezTo>
                  <a:pt x="4505099" y="657338"/>
                  <a:pt x="4527366" y="647838"/>
                  <a:pt x="4591050" y="600075"/>
                </a:cubicBezTo>
                <a:cubicBezTo>
                  <a:pt x="4603750" y="590550"/>
                  <a:pt x="4616232" y="580727"/>
                  <a:pt x="4629150" y="571500"/>
                </a:cubicBezTo>
                <a:cubicBezTo>
                  <a:pt x="4638465" y="564846"/>
                  <a:pt x="4649033" y="559900"/>
                  <a:pt x="4657725" y="552450"/>
                </a:cubicBezTo>
                <a:cubicBezTo>
                  <a:pt x="4671362" y="540761"/>
                  <a:pt x="4682401" y="526282"/>
                  <a:pt x="4695825" y="514350"/>
                </a:cubicBezTo>
                <a:cubicBezTo>
                  <a:pt x="4711020" y="500844"/>
                  <a:pt x="4728464" y="489987"/>
                  <a:pt x="4743450" y="476250"/>
                </a:cubicBezTo>
                <a:cubicBezTo>
                  <a:pt x="4766619" y="455011"/>
                  <a:pt x="4792690" y="435727"/>
                  <a:pt x="4810125" y="409575"/>
                </a:cubicBezTo>
                <a:cubicBezTo>
                  <a:pt x="4816475" y="400050"/>
                  <a:pt x="4821080" y="389095"/>
                  <a:pt x="4829175" y="381000"/>
                </a:cubicBezTo>
                <a:cubicBezTo>
                  <a:pt x="4837270" y="372905"/>
                  <a:pt x="4849655" y="370045"/>
                  <a:pt x="4857750" y="361950"/>
                </a:cubicBezTo>
                <a:cubicBezTo>
                  <a:pt x="4912011" y="307689"/>
                  <a:pt x="4881666" y="329400"/>
                  <a:pt x="4914900" y="276225"/>
                </a:cubicBezTo>
                <a:cubicBezTo>
                  <a:pt x="4923314" y="262763"/>
                  <a:pt x="4933950" y="250825"/>
                  <a:pt x="4943475" y="238125"/>
                </a:cubicBezTo>
                <a:cubicBezTo>
                  <a:pt x="4958907" y="160966"/>
                  <a:pt x="4940476" y="215195"/>
                  <a:pt x="4991100" y="142875"/>
                </a:cubicBezTo>
                <a:cubicBezTo>
                  <a:pt x="5001717" y="127708"/>
                  <a:pt x="5011396" y="111809"/>
                  <a:pt x="5019675" y="95250"/>
                </a:cubicBezTo>
                <a:cubicBezTo>
                  <a:pt x="5024165" y="86270"/>
                  <a:pt x="5024219" y="75392"/>
                  <a:pt x="5029200" y="66675"/>
                </a:cubicBezTo>
                <a:cubicBezTo>
                  <a:pt x="5037076" y="52892"/>
                  <a:pt x="5048548" y="41493"/>
                  <a:pt x="5057775" y="28575"/>
                </a:cubicBezTo>
                <a:cubicBezTo>
                  <a:pt x="5064429" y="19260"/>
                  <a:pt x="5070475" y="9525"/>
                  <a:pt x="5076825" y="0"/>
                </a:cubicBezTo>
                <a:cubicBezTo>
                  <a:pt x="5133975" y="9525"/>
                  <a:pt x="5191555" y="16758"/>
                  <a:pt x="5248275" y="28575"/>
                </a:cubicBezTo>
                <a:cubicBezTo>
                  <a:pt x="5287720" y="36793"/>
                  <a:pt x="5360842" y="71737"/>
                  <a:pt x="5391150" y="85725"/>
                </a:cubicBezTo>
                <a:cubicBezTo>
                  <a:pt x="5404042" y="91675"/>
                  <a:pt x="5415955" y="99789"/>
                  <a:pt x="5429250" y="104775"/>
                </a:cubicBezTo>
                <a:cubicBezTo>
                  <a:pt x="5510336" y="135182"/>
                  <a:pt x="5432462" y="75167"/>
                  <a:pt x="5562600" y="161925"/>
                </a:cubicBezTo>
                <a:cubicBezTo>
                  <a:pt x="5629943" y="206820"/>
                  <a:pt x="5546573" y="150477"/>
                  <a:pt x="5629275" y="209550"/>
                </a:cubicBezTo>
                <a:cubicBezTo>
                  <a:pt x="5638590" y="216204"/>
                  <a:pt x="5648692" y="221731"/>
                  <a:pt x="5657850" y="228600"/>
                </a:cubicBezTo>
                <a:cubicBezTo>
                  <a:pt x="5674114" y="240798"/>
                  <a:pt x="5689033" y="254743"/>
                  <a:pt x="5705475" y="266700"/>
                </a:cubicBezTo>
                <a:cubicBezTo>
                  <a:pt x="5743479" y="294340"/>
                  <a:pt x="5770929" y="309783"/>
                  <a:pt x="5810250" y="333375"/>
                </a:cubicBezTo>
                <a:cubicBezTo>
                  <a:pt x="5826125" y="342900"/>
                  <a:pt x="5841316" y="353671"/>
                  <a:pt x="5857875" y="361950"/>
                </a:cubicBezTo>
                <a:cubicBezTo>
                  <a:pt x="5870575" y="368300"/>
                  <a:pt x="5883563" y="374104"/>
                  <a:pt x="5895975" y="381000"/>
                </a:cubicBezTo>
                <a:cubicBezTo>
                  <a:pt x="5912159" y="389991"/>
                  <a:pt x="5928379" y="399037"/>
                  <a:pt x="5943600" y="409575"/>
                </a:cubicBezTo>
                <a:cubicBezTo>
                  <a:pt x="5969705" y="427647"/>
                  <a:pt x="5992375" y="450727"/>
                  <a:pt x="6019800" y="466725"/>
                </a:cubicBezTo>
                <a:cubicBezTo>
                  <a:pt x="6031108" y="473321"/>
                  <a:pt x="6045200" y="473075"/>
                  <a:pt x="6057900" y="476250"/>
                </a:cubicBezTo>
                <a:cubicBezTo>
                  <a:pt x="6090614" y="498059"/>
                  <a:pt x="6101507" y="507028"/>
                  <a:pt x="6143625" y="523875"/>
                </a:cubicBezTo>
                <a:cubicBezTo>
                  <a:pt x="6171591" y="535062"/>
                  <a:pt x="6201384" y="541263"/>
                  <a:pt x="6229350" y="552450"/>
                </a:cubicBezTo>
                <a:cubicBezTo>
                  <a:pt x="6245225" y="558800"/>
                  <a:pt x="6261682" y="563854"/>
                  <a:pt x="6276975" y="571500"/>
                </a:cubicBezTo>
                <a:cubicBezTo>
                  <a:pt x="6299870" y="582948"/>
                  <a:pt x="6319631" y="600751"/>
                  <a:pt x="6343650" y="609600"/>
                </a:cubicBezTo>
                <a:cubicBezTo>
                  <a:pt x="6380501" y="623177"/>
                  <a:pt x="6420693" y="625756"/>
                  <a:pt x="6457950" y="638175"/>
                </a:cubicBezTo>
                <a:cubicBezTo>
                  <a:pt x="6467475" y="641350"/>
                  <a:pt x="6476871" y="644942"/>
                  <a:pt x="6486525" y="647700"/>
                </a:cubicBezTo>
                <a:cubicBezTo>
                  <a:pt x="6499112" y="651296"/>
                  <a:pt x="6511614" y="655779"/>
                  <a:pt x="6524625" y="657225"/>
                </a:cubicBezTo>
                <a:cubicBezTo>
                  <a:pt x="6568916" y="662146"/>
                  <a:pt x="6613525" y="663575"/>
                  <a:pt x="6657975" y="666750"/>
                </a:cubicBezTo>
                <a:cubicBezTo>
                  <a:pt x="6848475" y="660400"/>
                  <a:pt x="7039240" y="659590"/>
                  <a:pt x="7229475" y="647700"/>
                </a:cubicBezTo>
                <a:cubicBezTo>
                  <a:pt x="7243646" y="646814"/>
                  <a:pt x="7254280" y="633636"/>
                  <a:pt x="7267575" y="628650"/>
                </a:cubicBezTo>
                <a:cubicBezTo>
                  <a:pt x="7279832" y="624053"/>
                  <a:pt x="7292975" y="622300"/>
                  <a:pt x="7305675" y="619125"/>
                </a:cubicBezTo>
                <a:cubicBezTo>
                  <a:pt x="7315200" y="609600"/>
                  <a:pt x="7322554" y="597233"/>
                  <a:pt x="7334250" y="590550"/>
                </a:cubicBezTo>
                <a:cubicBezTo>
                  <a:pt x="7345616" y="584055"/>
                  <a:pt x="7359763" y="584621"/>
                  <a:pt x="7372350" y="581025"/>
                </a:cubicBezTo>
                <a:cubicBezTo>
                  <a:pt x="7382004" y="578267"/>
                  <a:pt x="7392148" y="576376"/>
                  <a:pt x="7400925" y="571500"/>
                </a:cubicBezTo>
                <a:cubicBezTo>
                  <a:pt x="7420939" y="560381"/>
                  <a:pt x="7437597" y="543639"/>
                  <a:pt x="7458075" y="533400"/>
                </a:cubicBezTo>
                <a:cubicBezTo>
                  <a:pt x="7505155" y="509860"/>
                  <a:pt x="7482705" y="518840"/>
                  <a:pt x="7524750" y="504825"/>
                </a:cubicBezTo>
                <a:cubicBezTo>
                  <a:pt x="7577024" y="452551"/>
                  <a:pt x="7528856" y="496983"/>
                  <a:pt x="7581900" y="457200"/>
                </a:cubicBezTo>
                <a:cubicBezTo>
                  <a:pt x="7598164" y="445002"/>
                  <a:pt x="7611017" y="427513"/>
                  <a:pt x="7629525" y="419100"/>
                </a:cubicBezTo>
                <a:cubicBezTo>
                  <a:pt x="7647107" y="411108"/>
                  <a:pt x="7667625" y="412750"/>
                  <a:pt x="7686675" y="409575"/>
                </a:cubicBezTo>
                <a:cubicBezTo>
                  <a:pt x="7696200" y="400050"/>
                  <a:pt x="7704042" y="388472"/>
                  <a:pt x="7715250" y="381000"/>
                </a:cubicBezTo>
                <a:cubicBezTo>
                  <a:pt x="7723604" y="375431"/>
                  <a:pt x="7734845" y="375965"/>
                  <a:pt x="7743825" y="371475"/>
                </a:cubicBezTo>
                <a:cubicBezTo>
                  <a:pt x="7754064" y="366355"/>
                  <a:pt x="7762161" y="357545"/>
                  <a:pt x="7772400" y="352425"/>
                </a:cubicBezTo>
                <a:cubicBezTo>
                  <a:pt x="7795427" y="340911"/>
                  <a:pt x="7814660" y="342530"/>
                  <a:pt x="7839075" y="333375"/>
                </a:cubicBezTo>
                <a:cubicBezTo>
                  <a:pt x="7852370" y="328389"/>
                  <a:pt x="7864475" y="320675"/>
                  <a:pt x="7877175" y="314325"/>
                </a:cubicBezTo>
                <a:cubicBezTo>
                  <a:pt x="7962900" y="317500"/>
                  <a:pt x="8048733" y="318499"/>
                  <a:pt x="8134350" y="323850"/>
                </a:cubicBezTo>
                <a:cubicBezTo>
                  <a:pt x="8150508" y="324860"/>
                  <a:pt x="8167181" y="326800"/>
                  <a:pt x="8181975" y="333375"/>
                </a:cubicBezTo>
                <a:cubicBezTo>
                  <a:pt x="8196482" y="339822"/>
                  <a:pt x="8206363" y="353951"/>
                  <a:pt x="8220075" y="361950"/>
                </a:cubicBezTo>
                <a:cubicBezTo>
                  <a:pt x="8282849" y="398568"/>
                  <a:pt x="8291528" y="398468"/>
                  <a:pt x="8353425" y="419100"/>
                </a:cubicBezTo>
                <a:cubicBezTo>
                  <a:pt x="8408002" y="473677"/>
                  <a:pt x="8352652" y="424351"/>
                  <a:pt x="8439150" y="476250"/>
                </a:cubicBezTo>
                <a:cubicBezTo>
                  <a:pt x="8468599" y="493919"/>
                  <a:pt x="8491558" y="525071"/>
                  <a:pt x="8524875" y="533400"/>
                </a:cubicBezTo>
                <a:cubicBezTo>
                  <a:pt x="8546173" y="538725"/>
                  <a:pt x="8606211" y="552699"/>
                  <a:pt x="8620125" y="561975"/>
                </a:cubicBezTo>
                <a:cubicBezTo>
                  <a:pt x="8629650" y="568325"/>
                  <a:pt x="8639385" y="574371"/>
                  <a:pt x="8648700" y="581025"/>
                </a:cubicBezTo>
                <a:cubicBezTo>
                  <a:pt x="8661618" y="590252"/>
                  <a:pt x="8672923" y="601890"/>
                  <a:pt x="8686800" y="609600"/>
                </a:cubicBezTo>
                <a:cubicBezTo>
                  <a:pt x="8711601" y="623378"/>
                  <a:pt x="8807680" y="652237"/>
                  <a:pt x="8820150" y="657225"/>
                </a:cubicBezTo>
                <a:cubicBezTo>
                  <a:pt x="8836025" y="663575"/>
                  <a:pt x="8852482" y="668629"/>
                  <a:pt x="8867775" y="676275"/>
                </a:cubicBezTo>
                <a:cubicBezTo>
                  <a:pt x="8878014" y="681395"/>
                  <a:pt x="8885828" y="690816"/>
                  <a:pt x="8896350" y="695325"/>
                </a:cubicBezTo>
                <a:cubicBezTo>
                  <a:pt x="8908382" y="700482"/>
                  <a:pt x="8921750" y="701675"/>
                  <a:pt x="8934450" y="704850"/>
                </a:cubicBezTo>
                <a:cubicBezTo>
                  <a:pt x="8938787" y="708103"/>
                  <a:pt x="8990292" y="747832"/>
                  <a:pt x="9001125" y="752475"/>
                </a:cubicBezTo>
                <a:cubicBezTo>
                  <a:pt x="9013157" y="757632"/>
                  <a:pt x="9026525" y="758825"/>
                  <a:pt x="9039225" y="762000"/>
                </a:cubicBezTo>
                <a:lnTo>
                  <a:pt x="9077325" y="800100"/>
                </a:lnTo>
              </a:path>
            </a:pathLst>
          </a:custGeom>
          <a:noFill/>
          <a:ln w="222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9" name="心形 8"/>
          <p:cNvSpPr/>
          <p:nvPr/>
        </p:nvSpPr>
        <p:spPr>
          <a:xfrm rot="20215614">
            <a:off x="3787538" y="2897685"/>
            <a:ext cx="514350" cy="428624"/>
          </a:xfrm>
          <a:prstGeom prst="heart">
            <a:avLst/>
          </a:prstGeom>
          <a:solidFill>
            <a:srgbClr val="C9E7E9"/>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0" name="心形 9"/>
          <p:cNvSpPr/>
          <p:nvPr/>
        </p:nvSpPr>
        <p:spPr>
          <a:xfrm>
            <a:off x="5598479" y="3350124"/>
            <a:ext cx="514350" cy="428624"/>
          </a:xfrm>
          <a:prstGeom prst="heart">
            <a:avLst/>
          </a:prstGeom>
          <a:solidFill>
            <a:srgbClr val="FACAA2"/>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2" name="心形 1"/>
          <p:cNvSpPr/>
          <p:nvPr/>
        </p:nvSpPr>
        <p:spPr>
          <a:xfrm rot="602532">
            <a:off x="7139159" y="2602410"/>
            <a:ext cx="514350" cy="428624"/>
          </a:xfrm>
          <a:prstGeom prst="heart">
            <a:avLst/>
          </a:prstGeom>
          <a:solidFill>
            <a:srgbClr val="C9E7E9"/>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2" name="心形 11"/>
          <p:cNvSpPr/>
          <p:nvPr/>
        </p:nvSpPr>
        <p:spPr>
          <a:xfrm>
            <a:off x="9103679" y="3195642"/>
            <a:ext cx="514350" cy="428624"/>
          </a:xfrm>
          <a:prstGeom prst="heart">
            <a:avLst/>
          </a:prstGeom>
          <a:solidFill>
            <a:srgbClr val="FACAA2"/>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3" name="心形 12"/>
          <p:cNvSpPr/>
          <p:nvPr/>
        </p:nvSpPr>
        <p:spPr>
          <a:xfrm rot="1770182">
            <a:off x="11301392" y="3350124"/>
            <a:ext cx="514350" cy="428624"/>
          </a:xfrm>
          <a:prstGeom prst="heart">
            <a:avLst/>
          </a:prstGeom>
          <a:solidFill>
            <a:srgbClr val="C9E7E9"/>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3" name="文本框 2"/>
          <p:cNvSpPr txBox="1"/>
          <p:nvPr/>
        </p:nvSpPr>
        <p:spPr>
          <a:xfrm>
            <a:off x="3270885" y="3624580"/>
            <a:ext cx="1517650" cy="706755"/>
          </a:xfrm>
          <a:prstGeom prst="rect">
            <a:avLst/>
          </a:prstGeom>
          <a:noFill/>
        </p:spPr>
        <p:txBody>
          <a:bodyPr wrap="square" rtlCol="0">
            <a:spAutoFit/>
          </a:bodyPr>
          <a:p>
            <a:pPr indent="0" algn="l" fontAlgn="auto">
              <a:lnSpc>
                <a:spcPct val="125000"/>
              </a:lnSpc>
              <a:spcBef>
                <a:spcPts val="0"/>
              </a:spcBef>
              <a:spcAft>
                <a:spcPts val="0"/>
              </a:spcAft>
            </a:pPr>
            <a:r>
              <a:rPr lang="zh-CN" altLang="en-US" sz="1600" dirty="0">
                <a:latin typeface="黑体" panose="02010600030101010101" charset="-122"/>
                <a:ea typeface="黑体" panose="02010600030101010101" charset="-122"/>
                <a:cs typeface="黑体" panose="02010600030101010101" charset="-122"/>
              </a:rPr>
              <a:t>（一）教育性原则</a:t>
            </a:r>
            <a:endParaRPr lang="zh-CN" altLang="en-US" sz="1600" dirty="0">
              <a:latin typeface="黑体" panose="02010600030101010101" charset="-122"/>
              <a:ea typeface="黑体" panose="02010600030101010101" charset="-122"/>
              <a:cs typeface="黑体" panose="02010600030101010101" charset="-122"/>
            </a:endParaRPr>
          </a:p>
        </p:txBody>
      </p:sp>
      <p:sp>
        <p:nvSpPr>
          <p:cNvPr id="4" name="文本框 3"/>
          <p:cNvSpPr txBox="1"/>
          <p:nvPr/>
        </p:nvSpPr>
        <p:spPr>
          <a:xfrm>
            <a:off x="5095240" y="2085975"/>
            <a:ext cx="1468755" cy="706755"/>
          </a:xfrm>
          <a:prstGeom prst="rect">
            <a:avLst/>
          </a:prstGeom>
          <a:noFill/>
        </p:spPr>
        <p:txBody>
          <a:bodyPr wrap="square" rtlCol="0">
            <a:spAutoFit/>
          </a:bodyPr>
          <a:p>
            <a:pPr indent="0" algn="l" fontAlgn="auto">
              <a:lnSpc>
                <a:spcPct val="125000"/>
              </a:lnSpc>
              <a:spcBef>
                <a:spcPts val="0"/>
              </a:spcBef>
              <a:spcAft>
                <a:spcPts val="0"/>
              </a:spcAft>
            </a:pPr>
            <a:r>
              <a:rPr lang="zh-CN" altLang="en-US" sz="1600" dirty="0">
                <a:latin typeface="黑体" panose="02010600030101010101" charset="-122"/>
                <a:ea typeface="黑体" panose="02010600030101010101" charset="-122"/>
                <a:cs typeface="黑体" panose="02010600030101010101" charset="-122"/>
              </a:rPr>
              <a:t>（二）主体性原则</a:t>
            </a:r>
            <a:endParaRPr lang="zh-CN" altLang="en-US" sz="1600" dirty="0">
              <a:latin typeface="黑体" panose="02010600030101010101" charset="-122"/>
              <a:ea typeface="黑体" panose="02010600030101010101" charset="-122"/>
              <a:cs typeface="黑体" panose="02010600030101010101" charset="-122"/>
            </a:endParaRPr>
          </a:p>
        </p:txBody>
      </p:sp>
      <p:sp>
        <p:nvSpPr>
          <p:cNvPr id="17" name="文本框 16"/>
          <p:cNvSpPr txBox="1"/>
          <p:nvPr/>
        </p:nvSpPr>
        <p:spPr>
          <a:xfrm>
            <a:off x="6856730" y="3448685"/>
            <a:ext cx="1504315" cy="706755"/>
          </a:xfrm>
          <a:prstGeom prst="rect">
            <a:avLst/>
          </a:prstGeom>
          <a:noFill/>
        </p:spPr>
        <p:txBody>
          <a:bodyPr wrap="square" rtlCol="0">
            <a:spAutoFit/>
          </a:bodyPr>
          <a:p>
            <a:pPr indent="0" algn="l" fontAlgn="auto">
              <a:lnSpc>
                <a:spcPct val="125000"/>
              </a:lnSpc>
              <a:spcBef>
                <a:spcPts val="0"/>
              </a:spcBef>
              <a:spcAft>
                <a:spcPts val="0"/>
              </a:spcAft>
            </a:pPr>
            <a:r>
              <a:rPr lang="zh-CN" altLang="en-US" sz="1600" dirty="0">
                <a:latin typeface="黑体" panose="02010600030101010101" charset="-122"/>
                <a:ea typeface="黑体" panose="02010600030101010101" charset="-122"/>
                <a:cs typeface="黑体" panose="02010600030101010101" charset="-122"/>
              </a:rPr>
              <a:t>（三）多样性原则</a:t>
            </a:r>
            <a:endParaRPr lang="zh-CN" altLang="en-US" sz="1600" dirty="0">
              <a:latin typeface="黑体" panose="02010600030101010101" charset="-122"/>
              <a:ea typeface="黑体" panose="02010600030101010101" charset="-122"/>
              <a:cs typeface="黑体" panose="02010600030101010101" charset="-122"/>
            </a:endParaRPr>
          </a:p>
        </p:txBody>
      </p:sp>
      <p:sp>
        <p:nvSpPr>
          <p:cNvPr id="18" name="文本框 17"/>
          <p:cNvSpPr txBox="1"/>
          <p:nvPr/>
        </p:nvSpPr>
        <p:spPr>
          <a:xfrm>
            <a:off x="8500745" y="2129155"/>
            <a:ext cx="1581150" cy="706755"/>
          </a:xfrm>
          <a:prstGeom prst="rect">
            <a:avLst/>
          </a:prstGeom>
          <a:noFill/>
        </p:spPr>
        <p:txBody>
          <a:bodyPr wrap="square" rtlCol="0">
            <a:spAutoFit/>
          </a:bodyPr>
          <a:p>
            <a:pPr indent="0" algn="l" fontAlgn="auto">
              <a:lnSpc>
                <a:spcPct val="125000"/>
              </a:lnSpc>
              <a:spcBef>
                <a:spcPts val="0"/>
              </a:spcBef>
              <a:spcAft>
                <a:spcPts val="0"/>
              </a:spcAft>
            </a:pPr>
            <a:r>
              <a:rPr lang="zh-CN" altLang="en-US" sz="1600" dirty="0">
                <a:latin typeface="黑体" panose="02010600030101010101" charset="-122"/>
                <a:ea typeface="黑体" panose="02010600030101010101" charset="-122"/>
                <a:cs typeface="黑体" panose="02010600030101010101" charset="-122"/>
              </a:rPr>
              <a:t>（四）整体性原则</a:t>
            </a:r>
            <a:endParaRPr lang="zh-CN" altLang="en-US" sz="1600" dirty="0">
              <a:latin typeface="黑体" panose="02010600030101010101" charset="-122"/>
              <a:ea typeface="黑体" panose="02010600030101010101" charset="-122"/>
              <a:cs typeface="黑体" panose="02010600030101010101" charset="-122"/>
            </a:endParaRPr>
          </a:p>
        </p:txBody>
      </p:sp>
      <p:sp>
        <p:nvSpPr>
          <p:cNvPr id="19" name="文本框 18"/>
          <p:cNvSpPr txBox="1"/>
          <p:nvPr/>
        </p:nvSpPr>
        <p:spPr>
          <a:xfrm>
            <a:off x="10301605" y="3856355"/>
            <a:ext cx="1417320" cy="706755"/>
          </a:xfrm>
          <a:prstGeom prst="rect">
            <a:avLst/>
          </a:prstGeom>
          <a:noFill/>
        </p:spPr>
        <p:txBody>
          <a:bodyPr wrap="square" rtlCol="0">
            <a:spAutoFit/>
          </a:bodyPr>
          <a:p>
            <a:pPr indent="0" algn="l" fontAlgn="auto">
              <a:lnSpc>
                <a:spcPct val="125000"/>
              </a:lnSpc>
              <a:spcBef>
                <a:spcPts val="0"/>
              </a:spcBef>
              <a:spcAft>
                <a:spcPts val="0"/>
              </a:spcAft>
            </a:pPr>
            <a:r>
              <a:rPr lang="zh-CN" altLang="en-US" sz="1600" dirty="0">
                <a:latin typeface="黑体" panose="02010600030101010101" charset="-122"/>
                <a:ea typeface="黑体" panose="02010600030101010101" charset="-122"/>
                <a:cs typeface="黑体" panose="02010600030101010101" charset="-122"/>
              </a:rPr>
              <a:t>（五）操作性原则</a:t>
            </a:r>
            <a:endParaRPr lang="zh-CN" altLang="en-US" sz="1600" dirty="0">
              <a:latin typeface="黑体" panose="02010600030101010101" charset="-122"/>
              <a:ea typeface="黑体" panose="02010600030101010101" charset="-122"/>
              <a:cs typeface="黑体" panose="02010600030101010101" charset="-122"/>
            </a:endParaRPr>
          </a:p>
        </p:txBody>
      </p:sp>
      <p:pic>
        <p:nvPicPr>
          <p:cNvPr id="39" name="图片 38"/>
          <p:cNvPicPr>
            <a:picLocks noChangeAspect="1"/>
          </p:cNvPicPr>
          <p:nvPr/>
        </p:nvPicPr>
        <p:blipFill rotWithShape="1">
          <a:blip r:embed="rId4" cstate="print">
            <a:extLst>
              <a:ext uri="{28A0092B-C50C-407E-A947-70E740481C1C}">
                <a14:useLocalDpi xmlns:a14="http://schemas.microsoft.com/office/drawing/2010/main" val="0"/>
              </a:ext>
            </a:extLst>
          </a:blip>
          <a:srcRect t="28728" r="71950" b="25581"/>
          <a:stretch>
            <a:fillRect/>
          </a:stretch>
        </p:blipFill>
        <p:spPr>
          <a:xfrm>
            <a:off x="10682289" y="-525824"/>
            <a:ext cx="1923686" cy="313346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animEffect transition="in" filter="fade">
                                      <p:cBhvr>
                                        <p:cTn id="29" dur="500"/>
                                        <p:tgtEl>
                                          <p:spTgt spid="1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childTnLst>
                          </p:cTn>
                        </p:par>
                        <p:par>
                          <p:cTn id="35" fill="hold">
                            <p:stCondLst>
                              <p:cond delay="500"/>
                            </p:stCondLst>
                            <p:childTnLst>
                              <p:par>
                                <p:cTn id="36" presetID="53" presetClass="entr" presetSubtype="16" fill="hold" grpId="0" nodeType="after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p:cTn id="38" dur="500" fill="hold"/>
                                        <p:tgtEl>
                                          <p:spTgt spid="3"/>
                                        </p:tgtEl>
                                        <p:attrNameLst>
                                          <p:attrName>ppt_w</p:attrName>
                                        </p:attrNameLst>
                                      </p:cBhvr>
                                      <p:tavLst>
                                        <p:tav tm="0">
                                          <p:val>
                                            <p:fltVal val="0"/>
                                          </p:val>
                                        </p:tav>
                                        <p:tav tm="100000">
                                          <p:val>
                                            <p:strVal val="#ppt_w"/>
                                          </p:val>
                                        </p:tav>
                                      </p:tavLst>
                                    </p:anim>
                                    <p:anim calcmode="lin" valueType="num">
                                      <p:cBhvr>
                                        <p:cTn id="39" dur="500" fill="hold"/>
                                        <p:tgtEl>
                                          <p:spTgt spid="3"/>
                                        </p:tgtEl>
                                        <p:attrNameLst>
                                          <p:attrName>ppt_h</p:attrName>
                                        </p:attrNameLst>
                                      </p:cBhvr>
                                      <p:tavLst>
                                        <p:tav tm="0">
                                          <p:val>
                                            <p:fltVal val="0"/>
                                          </p:val>
                                        </p:tav>
                                        <p:tav tm="100000">
                                          <p:val>
                                            <p:strVal val="#ppt_h"/>
                                          </p:val>
                                        </p:tav>
                                      </p:tavLst>
                                    </p:anim>
                                    <p:animEffect transition="in" filter="fade">
                                      <p:cBhvr>
                                        <p:cTn id="40" dur="500"/>
                                        <p:tgtEl>
                                          <p:spTgt spid="3"/>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500" fill="hold"/>
                                        <p:tgtEl>
                                          <p:spTgt spid="4"/>
                                        </p:tgtEl>
                                        <p:attrNameLst>
                                          <p:attrName>ppt_w</p:attrName>
                                        </p:attrNameLst>
                                      </p:cBhvr>
                                      <p:tavLst>
                                        <p:tav tm="0">
                                          <p:val>
                                            <p:fltVal val="0"/>
                                          </p:val>
                                        </p:tav>
                                        <p:tav tm="100000">
                                          <p:val>
                                            <p:strVal val="#ppt_w"/>
                                          </p:val>
                                        </p:tav>
                                      </p:tavLst>
                                    </p:anim>
                                    <p:anim calcmode="lin" valueType="num">
                                      <p:cBhvr>
                                        <p:cTn id="44" dur="500" fill="hold"/>
                                        <p:tgtEl>
                                          <p:spTgt spid="4"/>
                                        </p:tgtEl>
                                        <p:attrNameLst>
                                          <p:attrName>ppt_h</p:attrName>
                                        </p:attrNameLst>
                                      </p:cBhvr>
                                      <p:tavLst>
                                        <p:tav tm="0">
                                          <p:val>
                                            <p:fltVal val="0"/>
                                          </p:val>
                                        </p:tav>
                                        <p:tav tm="100000">
                                          <p:val>
                                            <p:strVal val="#ppt_h"/>
                                          </p:val>
                                        </p:tav>
                                      </p:tavLst>
                                    </p:anim>
                                    <p:animEffect transition="in" filter="fade">
                                      <p:cBhvr>
                                        <p:cTn id="45" dur="500"/>
                                        <p:tgtEl>
                                          <p:spTgt spid="4"/>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p:cTn id="48" dur="500" fill="hold"/>
                                        <p:tgtEl>
                                          <p:spTgt spid="17"/>
                                        </p:tgtEl>
                                        <p:attrNameLst>
                                          <p:attrName>ppt_w</p:attrName>
                                        </p:attrNameLst>
                                      </p:cBhvr>
                                      <p:tavLst>
                                        <p:tav tm="0">
                                          <p:val>
                                            <p:fltVal val="0"/>
                                          </p:val>
                                        </p:tav>
                                        <p:tav tm="100000">
                                          <p:val>
                                            <p:strVal val="#ppt_w"/>
                                          </p:val>
                                        </p:tav>
                                      </p:tavLst>
                                    </p:anim>
                                    <p:anim calcmode="lin" valueType="num">
                                      <p:cBhvr>
                                        <p:cTn id="49" dur="500" fill="hold"/>
                                        <p:tgtEl>
                                          <p:spTgt spid="17"/>
                                        </p:tgtEl>
                                        <p:attrNameLst>
                                          <p:attrName>ppt_h</p:attrName>
                                        </p:attrNameLst>
                                      </p:cBhvr>
                                      <p:tavLst>
                                        <p:tav tm="0">
                                          <p:val>
                                            <p:fltVal val="0"/>
                                          </p:val>
                                        </p:tav>
                                        <p:tav tm="100000">
                                          <p:val>
                                            <p:strVal val="#ppt_h"/>
                                          </p:val>
                                        </p:tav>
                                      </p:tavLst>
                                    </p:anim>
                                    <p:animEffect transition="in" filter="fade">
                                      <p:cBhvr>
                                        <p:cTn id="50" dur="500"/>
                                        <p:tgtEl>
                                          <p:spTgt spid="17"/>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p:cTn id="53" dur="500" fill="hold"/>
                                        <p:tgtEl>
                                          <p:spTgt spid="18"/>
                                        </p:tgtEl>
                                        <p:attrNameLst>
                                          <p:attrName>ppt_w</p:attrName>
                                        </p:attrNameLst>
                                      </p:cBhvr>
                                      <p:tavLst>
                                        <p:tav tm="0">
                                          <p:val>
                                            <p:fltVal val="0"/>
                                          </p:val>
                                        </p:tav>
                                        <p:tav tm="100000">
                                          <p:val>
                                            <p:strVal val="#ppt_w"/>
                                          </p:val>
                                        </p:tav>
                                      </p:tavLst>
                                    </p:anim>
                                    <p:anim calcmode="lin" valueType="num">
                                      <p:cBhvr>
                                        <p:cTn id="54" dur="500" fill="hold"/>
                                        <p:tgtEl>
                                          <p:spTgt spid="18"/>
                                        </p:tgtEl>
                                        <p:attrNameLst>
                                          <p:attrName>ppt_h</p:attrName>
                                        </p:attrNameLst>
                                      </p:cBhvr>
                                      <p:tavLst>
                                        <p:tav tm="0">
                                          <p:val>
                                            <p:fltVal val="0"/>
                                          </p:val>
                                        </p:tav>
                                        <p:tav tm="100000">
                                          <p:val>
                                            <p:strVal val="#ppt_h"/>
                                          </p:val>
                                        </p:tav>
                                      </p:tavLst>
                                    </p:anim>
                                    <p:animEffect transition="in" filter="fade">
                                      <p:cBhvr>
                                        <p:cTn id="55" dur="500"/>
                                        <p:tgtEl>
                                          <p:spTgt spid="18"/>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p:cTn id="58" dur="500" fill="hold"/>
                                        <p:tgtEl>
                                          <p:spTgt spid="19"/>
                                        </p:tgtEl>
                                        <p:attrNameLst>
                                          <p:attrName>ppt_w</p:attrName>
                                        </p:attrNameLst>
                                      </p:cBhvr>
                                      <p:tavLst>
                                        <p:tav tm="0">
                                          <p:val>
                                            <p:fltVal val="0"/>
                                          </p:val>
                                        </p:tav>
                                        <p:tav tm="100000">
                                          <p:val>
                                            <p:strVal val="#ppt_w"/>
                                          </p:val>
                                        </p:tav>
                                      </p:tavLst>
                                    </p:anim>
                                    <p:anim calcmode="lin" valueType="num">
                                      <p:cBhvr>
                                        <p:cTn id="59" dur="500" fill="hold"/>
                                        <p:tgtEl>
                                          <p:spTgt spid="19"/>
                                        </p:tgtEl>
                                        <p:attrNameLst>
                                          <p:attrName>ppt_h</p:attrName>
                                        </p:attrNameLst>
                                      </p:cBhvr>
                                      <p:tavLst>
                                        <p:tav tm="0">
                                          <p:val>
                                            <p:fltVal val="0"/>
                                          </p:val>
                                        </p:tav>
                                        <p:tav tm="100000">
                                          <p:val>
                                            <p:strVal val="#ppt_h"/>
                                          </p:val>
                                        </p:tav>
                                      </p:tavLst>
                                    </p:anim>
                                    <p:animEffect transition="in" filter="fade">
                                      <p:cBhvr>
                                        <p:cTn id="6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2" grpId="0" bldLvl="0" animBg="1"/>
      <p:bldP spid="12" grpId="0" bldLvl="0" animBg="1"/>
      <p:bldP spid="13" grpId="0" bldLvl="0" animBg="1"/>
      <p:bldP spid="8" grpId="0" bldLvl="0" animBg="1"/>
      <p:bldP spid="9" grpId="1" animBg="1"/>
      <p:bldP spid="10" grpId="1" animBg="1"/>
      <p:bldP spid="2" grpId="1" animBg="1"/>
      <p:bldP spid="12" grpId="1" animBg="1"/>
      <p:bldP spid="13" grpId="1" animBg="1"/>
      <p:bldP spid="8" grpId="1" animBg="1"/>
      <p:bldP spid="3" grpId="0"/>
      <p:bldP spid="4" grpId="0"/>
      <p:bldP spid="17" grpId="0"/>
      <p:bldP spid="18" grpId="0"/>
      <p:bldP spid="19" grpId="0"/>
      <p:bldP spid="3" grpId="1"/>
      <p:bldP spid="4" grpId="1"/>
      <p:bldP spid="17" grpId="1"/>
      <p:bldP spid="18" grpId="1"/>
      <p:bldP spid="19"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207069" y="671555"/>
            <a:ext cx="5149212" cy="1470025"/>
            <a:chOff x="3819073" y="1631929"/>
            <a:chExt cx="5149212" cy="1470025"/>
          </a:xfrm>
        </p:grpSpPr>
        <p:sp>
          <p:nvSpPr>
            <p:cNvPr id="14" name="Rectangle 2"/>
            <p:cNvSpPr txBox="1">
              <a:spLocks noChangeArrowheads="1"/>
            </p:cNvSpPr>
            <p:nvPr/>
          </p:nvSpPr>
          <p:spPr>
            <a:xfrm>
              <a:off x="4837618" y="1631929"/>
              <a:ext cx="2798358"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7200" b="1" kern="0" dirty="0">
                  <a:ln w="12700">
                    <a:noFill/>
                  </a:ln>
                  <a:solidFill>
                    <a:srgbClr val="ED796F"/>
                  </a:solidFill>
                  <a:latin typeface="+mn-lt"/>
                  <a:ea typeface="+mn-ea"/>
                  <a:cs typeface="+mn-ea"/>
                  <a:sym typeface="+mn-lt"/>
                </a:rPr>
                <a:t>目录</a:t>
              </a:r>
              <a:endParaRPr kumimoji="0" lang="zh-CN" altLang="en-US" sz="7200" b="1" kern="0" dirty="0">
                <a:ln w="12700">
                  <a:noFill/>
                </a:ln>
                <a:solidFill>
                  <a:srgbClr val="ED796F"/>
                </a:solidFill>
                <a:latin typeface="+mn-lt"/>
                <a:ea typeface="+mn-ea"/>
                <a:cs typeface="+mn-ea"/>
                <a:sym typeface="+mn-lt"/>
              </a:endParaRPr>
            </a:p>
          </p:txBody>
        </p:sp>
        <p:grpSp>
          <p:nvGrpSpPr>
            <p:cNvPr id="16" name="组合 15"/>
            <p:cNvGrpSpPr/>
            <p:nvPr/>
          </p:nvGrpSpPr>
          <p:grpSpPr>
            <a:xfrm>
              <a:off x="3819073" y="2344454"/>
              <a:ext cx="5149212" cy="25400"/>
              <a:chOff x="3791744" y="3438525"/>
              <a:chExt cx="5149212" cy="25400"/>
            </a:xfrm>
          </p:grpSpPr>
          <p:cxnSp>
            <p:nvCxnSpPr>
              <p:cNvPr id="17" name="直接连接符 16"/>
              <p:cNvCxnSpPr/>
              <p:nvPr/>
            </p:nvCxnSpPr>
            <p:spPr bwMode="auto">
              <a:xfrm>
                <a:off x="3791744" y="34639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cxnSp>
            <p:nvCxnSpPr>
              <p:cNvPr id="18" name="直接连接符 17"/>
              <p:cNvCxnSpPr/>
              <p:nvPr/>
            </p:nvCxnSpPr>
            <p:spPr bwMode="auto">
              <a:xfrm flipH="1">
                <a:off x="7890623" y="34385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grpSp>
      </p:grpSp>
      <p:grpSp>
        <p:nvGrpSpPr>
          <p:cNvPr id="6" name="组合 5"/>
          <p:cNvGrpSpPr/>
          <p:nvPr/>
        </p:nvGrpSpPr>
        <p:grpSpPr>
          <a:xfrm>
            <a:off x="1867535" y="4928870"/>
            <a:ext cx="3513455" cy="398780"/>
            <a:chOff x="2453" y="3739"/>
            <a:chExt cx="5533" cy="628"/>
          </a:xfrm>
        </p:grpSpPr>
        <p:sp>
          <p:nvSpPr>
            <p:cNvPr id="67" name="Rectangle 70"/>
            <p:cNvSpPr>
              <a:spLocks noChangeArrowheads="1"/>
            </p:cNvSpPr>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小学班级文化管理</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5" name="文本框 4"/>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项目五</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7" name="组合 6"/>
          <p:cNvGrpSpPr/>
          <p:nvPr/>
        </p:nvGrpSpPr>
        <p:grpSpPr>
          <a:xfrm>
            <a:off x="1867535" y="3014345"/>
            <a:ext cx="4020820" cy="398780"/>
            <a:chOff x="2453" y="3739"/>
            <a:chExt cx="6332" cy="628"/>
          </a:xfrm>
        </p:grpSpPr>
        <p:sp>
          <p:nvSpPr>
            <p:cNvPr id="8" name="Rectangle 70"/>
            <p:cNvSpPr>
              <a:spLocks noChangeArrowheads="1"/>
            </p:cNvSpPr>
            <p:nvPr/>
          </p:nvSpPr>
          <p:spPr bwMode="auto">
            <a:xfrm>
              <a:off x="3947" y="3739"/>
              <a:ext cx="4838"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小学班级教育的准备工作</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10" name="文本框 9"/>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项目二</a:t>
              </a:r>
              <a:endParaRPr lang="en-US" altLang="zh-CN"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11" name="组合 10"/>
          <p:cNvGrpSpPr/>
          <p:nvPr/>
        </p:nvGrpSpPr>
        <p:grpSpPr>
          <a:xfrm>
            <a:off x="1867535" y="3652520"/>
            <a:ext cx="3513455" cy="398780"/>
            <a:chOff x="2453" y="3739"/>
            <a:chExt cx="5533" cy="628"/>
          </a:xfrm>
        </p:grpSpPr>
        <p:sp>
          <p:nvSpPr>
            <p:cNvPr id="12" name="Rectangle 70"/>
            <p:cNvSpPr>
              <a:spLocks noChangeArrowheads="1"/>
            </p:cNvSpPr>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小学班级组织建设</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15" name="文本框 14"/>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项目三</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19" name="组合 18"/>
          <p:cNvGrpSpPr/>
          <p:nvPr/>
        </p:nvGrpSpPr>
        <p:grpSpPr>
          <a:xfrm>
            <a:off x="1867535" y="4290695"/>
            <a:ext cx="3513455" cy="398780"/>
            <a:chOff x="2453" y="3739"/>
            <a:chExt cx="5533" cy="628"/>
          </a:xfrm>
        </p:grpSpPr>
        <p:sp>
          <p:nvSpPr>
            <p:cNvPr id="20" name="Rectangle 70"/>
            <p:cNvSpPr>
              <a:spLocks noChangeArrowheads="1"/>
            </p:cNvSpPr>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小学班级日常管理</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21" name="文本框 20"/>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项目四</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23" name="组合 22"/>
          <p:cNvGrpSpPr/>
          <p:nvPr/>
        </p:nvGrpSpPr>
        <p:grpSpPr>
          <a:xfrm>
            <a:off x="1867535" y="2376170"/>
            <a:ext cx="3512820" cy="398780"/>
            <a:chOff x="2453" y="3739"/>
            <a:chExt cx="5532" cy="628"/>
          </a:xfrm>
        </p:grpSpPr>
        <p:sp>
          <p:nvSpPr>
            <p:cNvPr id="34" name="Rectangle 70"/>
            <p:cNvSpPr>
              <a:spLocks noChangeArrowheads="1"/>
            </p:cNvSpPr>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小学班级管理概述</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35" name="文本框 34"/>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项目一</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39" name="组合 38"/>
          <p:cNvGrpSpPr/>
          <p:nvPr/>
        </p:nvGrpSpPr>
        <p:grpSpPr>
          <a:xfrm>
            <a:off x="6398260" y="3413125"/>
            <a:ext cx="3935730" cy="398780"/>
            <a:chOff x="2453" y="3739"/>
            <a:chExt cx="6198" cy="628"/>
          </a:xfrm>
        </p:grpSpPr>
        <p:sp>
          <p:nvSpPr>
            <p:cNvPr id="40" name="Rectangle 70"/>
            <p:cNvSpPr>
              <a:spLocks noChangeArrowheads="1"/>
            </p:cNvSpPr>
            <p:nvPr/>
          </p:nvSpPr>
          <p:spPr bwMode="auto">
            <a:xfrm>
              <a:off x="3947" y="3739"/>
              <a:ext cx="4704"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小学班级偶发事件管理</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41" name="文本框 40"/>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项目七</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42" name="组合 41"/>
          <p:cNvGrpSpPr/>
          <p:nvPr/>
        </p:nvGrpSpPr>
        <p:grpSpPr>
          <a:xfrm>
            <a:off x="6398260" y="4051300"/>
            <a:ext cx="5071110" cy="398780"/>
            <a:chOff x="2453" y="3739"/>
            <a:chExt cx="7986" cy="628"/>
          </a:xfrm>
        </p:grpSpPr>
        <p:sp>
          <p:nvSpPr>
            <p:cNvPr id="43" name="Rectangle 70"/>
            <p:cNvSpPr>
              <a:spLocks noChangeArrowheads="1"/>
            </p:cNvSpPr>
            <p:nvPr/>
          </p:nvSpPr>
          <p:spPr bwMode="auto">
            <a:xfrm>
              <a:off x="3947" y="3739"/>
              <a:ext cx="6492"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小学班级学生发展影响因素的协调</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44" name="文本框 43"/>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项目八</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45" name="组合 44"/>
          <p:cNvGrpSpPr/>
          <p:nvPr/>
        </p:nvGrpSpPr>
        <p:grpSpPr>
          <a:xfrm>
            <a:off x="6398260" y="4689475"/>
            <a:ext cx="4227830" cy="398780"/>
            <a:chOff x="2453" y="3739"/>
            <a:chExt cx="6658" cy="628"/>
          </a:xfrm>
        </p:grpSpPr>
        <p:sp>
          <p:nvSpPr>
            <p:cNvPr id="46" name="Rectangle 70"/>
            <p:cNvSpPr>
              <a:spLocks noChangeArrowheads="1"/>
            </p:cNvSpPr>
            <p:nvPr/>
          </p:nvSpPr>
          <p:spPr bwMode="auto">
            <a:xfrm>
              <a:off x="3947" y="3739"/>
              <a:ext cx="5164"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小学班级管理中的学生评价</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47" name="文本框 46"/>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项目九</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48" name="组合 47"/>
          <p:cNvGrpSpPr/>
          <p:nvPr/>
        </p:nvGrpSpPr>
        <p:grpSpPr>
          <a:xfrm>
            <a:off x="6398260" y="2774950"/>
            <a:ext cx="3513455" cy="398780"/>
            <a:chOff x="2453" y="3739"/>
            <a:chExt cx="5533" cy="628"/>
          </a:xfrm>
        </p:grpSpPr>
        <p:sp>
          <p:nvSpPr>
            <p:cNvPr id="49" name="Rectangle 70"/>
            <p:cNvSpPr>
              <a:spLocks noChangeArrowheads="1"/>
            </p:cNvSpPr>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小学班级活动管理</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50" name="文本框 49"/>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项目六</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ox(in)">
                                      <p:cBhvr>
                                        <p:cTn id="14" dur="2000"/>
                                        <p:tgtEl>
                                          <p:spTgt spid="6"/>
                                        </p:tgtEl>
                                      </p:cBhvr>
                                    </p:animEffect>
                                  </p:childTnLst>
                                </p:cTn>
                              </p:par>
                              <p:par>
                                <p:cTn id="15" presetID="4" presetClass="entr" presetSubtype="16"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ox(in)">
                                      <p:cBhvr>
                                        <p:cTn id="17" dur="2000"/>
                                        <p:tgtEl>
                                          <p:spTgt spid="7"/>
                                        </p:tgtEl>
                                      </p:cBhvr>
                                    </p:animEffect>
                                  </p:childTnLst>
                                </p:cTn>
                              </p:par>
                              <p:par>
                                <p:cTn id="18" presetID="4" presetClass="entr" presetSubtype="16"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ox(in)">
                                      <p:cBhvr>
                                        <p:cTn id="20" dur="2000"/>
                                        <p:tgtEl>
                                          <p:spTgt spid="11"/>
                                        </p:tgtEl>
                                      </p:cBhvr>
                                    </p:animEffect>
                                  </p:childTnLst>
                                </p:cTn>
                              </p:par>
                              <p:par>
                                <p:cTn id="21" presetID="4" presetClass="entr" presetSubtype="16"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ox(in)">
                                      <p:cBhvr>
                                        <p:cTn id="23" dur="2000"/>
                                        <p:tgtEl>
                                          <p:spTgt spid="19"/>
                                        </p:tgtEl>
                                      </p:cBhvr>
                                    </p:animEffect>
                                  </p:childTnLst>
                                </p:cTn>
                              </p:par>
                              <p:par>
                                <p:cTn id="24" presetID="4" presetClass="entr" presetSubtype="16" fill="hold"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box(in)">
                                      <p:cBhvr>
                                        <p:cTn id="26" dur="2000"/>
                                        <p:tgtEl>
                                          <p:spTgt spid="23"/>
                                        </p:tgtEl>
                                      </p:cBhvr>
                                    </p:animEffect>
                                  </p:childTnLst>
                                </p:cTn>
                              </p:par>
                              <p:par>
                                <p:cTn id="27" presetID="4" presetClass="entr" presetSubtype="16" fill="hold" nodeType="with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box(in)">
                                      <p:cBhvr>
                                        <p:cTn id="29" dur="2000"/>
                                        <p:tgtEl>
                                          <p:spTgt spid="39"/>
                                        </p:tgtEl>
                                      </p:cBhvr>
                                    </p:animEffect>
                                  </p:childTnLst>
                                </p:cTn>
                              </p:par>
                              <p:par>
                                <p:cTn id="30" presetID="4" presetClass="entr" presetSubtype="16" fill="hold"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box(in)">
                                      <p:cBhvr>
                                        <p:cTn id="32" dur="2000"/>
                                        <p:tgtEl>
                                          <p:spTgt spid="42"/>
                                        </p:tgtEl>
                                      </p:cBhvr>
                                    </p:animEffect>
                                  </p:childTnLst>
                                </p:cTn>
                              </p:par>
                              <p:par>
                                <p:cTn id="33" presetID="4" presetClass="entr" presetSubtype="16" fill="hold" nodeType="with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box(in)">
                                      <p:cBhvr>
                                        <p:cTn id="35" dur="2000"/>
                                        <p:tgtEl>
                                          <p:spTgt spid="45"/>
                                        </p:tgtEl>
                                      </p:cBhvr>
                                    </p:animEffect>
                                  </p:childTnLst>
                                </p:cTn>
                              </p:par>
                              <p:par>
                                <p:cTn id="36" presetID="4" presetClass="entr" presetSubtype="16" fill="hold" nodeType="with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box(in)">
                                      <p:cBhvr>
                                        <p:cTn id="38" dur="2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231515" y="809625"/>
            <a:ext cx="7160895" cy="607695"/>
          </a:xfrm>
          <a:prstGeom prst="rect">
            <a:avLst/>
          </a:prstGeom>
          <a:noFill/>
          <a:effectLst/>
        </p:spPr>
        <p:txBody>
          <a:bodyPr wrap="square" rtlCol="0">
            <a:spAutoFit/>
          </a:bodyPr>
          <a:p>
            <a:pPr>
              <a:lnSpc>
                <a:spcPct val="120000"/>
              </a:lnSpc>
            </a:pPr>
            <a:r>
              <a:rPr lang="zh-CN" altLang="en-US" sz="28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sym typeface="+mn-ea"/>
              </a:rPr>
              <a:t>二、小学班级开展活动的原则</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3192145" y="1749425"/>
            <a:ext cx="6767195" cy="2168525"/>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（一）教育性原则</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班级活动的教育意义是多方面的，它可以是提高学生思想道德水平的，可以是开发智力的，可以是提高实际操作能力的，可以是增强审美情趣的，可以是强身健体的，等等。好的班级活动应发挥教育的综合功能，使学生获得真正的教育，获得实实在在的发展，或增长了知识，或陶冶了情感，或培养了良好的品行。</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39" name="图片 38"/>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816909" y="-831259"/>
            <a:ext cx="1923686" cy="3133460"/>
          </a:xfrm>
          <a:prstGeom prst="rect">
            <a:avLst/>
          </a:prstGeom>
        </p:spPr>
      </p:pic>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rot="10800000">
            <a:off x="-768031" y="-936034"/>
            <a:ext cx="1923686" cy="3133460"/>
          </a:xfrm>
          <a:prstGeom prst="rect">
            <a:avLst/>
          </a:prstGeom>
        </p:spPr>
      </p:pic>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606161" y="1055483"/>
            <a:ext cx="4542773" cy="685958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solidFill>
                <a:schemeClr val="tx1"/>
              </a:solidFill>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427302" y="356553"/>
            <a:ext cx="11338667" cy="6500811"/>
          </a:xfrm>
          <a:prstGeom prst="rect">
            <a:avLst/>
          </a:prstGeom>
        </p:spPr>
      </p:pic>
      <p:pic>
        <p:nvPicPr>
          <p:cNvPr id="8" name="图片 7"/>
          <p:cNvPicPr>
            <a:picLocks noChangeAspect="1"/>
          </p:cNvPicPr>
          <p:nvPr/>
        </p:nvPicPr>
        <p:blipFill>
          <a:blip r:embed="rId2"/>
          <a:stretch>
            <a:fillRect/>
          </a:stretch>
        </p:blipFill>
        <p:spPr>
          <a:xfrm>
            <a:off x="9223081" y="1028761"/>
            <a:ext cx="2542252" cy="5157663"/>
          </a:xfrm>
          <a:prstGeom prst="rect">
            <a:avLst/>
          </a:prstGeom>
        </p:spPr>
      </p:pic>
      <p:sp>
        <p:nvSpPr>
          <p:cNvPr id="34" name="文本框 33"/>
          <p:cNvSpPr txBox="1"/>
          <p:nvPr/>
        </p:nvSpPr>
        <p:spPr>
          <a:xfrm>
            <a:off x="2184400" y="1774825"/>
            <a:ext cx="6780530" cy="3900170"/>
          </a:xfrm>
          <a:prstGeom prst="rect">
            <a:avLst/>
          </a:prstGeom>
          <a:noFill/>
        </p:spPr>
        <p:txBody>
          <a:bodyPr wrap="square" rtlCol="0">
            <a:spAutoFit/>
          </a:bodyPr>
          <a:p>
            <a:pPr indent="457200" algn="ctr" fontAlgn="auto">
              <a:lnSpc>
                <a:spcPct val="125000"/>
              </a:lnSpc>
              <a:extLst>
                <a:ext uri="{35155182-B16C-46BC-9424-99874614C6A1}">
                  <wpsdc:indentchars xmlns:wpsdc="http://www.wps.cn/officeDocument/2017/drawingmlCustomData" val="200" checksum="59296752"/>
                </a:ext>
              </a:extLst>
            </a:pPr>
            <a:r>
              <a:rPr lang="zh-CN" altLang="en-US"/>
              <a:t>鼓励带来的改变</a:t>
            </a:r>
            <a:endParaRPr lang="zh-CN" altLang="en-US"/>
          </a:p>
          <a:p>
            <a:pPr indent="457200" algn="l" fontAlgn="auto">
              <a:lnSpc>
                <a:spcPct val="125000"/>
              </a:lnSpc>
              <a:extLst>
                <a:ext uri="{35155182-B16C-46BC-9424-99874614C6A1}">
                  <wpsdc:indentchars xmlns:wpsdc="http://www.wps.cn/officeDocument/2017/drawingmlCustomData" val="200" checksum="59296752"/>
                </a:ext>
              </a:extLst>
            </a:pPr>
            <a:r>
              <a:rPr lang="zh-CN" altLang="en-US"/>
              <a:t>小李是个女孩子，比较文静，上课不敢举手回答问题，生怕出错，且因好玩偷拿了同学的笔、作业本受到过批评，因此她总觉得自己不如别人，什么也做不好，更是从不在他人面前展示自己。我有意观察她，偶尔有一次，我发现她搞卫生特别认真，把桌子腿儿底下也扫得干干净净，就连别人注意不到的地角线与墙之间的灰尘也顺手扫干净了。我很高兴，并在全班同学面前表扬了她。后来学校举行拔河比赛，在选拔运动员时，我推荐她参加，她说：“老师，我怕不行。”我说：“你身体结实，论个头和别的同学差不多，老师相信你能行。”</a:t>
            </a:r>
            <a:endParaRPr lang="zh-CN" altLang="en-US"/>
          </a:p>
          <a:p>
            <a:pPr indent="457200" fontAlgn="auto">
              <a:lnSpc>
                <a:spcPct val="125000"/>
              </a:lnSpc>
              <a:extLst>
                <a:ext uri="{35155182-B16C-46BC-9424-99874614C6A1}">
                  <wpsdc:indentchars xmlns:wpsdc="http://www.wps.cn/officeDocument/2017/drawingmlCustomData" val="200" checksum="59296752"/>
                </a:ext>
              </a:extLst>
            </a:pPr>
            <a:endParaRPr lang="zh-CN" altLang="en-US" b="1">
              <a:solidFill>
                <a:srgbClr val="0070C0"/>
              </a:solidFill>
            </a:endParaRPr>
          </a:p>
        </p:txBody>
      </p:sp>
      <p:grpSp>
        <p:nvGrpSpPr>
          <p:cNvPr id="9" name="组合 8"/>
          <p:cNvGrpSpPr/>
          <p:nvPr/>
        </p:nvGrpSpPr>
        <p:grpSpPr>
          <a:xfrm>
            <a:off x="73025" y="1156335"/>
            <a:ext cx="1751965" cy="5097780"/>
            <a:chOff x="14795" y="-27"/>
            <a:chExt cx="2759"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pic>
          <p:nvPicPr>
            <p:cNvPr id="3" name="图片 2" descr="商用美食甜点 (50)"/>
            <p:cNvPicPr>
              <a:picLocks noChangeAspect="1"/>
            </p:cNvPicPr>
            <p:nvPr/>
          </p:nvPicPr>
          <p:blipFill>
            <a:blip r:embed="rId3"/>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案例</a:t>
              </a:r>
              <a:endParaRPr kumimoji="1" lang="en-US" altLang="zh-CN" sz="3000" dirty="0">
                <a:solidFill>
                  <a:schemeClr val="bg1"/>
                </a:solidFill>
                <a:latin typeface="黑体" panose="02010600030101010101" charset="-122"/>
                <a:ea typeface="黑体" panose="02010600030101010101" charset="-122"/>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p:tgtEl>
                                          <p:spTgt spid="9"/>
                                        </p:tgtEl>
                                        <p:attrNameLst>
                                          <p:attrName>ppt_y</p:attrName>
                                        </p:attrNameLst>
                                      </p:cBhvr>
                                      <p:tavLst>
                                        <p:tav tm="0">
                                          <p:val>
                                            <p:strVal val="#ppt_y+#ppt_h*1.125000"/>
                                          </p:val>
                                        </p:tav>
                                        <p:tav tm="100000">
                                          <p:val>
                                            <p:strVal val="#ppt_y"/>
                                          </p:val>
                                        </p:tav>
                                      </p:tavLst>
                                    </p:anim>
                                    <p:animEffect transition="in" filter="wipe(up)">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solidFill>
                <a:schemeClr val="tx1"/>
              </a:solidFill>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427302" y="356553"/>
            <a:ext cx="11338667" cy="6500811"/>
          </a:xfrm>
          <a:prstGeom prst="rect">
            <a:avLst/>
          </a:prstGeom>
        </p:spPr>
      </p:pic>
      <p:pic>
        <p:nvPicPr>
          <p:cNvPr id="8" name="图片 7"/>
          <p:cNvPicPr>
            <a:picLocks noChangeAspect="1"/>
          </p:cNvPicPr>
          <p:nvPr/>
        </p:nvPicPr>
        <p:blipFill>
          <a:blip r:embed="rId2"/>
          <a:stretch>
            <a:fillRect/>
          </a:stretch>
        </p:blipFill>
        <p:spPr>
          <a:xfrm>
            <a:off x="9223081" y="1028761"/>
            <a:ext cx="2542252" cy="5157663"/>
          </a:xfrm>
          <a:prstGeom prst="rect">
            <a:avLst/>
          </a:prstGeom>
        </p:spPr>
      </p:pic>
      <p:sp>
        <p:nvSpPr>
          <p:cNvPr id="34" name="文本框 33"/>
          <p:cNvSpPr txBox="1"/>
          <p:nvPr/>
        </p:nvSpPr>
        <p:spPr>
          <a:xfrm>
            <a:off x="2184400" y="1774825"/>
            <a:ext cx="6780530" cy="3207385"/>
          </a:xfrm>
          <a:prstGeom prst="rect">
            <a:avLst/>
          </a:prstGeom>
          <a:noFill/>
        </p:spPr>
        <p:txBody>
          <a:bodyPr wrap="square" rtlCol="0">
            <a:spAutoFit/>
          </a:bodyPr>
          <a:p>
            <a:pPr indent="457200" algn="l" fontAlgn="auto">
              <a:lnSpc>
                <a:spcPct val="125000"/>
              </a:lnSpc>
              <a:extLst>
                <a:ext uri="{35155182-B16C-46BC-9424-99874614C6A1}">
                  <wpsdc:indentchars xmlns:wpsdc="http://www.wps.cn/officeDocument/2017/drawingmlCustomData" val="200" checksum="59296752"/>
                </a:ext>
              </a:extLst>
            </a:pPr>
            <a:r>
              <a:rPr lang="zh-CN" altLang="en-US"/>
              <a:t>在我的支持和同学们的鼓励下，她成了拔河队的一员。比赛中，大家齐心协力，获得了胜利，她的笑容里也流露出了“我能行”的自信。从那以后，她好像找回了自信心，每次活动都积极参与，且她的作文还在四年级作文竞赛中获得了二等奖。如今一年过去了，经过教师的教育和引导，她不仅改掉了偷拿别人东西的不良习惯，而且在班上表现得非常积极，上课发言时声音大，表演节目胆子大。</a:t>
            </a:r>
            <a:endParaRPr lang="zh-CN" altLang="en-US"/>
          </a:p>
          <a:p>
            <a:pPr indent="457200" algn="l" fontAlgn="auto">
              <a:lnSpc>
                <a:spcPct val="125000"/>
              </a:lnSpc>
              <a:extLst>
                <a:ext uri="{35155182-B16C-46BC-9424-99874614C6A1}">
                  <wpsdc:indentchars xmlns:wpsdc="http://www.wps.cn/officeDocument/2017/drawingmlCustomData" val="200" checksum="59296752"/>
                </a:ext>
              </a:extLst>
            </a:pPr>
            <a:r>
              <a:rPr lang="zh-CN" altLang="en-US" b="1">
                <a:solidFill>
                  <a:srgbClr val="0070C0"/>
                </a:solidFill>
              </a:rPr>
              <a:t>思考　案例中的班主任是怎样践行教育性原则的？</a:t>
            </a:r>
            <a:endParaRPr lang="zh-CN" altLang="en-US" b="1">
              <a:solidFill>
                <a:srgbClr val="0070C0"/>
              </a:solidFill>
            </a:endParaRPr>
          </a:p>
          <a:p>
            <a:pPr indent="457200" fontAlgn="auto">
              <a:lnSpc>
                <a:spcPct val="125000"/>
              </a:lnSpc>
              <a:extLst>
                <a:ext uri="{35155182-B16C-46BC-9424-99874614C6A1}">
                  <wpsdc:indentchars xmlns:wpsdc="http://www.wps.cn/officeDocument/2017/drawingmlCustomData" val="200" checksum="59296752"/>
                </a:ext>
              </a:extLst>
            </a:pPr>
            <a:endParaRPr lang="zh-CN" altLang="en-US" b="1">
              <a:solidFill>
                <a:srgbClr val="0070C0"/>
              </a:solidFill>
            </a:endParaRPr>
          </a:p>
        </p:txBody>
      </p:sp>
      <p:grpSp>
        <p:nvGrpSpPr>
          <p:cNvPr id="9" name="组合 8"/>
          <p:cNvGrpSpPr/>
          <p:nvPr/>
        </p:nvGrpSpPr>
        <p:grpSpPr>
          <a:xfrm>
            <a:off x="73025" y="1156335"/>
            <a:ext cx="1751965" cy="5097780"/>
            <a:chOff x="14795" y="-27"/>
            <a:chExt cx="2759"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pic>
          <p:nvPicPr>
            <p:cNvPr id="3" name="图片 2" descr="商用美食甜点 (50)"/>
            <p:cNvPicPr>
              <a:picLocks noChangeAspect="1"/>
            </p:cNvPicPr>
            <p:nvPr/>
          </p:nvPicPr>
          <p:blipFill>
            <a:blip r:embed="rId3"/>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案例</a:t>
              </a:r>
              <a:endParaRPr kumimoji="1" lang="en-US" altLang="zh-CN" sz="3000" dirty="0">
                <a:solidFill>
                  <a:schemeClr val="bg1"/>
                </a:solidFill>
                <a:latin typeface="黑体" panose="02010600030101010101" charset="-122"/>
                <a:ea typeface="黑体" panose="02010600030101010101" charset="-122"/>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p:tgtEl>
                                          <p:spTgt spid="9"/>
                                        </p:tgtEl>
                                        <p:attrNameLst>
                                          <p:attrName>ppt_y</p:attrName>
                                        </p:attrNameLst>
                                      </p:cBhvr>
                                      <p:tavLst>
                                        <p:tav tm="0">
                                          <p:val>
                                            <p:strVal val="#ppt_y+#ppt_h*1.125000"/>
                                          </p:val>
                                        </p:tav>
                                        <p:tav tm="100000">
                                          <p:val>
                                            <p:strVal val="#ppt_y"/>
                                          </p:val>
                                        </p:tav>
                                      </p:tavLst>
                                    </p:anim>
                                    <p:animEffect transition="in" filter="wipe(up)">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231515" y="809625"/>
            <a:ext cx="7160895" cy="607695"/>
          </a:xfrm>
          <a:prstGeom prst="rect">
            <a:avLst/>
          </a:prstGeom>
          <a:noFill/>
          <a:effectLst/>
        </p:spPr>
        <p:txBody>
          <a:bodyPr wrap="square" rtlCol="0">
            <a:spAutoFit/>
          </a:bodyPr>
          <a:p>
            <a:pPr>
              <a:lnSpc>
                <a:spcPct val="120000"/>
              </a:lnSpc>
            </a:pPr>
            <a:r>
              <a:rPr lang="zh-CN" altLang="en-US" sz="28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sym typeface="+mn-ea"/>
              </a:rPr>
              <a:t>二、小学班级开展活动的原则</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3192145" y="1749425"/>
            <a:ext cx="6767195" cy="4246245"/>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（二）主体性原则</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在学校教育教学活动中，教师为主导、学生为主体的原则，已被广大教师所认可了。在班级活动中只有充分发挥学生的主体作用，让学生成为班级活动的主人，班级活动的教育作用才能取得良好的效果。</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皮亚杰认为，儿童活动的自主性是儿童认知发展尤其是个性形成的关键。他说：“传统教育方法与新的教育方法的对立，乃是被动性与主动性的对立。”他批评传统学校不尊重学生自主性的做法，“传统学校无论在理智方面还是道德方面，都把一切社会化的过程归结为一种约束机制了”。他说，儿童能够在他们自己的社会，特别是在他们的集体活动中，使他们自己服从一定的规则。</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39" name="图片 38"/>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816909" y="-831259"/>
            <a:ext cx="1923686" cy="3133460"/>
          </a:xfrm>
          <a:prstGeom prst="rect">
            <a:avLst/>
          </a:prstGeom>
        </p:spPr>
      </p:pic>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rot="10800000">
            <a:off x="-768031" y="-936034"/>
            <a:ext cx="1923686" cy="3133460"/>
          </a:xfrm>
          <a:prstGeom prst="rect">
            <a:avLst/>
          </a:prstGeom>
        </p:spPr>
      </p:pic>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606161" y="1055483"/>
            <a:ext cx="4542773" cy="685958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solidFill>
                <a:schemeClr val="tx1"/>
              </a:solidFill>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427302" y="356553"/>
            <a:ext cx="11338667" cy="6500811"/>
          </a:xfrm>
          <a:prstGeom prst="rect">
            <a:avLst/>
          </a:prstGeom>
        </p:spPr>
      </p:pic>
      <p:pic>
        <p:nvPicPr>
          <p:cNvPr id="8" name="图片 7"/>
          <p:cNvPicPr>
            <a:picLocks noChangeAspect="1"/>
          </p:cNvPicPr>
          <p:nvPr/>
        </p:nvPicPr>
        <p:blipFill>
          <a:blip r:embed="rId2"/>
          <a:stretch>
            <a:fillRect/>
          </a:stretch>
        </p:blipFill>
        <p:spPr>
          <a:xfrm>
            <a:off x="9223081" y="1028761"/>
            <a:ext cx="2542252" cy="5157663"/>
          </a:xfrm>
          <a:prstGeom prst="rect">
            <a:avLst/>
          </a:prstGeom>
        </p:spPr>
      </p:pic>
      <p:sp>
        <p:nvSpPr>
          <p:cNvPr id="34" name="文本框 33"/>
          <p:cNvSpPr txBox="1"/>
          <p:nvPr/>
        </p:nvSpPr>
        <p:spPr>
          <a:xfrm>
            <a:off x="2184400" y="1203325"/>
            <a:ext cx="6780530" cy="4939030"/>
          </a:xfrm>
          <a:prstGeom prst="rect">
            <a:avLst/>
          </a:prstGeom>
          <a:noFill/>
        </p:spPr>
        <p:txBody>
          <a:bodyPr wrap="square" rtlCol="0">
            <a:spAutoFit/>
          </a:bodyPr>
          <a:p>
            <a:pPr indent="457200" algn="ctr" fontAlgn="auto">
              <a:lnSpc>
                <a:spcPct val="125000"/>
              </a:lnSpc>
              <a:extLst>
                <a:ext uri="{35155182-B16C-46BC-9424-99874614C6A1}">
                  <wpsdc:indentchars xmlns:wpsdc="http://www.wps.cn/officeDocument/2017/drawingmlCustomData" val="200" checksum="59296752"/>
                </a:ext>
              </a:extLst>
            </a:pPr>
            <a:r>
              <a:rPr lang="zh-CN" altLang="en-US"/>
              <a:t>放手把活动交给学生</a:t>
            </a:r>
            <a:endParaRPr lang="zh-CN" altLang="en-US"/>
          </a:p>
          <a:p>
            <a:pPr indent="457200" algn="l" fontAlgn="auto">
              <a:lnSpc>
                <a:spcPct val="125000"/>
              </a:lnSpc>
              <a:extLst>
                <a:ext uri="{35155182-B16C-46BC-9424-99874614C6A1}">
                  <wpsdc:indentchars xmlns:wpsdc="http://www.wps.cn/officeDocument/2017/drawingmlCustomData" val="200" checksum="59296752"/>
                </a:ext>
              </a:extLst>
            </a:pPr>
            <a:r>
              <a:rPr lang="zh-CN" altLang="en-US"/>
              <a:t>很多班主任都不敢放手让学生自己组织活动，每次活动下来，自己总是累得半死，而学生也索然寡味，怨声阵阵。这是由于班主任没有考虑学生的思想、心理状况，只依照自己的主观愿望行事，往往事与愿违，达不到预期的活动效果。班主任要相信学生的能力，充分发挥学生的智慧，从活动的策划、组织到开展都尽可能地交给学生，使学生感受自身的成就和价值。当然，对学生提出的但没被采纳的方案班主任要及时处理，也要进行鼓励，并建议他们积极协助活动的开展。在活动中班主任应尽量多鼓励、少批评，多指正、少指责，多参与、少旁观，发挥学生的个性才能和创造能力，调动学生的参与激情，使他们乐于开展各种班级文化活动。</a:t>
            </a:r>
            <a:endParaRPr lang="zh-CN" altLang="en-US"/>
          </a:p>
          <a:p>
            <a:pPr indent="457200" algn="l" fontAlgn="auto">
              <a:lnSpc>
                <a:spcPct val="125000"/>
              </a:lnSpc>
              <a:extLst>
                <a:ext uri="{35155182-B16C-46BC-9424-99874614C6A1}">
                  <wpsdc:indentchars xmlns:wpsdc="http://www.wps.cn/officeDocument/2017/drawingmlCustomData" val="200" checksum="59296752"/>
                </a:ext>
              </a:extLst>
            </a:pPr>
            <a:r>
              <a:rPr lang="zh-CN" altLang="en-US" b="1">
                <a:solidFill>
                  <a:srgbClr val="0070C0"/>
                </a:solidFill>
              </a:rPr>
              <a:t>思考　案例中班主任的做法体现了组织班级活动中需注意的哪一项原则？结合案例详细阐述。</a:t>
            </a:r>
            <a:endParaRPr lang="zh-CN" altLang="en-US" b="1">
              <a:solidFill>
                <a:srgbClr val="0070C0"/>
              </a:solidFill>
            </a:endParaRPr>
          </a:p>
        </p:txBody>
      </p:sp>
      <p:grpSp>
        <p:nvGrpSpPr>
          <p:cNvPr id="9" name="组合 8"/>
          <p:cNvGrpSpPr/>
          <p:nvPr/>
        </p:nvGrpSpPr>
        <p:grpSpPr>
          <a:xfrm>
            <a:off x="73025" y="1156335"/>
            <a:ext cx="1751965" cy="5097780"/>
            <a:chOff x="14795" y="-27"/>
            <a:chExt cx="2759"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pic>
          <p:nvPicPr>
            <p:cNvPr id="3" name="图片 2" descr="商用美食甜点 (50)"/>
            <p:cNvPicPr>
              <a:picLocks noChangeAspect="1"/>
            </p:cNvPicPr>
            <p:nvPr/>
          </p:nvPicPr>
          <p:blipFill>
            <a:blip r:embed="rId3"/>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案例</a:t>
              </a:r>
              <a:endParaRPr kumimoji="1" lang="en-US" altLang="zh-CN" sz="3000" dirty="0">
                <a:solidFill>
                  <a:schemeClr val="bg1"/>
                </a:solidFill>
                <a:latin typeface="黑体" panose="02010600030101010101" charset="-122"/>
                <a:ea typeface="黑体" panose="02010600030101010101" charset="-122"/>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p:tgtEl>
                                          <p:spTgt spid="9"/>
                                        </p:tgtEl>
                                        <p:attrNameLst>
                                          <p:attrName>ppt_y</p:attrName>
                                        </p:attrNameLst>
                                      </p:cBhvr>
                                      <p:tavLst>
                                        <p:tav tm="0">
                                          <p:val>
                                            <p:strVal val="#ppt_y+#ppt_h*1.125000"/>
                                          </p:val>
                                        </p:tav>
                                        <p:tav tm="100000">
                                          <p:val>
                                            <p:strVal val="#ppt_y"/>
                                          </p:val>
                                        </p:tav>
                                      </p:tavLst>
                                    </p:anim>
                                    <p:animEffect transition="in" filter="wipe(up)">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231515" y="552450"/>
            <a:ext cx="5753735" cy="607695"/>
          </a:xfrm>
          <a:prstGeom prst="rect">
            <a:avLst/>
          </a:prstGeom>
          <a:noFill/>
          <a:effectLst/>
        </p:spPr>
        <p:txBody>
          <a:bodyPr wrap="square" rtlCol="0">
            <a:spAutoFit/>
          </a:bodyPr>
          <a:p>
            <a:pPr>
              <a:lnSpc>
                <a:spcPct val="120000"/>
              </a:lnSpc>
            </a:pPr>
            <a:r>
              <a:rPr lang="zh-CN" altLang="en-US" sz="28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sym typeface="+mn-ea"/>
              </a:rPr>
              <a:t>二、小学班级开展活动的原则</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3182620" y="1377950"/>
            <a:ext cx="8814435" cy="5285105"/>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（三）多样性原则</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小学阶段的学生，正处在一个求知欲旺盛、好奇心强、兴趣广泛、活泼好动、追求新异的阶段，因此，在组织班级活动时要充分考虑学生的这些特点，体现活动的多样化。班级活动要达到理想的教育目的，就必须注意活动内容、形式、组织方式的多样性。丰富多彩的班级活动内容和形式，既是为了适应学生德智体美劳全面发展的要求，也是为了适应学生的心理特点。</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在活动内容上，多样性要兼顾学生德、智、体、美、劳各方面的素质，如一个班级在制订活动计划时，主线是“通过活动促进学生全面发展”。具体安排上既有思想教育方面的“班规我孰知”“我爱我的班集体”活动，又有学习方面的“小小智囊团”活动；既有发展体能的“乒乓球比赛”活动，又有图文并茂“手抄报汇展”，还有“科技小制作”班会。在活动形式上，要丰富多彩，具有新奇的特征，如班级活动主题是“乐于助人”，形式上可多样，可以是故事会，讲乐于助人的模范事迹；可以用演出的形式，把本班同学做的好事编成小节目演出来；可以去给退休老人送温暖。活动组织方式的多样性，可以根据活动目标的内容的不同，选择集体活动、小组活动、社团活动，甚至是三五个人自由结合活动。</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rot="10800000">
            <a:off x="-768031" y="-936034"/>
            <a:ext cx="1923686" cy="3133460"/>
          </a:xfrm>
          <a:prstGeom prst="rect">
            <a:avLst/>
          </a:prstGeom>
        </p:spPr>
      </p:pic>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767451" y="1165338"/>
            <a:ext cx="4542773" cy="6859588"/>
          </a:xfrm>
          <a:prstGeom prst="rect">
            <a:avLst/>
          </a:prstGeom>
        </p:spPr>
      </p:pic>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rot="10800000">
            <a:off x="11060749" y="-1258614"/>
            <a:ext cx="1923686" cy="313346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73025" y="889635"/>
            <a:ext cx="1751965" cy="5097780"/>
            <a:chOff x="14795" y="-27"/>
            <a:chExt cx="2759"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pic>
          <p:nvPicPr>
            <p:cNvPr id="3" name="图片 2" descr="商用美食甜点 (50)"/>
            <p:cNvPicPr>
              <a:picLocks noChangeAspect="1"/>
            </p:cNvPicPr>
            <p:nvPr/>
          </p:nvPicPr>
          <p:blipFill>
            <a:blip r:embed="rId1"/>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拓展阅读</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graphicFrame>
        <p:nvGraphicFramePr>
          <p:cNvPr id="11" name="表格 10"/>
          <p:cNvGraphicFramePr/>
          <p:nvPr>
            <p:custDataLst>
              <p:tags r:id="rId2"/>
            </p:custDataLst>
          </p:nvPr>
        </p:nvGraphicFramePr>
        <p:xfrm>
          <a:off x="2296160" y="1520190"/>
          <a:ext cx="9528810" cy="4389120"/>
        </p:xfrm>
        <a:graphic>
          <a:graphicData uri="http://schemas.openxmlformats.org/drawingml/2006/table">
            <a:tbl>
              <a:tblPr firstRow="1" bandRow="1">
                <a:tableStyleId>{5940675A-B579-460E-94D1-54222C63F5DA}</a:tableStyleId>
              </a:tblPr>
              <a:tblGrid>
                <a:gridCol w="988695"/>
                <a:gridCol w="1163955"/>
                <a:gridCol w="7376160"/>
              </a:tblGrid>
              <a:tr h="822960">
                <a:tc rowSpan="4">
                  <a:txBody>
                    <a:bodyPr/>
                    <a:p>
                      <a:pPr indent="0" algn="ctr">
                        <a:buNone/>
                      </a:pPr>
                      <a:endParaRPr lang="en-US" altLang="en-US" sz="2000" b="0">
                        <a:ea typeface="+mn-lt"/>
                        <a:cs typeface="Calibri" panose="020F0502020204030204" pitchFamily="34" charset="0"/>
                      </a:endParaRPr>
                    </a:p>
                    <a:p>
                      <a:pPr indent="0" algn="ctr">
                        <a:buNone/>
                      </a:pPr>
                      <a:endParaRPr lang="en-US" altLang="en-US" sz="2000" b="0">
                        <a:ea typeface="+mn-lt"/>
                        <a:cs typeface="Calibri" panose="020F0502020204030204" pitchFamily="34" charset="0"/>
                      </a:endParaRPr>
                    </a:p>
                    <a:p>
                      <a:pPr indent="0" algn="ctr">
                        <a:buNone/>
                      </a:pPr>
                      <a:endParaRPr lang="en-US" altLang="en-US" sz="2000" b="0">
                        <a:ea typeface="+mn-lt"/>
                        <a:cs typeface="Calibri" panose="020F0502020204030204" pitchFamily="34" charset="0"/>
                      </a:endParaRPr>
                    </a:p>
                    <a:p>
                      <a:pPr indent="0" algn="ctr">
                        <a:buNone/>
                      </a:pPr>
                      <a:endParaRPr lang="en-US" altLang="en-US" sz="2000" b="0">
                        <a:ea typeface="+mn-lt"/>
                        <a:cs typeface="Calibri" panose="020F0502020204030204" pitchFamily="34" charset="0"/>
                      </a:endParaRPr>
                    </a:p>
                    <a:p>
                      <a:pPr indent="0" algn="ctr">
                        <a:buNone/>
                      </a:pPr>
                      <a:endParaRPr lang="en-US" altLang="en-US" sz="2000" b="0">
                        <a:ea typeface="+mn-lt"/>
                        <a:cs typeface="Calibri" panose="020F0502020204030204" pitchFamily="34" charset="0"/>
                      </a:endParaRPr>
                    </a:p>
                    <a:p>
                      <a:pPr indent="0" algn="ctr">
                        <a:buNone/>
                      </a:pPr>
                      <a:endParaRPr lang="en-US" altLang="en-US" sz="2000" b="0">
                        <a:ea typeface="+mn-lt"/>
                        <a:cs typeface="Calibri" panose="020F0502020204030204" pitchFamily="34" charset="0"/>
                      </a:endParaRPr>
                    </a:p>
                    <a:p>
                      <a:pPr indent="0" algn="ctr">
                        <a:buNone/>
                      </a:pPr>
                      <a:endParaRPr lang="en-US" altLang="en-US" sz="2000" b="0">
                        <a:ea typeface="+mn-lt"/>
                        <a:cs typeface="Calibri" panose="020F0502020204030204" pitchFamily="34" charset="0"/>
                      </a:endParaRPr>
                    </a:p>
                    <a:p>
                      <a:pPr indent="0" algn="ctr">
                        <a:buNone/>
                      </a:pPr>
                      <a:r>
                        <a:rPr lang="en-US" altLang="en-US" sz="2000">
                          <a:ea typeface="+mn-lt"/>
                          <a:cs typeface="Calibri" panose="020F0502020204030204" pitchFamily="34" charset="0"/>
                          <a:sym typeface="+mn-ea"/>
                        </a:rPr>
                        <a:t>一</a:t>
                      </a:r>
                      <a:r>
                        <a:rPr lang="en-US" altLang="en-US" sz="2000">
                          <a:ea typeface="+mn-lt"/>
                          <a:cs typeface="Calibri" panose="020F0502020204030204" pitchFamily="34" charset="0"/>
                          <a:sym typeface="+mn-ea"/>
                        </a:rPr>
                        <a:t>年级</a:t>
                      </a:r>
                      <a:endParaRPr lang="en-US" altLang="en-US" sz="2000" b="0">
                        <a:ea typeface="+mn-lt"/>
                        <a:cs typeface="Calibri" panose="020F0502020204030204" pitchFamily="34" charset="0"/>
                      </a:endParaRPr>
                    </a:p>
                    <a:p>
                      <a:pPr indent="0" algn="ctr">
                        <a:buNone/>
                      </a:pPr>
                      <a:endParaRPr lang="en-US" altLang="en-US" sz="2000" b="0">
                        <a:ea typeface="+mn-lt"/>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210000"/>
                        </a:lnSpc>
                        <a:buNone/>
                      </a:pPr>
                      <a:r>
                        <a:rPr lang="en-US" sz="2000" b="0">
                          <a:ea typeface="+mn-lt"/>
                          <a:cs typeface="+mn-lt"/>
                        </a:rPr>
                        <a:t>年龄特征 </a:t>
                      </a:r>
                      <a:endParaRPr lang="en-US" sz="20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ea typeface="+mn-lt"/>
                          <a:cs typeface="+mn-lt"/>
                        </a:rPr>
                        <a:t> 对新环境好奇，在入学之初对丰富的学习活动产生兴趣，但持久性</a:t>
                      </a:r>
                      <a:r>
                        <a:rPr lang="en-US" altLang="en-US" sz="1800" b="0">
                          <a:ea typeface="+mn-lt"/>
                          <a:cs typeface="+mn-lt"/>
                        </a:rPr>
                        <a:t>不强，自控能力较差，注意力容易分散；经常会出现“违规”现象；伙伴间交往以“玩”为主题，常出现打闹、告状现象</a:t>
                      </a:r>
                      <a:endParaRPr lang="en-US"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610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lnSpc>
                          <a:spcPct val="140000"/>
                        </a:lnSpc>
                        <a:buNone/>
                      </a:pPr>
                      <a:r>
                        <a:rPr lang="en-US" sz="2000" b="0">
                          <a:ea typeface="+mn-lt"/>
                          <a:cs typeface="Calibri" panose="020F0502020204030204" pitchFamily="34" charset="0"/>
                        </a:rPr>
                        <a:t>成长问题</a:t>
                      </a:r>
                      <a:endParaRPr lang="en-US" sz="2000" b="0">
                        <a:ea typeface="+mn-lt"/>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pitchFamily="34" charset="0"/>
                          <a:cs typeface="Calibri" panose="020F0502020204030204" pitchFamily="34" charset="0"/>
                        </a:rPr>
                        <a:t> </a:t>
                      </a:r>
                      <a:r>
                        <a:rPr lang="en-US" sz="1800" b="0">
                          <a:ea typeface="+mn-lt"/>
                          <a:cs typeface="+mn-lt"/>
                        </a:rPr>
                        <a:t>入学是人生的一个重要转折点，学生开始承担“学生”的责任，社</a:t>
                      </a:r>
                      <a:r>
                        <a:rPr lang="en-US" altLang="en-US" sz="1800" b="0">
                          <a:ea typeface="+mn-lt"/>
                          <a:cs typeface="+mn-lt"/>
                        </a:rPr>
                        <a:t>会角色发生重大转变，这种变化对其心理产生影响</a:t>
                      </a:r>
                      <a:endParaRPr lang="en-US"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4612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lnSpc>
                          <a:spcPct val="320000"/>
                        </a:lnSpc>
                        <a:buNone/>
                      </a:pPr>
                      <a:r>
                        <a:rPr lang="en-US" sz="2000" b="0">
                          <a:ea typeface="+mn-lt"/>
                          <a:cs typeface="+mn-lt"/>
                        </a:rPr>
                        <a:t>成长潜能</a:t>
                      </a:r>
                      <a:endParaRPr lang="en-US" sz="20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pitchFamily="34" charset="0"/>
                          <a:cs typeface="Calibri" panose="020F0502020204030204" pitchFamily="34" charset="0"/>
                        </a:rPr>
                        <a:t> </a:t>
                      </a:r>
                      <a:r>
                        <a:rPr lang="en-US" sz="1800" b="0">
                          <a:ea typeface="+mn-lt"/>
                          <a:cs typeface="Calibri" panose="020F0502020204030204" pitchFamily="34" charset="0"/>
                        </a:rPr>
                        <a:t>能听从师长的正确教导，大部分学生能主动适应新环境，乐于与教</a:t>
                      </a:r>
                      <a:r>
                        <a:rPr lang="en-US" altLang="en-US" sz="1800">
                          <a:ea typeface="+mn-lt"/>
                          <a:cs typeface="Calibri" panose="020F0502020204030204" pitchFamily="34" charset="0"/>
                          <a:sym typeface="+mn-ea"/>
                        </a:rPr>
                        <a:t>师、同学交往；能在手拉手朋友的帮助下，了解少先队的基本知识，顺利加入少先队；在教师的指导下，能遵守课间活动秩序，并能遵守游戏规则；在教师的激励下，有信心做到每天按时起床、穿衣服、叠被子、刷牙、独立睡觉，并养成习惯；并乐于把在学校学的新本领讲给爸爸妈妈听，愿意与师长和伙伴一起分享成功的快乐</a:t>
                      </a:r>
                      <a:endParaRPr lang="en-US" altLang="en-US" sz="1800" b="0">
                        <a:ea typeface="+mn-lt"/>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4612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lnSpc>
                          <a:spcPct val="230000"/>
                        </a:lnSpc>
                        <a:buNone/>
                      </a:pPr>
                      <a:r>
                        <a:rPr lang="en-US" sz="2000" b="0">
                          <a:ea typeface="+mn-lt"/>
                          <a:cs typeface="Calibri" panose="020F0502020204030204" pitchFamily="34" charset="0"/>
                        </a:rPr>
                        <a:t>系列</a:t>
                      </a:r>
                      <a:r>
                        <a:rPr lang="zh-CN" altLang="en-US" sz="2000" b="0">
                          <a:ea typeface="+mn-lt"/>
                          <a:cs typeface="Calibri" panose="020F0502020204030204" pitchFamily="34" charset="0"/>
                        </a:rPr>
                        <a:t>设</a:t>
                      </a:r>
                      <a:r>
                        <a:rPr lang="en-US" sz="2000" b="0">
                          <a:ea typeface="+mn-lt"/>
                          <a:cs typeface="Calibri" panose="020F0502020204030204" pitchFamily="34" charset="0"/>
                        </a:rPr>
                        <a:t>计</a:t>
                      </a:r>
                      <a:endParaRPr lang="en-US" sz="2000" b="0">
                        <a:ea typeface="+mn-lt"/>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ea typeface="+mn-lt"/>
                          <a:cs typeface="+mn-lt"/>
                        </a:rPr>
                        <a:t>设计开展“我是神气的小学生”系列活动，内容包括：我是懂礼貌的神气娃；我是守纪律的神气娃；我是能独立的神气娃；我是爱读书的神气娃。策划并开展了“课间游戏我能行”系列活动，像“传统游戏大家玩”“亲子游合作玩”“开发游戏创新玩”等。既让他们在玩的过程中收获快乐，同时也培养规则意识</a:t>
                      </a:r>
                      <a:endParaRPr lang="en-US"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2" name="文本框 1"/>
          <p:cNvSpPr txBox="1"/>
          <p:nvPr/>
        </p:nvSpPr>
        <p:spPr>
          <a:xfrm>
            <a:off x="3981768" y="9611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以“成长需要”为重心的系列活动</a:t>
            </a:r>
            <a:endParaRPr lang="zh-CN" altLang="en-US" sz="2000" b="1">
              <a:latin typeface="字魂79号-萌趣奶油体" panose="00000500000000000000" pitchFamily="2" charset="-122"/>
              <a:ea typeface="字魂79号-萌趣奶油体" panose="00000500000000000000" pitchFamily="2" charset="-122"/>
              <a:sym typeface="+mn-ea"/>
            </a:endParaRPr>
          </a:p>
        </p:txBody>
      </p:sp>
      <p:sp>
        <p:nvSpPr>
          <p:cNvPr id="5" name="文本框 4"/>
          <p:cNvSpPr txBox="1"/>
          <p:nvPr/>
        </p:nvSpPr>
        <p:spPr>
          <a:xfrm>
            <a:off x="2296160" y="615315"/>
            <a:ext cx="9035415" cy="783590"/>
          </a:xfrm>
          <a:prstGeom prst="rect">
            <a:avLst/>
          </a:prstGeom>
          <a:noFill/>
        </p:spPr>
        <p:txBody>
          <a:bodyPr wrap="square" rtlCol="0" anchor="t">
            <a:spAutoFit/>
          </a:bodyPr>
          <a:p>
            <a:pPr indent="457200" fontAlgn="auto">
              <a:lnSpc>
                <a:spcPct val="125000"/>
              </a:lnSpc>
              <a:extLst>
                <a:ext uri="{35155182-B16C-46BC-9424-99874614C6A1}">
                  <wpsdc:indentchars xmlns:wpsdc="http://www.wps.cn/officeDocument/2017/drawingmlCustomData" val="200" checksum="59296752"/>
                </a:ext>
              </a:extLst>
            </a:pPr>
            <a:r>
              <a:rPr lang="en-US" altLang="zh-CN"/>
              <a:t>    </a:t>
            </a:r>
            <a:r>
              <a:rPr lang="zh-CN" altLang="en-US"/>
              <a:t>下面的内容是以“成长需要”为重心，根据不同年龄阶段学生的发展要</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求，设计与之相对应的促进学生成长体验的系列活动。</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par>
                    <p:cTn id="9" fill="hold">
                      <p:stCondLst>
                        <p:cond delay="indefinite"/>
                      </p:stCondLst>
                      <p:childTnLst>
                        <p:par>
                          <p:cTn id="10" fill="hold">
                            <p:stCondLst>
                              <p:cond delay="0"/>
                            </p:stCondLst>
                            <p:childTnLst>
                              <p:par>
                                <p:cTn id="11" presetID="16" presetClass="entr" presetSubtype="37"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outVertic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865563" y="767309"/>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以“成长需要”为重心的系列活动</a:t>
            </a:r>
            <a:endParaRPr lang="zh-CN" altLang="en-US" sz="2000" b="1" dirty="0">
              <a:latin typeface="字魂79号-萌趣奶油体" panose="00000500000000000000" pitchFamily="2" charset="-122"/>
              <a:ea typeface="字魂79号-萌趣奶油体" panose="00000500000000000000" pitchFamily="2" charset="-122"/>
              <a:cs typeface="+mn-ea"/>
              <a:sym typeface="+mn-ea"/>
            </a:endParaRPr>
          </a:p>
        </p:txBody>
      </p:sp>
      <p:grpSp>
        <p:nvGrpSpPr>
          <p:cNvPr id="9" name="组合 8"/>
          <p:cNvGrpSpPr/>
          <p:nvPr/>
        </p:nvGrpSpPr>
        <p:grpSpPr>
          <a:xfrm>
            <a:off x="73025" y="889635"/>
            <a:ext cx="1751965" cy="5097780"/>
            <a:chOff x="14795" y="-27"/>
            <a:chExt cx="2759"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pic>
          <p:nvPicPr>
            <p:cNvPr id="3" name="图片 2" descr="商用美食甜点 (50)"/>
            <p:cNvPicPr>
              <a:picLocks noChangeAspect="1"/>
            </p:cNvPicPr>
            <p:nvPr/>
          </p:nvPicPr>
          <p:blipFill>
            <a:blip r:embed="rId1"/>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拓展阅读</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graphicFrame>
        <p:nvGraphicFramePr>
          <p:cNvPr id="11" name="表格 10"/>
          <p:cNvGraphicFramePr/>
          <p:nvPr>
            <p:custDataLst>
              <p:tags r:id="rId2"/>
            </p:custDataLst>
          </p:nvPr>
        </p:nvGraphicFramePr>
        <p:xfrm>
          <a:off x="2296160" y="1520190"/>
          <a:ext cx="9528810" cy="4292600"/>
        </p:xfrm>
        <a:graphic>
          <a:graphicData uri="http://schemas.openxmlformats.org/drawingml/2006/table">
            <a:tbl>
              <a:tblPr firstRow="1" bandRow="1">
                <a:tableStyleId>{5940675A-B579-460E-94D1-54222C63F5DA}</a:tableStyleId>
              </a:tblPr>
              <a:tblGrid>
                <a:gridCol w="988695"/>
                <a:gridCol w="1163955"/>
                <a:gridCol w="7376160"/>
              </a:tblGrid>
              <a:tr h="685800">
                <a:tc rowSpan="4">
                  <a:txBody>
                    <a:bodyPr/>
                    <a:p>
                      <a:pPr indent="0" algn="ctr">
                        <a:buNone/>
                      </a:pPr>
                      <a:endParaRPr lang="en-US" altLang="en-US" sz="2000" b="0">
                        <a:ea typeface="+mn-lt"/>
                        <a:cs typeface="Calibri" panose="020F0502020204030204" pitchFamily="34" charset="0"/>
                      </a:endParaRPr>
                    </a:p>
                    <a:p>
                      <a:pPr indent="0" algn="ctr">
                        <a:buNone/>
                      </a:pPr>
                      <a:endParaRPr lang="en-US" altLang="en-US" sz="2000" b="0">
                        <a:ea typeface="+mn-lt"/>
                        <a:cs typeface="Calibri" panose="020F0502020204030204" pitchFamily="34" charset="0"/>
                      </a:endParaRPr>
                    </a:p>
                    <a:p>
                      <a:pPr indent="0" algn="ctr">
                        <a:buNone/>
                      </a:pPr>
                      <a:endParaRPr lang="en-US" altLang="en-US" sz="2000" b="0">
                        <a:ea typeface="+mn-lt"/>
                        <a:cs typeface="Calibri" panose="020F0502020204030204" pitchFamily="34" charset="0"/>
                      </a:endParaRPr>
                    </a:p>
                    <a:p>
                      <a:pPr indent="0" algn="ctr">
                        <a:buNone/>
                      </a:pPr>
                      <a:endParaRPr lang="en-US" altLang="en-US" sz="2000" b="0">
                        <a:ea typeface="+mn-lt"/>
                        <a:cs typeface="Calibri" panose="020F0502020204030204" pitchFamily="34" charset="0"/>
                      </a:endParaRPr>
                    </a:p>
                    <a:p>
                      <a:pPr indent="0" algn="ctr">
                        <a:buNone/>
                      </a:pPr>
                      <a:endParaRPr lang="en-US" altLang="en-US" sz="2000" b="0">
                        <a:ea typeface="+mn-lt"/>
                        <a:cs typeface="Calibri" panose="020F0502020204030204" pitchFamily="34" charset="0"/>
                      </a:endParaRPr>
                    </a:p>
                    <a:p>
                      <a:pPr indent="0" algn="ctr">
                        <a:buNone/>
                      </a:pPr>
                      <a:endParaRPr lang="en-US" altLang="en-US" sz="2000" b="0">
                        <a:ea typeface="+mn-lt"/>
                        <a:cs typeface="Calibri" panose="020F0502020204030204" pitchFamily="34" charset="0"/>
                      </a:endParaRPr>
                    </a:p>
                    <a:p>
                      <a:pPr indent="0" algn="ctr">
                        <a:buNone/>
                      </a:pPr>
                      <a:endParaRPr lang="en-US" altLang="en-US" sz="2000" b="0">
                        <a:ea typeface="+mn-lt"/>
                        <a:cs typeface="Calibri" panose="020F0502020204030204" pitchFamily="34" charset="0"/>
                      </a:endParaRPr>
                    </a:p>
                    <a:p>
                      <a:pPr indent="0" algn="ctr">
                        <a:buNone/>
                      </a:pPr>
                      <a:r>
                        <a:rPr lang="zh-CN" altLang="en-US" sz="2000">
                          <a:ea typeface="+mn-lt"/>
                          <a:cs typeface="Calibri" panose="020F0502020204030204" pitchFamily="34" charset="0"/>
                          <a:sym typeface="+mn-ea"/>
                        </a:rPr>
                        <a:t>二</a:t>
                      </a:r>
                      <a:r>
                        <a:rPr lang="en-US" altLang="en-US" sz="2000">
                          <a:ea typeface="+mn-lt"/>
                          <a:cs typeface="Calibri" panose="020F0502020204030204" pitchFamily="34" charset="0"/>
                          <a:sym typeface="+mn-ea"/>
                        </a:rPr>
                        <a:t>年级</a:t>
                      </a:r>
                      <a:endParaRPr lang="en-US" altLang="en-US" sz="2000" b="0">
                        <a:ea typeface="+mn-lt"/>
                        <a:cs typeface="Calibri" panose="020F0502020204030204" pitchFamily="34" charset="0"/>
                      </a:endParaRPr>
                    </a:p>
                    <a:p>
                      <a:pPr indent="0" algn="ctr">
                        <a:buNone/>
                      </a:pPr>
                      <a:endParaRPr lang="en-US" altLang="en-US" sz="2000" b="0">
                        <a:ea typeface="+mn-lt"/>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90000"/>
                        </a:lnSpc>
                        <a:buNone/>
                      </a:pPr>
                      <a:r>
                        <a:rPr lang="en-US" sz="2000" b="0">
                          <a:ea typeface="+mn-lt"/>
                          <a:cs typeface="+mn-lt"/>
                        </a:rPr>
                        <a:t>年龄特征 </a:t>
                      </a:r>
                      <a:endParaRPr lang="en-US" sz="20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fontAlgn="auto">
                        <a:lnSpc>
                          <a:spcPct val="125000"/>
                        </a:lnSpc>
                        <a:buNone/>
                      </a:pPr>
                      <a:r>
                        <a:rPr lang="en-US" sz="1800" b="0">
                          <a:ea typeface="+mn-lt"/>
                          <a:cs typeface="+mn-lt"/>
                        </a:rPr>
                        <a:t>已基本适应学校的学习生活，喜欢集体活动，有着和同龄伙伴交往与游戏的强烈愿望和心理需求，但是交往还不甚得法</a:t>
                      </a:r>
                      <a:endParaRPr 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610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lnSpc>
                          <a:spcPct val="250000"/>
                        </a:lnSpc>
                        <a:buNone/>
                      </a:pPr>
                      <a:r>
                        <a:rPr lang="en-US" sz="2000" b="0">
                          <a:ea typeface="+mn-lt"/>
                          <a:cs typeface="Calibri" panose="020F0502020204030204" pitchFamily="34" charset="0"/>
                        </a:rPr>
                        <a:t>成长问题</a:t>
                      </a:r>
                      <a:endParaRPr lang="en-US" sz="2000" b="0">
                        <a:ea typeface="+mn-lt"/>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pitchFamily="34" charset="0"/>
                          <a:cs typeface="Calibri" panose="020F0502020204030204" pitchFamily="34" charset="0"/>
                        </a:rPr>
                        <a:t> </a:t>
                      </a:r>
                      <a:r>
                        <a:rPr lang="en-US" sz="1800" b="0">
                          <a:ea typeface="+mn-lt"/>
                          <a:cs typeface="+mn-lt"/>
                        </a:rPr>
                        <a:t>交往的初步差异对学生心理的影响：一部分学生因不善于与人沟通、合作，产生自卑、怯懦感；一部分学生开始对学校生活缺乏新鲜感；还有一部分学生得到多方面的表扬、肯定，不断强化成功体验，开始产生优越感</a:t>
                      </a:r>
                      <a:endParaRPr 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6360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lnSpc>
                          <a:spcPct val="200000"/>
                        </a:lnSpc>
                        <a:buNone/>
                      </a:pPr>
                      <a:r>
                        <a:rPr lang="en-US" sz="2000" b="0">
                          <a:ea typeface="+mn-lt"/>
                          <a:cs typeface="+mn-lt"/>
                        </a:rPr>
                        <a:t>成长潜能</a:t>
                      </a:r>
                      <a:endParaRPr lang="en-US" sz="20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pitchFamily="34" charset="0"/>
                          <a:cs typeface="Calibri" panose="020F0502020204030204" pitchFamily="34" charset="0"/>
                        </a:rPr>
                        <a:t> </a:t>
                      </a:r>
                      <a:r>
                        <a:rPr lang="en-US" sz="1800" b="0">
                          <a:ea typeface="+mn-lt"/>
                          <a:cs typeface="Calibri" panose="020F0502020204030204" pitchFamily="34" charset="0"/>
                        </a:rPr>
                        <a:t>学生喜欢和同伴交往、游戏，在教师加强了小队建设，进行小组活动指导、评价后，学生在交往方面取得了长足的进步。游戏中的规则意识也有了增强</a:t>
                      </a:r>
                      <a:endParaRPr lang="en-US" sz="1800" b="0">
                        <a:ea typeface="+mn-lt"/>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4612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lnSpc>
                          <a:spcPct val="340000"/>
                        </a:lnSpc>
                        <a:buNone/>
                      </a:pPr>
                      <a:r>
                        <a:rPr lang="en-US" sz="2000" b="0">
                          <a:ea typeface="+mn-lt"/>
                          <a:cs typeface="Calibri" panose="020F0502020204030204" pitchFamily="34" charset="0"/>
                        </a:rPr>
                        <a:t>系列</a:t>
                      </a:r>
                      <a:r>
                        <a:rPr lang="zh-CN" altLang="en-US" sz="2000" b="0">
                          <a:ea typeface="+mn-lt"/>
                          <a:cs typeface="Calibri" panose="020F0502020204030204" pitchFamily="34" charset="0"/>
                        </a:rPr>
                        <a:t>设</a:t>
                      </a:r>
                      <a:r>
                        <a:rPr lang="en-US" sz="2000" b="0">
                          <a:ea typeface="+mn-lt"/>
                          <a:cs typeface="Calibri" panose="020F0502020204030204" pitchFamily="34" charset="0"/>
                        </a:rPr>
                        <a:t>计</a:t>
                      </a:r>
                      <a:endParaRPr lang="en-US" sz="2000" b="0">
                        <a:ea typeface="+mn-lt"/>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ea typeface="+mn-lt"/>
                          <a:cs typeface="+mn-lt"/>
                        </a:rPr>
                        <a:t>这个阶段需要强化学生的合作意识和集体意识，我们以小组建设为目标，从“游戏”“岗位”“学习”等方面入手，设计了系列体验活动。如“小队合作活动——岗位篇”系列活动设计：以小队为单位寻找合作岗位，参加班级岗位竞聘；“岗位合作，我们能行”经验交流；“岗位合作，我们真棒”，优秀小队评选等。指导学生关心和帮助其他伙伴，在活动中分享与伙伴交往的乐趣，体验快乐学习的乐趣</a:t>
                      </a:r>
                      <a:endParaRPr lang="en-US"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p:tgtEl>
                                          <p:spTgt spid="9"/>
                                        </p:tgtEl>
                                        <p:attrNameLst>
                                          <p:attrName>ppt_y</p:attrName>
                                        </p:attrNameLst>
                                      </p:cBhvr>
                                      <p:tavLst>
                                        <p:tav tm="0">
                                          <p:val>
                                            <p:strVal val="#ppt_y+#ppt_h*1.125000"/>
                                          </p:val>
                                        </p:tav>
                                        <p:tav tm="100000">
                                          <p:val>
                                            <p:strVal val="#ppt_y"/>
                                          </p:val>
                                        </p:tav>
                                      </p:tavLst>
                                    </p:anim>
                                    <p:animEffect transition="in" filter="wipe(up)">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865563" y="767309"/>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以“成长需要”为重心的系列活动</a:t>
            </a:r>
            <a:endParaRPr lang="zh-CN" altLang="en-US" sz="2000" b="1" dirty="0">
              <a:latin typeface="字魂79号-萌趣奶油体" panose="00000500000000000000" pitchFamily="2" charset="-122"/>
              <a:ea typeface="字魂79号-萌趣奶油体" panose="00000500000000000000" pitchFamily="2" charset="-122"/>
              <a:cs typeface="+mn-ea"/>
              <a:sym typeface="+mn-ea"/>
            </a:endParaRPr>
          </a:p>
        </p:txBody>
      </p:sp>
      <p:grpSp>
        <p:nvGrpSpPr>
          <p:cNvPr id="9" name="组合 8"/>
          <p:cNvGrpSpPr/>
          <p:nvPr/>
        </p:nvGrpSpPr>
        <p:grpSpPr>
          <a:xfrm>
            <a:off x="73025" y="889635"/>
            <a:ext cx="1751965" cy="5097780"/>
            <a:chOff x="14795" y="-27"/>
            <a:chExt cx="2759"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pic>
          <p:nvPicPr>
            <p:cNvPr id="3" name="图片 2" descr="商用美食甜点 (50)"/>
            <p:cNvPicPr>
              <a:picLocks noChangeAspect="1"/>
            </p:cNvPicPr>
            <p:nvPr/>
          </p:nvPicPr>
          <p:blipFill>
            <a:blip r:embed="rId1"/>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拓展阅读</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graphicFrame>
        <p:nvGraphicFramePr>
          <p:cNvPr id="11" name="表格 10"/>
          <p:cNvGraphicFramePr/>
          <p:nvPr>
            <p:custDataLst>
              <p:tags r:id="rId2"/>
            </p:custDataLst>
          </p:nvPr>
        </p:nvGraphicFramePr>
        <p:xfrm>
          <a:off x="2296160" y="1520190"/>
          <a:ext cx="9528810" cy="4422775"/>
        </p:xfrm>
        <a:graphic>
          <a:graphicData uri="http://schemas.openxmlformats.org/drawingml/2006/table">
            <a:tbl>
              <a:tblPr firstRow="1" bandRow="1">
                <a:tableStyleId>{5940675A-B579-460E-94D1-54222C63F5DA}</a:tableStyleId>
              </a:tblPr>
              <a:tblGrid>
                <a:gridCol w="988695"/>
                <a:gridCol w="1163955"/>
                <a:gridCol w="7376160"/>
              </a:tblGrid>
              <a:tr h="685800">
                <a:tc rowSpan="4">
                  <a:txBody>
                    <a:bodyPr/>
                    <a:p>
                      <a:pPr indent="0" algn="ctr">
                        <a:buNone/>
                      </a:pPr>
                      <a:endParaRPr lang="en-US" altLang="en-US" sz="2000" b="0">
                        <a:ea typeface="+mn-lt"/>
                        <a:cs typeface="Calibri" panose="020F0502020204030204" pitchFamily="34" charset="0"/>
                      </a:endParaRPr>
                    </a:p>
                    <a:p>
                      <a:pPr indent="0" algn="ctr">
                        <a:buNone/>
                      </a:pPr>
                      <a:endParaRPr lang="en-US" altLang="en-US" sz="2000" b="0">
                        <a:ea typeface="+mn-lt"/>
                        <a:cs typeface="Calibri" panose="020F0502020204030204" pitchFamily="34" charset="0"/>
                      </a:endParaRPr>
                    </a:p>
                    <a:p>
                      <a:pPr indent="0" algn="ctr">
                        <a:buNone/>
                      </a:pPr>
                      <a:endParaRPr lang="en-US" altLang="en-US" sz="2000" b="0">
                        <a:ea typeface="+mn-lt"/>
                        <a:cs typeface="Calibri" panose="020F0502020204030204" pitchFamily="34" charset="0"/>
                      </a:endParaRPr>
                    </a:p>
                    <a:p>
                      <a:pPr indent="0" algn="ctr">
                        <a:buNone/>
                      </a:pPr>
                      <a:endParaRPr lang="en-US" altLang="en-US" sz="2000" b="0">
                        <a:ea typeface="+mn-lt"/>
                        <a:cs typeface="Calibri" panose="020F0502020204030204" pitchFamily="34" charset="0"/>
                      </a:endParaRPr>
                    </a:p>
                    <a:p>
                      <a:pPr indent="0" algn="ctr">
                        <a:buNone/>
                      </a:pPr>
                      <a:endParaRPr lang="en-US" altLang="en-US" sz="2000" b="0">
                        <a:ea typeface="+mn-lt"/>
                        <a:cs typeface="Calibri" panose="020F0502020204030204" pitchFamily="34" charset="0"/>
                      </a:endParaRPr>
                    </a:p>
                    <a:p>
                      <a:pPr indent="0" algn="ctr">
                        <a:buNone/>
                      </a:pPr>
                      <a:endParaRPr lang="en-US" altLang="en-US" sz="2000" b="0">
                        <a:ea typeface="+mn-lt"/>
                        <a:cs typeface="Calibri" panose="020F0502020204030204" pitchFamily="34" charset="0"/>
                      </a:endParaRPr>
                    </a:p>
                    <a:p>
                      <a:pPr indent="0" algn="ctr">
                        <a:buNone/>
                      </a:pPr>
                      <a:endParaRPr lang="en-US" altLang="en-US" sz="2000" b="0">
                        <a:ea typeface="+mn-lt"/>
                        <a:cs typeface="Calibri" panose="020F0502020204030204" pitchFamily="34" charset="0"/>
                      </a:endParaRPr>
                    </a:p>
                    <a:p>
                      <a:pPr indent="0" algn="ctr">
                        <a:buNone/>
                      </a:pPr>
                      <a:r>
                        <a:rPr lang="zh-CN" altLang="en-US" sz="2000">
                          <a:ea typeface="+mn-lt"/>
                          <a:cs typeface="Calibri" panose="020F0502020204030204" pitchFamily="34" charset="0"/>
                          <a:sym typeface="+mn-ea"/>
                        </a:rPr>
                        <a:t>三</a:t>
                      </a:r>
                      <a:r>
                        <a:rPr lang="en-US" altLang="en-US" sz="2000">
                          <a:ea typeface="+mn-lt"/>
                          <a:cs typeface="Calibri" panose="020F0502020204030204" pitchFamily="34" charset="0"/>
                          <a:sym typeface="+mn-ea"/>
                        </a:rPr>
                        <a:t>年级</a:t>
                      </a:r>
                      <a:endParaRPr lang="en-US" altLang="en-US" sz="2000" b="0">
                        <a:ea typeface="+mn-lt"/>
                        <a:cs typeface="Calibri" panose="020F0502020204030204" pitchFamily="34" charset="0"/>
                      </a:endParaRPr>
                    </a:p>
                    <a:p>
                      <a:pPr indent="0" algn="ctr">
                        <a:buNone/>
                      </a:pPr>
                      <a:endParaRPr lang="en-US" altLang="en-US" sz="2000" b="0">
                        <a:ea typeface="+mn-lt"/>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330000"/>
                        </a:lnSpc>
                        <a:buNone/>
                      </a:pPr>
                      <a:r>
                        <a:rPr lang="en-US" sz="2000" b="0">
                          <a:ea typeface="+mn-lt"/>
                          <a:cs typeface="+mn-lt"/>
                        </a:rPr>
                        <a:t>年龄特征 </a:t>
                      </a:r>
                      <a:endParaRPr lang="en-US" sz="20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fontAlgn="auto">
                        <a:lnSpc>
                          <a:spcPct val="125000"/>
                        </a:lnSpc>
                        <a:buNone/>
                      </a:pPr>
                      <a:r>
                        <a:rPr lang="en-US" sz="1800" b="0">
                          <a:ea typeface="+mn-lt"/>
                          <a:cs typeface="+mn-lt"/>
                        </a:rPr>
                        <a:t>学生从儿童期转入少年期，注意力、观察力、记忆力全面发展，思考问题从单一、幼稚向复杂、多元过渡；集体观念增强，乐于交往；独立自主的意识增强，想要逐步摆脱对成人、教师的依赖心理；大部分学生开始形成初步的道德规范</a:t>
                      </a:r>
                      <a:endParaRPr 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4198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lnSpc>
                          <a:spcPct val="150000"/>
                        </a:lnSpc>
                        <a:buNone/>
                      </a:pPr>
                      <a:r>
                        <a:rPr lang="en-US" sz="2000" b="0">
                          <a:ea typeface="+mn-lt"/>
                          <a:cs typeface="Calibri" panose="020F0502020204030204" pitchFamily="34" charset="0"/>
                        </a:rPr>
                        <a:t>成长问题</a:t>
                      </a:r>
                      <a:endParaRPr lang="en-US" sz="2000" b="0">
                        <a:ea typeface="+mn-lt"/>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pitchFamily="34" charset="0"/>
                          <a:cs typeface="Calibri" panose="020F0502020204030204" pitchFamily="34" charset="0"/>
                        </a:rPr>
                        <a:t> </a:t>
                      </a:r>
                      <a:r>
                        <a:rPr lang="en-US" sz="1800" b="0">
                          <a:ea typeface="+mn-lt"/>
                          <a:cs typeface="Calibri" panose="020F0502020204030204" pitchFamily="34" charset="0"/>
                        </a:rPr>
                        <a:t>随着学习难度和强度的增大，学生的学习兴趣开始分化，学科偏爱</a:t>
                      </a:r>
                      <a:r>
                        <a:rPr lang="en-US" sz="1800" b="0">
                          <a:ea typeface="+mn-lt"/>
                          <a:cs typeface="+mn-lt"/>
                        </a:rPr>
                        <a:t>开始出现；自主意识的增强，使部分学生喜欢表现自己</a:t>
                      </a:r>
                      <a:endParaRPr 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4325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lnSpc>
                          <a:spcPct val="190000"/>
                        </a:lnSpc>
                        <a:buNone/>
                      </a:pPr>
                      <a:r>
                        <a:rPr lang="en-US" sz="2000" b="0">
                          <a:ea typeface="+mn-lt"/>
                          <a:cs typeface="+mn-lt"/>
                        </a:rPr>
                        <a:t>成长潜能</a:t>
                      </a:r>
                      <a:endParaRPr lang="en-US" sz="20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pitchFamily="34" charset="0"/>
                          <a:cs typeface="Calibri" panose="020F0502020204030204" pitchFamily="34" charset="0"/>
                        </a:rPr>
                        <a:t> </a:t>
                      </a:r>
                      <a:r>
                        <a:rPr lang="en-US" sz="1800" b="0">
                          <a:ea typeface="+mn-lt"/>
                          <a:cs typeface="Calibri" panose="020F0502020204030204" pitchFamily="34" charset="0"/>
                        </a:rPr>
                        <a:t>在教师的指导和帮助下，学生逐渐适应中年级的学习生活，良好的</a:t>
                      </a:r>
                      <a:r>
                        <a:rPr lang="en-US" sz="1800" b="0">
                          <a:ea typeface="+mn-lt"/>
                          <a:cs typeface="Calibri" panose="020F0502020204030204" pitchFamily="34" charset="0"/>
                        </a:rPr>
                        <a:t>学习态度与习惯逐渐养成，适应力有了提高</a:t>
                      </a:r>
                      <a:endParaRPr lang="en-US" sz="1800" b="0">
                        <a:ea typeface="+mn-lt"/>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4612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lnSpc>
                          <a:spcPct val="340000"/>
                        </a:lnSpc>
                        <a:buNone/>
                      </a:pPr>
                      <a:r>
                        <a:rPr lang="en-US" sz="2000" b="0">
                          <a:ea typeface="+mn-lt"/>
                          <a:cs typeface="Calibri" panose="020F0502020204030204" pitchFamily="34" charset="0"/>
                        </a:rPr>
                        <a:t>系列</a:t>
                      </a:r>
                      <a:r>
                        <a:rPr lang="zh-CN" altLang="en-US" sz="2000" b="0">
                          <a:ea typeface="+mn-lt"/>
                          <a:cs typeface="Calibri" panose="020F0502020204030204" pitchFamily="34" charset="0"/>
                        </a:rPr>
                        <a:t>设</a:t>
                      </a:r>
                      <a:r>
                        <a:rPr lang="en-US" sz="2000" b="0">
                          <a:ea typeface="+mn-lt"/>
                          <a:cs typeface="Calibri" panose="020F0502020204030204" pitchFamily="34" charset="0"/>
                        </a:rPr>
                        <a:t>计</a:t>
                      </a:r>
                      <a:endParaRPr lang="en-US" sz="2000" b="0">
                        <a:ea typeface="+mn-lt"/>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ea typeface="+mn-lt"/>
                          <a:cs typeface="+mn-lt"/>
                        </a:rPr>
                        <a:t>我们设计了“争做五好小公民”“我是科学小博士”“我是运动小健将”“游戏活动我设计”“环保小卫士在行动”等系列活动，帮助学生学习和理解合作与交往，学习发明与创造。“环保小卫士在行动”的班级系列活动，先后开展了“有关白色污染的知识竞赛”“走进超市——关于塑料袋使用习惯的社会调查”“我是小小设计师——购物袋的创意设计和制作”等活动</a:t>
                      </a:r>
                      <a:endParaRPr lang="en-US"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p:tgtEl>
                                          <p:spTgt spid="9"/>
                                        </p:tgtEl>
                                        <p:attrNameLst>
                                          <p:attrName>ppt_y</p:attrName>
                                        </p:attrNameLst>
                                      </p:cBhvr>
                                      <p:tavLst>
                                        <p:tav tm="0">
                                          <p:val>
                                            <p:strVal val="#ppt_y+#ppt_h*1.125000"/>
                                          </p:val>
                                        </p:tav>
                                        <p:tav tm="100000">
                                          <p:val>
                                            <p:strVal val="#ppt_y"/>
                                          </p:val>
                                        </p:tav>
                                      </p:tavLst>
                                    </p:anim>
                                    <p:animEffect transition="in" filter="wipe(up)">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865563" y="767309"/>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以“成长需要”为重心的系列活动</a:t>
            </a:r>
            <a:endParaRPr lang="zh-CN" altLang="en-US" sz="2000" b="1" dirty="0">
              <a:latin typeface="字魂79号-萌趣奶油体" panose="00000500000000000000" pitchFamily="2" charset="-122"/>
              <a:ea typeface="字魂79号-萌趣奶油体" panose="00000500000000000000" pitchFamily="2" charset="-122"/>
              <a:cs typeface="+mn-ea"/>
              <a:sym typeface="+mn-ea"/>
            </a:endParaRPr>
          </a:p>
        </p:txBody>
      </p:sp>
      <p:grpSp>
        <p:nvGrpSpPr>
          <p:cNvPr id="9" name="组合 8"/>
          <p:cNvGrpSpPr/>
          <p:nvPr/>
        </p:nvGrpSpPr>
        <p:grpSpPr>
          <a:xfrm>
            <a:off x="73025" y="889635"/>
            <a:ext cx="1751965" cy="5097780"/>
            <a:chOff x="14795" y="-27"/>
            <a:chExt cx="2759"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pic>
          <p:nvPicPr>
            <p:cNvPr id="3" name="图片 2" descr="商用美食甜点 (50)"/>
            <p:cNvPicPr>
              <a:picLocks noChangeAspect="1"/>
            </p:cNvPicPr>
            <p:nvPr/>
          </p:nvPicPr>
          <p:blipFill>
            <a:blip r:embed="rId1"/>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拓展阅读</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graphicFrame>
        <p:nvGraphicFramePr>
          <p:cNvPr id="11" name="表格 10"/>
          <p:cNvGraphicFramePr/>
          <p:nvPr>
            <p:custDataLst>
              <p:tags r:id="rId2"/>
            </p:custDataLst>
          </p:nvPr>
        </p:nvGraphicFramePr>
        <p:xfrm>
          <a:off x="2296160" y="1520190"/>
          <a:ext cx="9528810" cy="4292600"/>
        </p:xfrm>
        <a:graphic>
          <a:graphicData uri="http://schemas.openxmlformats.org/drawingml/2006/table">
            <a:tbl>
              <a:tblPr firstRow="1" bandRow="1">
                <a:tableStyleId>{5940675A-B579-460E-94D1-54222C63F5DA}</a:tableStyleId>
              </a:tblPr>
              <a:tblGrid>
                <a:gridCol w="988695"/>
                <a:gridCol w="1163955"/>
                <a:gridCol w="7376160"/>
              </a:tblGrid>
              <a:tr h="685800">
                <a:tc rowSpan="4">
                  <a:txBody>
                    <a:bodyPr/>
                    <a:p>
                      <a:pPr indent="0" algn="ctr">
                        <a:buNone/>
                      </a:pPr>
                      <a:endParaRPr lang="en-US" altLang="en-US" sz="2000" b="0">
                        <a:ea typeface="+mn-lt"/>
                        <a:cs typeface="Calibri" panose="020F0502020204030204" pitchFamily="34" charset="0"/>
                      </a:endParaRPr>
                    </a:p>
                    <a:p>
                      <a:pPr indent="0" algn="ctr">
                        <a:buNone/>
                      </a:pPr>
                      <a:endParaRPr lang="en-US" altLang="en-US" sz="2000" b="0">
                        <a:ea typeface="+mn-lt"/>
                        <a:cs typeface="Calibri" panose="020F0502020204030204" pitchFamily="34" charset="0"/>
                      </a:endParaRPr>
                    </a:p>
                    <a:p>
                      <a:pPr indent="0" algn="ctr">
                        <a:buNone/>
                      </a:pPr>
                      <a:endParaRPr lang="en-US" altLang="en-US" sz="2000" b="0">
                        <a:ea typeface="+mn-lt"/>
                        <a:cs typeface="Calibri" panose="020F0502020204030204" pitchFamily="34" charset="0"/>
                      </a:endParaRPr>
                    </a:p>
                    <a:p>
                      <a:pPr indent="0" algn="ctr">
                        <a:buNone/>
                      </a:pPr>
                      <a:endParaRPr lang="en-US" altLang="en-US" sz="2000" b="0">
                        <a:ea typeface="+mn-lt"/>
                        <a:cs typeface="Calibri" panose="020F0502020204030204" pitchFamily="34" charset="0"/>
                      </a:endParaRPr>
                    </a:p>
                    <a:p>
                      <a:pPr indent="0" algn="ctr">
                        <a:buNone/>
                      </a:pPr>
                      <a:endParaRPr lang="en-US" altLang="en-US" sz="2000" b="0">
                        <a:ea typeface="+mn-lt"/>
                        <a:cs typeface="Calibri" panose="020F0502020204030204" pitchFamily="34" charset="0"/>
                      </a:endParaRPr>
                    </a:p>
                    <a:p>
                      <a:pPr indent="0" algn="ctr">
                        <a:buNone/>
                      </a:pPr>
                      <a:endParaRPr lang="en-US" altLang="en-US" sz="2000" b="0">
                        <a:ea typeface="+mn-lt"/>
                        <a:cs typeface="Calibri" panose="020F0502020204030204" pitchFamily="34" charset="0"/>
                      </a:endParaRPr>
                    </a:p>
                    <a:p>
                      <a:pPr indent="0" algn="ctr">
                        <a:buNone/>
                      </a:pPr>
                      <a:endParaRPr lang="en-US" altLang="en-US" sz="2000" b="0">
                        <a:ea typeface="+mn-lt"/>
                        <a:cs typeface="Calibri" panose="020F0502020204030204" pitchFamily="34" charset="0"/>
                      </a:endParaRPr>
                    </a:p>
                    <a:p>
                      <a:pPr indent="0" algn="ctr">
                        <a:buNone/>
                      </a:pPr>
                      <a:r>
                        <a:rPr lang="zh-CN" altLang="en-US" sz="2000">
                          <a:ea typeface="+mn-lt"/>
                          <a:cs typeface="Calibri" panose="020F0502020204030204" pitchFamily="34" charset="0"/>
                          <a:sym typeface="+mn-ea"/>
                        </a:rPr>
                        <a:t>四</a:t>
                      </a:r>
                      <a:r>
                        <a:rPr lang="en-US" altLang="en-US" sz="2000">
                          <a:ea typeface="+mn-lt"/>
                          <a:cs typeface="Calibri" panose="020F0502020204030204" pitchFamily="34" charset="0"/>
                          <a:sym typeface="+mn-ea"/>
                        </a:rPr>
                        <a:t>年级</a:t>
                      </a:r>
                      <a:endParaRPr lang="en-US" altLang="en-US" sz="2000" b="0">
                        <a:ea typeface="+mn-lt"/>
                        <a:cs typeface="Calibri" panose="020F0502020204030204" pitchFamily="34" charset="0"/>
                      </a:endParaRPr>
                    </a:p>
                    <a:p>
                      <a:pPr indent="0" algn="ctr">
                        <a:buNone/>
                      </a:pPr>
                      <a:endParaRPr lang="en-US" altLang="en-US" sz="2000" b="0">
                        <a:ea typeface="+mn-lt"/>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90000"/>
                        </a:lnSpc>
                        <a:buNone/>
                      </a:pPr>
                      <a:r>
                        <a:rPr lang="en-US" sz="2000" b="0">
                          <a:ea typeface="+mn-lt"/>
                          <a:cs typeface="+mn-lt"/>
                        </a:rPr>
                        <a:t>年龄特征 </a:t>
                      </a:r>
                      <a:endParaRPr lang="en-US" sz="20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fontAlgn="auto">
                        <a:lnSpc>
                          <a:spcPct val="125000"/>
                        </a:lnSpc>
                        <a:buNone/>
                      </a:pPr>
                      <a:r>
                        <a:rPr lang="en-US" sz="1800" b="0">
                          <a:ea typeface="+mn-lt"/>
                          <a:cs typeface="+mn-lt"/>
                        </a:rPr>
                        <a:t>学生自我意识增强，有较强烈的自我表现欲望；学生情感体验丰富，社会性成分不断增加，责任心也有所发展</a:t>
                      </a:r>
                      <a:endParaRPr 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2166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lnSpc>
                          <a:spcPct val="170000"/>
                        </a:lnSpc>
                        <a:buNone/>
                      </a:pPr>
                      <a:r>
                        <a:rPr lang="en-US" sz="2000" b="0">
                          <a:ea typeface="+mn-lt"/>
                          <a:cs typeface="Calibri" panose="020F0502020204030204" pitchFamily="34" charset="0"/>
                        </a:rPr>
                        <a:t>成长问题</a:t>
                      </a:r>
                      <a:endParaRPr lang="en-US" sz="2000" b="0">
                        <a:ea typeface="+mn-lt"/>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pitchFamily="34" charset="0"/>
                          <a:cs typeface="Calibri" panose="020F0502020204030204" pitchFamily="34" charset="0"/>
                        </a:rPr>
                        <a:t> </a:t>
                      </a:r>
                      <a:r>
                        <a:rPr lang="en-US" sz="1800" b="0">
                          <a:ea typeface="+mn-lt"/>
                          <a:cs typeface="Calibri" panose="020F0502020204030204" pitchFamily="34" charset="0"/>
                        </a:rPr>
                        <a:t>部分女学生身体开始发育，男女生交往变得敏感起来。有些学生不</a:t>
                      </a:r>
                      <a:r>
                        <a:rPr lang="en-US" sz="1800" b="0">
                          <a:ea typeface="+mn-lt"/>
                          <a:cs typeface="+mn-lt"/>
                        </a:rPr>
                        <a:t>愿意与异性同学共同活动</a:t>
                      </a:r>
                      <a:endParaRPr 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6360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lnSpc>
                          <a:spcPct val="200000"/>
                        </a:lnSpc>
                        <a:buNone/>
                      </a:pPr>
                      <a:r>
                        <a:rPr lang="en-US" sz="2000" b="0">
                          <a:ea typeface="+mn-lt"/>
                          <a:cs typeface="+mn-lt"/>
                        </a:rPr>
                        <a:t>成长潜能</a:t>
                      </a:r>
                      <a:endParaRPr lang="en-US" sz="20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ea typeface="+mn-lt"/>
                          <a:cs typeface="+mn-lt"/>
                        </a:rPr>
                        <a:t> 学生自行策划、组织活动的能力明显增强，班级活动基本可以自主</a:t>
                      </a:r>
                      <a:r>
                        <a:rPr lang="en-US" sz="1800" b="0">
                          <a:ea typeface="+mn-lt"/>
                          <a:cs typeface="Calibri" panose="020F0502020204030204" pitchFamily="34" charset="0"/>
                        </a:rPr>
                        <a:t>进行。学生特别喜欢人人都能参与的自主活动，渴望拥有自我展示</a:t>
                      </a:r>
                      <a:endParaRPr lang="en-US" sz="1800" b="0">
                        <a:ea typeface="+mn-lt"/>
                        <a:cs typeface="Calibri" panose="020F0502020204030204" pitchFamily="34" charset="0"/>
                      </a:endParaRPr>
                    </a:p>
                    <a:p>
                      <a:pPr indent="0">
                        <a:buNone/>
                      </a:pPr>
                      <a:r>
                        <a:rPr lang="en-US" sz="1800" b="0">
                          <a:ea typeface="+mn-lt"/>
                          <a:cs typeface="Calibri" panose="020F0502020204030204" pitchFamily="34" charset="0"/>
                        </a:rPr>
                        <a:t>的舞台</a:t>
                      </a:r>
                      <a:endParaRPr lang="en-US" sz="1800" b="0">
                        <a:ea typeface="+mn-lt"/>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4612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lnSpc>
                          <a:spcPct val="470000"/>
                        </a:lnSpc>
                        <a:buNone/>
                      </a:pPr>
                      <a:r>
                        <a:rPr lang="en-US" sz="2000" b="0">
                          <a:ea typeface="+mn-lt"/>
                          <a:cs typeface="Calibri" panose="020F0502020204030204" pitchFamily="34" charset="0"/>
                        </a:rPr>
                        <a:t>系列</a:t>
                      </a:r>
                      <a:r>
                        <a:rPr lang="zh-CN" altLang="en-US" sz="2000" b="0">
                          <a:ea typeface="+mn-lt"/>
                          <a:cs typeface="Calibri" panose="020F0502020204030204" pitchFamily="34" charset="0"/>
                        </a:rPr>
                        <a:t>设</a:t>
                      </a:r>
                      <a:r>
                        <a:rPr lang="en-US" sz="2000" b="0">
                          <a:ea typeface="+mn-lt"/>
                          <a:cs typeface="Calibri" panose="020F0502020204030204" pitchFamily="34" charset="0"/>
                        </a:rPr>
                        <a:t>计</a:t>
                      </a:r>
                      <a:endParaRPr lang="en-US" sz="2000" b="0">
                        <a:ea typeface="+mn-lt"/>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ea typeface="+mn-lt"/>
                          <a:cs typeface="+mn-lt"/>
                        </a:rPr>
                        <a:t>我们结合学校科技节、体育节等继续开展聪明系列的教育；抓住学生容易动情的年龄特点，组织开展感恩教育活动。针对学生成长问题设计了“男孩·女孩”系列活动，本活动主要是通过开展男女的对抗比赛，挖掘双方优点，发现男生和女生各自成长的特点，从而帮助学生树立“男女平等”的观念。“心灵碰撞”（讨论如何相处）活动、“风雨同舟”（模拟情景合作）游戏、“人气最旺的男孩（女孩）”推荐会、男女双打乒乓球比赛、羽毛球比赛、小合唱表演等活动，帮助学生逐步认识男女之间的性别差异，知道男女各有所长，也各有所短，要互相学习、团结合作，并在活动中体验男女同学友好交往的乐趣</a:t>
                      </a:r>
                      <a:endParaRPr lang="en-US"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p:tgtEl>
                                          <p:spTgt spid="9"/>
                                        </p:tgtEl>
                                        <p:attrNameLst>
                                          <p:attrName>ppt_y</p:attrName>
                                        </p:attrNameLst>
                                      </p:cBhvr>
                                      <p:tavLst>
                                        <p:tav tm="0">
                                          <p:val>
                                            <p:strVal val="#ppt_y+#ppt_h*1.125000"/>
                                          </p:val>
                                        </p:tav>
                                        <p:tav tm="100000">
                                          <p:val>
                                            <p:strVal val="#ppt_y"/>
                                          </p:val>
                                        </p:tav>
                                      </p:tavLst>
                                    </p:anim>
                                    <p:animEffect transition="in" filter="wipe(up)">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2837815" y="3315970"/>
            <a:ext cx="7673340" cy="1014730"/>
          </a:xfrm>
          <a:prstGeom prst="rect">
            <a:avLst/>
          </a:prstGeom>
        </p:spPr>
        <p:txBody>
          <a:bodyPr wrap="square">
            <a:spAutoFit/>
          </a:bodyPr>
          <a:lstStyle/>
          <a:p>
            <a:pPr algn="l"/>
            <a:r>
              <a:rPr lang="en-US" altLang="zh-CN" sz="6000" spc="300" dirty="0">
                <a:solidFill>
                  <a:srgbClr val="ED796F"/>
                </a:solidFill>
                <a:effectLst/>
                <a:latin typeface="黑体" panose="02010600030101010101" charset="-122"/>
                <a:ea typeface="黑体" panose="02010600030101010101" charset="-122"/>
                <a:cs typeface="黑体" panose="02010600030101010101" charset="-122"/>
                <a:sym typeface="黑体" panose="02010600030101010101" charset="-122"/>
              </a:rPr>
              <a:t> </a:t>
            </a:r>
            <a:r>
              <a:rPr lang="zh-CN" altLang="en-US" sz="6000" spc="300" dirty="0">
                <a:solidFill>
                  <a:srgbClr val="ED796F"/>
                </a:solidFill>
                <a:effectLst/>
                <a:latin typeface="黑体" panose="02010600030101010101" charset="-122"/>
                <a:ea typeface="黑体" panose="02010600030101010101" charset="-122"/>
                <a:cs typeface="黑体" panose="02010600030101010101" charset="-122"/>
                <a:sym typeface="黑体" panose="02010600030101010101" charset="-122"/>
              </a:rPr>
              <a:t>小学班级活动管理</a:t>
            </a:r>
            <a:endParaRPr lang="zh-CN" altLang="en-US" sz="6000" spc="300" dirty="0">
              <a:solidFill>
                <a:srgbClr val="ED796F"/>
              </a:solidFill>
              <a:effectLst/>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3" name="文本框 22"/>
          <p:cNvSpPr txBox="1"/>
          <p:nvPr/>
        </p:nvSpPr>
        <p:spPr>
          <a:xfrm>
            <a:off x="4639945" y="2199707"/>
            <a:ext cx="2912110" cy="829945"/>
          </a:xfrm>
          <a:prstGeom prst="rect">
            <a:avLst/>
          </a:prstGeom>
          <a:noFill/>
          <a:ln>
            <a:noFill/>
          </a:ln>
          <a:extLst>
            <a:ext uri="{909E8E84-426E-40DD-AFC4-6F175D3DCCD1}">
              <a14:hiddenFill xmlns:a14="http://schemas.microsoft.com/office/drawing/2010/main">
                <a:solidFill>
                  <a:srgbClr val="262626"/>
                </a:solidFill>
              </a14:hiddenFill>
            </a:ext>
          </a:extLst>
        </p:spPr>
        <p:txBody>
          <a:bodyPr wrap="square" rtlCol="0">
            <a:spAutoFit/>
          </a:bodyPr>
          <a:lstStyle/>
          <a:p>
            <a:pPr algn="ctr"/>
            <a:r>
              <a:rPr lang="zh-CN" altLang="en-US" sz="4800" dirty="0">
                <a:solidFill>
                  <a:srgbClr val="ED796F"/>
                </a:solidFill>
                <a:latin typeface="黑体" panose="02010600030101010101" charset="-122"/>
                <a:ea typeface="黑体" panose="02010600030101010101" charset="-122"/>
                <a:cs typeface="黑体" panose="02010600030101010101" charset="-122"/>
                <a:sym typeface="黑体" panose="02010600030101010101" charset="-122"/>
              </a:rPr>
              <a:t>项目六</a:t>
            </a:r>
            <a:endParaRPr lang="en-US" altLang="zh-CN" sz="4800" dirty="0">
              <a:solidFill>
                <a:srgbClr val="ED796F"/>
              </a:solidFill>
              <a:latin typeface="黑体" panose="02010600030101010101" charset="-122"/>
              <a:ea typeface="黑体" panose="02010600030101010101" charset="-122"/>
              <a:cs typeface="黑体" panose="02010600030101010101" charset="-122"/>
              <a:sym typeface="黑体" panose="02010600030101010101" charset="-122"/>
            </a:endParaRPr>
          </a:p>
        </p:txBody>
      </p:sp>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870440" y="4823527"/>
            <a:ext cx="2034540" cy="203454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73025" y="889635"/>
            <a:ext cx="1751965" cy="5097780"/>
            <a:chOff x="14795" y="-27"/>
            <a:chExt cx="2759"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pic>
          <p:nvPicPr>
            <p:cNvPr id="3" name="图片 2" descr="商用美食甜点 (50)"/>
            <p:cNvPicPr>
              <a:picLocks noChangeAspect="1"/>
            </p:cNvPicPr>
            <p:nvPr/>
          </p:nvPicPr>
          <p:blipFill>
            <a:blip r:embed="rId1"/>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拓展阅读</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graphicFrame>
        <p:nvGraphicFramePr>
          <p:cNvPr id="11" name="表格 10"/>
          <p:cNvGraphicFramePr/>
          <p:nvPr>
            <p:custDataLst>
              <p:tags r:id="rId2"/>
            </p:custDataLst>
          </p:nvPr>
        </p:nvGraphicFramePr>
        <p:xfrm>
          <a:off x="2067560" y="481965"/>
          <a:ext cx="9738360" cy="6075680"/>
        </p:xfrm>
        <a:graphic>
          <a:graphicData uri="http://schemas.openxmlformats.org/drawingml/2006/table">
            <a:tbl>
              <a:tblPr firstRow="1" bandRow="1">
                <a:tableStyleId>{5940675A-B579-460E-94D1-54222C63F5DA}</a:tableStyleId>
              </a:tblPr>
              <a:tblGrid>
                <a:gridCol w="988695"/>
                <a:gridCol w="1163955"/>
                <a:gridCol w="7585710"/>
              </a:tblGrid>
              <a:tr h="1371600">
                <a:tc rowSpan="4">
                  <a:txBody>
                    <a:bodyPr/>
                    <a:p>
                      <a:pPr indent="0" algn="ctr">
                        <a:buNone/>
                      </a:pPr>
                      <a:endParaRPr lang="en-US" altLang="en-US" sz="2000" b="0">
                        <a:ea typeface="+mn-lt"/>
                        <a:cs typeface="Calibri" panose="020F0502020204030204" pitchFamily="34" charset="0"/>
                      </a:endParaRPr>
                    </a:p>
                    <a:p>
                      <a:pPr indent="0" algn="ctr">
                        <a:buNone/>
                      </a:pPr>
                      <a:endParaRPr lang="en-US" altLang="en-US" sz="2000" b="0">
                        <a:ea typeface="+mn-lt"/>
                        <a:cs typeface="Calibri" panose="020F0502020204030204" pitchFamily="34" charset="0"/>
                      </a:endParaRPr>
                    </a:p>
                    <a:p>
                      <a:pPr indent="0" algn="ctr">
                        <a:buNone/>
                      </a:pPr>
                      <a:endParaRPr lang="en-US" altLang="en-US" sz="2000" b="0">
                        <a:ea typeface="+mn-lt"/>
                        <a:cs typeface="Calibri" panose="020F0502020204030204" pitchFamily="34" charset="0"/>
                      </a:endParaRPr>
                    </a:p>
                    <a:p>
                      <a:pPr indent="0" algn="ctr">
                        <a:buNone/>
                      </a:pPr>
                      <a:endParaRPr lang="en-US" altLang="en-US" sz="2000" b="0">
                        <a:ea typeface="+mn-lt"/>
                        <a:cs typeface="Calibri" panose="020F0502020204030204" pitchFamily="34" charset="0"/>
                      </a:endParaRPr>
                    </a:p>
                    <a:p>
                      <a:pPr indent="0" algn="ctr">
                        <a:buNone/>
                      </a:pPr>
                      <a:endParaRPr lang="en-US" altLang="en-US" sz="2000" b="0">
                        <a:ea typeface="+mn-lt"/>
                        <a:cs typeface="Calibri" panose="020F0502020204030204" pitchFamily="34" charset="0"/>
                      </a:endParaRPr>
                    </a:p>
                    <a:p>
                      <a:pPr indent="0" algn="ctr">
                        <a:buNone/>
                      </a:pPr>
                      <a:endParaRPr lang="en-US" altLang="en-US" sz="2000" b="0">
                        <a:ea typeface="+mn-lt"/>
                        <a:cs typeface="Calibri" panose="020F0502020204030204" pitchFamily="34" charset="0"/>
                      </a:endParaRPr>
                    </a:p>
                    <a:p>
                      <a:pPr indent="0" algn="ctr">
                        <a:buNone/>
                      </a:pPr>
                      <a:endParaRPr lang="en-US" altLang="en-US" sz="2000" b="0">
                        <a:ea typeface="+mn-lt"/>
                        <a:cs typeface="Calibri" panose="020F0502020204030204" pitchFamily="34" charset="0"/>
                      </a:endParaRPr>
                    </a:p>
                    <a:p>
                      <a:pPr indent="0" algn="ctr">
                        <a:buNone/>
                      </a:pPr>
                      <a:r>
                        <a:rPr lang="zh-CN" altLang="en-US" sz="2000">
                          <a:ea typeface="+mn-lt"/>
                          <a:cs typeface="Calibri" panose="020F0502020204030204" pitchFamily="34" charset="0"/>
                          <a:sym typeface="+mn-ea"/>
                        </a:rPr>
                        <a:t>五</a:t>
                      </a:r>
                      <a:r>
                        <a:rPr lang="en-US" altLang="en-US" sz="2000">
                          <a:ea typeface="+mn-lt"/>
                          <a:cs typeface="Calibri" panose="020F0502020204030204" pitchFamily="34" charset="0"/>
                          <a:sym typeface="+mn-ea"/>
                        </a:rPr>
                        <a:t>年级</a:t>
                      </a:r>
                      <a:endParaRPr lang="en-US" altLang="en-US" sz="2000" b="0">
                        <a:ea typeface="+mn-lt"/>
                        <a:cs typeface="Calibri" panose="020F0502020204030204" pitchFamily="34" charset="0"/>
                      </a:endParaRPr>
                    </a:p>
                    <a:p>
                      <a:pPr indent="0" algn="ctr">
                        <a:buNone/>
                      </a:pPr>
                      <a:endParaRPr lang="en-US" altLang="en-US" sz="2000" b="0">
                        <a:ea typeface="+mn-lt"/>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280000"/>
                        </a:lnSpc>
                        <a:buNone/>
                      </a:pPr>
                      <a:r>
                        <a:rPr lang="en-US" sz="2000" b="0">
                          <a:ea typeface="+mn-lt"/>
                          <a:cs typeface="+mn-lt"/>
                        </a:rPr>
                        <a:t>年龄特征 </a:t>
                      </a:r>
                      <a:endParaRPr lang="en-US" sz="20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fontAlgn="auto">
                        <a:lnSpc>
                          <a:spcPct val="125000"/>
                        </a:lnSpc>
                        <a:buNone/>
                      </a:pPr>
                      <a:r>
                        <a:rPr lang="en-US" sz="1800" b="0">
                          <a:ea typeface="+mn-lt"/>
                          <a:cs typeface="+mn-lt"/>
                        </a:rPr>
                        <a:t>学生的活动能力已有了很大提高，对许多事情有自己的看法，反对大人过多干涉；具有较强烈的竞争意识，比较关注竞争结果。学生兴趣、特长差异表现得更明显，学生个体之间、师生之间开始出现疏离，非正式群体的影响开始出现</a:t>
                      </a:r>
                      <a:endParaRPr 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2166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lnSpc>
                          <a:spcPct val="230000"/>
                        </a:lnSpc>
                        <a:buNone/>
                      </a:pPr>
                      <a:r>
                        <a:rPr lang="en-US" sz="2000" b="0">
                          <a:ea typeface="+mn-lt"/>
                          <a:cs typeface="Calibri" panose="020F0502020204030204" pitchFamily="34" charset="0"/>
                        </a:rPr>
                        <a:t>成长问题</a:t>
                      </a:r>
                      <a:endParaRPr lang="en-US" sz="2000" b="0">
                        <a:ea typeface="+mn-lt"/>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pitchFamily="34" charset="0"/>
                          <a:cs typeface="Calibri" panose="020F0502020204030204" pitchFamily="34" charset="0"/>
                        </a:rPr>
                        <a:t> </a:t>
                      </a:r>
                      <a:r>
                        <a:rPr lang="en-US" sz="1800" b="0">
                          <a:ea typeface="+mn-lt"/>
                        </a:rPr>
                        <a:t>需要关注学习成绩和生活事件对学生心理的影响，例如考试没考好、班干部竞聘落选、对自己参与活动（比赛）的表现（成绩）不满等。对已完成学习活动的消极评价，会引发学生自我认识的偏差，产生挫折感，甚至对自己的成长与发展信心不足</a:t>
                      </a:r>
                      <a:endParaRPr lang="en-US" sz="1800" b="0">
                        <a:ea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6360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lnSpc>
                          <a:spcPct val="200000"/>
                        </a:lnSpc>
                        <a:buNone/>
                      </a:pPr>
                      <a:r>
                        <a:rPr lang="en-US" sz="2000" b="0">
                          <a:ea typeface="+mn-lt"/>
                          <a:cs typeface="+mn-lt"/>
                        </a:rPr>
                        <a:t>成长潜能</a:t>
                      </a:r>
                      <a:endParaRPr lang="en-US" sz="20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ea typeface="+mn-lt"/>
                        </a:rPr>
                        <a:t>自我评价的独立性、批判性、稳定性都有了一定程度的提高，开始进入伙伴关系依从性的高峰期，集体意识也开始增强，责任意识、“小大人”意识增强。如果给学生更多的成功体验、责任体验，学生的成长就更主动</a:t>
                      </a:r>
                      <a:endParaRPr lang="en-US" sz="1800" b="0">
                        <a:ea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4612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lnSpc>
                          <a:spcPct val="490000"/>
                        </a:lnSpc>
                        <a:buNone/>
                      </a:pPr>
                      <a:r>
                        <a:rPr lang="en-US" sz="2000" b="0">
                          <a:ea typeface="+mn-lt"/>
                          <a:cs typeface="Calibri" panose="020F0502020204030204" pitchFamily="34" charset="0"/>
                        </a:rPr>
                        <a:t>系列</a:t>
                      </a:r>
                      <a:r>
                        <a:rPr lang="zh-CN" altLang="en-US" sz="2000" b="0">
                          <a:ea typeface="+mn-lt"/>
                          <a:cs typeface="Calibri" panose="020F0502020204030204" pitchFamily="34" charset="0"/>
                        </a:rPr>
                        <a:t>设</a:t>
                      </a:r>
                      <a:r>
                        <a:rPr lang="en-US" sz="2000" b="0">
                          <a:ea typeface="+mn-lt"/>
                          <a:cs typeface="Calibri" panose="020F0502020204030204" pitchFamily="34" charset="0"/>
                        </a:rPr>
                        <a:t>计</a:t>
                      </a:r>
                      <a:endParaRPr lang="en-US" sz="2000" b="0">
                        <a:ea typeface="+mn-lt"/>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ea typeface="+mn-lt"/>
                          <a:cs typeface="+mn-lt"/>
                        </a:rPr>
                        <a:t>我们组织开展“今天我当家”“当一日老师”等活动，给学生广泛参与各项活动的机会，使学生在多方面获得成功；开展“学习对对碰”“学会控制自己的情绪”“挫折助我成长”等主题活动，指导学生进行学习交流，学会情绪调控，培养耐挫品质，开展“解决烦恼我能行”小课题研究活动，使学生在课题答辩、图片展示、论文汇编、主题班会等方式的交流研讨中，彼此分享成果，获得成功、愉快的体验。大队部还组织学生开展“大手拉小手”系列活动，如“手拉手，一起走进新期”“手拉手，一起学习新队章”“手拉手，一起逛人才（跳蚤）市场”“手拉手，共同走进体育节”“手拉手，共读一本好书”等。通过调查、访谈、交友等活动，丰富了五年级学生的课间生活，也增强了五年级学生的责任感</a:t>
                      </a:r>
                      <a:endParaRPr lang="en-US"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73025" y="889635"/>
            <a:ext cx="1751965" cy="5097780"/>
            <a:chOff x="14795" y="-27"/>
            <a:chExt cx="2759"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pic>
          <p:nvPicPr>
            <p:cNvPr id="3" name="图片 2" descr="商用美食甜点 (50)"/>
            <p:cNvPicPr>
              <a:picLocks noChangeAspect="1"/>
            </p:cNvPicPr>
            <p:nvPr/>
          </p:nvPicPr>
          <p:blipFill>
            <a:blip r:embed="rId1"/>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拓展阅读</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graphicFrame>
        <p:nvGraphicFramePr>
          <p:cNvPr id="11" name="表格 10"/>
          <p:cNvGraphicFramePr/>
          <p:nvPr>
            <p:custDataLst>
              <p:tags r:id="rId2"/>
            </p:custDataLst>
          </p:nvPr>
        </p:nvGraphicFramePr>
        <p:xfrm>
          <a:off x="2172335" y="1453515"/>
          <a:ext cx="9528810" cy="4292600"/>
        </p:xfrm>
        <a:graphic>
          <a:graphicData uri="http://schemas.openxmlformats.org/drawingml/2006/table">
            <a:tbl>
              <a:tblPr firstRow="1" bandRow="1">
                <a:tableStyleId>{5940675A-B579-460E-94D1-54222C63F5DA}</a:tableStyleId>
              </a:tblPr>
              <a:tblGrid>
                <a:gridCol w="988695"/>
                <a:gridCol w="1163955"/>
                <a:gridCol w="7376160"/>
              </a:tblGrid>
              <a:tr h="1028700">
                <a:tc rowSpan="4">
                  <a:txBody>
                    <a:bodyPr/>
                    <a:p>
                      <a:pPr indent="0" algn="ctr">
                        <a:buNone/>
                      </a:pPr>
                      <a:endParaRPr lang="en-US" altLang="en-US" sz="2000" b="0">
                        <a:ea typeface="+mn-lt"/>
                        <a:cs typeface="Calibri" panose="020F0502020204030204" pitchFamily="34" charset="0"/>
                      </a:endParaRPr>
                    </a:p>
                    <a:p>
                      <a:pPr indent="0" algn="ctr">
                        <a:buNone/>
                      </a:pPr>
                      <a:endParaRPr lang="en-US" altLang="en-US" sz="2000" b="0">
                        <a:ea typeface="+mn-lt"/>
                        <a:cs typeface="Calibri" panose="020F0502020204030204" pitchFamily="34" charset="0"/>
                      </a:endParaRPr>
                    </a:p>
                    <a:p>
                      <a:pPr indent="0" algn="ctr">
                        <a:buNone/>
                      </a:pPr>
                      <a:endParaRPr lang="en-US" altLang="en-US" sz="2000" b="0">
                        <a:ea typeface="+mn-lt"/>
                        <a:cs typeface="Calibri" panose="020F0502020204030204" pitchFamily="34" charset="0"/>
                      </a:endParaRPr>
                    </a:p>
                    <a:p>
                      <a:pPr indent="0" algn="ctr">
                        <a:buNone/>
                      </a:pPr>
                      <a:endParaRPr lang="en-US" altLang="en-US" sz="2000" b="0">
                        <a:ea typeface="+mn-lt"/>
                        <a:cs typeface="Calibri" panose="020F0502020204030204" pitchFamily="34" charset="0"/>
                      </a:endParaRPr>
                    </a:p>
                    <a:p>
                      <a:pPr indent="0" algn="ctr">
                        <a:buNone/>
                      </a:pPr>
                      <a:endParaRPr lang="en-US" altLang="en-US" sz="2000" b="0">
                        <a:ea typeface="+mn-lt"/>
                        <a:cs typeface="Calibri" panose="020F0502020204030204" pitchFamily="34" charset="0"/>
                      </a:endParaRPr>
                    </a:p>
                    <a:p>
                      <a:pPr indent="0" algn="ctr">
                        <a:buNone/>
                      </a:pPr>
                      <a:endParaRPr lang="en-US" altLang="en-US" sz="2000" b="0">
                        <a:ea typeface="+mn-lt"/>
                        <a:cs typeface="Calibri" panose="020F0502020204030204" pitchFamily="34" charset="0"/>
                      </a:endParaRPr>
                    </a:p>
                    <a:p>
                      <a:pPr indent="0" algn="ctr">
                        <a:buNone/>
                      </a:pPr>
                      <a:endParaRPr lang="en-US" altLang="en-US" sz="2000" b="0">
                        <a:ea typeface="+mn-lt"/>
                        <a:cs typeface="Calibri" panose="020F0502020204030204" pitchFamily="34" charset="0"/>
                      </a:endParaRPr>
                    </a:p>
                    <a:p>
                      <a:pPr indent="0" algn="ctr">
                        <a:buNone/>
                      </a:pPr>
                      <a:r>
                        <a:rPr lang="zh-CN" altLang="en-US" sz="2000">
                          <a:ea typeface="+mn-lt"/>
                          <a:cs typeface="Calibri" panose="020F0502020204030204" pitchFamily="34" charset="0"/>
                          <a:sym typeface="+mn-ea"/>
                        </a:rPr>
                        <a:t>六</a:t>
                      </a:r>
                      <a:r>
                        <a:rPr lang="en-US" altLang="en-US" sz="2000">
                          <a:ea typeface="+mn-lt"/>
                          <a:cs typeface="Calibri" panose="020F0502020204030204" pitchFamily="34" charset="0"/>
                          <a:sym typeface="+mn-ea"/>
                        </a:rPr>
                        <a:t>年级</a:t>
                      </a:r>
                      <a:endParaRPr lang="en-US" altLang="en-US" sz="2000" b="0">
                        <a:ea typeface="+mn-lt"/>
                        <a:cs typeface="Calibri" panose="020F0502020204030204" pitchFamily="34" charset="0"/>
                      </a:endParaRPr>
                    </a:p>
                    <a:p>
                      <a:pPr indent="0" algn="ctr">
                        <a:buNone/>
                      </a:pPr>
                      <a:endParaRPr lang="en-US" altLang="en-US" sz="2000" b="0">
                        <a:ea typeface="+mn-lt"/>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90000"/>
                        </a:lnSpc>
                        <a:buNone/>
                      </a:pPr>
                      <a:r>
                        <a:rPr lang="en-US" sz="2000" b="0">
                          <a:ea typeface="+mn-lt"/>
                          <a:cs typeface="+mn-lt"/>
                        </a:rPr>
                        <a:t>年龄特征 </a:t>
                      </a:r>
                      <a:endParaRPr lang="en-US" sz="20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fontAlgn="auto">
                        <a:lnSpc>
                          <a:spcPct val="125000"/>
                        </a:lnSpc>
                        <a:buNone/>
                      </a:pPr>
                      <a:r>
                        <a:rPr lang="en-US" sz="1800" b="0">
                          <a:ea typeface="+mn-lt"/>
                          <a:cs typeface="+mn-lt"/>
                        </a:rPr>
                        <a:t>个性特点日趋鲜明，部分学生开始步入青春期；对时尚的东西比较关注，同伴交往日益增加，对升学的选择，乃至对自己的人生理想开始有了思考</a:t>
                      </a:r>
                      <a:endParaRPr 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2166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lnSpc>
                          <a:spcPct val="170000"/>
                        </a:lnSpc>
                        <a:buNone/>
                      </a:pPr>
                      <a:r>
                        <a:rPr lang="en-US" sz="2000" b="0">
                          <a:ea typeface="+mn-lt"/>
                          <a:cs typeface="Calibri" panose="020F0502020204030204" pitchFamily="34" charset="0"/>
                        </a:rPr>
                        <a:t>成长问题</a:t>
                      </a:r>
                      <a:endParaRPr lang="en-US" sz="2000" b="0">
                        <a:ea typeface="+mn-lt"/>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pitchFamily="34" charset="0"/>
                          <a:cs typeface="Calibri" panose="020F0502020204030204" pitchFamily="34" charset="0"/>
                        </a:rPr>
                        <a:t> </a:t>
                      </a:r>
                      <a:r>
                        <a:rPr lang="en-US" sz="1800" b="0">
                          <a:ea typeface="+mn-lt"/>
                        </a:rPr>
                        <a:t>现阶段小学毕业生仍然承受着巨大的升学压力；青春期的身心变化将会对学生的性格发展产生深远的影响</a:t>
                      </a:r>
                      <a:endParaRPr lang="en-US" sz="1800" b="0">
                        <a:ea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6360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lnSpc>
                          <a:spcPct val="200000"/>
                        </a:lnSpc>
                        <a:buNone/>
                      </a:pPr>
                      <a:r>
                        <a:rPr lang="en-US" sz="2000" b="0">
                          <a:ea typeface="+mn-lt"/>
                          <a:cs typeface="+mn-lt"/>
                        </a:rPr>
                        <a:t>成长潜能</a:t>
                      </a:r>
                      <a:endParaRPr lang="en-US" sz="20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ea typeface="+mn-lt"/>
                          <a:cs typeface="+mn-lt"/>
                        </a:rPr>
                        <a:t> </a:t>
                      </a:r>
                      <a:r>
                        <a:rPr lang="en-US" sz="1800" b="0">
                          <a:ea typeface="+mn-lt"/>
                        </a:rPr>
                        <a:t>教师如果能够开展深入的工作，大部分学生能掌握学习方法，能够自主、有效地进行学习，并体验成长的快乐与自豪，学生就有可能怀揣着责任与理想走向明天</a:t>
                      </a:r>
                      <a:endParaRPr lang="en-US" sz="1800" b="0">
                        <a:ea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4612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lnSpc>
                          <a:spcPct val="360000"/>
                        </a:lnSpc>
                        <a:buNone/>
                      </a:pPr>
                      <a:r>
                        <a:rPr lang="en-US" sz="2000" b="0">
                          <a:ea typeface="+mn-lt"/>
                          <a:cs typeface="Calibri" panose="020F0502020204030204" pitchFamily="34" charset="0"/>
                        </a:rPr>
                        <a:t>系列</a:t>
                      </a:r>
                      <a:r>
                        <a:rPr lang="zh-CN" altLang="en-US" sz="2000" b="0">
                          <a:ea typeface="+mn-lt"/>
                          <a:cs typeface="Calibri" panose="020F0502020204030204" pitchFamily="34" charset="0"/>
                        </a:rPr>
                        <a:t>设</a:t>
                      </a:r>
                      <a:r>
                        <a:rPr lang="en-US" sz="2000" b="0">
                          <a:ea typeface="+mn-lt"/>
                          <a:cs typeface="Calibri" panose="020F0502020204030204" pitchFamily="34" charset="0"/>
                        </a:rPr>
                        <a:t>计</a:t>
                      </a:r>
                      <a:endParaRPr lang="en-US" sz="2000" b="0">
                        <a:ea typeface="+mn-lt"/>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ea typeface="+mn-lt"/>
                          <a:cs typeface="+mn-lt"/>
                        </a:rPr>
                        <a:t>我们组织学生开展“照镜子——轻松驿站”“成长的足迹”等系列活动，指导学生分析评价个人学习，学会自我减压，向同伴学习，组织开展“我选择，我快乐”“我是一名合格的毕业生”“为母校留下什么”等系列活动，指导学生学会选择并对自己的选择负责，做合格的小学毕业生。毕业班的班主任围绕“毕业赠言”组织系列活动，在充分关注学生成长需求的基础上，引领学生更好地发展</a:t>
                      </a:r>
                      <a:endParaRPr lang="en-US"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231515" y="552450"/>
            <a:ext cx="5753735" cy="607695"/>
          </a:xfrm>
          <a:prstGeom prst="rect">
            <a:avLst/>
          </a:prstGeom>
          <a:noFill/>
          <a:effectLst/>
        </p:spPr>
        <p:txBody>
          <a:bodyPr wrap="square" rtlCol="0">
            <a:spAutoFit/>
          </a:bodyPr>
          <a:p>
            <a:pPr>
              <a:lnSpc>
                <a:spcPct val="120000"/>
              </a:lnSpc>
            </a:pPr>
            <a:r>
              <a:rPr lang="zh-CN" altLang="en-US" sz="28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sym typeface="+mn-ea"/>
              </a:rPr>
              <a:t>二、小学班级开展活动的原则</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3182620" y="1377950"/>
            <a:ext cx="8814435" cy="4939030"/>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（四）整体性原则</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整体性是指班级活动的内容、活动的全过程、活动的教育力量都要成为一个系统，用整体的教育思想指导整体的教育活动，达到教育目标实现的整体性和学生身心发展的整体的最高境界。</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首先，从活动内容看，要有整体教育的考虑，要包含德、智、体、美、劳诸方面活动，形成全面的信息网络，使学生得到多方面的教育和发展。从活动的全过程看，整体活动和个别活动是辩证统一的。就一次活动来说，只有从酝酿、设计、准备阶段发动学生全身心地投入进来，活动实施时才会有激情，教育性也就蕴含其中了。</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其次，从整体活动看，活动之间也应有一个系统性和连贯性的安排。在系列活动中，每一个活动的结束成为后一个活动的起点，后一个活动巩固、强化前一个活动的教育影响。这样，一环套一环，循序渐进地进行活动，整体教育效果就显露出来了。</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最后，班级系统是社会系统中的子系统。班级活动的开展受到来自社会系统的各个方面的影响，想要更好地开展班级活动，就必须注重学校、社会、家庭、社区等一切教育力量的综合。      </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rot="10800000">
            <a:off x="-768031" y="-936034"/>
            <a:ext cx="1923686" cy="3133460"/>
          </a:xfrm>
          <a:prstGeom prst="rect">
            <a:avLst/>
          </a:prstGeom>
        </p:spPr>
      </p:pic>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648071" y="1133588"/>
            <a:ext cx="4542773" cy="6859588"/>
          </a:xfrm>
          <a:prstGeom prst="rect">
            <a:avLst/>
          </a:prstGeom>
        </p:spPr>
      </p:pic>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rot="10800000">
            <a:off x="11060749" y="-1258614"/>
            <a:ext cx="1923686" cy="313346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73025" y="889635"/>
            <a:ext cx="1751965" cy="5097780"/>
            <a:chOff x="14795" y="-27"/>
            <a:chExt cx="2759"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pic>
          <p:nvPicPr>
            <p:cNvPr id="3" name="图片 2" descr="商用美食甜点 (50)"/>
            <p:cNvPicPr>
              <a:picLocks noChangeAspect="1"/>
            </p:cNvPicPr>
            <p:nvPr/>
          </p:nvPicPr>
          <p:blipFill>
            <a:blip r:embed="rId1"/>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案例</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sp>
        <p:nvSpPr>
          <p:cNvPr id="2" name="文本框 1"/>
          <p:cNvSpPr txBox="1"/>
          <p:nvPr/>
        </p:nvSpPr>
        <p:spPr>
          <a:xfrm>
            <a:off x="4636135" y="766445"/>
            <a:ext cx="2540000" cy="398780"/>
          </a:xfrm>
          <a:prstGeom prst="rect">
            <a:avLst/>
          </a:prstGeom>
          <a:noFill/>
        </p:spPr>
        <p:txBody>
          <a:bodyPr wrap="square" rtlCol="0" anchor="t">
            <a:spAutoFit/>
          </a:bodyPr>
          <a:p>
            <a:r>
              <a:rPr lang="zh-CN" altLang="en-US" sz="2000">
                <a:latin typeface="+mj-lt"/>
                <a:ea typeface="+mj-lt"/>
              </a:rPr>
              <a:t>活动的巧妙安排</a:t>
            </a:r>
            <a:endParaRPr lang="zh-CN" altLang="en-US" sz="2000">
              <a:latin typeface="+mj-lt"/>
              <a:ea typeface="+mj-lt"/>
            </a:endParaRPr>
          </a:p>
        </p:txBody>
      </p:sp>
      <p:sp>
        <p:nvSpPr>
          <p:cNvPr id="5" name="文本框 4"/>
          <p:cNvSpPr txBox="1"/>
          <p:nvPr/>
        </p:nvSpPr>
        <p:spPr>
          <a:xfrm>
            <a:off x="2108200" y="1456055"/>
            <a:ext cx="9215120" cy="4939030"/>
          </a:xfrm>
          <a:prstGeom prst="rect">
            <a:avLst/>
          </a:prstGeom>
          <a:noFill/>
        </p:spPr>
        <p:txBody>
          <a:bodyPr wrap="square" rtlCol="0" anchor="t">
            <a:spAutoFit/>
          </a:bodyPr>
          <a:p>
            <a:pPr indent="457200" fontAlgn="auto">
              <a:lnSpc>
                <a:spcPct val="125000"/>
              </a:lnSpc>
              <a:extLst>
                <a:ext uri="{35155182-B16C-46BC-9424-99874614C6A1}">
                  <wpsdc:indentchars xmlns:wpsdc="http://www.wps.cn/officeDocument/2017/drawingmlCustomData" val="200" checksum="59296752"/>
                </a:ext>
              </a:extLst>
            </a:pPr>
            <a:r>
              <a:rPr lang="zh-CN" altLang="en-US"/>
              <a:t>开学初，学校计划第十周左右举行一次“爱祖国、爱家乡、爱校园”的学生歌咏比赛。许多班级是在第九周进行了突击式的集训，我却在第一周就进行了爱校爱班的主题班会，让学生读校训，说校风，介绍爱班爱校班级先进人物，出了一期“我身边的爱班模范”的专题板报。开过主题班会后，让学生从不同的角度展示自己的爱班风采。第二周以后陆续开展了“我爱亲人，我爱他人”等活动。为了净化学生的心灵，我在班级里开设了“读书时光”，设置了“读书角”，进行了“图书漂流”活动。学生坚持每天摘抄一句名言，放学前推荐阅读一篇美文，考试前读几个幽默小故事或者笑话放松紧绷的弦，每天点燃一盏思想的明灯。一篇篇文章像是一下子化身为许多优秀班主任，引导学生在爱的海洋里畅游。在学校比赛的前两周，我让学生选出自己最拿手的歌曲表演，然后进行歌曲大串烧。会唱的用多种形式唱，不会唱的配合表演，让每个学生各展所长，三分钟融合了10 首歌。这次活动既丰富了全班师生的文娱生活，又促使学生在德、智、体、美等方面实现了综合发展，使校园文化更加丰富多彩，有力地推动了学生素质教育的开展，得到了来宾和学校的高度赞赏。</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b="1">
                <a:solidFill>
                  <a:srgbClr val="0070C0"/>
                </a:solidFill>
              </a:rPr>
              <a:t>思考　案例中班主任设计的活动安排巧妙在哪里？</a:t>
            </a:r>
            <a:endParaRPr lang="zh-CN" altLang="en-US" b="1">
              <a:solidFill>
                <a:srgbClr val="0070C0"/>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231515" y="552450"/>
            <a:ext cx="5753735" cy="607695"/>
          </a:xfrm>
          <a:prstGeom prst="rect">
            <a:avLst/>
          </a:prstGeom>
          <a:noFill/>
          <a:effectLst/>
        </p:spPr>
        <p:txBody>
          <a:bodyPr wrap="square" rtlCol="0">
            <a:spAutoFit/>
          </a:bodyPr>
          <a:p>
            <a:pPr>
              <a:lnSpc>
                <a:spcPct val="120000"/>
              </a:lnSpc>
            </a:pPr>
            <a:r>
              <a:rPr lang="zh-CN" altLang="en-US" sz="28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sym typeface="+mn-ea"/>
              </a:rPr>
              <a:t>二、小学班级开展活动的原则</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3511550" y="1377950"/>
            <a:ext cx="8086090" cy="3207385"/>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（五）操作性原则</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操作性原则是指班级活动设计要充分考虑其可行性。这主要可以从以下几个方面来体现：首先，要注意班级活动的规模。不同学校的师资情况、活动场所、经费等条件有着很大的差异，因此在进行班级活动时，要充分结合自己班级的实际情况。班级的活动包括日常的活动和主题突出的活动。对于每天都要进行的日常活动，要遵循三个原则，即开展时间短、针对问题小、解决问题要实际。其次，要注意活动的频率。活动过多，学生很大精力花在活动上，必然会冲击学习，会造成一些人静不下心来学习。活动过少，学生会感到枯燥、乏味，滋生一些不健康思想。至于活动以多少为宜，要依据具体情况具体分析。      </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rot="10800000">
            <a:off x="-768031" y="-936034"/>
            <a:ext cx="1923686" cy="3133460"/>
          </a:xfrm>
          <a:prstGeom prst="rect">
            <a:avLst/>
          </a:prstGeom>
        </p:spPr>
      </p:pic>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rot="10800000">
            <a:off x="11060749" y="-1258614"/>
            <a:ext cx="1923686" cy="3133460"/>
          </a:xfrm>
          <a:prstGeom prst="rect">
            <a:avLst/>
          </a:prstGeom>
        </p:spPr>
      </p:pic>
      <p:pic>
        <p:nvPicPr>
          <p:cNvPr id="8" name="图片 7" descr="图片包含 物体&#10;&#10;描述已自动生成"/>
          <p:cNvPicPr>
            <a:picLocks noChangeAspect="1"/>
          </p:cNvPicPr>
          <p:nvPr/>
        </p:nvPicPr>
        <p:blipFill rotWithShape="1">
          <a:blip r:embed="rId2">
            <a:extLst>
              <a:ext uri="{28A0092B-C50C-407E-A947-70E740481C1C}">
                <a14:useLocalDpi xmlns:a14="http://schemas.microsoft.com/office/drawing/2010/main" val="0"/>
              </a:ext>
            </a:extLst>
          </a:blip>
          <a:srcRect l="13543" t="16909" r="22135" b="11460"/>
          <a:stretch>
            <a:fillRect/>
          </a:stretch>
        </p:blipFill>
        <p:spPr>
          <a:xfrm>
            <a:off x="-18116" y="2032633"/>
            <a:ext cx="3275823" cy="364807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30995" y="3641725"/>
            <a:ext cx="2809240" cy="2883535"/>
          </a:xfrm>
          <a:prstGeom prst="rect">
            <a:avLst/>
          </a:prstGeom>
        </p:spPr>
      </p:pic>
      <p:grpSp>
        <p:nvGrpSpPr>
          <p:cNvPr id="32" name="组合 31"/>
          <p:cNvGrpSpPr/>
          <p:nvPr/>
        </p:nvGrpSpPr>
        <p:grpSpPr>
          <a:xfrm>
            <a:off x="2486025" y="447040"/>
            <a:ext cx="8185150" cy="4248785"/>
            <a:chOff x="84562" y="1572142"/>
            <a:chExt cx="7238252"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84562" y="1572142"/>
              <a:ext cx="7238252" cy="3960000"/>
            </a:xfrm>
            <a:prstGeom prst="rect">
              <a:avLst/>
            </a:prstGeom>
          </p:spPr>
        </p:pic>
        <p:sp>
          <p:nvSpPr>
            <p:cNvPr id="5" name="文本框 4"/>
            <p:cNvSpPr txBox="1"/>
            <p:nvPr/>
          </p:nvSpPr>
          <p:spPr>
            <a:xfrm>
              <a:off x="1286819" y="3905766"/>
              <a:ext cx="4762983" cy="1232210"/>
            </a:xfrm>
            <a:prstGeom prst="rect">
              <a:avLst/>
            </a:prstGeom>
            <a:noFill/>
          </p:spPr>
          <p:txBody>
            <a:bodyPr wrap="square" rtlCol="0" anchor="ctr">
              <a:spAutoFit/>
            </a:bodyPr>
            <a:p>
              <a:pPr algn="ctr"/>
              <a:r>
                <a:rPr lang="zh-CN" altLang="en-US" sz="4000" dirty="0">
                  <a:ln w="12700">
                    <a:solidFill>
                      <a:srgbClr val="3E270A"/>
                    </a:solidFill>
                  </a:ln>
                  <a:solidFill>
                    <a:schemeClr val="accent2"/>
                  </a:solidFill>
                  <a:ea typeface="黑体" panose="02010600030101010101" charset="-122"/>
                  <a:cs typeface="黑体" panose="02010600030101010101" charset="-122"/>
                </a:rPr>
                <a:t>小学班级活动的</a:t>
              </a:r>
              <a:endParaRPr lang="zh-CN" altLang="en-US" sz="4000" dirty="0">
                <a:ln w="12700">
                  <a:solidFill>
                    <a:srgbClr val="3E270A"/>
                  </a:solidFill>
                </a:ln>
                <a:solidFill>
                  <a:schemeClr val="accent2"/>
                </a:solidFill>
                <a:ea typeface="黑体" panose="02010600030101010101" charset="-122"/>
                <a:cs typeface="黑体" panose="02010600030101010101" charset="-122"/>
              </a:endParaRPr>
            </a:p>
            <a:p>
              <a:pPr algn="ctr"/>
              <a:r>
                <a:rPr lang="zh-CN" altLang="en-US" sz="4000" dirty="0">
                  <a:ln w="12700">
                    <a:solidFill>
                      <a:srgbClr val="3E270A"/>
                    </a:solidFill>
                  </a:ln>
                  <a:solidFill>
                    <a:schemeClr val="accent2"/>
                  </a:solidFill>
                  <a:ea typeface="黑体" panose="02010600030101010101" charset="-122"/>
                  <a:cs typeface="黑体" panose="02010600030101010101" charset="-122"/>
                </a:rPr>
                <a:t>形式与组织</a:t>
              </a:r>
              <a:endParaRPr lang="zh-CN" altLang="en-US" sz="4000" dirty="0">
                <a:ln w="12700">
                  <a:solidFill>
                    <a:srgbClr val="3E270A"/>
                  </a:solidFill>
                </a:ln>
                <a:solidFill>
                  <a:schemeClr val="accent2"/>
                </a:solidFill>
                <a:ea typeface="黑体" panose="02010600030101010101" charset="-122"/>
                <a:cs typeface="黑体" panose="02010600030101010101" charset="-122"/>
              </a:endParaRPr>
            </a:p>
          </p:txBody>
        </p:sp>
        <p:sp>
          <p:nvSpPr>
            <p:cNvPr id="6" name="文本框 5"/>
            <p:cNvSpPr txBox="1"/>
            <p:nvPr/>
          </p:nvSpPr>
          <p:spPr>
            <a:xfrm>
              <a:off x="1707121" y="3092873"/>
              <a:ext cx="3420000" cy="658718"/>
            </a:xfrm>
            <a:prstGeom prst="rect">
              <a:avLst/>
            </a:prstGeom>
            <a:noFill/>
          </p:spPr>
          <p:txBody>
            <a:bodyPr wrap="square" rtlCol="0">
              <a:spAutoFit/>
            </a:bodyPr>
            <a:p>
              <a:pPr algn="ctr"/>
              <a:r>
                <a:rPr lang="zh-CN" altLang="en-US" sz="4000" b="1" spc="600" dirty="0">
                  <a:ln w="6600">
                    <a:solidFill>
                      <a:schemeClr val="accent2"/>
                    </a:solidFill>
                    <a:prstDash val="solid"/>
                  </a:ln>
                  <a:solidFill>
                    <a:srgbClr val="FFFFFF"/>
                  </a:solidFill>
                  <a:effectLst>
                    <a:outerShdw dist="38100" dir="2700000" algn="tl" rotWithShape="0">
                      <a:schemeClr val="accent2"/>
                    </a:outerShdw>
                  </a:effectLst>
                  <a:latin typeface="黑体" panose="02010600030101010101" charset="-122"/>
                  <a:ea typeface="黑体" panose="02010600030101010101" charset="-122"/>
                  <a:cs typeface="黑体" panose="02010600030101010101" charset="-122"/>
                </a:rPr>
                <a:t>任务二</a:t>
              </a:r>
              <a:endParaRPr lang="zh-CN" altLang="en-US" sz="4000" b="1" spc="600" dirty="0">
                <a:ln w="6600">
                  <a:solidFill>
                    <a:schemeClr val="accent2"/>
                  </a:solidFill>
                  <a:prstDash val="solid"/>
                </a:ln>
                <a:solidFill>
                  <a:srgbClr val="FFFFFF"/>
                </a:solidFill>
                <a:effectLst>
                  <a:outerShdw dist="38100" dir="2700000" algn="tl" rotWithShape="0">
                    <a:schemeClr val="accent2"/>
                  </a:outerShdw>
                </a:effectLst>
                <a:latin typeface="黑体" panose="02010600030101010101" charset="-122"/>
                <a:ea typeface="黑体" panose="02010600030101010101" charset="-122"/>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nvSpPr>
        <p:spPr bwMode="auto">
          <a:xfrm>
            <a:off x="6069965" y="2148205"/>
            <a:ext cx="4573905" cy="1014730"/>
          </a:xfrm>
          <a:prstGeom prst="rect">
            <a:avLst/>
          </a:prstGeom>
        </p:spPr>
        <p:txBody>
          <a:bodyPr wrap="square">
            <a:spAutoFit/>
          </a:bodyPr>
          <a:lstStyle/>
          <a:p>
            <a:pPr marL="0" marR="0" lvl="0" indent="0" algn="l" defTabSz="914400" rtl="0" fontAlgn="auto">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1. 了解小学班级常规活动的形式。</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a:p>
            <a:pPr marL="0" marR="0" lvl="0" indent="0" algn="l" defTabSz="914400" rtl="0" fontAlgn="auto">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2. 掌握小学班级主题班会活动的形式及设计方法。</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a:p>
            <a:pPr marL="0" marR="0" lvl="0" indent="0" algn="l" defTabSz="914400" rtl="0" fontAlgn="auto">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3. 理解并掌握小学班级的其他活动类型。</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p:txBody>
      </p:sp>
      <p:sp>
        <p:nvSpPr>
          <p:cNvPr id="62" name="矩形 61"/>
          <p:cNvSpPr/>
          <p:nvPr/>
        </p:nvSpPr>
        <p:spPr bwMode="auto">
          <a:xfrm>
            <a:off x="6171034" y="3804285"/>
            <a:ext cx="4226560" cy="1014730"/>
          </a:xfrm>
          <a:prstGeom prst="rect">
            <a:avLst/>
          </a:prstGeom>
        </p:spPr>
        <p:txBody>
          <a:bodyPr wrap="square">
            <a:spAutoFit/>
          </a:bodyPr>
          <a:lstStyle/>
          <a:p>
            <a:pPr marL="0" marR="0" lvl="0" indent="0" algn="l" defTabSz="914400" rtl="0" fontAlgn="auto">
              <a:lnSpc>
                <a:spcPct val="125000"/>
              </a:lnSpc>
              <a:spcBef>
                <a:spcPts val="0"/>
              </a:spcBef>
              <a:spcAft>
                <a:spcPts val="0"/>
              </a:spcAft>
              <a:buClrTx/>
              <a:buSzTx/>
              <a:buFontTx/>
              <a:buNone/>
              <a:defRPr/>
              <a:extLst>
                <a:ext uri="{35155182-B16C-46BC-9424-99874614C6A1}">
                  <wpsdc:indentchars xmlns:wpsdc="http://www.wps.cn/officeDocument/2017/drawingmlCustomData" val="0" checksum="1332686597"/>
                </a:ext>
              </a:extLst>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rPr>
              <a:t>每年三月份是“学雷锋月”，请根据小学三年级学生的年龄特点，完成下面这份系列教育计划表。</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64260" y="1630680"/>
            <a:ext cx="4708525" cy="4708525"/>
          </a:xfrm>
          <a:prstGeom prst="rect">
            <a:avLst/>
          </a:prstGeom>
        </p:spPr>
      </p:pic>
      <p:sp>
        <p:nvSpPr>
          <p:cNvPr id="14" name="矩形: 圆角 13"/>
          <p:cNvSpPr/>
          <p:nvPr/>
        </p:nvSpPr>
        <p:spPr>
          <a:xfrm>
            <a:off x="6122035" y="1606550"/>
            <a:ext cx="1712595" cy="470535"/>
          </a:xfrm>
          <a:prstGeom prst="roundRect">
            <a:avLst/>
          </a:prstGeom>
          <a:solidFill>
            <a:srgbClr val="76B4C3"/>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l" defTabSz="914400" rtl="0" eaLnBrk="1" fontAlgn="auto" latinLnBrk="0" hangingPunct="1">
              <a:lnSpc>
                <a:spcPct val="150000"/>
              </a:lnSpc>
              <a:spcBef>
                <a:spcPts val="0"/>
              </a:spcBef>
              <a:spcAft>
                <a:spcPts val="0"/>
              </a:spcAft>
              <a:buClrTx/>
              <a:buSzTx/>
              <a:buFontTx/>
              <a:buNone/>
              <a:defRPr/>
            </a:pPr>
            <a:r>
              <a:rPr lang="en-US" altLang="zh-CN"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教学目标</a:t>
            </a:r>
            <a:endPar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3" name="矩形: 圆角 15"/>
          <p:cNvSpPr/>
          <p:nvPr/>
        </p:nvSpPr>
        <p:spPr>
          <a:xfrm>
            <a:off x="6210935" y="3263900"/>
            <a:ext cx="1715135" cy="473710"/>
          </a:xfrm>
          <a:prstGeom prst="roundRect">
            <a:avLst/>
          </a:prstGeom>
          <a:solidFill>
            <a:srgbClr val="FEC37C"/>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l" defTabSz="914400" rtl="0" eaLnBrk="1" fontAlgn="auto" latinLnBrk="0" hangingPunct="1">
              <a:lnSpc>
                <a:spcPct val="150000"/>
              </a:lnSpc>
              <a:spcBef>
                <a:spcPts val="0"/>
              </a:spcBef>
              <a:spcAft>
                <a:spcPts val="0"/>
              </a:spcAft>
              <a:buClrTx/>
              <a:buSzTx/>
              <a:buFontTx/>
              <a:buNone/>
              <a:defRPr/>
            </a:pPr>
            <a:r>
              <a:rPr lang="en-US" altLang="zh-CN"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学习任务</a:t>
            </a:r>
            <a:endParaRPr lang="zh-CN" altLang="en-US">
              <a:latin typeface="字魂131号-酷乐潮玩体" panose="00000500000000000000" pitchFamily="2" charset="-122"/>
              <a:ea typeface="字魂131号-酷乐潮玩体" panose="00000500000000000000" pitchFamily="2" charset="-122"/>
              <a:sym typeface="字魂131号-酷乐潮玩体" panose="00000500000000000000" pitchFamily="2" charset="-122"/>
            </a:endParaRPr>
          </a:p>
        </p:txBody>
      </p:sp>
      <p:graphicFrame>
        <p:nvGraphicFramePr>
          <p:cNvPr id="5" name="表格 4"/>
          <p:cNvGraphicFramePr/>
          <p:nvPr>
            <p:custDataLst>
              <p:tags r:id="rId2"/>
            </p:custDataLst>
          </p:nvPr>
        </p:nvGraphicFramePr>
        <p:xfrm>
          <a:off x="6212205" y="5072380"/>
          <a:ext cx="5749607" cy="609600"/>
        </p:xfrm>
        <a:graphic>
          <a:graphicData uri="http://schemas.openxmlformats.org/drawingml/2006/table">
            <a:tbl>
              <a:tblPr firstRow="1" bandRow="1">
                <a:tableStyleId>{5940675A-B579-460E-94D1-54222C63F5DA}</a:tableStyleId>
              </a:tblPr>
              <a:tblGrid>
                <a:gridCol w="1420495"/>
                <a:gridCol w="1240790"/>
                <a:gridCol w="922972"/>
                <a:gridCol w="1082675"/>
                <a:gridCol w="1082675"/>
              </a:tblGrid>
              <a:tr h="274320">
                <a:tc>
                  <a:txBody>
                    <a:bodyPr/>
                    <a:p>
                      <a:pPr indent="0">
                        <a:buNone/>
                      </a:pPr>
                      <a:r>
                        <a:rPr lang="zh-CN" altLang="en-US" sz="1600" b="0">
                          <a:ea typeface="+mn-lt"/>
                          <a:cs typeface="Calibri" panose="020F0502020204030204" pitchFamily="34" charset="0"/>
                        </a:rPr>
                        <a:t>班级活动</a:t>
                      </a:r>
                      <a:endParaRPr lang="zh-CN" altLang="en-US" sz="1600" b="0">
                        <a:ea typeface="+mn-lt"/>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ea typeface="+mn-lt"/>
                          <a:cs typeface="+mn-lt"/>
                        </a:rPr>
                        <a:t> </a:t>
                      </a:r>
                      <a:r>
                        <a:rPr lang="zh-CN" altLang="en-US" sz="1600" b="0">
                          <a:ea typeface="+mn-lt"/>
                          <a:cs typeface="+mn-lt"/>
                        </a:rPr>
                        <a:t>时间安排</a:t>
                      </a:r>
                      <a:endParaRPr lang="zh-CN" altLang="en-US" sz="16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ea typeface="+mn-lt"/>
                          <a:cs typeface="+mn-lt"/>
                        </a:rPr>
                        <a:t> </a:t>
                      </a:r>
                      <a:r>
                        <a:rPr lang="zh-CN" altLang="en-US" sz="1600" b="0">
                          <a:ea typeface="+mn-lt"/>
                          <a:cs typeface="+mn-lt"/>
                        </a:rPr>
                        <a:t>内容</a:t>
                      </a:r>
                      <a:endParaRPr lang="zh-CN" altLang="en-US" sz="16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ea typeface="+mn-lt"/>
                          <a:cs typeface="+mn-lt"/>
                        </a:rPr>
                        <a:t> </a:t>
                      </a:r>
                      <a:r>
                        <a:rPr lang="zh-CN" altLang="en-US" sz="1600" b="0">
                          <a:ea typeface="+mn-lt"/>
                          <a:cs typeface="+mn-lt"/>
                        </a:rPr>
                        <a:t>形式</a:t>
                      </a:r>
                      <a:endParaRPr lang="zh-CN" altLang="en-US" sz="16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1600" b="0">
                          <a:ea typeface="+mn-lt"/>
                          <a:cs typeface="+mn-lt"/>
                        </a:rPr>
                        <a:t>预期效果</a:t>
                      </a:r>
                      <a:endParaRPr lang="zh-CN" altLang="en-US" sz="16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buNone/>
                      </a:pPr>
                      <a:r>
                        <a:rPr lang="en-US" sz="1600" b="0">
                          <a:ea typeface="+mn-lt"/>
                          <a:cs typeface="+mn-lt"/>
                        </a:rPr>
                        <a:t> </a:t>
                      </a:r>
                      <a:r>
                        <a:rPr lang="zh-CN" altLang="en-US" sz="1600" b="0">
                          <a:ea typeface="+mn-lt"/>
                          <a:cs typeface="+mn-lt"/>
                        </a:rPr>
                        <a:t>了解</a:t>
                      </a:r>
                      <a:endParaRPr lang="zh-CN" altLang="en-US" sz="16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ea typeface="+mn-lt"/>
                          <a:cs typeface="Calibri" panose="020F0502020204030204" pitchFamily="34" charset="0"/>
                        </a:rPr>
                        <a:t> </a:t>
                      </a:r>
                      <a:endParaRPr lang="en-US" altLang="en-US" sz="1600" b="0">
                        <a:ea typeface="+mn-lt"/>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ea typeface="+mn-lt"/>
                          <a:cs typeface="Calibri" panose="020F0502020204030204" pitchFamily="34" charset="0"/>
                        </a:rPr>
                        <a:t> </a:t>
                      </a:r>
                      <a:endParaRPr lang="en-US" altLang="en-US" sz="1600" b="0">
                        <a:ea typeface="+mn-lt"/>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ea typeface="+mn-lt"/>
                          <a:cs typeface="Calibri" panose="020F0502020204030204" pitchFamily="34" charset="0"/>
                        </a:rPr>
                        <a:t> </a:t>
                      </a:r>
                      <a:endParaRPr lang="en-US" altLang="en-US" sz="1600" b="0">
                        <a:ea typeface="+mn-lt"/>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ea typeface="+mn-lt"/>
                          <a:cs typeface="Calibri" panose="020F0502020204030204" pitchFamily="34" charset="0"/>
                        </a:rPr>
                        <a:t> </a:t>
                      </a:r>
                      <a:endParaRPr lang="en-US" altLang="en-US" sz="1600" b="0">
                        <a:ea typeface="+mn-lt"/>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buNone/>
                      </a:pPr>
                      <a:r>
                        <a:rPr lang="en-US" sz="1600" b="0">
                          <a:ea typeface="+mn-lt"/>
                          <a:cs typeface="+mn-lt"/>
                        </a:rPr>
                        <a:t> </a:t>
                      </a:r>
                      <a:r>
                        <a:rPr lang="zh-CN" altLang="en-US" sz="1600" b="0">
                          <a:ea typeface="+mn-lt"/>
                          <a:cs typeface="+mn-lt"/>
                        </a:rPr>
                        <a:t>实践</a:t>
                      </a:r>
                      <a:endParaRPr lang="zh-CN" altLang="en-US" sz="16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ea typeface="+mn-lt"/>
                          <a:cs typeface="Calibri" panose="020F0502020204030204" pitchFamily="34" charset="0"/>
                        </a:rPr>
                        <a:t> </a:t>
                      </a:r>
                      <a:endParaRPr lang="en-US" altLang="en-US" sz="1600" b="0">
                        <a:ea typeface="+mn-lt"/>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ea typeface="+mn-lt"/>
                          <a:cs typeface="Calibri" panose="020F0502020204030204" pitchFamily="34" charset="0"/>
                        </a:rPr>
                        <a:t> </a:t>
                      </a:r>
                      <a:endParaRPr lang="en-US" altLang="en-US" sz="1600" b="0">
                        <a:ea typeface="+mn-lt"/>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ea typeface="+mn-lt"/>
                          <a:cs typeface="Calibri" panose="020F0502020204030204" pitchFamily="34" charset="0"/>
                        </a:rPr>
                        <a:t> </a:t>
                      </a:r>
                      <a:endParaRPr lang="en-US" altLang="en-US" sz="1600" b="0">
                        <a:ea typeface="+mn-lt"/>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ea typeface="+mn-lt"/>
                          <a:cs typeface="Calibri" panose="020F0502020204030204" pitchFamily="34" charset="0"/>
                        </a:rPr>
                        <a:t> </a:t>
                      </a:r>
                      <a:endParaRPr lang="en-US" altLang="en-US" sz="1600" b="0">
                        <a:ea typeface="+mn-lt"/>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buNone/>
                      </a:pPr>
                      <a:r>
                        <a:rPr lang="en-US" sz="1600" b="0">
                          <a:ea typeface="+mn-lt"/>
                          <a:cs typeface="+mn-lt"/>
                        </a:rPr>
                        <a:t> </a:t>
                      </a:r>
                      <a:r>
                        <a:rPr lang="zh-CN" altLang="en-US" sz="1600" b="0">
                          <a:ea typeface="+mn-lt"/>
                          <a:cs typeface="+mn-lt"/>
                        </a:rPr>
                        <a:t>总结</a:t>
                      </a:r>
                      <a:endParaRPr lang="zh-CN" altLang="en-US" sz="16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ea typeface="+mn-lt"/>
                          <a:cs typeface="Calibri" panose="020F0502020204030204" pitchFamily="34" charset="0"/>
                        </a:rPr>
                        <a:t> </a:t>
                      </a:r>
                      <a:endParaRPr lang="en-US" altLang="en-US" sz="1600" b="0">
                        <a:ea typeface="+mn-lt"/>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ea typeface="+mn-lt"/>
                          <a:cs typeface="Calibri" panose="020F0502020204030204" pitchFamily="34" charset="0"/>
                        </a:rPr>
                        <a:t> </a:t>
                      </a:r>
                      <a:endParaRPr lang="en-US" altLang="en-US" sz="1600" b="0">
                        <a:ea typeface="+mn-lt"/>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ea typeface="+mn-lt"/>
                          <a:cs typeface="Calibri" panose="020F0502020204030204" pitchFamily="34" charset="0"/>
                        </a:rPr>
                        <a:t> </a:t>
                      </a:r>
                      <a:endParaRPr lang="en-US" altLang="en-US" sz="1600" b="0">
                        <a:ea typeface="+mn-lt"/>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600" b="0">
                        <a:ea typeface="+mn-lt"/>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childTnLst>
                          </p:cTn>
                        </p:par>
                        <p:par>
                          <p:cTn id="11" fill="hold">
                            <p:stCondLst>
                              <p:cond delay="2000"/>
                            </p:stCondLst>
                            <p:childTnLst>
                              <p:par>
                                <p:cTn id="12" presetID="16" presetClass="entr" presetSubtype="21"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arn(inVertical)">
                                      <p:cBhvr>
                                        <p:cTn id="14" dur="500"/>
                                        <p:tgtEl>
                                          <p:spTgt spid="14"/>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4" grpId="0" bldLvl="0" animBg="1"/>
      <p:bldP spid="3"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二、班级文化的功能</a:t>
            </a:r>
            <a:endParaRPr lang="zh-CN" altLang="en-US" sz="2000" b="1">
              <a:latin typeface="字魂79号-萌趣奶油体" panose="00000500000000000000" pitchFamily="2" charset="-122"/>
              <a:ea typeface="字魂79号-萌趣奶油体" panose="00000500000000000000" pitchFamily="2" charset="-122"/>
              <a:sym typeface="+mn-ea"/>
            </a:endParaRPr>
          </a:p>
        </p:txBody>
      </p:sp>
      <p:sp>
        <p:nvSpPr>
          <p:cNvPr id="25" name="矩形 24"/>
          <p:cNvSpPr/>
          <p:nvPr/>
        </p:nvSpPr>
        <p:spPr>
          <a:xfrm rot="211787">
            <a:off x="138901" y="1197735"/>
            <a:ext cx="12192000" cy="4887831"/>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矩形 26"/>
          <p:cNvSpPr/>
          <p:nvPr/>
        </p:nvSpPr>
        <p:spPr>
          <a:xfrm>
            <a:off x="0" y="1226310"/>
            <a:ext cx="12192000" cy="4887831"/>
          </a:xfrm>
          <a:prstGeom prst="rect">
            <a:avLst/>
          </a:prstGeom>
          <a:solidFill>
            <a:srgbClr val="C4E6E2"/>
          </a:solidFill>
          <a:ln>
            <a:noFill/>
          </a:ln>
          <a:effectLst>
            <a:outerShdw blurRad="1143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9" name="图片 38"/>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592119" y="-411524"/>
            <a:ext cx="1923686" cy="3133460"/>
          </a:xfrm>
          <a:prstGeom prst="rect">
            <a:avLst/>
          </a:prstGeom>
        </p:spPr>
      </p:pic>
      <p:sp>
        <p:nvSpPr>
          <p:cNvPr id="26" name="TextBox 37"/>
          <p:cNvSpPr>
            <a:spLocks noChangeArrowheads="1"/>
          </p:cNvSpPr>
          <p:nvPr/>
        </p:nvSpPr>
        <p:spPr bwMode="auto">
          <a:xfrm>
            <a:off x="5574665" y="546100"/>
            <a:ext cx="6229985" cy="559435"/>
          </a:xfrm>
          <a:prstGeom prst="rect">
            <a:avLst/>
          </a:prstGeom>
          <a:noFill/>
          <a:ln>
            <a:noFill/>
          </a:ln>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defTabSz="914400" fontAlgn="auto">
              <a:spcBef>
                <a:spcPct val="0"/>
              </a:spcBef>
              <a:spcAft>
                <a:spcPts val="0"/>
              </a:spcAft>
              <a:buFont typeface="Arial" panose="020B0604020202020204" pitchFamily="34" charset="0"/>
              <a:buNone/>
              <a:defRPr/>
            </a:pPr>
            <a:r>
              <a:rPr lang="zh-CN" altLang="en-US" b="1" dirty="0">
                <a:solidFill>
                  <a:schemeClr val="tx1"/>
                </a:solidFill>
                <a:effectLst>
                  <a:glow rad="127000">
                    <a:schemeClr val="bg1"/>
                  </a:glow>
                </a:effectLst>
                <a:latin typeface="字魂36号-正文宋楷" panose="00000500000000000000" pitchFamily="2" charset="-122"/>
                <a:ea typeface="字魂36号-正文宋楷" panose="00000500000000000000" pitchFamily="2" charset="-122"/>
                <a:cs typeface="Arial" panose="020B0604020202020204" pitchFamily="34" charset="0"/>
              </a:rPr>
              <a:t>本任务知识结构</a:t>
            </a:r>
            <a:endParaRPr lang="zh-CN" altLang="en-US" b="1" dirty="0">
              <a:solidFill>
                <a:schemeClr val="tx1"/>
              </a:solidFill>
              <a:effectLst>
                <a:glow rad="127000">
                  <a:schemeClr val="bg1"/>
                </a:glow>
              </a:effectLst>
              <a:latin typeface="字魂36号-正文宋楷" panose="00000500000000000000" pitchFamily="2" charset="-122"/>
              <a:ea typeface="字魂36号-正文宋楷" panose="00000500000000000000" pitchFamily="2" charset="-122"/>
              <a:cs typeface="Arial" panose="020B0604020202020204" pitchFamily="34" charset="0"/>
            </a:endParaRPr>
          </a:p>
        </p:txBody>
      </p:sp>
      <p:sp>
        <p:nvSpPr>
          <p:cNvPr id="2" name="矩形 27"/>
          <p:cNvSpPr/>
          <p:nvPr/>
        </p:nvSpPr>
        <p:spPr>
          <a:xfrm>
            <a:off x="0" y="3088619"/>
            <a:ext cx="12192000" cy="646331"/>
          </a:xfrm>
          <a:custGeom>
            <a:avLst/>
            <a:gdLst>
              <a:gd name="connsiteX0" fmla="*/ 0 w 12306300"/>
              <a:gd name="connsiteY0" fmla="*/ 0 h 609602"/>
              <a:gd name="connsiteX1" fmla="*/ 12306300 w 12306300"/>
              <a:gd name="connsiteY1" fmla="*/ 0 h 609602"/>
              <a:gd name="connsiteX2" fmla="*/ 12306300 w 12306300"/>
              <a:gd name="connsiteY2" fmla="*/ 609602 h 609602"/>
              <a:gd name="connsiteX3" fmla="*/ 0 w 12306300"/>
              <a:gd name="connsiteY3" fmla="*/ 609602 h 609602"/>
              <a:gd name="connsiteX4" fmla="*/ 0 w 12306300"/>
              <a:gd name="connsiteY4" fmla="*/ 0 h 609602"/>
              <a:gd name="connsiteX0-1" fmla="*/ 0 w 12306300"/>
              <a:gd name="connsiteY0-2" fmla="*/ 160866 h 770468"/>
              <a:gd name="connsiteX1-3" fmla="*/ 12306300 w 12306300"/>
              <a:gd name="connsiteY1-4" fmla="*/ 160866 h 770468"/>
              <a:gd name="connsiteX2-5" fmla="*/ 12306300 w 12306300"/>
              <a:gd name="connsiteY2-6" fmla="*/ 770468 h 770468"/>
              <a:gd name="connsiteX3-7" fmla="*/ 0 w 12306300"/>
              <a:gd name="connsiteY3-8" fmla="*/ 770468 h 770468"/>
              <a:gd name="connsiteX4-9" fmla="*/ 0 w 12306300"/>
              <a:gd name="connsiteY4-10" fmla="*/ 160866 h 770468"/>
              <a:gd name="connsiteX0-11" fmla="*/ 0 w 12306300"/>
              <a:gd name="connsiteY0-12" fmla="*/ 160866 h 770468"/>
              <a:gd name="connsiteX1-13" fmla="*/ 12306300 w 12306300"/>
              <a:gd name="connsiteY1-14" fmla="*/ 160866 h 770468"/>
              <a:gd name="connsiteX2-15" fmla="*/ 12306300 w 12306300"/>
              <a:gd name="connsiteY2-16" fmla="*/ 770468 h 770468"/>
              <a:gd name="connsiteX3-17" fmla="*/ 0 w 12306300"/>
              <a:gd name="connsiteY3-18" fmla="*/ 770468 h 770468"/>
              <a:gd name="connsiteX4-19" fmla="*/ 0 w 12306300"/>
              <a:gd name="connsiteY4-20" fmla="*/ 160866 h 77046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306300" h="770468">
                <a:moveTo>
                  <a:pt x="0" y="160866"/>
                </a:moveTo>
                <a:cubicBezTo>
                  <a:pt x="4197350" y="-201084"/>
                  <a:pt x="8204200" y="160866"/>
                  <a:pt x="12306300" y="160866"/>
                </a:cubicBezTo>
                <a:lnTo>
                  <a:pt x="12306300" y="770468"/>
                </a:lnTo>
                <a:cubicBezTo>
                  <a:pt x="8242300" y="532343"/>
                  <a:pt x="4102100" y="770468"/>
                  <a:pt x="0" y="770468"/>
                </a:cubicBezTo>
                <a:lnTo>
                  <a:pt x="0" y="160866"/>
                </a:lnTo>
                <a:close/>
              </a:path>
            </a:pathLst>
          </a:custGeom>
          <a:solidFill>
            <a:srgbClr val="B23E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 name="组合 8"/>
          <p:cNvGrpSpPr/>
          <p:nvPr/>
        </p:nvGrpSpPr>
        <p:grpSpPr>
          <a:xfrm>
            <a:off x="704850" y="1733550"/>
            <a:ext cx="2100611" cy="2543175"/>
            <a:chOff x="3743325" y="1609725"/>
            <a:chExt cx="2100611" cy="2543175"/>
          </a:xfrm>
        </p:grpSpPr>
        <p:sp>
          <p:nvSpPr>
            <p:cNvPr id="8" name="矩形 7"/>
            <p:cNvSpPr/>
            <p:nvPr/>
          </p:nvSpPr>
          <p:spPr>
            <a:xfrm>
              <a:off x="3894043" y="2238375"/>
              <a:ext cx="1573307" cy="19145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l="13333" t="39028" r="10557" b="15417"/>
            <a:stretch>
              <a:fillRect/>
            </a:stretch>
          </p:blipFill>
          <p:spPr>
            <a:xfrm>
              <a:off x="3743325" y="1609725"/>
              <a:ext cx="2100611" cy="1257300"/>
            </a:xfrm>
            <a:prstGeom prst="rect">
              <a:avLst/>
            </a:prstGeom>
          </p:spPr>
        </p:pic>
      </p:grpSp>
      <p:grpSp>
        <p:nvGrpSpPr>
          <p:cNvPr id="10" name="组合 9"/>
          <p:cNvGrpSpPr/>
          <p:nvPr/>
        </p:nvGrpSpPr>
        <p:grpSpPr>
          <a:xfrm>
            <a:off x="3627344" y="1733550"/>
            <a:ext cx="2100611" cy="2543175"/>
            <a:chOff x="3743325" y="1609725"/>
            <a:chExt cx="2100611" cy="2543175"/>
          </a:xfrm>
        </p:grpSpPr>
        <p:sp>
          <p:nvSpPr>
            <p:cNvPr id="11" name="矩形 10"/>
            <p:cNvSpPr/>
            <p:nvPr/>
          </p:nvSpPr>
          <p:spPr>
            <a:xfrm>
              <a:off x="3894043" y="2238375"/>
              <a:ext cx="1573307" cy="19145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l="13333" t="39028" r="10557" b="15417"/>
            <a:stretch>
              <a:fillRect/>
            </a:stretch>
          </p:blipFill>
          <p:spPr>
            <a:xfrm>
              <a:off x="3743325" y="1609725"/>
              <a:ext cx="2100611" cy="1257300"/>
            </a:xfrm>
            <a:prstGeom prst="rect">
              <a:avLst/>
            </a:prstGeom>
          </p:spPr>
        </p:pic>
      </p:grpSp>
      <p:grpSp>
        <p:nvGrpSpPr>
          <p:cNvPr id="4" name="组合 3"/>
          <p:cNvGrpSpPr/>
          <p:nvPr/>
        </p:nvGrpSpPr>
        <p:grpSpPr>
          <a:xfrm>
            <a:off x="6222589" y="1733550"/>
            <a:ext cx="2100611" cy="2543175"/>
            <a:chOff x="3743325" y="1609725"/>
            <a:chExt cx="2100611" cy="2543175"/>
          </a:xfrm>
        </p:grpSpPr>
        <p:sp>
          <p:nvSpPr>
            <p:cNvPr id="5" name="矩形 4"/>
            <p:cNvSpPr/>
            <p:nvPr/>
          </p:nvSpPr>
          <p:spPr>
            <a:xfrm>
              <a:off x="3894043" y="2238375"/>
              <a:ext cx="1573307" cy="19145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l="13333" t="39028" r="10557" b="15417"/>
            <a:stretch>
              <a:fillRect/>
            </a:stretch>
          </p:blipFill>
          <p:spPr>
            <a:xfrm>
              <a:off x="3743325" y="1609725"/>
              <a:ext cx="2100611" cy="1257300"/>
            </a:xfrm>
            <a:prstGeom prst="rect">
              <a:avLst/>
            </a:prstGeom>
          </p:spPr>
        </p:pic>
      </p:grpSp>
      <p:grpSp>
        <p:nvGrpSpPr>
          <p:cNvPr id="13" name="组合 12"/>
          <p:cNvGrpSpPr/>
          <p:nvPr/>
        </p:nvGrpSpPr>
        <p:grpSpPr>
          <a:xfrm>
            <a:off x="8817834" y="1842770"/>
            <a:ext cx="2100611" cy="2543175"/>
            <a:chOff x="3743325" y="1609725"/>
            <a:chExt cx="2100611" cy="2543175"/>
          </a:xfrm>
        </p:grpSpPr>
        <p:sp>
          <p:nvSpPr>
            <p:cNvPr id="14" name="矩形 13"/>
            <p:cNvSpPr/>
            <p:nvPr/>
          </p:nvSpPr>
          <p:spPr>
            <a:xfrm>
              <a:off x="3894043" y="2238375"/>
              <a:ext cx="1573307" cy="19145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5" name="图片 14"/>
            <p:cNvPicPr>
              <a:picLocks noChangeAspect="1"/>
            </p:cNvPicPr>
            <p:nvPr/>
          </p:nvPicPr>
          <p:blipFill rotWithShape="1">
            <a:blip r:embed="rId2">
              <a:extLst>
                <a:ext uri="{28A0092B-C50C-407E-A947-70E740481C1C}">
                  <a14:useLocalDpi xmlns:a14="http://schemas.microsoft.com/office/drawing/2010/main" val="0"/>
                </a:ext>
              </a:extLst>
            </a:blip>
            <a:srcRect l="13333" t="39028" r="10557" b="15417"/>
            <a:stretch>
              <a:fillRect/>
            </a:stretch>
          </p:blipFill>
          <p:spPr>
            <a:xfrm>
              <a:off x="3743325" y="1609725"/>
              <a:ext cx="2100611" cy="1257300"/>
            </a:xfrm>
            <a:prstGeom prst="rect">
              <a:avLst/>
            </a:prstGeom>
          </p:spPr>
        </p:pic>
      </p:grpSp>
      <p:sp>
        <p:nvSpPr>
          <p:cNvPr id="20" name="文本框 19"/>
          <p:cNvSpPr txBox="1"/>
          <p:nvPr/>
        </p:nvSpPr>
        <p:spPr>
          <a:xfrm>
            <a:off x="1210234" y="2767280"/>
            <a:ext cx="863972" cy="1323439"/>
          </a:xfrm>
          <a:prstGeom prst="rect">
            <a:avLst/>
          </a:prstGeom>
          <a:noFill/>
        </p:spPr>
        <p:txBody>
          <a:bodyPr wrap="square" rtlCol="0">
            <a:spAutoFit/>
          </a:bodyPr>
          <a:p>
            <a:r>
              <a:rPr lang="en-US" altLang="zh-CN" sz="8000" i="1" dirty="0">
                <a:latin typeface="字魂59号-创粗黑" panose="00000500000000000000" pitchFamily="2" charset="-122"/>
                <a:ea typeface="字魂59号-创粗黑" panose="00000500000000000000" pitchFamily="2" charset="-122"/>
              </a:rPr>
              <a:t>1</a:t>
            </a:r>
            <a:endParaRPr lang="zh-CN" altLang="en-US" sz="8000" i="1" dirty="0">
              <a:latin typeface="字魂59号-创粗黑" panose="00000500000000000000" pitchFamily="2" charset="-122"/>
              <a:ea typeface="字魂59号-创粗黑" panose="00000500000000000000" pitchFamily="2" charset="-122"/>
            </a:endParaRPr>
          </a:p>
        </p:txBody>
      </p:sp>
      <p:sp>
        <p:nvSpPr>
          <p:cNvPr id="22" name="文本框 21"/>
          <p:cNvSpPr txBox="1"/>
          <p:nvPr/>
        </p:nvSpPr>
        <p:spPr>
          <a:xfrm>
            <a:off x="4154648" y="2767280"/>
            <a:ext cx="863972" cy="1323439"/>
          </a:xfrm>
          <a:prstGeom prst="rect">
            <a:avLst/>
          </a:prstGeom>
          <a:noFill/>
        </p:spPr>
        <p:txBody>
          <a:bodyPr wrap="square" rtlCol="0">
            <a:spAutoFit/>
          </a:bodyPr>
          <a:p>
            <a:r>
              <a:rPr lang="en-US" altLang="zh-CN" sz="8000" i="1" dirty="0">
                <a:latin typeface="字魂59号-创粗黑" panose="00000500000000000000" pitchFamily="2" charset="-122"/>
                <a:ea typeface="字魂59号-创粗黑" panose="00000500000000000000" pitchFamily="2" charset="-122"/>
              </a:rPr>
              <a:t>2</a:t>
            </a:r>
            <a:endParaRPr lang="zh-CN" altLang="en-US" sz="8000" i="1" dirty="0">
              <a:latin typeface="字魂59号-创粗黑" panose="00000500000000000000" pitchFamily="2" charset="-122"/>
              <a:ea typeface="字魂59号-创粗黑" panose="00000500000000000000" pitchFamily="2" charset="-122"/>
            </a:endParaRPr>
          </a:p>
        </p:txBody>
      </p:sp>
      <p:sp>
        <p:nvSpPr>
          <p:cNvPr id="16" name="文本框 15"/>
          <p:cNvSpPr txBox="1"/>
          <p:nvPr/>
        </p:nvSpPr>
        <p:spPr>
          <a:xfrm>
            <a:off x="6728048" y="2733600"/>
            <a:ext cx="863972" cy="1323439"/>
          </a:xfrm>
          <a:prstGeom prst="rect">
            <a:avLst/>
          </a:prstGeom>
          <a:noFill/>
        </p:spPr>
        <p:txBody>
          <a:bodyPr wrap="square" rtlCol="0">
            <a:spAutoFit/>
          </a:bodyPr>
          <a:lstStyle/>
          <a:p>
            <a:r>
              <a:rPr lang="en-US" altLang="zh-CN" sz="8000" i="1" dirty="0">
                <a:latin typeface="字魂59号-创粗黑" panose="00000500000000000000" pitchFamily="2" charset="-122"/>
                <a:ea typeface="字魂59号-创粗黑" panose="00000500000000000000" pitchFamily="2" charset="-122"/>
              </a:rPr>
              <a:t>3</a:t>
            </a:r>
            <a:endParaRPr lang="zh-CN" altLang="en-US" sz="8000" i="1" dirty="0">
              <a:latin typeface="字魂59号-创粗黑" panose="00000500000000000000" pitchFamily="2" charset="-122"/>
              <a:ea typeface="字魂59号-创粗黑" panose="00000500000000000000" pitchFamily="2" charset="-122"/>
            </a:endParaRPr>
          </a:p>
        </p:txBody>
      </p:sp>
      <p:sp>
        <p:nvSpPr>
          <p:cNvPr id="24" name="文本框 23"/>
          <p:cNvSpPr txBox="1"/>
          <p:nvPr/>
        </p:nvSpPr>
        <p:spPr>
          <a:xfrm>
            <a:off x="9323144" y="2823134"/>
            <a:ext cx="863972" cy="1323439"/>
          </a:xfrm>
          <a:prstGeom prst="rect">
            <a:avLst/>
          </a:prstGeom>
          <a:noFill/>
        </p:spPr>
        <p:txBody>
          <a:bodyPr wrap="square" rtlCol="0">
            <a:spAutoFit/>
          </a:bodyPr>
          <a:p>
            <a:r>
              <a:rPr lang="en-US" altLang="zh-CN" sz="8000" i="1" dirty="0">
                <a:latin typeface="字魂59号-创粗黑" panose="00000500000000000000" pitchFamily="2" charset="-122"/>
                <a:ea typeface="字魂59号-创粗黑" panose="00000500000000000000" pitchFamily="2" charset="-122"/>
              </a:rPr>
              <a:t>4</a:t>
            </a:r>
            <a:endParaRPr lang="zh-CN" altLang="en-US" sz="8000" i="1" dirty="0">
              <a:latin typeface="字魂59号-创粗黑" panose="00000500000000000000" pitchFamily="2" charset="-122"/>
              <a:ea typeface="字魂59号-创粗黑" panose="00000500000000000000" pitchFamily="2" charset="-122"/>
            </a:endParaRPr>
          </a:p>
        </p:txBody>
      </p:sp>
      <p:sp>
        <p:nvSpPr>
          <p:cNvPr id="29" name="矩形 28"/>
          <p:cNvSpPr/>
          <p:nvPr/>
        </p:nvSpPr>
        <p:spPr>
          <a:xfrm>
            <a:off x="2280535" y="4000480"/>
            <a:ext cx="287431" cy="276224"/>
          </a:xfrm>
          <a:prstGeom prst="rect">
            <a:avLst/>
          </a:prstGeom>
          <a:solidFill>
            <a:srgbClr val="B23E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5175500" y="4000480"/>
            <a:ext cx="287431" cy="276224"/>
          </a:xfrm>
          <a:prstGeom prst="rect">
            <a:avLst/>
          </a:prstGeom>
          <a:solidFill>
            <a:srgbClr val="B23E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7803765" y="4000480"/>
            <a:ext cx="287431" cy="276224"/>
          </a:xfrm>
          <a:prstGeom prst="rect">
            <a:avLst/>
          </a:prstGeom>
          <a:solidFill>
            <a:srgbClr val="B23E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0305030" y="4128750"/>
            <a:ext cx="287431" cy="276224"/>
          </a:xfrm>
          <a:prstGeom prst="rect">
            <a:avLst/>
          </a:prstGeom>
          <a:solidFill>
            <a:srgbClr val="B23E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0" name="图片 29"/>
          <p:cNvPicPr>
            <a:picLocks noChangeAspect="1"/>
          </p:cNvPicPr>
          <p:nvPr/>
        </p:nvPicPr>
        <p:blipFill rotWithShape="1">
          <a:blip r:embed="rId3">
            <a:extLst>
              <a:ext uri="{28A0092B-C50C-407E-A947-70E740481C1C}">
                <a14:useLocalDpi xmlns:a14="http://schemas.microsoft.com/office/drawing/2010/main" val="0"/>
              </a:ext>
            </a:extLst>
          </a:blip>
          <a:srcRect l="27969" t="5090" r="21158" b="15156"/>
          <a:stretch>
            <a:fillRect/>
          </a:stretch>
        </p:blipFill>
        <p:spPr>
          <a:xfrm>
            <a:off x="-19050" y="304818"/>
            <a:ext cx="590550" cy="925811"/>
          </a:xfrm>
          <a:prstGeom prst="rect">
            <a:avLst/>
          </a:prstGeom>
        </p:spPr>
      </p:pic>
      <p:sp>
        <p:nvSpPr>
          <p:cNvPr id="40" name="文本框 39"/>
          <p:cNvSpPr txBox="1"/>
          <p:nvPr/>
        </p:nvSpPr>
        <p:spPr>
          <a:xfrm>
            <a:off x="631190" y="4406900"/>
            <a:ext cx="1831975" cy="583565"/>
          </a:xfrm>
          <a:prstGeom prst="rect">
            <a:avLst/>
          </a:prstGeom>
          <a:noFill/>
        </p:spPr>
        <p:txBody>
          <a:bodyPr wrap="square" rtlCol="0">
            <a:spAutoFit/>
          </a:bodyPr>
          <a:p>
            <a:pPr algn="ctr"/>
            <a:r>
              <a:rPr lang="zh-CN" altLang="en-US" sz="1600" dirty="0">
                <a:latin typeface="字魂59号-创粗黑" panose="00000500000000000000" pitchFamily="2" charset="-122"/>
                <a:ea typeface="字魂59号-创粗黑" panose="00000500000000000000" pitchFamily="2" charset="-122"/>
              </a:rPr>
              <a:t>一、常规活动的</a:t>
            </a:r>
            <a:endParaRPr lang="zh-CN" altLang="en-US" sz="1600" dirty="0">
              <a:latin typeface="字魂59号-创粗黑" panose="00000500000000000000" pitchFamily="2" charset="-122"/>
              <a:ea typeface="字魂59号-创粗黑" panose="00000500000000000000" pitchFamily="2" charset="-122"/>
            </a:endParaRPr>
          </a:p>
          <a:p>
            <a:pPr algn="ctr"/>
            <a:r>
              <a:rPr lang="zh-CN" altLang="en-US" sz="1600" dirty="0">
                <a:latin typeface="字魂59号-创粗黑" panose="00000500000000000000" pitchFamily="2" charset="-122"/>
                <a:ea typeface="字魂59号-创粗黑" panose="00000500000000000000" pitchFamily="2" charset="-122"/>
              </a:rPr>
              <a:t>组织</a:t>
            </a:r>
            <a:endParaRPr lang="zh-CN" altLang="en-US" sz="1600" dirty="0">
              <a:latin typeface="字魂59号-创粗黑" panose="00000500000000000000" pitchFamily="2" charset="-122"/>
              <a:ea typeface="字魂59号-创粗黑" panose="00000500000000000000" pitchFamily="2" charset="-122"/>
            </a:endParaRPr>
          </a:p>
        </p:txBody>
      </p:sp>
      <p:sp>
        <p:nvSpPr>
          <p:cNvPr id="50" name="文本框 49"/>
          <p:cNvSpPr txBox="1"/>
          <p:nvPr/>
        </p:nvSpPr>
        <p:spPr>
          <a:xfrm>
            <a:off x="3539490" y="4495165"/>
            <a:ext cx="1901825" cy="583565"/>
          </a:xfrm>
          <a:prstGeom prst="rect">
            <a:avLst/>
          </a:prstGeom>
          <a:noFill/>
        </p:spPr>
        <p:txBody>
          <a:bodyPr wrap="square" rtlCol="0">
            <a:spAutoFit/>
          </a:bodyPr>
          <a:lstStyle/>
          <a:p>
            <a:pPr algn="ctr"/>
            <a:r>
              <a:rPr lang="zh-CN" altLang="en-US" sz="1600" dirty="0">
                <a:latin typeface="字魂59号-创粗黑" panose="00000500000000000000" pitchFamily="2" charset="-122"/>
                <a:ea typeface="字魂59号-创粗黑" panose="00000500000000000000" pitchFamily="2" charset="-122"/>
              </a:rPr>
              <a:t>二、主题班会的</a:t>
            </a:r>
            <a:endParaRPr lang="zh-CN" altLang="en-US" sz="1600" dirty="0">
              <a:latin typeface="字魂59号-创粗黑" panose="00000500000000000000" pitchFamily="2" charset="-122"/>
              <a:ea typeface="字魂59号-创粗黑" panose="00000500000000000000" pitchFamily="2" charset="-122"/>
            </a:endParaRPr>
          </a:p>
          <a:p>
            <a:pPr algn="ctr"/>
            <a:r>
              <a:rPr lang="zh-CN" altLang="en-US" sz="1600" dirty="0">
                <a:latin typeface="字魂59号-创粗黑" panose="00000500000000000000" pitchFamily="2" charset="-122"/>
                <a:ea typeface="字魂59号-创粗黑" panose="00000500000000000000" pitchFamily="2" charset="-122"/>
              </a:rPr>
              <a:t>组织</a:t>
            </a:r>
            <a:endParaRPr lang="zh-CN" altLang="en-US" sz="1600" dirty="0">
              <a:latin typeface="字魂59号-创粗黑" panose="00000500000000000000" pitchFamily="2" charset="-122"/>
              <a:ea typeface="字魂59号-创粗黑" panose="00000500000000000000" pitchFamily="2" charset="-122"/>
            </a:endParaRPr>
          </a:p>
        </p:txBody>
      </p:sp>
      <p:sp>
        <p:nvSpPr>
          <p:cNvPr id="67" name="文本框 66"/>
          <p:cNvSpPr txBox="1"/>
          <p:nvPr/>
        </p:nvSpPr>
        <p:spPr>
          <a:xfrm>
            <a:off x="6204585" y="4495165"/>
            <a:ext cx="1819910" cy="337185"/>
          </a:xfrm>
          <a:prstGeom prst="rect">
            <a:avLst/>
          </a:prstGeom>
          <a:noFill/>
        </p:spPr>
        <p:txBody>
          <a:bodyPr wrap="square" rtlCol="0">
            <a:spAutoFit/>
          </a:bodyPr>
          <a:p>
            <a:pPr algn="ctr"/>
            <a:r>
              <a:rPr lang="zh-CN" altLang="en-US" sz="1600" dirty="0">
                <a:latin typeface="字魂59号-创粗黑" panose="00000500000000000000" pitchFamily="2" charset="-122"/>
                <a:ea typeface="字魂59号-创粗黑" panose="00000500000000000000" pitchFamily="2" charset="-122"/>
              </a:rPr>
              <a:t>三、文体活动</a:t>
            </a:r>
            <a:endParaRPr lang="zh-CN" altLang="en-US" sz="1600" dirty="0">
              <a:latin typeface="字魂59号-创粗黑" panose="00000500000000000000" pitchFamily="2" charset="-122"/>
              <a:ea typeface="字魂59号-创粗黑" panose="00000500000000000000" pitchFamily="2" charset="-122"/>
            </a:endParaRPr>
          </a:p>
        </p:txBody>
      </p:sp>
      <p:sp>
        <p:nvSpPr>
          <p:cNvPr id="68" name="文本框 67"/>
          <p:cNvSpPr txBox="1"/>
          <p:nvPr/>
        </p:nvSpPr>
        <p:spPr>
          <a:xfrm>
            <a:off x="8729980" y="4514215"/>
            <a:ext cx="1950085" cy="337185"/>
          </a:xfrm>
          <a:prstGeom prst="rect">
            <a:avLst/>
          </a:prstGeom>
          <a:noFill/>
        </p:spPr>
        <p:txBody>
          <a:bodyPr wrap="square" rtlCol="0">
            <a:spAutoFit/>
          </a:bodyPr>
          <a:p>
            <a:pPr algn="ctr"/>
            <a:r>
              <a:rPr lang="zh-CN" altLang="en-US" sz="1600" dirty="0">
                <a:latin typeface="字魂59号-创粗黑" panose="00000500000000000000" pitchFamily="2" charset="-122"/>
                <a:ea typeface="字魂59号-创粗黑" panose="00000500000000000000" pitchFamily="2" charset="-122"/>
              </a:rPr>
              <a:t>四、学习活动</a:t>
            </a:r>
            <a:endParaRPr lang="zh-CN" altLang="en-US" sz="1600" dirty="0">
              <a:latin typeface="字魂59号-创粗黑" panose="00000500000000000000" pitchFamily="2" charset="-122"/>
              <a:ea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par>
                                <p:cTn id="14" presetID="53" presetClass="entr" presetSubtype="16"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par>
                                <p:cTn id="19" presetID="53" presetClass="entr" presetSubtype="16"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par>
                                <p:cTn id="24" presetID="53" presetClass="entr" presetSubtype="16" fill="hold" nodeType="with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ppt_w</p:attrName>
                                        </p:attrNameLst>
                                      </p:cBhvr>
                                      <p:tavLst>
                                        <p:tav tm="0">
                                          <p:val>
                                            <p:fltVal val="0"/>
                                          </p:val>
                                        </p:tav>
                                        <p:tav tm="100000">
                                          <p:val>
                                            <p:strVal val="#ppt_w"/>
                                          </p:val>
                                        </p:tav>
                                      </p:tavLst>
                                    </p:anim>
                                    <p:anim calcmode="lin" valueType="num">
                                      <p:cBhvr>
                                        <p:cTn id="32" dur="500" fill="hold"/>
                                        <p:tgtEl>
                                          <p:spTgt spid="20"/>
                                        </p:tgtEl>
                                        <p:attrNameLst>
                                          <p:attrName>ppt_h</p:attrName>
                                        </p:attrNameLst>
                                      </p:cBhvr>
                                      <p:tavLst>
                                        <p:tav tm="0">
                                          <p:val>
                                            <p:fltVal val="0"/>
                                          </p:val>
                                        </p:tav>
                                        <p:tav tm="100000">
                                          <p:val>
                                            <p:strVal val="#ppt_h"/>
                                          </p:val>
                                        </p:tav>
                                      </p:tavLst>
                                    </p:anim>
                                    <p:animEffect transition="in" filter="fade">
                                      <p:cBhvr>
                                        <p:cTn id="33" dur="500"/>
                                        <p:tgtEl>
                                          <p:spTgt spid="20"/>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fltVal val="0"/>
                                          </p:val>
                                        </p:tav>
                                        <p:tav tm="100000">
                                          <p:val>
                                            <p:strVal val="#ppt_w"/>
                                          </p:val>
                                        </p:tav>
                                      </p:tavLst>
                                    </p:anim>
                                    <p:anim calcmode="lin" valueType="num">
                                      <p:cBhvr>
                                        <p:cTn id="37" dur="500" fill="hold"/>
                                        <p:tgtEl>
                                          <p:spTgt spid="22"/>
                                        </p:tgtEl>
                                        <p:attrNameLst>
                                          <p:attrName>ppt_h</p:attrName>
                                        </p:attrNameLst>
                                      </p:cBhvr>
                                      <p:tavLst>
                                        <p:tav tm="0">
                                          <p:val>
                                            <p:fltVal val="0"/>
                                          </p:val>
                                        </p:tav>
                                        <p:tav tm="100000">
                                          <p:val>
                                            <p:strVal val="#ppt_h"/>
                                          </p:val>
                                        </p:tav>
                                      </p:tavLst>
                                    </p:anim>
                                    <p:animEffect transition="in" filter="fade">
                                      <p:cBhvr>
                                        <p:cTn id="38" dur="500"/>
                                        <p:tgtEl>
                                          <p:spTgt spid="22"/>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p:cTn id="41" dur="500" fill="hold"/>
                                        <p:tgtEl>
                                          <p:spTgt spid="16"/>
                                        </p:tgtEl>
                                        <p:attrNameLst>
                                          <p:attrName>ppt_w</p:attrName>
                                        </p:attrNameLst>
                                      </p:cBhvr>
                                      <p:tavLst>
                                        <p:tav tm="0">
                                          <p:val>
                                            <p:fltVal val="0"/>
                                          </p:val>
                                        </p:tav>
                                        <p:tav tm="100000">
                                          <p:val>
                                            <p:strVal val="#ppt_w"/>
                                          </p:val>
                                        </p:tav>
                                      </p:tavLst>
                                    </p:anim>
                                    <p:anim calcmode="lin" valueType="num">
                                      <p:cBhvr>
                                        <p:cTn id="42" dur="500" fill="hold"/>
                                        <p:tgtEl>
                                          <p:spTgt spid="16"/>
                                        </p:tgtEl>
                                        <p:attrNameLst>
                                          <p:attrName>ppt_h</p:attrName>
                                        </p:attrNameLst>
                                      </p:cBhvr>
                                      <p:tavLst>
                                        <p:tav tm="0">
                                          <p:val>
                                            <p:fltVal val="0"/>
                                          </p:val>
                                        </p:tav>
                                        <p:tav tm="100000">
                                          <p:val>
                                            <p:strVal val="#ppt_h"/>
                                          </p:val>
                                        </p:tav>
                                      </p:tavLst>
                                    </p:anim>
                                    <p:animEffect transition="in" filter="fade">
                                      <p:cBhvr>
                                        <p:cTn id="43" dur="500"/>
                                        <p:tgtEl>
                                          <p:spTgt spid="16"/>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anim calcmode="lin" valueType="num">
                                      <p:cBhvr>
                                        <p:cTn id="46" dur="500" fill="hold"/>
                                        <p:tgtEl>
                                          <p:spTgt spid="24"/>
                                        </p:tgtEl>
                                        <p:attrNameLst>
                                          <p:attrName>ppt_w</p:attrName>
                                        </p:attrNameLst>
                                      </p:cBhvr>
                                      <p:tavLst>
                                        <p:tav tm="0">
                                          <p:val>
                                            <p:fltVal val="0"/>
                                          </p:val>
                                        </p:tav>
                                        <p:tav tm="100000">
                                          <p:val>
                                            <p:strVal val="#ppt_w"/>
                                          </p:val>
                                        </p:tav>
                                      </p:tavLst>
                                    </p:anim>
                                    <p:anim calcmode="lin" valueType="num">
                                      <p:cBhvr>
                                        <p:cTn id="47" dur="500" fill="hold"/>
                                        <p:tgtEl>
                                          <p:spTgt spid="24"/>
                                        </p:tgtEl>
                                        <p:attrNameLst>
                                          <p:attrName>ppt_h</p:attrName>
                                        </p:attrNameLst>
                                      </p:cBhvr>
                                      <p:tavLst>
                                        <p:tav tm="0">
                                          <p:val>
                                            <p:fltVal val="0"/>
                                          </p:val>
                                        </p:tav>
                                        <p:tav tm="100000">
                                          <p:val>
                                            <p:strVal val="#ppt_h"/>
                                          </p:val>
                                        </p:tav>
                                      </p:tavLst>
                                    </p:anim>
                                    <p:animEffect transition="in" filter="fade">
                                      <p:cBhvr>
                                        <p:cTn id="48" dur="500"/>
                                        <p:tgtEl>
                                          <p:spTgt spid="24"/>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p:cTn id="51" dur="500" fill="hold"/>
                                        <p:tgtEl>
                                          <p:spTgt spid="29"/>
                                        </p:tgtEl>
                                        <p:attrNameLst>
                                          <p:attrName>ppt_w</p:attrName>
                                        </p:attrNameLst>
                                      </p:cBhvr>
                                      <p:tavLst>
                                        <p:tav tm="0">
                                          <p:val>
                                            <p:fltVal val="0"/>
                                          </p:val>
                                        </p:tav>
                                        <p:tav tm="100000">
                                          <p:val>
                                            <p:strVal val="#ppt_w"/>
                                          </p:val>
                                        </p:tav>
                                      </p:tavLst>
                                    </p:anim>
                                    <p:anim calcmode="lin" valueType="num">
                                      <p:cBhvr>
                                        <p:cTn id="52" dur="500" fill="hold"/>
                                        <p:tgtEl>
                                          <p:spTgt spid="29"/>
                                        </p:tgtEl>
                                        <p:attrNameLst>
                                          <p:attrName>ppt_h</p:attrName>
                                        </p:attrNameLst>
                                      </p:cBhvr>
                                      <p:tavLst>
                                        <p:tav tm="0">
                                          <p:val>
                                            <p:fltVal val="0"/>
                                          </p:val>
                                        </p:tav>
                                        <p:tav tm="100000">
                                          <p:val>
                                            <p:strVal val="#ppt_h"/>
                                          </p:val>
                                        </p:tav>
                                      </p:tavLst>
                                    </p:anim>
                                    <p:animEffect transition="in" filter="fade">
                                      <p:cBhvr>
                                        <p:cTn id="53" dur="500"/>
                                        <p:tgtEl>
                                          <p:spTgt spid="29"/>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p:cTn id="56" dur="500" fill="hold"/>
                                        <p:tgtEl>
                                          <p:spTgt spid="17"/>
                                        </p:tgtEl>
                                        <p:attrNameLst>
                                          <p:attrName>ppt_w</p:attrName>
                                        </p:attrNameLst>
                                      </p:cBhvr>
                                      <p:tavLst>
                                        <p:tav tm="0">
                                          <p:val>
                                            <p:fltVal val="0"/>
                                          </p:val>
                                        </p:tav>
                                        <p:tav tm="100000">
                                          <p:val>
                                            <p:strVal val="#ppt_w"/>
                                          </p:val>
                                        </p:tav>
                                      </p:tavLst>
                                    </p:anim>
                                    <p:anim calcmode="lin" valueType="num">
                                      <p:cBhvr>
                                        <p:cTn id="57" dur="500" fill="hold"/>
                                        <p:tgtEl>
                                          <p:spTgt spid="17"/>
                                        </p:tgtEl>
                                        <p:attrNameLst>
                                          <p:attrName>ppt_h</p:attrName>
                                        </p:attrNameLst>
                                      </p:cBhvr>
                                      <p:tavLst>
                                        <p:tav tm="0">
                                          <p:val>
                                            <p:fltVal val="0"/>
                                          </p:val>
                                        </p:tav>
                                        <p:tav tm="100000">
                                          <p:val>
                                            <p:strVal val="#ppt_h"/>
                                          </p:val>
                                        </p:tav>
                                      </p:tavLst>
                                    </p:anim>
                                    <p:animEffect transition="in" filter="fade">
                                      <p:cBhvr>
                                        <p:cTn id="58" dur="500"/>
                                        <p:tgtEl>
                                          <p:spTgt spid="17"/>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p:cTn id="61" dur="500" fill="hold"/>
                                        <p:tgtEl>
                                          <p:spTgt spid="18"/>
                                        </p:tgtEl>
                                        <p:attrNameLst>
                                          <p:attrName>ppt_w</p:attrName>
                                        </p:attrNameLst>
                                      </p:cBhvr>
                                      <p:tavLst>
                                        <p:tav tm="0">
                                          <p:val>
                                            <p:fltVal val="0"/>
                                          </p:val>
                                        </p:tav>
                                        <p:tav tm="100000">
                                          <p:val>
                                            <p:strVal val="#ppt_w"/>
                                          </p:val>
                                        </p:tav>
                                      </p:tavLst>
                                    </p:anim>
                                    <p:anim calcmode="lin" valueType="num">
                                      <p:cBhvr>
                                        <p:cTn id="62" dur="500" fill="hold"/>
                                        <p:tgtEl>
                                          <p:spTgt spid="18"/>
                                        </p:tgtEl>
                                        <p:attrNameLst>
                                          <p:attrName>ppt_h</p:attrName>
                                        </p:attrNameLst>
                                      </p:cBhvr>
                                      <p:tavLst>
                                        <p:tav tm="0">
                                          <p:val>
                                            <p:fltVal val="0"/>
                                          </p:val>
                                        </p:tav>
                                        <p:tav tm="100000">
                                          <p:val>
                                            <p:strVal val="#ppt_h"/>
                                          </p:val>
                                        </p:tav>
                                      </p:tavLst>
                                    </p:anim>
                                    <p:animEffect transition="in" filter="fade">
                                      <p:cBhvr>
                                        <p:cTn id="63" dur="500"/>
                                        <p:tgtEl>
                                          <p:spTgt spid="18"/>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p:cTn id="66" dur="500" fill="hold"/>
                                        <p:tgtEl>
                                          <p:spTgt spid="21"/>
                                        </p:tgtEl>
                                        <p:attrNameLst>
                                          <p:attrName>ppt_w</p:attrName>
                                        </p:attrNameLst>
                                      </p:cBhvr>
                                      <p:tavLst>
                                        <p:tav tm="0">
                                          <p:val>
                                            <p:fltVal val="0"/>
                                          </p:val>
                                        </p:tav>
                                        <p:tav tm="100000">
                                          <p:val>
                                            <p:strVal val="#ppt_w"/>
                                          </p:val>
                                        </p:tav>
                                      </p:tavLst>
                                    </p:anim>
                                    <p:anim calcmode="lin" valueType="num">
                                      <p:cBhvr>
                                        <p:cTn id="67" dur="500" fill="hold"/>
                                        <p:tgtEl>
                                          <p:spTgt spid="21"/>
                                        </p:tgtEl>
                                        <p:attrNameLst>
                                          <p:attrName>ppt_h</p:attrName>
                                        </p:attrNameLst>
                                      </p:cBhvr>
                                      <p:tavLst>
                                        <p:tav tm="0">
                                          <p:val>
                                            <p:fltVal val="0"/>
                                          </p:val>
                                        </p:tav>
                                        <p:tav tm="100000">
                                          <p:val>
                                            <p:strVal val="#ppt_h"/>
                                          </p:val>
                                        </p:tav>
                                      </p:tavLst>
                                    </p:anim>
                                    <p:animEffect transition="in" filter="fade">
                                      <p:cBhvr>
                                        <p:cTn id="68" dur="500"/>
                                        <p:tgtEl>
                                          <p:spTgt spid="21"/>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40"/>
                                        </p:tgtEl>
                                        <p:attrNameLst>
                                          <p:attrName>style.visibility</p:attrName>
                                        </p:attrNameLst>
                                      </p:cBhvr>
                                      <p:to>
                                        <p:strVal val="visible"/>
                                      </p:to>
                                    </p:set>
                                    <p:anim calcmode="lin" valueType="num">
                                      <p:cBhvr>
                                        <p:cTn id="71" dur="500" fill="hold"/>
                                        <p:tgtEl>
                                          <p:spTgt spid="40"/>
                                        </p:tgtEl>
                                        <p:attrNameLst>
                                          <p:attrName>ppt_w</p:attrName>
                                        </p:attrNameLst>
                                      </p:cBhvr>
                                      <p:tavLst>
                                        <p:tav tm="0">
                                          <p:val>
                                            <p:fltVal val="0"/>
                                          </p:val>
                                        </p:tav>
                                        <p:tav tm="100000">
                                          <p:val>
                                            <p:strVal val="#ppt_w"/>
                                          </p:val>
                                        </p:tav>
                                      </p:tavLst>
                                    </p:anim>
                                    <p:anim calcmode="lin" valueType="num">
                                      <p:cBhvr>
                                        <p:cTn id="72" dur="500" fill="hold"/>
                                        <p:tgtEl>
                                          <p:spTgt spid="40"/>
                                        </p:tgtEl>
                                        <p:attrNameLst>
                                          <p:attrName>ppt_h</p:attrName>
                                        </p:attrNameLst>
                                      </p:cBhvr>
                                      <p:tavLst>
                                        <p:tav tm="0">
                                          <p:val>
                                            <p:fltVal val="0"/>
                                          </p:val>
                                        </p:tav>
                                        <p:tav tm="100000">
                                          <p:val>
                                            <p:strVal val="#ppt_h"/>
                                          </p:val>
                                        </p:tav>
                                      </p:tavLst>
                                    </p:anim>
                                    <p:animEffect transition="in" filter="fade">
                                      <p:cBhvr>
                                        <p:cTn id="73" dur="500"/>
                                        <p:tgtEl>
                                          <p:spTgt spid="40"/>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50"/>
                                        </p:tgtEl>
                                        <p:attrNameLst>
                                          <p:attrName>style.visibility</p:attrName>
                                        </p:attrNameLst>
                                      </p:cBhvr>
                                      <p:to>
                                        <p:strVal val="visible"/>
                                      </p:to>
                                    </p:set>
                                    <p:anim calcmode="lin" valueType="num">
                                      <p:cBhvr>
                                        <p:cTn id="76" dur="500" fill="hold"/>
                                        <p:tgtEl>
                                          <p:spTgt spid="50"/>
                                        </p:tgtEl>
                                        <p:attrNameLst>
                                          <p:attrName>ppt_w</p:attrName>
                                        </p:attrNameLst>
                                      </p:cBhvr>
                                      <p:tavLst>
                                        <p:tav tm="0">
                                          <p:val>
                                            <p:fltVal val="0"/>
                                          </p:val>
                                        </p:tav>
                                        <p:tav tm="100000">
                                          <p:val>
                                            <p:strVal val="#ppt_w"/>
                                          </p:val>
                                        </p:tav>
                                      </p:tavLst>
                                    </p:anim>
                                    <p:anim calcmode="lin" valueType="num">
                                      <p:cBhvr>
                                        <p:cTn id="77" dur="500" fill="hold"/>
                                        <p:tgtEl>
                                          <p:spTgt spid="50"/>
                                        </p:tgtEl>
                                        <p:attrNameLst>
                                          <p:attrName>ppt_h</p:attrName>
                                        </p:attrNameLst>
                                      </p:cBhvr>
                                      <p:tavLst>
                                        <p:tav tm="0">
                                          <p:val>
                                            <p:fltVal val="0"/>
                                          </p:val>
                                        </p:tav>
                                        <p:tav tm="100000">
                                          <p:val>
                                            <p:strVal val="#ppt_h"/>
                                          </p:val>
                                        </p:tav>
                                      </p:tavLst>
                                    </p:anim>
                                    <p:animEffect transition="in" filter="fade">
                                      <p:cBhvr>
                                        <p:cTn id="78" dur="500"/>
                                        <p:tgtEl>
                                          <p:spTgt spid="50"/>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67"/>
                                        </p:tgtEl>
                                        <p:attrNameLst>
                                          <p:attrName>style.visibility</p:attrName>
                                        </p:attrNameLst>
                                      </p:cBhvr>
                                      <p:to>
                                        <p:strVal val="visible"/>
                                      </p:to>
                                    </p:set>
                                    <p:anim calcmode="lin" valueType="num">
                                      <p:cBhvr>
                                        <p:cTn id="81" dur="500" fill="hold"/>
                                        <p:tgtEl>
                                          <p:spTgt spid="67"/>
                                        </p:tgtEl>
                                        <p:attrNameLst>
                                          <p:attrName>ppt_w</p:attrName>
                                        </p:attrNameLst>
                                      </p:cBhvr>
                                      <p:tavLst>
                                        <p:tav tm="0">
                                          <p:val>
                                            <p:fltVal val="0"/>
                                          </p:val>
                                        </p:tav>
                                        <p:tav tm="100000">
                                          <p:val>
                                            <p:strVal val="#ppt_w"/>
                                          </p:val>
                                        </p:tav>
                                      </p:tavLst>
                                    </p:anim>
                                    <p:anim calcmode="lin" valueType="num">
                                      <p:cBhvr>
                                        <p:cTn id="82" dur="500" fill="hold"/>
                                        <p:tgtEl>
                                          <p:spTgt spid="67"/>
                                        </p:tgtEl>
                                        <p:attrNameLst>
                                          <p:attrName>ppt_h</p:attrName>
                                        </p:attrNameLst>
                                      </p:cBhvr>
                                      <p:tavLst>
                                        <p:tav tm="0">
                                          <p:val>
                                            <p:fltVal val="0"/>
                                          </p:val>
                                        </p:tav>
                                        <p:tav tm="100000">
                                          <p:val>
                                            <p:strVal val="#ppt_h"/>
                                          </p:val>
                                        </p:tav>
                                      </p:tavLst>
                                    </p:anim>
                                    <p:animEffect transition="in" filter="fade">
                                      <p:cBhvr>
                                        <p:cTn id="83" dur="500"/>
                                        <p:tgtEl>
                                          <p:spTgt spid="67"/>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68"/>
                                        </p:tgtEl>
                                        <p:attrNameLst>
                                          <p:attrName>style.visibility</p:attrName>
                                        </p:attrNameLst>
                                      </p:cBhvr>
                                      <p:to>
                                        <p:strVal val="visible"/>
                                      </p:to>
                                    </p:set>
                                    <p:anim calcmode="lin" valueType="num">
                                      <p:cBhvr>
                                        <p:cTn id="86" dur="500" fill="hold"/>
                                        <p:tgtEl>
                                          <p:spTgt spid="68"/>
                                        </p:tgtEl>
                                        <p:attrNameLst>
                                          <p:attrName>ppt_w</p:attrName>
                                        </p:attrNameLst>
                                      </p:cBhvr>
                                      <p:tavLst>
                                        <p:tav tm="0">
                                          <p:val>
                                            <p:fltVal val="0"/>
                                          </p:val>
                                        </p:tav>
                                        <p:tav tm="100000">
                                          <p:val>
                                            <p:strVal val="#ppt_w"/>
                                          </p:val>
                                        </p:tav>
                                      </p:tavLst>
                                    </p:anim>
                                    <p:anim calcmode="lin" valueType="num">
                                      <p:cBhvr>
                                        <p:cTn id="87" dur="500" fill="hold"/>
                                        <p:tgtEl>
                                          <p:spTgt spid="68"/>
                                        </p:tgtEl>
                                        <p:attrNameLst>
                                          <p:attrName>ppt_h</p:attrName>
                                        </p:attrNameLst>
                                      </p:cBhvr>
                                      <p:tavLst>
                                        <p:tav tm="0">
                                          <p:val>
                                            <p:fltVal val="0"/>
                                          </p:val>
                                        </p:tav>
                                        <p:tav tm="100000">
                                          <p:val>
                                            <p:strVal val="#ppt_h"/>
                                          </p:val>
                                        </p:tav>
                                      </p:tavLst>
                                    </p:anim>
                                    <p:animEffect transition="in" filter="fade">
                                      <p:cBhvr>
                                        <p:cTn id="88"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0" grpId="0"/>
      <p:bldP spid="20" grpId="1"/>
      <p:bldP spid="22" grpId="0"/>
      <p:bldP spid="22" grpId="1"/>
      <p:bldP spid="16" grpId="0"/>
      <p:bldP spid="16" grpId="1"/>
      <p:bldP spid="24" grpId="0"/>
      <p:bldP spid="24" grpId="1"/>
      <p:bldP spid="29" grpId="0" bldLvl="0" animBg="1"/>
      <p:bldP spid="29" grpId="1" animBg="1"/>
      <p:bldP spid="17" grpId="0" bldLvl="0" animBg="1"/>
      <p:bldP spid="17" grpId="1" animBg="1"/>
      <p:bldP spid="18" grpId="0" bldLvl="0" animBg="1"/>
      <p:bldP spid="18" grpId="1" animBg="1"/>
      <p:bldP spid="21" grpId="0" bldLvl="0" animBg="1"/>
      <p:bldP spid="21" grpId="1" animBg="1"/>
      <p:bldP spid="40" grpId="0"/>
      <p:bldP spid="40" grpId="1"/>
      <p:bldP spid="50" grpId="0"/>
      <p:bldP spid="50" grpId="1"/>
      <p:bldP spid="67" grpId="0"/>
      <p:bldP spid="67" grpId="1"/>
      <p:bldP spid="68" grpId="0"/>
      <p:bldP spid="68"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二、班级文化的功能</a:t>
            </a:r>
            <a:endParaRPr lang="zh-CN" altLang="en-US" sz="2000" b="1">
              <a:latin typeface="字魂79号-萌趣奶油体" panose="00000500000000000000" pitchFamily="2" charset="-122"/>
              <a:ea typeface="字魂79号-萌趣奶油体" panose="00000500000000000000" pitchFamily="2" charset="-122"/>
              <a:sym typeface="+mn-ea"/>
            </a:endParaRPr>
          </a:p>
        </p:txBody>
      </p:sp>
      <p:sp>
        <p:nvSpPr>
          <p:cNvPr id="25" name="矩形 24"/>
          <p:cNvSpPr/>
          <p:nvPr/>
        </p:nvSpPr>
        <p:spPr>
          <a:xfrm rot="211787">
            <a:off x="138901" y="1197735"/>
            <a:ext cx="12192000" cy="4887831"/>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矩形 26"/>
          <p:cNvSpPr/>
          <p:nvPr/>
        </p:nvSpPr>
        <p:spPr>
          <a:xfrm>
            <a:off x="0" y="1226310"/>
            <a:ext cx="12192000" cy="4887831"/>
          </a:xfrm>
          <a:prstGeom prst="rect">
            <a:avLst/>
          </a:prstGeom>
          <a:solidFill>
            <a:srgbClr val="C4E6E2"/>
          </a:solidFill>
          <a:ln>
            <a:noFill/>
          </a:ln>
          <a:effectLst>
            <a:outerShdw blurRad="1143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9" name="图片 38"/>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592119" y="-411524"/>
            <a:ext cx="1923686" cy="3133460"/>
          </a:xfrm>
          <a:prstGeom prst="rect">
            <a:avLst/>
          </a:prstGeom>
        </p:spPr>
      </p:pic>
      <p:sp>
        <p:nvSpPr>
          <p:cNvPr id="26" name="TextBox 37"/>
          <p:cNvSpPr>
            <a:spLocks noChangeArrowheads="1"/>
          </p:cNvSpPr>
          <p:nvPr/>
        </p:nvSpPr>
        <p:spPr bwMode="auto">
          <a:xfrm>
            <a:off x="5574665" y="546100"/>
            <a:ext cx="6229985" cy="559435"/>
          </a:xfrm>
          <a:prstGeom prst="rect">
            <a:avLst/>
          </a:prstGeom>
          <a:noFill/>
          <a:ln>
            <a:noFill/>
          </a:ln>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defTabSz="914400" fontAlgn="auto">
              <a:spcBef>
                <a:spcPct val="0"/>
              </a:spcBef>
              <a:spcAft>
                <a:spcPts val="0"/>
              </a:spcAft>
              <a:buFont typeface="Arial" panose="020B0604020202020204" pitchFamily="34" charset="0"/>
              <a:buNone/>
              <a:defRPr/>
            </a:pPr>
            <a:r>
              <a:rPr lang="zh-CN" altLang="en-US" b="1" dirty="0">
                <a:solidFill>
                  <a:schemeClr val="tx1"/>
                </a:solidFill>
                <a:effectLst>
                  <a:glow rad="127000">
                    <a:schemeClr val="bg1"/>
                  </a:glow>
                </a:effectLst>
                <a:latin typeface="字魂36号-正文宋楷" panose="00000500000000000000" pitchFamily="2" charset="-122"/>
                <a:ea typeface="字魂36号-正文宋楷" panose="00000500000000000000" pitchFamily="2" charset="-122"/>
                <a:cs typeface="Arial" panose="020B0604020202020204" pitchFamily="34" charset="0"/>
              </a:rPr>
              <a:t>本任务知识结构</a:t>
            </a:r>
            <a:endParaRPr lang="zh-CN" altLang="en-US" b="1" dirty="0">
              <a:solidFill>
                <a:schemeClr val="tx1"/>
              </a:solidFill>
              <a:effectLst>
                <a:glow rad="127000">
                  <a:schemeClr val="bg1"/>
                </a:glow>
              </a:effectLst>
              <a:latin typeface="字魂36号-正文宋楷" panose="00000500000000000000" pitchFamily="2" charset="-122"/>
              <a:ea typeface="字魂36号-正文宋楷" panose="00000500000000000000" pitchFamily="2" charset="-122"/>
              <a:cs typeface="Arial" panose="020B0604020202020204" pitchFamily="34" charset="0"/>
            </a:endParaRPr>
          </a:p>
        </p:txBody>
      </p:sp>
      <p:sp>
        <p:nvSpPr>
          <p:cNvPr id="2" name="矩形 27"/>
          <p:cNvSpPr/>
          <p:nvPr/>
        </p:nvSpPr>
        <p:spPr>
          <a:xfrm>
            <a:off x="0" y="3088619"/>
            <a:ext cx="12192000" cy="646331"/>
          </a:xfrm>
          <a:custGeom>
            <a:avLst/>
            <a:gdLst>
              <a:gd name="connsiteX0" fmla="*/ 0 w 12306300"/>
              <a:gd name="connsiteY0" fmla="*/ 0 h 609602"/>
              <a:gd name="connsiteX1" fmla="*/ 12306300 w 12306300"/>
              <a:gd name="connsiteY1" fmla="*/ 0 h 609602"/>
              <a:gd name="connsiteX2" fmla="*/ 12306300 w 12306300"/>
              <a:gd name="connsiteY2" fmla="*/ 609602 h 609602"/>
              <a:gd name="connsiteX3" fmla="*/ 0 w 12306300"/>
              <a:gd name="connsiteY3" fmla="*/ 609602 h 609602"/>
              <a:gd name="connsiteX4" fmla="*/ 0 w 12306300"/>
              <a:gd name="connsiteY4" fmla="*/ 0 h 609602"/>
              <a:gd name="connsiteX0-1" fmla="*/ 0 w 12306300"/>
              <a:gd name="connsiteY0-2" fmla="*/ 160866 h 770468"/>
              <a:gd name="connsiteX1-3" fmla="*/ 12306300 w 12306300"/>
              <a:gd name="connsiteY1-4" fmla="*/ 160866 h 770468"/>
              <a:gd name="connsiteX2-5" fmla="*/ 12306300 w 12306300"/>
              <a:gd name="connsiteY2-6" fmla="*/ 770468 h 770468"/>
              <a:gd name="connsiteX3-7" fmla="*/ 0 w 12306300"/>
              <a:gd name="connsiteY3-8" fmla="*/ 770468 h 770468"/>
              <a:gd name="connsiteX4-9" fmla="*/ 0 w 12306300"/>
              <a:gd name="connsiteY4-10" fmla="*/ 160866 h 770468"/>
              <a:gd name="connsiteX0-11" fmla="*/ 0 w 12306300"/>
              <a:gd name="connsiteY0-12" fmla="*/ 160866 h 770468"/>
              <a:gd name="connsiteX1-13" fmla="*/ 12306300 w 12306300"/>
              <a:gd name="connsiteY1-14" fmla="*/ 160866 h 770468"/>
              <a:gd name="connsiteX2-15" fmla="*/ 12306300 w 12306300"/>
              <a:gd name="connsiteY2-16" fmla="*/ 770468 h 770468"/>
              <a:gd name="connsiteX3-17" fmla="*/ 0 w 12306300"/>
              <a:gd name="connsiteY3-18" fmla="*/ 770468 h 770468"/>
              <a:gd name="connsiteX4-19" fmla="*/ 0 w 12306300"/>
              <a:gd name="connsiteY4-20" fmla="*/ 160866 h 77046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306300" h="770468">
                <a:moveTo>
                  <a:pt x="0" y="160866"/>
                </a:moveTo>
                <a:cubicBezTo>
                  <a:pt x="4197350" y="-201084"/>
                  <a:pt x="8204200" y="160866"/>
                  <a:pt x="12306300" y="160866"/>
                </a:cubicBezTo>
                <a:lnTo>
                  <a:pt x="12306300" y="770468"/>
                </a:lnTo>
                <a:cubicBezTo>
                  <a:pt x="8242300" y="532343"/>
                  <a:pt x="4102100" y="770468"/>
                  <a:pt x="0" y="770468"/>
                </a:cubicBezTo>
                <a:lnTo>
                  <a:pt x="0" y="160866"/>
                </a:lnTo>
                <a:close/>
              </a:path>
            </a:pathLst>
          </a:custGeom>
          <a:solidFill>
            <a:srgbClr val="B23E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 name="组合 8"/>
          <p:cNvGrpSpPr/>
          <p:nvPr/>
        </p:nvGrpSpPr>
        <p:grpSpPr>
          <a:xfrm>
            <a:off x="704850" y="1733550"/>
            <a:ext cx="2100611" cy="2543175"/>
            <a:chOff x="3743325" y="1609725"/>
            <a:chExt cx="2100611" cy="2543175"/>
          </a:xfrm>
        </p:grpSpPr>
        <p:sp>
          <p:nvSpPr>
            <p:cNvPr id="8" name="矩形 7"/>
            <p:cNvSpPr/>
            <p:nvPr/>
          </p:nvSpPr>
          <p:spPr>
            <a:xfrm>
              <a:off x="3894043" y="2238375"/>
              <a:ext cx="1573307" cy="19145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l="13333" t="39028" r="10557" b="15417"/>
            <a:stretch>
              <a:fillRect/>
            </a:stretch>
          </p:blipFill>
          <p:spPr>
            <a:xfrm>
              <a:off x="3743325" y="1609725"/>
              <a:ext cx="2100611" cy="1257300"/>
            </a:xfrm>
            <a:prstGeom prst="rect">
              <a:avLst/>
            </a:prstGeom>
          </p:spPr>
        </p:pic>
      </p:grpSp>
      <p:grpSp>
        <p:nvGrpSpPr>
          <p:cNvPr id="10" name="组合 9"/>
          <p:cNvGrpSpPr/>
          <p:nvPr/>
        </p:nvGrpSpPr>
        <p:grpSpPr>
          <a:xfrm>
            <a:off x="3627344" y="1733550"/>
            <a:ext cx="2100611" cy="2543175"/>
            <a:chOff x="3743325" y="1609725"/>
            <a:chExt cx="2100611" cy="2543175"/>
          </a:xfrm>
        </p:grpSpPr>
        <p:sp>
          <p:nvSpPr>
            <p:cNvPr id="11" name="矩形 10"/>
            <p:cNvSpPr/>
            <p:nvPr/>
          </p:nvSpPr>
          <p:spPr>
            <a:xfrm>
              <a:off x="3894043" y="2238375"/>
              <a:ext cx="1573307" cy="19145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l="13333" t="39028" r="10557" b="15417"/>
            <a:stretch>
              <a:fillRect/>
            </a:stretch>
          </p:blipFill>
          <p:spPr>
            <a:xfrm>
              <a:off x="3743325" y="1609725"/>
              <a:ext cx="2100611" cy="1257300"/>
            </a:xfrm>
            <a:prstGeom prst="rect">
              <a:avLst/>
            </a:prstGeom>
          </p:spPr>
        </p:pic>
      </p:grpSp>
      <p:grpSp>
        <p:nvGrpSpPr>
          <p:cNvPr id="4" name="组合 3"/>
          <p:cNvGrpSpPr/>
          <p:nvPr/>
        </p:nvGrpSpPr>
        <p:grpSpPr>
          <a:xfrm>
            <a:off x="6222589" y="1733550"/>
            <a:ext cx="2100611" cy="2543175"/>
            <a:chOff x="3743325" y="1609725"/>
            <a:chExt cx="2100611" cy="2543175"/>
          </a:xfrm>
        </p:grpSpPr>
        <p:sp>
          <p:nvSpPr>
            <p:cNvPr id="5" name="矩形 4"/>
            <p:cNvSpPr/>
            <p:nvPr/>
          </p:nvSpPr>
          <p:spPr>
            <a:xfrm>
              <a:off x="3894043" y="2238375"/>
              <a:ext cx="1573307" cy="19145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l="13333" t="39028" r="10557" b="15417"/>
            <a:stretch>
              <a:fillRect/>
            </a:stretch>
          </p:blipFill>
          <p:spPr>
            <a:xfrm>
              <a:off x="3743325" y="1609725"/>
              <a:ext cx="2100611" cy="1257300"/>
            </a:xfrm>
            <a:prstGeom prst="rect">
              <a:avLst/>
            </a:prstGeom>
          </p:spPr>
        </p:pic>
      </p:grpSp>
      <p:grpSp>
        <p:nvGrpSpPr>
          <p:cNvPr id="13" name="组合 12"/>
          <p:cNvGrpSpPr/>
          <p:nvPr/>
        </p:nvGrpSpPr>
        <p:grpSpPr>
          <a:xfrm>
            <a:off x="8817834" y="1842770"/>
            <a:ext cx="2100611" cy="2543175"/>
            <a:chOff x="3743325" y="1609725"/>
            <a:chExt cx="2100611" cy="2543175"/>
          </a:xfrm>
        </p:grpSpPr>
        <p:sp>
          <p:nvSpPr>
            <p:cNvPr id="14" name="矩形 13"/>
            <p:cNvSpPr/>
            <p:nvPr/>
          </p:nvSpPr>
          <p:spPr>
            <a:xfrm>
              <a:off x="3894043" y="2238375"/>
              <a:ext cx="1573307" cy="19145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5" name="图片 14"/>
            <p:cNvPicPr>
              <a:picLocks noChangeAspect="1"/>
            </p:cNvPicPr>
            <p:nvPr/>
          </p:nvPicPr>
          <p:blipFill rotWithShape="1">
            <a:blip r:embed="rId2">
              <a:extLst>
                <a:ext uri="{28A0092B-C50C-407E-A947-70E740481C1C}">
                  <a14:useLocalDpi xmlns:a14="http://schemas.microsoft.com/office/drawing/2010/main" val="0"/>
                </a:ext>
              </a:extLst>
            </a:blip>
            <a:srcRect l="13333" t="39028" r="10557" b="15417"/>
            <a:stretch>
              <a:fillRect/>
            </a:stretch>
          </p:blipFill>
          <p:spPr>
            <a:xfrm>
              <a:off x="3743325" y="1609725"/>
              <a:ext cx="2100611" cy="1257300"/>
            </a:xfrm>
            <a:prstGeom prst="rect">
              <a:avLst/>
            </a:prstGeom>
          </p:spPr>
        </p:pic>
      </p:grpSp>
      <p:sp>
        <p:nvSpPr>
          <p:cNvPr id="20" name="文本框 19"/>
          <p:cNvSpPr txBox="1"/>
          <p:nvPr/>
        </p:nvSpPr>
        <p:spPr>
          <a:xfrm>
            <a:off x="1210234" y="2767280"/>
            <a:ext cx="863972" cy="1322070"/>
          </a:xfrm>
          <a:prstGeom prst="rect">
            <a:avLst/>
          </a:prstGeom>
          <a:noFill/>
        </p:spPr>
        <p:txBody>
          <a:bodyPr wrap="square" rtlCol="0">
            <a:spAutoFit/>
          </a:bodyPr>
          <a:p>
            <a:r>
              <a:rPr lang="en-US" altLang="zh-CN" sz="8000" i="1" dirty="0">
                <a:latin typeface="字魂59号-创粗黑" panose="00000500000000000000" pitchFamily="2" charset="-122"/>
                <a:ea typeface="字魂59号-创粗黑" panose="00000500000000000000" pitchFamily="2" charset="-122"/>
              </a:rPr>
              <a:t>5</a:t>
            </a:r>
            <a:endParaRPr lang="en-US" altLang="zh-CN" sz="8000" i="1" dirty="0">
              <a:latin typeface="字魂59号-创粗黑" panose="00000500000000000000" pitchFamily="2" charset="-122"/>
              <a:ea typeface="字魂59号-创粗黑" panose="00000500000000000000" pitchFamily="2" charset="-122"/>
            </a:endParaRPr>
          </a:p>
        </p:txBody>
      </p:sp>
      <p:sp>
        <p:nvSpPr>
          <p:cNvPr id="22" name="文本框 21"/>
          <p:cNvSpPr txBox="1"/>
          <p:nvPr/>
        </p:nvSpPr>
        <p:spPr>
          <a:xfrm>
            <a:off x="4154648" y="2767280"/>
            <a:ext cx="863972" cy="1322070"/>
          </a:xfrm>
          <a:prstGeom prst="rect">
            <a:avLst/>
          </a:prstGeom>
          <a:noFill/>
        </p:spPr>
        <p:txBody>
          <a:bodyPr wrap="square" rtlCol="0">
            <a:spAutoFit/>
          </a:bodyPr>
          <a:p>
            <a:r>
              <a:rPr lang="en-US" altLang="zh-CN" sz="8000" i="1" dirty="0">
                <a:latin typeface="字魂59号-创粗黑" panose="00000500000000000000" pitchFamily="2" charset="-122"/>
                <a:ea typeface="字魂59号-创粗黑" panose="00000500000000000000" pitchFamily="2" charset="-122"/>
              </a:rPr>
              <a:t>6</a:t>
            </a:r>
            <a:endParaRPr lang="en-US" altLang="zh-CN" sz="8000" i="1" dirty="0">
              <a:latin typeface="字魂59号-创粗黑" panose="00000500000000000000" pitchFamily="2" charset="-122"/>
              <a:ea typeface="字魂59号-创粗黑" panose="00000500000000000000" pitchFamily="2" charset="-122"/>
            </a:endParaRPr>
          </a:p>
        </p:txBody>
      </p:sp>
      <p:sp>
        <p:nvSpPr>
          <p:cNvPr id="16" name="文本框 15"/>
          <p:cNvSpPr txBox="1"/>
          <p:nvPr/>
        </p:nvSpPr>
        <p:spPr>
          <a:xfrm>
            <a:off x="6728048" y="2733600"/>
            <a:ext cx="863972" cy="1322070"/>
          </a:xfrm>
          <a:prstGeom prst="rect">
            <a:avLst/>
          </a:prstGeom>
          <a:noFill/>
        </p:spPr>
        <p:txBody>
          <a:bodyPr wrap="square" rtlCol="0">
            <a:spAutoFit/>
          </a:bodyPr>
          <a:lstStyle/>
          <a:p>
            <a:r>
              <a:rPr lang="en-US" altLang="zh-CN" sz="8000" i="1" dirty="0">
                <a:latin typeface="字魂59号-创粗黑" panose="00000500000000000000" pitchFamily="2" charset="-122"/>
                <a:ea typeface="字魂59号-创粗黑" panose="00000500000000000000" pitchFamily="2" charset="-122"/>
              </a:rPr>
              <a:t>7</a:t>
            </a:r>
            <a:endParaRPr lang="en-US" altLang="zh-CN" sz="8000" i="1" dirty="0">
              <a:latin typeface="字魂59号-创粗黑" panose="00000500000000000000" pitchFamily="2" charset="-122"/>
              <a:ea typeface="字魂59号-创粗黑" panose="00000500000000000000" pitchFamily="2" charset="-122"/>
            </a:endParaRPr>
          </a:p>
        </p:txBody>
      </p:sp>
      <p:sp>
        <p:nvSpPr>
          <p:cNvPr id="24" name="文本框 23"/>
          <p:cNvSpPr txBox="1"/>
          <p:nvPr/>
        </p:nvSpPr>
        <p:spPr>
          <a:xfrm>
            <a:off x="9323144" y="2823134"/>
            <a:ext cx="863972" cy="1322070"/>
          </a:xfrm>
          <a:prstGeom prst="rect">
            <a:avLst/>
          </a:prstGeom>
          <a:noFill/>
        </p:spPr>
        <p:txBody>
          <a:bodyPr wrap="square" rtlCol="0">
            <a:spAutoFit/>
          </a:bodyPr>
          <a:p>
            <a:r>
              <a:rPr lang="en-US" altLang="zh-CN" sz="8000" i="1" dirty="0">
                <a:latin typeface="字魂59号-创粗黑" panose="00000500000000000000" pitchFamily="2" charset="-122"/>
                <a:ea typeface="字魂59号-创粗黑" panose="00000500000000000000" pitchFamily="2" charset="-122"/>
              </a:rPr>
              <a:t>8</a:t>
            </a:r>
            <a:endParaRPr lang="en-US" altLang="zh-CN" sz="8000" i="1" dirty="0">
              <a:latin typeface="字魂59号-创粗黑" panose="00000500000000000000" pitchFamily="2" charset="-122"/>
              <a:ea typeface="字魂59号-创粗黑" panose="00000500000000000000" pitchFamily="2" charset="-122"/>
            </a:endParaRPr>
          </a:p>
        </p:txBody>
      </p:sp>
      <p:sp>
        <p:nvSpPr>
          <p:cNvPr id="29" name="矩形 28"/>
          <p:cNvSpPr/>
          <p:nvPr/>
        </p:nvSpPr>
        <p:spPr>
          <a:xfrm>
            <a:off x="2280535" y="4000480"/>
            <a:ext cx="287431" cy="276224"/>
          </a:xfrm>
          <a:prstGeom prst="rect">
            <a:avLst/>
          </a:prstGeom>
          <a:solidFill>
            <a:srgbClr val="B23E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5175500" y="4000480"/>
            <a:ext cx="287431" cy="276224"/>
          </a:xfrm>
          <a:prstGeom prst="rect">
            <a:avLst/>
          </a:prstGeom>
          <a:solidFill>
            <a:srgbClr val="B23E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7803765" y="4000480"/>
            <a:ext cx="287431" cy="276224"/>
          </a:xfrm>
          <a:prstGeom prst="rect">
            <a:avLst/>
          </a:prstGeom>
          <a:solidFill>
            <a:srgbClr val="B23E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0305030" y="4128750"/>
            <a:ext cx="287431" cy="276224"/>
          </a:xfrm>
          <a:prstGeom prst="rect">
            <a:avLst/>
          </a:prstGeom>
          <a:solidFill>
            <a:srgbClr val="B23E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0" name="图片 29"/>
          <p:cNvPicPr>
            <a:picLocks noChangeAspect="1"/>
          </p:cNvPicPr>
          <p:nvPr/>
        </p:nvPicPr>
        <p:blipFill rotWithShape="1">
          <a:blip r:embed="rId3">
            <a:extLst>
              <a:ext uri="{28A0092B-C50C-407E-A947-70E740481C1C}">
                <a14:useLocalDpi xmlns:a14="http://schemas.microsoft.com/office/drawing/2010/main" val="0"/>
              </a:ext>
            </a:extLst>
          </a:blip>
          <a:srcRect l="27969" t="5090" r="21158" b="15156"/>
          <a:stretch>
            <a:fillRect/>
          </a:stretch>
        </p:blipFill>
        <p:spPr>
          <a:xfrm>
            <a:off x="-19050" y="304818"/>
            <a:ext cx="590550" cy="925811"/>
          </a:xfrm>
          <a:prstGeom prst="rect">
            <a:avLst/>
          </a:prstGeom>
        </p:spPr>
      </p:pic>
      <p:sp>
        <p:nvSpPr>
          <p:cNvPr id="40" name="文本框 39"/>
          <p:cNvSpPr txBox="1"/>
          <p:nvPr/>
        </p:nvSpPr>
        <p:spPr>
          <a:xfrm>
            <a:off x="631190" y="4406900"/>
            <a:ext cx="1831975" cy="337185"/>
          </a:xfrm>
          <a:prstGeom prst="rect">
            <a:avLst/>
          </a:prstGeom>
          <a:noFill/>
        </p:spPr>
        <p:txBody>
          <a:bodyPr wrap="square" rtlCol="0">
            <a:spAutoFit/>
          </a:bodyPr>
          <a:p>
            <a:pPr algn="ctr"/>
            <a:r>
              <a:rPr lang="zh-CN" altLang="en-US" sz="1600" dirty="0">
                <a:latin typeface="字魂59号-创粗黑" panose="00000500000000000000" pitchFamily="2" charset="-122"/>
                <a:ea typeface="字魂59号-创粗黑" panose="00000500000000000000" pitchFamily="2" charset="-122"/>
              </a:rPr>
              <a:t>五、社会实践活动</a:t>
            </a:r>
            <a:endParaRPr lang="zh-CN" altLang="en-US" sz="1600" dirty="0">
              <a:latin typeface="字魂59号-创粗黑" panose="00000500000000000000" pitchFamily="2" charset="-122"/>
              <a:ea typeface="字魂59号-创粗黑" panose="00000500000000000000" pitchFamily="2" charset="-122"/>
            </a:endParaRPr>
          </a:p>
        </p:txBody>
      </p:sp>
      <p:sp>
        <p:nvSpPr>
          <p:cNvPr id="50" name="文本框 49"/>
          <p:cNvSpPr txBox="1"/>
          <p:nvPr/>
        </p:nvSpPr>
        <p:spPr>
          <a:xfrm>
            <a:off x="3539490" y="4495165"/>
            <a:ext cx="1901825" cy="337185"/>
          </a:xfrm>
          <a:prstGeom prst="rect">
            <a:avLst/>
          </a:prstGeom>
          <a:noFill/>
        </p:spPr>
        <p:txBody>
          <a:bodyPr wrap="square" rtlCol="0">
            <a:spAutoFit/>
          </a:bodyPr>
          <a:lstStyle/>
          <a:p>
            <a:pPr algn="ctr"/>
            <a:r>
              <a:rPr lang="zh-CN" altLang="en-US" sz="1600" dirty="0">
                <a:latin typeface="字魂59号-创粗黑" panose="00000500000000000000" pitchFamily="2" charset="-122"/>
                <a:ea typeface="字魂59号-创粗黑" panose="00000500000000000000" pitchFamily="2" charset="-122"/>
              </a:rPr>
              <a:t>六、劳动活动</a:t>
            </a:r>
            <a:endParaRPr lang="zh-CN" altLang="en-US" sz="1600" dirty="0">
              <a:latin typeface="字魂59号-创粗黑" panose="00000500000000000000" pitchFamily="2" charset="-122"/>
              <a:ea typeface="字魂59号-创粗黑" panose="00000500000000000000" pitchFamily="2" charset="-122"/>
            </a:endParaRPr>
          </a:p>
        </p:txBody>
      </p:sp>
      <p:sp>
        <p:nvSpPr>
          <p:cNvPr id="67" name="文本框 66"/>
          <p:cNvSpPr txBox="1"/>
          <p:nvPr/>
        </p:nvSpPr>
        <p:spPr>
          <a:xfrm>
            <a:off x="6204585" y="4495165"/>
            <a:ext cx="1819910" cy="337185"/>
          </a:xfrm>
          <a:prstGeom prst="rect">
            <a:avLst/>
          </a:prstGeom>
          <a:noFill/>
        </p:spPr>
        <p:txBody>
          <a:bodyPr wrap="square" rtlCol="0">
            <a:spAutoFit/>
          </a:bodyPr>
          <a:p>
            <a:pPr algn="ctr"/>
            <a:r>
              <a:rPr lang="zh-CN" altLang="en-US" sz="1600" dirty="0">
                <a:latin typeface="字魂59号-创粗黑" panose="00000500000000000000" pitchFamily="2" charset="-122"/>
                <a:ea typeface="字魂59号-创粗黑" panose="00000500000000000000" pitchFamily="2" charset="-122"/>
              </a:rPr>
              <a:t>七、游戏活动</a:t>
            </a:r>
            <a:endParaRPr lang="zh-CN" altLang="en-US" sz="1600" dirty="0">
              <a:latin typeface="字魂59号-创粗黑" panose="00000500000000000000" pitchFamily="2" charset="-122"/>
              <a:ea typeface="字魂59号-创粗黑" panose="00000500000000000000" pitchFamily="2" charset="-122"/>
            </a:endParaRPr>
          </a:p>
        </p:txBody>
      </p:sp>
      <p:sp>
        <p:nvSpPr>
          <p:cNvPr id="68" name="文本框 67"/>
          <p:cNvSpPr txBox="1"/>
          <p:nvPr/>
        </p:nvSpPr>
        <p:spPr>
          <a:xfrm>
            <a:off x="8729980" y="4514215"/>
            <a:ext cx="1950085" cy="337185"/>
          </a:xfrm>
          <a:prstGeom prst="rect">
            <a:avLst/>
          </a:prstGeom>
          <a:noFill/>
        </p:spPr>
        <p:txBody>
          <a:bodyPr wrap="square" rtlCol="0">
            <a:spAutoFit/>
          </a:bodyPr>
          <a:p>
            <a:pPr algn="ctr"/>
            <a:r>
              <a:rPr lang="zh-CN" altLang="en-US" sz="1600" dirty="0">
                <a:latin typeface="字魂59号-创粗黑" panose="00000500000000000000" pitchFamily="2" charset="-122"/>
                <a:ea typeface="字魂59号-创粗黑" panose="00000500000000000000" pitchFamily="2" charset="-122"/>
              </a:rPr>
              <a:t>八、心理辅导活动</a:t>
            </a:r>
            <a:endParaRPr lang="zh-CN" altLang="en-US" sz="1600" dirty="0">
              <a:latin typeface="字魂59号-创粗黑" panose="00000500000000000000" pitchFamily="2" charset="-122"/>
              <a:ea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par>
                                <p:cTn id="14" presetID="53" presetClass="entr" presetSubtype="16"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par>
                                <p:cTn id="19" presetID="53" presetClass="entr" presetSubtype="16"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par>
                                <p:cTn id="24" presetID="53" presetClass="entr" presetSubtype="16" fill="hold" nodeType="with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ppt_w</p:attrName>
                                        </p:attrNameLst>
                                      </p:cBhvr>
                                      <p:tavLst>
                                        <p:tav tm="0">
                                          <p:val>
                                            <p:fltVal val="0"/>
                                          </p:val>
                                        </p:tav>
                                        <p:tav tm="100000">
                                          <p:val>
                                            <p:strVal val="#ppt_w"/>
                                          </p:val>
                                        </p:tav>
                                      </p:tavLst>
                                    </p:anim>
                                    <p:anim calcmode="lin" valueType="num">
                                      <p:cBhvr>
                                        <p:cTn id="32" dur="500" fill="hold"/>
                                        <p:tgtEl>
                                          <p:spTgt spid="20"/>
                                        </p:tgtEl>
                                        <p:attrNameLst>
                                          <p:attrName>ppt_h</p:attrName>
                                        </p:attrNameLst>
                                      </p:cBhvr>
                                      <p:tavLst>
                                        <p:tav tm="0">
                                          <p:val>
                                            <p:fltVal val="0"/>
                                          </p:val>
                                        </p:tav>
                                        <p:tav tm="100000">
                                          <p:val>
                                            <p:strVal val="#ppt_h"/>
                                          </p:val>
                                        </p:tav>
                                      </p:tavLst>
                                    </p:anim>
                                    <p:animEffect transition="in" filter="fade">
                                      <p:cBhvr>
                                        <p:cTn id="33" dur="500"/>
                                        <p:tgtEl>
                                          <p:spTgt spid="20"/>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fltVal val="0"/>
                                          </p:val>
                                        </p:tav>
                                        <p:tav tm="100000">
                                          <p:val>
                                            <p:strVal val="#ppt_w"/>
                                          </p:val>
                                        </p:tav>
                                      </p:tavLst>
                                    </p:anim>
                                    <p:anim calcmode="lin" valueType="num">
                                      <p:cBhvr>
                                        <p:cTn id="37" dur="500" fill="hold"/>
                                        <p:tgtEl>
                                          <p:spTgt spid="22"/>
                                        </p:tgtEl>
                                        <p:attrNameLst>
                                          <p:attrName>ppt_h</p:attrName>
                                        </p:attrNameLst>
                                      </p:cBhvr>
                                      <p:tavLst>
                                        <p:tav tm="0">
                                          <p:val>
                                            <p:fltVal val="0"/>
                                          </p:val>
                                        </p:tav>
                                        <p:tav tm="100000">
                                          <p:val>
                                            <p:strVal val="#ppt_h"/>
                                          </p:val>
                                        </p:tav>
                                      </p:tavLst>
                                    </p:anim>
                                    <p:animEffect transition="in" filter="fade">
                                      <p:cBhvr>
                                        <p:cTn id="38" dur="500"/>
                                        <p:tgtEl>
                                          <p:spTgt spid="22"/>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p:cTn id="41" dur="500" fill="hold"/>
                                        <p:tgtEl>
                                          <p:spTgt spid="16"/>
                                        </p:tgtEl>
                                        <p:attrNameLst>
                                          <p:attrName>ppt_w</p:attrName>
                                        </p:attrNameLst>
                                      </p:cBhvr>
                                      <p:tavLst>
                                        <p:tav tm="0">
                                          <p:val>
                                            <p:fltVal val="0"/>
                                          </p:val>
                                        </p:tav>
                                        <p:tav tm="100000">
                                          <p:val>
                                            <p:strVal val="#ppt_w"/>
                                          </p:val>
                                        </p:tav>
                                      </p:tavLst>
                                    </p:anim>
                                    <p:anim calcmode="lin" valueType="num">
                                      <p:cBhvr>
                                        <p:cTn id="42" dur="500" fill="hold"/>
                                        <p:tgtEl>
                                          <p:spTgt spid="16"/>
                                        </p:tgtEl>
                                        <p:attrNameLst>
                                          <p:attrName>ppt_h</p:attrName>
                                        </p:attrNameLst>
                                      </p:cBhvr>
                                      <p:tavLst>
                                        <p:tav tm="0">
                                          <p:val>
                                            <p:fltVal val="0"/>
                                          </p:val>
                                        </p:tav>
                                        <p:tav tm="100000">
                                          <p:val>
                                            <p:strVal val="#ppt_h"/>
                                          </p:val>
                                        </p:tav>
                                      </p:tavLst>
                                    </p:anim>
                                    <p:animEffect transition="in" filter="fade">
                                      <p:cBhvr>
                                        <p:cTn id="43" dur="500"/>
                                        <p:tgtEl>
                                          <p:spTgt spid="16"/>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anim calcmode="lin" valueType="num">
                                      <p:cBhvr>
                                        <p:cTn id="46" dur="500" fill="hold"/>
                                        <p:tgtEl>
                                          <p:spTgt spid="24"/>
                                        </p:tgtEl>
                                        <p:attrNameLst>
                                          <p:attrName>ppt_w</p:attrName>
                                        </p:attrNameLst>
                                      </p:cBhvr>
                                      <p:tavLst>
                                        <p:tav tm="0">
                                          <p:val>
                                            <p:fltVal val="0"/>
                                          </p:val>
                                        </p:tav>
                                        <p:tav tm="100000">
                                          <p:val>
                                            <p:strVal val="#ppt_w"/>
                                          </p:val>
                                        </p:tav>
                                      </p:tavLst>
                                    </p:anim>
                                    <p:anim calcmode="lin" valueType="num">
                                      <p:cBhvr>
                                        <p:cTn id="47" dur="500" fill="hold"/>
                                        <p:tgtEl>
                                          <p:spTgt spid="24"/>
                                        </p:tgtEl>
                                        <p:attrNameLst>
                                          <p:attrName>ppt_h</p:attrName>
                                        </p:attrNameLst>
                                      </p:cBhvr>
                                      <p:tavLst>
                                        <p:tav tm="0">
                                          <p:val>
                                            <p:fltVal val="0"/>
                                          </p:val>
                                        </p:tav>
                                        <p:tav tm="100000">
                                          <p:val>
                                            <p:strVal val="#ppt_h"/>
                                          </p:val>
                                        </p:tav>
                                      </p:tavLst>
                                    </p:anim>
                                    <p:animEffect transition="in" filter="fade">
                                      <p:cBhvr>
                                        <p:cTn id="48" dur="500"/>
                                        <p:tgtEl>
                                          <p:spTgt spid="24"/>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p:cTn id="51" dur="500" fill="hold"/>
                                        <p:tgtEl>
                                          <p:spTgt spid="29"/>
                                        </p:tgtEl>
                                        <p:attrNameLst>
                                          <p:attrName>ppt_w</p:attrName>
                                        </p:attrNameLst>
                                      </p:cBhvr>
                                      <p:tavLst>
                                        <p:tav tm="0">
                                          <p:val>
                                            <p:fltVal val="0"/>
                                          </p:val>
                                        </p:tav>
                                        <p:tav tm="100000">
                                          <p:val>
                                            <p:strVal val="#ppt_w"/>
                                          </p:val>
                                        </p:tav>
                                      </p:tavLst>
                                    </p:anim>
                                    <p:anim calcmode="lin" valueType="num">
                                      <p:cBhvr>
                                        <p:cTn id="52" dur="500" fill="hold"/>
                                        <p:tgtEl>
                                          <p:spTgt spid="29"/>
                                        </p:tgtEl>
                                        <p:attrNameLst>
                                          <p:attrName>ppt_h</p:attrName>
                                        </p:attrNameLst>
                                      </p:cBhvr>
                                      <p:tavLst>
                                        <p:tav tm="0">
                                          <p:val>
                                            <p:fltVal val="0"/>
                                          </p:val>
                                        </p:tav>
                                        <p:tav tm="100000">
                                          <p:val>
                                            <p:strVal val="#ppt_h"/>
                                          </p:val>
                                        </p:tav>
                                      </p:tavLst>
                                    </p:anim>
                                    <p:animEffect transition="in" filter="fade">
                                      <p:cBhvr>
                                        <p:cTn id="53" dur="500"/>
                                        <p:tgtEl>
                                          <p:spTgt spid="29"/>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p:cTn id="56" dur="500" fill="hold"/>
                                        <p:tgtEl>
                                          <p:spTgt spid="17"/>
                                        </p:tgtEl>
                                        <p:attrNameLst>
                                          <p:attrName>ppt_w</p:attrName>
                                        </p:attrNameLst>
                                      </p:cBhvr>
                                      <p:tavLst>
                                        <p:tav tm="0">
                                          <p:val>
                                            <p:fltVal val="0"/>
                                          </p:val>
                                        </p:tav>
                                        <p:tav tm="100000">
                                          <p:val>
                                            <p:strVal val="#ppt_w"/>
                                          </p:val>
                                        </p:tav>
                                      </p:tavLst>
                                    </p:anim>
                                    <p:anim calcmode="lin" valueType="num">
                                      <p:cBhvr>
                                        <p:cTn id="57" dur="500" fill="hold"/>
                                        <p:tgtEl>
                                          <p:spTgt spid="17"/>
                                        </p:tgtEl>
                                        <p:attrNameLst>
                                          <p:attrName>ppt_h</p:attrName>
                                        </p:attrNameLst>
                                      </p:cBhvr>
                                      <p:tavLst>
                                        <p:tav tm="0">
                                          <p:val>
                                            <p:fltVal val="0"/>
                                          </p:val>
                                        </p:tav>
                                        <p:tav tm="100000">
                                          <p:val>
                                            <p:strVal val="#ppt_h"/>
                                          </p:val>
                                        </p:tav>
                                      </p:tavLst>
                                    </p:anim>
                                    <p:animEffect transition="in" filter="fade">
                                      <p:cBhvr>
                                        <p:cTn id="58" dur="500"/>
                                        <p:tgtEl>
                                          <p:spTgt spid="17"/>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p:cTn id="61" dur="500" fill="hold"/>
                                        <p:tgtEl>
                                          <p:spTgt spid="18"/>
                                        </p:tgtEl>
                                        <p:attrNameLst>
                                          <p:attrName>ppt_w</p:attrName>
                                        </p:attrNameLst>
                                      </p:cBhvr>
                                      <p:tavLst>
                                        <p:tav tm="0">
                                          <p:val>
                                            <p:fltVal val="0"/>
                                          </p:val>
                                        </p:tav>
                                        <p:tav tm="100000">
                                          <p:val>
                                            <p:strVal val="#ppt_w"/>
                                          </p:val>
                                        </p:tav>
                                      </p:tavLst>
                                    </p:anim>
                                    <p:anim calcmode="lin" valueType="num">
                                      <p:cBhvr>
                                        <p:cTn id="62" dur="500" fill="hold"/>
                                        <p:tgtEl>
                                          <p:spTgt spid="18"/>
                                        </p:tgtEl>
                                        <p:attrNameLst>
                                          <p:attrName>ppt_h</p:attrName>
                                        </p:attrNameLst>
                                      </p:cBhvr>
                                      <p:tavLst>
                                        <p:tav tm="0">
                                          <p:val>
                                            <p:fltVal val="0"/>
                                          </p:val>
                                        </p:tav>
                                        <p:tav tm="100000">
                                          <p:val>
                                            <p:strVal val="#ppt_h"/>
                                          </p:val>
                                        </p:tav>
                                      </p:tavLst>
                                    </p:anim>
                                    <p:animEffect transition="in" filter="fade">
                                      <p:cBhvr>
                                        <p:cTn id="63" dur="500"/>
                                        <p:tgtEl>
                                          <p:spTgt spid="18"/>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p:cTn id="66" dur="500" fill="hold"/>
                                        <p:tgtEl>
                                          <p:spTgt spid="21"/>
                                        </p:tgtEl>
                                        <p:attrNameLst>
                                          <p:attrName>ppt_w</p:attrName>
                                        </p:attrNameLst>
                                      </p:cBhvr>
                                      <p:tavLst>
                                        <p:tav tm="0">
                                          <p:val>
                                            <p:fltVal val="0"/>
                                          </p:val>
                                        </p:tav>
                                        <p:tav tm="100000">
                                          <p:val>
                                            <p:strVal val="#ppt_w"/>
                                          </p:val>
                                        </p:tav>
                                      </p:tavLst>
                                    </p:anim>
                                    <p:anim calcmode="lin" valueType="num">
                                      <p:cBhvr>
                                        <p:cTn id="67" dur="500" fill="hold"/>
                                        <p:tgtEl>
                                          <p:spTgt spid="21"/>
                                        </p:tgtEl>
                                        <p:attrNameLst>
                                          <p:attrName>ppt_h</p:attrName>
                                        </p:attrNameLst>
                                      </p:cBhvr>
                                      <p:tavLst>
                                        <p:tav tm="0">
                                          <p:val>
                                            <p:fltVal val="0"/>
                                          </p:val>
                                        </p:tav>
                                        <p:tav tm="100000">
                                          <p:val>
                                            <p:strVal val="#ppt_h"/>
                                          </p:val>
                                        </p:tav>
                                      </p:tavLst>
                                    </p:anim>
                                    <p:animEffect transition="in" filter="fade">
                                      <p:cBhvr>
                                        <p:cTn id="68" dur="500"/>
                                        <p:tgtEl>
                                          <p:spTgt spid="21"/>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40"/>
                                        </p:tgtEl>
                                        <p:attrNameLst>
                                          <p:attrName>style.visibility</p:attrName>
                                        </p:attrNameLst>
                                      </p:cBhvr>
                                      <p:to>
                                        <p:strVal val="visible"/>
                                      </p:to>
                                    </p:set>
                                    <p:anim calcmode="lin" valueType="num">
                                      <p:cBhvr>
                                        <p:cTn id="71" dur="500" fill="hold"/>
                                        <p:tgtEl>
                                          <p:spTgt spid="40"/>
                                        </p:tgtEl>
                                        <p:attrNameLst>
                                          <p:attrName>ppt_w</p:attrName>
                                        </p:attrNameLst>
                                      </p:cBhvr>
                                      <p:tavLst>
                                        <p:tav tm="0">
                                          <p:val>
                                            <p:fltVal val="0"/>
                                          </p:val>
                                        </p:tav>
                                        <p:tav tm="100000">
                                          <p:val>
                                            <p:strVal val="#ppt_w"/>
                                          </p:val>
                                        </p:tav>
                                      </p:tavLst>
                                    </p:anim>
                                    <p:anim calcmode="lin" valueType="num">
                                      <p:cBhvr>
                                        <p:cTn id="72" dur="500" fill="hold"/>
                                        <p:tgtEl>
                                          <p:spTgt spid="40"/>
                                        </p:tgtEl>
                                        <p:attrNameLst>
                                          <p:attrName>ppt_h</p:attrName>
                                        </p:attrNameLst>
                                      </p:cBhvr>
                                      <p:tavLst>
                                        <p:tav tm="0">
                                          <p:val>
                                            <p:fltVal val="0"/>
                                          </p:val>
                                        </p:tav>
                                        <p:tav tm="100000">
                                          <p:val>
                                            <p:strVal val="#ppt_h"/>
                                          </p:val>
                                        </p:tav>
                                      </p:tavLst>
                                    </p:anim>
                                    <p:animEffect transition="in" filter="fade">
                                      <p:cBhvr>
                                        <p:cTn id="73" dur="500"/>
                                        <p:tgtEl>
                                          <p:spTgt spid="40"/>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50"/>
                                        </p:tgtEl>
                                        <p:attrNameLst>
                                          <p:attrName>style.visibility</p:attrName>
                                        </p:attrNameLst>
                                      </p:cBhvr>
                                      <p:to>
                                        <p:strVal val="visible"/>
                                      </p:to>
                                    </p:set>
                                    <p:anim calcmode="lin" valueType="num">
                                      <p:cBhvr>
                                        <p:cTn id="76" dur="500" fill="hold"/>
                                        <p:tgtEl>
                                          <p:spTgt spid="50"/>
                                        </p:tgtEl>
                                        <p:attrNameLst>
                                          <p:attrName>ppt_w</p:attrName>
                                        </p:attrNameLst>
                                      </p:cBhvr>
                                      <p:tavLst>
                                        <p:tav tm="0">
                                          <p:val>
                                            <p:fltVal val="0"/>
                                          </p:val>
                                        </p:tav>
                                        <p:tav tm="100000">
                                          <p:val>
                                            <p:strVal val="#ppt_w"/>
                                          </p:val>
                                        </p:tav>
                                      </p:tavLst>
                                    </p:anim>
                                    <p:anim calcmode="lin" valueType="num">
                                      <p:cBhvr>
                                        <p:cTn id="77" dur="500" fill="hold"/>
                                        <p:tgtEl>
                                          <p:spTgt spid="50"/>
                                        </p:tgtEl>
                                        <p:attrNameLst>
                                          <p:attrName>ppt_h</p:attrName>
                                        </p:attrNameLst>
                                      </p:cBhvr>
                                      <p:tavLst>
                                        <p:tav tm="0">
                                          <p:val>
                                            <p:fltVal val="0"/>
                                          </p:val>
                                        </p:tav>
                                        <p:tav tm="100000">
                                          <p:val>
                                            <p:strVal val="#ppt_h"/>
                                          </p:val>
                                        </p:tav>
                                      </p:tavLst>
                                    </p:anim>
                                    <p:animEffect transition="in" filter="fade">
                                      <p:cBhvr>
                                        <p:cTn id="78" dur="500"/>
                                        <p:tgtEl>
                                          <p:spTgt spid="50"/>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67"/>
                                        </p:tgtEl>
                                        <p:attrNameLst>
                                          <p:attrName>style.visibility</p:attrName>
                                        </p:attrNameLst>
                                      </p:cBhvr>
                                      <p:to>
                                        <p:strVal val="visible"/>
                                      </p:to>
                                    </p:set>
                                    <p:anim calcmode="lin" valueType="num">
                                      <p:cBhvr>
                                        <p:cTn id="81" dur="500" fill="hold"/>
                                        <p:tgtEl>
                                          <p:spTgt spid="67"/>
                                        </p:tgtEl>
                                        <p:attrNameLst>
                                          <p:attrName>ppt_w</p:attrName>
                                        </p:attrNameLst>
                                      </p:cBhvr>
                                      <p:tavLst>
                                        <p:tav tm="0">
                                          <p:val>
                                            <p:fltVal val="0"/>
                                          </p:val>
                                        </p:tav>
                                        <p:tav tm="100000">
                                          <p:val>
                                            <p:strVal val="#ppt_w"/>
                                          </p:val>
                                        </p:tav>
                                      </p:tavLst>
                                    </p:anim>
                                    <p:anim calcmode="lin" valueType="num">
                                      <p:cBhvr>
                                        <p:cTn id="82" dur="500" fill="hold"/>
                                        <p:tgtEl>
                                          <p:spTgt spid="67"/>
                                        </p:tgtEl>
                                        <p:attrNameLst>
                                          <p:attrName>ppt_h</p:attrName>
                                        </p:attrNameLst>
                                      </p:cBhvr>
                                      <p:tavLst>
                                        <p:tav tm="0">
                                          <p:val>
                                            <p:fltVal val="0"/>
                                          </p:val>
                                        </p:tav>
                                        <p:tav tm="100000">
                                          <p:val>
                                            <p:strVal val="#ppt_h"/>
                                          </p:val>
                                        </p:tav>
                                      </p:tavLst>
                                    </p:anim>
                                    <p:animEffect transition="in" filter="fade">
                                      <p:cBhvr>
                                        <p:cTn id="83" dur="500"/>
                                        <p:tgtEl>
                                          <p:spTgt spid="67"/>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68"/>
                                        </p:tgtEl>
                                        <p:attrNameLst>
                                          <p:attrName>style.visibility</p:attrName>
                                        </p:attrNameLst>
                                      </p:cBhvr>
                                      <p:to>
                                        <p:strVal val="visible"/>
                                      </p:to>
                                    </p:set>
                                    <p:anim calcmode="lin" valueType="num">
                                      <p:cBhvr>
                                        <p:cTn id="86" dur="500" fill="hold"/>
                                        <p:tgtEl>
                                          <p:spTgt spid="68"/>
                                        </p:tgtEl>
                                        <p:attrNameLst>
                                          <p:attrName>ppt_w</p:attrName>
                                        </p:attrNameLst>
                                      </p:cBhvr>
                                      <p:tavLst>
                                        <p:tav tm="0">
                                          <p:val>
                                            <p:fltVal val="0"/>
                                          </p:val>
                                        </p:tav>
                                        <p:tav tm="100000">
                                          <p:val>
                                            <p:strVal val="#ppt_w"/>
                                          </p:val>
                                        </p:tav>
                                      </p:tavLst>
                                    </p:anim>
                                    <p:anim calcmode="lin" valueType="num">
                                      <p:cBhvr>
                                        <p:cTn id="87" dur="500" fill="hold"/>
                                        <p:tgtEl>
                                          <p:spTgt spid="68"/>
                                        </p:tgtEl>
                                        <p:attrNameLst>
                                          <p:attrName>ppt_h</p:attrName>
                                        </p:attrNameLst>
                                      </p:cBhvr>
                                      <p:tavLst>
                                        <p:tav tm="0">
                                          <p:val>
                                            <p:fltVal val="0"/>
                                          </p:val>
                                        </p:tav>
                                        <p:tav tm="100000">
                                          <p:val>
                                            <p:strVal val="#ppt_h"/>
                                          </p:val>
                                        </p:tav>
                                      </p:tavLst>
                                    </p:anim>
                                    <p:animEffect transition="in" filter="fade">
                                      <p:cBhvr>
                                        <p:cTn id="88"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0" grpId="0"/>
      <p:bldP spid="20" grpId="1"/>
      <p:bldP spid="22" grpId="0"/>
      <p:bldP spid="22" grpId="1"/>
      <p:bldP spid="16" grpId="0"/>
      <p:bldP spid="16" grpId="1"/>
      <p:bldP spid="24" grpId="0"/>
      <p:bldP spid="24" grpId="1"/>
      <p:bldP spid="29" grpId="0" bldLvl="0" animBg="1"/>
      <p:bldP spid="29" grpId="1" animBg="1"/>
      <p:bldP spid="17" grpId="0" bldLvl="0" animBg="1"/>
      <p:bldP spid="17" grpId="1" animBg="1"/>
      <p:bldP spid="18" grpId="0" bldLvl="0" animBg="1"/>
      <p:bldP spid="18" grpId="1" animBg="1"/>
      <p:bldP spid="21" grpId="0" bldLvl="0" animBg="1"/>
      <p:bldP spid="21" grpId="1" animBg="1"/>
      <p:bldP spid="40" grpId="0"/>
      <p:bldP spid="40" grpId="1"/>
      <p:bldP spid="50" grpId="0"/>
      <p:bldP spid="50" grpId="1"/>
      <p:bldP spid="67" grpId="0"/>
      <p:bldP spid="67" grpId="1"/>
      <p:bldP spid="68" grpId="0"/>
      <p:bldP spid="68"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l="27969" t="5090" r="21158" b="15156"/>
          <a:stretch>
            <a:fillRect/>
          </a:stretch>
        </p:blipFill>
        <p:spPr>
          <a:xfrm>
            <a:off x="0" y="321963"/>
            <a:ext cx="590550" cy="925811"/>
          </a:xfrm>
          <a:prstGeom prst="rect">
            <a:avLst/>
          </a:prstGeom>
        </p:spPr>
      </p:pic>
      <p:sp>
        <p:nvSpPr>
          <p:cNvPr id="5" name="文本框 4"/>
          <p:cNvSpPr txBox="1"/>
          <p:nvPr/>
        </p:nvSpPr>
        <p:spPr>
          <a:xfrm>
            <a:off x="666115" y="1694180"/>
            <a:ext cx="6402705" cy="4954270"/>
          </a:xfrm>
          <a:prstGeom prst="rect">
            <a:avLst/>
          </a:prstGeom>
          <a:noFill/>
        </p:spPr>
        <p:txBody>
          <a:bodyPr wrap="square" rtlCol="0">
            <a:spAutoFit/>
          </a:bodyPr>
          <a:p>
            <a:r>
              <a:rPr lang="zh-CN" altLang="en-US" sz="1600" dirty="0">
                <a:latin typeface="字魂59号-创粗黑" panose="00000500000000000000" pitchFamily="2" charset="-122"/>
                <a:ea typeface="字魂59号-创粗黑" panose="00000500000000000000" pitchFamily="2" charset="-122"/>
              </a:rPr>
              <a:t>（一）晨会的组织</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活动是小学生开启一天学校生活的序曲，影响着小学生每天最初的情绪体验。《九年义务教育全日制小学、初级中学课程计划（试行）》规定：“中小学每天都有十分钟晨会时间，并把它作为活动课程的组成部分，正式排入课程表。”从这里也可以看出，晨会对小学生来说是非常重要的。</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小学班级晨会要反映出班集体和班级成员在学校生活中的经常性和固定性的项目。由于班级工作中会出现一些无法预先设计的内容，因此，晨会也可以根据一般问题与形势、班级内的突发事件、学校某些临时的要求安排临时性项目。</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班主任组织晨会的形式通常有三种。其一，组织学生参加全校性的晨会活动。包括参加学校的升旗仪式，收听学校广播等。这种形式的晨会需要班主任组织学生按时参加，保证出勤率和维持纪律。其二，按照学校规定的晨会活动要求，班主任结合班级具体的实际，自行组织晨会活动。如学校规定开展“爱国主义教育”等。其三，班主任结合班级教育目标和教育计划，结合班级学生的实际，安排活动内容。</a:t>
            </a:r>
            <a:endParaRPr lang="zh-CN" altLang="en-US" sz="1600" dirty="0">
              <a:latin typeface="字魂59号-创粗黑" panose="00000500000000000000" pitchFamily="2" charset="-122"/>
              <a:ea typeface="字魂59号-创粗黑" panose="00000500000000000000" pitchFamily="2" charset="-122"/>
            </a:endParaRPr>
          </a:p>
        </p:txBody>
      </p:sp>
      <p:sp>
        <p:nvSpPr>
          <p:cNvPr id="10" name="文本框 9"/>
          <p:cNvSpPr txBox="1"/>
          <p:nvPr/>
        </p:nvSpPr>
        <p:spPr>
          <a:xfrm>
            <a:off x="602615" y="748665"/>
            <a:ext cx="2937510" cy="534035"/>
          </a:xfrm>
          <a:prstGeom prst="rect">
            <a:avLst/>
          </a:prstGeom>
          <a:noFill/>
        </p:spPr>
        <p:txBody>
          <a:bodyPr wrap="none" rtlCol="0" anchor="t">
            <a:spAutoFit/>
          </a:bodyPr>
          <a:p>
            <a:pPr algn="l">
              <a:lnSpc>
                <a:spcPct val="120000"/>
              </a:lnSpc>
            </a:pPr>
            <a:r>
              <a:rPr lang="zh-CN" altLang="en-US" sz="2400" b="1">
                <a:latin typeface="字魂79号-萌趣奶油体" panose="00000500000000000000" pitchFamily="2" charset="-122"/>
                <a:ea typeface="字魂79号-萌趣奶油体" panose="00000500000000000000" pitchFamily="2" charset="-122"/>
                <a:sym typeface="+mn-ea"/>
              </a:rPr>
              <a:t>一、常规活动的组织</a:t>
            </a:r>
            <a:endParaRPr lang="zh-CN" altLang="en-US" sz="2400" b="1">
              <a:latin typeface="字魂79号-萌趣奶油体" panose="00000500000000000000" pitchFamily="2" charset="-122"/>
              <a:ea typeface="字魂79号-萌趣奶油体" panose="00000500000000000000" pitchFamily="2" charset="-122"/>
              <a:sym typeface="+mn-ea"/>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39710" y="2409825"/>
            <a:ext cx="4708525" cy="470852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10"/>
          <p:cNvSpPr/>
          <p:nvPr/>
        </p:nvSpPr>
        <p:spPr>
          <a:xfrm>
            <a:off x="638175" y="2047875"/>
            <a:ext cx="11134725" cy="3655695"/>
          </a:xfrm>
          <a:custGeom>
            <a:avLst/>
            <a:gdLst>
              <a:gd name="connsiteX0" fmla="*/ 0 w 10925175"/>
              <a:gd name="connsiteY0" fmla="*/ 0 h 3171825"/>
              <a:gd name="connsiteX1" fmla="*/ 10925175 w 10925175"/>
              <a:gd name="connsiteY1" fmla="*/ 0 h 3171825"/>
              <a:gd name="connsiteX2" fmla="*/ 10925175 w 10925175"/>
              <a:gd name="connsiteY2" fmla="*/ 3171825 h 3171825"/>
              <a:gd name="connsiteX3" fmla="*/ 0 w 10925175"/>
              <a:gd name="connsiteY3" fmla="*/ 3171825 h 3171825"/>
              <a:gd name="connsiteX4" fmla="*/ 0 w 10925175"/>
              <a:gd name="connsiteY4" fmla="*/ 0 h 3171825"/>
              <a:gd name="connsiteX0-1" fmla="*/ 0 w 10925175"/>
              <a:gd name="connsiteY0-2" fmla="*/ 0 h 3171825"/>
              <a:gd name="connsiteX1-3" fmla="*/ 10925175 w 10925175"/>
              <a:gd name="connsiteY1-4" fmla="*/ 0 h 3171825"/>
              <a:gd name="connsiteX2-5" fmla="*/ 10925175 w 10925175"/>
              <a:gd name="connsiteY2-6" fmla="*/ 3171825 h 3171825"/>
              <a:gd name="connsiteX3-7" fmla="*/ 419100 w 10925175"/>
              <a:gd name="connsiteY3-8" fmla="*/ 2990850 h 3171825"/>
              <a:gd name="connsiteX4-9" fmla="*/ 0 w 10925175"/>
              <a:gd name="connsiteY4-10" fmla="*/ 0 h 3171825"/>
              <a:gd name="connsiteX0-11" fmla="*/ 219075 w 11144250"/>
              <a:gd name="connsiteY0-12" fmla="*/ 0 h 3276600"/>
              <a:gd name="connsiteX1-13" fmla="*/ 11144250 w 11144250"/>
              <a:gd name="connsiteY1-14" fmla="*/ 0 h 3276600"/>
              <a:gd name="connsiteX2-15" fmla="*/ 11144250 w 11144250"/>
              <a:gd name="connsiteY2-16" fmla="*/ 3171825 h 3276600"/>
              <a:gd name="connsiteX3-17" fmla="*/ 0 w 11144250"/>
              <a:gd name="connsiteY3-18" fmla="*/ 3276600 h 3276600"/>
              <a:gd name="connsiteX4-19" fmla="*/ 219075 w 11144250"/>
              <a:gd name="connsiteY4-20" fmla="*/ 0 h 3276600"/>
              <a:gd name="connsiteX0-21" fmla="*/ 219075 w 11306175"/>
              <a:gd name="connsiteY0-22" fmla="*/ 0 h 3276600"/>
              <a:gd name="connsiteX1-23" fmla="*/ 11144250 w 11306175"/>
              <a:gd name="connsiteY1-24" fmla="*/ 0 h 3276600"/>
              <a:gd name="connsiteX2-25" fmla="*/ 11306175 w 11306175"/>
              <a:gd name="connsiteY2-26" fmla="*/ 3000375 h 3276600"/>
              <a:gd name="connsiteX3-27" fmla="*/ 0 w 11306175"/>
              <a:gd name="connsiteY3-28" fmla="*/ 3276600 h 3276600"/>
              <a:gd name="connsiteX4-29" fmla="*/ 219075 w 11306175"/>
              <a:gd name="connsiteY4-30" fmla="*/ 0 h 3276600"/>
              <a:gd name="connsiteX0-31" fmla="*/ 219075 w 11306175"/>
              <a:gd name="connsiteY0-32" fmla="*/ 0 h 3276600"/>
              <a:gd name="connsiteX1-33" fmla="*/ 11058525 w 11306175"/>
              <a:gd name="connsiteY1-34" fmla="*/ 28575 h 3276600"/>
              <a:gd name="connsiteX2-35" fmla="*/ 11306175 w 11306175"/>
              <a:gd name="connsiteY2-36" fmla="*/ 3000375 h 3276600"/>
              <a:gd name="connsiteX3-37" fmla="*/ 0 w 11306175"/>
              <a:gd name="connsiteY3-38" fmla="*/ 3276600 h 3276600"/>
              <a:gd name="connsiteX4-39" fmla="*/ 219075 w 11306175"/>
              <a:gd name="connsiteY4-40" fmla="*/ 0 h 32766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306175" h="3276600">
                <a:moveTo>
                  <a:pt x="219075" y="0"/>
                </a:moveTo>
                <a:lnTo>
                  <a:pt x="11058525" y="28575"/>
                </a:lnTo>
                <a:lnTo>
                  <a:pt x="11306175" y="3000375"/>
                </a:lnTo>
                <a:lnTo>
                  <a:pt x="0" y="3276600"/>
                </a:lnTo>
                <a:lnTo>
                  <a:pt x="219075" y="0"/>
                </a:lnTo>
                <a:close/>
              </a:path>
            </a:pathLst>
          </a:custGeom>
          <a:gradFill>
            <a:gsLst>
              <a:gs pos="50000">
                <a:srgbClr val="ED8D72"/>
              </a:gs>
              <a:gs pos="0">
                <a:srgbClr val="F3B3A1"/>
              </a:gs>
              <a:gs pos="100000">
                <a:srgbClr val="E66643"/>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grpSp>
        <p:nvGrpSpPr>
          <p:cNvPr id="26" name="组合 25"/>
          <p:cNvGrpSpPr/>
          <p:nvPr/>
        </p:nvGrpSpPr>
        <p:grpSpPr>
          <a:xfrm>
            <a:off x="297179" y="454402"/>
            <a:ext cx="3591561" cy="1365622"/>
            <a:chOff x="297179" y="454402"/>
            <a:chExt cx="3591561" cy="1365622"/>
          </a:xfrm>
        </p:grpSpPr>
        <p:pic>
          <p:nvPicPr>
            <p:cNvPr id="9" name="图片 8"/>
            <p:cNvPicPr>
              <a:picLocks noChangeAspect="1"/>
            </p:cNvPicPr>
            <p:nvPr/>
          </p:nvPicPr>
          <p:blipFill>
            <a:blip r:embed="rId1"/>
            <a:stretch>
              <a:fillRect/>
            </a:stretch>
          </p:blipFill>
          <p:spPr>
            <a:xfrm>
              <a:off x="297179" y="454402"/>
              <a:ext cx="1365622" cy="1365622"/>
            </a:xfrm>
            <a:prstGeom prst="rect">
              <a:avLst/>
            </a:prstGeom>
          </p:spPr>
        </p:pic>
        <p:sp>
          <p:nvSpPr>
            <p:cNvPr id="14" name="矩形 13"/>
            <p:cNvSpPr/>
            <p:nvPr/>
          </p:nvSpPr>
          <p:spPr>
            <a:xfrm>
              <a:off x="1295750" y="814643"/>
              <a:ext cx="2592990" cy="645160"/>
            </a:xfrm>
            <a:prstGeom prst="rect">
              <a:avLst/>
            </a:prstGeom>
          </p:spPr>
          <p:txBody>
            <a:bodyPr wrap="square">
              <a:spAutoFit/>
            </a:bodyPr>
            <a:lstStyle/>
            <a:p>
              <a:pPr algn="ctr">
                <a:defRPr/>
              </a:pPr>
              <a:r>
                <a:rPr lang="zh-CN" altLang="en-US" sz="3600" b="1" kern="0" dirty="0">
                  <a:solidFill>
                    <a:srgbClr val="CA8E3B"/>
                  </a:solidFill>
                  <a:latin typeface="黑体" panose="02010600030101010101" charset="-122"/>
                  <a:ea typeface="黑体" panose="02010600030101010101" charset="-122"/>
                  <a:cs typeface="黑体" panose="02010600030101010101" charset="-122"/>
                  <a:sym typeface="黑体" panose="02010600030101010101" charset="-122"/>
                </a:rPr>
                <a:t>项目背景</a:t>
              </a:r>
              <a:endParaRPr lang="zh-CN" altLang="en-US" sz="3600" b="1" kern="0" dirty="0">
                <a:solidFill>
                  <a:srgbClr val="CA8E3B"/>
                </a:solidFill>
                <a:latin typeface="黑体" panose="02010600030101010101" charset="-122"/>
                <a:ea typeface="黑体" panose="02010600030101010101" charset="-122"/>
                <a:cs typeface="黑体" panose="02010600030101010101" charset="-122"/>
                <a:sym typeface="黑体" panose="02010600030101010101" charset="-122"/>
              </a:endParaRPr>
            </a:p>
          </p:txBody>
        </p:sp>
      </p:grpSp>
      <p:sp>
        <p:nvSpPr>
          <p:cNvPr id="16" name="矩形 11"/>
          <p:cNvSpPr/>
          <p:nvPr/>
        </p:nvSpPr>
        <p:spPr>
          <a:xfrm flipH="1">
            <a:off x="857250" y="2047875"/>
            <a:ext cx="8181975" cy="254906"/>
          </a:xfrm>
          <a:custGeom>
            <a:avLst/>
            <a:gdLst>
              <a:gd name="connsiteX0" fmla="*/ 0 w 8181975"/>
              <a:gd name="connsiteY0" fmla="*/ 0 h 254906"/>
              <a:gd name="connsiteX1" fmla="*/ 8181975 w 8181975"/>
              <a:gd name="connsiteY1" fmla="*/ 0 h 254906"/>
              <a:gd name="connsiteX2" fmla="*/ 8181975 w 8181975"/>
              <a:gd name="connsiteY2" fmla="*/ 254906 h 254906"/>
              <a:gd name="connsiteX3" fmla="*/ 0 w 8181975"/>
              <a:gd name="connsiteY3" fmla="*/ 254906 h 254906"/>
              <a:gd name="connsiteX4" fmla="*/ 0 w 8181975"/>
              <a:gd name="connsiteY4" fmla="*/ 0 h 254906"/>
              <a:gd name="connsiteX0-1" fmla="*/ 304800 w 8181975"/>
              <a:gd name="connsiteY0-2" fmla="*/ 0 h 254906"/>
              <a:gd name="connsiteX1-3" fmla="*/ 8181975 w 8181975"/>
              <a:gd name="connsiteY1-4" fmla="*/ 0 h 254906"/>
              <a:gd name="connsiteX2-5" fmla="*/ 8181975 w 8181975"/>
              <a:gd name="connsiteY2-6" fmla="*/ 254906 h 254906"/>
              <a:gd name="connsiteX3-7" fmla="*/ 0 w 8181975"/>
              <a:gd name="connsiteY3-8" fmla="*/ 254906 h 254906"/>
              <a:gd name="connsiteX4-9" fmla="*/ 304800 w 8181975"/>
              <a:gd name="connsiteY4-10" fmla="*/ 0 h 25490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181975" h="254906">
                <a:moveTo>
                  <a:pt x="304800" y="0"/>
                </a:moveTo>
                <a:lnTo>
                  <a:pt x="8181975" y="0"/>
                </a:lnTo>
                <a:lnTo>
                  <a:pt x="8181975" y="254906"/>
                </a:lnTo>
                <a:lnTo>
                  <a:pt x="0" y="254906"/>
                </a:lnTo>
                <a:lnTo>
                  <a:pt x="304800" y="0"/>
                </a:lnTo>
                <a:close/>
              </a:path>
            </a:pathLst>
          </a:custGeom>
          <a:solidFill>
            <a:srgbClr val="EC544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17" name="矩形 16"/>
          <p:cNvSpPr/>
          <p:nvPr/>
        </p:nvSpPr>
        <p:spPr>
          <a:xfrm>
            <a:off x="2065020" y="2320925"/>
            <a:ext cx="6157595" cy="2515235"/>
          </a:xfrm>
          <a:prstGeom prst="rect">
            <a:avLst/>
          </a:prstGeom>
        </p:spPr>
        <p:txBody>
          <a:bodyPr wrap="square">
            <a:spAutoFit/>
          </a:bodyPr>
          <a:lstStyle/>
          <a:p>
            <a:pPr lvl="0" indent="457200" fontAlgn="auto">
              <a:lnSpc>
                <a:spcPct val="125000"/>
              </a:lnSpc>
              <a:defRPr/>
              <a:extLst>
                <a:ext uri="{35155182-B16C-46BC-9424-99874614C6A1}">
                  <wpsdc:indentchars xmlns:wpsdc="http://www.wps.cn/officeDocument/2017/drawingmlCustomData" val="200" checksum="59296752"/>
                </a:ext>
              </a:extLst>
            </a:pPr>
            <a:r>
              <a:rPr kumimoji="0" lang="en-US" altLang="zh-CN" b="0" i="0" u="none" strike="noStrike" kern="100" cap="none" spc="0" normalizeH="0" baseline="0" dirty="0">
                <a:solidFill>
                  <a:schemeClr val="bg1"/>
                </a:solidFill>
                <a:latin typeface="黑体" panose="02010600030101010101" charset="-122"/>
                <a:ea typeface="黑体" panose="02010600030101010101" charset="-122"/>
                <a:cs typeface="Times New Roman" panose="02020603050405020304" pitchFamily="18" charset="0"/>
                <a:sym typeface="黑体" panose="02010600030101010101" charset="-122"/>
              </a:rPr>
              <a:t> </a:t>
            </a:r>
            <a:r>
              <a:rPr kumimoji="0" b="0" i="0" u="none" strike="noStrike" kern="100" cap="none" spc="0" normalizeH="0" baseline="0" dirty="0">
                <a:solidFill>
                  <a:schemeClr val="bg1"/>
                </a:solidFill>
                <a:latin typeface="黑体" panose="02010600030101010101" charset="-122"/>
                <a:ea typeface="黑体" panose="02010600030101010101" charset="-122"/>
                <a:cs typeface="Times New Roman" panose="02020603050405020304" pitchFamily="18" charset="0"/>
                <a:sym typeface="黑体" panose="02010600030101010101" charset="-122"/>
              </a:rPr>
              <a:t>儿童都是极喜欢活动的，成功的班级活动不但使学生们身心愉悦，同时也是学生身心成长的重要途径。学校教育除了课堂教学以外，主要还包括班级活动，两者相辅相成，又相对独立。课堂教学是以学科知识的教与学为中心的活动，班级活动则包含了更广泛的意义——育人。班级活动能够为小学生提供更多的独立创造机会，让小学生在实践中获得真知，同时，班级活动在班级建设中也起着不可小觑的作用。</a:t>
            </a:r>
            <a:endParaRPr kumimoji="0" b="0" i="0" u="none" strike="noStrike" kern="100" cap="none" spc="0" normalizeH="0" baseline="0" dirty="0">
              <a:solidFill>
                <a:schemeClr val="bg1"/>
              </a:solidFill>
              <a:latin typeface="黑体" panose="02010600030101010101" charset="-122"/>
              <a:ea typeface="黑体" panose="02010600030101010101" charset="-122"/>
              <a:cs typeface="Times New Roman" panose="02020603050405020304" pitchFamily="18" charset="0"/>
              <a:sym typeface="黑体" panose="02010600030101010101" charset="-122"/>
            </a:endParaRPr>
          </a:p>
        </p:txBody>
      </p:sp>
      <p:sp>
        <p:nvSpPr>
          <p:cNvPr id="20" name="Freeform 386"/>
          <p:cNvSpPr>
            <a:spLocks noEditPoints="1"/>
          </p:cNvSpPr>
          <p:nvPr/>
        </p:nvSpPr>
        <p:spPr bwMode="auto">
          <a:xfrm>
            <a:off x="1180465" y="4697095"/>
            <a:ext cx="704215" cy="636270"/>
          </a:xfrm>
          <a:custGeom>
            <a:avLst/>
            <a:gdLst>
              <a:gd name="T0" fmla="*/ 67 w 164"/>
              <a:gd name="T1" fmla="*/ 83 h 174"/>
              <a:gd name="T2" fmla="*/ 84 w 164"/>
              <a:gd name="T3" fmla="*/ 80 h 174"/>
              <a:gd name="T4" fmla="*/ 87 w 164"/>
              <a:gd name="T5" fmla="*/ 74 h 174"/>
              <a:gd name="T6" fmla="*/ 80 w 164"/>
              <a:gd name="T7" fmla="*/ 63 h 174"/>
              <a:gd name="T8" fmla="*/ 77 w 164"/>
              <a:gd name="T9" fmla="*/ 56 h 174"/>
              <a:gd name="T10" fmla="*/ 76 w 164"/>
              <a:gd name="T11" fmla="*/ 43 h 174"/>
              <a:gd name="T12" fmla="*/ 119 w 164"/>
              <a:gd name="T13" fmla="*/ 0 h 174"/>
              <a:gd name="T14" fmla="*/ 163 w 164"/>
              <a:gd name="T15" fmla="*/ 43 h 174"/>
              <a:gd name="T16" fmla="*/ 158 w 164"/>
              <a:gd name="T17" fmla="*/ 64 h 174"/>
              <a:gd name="T18" fmla="*/ 144 w 164"/>
              <a:gd name="T19" fmla="*/ 79 h 174"/>
              <a:gd name="T20" fmla="*/ 162 w 164"/>
              <a:gd name="T21" fmla="*/ 123 h 174"/>
              <a:gd name="T22" fmla="*/ 146 w 164"/>
              <a:gd name="T23" fmla="*/ 155 h 174"/>
              <a:gd name="T24" fmla="*/ 121 w 164"/>
              <a:gd name="T25" fmla="*/ 169 h 174"/>
              <a:gd name="T26" fmla="*/ 85 w 164"/>
              <a:gd name="T27" fmla="*/ 174 h 174"/>
              <a:gd name="T28" fmla="*/ 5 w 164"/>
              <a:gd name="T29" fmla="*/ 127 h 174"/>
              <a:gd name="T30" fmla="*/ 1 w 164"/>
              <a:gd name="T31" fmla="*/ 91 h 174"/>
              <a:gd name="T32" fmla="*/ 7 w 164"/>
              <a:gd name="T33" fmla="*/ 65 h 174"/>
              <a:gd name="T34" fmla="*/ 20 w 164"/>
              <a:gd name="T35" fmla="*/ 58 h 174"/>
              <a:gd name="T36" fmla="*/ 33 w 164"/>
              <a:gd name="T37" fmla="*/ 68 h 174"/>
              <a:gd name="T38" fmla="*/ 67 w 164"/>
              <a:gd name="T39" fmla="*/ 83 h 174"/>
              <a:gd name="T40" fmla="*/ 90 w 164"/>
              <a:gd name="T41" fmla="*/ 91 h 174"/>
              <a:gd name="T42" fmla="*/ 67 w 164"/>
              <a:gd name="T43" fmla="*/ 95 h 174"/>
              <a:gd name="T44" fmla="*/ 23 w 164"/>
              <a:gd name="T45" fmla="*/ 76 h 174"/>
              <a:gd name="T46" fmla="*/ 18 w 164"/>
              <a:gd name="T47" fmla="*/ 71 h 174"/>
              <a:gd name="T48" fmla="*/ 18 w 164"/>
              <a:gd name="T49" fmla="*/ 71 h 174"/>
              <a:gd name="T50" fmla="*/ 13 w 164"/>
              <a:gd name="T51" fmla="*/ 92 h 174"/>
              <a:gd name="T52" fmla="*/ 17 w 164"/>
              <a:gd name="T53" fmla="*/ 123 h 174"/>
              <a:gd name="T54" fmla="*/ 85 w 164"/>
              <a:gd name="T55" fmla="*/ 161 h 174"/>
              <a:gd name="T56" fmla="*/ 118 w 164"/>
              <a:gd name="T57" fmla="*/ 157 h 174"/>
              <a:gd name="T58" fmla="*/ 137 w 164"/>
              <a:gd name="T59" fmla="*/ 146 h 174"/>
              <a:gd name="T60" fmla="*/ 149 w 164"/>
              <a:gd name="T61" fmla="*/ 122 h 174"/>
              <a:gd name="T62" fmla="*/ 134 w 164"/>
              <a:gd name="T63" fmla="*/ 85 h 174"/>
              <a:gd name="T64" fmla="*/ 132 w 164"/>
              <a:gd name="T65" fmla="*/ 76 h 174"/>
              <a:gd name="T66" fmla="*/ 139 w 164"/>
              <a:gd name="T67" fmla="*/ 68 h 174"/>
              <a:gd name="T68" fmla="*/ 147 w 164"/>
              <a:gd name="T69" fmla="*/ 58 h 174"/>
              <a:gd name="T70" fmla="*/ 151 w 164"/>
              <a:gd name="T71" fmla="*/ 43 h 174"/>
              <a:gd name="T72" fmla="*/ 119 w 164"/>
              <a:gd name="T73" fmla="*/ 12 h 174"/>
              <a:gd name="T74" fmla="*/ 88 w 164"/>
              <a:gd name="T75" fmla="*/ 43 h 174"/>
              <a:gd name="T76" fmla="*/ 89 w 164"/>
              <a:gd name="T77" fmla="*/ 52 h 174"/>
              <a:gd name="T78" fmla="*/ 98 w 164"/>
              <a:gd name="T79" fmla="*/ 68 h 174"/>
              <a:gd name="T80" fmla="*/ 100 w 164"/>
              <a:gd name="T81" fmla="*/ 76 h 174"/>
              <a:gd name="T82" fmla="*/ 97 w 164"/>
              <a:gd name="T83" fmla="*/ 85 h 174"/>
              <a:gd name="T84" fmla="*/ 90 w 164"/>
              <a:gd name="T85" fmla="*/ 9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4" h="174">
                <a:moveTo>
                  <a:pt x="67" y="83"/>
                </a:moveTo>
                <a:cubicBezTo>
                  <a:pt x="74" y="83"/>
                  <a:pt x="80" y="82"/>
                  <a:pt x="84" y="80"/>
                </a:cubicBezTo>
                <a:cubicBezTo>
                  <a:pt x="87" y="78"/>
                  <a:pt x="89" y="77"/>
                  <a:pt x="87" y="74"/>
                </a:cubicBezTo>
                <a:cubicBezTo>
                  <a:pt x="86" y="70"/>
                  <a:pt x="82" y="67"/>
                  <a:pt x="80" y="63"/>
                </a:cubicBezTo>
                <a:cubicBezTo>
                  <a:pt x="79" y="61"/>
                  <a:pt x="78" y="58"/>
                  <a:pt x="77" y="56"/>
                </a:cubicBezTo>
                <a:cubicBezTo>
                  <a:pt x="76" y="52"/>
                  <a:pt x="76" y="48"/>
                  <a:pt x="76" y="43"/>
                </a:cubicBezTo>
                <a:cubicBezTo>
                  <a:pt x="76" y="19"/>
                  <a:pt x="95" y="0"/>
                  <a:pt x="119" y="0"/>
                </a:cubicBezTo>
                <a:cubicBezTo>
                  <a:pt x="143" y="0"/>
                  <a:pt x="163" y="19"/>
                  <a:pt x="163" y="43"/>
                </a:cubicBezTo>
                <a:cubicBezTo>
                  <a:pt x="163" y="51"/>
                  <a:pt x="161" y="58"/>
                  <a:pt x="158" y="64"/>
                </a:cubicBezTo>
                <a:cubicBezTo>
                  <a:pt x="154" y="70"/>
                  <a:pt x="150" y="75"/>
                  <a:pt x="144" y="79"/>
                </a:cubicBezTo>
                <a:cubicBezTo>
                  <a:pt x="147" y="86"/>
                  <a:pt x="164" y="96"/>
                  <a:pt x="162" y="123"/>
                </a:cubicBezTo>
                <a:cubicBezTo>
                  <a:pt x="161" y="134"/>
                  <a:pt x="156" y="145"/>
                  <a:pt x="146" y="155"/>
                </a:cubicBezTo>
                <a:cubicBezTo>
                  <a:pt x="140" y="161"/>
                  <a:pt x="132" y="166"/>
                  <a:pt x="121" y="169"/>
                </a:cubicBezTo>
                <a:cubicBezTo>
                  <a:pt x="111" y="172"/>
                  <a:pt x="99" y="174"/>
                  <a:pt x="85" y="174"/>
                </a:cubicBezTo>
                <a:cubicBezTo>
                  <a:pt x="36" y="174"/>
                  <a:pt x="14" y="152"/>
                  <a:pt x="5" y="127"/>
                </a:cubicBezTo>
                <a:cubicBezTo>
                  <a:pt x="1" y="115"/>
                  <a:pt x="0" y="102"/>
                  <a:pt x="1" y="91"/>
                </a:cubicBezTo>
                <a:cubicBezTo>
                  <a:pt x="1" y="80"/>
                  <a:pt x="4" y="70"/>
                  <a:pt x="7" y="65"/>
                </a:cubicBezTo>
                <a:cubicBezTo>
                  <a:pt x="10" y="59"/>
                  <a:pt x="15" y="56"/>
                  <a:pt x="20" y="58"/>
                </a:cubicBezTo>
                <a:cubicBezTo>
                  <a:pt x="26" y="60"/>
                  <a:pt x="29" y="64"/>
                  <a:pt x="33" y="68"/>
                </a:cubicBezTo>
                <a:cubicBezTo>
                  <a:pt x="38" y="75"/>
                  <a:pt x="44" y="82"/>
                  <a:pt x="67" y="83"/>
                </a:cubicBezTo>
                <a:close/>
                <a:moveTo>
                  <a:pt x="90" y="91"/>
                </a:moveTo>
                <a:cubicBezTo>
                  <a:pt x="84" y="93"/>
                  <a:pt x="76" y="95"/>
                  <a:pt x="67" y="95"/>
                </a:cubicBezTo>
                <a:cubicBezTo>
                  <a:pt x="39" y="95"/>
                  <a:pt x="30" y="84"/>
                  <a:pt x="23" y="76"/>
                </a:cubicBezTo>
                <a:cubicBezTo>
                  <a:pt x="21" y="74"/>
                  <a:pt x="20" y="72"/>
                  <a:pt x="18" y="71"/>
                </a:cubicBezTo>
                <a:cubicBezTo>
                  <a:pt x="18" y="71"/>
                  <a:pt x="18" y="71"/>
                  <a:pt x="18" y="71"/>
                </a:cubicBezTo>
                <a:cubicBezTo>
                  <a:pt x="16" y="75"/>
                  <a:pt x="14" y="83"/>
                  <a:pt x="13" y="92"/>
                </a:cubicBezTo>
                <a:cubicBezTo>
                  <a:pt x="12" y="102"/>
                  <a:pt x="13" y="112"/>
                  <a:pt x="17" y="123"/>
                </a:cubicBezTo>
                <a:cubicBezTo>
                  <a:pt x="24" y="143"/>
                  <a:pt x="43" y="161"/>
                  <a:pt x="85" y="161"/>
                </a:cubicBezTo>
                <a:cubicBezTo>
                  <a:pt x="98" y="161"/>
                  <a:pt x="109" y="160"/>
                  <a:pt x="118" y="157"/>
                </a:cubicBezTo>
                <a:cubicBezTo>
                  <a:pt x="126" y="155"/>
                  <a:pt x="132" y="151"/>
                  <a:pt x="137" y="146"/>
                </a:cubicBezTo>
                <a:cubicBezTo>
                  <a:pt x="145" y="138"/>
                  <a:pt x="149" y="130"/>
                  <a:pt x="149" y="122"/>
                </a:cubicBezTo>
                <a:cubicBezTo>
                  <a:pt x="151" y="104"/>
                  <a:pt x="141" y="98"/>
                  <a:pt x="134" y="85"/>
                </a:cubicBezTo>
                <a:cubicBezTo>
                  <a:pt x="133" y="82"/>
                  <a:pt x="132" y="79"/>
                  <a:pt x="132" y="76"/>
                </a:cubicBezTo>
                <a:cubicBezTo>
                  <a:pt x="133" y="71"/>
                  <a:pt x="136" y="70"/>
                  <a:pt x="139" y="68"/>
                </a:cubicBezTo>
                <a:cubicBezTo>
                  <a:pt x="142" y="65"/>
                  <a:pt x="145" y="62"/>
                  <a:pt x="147" y="58"/>
                </a:cubicBezTo>
                <a:cubicBezTo>
                  <a:pt x="149" y="54"/>
                  <a:pt x="151" y="49"/>
                  <a:pt x="151" y="43"/>
                </a:cubicBezTo>
                <a:cubicBezTo>
                  <a:pt x="151" y="26"/>
                  <a:pt x="137" y="12"/>
                  <a:pt x="119" y="12"/>
                </a:cubicBezTo>
                <a:cubicBezTo>
                  <a:pt x="102" y="12"/>
                  <a:pt x="88" y="26"/>
                  <a:pt x="88" y="43"/>
                </a:cubicBezTo>
                <a:cubicBezTo>
                  <a:pt x="88" y="47"/>
                  <a:pt x="88" y="50"/>
                  <a:pt x="89" y="52"/>
                </a:cubicBezTo>
                <a:cubicBezTo>
                  <a:pt x="92" y="61"/>
                  <a:pt x="95" y="61"/>
                  <a:pt x="98" y="68"/>
                </a:cubicBezTo>
                <a:cubicBezTo>
                  <a:pt x="99" y="71"/>
                  <a:pt x="100" y="74"/>
                  <a:pt x="100" y="76"/>
                </a:cubicBezTo>
                <a:cubicBezTo>
                  <a:pt x="100" y="80"/>
                  <a:pt x="99" y="83"/>
                  <a:pt x="97" y="85"/>
                </a:cubicBezTo>
                <a:cubicBezTo>
                  <a:pt x="95" y="87"/>
                  <a:pt x="93" y="89"/>
                  <a:pt x="90" y="91"/>
                </a:cubicBezTo>
                <a:close/>
              </a:path>
            </a:pathLst>
          </a:custGeom>
          <a:solidFill>
            <a:schemeClr val="bg1"/>
          </a:solid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1" name="Freeform 387"/>
          <p:cNvSpPr/>
          <p:nvPr/>
        </p:nvSpPr>
        <p:spPr bwMode="auto">
          <a:xfrm>
            <a:off x="1833245" y="4788535"/>
            <a:ext cx="167005" cy="163830"/>
          </a:xfrm>
          <a:custGeom>
            <a:avLst/>
            <a:gdLst>
              <a:gd name="T0" fmla="*/ 6 w 39"/>
              <a:gd name="T1" fmla="*/ 10 h 45"/>
              <a:gd name="T2" fmla="*/ 18 w 39"/>
              <a:gd name="T3" fmla="*/ 5 h 45"/>
              <a:gd name="T4" fmla="*/ 34 w 39"/>
              <a:gd name="T5" fmla="*/ 19 h 45"/>
              <a:gd name="T6" fmla="*/ 10 w 39"/>
              <a:gd name="T7" fmla="*/ 29 h 45"/>
              <a:gd name="T8" fmla="*/ 17 w 39"/>
              <a:gd name="T9" fmla="*/ 37 h 45"/>
              <a:gd name="T10" fmla="*/ 8 w 39"/>
              <a:gd name="T11" fmla="*/ 42 h 45"/>
              <a:gd name="T12" fmla="*/ 0 w 39"/>
              <a:gd name="T13" fmla="*/ 37 h 45"/>
              <a:gd name="T14" fmla="*/ 0 w 39"/>
              <a:gd name="T15" fmla="*/ 36 h 45"/>
              <a:gd name="T16" fmla="*/ 5 w 39"/>
              <a:gd name="T17" fmla="*/ 15 h 45"/>
              <a:gd name="T18" fmla="*/ 5 w 39"/>
              <a:gd name="T19" fmla="*/ 14 h 45"/>
              <a:gd name="T20" fmla="*/ 6 w 39"/>
              <a:gd name="T21"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5">
                <a:moveTo>
                  <a:pt x="6" y="10"/>
                </a:moveTo>
                <a:cubicBezTo>
                  <a:pt x="10" y="11"/>
                  <a:pt x="12" y="9"/>
                  <a:pt x="18" y="5"/>
                </a:cubicBezTo>
                <a:cubicBezTo>
                  <a:pt x="27" y="0"/>
                  <a:pt x="39" y="10"/>
                  <a:pt x="34" y="19"/>
                </a:cubicBezTo>
                <a:cubicBezTo>
                  <a:pt x="28" y="27"/>
                  <a:pt x="24" y="29"/>
                  <a:pt x="10" y="29"/>
                </a:cubicBezTo>
                <a:cubicBezTo>
                  <a:pt x="15" y="30"/>
                  <a:pt x="17" y="34"/>
                  <a:pt x="17" y="37"/>
                </a:cubicBezTo>
                <a:cubicBezTo>
                  <a:pt x="16" y="41"/>
                  <a:pt x="12" y="45"/>
                  <a:pt x="8" y="42"/>
                </a:cubicBezTo>
                <a:cubicBezTo>
                  <a:pt x="6" y="40"/>
                  <a:pt x="6" y="38"/>
                  <a:pt x="0" y="37"/>
                </a:cubicBezTo>
                <a:cubicBezTo>
                  <a:pt x="0" y="36"/>
                  <a:pt x="0" y="36"/>
                  <a:pt x="0" y="36"/>
                </a:cubicBezTo>
                <a:cubicBezTo>
                  <a:pt x="3" y="30"/>
                  <a:pt x="5" y="23"/>
                  <a:pt x="5" y="15"/>
                </a:cubicBezTo>
                <a:cubicBezTo>
                  <a:pt x="5" y="14"/>
                  <a:pt x="5" y="14"/>
                  <a:pt x="5" y="14"/>
                </a:cubicBezTo>
                <a:cubicBezTo>
                  <a:pt x="6" y="10"/>
                  <a:pt x="6" y="10"/>
                  <a:pt x="6" y="1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2" name="Oval 388"/>
          <p:cNvSpPr>
            <a:spLocks noChangeArrowheads="1"/>
          </p:cNvSpPr>
          <p:nvPr/>
        </p:nvSpPr>
        <p:spPr bwMode="auto">
          <a:xfrm>
            <a:off x="1708150" y="4791710"/>
            <a:ext cx="56515" cy="48260"/>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3" name="Freeform 389"/>
          <p:cNvSpPr>
            <a:spLocks noEditPoints="1"/>
          </p:cNvSpPr>
          <p:nvPr/>
        </p:nvSpPr>
        <p:spPr bwMode="auto">
          <a:xfrm>
            <a:off x="1318260" y="5015865"/>
            <a:ext cx="321310" cy="193675"/>
          </a:xfrm>
          <a:custGeom>
            <a:avLst/>
            <a:gdLst>
              <a:gd name="T0" fmla="*/ 48 w 75"/>
              <a:gd name="T1" fmla="*/ 0 h 53"/>
              <a:gd name="T2" fmla="*/ 67 w 75"/>
              <a:gd name="T3" fmla="*/ 8 h 53"/>
              <a:gd name="T4" fmla="*/ 75 w 75"/>
              <a:gd name="T5" fmla="*/ 27 h 53"/>
              <a:gd name="T6" fmla="*/ 67 w 75"/>
              <a:gd name="T7" fmla="*/ 46 h 53"/>
              <a:gd name="T8" fmla="*/ 48 w 75"/>
              <a:gd name="T9" fmla="*/ 53 h 53"/>
              <a:gd name="T10" fmla="*/ 16 w 75"/>
              <a:gd name="T11" fmla="*/ 45 h 53"/>
              <a:gd name="T12" fmla="*/ 0 w 75"/>
              <a:gd name="T13" fmla="*/ 27 h 53"/>
              <a:gd name="T14" fmla="*/ 16 w 75"/>
              <a:gd name="T15" fmla="*/ 9 h 53"/>
              <a:gd name="T16" fmla="*/ 48 w 75"/>
              <a:gd name="T17" fmla="*/ 0 h 53"/>
              <a:gd name="T18" fmla="*/ 59 w 75"/>
              <a:gd name="T19" fmla="*/ 17 h 53"/>
              <a:gd name="T20" fmla="*/ 48 w 75"/>
              <a:gd name="T21" fmla="*/ 13 h 53"/>
              <a:gd name="T22" fmla="*/ 22 w 75"/>
              <a:gd name="T23" fmla="*/ 20 h 53"/>
              <a:gd name="T24" fmla="*/ 13 w 75"/>
              <a:gd name="T25" fmla="*/ 27 h 53"/>
              <a:gd name="T26" fmla="*/ 22 w 75"/>
              <a:gd name="T27" fmla="*/ 34 h 53"/>
              <a:gd name="T28" fmla="*/ 48 w 75"/>
              <a:gd name="T29" fmla="*/ 41 h 53"/>
              <a:gd name="T30" fmla="*/ 59 w 75"/>
              <a:gd name="T31" fmla="*/ 37 h 53"/>
              <a:gd name="T32" fmla="*/ 63 w 75"/>
              <a:gd name="T33" fmla="*/ 27 h 53"/>
              <a:gd name="T34" fmla="*/ 59 w 75"/>
              <a:gd name="T35"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53">
                <a:moveTo>
                  <a:pt x="48" y="0"/>
                </a:moveTo>
                <a:cubicBezTo>
                  <a:pt x="56" y="0"/>
                  <a:pt x="62" y="3"/>
                  <a:pt x="67" y="8"/>
                </a:cubicBezTo>
                <a:cubicBezTo>
                  <a:pt x="72" y="13"/>
                  <a:pt x="75" y="20"/>
                  <a:pt x="75" y="27"/>
                </a:cubicBezTo>
                <a:cubicBezTo>
                  <a:pt x="75" y="34"/>
                  <a:pt x="72" y="41"/>
                  <a:pt x="67" y="46"/>
                </a:cubicBezTo>
                <a:cubicBezTo>
                  <a:pt x="62" y="51"/>
                  <a:pt x="56" y="53"/>
                  <a:pt x="48" y="53"/>
                </a:cubicBezTo>
                <a:cubicBezTo>
                  <a:pt x="41" y="53"/>
                  <a:pt x="27" y="50"/>
                  <a:pt x="16" y="45"/>
                </a:cubicBezTo>
                <a:cubicBezTo>
                  <a:pt x="7" y="41"/>
                  <a:pt x="0" y="35"/>
                  <a:pt x="0" y="27"/>
                </a:cubicBezTo>
                <a:cubicBezTo>
                  <a:pt x="0" y="19"/>
                  <a:pt x="7" y="13"/>
                  <a:pt x="16" y="9"/>
                </a:cubicBezTo>
                <a:cubicBezTo>
                  <a:pt x="27" y="4"/>
                  <a:pt x="41" y="0"/>
                  <a:pt x="48" y="0"/>
                </a:cubicBezTo>
                <a:close/>
                <a:moveTo>
                  <a:pt x="59" y="17"/>
                </a:moveTo>
                <a:cubicBezTo>
                  <a:pt x="56" y="14"/>
                  <a:pt x="52" y="13"/>
                  <a:pt x="48" y="13"/>
                </a:cubicBezTo>
                <a:cubicBezTo>
                  <a:pt x="42" y="13"/>
                  <a:pt x="30" y="15"/>
                  <a:pt x="22" y="20"/>
                </a:cubicBezTo>
                <a:cubicBezTo>
                  <a:pt x="16" y="22"/>
                  <a:pt x="13" y="25"/>
                  <a:pt x="13" y="27"/>
                </a:cubicBezTo>
                <a:cubicBezTo>
                  <a:pt x="13" y="29"/>
                  <a:pt x="16" y="32"/>
                  <a:pt x="22" y="34"/>
                </a:cubicBezTo>
                <a:cubicBezTo>
                  <a:pt x="30" y="38"/>
                  <a:pt x="42" y="41"/>
                  <a:pt x="48" y="41"/>
                </a:cubicBezTo>
                <a:cubicBezTo>
                  <a:pt x="52" y="41"/>
                  <a:pt x="56" y="40"/>
                  <a:pt x="59" y="37"/>
                </a:cubicBezTo>
                <a:cubicBezTo>
                  <a:pt x="62" y="34"/>
                  <a:pt x="63" y="31"/>
                  <a:pt x="63" y="27"/>
                </a:cubicBezTo>
                <a:cubicBezTo>
                  <a:pt x="63" y="23"/>
                  <a:pt x="62" y="19"/>
                  <a:pt x="59" y="1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grpSp>
        <p:nvGrpSpPr>
          <p:cNvPr id="24" name="组合 23"/>
          <p:cNvGrpSpPr/>
          <p:nvPr/>
        </p:nvGrpSpPr>
        <p:grpSpPr>
          <a:xfrm>
            <a:off x="2014122" y="5095376"/>
            <a:ext cx="597997" cy="453629"/>
            <a:chOff x="6029777" y="1990790"/>
            <a:chExt cx="620032" cy="494681"/>
          </a:xfrm>
          <a:solidFill>
            <a:schemeClr val="bg1"/>
          </a:solidFill>
        </p:grpSpPr>
        <p:sp>
          <p:nvSpPr>
            <p:cNvPr id="25" name="Freeform 386"/>
            <p:cNvSpPr>
              <a:spLocks noEditPoints="1"/>
            </p:cNvSpPr>
            <p:nvPr/>
          </p:nvSpPr>
          <p:spPr bwMode="auto">
            <a:xfrm>
              <a:off x="6029777" y="1990790"/>
              <a:ext cx="532240" cy="494681"/>
            </a:xfrm>
            <a:custGeom>
              <a:avLst/>
              <a:gdLst>
                <a:gd name="T0" fmla="*/ 67 w 164"/>
                <a:gd name="T1" fmla="*/ 83 h 174"/>
                <a:gd name="T2" fmla="*/ 84 w 164"/>
                <a:gd name="T3" fmla="*/ 80 h 174"/>
                <a:gd name="T4" fmla="*/ 87 w 164"/>
                <a:gd name="T5" fmla="*/ 74 h 174"/>
                <a:gd name="T6" fmla="*/ 80 w 164"/>
                <a:gd name="T7" fmla="*/ 63 h 174"/>
                <a:gd name="T8" fmla="*/ 77 w 164"/>
                <a:gd name="T9" fmla="*/ 56 h 174"/>
                <a:gd name="T10" fmla="*/ 76 w 164"/>
                <a:gd name="T11" fmla="*/ 43 h 174"/>
                <a:gd name="T12" fmla="*/ 119 w 164"/>
                <a:gd name="T13" fmla="*/ 0 h 174"/>
                <a:gd name="T14" fmla="*/ 163 w 164"/>
                <a:gd name="T15" fmla="*/ 43 h 174"/>
                <a:gd name="T16" fmla="*/ 158 w 164"/>
                <a:gd name="T17" fmla="*/ 64 h 174"/>
                <a:gd name="T18" fmla="*/ 144 w 164"/>
                <a:gd name="T19" fmla="*/ 79 h 174"/>
                <a:gd name="T20" fmla="*/ 162 w 164"/>
                <a:gd name="T21" fmla="*/ 123 h 174"/>
                <a:gd name="T22" fmla="*/ 146 w 164"/>
                <a:gd name="T23" fmla="*/ 155 h 174"/>
                <a:gd name="T24" fmla="*/ 121 w 164"/>
                <a:gd name="T25" fmla="*/ 169 h 174"/>
                <a:gd name="T26" fmla="*/ 85 w 164"/>
                <a:gd name="T27" fmla="*/ 174 h 174"/>
                <a:gd name="T28" fmla="*/ 5 w 164"/>
                <a:gd name="T29" fmla="*/ 127 h 174"/>
                <a:gd name="T30" fmla="*/ 1 w 164"/>
                <a:gd name="T31" fmla="*/ 91 h 174"/>
                <a:gd name="T32" fmla="*/ 7 w 164"/>
                <a:gd name="T33" fmla="*/ 65 h 174"/>
                <a:gd name="T34" fmla="*/ 20 w 164"/>
                <a:gd name="T35" fmla="*/ 58 h 174"/>
                <a:gd name="T36" fmla="*/ 33 w 164"/>
                <a:gd name="T37" fmla="*/ 68 h 174"/>
                <a:gd name="T38" fmla="*/ 67 w 164"/>
                <a:gd name="T39" fmla="*/ 83 h 174"/>
                <a:gd name="T40" fmla="*/ 90 w 164"/>
                <a:gd name="T41" fmla="*/ 91 h 174"/>
                <a:gd name="T42" fmla="*/ 67 w 164"/>
                <a:gd name="T43" fmla="*/ 95 h 174"/>
                <a:gd name="T44" fmla="*/ 23 w 164"/>
                <a:gd name="T45" fmla="*/ 76 h 174"/>
                <a:gd name="T46" fmla="*/ 18 w 164"/>
                <a:gd name="T47" fmla="*/ 71 h 174"/>
                <a:gd name="T48" fmla="*/ 18 w 164"/>
                <a:gd name="T49" fmla="*/ 71 h 174"/>
                <a:gd name="T50" fmla="*/ 13 w 164"/>
                <a:gd name="T51" fmla="*/ 92 h 174"/>
                <a:gd name="T52" fmla="*/ 17 w 164"/>
                <a:gd name="T53" fmla="*/ 123 h 174"/>
                <a:gd name="T54" fmla="*/ 85 w 164"/>
                <a:gd name="T55" fmla="*/ 161 h 174"/>
                <a:gd name="T56" fmla="*/ 118 w 164"/>
                <a:gd name="T57" fmla="*/ 157 h 174"/>
                <a:gd name="T58" fmla="*/ 137 w 164"/>
                <a:gd name="T59" fmla="*/ 146 h 174"/>
                <a:gd name="T60" fmla="*/ 149 w 164"/>
                <a:gd name="T61" fmla="*/ 122 h 174"/>
                <a:gd name="T62" fmla="*/ 134 w 164"/>
                <a:gd name="T63" fmla="*/ 85 h 174"/>
                <a:gd name="T64" fmla="*/ 132 w 164"/>
                <a:gd name="T65" fmla="*/ 76 h 174"/>
                <a:gd name="T66" fmla="*/ 139 w 164"/>
                <a:gd name="T67" fmla="*/ 68 h 174"/>
                <a:gd name="T68" fmla="*/ 147 w 164"/>
                <a:gd name="T69" fmla="*/ 58 h 174"/>
                <a:gd name="T70" fmla="*/ 151 w 164"/>
                <a:gd name="T71" fmla="*/ 43 h 174"/>
                <a:gd name="T72" fmla="*/ 119 w 164"/>
                <a:gd name="T73" fmla="*/ 12 h 174"/>
                <a:gd name="T74" fmla="*/ 88 w 164"/>
                <a:gd name="T75" fmla="*/ 43 h 174"/>
                <a:gd name="T76" fmla="*/ 89 w 164"/>
                <a:gd name="T77" fmla="*/ 52 h 174"/>
                <a:gd name="T78" fmla="*/ 98 w 164"/>
                <a:gd name="T79" fmla="*/ 68 h 174"/>
                <a:gd name="T80" fmla="*/ 100 w 164"/>
                <a:gd name="T81" fmla="*/ 76 h 174"/>
                <a:gd name="T82" fmla="*/ 97 w 164"/>
                <a:gd name="T83" fmla="*/ 85 h 174"/>
                <a:gd name="T84" fmla="*/ 90 w 164"/>
                <a:gd name="T85" fmla="*/ 9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4" h="174">
                  <a:moveTo>
                    <a:pt x="67" y="83"/>
                  </a:moveTo>
                  <a:cubicBezTo>
                    <a:pt x="74" y="83"/>
                    <a:pt x="80" y="82"/>
                    <a:pt x="84" y="80"/>
                  </a:cubicBezTo>
                  <a:cubicBezTo>
                    <a:pt x="87" y="78"/>
                    <a:pt x="89" y="77"/>
                    <a:pt x="87" y="74"/>
                  </a:cubicBezTo>
                  <a:cubicBezTo>
                    <a:pt x="86" y="70"/>
                    <a:pt x="82" y="67"/>
                    <a:pt x="80" y="63"/>
                  </a:cubicBezTo>
                  <a:cubicBezTo>
                    <a:pt x="79" y="61"/>
                    <a:pt x="78" y="58"/>
                    <a:pt x="77" y="56"/>
                  </a:cubicBezTo>
                  <a:cubicBezTo>
                    <a:pt x="76" y="52"/>
                    <a:pt x="76" y="48"/>
                    <a:pt x="76" y="43"/>
                  </a:cubicBezTo>
                  <a:cubicBezTo>
                    <a:pt x="76" y="19"/>
                    <a:pt x="95" y="0"/>
                    <a:pt x="119" y="0"/>
                  </a:cubicBezTo>
                  <a:cubicBezTo>
                    <a:pt x="143" y="0"/>
                    <a:pt x="163" y="19"/>
                    <a:pt x="163" y="43"/>
                  </a:cubicBezTo>
                  <a:cubicBezTo>
                    <a:pt x="163" y="51"/>
                    <a:pt x="161" y="58"/>
                    <a:pt x="158" y="64"/>
                  </a:cubicBezTo>
                  <a:cubicBezTo>
                    <a:pt x="154" y="70"/>
                    <a:pt x="150" y="75"/>
                    <a:pt x="144" y="79"/>
                  </a:cubicBezTo>
                  <a:cubicBezTo>
                    <a:pt x="147" y="86"/>
                    <a:pt x="164" y="96"/>
                    <a:pt x="162" y="123"/>
                  </a:cubicBezTo>
                  <a:cubicBezTo>
                    <a:pt x="161" y="134"/>
                    <a:pt x="156" y="145"/>
                    <a:pt x="146" y="155"/>
                  </a:cubicBezTo>
                  <a:cubicBezTo>
                    <a:pt x="140" y="161"/>
                    <a:pt x="132" y="166"/>
                    <a:pt x="121" y="169"/>
                  </a:cubicBezTo>
                  <a:cubicBezTo>
                    <a:pt x="111" y="172"/>
                    <a:pt x="99" y="174"/>
                    <a:pt x="85" y="174"/>
                  </a:cubicBezTo>
                  <a:cubicBezTo>
                    <a:pt x="36" y="174"/>
                    <a:pt x="14" y="152"/>
                    <a:pt x="5" y="127"/>
                  </a:cubicBezTo>
                  <a:cubicBezTo>
                    <a:pt x="1" y="115"/>
                    <a:pt x="0" y="102"/>
                    <a:pt x="1" y="91"/>
                  </a:cubicBezTo>
                  <a:cubicBezTo>
                    <a:pt x="1" y="80"/>
                    <a:pt x="4" y="70"/>
                    <a:pt x="7" y="65"/>
                  </a:cubicBezTo>
                  <a:cubicBezTo>
                    <a:pt x="10" y="59"/>
                    <a:pt x="15" y="56"/>
                    <a:pt x="20" y="58"/>
                  </a:cubicBezTo>
                  <a:cubicBezTo>
                    <a:pt x="26" y="60"/>
                    <a:pt x="29" y="64"/>
                    <a:pt x="33" y="68"/>
                  </a:cubicBezTo>
                  <a:cubicBezTo>
                    <a:pt x="38" y="75"/>
                    <a:pt x="44" y="82"/>
                    <a:pt x="67" y="83"/>
                  </a:cubicBezTo>
                  <a:close/>
                  <a:moveTo>
                    <a:pt x="90" y="91"/>
                  </a:moveTo>
                  <a:cubicBezTo>
                    <a:pt x="84" y="93"/>
                    <a:pt x="76" y="95"/>
                    <a:pt x="67" y="95"/>
                  </a:cubicBezTo>
                  <a:cubicBezTo>
                    <a:pt x="39" y="95"/>
                    <a:pt x="30" y="84"/>
                    <a:pt x="23" y="76"/>
                  </a:cubicBezTo>
                  <a:cubicBezTo>
                    <a:pt x="21" y="74"/>
                    <a:pt x="20" y="72"/>
                    <a:pt x="18" y="71"/>
                  </a:cubicBezTo>
                  <a:cubicBezTo>
                    <a:pt x="18" y="71"/>
                    <a:pt x="18" y="71"/>
                    <a:pt x="18" y="71"/>
                  </a:cubicBezTo>
                  <a:cubicBezTo>
                    <a:pt x="16" y="75"/>
                    <a:pt x="14" y="83"/>
                    <a:pt x="13" y="92"/>
                  </a:cubicBezTo>
                  <a:cubicBezTo>
                    <a:pt x="12" y="102"/>
                    <a:pt x="13" y="112"/>
                    <a:pt x="17" y="123"/>
                  </a:cubicBezTo>
                  <a:cubicBezTo>
                    <a:pt x="24" y="143"/>
                    <a:pt x="43" y="161"/>
                    <a:pt x="85" y="161"/>
                  </a:cubicBezTo>
                  <a:cubicBezTo>
                    <a:pt x="98" y="161"/>
                    <a:pt x="109" y="160"/>
                    <a:pt x="118" y="157"/>
                  </a:cubicBezTo>
                  <a:cubicBezTo>
                    <a:pt x="126" y="155"/>
                    <a:pt x="132" y="151"/>
                    <a:pt x="137" y="146"/>
                  </a:cubicBezTo>
                  <a:cubicBezTo>
                    <a:pt x="145" y="138"/>
                    <a:pt x="149" y="130"/>
                    <a:pt x="149" y="122"/>
                  </a:cubicBezTo>
                  <a:cubicBezTo>
                    <a:pt x="151" y="104"/>
                    <a:pt x="141" y="98"/>
                    <a:pt x="134" y="85"/>
                  </a:cubicBezTo>
                  <a:cubicBezTo>
                    <a:pt x="133" y="82"/>
                    <a:pt x="132" y="79"/>
                    <a:pt x="132" y="76"/>
                  </a:cubicBezTo>
                  <a:cubicBezTo>
                    <a:pt x="133" y="71"/>
                    <a:pt x="136" y="70"/>
                    <a:pt x="139" y="68"/>
                  </a:cubicBezTo>
                  <a:cubicBezTo>
                    <a:pt x="142" y="65"/>
                    <a:pt x="145" y="62"/>
                    <a:pt x="147" y="58"/>
                  </a:cubicBezTo>
                  <a:cubicBezTo>
                    <a:pt x="149" y="54"/>
                    <a:pt x="151" y="49"/>
                    <a:pt x="151" y="43"/>
                  </a:cubicBezTo>
                  <a:cubicBezTo>
                    <a:pt x="151" y="26"/>
                    <a:pt x="137" y="12"/>
                    <a:pt x="119" y="12"/>
                  </a:cubicBezTo>
                  <a:cubicBezTo>
                    <a:pt x="102" y="12"/>
                    <a:pt x="88" y="26"/>
                    <a:pt x="88" y="43"/>
                  </a:cubicBezTo>
                  <a:cubicBezTo>
                    <a:pt x="88" y="47"/>
                    <a:pt x="88" y="50"/>
                    <a:pt x="89" y="52"/>
                  </a:cubicBezTo>
                  <a:cubicBezTo>
                    <a:pt x="92" y="61"/>
                    <a:pt x="95" y="61"/>
                    <a:pt x="98" y="68"/>
                  </a:cubicBezTo>
                  <a:cubicBezTo>
                    <a:pt x="99" y="71"/>
                    <a:pt x="100" y="74"/>
                    <a:pt x="100" y="76"/>
                  </a:cubicBezTo>
                  <a:cubicBezTo>
                    <a:pt x="100" y="80"/>
                    <a:pt x="99" y="83"/>
                    <a:pt x="97" y="85"/>
                  </a:cubicBezTo>
                  <a:cubicBezTo>
                    <a:pt x="95" y="87"/>
                    <a:pt x="93" y="89"/>
                    <a:pt x="90" y="91"/>
                  </a:cubicBezTo>
                  <a:close/>
                </a:path>
              </a:pathLst>
            </a:custGeom>
            <a:grp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7" name="Freeform 387"/>
            <p:cNvSpPr/>
            <p:nvPr/>
          </p:nvSpPr>
          <p:spPr bwMode="auto">
            <a:xfrm>
              <a:off x="6523608" y="2061803"/>
              <a:ext cx="126201" cy="127582"/>
            </a:xfrm>
            <a:custGeom>
              <a:avLst/>
              <a:gdLst>
                <a:gd name="T0" fmla="*/ 6 w 39"/>
                <a:gd name="T1" fmla="*/ 10 h 45"/>
                <a:gd name="T2" fmla="*/ 18 w 39"/>
                <a:gd name="T3" fmla="*/ 5 h 45"/>
                <a:gd name="T4" fmla="*/ 34 w 39"/>
                <a:gd name="T5" fmla="*/ 19 h 45"/>
                <a:gd name="T6" fmla="*/ 10 w 39"/>
                <a:gd name="T7" fmla="*/ 29 h 45"/>
                <a:gd name="T8" fmla="*/ 17 w 39"/>
                <a:gd name="T9" fmla="*/ 37 h 45"/>
                <a:gd name="T10" fmla="*/ 8 w 39"/>
                <a:gd name="T11" fmla="*/ 42 h 45"/>
                <a:gd name="T12" fmla="*/ 0 w 39"/>
                <a:gd name="T13" fmla="*/ 37 h 45"/>
                <a:gd name="T14" fmla="*/ 0 w 39"/>
                <a:gd name="T15" fmla="*/ 36 h 45"/>
                <a:gd name="T16" fmla="*/ 5 w 39"/>
                <a:gd name="T17" fmla="*/ 15 h 45"/>
                <a:gd name="T18" fmla="*/ 5 w 39"/>
                <a:gd name="T19" fmla="*/ 14 h 45"/>
                <a:gd name="T20" fmla="*/ 6 w 39"/>
                <a:gd name="T21"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5">
                  <a:moveTo>
                    <a:pt x="6" y="10"/>
                  </a:moveTo>
                  <a:cubicBezTo>
                    <a:pt x="10" y="11"/>
                    <a:pt x="12" y="9"/>
                    <a:pt x="18" y="5"/>
                  </a:cubicBezTo>
                  <a:cubicBezTo>
                    <a:pt x="27" y="0"/>
                    <a:pt x="39" y="10"/>
                    <a:pt x="34" y="19"/>
                  </a:cubicBezTo>
                  <a:cubicBezTo>
                    <a:pt x="28" y="27"/>
                    <a:pt x="24" y="29"/>
                    <a:pt x="10" y="29"/>
                  </a:cubicBezTo>
                  <a:cubicBezTo>
                    <a:pt x="15" y="30"/>
                    <a:pt x="17" y="34"/>
                    <a:pt x="17" y="37"/>
                  </a:cubicBezTo>
                  <a:cubicBezTo>
                    <a:pt x="16" y="41"/>
                    <a:pt x="12" y="45"/>
                    <a:pt x="8" y="42"/>
                  </a:cubicBezTo>
                  <a:cubicBezTo>
                    <a:pt x="6" y="40"/>
                    <a:pt x="6" y="38"/>
                    <a:pt x="0" y="37"/>
                  </a:cubicBezTo>
                  <a:cubicBezTo>
                    <a:pt x="0" y="36"/>
                    <a:pt x="0" y="36"/>
                    <a:pt x="0" y="36"/>
                  </a:cubicBezTo>
                  <a:cubicBezTo>
                    <a:pt x="3" y="30"/>
                    <a:pt x="5" y="23"/>
                    <a:pt x="5" y="15"/>
                  </a:cubicBezTo>
                  <a:cubicBezTo>
                    <a:pt x="5" y="14"/>
                    <a:pt x="5" y="14"/>
                    <a:pt x="5" y="14"/>
                  </a:cubicBezTo>
                  <a:cubicBezTo>
                    <a:pt x="6" y="10"/>
                    <a:pt x="6" y="10"/>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8" name="Oval 388"/>
            <p:cNvSpPr>
              <a:spLocks noChangeArrowheads="1"/>
            </p:cNvSpPr>
            <p:nvPr/>
          </p:nvSpPr>
          <p:spPr bwMode="auto">
            <a:xfrm>
              <a:off x="6428956" y="2064210"/>
              <a:ext cx="42525" cy="373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9" name="Freeform 389"/>
            <p:cNvSpPr>
              <a:spLocks noEditPoints="1"/>
            </p:cNvSpPr>
            <p:nvPr/>
          </p:nvSpPr>
          <p:spPr bwMode="auto">
            <a:xfrm>
              <a:off x="6134030" y="2238732"/>
              <a:ext cx="242801" cy="150451"/>
            </a:xfrm>
            <a:custGeom>
              <a:avLst/>
              <a:gdLst>
                <a:gd name="T0" fmla="*/ 48 w 75"/>
                <a:gd name="T1" fmla="*/ 0 h 53"/>
                <a:gd name="T2" fmla="*/ 67 w 75"/>
                <a:gd name="T3" fmla="*/ 8 h 53"/>
                <a:gd name="T4" fmla="*/ 75 w 75"/>
                <a:gd name="T5" fmla="*/ 27 h 53"/>
                <a:gd name="T6" fmla="*/ 67 w 75"/>
                <a:gd name="T7" fmla="*/ 46 h 53"/>
                <a:gd name="T8" fmla="*/ 48 w 75"/>
                <a:gd name="T9" fmla="*/ 53 h 53"/>
                <a:gd name="T10" fmla="*/ 16 w 75"/>
                <a:gd name="T11" fmla="*/ 45 h 53"/>
                <a:gd name="T12" fmla="*/ 0 w 75"/>
                <a:gd name="T13" fmla="*/ 27 h 53"/>
                <a:gd name="T14" fmla="*/ 16 w 75"/>
                <a:gd name="T15" fmla="*/ 9 h 53"/>
                <a:gd name="T16" fmla="*/ 48 w 75"/>
                <a:gd name="T17" fmla="*/ 0 h 53"/>
                <a:gd name="T18" fmla="*/ 59 w 75"/>
                <a:gd name="T19" fmla="*/ 17 h 53"/>
                <a:gd name="T20" fmla="*/ 48 w 75"/>
                <a:gd name="T21" fmla="*/ 13 h 53"/>
                <a:gd name="T22" fmla="*/ 22 w 75"/>
                <a:gd name="T23" fmla="*/ 20 h 53"/>
                <a:gd name="T24" fmla="*/ 13 w 75"/>
                <a:gd name="T25" fmla="*/ 27 h 53"/>
                <a:gd name="T26" fmla="*/ 22 w 75"/>
                <a:gd name="T27" fmla="*/ 34 h 53"/>
                <a:gd name="T28" fmla="*/ 48 w 75"/>
                <a:gd name="T29" fmla="*/ 41 h 53"/>
                <a:gd name="T30" fmla="*/ 59 w 75"/>
                <a:gd name="T31" fmla="*/ 37 h 53"/>
                <a:gd name="T32" fmla="*/ 63 w 75"/>
                <a:gd name="T33" fmla="*/ 27 h 53"/>
                <a:gd name="T34" fmla="*/ 59 w 75"/>
                <a:gd name="T35"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53">
                  <a:moveTo>
                    <a:pt x="48" y="0"/>
                  </a:moveTo>
                  <a:cubicBezTo>
                    <a:pt x="56" y="0"/>
                    <a:pt x="62" y="3"/>
                    <a:pt x="67" y="8"/>
                  </a:cubicBezTo>
                  <a:cubicBezTo>
                    <a:pt x="72" y="13"/>
                    <a:pt x="75" y="20"/>
                    <a:pt x="75" y="27"/>
                  </a:cubicBezTo>
                  <a:cubicBezTo>
                    <a:pt x="75" y="34"/>
                    <a:pt x="72" y="41"/>
                    <a:pt x="67" y="46"/>
                  </a:cubicBezTo>
                  <a:cubicBezTo>
                    <a:pt x="62" y="51"/>
                    <a:pt x="56" y="53"/>
                    <a:pt x="48" y="53"/>
                  </a:cubicBezTo>
                  <a:cubicBezTo>
                    <a:pt x="41" y="53"/>
                    <a:pt x="27" y="50"/>
                    <a:pt x="16" y="45"/>
                  </a:cubicBezTo>
                  <a:cubicBezTo>
                    <a:pt x="7" y="41"/>
                    <a:pt x="0" y="35"/>
                    <a:pt x="0" y="27"/>
                  </a:cubicBezTo>
                  <a:cubicBezTo>
                    <a:pt x="0" y="19"/>
                    <a:pt x="7" y="13"/>
                    <a:pt x="16" y="9"/>
                  </a:cubicBezTo>
                  <a:cubicBezTo>
                    <a:pt x="27" y="4"/>
                    <a:pt x="41" y="0"/>
                    <a:pt x="48" y="0"/>
                  </a:cubicBezTo>
                  <a:close/>
                  <a:moveTo>
                    <a:pt x="59" y="17"/>
                  </a:moveTo>
                  <a:cubicBezTo>
                    <a:pt x="56" y="14"/>
                    <a:pt x="52" y="13"/>
                    <a:pt x="48" y="13"/>
                  </a:cubicBezTo>
                  <a:cubicBezTo>
                    <a:pt x="42" y="13"/>
                    <a:pt x="30" y="15"/>
                    <a:pt x="22" y="20"/>
                  </a:cubicBezTo>
                  <a:cubicBezTo>
                    <a:pt x="16" y="22"/>
                    <a:pt x="13" y="25"/>
                    <a:pt x="13" y="27"/>
                  </a:cubicBezTo>
                  <a:cubicBezTo>
                    <a:pt x="13" y="29"/>
                    <a:pt x="16" y="32"/>
                    <a:pt x="22" y="34"/>
                  </a:cubicBezTo>
                  <a:cubicBezTo>
                    <a:pt x="30" y="38"/>
                    <a:pt x="42" y="41"/>
                    <a:pt x="48" y="41"/>
                  </a:cubicBezTo>
                  <a:cubicBezTo>
                    <a:pt x="52" y="41"/>
                    <a:pt x="56" y="40"/>
                    <a:pt x="59" y="37"/>
                  </a:cubicBezTo>
                  <a:cubicBezTo>
                    <a:pt x="62" y="34"/>
                    <a:pt x="63" y="31"/>
                    <a:pt x="63" y="27"/>
                  </a:cubicBezTo>
                  <a:cubicBezTo>
                    <a:pt x="63" y="23"/>
                    <a:pt x="62" y="19"/>
                    <a:pt x="5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grpSp>
      <p:pic>
        <p:nvPicPr>
          <p:cNvPr id="30" name="图片 2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7970" y="2509520"/>
            <a:ext cx="4708525" cy="470852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par>
                                <p:cTn id="24" presetID="53" presetClass="entr" presetSubtype="16" fill="hold" nodeType="with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p:cTn id="26" dur="500" fill="hold"/>
                                        <p:tgtEl>
                                          <p:spTgt spid="24"/>
                                        </p:tgtEl>
                                        <p:attrNameLst>
                                          <p:attrName>ppt_w</p:attrName>
                                        </p:attrNameLst>
                                      </p:cBhvr>
                                      <p:tavLst>
                                        <p:tav tm="0">
                                          <p:val>
                                            <p:fltVal val="0"/>
                                          </p:val>
                                        </p:tav>
                                        <p:tav tm="100000">
                                          <p:val>
                                            <p:strVal val="#ppt_w"/>
                                          </p:val>
                                        </p:tav>
                                      </p:tavLst>
                                    </p:anim>
                                    <p:anim calcmode="lin" valueType="num">
                                      <p:cBhvr>
                                        <p:cTn id="27" dur="500" fill="hold"/>
                                        <p:tgtEl>
                                          <p:spTgt spid="24"/>
                                        </p:tgtEl>
                                        <p:attrNameLst>
                                          <p:attrName>ppt_h</p:attrName>
                                        </p:attrNameLst>
                                      </p:cBhvr>
                                      <p:tavLst>
                                        <p:tav tm="0">
                                          <p:val>
                                            <p:fltVal val="0"/>
                                          </p:val>
                                        </p:tav>
                                        <p:tav tm="100000">
                                          <p:val>
                                            <p:strVal val="#ppt_h"/>
                                          </p:val>
                                        </p:tav>
                                      </p:tavLst>
                                    </p:anim>
                                    <p:animEffect transition="in" filter="fade">
                                      <p:cBhvr>
                                        <p:cTn id="2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6" grpId="0" bldLvl="0" animBg="1"/>
      <p:bldP spid="1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l="27969" t="5090" r="21158" b="15156"/>
          <a:stretch>
            <a:fillRect/>
          </a:stretch>
        </p:blipFill>
        <p:spPr>
          <a:xfrm>
            <a:off x="0" y="321963"/>
            <a:ext cx="590550" cy="925811"/>
          </a:xfrm>
          <a:prstGeom prst="rect">
            <a:avLst/>
          </a:prstGeom>
        </p:spPr>
      </p:pic>
      <p:sp>
        <p:nvSpPr>
          <p:cNvPr id="5" name="文本框 4"/>
          <p:cNvSpPr txBox="1"/>
          <p:nvPr/>
        </p:nvSpPr>
        <p:spPr>
          <a:xfrm>
            <a:off x="666115" y="1694180"/>
            <a:ext cx="6402705" cy="3169285"/>
          </a:xfrm>
          <a:prstGeom prst="rect">
            <a:avLst/>
          </a:prstGeom>
          <a:noFill/>
        </p:spPr>
        <p:txBody>
          <a:bodyPr wrap="square" rtlCol="0">
            <a:spAutoFit/>
          </a:bodyPr>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班级晨会可选择新鲜活泼的内容，采用多种灵活的形式，有目的、有计划、有针对性地开展。例如，晨会的内容可以讲述“历史上的天”，学生在班级讲述精心选择的历史事件，与其他同学分享，挖掘其中的教育价值，也是对学生进行思想教育的最好的素材。晨会还可以采用“新闻播报”的形式。当代学生获得信息的形式逐渐多样化，电脑电视、手机都是获得信息的渠道，晨会这个平台正好可以让学生们进行交流。“读书小匠”的形式也可以在晨会中设立，学生介绍自己对某一本书的看法、对某一社会现象的观感以及对某一作家风格的理解等。通过这种方式让学生们学会认真思考，逐渐培养问题意识和独立思考精神。</a:t>
            </a:r>
            <a:endParaRPr lang="zh-CN" altLang="en-US" sz="1600" dirty="0">
              <a:latin typeface="字魂59号-创粗黑" panose="00000500000000000000" pitchFamily="2" charset="-122"/>
              <a:ea typeface="字魂59号-创粗黑" panose="00000500000000000000" pitchFamily="2" charset="-122"/>
            </a:endParaRPr>
          </a:p>
        </p:txBody>
      </p:sp>
      <p:sp>
        <p:nvSpPr>
          <p:cNvPr id="10" name="文本框 9"/>
          <p:cNvSpPr txBox="1"/>
          <p:nvPr/>
        </p:nvSpPr>
        <p:spPr>
          <a:xfrm>
            <a:off x="602615" y="748665"/>
            <a:ext cx="2937510" cy="534035"/>
          </a:xfrm>
          <a:prstGeom prst="rect">
            <a:avLst/>
          </a:prstGeom>
          <a:noFill/>
        </p:spPr>
        <p:txBody>
          <a:bodyPr wrap="none" rtlCol="0" anchor="t">
            <a:spAutoFit/>
          </a:bodyPr>
          <a:p>
            <a:pPr algn="l">
              <a:lnSpc>
                <a:spcPct val="120000"/>
              </a:lnSpc>
            </a:pPr>
            <a:r>
              <a:rPr lang="zh-CN" altLang="en-US" sz="2400" b="1">
                <a:latin typeface="字魂79号-萌趣奶油体" panose="00000500000000000000" pitchFamily="2" charset="-122"/>
                <a:ea typeface="字魂79号-萌趣奶油体" panose="00000500000000000000" pitchFamily="2" charset="-122"/>
                <a:sym typeface="+mn-ea"/>
              </a:rPr>
              <a:t>一、常规活动的组织</a:t>
            </a:r>
            <a:endParaRPr lang="zh-CN" altLang="en-US" sz="2400" b="1">
              <a:latin typeface="字魂79号-萌趣奶油体" panose="00000500000000000000" pitchFamily="2" charset="-122"/>
              <a:ea typeface="字魂79号-萌趣奶油体" panose="00000500000000000000" pitchFamily="2" charset="-122"/>
              <a:sym typeface="+mn-ea"/>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39710" y="2409825"/>
            <a:ext cx="4708525" cy="470852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l="27969" t="5090" r="21158" b="15156"/>
          <a:stretch>
            <a:fillRect/>
          </a:stretch>
        </p:blipFill>
        <p:spPr>
          <a:xfrm>
            <a:off x="0" y="321963"/>
            <a:ext cx="590550" cy="925811"/>
          </a:xfrm>
          <a:prstGeom prst="rect">
            <a:avLst/>
          </a:prstGeom>
        </p:spPr>
      </p:pic>
      <p:sp>
        <p:nvSpPr>
          <p:cNvPr id="5" name="文本框 4"/>
          <p:cNvSpPr txBox="1"/>
          <p:nvPr/>
        </p:nvSpPr>
        <p:spPr>
          <a:xfrm>
            <a:off x="656590" y="1465580"/>
            <a:ext cx="6402705" cy="5323205"/>
          </a:xfrm>
          <a:prstGeom prst="rect">
            <a:avLst/>
          </a:prstGeom>
          <a:noFill/>
        </p:spPr>
        <p:txBody>
          <a:bodyPr wrap="square" rtlCol="0">
            <a:spAutoFit/>
          </a:bodyPr>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（二）班级例会的组织</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班级例会是指以班级为单位，实行民主管理的例行班会，一般为定期召开，属于班级的常规活动。班级例会一般每周开一次或每两周一次，主要是处理班级日常事务，针对班级管理中存在的问题及时总结。</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班级例会有两种形式：民主生活会和班务会。民主生活会以引导学生开展批评与自我批评、进行自我教育为内容。一般由班主任或班长表扬班上的好人好事，或对不良行为进行批评与教育，也可采取自由发言的形式对不合理或不正确的现象和做法进行批评指正，带动班风的整体好转。班务会是以研究讨论班级内一些主要的事务为目的，例如，布置下周班级日常工作，讨论制订工作计划，选举三好学生，表扬好人好事，批评班级同学的错误，对班级同学进行教育等。一般要求学生踊跃发言、各抒己见，可以采用集体讨论的形式，也可以分组讨论，针对班级上亟待解决的重大问题，可以采取无记名投票的方式进行评选。班务会要求班主任老师要征求广大学生的意见，公开进行民主讨论。</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endParaRPr lang="zh-CN" altLang="en-US" sz="1600" dirty="0">
              <a:latin typeface="字魂59号-创粗黑" panose="00000500000000000000" pitchFamily="2" charset="-122"/>
              <a:ea typeface="字魂59号-创粗黑" panose="00000500000000000000" pitchFamily="2" charset="-122"/>
            </a:endParaRPr>
          </a:p>
        </p:txBody>
      </p:sp>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7717" t="13043" r="11344"/>
          <a:stretch>
            <a:fillRect/>
          </a:stretch>
        </p:blipFill>
        <p:spPr>
          <a:xfrm>
            <a:off x="7971456" y="1752600"/>
            <a:ext cx="4296109" cy="5105400"/>
          </a:xfrm>
          <a:prstGeom prst="rect">
            <a:avLst/>
          </a:prstGeom>
        </p:spPr>
      </p:pic>
      <p:sp>
        <p:nvSpPr>
          <p:cNvPr id="10" name="文本框 9"/>
          <p:cNvSpPr txBox="1"/>
          <p:nvPr/>
        </p:nvSpPr>
        <p:spPr>
          <a:xfrm>
            <a:off x="602615" y="748665"/>
            <a:ext cx="2937510" cy="534035"/>
          </a:xfrm>
          <a:prstGeom prst="rect">
            <a:avLst/>
          </a:prstGeom>
          <a:noFill/>
        </p:spPr>
        <p:txBody>
          <a:bodyPr wrap="none" rtlCol="0" anchor="t">
            <a:spAutoFit/>
          </a:bodyPr>
          <a:p>
            <a:pPr algn="l">
              <a:lnSpc>
                <a:spcPct val="120000"/>
              </a:lnSpc>
            </a:pPr>
            <a:r>
              <a:rPr lang="zh-CN" altLang="en-US" sz="2400" b="1">
                <a:latin typeface="字魂79号-萌趣奶油体" panose="00000500000000000000" pitchFamily="2" charset="-122"/>
                <a:ea typeface="字魂79号-萌趣奶油体" panose="00000500000000000000" pitchFamily="2" charset="-122"/>
                <a:sym typeface="+mn-ea"/>
              </a:rPr>
              <a:t>一、常规活动的组织</a:t>
            </a:r>
            <a:endParaRPr lang="zh-CN" altLang="en-US" sz="2400" dirty="0">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l="27969" t="5090" r="21158" b="15156"/>
          <a:stretch>
            <a:fillRect/>
          </a:stretch>
        </p:blipFill>
        <p:spPr>
          <a:xfrm>
            <a:off x="0" y="-87612"/>
            <a:ext cx="590550" cy="925811"/>
          </a:xfrm>
          <a:prstGeom prst="rect">
            <a:avLst/>
          </a:prstGeom>
        </p:spPr>
      </p:pic>
      <p:sp>
        <p:nvSpPr>
          <p:cNvPr id="5" name="文本框 4"/>
          <p:cNvSpPr txBox="1"/>
          <p:nvPr/>
        </p:nvSpPr>
        <p:spPr>
          <a:xfrm>
            <a:off x="857250" y="1957705"/>
            <a:ext cx="5814060" cy="2584450"/>
          </a:xfrm>
          <a:prstGeom prst="rect">
            <a:avLst/>
          </a:prstGeom>
          <a:noFill/>
        </p:spPr>
        <p:txBody>
          <a:bodyPr wrap="square" rtlCol="0">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dirty="0">
                <a:latin typeface="字魂59号-创粗黑" panose="00000500000000000000" pitchFamily="2" charset="-122"/>
                <a:ea typeface="字魂59号-创粗黑" panose="00000500000000000000" pitchFamily="2" charset="-122"/>
              </a:rPr>
              <a:t>由于班级例会中涉及的制定相关的规章制度、决议决定需要全体同学讨论、表决，同时在班级例会上，学生可以对班级工作、班集体建设提出意见和建议，同学之间也可以开展表扬和批评，因此，班级例会是实现班级民主化管理的主要途径，也可以培养学生的民主意识，提高学生参与民主政治的能力。</a:t>
            </a:r>
            <a:endParaRPr lang="zh-CN" altLang="en-US" dirty="0">
              <a:latin typeface="字魂59号-创粗黑" panose="00000500000000000000" pitchFamily="2" charset="-122"/>
              <a:ea typeface="字魂59号-创粗黑" panose="00000500000000000000" pitchFamily="2" charset="-122"/>
            </a:endParaRPr>
          </a:p>
        </p:txBody>
      </p:sp>
      <p:sp>
        <p:nvSpPr>
          <p:cNvPr id="10" name="文本框 9"/>
          <p:cNvSpPr txBox="1"/>
          <p:nvPr/>
        </p:nvSpPr>
        <p:spPr>
          <a:xfrm>
            <a:off x="955040" y="453390"/>
            <a:ext cx="2937510" cy="534035"/>
          </a:xfrm>
          <a:prstGeom prst="rect">
            <a:avLst/>
          </a:prstGeom>
          <a:noFill/>
        </p:spPr>
        <p:txBody>
          <a:bodyPr wrap="none" rtlCol="0" anchor="t">
            <a:spAutoFit/>
          </a:bodyPr>
          <a:p>
            <a:pPr algn="l">
              <a:lnSpc>
                <a:spcPct val="120000"/>
              </a:lnSpc>
            </a:pPr>
            <a:r>
              <a:rPr lang="zh-CN" altLang="en-US" sz="2400" b="1">
                <a:latin typeface="字魂79号-萌趣奶油体" panose="00000500000000000000" pitchFamily="2" charset="-122"/>
                <a:ea typeface="字魂79号-萌趣奶油体" panose="00000500000000000000" pitchFamily="2" charset="-122"/>
                <a:sym typeface="+mn-ea"/>
              </a:rPr>
              <a:t>一、常规活动的组织</a:t>
            </a:r>
            <a:endParaRPr lang="zh-CN" altLang="en-US" sz="2400" b="1">
              <a:latin typeface="字魂79号-萌趣奶油体" panose="00000500000000000000" pitchFamily="2" charset="-122"/>
              <a:ea typeface="字魂79号-萌趣奶油体" panose="00000500000000000000" pitchFamily="2" charset="-122"/>
              <a:sym typeface="+mn-ea"/>
            </a:endParaRPr>
          </a:p>
        </p:txBody>
      </p:sp>
      <p:pic>
        <p:nvPicPr>
          <p:cNvPr id="6" name="图片 5" descr="图片包含 玩具, 玩偶&#10;&#10;描述已自动生成"/>
          <p:cNvPicPr>
            <a:picLocks noChangeAspect="1"/>
          </p:cNvPicPr>
          <p:nvPr/>
        </p:nvPicPr>
        <p:blipFill rotWithShape="1">
          <a:blip r:embed="rId2"/>
          <a:srcRect/>
          <a:stretch>
            <a:fillRect/>
          </a:stretch>
        </p:blipFill>
        <p:spPr>
          <a:xfrm>
            <a:off x="7792085" y="3035300"/>
            <a:ext cx="4705350" cy="3905250"/>
          </a:xfrm>
          <a:prstGeom prst="rect">
            <a:avLst/>
          </a:prstGeom>
          <a:effectLst>
            <a:outerShdw blurRad="50800" dist="38100" dir="8100000" algn="tr" rotWithShape="0">
              <a:prstClr val="black">
                <a:alpha val="40000"/>
              </a:prstClr>
            </a:outerShdw>
          </a:effectLst>
        </p:spPr>
      </p:pic>
      <p:pic>
        <p:nvPicPr>
          <p:cNvPr id="8" name="图片 7"/>
          <p:cNvPicPr>
            <a:picLocks noChangeAspect="1"/>
          </p:cNvPicPr>
          <p:nvPr/>
        </p:nvPicPr>
        <p:blipFill rotWithShape="1">
          <a:blip r:embed="rId3">
            <a:extLst>
              <a:ext uri="{28A0092B-C50C-407E-A947-70E740481C1C}">
                <a14:useLocalDpi xmlns:a14="http://schemas.microsoft.com/office/drawing/2010/main" val="0"/>
              </a:ext>
            </a:extLst>
          </a:blip>
          <a:srcRect l="7349" t="31212" r="6341" b="7007"/>
          <a:stretch>
            <a:fillRect/>
          </a:stretch>
        </p:blipFill>
        <p:spPr>
          <a:xfrm>
            <a:off x="9105900" y="752250"/>
            <a:ext cx="1190626" cy="852246"/>
          </a:xfrm>
          <a:prstGeom prst="rect">
            <a:avLst/>
          </a:prstGeom>
        </p:spPr>
      </p:pic>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l="7349" t="31212" r="6341" b="7007"/>
          <a:stretch>
            <a:fillRect/>
          </a:stretch>
        </p:blipFill>
        <p:spPr>
          <a:xfrm>
            <a:off x="10106024" y="19323"/>
            <a:ext cx="2214559" cy="1585173"/>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l="27969" t="5090" r="21158" b="15156"/>
          <a:stretch>
            <a:fillRect/>
          </a:stretch>
        </p:blipFill>
        <p:spPr>
          <a:xfrm>
            <a:off x="0" y="-87612"/>
            <a:ext cx="590550" cy="925811"/>
          </a:xfrm>
          <a:prstGeom prst="rect">
            <a:avLst/>
          </a:prstGeom>
        </p:spPr>
      </p:pic>
      <p:sp>
        <p:nvSpPr>
          <p:cNvPr id="5" name="文本框 4"/>
          <p:cNvSpPr txBox="1"/>
          <p:nvPr/>
        </p:nvSpPr>
        <p:spPr>
          <a:xfrm>
            <a:off x="227330" y="1118870"/>
            <a:ext cx="7611745" cy="1476375"/>
          </a:xfrm>
          <a:prstGeom prst="rect">
            <a:avLst/>
          </a:prstGeom>
          <a:noFill/>
        </p:spPr>
        <p:txBody>
          <a:bodyPr wrap="square" rtlCol="0">
            <a:spAutoFit/>
          </a:bodyPr>
          <a:p>
            <a:pPr indent="457200" fontAlgn="auto">
              <a:lnSpc>
                <a:spcPct val="125000"/>
              </a:lnSpc>
              <a:extLst>
                <a:ext uri="{35155182-B16C-46BC-9424-99874614C6A1}">
                  <wpsdc:indentchars xmlns:wpsdc="http://www.wps.cn/officeDocument/2017/drawingmlCustomData" val="200" checksum="59296752"/>
                </a:ext>
              </a:extLst>
            </a:pPr>
            <a:r>
              <a:rPr lang="zh-CN" altLang="en-US" dirty="0">
                <a:latin typeface="字魂59号-创粗黑" panose="00000500000000000000" pitchFamily="2" charset="-122"/>
                <a:ea typeface="字魂59号-创粗黑" panose="00000500000000000000" pitchFamily="2" charset="-122"/>
              </a:rPr>
              <a:t>主题班会是在班主任的指导下，根据学生的年龄特点和成长中的实际问题，围绕某一主题，有目的、有计划地开展形式多样的集体活动。主题班会具有教育功能，有较强的针对性，在多样的活动中推动良好班风的形成，使班级成为有明确集体目标和极强集体荣誉感的集体。</a:t>
            </a:r>
            <a:endParaRPr lang="zh-CN" altLang="en-US" dirty="0">
              <a:latin typeface="字魂59号-创粗黑" panose="00000500000000000000" pitchFamily="2" charset="-122"/>
              <a:ea typeface="字魂59号-创粗黑" panose="00000500000000000000" pitchFamily="2" charset="-122"/>
            </a:endParaRPr>
          </a:p>
        </p:txBody>
      </p:sp>
      <p:sp>
        <p:nvSpPr>
          <p:cNvPr id="10" name="文本框 9"/>
          <p:cNvSpPr txBox="1"/>
          <p:nvPr/>
        </p:nvSpPr>
        <p:spPr>
          <a:xfrm>
            <a:off x="955040" y="281940"/>
            <a:ext cx="2937510" cy="534035"/>
          </a:xfrm>
          <a:prstGeom prst="rect">
            <a:avLst/>
          </a:prstGeom>
          <a:noFill/>
        </p:spPr>
        <p:txBody>
          <a:bodyPr wrap="none" rtlCol="0" anchor="t">
            <a:spAutoFit/>
          </a:bodyPr>
          <a:p>
            <a:pPr algn="l">
              <a:lnSpc>
                <a:spcPct val="120000"/>
              </a:lnSpc>
            </a:pPr>
            <a:r>
              <a:rPr lang="zh-CN" altLang="en-US" sz="2400" b="1">
                <a:latin typeface="字魂79号-萌趣奶油体" panose="00000500000000000000" pitchFamily="2" charset="-122"/>
                <a:ea typeface="字魂79号-萌趣奶油体" panose="00000500000000000000" pitchFamily="2" charset="-122"/>
                <a:sym typeface="+mn-ea"/>
              </a:rPr>
              <a:t>二、主题班会的组织</a:t>
            </a:r>
            <a:endParaRPr lang="zh-CN" altLang="en-US" sz="2400" b="1">
              <a:latin typeface="字魂79号-萌趣奶油体" panose="00000500000000000000" pitchFamily="2" charset="-122"/>
              <a:ea typeface="字魂79号-萌趣奶油体" panose="00000500000000000000" pitchFamily="2" charset="-122"/>
              <a:sym typeface="+mn-ea"/>
            </a:endParaRPr>
          </a:p>
        </p:txBody>
      </p:sp>
      <p:sp>
        <p:nvSpPr>
          <p:cNvPr id="2" name="文本框 1"/>
          <p:cNvSpPr txBox="1"/>
          <p:nvPr/>
        </p:nvSpPr>
        <p:spPr>
          <a:xfrm>
            <a:off x="227330" y="2743200"/>
            <a:ext cx="8139430" cy="3484245"/>
          </a:xfrm>
          <a:prstGeom prst="rect">
            <a:avLst/>
          </a:prstGeom>
          <a:noFill/>
        </p:spPr>
        <p:txBody>
          <a:bodyPr wrap="square" rtlCol="0" anchor="t">
            <a:spAutoFit/>
          </a:bodyPr>
          <a:p>
            <a:r>
              <a:rPr lang="en-US" altLang="zh-CN"/>
              <a:t>   （一）确定主题班会的“主题”</a:t>
            </a:r>
            <a:endParaRPr lang="en-US" altLang="zh-CN"/>
          </a:p>
          <a:p>
            <a:pPr indent="457200" fontAlgn="auto">
              <a:lnSpc>
                <a:spcPct val="125000"/>
              </a:lnSpc>
              <a:extLst>
                <a:ext uri="{35155182-B16C-46BC-9424-99874614C6A1}">
                  <wpsdc:indentchars xmlns:wpsdc="http://www.wps.cn/officeDocument/2017/drawingmlCustomData" val="200" checksum="59296752"/>
                </a:ext>
              </a:extLst>
            </a:pPr>
            <a:r>
              <a:rPr lang="zh-CN" altLang="en-US"/>
              <a:t>1. 以学生的困惑为载体</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学生的困惑包括两个方面。其一是学生自我成长过程中的困惑。人在成长过程中的每一个阶段，都会出现依靠自己不能解决或者不能正确解决的问题。同伴关系对小学生的自我意识的发展起着重要的作用，作为教师要正确引导小学生确立正确科学的群体目标、规范和价值。例如，越来越多的农民工子女在城市学校就读，很多小学生不适应周围的环境而出现沉迷于网络而不能自拔的现象，面对这样的问题，班主任可以通过设计班级活动，运用同伴互助教育方式，达到教育的目的。其二是学生的好奇心。学生对生活中的各种现象具有广泛的好奇心，并时常产生一些问题，在设计和实施班级活动中。</a:t>
            </a:r>
            <a:endParaRPr lang="zh-CN" altLang="en-US"/>
          </a:p>
        </p:txBody>
      </p:sp>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l="7349" t="31212" r="6341" b="7007"/>
          <a:stretch>
            <a:fillRect/>
          </a:stretch>
        </p:blipFill>
        <p:spPr>
          <a:xfrm>
            <a:off x="9105900" y="752250"/>
            <a:ext cx="1190626" cy="852246"/>
          </a:xfrm>
          <a:prstGeom prst="rect">
            <a:avLst/>
          </a:prstGeom>
        </p:spPr>
      </p:pic>
      <p:pic>
        <p:nvPicPr>
          <p:cNvPr id="12" name="图片 11"/>
          <p:cNvPicPr>
            <a:picLocks noChangeAspect="1"/>
          </p:cNvPicPr>
          <p:nvPr/>
        </p:nvPicPr>
        <p:blipFill rotWithShape="1">
          <a:blip r:embed="rId2">
            <a:extLst>
              <a:ext uri="{28A0092B-C50C-407E-A947-70E740481C1C}">
                <a14:useLocalDpi xmlns:a14="http://schemas.microsoft.com/office/drawing/2010/main" val="0"/>
              </a:ext>
            </a:extLst>
          </a:blip>
          <a:srcRect l="7349" t="31212" r="6341" b="7007"/>
          <a:stretch>
            <a:fillRect/>
          </a:stretch>
        </p:blipFill>
        <p:spPr>
          <a:xfrm>
            <a:off x="10106024" y="19323"/>
            <a:ext cx="2214559" cy="1585173"/>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8320" y="2409825"/>
            <a:ext cx="4399915" cy="470852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l="27969" t="5090" r="21158" b="15156"/>
          <a:stretch>
            <a:fillRect/>
          </a:stretch>
        </p:blipFill>
        <p:spPr>
          <a:xfrm>
            <a:off x="0" y="-87612"/>
            <a:ext cx="590550" cy="925811"/>
          </a:xfrm>
          <a:prstGeom prst="rect">
            <a:avLst/>
          </a:prstGeom>
        </p:spPr>
      </p:pic>
      <p:sp>
        <p:nvSpPr>
          <p:cNvPr id="5" name="文本框 4"/>
          <p:cNvSpPr txBox="1"/>
          <p:nvPr/>
        </p:nvSpPr>
        <p:spPr>
          <a:xfrm>
            <a:off x="227330" y="1118870"/>
            <a:ext cx="7198995" cy="1129665"/>
          </a:xfrm>
          <a:prstGeom prst="rect">
            <a:avLst/>
          </a:prstGeom>
          <a:noFill/>
        </p:spPr>
        <p:txBody>
          <a:bodyPr wrap="square" rtlCol="0">
            <a:spAutoFit/>
          </a:bodyPr>
          <a:p>
            <a:pPr indent="457200" fontAlgn="auto">
              <a:lnSpc>
                <a:spcPct val="125000"/>
              </a:lnSpc>
              <a:extLst>
                <a:ext uri="{35155182-B16C-46BC-9424-99874614C6A1}">
                  <wpsdc:indentchars xmlns:wpsdc="http://www.wps.cn/officeDocument/2017/drawingmlCustomData" val="200" checksum="59296752"/>
                </a:ext>
              </a:extLst>
            </a:pPr>
            <a:r>
              <a:rPr lang="zh-CN" altLang="en-US" dirty="0">
                <a:latin typeface="字魂59号-创粗黑" panose="00000500000000000000" pitchFamily="2" charset="-122"/>
                <a:ea typeface="字魂59号-创粗黑" panose="00000500000000000000" pitchFamily="2" charset="-122"/>
              </a:rPr>
              <a:t>教师常常以学生的问题为载体创设问题情境，引导学生亲历“问题”，使学生对班级活动产生强烈的真实任务驱动效应，让学生在问题冲突中反思，从而找到解决问题的途径和办法。</a:t>
            </a:r>
            <a:endParaRPr lang="zh-CN" altLang="en-US" dirty="0">
              <a:latin typeface="字魂59号-创粗黑" panose="00000500000000000000" pitchFamily="2" charset="-122"/>
              <a:ea typeface="字魂59号-创粗黑" panose="00000500000000000000" pitchFamily="2" charset="-122"/>
            </a:endParaRPr>
          </a:p>
        </p:txBody>
      </p:sp>
      <p:sp>
        <p:nvSpPr>
          <p:cNvPr id="10" name="文本框 9"/>
          <p:cNvSpPr txBox="1"/>
          <p:nvPr/>
        </p:nvSpPr>
        <p:spPr>
          <a:xfrm>
            <a:off x="955040" y="281940"/>
            <a:ext cx="2937510" cy="534035"/>
          </a:xfrm>
          <a:prstGeom prst="rect">
            <a:avLst/>
          </a:prstGeom>
          <a:noFill/>
        </p:spPr>
        <p:txBody>
          <a:bodyPr wrap="none" rtlCol="0" anchor="t">
            <a:spAutoFit/>
          </a:bodyPr>
          <a:p>
            <a:pPr algn="l">
              <a:lnSpc>
                <a:spcPct val="120000"/>
              </a:lnSpc>
            </a:pPr>
            <a:r>
              <a:rPr lang="zh-CN" altLang="en-US" sz="2400" b="1">
                <a:latin typeface="字魂79号-萌趣奶油体" panose="00000500000000000000" pitchFamily="2" charset="-122"/>
                <a:ea typeface="字魂79号-萌趣奶油体" panose="00000500000000000000" pitchFamily="2" charset="-122"/>
                <a:sym typeface="+mn-ea"/>
              </a:rPr>
              <a:t>二、主题班会的组织</a:t>
            </a:r>
            <a:endParaRPr lang="zh-CN" altLang="en-US" sz="2400" b="1">
              <a:latin typeface="字魂79号-萌趣奶油体" panose="00000500000000000000" pitchFamily="2" charset="-122"/>
              <a:ea typeface="字魂79号-萌趣奶油体" panose="00000500000000000000" pitchFamily="2" charset="-122"/>
              <a:sym typeface="+mn-ea"/>
            </a:endParaRPr>
          </a:p>
        </p:txBody>
      </p:sp>
      <p:sp>
        <p:nvSpPr>
          <p:cNvPr id="2" name="文本框 1"/>
          <p:cNvSpPr txBox="1"/>
          <p:nvPr/>
        </p:nvSpPr>
        <p:spPr>
          <a:xfrm>
            <a:off x="227330" y="3117215"/>
            <a:ext cx="7267575" cy="2861310"/>
          </a:xfrm>
          <a:prstGeom prst="rect">
            <a:avLst/>
          </a:prstGeom>
          <a:noFill/>
        </p:spPr>
        <p:txBody>
          <a:bodyPr wrap="square" rtlCol="0" anchor="t">
            <a:spAutoFit/>
          </a:bodyPr>
          <a:p>
            <a:r>
              <a:rPr lang="en-US" altLang="zh-CN"/>
              <a:t>   2. 以学生关心的事件为载体</a:t>
            </a:r>
            <a:endParaRPr lang="en-US" altLang="zh-CN"/>
          </a:p>
          <a:p>
            <a:r>
              <a:rPr lang="zh-CN" altLang="en-US"/>
              <a:t>在设计班会活动时，可以充分利用学生关心的热点、焦点问题。既容易盲从又想要凸显不同，这是当代小学生身上存在的典型特点。热点、焦点背后有着学生强烈的情感，承载着学生的价值取向，如何因势利导，将学生的情感、态度、价值观引导到正确的方向上来，是设计这类班级活动的目的。比如“追星”现象的背后，就隐含着中小学生追求时尚、标新立异的追求个性化的心理；同时也折射出追名逐利的世俗化、功利化的社会价值观对中小学生的巨大影响。班主任若能以此为主题，发掘出背后的教育作用，则能够对小学生的价值观进行正确的引导。</a:t>
            </a:r>
            <a:endParaRPr lang="zh-CN" altLang="en-US"/>
          </a:p>
        </p:txBody>
      </p:sp>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l="7349" t="31212" r="6341" b="7007"/>
          <a:stretch>
            <a:fillRect/>
          </a:stretch>
        </p:blipFill>
        <p:spPr>
          <a:xfrm>
            <a:off x="9105900" y="752250"/>
            <a:ext cx="1190626" cy="852246"/>
          </a:xfrm>
          <a:prstGeom prst="rect">
            <a:avLst/>
          </a:prstGeom>
        </p:spPr>
      </p:pic>
      <p:pic>
        <p:nvPicPr>
          <p:cNvPr id="12" name="图片 11"/>
          <p:cNvPicPr>
            <a:picLocks noChangeAspect="1"/>
          </p:cNvPicPr>
          <p:nvPr/>
        </p:nvPicPr>
        <p:blipFill rotWithShape="1">
          <a:blip r:embed="rId2">
            <a:extLst>
              <a:ext uri="{28A0092B-C50C-407E-A947-70E740481C1C}">
                <a14:useLocalDpi xmlns:a14="http://schemas.microsoft.com/office/drawing/2010/main" val="0"/>
              </a:ext>
            </a:extLst>
          </a:blip>
          <a:srcRect l="7349" t="31212" r="6341" b="7007"/>
          <a:stretch>
            <a:fillRect/>
          </a:stretch>
        </p:blipFill>
        <p:spPr>
          <a:xfrm>
            <a:off x="10106024" y="19323"/>
            <a:ext cx="2214559" cy="1585173"/>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39710" y="2409825"/>
            <a:ext cx="4708525" cy="4708525"/>
          </a:xfrm>
          <a:prstGeom prst="rect">
            <a:avLst/>
          </a:prstGeom>
        </p:spPr>
      </p:pic>
      <p:sp>
        <p:nvSpPr>
          <p:cNvPr id="11" name="Freeform 105"/>
          <p:cNvSpPr/>
          <p:nvPr/>
        </p:nvSpPr>
        <p:spPr bwMode="auto">
          <a:xfrm>
            <a:off x="1795369" y="2607960"/>
            <a:ext cx="481013" cy="211388"/>
          </a:xfrm>
          <a:custGeom>
            <a:avLst/>
            <a:gdLst>
              <a:gd name="T0" fmla="*/ 208 w 303"/>
              <a:gd name="T1" fmla="*/ 0 h 161"/>
              <a:gd name="T2" fmla="*/ 0 w 303"/>
              <a:gd name="T3" fmla="*/ 0 h 161"/>
              <a:gd name="T4" fmla="*/ 95 w 303"/>
              <a:gd name="T5" fmla="*/ 80 h 161"/>
              <a:gd name="T6" fmla="*/ 0 w 303"/>
              <a:gd name="T7" fmla="*/ 161 h 161"/>
              <a:gd name="T8" fmla="*/ 208 w 303"/>
              <a:gd name="T9" fmla="*/ 161 h 161"/>
              <a:gd name="T10" fmla="*/ 303 w 303"/>
              <a:gd name="T11" fmla="*/ 80 h 161"/>
              <a:gd name="T12" fmla="*/ 208 w 303"/>
              <a:gd name="T13" fmla="*/ 0 h 161"/>
            </a:gdLst>
            <a:ahLst/>
            <a:cxnLst>
              <a:cxn ang="0">
                <a:pos x="T0" y="T1"/>
              </a:cxn>
              <a:cxn ang="0">
                <a:pos x="T2" y="T3"/>
              </a:cxn>
              <a:cxn ang="0">
                <a:pos x="T4" y="T5"/>
              </a:cxn>
              <a:cxn ang="0">
                <a:pos x="T6" y="T7"/>
              </a:cxn>
              <a:cxn ang="0">
                <a:pos x="T8" y="T9"/>
              </a:cxn>
              <a:cxn ang="0">
                <a:pos x="T10" y="T11"/>
              </a:cxn>
              <a:cxn ang="0">
                <a:pos x="T12" y="T13"/>
              </a:cxn>
            </a:cxnLst>
            <a:rect l="0" t="0" r="r" b="b"/>
            <a:pathLst>
              <a:path w="303" h="161">
                <a:moveTo>
                  <a:pt x="208" y="0"/>
                </a:moveTo>
                <a:lnTo>
                  <a:pt x="0" y="0"/>
                </a:lnTo>
                <a:lnTo>
                  <a:pt x="95" y="80"/>
                </a:lnTo>
                <a:lnTo>
                  <a:pt x="0" y="161"/>
                </a:lnTo>
                <a:lnTo>
                  <a:pt x="208" y="161"/>
                </a:lnTo>
                <a:lnTo>
                  <a:pt x="303" y="80"/>
                </a:lnTo>
                <a:lnTo>
                  <a:pt x="208" y="0"/>
                </a:lnTo>
                <a:close/>
              </a:path>
            </a:pathLst>
          </a:custGeom>
          <a:solidFill>
            <a:srgbClr val="9B92C9"/>
          </a:solidFill>
          <a:ln>
            <a:noFill/>
          </a:ln>
        </p:spPr>
        <p:txBody>
          <a:bodyPr vert="horz" wrap="square" lIns="91440" tIns="45720" rIns="91440" bIns="45720" numCol="1" anchor="t" anchorCtr="0" compatLnSpc="1"/>
          <a:p>
            <a:endParaRPr lang="zh-CN" altLang="en-US"/>
          </a:p>
        </p:txBody>
      </p:sp>
      <p:sp>
        <p:nvSpPr>
          <p:cNvPr id="4" name="Freeform 105"/>
          <p:cNvSpPr/>
          <p:nvPr/>
        </p:nvSpPr>
        <p:spPr bwMode="auto">
          <a:xfrm flipH="1">
            <a:off x="2276382" y="2607901"/>
            <a:ext cx="481013" cy="211388"/>
          </a:xfrm>
          <a:custGeom>
            <a:avLst/>
            <a:gdLst>
              <a:gd name="T0" fmla="*/ 208 w 303"/>
              <a:gd name="T1" fmla="*/ 0 h 161"/>
              <a:gd name="T2" fmla="*/ 0 w 303"/>
              <a:gd name="T3" fmla="*/ 0 h 161"/>
              <a:gd name="T4" fmla="*/ 95 w 303"/>
              <a:gd name="T5" fmla="*/ 80 h 161"/>
              <a:gd name="T6" fmla="*/ 0 w 303"/>
              <a:gd name="T7" fmla="*/ 161 h 161"/>
              <a:gd name="T8" fmla="*/ 208 w 303"/>
              <a:gd name="T9" fmla="*/ 161 h 161"/>
              <a:gd name="T10" fmla="*/ 303 w 303"/>
              <a:gd name="T11" fmla="*/ 80 h 161"/>
              <a:gd name="T12" fmla="*/ 208 w 303"/>
              <a:gd name="T13" fmla="*/ 0 h 161"/>
            </a:gdLst>
            <a:ahLst/>
            <a:cxnLst>
              <a:cxn ang="0">
                <a:pos x="T0" y="T1"/>
              </a:cxn>
              <a:cxn ang="0">
                <a:pos x="T2" y="T3"/>
              </a:cxn>
              <a:cxn ang="0">
                <a:pos x="T4" y="T5"/>
              </a:cxn>
              <a:cxn ang="0">
                <a:pos x="T6" y="T7"/>
              </a:cxn>
              <a:cxn ang="0">
                <a:pos x="T8" y="T9"/>
              </a:cxn>
              <a:cxn ang="0">
                <a:pos x="T10" y="T11"/>
              </a:cxn>
              <a:cxn ang="0">
                <a:pos x="T12" y="T13"/>
              </a:cxn>
            </a:cxnLst>
            <a:rect l="0" t="0" r="r" b="b"/>
            <a:pathLst>
              <a:path w="303" h="161">
                <a:moveTo>
                  <a:pt x="208" y="0"/>
                </a:moveTo>
                <a:lnTo>
                  <a:pt x="0" y="0"/>
                </a:lnTo>
                <a:lnTo>
                  <a:pt x="95" y="80"/>
                </a:lnTo>
                <a:lnTo>
                  <a:pt x="0" y="161"/>
                </a:lnTo>
                <a:lnTo>
                  <a:pt x="208" y="161"/>
                </a:lnTo>
                <a:lnTo>
                  <a:pt x="303" y="80"/>
                </a:lnTo>
                <a:lnTo>
                  <a:pt x="208" y="0"/>
                </a:lnTo>
                <a:close/>
              </a:path>
            </a:pathLst>
          </a:custGeom>
          <a:solidFill>
            <a:srgbClr val="E74D3D"/>
          </a:solidFill>
          <a:ln>
            <a:noFill/>
          </a:ln>
        </p:spPr>
        <p:txBody>
          <a:bodyPr vert="horz" wrap="square" lIns="91440" tIns="45720" rIns="91440" bIns="45720" numCol="1" anchor="t" anchorCtr="0" compatLnSpc="1"/>
          <a:p>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1" grpId="0" bldLvl="0" animBg="1"/>
      <p:bldP spid="11" grpId="1" animBg="1"/>
      <p:bldP spid="4" grpId="0" bldLvl="0" animBg="1"/>
      <p:bldP spid="4" grpId="1"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805045" y="299720"/>
            <a:ext cx="7160895" cy="607695"/>
          </a:xfrm>
          <a:prstGeom prst="rect">
            <a:avLst/>
          </a:prstGeom>
          <a:noFill/>
          <a:effectLst/>
        </p:spPr>
        <p:txBody>
          <a:bodyPr wrap="square" rtlCol="0">
            <a:spAutoFit/>
          </a:bodyPr>
          <a:p>
            <a:pPr>
              <a:lnSpc>
                <a:spcPct val="120000"/>
              </a:lnSpc>
            </a:pPr>
            <a:r>
              <a:rPr lang="zh-CN" altLang="en-US" sz="2800" b="1">
                <a:latin typeface="字魂79号-萌趣奶油体" panose="00000500000000000000" pitchFamily="2" charset="-122"/>
                <a:ea typeface="字魂79号-萌趣奶油体" panose="00000500000000000000" pitchFamily="2" charset="-122"/>
                <a:sym typeface="+mn-ea"/>
              </a:rPr>
              <a:t>二、主题班会的组织</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805045" y="1016635"/>
            <a:ext cx="6685915" cy="5477510"/>
          </a:xfrm>
          <a:prstGeom prst="rect">
            <a:avLst/>
          </a:prstGeom>
        </p:spPr>
        <p:txBody>
          <a:bodyPr wrap="square">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3. 以本地资源为载体</a:t>
            </a:r>
            <a:endPar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班主任可以结合学校所处的地理位置，以本地名胜古迹、风景名胜作为班级活动设计的载体。具体的班会目标和内容可以结合班级的实际情况进行设计。</a:t>
            </a:r>
            <a:endPar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endPar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4. 以传统节日为载体</a:t>
            </a:r>
            <a:endPar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节日中蕴含着宝贵的思想道德教育资源，尤其是中华民族的传统节日，更是沉淀了各民族深厚的文化底蕴。如清明节、端午节、中秋节等。通过以传统节日为主题的班会活动，学生们不仅能够加深对传统节日的理解和认识，还能够增强学生的民族精神、文化素养和人文情怀。再如，以母亲节为载体，开展“孝父母，敬长辈”主题班会活动，</a:t>
            </a:r>
            <a:endPar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能够增强父母、老师和学生之间的沟通和理解，也有助于培养学生孝敬父母、尊敬长辈的良好品质。</a:t>
            </a:r>
            <a:endPar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p:txBody>
      </p:sp>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35" y="1498600"/>
            <a:ext cx="4708525" cy="4708525"/>
          </a:xfrm>
          <a:prstGeom prst="rect">
            <a:avLst/>
          </a:prstGeom>
        </p:spPr>
      </p:pic>
      <p:pic>
        <p:nvPicPr>
          <p:cNvPr id="17" name="图片 16"/>
          <p:cNvPicPr>
            <a:picLocks noChangeAspect="1"/>
          </p:cNvPicPr>
          <p:nvPr/>
        </p:nvPicPr>
        <p:blipFill>
          <a:blip r:embed="rId2"/>
          <a:stretch>
            <a:fillRect/>
          </a:stretch>
        </p:blipFill>
        <p:spPr>
          <a:xfrm>
            <a:off x="-12353" y="-28575"/>
            <a:ext cx="3691777" cy="1607167"/>
          </a:xfrm>
          <a:prstGeom prst="rect">
            <a:avLst/>
          </a:prstGeom>
        </p:spPr>
      </p:pic>
      <p:pic>
        <p:nvPicPr>
          <p:cNvPr id="18" name="图片 17"/>
          <p:cNvPicPr>
            <a:picLocks noChangeAspect="1"/>
          </p:cNvPicPr>
          <p:nvPr/>
        </p:nvPicPr>
        <p:blipFill rotWithShape="1">
          <a:blip r:embed="rId3">
            <a:extLst>
              <a:ext uri="{28A0092B-C50C-407E-A947-70E740481C1C}">
                <a14:useLocalDpi xmlns:a14="http://schemas.microsoft.com/office/drawing/2010/main" val="0"/>
              </a:ext>
            </a:extLst>
          </a:blip>
          <a:srcRect l="7349" t="31212" r="6341" b="7007"/>
          <a:stretch>
            <a:fillRect/>
          </a:stretch>
        </p:blipFill>
        <p:spPr>
          <a:xfrm>
            <a:off x="10645140" y="348390"/>
            <a:ext cx="1190626" cy="852246"/>
          </a:xfrm>
          <a:prstGeom prst="rect">
            <a:avLst/>
          </a:prstGeom>
        </p:spPr>
      </p:pic>
      <p:sp>
        <p:nvSpPr>
          <p:cNvPr id="11" name="Freeform 105"/>
          <p:cNvSpPr/>
          <p:nvPr/>
        </p:nvSpPr>
        <p:spPr bwMode="auto">
          <a:xfrm>
            <a:off x="7554184" y="2682890"/>
            <a:ext cx="481013" cy="211388"/>
          </a:xfrm>
          <a:custGeom>
            <a:avLst/>
            <a:gdLst>
              <a:gd name="T0" fmla="*/ 208 w 303"/>
              <a:gd name="T1" fmla="*/ 0 h 161"/>
              <a:gd name="T2" fmla="*/ 0 w 303"/>
              <a:gd name="T3" fmla="*/ 0 h 161"/>
              <a:gd name="T4" fmla="*/ 95 w 303"/>
              <a:gd name="T5" fmla="*/ 80 h 161"/>
              <a:gd name="T6" fmla="*/ 0 w 303"/>
              <a:gd name="T7" fmla="*/ 161 h 161"/>
              <a:gd name="T8" fmla="*/ 208 w 303"/>
              <a:gd name="T9" fmla="*/ 161 h 161"/>
              <a:gd name="T10" fmla="*/ 303 w 303"/>
              <a:gd name="T11" fmla="*/ 80 h 161"/>
              <a:gd name="T12" fmla="*/ 208 w 303"/>
              <a:gd name="T13" fmla="*/ 0 h 161"/>
            </a:gdLst>
            <a:ahLst/>
            <a:cxnLst>
              <a:cxn ang="0">
                <a:pos x="T0" y="T1"/>
              </a:cxn>
              <a:cxn ang="0">
                <a:pos x="T2" y="T3"/>
              </a:cxn>
              <a:cxn ang="0">
                <a:pos x="T4" y="T5"/>
              </a:cxn>
              <a:cxn ang="0">
                <a:pos x="T6" y="T7"/>
              </a:cxn>
              <a:cxn ang="0">
                <a:pos x="T8" y="T9"/>
              </a:cxn>
              <a:cxn ang="0">
                <a:pos x="T10" y="T11"/>
              </a:cxn>
              <a:cxn ang="0">
                <a:pos x="T12" y="T13"/>
              </a:cxn>
            </a:cxnLst>
            <a:rect l="0" t="0" r="r" b="b"/>
            <a:pathLst>
              <a:path w="303" h="161">
                <a:moveTo>
                  <a:pt x="208" y="0"/>
                </a:moveTo>
                <a:lnTo>
                  <a:pt x="0" y="0"/>
                </a:lnTo>
                <a:lnTo>
                  <a:pt x="95" y="80"/>
                </a:lnTo>
                <a:lnTo>
                  <a:pt x="0" y="161"/>
                </a:lnTo>
                <a:lnTo>
                  <a:pt x="208" y="161"/>
                </a:lnTo>
                <a:lnTo>
                  <a:pt x="303" y="80"/>
                </a:lnTo>
                <a:lnTo>
                  <a:pt x="208" y="0"/>
                </a:lnTo>
                <a:close/>
              </a:path>
            </a:pathLst>
          </a:custGeom>
          <a:solidFill>
            <a:srgbClr val="9B92C9"/>
          </a:solidFill>
          <a:ln>
            <a:noFill/>
          </a:ln>
        </p:spPr>
        <p:txBody>
          <a:bodyPr vert="horz" wrap="square" lIns="91440" tIns="45720" rIns="91440" bIns="45720" numCol="1" anchor="t" anchorCtr="0" compatLnSpc="1"/>
          <a:p>
            <a:endParaRPr lang="zh-CN" altLang="en-US"/>
          </a:p>
        </p:txBody>
      </p:sp>
      <p:sp>
        <p:nvSpPr>
          <p:cNvPr id="4" name="Freeform 105"/>
          <p:cNvSpPr/>
          <p:nvPr/>
        </p:nvSpPr>
        <p:spPr bwMode="auto">
          <a:xfrm flipH="1">
            <a:off x="8035197" y="2682196"/>
            <a:ext cx="481013" cy="211388"/>
          </a:xfrm>
          <a:custGeom>
            <a:avLst/>
            <a:gdLst>
              <a:gd name="T0" fmla="*/ 208 w 303"/>
              <a:gd name="T1" fmla="*/ 0 h 161"/>
              <a:gd name="T2" fmla="*/ 0 w 303"/>
              <a:gd name="T3" fmla="*/ 0 h 161"/>
              <a:gd name="T4" fmla="*/ 95 w 303"/>
              <a:gd name="T5" fmla="*/ 80 h 161"/>
              <a:gd name="T6" fmla="*/ 0 w 303"/>
              <a:gd name="T7" fmla="*/ 161 h 161"/>
              <a:gd name="T8" fmla="*/ 208 w 303"/>
              <a:gd name="T9" fmla="*/ 161 h 161"/>
              <a:gd name="T10" fmla="*/ 303 w 303"/>
              <a:gd name="T11" fmla="*/ 80 h 161"/>
              <a:gd name="T12" fmla="*/ 208 w 303"/>
              <a:gd name="T13" fmla="*/ 0 h 161"/>
            </a:gdLst>
            <a:ahLst/>
            <a:cxnLst>
              <a:cxn ang="0">
                <a:pos x="T0" y="T1"/>
              </a:cxn>
              <a:cxn ang="0">
                <a:pos x="T2" y="T3"/>
              </a:cxn>
              <a:cxn ang="0">
                <a:pos x="T4" y="T5"/>
              </a:cxn>
              <a:cxn ang="0">
                <a:pos x="T6" y="T7"/>
              </a:cxn>
              <a:cxn ang="0">
                <a:pos x="T8" y="T9"/>
              </a:cxn>
              <a:cxn ang="0">
                <a:pos x="T10" y="T11"/>
              </a:cxn>
              <a:cxn ang="0">
                <a:pos x="T12" y="T13"/>
              </a:cxn>
            </a:cxnLst>
            <a:rect l="0" t="0" r="r" b="b"/>
            <a:pathLst>
              <a:path w="303" h="161">
                <a:moveTo>
                  <a:pt x="208" y="0"/>
                </a:moveTo>
                <a:lnTo>
                  <a:pt x="0" y="0"/>
                </a:lnTo>
                <a:lnTo>
                  <a:pt x="95" y="80"/>
                </a:lnTo>
                <a:lnTo>
                  <a:pt x="0" y="161"/>
                </a:lnTo>
                <a:lnTo>
                  <a:pt x="208" y="161"/>
                </a:lnTo>
                <a:lnTo>
                  <a:pt x="303" y="80"/>
                </a:lnTo>
                <a:lnTo>
                  <a:pt x="208" y="0"/>
                </a:lnTo>
                <a:close/>
              </a:path>
            </a:pathLst>
          </a:custGeom>
          <a:solidFill>
            <a:srgbClr val="E74D3D"/>
          </a:solidFill>
          <a:ln>
            <a:noFill/>
          </a:ln>
        </p:spPr>
        <p:txBody>
          <a:bodyPr vert="horz" wrap="square" lIns="91440" tIns="45720" rIns="91440" bIns="45720" numCol="1" anchor="t" anchorCtr="0" compatLnSpc="1"/>
          <a:p>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bldLvl="0" animBg="1"/>
      <p:bldP spid="11" grpId="1" animBg="1"/>
      <p:bldP spid="4" grpId="0" bldLvl="0" animBg="1"/>
      <p:bldP spid="4" grpId="1"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637540" y="889635"/>
            <a:ext cx="1187450" cy="5097780"/>
            <a:chOff x="15684" y="-27"/>
            <a:chExt cx="1870"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拓展阅读</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l="51931" b="68277"/>
          <a:stretch>
            <a:fillRect/>
          </a:stretch>
        </p:blipFill>
        <p:spPr>
          <a:xfrm>
            <a:off x="314897" y="4646335"/>
            <a:ext cx="1613328" cy="1607731"/>
          </a:xfrm>
          <a:prstGeom prst="rect">
            <a:avLst/>
          </a:prstGeom>
        </p:spPr>
      </p:pic>
      <p:graphicFrame>
        <p:nvGraphicFramePr>
          <p:cNvPr id="2" name="表格 1"/>
          <p:cNvGraphicFramePr/>
          <p:nvPr>
            <p:custDataLst>
              <p:tags r:id="rId2"/>
            </p:custDataLst>
          </p:nvPr>
        </p:nvGraphicFramePr>
        <p:xfrm>
          <a:off x="2229802" y="2214245"/>
          <a:ext cx="7900670" cy="731520"/>
        </p:xfrm>
        <a:graphic>
          <a:graphicData uri="http://schemas.openxmlformats.org/drawingml/2006/table">
            <a:tbl>
              <a:tblPr firstRow="1" bandRow="1">
                <a:tableStyleId>{5940675A-B579-460E-94D1-54222C63F5DA}</a:tableStyleId>
              </a:tblPr>
              <a:tblGrid>
                <a:gridCol w="1803400"/>
                <a:gridCol w="4112260"/>
                <a:gridCol w="1985010"/>
              </a:tblGrid>
              <a:tr h="152400">
                <a:tc>
                  <a:txBody>
                    <a:bodyPr/>
                    <a:p>
                      <a:pPr indent="0" algn="ctr">
                        <a:buNone/>
                      </a:pPr>
                      <a:r>
                        <a:rPr lang="en-US" sz="1800" b="0">
                          <a:latin typeface="+mj-lt"/>
                          <a:ea typeface="+mj-lt"/>
                          <a:cs typeface="+mj-lt"/>
                        </a:rPr>
                        <a:t> </a:t>
                      </a:r>
                      <a:r>
                        <a:rPr lang="zh-CN" altLang="en-US" sz="1800" b="0">
                          <a:latin typeface="+mj-lt"/>
                          <a:ea typeface="+mj-lt"/>
                          <a:cs typeface="+mj-lt"/>
                        </a:rPr>
                        <a:t>节日分类</a:t>
                      </a:r>
                      <a:endParaRPr lang="zh-CN" altLang="en-US" sz="1800" b="0">
                        <a:latin typeface="+mj-lt"/>
                        <a:ea typeface="+mj-lt"/>
                        <a:cs typeface="+mj-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mj-lt"/>
                          <a:ea typeface="+mj-lt"/>
                          <a:cs typeface="+mj-lt"/>
                        </a:rPr>
                        <a:t> </a:t>
                      </a:r>
                      <a:r>
                        <a:rPr lang="zh-CN" altLang="en-US" sz="1800" b="0">
                          <a:latin typeface="+mj-lt"/>
                          <a:ea typeface="+mj-lt"/>
                          <a:cs typeface="+mj-lt"/>
                        </a:rPr>
                        <a:t>目标（学生角度）</a:t>
                      </a:r>
                      <a:endParaRPr lang="zh-CN" altLang="en-US" sz="1800" b="0">
                        <a:latin typeface="+mj-lt"/>
                        <a:ea typeface="+mj-lt"/>
                        <a:cs typeface="+mj-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mj-lt"/>
                          <a:ea typeface="+mj-lt"/>
                          <a:cs typeface="+mj-lt"/>
                        </a:rPr>
                        <a:t> </a:t>
                      </a:r>
                      <a:r>
                        <a:rPr lang="zh-CN" altLang="en-US" sz="1800" b="0">
                          <a:latin typeface="+mj-lt"/>
                          <a:ea typeface="+mj-lt"/>
                          <a:cs typeface="+mj-lt"/>
                        </a:rPr>
                        <a:t>代表节日</a:t>
                      </a:r>
                      <a:endParaRPr lang="zh-CN" altLang="en-US" sz="1800" b="0">
                        <a:latin typeface="+mj-lt"/>
                        <a:ea typeface="+mj-lt"/>
                        <a:cs typeface="+mj-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52400">
                <a:tc>
                  <a:txBody>
                    <a:bodyPr/>
                    <a:p>
                      <a:pPr indent="0" algn="ctr">
                        <a:lnSpc>
                          <a:spcPct val="270000"/>
                        </a:lnSpc>
                        <a:buNone/>
                      </a:pPr>
                      <a:r>
                        <a:rPr lang="en-US" sz="1800" b="0">
                          <a:ea typeface="+mn-lt"/>
                          <a:cs typeface="+mn-lt"/>
                        </a:rPr>
                        <a:t> 民族节日</a:t>
                      </a:r>
                      <a:endParaRPr 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ea typeface="+mn-lt"/>
                          <a:cs typeface="+mn-lt"/>
                        </a:rPr>
                        <a:t> 了解每一个节日的来历、风俗，并能说一说。参与社会</a:t>
                      </a:r>
                      <a:r>
                        <a:rPr lang="en-US" altLang="en-US" sz="1800" b="0">
                          <a:ea typeface="+mn-lt"/>
                          <a:cs typeface="+mn-lt"/>
                        </a:rPr>
                        <a:t>中的各种民俗活动，感受民俗文化的丰富多彩、源远流长，热爱自己的民族</a:t>
                      </a:r>
                      <a:endParaRPr lang="en-US"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ea typeface="+mn-lt"/>
                          <a:cs typeface="+mn-lt"/>
                        </a:rPr>
                        <a:t> 清明节、端午节、</a:t>
                      </a:r>
                      <a:r>
                        <a:rPr lang="en-US" altLang="en-US" sz="1800" b="0">
                          <a:ea typeface="+mn-lt"/>
                          <a:cs typeface="+mn-lt"/>
                        </a:rPr>
                        <a:t>中秋节、重阳节、春节、元宵节</a:t>
                      </a:r>
                      <a:endParaRPr lang="en-US"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52400">
                <a:tc>
                  <a:txBody>
                    <a:bodyPr/>
                    <a:p>
                      <a:pPr indent="0" algn="ctr">
                        <a:lnSpc>
                          <a:spcPct val="200000"/>
                        </a:lnSpc>
                        <a:buNone/>
                      </a:pPr>
                      <a:r>
                        <a:rPr lang="en-US" sz="1800" b="0">
                          <a:ea typeface="+mn-lt"/>
                          <a:cs typeface="+mn-lt"/>
                        </a:rPr>
                        <a:t> 生态节日</a:t>
                      </a:r>
                      <a:endParaRPr 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ea typeface="+mn-lt"/>
                          <a:cs typeface="+mn-lt"/>
                        </a:rPr>
                        <a:t> 了解每一个节日的由来，并能自己进行策划宣传、参观</a:t>
                      </a:r>
                      <a:r>
                        <a:rPr lang="en-US" altLang="en-US" sz="1800" b="0">
                          <a:ea typeface="+mn-lt"/>
                          <a:cs typeface="+mn-lt"/>
                        </a:rPr>
                        <a:t>等活动，以实际行动保护生态环境，从小树立生态意识</a:t>
                      </a:r>
                      <a:endParaRPr lang="en-US"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ea typeface="+mn-lt"/>
                          <a:cs typeface="Calibri" panose="020F0502020204030204" pitchFamily="34" charset="0"/>
                        </a:rPr>
                        <a:t>植树节、环保日、爱牙日、护眼日、世界水日等</a:t>
                      </a:r>
                      <a:endParaRPr lang="en-US" altLang="en-US" sz="1800" b="0">
                        <a:ea typeface="+mn-lt"/>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290000"/>
                        </a:lnSpc>
                        <a:buNone/>
                      </a:pPr>
                      <a:r>
                        <a:rPr lang="en-US" altLang="en-US" sz="1800" b="0">
                          <a:ea typeface="+mn-lt"/>
                          <a:cs typeface="Calibri" panose="020F0502020204030204" pitchFamily="34" charset="0"/>
                        </a:rPr>
                        <a:t>纪念节日</a:t>
                      </a:r>
                      <a:endParaRPr lang="en-US" altLang="en-US" sz="1800" b="0">
                        <a:ea typeface="+mn-lt"/>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ea typeface="+mn-lt"/>
                          <a:cs typeface="Calibri" panose="020F0502020204030204" pitchFamily="34" charset="0"/>
                        </a:rPr>
                        <a:t>了解每一个节日的纪念意义，并能用各种方式表达，从中感受到祖国的日新月异，热爱自己的祖国，认识到每个人都有一颗美好的心灵，树立正确的价值观、人生观</a:t>
                      </a:r>
                      <a:endParaRPr lang="en-US" altLang="en-US" sz="1800" b="0">
                        <a:ea typeface="+mn-lt"/>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ea typeface="+mn-lt"/>
                          <a:cs typeface="Calibri" panose="020F0502020204030204" pitchFamily="34" charset="0"/>
                        </a:rPr>
                        <a:t>建军节、国庆节、建党节、雷锋日等</a:t>
                      </a:r>
                      <a:endParaRPr lang="en-US" altLang="en-US" sz="1800" b="0">
                        <a:ea typeface="+mn-lt"/>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4366260" y="1323340"/>
            <a:ext cx="2540000" cy="398780"/>
          </a:xfrm>
          <a:prstGeom prst="rect">
            <a:avLst/>
          </a:prstGeom>
          <a:noFill/>
        </p:spPr>
        <p:txBody>
          <a:bodyPr wrap="square" rtlCol="0" anchor="t">
            <a:spAutoFit/>
          </a:bodyPr>
          <a:p>
            <a:r>
              <a:rPr lang="zh-CN" altLang="en-US" sz="2000">
                <a:latin typeface="+mj-lt"/>
                <a:ea typeface="+mj-lt"/>
              </a:rPr>
              <a:t>节假日的分类表</a:t>
            </a:r>
            <a:endParaRPr lang="zh-CN" altLang="en-US" sz="2000">
              <a:latin typeface="+mj-lt"/>
              <a:ea typeface="+mj-lt"/>
            </a:endParaRPr>
          </a:p>
        </p:txBody>
      </p:sp>
      <p:grpSp>
        <p:nvGrpSpPr>
          <p:cNvPr id="7" name="组合 6"/>
          <p:cNvGrpSpPr/>
          <p:nvPr/>
        </p:nvGrpSpPr>
        <p:grpSpPr>
          <a:xfrm>
            <a:off x="10588625" y="889635"/>
            <a:ext cx="1187450" cy="5097780"/>
            <a:chOff x="15684" y="-27"/>
            <a:chExt cx="1870" cy="8028"/>
          </a:xfrm>
        </p:grpSpPr>
        <p:sp>
          <p:nvSpPr>
            <p:cNvPr id="8" name="矩形 7"/>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10" name="文本框 9"/>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拓展阅读</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12" name="图片 11" descr="商用美食甜点 (50)"/>
          <p:cNvPicPr>
            <a:picLocks noChangeAspect="1"/>
          </p:cNvPicPr>
          <p:nvPr/>
        </p:nvPicPr>
        <p:blipFill>
          <a:blip r:embed="rId3"/>
          <a:srcRect l="52709" t="33981" r="17256" b="35689"/>
          <a:stretch>
            <a:fillRect/>
          </a:stretch>
        </p:blipFill>
        <p:spPr>
          <a:xfrm>
            <a:off x="10372725" y="4232275"/>
            <a:ext cx="1619250" cy="1635125"/>
          </a:xfrm>
          <a:prstGeom prst="rect">
            <a:avLst/>
          </a:prstGeom>
          <a:effectLst>
            <a:outerShdw blurRad="88900" dist="76200" dir="8100000" algn="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ppt_y</p:attrName>
                                        </p:attrNameLst>
                                      </p:cBhvr>
                                      <p:tavLst>
                                        <p:tav tm="0">
                                          <p:val>
                                            <p:strVal val="#ppt_y+#ppt_h*1.125000"/>
                                          </p:val>
                                        </p:tav>
                                        <p:tav tm="100000">
                                          <p:val>
                                            <p:strVal val="#ppt_y"/>
                                          </p:val>
                                        </p:tav>
                                      </p:tavLst>
                                    </p:anim>
                                    <p:animEffect transition="in" filter="wipe(up)">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637540" y="889635"/>
            <a:ext cx="1187450" cy="5097780"/>
            <a:chOff x="15684" y="-27"/>
            <a:chExt cx="1870"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拓展阅读</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l="51931" b="68277"/>
          <a:stretch>
            <a:fillRect/>
          </a:stretch>
        </p:blipFill>
        <p:spPr>
          <a:xfrm>
            <a:off x="314897" y="4646335"/>
            <a:ext cx="1613328" cy="1607731"/>
          </a:xfrm>
          <a:prstGeom prst="rect">
            <a:avLst/>
          </a:prstGeom>
        </p:spPr>
      </p:pic>
      <p:graphicFrame>
        <p:nvGraphicFramePr>
          <p:cNvPr id="2" name="表格 1"/>
          <p:cNvGraphicFramePr/>
          <p:nvPr>
            <p:custDataLst>
              <p:tags r:id="rId2"/>
            </p:custDataLst>
          </p:nvPr>
        </p:nvGraphicFramePr>
        <p:xfrm>
          <a:off x="2229802" y="2214245"/>
          <a:ext cx="7900670" cy="3237230"/>
        </p:xfrm>
        <a:graphic>
          <a:graphicData uri="http://schemas.openxmlformats.org/drawingml/2006/table">
            <a:tbl>
              <a:tblPr firstRow="1" bandRow="1">
                <a:tableStyleId>{5940675A-B579-460E-94D1-54222C63F5DA}</a:tableStyleId>
              </a:tblPr>
              <a:tblGrid>
                <a:gridCol w="1803400"/>
                <a:gridCol w="4112260"/>
                <a:gridCol w="1985010"/>
              </a:tblGrid>
              <a:tr h="152400">
                <a:tc>
                  <a:txBody>
                    <a:bodyPr/>
                    <a:p>
                      <a:pPr indent="0" algn="ctr">
                        <a:buNone/>
                      </a:pPr>
                      <a:r>
                        <a:rPr lang="en-US" sz="1800" b="0">
                          <a:latin typeface="+mj-lt"/>
                          <a:ea typeface="+mj-lt"/>
                          <a:cs typeface="+mj-lt"/>
                        </a:rPr>
                        <a:t> </a:t>
                      </a:r>
                      <a:r>
                        <a:rPr lang="zh-CN" altLang="en-US" sz="1800" b="0">
                          <a:latin typeface="+mj-lt"/>
                          <a:ea typeface="+mj-lt"/>
                          <a:cs typeface="+mj-lt"/>
                        </a:rPr>
                        <a:t>节日分类</a:t>
                      </a:r>
                      <a:endParaRPr lang="zh-CN" altLang="en-US" sz="1800" b="0">
                        <a:latin typeface="+mj-lt"/>
                        <a:ea typeface="+mj-lt"/>
                        <a:cs typeface="+mj-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mj-lt"/>
                          <a:ea typeface="+mj-lt"/>
                          <a:cs typeface="+mj-lt"/>
                        </a:rPr>
                        <a:t> </a:t>
                      </a:r>
                      <a:r>
                        <a:rPr lang="zh-CN" altLang="en-US" sz="1800" b="0">
                          <a:latin typeface="+mj-lt"/>
                          <a:ea typeface="+mj-lt"/>
                          <a:cs typeface="+mj-lt"/>
                        </a:rPr>
                        <a:t>目标（学生角度）</a:t>
                      </a:r>
                      <a:endParaRPr lang="zh-CN" altLang="en-US" sz="1800" b="0">
                        <a:latin typeface="+mj-lt"/>
                        <a:ea typeface="+mj-lt"/>
                        <a:cs typeface="+mj-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mj-lt"/>
                          <a:ea typeface="+mj-lt"/>
                          <a:cs typeface="+mj-lt"/>
                        </a:rPr>
                        <a:t> </a:t>
                      </a:r>
                      <a:r>
                        <a:rPr lang="zh-CN" altLang="en-US" sz="1800" b="0">
                          <a:latin typeface="+mj-lt"/>
                          <a:ea typeface="+mj-lt"/>
                          <a:cs typeface="+mj-lt"/>
                        </a:rPr>
                        <a:t>代表节日</a:t>
                      </a:r>
                      <a:endParaRPr lang="zh-CN" altLang="en-US" sz="1800" b="0">
                        <a:latin typeface="+mj-lt"/>
                        <a:ea typeface="+mj-lt"/>
                        <a:cs typeface="+mj-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52400">
                <a:tc>
                  <a:txBody>
                    <a:bodyPr/>
                    <a:p>
                      <a:pPr indent="0" algn="ctr">
                        <a:lnSpc>
                          <a:spcPct val="270000"/>
                        </a:lnSpc>
                        <a:buNone/>
                      </a:pPr>
                      <a:r>
                        <a:rPr lang="en-US" sz="1800" b="0">
                          <a:ea typeface="+mn-lt"/>
                          <a:cs typeface="+mn-lt"/>
                        </a:rPr>
                        <a:t>娱乐节日</a:t>
                      </a:r>
                      <a:endParaRPr 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ea typeface="+mn-lt"/>
                          <a:cs typeface="+mn-lt"/>
                        </a:rPr>
                        <a:t> 了解每一个节日的故事，积极策划愉快又有意义的庆祝</a:t>
                      </a:r>
                      <a:r>
                        <a:rPr lang="en-US" altLang="en-US" sz="1800" b="0">
                          <a:ea typeface="+mn-lt"/>
                          <a:cs typeface="+mn-lt"/>
                        </a:rPr>
                        <a:t>活动，并能主动参与。在活动中增长智慧，学会合作</a:t>
                      </a:r>
                      <a:endParaRPr lang="en-US"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230000"/>
                        </a:lnSpc>
                        <a:buNone/>
                      </a:pPr>
                      <a:r>
                        <a:rPr lang="en-US" sz="1800" b="0">
                          <a:ea typeface="+mn-lt"/>
                          <a:cs typeface="+mn-lt"/>
                        </a:rPr>
                        <a:t> 儿童节、元旦等</a:t>
                      </a:r>
                      <a:endParaRPr 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52400">
                <a:tc>
                  <a:txBody>
                    <a:bodyPr/>
                    <a:p>
                      <a:pPr indent="0" algn="ctr">
                        <a:lnSpc>
                          <a:spcPct val="200000"/>
                        </a:lnSpc>
                        <a:buNone/>
                      </a:pPr>
                      <a:r>
                        <a:rPr lang="en-US" sz="1800" b="0">
                          <a:ea typeface="+mn-lt"/>
                          <a:cs typeface="+mn-lt"/>
                        </a:rPr>
                        <a:t>情感节日</a:t>
                      </a:r>
                      <a:endParaRPr 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ea typeface="+mn-lt"/>
                          <a:cs typeface="+mn-lt"/>
                        </a:rPr>
                        <a:t> 了解每一个节日的由来，感受到社会给予自己的爱，培</a:t>
                      </a:r>
                      <a:r>
                        <a:rPr lang="en-US" altLang="en-US" sz="1800" b="0">
                          <a:ea typeface="+mn-lt"/>
                          <a:cs typeface="+mn-lt"/>
                        </a:rPr>
                        <a:t>育感激之心。能自主策划“爱心活动”，用积极的行动回报社会</a:t>
                      </a:r>
                      <a:endParaRPr lang="en-US"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60000"/>
                        </a:lnSpc>
                        <a:buNone/>
                      </a:pPr>
                      <a:r>
                        <a:rPr lang="en-US" altLang="en-US" sz="1800" b="0">
                          <a:ea typeface="+mn-lt"/>
                          <a:cs typeface="Calibri" panose="020F0502020204030204" pitchFamily="34" charset="0"/>
                        </a:rPr>
                        <a:t>妇女节、母亲节、</a:t>
                      </a:r>
                      <a:endParaRPr lang="en-US" altLang="en-US" sz="1800" b="0">
                        <a:ea typeface="+mn-lt"/>
                        <a:cs typeface="Calibri" panose="020F0502020204030204" pitchFamily="34" charset="0"/>
                      </a:endParaRPr>
                    </a:p>
                    <a:p>
                      <a:pPr indent="0">
                        <a:lnSpc>
                          <a:spcPct val="160000"/>
                        </a:lnSpc>
                        <a:buNone/>
                      </a:pPr>
                      <a:r>
                        <a:rPr lang="en-US" altLang="en-US" sz="1800" b="0">
                          <a:ea typeface="+mn-lt"/>
                          <a:cs typeface="Calibri" panose="020F0502020204030204" pitchFamily="34" charset="0"/>
                        </a:rPr>
                        <a:t>父亲节、教师节等</a:t>
                      </a:r>
                      <a:endParaRPr lang="en-US" altLang="en-US" sz="1800" b="0">
                        <a:ea typeface="+mn-lt"/>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42670">
                <a:tc>
                  <a:txBody>
                    <a:bodyPr/>
                    <a:p>
                      <a:pPr indent="0" algn="ctr">
                        <a:lnSpc>
                          <a:spcPct val="290000"/>
                        </a:lnSpc>
                        <a:buNone/>
                      </a:pPr>
                      <a:r>
                        <a:rPr lang="en-US" altLang="en-US" sz="1800" b="0">
                          <a:ea typeface="+mn-lt"/>
                          <a:cs typeface="Calibri" panose="020F0502020204030204" pitchFamily="34" charset="0"/>
                        </a:rPr>
                        <a:t>假日活动</a:t>
                      </a:r>
                      <a:endParaRPr lang="en-US" altLang="en-US" sz="1800" b="0">
                        <a:ea typeface="+mn-lt"/>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ea typeface="+mn-lt"/>
                          <a:cs typeface="Calibri" panose="020F0502020204030204" pitchFamily="34" charset="0"/>
                        </a:rPr>
                        <a:t>能自主策划丰富有益的假期活动，活动安排有计划，在多样化的活动中亲近社会，开阔视野，积累学问，增长见识</a:t>
                      </a:r>
                      <a:endParaRPr lang="en-US" altLang="en-US" sz="1800" b="0">
                        <a:ea typeface="+mn-lt"/>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200000"/>
                        </a:lnSpc>
                        <a:buNone/>
                      </a:pPr>
                      <a:r>
                        <a:rPr lang="en-US" altLang="en-US" sz="1800" b="0">
                          <a:ea typeface="+mn-lt"/>
                          <a:cs typeface="Calibri" panose="020F0502020204030204" pitchFamily="34" charset="0"/>
                        </a:rPr>
                        <a:t> 寒假、暑假等</a:t>
                      </a:r>
                      <a:endParaRPr lang="en-US" altLang="en-US" sz="1800" b="0">
                        <a:ea typeface="+mn-lt"/>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4366260" y="1323340"/>
            <a:ext cx="2540000" cy="398780"/>
          </a:xfrm>
          <a:prstGeom prst="rect">
            <a:avLst/>
          </a:prstGeom>
          <a:noFill/>
        </p:spPr>
        <p:txBody>
          <a:bodyPr wrap="square" rtlCol="0" anchor="t">
            <a:spAutoFit/>
          </a:bodyPr>
          <a:p>
            <a:r>
              <a:rPr lang="zh-CN" altLang="en-US" sz="2000">
                <a:latin typeface="+mj-lt"/>
                <a:ea typeface="+mj-lt"/>
              </a:rPr>
              <a:t>节假日的分类表</a:t>
            </a:r>
            <a:endParaRPr lang="zh-CN" altLang="en-US" sz="2000">
              <a:latin typeface="+mj-lt"/>
              <a:ea typeface="+mj-lt"/>
            </a:endParaRPr>
          </a:p>
        </p:txBody>
      </p:sp>
      <p:grpSp>
        <p:nvGrpSpPr>
          <p:cNvPr id="3" name="组合 2"/>
          <p:cNvGrpSpPr/>
          <p:nvPr/>
        </p:nvGrpSpPr>
        <p:grpSpPr>
          <a:xfrm>
            <a:off x="10588625" y="889635"/>
            <a:ext cx="1187450" cy="5097780"/>
            <a:chOff x="15684" y="-27"/>
            <a:chExt cx="1870" cy="8028"/>
          </a:xfrm>
        </p:grpSpPr>
        <p:sp>
          <p:nvSpPr>
            <p:cNvPr id="7" name="矩形 6"/>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8" name="文本框 7"/>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拓展阅读</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10" name="图片 9" descr="商用美食甜点 (50)"/>
          <p:cNvPicPr>
            <a:picLocks noChangeAspect="1"/>
          </p:cNvPicPr>
          <p:nvPr/>
        </p:nvPicPr>
        <p:blipFill>
          <a:blip r:embed="rId3"/>
          <a:srcRect l="52709" t="33981" r="17256" b="35689"/>
          <a:stretch>
            <a:fillRect/>
          </a:stretch>
        </p:blipFill>
        <p:spPr>
          <a:xfrm>
            <a:off x="10372725" y="4232275"/>
            <a:ext cx="1619250" cy="1635125"/>
          </a:xfrm>
          <a:prstGeom prst="rect">
            <a:avLst/>
          </a:prstGeom>
          <a:effectLst>
            <a:outerShdw blurRad="88900" dist="76200" dir="8100000" algn="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up)">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805045" y="299720"/>
            <a:ext cx="7160895" cy="607695"/>
          </a:xfrm>
          <a:prstGeom prst="rect">
            <a:avLst/>
          </a:prstGeom>
          <a:noFill/>
          <a:effectLst/>
        </p:spPr>
        <p:txBody>
          <a:bodyPr wrap="square" rtlCol="0">
            <a:spAutoFit/>
          </a:bodyPr>
          <a:p>
            <a:pPr>
              <a:lnSpc>
                <a:spcPct val="120000"/>
              </a:lnSpc>
            </a:pPr>
            <a:r>
              <a:rPr lang="zh-CN" altLang="en-US" sz="2800" b="1">
                <a:latin typeface="字魂79号-萌趣奶油体" panose="00000500000000000000" pitchFamily="2" charset="-122"/>
                <a:ea typeface="字魂79号-萌趣奶油体" panose="00000500000000000000" pitchFamily="2" charset="-122"/>
                <a:sym typeface="+mn-ea"/>
              </a:rPr>
              <a:t>二、主题班会的组织</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208780" y="1226185"/>
            <a:ext cx="7660640" cy="3938270"/>
          </a:xfrm>
          <a:prstGeom prst="rect">
            <a:avLst/>
          </a:prstGeom>
        </p:spPr>
        <p:txBody>
          <a:bodyPr wrap="square">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（二）拟订完善的计划</a:t>
            </a:r>
            <a:endPar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作为班主任，在学期开学之初就要对这一学期的班会活动做出大致的计划，具体内容的填充要与学生共同讨论后再制订更为周密的计划。主题班会的计划可以从以下几个方面考虑：</a:t>
            </a:r>
            <a:endPar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首先，给活动起个好名字。班会的主题确定以后，给活动起一个什么样的名称，会影响到活动的成效。名称要反映主题，能充分体现主题活动的要求，要直观、醒目、生活化、趣味化，使学生闻其名便有亲切之感。</a:t>
            </a:r>
            <a:endPar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其次，确定主题班会活动的具体形式。主题班会的形式依据内容的不同有不同种类，包括演讲、报告、竞赛、表演、观看录像等。</a:t>
            </a:r>
            <a:endPar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p:txBody>
      </p:sp>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34010" y="1498600"/>
            <a:ext cx="4708525" cy="4708525"/>
          </a:xfrm>
          <a:prstGeom prst="rect">
            <a:avLst/>
          </a:prstGeom>
        </p:spPr>
      </p:pic>
      <p:pic>
        <p:nvPicPr>
          <p:cNvPr id="17" name="图片 16"/>
          <p:cNvPicPr>
            <a:picLocks noChangeAspect="1"/>
          </p:cNvPicPr>
          <p:nvPr/>
        </p:nvPicPr>
        <p:blipFill>
          <a:blip r:embed="rId2"/>
          <a:stretch>
            <a:fillRect/>
          </a:stretch>
        </p:blipFill>
        <p:spPr>
          <a:xfrm>
            <a:off x="-12353" y="-28575"/>
            <a:ext cx="3691777" cy="1607167"/>
          </a:xfrm>
          <a:prstGeom prst="rect">
            <a:avLst/>
          </a:prstGeom>
        </p:spPr>
      </p:pic>
      <p:pic>
        <p:nvPicPr>
          <p:cNvPr id="18" name="图片 17"/>
          <p:cNvPicPr>
            <a:picLocks noChangeAspect="1"/>
          </p:cNvPicPr>
          <p:nvPr/>
        </p:nvPicPr>
        <p:blipFill rotWithShape="1">
          <a:blip r:embed="rId3">
            <a:extLst>
              <a:ext uri="{28A0092B-C50C-407E-A947-70E740481C1C}">
                <a14:useLocalDpi xmlns:a14="http://schemas.microsoft.com/office/drawing/2010/main" val="0"/>
              </a:ext>
            </a:extLst>
          </a:blip>
          <a:srcRect l="7349" t="31212" r="6341" b="7007"/>
          <a:stretch>
            <a:fillRect/>
          </a:stretch>
        </p:blipFill>
        <p:spPr>
          <a:xfrm>
            <a:off x="10645140" y="348390"/>
            <a:ext cx="1190626" cy="85224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805045" y="299720"/>
            <a:ext cx="7160895" cy="1124585"/>
          </a:xfrm>
          <a:prstGeom prst="rect">
            <a:avLst/>
          </a:prstGeom>
          <a:noFill/>
          <a:effectLst/>
        </p:spPr>
        <p:txBody>
          <a:bodyPr wrap="square" rtlCol="0">
            <a:spAutoFit/>
          </a:bodyPr>
          <a:p>
            <a:pPr>
              <a:lnSpc>
                <a:spcPct val="120000"/>
              </a:lnSpc>
            </a:pPr>
            <a:r>
              <a:rPr lang="zh-CN" altLang="en-US" sz="2800" b="1">
                <a:latin typeface="字魂79号-萌趣奶油体" panose="00000500000000000000" pitchFamily="2" charset="-122"/>
                <a:ea typeface="字魂79号-萌趣奶油体" panose="00000500000000000000" pitchFamily="2" charset="-122"/>
                <a:sym typeface="+mn-ea"/>
              </a:rPr>
              <a:t>二、主题班会的组织</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a:p>
            <a:pPr>
              <a:lnSpc>
                <a:spcPct val="120000"/>
              </a:lnSpc>
            </a:pP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208780" y="1226185"/>
            <a:ext cx="7361555" cy="4323080"/>
          </a:xfrm>
          <a:prstGeom prst="rect">
            <a:avLst/>
          </a:prstGeom>
        </p:spPr>
        <p:txBody>
          <a:bodyPr wrap="square">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再次，确定好活动的具体时间和地点。活动的时间安排至关重要，主题班会活动一般是一个阶段搞一次，具体时间既要考虑到学校整体的安排，也要结合班级内部的实际情况。一学期内，班级活动的次数不能过多，也不能没有，要依据具体情况具体分析。活动场所事关教育氛围，对于比较严肃的主题，最好选择在安静、少干扰的室内进行；对于形式活泼的内容，则可选择开放式的场所。最后，确定参与人员的角色分配。包括主持人、发言或者演讲的学生，以及活动内容呈现的形式是小组还是个人等，都要在计划中有所安排。</a:t>
            </a:r>
            <a:endPar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endPar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endPar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p:txBody>
      </p:sp>
      <p:pic>
        <p:nvPicPr>
          <p:cNvPr id="17" name="图片 16"/>
          <p:cNvPicPr>
            <a:picLocks noChangeAspect="1"/>
          </p:cNvPicPr>
          <p:nvPr/>
        </p:nvPicPr>
        <p:blipFill>
          <a:blip r:embed="rId1"/>
          <a:stretch>
            <a:fillRect/>
          </a:stretch>
        </p:blipFill>
        <p:spPr>
          <a:xfrm>
            <a:off x="-469553" y="-238125"/>
            <a:ext cx="3691777" cy="1607167"/>
          </a:xfrm>
          <a:prstGeom prst="rect">
            <a:avLst/>
          </a:prstGeom>
        </p:spPr>
      </p:pic>
      <p:pic>
        <p:nvPicPr>
          <p:cNvPr id="18" name="图片 17"/>
          <p:cNvPicPr>
            <a:picLocks noChangeAspect="1"/>
          </p:cNvPicPr>
          <p:nvPr/>
        </p:nvPicPr>
        <p:blipFill rotWithShape="1">
          <a:blip r:embed="rId2">
            <a:extLst>
              <a:ext uri="{28A0092B-C50C-407E-A947-70E740481C1C}">
                <a14:useLocalDpi xmlns:a14="http://schemas.microsoft.com/office/drawing/2010/main" val="0"/>
              </a:ext>
            </a:extLst>
          </a:blip>
          <a:srcRect l="7349" t="31212" r="6341" b="7007"/>
          <a:stretch>
            <a:fillRect/>
          </a:stretch>
        </p:blipFill>
        <p:spPr>
          <a:xfrm>
            <a:off x="10645140" y="348390"/>
            <a:ext cx="1190626" cy="852246"/>
          </a:xfrm>
          <a:prstGeom prst="rect">
            <a:avLst/>
          </a:prstGeom>
        </p:spPr>
      </p:pic>
      <p:pic>
        <p:nvPicPr>
          <p:cNvPr id="52" name="图片 5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0943" y="1391641"/>
            <a:ext cx="4834847" cy="5215007"/>
          </a:xfrm>
          <a:prstGeom prst="rect">
            <a:avLst/>
          </a:prstGeom>
        </p:spPr>
      </p:pic>
      <p:sp>
        <p:nvSpPr>
          <p:cNvPr id="11" name="Freeform 105"/>
          <p:cNvSpPr/>
          <p:nvPr/>
        </p:nvSpPr>
        <p:spPr bwMode="auto">
          <a:xfrm>
            <a:off x="6747734" y="4953015"/>
            <a:ext cx="481013" cy="211388"/>
          </a:xfrm>
          <a:custGeom>
            <a:avLst/>
            <a:gdLst>
              <a:gd name="T0" fmla="*/ 208 w 303"/>
              <a:gd name="T1" fmla="*/ 0 h 161"/>
              <a:gd name="T2" fmla="*/ 0 w 303"/>
              <a:gd name="T3" fmla="*/ 0 h 161"/>
              <a:gd name="T4" fmla="*/ 95 w 303"/>
              <a:gd name="T5" fmla="*/ 80 h 161"/>
              <a:gd name="T6" fmla="*/ 0 w 303"/>
              <a:gd name="T7" fmla="*/ 161 h 161"/>
              <a:gd name="T8" fmla="*/ 208 w 303"/>
              <a:gd name="T9" fmla="*/ 161 h 161"/>
              <a:gd name="T10" fmla="*/ 303 w 303"/>
              <a:gd name="T11" fmla="*/ 80 h 161"/>
              <a:gd name="T12" fmla="*/ 208 w 303"/>
              <a:gd name="T13" fmla="*/ 0 h 161"/>
            </a:gdLst>
            <a:ahLst/>
            <a:cxnLst>
              <a:cxn ang="0">
                <a:pos x="T0" y="T1"/>
              </a:cxn>
              <a:cxn ang="0">
                <a:pos x="T2" y="T3"/>
              </a:cxn>
              <a:cxn ang="0">
                <a:pos x="T4" y="T5"/>
              </a:cxn>
              <a:cxn ang="0">
                <a:pos x="T6" y="T7"/>
              </a:cxn>
              <a:cxn ang="0">
                <a:pos x="T8" y="T9"/>
              </a:cxn>
              <a:cxn ang="0">
                <a:pos x="T10" y="T11"/>
              </a:cxn>
              <a:cxn ang="0">
                <a:pos x="T12" y="T13"/>
              </a:cxn>
            </a:cxnLst>
            <a:rect l="0" t="0" r="r" b="b"/>
            <a:pathLst>
              <a:path w="303" h="161">
                <a:moveTo>
                  <a:pt x="208" y="0"/>
                </a:moveTo>
                <a:lnTo>
                  <a:pt x="0" y="0"/>
                </a:lnTo>
                <a:lnTo>
                  <a:pt x="95" y="80"/>
                </a:lnTo>
                <a:lnTo>
                  <a:pt x="0" y="161"/>
                </a:lnTo>
                <a:lnTo>
                  <a:pt x="208" y="161"/>
                </a:lnTo>
                <a:lnTo>
                  <a:pt x="303" y="80"/>
                </a:lnTo>
                <a:lnTo>
                  <a:pt x="208" y="0"/>
                </a:lnTo>
                <a:close/>
              </a:path>
            </a:pathLst>
          </a:custGeom>
          <a:solidFill>
            <a:srgbClr val="9B92C9"/>
          </a:solidFill>
          <a:ln>
            <a:noFill/>
          </a:ln>
        </p:spPr>
        <p:txBody>
          <a:bodyPr vert="horz" wrap="square" lIns="91440" tIns="45720" rIns="91440" bIns="45720" numCol="1" anchor="t" anchorCtr="0" compatLnSpc="1"/>
          <a:p>
            <a:endParaRPr lang="zh-CN" altLang="en-US"/>
          </a:p>
        </p:txBody>
      </p:sp>
      <p:sp>
        <p:nvSpPr>
          <p:cNvPr id="4" name="Freeform 105"/>
          <p:cNvSpPr/>
          <p:nvPr/>
        </p:nvSpPr>
        <p:spPr bwMode="auto">
          <a:xfrm flipH="1">
            <a:off x="7228747" y="4952956"/>
            <a:ext cx="481013" cy="211388"/>
          </a:xfrm>
          <a:custGeom>
            <a:avLst/>
            <a:gdLst>
              <a:gd name="T0" fmla="*/ 208 w 303"/>
              <a:gd name="T1" fmla="*/ 0 h 161"/>
              <a:gd name="T2" fmla="*/ 0 w 303"/>
              <a:gd name="T3" fmla="*/ 0 h 161"/>
              <a:gd name="T4" fmla="*/ 95 w 303"/>
              <a:gd name="T5" fmla="*/ 80 h 161"/>
              <a:gd name="T6" fmla="*/ 0 w 303"/>
              <a:gd name="T7" fmla="*/ 161 h 161"/>
              <a:gd name="T8" fmla="*/ 208 w 303"/>
              <a:gd name="T9" fmla="*/ 161 h 161"/>
              <a:gd name="T10" fmla="*/ 303 w 303"/>
              <a:gd name="T11" fmla="*/ 80 h 161"/>
              <a:gd name="T12" fmla="*/ 208 w 303"/>
              <a:gd name="T13" fmla="*/ 0 h 161"/>
            </a:gdLst>
            <a:ahLst/>
            <a:cxnLst>
              <a:cxn ang="0">
                <a:pos x="T0" y="T1"/>
              </a:cxn>
              <a:cxn ang="0">
                <a:pos x="T2" y="T3"/>
              </a:cxn>
              <a:cxn ang="0">
                <a:pos x="T4" y="T5"/>
              </a:cxn>
              <a:cxn ang="0">
                <a:pos x="T6" y="T7"/>
              </a:cxn>
              <a:cxn ang="0">
                <a:pos x="T8" y="T9"/>
              </a:cxn>
              <a:cxn ang="0">
                <a:pos x="T10" y="T11"/>
              </a:cxn>
              <a:cxn ang="0">
                <a:pos x="T12" y="T13"/>
              </a:cxn>
            </a:cxnLst>
            <a:rect l="0" t="0" r="r" b="b"/>
            <a:pathLst>
              <a:path w="303" h="161">
                <a:moveTo>
                  <a:pt x="208" y="0"/>
                </a:moveTo>
                <a:lnTo>
                  <a:pt x="0" y="0"/>
                </a:lnTo>
                <a:lnTo>
                  <a:pt x="95" y="80"/>
                </a:lnTo>
                <a:lnTo>
                  <a:pt x="0" y="161"/>
                </a:lnTo>
                <a:lnTo>
                  <a:pt x="208" y="161"/>
                </a:lnTo>
                <a:lnTo>
                  <a:pt x="303" y="80"/>
                </a:lnTo>
                <a:lnTo>
                  <a:pt x="208" y="0"/>
                </a:lnTo>
                <a:close/>
              </a:path>
            </a:pathLst>
          </a:custGeom>
          <a:solidFill>
            <a:srgbClr val="E74D3D"/>
          </a:solidFill>
          <a:ln>
            <a:noFill/>
          </a:ln>
        </p:spPr>
        <p:txBody>
          <a:bodyPr vert="horz" wrap="square" lIns="91440" tIns="45720" rIns="91440" bIns="45720" numCol="1" anchor="t" anchorCtr="0" compatLnSpc="1"/>
          <a:p>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bldLvl="0" animBg="1"/>
      <p:bldP spid="11" grpId="1" animBg="1"/>
      <p:bldP spid="4" grpId="0" bldLvl="0" animBg="1"/>
      <p:bldP spid="4"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3529648" y="239624"/>
            <a:ext cx="4759325" cy="706755"/>
          </a:xfrm>
          <a:prstGeom prst="rect">
            <a:avLst/>
          </a:prstGeom>
          <a:noFill/>
        </p:spPr>
        <p:txBody>
          <a:bodyPr wrap="square" rtlCol="0" anchor="t">
            <a:spAutoFit/>
          </a:bodyPr>
          <a:lstStyle/>
          <a:p>
            <a:pPr algn="ctr"/>
            <a:r>
              <a:rPr sz="4000" dirty="0">
                <a:solidFill>
                  <a:schemeClr val="accent6"/>
                </a:solidFill>
                <a:latin typeface="黑体" panose="02010600030101010101" charset="-122"/>
                <a:ea typeface="黑体" panose="02010600030101010101" charset="-122"/>
                <a:cs typeface="+mn-ea"/>
                <a:sym typeface="+mn-lt"/>
              </a:rPr>
              <a:t>项目目标</a:t>
            </a:r>
            <a:endParaRPr sz="4000" dirty="0">
              <a:solidFill>
                <a:schemeClr val="accent6"/>
              </a:solidFill>
              <a:latin typeface="黑体" panose="02010600030101010101" charset="-122"/>
              <a:ea typeface="黑体" panose="02010600030101010101" charset="-122"/>
              <a:cs typeface="+mn-ea"/>
              <a:sym typeface="+mn-lt"/>
            </a:endParaRPr>
          </a:p>
        </p:txBody>
      </p:sp>
      <p:sp>
        <p:nvSpPr>
          <p:cNvPr id="13" name="Freeform 9"/>
          <p:cNvSpPr/>
          <p:nvPr/>
        </p:nvSpPr>
        <p:spPr bwMode="auto">
          <a:xfrm>
            <a:off x="301837" y="94615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grpSp>
        <p:nvGrpSpPr>
          <p:cNvPr id="19" name="组合 18"/>
          <p:cNvGrpSpPr/>
          <p:nvPr/>
        </p:nvGrpSpPr>
        <p:grpSpPr>
          <a:xfrm>
            <a:off x="2156460" y="114490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2C5C4"/>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sp>
          <p:nvSpPr>
            <p:cNvPr id="2" name="矩形 1"/>
            <p:cNvSpPr/>
            <p:nvPr/>
          </p:nvSpPr>
          <p:spPr>
            <a:xfrm>
              <a:off x="3574" y="4253"/>
              <a:ext cx="2144" cy="1016"/>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知识与能力目标</a:t>
              </a:r>
              <a:endParaRPr lang="zh-CN" altLang="en-US"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grpSp>
      <p:grpSp>
        <p:nvGrpSpPr>
          <p:cNvPr id="20" name="组合 19"/>
          <p:cNvGrpSpPr/>
          <p:nvPr/>
        </p:nvGrpSpPr>
        <p:grpSpPr>
          <a:xfrm>
            <a:off x="5302250" y="1341120"/>
            <a:ext cx="1652905" cy="2499995"/>
            <a:chOff x="8299" y="2452"/>
            <a:chExt cx="2603" cy="3937"/>
          </a:xfrm>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solidFill>
              <a:schemeClr val="accent3"/>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0030101010101" charset="-122"/>
                <a:ea typeface="黑体" panose="0201060003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sp>
          <p:nvSpPr>
            <p:cNvPr id="9" name="矩形 8"/>
            <p:cNvSpPr/>
            <p:nvPr/>
          </p:nvSpPr>
          <p:spPr>
            <a:xfrm>
              <a:off x="8528" y="4623"/>
              <a:ext cx="2144" cy="1016"/>
            </a:xfrm>
            <a:prstGeom prst="rect">
              <a:avLst/>
            </a:prstGeom>
          </p:spPr>
          <p:txBody>
            <a:bodyPr wrap="square">
              <a:spAutoFit/>
            </a:bodyPr>
            <a:p>
              <a:pPr algn="ctr" defTabSz="914400" eaLnBrk="0" fontAlgn="base" hangingPunct="0">
                <a:spcBef>
                  <a:spcPct val="0"/>
                </a:spcBef>
                <a:spcAft>
                  <a:spcPct val="0"/>
                </a:spcAft>
              </a:pPr>
              <a:r>
                <a:rPr lang="en-US" altLang="zh-CN"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过程与方法目标</a:t>
              </a:r>
              <a:endParaRPr lang="en-US" altLang="zh-CN"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grpSp>
      <p:grpSp>
        <p:nvGrpSpPr>
          <p:cNvPr id="21" name="组合 20"/>
          <p:cNvGrpSpPr/>
          <p:nvPr/>
        </p:nvGrpSpPr>
        <p:grpSpPr>
          <a:xfrm>
            <a:off x="8250555" y="1196340"/>
            <a:ext cx="1652905" cy="2454910"/>
            <a:chOff x="12942" y="2224"/>
            <a:chExt cx="2603" cy="3866"/>
          </a:xfrm>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2C5C4"/>
            </a:solidFill>
            <a:ln>
              <a:noFill/>
            </a:ln>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sp>
          <p:nvSpPr>
            <p:cNvPr id="10" name="矩形 9"/>
            <p:cNvSpPr/>
            <p:nvPr/>
          </p:nvSpPr>
          <p:spPr>
            <a:xfrm>
              <a:off x="13172" y="4270"/>
              <a:ext cx="2144" cy="1016"/>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情感态度与价值观目标</a:t>
              </a:r>
              <a:endParaRPr lang="zh-CN" altLang="en-US"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grpSp>
      <p:sp>
        <p:nvSpPr>
          <p:cNvPr id="11" name="文本框 22"/>
          <p:cNvSpPr txBox="1"/>
          <p:nvPr/>
        </p:nvSpPr>
        <p:spPr>
          <a:xfrm flipH="1">
            <a:off x="1061085" y="3841115"/>
            <a:ext cx="3369945" cy="1841500"/>
          </a:xfrm>
          <a:prstGeom prst="rect">
            <a:avLst/>
          </a:prstGeom>
          <a:noFill/>
          <a:ln w="9525">
            <a:noFill/>
            <a:miter/>
          </a:ln>
          <a:effectLst>
            <a:outerShdw sx="999" sy="999" algn="ctr" rotWithShape="0">
              <a:srgbClr val="000000"/>
            </a:outerShdw>
          </a:effectLst>
        </p:spPr>
        <p:txBody>
          <a:bodyPr wrap="square" anchor="t">
            <a:spAutoFit/>
          </a:bodyPr>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1. 了解小学班级开展活动的意义，理解并掌握小学班级活动的类型、原则。</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2. 掌握主题班会活动的设计方法。</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3. 能掌握小学班级活动的基本类型及设计方法。</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4. 能制定小学班级主题班会方案并参与实施。</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p:txBody>
      </p:sp>
      <p:sp>
        <p:nvSpPr>
          <p:cNvPr id="31" name="文本框 30"/>
          <p:cNvSpPr txBox="1"/>
          <p:nvPr/>
        </p:nvSpPr>
        <p:spPr>
          <a:xfrm flipH="1">
            <a:off x="4813935" y="3841115"/>
            <a:ext cx="2844165" cy="1341755"/>
          </a:xfrm>
          <a:prstGeom prst="rect">
            <a:avLst/>
          </a:prstGeom>
          <a:noFill/>
          <a:ln w="9525">
            <a:noFill/>
            <a:miter/>
          </a:ln>
          <a:effectLst>
            <a:outerShdw sx="999" sy="999" algn="ctr" rotWithShape="0">
              <a:srgbClr val="000000"/>
            </a:outerShdw>
          </a:effectLst>
        </p:spPr>
        <p:txBody>
          <a:bodyPr wrap="square" anchor="t">
            <a:spAutoFit/>
          </a:bodyPr>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1. 通过案例分析、情景模拟的方法，对班级主体活动方案进行设计并实施。</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2. 采用小组合作的方式，提高合作意识，掌握班级活动的设计技巧。</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p:txBody>
      </p:sp>
      <p:sp>
        <p:nvSpPr>
          <p:cNvPr id="25" name="文本框 22"/>
          <p:cNvSpPr txBox="1"/>
          <p:nvPr/>
        </p:nvSpPr>
        <p:spPr>
          <a:xfrm flipH="1">
            <a:off x="8018780" y="3841115"/>
            <a:ext cx="2748280" cy="1591310"/>
          </a:xfrm>
          <a:prstGeom prst="rect">
            <a:avLst/>
          </a:prstGeom>
          <a:noFill/>
          <a:ln w="9525">
            <a:noFill/>
            <a:miter/>
          </a:ln>
          <a:effectLst>
            <a:outerShdw sx="999" sy="999" algn="ctr" rotWithShape="0">
              <a:srgbClr val="000000"/>
            </a:outerShdw>
          </a:effectLst>
        </p:spPr>
        <p:txBody>
          <a:bodyPr wrap="square" anchor="t">
            <a:spAutoFit/>
          </a:bodyPr>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1. 培养学生的自主学习和独立思考的能力。</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2. 培养学生团队协作、人际沟通等可持续发展的能力。</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3. 提高学生的学习热情，培养学生良好的职业道德。</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p:txBody>
      </p:sp>
      <p:cxnSp>
        <p:nvCxnSpPr>
          <p:cNvPr id="14" name="直接连接符 13"/>
          <p:cNvCxnSpPr/>
          <p:nvPr/>
        </p:nvCxnSpPr>
        <p:spPr>
          <a:xfrm flipV="1">
            <a:off x="4672965" y="3841115"/>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7833360" y="3841115"/>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000" fill="hold">
                                          <p:stCondLst>
                                            <p:cond delay="0"/>
                                          </p:stCondLst>
                                        </p:cTn>
                                        <p:tgtEl>
                                          <p:spTgt spid="12"/>
                                        </p:tgtEl>
                                        <p:attrNameLst>
                                          <p:attrName>style.visibility</p:attrName>
                                        </p:attrNameLst>
                                      </p:cBhvr>
                                      <p:to>
                                        <p:strVal val="visible"/>
                                      </p:to>
                                    </p:set>
                                    <p:animEffect transition="in" filter="barn(outVertical)">
                                      <p:cBhvr>
                                        <p:cTn id="7" dur="1000"/>
                                        <p:tgtEl>
                                          <p:spTgt spid="12"/>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000" fill="hold">
                                          <p:stCondLst>
                                            <p:cond delay="0"/>
                                          </p:stCondLst>
                                        </p:cTn>
                                        <p:tgtEl>
                                          <p:spTgt spid="19"/>
                                        </p:tgtEl>
                                        <p:attrNameLst>
                                          <p:attrName>style.visibility</p:attrName>
                                        </p:attrNameLst>
                                      </p:cBhvr>
                                      <p:to>
                                        <p:strVal val="visible"/>
                                      </p:to>
                                    </p:set>
                                    <p:animEffect transition="in" filter="blinds(horizontal)">
                                      <p:cBhvr>
                                        <p:cTn id="16" dur="1000"/>
                                        <p:tgtEl>
                                          <p:spTgt spid="19"/>
                                        </p:tgtEl>
                                      </p:cBhvr>
                                    </p:animEffect>
                                  </p:childTnLst>
                                </p:cTn>
                              </p:par>
                              <p:par>
                                <p:cTn id="17" presetID="3" presetClass="entr" presetSubtype="10" fill="hold" grpId="0" nodeType="withEffect">
                                  <p:stCondLst>
                                    <p:cond delay="0"/>
                                  </p:stCondLst>
                                  <p:childTnLst>
                                    <p:set>
                                      <p:cBhvr>
                                        <p:cTn id="18" dur="1000" fill="hold">
                                          <p:stCondLst>
                                            <p:cond delay="0"/>
                                          </p:stCondLst>
                                        </p:cTn>
                                        <p:tgtEl>
                                          <p:spTgt spid="11"/>
                                        </p:tgtEl>
                                        <p:attrNameLst>
                                          <p:attrName>style.visibility</p:attrName>
                                        </p:attrNameLst>
                                      </p:cBhvr>
                                      <p:to>
                                        <p:strVal val="visible"/>
                                      </p:to>
                                    </p:set>
                                    <p:animEffect transition="in" filter="blinds(horizontal)">
                                      <p:cBhvr>
                                        <p:cTn id="19" dur="1000"/>
                                        <p:tgtEl>
                                          <p:spTgt spid="11"/>
                                        </p:tgtEl>
                                      </p:cBhvr>
                                    </p:animEffect>
                                  </p:childTnLst>
                                </p:cTn>
                              </p:par>
                              <p:par>
                                <p:cTn id="20" presetID="18" presetClass="entr" presetSubtype="12"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trips(downLeft)">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000" fill="hold">
                                          <p:stCondLst>
                                            <p:cond delay="0"/>
                                          </p:stCondLst>
                                        </p:cTn>
                                        <p:tgtEl>
                                          <p:spTgt spid="20"/>
                                        </p:tgtEl>
                                        <p:attrNameLst>
                                          <p:attrName>style.visibility</p:attrName>
                                        </p:attrNameLst>
                                      </p:cBhvr>
                                      <p:to>
                                        <p:strVal val="visible"/>
                                      </p:to>
                                    </p:set>
                                    <p:animEffect transition="in" filter="blinds(horizontal)">
                                      <p:cBhvr>
                                        <p:cTn id="27" dur="1000"/>
                                        <p:tgtEl>
                                          <p:spTgt spid="20"/>
                                        </p:tgtEl>
                                      </p:cBhvr>
                                    </p:animEffect>
                                  </p:childTnLst>
                                </p:cTn>
                              </p:par>
                              <p:par>
                                <p:cTn id="28" presetID="3" presetClass="entr" presetSubtype="10" fill="hold" grpId="0" nodeType="withEffect">
                                  <p:stCondLst>
                                    <p:cond delay="0"/>
                                  </p:stCondLst>
                                  <p:childTnLst>
                                    <p:set>
                                      <p:cBhvr>
                                        <p:cTn id="29" dur="1000" fill="hold">
                                          <p:stCondLst>
                                            <p:cond delay="0"/>
                                          </p:stCondLst>
                                        </p:cTn>
                                        <p:tgtEl>
                                          <p:spTgt spid="31"/>
                                        </p:tgtEl>
                                        <p:attrNameLst>
                                          <p:attrName>style.visibility</p:attrName>
                                        </p:attrNameLst>
                                      </p:cBhvr>
                                      <p:to>
                                        <p:strVal val="visible"/>
                                      </p:to>
                                    </p:set>
                                    <p:animEffect transition="in" filter="blinds(horizontal)">
                                      <p:cBhvr>
                                        <p:cTn id="30" dur="1000"/>
                                        <p:tgtEl>
                                          <p:spTgt spid="31"/>
                                        </p:tgtEl>
                                      </p:cBhvr>
                                    </p:animEffect>
                                  </p:childTnLst>
                                </p:cTn>
                              </p:par>
                              <p:par>
                                <p:cTn id="31" presetID="18" presetClass="entr" presetSubtype="12"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strips(downLeft)">
                                      <p:cBhvr>
                                        <p:cTn id="33" dur="500"/>
                                        <p:tgtEl>
                                          <p:spTgt spid="17"/>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000" fill="hold">
                                          <p:stCondLst>
                                            <p:cond delay="0"/>
                                          </p:stCondLst>
                                        </p:cTn>
                                        <p:tgtEl>
                                          <p:spTgt spid="21"/>
                                        </p:tgtEl>
                                        <p:attrNameLst>
                                          <p:attrName>style.visibility</p:attrName>
                                        </p:attrNameLst>
                                      </p:cBhvr>
                                      <p:to>
                                        <p:strVal val="visible"/>
                                      </p:to>
                                    </p:set>
                                    <p:animEffect transition="in" filter="blinds(horizontal)">
                                      <p:cBhvr>
                                        <p:cTn id="38" dur="1000"/>
                                        <p:tgtEl>
                                          <p:spTgt spid="21"/>
                                        </p:tgtEl>
                                      </p:cBhvr>
                                    </p:animEffect>
                                  </p:childTnLst>
                                </p:cTn>
                              </p:par>
                              <p:par>
                                <p:cTn id="39" presetID="3" presetClass="entr" presetSubtype="10" fill="hold" grpId="0" nodeType="withEffect">
                                  <p:stCondLst>
                                    <p:cond delay="0"/>
                                  </p:stCondLst>
                                  <p:childTnLst>
                                    <p:set>
                                      <p:cBhvr>
                                        <p:cTn id="40" dur="1000" fill="hold">
                                          <p:stCondLst>
                                            <p:cond delay="0"/>
                                          </p:stCondLst>
                                        </p:cTn>
                                        <p:tgtEl>
                                          <p:spTgt spid="25"/>
                                        </p:tgtEl>
                                        <p:attrNameLst>
                                          <p:attrName>style.visibility</p:attrName>
                                        </p:attrNameLst>
                                      </p:cBhvr>
                                      <p:to>
                                        <p:strVal val="visible"/>
                                      </p:to>
                                    </p:set>
                                    <p:animEffect transition="in" filter="blinds(horizontal)">
                                      <p:cBhvr>
                                        <p:cTn id="41"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ldLvl="0" animBg="1"/>
      <p:bldP spid="11" grpId="0" bldLvl="0" animBg="1"/>
      <p:bldP spid="31" grpId="0" bldLvl="0" animBg="1"/>
      <p:bldP spid="25"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805045" y="299720"/>
            <a:ext cx="7160895" cy="1124585"/>
          </a:xfrm>
          <a:prstGeom prst="rect">
            <a:avLst/>
          </a:prstGeom>
          <a:noFill/>
          <a:effectLst/>
        </p:spPr>
        <p:txBody>
          <a:bodyPr wrap="square" rtlCol="0">
            <a:spAutoFit/>
          </a:bodyPr>
          <a:p>
            <a:pPr>
              <a:lnSpc>
                <a:spcPct val="120000"/>
              </a:lnSpc>
            </a:pPr>
            <a:r>
              <a:rPr lang="zh-CN" altLang="en-US" sz="2800" b="1">
                <a:latin typeface="字魂79号-萌趣奶油体" panose="00000500000000000000" pitchFamily="2" charset="-122"/>
                <a:ea typeface="字魂79号-萌趣奶油体" panose="00000500000000000000" pitchFamily="2" charset="-122"/>
                <a:sym typeface="+mn-ea"/>
              </a:rPr>
              <a:t>二、主题班会的组织</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a:p>
            <a:pPr>
              <a:lnSpc>
                <a:spcPct val="120000"/>
              </a:lnSpc>
            </a:pP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208780" y="1226185"/>
            <a:ext cx="7190740" cy="5092700"/>
          </a:xfrm>
          <a:prstGeom prst="rect">
            <a:avLst/>
          </a:prstGeom>
        </p:spPr>
        <p:txBody>
          <a:bodyPr wrap="square">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（三）做好准备工作</a:t>
            </a:r>
            <a:endPar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做好主题班会计划之后，就要对主题班会实施中需要涉及的物质、人员配备进行充分的准备。这一过程本身就是一个教育的过程。准备工作包括物质准备和人员准备。物质准备包括选择场地，落实场地器材、多媒体课件（视频、图片、音乐），布置会场。人员准备主要是对活动中人员职责、角色进行分工。这个分工要尽量体现职责和角色的公平性，尽量让每一个学生都有承担活动所要求的角色的机会。</a:t>
            </a:r>
            <a:endPar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endPar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（四）开展主题班会活动</a:t>
            </a:r>
            <a:endPar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在开展主题班会的过程中，要以学生为主体，班主任只是起到引导作用，使活动的全过程形成一个“动之以情、晓之以理、启之以思、导之以行、持之以恒”的良性流程。</a:t>
            </a:r>
            <a:endPar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p:txBody>
      </p:sp>
      <p:pic>
        <p:nvPicPr>
          <p:cNvPr id="17" name="图片 16"/>
          <p:cNvPicPr>
            <a:picLocks noChangeAspect="1"/>
          </p:cNvPicPr>
          <p:nvPr/>
        </p:nvPicPr>
        <p:blipFill>
          <a:blip r:embed="rId1"/>
          <a:stretch>
            <a:fillRect/>
          </a:stretch>
        </p:blipFill>
        <p:spPr>
          <a:xfrm>
            <a:off x="-469553" y="-238125"/>
            <a:ext cx="3691777" cy="1607167"/>
          </a:xfrm>
          <a:prstGeom prst="rect">
            <a:avLst/>
          </a:prstGeom>
        </p:spPr>
      </p:pic>
      <p:pic>
        <p:nvPicPr>
          <p:cNvPr id="18" name="图片 17"/>
          <p:cNvPicPr>
            <a:picLocks noChangeAspect="1"/>
          </p:cNvPicPr>
          <p:nvPr/>
        </p:nvPicPr>
        <p:blipFill rotWithShape="1">
          <a:blip r:embed="rId2">
            <a:extLst>
              <a:ext uri="{28A0092B-C50C-407E-A947-70E740481C1C}">
                <a14:useLocalDpi xmlns:a14="http://schemas.microsoft.com/office/drawing/2010/main" val="0"/>
              </a:ext>
            </a:extLst>
          </a:blip>
          <a:srcRect l="7349" t="31212" r="6341" b="7007"/>
          <a:stretch>
            <a:fillRect/>
          </a:stretch>
        </p:blipFill>
        <p:spPr>
          <a:xfrm>
            <a:off x="10645140" y="348390"/>
            <a:ext cx="1190626" cy="852246"/>
          </a:xfrm>
          <a:prstGeom prst="rect">
            <a:avLst/>
          </a:prstGeom>
        </p:spPr>
      </p:pic>
      <p:pic>
        <p:nvPicPr>
          <p:cNvPr id="52" name="图片 5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0943" y="1391641"/>
            <a:ext cx="4834847" cy="5215007"/>
          </a:xfrm>
          <a:prstGeom prst="rect">
            <a:avLst/>
          </a:prstGeom>
        </p:spPr>
      </p:pic>
      <p:sp>
        <p:nvSpPr>
          <p:cNvPr id="11" name="Freeform 105"/>
          <p:cNvSpPr/>
          <p:nvPr/>
        </p:nvSpPr>
        <p:spPr bwMode="auto">
          <a:xfrm>
            <a:off x="6747734" y="4438665"/>
            <a:ext cx="481013" cy="211388"/>
          </a:xfrm>
          <a:custGeom>
            <a:avLst/>
            <a:gdLst>
              <a:gd name="T0" fmla="*/ 208 w 303"/>
              <a:gd name="T1" fmla="*/ 0 h 161"/>
              <a:gd name="T2" fmla="*/ 0 w 303"/>
              <a:gd name="T3" fmla="*/ 0 h 161"/>
              <a:gd name="T4" fmla="*/ 95 w 303"/>
              <a:gd name="T5" fmla="*/ 80 h 161"/>
              <a:gd name="T6" fmla="*/ 0 w 303"/>
              <a:gd name="T7" fmla="*/ 161 h 161"/>
              <a:gd name="T8" fmla="*/ 208 w 303"/>
              <a:gd name="T9" fmla="*/ 161 h 161"/>
              <a:gd name="T10" fmla="*/ 303 w 303"/>
              <a:gd name="T11" fmla="*/ 80 h 161"/>
              <a:gd name="T12" fmla="*/ 208 w 303"/>
              <a:gd name="T13" fmla="*/ 0 h 161"/>
            </a:gdLst>
            <a:ahLst/>
            <a:cxnLst>
              <a:cxn ang="0">
                <a:pos x="T0" y="T1"/>
              </a:cxn>
              <a:cxn ang="0">
                <a:pos x="T2" y="T3"/>
              </a:cxn>
              <a:cxn ang="0">
                <a:pos x="T4" y="T5"/>
              </a:cxn>
              <a:cxn ang="0">
                <a:pos x="T6" y="T7"/>
              </a:cxn>
              <a:cxn ang="0">
                <a:pos x="T8" y="T9"/>
              </a:cxn>
              <a:cxn ang="0">
                <a:pos x="T10" y="T11"/>
              </a:cxn>
              <a:cxn ang="0">
                <a:pos x="T12" y="T13"/>
              </a:cxn>
            </a:cxnLst>
            <a:rect l="0" t="0" r="r" b="b"/>
            <a:pathLst>
              <a:path w="303" h="161">
                <a:moveTo>
                  <a:pt x="208" y="0"/>
                </a:moveTo>
                <a:lnTo>
                  <a:pt x="0" y="0"/>
                </a:lnTo>
                <a:lnTo>
                  <a:pt x="95" y="80"/>
                </a:lnTo>
                <a:lnTo>
                  <a:pt x="0" y="161"/>
                </a:lnTo>
                <a:lnTo>
                  <a:pt x="208" y="161"/>
                </a:lnTo>
                <a:lnTo>
                  <a:pt x="303" y="80"/>
                </a:lnTo>
                <a:lnTo>
                  <a:pt x="208" y="0"/>
                </a:lnTo>
                <a:close/>
              </a:path>
            </a:pathLst>
          </a:custGeom>
          <a:solidFill>
            <a:srgbClr val="9B92C9"/>
          </a:solidFill>
          <a:ln>
            <a:noFill/>
          </a:ln>
        </p:spPr>
        <p:txBody>
          <a:bodyPr vert="horz" wrap="square" lIns="91440" tIns="45720" rIns="91440" bIns="45720" numCol="1" anchor="t" anchorCtr="0" compatLnSpc="1"/>
          <a:p>
            <a:endParaRPr lang="zh-CN" altLang="en-US"/>
          </a:p>
        </p:txBody>
      </p:sp>
      <p:sp>
        <p:nvSpPr>
          <p:cNvPr id="4" name="Freeform 105"/>
          <p:cNvSpPr/>
          <p:nvPr/>
        </p:nvSpPr>
        <p:spPr bwMode="auto">
          <a:xfrm flipH="1">
            <a:off x="7219222" y="4438606"/>
            <a:ext cx="481013" cy="211388"/>
          </a:xfrm>
          <a:custGeom>
            <a:avLst/>
            <a:gdLst>
              <a:gd name="T0" fmla="*/ 208 w 303"/>
              <a:gd name="T1" fmla="*/ 0 h 161"/>
              <a:gd name="T2" fmla="*/ 0 w 303"/>
              <a:gd name="T3" fmla="*/ 0 h 161"/>
              <a:gd name="T4" fmla="*/ 95 w 303"/>
              <a:gd name="T5" fmla="*/ 80 h 161"/>
              <a:gd name="T6" fmla="*/ 0 w 303"/>
              <a:gd name="T7" fmla="*/ 161 h 161"/>
              <a:gd name="T8" fmla="*/ 208 w 303"/>
              <a:gd name="T9" fmla="*/ 161 h 161"/>
              <a:gd name="T10" fmla="*/ 303 w 303"/>
              <a:gd name="T11" fmla="*/ 80 h 161"/>
              <a:gd name="T12" fmla="*/ 208 w 303"/>
              <a:gd name="T13" fmla="*/ 0 h 161"/>
            </a:gdLst>
            <a:ahLst/>
            <a:cxnLst>
              <a:cxn ang="0">
                <a:pos x="T0" y="T1"/>
              </a:cxn>
              <a:cxn ang="0">
                <a:pos x="T2" y="T3"/>
              </a:cxn>
              <a:cxn ang="0">
                <a:pos x="T4" y="T5"/>
              </a:cxn>
              <a:cxn ang="0">
                <a:pos x="T6" y="T7"/>
              </a:cxn>
              <a:cxn ang="0">
                <a:pos x="T8" y="T9"/>
              </a:cxn>
              <a:cxn ang="0">
                <a:pos x="T10" y="T11"/>
              </a:cxn>
              <a:cxn ang="0">
                <a:pos x="T12" y="T13"/>
              </a:cxn>
            </a:cxnLst>
            <a:rect l="0" t="0" r="r" b="b"/>
            <a:pathLst>
              <a:path w="303" h="161">
                <a:moveTo>
                  <a:pt x="208" y="0"/>
                </a:moveTo>
                <a:lnTo>
                  <a:pt x="0" y="0"/>
                </a:lnTo>
                <a:lnTo>
                  <a:pt x="95" y="80"/>
                </a:lnTo>
                <a:lnTo>
                  <a:pt x="0" y="161"/>
                </a:lnTo>
                <a:lnTo>
                  <a:pt x="208" y="161"/>
                </a:lnTo>
                <a:lnTo>
                  <a:pt x="303" y="80"/>
                </a:lnTo>
                <a:lnTo>
                  <a:pt x="208" y="0"/>
                </a:lnTo>
                <a:close/>
              </a:path>
            </a:pathLst>
          </a:custGeom>
          <a:solidFill>
            <a:srgbClr val="E74D3D"/>
          </a:solidFill>
          <a:ln>
            <a:noFill/>
          </a:ln>
        </p:spPr>
        <p:txBody>
          <a:bodyPr vert="horz" wrap="square" lIns="91440" tIns="45720" rIns="91440" bIns="45720" numCol="1" anchor="t" anchorCtr="0" compatLnSpc="1"/>
          <a:p>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bldLvl="0" animBg="1"/>
      <p:bldP spid="11" grpId="1" animBg="1"/>
      <p:bldP spid="4" grpId="0" bldLvl="0" animBg="1"/>
      <p:bldP spid="4" grpId="1"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solidFill>
                <a:schemeClr val="tx1"/>
              </a:solidFill>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427302" y="357188"/>
            <a:ext cx="11338667" cy="6500811"/>
          </a:xfrm>
          <a:prstGeom prst="rect">
            <a:avLst/>
          </a:prstGeom>
        </p:spPr>
      </p:pic>
      <p:sp>
        <p:nvSpPr>
          <p:cNvPr id="34" name="文本框 33"/>
          <p:cNvSpPr txBox="1"/>
          <p:nvPr/>
        </p:nvSpPr>
        <p:spPr>
          <a:xfrm>
            <a:off x="2184400" y="1774825"/>
            <a:ext cx="6780530" cy="2168525"/>
          </a:xfrm>
          <a:prstGeom prst="rect">
            <a:avLst/>
          </a:prstGeom>
          <a:noFill/>
        </p:spPr>
        <p:txBody>
          <a:bodyPr wrap="square" rtlCol="0">
            <a:spAutoFit/>
          </a:bodyPr>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（五）总结教育</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班会活动中所有的节目结束后，班主任要与学生一起对活动的实施情况进行分析和总结，找出不足之处，以便下次活动中进行改善；另外，要利用总结的机会对学生进行教育，可以与学生一起将班会内容和过程以日记、作文或者墙报的形式再次表现出来，以此加深学生的印象。</a:t>
            </a:r>
            <a:endParaRPr lang="zh-CN" altLang="en-US">
              <a:solidFill>
                <a:schemeClr val="tx1"/>
              </a:solidFill>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10830" y="2618105"/>
            <a:ext cx="4708525" cy="4708525"/>
          </a:xfrm>
          <a:prstGeom prst="rect">
            <a:avLst/>
          </a:prstGeom>
        </p:spPr>
      </p:pic>
      <p:pic>
        <p:nvPicPr>
          <p:cNvPr id="17" name="图片 16"/>
          <p:cNvPicPr>
            <a:picLocks noChangeAspect="1"/>
          </p:cNvPicPr>
          <p:nvPr/>
        </p:nvPicPr>
        <p:blipFill>
          <a:blip r:embed="rId3"/>
          <a:stretch>
            <a:fillRect/>
          </a:stretch>
        </p:blipFill>
        <p:spPr>
          <a:xfrm>
            <a:off x="-469553" y="-238125"/>
            <a:ext cx="3691777" cy="1607167"/>
          </a:xfrm>
          <a:prstGeom prst="rect">
            <a:avLst/>
          </a:prstGeom>
        </p:spPr>
      </p:pic>
      <p:pic>
        <p:nvPicPr>
          <p:cNvPr id="18" name="图片 17"/>
          <p:cNvPicPr>
            <a:picLocks noChangeAspect="1"/>
          </p:cNvPicPr>
          <p:nvPr/>
        </p:nvPicPr>
        <p:blipFill rotWithShape="1">
          <a:blip r:embed="rId4">
            <a:extLst>
              <a:ext uri="{28A0092B-C50C-407E-A947-70E740481C1C}">
                <a14:useLocalDpi xmlns:a14="http://schemas.microsoft.com/office/drawing/2010/main" val="0"/>
              </a:ext>
            </a:extLst>
          </a:blip>
          <a:srcRect l="7349" t="31212" r="6341" b="7007"/>
          <a:stretch>
            <a:fillRect/>
          </a:stretch>
        </p:blipFill>
        <p:spPr>
          <a:xfrm>
            <a:off x="10674985" y="-225"/>
            <a:ext cx="1190626" cy="85224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805045" y="680720"/>
            <a:ext cx="499300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三、文体活动</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246880" y="1854835"/>
            <a:ext cx="6790690" cy="3169285"/>
          </a:xfrm>
          <a:prstGeom prst="rect">
            <a:avLst/>
          </a:prstGeom>
        </p:spPr>
        <p:txBody>
          <a:bodyPr wrap="square">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班级文体活动是指学校通过健康的文化艺术活动或者体育活动对学生进行熏陶和教育，以发展学生的美感或者提高学生的健康水平的教育形式。文体活动主要是为了丰富学生的课余生活、活跃班级气氛、增进心理交融以及增强班级的凝聚力。另外，小学生正处于长身体的重要阶段，他们精力较为旺盛，求知欲强，在班级开展多种形式的文体活动，不仅可以锻炼学生的身体，增强其体质，还可以使学生发展思维，培养主动性、创造性，在克服困难中养成集体主义品质。</a:t>
            </a:r>
            <a:endPar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p:txBody>
      </p:sp>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103226" y="-54337"/>
            <a:ext cx="2441024" cy="1549400"/>
          </a:xfrm>
          <a:prstGeom prst="rect">
            <a:avLst/>
          </a:prstGeom>
        </p:spPr>
      </p:pic>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l="7349" t="31212" r="6341" b="7007"/>
          <a:stretch>
            <a:fillRect/>
          </a:stretch>
        </p:blipFill>
        <p:spPr>
          <a:xfrm>
            <a:off x="10645140" y="348390"/>
            <a:ext cx="1190626" cy="852246"/>
          </a:xfrm>
          <a:prstGeom prst="rect">
            <a:avLst/>
          </a:prstGeom>
        </p:spPr>
      </p:pic>
      <p:pic>
        <p:nvPicPr>
          <p:cNvPr id="27" name="图片 26"/>
          <p:cNvPicPr>
            <a:picLocks noChangeAspect="1"/>
          </p:cNvPicPr>
          <p:nvPr/>
        </p:nvPicPr>
        <p:blipFill>
          <a:blip r:embed="rId3" cstate="screen"/>
          <a:srcRect l="17973" t="7781" r="9723" b="14582"/>
          <a:stretch>
            <a:fillRect/>
          </a:stretch>
        </p:blipFill>
        <p:spPr>
          <a:xfrm>
            <a:off x="346076" y="4429230"/>
            <a:ext cx="3369107" cy="2034897"/>
          </a:xfrm>
          <a:custGeom>
            <a:avLst/>
            <a:gdLst>
              <a:gd name="connsiteX0" fmla="*/ 1714354 w 3369107"/>
              <a:gd name="connsiteY0" fmla="*/ 2702 h 2034897"/>
              <a:gd name="connsiteX1" fmla="*/ 3046437 w 3369107"/>
              <a:gd name="connsiteY1" fmla="*/ 177671 h 2034897"/>
              <a:gd name="connsiteX2" fmla="*/ 3046437 w 3369107"/>
              <a:gd name="connsiteY2" fmla="*/ 1906813 h 2034897"/>
              <a:gd name="connsiteX3" fmla="*/ 561725 w 3369107"/>
              <a:gd name="connsiteY3" fmla="*/ 1906813 h 2034897"/>
              <a:gd name="connsiteX4" fmla="*/ 370189 w 3369107"/>
              <a:gd name="connsiteY4" fmla="*/ 218847 h 2034897"/>
              <a:gd name="connsiteX5" fmla="*/ 1714354 w 3369107"/>
              <a:gd name="connsiteY5" fmla="*/ 2702 h 203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9107" h="2034897">
                <a:moveTo>
                  <a:pt x="1714354" y="2702"/>
                </a:moveTo>
                <a:cubicBezTo>
                  <a:pt x="2269892" y="-12738"/>
                  <a:pt x="2823416" y="37007"/>
                  <a:pt x="3046437" y="177671"/>
                </a:cubicBezTo>
                <a:cubicBezTo>
                  <a:pt x="3492478" y="458998"/>
                  <a:pt x="3460555" y="1618623"/>
                  <a:pt x="3046437" y="1906813"/>
                </a:cubicBezTo>
                <a:cubicBezTo>
                  <a:pt x="2632318" y="2195003"/>
                  <a:pt x="1389962" y="1906813"/>
                  <a:pt x="561725" y="1906813"/>
                </a:cubicBezTo>
                <a:cubicBezTo>
                  <a:pt x="-266513" y="1906813"/>
                  <a:pt x="-43930" y="507037"/>
                  <a:pt x="370189" y="218847"/>
                </a:cubicBezTo>
                <a:cubicBezTo>
                  <a:pt x="601265" y="98768"/>
                  <a:pt x="1158816" y="18142"/>
                  <a:pt x="1714354" y="2702"/>
                </a:cubicBezTo>
                <a:close/>
              </a:path>
            </a:pathLst>
          </a:custGeom>
          <a:effectLst>
            <a:outerShdw blurRad="25400" algn="ctr" rotWithShape="0">
              <a:prstClr val="black">
                <a:alpha val="66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par>
                                <p:cTn id="14" presetID="2" presetClass="entr" presetSubtype="4" fill="hold" nodeType="with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additive="base">
                                        <p:cTn id="16" dur="500" fill="hold"/>
                                        <p:tgtEl>
                                          <p:spTgt spid="27"/>
                                        </p:tgtEl>
                                        <p:attrNameLst>
                                          <p:attrName>ppt_x</p:attrName>
                                        </p:attrNameLst>
                                      </p:cBhvr>
                                      <p:tavLst>
                                        <p:tav tm="0">
                                          <p:val>
                                            <p:strVal val="#ppt_x"/>
                                          </p:val>
                                        </p:tav>
                                        <p:tav tm="100000">
                                          <p:val>
                                            <p:strVal val="#ppt_x"/>
                                          </p:val>
                                        </p:tav>
                                      </p:tavLst>
                                    </p:anim>
                                    <p:anim calcmode="lin" valueType="num">
                                      <p:cBhvr additive="base">
                                        <p:cTn id="17"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805045" y="299720"/>
            <a:ext cx="716089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四、学习活动</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208780" y="1226185"/>
            <a:ext cx="6790690" cy="5477510"/>
          </a:xfrm>
          <a:prstGeom prst="rect">
            <a:avLst/>
          </a:prstGeom>
        </p:spPr>
        <p:txBody>
          <a:bodyPr wrap="square">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sym typeface="+mn-ea"/>
              </a:rPr>
              <a:t>学习活动作为班级活动的重要组成部分，主要是指为了调动学生的学习积极性、拓宽学生的知识视野，以班级全体学生为对象开展的活动。</a:t>
            </a:r>
            <a:endPar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sym typeface="+mn-ea"/>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sym typeface="+mn-ea"/>
              </a:rPr>
              <a:t>学习活动主要有以下几种形式：（1）作业展览。学生可以将表现最好的作品粘贴到“作业角”上进行展览，各科教师也可以推荐作品，由学生进行评判，这种方式可以让学生对他人的学习成果进行交流，认真学习别人的长处，提高学习效果。（2）学习经验交流会。可以通过邀请本班、其他班级、本校或者外校的优秀学生来班级内进行学习心得分享，在班级内部进步较大的学生也可以受邀进行学习经验的交流。（3）学习方法指导。通常以讲座的形式进行，邀请专业领域教师对某一学科的学习方法进行介绍。（4）竞赛。组织学生进行知识竞赛或者智力竞赛。竞赛以学生为主体，裁判也可以从学生群体中选择。（5）课外阅读指导。</a:t>
            </a:r>
            <a:endPar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sym typeface="+mn-ea"/>
            </a:endParaRPr>
          </a:p>
        </p:txBody>
      </p:sp>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103226" y="-54337"/>
            <a:ext cx="2441024" cy="1549400"/>
          </a:xfrm>
          <a:prstGeom prst="rect">
            <a:avLst/>
          </a:prstGeom>
        </p:spPr>
      </p:pic>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l="7349" t="31212" r="6341" b="7007"/>
          <a:stretch>
            <a:fillRect/>
          </a:stretch>
        </p:blipFill>
        <p:spPr>
          <a:xfrm>
            <a:off x="10645140" y="348390"/>
            <a:ext cx="1190626" cy="852246"/>
          </a:xfrm>
          <a:prstGeom prst="rect">
            <a:avLst/>
          </a:prstGeom>
        </p:spPr>
      </p:pic>
      <p:pic>
        <p:nvPicPr>
          <p:cNvPr id="2" name="图片 1"/>
          <p:cNvPicPr>
            <a:picLocks noChangeAspect="1"/>
          </p:cNvPicPr>
          <p:nvPr/>
        </p:nvPicPr>
        <p:blipFill>
          <a:blip r:embed="rId3">
            <a:extLst>
              <a:ext uri="{28A0092B-C50C-407E-A947-70E740481C1C}">
                <a14:useLocalDpi xmlns:a14="http://schemas.microsoft.com/office/drawing/2010/main" val="0"/>
              </a:ext>
            </a:extLst>
          </a:blip>
          <a:srcRect l="3965" t="1453" r="17878" b="14625"/>
          <a:stretch>
            <a:fillRect/>
          </a:stretch>
        </p:blipFill>
        <p:spPr>
          <a:xfrm>
            <a:off x="294744" y="4470996"/>
            <a:ext cx="3369107" cy="2034897"/>
          </a:xfrm>
          <a:custGeom>
            <a:avLst/>
            <a:gdLst>
              <a:gd name="connsiteX0" fmla="*/ 1714354 w 3369107"/>
              <a:gd name="connsiteY0" fmla="*/ 2702 h 2034897"/>
              <a:gd name="connsiteX1" fmla="*/ 3046437 w 3369107"/>
              <a:gd name="connsiteY1" fmla="*/ 177671 h 2034897"/>
              <a:gd name="connsiteX2" fmla="*/ 3046437 w 3369107"/>
              <a:gd name="connsiteY2" fmla="*/ 1906813 h 2034897"/>
              <a:gd name="connsiteX3" fmla="*/ 561725 w 3369107"/>
              <a:gd name="connsiteY3" fmla="*/ 1906813 h 2034897"/>
              <a:gd name="connsiteX4" fmla="*/ 370189 w 3369107"/>
              <a:gd name="connsiteY4" fmla="*/ 218847 h 2034897"/>
              <a:gd name="connsiteX5" fmla="*/ 1714354 w 3369107"/>
              <a:gd name="connsiteY5" fmla="*/ 2702 h 203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9107" h="2034897">
                <a:moveTo>
                  <a:pt x="1714354" y="2702"/>
                </a:moveTo>
                <a:cubicBezTo>
                  <a:pt x="2269892" y="-12738"/>
                  <a:pt x="2823416" y="37007"/>
                  <a:pt x="3046437" y="177671"/>
                </a:cubicBezTo>
                <a:cubicBezTo>
                  <a:pt x="3492478" y="458998"/>
                  <a:pt x="3460555" y="1618623"/>
                  <a:pt x="3046437" y="1906813"/>
                </a:cubicBezTo>
                <a:cubicBezTo>
                  <a:pt x="2632318" y="2195003"/>
                  <a:pt x="1389962" y="1906813"/>
                  <a:pt x="561725" y="1906813"/>
                </a:cubicBezTo>
                <a:cubicBezTo>
                  <a:pt x="-266513" y="1906813"/>
                  <a:pt x="-43929" y="507037"/>
                  <a:pt x="370189" y="218847"/>
                </a:cubicBezTo>
                <a:cubicBezTo>
                  <a:pt x="601265" y="98768"/>
                  <a:pt x="1158816" y="18142"/>
                  <a:pt x="1714354" y="2702"/>
                </a:cubicBezTo>
                <a:close/>
              </a:path>
            </a:pathLst>
          </a:custGeom>
          <a:effectLst>
            <a:outerShdw blurRad="25400" algn="ctr" rotWithShape="0">
              <a:prstClr val="black">
                <a:alpha val="66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par>
                                <p:cTn id="14" presetID="2" presetClass="entr" presetSubtype="4"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solidFill>
                <a:schemeClr val="tx1"/>
              </a:solidFill>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427302" y="356553"/>
            <a:ext cx="11338667" cy="6500811"/>
          </a:xfrm>
          <a:prstGeom prst="rect">
            <a:avLst/>
          </a:prstGeom>
        </p:spPr>
      </p:pic>
      <p:pic>
        <p:nvPicPr>
          <p:cNvPr id="8" name="图片 7"/>
          <p:cNvPicPr>
            <a:picLocks noChangeAspect="1"/>
          </p:cNvPicPr>
          <p:nvPr/>
        </p:nvPicPr>
        <p:blipFill>
          <a:blip r:embed="rId2"/>
          <a:stretch>
            <a:fillRect/>
          </a:stretch>
        </p:blipFill>
        <p:spPr>
          <a:xfrm>
            <a:off x="9223081" y="1028761"/>
            <a:ext cx="2542252" cy="5157663"/>
          </a:xfrm>
          <a:prstGeom prst="rect">
            <a:avLst/>
          </a:prstGeom>
        </p:spPr>
      </p:pic>
      <p:sp>
        <p:nvSpPr>
          <p:cNvPr id="34" name="文本框 33"/>
          <p:cNvSpPr txBox="1"/>
          <p:nvPr/>
        </p:nvSpPr>
        <p:spPr>
          <a:xfrm>
            <a:off x="2184400" y="1311275"/>
            <a:ext cx="7129145" cy="4592320"/>
          </a:xfrm>
          <a:prstGeom prst="rect">
            <a:avLst/>
          </a:prstGeom>
          <a:noFill/>
        </p:spPr>
        <p:txBody>
          <a:bodyPr wrap="square" rtlCol="0">
            <a:spAutoFit/>
          </a:bodyPr>
          <a:p>
            <a:pPr indent="457200" algn="ctr" fontAlgn="auto">
              <a:lnSpc>
                <a:spcPct val="125000"/>
              </a:lnSpc>
              <a:extLst>
                <a:ext uri="{35155182-B16C-46BC-9424-99874614C6A1}">
                  <wpsdc:indentchars xmlns:wpsdc="http://www.wps.cn/officeDocument/2017/drawingmlCustomData" val="200" checksum="59296752"/>
                </a:ext>
              </a:extLst>
            </a:pPr>
            <a:r>
              <a:rPr lang="zh-CN" altLang="en-US"/>
              <a:t>想爱古诗也容易</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某班级组织“我爱古诗”活动。开始，学生把一首首古诗当作作业，死记硬背，结果兴趣索然。有的家长叹息说：“哎，古诗，想说爱你不容易！”后来，经过讨论，班主任决定改变方法。</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老师先把学生带到秋天的郊外，让他们自由地寻找秋姑娘的足迹。回到教室，学生意犹未尽，叽叽喳地说着，老师适时地告诉他们，古人写过不少关于秋天的诗呢，回去找一找，看谁找得多。第二天，学生纷纷拿来了“秋诗”，接下来的活动顺理成章、水到渠成。学生兴致勃勃地读着自己找到的诗。老师又让他们成为这首诗的新主人，去教其他同学。这样一天天下来，每个学生都有自己的诗，他们相互背诵，相互监督，相互比赛，成了一个自主运行、兴趣盎然的活动。看来，只要方法得当，想爱古诗也容易。</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b="1">
                <a:solidFill>
                  <a:srgbClr val="0070C0"/>
                </a:solidFill>
              </a:rPr>
              <a:t>思考　同学们从案例中得到哪些启示？</a:t>
            </a:r>
            <a:endParaRPr lang="zh-CN" altLang="en-US" b="1">
              <a:solidFill>
                <a:srgbClr val="0070C0"/>
              </a:solidFill>
            </a:endParaRPr>
          </a:p>
        </p:txBody>
      </p:sp>
      <p:grpSp>
        <p:nvGrpSpPr>
          <p:cNvPr id="9" name="组合 8"/>
          <p:cNvGrpSpPr/>
          <p:nvPr/>
        </p:nvGrpSpPr>
        <p:grpSpPr>
          <a:xfrm>
            <a:off x="73025" y="1156335"/>
            <a:ext cx="1751965" cy="5097780"/>
            <a:chOff x="14795" y="-27"/>
            <a:chExt cx="2759"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pic>
          <p:nvPicPr>
            <p:cNvPr id="3" name="图片 2" descr="商用美食甜点 (50)"/>
            <p:cNvPicPr>
              <a:picLocks noChangeAspect="1"/>
            </p:cNvPicPr>
            <p:nvPr/>
          </p:nvPicPr>
          <p:blipFill>
            <a:blip r:embed="rId3"/>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案例</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p:tgtEl>
                                          <p:spTgt spid="9"/>
                                        </p:tgtEl>
                                        <p:attrNameLst>
                                          <p:attrName>ppt_y</p:attrName>
                                        </p:attrNameLst>
                                      </p:cBhvr>
                                      <p:tavLst>
                                        <p:tav tm="0">
                                          <p:val>
                                            <p:strVal val="#ppt_y+#ppt_h*1.125000"/>
                                          </p:val>
                                        </p:tav>
                                        <p:tav tm="100000">
                                          <p:val>
                                            <p:strVal val="#ppt_y"/>
                                          </p:val>
                                        </p:tav>
                                      </p:tavLst>
                                    </p:anim>
                                    <p:animEffect transition="in" filter="wipe(up)">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845050" y="348615"/>
            <a:ext cx="499300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五、社会实践活动</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3956685" y="995680"/>
            <a:ext cx="7879080" cy="5862320"/>
          </a:xfrm>
          <a:prstGeom prst="rect">
            <a:avLst/>
          </a:prstGeom>
        </p:spPr>
        <p:txBody>
          <a:bodyPr wrap="square">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班级社会实践活动是指班级学生在教师指导下走出教室、进入实际的社会情境、直接参与并亲历各种社会生活和社会活动领域而开展的各种力所能及的班级活动。社会是一个大课堂，是一本取之不尽的鲜活教材。班主任应该引导学生参加社区活动，提供交往的机会，引导学生走出校门接触社会，扩大交往范围，通过参观、调查、访问等形式，让学生获得直接经验、发展实践能力、增强社会责任感、培养正确的劳动观念。同时能够让学生体会到交往与社会发展的密切关系，增进与成年人情感和思想的交流，提高他们的社会交往技能。</a:t>
            </a:r>
            <a:endPar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社会实践活动有以下几种主要形式：（1）参观访问：参观访问工厂、农村、部队、重点建设工程、英模事迹展览、著名文物古迹、纪念馆、博物馆等。（2）社会调查：这种活动比较适合于高中学生，主要针对学生在思想认识上的问题，选定调查课题。调查之前要做充分准备，制订调查计划，列出调查提纲，对调查所得的数据和资料进行认真的统计、分析，并要求学生写出调查报告。（3）社区服务：社区服务主要与学校所在的社区联系适合学生服务的项目。</a:t>
            </a:r>
            <a:endPar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p:txBody>
      </p:sp>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103226" y="-54337"/>
            <a:ext cx="2441024" cy="1549400"/>
          </a:xfrm>
          <a:prstGeom prst="rect">
            <a:avLst/>
          </a:prstGeom>
        </p:spPr>
      </p:pic>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l="7349" t="31212" r="6341" b="7007"/>
          <a:stretch>
            <a:fillRect/>
          </a:stretch>
        </p:blipFill>
        <p:spPr>
          <a:xfrm>
            <a:off x="10645140" y="100740"/>
            <a:ext cx="1190626" cy="852246"/>
          </a:xfrm>
          <a:prstGeom prst="rect">
            <a:avLst/>
          </a:prstGeom>
        </p:spPr>
      </p:pic>
      <p:pic>
        <p:nvPicPr>
          <p:cNvPr id="78" name="图片 7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621" y="2867646"/>
            <a:ext cx="3540774" cy="3540774"/>
          </a:xfrm>
          <a:prstGeom prst="rect">
            <a:avLst/>
          </a:prstGeom>
          <a:effectLst>
            <a:outerShdw blurRad="38100" dist="25400" algn="l"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6" fill="hold" nodeType="clickEffect">
                                  <p:stCondLst>
                                    <p:cond delay="0"/>
                                  </p:stCondLst>
                                  <p:childTnLst>
                                    <p:set>
                                      <p:cBhvr>
                                        <p:cTn id="17" dur="1" fill="hold">
                                          <p:stCondLst>
                                            <p:cond delay="0"/>
                                          </p:stCondLst>
                                        </p:cTn>
                                        <p:tgtEl>
                                          <p:spTgt spid="78"/>
                                        </p:tgtEl>
                                        <p:attrNameLst>
                                          <p:attrName>style.visibility</p:attrName>
                                        </p:attrNameLst>
                                      </p:cBhvr>
                                      <p:to>
                                        <p:strVal val="visible"/>
                                      </p:to>
                                    </p:set>
                                    <p:anim calcmode="lin" valueType="num">
                                      <p:cBhvr additive="base">
                                        <p:cTn id="18" dur="500" fill="hold"/>
                                        <p:tgtEl>
                                          <p:spTgt spid="78"/>
                                        </p:tgtEl>
                                        <p:attrNameLst>
                                          <p:attrName>ppt_x</p:attrName>
                                        </p:attrNameLst>
                                      </p:cBhvr>
                                      <p:tavLst>
                                        <p:tav tm="0">
                                          <p:val>
                                            <p:strVal val="1+#ppt_w/2"/>
                                          </p:val>
                                        </p:tav>
                                        <p:tav tm="100000">
                                          <p:val>
                                            <p:strVal val="#ppt_x"/>
                                          </p:val>
                                        </p:tav>
                                      </p:tavLst>
                                    </p:anim>
                                    <p:anim calcmode="lin" valueType="num">
                                      <p:cBhvr additive="base">
                                        <p:cTn id="19" dur="500" fill="hold"/>
                                        <p:tgtEl>
                                          <p:spTgt spid="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solidFill>
                <a:schemeClr val="tx1"/>
              </a:solidFill>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427302" y="356553"/>
            <a:ext cx="11338667" cy="6500811"/>
          </a:xfrm>
          <a:prstGeom prst="rect">
            <a:avLst/>
          </a:prstGeom>
        </p:spPr>
      </p:pic>
      <p:pic>
        <p:nvPicPr>
          <p:cNvPr id="8" name="图片 7"/>
          <p:cNvPicPr>
            <a:picLocks noChangeAspect="1"/>
          </p:cNvPicPr>
          <p:nvPr/>
        </p:nvPicPr>
        <p:blipFill>
          <a:blip r:embed="rId2"/>
          <a:stretch>
            <a:fillRect/>
          </a:stretch>
        </p:blipFill>
        <p:spPr>
          <a:xfrm>
            <a:off x="9223081" y="1028761"/>
            <a:ext cx="2542252" cy="5157663"/>
          </a:xfrm>
          <a:prstGeom prst="rect">
            <a:avLst/>
          </a:prstGeom>
        </p:spPr>
      </p:pic>
      <p:sp>
        <p:nvSpPr>
          <p:cNvPr id="34" name="文本框 33"/>
          <p:cNvSpPr txBox="1"/>
          <p:nvPr/>
        </p:nvSpPr>
        <p:spPr>
          <a:xfrm>
            <a:off x="2184400" y="1311275"/>
            <a:ext cx="7129145" cy="4939030"/>
          </a:xfrm>
          <a:prstGeom prst="rect">
            <a:avLst/>
          </a:prstGeom>
          <a:noFill/>
        </p:spPr>
        <p:txBody>
          <a:bodyPr wrap="square" rtlCol="0">
            <a:spAutoFit/>
          </a:bodyPr>
          <a:p>
            <a:pPr indent="457200" algn="ctr" fontAlgn="auto">
              <a:lnSpc>
                <a:spcPct val="125000"/>
              </a:lnSpc>
              <a:extLst>
                <a:ext uri="{35155182-B16C-46BC-9424-99874614C6A1}">
                  <wpsdc:indentchars xmlns:wpsdc="http://www.wps.cn/officeDocument/2017/drawingmlCustomData" val="200" checksum="59296752"/>
                </a:ext>
              </a:extLst>
            </a:pPr>
            <a:r>
              <a:rPr lang="zh-CN" altLang="en-US" b="1">
                <a:solidFill>
                  <a:schemeClr val="tx1"/>
                </a:solidFill>
              </a:rPr>
              <a:t>英国小学生的实践活动</a:t>
            </a:r>
            <a:endParaRPr lang="zh-CN" altLang="en-US" b="1">
              <a:solidFill>
                <a:schemeClr val="tx1"/>
              </a:solidFill>
            </a:endParaRPr>
          </a:p>
          <a:p>
            <a:pPr indent="457200" algn="l"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据一些教育学者介绍，英国小学一年级第一学期，老师就带着学生跑遍学校所在地区的各个角落，了解各项公共设施（邮局、公园、图书馆、博物馆、公共汽车站等），请邮递员、警察以及服务在各种设施的人乃至家长，给孩子们讲述社会各行业的故事。孩子们要把所见所闻画出来，涂上颜色。英国学生的社会访问，分为一周需住宿的访问和一天或半天的访问；六年级以上学生由老师带领到外地访问一周，四年级至少要参加一次。在法国，除了日常的各种社会活动，一般从小学三年级起，学校就组织学生每年到外地去，离开家长的照顾过一段集体生活。外出期间，也学些文化课，但更多的是爬山、骑马、游泳、采集标本、了解当地风土人情等，让孩子们充分接触大自然、了解社会、了解学校之外的广阔世界。经过数年这样的学习和实践，学生们对实际的社会和生活（包括自然世界）都会有切身的体会、感受与了解。</a:t>
            </a:r>
            <a:endParaRPr lang="zh-CN" altLang="en-US">
              <a:solidFill>
                <a:schemeClr val="tx1"/>
              </a:solidFill>
            </a:endParaRPr>
          </a:p>
        </p:txBody>
      </p:sp>
      <p:grpSp>
        <p:nvGrpSpPr>
          <p:cNvPr id="9" name="组合 8"/>
          <p:cNvGrpSpPr/>
          <p:nvPr/>
        </p:nvGrpSpPr>
        <p:grpSpPr>
          <a:xfrm>
            <a:off x="73025" y="1156335"/>
            <a:ext cx="1751965" cy="5097780"/>
            <a:chOff x="14795" y="-27"/>
            <a:chExt cx="2759"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pic>
          <p:nvPicPr>
            <p:cNvPr id="3" name="图片 2" descr="商用美食甜点 (50)"/>
            <p:cNvPicPr>
              <a:picLocks noChangeAspect="1"/>
            </p:cNvPicPr>
            <p:nvPr/>
          </p:nvPicPr>
          <p:blipFill>
            <a:blip r:embed="rId3"/>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案例</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p:tgtEl>
                                          <p:spTgt spid="9"/>
                                        </p:tgtEl>
                                        <p:attrNameLst>
                                          <p:attrName>ppt_y</p:attrName>
                                        </p:attrNameLst>
                                      </p:cBhvr>
                                      <p:tavLst>
                                        <p:tav tm="0">
                                          <p:val>
                                            <p:strVal val="#ppt_y+#ppt_h*1.125000"/>
                                          </p:val>
                                        </p:tav>
                                        <p:tav tm="100000">
                                          <p:val>
                                            <p:strVal val="#ppt_y"/>
                                          </p:val>
                                        </p:tav>
                                      </p:tavLst>
                                    </p:anim>
                                    <p:animEffect transition="in" filter="wipe(up)">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845050" y="691515"/>
            <a:ext cx="499300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六、劳动活动</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3956685" y="1871980"/>
            <a:ext cx="7549515" cy="3553460"/>
          </a:xfrm>
          <a:prstGeom prst="rect">
            <a:avLst/>
          </a:prstGeom>
        </p:spPr>
        <p:txBody>
          <a:bodyPr wrap="square">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劳动活动主要是为了树立小学生的劳动观念，培养劳动习惯。劳动活动的一般形式主要包括自我服务性劳动、社会公益劳动以及组织服务性劳动小组。</a:t>
            </a:r>
            <a:endPar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自我服务性劳动包括家务劳动和学校内的自我服务性劳动，如班上值日、饭厅值日、宿舍值日以及建校劳动等；社会公益劳动是班主任根据学生年龄特点和社会需要，组织宣传遵守交通秩序，节假日帮助社区整理环境、打扫卫生，帮助军烈属、孤寡老人、病残人打扫卫生，以及种花、植树、除虫等活动；组织服务性劳动小组如学雷锋小组、理发组、木工维修组、自行车修理组、修鞋组等。</a:t>
            </a:r>
            <a:endPar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p:txBody>
      </p:sp>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103226" y="-54337"/>
            <a:ext cx="2441024" cy="1549400"/>
          </a:xfrm>
          <a:prstGeom prst="rect">
            <a:avLst/>
          </a:prstGeom>
        </p:spPr>
      </p:pic>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l="7349" t="31212" r="6341" b="7007"/>
          <a:stretch>
            <a:fillRect/>
          </a:stretch>
        </p:blipFill>
        <p:spPr>
          <a:xfrm>
            <a:off x="10645140" y="100740"/>
            <a:ext cx="1190626" cy="852246"/>
          </a:xfrm>
          <a:prstGeom prst="rect">
            <a:avLst/>
          </a:prstGeom>
        </p:spPr>
      </p:pic>
      <p:pic>
        <p:nvPicPr>
          <p:cNvPr id="7" name="图片 6" descr="3482-1"/>
          <p:cNvPicPr>
            <a:picLocks noChangeAspect="1"/>
          </p:cNvPicPr>
          <p:nvPr/>
        </p:nvPicPr>
        <p:blipFill>
          <a:blip r:embed="rId3"/>
          <a:stretch>
            <a:fillRect/>
          </a:stretch>
        </p:blipFill>
        <p:spPr>
          <a:xfrm>
            <a:off x="138430" y="2740660"/>
            <a:ext cx="3387725" cy="344614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5045075" y="100965"/>
            <a:ext cx="499300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七、游戏活动</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2790190" y="617220"/>
            <a:ext cx="9235440" cy="6247130"/>
          </a:xfrm>
          <a:prstGeom prst="rect">
            <a:avLst/>
          </a:prstGeom>
        </p:spPr>
        <p:txBody>
          <a:bodyPr wrap="square">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游戏是人类最基本的、对人的发展具有重大影响作用的活动，尤其是对于小学低年级的学生来说，利用游戏能不知不觉地使儿童从自由生活方式转入学校生活方式。</a:t>
            </a:r>
            <a:endPar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游戏可以愉悦儿童的情绪，同时能够给予儿童许多知识，培养儿童良好的品格。在游戏中，由于游戏本身的趣味性，它吸引儿童积极探索和操作，发展了儿童的主动性；由于每种游戏都有必要的规则，这样就能使儿童养成合作、公正、诚实的品格；游戏活动要求同学之间相互配合，这对培养集体纪律、团结精神有重要的作用；组织有意义的游戏活动，能够激发学生的创新意识，培养学生的创造才能。</a:t>
            </a:r>
            <a:endPar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在对学生的游戏活动进行组织时，不能是为了玩而玩，而要充分考虑到其教育意义，因此班主任要对学生的游戏活动进行必要的引导。这需要注意几点：第一，班主任不要“以指使方式”布置游戏；第二，游戏活动应该是容易被学生理解的；第三，游戏规则不宜过多，班主任要对游戏规则进行细致的讲解；第四，游戏的内容应该与教学内容和学生水平相适应，照顾不同学生的水平；第五，游戏要难易交替，使需要活动的游戏与静止坐着的游戏配合；第六，游戏活动要遵循自愿参与原则。</a:t>
            </a:r>
            <a:endPar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p:txBody>
      </p:sp>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103226" y="-54337"/>
            <a:ext cx="2441024" cy="1549400"/>
          </a:xfrm>
          <a:prstGeom prst="rect">
            <a:avLst/>
          </a:prstGeom>
        </p:spPr>
      </p:pic>
      <p:pic>
        <p:nvPicPr>
          <p:cNvPr id="78" name="图片 7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0444" y="3616946"/>
            <a:ext cx="3540774" cy="3540774"/>
          </a:xfrm>
          <a:prstGeom prst="rect">
            <a:avLst/>
          </a:prstGeom>
          <a:effectLst>
            <a:outerShdw blurRad="38100" dist="25400" algn="l"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6" fill="hold" nodeType="clickEffect">
                                  <p:stCondLst>
                                    <p:cond delay="0"/>
                                  </p:stCondLst>
                                  <p:childTnLst>
                                    <p:set>
                                      <p:cBhvr>
                                        <p:cTn id="17" dur="1" fill="hold">
                                          <p:stCondLst>
                                            <p:cond delay="0"/>
                                          </p:stCondLst>
                                        </p:cTn>
                                        <p:tgtEl>
                                          <p:spTgt spid="78"/>
                                        </p:tgtEl>
                                        <p:attrNameLst>
                                          <p:attrName>style.visibility</p:attrName>
                                        </p:attrNameLst>
                                      </p:cBhvr>
                                      <p:to>
                                        <p:strVal val="visible"/>
                                      </p:to>
                                    </p:set>
                                    <p:anim calcmode="lin" valueType="num">
                                      <p:cBhvr additive="base">
                                        <p:cTn id="18" dur="500" fill="hold"/>
                                        <p:tgtEl>
                                          <p:spTgt spid="78"/>
                                        </p:tgtEl>
                                        <p:attrNameLst>
                                          <p:attrName>ppt_x</p:attrName>
                                        </p:attrNameLst>
                                      </p:cBhvr>
                                      <p:tavLst>
                                        <p:tav tm="0">
                                          <p:val>
                                            <p:strVal val="1+#ppt_w/2"/>
                                          </p:val>
                                        </p:tav>
                                        <p:tav tm="100000">
                                          <p:val>
                                            <p:strVal val="#ppt_x"/>
                                          </p:val>
                                        </p:tav>
                                      </p:tavLst>
                                    </p:anim>
                                    <p:anim calcmode="lin" valueType="num">
                                      <p:cBhvr additive="base">
                                        <p:cTn id="19" dur="500" fill="hold"/>
                                        <p:tgtEl>
                                          <p:spTgt spid="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solidFill>
                <a:schemeClr val="tx1"/>
              </a:solidFill>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427302" y="356553"/>
            <a:ext cx="11338667" cy="6500811"/>
          </a:xfrm>
          <a:prstGeom prst="rect">
            <a:avLst/>
          </a:prstGeom>
        </p:spPr>
      </p:pic>
      <p:sp>
        <p:nvSpPr>
          <p:cNvPr id="34" name="文本框 33"/>
          <p:cNvSpPr txBox="1"/>
          <p:nvPr/>
        </p:nvSpPr>
        <p:spPr>
          <a:xfrm>
            <a:off x="2184400" y="1311275"/>
            <a:ext cx="8487410" cy="4592320"/>
          </a:xfrm>
          <a:prstGeom prst="rect">
            <a:avLst/>
          </a:prstGeom>
          <a:noFill/>
        </p:spPr>
        <p:txBody>
          <a:bodyPr wrap="square" rtlCol="0">
            <a:spAutoFit/>
          </a:bodyPr>
          <a:p>
            <a:pPr indent="457200" algn="ctr" fontAlgn="auto">
              <a:lnSpc>
                <a:spcPct val="125000"/>
              </a:lnSpc>
              <a:extLst>
                <a:ext uri="{35155182-B16C-46BC-9424-99874614C6A1}">
                  <wpsdc:indentchars xmlns:wpsdc="http://www.wps.cn/officeDocument/2017/drawingmlCustomData" val="200" checksum="59296752"/>
                </a:ext>
              </a:extLst>
            </a:pPr>
            <a:r>
              <a:rPr lang="zh-CN" altLang="en-US" b="1">
                <a:solidFill>
                  <a:schemeClr val="tx1"/>
                </a:solidFill>
              </a:rPr>
              <a:t>我们的好朋友</a:t>
            </a:r>
            <a:endParaRPr lang="zh-CN" altLang="en-US" b="1">
              <a:solidFill>
                <a:schemeClr val="tx1"/>
              </a:solidFill>
            </a:endParaRPr>
          </a:p>
          <a:p>
            <a:pPr indent="457200" algn="l"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森林里想选出两个大家最喜欢的好朋友，被选出的这两个小动物，不仅可以得到人类和所有动物的欢迎和尊重，而且还可以成为所有动物的好朋友，从此过上幸福的生活。老师手上有10 张纸条，每张纸条上面都有一种小动物以及它最典型的特点，请上10 位同学，每人抽一张，抽到什么就扮演什么动物来参加竞选，老师可以把事先准备好的头饰戴在他们头上。参加竞选时每个人都只讲小纸条上所说的特点。可以说这个特点给自己带来的好处，也可以说给大家或整个森林带来的好处。演讲的人要站起来讲，其他人在纸上记录演讲人所说动物的名字和它具有的特点。最后对照10 种小动物的特点，写下你最愿意和它们做好朋友的两种小动物的名字。公布评选结果，动物电视台的主持人现场采访：最希望和哪两种动物做朋友？它们有什么特点？你为什么愿意和它们做朋友？现在你身边的朋友也是一些具有这些特点的人吗？注意：此游戏适合在小学中低年级开展。</a:t>
            </a:r>
            <a:endParaRPr lang="zh-CN" altLang="en-US">
              <a:solidFill>
                <a:schemeClr val="tx1"/>
              </a:solidFill>
            </a:endParaRPr>
          </a:p>
          <a:p>
            <a:pPr indent="457200" algn="l" fontAlgn="auto">
              <a:lnSpc>
                <a:spcPct val="125000"/>
              </a:lnSpc>
              <a:extLst>
                <a:ext uri="{35155182-B16C-46BC-9424-99874614C6A1}">
                  <wpsdc:indentchars xmlns:wpsdc="http://www.wps.cn/officeDocument/2017/drawingmlCustomData" val="200" checksum="59296752"/>
                </a:ext>
              </a:extLst>
            </a:pPr>
            <a:r>
              <a:rPr lang="zh-CN" altLang="en-US" b="1">
                <a:solidFill>
                  <a:srgbClr val="0070C0"/>
                </a:solidFill>
              </a:rPr>
              <a:t>思考　游戏活动的优势有哪些？</a:t>
            </a:r>
            <a:endParaRPr lang="zh-CN" altLang="en-US" b="1">
              <a:solidFill>
                <a:srgbClr val="0070C0"/>
              </a:solidFill>
            </a:endParaRPr>
          </a:p>
        </p:txBody>
      </p:sp>
      <p:grpSp>
        <p:nvGrpSpPr>
          <p:cNvPr id="9" name="组合 8"/>
          <p:cNvGrpSpPr/>
          <p:nvPr/>
        </p:nvGrpSpPr>
        <p:grpSpPr>
          <a:xfrm>
            <a:off x="73025" y="1156335"/>
            <a:ext cx="1751965" cy="5097780"/>
            <a:chOff x="14795" y="-27"/>
            <a:chExt cx="2759"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pic>
          <p:nvPicPr>
            <p:cNvPr id="3" name="图片 2" descr="商用美食甜点 (50)"/>
            <p:cNvPicPr>
              <a:picLocks noChangeAspect="1"/>
            </p:cNvPicPr>
            <p:nvPr/>
          </p:nvPicPr>
          <p:blipFill>
            <a:blip r:embed="rId2"/>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案例</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grpSp>
        <p:nvGrpSpPr>
          <p:cNvPr id="2" name="组合 1"/>
          <p:cNvGrpSpPr/>
          <p:nvPr/>
        </p:nvGrpSpPr>
        <p:grpSpPr>
          <a:xfrm>
            <a:off x="10593705" y="889000"/>
            <a:ext cx="1751965" cy="5097780"/>
            <a:chOff x="14795" y="-27"/>
            <a:chExt cx="2759" cy="8028"/>
          </a:xfrm>
        </p:grpSpPr>
        <p:sp>
          <p:nvSpPr>
            <p:cNvPr id="6" name="矩形 5"/>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pic>
          <p:nvPicPr>
            <p:cNvPr id="7" name="图片 6" descr="商用美食甜点 (50)"/>
            <p:cNvPicPr>
              <a:picLocks noChangeAspect="1"/>
            </p:cNvPicPr>
            <p:nvPr/>
          </p:nvPicPr>
          <p:blipFill>
            <a:blip r:embed="rId2"/>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10" name="文本框 9"/>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案例</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p:tgtEl>
                                          <p:spTgt spid="9"/>
                                        </p:tgtEl>
                                        <p:attrNameLst>
                                          <p:attrName>ppt_y</p:attrName>
                                        </p:attrNameLst>
                                      </p:cBhvr>
                                      <p:tavLst>
                                        <p:tav tm="0">
                                          <p:val>
                                            <p:strVal val="#ppt_y+#ppt_h*1.125000"/>
                                          </p:val>
                                        </p:tav>
                                        <p:tav tm="100000">
                                          <p:val>
                                            <p:strVal val="#ppt_y"/>
                                          </p:val>
                                        </p:tav>
                                      </p:tavLst>
                                    </p:anim>
                                    <p:animEffect transition="in" filter="wipe(up)">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p:tgtEl>
                                          <p:spTgt spid="2"/>
                                        </p:tgtEl>
                                        <p:attrNameLst>
                                          <p:attrName>ppt_y</p:attrName>
                                        </p:attrNameLst>
                                      </p:cBhvr>
                                      <p:tavLst>
                                        <p:tav tm="0">
                                          <p:val>
                                            <p:strVal val="#ppt_y+#ppt_h*1.125000"/>
                                          </p:val>
                                        </p:tav>
                                        <p:tav tm="100000">
                                          <p:val>
                                            <p:strVal val="#ppt_y"/>
                                          </p:val>
                                        </p:tav>
                                      </p:tavLst>
                                    </p:anim>
                                    <p:animEffect transition="in" filter="wipe(up)">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solidFill>
                <a:schemeClr val="tx1"/>
              </a:solidFill>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427302" y="357188"/>
            <a:ext cx="11338667" cy="6500811"/>
          </a:xfrm>
          <a:prstGeom prst="rect">
            <a:avLst/>
          </a:prstGeom>
        </p:spPr>
      </p:pic>
      <p:sp>
        <p:nvSpPr>
          <p:cNvPr id="32" name="文本框 31"/>
          <p:cNvSpPr txBox="1"/>
          <p:nvPr/>
        </p:nvSpPr>
        <p:spPr>
          <a:xfrm>
            <a:off x="3731260" y="890905"/>
            <a:ext cx="3802380"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我与奥运</a:t>
            </a:r>
            <a:endParaRPr lang="zh-CN" altLang="en-US" sz="2000" b="1">
              <a:latin typeface="字魂79号-萌趣奶油体" panose="00000500000000000000" pitchFamily="2" charset="-122"/>
              <a:ea typeface="字魂79号-萌趣奶油体" panose="00000500000000000000" pitchFamily="2" charset="-122"/>
              <a:sym typeface="+mn-ea"/>
            </a:endParaRPr>
          </a:p>
        </p:txBody>
      </p:sp>
      <p:sp>
        <p:nvSpPr>
          <p:cNvPr id="34" name="文本框 33"/>
          <p:cNvSpPr txBox="1"/>
          <p:nvPr/>
        </p:nvSpPr>
        <p:spPr>
          <a:xfrm>
            <a:off x="2477135" y="1250950"/>
            <a:ext cx="6746240" cy="4939030"/>
          </a:xfrm>
          <a:prstGeom prst="rect">
            <a:avLst/>
          </a:prstGeom>
          <a:noFill/>
        </p:spPr>
        <p:txBody>
          <a:bodyPr wrap="square" rtlCol="0">
            <a:spAutoFit/>
          </a:bodyPr>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班级活动。同学们围绕“我是小学生，我能为奥运做什么”这个问题，积极思考，献计献策，最终形成了四套方案。根据方案，全班分成了四个队，分别开展了活动。</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第一队是为一年级的弟弟妹妹们宣传奥运知识。为了符合一年级的学生特点，他们还扮演成福娃，把奥运知识编成了有趣的小节目。</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第二队是去社区寻找不文明的现象。他们对乱放自行车、在景区内钓鱼、招牌上有错别字等现象都给予了纠正。</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第三队围绕“绿色奥运”这个主题，对周围公园及街道进行了考察，并向园林部门提交了一份“奥运场馆周边绿化建议”的小论文。</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第四队向社区居民分发了自己绘制的从社区到各个奥运场馆的地图及最佳出行路线图。</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b="1">
                <a:solidFill>
                  <a:srgbClr val="0070C0"/>
                </a:solidFill>
              </a:rPr>
              <a:t>思考　试评析该案例中的班级活动。</a:t>
            </a:r>
            <a:endParaRPr lang="zh-CN" altLang="en-US" b="1">
              <a:solidFill>
                <a:srgbClr val="0070C0"/>
              </a:solidFill>
            </a:endParaRPr>
          </a:p>
        </p:txBody>
      </p:sp>
      <p:grpSp>
        <p:nvGrpSpPr>
          <p:cNvPr id="9" name="组合 8"/>
          <p:cNvGrpSpPr/>
          <p:nvPr/>
        </p:nvGrpSpPr>
        <p:grpSpPr>
          <a:xfrm>
            <a:off x="637540" y="1156335"/>
            <a:ext cx="1187450" cy="5097780"/>
            <a:chOff x="15684" y="-27"/>
            <a:chExt cx="1870"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引导</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案例</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78" name="图片 77"/>
          <p:cNvPicPr>
            <a:picLocks noChangeAspect="1"/>
          </p:cNvPicPr>
          <p:nvPr/>
        </p:nvPicPr>
        <p:blipFill>
          <a:blip r:embed="rId2"/>
          <a:stretch>
            <a:fillRect/>
          </a:stretch>
        </p:blipFill>
        <p:spPr>
          <a:xfrm>
            <a:off x="9223501" y="3117201"/>
            <a:ext cx="3540774" cy="3540774"/>
          </a:xfrm>
          <a:prstGeom prst="rect">
            <a:avLst/>
          </a:prstGeom>
          <a:effectLst>
            <a:outerShdw blurRad="38100" dist="25400" algn="l" rotWithShape="0">
              <a:prstClr val="black">
                <a:alpha val="40000"/>
              </a:prstClr>
            </a:outerShdw>
          </a:effectLst>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51931" b="68277"/>
          <a:stretch>
            <a:fillRect/>
          </a:stretch>
        </p:blipFill>
        <p:spPr>
          <a:xfrm>
            <a:off x="314897" y="4646335"/>
            <a:ext cx="1613328" cy="160773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barn(outVertical)">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p:tgtEl>
                                          <p:spTgt spid="9"/>
                                        </p:tgtEl>
                                        <p:attrNameLst>
                                          <p:attrName>ppt_y</p:attrName>
                                        </p:attrNameLst>
                                      </p:cBhvr>
                                      <p:tavLst>
                                        <p:tav tm="0">
                                          <p:val>
                                            <p:strVal val="#ppt_y+#ppt_h*1.125000"/>
                                          </p:val>
                                        </p:tav>
                                        <p:tav tm="100000">
                                          <p:val>
                                            <p:strVal val="#ppt_y"/>
                                          </p:val>
                                        </p:tav>
                                      </p:tavLst>
                                    </p:anim>
                                    <p:animEffect transition="in" filter="wipe(up)">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6" fill="hold" nodeType="clickEffect">
                                  <p:stCondLst>
                                    <p:cond delay="0"/>
                                  </p:stCondLst>
                                  <p:childTnLst>
                                    <p:set>
                                      <p:cBhvr>
                                        <p:cTn id="22" dur="1" fill="hold">
                                          <p:stCondLst>
                                            <p:cond delay="0"/>
                                          </p:stCondLst>
                                        </p:cTn>
                                        <p:tgtEl>
                                          <p:spTgt spid="78"/>
                                        </p:tgtEl>
                                        <p:attrNameLst>
                                          <p:attrName>style.visibility</p:attrName>
                                        </p:attrNameLst>
                                      </p:cBhvr>
                                      <p:to>
                                        <p:strVal val="visible"/>
                                      </p:to>
                                    </p:set>
                                    <p:anim calcmode="lin" valueType="num">
                                      <p:cBhvr additive="base">
                                        <p:cTn id="23" dur="500" fill="hold"/>
                                        <p:tgtEl>
                                          <p:spTgt spid="78"/>
                                        </p:tgtEl>
                                        <p:attrNameLst>
                                          <p:attrName>ppt_x</p:attrName>
                                        </p:attrNameLst>
                                      </p:cBhvr>
                                      <p:tavLst>
                                        <p:tav tm="0">
                                          <p:val>
                                            <p:strVal val="1+#ppt_w/2"/>
                                          </p:val>
                                        </p:tav>
                                        <p:tav tm="100000">
                                          <p:val>
                                            <p:strVal val="#ppt_x"/>
                                          </p:val>
                                        </p:tav>
                                      </p:tavLst>
                                    </p:anim>
                                    <p:anim calcmode="lin" valueType="num">
                                      <p:cBhvr additive="base">
                                        <p:cTn id="24" dur="500" fill="hold"/>
                                        <p:tgtEl>
                                          <p:spTgt spid="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5045075" y="100965"/>
            <a:ext cx="499300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八、心理辅导活动</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3155950" y="972820"/>
            <a:ext cx="8771255" cy="5285105"/>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现阶段中小学心理健康教育发挥了重要的作用。在进行班级心理辅导时，班主任要注意以下几点内容：</a:t>
            </a:r>
            <a:endParaRPr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首先，调动全体学生参与进来。改变学生的意识和情绪状态，使他们专注于心理辅导活动，从而降低心理防御水平，更好地敞开自己的内心世界。</a:t>
            </a:r>
            <a:endParaRPr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其次，让学生在模拟情境中学会体验。体现“情境性”要考虑模拟生活场景的设计必须符合学生的年龄特点和生活实际，能引起学生的同感，角色扮演或小品要有情节及适当的道具，尽可能生动有趣，使学生兴味盎然、专注投入。</a:t>
            </a:r>
            <a:endParaRPr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再次，心理辅导活动中要注重团体内部的交流互动。体现“互动性”的前提是参与。班级心理辅导必须形成一种气氛，让每一个学生都有话说，让每一个学生都想说话。其基本方法是改变座位的排列组合，采用小组合作的学习形式。讨论的话题应该有一定的思维力度，毫无争议性的问题不可能激发起互动的氛围。</a:t>
            </a:r>
            <a:endParaRPr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最后，创设一种平等、和谐的气氛。在心理辅导活动中，班主任要转换自己“教育者”的角色，使学生尽量少受心理防御机制的阻碍，尽可能展露自己最核心的情感，以便使自己能被大家如实地看待和评价，并从他人那里得到肯定或否定的反馈。因此，要想创造出这种和谐的关系需要班主任具备三种人格特质：真诚、关注、共情。</a:t>
            </a:r>
            <a:endParaRPr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p:txBody>
      </p:sp>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103226" y="-54337"/>
            <a:ext cx="2441024" cy="1549400"/>
          </a:xfrm>
          <a:prstGeom prst="rect">
            <a:avLst/>
          </a:prstGeom>
        </p:spPr>
      </p:pic>
      <p:grpSp>
        <p:nvGrpSpPr>
          <p:cNvPr id="8" name="组合 7"/>
          <p:cNvGrpSpPr/>
          <p:nvPr/>
        </p:nvGrpSpPr>
        <p:grpSpPr>
          <a:xfrm>
            <a:off x="-528973" y="3613735"/>
            <a:ext cx="3441031" cy="3429746"/>
            <a:chOff x="988042" y="1942030"/>
            <a:chExt cx="3441031" cy="3429746"/>
          </a:xfrm>
        </p:grpSpPr>
        <p:sp>
          <p:nvSpPr>
            <p:cNvPr id="9" name="矩形: 圆角 8"/>
            <p:cNvSpPr/>
            <p:nvPr/>
          </p:nvSpPr>
          <p:spPr>
            <a:xfrm rot="1217121">
              <a:off x="1111826" y="1942030"/>
              <a:ext cx="3193464" cy="3193464"/>
            </a:xfrm>
            <a:prstGeom prst="roundRect">
              <a:avLst>
                <a:gd name="adj" fmla="val 24032"/>
              </a:avLst>
            </a:prstGeom>
            <a:solidFill>
              <a:schemeClr val="bg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 name="图片 9"/>
            <p:cNvPicPr>
              <a:picLocks noChangeAspect="1"/>
            </p:cNvPicPr>
            <p:nvPr/>
          </p:nvPicPr>
          <p:blipFill>
            <a:blip r:embed="rId2">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2210435"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项目检测</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455" name="任意多边形: 形状 3"/>
          <p:cNvSpPr/>
          <p:nvPr/>
        </p:nvSpPr>
        <p:spPr>
          <a:xfrm>
            <a:off x="-5701589" y="2571018"/>
            <a:ext cx="17335229" cy="5125182"/>
          </a:xfrm>
          <a:custGeom>
            <a:avLst/>
            <a:gdLst>
              <a:gd name="connsiteX0" fmla="*/ 1558609 w 15106252"/>
              <a:gd name="connsiteY0" fmla="*/ 5002560 h 5852756"/>
              <a:gd name="connsiteX1" fmla="*/ 7529103 w 15106252"/>
              <a:gd name="connsiteY1" fmla="*/ 254 h 5852756"/>
              <a:gd name="connsiteX2" fmla="*/ 12961714 w 15106252"/>
              <a:gd name="connsiteY2" fmla="*/ 5231160 h 5852756"/>
              <a:gd name="connsiteX3" fmla="*/ 14319867 w 15106252"/>
              <a:gd name="connsiteY3" fmla="*/ 5392524 h 5852756"/>
              <a:gd name="connsiteX4" fmla="*/ 1195538 w 15106252"/>
              <a:gd name="connsiteY4" fmla="*/ 5836277 h 5852756"/>
              <a:gd name="connsiteX5" fmla="*/ 644209 w 15106252"/>
              <a:gd name="connsiteY5" fmla="*/ 4747065 h 5852756"/>
              <a:gd name="connsiteX6" fmla="*/ 1558609 w 15106252"/>
              <a:gd name="connsiteY6" fmla="*/ 5002560 h 5852756"/>
              <a:gd name="connsiteX0-1" fmla="*/ 1558609 w 15106252"/>
              <a:gd name="connsiteY0-2" fmla="*/ 5002837 h 5853033"/>
              <a:gd name="connsiteX1-3" fmla="*/ 7529103 w 15106252"/>
              <a:gd name="connsiteY1-4" fmla="*/ 531 h 5853033"/>
              <a:gd name="connsiteX2-5" fmla="*/ 12961714 w 15106252"/>
              <a:gd name="connsiteY2-6" fmla="*/ 5231437 h 5853033"/>
              <a:gd name="connsiteX3-7" fmla="*/ 14319867 w 15106252"/>
              <a:gd name="connsiteY3-8" fmla="*/ 5392801 h 5853033"/>
              <a:gd name="connsiteX4-9" fmla="*/ 1195538 w 15106252"/>
              <a:gd name="connsiteY4-10" fmla="*/ 5836554 h 5853033"/>
              <a:gd name="connsiteX5-11" fmla="*/ 644209 w 15106252"/>
              <a:gd name="connsiteY5-12" fmla="*/ 4747342 h 5853033"/>
              <a:gd name="connsiteX6-13" fmla="*/ 1558609 w 15106252"/>
              <a:gd name="connsiteY6-14" fmla="*/ 5002837 h 5853033"/>
              <a:gd name="connsiteX0-15" fmla="*/ 4643258 w 15259442"/>
              <a:gd name="connsiteY0-16" fmla="*/ 5217460 h 5852503"/>
              <a:gd name="connsiteX1-17" fmla="*/ 7682293 w 15259442"/>
              <a:gd name="connsiteY1-18" fmla="*/ 1 h 5852503"/>
              <a:gd name="connsiteX2-19" fmla="*/ 13114904 w 15259442"/>
              <a:gd name="connsiteY2-20" fmla="*/ 5230907 h 5852503"/>
              <a:gd name="connsiteX3-21" fmla="*/ 14473057 w 15259442"/>
              <a:gd name="connsiteY3-22" fmla="*/ 5392271 h 5852503"/>
              <a:gd name="connsiteX4-23" fmla="*/ 1348728 w 15259442"/>
              <a:gd name="connsiteY4-24" fmla="*/ 5836024 h 5852503"/>
              <a:gd name="connsiteX5-25" fmla="*/ 797399 w 15259442"/>
              <a:gd name="connsiteY5-26" fmla="*/ 4746812 h 5852503"/>
              <a:gd name="connsiteX6-27" fmla="*/ 4643258 w 15259442"/>
              <a:gd name="connsiteY6-28" fmla="*/ 5217460 h 5852503"/>
              <a:gd name="connsiteX0-29" fmla="*/ 4643258 w 14846456"/>
              <a:gd name="connsiteY0-30" fmla="*/ 5218188 h 5855411"/>
              <a:gd name="connsiteX1-31" fmla="*/ 7682293 w 14846456"/>
              <a:gd name="connsiteY1-32" fmla="*/ 729 h 5855411"/>
              <a:gd name="connsiteX2-33" fmla="*/ 10949927 w 14846456"/>
              <a:gd name="connsiteY2-34" fmla="*/ 4841670 h 5855411"/>
              <a:gd name="connsiteX3-35" fmla="*/ 14473057 w 14846456"/>
              <a:gd name="connsiteY3-36" fmla="*/ 5392999 h 5855411"/>
              <a:gd name="connsiteX4-37" fmla="*/ 1348728 w 14846456"/>
              <a:gd name="connsiteY4-38" fmla="*/ 5836752 h 5855411"/>
              <a:gd name="connsiteX5-39" fmla="*/ 797399 w 14846456"/>
              <a:gd name="connsiteY5-40" fmla="*/ 4747540 h 5855411"/>
              <a:gd name="connsiteX6-41" fmla="*/ 4643258 w 14846456"/>
              <a:gd name="connsiteY6-42" fmla="*/ 5218188 h 5855411"/>
              <a:gd name="connsiteX0-43" fmla="*/ 3806597 w 14803172"/>
              <a:gd name="connsiteY0-44" fmla="*/ 4532180 h 5855203"/>
              <a:gd name="connsiteX1-45" fmla="*/ 7639009 w 14803172"/>
              <a:gd name="connsiteY1-46" fmla="*/ 521 h 5855203"/>
              <a:gd name="connsiteX2-47" fmla="*/ 10906643 w 14803172"/>
              <a:gd name="connsiteY2-48" fmla="*/ 4841462 h 5855203"/>
              <a:gd name="connsiteX3-49" fmla="*/ 14429773 w 14803172"/>
              <a:gd name="connsiteY3-50" fmla="*/ 5392791 h 5855203"/>
              <a:gd name="connsiteX4-51" fmla="*/ 1305444 w 14803172"/>
              <a:gd name="connsiteY4-52" fmla="*/ 5836544 h 5855203"/>
              <a:gd name="connsiteX5-53" fmla="*/ 754115 w 14803172"/>
              <a:gd name="connsiteY5-54" fmla="*/ 4747332 h 5855203"/>
              <a:gd name="connsiteX6-55" fmla="*/ 3806597 w 14803172"/>
              <a:gd name="connsiteY6-56" fmla="*/ 4532180 h 5855203"/>
              <a:gd name="connsiteX0-57" fmla="*/ 3806597 w 14803172"/>
              <a:gd name="connsiteY0-58" fmla="*/ 4532097 h 5855120"/>
              <a:gd name="connsiteX1-59" fmla="*/ 7639009 w 14803172"/>
              <a:gd name="connsiteY1-60" fmla="*/ 438 h 5855120"/>
              <a:gd name="connsiteX2-61" fmla="*/ 10906643 w 14803172"/>
              <a:gd name="connsiteY2-62" fmla="*/ 4841379 h 5855120"/>
              <a:gd name="connsiteX3-63" fmla="*/ 14429773 w 14803172"/>
              <a:gd name="connsiteY3-64" fmla="*/ 5392708 h 5855120"/>
              <a:gd name="connsiteX4-65" fmla="*/ 1305444 w 14803172"/>
              <a:gd name="connsiteY4-66" fmla="*/ 5836461 h 5855120"/>
              <a:gd name="connsiteX5-67" fmla="*/ 754115 w 14803172"/>
              <a:gd name="connsiteY5-68" fmla="*/ 4747249 h 5855120"/>
              <a:gd name="connsiteX6-69" fmla="*/ 3806597 w 14803172"/>
              <a:gd name="connsiteY6-70" fmla="*/ 4532097 h 5855120"/>
              <a:gd name="connsiteX0-71" fmla="*/ 3806597 w 14813306"/>
              <a:gd name="connsiteY0-72" fmla="*/ 4532097 h 5855120"/>
              <a:gd name="connsiteX1-73" fmla="*/ 7639009 w 14813306"/>
              <a:gd name="connsiteY1-74" fmla="*/ 438 h 5855120"/>
              <a:gd name="connsiteX2-75" fmla="*/ 10906643 w 14813306"/>
              <a:gd name="connsiteY2-76" fmla="*/ 4841379 h 5855120"/>
              <a:gd name="connsiteX3-77" fmla="*/ 14429773 w 14813306"/>
              <a:gd name="connsiteY3-78" fmla="*/ 5392708 h 5855120"/>
              <a:gd name="connsiteX4-79" fmla="*/ 1305444 w 14813306"/>
              <a:gd name="connsiteY4-80" fmla="*/ 5836461 h 5855120"/>
              <a:gd name="connsiteX5-81" fmla="*/ 754115 w 14813306"/>
              <a:gd name="connsiteY5-82" fmla="*/ 4747249 h 5855120"/>
              <a:gd name="connsiteX6-83" fmla="*/ 3806597 w 14813306"/>
              <a:gd name="connsiteY6-84" fmla="*/ 4532097 h 5855120"/>
              <a:gd name="connsiteX0-85" fmla="*/ 3806597 w 14939017"/>
              <a:gd name="connsiteY0-86" fmla="*/ 4531728 h 5857865"/>
              <a:gd name="connsiteX1-87" fmla="*/ 7639009 w 14939017"/>
              <a:gd name="connsiteY1-88" fmla="*/ 69 h 5857865"/>
              <a:gd name="connsiteX2-89" fmla="*/ 11726914 w 14939017"/>
              <a:gd name="connsiteY2-90" fmla="*/ 4410704 h 5857865"/>
              <a:gd name="connsiteX3-91" fmla="*/ 14429773 w 14939017"/>
              <a:gd name="connsiteY3-92" fmla="*/ 5392339 h 5857865"/>
              <a:gd name="connsiteX4-93" fmla="*/ 1305444 w 14939017"/>
              <a:gd name="connsiteY4-94" fmla="*/ 5836092 h 5857865"/>
              <a:gd name="connsiteX5-95" fmla="*/ 754115 w 14939017"/>
              <a:gd name="connsiteY5-96" fmla="*/ 4746880 h 5857865"/>
              <a:gd name="connsiteX6-97" fmla="*/ 3806597 w 14939017"/>
              <a:gd name="connsiteY6-98" fmla="*/ 4531728 h 5857865"/>
              <a:gd name="connsiteX0-99" fmla="*/ 3693261 w 14933258"/>
              <a:gd name="connsiteY0-100" fmla="*/ 4437534 h 5857800"/>
              <a:gd name="connsiteX1-101" fmla="*/ 7633250 w 14933258"/>
              <a:gd name="connsiteY1-102" fmla="*/ 4 h 5857800"/>
              <a:gd name="connsiteX2-103" fmla="*/ 11721155 w 14933258"/>
              <a:gd name="connsiteY2-104" fmla="*/ 4410639 h 5857800"/>
              <a:gd name="connsiteX3-105" fmla="*/ 14424014 w 14933258"/>
              <a:gd name="connsiteY3-106" fmla="*/ 5392274 h 5857800"/>
              <a:gd name="connsiteX4-107" fmla="*/ 1299685 w 14933258"/>
              <a:gd name="connsiteY4-108" fmla="*/ 5836027 h 5857800"/>
              <a:gd name="connsiteX5-109" fmla="*/ 748356 w 14933258"/>
              <a:gd name="connsiteY5-110" fmla="*/ 4746815 h 5857800"/>
              <a:gd name="connsiteX6-111" fmla="*/ 3693261 w 14933258"/>
              <a:gd name="connsiteY6-112" fmla="*/ 4437534 h 5857800"/>
              <a:gd name="connsiteX0-113" fmla="*/ 3679097 w 14932541"/>
              <a:gd name="connsiteY0-114" fmla="*/ 4209131 h 5857997"/>
              <a:gd name="connsiteX1-115" fmla="*/ 7632533 w 14932541"/>
              <a:gd name="connsiteY1-116" fmla="*/ 201 h 5857997"/>
              <a:gd name="connsiteX2-117" fmla="*/ 11720438 w 14932541"/>
              <a:gd name="connsiteY2-118" fmla="*/ 4410836 h 5857997"/>
              <a:gd name="connsiteX3-119" fmla="*/ 14423297 w 14932541"/>
              <a:gd name="connsiteY3-120" fmla="*/ 5392471 h 5857997"/>
              <a:gd name="connsiteX4-121" fmla="*/ 1298968 w 14932541"/>
              <a:gd name="connsiteY4-122" fmla="*/ 5836224 h 5857997"/>
              <a:gd name="connsiteX5-123" fmla="*/ 747639 w 14932541"/>
              <a:gd name="connsiteY5-124" fmla="*/ 4747012 h 5857997"/>
              <a:gd name="connsiteX6-125" fmla="*/ 3679097 w 14932541"/>
              <a:gd name="connsiteY6-126" fmla="*/ 4209131 h 5857997"/>
              <a:gd name="connsiteX0-127" fmla="*/ 3679097 w 14937294"/>
              <a:gd name="connsiteY0-128" fmla="*/ 4209005 h 5860888"/>
              <a:gd name="connsiteX1-129" fmla="*/ 7632533 w 14937294"/>
              <a:gd name="connsiteY1-130" fmla="*/ 75 h 5860888"/>
              <a:gd name="connsiteX2-131" fmla="*/ 11747332 w 14937294"/>
              <a:gd name="connsiteY2-132" fmla="*/ 4087981 h 5860888"/>
              <a:gd name="connsiteX3-133" fmla="*/ 14423297 w 14937294"/>
              <a:gd name="connsiteY3-134" fmla="*/ 5392345 h 5860888"/>
              <a:gd name="connsiteX4-135" fmla="*/ 1298968 w 14937294"/>
              <a:gd name="connsiteY4-136" fmla="*/ 5836098 h 5860888"/>
              <a:gd name="connsiteX5-137" fmla="*/ 747639 w 14937294"/>
              <a:gd name="connsiteY5-138" fmla="*/ 4746886 h 5860888"/>
              <a:gd name="connsiteX6-139" fmla="*/ 3679097 w 14937294"/>
              <a:gd name="connsiteY6-140" fmla="*/ 4209005 h 5860888"/>
              <a:gd name="connsiteX0-141" fmla="*/ 3679097 w 14797989"/>
              <a:gd name="connsiteY0-142" fmla="*/ 4208930 h 5859599"/>
              <a:gd name="connsiteX1-143" fmla="*/ 7632533 w 14797989"/>
              <a:gd name="connsiteY1-144" fmla="*/ 0 h 5859599"/>
              <a:gd name="connsiteX2-145" fmla="*/ 10832932 w 14797989"/>
              <a:gd name="connsiteY2-146" fmla="*/ 4208929 h 5859599"/>
              <a:gd name="connsiteX3-147" fmla="*/ 14423297 w 14797989"/>
              <a:gd name="connsiteY3-148" fmla="*/ 5392270 h 5859599"/>
              <a:gd name="connsiteX4-149" fmla="*/ 1298968 w 14797989"/>
              <a:gd name="connsiteY4-150" fmla="*/ 5836023 h 5859599"/>
              <a:gd name="connsiteX5-151" fmla="*/ 747639 w 14797989"/>
              <a:gd name="connsiteY5-152" fmla="*/ 4746811 h 5859599"/>
              <a:gd name="connsiteX6-153" fmla="*/ 3679097 w 14797989"/>
              <a:gd name="connsiteY6-154" fmla="*/ 4208930 h 5859599"/>
              <a:gd name="connsiteX0-155" fmla="*/ 3679097 w 14802616"/>
              <a:gd name="connsiteY0-156" fmla="*/ 4208930 h 5859599"/>
              <a:gd name="connsiteX1-157" fmla="*/ 7632533 w 14802616"/>
              <a:gd name="connsiteY1-158" fmla="*/ 0 h 5859599"/>
              <a:gd name="connsiteX2-159" fmla="*/ 10832932 w 14802616"/>
              <a:gd name="connsiteY2-160" fmla="*/ 4208929 h 5859599"/>
              <a:gd name="connsiteX3-161" fmla="*/ 14423297 w 14802616"/>
              <a:gd name="connsiteY3-162" fmla="*/ 5392270 h 5859599"/>
              <a:gd name="connsiteX4-163" fmla="*/ 1298968 w 14802616"/>
              <a:gd name="connsiteY4-164" fmla="*/ 5836023 h 5859599"/>
              <a:gd name="connsiteX5-165" fmla="*/ 747639 w 14802616"/>
              <a:gd name="connsiteY5-166" fmla="*/ 4746811 h 5859599"/>
              <a:gd name="connsiteX6-167" fmla="*/ 3679097 w 14802616"/>
              <a:gd name="connsiteY6-168" fmla="*/ 4208930 h 5859599"/>
              <a:gd name="connsiteX0-169" fmla="*/ 3679097 w 14835933"/>
              <a:gd name="connsiteY0-170" fmla="*/ 4208963 h 5860429"/>
              <a:gd name="connsiteX1-171" fmla="*/ 7632533 w 14835933"/>
              <a:gd name="connsiteY1-172" fmla="*/ 33 h 5860429"/>
              <a:gd name="connsiteX2-173" fmla="*/ 11074980 w 14835933"/>
              <a:gd name="connsiteY2-174" fmla="*/ 4128280 h 5860429"/>
              <a:gd name="connsiteX3-175" fmla="*/ 14423297 w 14835933"/>
              <a:gd name="connsiteY3-176" fmla="*/ 5392303 h 5860429"/>
              <a:gd name="connsiteX4-177" fmla="*/ 1298968 w 14835933"/>
              <a:gd name="connsiteY4-178" fmla="*/ 5836056 h 5860429"/>
              <a:gd name="connsiteX5-179" fmla="*/ 747639 w 14835933"/>
              <a:gd name="connsiteY5-180" fmla="*/ 4746844 h 5860429"/>
              <a:gd name="connsiteX6-181" fmla="*/ 3679097 w 14835933"/>
              <a:gd name="connsiteY6-182" fmla="*/ 4208963 h 5860429"/>
              <a:gd name="connsiteX0-183" fmla="*/ 3679097 w 14835933"/>
              <a:gd name="connsiteY0-184" fmla="*/ 4208963 h 5860429"/>
              <a:gd name="connsiteX1-185" fmla="*/ 7632533 w 14835933"/>
              <a:gd name="connsiteY1-186" fmla="*/ 33 h 5860429"/>
              <a:gd name="connsiteX2-187" fmla="*/ 11074980 w 14835933"/>
              <a:gd name="connsiteY2-188" fmla="*/ 4128280 h 5860429"/>
              <a:gd name="connsiteX3-189" fmla="*/ 14423297 w 14835933"/>
              <a:gd name="connsiteY3-190" fmla="*/ 5392303 h 5860429"/>
              <a:gd name="connsiteX4-191" fmla="*/ 1298968 w 14835933"/>
              <a:gd name="connsiteY4-192" fmla="*/ 5836056 h 5860429"/>
              <a:gd name="connsiteX5-193" fmla="*/ 747639 w 14835933"/>
              <a:gd name="connsiteY5-194" fmla="*/ 4746844 h 5860429"/>
              <a:gd name="connsiteX6-195" fmla="*/ 3679097 w 14835933"/>
              <a:gd name="connsiteY6-196" fmla="*/ 4208963 h 5860429"/>
              <a:gd name="connsiteX0-197" fmla="*/ 3679097 w 14883044"/>
              <a:gd name="connsiteY0-198" fmla="*/ 4208965 h 5860431"/>
              <a:gd name="connsiteX1-199" fmla="*/ 7632533 w 14883044"/>
              <a:gd name="connsiteY1-200" fmla="*/ 35 h 5860431"/>
              <a:gd name="connsiteX2-201" fmla="*/ 11074980 w 14883044"/>
              <a:gd name="connsiteY2-202" fmla="*/ 4128282 h 5860431"/>
              <a:gd name="connsiteX3-203" fmla="*/ 14423297 w 14883044"/>
              <a:gd name="connsiteY3-204" fmla="*/ 5392305 h 5860431"/>
              <a:gd name="connsiteX4-205" fmla="*/ 1298968 w 14883044"/>
              <a:gd name="connsiteY4-206" fmla="*/ 5836058 h 5860431"/>
              <a:gd name="connsiteX5-207" fmla="*/ 747639 w 14883044"/>
              <a:gd name="connsiteY5-208" fmla="*/ 4746846 h 5860431"/>
              <a:gd name="connsiteX6-209" fmla="*/ 3679097 w 14883044"/>
              <a:gd name="connsiteY6-210" fmla="*/ 4208965 h 5860431"/>
              <a:gd name="connsiteX0-211" fmla="*/ 3679097 w 16517928"/>
              <a:gd name="connsiteY0-212" fmla="*/ 4208971 h 5860437"/>
              <a:gd name="connsiteX1-213" fmla="*/ 7632533 w 16517928"/>
              <a:gd name="connsiteY1-214" fmla="*/ 41 h 5860437"/>
              <a:gd name="connsiteX2-215" fmla="*/ 11074980 w 16517928"/>
              <a:gd name="connsiteY2-216" fmla="*/ 4128288 h 5860437"/>
              <a:gd name="connsiteX3-217" fmla="*/ 16211756 w 16517928"/>
              <a:gd name="connsiteY3-218" fmla="*/ 5392311 h 5860437"/>
              <a:gd name="connsiteX4-219" fmla="*/ 1298968 w 16517928"/>
              <a:gd name="connsiteY4-220" fmla="*/ 5836064 h 5860437"/>
              <a:gd name="connsiteX5-221" fmla="*/ 747639 w 16517928"/>
              <a:gd name="connsiteY5-222" fmla="*/ 4746852 h 5860437"/>
              <a:gd name="connsiteX6-223" fmla="*/ 3679097 w 16517928"/>
              <a:gd name="connsiteY6-224" fmla="*/ 4208971 h 5860437"/>
              <a:gd name="connsiteX0-225" fmla="*/ 3679097 w 16470135"/>
              <a:gd name="connsiteY0-226" fmla="*/ 4213024 h 5873166"/>
              <a:gd name="connsiteX1-227" fmla="*/ 7632533 w 16470135"/>
              <a:gd name="connsiteY1-228" fmla="*/ 4094 h 5873166"/>
              <a:gd name="connsiteX2-229" fmla="*/ 10537097 w 16470135"/>
              <a:gd name="connsiteY2-230" fmla="*/ 3473435 h 5873166"/>
              <a:gd name="connsiteX3-231" fmla="*/ 16211756 w 16470135"/>
              <a:gd name="connsiteY3-232" fmla="*/ 5396364 h 5873166"/>
              <a:gd name="connsiteX4-233" fmla="*/ 1298968 w 16470135"/>
              <a:gd name="connsiteY4-234" fmla="*/ 5840117 h 5873166"/>
              <a:gd name="connsiteX5-235" fmla="*/ 747639 w 16470135"/>
              <a:gd name="connsiteY5-236" fmla="*/ 4750905 h 5873166"/>
              <a:gd name="connsiteX6-237" fmla="*/ 3679097 w 16470135"/>
              <a:gd name="connsiteY6-238" fmla="*/ 4213024 h 5873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6470135" h="5873166">
                <a:moveTo>
                  <a:pt x="3679097" y="4213024"/>
                </a:moveTo>
                <a:cubicBezTo>
                  <a:pt x="5418250" y="4148030"/>
                  <a:pt x="6489533" y="127359"/>
                  <a:pt x="7632533" y="4094"/>
                </a:cubicBezTo>
                <a:cubicBezTo>
                  <a:pt x="8775533" y="-119171"/>
                  <a:pt x="9107226" y="2574723"/>
                  <a:pt x="10537097" y="3473435"/>
                </a:cubicBezTo>
                <a:cubicBezTo>
                  <a:pt x="11966968" y="4372147"/>
                  <a:pt x="17751444" y="5001917"/>
                  <a:pt x="16211756" y="5396364"/>
                </a:cubicBezTo>
                <a:cubicBezTo>
                  <a:pt x="14672068" y="5790811"/>
                  <a:pt x="3578244" y="5947693"/>
                  <a:pt x="1298968" y="5840117"/>
                </a:cubicBezTo>
                <a:cubicBezTo>
                  <a:pt x="-980308" y="5732541"/>
                  <a:pt x="350951" y="5022087"/>
                  <a:pt x="747639" y="4750905"/>
                </a:cubicBezTo>
                <a:cubicBezTo>
                  <a:pt x="1144327" y="4479723"/>
                  <a:pt x="1939944" y="4278018"/>
                  <a:pt x="3679097" y="4213024"/>
                </a:cubicBezTo>
                <a:close/>
              </a:path>
            </a:pathLst>
          </a:custGeom>
          <a:solidFill>
            <a:schemeClr val="accent1">
              <a:lumMod val="40000"/>
              <a:lumOff val="60000"/>
            </a:schemeClr>
          </a:solidFill>
          <a:ln>
            <a:noFill/>
          </a:ln>
          <a:effectLst>
            <a:outerShdw blurRad="12700" dist="127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6" name="矩形 455"/>
          <p:cNvSpPr/>
          <p:nvPr/>
        </p:nvSpPr>
        <p:spPr>
          <a:xfrm>
            <a:off x="5258065" y="1086819"/>
            <a:ext cx="6453690" cy="2047875"/>
          </a:xfrm>
          <a:prstGeom prst="rect">
            <a:avLst/>
          </a:prstGeom>
          <a:solidFill>
            <a:schemeClr val="accent1">
              <a:lumMod val="40000"/>
              <a:lumOff val="60000"/>
            </a:schemeClr>
          </a:solidFill>
        </p:spPr>
        <p:txBody>
          <a:bodyPr wrap="square">
            <a:spAutoFit/>
          </a:bodyPr>
          <a:lstStyle/>
          <a:p>
            <a:pPr>
              <a:lnSpc>
                <a:spcPct val="130000"/>
              </a:lnSpc>
            </a:pPr>
            <a:r>
              <a:rPr lang="zh-CN" altLang="zh-CN" sz="1400" kern="100" dirty="0">
                <a:solidFill>
                  <a:schemeClr val="tx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rPr>
              <a:t>导入：</a:t>
            </a:r>
            <a:endParaRPr lang="zh-CN" altLang="zh-CN" sz="1400" kern="100" dirty="0">
              <a:solidFill>
                <a:schemeClr val="tx1"/>
              </a:solidFill>
              <a:latin typeface="字魂105号-简雅黑" panose="00000500000000000000" pitchFamily="2" charset="-122"/>
              <a:ea typeface="字魂105号-简雅黑" panose="00000500000000000000" pitchFamily="2" charset="-122"/>
              <a:cs typeface="Times New Roman" panose="02020603050405020304" pitchFamily="18" charset="0"/>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tx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rPr>
              <a:t>请以下列内容为主题，进行班级主题班会方案的设计。</a:t>
            </a:r>
            <a:endParaRPr lang="zh-CN" altLang="zh-CN" sz="1400" kern="100" dirty="0">
              <a:solidFill>
                <a:schemeClr val="tx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tx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rPr>
              <a:t>（1）你是我的好朋友</a:t>
            </a:r>
            <a:endParaRPr lang="zh-CN" altLang="zh-CN" sz="1400" kern="100" dirty="0">
              <a:solidFill>
                <a:schemeClr val="tx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tx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rPr>
              <a:t>（2）勤俭是咱传家宝</a:t>
            </a:r>
            <a:endParaRPr lang="zh-CN" altLang="zh-CN" sz="1400" kern="100" dirty="0">
              <a:solidFill>
                <a:schemeClr val="tx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tx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rPr>
              <a:t>（3）自救自护，健康成长</a:t>
            </a:r>
            <a:endParaRPr lang="zh-CN" altLang="zh-CN" sz="1400" kern="100" dirty="0">
              <a:solidFill>
                <a:schemeClr val="tx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tx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rPr>
              <a:t>（4）科技在我身边</a:t>
            </a:r>
            <a:endParaRPr lang="zh-CN" altLang="zh-CN" sz="1400" kern="100" dirty="0">
              <a:solidFill>
                <a:schemeClr val="tx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tx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rPr>
              <a:t>（5）我在悄悄长大</a:t>
            </a:r>
            <a:endParaRPr lang="zh-CN" altLang="zh-CN" sz="1400" kern="100" dirty="0">
              <a:solidFill>
                <a:schemeClr val="tx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endParaRPr>
          </a:p>
        </p:txBody>
      </p:sp>
      <p:sp>
        <p:nvSpPr>
          <p:cNvPr id="460" name="文本框 459"/>
          <p:cNvSpPr txBox="1"/>
          <p:nvPr/>
        </p:nvSpPr>
        <p:spPr>
          <a:xfrm>
            <a:off x="5584825" y="283845"/>
            <a:ext cx="5350510" cy="691515"/>
          </a:xfrm>
          <a:prstGeom prst="rect">
            <a:avLst/>
          </a:prstGeom>
          <a:noFill/>
        </p:spPr>
        <p:txBody>
          <a:bodyPr wrap="square" rtlCol="0">
            <a:spAutoFit/>
          </a:bodyPr>
          <a:lstStyle/>
          <a:p>
            <a:pPr algn="ctr">
              <a:lnSpc>
                <a:spcPct val="130000"/>
              </a:lnSpc>
            </a:pPr>
            <a:r>
              <a:rPr lang="zh-CN" altLang="en-US" sz="3000" dirty="0">
                <a:solidFill>
                  <a:schemeClr val="bg2">
                    <a:lumMod val="10000"/>
                  </a:schemeClr>
                </a:solidFill>
                <a:latin typeface="字魂105号-简雅黑" panose="00000500000000000000" pitchFamily="2" charset="-122"/>
                <a:ea typeface="字魂105号-简雅黑" panose="00000500000000000000" pitchFamily="2" charset="-122"/>
                <a:sym typeface="+mn-ea"/>
              </a:rPr>
              <a:t>我设计的主题班会活动方案</a:t>
            </a:r>
            <a:endParaRPr lang="zh-CN" altLang="en-US" sz="3000" dirty="0">
              <a:solidFill>
                <a:schemeClr val="bg2">
                  <a:lumMod val="10000"/>
                </a:schemeClr>
              </a:solidFill>
              <a:latin typeface="字魂105号-简雅黑" panose="00000500000000000000" pitchFamily="2" charset="-122"/>
              <a:ea typeface="字魂105号-简雅黑" panose="00000500000000000000" pitchFamily="2" charset="-122"/>
            </a:endParaRPr>
          </a:p>
        </p:txBody>
      </p:sp>
      <p:pic>
        <p:nvPicPr>
          <p:cNvPr id="461" name="图片 460"/>
          <p:cNvPicPr>
            <a:picLocks noChangeAspect="1"/>
          </p:cNvPicPr>
          <p:nvPr/>
        </p:nvPicPr>
        <p:blipFill>
          <a:blip r:embed="rId2">
            <a:extLst>
              <a:ext uri="{28A0092B-C50C-407E-A947-70E740481C1C}">
                <a14:useLocalDpi xmlns:a14="http://schemas.microsoft.com/office/drawing/2010/main" val="0"/>
              </a:ext>
            </a:extLst>
          </a:blip>
          <a:srcRect l="32202" t="15460" r="26381" b="10910"/>
          <a:stretch>
            <a:fillRect/>
          </a:stretch>
        </p:blipFill>
        <p:spPr>
          <a:xfrm>
            <a:off x="690899" y="2056409"/>
            <a:ext cx="1788460" cy="1788460"/>
          </a:xfrm>
          <a:custGeom>
            <a:avLst/>
            <a:gdLst>
              <a:gd name="connsiteX0" fmla="*/ 894230 w 1788460"/>
              <a:gd name="connsiteY0" fmla="*/ 0 h 1788460"/>
              <a:gd name="connsiteX1" fmla="*/ 1788460 w 1788460"/>
              <a:gd name="connsiteY1" fmla="*/ 894230 h 1788460"/>
              <a:gd name="connsiteX2" fmla="*/ 894230 w 1788460"/>
              <a:gd name="connsiteY2" fmla="*/ 1788460 h 1788460"/>
              <a:gd name="connsiteX3" fmla="*/ 0 w 1788460"/>
              <a:gd name="connsiteY3" fmla="*/ 894230 h 1788460"/>
              <a:gd name="connsiteX4" fmla="*/ 894230 w 1788460"/>
              <a:gd name="connsiteY4" fmla="*/ 0 h 17884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460" h="1788460">
                <a:moveTo>
                  <a:pt x="894230" y="0"/>
                </a:moveTo>
                <a:cubicBezTo>
                  <a:pt x="1388100" y="0"/>
                  <a:pt x="1788460" y="400360"/>
                  <a:pt x="1788460" y="894230"/>
                </a:cubicBezTo>
                <a:cubicBezTo>
                  <a:pt x="1788460" y="1388100"/>
                  <a:pt x="1388100" y="1788460"/>
                  <a:pt x="894230" y="1788460"/>
                </a:cubicBezTo>
                <a:cubicBezTo>
                  <a:pt x="400360" y="1788460"/>
                  <a:pt x="0" y="1388100"/>
                  <a:pt x="0" y="894230"/>
                </a:cubicBezTo>
                <a:cubicBezTo>
                  <a:pt x="0" y="400360"/>
                  <a:pt x="400360" y="0"/>
                  <a:pt x="894230" y="0"/>
                </a:cubicBezTo>
                <a:close/>
              </a:path>
            </a:pathLst>
          </a:custGeom>
          <a:effectLst>
            <a:outerShdw blurRad="38100" algn="ctr" rotWithShape="0">
              <a:prstClr val="black">
                <a:alpha val="67000"/>
              </a:prstClr>
            </a:outerShdw>
          </a:effectLst>
        </p:spPr>
      </p:pic>
      <p:pic>
        <p:nvPicPr>
          <p:cNvPr id="462" name="图片 461"/>
          <p:cNvPicPr>
            <a:picLocks noChangeAspect="1"/>
          </p:cNvPicPr>
          <p:nvPr/>
        </p:nvPicPr>
        <p:blipFill>
          <a:blip r:embed="rId3" cstate="screen"/>
          <a:srcRect l="33115" r="17810" b="12756"/>
          <a:stretch>
            <a:fillRect/>
          </a:stretch>
        </p:blipFill>
        <p:spPr>
          <a:xfrm>
            <a:off x="2183522" y="3022204"/>
            <a:ext cx="2870026" cy="2870026"/>
          </a:xfrm>
          <a:custGeom>
            <a:avLst/>
            <a:gdLst>
              <a:gd name="connsiteX0" fmla="*/ 1435013 w 2870026"/>
              <a:gd name="connsiteY0" fmla="*/ 0 h 2870026"/>
              <a:gd name="connsiteX1" fmla="*/ 2870026 w 2870026"/>
              <a:gd name="connsiteY1" fmla="*/ 1435013 h 2870026"/>
              <a:gd name="connsiteX2" fmla="*/ 1435013 w 2870026"/>
              <a:gd name="connsiteY2" fmla="*/ 2870026 h 2870026"/>
              <a:gd name="connsiteX3" fmla="*/ 0 w 2870026"/>
              <a:gd name="connsiteY3" fmla="*/ 1435013 h 2870026"/>
              <a:gd name="connsiteX4" fmla="*/ 1435013 w 2870026"/>
              <a:gd name="connsiteY4" fmla="*/ 0 h 2870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0026" h="2870026">
                <a:moveTo>
                  <a:pt x="1435013" y="0"/>
                </a:moveTo>
                <a:cubicBezTo>
                  <a:pt x="2227549" y="0"/>
                  <a:pt x="2870026" y="642477"/>
                  <a:pt x="2870026" y="1435013"/>
                </a:cubicBezTo>
                <a:cubicBezTo>
                  <a:pt x="2870026" y="2227549"/>
                  <a:pt x="2227549" y="2870026"/>
                  <a:pt x="1435013" y="2870026"/>
                </a:cubicBezTo>
                <a:cubicBezTo>
                  <a:pt x="642477" y="2870026"/>
                  <a:pt x="0" y="2227549"/>
                  <a:pt x="0" y="1435013"/>
                </a:cubicBezTo>
                <a:cubicBezTo>
                  <a:pt x="0" y="642477"/>
                  <a:pt x="642477" y="0"/>
                  <a:pt x="1435013" y="0"/>
                </a:cubicBezTo>
                <a:close/>
              </a:path>
            </a:pathLst>
          </a:custGeom>
          <a:effectLst>
            <a:outerShdw blurRad="38100" algn="ctr" rotWithShape="0">
              <a:prstClr val="black">
                <a:alpha val="67000"/>
              </a:prstClr>
            </a:outerShdw>
          </a:effectLst>
        </p:spPr>
      </p:pic>
      <p:sp>
        <p:nvSpPr>
          <p:cNvPr id="464" name="矩形 463"/>
          <p:cNvSpPr/>
          <p:nvPr/>
        </p:nvSpPr>
        <p:spPr>
          <a:xfrm>
            <a:off x="5258065" y="3368374"/>
            <a:ext cx="6453690" cy="2607310"/>
          </a:xfrm>
          <a:prstGeom prst="rect">
            <a:avLst/>
          </a:prstGeom>
          <a:solidFill>
            <a:schemeClr val="accent2"/>
          </a:solidFill>
        </p:spPr>
        <p:txBody>
          <a:bodyPr wrap="square">
            <a:spAutoFit/>
          </a:bodyPr>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tx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rPr>
              <a:t>要求：</a:t>
            </a:r>
            <a:endParaRPr lang="zh-CN" altLang="zh-CN" sz="1400" kern="100" dirty="0">
              <a:solidFill>
                <a:schemeClr val="tx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tx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rPr>
              <a:t>1. 采用小组合作的形式来完成。</a:t>
            </a:r>
            <a:endParaRPr lang="zh-CN" altLang="zh-CN" sz="1400" kern="100" dirty="0">
              <a:solidFill>
                <a:schemeClr val="tx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tx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rPr>
              <a:t>2. 方案主要围绕以下几个方面设计：</a:t>
            </a:r>
            <a:endParaRPr lang="zh-CN" altLang="zh-CN" sz="1400" kern="100" dirty="0">
              <a:solidFill>
                <a:schemeClr val="tx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tx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rPr>
              <a:t>（1）活动背景</a:t>
            </a:r>
            <a:endParaRPr lang="zh-CN" altLang="zh-CN" sz="1400" kern="100" dirty="0">
              <a:solidFill>
                <a:schemeClr val="tx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tx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rPr>
              <a:t>（2）活动目的</a:t>
            </a:r>
            <a:endParaRPr lang="zh-CN" altLang="zh-CN" sz="1400" kern="100" dirty="0">
              <a:solidFill>
                <a:schemeClr val="tx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tx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rPr>
              <a:t>（3）活动准备</a:t>
            </a:r>
            <a:endParaRPr lang="zh-CN" altLang="zh-CN" sz="1400" kern="100" dirty="0">
              <a:solidFill>
                <a:schemeClr val="tx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tx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rPr>
              <a:t>（4）活动过程</a:t>
            </a:r>
            <a:endParaRPr lang="zh-CN" altLang="zh-CN" sz="1400" kern="100" dirty="0">
              <a:solidFill>
                <a:schemeClr val="tx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tx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rPr>
              <a:t>（5）总结与启示</a:t>
            </a:r>
            <a:endParaRPr lang="zh-CN" altLang="zh-CN" sz="1400" kern="100" dirty="0">
              <a:solidFill>
                <a:schemeClr val="tx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tx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rPr>
              <a:t>3. 各小组汇报主题班会活动方案，同学点评，教师总结。</a:t>
            </a:r>
            <a:endParaRPr lang="zh-CN" altLang="zh-CN" sz="1400" kern="100" dirty="0">
              <a:solidFill>
                <a:schemeClr val="tx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61"/>
                                        </p:tgtEl>
                                        <p:attrNameLst>
                                          <p:attrName>style.visibility</p:attrName>
                                        </p:attrNameLst>
                                      </p:cBhvr>
                                      <p:to>
                                        <p:strVal val="visible"/>
                                      </p:to>
                                    </p:set>
                                    <p:anim calcmode="lin" valueType="num">
                                      <p:cBhvr>
                                        <p:cTn id="7" dur="500" fill="hold"/>
                                        <p:tgtEl>
                                          <p:spTgt spid="461"/>
                                        </p:tgtEl>
                                        <p:attrNameLst>
                                          <p:attrName>ppt_w</p:attrName>
                                        </p:attrNameLst>
                                      </p:cBhvr>
                                      <p:tavLst>
                                        <p:tav tm="0">
                                          <p:val>
                                            <p:fltVal val="0"/>
                                          </p:val>
                                        </p:tav>
                                        <p:tav tm="100000">
                                          <p:val>
                                            <p:strVal val="#ppt_w"/>
                                          </p:val>
                                        </p:tav>
                                      </p:tavLst>
                                    </p:anim>
                                    <p:anim calcmode="lin" valueType="num">
                                      <p:cBhvr>
                                        <p:cTn id="8" dur="500" fill="hold"/>
                                        <p:tgtEl>
                                          <p:spTgt spid="461"/>
                                        </p:tgtEl>
                                        <p:attrNameLst>
                                          <p:attrName>ppt_h</p:attrName>
                                        </p:attrNameLst>
                                      </p:cBhvr>
                                      <p:tavLst>
                                        <p:tav tm="0">
                                          <p:val>
                                            <p:fltVal val="0"/>
                                          </p:val>
                                        </p:tav>
                                        <p:tav tm="100000">
                                          <p:val>
                                            <p:strVal val="#ppt_h"/>
                                          </p:val>
                                        </p:tav>
                                      </p:tavLst>
                                    </p:anim>
                                    <p:anim calcmode="lin" valueType="num">
                                      <p:cBhvr>
                                        <p:cTn id="9" dur="500" fill="hold"/>
                                        <p:tgtEl>
                                          <p:spTgt spid="461"/>
                                        </p:tgtEl>
                                        <p:attrNameLst>
                                          <p:attrName>style.rotation</p:attrName>
                                        </p:attrNameLst>
                                      </p:cBhvr>
                                      <p:tavLst>
                                        <p:tav tm="0">
                                          <p:val>
                                            <p:fltVal val="90"/>
                                          </p:val>
                                        </p:tav>
                                        <p:tav tm="100000">
                                          <p:val>
                                            <p:fltVal val="0"/>
                                          </p:val>
                                        </p:tav>
                                      </p:tavLst>
                                    </p:anim>
                                    <p:animEffect transition="in" filter="fade">
                                      <p:cBhvr>
                                        <p:cTn id="10" dur="500"/>
                                        <p:tgtEl>
                                          <p:spTgt spid="461"/>
                                        </p:tgtEl>
                                      </p:cBhvr>
                                    </p:animEffect>
                                  </p:childTnLst>
                                </p:cTn>
                              </p:par>
                              <p:par>
                                <p:cTn id="11" presetID="31" presetClass="entr" presetSubtype="0" fill="hold" nodeType="withEffect">
                                  <p:stCondLst>
                                    <p:cond delay="0"/>
                                  </p:stCondLst>
                                  <p:childTnLst>
                                    <p:set>
                                      <p:cBhvr>
                                        <p:cTn id="12" dur="1" fill="hold">
                                          <p:stCondLst>
                                            <p:cond delay="0"/>
                                          </p:stCondLst>
                                        </p:cTn>
                                        <p:tgtEl>
                                          <p:spTgt spid="462"/>
                                        </p:tgtEl>
                                        <p:attrNameLst>
                                          <p:attrName>style.visibility</p:attrName>
                                        </p:attrNameLst>
                                      </p:cBhvr>
                                      <p:to>
                                        <p:strVal val="visible"/>
                                      </p:to>
                                    </p:set>
                                    <p:anim calcmode="lin" valueType="num">
                                      <p:cBhvr>
                                        <p:cTn id="13" dur="500" fill="hold"/>
                                        <p:tgtEl>
                                          <p:spTgt spid="462"/>
                                        </p:tgtEl>
                                        <p:attrNameLst>
                                          <p:attrName>ppt_w</p:attrName>
                                        </p:attrNameLst>
                                      </p:cBhvr>
                                      <p:tavLst>
                                        <p:tav tm="0">
                                          <p:val>
                                            <p:fltVal val="0"/>
                                          </p:val>
                                        </p:tav>
                                        <p:tav tm="100000">
                                          <p:val>
                                            <p:strVal val="#ppt_w"/>
                                          </p:val>
                                        </p:tav>
                                      </p:tavLst>
                                    </p:anim>
                                    <p:anim calcmode="lin" valueType="num">
                                      <p:cBhvr>
                                        <p:cTn id="14" dur="500" fill="hold"/>
                                        <p:tgtEl>
                                          <p:spTgt spid="462"/>
                                        </p:tgtEl>
                                        <p:attrNameLst>
                                          <p:attrName>ppt_h</p:attrName>
                                        </p:attrNameLst>
                                      </p:cBhvr>
                                      <p:tavLst>
                                        <p:tav tm="0">
                                          <p:val>
                                            <p:fltVal val="0"/>
                                          </p:val>
                                        </p:tav>
                                        <p:tav tm="100000">
                                          <p:val>
                                            <p:strVal val="#ppt_h"/>
                                          </p:val>
                                        </p:tav>
                                      </p:tavLst>
                                    </p:anim>
                                    <p:anim calcmode="lin" valueType="num">
                                      <p:cBhvr>
                                        <p:cTn id="15" dur="500" fill="hold"/>
                                        <p:tgtEl>
                                          <p:spTgt spid="462"/>
                                        </p:tgtEl>
                                        <p:attrNameLst>
                                          <p:attrName>style.rotation</p:attrName>
                                        </p:attrNameLst>
                                      </p:cBhvr>
                                      <p:tavLst>
                                        <p:tav tm="0">
                                          <p:val>
                                            <p:fltVal val="90"/>
                                          </p:val>
                                        </p:tav>
                                        <p:tav tm="100000">
                                          <p:val>
                                            <p:fltVal val="0"/>
                                          </p:val>
                                        </p:tav>
                                      </p:tavLst>
                                    </p:anim>
                                    <p:animEffect transition="in" filter="fade">
                                      <p:cBhvr>
                                        <p:cTn id="16" dur="500"/>
                                        <p:tgtEl>
                                          <p:spTgt spid="462"/>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460"/>
                                        </p:tgtEl>
                                        <p:attrNameLst>
                                          <p:attrName>style.visibility</p:attrName>
                                        </p:attrNameLst>
                                      </p:cBhvr>
                                      <p:to>
                                        <p:strVal val="visible"/>
                                      </p:to>
                                    </p:set>
                                    <p:animEffect transition="in" filter="randombar(horizontal)">
                                      <p:cBhvr>
                                        <p:cTn id="21" dur="500"/>
                                        <p:tgtEl>
                                          <p:spTgt spid="460"/>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456"/>
                                        </p:tgtEl>
                                        <p:attrNameLst>
                                          <p:attrName>style.visibility</p:attrName>
                                        </p:attrNameLst>
                                      </p:cBhvr>
                                      <p:to>
                                        <p:strVal val="visible"/>
                                      </p:to>
                                    </p:set>
                                    <p:animEffect transition="in" filter="randombar(horizontal)">
                                      <p:cBhvr>
                                        <p:cTn id="24" dur="500"/>
                                        <p:tgtEl>
                                          <p:spTgt spid="456"/>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464"/>
                                        </p:tgtEl>
                                        <p:attrNameLst>
                                          <p:attrName>style.visibility</p:attrName>
                                        </p:attrNameLst>
                                      </p:cBhvr>
                                      <p:to>
                                        <p:strVal val="visible"/>
                                      </p:to>
                                    </p:set>
                                    <p:animEffect transition="in" filter="randombar(horizontal)">
                                      <p:cBhvr>
                                        <p:cTn id="27" dur="500"/>
                                        <p:tgtEl>
                                          <p:spTgt spid="4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6" grpId="0" bldLvl="0" animBg="1"/>
      <p:bldP spid="460" grpId="0"/>
      <p:bldP spid="464" grpId="0" bldLvl="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rcRect l="7813" r="7812"/>
          <a:stretch>
            <a:fillRect/>
          </a:stretch>
        </p:blipFill>
        <p:spPr>
          <a:xfrm rot="16200000">
            <a:off x="2667001" y="-2667000"/>
            <a:ext cx="6858001" cy="12191999"/>
          </a:xfrm>
          <a:custGeom>
            <a:avLst/>
            <a:gdLst>
              <a:gd name="connsiteX0" fmla="*/ 6858001 w 6858001"/>
              <a:gd name="connsiteY0" fmla="*/ 0 h 12191999"/>
              <a:gd name="connsiteX1" fmla="*/ 6858001 w 6858001"/>
              <a:gd name="connsiteY1" fmla="*/ 12191999 h 12191999"/>
              <a:gd name="connsiteX2" fmla="*/ 0 w 6858001"/>
              <a:gd name="connsiteY2" fmla="*/ 12191999 h 12191999"/>
              <a:gd name="connsiteX3" fmla="*/ 0 w 6858001"/>
              <a:gd name="connsiteY3" fmla="*/ 0 h 12191999"/>
            </a:gdLst>
            <a:ahLst/>
            <a:cxnLst>
              <a:cxn ang="0">
                <a:pos x="connsiteX0" y="connsiteY0"/>
              </a:cxn>
              <a:cxn ang="0">
                <a:pos x="connsiteX1" y="connsiteY1"/>
              </a:cxn>
              <a:cxn ang="0">
                <a:pos x="connsiteX2" y="connsiteY2"/>
              </a:cxn>
              <a:cxn ang="0">
                <a:pos x="connsiteX3" y="connsiteY3"/>
              </a:cxn>
            </a:cxnLst>
            <a:rect l="l" t="t" r="r" b="b"/>
            <a:pathLst>
              <a:path w="6858001" h="12191999">
                <a:moveTo>
                  <a:pt x="6858001" y="0"/>
                </a:moveTo>
                <a:lnTo>
                  <a:pt x="6858001" y="12191999"/>
                </a:lnTo>
                <a:lnTo>
                  <a:pt x="0" y="12191999"/>
                </a:lnTo>
                <a:lnTo>
                  <a:pt x="0" y="0"/>
                </a:lnTo>
                <a:close/>
              </a:path>
            </a:pathLst>
          </a:custGeom>
        </p:spPr>
      </p:pic>
      <p:sp>
        <p:nvSpPr>
          <p:cNvPr id="15" name="Rectangle 2"/>
          <p:cNvSpPr txBox="1">
            <a:spLocks noChangeArrowheads="1"/>
          </p:cNvSpPr>
          <p:nvPr/>
        </p:nvSpPr>
        <p:spPr>
          <a:xfrm>
            <a:off x="3082290" y="2501265"/>
            <a:ext cx="6027420"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9400" b="1" kern="0" spc="-300" dirty="0">
                <a:ln w="38100">
                  <a:solidFill>
                    <a:srgbClr val="ED796F"/>
                  </a:solidFill>
                </a:ln>
                <a:solidFill>
                  <a:schemeClr val="bg1"/>
                </a:solidFill>
                <a:latin typeface="+mn-lt"/>
                <a:ea typeface="+mn-ea"/>
                <a:cs typeface="+mn-ea"/>
                <a:sym typeface="+mn-lt"/>
              </a:rPr>
              <a:t>谢谢聆听</a:t>
            </a:r>
            <a:endParaRPr kumimoji="0" lang="zh-CN" altLang="en-US" sz="9400" b="1" kern="0" spc="-300" dirty="0">
              <a:ln w="38100">
                <a:solidFill>
                  <a:srgbClr val="ED796F"/>
                </a:solidFill>
              </a:ln>
              <a:solidFill>
                <a:schemeClr val="bg1"/>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30995" y="3641725"/>
            <a:ext cx="2809240" cy="2883535"/>
          </a:xfrm>
          <a:prstGeom prst="rect">
            <a:avLst/>
          </a:prstGeom>
        </p:spPr>
      </p:pic>
      <p:grpSp>
        <p:nvGrpSpPr>
          <p:cNvPr id="32" name="组合 31"/>
          <p:cNvGrpSpPr/>
          <p:nvPr/>
        </p:nvGrpSpPr>
        <p:grpSpPr>
          <a:xfrm>
            <a:off x="2250440" y="418465"/>
            <a:ext cx="7691120" cy="4248785"/>
            <a:chOff x="58899" y="1564448"/>
            <a:chExt cx="6858000"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58899" y="1564448"/>
              <a:ext cx="6858000" cy="3960000"/>
            </a:xfrm>
            <a:prstGeom prst="rect">
              <a:avLst/>
            </a:prstGeom>
          </p:spPr>
        </p:pic>
        <p:sp>
          <p:nvSpPr>
            <p:cNvPr id="5" name="文本框 4"/>
            <p:cNvSpPr txBox="1"/>
            <p:nvPr/>
          </p:nvSpPr>
          <p:spPr>
            <a:xfrm>
              <a:off x="1033356" y="4192512"/>
              <a:ext cx="4886438" cy="658718"/>
            </a:xfrm>
            <a:prstGeom prst="rect">
              <a:avLst/>
            </a:prstGeom>
            <a:noFill/>
          </p:spPr>
          <p:txBody>
            <a:bodyPr wrap="square" rtlCol="0" anchor="ctr">
              <a:spAutoFit/>
            </a:bodyPr>
            <a:p>
              <a:pPr algn="ctr"/>
              <a:r>
                <a:rPr lang="zh-CN" altLang="en-US" sz="4000" dirty="0">
                  <a:ln w="12700">
                    <a:solidFill>
                      <a:srgbClr val="3E270A"/>
                    </a:solidFill>
                  </a:ln>
                  <a:solidFill>
                    <a:schemeClr val="accent2"/>
                  </a:solidFill>
                  <a:ea typeface="黑体" panose="02010600030101010101" charset="-122"/>
                  <a:cs typeface="黑体" panose="02010600030101010101" charset="-122"/>
                </a:rPr>
                <a:t>小学班级活动管理概述</a:t>
              </a:r>
              <a:endParaRPr lang="zh-CN" altLang="en-US" sz="4000" dirty="0">
                <a:ln w="12700">
                  <a:solidFill>
                    <a:srgbClr val="3E270A"/>
                  </a:solidFill>
                </a:ln>
                <a:solidFill>
                  <a:schemeClr val="accent2"/>
                </a:solidFill>
                <a:ea typeface="黑体" panose="02010600030101010101" charset="-122"/>
                <a:cs typeface="黑体" panose="02010600030101010101" charset="-122"/>
              </a:endParaRPr>
            </a:p>
          </p:txBody>
        </p:sp>
        <p:sp>
          <p:nvSpPr>
            <p:cNvPr id="6" name="文本框 5"/>
            <p:cNvSpPr txBox="1"/>
            <p:nvPr/>
          </p:nvSpPr>
          <p:spPr>
            <a:xfrm>
              <a:off x="1707121" y="3092873"/>
              <a:ext cx="3420000" cy="658718"/>
            </a:xfrm>
            <a:prstGeom prst="rect">
              <a:avLst/>
            </a:prstGeom>
            <a:noFill/>
          </p:spPr>
          <p:txBody>
            <a:bodyPr wrap="square" rtlCol="0">
              <a:spAutoFit/>
            </a:bodyPr>
            <a:p>
              <a:pPr algn="ctr"/>
              <a:r>
                <a:rPr lang="zh-CN" altLang="en-US" sz="4000" b="1" spc="600" dirty="0">
                  <a:ln w="6600">
                    <a:solidFill>
                      <a:schemeClr val="accent2"/>
                    </a:solidFill>
                    <a:prstDash val="solid"/>
                  </a:ln>
                  <a:solidFill>
                    <a:srgbClr val="FFFFFF"/>
                  </a:solidFill>
                  <a:effectLst>
                    <a:outerShdw dist="38100" dir="2700000" algn="tl" rotWithShape="0">
                      <a:schemeClr val="accent2"/>
                    </a:outerShdw>
                  </a:effectLst>
                  <a:latin typeface="黑体" panose="02010600030101010101" charset="-122"/>
                  <a:ea typeface="黑体" panose="02010600030101010101" charset="-122"/>
                  <a:cs typeface="黑体" panose="02010600030101010101" charset="-122"/>
                </a:rPr>
                <a:t>任务一</a:t>
              </a:r>
              <a:endParaRPr lang="zh-CN" altLang="en-US" sz="4000" b="1" spc="600" dirty="0">
                <a:ln w="6600">
                  <a:solidFill>
                    <a:schemeClr val="accent2"/>
                  </a:solidFill>
                  <a:prstDash val="solid"/>
                </a:ln>
                <a:solidFill>
                  <a:srgbClr val="FFFFFF"/>
                </a:solidFill>
                <a:effectLst>
                  <a:outerShdw dist="38100" dir="2700000" algn="tl" rotWithShape="0">
                    <a:schemeClr val="accent2"/>
                  </a:outerShdw>
                </a:effectLst>
                <a:latin typeface="黑体" panose="02010600030101010101" charset="-122"/>
                <a:ea typeface="黑体" panose="02010600030101010101" charset="-122"/>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nvSpPr>
        <p:spPr bwMode="auto">
          <a:xfrm>
            <a:off x="6129655" y="2148205"/>
            <a:ext cx="4424045" cy="706755"/>
          </a:xfrm>
          <a:prstGeom prst="rect">
            <a:avLst/>
          </a:prstGeom>
        </p:spPr>
        <p:txBody>
          <a:bodyPr wrap="square">
            <a:spAutoFit/>
          </a:bodyPr>
          <a:lstStyle/>
          <a:p>
            <a:pPr marL="0" marR="0" lvl="0" indent="0" algn="l" defTabSz="914400" rtl="0" fontAlgn="auto">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1. 了解小学班级开展活动的意义。</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a:p>
            <a:pPr marL="0" marR="0" lvl="0" indent="0" algn="l" defTabSz="914400" rtl="0" fontAlgn="auto">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2. 掌握小学班级开展活动的原则。</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p:txBody>
      </p:sp>
      <p:sp>
        <p:nvSpPr>
          <p:cNvPr id="62" name="矩形 61"/>
          <p:cNvSpPr/>
          <p:nvPr/>
        </p:nvSpPr>
        <p:spPr bwMode="auto">
          <a:xfrm>
            <a:off x="6170930" y="3518535"/>
            <a:ext cx="3883660" cy="2245360"/>
          </a:xfrm>
          <a:prstGeom prst="rect">
            <a:avLst/>
          </a:prstGeom>
        </p:spPr>
        <p:txBody>
          <a:bodyPr wrap="square">
            <a:spAutoFit/>
          </a:bodyPr>
          <a:lstStyle/>
          <a:p>
            <a:pPr marL="0" marR="0" lvl="0" indent="0" algn="l" defTabSz="914400" rtl="0" fontAlgn="auto">
              <a:lnSpc>
                <a:spcPct val="125000"/>
              </a:lnSpc>
              <a:spcBef>
                <a:spcPts val="0"/>
              </a:spcBef>
              <a:spcAft>
                <a:spcPts val="0"/>
              </a:spcAft>
              <a:buClrTx/>
              <a:buSzTx/>
              <a:buFontTx/>
              <a:buNone/>
              <a:defRPr/>
              <a:extLst>
                <a:ext uri="{35155182-B16C-46BC-9424-99874614C6A1}">
                  <wpsdc:indentchars xmlns:wpsdc="http://www.wps.cn/officeDocument/2017/drawingmlCustomData" val="0" checksum="1332686597"/>
                </a:ext>
              </a:extLst>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rPr>
              <a:t>学校组织观看电影，小学六年级某班班主任把电影票一张张撕开，放在讲台上，然后说：“请大家每人上来拿一张。”同学们纷纷走上讲台，都抢着挑位置好的座位号，当大家拿到票后，班主任说：“其实，我刚才是在对大家进行一次小测验⋯⋯”请你接着说下去。</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64260" y="1630680"/>
            <a:ext cx="4708525" cy="4708525"/>
          </a:xfrm>
          <a:prstGeom prst="rect">
            <a:avLst/>
          </a:prstGeom>
        </p:spPr>
      </p:pic>
      <p:sp>
        <p:nvSpPr>
          <p:cNvPr id="14" name="矩形: 圆角 13"/>
          <p:cNvSpPr/>
          <p:nvPr/>
        </p:nvSpPr>
        <p:spPr>
          <a:xfrm>
            <a:off x="6141085" y="1644650"/>
            <a:ext cx="1712595" cy="470535"/>
          </a:xfrm>
          <a:prstGeom prst="roundRect">
            <a:avLst/>
          </a:prstGeom>
          <a:solidFill>
            <a:srgbClr val="76B4C3"/>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l" defTabSz="914400" rtl="0" eaLnBrk="1" fontAlgn="auto" latinLnBrk="0" hangingPunct="1">
              <a:lnSpc>
                <a:spcPct val="150000"/>
              </a:lnSpc>
              <a:spcBef>
                <a:spcPts val="0"/>
              </a:spcBef>
              <a:spcAft>
                <a:spcPts val="0"/>
              </a:spcAft>
              <a:buClrTx/>
              <a:buSzTx/>
              <a:buFontTx/>
              <a:buNone/>
              <a:defRPr/>
            </a:pPr>
            <a:r>
              <a:rPr lang="en-US" altLang="zh-CN"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教学目标</a:t>
            </a:r>
            <a:endPar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3" name="矩形: 圆角 15"/>
          <p:cNvSpPr/>
          <p:nvPr/>
        </p:nvSpPr>
        <p:spPr>
          <a:xfrm>
            <a:off x="6210935" y="2930525"/>
            <a:ext cx="1715135" cy="473710"/>
          </a:xfrm>
          <a:prstGeom prst="roundRect">
            <a:avLst/>
          </a:prstGeom>
          <a:solidFill>
            <a:srgbClr val="FEC37C"/>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l" defTabSz="914400" rtl="0" eaLnBrk="1" fontAlgn="auto" latinLnBrk="0" hangingPunct="1">
              <a:lnSpc>
                <a:spcPct val="150000"/>
              </a:lnSpc>
              <a:spcBef>
                <a:spcPts val="0"/>
              </a:spcBef>
              <a:spcAft>
                <a:spcPts val="0"/>
              </a:spcAft>
              <a:buClrTx/>
              <a:buSzTx/>
              <a:buFontTx/>
              <a:buNone/>
              <a:defRPr/>
            </a:pPr>
            <a:r>
              <a:rPr lang="en-US" altLang="zh-CN"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学习任务</a:t>
            </a:r>
            <a:endParaRPr lang="zh-CN" altLang="en-US">
              <a:latin typeface="字魂131号-酷乐潮玩体" panose="00000500000000000000" pitchFamily="2" charset="-122"/>
              <a:ea typeface="字魂131号-酷乐潮玩体" panose="00000500000000000000" pitchFamily="2" charset="-122"/>
              <a:sym typeface="字魂131号-酷乐潮玩体" panose="000005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childTnLst>
                          </p:cTn>
                        </p:par>
                        <p:par>
                          <p:cTn id="11" fill="hold">
                            <p:stCondLst>
                              <p:cond delay="2000"/>
                            </p:stCondLst>
                            <p:childTnLst>
                              <p:par>
                                <p:cTn id="12" presetID="16" presetClass="entr" presetSubtype="21"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arn(inVertical)">
                                      <p:cBhvr>
                                        <p:cTn id="14" dur="500"/>
                                        <p:tgtEl>
                                          <p:spTgt spid="14"/>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4" grpId="0" bldLvl="0" animBg="1"/>
      <p:bldP spid="3"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85800" y="716915"/>
            <a:ext cx="10821035" cy="5424805"/>
          </a:xfrm>
          <a:prstGeom prst="rect">
            <a:avLst/>
          </a:prstGeom>
          <a:solidFill>
            <a:schemeClr val="bg1"/>
          </a:solidFill>
          <a:ln>
            <a:noFill/>
          </a:ln>
          <a:effectLst>
            <a:outerShdw blurRad="2032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grpSp>
        <p:nvGrpSpPr>
          <p:cNvPr id="9" name="组合 8"/>
          <p:cNvGrpSpPr/>
          <p:nvPr/>
        </p:nvGrpSpPr>
        <p:grpSpPr>
          <a:xfrm>
            <a:off x="120650" y="880110"/>
            <a:ext cx="1751965" cy="5097780"/>
            <a:chOff x="14795" y="-27"/>
            <a:chExt cx="2759"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0030101010101" charset="-122"/>
                <a:ea typeface="黑体" panose="02010600030101010101" charset="-122"/>
                <a:cs typeface="黑体" panose="02010600030101010101" charset="-122"/>
              </a:endParaRPr>
            </a:p>
          </p:txBody>
        </p:sp>
        <p:pic>
          <p:nvPicPr>
            <p:cNvPr id="27" name="图片 26" descr="商用美食甜点 (50)"/>
            <p:cNvPicPr>
              <a:picLocks noChangeAspect="1"/>
            </p:cNvPicPr>
            <p:nvPr/>
          </p:nvPicPr>
          <p:blipFill>
            <a:blip r:embed="rId1"/>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28" name="文本框 27"/>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zh-CN" altLang="en-US" sz="3000" dirty="0">
                  <a:solidFill>
                    <a:schemeClr val="bg1"/>
                  </a:solidFill>
                  <a:latin typeface="黑体" panose="02010600030101010101" charset="-122"/>
                  <a:ea typeface="黑体" panose="02010600030101010101" charset="-122"/>
                  <a:cs typeface="黑体" panose="02010600030101010101" charset="-122"/>
                </a:rPr>
                <a:t>本任务知识结构</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sp>
        <p:nvSpPr>
          <p:cNvPr id="20" name="文本框 20"/>
          <p:cNvSpPr txBox="1"/>
          <p:nvPr/>
        </p:nvSpPr>
        <p:spPr>
          <a:xfrm flipH="1">
            <a:off x="6507480" y="3830955"/>
            <a:ext cx="1572895" cy="89154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过程与方法目标</a:t>
            </a:r>
            <a:endPar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sp>
        <p:nvSpPr>
          <p:cNvPr id="21" name="文本框 20"/>
          <p:cNvSpPr txBox="1"/>
          <p:nvPr/>
        </p:nvSpPr>
        <p:spPr>
          <a:xfrm flipH="1">
            <a:off x="4751705" y="4599940"/>
            <a:ext cx="1640840" cy="891540"/>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ctr">
              <a:defRPr sz="2400">
                <a:solidFill>
                  <a:schemeClr val="bg1"/>
                </a:solidFill>
                <a:latin typeface="微软雅黑" panose="020B0503020204020204" charset="-122"/>
                <a:ea typeface="微软雅黑" panose="020B0503020204020204" charset="-122"/>
              </a:defRPr>
            </a:lvl1pPr>
          </a:lstStyle>
          <a:p>
            <a:r>
              <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知识与能力目标</a:t>
            </a:r>
            <a:endPar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sp>
        <p:nvSpPr>
          <p:cNvPr id="2" name="矩形 1"/>
          <p:cNvSpPr/>
          <p:nvPr/>
        </p:nvSpPr>
        <p:spPr>
          <a:xfrm>
            <a:off x="2959287" y="2629959"/>
            <a:ext cx="5391802" cy="697625"/>
          </a:xfrm>
          <a:prstGeom prst="rect">
            <a:avLst/>
          </a:prstGeom>
          <a:solidFill>
            <a:srgbClr val="ABD6F9"/>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a:solidFill>
                  <a:schemeClr val="tx1"/>
                </a:solidFill>
                <a:latin typeface="字魂79号-萌趣奶油体" panose="00000500000000000000" pitchFamily="2" charset="-122"/>
                <a:ea typeface="字魂79号-萌趣奶油体" panose="00000500000000000000" pitchFamily="2" charset="-122"/>
              </a:rPr>
              <a:t>一、小学班级开展活动的意义</a:t>
            </a:r>
            <a:endParaRPr lang="zh-CN" altLang="en-US" sz="2000" b="1">
              <a:solidFill>
                <a:schemeClr val="tx1"/>
              </a:solidFill>
              <a:latin typeface="字魂79号-萌趣奶油体" panose="00000500000000000000" pitchFamily="2" charset="-122"/>
              <a:ea typeface="字魂79号-萌趣奶油体" panose="00000500000000000000" pitchFamily="2" charset="-122"/>
            </a:endParaRPr>
          </a:p>
        </p:txBody>
      </p:sp>
      <p:sp>
        <p:nvSpPr>
          <p:cNvPr id="38" name="矩形 37"/>
          <p:cNvSpPr/>
          <p:nvPr/>
        </p:nvSpPr>
        <p:spPr>
          <a:xfrm>
            <a:off x="2992307" y="3669474"/>
            <a:ext cx="5391802" cy="697625"/>
          </a:xfrm>
          <a:prstGeom prst="rect">
            <a:avLst/>
          </a:prstGeom>
          <a:solidFill>
            <a:srgbClr val="FAE2D0"/>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a:solidFill>
                  <a:schemeClr val="tx1"/>
                </a:solidFill>
                <a:latin typeface="字魂79号-萌趣奶油体" panose="00000500000000000000" pitchFamily="2" charset="-122"/>
                <a:ea typeface="字魂79号-萌趣奶油体" panose="00000500000000000000" pitchFamily="2" charset="-122"/>
              </a:rPr>
              <a:t>二、小学班级开展活动的原则</a:t>
            </a:r>
            <a:endParaRPr lang="zh-CN" altLang="en-US" sz="2000" b="1">
              <a:solidFill>
                <a:schemeClr val="tx1"/>
              </a:solidFill>
              <a:latin typeface="字魂79号-萌趣奶油体" panose="00000500000000000000" pitchFamily="2" charset="-122"/>
              <a:ea typeface="字魂79号-萌趣奶油体" panose="00000500000000000000" pitchFamily="2" charset="-122"/>
            </a:endParaRPr>
          </a:p>
        </p:txBody>
      </p:sp>
      <p:sp>
        <p:nvSpPr>
          <p:cNvPr id="3" name="矩形 2"/>
          <p:cNvSpPr/>
          <p:nvPr/>
        </p:nvSpPr>
        <p:spPr>
          <a:xfrm>
            <a:off x="8411001" y="2629917"/>
            <a:ext cx="146399" cy="697624"/>
          </a:xfrm>
          <a:prstGeom prst="rect">
            <a:avLst/>
          </a:prstGeom>
          <a:solidFill>
            <a:srgbClr val="ABD6F9"/>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4" name="矩形 3"/>
          <p:cNvSpPr/>
          <p:nvPr/>
        </p:nvSpPr>
        <p:spPr>
          <a:xfrm>
            <a:off x="8452911" y="3662427"/>
            <a:ext cx="146399" cy="697624"/>
          </a:xfrm>
          <a:prstGeom prst="rect">
            <a:avLst/>
          </a:prstGeom>
          <a:solidFill>
            <a:srgbClr val="FAE2D0"/>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5" name="等腰三角形 4"/>
          <p:cNvSpPr/>
          <p:nvPr/>
        </p:nvSpPr>
        <p:spPr>
          <a:xfrm rot="5400000">
            <a:off x="8819219" y="2429279"/>
            <a:ext cx="697625" cy="1121760"/>
          </a:xfrm>
          <a:prstGeom prst="triangle">
            <a:avLst>
              <a:gd name="adj" fmla="val 47980"/>
            </a:avLst>
          </a:prstGeom>
          <a:solidFill>
            <a:srgbClr val="ABD6F9"/>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6" name="等腰三角形 5"/>
          <p:cNvSpPr/>
          <p:nvPr/>
        </p:nvSpPr>
        <p:spPr>
          <a:xfrm rot="5400000">
            <a:off x="8870654" y="3449089"/>
            <a:ext cx="697625" cy="1121760"/>
          </a:xfrm>
          <a:prstGeom prst="triangle">
            <a:avLst>
              <a:gd name="adj" fmla="val 47980"/>
            </a:avLst>
          </a:prstGeom>
          <a:solidFill>
            <a:srgbClr val="FAE2D0"/>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7" name="矩形 6"/>
          <p:cNvSpPr/>
          <p:nvPr/>
        </p:nvSpPr>
        <p:spPr>
          <a:xfrm>
            <a:off x="10319385" y="880110"/>
            <a:ext cx="1187450" cy="5097780"/>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pic>
        <p:nvPicPr>
          <p:cNvPr id="11" name="图片 10" descr="商用美食甜点 (50)"/>
          <p:cNvPicPr>
            <a:picLocks noChangeAspect="1"/>
          </p:cNvPicPr>
          <p:nvPr/>
        </p:nvPicPr>
        <p:blipFill>
          <a:blip r:embed="rId1"/>
          <a:srcRect l="52709" t="33981" r="17256" b="35689"/>
          <a:stretch>
            <a:fillRect/>
          </a:stretch>
        </p:blipFill>
        <p:spPr>
          <a:xfrm>
            <a:off x="9747885" y="4376420"/>
            <a:ext cx="1619250" cy="1635125"/>
          </a:xfrm>
          <a:prstGeom prst="rect">
            <a:avLst/>
          </a:prstGeom>
          <a:effectLst>
            <a:outerShdw blurRad="88900" dist="76200" dir="8100000" algn="tr" rotWithShape="0">
              <a:prstClr val="black">
                <a:alpha val="40000"/>
              </a:prstClr>
            </a:outerShdw>
          </a:effectLst>
        </p:spPr>
      </p:pic>
      <p:sp>
        <p:nvSpPr>
          <p:cNvPr id="12" name="文本框 11"/>
          <p:cNvSpPr txBox="1"/>
          <p:nvPr/>
        </p:nvSpPr>
        <p:spPr>
          <a:xfrm>
            <a:off x="10520680" y="1307465"/>
            <a:ext cx="828675" cy="3458210"/>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zh-CN" altLang="en-US" sz="3000" dirty="0">
                <a:solidFill>
                  <a:schemeClr val="bg1"/>
                </a:solidFill>
                <a:latin typeface="黑体" panose="02010600030101010101" charset="-122"/>
                <a:ea typeface="黑体" panose="02010600030101010101" charset="-122"/>
                <a:cs typeface="黑体" panose="02010600030101010101" charset="-122"/>
              </a:rPr>
              <a:t>本任务知识结构</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p:tgtEl>
                                          <p:spTgt spid="20"/>
                                        </p:tgtEl>
                                        <p:attrNameLst>
                                          <p:attrName>ppt_y</p:attrName>
                                        </p:attrNameLst>
                                      </p:cBhvr>
                                      <p:tavLst>
                                        <p:tav tm="0">
                                          <p:val>
                                            <p:strVal val="#ppt_y+#ppt_h*1.125000"/>
                                          </p:val>
                                        </p:tav>
                                        <p:tav tm="100000">
                                          <p:val>
                                            <p:strVal val="#ppt_y"/>
                                          </p:val>
                                        </p:tav>
                                      </p:tavLst>
                                    </p:anim>
                                    <p:animEffect transition="in" filter="wipe(up)">
                                      <p:cBhvr>
                                        <p:cTn id="12" dur="500"/>
                                        <p:tgtEl>
                                          <p:spTgt spid="2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p:tgtEl>
                                          <p:spTgt spid="21"/>
                                        </p:tgtEl>
                                        <p:attrNameLst>
                                          <p:attrName>ppt_y</p:attrName>
                                        </p:attrNameLst>
                                      </p:cBhvr>
                                      <p:tavLst>
                                        <p:tav tm="0">
                                          <p:val>
                                            <p:strVal val="#ppt_y+#ppt_h*1.125000"/>
                                          </p:val>
                                        </p:tav>
                                        <p:tav tm="100000">
                                          <p:val>
                                            <p:strVal val="#ppt_y"/>
                                          </p:val>
                                        </p:tav>
                                      </p:tavLst>
                                    </p:anim>
                                    <p:animEffect transition="in" filter="wipe(up)">
                                      <p:cBhvr>
                                        <p:cTn id="1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bldLvl="0" animBg="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TABLE_BEAUTIFY" val="smartTable{6f7a22d2-f569-4759-941e-2256497db223}"/>
</p:tagLst>
</file>

<file path=ppt/tags/tag64.xml><?xml version="1.0" encoding="utf-8"?>
<p:tagLst xmlns:p="http://schemas.openxmlformats.org/presentationml/2006/main">
  <p:tag name="KSO_WM_UNIT_TABLE_BEAUTIFY" val="smartTable{6f7a22d2-f569-4759-941e-2256497db223}"/>
</p:tagLst>
</file>

<file path=ppt/tags/tag65.xml><?xml version="1.0" encoding="utf-8"?>
<p:tagLst xmlns:p="http://schemas.openxmlformats.org/presentationml/2006/main">
  <p:tag name="KSO_WM_UNIT_TABLE_BEAUTIFY" val="smartTable{6f7a22d2-f569-4759-941e-2256497db223}"/>
</p:tagLst>
</file>

<file path=ppt/tags/tag66.xml><?xml version="1.0" encoding="utf-8"?>
<p:tagLst xmlns:p="http://schemas.openxmlformats.org/presentationml/2006/main">
  <p:tag name="KSO_WM_UNIT_TABLE_BEAUTIFY" val="smartTable{6f7a22d2-f569-4759-941e-2256497db223}"/>
</p:tagLst>
</file>

<file path=ppt/tags/tag67.xml><?xml version="1.0" encoding="utf-8"?>
<p:tagLst xmlns:p="http://schemas.openxmlformats.org/presentationml/2006/main">
  <p:tag name="KSO_WM_UNIT_TABLE_BEAUTIFY" val="smartTable{6f7a22d2-f569-4759-941e-2256497db223}"/>
</p:tagLst>
</file>

<file path=ppt/tags/tag68.xml><?xml version="1.0" encoding="utf-8"?>
<p:tagLst xmlns:p="http://schemas.openxmlformats.org/presentationml/2006/main">
  <p:tag name="KSO_WM_UNIT_TABLE_BEAUTIFY" val="smartTable{6f7a22d2-f569-4759-941e-2256497db223}"/>
</p:tagLst>
</file>

<file path=ppt/tags/tag69.xml><?xml version="1.0" encoding="utf-8"?>
<p:tagLst xmlns:p="http://schemas.openxmlformats.org/presentationml/2006/main">
  <p:tag name="KSO_WM_UNIT_TABLE_BEAUTIFY" val="smartTable{320cd608-2ad2-48c5-83db-5396f257d792}"/>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TABLE_BEAUTIFY" val="smartTable{95212b89-9612-41d0-a4c7-7621c44ca26c}"/>
</p:tagLst>
</file>

<file path=ppt/tags/tag71.xml><?xml version="1.0" encoding="utf-8"?>
<p:tagLst xmlns:p="http://schemas.openxmlformats.org/presentationml/2006/main">
  <p:tag name="KSO_WM_UNIT_TABLE_BEAUTIFY" val="smartTable{95212b89-9612-41d0-a4c7-7621c44ca26c}"/>
</p:tagLst>
</file>

<file path=ppt/tags/tag72.xml><?xml version="1.0" encoding="utf-8"?>
<p:tagLst xmlns:p="http://schemas.openxmlformats.org/presentationml/2006/main">
  <p:tag name="ISPRING_PRESENTATION_TITLE" val="PowerPoint 演示文稿"/>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自定义 35">
      <a:dk1>
        <a:sysClr val="windowText" lastClr="000000"/>
      </a:dk1>
      <a:lt1>
        <a:sysClr val="window" lastClr="FFFFFF"/>
      </a:lt1>
      <a:dk2>
        <a:srgbClr val="44546A"/>
      </a:dk2>
      <a:lt2>
        <a:srgbClr val="E7E6E6"/>
      </a:lt2>
      <a:accent1>
        <a:srgbClr val="ED796F"/>
      </a:accent1>
      <a:accent2>
        <a:srgbClr val="ED796F"/>
      </a:accent2>
      <a:accent3>
        <a:srgbClr val="ED796F"/>
      </a:accent3>
      <a:accent4>
        <a:srgbClr val="ED796F"/>
      </a:accent4>
      <a:accent5>
        <a:srgbClr val="ED796F"/>
      </a:accent5>
      <a:accent6>
        <a:srgbClr val="ED796F"/>
      </a:accent6>
      <a:hlink>
        <a:srgbClr val="0563C1"/>
      </a:hlink>
      <a:folHlink>
        <a:srgbClr val="954F72"/>
      </a:folHlink>
    </a:clrScheme>
    <a:fontScheme name="mzjsdjx4">
      <a:majorFont>
        <a:latin typeface="黑体"/>
        <a:ea typeface="黑体"/>
        <a:cs typeface=""/>
      </a:majorFont>
      <a:minorFont>
        <a:latin typeface="黑体"/>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黑体"/>
        <a:ea typeface="微软雅黑"/>
        <a:cs typeface=""/>
      </a:majorFont>
      <a:minorFont>
        <a:latin typeface="黑体"/>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宋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17589</Words>
  <Application>WPS 演示</Application>
  <PresentationFormat>宽屏</PresentationFormat>
  <Paragraphs>892</Paragraphs>
  <Slides>62</Slides>
  <Notes>23</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62</vt:i4>
      </vt:variant>
    </vt:vector>
  </HeadingPairs>
  <TitlesOfParts>
    <vt:vector size="81" baseType="lpstr">
      <vt:lpstr>Arial</vt:lpstr>
      <vt:lpstr>宋体</vt:lpstr>
      <vt:lpstr>Wingdings</vt:lpstr>
      <vt:lpstr>黑体</vt:lpstr>
      <vt:lpstr>微软雅黑</vt:lpstr>
      <vt:lpstr>Wingdings</vt:lpstr>
      <vt:lpstr>Calibri Light</vt:lpstr>
      <vt:lpstr>Roboto Light</vt:lpstr>
      <vt:lpstr>Latha</vt:lpstr>
      <vt:lpstr>Times New Roman</vt:lpstr>
      <vt:lpstr>字魂79号-萌趣奶油体</vt:lpstr>
      <vt:lpstr>字魂131号-酷乐潮玩体</vt:lpstr>
      <vt:lpstr>字魂59号-创粗黑</vt:lpstr>
      <vt:lpstr>Arial Unicode MS</vt:lpstr>
      <vt:lpstr>Calibri</vt:lpstr>
      <vt:lpstr>字魂36号-正文宋楷</vt:lpstr>
      <vt:lpstr>字魂105号-简雅黑</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miao mengya</dc:creator>
  <cp:lastModifiedBy>单金枝</cp:lastModifiedBy>
  <cp:revision>860</cp:revision>
  <dcterms:created xsi:type="dcterms:W3CDTF">2019-06-17T03:36:00Z</dcterms:created>
  <dcterms:modified xsi:type="dcterms:W3CDTF">2021-05-19T02:27:28Z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2052-11.1.0.10495</vt:lpwstr>
  </property>
  <property fmtid="{D5CDD505-2E9C-101B-9397-08002B2CF9AE}" pid="3" name="ICV">
    <vt:lpwstr>02D7E0E1A2C64176951E24E209DC0156</vt:lpwstr>
  </property>
</Properties>
</file>