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6"/>
  </p:handoutMasterIdLst>
  <p:sldIdLst>
    <p:sldId id="256" r:id="rId4"/>
    <p:sldId id="292" r:id="rId6"/>
    <p:sldId id="293" r:id="rId7"/>
    <p:sldId id="8705" r:id="rId8"/>
    <p:sldId id="321" r:id="rId9"/>
    <p:sldId id="8926" r:id="rId10"/>
    <p:sldId id="8953" r:id="rId11"/>
    <p:sldId id="294" r:id="rId12"/>
    <p:sldId id="263" r:id="rId13"/>
    <p:sldId id="318" r:id="rId14"/>
    <p:sldId id="270" r:id="rId15"/>
    <p:sldId id="8954" r:id="rId16"/>
    <p:sldId id="8955" r:id="rId17"/>
    <p:sldId id="8956" r:id="rId18"/>
    <p:sldId id="8957" r:id="rId19"/>
    <p:sldId id="8958" r:id="rId20"/>
    <p:sldId id="8932" r:id="rId21"/>
    <p:sldId id="8933" r:id="rId22"/>
    <p:sldId id="8934" r:id="rId23"/>
    <p:sldId id="8959" r:id="rId24"/>
    <p:sldId id="8960" r:id="rId25"/>
    <p:sldId id="8936" r:id="rId26"/>
    <p:sldId id="8961" r:id="rId27"/>
    <p:sldId id="8962" r:id="rId28"/>
    <p:sldId id="8963" r:id="rId29"/>
    <p:sldId id="8964" r:id="rId30"/>
    <p:sldId id="8965" r:id="rId31"/>
    <p:sldId id="8966" r:id="rId32"/>
    <p:sldId id="8967" r:id="rId33"/>
    <p:sldId id="8968" r:id="rId34"/>
    <p:sldId id="8969" r:id="rId35"/>
    <p:sldId id="8970" r:id="rId36"/>
    <p:sldId id="8971" r:id="rId37"/>
    <p:sldId id="8972" r:id="rId38"/>
    <p:sldId id="8973" r:id="rId39"/>
    <p:sldId id="8974" r:id="rId40"/>
    <p:sldId id="8975" r:id="rId41"/>
    <p:sldId id="8976" r:id="rId42"/>
    <p:sldId id="8977" r:id="rId43"/>
    <p:sldId id="8947" r:id="rId44"/>
    <p:sldId id="8548"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723"/>
    <a:srgbClr val="F4F4F4"/>
    <a:srgbClr val="C4E6E2"/>
    <a:srgbClr val="FFFFFF"/>
    <a:srgbClr val="E3E7EF"/>
    <a:srgbClr val="ED796F"/>
    <a:srgbClr val="F1B3C8"/>
    <a:srgbClr val="FAE2D0"/>
    <a:srgbClr val="ABD6F9"/>
    <a:srgbClr val="F2C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31"/>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63.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image" Target="../media/image38.jpeg"/><Relationship Id="rId1"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892612" y="187748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一、偶发事件概念</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897057" y="27931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二、偶发事件的特点</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334801" y="187744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48136" y="280517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752544" y="167680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75404" y="259183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921187" y="369485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三、偶发事件的类型</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363376" y="369227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780484" y="348274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一、偶发事件概念</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804795" y="1628140"/>
            <a:ext cx="6414770" cy="251523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所谓偶发事件，是指班级学生中发生的事先没有估计到、出人意料的事件，也包括违反学校教育教学管理制度且具有突发性、变化快、影响大等特点的一种比较严重的违纪事件。</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作为一个班集体，由于学生的多元化，班级偶发事件难以避免。偶发事件的发生往往对班级工作、对教学、对课堂秩序产生较大的影响，所以教师应防微杜渐，尽量使偶发事件少发生或不发生；同时若偶发事件发生了，应沉着冷静，妥善处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97876" y="-974134"/>
            <a:ext cx="1923686" cy="3133460"/>
          </a:xfrm>
          <a:prstGeom prst="rect">
            <a:avLst/>
          </a:prstGeom>
        </p:spPr>
      </p:pic>
      <p:pic>
        <p:nvPicPr>
          <p:cNvPr id="3" name="图片 2" descr="zuqiu"/>
          <p:cNvPicPr>
            <a:picLocks noChangeAspect="1"/>
          </p:cNvPicPr>
          <p:nvPr/>
        </p:nvPicPr>
        <p:blipFill>
          <a:blip r:embed="rId2"/>
          <a:stretch>
            <a:fillRect/>
          </a:stretch>
        </p:blipFill>
        <p:spPr>
          <a:xfrm>
            <a:off x="-633730" y="3317240"/>
            <a:ext cx="3246120" cy="3246120"/>
          </a:xfrm>
          <a:prstGeom prst="rect">
            <a:avLst/>
          </a:prstGeom>
        </p:spPr>
      </p:pic>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6791" y="3567416"/>
            <a:ext cx="3540774" cy="3540774"/>
          </a:xfrm>
          <a:prstGeom prst="rect">
            <a:avLst/>
          </a:prstGeom>
          <a:effectLst>
            <a:outerShdw blurRad="38100" dist="25400" algn="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二、偶发事件的特点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64305" y="1957705"/>
            <a:ext cx="7623810"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偶发事件具有突发性，常常和社会上的重大事件、周围环境或者本人的意外境遇联系在一起。由于事出偶然没有预先的思想准备，教师没有充裕的时间仔细思考处理的对策。</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偶发事件具有随机性。偶发事件的发生很难预料，在哪里发生，发生在谁的身上，都没有明确的预示。</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破坏性。一般来说，班主任开展教育活动都是在计划的指导下，有条不紊地循序进行的，而偶发事件则会打乱原有的部署，使原本井井有条的教育活动无法按计划进行，活动的效果会大打折扣，甚至背道而驰。同时，由于偶发事件的起因比较复杂和难以预料，处理起来有相当的难度，一旦处理不当，就会造成严重的后果，或师生关系紧张、对立，或同学矛盾越发加深，或学生心理受到挫伤，或班集体受到破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4" name="图片 3" descr="zuqiu"/>
          <p:cNvPicPr>
            <a:picLocks noChangeAspect="1"/>
          </p:cNvPicPr>
          <p:nvPr/>
        </p:nvPicPr>
        <p:blipFill>
          <a:blip r:embed="rId2"/>
          <a:stretch>
            <a:fillRect/>
          </a:stretch>
        </p:blipFill>
        <p:spPr>
          <a:xfrm>
            <a:off x="-380365" y="3325495"/>
            <a:ext cx="3246120" cy="32461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二、偶发事件的特点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64305" y="1957705"/>
            <a:ext cx="7014210" cy="390017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偶发事件具有紧迫性。偶发事件发生必须要求班主任马上做出判断，因势利导，随机应变，防止事态的进一步扩大，使事件的影响得到及时控制。</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多元性。尤其体现在课堂中的偶发事件。从其发生原因可分为主观因素导致和客观因素导致，从性质可分为良性和恶性事件，从处理的方式可分为冷处理和热处理。在教学过程中，尽管教师做了周密的安排计划，也常常会出现一些意想不到的偶发事件。这就需要教师依靠高超的教育机智，果断迅速处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偶发事件具有巧妙性。偶发事件的处理，考验着班主任的教育机智。如果班主任能够因势利导、随机应变，就能抓住偶发事件中的教育契机，甚至会起到锦上添花的作用。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4" name="图片 3" descr="zuqiu"/>
          <p:cNvPicPr>
            <a:picLocks noChangeAspect="1"/>
          </p:cNvPicPr>
          <p:nvPr/>
        </p:nvPicPr>
        <p:blipFill>
          <a:blip r:embed="rId2"/>
          <a:stretch>
            <a:fillRect/>
          </a:stretch>
        </p:blipFill>
        <p:spPr>
          <a:xfrm>
            <a:off x="-380365" y="3325495"/>
            <a:ext cx="3246120" cy="32461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62865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三、偶发事件的类型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64305" y="1957705"/>
            <a:ext cx="7014210"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班级管理中，由于学生的知识水平、兴趣爱好、性格特点各异，表现必然会千差万别，加之外界环境影响，班级管理中出现偶发事件、意外情况是难免的。偶发事件主要有以下几种类型：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（一）外部干扰型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管理不是封闭的，因此，不可能完全隔断外界的干扰。比如，地震后教室坍塌砸伤学生；天气骤变，乌云压顶，影响了教室内的光线导致学生看不清黑板上的内容；蝴蝶、蜜蜂等“不速之客”闯入课堂，很可能会使有序的课堂乱作一团，这些都属于外部干扰型的偶发事件。</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（二）内部困扰型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内部困扰型突发事件主要是来自学生的各种因素。比如，因学生心理偏差，抗挫能力差，忍受不了学业压力而引起的轻生行为；课堂上学生之间的矛盾引起的打架行为等。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11" name="图片 10"/>
          <p:cNvPicPr>
            <a:picLocks noChangeAspect="1"/>
          </p:cNvPicPr>
          <p:nvPr/>
        </p:nvPicPr>
        <p:blipFill>
          <a:blip r:embed="rId2" cstate="screen"/>
          <a:srcRect l="33115" r="17810" b="12756"/>
          <a:stretch>
            <a:fillRect/>
          </a:stretch>
        </p:blipFill>
        <p:spPr>
          <a:xfrm>
            <a:off x="-243" y="3921999"/>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pic>
        <p:nvPicPr>
          <p:cNvPr id="3" name="图片 2" descr="mifeng"/>
          <p:cNvPicPr>
            <a:picLocks noChangeAspect="1"/>
          </p:cNvPicPr>
          <p:nvPr/>
        </p:nvPicPr>
        <p:blipFill>
          <a:blip r:embed="rId3"/>
          <a:stretch>
            <a:fillRect/>
          </a:stretch>
        </p:blipFill>
        <p:spPr>
          <a:xfrm>
            <a:off x="831850" y="551180"/>
            <a:ext cx="952500" cy="762000"/>
          </a:xfrm>
          <a:prstGeom prst="rect">
            <a:avLst/>
          </a:prstGeom>
        </p:spPr>
      </p:pic>
      <p:pic>
        <p:nvPicPr>
          <p:cNvPr id="5" name="图片 4" descr="mifeng"/>
          <p:cNvPicPr>
            <a:picLocks noChangeAspect="1"/>
          </p:cNvPicPr>
          <p:nvPr/>
        </p:nvPicPr>
        <p:blipFill>
          <a:blip r:embed="rId3"/>
          <a:stretch>
            <a:fillRect/>
          </a:stretch>
        </p:blipFill>
        <p:spPr>
          <a:xfrm>
            <a:off x="2870200" y="1087755"/>
            <a:ext cx="952500" cy="762000"/>
          </a:xfrm>
          <a:prstGeom prst="rect">
            <a:avLst/>
          </a:prstGeom>
        </p:spPr>
      </p:pic>
      <p:pic>
        <p:nvPicPr>
          <p:cNvPr id="7" name="图片 6" descr="mifeng"/>
          <p:cNvPicPr>
            <a:picLocks noChangeAspect="1"/>
          </p:cNvPicPr>
          <p:nvPr/>
        </p:nvPicPr>
        <p:blipFill>
          <a:blip r:embed="rId3"/>
          <a:stretch>
            <a:fillRect/>
          </a:stretch>
        </p:blipFill>
        <p:spPr>
          <a:xfrm>
            <a:off x="11239500" y="6029960"/>
            <a:ext cx="952500" cy="762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31"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 calcmode="lin" valueType="num">
                                      <p:cBhvr>
                                        <p:cTn id="12" dur="500" fill="hold"/>
                                        <p:tgtEl>
                                          <p:spTgt spid="11"/>
                                        </p:tgtEl>
                                        <p:attrNameLst>
                                          <p:attrName>style.rotation</p:attrName>
                                        </p:attrNameLst>
                                      </p:cBhvr>
                                      <p:tavLst>
                                        <p:tav tm="0">
                                          <p:val>
                                            <p:fltVal val="90"/>
                                          </p:val>
                                        </p:tav>
                                        <p:tav tm="100000">
                                          <p:val>
                                            <p:fltVal val="0"/>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85217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掉落的橡皮</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152650" y="1483995"/>
            <a:ext cx="8474710" cy="424624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一次音乐课，刚上课不久，严老师刚提出一个问题，话音刚落，突然听到一名学生大声喊道：“老师，某某把我掉下来的橡皮拾了就不给我了！”只见这个学生一副气急败坏的样子扭身对着全班同学喊叫着。课堂轰一下就乱了，学生们你一言我一语地议论着，然后又把目光齐刷刷地投向严老师，期待着老师的评判。严老师是我们学校有着十几年工作经验的音乐老师，学生对于音乐课可能不太像对待语文、数学那样专心，如果一味地发火只会破坏了音乐课的气氛。严老师想了想，突然笑了起来，走到那个同学面前说道：“其实他是想先帮你拾起来，下课再还给你，因为现在是上课时间。”转过脸来，对那个拾到橡皮的同学说：“是不是？”那个同学没说话，点了点头⋯⋯课堂中的这个小事件就这样被严老师机智地解决了。这节课的教学任务顺利完成了，而且课堂气氛特别活跃，学生思考问题、回答问题也非常积极主动，达到了预期的教学效果。</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案例中的音乐老师在处理偶发事件时，有哪些方面值得我们学习？</a:t>
            </a:r>
            <a:endParaRPr lang="zh-CN" altLang="en-US" b="1">
              <a:solidFill>
                <a:srgbClr val="0070C0"/>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93310" y="918210"/>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三、偶发事件的类型</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401185" y="1985010"/>
            <a:ext cx="7014210" cy="251523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（三）人为疏忽型</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这种类型的偶发事件主要是指教师或者学校管理者本身的疏忽导致的。比如，在讲课的过程中出现的一些意想不到的情况。例如，某个学生的学习用品忘记带全，多媒体故障、电脑失灵等；体育课上，学生被踢伤、撞伤；学校组织学生进行文艺汇演时由于电路老化引起的火灾；还有在课下，楼道、厕所、校门等处的拥堵导致的意外事故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828356" y="-1284014"/>
            <a:ext cx="1923686" cy="3133460"/>
          </a:xfrm>
          <a:prstGeom prst="rect">
            <a:avLst/>
          </a:prstGeom>
        </p:spPr>
      </p:pic>
      <p:pic>
        <p:nvPicPr>
          <p:cNvPr id="26" name="图片 25"/>
          <p:cNvPicPr>
            <a:picLocks noChangeAspect="1"/>
          </p:cNvPicPr>
          <p:nvPr/>
        </p:nvPicPr>
        <p:blipFill>
          <a:blip r:embed="rId2"/>
          <a:stretch>
            <a:fillRect/>
          </a:stretch>
        </p:blipFill>
        <p:spPr>
          <a:xfrm>
            <a:off x="-476795" y="2675451"/>
            <a:ext cx="5192434" cy="4318530"/>
          </a:xfrm>
          <a:prstGeom prst="rect">
            <a:avLst/>
          </a:prstGeom>
          <a:effectLst>
            <a:outerShdw blurRad="25400" dist="254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318385" y="418465"/>
            <a:ext cx="7579995" cy="4248785"/>
            <a:chOff x="119484" y="1564448"/>
            <a:chExt cx="6758912"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119484" y="1564448"/>
              <a:ext cx="6758912" cy="3960000"/>
            </a:xfrm>
            <a:prstGeom prst="rect">
              <a:avLst/>
            </a:prstGeom>
          </p:spPr>
        </p:pic>
        <p:sp>
          <p:nvSpPr>
            <p:cNvPr id="5" name="文本框 4"/>
            <p:cNvSpPr txBox="1"/>
            <p:nvPr/>
          </p:nvSpPr>
          <p:spPr>
            <a:xfrm>
              <a:off x="1067328" y="3905766"/>
              <a:ext cx="4871717"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小学班级偶发事件的处理原则及方法</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掌握小学班级偶发事件的处理原则。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理解并掌握小学班级偶发事件的处理方法。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能够采取合理的方法应对小学班级偶发事件。</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0930" y="3804285"/>
            <a:ext cx="4579620"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以小组为单位查找资料，撰写一个小学课堂偶发事件的案例，并分析处理此次偶发事件所依据的原则以及处理的方法。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2639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62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959287" y="364913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二、偶发事件的处理方法</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01476" y="363004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19219" y="341987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959287" y="25391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一、偶发事件的处理原则</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401476" y="2539112"/>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818584" y="2327044"/>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3756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4" name="任意多边形: 形状 7"/>
          <p:cNvSpPr/>
          <p:nvPr/>
        </p:nvSpPr>
        <p:spPr>
          <a:xfrm>
            <a:off x="1696469" y="2950647"/>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6" name="椭圆 15"/>
          <p:cNvSpPr/>
          <p:nvPr/>
        </p:nvSpPr>
        <p:spPr>
          <a:xfrm>
            <a:off x="1280121" y="2720391"/>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1</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grpSp>
        <p:nvGrpSpPr>
          <p:cNvPr id="17" name="组合 16"/>
          <p:cNvGrpSpPr/>
          <p:nvPr/>
        </p:nvGrpSpPr>
        <p:grpSpPr>
          <a:xfrm>
            <a:off x="9754235" y="828675"/>
            <a:ext cx="1751965" cy="5097780"/>
            <a:chOff x="14795" y="-27"/>
            <a:chExt cx="2759" cy="8028"/>
          </a:xfrm>
        </p:grpSpPr>
        <p:sp>
          <p:nvSpPr>
            <p:cNvPr id="18" name="矩形 17"/>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pic>
          <p:nvPicPr>
            <p:cNvPr id="19" name="图片 18"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2" name="文本框 21"/>
            <p:cNvSpPr txBox="1"/>
            <p:nvPr/>
          </p:nvSpPr>
          <p:spPr>
            <a:xfrm>
              <a:off x="15862" y="185"/>
              <a:ext cx="1373" cy="6273"/>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200" dirty="0">
                  <a:solidFill>
                    <a:schemeClr val="bg1"/>
                  </a:solidFill>
                  <a:latin typeface="字魂20号-石头体" panose="00000500000000000000" charset="-122"/>
                  <a:ea typeface="字魂20号-石头体" panose="00000500000000000000" charset="-122"/>
                  <a:cs typeface="思源黑体 CN Medium" panose="020B0600000000000000" charset="-122"/>
                </a:rPr>
                <a:t>偶发事件的处理原则</a:t>
              </a:r>
              <a:endParaRPr kumimoji="1" lang="zh-CN" altLang="en-US" sz="3200" dirty="0">
                <a:solidFill>
                  <a:schemeClr val="bg1"/>
                </a:solidFill>
                <a:latin typeface="字魂20号-石头体" panose="00000500000000000000" charset="-122"/>
                <a:ea typeface="字魂20号-石头体" panose="00000500000000000000" charset="-122"/>
                <a:cs typeface="思源黑体 CN Medium" panose="020B0600000000000000" charset="-122"/>
              </a:endParaRPr>
            </a:p>
          </p:txBody>
        </p:sp>
        <p:sp>
          <p:nvSpPr>
            <p:cNvPr id="23" name="文本框 22"/>
            <p:cNvSpPr txBox="1"/>
            <p:nvPr/>
          </p:nvSpPr>
          <p:spPr>
            <a:xfrm>
              <a:off x="16651" y="1561"/>
              <a:ext cx="694" cy="4211"/>
            </a:xfrm>
            <a:prstGeom prst="rect">
              <a:avLst/>
            </a:prstGeom>
            <a:noFill/>
          </p:spPr>
          <p:txBody>
            <a:bodyPr vert="eaVert" wrap="square" rtlCol="0">
              <a:spAutoFit/>
            </a:bodyPr>
            <a:p>
              <a:pPr algn="l">
                <a:lnSpc>
                  <a:spcPct val="140000"/>
                </a:lnSpc>
              </a:pPr>
              <a:endParaRPr kumimoji="1" lang="zh-CN" altLang="en-US" sz="1200" dirty="0">
                <a:solidFill>
                  <a:schemeClr val="bg1"/>
                </a:solidFill>
                <a:effectLst>
                  <a:outerShdw blurRad="38100" dist="38100" dir="2700000" algn="tl">
                    <a:srgbClr val="000000">
                      <a:alpha val="43137"/>
                    </a:srgbClr>
                  </a:outerShdw>
                </a:effectLst>
                <a:latin typeface="思源黑体 CN Medium" panose="020B0600000000000000" charset="-122"/>
                <a:ea typeface="思源黑体 CN Medium" panose="020B0600000000000000" charset="-122"/>
                <a:cs typeface="思源黑体 CN Medium" panose="020B0600000000000000" charset="-122"/>
                <a:sym typeface="Arial" panose="020B0604020202020204" pitchFamily="34" charset="0"/>
              </a:endParaRPr>
            </a:p>
          </p:txBody>
        </p:sp>
      </p:grpSp>
      <p:sp>
        <p:nvSpPr>
          <p:cNvPr id="30" name="椭圆 29"/>
          <p:cNvSpPr/>
          <p:nvPr/>
        </p:nvSpPr>
        <p:spPr>
          <a:xfrm>
            <a:off x="3091776" y="4088816"/>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2</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1" name="椭圆 30"/>
          <p:cNvSpPr/>
          <p:nvPr/>
        </p:nvSpPr>
        <p:spPr>
          <a:xfrm>
            <a:off x="5474931" y="2547036"/>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3</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2" name="椭圆 31"/>
          <p:cNvSpPr/>
          <p:nvPr/>
        </p:nvSpPr>
        <p:spPr>
          <a:xfrm>
            <a:off x="6704926" y="4060241"/>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4</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3" name="椭圆 32"/>
          <p:cNvSpPr/>
          <p:nvPr/>
        </p:nvSpPr>
        <p:spPr>
          <a:xfrm>
            <a:off x="8762326" y="2377491"/>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5</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4" name="文本框 33"/>
          <p:cNvSpPr txBox="1"/>
          <p:nvPr/>
        </p:nvSpPr>
        <p:spPr>
          <a:xfrm>
            <a:off x="824230" y="3550761"/>
            <a:ext cx="1862411" cy="706755"/>
          </a:xfrm>
          <a:prstGeom prst="rect">
            <a:avLst/>
          </a:prstGeom>
          <a:noFill/>
        </p:spPr>
        <p:txBody>
          <a:bodyPr vert="horz" wrap="square" rtlCol="0">
            <a:spAutoFit/>
          </a:bodyPr>
          <a:p>
            <a:pPr algn="l"/>
            <a:r>
              <a:rPr lang="zh-CN" altLang="en-US" sz="20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（一）教育性原则</a:t>
            </a:r>
            <a:endParaRPr lang="zh-CN" altLang="en-US" sz="20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5" name="文本框 34"/>
          <p:cNvSpPr txBox="1"/>
          <p:nvPr/>
        </p:nvSpPr>
        <p:spPr>
          <a:xfrm>
            <a:off x="2634615" y="4891246"/>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（二）目的性原则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6" name="文本框 35"/>
          <p:cNvSpPr txBox="1"/>
          <p:nvPr/>
        </p:nvSpPr>
        <p:spPr>
          <a:xfrm>
            <a:off x="5114925" y="1621631"/>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（三）客观性原则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7" name="文本框 36"/>
          <p:cNvSpPr txBox="1"/>
          <p:nvPr/>
        </p:nvSpPr>
        <p:spPr>
          <a:xfrm>
            <a:off x="6430645" y="4910296"/>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（四）针对性原则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8" name="文本框 37"/>
          <p:cNvSpPr txBox="1"/>
          <p:nvPr/>
        </p:nvSpPr>
        <p:spPr>
          <a:xfrm>
            <a:off x="8378825" y="1524476"/>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（五）启发性原则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ppt_y</p:attrName>
                                        </p:attrNameLst>
                                      </p:cBhvr>
                                      <p:tavLst>
                                        <p:tav tm="0">
                                          <p:val>
                                            <p:strVal val="#ppt_y+#ppt_h*1.125000"/>
                                          </p:val>
                                        </p:tav>
                                        <p:tav tm="100000">
                                          <p:val>
                                            <p:strVal val="#ppt_y"/>
                                          </p:val>
                                        </p:tav>
                                      </p:tavLst>
                                    </p:anim>
                                    <p:animEffect transition="in" filter="wipe(up)">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165" y="87757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4" name="任意多边形: 形状 7"/>
          <p:cNvSpPr/>
          <p:nvPr/>
        </p:nvSpPr>
        <p:spPr>
          <a:xfrm>
            <a:off x="1696469" y="2950647"/>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6" name="椭圆 15"/>
          <p:cNvSpPr/>
          <p:nvPr/>
        </p:nvSpPr>
        <p:spPr>
          <a:xfrm>
            <a:off x="1280121" y="2720391"/>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6</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grpSp>
        <p:nvGrpSpPr>
          <p:cNvPr id="17" name="组合 16"/>
          <p:cNvGrpSpPr/>
          <p:nvPr/>
        </p:nvGrpSpPr>
        <p:grpSpPr>
          <a:xfrm>
            <a:off x="9754235" y="742950"/>
            <a:ext cx="1751965" cy="5097780"/>
            <a:chOff x="14795" y="-27"/>
            <a:chExt cx="2759" cy="8028"/>
          </a:xfrm>
        </p:grpSpPr>
        <p:sp>
          <p:nvSpPr>
            <p:cNvPr id="18" name="矩形 17"/>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pic>
          <p:nvPicPr>
            <p:cNvPr id="19" name="图片 18"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2" name="文本框 21"/>
            <p:cNvSpPr txBox="1"/>
            <p:nvPr/>
          </p:nvSpPr>
          <p:spPr>
            <a:xfrm>
              <a:off x="15862" y="185"/>
              <a:ext cx="1373" cy="6273"/>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200" dirty="0">
                  <a:solidFill>
                    <a:schemeClr val="bg1"/>
                  </a:solidFill>
                  <a:latin typeface="字魂20号-石头体" panose="00000500000000000000" charset="-122"/>
                  <a:ea typeface="字魂20号-石头体" panose="00000500000000000000" charset="-122"/>
                  <a:cs typeface="思源黑体 CN Medium" panose="020B0600000000000000" charset="-122"/>
                </a:rPr>
                <a:t>偶发事件的处理原则</a:t>
              </a:r>
              <a:endParaRPr kumimoji="1" lang="zh-CN" altLang="en-US" sz="3200" dirty="0">
                <a:solidFill>
                  <a:schemeClr val="bg1"/>
                </a:solidFill>
                <a:latin typeface="字魂20号-石头体" panose="00000500000000000000" charset="-122"/>
                <a:ea typeface="字魂20号-石头体" panose="00000500000000000000" charset="-122"/>
                <a:cs typeface="思源黑体 CN Medium" panose="020B0600000000000000" charset="-122"/>
              </a:endParaRPr>
            </a:p>
          </p:txBody>
        </p:sp>
        <p:sp>
          <p:nvSpPr>
            <p:cNvPr id="23" name="文本框 22"/>
            <p:cNvSpPr txBox="1"/>
            <p:nvPr/>
          </p:nvSpPr>
          <p:spPr>
            <a:xfrm>
              <a:off x="16651" y="1561"/>
              <a:ext cx="694" cy="4211"/>
            </a:xfrm>
            <a:prstGeom prst="rect">
              <a:avLst/>
            </a:prstGeom>
            <a:noFill/>
          </p:spPr>
          <p:txBody>
            <a:bodyPr vert="eaVert" wrap="square" rtlCol="0">
              <a:spAutoFit/>
            </a:bodyPr>
            <a:p>
              <a:pPr algn="l">
                <a:lnSpc>
                  <a:spcPct val="140000"/>
                </a:lnSpc>
              </a:pPr>
              <a:endParaRPr kumimoji="1" lang="zh-CN" altLang="en-US" sz="1200" dirty="0">
                <a:solidFill>
                  <a:schemeClr val="bg1"/>
                </a:solidFill>
                <a:effectLst>
                  <a:outerShdw blurRad="38100" dist="38100" dir="2700000" algn="tl">
                    <a:srgbClr val="000000">
                      <a:alpha val="43137"/>
                    </a:srgbClr>
                  </a:outerShdw>
                </a:effectLst>
                <a:latin typeface="思源黑体 CN Medium" panose="020B0600000000000000" charset="-122"/>
                <a:ea typeface="思源黑体 CN Medium" panose="020B0600000000000000" charset="-122"/>
                <a:cs typeface="思源黑体 CN Medium" panose="020B0600000000000000" charset="-122"/>
                <a:sym typeface="Arial" panose="020B0604020202020204" pitchFamily="34" charset="0"/>
              </a:endParaRPr>
            </a:p>
          </p:txBody>
        </p:sp>
      </p:grpSp>
      <p:sp>
        <p:nvSpPr>
          <p:cNvPr id="30" name="椭圆 29"/>
          <p:cNvSpPr/>
          <p:nvPr/>
        </p:nvSpPr>
        <p:spPr>
          <a:xfrm>
            <a:off x="3091776" y="4088816"/>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7</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1" name="椭圆 30"/>
          <p:cNvSpPr/>
          <p:nvPr/>
        </p:nvSpPr>
        <p:spPr>
          <a:xfrm>
            <a:off x="5474931" y="2547036"/>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8</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2" name="椭圆 31"/>
          <p:cNvSpPr/>
          <p:nvPr/>
        </p:nvSpPr>
        <p:spPr>
          <a:xfrm>
            <a:off x="6704926" y="4060241"/>
            <a:ext cx="662151" cy="662151"/>
          </a:xfrm>
          <a:prstGeom prst="ellipse">
            <a:avLst/>
          </a:prstGeom>
          <a:solidFill>
            <a:srgbClr val="385723"/>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a:latin typeface="思源黑体 CN Heavy" panose="020B0A00000000000000" charset="-122"/>
                <a:ea typeface="思源黑体 CN Heavy" panose="020B0A00000000000000" charset="-122"/>
                <a:cs typeface="思源黑体 CN Medium" panose="020B0600000000000000" charset="-122"/>
              </a:rPr>
              <a:t>9</a:t>
            </a:r>
            <a:endParaRPr lang="en-US" altLang="zh-CN" sz="3600">
              <a:latin typeface="思源黑体 CN Heavy" panose="020B0A00000000000000" charset="-122"/>
              <a:ea typeface="思源黑体 CN Heavy" panose="020B0A00000000000000" charset="-122"/>
              <a:cs typeface="思源黑体 CN Medium" panose="020B0600000000000000" charset="-122"/>
            </a:endParaRPr>
          </a:p>
        </p:txBody>
      </p:sp>
      <p:sp>
        <p:nvSpPr>
          <p:cNvPr id="34" name="文本框 33"/>
          <p:cNvSpPr txBox="1"/>
          <p:nvPr/>
        </p:nvSpPr>
        <p:spPr>
          <a:xfrm>
            <a:off x="824230" y="3550761"/>
            <a:ext cx="1862411" cy="706755"/>
          </a:xfrm>
          <a:prstGeom prst="rect">
            <a:avLst/>
          </a:prstGeom>
          <a:noFill/>
        </p:spPr>
        <p:txBody>
          <a:bodyPr vert="horz" wrap="square" rtlCol="0">
            <a:spAutoFit/>
          </a:bodyPr>
          <a:p>
            <a:pPr algn="l"/>
            <a:r>
              <a:rPr lang="zh-CN" altLang="en-US" sz="20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（六）有效性原则</a:t>
            </a:r>
            <a:endParaRPr lang="zh-CN" altLang="en-US" sz="20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5" name="文本框 34"/>
          <p:cNvSpPr txBox="1"/>
          <p:nvPr/>
        </p:nvSpPr>
        <p:spPr>
          <a:xfrm>
            <a:off x="2634615" y="4891246"/>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（七）一致性原则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6" name="文本框 35"/>
          <p:cNvSpPr txBox="1"/>
          <p:nvPr/>
        </p:nvSpPr>
        <p:spPr>
          <a:xfrm>
            <a:off x="5114925" y="1621631"/>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（八）可接受原则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37" name="文本框 36"/>
          <p:cNvSpPr txBox="1"/>
          <p:nvPr/>
        </p:nvSpPr>
        <p:spPr>
          <a:xfrm>
            <a:off x="6430645" y="4910296"/>
            <a:ext cx="1862411" cy="829945"/>
          </a:xfrm>
          <a:prstGeom prst="rect">
            <a:avLst/>
          </a:prstGeom>
          <a:noFill/>
        </p:spPr>
        <p:txBody>
          <a:bodyPr vert="horz" wrap="square" rtlCol="0">
            <a:spAutoFit/>
          </a:bodyPr>
          <a:p>
            <a:pPr algn="l"/>
            <a:r>
              <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rPr>
              <a:t>（九）冷处理原则</a:t>
            </a:r>
            <a:endParaRPr lang="zh-CN" altLang="en-US" sz="2400" dirty="0">
              <a:solidFill>
                <a:schemeClr val="bg2">
                  <a:lumMod val="25000"/>
                </a:schemeClr>
              </a:solidFill>
              <a:latin typeface="字魂20号-石头体" panose="00000500000000000000" charset="-122"/>
              <a:ea typeface="字魂20号-石头体" panose="00000500000000000000" charset="-122"/>
              <a:cs typeface="思源黑体 CN Medium" panose="020B0600000000000000" charset="-122"/>
              <a:sym typeface="+mn-ea"/>
            </a:endParaRPr>
          </a:p>
        </p:txBody>
      </p:sp>
      <p:sp>
        <p:nvSpPr>
          <p:cNvPr id="13" name="心形 12"/>
          <p:cNvSpPr/>
          <p:nvPr/>
        </p:nvSpPr>
        <p:spPr>
          <a:xfrm rot="1770182">
            <a:off x="8866802" y="260844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ppt_y</p:attrName>
                                        </p:attrNameLst>
                                      </p:cBhvr>
                                      <p:tavLst>
                                        <p:tav tm="0">
                                          <p:val>
                                            <p:strVal val="#ppt_y+#ppt_h*1.125000"/>
                                          </p:val>
                                        </p:tav>
                                        <p:tav tm="100000">
                                          <p:val>
                                            <p:strVal val="#ppt_y"/>
                                          </p:val>
                                        </p:tav>
                                      </p:tavLst>
                                    </p:anim>
                                    <p:animEffect transition="in" filter="wipe(up)">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13" grpId="0" bldLvl="0" animBg="1"/>
      <p:bldP spid="1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93802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（一）教育性原则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教育性原则是处理偶发事件的首要原则。班主任必须抱着教育的目的和心态对待偶发事件，本着教育从严、处理从宽、教育全班的精神，既不能一棒子打死，又不能草率行事。公平、公正地对待学生，用科学的态度深入了解调查，从动因分析到全面评估，这样才能达到惩前毖后的目的。</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84240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76127" y="384234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4289425"/>
            <a:ext cx="6402705" cy="163004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（二）目的性原则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处理偶发事件，目的要明确，既不能仅仅就事论事，敷衍搪塞，也不可小题大做，无限上纲。班主任面对的是全体学生，应该让受教育的学生本人明确教育帮助的目的，知道什么是对，什么是错，从根本上医治学生心灵深处的创伤。</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一、偶发事件的处理原则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2"/>
          <a:stretch>
            <a:fillRect/>
          </a:stretch>
        </p:blipFill>
        <p:spPr>
          <a:xfrm>
            <a:off x="7068910" y="3094551"/>
            <a:ext cx="5192434" cy="4318530"/>
          </a:xfrm>
          <a:prstGeom prst="rect">
            <a:avLst/>
          </a:prstGeom>
          <a:effectLst>
            <a:outerShdw blurRad="25400" dist="254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63004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（四）针对性原则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主任应该在弄清楚事情的性质后再着手解决。用不同的方法解决不同的问题，不能用一种模式，要注意事情不同层面的差别和不同个体之间的差异。针对性要强，切不可“眉毛胡子一把抓”“一刀切”。太宽泛和针对性不强的教育形同虚设。</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48997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76127" y="348991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3917950"/>
            <a:ext cx="6402705" cy="193802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（五）启发性原则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学生接受教育不是消极被动的，应该是主观能动的。处理偶发事件尤为重要的一条原则就是要随时注意启发学生改正错误的自觉性。班主任在处理问题时不要一听到或一看到就下结论，一定要留有“余地”，调动学生接受教育的内驱力，让学生充分认识到自己所犯错误的性质和危害，诱导他们依靠自身的积极因素去克服消极因素。</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一、偶发事件的处理原则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2"/>
          <a:stretch>
            <a:fillRect/>
          </a:stretch>
        </p:blipFill>
        <p:spPr>
          <a:xfrm>
            <a:off x="7068910" y="3094551"/>
            <a:ext cx="5192434" cy="4318530"/>
          </a:xfrm>
          <a:prstGeom prst="rect">
            <a:avLst/>
          </a:prstGeom>
          <a:effectLst>
            <a:outerShdw blurRad="25400" dist="254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32207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（六）有效性原则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教育的关键在“育”，在处理问题时，要注意所采取的方法，既不能简单粗暴，也不能主观武断，更不能烦琐而无实际意义。处理或教育重要的是看效果，采取灵活有效的方式，往往事半功倍。</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19470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66602" y="319464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3613150"/>
            <a:ext cx="6402705" cy="132207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（七）一致性原则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一致性原则是要求班主任在处理偶发事件时，一定要顾及学校、家庭、社会环境等各方面的因素。各种因素的力量步调要一致，相互配合。对学生形成连续不断、步调一致的教育，才能达到良好效果。</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一、偶发事件的处理原则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2"/>
          <a:stretch>
            <a:fillRect/>
          </a:stretch>
        </p:blipFill>
        <p:spPr>
          <a:xfrm>
            <a:off x="7068910" y="3094551"/>
            <a:ext cx="5192434" cy="4318530"/>
          </a:xfrm>
          <a:prstGeom prst="rect">
            <a:avLst/>
          </a:prstGeom>
          <a:effectLst>
            <a:outerShdw blurRad="25400" dist="25400" dir="2700000" algn="tl" rotWithShape="0">
              <a:prstClr val="black">
                <a:alpha val="40000"/>
              </a:prstClr>
            </a:outerShdw>
          </a:effectLst>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32207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（八）可接受原则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处理偶发事件不可忽视的一条就是看当事双方对处理意见或结果能否心悦诚服地接受，不能强加于人，处理流于形式。要让受教育的对象从内心深处接受，认识到错误，进而改正。</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19470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66602" y="319464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3613150"/>
            <a:ext cx="6402705" cy="163004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（九）冷处理原则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冷处理，是对班主任自身而言，在处理突发事件时不能急于表态和下结论，要弄清楚事件的来龙去脉。太过于草率和盲目，往往会使自己陷于被动。保持冷静、公平、宽容、服务的心态，班主任工作就顺利得多。</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一、偶发事件的处理原则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2"/>
          <a:stretch>
            <a:fillRect/>
          </a:stretch>
        </p:blipFill>
        <p:spPr>
          <a:xfrm>
            <a:off x="7068910" y="3094551"/>
            <a:ext cx="5192434" cy="4318530"/>
          </a:xfrm>
          <a:prstGeom prst="rect">
            <a:avLst/>
          </a:prstGeom>
          <a:effectLst>
            <a:outerShdw blurRad="25400" dist="25400" dir="2700000" algn="tl" rotWithShape="0">
              <a:prstClr val="black">
                <a:alpha val="40000"/>
              </a:prstClr>
            </a:outerShdw>
          </a:effectLst>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376045"/>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心理学效应</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152650" y="2103120"/>
            <a:ext cx="7565390" cy="355346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1. 蝴蝶效应。美国麻省理工学院气象学家洛伦兹（Lorenz）认定他发现了新的现象：“对初始值的极端不稳定性”。这又称“蝴蝶效应”，亚洲蝴蝶拍拍翅膀，将使美洲几个月后出现比狂风还厉害的龙卷风！蝴蝶效应说的就是“一件事”对结果的影响，就像只改动了一点，数据计算的结果都会相差十万八千里。</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2. 晕轮效应。人们对人的认知和判断往往只从局部出发，扩散而得出整体印象，也即常常以偏概全。一个人如果被标明是好的，他就会被一种积极肯定的光环笼罩，并被赋予各种好的品质；如果一个人被标明是坏的，他就被一种消极否定的光环所笼罩，并被认为具有各种坏品质。</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578465" y="94488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412032" y="443488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4508500" y="93218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心理学效应</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330960"/>
            <a:ext cx="9203690" cy="493903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3. 第一印象效应。让两个学生都做对30 道题中的一半，但是让学生A做对的题目尽量出现在前15 道题，而让学生B 做对的题目尽量出现在后15 道题，然后让一些被试对这两个学生进行评价：两相比较，谁更聪明一些？结果发现，多数被试都认为学生A 更聪明。这就是第一印象效应。人与人第一次交往中给对方留下的印象，在对方的头脑中形成并占据着主导地位，这种效应即为第一印象效应。</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4. 皮格马利翁效应。暗示在本质上，是人的情感和观念，会不同程度地受到别人下意识的影响。人们会不自觉地接受自己喜欢、钦佩、信任和崇拜的人的影响和暗示。而这种暗示，正是让你梦想成真的基石之一。</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5. 马太效应（Matthew Eff ect），是指好的愈好、坏的愈坏、多的愈多、少的愈少的一种现象。“马太效应”这一名字来自于《圣经·马太福音》中的一则寓言。罗伯特·莫顿归纳“马太效应”为：任何个体、群体或地区，一旦在某一个方面（如金钱、名誉、地位等）获得成功和进步，就会产生一种积累优势，就会有更多的机会取得更大的成功和进步。此术语后为经济学界所借用，反映“贫者愈贫、富者愈富、赢家通吃”的经济学中收入分配不公的现象。</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7061835" cy="501586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（一）降温处理法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中发生的偶发事件，可以采取淡化的方法，暂时“搁置”起来；或是稍作处理，留待以后再从容处理。这种方法多用在学生与学生之间、学生与教师之间发生了争执对立，或课堂教学中个别学生发生了一些较严重的违纪事件时。发生偶发事件后，学生多半头脑发热、情绪不稳，很难心平气和地接受教育，有时甚至会产生严重的逆反情绪，使局面难以收拾；而教师也容易心理失衡，缺乏充分的心理准备和冷静的分析，如果贸然进行“热处理”，难免发生失误或难以取得最佳的教育效果。例如，一位教师在操场上看到两个男孩起了争执，这位教师没有慌张，也没有大声训斥学生，而是微笑着说：“你们俩，都已经是高中生了，有了小矛盾还不会处理？双方冷静一下，老师相信你们能够自己解决的。”随着教师的话语，两位学生平息了下来，不好意思地低下了头。这种方法不仅避免了事态的激化，更主要的是让学生自己解决纠纷，体现了这位教师的现代教育意识。</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实施冷处理，并不是对事件不做处理，也不是拖拖拉拉不及时处理，而是尽量减少偶发事件的负面影响，争取调查了解的时间，等待最佳的教育时机，为全面、干净、彻底解决偶发事件，做好充分准备。</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二、偶发事件的处理方法</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4727" y="3764552"/>
            <a:ext cx="3390518" cy="33905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80390" y="1951355"/>
            <a:ext cx="7061835" cy="347662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（二）幽默化解法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于采用幽默的方式进行化解。运用幽默，不仅是为调节情绪，缓解冲突，更主要的是，它本身就是教育的武器。幽默是智慧的表现，也许能将一场冲突消于无形，正所谓“谈笑间，樯橹灰飞烟灭”。一位老师刚刚走进教室，就只见一个足球飞了进来，正好被砸中，一看正是班里的“名人”李明和张军。教室顿时安静了下来。他们一见砸中老师了也非常尴尬。这位老师看了看他们，又看看全班同学，说：“球踢得不错，命中目标，得分，但是下次踢球到操场上去踢。如果在教室中踢球，我就会亮红牌，把你们罚下场。”教室里的气氛得到了缓和。像这样的处理，寓教于笑，妙趣横生，学生感受到的只会是春风拂面，只会是诙谐和机智，从而发出会心的一笑，之后投入到正常的学习中去。</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二、偶发事件的处理方法</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3395" y="3249295"/>
            <a:ext cx="3507740" cy="35077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922020"/>
          </a:xfrm>
          <a:prstGeom prst="rect">
            <a:avLst/>
          </a:prstGeom>
        </p:spPr>
        <p:txBody>
          <a:bodyPr wrap="square">
            <a:spAutoFit/>
          </a:bodyPr>
          <a:lstStyle/>
          <a:p>
            <a:pPr algn="l"/>
            <a:r>
              <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小学班级偶发事件管理</a:t>
            </a:r>
            <a:endPar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项目七</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00380" y="1617980"/>
            <a:ext cx="7221220" cy="470789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（三）以变应变法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当课堂教学超出原来的设想，突然出现意料不到的情况，且影响到正常的教学时，教师可以采取以变应变的方式。例如，著名特级教师于漪老师上课时，几只蝴蝶飞进了教室，吸引了同学们的注意力。于漪老师是这样处理的：她首先让学生把蝴蝶赶走，然后让学生以蝴蝶飞进教室为题打一词牌名，同学们苦思冥想不得其解时，于漪老师给出了答案：“‘蝶恋花’啊，因为你们都是祖国的花朵！”在同学们会意的笑声中，于漪老师又开始了她的讲课。</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              </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（四）借题发挥法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把课堂教学中的偶发事件巧妙地融进自己的教学中，利用课堂教学中出现的意外情况，借题发挥大做“文章”。一位政治特级教师也碰到过麻雀飞进教室的情况，他借“不速之客”麻雀的出现，给大家讲了一个“麻雀的冤案”的故事：“20 世纪五六十年代，我国曾经把麻雀与苍蝇、蚊子一起列入害虫名单，在全国开展消灭麻雀的运动，理由是麻雀偷吃掉大量的粮食。</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二、偶发事件的处理方法</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3395" y="3249295"/>
            <a:ext cx="3507740" cy="3507740"/>
          </a:xfrm>
          <a:prstGeom prst="rect">
            <a:avLst/>
          </a:prstGeom>
        </p:spPr>
      </p:pic>
      <p:sp>
        <p:nvSpPr>
          <p:cNvPr id="11" name="Freeform 105"/>
          <p:cNvSpPr/>
          <p:nvPr/>
        </p:nvSpPr>
        <p:spPr bwMode="auto">
          <a:xfrm>
            <a:off x="2295114" y="399480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76127" y="399474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00380" y="1617980"/>
            <a:ext cx="7221220" cy="470789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 但事后的实践表明，麻雀蒙受了冤屈，因为麻雀对人类的益处远远大于它对人类的危害。”之后，他又以此为题，让学生运用所学的哲学道理加以分析。同学们反应热烈，兴趣十足。有的从矛盾主次方面的角度，说明麻雀对人类有利有弊，但利大于弊，看问题应抓住本质和主流；有的运用普遍联系的原理，分析消灭麻雀会破坏生态平衡；还有的从认识发展的角度，说明人类对麻雀的认识经历了一个不断深化的过程……这样，这位教师巧妙地借麻雀的出现，引导学生复习巩固了所学知识。      </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sym typeface="+mn-ea"/>
              </a:rPr>
              <a:t>（五）因势利导法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sym typeface="+mn-ea"/>
              </a:rPr>
              <a:t>所谓“势”，是指事情发展所表现出来的趋向。处理偶发事件时，要注意发现和挖掘事件本身所表现出来的积极意义，然后或顺势把学生引向正路，或逆势把学生拉向正轨。当偶发事件发生后，要善于与学生沟通，善于取得集体舆论的支持，善于发现和捕捉偶发事件中的“闪光点”和转化的“契机”，挖掘积极因素，化不利为有利，把偶发事件的处理迅速纳入最为有利的轨道。</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二、偶发事件的处理方法</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sp>
        <p:nvSpPr>
          <p:cNvPr id="11" name="Freeform 105"/>
          <p:cNvSpPr/>
          <p:nvPr/>
        </p:nvSpPr>
        <p:spPr bwMode="auto">
          <a:xfrm>
            <a:off x="2295114" y="399480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76127" y="399474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465" y="3863340"/>
            <a:ext cx="3014980" cy="30149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271145" y="1179830"/>
            <a:ext cx="7740650" cy="563118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（六）爱心感化法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偶发事件经常发生在一些“学困生”身上，他们自尊心强，同时自卑心理也较重，他们十分渴望得到教师的信任和尊重，即使有了差错，也希望得到谅解。教师应坚信每个学生都是可以教育好的，在处理偶发事件时，注意把严肃、善意的批评与信任、鼓励结合起来，把“尽量多的要求”与“尽可能多的尊重”结合起来，切不可感情用事，用训斥甚至是体罚或变相体罚等方法简单粗暴地处理，以免激起师生之间的矛盾，造成师生之间对立情绪的扩大。</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（七）巧妙暗示法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多用在那些上课注意力不集中、思想开小差的学生身上。当偶发事件发生时，教师可视情况用语言、眼神、手势等作暗示。如果暗示不起作用，教师可换用个别提醒法，可以边讲课边走到该生身边，或亲切地摸摸他的头，或轻轻地敲敲他的书本和课桌。如果以上两种方法都不见效，还可以尝试重点提问法，通过个别提问，强迫学生把注意力转移过来。如发现有学生打瞌睡，教师随即说了句：“春风吹得书生醉，莫把课堂当睡堂。”同学们一笑，那位同学睡意全无。再如对个别开小差的学生，可提醒道：“唯物辩证法告诉我们，任何事物都是一分为二的，但唯有一心不可二用，上课时一定要集中精力。”</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78815" y="615315"/>
            <a:ext cx="35356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二、偶发事件的处理方法</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62415" y="386334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sp>
        <p:nvSpPr>
          <p:cNvPr id="11" name="Freeform 105"/>
          <p:cNvSpPr/>
          <p:nvPr/>
        </p:nvSpPr>
        <p:spPr bwMode="auto">
          <a:xfrm>
            <a:off x="2295114" y="360427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3" name="Freeform 105"/>
          <p:cNvSpPr/>
          <p:nvPr/>
        </p:nvSpPr>
        <p:spPr bwMode="auto">
          <a:xfrm flipH="1">
            <a:off x="2776127" y="360421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pic>
        <p:nvPicPr>
          <p:cNvPr id="6" name="图片 5"/>
          <p:cNvPicPr>
            <a:picLocks noChangeAspect="1"/>
          </p:cNvPicPr>
          <p:nvPr/>
        </p:nvPicPr>
        <p:blipFill>
          <a:blip r:embed="rId3"/>
          <a:stretch>
            <a:fillRect/>
          </a:stretch>
        </p:blipFill>
        <p:spPr>
          <a:xfrm>
            <a:off x="8291127" y="2578325"/>
            <a:ext cx="4503556" cy="45035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23620"/>
            <a:ext cx="55594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学生日常生活中的偶发事件——咆哮的小成</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422400"/>
            <a:ext cx="9203690" cy="424624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学生小成平时经常迟到，并且不交作业。他属于虚心接受，坚决不改型学生。上学期接近期末时，他连续迟到数日，有一天甚至出现了不穿校服的现象。放学后，班主任王老师把他留了下来。他先是闪烁其词，而后突然两眼充满泪水，歇斯底里地大声咆哮：“你们就问吧！问吧！我出车祸被人撞死了也不会有人管我的！”</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被学生这一吼，老师忽然一愣，难道我错了吗？回想自己并没有任何不适当的言辞，老师马上又恢复了镇定，暂停了说话，让他坐下，冷静一会儿。王老师决定联系一下他的母亲。他母亲说，最近小成从广告上得知有免费培训日语的机会，在没有和母亲商量的情况下，他去了舅舅家，声泪俱下地分析自身家庭的不幸和自己立志好好学习，竟然说服舅舅，如果通过考试，就资助他去日本学习。所以，小成一直沉浸在去日留学的梦想中，放松了在校的行为常规。小成母亲也说小成最近有好几次出现歇斯底里的吼叫现象。王老师与小成母亲沟通后，针对小成的情况进行了分析，希望家长在鼓励孩子的同时，不能放松现在在读学校的各项纪律。家长表示支持老师的观点，并会对孩子进行教育。</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23620"/>
            <a:ext cx="55594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学生日常生活中的偶发事件——咆哮的小成</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708150"/>
            <a:ext cx="7766050" cy="355346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挂了电话，小成的情绪恢复得差不多了，老师开始和他聊起来。虽然不太看好学生的出国梦，但是，王老师首先还是肯定了他的这种美好愿望和为之进行的付出，然后强调了他是在读学生，梦想实现前还是要严格遵守在读学校的规章制度。小成表示理解，同意老师的观点。聊完已经将近6 点了，小成嘟囔着说：今天家里没有剩饭，身上又没钱，得饿肚子了。于是王老师拉着他解决了眼前的这顿晚餐。这件事后，小成在校的表现进步了很多，特别是迟到和不穿校服的问题几乎没有再发生。</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分析案例中班主任的做法。</a:t>
            </a:r>
            <a:endParaRPr lang="zh-CN" altLang="en-US" b="1">
              <a:solidFill>
                <a:srgbClr val="0070C0"/>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167620" y="102362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314242" y="461776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1807845" y="1708150"/>
            <a:ext cx="7766050" cy="251523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事件中，学生的情绪前后变化很快、很大。从最后的处理结果来看，这些情绪变化可能是学生掩饰错误、引起教师错觉的一种方法。这类学生的家庭养育通常存在问题，学生可能习惯于用此类错误的方法蒙混已犯的错误。在处理此类事件的过程中，教师首先要调整好自己的心态，注意自己的言辞，然后要通盘了解根本原因所在，最后要秉着特有的耐心和爱心，让学生既了解到自己的症结所在，又感受到老师对他的关心。这样，教师才能慢慢将学生导入到正确面对错误、积极改正错误的正途上去。</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167620" y="102362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314242" y="461776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909320"/>
            <a:ext cx="55594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学生自身偶发事件的处理——小龙的头发</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384300"/>
            <a:ext cx="9203690"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学生小龙平时在校表现不错，只是在头发问题上总是较难沟通。有一天，小龙的头发明显呈现出微微的波浪形，张老师让他回去整改。双休过去了，小龙的头发没有改变。按照要求，张老师让其立刻回去整改，并通知了学生母亲。没想到，下午快放学时，小龙和他的姨妈来到了学校。小龙的头发没有任何变化，他的姨妈怒气冲冲，指责老师不该让其回去整改，整改的时间按旷课处理对学生太过严厉，并说学生的头发是家长允许的，孩子长大了，稍微做个头，又不是很明显，这是定型不是烫发染发，有什么不可以。</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老师首先肯定了家长对学校纪律处理的重视，有如此重视学校纪律的家长，孩子也会因此特别理解纪律的严肃性。然后解释了中学生日常行为规范对中学生仪表的要求，不论是定型还是烫发染发，性质都是一样的。这会在一定程度上干扰学生正常的学习生活。最后，针对家长的情绪，张老师也做了让步，可以考虑是否取消旷课纪律处理，但前提是学生必须在家长陪同下在规定时间内整改好头发。处理完毕后，学生家长和学生满意地离开。学生也如期整改好头发。</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案例中的班主任如何处理与家长的关系？</a:t>
            </a:r>
            <a:endParaRPr lang="zh-CN" altLang="en-US" b="1">
              <a:solidFill>
                <a:srgbClr val="0070C0"/>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1807845" y="1708150"/>
            <a:ext cx="7766050" cy="251523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心理学研究表明，外界的教育作用，在人们情绪激动时，常表现为零效应，甚至产生负效应。发生了突发事件，学生犯了错误，家长情绪激动时，班主任不可急于批评，而是要有意“拖延”，耐心“等待”，以退为进，有时会收到意想不到的好效果。事件中，如果教师和家长顶牛，各执一词，“战争”只会爆发得更猛烈。因此，要处理好双方的矛盾，必须首先平息对方的怒火，待对方平静下来后，寻求解决问题的正确途径和方法。这样，便可使对方的认识得到提高，问题得到圆满解决。</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167620" y="102362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314242" y="461776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932180"/>
            <a:ext cx="55594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学生意外伤害事故的应对——学生的战斗</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330960"/>
            <a:ext cx="9203690" cy="493903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一天下午体育课，上课不久，有学生到办公室向我汇报，说四年级一班教室内有两名同学在打架，打得很凶，有一个甚至耳朵被打出了血。我闻讯赶到教室，只见郑同学与张同学正气势汹汹地对峙着，若不是周围几名同学拉着，“大战”仍不会停息。周围的“战场”一片“狼藉”：几张课桌歪歪斜斜，几个书包被丢在地上，里面的书撒满一地。见此情景，我不由得火冒三丈，但还是决定“冷处理”。叫走其他几个同学，我吩咐两人并排坐在我面前，足足有五分钟，我看着他们，一句话也不说。郑同学先还显得激动未平，后来见我这番情景，马上平静下来，和张同学一起疑惑地看着我。见已经“冷”得差不多了，我就让两人说说情况，但不能说“他对我怎么怎么样了”，必须说“我对他怎么怎么样了”。于是两人便吞吞吐吐说自己在“战斗”中的表现，说着说着，两个人便低下了头。紧接着，我从“一个巴掌拍不响”开始，联系刚学过的《跳水》一课对他们进行了一番教育，说得他们心服口服。最后，他们握手言欢，并相互为对方收拾起书包和课桌。这件事我没有在班内当众批评，也没有向双方的家长通报，但从这几个月反馈的情况来看，两名同学再也没有相互或与他人发生过争执。</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评析案例中班主任的做法。</a:t>
            </a:r>
            <a:endParaRPr lang="zh-CN" altLang="en-US" b="1">
              <a:solidFill>
                <a:srgbClr val="0070C0"/>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1807845" y="1708150"/>
            <a:ext cx="7766050" cy="320738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四年级的学生实际上已经有了一定的自我评价能力，能够用道德准则评价自我和他人的行为。因为自我监控能力不强，所以会产生过激行为。案例事件中，在当时相互对峙的情况下，如果班主任直接介入，当众大声呵斥这两名同学，或不分青红皂白直接请学生家长到校配合教育，会极大伤害学生的自尊心，可能导致的直接后果就是学生产生逆反心理。所以，将“热点”事件冷一冷，人工降温，再顺势让学生进行自我评价；反思，晓之以理，动之以情，既能有效化解“危机”，又能增强学生的自我认识。在一个星期后的家长会上，郑同学与张同学的家长分别找我谈了这件事，都说学生当天回家就主动向他们讲了事情的经过，并向家长承认了自己的错误。</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pic>
        <p:nvPicPr>
          <p:cNvPr id="8" name="图片 7"/>
          <p:cNvPicPr>
            <a:picLocks noChangeAspect="1"/>
          </p:cNvPicPr>
          <p:nvPr/>
        </p:nvPicPr>
        <p:blipFill>
          <a:blip r:embed="rId3"/>
          <a:stretch>
            <a:fillRect/>
          </a:stretch>
        </p:blipFill>
        <p:spPr>
          <a:xfrm>
            <a:off x="9482796" y="1028126"/>
            <a:ext cx="2542252" cy="515766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157595" cy="2861310"/>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班级由几十人组成，不可能永远如一泓池水，风平浪静，在日常的班级管理中，难免会出现一些偶发事件，比如失窃、打架斗殴、受伤等。偶发事件是最让班主任头痛的，但是也是最能体现班主任教育机智的。小学班级偶发事件事发偶然，但是其带来的影响却不可小觑，如果处理得不好，很可能会造成十分严重的后果。小学班主任必须学会及时妥善地处理好班级偶发事件，才能为班集体消除不稳定因素，防止不良影响的蔓延。</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14122" y="5095376"/>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5095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095240" y="2152015"/>
            <a:ext cx="6769735" cy="650240"/>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请同学们从教材7-2、7-3、7-4 中任选一个案例进行阅读。</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5130800" y="594995"/>
            <a:ext cx="6116955"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阅读案例设计偶发事件处理方案</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5131435" y="2913380"/>
            <a:ext cx="6732905" cy="2607310"/>
          </a:xfrm>
          <a:prstGeom prst="rect">
            <a:avLst/>
          </a:prstGeom>
          <a:solidFill>
            <a:schemeClr val="accent2"/>
          </a:solidFill>
        </p:spPr>
        <p:txBody>
          <a:bodyPr wrap="square">
            <a:spAutoFit/>
          </a:bodyPr>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 采用小组合作的模式。</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 设计偶发事件处理方案。</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3. 处理方案可以围绕以下几个方面进行：</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（1）事件背景</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（2）处理程序</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（3）学生反馈</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（4）总结与启示</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4. 各小组汇报处理方案，同学点评，教师总结。</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2"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419475" cy="209169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了解小学班级偶发事件的概念及特点，理解并掌握小学班级偶发事件的类型。</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掌握小学班级偶发事件的处理原则及方法。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能够根据班级偶发事件的处理原则来分析现实班级管理中出现的偶发事件。</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能够采取合理的方法应对小学班级偶发事件。</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59131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通过对不同类型的偶发事件案例进行分析，学会巧妙运用处理偶发事件的方法。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通过小组合作的方式，提高合作意识，掌握小学班级偶发事件处理的原则。</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988310" cy="1341755"/>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培养学生临时处事和应变能力。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提高学生的学习热情，培养学生良好的职业素养。</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85217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一场恶作剧</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那天吃过午饭大约半个小时后，我布置好作业，回办公室拿教案。待我返回教室时，发现原本敞开的门变成了虚掩的。我边纳闷儿边推开门，突然“啪”的一声，一块被水浸透的海绵从上面落下，险些砸在我头上。看着学生们笑得前仰后合，我紧皱着眉头，怒目圆睁，生气极了，想狠狠地训斥他们一顿。孩子们见我真生气了，立刻止住笑，悄悄低下头，那样子活像是惹了祸的小猫。这不由得使我想起了自己一岁多的儿子，每当我绷起脸时，他也是这副模样。我胸中的火气瞬间消失了，我又换上和颜悦色的表情追问是谁在和老师开玩笑，他们七嘴八舌地讲起来，我才明白那天是愚人节。我笑着对孩子们说：“你们把今天这件事写在日记本上吧，可不要写成检讨啊，小淘气包们。”</a:t>
            </a:r>
            <a:endParaRPr lang="zh-CN" altLang="en-US">
              <a:solidFill>
                <a:schemeClr val="tx1"/>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pic>
        <p:nvPicPr>
          <p:cNvPr id="3" name="图片 2" descr="zuqiu"/>
          <p:cNvPicPr>
            <a:picLocks noChangeAspect="1"/>
          </p:cNvPicPr>
          <p:nvPr/>
        </p:nvPicPr>
        <p:blipFill>
          <a:blip r:embed="rId3"/>
          <a:stretch>
            <a:fillRect/>
          </a:stretch>
        </p:blipFill>
        <p:spPr>
          <a:xfrm>
            <a:off x="-573405" y="3493135"/>
            <a:ext cx="3246120" cy="32461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85217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一场恶作剧</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我希望这件事能给他们留下一些启示，第二天我请学生自愿读了自己的日记，我也通过自己的日记告诉他们当时我的感受。“今天，我被自己最爱的学生戏弄了，我当时气愤极了，也伤心透了。平时，我把他们当作朋友，他们生病了，我问候他们，给他们送水送药买水果；他们受了委屈，我关心他们，给他们排忧解难；他们取得了好成绩，我真心地祝福他们，同他们一起欢呼雀跃。然而今天，他们却让我觉得非常尴尬。但是看着他们不知所措的样子，我又忍不住原谅了他们， 因为在我心里我是那样地爱他们。”听完以后，孩子们的眼睛里闪着泪光。我接着说：“老师真心希望，当你们再搞恶作剧时，能想一想后果。倘若当时老师手中拿着满杯的开水呢？你们应该怎样尊重你们的大朋友呢？ ”听了我的话，孩子们的头都低了下来⋯⋯</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案例带给我们怎样的启示？</a:t>
            </a: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pic>
        <p:nvPicPr>
          <p:cNvPr id="3" name="图片 2" descr="zuqiu"/>
          <p:cNvPicPr>
            <a:picLocks noChangeAspect="1"/>
          </p:cNvPicPr>
          <p:nvPr/>
        </p:nvPicPr>
        <p:blipFill>
          <a:blip r:embed="rId3"/>
          <a:stretch>
            <a:fillRect/>
          </a:stretch>
        </p:blipFill>
        <p:spPr>
          <a:xfrm>
            <a:off x="-573405" y="3493135"/>
            <a:ext cx="3246120" cy="32461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386965" y="418465"/>
            <a:ext cx="7357745" cy="4248785"/>
            <a:chOff x="180635" y="1564448"/>
            <a:chExt cx="6560737"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180635" y="1564448"/>
              <a:ext cx="6560737" cy="3960000"/>
            </a:xfrm>
            <a:prstGeom prst="rect">
              <a:avLst/>
            </a:prstGeom>
          </p:spPr>
        </p:pic>
        <p:sp>
          <p:nvSpPr>
            <p:cNvPr id="5" name="文本框 4"/>
            <p:cNvSpPr txBox="1"/>
            <p:nvPr/>
          </p:nvSpPr>
          <p:spPr>
            <a:xfrm>
              <a:off x="1219640" y="3905766"/>
              <a:ext cx="4542746"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小学班级偶发</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事件概述</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了解小学班级偶发事件的概念。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理解并掌握小学班级偶发事件的特点及类型。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能够结合所学知识判断班级偶发事件的类型。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0930" y="3766185"/>
            <a:ext cx="3877310"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试着分析与评价引导案例中班主任的做法。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2258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10143</Words>
  <Application>WPS 演示</Application>
  <PresentationFormat>宽屏</PresentationFormat>
  <Paragraphs>407</Paragraphs>
  <Slides>41</Slides>
  <Notes>23</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41</vt:i4>
      </vt:variant>
    </vt:vector>
  </HeadingPairs>
  <TitlesOfParts>
    <vt:vector size="61" baseType="lpstr">
      <vt:lpstr>Arial</vt:lpstr>
      <vt:lpstr>宋体</vt:lpstr>
      <vt:lpstr>Wingdings</vt:lpstr>
      <vt:lpstr>黑体</vt:lpstr>
      <vt:lpstr>微软雅黑</vt:lpstr>
      <vt:lpstr>Wingdings</vt:lpstr>
      <vt:lpstr>Calibri Light</vt:lpstr>
      <vt:lpstr>Roboto Light</vt:lpstr>
      <vt:lpstr>Latha</vt:lpstr>
      <vt:lpstr>Times New Roman</vt:lpstr>
      <vt:lpstr>字魂79号-萌趣奶油体</vt:lpstr>
      <vt:lpstr>字魂131号-酷乐潮玩体</vt:lpstr>
      <vt:lpstr>字魂59号-创粗黑</vt:lpstr>
      <vt:lpstr>Arial Unicode MS</vt:lpstr>
      <vt:lpstr>思源黑体 CN Medium</vt:lpstr>
      <vt:lpstr>思源黑体 CN Heavy</vt:lpstr>
      <vt:lpstr>字魂20号-石头体</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797</cp:revision>
  <dcterms:created xsi:type="dcterms:W3CDTF">2019-06-17T03:36:00Z</dcterms:created>
  <dcterms:modified xsi:type="dcterms:W3CDTF">2021-05-19T02:32:24Z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