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69"/>
  </p:handoutMasterIdLst>
  <p:sldIdLst>
    <p:sldId id="256" r:id="rId4"/>
    <p:sldId id="292" r:id="rId6"/>
    <p:sldId id="293" r:id="rId7"/>
    <p:sldId id="8705" r:id="rId8"/>
    <p:sldId id="321" r:id="rId9"/>
    <p:sldId id="8706" r:id="rId10"/>
    <p:sldId id="8707" r:id="rId11"/>
    <p:sldId id="294" r:id="rId12"/>
    <p:sldId id="263" r:id="rId13"/>
    <p:sldId id="318" r:id="rId14"/>
    <p:sldId id="270" r:id="rId15"/>
    <p:sldId id="8773" r:id="rId16"/>
    <p:sldId id="8774" r:id="rId17"/>
    <p:sldId id="8775" r:id="rId18"/>
    <p:sldId id="8777" r:id="rId19"/>
    <p:sldId id="8778" r:id="rId20"/>
    <p:sldId id="8779" r:id="rId21"/>
    <p:sldId id="8780" r:id="rId22"/>
    <p:sldId id="8781" r:id="rId23"/>
    <p:sldId id="8782" r:id="rId24"/>
    <p:sldId id="8783" r:id="rId25"/>
    <p:sldId id="8784" r:id="rId26"/>
    <p:sldId id="8785" r:id="rId27"/>
    <p:sldId id="8786" r:id="rId28"/>
    <p:sldId id="8787" r:id="rId29"/>
    <p:sldId id="8788" r:id="rId30"/>
    <p:sldId id="8789" r:id="rId31"/>
    <p:sldId id="8790" r:id="rId32"/>
    <p:sldId id="8791" r:id="rId33"/>
    <p:sldId id="8792" r:id="rId34"/>
    <p:sldId id="8793" r:id="rId35"/>
    <p:sldId id="8893" r:id="rId36"/>
    <p:sldId id="8894" r:id="rId37"/>
    <p:sldId id="8795" r:id="rId38"/>
    <p:sldId id="8797" r:id="rId39"/>
    <p:sldId id="8857" r:id="rId40"/>
    <p:sldId id="8860" r:id="rId41"/>
    <p:sldId id="8861" r:id="rId42"/>
    <p:sldId id="8862" r:id="rId43"/>
    <p:sldId id="8863" r:id="rId44"/>
    <p:sldId id="8864" r:id="rId45"/>
    <p:sldId id="8865" r:id="rId46"/>
    <p:sldId id="8866" r:id="rId47"/>
    <p:sldId id="8868" r:id="rId48"/>
    <p:sldId id="8869" r:id="rId49"/>
    <p:sldId id="8870" r:id="rId50"/>
    <p:sldId id="8871" r:id="rId51"/>
    <p:sldId id="8873" r:id="rId52"/>
    <p:sldId id="8876" r:id="rId53"/>
    <p:sldId id="8874" r:id="rId54"/>
    <p:sldId id="8877" r:id="rId55"/>
    <p:sldId id="8878" r:id="rId56"/>
    <p:sldId id="8879" r:id="rId57"/>
    <p:sldId id="8880" r:id="rId58"/>
    <p:sldId id="8881" r:id="rId59"/>
    <p:sldId id="8882" r:id="rId60"/>
    <p:sldId id="8883" r:id="rId61"/>
    <p:sldId id="8884" r:id="rId62"/>
    <p:sldId id="8895" r:id="rId63"/>
    <p:sldId id="8896" r:id="rId64"/>
    <p:sldId id="8887" r:id="rId65"/>
    <p:sldId id="8889" r:id="rId66"/>
    <p:sldId id="8650" r:id="rId67"/>
    <p:sldId id="8548" r:id="rId68"/>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3E7EF"/>
    <a:srgbClr val="ED796F"/>
    <a:srgbClr val="F1B3C8"/>
    <a:srgbClr val="FAE2D0"/>
    <a:srgbClr val="ABD6F9"/>
    <a:srgbClr val="F2C6D9"/>
    <a:srgbClr val="F36E07"/>
    <a:srgbClr val="F3541A"/>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51"/>
        <p:guide pos="38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3" Type="http://schemas.openxmlformats.org/officeDocument/2006/relationships/tags" Target="tags/tag63.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3.xml"/><Relationship Id="rId69" Type="http://schemas.openxmlformats.org/officeDocument/2006/relationships/handoutMaster" Target="handoutMasters/handoutMaster1.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0030101010101" charset="-122"/>
              <a:cs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0030101010101" charset="-122"/>
              </a:rPr>
            </a:fld>
            <a:endParaRPr lang="zh-CN" altLang="en-US">
              <a:latin typeface="黑体" panose="0201060003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0030101010101" charset="-122"/>
              <a:cs typeface="黑体" panose="0201060003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0030101010101" charset="-122"/>
              </a:rPr>
            </a:fld>
            <a:endParaRPr lang="zh-CN" altLang="en-US">
              <a:latin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cs typeface="黑体" panose="0201060003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0030101010101" charset="-122"/>
                <a:ea typeface="黑体" panose="02010600030101010101" charset="-122"/>
                <a:cs typeface="黑体" panose="0201060003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cs typeface="黑体" panose="0201060003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黑体" panose="0201060003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8982075" y="0"/>
            <a:ext cx="3149283" cy="3806678"/>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601446" y="550829"/>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7E8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0030101010101" charset="-122"/>
                <a:ea typeface="黑体" panose="02010600030101010101" charset="-122"/>
                <a:cs typeface="黑体" panose="0201060003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0030101010101" charset="-122"/>
          <a:ea typeface="黑体" panose="02010600030101010101" charset="-122"/>
          <a:cs typeface="黑体" panose="0201060003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0030101010101" charset="-122"/>
          <a:ea typeface="黑体" panose="02010600030101010101" charset="-122"/>
          <a:cs typeface="黑体" panose="0201060003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0030101010101" charset="-122"/>
          <a:ea typeface="黑体" panose="02010600030101010101" charset="-122"/>
          <a:cs typeface="黑体" panose="0201060003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0030101010101" charset="-122"/>
          <a:ea typeface="黑体" panose="02010600030101010101" charset="-122"/>
          <a:cs typeface="黑体" panose="0201060003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0030101010101" charset="-122"/>
          <a:ea typeface="黑体" panose="02010600030101010101"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黑体" panose="02010600030101010101" charset="-122"/>
                <a:ea typeface="微软雅黑" panose="020B0503020204020204" charset="-122"/>
                <a:cs typeface="黑体" panose="02010600030101010101"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黑体" panose="02010600030101010101" charset="-122"/>
          <a:ea typeface="微软雅黑" panose="020B0503020204020204" charset="-122"/>
          <a:cs typeface="黑体" panose="02010600030101010101"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黑体" panose="02010600030101010101" charset="-122"/>
          <a:ea typeface="微软雅黑" panose="020B0503020204020204" charset="-122"/>
          <a:cs typeface="黑体"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7.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microsoft.com/office/2007/relationships/hdphoto" Target="../media/image35.wdp"/><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17.png"/><Relationship Id="rId3" Type="http://schemas.microsoft.com/office/2007/relationships/hdphoto" Target="../media/image35.wdp"/><Relationship Id="rId2" Type="http://schemas.openxmlformats.org/officeDocument/2006/relationships/image" Target="../media/image34.png"/><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17.png"/><Relationship Id="rId3" Type="http://schemas.microsoft.com/office/2007/relationships/hdphoto" Target="../media/image35.wdp"/><Relationship Id="rId2" Type="http://schemas.openxmlformats.org/officeDocument/2006/relationships/image" Target="../media/image34.png"/><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17.png"/><Relationship Id="rId3" Type="http://schemas.microsoft.com/office/2007/relationships/hdphoto" Target="../media/image35.wdp"/><Relationship Id="rId2" Type="http://schemas.openxmlformats.org/officeDocument/2006/relationships/image" Target="../media/image34.png"/><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32.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6.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17.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6.xml"/><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image" Target="../media/image38.png"/></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4.xml"/><Relationship Id="rId7"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37.png"/><Relationship Id="rId4" Type="http://schemas.openxmlformats.org/officeDocument/2006/relationships/image" Target="../media/image1.svg"/><Relationship Id="rId3" Type="http://schemas.openxmlformats.org/officeDocument/2006/relationships/image" Target="../media/image36.png"/><Relationship Id="rId2" Type="http://schemas.openxmlformats.org/officeDocument/2006/relationships/image" Target="../media/image17.png"/><Relationship Id="rId1" Type="http://schemas.openxmlformats.org/officeDocument/2006/relationships/image" Target="../media/image39.png"/></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5.xml"/><Relationship Id="rId7"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37.png"/><Relationship Id="rId4" Type="http://schemas.openxmlformats.org/officeDocument/2006/relationships/image" Target="../media/image1.svg"/><Relationship Id="rId3" Type="http://schemas.openxmlformats.org/officeDocument/2006/relationships/image" Target="../media/image36.png"/><Relationship Id="rId2" Type="http://schemas.openxmlformats.org/officeDocument/2006/relationships/image" Target="../media/image17.png"/><Relationship Id="rId1" Type="http://schemas.openxmlformats.org/officeDocument/2006/relationships/image" Target="../media/image39.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44.png"/><Relationship Id="rId1" Type="http://schemas.openxmlformats.org/officeDocument/2006/relationships/image" Target="../media/image4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42.png"/><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42.png"/><Relationship Id="rId1" Type="http://schemas.openxmlformats.org/officeDocument/2006/relationships/image" Target="../media/image41.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42.png"/><Relationship Id="rId1" Type="http://schemas.openxmlformats.org/officeDocument/2006/relationships/image" Target="../media/image41.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image" Target="../media/image42.png"/><Relationship Id="rId1"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6.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7.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8.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7.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nvSpPr>
          <p:spPr>
            <a:xfrm>
              <a:off x="4869198" y="3224208"/>
              <a:ext cx="2994303" cy="398780"/>
            </a:xfrm>
            <a:prstGeom prst="rect">
              <a:avLst/>
            </a:prstGeom>
            <a:noFill/>
          </p:spPr>
          <p:txBody>
            <a:bodyPr wrap="square" rtlCol="0">
              <a:spAutoFit/>
            </a:bodyPr>
            <a:lstStyle/>
            <a:p>
              <a:pPr algn="ctr"/>
              <a:r>
                <a:rPr lang="zh-CN" altLang="en-US" sz="2000" spc="600" dirty="0">
                  <a:solidFill>
                    <a:srgbClr val="ED796F"/>
                  </a:solidFill>
                  <a:latin typeface="黑体" panose="02010600030101010101" charset="-122"/>
                  <a:ea typeface="黑体" panose="02010600030101010101" charset="-122"/>
                  <a:cs typeface="+mn-ea"/>
                  <a:sym typeface="+mn-lt"/>
                </a:rPr>
                <a:t>小学教育专业</a:t>
              </a:r>
              <a:endParaRPr lang="zh-CN" altLang="en-US" sz="2000" spc="600" dirty="0">
                <a:solidFill>
                  <a:srgbClr val="ED796F"/>
                </a:solidFill>
                <a:latin typeface="黑体" panose="02010600030101010101" charset="-122"/>
                <a:ea typeface="黑体" panose="0201060003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003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nvSpPr>
          <p:spPr>
            <a:xfrm>
              <a:off x="4683312" y="1336202"/>
              <a:ext cx="2983650" cy="398780"/>
            </a:xfrm>
            <a:prstGeom prst="rect">
              <a:avLst/>
            </a:prstGeom>
            <a:noFill/>
          </p:spPr>
          <p:txBody>
            <a:bodyPr wrap="square" rtlCol="0">
              <a:spAutoFit/>
            </a:bodyPr>
            <a:lstStyle/>
            <a:p>
              <a:pPr algn="ctr"/>
              <a:r>
                <a:rPr lang="zh-CN" altLang="en-US" sz="2000" dirty="0">
                  <a:solidFill>
                    <a:schemeClr val="bg1"/>
                  </a:solidFill>
                  <a:latin typeface="黑体" panose="02010600030101010101" charset="-122"/>
                  <a:ea typeface="黑体" panose="02010600030101010101" charset="-122"/>
                  <a:cs typeface="+mn-ea"/>
                  <a:sym typeface="+mn-lt"/>
                </a:rPr>
                <a:t>北京出版社</a:t>
              </a:r>
              <a:endParaRPr lang="zh-CN" altLang="en-US" sz="2000" dirty="0">
                <a:solidFill>
                  <a:schemeClr val="bg1"/>
                </a:solidFill>
                <a:latin typeface="黑体" panose="02010600030101010101" charset="-122"/>
                <a:ea typeface="黑体" panose="0201060003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rPr>
              <a:t>班级管理</a:t>
            </a:r>
            <a:endParaRPr kumimoji="0" lang="zh-CN" altLang="en-US" sz="9400" b="1" kern="0" spc="-300" dirty="0">
              <a:ln w="38100">
                <a:solidFill>
                  <a:srgbClr val="ED796F"/>
                </a:solidFill>
              </a:ln>
              <a:solidFill>
                <a:schemeClr val="bg1"/>
              </a:solidFill>
              <a:latin typeface="黑体" panose="02010600030101010101" charset="-122"/>
              <a:ea typeface="黑体" panose="02010600030101010101"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十三五</a:t>
              </a:r>
              <a:r>
                <a:rPr lang="en-US" altLang="zh-CN"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a:t>
              </a:r>
              <a:r>
                <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rPr>
                <a:t>职业教育国家规划教材</a:t>
              </a:r>
              <a:endParaRPr lang="zh-CN" altLang="en-US" sz="2000" b="1" dirty="0">
                <a:solidFill>
                  <a:schemeClr val="tx1">
                    <a:lumMod val="75000"/>
                    <a:lumOff val="25000"/>
                  </a:schemeClr>
                </a:solidFill>
                <a:latin typeface="黑体" panose="02010600030101010101" charset="-122"/>
                <a:ea typeface="黑体" panose="02010600030101010101" charset="-122"/>
                <a:cs typeface="黑体" panose="02010600030101010101" charset="-122"/>
                <a:sym typeface="+mn-lt"/>
              </a:endParaRPr>
            </a:p>
          </p:txBody>
        </p:sp>
        <p:pic>
          <p:nvPicPr>
            <p:cNvPr id="3" name="图片 2" descr="标识矢量图_"/>
            <p:cNvPicPr>
              <a:picLocks noChangeAspect="1"/>
            </p:cNvPicPr>
            <p:nvPr/>
          </p:nvPicPr>
          <p:blipFill>
            <a:blip r:embed="rId1"/>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36" name="矩形 35"/>
          <p:cNvSpPr/>
          <p:nvPr/>
        </p:nvSpPr>
        <p:spPr>
          <a:xfrm>
            <a:off x="2926267" y="1521206"/>
            <a:ext cx="5391802" cy="697625"/>
          </a:xfrm>
          <a:prstGeom prst="rect">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一、小学班级日常工作管理的内涵</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2" name="矩形 1"/>
          <p:cNvSpPr/>
          <p:nvPr/>
        </p:nvSpPr>
        <p:spPr>
          <a:xfrm>
            <a:off x="2959287" y="2629959"/>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二、小学班级日常工作管理的内容</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38" name="矩形 37"/>
          <p:cNvSpPr/>
          <p:nvPr/>
        </p:nvSpPr>
        <p:spPr>
          <a:xfrm>
            <a:off x="2992307" y="3669474"/>
            <a:ext cx="5391802" cy="697625"/>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三、小学班级日常工作管理的方法</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6" name="矩形 15"/>
          <p:cNvSpPr/>
          <p:nvPr/>
        </p:nvSpPr>
        <p:spPr>
          <a:xfrm>
            <a:off x="8383696" y="1521207"/>
            <a:ext cx="146399" cy="697624"/>
          </a:xfrm>
          <a:prstGeom prst="rect">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810964" y="1300884"/>
            <a:ext cx="697625" cy="1121760"/>
          </a:xfrm>
          <a:prstGeom prst="triangle">
            <a:avLst>
              <a:gd name="adj" fmla="val 47980"/>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11001" y="2629917"/>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4" name="矩形 3"/>
          <p:cNvSpPr/>
          <p:nvPr/>
        </p:nvSpPr>
        <p:spPr>
          <a:xfrm>
            <a:off x="8452911" y="3662427"/>
            <a:ext cx="146399" cy="697624"/>
          </a:xfrm>
          <a:prstGeom prst="rect">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19219" y="2429279"/>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6" name="等腰三角形 5"/>
          <p:cNvSpPr/>
          <p:nvPr/>
        </p:nvSpPr>
        <p:spPr>
          <a:xfrm rot="5400000">
            <a:off x="8870654" y="3449089"/>
            <a:ext cx="697625" cy="1121760"/>
          </a:xfrm>
          <a:prstGeom prst="triangle">
            <a:avLst>
              <a:gd name="adj" fmla="val 47980"/>
            </a:avLst>
          </a:prstGeom>
          <a:solidFill>
            <a:srgbClr val="FAE2D0"/>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793615" y="70485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一、小学班级日常工作管理的内涵</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95850" y="1569085"/>
            <a:ext cx="6685915" cy="4592320"/>
          </a:xfrm>
          <a:prstGeom prst="rect">
            <a:avLst/>
          </a:prstGeom>
        </p:spPr>
        <p:txBody>
          <a:bodyPr wrap="square">
            <a:spAutoFit/>
          </a:bodyPr>
          <a:p>
            <a:pPr indent="355600" algn="l" fontAlgn="auto">
              <a:lnSpc>
                <a:spcPct val="125000"/>
              </a:lnSpc>
              <a:spcAft>
                <a:spcPts val="0"/>
              </a:spcAft>
              <a:extLst>
                <a:ext uri="{35155182-B16C-46BC-9424-99874614C6A1}">
                  <wpsdc:indentchars xmlns:wpsdc="http://www.wps.cn/officeDocument/2017/drawingmlCustomData" val="200" checksum="3837665281"/>
                </a:ext>
              </a:extLst>
            </a:pPr>
            <a:r>
              <a:rPr lang="en-US" altLang="zh-CN" sz="1400"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  </a:t>
            </a:r>
            <a:r>
              <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rPr>
              <a:t>班级日常工作管理是指教育者从培养人的目标和班级工作的实际出发，对班级学生的日常行为进行的经常性教育，向班级成员传授小学生在班级组织中的规范行为，帮助小学生掌握规范行为，对班级整体进行常规性管理的工作。所谓学生的日常行为，是指学生每天在自身的生命活动过程中以及在班级学习生活中表现出的最基本、最一般的精神面貌及行为表现，如出勤、学习、课间活动、同学交往，学生的情绪、身心健康等状态。日常工作管理是班级管理的重要内容之一，是班级工作的基础。班主任对学生的管理首先从班级日常管理开始，班主任与学生的交流、对学生各方面现实表现的了解主要在班级日常管理中，对学生的教育也是在班级日常管理中进行的。因此，班级日常工作管理的实质可以说是指导、规范和控制学生的行为和意向，使之按学校及其社会的要求去行动。</a:t>
            </a:r>
            <a:endParaRPr altLang="zh-CN" kern="100" dirty="0">
              <a:solidFill>
                <a:schemeClr val="bg2">
                  <a:lumMod val="10000"/>
                </a:schemeClr>
              </a:solidFill>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30" y="149860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816735"/>
            <a:ext cx="668591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小学班主任的管理工作发生在每一天中。如果学生每一天都能根据教育目标、学</a:t>
            </a: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校的规范要求制定班级一日规范，并严格遵守，班级自然就会是一个有序的组织。但是</a:t>
            </a:r>
            <a:r>
              <a:rPr lang="en-US"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如果把班级日常管理仅仅看作日常行为管理，又是不全面的，无论从班级组织的社会功能出发，还是从学生的成长出发，班级日常管理决不能仅仅是“规范”，因为班级管理的根本目标还是促进学生的发展。因此，班主任在日常管理中还要注重以促进学生发展为主要目的的指导工作，在此观点下，小学班级日常工作管理的内容可以从集体管理和个别管理两个方面进行阐述。</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 y="149860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816735"/>
            <a:ext cx="6685915" cy="278447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（一）集体管理</a:t>
            </a:r>
            <a:endPar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学生的发展并不只是知识的获得，而是作为一个完整的人的发展，而完整的人的发展只能在完整的生活中实现，学生在班级组织中的发展也正是在班级生活中实现的。</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班级管理从这个意义上说，小学生在班级组织中的发展就是通过班级生活实现的。帮助学生在集体生活中获得发展，就是对学生发展的“集体管理”。</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2" y="1391641"/>
            <a:ext cx="4834847" cy="521500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30750" y="1494790"/>
            <a:ext cx="668591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1. 小学生思想品德的教育</a:t>
            </a:r>
            <a:endPar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心理倾向和特征。不同的人有不同的品德：有的勤劳，有的懒惰；有的勇敢，有的怯懦；有的大公无私，有的自私自利等等。思想品德教育是将一定社会的思想道德转化</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为学生个体的思想道德的过程。小学生正处在长身体、长知识和品德形成的重要时期，班主任对学生的思想品德教育要有明确的教育目标、有指导性原则、有较为稳定的教育内容、有教育活动的安排、有时间的保证、有科学的评价和考核方法、有良好的环境氛围等。</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思想品德的基本要素包含受教育者的道德认识、道德情感、道德意志和道德行为，简称知、情、意、行。因此，班主任对学生的思想品德教育可以通过以下途径来进行：</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2" y="1391641"/>
            <a:ext cx="4834847" cy="521500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730750" y="1494790"/>
            <a:ext cx="668591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（1）形成道德认识：道德认识是人们对是非善恶的认识和评价以及在此基础上形成的道德观念，包括品德知识和品德判断两个方面。</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（2）激发道德情感：道德情感是人们对客观事物做是非、善恶判断时引起的内心体验，表现为人们对客观事物的爱憎、好恶的态度。</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（3）磨炼道德意志：道德意志是人们为实现一定的品德行为所做出的自觉而顽强的努力，道德意志是调节学生道德行为的精神力量。</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（4）训练小学生道德行为，养成道德习惯：道德行为是实现道德认识、道德情感以及由品德需要产生品德动机后表现出的外部行为</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35271" y="1716662"/>
            <a:ext cx="4252973" cy="4252973"/>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03226" y="-54337"/>
            <a:ext cx="2441024" cy="1549400"/>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982479" y="273"/>
            <a:ext cx="2441024" cy="154940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06213"/>
            <a:ext cx="12192000" cy="85178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81070"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30675" y="1656715"/>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 小学生学习的管理</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级是一个学习的组织，因而学习是小学生班级生活的中心任务。小学生的学习不仅有课堂学习还有课外学习，小学生的学习活动不仅在班级内、校内进行，还会涉及班级外、校外。虽然课堂学习是小学生学习活动的重要方面，但是课外的学习对小学生的发展同样重要，在某种意义上说甚至更加重要，因此，班主任的指导就更加重要了。凡是对提高学习质量有益的因素都应该给予关注，比如学习制度的制定、学习动机的激发、学习态度的保持、学习环境的创设、学习方法的指导、学习习惯的养成等。</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298" y="1856035"/>
            <a:ext cx="4148288" cy="4148288"/>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99169" y="-110937"/>
            <a:ext cx="1954601" cy="260601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57320" y="9664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73550" y="1761490"/>
            <a:ext cx="6764655"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进行学习目的教育：班主任抓学生的学习质量，首先要向学生进行学习目的和学习动机的教育。学习目的是学生进行学习所要达到的结果，是学生学习的内部动力。它可以激励学生刻苦学习，养成良好的学习习惯</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（2）培养学生学习兴趣：兴趣是学生力求深入地认识某种事物，或乐于参与某种活动的一种积极的自我意识倾向。兴趣是最好的老师</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（3）重视学习习惯养成：学习习惯对学生的学习影响很大。班主任老师要认识到良好的学习习惯是学生在学习过程中不可缺少的一种修养。</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298" y="1856035"/>
            <a:ext cx="4148288" cy="4148288"/>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4315" y="-539115"/>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57320" y="9664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273550" y="1761490"/>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（5）加强学习方法指导：学生学习成绩的好坏，学习能力是个基本标准，而学习能力的形成，又和学习方法有密切关系。“教会学生学习”既是教师教学的首要任务，也是教师教学的重要责任。</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6）帮助学生学会合理安排时间：班主任要引导学生注意休息和娱乐，积极参加课外活动和体育锻炼，保持大脑的休息，提高单位时间的学习效率。要指导学生订出作息时间表和学习计划，养成合理安排学习时间、科学安排学习各门功课的能力，同时经常注意劳逸结合，以保持最佳的学习效率，达到身心健康发展。</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298" y="1856035"/>
            <a:ext cx="4148288" cy="4148288"/>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4315" y="-539115"/>
            <a:ext cx="2875915" cy="28759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81070"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30675" y="1656715"/>
            <a:ext cx="676465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 安全与法规的教育</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安全与法规教育是小学班主任必须予以重视的班级日常管理工作。近年来，儿童意外死亡或其他伤害事件及相关统计，时不时会见诸媒体，儿童意外伤害也引起人们普遍关注，甚至成为教育研究者的课题。学生的不安全因素主要是可能出现的意外伤害、运动伤害、食物中毒、传染性疾病，还有建筑隐患以及天然灾患引发的安全事故等。因为小学生的年纪小，他们的安全意识相对薄弱，缺乏辨别是非的能力，自我保护能力差，更容易受到人身伤害。班主任要把学生的安全与法规教育当成头等大事来抓，教育学生遵纪守法，增强安全意识和生存、生活、自防、自救及遇事处理的能力。</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07069" y="671555"/>
            <a:ext cx="5149212" cy="147002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rgbClr val="ED796F"/>
                  </a:solidFill>
                  <a:latin typeface="+mn-lt"/>
                  <a:ea typeface="+mn-ea"/>
                  <a:cs typeface="+mn-ea"/>
                  <a:sym typeface="+mn-lt"/>
                </a:rPr>
                <a:t>目录</a:t>
              </a:r>
              <a:endParaRPr kumimoji="0" lang="zh-CN" altLang="en-US" sz="7200" b="1" kern="0" dirty="0">
                <a:ln w="12700">
                  <a:noFill/>
                </a:ln>
                <a:solidFill>
                  <a:srgbClr val="ED796F"/>
                </a:solidFill>
                <a:latin typeface="+mn-lt"/>
                <a:ea typeface="+mn-ea"/>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867535" y="4928870"/>
            <a:ext cx="3513455" cy="398780"/>
            <a:chOff x="2453" y="3739"/>
            <a:chExt cx="5533" cy="628"/>
          </a:xfrm>
        </p:grpSpPr>
        <p:sp>
          <p:nvSpPr>
            <p:cNvPr id="67"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小学班级文化管理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 name="文本框 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项目五</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7" name="组合 6"/>
          <p:cNvGrpSpPr/>
          <p:nvPr/>
        </p:nvGrpSpPr>
        <p:grpSpPr>
          <a:xfrm>
            <a:off x="1867535" y="3014345"/>
            <a:ext cx="4020820" cy="398780"/>
            <a:chOff x="2453" y="3739"/>
            <a:chExt cx="6332" cy="628"/>
          </a:xfrm>
        </p:grpSpPr>
        <p:sp>
          <p:nvSpPr>
            <p:cNvPr id="8" name="Rectangle 70"/>
            <p:cNvSpPr>
              <a:spLocks noChangeArrowheads="1"/>
            </p:cNvSpPr>
            <p:nvPr/>
          </p:nvSpPr>
          <p:spPr bwMode="auto">
            <a:xfrm>
              <a:off x="3947" y="3739"/>
              <a:ext cx="483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小学班级教育的准备工作</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0" name="文本框 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项目二</a:t>
              </a:r>
              <a:endParaRPr lang="en-US" altLang="zh-CN"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1" name="组合 10"/>
          <p:cNvGrpSpPr/>
          <p:nvPr/>
        </p:nvGrpSpPr>
        <p:grpSpPr>
          <a:xfrm>
            <a:off x="1867535" y="3652520"/>
            <a:ext cx="3513455" cy="398780"/>
            <a:chOff x="2453" y="3739"/>
            <a:chExt cx="5533" cy="628"/>
          </a:xfrm>
        </p:grpSpPr>
        <p:sp>
          <p:nvSpPr>
            <p:cNvPr id="12"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小学班级组织建设</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15" name="文本框 1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项目三</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19" name="组合 18"/>
          <p:cNvGrpSpPr/>
          <p:nvPr/>
        </p:nvGrpSpPr>
        <p:grpSpPr>
          <a:xfrm>
            <a:off x="1867535" y="4290695"/>
            <a:ext cx="3513455" cy="398780"/>
            <a:chOff x="2453" y="3739"/>
            <a:chExt cx="5533" cy="628"/>
          </a:xfrm>
        </p:grpSpPr>
        <p:sp>
          <p:nvSpPr>
            <p:cNvPr id="20"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小学班级日常管理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21" name="文本框 2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项目四</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23" name="组合 22"/>
          <p:cNvGrpSpPr/>
          <p:nvPr/>
        </p:nvGrpSpPr>
        <p:grpSpPr>
          <a:xfrm>
            <a:off x="1867535" y="2376170"/>
            <a:ext cx="3512820" cy="398780"/>
            <a:chOff x="2453" y="3739"/>
            <a:chExt cx="5532" cy="628"/>
          </a:xfrm>
        </p:grpSpPr>
        <p:sp>
          <p:nvSpPr>
            <p:cNvPr id="34"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小学班级管理概述</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35" name="文本框 34"/>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项目一</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39" name="组合 38"/>
          <p:cNvGrpSpPr/>
          <p:nvPr/>
        </p:nvGrpSpPr>
        <p:grpSpPr>
          <a:xfrm>
            <a:off x="6398260" y="3413125"/>
            <a:ext cx="3935730" cy="398780"/>
            <a:chOff x="2453" y="3739"/>
            <a:chExt cx="6198" cy="628"/>
          </a:xfrm>
        </p:grpSpPr>
        <p:sp>
          <p:nvSpPr>
            <p:cNvPr id="40" name="Rectangle 70"/>
            <p:cNvSpPr>
              <a:spLocks noChangeArrowheads="1"/>
            </p:cNvSpPr>
            <p:nvPr/>
          </p:nvSpPr>
          <p:spPr bwMode="auto">
            <a:xfrm>
              <a:off x="3947" y="3739"/>
              <a:ext cx="470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小学班级偶发事件管理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1" name="文本框 40"/>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项目七</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2" name="组合 41"/>
          <p:cNvGrpSpPr/>
          <p:nvPr/>
        </p:nvGrpSpPr>
        <p:grpSpPr>
          <a:xfrm>
            <a:off x="6398260" y="4051300"/>
            <a:ext cx="5071110" cy="398780"/>
            <a:chOff x="2453" y="3739"/>
            <a:chExt cx="7986" cy="628"/>
          </a:xfrm>
        </p:grpSpPr>
        <p:sp>
          <p:nvSpPr>
            <p:cNvPr id="43" name="Rectangle 70"/>
            <p:cNvSpPr>
              <a:spLocks noChangeArrowheads="1"/>
            </p:cNvSpPr>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小学班级学生发展影响因素的协调</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4" name="文本框 43"/>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项目八</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5" name="组合 44"/>
          <p:cNvGrpSpPr/>
          <p:nvPr/>
        </p:nvGrpSpPr>
        <p:grpSpPr>
          <a:xfrm>
            <a:off x="6398260" y="4689475"/>
            <a:ext cx="4227830" cy="398780"/>
            <a:chOff x="2453" y="3739"/>
            <a:chExt cx="6658" cy="628"/>
          </a:xfrm>
        </p:grpSpPr>
        <p:sp>
          <p:nvSpPr>
            <p:cNvPr id="46" name="Rectangle 70"/>
            <p:cNvSpPr>
              <a:spLocks noChangeArrowheads="1"/>
            </p:cNvSpPr>
            <p:nvPr/>
          </p:nvSpPr>
          <p:spPr bwMode="auto">
            <a:xfrm>
              <a:off x="3947" y="3739"/>
              <a:ext cx="516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小学班级管理中的学生评价</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47" name="文本框 46"/>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项目九</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grpSp>
        <p:nvGrpSpPr>
          <p:cNvPr id="48" name="组合 47"/>
          <p:cNvGrpSpPr/>
          <p:nvPr/>
        </p:nvGrpSpPr>
        <p:grpSpPr>
          <a:xfrm>
            <a:off x="6398260" y="2774950"/>
            <a:ext cx="3513455" cy="398780"/>
            <a:chOff x="2453" y="3739"/>
            <a:chExt cx="5533" cy="628"/>
          </a:xfrm>
        </p:grpSpPr>
        <p:sp>
          <p:nvSpPr>
            <p:cNvPr id="49" name="Rectangle 70"/>
            <p:cNvSpPr>
              <a:spLocks noChangeArrowheads="1"/>
            </p:cNvSpPr>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rPr>
                <a:t>小学班级活动管理</a:t>
              </a:r>
              <a:endParaRPr lang="zh-CN" altLang="en-US" sz="2000" b="1" noProof="1">
                <a:solidFill>
                  <a:schemeClr val="tx1">
                    <a:lumMod val="85000"/>
                    <a:lumOff val="15000"/>
                  </a:schemeClr>
                </a:solidFill>
                <a:latin typeface="黑体" panose="02010600030101010101" charset="-122"/>
                <a:ea typeface="黑体" panose="02010600030101010101" charset="-122"/>
                <a:cs typeface="+mn-ea"/>
                <a:sym typeface="+mn-lt"/>
              </a:endParaRPr>
            </a:p>
          </p:txBody>
        </p:sp>
        <p:sp>
          <p:nvSpPr>
            <p:cNvPr id="50" name="文本框 49"/>
            <p:cNvSpPr txBox="1"/>
            <p:nvPr/>
          </p:nvSpPr>
          <p:spPr>
            <a:xfrm>
              <a:off x="2453" y="3739"/>
              <a:ext cx="1494" cy="628"/>
            </a:xfrm>
            <a:prstGeom prst="rect">
              <a:avLst/>
            </a:prstGeom>
            <a:noFill/>
          </p:spPr>
          <p:txBody>
            <a:bodyPr wrap="none" rtlCol="0">
              <a:spAutoFit/>
            </a:bodyPr>
            <a:p>
              <a:r>
                <a:rPr lang="zh-CN" altLang="en-US" sz="2000" b="1" dirty="0">
                  <a:solidFill>
                    <a:srgbClr val="ED796F"/>
                  </a:solidFill>
                  <a:latin typeface="黑体" panose="02010600030101010101" charset="-122"/>
                  <a:ea typeface="黑体" panose="02010600030101010101" charset="-122"/>
                  <a:cs typeface="黑体" panose="02010600030101010101" charset="-122"/>
                </a:rPr>
                <a:t>项目六</a:t>
              </a:r>
              <a:endParaRPr lang="zh-CN" altLang="en-US" sz="2000" b="1" dirty="0">
                <a:solidFill>
                  <a:srgbClr val="ED796F"/>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81070"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30675" y="1656715"/>
            <a:ext cx="6764655"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班主任对小学生进行安全与法规教育主要从以下四个方面进行：</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安全教育责任：班主任除对班级学生进行爱国主义、社会主义、集体主义以及基本道德规范等思想政治教育和基础科学文化知识教育外，还要对学生进行安全教育和自护自救教育，让学生掌握一些基本的安全防范、安全自护和安全自救知识</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安全告知责任：班主任的告知可分为四个方面：第一，把学校或班级进行的各种活动中有关安全方面应注意的问题对学生进行告知。第二，把校园及其周边的设施包括环境中可能存在的安全隐患告知学生。校园内外维修改造，施工场所或临时搭建的设施，校园内外处所、场地、水电设备可能存在的安全隐患等都应及时告知学生。</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81070"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30675" y="1656715"/>
            <a:ext cx="6764655"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第三，把学生的有关情况向家长告知。如学生生病、学生请假离校或缺课、学生间发生纠纷或矛盾、学生的不</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良习气以及学生发生伤害或意外事故等，都要及时与家长联系、沟通。第四，把发现的班级内部、校园内部及校园周边存在的安全隐患以及安全事故向学校领导告知。班主任履行告知义务，可积极有效地预防安全事故的发生。</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（3）安全告诫责任：班主任在教育教学活动中负有对学生告诫的责任，加强对学生思想品德教育，增强学生的遵纪守法意识，规范学生的日常行为，保护学生的合法权益等是班级安全管理工作的重要内容。</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81070"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30675" y="1656715"/>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安全防范责任：班主任要对班级活动以及教育教学过程中可能出现的安全问题进行防范，如对流行病、传染病的防范，对班级进行的各种活动以及学生之间的矛盾纠纷、校园欺侮、包括隐性伤害在内的预防等；要防微杜渐，而不要亡羊补牢。</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 小学生纪律的管理</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培养学生自觉遵守纪律，是保证良好班级秩序不可缺少的条件。针对学生的特点，班主任可以从以下几个方面进行培养：</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302125" y="1656715"/>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经常进行《中小学生守则》《中小学生规范》和学校规章制度教育，形象生动地向学生讲解，让学生把这些规则和要求作为行为的准则，使学生知道哪些应该做，哪些不应该做。（2）坚持正面教育，对学生不要粗暴，要动之以情，晓之以理，导之以行；要树立榜样，榜样的树立要具体、明确、合理；运用奖励机制，强化学生好的纪律行为。（3）与科任教师联系，形成教育合力。（4）采取科学的教育方法。（5）建立稳定、正常的教学秩序，如学生座位的安排、自习课纪律及考试纪律要求，以保证教学任务的完成。</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sp>
        <p:nvSpPr>
          <p:cNvPr id="49" name="矩形 48"/>
          <p:cNvSpPr/>
          <p:nvPr/>
        </p:nvSpPr>
        <p:spPr>
          <a:xfrm>
            <a:off x="0" y="6353175"/>
            <a:ext cx="12192000" cy="504825"/>
          </a:xfrm>
          <a:custGeom>
            <a:avLst/>
            <a:gdLst>
              <a:gd name="connsiteX0" fmla="*/ 0 w 12192000"/>
              <a:gd name="connsiteY0" fmla="*/ 0 h 504825"/>
              <a:gd name="connsiteX1" fmla="*/ 12192000 w 12192000"/>
              <a:gd name="connsiteY1" fmla="*/ 0 h 504825"/>
              <a:gd name="connsiteX2" fmla="*/ 12192000 w 12192000"/>
              <a:gd name="connsiteY2" fmla="*/ 504825 h 504825"/>
              <a:gd name="connsiteX3" fmla="*/ 0 w 12192000"/>
              <a:gd name="connsiteY3" fmla="*/ 504825 h 504825"/>
              <a:gd name="connsiteX4" fmla="*/ 0 w 12192000"/>
              <a:gd name="connsiteY4" fmla="*/ 0 h 504825"/>
              <a:gd name="connsiteX0-1" fmla="*/ 0 w 12192000"/>
              <a:gd name="connsiteY0-2" fmla="*/ 0 h 504825"/>
              <a:gd name="connsiteX1-3" fmla="*/ 12192000 w 12192000"/>
              <a:gd name="connsiteY1-4" fmla="*/ 0 h 504825"/>
              <a:gd name="connsiteX2-5" fmla="*/ 12192000 w 12192000"/>
              <a:gd name="connsiteY2-6" fmla="*/ 504825 h 504825"/>
              <a:gd name="connsiteX3-7" fmla="*/ 0 w 12192000"/>
              <a:gd name="connsiteY3-8" fmla="*/ 504825 h 504825"/>
              <a:gd name="connsiteX4-9" fmla="*/ 0 w 12192000"/>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04825">
                <a:moveTo>
                  <a:pt x="0" y="0"/>
                </a:moveTo>
                <a:cubicBezTo>
                  <a:pt x="3902075" y="485775"/>
                  <a:pt x="8128000" y="0"/>
                  <a:pt x="12192000" y="0"/>
                </a:cubicBezTo>
                <a:lnTo>
                  <a:pt x="12192000" y="504825"/>
                </a:lnTo>
                <a:lnTo>
                  <a:pt x="0" y="50482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nvGrpSpPr>
          <p:cNvPr id="5" name="组合 4"/>
          <p:cNvGrpSpPr/>
          <p:nvPr/>
        </p:nvGrpSpPr>
        <p:grpSpPr>
          <a:xfrm>
            <a:off x="264142" y="2089100"/>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1">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34" name="图片 33"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4646" y="-241"/>
            <a:ext cx="1191791" cy="910073"/>
          </a:xfrm>
          <a:prstGeom prst="rect">
            <a:avLst/>
          </a:prstGeom>
        </p:spPr>
      </p:pic>
      <p:pic>
        <p:nvPicPr>
          <p:cNvPr id="33" name="图片 32"/>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0991247" y="255285"/>
            <a:ext cx="631343" cy="7806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par>
                                <p:cTn id="19" presetID="53" presetClass="entr" presetSubtype="16"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11625" y="1590040"/>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5. 小学生身心健康的教育</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世界卫生组织（WHO）指出：健康就是在身体上、精神上、社会适应上完全处于良好的状态，而不是单纯地指疾病或病弱。也就是说，它不仅涉及人的身体，而且涉及心理、社会道德方面的问题，生理健康、心理健康、道德健康，三方面构成健康的整体概念。健康并不能简单地通过教学获得，而要在生活中获得，这也是班主任进行班级日常管理的内容。小学班主任既要重视学生的生理健康，也要重视学生的心理健康，当然也不能忽视学生的道德健康。</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sp>
        <p:nvSpPr>
          <p:cNvPr id="49" name="矩形 48"/>
          <p:cNvSpPr/>
          <p:nvPr/>
        </p:nvSpPr>
        <p:spPr>
          <a:xfrm>
            <a:off x="0" y="6353175"/>
            <a:ext cx="12192000" cy="504825"/>
          </a:xfrm>
          <a:custGeom>
            <a:avLst/>
            <a:gdLst>
              <a:gd name="connsiteX0" fmla="*/ 0 w 12192000"/>
              <a:gd name="connsiteY0" fmla="*/ 0 h 504825"/>
              <a:gd name="connsiteX1" fmla="*/ 12192000 w 12192000"/>
              <a:gd name="connsiteY1" fmla="*/ 0 h 504825"/>
              <a:gd name="connsiteX2" fmla="*/ 12192000 w 12192000"/>
              <a:gd name="connsiteY2" fmla="*/ 504825 h 504825"/>
              <a:gd name="connsiteX3" fmla="*/ 0 w 12192000"/>
              <a:gd name="connsiteY3" fmla="*/ 504825 h 504825"/>
              <a:gd name="connsiteX4" fmla="*/ 0 w 12192000"/>
              <a:gd name="connsiteY4" fmla="*/ 0 h 504825"/>
              <a:gd name="connsiteX0-1" fmla="*/ 0 w 12192000"/>
              <a:gd name="connsiteY0-2" fmla="*/ 0 h 504825"/>
              <a:gd name="connsiteX1-3" fmla="*/ 12192000 w 12192000"/>
              <a:gd name="connsiteY1-4" fmla="*/ 0 h 504825"/>
              <a:gd name="connsiteX2-5" fmla="*/ 12192000 w 12192000"/>
              <a:gd name="connsiteY2-6" fmla="*/ 504825 h 504825"/>
              <a:gd name="connsiteX3-7" fmla="*/ 0 w 12192000"/>
              <a:gd name="connsiteY3-8" fmla="*/ 504825 h 504825"/>
              <a:gd name="connsiteX4-9" fmla="*/ 0 w 12192000"/>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04825">
                <a:moveTo>
                  <a:pt x="0" y="0"/>
                </a:moveTo>
                <a:cubicBezTo>
                  <a:pt x="3902075" y="485775"/>
                  <a:pt x="8128000" y="0"/>
                  <a:pt x="12192000" y="0"/>
                </a:cubicBezTo>
                <a:lnTo>
                  <a:pt x="12192000" y="504825"/>
                </a:lnTo>
                <a:lnTo>
                  <a:pt x="0" y="50482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pic>
        <p:nvPicPr>
          <p:cNvPr id="34" name="图片 33"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46121" y="-241"/>
            <a:ext cx="1191791" cy="910073"/>
          </a:xfrm>
          <a:prstGeom prst="rect">
            <a:avLst/>
          </a:prstGeom>
        </p:spPr>
      </p:pic>
      <p:pic>
        <p:nvPicPr>
          <p:cNvPr id="33" name="图片 3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38922" y="255285"/>
            <a:ext cx="631343" cy="780626"/>
          </a:xfrm>
          <a:prstGeom prst="rect">
            <a:avLst/>
          </a:prstGeom>
        </p:spPr>
      </p:pic>
      <p:grpSp>
        <p:nvGrpSpPr>
          <p:cNvPr id="3" name="组合 2"/>
          <p:cNvGrpSpPr/>
          <p:nvPr/>
        </p:nvGrpSpPr>
        <p:grpSpPr>
          <a:xfrm>
            <a:off x="121267" y="2089100"/>
            <a:ext cx="3441031" cy="3429746"/>
            <a:chOff x="988042" y="1942030"/>
            <a:chExt cx="3441031" cy="3429746"/>
          </a:xfrm>
        </p:grpSpPr>
        <p:sp>
          <p:nvSpPr>
            <p:cNvPr id="4"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8" name="图片 7"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9" y="-241"/>
            <a:ext cx="1191791" cy="910073"/>
          </a:xfrm>
          <a:prstGeom prst="rect">
            <a:avLst/>
          </a:prstGeom>
        </p:spPr>
      </p:pic>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255285"/>
            <a:ext cx="631343" cy="780626"/>
          </a:xfrm>
          <a:prstGeom prst="rect">
            <a:avLst/>
          </a:prstGeom>
        </p:spPr>
      </p:pic>
      <p:pic>
        <p:nvPicPr>
          <p:cNvPr id="10" name="图片 9"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811" y="5933199"/>
            <a:ext cx="1191791" cy="910073"/>
          </a:xfrm>
          <a:prstGeom prst="rect">
            <a:avLst/>
          </a:prstGeom>
        </p:spPr>
      </p:pic>
      <p:pic>
        <p:nvPicPr>
          <p:cNvPr id="11" name="图片 10"/>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6153800"/>
            <a:ext cx="631343" cy="780626"/>
          </a:xfrm>
          <a:prstGeom prst="rect">
            <a:avLst/>
          </a:prstGeom>
        </p:spPr>
      </p:pic>
      <p:pic>
        <p:nvPicPr>
          <p:cNvPr id="12" name="图片 11"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30881" y="5947804"/>
            <a:ext cx="1191791" cy="910073"/>
          </a:xfrm>
          <a:prstGeom prst="rect">
            <a:avLst/>
          </a:prstGeom>
        </p:spPr>
      </p:pic>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05902" y="6153800"/>
            <a:ext cx="631343" cy="7806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Effect transition="in" filter="fade">
                                      <p:cBhvr>
                                        <p:cTn id="12" dur="500"/>
                                        <p:tgtEl>
                                          <p:spTgt spid="34"/>
                                        </p:tgtEl>
                                      </p:cBhvr>
                                    </p:animEffect>
                                  </p:childTnLst>
                                </p:cTn>
                              </p:par>
                              <p:par>
                                <p:cTn id="13" presetID="5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11625" y="1590040"/>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6. 小学生班级劳动的组织管理</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组织学生参加劳动，是对学生进行思想品德管理的途径之一。它能使学生从小养成劳动的习惯，培养其正确的劳动观念和热爱劳动的思想感情；也是学生增强体质、提高自我服务能力、扩大知识视野、接触社会的重要渠道；更是学生运用自己的生活经验和所学知识、技能创造性地解决问题的主要途径。其内容和形式有以下几点：</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（1）值日劳动：值日生的分配和管理是班级工作的一个组成部分。这一工作的好坏直接关系着一个班级的环境卫生，关系着学生的学习情绪和身心健康。</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sp>
        <p:nvSpPr>
          <p:cNvPr id="49" name="矩形 48"/>
          <p:cNvSpPr/>
          <p:nvPr/>
        </p:nvSpPr>
        <p:spPr>
          <a:xfrm>
            <a:off x="0" y="6353175"/>
            <a:ext cx="12192000" cy="504825"/>
          </a:xfrm>
          <a:custGeom>
            <a:avLst/>
            <a:gdLst>
              <a:gd name="connsiteX0" fmla="*/ 0 w 12192000"/>
              <a:gd name="connsiteY0" fmla="*/ 0 h 504825"/>
              <a:gd name="connsiteX1" fmla="*/ 12192000 w 12192000"/>
              <a:gd name="connsiteY1" fmla="*/ 0 h 504825"/>
              <a:gd name="connsiteX2" fmla="*/ 12192000 w 12192000"/>
              <a:gd name="connsiteY2" fmla="*/ 504825 h 504825"/>
              <a:gd name="connsiteX3" fmla="*/ 0 w 12192000"/>
              <a:gd name="connsiteY3" fmla="*/ 504825 h 504825"/>
              <a:gd name="connsiteX4" fmla="*/ 0 w 12192000"/>
              <a:gd name="connsiteY4" fmla="*/ 0 h 504825"/>
              <a:gd name="connsiteX0-1" fmla="*/ 0 w 12192000"/>
              <a:gd name="connsiteY0-2" fmla="*/ 0 h 504825"/>
              <a:gd name="connsiteX1-3" fmla="*/ 12192000 w 12192000"/>
              <a:gd name="connsiteY1-4" fmla="*/ 0 h 504825"/>
              <a:gd name="connsiteX2-5" fmla="*/ 12192000 w 12192000"/>
              <a:gd name="connsiteY2-6" fmla="*/ 504825 h 504825"/>
              <a:gd name="connsiteX3-7" fmla="*/ 0 w 12192000"/>
              <a:gd name="connsiteY3-8" fmla="*/ 504825 h 504825"/>
              <a:gd name="connsiteX4-9" fmla="*/ 0 w 12192000"/>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04825">
                <a:moveTo>
                  <a:pt x="0" y="0"/>
                </a:moveTo>
                <a:cubicBezTo>
                  <a:pt x="3902075" y="485775"/>
                  <a:pt x="8128000" y="0"/>
                  <a:pt x="12192000" y="0"/>
                </a:cubicBezTo>
                <a:lnTo>
                  <a:pt x="12192000" y="504825"/>
                </a:lnTo>
                <a:lnTo>
                  <a:pt x="0" y="50482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pic>
        <p:nvPicPr>
          <p:cNvPr id="34" name="图片 33"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46121" y="-241"/>
            <a:ext cx="1191791" cy="910073"/>
          </a:xfrm>
          <a:prstGeom prst="rect">
            <a:avLst/>
          </a:prstGeom>
        </p:spPr>
      </p:pic>
      <p:pic>
        <p:nvPicPr>
          <p:cNvPr id="33" name="图片 3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38922" y="255285"/>
            <a:ext cx="631343" cy="780626"/>
          </a:xfrm>
          <a:prstGeom prst="rect">
            <a:avLst/>
          </a:prstGeom>
        </p:spPr>
      </p:pic>
      <p:grpSp>
        <p:nvGrpSpPr>
          <p:cNvPr id="3" name="组合 2"/>
          <p:cNvGrpSpPr/>
          <p:nvPr/>
        </p:nvGrpSpPr>
        <p:grpSpPr>
          <a:xfrm>
            <a:off x="121267" y="2089100"/>
            <a:ext cx="3441031" cy="3429746"/>
            <a:chOff x="988042" y="1942030"/>
            <a:chExt cx="3441031" cy="3429746"/>
          </a:xfrm>
        </p:grpSpPr>
        <p:sp>
          <p:nvSpPr>
            <p:cNvPr id="4"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8" name="图片 7"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9" y="-241"/>
            <a:ext cx="1191791" cy="910073"/>
          </a:xfrm>
          <a:prstGeom prst="rect">
            <a:avLst/>
          </a:prstGeom>
        </p:spPr>
      </p:pic>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255285"/>
            <a:ext cx="631343" cy="780626"/>
          </a:xfrm>
          <a:prstGeom prst="rect">
            <a:avLst/>
          </a:prstGeom>
        </p:spPr>
      </p:pic>
      <p:pic>
        <p:nvPicPr>
          <p:cNvPr id="10" name="图片 9"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811" y="5933199"/>
            <a:ext cx="1191791" cy="910073"/>
          </a:xfrm>
          <a:prstGeom prst="rect">
            <a:avLst/>
          </a:prstGeom>
        </p:spPr>
      </p:pic>
      <p:pic>
        <p:nvPicPr>
          <p:cNvPr id="11" name="图片 10"/>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6153800"/>
            <a:ext cx="631343" cy="780626"/>
          </a:xfrm>
          <a:prstGeom prst="rect">
            <a:avLst/>
          </a:prstGeom>
        </p:spPr>
      </p:pic>
      <p:pic>
        <p:nvPicPr>
          <p:cNvPr id="12" name="图片 11"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30881" y="5947804"/>
            <a:ext cx="1191791" cy="910073"/>
          </a:xfrm>
          <a:prstGeom prst="rect">
            <a:avLst/>
          </a:prstGeom>
        </p:spPr>
      </p:pic>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05902" y="6153800"/>
            <a:ext cx="631343" cy="7806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Effect transition="in" filter="fade">
                                      <p:cBhvr>
                                        <p:cTn id="12" dur="500"/>
                                        <p:tgtEl>
                                          <p:spTgt spid="34"/>
                                        </p:tgtEl>
                                      </p:cBhvr>
                                    </p:animEffect>
                                  </p:childTnLst>
                                </p:cTn>
                              </p:par>
                              <p:par>
                                <p:cTn id="13" presetID="5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11625" y="1590040"/>
            <a:ext cx="6764655" cy="393827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家务劳动和自我服务性劳动：家务劳动和自我服务性劳动重在训练学生日常生活所必须具备的劳动技能，是培养独立的生活能力和劳动习惯必不可少的。家务劳动和自我服务性劳动的组织，可以通过布置劳动作业、开展竞赛活动、举办才艺展示等方式进行。</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社会公益劳动：社会公益劳动是对学生进行共产主义教育的重要手段，对培养学生不计报酬、不讲条件、团结协作、乐于助人的思想品质具有不可忽视的作用。但班主任在组织学生参加社会公益劳动时，应注意考虑学生的年龄特点，注意安全性。</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sp>
        <p:nvSpPr>
          <p:cNvPr id="49" name="矩形 48"/>
          <p:cNvSpPr/>
          <p:nvPr/>
        </p:nvSpPr>
        <p:spPr>
          <a:xfrm>
            <a:off x="0" y="6353175"/>
            <a:ext cx="12192000" cy="504825"/>
          </a:xfrm>
          <a:custGeom>
            <a:avLst/>
            <a:gdLst>
              <a:gd name="connsiteX0" fmla="*/ 0 w 12192000"/>
              <a:gd name="connsiteY0" fmla="*/ 0 h 504825"/>
              <a:gd name="connsiteX1" fmla="*/ 12192000 w 12192000"/>
              <a:gd name="connsiteY1" fmla="*/ 0 h 504825"/>
              <a:gd name="connsiteX2" fmla="*/ 12192000 w 12192000"/>
              <a:gd name="connsiteY2" fmla="*/ 504825 h 504825"/>
              <a:gd name="connsiteX3" fmla="*/ 0 w 12192000"/>
              <a:gd name="connsiteY3" fmla="*/ 504825 h 504825"/>
              <a:gd name="connsiteX4" fmla="*/ 0 w 12192000"/>
              <a:gd name="connsiteY4" fmla="*/ 0 h 504825"/>
              <a:gd name="connsiteX0-1" fmla="*/ 0 w 12192000"/>
              <a:gd name="connsiteY0-2" fmla="*/ 0 h 504825"/>
              <a:gd name="connsiteX1-3" fmla="*/ 12192000 w 12192000"/>
              <a:gd name="connsiteY1-4" fmla="*/ 0 h 504825"/>
              <a:gd name="connsiteX2-5" fmla="*/ 12192000 w 12192000"/>
              <a:gd name="connsiteY2-6" fmla="*/ 504825 h 504825"/>
              <a:gd name="connsiteX3-7" fmla="*/ 0 w 12192000"/>
              <a:gd name="connsiteY3-8" fmla="*/ 504825 h 504825"/>
              <a:gd name="connsiteX4-9" fmla="*/ 0 w 12192000"/>
              <a:gd name="connsiteY4-10" fmla="*/ 0 h 5048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04825">
                <a:moveTo>
                  <a:pt x="0" y="0"/>
                </a:moveTo>
                <a:cubicBezTo>
                  <a:pt x="3902075" y="485775"/>
                  <a:pt x="8128000" y="0"/>
                  <a:pt x="12192000" y="0"/>
                </a:cubicBezTo>
                <a:lnTo>
                  <a:pt x="12192000" y="504825"/>
                </a:lnTo>
                <a:lnTo>
                  <a:pt x="0" y="50482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pic>
        <p:nvPicPr>
          <p:cNvPr id="34" name="图片 33"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46121" y="-241"/>
            <a:ext cx="1191791" cy="910073"/>
          </a:xfrm>
          <a:prstGeom prst="rect">
            <a:avLst/>
          </a:prstGeom>
        </p:spPr>
      </p:pic>
      <p:pic>
        <p:nvPicPr>
          <p:cNvPr id="33" name="图片 3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38922" y="255285"/>
            <a:ext cx="631343" cy="780626"/>
          </a:xfrm>
          <a:prstGeom prst="rect">
            <a:avLst/>
          </a:prstGeom>
        </p:spPr>
      </p:pic>
      <p:grpSp>
        <p:nvGrpSpPr>
          <p:cNvPr id="3" name="组合 2"/>
          <p:cNvGrpSpPr/>
          <p:nvPr/>
        </p:nvGrpSpPr>
        <p:grpSpPr>
          <a:xfrm>
            <a:off x="121267" y="2089100"/>
            <a:ext cx="3441031" cy="3429746"/>
            <a:chOff x="988042" y="1942030"/>
            <a:chExt cx="3441031" cy="3429746"/>
          </a:xfrm>
        </p:grpSpPr>
        <p:sp>
          <p:nvSpPr>
            <p:cNvPr id="4"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8" name="图片 7"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9" y="-241"/>
            <a:ext cx="1191791" cy="910073"/>
          </a:xfrm>
          <a:prstGeom prst="rect">
            <a:avLst/>
          </a:prstGeom>
        </p:spPr>
      </p:pic>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255285"/>
            <a:ext cx="631343" cy="780626"/>
          </a:xfrm>
          <a:prstGeom prst="rect">
            <a:avLst/>
          </a:prstGeom>
        </p:spPr>
      </p:pic>
      <p:pic>
        <p:nvPicPr>
          <p:cNvPr id="10" name="图片 9"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811" y="5933199"/>
            <a:ext cx="1191791" cy="910073"/>
          </a:xfrm>
          <a:prstGeom prst="rect">
            <a:avLst/>
          </a:prstGeom>
        </p:spPr>
      </p:pic>
      <p:pic>
        <p:nvPicPr>
          <p:cNvPr id="11" name="图片 10"/>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32872" y="6153800"/>
            <a:ext cx="631343" cy="780626"/>
          </a:xfrm>
          <a:prstGeom prst="rect">
            <a:avLst/>
          </a:prstGeom>
        </p:spPr>
      </p:pic>
      <p:pic>
        <p:nvPicPr>
          <p:cNvPr id="12" name="图片 11" descr="e7d195523061f1c0c2b73831c94a3edc981f60e396d3e182073EE1468018468A7F192AE5E5CD515B6C3125F8AF6E4EE646174E8CF0B46FD19828DCE8CDA3B3A044A74F0E769C5FA8CB87AB6FC303C8BA3785FAC64AF542478695B0984F536809C3F1707B1C3268FC7520299D04CFE85DEB91723432B78EC91A49EF06019607DE5BEC6629765AAD53314DC233652B24F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30881" y="5947804"/>
            <a:ext cx="1191791" cy="910073"/>
          </a:xfrm>
          <a:prstGeom prst="rect">
            <a:avLst/>
          </a:prstGeom>
        </p:spPr>
      </p:pic>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rot="3122691">
            <a:off x="11405902" y="6153800"/>
            <a:ext cx="631343" cy="78062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53" presetClass="entr" presetSubtype="16"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Effect transition="in" filter="fade">
                                      <p:cBhvr>
                                        <p:cTn id="12" dur="500"/>
                                        <p:tgtEl>
                                          <p:spTgt spid="34"/>
                                        </p:tgtEl>
                                      </p:cBhvr>
                                    </p:animEffect>
                                  </p:childTnLst>
                                </p:cTn>
                              </p:par>
                              <p:par>
                                <p:cTn id="13" presetID="5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53" presetClass="entr" presetSubtype="16"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11625" y="1590040"/>
            <a:ext cx="676465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7. 小学生课外活动的组织管理</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（1）课外活动的目的：课外活动是课堂教学的延伸，是促进学生全面发展的重要手段。课外活动的目的一是把课内所学，通过课外活动加以巩固、深化，并转化为能力；</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二是对小学生进行道德情操的陶冶；三是补充课内学习的不足，开阔视野，丰富阅历，发展智能；四是培养兴趣，发展专长爱好；五是鼓励学生自我表现，培养竞争精神；六是帮助教师了解学生、调整师生关系。只有在活动中，学生的道德品质，学生的精神面貌、内心世界，以及才华才可得以充分表现，这恰恰是班主任了解学生的最好的场所。</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grpSp>
        <p:nvGrpSpPr>
          <p:cNvPr id="3" name="组合 2"/>
          <p:cNvGrpSpPr/>
          <p:nvPr/>
        </p:nvGrpSpPr>
        <p:grpSpPr>
          <a:xfrm>
            <a:off x="121267" y="2089100"/>
            <a:ext cx="3441031" cy="3429746"/>
            <a:chOff x="988042" y="1942030"/>
            <a:chExt cx="3441031" cy="3429746"/>
          </a:xfrm>
        </p:grpSpPr>
        <p:sp>
          <p:nvSpPr>
            <p:cNvPr id="4"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052570" y="775970"/>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111625" y="1590040"/>
            <a:ext cx="6764655" cy="355346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形式和方法：课外活动内容的广泛性，决定了形式的多样性。如从内容上讲有文娱活动、体育活动、科技活动、文学活动、艺术活动、社会公益活动等；从组织形式上讲有班会活动、队会活动、课外小组活动等；从活动形式上讲有会议形式、歌舞形式、诗歌形式、游戏形式、竞赛形式、参观访问形式等，内容决定形式，形式为内容服务；从参加人数上讲有集体式和自由式两种，集体式指全体参加的课外活动，自由式指学生自己自愿选择并参加的课外活动。</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7284" y="3220707"/>
            <a:ext cx="1802419" cy="13549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147695" y="1099820"/>
            <a:ext cx="5962650"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721100" y="1999615"/>
            <a:ext cx="5615940" cy="3169285"/>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课外活动小组的建立与指导：班主任在课外活动小组的建立与指导上应注意：第一，课外活动小组的建立要从学生实际情况出发；第二，课外活动小组的建立要从本班所具备的条件出发，具有可操作性；第三，课外活动小组的建立要以学生的自愿为原则，让学生从自己的兴趣出发，选择最喜欢的活动，发展自己的特长；第四，提供必要的指导和服务。</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7284" y="3220707"/>
            <a:ext cx="1802419" cy="13549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37815" y="3315970"/>
            <a:ext cx="7673340" cy="1014730"/>
          </a:xfrm>
          <a:prstGeom prst="rect">
            <a:avLst/>
          </a:prstGeom>
        </p:spPr>
        <p:txBody>
          <a:bodyPr wrap="square">
            <a:spAutoFit/>
          </a:bodyPr>
          <a:lstStyle/>
          <a:p>
            <a:pPr algn="l"/>
            <a:r>
              <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rPr>
              <a:t>　小学班级日常管理</a:t>
            </a:r>
            <a:endParaRPr lang="zh-CN" altLang="en-US" sz="6000" spc="300" dirty="0">
              <a:solidFill>
                <a:srgbClr val="ED796F"/>
              </a:solidFill>
              <a:effectLst/>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文本框 22"/>
          <p:cNvSpPr txBox="1"/>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rPr>
              <a:t>项目四</a:t>
            </a:r>
            <a:endParaRPr lang="en-US" altLang="zh-CN" sz="4800" dirty="0">
              <a:solidFill>
                <a:srgbClr val="ED796F"/>
              </a:solidFill>
              <a:latin typeface="黑体" panose="02010600030101010101" charset="-122"/>
              <a:ea typeface="黑体" panose="02010600030101010101" charset="-122"/>
              <a:cs typeface="黑体" panose="02010600030101010101" charset="-122"/>
              <a:sym typeface="黑体" panose="02010600030101010101"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805045" y="72834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805045" y="1521460"/>
            <a:ext cx="6685915" cy="470789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 （二）个别管理</a:t>
            </a:r>
            <a:endParaRPr lang="en-US"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 优良学生</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优生”是指品学兼优的学生，但是不仅仅是指学习成绩拔尖的学生，还要在品德、学习和各方面能力都优于同龄人的学生。培养“优生”的意义显然是不言而喻的。“素质教育”并非是“一刀切”的教育，而是既面向全体学生，又针对每一个学生的个性特点的教育。尽可能挖掘并发展每一个学生的潜力，让尽可能多的学生在各方面都获得理想的发展，成为教育者所期望的“优生”，最终成为对民族、对国家有用的高素质人才，应该说这也是“素质教育”的题中应有之义。那么该如何对“优生”进行培养呢？应注意以下几点：</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5213" y="700810"/>
            <a:ext cx="819667" cy="819667"/>
          </a:xfrm>
          <a:prstGeom prst="rect">
            <a:avLst/>
          </a:prstGeom>
        </p:spPr>
      </p:pic>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98383" y="678585"/>
            <a:ext cx="819667" cy="819667"/>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59853" y="165505"/>
            <a:ext cx="819667" cy="819667"/>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 y="-91670"/>
            <a:ext cx="819667" cy="819667"/>
          </a:xfrm>
          <a:prstGeom prst="rect">
            <a:avLst/>
          </a:prstGeom>
        </p:spPr>
      </p:pic>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2" y="1391641"/>
            <a:ext cx="4834847" cy="521500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14395" y="36639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024630" y="1153795"/>
            <a:ext cx="6764655" cy="509270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（1）鼓励“优生”的优良品质：若学生已有许多优良的品性，比如，说话诚实、做事礼貌、对待其他同学热情友爱，则应该加以鼓励，鼓励其继续保持，并在团体中产生示范作用。</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引导“优生”树立志向：“优生”一般来说，智商较高，学习在班上名列前茅。从“应试教育”的角度看，这类学生固然是“上线生”，但如果他们仅以考上大学为目标，那么我们国家不过是又多了一名大学生而已，而不会让这些学生真正发挥出自己的潜力，成为祖国的栋梁之材。</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（3）帮助“优生”发展特长：当学生已有特殊才能时，可在课间及课外勤加指导，让学生多有表现的机会，使学生本身的专长能够得到正常的发展。</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14395" y="36639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86530" y="1001395"/>
            <a:ext cx="6764655"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（4）激励“优生”超越自我：激励“优生”超越自我的要点有二：一是尽可能多地让他们在各个方面实践，以发现并发展自己以前没有意识到的潜质；二是鼓励他们</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在日常一点一滴的小事中战胜自我，甚至教育者可以有意识地设置一些难题去“折磨”他们，让他们在一次次自己与自己“过不去”的过程中体验到“人生的乐趣与辉煌，正是从战胜自我到超越自我”。</a:t>
            </a:r>
            <a:endPar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（5）训练“优生”受挫心理：长期处在“金字塔尖”的“优生”们，很少品尝失败和被冷落的滋味。这就使他们对受挫的心理承受力相对较弱，一旦遇到各种“打击”</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r>
              <a:rPr alt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就情绪低落、悲观失望，个别学生甚至对前途失去信心</a:t>
            </a: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14395" y="36639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86530" y="1216025"/>
            <a:ext cx="6764655" cy="432308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 普通学生</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鼓励向上：鼓励是沐浴学生成长的阳光雨露，当学生有精神萎靡、不肯用功及生活懒散等现象时，要根据学生的性格特征，多运用鼓励性的语言对其进行引导，激发他们以后行动的信念，看到今后前进的希望。</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增加表现机会，加强信心：自信心是一个人获取成功的精神支柱，是一个人成长和成才不可或缺的重要心理品质。班集体中大多数普通学生由于表现自己的机会少，有的会逐渐遇事胆小退缩，不敢展现自己，缺乏自信。针对这种心理，应利用一切可能的机会，让学生表现自我，发现自我，树立自信，超越自我。</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414395" y="366395"/>
            <a:ext cx="7160895"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86530" y="1001395"/>
            <a:ext cx="6764655" cy="5477510"/>
          </a:xfrm>
          <a:prstGeom prst="rect">
            <a:avLst/>
          </a:prstGeom>
        </p:spPr>
        <p:txBody>
          <a:bodyPr wrap="square">
            <a:spAutoFit/>
          </a:bodyPr>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 后进学生</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就班主任工作而言，我们在转化“后进学生”时，必须把他们放在整个集体教育中来考虑。在转化“后进学生”时，务必要注意以下几个问题：</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508000" algn="l" fontAlgn="auto">
              <a:lnSpc>
                <a:spcPct val="125000"/>
              </a:lnSpc>
              <a:spcAft>
                <a:spcPts val="0"/>
              </a:spcAft>
              <a:extLst>
                <a:ext uri="{35155182-B16C-46BC-9424-99874614C6A1}">
                  <wpsdc:indentchars xmlns:wpsdc="http://www.wps.cn/officeDocument/2017/drawingmlCustomData" val="200" checksum="282533468"/>
                </a:ext>
              </a:extLst>
            </a:pPr>
            <a:r>
              <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1）注重感情倾斜：教师对“后进学生”真诚的爱，是转化他们的第一剂良药。“后进学生”几乎是从受教育起就伴随着呵斥、嘲笑、辱骂甚至体罚，因此，教师应怀着强烈的人道主义情怀给他们以心灵的呵护，帮助他们树立起人的尊严。要特别强调的是，首先这种“爱”不是故作的特殊的“偏爱”，而是自然而然的和其他学生一样平等的爱。不然，“后进学生”仍然会觉得老师对他是另一种形式的“另眼相看”。其次，这种“爱”不应该仅仅来自老师，还应该来自学生集体，要让“后进学生”感到不但老师没有歧视他，而且同学们也在真诚地尊重他</a:t>
            </a:r>
            <a:endParaRPr lang="zh-CN" sz="2000"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490720" y="528320"/>
            <a:ext cx="5913120"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二、小学班级日常工作管理的内容</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3966845" y="1343660"/>
            <a:ext cx="7522845" cy="528510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进而唤起他对集体的热爱之情，并把这种感情转化为上进心。</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2）唤起向上信心：霍姆林斯基有句名言：“真正的教育是自我教育。”这对“后进学生”同样适用。只有当学生自己有强烈的上进愿望和信心时，他的进步才会出现并得以持久。所以，从某种意义上讲，所谓“转化后进生”，更多的时候就是不断设法唤起他向上的信心。</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3）引导集体舆论：比起教师单枪匹马的操心，学生集体的健康舆论更有利于“后进学生”的转化。教师要善于把自己对某一学生的批评、表扬、鼓励、关心、帮助变成集体对这个学生的批评、表扬、鼓励、关心、帮助。</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4）讲究有效方法：这里没有说“科学方法”而说“有效方法”，当然不是不讲“科学”，而是更强调“有效”。“有效”的方法往往包含有“科学”的因素，但有时“科学”未必“有效”。另外，这里的“有效”，还包含有“艺术”的意思（让我们的方法更新颖而使学生易于接受）。总之，转化“后进学生”除了耐心、细致的思想教育，还必须有行为引导、规范甚至必要的制约。</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146" y="2307098"/>
            <a:ext cx="1808683" cy="3700264"/>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8789" y="4001122"/>
            <a:ext cx="1802419" cy="1354922"/>
          </a:xfrm>
          <a:prstGeom prst="rect">
            <a:avLst/>
          </a:prstGeom>
        </p:spPr>
      </p:pic>
      <p:pic>
        <p:nvPicPr>
          <p:cNvPr id="171" name="图片 170"/>
          <p:cNvPicPr>
            <a:picLocks noChangeAspect="1"/>
          </p:cNvPicPr>
          <p:nvPr/>
        </p:nvPicPr>
        <p:blipFill rotWithShape="1">
          <a:blip r:embed="rId3"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 presetClass="entr" presetSubtype="4" fill="hold"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500" fill="hold"/>
                                        <p:tgtEl>
                                          <p:spTgt spid="171"/>
                                        </p:tgtEl>
                                        <p:attrNameLst>
                                          <p:attrName>ppt_x</p:attrName>
                                        </p:attrNameLst>
                                      </p:cBhvr>
                                      <p:tavLst>
                                        <p:tav tm="0">
                                          <p:val>
                                            <p:strVal val="#ppt_x"/>
                                          </p:val>
                                        </p:tav>
                                        <p:tav tm="100000">
                                          <p:val>
                                            <p:strVal val="#ppt_x"/>
                                          </p:val>
                                        </p:tav>
                                      </p:tavLst>
                                    </p:anim>
                                    <p:anim calcmode="lin" valueType="num">
                                      <p:cBhvr additive="base">
                                        <p:cTn id="20"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224020" y="842645"/>
            <a:ext cx="5913120"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三、小学班级日常工作管理的方法</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633595" y="1934210"/>
            <a:ext cx="5165725" cy="4246245"/>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（一）榜样示范法</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通过榜样来学习规范行为，从本质上说也是观察学习。这里的榜样特指小学生自己班级中的榜样，因为自身班级群体中的行为样本更容易得到认同。供班级成员学习的本班中的行为榜样，要靠班主任来树立。但是，在采用这种方法时，班主任不可认为榜样就是班级中一两个优秀的学生，而要逐步扩大榜样行为的人群。当榜样人群足够大时，就会形成行为压力，从而更好地促进所有班级成员习得规范行为。如果班级管理者感到榜样缺乏模范作用，可能就在于榜样的人数有限，不能对周围的人形成学习的压力。</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1" name="图片 170"/>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grpSp>
        <p:nvGrpSpPr>
          <p:cNvPr id="17" name="组合 16"/>
          <p:cNvGrpSpPr/>
          <p:nvPr/>
        </p:nvGrpSpPr>
        <p:grpSpPr>
          <a:xfrm>
            <a:off x="130792" y="180398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741938" y="5428165"/>
            <a:ext cx="1537443" cy="1429982"/>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28853" y="-23945"/>
            <a:ext cx="1537443" cy="1429982"/>
          </a:xfrm>
          <a:prstGeom prst="rect">
            <a:avLst/>
          </a:prstGeom>
        </p:spPr>
      </p:pic>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9328" y="5428165"/>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171"/>
                                        </p:tgtEl>
                                        <p:attrNameLst>
                                          <p:attrName>style.visibility</p:attrName>
                                        </p:attrNameLst>
                                      </p:cBhvr>
                                      <p:to>
                                        <p:strVal val="visible"/>
                                      </p:to>
                                    </p:set>
                                    <p:anim calcmode="lin" valueType="num">
                                      <p:cBhvr additive="base">
                                        <p:cTn id="10" dur="500" fill="hold"/>
                                        <p:tgtEl>
                                          <p:spTgt spid="171"/>
                                        </p:tgtEl>
                                        <p:attrNameLst>
                                          <p:attrName>ppt_x</p:attrName>
                                        </p:attrNameLst>
                                      </p:cBhvr>
                                      <p:tavLst>
                                        <p:tav tm="0">
                                          <p:val>
                                            <p:strVal val="#ppt_x"/>
                                          </p:val>
                                        </p:tav>
                                        <p:tav tm="100000">
                                          <p:val>
                                            <p:strVal val="#ppt_x"/>
                                          </p:val>
                                        </p:tav>
                                      </p:tavLst>
                                    </p:anim>
                                    <p:anim calcmode="lin" valueType="num">
                                      <p:cBhvr additive="base">
                                        <p:cTn id="11"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653030" y="1505585"/>
            <a:ext cx="7102475" cy="4513580"/>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355600" algn="l" fontAlgn="auto">
              <a:lnSpc>
                <a:spcPct val="125000"/>
              </a:lnSpc>
              <a:extLst>
                <a:ext uri="{35155182-B16C-46BC-9424-99874614C6A1}">
                  <wpsdc:indentchars xmlns:wpsdc="http://www.wps.cn/officeDocument/2017/drawingmlCustomData" val="200" checksum="3837665281"/>
                </a:ext>
              </a:extLst>
            </a:pPr>
            <a:r>
              <a:rPr lang="en-US" altLang="zh-CN" sz="1400">
                <a:solidFill>
                  <a:schemeClr val="tx1"/>
                </a:solidFill>
                <a:effectLst>
                  <a:outerShdw blurRad="38100" dist="25400" dir="5400000" algn="ctr" rotWithShape="0">
                    <a:srgbClr val="6E747A">
                      <a:alpha val="43000"/>
                    </a:srgbClr>
                  </a:outerShdw>
                </a:effectLst>
              </a:rPr>
              <a:t>             </a:t>
            </a:r>
            <a:r>
              <a:rPr lang="en-US" altLang="zh-CN">
                <a:solidFill>
                  <a:schemeClr val="tx1"/>
                </a:solidFill>
                <a:effectLst>
                  <a:outerShdw blurRad="38100" dist="25400" dir="5400000" algn="ctr" rotWithShape="0">
                    <a:srgbClr val="6E747A">
                      <a:alpha val="43000"/>
                    </a:srgbClr>
                  </a:outerShdw>
                </a:effectLst>
              </a:rPr>
              <a:t>        </a:t>
            </a:r>
            <a:r>
              <a:rPr lang="zh-CN" altLang="en-US">
                <a:solidFill>
                  <a:schemeClr val="tx1"/>
                </a:solidFill>
                <a:effectLst>
                  <a:outerShdw blurRad="38100" dist="25400" dir="5400000" algn="ctr" rotWithShape="0">
                    <a:srgbClr val="6E747A">
                      <a:alpha val="43000"/>
                    </a:srgbClr>
                  </a:outerShdw>
                </a:effectLst>
              </a:rPr>
              <a:t>小饭桌中的蒸饺事件</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25400" dir="5400000" algn="ctr" rotWithShape="0">
                    <a:srgbClr val="6E747A">
                      <a:alpha val="43000"/>
                    </a:srgbClr>
                  </a:outerShdw>
                </a:effectLst>
              </a:rPr>
              <a:t>卫中午我跟V 老师一起值小饭桌，因为小学生本身就爱说话、乱走动，所以吃饭吃到快结束的时候，班级难免有点乱。如果是我自己在教室，我肯定会狠狠地敲敲黑板或者用力地喊两声，来把学生们镇压住。但我面前的这位老师没这样做，她态度很和蔼，缓缓地说：“老师这里还有一些⋯⋯又大又圆的蒸饺，我看谁表现得好就再多给谁几个，这么光荣的事，咱们一起看看谁第一个得到。”班级很快就安静了下来，这是我始料不及的。当然说奖励就得奖励，后来V 老师就开始叫名，让他们来领蒸饺，我隐隐约约看到了他们领蒸饺时那骄傲的表情。</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B0F0"/>
                </a:solidFill>
                <a:effectLst>
                  <a:outerShdw blurRad="38100" dist="25400" dir="5400000" algn="ctr" rotWithShape="0">
                    <a:srgbClr val="6E747A">
                      <a:alpha val="43000"/>
                    </a:srgbClr>
                  </a:outerShdw>
                </a:effectLst>
              </a:rPr>
              <a:t>思考　案例中的V 老师的做法好不好？试着对她的做法进行简单评析。</a:t>
            </a:r>
            <a:endParaRPr lang="zh-CN" altLang="en-US" b="1">
              <a:solidFill>
                <a:srgbClr val="00B0F0"/>
              </a:solidFill>
              <a:effectLst>
                <a:outerShdw blurRad="38100" dist="25400" dir="5400000" algn="ctr" rotWithShape="0">
                  <a:srgbClr val="6E747A">
                    <a:alpha val="43000"/>
                  </a:srgbClr>
                </a:outerShdw>
              </a:effectLst>
            </a:endParaRPr>
          </a:p>
        </p:txBody>
      </p:sp>
      <p:sp>
        <p:nvSpPr>
          <p:cNvPr id="4" name="文本框 3"/>
          <p:cNvSpPr txBox="1"/>
          <p:nvPr/>
        </p:nvSpPr>
        <p:spPr>
          <a:xfrm>
            <a:off x="5327015" y="825500"/>
            <a:ext cx="999490" cy="583565"/>
          </a:xfrm>
          <a:prstGeom prst="rect">
            <a:avLst/>
          </a:prstGeom>
          <a:noFill/>
        </p:spPr>
        <p:txBody>
          <a:bodyPr wrap="none" rtlCol="0" anchor="t">
            <a:spAutoFit/>
            <a:scene3d>
              <a:camera prst="orthographicFront"/>
              <a:lightRig rig="threePt" dir="t"/>
            </a:scene3d>
          </a:bodyPr>
          <a:p>
            <a:pPr algn="l"/>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案例</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pic>
        <p:nvPicPr>
          <p:cNvPr id="21" name="图形 12"/>
          <p:cNvPicPr>
            <a:picLocks noChangeAspect="1"/>
          </p:cNvPicPr>
          <p:nvPr/>
        </p:nvPicPr>
        <p:blipFill>
          <a:blip r:embed="rId1"/>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 name="图形 12"/>
          <p:cNvPicPr>
            <a:picLocks noChangeAspect="1"/>
          </p:cNvPicPr>
          <p:nvPr/>
        </p:nvPicPr>
        <p:blipFill>
          <a:blip r:embed="rId1"/>
          <a:stretch>
            <a:fillRect/>
          </a:stretch>
        </p:blipFill>
        <p:spPr>
          <a:xfrm>
            <a:off x="6766159" y="30483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0729127" y="14090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224020" y="594995"/>
            <a:ext cx="5913120"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三、小学班级日常工作管理的方法</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523740" y="1400810"/>
            <a:ext cx="5775325" cy="493903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（二）行为强化法</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强化是指对紧随着刺激出现的行为起到维持或者增加该种行为作用的任何刺激”，是行为习得的重要条件。用以强化行为的强化物是多种多样的。我们在小学低年级普遍看到一种行为管理的强化方法，即给具有规范行为的学生一个印有红花、五角星或笑脸的纸片，也可把红花、五角星或笑脸做成印章，盖在或贴在墙上的表格中，等等。这些东西就是强化物。到了小学高年级，实物就换成了评分表上的分数。然而，无论是前者还是后者，都是符号性的。这种强化被称“代币强化”，所谓代币，就是替代强化物的符号性的东西，就像纸币一样，代币是可以换取东西的。代币强化的特点在于，学生由于规范性行为积累起来的代币最终可以换得他们所期待的强化物，譬如“三好学生”的荣誉称号。</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1" name="图片 170"/>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grpSp>
        <p:nvGrpSpPr>
          <p:cNvPr id="17" name="组合 16"/>
          <p:cNvGrpSpPr/>
          <p:nvPr/>
        </p:nvGrpSpPr>
        <p:grpSpPr>
          <a:xfrm>
            <a:off x="130792" y="180398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741938" y="5428165"/>
            <a:ext cx="1537443" cy="1429982"/>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28853" y="-23945"/>
            <a:ext cx="1537443" cy="1429982"/>
          </a:xfrm>
          <a:prstGeom prst="rect">
            <a:avLst/>
          </a:prstGeom>
        </p:spPr>
      </p:pic>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9328" y="5428165"/>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171"/>
                                        </p:tgtEl>
                                        <p:attrNameLst>
                                          <p:attrName>style.visibility</p:attrName>
                                        </p:attrNameLst>
                                      </p:cBhvr>
                                      <p:to>
                                        <p:strVal val="visible"/>
                                      </p:to>
                                    </p:set>
                                    <p:anim calcmode="lin" valueType="num">
                                      <p:cBhvr additive="base">
                                        <p:cTn id="10" dur="500" fill="hold"/>
                                        <p:tgtEl>
                                          <p:spTgt spid="171"/>
                                        </p:tgtEl>
                                        <p:attrNameLst>
                                          <p:attrName>ppt_x</p:attrName>
                                        </p:attrNameLst>
                                      </p:cBhvr>
                                      <p:tavLst>
                                        <p:tav tm="0">
                                          <p:val>
                                            <p:strVal val="#ppt_x"/>
                                          </p:val>
                                        </p:tav>
                                        <p:tav tm="100000">
                                          <p:val>
                                            <p:strVal val="#ppt_x"/>
                                          </p:val>
                                        </p:tav>
                                      </p:tavLst>
                                    </p:anim>
                                    <p:anim calcmode="lin" valueType="num">
                                      <p:cBhvr additive="base">
                                        <p:cTn id="11"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312670" y="1116965"/>
            <a:ext cx="7700645" cy="5222875"/>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355600" algn="l" fontAlgn="auto">
              <a:lnSpc>
                <a:spcPct val="125000"/>
              </a:lnSpc>
              <a:extLst>
                <a:ext uri="{35155182-B16C-46BC-9424-99874614C6A1}">
                  <wpsdc:indentchars xmlns:wpsdc="http://www.wps.cn/officeDocument/2017/drawingmlCustomData" val="200" checksum="3837665281"/>
                </a:ext>
              </a:extLst>
            </a:pPr>
            <a:r>
              <a:rPr lang="en-US" altLang="zh-CN" sz="1400">
                <a:solidFill>
                  <a:schemeClr val="tx1"/>
                </a:solidFill>
                <a:effectLst>
                  <a:outerShdw blurRad="38100" dist="25400" dir="5400000" algn="ctr" rotWithShape="0">
                    <a:srgbClr val="6E747A">
                      <a:alpha val="43000"/>
                    </a:srgbClr>
                  </a:outerShdw>
                </a:effectLst>
              </a:rPr>
              <a:t>             </a:t>
            </a:r>
            <a:r>
              <a:rPr lang="en-US" altLang="zh-CN">
                <a:solidFill>
                  <a:schemeClr val="tx1"/>
                </a:solidFill>
                <a:effectLst>
                  <a:outerShdw blurRad="38100" dist="25400" dir="5400000" algn="ctr" rotWithShape="0">
                    <a:srgbClr val="6E747A">
                      <a:alpha val="43000"/>
                    </a:srgbClr>
                  </a:outerShdw>
                </a:effectLst>
              </a:rPr>
              <a:t>        </a:t>
            </a:r>
            <a:r>
              <a:rPr lang="zh-CN" altLang="en-US">
                <a:solidFill>
                  <a:schemeClr val="tx1"/>
                </a:solidFill>
                <a:effectLst>
                  <a:outerShdw blurRad="38100" dist="25400" dir="5400000" algn="ctr" rotWithShape="0">
                    <a:srgbClr val="6E747A">
                      <a:alpha val="43000"/>
                    </a:srgbClr>
                  </a:outerShdw>
                </a:effectLst>
              </a:rPr>
              <a:t>随时奖励小标志</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25400" dir="5400000" algn="ctr" rotWithShape="0">
                    <a:srgbClr val="6E747A">
                      <a:alpha val="43000"/>
                    </a:srgbClr>
                  </a:outerShdw>
                </a:effectLst>
              </a:rPr>
              <a:t>上课时，刘洋表现得很好，H 老师会说：“嗯，刘洋表现得真不错，下课后到我这儿领一颗小标志。”</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25400" dir="5400000" algn="ctr" rotWithShape="0">
                    <a:srgbClr val="6E747A">
                      <a:alpha val="43000"/>
                    </a:srgbClr>
                  </a:outerShdw>
                </a:effectLst>
              </a:rPr>
              <a:t>下课时，王丽主动帮助学习困难的同学，老师会说：“咱班王丽同学真乐于助人，值得我们班所有的同学来学习。下课到老师这儿领一颗小标志。”放学时，马佳第一个站好队，老师会直接表扬：“同学们，马佳是第一个收拾好东西、站好队的人。好，明天到老师这儿领一颗小标志。”</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25400" dir="5400000" algn="ctr" rotWithShape="0">
                    <a:srgbClr val="6E747A">
                      <a:alpha val="43000"/>
                    </a:srgbClr>
                  </a:outerShdw>
                </a:effectLst>
              </a:rPr>
              <a:t>收拾好东西、站好队的人。好，明天到老师这儿领一颗小标志。”家庭作业，全部做对一次，在书本最前面画一个小五角星，等集够五个了，到老师那换一颗小标志⋯⋯</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a:solidFill>
                  <a:schemeClr val="tx1"/>
                </a:solidFill>
                <a:effectLst>
                  <a:outerShdw blurRad="38100" dist="25400" dir="5400000" algn="ctr" rotWithShape="0">
                    <a:srgbClr val="6E747A">
                      <a:alpha val="43000"/>
                    </a:srgbClr>
                  </a:outerShdw>
                </a:effectLst>
              </a:rPr>
              <a:t>无论是课上还是课下，是在学校还是在家里，只要学生表现优秀，随时对表现好的学生进行奖励。通过小标志的奖励，同学们的积极性得到了很大提高，逐渐培养了学生的荣誉意识和竞争意识。</a:t>
            </a:r>
            <a:endParaRPr lang="zh-CN" altLang="en-US">
              <a:solidFill>
                <a:schemeClr val="tx1"/>
              </a:solidFill>
              <a:effectLst>
                <a:outerShdw blurRad="38100" dist="25400" dir="5400000" algn="ctr" rotWithShape="0">
                  <a:srgbClr val="6E747A">
                    <a:alpha val="43000"/>
                  </a:srgbClr>
                </a:outerShdw>
              </a:effectLst>
            </a:endParaRPr>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B0F0"/>
                </a:solidFill>
                <a:effectLst>
                  <a:outerShdw blurRad="38100" dist="25400" dir="5400000" algn="ctr" rotWithShape="0">
                    <a:srgbClr val="6E747A">
                      <a:alpha val="43000"/>
                    </a:srgbClr>
                  </a:outerShdw>
                </a:effectLst>
              </a:rPr>
              <a:t>思考　案例中的老师用了什么方法？这种方法有什么优点？</a:t>
            </a:r>
            <a:endParaRPr lang="zh-CN" altLang="en-US" b="1">
              <a:solidFill>
                <a:srgbClr val="00B0F0"/>
              </a:solidFill>
              <a:effectLst>
                <a:outerShdw blurRad="38100" dist="25400" dir="5400000" algn="ctr" rotWithShape="0">
                  <a:srgbClr val="6E747A">
                    <a:alpha val="43000"/>
                  </a:srgbClr>
                </a:outerShdw>
              </a:effectLst>
            </a:endParaRPr>
          </a:p>
        </p:txBody>
      </p:sp>
      <p:sp>
        <p:nvSpPr>
          <p:cNvPr id="4" name="文本框 3"/>
          <p:cNvSpPr txBox="1"/>
          <p:nvPr/>
        </p:nvSpPr>
        <p:spPr>
          <a:xfrm>
            <a:off x="4869815" y="463550"/>
            <a:ext cx="999490" cy="583565"/>
          </a:xfrm>
          <a:prstGeom prst="rect">
            <a:avLst/>
          </a:prstGeom>
          <a:noFill/>
        </p:spPr>
        <p:txBody>
          <a:bodyPr wrap="none" rtlCol="0" anchor="t">
            <a:spAutoFit/>
            <a:scene3d>
              <a:camera prst="orthographicFront"/>
              <a:lightRig rig="threePt" dir="t"/>
            </a:scene3d>
          </a:bodyPr>
          <a:p>
            <a:pPr algn="l"/>
            <a:r>
              <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rPr>
              <a:t>案例</a:t>
            </a:r>
            <a:endParaRPr lang="zh-CN" sz="3200" b="1" kern="1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Times New Roman" panose="02020603050405020304" pitchFamily="18" charset="0"/>
              <a:sym typeface="+mn-ea"/>
            </a:endParaRPr>
          </a:p>
        </p:txBody>
      </p:sp>
      <p:pic>
        <p:nvPicPr>
          <p:cNvPr id="21" name="图形 12"/>
          <p:cNvPicPr>
            <a:picLocks noChangeAspect="1"/>
          </p:cNvPicPr>
          <p:nvPr/>
        </p:nvPicPr>
        <p:blipFill>
          <a:blip r:embed="rId1"/>
          <a:stretch>
            <a:fillRect/>
          </a:stretch>
        </p:blipFill>
        <p:spPr>
          <a:xfrm>
            <a:off x="8426049" y="210857"/>
            <a:ext cx="520525" cy="520525"/>
          </a:xfrm>
          <a:prstGeom prst="rect">
            <a:avLst/>
          </a:prstGeom>
          <a:effectLst>
            <a:outerShdw blurRad="12700" dist="12700" dir="2700000" algn="tl" rotWithShape="0">
              <a:prstClr val="black">
                <a:alpha val="40000"/>
              </a:prstClr>
            </a:outerShdw>
          </a:effectLst>
        </p:spPr>
      </p:pic>
      <p:pic>
        <p:nvPicPr>
          <p:cNvPr id="2" name="图形 12"/>
          <p:cNvPicPr>
            <a:picLocks noChangeAspect="1"/>
          </p:cNvPicPr>
          <p:nvPr/>
        </p:nvPicPr>
        <p:blipFill>
          <a:blip r:embed="rId1"/>
          <a:stretch>
            <a:fillRect/>
          </a:stretch>
        </p:blipFill>
        <p:spPr>
          <a:xfrm>
            <a:off x="6766159" y="30483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
          <a:stretch>
            <a:fillRect/>
          </a:stretch>
        </p:blipFill>
        <p:spPr>
          <a:xfrm>
            <a:off x="10729127" y="14090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6" name="组合 25"/>
          <p:cNvGrpSpPr/>
          <p:nvPr/>
        </p:nvGrpSpPr>
        <p:grpSpPr>
          <a:xfrm>
            <a:off x="297179" y="454402"/>
            <a:ext cx="3591561" cy="1365622"/>
            <a:chOff x="297179" y="454402"/>
            <a:chExt cx="3591561" cy="1365622"/>
          </a:xfrm>
        </p:grpSpPr>
        <p:pic>
          <p:nvPicPr>
            <p:cNvPr id="9" name="图片 8"/>
            <p:cNvPicPr>
              <a:picLocks noChangeAspect="1"/>
            </p:cNvPicPr>
            <p:nvPr/>
          </p:nvPicPr>
          <p:blipFill>
            <a:blip r:embed="rId1"/>
            <a:stretch>
              <a:fillRect/>
            </a:stretch>
          </p:blipFill>
          <p:spPr>
            <a:xfrm>
              <a:off x="297179" y="454402"/>
              <a:ext cx="1365622" cy="1365622"/>
            </a:xfrm>
            <a:prstGeom prst="rect">
              <a:avLst/>
            </a:prstGeom>
          </p:spPr>
        </p:pic>
        <p:sp>
          <p:nvSpPr>
            <p:cNvPr id="14" name="矩形 13"/>
            <p:cNvSpPr/>
            <p:nvPr/>
          </p:nvSpPr>
          <p:spPr>
            <a:xfrm>
              <a:off x="1295750" y="814643"/>
              <a:ext cx="2592990" cy="645160"/>
            </a:xfrm>
            <a:prstGeom prst="rect">
              <a:avLst/>
            </a:prstGeom>
          </p:spPr>
          <p:txBody>
            <a:bodyPr wrap="square">
              <a:spAutoFit/>
            </a:bodyPr>
            <a:lstStyle/>
            <a:p>
              <a:pPr algn="ctr">
                <a:defRPr/>
              </a:pPr>
              <a:r>
                <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rPr>
                <a:t>项目背景</a:t>
              </a:r>
              <a:endParaRPr lang="zh-CN" altLang="en-US" sz="3600" b="1" kern="0" dirty="0">
                <a:solidFill>
                  <a:srgbClr val="CA8E3B"/>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16" name="矩形 11"/>
          <p:cNvSpPr/>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17" name="矩形 16"/>
          <p:cNvSpPr/>
          <p:nvPr/>
        </p:nvSpPr>
        <p:spPr>
          <a:xfrm>
            <a:off x="2065020" y="2320925"/>
            <a:ext cx="6157595" cy="2861310"/>
          </a:xfrm>
          <a:prstGeom prst="rect">
            <a:avLst/>
          </a:prstGeom>
        </p:spPr>
        <p:txBody>
          <a:bodyPr wrap="square">
            <a:spAutoFit/>
          </a:bodyPr>
          <a:lstStyle/>
          <a:p>
            <a:pPr lvl="0" indent="457200" fontAlgn="auto">
              <a:lnSpc>
                <a:spcPct val="125000"/>
              </a:lnSpc>
              <a:defRPr/>
              <a:extLst>
                <a:ext uri="{35155182-B16C-46BC-9424-99874614C6A1}">
                  <wpsdc:indentchars xmlns:wpsdc="http://www.wps.cn/officeDocument/2017/drawingmlCustomData" val="200" checksum="59296752"/>
                </a:ext>
              </a:extLst>
            </a:pPr>
            <a:r>
              <a:rPr kumimoji="0" lang="en-US" altLang="zh-CN"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  </a:t>
            </a:r>
            <a:r>
              <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小学班级日常管理是班主任将班级组织的要求与个人意愿相融</a:t>
            </a:r>
            <a:r>
              <a:rPr kern="10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rPr>
              <a:t>合，培育学生们的规范行为并加以维护，使班级组织能够有效地运作。班级的管理首先面对的就是日常管理，这是班级工作的基础。班主任与学生的交流、对学生各方面的现实表现的了解主要在班级管理中实现。小学班级日常管理主要包括对班级物质环境的管理以及对学生的发展指导。作为班主任，要尽可能地将日常管理做好，教育过程更多的是落实在班级的日常管理中。</a:t>
            </a:r>
            <a:endParaRPr kumimoji="0" b="0" i="0" u="none" strike="noStrike" kern="100" cap="none" spc="0" normalizeH="0" baseline="0" dirty="0">
              <a:solidFill>
                <a:schemeClr val="bg1"/>
              </a:solidFill>
              <a:latin typeface="黑体" panose="02010600030101010101" charset="-122"/>
              <a:ea typeface="黑体" panose="02010600030101010101" charset="-122"/>
              <a:cs typeface="Times New Roman" panose="02020603050405020304" pitchFamily="18" charset="0"/>
              <a:sym typeface="黑体" panose="02010600030101010101" charset="-122"/>
            </a:endParaRPr>
          </a:p>
        </p:txBody>
      </p:sp>
      <p:sp>
        <p:nvSpPr>
          <p:cNvPr id="20" name="Freeform 386"/>
          <p:cNvSpPr>
            <a:spLocks noEditPoints="1"/>
          </p:cNvSpPr>
          <p:nvPr/>
        </p:nvSpPr>
        <p:spPr bwMode="auto">
          <a:xfrm>
            <a:off x="1180465" y="4697095"/>
            <a:ext cx="704215" cy="636270"/>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bg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1" name="Freeform 387"/>
          <p:cNvSpPr/>
          <p:nvPr/>
        </p:nvSpPr>
        <p:spPr bwMode="auto">
          <a:xfrm>
            <a:off x="1833245" y="4788535"/>
            <a:ext cx="167005" cy="163830"/>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2" name="Oval 388"/>
          <p:cNvSpPr>
            <a:spLocks noChangeArrowheads="1"/>
          </p:cNvSpPr>
          <p:nvPr/>
        </p:nvSpPr>
        <p:spPr bwMode="auto">
          <a:xfrm>
            <a:off x="1708150" y="4791710"/>
            <a:ext cx="56515" cy="4826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3" name="Freeform 389"/>
          <p:cNvSpPr>
            <a:spLocks noEditPoints="1"/>
          </p:cNvSpPr>
          <p:nvPr/>
        </p:nvSpPr>
        <p:spPr bwMode="auto">
          <a:xfrm>
            <a:off x="1318260" y="5015865"/>
            <a:ext cx="321310" cy="193675"/>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nvGrpSpPr>
          <p:cNvPr id="24" name="组合 23"/>
          <p:cNvGrpSpPr/>
          <p:nvPr/>
        </p:nvGrpSpPr>
        <p:grpSpPr>
          <a:xfrm>
            <a:off x="2014122" y="5095376"/>
            <a:ext cx="597997" cy="453629"/>
            <a:chOff x="6029777" y="1990790"/>
            <a:chExt cx="620032" cy="494681"/>
          </a:xfrm>
          <a:solidFill>
            <a:schemeClr val="bg1"/>
          </a:solidFill>
        </p:grpSpPr>
        <p:sp>
          <p:nvSpPr>
            <p:cNvPr id="25" name="Freeform 386"/>
            <p:cNvSpPr>
              <a:spLocks noEditPoints="1"/>
            </p:cNvSpPr>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grp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7" name="Freeform 387"/>
            <p:cNvSpPr/>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8" name="Oval 388"/>
            <p:cNvSpPr>
              <a:spLocks noChangeArrowheads="1"/>
            </p:cNvSpPr>
            <p:nvPr/>
          </p:nvSpPr>
          <p:spPr bwMode="auto">
            <a:xfrm>
              <a:off x="6428956" y="2064210"/>
              <a:ext cx="42525" cy="373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9" name="Freeform 389"/>
            <p:cNvSpPr>
              <a:spLocks noEditPoints="1"/>
            </p:cNvSpPr>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charset="-122"/>
                <a:ea typeface="黑体" panose="02010600030101010101" charset="-122"/>
                <a:cs typeface="黑体" panose="02010600030101010101" charset="-122"/>
                <a:sym typeface="黑体" panose="02010600030101010101" charset="-122"/>
              </a:endParaRPr>
            </a:p>
          </p:txBody>
        </p:sp>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970" y="2509520"/>
            <a:ext cx="4708525" cy="4708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224020" y="842645"/>
            <a:ext cx="5913120" cy="607695"/>
          </a:xfrm>
          <a:prstGeom prst="rect">
            <a:avLst/>
          </a:prstGeom>
          <a:noFill/>
          <a:effectLst/>
        </p:spPr>
        <p:txBody>
          <a:bodyPr wrap="square" rtlCol="0">
            <a:spAutoFit/>
          </a:bodyPr>
          <a:p>
            <a:pPr>
              <a:lnSpc>
                <a:spcPct val="120000"/>
              </a:lnSpc>
            </a:pPr>
            <a:r>
              <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rPr>
              <a:t>三、小学班级日常工作管理的方法</a:t>
            </a:r>
            <a:endParaRPr lang="zh-CN" altLang="en-US" sz="2800"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endParaRPr>
          </a:p>
        </p:txBody>
      </p:sp>
      <p:sp>
        <p:nvSpPr>
          <p:cNvPr id="6" name="矩形 5"/>
          <p:cNvSpPr/>
          <p:nvPr/>
        </p:nvSpPr>
        <p:spPr>
          <a:xfrm>
            <a:off x="4366895" y="1705610"/>
            <a:ext cx="5165725" cy="4592320"/>
          </a:xfrm>
          <a:prstGeom prst="rect">
            <a:avLst/>
          </a:prstGeom>
        </p:spPr>
        <p:txBody>
          <a:bodyPr wrap="square">
            <a:spAutoFit/>
          </a:bodyPr>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（三）纪律约束法</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纪律是把行为规范作明文规定，并以一定的奖惩措施来予以保证。惩罚措施往往带有强制性，因而具有约束性。班级日常行为管理不仅是帮助班级成员学习规范性行为，也包括以纪律来约束班级成员的行为。</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采用纪律约束法，要有纪律的学习过程，要向班级成员宣示纪律文明。但是，班级纪律不能止于文本，必须让学生经过学习深入了解。</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采用纪律约束法管理班级组织行为必需措施到位，要做到奖惩分明、奖惩公正。</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a:p>
            <a:pPr indent="457200" algn="l" fontAlgn="auto">
              <a:lnSpc>
                <a:spcPct val="125000"/>
              </a:lnSpc>
              <a:spcAft>
                <a:spcPts val="0"/>
              </a:spcAft>
              <a:extLst>
                <a:ext uri="{35155182-B16C-46BC-9424-99874614C6A1}">
                  <wpsdc:indentchars xmlns:wpsdc="http://www.wps.cn/officeDocument/2017/drawingmlCustomData" val="200" checksum="59296752"/>
                </a:ext>
              </a:extLst>
            </a:pPr>
            <a:r>
              <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rPr>
              <a:t>通过纪律约束，逐步培养起班级成员的荣辱意识，以便最终产生自律的力量。</a:t>
            </a:r>
            <a:endParaRPr lang="zh-CN" kern="100" dirty="0">
              <a:solidFill>
                <a:schemeClr val="bg2">
                  <a:lumMod val="10000"/>
                </a:schemeClr>
              </a:solidFill>
              <a:uFillTx/>
              <a:latin typeface="黑体" panose="02010600030101010101" charset="-122"/>
              <a:ea typeface="黑体" panose="02010600030101010101" charset="-122"/>
              <a:cs typeface="Times New Roman" panose="02020603050405020304" pitchFamily="18" charset="0"/>
            </a:endParaRPr>
          </a:p>
        </p:txBody>
      </p:sp>
      <p:pic>
        <p:nvPicPr>
          <p:cNvPr id="171" name="图片 170"/>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585093" y="47810"/>
            <a:ext cx="1537443" cy="1429982"/>
          </a:xfrm>
          <a:prstGeom prst="rect">
            <a:avLst/>
          </a:prstGeom>
        </p:spPr>
      </p:pic>
      <p:grpSp>
        <p:nvGrpSpPr>
          <p:cNvPr id="17" name="组合 16"/>
          <p:cNvGrpSpPr/>
          <p:nvPr/>
        </p:nvGrpSpPr>
        <p:grpSpPr>
          <a:xfrm>
            <a:off x="130792" y="1803985"/>
            <a:ext cx="3441031" cy="3429746"/>
            <a:chOff x="988042" y="1942030"/>
            <a:chExt cx="3441031" cy="3429746"/>
          </a:xfrm>
        </p:grpSpPr>
        <p:sp>
          <p:nvSpPr>
            <p:cNvPr id="18"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0030101010101"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0741938" y="5428165"/>
            <a:ext cx="1537443" cy="1429982"/>
          </a:xfrm>
          <a:prstGeom prst="rect">
            <a:avLst/>
          </a:prstGeom>
        </p:spPr>
      </p:pic>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28853" y="-23945"/>
            <a:ext cx="1537443" cy="1429982"/>
          </a:xfrm>
          <a:prstGeom prst="rect">
            <a:avLst/>
          </a:prstGeom>
        </p:spPr>
      </p:pic>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b="10442"/>
          <a:stretch>
            <a:fillRect/>
          </a:stretch>
        </p:blipFill>
        <p:spPr>
          <a:xfrm>
            <a:off x="19328" y="5428165"/>
            <a:ext cx="1537443" cy="14299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171"/>
                                        </p:tgtEl>
                                        <p:attrNameLst>
                                          <p:attrName>style.visibility</p:attrName>
                                        </p:attrNameLst>
                                      </p:cBhvr>
                                      <p:to>
                                        <p:strVal val="visible"/>
                                      </p:to>
                                    </p:set>
                                    <p:anim calcmode="lin" valueType="num">
                                      <p:cBhvr additive="base">
                                        <p:cTn id="10" dur="500" fill="hold"/>
                                        <p:tgtEl>
                                          <p:spTgt spid="171"/>
                                        </p:tgtEl>
                                        <p:attrNameLst>
                                          <p:attrName>ppt_x</p:attrName>
                                        </p:attrNameLst>
                                      </p:cBhvr>
                                      <p:tavLst>
                                        <p:tav tm="0">
                                          <p:val>
                                            <p:strVal val="#ppt_x"/>
                                          </p:val>
                                        </p:tav>
                                        <p:tav tm="100000">
                                          <p:val>
                                            <p:strVal val="#ppt_x"/>
                                          </p:val>
                                        </p:tav>
                                      </p:tavLst>
                                    </p:anim>
                                    <p:anim calcmode="lin" valueType="num">
                                      <p:cBhvr additive="base">
                                        <p:cTn id="11"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小学班级环境管理</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任务二</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理解并掌握小学班级制度环境管理。</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掌握小学班级教室布置、座位编排的原则和方法。</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1034" y="3794760"/>
            <a:ext cx="4226560"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走访当地小学，收集各具特色的教室布置图片并做出评析，并为自己未来的班级设计一套教室布置方案。</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20460" y="32258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85800" y="716915"/>
            <a:ext cx="10821035" cy="5424805"/>
          </a:xfrm>
          <a:prstGeom prst="rect">
            <a:avLst/>
          </a:prstGeom>
          <a:solidFill>
            <a:schemeClr val="bg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grpSp>
        <p:nvGrpSpPr>
          <p:cNvPr id="9" name="组合 8"/>
          <p:cNvGrpSpPr/>
          <p:nvPr/>
        </p:nvGrpSpPr>
        <p:grpSpPr>
          <a:xfrm>
            <a:off x="120650" y="880110"/>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黑体" panose="02010600030101010101" charset="-122"/>
              </a:endParaRPr>
            </a:p>
          </p:txBody>
        </p:sp>
        <p:pic>
          <p:nvPicPr>
            <p:cNvPr id="27" name="图片 26" descr="商用美食甜点 (50)"/>
            <p:cNvPicPr>
              <a:picLocks noChangeAspect="1"/>
            </p:cNvPicPr>
            <p:nvPr/>
          </p:nvPicPr>
          <p:blipFill>
            <a:blip r:embed="rId1"/>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
        <p:nvSpPr>
          <p:cNvPr id="20" name="文本框 20"/>
          <p:cNvSpPr txBox="1"/>
          <p:nvPr/>
        </p:nvSpPr>
        <p:spPr>
          <a:xfrm flipH="1">
            <a:off x="6507480" y="3830955"/>
            <a:ext cx="1572895" cy="89154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21" name="文本框 20"/>
          <p:cNvSpPr txBox="1"/>
          <p:nvPr/>
        </p:nvSpPr>
        <p:spPr>
          <a:xfrm flipH="1">
            <a:off x="4751705" y="4599940"/>
            <a:ext cx="1640840" cy="891540"/>
          </a:xfrm>
          <a:prstGeom prst="rect">
            <a:avLst/>
          </a:prstGeom>
          <a:noFill/>
          <a:ln w="9525">
            <a:noFill/>
            <a:miter/>
          </a:ln>
          <a:effectLst>
            <a:outerShdw sx="999" sy="999" algn="ctr" rotWithShape="0">
              <a:srgbClr val="000000"/>
            </a:outerShdw>
          </a:effectLst>
        </p:spPr>
        <p:txBody>
          <a:bodyPr wrap="square" anchor="t">
            <a:spAutoFit/>
          </a:bodyPr>
          <a:lstStyle>
            <a:defPPr>
              <a:defRPr lang="zh-CN"/>
            </a:defPPr>
            <a:lvl1pPr lvl="0" algn="ctr">
              <a:defRPr sz="2400">
                <a:solidFill>
                  <a:schemeClr val="bg1"/>
                </a:solidFill>
                <a:latin typeface="微软雅黑" panose="020B0503020204020204" charset="-122"/>
                <a:ea typeface="微软雅黑" panose="020B0503020204020204" charset="-122"/>
              </a:defRPr>
            </a:lvl1pPr>
          </a:lstStyle>
          <a:p>
            <a:r>
              <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sz="2600"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sp>
        <p:nvSpPr>
          <p:cNvPr id="36" name="矩形 35"/>
          <p:cNvSpPr/>
          <p:nvPr/>
        </p:nvSpPr>
        <p:spPr>
          <a:xfrm>
            <a:off x="2935792" y="2435606"/>
            <a:ext cx="5391802" cy="697625"/>
          </a:xfrm>
          <a:prstGeom prst="rect">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一、小学班级制度环境管理</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2" name="矩形 1"/>
          <p:cNvSpPr/>
          <p:nvPr/>
        </p:nvSpPr>
        <p:spPr>
          <a:xfrm>
            <a:off x="2959287" y="3611034"/>
            <a:ext cx="5391802" cy="697625"/>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solidFill>
                  <a:schemeClr val="tx1"/>
                </a:solidFill>
                <a:latin typeface="字魂79号-萌趣奶油体" panose="00000500000000000000" pitchFamily="2" charset="-122"/>
                <a:ea typeface="字魂79号-萌趣奶油体" panose="00000500000000000000" pitchFamily="2" charset="-122"/>
              </a:rPr>
              <a:t>二、物质环境管理</a:t>
            </a:r>
            <a:endParaRPr lang="zh-CN" altLang="en-US" sz="2000" b="1">
              <a:solidFill>
                <a:schemeClr val="tx1"/>
              </a:solidFill>
              <a:latin typeface="字魂79号-萌趣奶油体" panose="00000500000000000000" pitchFamily="2" charset="-122"/>
              <a:ea typeface="字魂79号-萌趣奶油体" panose="00000500000000000000" pitchFamily="2" charset="-122"/>
            </a:endParaRPr>
          </a:p>
        </p:txBody>
      </p:sp>
      <p:sp>
        <p:nvSpPr>
          <p:cNvPr id="16" name="矩形 15"/>
          <p:cNvSpPr/>
          <p:nvPr/>
        </p:nvSpPr>
        <p:spPr>
          <a:xfrm>
            <a:off x="8383696" y="2445132"/>
            <a:ext cx="146399" cy="697624"/>
          </a:xfrm>
          <a:prstGeom prst="rect">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15" name="等腰三角形 14"/>
          <p:cNvSpPr/>
          <p:nvPr/>
        </p:nvSpPr>
        <p:spPr>
          <a:xfrm rot="5400000">
            <a:off x="8810964" y="2224809"/>
            <a:ext cx="697625" cy="1121760"/>
          </a:xfrm>
          <a:prstGeom prst="triangle">
            <a:avLst>
              <a:gd name="adj" fmla="val 47980"/>
            </a:avLst>
          </a:prstGeom>
          <a:solidFill>
            <a:schemeClr val="accent1">
              <a:lumMod val="20000"/>
              <a:lumOff val="80000"/>
            </a:schemeClr>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3" name="矩形 2"/>
          <p:cNvSpPr/>
          <p:nvPr/>
        </p:nvSpPr>
        <p:spPr>
          <a:xfrm>
            <a:off x="8401476" y="3610992"/>
            <a:ext cx="146399" cy="697624"/>
          </a:xfrm>
          <a:prstGeom prst="rect">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5" name="等腰三角形 4"/>
          <p:cNvSpPr/>
          <p:nvPr/>
        </p:nvSpPr>
        <p:spPr>
          <a:xfrm rot="5400000">
            <a:off x="8828744" y="3410354"/>
            <a:ext cx="697625" cy="1121760"/>
          </a:xfrm>
          <a:prstGeom prst="triangle">
            <a:avLst>
              <a:gd name="adj" fmla="val 47980"/>
            </a:avLst>
          </a:prstGeom>
          <a:solidFill>
            <a:srgbClr val="ABD6F9"/>
          </a:solidFill>
          <a:ln>
            <a:solidFill>
              <a:srgbClr val="3E27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字魂79号-萌趣奶油体" panose="00000500000000000000" pitchFamily="2" charset="-122"/>
              <a:ea typeface="字魂79号-萌趣奶油体" panose="00000500000000000000" pitchFamily="2" charset="-122"/>
            </a:endParaRPr>
          </a:p>
        </p:txBody>
      </p:sp>
      <p:sp>
        <p:nvSpPr>
          <p:cNvPr id="7" name="矩形 6"/>
          <p:cNvSpPr/>
          <p:nvPr/>
        </p:nvSpPr>
        <p:spPr>
          <a:xfrm>
            <a:off x="10319385" y="880110"/>
            <a:ext cx="1187450" cy="5097780"/>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11" name="图片 10" descr="商用美食甜点 (50)"/>
          <p:cNvPicPr>
            <a:picLocks noChangeAspect="1"/>
          </p:cNvPicPr>
          <p:nvPr/>
        </p:nvPicPr>
        <p:blipFill>
          <a:blip r:embed="rId1"/>
          <a:srcRect l="52709" t="33981" r="17256" b="35689"/>
          <a:stretch>
            <a:fillRect/>
          </a:stretch>
        </p:blipFill>
        <p:spPr>
          <a:xfrm>
            <a:off x="9747885" y="4376420"/>
            <a:ext cx="1619250" cy="1635125"/>
          </a:xfrm>
          <a:prstGeom prst="rect">
            <a:avLst/>
          </a:prstGeom>
          <a:effectLst>
            <a:outerShdw blurRad="88900" dist="76200" dir="8100000" algn="tr" rotWithShape="0">
              <a:prstClr val="black">
                <a:alpha val="40000"/>
              </a:prstClr>
            </a:outerShdw>
          </a:effectLst>
        </p:spPr>
      </p:pic>
      <p:sp>
        <p:nvSpPr>
          <p:cNvPr id="12" name="文本框 11"/>
          <p:cNvSpPr txBox="1"/>
          <p:nvPr/>
        </p:nvSpPr>
        <p:spPr>
          <a:xfrm>
            <a:off x="10520680" y="1307465"/>
            <a:ext cx="828675" cy="3458210"/>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zh-CN" altLang="en-US" sz="3000" dirty="0">
                <a:solidFill>
                  <a:schemeClr val="bg1"/>
                </a:solidFill>
                <a:latin typeface="黑体" panose="02010600030101010101" charset="-122"/>
                <a:ea typeface="黑体" panose="02010600030101010101" charset="-122"/>
                <a:cs typeface="黑体" panose="02010600030101010101" charset="-122"/>
              </a:rPr>
              <a:t>本任务知识结构</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up)">
                                      <p:cBhvr>
                                        <p:cTn id="12" dur="500"/>
                                        <p:tgtEl>
                                          <p:spTgt spid="2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ppt_y</p:attrName>
                                        </p:attrNameLst>
                                      </p:cBhvr>
                                      <p:tavLst>
                                        <p:tav tm="0">
                                          <p:val>
                                            <p:strVal val="#ppt_y+#ppt_h*1.125000"/>
                                          </p:val>
                                        </p:tav>
                                        <p:tav tm="100000">
                                          <p:val>
                                            <p:strVal val="#ppt_y"/>
                                          </p:val>
                                        </p:tav>
                                      </p:tavLst>
                                    </p:anim>
                                    <p:animEffect transition="in" filter="wipe(up)">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Freeform 9"/>
          <p:cNvSpPr/>
          <p:nvPr/>
        </p:nvSpPr>
        <p:spPr bwMode="auto">
          <a:xfrm>
            <a:off x="301202" y="187452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16" name="Freeform 10"/>
          <p:cNvSpPr/>
          <p:nvPr/>
        </p:nvSpPr>
        <p:spPr bwMode="auto">
          <a:xfrm>
            <a:off x="3115945" y="2181225"/>
            <a:ext cx="446405" cy="833755"/>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15" name="Freeform 7"/>
          <p:cNvSpPr>
            <a:spLocks noEditPoints="1"/>
          </p:cNvSpPr>
          <p:nvPr/>
        </p:nvSpPr>
        <p:spPr bwMode="auto">
          <a:xfrm>
            <a:off x="2512695" y="2743835"/>
            <a:ext cx="1652905" cy="189230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sp>
        <p:nvSpPr>
          <p:cNvPr id="30" name="Freeform 12"/>
          <p:cNvSpPr/>
          <p:nvPr/>
        </p:nvSpPr>
        <p:spPr bwMode="auto">
          <a:xfrm>
            <a:off x="4989195" y="2305685"/>
            <a:ext cx="448945" cy="836295"/>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29" name="Freeform 8"/>
          <p:cNvSpPr>
            <a:spLocks noEditPoints="1"/>
          </p:cNvSpPr>
          <p:nvPr/>
        </p:nvSpPr>
        <p:spPr bwMode="auto">
          <a:xfrm>
            <a:off x="4396105" y="2873375"/>
            <a:ext cx="1652905" cy="1894205"/>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0" name="Freeform 13"/>
          <p:cNvSpPr/>
          <p:nvPr/>
        </p:nvSpPr>
        <p:spPr bwMode="auto">
          <a:xfrm>
            <a:off x="6789420" y="2320925"/>
            <a:ext cx="448945" cy="833755"/>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50" name="Freeform 11"/>
          <p:cNvSpPr/>
          <p:nvPr/>
        </p:nvSpPr>
        <p:spPr bwMode="auto">
          <a:xfrm>
            <a:off x="8675370" y="2181225"/>
            <a:ext cx="448945" cy="833755"/>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2" name="Freeform 8"/>
          <p:cNvSpPr>
            <a:spLocks noEditPoints="1"/>
          </p:cNvSpPr>
          <p:nvPr/>
        </p:nvSpPr>
        <p:spPr bwMode="auto">
          <a:xfrm>
            <a:off x="6167120" y="2872740"/>
            <a:ext cx="1652905" cy="1894205"/>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3" name="Freeform 8"/>
          <p:cNvSpPr>
            <a:spLocks noEditPoints="1"/>
          </p:cNvSpPr>
          <p:nvPr/>
        </p:nvSpPr>
        <p:spPr bwMode="auto">
          <a:xfrm>
            <a:off x="8074660" y="2741930"/>
            <a:ext cx="1652905" cy="1894205"/>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800"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 name="矩形 3"/>
          <p:cNvSpPr/>
          <p:nvPr/>
        </p:nvSpPr>
        <p:spPr>
          <a:xfrm>
            <a:off x="2768918" y="3829685"/>
            <a:ext cx="1102360" cy="368300"/>
          </a:xfrm>
          <a:prstGeom prst="rect">
            <a:avLst/>
          </a:prstGeom>
        </p:spPr>
        <p:txBody>
          <a:bodyPr wrap="none">
            <a:spAutoFit/>
          </a:bodyPr>
          <a:p>
            <a:pPr algn="ctr" defTabSz="914400" eaLnBrk="0" fontAlgn="base" hangingPunct="0">
              <a:spcBef>
                <a:spcPct val="0"/>
              </a:spcBef>
              <a:spcAft>
                <a:spcPct val="0"/>
              </a:spcAft>
            </a:pPr>
            <a:r>
              <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rPr>
              <a:t>考勤管理</a:t>
            </a:r>
            <a:endPar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8" name="矩形 17"/>
          <p:cNvSpPr/>
          <p:nvPr/>
        </p:nvSpPr>
        <p:spPr>
          <a:xfrm>
            <a:off x="2809558" y="3336925"/>
            <a:ext cx="944880" cy="398780"/>
          </a:xfrm>
          <a:prstGeom prst="rect">
            <a:avLst/>
          </a:prstGeom>
        </p:spPr>
        <p:txBody>
          <a:bodyPr wrap="none">
            <a:spAutoFit/>
          </a:bodyPr>
          <a:p>
            <a:pPr algn="ctr" defTabSz="914400" eaLnBrk="0" fontAlgn="base" hangingPunct="0">
              <a:spcBef>
                <a:spcPct val="0"/>
              </a:spcBef>
              <a:spcAft>
                <a:spcPct val="0"/>
              </a:spcAft>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rPr>
              <a:t>（一）</a:t>
            </a: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22" name="任意多边形 21"/>
          <p:cNvSpPr/>
          <p:nvPr/>
        </p:nvSpPr>
        <p:spPr>
          <a:xfrm>
            <a:off x="4546600" y="3773805"/>
            <a:ext cx="1226185"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8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6" name="矩形 5"/>
          <p:cNvSpPr/>
          <p:nvPr/>
        </p:nvSpPr>
        <p:spPr>
          <a:xfrm>
            <a:off x="4734878" y="3336925"/>
            <a:ext cx="944880" cy="398780"/>
          </a:xfrm>
          <a:prstGeom prst="rect">
            <a:avLst/>
          </a:prstGeom>
        </p:spPr>
        <p:txBody>
          <a:bodyPr wrap="none">
            <a:spAutoFit/>
          </a:bodyPr>
          <a:p>
            <a:pPr algn="ctr" defTabSz="914400" eaLnBrk="0" fontAlgn="base" hangingPunct="0">
              <a:spcBef>
                <a:spcPct val="0"/>
              </a:spcBef>
              <a:spcAft>
                <a:spcPct val="0"/>
              </a:spcAft>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rPr>
              <a:t>（二）</a:t>
            </a: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7" name="矩形 6"/>
          <p:cNvSpPr/>
          <p:nvPr/>
        </p:nvSpPr>
        <p:spPr>
          <a:xfrm>
            <a:off x="6526213" y="3375025"/>
            <a:ext cx="944880" cy="398780"/>
          </a:xfrm>
          <a:prstGeom prst="rect">
            <a:avLst/>
          </a:prstGeom>
        </p:spPr>
        <p:txBody>
          <a:bodyPr wrap="none">
            <a:spAutoFit/>
          </a:bodyPr>
          <a:p>
            <a:pPr algn="ctr" defTabSz="914400" eaLnBrk="0" fontAlgn="base" hangingPunct="0">
              <a:spcBef>
                <a:spcPct val="0"/>
              </a:spcBef>
              <a:spcAft>
                <a:spcPct val="0"/>
              </a:spcAft>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rPr>
              <a:t>（三）</a:t>
            </a: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9" name="矩形 8"/>
          <p:cNvSpPr/>
          <p:nvPr/>
        </p:nvSpPr>
        <p:spPr>
          <a:xfrm>
            <a:off x="8428038" y="3293745"/>
            <a:ext cx="944880" cy="398780"/>
          </a:xfrm>
          <a:prstGeom prst="rect">
            <a:avLst/>
          </a:prstGeom>
        </p:spPr>
        <p:txBody>
          <a:bodyPr wrap="none">
            <a:spAutoFit/>
          </a:bodyPr>
          <a:p>
            <a:pPr algn="ctr" defTabSz="914400" eaLnBrk="0" fontAlgn="base" hangingPunct="0">
              <a:spcBef>
                <a:spcPct val="0"/>
              </a:spcBef>
              <a:spcAft>
                <a:spcPct val="0"/>
              </a:spcAft>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rPr>
              <a:t>（四）</a:t>
            </a: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0" name="任意多边形 9"/>
          <p:cNvSpPr/>
          <p:nvPr/>
        </p:nvSpPr>
        <p:spPr>
          <a:xfrm>
            <a:off x="2700655" y="3765550"/>
            <a:ext cx="1226185"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8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1" name="矩形 10"/>
          <p:cNvSpPr/>
          <p:nvPr/>
        </p:nvSpPr>
        <p:spPr>
          <a:xfrm>
            <a:off x="4419918" y="3880485"/>
            <a:ext cx="1562100" cy="368300"/>
          </a:xfrm>
          <a:prstGeom prst="rect">
            <a:avLst/>
          </a:prstGeom>
        </p:spPr>
        <p:txBody>
          <a:bodyPr wrap="none">
            <a:spAutoFit/>
          </a:bodyPr>
          <a:p>
            <a:pPr algn="ctr" defTabSz="914400" eaLnBrk="0" fontAlgn="base" hangingPunct="0">
              <a:spcBef>
                <a:spcPct val="0"/>
              </a:spcBef>
              <a:spcAft>
                <a:spcPct val="0"/>
              </a:spcAft>
            </a:pPr>
            <a:r>
              <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rPr>
              <a:t>课堂秩序管理</a:t>
            </a:r>
            <a:endPar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4" name="任意多边形 13"/>
          <p:cNvSpPr/>
          <p:nvPr/>
        </p:nvSpPr>
        <p:spPr>
          <a:xfrm>
            <a:off x="8286750" y="3765550"/>
            <a:ext cx="1226185"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8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任意多边形 18"/>
          <p:cNvSpPr/>
          <p:nvPr/>
        </p:nvSpPr>
        <p:spPr>
          <a:xfrm>
            <a:off x="6440805" y="3823335"/>
            <a:ext cx="1226185" cy="0"/>
          </a:xfrm>
          <a:custGeom>
            <a:avLst/>
            <a:gdLst>
              <a:gd name="connsiteX0" fmla="*/ 0 w 1028700"/>
              <a:gd name="connsiteY0" fmla="*/ 0 h 0"/>
              <a:gd name="connsiteX1" fmla="*/ 1028700 w 1028700"/>
              <a:gd name="connsiteY1" fmla="*/ 0 h 0"/>
              <a:gd name="connsiteX0-1" fmla="*/ 0 w 8935"/>
              <a:gd name="connsiteY0-2" fmla="*/ 2382 h 0"/>
              <a:gd name="connsiteX1-3" fmla="*/ 8935 w 8935"/>
              <a:gd name="connsiteY1-4" fmla="*/ 0 h 0"/>
            </a:gdLst>
            <a:ahLst/>
            <a:cxnLst>
              <a:cxn ang="0">
                <a:pos x="connsiteX0-1" y="connsiteY0-2"/>
              </a:cxn>
              <a:cxn ang="0">
                <a:pos x="connsiteX1-3" y="connsiteY1-4"/>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eaLnBrk="0" fontAlgn="base" hangingPunct="0">
              <a:spcBef>
                <a:spcPct val="0"/>
              </a:spcBef>
              <a:spcAft>
                <a:spcPct val="0"/>
              </a:spcAft>
            </a:pPr>
            <a:endParaRPr lang="zh-CN" altLang="en-US" sz="2800"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20" name="矩形 19"/>
          <p:cNvSpPr/>
          <p:nvPr/>
        </p:nvSpPr>
        <p:spPr>
          <a:xfrm>
            <a:off x="6440488" y="3880485"/>
            <a:ext cx="1102360" cy="368300"/>
          </a:xfrm>
          <a:prstGeom prst="rect">
            <a:avLst/>
          </a:prstGeom>
        </p:spPr>
        <p:txBody>
          <a:bodyPr wrap="none">
            <a:spAutoFit/>
          </a:bodyPr>
          <a:p>
            <a:pPr algn="ctr" defTabSz="914400" eaLnBrk="0" fontAlgn="base" hangingPunct="0">
              <a:spcBef>
                <a:spcPct val="0"/>
              </a:spcBef>
              <a:spcAft>
                <a:spcPct val="0"/>
              </a:spcAft>
            </a:pPr>
            <a:r>
              <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rPr>
              <a:t>自习管理</a:t>
            </a:r>
            <a:endPar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21" name="矩形 20"/>
          <p:cNvSpPr/>
          <p:nvPr/>
        </p:nvSpPr>
        <p:spPr>
          <a:xfrm>
            <a:off x="8368983" y="3851910"/>
            <a:ext cx="1102360" cy="368300"/>
          </a:xfrm>
          <a:prstGeom prst="rect">
            <a:avLst/>
          </a:prstGeom>
        </p:spPr>
        <p:txBody>
          <a:bodyPr wrap="none">
            <a:spAutoFit/>
          </a:bodyPr>
          <a:p>
            <a:pPr algn="ctr" defTabSz="914400" eaLnBrk="0" fontAlgn="base" hangingPunct="0">
              <a:spcBef>
                <a:spcPct val="0"/>
              </a:spcBef>
              <a:spcAft>
                <a:spcPct val="0"/>
              </a:spcAft>
            </a:pPr>
            <a:r>
              <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rPr>
              <a:t>考试管理</a:t>
            </a:r>
            <a:endParaRPr lang="zh-CN" altLang="en-US" b="1"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outVertical)">
                                      <p:cBhvr>
                                        <p:cTn id="24" dur="500"/>
                                        <p:tgtEl>
                                          <p:spTgt spid="12"/>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ppt_x</p:attrName>
                                        </p:attrNameLst>
                                      </p:cBhvr>
                                      <p:tavLst>
                                        <p:tav tm="0">
                                          <p:val>
                                            <p:strVal val="#ppt_x"/>
                                          </p:val>
                                        </p:tav>
                                        <p:tav tm="100000">
                                          <p:val>
                                            <p:strVal val="#ppt_x"/>
                                          </p:val>
                                        </p:tav>
                                      </p:tavLst>
                                    </p:anim>
                                    <p:anim calcmode="lin" valueType="num">
                                      <p:cBhvr>
                                        <p:cTn id="74" dur="1000" fill="hold"/>
                                        <p:tgtEl>
                                          <p:spTgt spid="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1000"/>
                                        <p:tgtEl>
                                          <p:spTgt spid="7"/>
                                        </p:tgtEl>
                                      </p:cBhvr>
                                    </p:animEffect>
                                    <p:anim calcmode="lin" valueType="num">
                                      <p:cBhvr>
                                        <p:cTn id="78" dur="1000" fill="hold"/>
                                        <p:tgtEl>
                                          <p:spTgt spid="7"/>
                                        </p:tgtEl>
                                        <p:attrNameLst>
                                          <p:attrName>ppt_x</p:attrName>
                                        </p:attrNameLst>
                                      </p:cBhvr>
                                      <p:tavLst>
                                        <p:tav tm="0">
                                          <p:val>
                                            <p:strVal val="#ppt_x"/>
                                          </p:val>
                                        </p:tav>
                                        <p:tav tm="100000">
                                          <p:val>
                                            <p:strVal val="#ppt_x"/>
                                          </p:val>
                                        </p:tav>
                                      </p:tavLst>
                                    </p:anim>
                                    <p:anim calcmode="lin" valueType="num">
                                      <p:cBhvr>
                                        <p:cTn id="79" dur="1000" fill="hold"/>
                                        <p:tgtEl>
                                          <p:spTgt spid="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1000"/>
                                        <p:tgtEl>
                                          <p:spTgt spid="9"/>
                                        </p:tgtEl>
                                      </p:cBhvr>
                                    </p:animEffect>
                                    <p:anim calcmode="lin" valueType="num">
                                      <p:cBhvr>
                                        <p:cTn id="83" dur="1000" fill="hold"/>
                                        <p:tgtEl>
                                          <p:spTgt spid="9"/>
                                        </p:tgtEl>
                                        <p:attrNameLst>
                                          <p:attrName>ppt_x</p:attrName>
                                        </p:attrNameLst>
                                      </p:cBhvr>
                                      <p:tavLst>
                                        <p:tav tm="0">
                                          <p:val>
                                            <p:strVal val="#ppt_x"/>
                                          </p:val>
                                        </p:tav>
                                        <p:tav tm="100000">
                                          <p:val>
                                            <p:strVal val="#ppt_x"/>
                                          </p:val>
                                        </p:tav>
                                      </p:tavLst>
                                    </p:anim>
                                    <p:anim calcmode="lin" valueType="num">
                                      <p:cBhvr>
                                        <p:cTn id="84" dur="1000" fill="hold"/>
                                        <p:tgtEl>
                                          <p:spTgt spid="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1000"/>
                                        <p:tgtEl>
                                          <p:spTgt spid="10"/>
                                        </p:tgtEl>
                                      </p:cBhvr>
                                    </p:animEffect>
                                    <p:anim calcmode="lin" valueType="num">
                                      <p:cBhvr>
                                        <p:cTn id="88" dur="1000" fill="hold"/>
                                        <p:tgtEl>
                                          <p:spTgt spid="10"/>
                                        </p:tgtEl>
                                        <p:attrNameLst>
                                          <p:attrName>ppt_x</p:attrName>
                                        </p:attrNameLst>
                                      </p:cBhvr>
                                      <p:tavLst>
                                        <p:tav tm="0">
                                          <p:val>
                                            <p:strVal val="#ppt_x"/>
                                          </p:val>
                                        </p:tav>
                                        <p:tav tm="100000">
                                          <p:val>
                                            <p:strVal val="#ppt_x"/>
                                          </p:val>
                                        </p:tav>
                                      </p:tavLst>
                                    </p:anim>
                                    <p:anim calcmode="lin" valueType="num">
                                      <p:cBhvr>
                                        <p:cTn id="89" dur="1000" fill="hold"/>
                                        <p:tgtEl>
                                          <p:spTgt spid="1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1000"/>
                                        <p:tgtEl>
                                          <p:spTgt spid="11"/>
                                        </p:tgtEl>
                                      </p:cBhvr>
                                    </p:animEffect>
                                    <p:anim calcmode="lin" valueType="num">
                                      <p:cBhvr>
                                        <p:cTn id="93" dur="1000" fill="hold"/>
                                        <p:tgtEl>
                                          <p:spTgt spid="11"/>
                                        </p:tgtEl>
                                        <p:attrNameLst>
                                          <p:attrName>ppt_x</p:attrName>
                                        </p:attrNameLst>
                                      </p:cBhvr>
                                      <p:tavLst>
                                        <p:tav tm="0">
                                          <p:val>
                                            <p:strVal val="#ppt_x"/>
                                          </p:val>
                                        </p:tav>
                                        <p:tav tm="100000">
                                          <p:val>
                                            <p:strVal val="#ppt_x"/>
                                          </p:val>
                                        </p:tav>
                                      </p:tavLst>
                                    </p:anim>
                                    <p:anim calcmode="lin" valueType="num">
                                      <p:cBhvr>
                                        <p:cTn id="94" dur="1000" fill="hold"/>
                                        <p:tgtEl>
                                          <p:spTgt spid="1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1000"/>
                                        <p:tgtEl>
                                          <p:spTgt spid="19"/>
                                        </p:tgtEl>
                                      </p:cBhvr>
                                    </p:animEffect>
                                    <p:anim calcmode="lin" valueType="num">
                                      <p:cBhvr>
                                        <p:cTn id="103" dur="1000" fill="hold"/>
                                        <p:tgtEl>
                                          <p:spTgt spid="19"/>
                                        </p:tgtEl>
                                        <p:attrNameLst>
                                          <p:attrName>ppt_x</p:attrName>
                                        </p:attrNameLst>
                                      </p:cBhvr>
                                      <p:tavLst>
                                        <p:tav tm="0">
                                          <p:val>
                                            <p:strVal val="#ppt_x"/>
                                          </p:val>
                                        </p:tav>
                                        <p:tav tm="100000">
                                          <p:val>
                                            <p:strVal val="#ppt_x"/>
                                          </p:val>
                                        </p:tav>
                                      </p:tavLst>
                                    </p:anim>
                                    <p:anim calcmode="lin" valueType="num">
                                      <p:cBhvr>
                                        <p:cTn id="104" dur="1000" fill="hold"/>
                                        <p:tgtEl>
                                          <p:spTgt spid="1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1000"/>
                                        <p:tgtEl>
                                          <p:spTgt spid="20"/>
                                        </p:tgtEl>
                                      </p:cBhvr>
                                    </p:animEffect>
                                    <p:anim calcmode="lin" valueType="num">
                                      <p:cBhvr>
                                        <p:cTn id="108" dur="1000" fill="hold"/>
                                        <p:tgtEl>
                                          <p:spTgt spid="20"/>
                                        </p:tgtEl>
                                        <p:attrNameLst>
                                          <p:attrName>ppt_x</p:attrName>
                                        </p:attrNameLst>
                                      </p:cBhvr>
                                      <p:tavLst>
                                        <p:tav tm="0">
                                          <p:val>
                                            <p:strVal val="#ppt_x"/>
                                          </p:val>
                                        </p:tav>
                                        <p:tav tm="100000">
                                          <p:val>
                                            <p:strVal val="#ppt_x"/>
                                          </p:val>
                                        </p:tav>
                                      </p:tavLst>
                                    </p:anim>
                                    <p:anim calcmode="lin" valueType="num">
                                      <p:cBhvr>
                                        <p:cTn id="109" dur="1000" fill="hold"/>
                                        <p:tgtEl>
                                          <p:spTgt spid="2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1000"/>
                                        <p:tgtEl>
                                          <p:spTgt spid="21"/>
                                        </p:tgtEl>
                                      </p:cBhvr>
                                    </p:animEffect>
                                    <p:anim calcmode="lin" valueType="num">
                                      <p:cBhvr>
                                        <p:cTn id="113" dur="1000" fill="hold"/>
                                        <p:tgtEl>
                                          <p:spTgt spid="21"/>
                                        </p:tgtEl>
                                        <p:attrNameLst>
                                          <p:attrName>ppt_x</p:attrName>
                                        </p:attrNameLst>
                                      </p:cBhvr>
                                      <p:tavLst>
                                        <p:tav tm="0">
                                          <p:val>
                                            <p:strVal val="#ppt_x"/>
                                          </p:val>
                                        </p:tav>
                                        <p:tav tm="100000">
                                          <p:val>
                                            <p:strVal val="#ppt_x"/>
                                          </p:val>
                                        </p:tav>
                                      </p:tavLst>
                                    </p:anim>
                                    <p:anim calcmode="lin" valueType="num">
                                      <p:cBhvr>
                                        <p:cTn id="1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15" grpId="0" bldLvl="0" animBg="1"/>
      <p:bldP spid="12" grpId="0"/>
      <p:bldP spid="30" grpId="0" bldLvl="0" animBg="1"/>
      <p:bldP spid="29" grpId="0" bldLvl="0" animBg="1"/>
      <p:bldP spid="40" grpId="0" bldLvl="0" animBg="1"/>
      <p:bldP spid="50" grpId="0" bldLvl="0" animBg="1"/>
      <p:bldP spid="2" grpId="0" bldLvl="0" animBg="1"/>
      <p:bldP spid="3" grpId="0" bldLvl="0" animBg="1"/>
      <p:bldP spid="4" grpId="0"/>
      <p:bldP spid="18" grpId="0"/>
      <p:bldP spid="22" grpId="0" bldLvl="0" animBg="1"/>
      <p:bldP spid="6" grpId="0"/>
      <p:bldP spid="7" grpId="0"/>
      <p:bldP spid="9" grpId="0"/>
      <p:bldP spid="10" grpId="0" bldLvl="0" animBg="1"/>
      <p:bldP spid="11" grpId="0"/>
      <p:bldP spid="14" grpId="0" bldLvl="0" animBg="1"/>
      <p:bldP spid="19" grpId="0" bldLvl="0" animBg="1"/>
      <p:bldP spid="20" grpId="0"/>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78130" y="262890"/>
            <a:ext cx="11609705" cy="6316345"/>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2195195" y="811530"/>
            <a:ext cx="5439410" cy="583565"/>
          </a:xfrm>
          <a:prstGeom prst="rect">
            <a:avLst/>
          </a:prstGeom>
        </p:spPr>
        <p:txBody>
          <a:bodyPr wrap="square">
            <a:spAutoFit/>
          </a:bodyPr>
          <a:p>
            <a:pPr algn="l">
              <a:defRPr/>
            </a:pP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rPr>
              <a:t>一、小学班级制度环境管理</a:t>
            </a: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rPr>
              <a:t> </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sp>
        <p:nvSpPr>
          <p:cNvPr id="14" name="文本框 13"/>
          <p:cNvSpPr txBox="1"/>
          <p:nvPr/>
        </p:nvSpPr>
        <p:spPr>
          <a:xfrm flipH="1">
            <a:off x="652145" y="1827530"/>
            <a:ext cx="6859270" cy="4707890"/>
          </a:xfrm>
          <a:prstGeom prst="rect">
            <a:avLst/>
          </a:prstGeom>
          <a:noFill/>
        </p:spPr>
        <p:txBody>
          <a:bodyPr vert="horz" wrap="square" rtlCol="0">
            <a:spAutoFit/>
          </a:bodyPr>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59号-创粗黑" panose="00000500000000000000" pitchFamily="2" charset="-122"/>
                <a:ea typeface="字魂59号-创粗黑" panose="00000500000000000000" pitchFamily="2" charset="-122"/>
                <a:cs typeface="字魂59号-创粗黑" panose="00000500000000000000" pitchFamily="2" charset="-122"/>
              </a:rPr>
              <a:t>（一）考勤管理</a:t>
            </a:r>
            <a:endParaRPr lang="en-US" sz="1600" dirty="0">
              <a:solidFill>
                <a:schemeClr val="tx1"/>
              </a:solidFill>
              <a:latin typeface="字魂59号-创粗黑" panose="00000500000000000000" pitchFamily="2" charset="-122"/>
              <a:ea typeface="字魂59号-创粗黑" panose="00000500000000000000" pitchFamily="2" charset="-122"/>
              <a:cs typeface="字魂59号-创粗黑" panose="00000500000000000000" pitchFamily="2" charset="-122"/>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latin typeface="字魂59号-创粗黑" panose="00000500000000000000" pitchFamily="2" charset="-122"/>
                <a:ea typeface="字魂59号-创粗黑" panose="00000500000000000000" pitchFamily="2" charset="-122"/>
                <a:cs typeface="字魂59号-创粗黑" panose="00000500000000000000" pitchFamily="2" charset="-122"/>
                <a:sym typeface="+mn-ea"/>
              </a:rPr>
              <a:t>考勤是维护班级正常教学秩序，建立良好班风的需要。班主任通过对学生的出勤情况进行考察，督促学生自觉遵守纪律。</a:t>
            </a:r>
            <a:endParaRPr lang="en-US" sz="1600" dirty="0">
              <a:solidFill>
                <a:schemeClr val="tx1"/>
              </a:solidFill>
              <a:latin typeface="字魂59号-创粗黑" panose="00000500000000000000" pitchFamily="2" charset="-122"/>
              <a:ea typeface="字魂59号-创粗黑" panose="00000500000000000000" pitchFamily="2" charset="-122"/>
              <a:cs typeface="字魂59号-创粗黑" panose="00000500000000000000" pitchFamily="2" charset="-122"/>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latin typeface="字魂59号-创粗黑" panose="00000500000000000000" pitchFamily="2" charset="-122"/>
                <a:ea typeface="字魂59号-创粗黑" panose="00000500000000000000" pitchFamily="2" charset="-122"/>
                <a:cs typeface="字魂59号-创粗黑" panose="00000500000000000000" pitchFamily="2" charset="-122"/>
                <a:sym typeface="+mn-ea"/>
              </a:rPr>
              <a:t>“按时上学，不随便缺课”，这是维护学校正常教学秩序、建立良好校风的需要。小学生大多很听老师的话，并且精力旺盛，大多会提早到校，但总会有个别学生迟到。首先班主任要做的就是调查迟到的原因，一般迟到的原因一是自身睡懒觉或动作太慢，另外就是家长的疏忽。对于前者可以给予当面的口头语言的批评，让其了解准时上学是每个学生必须遵守的规范，并且要与家长沟通，让家长对学生的生活习惯进行改善。后者原因大都出现在开学初或不守时的家长身上，刚开学很多家长还没适应送孩子上学的生活，所以班主任有必要通过电话或短信联系的方法，提醒家长孩子开学要按时上学的这个事实。对于屡犯不改的学生，可能会出现说谎的现象，这样的情况要及时与家长联系，了解真实情况，并且对其进行全班批评，以让他为班级服务一天作为惩罚，让其感受到来自集体的压力，约束其行为。</a:t>
            </a:r>
            <a:endParaRPr lang="en-US" sz="1600" dirty="0">
              <a:solidFill>
                <a:schemeClr val="tx1"/>
              </a:solidFill>
              <a:latin typeface="字魂59号-创粗黑" panose="00000500000000000000" pitchFamily="2" charset="-122"/>
              <a:ea typeface="字魂59号-创粗黑" panose="00000500000000000000" pitchFamily="2" charset="-122"/>
              <a:cs typeface="字魂59号-创粗黑" panose="00000500000000000000" pitchFamily="2"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511415" y="1494155"/>
            <a:ext cx="4708525" cy="4708525"/>
          </a:xfrm>
          <a:prstGeom prst="rect">
            <a:avLst/>
          </a:prstGeom>
        </p:spPr>
      </p:pic>
      <p:pic>
        <p:nvPicPr>
          <p:cNvPr id="9" name="图片 8" descr="千库网_橙色小鱼手绘卡通_元素编号11021003"/>
          <p:cNvPicPr>
            <a:picLocks noChangeAspect="1"/>
          </p:cNvPicPr>
          <p:nvPr/>
        </p:nvPicPr>
        <p:blipFill>
          <a:blip r:embed="rId2"/>
          <a:srcRect l="6066" t="12845" r="6785" b="27824"/>
          <a:stretch>
            <a:fillRect/>
          </a:stretch>
        </p:blipFill>
        <p:spPr>
          <a:xfrm>
            <a:off x="8130540" y="558800"/>
            <a:ext cx="1348105" cy="648970"/>
          </a:xfrm>
          <a:prstGeom prst="rect">
            <a:avLst/>
          </a:prstGeom>
        </p:spPr>
      </p:pic>
      <p:pic>
        <p:nvPicPr>
          <p:cNvPr id="10" name="图片 9" descr="千库网_橙色小鱼手绘卡通_元素编号11021003"/>
          <p:cNvPicPr>
            <a:picLocks noChangeAspect="1"/>
          </p:cNvPicPr>
          <p:nvPr/>
        </p:nvPicPr>
        <p:blipFill>
          <a:blip r:embed="rId2"/>
          <a:srcRect l="6066" t="12845" r="6785" b="27824"/>
          <a:stretch>
            <a:fillRect/>
          </a:stretch>
        </p:blipFill>
        <p:spPr>
          <a:xfrm>
            <a:off x="10539730" y="370205"/>
            <a:ext cx="1348105" cy="648970"/>
          </a:xfrm>
          <a:prstGeom prst="rect">
            <a:avLst/>
          </a:prstGeom>
        </p:spPr>
      </p:pic>
      <p:pic>
        <p:nvPicPr>
          <p:cNvPr id="13" name="图片 12" descr="千库网_简约气泡框矢量素材_元素编号12429152"/>
          <p:cNvPicPr>
            <a:picLocks noChangeAspect="1"/>
          </p:cNvPicPr>
          <p:nvPr/>
        </p:nvPicPr>
        <p:blipFill>
          <a:blip r:embed="rId3"/>
          <a:srcRect/>
          <a:stretch>
            <a:fillRect/>
          </a:stretch>
        </p:blipFill>
        <p:spPr>
          <a:xfrm>
            <a:off x="433705" y="459740"/>
            <a:ext cx="998855" cy="846455"/>
          </a:xfrm>
          <a:prstGeom prst="rect">
            <a:avLst/>
          </a:prstGeom>
        </p:spPr>
      </p:pic>
      <p:sp>
        <p:nvSpPr>
          <p:cNvPr id="22" name="文本框 21"/>
          <p:cNvSpPr txBox="1"/>
          <p:nvPr/>
        </p:nvSpPr>
        <p:spPr>
          <a:xfrm>
            <a:off x="652145" y="589280"/>
            <a:ext cx="469900" cy="429895"/>
          </a:xfrm>
          <a:prstGeom prst="rect">
            <a:avLst/>
          </a:prstGeom>
          <a:noFill/>
          <a:ln w="22225">
            <a:noFill/>
          </a:ln>
        </p:spPr>
        <p:txBody>
          <a:bodyPr wrap="square" rtlCol="0">
            <a:spAutoFit/>
          </a:bodyPr>
          <a:p>
            <a:pPr algn="l">
              <a:lnSpc>
                <a:spcPct val="110000"/>
              </a:lnSpc>
            </a:pPr>
            <a:r>
              <a:rPr lang="en-US" altLang="zh-CN" sz="2000" b="1" dirty="0">
                <a:solidFill>
                  <a:srgbClr val="F8AF40"/>
                </a:solidFill>
                <a:latin typeface="字魂131号-酷乐潮玩体" panose="00000500000000000000" pitchFamily="2" charset="-122"/>
                <a:ea typeface="字魂131号-酷乐潮玩体" panose="00000500000000000000" pitchFamily="2" charset="-122"/>
              </a:rPr>
              <a:t>01</a:t>
            </a:r>
            <a:endParaRPr lang="en-US" altLang="zh-CN" sz="2000" b="1" dirty="0">
              <a:solidFill>
                <a:srgbClr val="F8AF40"/>
              </a:solidFill>
              <a:latin typeface="字魂131号-酷乐潮玩体" panose="00000500000000000000" pitchFamily="2" charset="-122"/>
              <a:ea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50" presetClass="entr" presetSubtype="0" decel="10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3"/>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par>
                                <p:cTn id="31" presetID="50" presetClass="entr" presetSubtype="0"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strVal val="#ppt_w+.3"/>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Effect transition="in" filter="fade">
                                      <p:cBhvr>
                                        <p:cTn id="3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P spid="14"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78130" y="262890"/>
            <a:ext cx="11609705" cy="6316345"/>
          </a:xfrm>
          <a:prstGeom prst="roundRect">
            <a:avLst>
              <a:gd name="adj" fmla="val 63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1709420" y="859155"/>
            <a:ext cx="5439410" cy="583565"/>
          </a:xfrm>
          <a:prstGeom prst="rect">
            <a:avLst/>
          </a:prstGeom>
        </p:spPr>
        <p:txBody>
          <a:bodyPr wrap="square">
            <a:spAutoFit/>
          </a:bodyPr>
          <a:p>
            <a:pPr algn="l">
              <a:defRPr/>
            </a:pP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rPr>
              <a:t>一、小学班级制度环境管理</a:t>
            </a: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rPr>
              <a:t> </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sp>
        <p:nvSpPr>
          <p:cNvPr id="14" name="文本框 13"/>
          <p:cNvSpPr txBox="1"/>
          <p:nvPr/>
        </p:nvSpPr>
        <p:spPr>
          <a:xfrm flipH="1">
            <a:off x="652145" y="1827530"/>
            <a:ext cx="6859270" cy="4092575"/>
          </a:xfrm>
          <a:prstGeom prst="rect">
            <a:avLst/>
          </a:prstGeom>
          <a:noFill/>
        </p:spPr>
        <p:txBody>
          <a:bodyPr vert="horz" wrap="square" rtlCol="0">
            <a:spAutoFit/>
          </a:bodyPr>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59号-创粗黑" panose="00000500000000000000" pitchFamily="2" charset="-122"/>
                <a:ea typeface="字魂59号-创粗黑" panose="00000500000000000000" pitchFamily="2" charset="-122"/>
                <a:cs typeface="字魂59号-创粗黑" panose="00000500000000000000" pitchFamily="2" charset="-122"/>
              </a:rPr>
              <a:t>（</a:t>
            </a:r>
            <a:r>
              <a:rPr lang="en-US" sz="1600" dirty="0">
                <a:solidFill>
                  <a:schemeClr val="tx1"/>
                </a:solidFill>
                <a:latin typeface="字魂105号-简雅黑" charset="0"/>
                <a:ea typeface="字魂59号-创粗黑" panose="00000500000000000000" pitchFamily="2" charset="-122"/>
                <a:cs typeface="字魂105号-简雅黑" charset="0"/>
              </a:rPr>
              <a:t>二）课堂秩序管理</a:t>
            </a:r>
            <a:endParaRPr lang="en-US" sz="1600" dirty="0">
              <a:solidFill>
                <a:schemeClr val="tx1"/>
              </a:solidFill>
              <a:latin typeface="字魂105号-简雅黑" charset="0"/>
              <a:ea typeface="字魂59号-创粗黑" panose="00000500000000000000" pitchFamily="2" charset="-122"/>
              <a:cs typeface="字魂105号-简雅黑" charset="0"/>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105号-简雅黑" charset="0"/>
                <a:ea typeface="字魂59号-创粗黑" panose="00000500000000000000" pitchFamily="2" charset="-122"/>
                <a:cs typeface="字魂105号-简雅黑" charset="0"/>
              </a:rPr>
              <a:t>课堂是实施教育教学的重要场所，为保证教育教学正常进行，必须加强对学生的课堂秩序管理。这可以从以下几个方面进行规范：</a:t>
            </a:r>
            <a:endParaRPr lang="en-US" sz="1600" dirty="0">
              <a:solidFill>
                <a:schemeClr val="tx1"/>
              </a:solidFill>
              <a:latin typeface="字魂105号-简雅黑" charset="0"/>
              <a:ea typeface="字魂59号-创粗黑" panose="00000500000000000000" pitchFamily="2" charset="-122"/>
              <a:cs typeface="字魂105号-简雅黑" charset="0"/>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105号-简雅黑" charset="0"/>
                <a:ea typeface="字魂59号-创粗黑" panose="00000500000000000000" pitchFamily="2" charset="-122"/>
                <a:cs typeface="字魂105号-简雅黑" charset="0"/>
              </a:rPr>
              <a:t>（1）课前准备：班主任要训练学生养成课前准备的习惯，一下课就先把下一节课的书本等物品准备好，然后上厕所。对于能够做到这两点的学生进行即时的口头表扬。</a:t>
            </a:r>
            <a:endParaRPr lang="en-US" sz="1600" dirty="0">
              <a:solidFill>
                <a:schemeClr val="tx1"/>
              </a:solidFill>
              <a:latin typeface="字魂105号-简雅黑" charset="0"/>
              <a:ea typeface="字魂59号-创粗黑" panose="00000500000000000000" pitchFamily="2" charset="-122"/>
              <a:cs typeface="字魂105号-简雅黑" charset="0"/>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105号-简雅黑" charset="0"/>
                <a:ea typeface="字魂59号-创粗黑" panose="00000500000000000000" pitchFamily="2" charset="-122"/>
                <a:cs typeface="字魂105号-简雅黑" charset="0"/>
              </a:rPr>
              <a:t>（2）教学活动要求：进行教学活动前，老师要把规矩和细节跟学生说清楚，并且进行示范后再开始。</a:t>
            </a:r>
            <a:endParaRPr lang="en-US" sz="1600" dirty="0">
              <a:solidFill>
                <a:schemeClr val="tx1"/>
              </a:solidFill>
              <a:latin typeface="字魂105号-简雅黑" charset="0"/>
              <a:ea typeface="字魂59号-创粗黑" panose="00000500000000000000" pitchFamily="2" charset="-122"/>
              <a:cs typeface="字魂105号-简雅黑" charset="0"/>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latin typeface="字魂105号-简雅黑" charset="0"/>
                <a:ea typeface="字魂59号-创粗黑" panose="00000500000000000000" pitchFamily="2" charset="-122"/>
                <a:cs typeface="字魂105号-简雅黑" charset="0"/>
              </a:rPr>
              <a:t>（3）师生间的交往礼仪规范：教师在教授知识的同时也是在树人，上课和下课的师生问候是必不可少的。上课时的师生问候也是一种纪律的整顿，可以让孩子的心思快速地集中到课堂上。在上课过程中，学生要养成举手发言、认真听讲的好习惯，让他们明白举手再发言是文明的表现，倾听也是一种美德。</a:t>
            </a:r>
            <a:endParaRPr lang="en-US" sz="1600" dirty="0">
              <a:solidFill>
                <a:schemeClr val="tx1"/>
              </a:solidFill>
              <a:latin typeface="字魂105号-简雅黑" charset="0"/>
              <a:ea typeface="字魂59号-创粗黑" panose="00000500000000000000" pitchFamily="2" charset="-122"/>
              <a:cs typeface="字魂105号-简雅黑" charset="0"/>
            </a:endParaRPr>
          </a:p>
        </p:txBody>
      </p:sp>
      <p:pic>
        <p:nvPicPr>
          <p:cNvPr id="9" name="图片 8" descr="千库网_橙色小鱼手绘卡通_元素编号11021003"/>
          <p:cNvPicPr>
            <a:picLocks noChangeAspect="1"/>
          </p:cNvPicPr>
          <p:nvPr/>
        </p:nvPicPr>
        <p:blipFill>
          <a:blip r:embed="rId1"/>
          <a:srcRect l="6066" t="12845" r="6785" b="27824"/>
          <a:stretch>
            <a:fillRect/>
          </a:stretch>
        </p:blipFill>
        <p:spPr>
          <a:xfrm>
            <a:off x="8130540" y="558800"/>
            <a:ext cx="1348105" cy="648970"/>
          </a:xfrm>
          <a:prstGeom prst="rect">
            <a:avLst/>
          </a:prstGeom>
        </p:spPr>
      </p:pic>
      <p:pic>
        <p:nvPicPr>
          <p:cNvPr id="10" name="图片 9" descr="千库网_橙色小鱼手绘卡通_元素编号11021003"/>
          <p:cNvPicPr>
            <a:picLocks noChangeAspect="1"/>
          </p:cNvPicPr>
          <p:nvPr/>
        </p:nvPicPr>
        <p:blipFill>
          <a:blip r:embed="rId1"/>
          <a:srcRect l="6066" t="12845" r="6785" b="27824"/>
          <a:stretch>
            <a:fillRect/>
          </a:stretch>
        </p:blipFill>
        <p:spPr>
          <a:xfrm>
            <a:off x="10539730" y="370205"/>
            <a:ext cx="1348105" cy="648970"/>
          </a:xfrm>
          <a:prstGeom prst="rect">
            <a:avLst/>
          </a:prstGeom>
        </p:spPr>
      </p:pic>
      <p:pic>
        <p:nvPicPr>
          <p:cNvPr id="13" name="图片 12" descr="千库网_简约气泡框矢量素材_元素编号12429152"/>
          <p:cNvPicPr>
            <a:picLocks noChangeAspect="1"/>
          </p:cNvPicPr>
          <p:nvPr/>
        </p:nvPicPr>
        <p:blipFill>
          <a:blip r:embed="rId2"/>
          <a:srcRect/>
          <a:stretch>
            <a:fillRect/>
          </a:stretch>
        </p:blipFill>
        <p:spPr>
          <a:xfrm>
            <a:off x="433705" y="459740"/>
            <a:ext cx="998855" cy="846455"/>
          </a:xfrm>
          <a:prstGeom prst="rect">
            <a:avLst/>
          </a:prstGeom>
        </p:spPr>
      </p:pic>
      <p:sp>
        <p:nvSpPr>
          <p:cNvPr id="22" name="文本框 21"/>
          <p:cNvSpPr txBox="1"/>
          <p:nvPr/>
        </p:nvSpPr>
        <p:spPr>
          <a:xfrm>
            <a:off x="652145" y="589280"/>
            <a:ext cx="469900" cy="429895"/>
          </a:xfrm>
          <a:prstGeom prst="rect">
            <a:avLst/>
          </a:prstGeom>
          <a:noFill/>
          <a:ln w="22225">
            <a:noFill/>
          </a:ln>
        </p:spPr>
        <p:txBody>
          <a:bodyPr wrap="square" rtlCol="0">
            <a:spAutoFit/>
          </a:bodyPr>
          <a:p>
            <a:pPr algn="l">
              <a:lnSpc>
                <a:spcPct val="110000"/>
              </a:lnSpc>
            </a:pPr>
            <a:r>
              <a:rPr lang="en-US" altLang="zh-CN" sz="2000" b="1" dirty="0">
                <a:solidFill>
                  <a:srgbClr val="F8AF40"/>
                </a:solidFill>
                <a:latin typeface="字魂131号-酷乐潮玩体" panose="00000500000000000000" pitchFamily="2" charset="-122"/>
                <a:ea typeface="字魂131号-酷乐潮玩体" panose="00000500000000000000" pitchFamily="2" charset="-122"/>
              </a:rPr>
              <a:t>02</a:t>
            </a:r>
            <a:endParaRPr lang="en-US" altLang="zh-CN" sz="2000" b="1" dirty="0">
              <a:solidFill>
                <a:srgbClr val="F8AF40"/>
              </a:solidFill>
              <a:latin typeface="字魂131号-酷乐潮玩体" panose="00000500000000000000" pitchFamily="2" charset="-122"/>
              <a:ea typeface="字魂131号-酷乐潮玩体" panose="00000500000000000000" pitchFamily="2" charset="-122"/>
            </a:endParaRPr>
          </a:p>
        </p:txBody>
      </p:sp>
      <p:pic>
        <p:nvPicPr>
          <p:cNvPr id="16" name="图片 15"/>
          <p:cNvPicPr>
            <a:picLocks noChangeAspect="1"/>
          </p:cNvPicPr>
          <p:nvPr/>
        </p:nvPicPr>
        <p:blipFill>
          <a:blip r:embed="rId3" cstate="screen"/>
          <a:srcRect t="15310" b="9602"/>
          <a:stretch>
            <a:fillRect/>
          </a:stretch>
        </p:blipFill>
        <p:spPr>
          <a:xfrm>
            <a:off x="1546412" y="2407023"/>
            <a:ext cx="10421470" cy="4355141"/>
          </a:xfrm>
          <a:custGeom>
            <a:avLst/>
            <a:gdLst>
              <a:gd name="connsiteX0" fmla="*/ 9780002 w 10456835"/>
              <a:gd name="connsiteY0" fmla="*/ 234 h 4416656"/>
              <a:gd name="connsiteX1" fmla="*/ 10449135 w 10456835"/>
              <a:gd name="connsiteY1" fmla="*/ 172689 h 4416656"/>
              <a:gd name="connsiteX2" fmla="*/ 10456835 w 10456835"/>
              <a:gd name="connsiteY2" fmla="*/ 176812 h 4416656"/>
              <a:gd name="connsiteX3" fmla="*/ 10456835 w 10456835"/>
              <a:gd name="connsiteY3" fmla="*/ 4416656 h 4416656"/>
              <a:gd name="connsiteX4" fmla="*/ 0 w 10456835"/>
              <a:gd name="connsiteY4" fmla="*/ 4416656 h 4416656"/>
              <a:gd name="connsiteX5" fmla="*/ 158903 w 10456835"/>
              <a:gd name="connsiteY5" fmla="*/ 4274718 h 4416656"/>
              <a:gd name="connsiteX6" fmla="*/ 1790456 w 10456835"/>
              <a:gd name="connsiteY6" fmla="*/ 3317753 h 4416656"/>
              <a:gd name="connsiteX7" fmla="*/ 6884970 w 10456835"/>
              <a:gd name="connsiteY7" fmla="*/ 2983924 h 4416656"/>
              <a:gd name="connsiteX8" fmla="*/ 9366914 w 10456835"/>
              <a:gd name="connsiteY8" fmla="*/ 110096 h 4416656"/>
              <a:gd name="connsiteX9" fmla="*/ 9780002 w 10456835"/>
              <a:gd name="connsiteY9" fmla="*/ 234 h 441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56835" h="4416656">
                <a:moveTo>
                  <a:pt x="9780002" y="234"/>
                </a:moveTo>
                <a:cubicBezTo>
                  <a:pt x="10010754" y="-4795"/>
                  <a:pt x="10239925" y="71958"/>
                  <a:pt x="10449135" y="172689"/>
                </a:cubicBezTo>
                <a:lnTo>
                  <a:pt x="10456835" y="176812"/>
                </a:lnTo>
                <a:lnTo>
                  <a:pt x="10456835" y="4416656"/>
                </a:lnTo>
                <a:lnTo>
                  <a:pt x="0" y="4416656"/>
                </a:lnTo>
                <a:lnTo>
                  <a:pt x="158903" y="4274718"/>
                </a:lnTo>
                <a:cubicBezTo>
                  <a:pt x="630523" y="3879794"/>
                  <a:pt x="1284573" y="3500844"/>
                  <a:pt x="1790456" y="3317753"/>
                </a:cubicBezTo>
                <a:cubicBezTo>
                  <a:pt x="2946761" y="2899258"/>
                  <a:pt x="5622227" y="3518533"/>
                  <a:pt x="6884970" y="2983924"/>
                </a:cubicBezTo>
                <a:cubicBezTo>
                  <a:pt x="8147713" y="2449315"/>
                  <a:pt x="8643619" y="506820"/>
                  <a:pt x="9366914" y="110096"/>
                </a:cubicBezTo>
                <a:cubicBezTo>
                  <a:pt x="9502532" y="35710"/>
                  <a:pt x="9641551" y="3251"/>
                  <a:pt x="9780002" y="234"/>
                </a:cubicBezTo>
                <a:close/>
              </a:path>
            </a:pathLst>
          </a:custGeom>
          <a:effectLst>
            <a:outerShdw blurRad="12700" dist="12700" dir="13500000" algn="b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50" presetClass="entr" presetSubtype="0" decel="10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3"/>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par>
                                <p:cTn id="31" presetID="50" presetClass="entr" presetSubtype="0"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strVal val="#ppt_w+.3"/>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Effect transition="in" filter="fade">
                                      <p:cBhvr>
                                        <p:cTn id="35" dur="10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P spid="14"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642870" y="868680"/>
            <a:ext cx="5439410" cy="583565"/>
          </a:xfrm>
          <a:prstGeom prst="rect">
            <a:avLst/>
          </a:prstGeom>
        </p:spPr>
        <p:txBody>
          <a:bodyPr wrap="square">
            <a:spAutoFit/>
          </a:bodyPr>
          <a:p>
            <a:pPr algn="l">
              <a:defRPr/>
            </a:pP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rPr>
              <a:t>一、小学班级制度环境管理</a:t>
            </a: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rPr>
              <a:t> </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sp>
        <p:nvSpPr>
          <p:cNvPr id="14" name="文本框 13"/>
          <p:cNvSpPr txBox="1"/>
          <p:nvPr/>
        </p:nvSpPr>
        <p:spPr>
          <a:xfrm flipH="1">
            <a:off x="4867275" y="2401570"/>
            <a:ext cx="5790565" cy="2553335"/>
          </a:xfrm>
          <a:prstGeom prst="rect">
            <a:avLst/>
          </a:prstGeom>
          <a:noFill/>
        </p:spPr>
        <p:txBody>
          <a:bodyPr vert="horz" wrap="square" rtlCol="0">
            <a:spAutoFit/>
          </a:bodyPr>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ea typeface="字魂59号-创粗黑" panose="00000500000000000000" pitchFamily="2" charset="-122"/>
              </a:rPr>
              <a:t>（三）自习管理</a:t>
            </a:r>
            <a:endParaRPr lang="en-US" sz="1600" dirty="0">
              <a:solidFill>
                <a:schemeClr val="tx1"/>
              </a:solidFill>
              <a:ea typeface="字魂59号-创粗黑" panose="00000500000000000000" pitchFamily="2" charset="-122"/>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ea typeface="字魂59号-创粗黑" panose="00000500000000000000" pitchFamily="2" charset="-122"/>
              </a:rPr>
              <a:t>自习课是学生自主预习、复习和完成作业的课。小学的自习课是养成小学生好自习习惯、培养自学能力的有效途径。班主任应指导学生如何自习，帮助他们养成自习的习惯。例如要先完成课堂作业，并且不要几门功课同时进行，要一样一样逐个完成，以提高作业效率。在完成课堂作业的基础上可以复习当天的学习内容，预习下一次课的内容，并且告诉学生，这种自习方法也可以运用到平时家中的学习。</a:t>
            </a:r>
            <a:endParaRPr lang="en-US" sz="1600" dirty="0">
              <a:solidFill>
                <a:schemeClr val="tx1"/>
              </a:solidFill>
              <a:ea typeface="字魂59号-创粗黑" panose="00000500000000000000" pitchFamily="2" charset="-122"/>
            </a:endParaRPr>
          </a:p>
        </p:txBody>
      </p:sp>
      <p:pic>
        <p:nvPicPr>
          <p:cNvPr id="13" name="图片 12" descr="千库网_简约气泡框矢量素材_元素编号12429152"/>
          <p:cNvPicPr>
            <a:picLocks noChangeAspect="1"/>
          </p:cNvPicPr>
          <p:nvPr/>
        </p:nvPicPr>
        <p:blipFill>
          <a:blip r:embed="rId1"/>
          <a:srcRect/>
          <a:stretch>
            <a:fillRect/>
          </a:stretch>
        </p:blipFill>
        <p:spPr>
          <a:xfrm>
            <a:off x="433705" y="459740"/>
            <a:ext cx="998855" cy="846455"/>
          </a:xfrm>
          <a:prstGeom prst="rect">
            <a:avLst/>
          </a:prstGeom>
        </p:spPr>
      </p:pic>
      <p:sp>
        <p:nvSpPr>
          <p:cNvPr id="22" name="文本框 21"/>
          <p:cNvSpPr txBox="1"/>
          <p:nvPr/>
        </p:nvSpPr>
        <p:spPr>
          <a:xfrm>
            <a:off x="652145" y="589280"/>
            <a:ext cx="469900" cy="429895"/>
          </a:xfrm>
          <a:prstGeom prst="rect">
            <a:avLst/>
          </a:prstGeom>
          <a:noFill/>
          <a:ln w="22225">
            <a:noFill/>
          </a:ln>
        </p:spPr>
        <p:txBody>
          <a:bodyPr wrap="square" rtlCol="0">
            <a:spAutoFit/>
          </a:bodyPr>
          <a:p>
            <a:pPr algn="l">
              <a:lnSpc>
                <a:spcPct val="110000"/>
              </a:lnSpc>
            </a:pPr>
            <a:r>
              <a:rPr lang="en-US" altLang="zh-CN" sz="2000" b="1" dirty="0">
                <a:solidFill>
                  <a:srgbClr val="F8AF40"/>
                </a:solidFill>
                <a:latin typeface="字魂131号-酷乐潮玩体" panose="00000500000000000000" pitchFamily="2" charset="-122"/>
                <a:ea typeface="字魂131号-酷乐潮玩体" panose="00000500000000000000" pitchFamily="2" charset="-122"/>
              </a:rPr>
              <a:t>03</a:t>
            </a:r>
            <a:endParaRPr lang="en-US" altLang="zh-CN" sz="2000" b="1" dirty="0">
              <a:solidFill>
                <a:srgbClr val="F8AF40"/>
              </a:solidFill>
              <a:latin typeface="字魂131号-酷乐潮玩体" panose="00000500000000000000" pitchFamily="2" charset="-122"/>
              <a:ea typeface="字魂131号-酷乐潮玩体" panose="00000500000000000000" pitchFamily="2" charset="-122"/>
            </a:endParaRPr>
          </a:p>
        </p:txBody>
      </p:sp>
      <p:sp>
        <p:nvSpPr>
          <p:cNvPr id="3" name="任意多边形: 形状 1"/>
          <p:cNvSpPr/>
          <p:nvPr/>
        </p:nvSpPr>
        <p:spPr>
          <a:xfrm rot="20955541" flipH="1">
            <a:off x="-2007541" y="30047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350502" y="2324685"/>
            <a:ext cx="3441031" cy="3429746"/>
            <a:chOff x="988042" y="1942030"/>
            <a:chExt cx="3441031" cy="3429746"/>
          </a:xfrm>
        </p:grpSpPr>
        <p:sp>
          <p:nvSpPr>
            <p:cNvPr id="5"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7"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62599" y="654722"/>
            <a:ext cx="520525" cy="520525"/>
          </a:xfrm>
          <a:prstGeom prst="rect">
            <a:avLst/>
          </a:prstGeom>
          <a:effectLst>
            <a:outerShdw blurRad="12700" dist="12700" dir="2700000" algn="tl" rotWithShape="0">
              <a:prstClr val="black">
                <a:alpha val="40000"/>
              </a:prstClr>
            </a:outerShdw>
          </a:effectLst>
        </p:spPr>
      </p:pic>
      <p:pic>
        <p:nvPicPr>
          <p:cNvPr id="11"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35452" y="121729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50" presetClass="entr" presetSubtype="0"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3"/>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strVal val="#ppt_w+.3"/>
                                          </p:val>
                                        </p:tav>
                                        <p:tav tm="100000">
                                          <p:val>
                                            <p:strVal val="#ppt_w"/>
                                          </p:val>
                                        </p:tav>
                                      </p:tavLst>
                                    </p:anim>
                                    <p:anim calcmode="lin" valueType="num">
                                      <p:cBhvr>
                                        <p:cTn id="21" dur="1000" fill="hold"/>
                                        <p:tgtEl>
                                          <p:spTgt spid="22"/>
                                        </p:tgtEl>
                                        <p:attrNameLst>
                                          <p:attrName>ppt_h</p:attrName>
                                        </p:attrNameLst>
                                      </p:cBhvr>
                                      <p:tavLst>
                                        <p:tav tm="0">
                                          <p:val>
                                            <p:strVal val="#ppt_h"/>
                                          </p:val>
                                        </p:tav>
                                        <p:tav tm="100000">
                                          <p:val>
                                            <p:strVal val="#ppt_h"/>
                                          </p:val>
                                        </p:tav>
                                      </p:tavLst>
                                    </p:anim>
                                    <p:animEffect transition="in" filter="fade">
                                      <p:cBhvr>
                                        <p:cTn id="22" dur="10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642870" y="868680"/>
            <a:ext cx="5439410" cy="583565"/>
          </a:xfrm>
          <a:prstGeom prst="rect">
            <a:avLst/>
          </a:prstGeom>
        </p:spPr>
        <p:txBody>
          <a:bodyPr wrap="square">
            <a:spAutoFit/>
          </a:bodyPr>
          <a:p>
            <a:pPr algn="l">
              <a:defRPr/>
            </a:pP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rPr>
              <a:t>一、小学班级制度环境管理</a:t>
            </a:r>
            <a:r>
              <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rPr>
              <a:t> </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sp>
        <p:nvSpPr>
          <p:cNvPr id="14" name="文本框 13"/>
          <p:cNvSpPr txBox="1"/>
          <p:nvPr/>
        </p:nvSpPr>
        <p:spPr>
          <a:xfrm flipH="1">
            <a:off x="4867275" y="1639570"/>
            <a:ext cx="5790565" cy="4707890"/>
          </a:xfrm>
          <a:prstGeom prst="rect">
            <a:avLst/>
          </a:prstGeom>
          <a:noFill/>
        </p:spPr>
        <p:txBody>
          <a:bodyPr vert="horz" wrap="square" rtlCol="0">
            <a:spAutoFit/>
          </a:bodyPr>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ea typeface="字魂59号-创粗黑" panose="00000500000000000000" pitchFamily="2" charset="-122"/>
              </a:rPr>
              <a:t>（四）考试管理</a:t>
            </a:r>
            <a:endParaRPr lang="en-US" sz="1600" dirty="0">
              <a:solidFill>
                <a:schemeClr val="tx1"/>
              </a:solidFill>
              <a:ea typeface="字魂59号-创粗黑" panose="00000500000000000000" pitchFamily="2" charset="-122"/>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ea typeface="字魂59号-创粗黑" panose="00000500000000000000" pitchFamily="2" charset="-122"/>
              </a:rPr>
              <a:t>考试是教学过程的基本环节。通过考试，教师可以对学生的学习情况进行了解，学生也可了解自己的学习情况。考试既有助于教师反思自己教学的成败，及时调整教学策略，完成教学任务，又有助于学生对自己的学习进行自我评价。考试不仅是学习的问题，更是做人的问题，因为考试也存在诚信问题，反映出人品的好坏，对日常教学活动也会产生重要影响。班主任要做好考试的规范管理。</a:t>
            </a:r>
            <a:endParaRPr lang="en-US" sz="1600" dirty="0">
              <a:solidFill>
                <a:schemeClr val="tx1"/>
              </a:solidFill>
              <a:ea typeface="字魂59号-创粗黑" panose="00000500000000000000" pitchFamily="2" charset="-122"/>
            </a:endParaRPr>
          </a:p>
          <a:p>
            <a:pPr indent="406400" algn="l" fontAlgn="auto">
              <a:lnSpc>
                <a:spcPct val="125000"/>
              </a:lnSpc>
              <a:extLst>
                <a:ext uri="{35155182-B16C-46BC-9424-99874614C6A1}">
                  <wpsdc:indentchars xmlns:wpsdc="http://www.wps.cn/officeDocument/2017/drawingmlCustomData" val="200" checksum="1740828767"/>
                </a:ext>
              </a:extLst>
            </a:pPr>
            <a:r>
              <a:rPr lang="en-US" sz="1600" dirty="0">
                <a:solidFill>
                  <a:schemeClr val="tx1"/>
                </a:solidFill>
                <a:ea typeface="字魂59号-创粗黑" panose="00000500000000000000" pitchFamily="2" charset="-122"/>
              </a:rPr>
              <a:t>做好考试管理，班主任要注意以下工作：第一，要重视思想教育，强调考试的目的、意义，形成良好的考风。学生要把学习看作自己的责任，为终身学习做准备，从思想上杜绝考试作弊现象。第二，教师要对学生的考试成绩进行科学的处理，指导学生能通过考试成绩来评估自己的学习水平，及时与教师、同学交流，找到适合自己的、科学的学习方法，有效地开发自己的潜力。</a:t>
            </a:r>
            <a:endParaRPr lang="en-US" sz="1600" dirty="0">
              <a:solidFill>
                <a:schemeClr val="tx1"/>
              </a:solidFill>
              <a:ea typeface="字魂59号-创粗黑" panose="00000500000000000000" pitchFamily="2" charset="-122"/>
            </a:endParaRPr>
          </a:p>
        </p:txBody>
      </p:sp>
      <p:pic>
        <p:nvPicPr>
          <p:cNvPr id="13" name="图片 12" descr="千库网_简约气泡框矢量素材_元素编号12429152"/>
          <p:cNvPicPr>
            <a:picLocks noChangeAspect="1"/>
          </p:cNvPicPr>
          <p:nvPr/>
        </p:nvPicPr>
        <p:blipFill>
          <a:blip r:embed="rId1"/>
          <a:srcRect/>
          <a:stretch>
            <a:fillRect/>
          </a:stretch>
        </p:blipFill>
        <p:spPr>
          <a:xfrm>
            <a:off x="433705" y="459740"/>
            <a:ext cx="998855" cy="846455"/>
          </a:xfrm>
          <a:prstGeom prst="rect">
            <a:avLst/>
          </a:prstGeom>
        </p:spPr>
      </p:pic>
      <p:sp>
        <p:nvSpPr>
          <p:cNvPr id="22" name="文本框 21"/>
          <p:cNvSpPr txBox="1"/>
          <p:nvPr/>
        </p:nvSpPr>
        <p:spPr>
          <a:xfrm>
            <a:off x="652145" y="589280"/>
            <a:ext cx="469900" cy="429895"/>
          </a:xfrm>
          <a:prstGeom prst="rect">
            <a:avLst/>
          </a:prstGeom>
          <a:noFill/>
          <a:ln w="22225">
            <a:noFill/>
          </a:ln>
        </p:spPr>
        <p:txBody>
          <a:bodyPr wrap="square" rtlCol="0">
            <a:spAutoFit/>
          </a:bodyPr>
          <a:p>
            <a:pPr algn="l">
              <a:lnSpc>
                <a:spcPct val="110000"/>
              </a:lnSpc>
            </a:pPr>
            <a:r>
              <a:rPr lang="en-US" altLang="zh-CN" sz="2000" b="1" dirty="0">
                <a:solidFill>
                  <a:srgbClr val="F8AF40"/>
                </a:solidFill>
                <a:latin typeface="字魂131号-酷乐潮玩体" panose="00000500000000000000" pitchFamily="2" charset="-122"/>
                <a:ea typeface="字魂131号-酷乐潮玩体" panose="00000500000000000000" pitchFamily="2" charset="-122"/>
              </a:rPr>
              <a:t>04</a:t>
            </a:r>
            <a:endParaRPr lang="en-US" altLang="zh-CN" sz="2000" b="1" dirty="0">
              <a:solidFill>
                <a:srgbClr val="F8AF40"/>
              </a:solidFill>
              <a:latin typeface="字魂131号-酷乐潮玩体" panose="00000500000000000000" pitchFamily="2" charset="-122"/>
              <a:ea typeface="字魂131号-酷乐潮玩体" panose="00000500000000000000" pitchFamily="2" charset="-122"/>
            </a:endParaRPr>
          </a:p>
        </p:txBody>
      </p:sp>
      <p:sp>
        <p:nvSpPr>
          <p:cNvPr id="3" name="任意多边形: 形状 1"/>
          <p:cNvSpPr/>
          <p:nvPr/>
        </p:nvSpPr>
        <p:spPr>
          <a:xfrm rot="20955541" flipH="1">
            <a:off x="-2007541" y="30047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350502" y="2324685"/>
            <a:ext cx="3441031" cy="3429746"/>
            <a:chOff x="988042" y="1942030"/>
            <a:chExt cx="3441031" cy="3429746"/>
          </a:xfrm>
        </p:grpSpPr>
        <p:sp>
          <p:nvSpPr>
            <p:cNvPr id="5" name="矩形: 圆角 8"/>
            <p:cNvSpPr/>
            <p:nvPr/>
          </p:nvSpPr>
          <p:spPr>
            <a:xfrm rot="1217121">
              <a:off x="1111826" y="1942030"/>
              <a:ext cx="3193464" cy="3193464"/>
            </a:xfrm>
            <a:prstGeom prst="roundRect">
              <a:avLst>
                <a:gd name="adj" fmla="val 24032"/>
              </a:avLst>
            </a:prstGeom>
            <a:solidFill>
              <a:schemeClr val="bg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7"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62599" y="654722"/>
            <a:ext cx="520525" cy="520525"/>
          </a:xfrm>
          <a:prstGeom prst="rect">
            <a:avLst/>
          </a:prstGeom>
          <a:effectLst>
            <a:outerShdw blurRad="12700" dist="12700" dir="2700000" algn="tl" rotWithShape="0">
              <a:prstClr val="black">
                <a:alpha val="40000"/>
              </a:prstClr>
            </a:outerShdw>
          </a:effectLst>
        </p:spPr>
      </p:pic>
      <p:pic>
        <p:nvPicPr>
          <p:cNvPr id="11"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35452" y="121729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50" presetClass="entr" presetSubtype="0"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strVal val="#ppt_w+.3"/>
                                          </p:val>
                                        </p:tav>
                                        <p:tav tm="100000">
                                          <p:val>
                                            <p:strVal val="#ppt_w"/>
                                          </p:val>
                                        </p:tav>
                                      </p:tavLst>
                                    </p:anim>
                                    <p:anim calcmode="lin" valueType="num">
                                      <p:cBhvr>
                                        <p:cTn id="16" dur="1000" fill="hold"/>
                                        <p:tgtEl>
                                          <p:spTgt spid="13"/>
                                        </p:tgtEl>
                                        <p:attrNameLst>
                                          <p:attrName>ppt_h</p:attrName>
                                        </p:attrNameLst>
                                      </p:cBhvr>
                                      <p:tavLst>
                                        <p:tav tm="0">
                                          <p:val>
                                            <p:strVal val="#ppt_h"/>
                                          </p:val>
                                        </p:tav>
                                        <p:tav tm="100000">
                                          <p:val>
                                            <p:strVal val="#ppt_h"/>
                                          </p:val>
                                        </p:tav>
                                      </p:tavLst>
                                    </p:anim>
                                    <p:animEffect transition="in" filter="fade">
                                      <p:cBhvr>
                                        <p:cTn id="17" dur="1000"/>
                                        <p:tgtEl>
                                          <p:spTgt spid="13"/>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strVal val="#ppt_w+.3"/>
                                          </p:val>
                                        </p:tav>
                                        <p:tav tm="100000">
                                          <p:val>
                                            <p:strVal val="#ppt_w"/>
                                          </p:val>
                                        </p:tav>
                                      </p:tavLst>
                                    </p:anim>
                                    <p:anim calcmode="lin" valueType="num">
                                      <p:cBhvr>
                                        <p:cTn id="21" dur="1000" fill="hold"/>
                                        <p:tgtEl>
                                          <p:spTgt spid="22"/>
                                        </p:tgtEl>
                                        <p:attrNameLst>
                                          <p:attrName>ppt_h</p:attrName>
                                        </p:attrNameLst>
                                      </p:cBhvr>
                                      <p:tavLst>
                                        <p:tav tm="0">
                                          <p:val>
                                            <p:strVal val="#ppt_h"/>
                                          </p:val>
                                        </p:tav>
                                        <p:tav tm="100000">
                                          <p:val>
                                            <p:strVal val="#ppt_h"/>
                                          </p:val>
                                        </p:tav>
                                      </p:tavLst>
                                    </p:anim>
                                    <p:animEffect transition="in" filter="fade">
                                      <p:cBhvr>
                                        <p:cTn id="22" dur="10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38138"/>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grpSp>
        <p:nvGrpSpPr>
          <p:cNvPr id="17" name="组合 16"/>
          <p:cNvGrpSpPr/>
          <p:nvPr/>
        </p:nvGrpSpPr>
        <p:grpSpPr>
          <a:xfrm>
            <a:off x="2157412" y="2852737"/>
            <a:ext cx="1957388" cy="1957388"/>
            <a:chOff x="1957387" y="2033587"/>
            <a:chExt cx="1957388" cy="1957388"/>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7387" y="2033587"/>
              <a:ext cx="1957388" cy="1957388"/>
            </a:xfrm>
            <a:prstGeom prst="rect">
              <a:avLst/>
            </a:prstGeom>
          </p:spPr>
        </p:pic>
        <p:sp>
          <p:nvSpPr>
            <p:cNvPr id="24" name="文本框 23"/>
            <p:cNvSpPr txBox="1"/>
            <p:nvPr/>
          </p:nvSpPr>
          <p:spPr>
            <a:xfrm>
              <a:off x="2530539" y="2107278"/>
              <a:ext cx="1026945" cy="966931"/>
            </a:xfrm>
            <a:prstGeom prst="rect">
              <a:avLst/>
            </a:prstGeom>
            <a:noFill/>
          </p:spPr>
          <p:txBody>
            <a:bodyPr wrap="square" rtlCol="0">
              <a:spAutoFit/>
            </a:bodyPr>
            <a:p>
              <a:pPr algn="ctr">
                <a:lnSpc>
                  <a:spcPct val="150000"/>
                </a:lnSpc>
              </a:pPr>
              <a:r>
                <a:rPr lang="en-US" altLang="zh-CN" sz="4400" dirty="0">
                  <a:latin typeface="字魂20号-石头体" panose="00000500000000000000" pitchFamily="2" charset="-122"/>
                  <a:ea typeface="字魂20号-石头体" panose="00000500000000000000" pitchFamily="2" charset="-122"/>
                </a:rPr>
                <a:t>01</a:t>
              </a:r>
              <a:endParaRPr lang="zh-CN" altLang="en-US" sz="4400" dirty="0">
                <a:latin typeface="字魂20号-石头体" panose="00000500000000000000" pitchFamily="2" charset="-122"/>
                <a:ea typeface="字魂20号-石头体" panose="00000500000000000000" pitchFamily="2" charset="-122"/>
              </a:endParaRPr>
            </a:p>
          </p:txBody>
        </p:sp>
      </p:grpSp>
      <p:grpSp>
        <p:nvGrpSpPr>
          <p:cNvPr id="25" name="组合 24"/>
          <p:cNvGrpSpPr/>
          <p:nvPr/>
        </p:nvGrpSpPr>
        <p:grpSpPr>
          <a:xfrm>
            <a:off x="2843212" y="4453227"/>
            <a:ext cx="1957388" cy="1957388"/>
            <a:chOff x="1957387" y="1700212"/>
            <a:chExt cx="1957388" cy="1957388"/>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7387" y="1700212"/>
              <a:ext cx="1957388" cy="1957388"/>
            </a:xfrm>
            <a:prstGeom prst="rect">
              <a:avLst/>
            </a:prstGeom>
          </p:spPr>
        </p:pic>
        <p:sp>
          <p:nvSpPr>
            <p:cNvPr id="27" name="文本框 26"/>
            <p:cNvSpPr txBox="1"/>
            <p:nvPr/>
          </p:nvSpPr>
          <p:spPr>
            <a:xfrm>
              <a:off x="2530539" y="2107278"/>
              <a:ext cx="1026945" cy="966931"/>
            </a:xfrm>
            <a:prstGeom prst="rect">
              <a:avLst/>
            </a:prstGeom>
            <a:noFill/>
          </p:spPr>
          <p:txBody>
            <a:bodyPr wrap="square" rtlCol="0">
              <a:spAutoFit/>
            </a:bodyPr>
            <a:p>
              <a:pPr algn="ctr">
                <a:lnSpc>
                  <a:spcPct val="150000"/>
                </a:lnSpc>
              </a:pPr>
              <a:r>
                <a:rPr lang="en-US" altLang="zh-CN" sz="4400" dirty="0">
                  <a:latin typeface="字魂20号-石头体" panose="00000500000000000000" pitchFamily="2" charset="-122"/>
                  <a:ea typeface="字魂20号-石头体" panose="00000500000000000000" pitchFamily="2" charset="-122"/>
                </a:rPr>
                <a:t>02</a:t>
              </a:r>
              <a:endParaRPr lang="zh-CN" altLang="en-US" sz="4400" dirty="0">
                <a:latin typeface="字魂20号-石头体" panose="00000500000000000000" pitchFamily="2" charset="-122"/>
                <a:ea typeface="字魂20号-石头体" panose="00000500000000000000" pitchFamily="2" charset="-122"/>
              </a:endParaRPr>
            </a:p>
          </p:txBody>
        </p:sp>
      </p:grpSp>
      <p:sp>
        <p:nvSpPr>
          <p:cNvPr id="28" name="文本框 27"/>
          <p:cNvSpPr txBox="1"/>
          <p:nvPr/>
        </p:nvSpPr>
        <p:spPr>
          <a:xfrm>
            <a:off x="3980982" y="3540448"/>
            <a:ext cx="4694148" cy="553085"/>
          </a:xfrm>
          <a:prstGeom prst="rect">
            <a:avLst/>
          </a:prstGeom>
          <a:noFill/>
        </p:spPr>
        <p:txBody>
          <a:bodyPr wrap="square" rtlCol="0">
            <a:spAutoFit/>
          </a:bodyPr>
          <a:p>
            <a:pPr>
              <a:lnSpc>
                <a:spcPct val="150000"/>
              </a:lnSpc>
            </a:pPr>
            <a:r>
              <a:rPr lang="zh-CN" altLang="en-US" sz="2000" dirty="0">
                <a:solidFill>
                  <a:schemeClr val="accent1"/>
                </a:solidFill>
                <a:effectLst>
                  <a:outerShdw blurRad="38100" dist="25400" dir="5400000" algn="ctr" rotWithShape="0">
                    <a:srgbClr val="6E747A">
                      <a:alpha val="43000"/>
                    </a:srgbClr>
                  </a:outerShdw>
                </a:effectLst>
                <a:latin typeface="字魂157号-萌趣兔兔" panose="00000500000000000000" pitchFamily="2" charset="-122"/>
                <a:ea typeface="字魂157号-萌趣兔兔" panose="00000500000000000000" pitchFamily="2" charset="-122"/>
              </a:rPr>
              <a:t>（一）教室环境布置</a:t>
            </a:r>
            <a:endParaRPr lang="zh-CN" altLang="en-US" sz="2000" dirty="0">
              <a:solidFill>
                <a:schemeClr val="accent1"/>
              </a:solidFill>
              <a:effectLst>
                <a:outerShdw blurRad="38100" dist="25400" dir="5400000" algn="ctr" rotWithShape="0">
                  <a:srgbClr val="6E747A">
                    <a:alpha val="43000"/>
                  </a:srgbClr>
                </a:outerShdw>
              </a:effectLst>
              <a:latin typeface="字魂157号-萌趣兔兔" panose="00000500000000000000" pitchFamily="2" charset="-122"/>
              <a:ea typeface="字魂157号-萌趣兔兔" panose="00000500000000000000" pitchFamily="2" charset="-122"/>
            </a:endParaRPr>
          </a:p>
        </p:txBody>
      </p:sp>
      <p:sp>
        <p:nvSpPr>
          <p:cNvPr id="31" name="文本框 30"/>
          <p:cNvSpPr txBox="1"/>
          <p:nvPr/>
        </p:nvSpPr>
        <p:spPr>
          <a:xfrm>
            <a:off x="4654717" y="5234283"/>
            <a:ext cx="4694148" cy="553085"/>
          </a:xfrm>
          <a:prstGeom prst="rect">
            <a:avLst/>
          </a:prstGeom>
          <a:noFill/>
        </p:spPr>
        <p:txBody>
          <a:bodyPr wrap="square" rtlCol="0">
            <a:spAutoFit/>
            <a:scene3d>
              <a:camera prst="orthographicFront"/>
              <a:lightRig rig="threePt" dir="t"/>
            </a:scene3d>
          </a:bodyPr>
          <a:p>
            <a:pPr>
              <a:lnSpc>
                <a:spcPct val="150000"/>
              </a:lnSpc>
            </a:pPr>
            <a:r>
              <a:rPr lang="zh-CN" altLang="en-US" sz="2000" dirty="0">
                <a:solidFill>
                  <a:schemeClr val="accent1"/>
                </a:solidFill>
                <a:effectLst>
                  <a:outerShdw blurRad="38100" dist="25400" dir="5400000" algn="ctr" rotWithShape="0">
                    <a:srgbClr val="6E747A">
                      <a:alpha val="43000"/>
                    </a:srgbClr>
                  </a:outerShdw>
                </a:effectLst>
                <a:latin typeface="字魂157号-萌趣兔兔" panose="00000500000000000000" pitchFamily="2" charset="-122"/>
                <a:ea typeface="字魂157号-萌趣兔兔" panose="00000500000000000000" pitchFamily="2" charset="-122"/>
              </a:rPr>
              <a:t>（二）座位编排</a:t>
            </a:r>
            <a:endParaRPr lang="zh-CN" altLang="en-US" sz="2000" dirty="0">
              <a:solidFill>
                <a:schemeClr val="accent1"/>
              </a:solidFill>
              <a:effectLst>
                <a:outerShdw blurRad="38100" dist="25400" dir="5400000" algn="ctr" rotWithShape="0">
                  <a:srgbClr val="6E747A">
                    <a:alpha val="43000"/>
                  </a:srgbClr>
                </a:outerShdw>
              </a:effectLst>
              <a:latin typeface="字魂157号-萌趣兔兔" panose="00000500000000000000" pitchFamily="2" charset="-122"/>
              <a:ea typeface="字魂157号-萌趣兔兔" panose="00000500000000000000" pitchFamily="2" charset="-122"/>
            </a:endParaRPr>
          </a:p>
        </p:txBody>
      </p:sp>
      <p:sp>
        <p:nvSpPr>
          <p:cNvPr id="32" name="文本框 31"/>
          <p:cNvSpPr txBox="1"/>
          <p:nvPr/>
        </p:nvSpPr>
        <p:spPr>
          <a:xfrm>
            <a:off x="3843338" y="79588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二、物质环境管理</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439545" y="1203325"/>
            <a:ext cx="8667750" cy="182245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我们这里所说的班级物质环境，实际上是指以物质为载体的环境。它主要指班级的教室环境及各种设备、设施，一般包括教室空间的大小、色彩、灯光和照明，教室的布置及学生座位的编排等方面。在人生活的环境中，并没有纯粹的物质环境，人生活的物质环境总会打下人的烙印。正因为如此，反映了人的状态的物质环境对人有着重要的影响。</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outVertical)">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6"/>
                </a:solidFill>
                <a:latin typeface="黑体" panose="02010600030101010101" charset="-122"/>
                <a:ea typeface="黑体" panose="02010600030101010101" charset="-122"/>
                <a:cs typeface="+mn-ea"/>
                <a:sym typeface="+mn-lt"/>
              </a:rPr>
              <a:t>项目目标</a:t>
            </a:r>
            <a:endParaRPr sz="4000" dirty="0">
              <a:solidFill>
                <a:schemeClr val="accent6"/>
              </a:solidFill>
              <a:latin typeface="黑体" panose="02010600030101010101" charset="-122"/>
              <a:ea typeface="黑体" panose="02010600030101010101" charset="-122"/>
              <a:cs typeface="+mn-ea"/>
              <a:sym typeface="+mn-lt"/>
            </a:endParaRPr>
          </a:p>
        </p:txBody>
      </p:sp>
      <p:sp>
        <p:nvSpPr>
          <p:cNvPr id="13" name="Freeform 9"/>
          <p:cNvSpPr/>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2" name="矩形 1"/>
            <p:cNvSpPr/>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知识与能力目标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0" name="组合 19"/>
          <p:cNvGrpSpPr/>
          <p:nvPr/>
        </p:nvGrpSpPr>
        <p:grpSpPr>
          <a:xfrm>
            <a:off x="5302250" y="1341120"/>
            <a:ext cx="1652905" cy="2499995"/>
            <a:chOff x="8299" y="2452"/>
            <a:chExt cx="2603" cy="3937"/>
          </a:xfrm>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chemeClr val="accent3"/>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0030101010101" charset="-122"/>
                <a:ea typeface="黑体" panose="0201060003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9" name="矩形 8"/>
            <p:cNvSpPr/>
            <p:nvPr/>
          </p:nvSpPr>
          <p:spPr>
            <a:xfrm>
              <a:off x="8528" y="4623"/>
              <a:ext cx="2144" cy="1016"/>
            </a:xfrm>
            <a:prstGeom prst="rect">
              <a:avLst/>
            </a:prstGeom>
          </p:spPr>
          <p:txBody>
            <a:bodyPr wrap="square">
              <a:spAutoFit/>
            </a:bodyPr>
            <a:p>
              <a:pPr algn="ctr" defTabSz="914400" eaLnBrk="0" fontAlgn="base" hangingPunct="0">
                <a:spcBef>
                  <a:spcPct val="0"/>
                </a:spcBef>
                <a:spcAft>
                  <a:spcPct val="0"/>
                </a:spcAft>
              </a:pPr>
              <a:r>
                <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过程与方法目标</a:t>
              </a:r>
              <a:endParaRPr lang="en-US" altLang="zh-CN"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grpSp>
        <p:nvGrpSpPr>
          <p:cNvPr id="21" name="组合 20"/>
          <p:cNvGrpSpPr/>
          <p:nvPr/>
        </p:nvGrpSpPr>
        <p:grpSpPr>
          <a:xfrm>
            <a:off x="8250555" y="1196340"/>
            <a:ext cx="1652905" cy="2454910"/>
            <a:chOff x="12942" y="2224"/>
            <a:chExt cx="2603" cy="3866"/>
          </a:xfrm>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tx1"/>
                </a:solidFill>
                <a:latin typeface="黑体" panose="02010600030101010101" charset="-122"/>
                <a:ea typeface="黑体" panose="02010600030101010101" charset="-122"/>
                <a:cs typeface="+mn-ea"/>
                <a:sym typeface="+mn-lt"/>
              </a:endParaRPr>
            </a:p>
          </p:txBody>
        </p:sp>
        <p:sp>
          <p:nvSpPr>
            <p:cNvPr id="10" name="矩形 9"/>
            <p:cNvSpPr/>
            <p:nvPr/>
          </p:nvSpPr>
          <p:spPr>
            <a:xfrm>
              <a:off x="13172" y="4270"/>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rPr>
                <a:t>情感态度与价值观目标</a:t>
              </a:r>
              <a:endParaRPr lang="zh-CN" altLang="en-US" dirty="0">
                <a:ln>
                  <a:noFill/>
                  <a:prstDash val="solid"/>
                </a:ln>
                <a:solidFill>
                  <a:schemeClr val="bg1"/>
                </a:solidFill>
                <a:effectLst/>
                <a:latin typeface="黑体" panose="02010600030101010101" charset="-122"/>
                <a:ea typeface="黑体" panose="02010600030101010101" charset="-122"/>
                <a:cs typeface="黑体" panose="02010600030101010101" charset="-122"/>
                <a:sym typeface="+mn-ea"/>
              </a:endParaRPr>
            </a:p>
          </p:txBody>
        </p:sp>
      </p:grpSp>
      <p:sp>
        <p:nvSpPr>
          <p:cNvPr id="11" name="文本框 22"/>
          <p:cNvSpPr txBox="1"/>
          <p:nvPr/>
        </p:nvSpPr>
        <p:spPr>
          <a:xfrm flipH="1">
            <a:off x="768985" y="3841115"/>
            <a:ext cx="3781425" cy="184150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了解小学班级日常工作管理的内涵，理解并掌握小学班级日常工作管理的内容和方法。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掌握小学班级制度环境管理和物质环境管理的内容。</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能够采用合理的方法，对不同学生的发展问题进行指导。</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能够掌握教室环境布置、座位编排的方法。</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31" name="文本框 30"/>
          <p:cNvSpPr txBox="1"/>
          <p:nvPr/>
        </p:nvSpPr>
        <p:spPr>
          <a:xfrm flipH="1">
            <a:off x="4813935" y="3841115"/>
            <a:ext cx="2844165" cy="1091565"/>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通过情景模拟的方式，学会有效的处理班级日常工作。</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通过实地调查，学会对班级环境进行管理。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sp>
        <p:nvSpPr>
          <p:cNvPr id="25" name="文本框 22"/>
          <p:cNvSpPr txBox="1"/>
          <p:nvPr/>
        </p:nvSpPr>
        <p:spPr>
          <a:xfrm flipH="1">
            <a:off x="8018780" y="3841115"/>
            <a:ext cx="3752850" cy="1591310"/>
          </a:xfrm>
          <a:prstGeom prst="rect">
            <a:avLst/>
          </a:prstGeom>
          <a:noFill/>
          <a:ln w="9525">
            <a:noFill/>
            <a:miter/>
          </a:ln>
          <a:effectLst>
            <a:outerShdw sx="999" sy="999" algn="ctr" rotWithShape="0">
              <a:srgbClr val="000000"/>
            </a:outerShdw>
          </a:effectLst>
        </p:spPr>
        <p:txBody>
          <a:bodyPr wrap="square" anchor="t">
            <a:spAutoFit/>
          </a:bodyPr>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1. 培养学生的自主学习和独立思考的能力。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2. 培养学生团队协作、人际沟通等可持续发展的能力。</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3. 提高学生的学习热情，培养学生的积极进取意识。</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a:p>
            <a:pPr indent="330200" algn="l" fontAlgn="auto">
              <a:lnSpc>
                <a:spcPct val="125000"/>
              </a:lnSpc>
              <a:extLst>
                <a:ext uri="{35155182-B16C-46BC-9424-99874614C6A1}">
                  <wpsdc:indentchars xmlns:wpsdc="http://www.wps.cn/officeDocument/2017/drawingmlCustomData" val="200" checksum="494115457"/>
                </a:ext>
              </a:extLst>
            </a:pPr>
            <a:r>
              <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rPr>
              <a:t>4. 培养学生协助他人、乐于奉献的精神。</a:t>
            </a:r>
            <a:endParaRPr lang="zh-CN" altLang="en-US" sz="1300" dirty="0">
              <a:solidFill>
                <a:schemeClr val="bg2">
                  <a:lumMod val="25000"/>
                </a:schemeClr>
              </a:solidFill>
              <a:latin typeface="黑体" panose="02010600030101010101" charset="-122"/>
              <a:ea typeface="黑体" panose="02010600030101010101" charset="-122"/>
              <a:cs typeface="黑体" panose="02010600030101010101" charset="-122"/>
              <a:sym typeface="+mn-ea"/>
            </a:endParaRPr>
          </a:p>
        </p:txBody>
      </p:sp>
      <p:cxnSp>
        <p:nvCxnSpPr>
          <p:cNvPr id="14" name="直接连接符 13"/>
          <p:cNvCxnSpPr/>
          <p:nvPr/>
        </p:nvCxnSpPr>
        <p:spPr>
          <a:xfrm flipV="1">
            <a:off x="4672965"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3360" y="38411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38138"/>
            <a:ext cx="11338667" cy="6500811"/>
          </a:xfrm>
          <a:prstGeom prst="rect">
            <a:avLst/>
          </a:prstGeom>
        </p:spPr>
      </p:pic>
      <p:sp>
        <p:nvSpPr>
          <p:cNvPr id="32" name="文本框 31"/>
          <p:cNvSpPr txBox="1"/>
          <p:nvPr/>
        </p:nvSpPr>
        <p:spPr>
          <a:xfrm>
            <a:off x="3843338" y="79588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二、物质环境管理</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6" name="文本框 35"/>
          <p:cNvSpPr txBox="1"/>
          <p:nvPr/>
        </p:nvSpPr>
        <p:spPr>
          <a:xfrm>
            <a:off x="1327785" y="1880235"/>
            <a:ext cx="8107680" cy="3761740"/>
          </a:xfrm>
          <a:prstGeom prst="rect">
            <a:avLst/>
          </a:prstGeom>
          <a:noFill/>
        </p:spPr>
        <p:txBody>
          <a:bodyPr wrap="square" rtlCol="0">
            <a:spAutoFit/>
          </a:bodyPr>
          <a:p>
            <a:r>
              <a:rPr lang="zh-CN" altLang="en-US"/>
              <a:t>（一）教室环境布置</a:t>
            </a:r>
            <a:endParaRPr lang="zh-CN" altLang="en-US"/>
          </a:p>
          <a:p>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教室是班级组织存在的物质条件，是班级生活的场所，是班级文化的组成部分。</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应该具有一定的吸引力，让学生感觉舒适。教室布置是美化育人环境，建设班级文化的重要手段，是开展素质教育的渠道之一，对于学生的身心发展、道德品质的形成以及品德情感的熏陶起着潜移默化的作用。创设教室环境是从布置教室开始的，教师可通过在教室内张贴学生的照片、展览学生的作品、养殖花卉等，使教室布置符合学生的特点；也可以发挥学生的参与意识，师生共同把教室创设成学习的乐园。</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在教室的布置上，教师要遵循一定的原则。</a:t>
            </a:r>
            <a:endParaRPr lang="zh-CN" altLang="en-US"/>
          </a:p>
        </p:txBody>
      </p:sp>
      <p:pic>
        <p:nvPicPr>
          <p:cNvPr id="37" name="图片 36"/>
          <p:cNvPicPr>
            <a:picLocks noChangeAspect="1"/>
          </p:cNvPicPr>
          <p:nvPr/>
        </p:nvPicPr>
        <p:blipFill rotWithShape="1">
          <a:blip r:embed="rId2">
            <a:extLst>
              <a:ext uri="{28A0092B-C50C-407E-A947-70E740481C1C}">
                <a14:useLocalDpi xmlns:a14="http://schemas.microsoft.com/office/drawing/2010/main" val="0"/>
              </a:ext>
            </a:extLst>
          </a:blip>
          <a:srcRect l="24734" t="7718" r="24811" b="33416"/>
          <a:stretch>
            <a:fillRect/>
          </a:stretch>
        </p:blipFill>
        <p:spPr>
          <a:xfrm>
            <a:off x="9043859" y="3590425"/>
            <a:ext cx="4687216" cy="3075985"/>
          </a:xfrm>
          <a:prstGeom prst="rect">
            <a:avLst/>
          </a:prstGeom>
        </p:spPr>
      </p:pic>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3457" y="-429042"/>
            <a:ext cx="3393346" cy="383595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outVertical)">
                                      <p:cBhvr>
                                        <p:cTn id="12" dur="500"/>
                                        <p:tgtEl>
                                          <p:spTgt spid="32"/>
                                        </p:tgtEl>
                                      </p:cBhvr>
                                    </p:animEffect>
                                  </p:childTnLst>
                                </p:cTn>
                              </p:par>
                              <p:par>
                                <p:cTn id="13" presetID="42"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000"/>
                                        <p:tgtEl>
                                          <p:spTgt spid="37"/>
                                        </p:tgtEl>
                                      </p:cBhvr>
                                    </p:animEffect>
                                    <p:anim calcmode="lin" valueType="num">
                                      <p:cBhvr>
                                        <p:cTn id="16" dur="1000" fill="hold"/>
                                        <p:tgtEl>
                                          <p:spTgt spid="37"/>
                                        </p:tgtEl>
                                        <p:attrNameLst>
                                          <p:attrName>ppt_x</p:attrName>
                                        </p:attrNameLst>
                                      </p:cBhvr>
                                      <p:tavLst>
                                        <p:tav tm="0">
                                          <p:val>
                                            <p:strVal val="#ppt_x"/>
                                          </p:val>
                                        </p:tav>
                                        <p:tav tm="100000">
                                          <p:val>
                                            <p:strVal val="#ppt_x"/>
                                          </p:val>
                                        </p:tav>
                                      </p:tavLst>
                                    </p:anim>
                                    <p:anim calcmode="lin" valueType="num">
                                      <p:cBhvr>
                                        <p:cTn id="17" dur="1000" fill="hold"/>
                                        <p:tgtEl>
                                          <p:spTgt spid="37"/>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62805" y="3352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二、物质环境管理</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727" t="1438" r="727" b="8006"/>
          <a:stretch>
            <a:fillRect/>
          </a:stretch>
        </p:blipFill>
        <p:spPr>
          <a:xfrm rot="9120000">
            <a:off x="-963295" y="1056955"/>
            <a:ext cx="5814259" cy="5265172"/>
          </a:xfrm>
          <a:prstGeom prst="rect">
            <a:avLst/>
          </a:prstGeom>
        </p:spPr>
      </p:pic>
      <p:sp>
        <p:nvSpPr>
          <p:cNvPr id="4" name="文本框 3"/>
          <p:cNvSpPr txBox="1"/>
          <p:nvPr/>
        </p:nvSpPr>
        <p:spPr>
          <a:xfrm>
            <a:off x="4464050" y="1297940"/>
            <a:ext cx="7083425" cy="5146675"/>
          </a:xfrm>
          <a:prstGeom prst="rect">
            <a:avLst/>
          </a:prstGeom>
          <a:noFill/>
        </p:spPr>
        <p:txBody>
          <a:bodyPr wrap="square" rtlCol="0" anchor="t">
            <a:spAutoFit/>
          </a:bodyPr>
          <a:p>
            <a:r>
              <a:rPr lang="zh-CN" altLang="en-US"/>
              <a:t>1. 教室布置的教育性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布置必须充分考虑教室环境对学生的教育作用，要以启迪性强、激励性强为出发点，减少传统性的口号、教条式的标语，选择那些催人上进，发人深省，富有号召性、激励性的形式和内容。如劝学的名言警句，寓意深刻的寓言故事，感人至深的真情故事，陶情怡性的优美动人的诗歌、散文，等等。班级制度不要求过多、过繁，但一定要适合本班特点。具体制度可以以规定、办法或者以公约、标语、顺口溜等形式来呈现。</a:t>
            </a:r>
            <a:endParaRPr lang="zh-CN" altLang="en-US"/>
          </a:p>
          <a:p>
            <a:r>
              <a:rPr lang="zh-CN" altLang="en-US"/>
              <a:t>2. 教室布置的主体性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布置的主角应该是学生，班主任起主导作用，其他任课老师则是在布置学科相关内容时起辅助作用。黑板报和墙报是“班级的眼睛”，给学生提供了一个施展才能的舞台。可以采用个人轮流或小组轮流的形式，采取“个人评比、小组评比”方式，让每个学生都有机会参与，展现他们的观点、理想和美感，让有限的教室空间成为无限的教育资源。</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62805" y="3352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二、物质环境管理</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727" t="1438" r="727" b="8006"/>
          <a:stretch>
            <a:fillRect/>
          </a:stretch>
        </p:blipFill>
        <p:spPr>
          <a:xfrm rot="9120000">
            <a:off x="-963295" y="1056955"/>
            <a:ext cx="5814259" cy="5265172"/>
          </a:xfrm>
          <a:prstGeom prst="rect">
            <a:avLst/>
          </a:prstGeom>
        </p:spPr>
      </p:pic>
      <p:sp>
        <p:nvSpPr>
          <p:cNvPr id="4" name="文本框 3"/>
          <p:cNvSpPr txBox="1"/>
          <p:nvPr/>
        </p:nvSpPr>
        <p:spPr>
          <a:xfrm>
            <a:off x="4464050" y="1297940"/>
            <a:ext cx="7342505" cy="5146675"/>
          </a:xfrm>
          <a:prstGeom prst="rect">
            <a:avLst/>
          </a:prstGeom>
          <a:noFill/>
        </p:spPr>
        <p:txBody>
          <a:bodyPr wrap="square" rtlCol="0" anchor="t">
            <a:spAutoFit/>
          </a:bodyPr>
          <a:p>
            <a:r>
              <a:rPr lang="zh-CN" altLang="en-US"/>
              <a:t>3. 教室布置的阶段性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布置内容、形式的选择要适合学生年龄阶段的特点和知识层次。同一年级的各个班级表现会有不同，同一个学校不同年级也会有区别。小学低年级段的教室布置应与小学高年级段的不同，初中阶段的教室布置和高中阶段也有很大的区别。对于低年级来说，形式上要活泼一些，色彩上可以鲜艳一些，格调应充满趣味；文字、内容要浅显易懂，主题上要以勤奋学习、规范行为为主。对于高年级来说，形式上庄重一些，色彩上简洁一些，格调上高雅一些；文字、内容可以富有哲理、寓意深刻，主题上要以培养品格、陶冶性情、提高修养为主。</a:t>
            </a:r>
            <a:endParaRPr lang="zh-CN" altLang="en-US"/>
          </a:p>
          <a:p>
            <a:r>
              <a:rPr lang="zh-CN" altLang="en-US"/>
              <a:t>4. 教室布置的艺术性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布置要力求风格鲜明、美观大方。既要追求新颖、活泼、美观、大方的视觉效果，又要力求富有班级特色。教室环境布置注意整体协调，要有明确主题，切忌杂乱无章，缺乏美感。标语要醒目，图画要精美，装饰要得体，前后左右要对称，栏目大小要相等，字体规格要统一，色彩搭配要适宜。字体上应选择正楷、宋体、隶体或较端庄的美术字。</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62805" y="3352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二、物质环境管理</a:t>
            </a:r>
            <a:endParaRPr lang="en-US" altLang="zh-CN" sz="3200" b="1" kern="100" dirty="0">
              <a:solidFill>
                <a:schemeClr val="tx1"/>
              </a:solidFill>
              <a:latin typeface="字魂131号-酷乐潮玩体" panose="00000500000000000000" pitchFamily="2" charset="-122"/>
              <a:ea typeface="字魂131号-酷乐潮玩体" panose="00000500000000000000" pitchFamily="2" charset="-122"/>
              <a:cs typeface="Times New Roman" panose="02020603050405020304" pitchFamily="18" charset="0"/>
              <a:sym typeface="+mn-ea"/>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727" t="1438" r="727" b="8006"/>
          <a:stretch>
            <a:fillRect/>
          </a:stretch>
        </p:blipFill>
        <p:spPr>
          <a:xfrm rot="9120000">
            <a:off x="-963295" y="1056955"/>
            <a:ext cx="5814259" cy="5265172"/>
          </a:xfrm>
          <a:prstGeom prst="rect">
            <a:avLst/>
          </a:prstGeom>
        </p:spPr>
      </p:pic>
      <p:sp>
        <p:nvSpPr>
          <p:cNvPr id="4" name="文本框 3"/>
          <p:cNvSpPr txBox="1"/>
          <p:nvPr/>
        </p:nvSpPr>
        <p:spPr>
          <a:xfrm>
            <a:off x="4464050" y="1297940"/>
            <a:ext cx="7342505" cy="355346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5. 教室布置的实用性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室环境的布置既是一个美化的过程，又是一个展示学生学习成果的平台。教室布置不能只是装饰与点缀，应该考虑到规范行为、培养品格、陶冶性情、锻炼能力、丰富知识、配合教学的实际需要。在布置教室时，适当添加与教材有关的辅助教学资源，这是增强教室布置实用性的有效方法。比如，在科学课上，可以搞一个相关主题的图片展粘贴在教室的墙壁上，进行评比。教室的布置应该根据班级情况进行动态调整，不断更新变化，让学生在整体设计教室的环境时注重时效性。教室是一个整体性的教育环境，要整体设计，做到整体结构优美、合理利用空间、形式丰富多样、色彩搭配自然。同时，教室布置也应“与时俱进”。</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2" name="文本框 31"/>
          <p:cNvSpPr txBox="1"/>
          <p:nvPr/>
        </p:nvSpPr>
        <p:spPr>
          <a:xfrm>
            <a:off x="3843338" y="79588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教室布置创意大赛实施方案</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1908175" y="1203325"/>
            <a:ext cx="7700010" cy="459232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人创造环境，同样环境也创造人。”教室的布置，教室的文化环境建设，对于创建先进班集体会起到潜移默化的引导作用。同时，教室也是学生生命活动的重要场所，它不应该是思想的桎梏，而应该是青春的家园。因而，为了营造一个和谐、自由、灵动的氛围，学校计划在本周举行我校第一届教室布置创意大赛。</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一、参赛对象：全校各班级。</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二、教室布置基本要求</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1. 热情朴实、美观大方、整齐清洁。</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2. 内容引人入胜、形式生动、物有定处、别类分明。</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3. 从实际出发，与专业建设发展紧密相连，能对学生起到教育、激励作用。</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4. 要充分发挥学生的积极性、主动性，力求体现时代特色和集体意志。</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5. 班级标志：设计别具一格的标志或标徽。</a:t>
            </a:r>
            <a:endParaRPr lang="zh-CN" altLang="en-US"/>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1908175" y="1203325"/>
            <a:ext cx="7099300" cy="493903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三、参考模块</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1. 作品展示：将一些学生的优秀作品及进步幅度较大的作品陈列于此。</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2. 公布栏：将每天的注意事项、叮嘱学生完成的事项列于公布栏上。</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3. 荣誉榜：将学生的优良表现公告于此榜。</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4. 新闻焦点：将最近热门的时事新闻张贴于此，供学生阅览。</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5. 生活点滴：供学生们将所学心得、感想或针对时事新闻所发表的意见、</a:t>
            </a:r>
            <a:r>
              <a:rPr lang="zh-CN" altLang="en-US">
                <a:sym typeface="+mn-ea"/>
              </a:rPr>
              <a:t>看法写出来与同学分享。</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四、评分标准</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1. 内容积极、健康，具有班级特色。</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2. 班级标志独特、新颖、寓意深刻，色彩搭配与布局合理、赏心悦目。</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3. 整洁、回收资源利用。</a:t>
            </a:r>
            <a:endParaRPr lang="zh-CN" altLang="en-US"/>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4" name="文本框 33"/>
          <p:cNvSpPr txBox="1"/>
          <p:nvPr/>
        </p:nvSpPr>
        <p:spPr>
          <a:xfrm>
            <a:off x="2146300" y="1384300"/>
            <a:ext cx="6780530" cy="286131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五、评比时间</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完成布置：2019 年3 月5 日；评比日期：2019 年3 月6 日。</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六、评委成员</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校领导及各年级组长</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七、奖项奖品设置</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1. 一等奖：1 名（50 元）</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2. 二等奖：1 名（30 元）</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3. 三等奖：1 名（20 元）</a:t>
            </a:r>
            <a:endParaRPr lang="zh-CN" altLang="en-US"/>
          </a:p>
        </p:txBody>
      </p:sp>
      <p:grpSp>
        <p:nvGrpSpPr>
          <p:cNvPr id="9" name="组合 8"/>
          <p:cNvGrpSpPr/>
          <p:nvPr/>
        </p:nvGrpSpPr>
        <p:grpSpPr>
          <a:xfrm>
            <a:off x="73025" y="1156335"/>
            <a:ext cx="1751965" cy="5097780"/>
            <a:chOff x="14795" y="-27"/>
            <a:chExt cx="2759"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pic>
          <p:nvPicPr>
            <p:cNvPr id="3" name="图片 2"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拓展阅读</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3716338" y="1145134"/>
            <a:ext cx="4759325"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一、小学班级制度环境管理</a:t>
            </a:r>
            <a:endParaRPr lang="zh-CN" altLang="en-US" sz="2000" b="1" dirty="0">
              <a:solidFill>
                <a:schemeClr val="tx1"/>
              </a:solidFill>
              <a:latin typeface="字魂79号-萌趣奶油体" panose="00000500000000000000" pitchFamily="2" charset="-122"/>
              <a:ea typeface="字魂79号-萌趣奶油体" panose="00000500000000000000" pitchFamily="2" charset="-122"/>
              <a:cs typeface="+mn-ea"/>
              <a:sym typeface="+mn-ea"/>
            </a:endParaRPr>
          </a:p>
        </p:txBody>
      </p:sp>
      <p:pic>
        <p:nvPicPr>
          <p:cNvPr id="5" name="图片 4"/>
          <p:cNvPicPr>
            <a:picLocks noChangeAspect="1"/>
          </p:cNvPicPr>
          <p:nvPr/>
        </p:nvPicPr>
        <p:blipFill>
          <a:blip r:embed="rId1"/>
          <a:stretch>
            <a:fillRect/>
          </a:stretch>
        </p:blipFill>
        <p:spPr>
          <a:xfrm>
            <a:off x="427302" y="356553"/>
            <a:ext cx="11338667" cy="6500811"/>
          </a:xfrm>
          <a:prstGeom prst="rect">
            <a:avLst/>
          </a:prstGeom>
        </p:spPr>
      </p:pic>
      <p:pic>
        <p:nvPicPr>
          <p:cNvPr id="8" name="图片 7"/>
          <p:cNvPicPr>
            <a:picLocks noChangeAspect="1"/>
          </p:cNvPicPr>
          <p:nvPr/>
        </p:nvPicPr>
        <p:blipFill>
          <a:blip r:embed="rId2"/>
          <a:stretch>
            <a:fillRect/>
          </a:stretch>
        </p:blipFill>
        <p:spPr>
          <a:xfrm>
            <a:off x="9223081" y="1028761"/>
            <a:ext cx="2542252" cy="5157663"/>
          </a:xfrm>
          <a:prstGeom prst="rect">
            <a:avLst/>
          </a:prstGeom>
        </p:spPr>
      </p:pic>
      <p:sp>
        <p:nvSpPr>
          <p:cNvPr id="32" name="文本框 31"/>
          <p:cNvSpPr txBox="1"/>
          <p:nvPr/>
        </p:nvSpPr>
        <p:spPr>
          <a:xfrm>
            <a:off x="3731260" y="1129030"/>
            <a:ext cx="3802380" cy="398780"/>
          </a:xfrm>
          <a:prstGeom prst="rect">
            <a:avLst/>
          </a:prstGeom>
          <a:noFill/>
        </p:spPr>
        <p:txBody>
          <a:bodyPr wrap="square" rtlCol="0" anchor="t">
            <a:spAutoFit/>
          </a:bodyPr>
          <a:p>
            <a:pPr algn="ctr"/>
            <a:r>
              <a:rPr lang="zh-CN" altLang="en-US" sz="2000" b="1">
                <a:latin typeface="字魂79号-萌趣奶油体" panose="00000500000000000000" pitchFamily="2" charset="-122"/>
                <a:ea typeface="字魂79号-萌趣奶油体" panose="00000500000000000000" pitchFamily="2" charset="-122"/>
                <a:sym typeface="+mn-ea"/>
              </a:rPr>
              <a:t>教室的位置</a:t>
            </a:r>
            <a:endParaRPr lang="zh-CN" altLang="en-US" sz="2000" b="1">
              <a:latin typeface="字魂79号-萌趣奶油体" panose="00000500000000000000" pitchFamily="2" charset="-122"/>
              <a:ea typeface="字魂79号-萌趣奶油体" panose="00000500000000000000" pitchFamily="2" charset="-122"/>
              <a:sym typeface="+mn-ea"/>
            </a:endParaRPr>
          </a:p>
        </p:txBody>
      </p:sp>
      <p:sp>
        <p:nvSpPr>
          <p:cNvPr id="34" name="文本框 33"/>
          <p:cNvSpPr txBox="1"/>
          <p:nvPr/>
        </p:nvSpPr>
        <p:spPr>
          <a:xfrm>
            <a:off x="2477135" y="1736725"/>
            <a:ext cx="6746240" cy="3900170"/>
          </a:xfrm>
          <a:prstGeom prst="rect">
            <a:avLst/>
          </a:prstGeom>
          <a:noFill/>
        </p:spPr>
        <p:txBody>
          <a:bodyPr wrap="square" rtlCol="0">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有位有经验的教师特意写了一首打油诗《教室的位置》：读书学习在教室，教室里面有位置；位置到底哪个好，哪个位置都很妙。昂首挺胸坐前面，黑板字小看得见；时有唾沫一点点，粉笔灰一片片。不远不近坐中间，眼睛看字倒是欢；挤进挤出不方便，另外空气不新鲜。又斜又偏坐窗边，清脆鸟声在耳畔；阳光普照脸和眼，头晕眼花有点闪。晃晃悠悠坐后面，交头接耳较自在；“个性”“特长”尽展现，成绩下滑怎么办？同学们要听清，前后左右和正中，只要上课很认真，学习成绩往上撑。个个位置都平凡，看你态度如何来，人人位置都普通，看你是否很用功</a:t>
            </a:r>
            <a:r>
              <a:rPr lang="zh-CN" altLang="en-US">
                <a:sym typeface="+mn-ea"/>
              </a:rPr>
              <a:t>⋯⋯</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rPr>
              <a:t>思考　你怎么看待“教室的位置”？</a:t>
            </a:r>
            <a:endParaRPr lang="zh-CN" altLang="en-US" b="1">
              <a:solidFill>
                <a:srgbClr val="0070C0"/>
              </a:solidFill>
            </a:endParaRPr>
          </a:p>
        </p:txBody>
      </p:sp>
      <p:grpSp>
        <p:nvGrpSpPr>
          <p:cNvPr id="9" name="组合 8"/>
          <p:cNvGrpSpPr/>
          <p:nvPr/>
        </p:nvGrpSpPr>
        <p:grpSpPr>
          <a:xfrm>
            <a:off x="637540" y="1156335"/>
            <a:ext cx="1187450" cy="5097780"/>
            <a:chOff x="15684" y="-27"/>
            <a:chExt cx="1870" cy="8028"/>
          </a:xfrm>
        </p:grpSpPr>
        <p:sp>
          <p:nvSpPr>
            <p:cNvPr id="14" name="矩形 13"/>
            <p:cNvSpPr/>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cs typeface="黑体" panose="02010600030101010101" charset="-122"/>
              </a:endParaRPr>
            </a:p>
          </p:txBody>
        </p:sp>
        <p:sp>
          <p:nvSpPr>
            <p:cNvPr id="4" name="文本框 3"/>
            <p:cNvSpPr txBox="1"/>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l">
                <a:lnSpc>
                  <a:spcPct val="140000"/>
                </a:lnSpc>
              </a:pPr>
              <a:r>
                <a:rPr kumimoji="1" lang="en-US" altLang="zh-CN" sz="3000" dirty="0">
                  <a:solidFill>
                    <a:schemeClr val="bg1"/>
                  </a:solidFill>
                  <a:latin typeface="黑体" panose="02010600030101010101" charset="-122"/>
                  <a:ea typeface="黑体" panose="02010600030101010101" charset="-122"/>
                  <a:cs typeface="黑体" panose="02010600030101010101" charset="-122"/>
                </a:rPr>
                <a:t>     </a:t>
              </a:r>
              <a:r>
                <a:rPr kumimoji="1" lang="zh-CN" altLang="en-US" sz="3000" dirty="0">
                  <a:solidFill>
                    <a:schemeClr val="bg1"/>
                  </a:solidFill>
                  <a:latin typeface="黑体" panose="02010600030101010101" charset="-122"/>
                  <a:ea typeface="黑体" panose="02010600030101010101" charset="-122"/>
                  <a:cs typeface="黑体" panose="02010600030101010101" charset="-122"/>
                </a:rPr>
                <a:t>案例</a:t>
              </a:r>
              <a:endParaRPr kumimoji="1" lang="zh-CN" altLang="en-US" sz="3000" dirty="0">
                <a:solidFill>
                  <a:schemeClr val="bg1"/>
                </a:solidFill>
                <a:latin typeface="黑体" panose="02010600030101010101" charset="-122"/>
                <a:ea typeface="黑体" panose="02010600030101010101" charset="-122"/>
                <a:cs typeface="黑体" panose="02010600030101010101" charset="-122"/>
              </a:endParaRPr>
            </a:p>
          </p:txBody>
        </p:sp>
      </p:gr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1931" b="68277"/>
          <a:stretch>
            <a:fillRect/>
          </a:stretch>
        </p:blipFill>
        <p:spPr>
          <a:xfrm>
            <a:off x="314897" y="4646335"/>
            <a:ext cx="1613328" cy="16077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17650" y="2990850"/>
            <a:ext cx="923290" cy="1020445"/>
            <a:chOff x="1130" y="4370"/>
            <a:chExt cx="1454" cy="1607"/>
          </a:xfrm>
          <a:solidFill>
            <a:srgbClr val="92D050"/>
          </a:solidFill>
        </p:grpSpPr>
        <p:sp>
          <p:nvSpPr>
            <p:cNvPr id="4" name="矩形 3"/>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任意多边形 6"/>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 name="组合 9"/>
          <p:cNvGrpSpPr/>
          <p:nvPr/>
        </p:nvGrpSpPr>
        <p:grpSpPr>
          <a:xfrm>
            <a:off x="4672965" y="2901315"/>
            <a:ext cx="923290" cy="1020445"/>
            <a:chOff x="1130" y="4370"/>
            <a:chExt cx="1454" cy="1607"/>
          </a:xfrm>
          <a:gradFill>
            <a:gsLst>
              <a:gs pos="0">
                <a:srgbClr val="9EE256"/>
              </a:gs>
              <a:gs pos="100000">
                <a:srgbClr val="52762D"/>
              </a:gs>
            </a:gsLst>
            <a:lin scaled="0"/>
          </a:gradFill>
        </p:grpSpPr>
        <p:sp>
          <p:nvSpPr>
            <p:cNvPr id="33" name="矩形 32"/>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任意多边形 10"/>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4" name="组合 43"/>
          <p:cNvGrpSpPr/>
          <p:nvPr/>
        </p:nvGrpSpPr>
        <p:grpSpPr>
          <a:xfrm>
            <a:off x="7252335" y="2834640"/>
            <a:ext cx="923290" cy="1020445"/>
            <a:chOff x="1130" y="4370"/>
            <a:chExt cx="1454" cy="1607"/>
          </a:xfrm>
          <a:solidFill>
            <a:srgbClr val="92D050"/>
          </a:solidFill>
        </p:grpSpPr>
        <p:sp>
          <p:nvSpPr>
            <p:cNvPr id="45" name="矩形 44"/>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任意多边形 45"/>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3" name="组合 12"/>
          <p:cNvGrpSpPr/>
          <p:nvPr/>
        </p:nvGrpSpPr>
        <p:grpSpPr>
          <a:xfrm>
            <a:off x="876300" y="4954270"/>
            <a:ext cx="923290" cy="1020445"/>
            <a:chOff x="1130" y="4370"/>
            <a:chExt cx="1454" cy="1607"/>
          </a:xfrm>
          <a:solidFill>
            <a:srgbClr val="92D050"/>
          </a:solidFill>
        </p:grpSpPr>
        <p:sp>
          <p:nvSpPr>
            <p:cNvPr id="21" name="矩形 20"/>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任意多边形 21"/>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2"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4" name="组合 13"/>
          <p:cNvGrpSpPr/>
          <p:nvPr/>
        </p:nvGrpSpPr>
        <p:grpSpPr>
          <a:xfrm>
            <a:off x="3820160" y="4975225"/>
            <a:ext cx="923925" cy="1036955"/>
            <a:chOff x="1130" y="4344"/>
            <a:chExt cx="1455" cy="1633"/>
          </a:xfrm>
          <a:solidFill>
            <a:srgbClr val="92D050"/>
          </a:solidFill>
        </p:grpSpPr>
        <p:sp>
          <p:nvSpPr>
            <p:cNvPr id="29" name="矩形 28"/>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任意多边形 29"/>
            <p:cNvSpPr/>
            <p:nvPr/>
          </p:nvSpPr>
          <p:spPr>
            <a:xfrm flipH="1">
              <a:off x="1456" y="4344"/>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36" name="组合 35"/>
          <p:cNvGrpSpPr/>
          <p:nvPr/>
        </p:nvGrpSpPr>
        <p:grpSpPr>
          <a:xfrm>
            <a:off x="6459220" y="4790440"/>
            <a:ext cx="923290" cy="1020445"/>
            <a:chOff x="1130" y="4370"/>
            <a:chExt cx="1454" cy="1607"/>
          </a:xfrm>
          <a:solidFill>
            <a:srgbClr val="92D050"/>
          </a:solidFill>
        </p:grpSpPr>
        <p:sp>
          <p:nvSpPr>
            <p:cNvPr id="16" name="矩形 15"/>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任意多边形 37"/>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0" name="组合 39"/>
          <p:cNvGrpSpPr/>
          <p:nvPr/>
        </p:nvGrpSpPr>
        <p:grpSpPr>
          <a:xfrm>
            <a:off x="8666480" y="4545330"/>
            <a:ext cx="923290" cy="1020445"/>
            <a:chOff x="1130" y="4370"/>
            <a:chExt cx="1454" cy="1607"/>
          </a:xfrm>
          <a:solidFill>
            <a:srgbClr val="92D050"/>
          </a:solidFill>
        </p:grpSpPr>
        <p:sp>
          <p:nvSpPr>
            <p:cNvPr id="41" name="矩形 40"/>
            <p:cNvSpPr/>
            <p:nvPr/>
          </p:nvSpPr>
          <p:spPr>
            <a:xfrm>
              <a:off x="1456" y="4370"/>
              <a:ext cx="119" cy="1481"/>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任意多边形 41"/>
            <p:cNvSpPr/>
            <p:nvPr/>
          </p:nvSpPr>
          <p:spPr>
            <a:xfrm flipH="1">
              <a:off x="1456" y="4370"/>
              <a:ext cx="1129" cy="703"/>
            </a:xfrm>
            <a:custGeom>
              <a:avLst/>
              <a:gdLst>
                <a:gd name="connsiteX0" fmla="*/ 0 w 1129"/>
                <a:gd name="connsiteY0" fmla="*/ 0 h 703"/>
                <a:gd name="connsiteX1" fmla="*/ 1105 w 1129"/>
                <a:gd name="connsiteY1" fmla="*/ 0 h 703"/>
                <a:gd name="connsiteX2" fmla="*/ 1129 w 1129"/>
                <a:gd name="connsiteY2" fmla="*/ 452 h 703"/>
                <a:gd name="connsiteX3" fmla="*/ 1105 w 1129"/>
                <a:gd name="connsiteY3" fmla="*/ 703 h 703"/>
                <a:gd name="connsiteX4" fmla="*/ 0 w 1129"/>
                <a:gd name="connsiteY4" fmla="*/ 703 h 703"/>
                <a:gd name="connsiteX5" fmla="*/ 352 w 1129"/>
                <a:gd name="connsiteY5" fmla="*/ 352 h 703"/>
                <a:gd name="connsiteX6" fmla="*/ 0 w 1129"/>
                <a:gd name="connsiteY6" fmla="*/ 0 h 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9" h="703">
                  <a:moveTo>
                    <a:pt x="0" y="0"/>
                  </a:moveTo>
                  <a:lnTo>
                    <a:pt x="1105" y="0"/>
                  </a:lnTo>
                  <a:lnTo>
                    <a:pt x="1129" y="452"/>
                  </a:lnTo>
                  <a:lnTo>
                    <a:pt x="1105" y="703"/>
                  </a:lnTo>
                  <a:lnTo>
                    <a:pt x="0" y="703"/>
                  </a:lnTo>
                  <a:lnTo>
                    <a:pt x="352" y="352"/>
                  </a:lnTo>
                  <a:lnTo>
                    <a:pt x="0" y="0"/>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 272"/>
            <p:cNvSpPr/>
            <p:nvPr/>
          </p:nvSpPr>
          <p:spPr>
            <a:xfrm>
              <a:off x="1130" y="5751"/>
              <a:ext cx="854" cy="226"/>
            </a:xfrm>
            <a:custGeom>
              <a:avLst/>
              <a:gdLst>
                <a:gd name="connsiteX0" fmla="*/ 1293718 w 2587436"/>
                <a:gd name="connsiteY0" fmla="*/ 105586 h 2587437"/>
                <a:gd name="connsiteX1" fmla="*/ 105586 w 2587436"/>
                <a:gd name="connsiteY1" fmla="*/ 1293718 h 2587437"/>
                <a:gd name="connsiteX2" fmla="*/ 1293718 w 2587436"/>
                <a:gd name="connsiteY2" fmla="*/ 2481850 h 2587437"/>
                <a:gd name="connsiteX3" fmla="*/ 2481850 w 2587436"/>
                <a:gd name="connsiteY3" fmla="*/ 1293718 h 2587437"/>
                <a:gd name="connsiteX4" fmla="*/ 1293718 w 2587436"/>
                <a:gd name="connsiteY4" fmla="*/ 105586 h 2587437"/>
                <a:gd name="connsiteX5" fmla="*/ 1178351 w 2587436"/>
                <a:gd name="connsiteY5" fmla="*/ 781 h 2587437"/>
                <a:gd name="connsiteX6" fmla="*/ 1293718 w 2587436"/>
                <a:gd name="connsiteY6" fmla="*/ 92011 h 2587437"/>
                <a:gd name="connsiteX7" fmla="*/ 1409085 w 2587436"/>
                <a:gd name="connsiteY7" fmla="*/ 781 h 2587437"/>
                <a:gd name="connsiteX8" fmla="*/ 1472207 w 2587436"/>
                <a:gd name="connsiteY8" fmla="*/ 43607 h 2587437"/>
                <a:gd name="connsiteX9" fmla="*/ 1484604 w 2587436"/>
                <a:gd name="connsiteY9" fmla="*/ 88506 h 2587437"/>
                <a:gd name="connsiteX10" fmla="*/ 1510269 w 2587436"/>
                <a:gd name="connsiteY10" fmla="*/ 49635 h 2587437"/>
                <a:gd name="connsiteX11" fmla="*/ 1665065 w 2587436"/>
                <a:gd name="connsiteY11" fmla="*/ 150827 h 2587437"/>
                <a:gd name="connsiteX12" fmla="*/ 1849776 w 2587436"/>
                <a:gd name="connsiteY12" fmla="*/ 159948 h 2587437"/>
                <a:gd name="connsiteX13" fmla="*/ 1847820 w 2587436"/>
                <a:gd name="connsiteY13" fmla="*/ 203618 h 2587437"/>
                <a:gd name="connsiteX14" fmla="*/ 1858676 w 2587436"/>
                <a:gd name="connsiteY14" fmla="*/ 192501 h 2587437"/>
                <a:gd name="connsiteX15" fmla="*/ 2000063 w 2587436"/>
                <a:gd name="connsiteY15" fmla="*/ 321517 h 2587437"/>
                <a:gd name="connsiteX16" fmla="*/ 2172915 w 2587436"/>
                <a:gd name="connsiteY16" fmla="*/ 387271 h 2587437"/>
                <a:gd name="connsiteX17" fmla="*/ 2157560 w 2587436"/>
                <a:gd name="connsiteY17" fmla="*/ 428199 h 2587437"/>
                <a:gd name="connsiteX18" fmla="*/ 2171320 w 2587436"/>
                <a:gd name="connsiteY18" fmla="*/ 420980 h 2587437"/>
                <a:gd name="connsiteX19" fmla="*/ 2265919 w 2587436"/>
                <a:gd name="connsiteY19" fmla="*/ 587373 h 2587437"/>
                <a:gd name="connsiteX20" fmla="*/ 2409992 w 2587436"/>
                <a:gd name="connsiteY20" fmla="*/ 703323 h 2587437"/>
                <a:gd name="connsiteX21" fmla="*/ 2382741 w 2587436"/>
                <a:gd name="connsiteY21" fmla="*/ 737503 h 2587437"/>
                <a:gd name="connsiteX22" fmla="*/ 2398059 w 2587436"/>
                <a:gd name="connsiteY22" fmla="*/ 734889 h 2587437"/>
                <a:gd name="connsiteX23" fmla="*/ 2436609 w 2587436"/>
                <a:gd name="connsiteY23" fmla="*/ 922371 h 2587437"/>
                <a:gd name="connsiteX24" fmla="*/ 2537801 w 2587436"/>
                <a:gd name="connsiteY24" fmla="*/ 1077167 h 2587437"/>
                <a:gd name="connsiteX25" fmla="*/ 2501321 w 2587436"/>
                <a:gd name="connsiteY25" fmla="*/ 1101253 h 2587437"/>
                <a:gd name="connsiteX26" fmla="*/ 2516697 w 2587436"/>
                <a:gd name="connsiteY26" fmla="*/ 1103501 h 2587437"/>
                <a:gd name="connsiteX27" fmla="*/ 2495425 w 2587436"/>
                <a:gd name="connsiteY27" fmla="*/ 1293719 h 2587437"/>
                <a:gd name="connsiteX28" fmla="*/ 2543829 w 2587436"/>
                <a:gd name="connsiteY28" fmla="*/ 1472208 h 2587437"/>
                <a:gd name="connsiteX29" fmla="*/ 2498930 w 2587436"/>
                <a:gd name="connsiteY29" fmla="*/ 1484605 h 2587437"/>
                <a:gd name="connsiteX30" fmla="*/ 2537800 w 2587436"/>
                <a:gd name="connsiteY30" fmla="*/ 1510270 h 2587437"/>
                <a:gd name="connsiteX31" fmla="*/ 2436609 w 2587436"/>
                <a:gd name="connsiteY31" fmla="*/ 1665066 h 2587437"/>
                <a:gd name="connsiteX32" fmla="*/ 2427488 w 2587436"/>
                <a:gd name="connsiteY32" fmla="*/ 1849777 h 2587437"/>
                <a:gd name="connsiteX33" fmla="*/ 2383816 w 2587436"/>
                <a:gd name="connsiteY33" fmla="*/ 1847821 h 2587437"/>
                <a:gd name="connsiteX34" fmla="*/ 2394935 w 2587436"/>
                <a:gd name="connsiteY34" fmla="*/ 1858678 h 2587437"/>
                <a:gd name="connsiteX35" fmla="*/ 2265918 w 2587436"/>
                <a:gd name="connsiteY35" fmla="*/ 2000065 h 2587437"/>
                <a:gd name="connsiteX36" fmla="*/ 2200165 w 2587436"/>
                <a:gd name="connsiteY36" fmla="*/ 2172917 h 2587437"/>
                <a:gd name="connsiteX37" fmla="*/ 2159237 w 2587436"/>
                <a:gd name="connsiteY37" fmla="*/ 2157562 h 2587437"/>
                <a:gd name="connsiteX38" fmla="*/ 2166455 w 2587436"/>
                <a:gd name="connsiteY38" fmla="*/ 2171321 h 2587437"/>
                <a:gd name="connsiteX39" fmla="*/ 2000062 w 2587436"/>
                <a:gd name="connsiteY39" fmla="*/ 2265920 h 2587437"/>
                <a:gd name="connsiteX40" fmla="*/ 1884113 w 2587436"/>
                <a:gd name="connsiteY40" fmla="*/ 2409993 h 2587437"/>
                <a:gd name="connsiteX41" fmla="*/ 1849933 w 2587436"/>
                <a:gd name="connsiteY41" fmla="*/ 2382742 h 2587437"/>
                <a:gd name="connsiteX42" fmla="*/ 1852546 w 2587436"/>
                <a:gd name="connsiteY42" fmla="*/ 2398060 h 2587437"/>
                <a:gd name="connsiteX43" fmla="*/ 1665064 w 2587436"/>
                <a:gd name="connsiteY43" fmla="*/ 2436610 h 2587437"/>
                <a:gd name="connsiteX44" fmla="*/ 1510269 w 2587436"/>
                <a:gd name="connsiteY44" fmla="*/ 2537802 h 2587437"/>
                <a:gd name="connsiteX45" fmla="*/ 1486184 w 2587436"/>
                <a:gd name="connsiteY45" fmla="*/ 2501323 h 2587437"/>
                <a:gd name="connsiteX46" fmla="*/ 1483936 w 2587436"/>
                <a:gd name="connsiteY46" fmla="*/ 2516698 h 2587437"/>
                <a:gd name="connsiteX47" fmla="*/ 1293717 w 2587436"/>
                <a:gd name="connsiteY47" fmla="*/ 2495426 h 2587437"/>
                <a:gd name="connsiteX48" fmla="*/ 1103499 w 2587436"/>
                <a:gd name="connsiteY48" fmla="*/ 2516698 h 2587437"/>
                <a:gd name="connsiteX49" fmla="*/ 1101252 w 2587436"/>
                <a:gd name="connsiteY49" fmla="*/ 2501322 h 2587437"/>
                <a:gd name="connsiteX50" fmla="*/ 1077165 w 2587436"/>
                <a:gd name="connsiteY50" fmla="*/ 2537801 h 2587437"/>
                <a:gd name="connsiteX51" fmla="*/ 922369 w 2587436"/>
                <a:gd name="connsiteY51" fmla="*/ 2436610 h 2587437"/>
                <a:gd name="connsiteX52" fmla="*/ 734888 w 2587436"/>
                <a:gd name="connsiteY52" fmla="*/ 2398060 h 2587437"/>
                <a:gd name="connsiteX53" fmla="*/ 737501 w 2587436"/>
                <a:gd name="connsiteY53" fmla="*/ 2382741 h 2587437"/>
                <a:gd name="connsiteX54" fmla="*/ 703321 w 2587436"/>
                <a:gd name="connsiteY54" fmla="*/ 2409993 h 2587437"/>
                <a:gd name="connsiteX55" fmla="*/ 587371 w 2587436"/>
                <a:gd name="connsiteY55" fmla="*/ 2265919 h 2587437"/>
                <a:gd name="connsiteX56" fmla="*/ 420978 w 2587436"/>
                <a:gd name="connsiteY56" fmla="*/ 2171321 h 2587437"/>
                <a:gd name="connsiteX57" fmla="*/ 426346 w 2587436"/>
                <a:gd name="connsiteY57" fmla="*/ 2161089 h 2587437"/>
                <a:gd name="connsiteX58" fmla="*/ 416114 w 2587436"/>
                <a:gd name="connsiteY58" fmla="*/ 2166457 h 2587437"/>
                <a:gd name="connsiteX59" fmla="*/ 321515 w 2587436"/>
                <a:gd name="connsiteY59" fmla="*/ 2000064 h 2587437"/>
                <a:gd name="connsiteX60" fmla="*/ 192499 w 2587436"/>
                <a:gd name="connsiteY60" fmla="*/ 1858678 h 2587437"/>
                <a:gd name="connsiteX61" fmla="*/ 200768 w 2587436"/>
                <a:gd name="connsiteY61" fmla="*/ 1850603 h 2587437"/>
                <a:gd name="connsiteX62" fmla="*/ 189375 w 2587436"/>
                <a:gd name="connsiteY62" fmla="*/ 1852547 h 2587437"/>
                <a:gd name="connsiteX63" fmla="*/ 150825 w 2587436"/>
                <a:gd name="connsiteY63" fmla="*/ 1665065 h 2587437"/>
                <a:gd name="connsiteX64" fmla="*/ 49634 w 2587436"/>
                <a:gd name="connsiteY64" fmla="*/ 1510270 h 2587437"/>
                <a:gd name="connsiteX65" fmla="*/ 86113 w 2587436"/>
                <a:gd name="connsiteY65" fmla="*/ 1486184 h 2587437"/>
                <a:gd name="connsiteX66" fmla="*/ 70739 w 2587436"/>
                <a:gd name="connsiteY66" fmla="*/ 1483937 h 2587437"/>
                <a:gd name="connsiteX67" fmla="*/ 92010 w 2587436"/>
                <a:gd name="connsiteY67" fmla="*/ 1293718 h 2587437"/>
                <a:gd name="connsiteX68" fmla="*/ 70739 w 2587436"/>
                <a:gd name="connsiteY68" fmla="*/ 1103500 h 2587437"/>
                <a:gd name="connsiteX69" fmla="*/ 86114 w 2587436"/>
                <a:gd name="connsiteY69" fmla="*/ 1101253 h 2587437"/>
                <a:gd name="connsiteX70" fmla="*/ 49634 w 2587436"/>
                <a:gd name="connsiteY70" fmla="*/ 1077166 h 2587437"/>
                <a:gd name="connsiteX71" fmla="*/ 150825 w 2587436"/>
                <a:gd name="connsiteY71" fmla="*/ 922370 h 2587437"/>
                <a:gd name="connsiteX72" fmla="*/ 189375 w 2587436"/>
                <a:gd name="connsiteY72" fmla="*/ 734889 h 2587437"/>
                <a:gd name="connsiteX73" fmla="*/ 200767 w 2587436"/>
                <a:gd name="connsiteY73" fmla="*/ 736833 h 2587437"/>
                <a:gd name="connsiteX74" fmla="*/ 192499 w 2587436"/>
                <a:gd name="connsiteY74" fmla="*/ 728759 h 2587437"/>
                <a:gd name="connsiteX75" fmla="*/ 321516 w 2587436"/>
                <a:gd name="connsiteY75" fmla="*/ 587372 h 2587437"/>
                <a:gd name="connsiteX76" fmla="*/ 416114 w 2587436"/>
                <a:gd name="connsiteY76" fmla="*/ 420980 h 2587437"/>
                <a:gd name="connsiteX77" fmla="*/ 426347 w 2587436"/>
                <a:gd name="connsiteY77" fmla="*/ 426349 h 2587437"/>
                <a:gd name="connsiteX78" fmla="*/ 420979 w 2587436"/>
                <a:gd name="connsiteY78" fmla="*/ 416115 h 2587437"/>
                <a:gd name="connsiteX79" fmla="*/ 587372 w 2587436"/>
                <a:gd name="connsiteY79" fmla="*/ 321517 h 2587437"/>
                <a:gd name="connsiteX80" fmla="*/ 728758 w 2587436"/>
                <a:gd name="connsiteY80" fmla="*/ 192500 h 2587437"/>
                <a:gd name="connsiteX81" fmla="*/ 736832 w 2587436"/>
                <a:gd name="connsiteY81" fmla="*/ 200768 h 2587437"/>
                <a:gd name="connsiteX82" fmla="*/ 734888 w 2587436"/>
                <a:gd name="connsiteY82" fmla="*/ 189377 h 2587437"/>
                <a:gd name="connsiteX83" fmla="*/ 922370 w 2587436"/>
                <a:gd name="connsiteY83" fmla="*/ 150826 h 2587437"/>
                <a:gd name="connsiteX84" fmla="*/ 1077165 w 2587436"/>
                <a:gd name="connsiteY84" fmla="*/ 49635 h 2587437"/>
                <a:gd name="connsiteX85" fmla="*/ 1101686 w 2587436"/>
                <a:gd name="connsiteY85" fmla="*/ 86772 h 2587437"/>
                <a:gd name="connsiteX86" fmla="*/ 1102495 w 2587436"/>
                <a:gd name="connsiteY86" fmla="*/ 74529 h 2587437"/>
                <a:gd name="connsiteX87" fmla="*/ 1178351 w 2587436"/>
                <a:gd name="connsiteY87" fmla="*/ 781 h 2587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62" name="图片 61"/>
          <p:cNvPicPr>
            <a:picLocks noChangeAspect="1"/>
          </p:cNvPicPr>
          <p:nvPr/>
        </p:nvPicPr>
        <p:blipFill rotWithShape="1">
          <a:blip r:embed="rId1" cstate="email"/>
          <a:srcRect/>
          <a:stretch>
            <a:fillRect/>
          </a:stretch>
        </p:blipFill>
        <p:spPr>
          <a:xfrm>
            <a:off x="9899374" y="0"/>
            <a:ext cx="2292626" cy="1718147"/>
          </a:xfrm>
          <a:prstGeom prst="rect">
            <a:avLst/>
          </a:prstGeom>
        </p:spPr>
      </p:pic>
      <p:sp>
        <p:nvSpPr>
          <p:cNvPr id="18" name="文本框 17"/>
          <p:cNvSpPr txBox="1"/>
          <p:nvPr/>
        </p:nvSpPr>
        <p:spPr>
          <a:xfrm>
            <a:off x="1592580" y="619125"/>
            <a:ext cx="2434590" cy="460375"/>
          </a:xfrm>
          <a:prstGeom prst="rect">
            <a:avLst/>
          </a:prstGeom>
          <a:noFill/>
        </p:spPr>
        <p:txBody>
          <a:bodyPr wrap="square" rtlCol="0">
            <a:spAutoFit/>
          </a:bodyPr>
          <a:p>
            <a:r>
              <a:rPr lang="zh-CN" altLang="en-US" sz="2400"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二、座位编排</a:t>
            </a:r>
            <a:endParaRPr lang="zh-CN" altLang="en-US" sz="2400"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20" name="图片 19"/>
          <p:cNvPicPr>
            <a:picLocks noChangeAspect="1"/>
          </p:cNvPicPr>
          <p:nvPr/>
        </p:nvPicPr>
        <p:blipFill rotWithShape="1">
          <a:blip r:embed="rId2" cstate="email"/>
          <a:srcRect/>
          <a:stretch>
            <a:fillRect/>
          </a:stretch>
        </p:blipFill>
        <p:spPr>
          <a:xfrm>
            <a:off x="-2" y="-85399"/>
            <a:ext cx="2054087" cy="2151413"/>
          </a:xfrm>
          <a:prstGeom prst="rect">
            <a:avLst/>
          </a:prstGeom>
        </p:spPr>
      </p:pic>
      <p:sp>
        <p:nvSpPr>
          <p:cNvPr id="50" name="文本框 49"/>
          <p:cNvSpPr txBox="1"/>
          <p:nvPr/>
        </p:nvSpPr>
        <p:spPr>
          <a:xfrm>
            <a:off x="1310005" y="4107180"/>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面向全体原则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文本框 47"/>
          <p:cNvSpPr txBox="1"/>
          <p:nvPr/>
        </p:nvSpPr>
        <p:spPr>
          <a:xfrm>
            <a:off x="4551680" y="3959225"/>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性格互补原则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文本框 48"/>
          <p:cNvSpPr txBox="1"/>
          <p:nvPr/>
        </p:nvSpPr>
        <p:spPr>
          <a:xfrm>
            <a:off x="7091680" y="3816350"/>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帮带互助原则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文本框 51"/>
          <p:cNvSpPr txBox="1"/>
          <p:nvPr/>
        </p:nvSpPr>
        <p:spPr>
          <a:xfrm>
            <a:off x="4156710" y="665480"/>
            <a:ext cx="4443730" cy="1476375"/>
          </a:xfrm>
          <a:prstGeom prst="rect">
            <a:avLst/>
          </a:prstGeom>
          <a:noFill/>
        </p:spPr>
        <p:txBody>
          <a:bodyPr wrap="square" rtlCol="0">
            <a:spAutoFit/>
          </a:bodyPr>
          <a:p>
            <a:r>
              <a:rPr lang="zh-CN" altLang="en-US"/>
              <a:t>学习态度、学习效果、社会交往、人际关系以及整个教育活动有着直接或间接的影响。因此，在编排座位和管理上，既要科学又要注意方式方法。班主任在编排座位时必须遵循以下几个原则：</a:t>
            </a:r>
            <a:endParaRPr lang="zh-CN" altLang="en-US"/>
          </a:p>
        </p:txBody>
      </p:sp>
      <p:sp>
        <p:nvSpPr>
          <p:cNvPr id="53" name="文本框 52"/>
          <p:cNvSpPr txBox="1"/>
          <p:nvPr/>
        </p:nvSpPr>
        <p:spPr>
          <a:xfrm>
            <a:off x="768350" y="6047740"/>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营造竞争原则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文本框 53"/>
          <p:cNvSpPr txBox="1"/>
          <p:nvPr/>
        </p:nvSpPr>
        <p:spPr>
          <a:xfrm>
            <a:off x="3524885" y="6047740"/>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性别交错原则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文本框 54"/>
          <p:cNvSpPr txBox="1"/>
          <p:nvPr/>
        </p:nvSpPr>
        <p:spPr>
          <a:xfrm>
            <a:off x="6291580" y="5865495"/>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自由组合原则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文本框 55"/>
          <p:cNvSpPr txBox="1"/>
          <p:nvPr/>
        </p:nvSpPr>
        <p:spPr>
          <a:xfrm>
            <a:off x="8458200" y="5667375"/>
            <a:ext cx="1132205" cy="810260"/>
          </a:xfrm>
          <a:prstGeom prst="rect">
            <a:avLst/>
          </a:prstGeom>
          <a:noFill/>
        </p:spPr>
        <p:txBody>
          <a:bodyPr wrap="square" rtlCol="0">
            <a:spAutoFit/>
            <a:scene3d>
              <a:camera prst="orthographicFront"/>
              <a:lightRig rig="threePt" dir="t"/>
            </a:scene3d>
          </a:bodyPr>
          <a:p>
            <a:pPr algn="l" fontAlgn="auto">
              <a:lnSpc>
                <a:spcPct val="130000"/>
              </a:lnSpc>
            </a:pPr>
            <a:r>
              <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rPr>
              <a:t>综合平衡原则</a:t>
            </a:r>
            <a:endParaRPr lang="zh-CN" altLang="en-US" dirty="0">
              <a:solidFill>
                <a:schemeClr val="tx1"/>
              </a:solidFill>
              <a:effectLst>
                <a:outerShdw blurRad="38100" dist="19050" dir="2700000" algn="tl" rotWithShape="0">
                  <a:schemeClr val="dk1">
                    <a:alpha val="40000"/>
                  </a:schemeClr>
                </a:outerShdw>
              </a:effectLst>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2"/>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05655" y="9067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二、座位编排</a:t>
            </a:r>
            <a:endParaRPr lang="zh-CN" altLang="en-US" sz="3200" b="1">
              <a:latin typeface="字魂79号-萌趣奶油体" panose="00000500000000000000" pitchFamily="2" charset="-122"/>
              <a:ea typeface="字魂79号-萌趣奶油体" panose="00000500000000000000" pitchFamily="2" charset="-122"/>
              <a:sym typeface="+mn-ea"/>
            </a:endParaRPr>
          </a:p>
        </p:txBody>
      </p:sp>
      <p:sp>
        <p:nvSpPr>
          <p:cNvPr id="4" name="文本框 3"/>
          <p:cNvSpPr txBox="1"/>
          <p:nvPr/>
        </p:nvSpPr>
        <p:spPr>
          <a:xfrm>
            <a:off x="4596130" y="1508125"/>
            <a:ext cx="7342505" cy="5285105"/>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1. 面向全体原则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教育是面向全体学生，是让每一个学生得到全面健康的发展。在安排座位时要本着对全体学生负责任的思想，不应该带有任何个人偏见和歧视，不应该考虑来自成人世界中的社会上的各种各样的人情关系、功利因素，把学生座位的安排变成人际交往中的一个砝码。</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2. 性格互补原则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由于小学生的性格正处于形成期，有相当的可塑性和变化空间。将不同性格的学生安排在一起，可以起到性格互补的作用。客观地讲，各种性格各有其优缺点，或外向或内向，或活泼或文静，所谓“近墨者黑，近朱者赤”，相邻位置的学生性格有差异，会给他们带来优势互补的机会，有利于全体成员健康性格的养成。具体而言，易出差的同学，其同桌应配以虑事周密的；默默无闻的同学，应配以大胆活跃的；敢想敢干的同学，应配以畏首畏尾的；拖拖拉拉的同学，应配以雷厉风行的同学；自私无纪的同学，应配以自尊自强的；心理浮躁的同学，应配以性格沉稳的。</a:t>
            </a: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7225" y="1604645"/>
            <a:ext cx="5282565" cy="5853430"/>
          </a:xfrm>
          <a:prstGeom prst="rect">
            <a:avLst/>
          </a:prstGeom>
        </p:spPr>
      </p:pic>
      <p:pic>
        <p:nvPicPr>
          <p:cNvPr id="5" name="图片 4"/>
          <p:cNvPicPr>
            <a:picLocks noChangeAspect="1"/>
          </p:cNvPicPr>
          <p:nvPr/>
        </p:nvPicPr>
        <p:blipFill rotWithShape="1">
          <a:blip r:embed="rId2" cstate="email"/>
          <a:srcRect/>
          <a:stretch>
            <a:fillRect/>
          </a:stretch>
        </p:blipFill>
        <p:spPr>
          <a:xfrm>
            <a:off x="349883" y="-449254"/>
            <a:ext cx="2054087" cy="2151413"/>
          </a:xfrm>
          <a:prstGeom prst="rect">
            <a:avLst/>
          </a:prstGeom>
        </p:spPr>
      </p:pic>
      <p:pic>
        <p:nvPicPr>
          <p:cNvPr id="6" name="图片 5"/>
          <p:cNvPicPr>
            <a:picLocks noChangeAspect="1"/>
          </p:cNvPicPr>
          <p:nvPr/>
        </p:nvPicPr>
        <p:blipFill rotWithShape="1">
          <a:blip r:embed="rId2" cstate="email"/>
          <a:srcRect/>
          <a:stretch>
            <a:fillRect/>
          </a:stretch>
        </p:blipFill>
        <p:spPr>
          <a:xfrm>
            <a:off x="7735568" y="-656899"/>
            <a:ext cx="2054087" cy="2151413"/>
          </a:xfrm>
          <a:prstGeom prst="rect">
            <a:avLst/>
          </a:prstGeom>
        </p:spPr>
      </p:pic>
      <p:pic>
        <p:nvPicPr>
          <p:cNvPr id="7" name="图片 6"/>
          <p:cNvPicPr>
            <a:picLocks noChangeAspect="1"/>
          </p:cNvPicPr>
          <p:nvPr/>
        </p:nvPicPr>
        <p:blipFill rotWithShape="1">
          <a:blip r:embed="rId2" cstate="email"/>
          <a:srcRect/>
          <a:stretch>
            <a:fillRect/>
          </a:stretch>
        </p:blipFill>
        <p:spPr>
          <a:xfrm>
            <a:off x="10431778" y="-656899"/>
            <a:ext cx="2054087" cy="21514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51430" y="739140"/>
            <a:ext cx="2540000" cy="398780"/>
          </a:xfrm>
          <a:prstGeom prst="rect">
            <a:avLst/>
          </a:prstGeom>
          <a:noFill/>
        </p:spPr>
        <p:txBody>
          <a:bodyPr wrap="square" rtlCol="0" anchor="t">
            <a:spAutoFit/>
            <a:scene3d>
              <a:camera prst="orthographicFront"/>
              <a:lightRig rig="threePt" dir="t"/>
            </a:scene3d>
          </a:bodyPr>
          <a:p>
            <a:pPr algn="ctr"/>
            <a:r>
              <a:rPr lang="en-US" altLang="zh-CN" sz="2000">
                <a:solidFill>
                  <a:schemeClr val="tx1"/>
                </a:solidFill>
                <a:effectLst>
                  <a:outerShdw blurRad="38100" dist="19050" dir="2700000" algn="tl" rotWithShape="0">
                    <a:schemeClr val="dk1">
                      <a:alpha val="40000"/>
                    </a:schemeClr>
                  </a:outerShdw>
                </a:effectLst>
                <a:latin typeface="+mj-lt"/>
                <a:ea typeface="+mj-lt"/>
                <a:cs typeface="+mj-lt"/>
              </a:rPr>
              <a:t> </a:t>
            </a:r>
            <a:r>
              <a:rPr lang="zh-CN" altLang="en-US" sz="2000">
                <a:solidFill>
                  <a:schemeClr val="tx1"/>
                </a:solidFill>
                <a:effectLst>
                  <a:outerShdw blurRad="38100" dist="19050" dir="2700000" algn="tl" rotWithShape="0">
                    <a:schemeClr val="dk1">
                      <a:alpha val="40000"/>
                    </a:schemeClr>
                  </a:outerShdw>
                </a:effectLst>
                <a:latin typeface="+mj-lt"/>
                <a:ea typeface="+mj-lt"/>
                <a:cs typeface="+mj-lt"/>
              </a:rPr>
              <a:t>引导案例</a:t>
            </a:r>
            <a:endParaRPr lang="zh-CN" altLang="en-US" sz="2000">
              <a:solidFill>
                <a:schemeClr val="tx1"/>
              </a:solidFill>
              <a:effectLst>
                <a:outerShdw blurRad="38100" dist="19050" dir="2700000" algn="tl" rotWithShape="0">
                  <a:schemeClr val="dk1">
                    <a:alpha val="40000"/>
                  </a:schemeClr>
                </a:outerShdw>
              </a:effectLst>
              <a:latin typeface="+mj-lt"/>
              <a:ea typeface="+mj-lt"/>
              <a:cs typeface="+mj-lt"/>
            </a:endParaRPr>
          </a:p>
        </p:txBody>
      </p:sp>
      <p:sp>
        <p:nvSpPr>
          <p:cNvPr id="3" name="文本框 2"/>
          <p:cNvSpPr txBox="1"/>
          <p:nvPr/>
        </p:nvSpPr>
        <p:spPr>
          <a:xfrm>
            <a:off x="2371725" y="1137920"/>
            <a:ext cx="7820660" cy="4939030"/>
          </a:xfrm>
          <a:prstGeom prst="rect">
            <a:avLst/>
          </a:prstGeom>
          <a:noFill/>
        </p:spPr>
        <p:txBody>
          <a:bodyPr wrap="square" rtlCol="0" anchor="t">
            <a:spAutoFit/>
          </a:bodyPr>
          <a:p>
            <a:pPr indent="457200" algn="ctr" fontAlgn="auto">
              <a:lnSpc>
                <a:spcPct val="125000"/>
              </a:lnSpc>
              <a:extLst>
                <a:ext uri="{35155182-B16C-46BC-9424-99874614C6A1}">
                  <wpsdc:indentchars xmlns:wpsdc="http://www.wps.cn/officeDocument/2017/drawingmlCustomData" val="200" checksum="59296752"/>
                </a:ext>
              </a:extLst>
            </a:pPr>
            <a:r>
              <a:rPr lang="zh-CN" altLang="en-US"/>
              <a:t>日常管理的难处</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a:t>新学期伊始，我成了某班的班主任，我一直想努力遵从以学生为主体的代教育观，想让学校的“自主教育”在他们身上得以体现。所以开始的时候，我就本着信任、民主的理念，在向学生提出了乘车、卫生、学习等方面的要求</a:t>
            </a:r>
            <a:r>
              <a:rPr lang="zh-CN" altLang="en-US">
                <a:sym typeface="+mn-ea"/>
              </a:rPr>
              <a:t>后，就给了学生一个比较宽泛的环境，让他们自主、自立，希望他们的个性能得到自由的发展。但是，天不遂人愿。不久，一系列问题接踵而来：乘校车时</a:t>
            </a:r>
            <a:r>
              <a:rPr lang="zh-CN" altLang="en-US">
                <a:sym typeface="+mn-ea"/>
              </a:rPr>
              <a:t>很多同学上车前拥挤抢夺，在车上大声喧哗吵闹，相互之间不懂谦让，更有甚者竟将杂物扔在窗外的行人身上并以此为乐，让同车的老师、司机摇头不已；到校后，学生们一个个昂首向前，无视身边老师的存在，几乎无人主动行礼招</a:t>
            </a:r>
            <a:r>
              <a:rPr lang="zh-CN" altLang="en-US">
                <a:sym typeface="+mn-ea"/>
              </a:rPr>
              <a:t>呼；进教室后，交作业本的同学行动乱糟糟，卫生值日的同学动作慢腾腾，值日时各干各的，如果有人把笤帚扔在地上，是绝对不会有人捡起的；自习课必须有老师在班监督，否则就一片嘈杂，并时有打架的事情发生；中午就餐前整队拖拉，领餐时争先恐后，挑食现象严重；课间休息的时候，在走廊里追逐打闹</a:t>
            </a:r>
            <a:r>
              <a:rPr lang="en-US" altLang="zh-CN">
                <a:sym typeface="+mn-ea"/>
              </a:rPr>
              <a:t>,</a:t>
            </a:r>
            <a:r>
              <a:rPr lang="zh-CN" altLang="en-US">
                <a:sym typeface="+mn-ea"/>
              </a:rPr>
              <a:t>弄得满头大汗，直至上课铃响；</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538980" y="643255"/>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二、座位编排</a:t>
            </a:r>
            <a:endParaRPr lang="zh-CN" altLang="en-US" sz="3200" b="1">
              <a:latin typeface="字魂79号-萌趣奶油体" panose="00000500000000000000" pitchFamily="2" charset="-122"/>
              <a:ea typeface="字魂79号-萌趣奶油体" panose="00000500000000000000" pitchFamily="2" charset="-122"/>
              <a:sym typeface="+mn-ea"/>
            </a:endParaRPr>
          </a:p>
        </p:txBody>
      </p:sp>
      <p:sp>
        <p:nvSpPr>
          <p:cNvPr id="4" name="文本框 3"/>
          <p:cNvSpPr txBox="1"/>
          <p:nvPr/>
        </p:nvSpPr>
        <p:spPr>
          <a:xfrm>
            <a:off x="4751070" y="1438275"/>
            <a:ext cx="7153275" cy="5285105"/>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3. 帮带互助原则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学生的学习基础有强有弱，学科成绩参差不齐，门门优秀为数极少，因此，让基础好的学生与基础薄弱的学生坐在一起，学科优劣差异明显的坐在一起。同学们有的有了做“人师”的机会，有的有了随时请教的对象，“教学相长”，可以起到帮带互助、取长补短的作用，达到共同提高的目的。</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4. 营造竞争原则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位置的安排要有利于营造不同层面上的学习竞争气氛。将不同类型的学生分散到教室的各个部位以及不同小组，把男女学生较为平均地安排在不同的小组，能造成小组与小组之间、男女生同学之间良好的竞争的氛围。有些班主任，在安排座位时，总喜欢让学习成绩好的同学坐在中间位置，而让所谓的“学困生”坐在两旁，这不但不能形成良好的竞争氛围，反而会挫伤大部分学生的自尊心，同时让所谓的“优等生”显得无所适从，造成学生相互间的关系紧张。我们的竞争要达到双赢的目的，要达到和谐发展、共同提高的目的。</a:t>
            </a:r>
            <a:endParaRPr lang="zh-CN" altLang="en-US"/>
          </a:p>
        </p:txBody>
      </p:sp>
      <p:pic>
        <p:nvPicPr>
          <p:cNvPr id="5" name="图片 4"/>
          <p:cNvPicPr>
            <a:picLocks noChangeAspect="1"/>
          </p:cNvPicPr>
          <p:nvPr/>
        </p:nvPicPr>
        <p:blipFill rotWithShape="1">
          <a:blip r:embed="rId1" cstate="email"/>
          <a:srcRect/>
          <a:stretch>
            <a:fillRect/>
          </a:stretch>
        </p:blipFill>
        <p:spPr>
          <a:xfrm>
            <a:off x="349883" y="-449254"/>
            <a:ext cx="2054087" cy="2151413"/>
          </a:xfrm>
          <a:prstGeom prst="rect">
            <a:avLst/>
          </a:prstGeom>
        </p:spPr>
      </p:pic>
      <p:pic>
        <p:nvPicPr>
          <p:cNvPr id="6" name="图片 5"/>
          <p:cNvPicPr>
            <a:picLocks noChangeAspect="1"/>
          </p:cNvPicPr>
          <p:nvPr/>
        </p:nvPicPr>
        <p:blipFill rotWithShape="1">
          <a:blip r:embed="rId1" cstate="email"/>
          <a:srcRect/>
          <a:stretch>
            <a:fillRect/>
          </a:stretch>
        </p:blipFill>
        <p:spPr>
          <a:xfrm>
            <a:off x="7735568" y="-656899"/>
            <a:ext cx="2054087" cy="2151413"/>
          </a:xfrm>
          <a:prstGeom prst="rect">
            <a:avLst/>
          </a:prstGeom>
        </p:spPr>
      </p:pic>
      <p:pic>
        <p:nvPicPr>
          <p:cNvPr id="7" name="图片 6"/>
          <p:cNvPicPr>
            <a:picLocks noChangeAspect="1"/>
          </p:cNvPicPr>
          <p:nvPr/>
        </p:nvPicPr>
        <p:blipFill rotWithShape="1">
          <a:blip r:embed="rId1" cstate="email"/>
          <a:srcRect/>
          <a:stretch>
            <a:fillRect/>
          </a:stretch>
        </p:blipFill>
        <p:spPr>
          <a:xfrm>
            <a:off x="10431778" y="-656899"/>
            <a:ext cx="2054087" cy="2151413"/>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657" y="2947420"/>
            <a:ext cx="3910531" cy="39105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05655" y="9067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二、座位编排</a:t>
            </a:r>
            <a:endParaRPr lang="zh-CN" altLang="en-US" sz="3200" b="1">
              <a:latin typeface="字魂79号-萌趣奶油体" panose="00000500000000000000" pitchFamily="2" charset="-122"/>
              <a:ea typeface="字魂79号-萌趣奶油体" panose="00000500000000000000" pitchFamily="2" charset="-122"/>
              <a:sym typeface="+mn-ea"/>
            </a:endParaRPr>
          </a:p>
        </p:txBody>
      </p:sp>
      <p:sp>
        <p:nvSpPr>
          <p:cNvPr id="4" name="文本框 3"/>
          <p:cNvSpPr txBox="1"/>
          <p:nvPr/>
        </p:nvSpPr>
        <p:spPr>
          <a:xfrm>
            <a:off x="4587875" y="1821815"/>
            <a:ext cx="7342505" cy="390017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5. 性别交错原则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适当调配男女生同桌或邻桌，不但有利于消除彼此不必要的神秘感，增强激励作用，而且对学生的行为自律可以起到“无为而治”的作用。</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6. 自由组合原则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座位是为每一个学生发展服务的，安排座位应当充分考虑学生的个头高矮、视力好坏、自控能力强弱、互助能力高低等个性特点，而对于这些个性特点学生自己最了解。把选择座位的主动权交给学生，让学生自由选择位置，自由选择同桌同学，是建立在尊重个性化发展和良好的人际关系基础上的选择。这不仅是对学生上进愿望的信任，而且有利于他们在学习上寻找默契的合作伙伴，加深同学之间的友谊，激发他们自觉遵守纪律，从而使座位这一教育资源实现合理配置。</a:t>
            </a: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7225" y="1604645"/>
            <a:ext cx="5282565" cy="5853430"/>
          </a:xfrm>
          <a:prstGeom prst="rect">
            <a:avLst/>
          </a:prstGeom>
        </p:spPr>
      </p:pic>
      <p:pic>
        <p:nvPicPr>
          <p:cNvPr id="5" name="图片 4"/>
          <p:cNvPicPr>
            <a:picLocks noChangeAspect="1"/>
          </p:cNvPicPr>
          <p:nvPr/>
        </p:nvPicPr>
        <p:blipFill rotWithShape="1">
          <a:blip r:embed="rId2" cstate="email"/>
          <a:srcRect/>
          <a:stretch>
            <a:fillRect/>
          </a:stretch>
        </p:blipFill>
        <p:spPr>
          <a:xfrm>
            <a:off x="349883" y="-449254"/>
            <a:ext cx="2054087" cy="2151413"/>
          </a:xfrm>
          <a:prstGeom prst="rect">
            <a:avLst/>
          </a:prstGeom>
        </p:spPr>
      </p:pic>
      <p:pic>
        <p:nvPicPr>
          <p:cNvPr id="6" name="图片 5"/>
          <p:cNvPicPr>
            <a:picLocks noChangeAspect="1"/>
          </p:cNvPicPr>
          <p:nvPr/>
        </p:nvPicPr>
        <p:blipFill rotWithShape="1">
          <a:blip r:embed="rId2" cstate="email"/>
          <a:srcRect/>
          <a:stretch>
            <a:fillRect/>
          </a:stretch>
        </p:blipFill>
        <p:spPr>
          <a:xfrm>
            <a:off x="7735568" y="-656899"/>
            <a:ext cx="2054087" cy="2151413"/>
          </a:xfrm>
          <a:prstGeom prst="rect">
            <a:avLst/>
          </a:prstGeom>
        </p:spPr>
      </p:pic>
      <p:pic>
        <p:nvPicPr>
          <p:cNvPr id="7" name="图片 6"/>
          <p:cNvPicPr>
            <a:picLocks noChangeAspect="1"/>
          </p:cNvPicPr>
          <p:nvPr/>
        </p:nvPicPr>
        <p:blipFill rotWithShape="1">
          <a:blip r:embed="rId2" cstate="email"/>
          <a:srcRect/>
          <a:stretch>
            <a:fillRect/>
          </a:stretch>
        </p:blipFill>
        <p:spPr>
          <a:xfrm>
            <a:off x="10431778" y="-656899"/>
            <a:ext cx="2054087" cy="21514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62805" y="1097280"/>
            <a:ext cx="4431030" cy="583565"/>
          </a:xfrm>
          <a:prstGeom prst="rect">
            <a:avLst/>
          </a:prstGeom>
        </p:spPr>
        <p:txBody>
          <a:bodyPr wrap="square">
            <a:spAutoFit/>
          </a:bodyPr>
          <a:p>
            <a:pPr algn="l">
              <a:defRPr/>
            </a:pPr>
            <a:r>
              <a:rPr lang="zh-CN" altLang="en-US" sz="3200" b="1">
                <a:latin typeface="字魂79号-萌趣奶油体" panose="00000500000000000000" pitchFamily="2" charset="-122"/>
                <a:ea typeface="字魂79号-萌趣奶油体" panose="00000500000000000000" pitchFamily="2" charset="-122"/>
                <a:sym typeface="+mn-ea"/>
              </a:rPr>
              <a:t>二、座位编排</a:t>
            </a:r>
            <a:endParaRPr lang="zh-CN" altLang="en-US" sz="3200" b="1">
              <a:latin typeface="字魂79号-萌趣奶油体" panose="00000500000000000000" pitchFamily="2" charset="-122"/>
              <a:ea typeface="字魂79号-萌趣奶油体" panose="00000500000000000000" pitchFamily="2" charset="-122"/>
              <a:sym typeface="+mn-ea"/>
            </a:endParaRPr>
          </a:p>
        </p:txBody>
      </p:sp>
      <p:sp>
        <p:nvSpPr>
          <p:cNvPr id="4" name="文本框 3"/>
          <p:cNvSpPr txBox="1"/>
          <p:nvPr/>
        </p:nvSpPr>
        <p:spPr>
          <a:xfrm>
            <a:off x="4759325" y="1917065"/>
            <a:ext cx="7153275" cy="3553460"/>
          </a:xfrm>
          <a:prstGeom prst="rect">
            <a:avLst/>
          </a:prstGeom>
          <a:noFill/>
        </p:spPr>
        <p:txBody>
          <a:bodyPr wrap="square" rtlCol="0" anchor="t">
            <a:spAutoFit/>
          </a:bodyPr>
          <a:p>
            <a:pPr indent="457200" fontAlgn="auto">
              <a:lnSpc>
                <a:spcPct val="125000"/>
              </a:lnSpc>
              <a:extLst>
                <a:ext uri="{35155182-B16C-46BC-9424-99874614C6A1}">
                  <wpsdc:indentchars xmlns:wpsdc="http://www.wps.cn/officeDocument/2017/drawingmlCustomData" val="200" checksum="59296752"/>
                </a:ext>
              </a:extLst>
            </a:pPr>
            <a:r>
              <a:rPr lang="zh-CN" altLang="en-US"/>
              <a:t>7. 综合平衡原则</a:t>
            </a:r>
            <a:endParaRPr lang="zh-CN" altLang="en-US"/>
          </a:p>
          <a:p>
            <a:pPr indent="457200" fontAlgn="auto">
              <a:lnSpc>
                <a:spcPct val="125000"/>
              </a:lnSpc>
              <a:extLst>
                <a:ext uri="{35155182-B16C-46BC-9424-99874614C6A1}">
                  <wpsdc:indentchars xmlns:wpsdc="http://www.wps.cn/officeDocument/2017/drawingmlCustomData" val="200" checksum="59296752"/>
                </a:ext>
              </a:extLst>
            </a:pPr>
            <a:r>
              <a:rPr lang="zh-CN" altLang="en-US"/>
              <a:t>一个班级由几十个学生组成，他们性别上有男女之别，成绩上有好坏之差，性格上有外向内向之别，品质上有优劣差异，体质上有强弱之分，视力上有正常近视，爱好上各有千秋，家庭上有富裕贫寒，基础上有扎实薄弱，学科上有强项弱项，关系上有亲密疏淡。所有这一切都要求班主任做有心人，尤其是刚刚接手的班级，对学生的情况除了在有关书面资料上获得以外，更需要在尽量短的时间里同他们个别接触。当然，开学时的位置可作为临时性安排，待一段时间后再做具体调整。要尽可能地了解学生各个方面的情况，将它们纳入到安排座位时需要考虑的因素。</a:t>
            </a:r>
            <a:endParaRPr lang="zh-CN" altLang="en-US"/>
          </a:p>
        </p:txBody>
      </p:sp>
      <p:pic>
        <p:nvPicPr>
          <p:cNvPr id="5" name="图片 4"/>
          <p:cNvPicPr>
            <a:picLocks noChangeAspect="1"/>
          </p:cNvPicPr>
          <p:nvPr/>
        </p:nvPicPr>
        <p:blipFill rotWithShape="1">
          <a:blip r:embed="rId1" cstate="email"/>
          <a:srcRect/>
          <a:stretch>
            <a:fillRect/>
          </a:stretch>
        </p:blipFill>
        <p:spPr>
          <a:xfrm>
            <a:off x="349883" y="-449254"/>
            <a:ext cx="2054087" cy="2151413"/>
          </a:xfrm>
          <a:prstGeom prst="rect">
            <a:avLst/>
          </a:prstGeom>
        </p:spPr>
      </p:pic>
      <p:pic>
        <p:nvPicPr>
          <p:cNvPr id="6" name="图片 5"/>
          <p:cNvPicPr>
            <a:picLocks noChangeAspect="1"/>
          </p:cNvPicPr>
          <p:nvPr/>
        </p:nvPicPr>
        <p:blipFill rotWithShape="1">
          <a:blip r:embed="rId1" cstate="email"/>
          <a:srcRect/>
          <a:stretch>
            <a:fillRect/>
          </a:stretch>
        </p:blipFill>
        <p:spPr>
          <a:xfrm>
            <a:off x="7735568" y="-656899"/>
            <a:ext cx="2054087" cy="2151413"/>
          </a:xfrm>
          <a:prstGeom prst="rect">
            <a:avLst/>
          </a:prstGeom>
        </p:spPr>
      </p:pic>
      <p:pic>
        <p:nvPicPr>
          <p:cNvPr id="7" name="图片 6"/>
          <p:cNvPicPr>
            <a:picLocks noChangeAspect="1"/>
          </p:cNvPicPr>
          <p:nvPr/>
        </p:nvPicPr>
        <p:blipFill rotWithShape="1">
          <a:blip r:embed="rId1" cstate="email"/>
          <a:srcRect/>
          <a:stretch>
            <a:fillRect/>
          </a:stretch>
        </p:blipFill>
        <p:spPr>
          <a:xfrm>
            <a:off x="10431778" y="-656899"/>
            <a:ext cx="2054087" cy="2151413"/>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657" y="2947420"/>
            <a:ext cx="3910531" cy="39105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2210435" cy="755650"/>
          </a:xfrm>
          <a:prstGeom prst="rect">
            <a:avLst/>
          </a:prstGeom>
          <a:noFill/>
          <a:effectLst/>
        </p:spPr>
        <p:txBody>
          <a:bodyPr wrap="square" rtlCol="0">
            <a:spAutoFit/>
          </a:bodyPr>
          <a:p>
            <a:pPr>
              <a:lnSpc>
                <a:spcPct val="120000"/>
              </a:lnSpc>
            </a:pPr>
            <a:r>
              <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rPr>
              <a:t>项目检测</a:t>
            </a:r>
            <a:endParaRPr lang="zh-CN" altLang="en-US" sz="3600" dirty="0">
              <a:solidFill>
                <a:schemeClr val="bg2">
                  <a:lumMod val="10000"/>
                </a:schemeClr>
              </a:solidFill>
              <a:effectLst>
                <a:outerShdw blurRad="25400" dist="25400" dir="2700000" algn="tl" rotWithShape="0">
                  <a:prstClr val="black">
                    <a:alpha val="40000"/>
                  </a:prstClr>
                </a:outerShdw>
              </a:effectLst>
              <a:latin typeface="黑体" panose="02010600030101010101" charset="-122"/>
              <a:ea typeface="黑体" panose="02010600030101010101" charset="-122"/>
              <a:cs typeface="黑体" panose="0201060003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lumMod val="40000"/>
              <a:lumOff val="60000"/>
            </a:schemeClr>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矩形 455"/>
          <p:cNvSpPr/>
          <p:nvPr/>
        </p:nvSpPr>
        <p:spPr>
          <a:xfrm>
            <a:off x="4821555" y="783590"/>
            <a:ext cx="7185660" cy="3967480"/>
          </a:xfrm>
          <a:prstGeom prst="rect">
            <a:avLst/>
          </a:prstGeom>
          <a:solidFill>
            <a:schemeClr val="accent1">
              <a:lumMod val="40000"/>
              <a:lumOff val="60000"/>
            </a:schemeClr>
          </a:solidFill>
        </p:spPr>
        <p:txBody>
          <a:bodyPr wrap="square">
            <a:spAutoFit/>
          </a:bodyPr>
          <a:lstStyle/>
          <a:p>
            <a:pPr>
              <a:lnSpc>
                <a:spcPct val="120000"/>
              </a:lnSpc>
              <a:spcBef>
                <a:spcPts val="0"/>
              </a:spcBef>
              <a:spcAft>
                <a:spcPts val="0"/>
              </a:spcAf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导入：</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全班都要以小组为单位变化一次座位，让每一个同学在一学期之内几乎都能把教室的每个方位坐遍。具体操作分两个步骤，开学第一天排一次，一个月以后排一次。开学第一天排座位，主要是让学生自己安排，老师只和他们讨论安排座位的原则。我问了问那些需要照顾的同学，并把一位视力特别不好的女生安排在了最前排，然后对她说：“我和同学们也只能照顾你一周，请理解，因为我们每周都要轮换座位。”</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第二个月后，师生之间、学生之间比较熟悉了，同时，第一次安排的座位是否合适，大家也比较清楚了，这次的调整，不但根据任课老师的意见和同学们的反映，将不合适的同桌分开，而且还要确立学习小组。</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rPr>
              <a:t>教室里的课桌布局一般来说是八列小纵队，其中每两列靠得比较紧密，于是形成四列大纵队；同时，又是七横排或八横排。从每个大纵队中间截开，便是前后两个小组。这样，全班就有八个小组，每个小组6 ～ 8 人。每周轮换座位的时候，小组整体搬迁移动。在小组整体搬迁移动的同时，小组内部也进行前后左右的循环调整。这样每周循环的好处是：第一，保持了小组的整体性，有利于课堂学习的交流讨论和小组之间的学习竞赛；第二，任何一个学生都有机会坐教室里任何一个位置，对每个学生来说都显得十分公平。</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sym typeface="+mn-ea"/>
            </a:endParaRPr>
          </a:p>
        </p:txBody>
      </p:sp>
      <p:sp>
        <p:nvSpPr>
          <p:cNvPr id="460" name="文本框 459"/>
          <p:cNvSpPr txBox="1"/>
          <p:nvPr/>
        </p:nvSpPr>
        <p:spPr>
          <a:xfrm>
            <a:off x="6172200" y="92075"/>
            <a:ext cx="4009390" cy="691515"/>
          </a:xfrm>
          <a:prstGeom prst="rect">
            <a:avLst/>
          </a:prstGeom>
          <a:noFill/>
        </p:spPr>
        <p:txBody>
          <a:bodyPr wrap="square" rtlCol="0">
            <a:spAutoFit/>
          </a:bodyPr>
          <a:lstStyle/>
          <a:p>
            <a:pPr algn="ctr">
              <a:lnSpc>
                <a:spcPct val="130000"/>
              </a:lnSpc>
            </a:pPr>
            <a:r>
              <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rPr>
              <a:t>座位安排</a:t>
            </a:r>
            <a:endParaRPr lang="zh-CN" altLang="en-US" sz="3000" dirty="0">
              <a:solidFill>
                <a:schemeClr val="bg2">
                  <a:lumMod val="10000"/>
                </a:schemeClr>
              </a:solidFill>
              <a:latin typeface="字魂105号-简雅黑" panose="00000500000000000000" pitchFamily="2" charset="-122"/>
              <a:ea typeface="字魂105号-简雅黑" panose="00000500000000000000" pitchFamily="2" charset="-122"/>
            </a:endParaRPr>
          </a:p>
        </p:txBody>
      </p:sp>
      <p:pic>
        <p:nvPicPr>
          <p:cNvPr id="461" name="图片 460"/>
          <p:cNvPicPr>
            <a:picLocks noChangeAspect="1"/>
          </p:cNvPicPr>
          <p:nvPr/>
        </p:nvPicPr>
        <p:blipFill>
          <a:blip r:embed="rId2">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3" cstate="screen"/>
          <a:srcRect l="33115" r="17810" b="12756"/>
          <a:stretch>
            <a:fillRect/>
          </a:stretch>
        </p:blipFill>
        <p:spPr>
          <a:xfrm>
            <a:off x="1951747" y="311237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2" name="矩形 1"/>
          <p:cNvSpPr/>
          <p:nvPr/>
        </p:nvSpPr>
        <p:spPr>
          <a:xfrm>
            <a:off x="4821555" y="4803140"/>
            <a:ext cx="7185660" cy="1641475"/>
          </a:xfrm>
          <a:prstGeom prst="rect">
            <a:avLst/>
          </a:prstGeom>
          <a:solidFill>
            <a:schemeClr val="accent2"/>
          </a:solidFill>
        </p:spPr>
        <p:txBody>
          <a:bodyPr wrap="square">
            <a:spAutoFit/>
          </a:bodyPr>
          <a:p>
            <a:pPr>
              <a:lnSpc>
                <a:spcPct val="120000"/>
              </a:lnSpc>
              <a:spcBef>
                <a:spcPts val="0"/>
              </a:spcBef>
              <a:spcAft>
                <a:spcPts val="0"/>
              </a:spcAf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要求：</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（1）小组合作讨论：有些班主任将班级中淘气的、学习成绩差的学生有意安排在教室前后的某个角落予以孤立；有些班主任则把“黄金座位”变成了“关系座”“人情座”“金钱座”。你对此有何看法？</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（2）座位安排是班级物质环境建设的重要方面，除此之外还有教室布置等，以小组为单位，结合不同年龄段小学生的身心发展特点，设计一份班级物质环境建设方案。</a:t>
            </a:r>
            <a:endParaRPr lang="zh-CN" altLang="zh-CN" sz="14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60"/>
                                        </p:tgtEl>
                                        <p:attrNameLst>
                                          <p:attrName>style.visibility</p:attrName>
                                        </p:attrNameLst>
                                      </p:cBhvr>
                                      <p:to>
                                        <p:strVal val="visible"/>
                                      </p:to>
                                    </p:set>
                                    <p:animEffect transition="in" filter="randombar(horizontal)">
                                      <p:cBhvr>
                                        <p:cTn id="21" dur="500"/>
                                        <p:tgtEl>
                                          <p:spTgt spid="46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56"/>
                                        </p:tgtEl>
                                        <p:attrNameLst>
                                          <p:attrName>style.visibility</p:attrName>
                                        </p:attrNameLst>
                                      </p:cBhvr>
                                      <p:to>
                                        <p:strVal val="visible"/>
                                      </p:to>
                                    </p:set>
                                    <p:animEffect transition="in" filter="randombar(horizontal)">
                                      <p:cBhvr>
                                        <p:cTn id="24" dur="500"/>
                                        <p:tgtEl>
                                          <p:spTgt spid="456"/>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0" grpId="0"/>
      <p:bldP spid="2"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bg1"/>
                </a:solidFill>
                <a:latin typeface="+mn-lt"/>
                <a:ea typeface="+mn-ea"/>
                <a:cs typeface="+mn-ea"/>
                <a:sym typeface="+mn-lt"/>
              </a:rPr>
              <a:t>谢谢聆听</a:t>
            </a:r>
            <a:endParaRPr kumimoji="0" lang="zh-CN" altLang="en-US" sz="9400" b="1" kern="0" spc="-300" dirty="0">
              <a:ln w="38100">
                <a:solidFill>
                  <a:srgbClr val="ED796F"/>
                </a:solidFill>
              </a:ln>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10100" y="995680"/>
            <a:ext cx="2540000" cy="475615"/>
          </a:xfrm>
          <a:prstGeom prst="rect">
            <a:avLst/>
          </a:prstGeom>
          <a:noFill/>
        </p:spPr>
        <p:txBody>
          <a:bodyPr wrap="square" rtlCol="0" anchor="t">
            <a:spAutoFit/>
          </a:bodyPr>
          <a:p>
            <a:pPr indent="457200" algn="ctr" fontAlgn="auto">
              <a:lnSpc>
                <a:spcPct val="125000"/>
              </a:lnSpc>
            </a:pPr>
            <a:r>
              <a:rPr lang="zh-CN" altLang="en-US" sz="2000">
                <a:sym typeface="+mn-ea"/>
              </a:rPr>
              <a:t>日常管理的难处</a:t>
            </a:r>
            <a:endParaRPr lang="zh-CN" altLang="en-US" sz="2000"/>
          </a:p>
        </p:txBody>
      </p:sp>
      <p:sp>
        <p:nvSpPr>
          <p:cNvPr id="3" name="文本框 2"/>
          <p:cNvSpPr txBox="1"/>
          <p:nvPr/>
        </p:nvSpPr>
        <p:spPr>
          <a:xfrm>
            <a:off x="2602865" y="1567180"/>
            <a:ext cx="7167880" cy="3207385"/>
          </a:xfrm>
          <a:prstGeom prst="rect">
            <a:avLst/>
          </a:prstGeom>
          <a:noFill/>
        </p:spPr>
        <p:txBody>
          <a:bodyPr wrap="square" rtlCol="0" anchor="t">
            <a:spAutoFit/>
          </a:bodyPr>
          <a:p>
            <a:pPr indent="457200" algn="l" fontAlgn="auto">
              <a:lnSpc>
                <a:spcPct val="125000"/>
              </a:lnSpc>
              <a:extLst>
                <a:ext uri="{35155182-B16C-46BC-9424-99874614C6A1}">
                  <wpsdc:indentchars xmlns:wpsdc="http://www.wps.cn/officeDocument/2017/drawingmlCustomData" val="200" checksum="59296752"/>
                </a:ext>
              </a:extLst>
            </a:pPr>
            <a:r>
              <a:rPr lang="zh-CN" altLang="en-US">
                <a:sym typeface="+mn-ea"/>
              </a:rPr>
              <a:t>有的学生学习被动，在校车上抄作业、对答案；</a:t>
            </a:r>
            <a:r>
              <a:rPr lang="zh-CN" altLang="en-US"/>
              <a:t>回家不能巩固复习课堂所授内容，第一次默写英语单词错误百出⋯⋯总之，该班成了全校注目的焦点，不满多于赞扬。作为班主任，我困惑了。难道是自主管理的要求言之太早？可是，学生的调查问卷不是表明绝大多数学生不喜欢管头管脚的保姆式老师吗？他们入学分数很高，素质相对其他班级要好。那么问题究竟出在哪里呢？</a:t>
            </a:r>
            <a:endParaRPr lang="zh-CN" altLang="en-US"/>
          </a:p>
          <a:p>
            <a:pPr indent="457200" algn="l" fontAlgn="auto">
              <a:lnSpc>
                <a:spcPct val="125000"/>
              </a:lnSpc>
              <a:extLst>
                <a:ext uri="{35155182-B16C-46BC-9424-99874614C6A1}">
                  <wpsdc:indentchars xmlns:wpsdc="http://www.wps.cn/officeDocument/2017/drawingmlCustomData" val="200" checksum="59296752"/>
                </a:ext>
              </a:extLst>
            </a:pPr>
            <a:r>
              <a:rPr lang="zh-CN" altLang="en-US" b="1">
                <a:solidFill>
                  <a:srgbClr val="0070C0"/>
                </a:solidFill>
                <a:effectLst>
                  <a:outerShdw blurRad="38100" dist="25400" dir="5400000" algn="ctr" rotWithShape="0">
                    <a:srgbClr val="6E747A">
                      <a:alpha val="43000"/>
                    </a:srgbClr>
                  </a:outerShdw>
                </a:effectLst>
              </a:rPr>
              <a:t>思考　面对几十名兴趣、性格、爱好迥异的学生，班主任日常管理的事务是具体的，甚至是琐碎的。那么，班主任应如何有效地开展日常管理活动呢？</a:t>
            </a:r>
            <a:endParaRPr lang="zh-CN" altLang="en-US" b="1">
              <a:solidFill>
                <a:srgbClr val="0070C0"/>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67328" y="4192512"/>
              <a:ext cx="4886438" cy="658718"/>
            </a:xfrm>
            <a:prstGeom prst="rect">
              <a:avLst/>
            </a:prstGeom>
            <a:noFill/>
          </p:spPr>
          <p:txBody>
            <a:bodyPr wrap="square" rtlCol="0" anchor="ctr">
              <a:spAutoFit/>
            </a:bodyPr>
            <a:p>
              <a:pPr algn="ctr"/>
              <a:r>
                <a:rPr lang="zh-CN" altLang="en-US" sz="4000" dirty="0">
                  <a:ln w="12700">
                    <a:solidFill>
                      <a:srgbClr val="3E270A"/>
                    </a:solidFill>
                  </a:ln>
                  <a:solidFill>
                    <a:schemeClr val="accent2"/>
                  </a:solidFill>
                  <a:ea typeface="黑体" panose="02010600030101010101" charset="-122"/>
                  <a:cs typeface="黑体" panose="02010600030101010101" charset="-122"/>
                </a:rPr>
                <a:t>小学班级日常工作管理</a:t>
              </a:r>
              <a:endParaRPr lang="zh-CN" altLang="en-US" sz="4000" dirty="0">
                <a:ln w="12700">
                  <a:solidFill>
                    <a:srgbClr val="3E270A"/>
                  </a:solidFill>
                </a:ln>
                <a:solidFill>
                  <a:schemeClr val="accent2"/>
                </a:solidFill>
                <a:ea typeface="黑体" panose="02010600030101010101" charset="-122"/>
                <a:cs typeface="黑体" panose="02010600030101010101" charset="-122"/>
              </a:endParaRPr>
            </a:p>
          </p:txBody>
        </p:sp>
        <p:sp>
          <p:nvSpPr>
            <p:cNvPr id="6" name="文本框 5"/>
            <p:cNvSpPr txBox="1"/>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rPr>
                <a:t>任务一</a:t>
              </a:r>
              <a:endParaRPr lang="zh-CN" altLang="en-US" sz="4000" b="1" spc="600" dirty="0">
                <a:ln w="6600">
                  <a:solidFill>
                    <a:schemeClr val="accent2"/>
                  </a:solidFill>
                  <a:prstDash val="solid"/>
                </a:ln>
                <a:solidFill>
                  <a:srgbClr val="FFFFFF"/>
                </a:solidFill>
                <a:effectLst>
                  <a:outerShdw dist="38100" dir="2700000" algn="tl" rotWithShape="0">
                    <a:schemeClr val="accent2"/>
                  </a:outerShdw>
                </a:effectLst>
                <a:latin typeface="黑体" panose="02010600030101010101" charset="-122"/>
                <a:ea typeface="黑体" panose="02010600030101010101" charset="-122"/>
                <a:cs typeface="黑体" panose="02010600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auto">
          <a:xfrm>
            <a:off x="6129655" y="2148205"/>
            <a:ext cx="4424045" cy="101473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1. 了解小学班级日常工作管理的内涵。</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2. 掌握小学班级日常工作管理的内容。</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a:p>
            <a:pPr marL="0" marR="0" lvl="0" indent="0" algn="l" defTabSz="914400" rtl="0" fontAlgn="auto">
              <a:lnSpc>
                <a:spcPct val="125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rPr>
              <a:t>3. 理解并掌握对于不同学生的教育方法和策略。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黑体" panose="02010600030101010101" charset="-122"/>
              <a:sym typeface="+mn-lt"/>
            </a:endParaRPr>
          </a:p>
        </p:txBody>
      </p:sp>
      <p:sp>
        <p:nvSpPr>
          <p:cNvPr id="62" name="矩形 61"/>
          <p:cNvSpPr/>
          <p:nvPr/>
        </p:nvSpPr>
        <p:spPr bwMode="auto">
          <a:xfrm>
            <a:off x="6171034" y="3794760"/>
            <a:ext cx="4226560" cy="1938020"/>
          </a:xfrm>
          <a:prstGeom prst="rect">
            <a:avLst/>
          </a:prstGeom>
        </p:spPr>
        <p:txBody>
          <a:bodyPr wrap="square">
            <a:spAutoFit/>
          </a:bodyPr>
          <a:lstStyle/>
          <a:p>
            <a:pPr marL="0" marR="0" lvl="0" indent="0" algn="l" defTabSz="914400" rtl="0" fontAlgn="auto">
              <a:lnSpc>
                <a:spcPct val="125000"/>
              </a:lnSpc>
              <a:spcBef>
                <a:spcPts val="0"/>
              </a:spcBef>
              <a:spcAft>
                <a:spcPts val="0"/>
              </a:spcAft>
              <a:buClrTx/>
              <a:buSzTx/>
              <a:buFontTx/>
              <a:buNone/>
              <a:defRPr/>
              <a:extLst>
                <a:ext uri="{35155182-B16C-46BC-9424-99874614C6A1}">
                  <wpsdc:indentchars xmlns:wpsdc="http://www.wps.cn/officeDocument/2017/drawingmlCustomData" val="0" checksum="1332686597"/>
                </a:ext>
              </a:extLst>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rPr>
              <a:t>情景短剧表演——假如你是五年级二班新来的班主任，工作第一天就遇到班里的各种“突发状况”（如打架的男生、告状的班长、气走科任教师的“刺头学生”等）。作为班主任老师，你该如何正确指导才能顺利解决问题并最终赢得学生的信任？</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黑体" panose="02010600030101010101" charset="-122"/>
              <a:ea typeface="黑体" panose="02010600030101010101" charset="-122"/>
              <a:cs typeface="+mn-ea"/>
              <a:sym typeface="+mn-lt"/>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4260" y="1630680"/>
            <a:ext cx="4708525" cy="4708525"/>
          </a:xfrm>
          <a:prstGeom prst="rect">
            <a:avLst/>
          </a:prstGeom>
        </p:spPr>
      </p:pic>
      <p:sp>
        <p:nvSpPr>
          <p:cNvPr id="14" name="矩形: 圆角 13"/>
          <p:cNvSpPr/>
          <p:nvPr/>
        </p:nvSpPr>
        <p:spPr>
          <a:xfrm>
            <a:off x="6141085" y="1644650"/>
            <a:ext cx="1712595" cy="470535"/>
          </a:xfrm>
          <a:prstGeom prst="roundRect">
            <a:avLst/>
          </a:prstGeom>
          <a:solidFill>
            <a:srgbClr val="76B4C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教学目标</a:t>
            </a:r>
            <a:endPar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3" name="矩形: 圆角 15"/>
          <p:cNvSpPr/>
          <p:nvPr/>
        </p:nvSpPr>
        <p:spPr>
          <a:xfrm>
            <a:off x="6220460" y="3225800"/>
            <a:ext cx="1715135" cy="473710"/>
          </a:xfrm>
          <a:prstGeom prst="roundRect">
            <a:avLst/>
          </a:prstGeom>
          <a:solidFill>
            <a:srgbClr val="FEC37C"/>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auto" latinLnBrk="0" hangingPunct="1">
              <a:lnSpc>
                <a:spcPct val="150000"/>
              </a:lnSpc>
              <a:spcBef>
                <a:spcPts val="0"/>
              </a:spcBef>
              <a:spcAft>
                <a:spcPts val="0"/>
              </a:spcAft>
              <a:buClrTx/>
              <a:buSzTx/>
              <a:buFontTx/>
              <a:buNone/>
              <a:defRPr/>
            </a:pPr>
            <a:r>
              <a:rPr lang="en-US" altLang="zh-CN"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  </a:t>
            </a:r>
            <a:r>
              <a:rPr lang="zh-CN" altLang="en-US" b="1" dirty="0">
                <a:solidFill>
                  <a:schemeClr val="bg1"/>
                </a:solidFill>
                <a:latin typeface="黑体" panose="02010600030101010101" charset="-122"/>
                <a:ea typeface="黑体" panose="02010600030101010101" charset="-122"/>
                <a:cs typeface="黑体" panose="02010600030101010101" charset="-122"/>
                <a:sym typeface="黑体" panose="02010600030101010101" charset="-122"/>
              </a:rPr>
              <a:t>学习任务</a:t>
            </a: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4" grpId="0" bldLvl="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ISPRING_PRESENTATION_TITLE" val="PowerPoint 演示文稿"/>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黑体"/>
        <a:ea typeface="微软雅黑"/>
        <a:cs typeface=""/>
      </a:majorFont>
      <a:minorFont>
        <a:latin typeface="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15876</Words>
  <Application>WPS 演示</Application>
  <PresentationFormat>宽屏</PresentationFormat>
  <Paragraphs>519</Paragraphs>
  <Slides>64</Slides>
  <Notes>23</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64</vt:i4>
      </vt:variant>
    </vt:vector>
  </HeadingPairs>
  <TitlesOfParts>
    <vt:vector size="84" baseType="lpstr">
      <vt:lpstr>Arial</vt:lpstr>
      <vt:lpstr>宋体</vt:lpstr>
      <vt:lpstr>Wingdings</vt:lpstr>
      <vt:lpstr>黑体</vt:lpstr>
      <vt:lpstr>微软雅黑</vt:lpstr>
      <vt:lpstr>Wingdings</vt:lpstr>
      <vt:lpstr>Calibri Light</vt:lpstr>
      <vt:lpstr>Roboto Light</vt:lpstr>
      <vt:lpstr>Latha</vt:lpstr>
      <vt:lpstr>Times New Roman</vt:lpstr>
      <vt:lpstr>字魂131号-酷乐潮玩体</vt:lpstr>
      <vt:lpstr>字魂59号-创粗黑</vt:lpstr>
      <vt:lpstr>字魂79号-萌趣奶油体</vt:lpstr>
      <vt:lpstr>Arial Unicode MS</vt:lpstr>
      <vt:lpstr>字魂105号-简雅黑</vt:lpstr>
      <vt:lpstr>字魂20号-石头体</vt:lpstr>
      <vt:lpstr>字魂157号-萌趣兔兔</vt:lpstr>
      <vt:lpstr>字魂105号-简雅黑</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单金枝</cp:lastModifiedBy>
  <cp:revision>624</cp:revision>
  <dcterms:created xsi:type="dcterms:W3CDTF">2019-06-17T03:36:00Z</dcterms:created>
  <dcterms:modified xsi:type="dcterms:W3CDTF">2021-05-19T02:13:14Z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02D7E0E1A2C64176951E24E209DC0156</vt:lpwstr>
  </property>
</Properties>
</file>