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
  </p:handoutMasterIdLst>
  <p:sldIdLst>
    <p:sldId id="256" r:id="rId3"/>
    <p:sldId id="257" r:id="rId5"/>
    <p:sldId id="260" r:id="rId6"/>
    <p:sldId id="258" r:id="rId7"/>
    <p:sldId id="263" r:id="rId8"/>
    <p:sldId id="264" r:id="rId9"/>
    <p:sldId id="259" r:id="rId10"/>
    <p:sldId id="265" r:id="rId11"/>
    <p:sldId id="261" r:id="rId12"/>
    <p:sldId id="262"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r>
              <a:rPr lang="zh-CN" altLang="en-US" dirty="0"/>
              <a:t>课件制作培训班结业典礼</a:t>
            </a:r>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r>
              <a:rPr lang="zh-CN" altLang="en-US"/>
              <a:t>课件制作培训班结业典礼</a:t>
            </a:r>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r>
              <a:rPr lang="zh-CN" altLang="en-US"/>
              <a:t>课件制作培训班结业典礼</a:t>
            </a:r>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r>
              <a:rPr lang="zh-CN" altLang="en-US"/>
              <a:t>课件制作培训班结业典礼</a:t>
            </a:r>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r>
              <a:rPr lang="zh-CN" altLang="en-US"/>
              <a:t>课件制作培训班结业典礼</a:t>
            </a:r>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r>
              <a:rPr lang="zh-CN" altLang="en-US" dirty="0"/>
              <a:t>课件制作培训班结业典礼</a:t>
            </a:r>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r>
              <a:rPr lang="zh-CN" altLang="en-US"/>
              <a:t>课件制作培训班结业典礼</a:t>
            </a:r>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r>
              <a:rPr lang="zh-CN" altLang="en-US" dirty="0"/>
              <a:t>课件制作培训班结业典礼</a:t>
            </a:r>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64.xml"/><Relationship Id="rId5" Type="http://schemas.openxmlformats.org/officeDocument/2006/relationships/image" Target="../media/image1.png"/><Relationship Id="rId4" Type="http://schemas.microsoft.com/office/2007/relationships/media" Target="../media/audio1.wav"/><Relationship Id="rId3" Type="http://schemas.openxmlformats.org/officeDocument/2006/relationships/audio" Target="../media/audio1.wav"/><Relationship Id="rId2" Type="http://schemas.openxmlformats.org/officeDocument/2006/relationships/tags" Target="../tags/tag63.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68.xml"/><Relationship Id="rId2" Type="http://schemas.openxmlformats.org/officeDocument/2006/relationships/image" Target="../media/image3.jpeg"/><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69.xml"/><Relationship Id="rId3" Type="http://schemas.openxmlformats.org/officeDocument/2006/relationships/image" Target="../media/image4.png"/><Relationship Id="rId2" Type="http://schemas.microsoft.com/office/2007/relationships/media" Target="file:///G:\&#26446;&#20122;&#32418;\&#31532;7&#31456;%20WPS&#28436;&#31034;(3&#26376;26&#26085;&#20462;&#25913;&#31295;)\&#20027;&#20219;&#21153;-&#32032;&#26448;\&#21517;&#24072;&#25945;&#23398;&#35270;&#39057;.wmv" TargetMode="External"/><Relationship Id="rId1" Type="http://schemas.openxmlformats.org/officeDocument/2006/relationships/video" Target="file:///G:\&#26446;&#20122;&#32418;\&#31532;7&#31456;%20WPS&#28436;&#31034;(3&#26376;26&#26085;&#20462;&#25913;&#31295;)\&#20027;&#20219;&#21153;-&#32032;&#26448;\&#21517;&#24072;&#25945;&#23398;&#35270;&#39057;.wmv"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0.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1.xml"/><Relationship Id="rId2" Type="http://schemas.openxmlformats.org/officeDocument/2006/relationships/image" Target="../media/image6.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570822" y="1411626"/>
            <a:ext cx="10852237" cy="899167"/>
          </a:xfrm>
        </p:spPr>
        <p:txBody>
          <a:bodyPr/>
          <a:lstStyle/>
          <a:p>
            <a:r>
              <a:rPr lang="zh-CN" altLang="en-US"/>
              <a:t>多媒体课件制作培训班”</a:t>
            </a:r>
            <a:br>
              <a:rPr lang="zh-CN" altLang="en-US"/>
            </a:br>
            <a:r>
              <a:rPr lang="zh-CN" altLang="en-US"/>
              <a:t>工作总结汇报</a:t>
            </a:r>
            <a:endParaRPr lang="zh-CN" altLang="en-US"/>
          </a:p>
        </p:txBody>
      </p:sp>
      <p:sp>
        <p:nvSpPr>
          <p:cNvPr id="3" name="副标题 2"/>
          <p:cNvSpPr>
            <a:spLocks noGrp="1"/>
          </p:cNvSpPr>
          <p:nvPr>
            <p:ph type="subTitle" idx="1"/>
            <p:custDataLst>
              <p:tags r:id="rId2"/>
            </p:custDataLst>
          </p:nvPr>
        </p:nvSpPr>
        <p:spPr/>
        <p:txBody>
          <a:bodyPr/>
          <a:lstStyle/>
          <a:p>
            <a:r>
              <a:rPr lang="en-US" altLang="zh-CN"/>
              <a:t>发言人：xxx</a:t>
            </a:r>
            <a:endParaRPr lang="en-US" altLang="zh-CN"/>
          </a:p>
        </p:txBody>
      </p:sp>
      <p:pic>
        <p:nvPicPr>
          <p:cNvPr id="4" name="钢琴曲">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2066925" y="4021455"/>
            <a:ext cx="619125" cy="619125"/>
          </a:xfrm>
          <a:prstGeom prst="rect">
            <a:avLst/>
          </a:prstGeom>
        </p:spPr>
      </p:pic>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10">
                <p:cTn id="7" repeatCount="indefinite" fill="hold" display="1">
                  <p:stCondLst>
                    <p:cond delay="indefinite"/>
                  </p:stCondLst>
                  <p:endCondLst>
                    <p:cond evt="onNext">
                      <p:tgtEl>
                        <p:sldTgt/>
                      </p:tgtEl>
                    </p:cond>
                    <p:cond evt="onPrev">
                      <p:tgtEl>
                        <p:sldTgt/>
                      </p:tgtEl>
                    </p:cond>
                    <p:cond evt="onStopAudio">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718560" y="2829560"/>
            <a:ext cx="4754880" cy="1198880"/>
          </a:xfrm>
          <a:prstGeom prst="rect">
            <a:avLst/>
          </a:prstGeom>
          <a:noFill/>
          <a:ln>
            <a:noFill/>
          </a:ln>
        </p:spPr>
        <p:txBody>
          <a:bodyPr wrap="none" rtlCol="0" anchor="t">
            <a:spAutoFit/>
          </a:bodyPr>
          <a:p>
            <a:pPr algn="ctr"/>
            <a:r>
              <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rPr>
              <a:t>谢谢聆听！</a:t>
            </a:r>
            <a:endParaRPr lang="zh-CN" altLang="zh-CN" sz="7200" b="1">
              <a:ln w="6600">
                <a:solidFill>
                  <a:schemeClr val="accent2"/>
                </a:solidFill>
                <a:prstDash val="solid"/>
              </a:ln>
              <a:gradFill>
                <a:gsLst>
                  <a:gs pos="0">
                    <a:srgbClr val="FE4444"/>
                  </a:gs>
                  <a:gs pos="100000">
                    <a:srgbClr val="832B2B"/>
                  </a:gs>
                </a:gsLst>
                <a:lin scaled="0"/>
              </a:gradFill>
              <a:effectLst>
                <a:outerShdw dist="38100" dir="2700000" algn="tl" rotWithShape="0">
                  <a:schemeClr val="accent2"/>
                </a:outerShdw>
              </a:effectLst>
            </a:endParaRPr>
          </a:p>
        </p:txBody>
      </p:sp>
      <p:sp>
        <p:nvSpPr>
          <p:cNvPr id="8" name="页脚占位符 7"/>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nvPr>
        </p:nvSpPr>
        <p:spPr/>
        <p:txBody>
          <a:bodyPr/>
          <a:p>
            <a:r>
              <a:rPr lang="zh-CN" altLang="en-US"/>
              <a:t>一、培训目的</a:t>
            </a:r>
            <a:endParaRPr lang="zh-CN" altLang="en-US"/>
          </a:p>
        </p:txBody>
      </p:sp>
      <p:sp>
        <p:nvSpPr>
          <p:cNvPr id="8" name="内容占位符 7"/>
          <p:cNvSpPr>
            <a:spLocks noGrp="1"/>
          </p:cNvSpPr>
          <p:nvPr>
            <p:ph idx="1"/>
          </p:nvPr>
        </p:nvSpPr>
        <p:spPr/>
        <p:txBody>
          <a:bodyPr/>
          <a:p>
            <a:r>
              <a:rPr lang="zh-CN" altLang="en-US"/>
              <a:t>在新一轮的学校发展和课程改革中，为使教师的教育观念和教学方法手段能适应教育现代化和实施素质教育的要求，按照教育局统一部署，根据各个学校教师教育教学的实际需要，我市举办的多媒体课件制作培训班圆满结束。</a:t>
            </a:r>
            <a:endParaRPr lang="zh-CN" altLang="en-US"/>
          </a:p>
        </p:txBody>
      </p:sp>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二、培训内容</a:t>
            </a:r>
            <a:endParaRPr lang="zh-CN" altLang="en-US"/>
          </a:p>
        </p:txBody>
      </p:sp>
      <p:graphicFrame>
        <p:nvGraphicFramePr>
          <p:cNvPr id="7" name="内容占位符 6"/>
          <p:cNvGraphicFramePr/>
          <p:nvPr>
            <p:ph idx="1"/>
            <p:custDataLst>
              <p:tags r:id="rId1"/>
            </p:custDataLst>
          </p:nvPr>
        </p:nvGraphicFramePr>
        <p:xfrm>
          <a:off x="669882" y="1296000"/>
          <a:ext cx="10852150" cy="2286000"/>
        </p:xfrm>
        <a:graphic>
          <a:graphicData uri="http://schemas.openxmlformats.org/drawingml/2006/table">
            <a:tbl>
              <a:tblPr firstRow="1" bandRow="1">
                <a:tableStyleId>{3C2FFA5D-87B4-456A-9821-1D502468CF0F}</a:tableStyleId>
              </a:tblPr>
              <a:tblGrid>
                <a:gridCol w="1808692"/>
                <a:gridCol w="1808691"/>
                <a:gridCol w="1808692"/>
                <a:gridCol w="1808692"/>
                <a:gridCol w="1808691"/>
                <a:gridCol w="1808692"/>
              </a:tblGrid>
              <a:tr h="381000">
                <a:tc gridSpan="2">
                  <a:txBody>
                    <a:bodyPr/>
                    <a:p>
                      <a:pPr indent="0" algn="ctr">
                        <a:buNone/>
                      </a:pPr>
                      <a:r>
                        <a:rPr lang="en-US" sz="1000"/>
                        <a:t>授课时间</a:t>
                      </a:r>
                      <a:endParaRPr lang="en-US" altLang="en-US" sz="1000"/>
                    </a:p>
                  </a:txBody>
                  <a:tcPr marL="68580" marR="68580" marT="0" marB="0" vert="horz" anchor="ctr" anchorCtr="0"/>
                </a:tc>
                <a:tc hMerge="1">
                  <a:tcPr/>
                </a:tc>
                <a:tc>
                  <a:txBody>
                    <a:bodyPr/>
                    <a:p>
                      <a:pPr indent="0" algn="ctr">
                        <a:buNone/>
                      </a:pPr>
                      <a:r>
                        <a:rPr lang="en-US" sz="1000"/>
                        <a:t>6.10~6.12日</a:t>
                      </a:r>
                      <a:endParaRPr lang="en-US" altLang="en-US" sz="1000"/>
                    </a:p>
                  </a:txBody>
                  <a:tcPr marL="68580" marR="68580" marT="0" marB="0" vert="horz" anchor="ctr" anchorCtr="0"/>
                </a:tc>
                <a:tc>
                  <a:txBody>
                    <a:bodyPr/>
                    <a:p>
                      <a:pPr indent="0" algn="ctr">
                        <a:buNone/>
                      </a:pPr>
                      <a:r>
                        <a:rPr lang="en-US" sz="1000"/>
                        <a:t>6.13~6.15日</a:t>
                      </a:r>
                      <a:endParaRPr lang="en-US" altLang="en-US" sz="1000"/>
                    </a:p>
                  </a:txBody>
                  <a:tcPr marL="68580" marR="68580" marT="0" marB="0" vert="horz" anchor="ctr" anchorCtr="0"/>
                </a:tc>
                <a:tc>
                  <a:txBody>
                    <a:bodyPr/>
                    <a:p>
                      <a:pPr indent="0" algn="ctr">
                        <a:buNone/>
                      </a:pPr>
                      <a:r>
                        <a:rPr lang="en-US" sz="1000"/>
                        <a:t>6.16~6.18日</a:t>
                      </a:r>
                      <a:endParaRPr lang="en-US" altLang="en-US" sz="1000"/>
                    </a:p>
                  </a:txBody>
                  <a:tcPr marL="68580" marR="68580" marT="0" marB="0" vert="horz" anchor="ctr" anchorCtr="0"/>
                </a:tc>
                <a:tc>
                  <a:txBody>
                    <a:bodyPr/>
                    <a:p>
                      <a:pPr indent="0" algn="ctr">
                        <a:buNone/>
                      </a:pPr>
                      <a:r>
                        <a:rPr lang="en-US" sz="1000"/>
                        <a:t>6.19~6.21日</a:t>
                      </a:r>
                      <a:endParaRPr lang="en-US" altLang="en-US" sz="1000"/>
                    </a:p>
                  </a:txBody>
                  <a:tcPr marL="68580" marR="68580" marT="0" marB="0" vert="horz" anchor="ctr" anchorCtr="0"/>
                </a:tc>
              </a:tr>
              <a:tr h="381000">
                <a:tc rowSpan="2">
                  <a:txBody>
                    <a:bodyPr/>
                    <a:p>
                      <a:pPr indent="0" algn="ctr">
                        <a:buNone/>
                      </a:pPr>
                      <a:r>
                        <a:rPr lang="en-US" sz="1000"/>
                        <a:t>授课内容</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计算机基础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Powerpoint基础</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Flash基础</a:t>
                      </a:r>
                      <a:endParaRPr lang="en-US" altLang="en-US" sz="1000"/>
                    </a:p>
                  </a:txBody>
                  <a:tcPr marL="68580" marR="68580" marT="0" marB="0" vert="horz" anchor="ctr" anchorCtr="0"/>
                </a:tc>
                <a:tc>
                  <a:txBody>
                    <a:bodyPr/>
                    <a:p>
                      <a:pPr indent="0" algn="ctr">
                        <a:buNone/>
                      </a:pPr>
                      <a:r>
                        <a:rPr lang="en-US" sz="1000"/>
                        <a:t>authorware</a:t>
                      </a:r>
                      <a:endParaRPr lang="en-US" altLang="en-US" sz="1000"/>
                    </a:p>
                  </a:txBody>
                  <a:tcPr marL="68580" marR="68580" marT="0" marB="0" vert="horz" anchor="ctr" anchorCtr="0"/>
                </a:tc>
                <a:tc>
                  <a:txBody>
                    <a:bodyPr/>
                    <a:p>
                      <a:pPr indent="0" algn="ctr">
                        <a:buNone/>
                      </a:pPr>
                      <a:r>
                        <a:rPr lang="en-US" sz="1000"/>
                        <a:t>常用工具软件</a:t>
                      </a:r>
                      <a:endParaRPr lang="en-US" altLang="en-US" sz="1000"/>
                    </a:p>
                  </a:txBody>
                  <a:tcPr marL="68580" marR="68580" marT="0" marB="0" vert="horz" anchor="ctr" anchorCtr="0"/>
                </a:tc>
              </a:tr>
              <a:tr h="381000">
                <a:tc rowSpan="2">
                  <a:txBody>
                    <a:bodyPr/>
                    <a:p>
                      <a:pPr indent="0" algn="ctr">
                        <a:buNone/>
                      </a:pPr>
                      <a:r>
                        <a:rPr lang="en-US" sz="1000"/>
                        <a:t>授课老师</a:t>
                      </a:r>
                      <a:endParaRPr lang="en-US" sz="1000"/>
                    </a:p>
                    <a:p>
                      <a:pPr indent="0" algn="ctr">
                        <a:buNone/>
                      </a:pPr>
                      <a:r>
                        <a:rPr lang="en-US" altLang="zh-CN" sz="1000"/>
                        <a:t> </a:t>
                      </a:r>
                      <a:endParaRPr lang="en-US" altLang="zh-CN" sz="1000"/>
                    </a:p>
                  </a:txBody>
                  <a:tcPr marL="68580" marR="68580" marT="0" marB="0" vert="horz" anchor="ctr" anchorCtr="0"/>
                </a:tc>
                <a:tc>
                  <a:txBody>
                    <a:bodyPr/>
                    <a:p>
                      <a:pPr indent="0" algn="ctr">
                        <a:buNone/>
                      </a:pPr>
                      <a:r>
                        <a:rPr lang="en-US" sz="1000"/>
                        <a:t>普及班</a:t>
                      </a:r>
                      <a:endParaRPr lang="en-US" altLang="en-US" sz="1000"/>
                    </a:p>
                  </a:txBody>
                  <a:tcPr marL="68580" marR="68580" marT="0" marB="0" vert="horz" anchor="ctr" anchorCtr="0"/>
                </a:tc>
                <a:tc>
                  <a:txBody>
                    <a:bodyPr/>
                    <a:p>
                      <a:pPr indent="0" algn="ctr">
                        <a:buNone/>
                      </a:pPr>
                      <a:r>
                        <a:rPr lang="en-US" sz="1000"/>
                        <a:t>黄红波</a:t>
                      </a:r>
                      <a:endParaRPr lang="en-US" altLang="en-US" sz="1000"/>
                    </a:p>
                  </a:txBody>
                  <a:tcPr marL="68580" marR="68580" marT="0" marB="0" vert="horz" anchor="ctr" anchorCtr="0"/>
                </a:tc>
                <a:tc>
                  <a:txBody>
                    <a:bodyPr/>
                    <a:p>
                      <a:pPr indent="0" algn="ctr">
                        <a:buNone/>
                      </a:pPr>
                      <a:r>
                        <a:rPr lang="en-US" sz="1000"/>
                        <a:t>刘世英</a:t>
                      </a:r>
                      <a:endParaRPr lang="en-US" altLang="en-US" sz="1000"/>
                    </a:p>
                  </a:txBody>
                  <a:tcPr marL="68580" marR="68580" marT="0" marB="0" vert="horz" anchor="ctr" anchorCtr="0"/>
                </a:tc>
                <a:tc>
                  <a:txBody>
                    <a:bodyPr/>
                    <a:p>
                      <a:pPr indent="0" algn="ctr">
                        <a:buNone/>
                      </a:pPr>
                      <a:r>
                        <a:rPr lang="en-US" sz="1000"/>
                        <a:t>胡英杰</a:t>
                      </a:r>
                      <a:endParaRPr lang="en-US" altLang="en-US" sz="1000"/>
                    </a:p>
                  </a:txBody>
                  <a:tcPr marL="68580" marR="68580" marT="0" marB="0" vert="horz" anchor="ctr" anchorCtr="0"/>
                </a:tc>
                <a:tc>
                  <a:txBody>
                    <a:bodyPr/>
                    <a:p>
                      <a:pPr indent="0" algn="ctr">
                        <a:buNone/>
                      </a:pPr>
                      <a:r>
                        <a:rPr lang="en-US" sz="1000"/>
                        <a:t>任华丽</a:t>
                      </a:r>
                      <a:endParaRPr lang="en-US" altLang="en-US" sz="1000"/>
                    </a:p>
                  </a:txBody>
                  <a:tcPr marL="68580" marR="68580" marT="0" marB="0" vert="horz" anchor="ctr" anchorCtr="0"/>
                </a:tc>
              </a:tr>
              <a:tr h="381000">
                <a:tc vMerge="1">
                  <a:tcPr marL="68580" marR="68580" marT="0" marB="0" vert="horz" anchor="ctr" anchorCtr="0"/>
                </a:tc>
                <a:tc>
                  <a:txBody>
                    <a:bodyPr/>
                    <a:p>
                      <a:pPr indent="0" algn="ctr">
                        <a:buNone/>
                      </a:pPr>
                      <a:r>
                        <a:rPr lang="en-US" sz="1000"/>
                        <a:t>提高班</a:t>
                      </a:r>
                      <a:endParaRPr lang="en-US" altLang="en-US" sz="1000"/>
                    </a:p>
                  </a:txBody>
                  <a:tcPr marL="68580" marR="68580" marT="0" marB="0" vert="horz" anchor="ctr" anchorCtr="0"/>
                </a:tc>
                <a:tc>
                  <a:txBody>
                    <a:bodyPr/>
                    <a:p>
                      <a:pPr indent="0" algn="ctr">
                        <a:buNone/>
                      </a:pPr>
                      <a:r>
                        <a:rPr lang="en-US" sz="1000"/>
                        <a:t>李军旺</a:t>
                      </a:r>
                      <a:endParaRPr lang="en-US" altLang="en-US" sz="1000"/>
                    </a:p>
                  </a:txBody>
                  <a:tcPr marL="68580" marR="68580" marT="0" marB="0" vert="horz" anchor="ctr" anchorCtr="0"/>
                </a:tc>
                <a:tc>
                  <a:txBody>
                    <a:bodyPr/>
                    <a:p>
                      <a:pPr indent="0" algn="ctr">
                        <a:buNone/>
                      </a:pPr>
                      <a:r>
                        <a:rPr lang="en-US" sz="1000"/>
                        <a:t>兰凌云</a:t>
                      </a:r>
                      <a:endParaRPr lang="en-US" altLang="en-US" sz="1000"/>
                    </a:p>
                  </a:txBody>
                  <a:tcPr marL="68580" marR="68580" marT="0" marB="0" vert="horz" anchor="ctr" anchorCtr="0"/>
                </a:tc>
                <a:tc>
                  <a:txBody>
                    <a:bodyPr/>
                    <a:p>
                      <a:pPr indent="0" algn="ctr">
                        <a:buNone/>
                      </a:pPr>
                      <a:r>
                        <a:rPr lang="en-US" sz="1000"/>
                        <a:t>黎亚红</a:t>
                      </a:r>
                      <a:endParaRPr lang="en-US" altLang="en-US" sz="1000"/>
                    </a:p>
                  </a:txBody>
                  <a:tcPr marL="68580" marR="68580" marT="0" marB="0" vert="horz" anchor="ctr" anchorCtr="0"/>
                </a:tc>
                <a:tc>
                  <a:txBody>
                    <a:bodyPr/>
                    <a:p>
                      <a:pPr indent="0" algn="ctr">
                        <a:buNone/>
                      </a:pPr>
                      <a:r>
                        <a:rPr lang="en-US" sz="1000"/>
                        <a:t>冯思垚</a:t>
                      </a:r>
                      <a:endParaRPr lang="en-US" altLang="en-US" sz="1000"/>
                    </a:p>
                  </a:txBody>
                  <a:tcPr marL="68580" marR="68580" marT="0" marB="0" vert="horz" anchor="ctr" anchorCtr="0"/>
                </a:tc>
              </a:tr>
            </a:tbl>
          </a:graphicData>
        </a:graphic>
      </p:graphicFrame>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三、教师风采</a:t>
            </a:r>
            <a:endParaRPr lang="zh-CN" altLang="en-US"/>
          </a:p>
        </p:txBody>
      </p:sp>
      <p:pic>
        <p:nvPicPr>
          <p:cNvPr id="5" name="内容占位符 4" descr="黄红波"/>
          <p:cNvPicPr>
            <a:picLocks noChangeAspect="1"/>
          </p:cNvPicPr>
          <p:nvPr>
            <p:ph sz="half" idx="1"/>
          </p:nvPr>
        </p:nvPicPr>
        <p:blipFill>
          <a:blip r:embed="rId1"/>
          <a:stretch>
            <a:fillRect/>
          </a:stretch>
        </p:blipFill>
        <p:spPr>
          <a:xfrm>
            <a:off x="1631315" y="1296035"/>
            <a:ext cx="3359785" cy="5039995"/>
          </a:xfrm>
          <a:prstGeom prst="rect">
            <a:avLst/>
          </a:prstGeom>
        </p:spPr>
      </p:pic>
      <p:pic>
        <p:nvPicPr>
          <p:cNvPr id="6" name="内容占位符 5" descr="刘世英"/>
          <p:cNvPicPr>
            <a:picLocks noChangeAspect="1"/>
          </p:cNvPicPr>
          <p:nvPr>
            <p:ph sz="half" idx="2"/>
          </p:nvPr>
        </p:nvPicPr>
        <p:blipFill>
          <a:blip r:embed="rId2"/>
          <a:stretch>
            <a:fillRect/>
          </a:stretch>
        </p:blipFill>
        <p:spPr>
          <a:xfrm>
            <a:off x="7200265" y="1296035"/>
            <a:ext cx="3359785" cy="5039995"/>
          </a:xfrm>
          <a:prstGeom prst="rect">
            <a:avLst/>
          </a:prstGeom>
        </p:spPr>
      </p:pic>
      <p:sp>
        <p:nvSpPr>
          <p:cNvPr id="7" name="页脚占位符 6"/>
          <p:cNvSpPr>
            <a:spLocks noGrp="1"/>
          </p:cNvSpPr>
          <p:nvPr>
            <p:ph type="ftr" sz="quarter" idx="11"/>
          </p:nvPr>
        </p:nvSpPr>
        <p:spPr/>
        <p:txBody>
          <a:bodyPr/>
          <a:p>
            <a:r>
              <a:rPr lang="zh-CN" altLang="en-US"/>
              <a:t>课件制作培训班结业典礼</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教师风采</a:t>
            </a:r>
            <a:endParaRPr lang="zh-CN" altLang="en-US"/>
          </a:p>
        </p:txBody>
      </p:sp>
      <p:sp>
        <p:nvSpPr>
          <p:cNvPr id="3" name="内容占位符 2"/>
          <p:cNvSpPr/>
          <p:nvPr>
            <p:ph sz="half" idx="1"/>
          </p:nvPr>
        </p:nvSpPr>
        <p:spPr/>
        <p:txBody>
          <a:bodyPr/>
          <a:p>
            <a:r>
              <a:rPr>
                <a:sym typeface="+mn-ea"/>
              </a:rPr>
              <a:t>黄红波：计算机教授，</a:t>
            </a:r>
            <a:r>
              <a:rPr>
                <a:sym typeface="+mn-ea"/>
              </a:rPr>
              <a:t>工学硕士，</a:t>
            </a:r>
            <a:r>
              <a:rPr>
                <a:sym typeface="+mn-ea"/>
              </a:rPr>
              <a:t>网络信息中心主任，岳阳市巾帼英才。从教二十八年，一直从事计算机专业教学与研究，主持省市院级课题多项，发表论文二十多篇，主编写十三五职业教育国家规划教材两本。多次参加教学竞赛或带领学生参加各项比赛获得国家级、省级奖励。</a:t>
            </a:r>
            <a:endParaRPr lang="zh-CN" altLang="en-US"/>
          </a:p>
        </p:txBody>
      </p:sp>
      <p:pic>
        <p:nvPicPr>
          <p:cNvPr id="7" name="名师教学视频">
            <a:hlinkClick r:id="" action="ppaction://media"/>
          </p:cNvPr>
          <p:cNvPicPr/>
          <p:nvPr>
            <p:ph sz="half" idx="2"/>
            <a:videoFile r:link="rId1"/>
            <p:extLst>
              <p:ext uri="{DAA4B4D4-6D71-4841-9C94-3DE7FCFB9230}">
                <p14:media xmlns:p14="http://schemas.microsoft.com/office/powerpoint/2010/main" r:link="rId2"/>
              </p:ext>
            </p:extLst>
          </p:nvPr>
        </p:nvPicPr>
        <p:blipFill>
          <a:blip r:embed="rId3"/>
          <a:stretch>
            <a:fillRect/>
          </a:stretch>
        </p:blipFill>
        <p:spPr>
          <a:xfrm>
            <a:off x="6238877" y="2334717"/>
            <a:ext cx="5283242" cy="2962566"/>
          </a:xfrm>
          <a:prstGeom prst="rect">
            <a:avLst/>
          </a:prstGeom>
        </p:spPr>
      </p:pic>
      <p:sp>
        <p:nvSpPr>
          <p:cNvPr id="8" name="页脚占位符 7"/>
          <p:cNvSpPr>
            <a:spLocks noGrp="1"/>
          </p:cNvSpPr>
          <p:nvPr>
            <p:ph type="ftr" sz="quarter" idx="11"/>
          </p:nvPr>
        </p:nvSpPr>
        <p:spPr/>
        <p:txBody>
          <a:bodyPr/>
          <a:p>
            <a:r>
              <a:rPr lang="zh-CN" altLang="en-US"/>
              <a:t>课件制作培训班结业典礼</a:t>
            </a:r>
            <a:endParaRPr lang="zh-CN" altLang="en-US"/>
          </a:p>
        </p:txBody>
      </p:sp>
      <p:sp>
        <p:nvSpPr>
          <p:cNvPr id="4" name="笑脸 3"/>
          <p:cNvSpPr/>
          <p:nvPr/>
        </p:nvSpPr>
        <p:spPr>
          <a:xfrm>
            <a:off x="8636635" y="5645785"/>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教师风采</a:t>
            </a:r>
            <a:endParaRPr lang="zh-CN" altLang="en-US"/>
          </a:p>
        </p:txBody>
      </p:sp>
      <p:pic>
        <p:nvPicPr>
          <p:cNvPr id="6" name="内容占位符 5" descr="刘世英"/>
          <p:cNvPicPr>
            <a:picLocks noChangeAspect="1"/>
          </p:cNvPicPr>
          <p:nvPr>
            <p:ph sz="half" idx="2"/>
          </p:nvPr>
        </p:nvPicPr>
        <p:blipFill>
          <a:blip r:embed="rId1"/>
          <a:stretch>
            <a:fillRect/>
          </a:stretch>
        </p:blipFill>
        <p:spPr>
          <a:xfrm>
            <a:off x="7200265" y="1296035"/>
            <a:ext cx="3359785" cy="5039995"/>
          </a:xfrm>
          <a:prstGeom prst="rect">
            <a:avLst/>
          </a:prstGeom>
        </p:spPr>
      </p:pic>
      <p:sp>
        <p:nvSpPr>
          <p:cNvPr id="3" name="内容占位符 2"/>
          <p:cNvSpPr/>
          <p:nvPr>
            <p:ph sz="half" idx="1"/>
          </p:nvPr>
        </p:nvSpPr>
        <p:spPr/>
        <p:txBody>
          <a:bodyPr/>
          <a:p>
            <a:r>
              <a:rPr lang="zh-CN" altLang="en-US"/>
              <a:t>刘世英：计算机应用副教授，信息工程学院教研室主任，计算机考评员。从事计算机专业教学工作近三十年，多次评为“十佳教师”、“优秀班主任”、“优秀教师”，市政府2次授予“三等功”。是校内外各类岗位培训计算机的主讲教师，是职业教育教育教学评估与咨询专家，是省计算机应用技能抽查的评委。主持、参与课题多项，发表论文十多篇，参与书籍编写多套。</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
        <p:nvSpPr>
          <p:cNvPr id="5" name="笑脸 4"/>
          <p:cNvSpPr/>
          <p:nvPr/>
        </p:nvSpPr>
        <p:spPr>
          <a:xfrm>
            <a:off x="2244090" y="5106670"/>
            <a:ext cx="880745" cy="825500"/>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四、学员风采</a:t>
            </a:r>
            <a:endParaRPr lang="zh-CN" altLang="en-US"/>
          </a:p>
        </p:txBody>
      </p:sp>
      <p:sp>
        <p:nvSpPr>
          <p:cNvPr id="3" name="文本占位符 2"/>
          <p:cNvSpPr>
            <a:spLocks noGrp="1"/>
          </p:cNvSpPr>
          <p:nvPr>
            <p:ph type="body" idx="1"/>
          </p:nvPr>
        </p:nvSpPr>
        <p:spPr/>
        <p:txBody>
          <a:bodyPr/>
          <a:p>
            <a:r>
              <a:rPr lang="zh-CN" altLang="en-US">
                <a:sym typeface="+mn-ea"/>
              </a:rPr>
              <a:t>优秀作品展示</a:t>
            </a:r>
            <a:br>
              <a:rPr lang="zh-CN" altLang="en-US">
                <a:sym typeface="+mn-ea"/>
              </a:rPr>
            </a:br>
            <a:endParaRPr lang="zh-CN" altLang="en-US"/>
          </a:p>
        </p:txBody>
      </p:sp>
      <p:pic>
        <p:nvPicPr>
          <p:cNvPr id="7" name="内容占位符 6" descr="优秀作品"/>
          <p:cNvPicPr>
            <a:picLocks noChangeAspect="1"/>
          </p:cNvPicPr>
          <p:nvPr>
            <p:ph sz="half" idx="2"/>
          </p:nvPr>
        </p:nvPicPr>
        <p:blipFill>
          <a:blip r:embed="rId1"/>
          <a:stretch>
            <a:fillRect/>
          </a:stretch>
        </p:blipFill>
        <p:spPr>
          <a:xfrm>
            <a:off x="1747520" y="3247390"/>
            <a:ext cx="3127375" cy="1633855"/>
          </a:xfrm>
          <a:prstGeom prst="rect">
            <a:avLst/>
          </a:prstGeom>
        </p:spPr>
      </p:pic>
      <p:sp>
        <p:nvSpPr>
          <p:cNvPr id="5" name="文本占位符 4"/>
          <p:cNvSpPr>
            <a:spLocks noGrp="1"/>
          </p:cNvSpPr>
          <p:nvPr>
            <p:ph type="body" sz="quarter" idx="3"/>
          </p:nvPr>
        </p:nvSpPr>
        <p:spPr/>
        <p:txBody>
          <a:bodyPr/>
          <a:p>
            <a:r>
              <a:rPr>
                <a:sym typeface="+mn-ea"/>
              </a:rPr>
              <a:t>学员总结展示</a:t>
            </a:r>
            <a:endParaRPr lang="zh-CN" altLang="en-US"/>
          </a:p>
          <a:p>
            <a:endParaRPr lang="zh-CN" altLang="en-US"/>
          </a:p>
        </p:txBody>
      </p:sp>
      <p:pic>
        <p:nvPicPr>
          <p:cNvPr id="8" name="内容占位符 7" descr="学员总结"/>
          <p:cNvPicPr>
            <a:picLocks noChangeAspect="1"/>
          </p:cNvPicPr>
          <p:nvPr>
            <p:ph sz="quarter" idx="4"/>
          </p:nvPr>
        </p:nvPicPr>
        <p:blipFill>
          <a:blip r:embed="rId2"/>
          <a:stretch>
            <a:fillRect/>
          </a:stretch>
        </p:blipFill>
        <p:spPr>
          <a:xfrm>
            <a:off x="6235700" y="2936875"/>
            <a:ext cx="5283200" cy="2254885"/>
          </a:xfrm>
          <a:prstGeom prst="rect">
            <a:avLst/>
          </a:prstGeom>
        </p:spPr>
      </p:pic>
      <p:sp>
        <p:nvSpPr>
          <p:cNvPr id="9" name="页脚占位符 8"/>
          <p:cNvSpPr>
            <a:spLocks noGrp="1"/>
          </p:cNvSpPr>
          <p:nvPr>
            <p:ph type="ftr" sz="quarter" idx="11"/>
          </p:nvPr>
        </p:nvSpPr>
        <p:spPr/>
        <p:txBody>
          <a:bodyPr/>
          <a:p>
            <a:r>
              <a:rPr lang="zh-CN" altLang="en-US"/>
              <a:t>课件制作培训班结业典礼</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五、培训总结</a:t>
            </a:r>
            <a:endParaRPr lang="zh-CN" altLang="en-US"/>
          </a:p>
        </p:txBody>
      </p:sp>
      <p:sp>
        <p:nvSpPr>
          <p:cNvPr id="3" name="内容占位符 2"/>
          <p:cNvSpPr>
            <a:spLocks noGrp="1"/>
          </p:cNvSpPr>
          <p:nvPr>
            <p:ph idx="1"/>
          </p:nvPr>
        </p:nvSpPr>
        <p:spPr/>
        <p:txBody>
          <a:bodyPr/>
          <a:p>
            <a:r>
              <a:rPr lang="zh-CN" altLang="en-US"/>
              <a:t>通过本次培训老师对课件制作产生了浓厚的兴趣，尤其是制作技巧有了质的提高。老师们在课件制作方面不在是零了，老师们敢于自己能手制作一些简单的课件。分组教学的模式和任务驱动的教学方法得到教师们的一致好评。分班组到好处是老带新，熟带生，培养合作意识。学员们到放学时间仍然坚持学习，尤其是一部分没在名额内的教师，虽然没报上名，但全程参与了培训，学习积极性高，对课件制作相当重视，精神可嘉。相信在不久的将来，我市教师的多媒体课件制作水平能更上一个新台阶。</a:t>
            </a:r>
            <a:endParaRPr lang="zh-CN" altLang="en-US"/>
          </a:p>
        </p:txBody>
      </p:sp>
      <p:sp>
        <p:nvSpPr>
          <p:cNvPr id="4" name="页脚占位符 3"/>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六、存在不足</a:t>
            </a:r>
            <a:endParaRPr lang="zh-CN" altLang="en-US"/>
          </a:p>
        </p:txBody>
      </p:sp>
      <p:sp>
        <p:nvSpPr>
          <p:cNvPr id="5" name="内容占位符 4"/>
          <p:cNvSpPr>
            <a:spLocks noGrp="1"/>
          </p:cNvSpPr>
          <p:nvPr>
            <p:ph idx="1"/>
          </p:nvPr>
        </p:nvSpPr>
        <p:spPr/>
        <p:txBody>
          <a:bodyPr/>
          <a:p>
            <a:r>
              <a:rPr lang="zh-CN" altLang="en-US"/>
              <a:t>1.在教学中，存在卫生、纪律难管理的现象，需要与相关学校加强配合，共同管理。</a:t>
            </a:r>
            <a:endParaRPr lang="zh-CN" altLang="en-US"/>
          </a:p>
          <a:p>
            <a:r>
              <a:rPr lang="zh-CN" altLang="en-US"/>
              <a:t>2.停电一天，课程安排在后一天时间完成，时间紧任务重，效果不理想。</a:t>
            </a:r>
            <a:endParaRPr lang="zh-CN" altLang="en-US"/>
          </a:p>
          <a:p>
            <a:r>
              <a:rPr lang="zh-CN" altLang="en-US"/>
              <a:t>3.老师在制作课件的目的上不明确，课件有的浮于形式。</a:t>
            </a:r>
            <a:endParaRPr lang="zh-CN" altLang="en-US"/>
          </a:p>
          <a:p>
            <a:r>
              <a:rPr lang="zh-CN" altLang="en-US"/>
              <a:t>4.老师们学会了基本操作技能，但不能灵活运用到课件制作中。</a:t>
            </a:r>
            <a:endParaRPr lang="zh-CN" altLang="en-US"/>
          </a:p>
        </p:txBody>
      </p:sp>
      <p:sp>
        <p:nvSpPr>
          <p:cNvPr id="6" name="页脚占位符 5"/>
          <p:cNvSpPr>
            <a:spLocks noGrp="1"/>
          </p:cNvSpPr>
          <p:nvPr>
            <p:ph type="ftr" sz="quarter" idx="11"/>
          </p:nvPr>
        </p:nvSpPr>
        <p:spPr/>
        <p:txBody>
          <a:bodyPr/>
          <a:p>
            <a:r>
              <a:rPr lang="zh-CN" altLang="en-US"/>
              <a:t>课件制作培训班结业典礼</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6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UNIT_TABLE_BEAUTIFY" val="smartTable{4e47980a-6b00-4c2c-9128-a5099e7af667}"/>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1089</Words>
  <Application>WPS 演示</Application>
  <PresentationFormat>宽屏</PresentationFormat>
  <Paragraphs>122</Paragraphs>
  <Slides>10</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vt:lpstr>
      <vt:lpstr>宋体</vt:lpstr>
      <vt:lpstr>Wingdings</vt:lpstr>
      <vt:lpstr>微软雅黑</vt:lpstr>
      <vt:lpstr>Arial Unicode MS</vt:lpstr>
      <vt:lpstr>Office 主题​​</vt:lpstr>
      <vt:lpstr>多媒体课件制作培训班” 工作总结汇报</vt:lpstr>
      <vt:lpstr>一、培训目的</vt:lpstr>
      <vt:lpstr>二、培训内容</vt:lpstr>
      <vt:lpstr>三、教师风采</vt:lpstr>
      <vt:lpstr>教师风采</vt:lpstr>
      <vt:lpstr>教师风采</vt:lpstr>
      <vt:lpstr>四、学员风采</vt:lpstr>
      <vt:lpstr>五、培训总结</vt:lpstr>
      <vt:lpstr>六、存在不足</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轩轩</cp:lastModifiedBy>
  <cp:revision>28</cp:revision>
  <dcterms:created xsi:type="dcterms:W3CDTF">2019-06-19T02:08:00Z</dcterms:created>
  <dcterms:modified xsi:type="dcterms:W3CDTF">2021-12-24T04:14:56Z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2052-11.8.6.9023</vt:lpwstr>
  </property>
</Properties>
</file>