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09" r:id="rId3"/>
    <p:sldId id="410" r:id="rId4"/>
    <p:sldId id="411" r:id="rId5"/>
    <p:sldId id="412" r:id="rId6"/>
    <p:sldId id="413" r:id="rId7"/>
    <p:sldId id="414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image" Target="../media/image1.jpeg"/><Relationship Id="rId2" Type="http://schemas.openxmlformats.org/officeDocument/2006/relationships/tags" Target="../tags/tag61.xml"/><Relationship Id="rId12" Type="http://schemas.openxmlformats.org/officeDocument/2006/relationships/tags" Target="../tags/tag70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0" Type="http://schemas.openxmlformats.org/officeDocument/2006/relationships/tags" Target="../tags/tag2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1219199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0" y="5637213"/>
            <a:ext cx="12192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5"/>
            </p:custDataLst>
          </p:nvPr>
        </p:nvSpPr>
        <p:spPr>
          <a:xfrm rot="5400000" flipV="1">
            <a:off x="4187031" y="-1146968"/>
            <a:ext cx="3817937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6"/>
            </p:custDataLst>
          </p:nvPr>
        </p:nvSpPr>
        <p:spPr>
          <a:xfrm>
            <a:off x="0" y="3621088"/>
            <a:ext cx="12192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7"/>
            </p:custDataLst>
          </p:nvPr>
        </p:nvSpPr>
        <p:spPr>
          <a:xfrm flipH="1">
            <a:off x="0" y="3048000"/>
            <a:ext cx="12192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6667500" y="4614350"/>
            <a:ext cx="5435600" cy="1053581"/>
          </a:xfrm>
          <a:noFill/>
        </p:spPr>
        <p:txBody>
          <a:bodyPr anchor="b">
            <a:normAutofit/>
          </a:bodyPr>
          <a:lstStyle>
            <a:lvl1pPr algn="r">
              <a:defRPr sz="4800" b="1">
                <a:solidFill>
                  <a:schemeClr val="tx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9"/>
            </p:custDataLst>
          </p:nvPr>
        </p:nvSpPr>
        <p:spPr>
          <a:xfrm>
            <a:off x="6667500" y="5739996"/>
            <a:ext cx="5435600" cy="504000"/>
          </a:xfrm>
          <a:noFill/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1219199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0" y="5637213"/>
            <a:ext cx="12192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5"/>
            </p:custDataLst>
          </p:nvPr>
        </p:nvSpPr>
        <p:spPr>
          <a:xfrm rot="5400000" flipV="1">
            <a:off x="4187031" y="-1146968"/>
            <a:ext cx="3817937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6"/>
            </p:custDataLst>
          </p:nvPr>
        </p:nvSpPr>
        <p:spPr>
          <a:xfrm>
            <a:off x="0" y="3621088"/>
            <a:ext cx="12192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7"/>
            </p:custDataLst>
          </p:nvPr>
        </p:nvSpPr>
        <p:spPr>
          <a:xfrm flipH="1">
            <a:off x="0" y="3044825"/>
            <a:ext cx="12192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7429500" y="4290060"/>
            <a:ext cx="4425950" cy="1175385"/>
          </a:xfrm>
        </p:spPr>
        <p:txBody>
          <a:bodyPr rIns="25400" rtlCol="0" anchor="b">
            <a:no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6600" b="1" i="0" u="none" strike="noStrike" kern="1200" cap="none" spc="6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编辑标题</a:t>
            </a:r>
            <a:endParaRPr noProof="1">
              <a:sym typeface="+mn-ea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4" hasCustomPrompt="1"/>
            <p:custDataLst>
              <p:tags r:id="rId9"/>
            </p:custDataLst>
          </p:nvPr>
        </p:nvSpPr>
        <p:spPr>
          <a:xfrm>
            <a:off x="7429499" y="5540698"/>
            <a:ext cx="4425810" cy="691347"/>
          </a:xfrm>
        </p:spPr>
        <p:txBody>
          <a:bodyPr>
            <a:normAutofit/>
          </a:bodyPr>
          <a:lstStyle>
            <a:lvl1pPr marL="0" indent="0" algn="r">
              <a:buNone/>
              <a:defRPr sz="32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15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6"/>
            <p:custDataLst>
              <p:tags r:id="rId1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7"/>
            <p:custDataLst>
              <p:tags r:id="rId1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3879850"/>
            <a:ext cx="4992688" cy="2978150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13" tIns="60956" rIns="121913" bIns="60956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Freeform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830513" y="4400550"/>
            <a:ext cx="9361487" cy="245745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13" tIns="60956" rIns="121913" bIns="60956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直接连接符 11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1920875" y="2790825"/>
            <a:ext cx="5219700" cy="1588"/>
          </a:xfrm>
          <a:prstGeom prst="line">
            <a:avLst/>
          </a:prstGeom>
          <a:noFill/>
          <a:ln w="635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900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675735" y="3503613"/>
            <a:ext cx="5464840" cy="1058408"/>
          </a:xfrm>
        </p:spPr>
        <p:txBody>
          <a:bodyPr rIns="63500">
            <a:noAutofit/>
          </a:bodyPr>
          <a:lstStyle>
            <a:lvl1pPr algn="r">
              <a:defRPr sz="4800" u="none" strike="noStrike" kern="1200" cap="none" spc="30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1675735" y="2856230"/>
            <a:ext cx="5464840" cy="586804"/>
          </a:xfrm>
        </p:spPr>
        <p:txBody>
          <a:bodyPr tIns="38100" rIns="76200" bIns="38100" anchor="ctr">
            <a:noAutofit/>
          </a:bodyPr>
          <a:lstStyle>
            <a:lvl1pPr marL="0" indent="0" algn="r" eaLnBrk="1" fontAlgn="base" latinLnBrk="0" hangingPunct="1">
              <a:buNone/>
              <a:defRPr kumimoji="0" lang="zh-CN" altLang="en-US" sz="3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1675775" y="2383625"/>
            <a:ext cx="5464800" cy="356400"/>
          </a:xfrm>
        </p:spPr>
        <p:txBody>
          <a:bodyPr anchor="b"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6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7DC10-9F80-47CA-9BB0-03FC4730FA4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lang="zh-CN" altLang="en-US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rtlCol="0" anchor="ctr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76.xml"/><Relationship Id="rId16" Type="http://schemas.openxmlformats.org/officeDocument/2006/relationships/tags" Target="../tags/tag75.xml"/><Relationship Id="rId15" Type="http://schemas.openxmlformats.org/officeDocument/2006/relationships/tags" Target="../tags/tag74.xml"/><Relationship Id="rId14" Type="http://schemas.openxmlformats.org/officeDocument/2006/relationships/tags" Target="../tags/tag73.xml"/><Relationship Id="rId13" Type="http://schemas.openxmlformats.org/officeDocument/2006/relationships/tags" Target="../tags/tag72.xml"/><Relationship Id="rId12" Type="http://schemas.openxmlformats.org/officeDocument/2006/relationships/tags" Target="../tags/tag7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9EE256"/>
            </a:gs>
            <a:gs pos="100000">
              <a:srgbClr val="52762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2"/>
            </p:custDataLst>
          </p:nvPr>
        </p:nvSpPr>
        <p:spPr bwMode="auto">
          <a:xfrm>
            <a:off x="669925" y="442913"/>
            <a:ext cx="1085215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t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13"/>
            </p:custDataLst>
          </p:nvPr>
        </p:nvSpPr>
        <p:spPr bwMode="auto">
          <a:xfrm>
            <a:off x="669925" y="952500"/>
            <a:ext cx="10852150" cy="538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kern="1200" spc="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8.xml"/><Relationship Id="rId5" Type="http://schemas.openxmlformats.org/officeDocument/2006/relationships/image" Target="../media/image3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2.jpeg"/><Relationship Id="rId1" Type="http://schemas.openxmlformats.org/officeDocument/2006/relationships/tags" Target="../tags/tag7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0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tags" Target="../tags/tag82.xml"/><Relationship Id="rId5" Type="http://schemas.openxmlformats.org/officeDocument/2006/relationships/image" Target="../media/image6.png"/><Relationship Id="rId4" Type="http://schemas.microsoft.com/office/2007/relationships/media" Target="file:///C:\Users\Tengteng\Desktop\&#25299;&#23637;&#20219;&#21153;\&#32032;&#26448;\&#29066;&#29483;&#29983;&#27963;.wmv" TargetMode="External"/><Relationship Id="rId3" Type="http://schemas.openxmlformats.org/officeDocument/2006/relationships/video" Target="file:///C:\Users\Tengteng\Desktop\&#25299;&#23637;&#20219;&#21153;\&#32032;&#26448;\&#29066;&#29483;&#29983;&#27963;.wmv" TargetMode="External"/><Relationship Id="rId2" Type="http://schemas.openxmlformats.org/officeDocument/2006/relationships/tags" Target="../tags/tag81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4.xml"/><Relationship Id="rId1" Type="http://schemas.openxmlformats.org/officeDocument/2006/relationships/tags" Target="../tags/tag8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r>
              <a:rPr lang="zh-CN" altLang="zh-CN"/>
              <a:t>卧龙自然保护区</a:t>
            </a:r>
            <a:endParaRPr lang="zh-CN" altLang="zh-CN"/>
          </a:p>
        </p:txBody>
      </p:sp>
      <p:pic>
        <p:nvPicPr>
          <p:cNvPr id="4" name="图片 3" descr="背景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65" y="83185"/>
            <a:ext cx="4762500" cy="3248025"/>
          </a:xfrm>
          <a:prstGeom prst="rect">
            <a:avLst/>
          </a:prstGeom>
        </p:spPr>
      </p:pic>
      <p:pic>
        <p:nvPicPr>
          <p:cNvPr id="5" name="月光下的凤尾竹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86120" y="3119120"/>
            <a:ext cx="619125" cy="61912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831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保护区介绍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卧龙自然保护区位于四川省阿坝藏族羌族自治州汶川县西南部，邛崃山脉东南坡，距四川省会成都130公里，交通便利。保护区始建于1963年，面积20万公顷,是中国最早建立的综合性国家级保护区之一，是国家和四川省命名的“科普教育基地”、“爱国主义教育基地”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卧龙自然保护区是国家级第三大自然保护区。四川省面积最大、自然条件最复杂、珍稀动植物最多的自然保护区。保护区横跨卧龙、耿达两乡，东西长52公里、南北宽62公里，总面积约70万公顷。主要保护西南高山林区自然生态系统及大熊猫等珍稀动物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地理位置</a:t>
            </a:r>
            <a:endParaRPr lang="zh-CN" altLang="en-US"/>
          </a:p>
        </p:txBody>
      </p:sp>
      <p:pic>
        <p:nvPicPr>
          <p:cNvPr id="4" name="内容占位符 3" descr="地图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605530" y="1663700"/>
            <a:ext cx="4979670" cy="396494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大熊猫介绍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p>
            <a:r>
              <a:rPr lang="zh-CN" altLang="en-US" sz="1400">
                <a:sym typeface="+mn-ea"/>
              </a:rPr>
              <a:t>大熊猫（学名：Ailuropoda melanoleuca，英文名称：Giant panda），属于食肉目、熊科、大熊猫亚科和大熊猫属唯一的哺乳动物，体色为黑白两色，它有着圆圆的脸颊，大大的黑眼圈，胖嘟嘟的身体，标志性的内八字的行走方式，也有解剖刀般锋利的爪子。是世界上最可爱的动物之一。</a:t>
            </a:r>
            <a:endParaRPr lang="zh-CN" altLang="en-US" sz="1400"/>
          </a:p>
          <a:p>
            <a:endParaRPr lang="zh-CN" altLang="en-US" sz="1400"/>
          </a:p>
        </p:txBody>
      </p:sp>
      <p:pic>
        <p:nvPicPr>
          <p:cNvPr id="7" name="内容占位符 6" descr="熊猫吃竹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1793240" y="2644775"/>
            <a:ext cx="4159885" cy="336677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sz="quarter" idx="3"/>
            <p:custDataLst>
              <p:tags r:id="rId2"/>
            </p:custDataLst>
          </p:nvPr>
        </p:nvSpPr>
        <p:spPr/>
        <p:txBody>
          <a:bodyPr>
            <a:noAutofit/>
          </a:bodyPr>
          <a:p>
            <a:r>
              <a:rPr lang="zh-CN" altLang="en-US" sz="1600">
                <a:sym typeface="+mn-ea"/>
              </a:rPr>
              <a:t>卧龙自然保护区是国家级第三大自然保护区。四川省面积最大、自然条件最复杂、珍稀动植物最多的自然保护区。保护区横跨卧龙、耿达两乡，东西长52公里、南北宽62公里，总面积约70万公顷。主要保护西南高山林区自然生态系统及大熊猫等珍稀动物。</a:t>
            </a:r>
            <a:endParaRPr lang="zh-CN" altLang="en-US" sz="1600"/>
          </a:p>
          <a:p>
            <a:endParaRPr lang="zh-CN" altLang="en-US" sz="1600"/>
          </a:p>
        </p:txBody>
      </p:sp>
      <p:pic>
        <p:nvPicPr>
          <p:cNvPr id="8" name="熊猫生活">
            <a:hlinkClick r:id="" action="ppaction://media"/>
          </p:cNvPr>
          <p:cNvPicPr>
            <a:picLocks noChangeAspect="1"/>
          </p:cNvPicPr>
          <p:nvPr>
            <p:ph sz="quarter" idx="4"/>
            <a:vide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352665" y="2711450"/>
            <a:ext cx="3048000" cy="232410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旅游观光车发班温馨提示：</a:t>
            </a:r>
            <a:endParaRPr lang="zh-CN" altLang="en-US"/>
          </a:p>
        </p:txBody>
      </p:sp>
      <p:graphicFrame>
        <p:nvGraphicFramePr>
          <p:cNvPr id="10" name="内容占位符 9"/>
          <p:cNvGraphicFramePr/>
          <p:nvPr>
            <p:ph idx="1"/>
            <p:custDataLst>
              <p:tags r:id="rId1"/>
            </p:custDataLst>
          </p:nvPr>
        </p:nvGraphicFramePr>
        <p:xfrm>
          <a:off x="669882" y="952508"/>
          <a:ext cx="10852150" cy="2181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26075"/>
                <a:gridCol w="5426075"/>
              </a:tblGrid>
              <a:tr h="727075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月份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时间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</a:tr>
              <a:tr h="727075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旺季（4月----10月）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7:30~18:00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vert="horz" anchor="ctr" anchorCtr="0"/>
                </a:tc>
              </a:tr>
              <a:tr h="727075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淡季（11月----3月）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8:00~17:30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vert="horz" anchor="ctr" anchorCtr="0"/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2346960" y="2829560"/>
            <a:ext cx="74980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欢迎你来旅游参观</a:t>
            </a:r>
            <a:endParaRPr lang="zh-CN" altLang="en-US" sz="7200" b="1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TYPE" val="i"/>
  <p:tag name="KSO_WM_UNIT_INDEX" val="1"/>
  <p:tag name="KSO_WM_UNIT_ID" val="_3*i*1"/>
  <p:tag name="KSO_WM_UNIT_LAYERLEVEL" val="1"/>
  <p:tag name="KSO_WM_TAG_VERSION" val="1.0"/>
  <p:tag name="KSO_WM_BEAUTIFY_FLAG" val="#wm#"/>
  <p:tag name="KSO_WM_UNIT_DIAGRAM_ISNUMVISUAL" val="0"/>
  <p:tag name="KSO_WM_UNIT_DIAGRAM_ISREFERUNIT" val="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ID" val="_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ID" val="_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ID" val="_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ID" val="_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ID" val="_1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ID" val="_1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ID" val="_1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ID" val="_1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72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80947_1"/>
  <p:tag name="KSO_WM_TEMPLATE_CATEGORY" val="custom"/>
  <p:tag name="KSO_WM_TEMPLATE_INDEX" val="20196575"/>
  <p:tag name="KSO_WM_TEMPLATE_SUBCATEGORY" val="0"/>
  <p:tag name="KSO_WM_TEMPLATE_THUMBS_INDEX" val="1"/>
</p:tagLst>
</file>

<file path=ppt/tags/tag77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p="http://schemas.openxmlformats.org/presentationml/2006/main">
  <p:tag name="KSO_WM_UNIT_TABLE_BEAUTIFY" val="smartTable{18e30e0d-ac96-441c-bee5-6534b440f134}"/>
  <p:tag name="TABLE_ENDDRAG_ORIGIN_RECT" val="671*117"/>
  <p:tag name="TABLE_ENDDRAG_RECT" val="144*225*671*117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Office 主题​​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589</Words>
  <Application>WPS 演示</Application>
  <PresentationFormat>宽屏</PresentationFormat>
  <Paragraphs>34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Wingdings</vt:lpstr>
      <vt:lpstr>Arial Unicode MS</vt:lpstr>
      <vt:lpstr>Calibri</vt:lpstr>
      <vt:lpstr>1_Office 主题​​</vt:lpstr>
      <vt:lpstr>空白演示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黎亚红</cp:lastModifiedBy>
  <cp:revision>154</cp:revision>
  <dcterms:created xsi:type="dcterms:W3CDTF">2019-06-19T02:08:00Z</dcterms:created>
  <dcterms:modified xsi:type="dcterms:W3CDTF">2021-02-15T03:29:51Z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