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10.bin" ContentType="application/vnd.ms-office.activeX"/>
  <Override PartName="/ppt/activeX/activeX10.xml" ContentType="application/vnd.ms-office.activeX+xml"/>
  <Override PartName="/ppt/activeX/activeX11.bin" ContentType="application/vnd.ms-office.activeX"/>
  <Override PartName="/ppt/activeX/activeX11.xml" ContentType="application/vnd.ms-office.activeX+xml"/>
  <Override PartName="/ppt/activeX/activeX12.bin" ContentType="application/vnd.ms-office.activeX"/>
  <Override PartName="/ppt/activeX/activeX12.xml" ContentType="application/vnd.ms-office.activeX+xml"/>
  <Override PartName="/ppt/activeX/activeX13.bin" ContentType="application/vnd.ms-office.activeX"/>
  <Override PartName="/ppt/activeX/activeX13.xml" ContentType="application/vnd.ms-office.activeX+xml"/>
  <Override PartName="/ppt/activeX/activeX14.bin" ContentType="application/vnd.ms-office.activeX"/>
  <Override PartName="/ppt/activeX/activeX14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activeX/activeX4.bin" ContentType="application/vnd.ms-office.activeX"/>
  <Override PartName="/ppt/activeX/activeX4.xml" ContentType="application/vnd.ms-office.activeX+xml"/>
  <Override PartName="/ppt/activeX/activeX5.bin" ContentType="application/vnd.ms-office.activeX"/>
  <Override PartName="/ppt/activeX/activeX5.xml" ContentType="application/vnd.ms-office.activeX+xml"/>
  <Override PartName="/ppt/activeX/activeX6.bin" ContentType="application/vnd.ms-office.activeX"/>
  <Override PartName="/ppt/activeX/activeX6.xml" ContentType="application/vnd.ms-office.activeX+xml"/>
  <Override PartName="/ppt/activeX/activeX7.bin" ContentType="application/vnd.ms-office.activeX"/>
  <Override PartName="/ppt/activeX/activeX7.xml" ContentType="application/vnd.ms-office.activeX+xml"/>
  <Override PartName="/ppt/activeX/activeX8.bin" ContentType="application/vnd.ms-office.activeX"/>
  <Override PartName="/ppt/activeX/activeX8.xml" ContentType="application/vnd.ms-office.activeX+xml"/>
  <Override PartName="/ppt/activeX/activeX9.bin" ContentType="application/vnd.ms-office.activeX"/>
  <Override PartName="/ppt/activeX/activeX9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4" r:id="rId4"/>
  </p:sldMasterIdLst>
  <p:notesMasterIdLst>
    <p:notesMasterId r:id="rId6"/>
  </p:notesMasterIdLst>
  <p:sldIdLst>
    <p:sldId id="256" r:id="rId5"/>
    <p:sldId id="519" r:id="rId7"/>
    <p:sldId id="503" r:id="rId8"/>
    <p:sldId id="555" r:id="rId9"/>
    <p:sldId id="561" r:id="rId10"/>
    <p:sldId id="570" r:id="rId11"/>
    <p:sldId id="569" r:id="rId12"/>
    <p:sldId id="563" r:id="rId13"/>
    <p:sldId id="564" r:id="rId14"/>
    <p:sldId id="539" r:id="rId15"/>
    <p:sldId id="541" r:id="rId16"/>
    <p:sldId id="571" r:id="rId17"/>
    <p:sldId id="544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00FF"/>
    <a:srgbClr val="5F5F5F"/>
    <a:srgbClr val="FF0000"/>
    <a:srgbClr val="D9098D"/>
    <a:srgbClr val="83C45F"/>
    <a:srgbClr val="0072BB"/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23" autoAdjust="0"/>
    <p:restoredTop sz="89268" autoAdjust="0"/>
  </p:normalViewPr>
  <p:slideViewPr>
    <p:cSldViewPr>
      <p:cViewPr>
        <p:scale>
          <a:sx n="66" d="100"/>
          <a:sy n="66" d="100"/>
        </p:scale>
        <p:origin x="-1518" y="-72"/>
      </p:cViewPr>
      <p:guideLst>
        <p:guide orient="horz" pos="2160"/>
        <p:guide pos="301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85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8BD21D50-EC42-11CE-9E0D-00AA006002F3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8BD21D50-EC42-11CE-9E0D-00AA006002F3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8BD21D50-EC42-11CE-9E0D-00AA006002F3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8BD21D50-EC42-11CE-9E0D-00AA006002F3}" ax:persistence="persistStorage" r:id="rId1"/>
</file>

<file path=ppt/activeX/activeX14.xml><?xml version="1.0" encoding="utf-8"?>
<ax:ocx xmlns:ax="http://schemas.microsoft.com/office/2006/activeX" xmlns:r="http://schemas.openxmlformats.org/officeDocument/2006/relationships" ax:classid="{D7053240-CE69-11CD-A777-00DD01143C57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5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5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7053240-CE69-11CD-A777-00DD01143C57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8BD21D50-EC42-11CE-9E0D-00AA006002F3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8BD21D50-EC42-11CE-9E0D-00AA006002F3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D7053240-CE69-11CD-A777-00DD01143C57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60.wmf"/><Relationship Id="rId8" Type="http://schemas.openxmlformats.org/officeDocument/2006/relationships/image" Target="../media/image59.wmf"/><Relationship Id="rId7" Type="http://schemas.openxmlformats.org/officeDocument/2006/relationships/image" Target="../media/image58.wmf"/><Relationship Id="rId6" Type="http://schemas.openxmlformats.org/officeDocument/2006/relationships/image" Target="../media/image57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4" Type="http://schemas.openxmlformats.org/officeDocument/2006/relationships/image" Target="../media/image65.wmf"/><Relationship Id="rId13" Type="http://schemas.openxmlformats.org/officeDocument/2006/relationships/image" Target="../media/image64.wmf"/><Relationship Id="rId12" Type="http://schemas.openxmlformats.org/officeDocument/2006/relationships/image" Target="../media/image63.wmf"/><Relationship Id="rId11" Type="http://schemas.openxmlformats.org/officeDocument/2006/relationships/image" Target="../media/image62.wmf"/><Relationship Id="rId10" Type="http://schemas.openxmlformats.org/officeDocument/2006/relationships/image" Target="../media/image61.wmf"/><Relationship Id="rId1" Type="http://schemas.openxmlformats.org/officeDocument/2006/relationships/image" Target="../media/image5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5A16180-C4BF-4592-909A-E9E086A8042C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各位评委老师好：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我今天说课的题目为利用邮件合并功能，批量制作床头卡</a:t>
            </a:r>
            <a:r>
              <a:rPr lang="en-US" altLang="zh-CN" smtClean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总结后，我将会给学生布置一个类似的课堂任务。批量制作</a:t>
            </a:r>
            <a:r>
              <a:rPr lang="en-US" altLang="zh-CN" smtClean="0">
                <a:latin typeface="Arial" panose="020B0604020202020204" pitchFamily="34" charset="0"/>
                <a:ea typeface="宋体" panose="02010600030101010101" pitchFamily="2" charset="-122"/>
              </a:rPr>
              <a:t>30</a:t>
            </a:r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位医护工作人员 “胸卡” 。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为了提高学生的创新能力，我会要求学生，首先用前面学过的知识，设计胸卡的样式，然后在运用邮件合并功能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学生完成做品以后，我会邀请各小组代表上台展示完成的胸卡。并讲解设计思路，对自己的作品进行评价。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重点是：让学生理解邮件和并的作用，并能运用这个功能解决生活与工作当中的实际问题。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难点是：</a:t>
            </a:r>
            <a:r>
              <a:rPr lang="zh-CN" altLang="en-US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如何根据任务实际情况，设计邮件合并的基本文档：主文档和数据源</a:t>
            </a:r>
            <a:endParaRPr lang="zh-CN" altLang="en-US" smtClean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endParaRPr lang="zh-CN" altLang="en-US" smtClean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为了突破教学的重点与难点，我在本堂课中使用了以下教学方法</a:t>
            </a:r>
            <a:endParaRPr lang="zh-CN" altLang="en-US" smtClean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04510B6C-4E54-4E3F-8EEA-9D310A699248}" type="slidenum">
              <a:rPr lang="en-US" altLang="zh-CN" sz="1200"/>
            </a:fld>
            <a:endParaRPr lang="en-US" altLang="zh-CN" sz="1200"/>
          </a:p>
        </p:txBody>
      </p:sp>
      <p:sp>
        <p:nvSpPr>
          <p:cNvPr id="20483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第一，能力目标，通过本堂课的学习，学生</a:t>
            </a:r>
            <a:r>
              <a:rPr lang="zh-CN" altLang="en-US" b="1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能运用邮件合并工具栏，实现文档批量处理；</a:t>
            </a:r>
            <a:endParaRPr lang="zh-CN" altLang="en-US" b="1" smtClean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能运用邮件合并向导 ，实现文档批量处理；</a:t>
            </a:r>
            <a:endParaRPr lang="zh-CN" altLang="en-US" b="1" smtClean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第二，知识目标， </a:t>
            </a:r>
            <a:endParaRPr lang="zh-CN" altLang="en-US" b="1" smtClean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第三，素质目标，我通过课堂开展的多次小组讨论，培养了学生的</a:t>
            </a:r>
            <a:endParaRPr lang="zh-CN" altLang="en-US" b="1" smtClean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通过让学生独立完成任务，</a:t>
            </a:r>
            <a:endParaRPr lang="zh-CN" altLang="en-US" b="1" smtClean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通过让学生互相评价完成的作品。</a:t>
            </a:r>
            <a:endParaRPr lang="zh-CN" altLang="en-US" b="1" smtClean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smtClean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根据教学目标，我确立了本堂课的教学重点和难点。</a:t>
            </a:r>
            <a:endParaRPr lang="zh-CN" altLang="en-US" b="1" smtClean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endParaRPr lang="en-US" altLang="zh-CN" b="1" smtClean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839081C7-83E4-4389-BACD-050CDF368F51}" type="slidenum">
              <a:rPr lang="en-US" altLang="zh-CN" sz="1200"/>
            </a:fld>
            <a:endParaRPr lang="en-US" altLang="zh-CN" sz="1200"/>
          </a:p>
        </p:txBody>
      </p:sp>
      <p:sp>
        <p:nvSpPr>
          <p:cNvPr id="21507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我将从说教材，说教法，说学法，说教学过程，四个方面对本此课进行一个详细说明。</a:t>
            </a:r>
            <a:endParaRPr lang="zh-CN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b="1" smtClean="0">
                <a:latin typeface="Arial" panose="020B0604020202020204" pitchFamily="34" charset="0"/>
                <a:ea typeface="宋体" panose="02010600030101010101" pitchFamily="2" charset="-122"/>
              </a:rPr>
              <a:t>第一个环节</a:t>
            </a:r>
            <a:r>
              <a:rPr lang="zh-CN" altLang="en-US" b="1" smtClean="0">
                <a:solidFill>
                  <a:srgbClr val="0072B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创设情境，布置任务</a:t>
            </a:r>
            <a:endParaRPr lang="zh-CN" altLang="en-US" b="1" smtClean="0">
              <a:solidFill>
                <a:srgbClr val="0072B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smtClean="0">
                <a:solidFill>
                  <a:srgbClr val="0072B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我用展示图片，创设情境的方式</a:t>
            </a:r>
            <a:endParaRPr lang="zh-CN" altLang="en-US" b="1" smtClean="0">
              <a:solidFill>
                <a:srgbClr val="0072B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smtClean="0">
                <a:latin typeface="Arial" panose="020B0604020202020204" pitchFamily="34" charset="0"/>
                <a:ea typeface="宋体" panose="02010600030101010101" pitchFamily="2" charset="-122"/>
              </a:rPr>
              <a:t>假设护士长要你完成任务，将</a:t>
            </a:r>
            <a:r>
              <a:rPr lang="en-US" altLang="zh-CN" b="1" smtClean="0">
                <a:latin typeface="Arial" panose="020B0604020202020204" pitchFamily="34" charset="0"/>
                <a:ea typeface="宋体" panose="02010600030101010101" pitchFamily="2" charset="-122"/>
              </a:rPr>
              <a:t>100</a:t>
            </a:r>
            <a:r>
              <a:rPr lang="zh-CN" altLang="en-US" b="1" smtClean="0">
                <a:latin typeface="Arial" panose="020B0604020202020204" pitchFamily="34" charset="0"/>
                <a:ea typeface="宋体" panose="02010600030101010101" pitchFamily="2" charset="-122"/>
              </a:rPr>
              <a:t>张“手写的”床头卡换成“打印的”床头卡，你会怎么做？</a:t>
            </a:r>
            <a:endParaRPr lang="zh-CN" altLang="en-US" b="1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endParaRPr lang="zh-CN" altLang="en-US" b="1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endParaRPr lang="zh-CN" altLang="en-US" b="1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endParaRPr lang="zh-CN" altLang="en-US" b="1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endParaRPr lang="zh-CN" altLang="en-US" b="1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smtClean="0">
                <a:latin typeface="Arial" panose="020B0604020202020204" pitchFamily="34" charset="0"/>
                <a:ea typeface="宋体" panose="02010600030101010101" pitchFamily="2" charset="-122"/>
              </a:rPr>
              <a:t>第一个环节设趣</a:t>
            </a:r>
            <a:endParaRPr lang="zh-CN" altLang="en-US" b="1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smtClean="0">
                <a:latin typeface="Arial" panose="020B0604020202020204" pitchFamily="34" charset="0"/>
                <a:ea typeface="宋体" panose="02010600030101010101" pitchFamily="2" charset="-122"/>
              </a:rPr>
              <a:t>我会向学生展示图片，并给他们创设工作情境，我告诉他们，儿科住院部，为了迎接某个检查，要将全部的手写床头卡，换成打印的。而且要换的数量不是</a:t>
            </a:r>
            <a:r>
              <a:rPr lang="en-US" altLang="zh-CN" b="1" smtClean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b="1" smtClean="0">
                <a:latin typeface="Arial" panose="020B0604020202020204" pitchFamily="34" charset="0"/>
                <a:ea typeface="宋体" panose="02010600030101010101" pitchFamily="2" charset="-122"/>
              </a:rPr>
              <a:t>张而是</a:t>
            </a:r>
            <a:r>
              <a:rPr lang="en-US" altLang="zh-CN" b="1" smtClean="0">
                <a:latin typeface="Arial" panose="020B0604020202020204" pitchFamily="34" charset="0"/>
                <a:ea typeface="宋体" panose="02010600030101010101" pitchFamily="2" charset="-122"/>
              </a:rPr>
              <a:t>100</a:t>
            </a:r>
            <a:r>
              <a:rPr lang="zh-CN" altLang="en-US" b="1" smtClean="0">
                <a:latin typeface="Arial" panose="020B0604020202020204" pitchFamily="34" charset="0"/>
                <a:ea typeface="宋体" panose="02010600030101010101" pitchFamily="2" charset="-122"/>
              </a:rPr>
              <a:t>张。</a:t>
            </a:r>
            <a:endParaRPr lang="zh-CN" altLang="en-US" b="1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smtClean="0">
                <a:latin typeface="Arial" panose="020B0604020202020204" pitchFamily="34" charset="0"/>
                <a:ea typeface="宋体" panose="02010600030101010101" pitchFamily="2" charset="-122"/>
              </a:rPr>
              <a:t>接下来，我请学生们思考并讨论，这个工作如何来完成？</a:t>
            </a:r>
            <a:endParaRPr lang="zh-CN" altLang="en-US" b="1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smtClean="0">
                <a:latin typeface="Arial" panose="020B0604020202020204" pitchFamily="34" charset="0"/>
                <a:ea typeface="宋体" panose="02010600030101010101" pitchFamily="2" charset="-122"/>
              </a:rPr>
              <a:t>这个时候，学生就会开始认真的思考，并热烈的讨论？注意力被有效的吸引到课堂上。</a:t>
            </a:r>
            <a:endParaRPr lang="zh-CN" altLang="en-US" b="1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endParaRPr lang="zh-CN" altLang="en-US" b="1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第二个环节：激趣！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我请学生代表讲出他准备使用的方法？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学生会用前面学过的</a:t>
            </a:r>
            <a:r>
              <a:rPr lang="en-US" altLang="zh-CN" smtClean="0">
                <a:latin typeface="Arial" panose="020B0604020202020204" pitchFamily="34" charset="0"/>
                <a:ea typeface="宋体" panose="02010600030101010101" pitchFamily="2" charset="-122"/>
              </a:rPr>
              <a:t>word</a:t>
            </a:r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的复制、粘贴的功来做！但是他们发现这个方法，工作量很大？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于是寻求我的帮助。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我告诉他们，用本节课要学的</a:t>
            </a:r>
            <a:r>
              <a:rPr lang="en-US" altLang="zh-CN" smtClean="0">
                <a:latin typeface="Arial" panose="020B0604020202020204" pitchFamily="34" charset="0"/>
                <a:ea typeface="宋体" panose="02010600030101010101" pitchFamily="2" charset="-122"/>
              </a:rPr>
              <a:t>word</a:t>
            </a:r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邮件合并功能，可以大大的减少工作量。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第二个环节：激趣！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我请学生代表讲出他准备使用的方法？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学生会用前面学过的</a:t>
            </a:r>
            <a:r>
              <a:rPr lang="en-US" altLang="zh-CN" smtClean="0">
                <a:latin typeface="Arial" panose="020B0604020202020204" pitchFamily="34" charset="0"/>
                <a:ea typeface="宋体" panose="02010600030101010101" pitchFamily="2" charset="-122"/>
              </a:rPr>
              <a:t>word</a:t>
            </a:r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的复制、粘贴的功来做！但是他们发现这个方法，工作量很大？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于是寻求我的帮助。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我告诉他们，用本节课要学的</a:t>
            </a:r>
            <a:r>
              <a:rPr lang="en-US" altLang="zh-CN" smtClean="0">
                <a:latin typeface="Arial" panose="020B0604020202020204" pitchFamily="34" charset="0"/>
                <a:ea typeface="宋体" panose="02010600030101010101" pitchFamily="2" charset="-122"/>
              </a:rPr>
              <a:t>word</a:t>
            </a:r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邮件合并功能，可以大大的减少工作量。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接下来我就带领学生利用邮件合并功能批量的来制作</a:t>
            </a:r>
            <a:r>
              <a:rPr lang="en-US" altLang="zh-CN" smtClean="0">
                <a:latin typeface="Arial" panose="020B0604020202020204" pitchFamily="34" charset="0"/>
                <a:ea typeface="宋体" panose="02010600030101010101" pitchFamily="2" charset="-122"/>
              </a:rPr>
              <a:t>100</a:t>
            </a:r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张床头卡。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通过这个过程学生就会明白邮件合并的功能。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并掌握了邮件合并的操作步骤。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/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zh-CN" altLang="en-US" b="1" smtClean="0">
                <a:latin typeface="Arial" panose="020B0604020202020204" pitchFamily="34" charset="0"/>
                <a:ea typeface="宋体" panose="02010600030101010101" pitchFamily="2" charset="-122"/>
              </a:rPr>
              <a:t>并指出操作过程当中的应注意的事项。</a:t>
            </a:r>
            <a:endParaRPr lang="zh-CN" altLang="en-US" b="1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02507-06B5-4D7E-A27E-661C6187D78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BCFC1-0707-450B-80F9-44DCB132BCC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05588" y="0"/>
            <a:ext cx="2092325" cy="6010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0"/>
            <a:ext cx="6129338" cy="6010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B39D2-E5B5-4AAE-AB63-0FD26F7FA6E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0"/>
            <a:ext cx="7561263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68313" y="1484313"/>
            <a:ext cx="8229600" cy="4525962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18B2D-4B96-460A-BD0B-B456D52B96B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23850" y="0"/>
            <a:ext cx="8374063" cy="6010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5A669-3DA3-4565-8654-9793CC5CB82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B7F7A-F7C3-4A60-B3E2-B2288AD05948}" type="datetimeFigureOut">
              <a:rPr lang="zh-CN" altLang="en-US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9B990-29D6-4555-B369-F1B60EB4F07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0AAB0-36CF-4B2A-A65B-87E6C2A6B5B5}" type="datetimeFigureOut">
              <a:rPr lang="zh-CN" altLang="en-US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E06F5-4218-4EB7-81FF-47A241464D5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7DE57-1010-4966-8012-55EDB1E97FEF}" type="datetimeFigureOut">
              <a:rPr lang="zh-CN" altLang="en-US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CE5E2-90CB-4B06-A388-DFC447D772E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65378-A97C-4308-B6E4-95B91AFAD5AA}" type="datetimeFigureOut">
              <a:rPr lang="zh-CN" altLang="en-US"/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5B9AF-5A21-4EE6-87D3-7EB1AB788F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2DFD9-4ABA-4DFD-BD48-8F552F51A76C}" type="datetimeFigureOut">
              <a:rPr lang="zh-CN" altLang="en-US"/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6EBA3-3487-41D5-A07F-846D433C21A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1E428-76AC-4498-B29F-9EABFC512BF3}" type="datetimeFigureOut">
              <a:rPr lang="zh-CN" altLang="en-US"/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7E94A-1C03-4122-99A6-4373EA7C4CD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69654-21BC-437F-9CFF-B75BBDE47A2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72358-EAA6-4DE3-8CD5-60B830592A17}" type="datetimeFigureOut">
              <a:rPr lang="zh-CN" altLang="en-US"/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8F854-919D-46AF-8B3A-9E7FC2F6E43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61D9E-17AB-4BA9-BDF2-C404E994F152}" type="datetimeFigureOut">
              <a:rPr lang="zh-CN" altLang="en-US"/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C57AB-2AD1-47E9-84AA-B36CA6C4C7C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CB8F4-18C3-49A9-B046-58740146A298}" type="datetimeFigureOut">
              <a:rPr lang="zh-CN" altLang="en-US"/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BCE95-6DDA-4BC5-8D09-B6FDA44DCCC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B174E-8432-43CF-97F8-271767870845}" type="datetimeFigureOut">
              <a:rPr lang="zh-CN" altLang="en-US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90028-BE3E-4B7B-BBB7-D72FCA3B8EC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91CA9-52AD-4DB6-87FF-C66D6F5C5B6D}" type="datetimeFigureOut">
              <a:rPr lang="zh-CN" altLang="en-US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5E988-8CFE-4231-8491-830347A2BAB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99CD8-0BB9-4A49-B208-B3985AB6045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4843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4843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9098E-77D6-43AC-8A99-DD6E766888A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06472-8F90-4E85-8F5B-F211A26056C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87A2B-1041-4FEE-B4C6-4A49CCCB495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35782-31DB-418B-9966-69875A25370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0F9D3-A96E-4BE3-A00D-7860F1956B4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E12B0-A35B-4250-B7F3-F0058E98E97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jpeg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7" Type="http://schemas.openxmlformats.org/officeDocument/2006/relationships/theme" Target="../theme/theme3.xml"/><Relationship Id="rId16" Type="http://schemas.openxmlformats.org/officeDocument/2006/relationships/image" Target="../media/image8.png"/><Relationship Id="rId15" Type="http://schemas.openxmlformats.org/officeDocument/2006/relationships/image" Target="../media/image7.GIF"/><Relationship Id="rId14" Type="http://schemas.openxmlformats.org/officeDocument/2006/relationships/image" Target="../media/image6.GIF"/><Relationship Id="rId13" Type="http://schemas.openxmlformats.org/officeDocument/2006/relationships/image" Target="../media/image5.GIF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48431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+mj-lt"/>
                <a:ea typeface="+mj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+mj-lt"/>
                <a:ea typeface="+mj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+mj-lt"/>
                <a:ea typeface="+mj-ea"/>
              </a:defRPr>
            </a:lvl1pPr>
          </a:lstStyle>
          <a:p>
            <a:pPr>
              <a:defRPr/>
            </a:pPr>
            <a:fld id="{734F9094-960C-4537-B189-C0DDCA832563}" type="slidenum">
              <a:rPr lang="en-US" altLang="zh-CN"/>
            </a:fld>
            <a:endParaRPr lang="en-US" altLang="zh-CN"/>
          </a:p>
        </p:txBody>
      </p:sp>
      <p:sp>
        <p:nvSpPr>
          <p:cNvPr id="2054" name="Rectangle 8"/>
          <p:cNvSpPr>
            <a:spLocks noChangeArrowheads="1"/>
          </p:cNvSpPr>
          <p:nvPr userDrawn="1"/>
        </p:nvSpPr>
        <p:spPr bwMode="auto">
          <a:xfrm>
            <a:off x="323850" y="1052513"/>
            <a:ext cx="8820150" cy="5048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45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0"/>
            <a:ext cx="7561263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7424" name="AutoShape 16"/>
          <p:cNvSpPr>
            <a:spLocks noChangeArrowheads="1"/>
          </p:cNvSpPr>
          <p:nvPr userDrawn="1"/>
        </p:nvSpPr>
        <p:spPr bwMode="auto">
          <a:xfrm>
            <a:off x="323850" y="0"/>
            <a:ext cx="9001125" cy="1082675"/>
          </a:xfrm>
          <a:prstGeom prst="roundRect">
            <a:avLst>
              <a:gd name="adj" fmla="val 9806"/>
            </a:avLst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CC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7418" name="Picture 10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79400"/>
            <a:ext cx="827087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" name="Rectangle 11"/>
          <p:cNvSpPr>
            <a:spLocks noChangeArrowheads="1"/>
          </p:cNvSpPr>
          <p:nvPr/>
        </p:nvSpPr>
        <p:spPr bwMode="auto">
          <a:xfrm>
            <a:off x="3132138" y="6453188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en-US" sz="1200"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4" grpId="0" animBg="1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黑体" panose="02010609060101010101" pitchFamily="2" charset="-122"/>
          <a:ea typeface="黑体" panose="02010609060101010101" pitchFamily="2" charset="-122"/>
          <a:cs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黑体" panose="02010609060101010101" pitchFamily="2" charset="-122"/>
          <a:ea typeface="黑体" panose="02010609060101010101" pitchFamily="2" charset="-122"/>
          <a:cs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黑体" panose="02010609060101010101" pitchFamily="2" charset="-122"/>
          <a:ea typeface="黑体" panose="02010609060101010101" pitchFamily="2" charset="-122"/>
          <a:cs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黑体" panose="02010609060101010101" pitchFamily="2" charset="-122"/>
          <a:ea typeface="黑体" panose="02010609060101010101" pitchFamily="2" charset="-122"/>
          <a:cs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黑体" panose="02010609060101010101" pitchFamily="2" charset="-122"/>
          <a:ea typeface="黑体" panose="02010609060101010101" pitchFamily="2" charset="-122"/>
          <a:cs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黑体" panose="02010609060101010101" pitchFamily="2" charset="-122"/>
          <a:ea typeface="黑体" panose="02010609060101010101" pitchFamily="2" charset="-122"/>
          <a:cs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黑体" panose="02010609060101010101" pitchFamily="2" charset="-122"/>
          <a:ea typeface="黑体" panose="02010609060101010101" pitchFamily="2" charset="-122"/>
          <a:cs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黑体" panose="02010609060101010101" pitchFamily="2" charset="-122"/>
          <a:ea typeface="黑体" panose="02010609060101010101" pitchFamily="2" charset="-122"/>
          <a:cs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625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 smtClean="0"/>
            </a:lvl1pPr>
          </a:lstStyle>
          <a:p>
            <a:pPr>
              <a:defRPr/>
            </a:pPr>
            <a:fld id="{785A7169-B245-4F41-97EB-C81D63B4BE21}" type="datetimeFigureOut">
              <a:rPr lang="zh-CN" altLang="en-US"/>
            </a:fld>
            <a:endParaRPr lang="en-US" altLang="zh-CN"/>
          </a:p>
        </p:txBody>
      </p:sp>
      <p:sp>
        <p:nvSpPr>
          <p:cNvPr id="3625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625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400" smtClean="0"/>
            </a:lvl1pPr>
          </a:lstStyle>
          <a:p>
            <a:pPr>
              <a:defRPr/>
            </a:pPr>
            <a:fld id="{F647773F-1527-4152-A85A-15E8A7F72F4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333375"/>
            <a:ext cx="3048000" cy="2095500"/>
          </a:xfrm>
          <a:prstGeom prst="rect">
            <a:avLst/>
          </a:prstGeom>
          <a:solidFill>
            <a:srgbClr val="F993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a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188" y="2349500"/>
            <a:ext cx="3048000" cy="2095500"/>
          </a:xfrm>
          <a:prstGeom prst="rect">
            <a:avLst/>
          </a:prstGeom>
          <a:solidFill>
            <a:srgbClr val="0072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a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050" y="333375"/>
            <a:ext cx="3048000" cy="2095500"/>
          </a:xfrm>
          <a:prstGeom prst="rect">
            <a:avLst/>
          </a:prstGeom>
          <a:solidFill>
            <a:srgbClr val="83C4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301" name="Picture 5" descr="a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188" y="333375"/>
            <a:ext cx="3048000" cy="2095500"/>
          </a:xfrm>
          <a:prstGeom prst="rect">
            <a:avLst/>
          </a:prstGeom>
          <a:blipFill dpi="0" rotWithShape="1">
            <a:blip r:embed="rId13"/>
            <a:srcRect/>
            <a:stretch>
              <a:fillRect r="-151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302" name="Picture 6" descr="a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2349500"/>
            <a:ext cx="3048000" cy="2095500"/>
          </a:xfrm>
          <a:prstGeom prst="rect">
            <a:avLst/>
          </a:prstGeom>
          <a:blipFill dpi="0" rotWithShape="1">
            <a:blip r:embed="rId14"/>
            <a:srcRect/>
            <a:stretch>
              <a:fillRect r="-219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303" name="Picture 7" descr="a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2341563"/>
            <a:ext cx="3048000" cy="2095500"/>
          </a:xfrm>
          <a:prstGeom prst="rect">
            <a:avLst/>
          </a:prstGeom>
          <a:blipFill dpi="0" rotWithShape="1">
            <a:blip r:embed="rId15"/>
            <a:srcRect/>
            <a:stretch>
              <a:fillRect r="-289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 descr="a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4359275"/>
            <a:ext cx="3048000" cy="2095500"/>
          </a:xfrm>
          <a:prstGeom prst="rect">
            <a:avLst/>
          </a:prstGeom>
          <a:solidFill>
            <a:srgbClr val="D909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 descr="logo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2565400"/>
            <a:ext cx="15843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3.jpeg"/><Relationship Id="rId8" Type="http://schemas.openxmlformats.org/officeDocument/2006/relationships/image" Target="../media/image42.jpeg"/><Relationship Id="rId7" Type="http://schemas.openxmlformats.org/officeDocument/2006/relationships/image" Target="../media/image41.jpeg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2" Type="http://schemas.openxmlformats.org/officeDocument/2006/relationships/notesSlide" Target="../notesSlides/notesSlide10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44.png"/><Relationship Id="rId1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0.jpeg"/><Relationship Id="rId8" Type="http://schemas.openxmlformats.org/officeDocument/2006/relationships/image" Target="../media/image49.jpeg"/><Relationship Id="rId7" Type="http://schemas.openxmlformats.org/officeDocument/2006/relationships/image" Target="../media/image48.jpeg"/><Relationship Id="rId6" Type="http://schemas.openxmlformats.org/officeDocument/2006/relationships/image" Target="../media/image47.jpeg"/><Relationship Id="rId5" Type="http://schemas.openxmlformats.org/officeDocument/2006/relationships/image" Target="../media/image46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3" Type="http://schemas.openxmlformats.org/officeDocument/2006/relationships/notesSlide" Target="../notesSlides/notesSlide11.xml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13.xml"/><Relationship Id="rId10" Type="http://schemas.openxmlformats.org/officeDocument/2006/relationships/image" Target="../media/image51.png"/><Relationship Id="rId1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control" Target="../activeX/activeX5.xml"/><Relationship Id="rId8" Type="http://schemas.openxmlformats.org/officeDocument/2006/relationships/image" Target="../media/image55.wmf"/><Relationship Id="rId7" Type="http://schemas.openxmlformats.org/officeDocument/2006/relationships/control" Target="../activeX/activeX4.xml"/><Relationship Id="rId6" Type="http://schemas.openxmlformats.org/officeDocument/2006/relationships/image" Target="../media/image54.wmf"/><Relationship Id="rId5" Type="http://schemas.openxmlformats.org/officeDocument/2006/relationships/control" Target="../activeX/activeX3.xml"/><Relationship Id="rId4" Type="http://schemas.openxmlformats.org/officeDocument/2006/relationships/image" Target="../media/image53.wmf"/><Relationship Id="rId30" Type="http://schemas.openxmlformats.org/officeDocument/2006/relationships/vmlDrawing" Target="../drawings/vmlDrawing2.vml"/><Relationship Id="rId3" Type="http://schemas.openxmlformats.org/officeDocument/2006/relationships/control" Target="../activeX/activeX2.xml"/><Relationship Id="rId29" Type="http://schemas.openxmlformats.org/officeDocument/2006/relationships/slideLayout" Target="../slideLayouts/slideLayout2.xml"/><Relationship Id="rId28" Type="http://schemas.openxmlformats.org/officeDocument/2006/relationships/image" Target="../media/image65.wmf"/><Relationship Id="rId27" Type="http://schemas.openxmlformats.org/officeDocument/2006/relationships/control" Target="../activeX/activeX14.xml"/><Relationship Id="rId26" Type="http://schemas.openxmlformats.org/officeDocument/2006/relationships/image" Target="../media/image64.wmf"/><Relationship Id="rId25" Type="http://schemas.openxmlformats.org/officeDocument/2006/relationships/control" Target="../activeX/activeX13.xml"/><Relationship Id="rId24" Type="http://schemas.openxmlformats.org/officeDocument/2006/relationships/image" Target="../media/image63.wmf"/><Relationship Id="rId23" Type="http://schemas.openxmlformats.org/officeDocument/2006/relationships/control" Target="../activeX/activeX12.xml"/><Relationship Id="rId22" Type="http://schemas.openxmlformats.org/officeDocument/2006/relationships/image" Target="../media/image62.wmf"/><Relationship Id="rId21" Type="http://schemas.openxmlformats.org/officeDocument/2006/relationships/control" Target="../activeX/activeX11.xml"/><Relationship Id="rId20" Type="http://schemas.openxmlformats.org/officeDocument/2006/relationships/image" Target="../media/image61.wmf"/><Relationship Id="rId2" Type="http://schemas.openxmlformats.org/officeDocument/2006/relationships/image" Target="../media/image52.wmf"/><Relationship Id="rId19" Type="http://schemas.openxmlformats.org/officeDocument/2006/relationships/control" Target="../activeX/activeX10.xml"/><Relationship Id="rId18" Type="http://schemas.openxmlformats.org/officeDocument/2006/relationships/image" Target="../media/image60.wmf"/><Relationship Id="rId17" Type="http://schemas.openxmlformats.org/officeDocument/2006/relationships/control" Target="../activeX/activeX9.xml"/><Relationship Id="rId16" Type="http://schemas.openxmlformats.org/officeDocument/2006/relationships/image" Target="../media/image59.wmf"/><Relationship Id="rId15" Type="http://schemas.openxmlformats.org/officeDocument/2006/relationships/control" Target="../activeX/activeX8.xml"/><Relationship Id="rId14" Type="http://schemas.openxmlformats.org/officeDocument/2006/relationships/image" Target="../media/image58.wmf"/><Relationship Id="rId13" Type="http://schemas.openxmlformats.org/officeDocument/2006/relationships/control" Target="../activeX/activeX7.xml"/><Relationship Id="rId12" Type="http://schemas.openxmlformats.org/officeDocument/2006/relationships/image" Target="../media/image57.wmf"/><Relationship Id="rId11" Type="http://schemas.openxmlformats.org/officeDocument/2006/relationships/control" Target="../activeX/activeX6.xml"/><Relationship Id="rId10" Type="http://schemas.openxmlformats.org/officeDocument/2006/relationships/image" Target="../media/image56.wmf"/><Relationship Id="rId1" Type="http://schemas.openxmlformats.org/officeDocument/2006/relationships/control" Target="../activeX/activeX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5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2.jpeg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2555875" y="4365625"/>
            <a:ext cx="5832475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154800" anchor="ctr"/>
          <a:lstStyle/>
          <a:p>
            <a:pPr algn="r">
              <a:lnSpc>
                <a:spcPct val="140000"/>
              </a:lnSpc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用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WPS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邮件合并功能</a:t>
            </a:r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r">
              <a:defRPr/>
            </a:pP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--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批量制作床头卡</a:t>
            </a:r>
            <a:endParaRPr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5003800" y="6178550"/>
            <a:ext cx="37449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zh-CN" altLang="en-US" sz="1200" b="1">
                <a:solidFill>
                  <a:srgbClr val="336600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信息工程学院</a:t>
            </a:r>
            <a:r>
              <a:rPr lang="en-US" altLang="zh-CN" sz="1200" b="1">
                <a:solidFill>
                  <a:srgbClr val="336600"/>
                </a:solidFill>
                <a:ea typeface="黑体" panose="02010609060101010101" pitchFamily="2" charset="-122"/>
              </a:rPr>
              <a:t>——</a:t>
            </a:r>
            <a:r>
              <a:rPr lang="zh-CN" altLang="en-US" sz="1200" b="1">
                <a:solidFill>
                  <a:srgbClr val="336600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黎亚红</a:t>
            </a:r>
            <a:endParaRPr lang="zh-CN" altLang="en-US" sz="1200" b="1">
              <a:solidFill>
                <a:srgbClr val="336600"/>
              </a:solidFill>
              <a:latin typeface="Verdana" panose="020B060403050404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  <p:bldP spid="1844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9187" name="Group 115"/>
          <p:cNvGrpSpPr/>
          <p:nvPr/>
        </p:nvGrpSpPr>
        <p:grpSpPr bwMode="auto">
          <a:xfrm>
            <a:off x="755650" y="1341438"/>
            <a:ext cx="8137525" cy="3240087"/>
            <a:chOff x="385" y="1434"/>
            <a:chExt cx="5126" cy="2041"/>
          </a:xfrm>
        </p:grpSpPr>
        <p:grpSp>
          <p:nvGrpSpPr>
            <p:cNvPr id="14364" name="Group 113"/>
            <p:cNvGrpSpPr/>
            <p:nvPr/>
          </p:nvGrpSpPr>
          <p:grpSpPr bwMode="auto">
            <a:xfrm>
              <a:off x="385" y="1434"/>
              <a:ext cx="5126" cy="2041"/>
              <a:chOff x="385" y="1434"/>
              <a:chExt cx="5126" cy="2041"/>
            </a:xfrm>
          </p:grpSpPr>
          <p:grpSp>
            <p:nvGrpSpPr>
              <p:cNvPr id="14366" name="Group 105"/>
              <p:cNvGrpSpPr/>
              <p:nvPr/>
            </p:nvGrpSpPr>
            <p:grpSpPr bwMode="auto">
              <a:xfrm>
                <a:off x="385" y="1434"/>
                <a:ext cx="5126" cy="2041"/>
                <a:chOff x="385" y="1434"/>
                <a:chExt cx="5126" cy="2041"/>
              </a:xfrm>
            </p:grpSpPr>
            <p:grpSp>
              <p:nvGrpSpPr>
                <p:cNvPr id="14368" name="Group 102"/>
                <p:cNvGrpSpPr/>
                <p:nvPr/>
              </p:nvGrpSpPr>
              <p:grpSpPr bwMode="auto">
                <a:xfrm>
                  <a:off x="2019" y="1434"/>
                  <a:ext cx="3492" cy="2041"/>
                  <a:chOff x="158" y="1298"/>
                  <a:chExt cx="5452" cy="2873"/>
                </a:xfrm>
              </p:grpSpPr>
              <p:sp>
                <p:nvSpPr>
                  <p:cNvPr id="14370" name="AutoShape 103"/>
                  <p:cNvSpPr>
                    <a:spLocks noChangeArrowheads="1"/>
                  </p:cNvSpPr>
                  <p:nvPr/>
                </p:nvSpPr>
                <p:spPr bwMode="auto">
                  <a:xfrm>
                    <a:off x="158" y="1298"/>
                    <a:ext cx="5452" cy="2873"/>
                  </a:xfrm>
                  <a:prstGeom prst="roundRect">
                    <a:avLst>
                      <a:gd name="adj" fmla="val 3898"/>
                    </a:avLst>
                  </a:prstGeom>
                  <a:solidFill>
                    <a:srgbClr val="063C60">
                      <a:alpha val="89803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71" name="AutoShape 104"/>
                  <p:cNvSpPr>
                    <a:spLocks noChangeArrowheads="1"/>
                  </p:cNvSpPr>
                  <p:nvPr/>
                </p:nvSpPr>
                <p:spPr bwMode="auto">
                  <a:xfrm>
                    <a:off x="202" y="1351"/>
                    <a:ext cx="5360" cy="2758"/>
                  </a:xfrm>
                  <a:prstGeom prst="roundRect">
                    <a:avLst>
                      <a:gd name="adj" fmla="val 2866"/>
                    </a:avLst>
                  </a:prstGeom>
                  <a:gradFill rotWithShape="0">
                    <a:gsLst>
                      <a:gs pos="0">
                        <a:schemeClr val="bg1"/>
                      </a:gs>
                      <a:gs pos="100000">
                        <a:srgbClr val="ECECEC"/>
                      </a:gs>
                    </a:gsLst>
                    <a:lin ang="2700000" scaled="1"/>
                  </a:gradFill>
                  <a:ln w="25400" algn="ctr">
                    <a:solidFill>
                      <a:schemeClr val="bg1"/>
                    </a:solidFill>
                    <a:rou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17961" dir="13500000" algn="ctr" rotWithShape="0">
                            <a:srgbClr val="999999"/>
                          </a:outerShdw>
                        </a:effectLst>
                      </a14:hiddenEffects>
                    </a:ext>
                  </a:extLst>
                </p:spPr>
                <p:txBody>
                  <a:bodyPr wrap="none" lIns="234000" tIns="72000" bIns="118800" anchor="b"/>
                  <a:lstStyle/>
                  <a:p>
                    <a:pPr latinLnBrk="1">
                      <a:buSzPct val="90000"/>
                      <a:buFont typeface="Wingdings 2" panose="05020102010507070707" pitchFamily="18" charset="2"/>
                      <a:buNone/>
                    </a:pPr>
                    <a:endParaRPr lang="zh-CN" altLang="en-US" sz="1500" b="1">
                      <a:solidFill>
                        <a:schemeClr val="accent2"/>
                      </a:solidFill>
                      <a:ea typeface="HY각헤드라인M" pitchFamily="18" charset="-127"/>
                      <a:sym typeface="Wingdings" panose="05000000000000000000" pitchFamily="2" charset="2"/>
                    </a:endParaRPr>
                  </a:p>
                </p:txBody>
              </p:sp>
            </p:grpSp>
            <p:pic>
              <p:nvPicPr>
                <p:cNvPr id="14369" name="Picture 100" descr="computer"/>
                <p:cNvPicPr>
                  <a:picLocks noChangeAspect="1"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5" y="1525"/>
                  <a:ext cx="1088" cy="10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4367" name="Text Box 112"/>
              <p:cNvSpPr txBox="1">
                <a:spLocks noChangeArrowheads="1"/>
              </p:cNvSpPr>
              <p:nvPr/>
            </p:nvSpPr>
            <p:spPr bwMode="auto">
              <a:xfrm>
                <a:off x="2064" y="1480"/>
                <a:ext cx="1496" cy="23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7961" dir="135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b="1">
                    <a:solidFill>
                      <a:schemeClr val="hlink"/>
                    </a:solidFill>
                    <a:latin typeface="宋体" panose="02010600030101010101" pitchFamily="2" charset="-122"/>
                  </a:rPr>
                  <a:t>“胸卡”素材</a:t>
                </a:r>
                <a:r>
                  <a:rPr lang="zh-CN" altLang="en-US">
                    <a:solidFill>
                      <a:schemeClr val="hlink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 </a:t>
                </a:r>
                <a:endParaRPr lang="zh-CN" altLang="en-US">
                  <a:solidFill>
                    <a:schemeClr val="hlink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14365" name="AutoShape 114"/>
            <p:cNvSpPr>
              <a:spLocks noChangeArrowheads="1"/>
            </p:cNvSpPr>
            <p:nvPr/>
          </p:nvSpPr>
          <p:spPr bwMode="auto">
            <a:xfrm rot="5822599">
              <a:off x="1063" y="1437"/>
              <a:ext cx="958" cy="1044"/>
            </a:xfrm>
            <a:custGeom>
              <a:avLst/>
              <a:gdLst>
                <a:gd name="T0" fmla="*/ 734 w 21600"/>
                <a:gd name="T1" fmla="*/ 522 h 21600"/>
                <a:gd name="T2" fmla="*/ 479 w 21600"/>
                <a:gd name="T3" fmla="*/ 1044 h 21600"/>
                <a:gd name="T4" fmla="*/ 224 w 21600"/>
                <a:gd name="T5" fmla="*/ 522 h 21600"/>
                <a:gd name="T6" fmla="*/ 47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854 w 21600"/>
                <a:gd name="T13" fmla="*/ 6869 h 21600"/>
                <a:gd name="T14" fmla="*/ 14746 w 21600"/>
                <a:gd name="T15" fmla="*/ 1473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119" y="21600"/>
                  </a:lnTo>
                  <a:lnTo>
                    <a:pt x="11481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72BB"/>
                </a:gs>
                <a:gs pos="100000">
                  <a:srgbClr val="FFFFFF">
                    <a:alpha val="49001"/>
                  </a:srgbClr>
                </a:gs>
              </a:gsLst>
              <a:lin ang="0" scaled="1"/>
            </a:gradFill>
            <a:ln>
              <a:noFill/>
            </a:ln>
            <a:effectLst>
              <a:outerShdw dist="17961" dir="13500000" algn="ctr" rotWithShape="0">
                <a:schemeClr val="bg1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74114" name="Rectangle 2"/>
          <p:cNvSpPr>
            <a:spLocks noChangeArrowheads="1"/>
          </p:cNvSpPr>
          <p:nvPr/>
        </p:nvSpPr>
        <p:spPr bwMode="auto">
          <a:xfrm>
            <a:off x="323850" y="0"/>
            <a:ext cx="7561263" cy="1052513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zh-CN" altLang="en-US" sz="28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 课堂案例拓展一 “胸卡” 制作</a:t>
            </a:r>
            <a:endParaRPr lang="zh-CN" altLang="en-US" sz="2800" b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59196" name="Picture 124" descr="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349500"/>
            <a:ext cx="1560512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9197" name="Group 125"/>
          <p:cNvGrpSpPr/>
          <p:nvPr/>
        </p:nvGrpSpPr>
        <p:grpSpPr bwMode="auto">
          <a:xfrm>
            <a:off x="1511300" y="4725988"/>
            <a:ext cx="4392613" cy="936625"/>
            <a:chOff x="2290" y="2614"/>
            <a:chExt cx="3175" cy="771"/>
          </a:xfrm>
        </p:grpSpPr>
        <p:grpSp>
          <p:nvGrpSpPr>
            <p:cNvPr id="14357" name="Group 126"/>
            <p:cNvGrpSpPr/>
            <p:nvPr/>
          </p:nvGrpSpPr>
          <p:grpSpPr bwMode="auto">
            <a:xfrm>
              <a:off x="2744" y="2659"/>
              <a:ext cx="2700" cy="676"/>
              <a:chOff x="521" y="1933"/>
              <a:chExt cx="4913" cy="1318"/>
            </a:xfrm>
          </p:grpSpPr>
          <p:pic>
            <p:nvPicPr>
              <p:cNvPr id="14360" name="Picture 127" descr="callcenter_girls_flower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1" y="1933"/>
                <a:ext cx="1309" cy="1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61" name="Picture 128" descr="callcenter_girls_blonde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01" y="1933"/>
                <a:ext cx="1308" cy="1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62" name="Picture 129" descr="callcenter_girls_flower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46" y="1942"/>
                <a:ext cx="1309" cy="1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63" name="Picture 130" descr="callcenter_girls_blonde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26" y="1942"/>
                <a:ext cx="1308" cy="1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" name="圆角矩形 1"/>
            <p:cNvSpPr/>
            <p:nvPr/>
          </p:nvSpPr>
          <p:spPr>
            <a:xfrm>
              <a:off x="2290" y="2614"/>
              <a:ext cx="3175" cy="771"/>
            </a:xfrm>
            <a:prstGeom prst="roundRect">
              <a:avLst>
                <a:gd name="adj" fmla="val 3057"/>
              </a:avLst>
            </a:pr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59" name="Text Box 132"/>
            <p:cNvSpPr txBox="1">
              <a:spLocks noChangeArrowheads="1"/>
            </p:cNvSpPr>
            <p:nvPr/>
          </p:nvSpPr>
          <p:spPr bwMode="auto">
            <a:xfrm>
              <a:off x="2392" y="2721"/>
              <a:ext cx="332" cy="640"/>
            </a:xfrm>
            <a:prstGeom prst="rect">
              <a:avLst/>
            </a:prstGeom>
            <a:noFill/>
            <a:ln>
              <a:noFill/>
            </a:ln>
            <a:effectLst>
              <a:outerShdw dist="17961" dir="13500000" algn="ctr" rotWithShape="0">
                <a:schemeClr val="bg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ea typeface="黑体" panose="02010609060101010101" pitchFamily="2" charset="-122"/>
                </a:rPr>
                <a:t>第一组</a:t>
              </a:r>
              <a:endParaRPr lang="zh-CN" altLang="en-US">
                <a:ea typeface="黑体" panose="02010609060101010101" pitchFamily="2" charset="-122"/>
              </a:endParaRPr>
            </a:p>
          </p:txBody>
        </p:sp>
      </p:grpSp>
      <p:grpSp>
        <p:nvGrpSpPr>
          <p:cNvPr id="259231" name="Group 159"/>
          <p:cNvGrpSpPr/>
          <p:nvPr/>
        </p:nvGrpSpPr>
        <p:grpSpPr bwMode="auto">
          <a:xfrm>
            <a:off x="3059113" y="5776913"/>
            <a:ext cx="4321175" cy="836612"/>
            <a:chOff x="1927" y="3639"/>
            <a:chExt cx="2722" cy="527"/>
          </a:xfrm>
        </p:grpSpPr>
        <p:grpSp>
          <p:nvGrpSpPr>
            <p:cNvPr id="14350" name="Group 134"/>
            <p:cNvGrpSpPr/>
            <p:nvPr/>
          </p:nvGrpSpPr>
          <p:grpSpPr bwMode="auto">
            <a:xfrm>
              <a:off x="2278" y="3670"/>
              <a:ext cx="2314" cy="462"/>
              <a:chOff x="521" y="1933"/>
              <a:chExt cx="4913" cy="1318"/>
            </a:xfrm>
          </p:grpSpPr>
          <p:pic>
            <p:nvPicPr>
              <p:cNvPr id="14353" name="Picture 135" descr="callcenter_girls_flower">
                <a:hlinkClick r:id="" action="ppaction://noaction"/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1" y="1933"/>
                <a:ext cx="1309" cy="1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54" name="Picture 136" descr="callcenter_girls_blonde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01" y="1933"/>
                <a:ext cx="1308" cy="1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55" name="Picture 137" descr="callcenter_girls_flower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46" y="1942"/>
                <a:ext cx="1309" cy="1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56" name="Picture 138" descr="callcenter_girls_blonde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26" y="1942"/>
                <a:ext cx="1308" cy="1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" name="圆角矩形 1"/>
            <p:cNvSpPr/>
            <p:nvPr/>
          </p:nvSpPr>
          <p:spPr>
            <a:xfrm>
              <a:off x="1927" y="3639"/>
              <a:ext cx="2722" cy="527"/>
            </a:xfrm>
            <a:prstGeom prst="roundRect">
              <a:avLst>
                <a:gd name="adj" fmla="val 3057"/>
              </a:avLst>
            </a:pr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52" name="Text Box 140"/>
            <p:cNvSpPr txBox="1">
              <a:spLocks noChangeArrowheads="1"/>
            </p:cNvSpPr>
            <p:nvPr/>
          </p:nvSpPr>
          <p:spPr bwMode="auto">
            <a:xfrm>
              <a:off x="1963" y="3651"/>
              <a:ext cx="289" cy="490"/>
            </a:xfrm>
            <a:prstGeom prst="rect">
              <a:avLst/>
            </a:prstGeom>
            <a:noFill/>
            <a:ln>
              <a:noFill/>
            </a:ln>
            <a:effectLst>
              <a:outerShdw dist="17961" dir="13500000" algn="ctr" rotWithShape="0">
                <a:schemeClr val="bg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ea typeface="黑体" panose="02010609060101010101" pitchFamily="2" charset="-122"/>
                </a:rPr>
                <a:t>第二组</a:t>
              </a:r>
              <a:endParaRPr lang="zh-CN" altLang="en-US">
                <a:ea typeface="黑体" panose="02010609060101010101" pitchFamily="2" charset="-122"/>
              </a:endParaRPr>
            </a:p>
          </p:txBody>
        </p:sp>
      </p:grpSp>
      <p:grpSp>
        <p:nvGrpSpPr>
          <p:cNvPr id="259230" name="Group 158"/>
          <p:cNvGrpSpPr/>
          <p:nvPr/>
        </p:nvGrpSpPr>
        <p:grpSpPr bwMode="auto">
          <a:xfrm>
            <a:off x="3779838" y="1800225"/>
            <a:ext cx="4897437" cy="2665413"/>
            <a:chOff x="2381" y="1134"/>
            <a:chExt cx="3085" cy="1679"/>
          </a:xfrm>
        </p:grpSpPr>
        <p:pic>
          <p:nvPicPr>
            <p:cNvPr id="14344" name="Picture 80" descr="1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0000FE"/>
                </a:clrFrom>
                <a:clrTo>
                  <a:srgbClr val="0000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1" y="1218"/>
              <a:ext cx="569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5" name="Picture 87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9" y="2016"/>
              <a:ext cx="716" cy="7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14346" name="Picture 8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7" y="1134"/>
              <a:ext cx="645" cy="8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14347" name="Picture 8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7" y="1706"/>
              <a:ext cx="842" cy="10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14348" name="Picture 9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1" y="1974"/>
              <a:ext cx="710" cy="8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14349" name="Picture 15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9" y="1162"/>
              <a:ext cx="1497" cy="3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59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7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59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25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59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5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41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3285" name="Group 117"/>
          <p:cNvGrpSpPr/>
          <p:nvPr/>
        </p:nvGrpSpPr>
        <p:grpSpPr bwMode="auto">
          <a:xfrm flipH="1">
            <a:off x="250825" y="1341438"/>
            <a:ext cx="2379663" cy="2708275"/>
            <a:chOff x="3334" y="391"/>
            <a:chExt cx="1360" cy="1337"/>
          </a:xfrm>
        </p:grpSpPr>
        <p:pic>
          <p:nvPicPr>
            <p:cNvPr id="15430" name="Picture 118" descr="9082057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"/>
            <a:stretch>
              <a:fillRect/>
            </a:stretch>
          </p:blipFill>
          <p:spPr bwMode="auto">
            <a:xfrm>
              <a:off x="3334" y="663"/>
              <a:ext cx="998" cy="1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431" name="Picture 119" descr="9082057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"/>
            <a:stretch>
              <a:fillRect/>
            </a:stretch>
          </p:blipFill>
          <p:spPr bwMode="auto">
            <a:xfrm>
              <a:off x="3334" y="391"/>
              <a:ext cx="998" cy="1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432" name="Picture 120" descr="9082057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"/>
            <a:stretch>
              <a:fillRect/>
            </a:stretch>
          </p:blipFill>
          <p:spPr bwMode="auto">
            <a:xfrm>
              <a:off x="3696" y="482"/>
              <a:ext cx="998" cy="1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3205" name="Group 37"/>
          <p:cNvGrpSpPr/>
          <p:nvPr/>
        </p:nvGrpSpPr>
        <p:grpSpPr bwMode="auto">
          <a:xfrm>
            <a:off x="1908175" y="1484313"/>
            <a:ext cx="7200900" cy="3960812"/>
            <a:chOff x="158" y="1298"/>
            <a:chExt cx="5452" cy="2873"/>
          </a:xfrm>
        </p:grpSpPr>
        <p:sp>
          <p:nvSpPr>
            <p:cNvPr id="15428" name="AutoShape 38"/>
            <p:cNvSpPr>
              <a:spLocks noChangeArrowheads="1"/>
            </p:cNvSpPr>
            <p:nvPr/>
          </p:nvSpPr>
          <p:spPr bwMode="auto">
            <a:xfrm>
              <a:off x="158" y="1298"/>
              <a:ext cx="5452" cy="2873"/>
            </a:xfrm>
            <a:prstGeom prst="roundRect">
              <a:avLst>
                <a:gd name="adj" fmla="val 3898"/>
              </a:avLst>
            </a:prstGeom>
            <a:solidFill>
              <a:srgbClr val="063C60">
                <a:alpha val="89803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429" name="AutoShape 39"/>
            <p:cNvSpPr>
              <a:spLocks noChangeArrowheads="1"/>
            </p:cNvSpPr>
            <p:nvPr/>
          </p:nvSpPr>
          <p:spPr bwMode="auto">
            <a:xfrm>
              <a:off x="202" y="1351"/>
              <a:ext cx="5360" cy="2758"/>
            </a:xfrm>
            <a:prstGeom prst="roundRect">
              <a:avLst>
                <a:gd name="adj" fmla="val 2866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ECECEC"/>
                </a:gs>
              </a:gsLst>
              <a:lin ang="2700000" scaled="1"/>
            </a:gradFill>
            <a:ln w="25400" algn="ctr">
              <a:solidFill>
                <a:schemeClr val="bg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lIns="234000" tIns="72000" bIns="118800" anchor="b"/>
            <a:lstStyle/>
            <a:p>
              <a:pPr latinLnBrk="1">
                <a:buSzPct val="90000"/>
                <a:buFont typeface="Wingdings 2" panose="05020102010507070707" pitchFamily="18" charset="2"/>
                <a:buNone/>
              </a:pPr>
              <a:endParaRPr lang="zh-CN" altLang="en-US" sz="1500" b="1">
                <a:solidFill>
                  <a:schemeClr val="accent2"/>
                </a:solidFill>
                <a:ea typeface="HY각헤드라인M" pitchFamily="18" charset="-127"/>
                <a:sym typeface="Wingdings" panose="05000000000000000000" pitchFamily="2" charset="2"/>
              </a:endParaRPr>
            </a:p>
          </p:txBody>
        </p:sp>
      </p:grpSp>
      <p:grpSp>
        <p:nvGrpSpPr>
          <p:cNvPr id="263174" name="Group 6"/>
          <p:cNvGrpSpPr/>
          <p:nvPr/>
        </p:nvGrpSpPr>
        <p:grpSpPr bwMode="auto">
          <a:xfrm>
            <a:off x="1692275" y="5445125"/>
            <a:ext cx="6049963" cy="1412875"/>
            <a:chOff x="521" y="1933"/>
            <a:chExt cx="4913" cy="1318"/>
          </a:xfrm>
        </p:grpSpPr>
        <p:pic>
          <p:nvPicPr>
            <p:cNvPr id="15424" name="Picture 7" descr="callcenter_girls_flower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" y="1933"/>
              <a:ext cx="1309" cy="1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425" name="Picture 8" descr="callcenter_girls_blond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1" y="1933"/>
              <a:ext cx="1308" cy="1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426" name="Picture 9" descr="callcenter_girls_flower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6" y="1942"/>
              <a:ext cx="1309" cy="1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427" name="Picture 10" descr="callcenter_girls_blond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6" y="1942"/>
              <a:ext cx="1308" cy="1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263187" name="Object 19"/>
          <p:cNvGraphicFramePr>
            <a:graphicFrameLocks noChangeAspect="1"/>
          </p:cNvGraphicFramePr>
          <p:nvPr>
            <p:ph/>
          </p:nvPr>
        </p:nvGraphicFramePr>
        <p:xfrm>
          <a:off x="5184775" y="2771775"/>
          <a:ext cx="3810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5" name="包" r:id="rId4" imgW="379095" imgH="466725" progId="Package">
                  <p:embed/>
                </p:oleObj>
              </mc:Choice>
              <mc:Fallback>
                <p:oleObj name="包" r:id="rId4" imgW="379095" imgH="466725" progId="Package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4775" y="2771775"/>
                        <a:ext cx="381000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13500000" algn="ctr" rotWithShape="0">
                                <a:schemeClr val="bg1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4114" name="Rectangle 2"/>
          <p:cNvSpPr>
            <a:spLocks noChangeArrowheads="1"/>
          </p:cNvSpPr>
          <p:nvPr/>
        </p:nvSpPr>
        <p:spPr bwMode="auto">
          <a:xfrm>
            <a:off x="323850" y="0"/>
            <a:ext cx="7561263" cy="1052513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zh-CN" altLang="en-US" sz="28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学生作品展示与评价</a:t>
            </a:r>
            <a:endParaRPr lang="zh-CN" altLang="en-US" sz="2800" b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63202" name="Picture 34" descr="胸卡4副本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8261">
            <a:off x="2124075" y="1844675"/>
            <a:ext cx="2130425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3193" name="Picture 25" descr="胸卡2副本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8423">
            <a:off x="4284663" y="1700213"/>
            <a:ext cx="2374900" cy="1466850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pic>
        <p:nvPicPr>
          <p:cNvPr id="263231" name="Picture 63" descr="胸卡3副本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9884">
            <a:off x="4643438" y="3213100"/>
            <a:ext cx="2663825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3232" name="Picture 64" descr="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74592">
            <a:off x="7019925" y="1916113"/>
            <a:ext cx="1754188" cy="230505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3290" name="Group 122"/>
          <p:cNvGrpSpPr/>
          <p:nvPr/>
        </p:nvGrpSpPr>
        <p:grpSpPr bwMode="auto">
          <a:xfrm>
            <a:off x="1979613" y="1614488"/>
            <a:ext cx="7050087" cy="3692525"/>
            <a:chOff x="795" y="1280"/>
            <a:chExt cx="4354" cy="2248"/>
          </a:xfrm>
        </p:grpSpPr>
        <p:pic>
          <p:nvPicPr>
            <p:cNvPr id="15372" name="Picture 123" descr="b5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5" y="1280"/>
              <a:ext cx="4354" cy="2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3" name="Rectangle 124"/>
            <p:cNvSpPr>
              <a:spLocks noChangeArrowheads="1"/>
            </p:cNvSpPr>
            <p:nvPr/>
          </p:nvSpPr>
          <p:spPr bwMode="auto">
            <a:xfrm>
              <a:off x="4331" y="3139"/>
              <a:ext cx="772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endParaRPr lang="en-US" altLang="zh-CN" sz="1600">
                <a:latin typeface="华文细黑" panose="02010600040101010101" pitchFamily="2" charset="-122"/>
              </a:endParaRPr>
            </a:p>
          </p:txBody>
        </p:sp>
        <p:sp>
          <p:nvSpPr>
            <p:cNvPr id="15374" name="Rectangle 125"/>
            <p:cNvSpPr>
              <a:spLocks noChangeArrowheads="1"/>
            </p:cNvSpPr>
            <p:nvPr/>
          </p:nvSpPr>
          <p:spPr bwMode="auto">
            <a:xfrm>
              <a:off x="3469" y="3139"/>
              <a:ext cx="862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endParaRPr lang="en-US" altLang="zh-CN" sz="1600">
                <a:latin typeface="华文细黑" panose="02010600040101010101" pitchFamily="2" charset="-122"/>
              </a:endParaRPr>
            </a:p>
          </p:txBody>
        </p:sp>
        <p:sp>
          <p:nvSpPr>
            <p:cNvPr id="15375" name="Rectangle 126"/>
            <p:cNvSpPr>
              <a:spLocks noChangeArrowheads="1"/>
            </p:cNvSpPr>
            <p:nvPr/>
          </p:nvSpPr>
          <p:spPr bwMode="auto">
            <a:xfrm>
              <a:off x="2608" y="3139"/>
              <a:ext cx="861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endParaRPr lang="en-US" altLang="zh-CN" sz="1600">
                <a:latin typeface="华文细黑" panose="02010600040101010101" pitchFamily="2" charset="-122"/>
              </a:endParaRPr>
            </a:p>
          </p:txBody>
        </p:sp>
        <p:sp>
          <p:nvSpPr>
            <p:cNvPr id="15376" name="Rectangle 127"/>
            <p:cNvSpPr>
              <a:spLocks noChangeArrowheads="1"/>
            </p:cNvSpPr>
            <p:nvPr/>
          </p:nvSpPr>
          <p:spPr bwMode="auto">
            <a:xfrm>
              <a:off x="2154" y="3139"/>
              <a:ext cx="454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r>
                <a:rPr lang="en-US" altLang="zh-CN" sz="1600">
                  <a:latin typeface="华文细黑" panose="02010600040101010101" pitchFamily="2" charset="-122"/>
                </a:rPr>
                <a:t>10</a:t>
              </a:r>
              <a:endParaRPr lang="en-US" altLang="zh-CN" sz="1600">
                <a:latin typeface="华文细黑" panose="02010600040101010101" pitchFamily="2" charset="-122"/>
              </a:endParaRPr>
            </a:p>
          </p:txBody>
        </p:sp>
        <p:sp>
          <p:nvSpPr>
            <p:cNvPr id="15377" name="Rectangle 128"/>
            <p:cNvSpPr>
              <a:spLocks noChangeArrowheads="1"/>
            </p:cNvSpPr>
            <p:nvPr/>
          </p:nvSpPr>
          <p:spPr bwMode="auto">
            <a:xfrm>
              <a:off x="1156" y="3139"/>
              <a:ext cx="998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r>
                <a:rPr lang="zh-CN" altLang="en-US">
                  <a:latin typeface="华文细黑" panose="02010600040101010101" pitchFamily="2" charset="-122"/>
                  <a:ea typeface="黑体" panose="02010609060101010101" pitchFamily="2" charset="-122"/>
                </a:rPr>
                <a:t>生成合并文档</a:t>
              </a:r>
              <a:endParaRPr lang="zh-CN" altLang="en-US">
                <a:latin typeface="华文细黑" panose="02010600040101010101" pitchFamily="2" charset="-122"/>
                <a:ea typeface="黑体" panose="02010609060101010101" pitchFamily="2" charset="-122"/>
              </a:endParaRPr>
            </a:p>
            <a:p>
              <a:pPr algn="ctr" eaLnBrk="0" hangingPunct="0"/>
              <a:r>
                <a:rPr lang="en-US" altLang="zh-CN" sz="1400" b="1">
                  <a:solidFill>
                    <a:srgbClr val="0072BB"/>
                  </a:solidFill>
                  <a:latin typeface="宋体" panose="02010600030101010101" pitchFamily="2" charset="-122"/>
                </a:rPr>
                <a:t>(</a:t>
              </a:r>
              <a:r>
                <a:rPr lang="zh-CN" altLang="en-US" sz="1400" b="1">
                  <a:solidFill>
                    <a:srgbClr val="0072BB"/>
                  </a:solidFill>
                  <a:latin typeface="宋体" panose="02010600030101010101" pitchFamily="2" charset="-122"/>
                </a:rPr>
                <a:t>生成的胸卡</a:t>
              </a:r>
              <a:r>
                <a:rPr lang="en-US" altLang="zh-CN" sz="1400" b="1">
                  <a:solidFill>
                    <a:srgbClr val="0072BB"/>
                  </a:solidFill>
                  <a:latin typeface="宋体" panose="02010600030101010101" pitchFamily="2" charset="-122"/>
                </a:rPr>
                <a:t>)</a:t>
              </a:r>
              <a:endParaRPr lang="en-US" altLang="zh-CN">
                <a:latin typeface="华文细黑" panose="0201060004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378" name="Rectangle 129"/>
            <p:cNvSpPr>
              <a:spLocks noChangeArrowheads="1"/>
            </p:cNvSpPr>
            <p:nvPr/>
          </p:nvSpPr>
          <p:spPr bwMode="auto">
            <a:xfrm>
              <a:off x="839" y="2156"/>
              <a:ext cx="317" cy="1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r>
                <a:rPr lang="zh-CN" altLang="en-US">
                  <a:latin typeface="华文细黑" panose="02010600040101010101" pitchFamily="2" charset="-122"/>
                  <a:ea typeface="黑体" panose="02010609060101010101" pitchFamily="2" charset="-122"/>
                </a:rPr>
                <a:t>知识运用</a:t>
              </a:r>
              <a:endParaRPr lang="en-US" altLang="zh-CN">
                <a:latin typeface="华文细黑" panose="0201060004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379" name="Rectangle 130"/>
            <p:cNvSpPr>
              <a:spLocks noChangeArrowheads="1"/>
            </p:cNvSpPr>
            <p:nvPr/>
          </p:nvSpPr>
          <p:spPr bwMode="auto">
            <a:xfrm>
              <a:off x="2608" y="2830"/>
              <a:ext cx="86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endParaRPr lang="en-US" altLang="zh-CN" sz="1600">
                <a:latin typeface="华文细黑" panose="02010600040101010101" pitchFamily="2" charset="-122"/>
              </a:endParaRPr>
            </a:p>
          </p:txBody>
        </p:sp>
        <p:sp>
          <p:nvSpPr>
            <p:cNvPr id="15380" name="Rectangle 131"/>
            <p:cNvSpPr>
              <a:spLocks noChangeArrowheads="1"/>
            </p:cNvSpPr>
            <p:nvPr/>
          </p:nvSpPr>
          <p:spPr bwMode="auto">
            <a:xfrm>
              <a:off x="2608" y="2499"/>
              <a:ext cx="861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endParaRPr lang="en-US" altLang="zh-CN" sz="1600">
                <a:latin typeface="华文细黑" panose="02010600040101010101" pitchFamily="2" charset="-122"/>
              </a:endParaRPr>
            </a:p>
          </p:txBody>
        </p:sp>
        <p:sp>
          <p:nvSpPr>
            <p:cNvPr id="15381" name="Rectangle 132"/>
            <p:cNvSpPr>
              <a:spLocks noChangeArrowheads="1"/>
            </p:cNvSpPr>
            <p:nvPr/>
          </p:nvSpPr>
          <p:spPr bwMode="auto">
            <a:xfrm>
              <a:off x="2608" y="2156"/>
              <a:ext cx="861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endParaRPr lang="en-US" altLang="zh-CN" sz="1600">
                <a:latin typeface="华文细黑" panose="02010600040101010101" pitchFamily="2" charset="-122"/>
              </a:endParaRPr>
            </a:p>
          </p:txBody>
        </p:sp>
        <p:sp>
          <p:nvSpPr>
            <p:cNvPr id="15382" name="Rectangle 133"/>
            <p:cNvSpPr>
              <a:spLocks noChangeArrowheads="1"/>
            </p:cNvSpPr>
            <p:nvPr/>
          </p:nvSpPr>
          <p:spPr bwMode="auto">
            <a:xfrm>
              <a:off x="2608" y="1757"/>
              <a:ext cx="861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endParaRPr lang="en-US" altLang="zh-CN" sz="1600">
                <a:latin typeface="华文细黑" panose="02010600040101010101" pitchFamily="2" charset="-122"/>
              </a:endParaRPr>
            </a:p>
          </p:txBody>
        </p:sp>
        <p:sp>
          <p:nvSpPr>
            <p:cNvPr id="12" name="Rectangle 134"/>
            <p:cNvSpPr>
              <a:spLocks noChangeArrowheads="1"/>
            </p:cNvSpPr>
            <p:nvPr/>
          </p:nvSpPr>
          <p:spPr bwMode="auto">
            <a:xfrm>
              <a:off x="2608" y="1298"/>
              <a:ext cx="861" cy="459"/>
            </a:xfrm>
            <a:prstGeom prst="rect">
              <a:avLst/>
            </a:prstGeom>
            <a:gradFill rotWithShape="1">
              <a:gsLst>
                <a:gs pos="0">
                  <a:srgbClr val="02024A">
                    <a:alpha val="39999"/>
                  </a:srgbClr>
                </a:gs>
                <a:gs pos="80000">
                  <a:srgbClr val="000000">
                    <a:alpha val="8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>
                <a:defRPr/>
              </a:pPr>
              <a:r>
                <a:rPr lang="zh-CN" altLang="en-US" b="1">
                  <a:latin typeface="黑体" panose="02010609060101010101" pitchFamily="2" charset="-122"/>
                  <a:ea typeface="黑体" panose="02010609060101010101" pitchFamily="2" charset="-122"/>
                </a:rPr>
                <a:t>学生自评</a:t>
              </a:r>
              <a:r>
                <a:rPr lang="en-US" altLang="zh-CN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25%</a:t>
              </a:r>
              <a:endPara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386" name="Rectangle 135"/>
            <p:cNvSpPr>
              <a:spLocks noChangeArrowheads="1"/>
            </p:cNvSpPr>
            <p:nvPr/>
          </p:nvSpPr>
          <p:spPr bwMode="auto">
            <a:xfrm>
              <a:off x="3469" y="2830"/>
              <a:ext cx="86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endParaRPr lang="en-US" altLang="zh-CN" sz="1600">
                <a:latin typeface="华文细黑" panose="02010600040101010101" pitchFamily="2" charset="-122"/>
              </a:endParaRPr>
            </a:p>
          </p:txBody>
        </p:sp>
        <p:sp>
          <p:nvSpPr>
            <p:cNvPr id="15387" name="Rectangle 136"/>
            <p:cNvSpPr>
              <a:spLocks noChangeArrowheads="1"/>
            </p:cNvSpPr>
            <p:nvPr/>
          </p:nvSpPr>
          <p:spPr bwMode="auto">
            <a:xfrm>
              <a:off x="3469" y="2499"/>
              <a:ext cx="862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endParaRPr lang="en-US" altLang="zh-CN" sz="1600">
                <a:latin typeface="华文细黑" panose="02010600040101010101" pitchFamily="2" charset="-122"/>
              </a:endParaRPr>
            </a:p>
          </p:txBody>
        </p:sp>
        <p:sp>
          <p:nvSpPr>
            <p:cNvPr id="15388" name="Rectangle 137"/>
            <p:cNvSpPr>
              <a:spLocks noChangeArrowheads="1"/>
            </p:cNvSpPr>
            <p:nvPr/>
          </p:nvSpPr>
          <p:spPr bwMode="auto">
            <a:xfrm>
              <a:off x="3469" y="2156"/>
              <a:ext cx="86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endParaRPr lang="en-US" altLang="zh-CN" sz="1600">
                <a:latin typeface="华文细黑" panose="02010600040101010101" pitchFamily="2" charset="-122"/>
              </a:endParaRPr>
            </a:p>
          </p:txBody>
        </p:sp>
        <p:sp>
          <p:nvSpPr>
            <p:cNvPr id="15389" name="Rectangle 138"/>
            <p:cNvSpPr>
              <a:spLocks noChangeArrowheads="1"/>
            </p:cNvSpPr>
            <p:nvPr/>
          </p:nvSpPr>
          <p:spPr bwMode="auto">
            <a:xfrm>
              <a:off x="3469" y="1757"/>
              <a:ext cx="862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endParaRPr lang="en-US" altLang="zh-CN" sz="1600">
                <a:latin typeface="华文细黑" panose="02010600040101010101" pitchFamily="2" charset="-122"/>
              </a:endParaRPr>
            </a:p>
          </p:txBody>
        </p:sp>
        <p:sp>
          <p:nvSpPr>
            <p:cNvPr id="17" name="Rectangle 139"/>
            <p:cNvSpPr>
              <a:spLocks noChangeArrowheads="1"/>
            </p:cNvSpPr>
            <p:nvPr/>
          </p:nvSpPr>
          <p:spPr bwMode="auto">
            <a:xfrm>
              <a:off x="3469" y="1298"/>
              <a:ext cx="862" cy="459"/>
            </a:xfrm>
            <a:prstGeom prst="rect">
              <a:avLst/>
            </a:prstGeom>
            <a:gradFill rotWithShape="1">
              <a:gsLst>
                <a:gs pos="0">
                  <a:srgbClr val="02024A">
                    <a:alpha val="39999"/>
                  </a:srgbClr>
                </a:gs>
                <a:gs pos="80000">
                  <a:srgbClr val="000000">
                    <a:alpha val="8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>
                <a:defRPr/>
              </a:pPr>
              <a:r>
                <a:rPr lang="zh-CN" altLang="en-US" b="1">
                  <a:latin typeface="黑体" panose="02010609060101010101" pitchFamily="2" charset="-122"/>
                  <a:ea typeface="黑体" panose="02010609060101010101" pitchFamily="2" charset="-122"/>
                </a:rPr>
                <a:t>学生互评</a:t>
              </a:r>
              <a:r>
                <a:rPr lang="en-US" altLang="zh-CN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25%</a:t>
              </a:r>
              <a:endPara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8" name="Rectangle 140"/>
            <p:cNvSpPr>
              <a:spLocks noChangeArrowheads="1"/>
            </p:cNvSpPr>
            <p:nvPr/>
          </p:nvSpPr>
          <p:spPr bwMode="auto">
            <a:xfrm>
              <a:off x="839" y="1298"/>
              <a:ext cx="1315" cy="459"/>
            </a:xfrm>
            <a:prstGeom prst="rect">
              <a:avLst/>
            </a:prstGeom>
            <a:gradFill rotWithShape="1">
              <a:gsLst>
                <a:gs pos="0">
                  <a:srgbClr val="02024A">
                    <a:alpha val="39999"/>
                  </a:srgbClr>
                </a:gs>
                <a:gs pos="80000">
                  <a:srgbClr val="000000">
                    <a:alpha val="8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>
                <a:defRPr/>
              </a:pPr>
              <a:r>
                <a:rPr lang="zh-CN" altLang="en-US" b="1">
                  <a:latin typeface="黑体" panose="02010609060101010101" pitchFamily="2" charset="-122"/>
                  <a:ea typeface="黑体" panose="02010609060101010101" pitchFamily="2" charset="-122"/>
                </a:rPr>
                <a:t>评价项目</a:t>
              </a:r>
              <a:endParaRPr lang="zh-CN" altLang="en-US" b="1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9" name="Rectangle 141"/>
            <p:cNvSpPr>
              <a:spLocks noChangeArrowheads="1"/>
            </p:cNvSpPr>
            <p:nvPr/>
          </p:nvSpPr>
          <p:spPr bwMode="auto">
            <a:xfrm>
              <a:off x="2154" y="1298"/>
              <a:ext cx="454" cy="459"/>
            </a:xfrm>
            <a:prstGeom prst="rect">
              <a:avLst/>
            </a:prstGeom>
            <a:gradFill rotWithShape="1">
              <a:gsLst>
                <a:gs pos="0">
                  <a:srgbClr val="02024A">
                    <a:alpha val="39999"/>
                  </a:srgbClr>
                </a:gs>
                <a:gs pos="80000">
                  <a:srgbClr val="000000">
                    <a:alpha val="8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>
                <a:defRPr/>
              </a:pPr>
              <a:r>
                <a:rPr lang="zh-CN" altLang="en-US" b="1">
                  <a:latin typeface="黑体" panose="02010609060101010101" pitchFamily="2" charset="-122"/>
                  <a:ea typeface="黑体" panose="02010609060101010101" pitchFamily="2" charset="-122"/>
                </a:rPr>
                <a:t>分值</a:t>
              </a:r>
              <a:endParaRPr lang="zh-CN" altLang="en-US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0" name="Rectangle 142"/>
            <p:cNvSpPr>
              <a:spLocks noChangeArrowheads="1"/>
            </p:cNvSpPr>
            <p:nvPr/>
          </p:nvSpPr>
          <p:spPr bwMode="auto">
            <a:xfrm>
              <a:off x="4331" y="1298"/>
              <a:ext cx="772" cy="459"/>
            </a:xfrm>
            <a:prstGeom prst="rect">
              <a:avLst/>
            </a:prstGeom>
            <a:gradFill rotWithShape="1">
              <a:gsLst>
                <a:gs pos="0">
                  <a:srgbClr val="02024A">
                    <a:alpha val="39999"/>
                  </a:srgbClr>
                </a:gs>
                <a:gs pos="80000">
                  <a:srgbClr val="000000">
                    <a:alpha val="8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>
                <a:defRPr/>
              </a:pPr>
              <a:r>
                <a:rPr lang="zh-CN" altLang="en-US" b="1">
                  <a:latin typeface="黑体" panose="02010609060101010101" pitchFamily="2" charset="-122"/>
                  <a:ea typeface="黑体" panose="02010609060101010101" pitchFamily="2" charset="-122"/>
                </a:rPr>
                <a:t>教师评价</a:t>
              </a:r>
              <a:r>
                <a:rPr lang="en-US" altLang="zh-CN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50%</a:t>
              </a:r>
              <a:endParaRPr lang="en-US" altLang="zh-CN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402" name="Rectangle 143"/>
            <p:cNvSpPr>
              <a:spLocks noChangeArrowheads="1"/>
            </p:cNvSpPr>
            <p:nvPr/>
          </p:nvSpPr>
          <p:spPr bwMode="auto">
            <a:xfrm>
              <a:off x="839" y="1757"/>
              <a:ext cx="1315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r>
                <a:rPr lang="zh-CN" altLang="en-US">
                  <a:latin typeface="华文细黑" panose="02010600040101010101" pitchFamily="2" charset="-122"/>
                  <a:ea typeface="黑体" panose="02010609060101010101" pitchFamily="2" charset="-122"/>
                </a:rPr>
                <a:t>作品创意</a:t>
              </a:r>
              <a:endParaRPr lang="en-US" altLang="zh-CN">
                <a:latin typeface="华文细黑" panose="0201060004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403" name="Rectangle 144"/>
            <p:cNvSpPr>
              <a:spLocks noChangeArrowheads="1"/>
            </p:cNvSpPr>
            <p:nvPr/>
          </p:nvSpPr>
          <p:spPr bwMode="auto">
            <a:xfrm>
              <a:off x="2154" y="1757"/>
              <a:ext cx="454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r>
                <a:rPr lang="en-US" altLang="zh-CN" sz="1600">
                  <a:latin typeface="华文细黑" panose="02010600040101010101" pitchFamily="2" charset="-122"/>
                </a:rPr>
                <a:t>30</a:t>
              </a:r>
              <a:endParaRPr lang="en-US" altLang="zh-CN" sz="1600">
                <a:latin typeface="华文细黑" panose="02010600040101010101" pitchFamily="2" charset="-122"/>
              </a:endParaRPr>
            </a:p>
          </p:txBody>
        </p:sp>
        <p:sp>
          <p:nvSpPr>
            <p:cNvPr id="15404" name="Rectangle 145"/>
            <p:cNvSpPr>
              <a:spLocks noChangeArrowheads="1"/>
            </p:cNvSpPr>
            <p:nvPr/>
          </p:nvSpPr>
          <p:spPr bwMode="auto">
            <a:xfrm>
              <a:off x="4331" y="1757"/>
              <a:ext cx="772" cy="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endParaRPr lang="en-US" altLang="zh-CN" sz="1600">
                <a:latin typeface="华文细黑" panose="02010600040101010101" pitchFamily="2" charset="-122"/>
              </a:endParaRPr>
            </a:p>
          </p:txBody>
        </p:sp>
        <p:sp>
          <p:nvSpPr>
            <p:cNvPr id="15405" name="Rectangle 146"/>
            <p:cNvSpPr>
              <a:spLocks noChangeArrowheads="1"/>
            </p:cNvSpPr>
            <p:nvPr/>
          </p:nvSpPr>
          <p:spPr bwMode="auto">
            <a:xfrm>
              <a:off x="1156" y="2156"/>
              <a:ext cx="998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r>
                <a:rPr lang="zh-CN" altLang="en-US">
                  <a:latin typeface="华文细黑" panose="02010600040101010101" pitchFamily="2" charset="-122"/>
                  <a:ea typeface="黑体" panose="02010609060101010101" pitchFamily="2" charset="-122"/>
                </a:rPr>
                <a:t>主文档制作</a:t>
              </a:r>
              <a:endParaRPr lang="zh-CN" altLang="en-US">
                <a:latin typeface="华文细黑" panose="02010600040101010101" pitchFamily="2" charset="-122"/>
                <a:ea typeface="黑体" panose="02010609060101010101" pitchFamily="2" charset="-122"/>
              </a:endParaRPr>
            </a:p>
            <a:p>
              <a:pPr algn="ctr" eaLnBrk="0" hangingPunct="0"/>
              <a:r>
                <a:rPr lang="en-US" altLang="zh-CN" sz="1400" b="1">
                  <a:solidFill>
                    <a:srgbClr val="0072BB"/>
                  </a:solidFill>
                  <a:latin typeface="宋体" panose="02010600030101010101" pitchFamily="2" charset="-122"/>
                </a:rPr>
                <a:t>(</a:t>
              </a:r>
              <a:r>
                <a:rPr lang="zh-CN" altLang="en-US" sz="1400" b="1">
                  <a:solidFill>
                    <a:srgbClr val="0072BB"/>
                  </a:solidFill>
                  <a:latin typeface="宋体" panose="02010600030101010101" pitchFamily="2" charset="-122"/>
                </a:rPr>
                <a:t>胸卡样式</a:t>
              </a:r>
              <a:r>
                <a:rPr lang="en-US" altLang="zh-CN" sz="1400" b="1">
                  <a:solidFill>
                    <a:srgbClr val="0072BB"/>
                  </a:solidFill>
                  <a:latin typeface="宋体" panose="02010600030101010101" pitchFamily="2" charset="-122"/>
                </a:rPr>
                <a:t>)</a:t>
              </a:r>
              <a:endParaRPr lang="en-US" altLang="zh-CN" sz="1400" b="1">
                <a:solidFill>
                  <a:srgbClr val="0072BB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5406" name="Rectangle 147"/>
            <p:cNvSpPr>
              <a:spLocks noChangeArrowheads="1"/>
            </p:cNvSpPr>
            <p:nvPr/>
          </p:nvSpPr>
          <p:spPr bwMode="auto">
            <a:xfrm>
              <a:off x="2154" y="2156"/>
              <a:ext cx="454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r>
                <a:rPr lang="en-US" altLang="zh-CN" sz="1600">
                  <a:latin typeface="华文细黑" panose="02010600040101010101" pitchFamily="2" charset="-122"/>
                </a:rPr>
                <a:t>30</a:t>
              </a:r>
              <a:endParaRPr lang="en-US" altLang="zh-CN" sz="1600">
                <a:latin typeface="华文细黑" panose="02010600040101010101" pitchFamily="2" charset="-122"/>
              </a:endParaRPr>
            </a:p>
          </p:txBody>
        </p:sp>
        <p:sp>
          <p:nvSpPr>
            <p:cNvPr id="15407" name="Rectangle 148"/>
            <p:cNvSpPr>
              <a:spLocks noChangeArrowheads="1"/>
            </p:cNvSpPr>
            <p:nvPr/>
          </p:nvSpPr>
          <p:spPr bwMode="auto">
            <a:xfrm>
              <a:off x="4331" y="2156"/>
              <a:ext cx="77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endParaRPr lang="en-US" altLang="zh-CN" sz="1600">
                <a:latin typeface="华文细黑" panose="02010600040101010101" pitchFamily="2" charset="-122"/>
              </a:endParaRPr>
            </a:p>
          </p:txBody>
        </p:sp>
        <p:sp>
          <p:nvSpPr>
            <p:cNvPr id="15408" name="Rectangle 149"/>
            <p:cNvSpPr>
              <a:spLocks noChangeArrowheads="1"/>
            </p:cNvSpPr>
            <p:nvPr/>
          </p:nvSpPr>
          <p:spPr bwMode="auto">
            <a:xfrm>
              <a:off x="1156" y="2499"/>
              <a:ext cx="998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>
                <a:spcBef>
                  <a:spcPct val="20000"/>
                </a:spcBef>
              </a:pPr>
              <a:r>
                <a:rPr lang="zh-CN" altLang="en-US">
                  <a:latin typeface="华文细黑" panose="02010600040101010101" pitchFamily="2" charset="-122"/>
                  <a:ea typeface="黑体" panose="02010609060101010101" pitchFamily="2" charset="-122"/>
                </a:rPr>
                <a:t>数据源的制作</a:t>
              </a:r>
              <a:endParaRPr lang="zh-CN" altLang="en-US">
                <a:latin typeface="华文细黑" panose="02010600040101010101" pitchFamily="2" charset="-122"/>
                <a:ea typeface="黑体" panose="02010609060101010101" pitchFamily="2" charset="-122"/>
              </a:endParaRPr>
            </a:p>
            <a:p>
              <a:pPr algn="ctr" eaLnBrk="0" hangingPunct="0"/>
              <a:r>
                <a:rPr lang="en-US" altLang="zh-CN" sz="1400" b="1">
                  <a:solidFill>
                    <a:srgbClr val="0072BB"/>
                  </a:solidFill>
                  <a:latin typeface="宋体" panose="02010600030101010101" pitchFamily="2" charset="-122"/>
                </a:rPr>
                <a:t>(</a:t>
              </a:r>
              <a:r>
                <a:rPr lang="zh-CN" altLang="en-US" sz="1400" b="1">
                  <a:solidFill>
                    <a:srgbClr val="0072BB"/>
                  </a:solidFill>
                  <a:latin typeface="宋体" panose="02010600030101010101" pitchFamily="2" charset="-122"/>
                </a:rPr>
                <a:t>胸卡内容</a:t>
              </a:r>
              <a:r>
                <a:rPr lang="en-US" altLang="zh-CN" sz="1400" b="1">
                  <a:solidFill>
                    <a:srgbClr val="0072BB"/>
                  </a:solidFill>
                  <a:latin typeface="宋体" panose="02010600030101010101" pitchFamily="2" charset="-122"/>
                </a:rPr>
                <a:t>)</a:t>
              </a:r>
              <a:endParaRPr lang="en-US" altLang="zh-CN" b="1">
                <a:latin typeface="华文细黑" panose="0201060004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409" name="Rectangle 150"/>
            <p:cNvSpPr>
              <a:spLocks noChangeArrowheads="1"/>
            </p:cNvSpPr>
            <p:nvPr/>
          </p:nvSpPr>
          <p:spPr bwMode="auto">
            <a:xfrm>
              <a:off x="2154" y="2499"/>
              <a:ext cx="454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r>
                <a:rPr lang="en-US" altLang="zh-CN" sz="1600">
                  <a:latin typeface="华文细黑" panose="02010600040101010101" pitchFamily="2" charset="-122"/>
                </a:rPr>
                <a:t>20</a:t>
              </a:r>
              <a:endParaRPr lang="en-US" altLang="zh-CN" sz="1600">
                <a:latin typeface="华文细黑" panose="02010600040101010101" pitchFamily="2" charset="-122"/>
              </a:endParaRPr>
            </a:p>
          </p:txBody>
        </p:sp>
        <p:sp>
          <p:nvSpPr>
            <p:cNvPr id="15410" name="Rectangle 151"/>
            <p:cNvSpPr>
              <a:spLocks noChangeArrowheads="1"/>
            </p:cNvSpPr>
            <p:nvPr/>
          </p:nvSpPr>
          <p:spPr bwMode="auto">
            <a:xfrm>
              <a:off x="4331" y="2499"/>
              <a:ext cx="772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endParaRPr lang="en-US" altLang="zh-CN" sz="1600">
                <a:latin typeface="华文细黑" panose="02010600040101010101" pitchFamily="2" charset="-122"/>
              </a:endParaRPr>
            </a:p>
          </p:txBody>
        </p:sp>
        <p:sp>
          <p:nvSpPr>
            <p:cNvPr id="15411" name="Rectangle 152"/>
            <p:cNvSpPr>
              <a:spLocks noChangeArrowheads="1"/>
            </p:cNvSpPr>
            <p:nvPr/>
          </p:nvSpPr>
          <p:spPr bwMode="auto">
            <a:xfrm>
              <a:off x="1156" y="2830"/>
              <a:ext cx="99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r>
                <a:rPr lang="zh-CN" altLang="en-US">
                  <a:latin typeface="华文细黑" panose="02010600040101010101" pitchFamily="2" charset="-122"/>
                  <a:ea typeface="黑体" panose="02010609060101010101" pitchFamily="2" charset="-122"/>
                </a:rPr>
                <a:t>插入合并域</a:t>
              </a:r>
              <a:endParaRPr lang="en-US" altLang="zh-CN">
                <a:latin typeface="华文细黑" panose="0201060004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412" name="Rectangle 153"/>
            <p:cNvSpPr>
              <a:spLocks noChangeArrowheads="1"/>
            </p:cNvSpPr>
            <p:nvPr/>
          </p:nvSpPr>
          <p:spPr bwMode="auto">
            <a:xfrm>
              <a:off x="2154" y="2830"/>
              <a:ext cx="45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r>
                <a:rPr lang="en-US" altLang="zh-CN" sz="1600">
                  <a:latin typeface="华文细黑" panose="02010600040101010101" pitchFamily="2" charset="-122"/>
                </a:rPr>
                <a:t>10</a:t>
              </a:r>
              <a:endParaRPr lang="en-US" altLang="zh-CN" sz="1600">
                <a:latin typeface="华文细黑" panose="02010600040101010101" pitchFamily="2" charset="-122"/>
              </a:endParaRPr>
            </a:p>
          </p:txBody>
        </p:sp>
        <p:sp>
          <p:nvSpPr>
            <p:cNvPr id="15413" name="Rectangle 154"/>
            <p:cNvSpPr>
              <a:spLocks noChangeArrowheads="1"/>
            </p:cNvSpPr>
            <p:nvPr/>
          </p:nvSpPr>
          <p:spPr bwMode="auto">
            <a:xfrm>
              <a:off x="4331" y="2830"/>
              <a:ext cx="7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 anchorCtr="1"/>
            <a:lstStyle/>
            <a:p>
              <a:pPr algn="ctr" eaLnBrk="0" hangingPunct="0"/>
              <a:endParaRPr lang="en-US" altLang="zh-CN" sz="1600">
                <a:latin typeface="华文细黑" panose="02010600040101010101" pitchFamily="2" charset="-122"/>
              </a:endParaRPr>
            </a:p>
          </p:txBody>
        </p:sp>
        <p:sp>
          <p:nvSpPr>
            <p:cNvPr id="15414" name="Line 155"/>
            <p:cNvSpPr>
              <a:spLocks noChangeShapeType="1"/>
            </p:cNvSpPr>
            <p:nvPr/>
          </p:nvSpPr>
          <p:spPr bwMode="auto">
            <a:xfrm>
              <a:off x="2154" y="1298"/>
              <a:ext cx="0" cy="2152"/>
            </a:xfrm>
            <a:prstGeom prst="line">
              <a:avLst/>
            </a:prstGeom>
            <a:noFill/>
            <a:ln w="12700" algn="ctr">
              <a:solidFill>
                <a:srgbClr val="26718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90000" rIns="90000" bIns="90000" anchor="ctr" anchorCtr="1"/>
            <a:lstStyle/>
            <a:p>
              <a:endParaRPr lang="zh-CN" altLang="en-US"/>
            </a:p>
          </p:txBody>
        </p:sp>
        <p:sp>
          <p:nvSpPr>
            <p:cNvPr id="15415" name="Line 156"/>
            <p:cNvSpPr>
              <a:spLocks noChangeShapeType="1"/>
            </p:cNvSpPr>
            <p:nvPr/>
          </p:nvSpPr>
          <p:spPr bwMode="auto">
            <a:xfrm>
              <a:off x="2608" y="1298"/>
              <a:ext cx="0" cy="2152"/>
            </a:xfrm>
            <a:prstGeom prst="line">
              <a:avLst/>
            </a:prstGeom>
            <a:noFill/>
            <a:ln w="12700" algn="ctr">
              <a:solidFill>
                <a:srgbClr val="26718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90000" rIns="90000" bIns="90000" anchor="ctr" anchorCtr="1"/>
            <a:lstStyle/>
            <a:p>
              <a:endParaRPr lang="zh-CN" altLang="en-US"/>
            </a:p>
          </p:txBody>
        </p:sp>
        <p:sp>
          <p:nvSpPr>
            <p:cNvPr id="15416" name="Line 157"/>
            <p:cNvSpPr>
              <a:spLocks noChangeShapeType="1"/>
            </p:cNvSpPr>
            <p:nvPr/>
          </p:nvSpPr>
          <p:spPr bwMode="auto">
            <a:xfrm>
              <a:off x="839" y="1757"/>
              <a:ext cx="4264" cy="0"/>
            </a:xfrm>
            <a:prstGeom prst="line">
              <a:avLst/>
            </a:prstGeom>
            <a:noFill/>
            <a:ln w="12700" algn="ctr">
              <a:solidFill>
                <a:srgbClr val="26718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90000" rIns="90000" bIns="90000" anchor="ctr" anchorCtr="1"/>
            <a:lstStyle/>
            <a:p>
              <a:endParaRPr lang="zh-CN" altLang="en-US"/>
            </a:p>
          </p:txBody>
        </p:sp>
        <p:sp>
          <p:nvSpPr>
            <p:cNvPr id="15417" name="Line 158"/>
            <p:cNvSpPr>
              <a:spLocks noChangeShapeType="1"/>
            </p:cNvSpPr>
            <p:nvPr/>
          </p:nvSpPr>
          <p:spPr bwMode="auto">
            <a:xfrm>
              <a:off x="839" y="2156"/>
              <a:ext cx="4264" cy="0"/>
            </a:xfrm>
            <a:prstGeom prst="line">
              <a:avLst/>
            </a:prstGeom>
            <a:noFill/>
            <a:ln w="12700" algn="ctr">
              <a:solidFill>
                <a:srgbClr val="26718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90000" rIns="90000" bIns="90000" anchor="ctr" anchorCtr="1"/>
            <a:lstStyle/>
            <a:p>
              <a:endParaRPr lang="zh-CN" altLang="en-US"/>
            </a:p>
          </p:txBody>
        </p:sp>
        <p:sp>
          <p:nvSpPr>
            <p:cNvPr id="15418" name="Line 159"/>
            <p:cNvSpPr>
              <a:spLocks noChangeShapeType="1"/>
            </p:cNvSpPr>
            <p:nvPr/>
          </p:nvSpPr>
          <p:spPr bwMode="auto">
            <a:xfrm>
              <a:off x="4331" y="1298"/>
              <a:ext cx="0" cy="2152"/>
            </a:xfrm>
            <a:prstGeom prst="line">
              <a:avLst/>
            </a:prstGeom>
            <a:noFill/>
            <a:ln w="12700">
              <a:solidFill>
                <a:srgbClr val="26718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lIns="90000" tIns="90000" rIns="90000" bIns="90000" anchor="ctr" anchorCtr="1"/>
            <a:lstStyle/>
            <a:p>
              <a:endParaRPr lang="zh-CN" altLang="en-US"/>
            </a:p>
          </p:txBody>
        </p:sp>
        <p:sp>
          <p:nvSpPr>
            <p:cNvPr id="15419" name="Line 160"/>
            <p:cNvSpPr>
              <a:spLocks noChangeShapeType="1"/>
            </p:cNvSpPr>
            <p:nvPr/>
          </p:nvSpPr>
          <p:spPr bwMode="auto">
            <a:xfrm>
              <a:off x="3469" y="1298"/>
              <a:ext cx="0" cy="2152"/>
            </a:xfrm>
            <a:prstGeom prst="line">
              <a:avLst/>
            </a:prstGeom>
            <a:noFill/>
            <a:ln w="12700">
              <a:solidFill>
                <a:srgbClr val="26718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lIns="90000" tIns="90000" rIns="90000" bIns="90000" anchor="ctr" anchorCtr="1"/>
            <a:lstStyle/>
            <a:p>
              <a:endParaRPr lang="zh-CN" altLang="en-US"/>
            </a:p>
          </p:txBody>
        </p:sp>
        <p:sp>
          <p:nvSpPr>
            <p:cNvPr id="15420" name="Line 161"/>
            <p:cNvSpPr>
              <a:spLocks noChangeShapeType="1"/>
            </p:cNvSpPr>
            <p:nvPr/>
          </p:nvSpPr>
          <p:spPr bwMode="auto">
            <a:xfrm>
              <a:off x="1156" y="2156"/>
              <a:ext cx="0" cy="1294"/>
            </a:xfrm>
            <a:prstGeom prst="line">
              <a:avLst/>
            </a:prstGeom>
            <a:noFill/>
            <a:ln w="12700">
              <a:solidFill>
                <a:srgbClr val="26718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lIns="90000" tIns="90000" rIns="90000" bIns="90000" anchor="ctr" anchorCtr="1"/>
            <a:lstStyle/>
            <a:p>
              <a:endParaRPr lang="zh-CN" altLang="en-US"/>
            </a:p>
          </p:txBody>
        </p:sp>
        <p:sp>
          <p:nvSpPr>
            <p:cNvPr id="15421" name="Line 162"/>
            <p:cNvSpPr>
              <a:spLocks noChangeShapeType="1"/>
            </p:cNvSpPr>
            <p:nvPr/>
          </p:nvSpPr>
          <p:spPr bwMode="auto">
            <a:xfrm>
              <a:off x="1156" y="2499"/>
              <a:ext cx="3947" cy="0"/>
            </a:xfrm>
            <a:prstGeom prst="line">
              <a:avLst/>
            </a:prstGeom>
            <a:noFill/>
            <a:ln w="12700" algn="ctr">
              <a:solidFill>
                <a:srgbClr val="26718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90000" rIns="90000" bIns="90000" anchor="ctr" anchorCtr="1"/>
            <a:lstStyle/>
            <a:p>
              <a:endParaRPr lang="zh-CN" altLang="en-US"/>
            </a:p>
          </p:txBody>
        </p:sp>
        <p:sp>
          <p:nvSpPr>
            <p:cNvPr id="15422" name="Line 163"/>
            <p:cNvSpPr>
              <a:spLocks noChangeShapeType="1"/>
            </p:cNvSpPr>
            <p:nvPr/>
          </p:nvSpPr>
          <p:spPr bwMode="auto">
            <a:xfrm>
              <a:off x="1156" y="2830"/>
              <a:ext cx="3947" cy="0"/>
            </a:xfrm>
            <a:prstGeom prst="line">
              <a:avLst/>
            </a:prstGeom>
            <a:noFill/>
            <a:ln w="12700" algn="ctr">
              <a:solidFill>
                <a:srgbClr val="26718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0000" tIns="90000" rIns="90000" bIns="90000" anchor="ctr" anchorCtr="1"/>
            <a:lstStyle/>
            <a:p>
              <a:endParaRPr lang="zh-CN" altLang="en-US"/>
            </a:p>
          </p:txBody>
        </p:sp>
        <p:sp>
          <p:nvSpPr>
            <p:cNvPr id="15423" name="Line 164"/>
            <p:cNvSpPr>
              <a:spLocks noChangeShapeType="1"/>
            </p:cNvSpPr>
            <p:nvPr/>
          </p:nvSpPr>
          <p:spPr bwMode="auto">
            <a:xfrm>
              <a:off x="1156" y="3139"/>
              <a:ext cx="3947" cy="0"/>
            </a:xfrm>
            <a:prstGeom prst="line">
              <a:avLst/>
            </a:prstGeom>
            <a:noFill/>
            <a:ln w="12700">
              <a:solidFill>
                <a:srgbClr val="267182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lIns="90000" tIns="90000" rIns="90000" bIns="90000" anchor="ctr" anchorCtr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7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3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3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3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3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3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3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3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3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3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3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3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263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263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3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63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41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4" name="Rectangle 2"/>
          <p:cNvSpPr>
            <a:spLocks noChangeArrowheads="1"/>
          </p:cNvSpPr>
          <p:nvPr/>
        </p:nvSpPr>
        <p:spPr bwMode="auto">
          <a:xfrm>
            <a:off x="323850" y="0"/>
            <a:ext cx="7561263" cy="1052513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zh-CN" altLang="en-US" sz="28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 知识点测试 </a:t>
            </a:r>
            <a:endParaRPr lang="zh-CN" altLang="en-US" sz="2800" b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95288" y="1412875"/>
            <a:ext cx="8569325" cy="1223963"/>
          </a:xfrm>
          <a:prstGeom prst="roundRect">
            <a:avLst>
              <a:gd name="adj" fmla="val 3057"/>
            </a:avLst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1"/>
          <p:cNvSpPr/>
          <p:nvPr/>
        </p:nvSpPr>
        <p:spPr>
          <a:xfrm>
            <a:off x="395288" y="3052763"/>
            <a:ext cx="8569325" cy="1095375"/>
          </a:xfrm>
          <a:prstGeom prst="roundRect">
            <a:avLst>
              <a:gd name="adj" fmla="val 3057"/>
            </a:avLst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1"/>
          <p:cNvSpPr/>
          <p:nvPr/>
        </p:nvSpPr>
        <p:spPr>
          <a:xfrm>
            <a:off x="395288" y="4581525"/>
            <a:ext cx="8569325" cy="1355725"/>
          </a:xfrm>
          <a:prstGeom prst="roundRect">
            <a:avLst>
              <a:gd name="adj" fmla="val 3057"/>
            </a:avLst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6" name="" r:id="rId1" imgW="6951662" imgH="217488"/>
        </mc:Choice>
        <mc:Fallback>
          <p:control name="" r:id="rId1" imgW="6951662" imgH="217488">
            <p:pic>
              <p:nvPicPr>
                <p:cNvPr id="0" name="OptionButton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68313" y="1844675"/>
                  <a:ext cx="6951662" cy="217488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27" name="" r:id="rId3" imgW="2843212" imgH="269875"/>
        </mc:Choice>
        <mc:Fallback>
          <p:control name="" r:id="rId3" imgW="2843212" imgH="269875">
            <p:pic>
              <p:nvPicPr>
                <p:cNvPr id="0" name="Label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576263" y="1557338"/>
                  <a:ext cx="2843212" cy="269875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28" name="" r:id="rId5" imgW="2830512" imgH="254000"/>
        </mc:Choice>
        <mc:Fallback>
          <p:control name="" r:id="rId5" imgW="2830512" imgH="254000">
            <p:pic>
              <p:nvPicPr>
                <p:cNvPr id="0" name="OptionButton2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468313" y="2060575"/>
                  <a:ext cx="2830512" cy="25400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29" name="" r:id="rId7" imgW="3438525" imgH="268287"/>
        </mc:Choice>
        <mc:Fallback>
          <p:control name="" r:id="rId7" imgW="3438525" imgH="268287">
            <p:pic>
              <p:nvPicPr>
                <p:cNvPr id="0" name="OptionButton3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468313" y="2297113"/>
                  <a:ext cx="3438525" cy="268287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30" name="" r:id="rId9" imgW="381000" imgH="228600"/>
        </mc:Choice>
        <mc:Fallback>
          <p:control name="" r:id="rId9" imgW="381000" imgH="228600">
            <p:pic>
              <p:nvPicPr>
                <p:cNvPr id="0" name="CommandButton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0"/>
                <a:srcRect/>
                <a:stretch>
                  <a:fillRect/>
                </a:stretch>
              </p:blipFill>
              <p:spPr bwMode="auto">
                <a:xfrm>
                  <a:off x="8459788" y="2349500"/>
                  <a:ext cx="381000" cy="22860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31" name="" r:id="rId11" imgW="652462" imgH="203200"/>
        </mc:Choice>
        <mc:Fallback>
          <p:control name="" r:id="rId11" imgW="652462" imgH="203200">
            <p:pic>
              <p:nvPicPr>
                <p:cNvPr id="0" name="OptionButton4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2"/>
                <a:srcRect/>
                <a:stretch>
                  <a:fillRect/>
                </a:stretch>
              </p:blipFill>
              <p:spPr bwMode="auto">
                <a:xfrm>
                  <a:off x="468313" y="3498850"/>
                  <a:ext cx="652462" cy="20320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32" name="" r:id="rId13" imgW="3792537" imgH="261937"/>
        </mc:Choice>
        <mc:Fallback>
          <p:control name="" r:id="rId13" imgW="3792537" imgH="261937">
            <p:pic>
              <p:nvPicPr>
                <p:cNvPr id="0" name="Label2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76263" y="3205163"/>
                  <a:ext cx="3792537" cy="261937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33" name="" r:id="rId15" imgW="668337" imgH="239713"/>
        </mc:Choice>
        <mc:Fallback>
          <p:control name="" r:id="rId15" imgW="668337" imgH="239713">
            <p:pic>
              <p:nvPicPr>
                <p:cNvPr id="0" name="OptionButton5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6"/>
                <a:srcRect/>
                <a:stretch>
                  <a:fillRect/>
                </a:stretch>
              </p:blipFill>
              <p:spPr bwMode="auto">
                <a:xfrm>
                  <a:off x="468313" y="3787775"/>
                  <a:ext cx="668337" cy="239713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34" name="" r:id="rId17" imgW="381000" imgH="228600"/>
        </mc:Choice>
        <mc:Fallback>
          <p:control name="" r:id="rId17" imgW="381000" imgH="228600">
            <p:pic>
              <p:nvPicPr>
                <p:cNvPr id="0" name="CommandButton2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8"/>
                <a:srcRect/>
                <a:stretch>
                  <a:fillRect/>
                </a:stretch>
              </p:blipFill>
              <p:spPr bwMode="auto">
                <a:xfrm>
                  <a:off x="8459788" y="3844925"/>
                  <a:ext cx="381000" cy="22860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35" name="" r:id="rId19" imgW="4238625" imgH="203200"/>
        </mc:Choice>
        <mc:Fallback>
          <p:control name="" r:id="rId19" imgW="4238625" imgH="203200">
            <p:pic>
              <p:nvPicPr>
                <p:cNvPr id="0" name="OptionButton6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20"/>
                <a:srcRect/>
                <a:stretch>
                  <a:fillRect/>
                </a:stretch>
              </p:blipFill>
              <p:spPr bwMode="auto">
                <a:xfrm>
                  <a:off x="468313" y="5027613"/>
                  <a:ext cx="4238625" cy="20320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36" name="" r:id="rId21" imgW="2843212" imgH="269875"/>
        </mc:Choice>
        <mc:Fallback>
          <p:control name="" r:id="rId21" imgW="2843212" imgH="269875">
            <p:pic>
              <p:nvPicPr>
                <p:cNvPr id="0" name="Label3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22"/>
                <a:srcRect/>
                <a:stretch>
                  <a:fillRect/>
                </a:stretch>
              </p:blipFill>
              <p:spPr bwMode="auto">
                <a:xfrm>
                  <a:off x="576263" y="4725988"/>
                  <a:ext cx="2843212" cy="269875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37" name="" r:id="rId23" imgW="3211512" imgH="228600"/>
        </mc:Choice>
        <mc:Fallback>
          <p:control name="" r:id="rId23" imgW="3211512" imgH="228600">
            <p:pic>
              <p:nvPicPr>
                <p:cNvPr id="0" name="OptionButton7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24"/>
                <a:srcRect/>
                <a:stretch>
                  <a:fillRect/>
                </a:stretch>
              </p:blipFill>
              <p:spPr bwMode="auto">
                <a:xfrm>
                  <a:off x="468313" y="5297488"/>
                  <a:ext cx="3211512" cy="22860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38" name="" r:id="rId25" imgW="2876550" imgH="230187"/>
        </mc:Choice>
        <mc:Fallback>
          <p:control name="" r:id="rId25" imgW="2876550" imgH="230187">
            <p:pic>
              <p:nvPicPr>
                <p:cNvPr id="0" name="OptionButton8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26"/>
                <a:srcRect/>
                <a:stretch>
                  <a:fillRect/>
                </a:stretch>
              </p:blipFill>
              <p:spPr bwMode="auto">
                <a:xfrm>
                  <a:off x="468313" y="5561013"/>
                  <a:ext cx="2876550" cy="230187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39" name="" r:id="rId27" imgW="381000" imgH="228600"/>
        </mc:Choice>
        <mc:Fallback>
          <p:control name="" r:id="rId27" imgW="381000" imgH="228600">
            <p:pic>
              <p:nvPicPr>
                <p:cNvPr id="0" name="CommandButton3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28"/>
                <a:srcRect/>
                <a:stretch>
                  <a:fillRect/>
                </a:stretch>
              </p:blipFill>
              <p:spPr bwMode="auto">
                <a:xfrm>
                  <a:off x="8459788" y="5518150"/>
                  <a:ext cx="381000" cy="22860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7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41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4" name="Rectangle 2"/>
          <p:cNvSpPr>
            <a:spLocks noChangeArrowheads="1"/>
          </p:cNvSpPr>
          <p:nvPr/>
        </p:nvSpPr>
        <p:spPr bwMode="auto">
          <a:xfrm>
            <a:off x="323850" y="0"/>
            <a:ext cx="7561263" cy="1052513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zh-CN" altLang="en-US" sz="28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 课后拓展练习 </a:t>
            </a:r>
            <a:r>
              <a:rPr lang="en-US" altLang="zh-CN" sz="28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—“</a:t>
            </a:r>
            <a:r>
              <a:rPr lang="zh-CN" altLang="en-US" sz="28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明信片” </a:t>
            </a:r>
            <a:endParaRPr lang="en-US" altLang="zh-CN" sz="2800" b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68314" name="Rectangle 26"/>
          <p:cNvSpPr>
            <a:spLocks noChangeArrowheads="1"/>
          </p:cNvSpPr>
          <p:nvPr/>
        </p:nvSpPr>
        <p:spPr bwMode="auto">
          <a:xfrm>
            <a:off x="582613" y="2349500"/>
            <a:ext cx="1008062" cy="352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94343"/>
                    </a:gs>
                    <a:gs pos="100000">
                      <a:srgbClr val="CC000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>
                <a:solidFill>
                  <a:srgbClr val="003300"/>
                </a:solidFill>
                <a:ea typeface="黑体" panose="02010609060101010101" pitchFamily="2" charset="-122"/>
              </a:rPr>
              <a:t>通过英特网搜索并下载素材，用邮件合并功能批量制作节日明信片”寄发给老师、同学、家人。</a:t>
            </a:r>
            <a:endParaRPr lang="zh-CN" altLang="en-US">
              <a:solidFill>
                <a:srgbClr val="003300"/>
              </a:solidFill>
              <a:ea typeface="黑体" panose="02010609060101010101" pitchFamily="2" charset="-122"/>
            </a:endParaRPr>
          </a:p>
        </p:txBody>
      </p:sp>
      <p:grpSp>
        <p:nvGrpSpPr>
          <p:cNvPr id="268315" name="Group 27"/>
          <p:cNvGrpSpPr/>
          <p:nvPr/>
        </p:nvGrpSpPr>
        <p:grpSpPr bwMode="auto">
          <a:xfrm>
            <a:off x="658813" y="1700213"/>
            <a:ext cx="817562" cy="373062"/>
            <a:chOff x="415" y="1071"/>
            <a:chExt cx="515" cy="235"/>
          </a:xfrm>
        </p:grpSpPr>
        <p:pic>
          <p:nvPicPr>
            <p:cNvPr id="16392" name="Picture 28" descr="1206569910349418633pitr_green_single_arrows_set_2_svg_hi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" y="1071"/>
              <a:ext cx="152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3" name="Picture 29" descr="1206569910349418633pitr_green_single_arrows_set_2_svg_hi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" y="1071"/>
              <a:ext cx="152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4" name="Picture 30" descr="1206569910349418633pitr_green_single_arrows_set_2_svg_hi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" y="1071"/>
              <a:ext cx="152" cy="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8338" name="Group 50"/>
          <p:cNvGrpSpPr/>
          <p:nvPr/>
        </p:nvGrpSpPr>
        <p:grpSpPr bwMode="auto">
          <a:xfrm>
            <a:off x="1995488" y="1628775"/>
            <a:ext cx="6897687" cy="4752975"/>
            <a:chOff x="1257" y="1026"/>
            <a:chExt cx="4345" cy="2994"/>
          </a:xfrm>
        </p:grpSpPr>
        <p:sp>
          <p:nvSpPr>
            <p:cNvPr id="2" name="圆角矩形 1"/>
            <p:cNvSpPr/>
            <p:nvPr/>
          </p:nvSpPr>
          <p:spPr>
            <a:xfrm>
              <a:off x="1257" y="1026"/>
              <a:ext cx="4345" cy="2994"/>
            </a:xfrm>
            <a:prstGeom prst="roundRect">
              <a:avLst>
                <a:gd name="adj" fmla="val 3057"/>
              </a:avLst>
            </a:pr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6391" name="Picture 49" descr="xi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3" y="1298"/>
              <a:ext cx="4082" cy="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8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8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8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8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8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268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3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9" name="Group 29"/>
          <p:cNvGrpSpPr/>
          <p:nvPr/>
        </p:nvGrpSpPr>
        <p:grpSpPr bwMode="auto">
          <a:xfrm>
            <a:off x="539750" y="1203325"/>
            <a:ext cx="8604250" cy="5122863"/>
            <a:chOff x="340" y="758"/>
            <a:chExt cx="5420" cy="3227"/>
          </a:xfrm>
        </p:grpSpPr>
        <p:pic>
          <p:nvPicPr>
            <p:cNvPr id="6152" name="Picture 21" descr="backborder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758"/>
              <a:ext cx="3674" cy="2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3" name="Picture 28" descr="b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0" y="1207"/>
              <a:ext cx="2400" cy="2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582" name="Text Box 22"/>
          <p:cNvSpPr txBox="1">
            <a:spLocks noChangeArrowheads="1"/>
          </p:cNvSpPr>
          <p:nvPr/>
        </p:nvSpPr>
        <p:spPr bwMode="auto">
          <a:xfrm>
            <a:off x="1185863" y="2276475"/>
            <a:ext cx="48260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FFB48E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理解邮件合并的作用</a:t>
            </a:r>
            <a:endParaRPr lang="en-US" altLang="zh-CN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理解邮件合并的应用范围</a:t>
            </a:r>
            <a:endParaRPr lang="zh-CN" altLang="en-US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583" name="Text Box 23"/>
          <p:cNvSpPr txBox="1">
            <a:spLocks noChangeArrowheads="1"/>
          </p:cNvSpPr>
          <p:nvPr/>
        </p:nvSpPr>
        <p:spPr bwMode="auto">
          <a:xfrm>
            <a:off x="1187450" y="4005263"/>
            <a:ext cx="48244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FFB48E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根据任务实际情况，设计邮件合并的基本文档：主文档和数据源</a:t>
            </a:r>
            <a:endParaRPr lang="en-US" altLang="zh-CN" b="1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4114" name="Rectangle 2"/>
          <p:cNvSpPr>
            <a:spLocks noChangeArrowheads="1"/>
          </p:cNvSpPr>
          <p:nvPr/>
        </p:nvSpPr>
        <p:spPr bwMode="auto">
          <a:xfrm>
            <a:off x="323850" y="0"/>
            <a:ext cx="7561263" cy="1052513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zh-CN" altLang="en-US" sz="28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 重点、难点</a:t>
            </a:r>
            <a:endParaRPr lang="zh-CN" altLang="en-US" sz="2800" b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4585" name="Rectangle 25"/>
          <p:cNvSpPr>
            <a:spLocks noChangeArrowheads="1"/>
          </p:cNvSpPr>
          <p:nvPr/>
        </p:nvSpPr>
        <p:spPr bwMode="auto">
          <a:xfrm>
            <a:off x="755650" y="1700213"/>
            <a:ext cx="24495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94343"/>
                    </a:gs>
                    <a:gs pos="100000">
                      <a:srgbClr val="CC000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SzPct val="150000"/>
              <a:buFontTx/>
              <a:buBlip>
                <a:blip r:embed="rId3"/>
              </a:buBlip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2" charset="-122"/>
              </a:rPr>
              <a:t>教学重点： </a:t>
            </a:r>
            <a:endParaRPr lang="zh-CN" altLang="en-US" sz="2000" b="1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  <p:sp>
        <p:nvSpPr>
          <p:cNvPr id="194586" name="Rectangle 26"/>
          <p:cNvSpPr>
            <a:spLocks noChangeArrowheads="1"/>
          </p:cNvSpPr>
          <p:nvPr/>
        </p:nvSpPr>
        <p:spPr bwMode="auto">
          <a:xfrm>
            <a:off x="754063" y="3481388"/>
            <a:ext cx="34575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94343"/>
                    </a:gs>
                    <a:gs pos="100000">
                      <a:srgbClr val="CC000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SzPct val="150000"/>
              <a:buFontTx/>
              <a:buBlip>
                <a:blip r:embed="rId3"/>
              </a:buBlip>
            </a:pPr>
            <a:r>
              <a:rPr lang="zh-CN" altLang="en-US" sz="2000" b="1">
                <a:solidFill>
                  <a:schemeClr val="bg1"/>
                </a:solidFill>
                <a:ea typeface="黑体" panose="02010609060101010101" pitchFamily="2" charset="-122"/>
              </a:rPr>
              <a:t>教学难点： </a:t>
            </a:r>
            <a:endParaRPr lang="zh-CN" altLang="en-US" sz="2000" b="1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7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9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9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19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19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19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4114" grpId="0"/>
      <p:bldP spid="19458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4" name="Rectangle 2"/>
          <p:cNvSpPr>
            <a:spLocks noChangeArrowheads="1"/>
          </p:cNvSpPr>
          <p:nvPr/>
        </p:nvSpPr>
        <p:spPr bwMode="auto">
          <a:xfrm>
            <a:off x="323850" y="0"/>
            <a:ext cx="7561263" cy="1052513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zh-CN" altLang="en-US" sz="28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 知识、能力、素质目标</a:t>
            </a:r>
            <a:endParaRPr lang="zh-CN" altLang="en-US" sz="2800" b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171" name="AutoShape 17"/>
          <p:cNvSpPr>
            <a:spLocks noChangeArrowheads="1"/>
          </p:cNvSpPr>
          <p:nvPr/>
        </p:nvSpPr>
        <p:spPr bwMode="auto">
          <a:xfrm>
            <a:off x="827088" y="3573463"/>
            <a:ext cx="6064250" cy="1079500"/>
          </a:xfrm>
          <a:prstGeom prst="roundRect">
            <a:avLst>
              <a:gd name="adj" fmla="val 16667"/>
            </a:avLst>
          </a:prstGeom>
          <a:solidFill>
            <a:srgbClr val="0072BB">
              <a:alpha val="70195"/>
            </a:srgbClr>
          </a:solidFill>
          <a:ln w="28575" cap="rnd" algn="ctr">
            <a:solidFill>
              <a:schemeClr val="tx1"/>
            </a:solidFill>
            <a:prstDash val="sysDot"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0" rIns="36000" bIns="0"/>
          <a:lstStyle/>
          <a:p>
            <a:pPr>
              <a:lnSpc>
                <a:spcPct val="130000"/>
              </a:lnSpc>
              <a:buSzPct val="145000"/>
              <a:buFontTx/>
              <a:buBlip>
                <a:blip r:embed="rId1"/>
              </a:buBlip>
            </a:pPr>
            <a:r>
              <a:rPr lang="zh-CN" altLang="en-US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能运用邮件合并工具栏，实现</a:t>
            </a:r>
            <a:r>
              <a:rPr lang="en-US" altLang="zh-CN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word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文档批量处理</a:t>
            </a:r>
            <a:endParaRPr lang="zh-CN" altLang="en-US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SzPct val="145000"/>
              <a:buFontTx/>
              <a:buBlip>
                <a:blip r:embed="rId1"/>
              </a:buBlip>
            </a:pPr>
            <a:r>
              <a:rPr lang="zh-CN" altLang="en-US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能运用邮件合并向导 ，实现</a:t>
            </a:r>
            <a:r>
              <a:rPr lang="en-US" altLang="zh-CN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word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文档批量处理</a:t>
            </a:r>
            <a:endParaRPr lang="en-US" altLang="zh-CN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7172" name="Picture 18" descr="student-study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688" y="3976688"/>
            <a:ext cx="2881312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AutoShape 20"/>
          <p:cNvSpPr>
            <a:spLocks noChangeArrowheads="1"/>
          </p:cNvSpPr>
          <p:nvPr/>
        </p:nvSpPr>
        <p:spPr bwMode="auto">
          <a:xfrm>
            <a:off x="1474788" y="4926013"/>
            <a:ext cx="6121400" cy="1382712"/>
          </a:xfrm>
          <a:prstGeom prst="roundRect">
            <a:avLst>
              <a:gd name="adj" fmla="val 16667"/>
            </a:avLst>
          </a:prstGeom>
          <a:solidFill>
            <a:srgbClr val="0072BB">
              <a:alpha val="70195"/>
            </a:srgbClr>
          </a:solidFill>
          <a:ln w="28575" cap="rnd" algn="ctr">
            <a:solidFill>
              <a:schemeClr val="tx1"/>
            </a:solidFill>
            <a:prstDash val="sysDot"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0" rIns="36000" bIns="0"/>
          <a:lstStyle/>
          <a:p>
            <a:pPr>
              <a:lnSpc>
                <a:spcPct val="130000"/>
              </a:lnSpc>
              <a:buSzPct val="145000"/>
              <a:buFontTx/>
              <a:buBlip>
                <a:blip r:embed="rId1"/>
              </a:buBlip>
            </a:pPr>
            <a:r>
              <a:rPr lang="zh-CN" altLang="en-US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培养学生的互帮互助的团队协作精神</a:t>
            </a:r>
            <a:endParaRPr lang="zh-CN" altLang="en-US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SzPct val="145000"/>
              <a:buFontTx/>
              <a:buBlip>
                <a:blip r:embed="rId1"/>
              </a:buBlip>
            </a:pPr>
            <a:r>
              <a:rPr lang="zh-CN" altLang="en-US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提高学生综合实践能力和自主创新能力</a:t>
            </a:r>
            <a:endParaRPr lang="en-US" altLang="zh-CN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SzPct val="145000"/>
              <a:buFontTx/>
              <a:buBlip>
                <a:blip r:embed="rId1"/>
              </a:buBlip>
            </a:pPr>
            <a:r>
              <a:rPr lang="zh-CN" altLang="en-US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培养学生发现美和创造美的能力</a:t>
            </a:r>
            <a:r>
              <a:rPr lang="en-US" altLang="zh-CN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提高学生的审美情趣</a:t>
            </a:r>
            <a:endParaRPr lang="zh-CN" altLang="en-US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4" name="AutoShape 21"/>
          <p:cNvSpPr>
            <a:spLocks noChangeArrowheads="1"/>
          </p:cNvSpPr>
          <p:nvPr/>
        </p:nvSpPr>
        <p:spPr bwMode="auto">
          <a:xfrm>
            <a:off x="6989763" y="3513138"/>
            <a:ext cx="503237" cy="11366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94343"/>
              </a:gs>
              <a:gs pos="100000">
                <a:srgbClr val="CC0000"/>
              </a:gs>
            </a:gsLst>
            <a:lin ang="5400000" scaled="1"/>
          </a:gradFill>
          <a:ln w="19050" algn="ctr">
            <a:solidFill>
              <a:srgbClr val="CC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wrap="none"/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latin typeface="NeoSans" pitchFamily="50" charset="0"/>
                <a:ea typeface="黑体" panose="02010609060101010101" pitchFamily="2" charset="-122"/>
                <a:cs typeface="Arial" panose="020B0604020202020204" pitchFamily="34" charset="0"/>
              </a:rPr>
              <a:t>能力目标</a:t>
            </a:r>
            <a:endParaRPr lang="zh-CN" altLang="en-US">
              <a:solidFill>
                <a:schemeClr val="bg1"/>
              </a:solidFill>
              <a:latin typeface="NeoSans" pitchFamily="50" charset="0"/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  <p:sp>
        <p:nvSpPr>
          <p:cNvPr id="7175" name="AutoShape 23"/>
          <p:cNvSpPr>
            <a:spLocks noChangeArrowheads="1"/>
          </p:cNvSpPr>
          <p:nvPr/>
        </p:nvSpPr>
        <p:spPr bwMode="auto">
          <a:xfrm>
            <a:off x="827088" y="1830388"/>
            <a:ext cx="503237" cy="12969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94343"/>
              </a:gs>
              <a:gs pos="100000">
                <a:srgbClr val="CC0000"/>
              </a:gs>
            </a:gsLst>
            <a:lin ang="5400000" scaled="1"/>
          </a:gradFill>
          <a:ln w="19050" algn="ctr">
            <a:solidFill>
              <a:srgbClr val="CC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wrap="none"/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latin typeface="NeoSans" pitchFamily="50" charset="0"/>
                <a:ea typeface="黑体" panose="02010609060101010101" pitchFamily="2" charset="-122"/>
                <a:cs typeface="Arial" panose="020B0604020202020204" pitchFamily="34" charset="0"/>
              </a:rPr>
              <a:t>知识目标</a:t>
            </a:r>
            <a:endParaRPr lang="zh-CN" altLang="en-US">
              <a:solidFill>
                <a:schemeClr val="bg1"/>
              </a:solidFill>
              <a:latin typeface="NeoSans" pitchFamily="50" charset="0"/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  <p:sp>
        <p:nvSpPr>
          <p:cNvPr id="7176" name="AutoShape 24"/>
          <p:cNvSpPr>
            <a:spLocks noChangeArrowheads="1"/>
          </p:cNvSpPr>
          <p:nvPr/>
        </p:nvSpPr>
        <p:spPr bwMode="auto">
          <a:xfrm>
            <a:off x="811213" y="5027613"/>
            <a:ext cx="503237" cy="12112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94343"/>
              </a:gs>
              <a:gs pos="100000">
                <a:srgbClr val="CC0000"/>
              </a:gs>
            </a:gsLst>
            <a:lin ang="5400000" scaled="1"/>
          </a:gradFill>
          <a:ln w="19050" algn="ctr">
            <a:solidFill>
              <a:srgbClr val="CC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wrap="none"/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latin typeface="NeoSans" pitchFamily="50" charset="0"/>
                <a:ea typeface="黑体" panose="02010609060101010101" pitchFamily="2" charset="-122"/>
                <a:cs typeface="Arial" panose="020B0604020202020204" pitchFamily="34" charset="0"/>
              </a:rPr>
              <a:t>素质目标</a:t>
            </a:r>
            <a:endParaRPr lang="zh-CN" altLang="en-US">
              <a:solidFill>
                <a:schemeClr val="bg1"/>
              </a:solidFill>
              <a:latin typeface="NeoSans" pitchFamily="50" charset="0"/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  <p:sp>
        <p:nvSpPr>
          <p:cNvPr id="7177" name="Text Box 25"/>
          <p:cNvSpPr txBox="1">
            <a:spLocks noChangeArrowheads="1"/>
          </p:cNvSpPr>
          <p:nvPr/>
        </p:nvSpPr>
        <p:spPr bwMode="auto">
          <a:xfrm>
            <a:off x="7488238" y="1052513"/>
            <a:ext cx="1655762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94343"/>
                    </a:gs>
                    <a:gs pos="100000">
                      <a:srgbClr val="CC000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zh-CN" sz="4800" b="1">
                <a:solidFill>
                  <a:srgbClr val="FF6600"/>
                </a:solidFill>
                <a:latin typeface="Cooper Black" panose="0208090404030B020404" pitchFamily="18" charset="0"/>
              </a:rPr>
              <a:t>90</a:t>
            </a:r>
            <a:r>
              <a:rPr lang="zh-CN" altLang="en-US" sz="2000" b="1">
                <a:solidFill>
                  <a:srgbClr val="0072BB"/>
                </a:solidFill>
                <a:latin typeface="Cooper Black" panose="0208090404030B020404" pitchFamily="18" charset="0"/>
                <a:ea typeface="黑体" panose="02010609060101010101" pitchFamily="2" charset="-122"/>
              </a:rPr>
              <a:t>分钟</a:t>
            </a:r>
            <a:endParaRPr lang="zh-CN" altLang="en-US" sz="2000" b="1">
              <a:solidFill>
                <a:srgbClr val="0072BB"/>
              </a:solidFill>
              <a:latin typeface="Cooper Black" panose="0208090404030B020404" pitchFamily="18" charset="0"/>
              <a:ea typeface="黑体" panose="02010609060101010101" pitchFamily="2" charset="-122"/>
            </a:endParaRPr>
          </a:p>
        </p:txBody>
      </p:sp>
      <p:sp>
        <p:nvSpPr>
          <p:cNvPr id="7178" name="AutoShape 26"/>
          <p:cNvSpPr>
            <a:spLocks noChangeArrowheads="1"/>
          </p:cNvSpPr>
          <p:nvPr/>
        </p:nvSpPr>
        <p:spPr bwMode="auto">
          <a:xfrm>
            <a:off x="1474788" y="1698625"/>
            <a:ext cx="6192837" cy="1576388"/>
          </a:xfrm>
          <a:prstGeom prst="roundRect">
            <a:avLst>
              <a:gd name="adj" fmla="val 16667"/>
            </a:avLst>
          </a:prstGeom>
          <a:solidFill>
            <a:srgbClr val="0072BB">
              <a:alpha val="70195"/>
            </a:srgbClr>
          </a:solidFill>
          <a:ln w="28575" cap="rnd" algn="ctr">
            <a:solidFill>
              <a:schemeClr val="tx1"/>
            </a:solidFill>
            <a:prstDash val="sysDot"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tIns="0" rIns="36000" bIns="0"/>
          <a:lstStyle/>
          <a:p>
            <a:pPr>
              <a:lnSpc>
                <a:spcPct val="130000"/>
              </a:lnSpc>
              <a:buSzPct val="145000"/>
              <a:buFontTx/>
              <a:buBlip>
                <a:blip r:embed="rId1"/>
              </a:buBlip>
            </a:pPr>
            <a:r>
              <a:rPr lang="zh-CN" altLang="en-US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理解邮件合并的作用</a:t>
            </a:r>
            <a:endParaRPr lang="zh-CN" altLang="en-US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SzPct val="145000"/>
              <a:buFontTx/>
              <a:buBlip>
                <a:blip r:embed="rId1"/>
              </a:buBlip>
            </a:pPr>
            <a:r>
              <a:rPr lang="zh-CN" altLang="en-US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理解邮件合并的应用范围</a:t>
            </a:r>
            <a:endParaRPr lang="zh-CN" altLang="en-US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SzPct val="145000"/>
              <a:buFontTx/>
              <a:buBlip>
                <a:blip r:embed="rId1"/>
              </a:buBlip>
            </a:pPr>
            <a:r>
              <a:rPr lang="zh-CN" altLang="en-US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理解邮件合并主文档、数据源、合并文档之间联系</a:t>
            </a:r>
            <a:endParaRPr lang="en-US" altLang="zh-CN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SzPct val="145000"/>
            </a:pPr>
            <a:endParaRPr lang="en-US" altLang="zh-CN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0"/>
            <a:ext cx="7561263" cy="1052513"/>
          </a:xfrm>
          <a:effectLst>
            <a:outerShdw dist="17961" dir="135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zh-CN" altLang="en-US" sz="2800" smtClean="0">
                <a:solidFill>
                  <a:srgbClr val="003300"/>
                </a:solidFill>
              </a:rPr>
              <a:t> 目 录 </a:t>
            </a:r>
            <a:endParaRPr lang="zh-CN" altLang="en-US" sz="2800" smtClean="0">
              <a:solidFill>
                <a:srgbClr val="003300"/>
              </a:solidFill>
            </a:endParaRPr>
          </a:p>
        </p:txBody>
      </p:sp>
      <p:grpSp>
        <p:nvGrpSpPr>
          <p:cNvPr id="8195" name="Group 65"/>
          <p:cNvGrpSpPr/>
          <p:nvPr/>
        </p:nvGrpSpPr>
        <p:grpSpPr bwMode="auto">
          <a:xfrm>
            <a:off x="1747838" y="2924175"/>
            <a:ext cx="5803900" cy="539750"/>
            <a:chOff x="1101" y="1842"/>
            <a:chExt cx="3656" cy="340"/>
          </a:xfrm>
        </p:grpSpPr>
        <p:sp>
          <p:nvSpPr>
            <p:cNvPr id="296980" name="Rectangle 20"/>
            <p:cNvSpPr>
              <a:spLocks noChangeArrowheads="1"/>
            </p:cNvSpPr>
            <p:nvPr/>
          </p:nvSpPr>
          <p:spPr bwMode="auto">
            <a:xfrm>
              <a:off x="1101" y="1842"/>
              <a:ext cx="907" cy="340"/>
            </a:xfrm>
            <a:prstGeom prst="rect">
              <a:avLst/>
            </a:prstGeom>
            <a:solidFill>
              <a:srgbClr val="FF0000"/>
            </a:solidFill>
            <a:ln w="28575" algn="ctr">
              <a:miter lim="800000"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00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r>
                <a:rPr lang="zh-CN" altLang="en-US" sz="2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  <a:r>
                <a:rPr lang="en-US" altLang="zh-CN" sz="23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 </a:t>
              </a:r>
              <a:r>
                <a:rPr lang="en-US" altLang="zh-CN">
                  <a:solidFill>
                    <a:schemeClr val="bg1"/>
                  </a:solidFill>
                </a:rPr>
                <a:t> 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  <p:sp>
          <p:nvSpPr>
            <p:cNvPr id="296987" name="Rectangle 27"/>
            <p:cNvSpPr>
              <a:spLocks noChangeArrowheads="1"/>
            </p:cNvSpPr>
            <p:nvPr/>
          </p:nvSpPr>
          <p:spPr bwMode="auto">
            <a:xfrm>
              <a:off x="2018" y="1842"/>
              <a:ext cx="907" cy="340"/>
            </a:xfrm>
            <a:prstGeom prst="rect">
              <a:avLst/>
            </a:prstGeom>
            <a:solidFill>
              <a:srgbClr val="FFCC00"/>
            </a:solidFill>
            <a:ln w="28575" algn="ctr">
              <a:solidFill>
                <a:schemeClr val="bg2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2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  <a:r>
                <a:rPr lang="en-US" altLang="zh-CN" sz="23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 </a:t>
              </a:r>
              <a:r>
                <a:rPr lang="en-US" altLang="zh-CN">
                  <a:solidFill>
                    <a:schemeClr val="bg1"/>
                  </a:solidFill>
                </a:rPr>
                <a:t> 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  <p:sp>
          <p:nvSpPr>
            <p:cNvPr id="296988" name="Rectangle 28"/>
            <p:cNvSpPr>
              <a:spLocks noChangeArrowheads="1"/>
            </p:cNvSpPr>
            <p:nvPr/>
          </p:nvSpPr>
          <p:spPr bwMode="auto">
            <a:xfrm>
              <a:off x="2925" y="1842"/>
              <a:ext cx="907" cy="340"/>
            </a:xfrm>
            <a:prstGeom prst="rect">
              <a:avLst/>
            </a:prstGeom>
            <a:solidFill>
              <a:srgbClr val="D9098D"/>
            </a:solidFill>
            <a:ln w="28575" algn="ctr">
              <a:solidFill>
                <a:schemeClr val="bg2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2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  <a:r>
                <a:rPr lang="en-US" altLang="zh-CN" sz="23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3 </a:t>
              </a:r>
              <a:r>
                <a:rPr lang="en-US" altLang="zh-CN">
                  <a:solidFill>
                    <a:schemeClr val="bg1"/>
                  </a:solidFill>
                </a:rPr>
                <a:t> 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  <p:sp>
          <p:nvSpPr>
            <p:cNvPr id="296989" name="Rectangle 29"/>
            <p:cNvSpPr>
              <a:spLocks noChangeArrowheads="1"/>
            </p:cNvSpPr>
            <p:nvPr/>
          </p:nvSpPr>
          <p:spPr bwMode="auto">
            <a:xfrm>
              <a:off x="3850" y="1842"/>
              <a:ext cx="907" cy="340"/>
            </a:xfrm>
            <a:prstGeom prst="rect">
              <a:avLst/>
            </a:prstGeom>
            <a:solidFill>
              <a:srgbClr val="008000"/>
            </a:solidFill>
            <a:ln w="28575" algn="ctr">
              <a:solidFill>
                <a:schemeClr val="bg2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2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  <a:r>
                <a:rPr lang="en-US" altLang="zh-CN" sz="23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4 </a:t>
              </a:r>
              <a:r>
                <a:rPr lang="en-US" altLang="zh-CN">
                  <a:solidFill>
                    <a:schemeClr val="bg1"/>
                  </a:solidFill>
                </a:rPr>
                <a:t> 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</p:grpSp>
      <p:grpSp>
        <p:nvGrpSpPr>
          <p:cNvPr id="8196" name="Group 68"/>
          <p:cNvGrpSpPr/>
          <p:nvPr/>
        </p:nvGrpSpPr>
        <p:grpSpPr bwMode="auto">
          <a:xfrm>
            <a:off x="1820863" y="4568825"/>
            <a:ext cx="5834062" cy="547688"/>
            <a:chOff x="1147" y="2878"/>
            <a:chExt cx="3675" cy="345"/>
          </a:xfrm>
        </p:grpSpPr>
        <p:grpSp>
          <p:nvGrpSpPr>
            <p:cNvPr id="8202" name="Group 63"/>
            <p:cNvGrpSpPr/>
            <p:nvPr/>
          </p:nvGrpSpPr>
          <p:grpSpPr bwMode="auto">
            <a:xfrm>
              <a:off x="1147" y="2885"/>
              <a:ext cx="738" cy="338"/>
              <a:chOff x="1147" y="2885"/>
              <a:chExt cx="738" cy="338"/>
            </a:xfrm>
          </p:grpSpPr>
          <p:sp>
            <p:nvSpPr>
              <p:cNvPr id="8212" name="矩形 11"/>
              <p:cNvSpPr>
                <a:spLocks noChangeArrowheads="1"/>
              </p:cNvSpPr>
              <p:nvPr/>
            </p:nvSpPr>
            <p:spPr bwMode="auto">
              <a:xfrm>
                <a:off x="1147" y="2885"/>
                <a:ext cx="6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latinLnBrk="1">
                  <a:buClr>
                    <a:srgbClr val="FF0000"/>
                  </a:buClr>
                  <a:buSzPct val="70000"/>
                  <a:buFont typeface="Wingdings" panose="05000000000000000000" pitchFamily="2" charset="2"/>
                  <a:buNone/>
                </a:pPr>
                <a:r>
                  <a:rPr kumimoji="1" lang="zh-CN" altLang="en-US">
                    <a:latin typeface="黑体" panose="02010609060101010101" pitchFamily="2" charset="-122"/>
                    <a:ea typeface="黑体" panose="02010609060101010101" pitchFamily="2" charset="-122"/>
                  </a:rPr>
                  <a:t>引入案例    </a:t>
                </a:r>
                <a:endParaRPr kumimoji="1" lang="zh-CN" altLang="en-US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8213" name="直接连接符 15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47" y="3104"/>
                <a:ext cx="738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8203" name="Group 64"/>
            <p:cNvGrpSpPr/>
            <p:nvPr/>
          </p:nvGrpSpPr>
          <p:grpSpPr bwMode="auto">
            <a:xfrm>
              <a:off x="1957" y="2878"/>
              <a:ext cx="908" cy="343"/>
              <a:chOff x="1957" y="2878"/>
              <a:chExt cx="908" cy="343"/>
            </a:xfrm>
          </p:grpSpPr>
          <p:sp>
            <p:nvSpPr>
              <p:cNvPr id="8210" name="矩形 8"/>
              <p:cNvSpPr>
                <a:spLocks noChangeArrowheads="1"/>
              </p:cNvSpPr>
              <p:nvPr/>
            </p:nvSpPr>
            <p:spPr bwMode="auto">
              <a:xfrm>
                <a:off x="1957" y="2878"/>
                <a:ext cx="90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zh-CN" altLang="en-US">
                    <a:latin typeface="黑体" panose="02010609060101010101" pitchFamily="2" charset="-122"/>
                    <a:ea typeface="黑体" panose="02010609060101010101" pitchFamily="2" charset="-122"/>
                  </a:rPr>
                  <a:t>  分析案例 </a:t>
                </a:r>
                <a:endParaRPr lang="zh-CN" altLang="en-US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8211" name="直接连接符 6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7" y="3102"/>
                <a:ext cx="737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8204" name="Group 57"/>
            <p:cNvGrpSpPr/>
            <p:nvPr/>
          </p:nvGrpSpPr>
          <p:grpSpPr bwMode="auto">
            <a:xfrm>
              <a:off x="3929" y="2885"/>
              <a:ext cx="893" cy="337"/>
              <a:chOff x="3984" y="3339"/>
              <a:chExt cx="893" cy="337"/>
            </a:xfrm>
          </p:grpSpPr>
          <p:sp>
            <p:nvSpPr>
              <p:cNvPr id="8208" name="矩形 9"/>
              <p:cNvSpPr>
                <a:spLocks noChangeArrowheads="1"/>
              </p:cNvSpPr>
              <p:nvPr/>
            </p:nvSpPr>
            <p:spPr bwMode="auto">
              <a:xfrm>
                <a:off x="3990" y="3339"/>
                <a:ext cx="83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latinLnBrk="1">
                  <a:buClr>
                    <a:srgbClr val="FF0000"/>
                  </a:buClr>
                  <a:buSzPct val="70000"/>
                </a:pPr>
                <a:r>
                  <a:rPr kumimoji="1" lang="zh-CN" altLang="en-US">
                    <a:latin typeface="黑体" panose="02010609060101010101" pitchFamily="2" charset="-122"/>
                    <a:ea typeface="黑体" panose="02010609060101010101" pitchFamily="2" charset="-122"/>
                  </a:rPr>
                  <a:t> 案例拓展 </a:t>
                </a:r>
                <a:endParaRPr kumimoji="1" lang="zh-CN" altLang="en-US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8209" name="直接连接符 9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84" y="3554"/>
                <a:ext cx="89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8205" name="组合 17"/>
            <p:cNvGrpSpPr/>
            <p:nvPr/>
          </p:nvGrpSpPr>
          <p:grpSpPr bwMode="auto">
            <a:xfrm>
              <a:off x="2948" y="2885"/>
              <a:ext cx="836" cy="336"/>
              <a:chOff x="2502288" y="2671700"/>
              <a:chExt cx="1326924" cy="534193"/>
            </a:xfrm>
          </p:grpSpPr>
          <p:sp>
            <p:nvSpPr>
              <p:cNvPr id="8206" name="矩形 10"/>
              <p:cNvSpPr>
                <a:spLocks noChangeArrowheads="1"/>
              </p:cNvSpPr>
              <p:nvPr/>
            </p:nvSpPr>
            <p:spPr bwMode="auto">
              <a:xfrm>
                <a:off x="2502288" y="2671700"/>
                <a:ext cx="1326924" cy="367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latinLnBrk="1">
                  <a:buClr>
                    <a:srgbClr val="FF0000"/>
                  </a:buClr>
                  <a:buSzPct val="70000"/>
                </a:pPr>
                <a:r>
                  <a:rPr kumimoji="1" lang="zh-CN" altLang="en-US">
                    <a:latin typeface="黑体" panose="02010609060101010101" pitchFamily="2" charset="-122"/>
                    <a:ea typeface="黑体" panose="02010609060101010101" pitchFamily="2" charset="-122"/>
                  </a:rPr>
                  <a:t> 制作案例 </a:t>
                </a:r>
                <a:endParaRPr kumimoji="1" lang="zh-CN" altLang="en-US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8207" name="直接连接符 12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19743" y="3016906"/>
                <a:ext cx="1169788" cy="1889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8197" name="Group 66"/>
          <p:cNvGrpSpPr/>
          <p:nvPr/>
        </p:nvGrpSpPr>
        <p:grpSpPr bwMode="auto">
          <a:xfrm>
            <a:off x="2370138" y="3478213"/>
            <a:ext cx="4540250" cy="1101725"/>
            <a:chOff x="1493" y="2191"/>
            <a:chExt cx="2860" cy="694"/>
          </a:xfrm>
        </p:grpSpPr>
        <p:cxnSp>
          <p:nvCxnSpPr>
            <p:cNvPr id="8198" name="AutoShape 30"/>
            <p:cNvCxnSpPr>
              <a:cxnSpLocks noChangeShapeType="1"/>
              <a:stCxn id="296980" idx="2"/>
              <a:endCxn id="8212" idx="0"/>
            </p:cNvCxnSpPr>
            <p:nvPr/>
          </p:nvCxnSpPr>
          <p:spPr bwMode="auto">
            <a:xfrm rot="5400000">
              <a:off x="1177" y="2507"/>
              <a:ext cx="694" cy="62"/>
            </a:xfrm>
            <a:prstGeom prst="bentConnector3">
              <a:avLst>
                <a:gd name="adj1" fmla="val 49278"/>
              </a:avLst>
            </a:prstGeom>
            <a:noFill/>
            <a:ln w="12700">
              <a:solidFill>
                <a:schemeClr val="tx1"/>
              </a:solidFill>
              <a:miter lim="800000"/>
              <a:headEnd type="oval"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99" name="AutoShape 58"/>
            <p:cNvCxnSpPr>
              <a:cxnSpLocks noChangeShapeType="1"/>
              <a:stCxn id="296987" idx="2"/>
              <a:endCxn id="8210" idx="0"/>
            </p:cNvCxnSpPr>
            <p:nvPr/>
          </p:nvCxnSpPr>
          <p:spPr bwMode="auto">
            <a:xfrm rot="5400000">
              <a:off x="2098" y="2504"/>
              <a:ext cx="687" cy="61"/>
            </a:xfrm>
            <a:prstGeom prst="bentConnector3">
              <a:avLst>
                <a:gd name="adj1" fmla="val 49347"/>
              </a:avLst>
            </a:prstGeom>
            <a:noFill/>
            <a:ln w="12700">
              <a:solidFill>
                <a:schemeClr val="tx1"/>
              </a:solidFill>
              <a:miter lim="800000"/>
              <a:headEnd type="oval"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00" name="AutoShape 59"/>
            <p:cNvCxnSpPr>
              <a:cxnSpLocks noChangeShapeType="1"/>
              <a:stCxn id="296988" idx="2"/>
              <a:endCxn id="8206" idx="0"/>
            </p:cNvCxnSpPr>
            <p:nvPr/>
          </p:nvCxnSpPr>
          <p:spPr bwMode="auto">
            <a:xfrm rot="5400000">
              <a:off x="3026" y="2531"/>
              <a:ext cx="694" cy="13"/>
            </a:xfrm>
            <a:prstGeom prst="bentConnector3">
              <a:avLst>
                <a:gd name="adj1" fmla="val 49278"/>
              </a:avLst>
            </a:prstGeom>
            <a:noFill/>
            <a:ln w="12700">
              <a:solidFill>
                <a:schemeClr val="tx1"/>
              </a:solidFill>
              <a:miter lim="800000"/>
              <a:headEnd type="oval"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01" name="AutoShape 60"/>
            <p:cNvCxnSpPr>
              <a:cxnSpLocks noChangeShapeType="1"/>
              <a:stCxn id="296989" idx="2"/>
              <a:endCxn id="8208" idx="0"/>
            </p:cNvCxnSpPr>
            <p:nvPr/>
          </p:nvCxnSpPr>
          <p:spPr bwMode="auto">
            <a:xfrm rot="16200000" flipH="1">
              <a:off x="3982" y="2513"/>
              <a:ext cx="694" cy="49"/>
            </a:xfrm>
            <a:prstGeom prst="bentConnector3">
              <a:avLst>
                <a:gd name="adj1" fmla="val 49278"/>
              </a:avLst>
            </a:prstGeom>
            <a:noFill/>
            <a:ln w="12700">
              <a:solidFill>
                <a:schemeClr val="tx1"/>
              </a:solidFill>
              <a:miter lim="800000"/>
              <a:headEnd type="oval"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7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41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4" name="Rectangle 2"/>
          <p:cNvSpPr>
            <a:spLocks noChangeArrowheads="1"/>
          </p:cNvSpPr>
          <p:nvPr/>
        </p:nvSpPr>
        <p:spPr bwMode="auto">
          <a:xfrm>
            <a:off x="323850" y="0"/>
            <a:ext cx="7561263" cy="1052513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zh-CN" altLang="en-US" sz="28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 引入案例</a:t>
            </a:r>
            <a:endParaRPr lang="en-US" altLang="zh-CN" sz="2800" b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32855" name="Group 55"/>
          <p:cNvGrpSpPr/>
          <p:nvPr/>
        </p:nvGrpSpPr>
        <p:grpSpPr bwMode="auto">
          <a:xfrm>
            <a:off x="4211638" y="5556250"/>
            <a:ext cx="3568700" cy="536575"/>
            <a:chOff x="1066" y="1096"/>
            <a:chExt cx="2248" cy="338"/>
          </a:xfrm>
        </p:grpSpPr>
        <p:pic>
          <p:nvPicPr>
            <p:cNvPr id="9235" name="Picture 20" descr="num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" y="1108"/>
              <a:ext cx="907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6" name="Picture 21" descr="num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" y="1096"/>
              <a:ext cx="998" cy="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7" name="Picture 22" descr="029"/>
            <p:cNvPicPr>
              <a:picLocks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3" y="1226"/>
              <a:ext cx="340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2854" name="Group 54"/>
          <p:cNvGrpSpPr/>
          <p:nvPr/>
        </p:nvGrpSpPr>
        <p:grpSpPr bwMode="auto">
          <a:xfrm>
            <a:off x="4284663" y="1052513"/>
            <a:ext cx="3889375" cy="4538662"/>
            <a:chOff x="2789" y="1888"/>
            <a:chExt cx="2450" cy="1769"/>
          </a:xfrm>
        </p:grpSpPr>
        <p:pic>
          <p:nvPicPr>
            <p:cNvPr id="9232" name="Picture 24" descr="手写的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7" b="270"/>
            <a:stretch>
              <a:fillRect/>
            </a:stretch>
          </p:blipFill>
          <p:spPr bwMode="auto">
            <a:xfrm>
              <a:off x="3107" y="2614"/>
              <a:ext cx="1887" cy="930"/>
            </a:xfrm>
            <a:prstGeom prst="rect">
              <a:avLst/>
            </a:prstGeom>
            <a:noFill/>
            <a:ln w="19050">
              <a:solidFill>
                <a:schemeClr val="bg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圆角矩形 1"/>
            <p:cNvSpPr/>
            <p:nvPr/>
          </p:nvSpPr>
          <p:spPr>
            <a:xfrm>
              <a:off x="2789" y="1888"/>
              <a:ext cx="2450" cy="1769"/>
            </a:xfrm>
            <a:prstGeom prst="roundRect">
              <a:avLst>
                <a:gd name="adj" fmla="val 3057"/>
              </a:avLst>
            </a:pr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34" name="Text Box 27"/>
            <p:cNvSpPr txBox="1">
              <a:spLocks noChangeArrowheads="1"/>
            </p:cNvSpPr>
            <p:nvPr/>
          </p:nvSpPr>
          <p:spPr bwMode="auto">
            <a:xfrm>
              <a:off x="2871" y="1924"/>
              <a:ext cx="2359" cy="6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94343"/>
                      </a:gs>
                      <a:gs pos="100000">
                        <a:srgbClr val="CC0000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CC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0000"/>
                </a:lnSpc>
                <a:spcBef>
                  <a:spcPct val="50000"/>
                </a:spcBef>
              </a:pPr>
              <a:endParaRPr lang="zh-CN" altLang="en-US" b="1"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 eaLnBrk="1" hangingPunct="1">
                <a:lnSpc>
                  <a:spcPct val="110000"/>
                </a:lnSpc>
                <a:spcBef>
                  <a:spcPct val="50000"/>
                </a:spcBef>
              </a:pPr>
              <a:r>
                <a:rPr lang="zh-CN" altLang="en-US" b="1">
                  <a:latin typeface="黑体" panose="02010609060101010101" pitchFamily="2" charset="-122"/>
                  <a:ea typeface="黑体" panose="02010609060101010101" pitchFamily="2" charset="-122"/>
                </a:rPr>
                <a:t>假设学生在医院实习，护士长要学生完成任务，将</a:t>
              </a:r>
              <a:r>
                <a:rPr lang="en-US" altLang="zh-CN" b="1">
                  <a:latin typeface="黑体" panose="02010609060101010101" pitchFamily="2" charset="-122"/>
                  <a:ea typeface="黑体" panose="02010609060101010101" pitchFamily="2" charset="-122"/>
                </a:rPr>
                <a:t>100</a:t>
              </a:r>
              <a:r>
                <a:rPr lang="zh-CN" altLang="en-US" b="1">
                  <a:latin typeface="黑体" panose="02010609060101010101" pitchFamily="2" charset="-122"/>
                  <a:ea typeface="黑体" panose="02010609060101010101" pitchFamily="2" charset="-122"/>
                </a:rPr>
                <a:t>张</a:t>
              </a:r>
              <a:r>
                <a:rPr lang="zh-CN" altLang="en-US" b="1">
                  <a:ea typeface="黑体" panose="02010609060101010101" pitchFamily="2" charset="-122"/>
                </a:rPr>
                <a:t>“</a:t>
              </a:r>
              <a:r>
                <a:rPr lang="zh-CN" altLang="en-US" b="1">
                  <a:latin typeface="黑体" panose="02010609060101010101" pitchFamily="2" charset="-122"/>
                  <a:ea typeface="黑体" panose="02010609060101010101" pitchFamily="2" charset="-122"/>
                </a:rPr>
                <a:t>手写的</a:t>
              </a:r>
              <a:r>
                <a:rPr lang="zh-CN" altLang="en-US" b="1">
                  <a:ea typeface="黑体" panose="02010609060101010101" pitchFamily="2" charset="-122"/>
                </a:rPr>
                <a:t>”</a:t>
              </a:r>
              <a:r>
                <a:rPr lang="zh-CN" altLang="en-US" b="1">
                  <a:latin typeface="黑体" panose="02010609060101010101" pitchFamily="2" charset="-122"/>
                  <a:ea typeface="黑体" panose="02010609060101010101" pitchFamily="2" charset="-122"/>
                </a:rPr>
                <a:t>床头卡换成</a:t>
              </a:r>
              <a:r>
                <a:rPr lang="zh-CN" altLang="en-US" b="1">
                  <a:ea typeface="黑体" panose="02010609060101010101" pitchFamily="2" charset="-122"/>
                </a:rPr>
                <a:t>“</a:t>
              </a:r>
              <a:r>
                <a:rPr lang="zh-CN" altLang="en-US" b="1">
                  <a:latin typeface="黑体" panose="02010609060101010101" pitchFamily="2" charset="-122"/>
                  <a:ea typeface="黑体" panose="02010609060101010101" pitchFamily="2" charset="-122"/>
                </a:rPr>
                <a:t>打印的</a:t>
              </a:r>
              <a:r>
                <a:rPr lang="zh-CN" altLang="en-US" b="1">
                  <a:ea typeface="黑体" panose="02010609060101010101" pitchFamily="2" charset="-122"/>
                </a:rPr>
                <a:t>”</a:t>
              </a:r>
              <a:r>
                <a:rPr lang="zh-CN" altLang="en-US" b="1">
                  <a:latin typeface="黑体" panose="02010609060101010101" pitchFamily="2" charset="-122"/>
                  <a:ea typeface="黑体" panose="02010609060101010101" pitchFamily="2" charset="-122"/>
                </a:rPr>
                <a:t>床头卡，你会怎么做？</a:t>
              </a:r>
              <a:endParaRPr lang="zh-CN" altLang="en-US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32853" name="Group 53"/>
          <p:cNvGrpSpPr/>
          <p:nvPr/>
        </p:nvGrpSpPr>
        <p:grpSpPr bwMode="auto">
          <a:xfrm>
            <a:off x="611188" y="2278063"/>
            <a:ext cx="3025775" cy="2035175"/>
            <a:chOff x="385" y="1661"/>
            <a:chExt cx="1906" cy="1282"/>
          </a:xfrm>
        </p:grpSpPr>
        <p:grpSp>
          <p:nvGrpSpPr>
            <p:cNvPr id="9228" name="Group 52"/>
            <p:cNvGrpSpPr/>
            <p:nvPr/>
          </p:nvGrpSpPr>
          <p:grpSpPr bwMode="auto">
            <a:xfrm>
              <a:off x="930" y="1661"/>
              <a:ext cx="1361" cy="635"/>
              <a:chOff x="930" y="1661"/>
              <a:chExt cx="1361" cy="635"/>
            </a:xfrm>
          </p:grpSpPr>
          <p:pic>
            <p:nvPicPr>
              <p:cNvPr id="9230" name="Picture 13" descr="图片1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0" y="1661"/>
                <a:ext cx="1361" cy="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31" name="Rectangle 14"/>
              <p:cNvSpPr>
                <a:spLocks noChangeArrowheads="1"/>
              </p:cNvSpPr>
              <p:nvPr/>
            </p:nvSpPr>
            <p:spPr bwMode="auto">
              <a:xfrm>
                <a:off x="985" y="1680"/>
                <a:ext cx="1270" cy="38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rgbClr val="D94343"/>
                        </a:gs>
                        <a:gs pos="100000">
                          <a:srgbClr val="CC0000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CC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</a:pPr>
                <a:endParaRPr lang="zh-CN" altLang="en-US" sz="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>
                    <a:latin typeface="黑体" panose="02010609060101010101" pitchFamily="2" charset="-122"/>
                    <a:ea typeface="黑体" panose="02010609060101010101" pitchFamily="2" charset="-122"/>
                  </a:rPr>
                  <a:t>创设情境</a:t>
                </a:r>
                <a:r>
                  <a:rPr lang="en-US" altLang="zh-CN">
                    <a:latin typeface="黑体" panose="02010609060101010101" pitchFamily="2" charset="-122"/>
                    <a:ea typeface="黑体" panose="02010609060101010101" pitchFamily="2" charset="-122"/>
                  </a:rPr>
                  <a:t> </a:t>
                </a:r>
                <a:r>
                  <a:rPr lang="en-US" altLang="zh-CN">
                    <a:ea typeface="黑体" panose="02010609060101010101" pitchFamily="2" charset="-122"/>
                  </a:rPr>
                  <a:t>…</a:t>
                </a:r>
                <a:endParaRPr lang="zh-CN" altLang="en-US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9229" name="Picture 41" descr="a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2115"/>
              <a:ext cx="635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2856" name="Group 56"/>
          <p:cNvGrpSpPr/>
          <p:nvPr/>
        </p:nvGrpSpPr>
        <p:grpSpPr bwMode="auto">
          <a:xfrm>
            <a:off x="684213" y="4438650"/>
            <a:ext cx="2808287" cy="1838325"/>
            <a:chOff x="431" y="2796"/>
            <a:chExt cx="1769" cy="1158"/>
          </a:xfrm>
        </p:grpSpPr>
        <p:pic>
          <p:nvPicPr>
            <p:cNvPr id="9223" name="Picture 5" descr="图片2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" y="2796"/>
              <a:ext cx="1225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4" name="Rectangle 6"/>
            <p:cNvSpPr>
              <a:spLocks noChangeArrowheads="1"/>
            </p:cNvSpPr>
            <p:nvPr/>
          </p:nvSpPr>
          <p:spPr bwMode="auto">
            <a:xfrm>
              <a:off x="1111" y="2932"/>
              <a:ext cx="99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94343"/>
                      </a:gs>
                      <a:gs pos="100000">
                        <a:srgbClr val="CC0000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CC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ea typeface="黑体" panose="02010609060101010101" pitchFamily="2" charset="-122"/>
                </a:rPr>
                <a:t> 思考并讨论</a:t>
              </a:r>
              <a:r>
                <a:rPr lang="en-US" altLang="zh-CN">
                  <a:solidFill>
                    <a:schemeClr val="bg1"/>
                  </a:solidFill>
                  <a:ea typeface="黑体" panose="02010609060101010101" pitchFamily="2" charset="-122"/>
                </a:rPr>
                <a:t>... </a:t>
              </a:r>
              <a:endParaRPr lang="en-US" altLang="zh-CN">
                <a:solidFill>
                  <a:schemeClr val="bg1"/>
                </a:solidFill>
                <a:ea typeface="黑体" panose="02010609060101010101" pitchFamily="2" charset="-122"/>
              </a:endParaRPr>
            </a:p>
          </p:txBody>
        </p:sp>
        <p:grpSp>
          <p:nvGrpSpPr>
            <p:cNvPr id="9225" name="Group 49"/>
            <p:cNvGrpSpPr/>
            <p:nvPr/>
          </p:nvGrpSpPr>
          <p:grpSpPr bwMode="auto">
            <a:xfrm>
              <a:off x="431" y="3295"/>
              <a:ext cx="1422" cy="659"/>
              <a:chOff x="431" y="3521"/>
              <a:chExt cx="1422" cy="659"/>
            </a:xfrm>
          </p:grpSpPr>
          <p:pic>
            <p:nvPicPr>
              <p:cNvPr id="9226" name="Picture 46" descr="callcenter_girls_flower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1152" y="3526"/>
                <a:ext cx="701" cy="6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27" name="Picture 47" descr="callcenter_girls_blonde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31" y="3521"/>
                <a:ext cx="700" cy="6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7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332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332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32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332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41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4" name="Rectangle 2"/>
          <p:cNvSpPr>
            <a:spLocks noChangeArrowheads="1"/>
          </p:cNvSpPr>
          <p:nvPr/>
        </p:nvSpPr>
        <p:spPr bwMode="auto">
          <a:xfrm>
            <a:off x="323850" y="0"/>
            <a:ext cx="7561263" cy="1052513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zh-CN" altLang="en-US" sz="28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 引入案例</a:t>
            </a:r>
            <a:endParaRPr lang="en-US" altLang="zh-CN" sz="2800" b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58409" name="Group 9"/>
          <p:cNvGrpSpPr/>
          <p:nvPr/>
        </p:nvGrpSpPr>
        <p:grpSpPr bwMode="auto">
          <a:xfrm>
            <a:off x="3059113" y="2781300"/>
            <a:ext cx="4321175" cy="1912938"/>
            <a:chOff x="1338" y="2024"/>
            <a:chExt cx="2313" cy="1205"/>
          </a:xfrm>
        </p:grpSpPr>
        <p:pic>
          <p:nvPicPr>
            <p:cNvPr id="10260" name="Picture 10" descr="图片2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2024"/>
              <a:ext cx="1497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1" name="Rectangle 11"/>
            <p:cNvSpPr>
              <a:spLocks noChangeArrowheads="1"/>
            </p:cNvSpPr>
            <p:nvPr/>
          </p:nvSpPr>
          <p:spPr bwMode="auto">
            <a:xfrm>
              <a:off x="2200" y="2078"/>
              <a:ext cx="1406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94343"/>
                      </a:gs>
                      <a:gs pos="100000">
                        <a:srgbClr val="CC0000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CC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宋体" panose="02010600030101010101" pitchFamily="2" charset="-122"/>
                </a:rPr>
                <a:t>我请学生代表发言，说出护士长任务的处理方法。</a:t>
              </a:r>
              <a:endParaRPr lang="en-US" altLang="zh-CN" sz="1600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10262" name="Picture 12" descr="callcenter_girls_flower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8" y="2341"/>
              <a:ext cx="952" cy="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58441" name="Group 41"/>
          <p:cNvGrpSpPr/>
          <p:nvPr/>
        </p:nvGrpSpPr>
        <p:grpSpPr bwMode="auto">
          <a:xfrm>
            <a:off x="4427538" y="1700213"/>
            <a:ext cx="3787775" cy="4105275"/>
            <a:chOff x="2653" y="1298"/>
            <a:chExt cx="2386" cy="2586"/>
          </a:xfrm>
        </p:grpSpPr>
        <p:grpSp>
          <p:nvGrpSpPr>
            <p:cNvPr id="10245" name="Group 13"/>
            <p:cNvGrpSpPr/>
            <p:nvPr/>
          </p:nvGrpSpPr>
          <p:grpSpPr bwMode="auto">
            <a:xfrm>
              <a:off x="2653" y="1298"/>
              <a:ext cx="2386" cy="2586"/>
              <a:chOff x="2653" y="1570"/>
              <a:chExt cx="2386" cy="2586"/>
            </a:xfrm>
          </p:grpSpPr>
          <p:sp>
            <p:nvSpPr>
              <p:cNvPr id="10257" name="Rectangle 14"/>
              <p:cNvSpPr>
                <a:spLocks noChangeArrowheads="1"/>
              </p:cNvSpPr>
              <p:nvPr/>
            </p:nvSpPr>
            <p:spPr bwMode="auto">
              <a:xfrm>
                <a:off x="3316" y="1616"/>
                <a:ext cx="1723" cy="23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7961" dir="135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latin typeface="Bauhaus 93" panose="04030905020B02020C02" pitchFamily="82" charset="0"/>
                    <a:ea typeface="黑体" panose="02010609060101010101" pitchFamily="2" charset="-122"/>
                  </a:rPr>
                  <a:t>Word</a:t>
                </a:r>
                <a:r>
                  <a:rPr lang="zh-CN" altLang="en-US">
                    <a:latin typeface="黑体" panose="02010609060101010101" pitchFamily="2" charset="-122"/>
                    <a:ea typeface="黑体" panose="02010609060101010101" pitchFamily="2" charset="-122"/>
                  </a:rPr>
                  <a:t>复制粘贴功能 </a:t>
                </a:r>
                <a:endParaRPr lang="en-US" altLang="zh-CN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" name="圆角矩形 1"/>
              <p:cNvSpPr/>
              <p:nvPr/>
            </p:nvSpPr>
            <p:spPr>
              <a:xfrm>
                <a:off x="2653" y="1570"/>
                <a:ext cx="2041" cy="2586"/>
              </a:xfrm>
              <a:prstGeom prst="roundRect">
                <a:avLst>
                  <a:gd name="adj" fmla="val 3057"/>
                </a:avLst>
              </a:prstGeom>
              <a:noFill/>
              <a:ln w="2540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tabLst>
                    <a:tab pos="136525" algn="l"/>
                  </a:tabLst>
                  <a:defRPr/>
                </a:pPr>
                <a:endPara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59" name="Rectangle 16"/>
              <p:cNvSpPr>
                <a:spLocks noChangeArrowheads="1"/>
              </p:cNvSpPr>
              <p:nvPr/>
            </p:nvSpPr>
            <p:spPr bwMode="auto">
              <a:xfrm>
                <a:off x="2672" y="1616"/>
                <a:ext cx="861" cy="23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7961" dir="135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>
                    <a:solidFill>
                      <a:srgbClr val="FF6600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单个处理 </a:t>
                </a:r>
                <a:endParaRPr lang="zh-CN" altLang="en-US">
                  <a:solidFill>
                    <a:srgbClr val="FF66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10246" name="Group 17"/>
            <p:cNvGrpSpPr/>
            <p:nvPr/>
          </p:nvGrpSpPr>
          <p:grpSpPr bwMode="auto">
            <a:xfrm>
              <a:off x="2789" y="1616"/>
              <a:ext cx="1751" cy="2249"/>
              <a:chOff x="2744" y="1897"/>
              <a:chExt cx="1751" cy="2249"/>
            </a:xfrm>
          </p:grpSpPr>
          <p:grpSp>
            <p:nvGrpSpPr>
              <p:cNvPr id="10247" name="Group 18"/>
              <p:cNvGrpSpPr/>
              <p:nvPr/>
            </p:nvGrpSpPr>
            <p:grpSpPr bwMode="auto">
              <a:xfrm>
                <a:off x="2744" y="1897"/>
                <a:ext cx="1751" cy="1124"/>
                <a:chOff x="3660" y="1969"/>
                <a:chExt cx="1751" cy="1124"/>
              </a:xfrm>
            </p:grpSpPr>
            <p:pic>
              <p:nvPicPr>
                <p:cNvPr id="10253" name="Rounded Rectangle 19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660" y="1969"/>
                  <a:ext cx="1751" cy="11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0254" name="Group 20"/>
                <p:cNvGrpSpPr/>
                <p:nvPr/>
              </p:nvGrpSpPr>
              <p:grpSpPr bwMode="auto">
                <a:xfrm>
                  <a:off x="3696" y="1996"/>
                  <a:ext cx="1632" cy="1003"/>
                  <a:chOff x="2699" y="2041"/>
                  <a:chExt cx="1632" cy="1003"/>
                </a:xfrm>
              </p:grpSpPr>
              <p:sp>
                <p:nvSpPr>
                  <p:cNvPr id="10255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2699" y="2041"/>
                    <a:ext cx="1204" cy="21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17961" dir="13500000" algn="ctr" rotWithShape="0">
                            <a:schemeClr val="bg1">
                              <a:alpha val="50000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 sz="1600" b="1">
                        <a:latin typeface="宋体" panose="02010600030101010101" pitchFamily="2" charset="-122"/>
                      </a:rPr>
                      <a:t>制作床头卡的样式 </a:t>
                    </a:r>
                    <a:endParaRPr lang="zh-CN" altLang="en-US" sz="1600" b="1">
                      <a:latin typeface="宋体" panose="02010600030101010101" pitchFamily="2" charset="-122"/>
                    </a:endParaRPr>
                  </a:p>
                </p:txBody>
              </p:sp>
              <p:pic>
                <p:nvPicPr>
                  <p:cNvPr id="10256" name="Picture 22"/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744" y="2251"/>
                    <a:ext cx="1587" cy="793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gradFill rotWithShape="1">
                          <a:gsLst>
                            <a:gs pos="0">
                              <a:srgbClr val="D94343"/>
                            </a:gs>
                            <a:gs pos="100000">
                              <a:srgbClr val="CC0000"/>
                            </a:gs>
                          </a:gsLst>
                          <a:lin ang="5400000" scaled="1"/>
                        </a:gradFill>
                      </a14:hiddenFill>
                    </a:ext>
                    <a:ext uri="{91240B29-F687-4F45-9708-019B960494DF}">
                      <a14:hiddenLine xmlns:a14="http://schemas.microsoft.com/office/drawing/2010/main" w="19050">
                        <a:solidFill>
                          <a:srgbClr val="CC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</p:pic>
            </p:grpSp>
          </p:grpSp>
          <p:grpSp>
            <p:nvGrpSpPr>
              <p:cNvPr id="10248" name="Group 23"/>
              <p:cNvGrpSpPr/>
              <p:nvPr/>
            </p:nvGrpSpPr>
            <p:grpSpPr bwMode="auto">
              <a:xfrm>
                <a:off x="2744" y="3022"/>
                <a:ext cx="1751" cy="1124"/>
                <a:chOff x="1247" y="2931"/>
                <a:chExt cx="1751" cy="1124"/>
              </a:xfrm>
            </p:grpSpPr>
            <p:pic>
              <p:nvPicPr>
                <p:cNvPr id="10249" name="Rounded Rectangle 19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47" y="2931"/>
                  <a:ext cx="1751" cy="11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0250" name="Group 25"/>
                <p:cNvGrpSpPr/>
                <p:nvPr/>
              </p:nvGrpSpPr>
              <p:grpSpPr bwMode="auto">
                <a:xfrm>
                  <a:off x="1293" y="2949"/>
                  <a:ext cx="1632" cy="1050"/>
                  <a:chOff x="2699" y="3039"/>
                  <a:chExt cx="1632" cy="1050"/>
                </a:xfrm>
              </p:grpSpPr>
              <p:sp>
                <p:nvSpPr>
                  <p:cNvPr id="10251" name="Rectangle 26"/>
                  <p:cNvSpPr>
                    <a:spLocks noChangeArrowheads="1"/>
                  </p:cNvSpPr>
                  <p:nvPr/>
                </p:nvSpPr>
                <p:spPr bwMode="auto">
                  <a:xfrm>
                    <a:off x="2699" y="3039"/>
                    <a:ext cx="1204" cy="21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17961" dir="13500000" algn="ctr" rotWithShape="0">
                            <a:schemeClr val="bg1">
                              <a:alpha val="50000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zh-CN" altLang="en-US" sz="1600" b="1">
                        <a:latin typeface="宋体" panose="02010600030101010101" pitchFamily="2" charset="-122"/>
                      </a:rPr>
                      <a:t>录入床头卡的内容 </a:t>
                    </a:r>
                    <a:endParaRPr lang="zh-CN" altLang="en-US" sz="1600" b="1">
                      <a:latin typeface="宋体" panose="02010600030101010101" pitchFamily="2" charset="-122"/>
                    </a:endParaRPr>
                  </a:p>
                </p:txBody>
              </p:sp>
              <p:pic>
                <p:nvPicPr>
                  <p:cNvPr id="10252" name="Picture 27"/>
                  <p:cNvPicPr>
                    <a:picLocks noChangeAspect="1" noChangeArrowheads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744" y="3249"/>
                    <a:ext cx="1587" cy="84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gradFill rotWithShape="1">
                          <a:gsLst>
                            <a:gs pos="0">
                              <a:srgbClr val="D94343"/>
                            </a:gs>
                            <a:gs pos="100000">
                              <a:srgbClr val="CC0000"/>
                            </a:gs>
                          </a:gsLst>
                          <a:lin ang="5400000" scaled="1"/>
                        </a:gradFill>
                      </a14:hiddenFill>
                    </a:ext>
                    <a:ext uri="{91240B29-F687-4F45-9708-019B960494DF}">
                      <a14:hiddenLine xmlns:a14="http://schemas.microsoft.com/office/drawing/2010/main" w="19050">
                        <a:solidFill>
                          <a:srgbClr val="CC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</p:pic>
            </p:grp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58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03 0.00762 L -0.34652 0.00762 " pathEditMode="fixed" rAng="0" ptsTypes="AA">
                                      <p:cBhvr>
                                        <p:cTn id="10" dur="500" fill="hold"/>
                                        <p:tgtEl>
                                          <p:spTgt spid="3584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500"/>
                                        <p:tgtEl>
                                          <p:spTgt spid="35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4348" name="Group 44"/>
          <p:cNvGrpSpPr/>
          <p:nvPr/>
        </p:nvGrpSpPr>
        <p:grpSpPr bwMode="auto">
          <a:xfrm>
            <a:off x="179388" y="2133600"/>
            <a:ext cx="4572000" cy="2035175"/>
            <a:chOff x="385" y="572"/>
            <a:chExt cx="2286" cy="1282"/>
          </a:xfrm>
        </p:grpSpPr>
        <p:pic>
          <p:nvPicPr>
            <p:cNvPr id="11280" name="Picture 40" descr="a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1026"/>
              <a:ext cx="635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42" descr="图片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" y="572"/>
              <a:ext cx="1769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2" name="Rectangle 43"/>
            <p:cNvSpPr>
              <a:spLocks noChangeArrowheads="1"/>
            </p:cNvSpPr>
            <p:nvPr/>
          </p:nvSpPr>
          <p:spPr bwMode="auto">
            <a:xfrm>
              <a:off x="902" y="627"/>
              <a:ext cx="1769" cy="3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94343"/>
                      </a:gs>
                      <a:gs pos="100000">
                        <a:srgbClr val="CC0000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CC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b="1">
                  <a:ea typeface="黑体" panose="02010609060101010101" pitchFamily="2" charset="-122"/>
                </a:rPr>
                <a:t>点评学生方法不足，提示正确的方法！引出本堂课知识目标。</a:t>
              </a:r>
              <a:endParaRPr lang="zh-CN" altLang="en-US" sz="1600" b="1">
                <a:ea typeface="黑体" panose="02010609060101010101" pitchFamily="2" charset="-122"/>
              </a:endParaRPr>
            </a:p>
          </p:txBody>
        </p:sp>
      </p:grpSp>
      <p:sp>
        <p:nvSpPr>
          <p:cNvPr id="474114" name="Rectangle 2"/>
          <p:cNvSpPr>
            <a:spLocks noChangeArrowheads="1"/>
          </p:cNvSpPr>
          <p:nvPr/>
        </p:nvSpPr>
        <p:spPr bwMode="auto">
          <a:xfrm>
            <a:off x="323850" y="0"/>
            <a:ext cx="7561263" cy="1052513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zh-CN" altLang="en-US" sz="28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分析案例</a:t>
            </a:r>
            <a:endParaRPr lang="en-US" altLang="zh-CN" sz="2800" b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126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79400"/>
            <a:ext cx="827087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4362" name="Group 58"/>
          <p:cNvGrpSpPr/>
          <p:nvPr/>
        </p:nvGrpSpPr>
        <p:grpSpPr bwMode="auto">
          <a:xfrm>
            <a:off x="1116013" y="3500438"/>
            <a:ext cx="2922587" cy="1008062"/>
            <a:chOff x="930" y="663"/>
            <a:chExt cx="1841" cy="635"/>
          </a:xfrm>
        </p:grpSpPr>
        <p:pic>
          <p:nvPicPr>
            <p:cNvPr id="11278" name="Picture 56" descr="图片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" y="663"/>
              <a:ext cx="1814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9" name="Rectangle 57"/>
            <p:cNvSpPr>
              <a:spLocks noChangeArrowheads="1"/>
            </p:cNvSpPr>
            <p:nvPr/>
          </p:nvSpPr>
          <p:spPr bwMode="auto">
            <a:xfrm>
              <a:off x="1002" y="718"/>
              <a:ext cx="1769" cy="3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94343"/>
                      </a:gs>
                      <a:gs pos="100000">
                        <a:srgbClr val="CC0000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CC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600" b="1">
                  <a:latin typeface="黑体" panose="02010609060101010101" pitchFamily="2" charset="-122"/>
                  <a:ea typeface="黑体" panose="02010609060101010101" pitchFamily="2" charset="-122"/>
                </a:rPr>
                <a:t>工作量大</a:t>
              </a:r>
              <a:r>
                <a:rPr lang="en-US" altLang="zh-CN" sz="1600" b="1">
                  <a:latin typeface="黑体" panose="02010609060101010101" pitchFamily="2" charset="-122"/>
                  <a:ea typeface="黑体" panose="02010609060101010101" pitchFamily="2" charset="-122"/>
                </a:rPr>
                <a:t>! </a:t>
              </a:r>
              <a:r>
                <a:rPr lang="zh-CN" altLang="en-US" sz="1600" b="1">
                  <a:latin typeface="黑体" panose="02010609060101010101" pitchFamily="2" charset="-122"/>
                  <a:ea typeface="黑体" panose="02010609060101010101" pitchFamily="2" charset="-122"/>
                </a:rPr>
                <a:t>需要时间长</a:t>
              </a:r>
              <a:r>
                <a:rPr lang="en-US" altLang="zh-CN" sz="1600" b="1">
                  <a:latin typeface="黑体" panose="02010609060101010101" pitchFamily="2" charset="-122"/>
                  <a:ea typeface="黑体" panose="02010609060101010101" pitchFamily="2" charset="-122"/>
                </a:rPr>
                <a:t>! </a:t>
              </a:r>
              <a:r>
                <a:rPr lang="zh-CN" altLang="en-US" sz="1600" b="1">
                  <a:latin typeface="黑体" panose="02010609060101010101" pitchFamily="2" charset="-122"/>
                  <a:ea typeface="黑体" panose="02010609060101010101" pitchFamily="2" charset="-122"/>
                </a:rPr>
                <a:t>容易出错</a:t>
              </a:r>
              <a:r>
                <a:rPr lang="en-US" altLang="zh-CN" sz="1600" b="1">
                  <a:latin typeface="黑体" panose="02010609060101010101" pitchFamily="2" charset="-122"/>
                  <a:ea typeface="黑体" panose="02010609060101010101" pitchFamily="2" charset="-122"/>
                </a:rPr>
                <a:t>!</a:t>
              </a:r>
              <a:endParaRPr lang="en-US" altLang="zh-CN" sz="16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54380" name="Group 76"/>
          <p:cNvGrpSpPr/>
          <p:nvPr/>
        </p:nvGrpSpPr>
        <p:grpSpPr bwMode="auto">
          <a:xfrm>
            <a:off x="900113" y="4884738"/>
            <a:ext cx="3455987" cy="1138237"/>
            <a:chOff x="912" y="1025"/>
            <a:chExt cx="1905" cy="717"/>
          </a:xfrm>
        </p:grpSpPr>
        <p:pic>
          <p:nvPicPr>
            <p:cNvPr id="11276" name="Picture 77" descr="图片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" y="1025"/>
              <a:ext cx="1905" cy="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7" name="Rectangle 78"/>
            <p:cNvSpPr>
              <a:spLocks noChangeArrowheads="1"/>
            </p:cNvSpPr>
            <p:nvPr/>
          </p:nvSpPr>
          <p:spPr bwMode="auto">
            <a:xfrm>
              <a:off x="957" y="1053"/>
              <a:ext cx="1814" cy="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94343"/>
                      </a:gs>
                      <a:gs pos="100000">
                        <a:srgbClr val="CC0000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CC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>
                  <a:latin typeface="黑体" panose="02010609060101010101" pitchFamily="2" charset="-122"/>
                  <a:ea typeface="黑体" panose="02010609060101010101" pitchFamily="2" charset="-122"/>
                </a:rPr>
                <a:t>3</a:t>
              </a:r>
              <a:r>
                <a:rPr lang="zh-CN" altLang="en-US" sz="1600" b="1">
                  <a:latin typeface="黑体" panose="02010609060101010101" pitchFamily="2" charset="-122"/>
                  <a:ea typeface="黑体" panose="02010609060101010101" pitchFamily="2" charset="-122"/>
                </a:rPr>
                <a:t>个步骤</a:t>
              </a:r>
              <a:r>
                <a:rPr lang="en-US" altLang="zh-CN" sz="1600" b="1">
                  <a:latin typeface="黑体" panose="02010609060101010101" pitchFamily="2" charset="-122"/>
                  <a:ea typeface="黑体" panose="02010609060101010101" pitchFamily="2" charset="-122"/>
                </a:rPr>
                <a:t>! 3-5</a:t>
              </a:r>
              <a:r>
                <a:rPr lang="zh-CN" altLang="en-US" sz="1600" b="1">
                  <a:latin typeface="黑体" panose="02010609060101010101" pitchFamily="2" charset="-122"/>
                  <a:ea typeface="黑体" panose="02010609060101010101" pitchFamily="2" charset="-122"/>
                </a:rPr>
                <a:t>钟就可以完成任务！准确无误。</a:t>
              </a:r>
              <a:endParaRPr lang="zh-CN" altLang="en-US" sz="16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54419" name="Group 115"/>
          <p:cNvGrpSpPr/>
          <p:nvPr/>
        </p:nvGrpSpPr>
        <p:grpSpPr bwMode="auto">
          <a:xfrm>
            <a:off x="4762500" y="1989138"/>
            <a:ext cx="3265488" cy="4105275"/>
            <a:chOff x="2792" y="1253"/>
            <a:chExt cx="2057" cy="2586"/>
          </a:xfrm>
        </p:grpSpPr>
        <p:sp>
          <p:nvSpPr>
            <p:cNvPr id="11272" name="Rectangle 61"/>
            <p:cNvSpPr>
              <a:spLocks noChangeArrowheads="1"/>
            </p:cNvSpPr>
            <p:nvPr/>
          </p:nvSpPr>
          <p:spPr bwMode="auto">
            <a:xfrm>
              <a:off x="2808" y="1304"/>
              <a:ext cx="2041" cy="508"/>
            </a:xfrm>
            <a:prstGeom prst="rect">
              <a:avLst/>
            </a:prstGeom>
            <a:noFill/>
            <a:ln>
              <a:noFill/>
            </a:ln>
            <a:effectLst>
              <a:outerShdw dist="17961" dir="13500000" algn="ctr" rotWithShape="0">
                <a:schemeClr val="bg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>
                  <a:solidFill>
                    <a:srgbClr val="FF6600"/>
                  </a:solidFill>
                  <a:ea typeface="黑体" panose="02010609060101010101" pitchFamily="2" charset="-122"/>
                </a:rPr>
                <a:t>批量处理</a:t>
              </a:r>
              <a:r>
                <a:rPr lang="zh-CN" altLang="en-US">
                  <a:ea typeface="黑体" panose="02010609060101010101" pitchFamily="2" charset="-122"/>
                </a:rPr>
                <a:t> </a:t>
              </a:r>
              <a:endParaRPr lang="zh-CN" altLang="en-US">
                <a:ea typeface="黑体" panose="0201060906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600">
                  <a:latin typeface="Cooper Black" panose="0208090404030B020404" pitchFamily="18" charset="0"/>
                  <a:ea typeface="黑体" panose="02010609060101010101" pitchFamily="2" charset="-122"/>
                </a:rPr>
                <a:t>Word</a:t>
              </a:r>
              <a:r>
                <a:rPr lang="zh-CN" altLang="en-US">
                  <a:latin typeface="黑体" panose="02010609060101010101" pitchFamily="2" charset="-122"/>
                  <a:ea typeface="黑体" panose="02010609060101010101" pitchFamily="2" charset="-122"/>
                </a:rPr>
                <a:t>邮件合并功能</a:t>
              </a:r>
              <a:r>
                <a:rPr lang="zh-CN" altLang="en-US" sz="1600">
                  <a:latin typeface="黑体" panose="02010609060101010101" pitchFamily="2" charset="-122"/>
                  <a:ea typeface="黑体" panose="02010609060101010101" pitchFamily="2" charset="-122"/>
                </a:rPr>
                <a:t> </a:t>
              </a:r>
              <a:endParaRPr lang="en-US" altLang="zh-CN" sz="16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2792" y="1253"/>
              <a:ext cx="1928" cy="2586"/>
            </a:xfrm>
            <a:prstGeom prst="roundRect">
              <a:avLst>
                <a:gd name="adj" fmla="val 3057"/>
              </a:avLst>
            </a:pr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tabLst>
                  <a:tab pos="136525" algn="l"/>
                </a:tabLst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1274" name="Picture 1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7" y="2787"/>
              <a:ext cx="1851" cy="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11275" name="Picture 11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8" y="1979"/>
              <a:ext cx="1146" cy="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chemeClr val="bg1">
                        <a:alpha val="50000"/>
                      </a:schemeClr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5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35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35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354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146"/>
          <p:cNvGrpSpPr/>
          <p:nvPr/>
        </p:nvGrpSpPr>
        <p:grpSpPr bwMode="auto">
          <a:xfrm>
            <a:off x="684213" y="2205038"/>
            <a:ext cx="6480175" cy="3833812"/>
            <a:chOff x="612" y="1616"/>
            <a:chExt cx="3720" cy="2052"/>
          </a:xfrm>
        </p:grpSpPr>
        <p:grpSp>
          <p:nvGrpSpPr>
            <p:cNvPr id="12305" name="Group 129"/>
            <p:cNvGrpSpPr/>
            <p:nvPr/>
          </p:nvGrpSpPr>
          <p:grpSpPr bwMode="auto">
            <a:xfrm>
              <a:off x="1247" y="1616"/>
              <a:ext cx="3085" cy="1769"/>
              <a:chOff x="158" y="1298"/>
              <a:chExt cx="5452" cy="2873"/>
            </a:xfrm>
          </p:grpSpPr>
          <p:sp>
            <p:nvSpPr>
              <p:cNvPr id="12307" name="AutoShape 130"/>
              <p:cNvSpPr>
                <a:spLocks noChangeArrowheads="1"/>
              </p:cNvSpPr>
              <p:nvPr/>
            </p:nvSpPr>
            <p:spPr bwMode="auto">
              <a:xfrm>
                <a:off x="158" y="1298"/>
                <a:ext cx="5452" cy="2873"/>
              </a:xfrm>
              <a:prstGeom prst="roundRect">
                <a:avLst>
                  <a:gd name="adj" fmla="val 3898"/>
                </a:avLst>
              </a:prstGeom>
              <a:solidFill>
                <a:srgbClr val="063C60">
                  <a:alpha val="89803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2308" name="AutoShape 131"/>
              <p:cNvSpPr>
                <a:spLocks noChangeArrowheads="1"/>
              </p:cNvSpPr>
              <p:nvPr/>
            </p:nvSpPr>
            <p:spPr bwMode="auto">
              <a:xfrm>
                <a:off x="202" y="1351"/>
                <a:ext cx="5360" cy="2758"/>
              </a:xfrm>
              <a:prstGeom prst="roundRect">
                <a:avLst>
                  <a:gd name="adj" fmla="val 2866"/>
                </a:avLst>
              </a:prstGeom>
              <a:gradFill rotWithShape="0">
                <a:gsLst>
                  <a:gs pos="0">
                    <a:schemeClr val="bg1"/>
                  </a:gs>
                  <a:gs pos="100000">
                    <a:srgbClr val="ECECEC"/>
                  </a:gs>
                </a:gsLst>
                <a:lin ang="2700000" scaled="1"/>
              </a:gradFill>
              <a:ln w="25400" algn="ctr">
                <a:solidFill>
                  <a:schemeClr val="bg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7961" dir="13500000" algn="ctr" rotWithShape="0">
                        <a:srgbClr val="999999"/>
                      </a:outerShdw>
                    </a:effectLst>
                  </a14:hiddenEffects>
                </a:ext>
              </a:extLst>
            </p:spPr>
            <p:txBody>
              <a:bodyPr wrap="none" lIns="234000" tIns="72000" bIns="118800" anchor="b"/>
              <a:lstStyle/>
              <a:p>
                <a:pPr latinLnBrk="1">
                  <a:buSzPct val="90000"/>
                  <a:buFont typeface="Wingdings 2" panose="05020102010507070707" pitchFamily="18" charset="2"/>
                  <a:buNone/>
                </a:pPr>
                <a:endParaRPr lang="zh-CN" altLang="en-US" sz="1500" b="1">
                  <a:solidFill>
                    <a:schemeClr val="accent2"/>
                  </a:solidFill>
                  <a:ea typeface="HY각헤드라인M" pitchFamily="18" charset="-127"/>
                  <a:sym typeface="Wingdings" panose="05000000000000000000" pitchFamily="2" charset="2"/>
                </a:endParaRPr>
              </a:p>
            </p:txBody>
          </p:sp>
        </p:grpSp>
        <p:pic>
          <p:nvPicPr>
            <p:cNvPr id="12306" name="Picture 125" descr="a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2704"/>
              <a:ext cx="739" cy="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291" name="Group 123"/>
          <p:cNvGrpSpPr/>
          <p:nvPr/>
        </p:nvGrpSpPr>
        <p:grpSpPr bwMode="auto">
          <a:xfrm>
            <a:off x="4284663" y="4724400"/>
            <a:ext cx="3027362" cy="892175"/>
            <a:chOff x="2562" y="2387"/>
            <a:chExt cx="1907" cy="562"/>
          </a:xfrm>
        </p:grpSpPr>
        <p:pic>
          <p:nvPicPr>
            <p:cNvPr id="12303" name="双波形 3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2" y="2387"/>
              <a:ext cx="1907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4" name="Text Box 99"/>
            <p:cNvSpPr txBox="1">
              <a:spLocks noChangeArrowheads="1"/>
            </p:cNvSpPr>
            <p:nvPr/>
          </p:nvSpPr>
          <p:spPr bwMode="auto">
            <a:xfrm>
              <a:off x="2814" y="2535"/>
              <a:ext cx="147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chemeClr val="bg1"/>
                  </a:solidFill>
                  <a:latin typeface="Verdana" panose="020B0604030504040204" pitchFamily="34" charset="0"/>
                  <a:ea typeface="黑体" panose="02010609060101010101" pitchFamily="2" charset="-122"/>
                </a:rPr>
                <a:t>  学生观察、模仿 </a:t>
              </a:r>
              <a:endParaRPr lang="zh-CN" altLang="en-US">
                <a:solidFill>
                  <a:schemeClr val="bg1"/>
                </a:solidFill>
                <a:latin typeface="Verdana" panose="020B0604030504040204" pitchFamily="34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2292" name="Group 124"/>
          <p:cNvGrpSpPr/>
          <p:nvPr/>
        </p:nvGrpSpPr>
        <p:grpSpPr bwMode="auto">
          <a:xfrm>
            <a:off x="1692275" y="2205038"/>
            <a:ext cx="3111500" cy="779462"/>
            <a:chOff x="567" y="2501"/>
            <a:chExt cx="1960" cy="491"/>
          </a:xfrm>
        </p:grpSpPr>
        <p:pic>
          <p:nvPicPr>
            <p:cNvPr id="12301" name="双波形 3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" y="2501"/>
              <a:ext cx="1804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2" name="Text Box 109"/>
            <p:cNvSpPr txBox="1">
              <a:spLocks noChangeArrowheads="1"/>
            </p:cNvSpPr>
            <p:nvPr/>
          </p:nvSpPr>
          <p:spPr bwMode="auto">
            <a:xfrm>
              <a:off x="910" y="2618"/>
              <a:ext cx="161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>
                  <a:solidFill>
                    <a:schemeClr val="bg1"/>
                  </a:solidFill>
                  <a:latin typeface="Verdana" panose="020B0604030504040204" pitchFamily="34" charset="0"/>
                  <a:ea typeface="黑体" panose="02010609060101010101" pitchFamily="2" charset="-122"/>
                </a:rPr>
                <a:t>老师演示、讲解 </a:t>
              </a:r>
              <a:endParaRPr lang="zh-CN" altLang="en-US">
                <a:solidFill>
                  <a:schemeClr val="bg1"/>
                </a:solidFill>
                <a:latin typeface="Verdana" panose="020B060403050404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474114" name="Rectangle 2"/>
          <p:cNvSpPr>
            <a:spLocks noChangeArrowheads="1"/>
          </p:cNvSpPr>
          <p:nvPr/>
        </p:nvSpPr>
        <p:spPr bwMode="auto">
          <a:xfrm>
            <a:off x="323850" y="0"/>
            <a:ext cx="7561263" cy="1052513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zh-CN" altLang="en-US" sz="28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案例制作</a:t>
            </a:r>
            <a:endParaRPr lang="en-US" altLang="zh-CN" sz="2800" b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2294" name="Group 126"/>
          <p:cNvGrpSpPr/>
          <p:nvPr/>
        </p:nvGrpSpPr>
        <p:grpSpPr bwMode="auto">
          <a:xfrm>
            <a:off x="5724525" y="5588000"/>
            <a:ext cx="2257425" cy="1046163"/>
            <a:chOff x="431" y="3521"/>
            <a:chExt cx="1422" cy="659"/>
          </a:xfrm>
        </p:grpSpPr>
        <p:pic>
          <p:nvPicPr>
            <p:cNvPr id="12299" name="Picture 127" descr="callcenter_girls_flower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3526"/>
              <a:ext cx="701" cy="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0" name="Picture 128" descr="callcenter_girls_blonde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1" y="3521"/>
              <a:ext cx="700" cy="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295" name="Picture 15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119"/>
          <a:stretch>
            <a:fillRect/>
          </a:stretch>
        </p:blipFill>
        <p:spPr bwMode="auto">
          <a:xfrm>
            <a:off x="2124075" y="3068638"/>
            <a:ext cx="1439863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94343"/>
                    </a:gs>
                    <a:gs pos="100000">
                      <a:srgbClr val="CC000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6" name="Picture 15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74"/>
          <a:stretch>
            <a:fillRect/>
          </a:stretch>
        </p:blipFill>
        <p:spPr bwMode="auto">
          <a:xfrm>
            <a:off x="2124075" y="3933825"/>
            <a:ext cx="1439863" cy="95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94343"/>
                    </a:gs>
                    <a:gs pos="100000">
                      <a:srgbClr val="CC000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7" name="Picture 157" descr="num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2349500"/>
            <a:ext cx="8636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5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2852738"/>
            <a:ext cx="3168650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4" name="Rectangle 2"/>
          <p:cNvSpPr>
            <a:spLocks noChangeArrowheads="1"/>
          </p:cNvSpPr>
          <p:nvPr/>
        </p:nvSpPr>
        <p:spPr bwMode="auto">
          <a:xfrm>
            <a:off x="323850" y="0"/>
            <a:ext cx="7561263" cy="1052513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r>
              <a:rPr lang="zh-CN" altLang="en-US" sz="28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案例小结</a:t>
            </a:r>
            <a:endParaRPr lang="en-US" altLang="zh-CN" sz="2800" b="1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38965" name="Group 21"/>
          <p:cNvGrpSpPr/>
          <p:nvPr/>
        </p:nvGrpSpPr>
        <p:grpSpPr bwMode="auto">
          <a:xfrm>
            <a:off x="323850" y="2133600"/>
            <a:ext cx="8640763" cy="4410075"/>
            <a:chOff x="158" y="1389"/>
            <a:chExt cx="4899" cy="2778"/>
          </a:xfrm>
        </p:grpSpPr>
        <p:sp>
          <p:nvSpPr>
            <p:cNvPr id="13316" name="AutoShape 19"/>
            <p:cNvSpPr>
              <a:spLocks noChangeArrowheads="1"/>
            </p:cNvSpPr>
            <p:nvPr/>
          </p:nvSpPr>
          <p:spPr bwMode="auto">
            <a:xfrm>
              <a:off x="1156" y="1389"/>
              <a:ext cx="3901" cy="1588"/>
            </a:xfrm>
            <a:prstGeom prst="roundRect">
              <a:avLst>
                <a:gd name="adj" fmla="val 16667"/>
              </a:avLst>
            </a:prstGeom>
            <a:solidFill>
              <a:srgbClr val="0072BB">
                <a:alpha val="70195"/>
              </a:srgbClr>
            </a:solidFill>
            <a:ln w="28575" cap="rnd" algn="ctr">
              <a:solidFill>
                <a:schemeClr val="tx1"/>
              </a:solidFill>
              <a:prstDash val="sysDot"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0" rIns="36000" bIns="0"/>
            <a:lstStyle/>
            <a:p>
              <a:pPr>
                <a:lnSpc>
                  <a:spcPct val="150000"/>
                </a:lnSpc>
                <a:buSzPct val="145000"/>
                <a:buFontTx/>
                <a:buBlip>
                  <a:blip r:embed="rId1"/>
                </a:buBlip>
              </a:pPr>
              <a:endParaRPr lang="zh-CN" altLang="en-US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lnSpc>
                  <a:spcPct val="150000"/>
                </a:lnSpc>
                <a:buSzPct val="145000"/>
                <a:buFontTx/>
                <a:buBlip>
                  <a:blip r:embed="rId1"/>
                </a:buBlip>
              </a:pPr>
              <a:r>
                <a:rPr lang="zh-CN" altLang="en-US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引导学生回顾床头卡任务制作流程，小结邮件合并的操作步骤</a:t>
              </a:r>
              <a:endParaRPr lang="zh-CN" altLang="en-US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lnSpc>
                  <a:spcPct val="150000"/>
                </a:lnSpc>
                <a:buSzPct val="145000"/>
                <a:buFontTx/>
                <a:buBlip>
                  <a:blip r:embed="rId1"/>
                </a:buBlip>
              </a:pPr>
              <a:endParaRPr lang="zh-CN" altLang="en-US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lnSpc>
                  <a:spcPct val="150000"/>
                </a:lnSpc>
                <a:buSzPct val="145000"/>
                <a:buFontTx/>
                <a:buBlip>
                  <a:blip r:embed="rId1"/>
                </a:buBlip>
              </a:pPr>
              <a:r>
                <a:rPr lang="zh-CN" altLang="en-US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引导学生分析床头卡任务特点，归纳出邮件合并的适用范围</a:t>
              </a:r>
              <a:endParaRPr lang="en-US" altLang="zh-CN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13317" name="Picture 20" descr="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2341"/>
              <a:ext cx="1400" cy="1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7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4114" grpId="0"/>
    </p:bldLst>
  </p:timing>
</p:sld>
</file>

<file path=ppt/theme/theme1.xml><?xml version="1.0" encoding="utf-8"?>
<a:theme xmlns:a="http://schemas.openxmlformats.org/drawingml/2006/main" name="2_自定义设计方案">
  <a:themeElements>
    <a:clrScheme name="2_自定义设计方案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292929"/>
      </a:hlink>
      <a:folHlink>
        <a:srgbClr val="996600"/>
      </a:folHlink>
    </a:clrScheme>
    <a:fontScheme name="2_自定义设计方案">
      <a:majorFont>
        <a:latin typeface="黑体"/>
        <a:ea typeface="黑体"/>
        <a:cs typeface="宋体"/>
      </a:majorFont>
      <a:minorFont>
        <a:latin typeface="华文细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292929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292929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292929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816</Words>
  <Application>WPS 演示</Application>
  <PresentationFormat>全屏显示(4:3)</PresentationFormat>
  <Paragraphs>151</Paragraphs>
  <Slides>13</Slides>
  <Notes>11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华文细黑</vt:lpstr>
      <vt:lpstr>黑体</vt:lpstr>
      <vt:lpstr>Verdana</vt:lpstr>
      <vt:lpstr>楷体_GB2312</vt:lpstr>
      <vt:lpstr>新宋体</vt:lpstr>
      <vt:lpstr>NeoSans</vt:lpstr>
      <vt:lpstr>Segoe Print</vt:lpstr>
      <vt:lpstr>Cooper Black</vt:lpstr>
      <vt:lpstr>微软雅黑</vt:lpstr>
      <vt:lpstr>Bauhaus 93</vt:lpstr>
      <vt:lpstr>Wingdings 2</vt:lpstr>
      <vt:lpstr>HY각헤드라인M</vt:lpstr>
      <vt:lpstr>Arial Unicode MS</vt:lpstr>
      <vt:lpstr>Malgun Gothic</vt:lpstr>
      <vt:lpstr>2_自定义设计方案</vt:lpstr>
      <vt:lpstr>自定义设计方案</vt:lpstr>
      <vt:lpstr>默认设计模板</vt:lpstr>
      <vt:lpstr>Package</vt:lpstr>
      <vt:lpstr>PowerPoint 演示文稿</vt:lpstr>
      <vt:lpstr>PowerPoint 演示文稿</vt:lpstr>
      <vt:lpstr>PowerPoint 演示文稿</vt:lpstr>
      <vt:lpstr> 目 录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活泼版本设计 幻灯片模板</dc:title>
  <dc:creator>Noreen</dc:creator>
  <cp:lastModifiedBy>波澜不惊</cp:lastModifiedBy>
  <cp:revision>1113</cp:revision>
  <dcterms:created xsi:type="dcterms:W3CDTF">2009-03-09T05:58:00Z</dcterms:created>
  <dcterms:modified xsi:type="dcterms:W3CDTF">2022-03-07T08:41:41Z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000800681c000000000001024100</vt:lpwstr>
  </property>
  <property fmtid="{D5CDD505-2E9C-101B-9397-08002B2CF9AE}" pid="3" name="ICV">
    <vt:lpwstr>95D8DBBCF3764414B1901D95F1075E39</vt:lpwstr>
  </property>
  <property fmtid="{D5CDD505-2E9C-101B-9397-08002B2CF9AE}" pid="4" name="KSOProductBuildVer">
    <vt:lpwstr>2052-11.1.0.11294</vt:lpwstr>
  </property>
</Properties>
</file>