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470" r:id="rId4"/>
    <p:sldId id="353" r:id="rId6"/>
    <p:sldId id="471" r:id="rId7"/>
    <p:sldId id="500" r:id="rId8"/>
    <p:sldId id="602" r:id="rId9"/>
    <p:sldId id="694" r:id="rId10"/>
    <p:sldId id="555" r:id="rId11"/>
    <p:sldId id="606" r:id="rId12"/>
    <p:sldId id="599" r:id="rId13"/>
    <p:sldId id="696" r:id="rId14"/>
    <p:sldId id="598" r:id="rId15"/>
    <p:sldId id="698" r:id="rId16"/>
    <p:sldId id="700" r:id="rId17"/>
    <p:sldId id="611" r:id="rId18"/>
    <p:sldId id="499" r:id="rId19"/>
    <p:sldId id="601" r:id="rId20"/>
    <p:sldId id="680" r:id="rId21"/>
    <p:sldId id="501" r:id="rId22"/>
    <p:sldId id="517" r:id="rId23"/>
    <p:sldId id="507" r:id="rId24"/>
    <p:sldId id="681" r:id="rId25"/>
    <p:sldId id="701" r:id="rId26"/>
    <p:sldId id="703" r:id="rId27"/>
    <p:sldId id="560" r:id="rId28"/>
    <p:sldId id="682" r:id="rId29"/>
    <p:sldId id="683" r:id="rId30"/>
    <p:sldId id="685" r:id="rId31"/>
    <p:sldId id="684" r:id="rId32"/>
    <p:sldId id="569" r:id="rId33"/>
    <p:sldId id="687" r:id="rId34"/>
    <p:sldId id="297"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2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9BBB59"/>
    <a:srgbClr val="1AA3AA"/>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showGuides="1">
      <p:cViewPr>
        <p:scale>
          <a:sx n="66" d="100"/>
          <a:sy n="66" d="100"/>
        </p:scale>
        <p:origin x="2316" y="1140"/>
      </p:cViewPr>
      <p:guideLst>
        <p:guide orient="horz" pos="2160"/>
        <p:guide pos="382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377.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8.jpeg"/><Relationship Id="rId10" Type="http://schemas.openxmlformats.org/officeDocument/2006/relationships/slideLayout" Target="../slideLayouts/slideLayout7.xml"/><Relationship Id="rId1" Type="http://schemas.openxmlformats.org/officeDocument/2006/relationships/tags" Target="../tags/tag92.xml"/></Relationships>
</file>

<file path=ppt/slides/_rels/slide11.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6" Type="http://schemas.openxmlformats.org/officeDocument/2006/relationships/slideLayout" Target="../slideLayouts/slideLayout7.xml"/><Relationship Id="rId25" Type="http://schemas.openxmlformats.org/officeDocument/2006/relationships/tags" Target="../tags/tag124.xml"/><Relationship Id="rId24" Type="http://schemas.openxmlformats.org/officeDocument/2006/relationships/tags" Target="../tags/tag123.xml"/><Relationship Id="rId23" Type="http://schemas.openxmlformats.org/officeDocument/2006/relationships/tags" Target="../tags/tag122.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1.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9.xml"/><Relationship Id="rId5" Type="http://schemas.openxmlformats.org/officeDocument/2006/relationships/image" Target="../media/image9.jpe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13.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8" Type="http://schemas.openxmlformats.org/officeDocument/2006/relationships/slideLayout" Target="../slideLayouts/slideLayout1.xml"/><Relationship Id="rId17" Type="http://schemas.openxmlformats.org/officeDocument/2006/relationships/tags" Target="../tags/tag144.xml"/><Relationship Id="rId16" Type="http://schemas.openxmlformats.org/officeDocument/2006/relationships/image" Target="../media/image11.svg"/><Relationship Id="rId15" Type="http://schemas.openxmlformats.org/officeDocument/2006/relationships/image" Target="../media/image10.png"/><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1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7" Type="http://schemas.openxmlformats.org/officeDocument/2006/relationships/slideLayout" Target="../slideLayouts/slideLayout7.xml"/><Relationship Id="rId16" Type="http://schemas.openxmlformats.org/officeDocument/2006/relationships/tags" Target="../tags/tag158.xml"/><Relationship Id="rId15" Type="http://schemas.openxmlformats.org/officeDocument/2006/relationships/image" Target="../media/image13.png"/><Relationship Id="rId14" Type="http://schemas.openxmlformats.org/officeDocument/2006/relationships/tags" Target="../tags/tag157.xml"/><Relationship Id="rId13" Type="http://schemas.openxmlformats.org/officeDocument/2006/relationships/image" Target="../media/image12.png"/><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4.xml"/><Relationship Id="rId2" Type="http://schemas.openxmlformats.org/officeDocument/2006/relationships/image" Target="../media/image1.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7" Type="http://schemas.openxmlformats.org/officeDocument/2006/relationships/slideLayout" Target="../slideLayouts/slideLayout7.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tags" Target="../tags/tag172.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17.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image" Target="../media/image15.png"/><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0" Type="http://schemas.openxmlformats.org/officeDocument/2006/relationships/slideLayout" Target="../slideLayouts/slideLayout7.xml"/><Relationship Id="rId1" Type="http://schemas.openxmlformats.org/officeDocument/2006/relationships/tags" Target="../tags/tag175.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image" Target="../media/image16.png"/><Relationship Id="rId1" Type="http://schemas.openxmlformats.org/officeDocument/2006/relationships/tags" Target="../tags/tag183.xml"/></Relationships>
</file>

<file path=ppt/slides/_rels/slide19.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0" Type="http://schemas.openxmlformats.org/officeDocument/2006/relationships/slideLayout" Target="../slideLayouts/slideLayout7.xml"/><Relationship Id="rId4" Type="http://schemas.openxmlformats.org/officeDocument/2006/relationships/tags" Target="../tags/tag193.xml"/><Relationship Id="rId39" Type="http://schemas.openxmlformats.org/officeDocument/2006/relationships/tags" Target="../tags/tag227.xml"/><Relationship Id="rId38" Type="http://schemas.openxmlformats.org/officeDocument/2006/relationships/tags" Target="../tags/tag226.xml"/><Relationship Id="rId37" Type="http://schemas.openxmlformats.org/officeDocument/2006/relationships/tags" Target="../tags/tag225.xml"/><Relationship Id="rId36" Type="http://schemas.openxmlformats.org/officeDocument/2006/relationships/tags" Target="../tags/tag224.xml"/><Relationship Id="rId35" Type="http://schemas.openxmlformats.org/officeDocument/2006/relationships/tags" Target="../tags/tag223.xml"/><Relationship Id="rId34" Type="http://schemas.openxmlformats.org/officeDocument/2006/relationships/tags" Target="../tags/tag222.xml"/><Relationship Id="rId33" Type="http://schemas.openxmlformats.org/officeDocument/2006/relationships/tags" Target="../tags/tag221.xml"/><Relationship Id="rId32" Type="http://schemas.openxmlformats.org/officeDocument/2006/relationships/tags" Target="../tags/tag220.xml"/><Relationship Id="rId31" Type="http://schemas.openxmlformats.org/officeDocument/2006/relationships/tags" Target="../tags/tag219.xml"/><Relationship Id="rId30" Type="http://schemas.openxmlformats.org/officeDocument/2006/relationships/tags" Target="../tags/tag218.xml"/><Relationship Id="rId3" Type="http://schemas.openxmlformats.org/officeDocument/2006/relationships/tags" Target="../tags/tag192.xml"/><Relationship Id="rId29" Type="http://schemas.openxmlformats.org/officeDocument/2006/relationships/tags" Target="../tags/tag217.xml"/><Relationship Id="rId28" Type="http://schemas.openxmlformats.org/officeDocument/2006/relationships/tags" Target="../tags/tag216.xml"/><Relationship Id="rId27" Type="http://schemas.openxmlformats.org/officeDocument/2006/relationships/tags" Target="../tags/tag215.xml"/><Relationship Id="rId26" Type="http://schemas.openxmlformats.org/officeDocument/2006/relationships/tags" Target="../tags/tag214.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1.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image" Target="../media/image17.jpeg"/><Relationship Id="rId15" Type="http://schemas.openxmlformats.org/officeDocument/2006/relationships/tags" Target="../tags/tag204.xml"/><Relationship Id="rId14" Type="http://schemas.openxmlformats.org/officeDocument/2006/relationships/tags" Target="../tags/tag203.xml"/><Relationship Id="rId13" Type="http://schemas.openxmlformats.org/officeDocument/2006/relationships/tags" Target="../tags/tag202.xml"/><Relationship Id="rId12" Type="http://schemas.openxmlformats.org/officeDocument/2006/relationships/tags" Target="../tags/tag201.xml"/><Relationship Id="rId11" Type="http://schemas.openxmlformats.org/officeDocument/2006/relationships/tags" Target="../tags/tag200.xml"/><Relationship Id="rId10" Type="http://schemas.openxmlformats.org/officeDocument/2006/relationships/tags" Target="../tags/tag199.xml"/><Relationship Id="rId1" Type="http://schemas.openxmlformats.org/officeDocument/2006/relationships/tags" Target="../tags/tag19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5" Type="http://schemas.openxmlformats.org/officeDocument/2006/relationships/slideLayout" Target="../slideLayouts/slideLayout8.xml"/><Relationship Id="rId24" Type="http://schemas.openxmlformats.org/officeDocument/2006/relationships/tags" Target="../tags/tag247.xml"/><Relationship Id="rId23" Type="http://schemas.openxmlformats.org/officeDocument/2006/relationships/image" Target="../media/image21.png"/><Relationship Id="rId22" Type="http://schemas.openxmlformats.org/officeDocument/2006/relationships/tags" Target="../tags/tag246.xml"/><Relationship Id="rId21" Type="http://schemas.openxmlformats.org/officeDocument/2006/relationships/image" Target="../media/image20.jpeg"/><Relationship Id="rId20" Type="http://schemas.openxmlformats.org/officeDocument/2006/relationships/tags" Target="../tags/tag245.xml"/><Relationship Id="rId2" Type="http://schemas.openxmlformats.org/officeDocument/2006/relationships/tags" Target="../tags/tag229.xml"/><Relationship Id="rId19" Type="http://schemas.openxmlformats.org/officeDocument/2006/relationships/image" Target="../media/image19.jpeg"/><Relationship Id="rId18" Type="http://schemas.openxmlformats.org/officeDocument/2006/relationships/tags" Target="../tags/tag244.xml"/><Relationship Id="rId17" Type="http://schemas.openxmlformats.org/officeDocument/2006/relationships/image" Target="../media/image18.jpeg"/><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tags" Target="../tags/tag228.xml"/></Relationships>
</file>

<file path=ppt/slides/_rels/slide21.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9" Type="http://schemas.openxmlformats.org/officeDocument/2006/relationships/notesSlide" Target="../notesSlides/notesSlide5.xml"/><Relationship Id="rId28" Type="http://schemas.openxmlformats.org/officeDocument/2006/relationships/slideLayout" Target="../slideLayouts/slideLayout7.xml"/><Relationship Id="rId27" Type="http://schemas.openxmlformats.org/officeDocument/2006/relationships/tags" Target="../tags/tag274.xml"/><Relationship Id="rId26" Type="http://schemas.openxmlformats.org/officeDocument/2006/relationships/tags" Target="../tags/tag273.xml"/><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22.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microsoft.com/office/2007/relationships/hdphoto" Target="../media/image23.wdp"/><Relationship Id="rId3" Type="http://schemas.openxmlformats.org/officeDocument/2006/relationships/image" Target="../media/image22.png"/><Relationship Id="rId2" Type="http://schemas.openxmlformats.org/officeDocument/2006/relationships/tags" Target="../tags/tag276.xml"/><Relationship Id="rId19" Type="http://schemas.openxmlformats.org/officeDocument/2006/relationships/slideLayout" Target="../slideLayouts/slideLayout7.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tags" Target="../tags/tag287.xml"/><Relationship Id="rId14" Type="http://schemas.openxmlformats.org/officeDocument/2006/relationships/tags" Target="../tags/tag286.xml"/><Relationship Id="rId13" Type="http://schemas.openxmlformats.org/officeDocument/2006/relationships/tags" Target="../tags/tag285.xml"/><Relationship Id="rId12" Type="http://schemas.openxmlformats.org/officeDocument/2006/relationships/tags" Target="../tags/tag284.xml"/><Relationship Id="rId11" Type="http://schemas.openxmlformats.org/officeDocument/2006/relationships/tags" Target="../tags/tag283.xml"/><Relationship Id="rId10" Type="http://schemas.openxmlformats.org/officeDocument/2006/relationships/tags" Target="../tags/tag282.xml"/><Relationship Id="rId1" Type="http://schemas.openxmlformats.org/officeDocument/2006/relationships/tags" Target="../tags/tag275.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95.xml"/><Relationship Id="rId5" Type="http://schemas.openxmlformats.org/officeDocument/2006/relationships/image" Target="../media/image24.png"/><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24.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6" Type="http://schemas.openxmlformats.org/officeDocument/2006/relationships/slideLayout" Target="../slideLayouts/slideLayout7.xml"/><Relationship Id="rId15" Type="http://schemas.openxmlformats.org/officeDocument/2006/relationships/tags" Target="../tags/tag309.xml"/><Relationship Id="rId14" Type="http://schemas.openxmlformats.org/officeDocument/2006/relationships/image" Target="../media/image25.jpeg"/><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29.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7" Type="http://schemas.openxmlformats.org/officeDocument/2006/relationships/notesSlide" Target="../notesSlides/notesSlide10.xml"/><Relationship Id="rId26" Type="http://schemas.openxmlformats.org/officeDocument/2006/relationships/slideLayout" Target="../slideLayouts/slideLayout7.xml"/><Relationship Id="rId25" Type="http://schemas.openxmlformats.org/officeDocument/2006/relationships/tags" Target="../tags/tag352.xml"/><Relationship Id="rId24" Type="http://schemas.openxmlformats.org/officeDocument/2006/relationships/tags" Target="../tags/tag351.xml"/><Relationship Id="rId23" Type="http://schemas.openxmlformats.org/officeDocument/2006/relationships/tags" Target="../tags/tag350.xml"/><Relationship Id="rId22" Type="http://schemas.openxmlformats.org/officeDocument/2006/relationships/tags" Target="../tags/tag349.xml"/><Relationship Id="rId21" Type="http://schemas.openxmlformats.org/officeDocument/2006/relationships/tags" Target="../tags/tag348.xml"/><Relationship Id="rId20" Type="http://schemas.openxmlformats.org/officeDocument/2006/relationships/tags" Target="../tags/tag347.xml"/><Relationship Id="rId2" Type="http://schemas.openxmlformats.org/officeDocument/2006/relationships/image" Target="../media/image26.png"/><Relationship Id="rId19" Type="http://schemas.openxmlformats.org/officeDocument/2006/relationships/tags" Target="../tags/tag346.xml"/><Relationship Id="rId18" Type="http://schemas.openxmlformats.org/officeDocument/2006/relationships/tags" Target="../tags/tag345.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5" Type="http://schemas.openxmlformats.org/officeDocument/2006/relationships/slideLayout" Target="../slideLayouts/slideLayout7.xml"/><Relationship Id="rId24" Type="http://schemas.openxmlformats.org/officeDocument/2006/relationships/tags" Target="../tags/tag376.xml"/><Relationship Id="rId23" Type="http://schemas.openxmlformats.org/officeDocument/2006/relationships/tags" Target="../tags/tag375.xml"/><Relationship Id="rId22" Type="http://schemas.openxmlformats.org/officeDocument/2006/relationships/tags" Target="../tags/tag374.xml"/><Relationship Id="rId21" Type="http://schemas.openxmlformats.org/officeDocument/2006/relationships/tags" Target="../tags/tag373.xml"/><Relationship Id="rId20" Type="http://schemas.openxmlformats.org/officeDocument/2006/relationships/tags" Target="../tags/tag372.xml"/><Relationship Id="rId2" Type="http://schemas.openxmlformats.org/officeDocument/2006/relationships/tags" Target="../tags/tag354.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2.jpeg"/><Relationship Id="rId15" Type="http://schemas.openxmlformats.org/officeDocument/2006/relationships/slideLayout" Target="../slideLayouts/slideLayout7.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6.xml"/><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image" Target="../media/image4.png"/><Relationship Id="rId16" Type="http://schemas.openxmlformats.org/officeDocument/2006/relationships/slideLayout" Target="../slideLayouts/slideLayout7.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image" Target="../media/image5.png"/><Relationship Id="rId26" Type="http://schemas.openxmlformats.org/officeDocument/2006/relationships/slideLayout" Target="../slideLayouts/slideLayout7.xml"/><Relationship Id="rId25" Type="http://schemas.openxmlformats.org/officeDocument/2006/relationships/tags" Target="../tags/tag62.xml"/><Relationship Id="rId24" Type="http://schemas.openxmlformats.org/officeDocument/2006/relationships/image" Target="../media/image7.png"/><Relationship Id="rId23" Type="http://schemas.openxmlformats.org/officeDocument/2006/relationships/tags" Target="../tags/tag61.xml"/><Relationship Id="rId22" Type="http://schemas.openxmlformats.org/officeDocument/2006/relationships/image" Target="../media/image6.png"/><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2.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1.xml"/></Relationships>
</file>

<file path=ppt/slides/_rels/slide9.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0" Type="http://schemas.openxmlformats.org/officeDocument/2006/relationships/slideLayout" Target="../slideLayouts/slideLayout7.xml"/><Relationship Id="rId3" Type="http://schemas.openxmlformats.org/officeDocument/2006/relationships/tags" Target="../tags/tag65.xml"/><Relationship Id="rId29" Type="http://schemas.openxmlformats.org/officeDocument/2006/relationships/tags" Target="../tags/tag91.xml"/><Relationship Id="rId28" Type="http://schemas.openxmlformats.org/officeDocument/2006/relationships/tags" Target="../tags/tag90.xml"/><Relationship Id="rId27" Type="http://schemas.openxmlformats.org/officeDocument/2006/relationships/tags" Target="../tags/tag89.xml"/><Relationship Id="rId26" Type="http://schemas.openxmlformats.org/officeDocument/2006/relationships/tags" Target="../tags/tag88.xml"/><Relationship Id="rId25" Type="http://schemas.openxmlformats.org/officeDocument/2006/relationships/tags" Target="../tags/tag87.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4.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data/meihua_service_downcache/jpg/729b28f28ca3d9f002c99f531d9768ba.jpg729b28f28ca3d9f002c99f531d9768ba"/>
          <p:cNvPicPr>
            <a:picLocks noChangeAspect="1"/>
          </p:cNvPicPr>
          <p:nvPr>
            <p:custDataLst>
              <p:tags r:id="rId1"/>
            </p:custDataLst>
          </p:nvPr>
        </p:nvPicPr>
        <p:blipFill rotWithShape="1">
          <a:blip r:embed="rId2"/>
          <a:srcRect t="957" b="957"/>
          <a:stretch>
            <a:fillRect/>
          </a:stretch>
        </p:blipFill>
        <p:spPr>
          <a:xfrm>
            <a:off x="0" y="304775"/>
            <a:ext cx="12192089" cy="6248438"/>
          </a:xfrm>
          <a:custGeom>
            <a:avLst/>
            <a:gdLst/>
            <a:ahLst/>
            <a:cxnLst>
              <a:cxn ang="3">
                <a:pos x="hc" y="t"/>
              </a:cxn>
              <a:cxn ang="cd2">
                <a:pos x="l" y="vc"/>
              </a:cxn>
              <a:cxn ang="cd4">
                <a:pos x="hc" y="b"/>
              </a:cxn>
              <a:cxn ang="0">
                <a:pos x="r" y="vc"/>
              </a:cxn>
            </a:cxnLst>
            <a:rect l="l" t="t" r="r" b="b"/>
            <a:pathLst>
              <a:path w="19200" h="9840">
                <a:moveTo>
                  <a:pt x="0" y="0"/>
                </a:moveTo>
                <a:lnTo>
                  <a:pt x="19200" y="0"/>
                </a:lnTo>
                <a:lnTo>
                  <a:pt x="19200" y="9840"/>
                </a:lnTo>
                <a:lnTo>
                  <a:pt x="0" y="9840"/>
                </a:lnTo>
                <a:lnTo>
                  <a:pt x="0" y="0"/>
                </a:lnTo>
                <a:close/>
              </a:path>
            </a:pathLst>
          </a:custGeom>
        </p:spPr>
      </p:pic>
      <p:sp>
        <p:nvSpPr>
          <p:cNvPr id="20" name="矩形 19"/>
          <p:cNvSpPr/>
          <p:nvPr>
            <p:custDataLst>
              <p:tags r:id="rId3"/>
            </p:custDataLst>
          </p:nvPr>
        </p:nvSpPr>
        <p:spPr>
          <a:xfrm>
            <a:off x="0" y="3960495"/>
            <a:ext cx="12192000" cy="1525905"/>
          </a:xfrm>
          <a:prstGeom prst="rect">
            <a:avLst/>
          </a:prstGeom>
          <a:solidFill>
            <a:schemeClr val="dk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1600" b="1" dirty="0">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968375" y="4183380"/>
            <a:ext cx="10255250" cy="10699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2400" spc="1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rPr>
              <a:t>职业是参与社会分工，利用专门的知识和技能，为社会创造物质财富和精神财富，获取合理报酬，作为物质生活来源，并满足精神需求的工作。</a:t>
            </a:r>
            <a:endParaRPr lang="zh-CN" altLang="en-US" sz="2400" spc="160">
              <a:ln w="3175">
                <a:noFill/>
                <a:prstDash val="dash"/>
              </a:ln>
              <a:solidFill>
                <a:schemeClr val="lt1"/>
              </a:solidFill>
              <a:uFillTx/>
              <a:latin typeface="微软雅黑" panose="020B0503020204020204" charset="-122"/>
              <a:ea typeface="微软雅黑" panose="020B0503020204020204" charset="-122"/>
              <a:cs typeface="微软雅黑" panose="020B0503020204020204" charset="-122"/>
            </a:endParaRPr>
          </a:p>
        </p:txBody>
      </p:sp>
      <p:sp>
        <p:nvSpPr>
          <p:cNvPr id="22" name="任意多边形: 形状 7"/>
          <p:cNvSpPr>
            <a:spLocks noChangeAspect="1"/>
          </p:cNvSpPr>
          <p:nvPr>
            <p:custDataLst>
              <p:tags r:id="rId5"/>
            </p:custDataLst>
          </p:nvPr>
        </p:nvSpPr>
        <p:spPr>
          <a:xfrm>
            <a:off x="457205" y="3625954"/>
            <a:ext cx="251460" cy="5099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3" name="任意多边形: 形状 8"/>
          <p:cNvSpPr>
            <a:spLocks noChangeAspect="1"/>
          </p:cNvSpPr>
          <p:nvPr>
            <p:custDataLst>
              <p:tags r:id="rId6"/>
            </p:custDataLst>
          </p:nvPr>
        </p:nvSpPr>
        <p:spPr>
          <a:xfrm>
            <a:off x="789945" y="3625954"/>
            <a:ext cx="251460" cy="50990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5" name="任意多边形: 形状 10"/>
          <p:cNvSpPr>
            <a:spLocks noChangeAspect="1"/>
          </p:cNvSpPr>
          <p:nvPr>
            <p:custDataLst>
              <p:tags r:id="rId7"/>
            </p:custDataLst>
          </p:nvPr>
        </p:nvSpPr>
        <p:spPr>
          <a:xfrm>
            <a:off x="11125205" y="5300944"/>
            <a:ext cx="251460" cy="50990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
        <p:nvSpPr>
          <p:cNvPr id="26" name="任意多边形: 形状 11"/>
          <p:cNvSpPr>
            <a:spLocks noChangeAspect="1"/>
          </p:cNvSpPr>
          <p:nvPr>
            <p:custDataLst>
              <p:tags r:id="rId8"/>
            </p:custDataLst>
          </p:nvPr>
        </p:nvSpPr>
        <p:spPr>
          <a:xfrm>
            <a:off x="11457945" y="5300944"/>
            <a:ext cx="251460" cy="50990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493" y="747694"/>
            <a:ext cx="4455885" cy="646331"/>
          </a:xfrm>
          <a:prstGeom prst="rect">
            <a:avLst/>
          </a:prstGeom>
          <a:noFill/>
        </p:spPr>
        <p:txBody>
          <a:bodyPr wrap="square" rtlCol="0">
            <a:normAutofit fontScale="92500" lnSpcReduction="10000"/>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职业分类（2015 版）</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23210"/>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058035" y="2514918"/>
            <a:ext cx="2645410"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第一大类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国家机关、党群组织、企业、事业单位负责人</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6"/>
            </p:custDataLst>
          </p:nvPr>
        </p:nvSpPr>
        <p:spPr>
          <a:xfrm>
            <a:off x="5463160" y="2662058"/>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第二大类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专业技术人员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673794"/>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第三大类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办事人员和有关人员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8117507" y="3673211"/>
            <a:ext cx="2327419"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第六大类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生产、运输设备操作人员及有关人员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9"/>
            </p:custDataLst>
          </p:nvPr>
        </p:nvSpPr>
        <p:spPr>
          <a:xfrm>
            <a:off x="4799330" y="3673475"/>
            <a:ext cx="2528570" cy="97599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第五大类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农、林、牧、渔、水利业生产人员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0"/>
            </p:custDataLst>
          </p:nvPr>
        </p:nvSpPr>
        <p:spPr>
          <a:xfrm>
            <a:off x="1711797" y="3823236"/>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第四大类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商业、服务业人员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148837" y="4969216"/>
            <a:ext cx="2327419"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第七大类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军人</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68998"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138930" y="4969510"/>
            <a:ext cx="2780030" cy="6813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第八大类</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rPr>
              <a:t>不便分类的其他从业人员</a:t>
            </a:r>
            <a:endParaRPr kumimoji="0" lang="zh-CN" altLang="en-US" sz="1600"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4"/>
          <p:cNvSpPr/>
          <p:nvPr>
            <p:custDataLst>
              <p:tags r:id="rId1"/>
            </p:custDataLst>
          </p:nvPr>
        </p:nvSpPr>
        <p:spPr>
          <a:xfrm>
            <a:off x="1828815" y="609605"/>
            <a:ext cx="9906079" cy="5638845"/>
          </a:xfrm>
          <a:prstGeom prst="rect">
            <a:avLst/>
          </a:prstGeom>
          <a:solidFill>
            <a:srgbClr val="FFFFFF"/>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2"/>
          <p:cNvSpPr txBox="1"/>
          <p:nvPr>
            <p:custDataLst>
              <p:tags r:id="rId2"/>
            </p:custDataLst>
          </p:nvPr>
        </p:nvSpPr>
        <p:spPr>
          <a:xfrm>
            <a:off x="4115468" y="3213089"/>
            <a:ext cx="7162851" cy="76200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2800" b="1" spc="240">
                <a:solidFill>
                  <a:schemeClr val="accent1"/>
                </a:solidFill>
                <a:uFillTx/>
                <a:latin typeface="微软雅黑" panose="020B0503020204020204" charset="-122"/>
                <a:ea typeface="微软雅黑" panose="020B0503020204020204" charset="-122"/>
                <a:sym typeface="+mn-ea"/>
              </a:rPr>
              <a:t>基本特点</a:t>
            </a:r>
            <a:endParaRPr lang="zh-CN" altLang="en-US" sz="2800" b="1" spc="240">
              <a:solidFill>
                <a:schemeClr val="accent1"/>
              </a:solidFill>
              <a:uFillTx/>
              <a:latin typeface="微软雅黑" panose="020B0503020204020204" charset="-122"/>
              <a:ea typeface="微软雅黑" panose="020B0503020204020204" charset="-122"/>
              <a:sym typeface="+mn-ea"/>
            </a:endParaRPr>
          </a:p>
        </p:txBody>
      </p:sp>
      <p:sp>
        <p:nvSpPr>
          <p:cNvPr id="9" name="Title 6"/>
          <p:cNvSpPr txBox="1"/>
          <p:nvPr>
            <p:custDataLst>
              <p:tags r:id="rId3"/>
            </p:custDataLst>
          </p:nvPr>
        </p:nvSpPr>
        <p:spPr>
          <a:xfrm>
            <a:off x="4114800" y="3975100"/>
            <a:ext cx="7162800" cy="1254125"/>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just" fontAlgn="ctr">
              <a:lnSpc>
                <a:spcPct val="150000"/>
              </a:lnSpc>
              <a:spcBef>
                <a:spcPts val="0"/>
              </a:spcBef>
              <a:spcAft>
                <a:spcPts val="800"/>
              </a:spcAft>
              <a:buSzPct val="100000"/>
              <a:buFont typeface="Wingdings" panose="05000000000000000000" charset="0"/>
              <a:buNone/>
            </a:pPr>
            <a:r>
              <a:rPr lang="zh-CN" altLang="en-US" sz="18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rPr>
              <a:t>社会分工是职业分类的依据。在分工体系的每一个环节上，劳动对象、劳动工具以及劳动的支出形式都各有特殊性，这种特殊性决定了各种职业之间的区别。</a:t>
            </a:r>
            <a:endParaRPr lang="zh-CN" altLang="en-US" sz="1800" spc="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 name="图片 5" descr="/data/meihua_service_downcache/jpg/39950d3c221174d4c37deffdb3b269fa.jpg39950d3c221174d4c37deffdb3b269fa"/>
          <p:cNvPicPr>
            <a:picLocks noChangeAspect="1"/>
          </p:cNvPicPr>
          <p:nvPr>
            <p:custDataLst>
              <p:tags r:id="rId4"/>
            </p:custDataLst>
          </p:nvPr>
        </p:nvPicPr>
        <p:blipFill rotWithShape="1">
          <a:blip r:embed="rId5"/>
          <a:srcRect l="27884" r="27884"/>
          <a:stretch>
            <a:fillRect/>
          </a:stretch>
        </p:blipFill>
        <p:spPr>
          <a:xfrm>
            <a:off x="609605" y="1628762"/>
            <a:ext cx="3048013" cy="3600475"/>
          </a:xfrm>
          <a:custGeom>
            <a:avLst/>
            <a:gdLst/>
            <a:ahLst/>
            <a:cxnLst>
              <a:cxn ang="3">
                <a:pos x="hc" y="t"/>
              </a:cxn>
              <a:cxn ang="cd2">
                <a:pos x="l" y="vc"/>
              </a:cxn>
              <a:cxn ang="cd4">
                <a:pos x="hc" y="b"/>
              </a:cxn>
              <a:cxn ang="0">
                <a:pos x="r" y="vc"/>
              </a:cxn>
            </a:cxnLst>
            <a:rect l="l" t="t" r="r" b="b"/>
            <a:pathLst>
              <a:path w="4800" h="5040">
                <a:moveTo>
                  <a:pt x="0" y="0"/>
                </a:moveTo>
                <a:lnTo>
                  <a:pt x="4800" y="0"/>
                </a:lnTo>
                <a:lnTo>
                  <a:pt x="4800" y="5040"/>
                </a:lnTo>
                <a:lnTo>
                  <a:pt x="0" y="5040"/>
                </a:lnTo>
                <a:lnTo>
                  <a:pt x="0" y="0"/>
                </a:lnTo>
                <a:close/>
              </a:path>
            </a:pathLst>
          </a:custGeom>
        </p:spPr>
      </p:pic>
      <p:sp>
        <p:nvSpPr>
          <p:cNvPr id="2" name="文本框 1"/>
          <p:cNvSpPr txBox="1"/>
          <p:nvPr/>
        </p:nvSpPr>
        <p:spPr>
          <a:xfrm>
            <a:off x="4115435" y="1628775"/>
            <a:ext cx="7162165" cy="1476375"/>
          </a:xfrm>
          <a:prstGeom prst="rect">
            <a:avLst/>
          </a:prstGeom>
          <a:noFill/>
        </p:spPr>
        <p:txBody>
          <a:bodyPr wrap="square" rtlCol="0" anchor="t">
            <a:spAutoFit/>
          </a:bodyPr>
          <a:p>
            <a:pPr marL="0" lvl="0" indent="-285750" algn="just" fontAlgn="ctr">
              <a:lnSpc>
                <a:spcPct val="150000"/>
              </a:lnSpc>
              <a:spcBef>
                <a:spcPts val="0"/>
              </a:spcBef>
              <a:spcAft>
                <a:spcPts val="800"/>
              </a:spcAft>
              <a:buSzPct val="100000"/>
              <a:buFont typeface="Wingdings" panose="05000000000000000000" charset="0"/>
              <a:buNone/>
            </a:pPr>
            <a:r>
              <a:rPr lang="zh-CN" altLang="en-US" sz="20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职业是参与社会分工，利用专门的知识和技能，为社会创造物质财富和精神财富，获取合理报酬，作为物质生活来源，并满足精神需求的工作。</a:t>
            </a:r>
            <a:endParaRPr lang="zh-CN" altLang="en-US" sz="20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1"/>
          <p:cNvSpPr txBox="1"/>
          <p:nvPr>
            <p:custDataLst>
              <p:tags r:id="rId1"/>
            </p:custDataLst>
          </p:nvPr>
        </p:nvSpPr>
        <p:spPr>
          <a:xfrm>
            <a:off x="500996" y="229185"/>
            <a:ext cx="5595004" cy="848977"/>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ts val="0"/>
              </a:spcBef>
              <a:spcAft>
                <a:spcPts val="0"/>
              </a:spcAft>
              <a:buSzPct val="100000"/>
              <a:buNone/>
            </a:pPr>
            <a:r>
              <a:rPr lang="zh-CN" altLang="en-US" sz="4000" b="1" spc="240">
                <a:solidFill>
                  <a:schemeClr val="accent1"/>
                </a:solidFill>
                <a:uFillTx/>
                <a:latin typeface="Arial" panose="020B0604020202020204" pitchFamily="34" charset="0"/>
                <a:ea typeface="微软雅黑" panose="020B0503020204020204" charset="-122"/>
              </a:rPr>
              <a:t>职业的变化有以下特点</a:t>
            </a:r>
            <a:endParaRPr lang="zh-CN" altLang="en-US" sz="4000" b="1" spc="240">
              <a:solidFill>
                <a:schemeClr val="accent1"/>
              </a:solidFill>
              <a:uFillTx/>
              <a:latin typeface="Arial" panose="020B0604020202020204" pitchFamily="34" charset="0"/>
              <a:ea typeface="微软雅黑" panose="020B0503020204020204" charset="-122"/>
            </a:endParaRPr>
          </a:p>
        </p:txBody>
      </p:sp>
      <p:sp>
        <p:nvSpPr>
          <p:cNvPr id="237" name="任意多边形"/>
          <p:cNvSpPr/>
          <p:nvPr>
            <p:custDataLst>
              <p:tags r:id="rId2"/>
            </p:custDataLst>
          </p:nvPr>
        </p:nvSpPr>
        <p:spPr>
          <a:xfrm>
            <a:off x="1305045" y="2223877"/>
            <a:ext cx="2423881" cy="2425614"/>
          </a:xfrm>
          <a:custGeom>
            <a:avLst/>
            <a:gdLst>
              <a:gd name="connsiteX0" fmla="*/ 318376 w 2766278"/>
              <a:gd name="connsiteY0" fmla="*/ 0 h 2680570"/>
              <a:gd name="connsiteX1" fmla="*/ 1591843 w 2766278"/>
              <a:gd name="connsiteY1" fmla="*/ 0 h 2680570"/>
              <a:gd name="connsiteX2" fmla="*/ 1910219 w 2766278"/>
              <a:gd name="connsiteY2" fmla="*/ 318376 h 2680570"/>
              <a:gd name="connsiteX3" fmla="*/ 1910219 w 2766278"/>
              <a:gd name="connsiteY3" fmla="*/ 1816149 h 2680570"/>
              <a:gd name="connsiteX4" fmla="*/ 2766278 w 2766278"/>
              <a:gd name="connsiteY4" fmla="*/ 2398228 h 2680570"/>
              <a:gd name="connsiteX5" fmla="*/ 1910219 w 2766278"/>
              <a:gd name="connsiteY5" fmla="*/ 2292191 h 2680570"/>
              <a:gd name="connsiteX6" fmla="*/ 1910219 w 2766278"/>
              <a:gd name="connsiteY6" fmla="*/ 2362194 h 2680570"/>
              <a:gd name="connsiteX7" fmla="*/ 1591843 w 2766278"/>
              <a:gd name="connsiteY7" fmla="*/ 2680570 h 2680570"/>
              <a:gd name="connsiteX8" fmla="*/ 318376 w 2766278"/>
              <a:gd name="connsiteY8" fmla="*/ 2680570 h 2680570"/>
              <a:gd name="connsiteX9" fmla="*/ 0 w 2766278"/>
              <a:gd name="connsiteY9" fmla="*/ 2362194 h 2680570"/>
              <a:gd name="connsiteX10" fmla="*/ 0 w 2766278"/>
              <a:gd name="connsiteY10" fmla="*/ 318376 h 2680570"/>
              <a:gd name="connsiteX11" fmla="*/ 318376 w 2766278"/>
              <a:gd name="connsiteY11" fmla="*/ 0 h 268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278" h="2680570">
                <a:moveTo>
                  <a:pt x="318376" y="0"/>
                </a:moveTo>
                <a:lnTo>
                  <a:pt x="1591843" y="0"/>
                </a:lnTo>
                <a:cubicBezTo>
                  <a:pt x="1767677" y="0"/>
                  <a:pt x="1910219" y="142542"/>
                  <a:pt x="1910219" y="318376"/>
                </a:cubicBezTo>
                <a:lnTo>
                  <a:pt x="1910219" y="1816149"/>
                </a:lnTo>
                <a:lnTo>
                  <a:pt x="2766278" y="2398228"/>
                </a:lnTo>
                <a:lnTo>
                  <a:pt x="1910219" y="2292191"/>
                </a:lnTo>
                <a:lnTo>
                  <a:pt x="1910219" y="2362194"/>
                </a:lnTo>
                <a:cubicBezTo>
                  <a:pt x="1910219" y="2538028"/>
                  <a:pt x="1767677" y="2680570"/>
                  <a:pt x="1591843" y="2680570"/>
                </a:cubicBezTo>
                <a:lnTo>
                  <a:pt x="318376" y="2680570"/>
                </a:lnTo>
                <a:cubicBezTo>
                  <a:pt x="142542" y="2680570"/>
                  <a:pt x="0" y="2538028"/>
                  <a:pt x="0" y="2362194"/>
                </a:cubicBezTo>
                <a:lnTo>
                  <a:pt x="0" y="318376"/>
                </a:lnTo>
                <a:cubicBezTo>
                  <a:pt x="0" y="142542"/>
                  <a:pt x="142542" y="0"/>
                  <a:pt x="31837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p:cNvSpPr/>
          <p:nvPr>
            <p:custDataLst>
              <p:tags r:id="rId3"/>
            </p:custDataLst>
          </p:nvPr>
        </p:nvSpPr>
        <p:spPr>
          <a:xfrm>
            <a:off x="4077758" y="1603753"/>
            <a:ext cx="1673781" cy="2241112"/>
          </a:xfrm>
          <a:custGeom>
            <a:avLst/>
            <a:gdLst>
              <a:gd name="connsiteX0" fmla="*/ 318376 w 1910219"/>
              <a:gd name="connsiteY0" fmla="*/ 0 h 3102569"/>
              <a:gd name="connsiteX1" fmla="*/ 1591843 w 1910219"/>
              <a:gd name="connsiteY1" fmla="*/ 0 h 3102569"/>
              <a:gd name="connsiteX2" fmla="*/ 1910219 w 1910219"/>
              <a:gd name="connsiteY2" fmla="*/ 318376 h 3102569"/>
              <a:gd name="connsiteX3" fmla="*/ 1910219 w 1910219"/>
              <a:gd name="connsiteY3" fmla="*/ 2362194 h 3102569"/>
              <a:gd name="connsiteX4" fmla="*/ 1591843 w 1910219"/>
              <a:gd name="connsiteY4" fmla="*/ 2680570 h 3102569"/>
              <a:gd name="connsiteX5" fmla="*/ 1034400 w 1910219"/>
              <a:gd name="connsiteY5" fmla="*/ 2680570 h 3102569"/>
              <a:gd name="connsiteX6" fmla="*/ 824928 w 1910219"/>
              <a:gd name="connsiteY6" fmla="*/ 3102569 h 3102569"/>
              <a:gd name="connsiteX7" fmla="*/ 662280 w 1910219"/>
              <a:gd name="connsiteY7" fmla="*/ 2680570 h 3102569"/>
              <a:gd name="connsiteX8" fmla="*/ 318376 w 1910219"/>
              <a:gd name="connsiteY8" fmla="*/ 2680570 h 3102569"/>
              <a:gd name="connsiteX9" fmla="*/ 0 w 1910219"/>
              <a:gd name="connsiteY9" fmla="*/ 2362194 h 3102569"/>
              <a:gd name="connsiteX10" fmla="*/ 0 w 1910219"/>
              <a:gd name="connsiteY10" fmla="*/ 318376 h 3102569"/>
              <a:gd name="connsiteX11" fmla="*/ 318376 w 1910219"/>
              <a:gd name="connsiteY11" fmla="*/ 0 h 310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0219" h="3102569">
                <a:moveTo>
                  <a:pt x="318376" y="0"/>
                </a:moveTo>
                <a:lnTo>
                  <a:pt x="1591843" y="0"/>
                </a:lnTo>
                <a:cubicBezTo>
                  <a:pt x="1767677" y="0"/>
                  <a:pt x="1910219" y="142542"/>
                  <a:pt x="1910219" y="318376"/>
                </a:cubicBezTo>
                <a:lnTo>
                  <a:pt x="1910219" y="2362194"/>
                </a:lnTo>
                <a:cubicBezTo>
                  <a:pt x="1910219" y="2538028"/>
                  <a:pt x="1767677" y="2680570"/>
                  <a:pt x="1591843" y="2680570"/>
                </a:cubicBezTo>
                <a:lnTo>
                  <a:pt x="1034400" y="2680570"/>
                </a:lnTo>
                <a:lnTo>
                  <a:pt x="824928" y="3102569"/>
                </a:lnTo>
                <a:lnTo>
                  <a:pt x="662280" y="2680570"/>
                </a:lnTo>
                <a:lnTo>
                  <a:pt x="318376" y="2680570"/>
                </a:lnTo>
                <a:cubicBezTo>
                  <a:pt x="142542" y="2680570"/>
                  <a:pt x="0" y="2538028"/>
                  <a:pt x="0" y="2362194"/>
                </a:cubicBezTo>
                <a:lnTo>
                  <a:pt x="0" y="318376"/>
                </a:lnTo>
                <a:cubicBezTo>
                  <a:pt x="0" y="142542"/>
                  <a:pt x="142542" y="0"/>
                  <a:pt x="3183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p:cNvSpPr/>
          <p:nvPr>
            <p:custDataLst>
              <p:tags r:id="rId4"/>
            </p:custDataLst>
          </p:nvPr>
        </p:nvSpPr>
        <p:spPr>
          <a:xfrm>
            <a:off x="6722883" y="1075674"/>
            <a:ext cx="1673781" cy="2584649"/>
          </a:xfrm>
          <a:custGeom>
            <a:avLst/>
            <a:gdLst>
              <a:gd name="connsiteX0" fmla="*/ 318376 w 1910219"/>
              <a:gd name="connsiteY0" fmla="*/ 0 h 3355423"/>
              <a:gd name="connsiteX1" fmla="*/ 1591843 w 1910219"/>
              <a:gd name="connsiteY1" fmla="*/ 0 h 3355423"/>
              <a:gd name="connsiteX2" fmla="*/ 1910219 w 1910219"/>
              <a:gd name="connsiteY2" fmla="*/ 318376 h 3355423"/>
              <a:gd name="connsiteX3" fmla="*/ 1910219 w 1910219"/>
              <a:gd name="connsiteY3" fmla="*/ 2362194 h 3355423"/>
              <a:gd name="connsiteX4" fmla="*/ 1591843 w 1910219"/>
              <a:gd name="connsiteY4" fmla="*/ 2680570 h 3355423"/>
              <a:gd name="connsiteX5" fmla="*/ 1437696 w 1910219"/>
              <a:gd name="connsiteY5" fmla="*/ 2680570 h 3355423"/>
              <a:gd name="connsiteX6" fmla="*/ 599083 w 1910219"/>
              <a:gd name="connsiteY6" fmla="*/ 3355423 h 3355423"/>
              <a:gd name="connsiteX7" fmla="*/ 793917 w 1910219"/>
              <a:gd name="connsiteY7" fmla="*/ 2680570 h 3355423"/>
              <a:gd name="connsiteX8" fmla="*/ 318376 w 1910219"/>
              <a:gd name="connsiteY8" fmla="*/ 2680570 h 3355423"/>
              <a:gd name="connsiteX9" fmla="*/ 0 w 1910219"/>
              <a:gd name="connsiteY9" fmla="*/ 2362194 h 3355423"/>
              <a:gd name="connsiteX10" fmla="*/ 0 w 1910219"/>
              <a:gd name="connsiteY10" fmla="*/ 318376 h 3355423"/>
              <a:gd name="connsiteX11" fmla="*/ 318376 w 1910219"/>
              <a:gd name="connsiteY11" fmla="*/ 0 h 335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10219" h="3355423">
                <a:moveTo>
                  <a:pt x="318376" y="0"/>
                </a:moveTo>
                <a:lnTo>
                  <a:pt x="1591843" y="0"/>
                </a:lnTo>
                <a:cubicBezTo>
                  <a:pt x="1767677" y="0"/>
                  <a:pt x="1910219" y="142542"/>
                  <a:pt x="1910219" y="318376"/>
                </a:cubicBezTo>
                <a:lnTo>
                  <a:pt x="1910219" y="2362194"/>
                </a:lnTo>
                <a:cubicBezTo>
                  <a:pt x="1910219" y="2538028"/>
                  <a:pt x="1767677" y="2680570"/>
                  <a:pt x="1591843" y="2680570"/>
                </a:cubicBezTo>
                <a:lnTo>
                  <a:pt x="1437696" y="2680570"/>
                </a:lnTo>
                <a:lnTo>
                  <a:pt x="599083" y="3355423"/>
                </a:lnTo>
                <a:lnTo>
                  <a:pt x="793917" y="2680570"/>
                </a:lnTo>
                <a:lnTo>
                  <a:pt x="318376" y="2680570"/>
                </a:lnTo>
                <a:cubicBezTo>
                  <a:pt x="142542" y="2680570"/>
                  <a:pt x="0" y="2538028"/>
                  <a:pt x="0" y="2362194"/>
                </a:cubicBezTo>
                <a:lnTo>
                  <a:pt x="0" y="318376"/>
                </a:lnTo>
                <a:cubicBezTo>
                  <a:pt x="0" y="142542"/>
                  <a:pt x="142542" y="0"/>
                  <a:pt x="31837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p:cNvSpPr/>
          <p:nvPr>
            <p:custDataLst>
              <p:tags r:id="rId5"/>
            </p:custDataLst>
          </p:nvPr>
        </p:nvSpPr>
        <p:spPr>
          <a:xfrm>
            <a:off x="8777739" y="2366560"/>
            <a:ext cx="2070603" cy="2348784"/>
          </a:xfrm>
          <a:custGeom>
            <a:avLst/>
            <a:gdLst>
              <a:gd name="connsiteX0" fmla="*/ 771253 w 2363096"/>
              <a:gd name="connsiteY0" fmla="*/ 0 h 2680570"/>
              <a:gd name="connsiteX1" fmla="*/ 2044720 w 2363096"/>
              <a:gd name="connsiteY1" fmla="*/ 0 h 2680570"/>
              <a:gd name="connsiteX2" fmla="*/ 2363096 w 2363096"/>
              <a:gd name="connsiteY2" fmla="*/ 318376 h 2680570"/>
              <a:gd name="connsiteX3" fmla="*/ 2363096 w 2363096"/>
              <a:gd name="connsiteY3" fmla="*/ 2362194 h 2680570"/>
              <a:gd name="connsiteX4" fmla="*/ 2044720 w 2363096"/>
              <a:gd name="connsiteY4" fmla="*/ 2680570 h 2680570"/>
              <a:gd name="connsiteX5" fmla="*/ 771253 w 2363096"/>
              <a:gd name="connsiteY5" fmla="*/ 2680570 h 2680570"/>
              <a:gd name="connsiteX6" fmla="*/ 452877 w 2363096"/>
              <a:gd name="connsiteY6" fmla="*/ 2362194 h 2680570"/>
              <a:gd name="connsiteX7" fmla="*/ 452877 w 2363096"/>
              <a:gd name="connsiteY7" fmla="*/ 2159260 h 2680570"/>
              <a:gd name="connsiteX8" fmla="*/ 0 w 2363096"/>
              <a:gd name="connsiteY8" fmla="*/ 2245750 h 2680570"/>
              <a:gd name="connsiteX9" fmla="*/ 452877 w 2363096"/>
              <a:gd name="connsiteY9" fmla="*/ 1671111 h 2680570"/>
              <a:gd name="connsiteX10" fmla="*/ 452877 w 2363096"/>
              <a:gd name="connsiteY10" fmla="*/ 318376 h 2680570"/>
              <a:gd name="connsiteX11" fmla="*/ 771253 w 2363096"/>
              <a:gd name="connsiteY11" fmla="*/ 0 h 268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3096" h="2680570">
                <a:moveTo>
                  <a:pt x="771253" y="0"/>
                </a:moveTo>
                <a:lnTo>
                  <a:pt x="2044720" y="0"/>
                </a:lnTo>
                <a:cubicBezTo>
                  <a:pt x="2220554" y="0"/>
                  <a:pt x="2363096" y="142542"/>
                  <a:pt x="2363096" y="318376"/>
                </a:cubicBezTo>
                <a:lnTo>
                  <a:pt x="2363096" y="2362194"/>
                </a:lnTo>
                <a:cubicBezTo>
                  <a:pt x="2363096" y="2538028"/>
                  <a:pt x="2220554" y="2680570"/>
                  <a:pt x="2044720" y="2680570"/>
                </a:cubicBezTo>
                <a:lnTo>
                  <a:pt x="771253" y="2680570"/>
                </a:lnTo>
                <a:cubicBezTo>
                  <a:pt x="595419" y="2680570"/>
                  <a:pt x="452877" y="2538028"/>
                  <a:pt x="452877" y="2362194"/>
                </a:cubicBezTo>
                <a:lnTo>
                  <a:pt x="452877" y="2159260"/>
                </a:lnTo>
                <a:lnTo>
                  <a:pt x="0" y="2245750"/>
                </a:lnTo>
                <a:lnTo>
                  <a:pt x="452877" y="1671111"/>
                </a:lnTo>
                <a:lnTo>
                  <a:pt x="452877" y="318376"/>
                </a:lnTo>
                <a:cubicBezTo>
                  <a:pt x="452877" y="142542"/>
                  <a:pt x="595419" y="0"/>
                  <a:pt x="771253"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Freeform"/>
          <p:cNvSpPr/>
          <p:nvPr>
            <p:custDataLst>
              <p:tags r:id="rId6"/>
            </p:custDataLst>
          </p:nvPr>
        </p:nvSpPr>
        <p:spPr bwMode="auto">
          <a:xfrm>
            <a:off x="1925955" y="2405380"/>
            <a:ext cx="373380" cy="372215"/>
          </a:xfrm>
          <a:custGeom>
            <a:avLst/>
            <a:gdLst>
              <a:gd name="T0" fmla="*/ 12 w 18"/>
              <a:gd name="T1" fmla="*/ 17 h 21"/>
              <a:gd name="T2" fmla="*/ 16 w 18"/>
              <a:gd name="T3" fmla="*/ 10 h 21"/>
              <a:gd name="T4" fmla="*/ 14 w 18"/>
              <a:gd name="T5" fmla="*/ 2 h 21"/>
              <a:gd name="T6" fmla="*/ 6 w 18"/>
              <a:gd name="T7" fmla="*/ 4 h 21"/>
              <a:gd name="T8" fmla="*/ 2 w 18"/>
              <a:gd name="T9" fmla="*/ 11 h 21"/>
              <a:gd name="T10" fmla="*/ 4 w 18"/>
              <a:gd name="T11" fmla="*/ 19 h 21"/>
              <a:gd name="T12" fmla="*/ 12 w 1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588" h="586">
                <a:moveTo>
                  <a:pt x="435" y="90"/>
                </a:moveTo>
                <a:cubicBezTo>
                  <a:pt x="448" y="66"/>
                  <a:pt x="448" y="66"/>
                  <a:pt x="448" y="66"/>
                </a:cubicBezTo>
                <a:cubicBezTo>
                  <a:pt x="455" y="56"/>
                  <a:pt x="452" y="43"/>
                  <a:pt x="441" y="40"/>
                </a:cubicBezTo>
                <a:cubicBezTo>
                  <a:pt x="431" y="33"/>
                  <a:pt x="418" y="36"/>
                  <a:pt x="414" y="46"/>
                </a:cubicBezTo>
                <a:cubicBezTo>
                  <a:pt x="401" y="70"/>
                  <a:pt x="401" y="70"/>
                  <a:pt x="401" y="70"/>
                </a:cubicBezTo>
                <a:cubicBezTo>
                  <a:pt x="394" y="80"/>
                  <a:pt x="397" y="90"/>
                  <a:pt x="408" y="96"/>
                </a:cubicBezTo>
                <a:cubicBezTo>
                  <a:pt x="418" y="103"/>
                  <a:pt x="431" y="100"/>
                  <a:pt x="435" y="90"/>
                </a:cubicBezTo>
                <a:close/>
                <a:moveTo>
                  <a:pt x="517" y="400"/>
                </a:moveTo>
                <a:cubicBezTo>
                  <a:pt x="507" y="393"/>
                  <a:pt x="497" y="396"/>
                  <a:pt x="491" y="407"/>
                </a:cubicBezTo>
                <a:cubicBezTo>
                  <a:pt x="484" y="417"/>
                  <a:pt x="487" y="430"/>
                  <a:pt x="497" y="434"/>
                </a:cubicBezTo>
                <a:cubicBezTo>
                  <a:pt x="521" y="447"/>
                  <a:pt x="521" y="447"/>
                  <a:pt x="521" y="447"/>
                </a:cubicBezTo>
                <a:cubicBezTo>
                  <a:pt x="531" y="454"/>
                  <a:pt x="544" y="451"/>
                  <a:pt x="547" y="440"/>
                </a:cubicBezTo>
                <a:cubicBezTo>
                  <a:pt x="554" y="430"/>
                  <a:pt x="551" y="417"/>
                  <a:pt x="541" y="413"/>
                </a:cubicBezTo>
                <a:lnTo>
                  <a:pt x="517" y="400"/>
                </a:lnTo>
                <a:close/>
                <a:moveTo>
                  <a:pt x="41" y="146"/>
                </a:moveTo>
                <a:cubicBezTo>
                  <a:pt x="34" y="156"/>
                  <a:pt x="37" y="169"/>
                  <a:pt x="47" y="172"/>
                </a:cubicBezTo>
                <a:cubicBezTo>
                  <a:pt x="71" y="185"/>
                  <a:pt x="71" y="185"/>
                  <a:pt x="71" y="185"/>
                </a:cubicBezTo>
                <a:cubicBezTo>
                  <a:pt x="81" y="192"/>
                  <a:pt x="91" y="189"/>
                  <a:pt x="97" y="179"/>
                </a:cubicBezTo>
                <a:cubicBezTo>
                  <a:pt x="104" y="169"/>
                  <a:pt x="101" y="156"/>
                  <a:pt x="91" y="153"/>
                </a:cubicBezTo>
                <a:cubicBezTo>
                  <a:pt x="67" y="140"/>
                  <a:pt x="67" y="140"/>
                  <a:pt x="67" y="140"/>
                </a:cubicBezTo>
                <a:cubicBezTo>
                  <a:pt x="57" y="133"/>
                  <a:pt x="44" y="136"/>
                  <a:pt x="41" y="146"/>
                </a:cubicBezTo>
                <a:close/>
                <a:moveTo>
                  <a:pt x="71" y="400"/>
                </a:moveTo>
                <a:cubicBezTo>
                  <a:pt x="47" y="413"/>
                  <a:pt x="47" y="413"/>
                  <a:pt x="47" y="413"/>
                </a:cubicBezTo>
                <a:cubicBezTo>
                  <a:pt x="37" y="417"/>
                  <a:pt x="34" y="430"/>
                  <a:pt x="41" y="440"/>
                </a:cubicBezTo>
                <a:cubicBezTo>
                  <a:pt x="44" y="451"/>
                  <a:pt x="57" y="454"/>
                  <a:pt x="67" y="447"/>
                </a:cubicBezTo>
                <a:cubicBezTo>
                  <a:pt x="91" y="434"/>
                  <a:pt x="91" y="434"/>
                  <a:pt x="91" y="434"/>
                </a:cubicBezTo>
                <a:cubicBezTo>
                  <a:pt x="101" y="430"/>
                  <a:pt x="104" y="417"/>
                  <a:pt x="97" y="407"/>
                </a:cubicBezTo>
                <a:cubicBezTo>
                  <a:pt x="91" y="396"/>
                  <a:pt x="81" y="393"/>
                  <a:pt x="71" y="400"/>
                </a:cubicBezTo>
                <a:close/>
                <a:moveTo>
                  <a:pt x="521" y="140"/>
                </a:moveTo>
                <a:cubicBezTo>
                  <a:pt x="497" y="153"/>
                  <a:pt x="497" y="153"/>
                  <a:pt x="497" y="153"/>
                </a:cubicBezTo>
                <a:cubicBezTo>
                  <a:pt x="487" y="156"/>
                  <a:pt x="484" y="169"/>
                  <a:pt x="491" y="179"/>
                </a:cubicBezTo>
                <a:cubicBezTo>
                  <a:pt x="497" y="189"/>
                  <a:pt x="507" y="192"/>
                  <a:pt x="517" y="185"/>
                </a:cubicBezTo>
                <a:cubicBezTo>
                  <a:pt x="541" y="172"/>
                  <a:pt x="541" y="172"/>
                  <a:pt x="541" y="172"/>
                </a:cubicBezTo>
                <a:cubicBezTo>
                  <a:pt x="551" y="169"/>
                  <a:pt x="554" y="156"/>
                  <a:pt x="547" y="146"/>
                </a:cubicBezTo>
                <a:cubicBezTo>
                  <a:pt x="544" y="136"/>
                  <a:pt x="531" y="133"/>
                  <a:pt x="521" y="140"/>
                </a:cubicBezTo>
                <a:close/>
                <a:moveTo>
                  <a:pt x="180" y="96"/>
                </a:moveTo>
                <a:cubicBezTo>
                  <a:pt x="190" y="90"/>
                  <a:pt x="193" y="80"/>
                  <a:pt x="186" y="70"/>
                </a:cubicBezTo>
                <a:cubicBezTo>
                  <a:pt x="173" y="46"/>
                  <a:pt x="173" y="46"/>
                  <a:pt x="173" y="46"/>
                </a:cubicBezTo>
                <a:cubicBezTo>
                  <a:pt x="170" y="36"/>
                  <a:pt x="157" y="33"/>
                  <a:pt x="147" y="40"/>
                </a:cubicBezTo>
                <a:cubicBezTo>
                  <a:pt x="137" y="43"/>
                  <a:pt x="134" y="56"/>
                  <a:pt x="141" y="66"/>
                </a:cubicBezTo>
                <a:cubicBezTo>
                  <a:pt x="154" y="90"/>
                  <a:pt x="154" y="90"/>
                  <a:pt x="154" y="90"/>
                </a:cubicBezTo>
                <a:cubicBezTo>
                  <a:pt x="157" y="100"/>
                  <a:pt x="170" y="103"/>
                  <a:pt x="180" y="96"/>
                </a:cubicBezTo>
                <a:close/>
                <a:moveTo>
                  <a:pt x="67" y="294"/>
                </a:moveTo>
                <a:cubicBezTo>
                  <a:pt x="67" y="283"/>
                  <a:pt x="57" y="273"/>
                  <a:pt x="47" y="273"/>
                </a:cubicBezTo>
                <a:cubicBezTo>
                  <a:pt x="20" y="273"/>
                  <a:pt x="20" y="273"/>
                  <a:pt x="20" y="273"/>
                </a:cubicBezTo>
                <a:cubicBezTo>
                  <a:pt x="10" y="273"/>
                  <a:pt x="0" y="283"/>
                  <a:pt x="0" y="294"/>
                </a:cubicBezTo>
                <a:cubicBezTo>
                  <a:pt x="0" y="304"/>
                  <a:pt x="10" y="314"/>
                  <a:pt x="20" y="314"/>
                </a:cubicBezTo>
                <a:cubicBezTo>
                  <a:pt x="47" y="314"/>
                  <a:pt x="47" y="314"/>
                  <a:pt x="47" y="314"/>
                </a:cubicBezTo>
                <a:cubicBezTo>
                  <a:pt x="57" y="314"/>
                  <a:pt x="67" y="304"/>
                  <a:pt x="67" y="294"/>
                </a:cubicBezTo>
                <a:close/>
                <a:moveTo>
                  <a:pt x="588" y="294"/>
                </a:moveTo>
                <a:cubicBezTo>
                  <a:pt x="588" y="283"/>
                  <a:pt x="578" y="273"/>
                  <a:pt x="568" y="273"/>
                </a:cubicBezTo>
                <a:cubicBezTo>
                  <a:pt x="541" y="273"/>
                  <a:pt x="541" y="273"/>
                  <a:pt x="541" y="273"/>
                </a:cubicBezTo>
                <a:cubicBezTo>
                  <a:pt x="531" y="273"/>
                  <a:pt x="521" y="283"/>
                  <a:pt x="521" y="294"/>
                </a:cubicBezTo>
                <a:cubicBezTo>
                  <a:pt x="521" y="304"/>
                  <a:pt x="531" y="314"/>
                  <a:pt x="541" y="314"/>
                </a:cubicBezTo>
                <a:cubicBezTo>
                  <a:pt x="568" y="314"/>
                  <a:pt x="568" y="314"/>
                  <a:pt x="568" y="314"/>
                </a:cubicBezTo>
                <a:cubicBezTo>
                  <a:pt x="578" y="314"/>
                  <a:pt x="588" y="304"/>
                  <a:pt x="588" y="294"/>
                </a:cubicBezTo>
                <a:close/>
                <a:moveTo>
                  <a:pt x="315" y="47"/>
                </a:moveTo>
                <a:cubicBezTo>
                  <a:pt x="315" y="20"/>
                  <a:pt x="315" y="20"/>
                  <a:pt x="315" y="20"/>
                </a:cubicBezTo>
                <a:cubicBezTo>
                  <a:pt x="315" y="10"/>
                  <a:pt x="305" y="0"/>
                  <a:pt x="295" y="0"/>
                </a:cubicBezTo>
                <a:cubicBezTo>
                  <a:pt x="284" y="0"/>
                  <a:pt x="274" y="10"/>
                  <a:pt x="274" y="20"/>
                </a:cubicBezTo>
                <a:cubicBezTo>
                  <a:pt x="274" y="47"/>
                  <a:pt x="274" y="47"/>
                  <a:pt x="274" y="47"/>
                </a:cubicBezTo>
                <a:cubicBezTo>
                  <a:pt x="274" y="57"/>
                  <a:pt x="284" y="67"/>
                  <a:pt x="295" y="67"/>
                </a:cubicBezTo>
                <a:cubicBezTo>
                  <a:pt x="305" y="67"/>
                  <a:pt x="315" y="57"/>
                  <a:pt x="315" y="47"/>
                </a:cubicBezTo>
                <a:close/>
                <a:moveTo>
                  <a:pt x="295" y="100"/>
                </a:moveTo>
                <a:cubicBezTo>
                  <a:pt x="188" y="100"/>
                  <a:pt x="101" y="187"/>
                  <a:pt x="101" y="293"/>
                </a:cubicBezTo>
                <a:cubicBezTo>
                  <a:pt x="101" y="367"/>
                  <a:pt x="141" y="430"/>
                  <a:pt x="201" y="460"/>
                </a:cubicBezTo>
                <a:cubicBezTo>
                  <a:pt x="201" y="524"/>
                  <a:pt x="201" y="524"/>
                  <a:pt x="201" y="524"/>
                </a:cubicBezTo>
                <a:cubicBezTo>
                  <a:pt x="201" y="530"/>
                  <a:pt x="208" y="540"/>
                  <a:pt x="214" y="544"/>
                </a:cubicBezTo>
                <a:cubicBezTo>
                  <a:pt x="284" y="584"/>
                  <a:pt x="284" y="584"/>
                  <a:pt x="284" y="584"/>
                </a:cubicBezTo>
                <a:cubicBezTo>
                  <a:pt x="291" y="587"/>
                  <a:pt x="298" y="587"/>
                  <a:pt x="305" y="584"/>
                </a:cubicBezTo>
                <a:cubicBezTo>
                  <a:pt x="375" y="544"/>
                  <a:pt x="375" y="544"/>
                  <a:pt x="375" y="544"/>
                </a:cubicBezTo>
                <a:cubicBezTo>
                  <a:pt x="381" y="540"/>
                  <a:pt x="388" y="530"/>
                  <a:pt x="388" y="524"/>
                </a:cubicBezTo>
                <a:cubicBezTo>
                  <a:pt x="388" y="460"/>
                  <a:pt x="388" y="460"/>
                  <a:pt x="388" y="460"/>
                </a:cubicBezTo>
                <a:cubicBezTo>
                  <a:pt x="448" y="430"/>
                  <a:pt x="488" y="367"/>
                  <a:pt x="488" y="293"/>
                </a:cubicBezTo>
                <a:cubicBezTo>
                  <a:pt x="488" y="187"/>
                  <a:pt x="401" y="100"/>
                  <a:pt x="295" y="10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269" name="Freeform"/>
          <p:cNvSpPr/>
          <p:nvPr>
            <p:custDataLst>
              <p:tags r:id="rId7"/>
            </p:custDataLst>
          </p:nvPr>
        </p:nvSpPr>
        <p:spPr bwMode="auto">
          <a:xfrm>
            <a:off x="4755687" y="1808480"/>
            <a:ext cx="319868" cy="323678"/>
          </a:xfrm>
          <a:custGeom>
            <a:avLst/>
            <a:gdLst>
              <a:gd name="T0" fmla="*/ 3 w 111"/>
              <a:gd name="T1" fmla="*/ 96 h 111"/>
              <a:gd name="T2" fmla="*/ 15 w 111"/>
              <a:gd name="T3" fmla="*/ 108 h 111"/>
              <a:gd name="T4" fmla="*/ 26 w 111"/>
              <a:gd name="T5" fmla="*/ 108 h 111"/>
              <a:gd name="T6" fmla="*/ 111 w 111"/>
              <a:gd name="T7" fmla="*/ 23 h 111"/>
              <a:gd name="T8" fmla="*/ 88 w 111"/>
              <a:gd name="T9" fmla="*/ 0 h 111"/>
              <a:gd name="T10" fmla="*/ 3 w 111"/>
              <a:gd name="T11" fmla="*/ 85 h 111"/>
              <a:gd name="T12" fmla="*/ 3 w 111"/>
              <a:gd name="T13" fmla="*/ 96 h 111"/>
            </a:gdLst>
            <a:ahLst/>
            <a:cxnLst>
              <a:cxn ang="0">
                <a:pos x="T0" y="T1"/>
              </a:cxn>
              <a:cxn ang="0">
                <a:pos x="T2" y="T3"/>
              </a:cxn>
              <a:cxn ang="0">
                <a:pos x="T4" y="T5"/>
              </a:cxn>
              <a:cxn ang="0">
                <a:pos x="T6" y="T7"/>
              </a:cxn>
              <a:cxn ang="0">
                <a:pos x="T8" y="T9"/>
              </a:cxn>
              <a:cxn ang="0">
                <a:pos x="T10" y="T11"/>
              </a:cxn>
              <a:cxn ang="0">
                <a:pos x="T12" y="T13"/>
              </a:cxn>
            </a:cxnLst>
            <a:rect l="0" t="0" r="r" b="b"/>
            <a:pathLst>
              <a:path w="504" h="510">
                <a:moveTo>
                  <a:pt x="7" y="467"/>
                </a:moveTo>
                <a:cubicBezTo>
                  <a:pt x="43" y="503"/>
                  <a:pt x="43" y="503"/>
                  <a:pt x="43" y="503"/>
                </a:cubicBezTo>
                <a:cubicBezTo>
                  <a:pt x="52" y="512"/>
                  <a:pt x="67" y="512"/>
                  <a:pt x="76" y="503"/>
                </a:cubicBezTo>
                <a:cubicBezTo>
                  <a:pt x="334" y="246"/>
                  <a:pt x="334" y="246"/>
                  <a:pt x="334" y="246"/>
                </a:cubicBezTo>
                <a:cubicBezTo>
                  <a:pt x="264" y="176"/>
                  <a:pt x="264" y="176"/>
                  <a:pt x="264" y="176"/>
                </a:cubicBezTo>
                <a:cubicBezTo>
                  <a:pt x="7" y="433"/>
                  <a:pt x="7" y="433"/>
                  <a:pt x="7" y="433"/>
                </a:cubicBezTo>
                <a:cubicBezTo>
                  <a:pt x="-2" y="442"/>
                  <a:pt x="-2" y="458"/>
                  <a:pt x="7" y="467"/>
                </a:cubicBezTo>
                <a:close/>
                <a:moveTo>
                  <a:pt x="400" y="73"/>
                </a:moveTo>
                <a:cubicBezTo>
                  <a:pt x="391" y="64"/>
                  <a:pt x="376" y="64"/>
                  <a:pt x="367" y="73"/>
                </a:cubicBezTo>
                <a:cubicBezTo>
                  <a:pt x="282" y="161"/>
                  <a:pt x="282" y="161"/>
                  <a:pt x="282" y="161"/>
                </a:cubicBezTo>
                <a:cubicBezTo>
                  <a:pt x="349" y="228"/>
                  <a:pt x="349" y="228"/>
                  <a:pt x="349" y="228"/>
                </a:cubicBezTo>
                <a:cubicBezTo>
                  <a:pt x="437" y="143"/>
                  <a:pt x="437" y="143"/>
                  <a:pt x="437" y="143"/>
                </a:cubicBezTo>
                <a:cubicBezTo>
                  <a:pt x="446" y="134"/>
                  <a:pt x="446" y="119"/>
                  <a:pt x="437" y="110"/>
                </a:cubicBezTo>
                <a:lnTo>
                  <a:pt x="400" y="73"/>
                </a:lnTo>
                <a:close/>
                <a:moveTo>
                  <a:pt x="103" y="116"/>
                </a:moveTo>
                <a:cubicBezTo>
                  <a:pt x="94" y="116"/>
                  <a:pt x="85" y="125"/>
                  <a:pt x="85" y="134"/>
                </a:cubicBezTo>
                <a:cubicBezTo>
                  <a:pt x="85" y="158"/>
                  <a:pt x="85" y="158"/>
                  <a:pt x="85" y="158"/>
                </a:cubicBezTo>
                <a:cubicBezTo>
                  <a:pt x="73" y="158"/>
                  <a:pt x="73" y="158"/>
                  <a:pt x="73" y="158"/>
                </a:cubicBezTo>
                <a:cubicBezTo>
                  <a:pt x="61" y="158"/>
                  <a:pt x="55" y="167"/>
                  <a:pt x="55" y="176"/>
                </a:cubicBezTo>
                <a:cubicBezTo>
                  <a:pt x="55" y="186"/>
                  <a:pt x="61" y="195"/>
                  <a:pt x="73" y="195"/>
                </a:cubicBezTo>
                <a:cubicBezTo>
                  <a:pt x="85" y="195"/>
                  <a:pt x="85" y="195"/>
                  <a:pt x="85" y="195"/>
                </a:cubicBezTo>
                <a:cubicBezTo>
                  <a:pt x="85" y="231"/>
                  <a:pt x="85" y="231"/>
                  <a:pt x="85" y="231"/>
                </a:cubicBezTo>
                <a:cubicBezTo>
                  <a:pt x="85" y="243"/>
                  <a:pt x="94" y="249"/>
                  <a:pt x="103" y="249"/>
                </a:cubicBezTo>
                <a:cubicBezTo>
                  <a:pt x="112" y="249"/>
                  <a:pt x="121" y="243"/>
                  <a:pt x="121" y="231"/>
                </a:cubicBezTo>
                <a:cubicBezTo>
                  <a:pt x="121" y="195"/>
                  <a:pt x="121" y="195"/>
                  <a:pt x="121" y="195"/>
                </a:cubicBezTo>
                <a:cubicBezTo>
                  <a:pt x="134" y="195"/>
                  <a:pt x="134" y="195"/>
                  <a:pt x="134" y="195"/>
                </a:cubicBezTo>
                <a:cubicBezTo>
                  <a:pt x="146" y="195"/>
                  <a:pt x="152" y="186"/>
                  <a:pt x="152" y="176"/>
                </a:cubicBezTo>
                <a:cubicBezTo>
                  <a:pt x="152" y="167"/>
                  <a:pt x="146" y="158"/>
                  <a:pt x="134" y="158"/>
                </a:cubicBezTo>
                <a:cubicBezTo>
                  <a:pt x="121" y="158"/>
                  <a:pt x="121" y="158"/>
                  <a:pt x="121" y="158"/>
                </a:cubicBezTo>
                <a:cubicBezTo>
                  <a:pt x="121" y="134"/>
                  <a:pt x="121" y="134"/>
                  <a:pt x="121" y="134"/>
                </a:cubicBezTo>
                <a:cubicBezTo>
                  <a:pt x="121" y="125"/>
                  <a:pt x="112" y="116"/>
                  <a:pt x="103" y="116"/>
                </a:cubicBezTo>
                <a:close/>
                <a:moveTo>
                  <a:pt x="261" y="0"/>
                </a:moveTo>
                <a:cubicBezTo>
                  <a:pt x="252" y="0"/>
                  <a:pt x="242" y="9"/>
                  <a:pt x="242" y="18"/>
                </a:cubicBezTo>
                <a:cubicBezTo>
                  <a:pt x="242" y="43"/>
                  <a:pt x="242" y="43"/>
                  <a:pt x="242" y="43"/>
                </a:cubicBezTo>
                <a:cubicBezTo>
                  <a:pt x="230" y="43"/>
                  <a:pt x="230" y="43"/>
                  <a:pt x="230" y="43"/>
                </a:cubicBezTo>
                <a:cubicBezTo>
                  <a:pt x="218" y="43"/>
                  <a:pt x="212" y="49"/>
                  <a:pt x="212" y="61"/>
                </a:cubicBezTo>
                <a:cubicBezTo>
                  <a:pt x="212" y="70"/>
                  <a:pt x="218" y="79"/>
                  <a:pt x="230" y="79"/>
                </a:cubicBezTo>
                <a:cubicBezTo>
                  <a:pt x="242" y="79"/>
                  <a:pt x="242" y="79"/>
                  <a:pt x="242" y="79"/>
                </a:cubicBezTo>
                <a:cubicBezTo>
                  <a:pt x="242" y="116"/>
                  <a:pt x="242" y="116"/>
                  <a:pt x="242" y="116"/>
                </a:cubicBezTo>
                <a:cubicBezTo>
                  <a:pt x="242" y="125"/>
                  <a:pt x="252" y="134"/>
                  <a:pt x="261" y="134"/>
                </a:cubicBezTo>
                <a:cubicBezTo>
                  <a:pt x="270" y="134"/>
                  <a:pt x="279" y="125"/>
                  <a:pt x="279" y="116"/>
                </a:cubicBezTo>
                <a:cubicBezTo>
                  <a:pt x="279" y="79"/>
                  <a:pt x="279" y="79"/>
                  <a:pt x="279" y="79"/>
                </a:cubicBezTo>
                <a:cubicBezTo>
                  <a:pt x="291" y="79"/>
                  <a:pt x="291" y="79"/>
                  <a:pt x="291" y="79"/>
                </a:cubicBezTo>
                <a:cubicBezTo>
                  <a:pt x="304" y="79"/>
                  <a:pt x="310" y="70"/>
                  <a:pt x="310" y="61"/>
                </a:cubicBezTo>
                <a:cubicBezTo>
                  <a:pt x="310" y="49"/>
                  <a:pt x="304" y="43"/>
                  <a:pt x="291" y="43"/>
                </a:cubicBezTo>
                <a:cubicBezTo>
                  <a:pt x="279" y="43"/>
                  <a:pt x="279" y="43"/>
                  <a:pt x="279" y="43"/>
                </a:cubicBezTo>
                <a:cubicBezTo>
                  <a:pt x="279" y="18"/>
                  <a:pt x="279" y="18"/>
                  <a:pt x="279" y="18"/>
                </a:cubicBezTo>
                <a:cubicBezTo>
                  <a:pt x="279" y="9"/>
                  <a:pt x="270" y="0"/>
                  <a:pt x="261" y="0"/>
                </a:cubicBezTo>
                <a:close/>
                <a:moveTo>
                  <a:pt x="455" y="237"/>
                </a:moveTo>
                <a:cubicBezTo>
                  <a:pt x="446" y="237"/>
                  <a:pt x="437" y="246"/>
                  <a:pt x="437" y="255"/>
                </a:cubicBezTo>
                <a:cubicBezTo>
                  <a:pt x="437" y="279"/>
                  <a:pt x="437" y="279"/>
                  <a:pt x="437" y="279"/>
                </a:cubicBezTo>
                <a:cubicBezTo>
                  <a:pt x="425" y="279"/>
                  <a:pt x="425" y="279"/>
                  <a:pt x="425" y="279"/>
                </a:cubicBezTo>
                <a:cubicBezTo>
                  <a:pt x="413" y="279"/>
                  <a:pt x="407" y="288"/>
                  <a:pt x="407" y="297"/>
                </a:cubicBezTo>
                <a:cubicBezTo>
                  <a:pt x="407" y="307"/>
                  <a:pt x="413" y="316"/>
                  <a:pt x="425" y="316"/>
                </a:cubicBezTo>
                <a:cubicBezTo>
                  <a:pt x="437" y="316"/>
                  <a:pt x="437" y="316"/>
                  <a:pt x="437" y="316"/>
                </a:cubicBezTo>
                <a:cubicBezTo>
                  <a:pt x="437" y="352"/>
                  <a:pt x="437" y="352"/>
                  <a:pt x="437" y="352"/>
                </a:cubicBezTo>
                <a:cubicBezTo>
                  <a:pt x="437" y="364"/>
                  <a:pt x="446" y="370"/>
                  <a:pt x="455" y="370"/>
                </a:cubicBezTo>
                <a:cubicBezTo>
                  <a:pt x="464" y="370"/>
                  <a:pt x="473" y="364"/>
                  <a:pt x="473" y="352"/>
                </a:cubicBezTo>
                <a:cubicBezTo>
                  <a:pt x="473" y="316"/>
                  <a:pt x="473" y="316"/>
                  <a:pt x="473" y="316"/>
                </a:cubicBezTo>
                <a:cubicBezTo>
                  <a:pt x="486" y="316"/>
                  <a:pt x="486" y="316"/>
                  <a:pt x="486" y="316"/>
                </a:cubicBezTo>
                <a:cubicBezTo>
                  <a:pt x="498" y="316"/>
                  <a:pt x="504" y="307"/>
                  <a:pt x="504" y="297"/>
                </a:cubicBezTo>
                <a:cubicBezTo>
                  <a:pt x="504" y="288"/>
                  <a:pt x="498" y="279"/>
                  <a:pt x="486" y="279"/>
                </a:cubicBezTo>
                <a:cubicBezTo>
                  <a:pt x="473" y="279"/>
                  <a:pt x="473" y="279"/>
                  <a:pt x="473" y="279"/>
                </a:cubicBezTo>
                <a:cubicBezTo>
                  <a:pt x="473" y="255"/>
                  <a:pt x="473" y="255"/>
                  <a:pt x="473" y="255"/>
                </a:cubicBezTo>
                <a:cubicBezTo>
                  <a:pt x="473" y="246"/>
                  <a:pt x="464" y="237"/>
                  <a:pt x="455" y="2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278" name="Freeform"/>
          <p:cNvSpPr>
            <a:spLocks noEditPoints="1"/>
          </p:cNvSpPr>
          <p:nvPr>
            <p:custDataLst>
              <p:tags r:id="rId8"/>
            </p:custDataLst>
          </p:nvPr>
        </p:nvSpPr>
        <p:spPr bwMode="auto">
          <a:xfrm>
            <a:off x="7378708" y="1265839"/>
            <a:ext cx="364326" cy="343126"/>
          </a:xfrm>
          <a:custGeom>
            <a:avLst/>
            <a:gdLst>
              <a:gd name="T0" fmla="*/ 28 w 172"/>
              <a:gd name="T1" fmla="*/ 69 h 162"/>
              <a:gd name="T2" fmla="*/ 0 w 172"/>
              <a:gd name="T3" fmla="*/ 109 h 162"/>
              <a:gd name="T4" fmla="*/ 105 w 172"/>
              <a:gd name="T5" fmla="*/ 109 h 162"/>
              <a:gd name="T6" fmla="*/ 126 w 172"/>
              <a:gd name="T7" fmla="*/ 87 h 162"/>
              <a:gd name="T8" fmla="*/ 117 w 172"/>
              <a:gd name="T9" fmla="*/ 79 h 162"/>
              <a:gd name="T10" fmla="*/ 101 w 172"/>
              <a:gd name="T11" fmla="*/ 88 h 162"/>
              <a:gd name="T12" fmla="*/ 101 w 172"/>
              <a:gd name="T13" fmla="*/ 88 h 162"/>
              <a:gd name="T14" fmla="*/ 97 w 172"/>
              <a:gd name="T15" fmla="*/ 82 h 162"/>
              <a:gd name="T16" fmla="*/ 94 w 172"/>
              <a:gd name="T17" fmla="*/ 77 h 162"/>
              <a:gd name="T18" fmla="*/ 160 w 172"/>
              <a:gd name="T19" fmla="*/ 109 h 162"/>
              <a:gd name="T20" fmla="*/ 103 w 172"/>
              <a:gd name="T21" fmla="*/ 147 h 162"/>
              <a:gd name="T22" fmla="*/ 99 w 172"/>
              <a:gd name="T23" fmla="*/ 158 h 162"/>
              <a:gd name="T24" fmla="*/ 172 w 172"/>
              <a:gd name="T25" fmla="*/ 109 h 162"/>
              <a:gd name="T26" fmla="*/ 86 w 172"/>
              <a:gd name="T27" fmla="*/ 69 h 162"/>
              <a:gd name="T28" fmla="*/ 82 w 172"/>
              <a:gd name="T29" fmla="*/ 66 h 162"/>
              <a:gd name="T30" fmla="*/ 77 w 172"/>
              <a:gd name="T31" fmla="*/ 63 h 162"/>
              <a:gd name="T32" fmla="*/ 71 w 172"/>
              <a:gd name="T33" fmla="*/ 60 h 162"/>
              <a:gd name="T34" fmla="*/ 65 w 172"/>
              <a:gd name="T35" fmla="*/ 58 h 162"/>
              <a:gd name="T36" fmla="*/ 62 w 172"/>
              <a:gd name="T37" fmla="*/ 70 h 162"/>
              <a:gd name="T38" fmla="*/ 67 w 172"/>
              <a:gd name="T39" fmla="*/ 71 h 162"/>
              <a:gd name="T40" fmla="*/ 71 w 172"/>
              <a:gd name="T41" fmla="*/ 73 h 162"/>
              <a:gd name="T42" fmla="*/ 75 w 172"/>
              <a:gd name="T43" fmla="*/ 76 h 162"/>
              <a:gd name="T44" fmla="*/ 70 w 172"/>
              <a:gd name="T45" fmla="*/ 90 h 162"/>
              <a:gd name="T46" fmla="*/ 86 w 172"/>
              <a:gd name="T47" fmla="*/ 12 h 162"/>
              <a:gd name="T48" fmla="*/ 133 w 172"/>
              <a:gd name="T49" fmla="*/ 48 h 162"/>
              <a:gd name="T50" fmla="*/ 86 w 172"/>
              <a:gd name="T51" fmla="*/ 0 h 162"/>
              <a:gd name="T52" fmla="*/ 67 w 172"/>
              <a:gd name="T53" fmla="*/ 102 h 162"/>
              <a:gd name="T54" fmla="*/ 67 w 172"/>
              <a:gd name="T55" fmla="*/ 116 h 162"/>
              <a:gd name="T56" fmla="*/ 69 w 172"/>
              <a:gd name="T57" fmla="*/ 124 h 162"/>
              <a:gd name="T58" fmla="*/ 70 w 172"/>
              <a:gd name="T59" fmla="*/ 126 h 162"/>
              <a:gd name="T60" fmla="*/ 71 w 172"/>
              <a:gd name="T61" fmla="*/ 127 h 162"/>
              <a:gd name="T62" fmla="*/ 73 w 172"/>
              <a:gd name="T63" fmla="*/ 128 h 162"/>
              <a:gd name="T64" fmla="*/ 74 w 172"/>
              <a:gd name="T65" fmla="*/ 128 h 162"/>
              <a:gd name="T66" fmla="*/ 76 w 172"/>
              <a:gd name="T67" fmla="*/ 128 h 162"/>
              <a:gd name="T68" fmla="*/ 77 w 172"/>
              <a:gd name="T69" fmla="*/ 128 h 162"/>
              <a:gd name="T70" fmla="*/ 80 w 172"/>
              <a:gd name="T71" fmla="*/ 121 h 162"/>
              <a:gd name="T72" fmla="*/ 79 w 172"/>
              <a:gd name="T73" fmla="*/ 109 h 162"/>
              <a:gd name="T74" fmla="*/ 86 w 172"/>
              <a:gd name="T75" fmla="*/ 105 h 162"/>
              <a:gd name="T76" fmla="*/ 93 w 172"/>
              <a:gd name="T77" fmla="*/ 109 h 162"/>
              <a:gd name="T78" fmla="*/ 12 w 172"/>
              <a:gd name="T79" fmla="*/ 109 h 162"/>
              <a:gd name="T80" fmla="*/ 86 w 172"/>
              <a:gd name="T81" fmla="*/ 93 h 162"/>
              <a:gd name="T82" fmla="*/ 86 w 172"/>
              <a:gd name="T83" fmla="*/ 86 h 162"/>
              <a:gd name="T84" fmla="*/ 88 w 172"/>
              <a:gd name="T85" fmla="*/ 89 h 162"/>
              <a:gd name="T86" fmla="*/ 90 w 172"/>
              <a:gd name="T87" fmla="*/ 93 h 162"/>
              <a:gd name="T88" fmla="*/ 86 w 172"/>
              <a:gd name="T89" fmla="*/ 9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2" h="162">
                <a:moveTo>
                  <a:pt x="27" y="78"/>
                </a:moveTo>
                <a:cubicBezTo>
                  <a:pt x="29" y="76"/>
                  <a:pt x="30" y="72"/>
                  <a:pt x="28" y="69"/>
                </a:cubicBezTo>
                <a:cubicBezTo>
                  <a:pt x="26" y="67"/>
                  <a:pt x="22" y="66"/>
                  <a:pt x="19" y="68"/>
                </a:cubicBezTo>
                <a:cubicBezTo>
                  <a:pt x="7" y="78"/>
                  <a:pt x="0" y="93"/>
                  <a:pt x="0" y="109"/>
                </a:cubicBezTo>
                <a:cubicBezTo>
                  <a:pt x="0" y="138"/>
                  <a:pt x="23" y="162"/>
                  <a:pt x="52" y="162"/>
                </a:cubicBezTo>
                <a:cubicBezTo>
                  <a:pt x="81" y="162"/>
                  <a:pt x="105" y="138"/>
                  <a:pt x="105" y="109"/>
                </a:cubicBezTo>
                <a:cubicBezTo>
                  <a:pt x="105" y="107"/>
                  <a:pt x="105" y="104"/>
                  <a:pt x="105" y="102"/>
                </a:cubicBezTo>
                <a:cubicBezTo>
                  <a:pt x="113" y="99"/>
                  <a:pt x="120" y="94"/>
                  <a:pt x="126" y="87"/>
                </a:cubicBezTo>
                <a:cubicBezTo>
                  <a:pt x="128" y="85"/>
                  <a:pt x="128" y="81"/>
                  <a:pt x="125" y="79"/>
                </a:cubicBezTo>
                <a:cubicBezTo>
                  <a:pt x="123" y="76"/>
                  <a:pt x="119" y="77"/>
                  <a:pt x="117" y="79"/>
                </a:cubicBezTo>
                <a:cubicBezTo>
                  <a:pt x="113" y="84"/>
                  <a:pt x="107" y="88"/>
                  <a:pt x="102" y="90"/>
                </a:cubicBezTo>
                <a:cubicBezTo>
                  <a:pt x="101" y="89"/>
                  <a:pt x="101" y="89"/>
                  <a:pt x="101" y="88"/>
                </a:cubicBezTo>
                <a:cubicBezTo>
                  <a:pt x="101" y="88"/>
                  <a:pt x="101" y="88"/>
                  <a:pt x="101" y="88"/>
                </a:cubicBezTo>
                <a:cubicBezTo>
                  <a:pt x="101" y="88"/>
                  <a:pt x="101" y="88"/>
                  <a:pt x="101" y="88"/>
                </a:cubicBezTo>
                <a:cubicBezTo>
                  <a:pt x="100" y="86"/>
                  <a:pt x="99" y="85"/>
                  <a:pt x="98" y="83"/>
                </a:cubicBezTo>
                <a:cubicBezTo>
                  <a:pt x="98" y="83"/>
                  <a:pt x="98" y="82"/>
                  <a:pt x="97" y="82"/>
                </a:cubicBezTo>
                <a:cubicBezTo>
                  <a:pt x="97" y="81"/>
                  <a:pt x="96" y="79"/>
                  <a:pt x="95" y="78"/>
                </a:cubicBezTo>
                <a:cubicBezTo>
                  <a:pt x="95" y="78"/>
                  <a:pt x="95" y="78"/>
                  <a:pt x="94" y="77"/>
                </a:cubicBezTo>
                <a:cubicBezTo>
                  <a:pt x="101" y="72"/>
                  <a:pt x="110" y="69"/>
                  <a:pt x="119" y="69"/>
                </a:cubicBezTo>
                <a:cubicBezTo>
                  <a:pt x="142" y="69"/>
                  <a:pt x="160" y="87"/>
                  <a:pt x="160" y="109"/>
                </a:cubicBezTo>
                <a:cubicBezTo>
                  <a:pt x="160" y="132"/>
                  <a:pt x="142" y="150"/>
                  <a:pt x="119" y="150"/>
                </a:cubicBezTo>
                <a:cubicBezTo>
                  <a:pt x="114" y="150"/>
                  <a:pt x="108" y="149"/>
                  <a:pt x="103" y="147"/>
                </a:cubicBezTo>
                <a:cubicBezTo>
                  <a:pt x="100" y="145"/>
                  <a:pt x="97" y="147"/>
                  <a:pt x="95" y="150"/>
                </a:cubicBezTo>
                <a:cubicBezTo>
                  <a:pt x="94" y="153"/>
                  <a:pt x="96" y="156"/>
                  <a:pt x="99" y="158"/>
                </a:cubicBezTo>
                <a:cubicBezTo>
                  <a:pt x="105" y="161"/>
                  <a:pt x="112" y="162"/>
                  <a:pt x="119" y="162"/>
                </a:cubicBezTo>
                <a:cubicBezTo>
                  <a:pt x="148" y="162"/>
                  <a:pt x="172" y="138"/>
                  <a:pt x="172" y="109"/>
                </a:cubicBezTo>
                <a:cubicBezTo>
                  <a:pt x="172" y="80"/>
                  <a:pt x="148" y="57"/>
                  <a:pt x="119" y="57"/>
                </a:cubicBezTo>
                <a:cubicBezTo>
                  <a:pt x="107" y="57"/>
                  <a:pt x="95" y="61"/>
                  <a:pt x="86" y="69"/>
                </a:cubicBezTo>
                <a:cubicBezTo>
                  <a:pt x="86" y="69"/>
                  <a:pt x="86" y="69"/>
                  <a:pt x="86" y="68"/>
                </a:cubicBezTo>
                <a:cubicBezTo>
                  <a:pt x="85" y="68"/>
                  <a:pt x="83" y="67"/>
                  <a:pt x="82" y="66"/>
                </a:cubicBezTo>
                <a:cubicBezTo>
                  <a:pt x="82" y="66"/>
                  <a:pt x="82" y="65"/>
                  <a:pt x="81" y="65"/>
                </a:cubicBezTo>
                <a:cubicBezTo>
                  <a:pt x="80" y="64"/>
                  <a:pt x="78" y="63"/>
                  <a:pt x="77" y="63"/>
                </a:cubicBezTo>
                <a:cubicBezTo>
                  <a:pt x="76" y="62"/>
                  <a:pt x="76" y="62"/>
                  <a:pt x="75" y="62"/>
                </a:cubicBezTo>
                <a:cubicBezTo>
                  <a:pt x="74" y="61"/>
                  <a:pt x="73" y="61"/>
                  <a:pt x="71" y="60"/>
                </a:cubicBezTo>
                <a:cubicBezTo>
                  <a:pt x="71" y="60"/>
                  <a:pt x="71" y="60"/>
                  <a:pt x="70" y="60"/>
                </a:cubicBezTo>
                <a:cubicBezTo>
                  <a:pt x="68" y="59"/>
                  <a:pt x="66" y="59"/>
                  <a:pt x="65" y="58"/>
                </a:cubicBezTo>
                <a:cubicBezTo>
                  <a:pt x="61" y="57"/>
                  <a:pt x="58" y="59"/>
                  <a:pt x="57" y="63"/>
                </a:cubicBezTo>
                <a:cubicBezTo>
                  <a:pt x="57" y="66"/>
                  <a:pt x="59" y="69"/>
                  <a:pt x="62" y="70"/>
                </a:cubicBezTo>
                <a:cubicBezTo>
                  <a:pt x="63" y="70"/>
                  <a:pt x="65" y="71"/>
                  <a:pt x="66" y="71"/>
                </a:cubicBezTo>
                <a:cubicBezTo>
                  <a:pt x="66" y="71"/>
                  <a:pt x="67" y="71"/>
                  <a:pt x="67" y="71"/>
                </a:cubicBezTo>
                <a:cubicBezTo>
                  <a:pt x="68" y="72"/>
                  <a:pt x="69" y="72"/>
                  <a:pt x="70" y="73"/>
                </a:cubicBezTo>
                <a:cubicBezTo>
                  <a:pt x="71" y="73"/>
                  <a:pt x="71" y="73"/>
                  <a:pt x="71" y="73"/>
                </a:cubicBezTo>
                <a:cubicBezTo>
                  <a:pt x="72" y="74"/>
                  <a:pt x="74" y="75"/>
                  <a:pt x="75" y="75"/>
                </a:cubicBezTo>
                <a:cubicBezTo>
                  <a:pt x="75" y="75"/>
                  <a:pt x="75" y="76"/>
                  <a:pt x="75" y="76"/>
                </a:cubicBezTo>
                <a:cubicBezTo>
                  <a:pt x="76" y="76"/>
                  <a:pt x="77" y="77"/>
                  <a:pt x="78" y="77"/>
                </a:cubicBezTo>
                <a:cubicBezTo>
                  <a:pt x="75" y="81"/>
                  <a:pt x="72" y="86"/>
                  <a:pt x="70" y="90"/>
                </a:cubicBezTo>
                <a:cubicBezTo>
                  <a:pt x="56" y="84"/>
                  <a:pt x="45" y="70"/>
                  <a:pt x="45" y="53"/>
                </a:cubicBezTo>
                <a:cubicBezTo>
                  <a:pt x="45" y="30"/>
                  <a:pt x="64" y="12"/>
                  <a:pt x="86" y="12"/>
                </a:cubicBezTo>
                <a:cubicBezTo>
                  <a:pt x="105" y="12"/>
                  <a:pt x="122" y="25"/>
                  <a:pt x="126" y="44"/>
                </a:cubicBezTo>
                <a:cubicBezTo>
                  <a:pt x="126" y="47"/>
                  <a:pt x="130" y="49"/>
                  <a:pt x="133" y="48"/>
                </a:cubicBezTo>
                <a:cubicBezTo>
                  <a:pt x="136" y="48"/>
                  <a:pt x="138" y="45"/>
                  <a:pt x="137" y="41"/>
                </a:cubicBezTo>
                <a:cubicBezTo>
                  <a:pt x="132" y="17"/>
                  <a:pt x="111" y="0"/>
                  <a:pt x="86" y="0"/>
                </a:cubicBezTo>
                <a:cubicBezTo>
                  <a:pt x="57" y="0"/>
                  <a:pt x="33" y="24"/>
                  <a:pt x="33" y="53"/>
                </a:cubicBezTo>
                <a:cubicBezTo>
                  <a:pt x="33" y="75"/>
                  <a:pt x="47" y="94"/>
                  <a:pt x="67" y="102"/>
                </a:cubicBezTo>
                <a:cubicBezTo>
                  <a:pt x="67" y="104"/>
                  <a:pt x="67" y="107"/>
                  <a:pt x="67" y="109"/>
                </a:cubicBezTo>
                <a:cubicBezTo>
                  <a:pt x="67" y="112"/>
                  <a:pt x="67" y="114"/>
                  <a:pt x="67" y="116"/>
                </a:cubicBezTo>
                <a:cubicBezTo>
                  <a:pt x="67" y="119"/>
                  <a:pt x="68" y="121"/>
                  <a:pt x="69" y="124"/>
                </a:cubicBezTo>
                <a:cubicBezTo>
                  <a:pt x="69" y="124"/>
                  <a:pt x="69" y="124"/>
                  <a:pt x="69" y="124"/>
                </a:cubicBezTo>
                <a:cubicBezTo>
                  <a:pt x="69" y="124"/>
                  <a:pt x="69" y="125"/>
                  <a:pt x="69" y="125"/>
                </a:cubicBezTo>
                <a:cubicBezTo>
                  <a:pt x="69" y="126"/>
                  <a:pt x="70" y="126"/>
                  <a:pt x="70" y="126"/>
                </a:cubicBezTo>
                <a:cubicBezTo>
                  <a:pt x="70" y="126"/>
                  <a:pt x="70" y="127"/>
                  <a:pt x="71" y="127"/>
                </a:cubicBezTo>
                <a:cubicBezTo>
                  <a:pt x="71" y="127"/>
                  <a:pt x="71" y="127"/>
                  <a:pt x="71" y="127"/>
                </a:cubicBezTo>
                <a:cubicBezTo>
                  <a:pt x="71" y="127"/>
                  <a:pt x="72" y="128"/>
                  <a:pt x="72" y="128"/>
                </a:cubicBezTo>
                <a:cubicBezTo>
                  <a:pt x="73" y="128"/>
                  <a:pt x="73" y="128"/>
                  <a:pt x="73" y="128"/>
                </a:cubicBezTo>
                <a:cubicBezTo>
                  <a:pt x="73" y="128"/>
                  <a:pt x="74" y="128"/>
                  <a:pt x="74" y="128"/>
                </a:cubicBezTo>
                <a:cubicBezTo>
                  <a:pt x="74" y="128"/>
                  <a:pt x="74" y="128"/>
                  <a:pt x="74" y="128"/>
                </a:cubicBezTo>
                <a:cubicBezTo>
                  <a:pt x="74" y="128"/>
                  <a:pt x="75" y="128"/>
                  <a:pt x="75" y="128"/>
                </a:cubicBezTo>
                <a:cubicBezTo>
                  <a:pt x="75" y="128"/>
                  <a:pt x="76" y="128"/>
                  <a:pt x="76" y="128"/>
                </a:cubicBezTo>
                <a:cubicBezTo>
                  <a:pt x="76" y="128"/>
                  <a:pt x="76" y="128"/>
                  <a:pt x="76" y="128"/>
                </a:cubicBezTo>
                <a:cubicBezTo>
                  <a:pt x="76" y="128"/>
                  <a:pt x="76" y="128"/>
                  <a:pt x="77" y="128"/>
                </a:cubicBezTo>
                <a:cubicBezTo>
                  <a:pt x="79" y="127"/>
                  <a:pt x="81" y="124"/>
                  <a:pt x="80" y="122"/>
                </a:cubicBezTo>
                <a:cubicBezTo>
                  <a:pt x="80" y="121"/>
                  <a:pt x="80" y="121"/>
                  <a:pt x="80" y="121"/>
                </a:cubicBezTo>
                <a:cubicBezTo>
                  <a:pt x="79" y="117"/>
                  <a:pt x="79" y="113"/>
                  <a:pt x="79" y="109"/>
                </a:cubicBezTo>
                <a:cubicBezTo>
                  <a:pt x="79" y="109"/>
                  <a:pt x="79" y="109"/>
                  <a:pt x="79" y="109"/>
                </a:cubicBezTo>
                <a:cubicBezTo>
                  <a:pt x="79" y="108"/>
                  <a:pt x="79" y="106"/>
                  <a:pt x="79" y="105"/>
                </a:cubicBezTo>
                <a:cubicBezTo>
                  <a:pt x="81" y="105"/>
                  <a:pt x="84" y="105"/>
                  <a:pt x="86" y="105"/>
                </a:cubicBezTo>
                <a:cubicBezTo>
                  <a:pt x="88" y="105"/>
                  <a:pt x="91" y="105"/>
                  <a:pt x="93" y="105"/>
                </a:cubicBezTo>
                <a:cubicBezTo>
                  <a:pt x="93" y="106"/>
                  <a:pt x="93" y="108"/>
                  <a:pt x="93" y="109"/>
                </a:cubicBezTo>
                <a:cubicBezTo>
                  <a:pt x="93" y="132"/>
                  <a:pt x="75" y="150"/>
                  <a:pt x="52" y="150"/>
                </a:cubicBezTo>
                <a:cubicBezTo>
                  <a:pt x="30" y="150"/>
                  <a:pt x="12" y="132"/>
                  <a:pt x="12" y="109"/>
                </a:cubicBezTo>
                <a:cubicBezTo>
                  <a:pt x="12" y="97"/>
                  <a:pt x="17" y="86"/>
                  <a:pt x="27" y="78"/>
                </a:cubicBezTo>
                <a:close/>
                <a:moveTo>
                  <a:pt x="86" y="93"/>
                </a:moveTo>
                <a:cubicBezTo>
                  <a:pt x="85" y="93"/>
                  <a:pt x="83" y="93"/>
                  <a:pt x="82" y="93"/>
                </a:cubicBezTo>
                <a:cubicBezTo>
                  <a:pt x="83" y="91"/>
                  <a:pt x="84" y="88"/>
                  <a:pt x="86" y="86"/>
                </a:cubicBezTo>
                <a:cubicBezTo>
                  <a:pt x="86" y="87"/>
                  <a:pt x="87" y="88"/>
                  <a:pt x="87" y="88"/>
                </a:cubicBezTo>
                <a:cubicBezTo>
                  <a:pt x="87" y="89"/>
                  <a:pt x="88" y="89"/>
                  <a:pt x="88" y="89"/>
                </a:cubicBezTo>
                <a:cubicBezTo>
                  <a:pt x="88" y="90"/>
                  <a:pt x="89" y="92"/>
                  <a:pt x="90" y="93"/>
                </a:cubicBezTo>
                <a:cubicBezTo>
                  <a:pt x="90" y="93"/>
                  <a:pt x="90" y="93"/>
                  <a:pt x="90" y="93"/>
                </a:cubicBezTo>
                <a:cubicBezTo>
                  <a:pt x="90" y="93"/>
                  <a:pt x="90" y="93"/>
                  <a:pt x="90" y="93"/>
                </a:cubicBezTo>
                <a:cubicBezTo>
                  <a:pt x="89" y="93"/>
                  <a:pt x="87" y="93"/>
                  <a:pt x="86" y="9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82" name="Freeform"/>
          <p:cNvSpPr>
            <a:spLocks noEditPoints="1"/>
          </p:cNvSpPr>
          <p:nvPr>
            <p:custDataLst>
              <p:tags r:id="rId9"/>
            </p:custDataLst>
          </p:nvPr>
        </p:nvSpPr>
        <p:spPr bwMode="auto">
          <a:xfrm>
            <a:off x="9860298" y="2604533"/>
            <a:ext cx="327776" cy="327777"/>
          </a:xfrm>
          <a:custGeom>
            <a:avLst/>
            <a:gdLst>
              <a:gd name="T0" fmla="*/ 124 w 128"/>
              <a:gd name="T1" fmla="*/ 0 h 128"/>
              <a:gd name="T2" fmla="*/ 108 w 128"/>
              <a:gd name="T3" fmla="*/ 0 h 128"/>
              <a:gd name="T4" fmla="*/ 105 w 128"/>
              <a:gd name="T5" fmla="*/ 1 h 128"/>
              <a:gd name="T6" fmla="*/ 50 w 128"/>
              <a:gd name="T7" fmla="*/ 49 h 128"/>
              <a:gd name="T8" fmla="*/ 40 w 128"/>
              <a:gd name="T9" fmla="*/ 48 h 128"/>
              <a:gd name="T10" fmla="*/ 0 w 128"/>
              <a:gd name="T11" fmla="*/ 88 h 128"/>
              <a:gd name="T12" fmla="*/ 40 w 128"/>
              <a:gd name="T13" fmla="*/ 128 h 128"/>
              <a:gd name="T14" fmla="*/ 80 w 128"/>
              <a:gd name="T15" fmla="*/ 88 h 128"/>
              <a:gd name="T16" fmla="*/ 77 w 128"/>
              <a:gd name="T17" fmla="*/ 73 h 128"/>
              <a:gd name="T18" fmla="*/ 91 w 128"/>
              <a:gd name="T19" fmla="*/ 69 h 128"/>
              <a:gd name="T20" fmla="*/ 94 w 128"/>
              <a:gd name="T21" fmla="*/ 65 h 128"/>
              <a:gd name="T22" fmla="*/ 93 w 128"/>
              <a:gd name="T23" fmla="*/ 50 h 128"/>
              <a:gd name="T24" fmla="*/ 109 w 128"/>
              <a:gd name="T25" fmla="*/ 49 h 128"/>
              <a:gd name="T26" fmla="*/ 112 w 128"/>
              <a:gd name="T27" fmla="*/ 45 h 128"/>
              <a:gd name="T28" fmla="*/ 113 w 128"/>
              <a:gd name="T29" fmla="*/ 27 h 128"/>
              <a:gd name="T30" fmla="*/ 125 w 128"/>
              <a:gd name="T31" fmla="*/ 24 h 128"/>
              <a:gd name="T32" fmla="*/ 128 w 128"/>
              <a:gd name="T33" fmla="*/ 20 h 128"/>
              <a:gd name="T34" fmla="*/ 128 w 128"/>
              <a:gd name="T35" fmla="*/ 4 h 128"/>
              <a:gd name="T36" fmla="*/ 124 w 128"/>
              <a:gd name="T37" fmla="*/ 0 h 128"/>
              <a:gd name="T38" fmla="*/ 28 w 128"/>
              <a:gd name="T39" fmla="*/ 112 h 128"/>
              <a:gd name="T40" fmla="*/ 16 w 128"/>
              <a:gd name="T41" fmla="*/ 100 h 128"/>
              <a:gd name="T42" fmla="*/ 28 w 128"/>
              <a:gd name="T43" fmla="*/ 88 h 128"/>
              <a:gd name="T44" fmla="*/ 39 w 128"/>
              <a:gd name="T45" fmla="*/ 95 h 128"/>
              <a:gd name="T46" fmla="*/ 40 w 128"/>
              <a:gd name="T47" fmla="*/ 100 h 128"/>
              <a:gd name="T48" fmla="*/ 28 w 128"/>
              <a:gd name="T49"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8">
                <a:moveTo>
                  <a:pt x="124" y="0"/>
                </a:moveTo>
                <a:cubicBezTo>
                  <a:pt x="108" y="0"/>
                  <a:pt x="108" y="0"/>
                  <a:pt x="108" y="0"/>
                </a:cubicBezTo>
                <a:cubicBezTo>
                  <a:pt x="107" y="0"/>
                  <a:pt x="106" y="0"/>
                  <a:pt x="105" y="1"/>
                </a:cubicBezTo>
                <a:cubicBezTo>
                  <a:pt x="50" y="49"/>
                  <a:pt x="50" y="49"/>
                  <a:pt x="50" y="49"/>
                </a:cubicBezTo>
                <a:cubicBezTo>
                  <a:pt x="47" y="49"/>
                  <a:pt x="43" y="48"/>
                  <a:pt x="40" y="48"/>
                </a:cubicBezTo>
                <a:cubicBezTo>
                  <a:pt x="18" y="48"/>
                  <a:pt x="0" y="66"/>
                  <a:pt x="0" y="88"/>
                </a:cubicBezTo>
                <a:cubicBezTo>
                  <a:pt x="0" y="110"/>
                  <a:pt x="18" y="128"/>
                  <a:pt x="40" y="128"/>
                </a:cubicBezTo>
                <a:cubicBezTo>
                  <a:pt x="62" y="128"/>
                  <a:pt x="80" y="110"/>
                  <a:pt x="80" y="88"/>
                </a:cubicBezTo>
                <a:cubicBezTo>
                  <a:pt x="80" y="81"/>
                  <a:pt x="79" y="77"/>
                  <a:pt x="77" y="73"/>
                </a:cubicBezTo>
                <a:cubicBezTo>
                  <a:pt x="91" y="69"/>
                  <a:pt x="91" y="69"/>
                  <a:pt x="91" y="69"/>
                </a:cubicBezTo>
                <a:cubicBezTo>
                  <a:pt x="93" y="68"/>
                  <a:pt x="94" y="67"/>
                  <a:pt x="94" y="65"/>
                </a:cubicBezTo>
                <a:cubicBezTo>
                  <a:pt x="93" y="50"/>
                  <a:pt x="93" y="50"/>
                  <a:pt x="93" y="50"/>
                </a:cubicBezTo>
                <a:cubicBezTo>
                  <a:pt x="109" y="49"/>
                  <a:pt x="109" y="49"/>
                  <a:pt x="109" y="49"/>
                </a:cubicBezTo>
                <a:cubicBezTo>
                  <a:pt x="111" y="49"/>
                  <a:pt x="112" y="47"/>
                  <a:pt x="112" y="45"/>
                </a:cubicBezTo>
                <a:cubicBezTo>
                  <a:pt x="113" y="27"/>
                  <a:pt x="113" y="27"/>
                  <a:pt x="113" y="27"/>
                </a:cubicBezTo>
                <a:cubicBezTo>
                  <a:pt x="125" y="24"/>
                  <a:pt x="125" y="24"/>
                  <a:pt x="125" y="24"/>
                </a:cubicBezTo>
                <a:cubicBezTo>
                  <a:pt x="127" y="24"/>
                  <a:pt x="128" y="22"/>
                  <a:pt x="128" y="20"/>
                </a:cubicBezTo>
                <a:cubicBezTo>
                  <a:pt x="128" y="4"/>
                  <a:pt x="128" y="4"/>
                  <a:pt x="128" y="4"/>
                </a:cubicBezTo>
                <a:cubicBezTo>
                  <a:pt x="128" y="2"/>
                  <a:pt x="126" y="0"/>
                  <a:pt x="124" y="0"/>
                </a:cubicBezTo>
                <a:close/>
                <a:moveTo>
                  <a:pt x="28" y="112"/>
                </a:moveTo>
                <a:cubicBezTo>
                  <a:pt x="21" y="112"/>
                  <a:pt x="16" y="107"/>
                  <a:pt x="16" y="100"/>
                </a:cubicBezTo>
                <a:cubicBezTo>
                  <a:pt x="16" y="93"/>
                  <a:pt x="21" y="88"/>
                  <a:pt x="28" y="88"/>
                </a:cubicBezTo>
                <a:cubicBezTo>
                  <a:pt x="33" y="88"/>
                  <a:pt x="37" y="91"/>
                  <a:pt x="39" y="95"/>
                </a:cubicBezTo>
                <a:cubicBezTo>
                  <a:pt x="40" y="96"/>
                  <a:pt x="40" y="98"/>
                  <a:pt x="40" y="100"/>
                </a:cubicBezTo>
                <a:cubicBezTo>
                  <a:pt x="40" y="107"/>
                  <a:pt x="35" y="112"/>
                  <a:pt x="28" y="112"/>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5" name="TextBox"/>
          <p:cNvSpPr txBox="1"/>
          <p:nvPr>
            <p:custDataLst>
              <p:tags r:id="rId10"/>
            </p:custDataLst>
          </p:nvPr>
        </p:nvSpPr>
        <p:spPr>
          <a:xfrm>
            <a:off x="1305045" y="2958464"/>
            <a:ext cx="1696374" cy="13370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200" spc="140">
                <a:solidFill>
                  <a:schemeClr val="lt1"/>
                </a:solidFill>
                <a:uFillTx/>
                <a:latin typeface="Arial" panose="020B0604020202020204" pitchFamily="34" charset="0"/>
                <a:ea typeface="微软雅黑" panose="020B0503020204020204" charset="-122"/>
              </a:rPr>
              <a:t>互联网引领职业新变化。</a:t>
            </a:r>
            <a:endParaRPr lang="zh-CN" altLang="en-US" sz="2200" spc="140">
              <a:solidFill>
                <a:schemeClr val="lt1"/>
              </a:solidFill>
              <a:uFillTx/>
              <a:latin typeface="Arial" panose="020B0604020202020204" pitchFamily="34" charset="0"/>
              <a:ea typeface="微软雅黑" panose="020B0503020204020204" charset="-122"/>
            </a:endParaRPr>
          </a:p>
        </p:txBody>
      </p:sp>
      <p:sp>
        <p:nvSpPr>
          <p:cNvPr id="6" name="TextBox"/>
          <p:cNvSpPr txBox="1"/>
          <p:nvPr>
            <p:custDataLst>
              <p:tags r:id="rId11"/>
            </p:custDataLst>
          </p:nvPr>
        </p:nvSpPr>
        <p:spPr>
          <a:xfrm>
            <a:off x="4073240" y="2209146"/>
            <a:ext cx="1696374" cy="1179207"/>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200" spc="140">
                <a:solidFill>
                  <a:schemeClr val="lt1"/>
                </a:solidFill>
                <a:uFillTx/>
                <a:latin typeface="Arial" panose="020B0604020202020204" pitchFamily="34" charset="0"/>
                <a:ea typeface="微软雅黑" panose="020B0503020204020204" charset="-122"/>
              </a:rPr>
              <a:t>博弈中变化的传统职业。</a:t>
            </a:r>
            <a:endParaRPr lang="zh-CN" altLang="en-US" sz="2200" spc="140">
              <a:solidFill>
                <a:schemeClr val="lt1"/>
              </a:solidFill>
              <a:uFillTx/>
              <a:latin typeface="Arial" panose="020B0604020202020204" pitchFamily="34" charset="0"/>
              <a:ea typeface="微软雅黑" panose="020B0503020204020204" charset="-122"/>
            </a:endParaRPr>
          </a:p>
        </p:txBody>
      </p:sp>
      <p:sp>
        <p:nvSpPr>
          <p:cNvPr id="7" name="TextBox"/>
          <p:cNvSpPr txBox="1"/>
          <p:nvPr>
            <p:custDataLst>
              <p:tags r:id="rId12"/>
            </p:custDataLst>
          </p:nvPr>
        </p:nvSpPr>
        <p:spPr>
          <a:xfrm>
            <a:off x="6726191" y="1698012"/>
            <a:ext cx="1696374" cy="13370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200" spc="140">
                <a:solidFill>
                  <a:schemeClr val="lt1"/>
                </a:solidFill>
                <a:uFillTx/>
                <a:latin typeface="Arial" panose="020B0604020202020204" pitchFamily="34" charset="0"/>
                <a:ea typeface="微软雅黑" panose="020B0503020204020204" charset="-122"/>
              </a:rPr>
              <a:t>职业变化带来新挑战。</a:t>
            </a:r>
            <a:endParaRPr lang="zh-CN" altLang="en-US" sz="2200" spc="140">
              <a:solidFill>
                <a:schemeClr val="lt1"/>
              </a:solidFill>
              <a:uFillTx/>
              <a:latin typeface="Arial" panose="020B0604020202020204" pitchFamily="34" charset="0"/>
              <a:ea typeface="微软雅黑" panose="020B0503020204020204" charset="-122"/>
            </a:endParaRPr>
          </a:p>
        </p:txBody>
      </p:sp>
      <p:sp>
        <p:nvSpPr>
          <p:cNvPr id="8" name="TextBox"/>
          <p:cNvSpPr txBox="1"/>
          <p:nvPr>
            <p:custDataLst>
              <p:tags r:id="rId13"/>
            </p:custDataLst>
          </p:nvPr>
        </p:nvSpPr>
        <p:spPr>
          <a:xfrm>
            <a:off x="9190582" y="3073721"/>
            <a:ext cx="1696374" cy="13370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200" spc="140">
                <a:solidFill>
                  <a:schemeClr val="lt1"/>
                </a:solidFill>
                <a:uFillTx/>
                <a:latin typeface="Arial" panose="020B0604020202020204" pitchFamily="34" charset="0"/>
                <a:ea typeface="微软雅黑" panose="020B0503020204020204" charset="-122"/>
              </a:rPr>
              <a:t>创新创业成为职业发展新亮点。</a:t>
            </a:r>
            <a:endParaRPr lang="zh-CN" altLang="en-US" sz="2200" spc="140">
              <a:solidFill>
                <a:schemeClr val="lt1"/>
              </a:solidFill>
              <a:uFillTx/>
              <a:latin typeface="Arial" panose="020B0604020202020204" pitchFamily="34" charset="0"/>
              <a:ea typeface="微软雅黑" panose="020B0503020204020204" charset="-122"/>
            </a:endParaRPr>
          </a:p>
        </p:txBody>
      </p:sp>
      <p:pic>
        <p:nvPicPr>
          <p:cNvPr id="12" name="图形 11"/>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687191" y="3538138"/>
            <a:ext cx="4912827" cy="2764012"/>
          </a:xfrm>
          <a:prstGeom prst="rect">
            <a:avLst/>
          </a:prstGeom>
        </p:spPr>
      </p:pic>
    </p:spTree>
    <p:custDataLst>
      <p:tags r:id="rId17"/>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4" name="Our Project"/>
          <p:cNvSpPr txBox="1">
            <a:spLocks noGrp="1"/>
          </p:cNvSpPr>
          <p:nvPr>
            <p:custDataLst>
              <p:tags r:id="rId1"/>
            </p:custDataLst>
          </p:nvPr>
        </p:nvSpPr>
        <p:spPr>
          <a:xfrm>
            <a:off x="1596232" y="477764"/>
            <a:ext cx="8999537" cy="858520"/>
          </a:xfrm>
          <a:prstGeom prst="rect">
            <a:avLst/>
          </a:prstGeom>
        </p:spPr>
        <p:txBody>
          <a:bodyPr vert="horz" lIns="90000" tIns="46800" rIns="90000" bIns="0" rtlCol="0" anchor="b"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ctr">
              <a:lnSpc>
                <a:spcPct val="120000"/>
              </a:lnSpc>
            </a:pPr>
            <a:r>
              <a:rPr lang="zh-CN" altLang="en-US" sz="4400" b="0" spc="300">
                <a:solidFill>
                  <a:srgbClr val="FFC000"/>
                </a:solidFill>
                <a:effectLst>
                  <a:outerShdw blurRad="38100" dist="38100" dir="2700000" algn="tl">
                    <a:srgbClr val="000000">
                      <a:alpha val="43137"/>
                    </a:srgbClr>
                  </a:outerShdw>
                </a:effectLst>
                <a:latin typeface="思源宋体 Heavy" panose="02020900000000000000" charset="-122"/>
                <a:ea typeface="思源宋体 Heavy" panose="02020900000000000000" charset="-122"/>
                <a:cs typeface="微软雅黑" panose="020B0503020204020204" charset="-122"/>
                <a:sym typeface="Arial" panose="020B0604020202020204" pitchFamily="34" charset="0"/>
              </a:rPr>
              <a:t>职业对社会的意义</a:t>
            </a:r>
            <a:endParaRPr lang="zh-CN" altLang="en-US" sz="4400" b="0" spc="300">
              <a:solidFill>
                <a:srgbClr val="FFC000"/>
              </a:solidFill>
              <a:effectLst>
                <a:outerShdw blurRad="38100" dist="38100" dir="2700000" algn="tl">
                  <a:srgbClr val="000000">
                    <a:alpha val="43137"/>
                  </a:srgbClr>
                </a:outerShdw>
              </a:effectLst>
              <a:latin typeface="思源宋体 Heavy" panose="02020900000000000000" charset="-122"/>
              <a:ea typeface="思源宋体 Heavy" panose="02020900000000000000" charset="-122"/>
              <a:cs typeface="微软雅黑" panose="020B0503020204020204" charset="-122"/>
              <a:sym typeface="Arial" panose="020B0604020202020204" pitchFamily="34" charset="0"/>
            </a:endParaRPr>
          </a:p>
        </p:txBody>
      </p:sp>
      <p:sp>
        <p:nvSpPr>
          <p:cNvPr id="32" name="Lorem Ipsum has been the industry's standard dummy text ever since tzhe 1500s, when an unknown printer took a galley of type and scrambled it to make a type specimen book."/>
          <p:cNvSpPr txBox="1"/>
          <p:nvPr>
            <p:custDataLst>
              <p:tags r:id="rId2"/>
            </p:custDataLst>
          </p:nvPr>
        </p:nvSpPr>
        <p:spPr>
          <a:xfrm>
            <a:off x="6394616" y="5103276"/>
            <a:ext cx="4931809" cy="1337945"/>
          </a:xfrm>
          <a:prstGeom prst="rect">
            <a:avLst/>
          </a:prstGeom>
          <a:ln w="25400">
            <a:miter lim="400000"/>
          </a:ln>
        </p:spPr>
        <p:txBody>
          <a:bodyPr wrap="square" tIns="0" bIns="45720">
            <a:spAutoFit/>
          </a:bodyPr>
          <a:lstStyle/>
          <a:p>
            <a:pPr algn="just" defTabSz="913765">
              <a:lnSpc>
                <a:spcPct val="150000"/>
              </a:lnSpc>
              <a:defRPr sz="2000">
                <a:solidFill>
                  <a:srgbClr val="828282"/>
                </a:solidFill>
              </a:defRPr>
            </a:pPr>
            <a:r>
              <a:rPr lang="zh-CN" altLang="en-US"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技术工人不断改进生产工艺提高劳动生产率，高科技人才研发新的技术创造着新的科技和事物，信息技术人才通过深入研究开发出新的电子产品。各行各业的人才</a:t>
            </a:r>
            <a:r>
              <a:rPr lang="en-US" altLang="zh-CN"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本职工作上不断努力，最终促进了社会的发展。</a:t>
            </a:r>
            <a:endParaRPr lang="zh-CN" altLang="en-US"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Lorem Ipsum has been the industry's standard dummy text ever since tzhe 1500s, when an unknown printer took a galley of type and scrambled it to make a type specimen book."/>
          <p:cNvSpPr txBox="1"/>
          <p:nvPr>
            <p:custDataLst>
              <p:tags r:id="rId3"/>
            </p:custDataLst>
          </p:nvPr>
        </p:nvSpPr>
        <p:spPr>
          <a:xfrm>
            <a:off x="959441" y="5103276"/>
            <a:ext cx="4995317" cy="1337945"/>
          </a:xfrm>
          <a:prstGeom prst="rect">
            <a:avLst/>
          </a:prstGeom>
          <a:ln w="25400">
            <a:miter lim="400000"/>
          </a:ln>
        </p:spPr>
        <p:txBody>
          <a:bodyPr wrap="square" tIns="0" bIns="45720">
            <a:spAutoFit/>
          </a:bodyPr>
          <a:lstStyle/>
          <a:p>
            <a:pPr algn="just" defTabSz="913765">
              <a:lnSpc>
                <a:spcPct val="150000"/>
              </a:lnSpc>
              <a:spcBef>
                <a:spcPts val="0"/>
              </a:spcBef>
              <a:spcAft>
                <a:spcPts val="0"/>
              </a:spcAft>
              <a:defRPr sz="2000">
                <a:solidFill>
                  <a:srgbClr val="828282"/>
                </a:solidFill>
              </a:defRPr>
            </a:pPr>
            <a:r>
              <a:rPr lang="zh-CN" altLang="en-US"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社会存在需要物质资料与精神资料的综合，并通过人的活动来立足。职业以其现实性、社会性凝聚着众多的人力资源，创造了千千万万的财富。房屋、机器、工具、服务等构成社会的元素都是通过各种职业实现的。</a:t>
            </a:r>
            <a:endParaRPr lang="zh-CN" altLang="en-US" sz="1400" b="1" spc="15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8" name="组合 7"/>
          <p:cNvGrpSpPr/>
          <p:nvPr>
            <p:custDataLst>
              <p:tags r:id="rId4"/>
            </p:custDataLst>
          </p:nvPr>
        </p:nvGrpSpPr>
        <p:grpSpPr>
          <a:xfrm>
            <a:off x="770255" y="4160520"/>
            <a:ext cx="3735070" cy="683260"/>
            <a:chOff x="770510" y="4117181"/>
            <a:chExt cx="2381250" cy="683179"/>
          </a:xfrm>
        </p:grpSpPr>
        <p:sp>
          <p:nvSpPr>
            <p:cNvPr id="3" name="矩形 2"/>
            <p:cNvSpPr/>
            <p:nvPr>
              <p:custDataLst>
                <p:tags r:id="rId5"/>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等腰三角形 3"/>
            <p:cNvSpPr/>
            <p:nvPr>
              <p:custDataLst>
                <p:tags r:id="rId6"/>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grpSp>
        <p:nvGrpSpPr>
          <p:cNvPr id="39" name="组合 38"/>
          <p:cNvGrpSpPr/>
          <p:nvPr>
            <p:custDataLst>
              <p:tags r:id="rId7"/>
            </p:custDataLst>
          </p:nvPr>
        </p:nvGrpSpPr>
        <p:grpSpPr>
          <a:xfrm>
            <a:off x="6205855" y="4160520"/>
            <a:ext cx="4095750" cy="683260"/>
            <a:chOff x="770510" y="4117181"/>
            <a:chExt cx="2381250" cy="683179"/>
          </a:xfrm>
        </p:grpSpPr>
        <p:sp>
          <p:nvSpPr>
            <p:cNvPr id="40" name="矩形 39"/>
            <p:cNvSpPr/>
            <p:nvPr>
              <p:custDataLst>
                <p:tags r:id="rId8"/>
              </p:custDataLst>
            </p:nvPr>
          </p:nvSpPr>
          <p:spPr>
            <a:xfrm>
              <a:off x="770510" y="4210050"/>
              <a:ext cx="2381250" cy="590310"/>
            </a:xfrm>
            <a:prstGeom prst="rect">
              <a:avLst/>
            </a:prstGeom>
            <a:solidFill>
              <a:srgbClr val="FFC00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1" name="等腰三角形 40"/>
            <p:cNvSpPr/>
            <p:nvPr>
              <p:custDataLst>
                <p:tags r:id="rId9"/>
              </p:custDataLst>
            </p:nvPr>
          </p:nvSpPr>
          <p:spPr>
            <a:xfrm>
              <a:off x="770510" y="4117181"/>
              <a:ext cx="188711" cy="92869"/>
            </a:xfrm>
            <a:prstGeom prst="triangle">
              <a:avLst>
                <a:gd name="adj" fmla="val 100000"/>
              </a:avLst>
            </a:prstGeom>
            <a:solidFill>
              <a:srgbClr val="CD7C0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grpSp>
      <p:sp>
        <p:nvSpPr>
          <p:cNvPr id="9" name="文本框 8"/>
          <p:cNvSpPr txBox="1"/>
          <p:nvPr>
            <p:custDataLst>
              <p:tags r:id="rId10"/>
            </p:custDataLst>
          </p:nvPr>
        </p:nvSpPr>
        <p:spPr>
          <a:xfrm>
            <a:off x="945769" y="4373606"/>
            <a:ext cx="3383280" cy="368300"/>
          </a:xfrm>
          <a:prstGeom prst="rect">
            <a:avLst/>
          </a:prstGeom>
          <a:noFill/>
        </p:spPr>
        <p:txBody>
          <a:bodyPr wrap="none" rtlCol="0">
            <a:spAutoFit/>
          </a:bodyPr>
          <a:lstStyle/>
          <a:p>
            <a:pPr algn="l"/>
            <a:r>
              <a:rPr lang="zh-CN" altLang="en-US" b="1">
                <a:solidFill>
                  <a:schemeClr val="tx1"/>
                </a:solidFill>
                <a:effectLst/>
                <a:latin typeface="微软雅黑" panose="020B0503020204020204" charset="-122"/>
                <a:ea typeface="微软雅黑" panose="020B0503020204020204" charset="-122"/>
              </a:rPr>
              <a:t>首先，职业是社会存在的基础。</a:t>
            </a:r>
            <a:endParaRPr lang="zh-CN" altLang="en-US" b="1">
              <a:solidFill>
                <a:schemeClr val="tx1"/>
              </a:solidFill>
              <a:effectLst/>
              <a:latin typeface="微软雅黑" panose="020B0503020204020204" charset="-122"/>
              <a:ea typeface="微软雅黑" panose="020B0503020204020204" charset="-122"/>
            </a:endParaRPr>
          </a:p>
        </p:txBody>
      </p:sp>
      <p:sp>
        <p:nvSpPr>
          <p:cNvPr id="43" name="文本框 42"/>
          <p:cNvSpPr txBox="1"/>
          <p:nvPr>
            <p:custDataLst>
              <p:tags r:id="rId11"/>
            </p:custDataLst>
          </p:nvPr>
        </p:nvSpPr>
        <p:spPr>
          <a:xfrm>
            <a:off x="6394280" y="4373606"/>
            <a:ext cx="3840480" cy="368300"/>
          </a:xfrm>
          <a:prstGeom prst="rect">
            <a:avLst/>
          </a:prstGeom>
          <a:noFill/>
        </p:spPr>
        <p:txBody>
          <a:bodyPr wrap="none" rtlCol="0">
            <a:spAutoFit/>
          </a:bodyPr>
          <a:lstStyle/>
          <a:p>
            <a:pPr algn="just"/>
            <a:r>
              <a:rPr lang="zh-CN" altLang="en-US" b="1">
                <a:solidFill>
                  <a:schemeClr val="tx1"/>
                </a:solidFill>
                <a:effectLst/>
                <a:latin typeface="微软雅黑" panose="020B0503020204020204" charset="-122"/>
                <a:ea typeface="微软雅黑" panose="020B0503020204020204" charset="-122"/>
              </a:rPr>
              <a:t>其次，职业是促进社会发展的动力。</a:t>
            </a:r>
            <a:endParaRPr lang="zh-CN" altLang="en-US" b="1">
              <a:solidFill>
                <a:schemeClr val="tx1"/>
              </a:solidFill>
              <a:effectLst/>
              <a:latin typeface="微软雅黑" panose="020B0503020204020204" charset="-122"/>
              <a:ea typeface="微软雅黑" panose="020B0503020204020204" charset="-122"/>
            </a:endParaRPr>
          </a:p>
        </p:txBody>
      </p:sp>
      <p:sp>
        <p:nvSpPr>
          <p:cNvPr id="7" name="矩形 6"/>
          <p:cNvSpPr/>
          <p:nvPr>
            <p:custDataLst>
              <p:tags r:id="rId12"/>
            </p:custDataLst>
          </p:nvPr>
        </p:nvSpPr>
        <p:spPr>
          <a:xfrm>
            <a:off x="1066165" y="1696720"/>
            <a:ext cx="3692525" cy="2556510"/>
          </a:xfrm>
          <a:prstGeom prst="rect">
            <a:avLst/>
          </a:prstGeom>
          <a:blipFill>
            <a:blip r:embed="rId1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6" name="矩形 5"/>
          <p:cNvSpPr/>
          <p:nvPr>
            <p:custDataLst>
              <p:tags r:id="rId14"/>
            </p:custDataLst>
          </p:nvPr>
        </p:nvSpPr>
        <p:spPr>
          <a:xfrm>
            <a:off x="6530975" y="1696720"/>
            <a:ext cx="3703955" cy="2556510"/>
          </a:xfrm>
          <a:prstGeom prst="rect">
            <a:avLst/>
          </a:prstGeom>
          <a:blipFill>
            <a:blip r:embed="rId1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indefinite" fill="hold"/>
                                        <p:tgtEl>
                                          <p:spTgt spid="1604"/>
                                        </p:tgtEl>
                                        <p:attrNameLst>
                                          <p:attrName>style.visibility</p:attrName>
                                        </p:attrNameLst>
                                      </p:cBhvr>
                                      <p:to>
                                        <p:strVal val="visible"/>
                                      </p:to>
                                    </p:set>
                                    <p:anim calcmode="lin" valueType="num">
                                      <p:cBhvr>
                                        <p:cTn id="7" dur="500" fill="hold"/>
                                        <p:tgtEl>
                                          <p:spTgt spid="1604"/>
                                        </p:tgtEl>
                                        <p:attrNameLst>
                                          <p:attrName>ppt_x</p:attrName>
                                        </p:attrNameLst>
                                      </p:cBhvr>
                                      <p:tavLst>
                                        <p:tav tm="0">
                                          <p:val>
                                            <p:strVal val="#ppt_x"/>
                                          </p:val>
                                        </p:tav>
                                        <p:tav tm="100000">
                                          <p:val>
                                            <p:strVal val="#ppt_x"/>
                                          </p:val>
                                        </p:tav>
                                      </p:tavLst>
                                    </p:anim>
                                    <p:anim calcmode="lin" valueType="num">
                                      <p:cBhvr>
                                        <p:cTn id="8" dur="500" fill="hold"/>
                                        <p:tgtEl>
                                          <p:spTgt spid="160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indefinite" fill="hold"/>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0-#ppt_w/2"/>
                                          </p:val>
                                        </p:tav>
                                        <p:tav tm="100000">
                                          <p:val>
                                            <p:strVal val="#ppt_x"/>
                                          </p:val>
                                        </p:tav>
                                      </p:tavLst>
                                    </p:anim>
                                    <p:anim calcmode="lin" valueType="num">
                                      <p:cBhvr>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0-#ppt_w/2"/>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dvAuto="0"/>
      <p:bldP spid="32" grpId="0" animBg="1" advAuto="0"/>
      <p:bldP spid="25"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5969636" y="1734185"/>
            <a:ext cx="5343919" cy="4761915"/>
            <a:chOff x="4943872" y="1701800"/>
            <a:chExt cx="7167392" cy="4700176"/>
          </a:xfrm>
          <a:noFill/>
        </p:grpSpPr>
        <p:sp>
          <p:nvSpPr>
            <p:cNvPr id="17" name="3"/>
            <p:cNvSpPr/>
            <p:nvPr/>
          </p:nvSpPr>
          <p:spPr>
            <a:xfrm>
              <a:off x="5448064" y="1701800"/>
              <a:ext cx="6663200" cy="4690390"/>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2848098" y="3802009"/>
              <a:ext cx="4695740" cy="504193"/>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32295" y="2086610"/>
            <a:ext cx="3488055" cy="307340"/>
          </a:xfrm>
          <a:prstGeom prst="rect">
            <a:avLst/>
          </a:prstGeom>
          <a:noFill/>
        </p:spPr>
        <p:txBody>
          <a:bodyPr wrap="square" lIns="0" tIns="0" rIns="0" bIns="0" rtlCol="0">
            <a:spAutoFit/>
          </a:bodyPr>
          <a:lstStyle/>
          <a:p>
            <a:r>
              <a:rPr lang="zh-CN" altLang="en-US" sz="2000" b="1" dirty="0">
                <a:solidFill>
                  <a:schemeClr val="tx1"/>
                </a:solidFill>
                <a:latin typeface="Noto Sans S Chinese Bold" panose="020B0800000000000000" pitchFamily="34" charset="-122"/>
                <a:ea typeface="Noto Sans S Chinese Bold" panose="020B0800000000000000" pitchFamily="34" charset="-122"/>
              </a:rPr>
              <a:t>1.职业是谋生的手段</a:t>
            </a:r>
            <a:endParaRPr lang="zh-CN" altLang="en-US" sz="2000" b="1" dirty="0">
              <a:solidFill>
                <a:schemeClr val="tx1"/>
              </a:solidFill>
              <a:latin typeface="Noto Sans S Chinese Bold" panose="020B0800000000000000" pitchFamily="34" charset="-122"/>
              <a:ea typeface="Noto Sans S Chinese Bold" panose="020B0800000000000000" pitchFamily="34" charset="-122"/>
            </a:endParaRPr>
          </a:p>
        </p:txBody>
      </p:sp>
      <p:sp>
        <p:nvSpPr>
          <p:cNvPr id="12" name="TextBox 106"/>
          <p:cNvSpPr txBox="1"/>
          <p:nvPr/>
        </p:nvSpPr>
        <p:spPr>
          <a:xfrm>
            <a:off x="6932295" y="2541905"/>
            <a:ext cx="4194175" cy="1118235"/>
          </a:xfrm>
          <a:prstGeom prst="rect">
            <a:avLst/>
          </a:prstGeom>
          <a:noFill/>
        </p:spPr>
        <p:txBody>
          <a:bodyPr wrap="square" lIns="0" tIns="0" rIns="0" bIns="0" rtlCol="0">
            <a:spAutoFit/>
          </a:bodyPr>
          <a:lstStyle/>
          <a:p>
            <a:pPr algn="just">
              <a:lnSpc>
                <a:spcPct val="130000"/>
              </a:lnSpc>
              <a:spcBef>
                <a:spcPts val="0"/>
              </a:spcBef>
              <a:spcAft>
                <a:spcPts val="0"/>
              </a:spcAft>
            </a:pPr>
            <a:r>
              <a:rPr sz="1400" dirty="0">
                <a:solidFill>
                  <a:schemeClr val="tx1"/>
                </a:solidFill>
                <a:latin typeface="微软雅黑" panose="020B0503020204020204" charset="-122"/>
                <a:ea typeface="微软雅黑" panose="020B0503020204020204" charset="-122"/>
              </a:rPr>
              <a:t>职业活动几乎贯穿人一生的全过程，人们在生命的早期阶段接受教育与培训，为的是做职业准备。获取劳动报酬是人生存的最基本的需要，这是维持个人生存与发展的必要手段，是维系家庭生活的重要条件。</a:t>
            </a:r>
            <a:endParaRPr sz="1400" dirty="0">
              <a:solidFill>
                <a:schemeClr val="tx1"/>
              </a:solidFill>
              <a:latin typeface="微软雅黑" panose="020B0503020204020204" charset="-122"/>
              <a:ea typeface="微软雅黑" panose="020B0503020204020204" charset="-122"/>
            </a:endParaRPr>
          </a:p>
        </p:txBody>
      </p:sp>
      <p:sp>
        <p:nvSpPr>
          <p:cNvPr id="13" name="TextBox 19"/>
          <p:cNvSpPr txBox="1"/>
          <p:nvPr/>
        </p:nvSpPr>
        <p:spPr>
          <a:xfrm>
            <a:off x="6932295" y="3823335"/>
            <a:ext cx="3949700" cy="615315"/>
          </a:xfrm>
          <a:prstGeom prst="rect">
            <a:avLst/>
          </a:prstGeom>
          <a:noFill/>
        </p:spPr>
        <p:txBody>
          <a:bodyPr wrap="square" lIns="0" tIns="0" rIns="0" bIns="0" rtlCol="0">
            <a:spAutoFit/>
          </a:bodyPr>
          <a:lstStyle/>
          <a:p>
            <a:pPr lvl="0"/>
            <a:r>
              <a:rPr lang="zh-CN" altLang="en-US" sz="2000" b="1" dirty="0">
                <a:solidFill>
                  <a:schemeClr val="tx1"/>
                </a:solidFill>
                <a:latin typeface="Noto Sans S Chinese Bold" panose="020B0800000000000000" pitchFamily="34" charset="-122"/>
                <a:ea typeface="Noto Sans S Chinese Bold" panose="020B0800000000000000" pitchFamily="34" charset="-122"/>
              </a:rPr>
              <a:t>2.职业为个人发展自我个性、实现自我价值提供了空间</a:t>
            </a:r>
            <a:endParaRPr lang="zh-CN" altLang="en-US" sz="2000" b="1" dirty="0">
              <a:solidFill>
                <a:schemeClr val="tx1"/>
              </a:solidFill>
              <a:latin typeface="Noto Sans S Chinese Bold" panose="020B0800000000000000" pitchFamily="34" charset="-122"/>
              <a:ea typeface="Noto Sans S Chinese Bold" panose="020B0800000000000000" pitchFamily="34" charset="-122"/>
            </a:endParaRPr>
          </a:p>
        </p:txBody>
      </p:sp>
      <p:sp>
        <p:nvSpPr>
          <p:cNvPr id="14" name="TextBox 106"/>
          <p:cNvSpPr txBox="1"/>
          <p:nvPr/>
        </p:nvSpPr>
        <p:spPr>
          <a:xfrm>
            <a:off x="6898640" y="4612640"/>
            <a:ext cx="4194175" cy="1677035"/>
          </a:xfrm>
          <a:prstGeom prst="rect">
            <a:avLst/>
          </a:prstGeom>
          <a:noFill/>
        </p:spPr>
        <p:txBody>
          <a:bodyPr wrap="square" lIns="0" tIns="0" rIns="0" bIns="0" rtlCol="0">
            <a:spAutoFit/>
          </a:bodyPr>
          <a:lstStyle/>
          <a:p>
            <a:pPr algn="just">
              <a:lnSpc>
                <a:spcPct val="130000"/>
              </a:lnSpc>
              <a:spcBef>
                <a:spcPts val="0"/>
              </a:spcBef>
              <a:spcAft>
                <a:spcPts val="0"/>
              </a:spcAft>
            </a:pPr>
            <a:r>
              <a:rPr sz="1400" dirty="0">
                <a:solidFill>
                  <a:schemeClr val="tx1"/>
                </a:solidFill>
                <a:latin typeface="微软雅黑" panose="020B0503020204020204" charset="-122"/>
                <a:ea typeface="微软雅黑" panose="020B0503020204020204" charset="-122"/>
              </a:rPr>
              <a:t>人都想生活得有意义、有价值。人生的价值有两个指标，</a:t>
            </a:r>
            <a:r>
              <a:rPr sz="1400" b="1" dirty="0">
                <a:solidFill>
                  <a:schemeClr val="accent2"/>
                </a:solidFill>
                <a:latin typeface="微软雅黑" panose="020B0503020204020204" charset="-122"/>
                <a:ea typeface="微软雅黑" panose="020B0503020204020204" charset="-122"/>
              </a:rPr>
              <a:t>一是自我价值，一是社会价值</a:t>
            </a:r>
            <a:r>
              <a:rPr sz="1400" dirty="0">
                <a:solidFill>
                  <a:schemeClr val="tx1"/>
                </a:solidFill>
                <a:latin typeface="微软雅黑" panose="020B0503020204020204" charset="-122"/>
                <a:ea typeface="微软雅黑" panose="020B0503020204020204" charset="-122"/>
              </a:rPr>
              <a:t>。就社会价值而言，职业是社会价值的体现。求职挣钱谋生是基础，但人生仅仅为挣钱是不行的。社会价值的评判标准就是对社会的贡献，本本分分做好工作，按时完成工作任务，遵守职业道德就是对社会贡献的具体表现。</a:t>
            </a:r>
            <a:endParaRPr sz="1400" dirty="0">
              <a:solidFill>
                <a:schemeClr val="tx1"/>
              </a:solidFill>
              <a:latin typeface="微软雅黑" panose="020B0503020204020204" charset="-122"/>
              <a:ea typeface="微软雅黑" panose="020B0503020204020204" charset="-122"/>
            </a:endParaRPr>
          </a:p>
        </p:txBody>
      </p:sp>
      <p:cxnSp>
        <p:nvCxnSpPr>
          <p:cNvPr id="15" name="30"/>
          <p:cNvCxnSpPr/>
          <p:nvPr/>
        </p:nvCxnSpPr>
        <p:spPr>
          <a:xfrm>
            <a:off x="6965950" y="2434590"/>
            <a:ext cx="3960000" cy="0"/>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6965950" y="4469130"/>
            <a:ext cx="3960000" cy="0"/>
          </a:xfrm>
          <a:prstGeom prst="line">
            <a:avLst/>
          </a:prstGeom>
          <a:ln w="12700">
            <a:solidFill>
              <a:srgbClr val="2485BC"/>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959967" y="380534"/>
            <a:ext cx="4669790" cy="477257"/>
            <a:chOff x="99695" y="317356"/>
            <a:chExt cx="4669790" cy="477257"/>
          </a:xfrm>
        </p:grpSpPr>
        <p:sp>
          <p:nvSpPr>
            <p:cNvPr id="20" name="TextBox 8"/>
            <p:cNvSpPr txBox="1">
              <a:spLocks noChangeArrowheads="1"/>
            </p:cNvSpPr>
            <p:nvPr/>
          </p:nvSpPr>
          <p:spPr bwMode="auto">
            <a:xfrm>
              <a:off x="1388745" y="364083"/>
              <a:ext cx="338074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微软雅黑" panose="020B0503020204020204" charset="-122"/>
                  <a:ea typeface="微软雅黑" panose="020B0503020204020204" charset="-122"/>
                  <a:sym typeface="Arial" panose="020B0604020202020204" pitchFamily="34" charset="0"/>
                </a:rPr>
                <a:t>职业对个人的意义</a:t>
              </a:r>
              <a:endParaRPr lang="zh-CN" altLang="en-US" sz="2800" b="1" spc="300" dirty="0">
                <a:solidFill>
                  <a:schemeClr val="bg1">
                    <a:lumMod val="50000"/>
                  </a:schemeClr>
                </a:solidFill>
                <a:latin typeface="微软雅黑" panose="020B0503020204020204" charset="-122"/>
                <a:ea typeface="微软雅黑" panose="020B050302020402020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9695" y="317356"/>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rcRect l="8511" r="3574"/>
          <a:stretch>
            <a:fillRect/>
          </a:stretch>
        </p:blipFill>
        <p:spPr>
          <a:xfrm>
            <a:off x="0" y="847725"/>
            <a:ext cx="5450840" cy="6000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0"/>
            <a:ext cx="8079105"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2"/>
            </p:custDataLst>
          </p:nvPr>
        </p:nvSpPr>
        <p:spPr>
          <a:xfrm>
            <a:off x="8739505" y="1170940"/>
            <a:ext cx="2950845" cy="4523105"/>
          </a:xfrm>
          <a:prstGeom prst="rect">
            <a:avLst/>
          </a:prstGeom>
          <a:noFill/>
        </p:spPr>
        <p:txBody>
          <a:bodyPr wrap="square" rtlCol="0">
            <a:spAutoFit/>
          </a:bodyPr>
          <a:lstStyle/>
          <a:p>
            <a:pPr algn="just">
              <a:lnSpc>
                <a:spcPct val="150000"/>
              </a:lnSpc>
            </a:pPr>
            <a:r>
              <a:rPr lang="zh-CN" altLang="en-US" sz="1600" b="1">
                <a:solidFill>
                  <a:schemeClr val="accent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二是认为只要选择了好专业，就要从一而终。</a:t>
            </a:r>
            <a:endParaRPr lang="zh-CN" altLang="en-US" sz="16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50000"/>
              </a:lnSpc>
            </a:pPr>
            <a:r>
              <a:rPr lang="zh-CN" altLang="en-US" sz="16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当今社会也有一些人仅局限于自己专业对口的职业，不能以开阔的视野看待职业发展，将自己局限于狭窄的发展领域。工作有许多，适合自己的很少，所学专业并不能决定人一生的发展。所以我们既不能因为所学专业是热门而沾沾自喜，又不能因专业前景不好而垂头丧气，要以开阔的眼光看世界。</a:t>
            </a:r>
            <a:endParaRPr lang="zh-CN" altLang="en-US" sz="16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3"/>
            </p:custDataLst>
          </p:nvPr>
        </p:nvSpPr>
        <p:spPr>
          <a:xfrm>
            <a:off x="378460" y="615315"/>
            <a:ext cx="7693660" cy="829945"/>
          </a:xfrm>
          <a:prstGeom prst="rect">
            <a:avLst/>
          </a:prstGeom>
          <a:noFill/>
        </p:spPr>
        <p:txBody>
          <a:bodyPr wrap="square" rtlCol="0">
            <a:spAutoFit/>
          </a:bodyPr>
          <a:lstStyle/>
          <a:p>
            <a:pPr algn="ctr">
              <a:lnSpc>
                <a:spcPct val="120000"/>
              </a:lnSpc>
            </a:pPr>
            <a:r>
              <a:rPr lang="zh-CN" altLang="en-US" sz="4000" b="1" spc="300">
                <a:solidFill>
                  <a:srgbClr val="2196F3">
                    <a:lumMod val="50000"/>
                  </a:srgbClr>
                </a:solidFill>
                <a:uFillTx/>
                <a:latin typeface="Arial" panose="020B0604020202020204" pitchFamily="34" charset="0"/>
                <a:ea typeface="微软雅黑" panose="020B0503020204020204" charset="-122"/>
              </a:rPr>
              <a:t>职业与专业</a:t>
            </a:r>
            <a:endParaRPr lang="zh-CN" altLang="en-US" sz="4000" b="1" spc="300">
              <a:solidFill>
                <a:srgbClr val="2196F3">
                  <a:lumMod val="50000"/>
                </a:srgbClr>
              </a:solidFill>
              <a:uFillTx/>
              <a:latin typeface="Arial" panose="020B0604020202020204" pitchFamily="34" charset="0"/>
              <a:ea typeface="微软雅黑" panose="020B0503020204020204" charset="-122"/>
            </a:endParaRPr>
          </a:p>
        </p:txBody>
      </p:sp>
      <p:grpSp>
        <p:nvGrpSpPr>
          <p:cNvPr id="44" name="PA-100-100470-Check mark-376788"/>
          <p:cNvGrpSpPr/>
          <p:nvPr>
            <p:custDataLst>
              <p:tags r:id="rId4"/>
            </p:custDataLst>
          </p:nvPr>
        </p:nvGrpSpPr>
        <p:grpSpPr>
          <a:xfrm>
            <a:off x="8300720" y="1299210"/>
            <a:ext cx="210185" cy="184150"/>
            <a:chOff x="10664007" y="238721"/>
            <a:chExt cx="1531121" cy="1232019"/>
          </a:xfrm>
          <a:solidFill>
            <a:srgbClr val="2196F3">
              <a:alpha val="50000"/>
            </a:srgbClr>
          </a:solidFill>
        </p:grpSpPr>
        <p:sp>
          <p:nvSpPr>
            <p:cNvPr id="45" name="PA-任意多边形: 形状 618"/>
            <p:cNvSpPr/>
            <p:nvPr>
              <p:custDataLst>
                <p:tags r:id="rId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custDataLst>
              <p:tags r:id="rId15"/>
            </p:custDataLst>
          </p:nvPr>
        </p:nvSpPr>
        <p:spPr>
          <a:xfrm>
            <a:off x="777240" y="1927225"/>
            <a:ext cx="6946900" cy="3907790"/>
          </a:xfrm>
          <a:prstGeom prst="rect">
            <a:avLst/>
          </a:prstGeom>
          <a:noFill/>
        </p:spPr>
        <p:txBody>
          <a:bodyPr wrap="square" rtlCol="0">
            <a:spAutoFit/>
          </a:bodyPr>
          <a:p>
            <a:pPr algn="just" fontAlgn="auto">
              <a:lnSpc>
                <a:spcPct val="150000"/>
              </a:lnSpc>
              <a:spcAft>
                <a:spcPts val="600"/>
              </a:spcAft>
            </a:pPr>
            <a:r>
              <a:rPr lang="zh-CN" altLang="en-US" b="1"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我们的观念中对职业与专业有两种不恰当的观点：</a:t>
            </a:r>
            <a:endParaRPr lang="zh-CN" altLang="en-US" sz="1600"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fontAlgn="auto">
              <a:lnSpc>
                <a:spcPct val="150000"/>
              </a:lnSpc>
            </a:pPr>
            <a:r>
              <a:rPr lang="zh-CN" altLang="en-US" sz="1600" b="1">
                <a:solidFill>
                  <a:schemeClr val="accent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一是认为专业不重要，只要综合能力强，什么专业都可以成功。</a:t>
            </a:r>
            <a:r>
              <a:rPr lang="zh-CN" altLang="en-US" sz="16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学中文的不仅可以成为记者或作家，还可以做管理、营销等工作。即所谓条条道路通罗马，成功的道路千万条。其实不然，当我们从事其他专业的职业时，我们要花费更多的时间和精力去取得成功。此外，我们的专业知识潜移默化地影响着我们的工作，这是不能摆脱的，也是不能回避的。一般来说，在我们毕业时，绝大多数人是寻求与专业相关的职业的，比如学中文的可以做行政，学外语的可以做国贸，学电子的可以做销售等。随着经验的积累，对其他行业有所了解后，我们才去做其他工作。再则，社会上很多职业是与专业密切相关的，如生物科技、电子开发、勘探等都需要专业出身的人员。</a:t>
            </a:r>
            <a:endParaRPr lang="zh-CN" altLang="en-US" sz="16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4398645" y="1477645"/>
            <a:ext cx="7350760" cy="4061460"/>
          </a:xfrm>
          <a:prstGeom prst="rect">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标题 1"/>
          <p:cNvSpPr txBox="1">
            <a:spLocks noChangeArrowheads="1"/>
          </p:cNvSpPr>
          <p:nvPr>
            <p:custDataLst>
              <p:tags r:id="rId2"/>
            </p:custDataLst>
          </p:nvPr>
        </p:nvSpPr>
        <p:spPr>
          <a:xfrm>
            <a:off x="382270" y="397510"/>
            <a:ext cx="11367770" cy="549910"/>
          </a:xfrm>
          <a:prstGeom prst="rect">
            <a:avLst/>
          </a:prstGeom>
        </p:spPr>
        <p:txBody>
          <a:bodyPr vert="horz" wrap="square" lIns="90000" tIns="46800" rIns="90000" bIns="0" rtlCol="0" anchor="ctr">
            <a:normAutofit fontScale="90000" lnSpcReduction="10000"/>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nSpc>
                <a:spcPct val="120000"/>
              </a:lnSpc>
            </a:pPr>
            <a:r>
              <a:rPr lang="en-US" altLang="zh-CN" sz="32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对于职业与专业的关系，可以从以下几个方面去分析：</a:t>
            </a:r>
            <a:endParaRPr lang="en-US" altLang="zh-CN" sz="3200" b="1" spc="3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a:spLocks noChangeArrowheads="1"/>
          </p:cNvSpPr>
          <p:nvPr>
            <p:custDataLst>
              <p:tags r:id="rId3"/>
            </p:custDataLst>
          </p:nvPr>
        </p:nvSpPr>
        <p:spPr bwMode="auto">
          <a:xfrm>
            <a:off x="4907915" y="1765935"/>
            <a:ext cx="6477000"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gn="just">
              <a:lnSpc>
                <a:spcPct val="130000"/>
              </a:lnSpc>
              <a:spcBef>
                <a:spcPts val="0"/>
              </a:spcBef>
              <a:spcAft>
                <a:spcPts val="0"/>
              </a:spcAft>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首先</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，当专业和职业相交时，专业的部分只能作为职业技术要求的某个部分，专业的其他部分并不适合职业的技能需求，也就是专业可选择多种职业，同时，职业要求多种专业技能。</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其次</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，当专业与职业分离时，个人所学的专业与其未来的职业发展方向基本无关。</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再次</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，当专业包含职业时，是在专业的基础上发展职业的。</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a:p>
            <a:pPr algn="just">
              <a:lnSpc>
                <a:spcPct val="130000"/>
              </a:lnSpc>
              <a:spcBef>
                <a:spcPts val="0"/>
              </a:spcBef>
              <a:spcAft>
                <a:spcPts val="0"/>
              </a:spcAft>
            </a:pPr>
            <a:r>
              <a:rPr lang="zh-CN" altLang="en-US" b="1"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最后</a:t>
            </a:r>
            <a:r>
              <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rPr>
              <a:t>，当专业包含于职业时，表现为专业与职业高度相符，其专业应用于职业的范围较狭窄，同时职业发展依赖于该专业知识，两者之间存在特定的相互依附关系，任何一方的不足都会导致对方的存在和发展。</a:t>
            </a:r>
            <a:endParaRPr lang="zh-CN" altLang="en-US" sz="1600" spc="150">
              <a:solidFill>
                <a:sysClr val="window" lastClr="FFFFFF">
                  <a:lumMod val="95000"/>
                </a:sysClr>
              </a:solidFill>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4"/>
            </p:custDataLst>
          </p:nvPr>
        </p:nvCxnSpPr>
        <p:spPr>
          <a:xfrm>
            <a:off x="8990056" y="6018352"/>
            <a:ext cx="1207409" cy="0"/>
          </a:xfrm>
          <a:prstGeom prst="line">
            <a:avLst/>
          </a:prstGeom>
          <a:ln w="15875">
            <a:solidFill>
              <a:srgbClr val="1E6BC5"/>
            </a:solidFill>
          </a:ln>
        </p:spPr>
        <p:style>
          <a:lnRef idx="1">
            <a:srgbClr val="1E6BC5"/>
          </a:lnRef>
          <a:fillRef idx="0">
            <a:srgbClr val="1E6BC5"/>
          </a:fillRef>
          <a:effectRef idx="0">
            <a:srgbClr val="1E6BC5"/>
          </a:effectRef>
          <a:fontRef idx="minor">
            <a:srgbClr val="000000"/>
          </a:fontRef>
        </p:style>
      </p:cxnSp>
      <p:sp>
        <p:nvSpPr>
          <p:cNvPr id="33" name="标题 1"/>
          <p:cNvSpPr txBox="1">
            <a:spLocks noChangeArrowheads="1"/>
          </p:cNvSpPr>
          <p:nvPr>
            <p:custDataLst>
              <p:tags r:id="rId5"/>
            </p:custDataLst>
          </p:nvPr>
        </p:nvSpPr>
        <p:spPr>
          <a:xfrm>
            <a:off x="10197465" y="5465178"/>
            <a:ext cx="1552101" cy="1048137"/>
          </a:xfrm>
          <a:prstGeom prst="rect">
            <a:avLst/>
          </a:prstGeom>
        </p:spPr>
        <p:txBody>
          <a:bodyPr vert="horz" wrap="square" lIns="90000" tIns="46800" rIns="90000" bIns="4680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dist">
              <a:lnSpc>
                <a:spcPct val="120000"/>
              </a:lnSpc>
            </a:pPr>
            <a:r>
              <a:rPr lang="zh-CN" altLang="en-US" sz="1600" b="1"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职业与专业</a:t>
            </a:r>
            <a:endParaRPr lang="zh-CN" altLang="en-US" sz="1600" b="1" dirty="0">
              <a:solidFill>
                <a:srgbClr val="000000">
                  <a:lumMod val="75000"/>
                  <a:lumOff val="2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 name="矩形 12"/>
          <p:cNvSpPr/>
          <p:nvPr>
            <p:custDataLst>
              <p:tags r:id="rId6"/>
            </p:custDataLst>
          </p:nvPr>
        </p:nvSpPr>
        <p:spPr>
          <a:xfrm>
            <a:off x="4590415" y="1683385"/>
            <a:ext cx="6922770" cy="3616960"/>
          </a:xfrm>
          <a:prstGeom prst="rect">
            <a:avLst/>
          </a:prstGeom>
          <a:noFill/>
          <a:ln w="2222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7"/>
            </p:custDataLst>
          </p:nvPr>
        </p:nvSpPr>
        <p:spPr>
          <a:xfrm>
            <a:off x="558800" y="3513455"/>
            <a:ext cx="4030980" cy="2523490"/>
          </a:xfrm>
          <a:prstGeom prst="rect">
            <a:avLst/>
          </a:prstGeom>
          <a:noFill/>
          <a:ln w="22225">
            <a:solidFill>
              <a:sysClr val="window" lastClr="FFFFFF"/>
            </a:solidFill>
            <a:prstDash val="solid"/>
          </a:ln>
        </p:spPr>
        <p:style>
          <a:lnRef idx="2">
            <a:srgbClr val="1E6BC5">
              <a:shade val="50000"/>
            </a:srgbClr>
          </a:lnRef>
          <a:fillRef idx="1">
            <a:srgbClr val="1E6BC5"/>
          </a:fillRef>
          <a:effectRef idx="0">
            <a:srgbClr val="1E6BC5"/>
          </a:effectRef>
          <a:fontRef idx="minor">
            <a:sysClr val="window" lastClr="FFFFFF"/>
          </a:fontRef>
        </p:style>
        <p:txBody>
          <a:bodyPr wrap="square" lIns="90000" tIns="46800" rIns="90000" bIns="46800"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8"/>
          <a:stretch>
            <a:fillRect/>
          </a:stretch>
        </p:blipFill>
        <p:spPr>
          <a:xfrm>
            <a:off x="99695" y="3921760"/>
            <a:ext cx="4213860" cy="280987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5" name="矩形 4"/>
          <p:cNvSpPr/>
          <p:nvPr>
            <p:custDataLst>
              <p:tags r:id="rId3"/>
            </p:custDataLst>
          </p:nvPr>
        </p:nvSpPr>
        <p:spPr>
          <a:xfrm>
            <a:off x="6096000" y="1564005"/>
            <a:ext cx="4978400" cy="486918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cxnSp>
        <p:nvCxnSpPr>
          <p:cNvPr id="10" name="直线连接符 9"/>
          <p:cNvCxnSpPr/>
          <p:nvPr>
            <p:custDataLst>
              <p:tags r:id="rId4"/>
            </p:custDataLst>
          </p:nvPr>
        </p:nvCxnSpPr>
        <p:spPr>
          <a:xfrm>
            <a:off x="6491463" y="2489851"/>
            <a:ext cx="945657"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6096001" y="1564539"/>
            <a:ext cx="4978399" cy="66103"/>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a:p>
        </p:txBody>
      </p:sp>
      <p:sp>
        <p:nvSpPr>
          <p:cNvPr id="20" name="TextBox 5"/>
          <p:cNvSpPr txBox="1"/>
          <p:nvPr>
            <p:custDataLst>
              <p:tags r:id="rId6"/>
            </p:custDataLst>
          </p:nvPr>
        </p:nvSpPr>
        <p:spPr>
          <a:xfrm>
            <a:off x="6401493" y="1866370"/>
            <a:ext cx="2300547" cy="523220"/>
          </a:xfrm>
          <a:prstGeom prst="rect">
            <a:avLst/>
          </a:prstGeom>
          <a:noFill/>
        </p:spPr>
        <p:txBody>
          <a:bodyPr wrap="square" bIns="0" rtlCol="0" anchor="b" anchorCtr="0">
            <a:norm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想一想</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a:off x="6401493" y="2640847"/>
            <a:ext cx="4479867" cy="358521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zh-CN" altLang="en-US" sz="1600" spc="150" dirty="0">
                <a:solidFill>
                  <a:srgbClr val="FFFFFF"/>
                </a:solidFill>
                <a:latin typeface="微软雅黑" panose="020B0503020204020204" charset="-122"/>
                <a:ea typeface="微软雅黑" panose="020B0503020204020204" charset="-122"/>
              </a:rPr>
              <a:t>一个大学中文专业毕业的女孩，热爱文学，有着希望从事编辑、记者的职业梦想，但残酷的现实生活使她觉得自己距离这个梦想是如此遥远。由于没有实际工作经验，找到一份正式媒体的从业工作几乎不可能，为了生活，只能在一家企业里从事网站更新的简单劳动。在这个职位上，她的工作很简单，主要就是复制、粘贴之类的简单重复，但工作量既大又长，休息时间还经常要被占用。而且，岗位的收入水平还很低，她不清楚自己应该做出怎样的抉择，内心很是苦闷和困惑。如果是你，你该怎么办？</a:t>
            </a:r>
            <a:endParaRPr lang="zh-CN" altLang="en-US" sz="1600" spc="150" dirty="0">
              <a:solidFill>
                <a:srgbClr val="FFFFFF"/>
              </a:solidFill>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custDataLst>
              <p:tags r:id="rId1"/>
            </p:custDataLst>
          </p:nvPr>
        </p:nvGrpSpPr>
        <p:grpSpPr>
          <a:xfrm>
            <a:off x="609763" y="1910649"/>
            <a:ext cx="2101515" cy="714710"/>
            <a:chOff x="9510580" y="-150110"/>
            <a:chExt cx="1589916" cy="540719"/>
          </a:xfrm>
          <a:solidFill>
            <a:srgbClr val="FD8F02">
              <a:alpha val="21000"/>
            </a:srgbClr>
          </a:solidFill>
        </p:grpSpPr>
        <p:sp>
          <p:nvSpPr>
            <p:cNvPr id="51" name="Freeform 2638"/>
            <p:cNvSpPr/>
            <p:nvPr>
              <p:custDataLst>
                <p:tags r:id="rId2"/>
              </p:custDataLst>
            </p:nvPr>
          </p:nvSpPr>
          <p:spPr>
            <a:xfrm>
              <a:off x="9510580" y="312030"/>
              <a:ext cx="1589916" cy="78579"/>
            </a:xfrm>
            <a:custGeom>
              <a:avLst/>
              <a:gdLst>
                <a:gd name="connsiteX0" fmla="*/ 45446 w 1838975"/>
                <a:gd name="connsiteY0" fmla="*/ 0 h 90888"/>
                <a:gd name="connsiteX1" fmla="*/ 1793529 w 1838975"/>
                <a:gd name="connsiteY1" fmla="*/ 0 h 90888"/>
                <a:gd name="connsiteX2" fmla="*/ 1838975 w 1838975"/>
                <a:gd name="connsiteY2" fmla="*/ 45446 h 90888"/>
                <a:gd name="connsiteX3" fmla="*/ 1793529 w 1838975"/>
                <a:gd name="connsiteY3" fmla="*/ 90888 h 90888"/>
                <a:gd name="connsiteX4" fmla="*/ 45446 w 1838975"/>
                <a:gd name="connsiteY4" fmla="*/ 90888 h 90888"/>
                <a:gd name="connsiteX5" fmla="*/ 0 w 1838975"/>
                <a:gd name="connsiteY5" fmla="*/ 45446 h 90888"/>
                <a:gd name="connsiteX6" fmla="*/ 45446 w 1838975"/>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8975" h="90888">
                  <a:moveTo>
                    <a:pt x="45446" y="0"/>
                  </a:moveTo>
                  <a:lnTo>
                    <a:pt x="1793529" y="0"/>
                  </a:lnTo>
                  <a:cubicBezTo>
                    <a:pt x="1817766" y="0"/>
                    <a:pt x="1838975" y="21209"/>
                    <a:pt x="1838975" y="45446"/>
                  </a:cubicBezTo>
                  <a:cubicBezTo>
                    <a:pt x="1838975" y="69679"/>
                    <a:pt x="1817766" y="90888"/>
                    <a:pt x="1793529" y="90888"/>
                  </a:cubicBezTo>
                  <a:lnTo>
                    <a:pt x="45446" y="90888"/>
                  </a:lnTo>
                  <a:cubicBezTo>
                    <a:pt x="18178" y="90888"/>
                    <a:pt x="0" y="69679"/>
                    <a:pt x="0" y="45446"/>
                  </a:cubicBezTo>
                  <a:cubicBezTo>
                    <a:pt x="0" y="21209"/>
                    <a:pt x="21206"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3" name="Freeform 2639"/>
            <p:cNvSpPr/>
            <p:nvPr>
              <p:custDataLst>
                <p:tags r:id="rId3"/>
              </p:custDataLst>
            </p:nvPr>
          </p:nvSpPr>
          <p:spPr>
            <a:xfrm>
              <a:off x="10081585" y="164206"/>
              <a:ext cx="704593" cy="78579"/>
            </a:xfrm>
            <a:custGeom>
              <a:avLst/>
              <a:gdLst>
                <a:gd name="connsiteX0" fmla="*/ 45446 w 814967"/>
                <a:gd name="connsiteY0" fmla="*/ 0 h 90888"/>
                <a:gd name="connsiteX1" fmla="*/ 769521 w 814967"/>
                <a:gd name="connsiteY1" fmla="*/ 0 h 90888"/>
                <a:gd name="connsiteX2" fmla="*/ 814967 w 814967"/>
                <a:gd name="connsiteY2" fmla="*/ 45446 h 90888"/>
                <a:gd name="connsiteX3" fmla="*/ 769521 w 814967"/>
                <a:gd name="connsiteY3" fmla="*/ 90888 h 90888"/>
                <a:gd name="connsiteX4" fmla="*/ 45446 w 814967"/>
                <a:gd name="connsiteY4" fmla="*/ 90888 h 90888"/>
                <a:gd name="connsiteX5" fmla="*/ 0 w 814967"/>
                <a:gd name="connsiteY5" fmla="*/ 45446 h 90888"/>
                <a:gd name="connsiteX6" fmla="*/ 45446 w 814967"/>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967" h="90888">
                  <a:moveTo>
                    <a:pt x="45446" y="0"/>
                  </a:moveTo>
                  <a:lnTo>
                    <a:pt x="769521" y="0"/>
                  </a:lnTo>
                  <a:cubicBezTo>
                    <a:pt x="793758" y="0"/>
                    <a:pt x="814967" y="21209"/>
                    <a:pt x="814967" y="45446"/>
                  </a:cubicBezTo>
                  <a:cubicBezTo>
                    <a:pt x="814967" y="69679"/>
                    <a:pt x="793758" y="90888"/>
                    <a:pt x="769521"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5" name="Freeform 2640"/>
            <p:cNvSpPr/>
            <p:nvPr>
              <p:custDataLst>
                <p:tags r:id="rId4"/>
              </p:custDataLst>
            </p:nvPr>
          </p:nvSpPr>
          <p:spPr>
            <a:xfrm>
              <a:off x="9727980" y="-150110"/>
              <a:ext cx="678400" cy="78579"/>
            </a:xfrm>
            <a:custGeom>
              <a:avLst/>
              <a:gdLst>
                <a:gd name="connsiteX0" fmla="*/ 45446 w 784671"/>
                <a:gd name="connsiteY0" fmla="*/ 0 h 90888"/>
                <a:gd name="connsiteX1" fmla="*/ 739225 w 784671"/>
                <a:gd name="connsiteY1" fmla="*/ 0 h 90888"/>
                <a:gd name="connsiteX2" fmla="*/ 784671 w 784671"/>
                <a:gd name="connsiteY2" fmla="*/ 45446 h 90888"/>
                <a:gd name="connsiteX3" fmla="*/ 739225 w 784671"/>
                <a:gd name="connsiteY3" fmla="*/ 90888 h 90888"/>
                <a:gd name="connsiteX4" fmla="*/ 45446 w 784671"/>
                <a:gd name="connsiteY4" fmla="*/ 90888 h 90888"/>
                <a:gd name="connsiteX5" fmla="*/ 0 w 784671"/>
                <a:gd name="connsiteY5" fmla="*/ 45446 h 90888"/>
                <a:gd name="connsiteX6" fmla="*/ 45446 w 784671"/>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4671" h="90888">
                  <a:moveTo>
                    <a:pt x="45446" y="0"/>
                  </a:moveTo>
                  <a:lnTo>
                    <a:pt x="739225" y="0"/>
                  </a:lnTo>
                  <a:cubicBezTo>
                    <a:pt x="763462" y="0"/>
                    <a:pt x="784671" y="21209"/>
                    <a:pt x="784671" y="45446"/>
                  </a:cubicBezTo>
                  <a:cubicBezTo>
                    <a:pt x="784671" y="69679"/>
                    <a:pt x="763462" y="90888"/>
                    <a:pt x="739225"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7" name="Freeform 2641"/>
            <p:cNvSpPr/>
            <p:nvPr>
              <p:custDataLst>
                <p:tags r:id="rId5"/>
              </p:custDataLst>
            </p:nvPr>
          </p:nvSpPr>
          <p:spPr>
            <a:xfrm>
              <a:off x="10505914" y="-150110"/>
              <a:ext cx="154540" cy="78579"/>
            </a:xfrm>
            <a:custGeom>
              <a:avLst/>
              <a:gdLst>
                <a:gd name="connsiteX0" fmla="*/ 45446 w 178748"/>
                <a:gd name="connsiteY0" fmla="*/ 0 h 90888"/>
                <a:gd name="connsiteX1" fmla="*/ 133303 w 178748"/>
                <a:gd name="connsiteY1" fmla="*/ 0 h 90888"/>
                <a:gd name="connsiteX2" fmla="*/ 178748 w 178748"/>
                <a:gd name="connsiteY2" fmla="*/ 45446 h 90888"/>
                <a:gd name="connsiteX3" fmla="*/ 133303 w 178748"/>
                <a:gd name="connsiteY3" fmla="*/ 90888 h 90888"/>
                <a:gd name="connsiteX4" fmla="*/ 45446 w 178748"/>
                <a:gd name="connsiteY4" fmla="*/ 90888 h 90888"/>
                <a:gd name="connsiteX5" fmla="*/ 0 w 178748"/>
                <a:gd name="connsiteY5" fmla="*/ 45446 h 90888"/>
                <a:gd name="connsiteX6" fmla="*/ 45446 w 178748"/>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748" h="90888">
                  <a:moveTo>
                    <a:pt x="45446" y="0"/>
                  </a:moveTo>
                  <a:lnTo>
                    <a:pt x="133303" y="0"/>
                  </a:lnTo>
                  <a:cubicBezTo>
                    <a:pt x="157539" y="0"/>
                    <a:pt x="178748" y="21209"/>
                    <a:pt x="178748" y="45446"/>
                  </a:cubicBezTo>
                  <a:cubicBezTo>
                    <a:pt x="178748" y="69679"/>
                    <a:pt x="157539" y="90888"/>
                    <a:pt x="133303"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59" name="Freeform 2642"/>
            <p:cNvSpPr/>
            <p:nvPr>
              <p:custDataLst>
                <p:tags r:id="rId6"/>
              </p:custDataLst>
            </p:nvPr>
          </p:nvSpPr>
          <p:spPr>
            <a:xfrm>
              <a:off x="9733220" y="164206"/>
              <a:ext cx="259312" cy="78579"/>
            </a:xfrm>
            <a:custGeom>
              <a:avLst/>
              <a:gdLst>
                <a:gd name="connsiteX0" fmla="*/ 45446 w 299933"/>
                <a:gd name="connsiteY0" fmla="*/ 0 h 90888"/>
                <a:gd name="connsiteX1" fmla="*/ 254487 w 299933"/>
                <a:gd name="connsiteY1" fmla="*/ 0 h 90888"/>
                <a:gd name="connsiteX2" fmla="*/ 299933 w 299933"/>
                <a:gd name="connsiteY2" fmla="*/ 45446 h 90888"/>
                <a:gd name="connsiteX3" fmla="*/ 254487 w 299933"/>
                <a:gd name="connsiteY3" fmla="*/ 90888 h 90888"/>
                <a:gd name="connsiteX4" fmla="*/ 45446 w 299933"/>
                <a:gd name="connsiteY4" fmla="*/ 90888 h 90888"/>
                <a:gd name="connsiteX5" fmla="*/ 0 w 299933"/>
                <a:gd name="connsiteY5" fmla="*/ 45446 h 90888"/>
                <a:gd name="connsiteX6" fmla="*/ 45446 w 299933"/>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933" h="90888">
                  <a:moveTo>
                    <a:pt x="45446" y="0"/>
                  </a:moveTo>
                  <a:lnTo>
                    <a:pt x="254487" y="0"/>
                  </a:lnTo>
                  <a:cubicBezTo>
                    <a:pt x="278724" y="0"/>
                    <a:pt x="299933" y="21209"/>
                    <a:pt x="299933" y="45446"/>
                  </a:cubicBezTo>
                  <a:cubicBezTo>
                    <a:pt x="299933" y="69679"/>
                    <a:pt x="278724" y="90888"/>
                    <a:pt x="254487" y="90888"/>
                  </a:cubicBezTo>
                  <a:lnTo>
                    <a:pt x="45446" y="90888"/>
                  </a:lnTo>
                  <a:cubicBezTo>
                    <a:pt x="21209" y="90888"/>
                    <a:pt x="0" y="69679"/>
                    <a:pt x="0" y="45446"/>
                  </a:cubicBezTo>
                  <a:cubicBezTo>
                    <a:pt x="0" y="21209"/>
                    <a:pt x="21209"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61" name="Freeform 2643"/>
            <p:cNvSpPr/>
            <p:nvPr>
              <p:custDataLst>
                <p:tags r:id="rId7"/>
              </p:custDataLst>
            </p:nvPr>
          </p:nvSpPr>
          <p:spPr>
            <a:xfrm>
              <a:off x="9568205" y="7048"/>
              <a:ext cx="1045099" cy="78579"/>
            </a:xfrm>
            <a:custGeom>
              <a:avLst/>
              <a:gdLst>
                <a:gd name="connsiteX0" fmla="*/ 45446 w 1208813"/>
                <a:gd name="connsiteY0" fmla="*/ 0 h 90888"/>
                <a:gd name="connsiteX1" fmla="*/ 1163370 w 1208813"/>
                <a:gd name="connsiteY1" fmla="*/ 0 h 90888"/>
                <a:gd name="connsiteX2" fmla="*/ 1208813 w 1208813"/>
                <a:gd name="connsiteY2" fmla="*/ 45446 h 90888"/>
                <a:gd name="connsiteX3" fmla="*/ 1163370 w 1208813"/>
                <a:gd name="connsiteY3" fmla="*/ 90888 h 90888"/>
                <a:gd name="connsiteX4" fmla="*/ 45446 w 1208813"/>
                <a:gd name="connsiteY4" fmla="*/ 90888 h 90888"/>
                <a:gd name="connsiteX5" fmla="*/ 0 w 1208813"/>
                <a:gd name="connsiteY5" fmla="*/ 45446 h 90888"/>
                <a:gd name="connsiteX6" fmla="*/ 45446 w 1208813"/>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8813" h="90888">
                  <a:moveTo>
                    <a:pt x="45446" y="0"/>
                  </a:moveTo>
                  <a:lnTo>
                    <a:pt x="1163370" y="0"/>
                  </a:lnTo>
                  <a:cubicBezTo>
                    <a:pt x="1187607" y="0"/>
                    <a:pt x="1208813" y="21209"/>
                    <a:pt x="1208813" y="45446"/>
                  </a:cubicBezTo>
                  <a:cubicBezTo>
                    <a:pt x="1208813" y="69679"/>
                    <a:pt x="1187607" y="90888"/>
                    <a:pt x="1163370" y="90888"/>
                  </a:cubicBezTo>
                  <a:lnTo>
                    <a:pt x="45446" y="90888"/>
                  </a:lnTo>
                  <a:cubicBezTo>
                    <a:pt x="21206" y="90888"/>
                    <a:pt x="3028" y="69679"/>
                    <a:pt x="0" y="45446"/>
                  </a:cubicBezTo>
                  <a:cubicBezTo>
                    <a:pt x="0" y="21209"/>
                    <a:pt x="21206" y="0"/>
                    <a:pt x="45446" y="0"/>
                  </a:cubicBezTo>
                  <a:close/>
                </a:path>
              </a:pathLst>
            </a:custGeom>
            <a:grpFill/>
            <a:ln w="9525" cap="flat">
              <a:noFill/>
              <a:prstDash val="solid"/>
              <a:miter/>
            </a:ln>
          </p:spPr>
          <p:txBody>
            <a:bodyPr rtlCol="0" anchor="ctr"/>
            <a:p>
              <a:endParaRPr lang="zh-CN" altLang="en-US">
                <a:solidFill>
                  <a:srgbClr val="000000"/>
                </a:solidFill>
              </a:endParaRPr>
            </a:p>
          </p:txBody>
        </p:sp>
        <p:sp>
          <p:nvSpPr>
            <p:cNvPr id="63" name="Freeform 2644"/>
            <p:cNvSpPr/>
            <p:nvPr>
              <p:custDataLst>
                <p:tags r:id="rId8"/>
              </p:custDataLst>
            </p:nvPr>
          </p:nvSpPr>
          <p:spPr>
            <a:xfrm>
              <a:off x="10238743" y="242785"/>
              <a:ext cx="429565" cy="78579"/>
            </a:xfrm>
            <a:custGeom>
              <a:avLst/>
              <a:gdLst>
                <a:gd name="connsiteX0" fmla="*/ 0 w 496856"/>
                <a:gd name="connsiteY0" fmla="*/ 0 h 90888"/>
                <a:gd name="connsiteX1" fmla="*/ 496856 w 496856"/>
                <a:gd name="connsiteY1" fmla="*/ 0 h 90888"/>
                <a:gd name="connsiteX2" fmla="*/ 451413 w 496856"/>
                <a:gd name="connsiteY2" fmla="*/ 45446 h 90888"/>
                <a:gd name="connsiteX3" fmla="*/ 496856 w 496856"/>
                <a:gd name="connsiteY3" fmla="*/ 90888 h 90888"/>
                <a:gd name="connsiteX4" fmla="*/ 0 w 496856"/>
                <a:gd name="connsiteY4" fmla="*/ 90888 h 90888"/>
                <a:gd name="connsiteX5" fmla="*/ 45446 w 496856"/>
                <a:gd name="connsiteY5" fmla="*/ 45446 h 90888"/>
                <a:gd name="connsiteX6" fmla="*/ 0 w 496856"/>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856" h="90888">
                  <a:moveTo>
                    <a:pt x="0" y="0"/>
                  </a:moveTo>
                  <a:lnTo>
                    <a:pt x="496856" y="0"/>
                  </a:lnTo>
                  <a:cubicBezTo>
                    <a:pt x="472619" y="0"/>
                    <a:pt x="451413" y="21209"/>
                    <a:pt x="451413" y="45446"/>
                  </a:cubicBezTo>
                  <a:cubicBezTo>
                    <a:pt x="451413" y="69679"/>
                    <a:pt x="472619" y="90888"/>
                    <a:pt x="496856"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sp>
          <p:nvSpPr>
            <p:cNvPr id="65" name="Freeform 2645"/>
            <p:cNvSpPr/>
            <p:nvPr>
              <p:custDataLst>
                <p:tags r:id="rId9"/>
              </p:custDataLst>
            </p:nvPr>
          </p:nvSpPr>
          <p:spPr>
            <a:xfrm>
              <a:off x="9898234" y="-71531"/>
              <a:ext cx="301221" cy="78579"/>
            </a:xfrm>
            <a:custGeom>
              <a:avLst/>
              <a:gdLst>
                <a:gd name="connsiteX0" fmla="*/ 0 w 348407"/>
                <a:gd name="connsiteY0" fmla="*/ 0 h 90888"/>
                <a:gd name="connsiteX1" fmla="*/ 348407 w 348407"/>
                <a:gd name="connsiteY1" fmla="*/ 0 h 90888"/>
                <a:gd name="connsiteX2" fmla="*/ 302961 w 348407"/>
                <a:gd name="connsiteY2" fmla="*/ 45446 h 90888"/>
                <a:gd name="connsiteX3" fmla="*/ 348407 w 348407"/>
                <a:gd name="connsiteY3" fmla="*/ 90888 h 90888"/>
                <a:gd name="connsiteX4" fmla="*/ 0 w 348407"/>
                <a:gd name="connsiteY4" fmla="*/ 90888 h 90888"/>
                <a:gd name="connsiteX5" fmla="*/ 45446 w 348407"/>
                <a:gd name="connsiteY5" fmla="*/ 45446 h 90888"/>
                <a:gd name="connsiteX6" fmla="*/ 0 w 348407"/>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407" h="90888">
                  <a:moveTo>
                    <a:pt x="0" y="0"/>
                  </a:moveTo>
                  <a:lnTo>
                    <a:pt x="348407" y="0"/>
                  </a:lnTo>
                  <a:cubicBezTo>
                    <a:pt x="324170" y="0"/>
                    <a:pt x="302961" y="21209"/>
                    <a:pt x="302961" y="45446"/>
                  </a:cubicBezTo>
                  <a:cubicBezTo>
                    <a:pt x="302961" y="69679"/>
                    <a:pt x="324170" y="90888"/>
                    <a:pt x="348407"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sp>
          <p:nvSpPr>
            <p:cNvPr id="67" name="Freeform 2646"/>
            <p:cNvSpPr/>
            <p:nvPr>
              <p:custDataLst>
                <p:tags r:id="rId10"/>
              </p:custDataLst>
            </p:nvPr>
          </p:nvSpPr>
          <p:spPr>
            <a:xfrm>
              <a:off x="10225647" y="85627"/>
              <a:ext cx="144063" cy="78579"/>
            </a:xfrm>
            <a:custGeom>
              <a:avLst/>
              <a:gdLst>
                <a:gd name="connsiteX0" fmla="*/ 0 w 166630"/>
                <a:gd name="connsiteY0" fmla="*/ 0 h 90888"/>
                <a:gd name="connsiteX1" fmla="*/ 166630 w 166630"/>
                <a:gd name="connsiteY1" fmla="*/ 0 h 90888"/>
                <a:gd name="connsiteX2" fmla="*/ 121184 w 166630"/>
                <a:gd name="connsiteY2" fmla="*/ 45446 h 90888"/>
                <a:gd name="connsiteX3" fmla="*/ 166630 w 166630"/>
                <a:gd name="connsiteY3" fmla="*/ 90888 h 90888"/>
                <a:gd name="connsiteX4" fmla="*/ 0 w 166630"/>
                <a:gd name="connsiteY4" fmla="*/ 90888 h 90888"/>
                <a:gd name="connsiteX5" fmla="*/ 45446 w 166630"/>
                <a:gd name="connsiteY5" fmla="*/ 45446 h 90888"/>
                <a:gd name="connsiteX6" fmla="*/ 0 w 166630"/>
                <a:gd name="connsiteY6" fmla="*/ 0 h 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30" h="90888">
                  <a:moveTo>
                    <a:pt x="0" y="0"/>
                  </a:moveTo>
                  <a:lnTo>
                    <a:pt x="166630" y="0"/>
                  </a:lnTo>
                  <a:cubicBezTo>
                    <a:pt x="142393" y="0"/>
                    <a:pt x="121184" y="21209"/>
                    <a:pt x="121184" y="45446"/>
                  </a:cubicBezTo>
                  <a:cubicBezTo>
                    <a:pt x="121184" y="69679"/>
                    <a:pt x="142393" y="90888"/>
                    <a:pt x="166630" y="90888"/>
                  </a:cubicBezTo>
                  <a:lnTo>
                    <a:pt x="0" y="90888"/>
                  </a:lnTo>
                  <a:cubicBezTo>
                    <a:pt x="24237" y="90888"/>
                    <a:pt x="45446" y="69679"/>
                    <a:pt x="45446" y="45446"/>
                  </a:cubicBezTo>
                  <a:cubicBezTo>
                    <a:pt x="45446" y="21209"/>
                    <a:pt x="24237" y="0"/>
                    <a:pt x="0" y="0"/>
                  </a:cubicBezTo>
                  <a:close/>
                </a:path>
              </a:pathLst>
            </a:custGeom>
            <a:grpFill/>
            <a:ln w="9525" cap="flat">
              <a:noFill/>
              <a:prstDash val="solid"/>
              <a:miter/>
            </a:ln>
          </p:spPr>
          <p:txBody>
            <a:bodyPr rtlCol="0" anchor="ctr"/>
            <a:p>
              <a:endParaRPr lang="zh-CN" altLang="en-US">
                <a:solidFill>
                  <a:srgbClr val="000000"/>
                </a:solidFill>
              </a:endParaRPr>
            </a:p>
          </p:txBody>
        </p:sp>
      </p:grpSp>
      <p:sp>
        <p:nvSpPr>
          <p:cNvPr id="47" name="文本框 46"/>
          <p:cNvSpPr txBox="1"/>
          <p:nvPr>
            <p:custDataLst>
              <p:tags r:id="rId11"/>
            </p:custDataLst>
          </p:nvPr>
        </p:nvSpPr>
        <p:spPr>
          <a:xfrm>
            <a:off x="869950" y="2534285"/>
            <a:ext cx="4100195" cy="814705"/>
          </a:xfrm>
          <a:prstGeom prst="rect">
            <a:avLst/>
          </a:prstGeom>
          <a:noFill/>
        </p:spPr>
        <p:txBody>
          <a:bodyPr wrap="square" rtlCol="0">
            <a:normAutofit lnSpcReduction="10000"/>
          </a:bodyPr>
          <a:p>
            <a:r>
              <a:rPr lang="zh-CN" altLang="en-US" sz="4400" b="1">
                <a:solidFill>
                  <a:srgbClr val="000000">
                    <a:lumMod val="85000"/>
                    <a:lumOff val="15000"/>
                  </a:srgbClr>
                </a:solidFill>
                <a:uFillTx/>
                <a:latin typeface="Arial" panose="020B0604020202020204" pitchFamily="34" charset="0"/>
                <a:ea typeface="微软雅黑" panose="020B0503020204020204" charset="-122"/>
              </a:rPr>
              <a:t>职业选择的依据</a:t>
            </a:r>
            <a:endParaRPr lang="zh-CN" altLang="en-US" sz="4400" b="1">
              <a:solidFill>
                <a:srgbClr val="000000">
                  <a:lumMod val="85000"/>
                  <a:lumOff val="15000"/>
                </a:srgbClr>
              </a:solidFill>
              <a:uFillTx/>
              <a:latin typeface="Arial" panose="020B0604020202020204" pitchFamily="34" charset="0"/>
              <a:ea typeface="微软雅黑" panose="020B0503020204020204" charset="-122"/>
            </a:endParaRPr>
          </a:p>
        </p:txBody>
      </p:sp>
      <p:sp>
        <p:nvSpPr>
          <p:cNvPr id="48" name="文本框 47"/>
          <p:cNvSpPr txBox="1"/>
          <p:nvPr>
            <p:custDataLst>
              <p:tags r:id="rId12"/>
            </p:custDataLst>
          </p:nvPr>
        </p:nvSpPr>
        <p:spPr>
          <a:xfrm>
            <a:off x="1140994" y="3561715"/>
            <a:ext cx="4154438" cy="1337945"/>
          </a:xfrm>
          <a:prstGeom prst="rect">
            <a:avLst/>
          </a:prstGeom>
          <a:noFill/>
        </p:spPr>
        <p:txBody>
          <a:bodyPr wrap="square" rtlCol="0" anchor="ctr" anchorCtr="0">
            <a:normAutofit/>
          </a:bodyPr>
          <a:p>
            <a:pPr>
              <a:lnSpc>
                <a:spcPct val="150000"/>
              </a:lnSpc>
            </a:pPr>
            <a:r>
              <a:rPr lang="zh-CN" altLang="en-US" sz="2000" b="1">
                <a:solidFill>
                  <a:srgbClr val="000000">
                    <a:lumMod val="75000"/>
                    <a:lumOff val="25000"/>
                  </a:srgbClr>
                </a:solidFill>
                <a:uFillTx/>
                <a:latin typeface="Arial" panose="020B0604020202020204" pitchFamily="34" charset="0"/>
                <a:ea typeface="微软雅黑" panose="020B0503020204020204" charset="-122"/>
              </a:rPr>
              <a:t>1. 人—职匹配</a:t>
            </a:r>
            <a:endParaRPr lang="zh-CN" altLang="en-US" sz="2000" b="1">
              <a:solidFill>
                <a:srgbClr val="000000">
                  <a:lumMod val="75000"/>
                  <a:lumOff val="25000"/>
                </a:srgbClr>
              </a:solidFill>
              <a:uFillTx/>
              <a:latin typeface="Arial" panose="020B0604020202020204" pitchFamily="34" charset="0"/>
              <a:ea typeface="微软雅黑" panose="020B0503020204020204" charset="-122"/>
            </a:endParaRPr>
          </a:p>
          <a:p>
            <a:pPr>
              <a:lnSpc>
                <a:spcPct val="150000"/>
              </a:lnSpc>
            </a:pPr>
            <a:r>
              <a:rPr lang="zh-CN" altLang="en-US" sz="2000" b="1">
                <a:solidFill>
                  <a:srgbClr val="000000">
                    <a:lumMod val="75000"/>
                    <a:lumOff val="25000"/>
                  </a:srgbClr>
                </a:solidFill>
                <a:uFillTx/>
                <a:latin typeface="Arial" panose="020B0604020202020204" pitchFamily="34" charset="0"/>
                <a:ea typeface="微软雅黑" panose="020B0503020204020204" charset="-122"/>
              </a:rPr>
              <a:t>2. 职业性向的选择</a:t>
            </a:r>
            <a:endParaRPr lang="zh-CN" altLang="en-US" sz="2000" b="1">
              <a:solidFill>
                <a:srgbClr val="000000">
                  <a:lumMod val="75000"/>
                  <a:lumOff val="25000"/>
                </a:srgbClr>
              </a:solidFill>
              <a:uFillTx/>
              <a:latin typeface="Arial" panose="020B0604020202020204" pitchFamily="34" charset="0"/>
              <a:ea typeface="微软雅黑" panose="020B0503020204020204" charset="-122"/>
            </a:endParaRPr>
          </a:p>
        </p:txBody>
      </p:sp>
      <p:sp>
        <p:nvSpPr>
          <p:cNvPr id="49" name="矩形 48"/>
          <p:cNvSpPr/>
          <p:nvPr>
            <p:custDataLst>
              <p:tags r:id="rId13"/>
            </p:custDataLst>
          </p:nvPr>
        </p:nvSpPr>
        <p:spPr>
          <a:xfrm>
            <a:off x="869849" y="3720465"/>
            <a:ext cx="111760" cy="1080770"/>
          </a:xfrm>
          <a:prstGeom prst="rect">
            <a:avLst/>
          </a:prstGeom>
          <a:solidFill>
            <a:srgbClr val="FD8F02"/>
          </a:solidFill>
          <a:ln>
            <a:noFill/>
          </a:ln>
        </p:spPr>
        <p:style>
          <a:lnRef idx="2">
            <a:srgbClr val="FD8F02">
              <a:shade val="50000"/>
            </a:srgbClr>
          </a:lnRef>
          <a:fillRef idx="1">
            <a:srgbClr val="FD8F02"/>
          </a:fillRef>
          <a:effectRef idx="0">
            <a:srgbClr val="FD8F02"/>
          </a:effectRef>
          <a:fontRef idx="minor">
            <a:srgbClr val="FFFFFF"/>
          </a:fontRef>
        </p:style>
        <p:txBody>
          <a:bodyPr rtlCol="0" anchor="ctr"/>
          <a:p>
            <a:pPr algn="ctr"/>
            <a:endParaRPr lang="zh-CN" altLang="en-US"/>
          </a:p>
        </p:txBody>
      </p:sp>
      <p:grpSp>
        <p:nvGrpSpPr>
          <p:cNvPr id="5" name="组合 4"/>
          <p:cNvGrpSpPr/>
          <p:nvPr>
            <p:custDataLst>
              <p:tags r:id="rId14"/>
            </p:custDataLst>
          </p:nvPr>
        </p:nvGrpSpPr>
        <p:grpSpPr>
          <a:xfrm>
            <a:off x="5753735" y="1580793"/>
            <a:ext cx="6282055" cy="4170125"/>
            <a:chOff x="5753735" y="1580793"/>
            <a:chExt cx="6282055" cy="4170125"/>
          </a:xfrm>
        </p:grpSpPr>
        <p:sp>
          <p:nvSpPr>
            <p:cNvPr id="6" name="Freeform 46"/>
            <p:cNvSpPr/>
            <p:nvPr>
              <p:custDataLst>
                <p:tags r:id="rId15"/>
              </p:custDataLst>
            </p:nvPr>
          </p:nvSpPr>
          <p:spPr>
            <a:xfrm>
              <a:off x="10288652" y="3556660"/>
              <a:ext cx="1747138" cy="594189"/>
            </a:xfrm>
            <a:custGeom>
              <a:avLst/>
              <a:gdLst>
                <a:gd name="connsiteX0" fmla="*/ 302962 w 1838975"/>
                <a:gd name="connsiteY0" fmla="*/ 363553 h 625422"/>
                <a:gd name="connsiteX1" fmla="*/ 512003 w 1838975"/>
                <a:gd name="connsiteY1" fmla="*/ 363553 h 625422"/>
                <a:gd name="connsiteX2" fmla="*/ 557449 w 1838975"/>
                <a:gd name="connsiteY2" fmla="*/ 408999 h 625422"/>
                <a:gd name="connsiteX3" fmla="*/ 512003 w 1838975"/>
                <a:gd name="connsiteY3" fmla="*/ 454441 h 625422"/>
                <a:gd name="connsiteX4" fmla="*/ 302962 w 1838975"/>
                <a:gd name="connsiteY4" fmla="*/ 454441 h 625422"/>
                <a:gd name="connsiteX5" fmla="*/ 257516 w 1838975"/>
                <a:gd name="connsiteY5" fmla="*/ 408999 h 625422"/>
                <a:gd name="connsiteX6" fmla="*/ 302962 w 1838975"/>
                <a:gd name="connsiteY6" fmla="*/ 363553 h 625422"/>
                <a:gd name="connsiteX7" fmla="*/ 827082 w 1838975"/>
                <a:gd name="connsiteY7" fmla="*/ 272665 h 625422"/>
                <a:gd name="connsiteX8" fmla="*/ 993712 w 1838975"/>
                <a:gd name="connsiteY8" fmla="*/ 272665 h 625422"/>
                <a:gd name="connsiteX9" fmla="*/ 948266 w 1838975"/>
                <a:gd name="connsiteY9" fmla="*/ 318111 h 625422"/>
                <a:gd name="connsiteX10" fmla="*/ 993712 w 1838975"/>
                <a:gd name="connsiteY10" fmla="*/ 363553 h 625422"/>
                <a:gd name="connsiteX11" fmla="*/ 1429973 w 1838975"/>
                <a:gd name="connsiteY11" fmla="*/ 363553 h 625422"/>
                <a:gd name="connsiteX12" fmla="*/ 1475419 w 1838975"/>
                <a:gd name="connsiteY12" fmla="*/ 408999 h 625422"/>
                <a:gd name="connsiteX13" fmla="*/ 1429973 w 1838975"/>
                <a:gd name="connsiteY13" fmla="*/ 454441 h 625422"/>
                <a:gd name="connsiteX14" fmla="*/ 1339085 w 1838975"/>
                <a:gd name="connsiteY14" fmla="*/ 454441 h 625422"/>
                <a:gd name="connsiteX15" fmla="*/ 1293642 w 1838975"/>
                <a:gd name="connsiteY15" fmla="*/ 499887 h 625422"/>
                <a:gd name="connsiteX16" fmla="*/ 1307275 w 1838975"/>
                <a:gd name="connsiteY16" fmla="*/ 531696 h 625422"/>
                <a:gd name="connsiteX17" fmla="*/ 1311411 w 1838975"/>
                <a:gd name="connsiteY17" fmla="*/ 534534 h 625422"/>
                <a:gd name="connsiteX18" fmla="*/ 1793529 w 1838975"/>
                <a:gd name="connsiteY18" fmla="*/ 534534 h 625422"/>
                <a:gd name="connsiteX19" fmla="*/ 1838975 w 1838975"/>
                <a:gd name="connsiteY19" fmla="*/ 579980 h 625422"/>
                <a:gd name="connsiteX20" fmla="*/ 1793529 w 1838975"/>
                <a:gd name="connsiteY20" fmla="*/ 625422 h 625422"/>
                <a:gd name="connsiteX21" fmla="*/ 45446 w 1838975"/>
                <a:gd name="connsiteY21" fmla="*/ 625422 h 625422"/>
                <a:gd name="connsiteX22" fmla="*/ 0 w 1838975"/>
                <a:gd name="connsiteY22" fmla="*/ 579980 h 625422"/>
                <a:gd name="connsiteX23" fmla="*/ 45446 w 1838975"/>
                <a:gd name="connsiteY23" fmla="*/ 534534 h 625422"/>
                <a:gd name="connsiteX24" fmla="*/ 869905 w 1838975"/>
                <a:gd name="connsiteY24" fmla="*/ 534534 h 625422"/>
                <a:gd name="connsiteX25" fmla="*/ 874041 w 1838975"/>
                <a:gd name="connsiteY25" fmla="*/ 531696 h 625422"/>
                <a:gd name="connsiteX26" fmla="*/ 887675 w 1838975"/>
                <a:gd name="connsiteY26" fmla="*/ 499887 h 625422"/>
                <a:gd name="connsiteX27" fmla="*/ 842229 w 1838975"/>
                <a:gd name="connsiteY27" fmla="*/ 454441 h 625422"/>
                <a:gd name="connsiteX28" fmla="*/ 705898 w 1838975"/>
                <a:gd name="connsiteY28" fmla="*/ 454441 h 625422"/>
                <a:gd name="connsiteX29" fmla="*/ 660452 w 1838975"/>
                <a:gd name="connsiteY29" fmla="*/ 408999 h 625422"/>
                <a:gd name="connsiteX30" fmla="*/ 705898 w 1838975"/>
                <a:gd name="connsiteY30" fmla="*/ 363553 h 625422"/>
                <a:gd name="connsiteX31" fmla="*/ 827082 w 1838975"/>
                <a:gd name="connsiteY31" fmla="*/ 363553 h 625422"/>
                <a:gd name="connsiteX32" fmla="*/ 872528 w 1838975"/>
                <a:gd name="connsiteY32" fmla="*/ 318111 h 625422"/>
                <a:gd name="connsiteX33" fmla="*/ 827082 w 1838975"/>
                <a:gd name="connsiteY33" fmla="*/ 272665 h 625422"/>
                <a:gd name="connsiteX34" fmla="*/ 1196698 w 1838975"/>
                <a:gd name="connsiteY34" fmla="*/ 0 h 625422"/>
                <a:gd name="connsiteX35" fmla="*/ 1284555 w 1838975"/>
                <a:gd name="connsiteY35" fmla="*/ 0 h 625422"/>
                <a:gd name="connsiteX36" fmla="*/ 1330000 w 1838975"/>
                <a:gd name="connsiteY36" fmla="*/ 45446 h 625422"/>
                <a:gd name="connsiteX37" fmla="*/ 1284555 w 1838975"/>
                <a:gd name="connsiteY37" fmla="*/ 90888 h 625422"/>
                <a:gd name="connsiteX38" fmla="*/ 1196698 w 1838975"/>
                <a:gd name="connsiteY38" fmla="*/ 90888 h 625422"/>
                <a:gd name="connsiteX39" fmla="*/ 1151252 w 1838975"/>
                <a:gd name="connsiteY39" fmla="*/ 45446 h 625422"/>
                <a:gd name="connsiteX40" fmla="*/ 1196698 w 1838975"/>
                <a:gd name="connsiteY40" fmla="*/ 0 h 625422"/>
                <a:gd name="connsiteX41" fmla="*/ 296902 w 1838975"/>
                <a:gd name="connsiteY41" fmla="*/ 0 h 625422"/>
                <a:gd name="connsiteX42" fmla="*/ 990681 w 1838975"/>
                <a:gd name="connsiteY42" fmla="*/ 0 h 625422"/>
                <a:gd name="connsiteX43" fmla="*/ 1036127 w 1838975"/>
                <a:gd name="connsiteY43" fmla="*/ 45446 h 625422"/>
                <a:gd name="connsiteX44" fmla="*/ 990681 w 1838975"/>
                <a:gd name="connsiteY44" fmla="*/ 90888 h 625422"/>
                <a:gd name="connsiteX45" fmla="*/ 796787 w 1838975"/>
                <a:gd name="connsiteY45" fmla="*/ 90888 h 625422"/>
                <a:gd name="connsiteX46" fmla="*/ 751341 w 1838975"/>
                <a:gd name="connsiteY46" fmla="*/ 136334 h 625422"/>
                <a:gd name="connsiteX47" fmla="*/ 796787 w 1838975"/>
                <a:gd name="connsiteY47" fmla="*/ 181776 h 625422"/>
                <a:gd name="connsiteX48" fmla="*/ 1230022 w 1838975"/>
                <a:gd name="connsiteY48" fmla="*/ 181776 h 625422"/>
                <a:gd name="connsiteX49" fmla="*/ 1275465 w 1838975"/>
                <a:gd name="connsiteY49" fmla="*/ 227222 h 625422"/>
                <a:gd name="connsiteX50" fmla="*/ 1230022 w 1838975"/>
                <a:gd name="connsiteY50" fmla="*/ 272664 h 625422"/>
                <a:gd name="connsiteX51" fmla="*/ 112098 w 1838975"/>
                <a:gd name="connsiteY51" fmla="*/ 272664 h 625422"/>
                <a:gd name="connsiteX52" fmla="*/ 66652 w 1838975"/>
                <a:gd name="connsiteY52" fmla="*/ 227222 h 625422"/>
                <a:gd name="connsiteX53" fmla="*/ 112098 w 1838975"/>
                <a:gd name="connsiteY53" fmla="*/ 181776 h 625422"/>
                <a:gd name="connsiteX54" fmla="*/ 448380 w 1838975"/>
                <a:gd name="connsiteY54" fmla="*/ 181776 h 625422"/>
                <a:gd name="connsiteX55" fmla="*/ 493826 w 1838975"/>
                <a:gd name="connsiteY55" fmla="*/ 136334 h 625422"/>
                <a:gd name="connsiteX56" fmla="*/ 448380 w 1838975"/>
                <a:gd name="connsiteY56" fmla="*/ 90888 h 625422"/>
                <a:gd name="connsiteX57" fmla="*/ 296902 w 1838975"/>
                <a:gd name="connsiteY57" fmla="*/ 90888 h 625422"/>
                <a:gd name="connsiteX58" fmla="*/ 251456 w 1838975"/>
                <a:gd name="connsiteY58" fmla="*/ 45446 h 625422"/>
                <a:gd name="connsiteX59" fmla="*/ 296902 w 1838975"/>
                <a:gd name="connsiteY59" fmla="*/ 0 h 62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838975" h="625422">
                  <a:moveTo>
                    <a:pt x="302962" y="363553"/>
                  </a:moveTo>
                  <a:lnTo>
                    <a:pt x="512003" y="363553"/>
                  </a:lnTo>
                  <a:cubicBezTo>
                    <a:pt x="536240" y="363553"/>
                    <a:pt x="557449" y="384762"/>
                    <a:pt x="557449" y="408999"/>
                  </a:cubicBezTo>
                  <a:cubicBezTo>
                    <a:pt x="557449" y="433232"/>
                    <a:pt x="536240" y="454441"/>
                    <a:pt x="512003" y="454441"/>
                  </a:cubicBezTo>
                  <a:lnTo>
                    <a:pt x="302962" y="454441"/>
                  </a:lnTo>
                  <a:cubicBezTo>
                    <a:pt x="278725" y="454441"/>
                    <a:pt x="257516" y="433232"/>
                    <a:pt x="257516" y="408999"/>
                  </a:cubicBezTo>
                  <a:cubicBezTo>
                    <a:pt x="257516" y="384762"/>
                    <a:pt x="278725" y="363553"/>
                    <a:pt x="302962" y="363553"/>
                  </a:cubicBezTo>
                  <a:close/>
                  <a:moveTo>
                    <a:pt x="827082" y="272665"/>
                  </a:moveTo>
                  <a:lnTo>
                    <a:pt x="993712" y="272665"/>
                  </a:lnTo>
                  <a:cubicBezTo>
                    <a:pt x="969475" y="272665"/>
                    <a:pt x="948266" y="293874"/>
                    <a:pt x="948266" y="318111"/>
                  </a:cubicBezTo>
                  <a:cubicBezTo>
                    <a:pt x="948266" y="342344"/>
                    <a:pt x="969475" y="363553"/>
                    <a:pt x="993712" y="363553"/>
                  </a:cubicBezTo>
                  <a:lnTo>
                    <a:pt x="1429973" y="363553"/>
                  </a:lnTo>
                  <a:cubicBezTo>
                    <a:pt x="1454210" y="363553"/>
                    <a:pt x="1475419" y="384762"/>
                    <a:pt x="1475419" y="408999"/>
                  </a:cubicBezTo>
                  <a:cubicBezTo>
                    <a:pt x="1475419" y="433232"/>
                    <a:pt x="1454210" y="454441"/>
                    <a:pt x="1429973" y="454441"/>
                  </a:cubicBezTo>
                  <a:lnTo>
                    <a:pt x="1339085" y="454441"/>
                  </a:lnTo>
                  <a:cubicBezTo>
                    <a:pt x="1314848" y="454441"/>
                    <a:pt x="1293642" y="475650"/>
                    <a:pt x="1293642" y="499887"/>
                  </a:cubicBezTo>
                  <a:cubicBezTo>
                    <a:pt x="1293642" y="512004"/>
                    <a:pt x="1298943" y="523364"/>
                    <a:pt x="1307275" y="531696"/>
                  </a:cubicBezTo>
                  <a:lnTo>
                    <a:pt x="1311411" y="534534"/>
                  </a:lnTo>
                  <a:lnTo>
                    <a:pt x="1793529" y="534534"/>
                  </a:lnTo>
                  <a:cubicBezTo>
                    <a:pt x="1817766" y="534534"/>
                    <a:pt x="1838975" y="555743"/>
                    <a:pt x="1838975" y="579980"/>
                  </a:cubicBezTo>
                  <a:cubicBezTo>
                    <a:pt x="1838975" y="604213"/>
                    <a:pt x="1817766" y="625422"/>
                    <a:pt x="1793529" y="625422"/>
                  </a:cubicBezTo>
                  <a:lnTo>
                    <a:pt x="45446" y="625422"/>
                  </a:lnTo>
                  <a:cubicBezTo>
                    <a:pt x="18178" y="625422"/>
                    <a:pt x="0" y="604213"/>
                    <a:pt x="0" y="579980"/>
                  </a:cubicBezTo>
                  <a:cubicBezTo>
                    <a:pt x="0" y="555743"/>
                    <a:pt x="21206" y="534534"/>
                    <a:pt x="45446" y="534534"/>
                  </a:cubicBezTo>
                  <a:lnTo>
                    <a:pt x="869905" y="534534"/>
                  </a:lnTo>
                  <a:lnTo>
                    <a:pt x="874041" y="531696"/>
                  </a:lnTo>
                  <a:cubicBezTo>
                    <a:pt x="882373" y="523364"/>
                    <a:pt x="887675" y="512004"/>
                    <a:pt x="887675" y="499887"/>
                  </a:cubicBezTo>
                  <a:cubicBezTo>
                    <a:pt x="887675" y="475650"/>
                    <a:pt x="866466" y="454441"/>
                    <a:pt x="842229" y="454441"/>
                  </a:cubicBezTo>
                  <a:lnTo>
                    <a:pt x="705898" y="454441"/>
                  </a:lnTo>
                  <a:cubicBezTo>
                    <a:pt x="681661" y="454441"/>
                    <a:pt x="660452" y="433232"/>
                    <a:pt x="660452" y="408999"/>
                  </a:cubicBezTo>
                  <a:cubicBezTo>
                    <a:pt x="660452" y="384762"/>
                    <a:pt x="681661" y="363553"/>
                    <a:pt x="705898" y="363553"/>
                  </a:cubicBezTo>
                  <a:lnTo>
                    <a:pt x="827082" y="363553"/>
                  </a:lnTo>
                  <a:cubicBezTo>
                    <a:pt x="851319" y="363553"/>
                    <a:pt x="872528" y="342344"/>
                    <a:pt x="872528" y="318111"/>
                  </a:cubicBezTo>
                  <a:cubicBezTo>
                    <a:pt x="872528" y="293874"/>
                    <a:pt x="851319" y="272665"/>
                    <a:pt x="827082" y="272665"/>
                  </a:cubicBezTo>
                  <a:close/>
                  <a:moveTo>
                    <a:pt x="1196698" y="0"/>
                  </a:moveTo>
                  <a:lnTo>
                    <a:pt x="1284555" y="0"/>
                  </a:lnTo>
                  <a:cubicBezTo>
                    <a:pt x="1308791" y="0"/>
                    <a:pt x="1330000" y="21209"/>
                    <a:pt x="1330000" y="45446"/>
                  </a:cubicBezTo>
                  <a:cubicBezTo>
                    <a:pt x="1330000" y="69679"/>
                    <a:pt x="1308791" y="90888"/>
                    <a:pt x="1284555" y="90888"/>
                  </a:cubicBezTo>
                  <a:lnTo>
                    <a:pt x="1196698" y="90888"/>
                  </a:lnTo>
                  <a:cubicBezTo>
                    <a:pt x="1172461" y="90888"/>
                    <a:pt x="1151252" y="69679"/>
                    <a:pt x="1151252" y="45446"/>
                  </a:cubicBezTo>
                  <a:cubicBezTo>
                    <a:pt x="1151252" y="21209"/>
                    <a:pt x="1172461" y="0"/>
                    <a:pt x="1196698" y="0"/>
                  </a:cubicBezTo>
                  <a:close/>
                  <a:moveTo>
                    <a:pt x="296902" y="0"/>
                  </a:moveTo>
                  <a:lnTo>
                    <a:pt x="990681" y="0"/>
                  </a:lnTo>
                  <a:cubicBezTo>
                    <a:pt x="1014918" y="0"/>
                    <a:pt x="1036127" y="21209"/>
                    <a:pt x="1036127" y="45446"/>
                  </a:cubicBezTo>
                  <a:cubicBezTo>
                    <a:pt x="1036127" y="69679"/>
                    <a:pt x="1014918" y="90888"/>
                    <a:pt x="990681" y="90888"/>
                  </a:cubicBezTo>
                  <a:lnTo>
                    <a:pt x="796787" y="90888"/>
                  </a:lnTo>
                  <a:cubicBezTo>
                    <a:pt x="772550" y="90888"/>
                    <a:pt x="751341" y="112097"/>
                    <a:pt x="751341" y="136334"/>
                  </a:cubicBezTo>
                  <a:cubicBezTo>
                    <a:pt x="751341" y="160567"/>
                    <a:pt x="772550" y="181776"/>
                    <a:pt x="796787" y="181776"/>
                  </a:cubicBezTo>
                  <a:lnTo>
                    <a:pt x="1230022" y="181776"/>
                  </a:lnTo>
                  <a:cubicBezTo>
                    <a:pt x="1254259" y="181776"/>
                    <a:pt x="1275465" y="202985"/>
                    <a:pt x="1275465" y="227222"/>
                  </a:cubicBezTo>
                  <a:cubicBezTo>
                    <a:pt x="1275465" y="251455"/>
                    <a:pt x="1254259" y="272664"/>
                    <a:pt x="1230022" y="272664"/>
                  </a:cubicBezTo>
                  <a:lnTo>
                    <a:pt x="112098" y="272664"/>
                  </a:lnTo>
                  <a:cubicBezTo>
                    <a:pt x="87858" y="272664"/>
                    <a:pt x="69680" y="251455"/>
                    <a:pt x="66652" y="227222"/>
                  </a:cubicBezTo>
                  <a:cubicBezTo>
                    <a:pt x="66652" y="202985"/>
                    <a:pt x="87858" y="181776"/>
                    <a:pt x="112098" y="181776"/>
                  </a:cubicBezTo>
                  <a:lnTo>
                    <a:pt x="448380" y="181776"/>
                  </a:lnTo>
                  <a:cubicBezTo>
                    <a:pt x="472617" y="181776"/>
                    <a:pt x="493826" y="160567"/>
                    <a:pt x="493826" y="136334"/>
                  </a:cubicBezTo>
                  <a:cubicBezTo>
                    <a:pt x="493826" y="112097"/>
                    <a:pt x="472617" y="90888"/>
                    <a:pt x="448380" y="90888"/>
                  </a:cubicBezTo>
                  <a:lnTo>
                    <a:pt x="296902" y="90888"/>
                  </a:lnTo>
                  <a:cubicBezTo>
                    <a:pt x="272665" y="90888"/>
                    <a:pt x="251456" y="69679"/>
                    <a:pt x="251456" y="45446"/>
                  </a:cubicBezTo>
                  <a:cubicBezTo>
                    <a:pt x="251456" y="21209"/>
                    <a:pt x="272665" y="0"/>
                    <a:pt x="296902" y="0"/>
                  </a:cubicBezTo>
                  <a:close/>
                </a:path>
              </a:pathLst>
            </a:custGeom>
            <a:blipFill dpi="0" rotWithShape="0">
              <a:blip r:embed="rId16"/>
              <a:srcRect/>
              <a:stretch>
                <a:fillRect l="-260000" t="-333000" b="-270000"/>
              </a:stretch>
            </a:blipFill>
            <a:ln w="9525" cap="flat">
              <a:noFill/>
              <a:prstDash val="solid"/>
              <a:miter/>
            </a:ln>
          </p:spPr>
          <p:txBody>
            <a:bodyPr wrap="square" rtlCol="0" anchor="ctr">
              <a:noAutofit/>
            </a:bodyPr>
            <a:p>
              <a:endParaRPr lang="zh-CN" altLang="en-US">
                <a:solidFill>
                  <a:srgbClr val="000000"/>
                </a:solidFill>
              </a:endParaRPr>
            </a:p>
          </p:txBody>
        </p:sp>
        <p:sp>
          <p:nvSpPr>
            <p:cNvPr id="13" name="Freeform 50"/>
            <p:cNvSpPr/>
            <p:nvPr>
              <p:custDataLst>
                <p:tags r:id="rId17"/>
              </p:custDataLst>
            </p:nvPr>
          </p:nvSpPr>
          <p:spPr>
            <a:xfrm>
              <a:off x="5753735" y="2007184"/>
              <a:ext cx="1747138" cy="604445"/>
            </a:xfrm>
            <a:custGeom>
              <a:avLst/>
              <a:gdLst>
                <a:gd name="connsiteX0" fmla="*/ 842229 w 1838975"/>
                <a:gd name="connsiteY0" fmla="*/ 454441 h 636217"/>
                <a:gd name="connsiteX1" fmla="*/ 1339085 w 1838975"/>
                <a:gd name="connsiteY1" fmla="*/ 454441 h 636217"/>
                <a:gd name="connsiteX2" fmla="*/ 1293643 w 1838975"/>
                <a:gd name="connsiteY2" fmla="*/ 499887 h 636217"/>
                <a:gd name="connsiteX3" fmla="*/ 1339085 w 1838975"/>
                <a:gd name="connsiteY3" fmla="*/ 545329 h 636217"/>
                <a:gd name="connsiteX4" fmla="*/ 1793530 w 1838975"/>
                <a:gd name="connsiteY4" fmla="*/ 545329 h 636217"/>
                <a:gd name="connsiteX5" fmla="*/ 1838975 w 1838975"/>
                <a:gd name="connsiteY5" fmla="*/ 590775 h 636217"/>
                <a:gd name="connsiteX6" fmla="*/ 1793530 w 1838975"/>
                <a:gd name="connsiteY6" fmla="*/ 636217 h 636217"/>
                <a:gd name="connsiteX7" fmla="*/ 45446 w 1838975"/>
                <a:gd name="connsiteY7" fmla="*/ 636217 h 636217"/>
                <a:gd name="connsiteX8" fmla="*/ 0 w 1838975"/>
                <a:gd name="connsiteY8" fmla="*/ 590775 h 636217"/>
                <a:gd name="connsiteX9" fmla="*/ 45446 w 1838975"/>
                <a:gd name="connsiteY9" fmla="*/ 545329 h 636217"/>
                <a:gd name="connsiteX10" fmla="*/ 842229 w 1838975"/>
                <a:gd name="connsiteY10" fmla="*/ 545329 h 636217"/>
                <a:gd name="connsiteX11" fmla="*/ 887675 w 1838975"/>
                <a:gd name="connsiteY11" fmla="*/ 499887 h 636217"/>
                <a:gd name="connsiteX12" fmla="*/ 842229 w 1838975"/>
                <a:gd name="connsiteY12" fmla="*/ 454441 h 636217"/>
                <a:gd name="connsiteX13" fmla="*/ 302962 w 1838975"/>
                <a:gd name="connsiteY13" fmla="*/ 341963 h 636217"/>
                <a:gd name="connsiteX14" fmla="*/ 512004 w 1838975"/>
                <a:gd name="connsiteY14" fmla="*/ 341963 h 636217"/>
                <a:gd name="connsiteX15" fmla="*/ 557449 w 1838975"/>
                <a:gd name="connsiteY15" fmla="*/ 387409 h 636217"/>
                <a:gd name="connsiteX16" fmla="*/ 512004 w 1838975"/>
                <a:gd name="connsiteY16" fmla="*/ 432851 h 636217"/>
                <a:gd name="connsiteX17" fmla="*/ 302962 w 1838975"/>
                <a:gd name="connsiteY17" fmla="*/ 432851 h 636217"/>
                <a:gd name="connsiteX18" fmla="*/ 257516 w 1838975"/>
                <a:gd name="connsiteY18" fmla="*/ 387409 h 636217"/>
                <a:gd name="connsiteX19" fmla="*/ 302962 w 1838975"/>
                <a:gd name="connsiteY19" fmla="*/ 341963 h 636217"/>
                <a:gd name="connsiteX20" fmla="*/ 296902 w 1838975"/>
                <a:gd name="connsiteY20" fmla="*/ 10795 h 636217"/>
                <a:gd name="connsiteX21" fmla="*/ 990682 w 1838975"/>
                <a:gd name="connsiteY21" fmla="*/ 10795 h 636217"/>
                <a:gd name="connsiteX22" fmla="*/ 1036127 w 1838975"/>
                <a:gd name="connsiteY22" fmla="*/ 56241 h 636217"/>
                <a:gd name="connsiteX23" fmla="*/ 990682 w 1838975"/>
                <a:gd name="connsiteY23" fmla="*/ 101683 h 636217"/>
                <a:gd name="connsiteX24" fmla="*/ 796786 w 1838975"/>
                <a:gd name="connsiteY24" fmla="*/ 101683 h 636217"/>
                <a:gd name="connsiteX25" fmla="*/ 751341 w 1838975"/>
                <a:gd name="connsiteY25" fmla="*/ 147129 h 636217"/>
                <a:gd name="connsiteX26" fmla="*/ 764975 w 1838975"/>
                <a:gd name="connsiteY26" fmla="*/ 178937 h 636217"/>
                <a:gd name="connsiteX27" fmla="*/ 769111 w 1838975"/>
                <a:gd name="connsiteY27" fmla="*/ 181776 h 636217"/>
                <a:gd name="connsiteX28" fmla="*/ 1230023 w 1838975"/>
                <a:gd name="connsiteY28" fmla="*/ 181776 h 636217"/>
                <a:gd name="connsiteX29" fmla="*/ 1275465 w 1838975"/>
                <a:gd name="connsiteY29" fmla="*/ 227222 h 636217"/>
                <a:gd name="connsiteX30" fmla="*/ 1230023 w 1838975"/>
                <a:gd name="connsiteY30" fmla="*/ 272664 h 636217"/>
                <a:gd name="connsiteX31" fmla="*/ 966040 w 1838975"/>
                <a:gd name="connsiteY31" fmla="*/ 272664 h 636217"/>
                <a:gd name="connsiteX32" fmla="*/ 961901 w 1838975"/>
                <a:gd name="connsiteY32" fmla="*/ 275504 h 636217"/>
                <a:gd name="connsiteX33" fmla="*/ 948267 w 1838975"/>
                <a:gd name="connsiteY33" fmla="*/ 307316 h 636217"/>
                <a:gd name="connsiteX34" fmla="*/ 961901 w 1838975"/>
                <a:gd name="connsiteY34" fmla="*/ 339125 h 636217"/>
                <a:gd name="connsiteX35" fmla="*/ 966038 w 1838975"/>
                <a:gd name="connsiteY35" fmla="*/ 341963 h 636217"/>
                <a:gd name="connsiteX36" fmla="*/ 1419179 w 1838975"/>
                <a:gd name="connsiteY36" fmla="*/ 341963 h 636217"/>
                <a:gd name="connsiteX37" fmla="*/ 1464624 w 1838975"/>
                <a:gd name="connsiteY37" fmla="*/ 387409 h 636217"/>
                <a:gd name="connsiteX38" fmla="*/ 1419179 w 1838975"/>
                <a:gd name="connsiteY38" fmla="*/ 432851 h 636217"/>
                <a:gd name="connsiteX39" fmla="*/ 695103 w 1838975"/>
                <a:gd name="connsiteY39" fmla="*/ 432851 h 636217"/>
                <a:gd name="connsiteX40" fmla="*/ 649657 w 1838975"/>
                <a:gd name="connsiteY40" fmla="*/ 387409 h 636217"/>
                <a:gd name="connsiteX41" fmla="*/ 695103 w 1838975"/>
                <a:gd name="connsiteY41" fmla="*/ 341963 h 636217"/>
                <a:gd name="connsiteX42" fmla="*/ 854758 w 1838975"/>
                <a:gd name="connsiteY42" fmla="*/ 341963 h 636217"/>
                <a:gd name="connsiteX43" fmla="*/ 858894 w 1838975"/>
                <a:gd name="connsiteY43" fmla="*/ 339125 h 636217"/>
                <a:gd name="connsiteX44" fmla="*/ 872528 w 1838975"/>
                <a:gd name="connsiteY44" fmla="*/ 307316 h 636217"/>
                <a:gd name="connsiteX45" fmla="*/ 858894 w 1838975"/>
                <a:gd name="connsiteY45" fmla="*/ 275504 h 636217"/>
                <a:gd name="connsiteX46" fmla="*/ 854756 w 1838975"/>
                <a:gd name="connsiteY46" fmla="*/ 272664 h 636217"/>
                <a:gd name="connsiteX47" fmla="*/ 112098 w 1838975"/>
                <a:gd name="connsiteY47" fmla="*/ 272664 h 636217"/>
                <a:gd name="connsiteX48" fmla="*/ 66652 w 1838975"/>
                <a:gd name="connsiteY48" fmla="*/ 227222 h 636217"/>
                <a:gd name="connsiteX49" fmla="*/ 112098 w 1838975"/>
                <a:gd name="connsiteY49" fmla="*/ 181776 h 636217"/>
                <a:gd name="connsiteX50" fmla="*/ 476054 w 1838975"/>
                <a:gd name="connsiteY50" fmla="*/ 181776 h 636217"/>
                <a:gd name="connsiteX51" fmla="*/ 480191 w 1838975"/>
                <a:gd name="connsiteY51" fmla="*/ 178937 h 636217"/>
                <a:gd name="connsiteX52" fmla="*/ 493825 w 1838975"/>
                <a:gd name="connsiteY52" fmla="*/ 147129 h 636217"/>
                <a:gd name="connsiteX53" fmla="*/ 448379 w 1838975"/>
                <a:gd name="connsiteY53" fmla="*/ 101683 h 636217"/>
                <a:gd name="connsiteX54" fmla="*/ 296902 w 1838975"/>
                <a:gd name="connsiteY54" fmla="*/ 101683 h 636217"/>
                <a:gd name="connsiteX55" fmla="*/ 251456 w 1838975"/>
                <a:gd name="connsiteY55" fmla="*/ 56241 h 636217"/>
                <a:gd name="connsiteX56" fmla="*/ 296902 w 1838975"/>
                <a:gd name="connsiteY56" fmla="*/ 10795 h 636217"/>
                <a:gd name="connsiteX57" fmla="*/ 1196698 w 1838975"/>
                <a:gd name="connsiteY57" fmla="*/ 0 h 636217"/>
                <a:gd name="connsiteX58" fmla="*/ 1284555 w 1838975"/>
                <a:gd name="connsiteY58" fmla="*/ 0 h 636217"/>
                <a:gd name="connsiteX59" fmla="*/ 1330000 w 1838975"/>
                <a:gd name="connsiteY59" fmla="*/ 45446 h 636217"/>
                <a:gd name="connsiteX60" fmla="*/ 1284555 w 1838975"/>
                <a:gd name="connsiteY60" fmla="*/ 90888 h 636217"/>
                <a:gd name="connsiteX61" fmla="*/ 1196698 w 1838975"/>
                <a:gd name="connsiteY61" fmla="*/ 90888 h 636217"/>
                <a:gd name="connsiteX62" fmla="*/ 1151252 w 1838975"/>
                <a:gd name="connsiteY62" fmla="*/ 45446 h 636217"/>
                <a:gd name="connsiteX63" fmla="*/ 1196698 w 1838975"/>
                <a:gd name="connsiteY63" fmla="*/ 0 h 63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38975" h="636217">
                  <a:moveTo>
                    <a:pt x="842229" y="454441"/>
                  </a:moveTo>
                  <a:lnTo>
                    <a:pt x="1339085" y="454441"/>
                  </a:lnTo>
                  <a:cubicBezTo>
                    <a:pt x="1314848" y="454441"/>
                    <a:pt x="1293643" y="475650"/>
                    <a:pt x="1293643" y="499887"/>
                  </a:cubicBezTo>
                  <a:cubicBezTo>
                    <a:pt x="1293643" y="524120"/>
                    <a:pt x="1314848" y="545329"/>
                    <a:pt x="1339085" y="545329"/>
                  </a:cubicBezTo>
                  <a:lnTo>
                    <a:pt x="1793530" y="545329"/>
                  </a:lnTo>
                  <a:cubicBezTo>
                    <a:pt x="1817767" y="545329"/>
                    <a:pt x="1838975" y="566538"/>
                    <a:pt x="1838975" y="590775"/>
                  </a:cubicBezTo>
                  <a:cubicBezTo>
                    <a:pt x="1838975" y="615008"/>
                    <a:pt x="1817767" y="636217"/>
                    <a:pt x="1793530" y="636217"/>
                  </a:cubicBezTo>
                  <a:lnTo>
                    <a:pt x="45446" y="636217"/>
                  </a:lnTo>
                  <a:cubicBezTo>
                    <a:pt x="18178" y="636217"/>
                    <a:pt x="0" y="615008"/>
                    <a:pt x="0" y="590775"/>
                  </a:cubicBezTo>
                  <a:cubicBezTo>
                    <a:pt x="0" y="566538"/>
                    <a:pt x="21206" y="545329"/>
                    <a:pt x="45446" y="545329"/>
                  </a:cubicBezTo>
                  <a:lnTo>
                    <a:pt x="842229" y="545329"/>
                  </a:lnTo>
                  <a:cubicBezTo>
                    <a:pt x="866466" y="545329"/>
                    <a:pt x="887675" y="524120"/>
                    <a:pt x="887675" y="499887"/>
                  </a:cubicBezTo>
                  <a:cubicBezTo>
                    <a:pt x="887675" y="475650"/>
                    <a:pt x="866466" y="454441"/>
                    <a:pt x="842229" y="454441"/>
                  </a:cubicBezTo>
                  <a:close/>
                  <a:moveTo>
                    <a:pt x="302962" y="341963"/>
                  </a:moveTo>
                  <a:lnTo>
                    <a:pt x="512004" y="341963"/>
                  </a:lnTo>
                  <a:cubicBezTo>
                    <a:pt x="536240" y="341963"/>
                    <a:pt x="557449" y="363172"/>
                    <a:pt x="557449" y="387409"/>
                  </a:cubicBezTo>
                  <a:cubicBezTo>
                    <a:pt x="557449" y="411642"/>
                    <a:pt x="536240" y="432851"/>
                    <a:pt x="512004" y="432851"/>
                  </a:cubicBezTo>
                  <a:lnTo>
                    <a:pt x="302962" y="432851"/>
                  </a:lnTo>
                  <a:cubicBezTo>
                    <a:pt x="278725" y="432851"/>
                    <a:pt x="257516" y="411642"/>
                    <a:pt x="257516" y="387409"/>
                  </a:cubicBezTo>
                  <a:cubicBezTo>
                    <a:pt x="257516" y="363172"/>
                    <a:pt x="278725" y="341963"/>
                    <a:pt x="302962" y="341963"/>
                  </a:cubicBezTo>
                  <a:close/>
                  <a:moveTo>
                    <a:pt x="296902" y="10795"/>
                  </a:moveTo>
                  <a:lnTo>
                    <a:pt x="990682" y="10795"/>
                  </a:lnTo>
                  <a:cubicBezTo>
                    <a:pt x="1014919" y="10795"/>
                    <a:pt x="1036127" y="32004"/>
                    <a:pt x="1036127" y="56241"/>
                  </a:cubicBezTo>
                  <a:cubicBezTo>
                    <a:pt x="1036127" y="80474"/>
                    <a:pt x="1014919" y="101683"/>
                    <a:pt x="990682" y="101683"/>
                  </a:cubicBezTo>
                  <a:lnTo>
                    <a:pt x="796786" y="101683"/>
                  </a:lnTo>
                  <a:cubicBezTo>
                    <a:pt x="772549" y="101683"/>
                    <a:pt x="751341" y="122892"/>
                    <a:pt x="751341" y="147129"/>
                  </a:cubicBezTo>
                  <a:cubicBezTo>
                    <a:pt x="751341" y="159245"/>
                    <a:pt x="756643" y="170606"/>
                    <a:pt x="764975" y="178937"/>
                  </a:cubicBezTo>
                  <a:lnTo>
                    <a:pt x="769111" y="181776"/>
                  </a:lnTo>
                  <a:lnTo>
                    <a:pt x="1230023" y="181776"/>
                  </a:lnTo>
                  <a:cubicBezTo>
                    <a:pt x="1254260" y="181776"/>
                    <a:pt x="1275465" y="202985"/>
                    <a:pt x="1275465" y="227222"/>
                  </a:cubicBezTo>
                  <a:cubicBezTo>
                    <a:pt x="1275465" y="251455"/>
                    <a:pt x="1254260" y="272664"/>
                    <a:pt x="1230023" y="272664"/>
                  </a:cubicBezTo>
                  <a:lnTo>
                    <a:pt x="966040" y="272664"/>
                  </a:lnTo>
                  <a:lnTo>
                    <a:pt x="961901" y="275504"/>
                  </a:lnTo>
                  <a:cubicBezTo>
                    <a:pt x="953569" y="283836"/>
                    <a:pt x="948267" y="295198"/>
                    <a:pt x="948267" y="307316"/>
                  </a:cubicBezTo>
                  <a:cubicBezTo>
                    <a:pt x="948267" y="319433"/>
                    <a:pt x="953569" y="330793"/>
                    <a:pt x="961901" y="339125"/>
                  </a:cubicBezTo>
                  <a:lnTo>
                    <a:pt x="966038" y="341963"/>
                  </a:lnTo>
                  <a:lnTo>
                    <a:pt x="1419179" y="341963"/>
                  </a:lnTo>
                  <a:cubicBezTo>
                    <a:pt x="1443416" y="341963"/>
                    <a:pt x="1464624" y="363172"/>
                    <a:pt x="1464624" y="387409"/>
                  </a:cubicBezTo>
                  <a:cubicBezTo>
                    <a:pt x="1464624" y="411642"/>
                    <a:pt x="1443416" y="432851"/>
                    <a:pt x="1419179" y="432851"/>
                  </a:cubicBezTo>
                  <a:lnTo>
                    <a:pt x="695103" y="432851"/>
                  </a:lnTo>
                  <a:cubicBezTo>
                    <a:pt x="670866" y="432851"/>
                    <a:pt x="649657" y="411642"/>
                    <a:pt x="649657" y="387409"/>
                  </a:cubicBezTo>
                  <a:cubicBezTo>
                    <a:pt x="649657" y="363172"/>
                    <a:pt x="670866" y="341963"/>
                    <a:pt x="695103" y="341963"/>
                  </a:cubicBezTo>
                  <a:lnTo>
                    <a:pt x="854758" y="341963"/>
                  </a:lnTo>
                  <a:lnTo>
                    <a:pt x="858894" y="339125"/>
                  </a:lnTo>
                  <a:cubicBezTo>
                    <a:pt x="867226" y="330793"/>
                    <a:pt x="872528" y="319433"/>
                    <a:pt x="872528" y="307316"/>
                  </a:cubicBezTo>
                  <a:cubicBezTo>
                    <a:pt x="872528" y="295198"/>
                    <a:pt x="867226" y="283836"/>
                    <a:pt x="858894" y="275504"/>
                  </a:cubicBezTo>
                  <a:lnTo>
                    <a:pt x="854756" y="272664"/>
                  </a:lnTo>
                  <a:lnTo>
                    <a:pt x="112098" y="272664"/>
                  </a:lnTo>
                  <a:cubicBezTo>
                    <a:pt x="87858" y="272664"/>
                    <a:pt x="69680" y="251455"/>
                    <a:pt x="66652" y="227222"/>
                  </a:cubicBezTo>
                  <a:cubicBezTo>
                    <a:pt x="66652" y="202985"/>
                    <a:pt x="87858" y="181776"/>
                    <a:pt x="112098" y="181776"/>
                  </a:cubicBezTo>
                  <a:lnTo>
                    <a:pt x="476054" y="181776"/>
                  </a:lnTo>
                  <a:lnTo>
                    <a:pt x="480191" y="178937"/>
                  </a:lnTo>
                  <a:cubicBezTo>
                    <a:pt x="488523" y="170606"/>
                    <a:pt x="493825" y="159245"/>
                    <a:pt x="493825" y="147129"/>
                  </a:cubicBezTo>
                  <a:cubicBezTo>
                    <a:pt x="493825" y="122892"/>
                    <a:pt x="472616" y="101683"/>
                    <a:pt x="448379" y="101683"/>
                  </a:cubicBezTo>
                  <a:lnTo>
                    <a:pt x="296902" y="101683"/>
                  </a:lnTo>
                  <a:cubicBezTo>
                    <a:pt x="272665" y="101683"/>
                    <a:pt x="251456" y="80474"/>
                    <a:pt x="251456" y="56241"/>
                  </a:cubicBezTo>
                  <a:cubicBezTo>
                    <a:pt x="251456" y="32004"/>
                    <a:pt x="272665" y="10795"/>
                    <a:pt x="296902" y="10795"/>
                  </a:cubicBezTo>
                  <a:close/>
                  <a:moveTo>
                    <a:pt x="1196698" y="0"/>
                  </a:moveTo>
                  <a:lnTo>
                    <a:pt x="1284555" y="0"/>
                  </a:lnTo>
                  <a:cubicBezTo>
                    <a:pt x="1308792" y="0"/>
                    <a:pt x="1330000" y="21209"/>
                    <a:pt x="1330000" y="45446"/>
                  </a:cubicBezTo>
                  <a:cubicBezTo>
                    <a:pt x="1330000" y="69679"/>
                    <a:pt x="1308792" y="90888"/>
                    <a:pt x="1284555" y="90888"/>
                  </a:cubicBezTo>
                  <a:lnTo>
                    <a:pt x="1196698" y="90888"/>
                  </a:lnTo>
                  <a:cubicBezTo>
                    <a:pt x="1172461" y="90888"/>
                    <a:pt x="1151252" y="69679"/>
                    <a:pt x="1151252" y="45446"/>
                  </a:cubicBezTo>
                  <a:cubicBezTo>
                    <a:pt x="1151252" y="21209"/>
                    <a:pt x="1172461" y="0"/>
                    <a:pt x="1196698" y="0"/>
                  </a:cubicBezTo>
                  <a:close/>
                </a:path>
              </a:pathLst>
            </a:custGeom>
            <a:blipFill dpi="0" rotWithShape="0">
              <a:blip r:embed="rId16"/>
              <a:srcRect/>
              <a:stretch>
                <a:fillRect t="-71000" r="-260000" b="-520000"/>
              </a:stretch>
            </a:blipFill>
            <a:ln w="9525" cap="flat">
              <a:noFill/>
              <a:prstDash val="solid"/>
              <a:miter/>
            </a:ln>
          </p:spPr>
          <p:txBody>
            <a:bodyPr wrap="square" rtlCol="0" anchor="ctr">
              <a:noAutofit/>
            </a:bodyPr>
            <a:p>
              <a:endParaRPr lang="zh-CN" altLang="en-US">
                <a:solidFill>
                  <a:srgbClr val="000000"/>
                </a:solidFill>
              </a:endParaRPr>
            </a:p>
          </p:txBody>
        </p:sp>
        <p:sp>
          <p:nvSpPr>
            <p:cNvPr id="14" name="Freeform 2600"/>
            <p:cNvSpPr/>
            <p:nvPr>
              <p:custDataLst>
                <p:tags r:id="rId18"/>
              </p:custDataLst>
            </p:nvPr>
          </p:nvSpPr>
          <p:spPr>
            <a:xfrm>
              <a:off x="8597161" y="4575792"/>
              <a:ext cx="62396" cy="478368"/>
            </a:xfrm>
            <a:custGeom>
              <a:avLst/>
              <a:gdLst>
                <a:gd name="connsiteX0" fmla="*/ 32838 w 65676"/>
                <a:gd name="connsiteY0" fmla="*/ 0 h 503513"/>
                <a:gd name="connsiteX1" fmla="*/ 65676 w 65676"/>
                <a:gd name="connsiteY1" fmla="*/ 32838 h 503513"/>
                <a:gd name="connsiteX2" fmla="*/ 65676 w 65676"/>
                <a:gd name="connsiteY2" fmla="*/ 470675 h 503513"/>
                <a:gd name="connsiteX3" fmla="*/ 32838 w 65676"/>
                <a:gd name="connsiteY3" fmla="*/ 503513 h 503513"/>
                <a:gd name="connsiteX4" fmla="*/ 0 w 65676"/>
                <a:gd name="connsiteY4" fmla="*/ 470675 h 503513"/>
                <a:gd name="connsiteX5" fmla="*/ 0 w 65676"/>
                <a:gd name="connsiteY5" fmla="*/ 32838 h 503513"/>
                <a:gd name="connsiteX6" fmla="*/ 32838 w 65676"/>
                <a:gd name="connsiteY6" fmla="*/ 0 h 50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76" h="503513">
                  <a:moveTo>
                    <a:pt x="32838" y="0"/>
                  </a:moveTo>
                  <a:cubicBezTo>
                    <a:pt x="43784" y="0"/>
                    <a:pt x="65676" y="10946"/>
                    <a:pt x="65676" y="32838"/>
                  </a:cubicBezTo>
                  <a:lnTo>
                    <a:pt x="65676" y="470675"/>
                  </a:lnTo>
                  <a:cubicBezTo>
                    <a:pt x="54730" y="492567"/>
                    <a:pt x="43784" y="503513"/>
                    <a:pt x="32838" y="503513"/>
                  </a:cubicBezTo>
                  <a:cubicBezTo>
                    <a:pt x="21892" y="503513"/>
                    <a:pt x="0" y="492567"/>
                    <a:pt x="0" y="470675"/>
                  </a:cubicBezTo>
                  <a:lnTo>
                    <a:pt x="0" y="32838"/>
                  </a:lnTo>
                  <a:cubicBezTo>
                    <a:pt x="0" y="21892"/>
                    <a:pt x="10946" y="0"/>
                    <a:pt x="32838" y="0"/>
                  </a:cubicBezTo>
                  <a:close/>
                </a:path>
              </a:pathLst>
            </a:custGeom>
            <a:blipFill dpi="0" rotWithShape="0">
              <a:blip r:embed="rId16"/>
              <a:srcRect/>
              <a:stretch>
                <a:fillRect l="-4557000" t="-627000" r="-5411000" b="-147000"/>
              </a:stretch>
            </a:blipFill>
            <a:ln w="21872" cap="flat">
              <a:solidFill>
                <a:srgbClr val="FFFFFF"/>
              </a:solidFill>
              <a:prstDash val="solid"/>
              <a:miter/>
            </a:ln>
          </p:spPr>
          <p:txBody>
            <a:bodyPr rtlCol="0" anchor="ctr"/>
            <a:p>
              <a:endParaRPr lang="zh-CN" altLang="en-US">
                <a:solidFill>
                  <a:srgbClr val="000000"/>
                </a:solidFill>
              </a:endParaRPr>
            </a:p>
          </p:txBody>
        </p:sp>
        <p:sp>
          <p:nvSpPr>
            <p:cNvPr id="15" name="Freeform 2627"/>
            <p:cNvSpPr/>
            <p:nvPr>
              <p:custDataLst>
                <p:tags r:id="rId19"/>
              </p:custDataLst>
            </p:nvPr>
          </p:nvSpPr>
          <p:spPr>
            <a:xfrm>
              <a:off x="5862145" y="1601591"/>
              <a:ext cx="5522030" cy="2516631"/>
            </a:xfrm>
            <a:custGeom>
              <a:avLst/>
              <a:gdLst>
                <a:gd name="connsiteX0" fmla="*/ 2911619 w 5812293"/>
                <a:gd name="connsiteY0" fmla="*/ 0 h 2648916"/>
                <a:gd name="connsiteX1" fmla="*/ 5812293 w 5812293"/>
                <a:gd name="connsiteY1" fmla="*/ 2232971 h 2648916"/>
                <a:gd name="connsiteX2" fmla="*/ 4268916 w 5812293"/>
                <a:gd name="connsiteY2" fmla="*/ 2648916 h 2648916"/>
                <a:gd name="connsiteX3" fmla="*/ 2911619 w 5812293"/>
                <a:gd name="connsiteY3" fmla="*/ 1609053 h 2648916"/>
                <a:gd name="connsiteX4" fmla="*/ 1543377 w 5812293"/>
                <a:gd name="connsiteY4" fmla="*/ 2648916 h 2648916"/>
                <a:gd name="connsiteX5" fmla="*/ 0 w 5812293"/>
                <a:gd name="connsiteY5" fmla="*/ 2232971 h 2648916"/>
                <a:gd name="connsiteX6" fmla="*/ 2911619 w 5812293"/>
                <a:gd name="connsiteY6" fmla="*/ 0 h 264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12293" h="2648916">
                  <a:moveTo>
                    <a:pt x="2911619" y="0"/>
                  </a:moveTo>
                  <a:cubicBezTo>
                    <a:pt x="4301753" y="0"/>
                    <a:pt x="5472969" y="952296"/>
                    <a:pt x="5812293" y="2232971"/>
                  </a:cubicBezTo>
                  <a:lnTo>
                    <a:pt x="4268916" y="2648916"/>
                  </a:lnTo>
                  <a:cubicBezTo>
                    <a:pt x="4115673" y="2046890"/>
                    <a:pt x="3568376" y="1609053"/>
                    <a:pt x="2911619" y="1609053"/>
                  </a:cubicBezTo>
                  <a:cubicBezTo>
                    <a:pt x="2254863" y="1609053"/>
                    <a:pt x="1707566" y="2046890"/>
                    <a:pt x="1543377" y="2648916"/>
                  </a:cubicBezTo>
                  <a:lnTo>
                    <a:pt x="0" y="2232971"/>
                  </a:lnTo>
                  <a:cubicBezTo>
                    <a:pt x="350270" y="952296"/>
                    <a:pt x="1521485" y="0"/>
                    <a:pt x="2911619" y="0"/>
                  </a:cubicBezTo>
                  <a:close/>
                </a:path>
              </a:pathLst>
            </a:custGeom>
            <a:blipFill dpi="0" rotWithShape="0">
              <a:blip r:embed="rId16"/>
              <a:srcRect/>
              <a:stretch>
                <a:fillRect l="-2000" t="-1000" r="-12000" b="-65000"/>
              </a:stretch>
            </a:blipFill>
            <a:ln w="21872" cap="flat">
              <a:solidFill>
                <a:srgbClr val="FFFFFF"/>
              </a:solidFill>
              <a:prstDash val="solid"/>
              <a:miter/>
            </a:ln>
          </p:spPr>
          <p:txBody>
            <a:bodyPr rtlCol="0" anchor="ctr"/>
            <a:p>
              <a:endParaRPr lang="zh-CN" altLang="en-US">
                <a:solidFill>
                  <a:srgbClr val="000000"/>
                </a:solidFill>
              </a:endParaRPr>
            </a:p>
          </p:txBody>
        </p:sp>
        <p:sp>
          <p:nvSpPr>
            <p:cNvPr id="16" name="Freeform 2628"/>
            <p:cNvSpPr/>
            <p:nvPr>
              <p:custDataLst>
                <p:tags r:id="rId20"/>
              </p:custDataLst>
            </p:nvPr>
          </p:nvSpPr>
          <p:spPr>
            <a:xfrm>
              <a:off x="5841345" y="1580793"/>
              <a:ext cx="5574027" cy="2558228"/>
            </a:xfrm>
            <a:custGeom>
              <a:avLst/>
              <a:gdLst>
                <a:gd name="connsiteX0" fmla="*/ 2933511 w 5867023"/>
                <a:gd name="connsiteY0" fmla="*/ 54730 h 2692700"/>
                <a:gd name="connsiteX1" fmla="*/ 65676 w 5867023"/>
                <a:gd name="connsiteY1" fmla="*/ 2232971 h 2692700"/>
                <a:gd name="connsiteX2" fmla="*/ 1554323 w 5867023"/>
                <a:gd name="connsiteY2" fmla="*/ 2637971 h 2692700"/>
                <a:gd name="connsiteX3" fmla="*/ 2933511 w 5867023"/>
                <a:gd name="connsiteY3" fmla="*/ 1598107 h 2692700"/>
                <a:gd name="connsiteX4" fmla="*/ 4312699 w 5867023"/>
                <a:gd name="connsiteY4" fmla="*/ 2637971 h 2692700"/>
                <a:gd name="connsiteX5" fmla="*/ 5801347 w 5867023"/>
                <a:gd name="connsiteY5" fmla="*/ 2232971 h 2692700"/>
                <a:gd name="connsiteX6" fmla="*/ 2933511 w 5867023"/>
                <a:gd name="connsiteY6" fmla="*/ 54730 h 2692700"/>
                <a:gd name="connsiteX7" fmla="*/ 2933511 w 5867023"/>
                <a:gd name="connsiteY7" fmla="*/ 0 h 2692700"/>
                <a:gd name="connsiteX8" fmla="*/ 5867023 w 5867023"/>
                <a:gd name="connsiteY8" fmla="*/ 2243917 h 2692700"/>
                <a:gd name="connsiteX9" fmla="*/ 5856076 w 5867023"/>
                <a:gd name="connsiteY9" fmla="*/ 2276755 h 2692700"/>
                <a:gd name="connsiteX10" fmla="*/ 5845131 w 5867023"/>
                <a:gd name="connsiteY10" fmla="*/ 2276755 h 2692700"/>
                <a:gd name="connsiteX11" fmla="*/ 4290807 w 5867023"/>
                <a:gd name="connsiteY11" fmla="*/ 2692700 h 2692700"/>
                <a:gd name="connsiteX12" fmla="*/ 4279862 w 5867023"/>
                <a:gd name="connsiteY12" fmla="*/ 2692700 h 2692700"/>
                <a:gd name="connsiteX13" fmla="*/ 4268916 w 5867023"/>
                <a:gd name="connsiteY13" fmla="*/ 2670808 h 2692700"/>
                <a:gd name="connsiteX14" fmla="*/ 2933511 w 5867023"/>
                <a:gd name="connsiteY14" fmla="*/ 1652836 h 2692700"/>
                <a:gd name="connsiteX15" fmla="*/ 1598107 w 5867023"/>
                <a:gd name="connsiteY15" fmla="*/ 2670808 h 2692700"/>
                <a:gd name="connsiteX16" fmla="*/ 1587161 w 5867023"/>
                <a:gd name="connsiteY16" fmla="*/ 2692700 h 2692700"/>
                <a:gd name="connsiteX17" fmla="*/ 1565269 w 5867023"/>
                <a:gd name="connsiteY17" fmla="*/ 2692700 h 2692700"/>
                <a:gd name="connsiteX18" fmla="*/ 21892 w 5867023"/>
                <a:gd name="connsiteY18" fmla="*/ 2287701 h 2692700"/>
                <a:gd name="connsiteX19" fmla="*/ 10946 w 5867023"/>
                <a:gd name="connsiteY19" fmla="*/ 2287701 h 2692700"/>
                <a:gd name="connsiteX20" fmla="*/ 0 w 5867023"/>
                <a:gd name="connsiteY20" fmla="*/ 2254863 h 2692700"/>
                <a:gd name="connsiteX21" fmla="*/ 2933511 w 5867023"/>
                <a:gd name="connsiteY21" fmla="*/ 0 h 269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67023" h="2692700">
                  <a:moveTo>
                    <a:pt x="2933511" y="54730"/>
                  </a:moveTo>
                  <a:cubicBezTo>
                    <a:pt x="1598107" y="54730"/>
                    <a:pt x="415946" y="952296"/>
                    <a:pt x="65676" y="2232971"/>
                  </a:cubicBezTo>
                  <a:lnTo>
                    <a:pt x="1554323" y="2637971"/>
                  </a:lnTo>
                  <a:cubicBezTo>
                    <a:pt x="1729458" y="2024998"/>
                    <a:pt x="2287701" y="1598107"/>
                    <a:pt x="2933511" y="1598107"/>
                  </a:cubicBezTo>
                  <a:cubicBezTo>
                    <a:pt x="3568376" y="1598107"/>
                    <a:pt x="4137564" y="2024998"/>
                    <a:pt x="4312699" y="2637971"/>
                  </a:cubicBezTo>
                  <a:lnTo>
                    <a:pt x="5801347" y="2232971"/>
                  </a:lnTo>
                  <a:cubicBezTo>
                    <a:pt x="5451077" y="952296"/>
                    <a:pt x="4268916" y="54730"/>
                    <a:pt x="2933511" y="54730"/>
                  </a:cubicBezTo>
                  <a:close/>
                  <a:moveTo>
                    <a:pt x="2933511" y="0"/>
                  </a:moveTo>
                  <a:cubicBezTo>
                    <a:pt x="4301754" y="0"/>
                    <a:pt x="5505807" y="919459"/>
                    <a:pt x="5867023" y="2243917"/>
                  </a:cubicBezTo>
                  <a:cubicBezTo>
                    <a:pt x="5867023" y="2254863"/>
                    <a:pt x="5867023" y="2265809"/>
                    <a:pt x="5856076" y="2276755"/>
                  </a:cubicBezTo>
                  <a:cubicBezTo>
                    <a:pt x="5856076" y="2276755"/>
                    <a:pt x="5856076" y="2276755"/>
                    <a:pt x="5845131" y="2276755"/>
                  </a:cubicBezTo>
                  <a:lnTo>
                    <a:pt x="4290807" y="2692700"/>
                  </a:lnTo>
                  <a:cubicBezTo>
                    <a:pt x="4290807" y="2692700"/>
                    <a:pt x="4279862" y="2692700"/>
                    <a:pt x="4279862" y="2692700"/>
                  </a:cubicBezTo>
                  <a:cubicBezTo>
                    <a:pt x="4268916" y="2692700"/>
                    <a:pt x="4268916" y="2681754"/>
                    <a:pt x="4268916" y="2670808"/>
                  </a:cubicBezTo>
                  <a:cubicBezTo>
                    <a:pt x="4104726" y="2068782"/>
                    <a:pt x="3557429" y="1652836"/>
                    <a:pt x="2933511" y="1652836"/>
                  </a:cubicBezTo>
                  <a:cubicBezTo>
                    <a:pt x="2309593" y="1652836"/>
                    <a:pt x="1762296" y="2068782"/>
                    <a:pt x="1598107" y="2670808"/>
                  </a:cubicBezTo>
                  <a:cubicBezTo>
                    <a:pt x="1598107" y="2681754"/>
                    <a:pt x="1587161" y="2681754"/>
                    <a:pt x="1587161" y="2692700"/>
                  </a:cubicBezTo>
                  <a:cubicBezTo>
                    <a:pt x="1576215" y="2692700"/>
                    <a:pt x="1576215" y="2692700"/>
                    <a:pt x="1565269" y="2692700"/>
                  </a:cubicBezTo>
                  <a:lnTo>
                    <a:pt x="21892" y="2287701"/>
                  </a:lnTo>
                  <a:cubicBezTo>
                    <a:pt x="21892" y="2287701"/>
                    <a:pt x="10946" y="2287701"/>
                    <a:pt x="10946" y="2287701"/>
                  </a:cubicBezTo>
                  <a:cubicBezTo>
                    <a:pt x="0" y="2276755"/>
                    <a:pt x="0" y="2265809"/>
                    <a:pt x="0" y="2254863"/>
                  </a:cubicBezTo>
                  <a:cubicBezTo>
                    <a:pt x="350270" y="919459"/>
                    <a:pt x="1565269" y="0"/>
                    <a:pt x="2933511" y="0"/>
                  </a:cubicBezTo>
                  <a:close/>
                </a:path>
              </a:pathLst>
            </a:custGeom>
            <a:blipFill dpi="0" rotWithShape="0">
              <a:blip r:embed="rId16"/>
              <a:srcRect/>
              <a:stretch>
                <a:fillRect l="-2000" r="-11000" b="-63000"/>
              </a:stretch>
            </a:blipFill>
            <a:ln w="21872" cap="flat">
              <a:solidFill>
                <a:srgbClr val="FFFFFF"/>
              </a:solidFill>
              <a:prstDash val="solid"/>
              <a:miter/>
            </a:ln>
          </p:spPr>
          <p:txBody>
            <a:bodyPr rtlCol="0" anchor="ctr"/>
            <a:p>
              <a:endParaRPr lang="zh-CN" altLang="en-US">
                <a:solidFill>
                  <a:srgbClr val="000000"/>
                </a:solidFill>
              </a:endParaRPr>
            </a:p>
          </p:txBody>
        </p:sp>
        <p:sp>
          <p:nvSpPr>
            <p:cNvPr id="17" name="Freeform 2602"/>
            <p:cNvSpPr/>
            <p:nvPr>
              <p:custDataLst>
                <p:tags r:id="rId21"/>
              </p:custDataLst>
            </p:nvPr>
          </p:nvSpPr>
          <p:spPr>
            <a:xfrm>
              <a:off x="8607561" y="3702252"/>
              <a:ext cx="2807812" cy="790347"/>
            </a:xfrm>
            <a:custGeom>
              <a:avLst/>
              <a:gdLst>
                <a:gd name="connsiteX0" fmla="*/ 2922565 w 2955403"/>
                <a:gd name="connsiteY0" fmla="*/ 0 h 831891"/>
                <a:gd name="connsiteX1" fmla="*/ 2955403 w 2955403"/>
                <a:gd name="connsiteY1" fmla="*/ 21892 h 831891"/>
                <a:gd name="connsiteX2" fmla="*/ 2933511 w 2955403"/>
                <a:gd name="connsiteY2" fmla="*/ 54730 h 831891"/>
                <a:gd name="connsiteX3" fmla="*/ 21892 w 2955403"/>
                <a:gd name="connsiteY3" fmla="*/ 831891 h 831891"/>
                <a:gd name="connsiteX4" fmla="*/ 0 w 2955403"/>
                <a:gd name="connsiteY4" fmla="*/ 809999 h 831891"/>
                <a:gd name="connsiteX5" fmla="*/ 21892 w 2955403"/>
                <a:gd name="connsiteY5" fmla="*/ 777161 h 83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5403" h="831891">
                  <a:moveTo>
                    <a:pt x="2922565" y="0"/>
                  </a:moveTo>
                  <a:cubicBezTo>
                    <a:pt x="2933511" y="0"/>
                    <a:pt x="2955403" y="0"/>
                    <a:pt x="2955403" y="21892"/>
                  </a:cubicBezTo>
                  <a:cubicBezTo>
                    <a:pt x="2955403" y="32838"/>
                    <a:pt x="2955403" y="54730"/>
                    <a:pt x="2933511" y="54730"/>
                  </a:cubicBezTo>
                  <a:lnTo>
                    <a:pt x="21892" y="831891"/>
                  </a:lnTo>
                  <a:cubicBezTo>
                    <a:pt x="10946" y="831891"/>
                    <a:pt x="0" y="820945"/>
                    <a:pt x="0" y="809999"/>
                  </a:cubicBezTo>
                  <a:cubicBezTo>
                    <a:pt x="0" y="799053"/>
                    <a:pt x="0" y="777161"/>
                    <a:pt x="21892" y="777161"/>
                  </a:cubicBezTo>
                  <a:close/>
                </a:path>
              </a:pathLst>
            </a:custGeom>
            <a:blipFill dpi="0" rotWithShape="0">
              <a:blip r:embed="rId16"/>
              <a:srcRect/>
              <a:stretch>
                <a:fillRect l="-102000" t="-269000" r="-22000" b="-160000"/>
              </a:stretch>
            </a:blipFill>
            <a:ln w="21872" cap="flat">
              <a:solidFill>
                <a:srgbClr val="FFFFFF"/>
              </a:solidFill>
              <a:prstDash val="solid"/>
              <a:miter/>
            </a:ln>
          </p:spPr>
          <p:txBody>
            <a:bodyPr rtlCol="0" anchor="ctr"/>
            <a:p>
              <a:endParaRPr lang="zh-CN" altLang="en-US">
                <a:solidFill>
                  <a:srgbClr val="000000"/>
                </a:solidFill>
              </a:endParaRPr>
            </a:p>
          </p:txBody>
        </p:sp>
        <p:sp>
          <p:nvSpPr>
            <p:cNvPr id="18" name="Freeform 2603"/>
            <p:cNvSpPr/>
            <p:nvPr>
              <p:custDataLst>
                <p:tags r:id="rId22"/>
              </p:custDataLst>
            </p:nvPr>
          </p:nvSpPr>
          <p:spPr>
            <a:xfrm>
              <a:off x="5841345" y="3702252"/>
              <a:ext cx="2818211" cy="790347"/>
            </a:xfrm>
            <a:custGeom>
              <a:avLst/>
              <a:gdLst>
                <a:gd name="connsiteX0" fmla="*/ 32838 w 2966349"/>
                <a:gd name="connsiteY0" fmla="*/ 0 h 831891"/>
                <a:gd name="connsiteX1" fmla="*/ 2944457 w 2966349"/>
                <a:gd name="connsiteY1" fmla="*/ 777161 h 831891"/>
                <a:gd name="connsiteX2" fmla="*/ 2966349 w 2966349"/>
                <a:gd name="connsiteY2" fmla="*/ 809999 h 831891"/>
                <a:gd name="connsiteX3" fmla="*/ 2933511 w 2966349"/>
                <a:gd name="connsiteY3" fmla="*/ 831891 h 831891"/>
                <a:gd name="connsiteX4" fmla="*/ 21892 w 2966349"/>
                <a:gd name="connsiteY4" fmla="*/ 54730 h 831891"/>
                <a:gd name="connsiteX5" fmla="*/ 0 w 2966349"/>
                <a:gd name="connsiteY5" fmla="*/ 21892 h 831891"/>
                <a:gd name="connsiteX6" fmla="*/ 32838 w 2966349"/>
                <a:gd name="connsiteY6" fmla="*/ 0 h 83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6349" h="831891">
                  <a:moveTo>
                    <a:pt x="32838" y="0"/>
                  </a:moveTo>
                  <a:lnTo>
                    <a:pt x="2944457" y="777161"/>
                  </a:lnTo>
                  <a:cubicBezTo>
                    <a:pt x="2955403" y="777161"/>
                    <a:pt x="2966349" y="799053"/>
                    <a:pt x="2966349" y="809999"/>
                  </a:cubicBezTo>
                  <a:cubicBezTo>
                    <a:pt x="2955403" y="820945"/>
                    <a:pt x="2944457" y="831891"/>
                    <a:pt x="2933511" y="831891"/>
                  </a:cubicBezTo>
                  <a:lnTo>
                    <a:pt x="21892" y="54730"/>
                  </a:lnTo>
                  <a:cubicBezTo>
                    <a:pt x="10946" y="54730"/>
                    <a:pt x="0" y="32838"/>
                    <a:pt x="0" y="21892"/>
                  </a:cubicBezTo>
                  <a:cubicBezTo>
                    <a:pt x="0" y="10946"/>
                    <a:pt x="21892" y="0"/>
                    <a:pt x="32838" y="0"/>
                  </a:cubicBezTo>
                  <a:close/>
                </a:path>
              </a:pathLst>
            </a:custGeom>
            <a:blipFill dpi="0" rotWithShape="0">
              <a:blip r:embed="rId16"/>
              <a:srcRect/>
              <a:stretch>
                <a:fillRect l="-3000" t="-269000" r="-120000" b="-160000"/>
              </a:stretch>
            </a:blipFill>
            <a:ln w="21872" cap="flat">
              <a:solidFill>
                <a:srgbClr val="FFFFFF"/>
              </a:solidFill>
              <a:prstDash val="solid"/>
              <a:miter/>
            </a:ln>
          </p:spPr>
          <p:txBody>
            <a:bodyPr rtlCol="0" anchor="ctr"/>
            <a:p>
              <a:endParaRPr lang="zh-CN" altLang="en-US">
                <a:solidFill>
                  <a:srgbClr val="000000"/>
                </a:solidFill>
              </a:endParaRPr>
            </a:p>
          </p:txBody>
        </p:sp>
        <p:sp>
          <p:nvSpPr>
            <p:cNvPr id="19" name="Freeform 2604"/>
            <p:cNvSpPr/>
            <p:nvPr>
              <p:custDataLst>
                <p:tags r:id="rId23"/>
              </p:custDataLst>
            </p:nvPr>
          </p:nvSpPr>
          <p:spPr>
            <a:xfrm>
              <a:off x="6013826" y="3229974"/>
              <a:ext cx="2639638" cy="1262624"/>
            </a:xfrm>
            <a:custGeom>
              <a:avLst/>
              <a:gdLst>
                <a:gd name="connsiteX0" fmla="*/ 27623 w 2778389"/>
                <a:gd name="connsiteY0" fmla="*/ 88 h 1328993"/>
                <a:gd name="connsiteX1" fmla="*/ 37372 w 2778389"/>
                <a:gd name="connsiteY1" fmla="*/ 4535 h 1328993"/>
                <a:gd name="connsiteX2" fmla="*/ 2762910 w 2778389"/>
                <a:gd name="connsiteY2" fmla="*/ 1274264 h 1328993"/>
                <a:gd name="connsiteX3" fmla="*/ 2773856 w 2778389"/>
                <a:gd name="connsiteY3" fmla="*/ 1307101 h 1328993"/>
                <a:gd name="connsiteX4" fmla="*/ 2751964 w 2778389"/>
                <a:gd name="connsiteY4" fmla="*/ 1328993 h 1328993"/>
                <a:gd name="connsiteX5" fmla="*/ 2741018 w 2778389"/>
                <a:gd name="connsiteY5" fmla="*/ 1328993 h 1328993"/>
                <a:gd name="connsiteX6" fmla="*/ 15480 w 2778389"/>
                <a:gd name="connsiteY6" fmla="*/ 48319 h 1328993"/>
                <a:gd name="connsiteX7" fmla="*/ 4534 w 2778389"/>
                <a:gd name="connsiteY7" fmla="*/ 15481 h 1328993"/>
                <a:gd name="connsiteX8" fmla="*/ 27623 w 2778389"/>
                <a:gd name="connsiteY8" fmla="*/ 88 h 132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8389" h="1328993">
                  <a:moveTo>
                    <a:pt x="27623" y="88"/>
                  </a:moveTo>
                  <a:cubicBezTo>
                    <a:pt x="31215" y="430"/>
                    <a:pt x="34636" y="1799"/>
                    <a:pt x="37372" y="4535"/>
                  </a:cubicBezTo>
                  <a:lnTo>
                    <a:pt x="2762910" y="1274264"/>
                  </a:lnTo>
                  <a:cubicBezTo>
                    <a:pt x="2773856" y="1285210"/>
                    <a:pt x="2784802" y="1296155"/>
                    <a:pt x="2773856" y="1307101"/>
                  </a:cubicBezTo>
                  <a:cubicBezTo>
                    <a:pt x="2773856" y="1318047"/>
                    <a:pt x="2762910" y="1328993"/>
                    <a:pt x="2751964" y="1328993"/>
                  </a:cubicBezTo>
                  <a:cubicBezTo>
                    <a:pt x="2751964" y="1328993"/>
                    <a:pt x="2741018" y="1328993"/>
                    <a:pt x="2741018" y="1328993"/>
                  </a:cubicBezTo>
                  <a:lnTo>
                    <a:pt x="15480" y="48319"/>
                  </a:lnTo>
                  <a:cubicBezTo>
                    <a:pt x="4534" y="37373"/>
                    <a:pt x="-6412" y="26427"/>
                    <a:pt x="4534" y="15481"/>
                  </a:cubicBezTo>
                  <a:cubicBezTo>
                    <a:pt x="4534" y="7272"/>
                    <a:pt x="16848" y="-938"/>
                    <a:pt x="27623" y="88"/>
                  </a:cubicBezTo>
                  <a:close/>
                </a:path>
              </a:pathLst>
            </a:custGeom>
            <a:blipFill dpi="0" rotWithShape="0">
              <a:blip r:embed="rId16"/>
              <a:srcRect/>
              <a:stretch>
                <a:fillRect l="-10000" t="-131000" r="-128000" b="-100000"/>
              </a:stretch>
            </a:blipFill>
            <a:ln w="21872" cap="flat">
              <a:solidFill>
                <a:srgbClr val="FFFFFF"/>
              </a:solidFill>
              <a:prstDash val="solid"/>
              <a:miter/>
            </a:ln>
          </p:spPr>
          <p:txBody>
            <a:bodyPr rtlCol="0" anchor="ctr"/>
            <a:p>
              <a:endParaRPr lang="zh-CN" altLang="en-US">
                <a:solidFill>
                  <a:srgbClr val="000000"/>
                </a:solidFill>
              </a:endParaRPr>
            </a:p>
          </p:txBody>
        </p:sp>
        <p:sp>
          <p:nvSpPr>
            <p:cNvPr id="20" name="Freeform 2605"/>
            <p:cNvSpPr/>
            <p:nvPr>
              <p:custDataLst>
                <p:tags r:id="rId24"/>
              </p:custDataLst>
            </p:nvPr>
          </p:nvSpPr>
          <p:spPr>
            <a:xfrm>
              <a:off x="6257317" y="2807911"/>
              <a:ext cx="2391840" cy="1684687"/>
            </a:xfrm>
            <a:custGeom>
              <a:avLst/>
              <a:gdLst>
                <a:gd name="connsiteX0" fmla="*/ 32838 w 2517566"/>
                <a:gd name="connsiteY0" fmla="*/ 0 h 1773242"/>
                <a:gd name="connsiteX1" fmla="*/ 2506620 w 2517566"/>
                <a:gd name="connsiteY1" fmla="*/ 1718512 h 1773242"/>
                <a:gd name="connsiteX2" fmla="*/ 2517566 w 2517566"/>
                <a:gd name="connsiteY2" fmla="*/ 1751350 h 1773242"/>
                <a:gd name="connsiteX3" fmla="*/ 2495674 w 2517566"/>
                <a:gd name="connsiteY3" fmla="*/ 1773242 h 1773242"/>
                <a:gd name="connsiteX4" fmla="*/ 2484728 w 2517566"/>
                <a:gd name="connsiteY4" fmla="*/ 1773242 h 1773242"/>
                <a:gd name="connsiteX5" fmla="*/ 10946 w 2517566"/>
                <a:gd name="connsiteY5" fmla="*/ 43784 h 1773242"/>
                <a:gd name="connsiteX6" fmla="*/ 0 w 2517566"/>
                <a:gd name="connsiteY6" fmla="*/ 10946 h 1773242"/>
                <a:gd name="connsiteX7" fmla="*/ 32838 w 2517566"/>
                <a:gd name="connsiteY7" fmla="*/ 0 h 177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566" h="1773242">
                  <a:moveTo>
                    <a:pt x="32838" y="0"/>
                  </a:moveTo>
                  <a:lnTo>
                    <a:pt x="2506620" y="1718512"/>
                  </a:lnTo>
                  <a:cubicBezTo>
                    <a:pt x="2517566" y="1729458"/>
                    <a:pt x="2517566" y="1740404"/>
                    <a:pt x="2517566" y="1751350"/>
                  </a:cubicBezTo>
                  <a:cubicBezTo>
                    <a:pt x="2506620" y="1762296"/>
                    <a:pt x="2506620" y="1773242"/>
                    <a:pt x="2495674" y="1773242"/>
                  </a:cubicBezTo>
                  <a:cubicBezTo>
                    <a:pt x="2495674" y="1773242"/>
                    <a:pt x="2484728" y="1773242"/>
                    <a:pt x="2484728" y="1773242"/>
                  </a:cubicBezTo>
                  <a:lnTo>
                    <a:pt x="10946" y="43784"/>
                  </a:lnTo>
                  <a:cubicBezTo>
                    <a:pt x="0" y="32838"/>
                    <a:pt x="0" y="21892"/>
                    <a:pt x="0" y="10946"/>
                  </a:cubicBezTo>
                  <a:cubicBezTo>
                    <a:pt x="10946" y="0"/>
                    <a:pt x="21892" y="0"/>
                    <a:pt x="32838" y="0"/>
                  </a:cubicBezTo>
                  <a:close/>
                </a:path>
              </a:pathLst>
            </a:custGeom>
            <a:blipFill dpi="0" rotWithShape="0">
              <a:blip r:embed="rId16"/>
              <a:srcRect/>
              <a:stretch>
                <a:fillRect l="-21000" t="-73000" r="-142000" b="-7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1" name="Freeform 2606"/>
            <p:cNvSpPr/>
            <p:nvPr>
              <p:custDataLst>
                <p:tags r:id="rId25"/>
              </p:custDataLst>
            </p:nvPr>
          </p:nvSpPr>
          <p:spPr>
            <a:xfrm>
              <a:off x="6582294" y="2415337"/>
              <a:ext cx="2074661" cy="2077261"/>
            </a:xfrm>
            <a:custGeom>
              <a:avLst/>
              <a:gdLst>
                <a:gd name="connsiteX0" fmla="*/ 30101 w 2183714"/>
                <a:gd name="connsiteY0" fmla="*/ 0 h 2186451"/>
                <a:gd name="connsiteX1" fmla="*/ 51993 w 2183714"/>
                <a:gd name="connsiteY1" fmla="*/ 8209 h 2186451"/>
                <a:gd name="connsiteX2" fmla="*/ 2175505 w 2183714"/>
                <a:gd name="connsiteY2" fmla="*/ 2131721 h 2186451"/>
                <a:gd name="connsiteX3" fmla="*/ 2175505 w 2183714"/>
                <a:gd name="connsiteY3" fmla="*/ 2175505 h 2186451"/>
                <a:gd name="connsiteX4" fmla="*/ 2153613 w 2183714"/>
                <a:gd name="connsiteY4" fmla="*/ 2186451 h 2186451"/>
                <a:gd name="connsiteX5" fmla="*/ 2131721 w 2183714"/>
                <a:gd name="connsiteY5" fmla="*/ 2175505 h 2186451"/>
                <a:gd name="connsiteX6" fmla="*/ 8209 w 2183714"/>
                <a:gd name="connsiteY6" fmla="*/ 51993 h 2186451"/>
                <a:gd name="connsiteX7" fmla="*/ 8209 w 2183714"/>
                <a:gd name="connsiteY7" fmla="*/ 8209 h 2186451"/>
                <a:gd name="connsiteX8" fmla="*/ 30101 w 2183714"/>
                <a:gd name="connsiteY8" fmla="*/ 0 h 218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714" h="2186451">
                  <a:moveTo>
                    <a:pt x="30101" y="0"/>
                  </a:moveTo>
                  <a:cubicBezTo>
                    <a:pt x="38311" y="0"/>
                    <a:pt x="46520" y="2737"/>
                    <a:pt x="51993" y="8209"/>
                  </a:cubicBezTo>
                  <a:lnTo>
                    <a:pt x="2175505" y="2131721"/>
                  </a:lnTo>
                  <a:cubicBezTo>
                    <a:pt x="2186451" y="2142667"/>
                    <a:pt x="2186451" y="2164559"/>
                    <a:pt x="2175505" y="2175505"/>
                  </a:cubicBezTo>
                  <a:cubicBezTo>
                    <a:pt x="2164559" y="2175505"/>
                    <a:pt x="2164559" y="2186451"/>
                    <a:pt x="2153613" y="2186451"/>
                  </a:cubicBezTo>
                  <a:cubicBezTo>
                    <a:pt x="2142667" y="2186451"/>
                    <a:pt x="2142667" y="2186451"/>
                    <a:pt x="2131721" y="2175505"/>
                  </a:cubicBezTo>
                  <a:lnTo>
                    <a:pt x="8209" y="51993"/>
                  </a:lnTo>
                  <a:cubicBezTo>
                    <a:pt x="-2736" y="41047"/>
                    <a:pt x="-2736" y="19155"/>
                    <a:pt x="8209" y="8209"/>
                  </a:cubicBezTo>
                  <a:cubicBezTo>
                    <a:pt x="13682" y="2737"/>
                    <a:pt x="21892" y="0"/>
                    <a:pt x="30101" y="0"/>
                  </a:cubicBezTo>
                  <a:close/>
                </a:path>
              </a:pathLst>
            </a:custGeom>
            <a:blipFill dpi="0" rotWithShape="0">
              <a:blip r:embed="rId16"/>
              <a:srcRect/>
              <a:stretch>
                <a:fillRect l="-40000" t="-40000" r="-163000" b="-61000"/>
              </a:stretch>
            </a:blipFill>
            <a:ln w="21872" cap="flat">
              <a:solidFill>
                <a:srgbClr val="FFFFFF"/>
              </a:solidFill>
              <a:prstDash val="solid"/>
              <a:miter/>
            </a:ln>
          </p:spPr>
          <p:txBody>
            <a:bodyPr rtlCol="0" anchor="ctr"/>
            <a:p>
              <a:endParaRPr lang="zh-CN" altLang="en-US">
                <a:solidFill>
                  <a:srgbClr val="000000"/>
                </a:solidFill>
              </a:endParaRPr>
            </a:p>
          </p:txBody>
        </p:sp>
        <p:sp>
          <p:nvSpPr>
            <p:cNvPr id="22" name="Freeform 2607"/>
            <p:cNvSpPr/>
            <p:nvPr>
              <p:custDataLst>
                <p:tags r:id="rId26"/>
              </p:custDataLst>
            </p:nvPr>
          </p:nvSpPr>
          <p:spPr>
            <a:xfrm>
              <a:off x="6957641" y="2104328"/>
              <a:ext cx="1698348" cy="2388271"/>
            </a:xfrm>
            <a:custGeom>
              <a:avLst/>
              <a:gdLst>
                <a:gd name="connsiteX0" fmla="*/ 38660 w 1787621"/>
                <a:gd name="connsiteY0" fmla="*/ 349 h 2513809"/>
                <a:gd name="connsiteX1" fmla="*/ 50974 w 1787621"/>
                <a:gd name="connsiteY1" fmla="*/ 18136 h 2513809"/>
                <a:gd name="connsiteX2" fmla="*/ 1780432 w 1787621"/>
                <a:gd name="connsiteY2" fmla="*/ 2480971 h 2513809"/>
                <a:gd name="connsiteX3" fmla="*/ 1769486 w 1787621"/>
                <a:gd name="connsiteY3" fmla="*/ 2513809 h 2513809"/>
                <a:gd name="connsiteX4" fmla="*/ 1758540 w 1787621"/>
                <a:gd name="connsiteY4" fmla="*/ 2513809 h 2513809"/>
                <a:gd name="connsiteX5" fmla="*/ 1736648 w 1787621"/>
                <a:gd name="connsiteY5" fmla="*/ 2502863 h 2513809"/>
                <a:gd name="connsiteX6" fmla="*/ 7190 w 1787621"/>
                <a:gd name="connsiteY6" fmla="*/ 40028 h 2513809"/>
                <a:gd name="connsiteX7" fmla="*/ 18136 w 1787621"/>
                <a:gd name="connsiteY7" fmla="*/ 7190 h 2513809"/>
                <a:gd name="connsiteX8" fmla="*/ 38660 w 1787621"/>
                <a:gd name="connsiteY8" fmla="*/ 349 h 251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7621" h="2513809">
                  <a:moveTo>
                    <a:pt x="38660" y="349"/>
                  </a:moveTo>
                  <a:cubicBezTo>
                    <a:pt x="45501" y="1717"/>
                    <a:pt x="50974" y="7190"/>
                    <a:pt x="50974" y="18136"/>
                  </a:cubicBezTo>
                  <a:lnTo>
                    <a:pt x="1780432" y="2480971"/>
                  </a:lnTo>
                  <a:cubicBezTo>
                    <a:pt x="1791378" y="2491917"/>
                    <a:pt x="1791378" y="2513809"/>
                    <a:pt x="1769486" y="2513809"/>
                  </a:cubicBezTo>
                  <a:cubicBezTo>
                    <a:pt x="1769486" y="2513809"/>
                    <a:pt x="1758540" y="2513809"/>
                    <a:pt x="1758540" y="2513809"/>
                  </a:cubicBezTo>
                  <a:cubicBezTo>
                    <a:pt x="1747594" y="2513809"/>
                    <a:pt x="1736648" y="2513809"/>
                    <a:pt x="1736648" y="2502863"/>
                  </a:cubicBezTo>
                  <a:lnTo>
                    <a:pt x="7190" y="40028"/>
                  </a:lnTo>
                  <a:cubicBezTo>
                    <a:pt x="-3756" y="29082"/>
                    <a:pt x="-3756" y="7190"/>
                    <a:pt x="18136" y="7190"/>
                  </a:cubicBezTo>
                  <a:cubicBezTo>
                    <a:pt x="23609" y="1717"/>
                    <a:pt x="31819" y="-1019"/>
                    <a:pt x="38660" y="349"/>
                  </a:cubicBezTo>
                  <a:close/>
                </a:path>
              </a:pathLst>
            </a:custGeom>
            <a:blipFill dpi="0" rotWithShape="0">
              <a:blip r:embed="rId16"/>
              <a:srcRect/>
              <a:stretch>
                <a:fillRect l="-71000" t="-22000" r="-199000" b="-53000"/>
              </a:stretch>
            </a:blipFill>
            <a:ln w="21872" cap="flat">
              <a:solidFill>
                <a:srgbClr val="FFFFFF"/>
              </a:solidFill>
              <a:prstDash val="solid"/>
              <a:miter/>
            </a:ln>
          </p:spPr>
          <p:txBody>
            <a:bodyPr rtlCol="0" anchor="ctr"/>
            <a:p>
              <a:endParaRPr lang="zh-CN" altLang="en-US">
                <a:solidFill>
                  <a:srgbClr val="000000"/>
                </a:solidFill>
              </a:endParaRPr>
            </a:p>
          </p:txBody>
        </p:sp>
        <p:sp>
          <p:nvSpPr>
            <p:cNvPr id="23" name="Freeform 2608"/>
            <p:cNvSpPr/>
            <p:nvPr>
              <p:custDataLst>
                <p:tags r:id="rId27"/>
              </p:custDataLst>
            </p:nvPr>
          </p:nvSpPr>
          <p:spPr>
            <a:xfrm>
              <a:off x="7386534" y="1846867"/>
              <a:ext cx="1256531" cy="2645732"/>
            </a:xfrm>
            <a:custGeom>
              <a:avLst/>
              <a:gdLst>
                <a:gd name="connsiteX0" fmla="*/ 25229 w 1322580"/>
                <a:gd name="connsiteY0" fmla="*/ 88 h 2784803"/>
                <a:gd name="connsiteX1" fmla="*/ 48318 w 1322580"/>
                <a:gd name="connsiteY1" fmla="*/ 15481 h 2784803"/>
                <a:gd name="connsiteX2" fmla="*/ 1318046 w 1322580"/>
                <a:gd name="connsiteY2" fmla="*/ 2741019 h 2784803"/>
                <a:gd name="connsiteX3" fmla="*/ 1307101 w 1322580"/>
                <a:gd name="connsiteY3" fmla="*/ 2773857 h 2784803"/>
                <a:gd name="connsiteX4" fmla="*/ 1307101 w 1322580"/>
                <a:gd name="connsiteY4" fmla="*/ 2784803 h 2784803"/>
                <a:gd name="connsiteX5" fmla="*/ 1285209 w 1322580"/>
                <a:gd name="connsiteY5" fmla="*/ 2773857 h 2784803"/>
                <a:gd name="connsiteX6" fmla="*/ 4534 w 1322580"/>
                <a:gd name="connsiteY6" fmla="*/ 37373 h 2784803"/>
                <a:gd name="connsiteX7" fmla="*/ 15480 w 1322580"/>
                <a:gd name="connsiteY7" fmla="*/ 4535 h 2784803"/>
                <a:gd name="connsiteX8" fmla="*/ 25229 w 1322580"/>
                <a:gd name="connsiteY8" fmla="*/ 88 h 278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580" h="2784803">
                  <a:moveTo>
                    <a:pt x="25229" y="88"/>
                  </a:moveTo>
                  <a:cubicBezTo>
                    <a:pt x="36004" y="-938"/>
                    <a:pt x="48318" y="7272"/>
                    <a:pt x="48318" y="15481"/>
                  </a:cubicBezTo>
                  <a:lnTo>
                    <a:pt x="1318046" y="2741019"/>
                  </a:lnTo>
                  <a:cubicBezTo>
                    <a:pt x="1328992" y="2751965"/>
                    <a:pt x="1318046" y="2773857"/>
                    <a:pt x="1307101" y="2773857"/>
                  </a:cubicBezTo>
                  <a:cubicBezTo>
                    <a:pt x="1318046" y="2784803"/>
                    <a:pt x="1307101" y="2784803"/>
                    <a:pt x="1307101" y="2784803"/>
                  </a:cubicBezTo>
                  <a:cubicBezTo>
                    <a:pt x="1296155" y="2784803"/>
                    <a:pt x="1285209" y="2773857"/>
                    <a:pt x="1285209" y="2773857"/>
                  </a:cubicBezTo>
                  <a:lnTo>
                    <a:pt x="4534" y="37373"/>
                  </a:lnTo>
                  <a:cubicBezTo>
                    <a:pt x="-6412" y="26427"/>
                    <a:pt x="4534" y="4535"/>
                    <a:pt x="15480" y="4535"/>
                  </a:cubicBezTo>
                  <a:cubicBezTo>
                    <a:pt x="18217" y="1799"/>
                    <a:pt x="21637" y="430"/>
                    <a:pt x="25229" y="88"/>
                  </a:cubicBezTo>
                  <a:close/>
                </a:path>
              </a:pathLst>
            </a:custGeom>
            <a:blipFill dpi="0" rotWithShape="0">
              <a:blip r:embed="rId16"/>
              <a:srcRect/>
              <a:stretch>
                <a:fillRect l="-130000" t="-10000" r="-270000" b="-48000"/>
              </a:stretch>
            </a:blipFill>
            <a:ln w="21872" cap="flat">
              <a:solidFill>
                <a:srgbClr val="FFFFFF"/>
              </a:solidFill>
              <a:prstDash val="solid"/>
              <a:miter/>
            </a:ln>
          </p:spPr>
          <p:txBody>
            <a:bodyPr rtlCol="0" anchor="ctr"/>
            <a:p>
              <a:endParaRPr lang="zh-CN" altLang="en-US">
                <a:solidFill>
                  <a:srgbClr val="000000"/>
                </a:solidFill>
              </a:endParaRPr>
            </a:p>
          </p:txBody>
        </p:sp>
        <p:sp>
          <p:nvSpPr>
            <p:cNvPr id="24" name="Freeform 2609"/>
            <p:cNvSpPr/>
            <p:nvPr>
              <p:custDataLst>
                <p:tags r:id="rId28"/>
              </p:custDataLst>
            </p:nvPr>
          </p:nvSpPr>
          <p:spPr>
            <a:xfrm>
              <a:off x="7858811" y="1684787"/>
              <a:ext cx="794426" cy="2807812"/>
            </a:xfrm>
            <a:custGeom>
              <a:avLst/>
              <a:gdLst>
                <a:gd name="connsiteX0" fmla="*/ 21892 w 836185"/>
                <a:gd name="connsiteY0" fmla="*/ 0 h 2955403"/>
                <a:gd name="connsiteX1" fmla="*/ 54730 w 836185"/>
                <a:gd name="connsiteY1" fmla="*/ 21892 h 2955403"/>
                <a:gd name="connsiteX2" fmla="*/ 831891 w 836185"/>
                <a:gd name="connsiteY2" fmla="*/ 2922565 h 2955403"/>
                <a:gd name="connsiteX3" fmla="*/ 809999 w 836185"/>
                <a:gd name="connsiteY3" fmla="*/ 2955403 h 2955403"/>
                <a:gd name="connsiteX4" fmla="*/ 788108 w 836185"/>
                <a:gd name="connsiteY4" fmla="*/ 2933511 h 2955403"/>
                <a:gd name="connsiteX5" fmla="*/ 0 w 836185"/>
                <a:gd name="connsiteY5" fmla="*/ 32838 h 2955403"/>
                <a:gd name="connsiteX6" fmla="*/ 21892 w 836185"/>
                <a:gd name="connsiteY6" fmla="*/ 0 h 295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185" h="2955403">
                  <a:moveTo>
                    <a:pt x="21892" y="0"/>
                  </a:moveTo>
                  <a:cubicBezTo>
                    <a:pt x="32838" y="0"/>
                    <a:pt x="54730" y="0"/>
                    <a:pt x="54730" y="21892"/>
                  </a:cubicBezTo>
                  <a:lnTo>
                    <a:pt x="831891" y="2922565"/>
                  </a:lnTo>
                  <a:cubicBezTo>
                    <a:pt x="842837" y="2933511"/>
                    <a:pt x="831891" y="2944457"/>
                    <a:pt x="809999" y="2955403"/>
                  </a:cubicBezTo>
                  <a:cubicBezTo>
                    <a:pt x="799053" y="2955403"/>
                    <a:pt x="788108" y="2944457"/>
                    <a:pt x="788108" y="2933511"/>
                  </a:cubicBezTo>
                  <a:lnTo>
                    <a:pt x="0" y="32838"/>
                  </a:lnTo>
                  <a:cubicBezTo>
                    <a:pt x="0" y="21892"/>
                    <a:pt x="0" y="0"/>
                    <a:pt x="21892" y="0"/>
                  </a:cubicBezTo>
                  <a:close/>
                </a:path>
              </a:pathLst>
            </a:custGeom>
            <a:blipFill dpi="0" rotWithShape="0">
              <a:blip r:embed="rId16"/>
              <a:srcRect/>
              <a:stretch>
                <a:fillRect l="-265000" t="-4000" r="-426000" b="-4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5" name="Freeform 2610"/>
            <p:cNvSpPr/>
            <p:nvPr>
              <p:custDataLst>
                <p:tags r:id="rId29"/>
              </p:custDataLst>
            </p:nvPr>
          </p:nvSpPr>
          <p:spPr>
            <a:xfrm>
              <a:off x="8347577" y="1591192"/>
              <a:ext cx="301580" cy="2901405"/>
            </a:xfrm>
            <a:custGeom>
              <a:avLst/>
              <a:gdLst>
                <a:gd name="connsiteX0" fmla="*/ 21892 w 317432"/>
                <a:gd name="connsiteY0" fmla="*/ 0 h 3053916"/>
                <a:gd name="connsiteX1" fmla="*/ 54730 w 317432"/>
                <a:gd name="connsiteY1" fmla="*/ 21892 h 3053916"/>
                <a:gd name="connsiteX2" fmla="*/ 317432 w 317432"/>
                <a:gd name="connsiteY2" fmla="*/ 3021078 h 3053916"/>
                <a:gd name="connsiteX3" fmla="*/ 295540 w 317432"/>
                <a:gd name="connsiteY3" fmla="*/ 3053916 h 3053916"/>
                <a:gd name="connsiteX4" fmla="*/ 273648 w 317432"/>
                <a:gd name="connsiteY4" fmla="*/ 3032024 h 3053916"/>
                <a:gd name="connsiteX5" fmla="*/ 0 w 317432"/>
                <a:gd name="connsiteY5" fmla="*/ 32838 h 3053916"/>
                <a:gd name="connsiteX6" fmla="*/ 21892 w 317432"/>
                <a:gd name="connsiteY6" fmla="*/ 0 h 30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432" h="3053916">
                  <a:moveTo>
                    <a:pt x="21892" y="0"/>
                  </a:moveTo>
                  <a:cubicBezTo>
                    <a:pt x="32838" y="0"/>
                    <a:pt x="54730" y="10946"/>
                    <a:pt x="54730" y="21892"/>
                  </a:cubicBezTo>
                  <a:lnTo>
                    <a:pt x="317432" y="3021078"/>
                  </a:lnTo>
                  <a:cubicBezTo>
                    <a:pt x="317432" y="3032024"/>
                    <a:pt x="306486" y="3053916"/>
                    <a:pt x="295540" y="3053916"/>
                  </a:cubicBezTo>
                  <a:cubicBezTo>
                    <a:pt x="284594" y="3053916"/>
                    <a:pt x="273648" y="3042970"/>
                    <a:pt x="273648" y="3032024"/>
                  </a:cubicBezTo>
                  <a:lnTo>
                    <a:pt x="0" y="32838"/>
                  </a:lnTo>
                  <a:cubicBezTo>
                    <a:pt x="0" y="21892"/>
                    <a:pt x="10946" y="0"/>
                    <a:pt x="21892" y="0"/>
                  </a:cubicBezTo>
                  <a:close/>
                </a:path>
              </a:pathLst>
            </a:custGeom>
            <a:blipFill dpi="0" rotWithShape="0">
              <a:blip r:embed="rId16"/>
              <a:srcRect/>
              <a:stretch>
                <a:fillRect l="-860000" r="-1123000" b="-44000"/>
              </a:stretch>
            </a:blipFill>
            <a:ln w="21872" cap="flat">
              <a:solidFill>
                <a:srgbClr val="FFFFFF"/>
              </a:solidFill>
              <a:prstDash val="solid"/>
              <a:miter/>
            </a:ln>
          </p:spPr>
          <p:txBody>
            <a:bodyPr rtlCol="0" anchor="ctr"/>
            <a:p>
              <a:endParaRPr lang="zh-CN" altLang="en-US">
                <a:solidFill>
                  <a:srgbClr val="000000"/>
                </a:solidFill>
              </a:endParaRPr>
            </a:p>
          </p:txBody>
        </p:sp>
        <p:sp>
          <p:nvSpPr>
            <p:cNvPr id="26" name="Freeform 2611"/>
            <p:cNvSpPr/>
            <p:nvPr>
              <p:custDataLst>
                <p:tags r:id="rId30"/>
              </p:custDataLst>
            </p:nvPr>
          </p:nvSpPr>
          <p:spPr>
            <a:xfrm>
              <a:off x="8603481" y="1591192"/>
              <a:ext cx="295261" cy="2901405"/>
            </a:xfrm>
            <a:custGeom>
              <a:avLst/>
              <a:gdLst>
                <a:gd name="connsiteX0" fmla="*/ 288889 w 310781"/>
                <a:gd name="connsiteY0" fmla="*/ 0 h 3053916"/>
                <a:gd name="connsiteX1" fmla="*/ 310781 w 310781"/>
                <a:gd name="connsiteY1" fmla="*/ 32838 h 3053916"/>
                <a:gd name="connsiteX2" fmla="*/ 48079 w 310781"/>
                <a:gd name="connsiteY2" fmla="*/ 3032024 h 3053916"/>
                <a:gd name="connsiteX3" fmla="*/ 26187 w 310781"/>
                <a:gd name="connsiteY3" fmla="*/ 3053916 h 3053916"/>
                <a:gd name="connsiteX4" fmla="*/ 4295 w 310781"/>
                <a:gd name="connsiteY4" fmla="*/ 3021078 h 3053916"/>
                <a:gd name="connsiteX5" fmla="*/ 256052 w 310781"/>
                <a:gd name="connsiteY5" fmla="*/ 21892 h 3053916"/>
                <a:gd name="connsiteX6" fmla="*/ 288889 w 310781"/>
                <a:gd name="connsiteY6" fmla="*/ 0 h 3053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781" h="3053916">
                  <a:moveTo>
                    <a:pt x="288889" y="0"/>
                  </a:moveTo>
                  <a:cubicBezTo>
                    <a:pt x="299835" y="0"/>
                    <a:pt x="310781" y="10946"/>
                    <a:pt x="310781" y="32838"/>
                  </a:cubicBezTo>
                  <a:lnTo>
                    <a:pt x="48079" y="3032024"/>
                  </a:lnTo>
                  <a:cubicBezTo>
                    <a:pt x="48079" y="3042970"/>
                    <a:pt x="37133" y="3053916"/>
                    <a:pt x="26187" y="3053916"/>
                  </a:cubicBezTo>
                  <a:cubicBezTo>
                    <a:pt x="4295" y="3053916"/>
                    <a:pt x="-6651" y="3042970"/>
                    <a:pt x="4295" y="3021078"/>
                  </a:cubicBezTo>
                  <a:lnTo>
                    <a:pt x="256052" y="21892"/>
                  </a:lnTo>
                  <a:cubicBezTo>
                    <a:pt x="256052" y="10946"/>
                    <a:pt x="266998" y="0"/>
                    <a:pt x="288889" y="0"/>
                  </a:cubicBezTo>
                  <a:close/>
                </a:path>
              </a:pathLst>
            </a:custGeom>
            <a:blipFill dpi="0" rotWithShape="0">
              <a:blip r:embed="rId16"/>
              <a:srcRect/>
              <a:stretch>
                <a:fillRect l="-965000" r="-1062000" b="-44000"/>
              </a:stretch>
            </a:blipFill>
            <a:ln w="21872" cap="flat">
              <a:solidFill>
                <a:srgbClr val="FFFFFF"/>
              </a:solidFill>
              <a:prstDash val="solid"/>
              <a:miter/>
            </a:ln>
          </p:spPr>
          <p:txBody>
            <a:bodyPr rtlCol="0" anchor="ctr"/>
            <a:p>
              <a:endParaRPr lang="zh-CN" altLang="en-US">
                <a:solidFill>
                  <a:srgbClr val="000000"/>
                </a:solidFill>
              </a:endParaRPr>
            </a:p>
          </p:txBody>
        </p:sp>
        <p:sp>
          <p:nvSpPr>
            <p:cNvPr id="27" name="Freeform 2612"/>
            <p:cNvSpPr/>
            <p:nvPr>
              <p:custDataLst>
                <p:tags r:id="rId31"/>
              </p:custDataLst>
            </p:nvPr>
          </p:nvSpPr>
          <p:spPr>
            <a:xfrm>
              <a:off x="8603480" y="1684787"/>
              <a:ext cx="794427" cy="2807812"/>
            </a:xfrm>
            <a:custGeom>
              <a:avLst/>
              <a:gdLst>
                <a:gd name="connsiteX0" fmla="*/ 814294 w 836186"/>
                <a:gd name="connsiteY0" fmla="*/ 0 h 2955403"/>
                <a:gd name="connsiteX1" fmla="*/ 836186 w 836186"/>
                <a:gd name="connsiteY1" fmla="*/ 32838 h 2955403"/>
                <a:gd name="connsiteX2" fmla="*/ 59025 w 836186"/>
                <a:gd name="connsiteY2" fmla="*/ 2933511 h 2955403"/>
                <a:gd name="connsiteX3" fmla="*/ 26187 w 836186"/>
                <a:gd name="connsiteY3" fmla="*/ 2955403 h 2955403"/>
                <a:gd name="connsiteX4" fmla="*/ 4295 w 836186"/>
                <a:gd name="connsiteY4" fmla="*/ 2922565 h 2955403"/>
                <a:gd name="connsiteX5" fmla="*/ 781457 w 836186"/>
                <a:gd name="connsiteY5" fmla="*/ 21892 h 2955403"/>
                <a:gd name="connsiteX6" fmla="*/ 814294 w 836186"/>
                <a:gd name="connsiteY6" fmla="*/ 0 h 2955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6186" h="2955403">
                  <a:moveTo>
                    <a:pt x="814294" y="0"/>
                  </a:moveTo>
                  <a:cubicBezTo>
                    <a:pt x="825240" y="0"/>
                    <a:pt x="836186" y="21892"/>
                    <a:pt x="836186" y="32838"/>
                  </a:cubicBezTo>
                  <a:lnTo>
                    <a:pt x="59025" y="2933511"/>
                  </a:lnTo>
                  <a:cubicBezTo>
                    <a:pt x="48079" y="2944457"/>
                    <a:pt x="37133" y="2955403"/>
                    <a:pt x="26187" y="2955403"/>
                  </a:cubicBezTo>
                  <a:cubicBezTo>
                    <a:pt x="4295" y="2955403"/>
                    <a:pt x="-6651" y="2933511"/>
                    <a:pt x="4295" y="2922565"/>
                  </a:cubicBezTo>
                  <a:lnTo>
                    <a:pt x="781457" y="21892"/>
                  </a:lnTo>
                  <a:cubicBezTo>
                    <a:pt x="781457" y="10946"/>
                    <a:pt x="803349" y="0"/>
                    <a:pt x="814294" y="0"/>
                  </a:cubicBezTo>
                  <a:close/>
                </a:path>
              </a:pathLst>
            </a:custGeom>
            <a:blipFill dpi="0" rotWithShape="0">
              <a:blip r:embed="rId16"/>
              <a:srcRect/>
              <a:stretch>
                <a:fillRect l="-359000" t="-4000" r="-332000" b="-45000"/>
              </a:stretch>
            </a:blipFill>
            <a:ln w="21872" cap="flat">
              <a:solidFill>
                <a:srgbClr val="FFFFFF"/>
              </a:solidFill>
              <a:prstDash val="solid"/>
              <a:miter/>
            </a:ln>
          </p:spPr>
          <p:txBody>
            <a:bodyPr rtlCol="0" anchor="ctr"/>
            <a:p>
              <a:endParaRPr lang="zh-CN" altLang="en-US">
                <a:solidFill>
                  <a:srgbClr val="000000"/>
                </a:solidFill>
              </a:endParaRPr>
            </a:p>
          </p:txBody>
        </p:sp>
        <p:sp>
          <p:nvSpPr>
            <p:cNvPr id="28" name="Freeform 2613"/>
            <p:cNvSpPr/>
            <p:nvPr>
              <p:custDataLst>
                <p:tags r:id="rId32"/>
              </p:custDataLst>
            </p:nvPr>
          </p:nvSpPr>
          <p:spPr>
            <a:xfrm>
              <a:off x="8603252" y="1846868"/>
              <a:ext cx="1256530" cy="2645732"/>
            </a:xfrm>
            <a:custGeom>
              <a:avLst/>
              <a:gdLst>
                <a:gd name="connsiteX0" fmla="*/ 1298891 w 1322579"/>
                <a:gd name="connsiteY0" fmla="*/ 88 h 2784803"/>
                <a:gd name="connsiteX1" fmla="*/ 1307100 w 1322579"/>
                <a:gd name="connsiteY1" fmla="*/ 4535 h 2784803"/>
                <a:gd name="connsiteX2" fmla="*/ 1318046 w 1322579"/>
                <a:gd name="connsiteY2" fmla="*/ 37373 h 2784803"/>
                <a:gd name="connsiteX3" fmla="*/ 48318 w 1322579"/>
                <a:gd name="connsiteY3" fmla="*/ 2762911 h 2784803"/>
                <a:gd name="connsiteX4" fmla="*/ 26426 w 1322579"/>
                <a:gd name="connsiteY4" fmla="*/ 2784803 h 2784803"/>
                <a:gd name="connsiteX5" fmla="*/ 15480 w 1322579"/>
                <a:gd name="connsiteY5" fmla="*/ 2784803 h 2784803"/>
                <a:gd name="connsiteX6" fmla="*/ 4534 w 1322579"/>
                <a:gd name="connsiteY6" fmla="*/ 2751965 h 2784803"/>
                <a:gd name="connsiteX7" fmla="*/ 1274263 w 1322579"/>
                <a:gd name="connsiteY7" fmla="*/ 15481 h 2784803"/>
                <a:gd name="connsiteX8" fmla="*/ 1298891 w 1322579"/>
                <a:gd name="connsiteY8" fmla="*/ 88 h 2784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579" h="2784803">
                  <a:moveTo>
                    <a:pt x="1298891" y="88"/>
                  </a:moveTo>
                  <a:cubicBezTo>
                    <a:pt x="1301628" y="430"/>
                    <a:pt x="1304364" y="1799"/>
                    <a:pt x="1307100" y="4535"/>
                  </a:cubicBezTo>
                  <a:cubicBezTo>
                    <a:pt x="1318046" y="15481"/>
                    <a:pt x="1328992" y="26427"/>
                    <a:pt x="1318046" y="37373"/>
                  </a:cubicBezTo>
                  <a:lnTo>
                    <a:pt x="48318" y="2762911"/>
                  </a:lnTo>
                  <a:cubicBezTo>
                    <a:pt x="48318" y="2773857"/>
                    <a:pt x="37372" y="2784803"/>
                    <a:pt x="26426" y="2784803"/>
                  </a:cubicBezTo>
                  <a:cubicBezTo>
                    <a:pt x="26426" y="2784803"/>
                    <a:pt x="15480" y="2784803"/>
                    <a:pt x="15480" y="2784803"/>
                  </a:cubicBezTo>
                  <a:cubicBezTo>
                    <a:pt x="4534" y="2773857"/>
                    <a:pt x="-6412" y="2762911"/>
                    <a:pt x="4534" y="2751965"/>
                  </a:cubicBezTo>
                  <a:lnTo>
                    <a:pt x="1274263" y="15481"/>
                  </a:lnTo>
                  <a:cubicBezTo>
                    <a:pt x="1282473" y="7272"/>
                    <a:pt x="1290682" y="-938"/>
                    <a:pt x="1298891" y="88"/>
                  </a:cubicBezTo>
                  <a:close/>
                </a:path>
              </a:pathLst>
            </a:custGeom>
            <a:blipFill dpi="0" rotWithShape="0">
              <a:blip r:embed="rId16"/>
              <a:srcRect/>
              <a:stretch>
                <a:fillRect l="-227000" t="-10000" r="-173000" b="-48000"/>
              </a:stretch>
            </a:blipFill>
            <a:ln w="21872" cap="flat">
              <a:solidFill>
                <a:srgbClr val="FFFFFF"/>
              </a:solidFill>
              <a:prstDash val="solid"/>
              <a:miter/>
            </a:ln>
          </p:spPr>
          <p:txBody>
            <a:bodyPr rtlCol="0" anchor="ctr"/>
            <a:p>
              <a:endParaRPr lang="zh-CN" altLang="en-US">
                <a:solidFill>
                  <a:srgbClr val="000000"/>
                </a:solidFill>
              </a:endParaRPr>
            </a:p>
          </p:txBody>
        </p:sp>
        <p:sp>
          <p:nvSpPr>
            <p:cNvPr id="29" name="Freeform 2614"/>
            <p:cNvSpPr/>
            <p:nvPr>
              <p:custDataLst>
                <p:tags r:id="rId33"/>
              </p:custDataLst>
            </p:nvPr>
          </p:nvSpPr>
          <p:spPr>
            <a:xfrm>
              <a:off x="8607560" y="2100759"/>
              <a:ext cx="1674288" cy="2391839"/>
            </a:xfrm>
            <a:custGeom>
              <a:avLst/>
              <a:gdLst>
                <a:gd name="connsiteX0" fmla="*/ 1751350 w 1762296"/>
                <a:gd name="connsiteY0" fmla="*/ 0 h 2517565"/>
                <a:gd name="connsiteX1" fmla="*/ 1762296 w 1762296"/>
                <a:gd name="connsiteY1" fmla="*/ 32838 h 2517565"/>
                <a:gd name="connsiteX2" fmla="*/ 43784 w 1762296"/>
                <a:gd name="connsiteY2" fmla="*/ 2506619 h 2517565"/>
                <a:gd name="connsiteX3" fmla="*/ 21892 w 1762296"/>
                <a:gd name="connsiteY3" fmla="*/ 2517565 h 2517565"/>
                <a:gd name="connsiteX4" fmla="*/ 10946 w 1762296"/>
                <a:gd name="connsiteY4" fmla="*/ 2517565 h 2517565"/>
                <a:gd name="connsiteX5" fmla="*/ 0 w 1762296"/>
                <a:gd name="connsiteY5" fmla="*/ 2484727 h 2517565"/>
                <a:gd name="connsiteX6" fmla="*/ 1718512 w 1762296"/>
                <a:gd name="connsiteY6" fmla="*/ 10946 h 2517565"/>
                <a:gd name="connsiteX7" fmla="*/ 1751350 w 1762296"/>
                <a:gd name="connsiteY7" fmla="*/ 0 h 251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2296" h="2517565">
                  <a:moveTo>
                    <a:pt x="1751350" y="0"/>
                  </a:moveTo>
                  <a:cubicBezTo>
                    <a:pt x="1762296" y="10946"/>
                    <a:pt x="1762296" y="21892"/>
                    <a:pt x="1762296" y="32838"/>
                  </a:cubicBezTo>
                  <a:lnTo>
                    <a:pt x="43784" y="2506619"/>
                  </a:lnTo>
                  <a:cubicBezTo>
                    <a:pt x="32838" y="2506619"/>
                    <a:pt x="32838" y="2517565"/>
                    <a:pt x="21892" y="2517565"/>
                  </a:cubicBezTo>
                  <a:cubicBezTo>
                    <a:pt x="21892" y="2517565"/>
                    <a:pt x="10946" y="2517565"/>
                    <a:pt x="10946" y="2517565"/>
                  </a:cubicBezTo>
                  <a:cubicBezTo>
                    <a:pt x="0" y="2506619"/>
                    <a:pt x="0" y="2495673"/>
                    <a:pt x="0" y="2484727"/>
                  </a:cubicBezTo>
                  <a:lnTo>
                    <a:pt x="1718512" y="10946"/>
                  </a:lnTo>
                  <a:cubicBezTo>
                    <a:pt x="1729458" y="0"/>
                    <a:pt x="1740404" y="0"/>
                    <a:pt x="1751350" y="0"/>
                  </a:cubicBezTo>
                  <a:close/>
                </a:path>
              </a:pathLst>
            </a:custGeom>
            <a:blipFill dpi="0" rotWithShape="0">
              <a:blip r:embed="rId16"/>
              <a:srcRect/>
              <a:stretch>
                <a:fillRect l="-170000" t="-22000" r="-105000" b="-53000"/>
              </a:stretch>
            </a:blipFill>
            <a:ln w="21872" cap="flat">
              <a:solidFill>
                <a:srgbClr val="FFFFFF"/>
              </a:solidFill>
              <a:prstDash val="solid"/>
              <a:miter/>
            </a:ln>
          </p:spPr>
          <p:txBody>
            <a:bodyPr rtlCol="0" anchor="ctr"/>
            <a:p>
              <a:endParaRPr lang="zh-CN" altLang="en-US">
                <a:solidFill>
                  <a:srgbClr val="000000"/>
                </a:solidFill>
              </a:endParaRPr>
            </a:p>
          </p:txBody>
        </p:sp>
        <p:sp>
          <p:nvSpPr>
            <p:cNvPr id="30" name="Freeform 2615"/>
            <p:cNvSpPr/>
            <p:nvPr>
              <p:custDataLst>
                <p:tags r:id="rId34"/>
              </p:custDataLst>
            </p:nvPr>
          </p:nvSpPr>
          <p:spPr>
            <a:xfrm>
              <a:off x="8599760" y="2415337"/>
              <a:ext cx="2074661" cy="2077261"/>
            </a:xfrm>
            <a:custGeom>
              <a:avLst/>
              <a:gdLst>
                <a:gd name="connsiteX0" fmla="*/ 2153613 w 2183714"/>
                <a:gd name="connsiteY0" fmla="*/ 0 h 2186451"/>
                <a:gd name="connsiteX1" fmla="*/ 2175505 w 2183714"/>
                <a:gd name="connsiteY1" fmla="*/ 8209 h 2186451"/>
                <a:gd name="connsiteX2" fmla="*/ 2175505 w 2183714"/>
                <a:gd name="connsiteY2" fmla="*/ 51993 h 2186451"/>
                <a:gd name="connsiteX3" fmla="*/ 51993 w 2183714"/>
                <a:gd name="connsiteY3" fmla="*/ 2175505 h 2186451"/>
                <a:gd name="connsiteX4" fmla="*/ 30101 w 2183714"/>
                <a:gd name="connsiteY4" fmla="*/ 2186451 h 2186451"/>
                <a:gd name="connsiteX5" fmla="*/ 8209 w 2183714"/>
                <a:gd name="connsiteY5" fmla="*/ 2175505 h 2186451"/>
                <a:gd name="connsiteX6" fmla="*/ 8209 w 2183714"/>
                <a:gd name="connsiteY6" fmla="*/ 2131721 h 2186451"/>
                <a:gd name="connsiteX7" fmla="*/ 2131721 w 2183714"/>
                <a:gd name="connsiteY7" fmla="*/ 8209 h 2186451"/>
                <a:gd name="connsiteX8" fmla="*/ 2153613 w 2183714"/>
                <a:gd name="connsiteY8" fmla="*/ 0 h 218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3714" h="2186451">
                  <a:moveTo>
                    <a:pt x="2153613" y="0"/>
                  </a:moveTo>
                  <a:cubicBezTo>
                    <a:pt x="2161822" y="0"/>
                    <a:pt x="2170032" y="2737"/>
                    <a:pt x="2175505" y="8209"/>
                  </a:cubicBezTo>
                  <a:cubicBezTo>
                    <a:pt x="2186451" y="19155"/>
                    <a:pt x="2186451" y="41047"/>
                    <a:pt x="2175505" y="51993"/>
                  </a:cubicBezTo>
                  <a:lnTo>
                    <a:pt x="51993" y="2175505"/>
                  </a:lnTo>
                  <a:cubicBezTo>
                    <a:pt x="41047" y="2175505"/>
                    <a:pt x="41047" y="2186451"/>
                    <a:pt x="30101" y="2186451"/>
                  </a:cubicBezTo>
                  <a:cubicBezTo>
                    <a:pt x="19155" y="2186451"/>
                    <a:pt x="19155" y="2186451"/>
                    <a:pt x="8209" y="2175505"/>
                  </a:cubicBezTo>
                  <a:cubicBezTo>
                    <a:pt x="-2736" y="2164559"/>
                    <a:pt x="-2736" y="2142667"/>
                    <a:pt x="8209" y="2131721"/>
                  </a:cubicBezTo>
                  <a:lnTo>
                    <a:pt x="2131721" y="8209"/>
                  </a:lnTo>
                  <a:cubicBezTo>
                    <a:pt x="2137194" y="2737"/>
                    <a:pt x="2145403" y="0"/>
                    <a:pt x="2153613" y="0"/>
                  </a:cubicBezTo>
                  <a:close/>
                </a:path>
              </a:pathLst>
            </a:custGeom>
            <a:blipFill dpi="0" rotWithShape="0">
              <a:blip r:embed="rId16"/>
              <a:srcRect/>
              <a:stretch>
                <a:fillRect l="-137000" t="-40000" r="-66000" b="-61000"/>
              </a:stretch>
            </a:blipFill>
            <a:ln w="21872" cap="flat">
              <a:solidFill>
                <a:srgbClr val="FFFFFF"/>
              </a:solidFill>
              <a:prstDash val="solid"/>
              <a:miter/>
            </a:ln>
          </p:spPr>
          <p:txBody>
            <a:bodyPr rtlCol="0" anchor="ctr"/>
            <a:p>
              <a:endParaRPr lang="zh-CN" altLang="en-US">
                <a:solidFill>
                  <a:srgbClr val="000000"/>
                </a:solidFill>
              </a:endParaRPr>
            </a:p>
          </p:txBody>
        </p:sp>
        <p:sp>
          <p:nvSpPr>
            <p:cNvPr id="31" name="Freeform 2616"/>
            <p:cNvSpPr/>
            <p:nvPr>
              <p:custDataLst>
                <p:tags r:id="rId35"/>
              </p:custDataLst>
            </p:nvPr>
          </p:nvSpPr>
          <p:spPr>
            <a:xfrm>
              <a:off x="8600729" y="2801081"/>
              <a:ext cx="2395102" cy="1691517"/>
            </a:xfrm>
            <a:custGeom>
              <a:avLst/>
              <a:gdLst>
                <a:gd name="connsiteX0" fmla="*/ 2501495 w 2520999"/>
                <a:gd name="connsiteY0" fmla="*/ 349 h 1780431"/>
                <a:gd name="connsiteX1" fmla="*/ 2513809 w 2520999"/>
                <a:gd name="connsiteY1" fmla="*/ 18136 h 1780431"/>
                <a:gd name="connsiteX2" fmla="*/ 2502864 w 2520999"/>
                <a:gd name="connsiteY2" fmla="*/ 50974 h 1780431"/>
                <a:gd name="connsiteX3" fmla="*/ 40028 w 2520999"/>
                <a:gd name="connsiteY3" fmla="*/ 1769485 h 1780431"/>
                <a:gd name="connsiteX4" fmla="*/ 29082 w 2520999"/>
                <a:gd name="connsiteY4" fmla="*/ 1780431 h 1780431"/>
                <a:gd name="connsiteX5" fmla="*/ 7190 w 2520999"/>
                <a:gd name="connsiteY5" fmla="*/ 1769485 h 1780431"/>
                <a:gd name="connsiteX6" fmla="*/ 18136 w 2520999"/>
                <a:gd name="connsiteY6" fmla="*/ 1736648 h 1780431"/>
                <a:gd name="connsiteX7" fmla="*/ 2480972 w 2520999"/>
                <a:gd name="connsiteY7" fmla="*/ 7190 h 1780431"/>
                <a:gd name="connsiteX8" fmla="*/ 2501495 w 2520999"/>
                <a:gd name="connsiteY8" fmla="*/ 349 h 178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0999" h="1780431">
                  <a:moveTo>
                    <a:pt x="2501495" y="349"/>
                  </a:moveTo>
                  <a:cubicBezTo>
                    <a:pt x="2508336" y="1717"/>
                    <a:pt x="2513809" y="7190"/>
                    <a:pt x="2513809" y="18136"/>
                  </a:cubicBezTo>
                  <a:cubicBezTo>
                    <a:pt x="2524756" y="29082"/>
                    <a:pt x="2524756" y="50974"/>
                    <a:pt x="2502864" y="50974"/>
                  </a:cubicBezTo>
                  <a:lnTo>
                    <a:pt x="40028" y="1769485"/>
                  </a:lnTo>
                  <a:cubicBezTo>
                    <a:pt x="40028" y="1780431"/>
                    <a:pt x="29082" y="1780431"/>
                    <a:pt x="29082" y="1780431"/>
                  </a:cubicBezTo>
                  <a:cubicBezTo>
                    <a:pt x="18136" y="1780431"/>
                    <a:pt x="7190" y="1780431"/>
                    <a:pt x="7190" y="1769485"/>
                  </a:cubicBezTo>
                  <a:cubicBezTo>
                    <a:pt x="-3756" y="1758539"/>
                    <a:pt x="-3756" y="1736648"/>
                    <a:pt x="18136" y="1736648"/>
                  </a:cubicBezTo>
                  <a:lnTo>
                    <a:pt x="2480972" y="7190"/>
                  </a:lnTo>
                  <a:cubicBezTo>
                    <a:pt x="2486445" y="1717"/>
                    <a:pt x="2494654" y="-1019"/>
                    <a:pt x="2501495" y="349"/>
                  </a:cubicBezTo>
                  <a:close/>
                </a:path>
              </a:pathLst>
            </a:custGeom>
            <a:blipFill dpi="0" rotWithShape="0">
              <a:blip r:embed="rId16"/>
              <a:srcRect/>
              <a:stretch>
                <a:fillRect l="-119000" t="-72000" r="-43000" b="-75000"/>
              </a:stretch>
            </a:blipFill>
            <a:ln w="21872" cap="flat">
              <a:solidFill>
                <a:srgbClr val="FFFFFF"/>
              </a:solidFill>
              <a:prstDash val="solid"/>
              <a:miter/>
            </a:ln>
          </p:spPr>
          <p:txBody>
            <a:bodyPr rtlCol="0" anchor="ctr"/>
            <a:p>
              <a:endParaRPr lang="zh-CN" altLang="en-US">
                <a:solidFill>
                  <a:srgbClr val="000000"/>
                </a:solidFill>
              </a:endParaRPr>
            </a:p>
          </p:txBody>
        </p:sp>
        <p:sp>
          <p:nvSpPr>
            <p:cNvPr id="32" name="Freeform 2617"/>
            <p:cNvSpPr/>
            <p:nvPr>
              <p:custDataLst>
                <p:tags r:id="rId36"/>
              </p:custDataLst>
            </p:nvPr>
          </p:nvSpPr>
          <p:spPr>
            <a:xfrm>
              <a:off x="8603255" y="3229975"/>
              <a:ext cx="2639638" cy="1262624"/>
            </a:xfrm>
            <a:custGeom>
              <a:avLst/>
              <a:gdLst>
                <a:gd name="connsiteX0" fmla="*/ 2750767 w 2778389"/>
                <a:gd name="connsiteY0" fmla="*/ 88 h 1328993"/>
                <a:gd name="connsiteX1" fmla="*/ 2773856 w 2778389"/>
                <a:gd name="connsiteY1" fmla="*/ 15481 h 1328993"/>
                <a:gd name="connsiteX2" fmla="*/ 2762910 w 2778389"/>
                <a:gd name="connsiteY2" fmla="*/ 48319 h 1328993"/>
                <a:gd name="connsiteX3" fmla="*/ 37372 w 2778389"/>
                <a:gd name="connsiteY3" fmla="*/ 1318047 h 1328993"/>
                <a:gd name="connsiteX4" fmla="*/ 26426 w 2778389"/>
                <a:gd name="connsiteY4" fmla="*/ 1328993 h 1328993"/>
                <a:gd name="connsiteX5" fmla="*/ 4534 w 2778389"/>
                <a:gd name="connsiteY5" fmla="*/ 1318047 h 1328993"/>
                <a:gd name="connsiteX6" fmla="*/ 15480 w 2778389"/>
                <a:gd name="connsiteY6" fmla="*/ 1285210 h 1328993"/>
                <a:gd name="connsiteX7" fmla="*/ 2741018 w 2778389"/>
                <a:gd name="connsiteY7" fmla="*/ 4535 h 1328993"/>
                <a:gd name="connsiteX8" fmla="*/ 2750767 w 2778389"/>
                <a:gd name="connsiteY8" fmla="*/ 88 h 132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8389" h="1328993">
                  <a:moveTo>
                    <a:pt x="2750767" y="88"/>
                  </a:moveTo>
                  <a:cubicBezTo>
                    <a:pt x="2761542" y="-938"/>
                    <a:pt x="2773856" y="7272"/>
                    <a:pt x="2773856" y="15481"/>
                  </a:cubicBezTo>
                  <a:cubicBezTo>
                    <a:pt x="2784802" y="26427"/>
                    <a:pt x="2773856" y="48319"/>
                    <a:pt x="2762910" y="48319"/>
                  </a:cubicBezTo>
                  <a:lnTo>
                    <a:pt x="37372" y="1318047"/>
                  </a:lnTo>
                  <a:cubicBezTo>
                    <a:pt x="37372" y="1328993"/>
                    <a:pt x="26426" y="1328993"/>
                    <a:pt x="26426" y="1328993"/>
                  </a:cubicBezTo>
                  <a:cubicBezTo>
                    <a:pt x="15480" y="1328993"/>
                    <a:pt x="4534" y="1318047"/>
                    <a:pt x="4534" y="1318047"/>
                  </a:cubicBezTo>
                  <a:cubicBezTo>
                    <a:pt x="-6412" y="1307101"/>
                    <a:pt x="4534" y="1285210"/>
                    <a:pt x="15480" y="1285210"/>
                  </a:cubicBezTo>
                  <a:lnTo>
                    <a:pt x="2741018" y="4535"/>
                  </a:lnTo>
                  <a:cubicBezTo>
                    <a:pt x="2743755" y="1799"/>
                    <a:pt x="2747175" y="430"/>
                    <a:pt x="2750767" y="88"/>
                  </a:cubicBezTo>
                  <a:close/>
                </a:path>
              </a:pathLst>
            </a:custGeom>
            <a:blipFill dpi="0" rotWithShape="0">
              <a:blip r:embed="rId16"/>
              <a:srcRect/>
              <a:stretch>
                <a:fillRect l="-108000" t="-131000" r="-30000" b="-100000"/>
              </a:stretch>
            </a:blipFill>
            <a:ln w="21872" cap="flat">
              <a:solidFill>
                <a:srgbClr val="FFFFFF"/>
              </a:solidFill>
              <a:prstDash val="solid"/>
              <a:miter/>
            </a:ln>
          </p:spPr>
          <p:txBody>
            <a:bodyPr rtlCol="0" anchor="ctr"/>
            <a:p>
              <a:endParaRPr lang="zh-CN" altLang="en-US">
                <a:solidFill>
                  <a:srgbClr val="000000"/>
                </a:solidFill>
              </a:endParaRPr>
            </a:p>
          </p:txBody>
        </p:sp>
        <p:sp>
          <p:nvSpPr>
            <p:cNvPr id="33" name="Freeform 49"/>
            <p:cNvSpPr/>
            <p:nvPr>
              <p:custDataLst>
                <p:tags r:id="rId37"/>
              </p:custDataLst>
            </p:nvPr>
          </p:nvSpPr>
          <p:spPr>
            <a:xfrm>
              <a:off x="8461969" y="4305410"/>
              <a:ext cx="332778" cy="332778"/>
            </a:xfrm>
            <a:custGeom>
              <a:avLst/>
              <a:gdLst>
                <a:gd name="connsiteX0" fmla="*/ 175135 w 350270"/>
                <a:gd name="connsiteY0" fmla="*/ 0 h 350270"/>
                <a:gd name="connsiteX1" fmla="*/ 350270 w 350270"/>
                <a:gd name="connsiteY1" fmla="*/ 175135 h 350270"/>
                <a:gd name="connsiteX2" fmla="*/ 175135 w 350270"/>
                <a:gd name="connsiteY2" fmla="*/ 350270 h 350270"/>
                <a:gd name="connsiteX3" fmla="*/ 0 w 350270"/>
                <a:gd name="connsiteY3" fmla="*/ 175135 h 350270"/>
                <a:gd name="connsiteX4" fmla="*/ 175135 w 350270"/>
                <a:gd name="connsiteY4" fmla="*/ 0 h 350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270" h="350270">
                  <a:moveTo>
                    <a:pt x="175135" y="0"/>
                  </a:moveTo>
                  <a:cubicBezTo>
                    <a:pt x="273648" y="0"/>
                    <a:pt x="350270" y="76622"/>
                    <a:pt x="350270" y="175135"/>
                  </a:cubicBezTo>
                  <a:cubicBezTo>
                    <a:pt x="350270" y="262703"/>
                    <a:pt x="273648" y="350270"/>
                    <a:pt x="175135" y="350270"/>
                  </a:cubicBezTo>
                  <a:cubicBezTo>
                    <a:pt x="76622" y="350270"/>
                    <a:pt x="0" y="273648"/>
                    <a:pt x="0" y="175135"/>
                  </a:cubicBezTo>
                  <a:cubicBezTo>
                    <a:pt x="0" y="76622"/>
                    <a:pt x="76622" y="0"/>
                    <a:pt x="175135" y="0"/>
                  </a:cubicBezTo>
                  <a:close/>
                </a:path>
              </a:pathLst>
            </a:custGeom>
            <a:blipFill dpi="0" rotWithShape="0">
              <a:blip r:embed="rId16"/>
              <a:srcRect/>
              <a:stretch>
                <a:fillRect l="-814000" t="-820000" r="-974000" b="-336000"/>
              </a:stretch>
            </a:blipFill>
            <a:ln w="21872" cap="flat">
              <a:solidFill>
                <a:srgbClr val="FFFFFF"/>
              </a:solidFill>
              <a:prstDash val="solid"/>
              <a:miter/>
            </a:ln>
          </p:spPr>
          <p:txBody>
            <a:bodyPr wrap="square" rtlCol="0" anchor="ctr">
              <a:noAutofit/>
            </a:bodyPr>
            <a:p>
              <a:endParaRPr lang="zh-CN" altLang="en-US">
                <a:solidFill>
                  <a:srgbClr val="000000"/>
                </a:solidFill>
              </a:endParaRPr>
            </a:p>
          </p:txBody>
        </p:sp>
        <p:sp>
          <p:nvSpPr>
            <p:cNvPr id="34" name="Freeform 48"/>
            <p:cNvSpPr/>
            <p:nvPr>
              <p:custDataLst>
                <p:tags r:id="rId38"/>
              </p:custDataLst>
            </p:nvPr>
          </p:nvSpPr>
          <p:spPr>
            <a:xfrm>
              <a:off x="8451572" y="5012567"/>
              <a:ext cx="332780" cy="738351"/>
            </a:xfrm>
            <a:custGeom>
              <a:avLst/>
              <a:gdLst>
                <a:gd name="connsiteX0" fmla="*/ 175134 w 350272"/>
                <a:gd name="connsiteY0" fmla="*/ 1 h 777162"/>
                <a:gd name="connsiteX1" fmla="*/ 350270 w 350272"/>
                <a:gd name="connsiteY1" fmla="*/ 175136 h 777162"/>
                <a:gd name="connsiteX2" fmla="*/ 350272 w 350272"/>
                <a:gd name="connsiteY2" fmla="*/ 415944 h 777162"/>
                <a:gd name="connsiteX3" fmla="*/ 348125 w 350272"/>
                <a:gd name="connsiteY3" fmla="*/ 415946 h 777162"/>
                <a:gd name="connsiteX4" fmla="*/ 348124 w 350272"/>
                <a:gd name="connsiteY4" fmla="*/ 744325 h 777162"/>
                <a:gd name="connsiteX5" fmla="*/ 315285 w 350272"/>
                <a:gd name="connsiteY5" fmla="*/ 777161 h 777162"/>
                <a:gd name="connsiteX6" fmla="*/ 282447 w 350272"/>
                <a:gd name="connsiteY6" fmla="*/ 744323 h 777162"/>
                <a:gd name="connsiteX7" fmla="*/ 282448 w 350272"/>
                <a:gd name="connsiteY7" fmla="*/ 415946 h 777162"/>
                <a:gd name="connsiteX8" fmla="*/ 200631 w 350272"/>
                <a:gd name="connsiteY8" fmla="*/ 415947 h 777162"/>
                <a:gd name="connsiteX9" fmla="*/ 200632 w 350272"/>
                <a:gd name="connsiteY9" fmla="*/ 744324 h 777162"/>
                <a:gd name="connsiteX10" fmla="*/ 167793 w 350272"/>
                <a:gd name="connsiteY10" fmla="*/ 777162 h 777162"/>
                <a:gd name="connsiteX11" fmla="*/ 134957 w 350272"/>
                <a:gd name="connsiteY11" fmla="*/ 744324 h 777162"/>
                <a:gd name="connsiteX12" fmla="*/ 134956 w 350272"/>
                <a:gd name="connsiteY12" fmla="*/ 415945 h 777162"/>
                <a:gd name="connsiteX13" fmla="*/ 65676 w 350272"/>
                <a:gd name="connsiteY13" fmla="*/ 415948 h 777162"/>
                <a:gd name="connsiteX14" fmla="*/ 65675 w 350272"/>
                <a:gd name="connsiteY14" fmla="*/ 744325 h 777162"/>
                <a:gd name="connsiteX15" fmla="*/ 32839 w 350272"/>
                <a:gd name="connsiteY15" fmla="*/ 777162 h 777162"/>
                <a:gd name="connsiteX16" fmla="*/ 2 w 350272"/>
                <a:gd name="connsiteY16" fmla="*/ 744326 h 777162"/>
                <a:gd name="connsiteX17" fmla="*/ 1 w 350272"/>
                <a:gd name="connsiteY17" fmla="*/ 415946 h 777162"/>
                <a:gd name="connsiteX18" fmla="*/ 0 w 350272"/>
                <a:gd name="connsiteY18" fmla="*/ 415947 h 777162"/>
                <a:gd name="connsiteX19" fmla="*/ 1 w 350272"/>
                <a:gd name="connsiteY19" fmla="*/ 175135 h 777162"/>
                <a:gd name="connsiteX20" fmla="*/ 175134 w 350272"/>
                <a:gd name="connsiteY20" fmla="*/ 1 h 77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0272" h="777162">
                  <a:moveTo>
                    <a:pt x="175134" y="1"/>
                  </a:moveTo>
                  <a:cubicBezTo>
                    <a:pt x="273649" y="-2"/>
                    <a:pt x="350270" y="76622"/>
                    <a:pt x="350270" y="175136"/>
                  </a:cubicBezTo>
                  <a:lnTo>
                    <a:pt x="350272" y="415944"/>
                  </a:lnTo>
                  <a:lnTo>
                    <a:pt x="348125" y="415946"/>
                  </a:lnTo>
                  <a:lnTo>
                    <a:pt x="348124" y="744325"/>
                  </a:lnTo>
                  <a:cubicBezTo>
                    <a:pt x="337179" y="766216"/>
                    <a:pt x="326233" y="777162"/>
                    <a:pt x="315285" y="777161"/>
                  </a:cubicBezTo>
                  <a:cubicBezTo>
                    <a:pt x="304341" y="777162"/>
                    <a:pt x="282447" y="766216"/>
                    <a:pt x="282447" y="744323"/>
                  </a:cubicBezTo>
                  <a:lnTo>
                    <a:pt x="282448" y="415946"/>
                  </a:lnTo>
                  <a:lnTo>
                    <a:pt x="200631" y="415947"/>
                  </a:lnTo>
                  <a:lnTo>
                    <a:pt x="200632" y="744324"/>
                  </a:lnTo>
                  <a:cubicBezTo>
                    <a:pt x="189686" y="766215"/>
                    <a:pt x="178739" y="777162"/>
                    <a:pt x="167793" y="777162"/>
                  </a:cubicBezTo>
                  <a:cubicBezTo>
                    <a:pt x="156849" y="777162"/>
                    <a:pt x="134956" y="766215"/>
                    <a:pt x="134957" y="744324"/>
                  </a:cubicBezTo>
                  <a:lnTo>
                    <a:pt x="134956" y="415945"/>
                  </a:lnTo>
                  <a:lnTo>
                    <a:pt x="65676" y="415948"/>
                  </a:lnTo>
                  <a:lnTo>
                    <a:pt x="65675" y="744325"/>
                  </a:lnTo>
                  <a:cubicBezTo>
                    <a:pt x="54731" y="766215"/>
                    <a:pt x="43785" y="777161"/>
                    <a:pt x="32839" y="777162"/>
                  </a:cubicBezTo>
                  <a:cubicBezTo>
                    <a:pt x="21894" y="777164"/>
                    <a:pt x="3" y="766214"/>
                    <a:pt x="2" y="744326"/>
                  </a:cubicBezTo>
                  <a:lnTo>
                    <a:pt x="1" y="415946"/>
                  </a:lnTo>
                  <a:lnTo>
                    <a:pt x="0" y="415947"/>
                  </a:lnTo>
                  <a:lnTo>
                    <a:pt x="1" y="175135"/>
                  </a:lnTo>
                  <a:cubicBezTo>
                    <a:pt x="0" y="76623"/>
                    <a:pt x="76621" y="0"/>
                    <a:pt x="175134" y="1"/>
                  </a:cubicBezTo>
                  <a:close/>
                </a:path>
              </a:pathLst>
            </a:custGeom>
            <a:blipFill dpi="0" rotWithShape="0">
              <a:blip r:embed="rId16"/>
              <a:srcRect/>
              <a:stretch>
                <a:fillRect l="-811000" t="-465000" r="-977000" b="-1000"/>
              </a:stretch>
            </a:blipFill>
            <a:ln w="21872" cap="flat">
              <a:solidFill>
                <a:srgbClr val="FFFFFF"/>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4954" y="3387189"/>
            <a:ext cx="5693410" cy="909371"/>
            <a:chOff x="6458680" y="2499297"/>
            <a:chExt cx="3875873" cy="909582"/>
          </a:xfrm>
        </p:grpSpPr>
        <p:sp>
          <p:nvSpPr>
            <p:cNvPr id="45" name="TextBox 26"/>
            <p:cNvSpPr txBox="1"/>
            <p:nvPr/>
          </p:nvSpPr>
          <p:spPr>
            <a:xfrm>
              <a:off x="6458680" y="2509908"/>
              <a:ext cx="880368"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custDataLst>
              <p:tags r:id="rId1"/>
            </p:custDataLst>
          </p:nvPr>
        </p:nvSpPr>
        <p:spPr>
          <a:xfrm>
            <a:off x="841375" y="1229995"/>
            <a:ext cx="2406650" cy="2645410"/>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387884"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997473"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387883"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963786"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1. 人—职匹配</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193790" y="1604645"/>
            <a:ext cx="5111115" cy="2168525"/>
          </a:xfrm>
          <a:prstGeom prst="rect">
            <a:avLst/>
          </a:prstGeom>
          <a:noFill/>
        </p:spPr>
        <p:txBody>
          <a:bodyPr wrap="square" rtlCol="0">
            <a:spAutoFit/>
          </a:bodyPr>
          <a:p>
            <a:pPr lvl="0" algn="just" defTabSz="855345">
              <a:lnSpc>
                <a:spcPct val="150000"/>
              </a:lnSpc>
              <a:defRPr/>
            </a:pPr>
            <a:r>
              <a:rPr lang="zh-CN" altLang="en-US" sz="1500" b="1">
                <a:solidFill>
                  <a:sysClr val="window" lastClr="FFFFFF"/>
                </a:solidFill>
                <a:uFillTx/>
                <a:latin typeface="微软雅黑" panose="020B0503020204020204" charset="-122"/>
                <a:ea typeface="微软雅黑" panose="020B0503020204020204" charset="-122"/>
                <a:cs typeface="微软雅黑" panose="020B0503020204020204" charset="-122"/>
              </a:rPr>
              <a:t>人—职匹配</a:t>
            </a:r>
            <a:r>
              <a:rPr lang="zh-CN" altLang="en-US" sz="1500">
                <a:solidFill>
                  <a:sysClr val="window" lastClr="FFFFFF"/>
                </a:solidFill>
                <a:uFillTx/>
                <a:latin typeface="微软雅黑" panose="020B0503020204020204" charset="-122"/>
                <a:ea typeface="微软雅黑" panose="020B0503020204020204" charset="-122"/>
                <a:cs typeface="微软雅黑" panose="020B0503020204020204" charset="-122"/>
              </a:rPr>
              <a:t>是指</a:t>
            </a:r>
            <a:r>
              <a:rPr lang="zh-CN" altLang="en-US" sz="1500" b="1">
                <a:solidFill>
                  <a:sysClr val="window" lastClr="FFFFFF"/>
                </a:solidFill>
                <a:uFillTx/>
                <a:latin typeface="微软雅黑" panose="020B0503020204020204" charset="-122"/>
                <a:ea typeface="微软雅黑" panose="020B0503020204020204" charset="-122"/>
                <a:cs typeface="微软雅黑" panose="020B0503020204020204" charset="-122"/>
              </a:rPr>
              <a:t>将个人的主观条件（如个性心理、知识、技能、经验等）与打算从事的职业的岗位要求相比较，帮助个人寻找与其个人条件较为一致的职业，即“人的信息与职业信息之间的匹配”。</a:t>
            </a:r>
            <a:endParaRPr lang="zh-CN" altLang="en-US" sz="1500">
              <a:solidFill>
                <a:sysClr val="window" lastClr="FFFFFF"/>
              </a:solidFill>
              <a:uFillTx/>
              <a:latin typeface="微软雅黑" panose="020B0503020204020204" charset="-122"/>
              <a:ea typeface="微软雅黑" panose="020B0503020204020204" charset="-122"/>
              <a:cs typeface="微软雅黑" panose="020B0503020204020204" charset="-122"/>
            </a:endParaRPr>
          </a:p>
          <a:p>
            <a:pPr lvl="0" algn="just" defTabSz="855345">
              <a:lnSpc>
                <a:spcPct val="150000"/>
              </a:lnSpc>
              <a:defRPr/>
            </a:pPr>
            <a:r>
              <a:rPr lang="zh-CN" altLang="en-US" sz="1500">
                <a:solidFill>
                  <a:sysClr val="window" lastClr="FFFFFF"/>
                </a:solidFill>
                <a:uFillTx/>
                <a:latin typeface="微软雅黑" panose="020B0503020204020204" charset="-122"/>
                <a:ea typeface="微软雅黑" panose="020B0503020204020204" charset="-122"/>
                <a:cs typeface="微软雅黑" panose="020B0503020204020204" charset="-122"/>
              </a:rPr>
              <a:t>根据美国波士顿大学的帕尔森教授提出的职业与人匹配理论，我们将其</a:t>
            </a:r>
            <a:r>
              <a:rPr lang="zh-CN" altLang="en-US" sz="1500" b="1">
                <a:solidFill>
                  <a:sysClr val="window" lastClr="FFFFFF"/>
                </a:solidFill>
                <a:uFillTx/>
                <a:latin typeface="微软雅黑" panose="020B0503020204020204" charset="-122"/>
                <a:ea typeface="微软雅黑" panose="020B0503020204020204" charset="-122"/>
                <a:cs typeface="微软雅黑" panose="020B0503020204020204" charset="-122"/>
              </a:rPr>
              <a:t>具体化为选择职业时应注意的以下两个条件</a:t>
            </a:r>
            <a:r>
              <a:rPr lang="zh-CN" altLang="en-US" sz="1500">
                <a:solidFill>
                  <a:sysClr val="window" lastClr="FFFFFF"/>
                </a:solidFill>
                <a:uFillTx/>
                <a:latin typeface="微软雅黑" panose="020B0503020204020204" charset="-122"/>
                <a:ea typeface="微软雅黑" panose="020B0503020204020204" charset="-122"/>
                <a:cs typeface="微软雅黑" panose="020B0503020204020204" charset="-122"/>
              </a:rPr>
              <a:t>。</a:t>
            </a:r>
            <a:endParaRPr lang="zh-CN" altLang="en-US" sz="1500">
              <a:solidFill>
                <a:sysClr val="window" lastClr="FFFFFF"/>
              </a:solidFill>
              <a:uFillTx/>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custDataLst>
              <p:tags r:id="rId7"/>
            </p:custDataLst>
          </p:nvPr>
        </p:nvSpPr>
        <p:spPr>
          <a:xfrm>
            <a:off x="5825044" y="1030489"/>
            <a:ext cx="588623" cy="739351"/>
          </a:xfrm>
          <a:prstGeom prst="rect">
            <a:avLst/>
          </a:prstGeom>
          <a:noFill/>
        </p:spPr>
        <p:txBody>
          <a:bodyPr wrap="square" rtlCol="0">
            <a:normAutofit fontScale="5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1" name="TextBox 20"/>
          <p:cNvSpPr txBox="1"/>
          <p:nvPr>
            <p:custDataLst>
              <p:tags r:id="rId8"/>
            </p:custDataLst>
          </p:nvPr>
        </p:nvSpPr>
        <p:spPr>
          <a:xfrm flipV="1">
            <a:off x="10909158" y="346581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32" name="Rectangle 10"/>
          <p:cNvSpPr/>
          <p:nvPr>
            <p:custDataLst>
              <p:tags r:id="rId9"/>
            </p:custDataLst>
          </p:nvPr>
        </p:nvSpPr>
        <p:spPr>
          <a:xfrm>
            <a:off x="690808"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sp>
        <p:nvSpPr>
          <p:cNvPr id="36" name="TextBox 39"/>
          <p:cNvSpPr txBox="1"/>
          <p:nvPr>
            <p:custDataLst>
              <p:tags r:id="rId10"/>
            </p:custDataLst>
          </p:nvPr>
        </p:nvSpPr>
        <p:spPr>
          <a:xfrm>
            <a:off x="6309665" y="4535522"/>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 name="矩形 36"/>
          <p:cNvSpPr/>
          <p:nvPr>
            <p:custDataLst>
              <p:tags r:id="rId11"/>
            </p:custDataLst>
          </p:nvPr>
        </p:nvSpPr>
        <p:spPr>
          <a:xfrm>
            <a:off x="6309360" y="4997450"/>
            <a:ext cx="2340000" cy="929640"/>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rPr>
              <a:t>应清楚地了解自己的态度、能力、兴趣、智谋、局限和其他特征。</a:t>
            </a:r>
            <a:endParaRPr lang="zh-CN" altLang="en-US" sz="1400" spc="150">
              <a:solidFill>
                <a:prstClr val="white">
                  <a:lumMod val="95000"/>
                </a:prstClr>
              </a:solidFill>
              <a:latin typeface="微软雅黑" panose="020B0503020204020204" charset="-122"/>
              <a:ea typeface="微软雅黑" panose="020B0503020204020204" charset="-122"/>
              <a:cs typeface="微软雅黑" panose="020B0503020204020204" charset="-122"/>
            </a:endParaRPr>
          </a:p>
        </p:txBody>
      </p:sp>
      <p:cxnSp>
        <p:nvCxnSpPr>
          <p:cNvPr id="38" name="直接连接符 37"/>
          <p:cNvCxnSpPr/>
          <p:nvPr>
            <p:custDataLst>
              <p:tags r:id="rId12"/>
            </p:custDataLst>
          </p:nvPr>
        </p:nvCxnSpPr>
        <p:spPr>
          <a:xfrm>
            <a:off x="6266755" y="4535893"/>
            <a:ext cx="0" cy="198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sp>
        <p:nvSpPr>
          <p:cNvPr id="39" name="TextBox 39"/>
          <p:cNvSpPr txBox="1"/>
          <p:nvPr>
            <p:custDataLst>
              <p:tags r:id="rId13"/>
            </p:custDataLst>
          </p:nvPr>
        </p:nvSpPr>
        <p:spPr>
          <a:xfrm>
            <a:off x="9285395" y="4536110"/>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14"/>
            </p:custDataLst>
          </p:nvPr>
        </p:nvSpPr>
        <p:spPr>
          <a:xfrm>
            <a:off x="9285605" y="4998085"/>
            <a:ext cx="2340000" cy="1489075"/>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应清楚地了解职业选择成功的条件、所需知识，在不同职业工作岗位上所占有的优势、不利和补偿、机会和前途。</a:t>
            </a:r>
            <a:endParaRPr kumimoji="0" lang="zh-CN" altLang="en-US" sz="1400" b="0" i="0" u="none" strike="noStrike" kern="1200" cap="none" spc="15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cxnSp>
        <p:nvCxnSpPr>
          <p:cNvPr id="41" name="直接连接符 40"/>
          <p:cNvCxnSpPr/>
          <p:nvPr>
            <p:custDataLst>
              <p:tags r:id="rId15"/>
            </p:custDataLst>
          </p:nvPr>
        </p:nvCxnSpPr>
        <p:spPr>
          <a:xfrm>
            <a:off x="9242809" y="4521640"/>
            <a:ext cx="0" cy="198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pic>
        <p:nvPicPr>
          <p:cNvPr id="10" name="图片 9"/>
          <p:cNvPicPr>
            <a:picLocks noChangeAspect="1"/>
          </p:cNvPicPr>
          <p:nvPr>
            <p:custDataLst>
              <p:tags r:id="rId16"/>
            </p:custDataLst>
          </p:nvPr>
        </p:nvPicPr>
        <p:blipFill rotWithShape="1">
          <a:blip r:embed="rId17"/>
          <a:srcRect/>
          <a:stretch>
            <a:fillRect/>
          </a:stretch>
        </p:blipFill>
        <p:spPr>
          <a:xfrm>
            <a:off x="3486684" y="1429407"/>
            <a:ext cx="1762052" cy="1777143"/>
          </a:xfrm>
          <a:prstGeom prst="rect">
            <a:avLst/>
          </a:prstGeom>
        </p:spPr>
      </p:pic>
      <p:pic>
        <p:nvPicPr>
          <p:cNvPr id="12" name="图片 11"/>
          <p:cNvPicPr>
            <a:picLocks noChangeAspect="1"/>
          </p:cNvPicPr>
          <p:nvPr>
            <p:custDataLst>
              <p:tags r:id="rId18"/>
            </p:custDataLst>
          </p:nvPr>
        </p:nvPicPr>
        <p:blipFill rotWithShape="1">
          <a:blip r:embed="rId19"/>
          <a:srcRect/>
          <a:stretch>
            <a:fillRect/>
          </a:stretch>
        </p:blipFill>
        <p:spPr>
          <a:xfrm>
            <a:off x="810788" y="4112521"/>
            <a:ext cx="2328957" cy="1752523"/>
          </a:xfrm>
          <a:prstGeom prst="rect">
            <a:avLst/>
          </a:prstGeom>
        </p:spPr>
      </p:pic>
      <p:pic>
        <p:nvPicPr>
          <p:cNvPr id="14" name="图片 13"/>
          <p:cNvPicPr>
            <a:picLocks noChangeAspect="1"/>
          </p:cNvPicPr>
          <p:nvPr>
            <p:custDataLst>
              <p:tags r:id="rId20"/>
            </p:custDataLst>
          </p:nvPr>
        </p:nvPicPr>
        <p:blipFill rotWithShape="1">
          <a:blip r:embed="rId21"/>
          <a:srcRect/>
          <a:stretch>
            <a:fillRect/>
          </a:stretch>
        </p:blipFill>
        <p:spPr>
          <a:xfrm>
            <a:off x="3472476" y="3541499"/>
            <a:ext cx="1189080" cy="1162801"/>
          </a:xfrm>
          <a:prstGeom prst="rect">
            <a:avLst/>
          </a:prstGeom>
        </p:spPr>
      </p:pic>
      <p:sp>
        <p:nvSpPr>
          <p:cNvPr id="7" name="Rectangle 9"/>
          <p:cNvSpPr/>
          <p:nvPr>
            <p:custDataLst>
              <p:tags r:id="rId22"/>
            </p:custDataLst>
          </p:nvPr>
        </p:nvSpPr>
        <p:spPr>
          <a:xfrm>
            <a:off x="914400" y="1393190"/>
            <a:ext cx="2244090" cy="2323465"/>
          </a:xfrm>
          <a:prstGeom prst="rect">
            <a:avLst/>
          </a:prstGeom>
          <a:blipFill>
            <a:blip r:embed="rId23"/>
            <a:srcRect/>
            <a:stretch>
              <a:fillRect l="-15339" r="-153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1790">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69783" y="38120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 职业性向的选择</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659765" y="1043305"/>
            <a:ext cx="10928350" cy="681355"/>
          </a:xfrm>
          <a:prstGeom prst="rect">
            <a:avLst/>
          </a:prstGeom>
          <a:noFill/>
        </p:spPr>
        <p:txBody>
          <a:bodyPr wrap="square" rtlCol="0" anchor="ctr">
            <a:spAutoFit/>
          </a:bodyPr>
          <a:lstStyle/>
          <a:p>
            <a:pPr algn="ctr">
              <a:lnSpc>
                <a:spcPct val="120000"/>
              </a:lnSpc>
            </a:pPr>
            <a:r>
              <a:rPr kumimoji="1" lang="en-US" altLang="zh-CN" sz="1600" spc="150" dirty="0">
                <a:solidFill>
                  <a:srgbClr val="222222">
                    <a:lumMod val="90000"/>
                    <a:lumOff val="10000"/>
                  </a:srgbClr>
                </a:solidFill>
                <a:latin typeface="微软雅黑" panose="020B0503020204020204" charset="-122"/>
                <a:ea typeface="微软雅黑" panose="020B0503020204020204" charset="-122"/>
                <a:cs typeface="微软雅黑" panose="020B0503020204020204" charset="-122"/>
              </a:rPr>
              <a:t>美国心理学教授约翰·霍兰德认为，职业性向包括价值观、动机和需要等，是决定一个人职业选择的重要因素。测试并了解自己的职业性向是职业选择的关键一步。个人职业性向可划分为</a:t>
            </a:r>
            <a:r>
              <a:rPr kumimoji="1" lang="zh-CN" altLang="en-US" sz="1600" spc="150" dirty="0">
                <a:solidFill>
                  <a:srgbClr val="222222">
                    <a:lumMod val="90000"/>
                    <a:lumOff val="10000"/>
                  </a:srgbClr>
                </a:solidFill>
                <a:latin typeface="微软雅黑" panose="020B0503020204020204" charset="-122"/>
                <a:ea typeface="微软雅黑" panose="020B0503020204020204" charset="-122"/>
                <a:cs typeface="微软雅黑" panose="020B0503020204020204" charset="-122"/>
              </a:rPr>
              <a:t>以下</a:t>
            </a:r>
            <a:r>
              <a:rPr kumimoji="1" lang="en-US" altLang="zh-CN" sz="1600" spc="150" dirty="0">
                <a:solidFill>
                  <a:srgbClr val="222222">
                    <a:lumMod val="90000"/>
                    <a:lumOff val="10000"/>
                  </a:srgbClr>
                </a:solidFill>
                <a:latin typeface="微软雅黑" panose="020B0503020204020204" charset="-122"/>
                <a:ea typeface="微软雅黑" panose="020B0503020204020204" charset="-122"/>
                <a:cs typeface="微软雅黑" panose="020B0503020204020204" charset="-122"/>
              </a:rPr>
              <a:t>6</a:t>
            </a:r>
            <a:r>
              <a:rPr kumimoji="1" lang="zh-CN" altLang="en-US" sz="1600" spc="150" dirty="0">
                <a:solidFill>
                  <a:srgbClr val="222222">
                    <a:lumMod val="90000"/>
                    <a:lumOff val="10000"/>
                  </a:srgbClr>
                </a:solidFill>
                <a:latin typeface="微软雅黑" panose="020B0503020204020204" charset="-122"/>
                <a:ea typeface="微软雅黑" panose="020B0503020204020204" charset="-122"/>
                <a:cs typeface="微软雅黑" panose="020B0503020204020204" charset="-122"/>
              </a:rPr>
              <a:t>种。</a:t>
            </a:r>
            <a:endParaRPr kumimoji="1" lang="zh-CN" altLang="en-US" sz="1600" spc="150" dirty="0">
              <a:solidFill>
                <a:srgbClr val="222222">
                  <a:lumMod val="90000"/>
                  <a:lumOff val="10000"/>
                </a:srgbClr>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custDataLst>
              <p:tags r:id="rId3"/>
            </p:custDataLst>
          </p:nvPr>
        </p:nvSpPr>
        <p:spPr>
          <a:xfrm flipH="1">
            <a:off x="1198248" y="2343695"/>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（1）实际性向。</a:t>
            </a:r>
            <a:endParaRPr lang="zh-CN" altLang="en-US" sz="2000" spc="300" dirty="0">
              <a:latin typeface="微软雅黑" panose="020B0503020204020204" charset="-122"/>
              <a:ea typeface="微软雅黑" panose="020B0503020204020204" charset="-122"/>
            </a:endParaRPr>
          </a:p>
        </p:txBody>
      </p:sp>
      <p:sp>
        <p:nvSpPr>
          <p:cNvPr id="26" name="文本框 25"/>
          <p:cNvSpPr txBox="1"/>
          <p:nvPr>
            <p:custDataLst>
              <p:tags r:id="rId4"/>
            </p:custDataLst>
          </p:nvPr>
        </p:nvSpPr>
        <p:spPr>
          <a:xfrm flipH="1">
            <a:off x="470535" y="2771775"/>
            <a:ext cx="4299585" cy="636270"/>
          </a:xfrm>
          <a:prstGeom prst="rect">
            <a:avLst/>
          </a:prstGeom>
          <a:noFill/>
        </p:spPr>
        <p:txBody>
          <a:bodyPr wrap="square" tIns="0" bIns="46800" rtlCol="0" anchor="t" anchorCtr="0">
            <a:spAutoFit/>
          </a:bodyPr>
          <a:lstStyle/>
          <a:p>
            <a:pPr algn="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这些职业的例子有：森林工人、耕作工人以及农场主等。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4" name="文本框 33"/>
          <p:cNvSpPr txBox="1"/>
          <p:nvPr>
            <p:custDataLst>
              <p:tags r:id="rId5"/>
            </p:custDataLst>
          </p:nvPr>
        </p:nvSpPr>
        <p:spPr>
          <a:xfrm>
            <a:off x="7403058" y="2343332"/>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（4）常规性向。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5" name="文本框 34"/>
          <p:cNvSpPr txBox="1"/>
          <p:nvPr>
            <p:custDataLst>
              <p:tags r:id="rId6"/>
            </p:custDataLst>
          </p:nvPr>
        </p:nvSpPr>
        <p:spPr>
          <a:xfrm>
            <a:off x="7402830" y="2771775"/>
            <a:ext cx="4375150" cy="340995"/>
          </a:xfrm>
          <a:prstGeom prst="rect">
            <a:avLst/>
          </a:prstGeom>
          <a:noFill/>
        </p:spPr>
        <p:txBody>
          <a:bodyPr wrap="square" tIns="0" bIns="46800" rtlCol="0" anchor="t" anchorCtr="0">
            <a:sp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这类职业的例子有：会计以及银行职员等。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5" name="Oval 5"/>
          <p:cNvSpPr/>
          <p:nvPr>
            <p:custDataLst>
              <p:tags r:id="rId7"/>
            </p:custDataLst>
          </p:nvPr>
        </p:nvSpPr>
        <p:spPr>
          <a:xfrm>
            <a:off x="4907045" y="239050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dirty="0">
              <a:solidFill>
                <a:srgbClr val="222222">
                  <a:lumMod val="85000"/>
                  <a:lumOff val="15000"/>
                </a:srgbClr>
              </a:solidFill>
              <a:latin typeface="微软雅黑" panose="020B0503020204020204" charset="-122"/>
              <a:ea typeface="微软雅黑" panose="020B0503020204020204" charset="-122"/>
            </a:endParaRPr>
          </a:p>
        </p:txBody>
      </p:sp>
      <p:sp>
        <p:nvSpPr>
          <p:cNvPr id="148" name="任意多边形: 形状 147"/>
          <p:cNvSpPr/>
          <p:nvPr>
            <p:custDataLst>
              <p:tags r:id="rId8"/>
            </p:custDataLst>
          </p:nvPr>
        </p:nvSpPr>
        <p:spPr>
          <a:xfrm>
            <a:off x="5156155" y="2639618"/>
            <a:ext cx="425740" cy="425741"/>
          </a:xfrm>
          <a:custGeom>
            <a:avLst/>
            <a:gdLst>
              <a:gd name="connsiteX0" fmla="*/ 13500 w 432000"/>
              <a:gd name="connsiteY0" fmla="*/ 391500 h 432000"/>
              <a:gd name="connsiteX1" fmla="*/ 13500 w 432000"/>
              <a:gd name="connsiteY1" fmla="*/ 418500 h 432000"/>
              <a:gd name="connsiteX2" fmla="*/ 418500 w 432000"/>
              <a:gd name="connsiteY2" fmla="*/ 418500 h 432000"/>
              <a:gd name="connsiteX3" fmla="*/ 418500 w 432000"/>
              <a:gd name="connsiteY3" fmla="*/ 391500 h 432000"/>
              <a:gd name="connsiteX4" fmla="*/ 266045 w 432000"/>
              <a:gd name="connsiteY4" fmla="*/ 391500 h 432000"/>
              <a:gd name="connsiteX5" fmla="*/ 252545 w 432000"/>
              <a:gd name="connsiteY5" fmla="*/ 405000 h 432000"/>
              <a:gd name="connsiteX6" fmla="*/ 179455 w 432000"/>
              <a:gd name="connsiteY6" fmla="*/ 405000 h 432000"/>
              <a:gd name="connsiteX7" fmla="*/ 165955 w 432000"/>
              <a:gd name="connsiteY7" fmla="*/ 391500 h 432000"/>
              <a:gd name="connsiteX8" fmla="*/ 0 w 432000"/>
              <a:gd name="connsiteY8" fmla="*/ 378000 h 432000"/>
              <a:gd name="connsiteX9" fmla="*/ 171545 w 432000"/>
              <a:gd name="connsiteY9" fmla="*/ 378000 h 432000"/>
              <a:gd name="connsiteX10" fmla="*/ 185045 w 432000"/>
              <a:gd name="connsiteY10" fmla="*/ 391500 h 432000"/>
              <a:gd name="connsiteX11" fmla="*/ 246955 w 432000"/>
              <a:gd name="connsiteY11" fmla="*/ 391500 h 432000"/>
              <a:gd name="connsiteX12" fmla="*/ 260455 w 432000"/>
              <a:gd name="connsiteY12" fmla="*/ 378000 h 432000"/>
              <a:gd name="connsiteX13" fmla="*/ 432000 w 432000"/>
              <a:gd name="connsiteY13" fmla="*/ 378000 h 432000"/>
              <a:gd name="connsiteX14" fmla="*/ 432000 w 432000"/>
              <a:gd name="connsiteY14" fmla="*/ 418500 h 432000"/>
              <a:gd name="connsiteX15" fmla="*/ 418500 w 432000"/>
              <a:gd name="connsiteY15" fmla="*/ 432000 h 432000"/>
              <a:gd name="connsiteX16" fmla="*/ 13500 w 432000"/>
              <a:gd name="connsiteY16" fmla="*/ 432000 h 432000"/>
              <a:gd name="connsiteX17" fmla="*/ 0 w 432000"/>
              <a:gd name="connsiteY17" fmla="*/ 418500 h 432000"/>
              <a:gd name="connsiteX18" fmla="*/ 196020 w 432000"/>
              <a:gd name="connsiteY18" fmla="*/ 290524 h 432000"/>
              <a:gd name="connsiteX19" fmla="*/ 310803 w 432000"/>
              <a:gd name="connsiteY19" fmla="*/ 290524 h 432000"/>
              <a:gd name="connsiteX20" fmla="*/ 310803 w 432000"/>
              <a:gd name="connsiteY20" fmla="*/ 304024 h 432000"/>
              <a:gd name="connsiteX21" fmla="*/ 196020 w 432000"/>
              <a:gd name="connsiteY21" fmla="*/ 304024 h 432000"/>
              <a:gd name="connsiteX22" fmla="*/ 135066 w 432000"/>
              <a:gd name="connsiteY22" fmla="*/ 283612 h 432000"/>
              <a:gd name="connsiteX23" fmla="*/ 135066 w 432000"/>
              <a:gd name="connsiteY23" fmla="*/ 310605 h 432000"/>
              <a:gd name="connsiteX24" fmla="*/ 162059 w 432000"/>
              <a:gd name="connsiteY24" fmla="*/ 310605 h 432000"/>
              <a:gd name="connsiteX25" fmla="*/ 162059 w 432000"/>
              <a:gd name="connsiteY25" fmla="*/ 283612 h 432000"/>
              <a:gd name="connsiteX26" fmla="*/ 121566 w 432000"/>
              <a:gd name="connsiteY26" fmla="*/ 270112 h 432000"/>
              <a:gd name="connsiteX27" fmla="*/ 175559 w 432000"/>
              <a:gd name="connsiteY27" fmla="*/ 270112 h 432000"/>
              <a:gd name="connsiteX28" fmla="*/ 175559 w 432000"/>
              <a:gd name="connsiteY28" fmla="*/ 324105 h 432000"/>
              <a:gd name="connsiteX29" fmla="*/ 121566 w 432000"/>
              <a:gd name="connsiteY29" fmla="*/ 324105 h 432000"/>
              <a:gd name="connsiteX30" fmla="*/ 196020 w 432000"/>
              <a:gd name="connsiteY30" fmla="*/ 222981 h 432000"/>
              <a:gd name="connsiteX31" fmla="*/ 310803 w 432000"/>
              <a:gd name="connsiteY31" fmla="*/ 222981 h 432000"/>
              <a:gd name="connsiteX32" fmla="*/ 310803 w 432000"/>
              <a:gd name="connsiteY32" fmla="*/ 236481 h 432000"/>
              <a:gd name="connsiteX33" fmla="*/ 196020 w 432000"/>
              <a:gd name="connsiteY33" fmla="*/ 236481 h 432000"/>
              <a:gd name="connsiteX34" fmla="*/ 135066 w 432000"/>
              <a:gd name="connsiteY34" fmla="*/ 216073 h 432000"/>
              <a:gd name="connsiteX35" fmla="*/ 135066 w 432000"/>
              <a:gd name="connsiteY35" fmla="*/ 243066 h 432000"/>
              <a:gd name="connsiteX36" fmla="*/ 162059 w 432000"/>
              <a:gd name="connsiteY36" fmla="*/ 243066 h 432000"/>
              <a:gd name="connsiteX37" fmla="*/ 162059 w 432000"/>
              <a:gd name="connsiteY37" fmla="*/ 216073 h 432000"/>
              <a:gd name="connsiteX38" fmla="*/ 121566 w 432000"/>
              <a:gd name="connsiteY38" fmla="*/ 202573 h 432000"/>
              <a:gd name="connsiteX39" fmla="*/ 175559 w 432000"/>
              <a:gd name="connsiteY39" fmla="*/ 202573 h 432000"/>
              <a:gd name="connsiteX40" fmla="*/ 175559 w 432000"/>
              <a:gd name="connsiteY40" fmla="*/ 256566 h 432000"/>
              <a:gd name="connsiteX41" fmla="*/ 121566 w 432000"/>
              <a:gd name="connsiteY41" fmla="*/ 256566 h 432000"/>
              <a:gd name="connsiteX42" fmla="*/ 351387 w 432000"/>
              <a:gd name="connsiteY42" fmla="*/ 162000 h 432000"/>
              <a:gd name="connsiteX43" fmla="*/ 351426 w 432000"/>
              <a:gd name="connsiteY43" fmla="*/ 351000 h 432000"/>
              <a:gd name="connsiteX44" fmla="*/ 364500 w 432000"/>
              <a:gd name="connsiteY44" fmla="*/ 351000 h 432000"/>
              <a:gd name="connsiteX45" fmla="*/ 364500 w 432000"/>
              <a:gd name="connsiteY45" fmla="*/ 162000 h 432000"/>
              <a:gd name="connsiteX46" fmla="*/ 67500 w 432000"/>
              <a:gd name="connsiteY46" fmla="*/ 162000 h 432000"/>
              <a:gd name="connsiteX47" fmla="*/ 67500 w 432000"/>
              <a:gd name="connsiteY47" fmla="*/ 351000 h 432000"/>
              <a:gd name="connsiteX48" fmla="*/ 81059 w 432000"/>
              <a:gd name="connsiteY48" fmla="*/ 351000 h 432000"/>
              <a:gd name="connsiteX49" fmla="*/ 81059 w 432000"/>
              <a:gd name="connsiteY49" fmla="*/ 162000 h 432000"/>
              <a:gd name="connsiteX50" fmla="*/ 196020 w 432000"/>
              <a:gd name="connsiteY50" fmla="*/ 155441 h 432000"/>
              <a:gd name="connsiteX51" fmla="*/ 310803 w 432000"/>
              <a:gd name="connsiteY51" fmla="*/ 155441 h 432000"/>
              <a:gd name="connsiteX52" fmla="*/ 310803 w 432000"/>
              <a:gd name="connsiteY52" fmla="*/ 168941 h 432000"/>
              <a:gd name="connsiteX53" fmla="*/ 196020 w 432000"/>
              <a:gd name="connsiteY53" fmla="*/ 168941 h 432000"/>
              <a:gd name="connsiteX54" fmla="*/ 135066 w 432000"/>
              <a:gd name="connsiteY54" fmla="*/ 148533 h 432000"/>
              <a:gd name="connsiteX55" fmla="*/ 135066 w 432000"/>
              <a:gd name="connsiteY55" fmla="*/ 175523 h 432000"/>
              <a:gd name="connsiteX56" fmla="*/ 162059 w 432000"/>
              <a:gd name="connsiteY56" fmla="*/ 175523 h 432000"/>
              <a:gd name="connsiteX57" fmla="*/ 162059 w 432000"/>
              <a:gd name="connsiteY57" fmla="*/ 148533 h 432000"/>
              <a:gd name="connsiteX58" fmla="*/ 121566 w 432000"/>
              <a:gd name="connsiteY58" fmla="*/ 135033 h 432000"/>
              <a:gd name="connsiteX59" fmla="*/ 175559 w 432000"/>
              <a:gd name="connsiteY59" fmla="*/ 135033 h 432000"/>
              <a:gd name="connsiteX60" fmla="*/ 175559 w 432000"/>
              <a:gd name="connsiteY60" fmla="*/ 189023 h 432000"/>
              <a:gd name="connsiteX61" fmla="*/ 121566 w 432000"/>
              <a:gd name="connsiteY61" fmla="*/ 189023 h 432000"/>
              <a:gd name="connsiteX62" fmla="*/ 196020 w 432000"/>
              <a:gd name="connsiteY62" fmla="*/ 87902 h 432000"/>
              <a:gd name="connsiteX63" fmla="*/ 310803 w 432000"/>
              <a:gd name="connsiteY63" fmla="*/ 87902 h 432000"/>
              <a:gd name="connsiteX64" fmla="*/ 310803 w 432000"/>
              <a:gd name="connsiteY64" fmla="*/ 101402 h 432000"/>
              <a:gd name="connsiteX65" fmla="*/ 196020 w 432000"/>
              <a:gd name="connsiteY65" fmla="*/ 101402 h 432000"/>
              <a:gd name="connsiteX66" fmla="*/ 135066 w 432000"/>
              <a:gd name="connsiteY66" fmla="*/ 80993 h 432000"/>
              <a:gd name="connsiteX67" fmla="*/ 135066 w 432000"/>
              <a:gd name="connsiteY67" fmla="*/ 107983 h 432000"/>
              <a:gd name="connsiteX68" fmla="*/ 162059 w 432000"/>
              <a:gd name="connsiteY68" fmla="*/ 107983 h 432000"/>
              <a:gd name="connsiteX69" fmla="*/ 162059 w 432000"/>
              <a:gd name="connsiteY69" fmla="*/ 80993 h 432000"/>
              <a:gd name="connsiteX70" fmla="*/ 121566 w 432000"/>
              <a:gd name="connsiteY70" fmla="*/ 67493 h 432000"/>
              <a:gd name="connsiteX71" fmla="*/ 175559 w 432000"/>
              <a:gd name="connsiteY71" fmla="*/ 67493 h 432000"/>
              <a:gd name="connsiteX72" fmla="*/ 175559 w 432000"/>
              <a:gd name="connsiteY72" fmla="*/ 121483 h 432000"/>
              <a:gd name="connsiteX73" fmla="*/ 121566 w 432000"/>
              <a:gd name="connsiteY73" fmla="*/ 121483 h 432000"/>
              <a:gd name="connsiteX74" fmla="*/ 157142 w 432000"/>
              <a:gd name="connsiteY74" fmla="*/ 13500 h 432000"/>
              <a:gd name="connsiteX75" fmla="*/ 169521 w 432000"/>
              <a:gd name="connsiteY75" fmla="*/ 40203 h 432000"/>
              <a:gd name="connsiteX76" fmla="*/ 391230 w 432000"/>
              <a:gd name="connsiteY76" fmla="*/ 40203 h 432000"/>
              <a:gd name="connsiteX77" fmla="*/ 361079 w 432000"/>
              <a:gd name="connsiteY77" fmla="*/ 13500 h 432000"/>
              <a:gd name="connsiteX78" fmla="*/ 125350 w 432000"/>
              <a:gd name="connsiteY78" fmla="*/ 13449 h 432000"/>
              <a:gd name="connsiteX79" fmla="*/ 94559 w 432000"/>
              <a:gd name="connsiteY79" fmla="*/ 44340 h 432000"/>
              <a:gd name="connsiteX80" fmla="*/ 94559 w 432000"/>
              <a:gd name="connsiteY80" fmla="*/ 351000 h 432000"/>
              <a:gd name="connsiteX81" fmla="*/ 337926 w 432000"/>
              <a:gd name="connsiteY81" fmla="*/ 351000 h 432000"/>
              <a:gd name="connsiteX82" fmla="*/ 337865 w 432000"/>
              <a:gd name="connsiteY82" fmla="*/ 53703 h 432000"/>
              <a:gd name="connsiteX83" fmla="*/ 156239 w 432000"/>
              <a:gd name="connsiteY83" fmla="*/ 53703 h 432000"/>
              <a:gd name="connsiteX84" fmla="*/ 156239 w 432000"/>
              <a:gd name="connsiteY84" fmla="*/ 44640 h 432000"/>
              <a:gd name="connsiteX85" fmla="*/ 156241 w 432000"/>
              <a:gd name="connsiteY85" fmla="*/ 44239 h 432000"/>
              <a:gd name="connsiteX86" fmla="*/ 125350 w 432000"/>
              <a:gd name="connsiteY86" fmla="*/ 13449 h 432000"/>
              <a:gd name="connsiteX87" fmla="*/ 125403 w 432000"/>
              <a:gd name="connsiteY87" fmla="*/ 0 h 432000"/>
              <a:gd name="connsiteX88" fmla="*/ 361079 w 432000"/>
              <a:gd name="connsiteY88" fmla="*/ 0 h 432000"/>
              <a:gd name="connsiteX89" fmla="*/ 405422 w 432000"/>
              <a:gd name="connsiteY89" fmla="*/ 46953 h 432000"/>
              <a:gd name="connsiteX90" fmla="*/ 405422 w 432000"/>
              <a:gd name="connsiteY90" fmla="*/ 53703 h 432000"/>
              <a:gd name="connsiteX91" fmla="*/ 351365 w 432000"/>
              <a:gd name="connsiteY91" fmla="*/ 53703 h 432000"/>
              <a:gd name="connsiteX92" fmla="*/ 351379 w 432000"/>
              <a:gd name="connsiteY92" fmla="*/ 121500 h 432000"/>
              <a:gd name="connsiteX93" fmla="*/ 384750 w 432000"/>
              <a:gd name="connsiteY93" fmla="*/ 121500 h 432000"/>
              <a:gd name="connsiteX94" fmla="*/ 405000 w 432000"/>
              <a:gd name="connsiteY94" fmla="*/ 141750 h 432000"/>
              <a:gd name="connsiteX95" fmla="*/ 405000 w 432000"/>
              <a:gd name="connsiteY95" fmla="*/ 364500 h 432000"/>
              <a:gd name="connsiteX96" fmla="*/ 391500 w 432000"/>
              <a:gd name="connsiteY96" fmla="*/ 364500 h 432000"/>
              <a:gd name="connsiteX97" fmla="*/ 391500 w 432000"/>
              <a:gd name="connsiteY97" fmla="*/ 141750 h 432000"/>
              <a:gd name="connsiteX98" fmla="*/ 384750 w 432000"/>
              <a:gd name="connsiteY98" fmla="*/ 135000 h 432000"/>
              <a:gd name="connsiteX99" fmla="*/ 351382 w 432000"/>
              <a:gd name="connsiteY99" fmla="*/ 135000 h 432000"/>
              <a:gd name="connsiteX100" fmla="*/ 351384 w 432000"/>
              <a:gd name="connsiteY100" fmla="*/ 148500 h 432000"/>
              <a:gd name="connsiteX101" fmla="*/ 378000 w 432000"/>
              <a:gd name="connsiteY101" fmla="*/ 148500 h 432000"/>
              <a:gd name="connsiteX102" fmla="*/ 378000 w 432000"/>
              <a:gd name="connsiteY102" fmla="*/ 364500 h 432000"/>
              <a:gd name="connsiteX103" fmla="*/ 54000 w 432000"/>
              <a:gd name="connsiteY103" fmla="*/ 364500 h 432000"/>
              <a:gd name="connsiteX104" fmla="*/ 54000 w 432000"/>
              <a:gd name="connsiteY104" fmla="*/ 148500 h 432000"/>
              <a:gd name="connsiteX105" fmla="*/ 81059 w 432000"/>
              <a:gd name="connsiteY105" fmla="*/ 148500 h 432000"/>
              <a:gd name="connsiteX106" fmla="*/ 81059 w 432000"/>
              <a:gd name="connsiteY106" fmla="*/ 135000 h 432000"/>
              <a:gd name="connsiteX107" fmla="*/ 47250 w 432000"/>
              <a:gd name="connsiteY107" fmla="*/ 135000 h 432000"/>
              <a:gd name="connsiteX108" fmla="*/ 40500 w 432000"/>
              <a:gd name="connsiteY108" fmla="*/ 141750 h 432000"/>
              <a:gd name="connsiteX109" fmla="*/ 40500 w 432000"/>
              <a:gd name="connsiteY109" fmla="*/ 364500 h 432000"/>
              <a:gd name="connsiteX110" fmla="*/ 27000 w 432000"/>
              <a:gd name="connsiteY110" fmla="*/ 364500 h 432000"/>
              <a:gd name="connsiteX111" fmla="*/ 27000 w 432000"/>
              <a:gd name="connsiteY111" fmla="*/ 141750 h 432000"/>
              <a:gd name="connsiteX112" fmla="*/ 47250 w 432000"/>
              <a:gd name="connsiteY112" fmla="*/ 121500 h 432000"/>
              <a:gd name="connsiteX113" fmla="*/ 81060 w 432000"/>
              <a:gd name="connsiteY113" fmla="*/ 121500 h 432000"/>
              <a:gd name="connsiteX114" fmla="*/ 81060 w 432000"/>
              <a:gd name="connsiteY114" fmla="*/ 44340 h 432000"/>
              <a:gd name="connsiteX115" fmla="*/ 125403 w 432000"/>
              <a:gd name="connsiteY11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32000" h="432000">
                <a:moveTo>
                  <a:pt x="13500" y="391500"/>
                </a:moveTo>
                <a:lnTo>
                  <a:pt x="13500" y="418500"/>
                </a:lnTo>
                <a:lnTo>
                  <a:pt x="418500" y="418500"/>
                </a:lnTo>
                <a:lnTo>
                  <a:pt x="418500" y="391500"/>
                </a:lnTo>
                <a:lnTo>
                  <a:pt x="266045" y="391500"/>
                </a:lnTo>
                <a:lnTo>
                  <a:pt x="252545" y="405000"/>
                </a:lnTo>
                <a:lnTo>
                  <a:pt x="179455" y="405000"/>
                </a:lnTo>
                <a:lnTo>
                  <a:pt x="165955" y="391500"/>
                </a:lnTo>
                <a:close/>
                <a:moveTo>
                  <a:pt x="0" y="378000"/>
                </a:moveTo>
                <a:lnTo>
                  <a:pt x="171545" y="378000"/>
                </a:lnTo>
                <a:lnTo>
                  <a:pt x="185045" y="391500"/>
                </a:lnTo>
                <a:lnTo>
                  <a:pt x="246955" y="391500"/>
                </a:lnTo>
                <a:lnTo>
                  <a:pt x="260455" y="378000"/>
                </a:lnTo>
                <a:lnTo>
                  <a:pt x="432000" y="378000"/>
                </a:lnTo>
                <a:lnTo>
                  <a:pt x="432000" y="418500"/>
                </a:lnTo>
                <a:cubicBezTo>
                  <a:pt x="431992" y="425952"/>
                  <a:pt x="425952" y="431992"/>
                  <a:pt x="418500" y="432000"/>
                </a:cubicBezTo>
                <a:lnTo>
                  <a:pt x="13500" y="432000"/>
                </a:lnTo>
                <a:cubicBezTo>
                  <a:pt x="6048" y="431992"/>
                  <a:pt x="9" y="425952"/>
                  <a:pt x="0" y="418500"/>
                </a:cubicBezTo>
                <a:close/>
                <a:moveTo>
                  <a:pt x="196020" y="290524"/>
                </a:moveTo>
                <a:lnTo>
                  <a:pt x="310803" y="290524"/>
                </a:lnTo>
                <a:lnTo>
                  <a:pt x="310803" y="304024"/>
                </a:lnTo>
                <a:lnTo>
                  <a:pt x="196020" y="304024"/>
                </a:lnTo>
                <a:close/>
                <a:moveTo>
                  <a:pt x="135066" y="283612"/>
                </a:moveTo>
                <a:lnTo>
                  <a:pt x="135066" y="310605"/>
                </a:lnTo>
                <a:lnTo>
                  <a:pt x="162059" y="310605"/>
                </a:lnTo>
                <a:lnTo>
                  <a:pt x="162059" y="283612"/>
                </a:lnTo>
                <a:close/>
                <a:moveTo>
                  <a:pt x="121566" y="270112"/>
                </a:moveTo>
                <a:lnTo>
                  <a:pt x="175559" y="270112"/>
                </a:lnTo>
                <a:lnTo>
                  <a:pt x="175559" y="324105"/>
                </a:lnTo>
                <a:lnTo>
                  <a:pt x="121566" y="324105"/>
                </a:lnTo>
                <a:close/>
                <a:moveTo>
                  <a:pt x="196020" y="222981"/>
                </a:moveTo>
                <a:lnTo>
                  <a:pt x="310803" y="222981"/>
                </a:lnTo>
                <a:lnTo>
                  <a:pt x="310803" y="236481"/>
                </a:lnTo>
                <a:lnTo>
                  <a:pt x="196020" y="236481"/>
                </a:lnTo>
                <a:close/>
                <a:moveTo>
                  <a:pt x="135066" y="216073"/>
                </a:moveTo>
                <a:lnTo>
                  <a:pt x="135066" y="243066"/>
                </a:lnTo>
                <a:lnTo>
                  <a:pt x="162059" y="243066"/>
                </a:lnTo>
                <a:lnTo>
                  <a:pt x="162059" y="216073"/>
                </a:lnTo>
                <a:close/>
                <a:moveTo>
                  <a:pt x="121566" y="202573"/>
                </a:moveTo>
                <a:lnTo>
                  <a:pt x="175559" y="202573"/>
                </a:lnTo>
                <a:lnTo>
                  <a:pt x="175559" y="256566"/>
                </a:lnTo>
                <a:lnTo>
                  <a:pt x="121566" y="256566"/>
                </a:lnTo>
                <a:close/>
                <a:moveTo>
                  <a:pt x="351387" y="162000"/>
                </a:moveTo>
                <a:lnTo>
                  <a:pt x="351426" y="351000"/>
                </a:lnTo>
                <a:lnTo>
                  <a:pt x="364500" y="351000"/>
                </a:lnTo>
                <a:lnTo>
                  <a:pt x="364500" y="162000"/>
                </a:lnTo>
                <a:close/>
                <a:moveTo>
                  <a:pt x="67500" y="162000"/>
                </a:moveTo>
                <a:lnTo>
                  <a:pt x="67500" y="351000"/>
                </a:lnTo>
                <a:lnTo>
                  <a:pt x="81059" y="351000"/>
                </a:lnTo>
                <a:lnTo>
                  <a:pt x="81059" y="162000"/>
                </a:lnTo>
                <a:close/>
                <a:moveTo>
                  <a:pt x="196020" y="155441"/>
                </a:moveTo>
                <a:lnTo>
                  <a:pt x="310803" y="155441"/>
                </a:lnTo>
                <a:lnTo>
                  <a:pt x="310803" y="168941"/>
                </a:lnTo>
                <a:lnTo>
                  <a:pt x="196020" y="168941"/>
                </a:lnTo>
                <a:close/>
                <a:moveTo>
                  <a:pt x="135066" y="148533"/>
                </a:moveTo>
                <a:lnTo>
                  <a:pt x="135066" y="175523"/>
                </a:lnTo>
                <a:lnTo>
                  <a:pt x="162059" y="175523"/>
                </a:lnTo>
                <a:lnTo>
                  <a:pt x="162059" y="148533"/>
                </a:lnTo>
                <a:close/>
                <a:moveTo>
                  <a:pt x="121566" y="135033"/>
                </a:moveTo>
                <a:lnTo>
                  <a:pt x="175559" y="135033"/>
                </a:lnTo>
                <a:lnTo>
                  <a:pt x="175559" y="189023"/>
                </a:lnTo>
                <a:lnTo>
                  <a:pt x="121566" y="189023"/>
                </a:lnTo>
                <a:close/>
                <a:moveTo>
                  <a:pt x="196020" y="87902"/>
                </a:moveTo>
                <a:lnTo>
                  <a:pt x="310803" y="87902"/>
                </a:lnTo>
                <a:lnTo>
                  <a:pt x="310803" y="101402"/>
                </a:lnTo>
                <a:lnTo>
                  <a:pt x="196020" y="101402"/>
                </a:lnTo>
                <a:close/>
                <a:moveTo>
                  <a:pt x="135066" y="80993"/>
                </a:moveTo>
                <a:lnTo>
                  <a:pt x="135066" y="107983"/>
                </a:lnTo>
                <a:lnTo>
                  <a:pt x="162059" y="107983"/>
                </a:lnTo>
                <a:lnTo>
                  <a:pt x="162059" y="80993"/>
                </a:lnTo>
                <a:close/>
                <a:moveTo>
                  <a:pt x="121566" y="67493"/>
                </a:moveTo>
                <a:lnTo>
                  <a:pt x="175559" y="67493"/>
                </a:lnTo>
                <a:lnTo>
                  <a:pt x="175559" y="121483"/>
                </a:lnTo>
                <a:lnTo>
                  <a:pt x="121566" y="121483"/>
                </a:lnTo>
                <a:close/>
                <a:moveTo>
                  <a:pt x="157142" y="13500"/>
                </a:moveTo>
                <a:cubicBezTo>
                  <a:pt x="164170" y="20745"/>
                  <a:pt x="168534" y="30158"/>
                  <a:pt x="169521" y="40203"/>
                </a:cubicBezTo>
                <a:lnTo>
                  <a:pt x="391230" y="40203"/>
                </a:lnTo>
                <a:cubicBezTo>
                  <a:pt x="388544" y="25412"/>
                  <a:pt x="376086" y="14379"/>
                  <a:pt x="361079" y="13500"/>
                </a:cubicBezTo>
                <a:close/>
                <a:moveTo>
                  <a:pt x="125350" y="13449"/>
                </a:moveTo>
                <a:cubicBezTo>
                  <a:pt x="108317" y="13477"/>
                  <a:pt x="94532" y="27307"/>
                  <a:pt x="94559" y="44340"/>
                </a:cubicBezTo>
                <a:lnTo>
                  <a:pt x="94559" y="351000"/>
                </a:lnTo>
                <a:lnTo>
                  <a:pt x="337926" y="351000"/>
                </a:lnTo>
                <a:lnTo>
                  <a:pt x="337865" y="53703"/>
                </a:lnTo>
                <a:lnTo>
                  <a:pt x="156239" y="53703"/>
                </a:lnTo>
                <a:lnTo>
                  <a:pt x="156239" y="44640"/>
                </a:lnTo>
                <a:cubicBezTo>
                  <a:pt x="156240" y="44506"/>
                  <a:pt x="156241" y="44373"/>
                  <a:pt x="156241" y="44239"/>
                </a:cubicBezTo>
                <a:cubicBezTo>
                  <a:pt x="156213" y="27206"/>
                  <a:pt x="142383" y="13421"/>
                  <a:pt x="125350" y="13449"/>
                </a:cubicBezTo>
                <a:close/>
                <a:moveTo>
                  <a:pt x="125403" y="0"/>
                </a:moveTo>
                <a:lnTo>
                  <a:pt x="361079" y="0"/>
                </a:lnTo>
                <a:cubicBezTo>
                  <a:pt x="385998" y="1361"/>
                  <a:pt x="405487" y="21997"/>
                  <a:pt x="405422" y="46953"/>
                </a:cubicBezTo>
                <a:lnTo>
                  <a:pt x="405422" y="53703"/>
                </a:lnTo>
                <a:lnTo>
                  <a:pt x="351365" y="53703"/>
                </a:lnTo>
                <a:lnTo>
                  <a:pt x="351379" y="121500"/>
                </a:lnTo>
                <a:lnTo>
                  <a:pt x="384750" y="121500"/>
                </a:lnTo>
                <a:cubicBezTo>
                  <a:pt x="395929" y="121512"/>
                  <a:pt x="404988" y="130571"/>
                  <a:pt x="405000" y="141750"/>
                </a:cubicBezTo>
                <a:lnTo>
                  <a:pt x="405000" y="364500"/>
                </a:lnTo>
                <a:lnTo>
                  <a:pt x="391500" y="364500"/>
                </a:lnTo>
                <a:lnTo>
                  <a:pt x="391500" y="141750"/>
                </a:lnTo>
                <a:cubicBezTo>
                  <a:pt x="391496" y="138024"/>
                  <a:pt x="388476" y="135004"/>
                  <a:pt x="384750" y="135000"/>
                </a:cubicBezTo>
                <a:lnTo>
                  <a:pt x="351382" y="135000"/>
                </a:lnTo>
                <a:lnTo>
                  <a:pt x="351384" y="148500"/>
                </a:lnTo>
                <a:lnTo>
                  <a:pt x="378000" y="148500"/>
                </a:lnTo>
                <a:lnTo>
                  <a:pt x="378000" y="364500"/>
                </a:lnTo>
                <a:lnTo>
                  <a:pt x="54000" y="364500"/>
                </a:lnTo>
                <a:lnTo>
                  <a:pt x="54000" y="148500"/>
                </a:lnTo>
                <a:lnTo>
                  <a:pt x="81059" y="148500"/>
                </a:lnTo>
                <a:lnTo>
                  <a:pt x="81059" y="135000"/>
                </a:lnTo>
                <a:lnTo>
                  <a:pt x="47250" y="135000"/>
                </a:lnTo>
                <a:cubicBezTo>
                  <a:pt x="43524" y="135004"/>
                  <a:pt x="40504" y="138024"/>
                  <a:pt x="40500" y="141750"/>
                </a:cubicBezTo>
                <a:lnTo>
                  <a:pt x="40500" y="364500"/>
                </a:lnTo>
                <a:lnTo>
                  <a:pt x="27000" y="364500"/>
                </a:lnTo>
                <a:lnTo>
                  <a:pt x="27000" y="141750"/>
                </a:lnTo>
                <a:cubicBezTo>
                  <a:pt x="27012" y="130571"/>
                  <a:pt x="36071" y="121512"/>
                  <a:pt x="47250" y="121500"/>
                </a:cubicBezTo>
                <a:lnTo>
                  <a:pt x="81060" y="121500"/>
                </a:lnTo>
                <a:lnTo>
                  <a:pt x="81060" y="44340"/>
                </a:lnTo>
                <a:cubicBezTo>
                  <a:pt x="81089" y="19862"/>
                  <a:pt x="100925" y="27"/>
                  <a:pt x="125403"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8" name="Oval 21"/>
          <p:cNvSpPr/>
          <p:nvPr>
            <p:custDataLst>
              <p:tags r:id="rId9"/>
            </p:custDataLst>
          </p:nvPr>
        </p:nvSpPr>
        <p:spPr>
          <a:xfrm>
            <a:off x="6356715" y="2390508"/>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45" name="图形 21"/>
          <p:cNvSpPr/>
          <p:nvPr>
            <p:custDataLst>
              <p:tags r:id="rId10"/>
            </p:custDataLst>
          </p:nvPr>
        </p:nvSpPr>
        <p:spPr>
          <a:xfrm>
            <a:off x="6588080" y="2621873"/>
            <a:ext cx="461219" cy="461219"/>
          </a:xfrm>
          <a:custGeom>
            <a:avLst/>
            <a:gdLst>
              <a:gd name="connsiteX0" fmla="*/ 15621 w 468000"/>
              <a:gd name="connsiteY0" fmla="*/ 254904 h 468000"/>
              <a:gd name="connsiteX1" fmla="*/ 213093 w 468000"/>
              <a:gd name="connsiteY1" fmla="*/ 452346 h 468000"/>
              <a:gd name="connsiteX2" fmla="*/ 240138 w 468000"/>
              <a:gd name="connsiteY2" fmla="*/ 467125 h 468000"/>
              <a:gd name="connsiteX3" fmla="*/ 254913 w 468000"/>
              <a:gd name="connsiteY3" fmla="*/ 452360 h 468000"/>
              <a:gd name="connsiteX4" fmla="*/ 452361 w 468000"/>
              <a:gd name="connsiteY4" fmla="*/ 254913 h 468000"/>
              <a:gd name="connsiteX5" fmla="*/ 467120 w 468000"/>
              <a:gd name="connsiteY5" fmla="*/ 227857 h 468000"/>
              <a:gd name="connsiteX6" fmla="*/ 452338 w 468000"/>
              <a:gd name="connsiteY6" fmla="*/ 213091 h 468000"/>
              <a:gd name="connsiteX7" fmla="*/ 254909 w 468000"/>
              <a:gd name="connsiteY7" fmla="*/ 15637 h 468000"/>
              <a:gd name="connsiteX8" fmla="*/ 227844 w 468000"/>
              <a:gd name="connsiteY8" fmla="*/ 895 h 468000"/>
              <a:gd name="connsiteX9" fmla="*/ 213091 w 468000"/>
              <a:gd name="connsiteY9" fmla="*/ 15674 h 468000"/>
              <a:gd name="connsiteX10" fmla="*/ 15651 w 468000"/>
              <a:gd name="connsiteY10" fmla="*/ 213098 h 468000"/>
              <a:gd name="connsiteX11" fmla="*/ 891 w 468000"/>
              <a:gd name="connsiteY11" fmla="*/ 240152 h 468000"/>
              <a:gd name="connsiteX12" fmla="*/ 15621 w 468000"/>
              <a:gd name="connsiteY12" fmla="*/ 254904 h 468000"/>
              <a:gd name="connsiteX13" fmla="*/ 15621 w 468000"/>
              <a:gd name="connsiteY13" fmla="*/ 254904 h 468000"/>
              <a:gd name="connsiteX14" fmla="*/ 107318 w 468000"/>
              <a:gd name="connsiteY14" fmla="*/ 148655 h 468000"/>
              <a:gd name="connsiteX15" fmla="*/ 117687 w 468000"/>
              <a:gd name="connsiteY15" fmla="*/ 159565 h 468000"/>
              <a:gd name="connsiteX16" fmla="*/ 111499 w 468000"/>
              <a:gd name="connsiteY16" fmla="*/ 205453 h 468000"/>
              <a:gd name="connsiteX17" fmla="*/ 89501 w 468000"/>
              <a:gd name="connsiteY17" fmla="*/ 226693 h 468000"/>
              <a:gd name="connsiteX18" fmla="*/ 42533 w 468000"/>
              <a:gd name="connsiteY18" fmla="*/ 226693 h 468000"/>
              <a:gd name="connsiteX19" fmla="*/ 32563 w 468000"/>
              <a:gd name="connsiteY19" fmla="*/ 214930 h 468000"/>
              <a:gd name="connsiteX20" fmla="*/ 107318 w 468000"/>
              <a:gd name="connsiteY20" fmla="*/ 148655 h 468000"/>
              <a:gd name="connsiteX21" fmla="*/ 214914 w 468000"/>
              <a:gd name="connsiteY21" fmla="*/ 32535 h 468000"/>
              <a:gd name="connsiteX22" fmla="*/ 226693 w 468000"/>
              <a:gd name="connsiteY22" fmla="*/ 42533 h 468000"/>
              <a:gd name="connsiteX23" fmla="*/ 226693 w 468000"/>
              <a:gd name="connsiteY23" fmla="*/ 81482 h 468000"/>
              <a:gd name="connsiteX24" fmla="*/ 204755 w 468000"/>
              <a:gd name="connsiteY24" fmla="*/ 109693 h 468000"/>
              <a:gd name="connsiteX25" fmla="*/ 204938 w 468000"/>
              <a:gd name="connsiteY25" fmla="*/ 111497 h 468000"/>
              <a:gd name="connsiteX26" fmla="*/ 156977 w 468000"/>
              <a:gd name="connsiteY26" fmla="*/ 118185 h 468000"/>
              <a:gd name="connsiteX27" fmla="*/ 147702 w 468000"/>
              <a:gd name="connsiteY27" fmla="*/ 109617 h 468000"/>
              <a:gd name="connsiteX28" fmla="*/ 214914 w 468000"/>
              <a:gd name="connsiteY28" fmla="*/ 32535 h 468000"/>
              <a:gd name="connsiteX29" fmla="*/ 214914 w 468000"/>
              <a:gd name="connsiteY29" fmla="*/ 32535 h 468000"/>
              <a:gd name="connsiteX30" fmla="*/ 253095 w 468000"/>
              <a:gd name="connsiteY30" fmla="*/ 32537 h 468000"/>
              <a:gd name="connsiteX31" fmla="*/ 320701 w 468000"/>
              <a:gd name="connsiteY31" fmla="*/ 110678 h 468000"/>
              <a:gd name="connsiteX32" fmla="*/ 312550 w 468000"/>
              <a:gd name="connsiteY32" fmla="*/ 118438 h 468000"/>
              <a:gd name="connsiteX33" fmla="*/ 263074 w 468000"/>
              <a:gd name="connsiteY33" fmla="*/ 111488 h 468000"/>
              <a:gd name="connsiteX34" fmla="*/ 263255 w 468000"/>
              <a:gd name="connsiteY34" fmla="*/ 109693 h 468000"/>
              <a:gd name="connsiteX35" fmla="*/ 241318 w 468000"/>
              <a:gd name="connsiteY35" fmla="*/ 81482 h 468000"/>
              <a:gd name="connsiteX36" fmla="*/ 241318 w 468000"/>
              <a:gd name="connsiteY36" fmla="*/ 42533 h 468000"/>
              <a:gd name="connsiteX37" fmla="*/ 253095 w 468000"/>
              <a:gd name="connsiteY37" fmla="*/ 32537 h 468000"/>
              <a:gd name="connsiteX38" fmla="*/ 435528 w 468000"/>
              <a:gd name="connsiteY38" fmla="*/ 214886 h 468000"/>
              <a:gd name="connsiteX39" fmla="*/ 425478 w 468000"/>
              <a:gd name="connsiteY39" fmla="*/ 226693 h 468000"/>
              <a:gd name="connsiteX40" fmla="*/ 378510 w 468000"/>
              <a:gd name="connsiteY40" fmla="*/ 226693 h 468000"/>
              <a:gd name="connsiteX41" fmla="*/ 356514 w 468000"/>
              <a:gd name="connsiteY41" fmla="*/ 205453 h 468000"/>
              <a:gd name="connsiteX42" fmla="*/ 350547 w 468000"/>
              <a:gd name="connsiteY42" fmla="*/ 160718 h 468000"/>
              <a:gd name="connsiteX43" fmla="*/ 361964 w 468000"/>
              <a:gd name="connsiteY43" fmla="*/ 149173 h 468000"/>
              <a:gd name="connsiteX44" fmla="*/ 435528 w 468000"/>
              <a:gd name="connsiteY44" fmla="*/ 214886 h 468000"/>
              <a:gd name="connsiteX45" fmla="*/ 349906 w 468000"/>
              <a:gd name="connsiteY45" fmla="*/ 310601 h 468000"/>
              <a:gd name="connsiteX46" fmla="*/ 356513 w 468000"/>
              <a:gd name="connsiteY46" fmla="*/ 262559 h 468000"/>
              <a:gd name="connsiteX47" fmla="*/ 378510 w 468000"/>
              <a:gd name="connsiteY47" fmla="*/ 241318 h 468000"/>
              <a:gd name="connsiteX48" fmla="*/ 425478 w 468000"/>
              <a:gd name="connsiteY48" fmla="*/ 241318 h 468000"/>
              <a:gd name="connsiteX49" fmla="*/ 435500 w 468000"/>
              <a:gd name="connsiteY49" fmla="*/ 253110 h 468000"/>
              <a:gd name="connsiteX50" fmla="*/ 360208 w 468000"/>
              <a:gd name="connsiteY50" fmla="*/ 319529 h 468000"/>
              <a:gd name="connsiteX51" fmla="*/ 349906 w 468000"/>
              <a:gd name="connsiteY51" fmla="*/ 310601 h 468000"/>
              <a:gd name="connsiteX52" fmla="*/ 349906 w 468000"/>
              <a:gd name="connsiteY52" fmla="*/ 310601 h 468000"/>
              <a:gd name="connsiteX53" fmla="*/ 253097 w 468000"/>
              <a:gd name="connsiteY53" fmla="*/ 435477 h 468000"/>
              <a:gd name="connsiteX54" fmla="*/ 241318 w 468000"/>
              <a:gd name="connsiteY54" fmla="*/ 425478 h 468000"/>
              <a:gd name="connsiteX55" fmla="*/ 241318 w 468000"/>
              <a:gd name="connsiteY55" fmla="*/ 386530 h 468000"/>
              <a:gd name="connsiteX56" fmla="*/ 263255 w 468000"/>
              <a:gd name="connsiteY56" fmla="*/ 358318 h 468000"/>
              <a:gd name="connsiteX57" fmla="*/ 263065 w 468000"/>
              <a:gd name="connsiteY57" fmla="*/ 356439 h 468000"/>
              <a:gd name="connsiteX58" fmla="*/ 310587 w 468000"/>
              <a:gd name="connsiteY58" fmla="*/ 349881 h 468000"/>
              <a:gd name="connsiteX59" fmla="*/ 319545 w 468000"/>
              <a:gd name="connsiteY59" fmla="*/ 360223 h 468000"/>
              <a:gd name="connsiteX60" fmla="*/ 253097 w 468000"/>
              <a:gd name="connsiteY60" fmla="*/ 435477 h 468000"/>
              <a:gd name="connsiteX61" fmla="*/ 253097 w 468000"/>
              <a:gd name="connsiteY61" fmla="*/ 435477 h 468000"/>
              <a:gd name="connsiteX62" fmla="*/ 214916 w 468000"/>
              <a:gd name="connsiteY62" fmla="*/ 435474 h 468000"/>
              <a:gd name="connsiteX63" fmla="*/ 148546 w 468000"/>
              <a:gd name="connsiteY63" fmla="*/ 360371 h 468000"/>
              <a:gd name="connsiteX64" fmla="*/ 158240 w 468000"/>
              <a:gd name="connsiteY64" fmla="*/ 350015 h 468000"/>
              <a:gd name="connsiteX65" fmla="*/ 204946 w 468000"/>
              <a:gd name="connsiteY65" fmla="*/ 356430 h 468000"/>
              <a:gd name="connsiteX66" fmla="*/ 204755 w 468000"/>
              <a:gd name="connsiteY66" fmla="*/ 358318 h 468000"/>
              <a:gd name="connsiteX67" fmla="*/ 226693 w 468000"/>
              <a:gd name="connsiteY67" fmla="*/ 386530 h 468000"/>
              <a:gd name="connsiteX68" fmla="*/ 226693 w 468000"/>
              <a:gd name="connsiteY68" fmla="*/ 425478 h 468000"/>
              <a:gd name="connsiteX69" fmla="*/ 214916 w 468000"/>
              <a:gd name="connsiteY69" fmla="*/ 435473 h 468000"/>
              <a:gd name="connsiteX70" fmla="*/ 214916 w 468000"/>
              <a:gd name="connsiteY70" fmla="*/ 435474 h 468000"/>
              <a:gd name="connsiteX71" fmla="*/ 108435 w 468000"/>
              <a:gd name="connsiteY71" fmla="*/ 319737 h 468000"/>
              <a:gd name="connsiteX72" fmla="*/ 32585 w 468000"/>
              <a:gd name="connsiteY72" fmla="*/ 253069 h 468000"/>
              <a:gd name="connsiteX73" fmla="*/ 42533 w 468000"/>
              <a:gd name="connsiteY73" fmla="*/ 241318 h 468000"/>
              <a:gd name="connsiteX74" fmla="*/ 89501 w 468000"/>
              <a:gd name="connsiteY74" fmla="*/ 241318 h 468000"/>
              <a:gd name="connsiteX75" fmla="*/ 111502 w 468000"/>
              <a:gd name="connsiteY75" fmla="*/ 262560 h 468000"/>
              <a:gd name="connsiteX76" fmla="*/ 118144 w 468000"/>
              <a:gd name="connsiteY76" fmla="*/ 310633 h 468000"/>
              <a:gd name="connsiteX77" fmla="*/ 108435 w 468000"/>
              <a:gd name="connsiteY77" fmla="*/ 319737 h 468000"/>
              <a:gd name="connsiteX78" fmla="*/ 132851 w 468000"/>
              <a:gd name="connsiteY78" fmla="*/ 163926 h 468000"/>
              <a:gd name="connsiteX79" fmla="*/ 162101 w 468000"/>
              <a:gd name="connsiteY79" fmla="*/ 134676 h 468000"/>
              <a:gd name="connsiteX80" fmla="*/ 161843 w 468000"/>
              <a:gd name="connsiteY80" fmla="*/ 132118 h 468000"/>
              <a:gd name="connsiteX81" fmla="*/ 209632 w 468000"/>
              <a:gd name="connsiteY81" fmla="*/ 125807 h 468000"/>
              <a:gd name="connsiteX82" fmla="*/ 226693 w 468000"/>
              <a:gd name="connsiteY82" fmla="*/ 137905 h 468000"/>
              <a:gd name="connsiteX83" fmla="*/ 226693 w 468000"/>
              <a:gd name="connsiteY83" fmla="*/ 190791 h 468000"/>
              <a:gd name="connsiteX84" fmla="*/ 190791 w 468000"/>
              <a:gd name="connsiteY84" fmla="*/ 226693 h 468000"/>
              <a:gd name="connsiteX85" fmla="*/ 145924 w 468000"/>
              <a:gd name="connsiteY85" fmla="*/ 226693 h 468000"/>
              <a:gd name="connsiteX86" fmla="*/ 126113 w 468000"/>
              <a:gd name="connsiteY86" fmla="*/ 206133 h 468000"/>
              <a:gd name="connsiteX87" fmla="*/ 131760 w 468000"/>
              <a:gd name="connsiteY87" fmla="*/ 163816 h 468000"/>
              <a:gd name="connsiteX88" fmla="*/ 132851 w 468000"/>
              <a:gd name="connsiteY88" fmla="*/ 163926 h 468000"/>
              <a:gd name="connsiteX89" fmla="*/ 234005 w 468000"/>
              <a:gd name="connsiteY89" fmla="*/ 95068 h 468000"/>
              <a:gd name="connsiteX90" fmla="*/ 248630 w 468000"/>
              <a:gd name="connsiteY90" fmla="*/ 109693 h 468000"/>
              <a:gd name="connsiteX91" fmla="*/ 234005 w 468000"/>
              <a:gd name="connsiteY91" fmla="*/ 124318 h 468000"/>
              <a:gd name="connsiteX92" fmla="*/ 219380 w 468000"/>
              <a:gd name="connsiteY92" fmla="*/ 109693 h 468000"/>
              <a:gd name="connsiteX93" fmla="*/ 234005 w 468000"/>
              <a:gd name="connsiteY93" fmla="*/ 95068 h 468000"/>
              <a:gd name="connsiteX94" fmla="*/ 258377 w 468000"/>
              <a:gd name="connsiteY94" fmla="*/ 125809 h 468000"/>
              <a:gd name="connsiteX95" fmla="*/ 307429 w 468000"/>
              <a:gd name="connsiteY95" fmla="*/ 132333 h 468000"/>
              <a:gd name="connsiteX96" fmla="*/ 307130 w 468000"/>
              <a:gd name="connsiteY96" fmla="*/ 135287 h 468000"/>
              <a:gd name="connsiteX97" fmla="*/ 336380 w 468000"/>
              <a:gd name="connsiteY97" fmla="*/ 164537 h 468000"/>
              <a:gd name="connsiteX98" fmla="*/ 336393 w 468000"/>
              <a:gd name="connsiteY98" fmla="*/ 164536 h 468000"/>
              <a:gd name="connsiteX99" fmla="*/ 341904 w 468000"/>
              <a:gd name="connsiteY99" fmla="*/ 206131 h 468000"/>
              <a:gd name="connsiteX100" fmla="*/ 322087 w 468000"/>
              <a:gd name="connsiteY100" fmla="*/ 226694 h 468000"/>
              <a:gd name="connsiteX101" fmla="*/ 277220 w 468000"/>
              <a:gd name="connsiteY101" fmla="*/ 226694 h 468000"/>
              <a:gd name="connsiteX102" fmla="*/ 241318 w 468000"/>
              <a:gd name="connsiteY102" fmla="*/ 190791 h 468000"/>
              <a:gd name="connsiteX103" fmla="*/ 241318 w 468000"/>
              <a:gd name="connsiteY103" fmla="*/ 137905 h 468000"/>
              <a:gd name="connsiteX104" fmla="*/ 258377 w 468000"/>
              <a:gd name="connsiteY104" fmla="*/ 125809 h 468000"/>
              <a:gd name="connsiteX105" fmla="*/ 335669 w 468000"/>
              <a:gd name="connsiteY105" fmla="*/ 307203 h 468000"/>
              <a:gd name="connsiteX106" fmla="*/ 307205 w 468000"/>
              <a:gd name="connsiteY106" fmla="*/ 335639 h 468000"/>
              <a:gd name="connsiteX107" fmla="*/ 258322 w 468000"/>
              <a:gd name="connsiteY107" fmla="*/ 342101 h 468000"/>
              <a:gd name="connsiteX108" fmla="*/ 241318 w 468000"/>
              <a:gd name="connsiteY108" fmla="*/ 330107 h 468000"/>
              <a:gd name="connsiteX109" fmla="*/ 241318 w 468000"/>
              <a:gd name="connsiteY109" fmla="*/ 277220 h 468000"/>
              <a:gd name="connsiteX110" fmla="*/ 277220 w 468000"/>
              <a:gd name="connsiteY110" fmla="*/ 241318 h 468000"/>
              <a:gd name="connsiteX111" fmla="*/ 322087 w 468000"/>
              <a:gd name="connsiteY111" fmla="*/ 241318 h 468000"/>
              <a:gd name="connsiteX112" fmla="*/ 341904 w 468000"/>
              <a:gd name="connsiteY112" fmla="*/ 261881 h 468000"/>
              <a:gd name="connsiteX113" fmla="*/ 335669 w 468000"/>
              <a:gd name="connsiteY113" fmla="*/ 307203 h 468000"/>
              <a:gd name="connsiteX114" fmla="*/ 234005 w 468000"/>
              <a:gd name="connsiteY114" fmla="*/ 372943 h 468000"/>
              <a:gd name="connsiteX115" fmla="*/ 219380 w 468000"/>
              <a:gd name="connsiteY115" fmla="*/ 358318 h 468000"/>
              <a:gd name="connsiteX116" fmla="*/ 234005 w 468000"/>
              <a:gd name="connsiteY116" fmla="*/ 343693 h 468000"/>
              <a:gd name="connsiteX117" fmla="*/ 248630 w 468000"/>
              <a:gd name="connsiteY117" fmla="*/ 358318 h 468000"/>
              <a:gd name="connsiteX118" fmla="*/ 234005 w 468000"/>
              <a:gd name="connsiteY118" fmla="*/ 372943 h 468000"/>
              <a:gd name="connsiteX119" fmla="*/ 209678 w 468000"/>
              <a:gd name="connsiteY119" fmla="*/ 342121 h 468000"/>
              <a:gd name="connsiteX120" fmla="*/ 162092 w 468000"/>
              <a:gd name="connsiteY120" fmla="*/ 335867 h 468000"/>
              <a:gd name="connsiteX121" fmla="*/ 162101 w 468000"/>
              <a:gd name="connsiteY121" fmla="*/ 335770 h 468000"/>
              <a:gd name="connsiteX122" fmla="*/ 132851 w 468000"/>
              <a:gd name="connsiteY122" fmla="*/ 306520 h 468000"/>
              <a:gd name="connsiteX123" fmla="*/ 132241 w 468000"/>
              <a:gd name="connsiteY123" fmla="*/ 306582 h 468000"/>
              <a:gd name="connsiteX124" fmla="*/ 126108 w 468000"/>
              <a:gd name="connsiteY124" fmla="*/ 261880 h 468000"/>
              <a:gd name="connsiteX125" fmla="*/ 145924 w 468000"/>
              <a:gd name="connsiteY125" fmla="*/ 241318 h 468000"/>
              <a:gd name="connsiteX126" fmla="*/ 190791 w 468000"/>
              <a:gd name="connsiteY126" fmla="*/ 241318 h 468000"/>
              <a:gd name="connsiteX127" fmla="*/ 226693 w 468000"/>
              <a:gd name="connsiteY127" fmla="*/ 277220 h 468000"/>
              <a:gd name="connsiteX128" fmla="*/ 226693 w 468000"/>
              <a:gd name="connsiteY128" fmla="*/ 330107 h 468000"/>
              <a:gd name="connsiteX129" fmla="*/ 209678 w 468000"/>
              <a:gd name="connsiteY129" fmla="*/ 342121 h 468000"/>
              <a:gd name="connsiteX130" fmla="*/ 234005 w 468000"/>
              <a:gd name="connsiteY130" fmla="*/ 204756 h 468000"/>
              <a:gd name="connsiteX131" fmla="*/ 263255 w 468000"/>
              <a:gd name="connsiteY131" fmla="*/ 234006 h 468000"/>
              <a:gd name="connsiteX132" fmla="*/ 234005 w 468000"/>
              <a:gd name="connsiteY132" fmla="*/ 263256 h 468000"/>
              <a:gd name="connsiteX133" fmla="*/ 204755 w 468000"/>
              <a:gd name="connsiteY133" fmla="*/ 234006 h 468000"/>
              <a:gd name="connsiteX134" fmla="*/ 234005 w 468000"/>
              <a:gd name="connsiteY134" fmla="*/ 204756 h 468000"/>
              <a:gd name="connsiteX135" fmla="*/ 350298 w 468000"/>
              <a:gd name="connsiteY135" fmla="*/ 248631 h 468000"/>
              <a:gd name="connsiteX136" fmla="*/ 335673 w 468000"/>
              <a:gd name="connsiteY136" fmla="*/ 234006 h 468000"/>
              <a:gd name="connsiteX137" fmla="*/ 350298 w 468000"/>
              <a:gd name="connsiteY137" fmla="*/ 219381 h 468000"/>
              <a:gd name="connsiteX138" fmla="*/ 364923 w 468000"/>
              <a:gd name="connsiteY138" fmla="*/ 234006 h 468000"/>
              <a:gd name="connsiteX139" fmla="*/ 350298 w 468000"/>
              <a:gd name="connsiteY139" fmla="*/ 248631 h 468000"/>
              <a:gd name="connsiteX140" fmla="*/ 117712 w 468000"/>
              <a:gd name="connsiteY140" fmla="*/ 219381 h 468000"/>
              <a:gd name="connsiteX141" fmla="*/ 132337 w 468000"/>
              <a:gd name="connsiteY141" fmla="*/ 234006 h 468000"/>
              <a:gd name="connsiteX142" fmla="*/ 117712 w 468000"/>
              <a:gd name="connsiteY142" fmla="*/ 248631 h 468000"/>
              <a:gd name="connsiteX143" fmla="*/ 103087 w 468000"/>
              <a:gd name="connsiteY143" fmla="*/ 234006 h 468000"/>
              <a:gd name="connsiteX144" fmla="*/ 117712 w 468000"/>
              <a:gd name="connsiteY144" fmla="*/ 219381 h 468000"/>
              <a:gd name="connsiteX145" fmla="*/ 132851 w 468000"/>
              <a:gd name="connsiteY145" fmla="*/ 321145 h 468000"/>
              <a:gd name="connsiteX146" fmla="*/ 147476 w 468000"/>
              <a:gd name="connsiteY146" fmla="*/ 335770 h 468000"/>
              <a:gd name="connsiteX147" fmla="*/ 132851 w 468000"/>
              <a:gd name="connsiteY147" fmla="*/ 350395 h 468000"/>
              <a:gd name="connsiteX148" fmla="*/ 118226 w 468000"/>
              <a:gd name="connsiteY148" fmla="*/ 335770 h 468000"/>
              <a:gd name="connsiteX149" fmla="*/ 132851 w 468000"/>
              <a:gd name="connsiteY149" fmla="*/ 321145 h 468000"/>
              <a:gd name="connsiteX150" fmla="*/ 336380 w 468000"/>
              <a:gd name="connsiteY150" fmla="*/ 351006 h 468000"/>
              <a:gd name="connsiteX151" fmla="*/ 321755 w 468000"/>
              <a:gd name="connsiteY151" fmla="*/ 336381 h 468000"/>
              <a:gd name="connsiteX152" fmla="*/ 336380 w 468000"/>
              <a:gd name="connsiteY152" fmla="*/ 321756 h 468000"/>
              <a:gd name="connsiteX153" fmla="*/ 351005 w 468000"/>
              <a:gd name="connsiteY153" fmla="*/ 336381 h 468000"/>
              <a:gd name="connsiteX154" fmla="*/ 336380 w 468000"/>
              <a:gd name="connsiteY154" fmla="*/ 351006 h 468000"/>
              <a:gd name="connsiteX155" fmla="*/ 336380 w 468000"/>
              <a:gd name="connsiteY155" fmla="*/ 149912 h 468000"/>
              <a:gd name="connsiteX156" fmla="*/ 321755 w 468000"/>
              <a:gd name="connsiteY156" fmla="*/ 135287 h 468000"/>
              <a:gd name="connsiteX157" fmla="*/ 336380 w 468000"/>
              <a:gd name="connsiteY157" fmla="*/ 120662 h 468000"/>
              <a:gd name="connsiteX158" fmla="*/ 351005 w 468000"/>
              <a:gd name="connsiteY158" fmla="*/ 135287 h 468000"/>
              <a:gd name="connsiteX159" fmla="*/ 336380 w 468000"/>
              <a:gd name="connsiteY159" fmla="*/ 149912 h 468000"/>
              <a:gd name="connsiteX160" fmla="*/ 132851 w 468000"/>
              <a:gd name="connsiteY160" fmla="*/ 120051 h 468000"/>
              <a:gd name="connsiteX161" fmla="*/ 147476 w 468000"/>
              <a:gd name="connsiteY161" fmla="*/ 134676 h 468000"/>
              <a:gd name="connsiteX162" fmla="*/ 132851 w 468000"/>
              <a:gd name="connsiteY162" fmla="*/ 149301 h 468000"/>
              <a:gd name="connsiteX163" fmla="*/ 118226 w 468000"/>
              <a:gd name="connsiteY163" fmla="*/ 134676 h 468000"/>
              <a:gd name="connsiteX164" fmla="*/ 132851 w 468000"/>
              <a:gd name="connsiteY164" fmla="*/ 120051 h 468000"/>
              <a:gd name="connsiteX165" fmla="*/ 36468 w 468000"/>
              <a:gd name="connsiteY165" fmla="*/ 287996 h 468000"/>
              <a:gd name="connsiteX166" fmla="*/ 103818 w 468000"/>
              <a:gd name="connsiteY166" fmla="*/ 333631 h 468000"/>
              <a:gd name="connsiteX167" fmla="*/ 103601 w 468000"/>
              <a:gd name="connsiteY167" fmla="*/ 335770 h 468000"/>
              <a:gd name="connsiteX168" fmla="*/ 132851 w 468000"/>
              <a:gd name="connsiteY168" fmla="*/ 365020 h 468000"/>
              <a:gd name="connsiteX169" fmla="*/ 134592 w 468000"/>
              <a:gd name="connsiteY169" fmla="*/ 364845 h 468000"/>
              <a:gd name="connsiteX170" fmla="*/ 179912 w 468000"/>
              <a:gd name="connsiteY170" fmla="*/ 431518 h 468000"/>
              <a:gd name="connsiteX171" fmla="*/ 36468 w 468000"/>
              <a:gd name="connsiteY171" fmla="*/ 287996 h 468000"/>
              <a:gd name="connsiteX172" fmla="*/ 234005 w 468000"/>
              <a:gd name="connsiteY172" fmla="*/ 453381 h 468000"/>
              <a:gd name="connsiteX173" fmla="*/ 226693 w 468000"/>
              <a:gd name="connsiteY173" fmla="*/ 446068 h 468000"/>
              <a:gd name="connsiteX174" fmla="*/ 234005 w 468000"/>
              <a:gd name="connsiteY174" fmla="*/ 438756 h 468000"/>
              <a:gd name="connsiteX175" fmla="*/ 241318 w 468000"/>
              <a:gd name="connsiteY175" fmla="*/ 446068 h 468000"/>
              <a:gd name="connsiteX176" fmla="*/ 234005 w 468000"/>
              <a:gd name="connsiteY176" fmla="*/ 453381 h 468000"/>
              <a:gd name="connsiteX177" fmla="*/ 288136 w 468000"/>
              <a:gd name="connsiteY177" fmla="*/ 431500 h 468000"/>
              <a:gd name="connsiteX178" fmla="*/ 333243 w 468000"/>
              <a:gd name="connsiteY178" fmla="*/ 365313 h 468000"/>
              <a:gd name="connsiteX179" fmla="*/ 336380 w 468000"/>
              <a:gd name="connsiteY179" fmla="*/ 365631 h 468000"/>
              <a:gd name="connsiteX180" fmla="*/ 365630 w 468000"/>
              <a:gd name="connsiteY180" fmla="*/ 336381 h 468000"/>
              <a:gd name="connsiteX181" fmla="*/ 365311 w 468000"/>
              <a:gd name="connsiteY181" fmla="*/ 333222 h 468000"/>
              <a:gd name="connsiteX182" fmla="*/ 431491 w 468000"/>
              <a:gd name="connsiteY182" fmla="*/ 288169 h 468000"/>
              <a:gd name="connsiteX183" fmla="*/ 288136 w 468000"/>
              <a:gd name="connsiteY183" fmla="*/ 431500 h 468000"/>
              <a:gd name="connsiteX184" fmla="*/ 446068 w 468000"/>
              <a:gd name="connsiteY184" fmla="*/ 241318 h 468000"/>
              <a:gd name="connsiteX185" fmla="*/ 438755 w 468000"/>
              <a:gd name="connsiteY185" fmla="*/ 234006 h 468000"/>
              <a:gd name="connsiteX186" fmla="*/ 446068 w 468000"/>
              <a:gd name="connsiteY186" fmla="*/ 226693 h 468000"/>
              <a:gd name="connsiteX187" fmla="*/ 453380 w 468000"/>
              <a:gd name="connsiteY187" fmla="*/ 234006 h 468000"/>
              <a:gd name="connsiteX188" fmla="*/ 446068 w 468000"/>
              <a:gd name="connsiteY188" fmla="*/ 241318 h 468000"/>
              <a:gd name="connsiteX189" fmla="*/ 431418 w 468000"/>
              <a:gd name="connsiteY189" fmla="*/ 179627 h 468000"/>
              <a:gd name="connsiteX190" fmla="*/ 365580 w 468000"/>
              <a:gd name="connsiteY190" fmla="*/ 134795 h 468000"/>
              <a:gd name="connsiteX191" fmla="*/ 336380 w 468000"/>
              <a:gd name="connsiteY191" fmla="*/ 106037 h 468000"/>
              <a:gd name="connsiteX192" fmla="*/ 334655 w 468000"/>
              <a:gd name="connsiteY192" fmla="*/ 106211 h 468000"/>
              <a:gd name="connsiteX193" fmla="*/ 288224 w 468000"/>
              <a:gd name="connsiteY193" fmla="*/ 36577 h 468000"/>
              <a:gd name="connsiteX194" fmla="*/ 431418 w 468000"/>
              <a:gd name="connsiteY194" fmla="*/ 179627 h 468000"/>
              <a:gd name="connsiteX195" fmla="*/ 234005 w 468000"/>
              <a:gd name="connsiteY195" fmla="*/ 14631 h 468000"/>
              <a:gd name="connsiteX196" fmla="*/ 241318 w 468000"/>
              <a:gd name="connsiteY196" fmla="*/ 21943 h 468000"/>
              <a:gd name="connsiteX197" fmla="*/ 234005 w 468000"/>
              <a:gd name="connsiteY197" fmla="*/ 29256 h 468000"/>
              <a:gd name="connsiteX198" fmla="*/ 226693 w 468000"/>
              <a:gd name="connsiteY198" fmla="*/ 21943 h 468000"/>
              <a:gd name="connsiteX199" fmla="*/ 234005 w 468000"/>
              <a:gd name="connsiteY199" fmla="*/ 14631 h 468000"/>
              <a:gd name="connsiteX200" fmla="*/ 179845 w 468000"/>
              <a:gd name="connsiteY200" fmla="*/ 36485 h 468000"/>
              <a:gd name="connsiteX201" fmla="*/ 133619 w 468000"/>
              <a:gd name="connsiteY201" fmla="*/ 105504 h 468000"/>
              <a:gd name="connsiteX202" fmla="*/ 132851 w 468000"/>
              <a:gd name="connsiteY202" fmla="*/ 105426 h 468000"/>
              <a:gd name="connsiteX203" fmla="*/ 103632 w 468000"/>
              <a:gd name="connsiteY203" fmla="*/ 134377 h 468000"/>
              <a:gd name="connsiteX204" fmla="*/ 36448 w 468000"/>
              <a:gd name="connsiteY204" fmla="*/ 179972 h 468000"/>
              <a:gd name="connsiteX205" fmla="*/ 179845 w 468000"/>
              <a:gd name="connsiteY205" fmla="*/ 36485 h 468000"/>
              <a:gd name="connsiteX206" fmla="*/ 21943 w 468000"/>
              <a:gd name="connsiteY206" fmla="*/ 226693 h 468000"/>
              <a:gd name="connsiteX207" fmla="*/ 29255 w 468000"/>
              <a:gd name="connsiteY207" fmla="*/ 234006 h 468000"/>
              <a:gd name="connsiteX208" fmla="*/ 21943 w 468000"/>
              <a:gd name="connsiteY208" fmla="*/ 241318 h 468000"/>
              <a:gd name="connsiteX209" fmla="*/ 14630 w 468000"/>
              <a:gd name="connsiteY209" fmla="*/ 234006 h 468000"/>
              <a:gd name="connsiteX210" fmla="*/ 21943 w 468000"/>
              <a:gd name="connsiteY210" fmla="*/ 226693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68000" h="468000">
                <a:moveTo>
                  <a:pt x="15621" y="254904"/>
                </a:moveTo>
                <a:cubicBezTo>
                  <a:pt x="25475" y="359607"/>
                  <a:pt x="108389" y="442508"/>
                  <a:pt x="213093" y="452346"/>
                </a:cubicBezTo>
                <a:cubicBezTo>
                  <a:pt x="216480" y="463895"/>
                  <a:pt x="228589" y="470512"/>
                  <a:pt x="240138" y="467125"/>
                </a:cubicBezTo>
                <a:cubicBezTo>
                  <a:pt x="247254" y="465038"/>
                  <a:pt x="252821" y="459475"/>
                  <a:pt x="254913" y="452360"/>
                </a:cubicBezTo>
                <a:cubicBezTo>
                  <a:pt x="359607" y="442505"/>
                  <a:pt x="442506" y="359607"/>
                  <a:pt x="452361" y="254913"/>
                </a:cubicBezTo>
                <a:cubicBezTo>
                  <a:pt x="463908" y="251517"/>
                  <a:pt x="470516" y="239403"/>
                  <a:pt x="467120" y="227857"/>
                </a:cubicBezTo>
                <a:cubicBezTo>
                  <a:pt x="465027" y="220740"/>
                  <a:pt x="459457" y="215176"/>
                  <a:pt x="452338" y="213091"/>
                </a:cubicBezTo>
                <a:cubicBezTo>
                  <a:pt x="442234" y="108520"/>
                  <a:pt x="359479" y="25754"/>
                  <a:pt x="254909" y="15637"/>
                </a:cubicBezTo>
                <a:cubicBezTo>
                  <a:pt x="251506" y="4092"/>
                  <a:pt x="239388" y="-2508"/>
                  <a:pt x="227844" y="895"/>
                </a:cubicBezTo>
                <a:cubicBezTo>
                  <a:pt x="220732" y="2991"/>
                  <a:pt x="215174" y="8559"/>
                  <a:pt x="213091" y="15674"/>
                </a:cubicBezTo>
                <a:cubicBezTo>
                  <a:pt x="108378" y="25467"/>
                  <a:pt x="25452" y="108386"/>
                  <a:pt x="15651" y="213098"/>
                </a:cubicBezTo>
                <a:cubicBezTo>
                  <a:pt x="4104" y="216493"/>
                  <a:pt x="-2504" y="228605"/>
                  <a:pt x="891" y="240152"/>
                </a:cubicBezTo>
                <a:cubicBezTo>
                  <a:pt x="2978" y="247251"/>
                  <a:pt x="8525" y="252806"/>
                  <a:pt x="15621" y="254904"/>
                </a:cubicBezTo>
                <a:lnTo>
                  <a:pt x="15621" y="254904"/>
                </a:lnTo>
                <a:close/>
                <a:moveTo>
                  <a:pt x="107318" y="148655"/>
                </a:moveTo>
                <a:cubicBezTo>
                  <a:pt x="109764" y="153134"/>
                  <a:pt x="113339" y="156895"/>
                  <a:pt x="117687" y="159565"/>
                </a:cubicBezTo>
                <a:cubicBezTo>
                  <a:pt x="114664" y="174716"/>
                  <a:pt x="112597" y="190042"/>
                  <a:pt x="111499" y="205453"/>
                </a:cubicBezTo>
                <a:cubicBezTo>
                  <a:pt x="100754" y="207831"/>
                  <a:pt x="92254" y="216039"/>
                  <a:pt x="89501" y="226693"/>
                </a:cubicBezTo>
                <a:lnTo>
                  <a:pt x="42533" y="226693"/>
                </a:lnTo>
                <a:cubicBezTo>
                  <a:pt x="40745" y="221693"/>
                  <a:pt x="37202" y="217513"/>
                  <a:pt x="32563" y="214930"/>
                </a:cubicBezTo>
                <a:cubicBezTo>
                  <a:pt x="41346" y="188957"/>
                  <a:pt x="67880" y="165357"/>
                  <a:pt x="107318" y="148655"/>
                </a:cubicBezTo>
                <a:close/>
                <a:moveTo>
                  <a:pt x="214914" y="32535"/>
                </a:moveTo>
                <a:cubicBezTo>
                  <a:pt x="217496" y="37188"/>
                  <a:pt x="221683" y="40741"/>
                  <a:pt x="226693" y="42533"/>
                </a:cubicBezTo>
                <a:lnTo>
                  <a:pt x="226693" y="81482"/>
                </a:lnTo>
                <a:cubicBezTo>
                  <a:pt x="213812" y="84797"/>
                  <a:pt x="204795" y="96393"/>
                  <a:pt x="204755" y="109693"/>
                </a:cubicBezTo>
                <a:cubicBezTo>
                  <a:pt x="204755" y="110311"/>
                  <a:pt x="204900" y="110889"/>
                  <a:pt x="204938" y="111497"/>
                </a:cubicBezTo>
                <a:cubicBezTo>
                  <a:pt x="188821" y="112667"/>
                  <a:pt x="172799" y="114902"/>
                  <a:pt x="156977" y="118185"/>
                </a:cubicBezTo>
                <a:cubicBezTo>
                  <a:pt x="154543" y="114690"/>
                  <a:pt x="151378" y="111767"/>
                  <a:pt x="147702" y="109617"/>
                </a:cubicBezTo>
                <a:cubicBezTo>
                  <a:pt x="164437" y="68853"/>
                  <a:pt x="188361" y="41514"/>
                  <a:pt x="214914" y="32535"/>
                </a:cubicBezTo>
                <a:lnTo>
                  <a:pt x="214914" y="32535"/>
                </a:lnTo>
                <a:close/>
                <a:moveTo>
                  <a:pt x="253095" y="32537"/>
                </a:moveTo>
                <a:cubicBezTo>
                  <a:pt x="279817" y="41594"/>
                  <a:pt x="303942" y="69382"/>
                  <a:pt x="320701" y="110678"/>
                </a:cubicBezTo>
                <a:cubicBezTo>
                  <a:pt x="317510" y="112715"/>
                  <a:pt x="314742" y="115350"/>
                  <a:pt x="312550" y="118438"/>
                </a:cubicBezTo>
                <a:cubicBezTo>
                  <a:pt x="296236" y="114996"/>
                  <a:pt x="279705" y="112674"/>
                  <a:pt x="263074" y="111488"/>
                </a:cubicBezTo>
                <a:cubicBezTo>
                  <a:pt x="263111" y="110883"/>
                  <a:pt x="263255" y="110308"/>
                  <a:pt x="263255" y="109693"/>
                </a:cubicBezTo>
                <a:cubicBezTo>
                  <a:pt x="263216" y="96393"/>
                  <a:pt x="254199" y="84797"/>
                  <a:pt x="241318" y="81482"/>
                </a:cubicBezTo>
                <a:lnTo>
                  <a:pt x="241318" y="42533"/>
                </a:lnTo>
                <a:cubicBezTo>
                  <a:pt x="246327" y="40742"/>
                  <a:pt x="250514" y="37189"/>
                  <a:pt x="253095" y="32537"/>
                </a:cubicBezTo>
                <a:close/>
                <a:moveTo>
                  <a:pt x="435528" y="214886"/>
                </a:moveTo>
                <a:cubicBezTo>
                  <a:pt x="430851" y="217465"/>
                  <a:pt x="427276" y="221664"/>
                  <a:pt x="425478" y="226693"/>
                </a:cubicBezTo>
                <a:lnTo>
                  <a:pt x="378510" y="226693"/>
                </a:lnTo>
                <a:cubicBezTo>
                  <a:pt x="375757" y="216039"/>
                  <a:pt x="367257" y="207832"/>
                  <a:pt x="356514" y="205453"/>
                </a:cubicBezTo>
                <a:cubicBezTo>
                  <a:pt x="355441" y="190434"/>
                  <a:pt x="353448" y="175494"/>
                  <a:pt x="350547" y="160718"/>
                </a:cubicBezTo>
                <a:cubicBezTo>
                  <a:pt x="355366" y="158025"/>
                  <a:pt x="359324" y="154022"/>
                  <a:pt x="361964" y="149173"/>
                </a:cubicBezTo>
                <a:cubicBezTo>
                  <a:pt x="400771" y="165828"/>
                  <a:pt x="426820" y="189108"/>
                  <a:pt x="435528" y="214886"/>
                </a:cubicBezTo>
                <a:close/>
                <a:moveTo>
                  <a:pt x="349906" y="310601"/>
                </a:moveTo>
                <a:cubicBezTo>
                  <a:pt x="353168" y="294751"/>
                  <a:pt x="355375" y="278702"/>
                  <a:pt x="356513" y="262559"/>
                </a:cubicBezTo>
                <a:cubicBezTo>
                  <a:pt x="367257" y="260180"/>
                  <a:pt x="375757" y="251973"/>
                  <a:pt x="378510" y="241318"/>
                </a:cubicBezTo>
                <a:lnTo>
                  <a:pt x="425478" y="241318"/>
                </a:lnTo>
                <a:cubicBezTo>
                  <a:pt x="427273" y="246337"/>
                  <a:pt x="430836" y="250530"/>
                  <a:pt x="435500" y="253110"/>
                </a:cubicBezTo>
                <a:cubicBezTo>
                  <a:pt x="426630" y="279210"/>
                  <a:pt x="399942" y="302841"/>
                  <a:pt x="360208" y="319529"/>
                </a:cubicBezTo>
                <a:cubicBezTo>
                  <a:pt x="357523" y="315785"/>
                  <a:pt x="353994" y="312727"/>
                  <a:pt x="349906" y="310601"/>
                </a:cubicBezTo>
                <a:lnTo>
                  <a:pt x="349906" y="310601"/>
                </a:lnTo>
                <a:close/>
                <a:moveTo>
                  <a:pt x="253097" y="435477"/>
                </a:moveTo>
                <a:cubicBezTo>
                  <a:pt x="250515" y="430824"/>
                  <a:pt x="246328" y="427270"/>
                  <a:pt x="241318" y="425478"/>
                </a:cubicBezTo>
                <a:lnTo>
                  <a:pt x="241318" y="386530"/>
                </a:lnTo>
                <a:cubicBezTo>
                  <a:pt x="254199" y="383215"/>
                  <a:pt x="263216" y="371619"/>
                  <a:pt x="263255" y="358318"/>
                </a:cubicBezTo>
                <a:cubicBezTo>
                  <a:pt x="263255" y="357675"/>
                  <a:pt x="263106" y="357072"/>
                  <a:pt x="263065" y="356439"/>
                </a:cubicBezTo>
                <a:cubicBezTo>
                  <a:pt x="279032" y="355290"/>
                  <a:pt x="294906" y="353099"/>
                  <a:pt x="310587" y="349881"/>
                </a:cubicBezTo>
                <a:cubicBezTo>
                  <a:pt x="312716" y="353986"/>
                  <a:pt x="315785" y="357530"/>
                  <a:pt x="319545" y="360223"/>
                </a:cubicBezTo>
                <a:cubicBezTo>
                  <a:pt x="302840" y="399927"/>
                  <a:pt x="279188" y="426626"/>
                  <a:pt x="253097" y="435477"/>
                </a:cubicBezTo>
                <a:lnTo>
                  <a:pt x="253097" y="435477"/>
                </a:lnTo>
                <a:close/>
                <a:moveTo>
                  <a:pt x="214916" y="435474"/>
                </a:moveTo>
                <a:cubicBezTo>
                  <a:pt x="188888" y="426639"/>
                  <a:pt x="165245" y="399978"/>
                  <a:pt x="148546" y="360371"/>
                </a:cubicBezTo>
                <a:cubicBezTo>
                  <a:pt x="152577" y="357765"/>
                  <a:pt x="155906" y="354209"/>
                  <a:pt x="158240" y="350015"/>
                </a:cubicBezTo>
                <a:cubicBezTo>
                  <a:pt x="173655" y="353150"/>
                  <a:pt x="189256" y="355293"/>
                  <a:pt x="204946" y="356430"/>
                </a:cubicBezTo>
                <a:cubicBezTo>
                  <a:pt x="204905" y="357066"/>
                  <a:pt x="204755" y="357672"/>
                  <a:pt x="204755" y="358318"/>
                </a:cubicBezTo>
                <a:cubicBezTo>
                  <a:pt x="204795" y="371619"/>
                  <a:pt x="213812" y="383215"/>
                  <a:pt x="226693" y="386530"/>
                </a:cubicBezTo>
                <a:lnTo>
                  <a:pt x="226693" y="425478"/>
                </a:lnTo>
                <a:cubicBezTo>
                  <a:pt x="221684" y="427269"/>
                  <a:pt x="217497" y="430822"/>
                  <a:pt x="214916" y="435473"/>
                </a:cubicBezTo>
                <a:lnTo>
                  <a:pt x="214916" y="435474"/>
                </a:lnTo>
                <a:close/>
                <a:moveTo>
                  <a:pt x="108435" y="319737"/>
                </a:moveTo>
                <a:cubicBezTo>
                  <a:pt x="68418" y="303032"/>
                  <a:pt x="41488" y="279285"/>
                  <a:pt x="32585" y="253069"/>
                </a:cubicBezTo>
                <a:cubicBezTo>
                  <a:pt x="37214" y="250485"/>
                  <a:pt x="40748" y="246310"/>
                  <a:pt x="42533" y="241318"/>
                </a:cubicBezTo>
                <a:lnTo>
                  <a:pt x="89501" y="241318"/>
                </a:lnTo>
                <a:cubicBezTo>
                  <a:pt x="92254" y="251974"/>
                  <a:pt x="100756" y="260182"/>
                  <a:pt x="111502" y="262560"/>
                </a:cubicBezTo>
                <a:cubicBezTo>
                  <a:pt x="112653" y="278713"/>
                  <a:pt x="114871" y="294773"/>
                  <a:pt x="118144" y="310633"/>
                </a:cubicBezTo>
                <a:cubicBezTo>
                  <a:pt x="114253" y="312884"/>
                  <a:pt x="110931" y="315999"/>
                  <a:pt x="108435" y="319737"/>
                </a:cubicBezTo>
                <a:close/>
                <a:moveTo>
                  <a:pt x="132851" y="163926"/>
                </a:moveTo>
                <a:cubicBezTo>
                  <a:pt x="148999" y="163909"/>
                  <a:pt x="162084" y="150824"/>
                  <a:pt x="162101" y="134676"/>
                </a:cubicBezTo>
                <a:cubicBezTo>
                  <a:pt x="162101" y="133800"/>
                  <a:pt x="161919" y="132975"/>
                  <a:pt x="161843" y="132118"/>
                </a:cubicBezTo>
                <a:cubicBezTo>
                  <a:pt x="177611" y="128933"/>
                  <a:pt x="193578" y="126825"/>
                  <a:pt x="209632" y="125807"/>
                </a:cubicBezTo>
                <a:cubicBezTo>
                  <a:pt x="213635" y="131803"/>
                  <a:pt x="219710" y="136111"/>
                  <a:pt x="226693" y="137905"/>
                </a:cubicBezTo>
                <a:lnTo>
                  <a:pt x="226693" y="190791"/>
                </a:lnTo>
                <a:cubicBezTo>
                  <a:pt x="208319" y="193927"/>
                  <a:pt x="193926" y="208319"/>
                  <a:pt x="190791" y="226693"/>
                </a:cubicBezTo>
                <a:lnTo>
                  <a:pt x="145924" y="226693"/>
                </a:lnTo>
                <a:cubicBezTo>
                  <a:pt x="143352" y="216857"/>
                  <a:pt x="135847" y="209067"/>
                  <a:pt x="126113" y="206133"/>
                </a:cubicBezTo>
                <a:cubicBezTo>
                  <a:pt x="127139" y="191926"/>
                  <a:pt x="129025" y="177795"/>
                  <a:pt x="131760" y="163816"/>
                </a:cubicBezTo>
                <a:cubicBezTo>
                  <a:pt x="132130" y="163830"/>
                  <a:pt x="132477" y="163926"/>
                  <a:pt x="132851" y="163926"/>
                </a:cubicBezTo>
                <a:close/>
                <a:moveTo>
                  <a:pt x="234005" y="95068"/>
                </a:moveTo>
                <a:cubicBezTo>
                  <a:pt x="242082" y="95068"/>
                  <a:pt x="248630" y="101616"/>
                  <a:pt x="248630" y="109693"/>
                </a:cubicBezTo>
                <a:cubicBezTo>
                  <a:pt x="248630" y="117770"/>
                  <a:pt x="242082" y="124318"/>
                  <a:pt x="234005" y="124318"/>
                </a:cubicBezTo>
                <a:cubicBezTo>
                  <a:pt x="225928" y="124318"/>
                  <a:pt x="219380" y="117770"/>
                  <a:pt x="219380" y="109693"/>
                </a:cubicBezTo>
                <a:cubicBezTo>
                  <a:pt x="219389" y="101620"/>
                  <a:pt x="225932" y="95077"/>
                  <a:pt x="234005" y="95068"/>
                </a:cubicBezTo>
                <a:close/>
                <a:moveTo>
                  <a:pt x="258377" y="125809"/>
                </a:moveTo>
                <a:cubicBezTo>
                  <a:pt x="274860" y="126837"/>
                  <a:pt x="291251" y="129017"/>
                  <a:pt x="307429" y="132333"/>
                </a:cubicBezTo>
                <a:cubicBezTo>
                  <a:pt x="307278" y="133312"/>
                  <a:pt x="307179" y="134298"/>
                  <a:pt x="307130" y="135287"/>
                </a:cubicBezTo>
                <a:cubicBezTo>
                  <a:pt x="307147" y="151434"/>
                  <a:pt x="320233" y="164520"/>
                  <a:pt x="336380" y="164537"/>
                </a:cubicBezTo>
                <a:lnTo>
                  <a:pt x="336393" y="164536"/>
                </a:lnTo>
                <a:cubicBezTo>
                  <a:pt x="339051" y="178280"/>
                  <a:pt x="340891" y="192169"/>
                  <a:pt x="341904" y="206131"/>
                </a:cubicBezTo>
                <a:cubicBezTo>
                  <a:pt x="332167" y="209064"/>
                  <a:pt x="324659" y="216855"/>
                  <a:pt x="322087" y="226694"/>
                </a:cubicBezTo>
                <a:lnTo>
                  <a:pt x="277220" y="226694"/>
                </a:lnTo>
                <a:cubicBezTo>
                  <a:pt x="274084" y="208320"/>
                  <a:pt x="259692" y="193927"/>
                  <a:pt x="241318" y="190791"/>
                </a:cubicBezTo>
                <a:lnTo>
                  <a:pt x="241318" y="137905"/>
                </a:lnTo>
                <a:cubicBezTo>
                  <a:pt x="248300" y="136112"/>
                  <a:pt x="254374" y="131805"/>
                  <a:pt x="258377" y="125809"/>
                </a:cubicBezTo>
                <a:close/>
                <a:moveTo>
                  <a:pt x="335669" y="307203"/>
                </a:moveTo>
                <a:cubicBezTo>
                  <a:pt x="320123" y="307590"/>
                  <a:pt x="307608" y="320093"/>
                  <a:pt x="307205" y="335639"/>
                </a:cubicBezTo>
                <a:cubicBezTo>
                  <a:pt x="291080" y="338926"/>
                  <a:pt x="274746" y="341085"/>
                  <a:pt x="258322" y="342101"/>
                </a:cubicBezTo>
                <a:cubicBezTo>
                  <a:pt x="254314" y="336155"/>
                  <a:pt x="248263" y="331887"/>
                  <a:pt x="241318" y="330107"/>
                </a:cubicBezTo>
                <a:lnTo>
                  <a:pt x="241318" y="277220"/>
                </a:lnTo>
                <a:cubicBezTo>
                  <a:pt x="259692" y="274085"/>
                  <a:pt x="274084" y="259692"/>
                  <a:pt x="277220" y="241318"/>
                </a:cubicBezTo>
                <a:lnTo>
                  <a:pt x="322087" y="241318"/>
                </a:lnTo>
                <a:cubicBezTo>
                  <a:pt x="324659" y="251157"/>
                  <a:pt x="332167" y="258948"/>
                  <a:pt x="341904" y="261881"/>
                </a:cubicBezTo>
                <a:cubicBezTo>
                  <a:pt x="340812" y="277108"/>
                  <a:pt x="338729" y="292247"/>
                  <a:pt x="335669" y="307203"/>
                </a:cubicBezTo>
                <a:close/>
                <a:moveTo>
                  <a:pt x="234005" y="372943"/>
                </a:moveTo>
                <a:cubicBezTo>
                  <a:pt x="225928" y="372943"/>
                  <a:pt x="219380" y="366395"/>
                  <a:pt x="219380" y="358318"/>
                </a:cubicBezTo>
                <a:cubicBezTo>
                  <a:pt x="219380" y="350241"/>
                  <a:pt x="225928" y="343693"/>
                  <a:pt x="234005" y="343693"/>
                </a:cubicBezTo>
                <a:cubicBezTo>
                  <a:pt x="242082" y="343693"/>
                  <a:pt x="248630" y="350241"/>
                  <a:pt x="248630" y="358318"/>
                </a:cubicBezTo>
                <a:cubicBezTo>
                  <a:pt x="248621" y="366392"/>
                  <a:pt x="242079" y="372934"/>
                  <a:pt x="234005" y="372943"/>
                </a:cubicBezTo>
                <a:close/>
                <a:moveTo>
                  <a:pt x="209678" y="342121"/>
                </a:moveTo>
                <a:cubicBezTo>
                  <a:pt x="193693" y="341114"/>
                  <a:pt x="177794" y="339024"/>
                  <a:pt x="162092" y="335867"/>
                </a:cubicBezTo>
                <a:lnTo>
                  <a:pt x="162101" y="335770"/>
                </a:lnTo>
                <a:cubicBezTo>
                  <a:pt x="162084" y="319623"/>
                  <a:pt x="148999" y="306537"/>
                  <a:pt x="132851" y="306520"/>
                </a:cubicBezTo>
                <a:cubicBezTo>
                  <a:pt x="132643" y="306520"/>
                  <a:pt x="132449" y="306577"/>
                  <a:pt x="132241" y="306582"/>
                </a:cubicBezTo>
                <a:cubicBezTo>
                  <a:pt x="129246" y="291827"/>
                  <a:pt x="127198" y="276896"/>
                  <a:pt x="126108" y="261880"/>
                </a:cubicBezTo>
                <a:cubicBezTo>
                  <a:pt x="135845" y="258946"/>
                  <a:pt x="143352" y="251156"/>
                  <a:pt x="145924" y="241318"/>
                </a:cubicBezTo>
                <a:lnTo>
                  <a:pt x="190791" y="241318"/>
                </a:lnTo>
                <a:cubicBezTo>
                  <a:pt x="193926" y="259692"/>
                  <a:pt x="208319" y="274085"/>
                  <a:pt x="226693" y="277220"/>
                </a:cubicBezTo>
                <a:lnTo>
                  <a:pt x="226693" y="330107"/>
                </a:lnTo>
                <a:cubicBezTo>
                  <a:pt x="219740" y="331890"/>
                  <a:pt x="213685" y="336166"/>
                  <a:pt x="209678" y="342121"/>
                </a:cubicBezTo>
                <a:close/>
                <a:moveTo>
                  <a:pt x="234005" y="204756"/>
                </a:moveTo>
                <a:cubicBezTo>
                  <a:pt x="250160" y="204756"/>
                  <a:pt x="263255" y="217851"/>
                  <a:pt x="263255" y="234006"/>
                </a:cubicBezTo>
                <a:cubicBezTo>
                  <a:pt x="263255" y="250160"/>
                  <a:pt x="250160" y="263256"/>
                  <a:pt x="234005" y="263256"/>
                </a:cubicBezTo>
                <a:cubicBezTo>
                  <a:pt x="217851" y="263256"/>
                  <a:pt x="204755" y="250160"/>
                  <a:pt x="204755" y="234006"/>
                </a:cubicBezTo>
                <a:cubicBezTo>
                  <a:pt x="204772" y="217859"/>
                  <a:pt x="217858" y="204773"/>
                  <a:pt x="234005" y="204756"/>
                </a:cubicBezTo>
                <a:close/>
                <a:moveTo>
                  <a:pt x="350298" y="248631"/>
                </a:moveTo>
                <a:cubicBezTo>
                  <a:pt x="342221" y="248631"/>
                  <a:pt x="335673" y="242083"/>
                  <a:pt x="335673" y="234006"/>
                </a:cubicBezTo>
                <a:cubicBezTo>
                  <a:pt x="335673" y="225929"/>
                  <a:pt x="342221" y="219381"/>
                  <a:pt x="350298" y="219381"/>
                </a:cubicBezTo>
                <a:cubicBezTo>
                  <a:pt x="358375" y="219381"/>
                  <a:pt x="364923" y="225929"/>
                  <a:pt x="364923" y="234006"/>
                </a:cubicBezTo>
                <a:cubicBezTo>
                  <a:pt x="364914" y="242079"/>
                  <a:pt x="358372" y="248622"/>
                  <a:pt x="350298" y="248631"/>
                </a:cubicBezTo>
                <a:close/>
                <a:moveTo>
                  <a:pt x="117712" y="219381"/>
                </a:moveTo>
                <a:cubicBezTo>
                  <a:pt x="125789" y="219381"/>
                  <a:pt x="132337" y="225929"/>
                  <a:pt x="132337" y="234006"/>
                </a:cubicBezTo>
                <a:cubicBezTo>
                  <a:pt x="132337" y="242083"/>
                  <a:pt x="125789" y="248631"/>
                  <a:pt x="117712" y="248631"/>
                </a:cubicBezTo>
                <a:cubicBezTo>
                  <a:pt x="109635" y="248631"/>
                  <a:pt x="103087" y="242083"/>
                  <a:pt x="103087" y="234006"/>
                </a:cubicBezTo>
                <a:cubicBezTo>
                  <a:pt x="103096" y="225932"/>
                  <a:pt x="109639" y="219390"/>
                  <a:pt x="117712" y="219381"/>
                </a:cubicBezTo>
                <a:close/>
                <a:moveTo>
                  <a:pt x="132851" y="321145"/>
                </a:moveTo>
                <a:cubicBezTo>
                  <a:pt x="140929" y="321145"/>
                  <a:pt x="147476" y="327693"/>
                  <a:pt x="147476" y="335770"/>
                </a:cubicBezTo>
                <a:cubicBezTo>
                  <a:pt x="147476" y="343847"/>
                  <a:pt x="140929" y="350395"/>
                  <a:pt x="132851" y="350395"/>
                </a:cubicBezTo>
                <a:cubicBezTo>
                  <a:pt x="124774" y="350395"/>
                  <a:pt x="118226" y="343847"/>
                  <a:pt x="118226" y="335770"/>
                </a:cubicBezTo>
                <a:cubicBezTo>
                  <a:pt x="118236" y="327697"/>
                  <a:pt x="124778" y="321154"/>
                  <a:pt x="132851" y="321145"/>
                </a:cubicBezTo>
                <a:close/>
                <a:moveTo>
                  <a:pt x="336380" y="351006"/>
                </a:moveTo>
                <a:cubicBezTo>
                  <a:pt x="328303" y="351006"/>
                  <a:pt x="321755" y="344458"/>
                  <a:pt x="321755" y="336381"/>
                </a:cubicBezTo>
                <a:cubicBezTo>
                  <a:pt x="321755" y="328304"/>
                  <a:pt x="328303" y="321756"/>
                  <a:pt x="336380" y="321756"/>
                </a:cubicBezTo>
                <a:cubicBezTo>
                  <a:pt x="344457" y="321756"/>
                  <a:pt x="351005" y="328304"/>
                  <a:pt x="351005" y="336381"/>
                </a:cubicBezTo>
                <a:cubicBezTo>
                  <a:pt x="350996" y="344454"/>
                  <a:pt x="344454" y="350997"/>
                  <a:pt x="336380" y="351006"/>
                </a:cubicBezTo>
                <a:close/>
                <a:moveTo>
                  <a:pt x="336380" y="149912"/>
                </a:moveTo>
                <a:cubicBezTo>
                  <a:pt x="328303" y="149912"/>
                  <a:pt x="321755" y="143364"/>
                  <a:pt x="321755" y="135287"/>
                </a:cubicBezTo>
                <a:cubicBezTo>
                  <a:pt x="321755" y="127210"/>
                  <a:pt x="328303" y="120662"/>
                  <a:pt x="336380" y="120662"/>
                </a:cubicBezTo>
                <a:cubicBezTo>
                  <a:pt x="344457" y="120662"/>
                  <a:pt x="351005" y="127210"/>
                  <a:pt x="351005" y="135287"/>
                </a:cubicBezTo>
                <a:cubicBezTo>
                  <a:pt x="350996" y="143360"/>
                  <a:pt x="344454" y="149903"/>
                  <a:pt x="336380" y="149912"/>
                </a:cubicBezTo>
                <a:close/>
                <a:moveTo>
                  <a:pt x="132851" y="120051"/>
                </a:moveTo>
                <a:cubicBezTo>
                  <a:pt x="140929" y="120051"/>
                  <a:pt x="147476" y="126599"/>
                  <a:pt x="147476" y="134676"/>
                </a:cubicBezTo>
                <a:cubicBezTo>
                  <a:pt x="147476" y="142754"/>
                  <a:pt x="140929" y="149301"/>
                  <a:pt x="132851" y="149301"/>
                </a:cubicBezTo>
                <a:cubicBezTo>
                  <a:pt x="124774" y="149301"/>
                  <a:pt x="118226" y="142754"/>
                  <a:pt x="118226" y="134676"/>
                </a:cubicBezTo>
                <a:cubicBezTo>
                  <a:pt x="118236" y="126603"/>
                  <a:pt x="124778" y="120061"/>
                  <a:pt x="132851" y="120051"/>
                </a:cubicBezTo>
                <a:close/>
                <a:moveTo>
                  <a:pt x="36468" y="287996"/>
                </a:moveTo>
                <a:cubicBezTo>
                  <a:pt x="55056" y="308247"/>
                  <a:pt x="78119" y="323874"/>
                  <a:pt x="103818" y="333631"/>
                </a:cubicBezTo>
                <a:cubicBezTo>
                  <a:pt x="103765" y="334350"/>
                  <a:pt x="103601" y="335038"/>
                  <a:pt x="103601" y="335770"/>
                </a:cubicBezTo>
                <a:cubicBezTo>
                  <a:pt x="103619" y="351918"/>
                  <a:pt x="116704" y="365003"/>
                  <a:pt x="132851" y="365020"/>
                </a:cubicBezTo>
                <a:cubicBezTo>
                  <a:pt x="133447" y="365020"/>
                  <a:pt x="134004" y="364880"/>
                  <a:pt x="134592" y="364845"/>
                </a:cubicBezTo>
                <a:cubicBezTo>
                  <a:pt x="144337" y="390276"/>
                  <a:pt x="159850" y="413099"/>
                  <a:pt x="179912" y="431518"/>
                </a:cubicBezTo>
                <a:cubicBezTo>
                  <a:pt x="110048" y="412466"/>
                  <a:pt x="55481" y="357870"/>
                  <a:pt x="36468" y="287996"/>
                </a:cubicBezTo>
                <a:close/>
                <a:moveTo>
                  <a:pt x="234005" y="453381"/>
                </a:moveTo>
                <a:cubicBezTo>
                  <a:pt x="229967" y="453381"/>
                  <a:pt x="226693" y="450107"/>
                  <a:pt x="226693" y="446068"/>
                </a:cubicBezTo>
                <a:cubicBezTo>
                  <a:pt x="226693" y="442030"/>
                  <a:pt x="229967" y="438756"/>
                  <a:pt x="234005" y="438756"/>
                </a:cubicBezTo>
                <a:cubicBezTo>
                  <a:pt x="238044" y="438756"/>
                  <a:pt x="241318" y="442030"/>
                  <a:pt x="241318" y="446068"/>
                </a:cubicBezTo>
                <a:cubicBezTo>
                  <a:pt x="241314" y="450105"/>
                  <a:pt x="238042" y="453377"/>
                  <a:pt x="234005" y="453381"/>
                </a:cubicBezTo>
                <a:close/>
                <a:moveTo>
                  <a:pt x="288136" y="431500"/>
                </a:moveTo>
                <a:cubicBezTo>
                  <a:pt x="308068" y="413205"/>
                  <a:pt x="323505" y="390555"/>
                  <a:pt x="333243" y="365313"/>
                </a:cubicBezTo>
                <a:cubicBezTo>
                  <a:pt x="334282" y="365477"/>
                  <a:pt x="335330" y="365583"/>
                  <a:pt x="336380" y="365631"/>
                </a:cubicBezTo>
                <a:cubicBezTo>
                  <a:pt x="352527" y="365614"/>
                  <a:pt x="365613" y="352528"/>
                  <a:pt x="365630" y="336381"/>
                </a:cubicBezTo>
                <a:cubicBezTo>
                  <a:pt x="365582" y="335323"/>
                  <a:pt x="365476" y="334268"/>
                  <a:pt x="365311" y="333222"/>
                </a:cubicBezTo>
                <a:cubicBezTo>
                  <a:pt x="390545" y="323499"/>
                  <a:pt x="413193" y="308081"/>
                  <a:pt x="431491" y="288169"/>
                </a:cubicBezTo>
                <a:cubicBezTo>
                  <a:pt x="412430" y="357944"/>
                  <a:pt x="357914" y="412450"/>
                  <a:pt x="288136" y="431500"/>
                </a:cubicBezTo>
                <a:close/>
                <a:moveTo>
                  <a:pt x="446068" y="241318"/>
                </a:moveTo>
                <a:cubicBezTo>
                  <a:pt x="442029" y="241318"/>
                  <a:pt x="438755" y="238044"/>
                  <a:pt x="438755" y="234006"/>
                </a:cubicBezTo>
                <a:cubicBezTo>
                  <a:pt x="438755" y="229967"/>
                  <a:pt x="442029" y="226693"/>
                  <a:pt x="446068" y="226693"/>
                </a:cubicBezTo>
                <a:cubicBezTo>
                  <a:pt x="450106" y="226693"/>
                  <a:pt x="453380" y="229967"/>
                  <a:pt x="453380" y="234006"/>
                </a:cubicBezTo>
                <a:cubicBezTo>
                  <a:pt x="453376" y="238043"/>
                  <a:pt x="450105" y="241314"/>
                  <a:pt x="446068" y="241318"/>
                </a:cubicBezTo>
                <a:close/>
                <a:moveTo>
                  <a:pt x="431418" y="179627"/>
                </a:moveTo>
                <a:cubicBezTo>
                  <a:pt x="413200" y="159832"/>
                  <a:pt x="390673" y="144493"/>
                  <a:pt x="365580" y="134795"/>
                </a:cubicBezTo>
                <a:cubicBezTo>
                  <a:pt x="365310" y="118853"/>
                  <a:pt x="352324" y="106064"/>
                  <a:pt x="336380" y="106037"/>
                </a:cubicBezTo>
                <a:cubicBezTo>
                  <a:pt x="335789" y="106037"/>
                  <a:pt x="335237" y="106177"/>
                  <a:pt x="334655" y="106211"/>
                </a:cubicBezTo>
                <a:cubicBezTo>
                  <a:pt x="324912" y="79650"/>
                  <a:pt x="308998" y="55783"/>
                  <a:pt x="288224" y="36577"/>
                </a:cubicBezTo>
                <a:cubicBezTo>
                  <a:pt x="357772" y="55793"/>
                  <a:pt x="412132" y="110098"/>
                  <a:pt x="431418" y="179627"/>
                </a:cubicBezTo>
                <a:close/>
                <a:moveTo>
                  <a:pt x="234005" y="14631"/>
                </a:moveTo>
                <a:cubicBezTo>
                  <a:pt x="238044" y="14631"/>
                  <a:pt x="241318" y="17905"/>
                  <a:pt x="241318" y="21943"/>
                </a:cubicBezTo>
                <a:cubicBezTo>
                  <a:pt x="241318" y="25982"/>
                  <a:pt x="238044" y="29256"/>
                  <a:pt x="234005" y="29256"/>
                </a:cubicBezTo>
                <a:cubicBezTo>
                  <a:pt x="229967" y="29256"/>
                  <a:pt x="226693" y="25982"/>
                  <a:pt x="226693" y="21943"/>
                </a:cubicBezTo>
                <a:cubicBezTo>
                  <a:pt x="226697" y="17906"/>
                  <a:pt x="229968" y="14635"/>
                  <a:pt x="234005" y="14631"/>
                </a:cubicBezTo>
                <a:close/>
                <a:moveTo>
                  <a:pt x="179845" y="36485"/>
                </a:moveTo>
                <a:cubicBezTo>
                  <a:pt x="159202" y="55518"/>
                  <a:pt x="143361" y="79170"/>
                  <a:pt x="133619" y="105504"/>
                </a:cubicBezTo>
                <a:cubicBezTo>
                  <a:pt x="133358" y="105497"/>
                  <a:pt x="133115" y="105426"/>
                  <a:pt x="132851" y="105426"/>
                </a:cubicBezTo>
                <a:cubicBezTo>
                  <a:pt x="116828" y="105450"/>
                  <a:pt x="103804" y="118354"/>
                  <a:pt x="103632" y="134377"/>
                </a:cubicBezTo>
                <a:cubicBezTo>
                  <a:pt x="77994" y="144140"/>
                  <a:pt x="54989" y="159752"/>
                  <a:pt x="36448" y="179972"/>
                </a:cubicBezTo>
                <a:cubicBezTo>
                  <a:pt x="55437" y="110108"/>
                  <a:pt x="109993" y="55518"/>
                  <a:pt x="179845" y="36485"/>
                </a:cubicBezTo>
                <a:close/>
                <a:moveTo>
                  <a:pt x="21943" y="226693"/>
                </a:moveTo>
                <a:cubicBezTo>
                  <a:pt x="25981" y="226693"/>
                  <a:pt x="29255" y="229967"/>
                  <a:pt x="29255" y="234006"/>
                </a:cubicBezTo>
                <a:cubicBezTo>
                  <a:pt x="29255" y="238044"/>
                  <a:pt x="25981" y="241318"/>
                  <a:pt x="21943" y="241318"/>
                </a:cubicBezTo>
                <a:cubicBezTo>
                  <a:pt x="17904" y="241318"/>
                  <a:pt x="14630" y="238044"/>
                  <a:pt x="14630" y="234006"/>
                </a:cubicBezTo>
                <a:cubicBezTo>
                  <a:pt x="14634" y="229969"/>
                  <a:pt x="17906" y="226697"/>
                  <a:pt x="21943" y="226693"/>
                </a:cubicBezTo>
                <a:close/>
              </a:path>
            </a:pathLst>
          </a:custGeom>
          <a:solidFill>
            <a:srgbClr val="FFFFFF"/>
          </a:solidFill>
          <a:ln w="7293"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38" name="文本框 37"/>
          <p:cNvSpPr txBox="1"/>
          <p:nvPr>
            <p:custDataLst>
              <p:tags r:id="rId11"/>
            </p:custDataLst>
          </p:nvPr>
        </p:nvSpPr>
        <p:spPr>
          <a:xfrm>
            <a:off x="7422108" y="3872546"/>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（5）企业性向。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39" name="文本框 38"/>
          <p:cNvSpPr txBox="1"/>
          <p:nvPr>
            <p:custDataLst>
              <p:tags r:id="rId12"/>
            </p:custDataLst>
          </p:nvPr>
        </p:nvSpPr>
        <p:spPr>
          <a:xfrm>
            <a:off x="7421880" y="4303395"/>
            <a:ext cx="4356100" cy="636270"/>
          </a:xfrm>
          <a:prstGeom prst="rect">
            <a:avLst/>
          </a:prstGeom>
          <a:noFill/>
        </p:spPr>
        <p:txBody>
          <a:bodyPr wrap="square" tIns="0" bIns="46800" rtlCol="0" anchor="t" anchorCtr="0">
            <a:sp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这类职业的例子有：管理人员、律师以及公共关系管理者等。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9" name="Oval 25"/>
          <p:cNvSpPr/>
          <p:nvPr>
            <p:custDataLst>
              <p:tags r:id="rId13"/>
            </p:custDataLst>
          </p:nvPr>
        </p:nvSpPr>
        <p:spPr>
          <a:xfrm>
            <a:off x="6382463" y="391486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0" name="任意多边形: 形状 149"/>
          <p:cNvSpPr/>
          <p:nvPr>
            <p:custDataLst>
              <p:tags r:id="rId14"/>
            </p:custDataLst>
          </p:nvPr>
        </p:nvSpPr>
        <p:spPr>
          <a:xfrm>
            <a:off x="6631572" y="4163976"/>
            <a:ext cx="425740" cy="425741"/>
          </a:xfrm>
          <a:custGeom>
            <a:avLst/>
            <a:gdLst>
              <a:gd name="connsiteX0" fmla="*/ 391500 w 432000"/>
              <a:gd name="connsiteY0" fmla="*/ 391500 h 432000"/>
              <a:gd name="connsiteX1" fmla="*/ 405000 w 432000"/>
              <a:gd name="connsiteY1" fmla="*/ 391500 h 432000"/>
              <a:gd name="connsiteX2" fmla="*/ 405000 w 432000"/>
              <a:gd name="connsiteY2" fmla="*/ 405000 h 432000"/>
              <a:gd name="connsiteX3" fmla="*/ 391500 w 432000"/>
              <a:gd name="connsiteY3" fmla="*/ 405000 h 432000"/>
              <a:gd name="connsiteX4" fmla="*/ 364500 w 432000"/>
              <a:gd name="connsiteY4" fmla="*/ 391500 h 432000"/>
              <a:gd name="connsiteX5" fmla="*/ 378000 w 432000"/>
              <a:gd name="connsiteY5" fmla="*/ 391500 h 432000"/>
              <a:gd name="connsiteX6" fmla="*/ 378000 w 432000"/>
              <a:gd name="connsiteY6" fmla="*/ 405000 h 432000"/>
              <a:gd name="connsiteX7" fmla="*/ 364500 w 432000"/>
              <a:gd name="connsiteY7" fmla="*/ 405000 h 432000"/>
              <a:gd name="connsiteX8" fmla="*/ 337500 w 432000"/>
              <a:gd name="connsiteY8" fmla="*/ 391500 h 432000"/>
              <a:gd name="connsiteX9" fmla="*/ 351000 w 432000"/>
              <a:gd name="connsiteY9" fmla="*/ 391500 h 432000"/>
              <a:gd name="connsiteX10" fmla="*/ 351000 w 432000"/>
              <a:gd name="connsiteY10" fmla="*/ 405000 h 432000"/>
              <a:gd name="connsiteX11" fmla="*/ 337500 w 432000"/>
              <a:gd name="connsiteY11" fmla="*/ 405000 h 432000"/>
              <a:gd name="connsiteX12" fmla="*/ 310500 w 432000"/>
              <a:gd name="connsiteY12" fmla="*/ 391500 h 432000"/>
              <a:gd name="connsiteX13" fmla="*/ 324000 w 432000"/>
              <a:gd name="connsiteY13" fmla="*/ 391500 h 432000"/>
              <a:gd name="connsiteX14" fmla="*/ 324000 w 432000"/>
              <a:gd name="connsiteY14" fmla="*/ 405000 h 432000"/>
              <a:gd name="connsiteX15" fmla="*/ 310500 w 432000"/>
              <a:gd name="connsiteY15" fmla="*/ 405000 h 432000"/>
              <a:gd name="connsiteX16" fmla="*/ 283500 w 432000"/>
              <a:gd name="connsiteY16" fmla="*/ 391500 h 432000"/>
              <a:gd name="connsiteX17" fmla="*/ 297000 w 432000"/>
              <a:gd name="connsiteY17" fmla="*/ 391500 h 432000"/>
              <a:gd name="connsiteX18" fmla="*/ 297000 w 432000"/>
              <a:gd name="connsiteY18" fmla="*/ 405000 h 432000"/>
              <a:gd name="connsiteX19" fmla="*/ 283500 w 432000"/>
              <a:gd name="connsiteY19" fmla="*/ 405000 h 432000"/>
              <a:gd name="connsiteX20" fmla="*/ 256500 w 432000"/>
              <a:gd name="connsiteY20" fmla="*/ 391500 h 432000"/>
              <a:gd name="connsiteX21" fmla="*/ 270000 w 432000"/>
              <a:gd name="connsiteY21" fmla="*/ 391500 h 432000"/>
              <a:gd name="connsiteX22" fmla="*/ 270000 w 432000"/>
              <a:gd name="connsiteY22" fmla="*/ 405000 h 432000"/>
              <a:gd name="connsiteX23" fmla="*/ 256500 w 432000"/>
              <a:gd name="connsiteY23" fmla="*/ 405000 h 432000"/>
              <a:gd name="connsiteX24" fmla="*/ 229500 w 432000"/>
              <a:gd name="connsiteY24" fmla="*/ 391500 h 432000"/>
              <a:gd name="connsiteX25" fmla="*/ 243000 w 432000"/>
              <a:gd name="connsiteY25" fmla="*/ 391500 h 432000"/>
              <a:gd name="connsiteX26" fmla="*/ 243000 w 432000"/>
              <a:gd name="connsiteY26" fmla="*/ 405000 h 432000"/>
              <a:gd name="connsiteX27" fmla="*/ 229500 w 432000"/>
              <a:gd name="connsiteY27" fmla="*/ 405000 h 432000"/>
              <a:gd name="connsiteX28" fmla="*/ 202500 w 432000"/>
              <a:gd name="connsiteY28" fmla="*/ 391500 h 432000"/>
              <a:gd name="connsiteX29" fmla="*/ 216000 w 432000"/>
              <a:gd name="connsiteY29" fmla="*/ 391500 h 432000"/>
              <a:gd name="connsiteX30" fmla="*/ 216000 w 432000"/>
              <a:gd name="connsiteY30" fmla="*/ 405000 h 432000"/>
              <a:gd name="connsiteX31" fmla="*/ 202500 w 432000"/>
              <a:gd name="connsiteY31" fmla="*/ 405000 h 432000"/>
              <a:gd name="connsiteX32" fmla="*/ 175500 w 432000"/>
              <a:gd name="connsiteY32" fmla="*/ 391500 h 432000"/>
              <a:gd name="connsiteX33" fmla="*/ 189000 w 432000"/>
              <a:gd name="connsiteY33" fmla="*/ 391500 h 432000"/>
              <a:gd name="connsiteX34" fmla="*/ 189000 w 432000"/>
              <a:gd name="connsiteY34" fmla="*/ 405000 h 432000"/>
              <a:gd name="connsiteX35" fmla="*/ 175500 w 432000"/>
              <a:gd name="connsiteY35" fmla="*/ 405000 h 432000"/>
              <a:gd name="connsiteX36" fmla="*/ 148500 w 432000"/>
              <a:gd name="connsiteY36" fmla="*/ 391500 h 432000"/>
              <a:gd name="connsiteX37" fmla="*/ 162000 w 432000"/>
              <a:gd name="connsiteY37" fmla="*/ 391500 h 432000"/>
              <a:gd name="connsiteX38" fmla="*/ 162000 w 432000"/>
              <a:gd name="connsiteY38" fmla="*/ 405000 h 432000"/>
              <a:gd name="connsiteX39" fmla="*/ 148500 w 432000"/>
              <a:gd name="connsiteY39" fmla="*/ 405000 h 432000"/>
              <a:gd name="connsiteX40" fmla="*/ 121500 w 432000"/>
              <a:gd name="connsiteY40" fmla="*/ 391500 h 432000"/>
              <a:gd name="connsiteX41" fmla="*/ 135000 w 432000"/>
              <a:gd name="connsiteY41" fmla="*/ 391500 h 432000"/>
              <a:gd name="connsiteX42" fmla="*/ 135000 w 432000"/>
              <a:gd name="connsiteY42" fmla="*/ 405000 h 432000"/>
              <a:gd name="connsiteX43" fmla="*/ 121500 w 432000"/>
              <a:gd name="connsiteY43" fmla="*/ 405000 h 432000"/>
              <a:gd name="connsiteX44" fmla="*/ 94500 w 432000"/>
              <a:gd name="connsiteY44" fmla="*/ 391500 h 432000"/>
              <a:gd name="connsiteX45" fmla="*/ 108000 w 432000"/>
              <a:gd name="connsiteY45" fmla="*/ 391500 h 432000"/>
              <a:gd name="connsiteX46" fmla="*/ 108000 w 432000"/>
              <a:gd name="connsiteY46" fmla="*/ 405000 h 432000"/>
              <a:gd name="connsiteX47" fmla="*/ 94500 w 432000"/>
              <a:gd name="connsiteY47" fmla="*/ 405000 h 432000"/>
              <a:gd name="connsiteX48" fmla="*/ 82127 w 432000"/>
              <a:gd name="connsiteY48" fmla="*/ 270000 h 432000"/>
              <a:gd name="connsiteX49" fmla="*/ 135560 w 432000"/>
              <a:gd name="connsiteY49" fmla="*/ 270000 h 432000"/>
              <a:gd name="connsiteX50" fmla="*/ 135560 w 432000"/>
              <a:gd name="connsiteY50" fmla="*/ 283500 h 432000"/>
              <a:gd name="connsiteX51" fmla="*/ 82127 w 432000"/>
              <a:gd name="connsiteY51" fmla="*/ 283500 h 432000"/>
              <a:gd name="connsiteX52" fmla="*/ 67500 w 432000"/>
              <a:gd name="connsiteY52" fmla="*/ 256500 h 432000"/>
              <a:gd name="connsiteX53" fmla="*/ 67500 w 432000"/>
              <a:gd name="connsiteY53" fmla="*/ 297000 h 432000"/>
              <a:gd name="connsiteX54" fmla="*/ 148500 w 432000"/>
              <a:gd name="connsiteY54" fmla="*/ 297000 h 432000"/>
              <a:gd name="connsiteX55" fmla="*/ 148500 w 432000"/>
              <a:gd name="connsiteY55" fmla="*/ 256500 h 432000"/>
              <a:gd name="connsiteX56" fmla="*/ 67500 w 432000"/>
              <a:gd name="connsiteY56" fmla="*/ 189000 h 432000"/>
              <a:gd name="connsiteX57" fmla="*/ 67500 w 432000"/>
              <a:gd name="connsiteY57" fmla="*/ 243000 h 432000"/>
              <a:gd name="connsiteX58" fmla="*/ 162000 w 432000"/>
              <a:gd name="connsiteY58" fmla="*/ 243000 h 432000"/>
              <a:gd name="connsiteX59" fmla="*/ 162000 w 432000"/>
              <a:gd name="connsiteY59" fmla="*/ 310500 h 432000"/>
              <a:gd name="connsiteX60" fmla="*/ 67500 w 432000"/>
              <a:gd name="connsiteY60" fmla="*/ 310500 h 432000"/>
              <a:gd name="connsiteX61" fmla="*/ 67500 w 432000"/>
              <a:gd name="connsiteY61" fmla="*/ 398250 h 432000"/>
              <a:gd name="connsiteX62" fmla="*/ 60737 w 432000"/>
              <a:gd name="connsiteY62" fmla="*/ 418500 h 432000"/>
              <a:gd name="connsiteX63" fmla="*/ 398250 w 432000"/>
              <a:gd name="connsiteY63" fmla="*/ 418500 h 432000"/>
              <a:gd name="connsiteX64" fmla="*/ 418500 w 432000"/>
              <a:gd name="connsiteY64" fmla="*/ 398250 h 432000"/>
              <a:gd name="connsiteX65" fmla="*/ 418500 w 432000"/>
              <a:gd name="connsiteY65" fmla="*/ 189000 h 432000"/>
              <a:gd name="connsiteX66" fmla="*/ 13500 w 432000"/>
              <a:gd name="connsiteY66" fmla="*/ 128250 h 432000"/>
              <a:gd name="connsiteX67" fmla="*/ 13500 w 432000"/>
              <a:gd name="connsiteY67" fmla="*/ 398250 h 432000"/>
              <a:gd name="connsiteX68" fmla="*/ 33750 w 432000"/>
              <a:gd name="connsiteY68" fmla="*/ 418500 h 432000"/>
              <a:gd name="connsiteX69" fmla="*/ 54000 w 432000"/>
              <a:gd name="connsiteY69" fmla="*/ 398250 h 432000"/>
              <a:gd name="connsiteX70" fmla="*/ 54000 w 432000"/>
              <a:gd name="connsiteY70" fmla="*/ 175500 h 432000"/>
              <a:gd name="connsiteX71" fmla="*/ 108000 w 432000"/>
              <a:gd name="connsiteY71" fmla="*/ 175500 h 432000"/>
              <a:gd name="connsiteX72" fmla="*/ 108000 w 432000"/>
              <a:gd name="connsiteY72" fmla="*/ 148500 h 432000"/>
              <a:gd name="connsiteX73" fmla="*/ 96623 w 432000"/>
              <a:gd name="connsiteY73" fmla="*/ 148500 h 432000"/>
              <a:gd name="connsiteX74" fmla="*/ 81547 w 432000"/>
              <a:gd name="connsiteY74" fmla="*/ 128250 h 432000"/>
              <a:gd name="connsiteX75" fmla="*/ 200884 w 432000"/>
              <a:gd name="connsiteY75" fmla="*/ 13500 h 432000"/>
              <a:gd name="connsiteX76" fmla="*/ 216000 w 432000"/>
              <a:gd name="connsiteY76" fmla="*/ 62052 h 432000"/>
              <a:gd name="connsiteX77" fmla="*/ 216000 w 432000"/>
              <a:gd name="connsiteY77" fmla="*/ 94335 h 432000"/>
              <a:gd name="connsiteX78" fmla="*/ 206851 w 432000"/>
              <a:gd name="connsiteY78" fmla="*/ 94335 h 432000"/>
              <a:gd name="connsiteX79" fmla="*/ 260402 w 432000"/>
              <a:gd name="connsiteY79" fmla="*/ 136744 h 432000"/>
              <a:gd name="connsiteX80" fmla="*/ 307685 w 432000"/>
              <a:gd name="connsiteY80" fmla="*/ 94335 h 432000"/>
              <a:gd name="connsiteX81" fmla="*/ 297000 w 432000"/>
              <a:gd name="connsiteY81" fmla="*/ 94335 h 432000"/>
              <a:gd name="connsiteX82" fmla="*/ 297000 w 432000"/>
              <a:gd name="connsiteY82" fmla="*/ 62042 h 432000"/>
              <a:gd name="connsiteX83" fmla="*/ 248458 w 432000"/>
              <a:gd name="connsiteY83" fmla="*/ 13500 h 432000"/>
              <a:gd name="connsiteX84" fmla="*/ 98745 w 432000"/>
              <a:gd name="connsiteY84" fmla="*/ 13500 h 432000"/>
              <a:gd name="connsiteX85" fmla="*/ 121500 w 432000"/>
              <a:gd name="connsiteY85" fmla="*/ 60977 h 432000"/>
              <a:gd name="connsiteX86" fmla="*/ 121500 w 432000"/>
              <a:gd name="connsiteY86" fmla="*/ 135000 h 432000"/>
              <a:gd name="connsiteX87" fmla="*/ 122060 w 432000"/>
              <a:gd name="connsiteY87" fmla="*/ 135000 h 432000"/>
              <a:gd name="connsiteX88" fmla="*/ 122060 w 432000"/>
              <a:gd name="connsiteY88" fmla="*/ 148500 h 432000"/>
              <a:gd name="connsiteX89" fmla="*/ 121500 w 432000"/>
              <a:gd name="connsiteY89" fmla="*/ 148500 h 432000"/>
              <a:gd name="connsiteX90" fmla="*/ 121500 w 432000"/>
              <a:gd name="connsiteY90" fmla="*/ 175500 h 432000"/>
              <a:gd name="connsiteX91" fmla="*/ 378000 w 432000"/>
              <a:gd name="connsiteY91" fmla="*/ 175500 h 432000"/>
              <a:gd name="connsiteX92" fmla="*/ 378000 w 432000"/>
              <a:gd name="connsiteY92" fmla="*/ 60977 h 432000"/>
              <a:gd name="connsiteX93" fmla="*/ 330526 w 432000"/>
              <a:gd name="connsiteY93" fmla="*/ 13500 h 432000"/>
              <a:gd name="connsiteX94" fmla="*/ 286985 w 432000"/>
              <a:gd name="connsiteY94" fmla="*/ 13500 h 432000"/>
              <a:gd name="connsiteX95" fmla="*/ 310500 w 432000"/>
              <a:gd name="connsiteY95" fmla="*/ 62042 h 432000"/>
              <a:gd name="connsiteX96" fmla="*/ 310500 w 432000"/>
              <a:gd name="connsiteY96" fmla="*/ 80835 h 432000"/>
              <a:gd name="connsiteX97" fmla="*/ 342965 w 432000"/>
              <a:gd name="connsiteY97" fmla="*/ 80835 h 432000"/>
              <a:gd name="connsiteX98" fmla="*/ 260943 w 432000"/>
              <a:gd name="connsiteY98" fmla="*/ 154390 h 432000"/>
              <a:gd name="connsiteX99" fmla="*/ 168064 w 432000"/>
              <a:gd name="connsiteY99" fmla="*/ 80835 h 432000"/>
              <a:gd name="connsiteX100" fmla="*/ 202500 w 432000"/>
              <a:gd name="connsiteY100" fmla="*/ 80835 h 432000"/>
              <a:gd name="connsiteX101" fmla="*/ 202500 w 432000"/>
              <a:gd name="connsiteY101" fmla="*/ 62052 h 432000"/>
              <a:gd name="connsiteX102" fmla="*/ 167458 w 432000"/>
              <a:gd name="connsiteY102" fmla="*/ 13510 h 432000"/>
              <a:gd name="connsiteX103" fmla="*/ 167458 w 432000"/>
              <a:gd name="connsiteY103" fmla="*/ 13500 h 432000"/>
              <a:gd name="connsiteX104" fmla="*/ 57052 w 432000"/>
              <a:gd name="connsiteY104" fmla="*/ 13500 h 432000"/>
              <a:gd name="connsiteX105" fmla="*/ 26756 w 432000"/>
              <a:gd name="connsiteY105" fmla="*/ 27112 h 432000"/>
              <a:gd name="connsiteX106" fmla="*/ 93739 w 432000"/>
              <a:gd name="connsiteY106" fmla="*/ 27112 h 432000"/>
              <a:gd name="connsiteX107" fmla="*/ 60526 w 432000"/>
              <a:gd name="connsiteY107" fmla="*/ 13500 h 432000"/>
              <a:gd name="connsiteX108" fmla="*/ 57052 w 432000"/>
              <a:gd name="connsiteY108" fmla="*/ 0 h 432000"/>
              <a:gd name="connsiteX109" fmla="*/ 330526 w 432000"/>
              <a:gd name="connsiteY109" fmla="*/ 0 h 432000"/>
              <a:gd name="connsiteX110" fmla="*/ 391500 w 432000"/>
              <a:gd name="connsiteY110" fmla="*/ 60977 h 432000"/>
              <a:gd name="connsiteX111" fmla="*/ 391500 w 432000"/>
              <a:gd name="connsiteY111" fmla="*/ 175500 h 432000"/>
              <a:gd name="connsiteX112" fmla="*/ 432000 w 432000"/>
              <a:gd name="connsiteY112" fmla="*/ 175500 h 432000"/>
              <a:gd name="connsiteX113" fmla="*/ 432000 w 432000"/>
              <a:gd name="connsiteY113" fmla="*/ 398250 h 432000"/>
              <a:gd name="connsiteX114" fmla="*/ 398250 w 432000"/>
              <a:gd name="connsiteY114" fmla="*/ 432000 h 432000"/>
              <a:gd name="connsiteX115" fmla="*/ 37685 w 432000"/>
              <a:gd name="connsiteY115" fmla="*/ 432000 h 432000"/>
              <a:gd name="connsiteX116" fmla="*/ 37685 w 432000"/>
              <a:gd name="connsiteY116" fmla="*/ 431773 h 432000"/>
              <a:gd name="connsiteX117" fmla="*/ 33750 w 432000"/>
              <a:gd name="connsiteY117" fmla="*/ 432000 h 432000"/>
              <a:gd name="connsiteX118" fmla="*/ 0 w 432000"/>
              <a:gd name="connsiteY118" fmla="*/ 398250 h 432000"/>
              <a:gd name="connsiteX119" fmla="*/ 0 w 432000"/>
              <a:gd name="connsiteY119" fmla="*/ 114750 h 432000"/>
              <a:gd name="connsiteX120" fmla="*/ 88324 w 432000"/>
              <a:gd name="connsiteY120" fmla="*/ 114750 h 432000"/>
              <a:gd name="connsiteX121" fmla="*/ 103399 w 432000"/>
              <a:gd name="connsiteY121" fmla="*/ 135000 h 432000"/>
              <a:gd name="connsiteX122" fmla="*/ 108000 w 432000"/>
              <a:gd name="connsiteY122" fmla="*/ 135000 h 432000"/>
              <a:gd name="connsiteX123" fmla="*/ 108000 w 432000"/>
              <a:gd name="connsiteY123" fmla="*/ 60977 h 432000"/>
              <a:gd name="connsiteX124" fmla="*/ 103345 w 432000"/>
              <a:gd name="connsiteY124" fmla="*/ 40612 h 432000"/>
              <a:gd name="connsiteX125" fmla="*/ 1905 w 432000"/>
              <a:gd name="connsiteY125" fmla="*/ 40612 h 432000"/>
              <a:gd name="connsiteX126" fmla="*/ 7778 w 432000"/>
              <a:gd name="connsiteY126" fmla="*/ 30477 h 432000"/>
              <a:gd name="connsiteX127" fmla="*/ 57052 w 432000"/>
              <a:gd name="connsiteY127"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32000" h="432000">
                <a:moveTo>
                  <a:pt x="391500" y="391500"/>
                </a:moveTo>
                <a:lnTo>
                  <a:pt x="405000" y="391500"/>
                </a:lnTo>
                <a:lnTo>
                  <a:pt x="405000" y="405000"/>
                </a:lnTo>
                <a:lnTo>
                  <a:pt x="391500" y="405000"/>
                </a:lnTo>
                <a:close/>
                <a:moveTo>
                  <a:pt x="364500" y="391500"/>
                </a:moveTo>
                <a:lnTo>
                  <a:pt x="378000" y="391500"/>
                </a:lnTo>
                <a:lnTo>
                  <a:pt x="378000" y="405000"/>
                </a:lnTo>
                <a:lnTo>
                  <a:pt x="364500" y="405000"/>
                </a:lnTo>
                <a:close/>
                <a:moveTo>
                  <a:pt x="337500" y="391500"/>
                </a:moveTo>
                <a:lnTo>
                  <a:pt x="351000" y="391500"/>
                </a:lnTo>
                <a:lnTo>
                  <a:pt x="351000" y="405000"/>
                </a:lnTo>
                <a:lnTo>
                  <a:pt x="337500" y="405000"/>
                </a:lnTo>
                <a:close/>
                <a:moveTo>
                  <a:pt x="310500" y="391500"/>
                </a:moveTo>
                <a:lnTo>
                  <a:pt x="324000" y="391500"/>
                </a:lnTo>
                <a:lnTo>
                  <a:pt x="324000" y="405000"/>
                </a:lnTo>
                <a:lnTo>
                  <a:pt x="310500" y="405000"/>
                </a:lnTo>
                <a:close/>
                <a:moveTo>
                  <a:pt x="283500" y="391500"/>
                </a:moveTo>
                <a:lnTo>
                  <a:pt x="297000" y="391500"/>
                </a:lnTo>
                <a:lnTo>
                  <a:pt x="297000" y="405000"/>
                </a:lnTo>
                <a:lnTo>
                  <a:pt x="283500" y="405000"/>
                </a:lnTo>
                <a:close/>
                <a:moveTo>
                  <a:pt x="256500" y="391500"/>
                </a:moveTo>
                <a:lnTo>
                  <a:pt x="270000" y="391500"/>
                </a:lnTo>
                <a:lnTo>
                  <a:pt x="270000" y="405000"/>
                </a:lnTo>
                <a:lnTo>
                  <a:pt x="256500" y="405000"/>
                </a:lnTo>
                <a:close/>
                <a:moveTo>
                  <a:pt x="229500" y="391500"/>
                </a:moveTo>
                <a:lnTo>
                  <a:pt x="243000" y="391500"/>
                </a:lnTo>
                <a:lnTo>
                  <a:pt x="243000" y="405000"/>
                </a:lnTo>
                <a:lnTo>
                  <a:pt x="229500" y="405000"/>
                </a:lnTo>
                <a:close/>
                <a:moveTo>
                  <a:pt x="202500" y="391500"/>
                </a:moveTo>
                <a:lnTo>
                  <a:pt x="216000" y="391500"/>
                </a:lnTo>
                <a:lnTo>
                  <a:pt x="216000" y="405000"/>
                </a:lnTo>
                <a:lnTo>
                  <a:pt x="202500" y="405000"/>
                </a:lnTo>
                <a:close/>
                <a:moveTo>
                  <a:pt x="175500" y="391500"/>
                </a:moveTo>
                <a:lnTo>
                  <a:pt x="189000" y="391500"/>
                </a:lnTo>
                <a:lnTo>
                  <a:pt x="189000" y="405000"/>
                </a:lnTo>
                <a:lnTo>
                  <a:pt x="175500" y="405000"/>
                </a:lnTo>
                <a:close/>
                <a:moveTo>
                  <a:pt x="148500" y="391500"/>
                </a:moveTo>
                <a:lnTo>
                  <a:pt x="162000" y="391500"/>
                </a:lnTo>
                <a:lnTo>
                  <a:pt x="162000" y="405000"/>
                </a:lnTo>
                <a:lnTo>
                  <a:pt x="148500" y="405000"/>
                </a:lnTo>
                <a:close/>
                <a:moveTo>
                  <a:pt x="121500" y="391500"/>
                </a:moveTo>
                <a:lnTo>
                  <a:pt x="135000" y="391500"/>
                </a:lnTo>
                <a:lnTo>
                  <a:pt x="135000" y="405000"/>
                </a:lnTo>
                <a:lnTo>
                  <a:pt x="121500" y="405000"/>
                </a:lnTo>
                <a:close/>
                <a:moveTo>
                  <a:pt x="94500" y="391500"/>
                </a:moveTo>
                <a:lnTo>
                  <a:pt x="108000" y="391500"/>
                </a:lnTo>
                <a:lnTo>
                  <a:pt x="108000" y="405000"/>
                </a:lnTo>
                <a:lnTo>
                  <a:pt x="94500" y="405000"/>
                </a:lnTo>
                <a:close/>
                <a:moveTo>
                  <a:pt x="82127" y="270000"/>
                </a:moveTo>
                <a:lnTo>
                  <a:pt x="135560" y="270000"/>
                </a:lnTo>
                <a:lnTo>
                  <a:pt x="135560" y="283500"/>
                </a:lnTo>
                <a:lnTo>
                  <a:pt x="82127" y="283500"/>
                </a:lnTo>
                <a:close/>
                <a:moveTo>
                  <a:pt x="67500" y="256500"/>
                </a:moveTo>
                <a:lnTo>
                  <a:pt x="67500" y="297000"/>
                </a:lnTo>
                <a:lnTo>
                  <a:pt x="148500" y="297000"/>
                </a:lnTo>
                <a:lnTo>
                  <a:pt x="148500" y="256500"/>
                </a:lnTo>
                <a:close/>
                <a:moveTo>
                  <a:pt x="67500" y="189000"/>
                </a:moveTo>
                <a:lnTo>
                  <a:pt x="67500" y="243000"/>
                </a:lnTo>
                <a:lnTo>
                  <a:pt x="162000" y="243000"/>
                </a:lnTo>
                <a:lnTo>
                  <a:pt x="162000" y="310500"/>
                </a:lnTo>
                <a:lnTo>
                  <a:pt x="67500" y="310500"/>
                </a:lnTo>
                <a:lnTo>
                  <a:pt x="67500" y="398250"/>
                </a:lnTo>
                <a:cubicBezTo>
                  <a:pt x="67508" y="405556"/>
                  <a:pt x="65133" y="412665"/>
                  <a:pt x="60737" y="418500"/>
                </a:cubicBezTo>
                <a:lnTo>
                  <a:pt x="398250" y="418500"/>
                </a:lnTo>
                <a:cubicBezTo>
                  <a:pt x="409429" y="418488"/>
                  <a:pt x="418488" y="409429"/>
                  <a:pt x="418500" y="398250"/>
                </a:cubicBezTo>
                <a:lnTo>
                  <a:pt x="418500" y="189000"/>
                </a:lnTo>
                <a:close/>
                <a:moveTo>
                  <a:pt x="13500" y="128250"/>
                </a:moveTo>
                <a:lnTo>
                  <a:pt x="13500" y="398250"/>
                </a:lnTo>
                <a:cubicBezTo>
                  <a:pt x="13500" y="409434"/>
                  <a:pt x="22566" y="418500"/>
                  <a:pt x="33750" y="418500"/>
                </a:cubicBezTo>
                <a:cubicBezTo>
                  <a:pt x="44934" y="418500"/>
                  <a:pt x="54000" y="409434"/>
                  <a:pt x="54000" y="398250"/>
                </a:cubicBezTo>
                <a:lnTo>
                  <a:pt x="54000" y="175500"/>
                </a:lnTo>
                <a:lnTo>
                  <a:pt x="108000" y="175500"/>
                </a:lnTo>
                <a:lnTo>
                  <a:pt x="108000" y="148500"/>
                </a:lnTo>
                <a:lnTo>
                  <a:pt x="96623" y="148500"/>
                </a:lnTo>
                <a:lnTo>
                  <a:pt x="81547" y="128250"/>
                </a:lnTo>
                <a:close/>
                <a:moveTo>
                  <a:pt x="200884" y="13500"/>
                </a:moveTo>
                <a:cubicBezTo>
                  <a:pt x="210692" y="24058"/>
                  <a:pt x="216000" y="40527"/>
                  <a:pt x="216000" y="62052"/>
                </a:cubicBezTo>
                <a:lnTo>
                  <a:pt x="216000" y="94335"/>
                </a:lnTo>
                <a:lnTo>
                  <a:pt x="206851" y="94335"/>
                </a:lnTo>
                <a:lnTo>
                  <a:pt x="260402" y="136744"/>
                </a:lnTo>
                <a:lnTo>
                  <a:pt x="307685" y="94335"/>
                </a:lnTo>
                <a:lnTo>
                  <a:pt x="297000" y="94335"/>
                </a:lnTo>
                <a:lnTo>
                  <a:pt x="297000" y="62042"/>
                </a:lnTo>
                <a:cubicBezTo>
                  <a:pt x="296971" y="35245"/>
                  <a:pt x="275255" y="13529"/>
                  <a:pt x="248458" y="13500"/>
                </a:cubicBezTo>
                <a:close/>
                <a:moveTo>
                  <a:pt x="98745" y="13500"/>
                </a:moveTo>
                <a:cubicBezTo>
                  <a:pt x="113134" y="25059"/>
                  <a:pt x="121503" y="42521"/>
                  <a:pt x="121500" y="60977"/>
                </a:cubicBezTo>
                <a:lnTo>
                  <a:pt x="121500" y="135000"/>
                </a:lnTo>
                <a:lnTo>
                  <a:pt x="122060" y="135000"/>
                </a:lnTo>
                <a:lnTo>
                  <a:pt x="122060" y="148500"/>
                </a:lnTo>
                <a:lnTo>
                  <a:pt x="121500" y="148500"/>
                </a:lnTo>
                <a:lnTo>
                  <a:pt x="121500" y="175500"/>
                </a:lnTo>
                <a:lnTo>
                  <a:pt x="378000" y="175500"/>
                </a:lnTo>
                <a:lnTo>
                  <a:pt x="378000" y="60977"/>
                </a:lnTo>
                <a:cubicBezTo>
                  <a:pt x="377971" y="34770"/>
                  <a:pt x="356734" y="13531"/>
                  <a:pt x="330526" y="13500"/>
                </a:cubicBezTo>
                <a:lnTo>
                  <a:pt x="286985" y="13500"/>
                </a:lnTo>
                <a:cubicBezTo>
                  <a:pt x="301830" y="25237"/>
                  <a:pt x="310492" y="43118"/>
                  <a:pt x="310500" y="62042"/>
                </a:cubicBezTo>
                <a:lnTo>
                  <a:pt x="310500" y="80835"/>
                </a:lnTo>
                <a:lnTo>
                  <a:pt x="342965" y="80835"/>
                </a:lnTo>
                <a:lnTo>
                  <a:pt x="260943" y="154390"/>
                </a:lnTo>
                <a:lnTo>
                  <a:pt x="168064" y="80835"/>
                </a:lnTo>
                <a:lnTo>
                  <a:pt x="202500" y="80835"/>
                </a:lnTo>
                <a:lnTo>
                  <a:pt x="202500" y="62052"/>
                </a:lnTo>
                <a:cubicBezTo>
                  <a:pt x="202500" y="39907"/>
                  <a:pt x="196422" y="13510"/>
                  <a:pt x="167458" y="13510"/>
                </a:cubicBezTo>
                <a:lnTo>
                  <a:pt x="167458" y="13500"/>
                </a:lnTo>
                <a:close/>
                <a:moveTo>
                  <a:pt x="57052" y="13500"/>
                </a:moveTo>
                <a:cubicBezTo>
                  <a:pt x="45440" y="13347"/>
                  <a:pt x="34353" y="18328"/>
                  <a:pt x="26756" y="27112"/>
                </a:cubicBezTo>
                <a:lnTo>
                  <a:pt x="93739" y="27112"/>
                </a:lnTo>
                <a:cubicBezTo>
                  <a:pt x="84886" y="18387"/>
                  <a:pt x="72955" y="13497"/>
                  <a:pt x="60526" y="13500"/>
                </a:cubicBezTo>
                <a:close/>
                <a:moveTo>
                  <a:pt x="57052" y="0"/>
                </a:moveTo>
                <a:lnTo>
                  <a:pt x="330526" y="0"/>
                </a:lnTo>
                <a:cubicBezTo>
                  <a:pt x="364185" y="41"/>
                  <a:pt x="391461" y="27318"/>
                  <a:pt x="391500" y="60977"/>
                </a:cubicBezTo>
                <a:lnTo>
                  <a:pt x="391500" y="175500"/>
                </a:lnTo>
                <a:lnTo>
                  <a:pt x="432000" y="175500"/>
                </a:lnTo>
                <a:lnTo>
                  <a:pt x="432000" y="398250"/>
                </a:lnTo>
                <a:cubicBezTo>
                  <a:pt x="431978" y="416881"/>
                  <a:pt x="416881" y="431978"/>
                  <a:pt x="398250" y="432000"/>
                </a:cubicBezTo>
                <a:lnTo>
                  <a:pt x="37685" y="432000"/>
                </a:lnTo>
                <a:lnTo>
                  <a:pt x="37685" y="431773"/>
                </a:lnTo>
                <a:cubicBezTo>
                  <a:pt x="36379" y="431925"/>
                  <a:pt x="35065" y="432001"/>
                  <a:pt x="33750" y="432000"/>
                </a:cubicBezTo>
                <a:cubicBezTo>
                  <a:pt x="15119" y="431978"/>
                  <a:pt x="22" y="416881"/>
                  <a:pt x="0" y="398250"/>
                </a:cubicBezTo>
                <a:lnTo>
                  <a:pt x="0" y="114750"/>
                </a:lnTo>
                <a:lnTo>
                  <a:pt x="88324" y="114750"/>
                </a:lnTo>
                <a:lnTo>
                  <a:pt x="103399" y="135000"/>
                </a:lnTo>
                <a:lnTo>
                  <a:pt x="108000" y="135000"/>
                </a:lnTo>
                <a:lnTo>
                  <a:pt x="108000" y="60977"/>
                </a:lnTo>
                <a:cubicBezTo>
                  <a:pt x="107992" y="53926"/>
                  <a:pt x="106402" y="46967"/>
                  <a:pt x="103345" y="40612"/>
                </a:cubicBezTo>
                <a:lnTo>
                  <a:pt x="1905" y="40612"/>
                </a:lnTo>
                <a:lnTo>
                  <a:pt x="7778" y="30477"/>
                </a:lnTo>
                <a:cubicBezTo>
                  <a:pt x="17166" y="11862"/>
                  <a:pt x="36204" y="87"/>
                  <a:pt x="57052"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29" name="文本框 28"/>
          <p:cNvSpPr txBox="1"/>
          <p:nvPr>
            <p:custDataLst>
              <p:tags r:id="rId15"/>
            </p:custDataLst>
          </p:nvPr>
        </p:nvSpPr>
        <p:spPr>
          <a:xfrm flipH="1">
            <a:off x="1198248" y="3872909"/>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（2）调研性向。</a:t>
            </a:r>
            <a:endParaRPr lang="zh-CN" altLang="en-US" sz="2000" spc="300" dirty="0">
              <a:latin typeface="微软雅黑" panose="020B0503020204020204" charset="-122"/>
              <a:ea typeface="微软雅黑" panose="020B0503020204020204" charset="-122"/>
            </a:endParaRPr>
          </a:p>
        </p:txBody>
      </p:sp>
      <p:sp>
        <p:nvSpPr>
          <p:cNvPr id="30" name="文本框 29"/>
          <p:cNvSpPr txBox="1"/>
          <p:nvPr>
            <p:custDataLst>
              <p:tags r:id="rId16"/>
            </p:custDataLst>
          </p:nvPr>
        </p:nvSpPr>
        <p:spPr>
          <a:xfrm flipH="1">
            <a:off x="470535" y="4290695"/>
            <a:ext cx="4299585" cy="636270"/>
          </a:xfrm>
          <a:prstGeom prst="rect">
            <a:avLst/>
          </a:prstGeom>
          <a:noFill/>
        </p:spPr>
        <p:txBody>
          <a:bodyPr wrap="square" tIns="0" bIns="46800" rtlCol="0" anchor="t" anchorCtr="0">
            <a:spAutoFit/>
          </a:bodyPr>
          <a:lstStyle/>
          <a:p>
            <a:pPr algn="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这类职业的例子有：天文学家、生物学家、化学家以及大学教授等。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6" name="Oval 11"/>
          <p:cNvSpPr/>
          <p:nvPr>
            <p:custDataLst>
              <p:tags r:id="rId17"/>
            </p:custDataLst>
          </p:nvPr>
        </p:nvSpPr>
        <p:spPr>
          <a:xfrm>
            <a:off x="4907045" y="3914867"/>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49" name="任意多边形: 形状 148"/>
          <p:cNvSpPr/>
          <p:nvPr>
            <p:custDataLst>
              <p:tags r:id="rId18"/>
            </p:custDataLst>
          </p:nvPr>
        </p:nvSpPr>
        <p:spPr>
          <a:xfrm>
            <a:off x="5156155" y="4163977"/>
            <a:ext cx="425740" cy="425741"/>
          </a:xfrm>
          <a:custGeom>
            <a:avLst/>
            <a:gdLst>
              <a:gd name="connsiteX0" fmla="*/ 243000 w 432000"/>
              <a:gd name="connsiteY0" fmla="*/ 364500 h 432000"/>
              <a:gd name="connsiteX1" fmla="*/ 243000 w 432000"/>
              <a:gd name="connsiteY1" fmla="*/ 391500 h 432000"/>
              <a:gd name="connsiteX2" fmla="*/ 270000 w 432000"/>
              <a:gd name="connsiteY2" fmla="*/ 391500 h 432000"/>
              <a:gd name="connsiteX3" fmla="*/ 270000 w 432000"/>
              <a:gd name="connsiteY3" fmla="*/ 364500 h 432000"/>
              <a:gd name="connsiteX4" fmla="*/ 175500 w 432000"/>
              <a:gd name="connsiteY4" fmla="*/ 364500 h 432000"/>
              <a:gd name="connsiteX5" fmla="*/ 175500 w 432000"/>
              <a:gd name="connsiteY5" fmla="*/ 391500 h 432000"/>
              <a:gd name="connsiteX6" fmla="*/ 202500 w 432000"/>
              <a:gd name="connsiteY6" fmla="*/ 391500 h 432000"/>
              <a:gd name="connsiteX7" fmla="*/ 202500 w 432000"/>
              <a:gd name="connsiteY7" fmla="*/ 364500 h 432000"/>
              <a:gd name="connsiteX8" fmla="*/ 108000 w 432000"/>
              <a:gd name="connsiteY8" fmla="*/ 364500 h 432000"/>
              <a:gd name="connsiteX9" fmla="*/ 108000 w 432000"/>
              <a:gd name="connsiteY9" fmla="*/ 391500 h 432000"/>
              <a:gd name="connsiteX10" fmla="*/ 135000 w 432000"/>
              <a:gd name="connsiteY10" fmla="*/ 391500 h 432000"/>
              <a:gd name="connsiteX11" fmla="*/ 135000 w 432000"/>
              <a:gd name="connsiteY11" fmla="*/ 364500 h 432000"/>
              <a:gd name="connsiteX12" fmla="*/ 40500 w 432000"/>
              <a:gd name="connsiteY12" fmla="*/ 364500 h 432000"/>
              <a:gd name="connsiteX13" fmla="*/ 40500 w 432000"/>
              <a:gd name="connsiteY13" fmla="*/ 391500 h 432000"/>
              <a:gd name="connsiteX14" fmla="*/ 67500 w 432000"/>
              <a:gd name="connsiteY14" fmla="*/ 391500 h 432000"/>
              <a:gd name="connsiteX15" fmla="*/ 67500 w 432000"/>
              <a:gd name="connsiteY15" fmla="*/ 364500 h 432000"/>
              <a:gd name="connsiteX16" fmla="*/ 297000 w 432000"/>
              <a:gd name="connsiteY16" fmla="*/ 351000 h 432000"/>
              <a:gd name="connsiteX17" fmla="*/ 310500 w 432000"/>
              <a:gd name="connsiteY17" fmla="*/ 351000 h 432000"/>
              <a:gd name="connsiteX18" fmla="*/ 310500 w 432000"/>
              <a:gd name="connsiteY18" fmla="*/ 405000 h 432000"/>
              <a:gd name="connsiteX19" fmla="*/ 297000 w 432000"/>
              <a:gd name="connsiteY19" fmla="*/ 405000 h 432000"/>
              <a:gd name="connsiteX20" fmla="*/ 229500 w 432000"/>
              <a:gd name="connsiteY20" fmla="*/ 351000 h 432000"/>
              <a:gd name="connsiteX21" fmla="*/ 283500 w 432000"/>
              <a:gd name="connsiteY21" fmla="*/ 351000 h 432000"/>
              <a:gd name="connsiteX22" fmla="*/ 283500 w 432000"/>
              <a:gd name="connsiteY22" fmla="*/ 405000 h 432000"/>
              <a:gd name="connsiteX23" fmla="*/ 229500 w 432000"/>
              <a:gd name="connsiteY23" fmla="*/ 405000 h 432000"/>
              <a:gd name="connsiteX24" fmla="*/ 162000 w 432000"/>
              <a:gd name="connsiteY24" fmla="*/ 351000 h 432000"/>
              <a:gd name="connsiteX25" fmla="*/ 216000 w 432000"/>
              <a:gd name="connsiteY25" fmla="*/ 351000 h 432000"/>
              <a:gd name="connsiteX26" fmla="*/ 216000 w 432000"/>
              <a:gd name="connsiteY26" fmla="*/ 405000 h 432000"/>
              <a:gd name="connsiteX27" fmla="*/ 162000 w 432000"/>
              <a:gd name="connsiteY27" fmla="*/ 405000 h 432000"/>
              <a:gd name="connsiteX28" fmla="*/ 94500 w 432000"/>
              <a:gd name="connsiteY28" fmla="*/ 351000 h 432000"/>
              <a:gd name="connsiteX29" fmla="*/ 148500 w 432000"/>
              <a:gd name="connsiteY29" fmla="*/ 351000 h 432000"/>
              <a:gd name="connsiteX30" fmla="*/ 148500 w 432000"/>
              <a:gd name="connsiteY30" fmla="*/ 405000 h 432000"/>
              <a:gd name="connsiteX31" fmla="*/ 94500 w 432000"/>
              <a:gd name="connsiteY31" fmla="*/ 405000 h 432000"/>
              <a:gd name="connsiteX32" fmla="*/ 27000 w 432000"/>
              <a:gd name="connsiteY32" fmla="*/ 351000 h 432000"/>
              <a:gd name="connsiteX33" fmla="*/ 81000 w 432000"/>
              <a:gd name="connsiteY33" fmla="*/ 351000 h 432000"/>
              <a:gd name="connsiteX34" fmla="*/ 81000 w 432000"/>
              <a:gd name="connsiteY34" fmla="*/ 405000 h 432000"/>
              <a:gd name="connsiteX35" fmla="*/ 27000 w 432000"/>
              <a:gd name="connsiteY35" fmla="*/ 405000 h 432000"/>
              <a:gd name="connsiteX36" fmla="*/ 13500 w 432000"/>
              <a:gd name="connsiteY36" fmla="*/ 337500 h 432000"/>
              <a:gd name="connsiteX37" fmla="*/ 13500 w 432000"/>
              <a:gd name="connsiteY37" fmla="*/ 418500 h 432000"/>
              <a:gd name="connsiteX38" fmla="*/ 342402 w 432000"/>
              <a:gd name="connsiteY38" fmla="*/ 418500 h 432000"/>
              <a:gd name="connsiteX39" fmla="*/ 324000 w 432000"/>
              <a:gd name="connsiteY39" fmla="*/ 378000 h 432000"/>
              <a:gd name="connsiteX40" fmla="*/ 324000 w 432000"/>
              <a:gd name="connsiteY40" fmla="*/ 337500 h 432000"/>
              <a:gd name="connsiteX41" fmla="*/ 364500 w 432000"/>
              <a:gd name="connsiteY41" fmla="*/ 310500 h 432000"/>
              <a:gd name="connsiteX42" fmla="*/ 364500 w 432000"/>
              <a:gd name="connsiteY42" fmla="*/ 337500 h 432000"/>
              <a:gd name="connsiteX43" fmla="*/ 391500 w 432000"/>
              <a:gd name="connsiteY43" fmla="*/ 337500 h 432000"/>
              <a:gd name="connsiteX44" fmla="*/ 391500 w 432000"/>
              <a:gd name="connsiteY44" fmla="*/ 310500 h 432000"/>
              <a:gd name="connsiteX45" fmla="*/ 351000 w 432000"/>
              <a:gd name="connsiteY45" fmla="*/ 297000 h 432000"/>
              <a:gd name="connsiteX46" fmla="*/ 405000 w 432000"/>
              <a:gd name="connsiteY46" fmla="*/ 297000 h 432000"/>
              <a:gd name="connsiteX47" fmla="*/ 405000 w 432000"/>
              <a:gd name="connsiteY47" fmla="*/ 351000 h 432000"/>
              <a:gd name="connsiteX48" fmla="*/ 351000 w 432000"/>
              <a:gd name="connsiteY48" fmla="*/ 351000 h 432000"/>
              <a:gd name="connsiteX49" fmla="*/ 254190 w 432000"/>
              <a:gd name="connsiteY49" fmla="*/ 246089 h 432000"/>
              <a:gd name="connsiteX50" fmla="*/ 239167 w 432000"/>
              <a:gd name="connsiteY50" fmla="*/ 262024 h 432000"/>
              <a:gd name="connsiteX51" fmla="*/ 239589 w 432000"/>
              <a:gd name="connsiteY51" fmla="*/ 290787 h 432000"/>
              <a:gd name="connsiteX52" fmla="*/ 268791 w 432000"/>
              <a:gd name="connsiteY52" fmla="*/ 290787 h 432000"/>
              <a:gd name="connsiteX53" fmla="*/ 269216 w 432000"/>
              <a:gd name="connsiteY53" fmla="*/ 262024 h 432000"/>
              <a:gd name="connsiteX54" fmla="*/ 364500 w 432000"/>
              <a:gd name="connsiteY54" fmla="*/ 243000 h 432000"/>
              <a:gd name="connsiteX55" fmla="*/ 364500 w 432000"/>
              <a:gd name="connsiteY55" fmla="*/ 270000 h 432000"/>
              <a:gd name="connsiteX56" fmla="*/ 391500 w 432000"/>
              <a:gd name="connsiteY56" fmla="*/ 270000 h 432000"/>
              <a:gd name="connsiteX57" fmla="*/ 391500 w 432000"/>
              <a:gd name="connsiteY57" fmla="*/ 243000 h 432000"/>
              <a:gd name="connsiteX58" fmla="*/ 351000 w 432000"/>
              <a:gd name="connsiteY58" fmla="*/ 229500 h 432000"/>
              <a:gd name="connsiteX59" fmla="*/ 405000 w 432000"/>
              <a:gd name="connsiteY59" fmla="*/ 229500 h 432000"/>
              <a:gd name="connsiteX60" fmla="*/ 405000 w 432000"/>
              <a:gd name="connsiteY60" fmla="*/ 283500 h 432000"/>
              <a:gd name="connsiteX61" fmla="*/ 351000 w 432000"/>
              <a:gd name="connsiteY61" fmla="*/ 283500 h 432000"/>
              <a:gd name="connsiteX62" fmla="*/ 254190 w 432000"/>
              <a:gd name="connsiteY62" fmla="*/ 226412 h 432000"/>
              <a:gd name="connsiteX63" fmla="*/ 279038 w 432000"/>
              <a:gd name="connsiteY63" fmla="*/ 252763 h 432000"/>
              <a:gd name="connsiteX64" fmla="*/ 279038 w 432000"/>
              <a:gd name="connsiteY64" fmla="*/ 299609 h 432000"/>
              <a:gd name="connsiteX65" fmla="*/ 230768 w 432000"/>
              <a:gd name="connsiteY65" fmla="*/ 301032 h 432000"/>
              <a:gd name="connsiteX66" fmla="*/ 229345 w 432000"/>
              <a:gd name="connsiteY66" fmla="*/ 252763 h 432000"/>
              <a:gd name="connsiteX67" fmla="*/ 364500 w 432000"/>
              <a:gd name="connsiteY67" fmla="*/ 175500 h 432000"/>
              <a:gd name="connsiteX68" fmla="*/ 364500 w 432000"/>
              <a:gd name="connsiteY68" fmla="*/ 202500 h 432000"/>
              <a:gd name="connsiteX69" fmla="*/ 391500 w 432000"/>
              <a:gd name="connsiteY69" fmla="*/ 202500 h 432000"/>
              <a:gd name="connsiteX70" fmla="*/ 391500 w 432000"/>
              <a:gd name="connsiteY70" fmla="*/ 175500 h 432000"/>
              <a:gd name="connsiteX71" fmla="*/ 351000 w 432000"/>
              <a:gd name="connsiteY71" fmla="*/ 162000 h 432000"/>
              <a:gd name="connsiteX72" fmla="*/ 405000 w 432000"/>
              <a:gd name="connsiteY72" fmla="*/ 162000 h 432000"/>
              <a:gd name="connsiteX73" fmla="*/ 405000 w 432000"/>
              <a:gd name="connsiteY73" fmla="*/ 216000 h 432000"/>
              <a:gd name="connsiteX74" fmla="*/ 351000 w 432000"/>
              <a:gd name="connsiteY74" fmla="*/ 216000 h 432000"/>
              <a:gd name="connsiteX75" fmla="*/ 167391 w 432000"/>
              <a:gd name="connsiteY75" fmla="*/ 138754 h 432000"/>
              <a:gd name="connsiteX76" fmla="*/ 138753 w 432000"/>
              <a:gd name="connsiteY76" fmla="*/ 167393 h 432000"/>
              <a:gd name="connsiteX77" fmla="*/ 185938 w 432000"/>
              <a:gd name="connsiteY77" fmla="*/ 214579 h 432000"/>
              <a:gd name="connsiteX78" fmla="*/ 195486 w 432000"/>
              <a:gd name="connsiteY78" fmla="*/ 214576 h 432000"/>
              <a:gd name="connsiteX79" fmla="*/ 200259 w 432000"/>
              <a:gd name="connsiteY79" fmla="*/ 209807 h 432000"/>
              <a:gd name="connsiteX80" fmla="*/ 219348 w 432000"/>
              <a:gd name="connsiteY80" fmla="*/ 228896 h 432000"/>
              <a:gd name="connsiteX81" fmla="*/ 228896 w 432000"/>
              <a:gd name="connsiteY81" fmla="*/ 219348 h 432000"/>
              <a:gd name="connsiteX82" fmla="*/ 209807 w 432000"/>
              <a:gd name="connsiteY82" fmla="*/ 200258 h 432000"/>
              <a:gd name="connsiteX83" fmla="*/ 214576 w 432000"/>
              <a:gd name="connsiteY83" fmla="*/ 195486 h 432000"/>
              <a:gd name="connsiteX84" fmla="*/ 214576 w 432000"/>
              <a:gd name="connsiteY84" fmla="*/ 185938 h 432000"/>
              <a:gd name="connsiteX85" fmla="*/ 364500 w 432000"/>
              <a:gd name="connsiteY85" fmla="*/ 108000 h 432000"/>
              <a:gd name="connsiteX86" fmla="*/ 364500 w 432000"/>
              <a:gd name="connsiteY86" fmla="*/ 135000 h 432000"/>
              <a:gd name="connsiteX87" fmla="*/ 391500 w 432000"/>
              <a:gd name="connsiteY87" fmla="*/ 135000 h 432000"/>
              <a:gd name="connsiteX88" fmla="*/ 391500 w 432000"/>
              <a:gd name="connsiteY88" fmla="*/ 108000 h 432000"/>
              <a:gd name="connsiteX89" fmla="*/ 129209 w 432000"/>
              <a:gd name="connsiteY89" fmla="*/ 100571 h 432000"/>
              <a:gd name="connsiteX90" fmla="*/ 100570 w 432000"/>
              <a:gd name="connsiteY90" fmla="*/ 129209 h 432000"/>
              <a:gd name="connsiteX91" fmla="*/ 129208 w 432000"/>
              <a:gd name="connsiteY91" fmla="*/ 157847 h 432000"/>
              <a:gd name="connsiteX92" fmla="*/ 157847 w 432000"/>
              <a:gd name="connsiteY92" fmla="*/ 129209 h 432000"/>
              <a:gd name="connsiteX93" fmla="*/ 351000 w 432000"/>
              <a:gd name="connsiteY93" fmla="*/ 94500 h 432000"/>
              <a:gd name="connsiteX94" fmla="*/ 405000 w 432000"/>
              <a:gd name="connsiteY94" fmla="*/ 94500 h 432000"/>
              <a:gd name="connsiteX95" fmla="*/ 405000 w 432000"/>
              <a:gd name="connsiteY95" fmla="*/ 148500 h 432000"/>
              <a:gd name="connsiteX96" fmla="*/ 351000 w 432000"/>
              <a:gd name="connsiteY96" fmla="*/ 148500 h 432000"/>
              <a:gd name="connsiteX97" fmla="*/ 129208 w 432000"/>
              <a:gd name="connsiteY97" fmla="*/ 62388 h 432000"/>
              <a:gd name="connsiteX98" fmla="*/ 119664 w 432000"/>
              <a:gd name="connsiteY98" fmla="*/ 71933 h 432000"/>
              <a:gd name="connsiteX99" fmla="*/ 71933 w 432000"/>
              <a:gd name="connsiteY99" fmla="*/ 119664 h 432000"/>
              <a:gd name="connsiteX100" fmla="*/ 62388 w 432000"/>
              <a:gd name="connsiteY100" fmla="*/ 129209 h 432000"/>
              <a:gd name="connsiteX101" fmla="*/ 71932 w 432000"/>
              <a:gd name="connsiteY101" fmla="*/ 138757 h 432000"/>
              <a:gd name="connsiteX102" fmla="*/ 81481 w 432000"/>
              <a:gd name="connsiteY102" fmla="*/ 129209 h 432000"/>
              <a:gd name="connsiteX103" fmla="*/ 129208 w 432000"/>
              <a:gd name="connsiteY103" fmla="*/ 81481 h 432000"/>
              <a:gd name="connsiteX104" fmla="*/ 138757 w 432000"/>
              <a:gd name="connsiteY104" fmla="*/ 71933 h 432000"/>
              <a:gd name="connsiteX105" fmla="*/ 364500 w 432000"/>
              <a:gd name="connsiteY105" fmla="*/ 40500 h 432000"/>
              <a:gd name="connsiteX106" fmla="*/ 364500 w 432000"/>
              <a:gd name="connsiteY106" fmla="*/ 67500 h 432000"/>
              <a:gd name="connsiteX107" fmla="*/ 391500 w 432000"/>
              <a:gd name="connsiteY107" fmla="*/ 67500 h 432000"/>
              <a:gd name="connsiteX108" fmla="*/ 391500 w 432000"/>
              <a:gd name="connsiteY108" fmla="*/ 40500 h 432000"/>
              <a:gd name="connsiteX109" fmla="*/ 351000 w 432000"/>
              <a:gd name="connsiteY109" fmla="*/ 27000 h 432000"/>
              <a:gd name="connsiteX110" fmla="*/ 405000 w 432000"/>
              <a:gd name="connsiteY110" fmla="*/ 27000 h 432000"/>
              <a:gd name="connsiteX111" fmla="*/ 405000 w 432000"/>
              <a:gd name="connsiteY111" fmla="*/ 81000 h 432000"/>
              <a:gd name="connsiteX112" fmla="*/ 351000 w 432000"/>
              <a:gd name="connsiteY112" fmla="*/ 81000 h 432000"/>
              <a:gd name="connsiteX113" fmla="*/ 33768 w 432000"/>
              <a:gd name="connsiteY113" fmla="*/ 13516 h 432000"/>
              <a:gd name="connsiteX114" fmla="*/ 19467 w 432000"/>
              <a:gd name="connsiteY114" fmla="*/ 19429 h 432000"/>
              <a:gd name="connsiteX115" fmla="*/ 19429 w 432000"/>
              <a:gd name="connsiteY115" fmla="*/ 48070 h 432000"/>
              <a:gd name="connsiteX116" fmla="*/ 71933 w 432000"/>
              <a:gd name="connsiteY116" fmla="*/ 100574 h 432000"/>
              <a:gd name="connsiteX117" fmla="*/ 100574 w 432000"/>
              <a:gd name="connsiteY117" fmla="*/ 71933 h 432000"/>
              <a:gd name="connsiteX118" fmla="*/ 48070 w 432000"/>
              <a:gd name="connsiteY118" fmla="*/ 19429 h 432000"/>
              <a:gd name="connsiteX119" fmla="*/ 33768 w 432000"/>
              <a:gd name="connsiteY119" fmla="*/ 13516 h 432000"/>
              <a:gd name="connsiteX120" fmla="*/ 337500 w 432000"/>
              <a:gd name="connsiteY120" fmla="*/ 13500 h 432000"/>
              <a:gd name="connsiteX121" fmla="*/ 337500 w 432000"/>
              <a:gd name="connsiteY121" fmla="*/ 378000 h 432000"/>
              <a:gd name="connsiteX122" fmla="*/ 378000 w 432000"/>
              <a:gd name="connsiteY122" fmla="*/ 418500 h 432000"/>
              <a:gd name="connsiteX123" fmla="*/ 418500 w 432000"/>
              <a:gd name="connsiteY123" fmla="*/ 378000 h 432000"/>
              <a:gd name="connsiteX124" fmla="*/ 418500 w 432000"/>
              <a:gd name="connsiteY124" fmla="*/ 13500 h 432000"/>
              <a:gd name="connsiteX125" fmla="*/ 310500 w 432000"/>
              <a:gd name="connsiteY125" fmla="*/ 13500 h 432000"/>
              <a:gd name="connsiteX126" fmla="*/ 310500 w 432000"/>
              <a:gd name="connsiteY126" fmla="*/ 324000 h 432000"/>
              <a:gd name="connsiteX127" fmla="*/ 324000 w 432000"/>
              <a:gd name="connsiteY127" fmla="*/ 324000 h 432000"/>
              <a:gd name="connsiteX128" fmla="*/ 324000 w 432000"/>
              <a:gd name="connsiteY128" fmla="*/ 13500 h 432000"/>
              <a:gd name="connsiteX129" fmla="*/ 33738 w 432000"/>
              <a:gd name="connsiteY129" fmla="*/ 28 h 432000"/>
              <a:gd name="connsiteX130" fmla="*/ 57615 w 432000"/>
              <a:gd name="connsiteY130" fmla="*/ 9884 h 432000"/>
              <a:gd name="connsiteX131" fmla="*/ 110119 w 432000"/>
              <a:gd name="connsiteY131" fmla="*/ 62388 h 432000"/>
              <a:gd name="connsiteX132" fmla="*/ 129209 w 432000"/>
              <a:gd name="connsiteY132" fmla="*/ 43298 h 432000"/>
              <a:gd name="connsiteX133" fmla="*/ 157847 w 432000"/>
              <a:gd name="connsiteY133" fmla="*/ 71933 h 432000"/>
              <a:gd name="connsiteX134" fmla="*/ 138753 w 432000"/>
              <a:gd name="connsiteY134" fmla="*/ 91026 h 432000"/>
              <a:gd name="connsiteX135" fmla="*/ 224124 w 432000"/>
              <a:gd name="connsiteY135" fmla="*/ 176393 h 432000"/>
              <a:gd name="connsiteX136" fmla="*/ 228079 w 432000"/>
              <a:gd name="connsiteY136" fmla="*/ 199438 h 432000"/>
              <a:gd name="connsiteX137" fmla="*/ 247986 w 432000"/>
              <a:gd name="connsiteY137" fmla="*/ 219349 h 432000"/>
              <a:gd name="connsiteX138" fmla="*/ 219348 w 432000"/>
              <a:gd name="connsiteY138" fmla="*/ 247987 h 432000"/>
              <a:gd name="connsiteX139" fmla="*/ 199437 w 432000"/>
              <a:gd name="connsiteY139" fmla="*/ 228080 h 432000"/>
              <a:gd name="connsiteX140" fmla="*/ 176393 w 432000"/>
              <a:gd name="connsiteY140" fmla="*/ 224128 h 432000"/>
              <a:gd name="connsiteX141" fmla="*/ 91025 w 432000"/>
              <a:gd name="connsiteY141" fmla="*/ 138755 h 432000"/>
              <a:gd name="connsiteX142" fmla="*/ 71933 w 432000"/>
              <a:gd name="connsiteY142" fmla="*/ 157847 h 432000"/>
              <a:gd name="connsiteX143" fmla="*/ 43298 w 432000"/>
              <a:gd name="connsiteY143" fmla="*/ 129209 h 432000"/>
              <a:gd name="connsiteX144" fmla="*/ 62388 w 432000"/>
              <a:gd name="connsiteY144" fmla="*/ 110119 h 432000"/>
              <a:gd name="connsiteX145" fmla="*/ 9884 w 432000"/>
              <a:gd name="connsiteY145" fmla="*/ 57615 h 432000"/>
              <a:gd name="connsiteX146" fmla="*/ 9884 w 432000"/>
              <a:gd name="connsiteY146" fmla="*/ 9943 h 432000"/>
              <a:gd name="connsiteX147" fmla="*/ 33738 w 432000"/>
              <a:gd name="connsiteY147" fmla="*/ 28 h 432000"/>
              <a:gd name="connsiteX148" fmla="*/ 270000 w 432000"/>
              <a:gd name="connsiteY148" fmla="*/ 0 h 432000"/>
              <a:gd name="connsiteX149" fmla="*/ 432000 w 432000"/>
              <a:gd name="connsiteY149" fmla="*/ 0 h 432000"/>
              <a:gd name="connsiteX150" fmla="*/ 432000 w 432000"/>
              <a:gd name="connsiteY150" fmla="*/ 378000 h 432000"/>
              <a:gd name="connsiteX151" fmla="*/ 378000 w 432000"/>
              <a:gd name="connsiteY151" fmla="*/ 432000 h 432000"/>
              <a:gd name="connsiteX152" fmla="*/ 0 w 432000"/>
              <a:gd name="connsiteY152" fmla="*/ 432000 h 432000"/>
              <a:gd name="connsiteX153" fmla="*/ 0 w 432000"/>
              <a:gd name="connsiteY153" fmla="*/ 324000 h 432000"/>
              <a:gd name="connsiteX154" fmla="*/ 297000 w 432000"/>
              <a:gd name="connsiteY154" fmla="*/ 324000 h 432000"/>
              <a:gd name="connsiteX155" fmla="*/ 297000 w 432000"/>
              <a:gd name="connsiteY155" fmla="*/ 13500 h 432000"/>
              <a:gd name="connsiteX156" fmla="*/ 283500 w 432000"/>
              <a:gd name="connsiteY156" fmla="*/ 13500 h 432000"/>
              <a:gd name="connsiteX157" fmla="*/ 283500 w 432000"/>
              <a:gd name="connsiteY157" fmla="*/ 229500 h 432000"/>
              <a:gd name="connsiteX158" fmla="*/ 270000 w 432000"/>
              <a:gd name="connsiteY158" fmla="*/ 22950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32000" h="432000">
                <a:moveTo>
                  <a:pt x="243000" y="364500"/>
                </a:moveTo>
                <a:lnTo>
                  <a:pt x="243000" y="391500"/>
                </a:lnTo>
                <a:lnTo>
                  <a:pt x="270000" y="391500"/>
                </a:lnTo>
                <a:lnTo>
                  <a:pt x="270000" y="364500"/>
                </a:lnTo>
                <a:close/>
                <a:moveTo>
                  <a:pt x="175500" y="364500"/>
                </a:moveTo>
                <a:lnTo>
                  <a:pt x="175500" y="391500"/>
                </a:lnTo>
                <a:lnTo>
                  <a:pt x="202500" y="391500"/>
                </a:lnTo>
                <a:lnTo>
                  <a:pt x="202500" y="364500"/>
                </a:lnTo>
                <a:close/>
                <a:moveTo>
                  <a:pt x="108000" y="364500"/>
                </a:moveTo>
                <a:lnTo>
                  <a:pt x="108000" y="391500"/>
                </a:lnTo>
                <a:lnTo>
                  <a:pt x="135000" y="391500"/>
                </a:lnTo>
                <a:lnTo>
                  <a:pt x="135000" y="364500"/>
                </a:lnTo>
                <a:close/>
                <a:moveTo>
                  <a:pt x="40500" y="364500"/>
                </a:moveTo>
                <a:lnTo>
                  <a:pt x="40500" y="391500"/>
                </a:lnTo>
                <a:lnTo>
                  <a:pt x="67500" y="391500"/>
                </a:lnTo>
                <a:lnTo>
                  <a:pt x="67500" y="364500"/>
                </a:lnTo>
                <a:close/>
                <a:moveTo>
                  <a:pt x="297000" y="351000"/>
                </a:moveTo>
                <a:lnTo>
                  <a:pt x="310500" y="351000"/>
                </a:lnTo>
                <a:lnTo>
                  <a:pt x="310500" y="405000"/>
                </a:lnTo>
                <a:lnTo>
                  <a:pt x="297000" y="405000"/>
                </a:lnTo>
                <a:close/>
                <a:moveTo>
                  <a:pt x="229500" y="351000"/>
                </a:moveTo>
                <a:lnTo>
                  <a:pt x="283500" y="351000"/>
                </a:lnTo>
                <a:lnTo>
                  <a:pt x="283500" y="405000"/>
                </a:lnTo>
                <a:lnTo>
                  <a:pt x="229500" y="405000"/>
                </a:lnTo>
                <a:close/>
                <a:moveTo>
                  <a:pt x="162000" y="351000"/>
                </a:moveTo>
                <a:lnTo>
                  <a:pt x="216000" y="351000"/>
                </a:lnTo>
                <a:lnTo>
                  <a:pt x="216000" y="405000"/>
                </a:lnTo>
                <a:lnTo>
                  <a:pt x="162000" y="405000"/>
                </a:lnTo>
                <a:close/>
                <a:moveTo>
                  <a:pt x="94500" y="351000"/>
                </a:moveTo>
                <a:lnTo>
                  <a:pt x="148500" y="351000"/>
                </a:lnTo>
                <a:lnTo>
                  <a:pt x="148500" y="405000"/>
                </a:lnTo>
                <a:lnTo>
                  <a:pt x="94500" y="405000"/>
                </a:lnTo>
                <a:close/>
                <a:moveTo>
                  <a:pt x="27000" y="351000"/>
                </a:moveTo>
                <a:lnTo>
                  <a:pt x="81000" y="351000"/>
                </a:lnTo>
                <a:lnTo>
                  <a:pt x="81000" y="405000"/>
                </a:lnTo>
                <a:lnTo>
                  <a:pt x="27000" y="405000"/>
                </a:lnTo>
                <a:close/>
                <a:moveTo>
                  <a:pt x="13500" y="337500"/>
                </a:moveTo>
                <a:lnTo>
                  <a:pt x="13500" y="418500"/>
                </a:lnTo>
                <a:lnTo>
                  <a:pt x="342402" y="418500"/>
                </a:lnTo>
                <a:cubicBezTo>
                  <a:pt x="330717" y="408284"/>
                  <a:pt x="324009" y="393522"/>
                  <a:pt x="324000" y="378000"/>
                </a:cubicBezTo>
                <a:lnTo>
                  <a:pt x="324000" y="337500"/>
                </a:lnTo>
                <a:close/>
                <a:moveTo>
                  <a:pt x="364500" y="310500"/>
                </a:moveTo>
                <a:lnTo>
                  <a:pt x="364500" y="337500"/>
                </a:lnTo>
                <a:lnTo>
                  <a:pt x="391500" y="337500"/>
                </a:lnTo>
                <a:lnTo>
                  <a:pt x="391500" y="310500"/>
                </a:lnTo>
                <a:close/>
                <a:moveTo>
                  <a:pt x="351000" y="297000"/>
                </a:moveTo>
                <a:lnTo>
                  <a:pt x="405000" y="297000"/>
                </a:lnTo>
                <a:lnTo>
                  <a:pt x="405000" y="351000"/>
                </a:lnTo>
                <a:lnTo>
                  <a:pt x="351000" y="351000"/>
                </a:lnTo>
                <a:close/>
                <a:moveTo>
                  <a:pt x="254190" y="246089"/>
                </a:moveTo>
                <a:lnTo>
                  <a:pt x="239167" y="262024"/>
                </a:lnTo>
                <a:cubicBezTo>
                  <a:pt x="231454" y="270128"/>
                  <a:pt x="231641" y="282914"/>
                  <a:pt x="239589" y="290787"/>
                </a:cubicBezTo>
                <a:cubicBezTo>
                  <a:pt x="247759" y="298592"/>
                  <a:pt x="260621" y="298592"/>
                  <a:pt x="268791" y="290787"/>
                </a:cubicBezTo>
                <a:cubicBezTo>
                  <a:pt x="276737" y="282913"/>
                  <a:pt x="276926" y="270130"/>
                  <a:pt x="269216" y="262024"/>
                </a:cubicBezTo>
                <a:close/>
                <a:moveTo>
                  <a:pt x="364500" y="243000"/>
                </a:moveTo>
                <a:lnTo>
                  <a:pt x="364500" y="270000"/>
                </a:lnTo>
                <a:lnTo>
                  <a:pt x="391500" y="270000"/>
                </a:lnTo>
                <a:lnTo>
                  <a:pt x="391500" y="243000"/>
                </a:lnTo>
                <a:close/>
                <a:moveTo>
                  <a:pt x="351000" y="229500"/>
                </a:moveTo>
                <a:lnTo>
                  <a:pt x="405000" y="229500"/>
                </a:lnTo>
                <a:lnTo>
                  <a:pt x="405000" y="283500"/>
                </a:lnTo>
                <a:lnTo>
                  <a:pt x="351000" y="283500"/>
                </a:lnTo>
                <a:close/>
                <a:moveTo>
                  <a:pt x="254190" y="226412"/>
                </a:moveTo>
                <a:lnTo>
                  <a:pt x="279038" y="252763"/>
                </a:lnTo>
                <a:cubicBezTo>
                  <a:pt x="291438" y="265916"/>
                  <a:pt x="291438" y="286456"/>
                  <a:pt x="279038" y="299609"/>
                </a:cubicBezTo>
                <a:cubicBezTo>
                  <a:pt x="266101" y="313331"/>
                  <a:pt x="244490" y="313969"/>
                  <a:pt x="230768" y="301032"/>
                </a:cubicBezTo>
                <a:cubicBezTo>
                  <a:pt x="217046" y="288096"/>
                  <a:pt x="216409" y="266485"/>
                  <a:pt x="229345" y="252763"/>
                </a:cubicBezTo>
                <a:close/>
                <a:moveTo>
                  <a:pt x="364500" y="175500"/>
                </a:moveTo>
                <a:lnTo>
                  <a:pt x="364500" y="202500"/>
                </a:lnTo>
                <a:lnTo>
                  <a:pt x="391500" y="202500"/>
                </a:lnTo>
                <a:lnTo>
                  <a:pt x="391500" y="175500"/>
                </a:lnTo>
                <a:close/>
                <a:moveTo>
                  <a:pt x="351000" y="162000"/>
                </a:moveTo>
                <a:lnTo>
                  <a:pt x="405000" y="162000"/>
                </a:lnTo>
                <a:lnTo>
                  <a:pt x="405000" y="216000"/>
                </a:lnTo>
                <a:lnTo>
                  <a:pt x="351000" y="216000"/>
                </a:lnTo>
                <a:close/>
                <a:moveTo>
                  <a:pt x="167391" y="138754"/>
                </a:moveTo>
                <a:lnTo>
                  <a:pt x="138753" y="167393"/>
                </a:lnTo>
                <a:lnTo>
                  <a:pt x="185938" y="214579"/>
                </a:lnTo>
                <a:cubicBezTo>
                  <a:pt x="188577" y="217212"/>
                  <a:pt x="192849" y="217210"/>
                  <a:pt x="195486" y="214576"/>
                </a:cubicBezTo>
                <a:lnTo>
                  <a:pt x="200259" y="209807"/>
                </a:lnTo>
                <a:lnTo>
                  <a:pt x="219348" y="228896"/>
                </a:lnTo>
                <a:lnTo>
                  <a:pt x="228896" y="219348"/>
                </a:lnTo>
                <a:lnTo>
                  <a:pt x="209807" y="200258"/>
                </a:lnTo>
                <a:lnTo>
                  <a:pt x="214576" y="195486"/>
                </a:lnTo>
                <a:cubicBezTo>
                  <a:pt x="217214" y="192850"/>
                  <a:pt x="217211" y="188577"/>
                  <a:pt x="214576" y="185938"/>
                </a:cubicBezTo>
                <a:close/>
                <a:moveTo>
                  <a:pt x="364500" y="108000"/>
                </a:moveTo>
                <a:lnTo>
                  <a:pt x="364500" y="135000"/>
                </a:lnTo>
                <a:lnTo>
                  <a:pt x="391500" y="135000"/>
                </a:lnTo>
                <a:lnTo>
                  <a:pt x="391500" y="108000"/>
                </a:lnTo>
                <a:close/>
                <a:moveTo>
                  <a:pt x="129209" y="100571"/>
                </a:moveTo>
                <a:lnTo>
                  <a:pt x="100570" y="129209"/>
                </a:lnTo>
                <a:lnTo>
                  <a:pt x="129208" y="157847"/>
                </a:lnTo>
                <a:lnTo>
                  <a:pt x="157847" y="129209"/>
                </a:lnTo>
                <a:close/>
                <a:moveTo>
                  <a:pt x="351000" y="94500"/>
                </a:moveTo>
                <a:lnTo>
                  <a:pt x="405000" y="94500"/>
                </a:lnTo>
                <a:lnTo>
                  <a:pt x="405000" y="148500"/>
                </a:lnTo>
                <a:lnTo>
                  <a:pt x="351000" y="148500"/>
                </a:lnTo>
                <a:close/>
                <a:moveTo>
                  <a:pt x="129208" y="62388"/>
                </a:moveTo>
                <a:lnTo>
                  <a:pt x="119664" y="71933"/>
                </a:lnTo>
                <a:lnTo>
                  <a:pt x="71933" y="119664"/>
                </a:lnTo>
                <a:lnTo>
                  <a:pt x="62388" y="129209"/>
                </a:lnTo>
                <a:lnTo>
                  <a:pt x="71932" y="138757"/>
                </a:lnTo>
                <a:lnTo>
                  <a:pt x="81481" y="129209"/>
                </a:lnTo>
                <a:lnTo>
                  <a:pt x="129208" y="81481"/>
                </a:lnTo>
                <a:lnTo>
                  <a:pt x="138757" y="71933"/>
                </a:lnTo>
                <a:close/>
                <a:moveTo>
                  <a:pt x="364500" y="40500"/>
                </a:moveTo>
                <a:lnTo>
                  <a:pt x="364500" y="67500"/>
                </a:lnTo>
                <a:lnTo>
                  <a:pt x="391500" y="67500"/>
                </a:lnTo>
                <a:lnTo>
                  <a:pt x="391500" y="40500"/>
                </a:lnTo>
                <a:close/>
                <a:moveTo>
                  <a:pt x="351000" y="27000"/>
                </a:moveTo>
                <a:lnTo>
                  <a:pt x="405000" y="27000"/>
                </a:lnTo>
                <a:lnTo>
                  <a:pt x="405000" y="81000"/>
                </a:lnTo>
                <a:lnTo>
                  <a:pt x="351000" y="81000"/>
                </a:lnTo>
                <a:close/>
                <a:moveTo>
                  <a:pt x="33768" y="13516"/>
                </a:moveTo>
                <a:cubicBezTo>
                  <a:pt x="28594" y="13516"/>
                  <a:pt x="23419" y="15487"/>
                  <a:pt x="19467" y="19429"/>
                </a:cubicBezTo>
                <a:cubicBezTo>
                  <a:pt x="11547" y="27328"/>
                  <a:pt x="11530" y="40151"/>
                  <a:pt x="19429" y="48070"/>
                </a:cubicBezTo>
                <a:lnTo>
                  <a:pt x="71933" y="100574"/>
                </a:lnTo>
                <a:lnTo>
                  <a:pt x="100574" y="71933"/>
                </a:lnTo>
                <a:lnTo>
                  <a:pt x="48070" y="19429"/>
                </a:lnTo>
                <a:cubicBezTo>
                  <a:pt x="44118" y="15487"/>
                  <a:pt x="38943" y="13516"/>
                  <a:pt x="33768" y="13516"/>
                </a:cubicBezTo>
                <a:close/>
                <a:moveTo>
                  <a:pt x="337500" y="13500"/>
                </a:moveTo>
                <a:lnTo>
                  <a:pt x="337500" y="378000"/>
                </a:lnTo>
                <a:cubicBezTo>
                  <a:pt x="337500" y="400368"/>
                  <a:pt x="355632" y="418500"/>
                  <a:pt x="378000" y="418500"/>
                </a:cubicBezTo>
                <a:cubicBezTo>
                  <a:pt x="400368" y="418500"/>
                  <a:pt x="418500" y="400368"/>
                  <a:pt x="418500" y="378000"/>
                </a:cubicBezTo>
                <a:lnTo>
                  <a:pt x="418500" y="13500"/>
                </a:lnTo>
                <a:close/>
                <a:moveTo>
                  <a:pt x="310500" y="13500"/>
                </a:moveTo>
                <a:lnTo>
                  <a:pt x="310500" y="324000"/>
                </a:lnTo>
                <a:lnTo>
                  <a:pt x="324000" y="324000"/>
                </a:lnTo>
                <a:lnTo>
                  <a:pt x="324000" y="13500"/>
                </a:lnTo>
                <a:close/>
                <a:moveTo>
                  <a:pt x="33738" y="28"/>
                </a:moveTo>
                <a:cubicBezTo>
                  <a:pt x="42376" y="17"/>
                  <a:pt x="51017" y="3302"/>
                  <a:pt x="57615" y="9884"/>
                </a:cubicBezTo>
                <a:lnTo>
                  <a:pt x="110119" y="62388"/>
                </a:lnTo>
                <a:lnTo>
                  <a:pt x="129209" y="43298"/>
                </a:lnTo>
                <a:lnTo>
                  <a:pt x="157847" y="71933"/>
                </a:lnTo>
                <a:lnTo>
                  <a:pt x="138753" y="91026"/>
                </a:lnTo>
                <a:lnTo>
                  <a:pt x="224124" y="176393"/>
                </a:lnTo>
                <a:cubicBezTo>
                  <a:pt x="230180" y="182467"/>
                  <a:pt x="231763" y="191693"/>
                  <a:pt x="228079" y="199438"/>
                </a:cubicBezTo>
                <a:lnTo>
                  <a:pt x="247986" y="219349"/>
                </a:lnTo>
                <a:lnTo>
                  <a:pt x="219348" y="247987"/>
                </a:lnTo>
                <a:lnTo>
                  <a:pt x="199437" y="228080"/>
                </a:lnTo>
                <a:cubicBezTo>
                  <a:pt x="191692" y="231763"/>
                  <a:pt x="182468" y="230181"/>
                  <a:pt x="176393" y="224128"/>
                </a:cubicBezTo>
                <a:lnTo>
                  <a:pt x="91025" y="138755"/>
                </a:lnTo>
                <a:lnTo>
                  <a:pt x="71933" y="157847"/>
                </a:lnTo>
                <a:lnTo>
                  <a:pt x="43298" y="129209"/>
                </a:lnTo>
                <a:lnTo>
                  <a:pt x="62388" y="110119"/>
                </a:lnTo>
                <a:lnTo>
                  <a:pt x="9884" y="57615"/>
                </a:lnTo>
                <a:cubicBezTo>
                  <a:pt x="-3257" y="44442"/>
                  <a:pt x="-3257" y="23117"/>
                  <a:pt x="9884" y="9943"/>
                </a:cubicBezTo>
                <a:cubicBezTo>
                  <a:pt x="16467" y="3345"/>
                  <a:pt x="25101" y="39"/>
                  <a:pt x="33738" y="28"/>
                </a:cubicBezTo>
                <a:close/>
                <a:moveTo>
                  <a:pt x="270000" y="0"/>
                </a:moveTo>
                <a:lnTo>
                  <a:pt x="432000" y="0"/>
                </a:lnTo>
                <a:lnTo>
                  <a:pt x="432000" y="378000"/>
                </a:lnTo>
                <a:cubicBezTo>
                  <a:pt x="431966" y="407809"/>
                  <a:pt x="407809" y="431966"/>
                  <a:pt x="378000" y="432000"/>
                </a:cubicBezTo>
                <a:lnTo>
                  <a:pt x="0" y="432000"/>
                </a:lnTo>
                <a:lnTo>
                  <a:pt x="0" y="324000"/>
                </a:lnTo>
                <a:lnTo>
                  <a:pt x="297000" y="324000"/>
                </a:lnTo>
                <a:lnTo>
                  <a:pt x="297000" y="13500"/>
                </a:lnTo>
                <a:lnTo>
                  <a:pt x="283500" y="13500"/>
                </a:lnTo>
                <a:lnTo>
                  <a:pt x="283500" y="229500"/>
                </a:lnTo>
                <a:lnTo>
                  <a:pt x="270000" y="22950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32" name="文本框 31"/>
          <p:cNvSpPr txBox="1"/>
          <p:nvPr>
            <p:custDataLst>
              <p:tags r:id="rId19"/>
            </p:custDataLst>
          </p:nvPr>
        </p:nvSpPr>
        <p:spPr>
          <a:xfrm flipH="1">
            <a:off x="1198248" y="5392413"/>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spc="300" dirty="0">
                <a:latin typeface="微软雅黑" panose="020B0503020204020204" charset="-122"/>
                <a:ea typeface="微软雅黑" panose="020B0503020204020204" charset="-122"/>
              </a:rPr>
              <a:t>（3）社会性向。</a:t>
            </a:r>
            <a:endParaRPr lang="zh-CN" altLang="en-US" sz="2000" spc="300" dirty="0">
              <a:latin typeface="微软雅黑" panose="020B0503020204020204" charset="-122"/>
              <a:ea typeface="微软雅黑" panose="020B0503020204020204" charset="-122"/>
            </a:endParaRPr>
          </a:p>
        </p:txBody>
      </p:sp>
      <p:sp>
        <p:nvSpPr>
          <p:cNvPr id="33" name="文本框 32"/>
          <p:cNvSpPr txBox="1"/>
          <p:nvPr>
            <p:custDataLst>
              <p:tags r:id="rId20"/>
            </p:custDataLst>
          </p:nvPr>
        </p:nvSpPr>
        <p:spPr>
          <a:xfrm flipH="1">
            <a:off x="469900" y="5824855"/>
            <a:ext cx="4300220" cy="636270"/>
          </a:xfrm>
          <a:prstGeom prst="rect">
            <a:avLst/>
          </a:prstGeom>
          <a:noFill/>
        </p:spPr>
        <p:txBody>
          <a:bodyPr wrap="square" tIns="0" bIns="46800" rtlCol="0" anchor="t" anchorCtr="0">
            <a:spAutoFit/>
          </a:bodyPr>
          <a:lstStyle/>
          <a:p>
            <a:pPr algn="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这种职业的例子有：诊所的心理医生、外交工作者以及社会工作者等。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7" name="Oval 15"/>
          <p:cNvSpPr/>
          <p:nvPr>
            <p:custDataLst>
              <p:tags r:id="rId21"/>
            </p:custDataLst>
          </p:nvPr>
        </p:nvSpPr>
        <p:spPr>
          <a:xfrm>
            <a:off x="4907045" y="544144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1" name="任意多边形: 形状 150"/>
          <p:cNvSpPr/>
          <p:nvPr>
            <p:custDataLst>
              <p:tags r:id="rId22"/>
            </p:custDataLst>
          </p:nvPr>
        </p:nvSpPr>
        <p:spPr>
          <a:xfrm>
            <a:off x="5156155" y="5690540"/>
            <a:ext cx="425740" cy="425773"/>
          </a:xfrm>
          <a:custGeom>
            <a:avLst/>
            <a:gdLst>
              <a:gd name="connsiteX0" fmla="*/ 351383 w 432000"/>
              <a:gd name="connsiteY0" fmla="*/ 405033 h 432033"/>
              <a:gd name="connsiteX1" fmla="*/ 351349 w 432000"/>
              <a:gd name="connsiteY1" fmla="*/ 418533 h 432033"/>
              <a:gd name="connsiteX2" fmla="*/ 378349 w 432000"/>
              <a:gd name="connsiteY2" fmla="*/ 418533 h 432033"/>
              <a:gd name="connsiteX3" fmla="*/ 378383 w 432000"/>
              <a:gd name="connsiteY3" fmla="*/ 405033 h 432033"/>
              <a:gd name="connsiteX4" fmla="*/ 54382 w 432000"/>
              <a:gd name="connsiteY4" fmla="*/ 405033 h 432033"/>
              <a:gd name="connsiteX5" fmla="*/ 54346 w 432000"/>
              <a:gd name="connsiteY5" fmla="*/ 418533 h 432033"/>
              <a:gd name="connsiteX6" fmla="*/ 81346 w 432000"/>
              <a:gd name="connsiteY6" fmla="*/ 418533 h 432033"/>
              <a:gd name="connsiteX7" fmla="*/ 81382 w 432000"/>
              <a:gd name="connsiteY7" fmla="*/ 405033 h 432033"/>
              <a:gd name="connsiteX8" fmla="*/ 311126 w 432000"/>
              <a:gd name="connsiteY8" fmla="*/ 324000 h 432033"/>
              <a:gd name="connsiteX9" fmla="*/ 310500 w 432000"/>
              <a:gd name="connsiteY9" fmla="*/ 391533 h 432033"/>
              <a:gd name="connsiteX10" fmla="*/ 418500 w 432000"/>
              <a:gd name="connsiteY10" fmla="*/ 391533 h 432033"/>
              <a:gd name="connsiteX11" fmla="*/ 418500 w 432000"/>
              <a:gd name="connsiteY11" fmla="*/ 324000 h 432033"/>
              <a:gd name="connsiteX12" fmla="*/ 14126 w 432000"/>
              <a:gd name="connsiteY12" fmla="*/ 324000 h 432033"/>
              <a:gd name="connsiteX13" fmla="*/ 13500 w 432000"/>
              <a:gd name="connsiteY13" fmla="*/ 391533 h 432033"/>
              <a:gd name="connsiteX14" fmla="*/ 121500 w 432000"/>
              <a:gd name="connsiteY14" fmla="*/ 391533 h 432033"/>
              <a:gd name="connsiteX15" fmla="*/ 121500 w 432000"/>
              <a:gd name="connsiteY15" fmla="*/ 324000 h 432033"/>
              <a:gd name="connsiteX16" fmla="*/ 310500 w 432000"/>
              <a:gd name="connsiteY16" fmla="*/ 310500 h 432033"/>
              <a:gd name="connsiteX17" fmla="*/ 418500 w 432000"/>
              <a:gd name="connsiteY17" fmla="*/ 310500 h 432033"/>
              <a:gd name="connsiteX18" fmla="*/ 432000 w 432000"/>
              <a:gd name="connsiteY18" fmla="*/ 324000 h 432033"/>
              <a:gd name="connsiteX19" fmla="*/ 432000 w 432000"/>
              <a:gd name="connsiteY19" fmla="*/ 391533 h 432033"/>
              <a:gd name="connsiteX20" fmla="*/ 418500 w 432000"/>
              <a:gd name="connsiteY20" fmla="*/ 405033 h 432033"/>
              <a:gd name="connsiteX21" fmla="*/ 391883 w 432000"/>
              <a:gd name="connsiteY21" fmla="*/ 405033 h 432033"/>
              <a:gd name="connsiteX22" fmla="*/ 391849 w 432000"/>
              <a:gd name="connsiteY22" fmla="*/ 418533 h 432033"/>
              <a:gd name="connsiteX23" fmla="*/ 404941 w 432000"/>
              <a:gd name="connsiteY23" fmla="*/ 418533 h 432033"/>
              <a:gd name="connsiteX24" fmla="*/ 404941 w 432000"/>
              <a:gd name="connsiteY24" fmla="*/ 432033 h 432033"/>
              <a:gd name="connsiteX25" fmla="*/ 323941 w 432000"/>
              <a:gd name="connsiteY25" fmla="*/ 432033 h 432033"/>
              <a:gd name="connsiteX26" fmla="*/ 323941 w 432000"/>
              <a:gd name="connsiteY26" fmla="*/ 418533 h 432033"/>
              <a:gd name="connsiteX27" fmla="*/ 337848 w 432000"/>
              <a:gd name="connsiteY27" fmla="*/ 418533 h 432033"/>
              <a:gd name="connsiteX28" fmla="*/ 337883 w 432000"/>
              <a:gd name="connsiteY28" fmla="*/ 405033 h 432033"/>
              <a:gd name="connsiteX29" fmla="*/ 310500 w 432000"/>
              <a:gd name="connsiteY29" fmla="*/ 405033 h 432033"/>
              <a:gd name="connsiteX30" fmla="*/ 297000 w 432000"/>
              <a:gd name="connsiteY30" fmla="*/ 391533 h 432033"/>
              <a:gd name="connsiteX31" fmla="*/ 297000 w 432000"/>
              <a:gd name="connsiteY31" fmla="*/ 324000 h 432033"/>
              <a:gd name="connsiteX32" fmla="*/ 310500 w 432000"/>
              <a:gd name="connsiteY32" fmla="*/ 310500 h 432033"/>
              <a:gd name="connsiteX33" fmla="*/ 13500 w 432000"/>
              <a:gd name="connsiteY33" fmla="*/ 310500 h 432033"/>
              <a:gd name="connsiteX34" fmla="*/ 121500 w 432000"/>
              <a:gd name="connsiteY34" fmla="*/ 310500 h 432033"/>
              <a:gd name="connsiteX35" fmla="*/ 135000 w 432000"/>
              <a:gd name="connsiteY35" fmla="*/ 324000 h 432033"/>
              <a:gd name="connsiteX36" fmla="*/ 135000 w 432000"/>
              <a:gd name="connsiteY36" fmla="*/ 391533 h 432033"/>
              <a:gd name="connsiteX37" fmla="*/ 121500 w 432000"/>
              <a:gd name="connsiteY37" fmla="*/ 405033 h 432033"/>
              <a:gd name="connsiteX38" fmla="*/ 94882 w 432000"/>
              <a:gd name="connsiteY38" fmla="*/ 405033 h 432033"/>
              <a:gd name="connsiteX39" fmla="*/ 94846 w 432000"/>
              <a:gd name="connsiteY39" fmla="*/ 418533 h 432033"/>
              <a:gd name="connsiteX40" fmla="*/ 107944 w 432000"/>
              <a:gd name="connsiteY40" fmla="*/ 418533 h 432033"/>
              <a:gd name="connsiteX41" fmla="*/ 107944 w 432000"/>
              <a:gd name="connsiteY41" fmla="*/ 432033 h 432033"/>
              <a:gd name="connsiteX42" fmla="*/ 26944 w 432000"/>
              <a:gd name="connsiteY42" fmla="*/ 432033 h 432033"/>
              <a:gd name="connsiteX43" fmla="*/ 26944 w 432000"/>
              <a:gd name="connsiteY43" fmla="*/ 418533 h 432033"/>
              <a:gd name="connsiteX44" fmla="*/ 40846 w 432000"/>
              <a:gd name="connsiteY44" fmla="*/ 418533 h 432033"/>
              <a:gd name="connsiteX45" fmla="*/ 40882 w 432000"/>
              <a:gd name="connsiteY45" fmla="*/ 405033 h 432033"/>
              <a:gd name="connsiteX46" fmla="*/ 13500 w 432000"/>
              <a:gd name="connsiteY46" fmla="*/ 405033 h 432033"/>
              <a:gd name="connsiteX47" fmla="*/ 0 w 432000"/>
              <a:gd name="connsiteY47" fmla="*/ 391533 h 432033"/>
              <a:gd name="connsiteX48" fmla="*/ 0 w 432000"/>
              <a:gd name="connsiteY48" fmla="*/ 324000 h 432033"/>
              <a:gd name="connsiteX49" fmla="*/ 13500 w 432000"/>
              <a:gd name="connsiteY49" fmla="*/ 310500 h 432033"/>
              <a:gd name="connsiteX50" fmla="*/ 303757 w 432000"/>
              <a:gd name="connsiteY50" fmla="*/ 263332 h 432033"/>
              <a:gd name="connsiteX51" fmla="*/ 317257 w 432000"/>
              <a:gd name="connsiteY51" fmla="*/ 263332 h 432033"/>
              <a:gd name="connsiteX52" fmla="*/ 317257 w 432000"/>
              <a:gd name="connsiteY52" fmla="*/ 276832 h 432033"/>
              <a:gd name="connsiteX53" fmla="*/ 303757 w 432000"/>
              <a:gd name="connsiteY53" fmla="*/ 276832 h 432033"/>
              <a:gd name="connsiteX54" fmla="*/ 276757 w 432000"/>
              <a:gd name="connsiteY54" fmla="*/ 263332 h 432033"/>
              <a:gd name="connsiteX55" fmla="*/ 290257 w 432000"/>
              <a:gd name="connsiteY55" fmla="*/ 263332 h 432033"/>
              <a:gd name="connsiteX56" fmla="*/ 290257 w 432000"/>
              <a:gd name="connsiteY56" fmla="*/ 276832 h 432033"/>
              <a:gd name="connsiteX57" fmla="*/ 276757 w 432000"/>
              <a:gd name="connsiteY57" fmla="*/ 276832 h 432033"/>
              <a:gd name="connsiteX58" fmla="*/ 249750 w 432000"/>
              <a:gd name="connsiteY58" fmla="*/ 263332 h 432033"/>
              <a:gd name="connsiteX59" fmla="*/ 263250 w 432000"/>
              <a:gd name="connsiteY59" fmla="*/ 263332 h 432033"/>
              <a:gd name="connsiteX60" fmla="*/ 263250 w 432000"/>
              <a:gd name="connsiteY60" fmla="*/ 276832 h 432033"/>
              <a:gd name="connsiteX61" fmla="*/ 249750 w 432000"/>
              <a:gd name="connsiteY61" fmla="*/ 276832 h 432033"/>
              <a:gd name="connsiteX62" fmla="*/ 222750 w 432000"/>
              <a:gd name="connsiteY62" fmla="*/ 263332 h 432033"/>
              <a:gd name="connsiteX63" fmla="*/ 236250 w 432000"/>
              <a:gd name="connsiteY63" fmla="*/ 263332 h 432033"/>
              <a:gd name="connsiteX64" fmla="*/ 236250 w 432000"/>
              <a:gd name="connsiteY64" fmla="*/ 276832 h 432033"/>
              <a:gd name="connsiteX65" fmla="*/ 222750 w 432000"/>
              <a:gd name="connsiteY65" fmla="*/ 276832 h 432033"/>
              <a:gd name="connsiteX66" fmla="*/ 195753 w 432000"/>
              <a:gd name="connsiteY66" fmla="*/ 263332 h 432033"/>
              <a:gd name="connsiteX67" fmla="*/ 209253 w 432000"/>
              <a:gd name="connsiteY67" fmla="*/ 263332 h 432033"/>
              <a:gd name="connsiteX68" fmla="*/ 209253 w 432000"/>
              <a:gd name="connsiteY68" fmla="*/ 276832 h 432033"/>
              <a:gd name="connsiteX69" fmla="*/ 195753 w 432000"/>
              <a:gd name="connsiteY69" fmla="*/ 276832 h 432033"/>
              <a:gd name="connsiteX70" fmla="*/ 168753 w 432000"/>
              <a:gd name="connsiteY70" fmla="*/ 263332 h 432033"/>
              <a:gd name="connsiteX71" fmla="*/ 182253 w 432000"/>
              <a:gd name="connsiteY71" fmla="*/ 263332 h 432033"/>
              <a:gd name="connsiteX72" fmla="*/ 182253 w 432000"/>
              <a:gd name="connsiteY72" fmla="*/ 276832 h 432033"/>
              <a:gd name="connsiteX73" fmla="*/ 168753 w 432000"/>
              <a:gd name="connsiteY73" fmla="*/ 276832 h 432033"/>
              <a:gd name="connsiteX74" fmla="*/ 141753 w 432000"/>
              <a:gd name="connsiteY74" fmla="*/ 263332 h 432033"/>
              <a:gd name="connsiteX75" fmla="*/ 155253 w 432000"/>
              <a:gd name="connsiteY75" fmla="*/ 263332 h 432033"/>
              <a:gd name="connsiteX76" fmla="*/ 155253 w 432000"/>
              <a:gd name="connsiteY76" fmla="*/ 276832 h 432033"/>
              <a:gd name="connsiteX77" fmla="*/ 141753 w 432000"/>
              <a:gd name="connsiteY77" fmla="*/ 276832 h 432033"/>
              <a:gd name="connsiteX78" fmla="*/ 114753 w 432000"/>
              <a:gd name="connsiteY78" fmla="*/ 263332 h 432033"/>
              <a:gd name="connsiteX79" fmla="*/ 128253 w 432000"/>
              <a:gd name="connsiteY79" fmla="*/ 263332 h 432033"/>
              <a:gd name="connsiteX80" fmla="*/ 128253 w 432000"/>
              <a:gd name="connsiteY80" fmla="*/ 276832 h 432033"/>
              <a:gd name="connsiteX81" fmla="*/ 114753 w 432000"/>
              <a:gd name="connsiteY81" fmla="*/ 276832 h 432033"/>
              <a:gd name="connsiteX82" fmla="*/ 351125 w 432000"/>
              <a:gd name="connsiteY82" fmla="*/ 256592 h 432033"/>
              <a:gd name="connsiteX83" fmla="*/ 351125 w 432000"/>
              <a:gd name="connsiteY83" fmla="*/ 283592 h 432033"/>
              <a:gd name="connsiteX84" fmla="*/ 378125 w 432000"/>
              <a:gd name="connsiteY84" fmla="*/ 283592 h 432033"/>
              <a:gd name="connsiteX85" fmla="*/ 378125 w 432000"/>
              <a:gd name="connsiteY85" fmla="*/ 256592 h 432033"/>
              <a:gd name="connsiteX86" fmla="*/ 53947 w 432000"/>
              <a:gd name="connsiteY86" fmla="*/ 256592 h 432033"/>
              <a:gd name="connsiteX87" fmla="*/ 53947 w 432000"/>
              <a:gd name="connsiteY87" fmla="*/ 283592 h 432033"/>
              <a:gd name="connsiteX88" fmla="*/ 80947 w 432000"/>
              <a:gd name="connsiteY88" fmla="*/ 283592 h 432033"/>
              <a:gd name="connsiteX89" fmla="*/ 80947 w 432000"/>
              <a:gd name="connsiteY89" fmla="*/ 256592 h 432033"/>
              <a:gd name="connsiteX90" fmla="*/ 337625 w 432000"/>
              <a:gd name="connsiteY90" fmla="*/ 243092 h 432033"/>
              <a:gd name="connsiteX91" fmla="*/ 391625 w 432000"/>
              <a:gd name="connsiteY91" fmla="*/ 243092 h 432033"/>
              <a:gd name="connsiteX92" fmla="*/ 391625 w 432000"/>
              <a:gd name="connsiteY92" fmla="*/ 297092 h 432033"/>
              <a:gd name="connsiteX93" fmla="*/ 337625 w 432000"/>
              <a:gd name="connsiteY93" fmla="*/ 297092 h 432033"/>
              <a:gd name="connsiteX94" fmla="*/ 40447 w 432000"/>
              <a:gd name="connsiteY94" fmla="*/ 243092 h 432033"/>
              <a:gd name="connsiteX95" fmla="*/ 94447 w 432000"/>
              <a:gd name="connsiteY95" fmla="*/ 243092 h 432033"/>
              <a:gd name="connsiteX96" fmla="*/ 94447 w 432000"/>
              <a:gd name="connsiteY96" fmla="*/ 297092 h 432033"/>
              <a:gd name="connsiteX97" fmla="*/ 40447 w 432000"/>
              <a:gd name="connsiteY97" fmla="*/ 297092 h 432033"/>
              <a:gd name="connsiteX98" fmla="*/ 357842 w 432000"/>
              <a:gd name="connsiteY98" fmla="*/ 222779 h 432033"/>
              <a:gd name="connsiteX99" fmla="*/ 371342 w 432000"/>
              <a:gd name="connsiteY99" fmla="*/ 222779 h 432033"/>
              <a:gd name="connsiteX100" fmla="*/ 371342 w 432000"/>
              <a:gd name="connsiteY100" fmla="*/ 236263 h 432033"/>
              <a:gd name="connsiteX101" fmla="*/ 357842 w 432000"/>
              <a:gd name="connsiteY101" fmla="*/ 236263 h 432033"/>
              <a:gd name="connsiteX102" fmla="*/ 60661 w 432000"/>
              <a:gd name="connsiteY102" fmla="*/ 222779 h 432033"/>
              <a:gd name="connsiteX103" fmla="*/ 74161 w 432000"/>
              <a:gd name="connsiteY103" fmla="*/ 222779 h 432033"/>
              <a:gd name="connsiteX104" fmla="*/ 74161 w 432000"/>
              <a:gd name="connsiteY104" fmla="*/ 236263 h 432033"/>
              <a:gd name="connsiteX105" fmla="*/ 60661 w 432000"/>
              <a:gd name="connsiteY105" fmla="*/ 236263 h 432033"/>
              <a:gd name="connsiteX106" fmla="*/ 357842 w 432000"/>
              <a:gd name="connsiteY106" fmla="*/ 195779 h 432033"/>
              <a:gd name="connsiteX107" fmla="*/ 371342 w 432000"/>
              <a:gd name="connsiteY107" fmla="*/ 195779 h 432033"/>
              <a:gd name="connsiteX108" fmla="*/ 371342 w 432000"/>
              <a:gd name="connsiteY108" fmla="*/ 209279 h 432033"/>
              <a:gd name="connsiteX109" fmla="*/ 357842 w 432000"/>
              <a:gd name="connsiteY109" fmla="*/ 209279 h 432033"/>
              <a:gd name="connsiteX110" fmla="*/ 60661 w 432000"/>
              <a:gd name="connsiteY110" fmla="*/ 195779 h 432033"/>
              <a:gd name="connsiteX111" fmla="*/ 74161 w 432000"/>
              <a:gd name="connsiteY111" fmla="*/ 195779 h 432033"/>
              <a:gd name="connsiteX112" fmla="*/ 74161 w 432000"/>
              <a:gd name="connsiteY112" fmla="*/ 209279 h 432033"/>
              <a:gd name="connsiteX113" fmla="*/ 60661 w 432000"/>
              <a:gd name="connsiteY113" fmla="*/ 209279 h 432033"/>
              <a:gd name="connsiteX114" fmla="*/ 303757 w 432000"/>
              <a:gd name="connsiteY114" fmla="*/ 155266 h 432033"/>
              <a:gd name="connsiteX115" fmla="*/ 317257 w 432000"/>
              <a:gd name="connsiteY115" fmla="*/ 155266 h 432033"/>
              <a:gd name="connsiteX116" fmla="*/ 317257 w 432000"/>
              <a:gd name="connsiteY116" fmla="*/ 168766 h 432033"/>
              <a:gd name="connsiteX117" fmla="*/ 303757 w 432000"/>
              <a:gd name="connsiteY117" fmla="*/ 168766 h 432033"/>
              <a:gd name="connsiteX118" fmla="*/ 276757 w 432000"/>
              <a:gd name="connsiteY118" fmla="*/ 155266 h 432033"/>
              <a:gd name="connsiteX119" fmla="*/ 290257 w 432000"/>
              <a:gd name="connsiteY119" fmla="*/ 155266 h 432033"/>
              <a:gd name="connsiteX120" fmla="*/ 290257 w 432000"/>
              <a:gd name="connsiteY120" fmla="*/ 168766 h 432033"/>
              <a:gd name="connsiteX121" fmla="*/ 276757 w 432000"/>
              <a:gd name="connsiteY121" fmla="*/ 168766 h 432033"/>
              <a:gd name="connsiteX122" fmla="*/ 249750 w 432000"/>
              <a:gd name="connsiteY122" fmla="*/ 155266 h 432033"/>
              <a:gd name="connsiteX123" fmla="*/ 263250 w 432000"/>
              <a:gd name="connsiteY123" fmla="*/ 155266 h 432033"/>
              <a:gd name="connsiteX124" fmla="*/ 263250 w 432000"/>
              <a:gd name="connsiteY124" fmla="*/ 168766 h 432033"/>
              <a:gd name="connsiteX125" fmla="*/ 249750 w 432000"/>
              <a:gd name="connsiteY125" fmla="*/ 168766 h 432033"/>
              <a:gd name="connsiteX126" fmla="*/ 222750 w 432000"/>
              <a:gd name="connsiteY126" fmla="*/ 155266 h 432033"/>
              <a:gd name="connsiteX127" fmla="*/ 236250 w 432000"/>
              <a:gd name="connsiteY127" fmla="*/ 155266 h 432033"/>
              <a:gd name="connsiteX128" fmla="*/ 236250 w 432000"/>
              <a:gd name="connsiteY128" fmla="*/ 168766 h 432033"/>
              <a:gd name="connsiteX129" fmla="*/ 222750 w 432000"/>
              <a:gd name="connsiteY129" fmla="*/ 168766 h 432033"/>
              <a:gd name="connsiteX130" fmla="*/ 195753 w 432000"/>
              <a:gd name="connsiteY130" fmla="*/ 155266 h 432033"/>
              <a:gd name="connsiteX131" fmla="*/ 209253 w 432000"/>
              <a:gd name="connsiteY131" fmla="*/ 155266 h 432033"/>
              <a:gd name="connsiteX132" fmla="*/ 209253 w 432000"/>
              <a:gd name="connsiteY132" fmla="*/ 168766 h 432033"/>
              <a:gd name="connsiteX133" fmla="*/ 195753 w 432000"/>
              <a:gd name="connsiteY133" fmla="*/ 168766 h 432033"/>
              <a:gd name="connsiteX134" fmla="*/ 168753 w 432000"/>
              <a:gd name="connsiteY134" fmla="*/ 155266 h 432033"/>
              <a:gd name="connsiteX135" fmla="*/ 182253 w 432000"/>
              <a:gd name="connsiteY135" fmla="*/ 155266 h 432033"/>
              <a:gd name="connsiteX136" fmla="*/ 182253 w 432000"/>
              <a:gd name="connsiteY136" fmla="*/ 168766 h 432033"/>
              <a:gd name="connsiteX137" fmla="*/ 168753 w 432000"/>
              <a:gd name="connsiteY137" fmla="*/ 168766 h 432033"/>
              <a:gd name="connsiteX138" fmla="*/ 141753 w 432000"/>
              <a:gd name="connsiteY138" fmla="*/ 155266 h 432033"/>
              <a:gd name="connsiteX139" fmla="*/ 155253 w 432000"/>
              <a:gd name="connsiteY139" fmla="*/ 155266 h 432033"/>
              <a:gd name="connsiteX140" fmla="*/ 155253 w 432000"/>
              <a:gd name="connsiteY140" fmla="*/ 168766 h 432033"/>
              <a:gd name="connsiteX141" fmla="*/ 141753 w 432000"/>
              <a:gd name="connsiteY141" fmla="*/ 168766 h 432033"/>
              <a:gd name="connsiteX142" fmla="*/ 114753 w 432000"/>
              <a:gd name="connsiteY142" fmla="*/ 155266 h 432033"/>
              <a:gd name="connsiteX143" fmla="*/ 128253 w 432000"/>
              <a:gd name="connsiteY143" fmla="*/ 155266 h 432033"/>
              <a:gd name="connsiteX144" fmla="*/ 128253 w 432000"/>
              <a:gd name="connsiteY144" fmla="*/ 168766 h 432033"/>
              <a:gd name="connsiteX145" fmla="*/ 114753 w 432000"/>
              <a:gd name="connsiteY145" fmla="*/ 168766 h 432033"/>
              <a:gd name="connsiteX146" fmla="*/ 351125 w 432000"/>
              <a:gd name="connsiteY146" fmla="*/ 148530 h 432033"/>
              <a:gd name="connsiteX147" fmla="*/ 351125 w 432000"/>
              <a:gd name="connsiteY147" fmla="*/ 175530 h 432033"/>
              <a:gd name="connsiteX148" fmla="*/ 378125 w 432000"/>
              <a:gd name="connsiteY148" fmla="*/ 175530 h 432033"/>
              <a:gd name="connsiteX149" fmla="*/ 378125 w 432000"/>
              <a:gd name="connsiteY149" fmla="*/ 148530 h 432033"/>
              <a:gd name="connsiteX150" fmla="*/ 53947 w 432000"/>
              <a:gd name="connsiteY150" fmla="*/ 148530 h 432033"/>
              <a:gd name="connsiteX151" fmla="*/ 53947 w 432000"/>
              <a:gd name="connsiteY151" fmla="*/ 175530 h 432033"/>
              <a:gd name="connsiteX152" fmla="*/ 80947 w 432000"/>
              <a:gd name="connsiteY152" fmla="*/ 175530 h 432033"/>
              <a:gd name="connsiteX153" fmla="*/ 80947 w 432000"/>
              <a:gd name="connsiteY153" fmla="*/ 148530 h 432033"/>
              <a:gd name="connsiteX154" fmla="*/ 337625 w 432000"/>
              <a:gd name="connsiteY154" fmla="*/ 135030 h 432033"/>
              <a:gd name="connsiteX155" fmla="*/ 391625 w 432000"/>
              <a:gd name="connsiteY155" fmla="*/ 135030 h 432033"/>
              <a:gd name="connsiteX156" fmla="*/ 391625 w 432000"/>
              <a:gd name="connsiteY156" fmla="*/ 189030 h 432033"/>
              <a:gd name="connsiteX157" fmla="*/ 337625 w 432000"/>
              <a:gd name="connsiteY157" fmla="*/ 189030 h 432033"/>
              <a:gd name="connsiteX158" fmla="*/ 40447 w 432000"/>
              <a:gd name="connsiteY158" fmla="*/ 135030 h 432033"/>
              <a:gd name="connsiteX159" fmla="*/ 94447 w 432000"/>
              <a:gd name="connsiteY159" fmla="*/ 135030 h 432033"/>
              <a:gd name="connsiteX160" fmla="*/ 94447 w 432000"/>
              <a:gd name="connsiteY160" fmla="*/ 189030 h 432033"/>
              <a:gd name="connsiteX161" fmla="*/ 40447 w 432000"/>
              <a:gd name="connsiteY161" fmla="*/ 189030 h 432033"/>
              <a:gd name="connsiteX162" fmla="*/ 351383 w 432000"/>
              <a:gd name="connsiteY162" fmla="*/ 94533 h 432033"/>
              <a:gd name="connsiteX163" fmla="*/ 351349 w 432000"/>
              <a:gd name="connsiteY163" fmla="*/ 108033 h 432033"/>
              <a:gd name="connsiteX164" fmla="*/ 378349 w 432000"/>
              <a:gd name="connsiteY164" fmla="*/ 108033 h 432033"/>
              <a:gd name="connsiteX165" fmla="*/ 378383 w 432000"/>
              <a:gd name="connsiteY165" fmla="*/ 94533 h 432033"/>
              <a:gd name="connsiteX166" fmla="*/ 54382 w 432000"/>
              <a:gd name="connsiteY166" fmla="*/ 94533 h 432033"/>
              <a:gd name="connsiteX167" fmla="*/ 54346 w 432000"/>
              <a:gd name="connsiteY167" fmla="*/ 108033 h 432033"/>
              <a:gd name="connsiteX168" fmla="*/ 81346 w 432000"/>
              <a:gd name="connsiteY168" fmla="*/ 108033 h 432033"/>
              <a:gd name="connsiteX169" fmla="*/ 81382 w 432000"/>
              <a:gd name="connsiteY169" fmla="*/ 94533 h 432033"/>
              <a:gd name="connsiteX170" fmla="*/ 311126 w 432000"/>
              <a:gd name="connsiteY170" fmla="*/ 13500 h 432033"/>
              <a:gd name="connsiteX171" fmla="*/ 310500 w 432000"/>
              <a:gd name="connsiteY171" fmla="*/ 81033 h 432033"/>
              <a:gd name="connsiteX172" fmla="*/ 418500 w 432000"/>
              <a:gd name="connsiteY172" fmla="*/ 81033 h 432033"/>
              <a:gd name="connsiteX173" fmla="*/ 418500 w 432000"/>
              <a:gd name="connsiteY173" fmla="*/ 13500 h 432033"/>
              <a:gd name="connsiteX174" fmla="*/ 14126 w 432000"/>
              <a:gd name="connsiteY174" fmla="*/ 13500 h 432033"/>
              <a:gd name="connsiteX175" fmla="*/ 13500 w 432000"/>
              <a:gd name="connsiteY175" fmla="*/ 81033 h 432033"/>
              <a:gd name="connsiteX176" fmla="*/ 121500 w 432000"/>
              <a:gd name="connsiteY176" fmla="*/ 81033 h 432033"/>
              <a:gd name="connsiteX177" fmla="*/ 121500 w 432000"/>
              <a:gd name="connsiteY177" fmla="*/ 13500 h 432033"/>
              <a:gd name="connsiteX178" fmla="*/ 310500 w 432000"/>
              <a:gd name="connsiteY178" fmla="*/ 0 h 432033"/>
              <a:gd name="connsiteX179" fmla="*/ 418500 w 432000"/>
              <a:gd name="connsiteY179" fmla="*/ 0 h 432033"/>
              <a:gd name="connsiteX180" fmla="*/ 432000 w 432000"/>
              <a:gd name="connsiteY180" fmla="*/ 13500 h 432033"/>
              <a:gd name="connsiteX181" fmla="*/ 432000 w 432000"/>
              <a:gd name="connsiteY181" fmla="*/ 81033 h 432033"/>
              <a:gd name="connsiteX182" fmla="*/ 418500 w 432000"/>
              <a:gd name="connsiteY182" fmla="*/ 94533 h 432033"/>
              <a:gd name="connsiteX183" fmla="*/ 391883 w 432000"/>
              <a:gd name="connsiteY183" fmla="*/ 94533 h 432033"/>
              <a:gd name="connsiteX184" fmla="*/ 391849 w 432000"/>
              <a:gd name="connsiteY184" fmla="*/ 108033 h 432033"/>
              <a:gd name="connsiteX185" fmla="*/ 404941 w 432000"/>
              <a:gd name="connsiteY185" fmla="*/ 108033 h 432033"/>
              <a:gd name="connsiteX186" fmla="*/ 404941 w 432000"/>
              <a:gd name="connsiteY186" fmla="*/ 121533 h 432033"/>
              <a:gd name="connsiteX187" fmla="*/ 323941 w 432000"/>
              <a:gd name="connsiteY187" fmla="*/ 121533 h 432033"/>
              <a:gd name="connsiteX188" fmla="*/ 323941 w 432000"/>
              <a:gd name="connsiteY188" fmla="*/ 108033 h 432033"/>
              <a:gd name="connsiteX189" fmla="*/ 337848 w 432000"/>
              <a:gd name="connsiteY189" fmla="*/ 108033 h 432033"/>
              <a:gd name="connsiteX190" fmla="*/ 337883 w 432000"/>
              <a:gd name="connsiteY190" fmla="*/ 94533 h 432033"/>
              <a:gd name="connsiteX191" fmla="*/ 310500 w 432000"/>
              <a:gd name="connsiteY191" fmla="*/ 94533 h 432033"/>
              <a:gd name="connsiteX192" fmla="*/ 297000 w 432000"/>
              <a:gd name="connsiteY192" fmla="*/ 81033 h 432033"/>
              <a:gd name="connsiteX193" fmla="*/ 297000 w 432000"/>
              <a:gd name="connsiteY193" fmla="*/ 13500 h 432033"/>
              <a:gd name="connsiteX194" fmla="*/ 310500 w 432000"/>
              <a:gd name="connsiteY194" fmla="*/ 0 h 432033"/>
              <a:gd name="connsiteX195" fmla="*/ 13500 w 432000"/>
              <a:gd name="connsiteY195" fmla="*/ 0 h 432033"/>
              <a:gd name="connsiteX196" fmla="*/ 121500 w 432000"/>
              <a:gd name="connsiteY196" fmla="*/ 0 h 432033"/>
              <a:gd name="connsiteX197" fmla="*/ 135000 w 432000"/>
              <a:gd name="connsiteY197" fmla="*/ 13500 h 432033"/>
              <a:gd name="connsiteX198" fmla="*/ 135000 w 432000"/>
              <a:gd name="connsiteY198" fmla="*/ 81033 h 432033"/>
              <a:gd name="connsiteX199" fmla="*/ 121500 w 432000"/>
              <a:gd name="connsiteY199" fmla="*/ 94533 h 432033"/>
              <a:gd name="connsiteX200" fmla="*/ 94882 w 432000"/>
              <a:gd name="connsiteY200" fmla="*/ 94533 h 432033"/>
              <a:gd name="connsiteX201" fmla="*/ 94846 w 432000"/>
              <a:gd name="connsiteY201" fmla="*/ 108033 h 432033"/>
              <a:gd name="connsiteX202" fmla="*/ 107944 w 432000"/>
              <a:gd name="connsiteY202" fmla="*/ 108033 h 432033"/>
              <a:gd name="connsiteX203" fmla="*/ 107944 w 432000"/>
              <a:gd name="connsiteY203" fmla="*/ 121533 h 432033"/>
              <a:gd name="connsiteX204" fmla="*/ 26944 w 432000"/>
              <a:gd name="connsiteY204" fmla="*/ 121533 h 432033"/>
              <a:gd name="connsiteX205" fmla="*/ 26944 w 432000"/>
              <a:gd name="connsiteY205" fmla="*/ 108033 h 432033"/>
              <a:gd name="connsiteX206" fmla="*/ 40846 w 432000"/>
              <a:gd name="connsiteY206" fmla="*/ 108033 h 432033"/>
              <a:gd name="connsiteX207" fmla="*/ 40882 w 432000"/>
              <a:gd name="connsiteY207" fmla="*/ 94533 h 432033"/>
              <a:gd name="connsiteX208" fmla="*/ 13500 w 432000"/>
              <a:gd name="connsiteY208" fmla="*/ 94533 h 432033"/>
              <a:gd name="connsiteX209" fmla="*/ 0 w 432000"/>
              <a:gd name="connsiteY209" fmla="*/ 81033 h 432033"/>
              <a:gd name="connsiteX210" fmla="*/ 0 w 432000"/>
              <a:gd name="connsiteY210" fmla="*/ 13500 h 432033"/>
              <a:gd name="connsiteX211" fmla="*/ 13500 w 432000"/>
              <a:gd name="connsiteY211" fmla="*/ 0 h 4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32000" h="432033">
                <a:moveTo>
                  <a:pt x="351383" y="405033"/>
                </a:moveTo>
                <a:lnTo>
                  <a:pt x="351349" y="418533"/>
                </a:lnTo>
                <a:lnTo>
                  <a:pt x="378349" y="418533"/>
                </a:lnTo>
                <a:lnTo>
                  <a:pt x="378383" y="405033"/>
                </a:lnTo>
                <a:close/>
                <a:moveTo>
                  <a:pt x="54382" y="405033"/>
                </a:moveTo>
                <a:lnTo>
                  <a:pt x="54346" y="418533"/>
                </a:lnTo>
                <a:lnTo>
                  <a:pt x="81346" y="418533"/>
                </a:lnTo>
                <a:lnTo>
                  <a:pt x="81382" y="405033"/>
                </a:lnTo>
                <a:close/>
                <a:moveTo>
                  <a:pt x="311126" y="324000"/>
                </a:moveTo>
                <a:lnTo>
                  <a:pt x="310500" y="391533"/>
                </a:lnTo>
                <a:lnTo>
                  <a:pt x="418500" y="391533"/>
                </a:lnTo>
                <a:lnTo>
                  <a:pt x="418500" y="324000"/>
                </a:lnTo>
                <a:close/>
                <a:moveTo>
                  <a:pt x="14126" y="324000"/>
                </a:moveTo>
                <a:lnTo>
                  <a:pt x="13500" y="391533"/>
                </a:lnTo>
                <a:lnTo>
                  <a:pt x="121500" y="391533"/>
                </a:lnTo>
                <a:lnTo>
                  <a:pt x="121500" y="324000"/>
                </a:lnTo>
                <a:close/>
                <a:moveTo>
                  <a:pt x="310500" y="310500"/>
                </a:moveTo>
                <a:lnTo>
                  <a:pt x="418500" y="310500"/>
                </a:lnTo>
                <a:cubicBezTo>
                  <a:pt x="425952" y="310509"/>
                  <a:pt x="431992" y="316548"/>
                  <a:pt x="432000" y="324000"/>
                </a:cubicBezTo>
                <a:lnTo>
                  <a:pt x="432000" y="391533"/>
                </a:lnTo>
                <a:cubicBezTo>
                  <a:pt x="431992" y="398985"/>
                  <a:pt x="425952" y="405024"/>
                  <a:pt x="418500" y="405033"/>
                </a:cubicBezTo>
                <a:lnTo>
                  <a:pt x="391883" y="405033"/>
                </a:lnTo>
                <a:lnTo>
                  <a:pt x="391849" y="418533"/>
                </a:lnTo>
                <a:lnTo>
                  <a:pt x="404941" y="418533"/>
                </a:lnTo>
                <a:lnTo>
                  <a:pt x="404941" y="432033"/>
                </a:lnTo>
                <a:lnTo>
                  <a:pt x="323941" y="432033"/>
                </a:lnTo>
                <a:lnTo>
                  <a:pt x="323941" y="418533"/>
                </a:lnTo>
                <a:lnTo>
                  <a:pt x="337848" y="418533"/>
                </a:lnTo>
                <a:lnTo>
                  <a:pt x="337883" y="405033"/>
                </a:lnTo>
                <a:lnTo>
                  <a:pt x="310500" y="405033"/>
                </a:lnTo>
                <a:cubicBezTo>
                  <a:pt x="303048" y="405024"/>
                  <a:pt x="297008" y="398985"/>
                  <a:pt x="297000" y="391533"/>
                </a:cubicBezTo>
                <a:lnTo>
                  <a:pt x="297000" y="324000"/>
                </a:lnTo>
                <a:cubicBezTo>
                  <a:pt x="297008" y="316548"/>
                  <a:pt x="303048" y="310509"/>
                  <a:pt x="310500" y="310500"/>
                </a:cubicBezTo>
                <a:close/>
                <a:moveTo>
                  <a:pt x="13500" y="310500"/>
                </a:moveTo>
                <a:lnTo>
                  <a:pt x="121500" y="310500"/>
                </a:lnTo>
                <a:cubicBezTo>
                  <a:pt x="128953" y="310507"/>
                  <a:pt x="134993" y="316547"/>
                  <a:pt x="135000" y="324000"/>
                </a:cubicBezTo>
                <a:lnTo>
                  <a:pt x="135000" y="391533"/>
                </a:lnTo>
                <a:cubicBezTo>
                  <a:pt x="134993" y="398986"/>
                  <a:pt x="128953" y="405025"/>
                  <a:pt x="121500" y="405033"/>
                </a:cubicBezTo>
                <a:lnTo>
                  <a:pt x="94882" y="405033"/>
                </a:lnTo>
                <a:lnTo>
                  <a:pt x="94846" y="418533"/>
                </a:lnTo>
                <a:lnTo>
                  <a:pt x="107944" y="418533"/>
                </a:lnTo>
                <a:lnTo>
                  <a:pt x="107944" y="432033"/>
                </a:lnTo>
                <a:lnTo>
                  <a:pt x="26944" y="432033"/>
                </a:lnTo>
                <a:lnTo>
                  <a:pt x="26944" y="418533"/>
                </a:lnTo>
                <a:lnTo>
                  <a:pt x="40846" y="418533"/>
                </a:lnTo>
                <a:lnTo>
                  <a:pt x="40882" y="405033"/>
                </a:lnTo>
                <a:lnTo>
                  <a:pt x="13500" y="405033"/>
                </a:lnTo>
                <a:cubicBezTo>
                  <a:pt x="6047" y="405026"/>
                  <a:pt x="7" y="398986"/>
                  <a:pt x="0" y="391533"/>
                </a:cubicBezTo>
                <a:lnTo>
                  <a:pt x="0" y="324000"/>
                </a:lnTo>
                <a:cubicBezTo>
                  <a:pt x="7" y="316547"/>
                  <a:pt x="6047" y="310507"/>
                  <a:pt x="13500" y="310500"/>
                </a:cubicBezTo>
                <a:close/>
                <a:moveTo>
                  <a:pt x="303757" y="263332"/>
                </a:moveTo>
                <a:lnTo>
                  <a:pt x="317257" y="263332"/>
                </a:lnTo>
                <a:lnTo>
                  <a:pt x="317257" y="276832"/>
                </a:lnTo>
                <a:lnTo>
                  <a:pt x="303757" y="276832"/>
                </a:lnTo>
                <a:close/>
                <a:moveTo>
                  <a:pt x="276757" y="263332"/>
                </a:moveTo>
                <a:lnTo>
                  <a:pt x="290257" y="263332"/>
                </a:lnTo>
                <a:lnTo>
                  <a:pt x="290257" y="276832"/>
                </a:lnTo>
                <a:lnTo>
                  <a:pt x="276757" y="276832"/>
                </a:lnTo>
                <a:close/>
                <a:moveTo>
                  <a:pt x="249750" y="263332"/>
                </a:moveTo>
                <a:lnTo>
                  <a:pt x="263250" y="263332"/>
                </a:lnTo>
                <a:lnTo>
                  <a:pt x="263250" y="276832"/>
                </a:lnTo>
                <a:lnTo>
                  <a:pt x="249750" y="276832"/>
                </a:lnTo>
                <a:close/>
                <a:moveTo>
                  <a:pt x="222750" y="263332"/>
                </a:moveTo>
                <a:lnTo>
                  <a:pt x="236250" y="263332"/>
                </a:lnTo>
                <a:lnTo>
                  <a:pt x="236250" y="276832"/>
                </a:lnTo>
                <a:lnTo>
                  <a:pt x="222750" y="276832"/>
                </a:lnTo>
                <a:close/>
                <a:moveTo>
                  <a:pt x="195753" y="263332"/>
                </a:moveTo>
                <a:lnTo>
                  <a:pt x="209253" y="263332"/>
                </a:lnTo>
                <a:lnTo>
                  <a:pt x="209253" y="276832"/>
                </a:lnTo>
                <a:lnTo>
                  <a:pt x="195753" y="276832"/>
                </a:lnTo>
                <a:close/>
                <a:moveTo>
                  <a:pt x="168753" y="263332"/>
                </a:moveTo>
                <a:lnTo>
                  <a:pt x="182253" y="263332"/>
                </a:lnTo>
                <a:lnTo>
                  <a:pt x="182253" y="276832"/>
                </a:lnTo>
                <a:lnTo>
                  <a:pt x="168753" y="276832"/>
                </a:lnTo>
                <a:close/>
                <a:moveTo>
                  <a:pt x="141753" y="263332"/>
                </a:moveTo>
                <a:lnTo>
                  <a:pt x="155253" y="263332"/>
                </a:lnTo>
                <a:lnTo>
                  <a:pt x="155253" y="276832"/>
                </a:lnTo>
                <a:lnTo>
                  <a:pt x="141753" y="276832"/>
                </a:lnTo>
                <a:close/>
                <a:moveTo>
                  <a:pt x="114753" y="263332"/>
                </a:moveTo>
                <a:lnTo>
                  <a:pt x="128253" y="263332"/>
                </a:lnTo>
                <a:lnTo>
                  <a:pt x="128253" y="276832"/>
                </a:lnTo>
                <a:lnTo>
                  <a:pt x="114753" y="276832"/>
                </a:lnTo>
                <a:close/>
                <a:moveTo>
                  <a:pt x="351125" y="256592"/>
                </a:moveTo>
                <a:lnTo>
                  <a:pt x="351125" y="283592"/>
                </a:lnTo>
                <a:lnTo>
                  <a:pt x="378125" y="283592"/>
                </a:lnTo>
                <a:lnTo>
                  <a:pt x="378125" y="256592"/>
                </a:lnTo>
                <a:close/>
                <a:moveTo>
                  <a:pt x="53947" y="256592"/>
                </a:moveTo>
                <a:lnTo>
                  <a:pt x="53947" y="283592"/>
                </a:lnTo>
                <a:lnTo>
                  <a:pt x="80947" y="283592"/>
                </a:lnTo>
                <a:lnTo>
                  <a:pt x="80947" y="256592"/>
                </a:lnTo>
                <a:close/>
                <a:moveTo>
                  <a:pt x="337625" y="243092"/>
                </a:moveTo>
                <a:lnTo>
                  <a:pt x="391625" y="243092"/>
                </a:lnTo>
                <a:lnTo>
                  <a:pt x="391625" y="297092"/>
                </a:lnTo>
                <a:lnTo>
                  <a:pt x="337625" y="297092"/>
                </a:lnTo>
                <a:close/>
                <a:moveTo>
                  <a:pt x="40447" y="243092"/>
                </a:moveTo>
                <a:lnTo>
                  <a:pt x="94447" y="243092"/>
                </a:lnTo>
                <a:lnTo>
                  <a:pt x="94447" y="297092"/>
                </a:lnTo>
                <a:lnTo>
                  <a:pt x="40447" y="297092"/>
                </a:lnTo>
                <a:close/>
                <a:moveTo>
                  <a:pt x="357842" y="222779"/>
                </a:moveTo>
                <a:lnTo>
                  <a:pt x="371342" y="222779"/>
                </a:lnTo>
                <a:lnTo>
                  <a:pt x="371342" y="236263"/>
                </a:lnTo>
                <a:lnTo>
                  <a:pt x="357842" y="236263"/>
                </a:lnTo>
                <a:close/>
                <a:moveTo>
                  <a:pt x="60661" y="222779"/>
                </a:moveTo>
                <a:lnTo>
                  <a:pt x="74161" y="222779"/>
                </a:lnTo>
                <a:lnTo>
                  <a:pt x="74161" y="236263"/>
                </a:lnTo>
                <a:lnTo>
                  <a:pt x="60661" y="236263"/>
                </a:lnTo>
                <a:close/>
                <a:moveTo>
                  <a:pt x="357842" y="195779"/>
                </a:moveTo>
                <a:lnTo>
                  <a:pt x="371342" y="195779"/>
                </a:lnTo>
                <a:lnTo>
                  <a:pt x="371342" y="209279"/>
                </a:lnTo>
                <a:lnTo>
                  <a:pt x="357842" y="209279"/>
                </a:lnTo>
                <a:close/>
                <a:moveTo>
                  <a:pt x="60661" y="195779"/>
                </a:moveTo>
                <a:lnTo>
                  <a:pt x="74161" y="195779"/>
                </a:lnTo>
                <a:lnTo>
                  <a:pt x="74161" y="209279"/>
                </a:lnTo>
                <a:lnTo>
                  <a:pt x="60661" y="209279"/>
                </a:lnTo>
                <a:close/>
                <a:moveTo>
                  <a:pt x="303757" y="155266"/>
                </a:moveTo>
                <a:lnTo>
                  <a:pt x="317257" y="155266"/>
                </a:lnTo>
                <a:lnTo>
                  <a:pt x="317257" y="168766"/>
                </a:lnTo>
                <a:lnTo>
                  <a:pt x="303757" y="168766"/>
                </a:lnTo>
                <a:close/>
                <a:moveTo>
                  <a:pt x="276757" y="155266"/>
                </a:moveTo>
                <a:lnTo>
                  <a:pt x="290257" y="155266"/>
                </a:lnTo>
                <a:lnTo>
                  <a:pt x="290257" y="168766"/>
                </a:lnTo>
                <a:lnTo>
                  <a:pt x="276757" y="168766"/>
                </a:lnTo>
                <a:close/>
                <a:moveTo>
                  <a:pt x="249750" y="155266"/>
                </a:moveTo>
                <a:lnTo>
                  <a:pt x="263250" y="155266"/>
                </a:lnTo>
                <a:lnTo>
                  <a:pt x="263250" y="168766"/>
                </a:lnTo>
                <a:lnTo>
                  <a:pt x="249750" y="168766"/>
                </a:lnTo>
                <a:close/>
                <a:moveTo>
                  <a:pt x="222750" y="155266"/>
                </a:moveTo>
                <a:lnTo>
                  <a:pt x="236250" y="155266"/>
                </a:lnTo>
                <a:lnTo>
                  <a:pt x="236250" y="168766"/>
                </a:lnTo>
                <a:lnTo>
                  <a:pt x="222750" y="168766"/>
                </a:lnTo>
                <a:close/>
                <a:moveTo>
                  <a:pt x="195753" y="155266"/>
                </a:moveTo>
                <a:lnTo>
                  <a:pt x="209253" y="155266"/>
                </a:lnTo>
                <a:lnTo>
                  <a:pt x="209253" y="168766"/>
                </a:lnTo>
                <a:lnTo>
                  <a:pt x="195753" y="168766"/>
                </a:lnTo>
                <a:close/>
                <a:moveTo>
                  <a:pt x="168753" y="155266"/>
                </a:moveTo>
                <a:lnTo>
                  <a:pt x="182253" y="155266"/>
                </a:lnTo>
                <a:lnTo>
                  <a:pt x="182253" y="168766"/>
                </a:lnTo>
                <a:lnTo>
                  <a:pt x="168753" y="168766"/>
                </a:lnTo>
                <a:close/>
                <a:moveTo>
                  <a:pt x="141753" y="155266"/>
                </a:moveTo>
                <a:lnTo>
                  <a:pt x="155253" y="155266"/>
                </a:lnTo>
                <a:lnTo>
                  <a:pt x="155253" y="168766"/>
                </a:lnTo>
                <a:lnTo>
                  <a:pt x="141753" y="168766"/>
                </a:lnTo>
                <a:close/>
                <a:moveTo>
                  <a:pt x="114753" y="155266"/>
                </a:moveTo>
                <a:lnTo>
                  <a:pt x="128253" y="155266"/>
                </a:lnTo>
                <a:lnTo>
                  <a:pt x="128253" y="168766"/>
                </a:lnTo>
                <a:lnTo>
                  <a:pt x="114753" y="168766"/>
                </a:lnTo>
                <a:close/>
                <a:moveTo>
                  <a:pt x="351125" y="148530"/>
                </a:moveTo>
                <a:lnTo>
                  <a:pt x="351125" y="175530"/>
                </a:lnTo>
                <a:lnTo>
                  <a:pt x="378125" y="175530"/>
                </a:lnTo>
                <a:lnTo>
                  <a:pt x="378125" y="148530"/>
                </a:lnTo>
                <a:close/>
                <a:moveTo>
                  <a:pt x="53947" y="148530"/>
                </a:moveTo>
                <a:lnTo>
                  <a:pt x="53947" y="175530"/>
                </a:lnTo>
                <a:lnTo>
                  <a:pt x="80947" y="175530"/>
                </a:lnTo>
                <a:lnTo>
                  <a:pt x="80947" y="148530"/>
                </a:lnTo>
                <a:close/>
                <a:moveTo>
                  <a:pt x="337625" y="135030"/>
                </a:moveTo>
                <a:lnTo>
                  <a:pt x="391625" y="135030"/>
                </a:lnTo>
                <a:lnTo>
                  <a:pt x="391625" y="189030"/>
                </a:lnTo>
                <a:lnTo>
                  <a:pt x="337625" y="189030"/>
                </a:lnTo>
                <a:close/>
                <a:moveTo>
                  <a:pt x="40447" y="135030"/>
                </a:moveTo>
                <a:lnTo>
                  <a:pt x="94447" y="135030"/>
                </a:lnTo>
                <a:lnTo>
                  <a:pt x="94447" y="189030"/>
                </a:lnTo>
                <a:lnTo>
                  <a:pt x="40447" y="189030"/>
                </a:lnTo>
                <a:close/>
                <a:moveTo>
                  <a:pt x="351383" y="94533"/>
                </a:moveTo>
                <a:lnTo>
                  <a:pt x="351349" y="108033"/>
                </a:lnTo>
                <a:lnTo>
                  <a:pt x="378349" y="108033"/>
                </a:lnTo>
                <a:lnTo>
                  <a:pt x="378383" y="94533"/>
                </a:lnTo>
                <a:close/>
                <a:moveTo>
                  <a:pt x="54382" y="94533"/>
                </a:moveTo>
                <a:lnTo>
                  <a:pt x="54346" y="108033"/>
                </a:lnTo>
                <a:lnTo>
                  <a:pt x="81346" y="108033"/>
                </a:lnTo>
                <a:lnTo>
                  <a:pt x="81382" y="94533"/>
                </a:lnTo>
                <a:close/>
                <a:moveTo>
                  <a:pt x="311126" y="13500"/>
                </a:moveTo>
                <a:lnTo>
                  <a:pt x="310500" y="81033"/>
                </a:lnTo>
                <a:lnTo>
                  <a:pt x="418500" y="81033"/>
                </a:lnTo>
                <a:lnTo>
                  <a:pt x="418500" y="13500"/>
                </a:lnTo>
                <a:close/>
                <a:moveTo>
                  <a:pt x="14126" y="13500"/>
                </a:moveTo>
                <a:lnTo>
                  <a:pt x="13500" y="81033"/>
                </a:lnTo>
                <a:lnTo>
                  <a:pt x="121500" y="81033"/>
                </a:lnTo>
                <a:lnTo>
                  <a:pt x="121500" y="13500"/>
                </a:lnTo>
                <a:close/>
                <a:moveTo>
                  <a:pt x="310500" y="0"/>
                </a:moveTo>
                <a:lnTo>
                  <a:pt x="418500" y="0"/>
                </a:lnTo>
                <a:cubicBezTo>
                  <a:pt x="425952" y="9"/>
                  <a:pt x="431992" y="6048"/>
                  <a:pt x="432000" y="13500"/>
                </a:cubicBezTo>
                <a:lnTo>
                  <a:pt x="432000" y="81033"/>
                </a:lnTo>
                <a:cubicBezTo>
                  <a:pt x="431992" y="88485"/>
                  <a:pt x="425952" y="94524"/>
                  <a:pt x="418500" y="94533"/>
                </a:cubicBezTo>
                <a:lnTo>
                  <a:pt x="391883" y="94533"/>
                </a:lnTo>
                <a:lnTo>
                  <a:pt x="391849" y="108033"/>
                </a:lnTo>
                <a:lnTo>
                  <a:pt x="404941" y="108033"/>
                </a:lnTo>
                <a:lnTo>
                  <a:pt x="404941" y="121533"/>
                </a:lnTo>
                <a:lnTo>
                  <a:pt x="323941" y="121533"/>
                </a:lnTo>
                <a:lnTo>
                  <a:pt x="323941" y="108033"/>
                </a:lnTo>
                <a:lnTo>
                  <a:pt x="337848" y="108033"/>
                </a:lnTo>
                <a:lnTo>
                  <a:pt x="337883" y="94533"/>
                </a:lnTo>
                <a:lnTo>
                  <a:pt x="310500" y="94533"/>
                </a:lnTo>
                <a:cubicBezTo>
                  <a:pt x="303048" y="94524"/>
                  <a:pt x="297008" y="88485"/>
                  <a:pt x="297000" y="81033"/>
                </a:cubicBezTo>
                <a:lnTo>
                  <a:pt x="297000" y="13500"/>
                </a:lnTo>
                <a:cubicBezTo>
                  <a:pt x="297008" y="6048"/>
                  <a:pt x="303048" y="9"/>
                  <a:pt x="310500" y="0"/>
                </a:cubicBezTo>
                <a:close/>
                <a:moveTo>
                  <a:pt x="13500" y="0"/>
                </a:moveTo>
                <a:lnTo>
                  <a:pt x="121500" y="0"/>
                </a:lnTo>
                <a:cubicBezTo>
                  <a:pt x="128953" y="7"/>
                  <a:pt x="134993" y="6047"/>
                  <a:pt x="135000" y="13500"/>
                </a:cubicBezTo>
                <a:lnTo>
                  <a:pt x="135000" y="81033"/>
                </a:lnTo>
                <a:cubicBezTo>
                  <a:pt x="134993" y="88486"/>
                  <a:pt x="128953" y="94526"/>
                  <a:pt x="121500" y="94533"/>
                </a:cubicBezTo>
                <a:lnTo>
                  <a:pt x="94882" y="94533"/>
                </a:lnTo>
                <a:lnTo>
                  <a:pt x="94846" y="108033"/>
                </a:lnTo>
                <a:lnTo>
                  <a:pt x="107944" y="108033"/>
                </a:lnTo>
                <a:lnTo>
                  <a:pt x="107944" y="121533"/>
                </a:lnTo>
                <a:lnTo>
                  <a:pt x="26944" y="121533"/>
                </a:lnTo>
                <a:lnTo>
                  <a:pt x="26944" y="108033"/>
                </a:lnTo>
                <a:lnTo>
                  <a:pt x="40846" y="108033"/>
                </a:lnTo>
                <a:lnTo>
                  <a:pt x="40882" y="94533"/>
                </a:lnTo>
                <a:lnTo>
                  <a:pt x="13500" y="94533"/>
                </a:lnTo>
                <a:cubicBezTo>
                  <a:pt x="6047" y="94526"/>
                  <a:pt x="7" y="88486"/>
                  <a:pt x="0" y="81033"/>
                </a:cubicBezTo>
                <a:lnTo>
                  <a:pt x="0" y="13500"/>
                </a:lnTo>
                <a:cubicBezTo>
                  <a:pt x="7" y="6047"/>
                  <a:pt x="6047" y="7"/>
                  <a:pt x="13500"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41" name="文本框 40"/>
          <p:cNvSpPr txBox="1"/>
          <p:nvPr>
            <p:custDataLst>
              <p:tags r:id="rId23"/>
            </p:custDataLst>
          </p:nvPr>
        </p:nvSpPr>
        <p:spPr>
          <a:xfrm>
            <a:off x="7422108" y="5392050"/>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spc="300" dirty="0">
                <a:solidFill>
                  <a:srgbClr val="2196F3"/>
                </a:solidFill>
                <a:latin typeface="微软雅黑" panose="020B0503020204020204" charset="-122"/>
                <a:ea typeface="微软雅黑" panose="020B0503020204020204" charset="-122"/>
              </a:rPr>
              <a:t>（6）艺术性向。</a:t>
            </a:r>
            <a:endParaRPr kumimoji="1" lang="zh-CN" altLang="en-US" sz="2000" b="1" spc="300" dirty="0">
              <a:solidFill>
                <a:srgbClr val="2196F3"/>
              </a:solidFill>
              <a:latin typeface="微软雅黑" panose="020B0503020204020204" charset="-122"/>
              <a:ea typeface="微软雅黑" panose="020B0503020204020204" charset="-122"/>
            </a:endParaRPr>
          </a:p>
        </p:txBody>
      </p:sp>
      <p:sp>
        <p:nvSpPr>
          <p:cNvPr id="42" name="文本框 41"/>
          <p:cNvSpPr txBox="1"/>
          <p:nvPr>
            <p:custDataLst>
              <p:tags r:id="rId24"/>
            </p:custDataLst>
          </p:nvPr>
        </p:nvSpPr>
        <p:spPr>
          <a:xfrm>
            <a:off x="7421880" y="5824855"/>
            <a:ext cx="4356100" cy="636270"/>
          </a:xfrm>
          <a:prstGeom prst="rect">
            <a:avLst/>
          </a:prstGeom>
          <a:noFill/>
        </p:spPr>
        <p:txBody>
          <a:bodyPr wrap="square" tIns="0" bIns="46800" rtlCol="0" anchor="t" anchorCtr="0">
            <a:spAutoFit/>
          </a:bodyPr>
          <a:lstStyle/>
          <a:p>
            <a:pPr>
              <a:lnSpc>
                <a:spcPct val="120000"/>
              </a:lnSpc>
            </a:pPr>
            <a:r>
              <a:rPr kumimoji="1" lang="zh-CN" altLang="en-US" sz="1600" spc="150" dirty="0">
                <a:solidFill>
                  <a:srgbClr val="222222">
                    <a:lumMod val="75000"/>
                    <a:lumOff val="25000"/>
                  </a:srgbClr>
                </a:solidFill>
                <a:latin typeface="微软雅黑" panose="020B0503020204020204" charset="-122"/>
                <a:ea typeface="微软雅黑" panose="020B0503020204020204" charset="-122"/>
              </a:rPr>
              <a:t>这类职业的例子有：艺术家、广告制作者以及音乐家等。</a:t>
            </a:r>
            <a:endParaRPr kumimoji="1" lang="zh-CN" altLang="en-US"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10" name="Oval 31"/>
          <p:cNvSpPr/>
          <p:nvPr>
            <p:custDataLst>
              <p:tags r:id="rId25"/>
            </p:custDataLst>
          </p:nvPr>
        </p:nvSpPr>
        <p:spPr>
          <a:xfrm>
            <a:off x="6356715" y="5441446"/>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2" name="任意多边形: 形状 151"/>
          <p:cNvSpPr/>
          <p:nvPr>
            <p:custDataLst>
              <p:tags r:id="rId26"/>
            </p:custDataLst>
          </p:nvPr>
        </p:nvSpPr>
        <p:spPr>
          <a:xfrm>
            <a:off x="6605825" y="5690556"/>
            <a:ext cx="425740" cy="425741"/>
          </a:xfrm>
          <a:custGeom>
            <a:avLst/>
            <a:gdLst>
              <a:gd name="connsiteX0" fmla="*/ 290183 w 432000"/>
              <a:gd name="connsiteY0" fmla="*/ 351000 h 432000"/>
              <a:gd name="connsiteX1" fmla="*/ 303683 w 432000"/>
              <a:gd name="connsiteY1" fmla="*/ 351000 h 432000"/>
              <a:gd name="connsiteX2" fmla="*/ 303683 w 432000"/>
              <a:gd name="connsiteY2" fmla="*/ 381955 h 432000"/>
              <a:gd name="connsiteX3" fmla="*/ 317318 w 432000"/>
              <a:gd name="connsiteY3" fmla="*/ 395590 h 432000"/>
              <a:gd name="connsiteX4" fmla="*/ 317318 w 432000"/>
              <a:gd name="connsiteY4" fmla="*/ 432000 h 432000"/>
              <a:gd name="connsiteX5" fmla="*/ 303818 w 432000"/>
              <a:gd name="connsiteY5" fmla="*/ 432000 h 432000"/>
              <a:gd name="connsiteX6" fmla="*/ 303818 w 432000"/>
              <a:gd name="connsiteY6" fmla="*/ 401186 h 432000"/>
              <a:gd name="connsiteX7" fmla="*/ 290183 w 432000"/>
              <a:gd name="connsiteY7" fmla="*/ 387545 h 432000"/>
              <a:gd name="connsiteX8" fmla="*/ 263183 w 432000"/>
              <a:gd name="connsiteY8" fmla="*/ 351000 h 432000"/>
              <a:gd name="connsiteX9" fmla="*/ 276683 w 432000"/>
              <a:gd name="connsiteY9" fmla="*/ 351000 h 432000"/>
              <a:gd name="connsiteX10" fmla="*/ 276683 w 432000"/>
              <a:gd name="connsiteY10" fmla="*/ 388705 h 432000"/>
              <a:gd name="connsiteX11" fmla="*/ 290318 w 432000"/>
              <a:gd name="connsiteY11" fmla="*/ 402340 h 432000"/>
              <a:gd name="connsiteX12" fmla="*/ 290318 w 432000"/>
              <a:gd name="connsiteY12" fmla="*/ 432000 h 432000"/>
              <a:gd name="connsiteX13" fmla="*/ 276818 w 432000"/>
              <a:gd name="connsiteY13" fmla="*/ 432000 h 432000"/>
              <a:gd name="connsiteX14" fmla="*/ 276818 w 432000"/>
              <a:gd name="connsiteY14" fmla="*/ 407936 h 432000"/>
              <a:gd name="connsiteX15" fmla="*/ 263183 w 432000"/>
              <a:gd name="connsiteY15" fmla="*/ 394295 h 432000"/>
              <a:gd name="connsiteX16" fmla="*/ 236183 w 432000"/>
              <a:gd name="connsiteY16" fmla="*/ 351000 h 432000"/>
              <a:gd name="connsiteX17" fmla="*/ 249683 w 432000"/>
              <a:gd name="connsiteY17" fmla="*/ 351000 h 432000"/>
              <a:gd name="connsiteX18" fmla="*/ 249683 w 432000"/>
              <a:gd name="connsiteY18" fmla="*/ 395455 h 432000"/>
              <a:gd name="connsiteX19" fmla="*/ 263318 w 432000"/>
              <a:gd name="connsiteY19" fmla="*/ 409090 h 432000"/>
              <a:gd name="connsiteX20" fmla="*/ 263318 w 432000"/>
              <a:gd name="connsiteY20" fmla="*/ 432000 h 432000"/>
              <a:gd name="connsiteX21" fmla="*/ 249818 w 432000"/>
              <a:gd name="connsiteY21" fmla="*/ 432000 h 432000"/>
              <a:gd name="connsiteX22" fmla="*/ 249818 w 432000"/>
              <a:gd name="connsiteY22" fmla="*/ 414686 h 432000"/>
              <a:gd name="connsiteX23" fmla="*/ 236183 w 432000"/>
              <a:gd name="connsiteY23" fmla="*/ 401045 h 432000"/>
              <a:gd name="connsiteX24" fmla="*/ 209317 w 432000"/>
              <a:gd name="connsiteY24" fmla="*/ 351000 h 432000"/>
              <a:gd name="connsiteX25" fmla="*/ 222817 w 432000"/>
              <a:gd name="connsiteY25" fmla="*/ 351000 h 432000"/>
              <a:gd name="connsiteX26" fmla="*/ 222682 w 432000"/>
              <a:gd name="connsiteY26" fmla="*/ 432000 h 432000"/>
              <a:gd name="connsiteX27" fmla="*/ 209182 w 432000"/>
              <a:gd name="connsiteY27" fmla="*/ 432000 h 432000"/>
              <a:gd name="connsiteX28" fmla="*/ 182317 w 432000"/>
              <a:gd name="connsiteY28" fmla="*/ 351000 h 432000"/>
              <a:gd name="connsiteX29" fmla="*/ 195817 w 432000"/>
              <a:gd name="connsiteY29" fmla="*/ 351000 h 432000"/>
              <a:gd name="connsiteX30" fmla="*/ 195817 w 432000"/>
              <a:gd name="connsiteY30" fmla="*/ 401045 h 432000"/>
              <a:gd name="connsiteX31" fmla="*/ 182182 w 432000"/>
              <a:gd name="connsiteY31" fmla="*/ 414686 h 432000"/>
              <a:gd name="connsiteX32" fmla="*/ 182182 w 432000"/>
              <a:gd name="connsiteY32" fmla="*/ 432000 h 432000"/>
              <a:gd name="connsiteX33" fmla="*/ 168682 w 432000"/>
              <a:gd name="connsiteY33" fmla="*/ 432000 h 432000"/>
              <a:gd name="connsiteX34" fmla="*/ 168682 w 432000"/>
              <a:gd name="connsiteY34" fmla="*/ 409090 h 432000"/>
              <a:gd name="connsiteX35" fmla="*/ 182317 w 432000"/>
              <a:gd name="connsiteY35" fmla="*/ 395455 h 432000"/>
              <a:gd name="connsiteX36" fmla="*/ 155317 w 432000"/>
              <a:gd name="connsiteY36" fmla="*/ 351000 h 432000"/>
              <a:gd name="connsiteX37" fmla="*/ 168817 w 432000"/>
              <a:gd name="connsiteY37" fmla="*/ 351000 h 432000"/>
              <a:gd name="connsiteX38" fmla="*/ 168817 w 432000"/>
              <a:gd name="connsiteY38" fmla="*/ 394295 h 432000"/>
              <a:gd name="connsiteX39" fmla="*/ 155182 w 432000"/>
              <a:gd name="connsiteY39" fmla="*/ 407936 h 432000"/>
              <a:gd name="connsiteX40" fmla="*/ 155182 w 432000"/>
              <a:gd name="connsiteY40" fmla="*/ 432000 h 432000"/>
              <a:gd name="connsiteX41" fmla="*/ 141682 w 432000"/>
              <a:gd name="connsiteY41" fmla="*/ 432000 h 432000"/>
              <a:gd name="connsiteX42" fmla="*/ 141682 w 432000"/>
              <a:gd name="connsiteY42" fmla="*/ 402340 h 432000"/>
              <a:gd name="connsiteX43" fmla="*/ 155317 w 432000"/>
              <a:gd name="connsiteY43" fmla="*/ 388705 h 432000"/>
              <a:gd name="connsiteX44" fmla="*/ 128317 w 432000"/>
              <a:gd name="connsiteY44" fmla="*/ 351000 h 432000"/>
              <a:gd name="connsiteX45" fmla="*/ 141817 w 432000"/>
              <a:gd name="connsiteY45" fmla="*/ 351000 h 432000"/>
              <a:gd name="connsiteX46" fmla="*/ 141817 w 432000"/>
              <a:gd name="connsiteY46" fmla="*/ 387545 h 432000"/>
              <a:gd name="connsiteX47" fmla="*/ 128182 w 432000"/>
              <a:gd name="connsiteY47" fmla="*/ 401186 h 432000"/>
              <a:gd name="connsiteX48" fmla="*/ 128182 w 432000"/>
              <a:gd name="connsiteY48" fmla="*/ 432000 h 432000"/>
              <a:gd name="connsiteX49" fmla="*/ 114682 w 432000"/>
              <a:gd name="connsiteY49" fmla="*/ 432000 h 432000"/>
              <a:gd name="connsiteX50" fmla="*/ 114682 w 432000"/>
              <a:gd name="connsiteY50" fmla="*/ 395590 h 432000"/>
              <a:gd name="connsiteX51" fmla="*/ 128317 w 432000"/>
              <a:gd name="connsiteY51" fmla="*/ 381955 h 432000"/>
              <a:gd name="connsiteX52" fmla="*/ 67426 w 432000"/>
              <a:gd name="connsiteY52" fmla="*/ 317317 h 432000"/>
              <a:gd name="connsiteX53" fmla="*/ 80926 w 432000"/>
              <a:gd name="connsiteY53" fmla="*/ 317317 h 432000"/>
              <a:gd name="connsiteX54" fmla="*/ 80926 w 432000"/>
              <a:gd name="connsiteY54" fmla="*/ 351000 h 432000"/>
              <a:gd name="connsiteX55" fmla="*/ 115803 w 432000"/>
              <a:gd name="connsiteY55" fmla="*/ 351000 h 432000"/>
              <a:gd name="connsiteX56" fmla="*/ 115803 w 432000"/>
              <a:gd name="connsiteY56" fmla="*/ 364500 h 432000"/>
              <a:gd name="connsiteX57" fmla="*/ 67426 w 432000"/>
              <a:gd name="connsiteY57" fmla="*/ 364500 h 432000"/>
              <a:gd name="connsiteX58" fmla="*/ 350926 w 432000"/>
              <a:gd name="connsiteY58" fmla="*/ 317183 h 432000"/>
              <a:gd name="connsiteX59" fmla="*/ 364426 w 432000"/>
              <a:gd name="connsiteY59" fmla="*/ 317183 h 432000"/>
              <a:gd name="connsiteX60" fmla="*/ 364426 w 432000"/>
              <a:gd name="connsiteY60" fmla="*/ 364500 h 432000"/>
              <a:gd name="connsiteX61" fmla="*/ 317176 w 432000"/>
              <a:gd name="connsiteY61" fmla="*/ 364500 h 432000"/>
              <a:gd name="connsiteX62" fmla="*/ 317176 w 432000"/>
              <a:gd name="connsiteY62" fmla="*/ 351000 h 432000"/>
              <a:gd name="connsiteX63" fmla="*/ 350926 w 432000"/>
              <a:gd name="connsiteY63" fmla="*/ 351000 h 432000"/>
              <a:gd name="connsiteX64" fmla="*/ 283428 w 432000"/>
              <a:gd name="connsiteY64" fmla="*/ 297000 h 432000"/>
              <a:gd name="connsiteX65" fmla="*/ 296928 w 432000"/>
              <a:gd name="connsiteY65" fmla="*/ 297000 h 432000"/>
              <a:gd name="connsiteX66" fmla="*/ 296928 w 432000"/>
              <a:gd name="connsiteY66" fmla="*/ 310500 h 432000"/>
              <a:gd name="connsiteX67" fmla="*/ 283428 w 432000"/>
              <a:gd name="connsiteY67" fmla="*/ 310500 h 432000"/>
              <a:gd name="connsiteX68" fmla="*/ 256428 w 432000"/>
              <a:gd name="connsiteY68" fmla="*/ 297000 h 432000"/>
              <a:gd name="connsiteX69" fmla="*/ 269928 w 432000"/>
              <a:gd name="connsiteY69" fmla="*/ 297000 h 432000"/>
              <a:gd name="connsiteX70" fmla="*/ 269928 w 432000"/>
              <a:gd name="connsiteY70" fmla="*/ 310500 h 432000"/>
              <a:gd name="connsiteX71" fmla="*/ 256428 w 432000"/>
              <a:gd name="connsiteY71" fmla="*/ 310500 h 432000"/>
              <a:gd name="connsiteX72" fmla="*/ 229428 w 432000"/>
              <a:gd name="connsiteY72" fmla="*/ 297000 h 432000"/>
              <a:gd name="connsiteX73" fmla="*/ 242928 w 432000"/>
              <a:gd name="connsiteY73" fmla="*/ 297000 h 432000"/>
              <a:gd name="connsiteX74" fmla="*/ 242928 w 432000"/>
              <a:gd name="connsiteY74" fmla="*/ 310500 h 432000"/>
              <a:gd name="connsiteX75" fmla="*/ 229428 w 432000"/>
              <a:gd name="connsiteY75" fmla="*/ 310500 h 432000"/>
              <a:gd name="connsiteX76" fmla="*/ 202428 w 432000"/>
              <a:gd name="connsiteY76" fmla="*/ 297000 h 432000"/>
              <a:gd name="connsiteX77" fmla="*/ 215928 w 432000"/>
              <a:gd name="connsiteY77" fmla="*/ 297000 h 432000"/>
              <a:gd name="connsiteX78" fmla="*/ 215928 w 432000"/>
              <a:gd name="connsiteY78" fmla="*/ 310500 h 432000"/>
              <a:gd name="connsiteX79" fmla="*/ 202428 w 432000"/>
              <a:gd name="connsiteY79" fmla="*/ 310500 h 432000"/>
              <a:gd name="connsiteX80" fmla="*/ 175428 w 432000"/>
              <a:gd name="connsiteY80" fmla="*/ 297000 h 432000"/>
              <a:gd name="connsiteX81" fmla="*/ 188928 w 432000"/>
              <a:gd name="connsiteY81" fmla="*/ 297000 h 432000"/>
              <a:gd name="connsiteX82" fmla="*/ 188928 w 432000"/>
              <a:gd name="connsiteY82" fmla="*/ 310500 h 432000"/>
              <a:gd name="connsiteX83" fmla="*/ 175428 w 432000"/>
              <a:gd name="connsiteY83" fmla="*/ 310500 h 432000"/>
              <a:gd name="connsiteX84" fmla="*/ 148428 w 432000"/>
              <a:gd name="connsiteY84" fmla="*/ 297000 h 432000"/>
              <a:gd name="connsiteX85" fmla="*/ 161928 w 432000"/>
              <a:gd name="connsiteY85" fmla="*/ 297000 h 432000"/>
              <a:gd name="connsiteX86" fmla="*/ 161928 w 432000"/>
              <a:gd name="connsiteY86" fmla="*/ 310500 h 432000"/>
              <a:gd name="connsiteX87" fmla="*/ 148428 w 432000"/>
              <a:gd name="connsiteY87" fmla="*/ 310500 h 432000"/>
              <a:gd name="connsiteX88" fmla="*/ 121428 w 432000"/>
              <a:gd name="connsiteY88" fmla="*/ 297000 h 432000"/>
              <a:gd name="connsiteX89" fmla="*/ 134928 w 432000"/>
              <a:gd name="connsiteY89" fmla="*/ 297000 h 432000"/>
              <a:gd name="connsiteX90" fmla="*/ 134928 w 432000"/>
              <a:gd name="connsiteY90" fmla="*/ 310500 h 432000"/>
              <a:gd name="connsiteX91" fmla="*/ 121428 w 432000"/>
              <a:gd name="connsiteY91" fmla="*/ 310500 h 432000"/>
              <a:gd name="connsiteX92" fmla="*/ 351000 w 432000"/>
              <a:gd name="connsiteY92" fmla="*/ 290183 h 432000"/>
              <a:gd name="connsiteX93" fmla="*/ 387545 w 432000"/>
              <a:gd name="connsiteY93" fmla="*/ 290183 h 432000"/>
              <a:gd name="connsiteX94" fmla="*/ 401186 w 432000"/>
              <a:gd name="connsiteY94" fmla="*/ 303818 h 432000"/>
              <a:gd name="connsiteX95" fmla="*/ 432000 w 432000"/>
              <a:gd name="connsiteY95" fmla="*/ 303818 h 432000"/>
              <a:gd name="connsiteX96" fmla="*/ 432000 w 432000"/>
              <a:gd name="connsiteY96" fmla="*/ 317318 h 432000"/>
              <a:gd name="connsiteX97" fmla="*/ 395590 w 432000"/>
              <a:gd name="connsiteY97" fmla="*/ 317318 h 432000"/>
              <a:gd name="connsiteX98" fmla="*/ 381955 w 432000"/>
              <a:gd name="connsiteY98" fmla="*/ 303683 h 432000"/>
              <a:gd name="connsiteX99" fmla="*/ 351000 w 432000"/>
              <a:gd name="connsiteY99" fmla="*/ 303683 h 432000"/>
              <a:gd name="connsiteX100" fmla="*/ 44456 w 432000"/>
              <a:gd name="connsiteY100" fmla="*/ 290183 h 432000"/>
              <a:gd name="connsiteX101" fmla="*/ 81000 w 432000"/>
              <a:gd name="connsiteY101" fmla="*/ 290183 h 432000"/>
              <a:gd name="connsiteX102" fmla="*/ 81000 w 432000"/>
              <a:gd name="connsiteY102" fmla="*/ 303683 h 432000"/>
              <a:gd name="connsiteX103" fmla="*/ 50045 w 432000"/>
              <a:gd name="connsiteY103" fmla="*/ 303683 h 432000"/>
              <a:gd name="connsiteX104" fmla="*/ 36410 w 432000"/>
              <a:gd name="connsiteY104" fmla="*/ 317318 h 432000"/>
              <a:gd name="connsiteX105" fmla="*/ 0 w 432000"/>
              <a:gd name="connsiteY105" fmla="*/ 317318 h 432000"/>
              <a:gd name="connsiteX106" fmla="*/ 0 w 432000"/>
              <a:gd name="connsiteY106" fmla="*/ 303818 h 432000"/>
              <a:gd name="connsiteX107" fmla="*/ 30814 w 432000"/>
              <a:gd name="connsiteY107" fmla="*/ 303818 h 432000"/>
              <a:gd name="connsiteX108" fmla="*/ 351000 w 432000"/>
              <a:gd name="connsiteY108" fmla="*/ 263183 h 432000"/>
              <a:gd name="connsiteX109" fmla="*/ 394295 w 432000"/>
              <a:gd name="connsiteY109" fmla="*/ 263183 h 432000"/>
              <a:gd name="connsiteX110" fmla="*/ 407936 w 432000"/>
              <a:gd name="connsiteY110" fmla="*/ 276818 h 432000"/>
              <a:gd name="connsiteX111" fmla="*/ 432000 w 432000"/>
              <a:gd name="connsiteY111" fmla="*/ 276818 h 432000"/>
              <a:gd name="connsiteX112" fmla="*/ 432000 w 432000"/>
              <a:gd name="connsiteY112" fmla="*/ 290318 h 432000"/>
              <a:gd name="connsiteX113" fmla="*/ 402340 w 432000"/>
              <a:gd name="connsiteY113" fmla="*/ 290318 h 432000"/>
              <a:gd name="connsiteX114" fmla="*/ 388705 w 432000"/>
              <a:gd name="connsiteY114" fmla="*/ 276683 h 432000"/>
              <a:gd name="connsiteX115" fmla="*/ 351000 w 432000"/>
              <a:gd name="connsiteY115" fmla="*/ 276683 h 432000"/>
              <a:gd name="connsiteX116" fmla="*/ 37706 w 432000"/>
              <a:gd name="connsiteY116" fmla="*/ 263183 h 432000"/>
              <a:gd name="connsiteX117" fmla="*/ 81000 w 432000"/>
              <a:gd name="connsiteY117" fmla="*/ 263183 h 432000"/>
              <a:gd name="connsiteX118" fmla="*/ 81000 w 432000"/>
              <a:gd name="connsiteY118" fmla="*/ 276683 h 432000"/>
              <a:gd name="connsiteX119" fmla="*/ 43295 w 432000"/>
              <a:gd name="connsiteY119" fmla="*/ 276683 h 432000"/>
              <a:gd name="connsiteX120" fmla="*/ 29660 w 432000"/>
              <a:gd name="connsiteY120" fmla="*/ 290318 h 432000"/>
              <a:gd name="connsiteX121" fmla="*/ 0 w 432000"/>
              <a:gd name="connsiteY121" fmla="*/ 290318 h 432000"/>
              <a:gd name="connsiteX122" fmla="*/ 0 w 432000"/>
              <a:gd name="connsiteY122" fmla="*/ 276818 h 432000"/>
              <a:gd name="connsiteX123" fmla="*/ 24064 w 432000"/>
              <a:gd name="connsiteY123" fmla="*/ 276818 h 432000"/>
              <a:gd name="connsiteX124" fmla="*/ 351000 w 432000"/>
              <a:gd name="connsiteY124" fmla="*/ 236183 h 432000"/>
              <a:gd name="connsiteX125" fmla="*/ 401045 w 432000"/>
              <a:gd name="connsiteY125" fmla="*/ 236183 h 432000"/>
              <a:gd name="connsiteX126" fmla="*/ 414686 w 432000"/>
              <a:gd name="connsiteY126" fmla="*/ 249818 h 432000"/>
              <a:gd name="connsiteX127" fmla="*/ 432000 w 432000"/>
              <a:gd name="connsiteY127" fmla="*/ 249818 h 432000"/>
              <a:gd name="connsiteX128" fmla="*/ 432000 w 432000"/>
              <a:gd name="connsiteY128" fmla="*/ 263318 h 432000"/>
              <a:gd name="connsiteX129" fmla="*/ 409090 w 432000"/>
              <a:gd name="connsiteY129" fmla="*/ 263318 h 432000"/>
              <a:gd name="connsiteX130" fmla="*/ 395455 w 432000"/>
              <a:gd name="connsiteY130" fmla="*/ 249683 h 432000"/>
              <a:gd name="connsiteX131" fmla="*/ 351000 w 432000"/>
              <a:gd name="connsiteY131" fmla="*/ 249683 h 432000"/>
              <a:gd name="connsiteX132" fmla="*/ 30956 w 432000"/>
              <a:gd name="connsiteY132" fmla="*/ 236183 h 432000"/>
              <a:gd name="connsiteX133" fmla="*/ 81000 w 432000"/>
              <a:gd name="connsiteY133" fmla="*/ 236183 h 432000"/>
              <a:gd name="connsiteX134" fmla="*/ 81000 w 432000"/>
              <a:gd name="connsiteY134" fmla="*/ 249683 h 432000"/>
              <a:gd name="connsiteX135" fmla="*/ 36545 w 432000"/>
              <a:gd name="connsiteY135" fmla="*/ 249683 h 432000"/>
              <a:gd name="connsiteX136" fmla="*/ 22910 w 432000"/>
              <a:gd name="connsiteY136" fmla="*/ 263318 h 432000"/>
              <a:gd name="connsiteX137" fmla="*/ 0 w 432000"/>
              <a:gd name="connsiteY137" fmla="*/ 263318 h 432000"/>
              <a:gd name="connsiteX138" fmla="*/ 0 w 432000"/>
              <a:gd name="connsiteY138" fmla="*/ 249818 h 432000"/>
              <a:gd name="connsiteX139" fmla="*/ 17314 w 432000"/>
              <a:gd name="connsiteY139" fmla="*/ 249818 h 432000"/>
              <a:gd name="connsiteX140" fmla="*/ 351000 w 432000"/>
              <a:gd name="connsiteY140" fmla="*/ 209182 h 432000"/>
              <a:gd name="connsiteX141" fmla="*/ 432000 w 432000"/>
              <a:gd name="connsiteY141" fmla="*/ 209317 h 432000"/>
              <a:gd name="connsiteX142" fmla="*/ 432000 w 432000"/>
              <a:gd name="connsiteY142" fmla="*/ 222817 h 432000"/>
              <a:gd name="connsiteX143" fmla="*/ 351000 w 432000"/>
              <a:gd name="connsiteY143" fmla="*/ 222682 h 432000"/>
              <a:gd name="connsiteX144" fmla="*/ 81000 w 432000"/>
              <a:gd name="connsiteY144" fmla="*/ 209182 h 432000"/>
              <a:gd name="connsiteX145" fmla="*/ 81000 w 432000"/>
              <a:gd name="connsiteY145" fmla="*/ 222682 h 432000"/>
              <a:gd name="connsiteX146" fmla="*/ 0 w 432000"/>
              <a:gd name="connsiteY146" fmla="*/ 222817 h 432000"/>
              <a:gd name="connsiteX147" fmla="*/ 0 w 432000"/>
              <a:gd name="connsiteY147" fmla="*/ 209317 h 432000"/>
              <a:gd name="connsiteX148" fmla="*/ 229428 w 432000"/>
              <a:gd name="connsiteY148" fmla="*/ 175500 h 432000"/>
              <a:gd name="connsiteX149" fmla="*/ 296928 w 432000"/>
              <a:gd name="connsiteY149" fmla="*/ 175500 h 432000"/>
              <a:gd name="connsiteX150" fmla="*/ 296928 w 432000"/>
              <a:gd name="connsiteY150" fmla="*/ 189000 h 432000"/>
              <a:gd name="connsiteX151" fmla="*/ 229428 w 432000"/>
              <a:gd name="connsiteY151" fmla="*/ 189000 h 432000"/>
              <a:gd name="connsiteX152" fmla="*/ 409090 w 432000"/>
              <a:gd name="connsiteY152" fmla="*/ 168682 h 432000"/>
              <a:gd name="connsiteX153" fmla="*/ 432000 w 432000"/>
              <a:gd name="connsiteY153" fmla="*/ 168682 h 432000"/>
              <a:gd name="connsiteX154" fmla="*/ 432000 w 432000"/>
              <a:gd name="connsiteY154" fmla="*/ 182182 h 432000"/>
              <a:gd name="connsiteX155" fmla="*/ 414686 w 432000"/>
              <a:gd name="connsiteY155" fmla="*/ 182182 h 432000"/>
              <a:gd name="connsiteX156" fmla="*/ 401045 w 432000"/>
              <a:gd name="connsiteY156" fmla="*/ 195817 h 432000"/>
              <a:gd name="connsiteX157" fmla="*/ 351000 w 432000"/>
              <a:gd name="connsiteY157" fmla="*/ 195817 h 432000"/>
              <a:gd name="connsiteX158" fmla="*/ 351000 w 432000"/>
              <a:gd name="connsiteY158" fmla="*/ 182317 h 432000"/>
              <a:gd name="connsiteX159" fmla="*/ 395455 w 432000"/>
              <a:gd name="connsiteY159" fmla="*/ 182317 h 432000"/>
              <a:gd name="connsiteX160" fmla="*/ 0 w 432000"/>
              <a:gd name="connsiteY160" fmla="*/ 168682 h 432000"/>
              <a:gd name="connsiteX161" fmla="*/ 22910 w 432000"/>
              <a:gd name="connsiteY161" fmla="*/ 168682 h 432000"/>
              <a:gd name="connsiteX162" fmla="*/ 36545 w 432000"/>
              <a:gd name="connsiteY162" fmla="*/ 182317 h 432000"/>
              <a:gd name="connsiteX163" fmla="*/ 81000 w 432000"/>
              <a:gd name="connsiteY163" fmla="*/ 182317 h 432000"/>
              <a:gd name="connsiteX164" fmla="*/ 81000 w 432000"/>
              <a:gd name="connsiteY164" fmla="*/ 195817 h 432000"/>
              <a:gd name="connsiteX165" fmla="*/ 30956 w 432000"/>
              <a:gd name="connsiteY165" fmla="*/ 195817 h 432000"/>
              <a:gd name="connsiteX166" fmla="*/ 17314 w 432000"/>
              <a:gd name="connsiteY166" fmla="*/ 182182 h 432000"/>
              <a:gd name="connsiteX167" fmla="*/ 0 w 432000"/>
              <a:gd name="connsiteY167" fmla="*/ 182182 h 432000"/>
              <a:gd name="connsiteX168" fmla="*/ 148428 w 432000"/>
              <a:gd name="connsiteY168" fmla="*/ 162000 h 432000"/>
              <a:gd name="connsiteX169" fmla="*/ 148428 w 432000"/>
              <a:gd name="connsiteY169" fmla="*/ 175500 h 432000"/>
              <a:gd name="connsiteX170" fmla="*/ 202428 w 432000"/>
              <a:gd name="connsiteY170" fmla="*/ 175500 h 432000"/>
              <a:gd name="connsiteX171" fmla="*/ 202428 w 432000"/>
              <a:gd name="connsiteY171" fmla="*/ 162000 h 432000"/>
              <a:gd name="connsiteX172" fmla="*/ 229428 w 432000"/>
              <a:gd name="connsiteY172" fmla="*/ 148500 h 432000"/>
              <a:gd name="connsiteX173" fmla="*/ 296928 w 432000"/>
              <a:gd name="connsiteY173" fmla="*/ 148500 h 432000"/>
              <a:gd name="connsiteX174" fmla="*/ 296928 w 432000"/>
              <a:gd name="connsiteY174" fmla="*/ 162000 h 432000"/>
              <a:gd name="connsiteX175" fmla="*/ 229428 w 432000"/>
              <a:gd name="connsiteY175" fmla="*/ 162000 h 432000"/>
              <a:gd name="connsiteX176" fmla="*/ 134928 w 432000"/>
              <a:gd name="connsiteY176" fmla="*/ 148500 h 432000"/>
              <a:gd name="connsiteX177" fmla="*/ 215928 w 432000"/>
              <a:gd name="connsiteY177" fmla="*/ 148500 h 432000"/>
              <a:gd name="connsiteX178" fmla="*/ 215928 w 432000"/>
              <a:gd name="connsiteY178" fmla="*/ 189000 h 432000"/>
              <a:gd name="connsiteX179" fmla="*/ 134928 w 432000"/>
              <a:gd name="connsiteY179" fmla="*/ 189000 h 432000"/>
              <a:gd name="connsiteX180" fmla="*/ 402340 w 432000"/>
              <a:gd name="connsiteY180" fmla="*/ 141682 h 432000"/>
              <a:gd name="connsiteX181" fmla="*/ 432000 w 432000"/>
              <a:gd name="connsiteY181" fmla="*/ 141682 h 432000"/>
              <a:gd name="connsiteX182" fmla="*/ 432000 w 432000"/>
              <a:gd name="connsiteY182" fmla="*/ 155182 h 432000"/>
              <a:gd name="connsiteX183" fmla="*/ 407936 w 432000"/>
              <a:gd name="connsiteY183" fmla="*/ 155182 h 432000"/>
              <a:gd name="connsiteX184" fmla="*/ 394295 w 432000"/>
              <a:gd name="connsiteY184" fmla="*/ 168817 h 432000"/>
              <a:gd name="connsiteX185" fmla="*/ 351000 w 432000"/>
              <a:gd name="connsiteY185" fmla="*/ 168817 h 432000"/>
              <a:gd name="connsiteX186" fmla="*/ 351000 w 432000"/>
              <a:gd name="connsiteY186" fmla="*/ 155317 h 432000"/>
              <a:gd name="connsiteX187" fmla="*/ 388705 w 432000"/>
              <a:gd name="connsiteY187" fmla="*/ 155317 h 432000"/>
              <a:gd name="connsiteX188" fmla="*/ 0 w 432000"/>
              <a:gd name="connsiteY188" fmla="*/ 141682 h 432000"/>
              <a:gd name="connsiteX189" fmla="*/ 29660 w 432000"/>
              <a:gd name="connsiteY189" fmla="*/ 141682 h 432000"/>
              <a:gd name="connsiteX190" fmla="*/ 43295 w 432000"/>
              <a:gd name="connsiteY190" fmla="*/ 155317 h 432000"/>
              <a:gd name="connsiteX191" fmla="*/ 81000 w 432000"/>
              <a:gd name="connsiteY191" fmla="*/ 155317 h 432000"/>
              <a:gd name="connsiteX192" fmla="*/ 81000 w 432000"/>
              <a:gd name="connsiteY192" fmla="*/ 168817 h 432000"/>
              <a:gd name="connsiteX193" fmla="*/ 37706 w 432000"/>
              <a:gd name="connsiteY193" fmla="*/ 168817 h 432000"/>
              <a:gd name="connsiteX194" fmla="*/ 24064 w 432000"/>
              <a:gd name="connsiteY194" fmla="*/ 155182 h 432000"/>
              <a:gd name="connsiteX195" fmla="*/ 0 w 432000"/>
              <a:gd name="connsiteY195" fmla="*/ 155182 h 432000"/>
              <a:gd name="connsiteX196" fmla="*/ 395590 w 432000"/>
              <a:gd name="connsiteY196" fmla="*/ 114682 h 432000"/>
              <a:gd name="connsiteX197" fmla="*/ 432000 w 432000"/>
              <a:gd name="connsiteY197" fmla="*/ 114682 h 432000"/>
              <a:gd name="connsiteX198" fmla="*/ 432000 w 432000"/>
              <a:gd name="connsiteY198" fmla="*/ 128182 h 432000"/>
              <a:gd name="connsiteX199" fmla="*/ 401186 w 432000"/>
              <a:gd name="connsiteY199" fmla="*/ 128182 h 432000"/>
              <a:gd name="connsiteX200" fmla="*/ 387545 w 432000"/>
              <a:gd name="connsiteY200" fmla="*/ 141817 h 432000"/>
              <a:gd name="connsiteX201" fmla="*/ 351000 w 432000"/>
              <a:gd name="connsiteY201" fmla="*/ 141817 h 432000"/>
              <a:gd name="connsiteX202" fmla="*/ 351000 w 432000"/>
              <a:gd name="connsiteY202" fmla="*/ 128317 h 432000"/>
              <a:gd name="connsiteX203" fmla="*/ 381955 w 432000"/>
              <a:gd name="connsiteY203" fmla="*/ 128317 h 432000"/>
              <a:gd name="connsiteX204" fmla="*/ 0 w 432000"/>
              <a:gd name="connsiteY204" fmla="*/ 114682 h 432000"/>
              <a:gd name="connsiteX205" fmla="*/ 36410 w 432000"/>
              <a:gd name="connsiteY205" fmla="*/ 114682 h 432000"/>
              <a:gd name="connsiteX206" fmla="*/ 50045 w 432000"/>
              <a:gd name="connsiteY206" fmla="*/ 128317 h 432000"/>
              <a:gd name="connsiteX207" fmla="*/ 81000 w 432000"/>
              <a:gd name="connsiteY207" fmla="*/ 128317 h 432000"/>
              <a:gd name="connsiteX208" fmla="*/ 81000 w 432000"/>
              <a:gd name="connsiteY208" fmla="*/ 141817 h 432000"/>
              <a:gd name="connsiteX209" fmla="*/ 44456 w 432000"/>
              <a:gd name="connsiteY209" fmla="*/ 141817 h 432000"/>
              <a:gd name="connsiteX210" fmla="*/ 30814 w 432000"/>
              <a:gd name="connsiteY210" fmla="*/ 128182 h 432000"/>
              <a:gd name="connsiteX211" fmla="*/ 0 w 432000"/>
              <a:gd name="connsiteY211" fmla="*/ 128182 h 432000"/>
              <a:gd name="connsiteX212" fmla="*/ 107928 w 432000"/>
              <a:gd name="connsiteY212" fmla="*/ 108000 h 432000"/>
              <a:gd name="connsiteX213" fmla="*/ 107928 w 432000"/>
              <a:gd name="connsiteY213" fmla="*/ 324000 h 432000"/>
              <a:gd name="connsiteX214" fmla="*/ 323928 w 432000"/>
              <a:gd name="connsiteY214" fmla="*/ 324000 h 432000"/>
              <a:gd name="connsiteX215" fmla="*/ 323928 w 432000"/>
              <a:gd name="connsiteY215" fmla="*/ 108000 h 432000"/>
              <a:gd name="connsiteX216" fmla="*/ 94428 w 432000"/>
              <a:gd name="connsiteY216" fmla="*/ 94500 h 432000"/>
              <a:gd name="connsiteX217" fmla="*/ 337428 w 432000"/>
              <a:gd name="connsiteY217" fmla="*/ 94500 h 432000"/>
              <a:gd name="connsiteX218" fmla="*/ 337428 w 432000"/>
              <a:gd name="connsiteY218" fmla="*/ 337500 h 432000"/>
              <a:gd name="connsiteX219" fmla="*/ 94428 w 432000"/>
              <a:gd name="connsiteY219" fmla="*/ 337500 h 432000"/>
              <a:gd name="connsiteX220" fmla="*/ 317176 w 432000"/>
              <a:gd name="connsiteY220" fmla="*/ 67500 h 432000"/>
              <a:gd name="connsiteX221" fmla="*/ 364426 w 432000"/>
              <a:gd name="connsiteY221" fmla="*/ 67500 h 432000"/>
              <a:gd name="connsiteX222" fmla="*/ 364426 w 432000"/>
              <a:gd name="connsiteY222" fmla="*/ 114818 h 432000"/>
              <a:gd name="connsiteX223" fmla="*/ 350926 w 432000"/>
              <a:gd name="connsiteY223" fmla="*/ 114818 h 432000"/>
              <a:gd name="connsiteX224" fmla="*/ 350926 w 432000"/>
              <a:gd name="connsiteY224" fmla="*/ 81000 h 432000"/>
              <a:gd name="connsiteX225" fmla="*/ 317176 w 432000"/>
              <a:gd name="connsiteY225" fmla="*/ 81000 h 432000"/>
              <a:gd name="connsiteX226" fmla="*/ 67426 w 432000"/>
              <a:gd name="connsiteY226" fmla="*/ 67500 h 432000"/>
              <a:gd name="connsiteX227" fmla="*/ 115803 w 432000"/>
              <a:gd name="connsiteY227" fmla="*/ 67500 h 432000"/>
              <a:gd name="connsiteX228" fmla="*/ 115803 w 432000"/>
              <a:gd name="connsiteY228" fmla="*/ 81000 h 432000"/>
              <a:gd name="connsiteX229" fmla="*/ 80926 w 432000"/>
              <a:gd name="connsiteY229" fmla="*/ 81000 h 432000"/>
              <a:gd name="connsiteX230" fmla="*/ 80926 w 432000"/>
              <a:gd name="connsiteY230" fmla="*/ 114683 h 432000"/>
              <a:gd name="connsiteX231" fmla="*/ 67426 w 432000"/>
              <a:gd name="connsiteY231" fmla="*/ 114683 h 432000"/>
              <a:gd name="connsiteX232" fmla="*/ 303818 w 432000"/>
              <a:gd name="connsiteY232" fmla="*/ 0 h 432000"/>
              <a:gd name="connsiteX233" fmla="*/ 317318 w 432000"/>
              <a:gd name="connsiteY233" fmla="*/ 0 h 432000"/>
              <a:gd name="connsiteX234" fmla="*/ 317318 w 432000"/>
              <a:gd name="connsiteY234" fmla="*/ 36410 h 432000"/>
              <a:gd name="connsiteX235" fmla="*/ 303683 w 432000"/>
              <a:gd name="connsiteY235" fmla="*/ 50045 h 432000"/>
              <a:gd name="connsiteX236" fmla="*/ 303683 w 432000"/>
              <a:gd name="connsiteY236" fmla="*/ 81000 h 432000"/>
              <a:gd name="connsiteX237" fmla="*/ 290183 w 432000"/>
              <a:gd name="connsiteY237" fmla="*/ 81000 h 432000"/>
              <a:gd name="connsiteX238" fmla="*/ 290183 w 432000"/>
              <a:gd name="connsiteY238" fmla="*/ 44456 h 432000"/>
              <a:gd name="connsiteX239" fmla="*/ 303818 w 432000"/>
              <a:gd name="connsiteY239" fmla="*/ 30814 h 432000"/>
              <a:gd name="connsiteX240" fmla="*/ 276818 w 432000"/>
              <a:gd name="connsiteY240" fmla="*/ 0 h 432000"/>
              <a:gd name="connsiteX241" fmla="*/ 290318 w 432000"/>
              <a:gd name="connsiteY241" fmla="*/ 0 h 432000"/>
              <a:gd name="connsiteX242" fmla="*/ 290318 w 432000"/>
              <a:gd name="connsiteY242" fmla="*/ 29660 h 432000"/>
              <a:gd name="connsiteX243" fmla="*/ 276683 w 432000"/>
              <a:gd name="connsiteY243" fmla="*/ 43295 h 432000"/>
              <a:gd name="connsiteX244" fmla="*/ 276683 w 432000"/>
              <a:gd name="connsiteY244" fmla="*/ 81000 h 432000"/>
              <a:gd name="connsiteX245" fmla="*/ 263183 w 432000"/>
              <a:gd name="connsiteY245" fmla="*/ 81000 h 432000"/>
              <a:gd name="connsiteX246" fmla="*/ 263183 w 432000"/>
              <a:gd name="connsiteY246" fmla="*/ 37706 h 432000"/>
              <a:gd name="connsiteX247" fmla="*/ 276818 w 432000"/>
              <a:gd name="connsiteY247" fmla="*/ 24064 h 432000"/>
              <a:gd name="connsiteX248" fmla="*/ 249818 w 432000"/>
              <a:gd name="connsiteY248" fmla="*/ 0 h 432000"/>
              <a:gd name="connsiteX249" fmla="*/ 263318 w 432000"/>
              <a:gd name="connsiteY249" fmla="*/ 0 h 432000"/>
              <a:gd name="connsiteX250" fmla="*/ 263318 w 432000"/>
              <a:gd name="connsiteY250" fmla="*/ 22910 h 432000"/>
              <a:gd name="connsiteX251" fmla="*/ 249683 w 432000"/>
              <a:gd name="connsiteY251" fmla="*/ 36545 h 432000"/>
              <a:gd name="connsiteX252" fmla="*/ 249683 w 432000"/>
              <a:gd name="connsiteY252" fmla="*/ 81000 h 432000"/>
              <a:gd name="connsiteX253" fmla="*/ 236183 w 432000"/>
              <a:gd name="connsiteY253" fmla="*/ 81000 h 432000"/>
              <a:gd name="connsiteX254" fmla="*/ 236183 w 432000"/>
              <a:gd name="connsiteY254" fmla="*/ 30956 h 432000"/>
              <a:gd name="connsiteX255" fmla="*/ 249818 w 432000"/>
              <a:gd name="connsiteY255" fmla="*/ 17314 h 432000"/>
              <a:gd name="connsiteX256" fmla="*/ 209182 w 432000"/>
              <a:gd name="connsiteY256" fmla="*/ 0 h 432000"/>
              <a:gd name="connsiteX257" fmla="*/ 222682 w 432000"/>
              <a:gd name="connsiteY257" fmla="*/ 0 h 432000"/>
              <a:gd name="connsiteX258" fmla="*/ 222817 w 432000"/>
              <a:gd name="connsiteY258" fmla="*/ 81000 h 432000"/>
              <a:gd name="connsiteX259" fmla="*/ 209317 w 432000"/>
              <a:gd name="connsiteY259" fmla="*/ 81000 h 432000"/>
              <a:gd name="connsiteX260" fmla="*/ 168682 w 432000"/>
              <a:gd name="connsiteY260" fmla="*/ 0 h 432000"/>
              <a:gd name="connsiteX261" fmla="*/ 182182 w 432000"/>
              <a:gd name="connsiteY261" fmla="*/ 0 h 432000"/>
              <a:gd name="connsiteX262" fmla="*/ 182182 w 432000"/>
              <a:gd name="connsiteY262" fmla="*/ 17314 h 432000"/>
              <a:gd name="connsiteX263" fmla="*/ 195817 w 432000"/>
              <a:gd name="connsiteY263" fmla="*/ 30956 h 432000"/>
              <a:gd name="connsiteX264" fmla="*/ 195817 w 432000"/>
              <a:gd name="connsiteY264" fmla="*/ 81000 h 432000"/>
              <a:gd name="connsiteX265" fmla="*/ 182317 w 432000"/>
              <a:gd name="connsiteY265" fmla="*/ 81000 h 432000"/>
              <a:gd name="connsiteX266" fmla="*/ 182317 w 432000"/>
              <a:gd name="connsiteY266" fmla="*/ 36545 h 432000"/>
              <a:gd name="connsiteX267" fmla="*/ 168682 w 432000"/>
              <a:gd name="connsiteY267" fmla="*/ 22910 h 432000"/>
              <a:gd name="connsiteX268" fmla="*/ 141682 w 432000"/>
              <a:gd name="connsiteY268" fmla="*/ 0 h 432000"/>
              <a:gd name="connsiteX269" fmla="*/ 155182 w 432000"/>
              <a:gd name="connsiteY269" fmla="*/ 0 h 432000"/>
              <a:gd name="connsiteX270" fmla="*/ 155182 w 432000"/>
              <a:gd name="connsiteY270" fmla="*/ 24064 h 432000"/>
              <a:gd name="connsiteX271" fmla="*/ 168817 w 432000"/>
              <a:gd name="connsiteY271" fmla="*/ 37706 h 432000"/>
              <a:gd name="connsiteX272" fmla="*/ 168817 w 432000"/>
              <a:gd name="connsiteY272" fmla="*/ 81000 h 432000"/>
              <a:gd name="connsiteX273" fmla="*/ 155317 w 432000"/>
              <a:gd name="connsiteY273" fmla="*/ 81000 h 432000"/>
              <a:gd name="connsiteX274" fmla="*/ 155317 w 432000"/>
              <a:gd name="connsiteY274" fmla="*/ 43295 h 432000"/>
              <a:gd name="connsiteX275" fmla="*/ 141682 w 432000"/>
              <a:gd name="connsiteY275" fmla="*/ 29660 h 432000"/>
              <a:gd name="connsiteX276" fmla="*/ 114682 w 432000"/>
              <a:gd name="connsiteY276" fmla="*/ 0 h 432000"/>
              <a:gd name="connsiteX277" fmla="*/ 128182 w 432000"/>
              <a:gd name="connsiteY277" fmla="*/ 0 h 432000"/>
              <a:gd name="connsiteX278" fmla="*/ 128182 w 432000"/>
              <a:gd name="connsiteY278" fmla="*/ 30814 h 432000"/>
              <a:gd name="connsiteX279" fmla="*/ 141817 w 432000"/>
              <a:gd name="connsiteY279" fmla="*/ 44456 h 432000"/>
              <a:gd name="connsiteX280" fmla="*/ 141817 w 432000"/>
              <a:gd name="connsiteY280" fmla="*/ 81000 h 432000"/>
              <a:gd name="connsiteX281" fmla="*/ 128317 w 432000"/>
              <a:gd name="connsiteY281" fmla="*/ 81000 h 432000"/>
              <a:gd name="connsiteX282" fmla="*/ 128317 w 432000"/>
              <a:gd name="connsiteY282" fmla="*/ 50045 h 432000"/>
              <a:gd name="connsiteX283" fmla="*/ 114682 w 432000"/>
              <a:gd name="connsiteY283" fmla="*/ 3641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432000" h="432000">
                <a:moveTo>
                  <a:pt x="290183" y="351000"/>
                </a:moveTo>
                <a:lnTo>
                  <a:pt x="303683" y="351000"/>
                </a:lnTo>
                <a:lnTo>
                  <a:pt x="303683" y="381955"/>
                </a:lnTo>
                <a:lnTo>
                  <a:pt x="317318" y="395590"/>
                </a:lnTo>
                <a:lnTo>
                  <a:pt x="317318" y="432000"/>
                </a:lnTo>
                <a:lnTo>
                  <a:pt x="303818" y="432000"/>
                </a:lnTo>
                <a:lnTo>
                  <a:pt x="303818" y="401186"/>
                </a:lnTo>
                <a:lnTo>
                  <a:pt x="290183" y="387545"/>
                </a:lnTo>
                <a:close/>
                <a:moveTo>
                  <a:pt x="263183" y="351000"/>
                </a:moveTo>
                <a:lnTo>
                  <a:pt x="276683" y="351000"/>
                </a:lnTo>
                <a:lnTo>
                  <a:pt x="276683" y="388705"/>
                </a:lnTo>
                <a:lnTo>
                  <a:pt x="290318" y="402340"/>
                </a:lnTo>
                <a:lnTo>
                  <a:pt x="290318" y="432000"/>
                </a:lnTo>
                <a:lnTo>
                  <a:pt x="276818" y="432000"/>
                </a:lnTo>
                <a:lnTo>
                  <a:pt x="276818" y="407936"/>
                </a:lnTo>
                <a:lnTo>
                  <a:pt x="263183" y="394295"/>
                </a:lnTo>
                <a:close/>
                <a:moveTo>
                  <a:pt x="236183" y="351000"/>
                </a:moveTo>
                <a:lnTo>
                  <a:pt x="249683" y="351000"/>
                </a:lnTo>
                <a:lnTo>
                  <a:pt x="249683" y="395455"/>
                </a:lnTo>
                <a:lnTo>
                  <a:pt x="263318" y="409090"/>
                </a:lnTo>
                <a:lnTo>
                  <a:pt x="263318" y="432000"/>
                </a:lnTo>
                <a:lnTo>
                  <a:pt x="249818" y="432000"/>
                </a:lnTo>
                <a:lnTo>
                  <a:pt x="249818" y="414686"/>
                </a:lnTo>
                <a:lnTo>
                  <a:pt x="236183" y="401045"/>
                </a:lnTo>
                <a:close/>
                <a:moveTo>
                  <a:pt x="209317" y="351000"/>
                </a:moveTo>
                <a:lnTo>
                  <a:pt x="222817" y="351000"/>
                </a:lnTo>
                <a:lnTo>
                  <a:pt x="222682" y="432000"/>
                </a:lnTo>
                <a:lnTo>
                  <a:pt x="209182" y="432000"/>
                </a:lnTo>
                <a:close/>
                <a:moveTo>
                  <a:pt x="182317" y="351000"/>
                </a:moveTo>
                <a:lnTo>
                  <a:pt x="195817" y="351000"/>
                </a:lnTo>
                <a:lnTo>
                  <a:pt x="195817" y="401045"/>
                </a:lnTo>
                <a:lnTo>
                  <a:pt x="182182" y="414686"/>
                </a:lnTo>
                <a:lnTo>
                  <a:pt x="182182" y="432000"/>
                </a:lnTo>
                <a:lnTo>
                  <a:pt x="168682" y="432000"/>
                </a:lnTo>
                <a:lnTo>
                  <a:pt x="168682" y="409090"/>
                </a:lnTo>
                <a:lnTo>
                  <a:pt x="182317" y="395455"/>
                </a:lnTo>
                <a:close/>
                <a:moveTo>
                  <a:pt x="155317" y="351000"/>
                </a:moveTo>
                <a:lnTo>
                  <a:pt x="168817" y="351000"/>
                </a:lnTo>
                <a:lnTo>
                  <a:pt x="168817" y="394295"/>
                </a:lnTo>
                <a:lnTo>
                  <a:pt x="155182" y="407936"/>
                </a:lnTo>
                <a:lnTo>
                  <a:pt x="155182" y="432000"/>
                </a:lnTo>
                <a:lnTo>
                  <a:pt x="141682" y="432000"/>
                </a:lnTo>
                <a:lnTo>
                  <a:pt x="141682" y="402340"/>
                </a:lnTo>
                <a:lnTo>
                  <a:pt x="155317" y="388705"/>
                </a:lnTo>
                <a:close/>
                <a:moveTo>
                  <a:pt x="128317" y="351000"/>
                </a:moveTo>
                <a:lnTo>
                  <a:pt x="141817" y="351000"/>
                </a:lnTo>
                <a:lnTo>
                  <a:pt x="141817" y="387545"/>
                </a:lnTo>
                <a:lnTo>
                  <a:pt x="128182" y="401186"/>
                </a:lnTo>
                <a:lnTo>
                  <a:pt x="128182" y="432000"/>
                </a:lnTo>
                <a:lnTo>
                  <a:pt x="114682" y="432000"/>
                </a:lnTo>
                <a:lnTo>
                  <a:pt x="114682" y="395590"/>
                </a:lnTo>
                <a:lnTo>
                  <a:pt x="128317" y="381955"/>
                </a:lnTo>
                <a:close/>
                <a:moveTo>
                  <a:pt x="67426" y="317317"/>
                </a:moveTo>
                <a:lnTo>
                  <a:pt x="80926" y="317317"/>
                </a:lnTo>
                <a:lnTo>
                  <a:pt x="80926" y="351000"/>
                </a:lnTo>
                <a:lnTo>
                  <a:pt x="115803" y="351000"/>
                </a:lnTo>
                <a:lnTo>
                  <a:pt x="115803" y="364500"/>
                </a:lnTo>
                <a:lnTo>
                  <a:pt x="67426" y="364500"/>
                </a:lnTo>
                <a:close/>
                <a:moveTo>
                  <a:pt x="350926" y="317183"/>
                </a:moveTo>
                <a:lnTo>
                  <a:pt x="364426" y="317183"/>
                </a:lnTo>
                <a:lnTo>
                  <a:pt x="364426" y="364500"/>
                </a:lnTo>
                <a:lnTo>
                  <a:pt x="317176" y="364500"/>
                </a:lnTo>
                <a:lnTo>
                  <a:pt x="317176" y="351000"/>
                </a:lnTo>
                <a:lnTo>
                  <a:pt x="350926" y="351000"/>
                </a:lnTo>
                <a:close/>
                <a:moveTo>
                  <a:pt x="283428" y="297000"/>
                </a:moveTo>
                <a:lnTo>
                  <a:pt x="296928" y="297000"/>
                </a:lnTo>
                <a:lnTo>
                  <a:pt x="296928" y="310500"/>
                </a:lnTo>
                <a:lnTo>
                  <a:pt x="283428" y="310500"/>
                </a:lnTo>
                <a:close/>
                <a:moveTo>
                  <a:pt x="256428" y="297000"/>
                </a:moveTo>
                <a:lnTo>
                  <a:pt x="269928" y="297000"/>
                </a:lnTo>
                <a:lnTo>
                  <a:pt x="269928" y="310500"/>
                </a:lnTo>
                <a:lnTo>
                  <a:pt x="256428" y="310500"/>
                </a:lnTo>
                <a:close/>
                <a:moveTo>
                  <a:pt x="229428" y="297000"/>
                </a:moveTo>
                <a:lnTo>
                  <a:pt x="242928" y="297000"/>
                </a:lnTo>
                <a:lnTo>
                  <a:pt x="242928" y="310500"/>
                </a:lnTo>
                <a:lnTo>
                  <a:pt x="229428" y="310500"/>
                </a:lnTo>
                <a:close/>
                <a:moveTo>
                  <a:pt x="202428" y="297000"/>
                </a:moveTo>
                <a:lnTo>
                  <a:pt x="215928" y="297000"/>
                </a:lnTo>
                <a:lnTo>
                  <a:pt x="215928" y="310500"/>
                </a:lnTo>
                <a:lnTo>
                  <a:pt x="202428" y="310500"/>
                </a:lnTo>
                <a:close/>
                <a:moveTo>
                  <a:pt x="175428" y="297000"/>
                </a:moveTo>
                <a:lnTo>
                  <a:pt x="188928" y="297000"/>
                </a:lnTo>
                <a:lnTo>
                  <a:pt x="188928" y="310500"/>
                </a:lnTo>
                <a:lnTo>
                  <a:pt x="175428" y="310500"/>
                </a:lnTo>
                <a:close/>
                <a:moveTo>
                  <a:pt x="148428" y="297000"/>
                </a:moveTo>
                <a:lnTo>
                  <a:pt x="161928" y="297000"/>
                </a:lnTo>
                <a:lnTo>
                  <a:pt x="161928" y="310500"/>
                </a:lnTo>
                <a:lnTo>
                  <a:pt x="148428" y="310500"/>
                </a:lnTo>
                <a:close/>
                <a:moveTo>
                  <a:pt x="121428" y="297000"/>
                </a:moveTo>
                <a:lnTo>
                  <a:pt x="134928" y="297000"/>
                </a:lnTo>
                <a:lnTo>
                  <a:pt x="134928" y="310500"/>
                </a:lnTo>
                <a:lnTo>
                  <a:pt x="121428" y="310500"/>
                </a:lnTo>
                <a:close/>
                <a:moveTo>
                  <a:pt x="351000" y="290183"/>
                </a:moveTo>
                <a:lnTo>
                  <a:pt x="387545" y="290183"/>
                </a:lnTo>
                <a:lnTo>
                  <a:pt x="401186" y="303818"/>
                </a:lnTo>
                <a:lnTo>
                  <a:pt x="432000" y="303818"/>
                </a:lnTo>
                <a:lnTo>
                  <a:pt x="432000" y="317318"/>
                </a:lnTo>
                <a:lnTo>
                  <a:pt x="395590" y="317318"/>
                </a:lnTo>
                <a:lnTo>
                  <a:pt x="381955" y="303683"/>
                </a:lnTo>
                <a:lnTo>
                  <a:pt x="351000" y="303683"/>
                </a:lnTo>
                <a:close/>
                <a:moveTo>
                  <a:pt x="44456" y="290183"/>
                </a:moveTo>
                <a:lnTo>
                  <a:pt x="81000" y="290183"/>
                </a:lnTo>
                <a:lnTo>
                  <a:pt x="81000" y="303683"/>
                </a:lnTo>
                <a:lnTo>
                  <a:pt x="50045" y="303683"/>
                </a:lnTo>
                <a:lnTo>
                  <a:pt x="36410" y="317318"/>
                </a:lnTo>
                <a:lnTo>
                  <a:pt x="0" y="317318"/>
                </a:lnTo>
                <a:lnTo>
                  <a:pt x="0" y="303818"/>
                </a:lnTo>
                <a:lnTo>
                  <a:pt x="30814" y="303818"/>
                </a:lnTo>
                <a:close/>
                <a:moveTo>
                  <a:pt x="351000" y="263183"/>
                </a:moveTo>
                <a:lnTo>
                  <a:pt x="394295" y="263183"/>
                </a:lnTo>
                <a:lnTo>
                  <a:pt x="407936" y="276818"/>
                </a:lnTo>
                <a:lnTo>
                  <a:pt x="432000" y="276818"/>
                </a:lnTo>
                <a:lnTo>
                  <a:pt x="432000" y="290318"/>
                </a:lnTo>
                <a:lnTo>
                  <a:pt x="402340" y="290318"/>
                </a:lnTo>
                <a:lnTo>
                  <a:pt x="388705" y="276683"/>
                </a:lnTo>
                <a:lnTo>
                  <a:pt x="351000" y="276683"/>
                </a:lnTo>
                <a:close/>
                <a:moveTo>
                  <a:pt x="37706" y="263183"/>
                </a:moveTo>
                <a:lnTo>
                  <a:pt x="81000" y="263183"/>
                </a:lnTo>
                <a:lnTo>
                  <a:pt x="81000" y="276683"/>
                </a:lnTo>
                <a:lnTo>
                  <a:pt x="43295" y="276683"/>
                </a:lnTo>
                <a:lnTo>
                  <a:pt x="29660" y="290318"/>
                </a:lnTo>
                <a:lnTo>
                  <a:pt x="0" y="290318"/>
                </a:lnTo>
                <a:lnTo>
                  <a:pt x="0" y="276818"/>
                </a:lnTo>
                <a:lnTo>
                  <a:pt x="24064" y="276818"/>
                </a:lnTo>
                <a:close/>
                <a:moveTo>
                  <a:pt x="351000" y="236183"/>
                </a:moveTo>
                <a:lnTo>
                  <a:pt x="401045" y="236183"/>
                </a:lnTo>
                <a:lnTo>
                  <a:pt x="414686" y="249818"/>
                </a:lnTo>
                <a:lnTo>
                  <a:pt x="432000" y="249818"/>
                </a:lnTo>
                <a:lnTo>
                  <a:pt x="432000" y="263318"/>
                </a:lnTo>
                <a:lnTo>
                  <a:pt x="409090" y="263318"/>
                </a:lnTo>
                <a:lnTo>
                  <a:pt x="395455" y="249683"/>
                </a:lnTo>
                <a:lnTo>
                  <a:pt x="351000" y="249683"/>
                </a:lnTo>
                <a:close/>
                <a:moveTo>
                  <a:pt x="30956" y="236183"/>
                </a:moveTo>
                <a:lnTo>
                  <a:pt x="81000" y="236183"/>
                </a:lnTo>
                <a:lnTo>
                  <a:pt x="81000" y="249683"/>
                </a:lnTo>
                <a:lnTo>
                  <a:pt x="36545" y="249683"/>
                </a:lnTo>
                <a:lnTo>
                  <a:pt x="22910" y="263318"/>
                </a:lnTo>
                <a:lnTo>
                  <a:pt x="0" y="263318"/>
                </a:lnTo>
                <a:lnTo>
                  <a:pt x="0" y="249818"/>
                </a:lnTo>
                <a:lnTo>
                  <a:pt x="17314" y="249818"/>
                </a:lnTo>
                <a:close/>
                <a:moveTo>
                  <a:pt x="351000" y="209182"/>
                </a:moveTo>
                <a:lnTo>
                  <a:pt x="432000" y="209317"/>
                </a:lnTo>
                <a:lnTo>
                  <a:pt x="432000" y="222817"/>
                </a:lnTo>
                <a:lnTo>
                  <a:pt x="351000" y="222682"/>
                </a:lnTo>
                <a:close/>
                <a:moveTo>
                  <a:pt x="81000" y="209182"/>
                </a:moveTo>
                <a:lnTo>
                  <a:pt x="81000" y="222682"/>
                </a:lnTo>
                <a:lnTo>
                  <a:pt x="0" y="222817"/>
                </a:lnTo>
                <a:lnTo>
                  <a:pt x="0" y="209317"/>
                </a:lnTo>
                <a:close/>
                <a:moveTo>
                  <a:pt x="229428" y="175500"/>
                </a:moveTo>
                <a:lnTo>
                  <a:pt x="296928" y="175500"/>
                </a:lnTo>
                <a:lnTo>
                  <a:pt x="296928" y="189000"/>
                </a:lnTo>
                <a:lnTo>
                  <a:pt x="229428" y="189000"/>
                </a:lnTo>
                <a:close/>
                <a:moveTo>
                  <a:pt x="409090" y="168682"/>
                </a:moveTo>
                <a:lnTo>
                  <a:pt x="432000" y="168682"/>
                </a:lnTo>
                <a:lnTo>
                  <a:pt x="432000" y="182182"/>
                </a:lnTo>
                <a:lnTo>
                  <a:pt x="414686" y="182182"/>
                </a:lnTo>
                <a:lnTo>
                  <a:pt x="401045" y="195817"/>
                </a:lnTo>
                <a:lnTo>
                  <a:pt x="351000" y="195817"/>
                </a:lnTo>
                <a:lnTo>
                  <a:pt x="351000" y="182317"/>
                </a:lnTo>
                <a:lnTo>
                  <a:pt x="395455" y="182317"/>
                </a:lnTo>
                <a:close/>
                <a:moveTo>
                  <a:pt x="0" y="168682"/>
                </a:moveTo>
                <a:lnTo>
                  <a:pt x="22910" y="168682"/>
                </a:lnTo>
                <a:lnTo>
                  <a:pt x="36545" y="182317"/>
                </a:lnTo>
                <a:lnTo>
                  <a:pt x="81000" y="182317"/>
                </a:lnTo>
                <a:lnTo>
                  <a:pt x="81000" y="195817"/>
                </a:lnTo>
                <a:lnTo>
                  <a:pt x="30956" y="195817"/>
                </a:lnTo>
                <a:lnTo>
                  <a:pt x="17314" y="182182"/>
                </a:lnTo>
                <a:lnTo>
                  <a:pt x="0" y="182182"/>
                </a:lnTo>
                <a:close/>
                <a:moveTo>
                  <a:pt x="148428" y="162000"/>
                </a:moveTo>
                <a:lnTo>
                  <a:pt x="148428" y="175500"/>
                </a:lnTo>
                <a:lnTo>
                  <a:pt x="202428" y="175500"/>
                </a:lnTo>
                <a:lnTo>
                  <a:pt x="202428" y="162000"/>
                </a:lnTo>
                <a:close/>
                <a:moveTo>
                  <a:pt x="229428" y="148500"/>
                </a:moveTo>
                <a:lnTo>
                  <a:pt x="296928" y="148500"/>
                </a:lnTo>
                <a:lnTo>
                  <a:pt x="296928" y="162000"/>
                </a:lnTo>
                <a:lnTo>
                  <a:pt x="229428" y="162000"/>
                </a:lnTo>
                <a:close/>
                <a:moveTo>
                  <a:pt x="134928" y="148500"/>
                </a:moveTo>
                <a:lnTo>
                  <a:pt x="215928" y="148500"/>
                </a:lnTo>
                <a:lnTo>
                  <a:pt x="215928" y="189000"/>
                </a:lnTo>
                <a:lnTo>
                  <a:pt x="134928" y="189000"/>
                </a:lnTo>
                <a:close/>
                <a:moveTo>
                  <a:pt x="402340" y="141682"/>
                </a:moveTo>
                <a:lnTo>
                  <a:pt x="432000" y="141682"/>
                </a:lnTo>
                <a:lnTo>
                  <a:pt x="432000" y="155182"/>
                </a:lnTo>
                <a:lnTo>
                  <a:pt x="407936" y="155182"/>
                </a:lnTo>
                <a:lnTo>
                  <a:pt x="394295" y="168817"/>
                </a:lnTo>
                <a:lnTo>
                  <a:pt x="351000" y="168817"/>
                </a:lnTo>
                <a:lnTo>
                  <a:pt x="351000" y="155317"/>
                </a:lnTo>
                <a:lnTo>
                  <a:pt x="388705" y="155317"/>
                </a:lnTo>
                <a:close/>
                <a:moveTo>
                  <a:pt x="0" y="141682"/>
                </a:moveTo>
                <a:lnTo>
                  <a:pt x="29660" y="141682"/>
                </a:lnTo>
                <a:lnTo>
                  <a:pt x="43295" y="155317"/>
                </a:lnTo>
                <a:lnTo>
                  <a:pt x="81000" y="155317"/>
                </a:lnTo>
                <a:lnTo>
                  <a:pt x="81000" y="168817"/>
                </a:lnTo>
                <a:lnTo>
                  <a:pt x="37706" y="168817"/>
                </a:lnTo>
                <a:lnTo>
                  <a:pt x="24064" y="155182"/>
                </a:lnTo>
                <a:lnTo>
                  <a:pt x="0" y="155182"/>
                </a:lnTo>
                <a:close/>
                <a:moveTo>
                  <a:pt x="395590" y="114682"/>
                </a:moveTo>
                <a:lnTo>
                  <a:pt x="432000" y="114682"/>
                </a:lnTo>
                <a:lnTo>
                  <a:pt x="432000" y="128182"/>
                </a:lnTo>
                <a:lnTo>
                  <a:pt x="401186" y="128182"/>
                </a:lnTo>
                <a:lnTo>
                  <a:pt x="387545" y="141817"/>
                </a:lnTo>
                <a:lnTo>
                  <a:pt x="351000" y="141817"/>
                </a:lnTo>
                <a:lnTo>
                  <a:pt x="351000" y="128317"/>
                </a:lnTo>
                <a:lnTo>
                  <a:pt x="381955" y="128317"/>
                </a:lnTo>
                <a:close/>
                <a:moveTo>
                  <a:pt x="0" y="114682"/>
                </a:moveTo>
                <a:lnTo>
                  <a:pt x="36410" y="114682"/>
                </a:lnTo>
                <a:lnTo>
                  <a:pt x="50045" y="128317"/>
                </a:lnTo>
                <a:lnTo>
                  <a:pt x="81000" y="128317"/>
                </a:lnTo>
                <a:lnTo>
                  <a:pt x="81000" y="141817"/>
                </a:lnTo>
                <a:lnTo>
                  <a:pt x="44456" y="141817"/>
                </a:lnTo>
                <a:lnTo>
                  <a:pt x="30814" y="128182"/>
                </a:lnTo>
                <a:lnTo>
                  <a:pt x="0" y="128182"/>
                </a:lnTo>
                <a:close/>
                <a:moveTo>
                  <a:pt x="107928" y="108000"/>
                </a:moveTo>
                <a:lnTo>
                  <a:pt x="107928" y="324000"/>
                </a:lnTo>
                <a:lnTo>
                  <a:pt x="323928" y="324000"/>
                </a:lnTo>
                <a:lnTo>
                  <a:pt x="323928" y="108000"/>
                </a:lnTo>
                <a:close/>
                <a:moveTo>
                  <a:pt x="94428" y="94500"/>
                </a:moveTo>
                <a:lnTo>
                  <a:pt x="337428" y="94500"/>
                </a:lnTo>
                <a:lnTo>
                  <a:pt x="337428" y="337500"/>
                </a:lnTo>
                <a:lnTo>
                  <a:pt x="94428" y="337500"/>
                </a:lnTo>
                <a:close/>
                <a:moveTo>
                  <a:pt x="317176" y="67500"/>
                </a:moveTo>
                <a:lnTo>
                  <a:pt x="364426" y="67500"/>
                </a:lnTo>
                <a:lnTo>
                  <a:pt x="364426" y="114818"/>
                </a:lnTo>
                <a:lnTo>
                  <a:pt x="350926" y="114818"/>
                </a:lnTo>
                <a:lnTo>
                  <a:pt x="350926" y="81000"/>
                </a:lnTo>
                <a:lnTo>
                  <a:pt x="317176" y="81000"/>
                </a:lnTo>
                <a:close/>
                <a:moveTo>
                  <a:pt x="67426" y="67500"/>
                </a:moveTo>
                <a:lnTo>
                  <a:pt x="115803" y="67500"/>
                </a:lnTo>
                <a:lnTo>
                  <a:pt x="115803" y="81000"/>
                </a:lnTo>
                <a:lnTo>
                  <a:pt x="80926" y="81000"/>
                </a:lnTo>
                <a:lnTo>
                  <a:pt x="80926" y="114683"/>
                </a:lnTo>
                <a:lnTo>
                  <a:pt x="67426" y="114683"/>
                </a:lnTo>
                <a:close/>
                <a:moveTo>
                  <a:pt x="303818" y="0"/>
                </a:moveTo>
                <a:lnTo>
                  <a:pt x="317318" y="0"/>
                </a:lnTo>
                <a:lnTo>
                  <a:pt x="317318" y="36410"/>
                </a:lnTo>
                <a:lnTo>
                  <a:pt x="303683" y="50045"/>
                </a:lnTo>
                <a:lnTo>
                  <a:pt x="303683" y="81000"/>
                </a:lnTo>
                <a:lnTo>
                  <a:pt x="290183" y="81000"/>
                </a:lnTo>
                <a:lnTo>
                  <a:pt x="290183" y="44456"/>
                </a:lnTo>
                <a:lnTo>
                  <a:pt x="303818" y="30814"/>
                </a:lnTo>
                <a:close/>
                <a:moveTo>
                  <a:pt x="276818" y="0"/>
                </a:moveTo>
                <a:lnTo>
                  <a:pt x="290318" y="0"/>
                </a:lnTo>
                <a:lnTo>
                  <a:pt x="290318" y="29660"/>
                </a:lnTo>
                <a:lnTo>
                  <a:pt x="276683" y="43295"/>
                </a:lnTo>
                <a:lnTo>
                  <a:pt x="276683" y="81000"/>
                </a:lnTo>
                <a:lnTo>
                  <a:pt x="263183" y="81000"/>
                </a:lnTo>
                <a:lnTo>
                  <a:pt x="263183" y="37706"/>
                </a:lnTo>
                <a:lnTo>
                  <a:pt x="276818" y="24064"/>
                </a:lnTo>
                <a:close/>
                <a:moveTo>
                  <a:pt x="249818" y="0"/>
                </a:moveTo>
                <a:lnTo>
                  <a:pt x="263318" y="0"/>
                </a:lnTo>
                <a:lnTo>
                  <a:pt x="263318" y="22910"/>
                </a:lnTo>
                <a:lnTo>
                  <a:pt x="249683" y="36545"/>
                </a:lnTo>
                <a:lnTo>
                  <a:pt x="249683" y="81000"/>
                </a:lnTo>
                <a:lnTo>
                  <a:pt x="236183" y="81000"/>
                </a:lnTo>
                <a:lnTo>
                  <a:pt x="236183" y="30956"/>
                </a:lnTo>
                <a:lnTo>
                  <a:pt x="249818" y="17314"/>
                </a:lnTo>
                <a:close/>
                <a:moveTo>
                  <a:pt x="209182" y="0"/>
                </a:moveTo>
                <a:lnTo>
                  <a:pt x="222682" y="0"/>
                </a:lnTo>
                <a:lnTo>
                  <a:pt x="222817" y="81000"/>
                </a:lnTo>
                <a:lnTo>
                  <a:pt x="209317" y="81000"/>
                </a:lnTo>
                <a:close/>
                <a:moveTo>
                  <a:pt x="168682" y="0"/>
                </a:moveTo>
                <a:lnTo>
                  <a:pt x="182182" y="0"/>
                </a:lnTo>
                <a:lnTo>
                  <a:pt x="182182" y="17314"/>
                </a:lnTo>
                <a:lnTo>
                  <a:pt x="195817" y="30956"/>
                </a:lnTo>
                <a:lnTo>
                  <a:pt x="195817" y="81000"/>
                </a:lnTo>
                <a:lnTo>
                  <a:pt x="182317" y="81000"/>
                </a:lnTo>
                <a:lnTo>
                  <a:pt x="182317" y="36545"/>
                </a:lnTo>
                <a:lnTo>
                  <a:pt x="168682" y="22910"/>
                </a:lnTo>
                <a:close/>
                <a:moveTo>
                  <a:pt x="141682" y="0"/>
                </a:moveTo>
                <a:lnTo>
                  <a:pt x="155182" y="0"/>
                </a:lnTo>
                <a:lnTo>
                  <a:pt x="155182" y="24064"/>
                </a:lnTo>
                <a:lnTo>
                  <a:pt x="168817" y="37706"/>
                </a:lnTo>
                <a:lnTo>
                  <a:pt x="168817" y="81000"/>
                </a:lnTo>
                <a:lnTo>
                  <a:pt x="155317" y="81000"/>
                </a:lnTo>
                <a:lnTo>
                  <a:pt x="155317" y="43295"/>
                </a:lnTo>
                <a:lnTo>
                  <a:pt x="141682" y="29660"/>
                </a:lnTo>
                <a:close/>
                <a:moveTo>
                  <a:pt x="114682" y="0"/>
                </a:moveTo>
                <a:lnTo>
                  <a:pt x="128182" y="0"/>
                </a:lnTo>
                <a:lnTo>
                  <a:pt x="128182" y="30814"/>
                </a:lnTo>
                <a:lnTo>
                  <a:pt x="141817" y="44456"/>
                </a:lnTo>
                <a:lnTo>
                  <a:pt x="141817" y="81000"/>
                </a:lnTo>
                <a:lnTo>
                  <a:pt x="128317" y="81000"/>
                </a:lnTo>
                <a:lnTo>
                  <a:pt x="128317" y="50045"/>
                </a:lnTo>
                <a:lnTo>
                  <a:pt x="114682" y="3641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0" y="-146"/>
            <a:ext cx="12192000" cy="3760470"/>
          </a:xfrm>
          <a:prstGeom prst="rect">
            <a:avLst/>
          </a:prstGeom>
          <a:solidFill>
            <a:srgbClr val="000000"/>
          </a:solidFill>
          <a:ln>
            <a:noFill/>
          </a:ln>
        </p:spPr>
        <p:style>
          <a:lnRef idx="2">
            <a:srgbClr val="FFFFFF">
              <a:shade val="50000"/>
            </a:srgbClr>
          </a:lnRef>
          <a:fillRef idx="1">
            <a:srgbClr val="FFFFFF"/>
          </a:fillRef>
          <a:effectRef idx="0">
            <a:srgbClr val="FFFFFF"/>
          </a:effectRef>
          <a:fontRef idx="minor">
            <a:srgbClr val="FFFFFF"/>
          </a:fontRef>
        </p:style>
        <p:txBody>
          <a:bodyPr rtlCol="0" anchor="ctr"/>
          <a:lstStyle/>
          <a:p>
            <a:pPr algn="ctr"/>
            <a:endParaRPr lang="zh-CN" altLang="en-US" dirty="0"/>
          </a:p>
        </p:txBody>
      </p:sp>
      <p:pic>
        <p:nvPicPr>
          <p:cNvPr id="9" name="图片 8"/>
          <p:cNvPicPr>
            <a:picLocks noChangeAspect="1"/>
          </p:cNvPicPr>
          <p:nvPr>
            <p:custDataLst>
              <p:tags r:id="rId2"/>
            </p:custDataLst>
          </p:nvPr>
        </p:nvPicPr>
        <p:blipFill rotWithShape="1">
          <a:blip r:embed="rId3" cstate="print">
            <a:extLst>
              <a:ext uri="{BEBA8EAE-BF5A-486C-A8C5-ECC9F3942E4B}">
                <a14:imgProps xmlns:a14="http://schemas.microsoft.com/office/drawing/2010/main">
                  <a14:imgLayer r:embed="rId4">
                    <a14:imgEffect>
                      <a14:brightnessContrast bright="-34000"/>
                    </a14:imgEffect>
                  </a14:imgLayer>
                </a14:imgProps>
              </a:ext>
              <a:ext uri="{28A0092B-C50C-407E-A947-70E740481C1C}">
                <a14:useLocalDpi xmlns:a14="http://schemas.microsoft.com/office/drawing/2010/main" val="0"/>
              </a:ext>
            </a:extLst>
          </a:blip>
          <a:srcRect/>
          <a:stretch>
            <a:fillRect/>
          </a:stretch>
        </p:blipFill>
        <p:spPr>
          <a:xfrm>
            <a:off x="-1" y="1"/>
            <a:ext cx="12191729" cy="3760324"/>
          </a:xfrm>
          <a:prstGeom prst="rect">
            <a:avLst/>
          </a:prstGeom>
          <a:noFill/>
          <a:effectLst/>
        </p:spPr>
      </p:pic>
      <p:sp>
        <p:nvSpPr>
          <p:cNvPr id="37" name="矩形 36"/>
          <p:cNvSpPr/>
          <p:nvPr>
            <p:custDataLst>
              <p:tags r:id="rId5"/>
            </p:custDataLst>
          </p:nvPr>
        </p:nvSpPr>
        <p:spPr>
          <a:xfrm>
            <a:off x="3577590" y="3279775"/>
            <a:ext cx="2331085" cy="316357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9" name="矩形 28"/>
          <p:cNvSpPr/>
          <p:nvPr>
            <p:custDataLst>
              <p:tags r:id="rId6"/>
            </p:custDataLst>
          </p:nvPr>
        </p:nvSpPr>
        <p:spPr>
          <a:xfrm>
            <a:off x="871855" y="3279775"/>
            <a:ext cx="2331085" cy="316357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31" name="矩形 30"/>
          <p:cNvSpPr/>
          <p:nvPr>
            <p:custDataLst>
              <p:tags r:id="rId7"/>
            </p:custDataLst>
          </p:nvPr>
        </p:nvSpPr>
        <p:spPr>
          <a:xfrm>
            <a:off x="6283325" y="3280410"/>
            <a:ext cx="2331085" cy="3162935"/>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42" name="矩形 41"/>
          <p:cNvSpPr/>
          <p:nvPr>
            <p:custDataLst>
              <p:tags r:id="rId8"/>
            </p:custDataLst>
          </p:nvPr>
        </p:nvSpPr>
        <p:spPr>
          <a:xfrm>
            <a:off x="8989060" y="3279775"/>
            <a:ext cx="2700000" cy="316357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3" name="文本框 2"/>
          <p:cNvSpPr txBox="1"/>
          <p:nvPr>
            <p:custDataLst>
              <p:tags r:id="rId9"/>
            </p:custDataLst>
          </p:nvPr>
        </p:nvSpPr>
        <p:spPr>
          <a:xfrm>
            <a:off x="3741969" y="3900109"/>
            <a:ext cx="2048504" cy="758787"/>
          </a:xfrm>
          <a:prstGeom prst="rect">
            <a:avLst/>
          </a:prstGeom>
          <a:noFill/>
        </p:spPr>
        <p:txBody>
          <a:bodyPr wrap="square" lIns="90000" tIns="46800" rIns="90000" bIns="46800" rtlCol="0">
            <a:noAutofit/>
          </a:bodyPr>
          <a:lstStyle>
            <a:defPPr>
              <a:defRPr lang="zh-CN"/>
            </a:defPPr>
            <a:lvl1pPr>
              <a:lnSpc>
                <a:spcPct val="150000"/>
              </a:lnSpc>
              <a:defRPr sz="1400">
                <a:solidFill>
                  <a:srgbClr val="000000">
                    <a:lumMod val="50000"/>
                    <a:lumOff val="50000"/>
                  </a:srgbClr>
                </a:solidFill>
                <a:latin typeface="微软雅黑" panose="020B0503020204020204" charset="-122"/>
                <a:ea typeface="微软雅黑" panose="020B0503020204020204" charset="-122"/>
              </a:defRPr>
            </a:lvl1pPr>
          </a:lstStyle>
          <a:p>
            <a:pPr>
              <a:lnSpc>
                <a:spcPct val="130000"/>
              </a:lnSpc>
              <a:spcBef>
                <a:spcPts val="0"/>
              </a:spcBef>
              <a:spcAft>
                <a:spcPts val="0"/>
              </a:spcAft>
            </a:pPr>
            <a:r>
              <a:rPr lang="zh-CN" altLang="en-US" dirty="0">
                <a:solidFill>
                  <a:schemeClr val="tx1">
                    <a:lumMod val="85000"/>
                    <a:lumOff val="15000"/>
                  </a:schemeClr>
                </a:solidFill>
              </a:rPr>
              <a:t>是由一系列相似的职位所组成的一个特定的专业领域。例如，前锋。</a:t>
            </a:r>
            <a:endParaRPr lang="zh-CN" altLang="en-US" dirty="0">
              <a:solidFill>
                <a:schemeClr val="tx1">
                  <a:lumMod val="85000"/>
                  <a:lumOff val="15000"/>
                </a:schemeClr>
              </a:solidFill>
            </a:endParaRPr>
          </a:p>
        </p:txBody>
      </p:sp>
      <p:sp>
        <p:nvSpPr>
          <p:cNvPr id="4" name="文本框 3"/>
          <p:cNvSpPr txBox="1"/>
          <p:nvPr>
            <p:custDataLst>
              <p:tags r:id="rId10"/>
            </p:custDataLst>
          </p:nvPr>
        </p:nvSpPr>
        <p:spPr>
          <a:xfrm>
            <a:off x="3741967" y="3398301"/>
            <a:ext cx="2048505"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sz="2000">
                <a:solidFill>
                  <a:srgbClr val="000000">
                    <a:lumMod val="75000"/>
                    <a:lumOff val="25000"/>
                  </a:srgbClr>
                </a:solidFill>
              </a:rPr>
              <a:t>工作：</a:t>
            </a:r>
            <a:endParaRPr lang="zh-CN" altLang="en-US" sz="2000">
              <a:solidFill>
                <a:srgbClr val="000000">
                  <a:lumMod val="75000"/>
                  <a:lumOff val="25000"/>
                </a:srgbClr>
              </a:solidFill>
            </a:endParaRPr>
          </a:p>
        </p:txBody>
      </p:sp>
      <p:sp>
        <p:nvSpPr>
          <p:cNvPr id="6" name="文本框 5"/>
          <p:cNvSpPr txBox="1"/>
          <p:nvPr>
            <p:custDataLst>
              <p:tags r:id="rId11"/>
            </p:custDataLst>
          </p:nvPr>
        </p:nvSpPr>
        <p:spPr>
          <a:xfrm>
            <a:off x="1024255" y="3900170"/>
            <a:ext cx="2060575" cy="2321560"/>
          </a:xfrm>
          <a:prstGeom prst="rect">
            <a:avLst/>
          </a:prstGeom>
          <a:noFill/>
        </p:spPr>
        <p:txBody>
          <a:bodyPr wrap="square" lIns="90000" tIns="46800" rIns="90000" bIns="46800" rtlCol="0">
            <a:noAutofit/>
          </a:bodyPr>
          <a:lstStyle>
            <a:defPPr>
              <a:defRPr lang="zh-CN"/>
            </a:defPPr>
            <a:lvl1pPr>
              <a:lnSpc>
                <a:spcPct val="150000"/>
              </a:lnSpc>
              <a:defRPr sz="1400">
                <a:solidFill>
                  <a:srgbClr val="FFFFFF"/>
                </a:solidFill>
                <a:latin typeface="微软雅黑" panose="020B0503020204020204" charset="-122"/>
                <a:ea typeface="微软雅黑" panose="020B0503020204020204" charset="-122"/>
              </a:defRPr>
            </a:lvl1pPr>
          </a:lstStyle>
          <a:p>
            <a:pPr>
              <a:lnSpc>
                <a:spcPct val="130000"/>
              </a:lnSpc>
              <a:spcBef>
                <a:spcPts val="0"/>
              </a:spcBef>
              <a:spcAft>
                <a:spcPts val="0"/>
              </a:spcAft>
            </a:pPr>
            <a:r>
              <a:rPr lang="zh-CN" altLang="en-US">
                <a:solidFill>
                  <a:schemeClr val="tx1">
                    <a:lumMod val="85000"/>
                    <a:lumOff val="15000"/>
                  </a:schemeClr>
                </a:solidFill>
              </a:rPr>
              <a:t>是和分配给个人的一系列具体任务直接相关的。因此，职位和参与工作的个人相对应，有多少参与工作的个人，就有多少个职位。例如，小张是某俱乐部足球队的前锋。</a:t>
            </a:r>
            <a:endParaRPr lang="zh-CN" altLang="en-US">
              <a:solidFill>
                <a:schemeClr val="tx1">
                  <a:lumMod val="85000"/>
                  <a:lumOff val="15000"/>
                </a:schemeClr>
              </a:solidFill>
            </a:endParaRPr>
          </a:p>
        </p:txBody>
      </p:sp>
      <p:sp>
        <p:nvSpPr>
          <p:cNvPr id="7" name="文本框 6"/>
          <p:cNvSpPr txBox="1"/>
          <p:nvPr>
            <p:custDataLst>
              <p:tags r:id="rId12"/>
            </p:custDataLst>
          </p:nvPr>
        </p:nvSpPr>
        <p:spPr>
          <a:xfrm>
            <a:off x="1024299" y="3398301"/>
            <a:ext cx="2060529" cy="508215"/>
          </a:xfrm>
          <a:prstGeom prst="rect">
            <a:avLst/>
          </a:prstGeom>
          <a:noFill/>
        </p:spPr>
        <p:txBody>
          <a:bodyPr wrap="square" lIns="90000" tIns="46800" rIns="90000" bIns="46800" rtlCol="0" anchor="b">
            <a:normAutofit/>
          </a:bodyPr>
          <a:lstStyle>
            <a:defPPr>
              <a:defRPr lang="zh-CN"/>
            </a:defPPr>
            <a:lvl1pPr lvl="0" defTabSz="913765">
              <a:buSzPct val="25000"/>
              <a:defRPr sz="2400" b="1">
                <a:solidFill>
                  <a:srgbClr val="FFFFFF"/>
                </a:solidFill>
                <a:latin typeface="微软雅黑" panose="020B0503020204020204" charset="-122"/>
                <a:ea typeface="微软雅黑" panose="020B0503020204020204" charset="-122"/>
              </a:defRPr>
            </a:lvl1pPr>
          </a:lstStyle>
          <a:p>
            <a:r>
              <a:rPr lang="zh-CN" altLang="en-US" sz="2000">
                <a:solidFill>
                  <a:srgbClr val="000000">
                    <a:lumMod val="75000"/>
                    <a:lumOff val="25000"/>
                  </a:srgbClr>
                </a:solidFill>
              </a:rPr>
              <a:t>职位：</a:t>
            </a:r>
            <a:endParaRPr lang="zh-CN" altLang="en-US" sz="2000">
              <a:solidFill>
                <a:srgbClr val="000000">
                  <a:lumMod val="75000"/>
                  <a:lumOff val="25000"/>
                </a:srgbClr>
              </a:solidFill>
            </a:endParaRPr>
          </a:p>
        </p:txBody>
      </p:sp>
      <p:sp>
        <p:nvSpPr>
          <p:cNvPr id="10" name="文本框 9"/>
          <p:cNvSpPr txBox="1"/>
          <p:nvPr>
            <p:custDataLst>
              <p:tags r:id="rId13"/>
            </p:custDataLst>
          </p:nvPr>
        </p:nvSpPr>
        <p:spPr>
          <a:xfrm>
            <a:off x="6447613" y="3900109"/>
            <a:ext cx="2048503" cy="758787"/>
          </a:xfrm>
          <a:prstGeom prst="rect">
            <a:avLst/>
          </a:prstGeom>
          <a:noFill/>
        </p:spPr>
        <p:txBody>
          <a:bodyPr wrap="square" lIns="90000" tIns="46800" rIns="90000" bIns="46800" rtlCol="0">
            <a:noAutofit/>
          </a:bodyPr>
          <a:lstStyle>
            <a:defPPr>
              <a:defRPr lang="zh-CN"/>
            </a:defPPr>
            <a:lvl1pPr>
              <a:lnSpc>
                <a:spcPct val="150000"/>
              </a:lnSpc>
              <a:defRPr sz="1400">
                <a:solidFill>
                  <a:srgbClr val="000000">
                    <a:lumMod val="50000"/>
                    <a:lumOff val="50000"/>
                  </a:srgbClr>
                </a:solidFill>
                <a:latin typeface="微软雅黑" panose="020B0503020204020204" charset="-122"/>
                <a:ea typeface="微软雅黑" panose="020B0503020204020204" charset="-122"/>
              </a:defRPr>
            </a:lvl1pPr>
          </a:lstStyle>
          <a:p>
            <a:pPr>
              <a:lnSpc>
                <a:spcPct val="130000"/>
              </a:lnSpc>
              <a:spcBef>
                <a:spcPts val="0"/>
              </a:spcBef>
              <a:spcAft>
                <a:spcPts val="0"/>
              </a:spcAft>
            </a:pPr>
            <a:r>
              <a:rPr lang="zh-CN" altLang="en-US">
                <a:solidFill>
                  <a:schemeClr val="tx1">
                    <a:lumMod val="85000"/>
                    <a:lumOff val="15000"/>
                  </a:schemeClr>
                </a:solidFill>
              </a:rPr>
              <a:t>是在不同的专业领域中一系列相似的服务。例如，运动员是一种职业。</a:t>
            </a:r>
            <a:endParaRPr lang="zh-CN" altLang="en-US">
              <a:solidFill>
                <a:schemeClr val="tx1">
                  <a:lumMod val="85000"/>
                  <a:lumOff val="15000"/>
                </a:schemeClr>
              </a:solidFill>
            </a:endParaRPr>
          </a:p>
        </p:txBody>
      </p:sp>
      <p:sp>
        <p:nvSpPr>
          <p:cNvPr id="11" name="文本框 10"/>
          <p:cNvSpPr txBox="1"/>
          <p:nvPr>
            <p:custDataLst>
              <p:tags r:id="rId14"/>
            </p:custDataLst>
          </p:nvPr>
        </p:nvSpPr>
        <p:spPr>
          <a:xfrm>
            <a:off x="6447612" y="3398301"/>
            <a:ext cx="2048503"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sz="2000">
                <a:solidFill>
                  <a:srgbClr val="000000">
                    <a:lumMod val="75000"/>
                    <a:lumOff val="25000"/>
                  </a:srgbClr>
                </a:solidFill>
              </a:rPr>
              <a:t>职业：</a:t>
            </a:r>
            <a:endParaRPr lang="zh-CN" altLang="en-US" sz="2000">
              <a:solidFill>
                <a:srgbClr val="000000">
                  <a:lumMod val="75000"/>
                  <a:lumOff val="25000"/>
                </a:srgbClr>
              </a:solidFill>
            </a:endParaRPr>
          </a:p>
        </p:txBody>
      </p:sp>
      <p:sp>
        <p:nvSpPr>
          <p:cNvPr id="13" name="文本框 12"/>
          <p:cNvSpPr txBox="1"/>
          <p:nvPr>
            <p:custDataLst>
              <p:tags r:id="rId15"/>
            </p:custDataLst>
          </p:nvPr>
        </p:nvSpPr>
        <p:spPr>
          <a:xfrm>
            <a:off x="9153525" y="3899535"/>
            <a:ext cx="2381885" cy="2493010"/>
          </a:xfrm>
          <a:prstGeom prst="rect">
            <a:avLst/>
          </a:prstGeom>
          <a:noFill/>
        </p:spPr>
        <p:txBody>
          <a:bodyPr wrap="square" lIns="90000" tIns="46800" rIns="90000" bIns="46800" rtlCol="0">
            <a:noAutofit/>
          </a:bodyPr>
          <a:lstStyle>
            <a:defPPr>
              <a:defRPr lang="zh-CN"/>
            </a:defPPr>
            <a:lvl1pPr>
              <a:lnSpc>
                <a:spcPct val="150000"/>
              </a:lnSpc>
              <a:defRPr sz="1400">
                <a:solidFill>
                  <a:srgbClr val="000000">
                    <a:lumMod val="50000"/>
                    <a:lumOff val="50000"/>
                  </a:srgbClr>
                </a:solidFill>
                <a:latin typeface="微软雅黑" panose="020B0503020204020204" charset="-122"/>
                <a:ea typeface="微软雅黑" panose="020B0503020204020204" charset="-122"/>
              </a:defRPr>
            </a:lvl1pPr>
          </a:lstStyle>
          <a:p>
            <a:pPr>
              <a:lnSpc>
                <a:spcPct val="130000"/>
              </a:lnSpc>
              <a:spcBef>
                <a:spcPts val="0"/>
              </a:spcBef>
              <a:spcAft>
                <a:spcPts val="0"/>
              </a:spcAft>
            </a:pPr>
            <a:r>
              <a:rPr lang="zh-CN" altLang="en-US">
                <a:solidFill>
                  <a:schemeClr val="tx1">
                    <a:lumMod val="85000"/>
                    <a:lumOff val="15000"/>
                  </a:schemeClr>
                </a:solidFill>
              </a:rPr>
              <a:t>这个概念的含义曾随着时间的推移发生过很多变化。在70年代，职业生涯专指个人生活中和工作相关的各个方面。随后，又有很多新的意义被纳入到“职业生涯”的概念中，其中甚至包含了生活中关于个人、集体以及经济生活的方方面面。</a:t>
            </a:r>
            <a:endParaRPr lang="zh-CN" altLang="en-US">
              <a:solidFill>
                <a:schemeClr val="tx1">
                  <a:lumMod val="85000"/>
                  <a:lumOff val="15000"/>
                </a:schemeClr>
              </a:solidFill>
            </a:endParaRPr>
          </a:p>
        </p:txBody>
      </p:sp>
      <p:sp>
        <p:nvSpPr>
          <p:cNvPr id="14" name="文本框 13"/>
          <p:cNvSpPr txBox="1"/>
          <p:nvPr>
            <p:custDataLst>
              <p:tags r:id="rId16"/>
            </p:custDataLst>
          </p:nvPr>
        </p:nvSpPr>
        <p:spPr>
          <a:xfrm>
            <a:off x="9153255" y="3398301"/>
            <a:ext cx="2048505"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sz="2000">
                <a:solidFill>
                  <a:srgbClr val="000000">
                    <a:lumMod val="75000"/>
                    <a:lumOff val="25000"/>
                  </a:srgbClr>
                </a:solidFill>
              </a:rPr>
              <a:t>职业生涯</a:t>
            </a:r>
            <a:endParaRPr lang="zh-CN" altLang="en-US" sz="2000">
              <a:solidFill>
                <a:srgbClr val="000000">
                  <a:lumMod val="75000"/>
                  <a:lumOff val="25000"/>
                </a:srgbClr>
              </a:solidFill>
            </a:endParaRPr>
          </a:p>
        </p:txBody>
      </p:sp>
      <p:sp>
        <p:nvSpPr>
          <p:cNvPr id="15" name="文本框 14"/>
          <p:cNvSpPr txBox="1"/>
          <p:nvPr>
            <p:custDataLst>
              <p:tags r:id="rId17"/>
            </p:custDataLst>
          </p:nvPr>
        </p:nvSpPr>
        <p:spPr>
          <a:xfrm>
            <a:off x="1529080" y="1339850"/>
            <a:ext cx="9133840" cy="1244600"/>
          </a:xfrm>
          <a:prstGeom prst="rect">
            <a:avLst/>
          </a:prstGeom>
          <a:noFill/>
          <a:ln>
            <a:noFill/>
          </a:ln>
        </p:spPr>
        <p:txBody>
          <a:bodyPr wrap="square" lIns="91440" tIns="45720" rIns="91440" bIns="45720" anchor="ctr" anchorCtr="0">
            <a:noAutofit/>
          </a:bodyPr>
          <a:lstStyle>
            <a:defPPr>
              <a:defRPr lang="zh-CN"/>
            </a:defPPr>
            <a:lvl1pPr algn="ctr" defTabSz="913765">
              <a:lnSpc>
                <a:spcPct val="150000"/>
              </a:lnSpc>
              <a:buSzPct val="25000"/>
              <a:defRPr kumimoji="0" i="0" u="none" strike="noStrike" cap="none" spc="600" normalizeH="0" baseline="0">
                <a:ln>
                  <a:noFill/>
                </a:ln>
                <a:solidFill>
                  <a:srgbClr val="FFFFFF"/>
                </a:solidFill>
                <a:effectLst/>
                <a:uLnTx/>
                <a:uFillTx/>
                <a:latin typeface="Arial" panose="020B0604020202020204" pitchFamily="34" charset="0"/>
                <a:ea typeface="微软雅黑" panose="020B0503020204020204" charset="-122"/>
                <a:cs typeface="Arial" panose="020B0604020202020204" pitchFamily="34" charset="0"/>
              </a:defRPr>
            </a:lvl1pPr>
          </a:lstStyle>
          <a:p>
            <a:r>
              <a:rPr lang="zh-CN" altLang="en-US" b="1" spc="0">
                <a:solidFill>
                  <a:srgbClr val="FFFFFF"/>
                </a:solidFill>
                <a:effectLst>
                  <a:outerShdw blurRad="38100" dist="38100" dir="2700000" algn="tl">
                    <a:srgbClr val="000000">
                      <a:alpha val="43137"/>
                    </a:srgbClr>
                  </a:outerShdw>
                </a:effectLst>
                <a:uFillTx/>
              </a:rPr>
              <a:t>有关“职位”（Professional Position）、“工作”（Job）、“职业”（Occupation）和“职业生涯”（Career）这几个词的含义在理论上仍然存在着一定程度的争议，不过我们可以大致将它们定义如下：</a:t>
            </a:r>
            <a:endParaRPr lang="zh-CN" altLang="en-US" b="1" spc="0">
              <a:solidFill>
                <a:srgbClr val="FFFFFF"/>
              </a:solidFill>
              <a:effectLst>
                <a:outerShdw blurRad="38100" dist="38100" dir="2700000" algn="tl">
                  <a:srgbClr val="000000">
                    <a:alpha val="43137"/>
                  </a:srgbClr>
                </a:outerShdw>
              </a:effectLst>
              <a:uFillTx/>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12"/>
          <p:cNvSpPr/>
          <p:nvPr>
            <p:custDataLst>
              <p:tags r:id="rId1"/>
            </p:custDataLst>
          </p:nvPr>
        </p:nvSpPr>
        <p:spPr>
          <a:xfrm>
            <a:off x="0" y="2895623"/>
            <a:ext cx="12192098" cy="2590821"/>
          </a:xfrm>
          <a:prstGeom prst="rect">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2"/>
            </p:custDataLst>
          </p:nvPr>
        </p:nvSpPr>
        <p:spPr>
          <a:xfrm>
            <a:off x="1066766" y="762126"/>
            <a:ext cx="4876838" cy="1676286"/>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从经济的观点来看，职业生涯就是个人在人生中所经历的一系列职位和角色，它们和个人的职业发展过程相联系，是个人接受培训教育以及职业发展所形成的结果。</a:t>
            </a:r>
            <a:endParaRPr lang="zh-CN" altLang="en-US" sz="1800" spc="2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3"/>
            </p:custDataLst>
          </p:nvPr>
        </p:nvSpPr>
        <p:spPr>
          <a:xfrm>
            <a:off x="1066766" y="3351276"/>
            <a:ext cx="4876838" cy="1677924"/>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8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职业是指人们在社会生活中所从事的以获得物质报酬作为自己主要生活来源并能满足自己精神需求的、在社会分工中具有专门技能的工作。</a:t>
            </a:r>
            <a:endParaRPr lang="zh-CN" altLang="en-US" sz="1800" spc="12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a:spLocks noChangeArrowheads="1"/>
          </p:cNvSpPr>
          <p:nvPr>
            <p:custDataLst>
              <p:tags r:id="rId4"/>
            </p:custDataLst>
          </p:nvPr>
        </p:nvSpPr>
        <p:spPr bwMode="auto">
          <a:xfrm>
            <a:off x="6751320" y="1563370"/>
            <a:ext cx="4894580" cy="3474085"/>
          </a:xfrm>
          <a:prstGeom prst="rect">
            <a:avLst/>
          </a:prstGeom>
          <a:blipFill dpi="0" rotWithShape="1">
            <a:blip r:embed="rId5"/>
            <a:srcRect/>
            <a:stretch>
              <a:fillRect l="-4594" r="-4594"/>
            </a:stretch>
          </a:blipFill>
          <a:ln>
            <a:noFill/>
          </a:ln>
        </p:spPr>
        <p:txBody>
          <a:bodyPr anchor="ctr"/>
          <a:p>
            <a:pPr algn="ctr" eaLnBrk="1" hangingPunct="1">
              <a:buFont typeface="Arial" panose="020B0604020202020204" pitchFamily="34" charset="0"/>
              <a:buNone/>
            </a:pPr>
            <a:endParaRPr lang="zh-CN" altLang="en-US" sz="1600" dirty="0">
              <a:solidFill>
                <a:srgbClr val="FFFFFF"/>
              </a:solidFill>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5"/>
          <p:cNvSpPr txBox="1"/>
          <p:nvPr>
            <p:custDataLst>
              <p:tags r:id="rId1"/>
            </p:custDataLst>
          </p:nvPr>
        </p:nvSpPr>
        <p:spPr>
          <a:xfrm>
            <a:off x="457200" y="617617"/>
            <a:ext cx="113284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职业选择的原则</a:t>
            </a:r>
            <a:endParaRPr lang="zh-CN" altLang="en-US" sz="2400" b="1" spc="300" dirty="0">
              <a:latin typeface="微软雅黑" panose="020B0503020204020204" charset="-122"/>
              <a:ea typeface="微软雅黑" panose="020B0503020204020204" charset="-122"/>
            </a:endParaRPr>
          </a:p>
        </p:txBody>
      </p:sp>
      <p:sp>
        <p:nvSpPr>
          <p:cNvPr id="25" name="任意多边形: 形状 24"/>
          <p:cNvSpPr/>
          <p:nvPr>
            <p:custDataLst>
              <p:tags r:id="rId2"/>
            </p:custDataLst>
          </p:nvPr>
        </p:nvSpPr>
        <p:spPr>
          <a:xfrm>
            <a:off x="2486025" y="2653666"/>
            <a:ext cx="7219950" cy="4204335"/>
          </a:xfrm>
          <a:custGeom>
            <a:avLst/>
            <a:gdLst>
              <a:gd name="connsiteX0" fmla="*/ 3609975 w 7219950"/>
              <a:gd name="connsiteY0" fmla="*/ 0 h 4204335"/>
              <a:gd name="connsiteX1" fmla="*/ 7219950 w 7219950"/>
              <a:gd name="connsiteY1" fmla="*/ 3609975 h 4204335"/>
              <a:gd name="connsiteX2" fmla="*/ 7178355 w 7219950"/>
              <a:gd name="connsiteY2" fmla="*/ 4159739 h 4204335"/>
              <a:gd name="connsiteX3" fmla="*/ 7170391 w 7219950"/>
              <a:gd name="connsiteY3" fmla="*/ 4204335 h 4204335"/>
              <a:gd name="connsiteX4" fmla="*/ 49559 w 7219950"/>
              <a:gd name="connsiteY4" fmla="*/ 4204335 h 4204335"/>
              <a:gd name="connsiteX5" fmla="*/ 41595 w 7219950"/>
              <a:gd name="connsiteY5" fmla="*/ 4159739 h 4204335"/>
              <a:gd name="connsiteX6" fmla="*/ 0 w 7219950"/>
              <a:gd name="connsiteY6" fmla="*/ 3609975 h 4204335"/>
              <a:gd name="connsiteX7" fmla="*/ 3609975 w 7219950"/>
              <a:gd name="connsiteY7" fmla="*/ 0 h 420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19950" h="4204335">
                <a:moveTo>
                  <a:pt x="3609975" y="0"/>
                </a:moveTo>
                <a:cubicBezTo>
                  <a:pt x="5603709" y="0"/>
                  <a:pt x="7219950" y="1616241"/>
                  <a:pt x="7219950" y="3609975"/>
                </a:cubicBezTo>
                <a:cubicBezTo>
                  <a:pt x="7219950" y="3796888"/>
                  <a:pt x="7205745" y="3980483"/>
                  <a:pt x="7178355" y="4159739"/>
                </a:cubicBezTo>
                <a:lnTo>
                  <a:pt x="7170391" y="4204335"/>
                </a:lnTo>
                <a:lnTo>
                  <a:pt x="49559" y="4204335"/>
                </a:lnTo>
                <a:lnTo>
                  <a:pt x="41595" y="4159739"/>
                </a:lnTo>
                <a:cubicBezTo>
                  <a:pt x="14205" y="3980483"/>
                  <a:pt x="0" y="3796888"/>
                  <a:pt x="0" y="3609975"/>
                </a:cubicBezTo>
                <a:cubicBezTo>
                  <a:pt x="0" y="1616241"/>
                  <a:pt x="1616241" y="0"/>
                  <a:pt x="3609975" y="0"/>
                </a:cubicBezTo>
                <a:close/>
              </a:path>
            </a:pathLst>
          </a:cu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p>
            <a:pPr algn="ctr"/>
            <a:endParaRPr lang="zh-CN" altLang="en-US"/>
          </a:p>
        </p:txBody>
      </p:sp>
      <p:sp>
        <p:nvSpPr>
          <p:cNvPr id="12" name="椭圆 11"/>
          <p:cNvSpPr/>
          <p:nvPr>
            <p:custDataLst>
              <p:tags r:id="rId3"/>
            </p:custDataLst>
          </p:nvPr>
        </p:nvSpPr>
        <p:spPr>
          <a:xfrm>
            <a:off x="3690619" y="337946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5" name="椭圆 14"/>
          <p:cNvSpPr/>
          <p:nvPr>
            <p:custDataLst>
              <p:tags r:id="rId4"/>
            </p:custDataLst>
          </p:nvPr>
        </p:nvSpPr>
        <p:spPr>
          <a:xfrm>
            <a:off x="8266905" y="337946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1" name="椭圆 10"/>
          <p:cNvSpPr/>
          <p:nvPr>
            <p:custDataLst>
              <p:tags r:id="rId5"/>
            </p:custDataLst>
          </p:nvPr>
        </p:nvSpPr>
        <p:spPr>
          <a:xfrm>
            <a:off x="2486659" y="523747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dirty="0"/>
          </a:p>
        </p:txBody>
      </p:sp>
      <p:sp>
        <p:nvSpPr>
          <p:cNvPr id="16" name="椭圆 15"/>
          <p:cNvSpPr/>
          <p:nvPr>
            <p:custDataLst>
              <p:tags r:id="rId6"/>
            </p:custDataLst>
          </p:nvPr>
        </p:nvSpPr>
        <p:spPr>
          <a:xfrm>
            <a:off x="9505632" y="5237479"/>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7" name="椭圆 16"/>
          <p:cNvSpPr/>
          <p:nvPr>
            <p:custDataLst>
              <p:tags r:id="rId7"/>
            </p:custDataLst>
          </p:nvPr>
        </p:nvSpPr>
        <p:spPr>
          <a:xfrm>
            <a:off x="5991859" y="2559685"/>
            <a:ext cx="208282" cy="208282"/>
          </a:xfrm>
          <a:prstGeom prst="ellipse">
            <a:avLst/>
          </a:prstGeom>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0" name="文本框 19"/>
          <p:cNvSpPr txBox="1"/>
          <p:nvPr>
            <p:custDataLst>
              <p:tags r:id="rId8"/>
            </p:custDataLst>
          </p:nvPr>
        </p:nvSpPr>
        <p:spPr>
          <a:xfrm>
            <a:off x="8718042" y="3140938"/>
            <a:ext cx="2159566" cy="700576"/>
          </a:xfrm>
          <a:prstGeom prst="rect">
            <a:avLst/>
          </a:prstGeom>
          <a:noFill/>
        </p:spPr>
        <p:txBody>
          <a:bodyPr wrap="square" rtlCol="0" anchor="ctr" anchorCtr="0">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4. 分清主次的原则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5016217" y="1972023"/>
            <a:ext cx="2159566" cy="377411"/>
          </a:xfrm>
          <a:prstGeom prst="rect">
            <a:avLst/>
          </a:prstGeom>
          <a:noFill/>
        </p:spPr>
        <p:txBody>
          <a:bodyPr wrap="square" rtlCol="0" anchor="ctr" anchorCtr="0">
            <a:normAutofit lnSpcReduction="10000"/>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3. 主动选择的原则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2" name="文本框 21"/>
          <p:cNvSpPr txBox="1"/>
          <p:nvPr>
            <p:custDataLst>
              <p:tags r:id="rId10"/>
            </p:custDataLst>
          </p:nvPr>
        </p:nvSpPr>
        <p:spPr>
          <a:xfrm>
            <a:off x="931679" y="3140938"/>
            <a:ext cx="2518638" cy="700576"/>
          </a:xfrm>
          <a:prstGeom prst="rect">
            <a:avLst/>
          </a:prstGeom>
          <a:noFill/>
        </p:spPr>
        <p:txBody>
          <a:bodyPr wrap="square" rtlCol="0" anchor="ctr" anchorCtr="0">
            <a:normAutofit/>
          </a:bodyPr>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2. 发挥个人素质优势的原则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3" name="文本框 22"/>
          <p:cNvSpPr txBox="1"/>
          <p:nvPr>
            <p:custDataLst>
              <p:tags r:id="rId11"/>
            </p:custDataLst>
          </p:nvPr>
        </p:nvSpPr>
        <p:spPr>
          <a:xfrm>
            <a:off x="9889674" y="5029033"/>
            <a:ext cx="1800493" cy="700576"/>
          </a:xfrm>
          <a:prstGeom prst="rect">
            <a:avLst/>
          </a:prstGeom>
          <a:noFill/>
        </p:spPr>
        <p:txBody>
          <a:bodyPr wrap="square" rtlCol="0" anchor="ctr" anchorCtr="0">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5. 着眼未来、面向未来的原则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sp>
        <p:nvSpPr>
          <p:cNvPr id="24" name="文本框 23"/>
          <p:cNvSpPr txBox="1"/>
          <p:nvPr>
            <p:custDataLst>
              <p:tags r:id="rId12"/>
            </p:custDataLst>
          </p:nvPr>
        </p:nvSpPr>
        <p:spPr>
          <a:xfrm>
            <a:off x="164534" y="4875338"/>
            <a:ext cx="2159566" cy="1061829"/>
          </a:xfrm>
          <a:prstGeom prst="rect">
            <a:avLst/>
          </a:prstGeom>
          <a:noFill/>
        </p:spPr>
        <p:txBody>
          <a:bodyPr wrap="square" rtlCol="0" anchor="ctr" anchorCtr="0">
            <a:normAutofit/>
          </a:bodyPr>
          <a:p>
            <a:pPr marL="0" marR="0" lvl="0" indent="0" algn="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rPr>
              <a:t>1. 符合社会需要的原则</a:t>
            </a:r>
            <a:endParaRPr kumimoji="0" lang="zh-CN" altLang="en-US" sz="1600" b="0" i="0" u="none" strike="noStrike" kern="1200" cap="none" spc="150" normalizeH="0" noProof="0" dirty="0">
              <a:ln>
                <a:noFill/>
              </a:ln>
              <a:effectLst/>
              <a:uLnTx/>
              <a:uFillTx/>
              <a:latin typeface="微软雅黑" panose="020B0503020204020204" charset="-122"/>
              <a:ea typeface="微软雅黑" panose="020B0503020204020204" charset="-122"/>
            </a:endParaRPr>
          </a:p>
        </p:txBody>
      </p:sp>
      <p:pic>
        <p:nvPicPr>
          <p:cNvPr id="29" name="图片 28" descr="图片包含 天空, 户外, 建筑物&#10;&#10;描述已自动生成"/>
          <p:cNvPicPr>
            <a:picLocks noChangeAspect="1"/>
          </p:cNvPicPr>
          <p:nvPr>
            <p:custDataLst>
              <p:tags r:id="rId13"/>
            </p:custDataLst>
          </p:nvPr>
        </p:nvPicPr>
        <p:blipFill>
          <a:blip r:embed="rId14"/>
          <a:srcRect/>
          <a:stretch>
            <a:fillRect/>
          </a:stretch>
        </p:blipFill>
        <p:spPr>
          <a:xfrm>
            <a:off x="2918460" y="3086101"/>
            <a:ext cx="6355080" cy="3771901"/>
          </a:xfrm>
          <a:custGeom>
            <a:avLst/>
            <a:gdLst>
              <a:gd name="connsiteX0" fmla="*/ 3177540 w 6355080"/>
              <a:gd name="connsiteY0" fmla="*/ 0 h 3771901"/>
              <a:gd name="connsiteX1" fmla="*/ 6355080 w 6355080"/>
              <a:gd name="connsiteY1" fmla="*/ 3177540 h 3771901"/>
              <a:gd name="connsiteX2" fmla="*/ 6318468 w 6355080"/>
              <a:gd name="connsiteY2" fmla="*/ 3661448 h 3771901"/>
              <a:gd name="connsiteX3" fmla="*/ 6298743 w 6355080"/>
              <a:gd name="connsiteY3" fmla="*/ 3771901 h 3771901"/>
              <a:gd name="connsiteX4" fmla="*/ 56337 w 6355080"/>
              <a:gd name="connsiteY4" fmla="*/ 3771901 h 3771901"/>
              <a:gd name="connsiteX5" fmla="*/ 36612 w 6355080"/>
              <a:gd name="connsiteY5" fmla="*/ 3661448 h 3771901"/>
              <a:gd name="connsiteX6" fmla="*/ 0 w 6355080"/>
              <a:gd name="connsiteY6" fmla="*/ 3177540 h 3771901"/>
              <a:gd name="connsiteX7" fmla="*/ 3177540 w 6355080"/>
              <a:gd name="connsiteY7" fmla="*/ 0 h 3771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55080" h="3771901">
                <a:moveTo>
                  <a:pt x="3177540" y="0"/>
                </a:moveTo>
                <a:cubicBezTo>
                  <a:pt x="4932447" y="0"/>
                  <a:pt x="6355080" y="1422633"/>
                  <a:pt x="6355080" y="3177540"/>
                </a:cubicBezTo>
                <a:cubicBezTo>
                  <a:pt x="6355080" y="3342063"/>
                  <a:pt x="6342576" y="3503665"/>
                  <a:pt x="6318468" y="3661448"/>
                </a:cubicBezTo>
                <a:lnTo>
                  <a:pt x="6298743" y="3771901"/>
                </a:lnTo>
                <a:lnTo>
                  <a:pt x="56337" y="3771901"/>
                </a:lnTo>
                <a:lnTo>
                  <a:pt x="36612" y="3661448"/>
                </a:lnTo>
                <a:cubicBezTo>
                  <a:pt x="12504" y="3503665"/>
                  <a:pt x="0" y="3342063"/>
                  <a:pt x="0" y="3177540"/>
                </a:cubicBezTo>
                <a:cubicBezTo>
                  <a:pt x="0" y="1422633"/>
                  <a:pt x="1422633" y="0"/>
                  <a:pt x="3177540" y="0"/>
                </a:cubicBezTo>
                <a:close/>
              </a:path>
            </a:pathLst>
          </a:cu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4" name="Rectangle 9"/>
          <p:cNvSpPr/>
          <p:nvPr>
            <p:custDataLst>
              <p:tags r:id="rId2"/>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3"/>
            </p:custDataLst>
          </p:nvPr>
        </p:nvSpPr>
        <p:spPr>
          <a:xfrm>
            <a:off x="977467" y="656375"/>
            <a:ext cx="3861907"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1. 符合社会需要的原则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4"/>
            </p:custDataLst>
          </p:nvPr>
        </p:nvSpPr>
        <p:spPr>
          <a:xfrm>
            <a:off x="977265" y="1607185"/>
            <a:ext cx="10266680" cy="4201160"/>
          </a:xfrm>
          <a:prstGeom prst="rect">
            <a:avLst/>
          </a:prstGeom>
          <a:noFill/>
        </p:spPr>
        <p:txBody>
          <a:bodyPr wrap="square" tIns="0" bIns="46800" rtlCol="0">
            <a:spAutoFit/>
          </a:bodyPr>
          <a:lstStyle/>
          <a:p>
            <a:pPr indent="495300" algn="just" fontAlgn="auto">
              <a:lnSpc>
                <a:spcPct val="15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马克思曾经说过：“如果一个人只为自己劳动，他也许能够成为著名的学者、伟大的哲人、卓越的诗人，然而他永远不能成为完美的、真正伟大的人物……”一个人在选择职业岗位时，应把社会需要作为出发点和归宿，以社会对自己的要求为准绳，去观察、认识问题，进而决定自己的职业岗位。虽然大学生就业实行双向选择、自主择业，但自主择业是相对的、有条件的，并非可以不顾社会需要，一味地追求“自我设计”。社会的发展、科技的进步、经济的繁荣的实现也都需要合格的大学生为之去奋斗。从另一方面看，社会是由人构成的，社会需要本质上就是人类的需要。在现实生活中，个人需要的内容无论怎样多、个人需要的结构无论怎样复杂，它总是受现实社会要求的制约。人们正是通过不同的职业活动，在满足社会需要的同时，也满足着个体的需要。社会的每一步发展，都是不同职业活动共同作用的结果。</a:t>
            </a:r>
            <a:endParaRPr kumimoji="1" lang="zh-CN" altLang="en-US" spc="150" dirty="0">
              <a:solidFill>
                <a:srgbClr val="FFFFFF"/>
              </a:solidFill>
              <a:latin typeface="微软雅黑" panose="020B0503020204020204" charset="-122"/>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2"/>
            </p:custDataLst>
          </p:nvPr>
        </p:nvSpPr>
        <p:spPr>
          <a:xfrm>
            <a:off x="977265" y="746760"/>
            <a:ext cx="6978015"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2. 发挥个人素质优势的原则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3"/>
            </p:custDataLst>
          </p:nvPr>
        </p:nvSpPr>
        <p:spPr>
          <a:xfrm>
            <a:off x="977265" y="1607185"/>
            <a:ext cx="10182225" cy="4722495"/>
          </a:xfrm>
          <a:prstGeom prst="rect">
            <a:avLst/>
          </a:prstGeom>
          <a:noFill/>
        </p:spPr>
        <p:txBody>
          <a:bodyPr wrap="square" tIns="0" bIns="46800" rtlCol="0">
            <a:spAutoFit/>
          </a:bodyPr>
          <a:lstStyle/>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b="1" spc="150" dirty="0">
                <a:solidFill>
                  <a:srgbClr val="FFFFFF"/>
                </a:solidFill>
                <a:latin typeface="微软雅黑" panose="020B0503020204020204" charset="-122"/>
                <a:ea typeface="微软雅黑" panose="020B0503020204020204" charset="-122"/>
              </a:rPr>
              <a:t>发挥个人素质优势主要包括：</a:t>
            </a:r>
            <a:r>
              <a:rPr kumimoji="1" lang="zh-CN" altLang="en-US" spc="150" dirty="0">
                <a:solidFill>
                  <a:srgbClr val="FFFF00"/>
                </a:solidFill>
                <a:latin typeface="微软雅黑" panose="020B0503020204020204" charset="-122"/>
                <a:ea typeface="微软雅黑" panose="020B0503020204020204" charset="-122"/>
              </a:rPr>
              <a:t>一是发挥专业所长。</a:t>
            </a:r>
            <a:r>
              <a:rPr kumimoji="1" lang="zh-CN" altLang="en-US" spc="150" dirty="0">
                <a:solidFill>
                  <a:srgbClr val="FFFFFF"/>
                </a:solidFill>
                <a:latin typeface="微软雅黑" panose="020B0503020204020204" charset="-122"/>
                <a:ea typeface="微软雅黑" panose="020B0503020204020204" charset="-122"/>
              </a:rPr>
              <a:t>大学生经过大学阶段的学习，不但具有了较为扎实的基础知识，而且具有了一定的专业知识。因此，在选择职业时，要从所学专业特点出发，做到专业基本对口，这样就可以在职业岗位上发挥所长，大显身手。</a:t>
            </a:r>
            <a:r>
              <a:rPr kumimoji="1" lang="zh-CN" altLang="en-US" spc="150" dirty="0">
                <a:solidFill>
                  <a:srgbClr val="FFFF00"/>
                </a:solidFill>
                <a:latin typeface="微软雅黑" panose="020B0503020204020204" charset="-122"/>
                <a:ea typeface="微软雅黑" panose="020B0503020204020204" charset="-122"/>
              </a:rPr>
              <a:t>二是发挥能力所长。</a:t>
            </a:r>
            <a:r>
              <a:rPr kumimoji="1" lang="zh-CN" altLang="en-US" spc="150" dirty="0">
                <a:solidFill>
                  <a:srgbClr val="FFFFFF"/>
                </a:solidFill>
                <a:latin typeface="微软雅黑" panose="020B0503020204020204" charset="-122"/>
                <a:ea typeface="微软雅黑" panose="020B0503020204020204" charset="-122"/>
              </a:rPr>
              <a:t>同一专业的同届毕业生，由于个人的情况不同，能力也有差异，根据不同的能力选择不同的职业岗位，是充分发挥个人素质优势的最佳方式。比如，有的人语言表达能力较强，适合搞教学、宣传工作；有的人设计能力较强，适合从事设计工作；有的人研究能力较强，适合搞科研；有的人组织能力较强，适合领导或管理工作；还有的人文字表达能力较强，适合从事文秘、编辑等工作。由此可见，根据自己的能力所长选择职业岗位，既是胜任工作的需要，又是发挥个人最大潜力、进行创造性劳动的需要。否则的话，事与愿违，功不成、业不就，就会贻误事业与前程。</a:t>
            </a:r>
            <a:r>
              <a:rPr kumimoji="1" lang="zh-CN" altLang="en-US" spc="150" dirty="0">
                <a:solidFill>
                  <a:srgbClr val="FFFF00"/>
                </a:solidFill>
                <a:latin typeface="微软雅黑" panose="020B0503020204020204" charset="-122"/>
                <a:ea typeface="微软雅黑" panose="020B0503020204020204" charset="-122"/>
              </a:rPr>
              <a:t>三是适当考虑性格特点。</a:t>
            </a:r>
            <a:r>
              <a:rPr kumimoji="1" lang="zh-CN" altLang="en-US" spc="150" dirty="0">
                <a:solidFill>
                  <a:srgbClr val="FFFFFF"/>
                </a:solidFill>
                <a:latin typeface="微软雅黑" panose="020B0503020204020204" charset="-122"/>
                <a:ea typeface="微软雅黑" panose="020B0503020204020204" charset="-122"/>
              </a:rPr>
              <a:t>就性格本身来讲，并不能决定一个人的成才方向和成就的高低。同一性格的人，有的可能很有作为，有的则可能一事无成。性格相异的人也可能在同一领域、同一职业中成才。但是，在选择职业岗位时，适当考虑自己的性格特点，充分发挥性格所长则是十分必要的。</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4"/>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127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2"/>
            </p:custDataLst>
          </p:nvPr>
        </p:nvSpPr>
        <p:spPr>
          <a:xfrm>
            <a:off x="977265" y="746760"/>
            <a:ext cx="6978015" cy="488315"/>
          </a:xfrm>
          <a:prstGeom prst="rect">
            <a:avLst/>
          </a:prstGeom>
          <a:noFill/>
        </p:spPr>
        <p:txBody>
          <a:bodyPr wrap="square" bIns="0" rtlCol="0" anchor="b" anchorCtr="0">
            <a:sp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3. 主动选择的原则</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3"/>
            </p:custDataLst>
          </p:nvPr>
        </p:nvSpPr>
        <p:spPr>
          <a:xfrm>
            <a:off x="977265" y="1607185"/>
            <a:ext cx="10182225" cy="3785870"/>
          </a:xfrm>
          <a:prstGeom prst="rect">
            <a:avLst/>
          </a:prstGeom>
          <a:noFill/>
        </p:spPr>
        <p:txBody>
          <a:bodyPr wrap="square" tIns="0" bIns="46800" rtlCol="0">
            <a:spAutoFit/>
          </a:bodyPr>
          <a:lstStyle/>
          <a:p>
            <a:pPr indent="495300" algn="just" fontAlgn="auto">
              <a:lnSpc>
                <a:spcPct val="15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大学毕业生在职业选择中不能消极等待，而应主动出击，积极参与。这里所说的主动选择，主要包括以下三个方面：</a:t>
            </a:r>
            <a:r>
              <a:rPr kumimoji="1" lang="zh-CN" altLang="en-US" b="1" spc="150" dirty="0">
                <a:solidFill>
                  <a:srgbClr val="FFFFFF"/>
                </a:solidFill>
                <a:latin typeface="微软雅黑" panose="020B0503020204020204" charset="-122"/>
                <a:ea typeface="微软雅黑" panose="020B0503020204020204" charset="-122"/>
              </a:rPr>
              <a:t>首先，主动参与职业岗位竞争。</a:t>
            </a:r>
            <a:r>
              <a:rPr kumimoji="1" lang="zh-CN" altLang="en-US" spc="150" dirty="0">
                <a:solidFill>
                  <a:srgbClr val="FFFFFF"/>
                </a:solidFill>
                <a:latin typeface="微软雅黑" panose="020B0503020204020204" charset="-122"/>
                <a:ea typeface="微软雅黑" panose="020B0503020204020204" charset="-122"/>
              </a:rPr>
              <a:t>竞争机制的引入，冲击着各行各业，也冲击着人才就业市场。竞争使人们增加了紧迫感和危机感，也增加了责任感。从某种意义上说，职业岗位的竞争，就是靠才华、良好的素质去争得一份比较理想的职业。</a:t>
            </a:r>
            <a:r>
              <a:rPr kumimoji="1" lang="zh-CN" altLang="en-US" b="1" spc="150" dirty="0">
                <a:solidFill>
                  <a:srgbClr val="FFFFFF"/>
                </a:solidFill>
                <a:latin typeface="微软雅黑" panose="020B0503020204020204" charset="-122"/>
                <a:ea typeface="微软雅黑" panose="020B0503020204020204" charset="-122"/>
              </a:rPr>
              <a:t>其次，主动地了解人才供求信息和规格要求。</a:t>
            </a:r>
            <a:r>
              <a:rPr kumimoji="1" lang="zh-CN" altLang="en-US" spc="150" dirty="0">
                <a:solidFill>
                  <a:srgbClr val="FFFFFF"/>
                </a:solidFill>
                <a:latin typeface="微软雅黑" panose="020B0503020204020204" charset="-122"/>
                <a:ea typeface="微软雅黑" panose="020B0503020204020204" charset="-122"/>
              </a:rPr>
              <a:t>由于社会对大学生的要求在不断发生着变化，因此主动了解用人单位对人才规格的要求和需求信息，对有的放矢地选择职业岗位有着重要意义。最后，主动完善自己。大学生应根据社会需要，加强学习，主动提高、完善自己，以尽快适应新的工作岗位，从而真正做到习近平总书记勉励当代青年所说，同人民一起奋斗，青春才能亮丽；同人民一起前进，青春才能昂扬；同人民一起梦想，青春才能无悔。</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4"/>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Rectangle 9"/>
          <p:cNvSpPr/>
          <p:nvPr>
            <p:custDataLst>
              <p:tags r:id="rId1"/>
            </p:custDataLst>
          </p:nvPr>
        </p:nvSpPr>
        <p:spPr>
          <a:xfrm>
            <a:off x="-635" y="8890"/>
            <a:ext cx="12195175" cy="68567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6" name="文本框 35"/>
          <p:cNvSpPr txBox="1"/>
          <p:nvPr>
            <p:custDataLst>
              <p:tags r:id="rId2"/>
            </p:custDataLst>
          </p:nvPr>
        </p:nvSpPr>
        <p:spPr>
          <a:xfrm>
            <a:off x="1006475" y="1264920"/>
            <a:ext cx="10182225" cy="4344670"/>
          </a:xfrm>
          <a:prstGeom prst="rect">
            <a:avLst/>
          </a:prstGeom>
          <a:noFill/>
        </p:spPr>
        <p:txBody>
          <a:bodyPr wrap="square" tIns="0" bIns="46800" rtlCol="0">
            <a:spAutoFit/>
          </a:bodyPr>
          <a:lstStyle/>
          <a:p>
            <a:pPr indent="0" algn="just" fontAlgn="auto">
              <a:lnSpc>
                <a:spcPct val="130000"/>
              </a:lnSpc>
              <a:spcAft>
                <a:spcPts val="1200"/>
              </a:spcAft>
            </a:pPr>
            <a:r>
              <a:rPr kumimoji="1" lang="zh-CN" altLang="en-US" sz="2400" b="1" spc="150" dirty="0">
                <a:solidFill>
                  <a:srgbClr val="FFFFFF"/>
                </a:solidFill>
                <a:latin typeface="微软雅黑" panose="020B0503020204020204" charset="-122"/>
                <a:ea typeface="微软雅黑" panose="020B0503020204020204" charset="-122"/>
              </a:rPr>
              <a:t>4. 分清主次的原则</a:t>
            </a:r>
            <a:endParaRPr kumimoji="1" lang="zh-CN" altLang="en-US" spc="150" dirty="0">
              <a:solidFill>
                <a:srgbClr val="FFFFFF"/>
              </a:solidFill>
              <a:latin typeface="微软雅黑" panose="020B0503020204020204" charset="-122"/>
              <a:ea typeface="微软雅黑" panose="020B0503020204020204" charset="-122"/>
            </a:endParaRPr>
          </a:p>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在就业选择过程中，摆在毕业生面前的选择是多方面的，比如单位性质、工作地点、工作条件、生活待遇、使用意图、发展方向等，不可能每项都满足其心愿，重要的是在择业过程中怎样权衡利弊，分清主次，做出抉择。切不可因一味求全、急功近利、好高骛远而失去良机。</a:t>
            </a:r>
            <a:endParaRPr kumimoji="1" lang="zh-CN" altLang="en-US" spc="150" dirty="0">
              <a:solidFill>
                <a:srgbClr val="FFFFFF"/>
              </a:solidFill>
              <a:latin typeface="微软雅黑" panose="020B0503020204020204" charset="-122"/>
              <a:ea typeface="微软雅黑" panose="020B0503020204020204" charset="-122"/>
            </a:endParaRPr>
          </a:p>
          <a:p>
            <a:pPr indent="0" algn="just" fontAlgn="auto">
              <a:lnSpc>
                <a:spcPct val="130000"/>
              </a:lnSpc>
              <a:spcBef>
                <a:spcPts val="1200"/>
              </a:spcBef>
              <a:spcAft>
                <a:spcPts val="1200"/>
              </a:spcAft>
            </a:pPr>
            <a:r>
              <a:rPr kumimoji="1" lang="zh-CN" altLang="en-US" sz="2400" b="1" spc="150" dirty="0">
                <a:solidFill>
                  <a:srgbClr val="FFFFFF"/>
                </a:solidFill>
                <a:latin typeface="微软雅黑" panose="020B0503020204020204" charset="-122"/>
                <a:ea typeface="微软雅黑" panose="020B0503020204020204" charset="-122"/>
              </a:rPr>
              <a:t>5. 着眼未来、面向未来的原则</a:t>
            </a:r>
            <a:endParaRPr kumimoji="1" lang="zh-CN" altLang="en-US" spc="150" dirty="0">
              <a:solidFill>
                <a:srgbClr val="FFFFFF"/>
              </a:solidFill>
              <a:latin typeface="微软雅黑" panose="020B0503020204020204" charset="-122"/>
              <a:ea typeface="微软雅黑" panose="020B0503020204020204" charset="-122"/>
            </a:endParaRPr>
          </a:p>
          <a:p>
            <a:pPr indent="495300" algn="just" fontAlgn="auto">
              <a:lnSpc>
                <a:spcPct val="130000"/>
              </a:lnSpc>
              <a:extLst>
                <a:ext uri="{35155182-B16C-46BC-9424-99874614C6A1}">
                  <wpsdc:indentchars xmlns:wpsdc="http://www.wps.cn/officeDocument/2017/drawingmlCustomData" val="200" checksum="1284436320"/>
                </a:ext>
              </a:extLst>
            </a:pPr>
            <a:r>
              <a:rPr kumimoji="1" lang="zh-CN" altLang="en-US" spc="150" dirty="0">
                <a:solidFill>
                  <a:srgbClr val="FFFFFF"/>
                </a:solidFill>
                <a:latin typeface="微软雅黑" panose="020B0503020204020204" charset="-122"/>
                <a:ea typeface="微软雅黑" panose="020B0503020204020204" charset="-122"/>
              </a:rPr>
              <a:t>毕业生在选择职业时，不能只看眼前实惠，不看企业发展前景；不能只看暂时困难，而不看企业的未来；不能只图生活安逸，而不顾事业的追求；等等。选择职业时，要站得高、看得远，放开视野，理清思路，把自己的命运紧紧地和祖国的命运联系在一起，找到自己的最佳位置，牢牢地把握好职业选择的主动权。</a:t>
            </a:r>
            <a:endParaRPr kumimoji="1" lang="zh-CN" altLang="en-US" spc="150" dirty="0">
              <a:solidFill>
                <a:srgbClr val="FFFFFF"/>
              </a:solidFill>
              <a:latin typeface="微软雅黑" panose="020B0503020204020204" charset="-122"/>
              <a:ea typeface="微软雅黑" panose="020B0503020204020204" charset="-122"/>
            </a:endParaRPr>
          </a:p>
        </p:txBody>
      </p:sp>
      <p:sp>
        <p:nvSpPr>
          <p:cNvPr id="2" name="Rectangle 9"/>
          <p:cNvSpPr/>
          <p:nvPr>
            <p:custDataLst>
              <p:tags r:id="rId3"/>
            </p:custDataLst>
          </p:nvPr>
        </p:nvSpPr>
        <p:spPr>
          <a:xfrm>
            <a:off x="323850" y="324485"/>
            <a:ext cx="11546840" cy="6209030"/>
          </a:xfrm>
          <a:prstGeom prst="rect">
            <a:avLst/>
          </a:prstGeom>
          <a:noFill/>
          <a:ln>
            <a:solidFill>
              <a:schemeClr val="bg1"/>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hape 845"/>
          <p:cNvSpPr>
            <a:spLocks noChangeAspect="1"/>
          </p:cNvSpPr>
          <p:nvPr>
            <p:custDataLst>
              <p:tags r:id="rId1"/>
            </p:custDataLst>
          </p:nvPr>
        </p:nvSpPr>
        <p:spPr>
          <a:xfrm rot="13500000">
            <a:off x="5015365" y="2730418"/>
            <a:ext cx="2160000" cy="2160000"/>
          </a:xfrm>
          <a:prstGeom prst="roundRect">
            <a:avLst>
              <a:gd name="adj" fmla="val 32703"/>
            </a:avLst>
          </a:prstGeom>
          <a:blipFill dpi="0" rotWithShape="0">
            <a:blip r:embed="rId2"/>
            <a:srcRect/>
            <a:tile tx="-228600" ty="-12700" sx="100000" sy="100000" flip="none" algn="t"/>
          </a:blipFill>
          <a:ln w="12700">
            <a:miter lim="400000"/>
          </a:ln>
        </p:spPr>
        <p:txBody>
          <a:bodyPr lIns="50800" tIns="50800" rIns="50800" bIns="50800" anchor="ctr">
            <a:normAutofit/>
          </a:bodyPr>
          <a:p>
            <a:pPr>
              <a:lnSpc>
                <a:spcPct val="120000"/>
              </a:lnSpc>
              <a:defRPr sz="3200">
                <a:solidFill>
                  <a:srgbClr val="FFFFFF"/>
                </a:solidFill>
              </a:defRPr>
            </a:pPr>
            <a:endParaRPr sz="1800">
              <a:latin typeface="微软雅黑" panose="020B0503020204020204" charset="-122"/>
              <a:ea typeface="微软雅黑" panose="020B0503020204020204" charset="-122"/>
            </a:endParaRPr>
          </a:p>
        </p:txBody>
      </p:sp>
      <p:grpSp>
        <p:nvGrpSpPr>
          <p:cNvPr id="35" name="组合 34"/>
          <p:cNvGrpSpPr/>
          <p:nvPr/>
        </p:nvGrpSpPr>
        <p:grpSpPr>
          <a:xfrm>
            <a:off x="7371715" y="1504950"/>
            <a:ext cx="4365625" cy="935990"/>
            <a:chOff x="11875" y="2211"/>
            <a:chExt cx="6875" cy="1474"/>
          </a:xfrm>
        </p:grpSpPr>
        <p:grpSp>
          <p:nvGrpSpPr>
            <p:cNvPr id="4" name="组合 3"/>
            <p:cNvGrpSpPr/>
            <p:nvPr/>
          </p:nvGrpSpPr>
          <p:grpSpPr>
            <a:xfrm>
              <a:off x="12570" y="2211"/>
              <a:ext cx="6180" cy="1474"/>
              <a:chOff x="872" y="2555"/>
              <a:chExt cx="6180" cy="1474"/>
            </a:xfrm>
          </p:grpSpPr>
          <p:sp>
            <p:nvSpPr>
              <p:cNvPr id="5" name="文本框 4"/>
              <p:cNvSpPr txBox="1"/>
              <p:nvPr>
                <p:custDataLst>
                  <p:tags r:id="rId3"/>
                </p:custDataLst>
              </p:nvPr>
            </p:nvSpPr>
            <p:spPr>
              <a:xfrm>
                <a:off x="1014" y="2785"/>
                <a:ext cx="5896" cy="1015"/>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（5）就职。</a:t>
                </a:r>
                <a:r>
                  <a:rPr lang="zh-CN" altLang="zh-CN" sz="1400" dirty="0">
                    <a:solidFill>
                      <a:schemeClr val="tx1"/>
                    </a:solidFill>
                    <a:uFillTx/>
                    <a:latin typeface="微软雅黑" panose="020B0503020204020204" charset="-122"/>
                    <a:ea typeface="微软雅黑" panose="020B0503020204020204" charset="-122"/>
                  </a:rPr>
                  <a:t>即按照既定职业目标实施，走上工作岗位。</a:t>
                </a:r>
                <a:endParaRPr lang="zh-CN" altLang="zh-CN" sz="1400" dirty="0">
                  <a:solidFill>
                    <a:schemeClr val="tx1"/>
                  </a:solidFill>
                  <a:uFillTx/>
                  <a:latin typeface="微软雅黑" panose="020B0503020204020204" charset="-122"/>
                  <a:ea typeface="微软雅黑" panose="020B0503020204020204" charset="-122"/>
                </a:endParaRPr>
              </a:p>
            </p:txBody>
          </p:sp>
          <p:sp>
            <p:nvSpPr>
              <p:cNvPr id="6" name="矩形: 圆角 5"/>
              <p:cNvSpPr/>
              <p:nvPr>
                <p:custDataLst>
                  <p:tags r:id="rId4"/>
                </p:custDataLst>
              </p:nvPr>
            </p:nvSpPr>
            <p:spPr>
              <a:xfrm>
                <a:off x="872" y="2555"/>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5" name="文本框 24"/>
            <p:cNvSpPr txBox="1"/>
            <p:nvPr>
              <p:custDataLst>
                <p:tags r:id="rId5"/>
              </p:custDataLst>
            </p:nvPr>
          </p:nvSpPr>
          <p:spPr>
            <a:xfrm>
              <a:off x="11875" y="2657"/>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5</a:t>
              </a:r>
              <a:endParaRPr lang="en-US" b="1" dirty="0">
                <a:solidFill>
                  <a:srgbClr val="007FFE"/>
                </a:solidFill>
                <a:latin typeface="微软雅黑" panose="020B0503020204020204" charset="-122"/>
                <a:ea typeface="微软雅黑" panose="020B0503020204020204" charset="-122"/>
              </a:endParaRPr>
            </a:p>
          </p:txBody>
        </p:sp>
      </p:grpSp>
      <p:grpSp>
        <p:nvGrpSpPr>
          <p:cNvPr id="37" name="组合 36"/>
          <p:cNvGrpSpPr/>
          <p:nvPr/>
        </p:nvGrpSpPr>
        <p:grpSpPr>
          <a:xfrm>
            <a:off x="7371715" y="2812415"/>
            <a:ext cx="4365625" cy="1871980"/>
            <a:chOff x="11883" y="4339"/>
            <a:chExt cx="6875" cy="2948"/>
          </a:xfrm>
        </p:grpSpPr>
        <p:grpSp>
          <p:nvGrpSpPr>
            <p:cNvPr id="36" name="组合 35"/>
            <p:cNvGrpSpPr/>
            <p:nvPr/>
          </p:nvGrpSpPr>
          <p:grpSpPr>
            <a:xfrm>
              <a:off x="12578" y="4339"/>
              <a:ext cx="6180" cy="2948"/>
              <a:chOff x="12578" y="4339"/>
              <a:chExt cx="6180" cy="2948"/>
            </a:xfrm>
          </p:grpSpPr>
          <p:sp>
            <p:nvSpPr>
              <p:cNvPr id="8" name="文本框 7"/>
              <p:cNvSpPr txBox="1"/>
              <p:nvPr>
                <p:custDataLst>
                  <p:tags r:id="rId6"/>
                </p:custDataLst>
              </p:nvPr>
            </p:nvSpPr>
            <p:spPr>
              <a:xfrm>
                <a:off x="12720" y="4389"/>
                <a:ext cx="5896" cy="2849"/>
              </a:xfrm>
              <a:prstGeom prst="rect">
                <a:avLst/>
              </a:prstGeom>
              <a:noFill/>
            </p:spPr>
            <p:txBody>
              <a:bodyPr wrap="square" rtlCol="0" anchor="ctr" anchorCtr="0">
                <a:spAutoFit/>
              </a:bodyPr>
              <a:p>
                <a:pPr lvl="0" algn="just">
                  <a:lnSpc>
                    <a:spcPct val="130000"/>
                  </a:lnSpc>
                  <a:spcBef>
                    <a:spcPts val="0"/>
                  </a:spcBef>
                  <a:spcAft>
                    <a:spcPts val="0"/>
                  </a:spcAft>
                </a:pPr>
                <a:r>
                  <a:rPr lang="zh-CN" altLang="zh-CN" sz="1600" b="1" dirty="0">
                    <a:solidFill>
                      <a:schemeClr val="tx1"/>
                    </a:solidFill>
                    <a:uFillTx/>
                    <a:latin typeface="微软雅黑" panose="020B0503020204020204" charset="-122"/>
                    <a:ea typeface="微软雅黑" panose="020B0503020204020204" charset="-122"/>
                  </a:rPr>
                  <a:t>（6）坚定或矫正。</a:t>
                </a:r>
                <a:r>
                  <a:rPr lang="zh-CN" altLang="zh-CN" sz="1400" dirty="0">
                    <a:solidFill>
                      <a:schemeClr val="tx1"/>
                    </a:solidFill>
                    <a:uFillTx/>
                    <a:latin typeface="微软雅黑" panose="020B0503020204020204" charset="-122"/>
                    <a:ea typeface="微软雅黑" panose="020B0503020204020204" charset="-122"/>
                  </a:rPr>
                  <a:t>这里包含着两个层面的意思：一是如果所选择的职业目标是正确的，那就坚定地走下去，努力走出点名堂来；二是如果所选择的职业目标是部分不正确或完全错误的，那就适时部分地更正，重新选择更合适的正确的职业目标。</a:t>
                </a:r>
                <a:endParaRPr lang="zh-CN" altLang="zh-CN" sz="1400" dirty="0">
                  <a:solidFill>
                    <a:schemeClr val="tx1"/>
                  </a:solidFill>
                  <a:uFillTx/>
                  <a:latin typeface="微软雅黑" panose="020B0503020204020204" charset="-122"/>
                  <a:ea typeface="微软雅黑" panose="020B0503020204020204" charset="-122"/>
                </a:endParaRPr>
              </a:p>
            </p:txBody>
          </p:sp>
          <p:sp>
            <p:nvSpPr>
              <p:cNvPr id="9" name="矩形: 圆角 8"/>
              <p:cNvSpPr/>
              <p:nvPr>
                <p:custDataLst>
                  <p:tags r:id="rId7"/>
                </p:custDataLst>
              </p:nvPr>
            </p:nvSpPr>
            <p:spPr>
              <a:xfrm>
                <a:off x="12578" y="4339"/>
                <a:ext cx="6180" cy="2948"/>
              </a:xfrm>
              <a:prstGeom prst="roundRect">
                <a:avLst>
                  <a:gd name="adj" fmla="val 4775"/>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6" name="文本框 25"/>
            <p:cNvSpPr txBox="1"/>
            <p:nvPr>
              <p:custDataLst>
                <p:tags r:id="rId8"/>
              </p:custDataLst>
            </p:nvPr>
          </p:nvSpPr>
          <p:spPr>
            <a:xfrm>
              <a:off x="11883" y="5522"/>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6</a:t>
              </a:r>
              <a:endParaRPr lang="en-US" b="1" dirty="0">
                <a:solidFill>
                  <a:srgbClr val="007FFE"/>
                </a:solidFill>
                <a:latin typeface="微软雅黑" panose="020B0503020204020204" charset="-122"/>
                <a:ea typeface="微软雅黑" panose="020B0503020204020204" charset="-122"/>
              </a:endParaRPr>
            </a:p>
          </p:txBody>
        </p:sp>
      </p:grpSp>
      <p:grpSp>
        <p:nvGrpSpPr>
          <p:cNvPr id="39" name="组合 38"/>
          <p:cNvGrpSpPr/>
          <p:nvPr/>
        </p:nvGrpSpPr>
        <p:grpSpPr>
          <a:xfrm>
            <a:off x="7371715" y="5055870"/>
            <a:ext cx="4365625" cy="1007745"/>
            <a:chOff x="11875" y="8268"/>
            <a:chExt cx="6875" cy="1587"/>
          </a:xfrm>
        </p:grpSpPr>
        <p:grpSp>
          <p:nvGrpSpPr>
            <p:cNvPr id="38" name="组合 37"/>
            <p:cNvGrpSpPr/>
            <p:nvPr/>
          </p:nvGrpSpPr>
          <p:grpSpPr>
            <a:xfrm>
              <a:off x="12570" y="8268"/>
              <a:ext cx="6180" cy="1587"/>
              <a:chOff x="12570" y="8268"/>
              <a:chExt cx="6180" cy="1587"/>
            </a:xfrm>
          </p:grpSpPr>
          <p:sp>
            <p:nvSpPr>
              <p:cNvPr id="11" name="文本框 10"/>
              <p:cNvSpPr txBox="1"/>
              <p:nvPr>
                <p:custDataLst>
                  <p:tags r:id="rId9"/>
                </p:custDataLst>
              </p:nvPr>
            </p:nvSpPr>
            <p:spPr>
              <a:xfrm>
                <a:off x="12712" y="8554"/>
                <a:ext cx="5896" cy="1015"/>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（7）总结提高。</a:t>
                </a:r>
                <a:r>
                  <a:rPr lang="zh-CN" altLang="zh-CN" sz="1400" dirty="0">
                    <a:solidFill>
                      <a:schemeClr val="tx1"/>
                    </a:solidFill>
                    <a:uFillTx/>
                    <a:latin typeface="微软雅黑" panose="020B0503020204020204" charset="-122"/>
                    <a:ea typeface="微软雅黑" panose="020B0503020204020204" charset="-122"/>
                  </a:rPr>
                  <a:t>对也好、错也好，都得不断地自我总结，积累职场智慧，丰富精彩人生。</a:t>
                </a:r>
                <a:endParaRPr lang="zh-CN" altLang="zh-CN" sz="1400" dirty="0">
                  <a:solidFill>
                    <a:schemeClr val="tx1"/>
                  </a:solidFill>
                  <a:uFillTx/>
                  <a:latin typeface="微软雅黑" panose="020B0503020204020204" charset="-122"/>
                  <a:ea typeface="微软雅黑" panose="020B0503020204020204" charset="-122"/>
                </a:endParaRPr>
              </a:p>
            </p:txBody>
          </p:sp>
          <p:sp>
            <p:nvSpPr>
              <p:cNvPr id="12" name="矩形: 圆角 11"/>
              <p:cNvSpPr/>
              <p:nvPr>
                <p:custDataLst>
                  <p:tags r:id="rId10"/>
                </p:custDataLst>
              </p:nvPr>
            </p:nvSpPr>
            <p:spPr>
              <a:xfrm>
                <a:off x="12570" y="8268"/>
                <a:ext cx="6180" cy="1587"/>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7" name="文本框 26"/>
            <p:cNvSpPr txBox="1"/>
            <p:nvPr>
              <p:custDataLst>
                <p:tags r:id="rId11"/>
              </p:custDataLst>
            </p:nvPr>
          </p:nvSpPr>
          <p:spPr>
            <a:xfrm>
              <a:off x="11875" y="8770"/>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a:t>
              </a:r>
              <a:r>
                <a:rPr lang="en-US" b="1" dirty="0">
                  <a:solidFill>
                    <a:srgbClr val="007FFE"/>
                  </a:solidFill>
                  <a:latin typeface="微软雅黑" panose="020B0503020204020204" charset="-122"/>
                  <a:ea typeface="微软雅黑" panose="020B0503020204020204" charset="-122"/>
                </a:rPr>
                <a:t>7</a:t>
              </a:r>
              <a:endParaRPr lang="en-US" b="1" dirty="0">
                <a:solidFill>
                  <a:srgbClr val="007FFE"/>
                </a:solidFill>
                <a:latin typeface="微软雅黑" panose="020B0503020204020204" charset="-122"/>
                <a:ea typeface="微软雅黑" panose="020B0503020204020204" charset="-122"/>
              </a:endParaRPr>
            </a:p>
          </p:txBody>
        </p:sp>
      </p:grpSp>
      <p:grpSp>
        <p:nvGrpSpPr>
          <p:cNvPr id="34" name="组合 33"/>
          <p:cNvGrpSpPr/>
          <p:nvPr/>
        </p:nvGrpSpPr>
        <p:grpSpPr>
          <a:xfrm>
            <a:off x="451485" y="1504950"/>
            <a:ext cx="4365625" cy="935990"/>
            <a:chOff x="711" y="2370"/>
            <a:chExt cx="6875" cy="1474"/>
          </a:xfrm>
        </p:grpSpPr>
        <p:grpSp>
          <p:nvGrpSpPr>
            <p:cNvPr id="10" name="组合 9"/>
            <p:cNvGrpSpPr/>
            <p:nvPr/>
          </p:nvGrpSpPr>
          <p:grpSpPr>
            <a:xfrm>
              <a:off x="711" y="2370"/>
              <a:ext cx="6180" cy="1474"/>
              <a:chOff x="12247" y="2375"/>
              <a:chExt cx="6180" cy="1474"/>
            </a:xfrm>
          </p:grpSpPr>
          <p:sp>
            <p:nvSpPr>
              <p:cNvPr id="14" name="文本框 13"/>
              <p:cNvSpPr txBox="1"/>
              <p:nvPr>
                <p:custDataLst>
                  <p:tags r:id="rId12"/>
                </p:custDataLst>
              </p:nvPr>
            </p:nvSpPr>
            <p:spPr>
              <a:xfrm>
                <a:off x="12389" y="2605"/>
                <a:ext cx="5896" cy="1015"/>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（1）探索。</a:t>
                </a:r>
                <a:r>
                  <a:rPr lang="zh-CN" altLang="zh-CN" sz="1400" spc="150" dirty="0">
                    <a:latin typeface="微软雅黑" panose="020B0503020204020204" charset="-122"/>
                    <a:ea typeface="微软雅黑" panose="020B0503020204020204" charset="-122"/>
                  </a:rPr>
                  <a:t>即根据自己的常识、经验和能力，来收集各种感兴趣的有关职业信息。</a:t>
                </a:r>
                <a:endParaRPr lang="zh-CN" altLang="zh-CN" sz="1400" spc="150" dirty="0">
                  <a:latin typeface="微软雅黑" panose="020B0503020204020204" charset="-122"/>
                  <a:ea typeface="微软雅黑" panose="020B0503020204020204" charset="-122"/>
                </a:endParaRPr>
              </a:p>
            </p:txBody>
          </p:sp>
          <p:sp>
            <p:nvSpPr>
              <p:cNvPr id="15" name="矩形: 圆角 14"/>
              <p:cNvSpPr/>
              <p:nvPr>
                <p:custDataLst>
                  <p:tags r:id="rId13"/>
                </p:custDataLst>
              </p:nvPr>
            </p:nvSpPr>
            <p:spPr>
              <a:xfrm>
                <a:off x="12247" y="2375"/>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8" name="文本框 27"/>
            <p:cNvSpPr txBox="1"/>
            <p:nvPr>
              <p:custDataLst>
                <p:tags r:id="rId14"/>
              </p:custDataLst>
            </p:nvPr>
          </p:nvSpPr>
          <p:spPr>
            <a:xfrm>
              <a:off x="6891" y="2816"/>
              <a:ext cx="695" cy="582"/>
            </a:xfrm>
            <a:prstGeom prst="rect">
              <a:avLst/>
            </a:prstGeom>
            <a:noFill/>
          </p:spPr>
          <p:txBody>
            <a:bodyPr wrap="none" rtlCol="0">
              <a:normAutofit fontScale="92500" lnSpcReduction="20000"/>
            </a:bodyPr>
            <a:p>
              <a:pPr>
                <a:lnSpc>
                  <a:spcPct val="120000"/>
                </a:lnSpc>
              </a:pPr>
              <a:r>
                <a:rPr lang="en-US" altLang="zh-CN" b="1" dirty="0">
                  <a:solidFill>
                    <a:srgbClr val="007FFE"/>
                  </a:solidFill>
                  <a:latin typeface="微软雅黑" panose="020B0503020204020204" charset="-122"/>
                  <a:ea typeface="微软雅黑" panose="020B0503020204020204" charset="-122"/>
                </a:rPr>
                <a:t>01</a:t>
              </a:r>
              <a:endParaRPr lang="zh-CN" altLang="en-US" b="1" dirty="0">
                <a:solidFill>
                  <a:srgbClr val="007FFE"/>
                </a:solidFill>
                <a:latin typeface="微软雅黑" panose="020B0503020204020204" charset="-122"/>
                <a:ea typeface="微软雅黑" panose="020B0503020204020204" charset="-122"/>
              </a:endParaRPr>
            </a:p>
          </p:txBody>
        </p:sp>
      </p:grpSp>
      <p:grpSp>
        <p:nvGrpSpPr>
          <p:cNvPr id="33" name="组合 32"/>
          <p:cNvGrpSpPr/>
          <p:nvPr/>
        </p:nvGrpSpPr>
        <p:grpSpPr>
          <a:xfrm>
            <a:off x="451485" y="2639695"/>
            <a:ext cx="4365625" cy="1080135"/>
            <a:chOff x="711" y="4157"/>
            <a:chExt cx="6875" cy="1701"/>
          </a:xfrm>
        </p:grpSpPr>
        <p:grpSp>
          <p:nvGrpSpPr>
            <p:cNvPr id="13" name="组合 12"/>
            <p:cNvGrpSpPr/>
            <p:nvPr/>
          </p:nvGrpSpPr>
          <p:grpSpPr>
            <a:xfrm>
              <a:off x="711" y="4157"/>
              <a:ext cx="6180" cy="1701"/>
              <a:chOff x="12247" y="4408"/>
              <a:chExt cx="6180" cy="1701"/>
            </a:xfrm>
          </p:grpSpPr>
          <p:sp>
            <p:nvSpPr>
              <p:cNvPr id="17" name="文本框 16"/>
              <p:cNvSpPr txBox="1"/>
              <p:nvPr>
                <p:custDataLst>
                  <p:tags r:id="rId15"/>
                </p:custDataLst>
              </p:nvPr>
            </p:nvSpPr>
            <p:spPr>
              <a:xfrm>
                <a:off x="12389" y="4548"/>
                <a:ext cx="5896" cy="1422"/>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（2）成形。</a:t>
                </a:r>
                <a:r>
                  <a:rPr lang="zh-CN" altLang="zh-CN" sz="1400" dirty="0">
                    <a:solidFill>
                      <a:schemeClr val="tx1"/>
                    </a:solidFill>
                    <a:uFillTx/>
                    <a:latin typeface="微软雅黑" panose="020B0503020204020204" charset="-122"/>
                    <a:ea typeface="微软雅黑" panose="020B0503020204020204" charset="-122"/>
                  </a:rPr>
                  <a:t>就是在上述基础上进行具体的定向，主要考虑所确定的职业生涯方向的价值、目的和能够获得的报偿等因素。</a:t>
                </a:r>
                <a:endParaRPr lang="zh-CN" altLang="zh-CN" sz="1400" dirty="0">
                  <a:solidFill>
                    <a:schemeClr val="tx1"/>
                  </a:solidFill>
                  <a:uFillTx/>
                  <a:latin typeface="微软雅黑" panose="020B0503020204020204" charset="-122"/>
                  <a:ea typeface="微软雅黑" panose="020B0503020204020204" charset="-122"/>
                </a:endParaRPr>
              </a:p>
            </p:txBody>
          </p:sp>
          <p:sp>
            <p:nvSpPr>
              <p:cNvPr id="18" name="矩形: 圆角 17"/>
              <p:cNvSpPr/>
              <p:nvPr>
                <p:custDataLst>
                  <p:tags r:id="rId16"/>
                </p:custDataLst>
              </p:nvPr>
            </p:nvSpPr>
            <p:spPr>
              <a:xfrm>
                <a:off x="12247" y="4408"/>
                <a:ext cx="6180" cy="1701"/>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29" name="文本框 28"/>
            <p:cNvSpPr txBox="1"/>
            <p:nvPr>
              <p:custDataLst>
                <p:tags r:id="rId17"/>
              </p:custDataLst>
            </p:nvPr>
          </p:nvSpPr>
          <p:spPr>
            <a:xfrm>
              <a:off x="6891" y="4716"/>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2</a:t>
              </a:r>
              <a:endParaRPr lang="en-US" b="1">
                <a:solidFill>
                  <a:srgbClr val="007FFE"/>
                </a:solidFill>
                <a:latin typeface="微软雅黑" panose="020B0503020204020204" charset="-122"/>
                <a:ea typeface="微软雅黑" panose="020B0503020204020204" charset="-122"/>
              </a:endParaRPr>
            </a:p>
          </p:txBody>
        </p:sp>
      </p:grpSp>
      <p:grpSp>
        <p:nvGrpSpPr>
          <p:cNvPr id="32" name="组合 31"/>
          <p:cNvGrpSpPr/>
          <p:nvPr/>
        </p:nvGrpSpPr>
        <p:grpSpPr>
          <a:xfrm>
            <a:off x="451485" y="3918585"/>
            <a:ext cx="4364990" cy="935990"/>
            <a:chOff x="711" y="6171"/>
            <a:chExt cx="6874" cy="1474"/>
          </a:xfrm>
        </p:grpSpPr>
        <p:grpSp>
          <p:nvGrpSpPr>
            <p:cNvPr id="16" name="组合 15"/>
            <p:cNvGrpSpPr/>
            <p:nvPr/>
          </p:nvGrpSpPr>
          <p:grpSpPr>
            <a:xfrm>
              <a:off x="711" y="6171"/>
              <a:ext cx="6180" cy="1474"/>
              <a:chOff x="12247" y="6270"/>
              <a:chExt cx="6180" cy="1474"/>
            </a:xfrm>
          </p:grpSpPr>
          <p:sp>
            <p:nvSpPr>
              <p:cNvPr id="20" name="文本框 19"/>
              <p:cNvSpPr txBox="1"/>
              <p:nvPr>
                <p:custDataLst>
                  <p:tags r:id="rId18"/>
                </p:custDataLst>
              </p:nvPr>
            </p:nvSpPr>
            <p:spPr>
              <a:xfrm>
                <a:off x="12389" y="6500"/>
                <a:ext cx="5896" cy="1015"/>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（3）选择。</a:t>
                </a:r>
                <a:r>
                  <a:rPr lang="zh-CN" altLang="zh-CN" sz="1400" dirty="0">
                    <a:solidFill>
                      <a:schemeClr val="tx1"/>
                    </a:solidFill>
                    <a:uFillTx/>
                    <a:latin typeface="微软雅黑" panose="020B0503020204020204" charset="-122"/>
                    <a:ea typeface="微软雅黑" panose="020B0503020204020204" charset="-122"/>
                  </a:rPr>
                  <a:t>就是分析、考虑并初步选择确定具体的职业目标。</a:t>
                </a:r>
                <a:endParaRPr lang="zh-CN" altLang="zh-CN" sz="1400" dirty="0">
                  <a:solidFill>
                    <a:schemeClr val="tx1"/>
                  </a:solidFill>
                  <a:uFillTx/>
                  <a:latin typeface="微软雅黑" panose="020B0503020204020204" charset="-122"/>
                  <a:ea typeface="微软雅黑" panose="020B0503020204020204" charset="-122"/>
                </a:endParaRPr>
              </a:p>
            </p:txBody>
          </p:sp>
          <p:sp>
            <p:nvSpPr>
              <p:cNvPr id="21" name="矩形: 圆角 20"/>
              <p:cNvSpPr/>
              <p:nvPr>
                <p:custDataLst>
                  <p:tags r:id="rId19"/>
                </p:custDataLst>
              </p:nvPr>
            </p:nvSpPr>
            <p:spPr>
              <a:xfrm>
                <a:off x="12247" y="6270"/>
                <a:ext cx="6180" cy="1474"/>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30" name="文本框 29"/>
            <p:cNvSpPr txBox="1"/>
            <p:nvPr>
              <p:custDataLst>
                <p:tags r:id="rId20"/>
              </p:custDataLst>
            </p:nvPr>
          </p:nvSpPr>
          <p:spPr>
            <a:xfrm>
              <a:off x="6891" y="6617"/>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3</a:t>
              </a:r>
              <a:endParaRPr lang="en-US" b="1">
                <a:solidFill>
                  <a:srgbClr val="007FFE"/>
                </a:solidFill>
                <a:latin typeface="微软雅黑" panose="020B0503020204020204" charset="-122"/>
                <a:ea typeface="微软雅黑" panose="020B0503020204020204" charset="-122"/>
              </a:endParaRPr>
            </a:p>
          </p:txBody>
        </p:sp>
      </p:grpSp>
      <p:grpSp>
        <p:nvGrpSpPr>
          <p:cNvPr id="22" name="组合 21"/>
          <p:cNvGrpSpPr/>
          <p:nvPr/>
        </p:nvGrpSpPr>
        <p:grpSpPr>
          <a:xfrm>
            <a:off x="451485" y="4982845"/>
            <a:ext cx="4365625" cy="1080135"/>
            <a:chOff x="711" y="7847"/>
            <a:chExt cx="6875" cy="1701"/>
          </a:xfrm>
        </p:grpSpPr>
        <p:grpSp>
          <p:nvGrpSpPr>
            <p:cNvPr id="19" name="组合 18"/>
            <p:cNvGrpSpPr/>
            <p:nvPr/>
          </p:nvGrpSpPr>
          <p:grpSpPr>
            <a:xfrm>
              <a:off x="711" y="7847"/>
              <a:ext cx="6180" cy="1701"/>
              <a:chOff x="12247" y="7793"/>
              <a:chExt cx="6180" cy="1701"/>
            </a:xfrm>
          </p:grpSpPr>
          <p:sp>
            <p:nvSpPr>
              <p:cNvPr id="23" name="文本框 22"/>
              <p:cNvSpPr txBox="1"/>
              <p:nvPr>
                <p:custDataLst>
                  <p:tags r:id="rId21"/>
                </p:custDataLst>
              </p:nvPr>
            </p:nvSpPr>
            <p:spPr>
              <a:xfrm>
                <a:off x="12389" y="8136"/>
                <a:ext cx="5896" cy="1015"/>
              </a:xfrm>
              <a:prstGeom prst="rect">
                <a:avLst/>
              </a:prstGeom>
              <a:noFill/>
            </p:spPr>
            <p:txBody>
              <a:bodyPr wrap="square" rtlCol="0" anchor="ctr" anchorCtr="0">
                <a:spAutoFit/>
              </a:bodyPr>
              <a:p>
                <a:pPr lvl="0" algn="just">
                  <a:lnSpc>
                    <a:spcPct val="120000"/>
                  </a:lnSpc>
                </a:pPr>
                <a:r>
                  <a:rPr lang="zh-CN" altLang="zh-CN" sz="1600" b="1" dirty="0">
                    <a:solidFill>
                      <a:schemeClr val="tx1"/>
                    </a:solidFill>
                    <a:uFillTx/>
                    <a:latin typeface="微软雅黑" panose="020B0503020204020204" charset="-122"/>
                    <a:ea typeface="微软雅黑" panose="020B0503020204020204" charset="-122"/>
                  </a:rPr>
                  <a:t>（4）澄清。</a:t>
                </a:r>
                <a:r>
                  <a:rPr lang="zh-CN" altLang="zh-CN" sz="1400" dirty="0">
                    <a:solidFill>
                      <a:schemeClr val="tx1"/>
                    </a:solidFill>
                    <a:uFillTx/>
                    <a:latin typeface="微软雅黑" panose="020B0503020204020204" charset="-122"/>
                    <a:ea typeface="微软雅黑" panose="020B0503020204020204" charset="-122"/>
                  </a:rPr>
                  <a:t>就是在初步选择的基础上，从多方面自我质疑，最终确定好具体的职业目标。</a:t>
                </a:r>
                <a:endParaRPr lang="zh-CN" altLang="zh-CN" sz="1400" dirty="0">
                  <a:solidFill>
                    <a:schemeClr val="tx1"/>
                  </a:solidFill>
                  <a:uFillTx/>
                  <a:latin typeface="微软雅黑" panose="020B0503020204020204" charset="-122"/>
                  <a:ea typeface="微软雅黑" panose="020B0503020204020204" charset="-122"/>
                </a:endParaRPr>
              </a:p>
            </p:txBody>
          </p:sp>
          <p:sp>
            <p:nvSpPr>
              <p:cNvPr id="24" name="矩形: 圆角 23"/>
              <p:cNvSpPr/>
              <p:nvPr>
                <p:custDataLst>
                  <p:tags r:id="rId22"/>
                </p:custDataLst>
              </p:nvPr>
            </p:nvSpPr>
            <p:spPr>
              <a:xfrm>
                <a:off x="12247" y="7793"/>
                <a:ext cx="6180" cy="1701"/>
              </a:xfrm>
              <a:prstGeom prst="roundRect">
                <a:avLst>
                  <a:gd name="adj" fmla="val 9160"/>
                </a:avLst>
              </a:prstGeom>
              <a:noFill/>
              <a:ln>
                <a:solidFill>
                  <a:srgbClr val="007FFE"/>
                </a:solidFill>
              </a:ln>
            </p:spPr>
            <p:style>
              <a:lnRef idx="2">
                <a:srgbClr val="2196F3">
                  <a:shade val="50000"/>
                </a:srgbClr>
              </a:lnRef>
              <a:fillRef idx="1">
                <a:srgbClr val="2196F3"/>
              </a:fillRef>
              <a:effectRef idx="0">
                <a:srgbClr val="2196F3"/>
              </a:effectRef>
              <a:fontRef idx="minor">
                <a:srgbClr val="FFFFFF"/>
              </a:fontRef>
            </p:style>
            <p:txBody>
              <a:bodyPr rtlCol="0" anchor="ctr">
                <a:normAutofit/>
              </a:bodyPr>
              <a:p>
                <a:pPr algn="ctr">
                  <a:lnSpc>
                    <a:spcPct val="120000"/>
                  </a:lnSpc>
                </a:pPr>
                <a:endParaRPr lang="zh-CN" altLang="en-US">
                  <a:latin typeface="微软雅黑" panose="020B0503020204020204" charset="-122"/>
                  <a:ea typeface="微软雅黑" panose="020B0503020204020204" charset="-122"/>
                </a:endParaRPr>
              </a:p>
            </p:txBody>
          </p:sp>
        </p:grpSp>
        <p:sp>
          <p:nvSpPr>
            <p:cNvPr id="31" name="文本框 30"/>
            <p:cNvSpPr txBox="1"/>
            <p:nvPr>
              <p:custDataLst>
                <p:tags r:id="rId23"/>
              </p:custDataLst>
            </p:nvPr>
          </p:nvSpPr>
          <p:spPr>
            <a:xfrm>
              <a:off x="6891" y="8406"/>
              <a:ext cx="695" cy="582"/>
            </a:xfrm>
            <a:prstGeom prst="rect">
              <a:avLst/>
            </a:prstGeom>
            <a:noFill/>
          </p:spPr>
          <p:txBody>
            <a:bodyPr wrap="none" rtlCol="0">
              <a:normAutofit fontScale="92500" lnSpcReduction="20000"/>
            </a:bodyPr>
            <a:p>
              <a:pPr>
                <a:lnSpc>
                  <a:spcPct val="120000"/>
                </a:lnSpc>
              </a:pPr>
              <a:r>
                <a:rPr lang="en-US" altLang="zh-CN" b="1">
                  <a:solidFill>
                    <a:srgbClr val="007FFE"/>
                  </a:solidFill>
                  <a:latin typeface="微软雅黑" panose="020B0503020204020204" charset="-122"/>
                  <a:ea typeface="微软雅黑" panose="020B0503020204020204" charset="-122"/>
                </a:rPr>
                <a:t>0</a:t>
              </a:r>
              <a:r>
                <a:rPr lang="en-US" b="1">
                  <a:solidFill>
                    <a:srgbClr val="007FFE"/>
                  </a:solidFill>
                  <a:latin typeface="微软雅黑" panose="020B0503020204020204" charset="-122"/>
                  <a:ea typeface="微软雅黑" panose="020B0503020204020204" charset="-122"/>
                </a:rPr>
                <a:t>4</a:t>
              </a:r>
              <a:endParaRPr lang="en-US" b="1">
                <a:solidFill>
                  <a:srgbClr val="007FFE"/>
                </a:solidFill>
                <a:latin typeface="微软雅黑" panose="020B0503020204020204" charset="-122"/>
                <a:ea typeface="微软雅黑" panose="020B0503020204020204" charset="-122"/>
              </a:endParaRPr>
            </a:p>
          </p:txBody>
        </p:sp>
      </p:grpSp>
      <p:sp>
        <p:nvSpPr>
          <p:cNvPr id="40" name="TextBox 5"/>
          <p:cNvSpPr txBox="1"/>
          <p:nvPr>
            <p:custDataLst>
              <p:tags r:id="rId24"/>
            </p:custDataLst>
          </p:nvPr>
        </p:nvSpPr>
        <p:spPr>
          <a:xfrm>
            <a:off x="457200" y="615560"/>
            <a:ext cx="11315700" cy="523220"/>
          </a:xfrm>
          <a:prstGeom prst="rect">
            <a:avLst/>
          </a:prstGeom>
          <a:noFill/>
        </p:spPr>
        <p:txBody>
          <a:bodyPr wrap="square" bIns="0" rtlCol="0">
            <a:normAutofit/>
          </a:bodyPr>
          <a:p>
            <a:pPr algn="ctr">
              <a:lnSpc>
                <a:spcPct val="120000"/>
              </a:lnSpc>
            </a:pPr>
            <a:r>
              <a:rPr lang="zh-CN" altLang="en-US" sz="2400" b="1" spc="300" dirty="0">
                <a:latin typeface="微软雅黑" panose="020B0503020204020204" charset="-122"/>
                <a:ea typeface="微软雅黑" panose="020B0503020204020204" charset="-122"/>
              </a:rPr>
              <a:t>职业选择的步骤</a:t>
            </a:r>
            <a:endParaRPr lang="zh-CN" altLang="en-US" sz="2400" b="1" spc="300" dirty="0">
              <a:latin typeface="微软雅黑" panose="020B0503020204020204" charset="-122"/>
              <a:ea typeface="微软雅黑" panose="020B0503020204020204"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
        <p:nvSpPr>
          <p:cNvPr id="15" name="MH_Others_2"/>
          <p:cNvSpPr txBox="1"/>
          <p:nvPr>
            <p:custDataLst>
              <p:tags r:id="rId2"/>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模块一</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80480" y="2275840"/>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职业与职业生涯规划基础知识</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250" autoRev="1" fill="hold">
                                          <p:stCondLst>
                                            <p:cond delay="0"/>
                                          </p:stCondLst>
                                        </p:cTn>
                                        <p:tgtEl>
                                          <p:spTgt spid="15"/>
                                        </p:tgtEl>
                                        <p:attrNameLst>
                                          <p:attrName>ppt_w</p:attrName>
                                        </p:attrNameLst>
                                      </p:cBhvr>
                                    </p:anim>
                                    <p:anim by="(#ppt_w*0.50)" calcmode="lin" valueType="num">
                                      <p:cBhvr>
                                        <p:cTn id="22" dur="250" decel="50000" autoRev="1" fill="hold">
                                          <p:stCondLst>
                                            <p:cond delay="0"/>
                                          </p:stCondLst>
                                        </p:cTn>
                                        <p:tgtEl>
                                          <p:spTgt spid="15"/>
                                        </p:tgtEl>
                                        <p:attrNameLst>
                                          <p:attrName>ppt_x</p:attrName>
                                        </p:attrNameLst>
                                      </p:cBhvr>
                                    </p:anim>
                                    <p:anim from="(-#ppt_h/2)" to="(#ppt_y)" calcmode="lin" valueType="num">
                                      <p:cBhvr>
                                        <p:cTn id="23" dur="500" fill="hold">
                                          <p:stCondLst>
                                            <p:cond delay="0"/>
                                          </p:stCondLst>
                                        </p:cTn>
                                        <p:tgtEl>
                                          <p:spTgt spid="15"/>
                                        </p:tgtEl>
                                        <p:attrNameLst>
                                          <p:attrName>ppt_y</p:attrName>
                                        </p:attrNameLst>
                                      </p:cBhvr>
                                    </p:anim>
                                    <p:animRot by="21600000">
                                      <p:cBhvr>
                                        <p:cTn id="24"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305923" y="658372"/>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思考与讨论</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圆角矩形 13"/>
          <p:cNvSpPr/>
          <p:nvPr>
            <p:custDataLst>
              <p:tags r:id="rId2"/>
            </p:custDataLst>
          </p:nvPr>
        </p:nvSpPr>
        <p:spPr>
          <a:xfrm rot="21439215">
            <a:off x="2994025" y="51009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3"/>
            </p:custDataLst>
          </p:nvPr>
        </p:nvCxnSpPr>
        <p:spPr>
          <a:xfrm>
            <a:off x="3829050" y="54406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4"/>
            </p:custDataLst>
          </p:nvPr>
        </p:nvSpPr>
        <p:spPr>
          <a:xfrm>
            <a:off x="4881245" y="5263198"/>
            <a:ext cx="4709795" cy="35306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2000" b="1" spc="300">
                <a:solidFill>
                  <a:srgbClr val="9BBB59"/>
                </a:solidFill>
                <a:latin typeface="微软雅黑" panose="020B0503020204020204" charset="-122"/>
                <a:ea typeface="微软雅黑" panose="020B0503020204020204" charset="-122"/>
                <a:cs typeface="+mn-ea"/>
                <a:sym typeface="Arial" panose="020B0604020202020204" pitchFamily="34" charset="0"/>
              </a:rPr>
              <a:t>1. 如何理解职业的含义？</a:t>
            </a:r>
            <a:endParaRPr lang="zh-CN" altLang="en-US" sz="20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圆角矩形 29"/>
          <p:cNvSpPr/>
          <p:nvPr>
            <p:custDataLst>
              <p:tags r:id="rId5"/>
            </p:custDataLst>
          </p:nvPr>
        </p:nvSpPr>
        <p:spPr>
          <a:xfrm rot="21439215">
            <a:off x="3183890" y="42919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6"/>
            </p:custDataLst>
          </p:nvPr>
        </p:nvCxnSpPr>
        <p:spPr>
          <a:xfrm>
            <a:off x="3999230" y="458216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7"/>
            </p:custDataLst>
          </p:nvPr>
        </p:nvSpPr>
        <p:spPr>
          <a:xfrm>
            <a:off x="5051425" y="4404678"/>
            <a:ext cx="4709795" cy="35306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20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你知道的新职业类型有哪些？</a:t>
            </a:r>
            <a:endParaRPr lang="zh-CN" altLang="en-US" sz="20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8"/>
            </p:custDataLst>
          </p:nvPr>
        </p:nvSpPr>
        <p:spPr>
          <a:xfrm rot="21439215">
            <a:off x="2885440" y="34905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9"/>
            </p:custDataLst>
          </p:nvPr>
        </p:nvCxnSpPr>
        <p:spPr>
          <a:xfrm>
            <a:off x="3694430" y="369506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0"/>
            </p:custDataLst>
          </p:nvPr>
        </p:nvSpPr>
        <p:spPr>
          <a:xfrm>
            <a:off x="4745990" y="3516948"/>
            <a:ext cx="4709795" cy="35306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2000" b="1" spc="300">
                <a:solidFill>
                  <a:srgbClr val="1AA3AA"/>
                </a:solidFill>
                <a:latin typeface="微软雅黑" panose="020B0503020204020204" charset="-122"/>
                <a:ea typeface="微软雅黑" panose="020B0503020204020204" charset="-122"/>
                <a:cs typeface="+mn-ea"/>
                <a:sym typeface="Arial" panose="020B0604020202020204" pitchFamily="34" charset="0"/>
              </a:rPr>
              <a:t>3. 怎样理解职业是社会的基本元素？</a:t>
            </a:r>
            <a:endParaRPr lang="zh-CN" altLang="en-US" sz="20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圆角矩形 37"/>
          <p:cNvSpPr/>
          <p:nvPr>
            <p:custDataLst>
              <p:tags r:id="rId11"/>
            </p:custDataLst>
          </p:nvPr>
        </p:nvSpPr>
        <p:spPr>
          <a:xfrm rot="21116664">
            <a:off x="2615565" y="26777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2"/>
            </p:custDataLst>
          </p:nvPr>
        </p:nvCxnSpPr>
        <p:spPr>
          <a:xfrm>
            <a:off x="3397250" y="28416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3"/>
            </p:custDataLst>
          </p:nvPr>
        </p:nvSpPr>
        <p:spPr>
          <a:xfrm>
            <a:off x="4449445" y="2664143"/>
            <a:ext cx="4720590" cy="353060"/>
          </a:xfrm>
          <a:prstGeom prst="rect">
            <a:avLst/>
          </a:prstGeom>
          <a:noFill/>
        </p:spPr>
        <p:txBody>
          <a:bodyPr wrap="square" bIns="0" rtlCol="0" anchor="ctr" anchorCtr="0">
            <a:spAutoFit/>
          </a:bodyPr>
          <a:lstStyle>
            <a:defPPr>
              <a:defRPr lang="zh-CN"/>
            </a:defPPr>
            <a:lvl1pPr>
              <a:lnSpc>
                <a:spcPct val="130000"/>
              </a:lnSpc>
              <a:defRPr sz="1200"/>
            </a:lvl1pPr>
          </a:lstStyle>
          <a:p>
            <a:pPr>
              <a:lnSpc>
                <a:spcPct val="100000"/>
              </a:lnSpc>
            </a:pPr>
            <a:r>
              <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rPr>
              <a:t>4. 职业与专业有什么关系？</a:t>
            </a:r>
            <a:endPar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圆角矩形 41"/>
          <p:cNvSpPr/>
          <p:nvPr>
            <p:custDataLst>
              <p:tags r:id="rId14"/>
            </p:custDataLst>
          </p:nvPr>
        </p:nvSpPr>
        <p:spPr>
          <a:xfrm rot="21116664">
            <a:off x="2702560" y="18446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5"/>
            </p:custDataLst>
          </p:nvPr>
        </p:nvCxnSpPr>
        <p:spPr>
          <a:xfrm>
            <a:off x="3477895" y="19888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16"/>
            </p:custDataLst>
          </p:nvPr>
        </p:nvSpPr>
        <p:spPr>
          <a:xfrm>
            <a:off x="4559935" y="1803718"/>
            <a:ext cx="4730750" cy="353060"/>
          </a:xfrm>
          <a:prstGeom prst="rect">
            <a:avLst/>
          </a:prstGeom>
          <a:noFill/>
        </p:spPr>
        <p:txBody>
          <a:bodyPr wrap="square" bIns="0" rtlCol="0" anchor="ctr" anchorCtr="0">
            <a:spAutoFit/>
          </a:bodyPr>
          <a:lstStyle>
            <a:defPPr>
              <a:defRPr lang="zh-CN"/>
            </a:defPPr>
            <a:lvl1pPr>
              <a:lnSpc>
                <a:spcPct val="130000"/>
              </a:lnSpc>
              <a:defRPr sz="1200"/>
            </a:lvl1pPr>
          </a:lstStyle>
          <a:p>
            <a:pPr fontAlgn="auto">
              <a:lnSpc>
                <a:spcPct val="100000"/>
              </a:lnSpc>
            </a:pPr>
            <a:r>
              <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rPr>
              <a:t>5. 你选择职业时考虑了哪些因素？</a:t>
            </a:r>
            <a:endPar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圆角矩形 45"/>
          <p:cNvSpPr/>
          <p:nvPr>
            <p:custDataLst>
              <p:tags r:id="rId17"/>
            </p:custDataLst>
          </p:nvPr>
        </p:nvSpPr>
        <p:spPr>
          <a:xfrm>
            <a:off x="1393190" y="35413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18"/>
            </p:custDataLst>
          </p:nvPr>
        </p:nvSpPr>
        <p:spPr>
          <a:xfrm>
            <a:off x="1399540" y="45961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19"/>
            </p:custDataLst>
          </p:nvPr>
        </p:nvSpPr>
        <p:spPr>
          <a:xfrm rot="20318279">
            <a:off x="1779270" y="45751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0"/>
            </p:custDataLst>
          </p:nvPr>
        </p:nvSpPr>
        <p:spPr>
          <a:xfrm>
            <a:off x="1821815" y="48152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1"/>
            </p:custDataLst>
          </p:nvPr>
        </p:nvSpPr>
        <p:spPr>
          <a:xfrm rot="3224468">
            <a:off x="1983105" y="28067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2"/>
            </p:custDataLst>
          </p:nvPr>
        </p:nvSpPr>
        <p:spPr>
          <a:xfrm rot="3531662">
            <a:off x="2227580" y="29432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3"/>
            </p:custDataLst>
          </p:nvPr>
        </p:nvSpPr>
        <p:spPr>
          <a:xfrm>
            <a:off x="1395095" y="28549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3124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sym typeface="+mn-ea"/>
              </a:rPr>
              <a:t>在校提高学生适应社会的能力和职业基础能力，使其成功就业是教育者的责任。</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 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sym typeface="+mn-ea"/>
              </a:rPr>
              <a:t>肖俭伟</a:t>
            </a:r>
            <a:endParaRPr 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5" grpId="0"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1832610"/>
            <a:ext cx="5045710" cy="24828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不识庐山真面目，只缘身在此山中</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——职业认知导论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学习单元一</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一个即将毕业的学生的职业困惑</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资料简介：小敏，应届毕业生，专业是生物工程。</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小敏的陈述：我认为自己是个很细腻的女孩子，比较感性，性格有点内向，喜欢独自做一件事情；业余很喜欢读书、写东西，多以散文、随笔之类为主。所以觉得我不太适合做与人打交道的工作，因为改变性格应该是一件很棘手的事。通过一些职业兴趣测试和对自我的了解，我觉得文案、编辑、翻译等类型的工作挺适合我的，因为这种类型的工作大部分都是个人独自进行的，而且具有创造性。我希望自己从事的工作每天都能给自己带来新的认识和发现，所以想往传媒行业转。但是没有科班出身的基础，说起来很没有底气。我自己认为英语不差，而且一直抱有很大的兴趣，工作一年来没有停止过学习，口语发音不错，考过中级口译笔试。我是广东人，粤语、普通话、英语都算熟练。现在我又陷入找工作的漩涡，不知道怎么样才能走到想走的那条路上去，从哪里着手改变现状。</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a:lnSpc>
                <a:spcPct val="11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rPr>
              <a:t>本来想得好好的就做Web 前端工程师，然后就把这方面学好了就行（也有人跟我说“女生不要去接触程序啦”）。可是现在又对网站编辑感兴趣，但又不知道做网站编辑以后可以往哪个方向发展，我不知道该怎么对自己进行职业规划。我觉得自己本来就学得挺乱的，现在又要学习分析用户心理、用户体验，感觉学的东西更乱了，而且感觉以前学的完全用不到，也不知道怎么去做好，好迷茫。我更适合做什么呢？还有，我想更好地提高自己，考研什么的都可以，但是我又不知道考什么（高中的时候物理学得特别好，大学毕业的时候还想着考研考电子呢，但是最终还是放弃了）。</a:t>
            </a:r>
            <a:endParaRPr lang="zh-CN" altLang="en-US" sz="14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Title 6"/>
          <p:cNvSpPr txBox="1"/>
          <p:nvPr>
            <p:custDataLst>
              <p:tags r:id="rId1"/>
            </p:custDataLst>
          </p:nvPr>
        </p:nvSpPr>
        <p:spPr>
          <a:xfrm>
            <a:off x="1200162" y="1167770"/>
            <a:ext cx="10210876" cy="151638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zh-CN" altLang="en-US" sz="2200" spc="140">
                <a:ln w="3175">
                  <a:noFill/>
                  <a:prstDash val="dash"/>
                </a:ln>
                <a:solidFill>
                  <a:srgbClr val="C00000"/>
                </a:solidFill>
                <a:uFillTx/>
                <a:latin typeface="微软雅黑" panose="020B0503020204020204" charset="-122"/>
                <a:ea typeface="微软雅黑" panose="020B0503020204020204" charset="-122"/>
                <a:cs typeface="微软雅黑" panose="020B0503020204020204" charset="-122"/>
              </a:rPr>
              <a:t>职业</a:t>
            </a:r>
            <a:r>
              <a:rPr lang="zh-CN" altLang="en-US" sz="22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，即个人所从事的服务于社会并作为主要生活来源的工作。</a:t>
            </a:r>
            <a:endParaRPr lang="zh-CN" altLang="en-US" sz="22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2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根据中国职业规划师协会的定义：</a:t>
            </a:r>
            <a:r>
              <a:rPr lang="zh-CN" altLang="en-US" sz="2200" b="1" spc="140">
                <a:ln w="3175">
                  <a:noFill/>
                  <a:prstDash val="dash"/>
                </a:ln>
                <a:solidFill>
                  <a:schemeClr val="accent6">
                    <a:lumMod val="75000"/>
                  </a:schemeClr>
                </a:solidFill>
                <a:effectLst/>
                <a:uFillTx/>
                <a:latin typeface="微软雅黑" panose="020B0503020204020204" charset="-122"/>
                <a:ea typeface="微软雅黑" panose="020B0503020204020204" charset="-122"/>
                <a:cs typeface="微软雅黑" panose="020B0503020204020204" charset="-122"/>
              </a:rPr>
              <a:t>职业 = 职能 × 行业</a:t>
            </a:r>
            <a:r>
              <a:rPr lang="zh-CN" altLang="en-US" sz="22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200" spc="14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lang="zh-CN" altLang="en-US" sz="2200" spc="140">
                <a:ln w="3175">
                  <a:noFill/>
                  <a:prstDash val="dash"/>
                </a:ln>
                <a:solidFill>
                  <a:schemeClr val="accent2">
                    <a:lumMod val="75000"/>
                  </a:schemeClr>
                </a:solidFill>
                <a:uFillTx/>
                <a:latin typeface="微软雅黑" panose="020B0503020204020204" charset="-122"/>
                <a:ea typeface="微软雅黑" panose="020B0503020204020204" charset="-122"/>
                <a:cs typeface="微软雅黑" panose="020B0503020204020204" charset="-122"/>
              </a:rPr>
              <a:t>2021年3月18日，人社部发布第四批新职业。</a:t>
            </a:r>
            <a:endParaRPr lang="zh-CN" altLang="en-US" sz="2200" spc="140">
              <a:ln w="3175">
                <a:noFill/>
                <a:prstDash val="dash"/>
              </a:ln>
              <a:solidFill>
                <a:schemeClr val="accent2">
                  <a:lumMod val="75000"/>
                </a:schemeClr>
              </a:solidFill>
              <a:uFillTx/>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2818130" y="3574691"/>
            <a:ext cx="6095999" cy="2317473"/>
          </a:xfrm>
          <a:prstGeom prst="rect">
            <a:avLst/>
          </a:prstGeom>
          <a:blipFill>
            <a:blip r:embed="rId3"/>
            <a:srcRect/>
            <a:stretch>
              <a:fillRect l="-5519" r="-5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675">
              <a:latin typeface="字魂58号-创中黑" panose="00000500000000000000" pitchFamily="2" charset="-122"/>
              <a:ea typeface="字魂58号-创中黑" panose="00000500000000000000" pitchFamily="2" charset="-122"/>
              <a:cs typeface="+mn-ea"/>
              <a:sym typeface="字魂58号-创中黑" panose="00000500000000000000" pitchFamily="2" charset="-122"/>
            </a:endParaRPr>
          </a:p>
        </p:txBody>
      </p:sp>
    </p:spTree>
    <p:custDataLst>
      <p:tags r:id="rId4"/>
    </p:custDataLst>
  </p:cSld>
  <p:clrMapOvr>
    <a:masterClrMapping/>
  </p:clrMapOvr>
  <p:transition spd="slow" advClick="0"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PA_库_矩形 3"/>
          <p:cNvSpPr/>
          <p:nvPr>
            <p:custDataLst>
              <p:tags r:id="rId1"/>
            </p:custDataLst>
          </p:nvPr>
        </p:nvSpPr>
        <p:spPr>
          <a:xfrm>
            <a:off x="85090" y="1583055"/>
            <a:ext cx="3891280" cy="3742055"/>
          </a:xfrm>
          <a:prstGeom prst="rect">
            <a:avLst/>
          </a:prstGeom>
          <a:blipFill>
            <a:blip r:embed="rId2"/>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58488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284341" y="2282480"/>
            <a:ext cx="3300321" cy="70993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职业的概念</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284345" y="3293110"/>
            <a:ext cx="3300095" cy="2791460"/>
          </a:xfrm>
          <a:prstGeom prst="rect">
            <a:avLst/>
          </a:prstGeom>
          <a:noFill/>
        </p:spPr>
        <p:txBody>
          <a:bodyPr wrap="square" tIns="0" rtlCol="0">
            <a:noAutofit/>
          </a:bodyPr>
          <a:p>
            <a:pPr lvl="0">
              <a:lnSpc>
                <a:spcPct val="150000"/>
              </a:lnSpc>
              <a:defRPr/>
            </a:pPr>
            <a:r>
              <a:rPr lang="zh-CN" altLang="en-US" sz="1600" b="1">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rPr>
              <a:t>所谓职业，是指人们从事的相对稳定的、有收入的、专门类别的工作。它是对人们的生活方式、经济状况、文化水平、行为模式、思想情操的综合性反映；也是一个人的权利、义务、权力、职责，从而是一个人社会地位的一般性表征。</a:t>
            </a:r>
            <a:endParaRPr lang="zh-CN" altLang="en-US" sz="1600" b="1">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endParaRPr>
          </a:p>
        </p:txBody>
      </p:sp>
      <p:sp>
        <p:nvSpPr>
          <p:cNvPr id="20" name="TextBox 15"/>
          <p:cNvSpPr txBox="1"/>
          <p:nvPr>
            <p:custDataLst>
              <p:tags r:id="rId8"/>
            </p:custDataLst>
          </p:nvPr>
        </p:nvSpPr>
        <p:spPr>
          <a:xfrm>
            <a:off x="8514820" y="434834"/>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820" y="1403682"/>
            <a:ext cx="3057342" cy="692203"/>
          </a:xfrm>
          <a:prstGeom prst="rect">
            <a:avLst/>
          </a:prstGeom>
          <a:noFill/>
        </p:spPr>
        <p:txBody>
          <a:bodyPr wrap="square" rtlCol="0">
            <a:no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从社会的角度来看，职业是劳动者获得的社会角色；</a:t>
            </a:r>
            <a:endParaRPr lang="zh-CN" altLang="en-US" sz="1600" spc="150">
              <a:solidFill>
                <a:schemeClr val="bg1"/>
              </a:solidFill>
              <a:latin typeface="微软雅黑" panose="020B0503020204020204" charset="-122"/>
              <a:ea typeface="微软雅黑" panose="020B0503020204020204" charset="-122"/>
            </a:endParaRPr>
          </a:p>
        </p:txBody>
      </p:sp>
      <p:sp>
        <p:nvSpPr>
          <p:cNvPr id="22" name="TextBox 34"/>
          <p:cNvSpPr txBox="1"/>
          <p:nvPr>
            <p:custDataLst>
              <p:tags r:id="rId10"/>
            </p:custDataLst>
          </p:nvPr>
        </p:nvSpPr>
        <p:spPr>
          <a:xfrm>
            <a:off x="8514820" y="2285892"/>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136949"/>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6" name="TextBox 13"/>
          <p:cNvSpPr txBox="1"/>
          <p:nvPr>
            <p:custDataLst>
              <p:tags r:id="rId12"/>
            </p:custDataLst>
          </p:nvPr>
        </p:nvSpPr>
        <p:spPr>
          <a:xfrm>
            <a:off x="4284341" y="1583123"/>
            <a:ext cx="3057342" cy="829945"/>
          </a:xfrm>
          <a:prstGeom prst="rect">
            <a:avLst/>
          </a:prstGeom>
          <a:noFill/>
        </p:spPr>
        <p:txBody>
          <a:bodyPr wrap="square" rtlCol="0">
            <a:spAutoFit/>
          </a:bodyPr>
          <a:p>
            <a:pPr lvl="0">
              <a:defRPr/>
            </a:pPr>
            <a:r>
              <a:rPr lang="en-US" sz="2400" spc="300">
                <a:solidFill>
                  <a:srgbClr val="FFFFFF"/>
                </a:solidFill>
                <a:latin typeface="微软雅黑" panose="020B0503020204020204" charset="-122"/>
                <a:ea typeface="微软雅黑" panose="020B0503020204020204" charset="-122"/>
              </a:rPr>
              <a:t>知识直通车1　</a:t>
            </a:r>
            <a:endParaRPr lang="en-US" sz="2400" spc="300">
              <a:solidFill>
                <a:srgbClr val="FFFFFF"/>
              </a:solidFill>
              <a:latin typeface="微软雅黑" panose="020B0503020204020204" charset="-122"/>
              <a:ea typeface="微软雅黑" panose="020B0503020204020204" charset="-122"/>
            </a:endParaRPr>
          </a:p>
          <a:p>
            <a:pPr lvl="0">
              <a:defRPr/>
            </a:pPr>
            <a:r>
              <a:rPr lang="en-US" sz="2400" spc="300">
                <a:solidFill>
                  <a:srgbClr val="FFFFFF"/>
                </a:solidFill>
                <a:latin typeface="微软雅黑" panose="020B0503020204020204" charset="-122"/>
                <a:ea typeface="微软雅黑" panose="020B0503020204020204" charset="-122"/>
              </a:rPr>
              <a:t>职业的基本概念</a:t>
            </a:r>
            <a:endParaRPr lang="en-US" sz="2400" spc="300">
              <a:solidFill>
                <a:srgbClr val="FFFFFF"/>
              </a:solidFill>
              <a:latin typeface="微软雅黑" panose="020B0503020204020204" charset="-122"/>
              <a:ea typeface="微软雅黑" panose="020B0503020204020204" charset="-122"/>
            </a:endParaRPr>
          </a:p>
        </p:txBody>
      </p:sp>
      <p:sp>
        <p:nvSpPr>
          <p:cNvPr id="27" name="TextBox 33"/>
          <p:cNvSpPr txBox="1"/>
          <p:nvPr>
            <p:custDataLst>
              <p:tags r:id="rId13"/>
            </p:custDataLst>
          </p:nvPr>
        </p:nvSpPr>
        <p:spPr>
          <a:xfrm>
            <a:off x="8514820" y="3254940"/>
            <a:ext cx="3057342" cy="692203"/>
          </a:xfrm>
          <a:prstGeom prst="rect">
            <a:avLst/>
          </a:prstGeom>
          <a:noFill/>
        </p:spPr>
        <p:txBody>
          <a:bodyPr wrap="square" rtlCol="0">
            <a:no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从国家的角度来看，每一种职业都是一个具体的社会分工；</a:t>
            </a:r>
            <a:endParaRPr lang="zh-CN" altLang="en-US" sz="1600" spc="150">
              <a:solidFill>
                <a:schemeClr val="bg1"/>
              </a:solidFill>
              <a:latin typeface="微软雅黑" panose="020B0503020204020204" charset="-122"/>
              <a:ea typeface="微软雅黑" panose="020B0503020204020204" charset="-122"/>
            </a:endParaRPr>
          </a:p>
        </p:txBody>
      </p:sp>
      <p:sp>
        <p:nvSpPr>
          <p:cNvPr id="28" name="TextBox 33"/>
          <p:cNvSpPr txBox="1"/>
          <p:nvPr>
            <p:custDataLst>
              <p:tags r:id="rId14"/>
            </p:custDataLst>
          </p:nvPr>
        </p:nvSpPr>
        <p:spPr>
          <a:xfrm>
            <a:off x="8514820" y="5106198"/>
            <a:ext cx="3057342" cy="1691005"/>
          </a:xfrm>
          <a:prstGeom prst="rect">
            <a:avLst/>
          </a:prstGeom>
          <a:noFill/>
        </p:spPr>
        <p:txBody>
          <a:bodyPr wrap="square" rtlCol="0">
            <a:spAutoFit/>
          </a:bodyPr>
          <a:p>
            <a:pPr lvl="0">
              <a:lnSpc>
                <a:spcPct val="130000"/>
              </a:lnSpc>
              <a:defRPr/>
            </a:pPr>
            <a:r>
              <a:rPr lang="zh-CN" altLang="en-US" sz="1600" spc="150">
                <a:solidFill>
                  <a:schemeClr val="bg1"/>
                </a:solidFill>
                <a:latin typeface="微软雅黑" panose="020B0503020204020204" charset="-122"/>
                <a:ea typeface="微软雅黑" panose="020B0503020204020204" charset="-122"/>
              </a:rPr>
              <a:t>从个人的角度来看，职业则是劳动者“扮演”的社会角色，他因此而为社会承担一定的责任和义务，并获得相应的报酬。</a:t>
            </a:r>
            <a:endParaRPr lang="zh-CN" altLang="en-US" sz="1600" spc="150">
              <a:solidFill>
                <a:schemeClr val="bg1"/>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5654675" cy="1153795"/>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00000"/>
              </a:lnSpc>
            </a:pPr>
            <a:r>
              <a:rPr lang="zh-CN" altLang="en-US" sz="3600" b="0" spc="300">
                <a:solidFill>
                  <a:srgbClr val="055740"/>
                </a:solidFill>
                <a:latin typeface="思源宋体 Heavy" panose="02020900000000000000" charset="-122"/>
                <a:ea typeface="思源宋体 Heavy" panose="02020900000000000000" charset="-122"/>
              </a:rPr>
              <a:t>职业在社会生活中，</a:t>
            </a:r>
            <a:endParaRPr lang="zh-CN" altLang="en-US" sz="3600" b="0" spc="300">
              <a:solidFill>
                <a:srgbClr val="055740"/>
              </a:solidFill>
              <a:latin typeface="思源宋体 Heavy" panose="02020900000000000000" charset="-122"/>
              <a:ea typeface="思源宋体 Heavy" panose="02020900000000000000" charset="-122"/>
            </a:endParaRPr>
          </a:p>
          <a:p>
            <a:pPr>
              <a:lnSpc>
                <a:spcPct val="100000"/>
              </a:lnSpc>
            </a:pPr>
            <a:r>
              <a:rPr lang="zh-CN" altLang="en-US" sz="3600" b="0" spc="300">
                <a:solidFill>
                  <a:srgbClr val="055740"/>
                </a:solidFill>
                <a:latin typeface="思源宋体 Heavy" panose="02020900000000000000" charset="-122"/>
                <a:ea typeface="思源宋体 Heavy" panose="02020900000000000000" charset="-122"/>
              </a:rPr>
              <a:t>主要体现三方面的要素：</a:t>
            </a:r>
            <a:endParaRPr lang="zh-CN" altLang="en-US" sz="3600" b="0" spc="300">
              <a:solidFill>
                <a:srgbClr val="055740"/>
              </a:solidFill>
              <a:latin typeface="思源宋体 Heavy" panose="02020900000000000000" charset="-122"/>
              <a:ea typeface="思源宋体 Heavy" panose="02020900000000000000" charset="-122"/>
            </a:endParaRPr>
          </a:p>
        </p:txBody>
      </p:sp>
      <p:grpSp>
        <p:nvGrpSpPr>
          <p:cNvPr id="7" name="组合 6"/>
          <p:cNvGrpSpPr/>
          <p:nvPr/>
        </p:nvGrpSpPr>
        <p:grpSpPr>
          <a:xfrm>
            <a:off x="756285" y="1829435"/>
            <a:ext cx="4749800" cy="1475105"/>
            <a:chOff x="1191" y="2881"/>
            <a:chExt cx="7480" cy="2323"/>
          </a:xfrm>
        </p:grpSpPr>
        <p:sp>
          <p:nvSpPr>
            <p:cNvPr id="36" name="Rectangle 35"/>
            <p:cNvSpPr/>
            <p:nvPr>
              <p:custDataLst>
                <p:tags r:id="rId5"/>
              </p:custDataLst>
            </p:nvPr>
          </p:nvSpPr>
          <p:spPr>
            <a:xfrm>
              <a:off x="2696" y="3739"/>
              <a:ext cx="5975" cy="1465"/>
            </a:xfrm>
            <a:prstGeom prst="rect">
              <a:avLst/>
            </a:prstGeom>
          </p:spPr>
          <p:txBody>
            <a:bodyPr wrap="square" tIns="0">
              <a:spAutoFit/>
            </a:body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sym typeface="+mn-ea"/>
                </a:rPr>
                <a:t>即每一种职业都包含一定的社会责任，必须承担一定的社会任务，为社会做出应有的贡献；</a:t>
              </a:r>
              <a:endParaRPr lang="zh-CN" altLang="en-US" sz="1600">
                <a:solidFill>
                  <a:schemeClr val="tx1">
                    <a:lumMod val="85000"/>
                    <a:lumOff val="15000"/>
                  </a:schemeClr>
                </a:solidFill>
                <a:uFillTx/>
                <a:latin typeface="微软雅黑" panose="020B0503020204020204" charset="-122"/>
                <a:ea typeface="微软雅黑" panose="020B0503020204020204" charset="-122"/>
                <a:sym typeface="+mn-ea"/>
              </a:endParaRPr>
            </a:p>
          </p:txBody>
        </p:sp>
        <p:sp>
          <p:nvSpPr>
            <p:cNvPr id="37" name="TextBox 36"/>
            <p:cNvSpPr txBox="1"/>
            <p:nvPr>
              <p:custDataLst>
                <p:tags r:id="rId6"/>
              </p:custDataLst>
            </p:nvPr>
          </p:nvSpPr>
          <p:spPr>
            <a:xfrm>
              <a:off x="2692" y="2881"/>
              <a:ext cx="5975" cy="794"/>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chemeClr val="accent6">
                      <a:lumMod val="75000"/>
                    </a:schemeClr>
                  </a:solidFill>
                  <a:latin typeface="微软雅黑" panose="020B0503020204020204" charset="-122"/>
                  <a:ea typeface="微软雅黑" panose="020B0503020204020204" charset="-122"/>
                </a:rPr>
                <a:t>一是职业职责</a:t>
              </a:r>
              <a:endParaRPr lang="zh-CN" altLang="en-US" sz="2000" b="1" spc="300">
                <a:solidFill>
                  <a:schemeClr val="accent6">
                    <a:lumMod val="75000"/>
                  </a:schemeClr>
                </a:solidFill>
                <a:latin typeface="微软雅黑" panose="020B0503020204020204" charset="-122"/>
                <a:ea typeface="微软雅黑" panose="020B0503020204020204" charset="-122"/>
              </a:endParaRPr>
            </a:p>
          </p:txBody>
        </p:sp>
        <p:sp>
          <p:nvSpPr>
            <p:cNvPr id="39" name="Round Diagonal Corner Rectangle 38"/>
            <p:cNvSpPr/>
            <p:nvPr>
              <p:custDataLst>
                <p:tags r:id="rId7"/>
              </p:custDataLst>
            </p:nvPr>
          </p:nvSpPr>
          <p:spPr>
            <a:xfrm flipV="1">
              <a:off x="1191" y="3160"/>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8"/>
              </p:custDataLst>
            </p:nvPr>
          </p:nvSpPr>
          <p:spPr bwMode="auto">
            <a:xfrm>
              <a:off x="1546" y="337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grpSp>
        <p:nvGrpSpPr>
          <p:cNvPr id="3" name="组合 2"/>
          <p:cNvGrpSpPr/>
          <p:nvPr/>
        </p:nvGrpSpPr>
        <p:grpSpPr>
          <a:xfrm>
            <a:off x="753745" y="3366135"/>
            <a:ext cx="4758690" cy="1791335"/>
            <a:chOff x="1187" y="5277"/>
            <a:chExt cx="7494" cy="2821"/>
          </a:xfrm>
        </p:grpSpPr>
        <p:sp>
          <p:nvSpPr>
            <p:cNvPr id="42" name="Rectangle 41"/>
            <p:cNvSpPr/>
            <p:nvPr>
              <p:custDataLst>
                <p:tags r:id="rId9"/>
              </p:custDataLst>
            </p:nvPr>
          </p:nvSpPr>
          <p:spPr>
            <a:xfrm>
              <a:off x="2696" y="6168"/>
              <a:ext cx="5975" cy="1930"/>
            </a:xfrm>
            <a:prstGeom prst="rect">
              <a:avLst/>
            </a:prstGeom>
          </p:spPr>
          <p:txBody>
            <a:bodyPr wrap="square" tIns="0">
              <a:spAutoFit/>
            </a:body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rPr>
                <a:t>即每一个从业人员都有一定的职业业务权利，也就是说，只有从事这种职业的人才有这种权利，而在此职业之外的人不具有这种权利；</a:t>
              </a:r>
              <a:endParaRPr lang="zh-CN" altLang="en-US" sz="1600">
                <a:solidFill>
                  <a:schemeClr val="tx1">
                    <a:lumMod val="85000"/>
                    <a:lumOff val="15000"/>
                  </a:schemeClr>
                </a:solidFill>
                <a:uFillTx/>
                <a:latin typeface="微软雅黑" panose="020B0503020204020204" charset="-122"/>
                <a:ea typeface="微软雅黑" panose="020B0503020204020204" charset="-122"/>
                <a:sym typeface="Arial" panose="020B0604020202020204" pitchFamily="34" charset="0"/>
              </a:endParaRPr>
            </a:p>
          </p:txBody>
        </p:sp>
        <p:sp>
          <p:nvSpPr>
            <p:cNvPr id="43" name="TextBox 42"/>
            <p:cNvSpPr txBox="1"/>
            <p:nvPr>
              <p:custDataLst>
                <p:tags r:id="rId10"/>
              </p:custDataLst>
            </p:nvPr>
          </p:nvSpPr>
          <p:spPr>
            <a:xfrm>
              <a:off x="2706" y="5277"/>
              <a:ext cx="5975" cy="794"/>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chemeClr val="accent6">
                      <a:lumMod val="75000"/>
                    </a:schemeClr>
                  </a:solidFill>
                  <a:latin typeface="微软雅黑" panose="020B0503020204020204" charset="-122"/>
                  <a:ea typeface="微软雅黑" panose="020B0503020204020204" charset="-122"/>
                </a:rPr>
                <a:t>二是职业权利</a:t>
              </a:r>
              <a:endParaRPr lang="zh-CN" altLang="en-US" sz="2000" b="1" spc="300">
                <a:solidFill>
                  <a:schemeClr val="accent6">
                    <a:lumMod val="75000"/>
                  </a:schemeClr>
                </a:solidFill>
                <a:latin typeface="微软雅黑" panose="020B0503020204020204" charset="-122"/>
                <a:ea typeface="微软雅黑" panose="020B0503020204020204" charset="-122"/>
              </a:endParaRPr>
            </a:p>
          </p:txBody>
        </p:sp>
        <p:sp>
          <p:nvSpPr>
            <p:cNvPr id="45" name="Round Diagonal Corner Rectangle 44"/>
            <p:cNvSpPr/>
            <p:nvPr>
              <p:custDataLst>
                <p:tags r:id="rId11"/>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2"/>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grpSp>
        <p:nvGrpSpPr>
          <p:cNvPr id="6" name="组合 5"/>
          <p:cNvGrpSpPr/>
          <p:nvPr/>
        </p:nvGrpSpPr>
        <p:grpSpPr>
          <a:xfrm>
            <a:off x="756285" y="5157470"/>
            <a:ext cx="4760595" cy="1504950"/>
            <a:chOff x="1191" y="8120"/>
            <a:chExt cx="7497" cy="2370"/>
          </a:xfrm>
        </p:grpSpPr>
        <p:sp>
          <p:nvSpPr>
            <p:cNvPr id="52" name="TextBox 51"/>
            <p:cNvSpPr txBox="1"/>
            <p:nvPr>
              <p:custDataLst>
                <p:tags r:id="rId13"/>
              </p:custDataLst>
            </p:nvPr>
          </p:nvSpPr>
          <p:spPr>
            <a:xfrm>
              <a:off x="2713" y="8120"/>
              <a:ext cx="5975" cy="794"/>
            </a:xfrm>
            <a:prstGeom prst="rect">
              <a:avLst/>
            </a:prstGeom>
            <a:noFill/>
          </p:spPr>
          <p:txBody>
            <a:bodyPr wrap="square" lIns="90000" tIns="46800" rIns="90000" bIns="0" rtlCol="0" anchor="b" anchorCtr="0">
              <a:normAutofit/>
            </a:bodyPr>
            <a:lstStyle/>
            <a:p>
              <a:pPr>
                <a:lnSpc>
                  <a:spcPct val="120000"/>
                </a:lnSpc>
              </a:pPr>
              <a:r>
                <a:rPr lang="zh-CN" altLang="en-US" sz="2000" b="1" spc="300">
                  <a:solidFill>
                    <a:schemeClr val="accent6">
                      <a:lumMod val="75000"/>
                    </a:schemeClr>
                  </a:solidFill>
                  <a:latin typeface="微软雅黑" panose="020B0503020204020204" charset="-122"/>
                  <a:ea typeface="微软雅黑" panose="020B0503020204020204" charset="-122"/>
                </a:rPr>
                <a:t>三是职业利益</a:t>
              </a:r>
              <a:endParaRPr lang="zh-CN" altLang="en-US" sz="2000" b="1" spc="300">
                <a:solidFill>
                  <a:schemeClr val="accent6">
                    <a:lumMod val="75000"/>
                  </a:schemeClr>
                </a:solidFill>
                <a:latin typeface="微软雅黑" panose="020B0503020204020204" charset="-122"/>
                <a:ea typeface="微软雅黑" panose="020B0503020204020204" charset="-122"/>
              </a:endParaRPr>
            </a:p>
          </p:txBody>
        </p:sp>
        <p:grpSp>
          <p:nvGrpSpPr>
            <p:cNvPr id="2" name="组合 1"/>
            <p:cNvGrpSpPr/>
            <p:nvPr/>
          </p:nvGrpSpPr>
          <p:grpSpPr>
            <a:xfrm>
              <a:off x="1191" y="8199"/>
              <a:ext cx="7490" cy="2291"/>
              <a:chOff x="1191" y="8199"/>
              <a:chExt cx="7490" cy="2291"/>
            </a:xfrm>
          </p:grpSpPr>
          <p:sp>
            <p:nvSpPr>
              <p:cNvPr id="51" name="Rectangle 50"/>
              <p:cNvSpPr/>
              <p:nvPr>
                <p:custDataLst>
                  <p:tags r:id="rId14"/>
                </p:custDataLst>
              </p:nvPr>
            </p:nvSpPr>
            <p:spPr>
              <a:xfrm>
                <a:off x="2706" y="9025"/>
                <a:ext cx="5975" cy="1465"/>
              </a:xfrm>
              <a:prstGeom prst="rect">
                <a:avLst/>
              </a:prstGeom>
            </p:spPr>
            <p:txBody>
              <a:bodyPr wrap="square" tIns="0">
                <a:spAutoFit/>
              </a:body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rPr>
                  <a:t>即每个从业人员都能从职业工作中取得工资、奖金、荣誉等利益，从而使个人获得心理平衡，达到“乐业”的境界。</a:t>
                </a:r>
                <a:endParaRPr lang="zh-CN" altLang="en-US" sz="1600">
                  <a:solidFill>
                    <a:schemeClr val="tx1">
                      <a:lumMod val="85000"/>
                      <a:lumOff val="15000"/>
                    </a:schemeClr>
                  </a:solidFill>
                  <a:uFillTx/>
                  <a:latin typeface="微软雅黑" panose="020B0503020204020204" charset="-122"/>
                  <a:ea typeface="微软雅黑" panose="020B0503020204020204" charset="-122"/>
                </a:endParaRPr>
              </a:p>
            </p:txBody>
          </p:sp>
          <p:sp>
            <p:nvSpPr>
              <p:cNvPr id="61" name="Round Diagonal Corner Rectangle 60"/>
              <p:cNvSpPr/>
              <p:nvPr>
                <p:custDataLst>
                  <p:tags r:id="rId15"/>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6"/>
                </p:custDataLst>
              </p:nvPr>
            </p:nvGrpSpPr>
            <p:grpSpPr>
              <a:xfrm>
                <a:off x="1418" y="8521"/>
                <a:ext cx="680" cy="490"/>
                <a:chOff x="2713038" y="622300"/>
                <a:chExt cx="431800" cy="311150"/>
              </a:xfrm>
              <a:solidFill>
                <a:sysClr val="window" lastClr="FFFFFF"/>
              </a:solidFill>
            </p:grpSpPr>
            <p:sp>
              <p:nvSpPr>
                <p:cNvPr id="63" name="Freeform 16"/>
                <p:cNvSpPr/>
                <p:nvPr>
                  <p:custDataLst>
                    <p:tags r:id="rId17"/>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8"/>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9"/>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sp>
        <p:nvSpPr>
          <p:cNvPr id="5" name="矩形 4"/>
          <p:cNvSpPr/>
          <p:nvPr>
            <p:custDataLst>
              <p:tags r:id="rId20"/>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矩形 3"/>
          <p:cNvSpPr/>
          <p:nvPr>
            <p:custDataLst>
              <p:tags r:id="rId21"/>
            </p:custDataLst>
          </p:nvPr>
        </p:nvSpPr>
        <p:spPr>
          <a:xfrm>
            <a:off x="6609080" y="956310"/>
            <a:ext cx="2081530" cy="5068570"/>
          </a:xfrm>
          <a:prstGeom prst="rect">
            <a:avLst/>
          </a:prstGeom>
          <a:blipFill>
            <a:blip r:embed="rId2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8" name="矩形 7"/>
          <p:cNvSpPr/>
          <p:nvPr>
            <p:custDataLst>
              <p:tags r:id="rId23"/>
            </p:custDataLst>
          </p:nvPr>
        </p:nvSpPr>
        <p:spPr>
          <a:xfrm>
            <a:off x="8690610" y="956310"/>
            <a:ext cx="1745615" cy="5069205"/>
          </a:xfrm>
          <a:prstGeom prst="rect">
            <a:avLst/>
          </a:prstGeom>
          <a:blipFill>
            <a:blip r:embed="rId24"/>
            <a:srcRect/>
            <a:stretch>
              <a:fillRect l="-6994" r="-6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to="" calcmode="lin" valueType="num">
                                      <p:cBhvr>
                                        <p:cTn id="11"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标题 1"/>
          <p:cNvSpPr txBox="1"/>
          <p:nvPr>
            <p:custDataLst>
              <p:tags r:id="rId1"/>
            </p:custDataLst>
          </p:nvPr>
        </p:nvSpPr>
        <p:spPr>
          <a:xfrm>
            <a:off x="1117328" y="492637"/>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职业的特性如下：</a:t>
            </a:r>
            <a:endParaRPr lang="zh-CN" altLang="en-US" sz="2400" b="1" spc="30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标题 1"/>
          <p:cNvSpPr txBox="1"/>
          <p:nvPr>
            <p:custDataLst>
              <p:tags r:id="rId2"/>
            </p:custDataLst>
          </p:nvPr>
        </p:nvSpPr>
        <p:spPr>
          <a:xfrm>
            <a:off x="4605655" y="5613400"/>
            <a:ext cx="6975475" cy="561975"/>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职业是为社会所需要的，是劳动者进行的社会生产劳动。每一种职业都体现了社会分工的细化以及社会生产和社会进步的积极作用。</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14" name="圆角矩形 13"/>
          <p:cNvSpPr/>
          <p:nvPr>
            <p:custDataLst>
              <p:tags r:id="rId3"/>
            </p:custDataLst>
          </p:nvPr>
        </p:nvSpPr>
        <p:spPr>
          <a:xfrm rot="21439215">
            <a:off x="2718435" y="5050155"/>
            <a:ext cx="816610" cy="826770"/>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5" name="直接箭头连接符 14"/>
          <p:cNvCxnSpPr/>
          <p:nvPr>
            <p:custDataLst>
              <p:tags r:id="rId4"/>
            </p:custDataLst>
          </p:nvPr>
        </p:nvCxnSpPr>
        <p:spPr>
          <a:xfrm>
            <a:off x="3553460" y="54813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6" name="标题 1"/>
          <p:cNvSpPr txBox="1"/>
          <p:nvPr>
            <p:custDataLst>
              <p:tags r:id="rId5"/>
            </p:custDataLst>
          </p:nvPr>
        </p:nvSpPr>
        <p:spPr>
          <a:xfrm>
            <a:off x="4605655" y="5261610"/>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社会性。</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标题 1"/>
          <p:cNvSpPr txBox="1"/>
          <p:nvPr>
            <p:custDataLst>
              <p:tags r:id="rId6"/>
            </p:custDataLst>
          </p:nvPr>
        </p:nvSpPr>
        <p:spPr>
          <a:xfrm>
            <a:off x="4777105" y="4725035"/>
            <a:ext cx="6803390" cy="561975"/>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职业是社会发展过程中需要将一些劳动者相对稳定地固定在社会分工体系的某岗位之上，并使其专门从事某项工作的时候才产生的。</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30" name="圆角矩形 29"/>
          <p:cNvSpPr/>
          <p:nvPr>
            <p:custDataLst>
              <p:tags r:id="rId7"/>
            </p:custDataLst>
          </p:nvPr>
        </p:nvSpPr>
        <p:spPr>
          <a:xfrm rot="21439215">
            <a:off x="2908300" y="4241165"/>
            <a:ext cx="816610" cy="826770"/>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31" name="直接箭头连接符 30"/>
          <p:cNvCxnSpPr/>
          <p:nvPr>
            <p:custDataLst>
              <p:tags r:id="rId8"/>
            </p:custDataLst>
          </p:nvPr>
        </p:nvCxnSpPr>
        <p:spPr>
          <a:xfrm>
            <a:off x="3723640" y="460248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2" name="标题 1"/>
          <p:cNvSpPr txBox="1"/>
          <p:nvPr>
            <p:custDataLst>
              <p:tags r:id="rId9"/>
            </p:custDataLst>
          </p:nvPr>
        </p:nvSpPr>
        <p:spPr>
          <a:xfrm>
            <a:off x="4775835" y="4373245"/>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连续性。</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圆角矩形 33"/>
          <p:cNvSpPr/>
          <p:nvPr>
            <p:custDataLst>
              <p:tags r:id="rId10"/>
            </p:custDataLst>
          </p:nvPr>
        </p:nvSpPr>
        <p:spPr>
          <a:xfrm rot="21439215">
            <a:off x="2609850" y="3439795"/>
            <a:ext cx="816610" cy="826770"/>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35" name="直接箭头连接符 34"/>
          <p:cNvCxnSpPr/>
          <p:nvPr>
            <p:custDataLst>
              <p:tags r:id="rId11"/>
            </p:custDataLst>
          </p:nvPr>
        </p:nvCxnSpPr>
        <p:spPr>
          <a:xfrm>
            <a:off x="3418840" y="373570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6" name="标题 1"/>
          <p:cNvSpPr txBox="1"/>
          <p:nvPr>
            <p:custDataLst>
              <p:tags r:id="rId12"/>
            </p:custDataLst>
          </p:nvPr>
        </p:nvSpPr>
        <p:spPr>
          <a:xfrm>
            <a:off x="4470400" y="3484880"/>
            <a:ext cx="37242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技术性。</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标题 1"/>
          <p:cNvSpPr txBox="1"/>
          <p:nvPr>
            <p:custDataLst>
              <p:tags r:id="rId13"/>
            </p:custDataLst>
          </p:nvPr>
        </p:nvSpPr>
        <p:spPr>
          <a:xfrm>
            <a:off x="4478655" y="3836670"/>
            <a:ext cx="7102475" cy="561975"/>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人们在社会生活中无论从事何种职业，都需要掌握或具备该职业所需要的知识和技术，而且有些职业必须经过较长时间的专门知识学习或技术培训才能胜任。</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38" name="圆角矩形 37"/>
          <p:cNvSpPr/>
          <p:nvPr>
            <p:custDataLst>
              <p:tags r:id="rId14"/>
            </p:custDataLst>
          </p:nvPr>
        </p:nvSpPr>
        <p:spPr>
          <a:xfrm rot="21116664">
            <a:off x="2339975" y="2626995"/>
            <a:ext cx="816610" cy="826770"/>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39" name="直接箭头连接符 38"/>
          <p:cNvCxnSpPr/>
          <p:nvPr>
            <p:custDataLst>
              <p:tags r:id="rId15"/>
            </p:custDataLst>
          </p:nvPr>
        </p:nvCxnSpPr>
        <p:spPr>
          <a:xfrm>
            <a:off x="3121660" y="2841625"/>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0" name="标题 1"/>
          <p:cNvSpPr txBox="1"/>
          <p:nvPr>
            <p:custDataLst>
              <p:tags r:id="rId16"/>
            </p:custDataLst>
          </p:nvPr>
        </p:nvSpPr>
        <p:spPr>
          <a:xfrm>
            <a:off x="4173855" y="2596515"/>
            <a:ext cx="3732530"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经济性。</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17"/>
            </p:custDataLst>
          </p:nvPr>
        </p:nvSpPr>
        <p:spPr>
          <a:xfrm>
            <a:off x="4182110" y="2948305"/>
            <a:ext cx="7398385" cy="561975"/>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人们从事某种职业很重要的一个目的就是谋生，通过自己的劳动，换取相应的劳动报酬，并以此作为维持、丰富生活的主要收入来源。</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2" name="圆角矩形 41"/>
          <p:cNvSpPr/>
          <p:nvPr>
            <p:custDataLst>
              <p:tags r:id="rId18"/>
            </p:custDataLst>
          </p:nvPr>
        </p:nvSpPr>
        <p:spPr>
          <a:xfrm rot="21116664">
            <a:off x="2426970" y="1793875"/>
            <a:ext cx="816610" cy="826770"/>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43" name="直接箭头连接符 42"/>
          <p:cNvCxnSpPr/>
          <p:nvPr>
            <p:custDataLst>
              <p:tags r:id="rId19"/>
            </p:custDataLst>
          </p:nvPr>
        </p:nvCxnSpPr>
        <p:spPr>
          <a:xfrm>
            <a:off x="3202305" y="1938020"/>
            <a:ext cx="98171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44" name="标题 1"/>
          <p:cNvSpPr txBox="1"/>
          <p:nvPr>
            <p:custDataLst>
              <p:tags r:id="rId20"/>
            </p:custDataLst>
          </p:nvPr>
        </p:nvSpPr>
        <p:spPr>
          <a:xfrm>
            <a:off x="4262120" y="1708150"/>
            <a:ext cx="374078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规范性。</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标题 1"/>
          <p:cNvSpPr txBox="1"/>
          <p:nvPr>
            <p:custDataLst>
              <p:tags r:id="rId21"/>
            </p:custDataLst>
          </p:nvPr>
        </p:nvSpPr>
        <p:spPr>
          <a:xfrm>
            <a:off x="4262120" y="2059940"/>
            <a:ext cx="7319010" cy="561975"/>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z="1400" spc="150">
                <a:latin typeface="微软雅黑" panose="020B0503020204020204" charset="-122"/>
                <a:ea typeface="微软雅黑" panose="020B0503020204020204" charset="-122"/>
                <a:sym typeface="Arial" panose="020B0604020202020204" pitchFamily="34" charset="0"/>
              </a:rPr>
              <a:t>任何一个职业岗位都有相应的职业要求，承担岗位工作的人在从事职业活动时必须符合国家法律的要求，讲究职业道德，遵守各种操作规则及办事章程。</a:t>
            </a:r>
            <a:endParaRPr lang="zh-CN" altLang="en-US" sz="1400" spc="150">
              <a:latin typeface="微软雅黑" panose="020B0503020204020204" charset="-122"/>
              <a:ea typeface="微软雅黑" panose="020B0503020204020204" charset="-122"/>
              <a:sym typeface="Arial" panose="020B0604020202020204" pitchFamily="34" charset="0"/>
            </a:endParaRPr>
          </a:p>
        </p:txBody>
      </p:sp>
      <p:sp>
        <p:nvSpPr>
          <p:cNvPr id="46" name="圆角矩形 45"/>
          <p:cNvSpPr/>
          <p:nvPr>
            <p:custDataLst>
              <p:tags r:id="rId22"/>
            </p:custDataLst>
          </p:nvPr>
        </p:nvSpPr>
        <p:spPr>
          <a:xfrm>
            <a:off x="1117600" y="3490595"/>
            <a:ext cx="586740" cy="113728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7" name="圆角矩形 46"/>
          <p:cNvSpPr/>
          <p:nvPr>
            <p:custDataLst>
              <p:tags r:id="rId23"/>
            </p:custDataLst>
          </p:nvPr>
        </p:nvSpPr>
        <p:spPr>
          <a:xfrm>
            <a:off x="1123950" y="4545330"/>
            <a:ext cx="256540" cy="12890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8" name="圆角矩形 47"/>
          <p:cNvSpPr/>
          <p:nvPr>
            <p:custDataLst>
              <p:tags r:id="rId24"/>
            </p:custDataLst>
          </p:nvPr>
        </p:nvSpPr>
        <p:spPr>
          <a:xfrm rot="20318279">
            <a:off x="1503680" y="4524375"/>
            <a:ext cx="256540" cy="387350"/>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49" name="圆角矩形 48"/>
          <p:cNvSpPr/>
          <p:nvPr>
            <p:custDataLst>
              <p:tags r:id="rId25"/>
            </p:custDataLst>
          </p:nvPr>
        </p:nvSpPr>
        <p:spPr>
          <a:xfrm>
            <a:off x="1546225" y="4764405"/>
            <a:ext cx="263525" cy="105981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0" name="圆角矩形 49"/>
          <p:cNvSpPr/>
          <p:nvPr>
            <p:custDataLst>
              <p:tags r:id="rId26"/>
            </p:custDataLst>
          </p:nvPr>
        </p:nvSpPr>
        <p:spPr>
          <a:xfrm rot="3224468">
            <a:off x="1707515" y="2755900"/>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1" name="圆角矩形 50"/>
          <p:cNvSpPr/>
          <p:nvPr>
            <p:custDataLst>
              <p:tags r:id="rId27"/>
            </p:custDataLst>
          </p:nvPr>
        </p:nvSpPr>
        <p:spPr>
          <a:xfrm rot="3531662">
            <a:off x="1951990" y="2892425"/>
            <a:ext cx="233680" cy="1111250"/>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2" name="椭圆 51"/>
          <p:cNvSpPr/>
          <p:nvPr>
            <p:custDataLst>
              <p:tags r:id="rId28"/>
            </p:custDataLst>
          </p:nvPr>
        </p:nvSpPr>
        <p:spPr>
          <a:xfrm>
            <a:off x="1119505" y="2804160"/>
            <a:ext cx="657860" cy="6578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4.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25.xml><?xml version="1.0" encoding="utf-8"?>
<p:tagLst xmlns:p="http://schemas.openxmlformats.org/presentationml/2006/main">
  <p:tag name="KSO_WM_UNIT_BLOCK" val="0"/>
  <p:tag name="KSO_WM_UNIT_DEC_AREA_ID" val="b725a0bf599e42d68df8e003a786f4e3"/>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847_1*i*1"/>
  <p:tag name="KSO_WM_TEMPLATE_CATEGORY" val="diagram"/>
  <p:tag name="KSO_WM_TEMPLATE_INDEX" val="20211847"/>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CHIP_GROUPID" val="5f0e725c8050c250ba65b208"/>
  <p:tag name="KSO_WM_CHIP_XID" val="5f0e725c8050c250ba65b209"/>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60"/>
  <p:tag name="KSO_WM_TEMPLATE_ASSEMBLE_XID" val="60656f294054ed1e2fb804b8"/>
  <p:tag name="KSO_WM_TEMPLATE_ASSEMBLE_GROUPID" val="60656f294054ed1e2fb804b8"/>
</p:tagLst>
</file>

<file path=ppt/tags/tag12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11847_1*a*1"/>
  <p:tag name="KSO_WM_TEMPLATE_CATEGORY" val="diagram"/>
  <p:tag name="KSO_WM_TEMPLATE_INDEX" val="20211847"/>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1533a8ce31b4e68ba22e2c3e28512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74c017d7eee4a00a4955b80107feb48"/>
  <p:tag name="KSO_WM_UNIT_TEXT_FILL_FORE_SCHEMECOLOR_INDEX_BRIGHTNESS" val="0"/>
  <p:tag name="KSO_WM_UNIT_TEXT_FILL_FORE_SCHEMECOLOR_INDEX" val="13"/>
  <p:tag name="KSO_WM_UNIT_TEXT_FILL_TYPE" val="1"/>
  <p:tag name="KSO_WM_TEMPLATE_ASSEMBLE_XID" val="60656f294054ed1e2fb804b8"/>
  <p:tag name="KSO_WM_TEMPLATE_ASSEMBLE_GROUPID" val="60656f294054ed1e2fb804b8"/>
</p:tagLst>
</file>

<file path=ppt/tags/tag1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847_1*f*1"/>
  <p:tag name="KSO_WM_TEMPLATE_CATEGORY" val="diagram"/>
  <p:tag name="KSO_WM_TEMPLATE_INDEX" val="20211847"/>
  <p:tag name="KSO_WM_UNIT_LAYERLEVEL" val="1"/>
  <p:tag name="KSO_WM_TAG_VERSION" val="1.0"/>
  <p:tag name="KSO_WM_BEAUTIFY_FLAG" val="#wm#"/>
  <p:tag name="KSO_WM_UNIT_DEFAULT_FONT" val="14;20;2"/>
  <p:tag name="KSO_WM_UNIT_BLOCK" val="0"/>
  <p:tag name="KSO_WM_UNIT_VALUE" val="196"/>
  <p:tag name="KSO_WM_UNIT_SHOW_EDIT_AREA_INDICATION" val="1"/>
  <p:tag name="KSO_WM_CHIP_GROUPID" val="5e6b05596848fb12bee65ac8"/>
  <p:tag name="KSO_WM_CHIP_XID" val="5e6b05596848fb12bee65aca"/>
  <p:tag name="KSO_WM_UNIT_DEC_AREA_ID" val="3f91259a502c4e11902b03b6092ffb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cbde44be2634b2f8812388f5bfcac6e"/>
  <p:tag name="KSO_WM_UNIT_TEXT_FILL_FORE_SCHEMECOLOR_INDEX_BRIGHTNESS" val="0.25"/>
  <p:tag name="KSO_WM_UNIT_TEXT_FILL_FORE_SCHEMECOLOR_INDEX" val="13"/>
  <p:tag name="KSO_WM_UNIT_TEXT_FILL_TYPE" val="1"/>
  <p:tag name="KSO_WM_TEMPLATE_ASSEMBLE_XID" val="60656f294054ed1e2fb804b8"/>
  <p:tag name="KSO_WM_TEMPLATE_ASSEMBLE_GROUPID" val="60656f294054ed1e2fb804b8"/>
</p:tagLst>
</file>

<file path=ppt/tags/tag128.xml><?xml version="1.0" encoding="utf-8"?>
<p:tagLst xmlns:p="http://schemas.openxmlformats.org/presentationml/2006/main">
  <p:tag name="KSO_WM_UNIT_VALUE" val="888*846"/>
  <p:tag name="KSO_WM_UNIT_HIGHLIGHT" val="0"/>
  <p:tag name="KSO_WM_UNIT_COMPATIBLE" val="1"/>
  <p:tag name="KSO_WM_UNIT_DIAGRAM_ISNUMVISUAL" val="0"/>
  <p:tag name="KSO_WM_UNIT_DIAGRAM_ISREFERUNIT" val="0"/>
  <p:tag name="KSO_WM_UNIT_TYPE" val="d"/>
  <p:tag name="KSO_WM_UNIT_INDEX" val="1"/>
  <p:tag name="KSO_WM_UNIT_ID" val="diagram20211847_1*d*1"/>
  <p:tag name="KSO_WM_TEMPLATE_CATEGORY" val="diagram"/>
  <p:tag name="KSO_WM_TEMPLATE_INDEX" val="20211847"/>
  <p:tag name="KSO_WM_UNIT_LAYERLEVEL" val="1"/>
  <p:tag name="KSO_WM_TAG_VERSION" val="1.0"/>
  <p:tag name="KSO_WM_BEAUTIFY_FLAG" val="#wm#"/>
  <p:tag name="KSO_WM_CHIP_GROUPID" val="5e7310da9a230a26b9e88a19"/>
  <p:tag name="KSO_WM_CHIP_XID" val="5e7310da9a230a26b9e88a1a"/>
  <p:tag name="KSO_WM_UNIT_DEC_AREA_ID" val="00b636d004534f6e963533431b7d16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889b35a409d4125972879a899f78f03"/>
  <p:tag name="KSO_WM_UNIT_PLACING_PICTURE" val="9889b35a409d4125972879a899f78f03"/>
  <p:tag name="KSO_WM_TEMPLATE_ASSEMBLE_XID" val="60656f294054ed1e2fb804b8"/>
  <p:tag name="KSO_WM_TEMPLATE_ASSEMBLE_GROUPID" val="60656f294054ed1e2fb804b8"/>
</p:tagLst>
</file>

<file path=ppt/tags/tag129.xml><?xml version="1.0" encoding="utf-8"?>
<p:tagLst xmlns:p="http://schemas.openxmlformats.org/presentationml/2006/main">
  <p:tag name="KSO_WM_BEAUTIFY_FLAG" val="#wm#"/>
  <p:tag name="KSO_WM_TEMPLATE_CATEGORY" val="diagram"/>
  <p:tag name="KSO_WM_TEMPLATE_INDEX" val="20211847"/>
  <p:tag name="KSO_WM_SLIDE_ID" val="diagram20211847_1"/>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876*444"/>
  <p:tag name="KSO_WM_SLIDE_POSITION" val="48*48"/>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21"/>
  <p:tag name="KSO_WM_TEMPLATE_MASTER_TYPE" val="0"/>
  <p:tag name="KSO_WM_TEMPLATE_COLOR_TYPE" val="1"/>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SLIDE_LAYOUT_INFO" val="{&quot;backgroundInfo&quot;:[{&quot;bottom&quot;:0,&quot;bottomAbs&quot;:false,&quot;left&quot;:0,&quot;leftAbs&quot;:false,&quot;right&quot;:0,&quot;rightAbs&quot;:false,&quot;top&quot;:0,&quot;topAbs&quot;:false,&quot;type&quot;:&quot;general&quot;}],&quot;direction&quot;:1,&quot;id&quot;:&quot;2021-04-01T15:31:47&quot;,&quot;maxSize&quot;:{&quot;size1&quot;:42.6},&quot;minSize&quot;:{&quot;size1&quot;:30.1},&quot;normalSize&quot;:{&quot;size1&quot;:30.1},&quot;subLayout&quot;:[{&quot;id&quot;:&quot;2021-04-01T15:31:47&quot;,&quot;margin&quot;:{&quot;bottom&quot;:3.38700008392334,&quot;left&quot;:1.6929999589920044,&quot;right&quot;:0.02600000612437725,&quot;top&quot;:3.38700008392334},&quot;type&quot;:0},{&quot;id&quot;:&quot;2021-04-01T15:31:47&quot;,&quot;maxSize&quot;:{&quot;size1&quot;:37.799663956868635},&quot;minSize&quot;:{&quot;size1&quot;:28.899663956868633},&quot;normalSize&quot;:{&quot;size1&quot;:33.49966395686864},&quot;subLayout&quot;:[{&quot;id&quot;:&quot;2021-04-01T15:31:47&quot;,&quot;margin&quot;:{&quot;bottom&quot;:0.02600000612437725,&quot;left&quot;:1.2360000610351562,&quot;right&quot;:2.5399999618530273,&quot;top&quot;:3.38700008392334},&quot;type&quot;:0},{&quot;id&quot;:&quot;2021-04-01T15:31:47&quot;,&quot;margin&quot;:{&quot;bottom&quot;:3.38700008392334,&quot;left&quot;:1.2360000610351562,&quot;right&quot;:2.5399999618530273,&quot;top&quot;:0.8199999928474426},&quot;type&quot;:0}],&quot;type&quot;:0}],&quot;type&quot;:0}"/>
  <p:tag name="KSO_WM_SLIDE_BACKGROUND" val="[&quot;general&quot;]"/>
  <p:tag name="KSO_WM_SLIDE_RATIO" val="1.777778"/>
  <p:tag name="KSO_WM_CHIP_XID" val="5f0e725c8050c250ba65b209"/>
  <p:tag name="KSO_WM_CHIP_FILLPROP" val="[[{&quot;fill_id&quot;:&quot;6be6eccffc7748eb919078c7b4b03552&quot;,&quot;fill_align&quot;:&quot;lb&quot;,&quot;text_align&quot;:&quot;l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quot;fill_id&quot;:&quot;6be6eccffc7748eb919078c7b4b03552&quot;,&quot;fill_align&quot;:&quot;cb&quot;,&quot;text_align&quot;:&quot;cb&quot;,&quot;text_direction&quot;:&quot;horizontal&quot;,&quot;chip_types&quot;:[&quot;header&quot;]},{&quot;fill_id&quot;:&quot;0cb0e4b92587420eb2a2eeec058dbda5&quot;,&quot;fill_align&quot;:&quot;lt&quot;,&quot;text_align&quot;:&quot;lt&quot;,&quot;text_direction&quot;:&quot;horizontal&quot;,&quot;chip_types&quot;:[&quot;text&quot;]},{&quot;fill_id&quot;:&quot;7c3aece5c8ac4ffcb4d2f5274284df49&quot;,&quot;fill_align&quot;:&quot;cm&quot;,&quot;text_align&quot;:&quot;cm&quot;,&quot;text_direction&quot;:&quot;horizontal&quot;,&quot;chip_types&quot;:[&quot;picture&quot;]}]]"/>
  <p:tag name="KSO_WM_SLIDE_CAN_ADD_NAVIGATION" val="1"/>
  <p:tag name="KSO_WM_CHIP_GROUPID" val="5f0e725c8050c250ba65b208"/>
  <p:tag name="KSO_WM_SLIDE_BK_DARK_LIGHT" val="2"/>
  <p:tag name="KSO_WM_SLIDE_BACKGROUND_TYPE" val="general"/>
  <p:tag name="KSO_WM_SLIDE_SUPPORT_FEATURE_TYPE" val="0"/>
  <p:tag name="KSO_WM_TEMPLATE_ASSEMBLE_XID" val="60656f294054ed1e2fb804b8"/>
  <p:tag name="KSO_WM_TEMPLATE_ASSEMBLE_GROUPID" val="60656f294054ed1e2fb804b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35_1*a*1"/>
  <p:tag name="KSO_WM_TEMPLATE_CATEGORY" val="diagram"/>
  <p:tag name="KSO_WM_TEMPLATE_INDEX" val="20214935"/>
  <p:tag name="KSO_WM_UNIT_LAYERLEVEL" val="1"/>
  <p:tag name="KSO_WM_TAG_VERSION" val="1.0"/>
  <p:tag name="KSO_WM_BEAUTIFY_FLAG" val="#wm#"/>
  <p:tag name="KSO_WM_UNIT_ISCONTENTSTITLE" val="0"/>
  <p:tag name="KSO_WM_UNIT_ISNUMDGMTITLE" val="0"/>
  <p:tag name="KSO_WM_UNIT_NOCLEAR" val="0"/>
  <p:tag name="KSO_WM_UNIT_TYPE" val="a"/>
  <p:tag name="KSO_WM_UNIT_INDEX" val="1"/>
  <p:tag name="KSO_WM_UNIT_PRESET_TEXT" val="单击此处添加大标题"/>
  <p:tag name="KSO_WM_DIAGRAM_GROUP_CODE" val="m1-1"/>
  <p:tag name="KSO_WM_UNIT_VALUE" val="13"/>
  <p:tag name="KSO_WM_UNIT_TEXT_FILL_FORE_SCHEMECOLOR_INDEX_BRIGHTNESS" val="0.25"/>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1"/>
  <p:tag name="KSO_WM_UNIT_ID" val="diagram20214935_1*m_h_i*1_1_1"/>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20214935_1*m_h_i*1_2_2"/>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20214935_1*m_h_i*1_3_2"/>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2"/>
  <p:tag name="KSO_WM_UNIT_ID" val="diagram20214935_1*m_h_i*1_4_2"/>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20214935_1*m_h_i*1_1_2"/>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1"/>
  <p:tag name="KSO_WM_UNIT_ID" val="diagram20214935_1*m_h_i*1_2_1"/>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1"/>
  <p:tag name="KSO_WM_UNIT_ID" val="diagram20214935_1*m_h_i*1_3_1"/>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1"/>
  <p:tag name="KSO_WM_UNIT_ID" val="diagram20214935_1*m_h_i*1_4_1"/>
  <p:tag name="KSO_WM_TEMPLATE_CATEGORY" val="diagram"/>
  <p:tag name="KSO_WM_TEMPLATE_INDEX" val="20214935"/>
  <p:tag name="KSO_WM_UNIT_LAYERLEVEL" val="1_1_1"/>
  <p:tag name="KSO_WM_TAG_VERSION" val="1.0"/>
  <p:tag name="KSO_WM_BEAUTIFY_FLAG" val="#wm#"/>
  <p:tag name="KSO_WM_DIAGRAM_GROUP_CODE" val="m1-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14935_1*m_h_f*1_1_1"/>
  <p:tag name="KSO_WM_TEMPLATE_CATEGORY" val="diagram"/>
  <p:tag name="KSO_WM_TEMPLATE_INDEX" val="20214935"/>
  <p:tag name="KSO_WM_UNIT_LAYERLEVEL" val="1_1_1"/>
  <p:tag name="KSO_WM_TAG_VERSION" val="1.0"/>
  <p:tag name="KSO_WM_BEAUTIFY_FLAG" val="#wm#"/>
  <p:tag name="KSO_WM_UNIT_VALUE" val="32"/>
  <p:tag name="KSO_WM_DIAGRAM_GROUP_CODE" val="m1-1"/>
  <p:tag name="KSO_WM_UNIT_PRESET_TEXT" val="单击此处输入你的正文，文字是您思想的提炼"/>
  <p:tag name="KSO_WM_UNIT_TEXT_FILL_FORE_SCHEMECOLOR_INDEX_BRIGHTNESS" val="0"/>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14935_1*m_h_f*1_2_1"/>
  <p:tag name="KSO_WM_TEMPLATE_CATEGORY" val="diagram"/>
  <p:tag name="KSO_WM_TEMPLATE_INDEX" val="20214935"/>
  <p:tag name="KSO_WM_UNIT_LAYERLEVEL" val="1_1_1"/>
  <p:tag name="KSO_WM_TAG_VERSION" val="1.0"/>
  <p:tag name="KSO_WM_BEAUTIFY_FLAG" val="#wm#"/>
  <p:tag name="KSO_WM_DIAGRAM_GROUP_CODE" val="m1-1"/>
  <p:tag name="KSO_WM_UNIT_PRESET_TEXT" val="单击此处输入你的正文，文字是您思想的提炼"/>
  <p:tag name="KSO_WM_UNIT_TEXT_FILL_FORE_SCHEMECOLOR_INDEX_BRIGHTNESS" val="0"/>
  <p:tag name="KSO_WM_UNIT_TEXT_FILL_FORE_SCHEMECOLOR_INDEX" val="14"/>
  <p:tag name="KSO_WM_UNIT_TEXT_FILL_TYPE" val="1"/>
  <p:tag name="KSO_WM_UNIT_USESOURCEFORMAT_APPLY" val="1"/>
</p:tagLst>
</file>

<file path=ppt/tags/tag1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14935_1*m_h_f*1_3_1"/>
  <p:tag name="KSO_WM_TEMPLATE_CATEGORY" val="diagram"/>
  <p:tag name="KSO_WM_TEMPLATE_INDEX" val="20214935"/>
  <p:tag name="KSO_WM_UNIT_LAYERLEVEL" val="1_1_1"/>
  <p:tag name="KSO_WM_TAG_VERSION" val="1.0"/>
  <p:tag name="KSO_WM_BEAUTIFY_FLAG" val="#wm#"/>
  <p:tag name="KSO_WM_DIAGRAM_GROUP_CODE" val="m1-1"/>
  <p:tag name="KSO_WM_UNIT_PRESET_TEXT" val="单击此处输入你的正文，文字是您思想的提炼"/>
  <p:tag name="KSO_WM_UNIT_TEXT_FILL_FORE_SCHEMECOLOR_INDEX_BRIGHTNESS" val="0"/>
  <p:tag name="KSO_WM_UNIT_TEXT_FILL_FORE_SCHEMECOLOR_INDEX" val="14"/>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14935_1*m_h_f*1_4_1"/>
  <p:tag name="KSO_WM_TEMPLATE_CATEGORY" val="diagram"/>
  <p:tag name="KSO_WM_TEMPLATE_INDEX" val="20214935"/>
  <p:tag name="KSO_WM_UNIT_LAYERLEVEL" val="1_1_1"/>
  <p:tag name="KSO_WM_TAG_VERSION" val="1.0"/>
  <p:tag name="KSO_WM_BEAUTIFY_FLAG" val="#wm#"/>
  <p:tag name="KSO_WM_DIAGRAM_GROUP_CODE" val="m1-1"/>
  <p:tag name="KSO_WM_UNIT_PRESET_TEXT" val="单击此处输入你的正文，文字是您思想的提炼"/>
  <p:tag name="KSO_WM_UNIT_TEXT_FILL_FORE_SCHEMECOLOR_INDEX_BRIGHTNESS" val="0"/>
  <p:tag name="KSO_WM_UNIT_TEXT_FILL_FORE_SCHEMECOLOR_INDEX" val="14"/>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4935_1*i*1"/>
  <p:tag name="KSO_WM_TEMPLATE_CATEGORY" val="diagram"/>
  <p:tag name="KSO_WM_TEMPLATE_INDEX" val="20214935"/>
  <p:tag name="KSO_WM_UNIT_LAYERLEVEL" val="1"/>
  <p:tag name="KSO_WM_TAG_VERSION" val="1.0"/>
  <p:tag name="KSO_WM_BEAUTIFY_FLAG" val="#wm#"/>
  <p:tag name="KSO_WM_DIAGRAM_GROUP_CODE" val="m1-1"/>
  <p:tag name="KSO_WM_UNIT_USESOURCEFORMAT_APPLY" val="1"/>
</p:tagLst>
</file>

<file path=ppt/tags/tag144.xml><?xml version="1.0" encoding="utf-8"?>
<p:tagLst xmlns:p="http://schemas.openxmlformats.org/presentationml/2006/main">
  <p:tag name="KSO_WM_BEAUTIFY_FLAG" val="#wm#"/>
  <p:tag name="KSO_WM_TEMPLATE_CATEGORY" val="diagram"/>
  <p:tag name="KSO_WM_TEMPLATE_INDEX" val="20214935"/>
  <p:tag name="KSO_WM_SLIDE_ID" val="diagram20214935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754.481*286.588"/>
  <p:tag name="KSO_WM_SLIDE_POSITION" val="102.759*84.6987"/>
  <p:tag name="KSO_WM_TAG_VERSION" val="1.0"/>
  <p:tag name="KSO_WM_SLIDE_LAYOUT" val="a_m"/>
  <p:tag name="KSO_WM_SLIDE_LAYOUT_CNT" val="1_1"/>
  <p:tag name="KSO_WM_DIAGRAM_GROUP_CODE" val="m1-1"/>
  <p:tag name="KSO_WM_SLIDE_DIAGTYPE" val="m"/>
</p:tagLst>
</file>

<file path=ppt/tags/tag145.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0656_1*a*1"/>
  <p:tag name="KSO_WM_TEMPLATE_CATEGORY" val="diagram"/>
  <p:tag name="KSO_WM_TEMPLATE_INDEX" val="20200656"/>
  <p:tag name="KSO_WM_UNIT_LAYERLEVEL" val="1"/>
  <p:tag name="KSO_WM_TAG_VERSION" val="1.0"/>
  <p:tag name="KSO_WM_BEAUTIFY_FLAG" val="#wm#"/>
  <p:tag name="KSO_WM_UNIT_PRESET_TEXT" val="企业学习分享会"/>
</p:tagLst>
</file>

<file path=ppt/tags/tag146.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2_1"/>
  <p:tag name="KSO_WM_UNIT_ID" val="diagram20200656_1*h_f*2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47.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UNIT_TYPE" val="h_f"/>
  <p:tag name="KSO_WM_UNIT_INDEX" val="1_1"/>
  <p:tag name="KSO_WM_UNIT_ID" val="diagram20200656_1*h_f*1_1"/>
  <p:tag name="KSO_WM_TEMPLATE_CATEGORY" val="diagram"/>
  <p:tag name="KSO_WM_TEMPLATE_INDEX" val="20200656"/>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6_1*i*1"/>
  <p:tag name="KSO_WM_TEMPLATE_CATEGORY" val="diagram"/>
  <p:tag name="KSO_WM_TEMPLATE_INDEX" val="20200656"/>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56_1*h_i*1_1"/>
  <p:tag name="KSO_WM_TEMPLATE_CATEGORY" val="diagram"/>
  <p:tag name="KSO_WM_TEMPLATE_INDEX" val="20200656"/>
  <p:tag name="KSO_WM_UNIT_LAYERLEVEL" val="1_1"/>
  <p:tag name="KSO_WM_TAG_VERSION" val="1.0"/>
  <p:tag name="KSO_WM_BEAUTIFY_FLAG" val="#wm#"/>
</p:tagLst>
</file>

<file path=ppt/tags/tag15.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56_1*h_i*1_2"/>
  <p:tag name="KSO_WM_TEMPLATE_CATEGORY" val="diagram"/>
  <p:tag name="KSO_WM_TEMPLATE_INDEX" val="20200656"/>
  <p:tag name="KSO_WM_UNIT_LAYERLEVEL" val="1_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6_1*i*2"/>
  <p:tag name="KSO_WM_TEMPLATE_CATEGORY" val="diagram"/>
  <p:tag name="KSO_WM_TEMPLATE_INDEX" val="20200656"/>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200656_1*h_i*2_1"/>
  <p:tag name="KSO_WM_TEMPLATE_CATEGORY" val="diagram"/>
  <p:tag name="KSO_WM_TEMPLATE_INDEX" val="20200656"/>
  <p:tag name="KSO_WM_UNIT_LAYERLEVEL" val="1_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2"/>
  <p:tag name="KSO_WM_UNIT_ID" val="diagram20200656_1*h_i*2_2"/>
  <p:tag name="KSO_WM_TEMPLATE_CATEGORY" val="diagram"/>
  <p:tag name="KSO_WM_TEMPLATE_INDEX" val="20200656"/>
  <p:tag name="KSO_WM_UNIT_LAYERLEVEL" val="1_1"/>
  <p:tag name="KSO_WM_TAG_VERSION" val="1.0"/>
  <p:tag name="KSO_WM_BEAUTIFY_FLAG" val="#wm#"/>
</p:tagLst>
</file>

<file path=ppt/tags/tag154.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1_1"/>
  <p:tag name="KSO_WM_UNIT_ID" val="diagram20200656_1*h_a*1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155.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h_a"/>
  <p:tag name="KSO_WM_UNIT_INDEX" val="2_1"/>
  <p:tag name="KSO_WM_UNIT_ID" val="diagram20200656_1*h_a*2_1"/>
  <p:tag name="KSO_WM_TEMPLATE_CATEGORY" val="diagram"/>
  <p:tag name="KSO_WM_TEMPLATE_INDEX" val="20200656"/>
  <p:tag name="KSO_WM_UNIT_LAYERLEVEL" val="1_1"/>
  <p:tag name="KSO_WM_TAG_VERSION" val="1.0"/>
  <p:tag name="KSO_WM_BEAUTIFY_FLAG" val="#wm#"/>
  <p:tag name="KSO_WM_UNIT_PRESET_TEXT" val="单击此处添加标题"/>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wm#"/>
  <p:tag name="KSO_WM_TEMPLATE_CATEGORY" val="diagram"/>
  <p:tag name="KSO_WM_TEMPLATE_INDEX" val="20200656"/>
  <p:tag name="KSO_WM_SLIDE_ID" val="diagram20200656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831.174*152.024"/>
  <p:tag name="KSO_WM_SLIDE_POSITION" val="60.6701*327.616"/>
  <p:tag name="KSO_WM_TAG_VERSION" val="1.0"/>
  <p:tag name="KSO_WM_SLIDE_LAYOUT" val="a_b_d_h"/>
  <p:tag name="KSO_WM_SLIDE_LAYOUT_CNT" val="1_1_2_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161.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162.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163.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17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3"/>
  <p:tag name="KSO_WM_UNIT_ID" val="diagram20201370_1*f*3"/>
  <p:tag name="KSO_WM_TEMPLATE_CATEGORY" val="diagram"/>
  <p:tag name="KSO_WM_TEMPLATE_INDEX" val="20201370"/>
  <p:tag name="KSO_WM_UNIT_LAYERLEVEL" val="1"/>
  <p:tag name="KSO_WM_TAG_VERSION" val="1.0"/>
  <p:tag name="KSO_WM_BEAUTIFY_FLAG" val="#wm#"/>
</p:tagLst>
</file>

<file path=ppt/tags/tag174.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8_1*i*1"/>
  <p:tag name="KSO_WM_TEMPLATE_CATEGORY" val="diagram"/>
  <p:tag name="KSO_WM_TEMPLATE_INDEX" val="20200698"/>
  <p:tag name="KSO_WM_UNIT_LAYERLEVEL" val="1"/>
  <p:tag name="KSO_WM_TAG_VERSION" val="1.0"/>
  <p:tag name="KSO_WM_BEAUTIFY_FLAG" val="#wm#"/>
</p:tagLst>
</file>

<file path=ppt/tags/tag17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698_1*a*1"/>
  <p:tag name="KSO_WM_TEMPLATE_CATEGORY" val="diagram"/>
  <p:tag name="KSO_WM_TEMPLATE_INDEX" val="20200698"/>
  <p:tag name="KSO_WM_UNIT_LAYERLEVEL" val="1"/>
  <p:tag name="KSO_WM_TAG_VERSION" val="1.0"/>
  <p:tag name="KSO_WM_BEAUTIFY_FLAG" val="#wm#"/>
  <p:tag name="KSO_WM_UNIT_PRESET_TEXT" val="WPS&#13;极墨产品部"/>
</p:tagLst>
</file>

<file path=ppt/tags/tag177.xml><?xml version="1.0" encoding="utf-8"?>
<p:tagLst xmlns:p="http://schemas.openxmlformats.org/presentationml/2006/main">
  <p:tag name="KSO_WM_UNIT_NOCLEAR" val="0"/>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200698_1*f*1"/>
  <p:tag name="KSO_WM_TEMPLATE_CATEGORY" val="diagram"/>
  <p:tag name="KSO_WM_TEMPLATE_INDEX" val="20200698"/>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98_1*i*2"/>
  <p:tag name="KSO_WM_TEMPLATE_CATEGORY" val="diagram"/>
  <p:tag name="KSO_WM_TEMPLATE_INDEX" val="20200698"/>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8_1*i*3"/>
  <p:tag name="KSO_WM_TEMPLATE_CATEGORY" val="diagram"/>
  <p:tag name="KSO_WM_TEMPLATE_INDEX" val="2020069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8_1*i*4"/>
  <p:tag name="KSO_WM_TEMPLATE_CATEGORY" val="diagram"/>
  <p:tag name="KSO_WM_TEMPLATE_INDEX" val="20200698"/>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8_1*i*5"/>
  <p:tag name="KSO_WM_TEMPLATE_CATEGORY" val="diagram"/>
  <p:tag name="KSO_WM_TEMPLATE_INDEX" val="20200698"/>
  <p:tag name="KSO_WM_UNIT_LAYERLEVEL" val="1"/>
  <p:tag name="KSO_WM_TAG_VERSION" val="1.0"/>
  <p:tag name="KSO_WM_BEAUTIFY_FLAG" val="#wm#"/>
</p:tagLst>
</file>

<file path=ppt/tags/tag182.xml><?xml version="1.0" encoding="utf-8"?>
<p:tagLst xmlns:p="http://schemas.openxmlformats.org/presentationml/2006/main">
  <p:tag name="KSO_WM_BEAUTIFY_FLAG" val="#wm#"/>
  <p:tag name="KSO_WM_TEMPLATE_CATEGORY" val="diagram"/>
  <p:tag name="KSO_WM_TEMPLATE_INDEX" val="20200698"/>
  <p:tag name="KSO_WM_SLIDE_ID" val="diagram2020069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457"/>
  <p:tag name="KSO_WM_SLIDE_POSITION" val="29*28"/>
  <p:tag name="KSO_WM_TAG_VERSION" val="1.0"/>
  <p:tag name="KSO_WM_SLIDE_LAYOUT" val="a_d_f"/>
  <p:tag name="KSO_WM_SLIDE_LAYOUT_CNT" val="1_1_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187.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18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189.xml><?xml version="1.0" encoding="utf-8"?>
<p:tagLst xmlns:p="http://schemas.openxmlformats.org/presentationml/2006/main">
  <p:tag name="KSO_WM_BEAUTIFY_FLAG" val="#wm#"/>
  <p:tag name="KSO_WM_TEMPLATE_CATEGORY" val="diagram"/>
  <p:tag name="KSO_WM_TEMPLATE_INDEX" val="20201331"/>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0"/>
  <p:tag name="KSO_WM_UNIT_ID" val="diagram20205238_1*i*10"/>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USESOURCEFORMAT_APPLY" val="1"/>
</p:tagLst>
</file>

<file path=ppt/tags/tag191.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5238_1*i*9"/>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5238_1*i*7"/>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5238_1*i*6"/>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5238_1*i*5"/>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5238_1*i*4"/>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38_1*i*3"/>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38_1*i*2"/>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38_1*i*1"/>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DIAGRAM_MODELTYPE" val="creativeCrop"/>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5238_1*i*8"/>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PRESET_TEXT" val="单击此处添加&#13;标题内容"/>
  <p:tag name="KSO_WM_UNIT_NOCLEAR" val="0"/>
  <p:tag name="KSO_WM_UNIT_VALUE" val="12"/>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38_1*a*1"/>
  <p:tag name="KSO_WM_TEMPLATE_CATEGORY" val="diagram"/>
  <p:tag name="KSO_WM_TEMPLATE_INDEX" val="202052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38_1*f*1"/>
  <p:tag name="KSO_WM_TEMPLATE_CATEGORY" val="diagram"/>
  <p:tag name="KSO_WM_TEMPLATE_INDEX" val="20205238"/>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1"/>
  <p:tag name="KSO_WM_UNIT_ID" val="diagram20205238_1*i*11"/>
  <p:tag name="KSO_WM_TEMPLATE_CATEGORY" val="diagram"/>
  <p:tag name="KSO_WM_TEMPLATE_INDEX" val="202052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DIAGRAM_MODELTYPE" val="creativeCrop"/>
  <p:tag name="KSO_WM_UNIT_VALUE" val="1157*174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68_1*ζ_h_d*1_1_1"/>
  <p:tag name="KSO_WM_TEMPLATE_CATEGORY" val="crop"/>
  <p:tag name="KSO_WM_TEMPLATE_INDEX" val="20205168"/>
  <p:tag name="KSO_WM_UNIT_SUPPORT_UNIT_TYPE" val="[&quot;all&quot;]"/>
  <p:tag name="KSO_WM_UNIT_LAYERLEVEL" val="1_1_1"/>
  <p:tag name="KSO_WM_TAG_VERSION" val="1.0"/>
  <p:tag name="KSO_WM_BEAUTIFY_FLAG" val="#wm#"/>
  <p:tag name="KSO_WM_UNIT_USESOURCEFORMAT_APPLY" val="1"/>
</p:tagLst>
</file>

<file path=ppt/tags/tag204.xml><?xml version="1.0" encoding="utf-8"?>
<p:tagLst xmlns:p="http://schemas.openxmlformats.org/presentationml/2006/main">
  <p:tag name="KSO_WM_UNIT_DIAGRAM_MODELTYPE" val="creativeCrop"/>
  <p:tag name="KSO_WM_UNIT_VALUE" val="165*4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68_1*ζ_h_d*1_1_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60"/>
  <p:tag name="KSO_WM_BLIP_RECT_RIGHT" val="0"/>
  <p:tag name="KSO_WM_BLIP_RECT_TOP" val="-333"/>
  <p:tag name="KSO_WM_BLIP_RECT_BOTTOM" val="-27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DIAGRAM_MODELTYPE" val="creativeCrop"/>
  <p:tag name="KSO_WM_UNIT_VALUE" val="168*4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5168_1*ζ_h_d*1_1_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0"/>
  <p:tag name="KSO_WM_BLIP_RECT_RIGHT" val="-260"/>
  <p:tag name="KSO_WM_BLIP_RECT_TOP" val="-71"/>
  <p:tag name="KSO_WM_BLIP_RECT_BOTTOM" val="-52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DIAGRAM_MODELTYPE" val="creativeCrop"/>
  <p:tag name="KSO_WM_UNIT_VALUE" val="133*1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5168_1*ζ_h_d*1_1_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4557"/>
  <p:tag name="KSO_WM_BLIP_RECT_RIGHT" val="-5411"/>
  <p:tag name="KSO_WM_BLIP_RECT_TOP" val="-627"/>
  <p:tag name="KSO_WM_BLIP_RECT_BOTTOM" val="-147"/>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DIAGRAM_MODELTYPE" val="creativeCrop"/>
  <p:tag name="KSO_WM_UNIT_VALUE" val="699*15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5168_1*ζ_h_d*1_1_5"/>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
  <p:tag name="KSO_WM_BLIP_RECT_RIGHT" val="-12"/>
  <p:tag name="KSO_WM_BLIP_RECT_TOP" val="-1"/>
  <p:tag name="KSO_WM_BLIP_RECT_BOTTOM" val="-6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DIAGRAM_MODELTYPE" val="creativeCrop"/>
  <p:tag name="KSO_WM_UNIT_VALUE" val="710*1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5168_1*ζ_h_d*1_1_6"/>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
  <p:tag name="KSO_WM_BLIP_RECT_RIGHT" val="-11"/>
  <p:tag name="KSO_WM_BLIP_RECT_TOP" val="0"/>
  <p:tag name="KSO_WM_BLIP_RECT_BOTTOM" val="-6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DIAGRAM_MODELTYPE" val="creativeCrop"/>
  <p:tag name="KSO_WM_UNIT_VALUE" val="219*7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205168_1*ζ_h_d*1_1_7"/>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2"/>
  <p:tag name="KSO_WM_BLIP_RECT_RIGHT" val="-22"/>
  <p:tag name="KSO_WM_BLIP_RECT_TOP" val="-269"/>
  <p:tag name="KSO_WM_BLIP_RECT_BOTTOM" val="-16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10.xml><?xml version="1.0" encoding="utf-8"?>
<p:tagLst xmlns:p="http://schemas.openxmlformats.org/presentationml/2006/main">
  <p:tag name="KSO_WM_UNIT_DIAGRAM_MODELTYPE" val="creativeCrop"/>
  <p:tag name="KSO_WM_UNIT_VALUE" val="219*78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205168_1*ζ_h_d*1_1_8"/>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3"/>
  <p:tag name="KSO_WM_BLIP_RECT_RIGHT" val="-120"/>
  <p:tag name="KSO_WM_BLIP_RECT_TOP" val="-269"/>
  <p:tag name="KSO_WM_BLIP_RECT_BOTTOM" val="-16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UNIT_DIAGRAM_MODELTYPE" val="creativeCrop"/>
  <p:tag name="KSO_WM_UNIT_VALUE" val="350*7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205168_1*ζ_h_d*1_1_9"/>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
  <p:tag name="KSO_WM_BLIP_RECT_RIGHT" val="-128"/>
  <p:tag name="KSO_WM_BLIP_RECT_TOP" val="-131"/>
  <p:tag name="KSO_WM_BLIP_RECT_BOTTOM" val="-10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DIAGRAM_MODELTYPE" val="creativeCrop"/>
  <p:tag name="KSO_WM_UNIT_VALUE" val="468*66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205168_1*ζ_h_d*1_1_10"/>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1"/>
  <p:tag name="KSO_WM_BLIP_RECT_RIGHT" val="-142"/>
  <p:tag name="KSO_WM_BLIP_RECT_TOP" val="-73"/>
  <p:tag name="KSO_WM_BLIP_RECT_BOTTOM" val="-7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DIAGRAM_MODELTYPE" val="creativeCrop"/>
  <p:tag name="KSO_WM_UNIT_VALUE" val="577*57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1"/>
  <p:tag name="KSO_WM_UNIT_ID" val="crop20205168_1*ζ_h_d*1_1_11"/>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40"/>
  <p:tag name="KSO_WM_BLIP_RECT_RIGHT" val="-163"/>
  <p:tag name="KSO_WM_BLIP_RECT_TOP" val="-40"/>
  <p:tag name="KSO_WM_BLIP_RECT_BOTTOM" val="-6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DIAGRAM_MODELTYPE" val="creativeCrop"/>
  <p:tag name="KSO_WM_UNIT_VALUE" val="663*47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2"/>
  <p:tag name="KSO_WM_UNIT_ID" val="crop20205168_1*ζ_h_d*1_1_1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71"/>
  <p:tag name="KSO_WM_BLIP_RECT_RIGHT" val="-199"/>
  <p:tag name="KSO_WM_BLIP_RECT_TOP" val="-22"/>
  <p:tag name="KSO_WM_BLIP_RECT_BOTTOM" val="-5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DIAGRAM_MODELTYPE" val="creativeCrop"/>
  <p:tag name="KSO_WM_UNIT_VALUE" val="734*34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3"/>
  <p:tag name="KSO_WM_UNIT_ID" val="crop20205168_1*ζ_h_d*1_1_1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30"/>
  <p:tag name="KSO_WM_BLIP_RECT_RIGHT" val="-270"/>
  <p:tag name="KSO_WM_BLIP_RECT_TOP" val="-10"/>
  <p:tag name="KSO_WM_BLIP_RECT_BOTTOM" val="-48"/>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DIAGRAM_MODELTYPE" val="creativeCrop"/>
  <p:tag name="KSO_WM_UNIT_VALUE" val="779*2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4"/>
  <p:tag name="KSO_WM_UNIT_ID" val="crop20205168_1*ζ_h_d*1_1_1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65"/>
  <p:tag name="KSO_WM_BLIP_RECT_RIGHT" val="-426"/>
  <p:tag name="KSO_WM_BLIP_RECT_TOP" val="-4"/>
  <p:tag name="KSO_WM_BLIP_RECT_BOTTOM" val="-4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DIAGRAM_MODELTYPE" val="creativeCrop"/>
  <p:tag name="KSO_WM_UNIT_VALUE" val="805*8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5"/>
  <p:tag name="KSO_WM_UNIT_ID" val="crop20205168_1*ζ_h_d*1_1_15"/>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60"/>
  <p:tag name="KSO_WM_BLIP_RECT_RIGHT" val="-1123"/>
  <p:tag name="KSO_WM_BLIP_RECT_TOP" val="0"/>
  <p:tag name="KSO_WM_BLIP_RECT_BOTTOM" val="-44"/>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DIAGRAM_MODELTYPE" val="creativeCrop"/>
  <p:tag name="KSO_WM_UNIT_VALUE" val="805*8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6"/>
  <p:tag name="KSO_WM_UNIT_ID" val="crop20205168_1*ζ_h_d*1_1_16"/>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965"/>
  <p:tag name="KSO_WM_BLIP_RECT_RIGHT" val="-1062"/>
  <p:tag name="KSO_WM_BLIP_RECT_TOP" val="0"/>
  <p:tag name="KSO_WM_BLIP_RECT_BOTTOM" val="-44"/>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DIAGRAM_MODELTYPE" val="creativeCrop"/>
  <p:tag name="KSO_WM_UNIT_VALUE" val="779*22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7"/>
  <p:tag name="KSO_WM_UNIT_ID" val="crop20205168_1*ζ_h_d*1_1_17"/>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359"/>
  <p:tag name="KSO_WM_BLIP_RECT_RIGHT" val="-332"/>
  <p:tag name="KSO_WM_BLIP_RECT_TOP" val="-4"/>
  <p:tag name="KSO_WM_BLIP_RECT_BOTTOM" val="-4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220.xml><?xml version="1.0" encoding="utf-8"?>
<p:tagLst xmlns:p="http://schemas.openxmlformats.org/presentationml/2006/main">
  <p:tag name="KSO_WM_UNIT_DIAGRAM_MODELTYPE" val="creativeCrop"/>
  <p:tag name="KSO_WM_UNIT_VALUE" val="734*34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8"/>
  <p:tag name="KSO_WM_UNIT_ID" val="crop20205168_1*ζ_h_d*1_1_18"/>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227"/>
  <p:tag name="KSO_WM_BLIP_RECT_RIGHT" val="-173"/>
  <p:tag name="KSO_WM_BLIP_RECT_TOP" val="-10"/>
  <p:tag name="KSO_WM_BLIP_RECT_BOTTOM" val="-48"/>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DIAGRAM_MODELTYPE" val="creativeCrop"/>
  <p:tag name="KSO_WM_UNIT_VALUE" val="664*4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9"/>
  <p:tag name="KSO_WM_UNIT_ID" val="crop20205168_1*ζ_h_d*1_1_19"/>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70"/>
  <p:tag name="KSO_WM_BLIP_RECT_RIGHT" val="-105"/>
  <p:tag name="KSO_WM_BLIP_RECT_TOP" val="-22"/>
  <p:tag name="KSO_WM_BLIP_RECT_BOTTOM" val="-53"/>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DIAGRAM_MODELTYPE" val="creativeCrop"/>
  <p:tag name="KSO_WM_UNIT_VALUE" val="577*57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0"/>
  <p:tag name="KSO_WM_UNIT_ID" val="crop20205168_1*ζ_h_d*1_1_20"/>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37"/>
  <p:tag name="KSO_WM_BLIP_RECT_RIGHT" val="-66"/>
  <p:tag name="KSO_WM_BLIP_RECT_TOP" val="-40"/>
  <p:tag name="KSO_WM_BLIP_RECT_BOTTOM" val="-6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DIAGRAM_MODELTYPE" val="creativeCrop"/>
  <p:tag name="KSO_WM_UNIT_VALUE" val="469*6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1"/>
  <p:tag name="KSO_WM_UNIT_ID" val="crop20205168_1*ζ_h_d*1_1_21"/>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19"/>
  <p:tag name="KSO_WM_BLIP_RECT_RIGHT" val="-43"/>
  <p:tag name="KSO_WM_BLIP_RECT_TOP" val="-72"/>
  <p:tag name="KSO_WM_BLIP_RECT_BOTTOM" val="-75"/>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DIAGRAM_MODELTYPE" val="creativeCrop"/>
  <p:tag name="KSO_WM_UNIT_VALUE" val="350*73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2"/>
  <p:tag name="KSO_WM_UNIT_ID" val="crop20205168_1*ζ_h_d*1_1_22"/>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108"/>
  <p:tag name="KSO_WM_BLIP_RECT_RIGHT" val="-30"/>
  <p:tag name="KSO_WM_BLIP_RECT_TOP" val="-131"/>
  <p:tag name="KSO_WM_BLIP_RECT_BOTTOM" val="-100"/>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DIAGRAM_MODELTYPE" val="creativeCrop"/>
  <p:tag name="KSO_WM_UNIT_VALUE" val="92*9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3"/>
  <p:tag name="KSO_WM_UNIT_ID" val="crop20205168_1*ζ_h_d*1_1_23"/>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14"/>
  <p:tag name="KSO_WM_BLIP_RECT_RIGHT" val="-974"/>
  <p:tag name="KSO_WM_BLIP_RECT_TOP" val="-820"/>
  <p:tag name="KSO_WM_BLIP_RECT_BOTTOM" val="-336"/>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UNIT_DIAGRAM_MODELTYPE" val="creativeCrop"/>
  <p:tag name="KSO_WM_UNIT_VALUE" val="205*9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4"/>
  <p:tag name="KSO_WM_UNIT_ID" val="crop20205168_1*ζ_h_d*1_1_24"/>
  <p:tag name="KSO_WM_TEMPLATE_CATEGORY" val="crop"/>
  <p:tag name="KSO_WM_TEMPLATE_INDEX" val="20205168"/>
  <p:tag name="KSO_WM_UNIT_SUPPORT_UNIT_TYPE" val="[&quot;all&quot;]"/>
  <p:tag name="KSO_WM_UNIT_LAYERLEVEL" val="1_1_1"/>
  <p:tag name="KSO_WM_TAG_VERSION" val="1.0"/>
  <p:tag name="KSO_WM_BEAUTIFY_FLAG" val="#wm#"/>
  <p:tag name="KSO_WM_BLIP_RECT_LEFT" val="-811"/>
  <p:tag name="KSO_WM_BLIP_RECT_RIGHT" val="-977"/>
  <p:tag name="KSO_WM_BLIP_RECT_TOP" val="-465"/>
  <p:tag name="KSO_WM_BLIP_RECT_BOTTOM" val="-1"/>
  <p:tag name="KSO_WM_CREATIVE_CROP_ORG_WIDTH" val="494.65"/>
  <p:tag name="KSO_WM_CREATIVE_CROP_ORG_HEIGHT" val="329"/>
  <p:tag name="KSO_WM_CREATIVE_CROP_HEIGHT" val="328.356"/>
  <p:tag name="KSO_WM_CREATIVE_CROP_WIDTH" val="494.65"/>
  <p:tag name="KSO_WM_CREATIVE_CROP_VERSION" val="1"/>
  <p:tag name="KSO_WM_CREATIVE_CROP_TEMPLATE_ID" val="3190056"/>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BEAUTIFY_FLAG" val="#wm#"/>
  <p:tag name="KSO_WM_TEMPLATE_CATEGORY" val="diagram"/>
  <p:tag name="KSO_WM_TEMPLATE_INDEX" val="20205238"/>
  <p:tag name="KSO_WM_SLIDE_ID" val="diagram20205238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494.65*328.356"/>
  <p:tag name="KSO_WM_SLIDE_POSITION" val="453.05*124.472"/>
  <p:tag name="KSO_WM_DIAGRAM_GROUP_CODE" val="ζ1-1"/>
  <p:tag name="KSO_WM_SLIDE_DIAGTYPE" val="ζ"/>
  <p:tag name="KSO_WM_TAG_VERSION" val="1.0"/>
  <p:tag name="KSO_WM_SLIDE_LAYOUT" val="a_f_ζ"/>
  <p:tag name="KSO_WM_SLIDE_LAYOUT_CNT" val="1_1_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32.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233.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37.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710_1*l_h_a*1_1_1"/>
  <p:tag name="KSO_WM_TEMPLATE_CATEGORY" val="diagram"/>
  <p:tag name="KSO_WM_TEMPLATE_INDEX" val="20200710"/>
  <p:tag name="KSO_WM_UNIT_LAYERLEVEL" val="1_1_1"/>
  <p:tag name="KSO_WM_TAG_VERSION" val="1.0"/>
  <p:tag name="KSO_WM_BEAUTIFY_FLAG" val="#wm#"/>
  <p:tag name="KSO_WM_UNIT_PRESET_TEXT" val="5.3亿"/>
  <p:tag name="KSO_WM_UNIT_USESOURCEFORMAT_APPLY" val="1"/>
  <p:tag name="KSO_WM_UNIT_DIAGRAM_SCHEMECOLOR_ID" val="2"/>
</p:tagLst>
</file>

<file path=ppt/tags/tag238.xml><?xml version="1.0" encoding="utf-8"?>
<p:tagLst xmlns:p="http://schemas.openxmlformats.org/presentationml/2006/main">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710_1*l_h_f*1_1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710_1*l_h_i*1_1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07_1*f*1"/>
  <p:tag name="KSO_WM_TEMPLATE_CATEGORY" val="diagram"/>
  <p:tag name="KSO_WM_TEMPLATE_INDEX" val="20212707"/>
  <p:tag name="KSO_WM_UNIT_LAYERLEVEL" val="1"/>
  <p:tag name="KSO_WM_TAG_VERSION" val="1.0"/>
  <p:tag name="KSO_WM_BEAUTIFY_FLAG" val="#wm#"/>
  <p:tag name="KSO_WM_UNIT_DEFAULT_FONT" val="14;20;2"/>
  <p:tag name="KSO_WM_UNIT_BLOCK" val="0"/>
  <p:tag name="KSO_WM_UNIT_VALUE" val="88"/>
  <p:tag name="KSO_WM_UNIT_SHOW_EDIT_AREA_INDICATION" val="1"/>
  <p:tag name="KSO_WM_CHIP_GROUPID" val="5e6b05596848fb12bee65ac8"/>
  <p:tag name="KSO_WM_CHIP_XID" val="5e6b05596848fb12bee65aca"/>
  <p:tag name="KSO_WM_UNIT_DEC_AREA_ID" val="53936eb6b5eb4ea685d3fe38416d5c4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05cabaf632b44e9a0a42cb51e41fd0e"/>
  <p:tag name="KSO_WM_UNIT_TEXT_FILL_FORE_SCHEMECOLOR_INDEX_BRIGHTNESS" val="0.25"/>
  <p:tag name="KSO_WM_UNIT_TEXT_FILL_FORE_SCHEMECOLOR_INDEX" val="13"/>
  <p:tag name="KSO_WM_UNIT_TEXT_FILL_TYPE" val="1"/>
  <p:tag name="KSO_WM_TEMPLATE_ASSEMBLE_XID" val="60656f644054ed1e2fb80938"/>
  <p:tag name="KSO_WM_TEMPLATE_ASSEMBLE_GROUPID" val="60656f644054ed1e2fb80938"/>
</p:tagLst>
</file>

<file path=ppt/tags/tag240.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710_1*l_h_a*1_2_1"/>
  <p:tag name="KSO_WM_TEMPLATE_CATEGORY" val="diagram"/>
  <p:tag name="KSO_WM_TEMPLATE_INDEX" val="20200710"/>
  <p:tag name="KSO_WM_UNIT_LAYERLEVEL" val="1_1_1"/>
  <p:tag name="KSO_WM_TAG_VERSION" val="1.0"/>
  <p:tag name="KSO_WM_BEAUTIFY_FLAG" val="#wm#"/>
  <p:tag name="KSO_WM_UNIT_PRESET_TEXT" val="13.1亿"/>
  <p:tag name="KSO_WM_UNIT_USESOURCEFORMAT_APPLY" val="1"/>
  <p:tag name="KSO_WM_UNIT_DIAGRAM_SCHEMECOLOR_ID" val="2"/>
</p:tagLst>
</file>

<file path=ppt/tags/tag24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710_1*l_h_f*1_2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710_1*l_h_i*1_2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43.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44.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45.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248.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ISCONTENTSTITLE" val="0"/>
  <p:tag name="KSO_WM_UNIT_PRESET_TEXT" val="SALES MANAGEMENT"/>
  <p:tag name="KSO_WM_UNIT_NOCLEAR" val="0"/>
  <p:tag name="KSO_WM_UNIT_VALUE" val="6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96_1*b*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UNIT_ISCONTENTSTITLE" val="0"/>
  <p:tag name="KSO_WM_UNIT_PRESET_TEXT" val="每周召开销售例会"/>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6_1*l_h_a*1_1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6_1*l_h_f*1_1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ISCONTENTSTITLE" val="0"/>
  <p:tag name="KSO_WM_UNIT_PRESET_TEXT" val="检查工作进展"/>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6_1*l_h_a*1_2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6_1*l_h_f*1_2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6_1*l_h_i*1_1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6_1*l_h_i*1_1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6_1*l_h_i*1_2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6_1*l_h_i*1_2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ISCONTENTSTITLE" val="0"/>
  <p:tag name="KSO_WM_UNIT_PRESET_TEXT" val="提出问题解决方案"/>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96_1*l_h_a*1_4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59.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96_1*l_h_f*1_4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BEAUTIFY_FLAG" val="#wm#"/>
  <p:tag name="KSO_WM_TEMPLATE_CATEGORY" val="diagram"/>
  <p:tag name="KSO_WM_TEMPLATE_INDEX" val="20212707"/>
  <p:tag name="KSO_WM_SLIDE_ID" val="diagram20212707_1"/>
  <p:tag name="KSO_WM_TEMPLATE_SUBCATEGORY" val="21"/>
  <p:tag name="KSO_WM_TEMPLATE_MASTER_TYPE" val="0"/>
  <p:tag name="KSO_WM_TEMPLATE_COLOR_TYPE" val="1"/>
  <p:tag name="KSO_WM_SLIDE_ITEM_CNT" val="0"/>
  <p:tag name="KSO_WM_SLIDE_INDEX" val="1"/>
  <p:tag name="KSO_WM_TAG_VERSION" val="1.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43:58&quot;,&quot;maxSize&quot;:{&quot;size1&quot;:31.1},&quot;minSize&quot;:{&quot;size1&quot;:20.1},&quot;normalSize&quot;:{&quot;size1&quot;:31.1},&quot;subLayout&quot;:[{&quot;id&quot;:&quot;2021-04-01T15:43:58&quot;,&quot;margin&quot;:{&quot;bottom&quot;:0.02600000612437725,&quot;left&quot;:2.9629998207092285,&quot;right&quot;:2.5399999618530273,&quot;top&quot;:1.6929999589920044},&quot;type&quot;:0},{&quot;id&quot;:&quot;2021-04-01T15:43:58&quot;,&quot;margin&quot;:{&quot;bottom&quot;:0.847000002861023,&quot;left&quot;:0.847000002861023,&quot;right&quot;:0.847000002861023,&quot;top&quot;:0.81999999284744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9987747e3ea6e292a827"/>
  <p:tag name="KSO_WM_CHIP_FILLPROP" val="[[{&quot;text_align&quot;:&quot;cm&quot;,&quot;text_direction&quot;:&quot;horizontal&quot;,&quot;support_big_font&quot;:false,&quot;fill_id&quot;:&quot;332f03a9fd8449ff8cc291e981c634d6&quot;,&quot;fill_align&quot;:&quot;cm&quot;,&quot;chip_types&quot;:[&quot;text&quot;,&quot;header&quot;]},{&quot;text_align&quot;:&quot;cm&quot;,&quot;text_direction&quot;:&quot;horizontal&quot;,&quot;support_features&quot;:[&quot;collage&quot;,&quot;carousel&quot;],&quot;support_big_font&quot;:false,&quot;fill_id&quot;:&quot;4d2406309ce74330906a3977c441256f&quot;,&quot;fill_align&quot;:&quot;cm&quot;,&quot;chip_types&quot;:[&quot;picture&quot;]}],[{&quot;text_align&quot;:&quot;lm&quot;,&quot;text_direction&quot;:&quot;horizontal&quot;,&quot;support_big_font&quot;:false,&quot;fill_id&quot;:&quot;332f03a9fd8449ff8cc291e981c634d6&quot;,&quot;fill_align&quot;:&quot;lm&quot;,&quot;chip_types&quot;:[&quot;text&quot;]},{&quot;text_align&quot;:&quot;cm&quot;,&quot;text_direction&quot;:&quot;horizontal&quot;,&quot;support_features&quot;:[&quot;collage&quot;,&quot;carousel&quot;],&quot;support_big_font&quot;:false,&quot;fill_id&quot;:&quot;4d2406309ce74330906a3977c441256f&quot;,&quot;fill_align&quot;:&quot;cm&quot;,&quot;chip_types&quot;:[&quot;picture&quot;]}]]"/>
  <p:tag name="KSO_WM_CHIP_DECFILLPROP" val="[]"/>
  <p:tag name="KSO_WM_SLIDE_CAN_ADD_NAVIGATION" val="1"/>
  <p:tag name="KSO_WM_CHIP_GROUPID" val="5f709987747e3ea6e292a826"/>
  <p:tag name="KSO_WM_SLIDE_BK_DARK_LIGHT" val="2"/>
  <p:tag name="KSO_WM_SLIDE_BACKGROUND_TYPE" val="general"/>
  <p:tag name="KSO_WM_SLIDE_SUPPORT_FEATURE_TYPE" val="3"/>
  <p:tag name="KSO_WM_SLIDE_TYPE" val="text"/>
  <p:tag name="KSO_WM_SLIDE_SUBTYPE" val="picTxt"/>
  <p:tag name="KSO_WM_TEMPLATE_ASSEMBLE_XID" val="60656f644054ed1e2fb80938"/>
  <p:tag name="KSO_WM_TEMPLATE_ASSEMBLE_GROUPID" val="60656f644054ed1e2fb80938"/>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96_1*l_h_i*1_4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96_1*l_h_i*1_4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ISCONTENTSTITLE" val="0"/>
  <p:tag name="KSO_WM_UNIT_PRESET_TEXT" val="提出上周遇到的问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6_1*l_h_a*1_3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6_1*l_h_f*1_3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6_1*l_h_i*1_3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6_1*l_h_i*1_3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ISCONTENTSTITLE" val="0"/>
  <p:tag name="KSO_WM_UNIT_PRESET_TEXT" val="传达本周工作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396_1*l_h_a*1_5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67.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96_1*l_h_f*1_5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96_1*l_h_i*1_5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96_1*l_h_i*1_5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PA" val="v4.0.0"/>
  <p:tag name="KSO_WM_BEAUTIFY_FLAG" val=""/>
</p:tagLst>
</file>

<file path=ppt/tags/tag270.xml><?xml version="1.0" encoding="utf-8"?>
<p:tagLst xmlns:p="http://schemas.openxmlformats.org/presentationml/2006/main">
  <p:tag name="KSO_WM_UNIT_ISCONTENTSTITLE" val="0"/>
  <p:tag name="KSO_WM_UNIT_PRESET_TEXT" val="确定下周任务目标"/>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396_1*l_h_a*1_6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7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96_1*l_h_f*1_6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96_1*l_h_i*1_6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96_1*l_h_i*1_6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678_3*i*1"/>
  <p:tag name="KSO_WM_TEMPLATE_CATEGORY" val="diagram"/>
  <p:tag name="KSO_WM_TEMPLATE_INDEX" val="20191678"/>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1678_3*i*2"/>
  <p:tag name="KSO_WM_TEMPLATE_CATEGORY" val="diagram"/>
  <p:tag name="KSO_WM_TEMPLATE_INDEX" val="20191678"/>
  <p:tag name="KSO_WM_UNIT_LAYERLEVEL" val="1"/>
  <p:tag name="KSO_WM_TAG_VERSION" val="1.0"/>
  <p:tag name="KSO_WM_BEAUTIFY_FLAG" val="#wm#"/>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1678_3*l_h_i*1_2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1678_3*l_h_i*1_1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1678_3*l_h_i*1_3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1678_3*l_h_i*1_4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PRESET_TEXT" val="点击输入本栏的具体文本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678_3*l_h_f*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678_3*l_h_a*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PRESET_TEXT" val="点击输入本栏的具体文本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678_3*l_h_f*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ISCONTENTS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678_3*l_h_a*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UNIT_PRESET_TEXT" val="点击输入本栏的具体文本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678_3*l_h_f*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ISCONTENTS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678_3*l_h_a*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PRESET_TEXT" val="点击输入本栏的具体文本内容"/>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1678_3*l_h_f*1_4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ISCONTENTS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1678_3*l_h_a*1_4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PRESET_TEXT" val="点击此处输入副标题的具体文本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1678_3*f*1"/>
  <p:tag name="KSO_WM_TEMPLATE_CATEGORY" val="diagram"/>
  <p:tag name="KSO_WM_TEMPLATE_INDEX" val="20191678"/>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90.xml><?xml version="1.0" encoding="utf-8"?>
<p:tagLst xmlns:p="http://schemas.openxmlformats.org/presentationml/2006/main">
  <p:tag name="KSO_WM_SLIDE_ID" val="diagram20191678_3"/>
  <p:tag name="KSO_WM_TEMPLATE_SUBCATEGORY" val="0"/>
  <p:tag name="KSO_WM_SLIDE_TYPE" val="text"/>
  <p:tag name="KSO_WM_SLIDE_SUBTYPE" val="diag"/>
  <p:tag name="KSO_WM_SLIDE_ITEM_CNT" val="4"/>
  <p:tag name="KSO_WM_SLIDE_INDEX" val="3"/>
  <p:tag name="KSO_WM_SLIDE_SIZE" val="822.7*192.6"/>
  <p:tag name="KSO_WM_SLIDE_POSITION" val="68.6502*279"/>
  <p:tag name="KSO_WM_DIAGRAM_GROUP_CODE" val="l1-1"/>
  <p:tag name="KSO_WM_SLIDE_DIAGTYPE" val="l"/>
  <p:tag name="KSO_WM_TAG_VERSION" val="1.0"/>
  <p:tag name="KSO_WM_BEAUTIFY_FLAG" val="#wm#"/>
  <p:tag name="KSO_WM_TEMPLATE_CATEGORY" val="diagram"/>
  <p:tag name="KSO_WM_TEMPLATE_INDEX" val="20191678"/>
  <p:tag name="KSO_WM_SLIDE_LAYOUT" val="a_f_l"/>
  <p:tag name="KSO_WM_SLIDE_LAYOUT_CNT" val="1_1_1"/>
  <p:tag name="KSO_WM_TEMPLATE_MASTER_TYPE" val="0"/>
  <p:tag name="KSO_WM_TEMPLATE_COLOR_TYPE" val="0"/>
</p:tagLst>
</file>

<file path=ppt/tags/tag291.xml><?xml version="1.0" encoding="utf-8"?>
<p:tagLst xmlns:p="http://schemas.openxmlformats.org/presentationml/2006/main">
  <p:tag name="KSO_WM_UNIT_BLOCK" val="0"/>
  <p:tag name="KSO_WM_UNIT_DEC_AREA_ID" val="7a9b7dd859bd4243bed393bfcfe4a4d9"/>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2457_1*i*1"/>
  <p:tag name="KSO_WM_TEMPLATE_CATEGORY" val="diagram"/>
  <p:tag name="KSO_WM_TEMPLATE_INDEX" val="20212457"/>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125c3c4814ce96fb136a2"/>
  <p:tag name="KSO_WM_CHIP_XID" val="5f2125c3c4814ce96fb136a3"/>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VALUE" val="477"/>
  <p:tag name="KSO_WM_TEMPLATE_ASSEMBLE_XID" val="6130c4e1c26b0a66a1c57d16"/>
  <p:tag name="KSO_WM_TEMPLATE_ASSEMBLE_GROUPID" val="6130c4e1c26b0a66a1c57d16"/>
</p:tagLst>
</file>

<file path=ppt/tags/tag292.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457_1*f*1"/>
  <p:tag name="KSO_WM_TEMPLATE_CATEGORY" val="diagram"/>
  <p:tag name="KSO_WM_TEMPLATE_INDEX" val="20212457"/>
  <p:tag name="KSO_WM_UNIT_LAYERLEVEL" val="1"/>
  <p:tag name="KSO_WM_TAG_VERSION" val="1.0"/>
  <p:tag name="KSO_WM_BEAUTIFY_FLAG" val="#wm#"/>
  <p:tag name="KSO_WM_UNIT_DEFAULT_FONT" val="14;20;2"/>
  <p:tag name="KSO_WM_UNIT_BLOCK" val="0"/>
  <p:tag name="KSO_WM_UNIT_VALUE" val="42"/>
  <p:tag name="KSO_WM_UNIT_SHOW_EDIT_AREA_INDICATION" val="1"/>
  <p:tag name="KSO_WM_CHIP_GROUPID" val="5e6b05596848fb12bee65ac8"/>
  <p:tag name="KSO_WM_CHIP_XID" val="5e6b05596848fb12bee65aca"/>
  <p:tag name="KSO_WM_UNIT_DEC_AREA_ID" val="6db5ac41510a427c8cc0f2bb73e4b8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06c9f72d45b944778dc986771bdaec95"/>
  <p:tag name="KSO_WM_UNIT_SUPPORT_BIG_FONT" val="1"/>
  <p:tag name="KSO_WM_UNIT_TEXT_FILL_FORE_SCHEMECOLOR_INDEX_BRIGHTNESS" val="0.25"/>
  <p:tag name="KSO_WM_UNIT_TEXT_FILL_FORE_SCHEMECOLOR_INDEX" val="13"/>
  <p:tag name="KSO_WM_UNIT_TEXT_FILL_TYPE" val="1"/>
  <p:tag name="KSO_WM_TEMPLATE_ASSEMBLE_XID" val="6130c4e1c26b0a66a1c57d16"/>
  <p:tag name="KSO_WM_TEMPLATE_ASSEMBLE_GROUPID" val="6130c4e1c26b0a66a1c57d16"/>
</p:tagLst>
</file>

<file path=ppt/tags/tag2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2457_1*f*2"/>
  <p:tag name="KSO_WM_TEMPLATE_CATEGORY" val="diagram"/>
  <p:tag name="KSO_WM_TEMPLATE_INDEX" val="20212457"/>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c150aab2b870457494e88f6eb6b4fcf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ebaf44787f743ef8736fec93c49829e"/>
  <p:tag name="KSO_WM_UNIT_SUPPORT_BIG_FONT" val="1"/>
  <p:tag name="KSO_WM_UNIT_TEXT_FILL_FORE_SCHEMECOLOR_INDEX_BRIGHTNESS" val="0.25"/>
  <p:tag name="KSO_WM_UNIT_TEXT_FILL_FORE_SCHEMECOLOR_INDEX" val="13"/>
  <p:tag name="KSO_WM_UNIT_TEXT_FILL_TYPE" val="1"/>
  <p:tag name="KSO_WM_TEMPLATE_ASSEMBLE_XID" val="6130c4e1c26b0a66a1c57d16"/>
  <p:tag name="KSO_WM_TEMPLATE_ASSEMBLE_GROUPID" val="6130c4e1c26b0a66a1c57d16"/>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SLIDE_ID" val="diagram2021245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32"/>
  <p:tag name="KSO_WM_SLIDE_POSITION" val="0*60"/>
  <p:tag name="KSO_WM_TAG_VERSION" val="1.0"/>
  <p:tag name="KSO_WM_BEAUTIFY_FLAG" val="#wm#"/>
  <p:tag name="KSO_WM_TEMPLATE_CATEGORY" val="diagram"/>
  <p:tag name="KSO_WM_TEMPLATE_INDEX" val="20212457"/>
  <p:tag name="KSO_WM_SLIDE_LAYOUT" val="d_f"/>
  <p:tag name="KSO_WM_SLIDE_LAYOUT_CNT" val="1_2"/>
  <p:tag name="KSO_WM_SLIDE_LAYOUT_INFO" val="{&quot;direction&quot;:1,&quot;id&quot;:&quot;2021-09-02T20:34:43&quot;,&quot;maxSize&quot;:{&quot;size1&quot;:54.8996432577124},&quot;minSize&quot;:{&quot;size1&quot;:54.8996432577124},&quot;normalSize&quot;:{&quot;size1&quot;:54.8996432577124},&quot;subLayout&quot;:[{&quot;id&quot;:&quot;2021-09-02T20:34:43&quot;,&quot;maxSize&quot;:{&quot;size1&quot;:42.2},&quot;minSize&quot;:{&quot;size1&quot;:42.2},&quot;normalSize&quot;:{&quot;size1&quot;:42.2},&quot;subLayout&quot;:[{&quot;id&quot;:&quot;2021-09-02T20:34:43&quot;,&quot;margin&quot;:{&quot;bottom&quot;:1.2699999809265137,&quot;left&quot;:2.9629998207092285,&quot;right&quot;:2.0899999141693115,&quot;top&quot;:2.117000102996826},&quot;type&quot;:0},{&quot;id&quot;:&quot;2021-09-02T20:34:43&quot;,&quot;margin&quot;:{&quot;bottom&quot;:5.079999923706055,&quot;left&quot;:2.9629998207092285,&quot;right&quot;:2.0899999141693115,&quot;top&quot;:1.2699999809265137},&quot;type&quot;:0}],&quot;type&quot;:0},{&quot;id&quot;:&quot;2021-09-02T20:34:43&quot;,&quot;margin&quot;:{&quot;bottom&quot;:1.6929999589920044,&quot;left&quot;:0.02600000612437725,&quot;right&quot;:2.9629998207092285,&quot;top&quot;:2.117000102996826},&quot;type&quot;:0}],&quot;type&quot;:0}"/>
  <p:tag name="KSO_WM_SLIDE_RATIO" val="1.777778"/>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picture_toward&quot;:0,&quot;picture_dockside&quot;:[],&quot;fill_id&quot;:&quot;6733425f73cb47c89bec9e063555a15e&quot;,&quot;fill_align&quot;:&quot;lb&quot;,&quot;chip_types&quot;:[&quot;text&quot;,&quot;header&quot;]},{&quot;text_align&quot;:&quot;lm&quot;,&quot;text_direction&quot;:&quot;horizontal&quot;,&quot;support_big_font&quot;:true,&quot;picture_toward&quot;:0,&quot;picture_dockside&quot;:[],&quot;fill_id&quot;:&quot;105922bca85f458585bf48d634778bef&quot;,&quot;fill_align&quot;:&quot;lm&quot;,&quot;chip_types&quot;:[&quot;text&quot;]},{&quot;text_align&quot;:&quot;cm&quot;,&quot;text_direction&quot;:&quot;horizontal&quot;,&quot;support_big_font&quot;:false,&quot;picture_toward&quot;:0,&quot;picture_dockside&quot;:[],&quot;fill_id&quot;:&quot;1da56288f82a4e9a88f019c3c70b8b9b&quot;,&quot;fill_align&quot;:&quot;cm&quot;,&quot;chip_types&quot;:[&quot;picture&quot;]}]]"/>
  <p:tag name="KSO_WM_CHIP_XID" val="5f2125c3c4814ce96fb136a3"/>
  <p:tag name="KSO_WM_CHIP_DECFILLPROP" val="[]"/>
  <p:tag name="KSO_WM_SLIDE_CAN_ADD_NAVIGATION" val="1"/>
  <p:tag name="KSO_WM_CHIP_GROUPID" val="5f2125c3c4814ce96fb136a2"/>
  <p:tag name="KSO_WM_SLIDE_BK_DARK_LIGHT" val="2"/>
  <p:tag name="KSO_WM_SLIDE_BACKGROUND_TYPE" val="general"/>
  <p:tag name="KSO_WM_SLIDE_SUPPORT_FEATURE_TYPE" val="0"/>
  <p:tag name="KSO_WM_TEMPLATE_ASSEMBLE_XID" val="6130c4e1c26b0a66a1c57d16"/>
  <p:tag name="KSO_WM_TEMPLATE_ASSEMBLE_GROUPID" val="6130c4e1c26b0a66a1c57d16"/>
</p:tagLst>
</file>

<file path=ppt/tags/tag296.xml><?xml version="1.0" encoding="utf-8"?>
<p:tagLst xmlns:p="http://schemas.openxmlformats.org/presentationml/2006/main">
  <p:tag name="KSO_WM_UNIT_ISCONTENTSTITLE" val="0"/>
  <p:tag name="KSO_WM_UNIT_PRESET_TEXT" val="企业荣誉"/>
  <p:tag name="KSO_WM_UNIT_NOCLEAR" val="0"/>
  <p:tag name="KSO_WM_UNIT_VALUE" val="4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37_1*a*1"/>
  <p:tag name="KSO_WM_TEMPLATE_CATEGORY" val="diagram"/>
  <p:tag name="KSO_WM_TEMPLATE_INDEX" val="2020133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37_1*l_i*1_1"/>
  <p:tag name="KSO_WM_TEMPLATE_CATEGORY" val="diagram"/>
  <p:tag name="KSO_WM_TEMPLATE_INDEX" val="20201337"/>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37_1*l_h_i*1_2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37_1*l_h_i*1_4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37_1*l_h_i*1_1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37_1*l_h_i*1_5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37_1*l_h_i*1_3_1"/>
  <p:tag name="KSO_WM_TEMPLATE_CATEGORY" val="diagram"/>
  <p:tag name="KSO_WM_TEMPLATE_INDEX" val="202013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3.xml><?xml version="1.0" encoding="utf-8"?>
<p:tagLst xmlns:p="http://schemas.openxmlformats.org/presentationml/2006/main">
  <p:tag name="KSO_WM_UNIT_PRESET_TEXT" val="中国最具成长性信托公司&#13;最具投资价值信托产品"/>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37_1*l_h_f*1_4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PRESET_TEXT" val="中国最具成长性信托公司"/>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37_1*l_h_f*1_3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UNIT_PRESET_TEXT" val="中国最具区域影响力信托公司&#13;信托业最具成长性奖"/>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37_1*l_h_f*1_2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KSO_WM_UNIT_PRESET_TEXT" val="金牛集合信托公司奖&#13;中国优秀信托公司"/>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37_1*l_h_f*1_5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PRESET_TEXT" val="中国优秀风控信托公司&#13;年度最具影响力信托公司&#13;优秀绿色信托计划"/>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37_1*l_h_f*1_1_1"/>
  <p:tag name="KSO_WM_TEMPLATE_CATEGORY" val="diagram"/>
  <p:tag name="KSO_WM_TEMPLATE_INDEX" val="2020133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KSO_WM_UNIT_VALUE" val="1047*176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37_1*d*1"/>
  <p:tag name="KSO_WM_TEMPLATE_CATEGORY" val="diagram"/>
  <p:tag name="KSO_WM_TEMPLATE_INDEX" val="20201337"/>
  <p:tag name="KSO_WM_UNIT_LAYERLEVEL" val="1"/>
  <p:tag name="KSO_WM_TAG_VERSION" val="1.0"/>
  <p:tag name="KSO_WM_BEAUTIFY_FLAG" val="#wm#"/>
  <p:tag name="KSO_WM_UNIT_USESOURCEFORMAT_APPLY" val="1"/>
</p:tagLst>
</file>

<file path=ppt/tags/tag309.xml><?xml version="1.0" encoding="utf-8"?>
<p:tagLst xmlns:p="http://schemas.openxmlformats.org/presentationml/2006/main">
  <p:tag name="KSO_WM_BEAUTIFY_FLAG" val="#wm#"/>
  <p:tag name="KSO_WM_TEMPLATE_CATEGORY" val="diagram"/>
  <p:tag name="KSO_WM_TEMPLATE_INDEX" val="20201337"/>
  <p:tag name="KSO_WM_SLIDE_ID" val="diagram20201337_1"/>
  <p:tag name="KSO_WM_TEMPLATE_SUBCATEGORY" val="0"/>
  <p:tag name="KSO_WM_SLIDE_TYPE" val="text"/>
  <p:tag name="KSO_WM_SLIDE_SUBTYPE" val="diag"/>
  <p:tag name="KSO_WM_SLIDE_ITEM_CNT" val="5"/>
  <p:tag name="KSO_WM_SLIDE_INDEX" val="1"/>
  <p:tag name="KSO_WM_SLIDE_SIZE" val="907.53*384.723"/>
  <p:tag name="KSO_WM_SLIDE_POSITION" val="12.9554*155.277"/>
  <p:tag name="KSO_WM_DIAGRAM_GROUP_CODE" val="l1-1"/>
  <p:tag name="KSO_WM_SLIDE_DIAGTYPE" val="l"/>
  <p:tag name="KSO_WM_TAG_VERSION" val="1.0"/>
  <p:tag name="KSO_WM_SLIDE_LAYOUT" val="a_b_d_l"/>
  <p:tag name="KSO_WM_SLIDE_LAYOUT_CNT" val="1_1_1_1"/>
</p:tagLst>
</file>

<file path=ppt/tags/tag3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12.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313.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314.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16.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317.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19.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32.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21.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322.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24.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26.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328.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d*1_1"/>
  <p:tag name="KSO_WM_TEMPLATE_CATEGORY" val="diagram"/>
  <p:tag name="KSO_WM_TEMPLATE_INDEX" val="20201341"/>
  <p:tag name="KSO_WM_UNIT_LAYERLEVEL" val="1_1"/>
  <p:tag name="KSO_WM_TAG_VERSION" val="1.0"/>
  <p:tag name="KSO_WM_BEAUTIFY_FLAG" val="#wm#"/>
  <p:tag name="KSO_WM_UNIT_VALUE" val="600*600"/>
  <p:tag name="KSO_WM_DIAGRAM_GROUP_CODE" val="m1-1"/>
  <p:tag name="KSO_WM_UNIT_TYPE" val="m_d"/>
  <p:tag name="KSO_WM_UNIT_INDEX" val="1_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1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92"/>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1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1_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1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2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VALUE" val="207"/>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2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2_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2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3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3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3_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3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4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88"/>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4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4_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4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5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5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5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5_2"/>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5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5_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6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6_1"/>
  <p:tag name="KSO_WM_UNIT_PRESET_TEXT" val="单击此处添加文本具体内容，简明扼要的阐述您的观点。根据需要可酌情增减文字，以便观者准确的理解您传达的思想。"/>
  <p:tag name="KSO_WM_UNIT_VALUE" val="66"/>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6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6_1"/>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6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6_2"/>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f*1_7_1"/>
  <p:tag name="KSO_WM_TEMPLATE_CATEGORY" val="diagram"/>
  <p:tag name="KSO_WM_TEMPLATE_INDEX" val="20201341"/>
  <p:tag name="KSO_WM_UNIT_LAYERLEVEL" val="1_1_1"/>
  <p:tag name="KSO_WM_TAG_VERSION" val="1.0"/>
  <p:tag name="KSO_WM_BEAUTIFY_FLAG" val="#wm#"/>
  <p:tag name="KSO_WM_UNIT_NOCLEAR" val="0"/>
  <p:tag name="KSO_WM_DIAGRAM_GROUP_CODE" val="m1-1"/>
  <p:tag name="KSO_WM_UNIT_TYPE" val="m_h_f"/>
  <p:tag name="KSO_WM_UNIT_INDEX" val="1_7_1"/>
  <p:tag name="KSO_WM_UNIT_PRESET_TEXT" val="单击此处添加文本具体内容，简明扼要的阐述您的观点。根据需要可酌情增减文字，以便观者准确的理解您传达的思想。"/>
  <p:tag name="KSO_WM_UNIT_VALUE" val="88"/>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7_1"/>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7_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m_h_i*1_7_2"/>
  <p:tag name="KSO_WM_TEMPLATE_CATEGORY" val="diagram"/>
  <p:tag name="KSO_WM_TEMPLATE_INDEX" val="20201341"/>
  <p:tag name="KSO_WM_UNIT_LAYERLEVEL" val="1_1_1"/>
  <p:tag name="KSO_WM_TAG_VERSION" val="1.0"/>
  <p:tag name="KSO_WM_BEAUTIFY_FLAG" val="#wm#"/>
  <p:tag name="KSO_WM_DIAGRAM_GROUP_CODE" val="m1-1"/>
  <p:tag name="KSO_WM_UNIT_TYPE" val="m_h_i"/>
  <p:tag name="KSO_WM_UNIT_INDEX" val="1_7_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1_1*a*1"/>
  <p:tag name="KSO_WM_TEMPLATE_CATEGORY" val="diagram"/>
  <p:tag name="KSO_WM_TEMPLATE_INDEX" val="20201341"/>
  <p:tag name="KSO_WM_UNIT_LAYERLEVEL" val="1"/>
  <p:tag name="KSO_WM_TAG_VERSION" val="1.0"/>
  <p:tag name="KSO_WM_BEAUTIFY_FLAG" val="#wm#"/>
  <p:tag name="KSO_WM_UNIT_ISCONTENTSTITLE" val="0"/>
  <p:tag name="KSO_WM_UNIT_PRESET_TEXT" val="添加标题"/>
  <p:tag name="KSO_WM_UNIT_NOCLEAR" val="0"/>
  <p:tag name="KSO_WM_UNIT_VALUE" val="43"/>
  <p:tag name="KSO_WM_DIAGRAM_GROUP_CODE" val="m1-1"/>
  <p:tag name="KSO_WM_UNIT_TYPE" val="a"/>
  <p:tag name="KSO_WM_UNIT_INDEX" val="1"/>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BEAUTIFY_FLAG" val="#wm#"/>
  <p:tag name="KSO_WM_TEMPLATE_CATEGORY" val="diagram"/>
  <p:tag name="KSO_WM_TEMPLATE_INDEX" val="20201341"/>
  <p:tag name="KSO_WM_SLIDE_ID" val="diagram20201341_1"/>
  <p:tag name="KSO_WM_TEMPLATE_SUBCATEGORY" val="0"/>
  <p:tag name="KSO_WM_SLIDE_TYPE" val="text"/>
  <p:tag name="KSO_WM_SLIDE_SUBTYPE" val="diag"/>
  <p:tag name="KSO_WM_SLIDE_ITEM_CNT" val="7"/>
  <p:tag name="KSO_WM_SLIDE_INDEX" val="1"/>
  <p:tag name="KSO_WM_SLIDE_SIZE" val="876.45*376.093"/>
  <p:tag name="KSO_WM_SLIDE_POSITION" val="41.775*123.107"/>
  <p:tag name="KSO_WM_TAG_VERSION" val="1.0"/>
  <p:tag name="KSO_WM_DIAGRAM_GROUP_CODE" val="m1-1"/>
  <p:tag name="KSO_WM_SLIDE_DIAGTYPE" val="m"/>
  <p:tag name="KSO_WM_SLIDE_LAYOUT" val="a_f_m"/>
  <p:tag name="KSO_WM_SLIDE_LAYOUT_CNT" val="1_1_1"/>
</p:tagLst>
</file>

<file path=ppt/tags/tag35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35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3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3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3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3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3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3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3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0644_1*b*1"/>
  <p:tag name="KSO_WM_TEMPLATE_CATEGORY" val="diagram"/>
  <p:tag name="KSO_WM_TEMPLATE_INDEX" val="20200644"/>
  <p:tag name="KSO_WM_UNIT_LAYERLEVEL" val="1"/>
  <p:tag name="KSO_WM_TAG_VERSION" val="1.0"/>
  <p:tag name="KSO_WM_BEAUTIFY_FLAG" val="#wm#"/>
  <p:tag name="KSO_WM_UNIT_PRESET_TEXT" val="WPS office"/>
  <p:tag name="KSO_WM_UNIT_TEXT_FILL_FORE_SCHEMECOLOR_INDEX" val="14"/>
  <p:tag name="KSO_WM_UNIT_TEXT_FILL_TYPE" val="1"/>
  <p:tag name="KSO_WM_UNIT_USESOURCEFORMAT_APPLY" val="1"/>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377.xml><?xml version="1.0" encoding="utf-8"?>
<p:tagLst xmlns:p="http://schemas.openxmlformats.org/presentationml/2006/main">
  <p:tag name="ISPRING_PRESENTATION_TITLE" val="PowerPoint 演示文稿"/>
  <p:tag name="COMMONDATA" val="eyJoZGlkIjoiNWVlNjgzMjI3MjA2NDk3ZGIyMWMzNTczOWViNWQ5N2QifQ=="/>
  <p:tag name="KSO_WPP_MARK_KEY" val="eef75f91-f59e-48d5-8ffd-49411fda3659"/>
</p:tagLst>
</file>

<file path=ppt/tags/tag38.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40.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4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4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8_1*l_h_f*1_1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8_1*l_h_f*1_2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8_1*l_h_f*1_3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6.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3*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4*m_h_f*1_1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4*m_h_f*1_2_1"/>
  <p:tag name="KSO_WM_UNIT_LAYERLEVEL" val="1_1_1"/>
  <p:tag name="KSO_WM_UNIT_VALUE" val="17"/>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4*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4_1"/>
  <p:tag name="KSO_WM_UNIT_ID" val="diagram160193_4*m_h_f*1_4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5_1"/>
  <p:tag name="KSO_WM_UNIT_ID" val="diagram160193_4*m_h_f*1_5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BEAUTIFY_FLAG" val="#wm#"/>
  <p:tag name="KSO_WM_TEMPLATE_CATEGORY" val="diagram"/>
  <p:tag name="KSO_WM_TEMPLATE_INDEX" val="160193"/>
  <p:tag name="KSO_WM_SLIDE_ID" val="diagram160193_3"/>
  <p:tag name="KSO_WM_SLIDE_INDEX" val="3"/>
  <p:tag name="KSO_WM_SLIDE_ITEM_CNT" val="5"/>
  <p:tag name="KSO_WM_SLIDE_LAYOUT" val="a_m"/>
  <p:tag name="KSO_WM_SLIDE_LAYOUT_CNT" val="1_1"/>
  <p:tag name="KSO_WM_SLIDE_TYPE" val="text"/>
  <p:tag name="KSO_WM_SLIDE_POSITION" val="197.709*156.048"/>
  <p:tag name="KSO_WM_SLIDE_SIZE" val="592.914*303.722"/>
  <p:tag name="KSO_WM_DIAGRAM_GROUP_CODE" val="m1-1"/>
  <p:tag name="KSO_WM_TAG_VERSION" val="1.0"/>
  <p:tag name="KSO_WM_TEMPLATE_SUBCATEGORY" val="0"/>
  <p:tag name="KSO_WM_SLIDE_DIAGTYPE" val="m"/>
  <p:tag name="KSO_WM_SLIDE_SUBTYPE" val="diag"/>
</p:tagLst>
</file>

<file path=ppt/tags/tag92.xml><?xml version="1.0" encoding="utf-8"?>
<p:tagLst xmlns:p="http://schemas.openxmlformats.org/presentationml/2006/main">
  <p:tag name="KSO_WM_UNIT_VALUE" val="1734*3384"/>
  <p:tag name="KSO_WM_UNIT_HIGHLIGHT" val="0"/>
  <p:tag name="KSO_WM_UNIT_COMPATIBLE" val="1"/>
  <p:tag name="KSO_WM_UNIT_DIAGRAM_ISNUMVISUAL" val="0"/>
  <p:tag name="KSO_WM_UNIT_DIAGRAM_ISREFERUNIT" val="0"/>
  <p:tag name="KSO_WM_UNIT_TYPE" val="d"/>
  <p:tag name="KSO_WM_UNIT_INDEX" val="1"/>
  <p:tag name="KSO_WM_UNIT_ID" val="diagram20211085_1*d*1"/>
  <p:tag name="KSO_WM_TEMPLATE_CATEGORY" val="diagram"/>
  <p:tag name="KSO_WM_TEMPLATE_INDEX" val="20211085"/>
  <p:tag name="KSO_WM_UNIT_LAYERLEVEL" val="1"/>
  <p:tag name="KSO_WM_TAG_VERSION" val="1.0"/>
  <p:tag name="KSO_WM_BEAUTIFY_FLAG" val="#wm#"/>
  <p:tag name="KSO_WM_CHIP_GROUPID" val="5e7310da9a230a26b9e88a19"/>
  <p:tag name="KSO_WM_CHIP_XID" val="5e7310da9a230a26b9e88a1a"/>
  <p:tag name="KSO_WM_UNIT_DEC_AREA_ID" val="cd3db4aea44a487d9776488edd7011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be8c49996994971a050db2db8aa16e2"/>
  <p:tag name="KSO_WM_UNIT_PLACING_PICTURE" val="abe8c49996994971a050db2db8aa16e2"/>
  <p:tag name="KSO_WM_TEMPLATE_ASSEMBLE_XID" val="60656ea34054ed1e2fb7fcd6"/>
  <p:tag name="KSO_WM_TEMPLATE_ASSEMBLE_GROUPID" val="60656ea34054ed1e2fb7fcd6"/>
</p:tagLst>
</file>

<file path=ppt/tags/tag93.xml><?xml version="1.0" encoding="utf-8"?>
<p:tagLst xmlns:p="http://schemas.openxmlformats.org/presentationml/2006/main">
  <p:tag name="KSO_WM_UNIT_ADJUSTLAYOUT_ID" val="5"/>
  <p:tag name="KSO_WM_UNIT_COLOR_SCHEME_SHAPE_ID" val="5"/>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1"/>
  <p:tag name="KSO_WM_UNIT_ID" val="diagram20211085_1*i*1"/>
  <p:tag name="KSO_WM_TEMPLATE_CATEGORY" val="diagram"/>
  <p:tag name="KSO_WM_TEMPLATE_INDEX" val="20211085"/>
  <p:tag name="KSO_WM_UNIT_LAYERLEVEL" val="1"/>
  <p:tag name="KSO_WM_TAG_VERSION" val="1.0"/>
  <p:tag name="KSO_WM_BEAUTIFY_FLAG" val="#wm#"/>
  <p:tag name="KSO_WM_UNIT_BLOCK" val="0"/>
  <p:tag name="KSO_WM_UNIT_SM_LIMIT_TYPE" val="2"/>
  <p:tag name="KSO_WM_UNIT_DECORATE_INFO" val="{&quot;DecorateInfoH&quot;:{&quot;IsAbs&quot;:false},&quot;DecorateInfoW&quot;:{&quot;IsAbs&quot;:false},&quot;DecorateInfoX&quot;:{&quot;IsAbs&quot;:true,&quot;Pos&quot;:1},&quot;DecorateInfoY&quot;:{&quot;IsAbs&quot;:true,&quot;Pos&quot;:1},&quot;ReferentInfo&quot;:{&quot;Id&quot;:&quot;dccbab8471cb4953ae035d41f40df392&quot;,&quot;X&quot;:{&quot;Pos&quot;:1},&quot;Y&quot;:{&quot;Pos&quot;:1}},&quot;whChangeMode&quot;:1}"/>
  <p:tag name="KSO_WM_UNIT_DEC_AREA_ID" val="9838a9501ad842ea9efac6fa71453c46"/>
  <p:tag name="KSO_WM_CHIP_GROUPID" val="5eb27342b578bff8f7541e2b"/>
  <p:tag name="KSO_WM_CHIP_XID" val="5ea64430660c33b3b8e6a621"/>
  <p:tag name="KSO_WM_UNIT_FILL_FORE_SCHEMECOLOR_INDEX_BRIGHTNESS" val="0.1"/>
  <p:tag name="KSO_WM_UNIT_FILL_FORE_SCHEMECOLOR_INDEX" val="15"/>
  <p:tag name="KSO_WM_UNIT_FILL_TYPE" val="1"/>
  <p:tag name="KSO_WM_UNIT_TEXT_FILL_FORE_SCHEMECOLOR_INDEX_BRIGHTNESS" val="0"/>
  <p:tag name="KSO_WM_UNIT_TEXT_FILL_FORE_SCHEMECOLOR_INDEX" val="14"/>
  <p:tag name="KSO_WM_UNIT_TEXT_FILL_TYPE" val="1"/>
  <p:tag name="KSO_WM_UNIT_VALUE" val="300"/>
  <p:tag name="KSO_WM_TEMPLATE_ASSEMBLE_XID" val="60656ea34054ed1e2fb7fcd6"/>
  <p:tag name="KSO_WM_TEMPLATE_ASSEMBLE_GROUPID" val="60656ea34054ed1e2fb7fcd6"/>
</p:tagLst>
</file>

<file path=ppt/tags/tag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85_1*f*1"/>
  <p:tag name="KSO_WM_TEMPLATE_CATEGORY" val="diagram"/>
  <p:tag name="KSO_WM_TEMPLATE_INDEX" val="20211085"/>
  <p:tag name="KSO_WM_UNIT_LAYERLEVEL" val="1"/>
  <p:tag name="KSO_WM_TAG_VERSION" val="1.0"/>
  <p:tag name="KSO_WM_BEAUTIFY_FLAG" val="#wm#"/>
  <p:tag name="KSO_WM_UNIT_DEFAULT_FONT" val="14;20;2"/>
  <p:tag name="KSO_WM_UNIT_BLOCK" val="0"/>
  <p:tag name="KSO_WM_UNIT_VALUE" val="92"/>
  <p:tag name="KSO_WM_UNIT_SHOW_EDIT_AREA_INDICATION" val="1"/>
  <p:tag name="KSO_WM_CHIP_GROUPID" val="5e6b05596848fb12bee65ac8"/>
  <p:tag name="KSO_WM_CHIP_XID" val="5e6b05596848fb12bee65aca"/>
  <p:tag name="KSO_WM_UNIT_DEC_AREA_ID" val="dccbab8471cb4953ae035d41f40df3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10ce14ddf5647dba06c3f4166addced"/>
  <p:tag name="KSO_WM_UNIT_TEXT_FILL_FORE_SCHEMECOLOR_INDEX_BRIGHTNESS" val="0.25"/>
  <p:tag name="KSO_WM_UNIT_TEXT_FILL_FORE_SCHEMECOLOR_INDEX" val="13"/>
  <p:tag name="KSO_WM_UNIT_TEXT_FILL_TYPE" val="1"/>
  <p:tag name="KSO_WM_TEMPLATE_ASSEMBLE_XID" val="60656ea34054ed1e2fb7fcd6"/>
  <p:tag name="KSO_WM_TEMPLATE_ASSEMBLE_GROUPID" val="60656ea34054ed1e2fb7fcd6"/>
</p:tagLst>
</file>

<file path=ppt/tags/tag95.xml><?xml version="1.0" encoding="utf-8"?>
<p:tagLst xmlns:p="http://schemas.openxmlformats.org/presentationml/2006/main">
  <p:tag name="KSO_WM_UNIT_ADJUSTLAYOUT_ID" val="8"/>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1085_1*i*2"/>
  <p:tag name="KSO_WM_TEMPLATE_CATEGORY" val="diagram"/>
  <p:tag name="KSO_WM_TEMPLATE_INDEX" val="20211085"/>
  <p:tag name="KSO_WM_UNIT_LAYERLEVEL" val="1"/>
  <p:tag name="KSO_WM_TAG_VERSION" val="1.0"/>
  <p:tag name="KSO_WM_BEAUTIFY_FLAG" val="#wm#"/>
  <p:tag name="KSO_WM_UNIT_SM_LIMIT_TYPE" val="0"/>
  <p:tag name="KSO_WM_UNIT_BLOCK" val="0"/>
  <p:tag name="KSO_WM_UNIT_DECORATE_INFO" val="{&quot;DecorateInfoH&quot;:{&quot;IsAbs&quot;:true},&quot;DecorateInfoW&quot;:{&quot;IsAbs&quot;:true},&quot;DecorateInfoX&quot;:{&quot;IsAbs&quot;:true,&quot;Pos&quot;:2},&quot;DecorateInfoY&quot;:{&quot;IsAbs&quot;:true,&quot;Pos&quot;:2},&quot;ReferentInfo&quot;:{&quot;Id&quot;:&quot;dccbab8471cb4953ae035d41f40df392&quot;,&quot;X&quot;:{&quot;Pos&quot;:0},&quot;Y&quot;:{&quot;Pos&quot;:0}},&quot;whChangeMode&quot;:0}"/>
  <p:tag name="KSO_WM_UNIT_DEC_AREA_ID" val="bfb6e77b61364aa08bd153b12ea69141"/>
  <p:tag name="KSO_WM_CHIP_GROUPID" val="5eb27342b578bff8f7541e2b"/>
  <p:tag name="KSO_WM_CHIP_XID" val="5ea64430660c33b3b8e6a62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34054ed1e2fb7fcd6"/>
  <p:tag name="KSO_WM_TEMPLATE_ASSEMBLE_GROUPID" val="60656ea34054ed1e2fb7fcd6"/>
  <p:tag name="KSO_WM_UNIT_PLACING_PICTURE_USER_VIEWPORT" val="{&quot;height&quot;:803,&quot;width&quot;:396}"/>
</p:tagLst>
</file>

<file path=ppt/tags/tag96.xml><?xml version="1.0" encoding="utf-8"?>
<p:tagLst xmlns:p="http://schemas.openxmlformats.org/presentationml/2006/main">
  <p:tag name="KSO_WM_UNIT_ADJUSTLAYOUT_ID" val="9"/>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211085_1*i*3"/>
  <p:tag name="KSO_WM_TEMPLATE_CATEGORY" val="diagram"/>
  <p:tag name="KSO_WM_TEMPLATE_INDEX" val="20211085"/>
  <p:tag name="KSO_WM_UNIT_LAYERLEVEL" val="1"/>
  <p:tag name="KSO_WM_TAG_VERSION" val="1.0"/>
  <p:tag name="KSO_WM_BEAUTIFY_FLAG" val="#wm#"/>
  <p:tag name="KSO_WM_UNIT_SM_LIMIT_TYPE" val="0"/>
  <p:tag name="KSO_WM_UNIT_BLOCK" val="0"/>
  <p:tag name="KSO_WM_UNIT_DECORATE_INFO" val="{&quot;DecorateInfoH&quot;:{&quot;IsAbs&quot;:true},&quot;DecorateInfoW&quot;:{&quot;IsAbs&quot;:true},&quot;DecorateInfoX&quot;:{&quot;IsAbs&quot;:true,&quot;Pos&quot;:2},&quot;DecorateInfoY&quot;:{&quot;IsAbs&quot;:true,&quot;Pos&quot;:2},&quot;ReferentInfo&quot;:{&quot;Id&quot;:&quot;dccbab8471cb4953ae035d41f40df392&quot;,&quot;X&quot;:{&quot;Pos&quot;:0},&quot;Y&quot;:{&quot;Pos&quot;:0}},&quot;whChangeMode&quot;:0}"/>
  <p:tag name="KSO_WM_UNIT_DEC_AREA_ID" val="4da9bbaf5d944bb6a8b0b1120044288c"/>
  <p:tag name="KSO_WM_CHIP_GROUPID" val="5eb27342b578bff8f7541e2b"/>
  <p:tag name="KSO_WM_CHIP_XID" val="5ea64430660c33b3b8e6a621"/>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34054ed1e2fb7fcd6"/>
  <p:tag name="KSO_WM_TEMPLATE_ASSEMBLE_GROUPID" val="60656ea34054ed1e2fb7fcd6"/>
  <p:tag name="KSO_WM_UNIT_PLACING_PICTURE_USER_VIEWPORT" val="{&quot;height&quot;:803,&quot;width&quot;:396}"/>
</p:tagLst>
</file>

<file path=ppt/tags/tag97.xml><?xml version="1.0" encoding="utf-8"?>
<p:tagLst xmlns:p="http://schemas.openxmlformats.org/presentationml/2006/main">
  <p:tag name="KSO_WM_UNIT_ADJUSTLAYOUT_ID" val="11"/>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211085_1*i*4"/>
  <p:tag name="KSO_WM_TEMPLATE_CATEGORY" val="diagram"/>
  <p:tag name="KSO_WM_TEMPLATE_INDEX" val="20211085"/>
  <p:tag name="KSO_WM_UNIT_LAYERLEVEL" val="1"/>
  <p:tag name="KSO_WM_TAG_VERSION" val="1.0"/>
  <p:tag name="KSO_WM_BEAUTIFY_FLAG" val="#wm#"/>
  <p:tag name="KSO_WM_UNIT_SM_LIMIT_TYPE" val="0"/>
  <p:tag name="KSO_WM_UNIT_BLOCK" val="0"/>
  <p:tag name="KSO_WM_UNIT_DECORATE_INFO" val="{&quot;DecorateInfoH&quot;:{&quot;IsAbs&quot;:true},&quot;DecorateInfoW&quot;:{&quot;IsAbs&quot;:true},&quot;DecorateInfoX&quot;:{&quot;IsAbs&quot;:true,&quot;Pos&quot;:0},&quot;DecorateInfoY&quot;:{&quot;IsAbs&quot;:true,&quot;Pos&quot;:0},&quot;ReferentInfo&quot;:{&quot;Id&quot;:&quot;dccbab8471cb4953ae035d41f40df392&quot;,&quot;X&quot;:{&quot;Pos&quot;:2},&quot;Y&quot;:{&quot;Pos&quot;:2}},&quot;whChangeMode&quot;:0}"/>
  <p:tag name="KSO_WM_UNIT_DEC_AREA_ID" val="ce6d736fcc0d4588b614fa811a728c27"/>
  <p:tag name="KSO_WM_CHIP_GROUPID" val="5eb27342b578bff8f7541e2b"/>
  <p:tag name="KSO_WM_CHIP_XID" val="5ea64430660c33b3b8e6a62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34054ed1e2fb7fcd6"/>
  <p:tag name="KSO_WM_TEMPLATE_ASSEMBLE_GROUPID" val="60656ea34054ed1e2fb7fcd6"/>
</p:tagLst>
</file>

<file path=ppt/tags/tag98.xml><?xml version="1.0" encoding="utf-8"?>
<p:tagLst xmlns:p="http://schemas.openxmlformats.org/presentationml/2006/main">
  <p:tag name="KSO_WM_UNIT_ADJUSTLAYOUT_ID" val="12"/>
  <p:tag name="KSO_WM_UNIT_COLOR_SCHEME_SHAPE_ID" val="1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211085_1*i*5"/>
  <p:tag name="KSO_WM_TEMPLATE_CATEGORY" val="diagram"/>
  <p:tag name="KSO_WM_TEMPLATE_INDEX" val="20211085"/>
  <p:tag name="KSO_WM_UNIT_LAYERLEVEL" val="1"/>
  <p:tag name="KSO_WM_TAG_VERSION" val="1.0"/>
  <p:tag name="KSO_WM_BEAUTIFY_FLAG" val="#wm#"/>
  <p:tag name="KSO_WM_UNIT_SM_LIMIT_TYPE" val="0"/>
  <p:tag name="KSO_WM_UNIT_BLOCK" val="0"/>
  <p:tag name="KSO_WM_UNIT_DECORATE_INFO" val="{&quot;DecorateInfoH&quot;:{&quot;IsAbs&quot;:true},&quot;DecorateInfoW&quot;:{&quot;IsAbs&quot;:true},&quot;DecorateInfoX&quot;:{&quot;IsAbs&quot;:true,&quot;Pos&quot;:0},&quot;DecorateInfoY&quot;:{&quot;IsAbs&quot;:true,&quot;Pos&quot;:0},&quot;ReferentInfo&quot;:{&quot;Id&quot;:&quot;dccbab8471cb4953ae035d41f40df392&quot;,&quot;X&quot;:{&quot;Pos&quot;:2},&quot;Y&quot;:{&quot;Pos&quot;:2}},&quot;whChangeMode&quot;:0}"/>
  <p:tag name="KSO_WM_UNIT_DEC_AREA_ID" val="6dcd202f00a34d6b93078c060f8b1452"/>
  <p:tag name="KSO_WM_CHIP_GROUPID" val="5eb27342b578bff8f7541e2b"/>
  <p:tag name="KSO_WM_CHIP_XID" val="5ea64430660c33b3b8e6a621"/>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2"/>
  <p:tag name="KSO_WM_TEMPLATE_ASSEMBLE_XID" val="60656ea34054ed1e2fb7fcd6"/>
  <p:tag name="KSO_WM_TEMPLATE_ASSEMBLE_GROUPID" val="60656ea34054ed1e2fb7fcd6"/>
</p:tagLst>
</file>

<file path=ppt/tags/tag99.xml><?xml version="1.0" encoding="utf-8"?>
<p:tagLst xmlns:p="http://schemas.openxmlformats.org/presentationml/2006/main">
  <p:tag name="KSO_WM_SLIDE_ID" val="diagram20211085_1"/>
  <p:tag name="KSO_WM_TEMPLATE_SUBCATEGORY" val="21"/>
  <p:tag name="KSO_WM_SLIDE_TYPE" val="text"/>
  <p:tag name="KSO_WM_SLIDE_SUBTYPE" val="picTxt"/>
  <p:tag name="KSO_WM_SLIDE_ITEM_CNT" val="0"/>
  <p:tag name="KSO_WM_SLIDE_INDEX" val="1"/>
  <p:tag name="KSO_WM_SLIDE_SIZE" val="960*492"/>
  <p:tag name="KSO_WM_SLIDE_POSITION" val="0*23"/>
  <p:tag name="KSO_WM_DIAGRAM_GROUP_CODE" val="l1-1"/>
  <p:tag name="KSO_WM_SLIDE_DIAGTYPE" val="l"/>
  <p:tag name="KSO_WM_TAG_VERSION" val="1.0"/>
  <p:tag name="KSO_WM_BEAUTIFY_FLAG" val="#wm#"/>
  <p:tag name="KSO_WM_TEMPLATE_CATEGORY" val="diagram"/>
  <p:tag name="KSO_WM_TEMPLATE_INDEX" val="20211085"/>
  <p:tag name="KSO_WM_SLIDE_LAYOUT" val="d_f"/>
  <p:tag name="KSO_WM_SLIDE_LAYOUT_CNT" val="1_1"/>
  <p:tag name="KSO_WM_TEMPLATE_MASTER_TYPE" val="0"/>
  <p:tag name="KSO_WM_TEMPLATE_COLOR_TYPE" val="1"/>
  <p:tag name="KSO_WM_SLIDE_LAYOUT_INFO" val="{&quot;backgroundInfo&quot;:[{&quot;bottom&quot;:0,&quot;bottomAbs&quot;:false,&quot;left&quot;:0,&quot;leftAbs&quot;:false,&quot;right&quot;:0,&quot;rightAbs&quot;:false,&quot;top&quot;:0,&quot;topAbs&quot;:false,&quot;type&quot;:&quot;general&quot;}],&quot;id&quot;:&quot;2021-04-01T15:10:16&quot;,&quot;maxSize&quot;:{&quot;size1&quot;:64.4},&quot;minSize&quot;:{&quot;size1&quot;:64.4},&quot;normalSize&quot;:{&quot;size1&quot;:64.4},&quot;subLayout&quot;:[{&quot;id&quot;:&quot;2021-04-01T15:10:16&quot;,&quot;type&quot;:0},{&quot;id&quot;:&quot;2021-04-01T15:10:16&quot;,&quot;margin&quot;:{&quot;bottom&quot;:3.809999942779541,&quot;left&quot;:2.117000102996826,&quot;right&quot;:2.117000102996826,&quot;top&quot;:0},&quot;type&quot;:0}],&quot;type&quot;:0}"/>
  <p:tag name="KSO_WM_SLIDE_BACKGROUND" val="[&quot;general&quot;]"/>
  <p:tag name="KSO_WM_SLIDE_RATIO" val="1.777778"/>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64430660c33b3b8e6a621"/>
  <p:tag name="KSO_WM_CHIP_FILLPROP" val="[[{&quot;text_align&quot;:&quot;cm&quot;,&quot;text_direction&quot;:&quot;horizontal&quot;,&quot;support_big_font&quot;:false,&quot;picture_toward&quot;:0,&quot;picture_dockside&quot;:[],&quot;fill_id&quot;:&quot;89089b1462d74639b0400149bfd4ee36&quot;,&quot;fill_align&quot;:&quot;cm&quot;,&quot;chip_types&quot;:[&quot;picture&quot;]},{&quot;text_align&quot;:&quot;cm&quot;,&quot;text_direction&quot;:&quot;horizontal&quot;,&quot;support_big_font&quot;:false,&quot;picture_toward&quot;:0,&quot;picture_dockside&quot;:[],&quot;fill_id&quot;:&quot;dbcbd2b6a8ed48368bb426bf1cc45816&quot;,&quot;fill_align&quot;:&quot;cm&quot;,&quot;chip_types&quot;:[&quot;text&quot;,&quot;header&quot;]}]]"/>
  <p:tag name="KSO_WM_CHIP_DECFILLPROP" val="[]"/>
  <p:tag name="KSO_WM_CHIP_GROUPID" val="5eb27342b578bff8f7541e2b"/>
  <p:tag name="KSO_WM_SLIDE_BK_DARK_LIGHT" val="2"/>
  <p:tag name="KSO_WM_SLIDE_BACKGROUND_TYPE" val="general"/>
  <p:tag name="KSO_WM_SLIDE_SUPPORT_FEATURE_TYPE" val="0"/>
  <p:tag name="KSO_WM_TEMPLATE_ASSEMBLE_XID" val="60656ea34054ed1e2fb7fcd6"/>
  <p:tag name="KSO_WM_TEMPLATE_ASSEMBLE_GROUPID" val="60656ea34054ed1e2fb7fcd6"/>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6721</Words>
  <Application>WPS 演示</Application>
  <PresentationFormat>宽屏</PresentationFormat>
  <Paragraphs>362</Paragraphs>
  <Slides>31</Slides>
  <Notes>25</Notes>
  <HiddenSlides>0</HiddenSlides>
  <MMClips>1</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31</vt:i4>
      </vt:variant>
    </vt:vector>
  </HeadingPairs>
  <TitlesOfParts>
    <vt:vector size="57" baseType="lpstr">
      <vt:lpstr>Arial</vt:lpstr>
      <vt:lpstr>宋体</vt:lpstr>
      <vt:lpstr>Wingdings</vt:lpstr>
      <vt:lpstr>Noto Sans S Chinese Bold</vt:lpstr>
      <vt:lpstr>Montserrat Semi</vt:lpstr>
      <vt:lpstr>Poppins SemiBold</vt:lpstr>
      <vt:lpstr>华文隶书</vt:lpstr>
      <vt:lpstr>微软雅黑</vt:lpstr>
      <vt:lpstr>华文琥珀</vt:lpstr>
      <vt:lpstr>Segoe UI</vt:lpstr>
      <vt:lpstr>Wingdings</vt:lpstr>
      <vt:lpstr>字魂58号-创中黑</vt:lpstr>
      <vt:lpstr>等线</vt:lpstr>
      <vt:lpstr>汉仪旗黑-45S</vt:lpstr>
      <vt:lpstr>黑体</vt:lpstr>
      <vt:lpstr>思源宋体 Heavy</vt:lpstr>
      <vt:lpstr>Arial Unicode MS</vt:lpstr>
      <vt:lpstr>Open Sans</vt:lpstr>
      <vt:lpstr>Segoe Print</vt:lpstr>
      <vt:lpstr>Segoe UI Light</vt:lpstr>
      <vt:lpstr>思源黑体 CN Light</vt:lpstr>
      <vt:lpstr>Calibri</vt:lpstr>
      <vt:lpstr>Latha</vt:lpstr>
      <vt:lpstr>Cordia New</vt:lpstr>
      <vt:lpstr>千图网拥有20W+精美PPT模板 更多PPT模板下载至：www.58pic.com/office/ppt​​</vt:lpstr>
      <vt:lpstr>1_千图网拥有20W+精美PPT模板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263</cp:revision>
  <dcterms:created xsi:type="dcterms:W3CDTF">2018-02-23T07:21:00Z</dcterms:created>
  <dcterms:modified xsi:type="dcterms:W3CDTF">2023-10-08T07:13:33Z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0E8DA514E70E40968420E94BC17116F0</vt:lpwstr>
  </property>
</Properties>
</file>