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470" r:id="rId4"/>
    <p:sldId id="353" r:id="rId6"/>
    <p:sldId id="471" r:id="rId7"/>
    <p:sldId id="813" r:id="rId8"/>
    <p:sldId id="918" r:id="rId9"/>
    <p:sldId id="774" r:id="rId10"/>
    <p:sldId id="941" r:id="rId11"/>
    <p:sldId id="814" r:id="rId12"/>
    <p:sldId id="799" r:id="rId13"/>
    <p:sldId id="817" r:id="rId14"/>
    <p:sldId id="818" r:id="rId15"/>
    <p:sldId id="819" r:id="rId16"/>
    <p:sldId id="820" r:id="rId17"/>
    <p:sldId id="821" r:id="rId18"/>
    <p:sldId id="822" r:id="rId19"/>
    <p:sldId id="823" r:id="rId20"/>
    <p:sldId id="942" r:id="rId21"/>
    <p:sldId id="824" r:id="rId22"/>
    <p:sldId id="943" r:id="rId23"/>
    <p:sldId id="826" r:id="rId24"/>
    <p:sldId id="825" r:id="rId25"/>
    <p:sldId id="908" r:id="rId26"/>
    <p:sldId id="815" r:id="rId27"/>
    <p:sldId id="759" r:id="rId28"/>
    <p:sldId id="768" r:id="rId29"/>
    <p:sldId id="945" r:id="rId30"/>
    <p:sldId id="900" r:id="rId31"/>
    <p:sldId id="502" r:id="rId32"/>
    <p:sldId id="507" r:id="rId33"/>
    <p:sldId id="906" r:id="rId34"/>
    <p:sldId id="297"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79A3"/>
    <a:srgbClr val="EC94B7"/>
    <a:srgbClr val="05AAA4"/>
    <a:srgbClr val="A8EDE3"/>
    <a:srgbClr val="AF1F59"/>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128"/>
        <p:guide pos="383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gs" Target="tags/tag374.xml"/><Relationship Id="rId4" Type="http://schemas.openxmlformats.org/officeDocument/2006/relationships/slide" Target="slides/slide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1" name="圆角矩形 340"/>
          <p:cNvSpPr/>
          <p:nvPr/>
        </p:nvSpPr>
        <p:spPr>
          <a:xfrm>
            <a:off x="8887469" y="994758"/>
            <a:ext cx="52530" cy="119047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ctr" anchorCtr="0">
            <a:normAutofit/>
          </a:bodyPr>
          <a:lstStyle/>
          <a:p>
            <a:pPr algn="ctr"/>
            <a:endParaRPr lang="zh-CN" altLang="en-US"/>
          </a:p>
        </p:txBody>
      </p:sp>
      <p:sp>
        <p:nvSpPr>
          <p:cNvPr id="3" name="副标题 2"/>
          <p:cNvSpPr>
            <a:spLocks noGrp="1"/>
          </p:cNvSpPr>
          <p:nvPr>
            <p:ph type="subTitle" idx="1" hasCustomPrompt="1"/>
          </p:nvPr>
        </p:nvSpPr>
        <p:spPr>
          <a:xfrm>
            <a:off x="4645090" y="3619389"/>
            <a:ext cx="3073956" cy="584747"/>
          </a:xfrm>
        </p:spPr>
        <p:txBody>
          <a:bodyPr vert="horz" lIns="90000" tIns="46800" rIns="90000" bIns="46800"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vert="horz" lIns="90000" tIns="46800" rIns="90000" bIns="46800" anchor="ctr" anchorCtr="0">
            <a:normAutofit/>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vert="horz" lIns="90000" tIns="46800" rIns="90000" bIns="46800" anchor="ctr" anchorCtr="0">
            <a:normAutofit/>
          </a:bodyPr>
          <a:lstStyle/>
          <a:p>
            <a:endParaRPr lang="zh-CN" altLang="en-US"/>
          </a:p>
        </p:txBody>
      </p:sp>
      <p:sp>
        <p:nvSpPr>
          <p:cNvPr id="6" name="灯片编号占位符 5"/>
          <p:cNvSpPr>
            <a:spLocks noGrp="1"/>
          </p:cNvSpPr>
          <p:nvPr>
            <p:ph type="sldNum" sz="quarter" idx="12"/>
          </p:nvPr>
        </p:nvSpPr>
        <p:spPr/>
        <p:txBody>
          <a:bodyPr vert="horz" lIns="90000" tIns="46800" rIns="90000" bIns="46800" anchor="ctr" anchorCtr="0">
            <a:normAutofit/>
          </a:bodyPr>
          <a:lstStyle/>
          <a:p>
            <a:fld id="{35A498B6-EE1B-4871-94FD-E60BD08EA513}" type="slidenum">
              <a:rPr lang="zh-CN" altLang="en-US" smtClean="0"/>
            </a:fld>
            <a:endParaRPr lang="zh-CN" altLang="en-US"/>
          </a:p>
        </p:txBody>
      </p:sp>
      <p:sp>
        <p:nvSpPr>
          <p:cNvPr id="56" name="标题 55"/>
          <p:cNvSpPr>
            <a:spLocks noGrp="1"/>
          </p:cNvSpPr>
          <p:nvPr>
            <p:ph type="title"/>
          </p:nvPr>
        </p:nvSpPr>
        <p:spPr>
          <a:xfrm>
            <a:off x="2658447" y="2233752"/>
            <a:ext cx="6875106" cy="1325563"/>
          </a:xfrm>
        </p:spPr>
        <p:txBody>
          <a:bodyPr vert="horz" lIns="90000" tIns="46800" rIns="90000" bIns="46800" anchor="ctr" anchorCtr="0">
            <a:normAutofit/>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normAutofit/>
          </a:bodyPr>
          <a:lstStyle>
            <a:lvl1pPr algn="just">
              <a:spcBef>
                <a:spcPts val="1200"/>
              </a:spcBef>
              <a:spcAft>
                <a:spcPts val="600"/>
              </a:spcAft>
              <a:defRPr sz="2400">
                <a:solidFill>
                  <a:schemeClr val="tx1"/>
                </a:solidFill>
              </a:defRPr>
            </a:lvl1pPr>
            <a:lvl2pPr algn="just">
              <a:spcBef>
                <a:spcPts val="1200"/>
              </a:spcBef>
              <a:spcAft>
                <a:spcPts val="600"/>
              </a:spcAft>
              <a:defRPr sz="2000">
                <a:solidFill>
                  <a:schemeClr val="tx1"/>
                </a:solidFill>
              </a:defRPr>
            </a:lvl2pPr>
            <a:lvl3pPr algn="just">
              <a:spcBef>
                <a:spcPts val="1200"/>
              </a:spcBef>
              <a:spcAft>
                <a:spcPts val="600"/>
              </a:spcAft>
              <a:defRPr sz="1800">
                <a:solidFill>
                  <a:schemeClr val="tx1"/>
                </a:solidFill>
              </a:defRPr>
            </a:lvl3pPr>
            <a:lvl4pPr algn="just">
              <a:spcBef>
                <a:spcPts val="1200"/>
              </a:spcBef>
              <a:spcAft>
                <a:spcPts val="600"/>
              </a:spcAft>
              <a:defRPr sz="1800">
                <a:solidFill>
                  <a:schemeClr val="tx1"/>
                </a:solidFill>
              </a:defRPr>
            </a:lvl4pPr>
            <a:lvl5pPr algn="just">
              <a:spcBef>
                <a:spcPts val="1200"/>
              </a:spcBef>
              <a:spcAft>
                <a:spcPts val="600"/>
              </a:spcAft>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1281225"/>
          </a:xfrm>
        </p:spPr>
        <p:txBody>
          <a:bodyPr anchor="ctr" anchorCtr="0">
            <a:normAutofit/>
          </a:bodyPr>
          <a:lstStyle>
            <a:lvl1pPr algn="ctr">
              <a:defRPr sz="4800" b="1">
                <a:solidFill>
                  <a:schemeClr val="bg1">
                    <a:lumMod val="95000"/>
                    <a:lumOff val="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41375" y="3287593"/>
            <a:ext cx="10509250" cy="1349721"/>
          </a:xfrm>
        </p:spPr>
        <p:txBody>
          <a:bodyPr anchor="ctr" anchorCtr="0">
            <a:normAutofit/>
          </a:bodyPr>
          <a:lstStyle>
            <a:lvl1pPr marL="0" indent="0" algn="ctr">
              <a:buNone/>
              <a:defRPr sz="2000">
                <a:solidFill>
                  <a:schemeClr val="bg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a:t>
            </a:r>
            <a:r>
              <a:rPr lang="zh-CN" altLang="en-US" dirty="0"/>
              <a:t>样式</a:t>
            </a:r>
            <a:endParaRPr lang="zh-CN" altLang="en-US" dirty="0"/>
          </a:p>
        </p:txBody>
      </p:sp>
      <p:sp>
        <p:nvSpPr>
          <p:cNvPr id="4" name="日期占位符 3"/>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8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149351"/>
          </a:xfr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
        <p:nvSpPr>
          <p:cNvPr id="7" name="标题 6"/>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0"/>
            <a:ext cx="6172200" cy="54091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a:t>
            </a:r>
            <a:r>
              <a:rPr lang="zh-CN" altLang="en-US" dirty="0"/>
              <a:t>样式</a:t>
            </a:r>
            <a:endParaRPr lang="zh-CN" altLang="en-US" dirty="0"/>
          </a:p>
        </p:txBody>
      </p:sp>
      <p:sp>
        <p:nvSpPr>
          <p:cNvPr id="5" name="日期占位符 4"/>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4968" y="365125"/>
            <a:ext cx="1488831"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868508"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B0C06F6-3F62-4D25-A16B-42CDEE7C5A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A94D8-00D8-490D-B822-6AA72EE589D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A498B6-EE1B-4871-94FD-E60BD08EA513}" type="slidenum">
              <a:rPr lang="zh-CN" altLang="en-US" smtClean="0"/>
            </a:fld>
            <a:endParaRPr lang="zh-CN" altLang="en-US"/>
          </a:p>
        </p:txBody>
      </p:sp>
      <p:sp>
        <p:nvSpPr>
          <p:cNvPr id="7" name="文本占位符 6"/>
          <p:cNvSpPr>
            <a:spLocks noGrp="1"/>
          </p:cNvSpPr>
          <p:nvPr>
            <p:ph type="body" sz="quarter" idx="13"/>
          </p:nvPr>
        </p:nvSpPr>
        <p:spPr>
          <a:xfrm>
            <a:off x="838200" y="544513"/>
            <a:ext cx="10515600" cy="56800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5A498B6-EE1B-4871-94FD-E60BD08EA5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4" Type="http://schemas.openxmlformats.org/officeDocument/2006/relationships/slideLayout" Target="../slideLayouts/slideLayout12.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tags" Target="../tags/tag102.xml"/><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17.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4" Type="http://schemas.openxmlformats.org/officeDocument/2006/relationships/slideLayout" Target="../slideLayouts/slideLayout12.xml"/><Relationship Id="rId43" Type="http://schemas.openxmlformats.org/officeDocument/2006/relationships/tags" Target="../tags/tag166.xml"/><Relationship Id="rId42" Type="http://schemas.openxmlformats.org/officeDocument/2006/relationships/tags" Target="../tags/tag165.xml"/><Relationship Id="rId41" Type="http://schemas.openxmlformats.org/officeDocument/2006/relationships/tags" Target="../tags/tag164.xml"/><Relationship Id="rId40" Type="http://schemas.openxmlformats.org/officeDocument/2006/relationships/tags" Target="../tags/tag163.xml"/><Relationship Id="rId4" Type="http://schemas.openxmlformats.org/officeDocument/2006/relationships/tags" Target="../tags/tag127.xml"/><Relationship Id="rId39" Type="http://schemas.openxmlformats.org/officeDocument/2006/relationships/tags" Target="../tags/tag162.xml"/><Relationship Id="rId38" Type="http://schemas.openxmlformats.org/officeDocument/2006/relationships/tags" Target="../tags/tag161.xml"/><Relationship Id="rId37" Type="http://schemas.openxmlformats.org/officeDocument/2006/relationships/tags" Target="../tags/tag160.xml"/><Relationship Id="rId36" Type="http://schemas.openxmlformats.org/officeDocument/2006/relationships/tags" Target="../tags/tag159.xml"/><Relationship Id="rId35" Type="http://schemas.openxmlformats.org/officeDocument/2006/relationships/tags" Target="../tags/tag158.xml"/><Relationship Id="rId34" Type="http://schemas.openxmlformats.org/officeDocument/2006/relationships/tags" Target="../tags/tag157.xml"/><Relationship Id="rId33" Type="http://schemas.openxmlformats.org/officeDocument/2006/relationships/tags" Target="../tags/tag156.xml"/><Relationship Id="rId32" Type="http://schemas.openxmlformats.org/officeDocument/2006/relationships/tags" Target="../tags/tag155.xml"/><Relationship Id="rId31" Type="http://schemas.openxmlformats.org/officeDocument/2006/relationships/tags" Target="../tags/tag154.xml"/><Relationship Id="rId30" Type="http://schemas.openxmlformats.org/officeDocument/2006/relationships/tags" Target="../tags/tag153.xml"/><Relationship Id="rId3" Type="http://schemas.openxmlformats.org/officeDocument/2006/relationships/tags" Target="../tags/tag126.xml"/><Relationship Id="rId29" Type="http://schemas.openxmlformats.org/officeDocument/2006/relationships/tags" Target="../tags/tag152.xml"/><Relationship Id="rId28" Type="http://schemas.openxmlformats.org/officeDocument/2006/relationships/tags" Target="../tags/tag151.xml"/><Relationship Id="rId27" Type="http://schemas.openxmlformats.org/officeDocument/2006/relationships/tags" Target="../tags/tag150.xml"/><Relationship Id="rId26" Type="http://schemas.openxmlformats.org/officeDocument/2006/relationships/tags" Target="../tags/tag149.xml"/><Relationship Id="rId25" Type="http://schemas.openxmlformats.org/officeDocument/2006/relationships/tags" Target="../tags/tag148.xml"/><Relationship Id="rId24" Type="http://schemas.openxmlformats.org/officeDocument/2006/relationships/tags" Target="../tags/tag147.xml"/><Relationship Id="rId23" Type="http://schemas.openxmlformats.org/officeDocument/2006/relationships/tags" Target="../tags/tag146.xml"/><Relationship Id="rId22" Type="http://schemas.openxmlformats.org/officeDocument/2006/relationships/tags" Target="../tags/tag145.xml"/><Relationship Id="rId21" Type="http://schemas.openxmlformats.org/officeDocument/2006/relationships/tags" Target="../tags/tag144.xml"/><Relationship Id="rId20" Type="http://schemas.openxmlformats.org/officeDocument/2006/relationships/tags" Target="../tags/tag143.xml"/><Relationship Id="rId2" Type="http://schemas.openxmlformats.org/officeDocument/2006/relationships/tags" Target="../tags/tag125.xml"/><Relationship Id="rId19" Type="http://schemas.openxmlformats.org/officeDocument/2006/relationships/tags" Target="../tags/tag142.xml"/><Relationship Id="rId18" Type="http://schemas.openxmlformats.org/officeDocument/2006/relationships/tags" Target="../tags/tag141.xml"/><Relationship Id="rId17" Type="http://schemas.openxmlformats.org/officeDocument/2006/relationships/tags" Target="../tags/tag140.xml"/><Relationship Id="rId16" Type="http://schemas.openxmlformats.org/officeDocument/2006/relationships/tags" Target="../tags/tag139.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0" Type="http://schemas.openxmlformats.org/officeDocument/2006/relationships/slideLayout" Target="../slideLayouts/slideLayout12.xml"/><Relationship Id="rId1" Type="http://schemas.openxmlformats.org/officeDocument/2006/relationships/tags" Target="../tags/tag167.xml"/></Relationships>
</file>

<file path=ppt/slides/_rels/slide19.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4" Type="http://schemas.openxmlformats.org/officeDocument/2006/relationships/slideLayout" Target="../slideLayouts/slideLayout12.xml"/><Relationship Id="rId23" Type="http://schemas.openxmlformats.org/officeDocument/2006/relationships/tags" Target="../tags/tag198.xml"/><Relationship Id="rId22" Type="http://schemas.openxmlformats.org/officeDocument/2006/relationships/tags" Target="../tags/tag197.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tags" Target="../tags/tag177.xml"/><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1" Type="http://schemas.openxmlformats.org/officeDocument/2006/relationships/slideLayout" Target="../slideLayouts/slideLayout12.xml"/><Relationship Id="rId30" Type="http://schemas.openxmlformats.org/officeDocument/2006/relationships/tags" Target="../tags/tag228.xml"/><Relationship Id="rId3" Type="http://schemas.openxmlformats.org/officeDocument/2006/relationships/tags" Target="../tags/tag201.xml"/><Relationship Id="rId29" Type="http://schemas.openxmlformats.org/officeDocument/2006/relationships/tags" Target="../tags/tag227.xml"/><Relationship Id="rId28" Type="http://schemas.openxmlformats.org/officeDocument/2006/relationships/tags" Target="../tags/tag226.xml"/><Relationship Id="rId27" Type="http://schemas.openxmlformats.org/officeDocument/2006/relationships/tags" Target="../tags/tag225.xml"/><Relationship Id="rId26" Type="http://schemas.openxmlformats.org/officeDocument/2006/relationships/tags" Target="../tags/tag224.xml"/><Relationship Id="rId25" Type="http://schemas.openxmlformats.org/officeDocument/2006/relationships/tags" Target="../tags/tag223.xml"/><Relationship Id="rId24" Type="http://schemas.openxmlformats.org/officeDocument/2006/relationships/tags" Target="../tags/tag222.xml"/><Relationship Id="rId23" Type="http://schemas.openxmlformats.org/officeDocument/2006/relationships/tags" Target="../tags/tag221.xml"/><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tags" Target="../tags/tag200.xml"/><Relationship Id="rId19" Type="http://schemas.openxmlformats.org/officeDocument/2006/relationships/tags" Target="../tags/tag217.xml"/><Relationship Id="rId18" Type="http://schemas.openxmlformats.org/officeDocument/2006/relationships/tags" Target="../tags/tag216.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21.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5" Type="http://schemas.openxmlformats.org/officeDocument/2006/relationships/slideLayout" Target="../slideLayouts/slideLayout12.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22.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5" Type="http://schemas.openxmlformats.org/officeDocument/2006/relationships/slideLayout" Target="../slideLayouts/slideLayout12.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3.xml"/></Relationships>
</file>

<file path=ppt/slides/_rels/slide2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4" Type="http://schemas.openxmlformats.org/officeDocument/2006/relationships/slideLayout" Target="../slideLayouts/slideLayout12.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24.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0" Type="http://schemas.openxmlformats.org/officeDocument/2006/relationships/slideLayout" Target="../slideLayouts/slideLayout8.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2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9" Type="http://schemas.openxmlformats.org/officeDocument/2006/relationships/slideLayout" Target="../slideLayouts/slideLayout12.xml"/><Relationship Id="rId18" Type="http://schemas.openxmlformats.org/officeDocument/2006/relationships/tags" Target="../tags/tag306.xml"/><Relationship Id="rId17" Type="http://schemas.openxmlformats.org/officeDocument/2006/relationships/tags" Target="../tags/tag305.xml"/><Relationship Id="rId16" Type="http://schemas.openxmlformats.org/officeDocument/2006/relationships/tags" Target="../tags/tag304.xml"/><Relationship Id="rId15" Type="http://schemas.openxmlformats.org/officeDocument/2006/relationships/tags" Target="../tags/tag30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tags" Target="../tags/tag289.xml"/></Relationships>
</file>

<file path=ppt/slides/_rels/slide26.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311.xml"/><Relationship Id="rId7" Type="http://schemas.openxmlformats.org/officeDocument/2006/relationships/image" Target="../media/image5.jpeg"/><Relationship Id="rId6" Type="http://schemas.openxmlformats.org/officeDocument/2006/relationships/tags" Target="../tags/tag310.xml"/><Relationship Id="rId5" Type="http://schemas.openxmlformats.org/officeDocument/2006/relationships/image" Target="../media/image4.jpeg"/><Relationship Id="rId4" Type="http://schemas.openxmlformats.org/officeDocument/2006/relationships/tags" Target="../tags/tag309.xml"/><Relationship Id="rId3" Type="http://schemas.openxmlformats.org/officeDocument/2006/relationships/image" Target="../media/image3.png"/><Relationship Id="rId2" Type="http://schemas.openxmlformats.org/officeDocument/2006/relationships/tags" Target="../tags/tag308.xml"/><Relationship Id="rId16" Type="http://schemas.openxmlformats.org/officeDocument/2006/relationships/slideLayout" Target="../slideLayouts/slideLayout7.xml"/><Relationship Id="rId15" Type="http://schemas.openxmlformats.org/officeDocument/2006/relationships/tags" Target="../tags/tag314.xml"/><Relationship Id="rId14" Type="http://schemas.openxmlformats.org/officeDocument/2006/relationships/image" Target="../media/image9.png"/><Relationship Id="rId13" Type="http://schemas.openxmlformats.org/officeDocument/2006/relationships/tags" Target="../tags/tag313.xml"/><Relationship Id="rId12" Type="http://schemas.microsoft.com/office/2007/relationships/media" Target="../media/media2.mp4"/><Relationship Id="rId11" Type="http://schemas.openxmlformats.org/officeDocument/2006/relationships/video" Target="../media/media2.mp4"/><Relationship Id="rId10" Type="http://schemas.openxmlformats.org/officeDocument/2006/relationships/tags" Target="../tags/tag312.xml"/><Relationship Id="rId1" Type="http://schemas.openxmlformats.org/officeDocument/2006/relationships/tags" Target="../tags/tag307.xml"/></Relationships>
</file>

<file path=ppt/slides/_rels/slide27.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image" Target="../media/image10.jpeg"/><Relationship Id="rId4" Type="http://schemas.openxmlformats.org/officeDocument/2006/relationships/tags" Target="../tags/tag318.xml"/><Relationship Id="rId3" Type="http://schemas.openxmlformats.org/officeDocument/2006/relationships/tags" Target="../tags/tag317.xml"/><Relationship Id="rId20" Type="http://schemas.openxmlformats.org/officeDocument/2006/relationships/slideLayout" Target="../slideLayouts/slideLayout12.xml"/><Relationship Id="rId2" Type="http://schemas.openxmlformats.org/officeDocument/2006/relationships/tags" Target="../tags/tag316.xml"/><Relationship Id="rId19" Type="http://schemas.openxmlformats.org/officeDocument/2006/relationships/tags" Target="../tags/tag332.xml"/><Relationship Id="rId18" Type="http://schemas.openxmlformats.org/officeDocument/2006/relationships/tags" Target="../tags/tag331.xml"/><Relationship Id="rId17" Type="http://schemas.openxmlformats.org/officeDocument/2006/relationships/tags" Target="../tags/tag330.xml"/><Relationship Id="rId16" Type="http://schemas.openxmlformats.org/officeDocument/2006/relationships/tags" Target="../tags/tag329.xml"/><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tags" Target="../tags/tag324.xml"/><Relationship Id="rId10" Type="http://schemas.openxmlformats.org/officeDocument/2006/relationships/tags" Target="../tags/tag323.xml"/><Relationship Id="rId1" Type="http://schemas.openxmlformats.org/officeDocument/2006/relationships/tags" Target="../tags/tag315.xml"/></Relationships>
</file>

<file path=ppt/slides/_rels/slide28.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image" Target="../media/image11.png"/><Relationship Id="rId2" Type="http://schemas.openxmlformats.org/officeDocument/2006/relationships/tags" Target="../tags/tag334.xml"/><Relationship Id="rId16" Type="http://schemas.openxmlformats.org/officeDocument/2006/relationships/slideLayout" Target="../slideLayouts/slideLayout12.xml"/><Relationship Id="rId15" Type="http://schemas.openxmlformats.org/officeDocument/2006/relationships/tags" Target="../tags/tag346.xml"/><Relationship Id="rId14" Type="http://schemas.openxmlformats.org/officeDocument/2006/relationships/tags" Target="../tags/tag345.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tags" Target="../tags/tag333.xml"/></Relationships>
</file>

<file path=ppt/slides/_rels/slide29.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9" Type="http://schemas.openxmlformats.org/officeDocument/2006/relationships/slideLayout" Target="../slideLayouts/slideLayout12.xml"/><Relationship Id="rId18" Type="http://schemas.openxmlformats.org/officeDocument/2006/relationships/tags" Target="../tags/tag360.xml"/><Relationship Id="rId17" Type="http://schemas.openxmlformats.org/officeDocument/2006/relationships/image" Target="../media/image15.jpeg"/><Relationship Id="rId16" Type="http://schemas.openxmlformats.org/officeDocument/2006/relationships/tags" Target="../tags/tag359.xml"/><Relationship Id="rId15" Type="http://schemas.openxmlformats.org/officeDocument/2006/relationships/image" Target="../media/image14.jpeg"/><Relationship Id="rId14" Type="http://schemas.openxmlformats.org/officeDocument/2006/relationships/tags" Target="../tags/tag358.xml"/><Relationship Id="rId13" Type="http://schemas.openxmlformats.org/officeDocument/2006/relationships/image" Target="../media/image13.jpeg"/><Relationship Id="rId12" Type="http://schemas.openxmlformats.org/officeDocument/2006/relationships/tags" Target="../tags/tag357.xml"/><Relationship Id="rId11" Type="http://schemas.openxmlformats.org/officeDocument/2006/relationships/image" Target="../media/image12.jpeg"/><Relationship Id="rId10" Type="http://schemas.openxmlformats.org/officeDocument/2006/relationships/tags" Target="../tags/tag356.xml"/><Relationship Id="rId1" Type="http://schemas.openxmlformats.org/officeDocument/2006/relationships/tags" Target="../tags/tag34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9" Type="http://schemas.openxmlformats.org/officeDocument/2006/relationships/tags" Target="../tags/tag366.xml"/><Relationship Id="rId8" Type="http://schemas.openxmlformats.org/officeDocument/2006/relationships/image" Target="../media/image18.png"/><Relationship Id="rId7" Type="http://schemas.openxmlformats.org/officeDocument/2006/relationships/tags" Target="../tags/tag365.xml"/><Relationship Id="rId6" Type="http://schemas.openxmlformats.org/officeDocument/2006/relationships/image" Target="../media/image17.png"/><Relationship Id="rId5" Type="http://schemas.openxmlformats.org/officeDocument/2006/relationships/tags" Target="../tags/tag364.xml"/><Relationship Id="rId4" Type="http://schemas.openxmlformats.org/officeDocument/2006/relationships/image" Target="../media/image16.png"/><Relationship Id="rId3" Type="http://schemas.openxmlformats.org/officeDocument/2006/relationships/tags" Target="../tags/tag363.xml"/><Relationship Id="rId2" Type="http://schemas.openxmlformats.org/officeDocument/2006/relationships/tags" Target="../tags/tag362.xml"/><Relationship Id="rId18" Type="http://schemas.openxmlformats.org/officeDocument/2006/relationships/slideLayout" Target="../slideLayouts/slideLayout12.xml"/><Relationship Id="rId17" Type="http://schemas.openxmlformats.org/officeDocument/2006/relationships/tags" Target="../tags/tag373.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image" Target="../media/image19.png"/><Relationship Id="rId1" Type="http://schemas.openxmlformats.org/officeDocument/2006/relationships/tags" Target="../tags/tag36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9" Type="http://schemas.openxmlformats.org/officeDocument/2006/relationships/image" Target="../media/image6.jpeg"/><Relationship Id="rId8" Type="http://schemas.openxmlformats.org/officeDocument/2006/relationships/tags" Target="../tags/tag22.xml"/><Relationship Id="rId7" Type="http://schemas.openxmlformats.org/officeDocument/2006/relationships/image" Target="../media/image5.jpeg"/><Relationship Id="rId6" Type="http://schemas.openxmlformats.org/officeDocument/2006/relationships/tags" Target="../tags/tag21.xml"/><Relationship Id="rId5" Type="http://schemas.openxmlformats.org/officeDocument/2006/relationships/image" Target="../media/image4.jpeg"/><Relationship Id="rId4" Type="http://schemas.openxmlformats.org/officeDocument/2006/relationships/tags" Target="../tags/tag20.xml"/><Relationship Id="rId3" Type="http://schemas.openxmlformats.org/officeDocument/2006/relationships/image" Target="../media/image3.png"/><Relationship Id="rId2" Type="http://schemas.openxmlformats.org/officeDocument/2006/relationships/tags" Target="../tags/tag19.xml"/><Relationship Id="rId16" Type="http://schemas.openxmlformats.org/officeDocument/2006/relationships/slideLayout" Target="../slideLayouts/slideLayout7.xml"/><Relationship Id="rId15" Type="http://schemas.openxmlformats.org/officeDocument/2006/relationships/tags" Target="../tags/tag25.xml"/><Relationship Id="rId14" Type="http://schemas.openxmlformats.org/officeDocument/2006/relationships/image" Target="../media/image7.png"/><Relationship Id="rId13" Type="http://schemas.openxmlformats.org/officeDocument/2006/relationships/tags" Target="../tags/tag24.xml"/><Relationship Id="rId12" Type="http://schemas.microsoft.com/office/2007/relationships/media" Target="../media/media1.mp4"/><Relationship Id="rId11" Type="http://schemas.openxmlformats.org/officeDocument/2006/relationships/video" Target="../media/media1.mp4"/><Relationship Id="rId10" Type="http://schemas.openxmlformats.org/officeDocument/2006/relationships/tags" Target="../tags/tag23.xml"/><Relationship Id="rId1" Type="http://schemas.openxmlformats.org/officeDocument/2006/relationships/tags" Target="../tags/tag18.xml"/></Relationships>
</file>

<file path=ppt/slides/_rels/slide6.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0" Type="http://schemas.openxmlformats.org/officeDocument/2006/relationships/slideLayout" Target="../slideLayouts/slideLayout1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media/image8.png"/><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0" Type="http://schemas.openxmlformats.org/officeDocument/2006/relationships/slideLayout" Target="../slideLayouts/slideLayout12.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4" Type="http://schemas.openxmlformats.org/officeDocument/2006/relationships/slideLayout" Target="../slideLayouts/slideLayout12.xml"/><Relationship Id="rId23" Type="http://schemas.openxmlformats.org/officeDocument/2006/relationships/tags" Target="../tags/tag65.xml"/><Relationship Id="rId22" Type="http://schemas.openxmlformats.org/officeDocument/2006/relationships/tags" Target="../tags/tag64.xml"/><Relationship Id="rId21" Type="http://schemas.openxmlformats.org/officeDocument/2006/relationships/tags" Target="../tags/tag63.xml"/><Relationship Id="rId20" Type="http://schemas.openxmlformats.org/officeDocument/2006/relationships/tags" Target="../tags/tag62.xml"/><Relationship Id="rId2" Type="http://schemas.openxmlformats.org/officeDocument/2006/relationships/tags" Target="../tags/tag44.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35871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45491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（二）认识自己，做好自我定位</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Autofit/>
          </a:bodyPr>
          <a:p>
            <a:pPr marL="0" lvl="0" indent="0" algn="just">
              <a:lnSpc>
                <a:spcPct val="150000"/>
              </a:lnSpc>
              <a:spcBef>
                <a:spcPts val="0"/>
              </a:spcBef>
              <a:spcAft>
                <a:spcPts val="0"/>
              </a:spcAft>
              <a:buSzPct val="100000"/>
            </a:pPr>
            <a:r>
              <a:rPr lang="zh-CN" altLang="en-US" sz="2000">
                <a:solidFill>
                  <a:schemeClr val="tx1"/>
                </a:solidFill>
                <a:uFillTx/>
                <a:latin typeface="Arial" panose="020B0604020202020204" pitchFamily="34" charset="0"/>
                <a:ea typeface="微软雅黑" panose="020B0503020204020204" charset="-122"/>
              </a:rPr>
              <a:t>学业规划确立的过程是一个弹性的、动态的规划过程，是一个认识自身兴趣与爱好、优势与弱势、机会与挑战的过程，是一个自我定位、规划人生的过程，是一个明确“自己能干什么”“社会可以给我提供什么机会”“我选择干什么”等问题的过程，进而使理想具有可操作性，为进入社会提供明确方向。在做学业规划和职业生涯规划时，要遵循自我定位。</a:t>
            </a:r>
            <a:endParaRPr lang="zh-CN" altLang="en-US" sz="2000">
              <a:solidFill>
                <a:schemeClr val="tx1"/>
              </a:solidFill>
              <a:uFillTx/>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（三）认识社会</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Autofit/>
          </a:bodyPr>
          <a:p>
            <a:pPr marL="0" lvl="0" indent="0" algn="just">
              <a:lnSpc>
                <a:spcPct val="150000"/>
              </a:lnSpc>
              <a:spcBef>
                <a:spcPts val="0"/>
              </a:spcBef>
              <a:spcAft>
                <a:spcPts val="0"/>
              </a:spcAft>
              <a:buSzPct val="100000"/>
            </a:pPr>
            <a:r>
              <a:rPr lang="zh-CN" altLang="en-US" sz="2000">
                <a:solidFill>
                  <a:schemeClr val="tx1"/>
                </a:solidFill>
                <a:uFillTx/>
                <a:latin typeface="Arial" panose="020B0604020202020204" pitchFamily="34" charset="0"/>
                <a:ea typeface="微软雅黑" panose="020B0503020204020204" charset="-122"/>
              </a:rPr>
              <a:t>科学的学业规划是必须包含社会需求等因素的。选择既符合社会需求，又最适合发挥优势的专业方向和研究领域才是最好的。规划好自己的学业，是为了将来有更好的谋生手段。通过职业劳动，为社会做贡献、创造财富。“知己知彼，百战不殆”，大学生应明确社会要求干什么。把自己的兴趣爱好、能力特长、社会需要结合起来，把想干什么、能干什么、社会要求干什么有机地结合起来，几方面的结合点和链接处正是大学生学业规划的关键所在。</a:t>
            </a:r>
            <a:endParaRPr lang="zh-CN" altLang="en-US" sz="2000">
              <a:solidFill>
                <a:schemeClr val="tx1"/>
              </a:solidFill>
              <a:uFillTx/>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（四）转变学习和思维方式</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Autofit/>
          </a:bodyPr>
          <a:p>
            <a:pPr marL="0" lvl="0" indent="0" algn="just">
              <a:lnSpc>
                <a:spcPct val="15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大学学习是一种自主的探索式学习，学习的终极目标并不明确，我们一开始要尽快转变思维方式，培养批判性、创造性和系统化的思考能力，大量查阅相关文献资料，积极与老师、同学交流沟通，发散思维，灵活主动，表现多维性、研究性、高效率的学习。</a:t>
            </a:r>
            <a:endParaRPr lang="zh-CN" altLang="en-US" sz="2000" spc="150">
              <a:solidFill>
                <a:schemeClr val="tx1"/>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（五）学业规划分解</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a:bodyPr>
          <a:p>
            <a:pPr marL="0" lvl="0" indent="0" algn="l">
              <a:lnSpc>
                <a:spcPct val="15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学业总目标制定出以后，要能自上而下地分解，即制订学习计划。这可以按照以下的思路进行：一年的学习目标—一学期的学习目标—一个月的学习目标—一周</a:t>
            </a:r>
            <a:endParaRPr lang="zh-CN" altLang="en-US" sz="2000" spc="150">
              <a:solidFill>
                <a:schemeClr val="tx1"/>
              </a:solidFill>
              <a:latin typeface="Arial" panose="020B0604020202020204" pitchFamily="34" charset="0"/>
              <a:ea typeface="微软雅黑" panose="020B0503020204020204" charset="-122"/>
            </a:endParaRPr>
          </a:p>
          <a:p>
            <a:pPr marL="0" lvl="0" indent="0" algn="l">
              <a:lnSpc>
                <a:spcPct val="15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的学习目标—一日的学习目标，使得学业规划落实到学习生活中的每一天，确保学业的严格执行。</a:t>
            </a:r>
            <a:endParaRPr lang="zh-CN" altLang="en-US" sz="2000" spc="150">
              <a:solidFill>
                <a:schemeClr val="tx1"/>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（六）学业规划评估与反馈</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298065"/>
          </a:xfrm>
          <a:prstGeom prst="rect">
            <a:avLst/>
          </a:prstGeom>
          <a:noFill/>
        </p:spPr>
        <p:txBody>
          <a:bodyPr wrap="square" rtlCol="0">
            <a:normAutofit lnSpcReduction="10000"/>
          </a:bodyPr>
          <a:p>
            <a:pPr marL="0" lvl="0" indent="0" algn="l">
              <a:lnSpc>
                <a:spcPct val="15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在实施的过程中，及时地对环境和条件做出评价和估计，对自己的执行情况做出评价。现实生活中种种不确定因素的存在，要求学业规划的设计具有一定的弹性。通过自我评价、他人评价和组织评价的结果对学业规划进行反馈，可以便于及时反省和修正学业目标、变更实施措施与计划，所以应做到定期评估：每年、每学期、每月、每日进行检查、评估，进而分析原因和障碍，找出改进的方法和措施。</a:t>
            </a:r>
            <a:endParaRPr lang="zh-CN" altLang="en-US" sz="2000" spc="150">
              <a:solidFill>
                <a:schemeClr val="tx1"/>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（七）激励与惩罚</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676525"/>
          </a:xfrm>
          <a:prstGeom prst="rect">
            <a:avLst/>
          </a:prstGeom>
          <a:noFill/>
        </p:spPr>
        <p:txBody>
          <a:bodyPr wrap="square" rtlCol="0">
            <a:noAutofit/>
          </a:bodyPr>
          <a:p>
            <a:pPr marL="0" lvl="0" indent="0" algn="l">
              <a:lnSpc>
                <a:spcPct val="135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激励措施能将人的潜能和积极性激发出来，惩罚可以防止惰性的产生。所以，一</a:t>
            </a:r>
            <a:endParaRPr lang="zh-CN" altLang="en-US" sz="2000" spc="150">
              <a:solidFill>
                <a:schemeClr val="tx1"/>
              </a:solidFill>
              <a:latin typeface="Arial" panose="020B0604020202020204" pitchFamily="34" charset="0"/>
              <a:ea typeface="微软雅黑" panose="020B0503020204020204" charset="-122"/>
            </a:endParaRPr>
          </a:p>
          <a:p>
            <a:pPr marL="0" lvl="0" indent="0" algn="l">
              <a:lnSpc>
                <a:spcPct val="135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定要制订出完成阶段目标后对自己的奖励和未完成阶段目标时对自己的惩罚措施。学生可以将自己的学业规划告诉老师、家长，让他们来引导自己，激发自己的兴趣，也可以联系自己的同学，在某些与自己相同的短期规划方面，两人进行比拼，这也可以激发自己的兴趣和爱好。大学生学业规划的确立是一个有弹性的、动态的过程，在这一动态的规划过程中大学生实现自己对学业的规划和完成，从而逐步地实现自我、成就自我。</a:t>
            </a:r>
            <a:endParaRPr lang="zh-CN" altLang="en-US" sz="2000" spc="150">
              <a:solidFill>
                <a:schemeClr val="tx1"/>
              </a:solidFill>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210300"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生活成长规划的实施策略</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0248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（一）发展成熟的自我意识</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2" name="文本框 21"/>
          <p:cNvSpPr txBox="1"/>
          <p:nvPr>
            <p:custDataLst>
              <p:tags r:id="rId16"/>
            </p:custDataLst>
          </p:nvPr>
        </p:nvSpPr>
        <p:spPr>
          <a:xfrm>
            <a:off x="534860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（二）树立正确的人生观、价值观</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3" name="文本框 22"/>
          <p:cNvSpPr txBox="1"/>
          <p:nvPr>
            <p:custDataLst>
              <p:tags r:id="rId17"/>
            </p:custDataLst>
          </p:nvPr>
        </p:nvSpPr>
        <p:spPr>
          <a:xfrm>
            <a:off x="8561705" y="269049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（三）学会适应环境，独立面对生活</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4" name="文本框 23"/>
          <p:cNvSpPr txBox="1"/>
          <p:nvPr>
            <p:custDataLst>
              <p:tags r:id="rId18"/>
            </p:custDataLst>
          </p:nvPr>
        </p:nvSpPr>
        <p:spPr>
          <a:xfrm>
            <a:off x="8002905"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（六）保持心理健康</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5" name="文本框 24"/>
          <p:cNvSpPr txBox="1"/>
          <p:nvPr>
            <p:custDataLst>
              <p:tags r:id="rId19"/>
            </p:custDataLst>
          </p:nvPr>
        </p:nvSpPr>
        <p:spPr>
          <a:xfrm>
            <a:off x="4785360"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（五）建立良好的人际关系</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6" name="文本框 25"/>
          <p:cNvSpPr txBox="1"/>
          <p:nvPr>
            <p:custDataLst>
              <p:tags r:id="rId20"/>
            </p:custDataLst>
          </p:nvPr>
        </p:nvSpPr>
        <p:spPr>
          <a:xfrm>
            <a:off x="1597660" y="383984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（四）培养兴趣爱好</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034415" y="498602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（七）锻炼意志力、培养综合能力</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707390" y="724535"/>
            <a:ext cx="10357485" cy="922020"/>
          </a:xfrm>
          <a:prstGeom prst="rect">
            <a:avLst/>
          </a:prstGeom>
          <a:noFill/>
        </p:spPr>
        <p:txBody>
          <a:bodyPr wrap="square" rtlCol="0">
            <a:spAutoFit/>
          </a:bodyPr>
          <a:p>
            <a:pPr marL="0" marR="0" lvl="0" indent="0" algn="just" defTabSz="914400" rtl="0" eaLnBrk="1" fontAlgn="auto" latinLnBrk="0" hangingPunct="1">
              <a:lnSpc>
                <a:spcPct val="150000"/>
              </a:lnSpc>
              <a:buClrTx/>
              <a:buSzTx/>
              <a:buFontTx/>
              <a:buNone/>
              <a:defRPr/>
            </a:pPr>
            <a:r>
              <a:rPr kumimoji="0" lang="zh-CN" altLang="en-US"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关于如何规划大学生活，有以下六点建议给大家，每一条都很重要，大家可以根据自己能力的强弱酌情选择</a:t>
            </a:r>
            <a:endParaRPr kumimoji="0" lang="zh-CN" altLang="en-US"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3"/>
            </p:custDataLst>
          </p:nvPr>
        </p:nvGrpSpPr>
        <p:grpSpPr>
          <a:xfrm>
            <a:off x="11260521" y="955914"/>
            <a:ext cx="358986" cy="229892"/>
            <a:chOff x="11382102" y="604536"/>
            <a:chExt cx="420495" cy="269282"/>
          </a:xfrm>
        </p:grpSpPr>
        <p:sp>
          <p:nvSpPr>
            <p:cNvPr id="18" name="Line 16"/>
            <p:cNvSpPr>
              <a:spLocks noChangeShapeType="1"/>
            </p:cNvSpPr>
            <p:nvPr>
              <p:custDataLst>
                <p:tags r:id="rId4"/>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5"/>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6"/>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8" name="任意多边形 7"/>
          <p:cNvSpPr/>
          <p:nvPr>
            <p:custDataLst>
              <p:tags r:id="rId7"/>
            </p:custDataLst>
          </p:nvPr>
        </p:nvSpPr>
        <p:spPr>
          <a:xfrm>
            <a:off x="2124748" y="244781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F74AD">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9" name="等腰三角形 8"/>
          <p:cNvSpPr/>
          <p:nvPr>
            <p:custDataLst>
              <p:tags r:id="rId8"/>
            </p:custDataLst>
          </p:nvPr>
        </p:nvSpPr>
        <p:spPr>
          <a:xfrm rot="17703762">
            <a:off x="5283332" y="2963334"/>
            <a:ext cx="104775" cy="256837"/>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0" name="等腰三角形 9"/>
          <p:cNvSpPr/>
          <p:nvPr>
            <p:custDataLst>
              <p:tags r:id="rId9"/>
            </p:custDataLst>
          </p:nvPr>
        </p:nvSpPr>
        <p:spPr>
          <a:xfrm rot="14680307">
            <a:off x="5244961" y="2884334"/>
            <a:ext cx="104775" cy="140428"/>
          </a:xfrm>
          <a:prstGeom prst="triangle">
            <a:avLst/>
          </a:prstGeom>
          <a:solidFill>
            <a:srgbClr val="1F74AD">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4" name="任意多边形 13"/>
          <p:cNvSpPr/>
          <p:nvPr>
            <p:custDataLst>
              <p:tags r:id="rId10"/>
            </p:custDataLst>
          </p:nvPr>
        </p:nvSpPr>
        <p:spPr>
          <a:xfrm>
            <a:off x="2146163" y="239339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F74AD"/>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 name="任意多边形 1"/>
          <p:cNvSpPr/>
          <p:nvPr>
            <p:custDataLst>
              <p:tags r:id="rId11"/>
            </p:custDataLst>
          </p:nvPr>
        </p:nvSpPr>
        <p:spPr>
          <a:xfrm>
            <a:off x="2721648" y="3975582"/>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1AA3AA">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4" name="等腰三角形 3"/>
          <p:cNvSpPr/>
          <p:nvPr>
            <p:custDataLst>
              <p:tags r:id="rId12"/>
            </p:custDataLst>
          </p:nvPr>
        </p:nvSpPr>
        <p:spPr>
          <a:xfrm rot="17703762">
            <a:off x="5880232" y="4491104"/>
            <a:ext cx="104775" cy="256837"/>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5" name="等腰三角形 4"/>
          <p:cNvSpPr/>
          <p:nvPr>
            <p:custDataLst>
              <p:tags r:id="rId13"/>
            </p:custDataLst>
          </p:nvPr>
        </p:nvSpPr>
        <p:spPr>
          <a:xfrm rot="14680307">
            <a:off x="5841861" y="4412104"/>
            <a:ext cx="104775" cy="140428"/>
          </a:xfrm>
          <a:prstGeom prst="triangle">
            <a:avLst/>
          </a:prstGeom>
          <a:solidFill>
            <a:srgbClr val="1AA3AA">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1" name="任意多边形 20"/>
          <p:cNvSpPr/>
          <p:nvPr>
            <p:custDataLst>
              <p:tags r:id="rId14"/>
            </p:custDataLst>
          </p:nvPr>
        </p:nvSpPr>
        <p:spPr>
          <a:xfrm>
            <a:off x="2743063" y="3921166"/>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1AA3AA"/>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6" name="任意多边形 5"/>
          <p:cNvSpPr/>
          <p:nvPr>
            <p:custDataLst>
              <p:tags r:id="rId15"/>
            </p:custDataLst>
          </p:nvPr>
        </p:nvSpPr>
        <p:spPr>
          <a:xfrm>
            <a:off x="3318548" y="5503351"/>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9BBB59">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7" name="等腰三角形 6"/>
          <p:cNvSpPr/>
          <p:nvPr>
            <p:custDataLst>
              <p:tags r:id="rId16"/>
            </p:custDataLst>
          </p:nvPr>
        </p:nvSpPr>
        <p:spPr>
          <a:xfrm rot="17703762">
            <a:off x="6477132" y="6018873"/>
            <a:ext cx="104775" cy="256837"/>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1" name="等腰三角形 10"/>
          <p:cNvSpPr/>
          <p:nvPr>
            <p:custDataLst>
              <p:tags r:id="rId17"/>
            </p:custDataLst>
          </p:nvPr>
        </p:nvSpPr>
        <p:spPr>
          <a:xfrm rot="14538485">
            <a:off x="6438761" y="5939873"/>
            <a:ext cx="104775" cy="140428"/>
          </a:xfrm>
          <a:prstGeom prst="triangle">
            <a:avLst/>
          </a:prstGeom>
          <a:solidFill>
            <a:srgbClr val="9BBB59">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2" name="任意多边形 11"/>
          <p:cNvSpPr/>
          <p:nvPr>
            <p:custDataLst>
              <p:tags r:id="rId18"/>
            </p:custDataLst>
          </p:nvPr>
        </p:nvSpPr>
        <p:spPr>
          <a:xfrm>
            <a:off x="3339963" y="544893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9BBB59"/>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28" name="任意多边形 27"/>
          <p:cNvSpPr/>
          <p:nvPr>
            <p:custDataLst>
              <p:tags r:id="rId19"/>
            </p:custDataLst>
          </p:nvPr>
        </p:nvSpPr>
        <p:spPr>
          <a:xfrm>
            <a:off x="5513743" y="168392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3498D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13" name="等腰三角形 12"/>
          <p:cNvSpPr/>
          <p:nvPr>
            <p:custDataLst>
              <p:tags r:id="rId20"/>
            </p:custDataLst>
          </p:nvPr>
        </p:nvSpPr>
        <p:spPr>
          <a:xfrm rot="17703762">
            <a:off x="8672327" y="2199449"/>
            <a:ext cx="104775" cy="256837"/>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16" name="等腰三角形 15"/>
          <p:cNvSpPr/>
          <p:nvPr>
            <p:custDataLst>
              <p:tags r:id="rId21"/>
            </p:custDataLst>
          </p:nvPr>
        </p:nvSpPr>
        <p:spPr>
          <a:xfrm rot="14680307">
            <a:off x="8633956" y="2120449"/>
            <a:ext cx="104775" cy="140428"/>
          </a:xfrm>
          <a:prstGeom prst="triangle">
            <a:avLst/>
          </a:prstGeom>
          <a:solidFill>
            <a:srgbClr val="3498D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27" name="任意多边形 26"/>
          <p:cNvSpPr/>
          <p:nvPr>
            <p:custDataLst>
              <p:tags r:id="rId22"/>
            </p:custDataLst>
          </p:nvPr>
        </p:nvSpPr>
        <p:spPr>
          <a:xfrm>
            <a:off x="5535158" y="162951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3498D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3" name="任意多边形 32"/>
          <p:cNvSpPr/>
          <p:nvPr>
            <p:custDataLst>
              <p:tags r:id="rId23"/>
            </p:custDataLst>
          </p:nvPr>
        </p:nvSpPr>
        <p:spPr>
          <a:xfrm>
            <a:off x="6110643" y="321169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69A35B">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4" name="等腰三角形 33"/>
          <p:cNvSpPr/>
          <p:nvPr>
            <p:custDataLst>
              <p:tags r:id="rId24"/>
            </p:custDataLst>
          </p:nvPr>
        </p:nvSpPr>
        <p:spPr>
          <a:xfrm rot="17703762">
            <a:off x="9269227" y="3727219"/>
            <a:ext cx="104775" cy="256837"/>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5" name="等腰三角形 34"/>
          <p:cNvSpPr/>
          <p:nvPr>
            <p:custDataLst>
              <p:tags r:id="rId25"/>
            </p:custDataLst>
          </p:nvPr>
        </p:nvSpPr>
        <p:spPr>
          <a:xfrm rot="14680307">
            <a:off x="9230856" y="3648219"/>
            <a:ext cx="104775" cy="140428"/>
          </a:xfrm>
          <a:prstGeom prst="triangle">
            <a:avLst/>
          </a:prstGeom>
          <a:solidFill>
            <a:srgbClr val="69A35B">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36" name="任意多边形 35"/>
          <p:cNvSpPr/>
          <p:nvPr>
            <p:custDataLst>
              <p:tags r:id="rId26"/>
            </p:custDataLst>
          </p:nvPr>
        </p:nvSpPr>
        <p:spPr>
          <a:xfrm>
            <a:off x="6132058" y="3155115"/>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69A35B"/>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8" name="任意多边形 37"/>
          <p:cNvSpPr/>
          <p:nvPr>
            <p:custDataLst>
              <p:tags r:id="rId27"/>
            </p:custDataLst>
          </p:nvPr>
        </p:nvSpPr>
        <p:spPr>
          <a:xfrm>
            <a:off x="6707543" y="4739467"/>
            <a:ext cx="3155203" cy="850448"/>
          </a:xfrm>
          <a:custGeom>
            <a:avLst/>
            <a:gdLst>
              <a:gd name="connsiteX0" fmla="*/ 3155203 w 3155203"/>
              <a:gd name="connsiteY0" fmla="*/ 0 h 850448"/>
              <a:gd name="connsiteX1" fmla="*/ 2997498 w 3155203"/>
              <a:gd name="connsiteY1" fmla="*/ 578071 h 850448"/>
              <a:gd name="connsiteX2" fmla="*/ 406001 w 3155203"/>
              <a:gd name="connsiteY2" fmla="*/ 850448 h 850448"/>
              <a:gd name="connsiteX3" fmla="*/ 0 w 3155203"/>
              <a:gd name="connsiteY3" fmla="*/ 110182 h 850448"/>
            </a:gdLst>
            <a:ahLst/>
            <a:cxnLst>
              <a:cxn ang="0">
                <a:pos x="connsiteX0" y="connsiteY0"/>
              </a:cxn>
              <a:cxn ang="0">
                <a:pos x="connsiteX1" y="connsiteY1"/>
              </a:cxn>
              <a:cxn ang="0">
                <a:pos x="connsiteX2" y="connsiteY2"/>
              </a:cxn>
              <a:cxn ang="0">
                <a:pos x="connsiteX3" y="connsiteY3"/>
              </a:cxn>
            </a:cxnLst>
            <a:rect l="l" t="t" r="r" b="b"/>
            <a:pathLst>
              <a:path w="3155203" h="850448">
                <a:moveTo>
                  <a:pt x="3155203" y="0"/>
                </a:moveTo>
                <a:lnTo>
                  <a:pt x="2997498" y="578071"/>
                </a:lnTo>
                <a:lnTo>
                  <a:pt x="406001" y="850448"/>
                </a:lnTo>
                <a:lnTo>
                  <a:pt x="0" y="110182"/>
                </a:lnTo>
                <a:close/>
              </a:path>
            </a:pathLst>
          </a:custGeom>
          <a:solidFill>
            <a:srgbClr val="FFC000">
              <a:lumMod val="60000"/>
              <a:lumOff val="40000"/>
            </a:srgbClr>
          </a:solidFill>
        </p:spPr>
        <p:txBody>
          <a:bodyPr rot="0" spcFirstLastPara="0" vertOverflow="overflow" horzOverflow="overflow" vert="horz" wrap="square" lIns="216000" tIns="108000" rIns="108000" bIns="45720" numCol="1" spcCol="0" rtlCol="0" fromWordArt="0" anchor="ctr" anchorCtr="0" forceAA="0" compatLnSpc="1">
            <a:normAutofit/>
          </a:bodyPr>
          <a:p>
            <a:pPr algn="ctr"/>
            <a:endParaRPr lang="da-DK" altLang="zh-CN" dirty="0">
              <a:solidFill>
                <a:sysClr val="window" lastClr="FFFFFF"/>
              </a:solidFill>
              <a:sym typeface="Arial" panose="020B0604020202020204" pitchFamily="34" charset="0"/>
            </a:endParaRPr>
          </a:p>
        </p:txBody>
      </p:sp>
      <p:sp>
        <p:nvSpPr>
          <p:cNvPr id="39" name="等腰三角形 38"/>
          <p:cNvSpPr/>
          <p:nvPr>
            <p:custDataLst>
              <p:tags r:id="rId28"/>
            </p:custDataLst>
          </p:nvPr>
        </p:nvSpPr>
        <p:spPr>
          <a:xfrm rot="17703762">
            <a:off x="9866127" y="5254989"/>
            <a:ext cx="104775" cy="256837"/>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0" name="等腰三角形 39"/>
          <p:cNvSpPr/>
          <p:nvPr>
            <p:custDataLst>
              <p:tags r:id="rId29"/>
            </p:custDataLst>
          </p:nvPr>
        </p:nvSpPr>
        <p:spPr>
          <a:xfrm rot="14680307">
            <a:off x="9827756" y="5175989"/>
            <a:ext cx="104775" cy="140428"/>
          </a:xfrm>
          <a:prstGeom prst="triangle">
            <a:avLst/>
          </a:prstGeom>
          <a:solidFill>
            <a:srgbClr val="FFC000">
              <a:alpha val="20000"/>
            </a:srgbClr>
          </a:solidFill>
        </p:spPr>
        <p:txBody>
          <a:bodyPr rot="0" spcFirstLastPara="0" vertOverflow="overflow" horzOverflow="overflow" vert="horz" wrap="square" lIns="91440" tIns="45720" rIns="91440" bIns="45720" numCol="1" spcCol="0" rtlCol="0" fromWordArt="0" anchor="ctr" anchorCtr="0" forceAA="0" compatLnSpc="1">
            <a:normAutofit fontScale="25000" lnSpcReduction="20000"/>
          </a:bodyPr>
          <a:p>
            <a:pPr algn="just">
              <a:lnSpc>
                <a:spcPct val="130000"/>
              </a:lnSpc>
            </a:pPr>
            <a:endParaRPr lang="zh-CN" altLang="en-US" dirty="0" err="1">
              <a:solidFill>
                <a:sysClr val="window" lastClr="FFFFFF"/>
              </a:solidFill>
              <a:sym typeface="Arial" panose="020B0604020202020204" pitchFamily="34" charset="0"/>
            </a:endParaRPr>
          </a:p>
        </p:txBody>
      </p:sp>
      <p:sp>
        <p:nvSpPr>
          <p:cNvPr id="41" name="任意多边形 40"/>
          <p:cNvSpPr/>
          <p:nvPr>
            <p:custDataLst>
              <p:tags r:id="rId30"/>
            </p:custDataLst>
          </p:nvPr>
        </p:nvSpPr>
        <p:spPr>
          <a:xfrm>
            <a:off x="6728958" y="4685051"/>
            <a:ext cx="775646" cy="426586"/>
          </a:xfrm>
          <a:custGeom>
            <a:avLst/>
            <a:gdLst>
              <a:gd name="connsiteX0" fmla="*/ 775646 w 775646"/>
              <a:gd name="connsiteY0" fmla="*/ 0 h 426586"/>
              <a:gd name="connsiteX1" fmla="*/ 666454 w 775646"/>
              <a:gd name="connsiteY1" fmla="*/ 355733 h 426586"/>
              <a:gd name="connsiteX2" fmla="*/ 219107 w 775646"/>
              <a:gd name="connsiteY2" fmla="*/ 426586 h 426586"/>
              <a:gd name="connsiteX3" fmla="*/ 0 w 775646"/>
              <a:gd name="connsiteY3" fmla="*/ 27086 h 426586"/>
            </a:gdLst>
            <a:ahLst/>
            <a:cxnLst>
              <a:cxn ang="0">
                <a:pos x="connsiteX0" y="connsiteY0"/>
              </a:cxn>
              <a:cxn ang="0">
                <a:pos x="connsiteX1" y="connsiteY1"/>
              </a:cxn>
              <a:cxn ang="0">
                <a:pos x="connsiteX2" y="connsiteY2"/>
              </a:cxn>
              <a:cxn ang="0">
                <a:pos x="connsiteX3" y="connsiteY3"/>
              </a:cxn>
            </a:cxnLst>
            <a:rect l="l" t="t" r="r" b="b"/>
            <a:pathLst>
              <a:path w="775646" h="426586">
                <a:moveTo>
                  <a:pt x="775646" y="0"/>
                </a:moveTo>
                <a:lnTo>
                  <a:pt x="666454" y="355733"/>
                </a:lnTo>
                <a:lnTo>
                  <a:pt x="219107" y="426586"/>
                </a:lnTo>
                <a:lnTo>
                  <a:pt x="0" y="27086"/>
                </a:lnTo>
                <a:close/>
              </a:path>
            </a:pathLst>
          </a:custGeom>
          <a:solidFill>
            <a:srgbClr val="FFC000"/>
          </a:solidFill>
        </p:spPr>
        <p:txBody>
          <a:bodyPr rot="0" spcFirstLastPara="0" vertOverflow="overflow" horzOverflow="overflow" vert="horz" wrap="square" lIns="144000" tIns="45720" rIns="91440" bIns="45720" numCol="1" spcCol="0" rtlCol="0" fromWordArt="0" anchor="ctr" anchorCtr="0" forceAA="0" compatLnSpc="1">
            <a:normAutofit/>
          </a:bodyPr>
          <a:p>
            <a:pPr algn="ctr"/>
            <a:endParaRPr lang="zh-CN" altLang="en-US" sz="2000" b="1" dirty="0" err="1">
              <a:solidFill>
                <a:sysClr val="window" lastClr="FFFFFF"/>
              </a:solidFill>
              <a:sym typeface="Arial" panose="020B0604020202020204" pitchFamily="34" charset="0"/>
            </a:endParaRPr>
          </a:p>
        </p:txBody>
      </p:sp>
      <p:sp>
        <p:nvSpPr>
          <p:cNvPr id="37" name="矩形 36"/>
          <p:cNvSpPr/>
          <p:nvPr>
            <p:custDataLst>
              <p:tags r:id="rId31"/>
            </p:custDataLst>
          </p:nvPr>
        </p:nvSpPr>
        <p:spPr>
          <a:xfrm>
            <a:off x="2313413" y="2422023"/>
            <a:ext cx="441146"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01</a:t>
            </a:r>
            <a:endParaRPr lang="zh-CN" altLang="en-US" b="1" dirty="0" err="1">
              <a:solidFill>
                <a:sysClr val="window" lastClr="FFFFFF"/>
              </a:solidFill>
              <a:sym typeface="Arial" panose="020B0604020202020204" pitchFamily="34" charset="0"/>
            </a:endParaRPr>
          </a:p>
        </p:txBody>
      </p:sp>
      <p:sp>
        <p:nvSpPr>
          <p:cNvPr id="45" name="矩形 44"/>
          <p:cNvSpPr/>
          <p:nvPr>
            <p:custDataLst>
              <p:tags r:id="rId32"/>
            </p:custDataLst>
          </p:nvPr>
        </p:nvSpPr>
        <p:spPr>
          <a:xfrm>
            <a:off x="2910313" y="3949793"/>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03</a:t>
            </a:r>
            <a:endParaRPr lang="zh-CN" altLang="en-US" b="1" dirty="0" err="1">
              <a:solidFill>
                <a:sysClr val="window" lastClr="FFFFFF"/>
              </a:solidFill>
              <a:sym typeface="Arial" panose="020B0604020202020204" pitchFamily="34" charset="0"/>
            </a:endParaRPr>
          </a:p>
        </p:txBody>
      </p:sp>
      <p:sp>
        <p:nvSpPr>
          <p:cNvPr id="46" name="矩形 45"/>
          <p:cNvSpPr/>
          <p:nvPr>
            <p:custDataLst>
              <p:tags r:id="rId33"/>
            </p:custDataLst>
          </p:nvPr>
        </p:nvSpPr>
        <p:spPr>
          <a:xfrm>
            <a:off x="3507213" y="547756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05</a:t>
            </a:r>
            <a:endParaRPr lang="zh-CN" altLang="en-US" b="1" dirty="0" err="1">
              <a:solidFill>
                <a:sysClr val="window" lastClr="FFFFFF"/>
              </a:solidFill>
              <a:sym typeface="Arial" panose="020B0604020202020204" pitchFamily="34" charset="0"/>
            </a:endParaRPr>
          </a:p>
        </p:txBody>
      </p:sp>
      <p:sp>
        <p:nvSpPr>
          <p:cNvPr id="47" name="矩形 46"/>
          <p:cNvSpPr/>
          <p:nvPr>
            <p:custDataLst>
              <p:tags r:id="rId34"/>
            </p:custDataLst>
          </p:nvPr>
        </p:nvSpPr>
        <p:spPr>
          <a:xfrm>
            <a:off x="6299308" y="3183742"/>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04</a:t>
            </a:r>
            <a:endParaRPr lang="zh-CN" altLang="en-US" b="1" dirty="0" err="1">
              <a:solidFill>
                <a:sysClr val="window" lastClr="FFFFFF"/>
              </a:solidFill>
              <a:sym typeface="Arial" panose="020B0604020202020204" pitchFamily="34" charset="0"/>
            </a:endParaRPr>
          </a:p>
        </p:txBody>
      </p:sp>
      <p:sp>
        <p:nvSpPr>
          <p:cNvPr id="48" name="矩形 47"/>
          <p:cNvSpPr/>
          <p:nvPr>
            <p:custDataLst>
              <p:tags r:id="rId35"/>
            </p:custDataLst>
          </p:nvPr>
        </p:nvSpPr>
        <p:spPr>
          <a:xfrm>
            <a:off x="5702408" y="165813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02</a:t>
            </a:r>
            <a:endParaRPr lang="zh-CN" altLang="en-US" b="1" dirty="0" err="1">
              <a:solidFill>
                <a:sysClr val="window" lastClr="FFFFFF"/>
              </a:solidFill>
              <a:sym typeface="Arial" panose="020B0604020202020204" pitchFamily="34" charset="0"/>
            </a:endParaRPr>
          </a:p>
        </p:txBody>
      </p:sp>
      <p:sp>
        <p:nvSpPr>
          <p:cNvPr id="54" name="矩形 53"/>
          <p:cNvSpPr/>
          <p:nvPr>
            <p:custDataLst>
              <p:tags r:id="rId36"/>
            </p:custDataLst>
          </p:nvPr>
        </p:nvSpPr>
        <p:spPr>
          <a:xfrm>
            <a:off x="6896208" y="4713678"/>
            <a:ext cx="441147" cy="369332"/>
          </a:xfrm>
          <a:prstGeom prst="rect">
            <a:avLst/>
          </a:prstGeom>
        </p:spPr>
        <p:txBody>
          <a:bodyPr wrap="none">
            <a:normAutofit/>
          </a:bodyPr>
          <a:p>
            <a:pPr algn="ctr"/>
            <a:r>
              <a:rPr lang="en-US" altLang="zh-CN" b="1" dirty="0">
                <a:solidFill>
                  <a:sysClr val="window" lastClr="FFFFFF"/>
                </a:solidFill>
                <a:sym typeface="Arial" panose="020B0604020202020204" pitchFamily="34" charset="0"/>
              </a:rPr>
              <a:t>06</a:t>
            </a:r>
            <a:endParaRPr lang="zh-CN" altLang="en-US" b="1" dirty="0" err="1">
              <a:solidFill>
                <a:sysClr val="window" lastClr="FFFFFF"/>
              </a:solidFill>
              <a:sym typeface="Arial" panose="020B0604020202020204" pitchFamily="34" charset="0"/>
            </a:endParaRPr>
          </a:p>
        </p:txBody>
      </p:sp>
      <p:sp>
        <p:nvSpPr>
          <p:cNvPr id="55" name="文本框 54"/>
          <p:cNvSpPr txBox="1"/>
          <p:nvPr>
            <p:custDataLst>
              <p:tags r:id="rId37"/>
            </p:custDataLst>
          </p:nvPr>
        </p:nvSpPr>
        <p:spPr>
          <a:xfrm>
            <a:off x="3516100" y="406504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3. 提前做好职业规划。</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6" name="文本框 55"/>
          <p:cNvSpPr txBox="1"/>
          <p:nvPr>
            <p:custDataLst>
              <p:tags r:id="rId38"/>
            </p:custDataLst>
          </p:nvPr>
        </p:nvSpPr>
        <p:spPr>
          <a:xfrm>
            <a:off x="6299308" y="177513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2. 累积其他知识储备。</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7" name="文本框 56"/>
          <p:cNvSpPr txBox="1"/>
          <p:nvPr>
            <p:custDataLst>
              <p:tags r:id="rId39"/>
            </p:custDataLst>
          </p:nvPr>
        </p:nvSpPr>
        <p:spPr>
          <a:xfrm>
            <a:off x="2910313" y="2534375"/>
            <a:ext cx="2044208" cy="492919"/>
          </a:xfrm>
          <a:prstGeom prst="rect">
            <a:avLst/>
          </a:prstGeom>
          <a:noFill/>
        </p:spPr>
        <p:txBody>
          <a:bodyPr wrap="square" rtlCol="0" anchor="ctr">
            <a:normAutofit/>
          </a:bodyPr>
          <a:p>
            <a:pPr>
              <a:lnSpc>
                <a:spcPct val="120000"/>
              </a:lnSpc>
            </a:pPr>
            <a:r>
              <a:rPr lang="zh-CN" altLang="en-US" sz="1400" b="1" spc="150" dirty="0">
                <a:solidFill>
                  <a:sysClr val="window" lastClr="FFFFFF"/>
                </a:solidFill>
                <a:latin typeface="微软雅黑" panose="020B0503020204020204" charset="-122"/>
                <a:ea typeface="微软雅黑" panose="020B0503020204020204" charset="-122"/>
              </a:rPr>
              <a:t>1. 学好专业知识。</a:t>
            </a:r>
            <a:endParaRPr lang="zh-CN" altLang="en-US" sz="1400" b="1" spc="150" dirty="0">
              <a:solidFill>
                <a:sysClr val="window" lastClr="FFFFFF"/>
              </a:solidFill>
              <a:latin typeface="微软雅黑" panose="020B0503020204020204" charset="-122"/>
              <a:ea typeface="微软雅黑" panose="020B0503020204020204" charset="-122"/>
            </a:endParaRPr>
          </a:p>
        </p:txBody>
      </p:sp>
      <p:sp>
        <p:nvSpPr>
          <p:cNvPr id="58" name="文本框 57"/>
          <p:cNvSpPr txBox="1"/>
          <p:nvPr>
            <p:custDataLst>
              <p:tags r:id="rId40"/>
            </p:custDataLst>
          </p:nvPr>
        </p:nvSpPr>
        <p:spPr>
          <a:xfrm>
            <a:off x="6907704" y="3302904"/>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4. 锻炼社交能力。</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41"/>
            </p:custDataLst>
          </p:nvPr>
        </p:nvSpPr>
        <p:spPr>
          <a:xfrm>
            <a:off x="7504604" y="4826030"/>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6. 尝试情感启蒙。</a:t>
            </a:r>
            <a:endParaRPr lang="zh-CN" altLang="en-US" sz="1400" b="1" spc="15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42"/>
            </p:custDataLst>
          </p:nvPr>
        </p:nvSpPr>
        <p:spPr>
          <a:xfrm>
            <a:off x="4115609" y="5589915"/>
            <a:ext cx="2044208" cy="492919"/>
          </a:xfrm>
          <a:prstGeom prst="rect">
            <a:avLst/>
          </a:prstGeom>
          <a:noFill/>
        </p:spPr>
        <p:txBody>
          <a:bodyPr wrap="square" rtlCol="0" anchor="ctr">
            <a:normAutofit/>
          </a:bodyPr>
          <a:p>
            <a:pPr>
              <a:lnSpc>
                <a:spcPct val="120000"/>
              </a:lnSpc>
            </a:pPr>
            <a:r>
              <a:rPr lang="zh-CN" altLang="en-US" sz="1400" b="1" spc="150">
                <a:solidFill>
                  <a:sysClr val="window" lastClr="FFFFFF"/>
                </a:solidFill>
                <a:latin typeface="微软雅黑" panose="020B0503020204020204" charset="-122"/>
                <a:ea typeface="微软雅黑" panose="020B0503020204020204" charset="-122"/>
              </a:rPr>
              <a:t>5. 参与社会实践。</a:t>
            </a:r>
            <a:endParaRPr lang="zh-CN" altLang="en-US" sz="1400" b="1" spc="150">
              <a:solidFill>
                <a:sysClr val="window" lastClr="FFFFFF"/>
              </a:solidFill>
              <a:latin typeface="微软雅黑" panose="020B0503020204020204" charset="-122"/>
              <a:ea typeface="微软雅黑" panose="020B0503020204020204" charset="-122"/>
            </a:endParaRPr>
          </a:p>
        </p:txBody>
      </p:sp>
    </p:spTree>
    <p:custDataLst>
      <p:tags r:id="rId4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椭圆 10"/>
          <p:cNvSpPr/>
          <p:nvPr>
            <p:custDataLst>
              <p:tags r:id="rId1"/>
            </p:custDataLst>
          </p:nvPr>
        </p:nvSpPr>
        <p:spPr>
          <a:xfrm>
            <a:off x="5344995" y="4292267"/>
            <a:ext cx="2172009" cy="2172009"/>
          </a:xfrm>
          <a:prstGeom prst="ellips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椭圆 6"/>
          <p:cNvSpPr/>
          <p:nvPr>
            <p:custDataLst>
              <p:tags r:id="rId2"/>
            </p:custDataLst>
          </p:nvPr>
        </p:nvSpPr>
        <p:spPr>
          <a:xfrm>
            <a:off x="5556739" y="339967"/>
            <a:ext cx="6178061" cy="6178061"/>
          </a:xfrm>
          <a:prstGeom prst="ellipse">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文本框 5"/>
          <p:cNvSpPr txBox="1"/>
          <p:nvPr>
            <p:custDataLst>
              <p:tags r:id="rId3"/>
            </p:custDataLst>
          </p:nvPr>
        </p:nvSpPr>
        <p:spPr>
          <a:xfrm>
            <a:off x="1160145" y="2282190"/>
            <a:ext cx="3978275" cy="2293620"/>
          </a:xfrm>
          <a:prstGeom prst="rect">
            <a:avLst/>
          </a:prstGeom>
          <a:noFill/>
        </p:spPr>
        <p:txBody>
          <a:bodyPr wrap="square" lIns="90170" tIns="46990" rIns="90170" bIns="46990" rtlCol="0" anchor="b">
            <a:normAutofit/>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生活方式的规划</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任意多边形: 形状 8"/>
          <p:cNvSpPr>
            <a:spLocks noChangeAspect="1"/>
          </p:cNvSpPr>
          <p:nvPr>
            <p:custDataLst>
              <p:tags r:id="rId4"/>
            </p:custDataLst>
          </p:nvPr>
        </p:nvSpPr>
        <p:spPr>
          <a:xfrm rot="10800000">
            <a:off x="4195445"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0" name="任意多边形: 形状 9"/>
          <p:cNvSpPr>
            <a:spLocks noChangeAspect="1"/>
          </p:cNvSpPr>
          <p:nvPr>
            <p:custDataLst>
              <p:tags r:id="rId5"/>
            </p:custDataLst>
          </p:nvPr>
        </p:nvSpPr>
        <p:spPr>
          <a:xfrm rot="10800000">
            <a:off x="3566160"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2" name="椭圆 11"/>
          <p:cNvSpPr/>
          <p:nvPr>
            <p:custDataLst>
              <p:tags r:id="rId6"/>
            </p:custDataLst>
          </p:nvPr>
        </p:nvSpPr>
        <p:spPr>
          <a:xfrm>
            <a:off x="261581" y="339967"/>
            <a:ext cx="1006060" cy="1006060"/>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3" name="椭圆 12"/>
          <p:cNvSpPr/>
          <p:nvPr>
            <p:custDataLst>
              <p:tags r:id="rId7"/>
            </p:custDataLst>
          </p:nvPr>
        </p:nvSpPr>
        <p:spPr>
          <a:xfrm>
            <a:off x="457200" y="6015450"/>
            <a:ext cx="502578" cy="502578"/>
          </a:xfrm>
          <a:prstGeom prst="ellipse">
            <a:avLst/>
          </a:prstGeom>
          <a:solidFill>
            <a:srgbClr val="5B9BD5">
              <a:lumMod val="40000"/>
              <a:lumOff val="6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898802" y="5845963"/>
            <a:ext cx="169487" cy="169487"/>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 name="文本框 1"/>
          <p:cNvSpPr txBox="1"/>
          <p:nvPr/>
        </p:nvSpPr>
        <p:spPr>
          <a:xfrm>
            <a:off x="6308090" y="1513523"/>
            <a:ext cx="4676140" cy="3830955"/>
          </a:xfrm>
          <a:prstGeom prst="rect">
            <a:avLst/>
          </a:prstGeom>
          <a:noFill/>
        </p:spPr>
        <p:txBody>
          <a:bodyPr wrap="square" rtlCol="0" anchor="ctr" anchorCtr="0">
            <a:spAutoFit/>
          </a:bodyPr>
          <a:p>
            <a:pPr algn="just">
              <a:lnSpc>
                <a:spcPct val="150000"/>
              </a:lnSpc>
              <a:spcBef>
                <a:spcPts val="0"/>
              </a:spcBef>
              <a:spcAft>
                <a:spcPts val="0"/>
              </a:spcAft>
            </a:pPr>
            <a:r>
              <a:rPr lang="zh-CN" altLang="en-US">
                <a:solidFill>
                  <a:schemeClr val="tx1"/>
                </a:solidFill>
                <a:uFillTx/>
                <a:latin typeface="微软雅黑" panose="020B0503020204020204" charset="-122"/>
                <a:ea typeface="微软雅黑" panose="020B0503020204020204" charset="-122"/>
              </a:rPr>
              <a:t>生活方式是一个有着丰富内涵的范畴，是在一定的社会形态中，人们的物质生活和精神文化生活的方式和行为习惯的总和。它作为一种客观存在，制约着社会的文化和意识形态的发展以及个人情趣、爱好、价值取向等。随着社会主义精神文明建设的深入进行，人们的生活方式和精神状态正在迅速发生着变化。大学生群体作为时代文化的引领者，他们生活方式的变化反映着时代精神的变革。</a:t>
            </a:r>
            <a:endParaRPr lang="zh-CN" altLang="en-US">
              <a:solidFill>
                <a:schemeClr val="tx1"/>
              </a:solidFill>
              <a:uFillTx/>
              <a:latin typeface="微软雅黑" panose="020B0503020204020204" charset="-122"/>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814070" y="216535"/>
            <a:ext cx="10357485" cy="1198880"/>
          </a:xfrm>
          <a:prstGeom prst="rect">
            <a:avLst/>
          </a:prstGeom>
          <a:noFill/>
        </p:spPr>
        <p:txBody>
          <a:bodyPr wrap="square" rtlCol="0">
            <a:spAutoFit/>
          </a:bodyPr>
          <a:p>
            <a:pPr marL="0" marR="0" lvl="0" indent="0" algn="just" defTabSz="914400" rtl="0" eaLnBrk="1" fontAlgn="auto" latinLnBrk="0" hangingPunct="1">
              <a:lnSpc>
                <a:spcPct val="150000"/>
              </a:lnSpc>
              <a:buClrTx/>
              <a:buSzTx/>
              <a:buFontTx/>
              <a:buNone/>
              <a:defRPr/>
            </a:pPr>
            <a:r>
              <a:rPr lang="zh-CN" altLang="en-US" sz="4800" b="1"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如何规划大学生活</a:t>
            </a:r>
            <a:endParaRPr lang="zh-CN" altLang="en-US" sz="4800" b="1"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3"/>
            </p:custDataLst>
          </p:nvPr>
        </p:nvGrpSpPr>
        <p:grpSpPr>
          <a:xfrm>
            <a:off x="11260521" y="955914"/>
            <a:ext cx="358986" cy="229892"/>
            <a:chOff x="11382102" y="604536"/>
            <a:chExt cx="420495" cy="269282"/>
          </a:xfrm>
        </p:grpSpPr>
        <p:sp>
          <p:nvSpPr>
            <p:cNvPr id="18" name="Line 16"/>
            <p:cNvSpPr>
              <a:spLocks noChangeShapeType="1"/>
            </p:cNvSpPr>
            <p:nvPr>
              <p:custDataLst>
                <p:tags r:id="rId4"/>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5"/>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6"/>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圆角矩形 2"/>
          <p:cNvSpPr/>
          <p:nvPr>
            <p:custDataLst>
              <p:tags r:id="rId7"/>
            </p:custDataLst>
          </p:nvPr>
        </p:nvSpPr>
        <p:spPr>
          <a:xfrm>
            <a:off x="2230009" y="2069481"/>
            <a:ext cx="5460716" cy="779735"/>
          </a:xfrm>
          <a:prstGeom prst="roundRect">
            <a:avLst>
              <a:gd name="adj" fmla="val 50000"/>
            </a:avLst>
          </a:prstGeom>
          <a:solidFill>
            <a:srgbClr val="1F74AD">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15" name="椭圆 14"/>
          <p:cNvSpPr/>
          <p:nvPr>
            <p:custDataLst>
              <p:tags r:id="rId8"/>
            </p:custDataLst>
          </p:nvPr>
        </p:nvSpPr>
        <p:spPr>
          <a:xfrm>
            <a:off x="1585804" y="1905762"/>
            <a:ext cx="1107171" cy="1107171"/>
          </a:xfrm>
          <a:prstGeom prst="ellipse">
            <a:avLst/>
          </a:prstGeom>
          <a:solidFill>
            <a:srgbClr val="1F74AD"/>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22" name="椭圆 21"/>
          <p:cNvSpPr/>
          <p:nvPr>
            <p:custDataLst>
              <p:tags r:id="rId9"/>
            </p:custDataLst>
          </p:nvPr>
        </p:nvSpPr>
        <p:spPr>
          <a:xfrm>
            <a:off x="1681135" y="2001093"/>
            <a:ext cx="916510" cy="916510"/>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01</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3" name="圆角矩形 22"/>
          <p:cNvSpPr/>
          <p:nvPr>
            <p:custDataLst>
              <p:tags r:id="rId10"/>
            </p:custDataLst>
          </p:nvPr>
        </p:nvSpPr>
        <p:spPr>
          <a:xfrm>
            <a:off x="5804291" y="3091010"/>
            <a:ext cx="5460716" cy="779735"/>
          </a:xfrm>
          <a:prstGeom prst="roundRect">
            <a:avLst>
              <a:gd name="adj" fmla="val 50000"/>
            </a:avLst>
          </a:prstGeom>
          <a:solidFill>
            <a:srgbClr val="3498D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da-DK" altLang="zh-CN" sz="1400" spc="150" dirty="0">
              <a:solidFill>
                <a:srgbClr val="000000"/>
              </a:solidFill>
              <a:latin typeface="微软雅黑" panose="020B0503020204020204" charset="-122"/>
              <a:ea typeface="微软雅黑" panose="020B0503020204020204" charset="-122"/>
            </a:endParaRPr>
          </a:p>
        </p:txBody>
      </p:sp>
      <p:sp>
        <p:nvSpPr>
          <p:cNvPr id="24" name="椭圆 23"/>
          <p:cNvSpPr/>
          <p:nvPr>
            <p:custDataLst>
              <p:tags r:id="rId11"/>
            </p:custDataLst>
          </p:nvPr>
        </p:nvSpPr>
        <p:spPr>
          <a:xfrm>
            <a:off x="5160086" y="2927291"/>
            <a:ext cx="1107171" cy="1107171"/>
          </a:xfrm>
          <a:prstGeom prst="ellipse">
            <a:avLst/>
          </a:prstGeom>
          <a:solidFill>
            <a:srgbClr val="3498D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25" name="椭圆 24"/>
          <p:cNvSpPr/>
          <p:nvPr>
            <p:custDataLst>
              <p:tags r:id="rId12"/>
            </p:custDataLst>
          </p:nvPr>
        </p:nvSpPr>
        <p:spPr>
          <a:xfrm>
            <a:off x="5255417" y="3022622"/>
            <a:ext cx="916510" cy="916510"/>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02</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26" name="圆角矩形 25"/>
          <p:cNvSpPr/>
          <p:nvPr>
            <p:custDataLst>
              <p:tags r:id="rId13"/>
            </p:custDataLst>
          </p:nvPr>
        </p:nvSpPr>
        <p:spPr>
          <a:xfrm>
            <a:off x="2230009" y="4112538"/>
            <a:ext cx="5460716" cy="779735"/>
          </a:xfrm>
          <a:prstGeom prst="roundRect">
            <a:avLst>
              <a:gd name="adj" fmla="val 50000"/>
            </a:avLst>
          </a:prstGeom>
          <a:solidFill>
            <a:srgbClr val="1AA3AA">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29" name="椭圆 28"/>
          <p:cNvSpPr/>
          <p:nvPr>
            <p:custDataLst>
              <p:tags r:id="rId14"/>
            </p:custDataLst>
          </p:nvPr>
        </p:nvSpPr>
        <p:spPr>
          <a:xfrm>
            <a:off x="1585804" y="3948821"/>
            <a:ext cx="1107171" cy="1107171"/>
          </a:xfrm>
          <a:prstGeom prst="ellipse">
            <a:avLst/>
          </a:prstGeom>
          <a:solidFill>
            <a:srgbClr val="1AA3AA"/>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0" name="椭圆 29"/>
          <p:cNvSpPr/>
          <p:nvPr>
            <p:custDataLst>
              <p:tags r:id="rId15"/>
            </p:custDataLst>
          </p:nvPr>
        </p:nvSpPr>
        <p:spPr>
          <a:xfrm>
            <a:off x="1681135" y="4044151"/>
            <a:ext cx="916510" cy="916510"/>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03</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3" name="圆角矩形 42"/>
          <p:cNvSpPr/>
          <p:nvPr>
            <p:custDataLst>
              <p:tags r:id="rId16"/>
            </p:custDataLst>
          </p:nvPr>
        </p:nvSpPr>
        <p:spPr>
          <a:xfrm>
            <a:off x="5804291" y="5134068"/>
            <a:ext cx="5460716" cy="779735"/>
          </a:xfrm>
          <a:prstGeom prst="roundRect">
            <a:avLst>
              <a:gd name="adj" fmla="val 50000"/>
            </a:avLst>
          </a:prstGeom>
          <a:solidFill>
            <a:srgbClr val="69A35B">
              <a:lumMod val="20000"/>
              <a:lumOff val="80000"/>
            </a:srgbClr>
          </a:solidFill>
          <a:ln>
            <a:noFill/>
          </a:ln>
          <a:effectLst>
            <a:outerShdw blurRad="50800" dist="38100" dir="2700000" algn="tl" rotWithShape="0">
              <a:srgbClr val="1F74AD">
                <a:lumMod val="75000"/>
                <a:alpha val="40000"/>
              </a:srgb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0000" tIns="46800" rIns="90000" bIns="46800" numCol="1" spcCol="0" rtlCol="0" fromWordArt="0" anchor="ctr" anchorCtr="0" forceAA="0" compatLnSpc="1">
            <a:normAutofit/>
          </a:bodyPr>
          <a:p>
            <a:pPr>
              <a:lnSpc>
                <a:spcPct val="120000"/>
              </a:lnSpc>
            </a:pPr>
            <a:endParaRPr lang="zh-CN" altLang="en-US" sz="1400" spc="150" dirty="0">
              <a:solidFill>
                <a:srgbClr val="000000"/>
              </a:solidFill>
              <a:latin typeface="微软雅黑" panose="020B0503020204020204" charset="-122"/>
              <a:ea typeface="微软雅黑" panose="020B0503020204020204" charset="-122"/>
            </a:endParaRPr>
          </a:p>
        </p:txBody>
      </p:sp>
      <p:sp>
        <p:nvSpPr>
          <p:cNvPr id="31" name="椭圆 30"/>
          <p:cNvSpPr/>
          <p:nvPr>
            <p:custDataLst>
              <p:tags r:id="rId17"/>
            </p:custDataLst>
          </p:nvPr>
        </p:nvSpPr>
        <p:spPr>
          <a:xfrm>
            <a:off x="5160086" y="4970350"/>
            <a:ext cx="1107171" cy="1107171"/>
          </a:xfrm>
          <a:prstGeom prst="ellipse">
            <a:avLst/>
          </a:prstGeom>
          <a:solidFill>
            <a:srgbClr val="69A35B"/>
          </a:solidFill>
          <a:ln>
            <a:noFill/>
          </a:ln>
          <a:effectLst>
            <a:outerShdw blurRad="50800" dist="38100" dir="5400000" algn="t" rotWithShape="0">
              <a:sysClr val="window" lastClr="FFFFFF">
                <a:lumMod val="75000"/>
                <a:alpha val="40000"/>
              </a:sysClr>
            </a:outerShdw>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rmAutofit/>
          </a:bodyPr>
          <a:p>
            <a:pPr algn="ctr"/>
            <a:endParaRPr lang="zh-CN" altLang="en-US">
              <a:latin typeface="微软雅黑" panose="020B0503020204020204" charset="-122"/>
              <a:ea typeface="微软雅黑" panose="020B0503020204020204" charset="-122"/>
            </a:endParaRPr>
          </a:p>
        </p:txBody>
      </p:sp>
      <p:sp>
        <p:nvSpPr>
          <p:cNvPr id="32" name="椭圆 31"/>
          <p:cNvSpPr/>
          <p:nvPr>
            <p:custDataLst>
              <p:tags r:id="rId18"/>
            </p:custDataLst>
          </p:nvPr>
        </p:nvSpPr>
        <p:spPr>
          <a:xfrm>
            <a:off x="5255417" y="5065680"/>
            <a:ext cx="916510" cy="916510"/>
          </a:xfrm>
          <a:prstGeom prst="ellipse">
            <a:avLst/>
          </a:prstGeom>
          <a:noFill/>
          <a:ln>
            <a:solidFill>
              <a:sysClr val="window" lastClr="FFFFFF"/>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rot="0" spcFirstLastPara="0" vertOverflow="overflow" horzOverflow="overflow" vert="horz" wrap="square" lIns="0" tIns="0" rIns="0" bIns="0" numCol="1" spcCol="0" rtlCol="0" fromWordArt="0" anchor="ctr" anchorCtr="0" forceAA="0" compatLnSpc="1">
            <a:normAutofit/>
          </a:bodyPr>
          <a:p>
            <a:pPr algn="ctr"/>
            <a:r>
              <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rPr>
              <a:t>04</a:t>
            </a:r>
            <a:endParaRPr lang="en-US" altLang="zh-CN" sz="280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42" name="文本框 41"/>
          <p:cNvSpPr txBox="1"/>
          <p:nvPr>
            <p:custDataLst>
              <p:tags r:id="rId19"/>
            </p:custDataLst>
          </p:nvPr>
        </p:nvSpPr>
        <p:spPr>
          <a:xfrm>
            <a:off x="2766375" y="2199945"/>
            <a:ext cx="4514412" cy="518808"/>
          </a:xfrm>
          <a:prstGeom prst="rect">
            <a:avLst/>
          </a:prstGeom>
          <a:noFill/>
        </p:spPr>
        <p:txBody>
          <a:bodyPr wrap="square" rtlCol="0" anchor="ctr">
            <a:noAutofit/>
          </a:bodyPr>
          <a:p>
            <a:pPr algn="just">
              <a:lnSpc>
                <a:spcPct val="100000"/>
              </a:lnSpc>
            </a:pPr>
            <a:r>
              <a:rPr lang="zh-CN" altLang="en-US" spc="150" dirty="0">
                <a:latin typeface="微软雅黑" panose="020B0503020204020204" charset="-122"/>
                <a:ea typeface="微软雅黑" panose="020B0503020204020204" charset="-122"/>
              </a:rPr>
              <a:t>一 努力学习，大学生也要努力学习，提高自己的专业知识。</a:t>
            </a:r>
            <a:endParaRPr lang="zh-CN" altLang="en-US" spc="150" dirty="0">
              <a:latin typeface="微软雅黑" panose="020B0503020204020204" charset="-122"/>
              <a:ea typeface="微软雅黑" panose="020B0503020204020204" charset="-122"/>
            </a:endParaRPr>
          </a:p>
        </p:txBody>
      </p:sp>
      <p:sp>
        <p:nvSpPr>
          <p:cNvPr id="44" name="文本框 43"/>
          <p:cNvSpPr txBox="1"/>
          <p:nvPr>
            <p:custDataLst>
              <p:tags r:id="rId20"/>
            </p:custDataLst>
          </p:nvPr>
        </p:nvSpPr>
        <p:spPr>
          <a:xfrm>
            <a:off x="6351621" y="3221474"/>
            <a:ext cx="4514412" cy="518808"/>
          </a:xfrm>
          <a:prstGeom prst="rect">
            <a:avLst/>
          </a:prstGeom>
          <a:noFill/>
        </p:spPr>
        <p:txBody>
          <a:bodyPr wrap="square" rtlCol="0" anchor="ctr">
            <a:noAutofit/>
          </a:bodyPr>
          <a:p>
            <a:pPr algn="just">
              <a:lnSpc>
                <a:spcPct val="100000"/>
              </a:lnSpc>
            </a:pPr>
            <a:r>
              <a:rPr lang="zh-CN" altLang="en-US" spc="150" dirty="0">
                <a:latin typeface="微软雅黑" panose="020B0503020204020204" charset="-122"/>
                <a:ea typeface="微软雅黑" panose="020B0503020204020204" charset="-122"/>
              </a:rPr>
              <a:t>二 多去锻炼，拥有一个良好的体魄是很重要的。</a:t>
            </a:r>
            <a:endParaRPr lang="zh-CN" altLang="en-US" spc="150" dirty="0">
              <a:latin typeface="微软雅黑" panose="020B0503020204020204" charset="-122"/>
              <a:ea typeface="微软雅黑" panose="020B0503020204020204" charset="-122"/>
            </a:endParaRPr>
          </a:p>
        </p:txBody>
      </p:sp>
      <p:sp>
        <p:nvSpPr>
          <p:cNvPr id="51" name="文本框 50"/>
          <p:cNvSpPr txBox="1"/>
          <p:nvPr>
            <p:custDataLst>
              <p:tags r:id="rId21"/>
            </p:custDataLst>
          </p:nvPr>
        </p:nvSpPr>
        <p:spPr>
          <a:xfrm>
            <a:off x="2766375" y="4243002"/>
            <a:ext cx="4514412" cy="518808"/>
          </a:xfrm>
          <a:prstGeom prst="rect">
            <a:avLst/>
          </a:prstGeom>
          <a:noFill/>
        </p:spPr>
        <p:txBody>
          <a:bodyPr wrap="square" rtlCol="0" anchor="ctr">
            <a:noAutofit/>
          </a:bodyPr>
          <a:p>
            <a:pPr algn="just">
              <a:lnSpc>
                <a:spcPct val="100000"/>
              </a:lnSpc>
            </a:pPr>
            <a:r>
              <a:rPr lang="zh-CN" altLang="en-US" spc="150" dirty="0">
                <a:latin typeface="微软雅黑" panose="020B0503020204020204" charset="-122"/>
                <a:ea typeface="微软雅黑" panose="020B0503020204020204" charset="-122"/>
              </a:rPr>
              <a:t>三 多去走走，去看看这大千世界，增长自己的见识。</a:t>
            </a:r>
            <a:endParaRPr lang="zh-CN" altLang="en-US" spc="150" dirty="0">
              <a:latin typeface="微软雅黑" panose="020B0503020204020204" charset="-122"/>
              <a:ea typeface="微软雅黑" panose="020B0503020204020204" charset="-122"/>
            </a:endParaRPr>
          </a:p>
        </p:txBody>
      </p:sp>
      <p:sp>
        <p:nvSpPr>
          <p:cNvPr id="53" name="文本框 52"/>
          <p:cNvSpPr txBox="1"/>
          <p:nvPr>
            <p:custDataLst>
              <p:tags r:id="rId22"/>
            </p:custDataLst>
          </p:nvPr>
        </p:nvSpPr>
        <p:spPr>
          <a:xfrm>
            <a:off x="6351621" y="5264532"/>
            <a:ext cx="4514412" cy="518808"/>
          </a:xfrm>
          <a:prstGeom prst="rect">
            <a:avLst/>
          </a:prstGeom>
          <a:noFill/>
        </p:spPr>
        <p:txBody>
          <a:bodyPr wrap="square" rtlCol="0" anchor="ctr">
            <a:noAutofit/>
          </a:bodyPr>
          <a:p>
            <a:pPr algn="just">
              <a:lnSpc>
                <a:spcPct val="100000"/>
              </a:lnSpc>
            </a:pPr>
            <a:r>
              <a:rPr lang="zh-CN" altLang="en-US" spc="150" dirty="0">
                <a:latin typeface="微软雅黑" panose="020B0503020204020204" charset="-122"/>
                <a:ea typeface="微软雅黑" panose="020B0503020204020204" charset="-122"/>
              </a:rPr>
              <a:t>四 多去图书馆，感受图书馆的良好氛围，多读好书。</a:t>
            </a:r>
            <a:endParaRPr lang="zh-CN" altLang="en-US" spc="150" dirty="0">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649514" y="256758"/>
            <a:ext cx="6462484" cy="1091208"/>
          </a:xfrm>
          <a:prstGeom prst="rect">
            <a:avLst/>
          </a:prstGeom>
          <a:noFill/>
        </p:spPr>
        <p:txBody>
          <a:bodyPr wrap="square" rtlCol="0" anchor="ctr" anchorCtr="0">
            <a:normAutofit/>
          </a:bodyPr>
          <a:p>
            <a:pPr marL="0" marR="0" lvl="0" indent="0" algn="l" defTabSz="914400" rtl="0" eaLnBrk="1" fontAlgn="auto" latinLnBrk="0" hangingPunct="1">
              <a:lnSpc>
                <a:spcPct val="120000"/>
              </a:lnSpc>
              <a:buClrTx/>
              <a:buSzTx/>
              <a:buFontTx/>
              <a:buNone/>
              <a:defRPr/>
            </a:pPr>
            <a:r>
              <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职业生涯规划实施策略</a:t>
            </a:r>
            <a:endParaRPr kumimoji="0" lang="zh-CN" altLang="en-US" sz="2800" b="1" i="0" u="none" strike="noStrike" kern="1200" cap="none" spc="30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Freeform 17"/>
          <p:cNvSpPr/>
          <p:nvPr>
            <p:custDataLst>
              <p:tags r:id="rId2"/>
            </p:custDataLst>
          </p:nvPr>
        </p:nvSpPr>
        <p:spPr>
          <a:xfrm>
            <a:off x="9999213" y="773063"/>
            <a:ext cx="1253683" cy="185935"/>
          </a:xfrm>
          <a:custGeom>
            <a:avLst/>
            <a:gdLst/>
            <a:ahLst/>
            <a:cxnLst/>
            <a:rect l="l" t="t" r="r" b="b"/>
            <a:pathLst>
              <a:path w="1761487" h="261248">
                <a:moveTo>
                  <a:pt x="1637853" y="0"/>
                </a:moveTo>
                <a:lnTo>
                  <a:pt x="1761487" y="130905"/>
                </a:lnTo>
                <a:lnTo>
                  <a:pt x="1637853" y="261248"/>
                </a:lnTo>
                <a:lnTo>
                  <a:pt x="1600200" y="221920"/>
                </a:lnTo>
                <a:lnTo>
                  <a:pt x="1687306" y="130905"/>
                </a:lnTo>
                <a:lnTo>
                  <a:pt x="1600200" y="38767"/>
                </a:lnTo>
                <a:close/>
                <a:moveTo>
                  <a:pt x="1371153" y="0"/>
                </a:moveTo>
                <a:lnTo>
                  <a:pt x="1494787" y="130905"/>
                </a:lnTo>
                <a:lnTo>
                  <a:pt x="1371153" y="261248"/>
                </a:lnTo>
                <a:lnTo>
                  <a:pt x="1333500" y="221920"/>
                </a:lnTo>
                <a:lnTo>
                  <a:pt x="1420606" y="130905"/>
                </a:lnTo>
                <a:lnTo>
                  <a:pt x="1333500" y="38767"/>
                </a:lnTo>
                <a:close/>
                <a:moveTo>
                  <a:pt x="1104453" y="0"/>
                </a:moveTo>
                <a:lnTo>
                  <a:pt x="1228087" y="130905"/>
                </a:lnTo>
                <a:lnTo>
                  <a:pt x="1104453" y="261248"/>
                </a:lnTo>
                <a:lnTo>
                  <a:pt x="1066800" y="221920"/>
                </a:lnTo>
                <a:lnTo>
                  <a:pt x="1153907" y="130905"/>
                </a:lnTo>
                <a:lnTo>
                  <a:pt x="1066800" y="38767"/>
                </a:lnTo>
                <a:close/>
                <a:moveTo>
                  <a:pt x="837753" y="0"/>
                </a:moveTo>
                <a:lnTo>
                  <a:pt x="961387" y="130905"/>
                </a:lnTo>
                <a:lnTo>
                  <a:pt x="837753" y="261248"/>
                </a:lnTo>
                <a:lnTo>
                  <a:pt x="800100" y="221920"/>
                </a:lnTo>
                <a:lnTo>
                  <a:pt x="887206" y="130905"/>
                </a:lnTo>
                <a:lnTo>
                  <a:pt x="800100" y="38767"/>
                </a:lnTo>
                <a:close/>
                <a:moveTo>
                  <a:pt x="571053" y="0"/>
                </a:moveTo>
                <a:lnTo>
                  <a:pt x="694687" y="130905"/>
                </a:lnTo>
                <a:lnTo>
                  <a:pt x="571053" y="261248"/>
                </a:lnTo>
                <a:lnTo>
                  <a:pt x="533400" y="221920"/>
                </a:lnTo>
                <a:lnTo>
                  <a:pt x="620506" y="130905"/>
                </a:lnTo>
                <a:lnTo>
                  <a:pt x="533400" y="38767"/>
                </a:lnTo>
                <a:close/>
                <a:moveTo>
                  <a:pt x="304352" y="0"/>
                </a:moveTo>
                <a:lnTo>
                  <a:pt x="427987" y="130905"/>
                </a:lnTo>
                <a:lnTo>
                  <a:pt x="304352" y="261248"/>
                </a:lnTo>
                <a:lnTo>
                  <a:pt x="266700" y="221920"/>
                </a:lnTo>
                <a:lnTo>
                  <a:pt x="353806" y="130905"/>
                </a:lnTo>
                <a:lnTo>
                  <a:pt x="266700" y="38767"/>
                </a:lnTo>
                <a:close/>
                <a:moveTo>
                  <a:pt x="37652" y="0"/>
                </a:moveTo>
                <a:lnTo>
                  <a:pt x="161287" y="130905"/>
                </a:lnTo>
                <a:lnTo>
                  <a:pt x="37652" y="261248"/>
                </a:lnTo>
                <a:lnTo>
                  <a:pt x="0" y="221920"/>
                </a:lnTo>
                <a:lnTo>
                  <a:pt x="87106" y="130905"/>
                </a:lnTo>
                <a:lnTo>
                  <a:pt x="0" y="38767"/>
                </a:lnTo>
                <a:close/>
              </a:path>
            </a:pathLst>
          </a:cu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40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文本框 1"/>
          <p:cNvSpPr txBox="1"/>
          <p:nvPr>
            <p:custDataLst>
              <p:tags r:id="rId3"/>
            </p:custDataLst>
          </p:nvPr>
        </p:nvSpPr>
        <p:spPr>
          <a:xfrm>
            <a:off x="648970" y="1180465"/>
            <a:ext cx="10734040" cy="755650"/>
          </a:xfrm>
          <a:prstGeom prst="rect">
            <a:avLst/>
          </a:prstGeom>
          <a:noFill/>
        </p:spPr>
        <p:txBody>
          <a:bodyPr wrap="square" rtlCol="0">
            <a:normAutofit/>
          </a:bodyPr>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你如何制定职业生涯的短期目标、中期目标、长期目标和人生目标？你应该怎样来实施你的职业生涯规划？</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2" name="组合 11"/>
          <p:cNvGrpSpPr/>
          <p:nvPr/>
        </p:nvGrpSpPr>
        <p:grpSpPr>
          <a:xfrm>
            <a:off x="0" y="1778635"/>
            <a:ext cx="12193905" cy="1271270"/>
            <a:chOff x="0" y="2630"/>
            <a:chExt cx="19203" cy="2002"/>
          </a:xfrm>
        </p:grpSpPr>
        <p:sp>
          <p:nvSpPr>
            <p:cNvPr id="3" name="矩形 2"/>
            <p:cNvSpPr/>
            <p:nvPr>
              <p:custDataLst>
                <p:tags r:id="rId4"/>
              </p:custDataLst>
            </p:nvPr>
          </p:nvSpPr>
          <p:spPr>
            <a:xfrm>
              <a:off x="0" y="2656"/>
              <a:ext cx="15406" cy="195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9" name="Rectangle 10"/>
            <p:cNvSpPr/>
            <p:nvPr>
              <p:custDataLst>
                <p:tags r:id="rId5"/>
              </p:custDataLst>
            </p:nvPr>
          </p:nvSpPr>
          <p:spPr>
            <a:xfrm>
              <a:off x="15055" y="2656"/>
              <a:ext cx="4149" cy="195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0" name="Isosceles Triangle 11"/>
            <p:cNvSpPr/>
            <p:nvPr>
              <p:custDataLst>
                <p:tags r:id="rId6"/>
              </p:custDataLst>
            </p:nvPr>
          </p:nvSpPr>
          <p:spPr>
            <a:xfrm rot="16200000">
              <a:off x="13941" y="3408"/>
              <a:ext cx="1782" cy="446"/>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7"/>
              </p:custDataLst>
            </p:nvPr>
          </p:nvSpPr>
          <p:spPr>
            <a:xfrm>
              <a:off x="15633" y="2752"/>
              <a:ext cx="2994" cy="1758"/>
            </a:xfrm>
            <a:prstGeom prst="rect">
              <a:avLst/>
            </a:prstGeom>
            <a:noFill/>
          </p:spPr>
          <p:txBody>
            <a:bodyPr wrap="square" rtlCol="0" anchor="ctr" anchorCtr="1">
              <a:normAutofit/>
            </a:bodyPr>
            <a:p>
              <a:pPr marL="0" marR="0" lvl="0" algn="ctr" defTabSz="914400" rtl="0" eaLnBrk="1" fontAlgn="auto" latinLnBrk="0" hangingPunct="1">
                <a:lnSpc>
                  <a:spcPct val="120000"/>
                </a:lnSpc>
                <a:buClrTx/>
                <a:buSzTx/>
                <a:buFontTx/>
                <a:buNone/>
                <a:defRPr/>
              </a:pPr>
              <a:r>
                <a:rPr lang="zh-CN" altLang="en-US" b="1" spc="300" noProof="0">
                  <a:ln>
                    <a:noFill/>
                  </a:ln>
                  <a:solidFill>
                    <a:sysClr val="window" lastClr="FFFFFF"/>
                  </a:solidFill>
                  <a:effectLst/>
                  <a:uLnTx/>
                  <a:uFillTx/>
                  <a:latin typeface="Arial" panose="020B0604020202020204" pitchFamily="34" charset="0"/>
                  <a:ea typeface="微软雅黑" panose="020B0503020204020204" charset="-122"/>
                  <a:sym typeface="+mn-ea"/>
                </a:rPr>
                <a:t>（一）设立职业生涯规划目标</a:t>
              </a:r>
              <a:endParaRPr lang="zh-CN" altLang="en-US" b="1" spc="300" noProof="0">
                <a:ln>
                  <a:noFill/>
                </a:ln>
                <a:solidFill>
                  <a:sysClr val="window" lastClr="FFFFFF"/>
                </a:solidFill>
                <a:effectLst/>
                <a:uLnTx/>
                <a:uFillTx/>
                <a:latin typeface="Arial" panose="020B0604020202020204" pitchFamily="34" charset="0"/>
                <a:ea typeface="微软雅黑" panose="020B0503020204020204" charset="-122"/>
                <a:sym typeface="+mn-ea"/>
              </a:endParaRPr>
            </a:p>
          </p:txBody>
        </p:sp>
        <p:sp>
          <p:nvSpPr>
            <p:cNvPr id="7" name="文本框 6"/>
            <p:cNvSpPr txBox="1"/>
            <p:nvPr>
              <p:custDataLst>
                <p:tags r:id="rId8"/>
              </p:custDataLst>
            </p:nvPr>
          </p:nvSpPr>
          <p:spPr>
            <a:xfrm>
              <a:off x="873" y="2630"/>
              <a:ext cx="13446" cy="2002"/>
            </a:xfrm>
            <a:prstGeom prst="rect">
              <a:avLst/>
            </a:prstGeom>
            <a:noFill/>
          </p:spPr>
          <p:txBody>
            <a:bodyPr wrap="square" rtlCol="0" anchor="ctr">
              <a:spAutoFit/>
            </a:bodyPr>
            <a:p>
              <a:pPr marL="0" marR="0" lvl="0" algn="l" defTabSz="914400" rtl="0" fontAlgn="auto">
                <a:lnSpc>
                  <a:spcPct val="120000"/>
                </a:lnSpc>
                <a:buClrTx/>
                <a:buSzTx/>
                <a:buFontTx/>
                <a:buNone/>
                <a:defRPr/>
              </a:pPr>
              <a:r>
                <a:rPr lang="zh-CN" altLang="en-US" sz="16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生涯目标的设定，是职业生涯规划的核心。生涯目标的设定，是继职业选择、生涯路线选择后，人生目标的抉择。所以，在制定生涯规划时，首先要确立志向，这是制定职业生涯规划的关键，也是生涯规划最重要的一点。职业生涯目标分为短期目标、中期目标、长期目标和人生目标。</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grpSp>
      <p:grpSp>
        <p:nvGrpSpPr>
          <p:cNvPr id="11" name="组合 10"/>
          <p:cNvGrpSpPr/>
          <p:nvPr/>
        </p:nvGrpSpPr>
        <p:grpSpPr>
          <a:xfrm>
            <a:off x="0" y="3079115"/>
            <a:ext cx="12193905" cy="808990"/>
            <a:chOff x="0" y="4657"/>
            <a:chExt cx="19203" cy="1274"/>
          </a:xfrm>
        </p:grpSpPr>
        <p:sp>
          <p:nvSpPr>
            <p:cNvPr id="48" name="矩形 47"/>
            <p:cNvSpPr/>
            <p:nvPr>
              <p:custDataLst>
                <p:tags r:id="rId9"/>
              </p:custDataLst>
            </p:nvPr>
          </p:nvSpPr>
          <p:spPr>
            <a:xfrm>
              <a:off x="0" y="4657"/>
              <a:ext cx="15406" cy="127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Rectangle 9"/>
            <p:cNvSpPr/>
            <p:nvPr>
              <p:custDataLst>
                <p:tags r:id="rId10"/>
              </p:custDataLst>
            </p:nvPr>
          </p:nvSpPr>
          <p:spPr>
            <a:xfrm>
              <a:off x="15055" y="4657"/>
              <a:ext cx="4149" cy="1275"/>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6" name="Isosceles Triangle 12"/>
            <p:cNvSpPr/>
            <p:nvPr>
              <p:custDataLst>
                <p:tags r:id="rId11"/>
              </p:custDataLst>
            </p:nvPr>
          </p:nvSpPr>
          <p:spPr>
            <a:xfrm rot="16200000">
              <a:off x="14250" y="5071"/>
              <a:ext cx="1165"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2"/>
              </p:custDataLst>
            </p:nvPr>
          </p:nvSpPr>
          <p:spPr>
            <a:xfrm>
              <a:off x="15633" y="4715"/>
              <a:ext cx="2994" cy="1159"/>
            </a:xfrm>
            <a:prstGeom prst="rect">
              <a:avLst/>
            </a:prstGeom>
            <a:noFill/>
          </p:spPr>
          <p:txBody>
            <a:bodyPr wrap="square" rtlCol="0" anchor="ctr" anchorCtr="1">
              <a:normAutofit fontScale="9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（二）确立职业成功的衡量标准</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13"/>
              </p:custDataLst>
            </p:nvPr>
          </p:nvSpPr>
          <p:spPr>
            <a:xfrm>
              <a:off x="873" y="4758"/>
              <a:ext cx="13446" cy="1073"/>
            </a:xfrm>
            <a:prstGeom prst="rect">
              <a:avLst/>
            </a:prstGeom>
            <a:noFill/>
          </p:spPr>
          <p:txBody>
            <a:bodyPr wrap="square" rtlCol="0" anchor="ctr">
              <a:spAutoFit/>
            </a:bodyPr>
            <a:p>
              <a:pPr marL="0" marR="0" lvl="0" indent="0" algn="l" defTabSz="914400" rtl="0" eaLnBrk="1" fontAlgn="auto" latinLnBrk="0" hangingPunct="1">
                <a:lnSpc>
                  <a:spcPct val="120000"/>
                </a:lnSpc>
                <a:buClrTx/>
                <a:buSzTx/>
                <a:buFontTx/>
                <a:buNone/>
                <a:defRPr/>
              </a:pPr>
              <a:r>
                <a:rPr lang="zh-CN" altLang="en-US" sz="160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职业生涯规划中的成功标准是规划者对自己职业生涯目标实现程度的认可描述，反映其本人的价值观。职业生涯成功是个人职业生涯追求目标的实现。</a:t>
              </a:r>
              <a:endParaRPr kumimoji="0" lang="zh-CN" altLang="en-US" sz="16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grpSp>
      <p:sp>
        <p:nvSpPr>
          <p:cNvPr id="6" name="矩形 5"/>
          <p:cNvSpPr/>
          <p:nvPr>
            <p:custDataLst>
              <p:tags r:id="rId14"/>
            </p:custDataLst>
          </p:nvPr>
        </p:nvSpPr>
        <p:spPr>
          <a:xfrm>
            <a:off x="0" y="299048"/>
            <a:ext cx="101600" cy="1006628"/>
          </a:xfrm>
          <a:prstGeom prst="rect">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8" name="组合 7"/>
          <p:cNvGrpSpPr/>
          <p:nvPr/>
        </p:nvGrpSpPr>
        <p:grpSpPr>
          <a:xfrm>
            <a:off x="0" y="3917315"/>
            <a:ext cx="12193905" cy="1103630"/>
            <a:chOff x="0" y="5990"/>
            <a:chExt cx="19203" cy="1738"/>
          </a:xfrm>
        </p:grpSpPr>
        <p:sp>
          <p:nvSpPr>
            <p:cNvPr id="27" name="矩形 26"/>
            <p:cNvSpPr/>
            <p:nvPr>
              <p:custDataLst>
                <p:tags r:id="rId15"/>
              </p:custDataLst>
            </p:nvPr>
          </p:nvSpPr>
          <p:spPr>
            <a:xfrm>
              <a:off x="0" y="5990"/>
              <a:ext cx="15406" cy="1739"/>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Rectangle 10"/>
            <p:cNvSpPr/>
            <p:nvPr>
              <p:custDataLst>
                <p:tags r:id="rId16"/>
              </p:custDataLst>
            </p:nvPr>
          </p:nvSpPr>
          <p:spPr>
            <a:xfrm>
              <a:off x="15055" y="5990"/>
              <a:ext cx="4149" cy="1739"/>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Isosceles Triangle 11"/>
            <p:cNvSpPr/>
            <p:nvPr>
              <p:custDataLst>
                <p:tags r:id="rId17"/>
              </p:custDataLst>
            </p:nvPr>
          </p:nvSpPr>
          <p:spPr>
            <a:xfrm rot="16200000">
              <a:off x="14038" y="6657"/>
              <a:ext cx="1588" cy="446"/>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8"/>
              </p:custDataLst>
            </p:nvPr>
          </p:nvSpPr>
          <p:spPr>
            <a:xfrm>
              <a:off x="15633" y="6098"/>
              <a:ext cx="2994" cy="1568"/>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（三）</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职业的选择</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9"/>
              </p:custDataLst>
            </p:nvPr>
          </p:nvSpPr>
          <p:spPr>
            <a:xfrm>
              <a:off x="874" y="6092"/>
              <a:ext cx="13445" cy="1537"/>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60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首先求职者对职业是否有深刻的认识，将决定一个人在职业目标的努力达成过程中能否长期坚定职业方向，能否始终如一的追求职业目标。同时要充分考虑到环境因素对自己的影响，分析自我、了解自我、分析环境、了解职业世界，使自己的性格、兴趣、特长与职业相吻合。</a:t>
              </a:r>
              <a:endParaRPr kumimoji="0" lang="zh-CN" altLang="en-US" sz="1600" b="0" i="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grpSp>
      <p:grpSp>
        <p:nvGrpSpPr>
          <p:cNvPr id="10" name="组合 9"/>
          <p:cNvGrpSpPr/>
          <p:nvPr/>
        </p:nvGrpSpPr>
        <p:grpSpPr>
          <a:xfrm>
            <a:off x="0" y="5050155"/>
            <a:ext cx="12193905" cy="808990"/>
            <a:chOff x="0" y="7758"/>
            <a:chExt cx="19203" cy="1274"/>
          </a:xfrm>
        </p:grpSpPr>
        <p:sp>
          <p:nvSpPr>
            <p:cNvPr id="26" name="矩形 25"/>
            <p:cNvSpPr/>
            <p:nvPr>
              <p:custDataLst>
                <p:tags r:id="rId20"/>
              </p:custDataLst>
            </p:nvPr>
          </p:nvSpPr>
          <p:spPr>
            <a:xfrm>
              <a:off x="0" y="7758"/>
              <a:ext cx="15406" cy="1275"/>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Rectangle 9"/>
            <p:cNvSpPr/>
            <p:nvPr>
              <p:custDataLst>
                <p:tags r:id="rId21"/>
              </p:custDataLst>
            </p:nvPr>
          </p:nvSpPr>
          <p:spPr>
            <a:xfrm>
              <a:off x="15055" y="7758"/>
              <a:ext cx="4149" cy="1275"/>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Isosceles Triangle 12"/>
            <p:cNvSpPr/>
            <p:nvPr>
              <p:custDataLst>
                <p:tags r:id="rId22"/>
              </p:custDataLst>
            </p:nvPr>
          </p:nvSpPr>
          <p:spPr>
            <a:xfrm rot="16200000">
              <a:off x="14250" y="8172"/>
              <a:ext cx="1165" cy="446"/>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3"/>
              </p:custDataLst>
            </p:nvPr>
          </p:nvSpPr>
          <p:spPr>
            <a:xfrm>
              <a:off x="15633" y="7816"/>
              <a:ext cx="2994" cy="1159"/>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（四）</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制订行动计划</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24"/>
              </p:custDataLst>
            </p:nvPr>
          </p:nvSpPr>
          <p:spPr>
            <a:xfrm>
              <a:off x="874" y="7859"/>
              <a:ext cx="13445" cy="1073"/>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6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在确定了生涯目标和成功标准后，行动便成了关键的环节。没有达成目标的行动，就不能达成目标，也就谈不上事业的成功。职业生涯行动计划就是努力的方向。</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grpSp>
      <p:grpSp>
        <p:nvGrpSpPr>
          <p:cNvPr id="9" name="组合 8"/>
          <p:cNvGrpSpPr/>
          <p:nvPr/>
        </p:nvGrpSpPr>
        <p:grpSpPr>
          <a:xfrm>
            <a:off x="0" y="5888355"/>
            <a:ext cx="12193905" cy="808990"/>
            <a:chOff x="0" y="9062"/>
            <a:chExt cx="19203" cy="1274"/>
          </a:xfrm>
        </p:grpSpPr>
        <p:sp>
          <p:nvSpPr>
            <p:cNvPr id="41" name="矩形 40"/>
            <p:cNvSpPr/>
            <p:nvPr>
              <p:custDataLst>
                <p:tags r:id="rId25"/>
              </p:custDataLst>
            </p:nvPr>
          </p:nvSpPr>
          <p:spPr>
            <a:xfrm>
              <a:off x="0" y="9062"/>
              <a:ext cx="15406" cy="127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Rectangle 10"/>
            <p:cNvSpPr/>
            <p:nvPr>
              <p:custDataLst>
                <p:tags r:id="rId26"/>
              </p:custDataLst>
            </p:nvPr>
          </p:nvSpPr>
          <p:spPr>
            <a:xfrm>
              <a:off x="15055" y="9062"/>
              <a:ext cx="4149" cy="1275"/>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marL="0" marR="0" lvl="0" indent="0" algn="ctr" defTabSz="913765" rtl="0" eaLnBrk="1" fontAlgn="auto" latinLnBrk="0" hangingPunct="1">
                <a:lnSpc>
                  <a:spcPct val="12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Isosceles Triangle 11"/>
            <p:cNvSpPr/>
            <p:nvPr>
              <p:custDataLst>
                <p:tags r:id="rId27"/>
              </p:custDataLst>
            </p:nvPr>
          </p:nvSpPr>
          <p:spPr>
            <a:xfrm rot="16200000">
              <a:off x="14250" y="9476"/>
              <a:ext cx="1165" cy="446"/>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defRPr/>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7" name="文本框 46"/>
            <p:cNvSpPr txBox="1"/>
            <p:nvPr>
              <p:custDataLst>
                <p:tags r:id="rId28"/>
              </p:custDataLst>
            </p:nvPr>
          </p:nvSpPr>
          <p:spPr>
            <a:xfrm>
              <a:off x="15633" y="9124"/>
              <a:ext cx="2994" cy="1150"/>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（五）</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执行计划</a:t>
              </a:r>
              <a:endPar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9"/>
              </p:custDataLst>
            </p:nvPr>
          </p:nvSpPr>
          <p:spPr>
            <a:xfrm>
              <a:off x="874" y="9163"/>
              <a:ext cx="13446" cy="1073"/>
            </a:xfrm>
            <a:prstGeom prst="rect">
              <a:avLst/>
            </a:prstGeom>
            <a:noFill/>
          </p:spPr>
          <p:txBody>
            <a:bodyPr wrap="square" rtlCol="0" anchor="ctr">
              <a:spAutoFit/>
            </a:bodyPr>
            <a:p>
              <a:pPr marL="0" marR="0" lvl="0" algn="l" defTabSz="914400" rtl="0" eaLnBrk="1" fontAlgn="auto" latinLnBrk="0" hangingPunct="1">
                <a:lnSpc>
                  <a:spcPct val="120000"/>
                </a:lnSpc>
                <a:buClrTx/>
                <a:buSzTx/>
                <a:buFontTx/>
                <a:buNone/>
                <a:defRPr/>
              </a:pPr>
              <a:r>
                <a:rPr lang="zh-CN" altLang="en-US" sz="1600" spc="15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rPr>
                <a:t>这里所指的行动，是指落实目标的具体措施，主要包括工作、训练、教育、轮岗等方面的措施。</a:t>
              </a:r>
              <a:endParaRPr kumimoji="0" lang="zh-CN" altLang="en-US" sz="1600" b="0"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mn-ea"/>
              </a:endParaRPr>
            </a:p>
          </p:txBody>
        </p:sp>
      </p:grpSp>
    </p:spTree>
    <p:custDataLst>
      <p:tags r:id="rId3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28" name="椭圆 27"/>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4" name="椭圆 33"/>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5"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37"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文本框 3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职业生涯规划实施常见的问题</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39" name="矩形 38"/>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8"/>
            </p:custDataLst>
          </p:nvPr>
        </p:nvSpPr>
        <p:spPr>
          <a:xfrm>
            <a:off x="958215" y="1619885"/>
            <a:ext cx="914400" cy="914400"/>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1</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9"/>
            </p:custDataLst>
          </p:nvPr>
        </p:nvSpPr>
        <p:spPr>
          <a:xfrm>
            <a:off x="6312535" y="1617980"/>
            <a:ext cx="914400" cy="9144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2</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0"/>
            </p:custDataLst>
          </p:nvPr>
        </p:nvSpPr>
        <p:spPr>
          <a:xfrm>
            <a:off x="7395210" y="1968467"/>
            <a:ext cx="3719830" cy="4108450"/>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5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大多数学生特别注重理论学习，依赖文凭，认为只要自己学习好，升职就是必然的，什么都是理所应当的，忽视了与职业相关的社会实践和经验的积累。事实上，社会经验对职场人生非常重要，文凭只是工作的基本要求，一个人要想在社会上取得成功，还要通过实践中积累的经验增加自己的工作能力。当前，很多企业在招聘的时候，不是看应聘者有多少证书，而是看应聘者的社会实践经历，是否具有所应聘职位的工作经验。</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1"/>
            </p:custDataLst>
          </p:nvPr>
        </p:nvSpPr>
        <p:spPr>
          <a:xfrm>
            <a:off x="7395210" y="152146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b="1" spc="300">
                <a:latin typeface="Arial" panose="020B0604020202020204" pitchFamily="34" charset="0"/>
                <a:ea typeface="微软雅黑" panose="020B0503020204020204" charset="-122"/>
                <a:cs typeface="+mn-ea"/>
                <a:sym typeface="Arial" panose="020B0604020202020204" pitchFamily="34" charset="0"/>
              </a:rPr>
              <a:t>重理论学习，轻实践经验</a:t>
            </a:r>
            <a:endParaRPr lang="zh-CN" altLang="en-US"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9" name="文本框 18"/>
          <p:cNvSpPr txBox="1"/>
          <p:nvPr>
            <p:custDataLst>
              <p:tags r:id="rId12"/>
            </p:custDataLst>
          </p:nvPr>
        </p:nvSpPr>
        <p:spPr>
          <a:xfrm>
            <a:off x="2041525" y="1540510"/>
            <a:ext cx="371983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norm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marL="0" lvl="0" indent="0" algn="l">
              <a:lnSpc>
                <a:spcPct val="120000"/>
              </a:lnSpc>
              <a:spcBef>
                <a:spcPts val="0"/>
              </a:spcBef>
              <a:spcAft>
                <a:spcPts val="0"/>
              </a:spcAft>
              <a:buSzPct val="100000"/>
            </a:pPr>
            <a:r>
              <a:rPr lang="zh-CN" altLang="en-US" b="1" spc="300">
                <a:sym typeface="微软雅黑" panose="020B0503020204020204" charset="-122"/>
              </a:rPr>
              <a:t>规划理想化，可操作性不强</a:t>
            </a:r>
            <a:endParaRPr lang="zh-CN" altLang="en-US" b="1" spc="300">
              <a:sym typeface="微软雅黑" panose="020B0503020204020204" charset="-122"/>
            </a:endParaRPr>
          </a:p>
        </p:txBody>
      </p:sp>
      <p:sp>
        <p:nvSpPr>
          <p:cNvPr id="20" name="文本框 19"/>
          <p:cNvSpPr txBox="1"/>
          <p:nvPr>
            <p:custDataLst>
              <p:tags r:id="rId13"/>
            </p:custDataLst>
          </p:nvPr>
        </p:nvSpPr>
        <p:spPr>
          <a:xfrm>
            <a:off x="2041525" y="1987517"/>
            <a:ext cx="3719830" cy="3738880"/>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50000"/>
              </a:lnSpc>
            </a:pPr>
            <a:r>
              <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rPr>
              <a:t>有很多年轻的员工，他们相信“不想当将军的士兵就不是好士兵”，于是为自己制定了一些不太切合实际的目标。虽然他们制定了职业生涯规划，但职业生涯规划过于理想化、好高骛远、可操作性禁不起推敲。当他们到了企业之后，过高估计自己的能力和对现实的残酷性缺乏足够认识，没有从基层做起的心理准备，会产生怀才不遇的失落感、挫败感，因此一蹶不振，变得消极颓废。</a:t>
            </a:r>
            <a:endParaRPr lang="zh-CN" altLang="en-US" sz="160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28" name="椭圆 27"/>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4" name="椭圆 33"/>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35"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37"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8" name="文本框 37"/>
          <p:cNvSpPr txBox="1"/>
          <p:nvPr>
            <p:custDataLst>
              <p:tags r:id="rId6"/>
            </p:custDataLst>
          </p:nvPr>
        </p:nvSpPr>
        <p:spPr>
          <a:xfrm>
            <a:off x="459153" y="606559"/>
            <a:ext cx="11273695" cy="646331"/>
          </a:xfrm>
          <a:prstGeom prst="rect">
            <a:avLst/>
          </a:prstGeom>
          <a:noFill/>
        </p:spPr>
        <p:txBody>
          <a:bodyPr wrap="square" lIns="91440" tIns="45720" rIns="91440" bIns="45720" rtlCol="0">
            <a:normAutofit/>
          </a:bodyPr>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职业生涯规划实施常见的问题</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39" name="矩形 38"/>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36" name="矩形 35"/>
          <p:cNvSpPr/>
          <p:nvPr>
            <p:custDataLst>
              <p:tags r:id="rId8"/>
            </p:custDataLst>
          </p:nvPr>
        </p:nvSpPr>
        <p:spPr>
          <a:xfrm>
            <a:off x="958215" y="1645285"/>
            <a:ext cx="914400" cy="91440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p>
            <a:pPr algn="ctr">
              <a:lnSpc>
                <a:spcPct val="120000"/>
              </a:lnSpc>
            </a:pPr>
            <a:r>
              <a:rPr lang="en-US" altLang="zh-CN" sz="4800" dirty="0">
                <a:solidFill>
                  <a:sysClr val="window" lastClr="FFFFFF"/>
                </a:solidFill>
                <a:latin typeface="Arial" panose="020B0604020202020204" pitchFamily="34" charset="0"/>
                <a:ea typeface="微软雅黑" panose="020B0503020204020204" charset="-122"/>
                <a:sym typeface="Arial" panose="020B0604020202020204" pitchFamily="34" charset="0"/>
              </a:rPr>
              <a:t>3</a:t>
            </a:r>
            <a:endParaRPr lang="zh-CN" altLang="en-US" sz="48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9"/>
            </p:custDataLst>
          </p:nvPr>
        </p:nvSpPr>
        <p:spPr>
          <a:xfrm>
            <a:off x="7395210" y="1577975"/>
            <a:ext cx="3719830"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对职业生涯的几个不同阶段不明确</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10"/>
            </p:custDataLst>
          </p:nvPr>
        </p:nvSpPr>
        <p:spPr>
          <a:xfrm>
            <a:off x="7395210" y="2345657"/>
            <a:ext cx="3719830" cy="3698875"/>
          </a:xfrm>
          <a:prstGeom prst="rect">
            <a:avLst/>
          </a:prstGeom>
        </p:spPr>
        <p:txBody>
          <a:bodyPr wrap="square" tIns="0">
            <a:spAutoFit/>
          </a:bodyPr>
          <a:lstStyle>
            <a:defPPr>
              <a:defRPr lang="zh-CN"/>
            </a:defPPr>
            <a:lvl1pPr>
              <a:defRPr>
                <a:solidFill>
                  <a:srgbClr val="E7E6E6">
                    <a:lumMod val="25000"/>
                  </a:srgbClr>
                </a:solidFill>
              </a:defRPr>
            </a:lvl1pPr>
          </a:lstStyle>
          <a:p>
            <a:pPr algn="just">
              <a:lnSpc>
                <a:spcPct val="135000"/>
              </a:lnSpc>
              <a:spcBef>
                <a:spcPts val="0"/>
              </a:spcBef>
              <a:spcAft>
                <a:spcPts val="0"/>
              </a:spcAft>
            </a:pPr>
            <a:r>
              <a:rPr lang="zh-CN" altLang="en-US" sz="1600">
                <a:solidFill>
                  <a:schemeClr val="tx1"/>
                </a:solidFill>
                <a:latin typeface="Arial" panose="020B0604020202020204" pitchFamily="34" charset="0"/>
                <a:ea typeface="微软雅黑" panose="020B0503020204020204" charset="-122"/>
                <a:sym typeface="Arial" panose="020B0604020202020204" pitchFamily="34" charset="0"/>
              </a:rPr>
              <a:t>一般来说，员工职业生涯可以分为四个发展阶段，</a:t>
            </a:r>
            <a:r>
              <a:rPr lang="zh-CN" altLang="en-US" sz="1600" b="1">
                <a:solidFill>
                  <a:schemeClr val="accent6"/>
                </a:solidFill>
                <a:latin typeface="Microsoft YaHei Bold" panose="020B0503020204020204" charset="-122"/>
                <a:ea typeface="Microsoft YaHei Bold" panose="020B0503020204020204" charset="-122"/>
                <a:sym typeface="Arial" panose="020B0604020202020204" pitchFamily="34" charset="0"/>
              </a:rPr>
              <a:t>即职业预备期、职业初期、职业中期和职业后期。</a:t>
            </a:r>
            <a:r>
              <a:rPr lang="zh-CN" altLang="en-US" sz="1600">
                <a:solidFill>
                  <a:schemeClr val="tx1"/>
                </a:solidFill>
                <a:latin typeface="Arial" panose="020B0604020202020204" pitchFamily="34" charset="0"/>
                <a:ea typeface="微软雅黑" panose="020B0503020204020204" charset="-122"/>
                <a:sym typeface="Arial" panose="020B0604020202020204" pitchFamily="34" charset="0"/>
              </a:rPr>
              <a:t>只有在明确了自己职业生涯的阶段及在每个阶段的不同任务和目标以后，才能避免失去对现有工作的兴趣，才能有的放矢地去有所作为。一个人的职业生涯贯穿一生，是一个漫长的过程，科学地将其划分为不同的阶段，明确每个阶段的特征和任务，做好规划，对更好地从事自己的职业、实现确立的人生目标而言非常重要。</a:t>
            </a:r>
            <a:endParaRPr lang="zh-CN" altLang="en-US" sz="160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11"/>
            </p:custDataLst>
          </p:nvPr>
        </p:nvSpPr>
        <p:spPr>
          <a:xfrm>
            <a:off x="6312535" y="1668780"/>
            <a:ext cx="914400" cy="914400"/>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lstStyle>
            <a:defPPr>
              <a:defRPr lang="zh-CN"/>
            </a:defPPr>
            <a:lvl1pPr algn="ctr">
              <a:defRPr sz="4800">
                <a:solidFill>
                  <a:prstClr val="white"/>
                </a:solidFill>
              </a:defRPr>
            </a:lvl1pPr>
            <a:lvl2pPr>
              <a:defRPr>
                <a:solidFill>
                  <a:sysClr val="window" lastClr="FFFFFF"/>
                </a:solidFill>
              </a:defRPr>
            </a:lvl2pPr>
            <a:lvl3pPr>
              <a:defRPr>
                <a:solidFill>
                  <a:sysClr val="window" lastClr="FFFFFF"/>
                </a:solidFill>
              </a:defRPr>
            </a:lvl3pPr>
            <a:lvl4pPr>
              <a:defRPr>
                <a:solidFill>
                  <a:sysClr val="window" lastClr="FFFFFF"/>
                </a:solidFill>
              </a:defRPr>
            </a:lvl4pPr>
            <a:lvl5pPr>
              <a:defRPr>
                <a:solidFill>
                  <a:sysClr val="window" lastClr="FFFFFF"/>
                </a:solidFill>
              </a:defRPr>
            </a:lvl5pPr>
            <a:lvl6pPr>
              <a:defRPr>
                <a:solidFill>
                  <a:sysClr val="window" lastClr="FFFFFF"/>
                </a:solidFill>
              </a:defRPr>
            </a:lvl6pPr>
            <a:lvl7pPr>
              <a:defRPr>
                <a:solidFill>
                  <a:sysClr val="window" lastClr="FFFFFF"/>
                </a:solidFill>
              </a:defRPr>
            </a:lvl7pPr>
            <a:lvl8pPr>
              <a:defRPr>
                <a:solidFill>
                  <a:sysClr val="window" lastClr="FFFFFF"/>
                </a:solidFill>
              </a:defRPr>
            </a:lvl8pPr>
            <a:lvl9pPr>
              <a:defRPr>
                <a:solidFill>
                  <a:sysClr val="window" lastClr="FFFFFF"/>
                </a:solidFill>
              </a:defRPr>
            </a:lvl9pPr>
          </a:lstStyle>
          <a:p>
            <a:pPr>
              <a:lnSpc>
                <a:spcPct val="120000"/>
              </a:lnSpc>
            </a:pP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4</a:t>
            </a: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2"/>
            </p:custDataLst>
          </p:nvPr>
        </p:nvSpPr>
        <p:spPr>
          <a:xfrm>
            <a:off x="2041525" y="1561783"/>
            <a:ext cx="3980180" cy="70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bIns="0" anchor="ctr" anchorCtr="0">
            <a:spAutoFit/>
          </a:bodyPr>
          <a:lstStyle>
            <a:defPPr>
              <a:defRPr lang="zh-CN"/>
            </a:defPPr>
            <a:lvl1pPr fontAlgn="base">
              <a:spcBef>
                <a:spcPct val="0"/>
              </a:spcBef>
              <a:spcAft>
                <a:spcPct val="0"/>
              </a:spcAft>
              <a:defRPr sz="2000">
                <a:solidFill>
                  <a:srgbClr val="E7E6E6">
                    <a:lumMod val="25000"/>
                  </a:srgbClr>
                </a:solidFill>
                <a:latin typeface="Arial" panose="020B0604020202020204" pitchFamily="34" charset="0"/>
                <a:ea typeface="微软雅黑" panose="020B0503020204020204" charset="-122"/>
              </a:defRPr>
            </a:lvl1pPr>
            <a:lvl2pPr marL="742950" indent="-285750">
              <a:defRPr>
                <a:latin typeface="Calibri" panose="020F0502020204030204" pitchFamily="34" charset="0"/>
                <a:ea typeface="微软雅黑" panose="020B0503020204020204" charset="-122"/>
              </a:defRPr>
            </a:lvl2pPr>
            <a:lvl3pPr marL="1143000" indent="-228600">
              <a:defRPr>
                <a:latin typeface="Calibri" panose="020F0502020204030204" pitchFamily="34" charset="0"/>
                <a:ea typeface="微软雅黑" panose="020B0503020204020204" charset="-122"/>
              </a:defRPr>
            </a:lvl3pPr>
            <a:lvl4pPr marL="1600200" indent="-228600">
              <a:defRPr>
                <a:latin typeface="Calibri" panose="020F0502020204030204" pitchFamily="34" charset="0"/>
                <a:ea typeface="微软雅黑" panose="020B0503020204020204" charset="-122"/>
              </a:defRPr>
            </a:lvl4pPr>
            <a:lvl5pPr marL="2057400" indent="-228600">
              <a:defRPr>
                <a:latin typeface="Calibri" panose="020F0502020204030204" pitchFamily="34" charset="0"/>
                <a:ea typeface="微软雅黑" panose="020B0503020204020204" charset="-122"/>
              </a:defRPr>
            </a:lvl5pPr>
            <a:lvl6pPr marL="2514600" indent="-228600" fontAlgn="base">
              <a:spcBef>
                <a:spcPct val="0"/>
              </a:spcBef>
              <a:spcAft>
                <a:spcPct val="0"/>
              </a:spcAft>
              <a:defRPr>
                <a:latin typeface="Calibri" panose="020F0502020204030204" pitchFamily="34" charset="0"/>
                <a:ea typeface="微软雅黑" panose="020B0503020204020204" charset="-122"/>
              </a:defRPr>
            </a:lvl6pPr>
            <a:lvl7pPr marL="2971800" indent="-228600" fontAlgn="base">
              <a:spcBef>
                <a:spcPct val="0"/>
              </a:spcBef>
              <a:spcAft>
                <a:spcPct val="0"/>
              </a:spcAft>
              <a:defRPr>
                <a:latin typeface="Calibri" panose="020F0502020204030204" pitchFamily="34" charset="0"/>
                <a:ea typeface="微软雅黑" panose="020B0503020204020204" charset="-122"/>
              </a:defRPr>
            </a:lvl7pPr>
            <a:lvl8pPr marL="3429000" indent="-228600" fontAlgn="base">
              <a:spcBef>
                <a:spcPct val="0"/>
              </a:spcBef>
              <a:spcAft>
                <a:spcPct val="0"/>
              </a:spcAft>
              <a:defRPr>
                <a:latin typeface="Calibri" panose="020F0502020204030204" pitchFamily="34" charset="0"/>
                <a:ea typeface="微软雅黑" panose="020B0503020204020204" charset="-122"/>
              </a:defRPr>
            </a:lvl8pPr>
            <a:lvl9pPr marL="3886200" indent="-228600" fontAlgn="base">
              <a:spcBef>
                <a:spcPct val="0"/>
              </a:spcBef>
              <a:spcAft>
                <a:spcPct val="0"/>
              </a:spcAft>
              <a:defRPr>
                <a:latin typeface="Calibri" panose="020F0502020204030204" pitchFamily="34" charset="0"/>
                <a:ea typeface="微软雅黑" panose="020B0503020204020204" charset="-122"/>
              </a:defRPr>
            </a:lvl9pPr>
          </a:lstStyle>
          <a:p>
            <a:pPr>
              <a:lnSpc>
                <a:spcPct val="120000"/>
              </a:lnSpc>
            </a:pPr>
            <a:r>
              <a:rPr lang="zh-CN" altLang="en-US" sz="1800" b="1" spc="300">
                <a:latin typeface="Arial" panose="020B0604020202020204" pitchFamily="34" charset="0"/>
                <a:ea typeface="微软雅黑" panose="020B0503020204020204" charset="-122"/>
                <a:cs typeface="+mn-ea"/>
                <a:sym typeface="Arial" panose="020B0604020202020204" pitchFamily="34" charset="0"/>
              </a:rPr>
              <a:t>重视职业短期目标，忽视职业长期目标，急功近利，盲目跳槽</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11"/>
          <p:cNvSpPr txBox="1"/>
          <p:nvPr>
            <p:custDataLst>
              <p:tags r:id="rId13"/>
            </p:custDataLst>
          </p:nvPr>
        </p:nvSpPr>
        <p:spPr>
          <a:xfrm>
            <a:off x="2041525" y="2345657"/>
            <a:ext cx="3719830" cy="4030980"/>
          </a:xfrm>
          <a:prstGeom prst="rect">
            <a:avLst/>
          </a:prstGeom>
        </p:spPr>
        <p:txBody>
          <a:bodyPr wrap="square" tIns="0">
            <a:spAutoFit/>
          </a:bodyPr>
          <a:lstStyle>
            <a:defPPr>
              <a:defRPr lang="zh-CN"/>
            </a:defPPr>
            <a:lvl1pPr>
              <a:defRPr>
                <a:solidFill>
                  <a:srgbClr val="E7E6E6">
                    <a:lumMod val="25000"/>
                  </a:srgbClr>
                </a:solidFill>
              </a:defRPr>
            </a:lvl1pPr>
          </a:lstStyle>
          <a:p>
            <a:pPr>
              <a:lnSpc>
                <a:spcPct val="135000"/>
              </a:lnSpc>
              <a:spcBef>
                <a:spcPts val="0"/>
              </a:spcBef>
              <a:spcAft>
                <a:spcPts val="0"/>
              </a:spcAft>
            </a:pPr>
            <a:r>
              <a:rPr lang="zh-CN" altLang="en-US" sz="1600">
                <a:solidFill>
                  <a:schemeClr val="tx1"/>
                </a:solidFill>
                <a:latin typeface="Arial" panose="020B0604020202020204" pitchFamily="34" charset="0"/>
                <a:ea typeface="微软雅黑" panose="020B0503020204020204" charset="-122"/>
                <a:sym typeface="Arial" panose="020B0604020202020204" pitchFamily="34" charset="0"/>
              </a:rPr>
              <a:t>很多青年员工在制定职业目标的时候，没有按照短期、中期和长期目标的顺序，制定不同的努力方向。很多青年员工对自己的期望值过高，总想短期利益最大化。他们常常会因为高的薪水、更好的条件或者其他的原因，频频产生跳槽的想法，认为自己要趁年轻多闯一闯，做出一番大事业来。很多青年员工的这种想法，是由于急功近利、急于求成的心态造成的。他们总是希望能够立竿见影，最好马上就达到自己事业的终极目标，但常常事与愿违。</a:t>
            </a:r>
            <a:endParaRPr lang="zh-CN" altLang="en-US" sz="1600">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矩形 15"/>
          <p:cNvSpPr/>
          <p:nvPr>
            <p:custDataLst>
              <p:tags r:id="rId1"/>
            </p:custDataLst>
          </p:nvPr>
        </p:nvSpPr>
        <p:spPr>
          <a:xfrm>
            <a:off x="493395" y="829310"/>
            <a:ext cx="11416030" cy="5504815"/>
          </a:xfrm>
          <a:prstGeom prst="rect">
            <a:avLst/>
          </a:prstGeom>
          <a:noFill/>
          <a:ln w="41275" cmpd="sng">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7" name="矩形 16"/>
          <p:cNvSpPr/>
          <p:nvPr>
            <p:custDataLst>
              <p:tags r:id="rId2"/>
            </p:custDataLst>
          </p:nvPr>
        </p:nvSpPr>
        <p:spPr>
          <a:xfrm>
            <a:off x="281940" y="676910"/>
            <a:ext cx="11416030" cy="5504815"/>
          </a:xfrm>
          <a:prstGeom prst="rect">
            <a:avLst/>
          </a:prstGeom>
          <a:noFill/>
          <a:ln w="12700">
            <a:solidFill>
              <a:srgbClr val="73C9BE"/>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9" name="任意多边形: 形状 18"/>
          <p:cNvSpPr>
            <a:spLocks noChangeAspect="1"/>
          </p:cNvSpPr>
          <p:nvPr>
            <p:custDataLst>
              <p:tags r:id="rId3"/>
            </p:custDataLst>
          </p:nvPr>
        </p:nvSpPr>
        <p:spPr>
          <a:xfrm>
            <a:off x="701675"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0" name="任意多边形: 形状 19"/>
          <p:cNvSpPr>
            <a:spLocks noChangeAspect="1"/>
          </p:cNvSpPr>
          <p:nvPr>
            <p:custDataLst>
              <p:tags r:id="rId4"/>
            </p:custDataLst>
          </p:nvPr>
        </p:nvSpPr>
        <p:spPr>
          <a:xfrm>
            <a:off x="1151890"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2" name="任意多边形: 形状 21"/>
          <p:cNvSpPr>
            <a:spLocks noChangeAspect="1"/>
          </p:cNvSpPr>
          <p:nvPr>
            <p:custDataLst>
              <p:tags r:id="rId5"/>
            </p:custDataLst>
          </p:nvPr>
        </p:nvSpPr>
        <p:spPr>
          <a:xfrm>
            <a:off x="61595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3" name="任意多边形: 形状 22"/>
          <p:cNvSpPr>
            <a:spLocks noChangeAspect="1"/>
          </p:cNvSpPr>
          <p:nvPr>
            <p:custDataLst>
              <p:tags r:id="rId6"/>
            </p:custDataLst>
          </p:nvPr>
        </p:nvSpPr>
        <p:spPr>
          <a:xfrm>
            <a:off x="101854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5" name="任意多边形: 形状 24"/>
          <p:cNvSpPr>
            <a:spLocks noChangeAspect="1"/>
          </p:cNvSpPr>
          <p:nvPr>
            <p:custDataLst>
              <p:tags r:id="rId7"/>
            </p:custDataLst>
          </p:nvPr>
        </p:nvSpPr>
        <p:spPr>
          <a:xfrm rot="10800000">
            <a:off x="1142492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6" name="任意多边形: 形状 25"/>
          <p:cNvSpPr>
            <a:spLocks noChangeAspect="1"/>
          </p:cNvSpPr>
          <p:nvPr>
            <p:custDataLst>
              <p:tags r:id="rId8"/>
            </p:custDataLst>
          </p:nvPr>
        </p:nvSpPr>
        <p:spPr>
          <a:xfrm rot="10800000">
            <a:off x="1098169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lumMod val="50000"/>
            </a:srgbClr>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8" name="任意多边形: 形状 27"/>
          <p:cNvSpPr>
            <a:spLocks noChangeAspect="1"/>
          </p:cNvSpPr>
          <p:nvPr>
            <p:custDataLst>
              <p:tags r:id="rId9"/>
            </p:custDataLst>
          </p:nvPr>
        </p:nvSpPr>
        <p:spPr>
          <a:xfrm rot="10800000">
            <a:off x="11331575"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9" name="任意多边形: 形状 28"/>
          <p:cNvSpPr>
            <a:spLocks noChangeAspect="1"/>
          </p:cNvSpPr>
          <p:nvPr>
            <p:custDataLst>
              <p:tags r:id="rId10"/>
            </p:custDataLst>
          </p:nvPr>
        </p:nvSpPr>
        <p:spPr>
          <a:xfrm rot="10800000">
            <a:off x="10939780"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73C9BE"/>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14" name="文本框 13"/>
          <p:cNvSpPr txBox="1"/>
          <p:nvPr>
            <p:custDataLst>
              <p:tags r:id="rId11"/>
            </p:custDataLst>
          </p:nvPr>
        </p:nvSpPr>
        <p:spPr>
          <a:xfrm>
            <a:off x="764935" y="1147196"/>
            <a:ext cx="10566484" cy="629920"/>
          </a:xfrm>
          <a:prstGeom prst="rect">
            <a:avLst/>
          </a:prstGeom>
          <a:noFill/>
        </p:spPr>
        <p:txBody>
          <a:bodyPr wrap="square" lIns="90000" tIns="46800" rIns="90000" bIns="46800" rtlCol="0">
            <a:normAutofit/>
          </a:bodyPr>
          <a:lstStyle/>
          <a:p>
            <a:pPr marL="0" indent="0" algn="ctr">
              <a:lnSpc>
                <a:spcPct val="120000"/>
              </a:lnSpc>
              <a:spcBef>
                <a:spcPts val="300"/>
              </a:spcBef>
              <a:spcAft>
                <a:spcPts val="300"/>
              </a:spcAft>
              <a:buSzPct val="100000"/>
            </a:pPr>
            <a:r>
              <a:rPr lang="zh-CN" altLang="en-US" sz="2600" b="1" spc="300">
                <a:solidFill>
                  <a:srgbClr val="000000">
                    <a:lumMod val="75000"/>
                    <a:lumOff val="25000"/>
                  </a:srgbClr>
                </a:solidFill>
                <a:latin typeface="Arial" panose="020B0604020202020204" pitchFamily="34" charset="0"/>
                <a:ea typeface="微软雅黑" panose="020B0503020204020204" charset="-122"/>
              </a:rPr>
              <a:t>职业生涯规划评估</a:t>
            </a:r>
            <a:endParaRPr lang="zh-CN" altLang="en-US" sz="2600" b="1" spc="300">
              <a:solidFill>
                <a:srgbClr val="000000">
                  <a:lumMod val="75000"/>
                  <a:lumOff val="25000"/>
                </a:srgbClr>
              </a:solidFill>
              <a:latin typeface="Arial" panose="020B0604020202020204" pitchFamily="34" charset="0"/>
              <a:ea typeface="微软雅黑" panose="020B0503020204020204" charset="-122"/>
            </a:endParaRPr>
          </a:p>
        </p:txBody>
      </p:sp>
      <p:sp>
        <p:nvSpPr>
          <p:cNvPr id="15" name="文本框 14"/>
          <p:cNvSpPr txBox="1"/>
          <p:nvPr>
            <p:custDataLst>
              <p:tags r:id="rId12"/>
            </p:custDataLst>
          </p:nvPr>
        </p:nvSpPr>
        <p:spPr>
          <a:xfrm>
            <a:off x="709295" y="1884680"/>
            <a:ext cx="10773410" cy="4123055"/>
          </a:xfrm>
          <a:prstGeom prst="rect">
            <a:avLst/>
          </a:prstGeom>
          <a:noFill/>
        </p:spPr>
        <p:txBody>
          <a:bodyPr wrap="square" lIns="90000" tIns="46800" rIns="90000" bIns="46800" rtlCol="0">
            <a:noAutofit/>
          </a:bodyPr>
          <a:lstStyle>
            <a:defPPr>
              <a:defRPr lang="zh-CN"/>
            </a:defPPr>
            <a:lvl1pPr fontAlgn="auto">
              <a:lnSpc>
                <a:spcPct val="130000"/>
              </a:lnSpc>
              <a:spcAft>
                <a:spcPts val="1000"/>
              </a:spcAft>
              <a:defRPr sz="1600" spc="150"/>
            </a:lvl1pPr>
          </a:lstStyle>
          <a:p>
            <a:pPr marL="355600" lvl="0" indent="-355600" algn="l" fontAlgn="ctr">
              <a:lnSpc>
                <a:spcPct val="135000"/>
              </a:lnSpc>
              <a:spcBef>
                <a:spcPts val="1000"/>
              </a:spcBef>
              <a:spcAft>
                <a:spcPts val="0"/>
              </a:spcAft>
              <a:buSzPct val="130000"/>
              <a:buFont typeface="Wingdings" panose="05000000000000000000" charset="0"/>
              <a:buChar char="l"/>
            </a:pPr>
            <a:r>
              <a:rPr lang="zh-CN" altLang="en-US" sz="1800" b="1" spc="0">
                <a:solidFill>
                  <a:srgbClr val="000000">
                    <a:lumMod val="75000"/>
                    <a:lumOff val="25000"/>
                  </a:srgbClr>
                </a:solidFill>
                <a:uFillTx/>
                <a:latin typeface="Arial Bold" panose="020B0604020202020204" charset="0"/>
                <a:ea typeface="Microsoft YaHei Bold" panose="020B0503020204020204" charset="-122"/>
              </a:rPr>
              <a:t>在现代职业领域中，变化是永恒的主题。近年来，国家政策的调整、社会制度的变迁、科技的高速发展、产品的更新换代、市场竞争的加剧、组织制度的调整，乃至个人家庭的变化等都会影响个人职业生涯规划的实施。要想赶上日新月异、飞跃发展的时代，就要时时注意个人状况和外部环境的变化，不断地审视自我、调整自我，不断地修正职业生涯策略和目标，以使职业生涯规划切实可行。这个过程就是职业生涯评估，即对职业生涯目标、实施措施、实施效果等进行评估和做出适当的调整，以更好地符合自身发展和社会发展的需要。一个人如果不能不断地调整自己的职业生涯规划，就会在职业生涯中错过许多机会。在目前这个发展迅速和变化不断的时代，只有能真正认识自我、学会如何预测周围环境的变化、为自己创造机会的人才有可能获得事业上的成功和满足。在现实生活中，一个人如果能很好地了解和利用环境，就会有助于人生发展，取得事业的成功，否则，就会处处碰壁，事倍功半，难以成功，甚至寸步难行。所以，随着环境的变化，职业生涯规划的实施需要根据实际情况进行调整。</a:t>
            </a:r>
            <a:endParaRPr lang="zh-CN" altLang="en-US" sz="1800" b="1" spc="0">
              <a:solidFill>
                <a:srgbClr val="000000">
                  <a:lumMod val="75000"/>
                  <a:lumOff val="25000"/>
                </a:srgbClr>
              </a:solidFill>
              <a:uFillTx/>
              <a:latin typeface="Arial Bold" panose="020B0604020202020204" charset="0"/>
              <a:ea typeface="Microsoft YaHei Bold" panose="020B0503020204020204" charset="-122"/>
            </a:endParaRPr>
          </a:p>
        </p:txBody>
      </p:sp>
    </p:spTree>
    <p:custDataLst>
      <p:tags r:id="rId13"/>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箭头: 右 30"/>
          <p:cNvSpPr/>
          <p:nvPr>
            <p:custDataLst>
              <p:tags r:id="rId1"/>
            </p:custDataLst>
          </p:nvPr>
        </p:nvSpPr>
        <p:spPr>
          <a:xfrm flipV="1">
            <a:off x="10795" y="5452110"/>
            <a:ext cx="4991100"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3" name="箭头: 右 31"/>
          <p:cNvSpPr/>
          <p:nvPr>
            <p:custDataLst>
              <p:tags r:id="rId2"/>
            </p:custDataLst>
          </p:nvPr>
        </p:nvSpPr>
        <p:spPr>
          <a:xfrm flipV="1">
            <a:off x="0" y="4704080"/>
            <a:ext cx="8275320"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14" name="箭头: 右 32"/>
          <p:cNvSpPr/>
          <p:nvPr>
            <p:custDataLst>
              <p:tags r:id="rId3"/>
            </p:custDataLst>
          </p:nvPr>
        </p:nvSpPr>
        <p:spPr>
          <a:xfrm flipV="1">
            <a:off x="0" y="3942080"/>
            <a:ext cx="11844020" cy="1116330"/>
          </a:xfrm>
          <a:prstGeom prst="rightArrow">
            <a:avLst/>
          </a:prstGeom>
          <a:solidFill>
            <a:sysClr val="window" lastClr="FFFFFF">
              <a:alpha val="10000"/>
            </a:sys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endParaRPr lang="zh-CN" altLang="en-US"/>
          </a:p>
        </p:txBody>
      </p:sp>
      <p:sp>
        <p:nvSpPr>
          <p:cNvPr id="15" name="矩形: 圆角 10"/>
          <p:cNvSpPr/>
          <p:nvPr>
            <p:custDataLst>
              <p:tags r:id="rId4"/>
            </p:custDataLst>
          </p:nvPr>
        </p:nvSpPr>
        <p:spPr>
          <a:xfrm>
            <a:off x="956945" y="1465580"/>
            <a:ext cx="3401060" cy="4578350"/>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21" name="等腰三角形 20"/>
          <p:cNvSpPr/>
          <p:nvPr>
            <p:custDataLst>
              <p:tags r:id="rId5"/>
            </p:custDataLst>
          </p:nvPr>
        </p:nvSpPr>
        <p:spPr>
          <a:xfrm rot="10800000">
            <a:off x="1099185" y="5977255"/>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16" name="矩形: 圆角 11"/>
          <p:cNvSpPr/>
          <p:nvPr>
            <p:custDataLst>
              <p:tags r:id="rId6"/>
            </p:custDataLst>
          </p:nvPr>
        </p:nvSpPr>
        <p:spPr>
          <a:xfrm>
            <a:off x="4549140" y="1465580"/>
            <a:ext cx="3115310" cy="3688080"/>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a:p>
        </p:txBody>
      </p:sp>
      <p:sp>
        <p:nvSpPr>
          <p:cNvPr id="17" name="等腰三角形 16"/>
          <p:cNvSpPr/>
          <p:nvPr>
            <p:custDataLst>
              <p:tags r:id="rId7"/>
            </p:custDataLst>
          </p:nvPr>
        </p:nvSpPr>
        <p:spPr>
          <a:xfrm rot="10800000">
            <a:off x="4683760" y="5080635"/>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18" name="矩形: 圆角 12"/>
          <p:cNvSpPr/>
          <p:nvPr>
            <p:custDataLst>
              <p:tags r:id="rId8"/>
            </p:custDataLst>
          </p:nvPr>
        </p:nvSpPr>
        <p:spPr>
          <a:xfrm>
            <a:off x="8119745" y="1465580"/>
            <a:ext cx="3115310" cy="2550795"/>
          </a:xfrm>
          <a:prstGeom prst="roundRect">
            <a:avLst>
              <a:gd name="adj" fmla="val 9841"/>
            </a:avLst>
          </a:prstGeom>
          <a:solidFill>
            <a:srgbClr val="FFFFFF"/>
          </a:solidFill>
          <a:ln w="28575">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23" name="等腰三角形 22"/>
          <p:cNvSpPr/>
          <p:nvPr>
            <p:custDataLst>
              <p:tags r:id="rId9"/>
            </p:custDataLst>
          </p:nvPr>
        </p:nvSpPr>
        <p:spPr>
          <a:xfrm rot="10800000">
            <a:off x="8214360" y="3940810"/>
            <a:ext cx="574675" cy="328930"/>
          </a:xfrm>
          <a:prstGeom prst="triangle">
            <a:avLst>
              <a:gd name="adj" fmla="val 0"/>
            </a:avLst>
          </a:prstGeom>
          <a:solidFill>
            <a:srgbClr val="FFFFFF"/>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lstStyle/>
          <a:p>
            <a:pPr algn="ctr"/>
            <a:endParaRPr lang="zh-CN" altLang="en-US" dirty="0"/>
          </a:p>
        </p:txBody>
      </p:sp>
      <p:sp>
        <p:nvSpPr>
          <p:cNvPr id="19" name="文本框 18"/>
          <p:cNvSpPr txBox="1"/>
          <p:nvPr>
            <p:custDataLst>
              <p:tags r:id="rId10"/>
            </p:custDataLst>
          </p:nvPr>
        </p:nvSpPr>
        <p:spPr>
          <a:xfrm>
            <a:off x="956930" y="438751"/>
            <a:ext cx="9406270" cy="646331"/>
          </a:xfrm>
          <a:prstGeom prst="rect">
            <a:avLst/>
          </a:prstGeom>
          <a:noFill/>
        </p:spPr>
        <p:txBody>
          <a:bodyPr wrap="square" lIns="91440" tIns="45720" rIns="91440" bIns="45720" rtlCol="0">
            <a:normAutofit/>
          </a:bodyPr>
          <a:lstStyle/>
          <a:p>
            <a:pPr marL="0" indent="0" algn="l" fontAlgn="auto">
              <a:lnSpc>
                <a:spcPct val="100000"/>
              </a:lnSpc>
              <a:spcBef>
                <a:spcPts val="0"/>
              </a:spcBef>
              <a:spcAft>
                <a:spcPts val="0"/>
              </a:spcAft>
              <a:buSzPct val="100000"/>
            </a:pPr>
            <a:r>
              <a:rPr lang="zh-CN" altLang="en-US" sz="3200" b="1" spc="300">
                <a:solidFill>
                  <a:sysClr val="window" lastClr="FFFFFF"/>
                </a:solidFill>
                <a:latin typeface="Arial" panose="020B0604020202020204" pitchFamily="34" charset="0"/>
                <a:ea typeface="微软雅黑" panose="020B0503020204020204" charset="-122"/>
              </a:rPr>
              <a:t>职业生涯规划评估的主要内容</a:t>
            </a:r>
            <a:endParaRPr lang="zh-CN" altLang="en-US" sz="3200" b="1" spc="300">
              <a:solidFill>
                <a:sysClr val="window" lastClr="FFFFFF"/>
              </a:solidFill>
              <a:latin typeface="Arial" panose="020B0604020202020204" pitchFamily="34" charset="0"/>
              <a:ea typeface="微软雅黑" panose="020B0503020204020204" charset="-122"/>
            </a:endParaRPr>
          </a:p>
        </p:txBody>
      </p:sp>
      <p:sp>
        <p:nvSpPr>
          <p:cNvPr id="20" name="矩形 19"/>
          <p:cNvSpPr/>
          <p:nvPr>
            <p:custDataLst>
              <p:tags r:id="rId11"/>
            </p:custDataLst>
          </p:nvPr>
        </p:nvSpPr>
        <p:spPr>
          <a:xfrm>
            <a:off x="1099820" y="1617980"/>
            <a:ext cx="3115310" cy="4317365"/>
          </a:xfrm>
          <a:prstGeom prst="rect">
            <a:avLst/>
          </a:prstGeom>
          <a:ln>
            <a:noFill/>
          </a:ln>
        </p:spPr>
        <p:txBody>
          <a:bodyPr anchor="t" anchorCtr="0">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lvl="0" indent="0" algn="l" fontAlgn="ctr">
              <a:lnSpc>
                <a:spcPct val="100000"/>
              </a:lnSpc>
              <a:spcBef>
                <a:spcPts val="1000"/>
              </a:spcBef>
              <a:spcAft>
                <a:spcPts val="0"/>
              </a:spcAft>
              <a:buSzPct val="100000"/>
              <a:buNone/>
            </a:pPr>
            <a:r>
              <a:rPr lang="zh-CN" altLang="en-US" b="1">
                <a:solidFill>
                  <a:sysClr val="windowText" lastClr="000000"/>
                </a:solidFill>
                <a:uFillTx/>
                <a:latin typeface="Microsoft YaHei Bold" panose="020B0503020204020204" charset="-122"/>
                <a:ea typeface="Microsoft YaHei Bold" panose="020B0503020204020204" charset="-122"/>
              </a:rPr>
              <a:t>职业生涯目标评估（是否需要重新选择职业）</a:t>
            </a:r>
            <a:endParaRPr lang="zh-CN" altLang="en-US" b="1">
              <a:solidFill>
                <a:sysClr val="windowText" lastClr="000000"/>
              </a:solidFill>
              <a:uFillTx/>
              <a:latin typeface="Microsoft YaHei Bold" panose="020B0503020204020204" charset="-122"/>
              <a:ea typeface="Microsoft YaHei Bold"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
            </a:pPr>
            <a:r>
              <a:rPr lang="zh-CN" altLang="en-US" sz="1600">
                <a:solidFill>
                  <a:sysClr val="windowText" lastClr="000000"/>
                </a:solidFill>
                <a:uFillTx/>
                <a:latin typeface="Arial" panose="020B0604020202020204" pitchFamily="34" charset="0"/>
                <a:ea typeface="微软雅黑" panose="020B0503020204020204" charset="-122"/>
              </a:rPr>
              <a:t>假如一直无法找到我们所希望的学习机会和工作，那么可以根据现实情况重新选择职业生涯目标；如果一直无法适应或实现我们设计的职业生涯目标，在学习、工作中得不到应有的发展，导致我们长期压抑、不愉快，给职业、家庭造成极多的不便，家人反对自己所从事的职业，则需要修正和调整职业生涯规划。</a:t>
            </a:r>
            <a:endParaRPr lang="zh-CN" altLang="en-US" sz="1600">
              <a:solidFill>
                <a:sysClr val="windowText" lastClr="000000"/>
              </a:solidFill>
              <a:uFillTx/>
              <a:latin typeface="Arial" panose="020B0604020202020204" pitchFamily="34" charset="0"/>
              <a:ea typeface="微软雅黑" panose="020B0503020204020204" charset="-122"/>
            </a:endParaRPr>
          </a:p>
        </p:txBody>
      </p:sp>
      <p:sp>
        <p:nvSpPr>
          <p:cNvPr id="24" name="矩形 23"/>
          <p:cNvSpPr/>
          <p:nvPr>
            <p:custDataLst>
              <p:tags r:id="rId12"/>
            </p:custDataLst>
          </p:nvPr>
        </p:nvSpPr>
        <p:spPr>
          <a:xfrm>
            <a:off x="4714721" y="1993192"/>
            <a:ext cx="2783824" cy="2639056"/>
          </a:xfrm>
          <a:prstGeom prst="rect">
            <a:avLst/>
          </a:prstGeom>
          <a:ln>
            <a:noFill/>
          </a:ln>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l">
              <a:lnSpc>
                <a:spcPct val="100000"/>
              </a:lnSpc>
              <a:spcBef>
                <a:spcPts val="0"/>
              </a:spcBef>
              <a:spcAft>
                <a:spcPts val="1000"/>
              </a:spcAft>
              <a:buClr>
                <a:sysClr val="window" lastClr="FFFFFF">
                  <a:lumMod val="95000"/>
                </a:sysClr>
              </a:buClr>
              <a:buSzPct val="100000"/>
            </a:pPr>
            <a:r>
              <a:rPr lang="zh-CN" altLang="en-US" b="1">
                <a:solidFill>
                  <a:schemeClr val="tx1"/>
                </a:solidFill>
                <a:uFillTx/>
                <a:latin typeface="Microsoft YaHei Bold" panose="020B0503020204020204" charset="-122"/>
                <a:ea typeface="Microsoft YaHei Bold" panose="020B0503020204020204" charset="-122"/>
              </a:rPr>
              <a:t>职业生涯路径评估（是否需要调整发展方向）</a:t>
            </a:r>
            <a:endParaRPr lang="zh-CN" altLang="en-US" b="1">
              <a:solidFill>
                <a:schemeClr val="tx1"/>
              </a:solidFill>
              <a:uFillTx/>
              <a:latin typeface="Microsoft YaHei Bold" panose="020B0503020204020204" charset="-122"/>
              <a:ea typeface="Microsoft YaHei Bold" panose="020B0503020204020204" charset="-122"/>
            </a:endParaRPr>
          </a:p>
          <a:p>
            <a:pPr marL="285750" lvl="0" indent="-285750" algn="l">
              <a:lnSpc>
                <a:spcPct val="130000"/>
              </a:lnSpc>
              <a:spcBef>
                <a:spcPts val="0"/>
              </a:spcBef>
              <a:spcAft>
                <a:spcPts val="1000"/>
              </a:spcAft>
              <a:buClr>
                <a:srgbClr val="000000"/>
              </a:buClr>
              <a:buSzPct val="100000"/>
              <a:buFont typeface="Wingdings" panose="05000000000000000000" charset="0"/>
              <a:buChar char="l"/>
            </a:pPr>
            <a:r>
              <a:rPr lang="zh-CN" altLang="en-US" sz="1600">
                <a:solidFill>
                  <a:sysClr val="windowText" lastClr="000000"/>
                </a:solidFill>
                <a:uFillTx/>
                <a:latin typeface="Arial" panose="020B0604020202020204" pitchFamily="34" charset="0"/>
                <a:ea typeface="微软雅黑" panose="020B0503020204020204" charset="-122"/>
              </a:rPr>
              <a:t>当出现更适合自身发展和职业生涯发展的机会或选择，而原定发展方向缺少发展前景的时候，可以尝试调整发展方向。</a:t>
            </a:r>
            <a:endParaRPr lang="zh-CN" altLang="en-US" sz="1600">
              <a:solidFill>
                <a:sysClr val="windowText" lastClr="000000"/>
              </a:solidFill>
              <a:uFillTx/>
              <a:latin typeface="Arial" panose="020B0604020202020204" pitchFamily="34" charset="0"/>
              <a:ea typeface="微软雅黑" panose="020B0503020204020204" charset="-122"/>
            </a:endParaRPr>
          </a:p>
        </p:txBody>
      </p:sp>
      <p:sp>
        <p:nvSpPr>
          <p:cNvPr id="25" name="矩形 24"/>
          <p:cNvSpPr/>
          <p:nvPr>
            <p:custDataLst>
              <p:tags r:id="rId13"/>
            </p:custDataLst>
          </p:nvPr>
        </p:nvSpPr>
        <p:spPr>
          <a:xfrm>
            <a:off x="8285489" y="1617785"/>
            <a:ext cx="2783824" cy="2264456"/>
          </a:xfrm>
          <a:prstGeom prst="rect">
            <a:avLst/>
          </a:prstGeom>
          <a:ln>
            <a:noFill/>
          </a:ln>
        </p:spPr>
        <p:txBody>
          <a:bodyPr anchor="ctr">
            <a:norm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lvl="0" indent="0" algn="l">
              <a:lnSpc>
                <a:spcPct val="100000"/>
              </a:lnSpc>
              <a:spcBef>
                <a:spcPts val="0"/>
              </a:spcBef>
              <a:spcAft>
                <a:spcPts val="1000"/>
              </a:spcAft>
              <a:buClr>
                <a:sysClr val="window" lastClr="FFFFFF">
                  <a:lumMod val="95000"/>
                </a:sysClr>
              </a:buClr>
              <a:buSzPct val="100000"/>
            </a:pPr>
            <a:r>
              <a:rPr lang="zh-CN" altLang="en-US" b="1">
                <a:solidFill>
                  <a:sysClr val="windowText" lastClr="000000"/>
                </a:solidFill>
                <a:uFillTx/>
                <a:latin typeface="Microsoft YaHei Bold" panose="020B0503020204020204" charset="-122"/>
                <a:ea typeface="Microsoft YaHei Bold" panose="020B0503020204020204" charset="-122"/>
              </a:rPr>
              <a:t>实施策略评估（是否需要改变行动策略）</a:t>
            </a:r>
            <a:endParaRPr lang="zh-CN" altLang="en-US" b="1">
              <a:solidFill>
                <a:sysClr val="windowText" lastClr="000000"/>
              </a:solidFill>
              <a:uFillTx/>
              <a:latin typeface="Microsoft YaHei Bold" panose="020B0503020204020204" charset="-122"/>
              <a:ea typeface="Microsoft YaHei Bold" panose="020B0503020204020204" charset="-122"/>
            </a:endParaRPr>
          </a:p>
          <a:p>
            <a:pPr marL="285750" lvl="0" indent="-285750" algn="l" fontAlgn="auto">
              <a:lnSpc>
                <a:spcPct val="130000"/>
              </a:lnSpc>
              <a:spcBef>
                <a:spcPts val="0"/>
              </a:spcBef>
              <a:spcAft>
                <a:spcPts val="1000"/>
              </a:spcAft>
              <a:buClr>
                <a:srgbClr val="000000"/>
              </a:buClr>
              <a:buSzPct val="100000"/>
              <a:buFont typeface="Wingdings" panose="05000000000000000000" charset="0"/>
              <a:buChar char="l"/>
            </a:pPr>
            <a:r>
              <a:rPr lang="zh-CN" altLang="en-US" sz="1600">
                <a:solidFill>
                  <a:sysClr val="windowText" lastClr="000000"/>
                </a:solidFill>
                <a:uFillTx/>
                <a:latin typeface="Arial" panose="020B0604020202020204" pitchFamily="34" charset="0"/>
                <a:ea typeface="微软雅黑" panose="020B0503020204020204" charset="-122"/>
              </a:rPr>
              <a:t>如果在向目标努力的过程中，没有收到实际的成效，则可以考虑改变行动策略。</a:t>
            </a:r>
            <a:endParaRPr lang="zh-CN" altLang="en-US" sz="1600">
              <a:solidFill>
                <a:sysClr val="windowText" lastClr="000000"/>
              </a:solidFill>
              <a:uFillTx/>
              <a:latin typeface="Arial" panose="020B0604020202020204" pitchFamily="34" charset="0"/>
              <a:ea typeface="微软雅黑" panose="020B0503020204020204" charset="-122"/>
            </a:endParaRPr>
          </a:p>
        </p:txBody>
      </p:sp>
      <p:sp>
        <p:nvSpPr>
          <p:cNvPr id="26" name="文本框 25"/>
          <p:cNvSpPr txBox="1"/>
          <p:nvPr>
            <p:custDataLst>
              <p:tags r:id="rId14"/>
            </p:custDataLst>
          </p:nvPr>
        </p:nvSpPr>
        <p:spPr>
          <a:xfrm>
            <a:off x="2003081" y="6108371"/>
            <a:ext cx="1023037" cy="523220"/>
          </a:xfrm>
          <a:prstGeom prst="rect">
            <a:avLst/>
          </a:prstGeom>
          <a:noFill/>
        </p:spPr>
        <p:txBody>
          <a:bodyPr wrap="square" rtlCol="0" anchor="ctr">
            <a:normAutofit/>
          </a:bodyPr>
          <a:lstStyle/>
          <a:p>
            <a:pPr algn="ctr"/>
            <a:r>
              <a:rPr lang="en-US" altLang="zh-CN" sz="2800" dirty="0">
                <a:solidFill>
                  <a:sysClr val="window" lastClr="FFFFFF"/>
                </a:solidFill>
              </a:rPr>
              <a:t>NO.1</a:t>
            </a:r>
            <a:endParaRPr lang="zh-CN" altLang="en-US" sz="2800" dirty="0">
              <a:solidFill>
                <a:sysClr val="window" lastClr="FFFFFF"/>
              </a:solidFill>
            </a:endParaRPr>
          </a:p>
        </p:txBody>
      </p:sp>
      <p:sp>
        <p:nvSpPr>
          <p:cNvPr id="27" name="文本框 26"/>
          <p:cNvSpPr txBox="1"/>
          <p:nvPr>
            <p:custDataLst>
              <p:tags r:id="rId15"/>
            </p:custDataLst>
          </p:nvPr>
        </p:nvSpPr>
        <p:spPr>
          <a:xfrm>
            <a:off x="5584482" y="5207602"/>
            <a:ext cx="1023037" cy="523220"/>
          </a:xfrm>
          <a:prstGeom prst="rect">
            <a:avLst/>
          </a:prstGeom>
          <a:noFill/>
        </p:spPr>
        <p:txBody>
          <a:bodyPr wrap="square" rtlCol="0" anchor="ctr">
            <a:normAutofit/>
          </a:bodyPr>
          <a:lstStyle/>
          <a:p>
            <a:pPr algn="ctr"/>
            <a:r>
              <a:rPr lang="en-US" altLang="zh-CN" sz="2800" dirty="0">
                <a:solidFill>
                  <a:sysClr val="window" lastClr="FFFFFF"/>
                </a:solidFill>
              </a:rPr>
              <a:t>NO.2</a:t>
            </a:r>
            <a:endParaRPr lang="zh-CN" altLang="en-US" sz="2800" dirty="0">
              <a:solidFill>
                <a:sysClr val="window" lastClr="FFFFFF"/>
              </a:solidFill>
            </a:endParaRPr>
          </a:p>
        </p:txBody>
      </p:sp>
      <p:sp>
        <p:nvSpPr>
          <p:cNvPr id="34" name="文本框 33"/>
          <p:cNvSpPr txBox="1"/>
          <p:nvPr>
            <p:custDataLst>
              <p:tags r:id="rId16"/>
            </p:custDataLst>
          </p:nvPr>
        </p:nvSpPr>
        <p:spPr>
          <a:xfrm>
            <a:off x="9165883" y="4060917"/>
            <a:ext cx="1023037" cy="523220"/>
          </a:xfrm>
          <a:prstGeom prst="rect">
            <a:avLst/>
          </a:prstGeom>
          <a:noFill/>
        </p:spPr>
        <p:txBody>
          <a:bodyPr wrap="square" rtlCol="0" anchor="ctr">
            <a:normAutofit/>
          </a:bodyPr>
          <a:lstStyle/>
          <a:p>
            <a:pPr algn="ctr"/>
            <a:r>
              <a:rPr lang="en-US" altLang="zh-CN" sz="2800" dirty="0">
                <a:solidFill>
                  <a:sysClr val="window" lastClr="FFFFFF"/>
                </a:solidFill>
              </a:rPr>
              <a:t>NO.3</a:t>
            </a:r>
            <a:endParaRPr lang="zh-CN" altLang="en-US" sz="2800" dirty="0">
              <a:solidFill>
                <a:sysClr val="window" lastClr="FFFFFF"/>
              </a:solidFill>
            </a:endParaRPr>
          </a:p>
        </p:txBody>
      </p:sp>
      <p:sp>
        <p:nvSpPr>
          <p:cNvPr id="36" name="任意多边形: 形状 35"/>
          <p:cNvSpPr>
            <a:spLocks noChangeAspect="1"/>
          </p:cNvSpPr>
          <p:nvPr>
            <p:custDataLst>
              <p:tags r:id="rId17"/>
            </p:custDataLst>
          </p:nvPr>
        </p:nvSpPr>
        <p:spPr>
          <a:xfrm>
            <a:off x="10577195" y="478790"/>
            <a:ext cx="282575" cy="5740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4546A">
              <a:lumMod val="20000"/>
              <a:lumOff val="8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
        <p:nvSpPr>
          <p:cNvPr id="37" name="任意多边形: 形状 36"/>
          <p:cNvSpPr>
            <a:spLocks noChangeAspect="1"/>
          </p:cNvSpPr>
          <p:nvPr>
            <p:custDataLst>
              <p:tags r:id="rId18"/>
            </p:custDataLst>
          </p:nvPr>
        </p:nvSpPr>
        <p:spPr>
          <a:xfrm>
            <a:off x="10952480" y="478790"/>
            <a:ext cx="282575" cy="5740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44546A">
              <a:lumMod val="20000"/>
              <a:lumOff val="8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wrap="square" rtlCol="0" anchor="ctr">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ea"/>
            </a:endParaRPr>
          </a:p>
        </p:txBody>
      </p:sp>
    </p:spTree>
    <p:custDataLst>
      <p:tags r:id="rId19"/>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 name="任意多边形 36"/>
          <p:cNvSpPr/>
          <p:nvPr>
            <p:custDataLst>
              <p:tags r:id="rId1"/>
            </p:custDataLst>
          </p:nvPr>
        </p:nvSpPr>
        <p:spPr>
          <a:xfrm>
            <a:off x="2162175"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（一）</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社会环境变化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57" name="任意多边形 56"/>
          <p:cNvSpPr/>
          <p:nvPr>
            <p:custDataLst>
              <p:tags r:id="rId2"/>
            </p:custDataLst>
          </p:nvPr>
        </p:nvSpPr>
        <p:spPr>
          <a:xfrm>
            <a:off x="2660650"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A</a:t>
            </a:r>
            <a:endParaRPr lang="zh-CN" altLang="en-US" dirty="0">
              <a:solidFill>
                <a:srgbClr val="FFFFFF"/>
              </a:solidFill>
            </a:endParaRPr>
          </a:p>
        </p:txBody>
      </p:sp>
      <p:sp>
        <p:nvSpPr>
          <p:cNvPr id="60" name="任意多边形 59"/>
          <p:cNvSpPr/>
          <p:nvPr>
            <p:custDataLst>
              <p:tags r:id="rId3"/>
            </p:custDataLst>
          </p:nvPr>
        </p:nvSpPr>
        <p:spPr>
          <a:xfrm>
            <a:off x="4758690"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（二）</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行业环境变化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61" name="任意多边形 60"/>
          <p:cNvSpPr/>
          <p:nvPr>
            <p:custDataLst>
              <p:tags r:id="rId4"/>
            </p:custDataLst>
          </p:nvPr>
        </p:nvSpPr>
        <p:spPr>
          <a:xfrm>
            <a:off x="5257165"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B</a:t>
            </a:r>
            <a:endParaRPr lang="zh-CN" altLang="en-US" dirty="0">
              <a:solidFill>
                <a:srgbClr val="FFFFFF"/>
              </a:solidFill>
            </a:endParaRPr>
          </a:p>
        </p:txBody>
      </p:sp>
      <p:sp>
        <p:nvSpPr>
          <p:cNvPr id="63" name="任意多边形 62"/>
          <p:cNvSpPr/>
          <p:nvPr>
            <p:custDataLst>
              <p:tags r:id="rId5"/>
            </p:custDataLst>
          </p:nvPr>
        </p:nvSpPr>
        <p:spPr>
          <a:xfrm>
            <a:off x="7355205" y="2784475"/>
            <a:ext cx="2674620" cy="2674620"/>
          </a:xfrm>
          <a:custGeom>
            <a:avLst/>
            <a:gdLst>
              <a:gd name="connsiteX0" fmla="*/ 918532 w 1837061"/>
              <a:gd name="connsiteY0" fmla="*/ 64804 h 1837060"/>
              <a:gd name="connsiteX1" fmla="*/ 834207 w 1837061"/>
              <a:gd name="connsiteY1" fmla="*/ 99733 h 1837060"/>
              <a:gd name="connsiteX2" fmla="*/ 99734 w 1837061"/>
              <a:gd name="connsiteY2" fmla="*/ 834206 h 1837060"/>
              <a:gd name="connsiteX3" fmla="*/ 99734 w 1837061"/>
              <a:gd name="connsiteY3" fmla="*/ 1002855 h 1837060"/>
              <a:gd name="connsiteX4" fmla="*/ 834207 w 1837061"/>
              <a:gd name="connsiteY4" fmla="*/ 1737328 h 1837060"/>
              <a:gd name="connsiteX5" fmla="*/ 1002856 w 1837061"/>
              <a:gd name="connsiteY5" fmla="*/ 1737328 h 1837060"/>
              <a:gd name="connsiteX6" fmla="*/ 1737329 w 1837061"/>
              <a:gd name="connsiteY6" fmla="*/ 1002854 h 1837060"/>
              <a:gd name="connsiteX7" fmla="*/ 1737329 w 1837061"/>
              <a:gd name="connsiteY7" fmla="*/ 834206 h 1837060"/>
              <a:gd name="connsiteX8" fmla="*/ 1002856 w 1837061"/>
              <a:gd name="connsiteY8" fmla="*/ 99733 h 1837060"/>
              <a:gd name="connsiteX9" fmla="*/ 918532 w 1837061"/>
              <a:gd name="connsiteY9" fmla="*/ 64804 h 1837060"/>
              <a:gd name="connsiteX10" fmla="*/ 918531 w 1837061"/>
              <a:gd name="connsiteY10" fmla="*/ 0 h 1837060"/>
              <a:gd name="connsiteX11" fmla="*/ 1009257 w 1837061"/>
              <a:gd name="connsiteY11" fmla="*/ 37579 h 1837060"/>
              <a:gd name="connsiteX12" fmla="*/ 1799482 w 1837061"/>
              <a:gd name="connsiteY12" fmla="*/ 827804 h 1837060"/>
              <a:gd name="connsiteX13" fmla="*/ 1799482 w 1837061"/>
              <a:gd name="connsiteY13" fmla="*/ 1009256 h 1837060"/>
              <a:gd name="connsiteX14" fmla="*/ 1009257 w 1837061"/>
              <a:gd name="connsiteY14" fmla="*/ 1799481 h 1837060"/>
              <a:gd name="connsiteX15" fmla="*/ 827805 w 1837061"/>
              <a:gd name="connsiteY15" fmla="*/ 1799481 h 1837060"/>
              <a:gd name="connsiteX16" fmla="*/ 37580 w 1837061"/>
              <a:gd name="connsiteY16" fmla="*/ 1009256 h 1837060"/>
              <a:gd name="connsiteX17" fmla="*/ 37580 w 1837061"/>
              <a:gd name="connsiteY17" fmla="*/ 827804 h 1837060"/>
              <a:gd name="connsiteX18" fmla="*/ 827805 w 1837061"/>
              <a:gd name="connsiteY18" fmla="*/ 37579 h 1837060"/>
              <a:gd name="connsiteX19" fmla="*/ 918531 w 1837061"/>
              <a:gd name="connsiteY19" fmla="*/ 0 h 1837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37061" h="1837060">
                <a:moveTo>
                  <a:pt x="918532" y="64804"/>
                </a:moveTo>
                <a:cubicBezTo>
                  <a:pt x="888012" y="64805"/>
                  <a:pt x="857493" y="76447"/>
                  <a:pt x="834207" y="99733"/>
                </a:cubicBezTo>
                <a:lnTo>
                  <a:pt x="99734" y="834206"/>
                </a:lnTo>
                <a:cubicBezTo>
                  <a:pt x="53163" y="880777"/>
                  <a:pt x="53162" y="956284"/>
                  <a:pt x="99734" y="1002855"/>
                </a:cubicBezTo>
                <a:lnTo>
                  <a:pt x="834207" y="1737328"/>
                </a:lnTo>
                <a:cubicBezTo>
                  <a:pt x="880779" y="1783899"/>
                  <a:pt x="956284" y="1783900"/>
                  <a:pt x="1002856" y="1737328"/>
                </a:cubicBezTo>
                <a:lnTo>
                  <a:pt x="1737329" y="1002854"/>
                </a:lnTo>
                <a:cubicBezTo>
                  <a:pt x="1783900" y="956284"/>
                  <a:pt x="1783900" y="880778"/>
                  <a:pt x="1737329" y="834206"/>
                </a:cubicBezTo>
                <a:lnTo>
                  <a:pt x="1002856" y="99733"/>
                </a:lnTo>
                <a:cubicBezTo>
                  <a:pt x="979571" y="76447"/>
                  <a:pt x="949051" y="64805"/>
                  <a:pt x="918532" y="64804"/>
                </a:cubicBezTo>
                <a:close/>
                <a:moveTo>
                  <a:pt x="918531" y="0"/>
                </a:moveTo>
                <a:cubicBezTo>
                  <a:pt x="951367" y="0"/>
                  <a:pt x="984204" y="12526"/>
                  <a:pt x="1009257" y="37579"/>
                </a:cubicBezTo>
                <a:lnTo>
                  <a:pt x="1799482" y="827804"/>
                </a:lnTo>
                <a:cubicBezTo>
                  <a:pt x="1849588" y="877911"/>
                  <a:pt x="1849588" y="959150"/>
                  <a:pt x="1799482" y="1009256"/>
                </a:cubicBezTo>
                <a:lnTo>
                  <a:pt x="1009257" y="1799481"/>
                </a:lnTo>
                <a:cubicBezTo>
                  <a:pt x="959151" y="1849587"/>
                  <a:pt x="877912" y="1849587"/>
                  <a:pt x="827805" y="1799481"/>
                </a:cubicBezTo>
                <a:lnTo>
                  <a:pt x="37580" y="1009256"/>
                </a:lnTo>
                <a:cubicBezTo>
                  <a:pt x="-12526" y="959150"/>
                  <a:pt x="-12526" y="877911"/>
                  <a:pt x="37580" y="827804"/>
                </a:cubicBezTo>
                <a:lnTo>
                  <a:pt x="827805" y="37579"/>
                </a:lnTo>
                <a:cubicBezTo>
                  <a:pt x="852859" y="12526"/>
                  <a:pt x="885695" y="0"/>
                  <a:pt x="918531" y="0"/>
                </a:cubicBezTo>
                <a:close/>
              </a:path>
            </a:pathLst>
          </a:custGeom>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（三）</a:t>
            </a:r>
            <a:endParaRPr lang="zh-CN" altLang="en-US" sz="2000" b="1" smtClean="0">
              <a:solidFill>
                <a:srgbClr val="E779A3"/>
              </a:solidFill>
              <a:latin typeface="微软雅黑" panose="020B0503020204020204" charset="-122"/>
              <a:ea typeface="微软雅黑" panose="020B0503020204020204" charset="-122"/>
            </a:endParaRPr>
          </a:p>
          <a:p>
            <a:pPr marL="0" lvl="0" indent="0" algn="ctr">
              <a:lnSpc>
                <a:spcPct val="150000"/>
              </a:lnSpc>
              <a:spcBef>
                <a:spcPts val="0"/>
              </a:spcBef>
              <a:spcAft>
                <a:spcPts val="0"/>
              </a:spcAft>
              <a:buSzPct val="100000"/>
            </a:pPr>
            <a:r>
              <a:rPr lang="zh-CN" altLang="en-US" sz="2000" b="1" smtClean="0">
                <a:solidFill>
                  <a:srgbClr val="E779A3"/>
                </a:solidFill>
                <a:latin typeface="微软雅黑" panose="020B0503020204020204" charset="-122"/>
                <a:ea typeface="微软雅黑" panose="020B0503020204020204" charset="-122"/>
              </a:rPr>
              <a:t>自身条件的变化</a:t>
            </a:r>
            <a:endParaRPr lang="zh-CN" altLang="en-US" sz="2000" b="1" smtClean="0">
              <a:solidFill>
                <a:srgbClr val="E779A3"/>
              </a:solidFill>
              <a:latin typeface="微软雅黑" panose="020B0503020204020204" charset="-122"/>
              <a:ea typeface="微软雅黑" panose="020B0503020204020204" charset="-122"/>
            </a:endParaRPr>
          </a:p>
        </p:txBody>
      </p:sp>
      <p:sp>
        <p:nvSpPr>
          <p:cNvPr id="64" name="任意多边形 63"/>
          <p:cNvSpPr/>
          <p:nvPr>
            <p:custDataLst>
              <p:tags r:id="rId6"/>
            </p:custDataLst>
          </p:nvPr>
        </p:nvSpPr>
        <p:spPr>
          <a:xfrm>
            <a:off x="7853680" y="5035550"/>
            <a:ext cx="1677035" cy="628015"/>
          </a:xfrm>
          <a:custGeom>
            <a:avLst/>
            <a:gdLst>
              <a:gd name="connsiteX0" fmla="*/ 718707 w 1437738"/>
              <a:gd name="connsiteY0" fmla="*/ 0 h 431546"/>
              <a:gd name="connsiteX1" fmla="*/ 1408029 w 1437738"/>
              <a:gd name="connsiteY1" fmla="*/ 360148 h 431546"/>
              <a:gd name="connsiteX2" fmla="*/ 1437738 w 1437738"/>
              <a:gd name="connsiteY2" fmla="*/ 414007 h 431546"/>
              <a:gd name="connsiteX3" fmla="*/ 1412013 w 1437738"/>
              <a:gd name="connsiteY3" fmla="*/ 431351 h 431546"/>
              <a:gd name="connsiteX4" fmla="*/ 1411882 w 1437738"/>
              <a:gd name="connsiteY4" fmla="*/ 431546 h 431546"/>
              <a:gd name="connsiteX5" fmla="*/ 1411750 w 1437738"/>
              <a:gd name="connsiteY5" fmla="*/ 431351 h 431546"/>
              <a:gd name="connsiteX6" fmla="*/ 1334929 w 1437738"/>
              <a:gd name="connsiteY6" fmla="*/ 399530 h 431546"/>
              <a:gd name="connsiteX7" fmla="*/ 1258107 w 1437738"/>
              <a:gd name="connsiteY7" fmla="*/ 431351 h 431546"/>
              <a:gd name="connsiteX8" fmla="*/ 1257976 w 1437738"/>
              <a:gd name="connsiteY8" fmla="*/ 431546 h 431546"/>
              <a:gd name="connsiteX9" fmla="*/ 1257844 w 1437738"/>
              <a:gd name="connsiteY9" fmla="*/ 431351 h 431546"/>
              <a:gd name="connsiteX10" fmla="*/ 1181023 w 1437738"/>
              <a:gd name="connsiteY10" fmla="*/ 399530 h 431546"/>
              <a:gd name="connsiteX11" fmla="*/ 1104201 w 1437738"/>
              <a:gd name="connsiteY11" fmla="*/ 431351 h 431546"/>
              <a:gd name="connsiteX12" fmla="*/ 1104070 w 1437738"/>
              <a:gd name="connsiteY12" fmla="*/ 431546 h 431546"/>
              <a:gd name="connsiteX13" fmla="*/ 1103938 w 1437738"/>
              <a:gd name="connsiteY13" fmla="*/ 431351 h 431546"/>
              <a:gd name="connsiteX14" fmla="*/ 1027117 w 1437738"/>
              <a:gd name="connsiteY14" fmla="*/ 399530 h 431546"/>
              <a:gd name="connsiteX15" fmla="*/ 950295 w 1437738"/>
              <a:gd name="connsiteY15" fmla="*/ 431351 h 431546"/>
              <a:gd name="connsiteX16" fmla="*/ 950164 w 1437738"/>
              <a:gd name="connsiteY16" fmla="*/ 431546 h 431546"/>
              <a:gd name="connsiteX17" fmla="*/ 950032 w 1437738"/>
              <a:gd name="connsiteY17" fmla="*/ 431351 h 431546"/>
              <a:gd name="connsiteX18" fmla="*/ 873211 w 1437738"/>
              <a:gd name="connsiteY18" fmla="*/ 399530 h 431546"/>
              <a:gd name="connsiteX19" fmla="*/ 796389 w 1437738"/>
              <a:gd name="connsiteY19" fmla="*/ 431351 h 431546"/>
              <a:gd name="connsiteX20" fmla="*/ 796258 w 1437738"/>
              <a:gd name="connsiteY20" fmla="*/ 431546 h 431546"/>
              <a:gd name="connsiteX21" fmla="*/ 796126 w 1437738"/>
              <a:gd name="connsiteY21" fmla="*/ 431351 h 431546"/>
              <a:gd name="connsiteX22" fmla="*/ 719305 w 1437738"/>
              <a:gd name="connsiteY22" fmla="*/ 399530 h 431546"/>
              <a:gd name="connsiteX23" fmla="*/ 642483 w 1437738"/>
              <a:gd name="connsiteY23" fmla="*/ 431351 h 431546"/>
              <a:gd name="connsiteX24" fmla="*/ 642352 w 1437738"/>
              <a:gd name="connsiteY24" fmla="*/ 431546 h 431546"/>
              <a:gd name="connsiteX25" fmla="*/ 642220 w 1437738"/>
              <a:gd name="connsiteY25" fmla="*/ 431351 h 431546"/>
              <a:gd name="connsiteX26" fmla="*/ 565399 w 1437738"/>
              <a:gd name="connsiteY26" fmla="*/ 399530 h 431546"/>
              <a:gd name="connsiteX27" fmla="*/ 488577 w 1437738"/>
              <a:gd name="connsiteY27" fmla="*/ 431351 h 431546"/>
              <a:gd name="connsiteX28" fmla="*/ 488446 w 1437738"/>
              <a:gd name="connsiteY28" fmla="*/ 431546 h 431546"/>
              <a:gd name="connsiteX29" fmla="*/ 488314 w 1437738"/>
              <a:gd name="connsiteY29" fmla="*/ 431351 h 431546"/>
              <a:gd name="connsiteX30" fmla="*/ 411493 w 1437738"/>
              <a:gd name="connsiteY30" fmla="*/ 399530 h 431546"/>
              <a:gd name="connsiteX31" fmla="*/ 334671 w 1437738"/>
              <a:gd name="connsiteY31" fmla="*/ 431351 h 431546"/>
              <a:gd name="connsiteX32" fmla="*/ 334540 w 1437738"/>
              <a:gd name="connsiteY32" fmla="*/ 431546 h 431546"/>
              <a:gd name="connsiteX33" fmla="*/ 334408 w 1437738"/>
              <a:gd name="connsiteY33" fmla="*/ 431351 h 431546"/>
              <a:gd name="connsiteX34" fmla="*/ 257587 w 1437738"/>
              <a:gd name="connsiteY34" fmla="*/ 399530 h 431546"/>
              <a:gd name="connsiteX35" fmla="*/ 180765 w 1437738"/>
              <a:gd name="connsiteY35" fmla="*/ 431351 h 431546"/>
              <a:gd name="connsiteX36" fmla="*/ 180634 w 1437738"/>
              <a:gd name="connsiteY36" fmla="*/ 431546 h 431546"/>
              <a:gd name="connsiteX37" fmla="*/ 180502 w 1437738"/>
              <a:gd name="connsiteY37" fmla="*/ 431351 h 431546"/>
              <a:gd name="connsiteX38" fmla="*/ 103681 w 1437738"/>
              <a:gd name="connsiteY38" fmla="*/ 399530 h 431546"/>
              <a:gd name="connsiteX39" fmla="*/ 26859 w 1437738"/>
              <a:gd name="connsiteY39" fmla="*/ 431351 h 431546"/>
              <a:gd name="connsiteX40" fmla="*/ 26728 w 1437738"/>
              <a:gd name="connsiteY40" fmla="*/ 431546 h 431546"/>
              <a:gd name="connsiteX41" fmla="*/ 26596 w 1437738"/>
              <a:gd name="connsiteY41" fmla="*/ 431351 h 431546"/>
              <a:gd name="connsiteX42" fmla="*/ 0 w 1437738"/>
              <a:gd name="connsiteY42" fmla="*/ 413419 h 431546"/>
              <a:gd name="connsiteX43" fmla="*/ 29384 w 1437738"/>
              <a:gd name="connsiteY43" fmla="*/ 360148 h 431546"/>
              <a:gd name="connsiteX44" fmla="*/ 718707 w 1437738"/>
              <a:gd name="connsiteY44" fmla="*/ 0 h 43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437738" h="431546">
                <a:moveTo>
                  <a:pt x="718707" y="0"/>
                </a:moveTo>
                <a:cubicBezTo>
                  <a:pt x="1010835" y="0"/>
                  <a:pt x="1266665" y="144231"/>
                  <a:pt x="1408029" y="360148"/>
                </a:cubicBezTo>
                <a:lnTo>
                  <a:pt x="1437738" y="414007"/>
                </a:lnTo>
                <a:lnTo>
                  <a:pt x="1412013" y="431351"/>
                </a:lnTo>
                <a:lnTo>
                  <a:pt x="1411882" y="431546"/>
                </a:lnTo>
                <a:lnTo>
                  <a:pt x="1411750" y="431351"/>
                </a:lnTo>
                <a:cubicBezTo>
                  <a:pt x="1392090" y="411690"/>
                  <a:pt x="1364929" y="399530"/>
                  <a:pt x="1334929" y="399530"/>
                </a:cubicBezTo>
                <a:cubicBezTo>
                  <a:pt x="1304928" y="399530"/>
                  <a:pt x="1277768" y="411690"/>
                  <a:pt x="1258107" y="431351"/>
                </a:cubicBezTo>
                <a:lnTo>
                  <a:pt x="1257976" y="431546"/>
                </a:lnTo>
                <a:lnTo>
                  <a:pt x="1257844" y="431351"/>
                </a:lnTo>
                <a:cubicBezTo>
                  <a:pt x="1238184" y="411690"/>
                  <a:pt x="1211023" y="399530"/>
                  <a:pt x="1181023" y="399530"/>
                </a:cubicBezTo>
                <a:cubicBezTo>
                  <a:pt x="1151022" y="399530"/>
                  <a:pt x="1123862" y="411690"/>
                  <a:pt x="1104201" y="431351"/>
                </a:cubicBezTo>
                <a:lnTo>
                  <a:pt x="1104070" y="431546"/>
                </a:lnTo>
                <a:lnTo>
                  <a:pt x="1103938" y="431351"/>
                </a:lnTo>
                <a:cubicBezTo>
                  <a:pt x="1084278" y="411690"/>
                  <a:pt x="1057117" y="399530"/>
                  <a:pt x="1027117" y="399530"/>
                </a:cubicBezTo>
                <a:cubicBezTo>
                  <a:pt x="997116" y="399530"/>
                  <a:pt x="969956" y="411690"/>
                  <a:pt x="950295" y="431351"/>
                </a:cubicBezTo>
                <a:lnTo>
                  <a:pt x="950164" y="431546"/>
                </a:lnTo>
                <a:lnTo>
                  <a:pt x="950032" y="431351"/>
                </a:lnTo>
                <a:cubicBezTo>
                  <a:pt x="930372" y="411690"/>
                  <a:pt x="903211" y="399530"/>
                  <a:pt x="873211" y="399530"/>
                </a:cubicBezTo>
                <a:cubicBezTo>
                  <a:pt x="843210" y="399530"/>
                  <a:pt x="816050" y="411690"/>
                  <a:pt x="796389" y="431351"/>
                </a:cubicBezTo>
                <a:lnTo>
                  <a:pt x="796258" y="431546"/>
                </a:lnTo>
                <a:lnTo>
                  <a:pt x="796126" y="431351"/>
                </a:lnTo>
                <a:cubicBezTo>
                  <a:pt x="776466" y="411690"/>
                  <a:pt x="749305" y="399530"/>
                  <a:pt x="719305" y="399530"/>
                </a:cubicBezTo>
                <a:cubicBezTo>
                  <a:pt x="689304" y="399530"/>
                  <a:pt x="662144" y="411690"/>
                  <a:pt x="642483" y="431351"/>
                </a:cubicBezTo>
                <a:lnTo>
                  <a:pt x="642352" y="431546"/>
                </a:lnTo>
                <a:lnTo>
                  <a:pt x="642220" y="431351"/>
                </a:lnTo>
                <a:cubicBezTo>
                  <a:pt x="622560" y="411690"/>
                  <a:pt x="595399" y="399530"/>
                  <a:pt x="565399" y="399530"/>
                </a:cubicBezTo>
                <a:cubicBezTo>
                  <a:pt x="535398" y="399530"/>
                  <a:pt x="508238" y="411690"/>
                  <a:pt x="488577" y="431351"/>
                </a:cubicBezTo>
                <a:lnTo>
                  <a:pt x="488446" y="431546"/>
                </a:lnTo>
                <a:lnTo>
                  <a:pt x="488314" y="431351"/>
                </a:lnTo>
                <a:cubicBezTo>
                  <a:pt x="468654" y="411690"/>
                  <a:pt x="441493" y="399530"/>
                  <a:pt x="411493" y="399530"/>
                </a:cubicBezTo>
                <a:cubicBezTo>
                  <a:pt x="381492" y="399530"/>
                  <a:pt x="354332" y="411690"/>
                  <a:pt x="334671" y="431351"/>
                </a:cubicBezTo>
                <a:lnTo>
                  <a:pt x="334540" y="431546"/>
                </a:lnTo>
                <a:lnTo>
                  <a:pt x="334408" y="431351"/>
                </a:lnTo>
                <a:cubicBezTo>
                  <a:pt x="314748" y="411690"/>
                  <a:pt x="287587" y="399530"/>
                  <a:pt x="257587" y="399530"/>
                </a:cubicBezTo>
                <a:cubicBezTo>
                  <a:pt x="227586" y="399530"/>
                  <a:pt x="200426" y="411690"/>
                  <a:pt x="180765" y="431351"/>
                </a:cubicBezTo>
                <a:lnTo>
                  <a:pt x="180634" y="431546"/>
                </a:lnTo>
                <a:lnTo>
                  <a:pt x="180502" y="431351"/>
                </a:lnTo>
                <a:cubicBezTo>
                  <a:pt x="160842" y="411690"/>
                  <a:pt x="133681" y="399530"/>
                  <a:pt x="103681" y="399530"/>
                </a:cubicBezTo>
                <a:cubicBezTo>
                  <a:pt x="73680" y="399530"/>
                  <a:pt x="46520" y="411690"/>
                  <a:pt x="26859" y="431351"/>
                </a:cubicBezTo>
                <a:lnTo>
                  <a:pt x="26728" y="431546"/>
                </a:lnTo>
                <a:lnTo>
                  <a:pt x="26596" y="431351"/>
                </a:lnTo>
                <a:lnTo>
                  <a:pt x="0" y="413419"/>
                </a:lnTo>
                <a:lnTo>
                  <a:pt x="29384" y="360148"/>
                </a:lnTo>
                <a:cubicBezTo>
                  <a:pt x="170748" y="144231"/>
                  <a:pt x="426578" y="0"/>
                  <a:pt x="718707" y="0"/>
                </a:cubicBezTo>
                <a:close/>
              </a:path>
            </a:pathLst>
          </a:custGeom>
          <a:solidFill>
            <a:srgbClr val="FFC91D"/>
          </a:solidFill>
          <a:ln>
            <a:noFill/>
          </a:ln>
        </p:spPr>
        <p:style>
          <a:lnRef idx="2">
            <a:srgbClr val="E779A3">
              <a:shade val="50000"/>
            </a:srgbClr>
          </a:lnRef>
          <a:fillRef idx="1">
            <a:srgbClr val="E779A3"/>
          </a:fillRef>
          <a:effectRef idx="0">
            <a:srgbClr val="E779A3"/>
          </a:effectRef>
          <a:fontRef idx="minor">
            <a:srgbClr val="FFFFFF"/>
          </a:fontRef>
        </p:style>
        <p:txBody>
          <a:bodyPr rtlCol="0" anchor="ctr">
            <a:normAutofit/>
          </a:bodyPr>
          <a:p>
            <a:pPr algn="ctr"/>
            <a:r>
              <a:rPr lang="en-US" altLang="zh-CN" dirty="0">
                <a:solidFill>
                  <a:srgbClr val="FFFFFF"/>
                </a:solidFill>
              </a:rPr>
              <a:t>C</a:t>
            </a:r>
            <a:endParaRPr lang="zh-CN" altLang="en-US" dirty="0">
              <a:solidFill>
                <a:srgbClr val="FFFFFF"/>
              </a:solidFill>
            </a:endParaRPr>
          </a:p>
        </p:txBody>
      </p:sp>
      <p:sp>
        <p:nvSpPr>
          <p:cNvPr id="69" name="文本框 68"/>
          <p:cNvSpPr txBox="1"/>
          <p:nvPr>
            <p:custDataLst>
              <p:tags r:id="rId7"/>
            </p:custDataLst>
          </p:nvPr>
        </p:nvSpPr>
        <p:spPr>
          <a:xfrm>
            <a:off x="3349947" y="993074"/>
            <a:ext cx="5492106" cy="841265"/>
          </a:xfrm>
          <a:prstGeom prst="rect">
            <a:avLst/>
          </a:prstGeom>
          <a:noFill/>
        </p:spPr>
        <p:txBody>
          <a:bodyPr wrap="square" rtlCol="0" anchor="ctr">
            <a:normAutofit/>
          </a:bodyPr>
          <a:p>
            <a:pPr marL="0" indent="0" algn="ctr">
              <a:lnSpc>
                <a:spcPct val="150000"/>
              </a:lnSpc>
              <a:spcBef>
                <a:spcPts val="0"/>
              </a:spcBef>
              <a:spcAft>
                <a:spcPts val="0"/>
              </a:spcAft>
              <a:buSzPct val="100000"/>
            </a:pPr>
            <a:r>
              <a:rPr lang="zh-CN" altLang="en-US" sz="3200" b="1">
                <a:latin typeface="微软雅黑" panose="020B0503020204020204" charset="-122"/>
                <a:ea typeface="微软雅黑" panose="020B0503020204020204" charset="-122"/>
                <a:cs typeface="+mn-ea"/>
              </a:rPr>
              <a:t>影响职业生涯规划的因素</a:t>
            </a:r>
            <a:endParaRPr lang="zh-CN" altLang="en-US" sz="3200" b="1">
              <a:latin typeface="微软雅黑" panose="020B0503020204020204" charset="-122"/>
              <a:ea typeface="微软雅黑" panose="020B0503020204020204" charset="-122"/>
              <a:cs typeface="+mn-ea"/>
            </a:endParaRPr>
          </a:p>
        </p:txBody>
      </p:sp>
      <p:sp>
        <p:nvSpPr>
          <p:cNvPr id="2" name="矩形 1"/>
          <p:cNvSpPr/>
          <p:nvPr>
            <p:custDataLst>
              <p:tags r:id="rId8"/>
            </p:custDataLst>
          </p:nvPr>
        </p:nvSpPr>
        <p:spPr>
          <a:xfrm>
            <a:off x="493395" y="829310"/>
            <a:ext cx="11416030" cy="5504815"/>
          </a:xfrm>
          <a:prstGeom prst="rect">
            <a:avLst/>
          </a:prstGeom>
          <a:noFill/>
          <a:ln w="41275" cmpd="sng">
            <a:solidFill>
              <a:srgbClr val="E779A3"/>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3" name="矩形 2"/>
          <p:cNvSpPr/>
          <p:nvPr>
            <p:custDataLst>
              <p:tags r:id="rId9"/>
            </p:custDataLst>
          </p:nvPr>
        </p:nvSpPr>
        <p:spPr>
          <a:xfrm>
            <a:off x="281940" y="676910"/>
            <a:ext cx="11416030" cy="5504815"/>
          </a:xfrm>
          <a:prstGeom prst="rect">
            <a:avLst/>
          </a:prstGeom>
          <a:noFill/>
          <a:ln w="12700">
            <a:solidFill>
              <a:srgbClr val="E779A3"/>
            </a:solidFill>
          </a:ln>
        </p:spPr>
        <p:style>
          <a:lnRef idx="2">
            <a:srgbClr val="73C9BE">
              <a:shade val="50000"/>
            </a:srgbClr>
          </a:lnRef>
          <a:fillRef idx="1">
            <a:srgbClr val="73C9BE"/>
          </a:fillRef>
          <a:effectRef idx="0">
            <a:srgbClr val="73C9BE"/>
          </a:effectRef>
          <a:fontRef idx="minor">
            <a:srgbClr val="FFFFFF"/>
          </a:fontRef>
        </p:style>
        <p:txBody>
          <a:bodyPr rtlCol="0" anchor="ctr"/>
          <a:p>
            <a:pPr algn="ctr">
              <a:lnSpc>
                <a:spcPct val="120000"/>
              </a:lnSpc>
            </a:pPr>
            <a:endParaRPr kumimoji="1" lang="zh-CN" altLang="en-US" sz="1600" b="1">
              <a:solidFill>
                <a:srgbClr val="FFFFFF"/>
              </a:solidFill>
              <a:latin typeface="Arial" panose="020B0604020202020204" pitchFamily="34" charset="0"/>
              <a:ea typeface="微软雅黑" panose="020B0503020204020204" charset="-122"/>
            </a:endParaRPr>
          </a:p>
        </p:txBody>
      </p:sp>
      <p:sp>
        <p:nvSpPr>
          <p:cNvPr id="19" name="任意多边形: 形状 18"/>
          <p:cNvSpPr>
            <a:spLocks noChangeAspect="1"/>
          </p:cNvSpPr>
          <p:nvPr>
            <p:custDataLst>
              <p:tags r:id="rId10"/>
            </p:custDataLst>
          </p:nvPr>
        </p:nvSpPr>
        <p:spPr>
          <a:xfrm>
            <a:off x="701675"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0" name="任意多边形: 形状 19"/>
          <p:cNvSpPr>
            <a:spLocks noChangeAspect="1"/>
          </p:cNvSpPr>
          <p:nvPr>
            <p:custDataLst>
              <p:tags r:id="rId11"/>
            </p:custDataLst>
          </p:nvPr>
        </p:nvSpPr>
        <p:spPr>
          <a:xfrm>
            <a:off x="1151890" y="422910"/>
            <a:ext cx="343535" cy="69659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2" name="任意多边形: 形状 21"/>
          <p:cNvSpPr>
            <a:spLocks noChangeAspect="1"/>
          </p:cNvSpPr>
          <p:nvPr>
            <p:custDataLst>
              <p:tags r:id="rId12"/>
            </p:custDataLst>
          </p:nvPr>
        </p:nvSpPr>
        <p:spPr>
          <a:xfrm>
            <a:off x="61595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3" name="任意多边形: 形状 22"/>
          <p:cNvSpPr>
            <a:spLocks noChangeAspect="1"/>
          </p:cNvSpPr>
          <p:nvPr>
            <p:custDataLst>
              <p:tags r:id="rId13"/>
            </p:custDataLst>
          </p:nvPr>
        </p:nvSpPr>
        <p:spPr>
          <a:xfrm>
            <a:off x="1018540" y="367030"/>
            <a:ext cx="303530" cy="61658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endParaRPr>
          </a:p>
        </p:txBody>
      </p:sp>
      <p:sp>
        <p:nvSpPr>
          <p:cNvPr id="25" name="任意多边形: 形状 24"/>
          <p:cNvSpPr>
            <a:spLocks noChangeAspect="1"/>
          </p:cNvSpPr>
          <p:nvPr>
            <p:custDataLst>
              <p:tags r:id="rId14"/>
            </p:custDataLst>
          </p:nvPr>
        </p:nvSpPr>
        <p:spPr>
          <a:xfrm rot="10800000">
            <a:off x="1142492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6" name="任意多边形: 形状 25"/>
          <p:cNvSpPr>
            <a:spLocks noChangeAspect="1"/>
          </p:cNvSpPr>
          <p:nvPr>
            <p:custDataLst>
              <p:tags r:id="rId15"/>
            </p:custDataLst>
          </p:nvPr>
        </p:nvSpPr>
        <p:spPr>
          <a:xfrm rot="10800000">
            <a:off x="10981690" y="6000115"/>
            <a:ext cx="334010" cy="678180"/>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AF1F59"/>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8" name="任意多边形: 形状 27"/>
          <p:cNvSpPr>
            <a:spLocks noChangeAspect="1"/>
          </p:cNvSpPr>
          <p:nvPr>
            <p:custDataLst>
              <p:tags r:id="rId16"/>
            </p:custDataLst>
          </p:nvPr>
        </p:nvSpPr>
        <p:spPr>
          <a:xfrm rot="10800000">
            <a:off x="11331575"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
        <p:nvSpPr>
          <p:cNvPr id="29" name="任意多边形: 形状 28"/>
          <p:cNvSpPr>
            <a:spLocks noChangeAspect="1"/>
          </p:cNvSpPr>
          <p:nvPr>
            <p:custDataLst>
              <p:tags r:id="rId17"/>
            </p:custDataLst>
          </p:nvPr>
        </p:nvSpPr>
        <p:spPr>
          <a:xfrm rot="10800000">
            <a:off x="10939780" y="5898515"/>
            <a:ext cx="295275" cy="600075"/>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rgbClr val="EC94B7"/>
          </a:solidFill>
          <a:ln>
            <a:noFill/>
          </a:ln>
        </p:spPr>
        <p:style>
          <a:lnRef idx="2">
            <a:srgbClr val="73C9BE">
              <a:shade val="50000"/>
            </a:srgbClr>
          </a:lnRef>
          <a:fillRef idx="1">
            <a:srgbClr val="73C9BE"/>
          </a:fillRef>
          <a:effectRef idx="0">
            <a:srgbClr val="73C9BE"/>
          </a:effectRef>
          <a:fontRef idx="minor">
            <a:srgbClr val="FFFFFF"/>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dirty="0">
              <a:latin typeface="Arial" panose="020B0604020202020204" pitchFamily="34" charset="0"/>
              <a:ea typeface="微软雅黑" panose="020B0503020204020204" charset="-122"/>
              <a:sym typeface="微软雅黑" panose="020B0503020204020204" charset="-122"/>
            </a:endParaRPr>
          </a:p>
        </p:txBody>
      </p:sp>
    </p:spTree>
    <p:custDataLst>
      <p:tags r:id="rId18"/>
    </p:custDataLst>
  </p:cSld>
  <p:clrMapOvr>
    <a:masterClrMapping/>
  </p:clrMapOvr>
  <p:transition spd="slow" advClick="0"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4381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10840" y="5685155"/>
            <a:ext cx="80556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职业兴趣：兴趣在职业方面的表现</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5" name="职业兴趣：兴趣在职业方面的表现">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027555" y="837565"/>
            <a:ext cx="8495665" cy="4424680"/>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3" name="直接连接符 12"/>
          <p:cNvCxnSpPr/>
          <p:nvPr>
            <p:custDataLst>
              <p:tags r:id="rId1"/>
            </p:custDataLst>
          </p:nvPr>
        </p:nvCxnSpPr>
        <p:spPr>
          <a:xfrm>
            <a:off x="821690" y="3742290"/>
            <a:ext cx="10483850" cy="0"/>
          </a:xfrm>
          <a:prstGeom prst="lin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cxnSp>
      <p:sp>
        <p:nvSpPr>
          <p:cNvPr id="2" name="椭圆 1"/>
          <p:cNvSpPr/>
          <p:nvPr>
            <p:custDataLst>
              <p:tags r:id="rId2"/>
            </p:custDataLst>
          </p:nvPr>
        </p:nvSpPr>
        <p:spPr>
          <a:xfrm>
            <a:off x="2319201"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custDataLst>
              <p:tags r:id="rId3"/>
            </p:custDataLst>
          </p:nvPr>
        </p:nvSpPr>
        <p:spPr>
          <a:xfrm>
            <a:off x="5919865"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4"/>
            </p:custDataLst>
          </p:nvPr>
        </p:nvSpPr>
        <p:spPr>
          <a:xfrm>
            <a:off x="619700" y="325562"/>
            <a:ext cx="10944920" cy="699807"/>
          </a:xfrm>
          <a:prstGeom prst="rect">
            <a:avLst/>
          </a:prstGeom>
          <a:blipFill dpi="0" rotWithShape="1">
            <a:blip r:embed="rId5">
              <a:alphaModFix amt="0"/>
            </a:blip>
            <a:srcRect/>
            <a:tile tx="0" ty="0" sx="100000" sy="100000" flip="none" algn="tl"/>
          </a:blipFill>
        </p:spPr>
        <p:txBody>
          <a:bodyPr wrap="square" rtlCol="0">
            <a:normAutofit lnSpcReduction="10000"/>
          </a:bodyPr>
          <a:lstStyle>
            <a:defPPr>
              <a:defRPr lang="zh-CN"/>
            </a:defPPr>
            <a:lvl1pPr>
              <a:lnSpc>
                <a:spcPct val="120000"/>
              </a:lnSpc>
              <a:defRPr sz="3600" b="1" spc="300">
                <a:solidFill>
                  <a:sysClr val="windowText" lastClr="000000">
                    <a:lumMod val="85000"/>
                    <a:lumOff val="15000"/>
                  </a:sysClr>
                </a:solidFill>
                <a:latin typeface="Arial" panose="020B0604020202020204" pitchFamily="34" charset="0"/>
                <a:ea typeface="微软雅黑" panose="020B0503020204020204" charset="-122"/>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indent="0" algn="l">
              <a:lnSpc>
                <a:spcPct val="120000"/>
              </a:lnSpc>
              <a:spcBef>
                <a:spcPts val="0"/>
              </a:spcBef>
              <a:spcAft>
                <a:spcPts val="0"/>
              </a:spcAft>
              <a:buSzPct val="100000"/>
            </a:pPr>
            <a:r>
              <a:rPr lang="zh-CN" altLang="en-US" sz="3600"/>
              <a:t>社会环境变化</a:t>
            </a:r>
            <a:endParaRPr lang="zh-CN" altLang="en-US" sz="3600"/>
          </a:p>
        </p:txBody>
      </p:sp>
      <p:sp>
        <p:nvSpPr>
          <p:cNvPr id="19" name="矩形: 圆角 18"/>
          <p:cNvSpPr/>
          <p:nvPr>
            <p:custDataLst>
              <p:tags r:id="rId6"/>
            </p:custDataLst>
          </p:nvPr>
        </p:nvSpPr>
        <p:spPr>
          <a:xfrm>
            <a:off x="1280977" y="2416040"/>
            <a:ext cx="2362200" cy="864507"/>
          </a:xfrm>
          <a:prstGeom prst="roundRect">
            <a:avLst>
              <a:gd name="adj" fmla="val 8342"/>
            </a:avLst>
          </a:prstGeom>
          <a:solidFill>
            <a:srgbClr val="05AAA4"/>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等腰三角形 19"/>
          <p:cNvSpPr/>
          <p:nvPr>
            <p:custDataLst>
              <p:tags r:id="rId7"/>
            </p:custDataLst>
          </p:nvPr>
        </p:nvSpPr>
        <p:spPr>
          <a:xfrm rot="10800000">
            <a:off x="2355270" y="3272391"/>
            <a:ext cx="213614" cy="184150"/>
          </a:xfrm>
          <a:prstGeom prst="triangle">
            <a:avLst>
              <a:gd name="adj" fmla="val 55037"/>
            </a:avLst>
          </a:prstGeom>
          <a:solidFill>
            <a:srgbClr val="05AAA4"/>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矩形: 圆角 26"/>
          <p:cNvSpPr/>
          <p:nvPr>
            <p:custDataLst>
              <p:tags r:id="rId8"/>
            </p:custDataLst>
          </p:nvPr>
        </p:nvSpPr>
        <p:spPr>
          <a:xfrm>
            <a:off x="4881640" y="4212189"/>
            <a:ext cx="2362200" cy="864507"/>
          </a:xfrm>
          <a:prstGeom prst="roundRect">
            <a:avLst>
              <a:gd name="adj" fmla="val 8342"/>
            </a:avLst>
          </a:prstGeom>
          <a:solidFill>
            <a:srgbClr val="92D05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等腰三角形 28"/>
          <p:cNvSpPr/>
          <p:nvPr>
            <p:custDataLst>
              <p:tags r:id="rId9"/>
            </p:custDataLst>
          </p:nvPr>
        </p:nvSpPr>
        <p:spPr>
          <a:xfrm>
            <a:off x="5954143" y="4028039"/>
            <a:ext cx="213614" cy="184150"/>
          </a:xfrm>
          <a:prstGeom prst="triangle">
            <a:avLst>
              <a:gd name="adj" fmla="val 53117"/>
            </a:avLst>
          </a:prstGeom>
          <a:solidFill>
            <a:srgbClr val="92D050"/>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文本框 30"/>
          <p:cNvSpPr txBox="1"/>
          <p:nvPr>
            <p:custDataLst>
              <p:tags r:id="rId10"/>
            </p:custDataLst>
          </p:nvPr>
        </p:nvSpPr>
        <p:spPr>
          <a:xfrm>
            <a:off x="821690" y="4027805"/>
            <a:ext cx="3779520" cy="2745740"/>
          </a:xfrm>
          <a:prstGeom prst="rect">
            <a:avLst/>
          </a:prstGeom>
          <a:noFill/>
        </p:spPr>
        <p:txBody>
          <a:bodyPr wrap="square" rtlCol="0">
            <a:spAutoFit/>
          </a:bodyPr>
          <a:lstStyle/>
          <a:p>
            <a:pPr marL="0" lvl="0" indent="0" algn="just">
              <a:lnSpc>
                <a:spcPct val="120000"/>
              </a:lnSpc>
              <a:spcBef>
                <a:spcPts val="0"/>
              </a:spcBef>
              <a:spcAft>
                <a:spcPts val="0"/>
              </a:spcAft>
              <a:buSzPct val="100000"/>
            </a:pPr>
            <a:r>
              <a:rPr lang="zh-CN" altLang="en-US" sz="1600">
                <a:solidFill>
                  <a:sysClr val="windowText" lastClr="000000"/>
                </a:solidFill>
                <a:uFillTx/>
                <a:latin typeface="Arial" panose="020B0604020202020204" pitchFamily="34" charset="0"/>
                <a:ea typeface="微软雅黑" panose="020B0503020204020204" charset="-122"/>
              </a:rPr>
              <a:t>随着我国社会经济的不断发展，经济因素的影响越来越重要，逐渐成为决定性的力量。从我国的经济增长态势来看，一个GDP的比例增长，就可以影响数百万人的就业，还会使各种行业的平均工资在一定程度上浮动。与此同时，社会经济环境的变化可以使不同的行业此消彼长，产生不平衡的发展，这些都会对大学生职业方向的选择产生重大的影响。</a:t>
            </a:r>
            <a:endParaRPr lang="zh-CN" altLang="en-US" sz="1600">
              <a:solidFill>
                <a:sysClr val="windowText" lastClr="000000"/>
              </a:solidFill>
              <a:uFillTx/>
              <a:latin typeface="Arial" panose="020B0604020202020204" pitchFamily="34" charset="0"/>
              <a:ea typeface="微软雅黑" panose="020B0503020204020204" charset="-122"/>
            </a:endParaRPr>
          </a:p>
        </p:txBody>
      </p:sp>
      <p:sp>
        <p:nvSpPr>
          <p:cNvPr id="35" name="文本框 34"/>
          <p:cNvSpPr txBox="1"/>
          <p:nvPr>
            <p:custDataLst>
              <p:tags r:id="rId11"/>
            </p:custDataLst>
          </p:nvPr>
        </p:nvSpPr>
        <p:spPr>
          <a:xfrm>
            <a:off x="4079240" y="1005205"/>
            <a:ext cx="3970020" cy="2451100"/>
          </a:xfrm>
          <a:prstGeom prst="rect">
            <a:avLst/>
          </a:prstGeom>
          <a:noFill/>
        </p:spPr>
        <p:txBody>
          <a:bodyPr wrap="square" rtlCol="0" anchor="b" anchorCtr="0">
            <a:spAutoFit/>
          </a:bodyPr>
          <a:lstStyle/>
          <a:p>
            <a:pPr marL="0" lvl="0" indent="0" algn="just">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rPr>
              <a:t>政治因素，并不是指战争等冲击一切的政治事件。它主要指政策、法律等因素。政治因素的变化不仅会影响事业单位的发展、企业的兴衰，还可能对整个行业的兴起与衰败产生重大的影响。因此，大学生必须要根据国家的政策体制来设计职业生涯，关注国家整体的发展趋势，科学地对职业进行规划。</a:t>
            </a:r>
            <a:endParaRPr lang="zh-CN" altLang="en-US" sz="1600">
              <a:solidFill>
                <a:schemeClr val="tx1"/>
              </a:solidFill>
              <a:uFillTx/>
              <a:latin typeface="Arial" panose="020B0604020202020204" pitchFamily="34" charset="0"/>
              <a:ea typeface="微软雅黑" panose="020B0503020204020204" charset="-122"/>
            </a:endParaRPr>
          </a:p>
        </p:txBody>
      </p:sp>
      <p:sp>
        <p:nvSpPr>
          <p:cNvPr id="36" name="文本框 35"/>
          <p:cNvSpPr txBox="1"/>
          <p:nvPr>
            <p:custDataLst>
              <p:tags r:id="rId12"/>
            </p:custDataLst>
          </p:nvPr>
        </p:nvSpPr>
        <p:spPr>
          <a:xfrm>
            <a:off x="1454176" y="2582159"/>
            <a:ext cx="2049178" cy="560841"/>
          </a:xfrm>
          <a:prstGeom prst="rect">
            <a:avLst/>
          </a:prstGeom>
          <a:noFill/>
        </p:spPr>
        <p:txBody>
          <a:bodyPr wrap="square" rtlCol="0" anchor="ctr">
            <a:normAutofit/>
          </a:bodyPr>
          <a:lstStyle/>
          <a:p>
            <a:pPr algn="ctr">
              <a:lnSpc>
                <a:spcPct val="120000"/>
              </a:lnSpc>
            </a:pPr>
            <a:r>
              <a:rPr lang="en-US" altLang="zh-CN" sz="2000" b="1" spc="300">
                <a:solidFill>
                  <a:schemeClr val="bg1"/>
                </a:solidFill>
                <a:latin typeface="Arial" panose="020B0604020202020204" pitchFamily="34" charset="0"/>
                <a:ea typeface="微软雅黑" panose="020B0503020204020204" charset="-122"/>
                <a:sym typeface="Arial" panose="020B0604020202020204" pitchFamily="34" charset="0"/>
              </a:rPr>
              <a:t>1.</a:t>
            </a: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经济因素。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3"/>
            </p:custDataLst>
          </p:nvPr>
        </p:nvSpPr>
        <p:spPr>
          <a:xfrm>
            <a:off x="5038151" y="4414255"/>
            <a:ext cx="2049178" cy="460375"/>
          </a:xfrm>
          <a:prstGeom prst="rect">
            <a:avLst/>
          </a:prstGeom>
          <a:noFill/>
        </p:spPr>
        <p:txBody>
          <a:bodyPr wrap="square" rtlCol="0" anchor="ctr">
            <a:spAutoFit/>
          </a:bodyPr>
          <a:lstStyle/>
          <a:p>
            <a:pPr algn="ctr">
              <a:lnSpc>
                <a:spcPct val="120000"/>
              </a:lnSpc>
            </a:pP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2. 政治因素。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14"/>
            </p:custDataLst>
          </p:nvPr>
        </p:nvSpPr>
        <p:spPr>
          <a:xfrm>
            <a:off x="9520529" y="3599415"/>
            <a:ext cx="285750" cy="285750"/>
          </a:xfrm>
          <a:prstGeom prst="ellipse">
            <a:avLst/>
          </a:prstGeom>
          <a:solidFill>
            <a:sysClr val="windowText" lastClr="000000">
              <a:lumMod val="75000"/>
              <a:lumOff val="25000"/>
            </a:sysClr>
          </a:solidFill>
          <a:ln w="5715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32500" lnSpcReduction="20000"/>
          </a:bodyPr>
          <a:lstStyle/>
          <a:p>
            <a:pPr algn="ct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矩形: 圆角 39"/>
          <p:cNvSpPr/>
          <p:nvPr>
            <p:custDataLst>
              <p:tags r:id="rId15"/>
            </p:custDataLst>
          </p:nvPr>
        </p:nvSpPr>
        <p:spPr>
          <a:xfrm>
            <a:off x="8482304" y="2416040"/>
            <a:ext cx="2362200" cy="864507"/>
          </a:xfrm>
          <a:prstGeom prst="roundRect">
            <a:avLst>
              <a:gd name="adj" fmla="val 8342"/>
            </a:avLst>
          </a:prstGeom>
          <a:solidFill>
            <a:srgbClr val="EC94B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等腰三角形 13"/>
          <p:cNvSpPr/>
          <p:nvPr>
            <p:custDataLst>
              <p:tags r:id="rId16"/>
            </p:custDataLst>
          </p:nvPr>
        </p:nvSpPr>
        <p:spPr>
          <a:xfrm rot="10800000">
            <a:off x="9573285" y="3257246"/>
            <a:ext cx="213614" cy="184150"/>
          </a:xfrm>
          <a:prstGeom prst="triangle">
            <a:avLst>
              <a:gd name="adj" fmla="val 47002"/>
            </a:avLst>
          </a:prstGeom>
          <a:solidFill>
            <a:srgbClr val="EC94B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7"/>
            </p:custDataLst>
          </p:nvPr>
        </p:nvSpPr>
        <p:spPr>
          <a:xfrm>
            <a:off x="7524750" y="4027805"/>
            <a:ext cx="3779520" cy="1861185"/>
          </a:xfrm>
          <a:prstGeom prst="rect">
            <a:avLst/>
          </a:prstGeom>
          <a:noFill/>
        </p:spPr>
        <p:txBody>
          <a:bodyPr wrap="square" rtlCol="0">
            <a:spAutoFit/>
          </a:bodyPr>
          <a:lstStyle/>
          <a:p>
            <a:pPr marL="0" lvl="0" indent="0" algn="just">
              <a:lnSpc>
                <a:spcPct val="120000"/>
              </a:lnSpc>
              <a:spcBef>
                <a:spcPts val="0"/>
              </a:spcBef>
              <a:spcAft>
                <a:spcPts val="0"/>
              </a:spcAft>
              <a:buSzPct val="100000"/>
            </a:pPr>
            <a:r>
              <a:rPr lang="zh-CN" altLang="en-US" sz="1600">
                <a:solidFill>
                  <a:schemeClr val="tx1"/>
                </a:solidFill>
                <a:uFillTx/>
                <a:latin typeface="Arial" panose="020B0604020202020204" pitchFamily="34" charset="0"/>
                <a:ea typeface="微软雅黑" panose="020B0503020204020204" charset="-122"/>
              </a:rPr>
              <a:t>文化会潜移默化的影响人们的价值观，而人们的职业选择也会受到文化因素的影响。比如，相信“自由价更高”的人，其理想职业就会是作家、经纪人等自由职业。笃信“学而优则仕”的人，其职业理想就是管理方面的职位。</a:t>
            </a:r>
            <a:endParaRPr lang="zh-CN" altLang="en-US" sz="1600">
              <a:solidFill>
                <a:schemeClr val="tx1"/>
              </a:solidFill>
              <a:uFillTx/>
              <a:latin typeface="Arial" panose="020B0604020202020204" pitchFamily="34" charset="0"/>
              <a:ea typeface="微软雅黑" panose="020B0503020204020204" charset="-122"/>
            </a:endParaRPr>
          </a:p>
        </p:txBody>
      </p:sp>
      <p:sp>
        <p:nvSpPr>
          <p:cNvPr id="18" name="文本框 17"/>
          <p:cNvSpPr txBox="1"/>
          <p:nvPr>
            <p:custDataLst>
              <p:tags r:id="rId18"/>
            </p:custDataLst>
          </p:nvPr>
        </p:nvSpPr>
        <p:spPr>
          <a:xfrm>
            <a:off x="8638815" y="2582159"/>
            <a:ext cx="2049178" cy="560841"/>
          </a:xfrm>
          <a:prstGeom prst="rect">
            <a:avLst/>
          </a:prstGeom>
          <a:noFill/>
        </p:spPr>
        <p:txBody>
          <a:bodyPr wrap="square" rtlCol="0" anchor="ctr">
            <a:normAutofit/>
          </a:bodyPr>
          <a:lstStyle/>
          <a:p>
            <a:pPr algn="ctr">
              <a:lnSpc>
                <a:spcPct val="120000"/>
              </a:lnSpc>
            </a:pPr>
            <a:r>
              <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rPr>
              <a:t>3. 文化因素。</a:t>
            </a:r>
            <a:endParaRPr lang="zh-CN" altLang="en-US" sz="2000" b="1" spc="30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9"/>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6985" y="-3810"/>
            <a:ext cx="8599170" cy="6865620"/>
          </a:xfrm>
          <a:prstGeom prst="rect">
            <a:avLst/>
          </a:prstGeom>
          <a:solidFill>
            <a:srgbClr val="2196F3">
              <a:lumMod val="20000"/>
              <a:lumOff val="8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pic>
        <p:nvPicPr>
          <p:cNvPr id="23" name="图片 22"/>
          <p:cNvPicPr>
            <a:picLocks noChangeAspect="1"/>
          </p:cNvPicPr>
          <p:nvPr>
            <p:custDataLst>
              <p:tags r:id="rId2"/>
            </p:custDataLst>
          </p:nvPr>
        </p:nvPicPr>
        <p:blipFill>
          <a:blip r:embed="rId3"/>
          <a:stretch>
            <a:fillRect/>
          </a:stretch>
        </p:blipFill>
        <p:spPr>
          <a:xfrm>
            <a:off x="377562" y="1804823"/>
            <a:ext cx="7694454" cy="4340554"/>
          </a:xfrm>
          <a:prstGeom prst="rect">
            <a:avLst/>
          </a:prstGeom>
        </p:spPr>
      </p:pic>
      <p:sp>
        <p:nvSpPr>
          <p:cNvPr id="41" name="文本框 40"/>
          <p:cNvSpPr txBox="1"/>
          <p:nvPr>
            <p:custDataLst>
              <p:tags r:id="rId4"/>
            </p:custDataLst>
          </p:nvPr>
        </p:nvSpPr>
        <p:spPr>
          <a:xfrm>
            <a:off x="8910320" y="454660"/>
            <a:ext cx="3017520" cy="5405755"/>
          </a:xfrm>
          <a:prstGeom prst="rect">
            <a:avLst/>
          </a:prstGeom>
          <a:noFill/>
        </p:spPr>
        <p:txBody>
          <a:bodyPr wrap="square" rtlCol="0">
            <a:spAutoFit/>
          </a:bodyPr>
          <a:lstStyle/>
          <a:p>
            <a:pPr algn="just">
              <a:lnSpc>
                <a:spcPct val="120000"/>
              </a:lnSpc>
            </a:pPr>
            <a:r>
              <a:rPr lang="zh-CN" altLang="en-US">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环境分析是对将来想从事的目标行业的环境分析，分析内容包括行业发展现状、国际国内重大事件对该行业的影响、目前行业优势与问题所在、行业发展前景预测等。行业是有生命周期的，主要包括四个发展阶段：</a:t>
            </a:r>
            <a:r>
              <a:rPr lang="zh-CN" altLang="en-US">
                <a:solidFill>
                  <a:srgbClr val="E779A3"/>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幼稚期、成长期、成熟期、衰退期。</a:t>
            </a:r>
            <a:r>
              <a:rPr lang="zh-CN" altLang="en-US">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科学技术的飞速发展会使某些行业如同夕阳坠落，逐渐萎缩、消亡，更有许多极具发展前途的朝阳行业不断出现、发展起来。在进行选择时，要尽量选择有前景、发展空间较大的行业。</a:t>
            </a:r>
            <a:endParaRPr lang="zh-CN" altLang="en-US">
              <a:solidFill>
                <a:srgbClr val="222222"/>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2" name="文本框 41"/>
          <p:cNvSpPr txBox="1"/>
          <p:nvPr>
            <p:custDataLst>
              <p:tags r:id="rId5"/>
            </p:custDataLst>
          </p:nvPr>
        </p:nvSpPr>
        <p:spPr>
          <a:xfrm>
            <a:off x="378460" y="615315"/>
            <a:ext cx="7693660" cy="829945"/>
          </a:xfrm>
          <a:prstGeom prst="rect">
            <a:avLst/>
          </a:prstGeom>
          <a:noFill/>
        </p:spPr>
        <p:txBody>
          <a:bodyPr wrap="square" rtlCol="0">
            <a:spAutoFit/>
          </a:bodyPr>
          <a:lstStyle/>
          <a:p>
            <a:pPr algn="ctr">
              <a:lnSpc>
                <a:spcPct val="120000"/>
              </a:lnSpc>
            </a:pPr>
            <a:r>
              <a:rPr lang="zh-CN" altLang="en-US" sz="4000" b="1" spc="300">
                <a:solidFill>
                  <a:srgbClr val="2196F3">
                    <a:lumMod val="50000"/>
                  </a:srgbClr>
                </a:solidFill>
                <a:uFillTx/>
                <a:latin typeface="Arial" panose="020B0604020202020204" pitchFamily="34" charset="0"/>
                <a:ea typeface="微软雅黑" panose="020B0503020204020204" charset="-122"/>
              </a:rPr>
              <a:t>行业环境变化</a:t>
            </a:r>
            <a:endParaRPr lang="zh-CN" altLang="en-US" sz="4000" b="1" spc="300">
              <a:solidFill>
                <a:srgbClr val="2196F3">
                  <a:lumMod val="50000"/>
                </a:srgbClr>
              </a:solidFill>
              <a:uFillTx/>
              <a:latin typeface="Arial" panose="020B0604020202020204" pitchFamily="34" charset="0"/>
              <a:ea typeface="微软雅黑" panose="020B0503020204020204" charset="-122"/>
            </a:endParaRPr>
          </a:p>
        </p:txBody>
      </p:sp>
      <p:sp>
        <p:nvSpPr>
          <p:cNvPr id="18" name="矩形 17"/>
          <p:cNvSpPr/>
          <p:nvPr>
            <p:custDataLst>
              <p:tags r:id="rId6"/>
            </p:custDataLst>
          </p:nvPr>
        </p:nvSpPr>
        <p:spPr>
          <a:xfrm rot="10800000">
            <a:off x="11392535" y="5860415"/>
            <a:ext cx="797560" cy="69405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19" name="矩形 18"/>
          <p:cNvSpPr/>
          <p:nvPr>
            <p:custDataLst>
              <p:tags r:id="rId7"/>
            </p:custDataLst>
          </p:nvPr>
        </p:nvSpPr>
        <p:spPr>
          <a:xfrm rot="10800000">
            <a:off x="11080115" y="6325235"/>
            <a:ext cx="600710" cy="52514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0" name="矩形 19"/>
          <p:cNvSpPr/>
          <p:nvPr>
            <p:custDataLst>
              <p:tags r:id="rId8"/>
            </p:custDataLst>
          </p:nvPr>
        </p:nvSpPr>
        <p:spPr>
          <a:xfrm rot="10800000">
            <a:off x="10797540" y="6112510"/>
            <a:ext cx="488315" cy="44196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1" name="矩形 20"/>
          <p:cNvSpPr/>
          <p:nvPr>
            <p:custDataLst>
              <p:tags r:id="rId9"/>
            </p:custDataLst>
          </p:nvPr>
        </p:nvSpPr>
        <p:spPr>
          <a:xfrm rot="10800000">
            <a:off x="10597515" y="5957570"/>
            <a:ext cx="403860" cy="36766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2" name="矩形 21"/>
          <p:cNvSpPr/>
          <p:nvPr>
            <p:custDataLst>
              <p:tags r:id="rId10"/>
            </p:custDataLst>
          </p:nvPr>
        </p:nvSpPr>
        <p:spPr>
          <a:xfrm rot="10800000">
            <a:off x="10433050" y="6177280"/>
            <a:ext cx="299720" cy="27559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4" name="矩形 23"/>
          <p:cNvSpPr/>
          <p:nvPr>
            <p:custDataLst>
              <p:tags r:id="rId11"/>
            </p:custDataLst>
          </p:nvPr>
        </p:nvSpPr>
        <p:spPr>
          <a:xfrm rot="10800000">
            <a:off x="10300970" y="6325235"/>
            <a:ext cx="236220" cy="22923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5" name="矩形 24"/>
          <p:cNvSpPr/>
          <p:nvPr>
            <p:custDataLst>
              <p:tags r:id="rId12"/>
            </p:custDataLst>
          </p:nvPr>
        </p:nvSpPr>
        <p:spPr>
          <a:xfrm rot="10800000">
            <a:off x="10189845" y="6245225"/>
            <a:ext cx="196850" cy="17589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6" name="矩形 25"/>
          <p:cNvSpPr/>
          <p:nvPr>
            <p:custDataLst>
              <p:tags r:id="rId13"/>
            </p:custDataLst>
          </p:nvPr>
        </p:nvSpPr>
        <p:spPr>
          <a:xfrm rot="10800000">
            <a:off x="10111740" y="6351905"/>
            <a:ext cx="147955" cy="152400"/>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
        <p:nvSpPr>
          <p:cNvPr id="27" name="矩形 26"/>
          <p:cNvSpPr/>
          <p:nvPr>
            <p:custDataLst>
              <p:tags r:id="rId14"/>
            </p:custDataLst>
          </p:nvPr>
        </p:nvSpPr>
        <p:spPr>
          <a:xfrm rot="10800000">
            <a:off x="9916160" y="6367145"/>
            <a:ext cx="109220" cy="121285"/>
          </a:xfrm>
          <a:prstGeom prst="rect">
            <a:avLst/>
          </a:prstGeom>
          <a:solidFill>
            <a:srgbClr val="2196F3">
              <a:alpha val="20000"/>
            </a:srgbClr>
          </a:solidFill>
          <a:ln>
            <a:noFill/>
          </a:ln>
        </p:spPr>
        <p:style>
          <a:lnRef idx="2">
            <a:srgbClr val="2196F3">
              <a:shade val="50000"/>
            </a:srgbClr>
          </a:lnRef>
          <a:fillRef idx="1">
            <a:srgbClr val="2196F3"/>
          </a:fillRef>
          <a:effectRef idx="0">
            <a:srgbClr val="2196F3"/>
          </a:effectRef>
          <a:fontRef idx="minor">
            <a:srgbClr val="FFFFFF"/>
          </a:fontRef>
        </p:style>
        <p:txBody>
          <a:bodyPr rtlCol="0" anchor="ctr"/>
          <a:lstStyle/>
          <a:p>
            <a:pPr algn="ctr"/>
            <a:endParaRPr lang="zh-CN" altLang="en-US"/>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p:sp>
        <p:nvSpPr>
          <p:cNvPr id="2" name="Rectangle 1"/>
          <p:cNvSpPr/>
          <p:nvPr>
            <p:custDataLst>
              <p:tags r:id="rId1"/>
            </p:custDataLst>
          </p:nvPr>
        </p:nvSpPr>
        <p:spPr>
          <a:xfrm>
            <a:off x="1731111" y="1330860"/>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 name="Rectangle 2"/>
          <p:cNvSpPr/>
          <p:nvPr>
            <p:custDataLst>
              <p:tags r:id="rId2"/>
            </p:custDataLst>
          </p:nvPr>
        </p:nvSpPr>
        <p:spPr>
          <a:xfrm>
            <a:off x="3827939" y="1330860"/>
            <a:ext cx="1957225" cy="1957225"/>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5" name="Rectangle 4"/>
          <p:cNvSpPr/>
          <p:nvPr>
            <p:custDataLst>
              <p:tags r:id="rId3"/>
            </p:custDataLst>
          </p:nvPr>
        </p:nvSpPr>
        <p:spPr>
          <a:xfrm rot="5400000">
            <a:off x="1437528" y="3729751"/>
            <a:ext cx="1957225" cy="2544392"/>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6" name="Rectangle 5"/>
          <p:cNvSpPr/>
          <p:nvPr>
            <p:custDataLst>
              <p:tags r:id="rId4"/>
            </p:custDataLst>
          </p:nvPr>
        </p:nvSpPr>
        <p:spPr>
          <a:xfrm>
            <a:off x="3827938" y="3437872"/>
            <a:ext cx="1370057" cy="1370057"/>
          </a:xfrm>
          <a:prstGeom prst="rect">
            <a:avLst/>
          </a:prstGeom>
          <a:solidFill>
            <a:sysClr val="window" lastClr="FFFFFF"/>
          </a:solidFill>
          <a:ln>
            <a:noFill/>
          </a:ln>
          <a:effectLst>
            <a:outerShdw blurRad="63500" sx="102000" sy="102000" algn="ctr" rotWithShape="0">
              <a:prstClr val="black">
                <a:alpha val="40000"/>
              </a:prstClr>
            </a:outerShdw>
          </a:effectLst>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a:bodyPr>
          <a:p>
            <a:pPr marL="0" marR="0" lvl="0" indent="0" algn="ctr" defTabSz="914400" rtl="0" eaLnBrk="1" fontAlgn="auto" latinLnBrk="0" hangingPunct="1">
              <a:lnSpc>
                <a:spcPct val="120000"/>
              </a:lnSpc>
              <a:spcBef>
                <a:spcPts val="0"/>
              </a:spcBef>
              <a:spcAft>
                <a:spcPts val="0"/>
              </a:spcAft>
              <a:buClrTx/>
              <a:buSzTx/>
              <a:buFontTx/>
              <a:buNone/>
              <a:defRPr/>
            </a:pPr>
            <a:endParaRPr kumimoji="0" lang="en-ID"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4" name="TextBox 3"/>
          <p:cNvSpPr txBox="1"/>
          <p:nvPr>
            <p:custDataLst>
              <p:tags r:id="rId5"/>
            </p:custDataLst>
          </p:nvPr>
        </p:nvSpPr>
        <p:spPr>
          <a:xfrm>
            <a:off x="1403841" y="405321"/>
            <a:ext cx="4459090" cy="584775"/>
          </a:xfrm>
          <a:prstGeom prst="rect">
            <a:avLst/>
          </a:prstGeom>
          <a:noFill/>
        </p:spPr>
        <p:txBody>
          <a:bodyPr wrap="square" rtlCol="0">
            <a:normAutofit lnSpcReduction="10000"/>
          </a:bodyPr>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rPr>
              <a:t>自身条件的变化</a:t>
            </a:r>
            <a:endParaRPr kumimoji="0" lang="en-US" altLang="zh-CN" sz="2800" b="1" i="0" u="none" strike="noStrike" kern="1200" cap="none" spc="300" normalizeH="0" noProof="0">
              <a:ln>
                <a:noFill/>
              </a:ln>
              <a:solidFill>
                <a:sysClr val="window" lastClr="FFFFFF"/>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19" name="TextBox 18"/>
          <p:cNvSpPr txBox="1"/>
          <p:nvPr>
            <p:custDataLst>
              <p:tags r:id="rId6"/>
            </p:custDataLst>
          </p:nvPr>
        </p:nvSpPr>
        <p:spPr>
          <a:xfrm>
            <a:off x="6325870" y="1429385"/>
            <a:ext cx="5055870" cy="4092575"/>
          </a:xfrm>
          <a:prstGeom prst="rect">
            <a:avLst/>
          </a:prstGeom>
          <a:noFill/>
        </p:spPr>
        <p:txBody>
          <a:bodyPr wrap="square" rtlCol="0">
            <a:spAutoFit/>
          </a:bodyPr>
          <a:p>
            <a:pPr lvl="0" algn="just" defTabSz="855345">
              <a:lnSpc>
                <a:spcPct val="130000"/>
              </a:lnSpc>
              <a:spcBef>
                <a:spcPts val="0"/>
              </a:spcBef>
              <a:spcAft>
                <a:spcPts val="0"/>
              </a:spcAft>
              <a:defRPr/>
            </a:pPr>
            <a:r>
              <a:rPr lang="zh-CN" altLang="en-US" sz="2000">
                <a:solidFill>
                  <a:schemeClr val="bg1"/>
                </a:solidFill>
                <a:latin typeface="微软雅黑" panose="020B0503020204020204" charset="-122"/>
                <a:ea typeface="微软雅黑" panose="020B0503020204020204" charset="-122"/>
                <a:cs typeface="微软雅黑" panose="020B0503020204020204" charset="-122"/>
              </a:rPr>
              <a:t>将自己本身的条件、发展潜能、发展方向与社会环境和行业环境给予的机遇与制约条件相比较，最终达到“觉醒”，也就是知道自己已经做了什么、自己想要做什么、自己能做什么。</a:t>
            </a:r>
            <a:r>
              <a:rPr lang="zh-CN" altLang="en-US" sz="200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自身条件应包括以下因素：</a:t>
            </a:r>
            <a:r>
              <a:rPr lang="zh-CN" altLang="en-US" sz="2000" b="1">
                <a:solidFill>
                  <a:schemeClr val="accent4"/>
                </a:solidFill>
                <a:latin typeface="Microsoft YaHei Bold" panose="020B0503020204020204" charset="-122"/>
                <a:ea typeface="Microsoft YaHei Bold" panose="020B0503020204020204" charset="-122"/>
                <a:cs typeface="微软雅黑" panose="020B0503020204020204" charset="-122"/>
              </a:rPr>
              <a:t>年龄、兴趣、爱好、天赋、专长、知识水平、操作能力、身体条件、价值观念、情绪智力、家庭条件等。</a:t>
            </a:r>
            <a:r>
              <a:rPr lang="zh-CN" altLang="en-US" sz="2000">
                <a:solidFill>
                  <a:schemeClr val="bg1"/>
                </a:solidFill>
                <a:latin typeface="微软雅黑" panose="020B0503020204020204" charset="-122"/>
                <a:ea typeface="微软雅黑" panose="020B0503020204020204" charset="-122"/>
                <a:cs typeface="微软雅黑" panose="020B0503020204020204" charset="-122"/>
              </a:rPr>
              <a:t>随着年龄的增长，人的生活知识越来越丰富，经验和阅历不断增长，职业生涯规划也要不断地调整。</a:t>
            </a:r>
            <a:endParaRPr lang="zh-CN" altLang="en-US" sz="20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custDataLst>
              <p:tags r:id="rId7"/>
            </p:custDataLst>
          </p:nvPr>
        </p:nvSpPr>
        <p:spPr>
          <a:xfrm>
            <a:off x="5869494" y="1095894"/>
            <a:ext cx="588623" cy="739351"/>
          </a:xfrm>
          <a:prstGeom prst="rect">
            <a:avLst/>
          </a:prstGeom>
          <a:noFill/>
        </p:spPr>
        <p:txBody>
          <a:bodyPr wrap="square" rtlCol="0">
            <a:normAutofit fontScale="525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21" name="TextBox 20"/>
          <p:cNvSpPr txBox="1"/>
          <p:nvPr>
            <p:custDataLst>
              <p:tags r:id="rId8"/>
            </p:custDataLst>
          </p:nvPr>
        </p:nvSpPr>
        <p:spPr>
          <a:xfrm flipV="1">
            <a:off x="11011393" y="5218412"/>
            <a:ext cx="715969" cy="646332"/>
          </a:xfrm>
          <a:prstGeom prst="rect">
            <a:avLst/>
          </a:prstGeom>
          <a:noFill/>
        </p:spPr>
        <p:txBody>
          <a:bodyPr wrap="square" rtlCol="0">
            <a:normAutofit fontScale="45000" lnSpcReduction="20000"/>
          </a:bodyPr>
          <a:p>
            <a:pPr marL="0" marR="0" lvl="0" indent="0" algn="l" defTabSz="914400" rtl="0" eaLnBrk="1" fontAlgn="auto" latinLnBrk="0" hangingPunct="1">
              <a:lnSpc>
                <a:spcPct val="140000"/>
              </a:lnSpc>
              <a:spcBef>
                <a:spcPts val="0"/>
              </a:spcBef>
              <a:spcAft>
                <a:spcPts val="0"/>
              </a:spcAft>
              <a:buClrTx/>
              <a:buSzTx/>
              <a:buFontTx/>
              <a:buNone/>
              <a:defRPr/>
            </a:pPr>
            <a:r>
              <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rPr>
              <a:t>“</a:t>
            </a:r>
            <a:endParaRPr kumimoji="0" lang="en-US" sz="6000" b="0" i="0" u="none" strike="noStrike" kern="1200" cap="none" spc="0" normalizeH="0" baseline="0" noProof="0" dirty="0">
              <a:ln>
                <a:noFill/>
              </a:ln>
              <a:solidFill>
                <a:prstClr val="white">
                  <a:lumMod val="85000"/>
                </a:prstClr>
              </a:solidFill>
              <a:effectLst/>
              <a:uLnTx/>
              <a:uFillTx/>
              <a:latin typeface="微软雅黑" panose="020B0503020204020204" charset="-122"/>
              <a:ea typeface="微软雅黑" panose="020B0503020204020204" charset="-122"/>
              <a:cs typeface="Open Sans" panose="020B0606030504020204" pitchFamily="34" charset="0"/>
            </a:endParaRPr>
          </a:p>
        </p:txBody>
      </p:sp>
      <p:sp>
        <p:nvSpPr>
          <p:cNvPr id="32" name="Rectangle 10"/>
          <p:cNvSpPr/>
          <p:nvPr>
            <p:custDataLst>
              <p:tags r:id="rId9"/>
            </p:custDataLst>
          </p:nvPr>
        </p:nvSpPr>
        <p:spPr>
          <a:xfrm>
            <a:off x="1130863" y="634700"/>
            <a:ext cx="151262" cy="137114"/>
          </a:xfrm>
          <a:prstGeom prst="rect">
            <a:avLst/>
          </a:prstGeom>
          <a:solidFill>
            <a:sysClr val="window" lastClr="FFFFFF">
              <a:lumMod val="85000"/>
            </a:sysClr>
          </a:solidFill>
          <a:ln>
            <a:noFill/>
          </a:ln>
        </p:spPr>
        <p:style>
          <a:lnRef idx="2">
            <a:srgbClr val="1E6BC5">
              <a:shade val="50000"/>
            </a:srgbClr>
          </a:lnRef>
          <a:fillRef idx="1">
            <a:srgbClr val="1E6BC5"/>
          </a:fillRef>
          <a:effectRef idx="0">
            <a:srgbClr val="1E6BC5"/>
          </a:effectRef>
          <a:fontRef idx="minor">
            <a:sysClr val="window" lastClr="FFFFFF"/>
          </a:fontRef>
        </p:style>
        <p:txBody>
          <a:bodyPr wrap="square" rtlCol="0" anchor="ctr">
            <a:normAutofit fontScale="25000" lnSpcReduction="20000"/>
          </a:bodyPr>
          <a:p>
            <a:pPr marL="0" marR="0" lvl="0" indent="0" algn="ctr" defTabSz="914400" rtl="0" eaLnBrk="1" fontAlgn="auto" latinLnBrk="0" hangingPunct="1">
              <a:lnSpc>
                <a:spcPct val="14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lumMod val="75000"/>
                </a:prstClr>
              </a:solidFill>
              <a:effectLst/>
              <a:uLnTx/>
              <a:uFillTx/>
              <a:latin typeface="微软雅黑" panose="020B0503020204020204" charset="-122"/>
              <a:ea typeface="微软雅黑" panose="020B0503020204020204" charset="-122"/>
              <a:cs typeface="+mn-ea"/>
            </a:endParaRPr>
          </a:p>
        </p:txBody>
      </p:sp>
      <p:pic>
        <p:nvPicPr>
          <p:cNvPr id="8" name="图片 7"/>
          <p:cNvPicPr>
            <a:picLocks noChangeAspect="1"/>
          </p:cNvPicPr>
          <p:nvPr>
            <p:custDataLst>
              <p:tags r:id="rId10"/>
            </p:custDataLst>
          </p:nvPr>
        </p:nvPicPr>
        <p:blipFill rotWithShape="1">
          <a:blip r:embed="rId11"/>
          <a:srcRect/>
          <a:stretch>
            <a:fillRect/>
          </a:stretch>
        </p:blipFill>
        <p:spPr>
          <a:xfrm>
            <a:off x="1838055" y="1449071"/>
            <a:ext cx="1743753" cy="2315180"/>
          </a:xfrm>
          <a:prstGeom prst="rect">
            <a:avLst/>
          </a:prstGeom>
        </p:spPr>
      </p:pic>
      <p:pic>
        <p:nvPicPr>
          <p:cNvPr id="10" name="图片 9"/>
          <p:cNvPicPr>
            <a:picLocks noChangeAspect="1"/>
          </p:cNvPicPr>
          <p:nvPr>
            <p:custDataLst>
              <p:tags r:id="rId12"/>
            </p:custDataLst>
          </p:nvPr>
        </p:nvPicPr>
        <p:blipFill rotWithShape="1">
          <a:blip r:embed="rId13"/>
          <a:srcRect/>
          <a:stretch>
            <a:fillRect/>
          </a:stretch>
        </p:blipFill>
        <p:spPr>
          <a:xfrm>
            <a:off x="3926739" y="1429407"/>
            <a:ext cx="1762052" cy="1777143"/>
          </a:xfrm>
          <a:prstGeom prst="rect">
            <a:avLst/>
          </a:prstGeom>
        </p:spPr>
      </p:pic>
      <p:pic>
        <p:nvPicPr>
          <p:cNvPr id="12" name="图片 11"/>
          <p:cNvPicPr>
            <a:picLocks noChangeAspect="1"/>
          </p:cNvPicPr>
          <p:nvPr>
            <p:custDataLst>
              <p:tags r:id="rId14"/>
            </p:custDataLst>
          </p:nvPr>
        </p:nvPicPr>
        <p:blipFill rotWithShape="1">
          <a:blip r:embed="rId15"/>
          <a:srcRect/>
          <a:stretch>
            <a:fillRect/>
          </a:stretch>
        </p:blipFill>
        <p:spPr>
          <a:xfrm>
            <a:off x="1250843" y="4112521"/>
            <a:ext cx="2328957" cy="1752523"/>
          </a:xfrm>
          <a:prstGeom prst="rect">
            <a:avLst/>
          </a:prstGeom>
        </p:spPr>
      </p:pic>
      <p:pic>
        <p:nvPicPr>
          <p:cNvPr id="14" name="图片 13"/>
          <p:cNvPicPr>
            <a:picLocks noChangeAspect="1"/>
          </p:cNvPicPr>
          <p:nvPr>
            <p:custDataLst>
              <p:tags r:id="rId16"/>
            </p:custDataLst>
          </p:nvPr>
        </p:nvPicPr>
        <p:blipFill rotWithShape="1">
          <a:blip r:embed="rId17"/>
          <a:srcRect/>
          <a:stretch>
            <a:fillRect/>
          </a:stretch>
        </p:blipFill>
        <p:spPr>
          <a:xfrm>
            <a:off x="3912531" y="3541499"/>
            <a:ext cx="1189080" cy="1162801"/>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9"/>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模块三</a:t>
            </a:r>
            <a:endParaRPr lang="en-US" altLang="zh-CN"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提高职业生涯规划能力与技巧</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
          <p:cNvSpPr/>
          <p:nvPr>
            <p:custDataLst>
              <p:tags r:id="rId1"/>
            </p:custDataLst>
          </p:nvPr>
        </p:nvSpPr>
        <p:spPr>
          <a:xfrm>
            <a:off x="0" y="2183766"/>
            <a:ext cx="12192000" cy="2266950"/>
          </a:xfrm>
          <a:prstGeom prst="rect">
            <a:avLst/>
          </a:prstGeom>
          <a:solidFill>
            <a:srgbClr val="FEED45"/>
          </a:solidFill>
          <a:ln>
            <a:noFill/>
          </a:ln>
        </p:spPr>
        <p:style>
          <a:lnRef idx="2">
            <a:srgbClr val="FEED45">
              <a:shade val="50000"/>
            </a:srgbClr>
          </a:lnRef>
          <a:fillRef idx="1">
            <a:srgbClr val="FEED45"/>
          </a:fillRef>
          <a:effectRef idx="0">
            <a:srgbClr val="FEED45"/>
          </a:effectRef>
          <a:fontRef idx="minor">
            <a:srgbClr val="333333"/>
          </a:fontRef>
        </p:style>
        <p:txBody>
          <a:bodyPr rtlCol="0" anchor="ctr"/>
          <a:p>
            <a:pPr algn="ctr"/>
            <a:endParaRPr lang="zh-CN" altLang="en-US"/>
          </a:p>
        </p:txBody>
      </p:sp>
      <p:sp>
        <p:nvSpPr>
          <p:cNvPr id="3" name="文本框 2"/>
          <p:cNvSpPr txBox="1"/>
          <p:nvPr>
            <p:custDataLst>
              <p:tags r:id="rId2"/>
            </p:custDataLst>
          </p:nvPr>
        </p:nvSpPr>
        <p:spPr>
          <a:xfrm>
            <a:off x="790575" y="4809490"/>
            <a:ext cx="10610850" cy="1247775"/>
          </a:xfrm>
          <a:prstGeom prst="rect">
            <a:avLst/>
          </a:prstGeom>
          <a:noFill/>
        </p:spPr>
        <p:txBody>
          <a:bodyPr wrap="square" tIns="0" rtlCol="0">
            <a:normAutofit/>
          </a:bodyPr>
          <a:p>
            <a:pPr>
              <a:lnSpc>
                <a:spcPct val="130000"/>
              </a:lnSpc>
              <a:spcBef>
                <a:spcPts val="0"/>
              </a:spcBef>
              <a:spcAft>
                <a:spcPts val="0"/>
              </a:spcAft>
            </a:pPr>
            <a:r>
              <a:rPr lang="en-US" altLang="zh-CN" dirty="0" err="1" smtClean="0">
                <a:solidFill>
                  <a:srgbClr val="333333"/>
                </a:solidFill>
                <a:latin typeface="Microsoft YaHei Regular" panose="020B0503020204020204" charset="-122"/>
                <a:ea typeface="Microsoft YaHei Regular" panose="020B0503020204020204" charset="-122"/>
              </a:rPr>
              <a:t>在这期间要做到判断准确，果断行动，确保取得成功。要寻找薄弱环节，及时修订职业生涯规划，准确判断发展机会，果断执行修订后的职业生涯规划，从而保证职业生涯的健康顺利发展，最终实现人生的职业理想。</a:t>
            </a:r>
            <a:endParaRPr lang="en-US" altLang="zh-CN" dirty="0" err="1" smtClean="0">
              <a:solidFill>
                <a:srgbClr val="333333"/>
              </a:solidFill>
              <a:latin typeface="Microsoft YaHei Regular" panose="020B0503020204020204" charset="-122"/>
              <a:ea typeface="Microsoft YaHei Regular" panose="020B0503020204020204" charset="-122"/>
            </a:endParaRPr>
          </a:p>
        </p:txBody>
      </p:sp>
      <p:pic>
        <p:nvPicPr>
          <p:cNvPr id="17" name="图片 1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2216851" y="2637305"/>
            <a:ext cx="818056" cy="825232"/>
          </a:xfrm>
          <a:prstGeom prst="rect">
            <a:avLst/>
          </a:prstGeom>
        </p:spPr>
      </p:pic>
      <p:pic>
        <p:nvPicPr>
          <p:cNvPr id="18" name="图片 17"/>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4529840" y="2633645"/>
            <a:ext cx="818056" cy="825232"/>
          </a:xfrm>
          <a:prstGeom prst="rect">
            <a:avLst/>
          </a:prstGeom>
        </p:spPr>
      </p:pic>
      <p:pic>
        <p:nvPicPr>
          <p:cNvPr id="19" name="图片 18"/>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142083" y="2633645"/>
            <a:ext cx="818056" cy="825232"/>
          </a:xfrm>
          <a:prstGeom prst="rect">
            <a:avLst/>
          </a:prstGeom>
        </p:spPr>
      </p:pic>
      <p:pic>
        <p:nvPicPr>
          <p:cNvPr id="20" name="图片 19"/>
          <p:cNvPicPr>
            <a:picLocks noChangeAspect="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a:xfrm>
            <a:off x="6842829" y="2643378"/>
            <a:ext cx="818056" cy="818056"/>
          </a:xfrm>
          <a:prstGeom prst="rect">
            <a:avLst/>
          </a:prstGeom>
        </p:spPr>
      </p:pic>
      <p:sp>
        <p:nvSpPr>
          <p:cNvPr id="21" name="文本框 20"/>
          <p:cNvSpPr txBox="1"/>
          <p:nvPr>
            <p:custDataLst>
              <p:tags r:id="rId11"/>
            </p:custDataLst>
          </p:nvPr>
        </p:nvSpPr>
        <p:spPr>
          <a:xfrm>
            <a:off x="8603615" y="3564890"/>
            <a:ext cx="1907540" cy="645160"/>
          </a:xfrm>
          <a:prstGeom prst="rect">
            <a:avLst/>
          </a:prstGeom>
          <a:noFill/>
        </p:spPr>
        <p:txBody>
          <a:bodyPr wrap="square" rtlCol="0" anchor="t" anchorCtr="0">
            <a:spAutoFit/>
          </a:bodyPr>
          <a:p>
            <a:pPr algn="ctr"/>
            <a:r>
              <a:rPr lang="en-US" altLang="zh-CN" b="1" smtClean="0">
                <a:solidFill>
                  <a:srgbClr val="333333"/>
                </a:solidFill>
                <a:latin typeface="Microsoft YaHei Bold" panose="020B0503020204020204" charset="-122"/>
                <a:ea typeface="Microsoft YaHei Bold" panose="020B0503020204020204" charset="-122"/>
              </a:rPr>
              <a:t>实施措施与行动计划的变更</a:t>
            </a:r>
            <a:endParaRPr lang="en-US" altLang="zh-CN" b="1" smtClean="0">
              <a:solidFill>
                <a:srgbClr val="333333"/>
              </a:solidFill>
              <a:latin typeface="Microsoft YaHei Bold" panose="020B0503020204020204" charset="-122"/>
              <a:ea typeface="Microsoft YaHei Bold" panose="020B0503020204020204" charset="-122"/>
            </a:endParaRPr>
          </a:p>
        </p:txBody>
      </p:sp>
      <p:sp>
        <p:nvSpPr>
          <p:cNvPr id="22" name="文本框 21"/>
          <p:cNvSpPr txBox="1"/>
          <p:nvPr>
            <p:custDataLst>
              <p:tags r:id="rId12"/>
            </p:custDataLst>
          </p:nvPr>
        </p:nvSpPr>
        <p:spPr>
          <a:xfrm>
            <a:off x="6251575" y="3564890"/>
            <a:ext cx="1907540" cy="368300"/>
          </a:xfrm>
          <a:prstGeom prst="rect">
            <a:avLst/>
          </a:prstGeom>
          <a:noFill/>
        </p:spPr>
        <p:txBody>
          <a:bodyPr wrap="square" rtlCol="0" anchor="t" anchorCtr="0">
            <a:spAutoFit/>
          </a:bodyPr>
          <a:p>
            <a:pPr algn="ctr"/>
            <a:r>
              <a:rPr lang="en-US" altLang="zh-CN" b="1" smtClean="0">
                <a:solidFill>
                  <a:srgbClr val="333333"/>
                </a:solidFill>
                <a:latin typeface="Microsoft YaHei Bold" panose="020B0503020204020204" charset="-122"/>
                <a:ea typeface="Microsoft YaHei Bold" panose="020B0503020204020204" charset="-122"/>
              </a:rPr>
              <a:t>阶段目标的修正</a:t>
            </a:r>
            <a:endParaRPr lang="en-US" altLang="zh-CN" b="1" smtClean="0">
              <a:solidFill>
                <a:srgbClr val="333333"/>
              </a:solidFill>
              <a:latin typeface="Microsoft YaHei Bold" panose="020B0503020204020204" charset="-122"/>
              <a:ea typeface="Microsoft YaHei Bold" panose="020B0503020204020204" charset="-122"/>
            </a:endParaRPr>
          </a:p>
        </p:txBody>
      </p:sp>
      <p:sp>
        <p:nvSpPr>
          <p:cNvPr id="23" name="文本框 22"/>
          <p:cNvSpPr txBox="1"/>
          <p:nvPr>
            <p:custDataLst>
              <p:tags r:id="rId13"/>
            </p:custDataLst>
          </p:nvPr>
        </p:nvSpPr>
        <p:spPr>
          <a:xfrm>
            <a:off x="3966210" y="3564890"/>
            <a:ext cx="1907540" cy="645160"/>
          </a:xfrm>
          <a:prstGeom prst="rect">
            <a:avLst/>
          </a:prstGeom>
          <a:noFill/>
        </p:spPr>
        <p:txBody>
          <a:bodyPr wrap="square" rtlCol="0" anchor="t" anchorCtr="0">
            <a:spAutoFit/>
          </a:bodyPr>
          <a:p>
            <a:pPr algn="ctr"/>
            <a:r>
              <a:rPr lang="en-US" altLang="zh-CN" b="1" smtClean="0">
                <a:solidFill>
                  <a:srgbClr val="333333"/>
                </a:solidFill>
                <a:latin typeface="Microsoft YaHei Bold" panose="020B0503020204020204" charset="-122"/>
                <a:ea typeface="Microsoft YaHei Bold" panose="020B0503020204020204" charset="-122"/>
              </a:rPr>
              <a:t>职业生涯路线的选择</a:t>
            </a:r>
            <a:endParaRPr lang="en-US" altLang="zh-CN" b="1" smtClean="0">
              <a:solidFill>
                <a:srgbClr val="333333"/>
              </a:solidFill>
              <a:latin typeface="Microsoft YaHei Bold" panose="020B0503020204020204" charset="-122"/>
              <a:ea typeface="Microsoft YaHei Bold" panose="020B0503020204020204" charset="-122"/>
            </a:endParaRPr>
          </a:p>
        </p:txBody>
      </p:sp>
      <p:sp>
        <p:nvSpPr>
          <p:cNvPr id="24" name="文本框 23"/>
          <p:cNvSpPr txBox="1"/>
          <p:nvPr>
            <p:custDataLst>
              <p:tags r:id="rId14"/>
            </p:custDataLst>
          </p:nvPr>
        </p:nvSpPr>
        <p:spPr>
          <a:xfrm>
            <a:off x="1681480" y="3564890"/>
            <a:ext cx="1907540" cy="368300"/>
          </a:xfrm>
          <a:prstGeom prst="rect">
            <a:avLst/>
          </a:prstGeom>
          <a:noFill/>
        </p:spPr>
        <p:txBody>
          <a:bodyPr wrap="square" rtlCol="0" anchor="t" anchorCtr="0">
            <a:spAutoFit/>
          </a:bodyPr>
          <a:p>
            <a:pPr algn="ctr"/>
            <a:r>
              <a:rPr lang="en-US" altLang="zh-CN" b="1" smtClean="0">
                <a:solidFill>
                  <a:srgbClr val="333333"/>
                </a:solidFill>
                <a:latin typeface="Microsoft YaHei Bold" panose="020B0503020204020204" charset="-122"/>
                <a:ea typeface="Microsoft YaHei Bold" panose="020B0503020204020204" charset="-122"/>
              </a:rPr>
              <a:t>职业的重新选择</a:t>
            </a:r>
            <a:endParaRPr lang="en-US" altLang="zh-CN" b="1" smtClean="0">
              <a:solidFill>
                <a:srgbClr val="333333"/>
              </a:solidFill>
              <a:latin typeface="Microsoft YaHei Bold" panose="020B0503020204020204" charset="-122"/>
              <a:ea typeface="Microsoft YaHei Bold" panose="020B0503020204020204" charset="-122"/>
            </a:endParaRPr>
          </a:p>
        </p:txBody>
      </p:sp>
      <p:sp>
        <p:nvSpPr>
          <p:cNvPr id="14" name="文本框 13"/>
          <p:cNvSpPr txBox="1"/>
          <p:nvPr>
            <p:custDataLst>
              <p:tags r:id="rId15"/>
            </p:custDataLst>
          </p:nvPr>
        </p:nvSpPr>
        <p:spPr>
          <a:xfrm>
            <a:off x="791210" y="304165"/>
            <a:ext cx="6428740" cy="606425"/>
          </a:xfrm>
          <a:prstGeom prst="rect">
            <a:avLst/>
          </a:prstGeom>
          <a:noFill/>
        </p:spPr>
        <p:txBody>
          <a:bodyPr wrap="square" bIns="0" rtlCol="0" anchor="b" anchorCtr="0">
            <a:noAutofit/>
          </a:bodyPr>
          <a:p>
            <a:r>
              <a:rPr lang="en-US" altLang="zh-CN" sz="3500" b="1" dirty="0" smtClean="0">
                <a:solidFill>
                  <a:schemeClr val="accent4"/>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n-ea"/>
              </a:rPr>
              <a:t>职业生涯规划修正</a:t>
            </a:r>
            <a:endParaRPr lang="en-US" altLang="zh-CN" sz="3500" b="1" dirty="0" smtClean="0">
              <a:solidFill>
                <a:schemeClr val="accent4"/>
              </a:solidFill>
              <a:effectLst>
                <a:outerShdw blurRad="38100" dist="38100" dir="2700000" algn="tl">
                  <a:srgbClr val="000000">
                    <a:alpha val="43137"/>
                  </a:srgbClr>
                </a:outerShdw>
              </a:effectLst>
              <a:uFillTx/>
              <a:latin typeface="Microsoft YaHei Bold" panose="020B0503020204020204" charset="-122"/>
              <a:ea typeface="Microsoft YaHei Bold" panose="020B0503020204020204" charset="-122"/>
              <a:cs typeface="+mn-ea"/>
            </a:endParaRPr>
          </a:p>
        </p:txBody>
      </p:sp>
      <p:sp>
        <p:nvSpPr>
          <p:cNvPr id="25" name="文本框 24"/>
          <p:cNvSpPr txBox="1"/>
          <p:nvPr>
            <p:custDataLst>
              <p:tags r:id="rId16"/>
            </p:custDataLst>
          </p:nvPr>
        </p:nvSpPr>
        <p:spPr>
          <a:xfrm>
            <a:off x="791210" y="1060450"/>
            <a:ext cx="10610850" cy="764540"/>
          </a:xfrm>
          <a:prstGeom prst="rect">
            <a:avLst/>
          </a:prstGeom>
          <a:noFill/>
        </p:spPr>
        <p:txBody>
          <a:bodyPr wrap="square" tIns="0" rtlCol="0" anchor="t" anchorCtr="0">
            <a:spAutoFit/>
          </a:bodyPr>
          <a:p>
            <a:pPr>
              <a:lnSpc>
                <a:spcPct val="130000"/>
              </a:lnSpc>
              <a:spcBef>
                <a:spcPts val="0"/>
              </a:spcBef>
              <a:spcAft>
                <a:spcPts val="0"/>
              </a:spcAft>
            </a:pPr>
            <a:r>
              <a:rPr lang="en-US" altLang="zh-CN" dirty="0" err="1" smtClean="0">
                <a:solidFill>
                  <a:srgbClr val="333333"/>
                </a:solidFill>
                <a:latin typeface="Microsoft YaHei Regular" panose="020B0503020204020204" charset="-122"/>
                <a:ea typeface="Microsoft YaHei Regular" panose="020B0503020204020204" charset="-122"/>
              </a:rPr>
              <a:t>出现外部环境和自身条件的变化时，应对职业生涯规划进行再思考，根据实际情况对职业生涯规划目标和策略等要素进行修订。修订的内容包括：</a:t>
            </a:r>
            <a:endParaRPr lang="en-US" altLang="zh-CN" dirty="0" err="1" smtClean="0">
              <a:solidFill>
                <a:srgbClr val="333333"/>
              </a:solidFill>
              <a:latin typeface="Microsoft YaHei Regular" panose="020B0503020204020204" charset="-122"/>
              <a:ea typeface="Microsoft YaHei Regular"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735320" y="1978660"/>
            <a:ext cx="5580380" cy="2507615"/>
          </a:xfrm>
          <a:prstGeom prst="rect">
            <a:avLst/>
          </a:prstGeom>
        </p:spPr>
        <p:txBody>
          <a:bodyPr wrap="square" bIns="0" anchor="b" anchorCtr="0">
            <a:spAutoFit/>
          </a:bodyPr>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这个世界唯一不变的就是变化</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0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——职业生涯规划实施与控制</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学习单元九</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735320" y="4848537"/>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4381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01315" y="6010275"/>
            <a:ext cx="80556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大学学业生涯规划：对自己整个人生的规定和计划</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大学学业生涯规划：对自己整个人生的规定和计划">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388235" y="902335"/>
            <a:ext cx="7606665" cy="4274185"/>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6" name="直接连接符 35"/>
          <p:cNvCxnSpPr/>
          <p:nvPr>
            <p:custDataLst>
              <p:tags r:id="rId1"/>
            </p:custDataLst>
          </p:nvPr>
        </p:nvCxnSpPr>
        <p:spPr>
          <a:xfrm flipH="1">
            <a:off x="10259702" y="4419600"/>
            <a:ext cx="1618097" cy="2361293"/>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7" name="直接连接符 36"/>
          <p:cNvCxnSpPr/>
          <p:nvPr>
            <p:custDataLst>
              <p:tags r:id="rId2"/>
            </p:custDataLst>
          </p:nvPr>
        </p:nvCxnSpPr>
        <p:spPr>
          <a:xfrm flipH="1">
            <a:off x="11224416" y="5498628"/>
            <a:ext cx="878684" cy="1282265"/>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3" name="直接连接符 32"/>
          <p:cNvCxnSpPr/>
          <p:nvPr>
            <p:custDataLst>
              <p:tags r:id="rId3"/>
            </p:custDataLst>
          </p:nvPr>
        </p:nvCxnSpPr>
        <p:spPr>
          <a:xfrm flipH="1">
            <a:off x="171556" y="1078"/>
            <a:ext cx="1504844" cy="2196022"/>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2" name="直接连接符 31"/>
          <p:cNvCxnSpPr/>
          <p:nvPr>
            <p:custDataLst>
              <p:tags r:id="rId4"/>
            </p:custDataLst>
          </p:nvPr>
        </p:nvCxnSpPr>
        <p:spPr>
          <a:xfrm flipH="1">
            <a:off x="292100" y="241300"/>
            <a:ext cx="2184400" cy="3187700"/>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sp>
        <p:nvSpPr>
          <p:cNvPr id="29" name="任意多边形: 形状 28"/>
          <p:cNvSpPr/>
          <p:nvPr>
            <p:custDataLst>
              <p:tags r:id="rId5"/>
            </p:custDataLst>
          </p:nvPr>
        </p:nvSpPr>
        <p:spPr>
          <a:xfrm rot="18257799">
            <a:off x="-115346" y="38482"/>
            <a:ext cx="12535528" cy="6858000"/>
          </a:xfrm>
          <a:custGeom>
            <a:avLst/>
            <a:gdLst>
              <a:gd name="connsiteX0" fmla="*/ 8126205 w 12535528"/>
              <a:gd name="connsiteY0" fmla="*/ 0 h 6858000"/>
              <a:gd name="connsiteX1" fmla="*/ 12535528 w 12535528"/>
              <a:gd name="connsiteY1" fmla="*/ 6464639 h 6858000"/>
              <a:gd name="connsiteX2" fmla="*/ 11958810 w 12535528"/>
              <a:gd name="connsiteY2" fmla="*/ 6858000 h 6858000"/>
              <a:gd name="connsiteX3" fmla="*/ 4502485 w 12535528"/>
              <a:gd name="connsiteY3" fmla="*/ 6858000 h 6858000"/>
              <a:gd name="connsiteX4" fmla="*/ 0 w 12535528"/>
              <a:gd name="connsiteY4" fmla="*/ 256777 h 6858000"/>
              <a:gd name="connsiteX5" fmla="*/ 376469 w 1253552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5528" h="6858000">
                <a:moveTo>
                  <a:pt x="8126205" y="0"/>
                </a:moveTo>
                <a:lnTo>
                  <a:pt x="12535528" y="6464639"/>
                </a:lnTo>
                <a:lnTo>
                  <a:pt x="11958810" y="6858000"/>
                </a:lnTo>
                <a:lnTo>
                  <a:pt x="4502485" y="6858000"/>
                </a:lnTo>
                <a:lnTo>
                  <a:pt x="0" y="256777"/>
                </a:lnTo>
                <a:lnTo>
                  <a:pt x="376469" y="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6"/>
            </p:custDataLst>
          </p:nvPr>
        </p:nvSpPr>
        <p:spPr>
          <a:xfrm>
            <a:off x="500743" y="439057"/>
            <a:ext cx="11190514" cy="5979886"/>
          </a:xfrm>
          <a:prstGeom prst="rect">
            <a:avLst/>
          </a:prstGeom>
          <a:solidFill>
            <a:sysClr val="window" lastClr="FFFFFF"/>
          </a:solidFill>
          <a:ln w="38100">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7"/>
            </p:custDataLst>
          </p:nvPr>
        </p:nvSpPr>
        <p:spPr>
          <a:xfrm>
            <a:off x="1212393" y="1359664"/>
            <a:ext cx="9881513" cy="834844"/>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zh-CN" altLang="en-US" sz="4400" b="1" spc="300">
                <a:solidFill>
                  <a:sysClr val="windowText" lastClr="000000">
                    <a:lumMod val="75000"/>
                    <a:lumOff val="25000"/>
                  </a:sysClr>
                </a:solidFill>
                <a:latin typeface="Arial" panose="020B0604020202020204" pitchFamily="34" charset="0"/>
                <a:ea typeface="微软雅黑" panose="020B0503020204020204" charset="-122"/>
              </a:rPr>
              <a:t>学业规划的含义</a:t>
            </a:r>
            <a:endParaRPr lang="zh-CN" altLang="en-US" sz="4400" b="1" spc="30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43" name="文本框 42"/>
          <p:cNvSpPr txBox="1"/>
          <p:nvPr>
            <p:custDataLst>
              <p:tags r:id="rId8"/>
            </p:custDataLst>
          </p:nvPr>
        </p:nvSpPr>
        <p:spPr>
          <a:xfrm>
            <a:off x="1212393" y="2379509"/>
            <a:ext cx="9881512" cy="3061306"/>
          </a:xfrm>
          <a:prstGeom prst="rect">
            <a:avLst/>
          </a:prstGeom>
          <a:noFill/>
        </p:spPr>
        <p:txBody>
          <a:bodyPr wrap="square" rtlCol="0">
            <a:normAutofit/>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大学生学业规划，就是大学生根据自身情况，结合现有的条件和制约因素，为自己确立整个大学期间的学业目标，并为实现学业目标而确定行动方向、行动时间和行动方案的过程。换言之，就是通过解决求学者学什么、怎么学、什么时候学、在哪里学等问题，来确保其通过学习成长为满足阶段性职业目标要求的合格人才，从而最大限度地提高自身的人生职业（事业）发展效率，并实现个人的可持续发展。其根本目的在于确保经济、精力及时间的投入能为未来取得事业（职业）上的成就打下基础。</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p:txBody>
      </p:sp>
    </p:spTree>
    <p:custDataLst>
      <p:tags r:id="rId9"/>
    </p:custDataLst>
  </p:cSld>
  <p:clrMapOvr>
    <a:masterClrMapping/>
  </p:clrMapOvr>
  <p:transition spd="slow" advClick="0"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6" name="直接连接符 35"/>
          <p:cNvCxnSpPr/>
          <p:nvPr>
            <p:custDataLst>
              <p:tags r:id="rId1"/>
            </p:custDataLst>
          </p:nvPr>
        </p:nvCxnSpPr>
        <p:spPr>
          <a:xfrm flipH="1">
            <a:off x="10259702" y="4419600"/>
            <a:ext cx="1618097" cy="2361293"/>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7" name="直接连接符 36"/>
          <p:cNvCxnSpPr/>
          <p:nvPr>
            <p:custDataLst>
              <p:tags r:id="rId2"/>
            </p:custDataLst>
          </p:nvPr>
        </p:nvCxnSpPr>
        <p:spPr>
          <a:xfrm flipH="1">
            <a:off x="11224416" y="5498628"/>
            <a:ext cx="878684" cy="1282265"/>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3" name="直接连接符 32"/>
          <p:cNvCxnSpPr/>
          <p:nvPr>
            <p:custDataLst>
              <p:tags r:id="rId3"/>
            </p:custDataLst>
          </p:nvPr>
        </p:nvCxnSpPr>
        <p:spPr>
          <a:xfrm flipH="1">
            <a:off x="171556" y="1078"/>
            <a:ext cx="1504844" cy="2196022"/>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cxnSp>
        <p:nvCxnSpPr>
          <p:cNvPr id="32" name="直接连接符 31"/>
          <p:cNvCxnSpPr/>
          <p:nvPr>
            <p:custDataLst>
              <p:tags r:id="rId4"/>
            </p:custDataLst>
          </p:nvPr>
        </p:nvCxnSpPr>
        <p:spPr>
          <a:xfrm flipH="1">
            <a:off x="292100" y="241300"/>
            <a:ext cx="2184400" cy="3187700"/>
          </a:xfrm>
          <a:prstGeom prst="line">
            <a:avLst/>
          </a:prstGeom>
          <a:ln w="12700">
            <a:solidFill>
              <a:srgbClr val="44546A"/>
            </a:solidFill>
          </a:ln>
        </p:spPr>
        <p:style>
          <a:lnRef idx="1">
            <a:srgbClr val="44546A"/>
          </a:lnRef>
          <a:fillRef idx="0">
            <a:srgbClr val="44546A"/>
          </a:fillRef>
          <a:effectRef idx="0">
            <a:srgbClr val="44546A"/>
          </a:effectRef>
          <a:fontRef idx="minor">
            <a:sysClr val="windowText" lastClr="000000"/>
          </a:fontRef>
        </p:style>
      </p:cxnSp>
      <p:sp>
        <p:nvSpPr>
          <p:cNvPr id="29" name="任意多边形: 形状 28"/>
          <p:cNvSpPr/>
          <p:nvPr>
            <p:custDataLst>
              <p:tags r:id="rId5"/>
            </p:custDataLst>
          </p:nvPr>
        </p:nvSpPr>
        <p:spPr>
          <a:xfrm rot="18257799">
            <a:off x="-115346" y="38482"/>
            <a:ext cx="12535528" cy="6858000"/>
          </a:xfrm>
          <a:custGeom>
            <a:avLst/>
            <a:gdLst>
              <a:gd name="connsiteX0" fmla="*/ 8126205 w 12535528"/>
              <a:gd name="connsiteY0" fmla="*/ 0 h 6858000"/>
              <a:gd name="connsiteX1" fmla="*/ 12535528 w 12535528"/>
              <a:gd name="connsiteY1" fmla="*/ 6464639 h 6858000"/>
              <a:gd name="connsiteX2" fmla="*/ 11958810 w 12535528"/>
              <a:gd name="connsiteY2" fmla="*/ 6858000 h 6858000"/>
              <a:gd name="connsiteX3" fmla="*/ 4502485 w 12535528"/>
              <a:gd name="connsiteY3" fmla="*/ 6858000 h 6858000"/>
              <a:gd name="connsiteX4" fmla="*/ 0 w 12535528"/>
              <a:gd name="connsiteY4" fmla="*/ 256777 h 6858000"/>
              <a:gd name="connsiteX5" fmla="*/ 376469 w 1253552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35528" h="6858000">
                <a:moveTo>
                  <a:pt x="8126205" y="0"/>
                </a:moveTo>
                <a:lnTo>
                  <a:pt x="12535528" y="6464639"/>
                </a:lnTo>
                <a:lnTo>
                  <a:pt x="11958810" y="6858000"/>
                </a:lnTo>
                <a:lnTo>
                  <a:pt x="4502485" y="6858000"/>
                </a:lnTo>
                <a:lnTo>
                  <a:pt x="0" y="256777"/>
                </a:lnTo>
                <a:lnTo>
                  <a:pt x="376469" y="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6"/>
            </p:custDataLst>
          </p:nvPr>
        </p:nvSpPr>
        <p:spPr>
          <a:xfrm>
            <a:off x="500743" y="439057"/>
            <a:ext cx="11190514" cy="5979886"/>
          </a:xfrm>
          <a:prstGeom prst="rect">
            <a:avLst/>
          </a:prstGeom>
          <a:solidFill>
            <a:sysClr val="window" lastClr="FFFFFF"/>
          </a:solidFill>
          <a:ln w="38100">
            <a:solidFill>
              <a:srgbClr val="44546A"/>
            </a:solid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7"/>
            </p:custDataLst>
          </p:nvPr>
        </p:nvSpPr>
        <p:spPr>
          <a:xfrm>
            <a:off x="1237615" y="2593975"/>
            <a:ext cx="4732020" cy="835025"/>
          </a:xfrm>
          <a:prstGeom prst="rect">
            <a:avLst/>
          </a:prstGeom>
          <a:noFill/>
        </p:spPr>
        <p:txBody>
          <a:bodyPr wrap="square" rtlCol="0">
            <a:normAutofit fontScale="80000"/>
          </a:bodyPr>
          <a:p>
            <a:pPr marL="0" indent="0" algn="l">
              <a:lnSpc>
                <a:spcPct val="120000"/>
              </a:lnSpc>
              <a:spcBef>
                <a:spcPts val="0"/>
              </a:spcBef>
              <a:spcAft>
                <a:spcPts val="0"/>
              </a:spcAft>
              <a:buSzPct val="100000"/>
            </a:pPr>
            <a:r>
              <a:rPr lang="zh-CN" altLang="en-US" sz="4400" b="1" spc="300">
                <a:solidFill>
                  <a:sysClr val="windowText" lastClr="000000">
                    <a:lumMod val="75000"/>
                    <a:lumOff val="25000"/>
                  </a:sysClr>
                </a:solidFill>
                <a:latin typeface="Arial" panose="020B0604020202020204" pitchFamily="34" charset="0"/>
                <a:ea typeface="微软雅黑" panose="020B0503020204020204" charset="-122"/>
              </a:rPr>
              <a:t>学业规划设计流程图</a:t>
            </a:r>
            <a:endParaRPr lang="zh-CN" altLang="en-US" sz="4400" b="1" spc="300">
              <a:solidFill>
                <a:sysClr val="windowText" lastClr="000000">
                  <a:lumMod val="75000"/>
                  <a:lumOff val="25000"/>
                </a:sysClr>
              </a:solidFill>
              <a:latin typeface="Arial" panose="020B0604020202020204" pitchFamily="34" charset="0"/>
              <a:ea typeface="微软雅黑" panose="020B0503020204020204" charset="-122"/>
            </a:endParaRPr>
          </a:p>
        </p:txBody>
      </p:sp>
      <p:pic>
        <p:nvPicPr>
          <p:cNvPr id="2" name="图片 1" descr="学业规划设计流程图"/>
          <p:cNvPicPr>
            <a:picLocks noChangeAspect="1"/>
          </p:cNvPicPr>
          <p:nvPr/>
        </p:nvPicPr>
        <p:blipFill>
          <a:blip r:embed="rId8"/>
          <a:srcRect l="6188" b="5615"/>
          <a:stretch>
            <a:fillRect/>
          </a:stretch>
        </p:blipFill>
        <p:spPr>
          <a:xfrm>
            <a:off x="6481445" y="1130300"/>
            <a:ext cx="4852035" cy="4674870"/>
          </a:xfrm>
          <a:prstGeom prst="rect">
            <a:avLst/>
          </a:prstGeom>
        </p:spPr>
      </p:pic>
    </p:spTree>
    <p:custDataLst>
      <p:tags r:id="rId9"/>
    </p:custDataLst>
  </p:cSld>
  <p:clrMapOvr>
    <a:masterClrMapping/>
  </p:clrMapOvr>
  <p:transition spd="slow" advClick="0"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 name="文本框 48"/>
          <p:cNvSpPr txBox="1"/>
          <p:nvPr>
            <p:custDataLst>
              <p:tags r:id="rId1"/>
            </p:custDataLst>
          </p:nvPr>
        </p:nvSpPr>
        <p:spPr>
          <a:xfrm>
            <a:off x="572770" y="734695"/>
            <a:ext cx="6210300" cy="755650"/>
          </a:xfrm>
          <a:prstGeom prst="rect">
            <a:avLst/>
          </a:prstGeom>
          <a:noFill/>
        </p:spPr>
        <p:txBody>
          <a:bodyPr wrap="square" rtlCol="0">
            <a:spAutoFit/>
          </a:bodyPr>
          <a:p>
            <a:pPr marL="0" marR="0" lvl="0" indent="0" algn="l" defTabSz="914400" rtl="0" eaLnBrk="1" fontAlgn="auto" latinLnBrk="0" hangingPunct="1">
              <a:lnSpc>
                <a:spcPct val="120000"/>
              </a:lnSpc>
              <a:buClrTx/>
              <a:buSzTx/>
              <a:buFontTx/>
              <a:buNone/>
              <a:defRPr/>
            </a:pPr>
            <a:r>
              <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学业规划实施与控制的内容</a:t>
            </a:r>
            <a:endParaRPr kumimoji="0" lang="zh-CN" altLang="en-US" sz="3600" b="1" i="0" u="none" strike="noStrike" kern="1200" cap="none" spc="150" normalizeH="0" noProof="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
            </p:custDataLst>
          </p:nvPr>
        </p:nvSpPr>
        <p:spPr>
          <a:xfrm>
            <a:off x="0" y="810528"/>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Freeform 30"/>
          <p:cNvSpPr/>
          <p:nvPr>
            <p:custDataLst>
              <p:tags r:id="rId3"/>
            </p:custDataLst>
          </p:nvPr>
        </p:nvSpPr>
        <p:spPr bwMode="auto">
          <a:xfrm>
            <a:off x="4930636" y="251097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Freeform 31"/>
          <p:cNvSpPr/>
          <p:nvPr>
            <p:custDataLst>
              <p:tags r:id="rId4"/>
            </p:custDataLst>
          </p:nvPr>
        </p:nvSpPr>
        <p:spPr bwMode="auto">
          <a:xfrm>
            <a:off x="8149079" y="251097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Freeform 34"/>
          <p:cNvSpPr/>
          <p:nvPr>
            <p:custDataLst>
              <p:tags r:id="rId5"/>
            </p:custDataLst>
          </p:nvPr>
        </p:nvSpPr>
        <p:spPr bwMode="auto">
          <a:xfrm>
            <a:off x="1711797" y="251097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9BBB59"/>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0" name="任意多边形: 形状 29"/>
          <p:cNvSpPr/>
          <p:nvPr>
            <p:custDataLst>
              <p:tags r:id="rId6"/>
            </p:custDataLst>
          </p:nvPr>
        </p:nvSpPr>
        <p:spPr bwMode="auto">
          <a:xfrm>
            <a:off x="0" y="251097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任意多边形: 形状 30"/>
          <p:cNvSpPr/>
          <p:nvPr>
            <p:custDataLst>
              <p:tags r:id="rId7"/>
            </p:custDataLst>
          </p:nvPr>
        </p:nvSpPr>
        <p:spPr bwMode="auto">
          <a:xfrm rot="10800000">
            <a:off x="10335215" y="481808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ysClr val="window" lastClr="FFFFFF">
              <a:lumMod val="85000"/>
            </a:sys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Freeform 30"/>
          <p:cNvSpPr/>
          <p:nvPr>
            <p:custDataLst>
              <p:tags r:id="rId8"/>
            </p:custDataLst>
          </p:nvPr>
        </p:nvSpPr>
        <p:spPr bwMode="auto">
          <a:xfrm>
            <a:off x="4367676" y="36644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Freeform 31"/>
          <p:cNvSpPr/>
          <p:nvPr>
            <p:custDataLst>
              <p:tags r:id="rId9"/>
            </p:custDataLst>
          </p:nvPr>
        </p:nvSpPr>
        <p:spPr bwMode="auto">
          <a:xfrm>
            <a:off x="7586118" y="36644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3" name="Freeform 34"/>
          <p:cNvSpPr/>
          <p:nvPr>
            <p:custDataLst>
              <p:tags r:id="rId10"/>
            </p:custDataLst>
          </p:nvPr>
        </p:nvSpPr>
        <p:spPr bwMode="auto">
          <a:xfrm>
            <a:off x="1148837" y="36644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rgbClr val="3498DB"/>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11"/>
            </p:custDataLst>
          </p:nvPr>
        </p:nvGrpSpPr>
        <p:grpSpPr>
          <a:xfrm>
            <a:off x="11260521" y="955914"/>
            <a:ext cx="358986" cy="229892"/>
            <a:chOff x="11382102" y="604536"/>
            <a:chExt cx="420495" cy="269282"/>
          </a:xfrm>
        </p:grpSpPr>
        <p:sp>
          <p:nvSpPr>
            <p:cNvPr id="18" name="Line 16"/>
            <p:cNvSpPr>
              <a:spLocks noChangeShapeType="1"/>
            </p:cNvSpPr>
            <p:nvPr>
              <p:custDataLst>
                <p:tags r:id="rId1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Line 17"/>
            <p:cNvSpPr>
              <a:spLocks noChangeShapeType="1"/>
            </p:cNvSpPr>
            <p:nvPr>
              <p:custDataLst>
                <p:tags r:id="rId1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Line 18"/>
            <p:cNvSpPr>
              <a:spLocks noChangeShapeType="1"/>
            </p:cNvSpPr>
            <p:nvPr>
              <p:custDataLst>
                <p:tags r:id="rId1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20000"/>
                </a:lnSpc>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 name="文本框 2"/>
          <p:cNvSpPr txBox="1"/>
          <p:nvPr>
            <p:custDataLst>
              <p:tags r:id="rId15"/>
            </p:custDataLst>
          </p:nvPr>
        </p:nvSpPr>
        <p:spPr>
          <a:xfrm>
            <a:off x="210248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（一）明确学业目标</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2" name="文本框 21"/>
          <p:cNvSpPr txBox="1"/>
          <p:nvPr>
            <p:custDataLst>
              <p:tags r:id="rId16"/>
            </p:custDataLst>
          </p:nvPr>
        </p:nvSpPr>
        <p:spPr>
          <a:xfrm>
            <a:off x="5348605" y="267843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（二）认识自己，</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做好自我定位</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3" name="文本框 22"/>
          <p:cNvSpPr txBox="1"/>
          <p:nvPr>
            <p:custDataLst>
              <p:tags r:id="rId17"/>
            </p:custDataLst>
          </p:nvPr>
        </p:nvSpPr>
        <p:spPr>
          <a:xfrm>
            <a:off x="8561705" y="269049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（三）认识社会</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4" name="文本框 23"/>
          <p:cNvSpPr txBox="1"/>
          <p:nvPr>
            <p:custDataLst>
              <p:tags r:id="rId18"/>
            </p:custDataLst>
          </p:nvPr>
        </p:nvSpPr>
        <p:spPr>
          <a:xfrm>
            <a:off x="8002905"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（六）学业规划评估与反馈</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5" name="文本框 24"/>
          <p:cNvSpPr txBox="1"/>
          <p:nvPr>
            <p:custDataLst>
              <p:tags r:id="rId19"/>
            </p:custDataLst>
          </p:nvPr>
        </p:nvSpPr>
        <p:spPr>
          <a:xfrm>
            <a:off x="4785360" y="3834765"/>
            <a:ext cx="2556510" cy="653415"/>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（五）学业规划分解</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6" name="文本框 25"/>
          <p:cNvSpPr txBox="1"/>
          <p:nvPr>
            <p:custDataLst>
              <p:tags r:id="rId20"/>
            </p:custDataLst>
          </p:nvPr>
        </p:nvSpPr>
        <p:spPr>
          <a:xfrm>
            <a:off x="1597660" y="3839845"/>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（四）转变学习</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和思维方式</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29" name="Freeform 31"/>
          <p:cNvSpPr/>
          <p:nvPr>
            <p:custDataLst>
              <p:tags r:id="rId21"/>
            </p:custDataLst>
          </p:nvPr>
        </p:nvSpPr>
        <p:spPr bwMode="auto">
          <a:xfrm rot="10800000">
            <a:off x="652723" y="481808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rgbClr val="1AA3AA"/>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2"/>
            </p:custDataLst>
          </p:nvPr>
        </p:nvSpPr>
        <p:spPr>
          <a:xfrm>
            <a:off x="1034415" y="4986020"/>
            <a:ext cx="2556510" cy="647700"/>
          </a:xfrm>
          <a:prstGeom prst="rect">
            <a:avLst/>
          </a:prstGeom>
          <a:noFill/>
        </p:spPr>
        <p:txBody>
          <a:bodyPr wrap="square" rtlCol="0" anchor="ctr" anchorCtr="0">
            <a:noAutofit/>
          </a:bodyPr>
          <a:p>
            <a:pPr marL="0" marR="0" lvl="0" indent="0" algn="ctr" defTabSz="914400" rtl="0" eaLnBrk="1" fontAlgn="auto" latinLnBrk="0" hangingPunct="1">
              <a:lnSpc>
                <a:spcPct val="120000"/>
              </a:lnSpc>
              <a:buClrTx/>
              <a:buSzTx/>
              <a:buFontTx/>
              <a:buNone/>
              <a:defRPr/>
            </a:pPr>
            <a:r>
              <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rPr>
              <a:t>（七）激励与惩罚</a:t>
            </a:r>
            <a:endParaRPr kumimoji="0" lang="zh-CN" altLang="en-US" b="1" u="none" strike="noStrike" kern="1200" cap="none" spc="150" normalizeH="0" noProof="0">
              <a:ln>
                <a:noFill/>
              </a:ln>
              <a:solidFill>
                <a:sysClr val="window" lastClr="FFFFFF"/>
              </a:solidFill>
              <a:effectLst>
                <a:outerShdw blurRad="38100" dist="38100" dir="2700000" algn="tl">
                  <a:srgbClr val="000000">
                    <a:alpha val="43137"/>
                  </a:srgbClr>
                </a:outerShdw>
              </a:effectLst>
              <a:uLnTx/>
              <a:uFillTx/>
              <a:latin typeface="Microsoft YaHei Bold" panose="020B0503020204020204" charset="-122"/>
              <a:ea typeface="Microsoft YaHei Bold"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216025" y="1727200"/>
            <a:ext cx="9760585" cy="839470"/>
          </a:xfrm>
          <a:prstGeom prst="rect">
            <a:avLst/>
          </a:prstGeom>
          <a:noFill/>
        </p:spPr>
        <p:txBody>
          <a:bodyPr wrap="square" rtlCol="0" anchor="b">
            <a:normAutofit lnSpcReduction="10000"/>
          </a:bodyPr>
          <a:p>
            <a:pPr marL="0" indent="0" algn="ctr">
              <a:lnSpc>
                <a:spcPct val="120000"/>
              </a:lnSpc>
              <a:spcBef>
                <a:spcPts val="0"/>
              </a:spcBef>
              <a:spcAft>
                <a:spcPts val="0"/>
              </a:spcAft>
              <a:buSzPct val="100000"/>
            </a:pPr>
            <a:r>
              <a:rPr lang="zh-CN" altLang="en-US" sz="4400" b="1" spc="300">
                <a:solidFill>
                  <a:srgbClr val="7EA9B2"/>
                </a:solidFill>
                <a:latin typeface="Arial" panose="020B0604020202020204" pitchFamily="34" charset="0"/>
                <a:ea typeface="微软雅黑" panose="020B0503020204020204" charset="-122"/>
              </a:rPr>
              <a:t>（一）明确学业目标</a:t>
            </a:r>
            <a:endParaRPr lang="zh-CN" altLang="en-US" sz="4400" b="1" spc="300">
              <a:solidFill>
                <a:srgbClr val="7EA9B2"/>
              </a:solidFill>
              <a:latin typeface="Arial" panose="020B0604020202020204" pitchFamily="34" charset="0"/>
              <a:ea typeface="微软雅黑" panose="020B0503020204020204" charset="-122"/>
            </a:endParaRPr>
          </a:p>
        </p:txBody>
      </p:sp>
      <p:sp>
        <p:nvSpPr>
          <p:cNvPr id="9" name="文本框 8"/>
          <p:cNvSpPr txBox="1"/>
          <p:nvPr>
            <p:custDataLst>
              <p:tags r:id="rId2"/>
            </p:custDataLst>
          </p:nvPr>
        </p:nvSpPr>
        <p:spPr>
          <a:xfrm>
            <a:off x="1216025" y="2849880"/>
            <a:ext cx="9760585" cy="2519045"/>
          </a:xfrm>
          <a:prstGeom prst="rect">
            <a:avLst/>
          </a:prstGeom>
          <a:noFill/>
        </p:spPr>
        <p:txBody>
          <a:bodyPr wrap="square" rtlCol="0">
            <a:noAutofit/>
          </a:bodyPr>
          <a:p>
            <a:pPr marL="0" lvl="0" indent="0" algn="just">
              <a:lnSpc>
                <a:spcPct val="135000"/>
              </a:lnSpc>
              <a:spcBef>
                <a:spcPts val="0"/>
              </a:spcBef>
              <a:spcAft>
                <a:spcPts val="0"/>
              </a:spcAft>
              <a:buSzPct val="100000"/>
            </a:pPr>
            <a:r>
              <a:rPr lang="zh-CN" altLang="en-US" sz="2000">
                <a:solidFill>
                  <a:sysClr val="windowText" lastClr="000000"/>
                </a:solidFill>
                <a:uFillTx/>
                <a:latin typeface="Arial" panose="020B0604020202020204" pitchFamily="34" charset="0"/>
                <a:ea typeface="微软雅黑" panose="020B0503020204020204" charset="-122"/>
              </a:rPr>
              <a:t>学业规划首先是要明确学业目标，学业目标的确定对大学生大学期间的发展方向及取得的成果产生直接影响，并间接影响未来的职业生涯。大学生应当尽快确定自己的学业目标及打算成为哪方面的人才、打算在哪个领域成才等，这样会大大增加自己事业成功的概率。对这些问题的不同答案不仅会影响个人学业生涯的设计，还会影响个人成功的机会。学业生涯规划的目标有短期目标和长期目标，而且在一定时期内还有可能对学业目标做出一定的调整。</a:t>
            </a:r>
            <a:endParaRPr lang="zh-CN" altLang="en-US" sz="2000">
              <a:solidFill>
                <a:sysClr val="windowText" lastClr="000000"/>
              </a:solidFill>
              <a:uFillTx/>
              <a:latin typeface="Arial" panose="020B0604020202020204" pitchFamily="34" charset="0"/>
              <a:ea typeface="微软雅黑" panose="020B0503020204020204" charset="-122"/>
            </a:endParaRPr>
          </a:p>
        </p:txBody>
      </p:sp>
      <p:sp>
        <p:nvSpPr>
          <p:cNvPr id="7" name="任意多边形: 形状 6"/>
          <p:cNvSpPr/>
          <p:nvPr>
            <p:custDataLst>
              <p:tags r:id="rId3"/>
            </p:custDataLst>
          </p:nvPr>
        </p:nvSpPr>
        <p:spPr>
          <a:xfrm>
            <a:off x="-1" y="0"/>
            <a:ext cx="12192000" cy="987990"/>
          </a:xfrm>
          <a:custGeom>
            <a:avLst/>
            <a:gdLst>
              <a:gd name="connsiteX0" fmla="*/ 0 w 12192000"/>
              <a:gd name="connsiteY0" fmla="*/ 0 h 987990"/>
              <a:gd name="connsiteX1" fmla="*/ 12192000 w 12192000"/>
              <a:gd name="connsiteY1" fmla="*/ 0 h 987990"/>
              <a:gd name="connsiteX2" fmla="*/ 12192000 w 12192000"/>
              <a:gd name="connsiteY2" fmla="*/ 728723 h 987990"/>
              <a:gd name="connsiteX3" fmla="*/ 12127528 w 12192000"/>
              <a:gd name="connsiteY3" fmla="*/ 741157 h 987990"/>
              <a:gd name="connsiteX4" fmla="*/ 11658601 w 12192000"/>
              <a:gd name="connsiteY4" fmla="*/ 778807 h 987990"/>
              <a:gd name="connsiteX5" fmla="*/ 10519550 w 12192000"/>
              <a:gd name="connsiteY5" fmla="*/ 530594 h 987990"/>
              <a:gd name="connsiteX6" fmla="*/ 10443609 w 12192000"/>
              <a:gd name="connsiteY6" fmla="*/ 488698 h 987990"/>
              <a:gd name="connsiteX7" fmla="*/ 10425678 w 12192000"/>
              <a:gd name="connsiteY7" fmla="*/ 508751 h 987990"/>
              <a:gd name="connsiteX8" fmla="*/ 8940801 w 12192000"/>
              <a:gd name="connsiteY8" fmla="*/ 987990 h 987990"/>
              <a:gd name="connsiteX9" fmla="*/ 7455924 w 12192000"/>
              <a:gd name="connsiteY9" fmla="*/ 508751 h 987990"/>
              <a:gd name="connsiteX10" fmla="*/ 7437992 w 12192000"/>
              <a:gd name="connsiteY10" fmla="*/ 488697 h 987990"/>
              <a:gd name="connsiteX11" fmla="*/ 7362050 w 12192000"/>
              <a:gd name="connsiteY11" fmla="*/ 530594 h 987990"/>
              <a:gd name="connsiteX12" fmla="*/ 6222999 w 12192000"/>
              <a:gd name="connsiteY12" fmla="*/ 778807 h 987990"/>
              <a:gd name="connsiteX13" fmla="*/ 4956784 w 12192000"/>
              <a:gd name="connsiteY13" fmla="*/ 460438 h 987990"/>
              <a:gd name="connsiteX14" fmla="*/ 4915553 w 12192000"/>
              <a:gd name="connsiteY14" fmla="*/ 430103 h 987990"/>
              <a:gd name="connsiteX15" fmla="*/ 4886988 w 12192000"/>
              <a:gd name="connsiteY15" fmla="*/ 455719 h 987990"/>
              <a:gd name="connsiteX16" fmla="*/ 3505198 w 12192000"/>
              <a:gd name="connsiteY16" fmla="*/ 892740 h 987990"/>
              <a:gd name="connsiteX17" fmla="*/ 2238982 w 12192000"/>
              <a:gd name="connsiteY17" fmla="*/ 541001 h 987990"/>
              <a:gd name="connsiteX18" fmla="*/ 2131358 w 12192000"/>
              <a:gd name="connsiteY18" fmla="*/ 461586 h 987990"/>
              <a:gd name="connsiteX19" fmla="*/ 2016416 w 12192000"/>
              <a:gd name="connsiteY19" fmla="*/ 533086 h 987990"/>
              <a:gd name="connsiteX20" fmla="*/ 660399 w 12192000"/>
              <a:gd name="connsiteY20" fmla="*/ 821366 h 987990"/>
              <a:gd name="connsiteX21" fmla="*/ 90133 w 12192000"/>
              <a:gd name="connsiteY21" fmla="*/ 777116 h 987990"/>
              <a:gd name="connsiteX22" fmla="*/ 0 w 12192000"/>
              <a:gd name="connsiteY22" fmla="*/ 760185 h 98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87990">
                <a:moveTo>
                  <a:pt x="0" y="0"/>
                </a:moveTo>
                <a:lnTo>
                  <a:pt x="12192000" y="0"/>
                </a:lnTo>
                <a:lnTo>
                  <a:pt x="12192000" y="728723"/>
                </a:lnTo>
                <a:lnTo>
                  <a:pt x="12127528" y="741157"/>
                </a:lnTo>
                <a:cubicBezTo>
                  <a:pt x="11978069" y="765708"/>
                  <a:pt x="11820855" y="778807"/>
                  <a:pt x="11658601" y="778807"/>
                </a:cubicBezTo>
                <a:cubicBezTo>
                  <a:pt x="11225924" y="778807"/>
                  <a:pt x="10829088" y="685658"/>
                  <a:pt x="10519550" y="530594"/>
                </a:cubicBezTo>
                <a:lnTo>
                  <a:pt x="10443609" y="488698"/>
                </a:lnTo>
                <a:lnTo>
                  <a:pt x="10425678" y="508751"/>
                </a:lnTo>
                <a:cubicBezTo>
                  <a:pt x="10103876" y="797889"/>
                  <a:pt x="9558911" y="987990"/>
                  <a:pt x="8940801" y="987990"/>
                </a:cubicBezTo>
                <a:cubicBezTo>
                  <a:pt x="8322691" y="987990"/>
                  <a:pt x="7777726" y="797889"/>
                  <a:pt x="7455924" y="508751"/>
                </a:cubicBezTo>
                <a:lnTo>
                  <a:pt x="7437992" y="488697"/>
                </a:lnTo>
                <a:lnTo>
                  <a:pt x="7362050" y="530594"/>
                </a:lnTo>
                <a:cubicBezTo>
                  <a:pt x="7052512" y="685658"/>
                  <a:pt x="6655677" y="778807"/>
                  <a:pt x="6222999" y="778807"/>
                </a:cubicBezTo>
                <a:cubicBezTo>
                  <a:pt x="5728513" y="778807"/>
                  <a:pt x="5280838" y="657143"/>
                  <a:pt x="4956784" y="460438"/>
                </a:cubicBezTo>
                <a:lnTo>
                  <a:pt x="4915553" y="430103"/>
                </a:lnTo>
                <a:lnTo>
                  <a:pt x="4886988" y="455719"/>
                </a:lnTo>
                <a:cubicBezTo>
                  <a:pt x="4558549" y="722619"/>
                  <a:pt x="4061497" y="892740"/>
                  <a:pt x="3505198" y="892740"/>
                </a:cubicBezTo>
                <a:cubicBezTo>
                  <a:pt x="3010710" y="892740"/>
                  <a:pt x="2563035" y="758323"/>
                  <a:pt x="2238982" y="541001"/>
                </a:cubicBezTo>
                <a:lnTo>
                  <a:pt x="2131358" y="461586"/>
                </a:lnTo>
                <a:lnTo>
                  <a:pt x="2016416" y="533086"/>
                </a:lnTo>
                <a:cubicBezTo>
                  <a:pt x="1669382" y="711200"/>
                  <a:pt x="1189956" y="821366"/>
                  <a:pt x="660399" y="821366"/>
                </a:cubicBezTo>
                <a:cubicBezTo>
                  <a:pt x="461814" y="821366"/>
                  <a:pt x="270280" y="805874"/>
                  <a:pt x="90133" y="777116"/>
                </a:cubicBezTo>
                <a:lnTo>
                  <a:pt x="0" y="760185"/>
                </a:ln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4"/>
            </p:custDataLst>
          </p:nvPr>
        </p:nvSpPr>
        <p:spPr>
          <a:xfrm flipH="1" flipV="1">
            <a:off x="0" y="5906082"/>
            <a:ext cx="12192000" cy="951918"/>
          </a:xfrm>
          <a:custGeom>
            <a:avLst/>
            <a:gdLst>
              <a:gd name="connsiteX0" fmla="*/ 9897256 w 12192000"/>
              <a:gd name="connsiteY0" fmla="*/ 951918 h 951918"/>
              <a:gd name="connsiteX1" fmla="*/ 8412379 w 12192000"/>
              <a:gd name="connsiteY1" fmla="*/ 472679 h 951918"/>
              <a:gd name="connsiteX2" fmla="*/ 8394447 w 12192000"/>
              <a:gd name="connsiteY2" fmla="*/ 452625 h 951918"/>
              <a:gd name="connsiteX3" fmla="*/ 8318505 w 12192000"/>
              <a:gd name="connsiteY3" fmla="*/ 494522 h 951918"/>
              <a:gd name="connsiteX4" fmla="*/ 7179454 w 12192000"/>
              <a:gd name="connsiteY4" fmla="*/ 742735 h 951918"/>
              <a:gd name="connsiteX5" fmla="*/ 5913238 w 12192000"/>
              <a:gd name="connsiteY5" fmla="*/ 424366 h 951918"/>
              <a:gd name="connsiteX6" fmla="*/ 5872006 w 12192000"/>
              <a:gd name="connsiteY6" fmla="*/ 394031 h 951918"/>
              <a:gd name="connsiteX7" fmla="*/ 5843443 w 12192000"/>
              <a:gd name="connsiteY7" fmla="*/ 419647 h 951918"/>
              <a:gd name="connsiteX8" fmla="*/ 4461652 w 12192000"/>
              <a:gd name="connsiteY8" fmla="*/ 856668 h 951918"/>
              <a:gd name="connsiteX9" fmla="*/ 3195436 w 12192000"/>
              <a:gd name="connsiteY9" fmla="*/ 504929 h 951918"/>
              <a:gd name="connsiteX10" fmla="*/ 3087812 w 12192000"/>
              <a:gd name="connsiteY10" fmla="*/ 425514 h 951918"/>
              <a:gd name="connsiteX11" fmla="*/ 2972871 w 12192000"/>
              <a:gd name="connsiteY11" fmla="*/ 497014 h 951918"/>
              <a:gd name="connsiteX12" fmla="*/ 1616853 w 12192000"/>
              <a:gd name="connsiteY12" fmla="*/ 785294 h 951918"/>
              <a:gd name="connsiteX13" fmla="*/ 26666 w 12192000"/>
              <a:gd name="connsiteY13" fmla="*/ 351348 h 951918"/>
              <a:gd name="connsiteX14" fmla="*/ 0 w 12192000"/>
              <a:gd name="connsiteY14" fmla="*/ 326133 h 951918"/>
              <a:gd name="connsiteX15" fmla="*/ 0 w 12192000"/>
              <a:gd name="connsiteY15" fmla="*/ 0 h 951918"/>
              <a:gd name="connsiteX16" fmla="*/ 12192000 w 12192000"/>
              <a:gd name="connsiteY16" fmla="*/ 0 h 951918"/>
              <a:gd name="connsiteX17" fmla="*/ 12192000 w 12192000"/>
              <a:gd name="connsiteY17" fmla="*/ 711326 h 951918"/>
              <a:gd name="connsiteX18" fmla="*/ 12146128 w 12192000"/>
              <a:gd name="connsiteY18" fmla="*/ 705085 h 951918"/>
              <a:gd name="connsiteX19" fmla="*/ 11476005 w 12192000"/>
              <a:gd name="connsiteY19" fmla="*/ 494522 h 951918"/>
              <a:gd name="connsiteX20" fmla="*/ 11400064 w 12192000"/>
              <a:gd name="connsiteY20" fmla="*/ 452626 h 951918"/>
              <a:gd name="connsiteX21" fmla="*/ 11382132 w 12192000"/>
              <a:gd name="connsiteY21" fmla="*/ 472679 h 951918"/>
              <a:gd name="connsiteX22" fmla="*/ 9897256 w 12192000"/>
              <a:gd name="connsiteY22" fmla="*/ 951918 h 95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2000" h="951918">
                <a:moveTo>
                  <a:pt x="9897256" y="951918"/>
                </a:moveTo>
                <a:cubicBezTo>
                  <a:pt x="9279146" y="951918"/>
                  <a:pt x="8734181" y="761817"/>
                  <a:pt x="8412379" y="472679"/>
                </a:cubicBezTo>
                <a:lnTo>
                  <a:pt x="8394447" y="452625"/>
                </a:lnTo>
                <a:lnTo>
                  <a:pt x="8318505" y="494522"/>
                </a:lnTo>
                <a:cubicBezTo>
                  <a:pt x="8008967" y="649586"/>
                  <a:pt x="7612131" y="742735"/>
                  <a:pt x="7179454" y="742735"/>
                </a:cubicBezTo>
                <a:cubicBezTo>
                  <a:pt x="6684967" y="742735"/>
                  <a:pt x="6237292" y="621071"/>
                  <a:pt x="5913238" y="424366"/>
                </a:cubicBezTo>
                <a:lnTo>
                  <a:pt x="5872006" y="394031"/>
                </a:lnTo>
                <a:lnTo>
                  <a:pt x="5843443" y="419647"/>
                </a:lnTo>
                <a:cubicBezTo>
                  <a:pt x="5515003" y="686547"/>
                  <a:pt x="5017951" y="856668"/>
                  <a:pt x="4461652" y="856668"/>
                </a:cubicBezTo>
                <a:cubicBezTo>
                  <a:pt x="3967164" y="856668"/>
                  <a:pt x="3519489" y="722251"/>
                  <a:pt x="3195436" y="504929"/>
                </a:cubicBezTo>
                <a:lnTo>
                  <a:pt x="3087812" y="425514"/>
                </a:lnTo>
                <a:lnTo>
                  <a:pt x="2972871" y="497014"/>
                </a:lnTo>
                <a:cubicBezTo>
                  <a:pt x="2625836" y="675128"/>
                  <a:pt x="2146411" y="785294"/>
                  <a:pt x="1616853" y="785294"/>
                </a:cubicBezTo>
                <a:cubicBezTo>
                  <a:pt x="954905" y="785294"/>
                  <a:pt x="371291" y="613160"/>
                  <a:pt x="26666" y="351348"/>
                </a:cubicBezTo>
                <a:lnTo>
                  <a:pt x="0" y="326133"/>
                </a:lnTo>
                <a:lnTo>
                  <a:pt x="0" y="0"/>
                </a:lnTo>
                <a:lnTo>
                  <a:pt x="12192000" y="0"/>
                </a:lnTo>
                <a:lnTo>
                  <a:pt x="12192000" y="711326"/>
                </a:lnTo>
                <a:lnTo>
                  <a:pt x="12146128" y="705085"/>
                </a:lnTo>
                <a:cubicBezTo>
                  <a:pt x="11897028" y="664167"/>
                  <a:pt x="11669466" y="591437"/>
                  <a:pt x="11476005" y="494522"/>
                </a:cubicBezTo>
                <a:lnTo>
                  <a:pt x="11400064" y="452626"/>
                </a:lnTo>
                <a:lnTo>
                  <a:pt x="11382132" y="472679"/>
                </a:lnTo>
                <a:cubicBezTo>
                  <a:pt x="11060331" y="761817"/>
                  <a:pt x="10515366" y="951918"/>
                  <a:pt x="9897256" y="951918"/>
                </a:cubicBezTo>
                <a:close/>
              </a:path>
            </a:pathLst>
          </a:custGeom>
          <a:solidFill>
            <a:srgbClr val="7EA9B2"/>
          </a:solidFill>
          <a:ln>
            <a:noFill/>
          </a:ln>
          <a:effectLst>
            <a:outerShdw blurRad="254000" dir="5400000" algn="ctr" rotWithShape="0">
              <a:prstClr val="black">
                <a:alpha val="11000"/>
              </a:prstClr>
            </a:outerShdw>
          </a:effectLst>
        </p:spPr>
        <p:style>
          <a:lnRef idx="2">
            <a:srgbClr val="7EA9B2">
              <a:shade val="50000"/>
            </a:srgbClr>
          </a:lnRef>
          <a:fillRef idx="1">
            <a:srgbClr val="7EA9B2"/>
          </a:fillRef>
          <a:effectRef idx="0">
            <a:srgbClr val="7EA9B2"/>
          </a:effectRef>
          <a:fontRef idx="minor">
            <a:sysClr val="window" lastClr="FFFFFF"/>
          </a:fontRef>
        </p:style>
        <p:txBody>
          <a:bodyPr wrap="square" rtlCol="0" anchor="ctr">
            <a:no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transition spd="slow" advClick="0" advTm="1000">
    <p:push dir="u"/>
  </p:transition>
</p:sld>
</file>

<file path=ppt/tags/tag1.xml><?xml version="1.0" encoding="utf-8"?>
<p:tagLst xmlns:p="http://schemas.openxmlformats.org/presentationml/2006/main">
  <p:tag name="KSO_WM_TAG_VERSION" val="1.0"/>
  <p:tag name="KSO_WM_TEMPLATE_CATEGORY" val="diagram"/>
  <p:tag name="KSO_WM_TEMPLATE_INDEX" val="2016081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101.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10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1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1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12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123.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2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50_6*l_h_i*1_1_4"/>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50_6*l_h_i*1_1_3"/>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50_6*l_h_i*1_1_2"/>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50_6*l_h_i*1_3_2"/>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50_6*l_h_i*1_3_3"/>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50_6*l_h_i*1_3_4"/>
  <p:tag name="KSO_WM_TEMPLATE_CATEGORY" val="diagram"/>
  <p:tag name="KSO_WM_TEMPLATE_INDEX" val="35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50_6*l_h_i*1_5_2"/>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50_6*l_h_i*1_5_3"/>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50_6*l_h_i*1_5_4"/>
  <p:tag name="KSO_WM_TEMPLATE_CATEGORY" val="diagram"/>
  <p:tag name="KSO_WM_TEMPLATE_INDEX" val="35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50_6*l_h_i*1_2_2"/>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50_6*l_h_i*1_2_3"/>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50_6*l_h_i*1_2_4"/>
  <p:tag name="KSO_WM_TEMPLATE_CATEGORY" val="diagram"/>
  <p:tag name="KSO_WM_TEMPLATE_INDEX" val="35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50_6*l_h_i*1_4_2"/>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50_6*l_h_i*1_4_3"/>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50_6*l_h_i*1_4_4"/>
  <p:tag name="KSO_WM_TEMPLATE_CATEGORY" val="diagram"/>
  <p:tag name="KSO_WM_TEMPLATE_INDEX" val="35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350_6*l_h_i*1_6_2"/>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350_6*l_h_i*1_6_3"/>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350_6*l_h_i*1_6_4"/>
  <p:tag name="KSO_WM_TEMPLATE_CATEGORY" val="diagram"/>
  <p:tag name="KSO_WM_TEMPLATE_INDEX" val="350"/>
  <p:tag name="KSO_WM_UNIT_LAYERLEVEL" val="1_1_1"/>
  <p:tag name="KSO_WM_TAG_VERSION" val="1.0"/>
  <p:tag name="KSO_WM_BEAUTIFY_FLAG" val="#wm#"/>
  <p:tag name="KSO_WM_UNIT_FILL_FORE_SCHEMECOLOR_INDEX" val="10"/>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350_6*l_h_i*1_1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350_6*l_h_i*1_3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350_6*l_h_i*1_5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350_6*l_h_i*1_4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350_6*l_h_i*1_2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350_6*l_h_i*1_6_1"/>
  <p:tag name="KSO_WM_TEMPLATE_CATEGORY" val="diagram"/>
  <p:tag name="KSO_WM_TEMPLATE_INDEX" val="350"/>
  <p:tag name="KSO_WM_UNIT_LAYERLEVEL" val="1_1_1"/>
  <p:tag name="KSO_WM_TAG_VERSION" val="1.0"/>
  <p:tag name="KSO_WM_BEAUTIFY_FLAG" val="#wm#"/>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60.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50_6*l_h_f*1_3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50_6*l_h_f*1_2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50_6*l_h_f*1_1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50_6*l_h_f*1_4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4.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350_6*l_h_f*1_6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5.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50_6*l_h_f*1_5_1"/>
  <p:tag name="KSO_WM_TEMPLATE_CATEGORY" val="diagram"/>
  <p:tag name="KSO_WM_TEMPLATE_INDEX" val="350"/>
  <p:tag name="KSO_WM_UNIT_LAYERLEVEL" val="1_1_1"/>
  <p:tag name="KSO_WM_TAG_VERSION" val="1.0"/>
  <p:tag name="KSO_WM_BEAUTIFY_FLAG" val="#wm#"/>
  <p:tag name="KSO_WM_UNIT_PRESET_TEXT" val="单击此处添加文本"/>
  <p:tag name="KSO_WM_UNIT_TEXT_FILL_FORE_SCHEMECOLOR_INDEX" val="14"/>
  <p:tag name="KSO_WM_UNIT_TEXT_FILL_TYPE" val="1"/>
</p:tagLst>
</file>

<file path=ppt/tags/tag166.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2_1*i*1"/>
  <p:tag name="KSO_WM_TEMPLATE_CATEGORY" val="diagram"/>
  <p:tag name="KSO_WM_TEMPLATE_INDEX" val="20205202"/>
  <p:tag name="KSO_WM_UNIT_LAYERLEVEL" val="1"/>
  <p:tag name="KSO_WM_TAG_VERSION" val="1.0"/>
  <p:tag name="KSO_WM_BEAUTIFY_FLAG" val="#wm#"/>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202_1*i*2"/>
  <p:tag name="KSO_WM_TEMPLATE_CATEGORY" val="diagram"/>
  <p:tag name="KSO_WM_TEMPLATE_INDEX" val="20205202"/>
  <p:tag name="KSO_WM_UNIT_LAYERLEVEL" val="1"/>
  <p:tag name="KSO_WM_TAG_VERSION" val="1.0"/>
  <p:tag name="KSO_WM_BEAUTIFY_FLAG" val="#wm#"/>
</p:tagLst>
</file>

<file path=ppt/tags/tag169.xml><?xml version="1.0" encoding="utf-8"?>
<p:tagLst xmlns:p="http://schemas.openxmlformats.org/presentationml/2006/main">
  <p:tag name="KSO_WM_UNIT_ISCONTENTSTITLE"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5202_1*a*1"/>
  <p:tag name="KSO_WM_TEMPLATE_CATEGORY" val="diagram"/>
  <p:tag name="KSO_WM_TEMPLATE_INDEX" val="20205202"/>
  <p:tag name="KSO_WM_UNIT_LAYERLEVEL" val="1"/>
  <p:tag name="KSO_WM_TAG_VERSION" val="1.0"/>
  <p:tag name="KSO_WM_BEAUTIFY_FLAG" val="#wm#"/>
  <p:tag name="KSO_WM_UNIT_NOCLEAR" val="0"/>
  <p:tag name="KSO_WM_UNIT_TEXT_PART_ID_V2" val="a-4-1"/>
  <p:tag name="KSO_WM_UNIT_ISNUMDGMTITLE" val="0"/>
  <p:tag name="KSO_WM_UNIT_PRESET_TEXT" val="单击此处&#13;添加大标题"/>
</p:tagLst>
</file>

<file path=ppt/tags/tag17.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2_1*i*4"/>
  <p:tag name="KSO_WM_TEMPLATE_CATEGORY" val="diagram"/>
  <p:tag name="KSO_WM_TEMPLATE_INDEX" val="20205202"/>
  <p:tag name="KSO_WM_UNIT_LAYERLEVEL" val="1"/>
  <p:tag name="KSO_WM_TAG_VERSION" val="1.0"/>
  <p:tag name="KSO_WM_BEAUTIFY_FLAG" val="#wm#"/>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2_1*i*5"/>
  <p:tag name="KSO_WM_TEMPLATE_CATEGORY" val="diagram"/>
  <p:tag name="KSO_WM_TEMPLATE_INDEX" val="20205202"/>
  <p:tag name="KSO_WM_UNIT_LAYERLEVEL" val="1"/>
  <p:tag name="KSO_WM_TAG_VERSION" val="1.0"/>
  <p:tag name="KSO_WM_BEAUTIFY_FLAG" val="#wm#"/>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2_1*i*6"/>
  <p:tag name="KSO_WM_TEMPLATE_CATEGORY" val="diagram"/>
  <p:tag name="KSO_WM_TEMPLATE_INDEX" val="20205202"/>
  <p:tag name="KSO_WM_UNIT_LAYERLEVEL" val="1"/>
  <p:tag name="KSO_WM_TAG_VERSION" val="1.0"/>
  <p:tag name="KSO_WM_BEAUTIFY_FLAG" val="#wm#"/>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2_1*i*7"/>
  <p:tag name="KSO_WM_TEMPLATE_CATEGORY" val="diagram"/>
  <p:tag name="KSO_WM_TEMPLATE_INDEX" val="20205202"/>
  <p:tag name="KSO_WM_UNIT_LAYERLEVEL" val="1"/>
  <p:tag name="KSO_WM_TAG_VERSION" val="1.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202_1*i*8"/>
  <p:tag name="KSO_WM_TEMPLATE_CATEGORY" val="diagram"/>
  <p:tag name="KSO_WM_TEMPLATE_INDEX" val="20205202"/>
  <p:tag name="KSO_WM_UNIT_LAYERLEVEL" val="1"/>
  <p:tag name="KSO_WM_TAG_VERSION" val="1.0"/>
  <p:tag name="KSO_WM_BEAUTIFY_FLAG" val="#wm#"/>
</p:tagLst>
</file>

<file path=ppt/tags/tag175.xml><?xml version="1.0" encoding="utf-8"?>
<p:tagLst xmlns:p="http://schemas.openxmlformats.org/presentationml/2006/main">
  <p:tag name="KSO_WM_BEAUTIFY_FLAG" val="#wm#"/>
  <p:tag name="KSO_WM_TEMPLATE_CATEGORY" val="diagram"/>
  <p:tag name="KSO_WM_TEMPLATE_INDEX" val="20205202"/>
  <p:tag name="KSO_WM_SLIDE_ID" val="diagram20205202_1"/>
  <p:tag name="KSO_WM_TEMPLATE_SUBCATEGORY" val="0"/>
  <p:tag name="KSO_WM_TEMPLATE_MASTER_TYPE" val="0"/>
  <p:tag name="KSO_WM_TEMPLATE_COLOR_TYPE" val="1"/>
  <p:tag name="KSO_WM_SLIDE_ITEM_CNT" val="0"/>
  <p:tag name="KSO_WM_SLIDE_INDEX" val="1"/>
  <p:tag name="KSO_WM_TAG_VERSION" val="1.0"/>
  <p:tag name="KSO_WM_SLIDE_LAYOUT" val="a_b_f"/>
  <p:tag name="KSO_WM_SLIDE_LAYOUT_CNT" val="1_1_1"/>
  <p:tag name="KSO_WM_SLIDE_TYPE" val="text"/>
  <p:tag name="KSO_WM_SLIDE_SUBTYPE" val="pureTxt"/>
  <p:tag name="KSO_WM_SLIDE_SIZE" val="903*486"/>
  <p:tag name="KSO_WM_SLIDE_POSITION" val="20*26"/>
</p:tagLst>
</file>

<file path=ppt/tags/tag17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8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SHADOW_SCHEMECOLOR_INDEX" val="5"/>
  <p:tag name="KSO_WM_UNIT_TEXT_FILL_FORE_SCHEMECOLOR_INDEX" val="13"/>
  <p:tag name="KSO_WM_UNIT_TEXT_FILL_TYPE" val="1"/>
</p:tagLst>
</file>

<file path=ppt/tags/tag18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SHADOW_SCHEMECOLOR_INDEX" val="14"/>
  <p:tag name="KSO_WM_UNIT_TEXT_FILL_FORE_SCHEMECOLOR_INDEX" val="2"/>
  <p:tag name="KSO_WM_UNIT_TEXT_FILL_TYPE" val="1"/>
</p:tagLst>
</file>

<file path=ppt/tags/tag18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1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1_3"/>
  <p:tag name="KSO_WM_UNIT_LINE_FORE_SCHEMECOLOR_INDEX" val="14"/>
  <p:tag name="KSO_WM_UNIT_LINE_FILL_TYPE" val="2"/>
  <p:tag name="KSO_WM_UNIT_TEXT_FILL_FORE_SCHEMECOLOR_INDEX" val="14"/>
  <p:tag name="KSO_WM_UNIT_TEXT_FILL_TYPE" val="1"/>
</p:tagLst>
</file>

<file path=ppt/tags/tag18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2_1"/>
  <p:tag name="KSO_WM_UNIT_FILL_FORE_SCHEMECOLOR_INDEX" val="6"/>
  <p:tag name="KSO_WM_UNIT_FILL_TYPE" val="1"/>
  <p:tag name="KSO_WM_UNIT_SHADOW_SCHEMECOLOR_INDEX" val="5"/>
  <p:tag name="KSO_WM_UNIT_TEXT_FILL_FORE_SCHEMECOLOR_INDEX" val="13"/>
  <p:tag name="KSO_WM_UNIT_TEXT_FILL_TYPE" val="1"/>
</p:tagLst>
</file>

<file path=ppt/tags/tag18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SHADOW_SCHEMECOLOR_INDEX" val="14"/>
  <p:tag name="KSO_WM_UNIT_TEXT_FILL_FORE_SCHEMECOLOR_INDEX" val="2"/>
  <p:tag name="KSO_WM_UNIT_TEXT_FILL_TYPE" val="1"/>
</p:tagLst>
</file>

<file path=ppt/tags/tag18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2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2_3"/>
  <p:tag name="KSO_WM_UNIT_LINE_FORE_SCHEMECOLOR_INDEX" val="14"/>
  <p:tag name="KSO_WM_UNIT_LINE_FILL_TYPE" val="2"/>
  <p:tag name="KSO_WM_UNIT_TEXT_FILL_FORE_SCHEMECOLOR_INDEX" val="14"/>
  <p:tag name="KSO_WM_UNIT_TEXT_FILL_TYPE" val="1"/>
</p:tagLst>
</file>

<file path=ppt/tags/tag188.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3_1"/>
  <p:tag name="KSO_WM_UNIT_FILL_FORE_SCHEMECOLOR_INDEX" val="7"/>
  <p:tag name="KSO_WM_UNIT_FILL_TYPE" val="1"/>
  <p:tag name="KSO_WM_UNIT_SHADOW_SCHEMECOLOR_INDEX" val="5"/>
  <p:tag name="KSO_WM_UNIT_TEXT_FILL_FORE_SCHEMECOLOR_INDEX" val="13"/>
  <p:tag name="KSO_WM_UNIT_TEXT_FILL_TYPE" val="1"/>
</p:tagLst>
</file>

<file path=ppt/tags/tag189.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SHADOW_SCHEMECOLOR_INDEX" val="14"/>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190.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3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3_3"/>
  <p:tag name="KSO_WM_UNIT_LINE_FORE_SCHEMECOLOR_INDEX" val="14"/>
  <p:tag name="KSO_WM_UNIT_LINE_FILL_TYPE" val="2"/>
  <p:tag name="KSO_WM_UNIT_TEXT_FILL_FORE_SCHEMECOLOR_INDEX" val="14"/>
  <p:tag name="KSO_WM_UNIT_TEXT_FILL_TYPE" val="1"/>
</p:tagLst>
</file>

<file path=ppt/tags/tag191.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1"/>
  <p:tag name="KSO_WM_UNIT_LAYERLEVEL" val="1_1_1"/>
  <p:tag name="KSO_WM_UNIT_HIGHLIGHT" val="0"/>
  <p:tag name="KSO_WM_UNIT_COMPATIBLE" val="0"/>
  <p:tag name="KSO_WM_UNIT_NOCLEAR" val="0"/>
  <p:tag name="KSO_WM_UNIT_DIAGRAM_ISNUMVISUAL" val="0"/>
  <p:tag name="KSO_WM_UNIT_DIAGRAM_ISREFERUNIT" val="0"/>
  <p:tag name="KSO_WM_DIAGRAM_GROUP_CODE" val="l1-1"/>
  <p:tag name="KSO_WM_UNIT_TYPE" val="l_h_i"/>
  <p:tag name="KSO_WM_UNIT_INDEX" val="1_4_1"/>
  <p:tag name="KSO_WM_UNIT_FILL_FORE_SCHEMECOLOR_INDEX" val="8"/>
  <p:tag name="KSO_WM_UNIT_FILL_TYPE" val="1"/>
  <p:tag name="KSO_WM_UNIT_SHADOW_SCHEMECOLOR_INDEX" val="5"/>
  <p:tag name="KSO_WM_UNIT_TEXT_FILL_FORE_SCHEMECOLOR_INDEX" val="13"/>
  <p:tag name="KSO_WM_UNIT_TEXT_FILL_TYPE" val="1"/>
</p:tagLst>
</file>

<file path=ppt/tags/tag19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SHADOW_SCHEMECOLOR_INDEX" val="14"/>
  <p:tag name="KSO_WM_UNIT_TEXT_FILL_FORE_SCHEMECOLOR_INDEX" val="2"/>
  <p:tag name="KSO_WM_UNIT_TEXT_FILL_TYPE" val="1"/>
</p:tagLst>
</file>

<file path=ppt/tags/tag19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4*l_h_i*1_4_3"/>
  <p:tag name="KSO_WM_UNIT_LAYERLEVEL" val="1_1_1"/>
  <p:tag name="KSO_WM_UNIT_HIGHLIGHT" val="0"/>
  <p:tag name="KSO_WM_UNIT_COMPATIBLE" val="0"/>
  <p:tag name="KSO_WM_UNIT_ISCONTENTSTITLE" val="0"/>
  <p:tag name="KSO_WM_UNIT_NOCLEAR" val="0"/>
  <p:tag name="KSO_WM_UNIT_DIAGRAM_ISNUMVISUAL" val="0"/>
  <p:tag name="KSO_WM_UNIT_DIAGRAM_ISREFERUNIT" val="0"/>
  <p:tag name="KSO_WM_DIAGRAM_GROUP_CODE" val="l1-1"/>
  <p:tag name="KSO_WM_UNIT_TYPE" val="l_h_i"/>
  <p:tag name="KSO_WM_UNIT_INDEX" val="1_4_3"/>
  <p:tag name="KSO_WM_UNIT_LINE_FORE_SCHEMECOLOR_INDEX" val="14"/>
  <p:tag name="KSO_WM_UNIT_LINE_FILL_TYPE" val="2"/>
  <p:tag name="KSO_WM_UNIT_TEXT_FILL_FORE_SCHEMECOLOR_INDEX" val="14"/>
  <p:tag name="KSO_WM_UNIT_TEX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1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PRESET_TEXT" val="单击此处添加文本具体内容"/>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2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PRESET_TEXT" val="单击此处添加文本具体内容"/>
  <p:tag name="KSO_WM_UNIT_TEXT_FILL_FORE_SCHEMECOLOR_INDEX" val="13"/>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3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PRESET_TEXT" val="单击此处添加文本具体内容"/>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160007_4*l_h_f*1_4_1"/>
  <p:tag name="KSO_WM_TEMPLATE_CATEGORY" val="diagram"/>
  <p:tag name="KSO_WM_TEMPLATE_INDEX" val="160007"/>
  <p:tag name="KSO_WM_UNIT_LAYERLEVEL" val="1_1_1"/>
  <p:tag name="KSO_WM_TAG_VERSION" val="1.0"/>
  <p:tag name="KSO_WM_BEAUTIFY_FLAG" val="#wm#"/>
  <p:tag name="KSO_WM_UNIT_NOCLEAR" val="0"/>
  <p:tag name="KSO_WM_DIAGRAM_GROUP_CODE" val="l1-1"/>
  <p:tag name="KSO_WM_UNIT_TYPE" val="l_h_f"/>
  <p:tag name="KSO_WM_UNIT_INDEX" val="1_4_1"/>
  <p:tag name="KSO_WM_UNIT_PRESET_TEXT" val="单击此处添加文本具体内容"/>
  <p:tag name="KSO_WM_UNIT_TEXT_FILL_FORE_SCHEMECOLOR_INDEX" val="13"/>
  <p:tag name="KSO_WM_UNIT_TEXT_FILL_TYPE" val="1"/>
</p:tagLst>
</file>

<file path=ppt/tags/tag198.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199.xml><?xml version="1.0" encoding="utf-8"?>
<p:tagLst xmlns:p="http://schemas.openxmlformats.org/presentationml/2006/main">
  <p:tag name="KSO_WM_UNIT_ISCONTENTS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37_4*a*1"/>
  <p:tag name="KSO_WM_TEMPLATE_CATEGORY" val="diagram"/>
  <p:tag name="KSO_WM_TEMPLATE_INDEX" val="2019893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TAG_VERSION" val="1.0"/>
  <p:tag name="KSO_WM_TEMPLATE_CATEGORY" val="diagram"/>
  <p:tag name="KSO_WM_TEMPLATE_INDEX" val="2016081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37_4*i*1"/>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0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8937_4*f*1"/>
  <p:tag name="KSO_WM_TEMPLATE_CATEGORY" val="diagram"/>
  <p:tag name="KSO_WM_TEMPLATE_INDEX" val="20198937"/>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05.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06.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210.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11.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37_4*i*2"/>
  <p:tag name="KSO_WM_TEMPLATE_CATEGORY" val="diagram"/>
  <p:tag name="KSO_WM_TEMPLATE_INDEX" val="20198937"/>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1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1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2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2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UNIT_USESOURCEFORMAT_APPLY" val="1"/>
</p:tagLst>
</file>

<file path=ppt/tags/tag221.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22.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37_4*l_h_i*1_5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2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98937_4*l_h_i*1_5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26.xml><?xml version="1.0" encoding="utf-8"?>
<p:tagLst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37_4*l_h_a*1_5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1"/>
</p:tagLst>
</file>

<file path=ppt/tags/tag227.xml><?xml version="1.0" encoding="utf-8"?>
<p:tagLst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37_4*l_h_f*1_5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BEAUTIFY_FLAG" val="#wm#"/>
  <p:tag name="KSO_WM_TEMPLATE_CATEGORY" val="diagram"/>
  <p:tag name="KSO_WM_TEMPLATE_INDEX" val="20198937"/>
  <p:tag name="KSO_WM_SLIDE_ID" val="diagram20198937_4"/>
  <p:tag name="KSO_WM_TEMPLATE_SUBCATEGORY" val="0"/>
  <p:tag name="KSO_WM_TEMPLATE_MASTER_TYPE" val="0"/>
  <p:tag name="KSO_WM_TEMPLATE_COLOR_TYPE" val="1"/>
  <p:tag name="KSO_WM_SLIDE_TYPE" val="text"/>
  <p:tag name="KSO_WM_SLIDE_SUBTYPE" val="diag"/>
  <p:tag name="KSO_WM_SLIDE_ITEM_CNT" val="5"/>
  <p:tag name="KSO_WM_SLIDE_INDEX" val="4"/>
  <p:tag name="KSO_WM_SLIDE_SIZE" val="960.2*324.475"/>
  <p:tag name="KSO_WM_SLIDE_POSITION" val="0*192.325"/>
  <p:tag name="KSO_WM_DIAGRAM_GROUP_CODE" val="l1-1"/>
  <p:tag name="KSO_WM_SLIDE_DIAGTYPE" val="l"/>
  <p:tag name="KSO_WM_TAG_VERSION" val="1.0"/>
  <p:tag name="KSO_WM_SLIDE_LAYOUT" val="a_f_l"/>
  <p:tag name="KSO_WM_SLIDE_LAYOUT_CNT" val="1_1_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23.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23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23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599_3*l_h_i*1_1_1"/>
  <p:tag name="KSO_WM_TEMPLATE_CATEGORY" val="diagram"/>
  <p:tag name="KSO_WM_TEMPLATE_INDEX" val="20170599"/>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23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599_3*l_h_i*1_2_1"/>
  <p:tag name="KSO_WM_TEMPLATE_CATEGORY" val="diagram"/>
  <p:tag name="KSO_WM_TEMPLATE_INDEX" val="20170599"/>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238.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599_3*l_h_f*1_2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39.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70599_3*l_h_a*1_2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4.xml><?xml version="1.0" encoding="utf-8"?>
<p:tagLst xmlns:p="http://schemas.openxmlformats.org/presentationml/2006/main">
  <p:tag name="KSO_WM_MEDIACOVER_FLAG" val="1"/>
  <p:tag name="KSO_WM_UNIT_MEDIACOVER_BTN_STATE" val="1"/>
  <p:tag name="KSO_WM_UNIT_MEDIACOVER_BTNRECT" val="5642*3018*694*6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40.xml><?xml version="1.0" encoding="utf-8"?>
<p:tagLst xmlns:p="http://schemas.openxmlformats.org/presentationml/2006/main">
  <p:tag name="KSO_WM_UNIT_ISCONTENTSTITLE" val="0"/>
  <p:tag name="KSO_WM_UNIT_DIAGRAM_MODELTYPE" val="stripeEnum"/>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599_3*l_h_f*1_1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41.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1_2"/>
  <p:tag name="KSO_WM_UNIT_ID" val="diagram20170599_3*l_h_f*1_1_2"/>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42.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248.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25.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2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599_3*l_h_i*1_3_1"/>
  <p:tag name="KSO_WM_TEMPLATE_CATEGORY" val="diagram"/>
  <p:tag name="KSO_WM_TEMPLATE_INDEX" val="20170599"/>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251.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70599_3*l_h_a*1_4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52.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599_3*l_h_f*1_4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599_3*l_h_i*1_4_1"/>
  <p:tag name="KSO_WM_TEMPLATE_CATEGORY" val="diagram"/>
  <p:tag name="KSO_WM_TEMPLATE_INDEX" val="20170599"/>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Lst>
</file>

<file path=ppt/tags/tag254.xml><?xml version="1.0" encoding="utf-8"?>
<p:tagLst xmlns:p="http://schemas.openxmlformats.org/presentationml/2006/main">
  <p:tag name="KSO_WM_UNIT_DIAGRAM_MODELTYPE" val="stripeEnum"/>
  <p:tag name="KSO_WM_UNIT_ISCONTENTS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70599_3*l_h_a*1_3_1"/>
  <p:tag name="KSO_WM_TEMPLATE_CATEGORY" val="diagram"/>
  <p:tag name="KSO_WM_TEMPLATE_INDEX" val="20170599"/>
  <p:tag name="KSO_WM_UNIT_LAYERLEVEL" val="1_1_1"/>
  <p:tag name="KSO_WM_TAG_VERSION" val="1.0"/>
  <p:tag name="KSO_WM_BEAUTIFY_FLAG" val="#wm#"/>
  <p:tag name="KSO_WM_UNIT_PRESET_TEXT" val="单击此处添加标题"/>
  <p:tag name="KSO_WM_UNIT_USESOURCEFORMAT_APPLY" val="1"/>
</p:tagLst>
</file>

<file path=ppt/tags/tag255.xml><?xml version="1.0" encoding="utf-8"?>
<p:tagLst xmlns:p="http://schemas.openxmlformats.org/presentationml/2006/main">
  <p:tag name="KSO_WM_UNIT_DIAGRAM_MODELTYPE" val="stripeEnum"/>
  <p:tag name="KSO_WM_UNIT_NOCLEAR" val="0"/>
  <p:tag name="KSO_WM_UNIT_VALUE" val="9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599_3*l_h_f*1_3_1"/>
  <p:tag name="KSO_WM_TEMPLATE_CATEGORY" val="diagram"/>
  <p:tag name="KSO_WM_TEMPLATE_INDEX" val="20170599"/>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1"/>
</p:tagLst>
</file>

<file path=ppt/tags/tag256.xml><?xml version="1.0" encoding="utf-8"?>
<p:tagLst xmlns:p="http://schemas.openxmlformats.org/presentationml/2006/main">
  <p:tag name="KSO_WM_BEAUTIFY_FLAG" val="#wm#"/>
  <p:tag name="KSO_WM_TEMPLATE_CATEGORY" val="diagram"/>
  <p:tag name="KSO_WM_TEMPLATE_INDEX" val="20170599"/>
  <p:tag name="KSO_WM_SLIDE_ID" val="diagram20170599_4"/>
  <p:tag name="KSO_WM_TEMPLATE_SUBCATEGORY" val="0"/>
  <p:tag name="KSO_WM_TEMPLATE_MASTER_TYPE" val="0"/>
  <p:tag name="KSO_WM_TEMPLATE_COLOR_TYPE" val="1"/>
  <p:tag name="KSO_WM_SLIDE_TYPE" val="text"/>
  <p:tag name="KSO_WM_SLIDE_SUBTYPE" val="diag"/>
  <p:tag name="KSO_WM_SLIDE_ITEM_CNT" val="4"/>
  <p:tag name="KSO_WM_SLIDE_INDEX" val="4"/>
  <p:tag name="KSO_WM_SLIDE_SIZE" val="809.053*399.025"/>
  <p:tag name="KSO_WM_SLIDE_POSITION" val="75.4737*118.668"/>
  <p:tag name="KSO_WM_DIAGRAM_GROUP_CODE" val="l1-1"/>
  <p:tag name="KSO_WM_SLIDE_DIAGTYPE" val="l"/>
  <p:tag name="KSO_WM_TAG_VERSION" val="1.0"/>
  <p:tag name="KSO_WM_SLIDE_LAYOUT" val="a_l"/>
  <p:tag name="KSO_WM_SLIDE_LAYOUT_CNT" val="1_1"/>
</p:tagLst>
</file>

<file path=ppt/tags/tag257.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58.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59.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6_1*i*1"/>
  <p:tag name="KSO_WM_TEMPLATE_CATEGORY" val="diagram"/>
  <p:tag name="KSO_WM_TEMPLATE_INDEX" val="20204026"/>
  <p:tag name="KSO_WM_UNIT_LAYERLEVEL" val="1"/>
  <p:tag name="KSO_WM_TAG_VERSION" val="1.0"/>
  <p:tag name="KSO_WM_BEAUTIFY_FLAG" val="#wm#"/>
</p:tagLst>
</file>

<file path=ppt/tags/tag260.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261.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262.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263.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264.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265.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266.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267.xml><?xml version="1.0" encoding="utf-8"?>
<p:tagLst xmlns:p="http://schemas.openxmlformats.org/presentationml/2006/main">
  <p:tag name="KSO_WM_UNIT_TEXT_PART_ID_V2" val="a-4-2"/>
  <p:tag name="KSO_WM_UNIT_COLOR_SCHEME_SHAPE_ID" val="14"/>
  <p:tag name="KSO_WM_UNIT_COLOR_SCHEME_PARENT_PAGE" val="0_1"/>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762_1*a*1"/>
  <p:tag name="KSO_WM_TEMPLATE_CATEGORY" val="diagram"/>
  <p:tag name="KSO_WM_TEMPLATE_INDEX" val="20194762"/>
  <p:tag name="KSO_WM_UNIT_LAYERLEVEL" val="1"/>
  <p:tag name="KSO_WM_TAG_VERSION" val="1.0"/>
  <p:tag name="KSO_WM_BEAUTIFY_FLAG" val="#wm#"/>
  <p:tag name="KSO_WM_UNIT_PRESET_TEXT" val="单击此处添加标题"/>
</p:tagLst>
</file>

<file path=ppt/tags/tag268.xml><?xml version="1.0" encoding="utf-8"?>
<p:tagLst xmlns:p="http://schemas.openxmlformats.org/presentationml/2006/main">
  <p:tag name="KSO_WM_UNIT_TEXT_PART_ID_V2" val="d-4-2"/>
  <p:tag name="KSO_WM_UNIT_COLOR_SCHEME_SHAPE_ID" val="15"/>
  <p:tag name="KSO_WM_UNIT_COLOR_SCHEME_PARENT_PAGE" val="0_1"/>
  <p:tag name="KSO_WM_UNIT_PRESET_TEXT" val="单击此处添加小标题&#13;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单击此处添加小标题&#13;正如我们都希望改变世界，希望给别人带去光明，但更多时候我们只需要播下一颗种子，自然有微风吹拂，雨露滋养。恰如其分的表达观点，往往事半功倍。&#13;为了能让您有更直观的字数感受，并进一步方便使用，我们为您标注了最适合的位置。您输入的文字到这里时，就是最佳视觉效果，请您务必注意。"/>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62_1*f*1"/>
  <p:tag name="KSO_WM_TEMPLATE_CATEGORY" val="diagram"/>
  <p:tag name="KSO_WM_TEMPLATE_INDEX" val="20194762"/>
  <p:tag name="KSO_WM_UNIT_LAYERLEVEL" val="1"/>
  <p:tag name="KSO_WM_TAG_VERSION" val="1.0"/>
  <p:tag name="KSO_WM_BEAUTIFY_FLAG" val="#wm#"/>
</p:tagLst>
</file>

<file path=ppt/tags/tag269.xml><?xml version="1.0" encoding="utf-8"?>
<p:tagLst xmlns:p="http://schemas.openxmlformats.org/presentationml/2006/main">
  <p:tag name="KSO_WM_BEAUTIFY_FLAG" val="#wm#"/>
  <p:tag name="KSO_WM_TEMPLATE_CATEGORY" val="diagram"/>
  <p:tag name="KSO_WM_TEMPLATE_INDEX" val="20194762"/>
  <p:tag name="KSO_WM_SLIDE_COLORSCHEME_VERSION" val="3.2"/>
  <p:tag name="KSO_WM_SLIDE_ID" val="diagram2019476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5*497"/>
  <p:tag name="KSO_WM_SLIDE_POSITION" val="22*28"/>
  <p:tag name="KSO_WM_TAG_VERSION" val="1.0"/>
  <p:tag name="KSO_WM_SLIDE_LAYOUT" val="a_f_i"/>
  <p:tag name="KSO_WM_SLIDE_LAYOUT_CNT" val="1_1_3"/>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6_1*i*2"/>
  <p:tag name="KSO_WM_TEMPLATE_CATEGORY" val="diagram"/>
  <p:tag name="KSO_WM_TEMPLATE_INDEX" val="20204026"/>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5095_1*i*2"/>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5095_1*i*3"/>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5095_1*i*4"/>
  <p:tag name="KSO_WM_TEMPLATE_CATEGORY" val="diagram"/>
  <p:tag name="KSO_WM_TEMPLATE_INDEX" val="20205095"/>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095_1*l_h_i*1_1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095_1*l_h_i*1_1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095_1*l_h_i*1_2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095_1*l_h_i*1_2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095_1*l_h_i*1_3_2"/>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095_1*l_h_i*1_3_3"/>
  <p:tag name="KSO_WM_TEMPLATE_CATEGORY" val="diagram"/>
  <p:tag name="KSO_WM_TEMPLATE_INDEX" val="20205095"/>
  <p:tag name="KSO_WM_UNIT_LAYERLEVEL" val="1_1_1"/>
  <p:tag name="KSO_WM_TAG_VERSION" val="1.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5095_1*a*1"/>
  <p:tag name="KSO_WM_TEMPLATE_CATEGORY" val="diagram"/>
  <p:tag name="KSO_WM_TEMPLATE_INDEX" val="20205095"/>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6_1*i*3"/>
  <p:tag name="KSO_WM_TEMPLATE_CATEGORY" val="diagram"/>
  <p:tag name="KSO_WM_TEMPLATE_INDEX" val="20204026"/>
  <p:tag name="KSO_WM_UNIT_LAYERLEVEL" val="1"/>
  <p:tag name="KSO_WM_TAG_VERSION" val="1.0"/>
  <p:tag name="KSO_WM_BEAUTIFY_FLAG" val="#wm#"/>
</p:tagLst>
</file>

<file path=ppt/tags/tag28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095_1*l_h_f*1_1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095_1*l_h_f*1_2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095_1*l_h_f*1_3_1"/>
  <p:tag name="KSO_WM_TEMPLATE_CATEGORY" val="diagram"/>
  <p:tag name="KSO_WM_TEMPLATE_INDEX" val="202050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095_1*l_h_i*1_1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095_1*l_h_i*1_2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095_1*l_h_i*1_3_1"/>
  <p:tag name="KSO_WM_TEMPLATE_CATEGORY" val="diagram"/>
  <p:tag name="KSO_WM_TEMPLATE_INDEX" val="2020509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9"/>
  <p:tag name="KSO_WM_UNIT_ID" val="diagram20205095_1*i*9"/>
  <p:tag name="KSO_WM_TEMPLATE_CATEGORY" val="diagram"/>
  <p:tag name="KSO_WM_TEMPLATE_INDEX" val="20205095"/>
  <p:tag name="KSO_WM_UNIT_LAYERLEVEL" val="1"/>
  <p:tag name="KSO_WM_TAG_VERSION" val="1.0"/>
  <p:tag name="KSO_WM_BEAUTIFY_FLAG" val="#wm#"/>
  <p:tag name="KSO_WM_UNIT_FILL_FORE_SCHEMECOLOR_INDEX" val="5"/>
  <p:tag name="KSO_WM_UNI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0"/>
  <p:tag name="KSO_WM_UNIT_ID" val="diagram20205095_1*i*10"/>
  <p:tag name="KSO_WM_TEMPLATE_CATEGORY" val="diagram"/>
  <p:tag name="KSO_WM_TEMPLATE_INDEX" val="20205095"/>
  <p:tag name="KSO_WM_UNIT_LAYERLEVEL" val="1"/>
  <p:tag name="KSO_WM_TAG_VERSION" val="1.0"/>
  <p:tag name="KSO_WM_BEAUTIFY_FLAG" val="#wm#"/>
  <p:tag name="KSO_WM_UNIT_FILL_FORE_SCHEMECOLOR_INDEX" val="5"/>
  <p:tag name="KSO_WM_UNIT_FILL_TYPE" val="1"/>
  <p:tag name="KSO_WM_UNIT_USESOURCEFORMAT_APPLY" val="1"/>
</p:tagLst>
</file>

<file path=ppt/tags/tag288.xml><?xml version="1.0" encoding="utf-8"?>
<p:tagLst xmlns:p="http://schemas.openxmlformats.org/presentationml/2006/main">
  <p:tag name="KSO_WM_BEAUTIFY_FLAG" val="#wm#"/>
  <p:tag name="KSO_WM_TEMPLATE_CATEGORY" val="diagram"/>
  <p:tag name="KSO_WM_TEMPLATE_INDEX" val="20205095"/>
  <p:tag name="KSO_WM_SLIDE_ID" val="diagram20205095_1"/>
  <p:tag name="KSO_WM_TEMPLATE_SUBCATEGORY" val="0"/>
  <p:tag name="KSO_WM_TEMPLATE_MASTER_TYPE" val="0"/>
  <p:tag name="KSO_WM_TEMPLATE_COLOR_TYPE" val="1"/>
  <p:tag name="KSO_WM_SLIDE_TYPE" val="text"/>
  <p:tag name="KSO_WM_SLIDE_SUBTYPE" val="diag"/>
  <p:tag name="KSO_WM_SLIDE_ITEM_CNT" val="3"/>
  <p:tag name="KSO_WM_SLIDE_INDEX" val="1"/>
  <p:tag name="KSO_WM_SLIDE_SIZE" val="809.303*406.788"/>
  <p:tag name="KSO_WM_SLIDE_POSITION" val="75.3487*115.385"/>
  <p:tag name="KSO_WM_DIAGRAM_GROUP_CODE" val="l1-1"/>
  <p:tag name="KSO_WM_SLIDE_DIAGTYPE" val="l"/>
  <p:tag name="KSO_WM_TAG_VERSION" val="1.0"/>
  <p:tag name="KSO_WM_SLIDE_LAYOUT" val="a_l"/>
  <p:tag name="KSO_WM_SLIDE_LAYOUT_CNT" val="1_1"/>
</p:tagLst>
</file>

<file path=ppt/tags/tag289.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1_1"/>
  <p:tag name="KSO_WM_UNIT_ID" val="diagram160515_3*m_h_f*1_1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6_1*i*4"/>
  <p:tag name="KSO_WM_TEMPLATE_CATEGORY" val="diagram"/>
  <p:tag name="KSO_WM_TEMPLATE_INDEX" val="20204026"/>
  <p:tag name="KSO_WM_UNIT_LAYERLEVEL" val="1"/>
  <p:tag name="KSO_WM_TAG_VERSION" val="1.0"/>
  <p:tag name="KSO_WM_BEAUTIFY_FLAG" val="#wm#"/>
</p:tagLst>
</file>

<file path=ppt/tags/tag290.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1"/>
  <p:tag name="KSO_WM_UNIT_ID" val="diagram160515_3*m_i*1_1"/>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291.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2_1"/>
  <p:tag name="KSO_WM_UNIT_ID" val="diagram160515_3*m_h_f*1_2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292.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2"/>
  <p:tag name="KSO_WM_UNIT_ID" val="diagram160515_3*m_i*1_2"/>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293.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h_f"/>
  <p:tag name="KSO_WM_UNIT_INDEX" val="1_3_1"/>
  <p:tag name="KSO_WM_UNIT_ID" val="diagram160515_3*m_h_f*1_3_1"/>
  <p:tag name="KSO_WM_UNIT_CLEAR" val="1"/>
  <p:tag name="KSO_WM_UNIT_LAYERLEVEL" val="1_1_1"/>
  <p:tag name="KSO_WM_UNIT_VALUE" val="90"/>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5"/>
  <p:tag name="KSO_WM_UNIT_TEXT_FILL_TYPE" val="1"/>
  <p:tag name="KSO_WM_UNIT_USESOURCEFORMAT_APPLY" val="1"/>
</p:tagLst>
</file>

<file path=ppt/tags/tag294.xml><?xml version="1.0" encoding="utf-8"?>
<p:tagLst xmlns:p="http://schemas.openxmlformats.org/presentationml/2006/main">
  <p:tag name="KSO_WM_TAG_VERSION" val="1.0"/>
  <p:tag name="KSO_WM_BEAUTIFY_FLAG" val="#wm#"/>
  <p:tag name="KSO_WM_TEMPLATE_CATEGORY" val="diagram"/>
  <p:tag name="KSO_WM_TEMPLATE_INDEX" val="160515"/>
  <p:tag name="KSO_WM_UNIT_TYPE" val="m_i"/>
  <p:tag name="KSO_WM_UNIT_INDEX" val="1_3"/>
  <p:tag name="KSO_WM_UNIT_ID" val="diagram160515_3*m_i*1_3"/>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295.xml><?xml version="1.0" encoding="utf-8"?>
<p:tagLst xmlns:p="http://schemas.openxmlformats.org/presentationml/2006/main">
  <p:tag name="KSO_WM_TAG_VERSION" val="1.0"/>
  <p:tag name="KSO_WM_BEAUTIFY_FLAG" val="#wm#"/>
  <p:tag name="KSO_WM_TEMPLATE_CATEGORY" val="diagram"/>
  <p:tag name="KSO_WM_TEMPLATE_INDEX" val="160515"/>
  <p:tag name="KSO_WM_UNIT_RELATE_UNITID" val="258*m*1"/>
  <p:tag name="KSO_WM_UNIT_TYPE" val="a"/>
  <p:tag name="KSO_WM_UNIT_INDEX" val="1"/>
  <p:tag name="KSO_WM_UNIT_ID" val="diagram160515_3*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96.xml><?xml version="1.0" encoding="utf-8"?>
<p:tagLst xmlns:p="http://schemas.openxmlformats.org/presentationml/2006/main">
  <p:tag name="KSO_WM_UNIT_COLOR_SCHEME_SHAPE_ID" val="1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194762_1*i*2"/>
  <p:tag name="KSO_WM_TEMPLATE_CATEGORY" val="diagram"/>
  <p:tag name="KSO_WM_TEMPLATE_INDEX" val="20194762"/>
  <p:tag name="KSO_WM_UNIT_LAYERLEVEL" val="1"/>
  <p:tag name="KSO_WM_TAG_VERSION" val="1.0"/>
  <p:tag name="KSO_WM_BEAUTIFY_FLAG" val="#wm#"/>
  <p:tag name="KSO_WM_UNIT_SUBTYPE" val="h"/>
</p:tagLst>
</file>

<file path=ppt/tags/tag297.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62_1*i*3"/>
  <p:tag name="KSO_WM_TEMPLATE_CATEGORY" val="diagram"/>
  <p:tag name="KSO_WM_TEMPLATE_INDEX" val="20194762"/>
  <p:tag name="KSO_WM_UNIT_LAYERLEVEL" val="1"/>
  <p:tag name="KSO_WM_TAG_VERSION" val="1.0"/>
  <p:tag name="KSO_WM_BEAUTIFY_FLAG" val="#wm#"/>
  <p:tag name="KSO_WM_UNIT_SUBTYPE" val="h"/>
</p:tagLst>
</file>

<file path=ppt/tags/tag298.xml><?xml version="1.0" encoding="utf-8"?>
<p:tagLst xmlns:p="http://schemas.openxmlformats.org/presentationml/2006/main">
  <p:tag name="KSO_WM_UNIT_COLOR_SCHEME_SHAPE_ID" val="1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62_1*i*5"/>
  <p:tag name="KSO_WM_TEMPLATE_CATEGORY" val="diagram"/>
  <p:tag name="KSO_WM_TEMPLATE_INDEX" val="20194762"/>
  <p:tag name="KSO_WM_UNIT_LAYERLEVEL" val="1"/>
  <p:tag name="KSO_WM_TAG_VERSION" val="1.0"/>
  <p:tag name="KSO_WM_BEAUTIFY_FLAG" val="#wm#"/>
</p:tagLst>
</file>

<file path=ppt/tags/tag299.xml><?xml version="1.0" encoding="utf-8"?>
<p:tagLst xmlns:p="http://schemas.openxmlformats.org/presentationml/2006/main">
  <p:tag name="KSO_WM_UNIT_COLOR_SCHEME_SHAPE_ID" val="20"/>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6"/>
  <p:tag name="KSO_WM_UNIT_ID" val="diagram20194762_1*i*6"/>
  <p:tag name="KSO_WM_TEMPLATE_CATEGORY" val="diagram"/>
  <p:tag name="KSO_WM_TEMPLATE_INDEX" val="20194762"/>
  <p:tag name="KSO_WM_UNIT_LAYERLEVEL" val="1"/>
  <p:tag name="KSO_WM_TAG_VERSION" val="1.0"/>
  <p:tag name="KSO_WM_BEAUTIFY_FLAG" val="#wm#"/>
</p:tagLst>
</file>

<file path=ppt/tags/tag3.xml><?xml version="1.0" encoding="utf-8"?>
<p:tagLst xmlns:p="http://schemas.openxmlformats.org/presentationml/2006/main">
  <p:tag name="MH" val="20160830110146"/>
  <p:tag name="MH_LIBRARY" val="CONTENTS"/>
  <p:tag name="MH_TYPE" val="OTHERS"/>
  <p:tag name="ID" val="55351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6_1*i*5"/>
  <p:tag name="KSO_WM_TEMPLATE_CATEGORY" val="diagram"/>
  <p:tag name="KSO_WM_TEMPLATE_INDEX" val="20204026"/>
  <p:tag name="KSO_WM_UNIT_LAYERLEVEL" val="1"/>
  <p:tag name="KSO_WM_TAG_VERSION" val="1.0"/>
  <p:tag name="KSO_WM_BEAUTIFY_FLAG" val="#wm#"/>
</p:tagLst>
</file>

<file path=ppt/tags/tag300.xml><?xml version="1.0" encoding="utf-8"?>
<p:tagLst xmlns:p="http://schemas.openxmlformats.org/presentationml/2006/main">
  <p:tag name="KSO_WM_UNIT_COLOR_SCHEME_SHAPE_ID" val="2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62_1*i*7"/>
  <p:tag name="KSO_WM_TEMPLATE_CATEGORY" val="diagram"/>
  <p:tag name="KSO_WM_TEMPLATE_INDEX" val="20194762"/>
  <p:tag name="KSO_WM_UNIT_LAYERLEVEL" val="1"/>
  <p:tag name="KSO_WM_TAG_VERSION" val="1.0"/>
  <p:tag name="KSO_WM_BEAUTIFY_FLAG" val="#wm#"/>
</p:tagLst>
</file>

<file path=ppt/tags/tag301.xml><?xml version="1.0" encoding="utf-8"?>
<p:tagLst xmlns:p="http://schemas.openxmlformats.org/presentationml/2006/main">
  <p:tag name="KSO_WM_UNIT_COLOR_SCHEME_SHAPE_ID" val="2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8"/>
  <p:tag name="KSO_WM_UNIT_ID" val="diagram20194762_1*i*8"/>
  <p:tag name="KSO_WM_TEMPLATE_CATEGORY" val="diagram"/>
  <p:tag name="KSO_WM_TEMPLATE_INDEX" val="20194762"/>
  <p:tag name="KSO_WM_UNIT_LAYERLEVEL" val="1"/>
  <p:tag name="KSO_WM_TAG_VERSION" val="1.0"/>
  <p:tag name="KSO_WM_BEAUTIFY_FLAG" val="#wm#"/>
</p:tagLst>
</file>

<file path=ppt/tags/tag302.xml><?xml version="1.0" encoding="utf-8"?>
<p:tagLst xmlns:p="http://schemas.openxmlformats.org/presentationml/2006/main">
  <p:tag name="KSO_WM_UNIT_COLOR_SCHEME_SHAPE_ID" val="2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0"/>
  <p:tag name="KSO_WM_UNIT_ID" val="diagram20194762_1*i*10"/>
  <p:tag name="KSO_WM_TEMPLATE_CATEGORY" val="diagram"/>
  <p:tag name="KSO_WM_TEMPLATE_INDEX" val="20194762"/>
  <p:tag name="KSO_WM_UNIT_LAYERLEVEL" val="1"/>
  <p:tag name="KSO_WM_TAG_VERSION" val="1.0"/>
  <p:tag name="KSO_WM_BEAUTIFY_FLAG" val="#wm#"/>
</p:tagLst>
</file>

<file path=ppt/tags/tag303.xml><?xml version="1.0" encoding="utf-8"?>
<p:tagLst xmlns:p="http://schemas.openxmlformats.org/presentationml/2006/main">
  <p:tag name="KSO_WM_UNIT_COLOR_SCHEME_SHAPE_ID" val="26"/>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1"/>
  <p:tag name="KSO_WM_UNIT_ID" val="diagram20194762_1*i*11"/>
  <p:tag name="KSO_WM_TEMPLATE_CATEGORY" val="diagram"/>
  <p:tag name="KSO_WM_TEMPLATE_INDEX" val="20194762"/>
  <p:tag name="KSO_WM_UNIT_LAYERLEVEL" val="1"/>
  <p:tag name="KSO_WM_TAG_VERSION" val="1.0"/>
  <p:tag name="KSO_WM_BEAUTIFY_FLAG" val="#wm#"/>
</p:tagLst>
</file>

<file path=ppt/tags/tag304.xml><?xml version="1.0" encoding="utf-8"?>
<p:tagLst xmlns:p="http://schemas.openxmlformats.org/presentationml/2006/main">
  <p:tag name="KSO_WM_UNIT_COLOR_SCHEME_SHAPE_ID" val="28"/>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2"/>
  <p:tag name="KSO_WM_UNIT_ID" val="diagram20194762_1*i*12"/>
  <p:tag name="KSO_WM_TEMPLATE_CATEGORY" val="diagram"/>
  <p:tag name="KSO_WM_TEMPLATE_INDEX" val="20194762"/>
  <p:tag name="KSO_WM_UNIT_LAYERLEVEL" val="1"/>
  <p:tag name="KSO_WM_TAG_VERSION" val="1.0"/>
  <p:tag name="KSO_WM_BEAUTIFY_FLAG" val="#wm#"/>
</p:tagLst>
</file>

<file path=ppt/tags/tag305.xml><?xml version="1.0" encoding="utf-8"?>
<p:tagLst xmlns:p="http://schemas.openxmlformats.org/presentationml/2006/main">
  <p:tag name="KSO_WM_UNIT_COLOR_SCHEME_SHAPE_ID" val="29"/>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3"/>
  <p:tag name="KSO_WM_UNIT_ID" val="diagram20194762_1*i*13"/>
  <p:tag name="KSO_WM_TEMPLATE_CATEGORY" val="diagram"/>
  <p:tag name="KSO_WM_TEMPLATE_INDEX" val="20194762"/>
  <p:tag name="KSO_WM_UNIT_LAYERLEVEL" val="1"/>
  <p:tag name="KSO_WM_TAG_VERSION" val="1.0"/>
  <p:tag name="KSO_WM_BEAUTIFY_FLAG" val="#wm#"/>
</p:tagLst>
</file>

<file path=ppt/tags/tag306.xml><?xml version="1.0" encoding="utf-8"?>
<p:tagLst xmlns:p="http://schemas.openxmlformats.org/presentationml/2006/main">
  <p:tag name="KSO_WM_BEAUTIFY_FLAG" val="#wm#"/>
  <p:tag name="KSO_WM_TEMPLATE_CATEGORY" val="diagram"/>
  <p:tag name="KSO_WM_TEMPLATE_INDEX" val="160515"/>
  <p:tag name="KSO_WM_SLIDE_ID" val="diagram160515_3"/>
  <p:tag name="KSO_WM_SLIDE_INDEX" val="3"/>
  <p:tag name="KSO_WM_SLIDE_ITEM_CNT" val="3"/>
  <p:tag name="KSO_WM_SLIDE_LAYOUT" val="m_a"/>
  <p:tag name="KSO_WM_SLIDE_LAYOUT_CNT" val="1_1"/>
  <p:tag name="KSO_WM_SLIDE_TYPE" val="text"/>
  <p:tag name="KSO_WM_SLIDE_POSITION" val="170*219"/>
  <p:tag name="KSO_WM_SLIDE_SIZE" val="620*226"/>
  <p:tag name="KSO_WM_DIAGRAM_GROUP_CODE" val="m1-1"/>
  <p:tag name="KSO_WM_TAG_VERSION" val="1.0"/>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6_1*y*1"/>
  <p:tag name="KSO_WM_TEMPLATE_CATEGORY" val="diagram"/>
  <p:tag name="KSO_WM_TEMPLATE_INDEX" val="2020402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312.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313.xml><?xml version="1.0" encoding="utf-8"?>
<p:tagLst xmlns:p="http://schemas.openxmlformats.org/presentationml/2006/main">
  <p:tag name="KSO_WM_MEDIACOVER_FLAG" val="1"/>
  <p:tag name="KSO_WM_UNIT_MEDIACOVER_BTN_STATE" val="1"/>
  <p:tag name="KSO_WM_UNIT_MEDIACOVER_BTNRECT" val="6327*3122*723*72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314.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69783_2*m_i*1_1"/>
  <p:tag name="KSO_WM_TEMPLATE_CATEGORY" val="diagram"/>
  <p:tag name="KSO_WM_TEMPLATE_INDEX" val="20169783"/>
  <p:tag name="KSO_WM_UNIT_LAYERLEVEL" val="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USESOURCEFORMAT_APPLY" val="1"/>
  <p:tag name="KSO_WM_UNIT_DIAGRAM_SCHEMECOLOR_ID" val="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69783_2*m_h_i*1_1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69783_2*m_h_i*1_2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18.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69783_2*a*1"/>
  <p:tag name="KSO_WM_TEMPLATE_CATEGORY" val="diagram"/>
  <p:tag name="KSO_WM_TEMPLATE_INDEX" val="20169783"/>
  <p:tag name="KSO_WM_UNIT_LAYERLEVEL" val="1"/>
  <p:tag name="KSO_WM_TAG_VERSION" val="1.0"/>
  <p:tag name="KSO_WM_BEAUTIFY_FLAG" val="#wm#"/>
  <p:tag name="KSO_WM_UNIT_PRESET_TEXT" val="点击输入内容大标题"/>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69783_2*m_h_i*1_1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4026_1*a*1"/>
  <p:tag name="KSO_WM_TEMPLATE_CATEGORY" val="diagram"/>
  <p:tag name="KSO_WM_TEMPLATE_INDEX" val="20204026"/>
  <p:tag name="KSO_WM_UNIT_LAYERLEVEL" val="1"/>
  <p:tag name="KSO_WM_TAG_VERSION" val="1.0"/>
  <p:tag name="KSO_WM_BEAUTIFY_FLAG" val="#wm#"/>
  <p:tag name="KSO_WM_UNIT_PRESET_TEXT" val="单击此处添加大标题"/>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69783_2*m_h_i*1_1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69783_2*m_h_i*1_2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69783_2*m_h_i*1_2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69783_2*m_h_f*1_1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2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69783_2*m_h_f*1_2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69783_2*m_h_a*1_1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69783_2*m_h_a*1_2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69783_2*m_h_i*1_3_1"/>
  <p:tag name="KSO_WM_TEMPLATE_CATEGORY" val="diagram"/>
  <p:tag name="KSO_WM_TEMPLATE_INDEX" val="20169783"/>
  <p:tag name="KSO_WM_UNIT_LAYERLEVEL" val="1_1_1"/>
  <p:tag name="KSO_WM_TAG_VERSION" val="1.0"/>
  <p:tag name="KSO_WM_BEAUTIFY_FLAG" val="#wm#"/>
  <p:tag name="KSO_WM_UNIT_FILL_FORE_SCHEMECOLOR_INDEX" val="13"/>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 name="KSO_WM_UNIT_DIAGRAM_SCHEMECOLOR_ID" val="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69783_2*m_h_i*1_3_2"/>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69783_2*m_h_i*1_3_3"/>
  <p:tag name="KSO_WM_TEMPLATE_CATEGORY" val="diagram"/>
  <p:tag name="KSO_WM_TEMPLATE_INDEX" val="2016978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33.xml><?xml version="1.0" encoding="utf-8"?>
<p:tagLst xmlns:p="http://schemas.openxmlformats.org/presentationml/2006/main">
  <p:tag name="KSO_WM_UNIT_NOCLEAR" val="0"/>
  <p:tag name="KSO_WM_UNIT_VALUE" val="304"/>
  <p:tag name="KSO_WM_UNIT_HIGHLIGHT" val="0"/>
  <p:tag name="KSO_WM_UNIT_COMPATIBLE" val="0"/>
  <p:tag name="KSO_WM_UNIT_DIAGRAM_ISNUMVISUAL" val="0"/>
  <p:tag name="KSO_WM_UNIT_DIAGRAM_ISREFERUNIT" val="0"/>
  <p:tag name="KSO_WM_UNIT_TYPE" val="f"/>
  <p:tag name="KSO_WM_UNIT_INDEX" val="1"/>
  <p:tag name="KSO_WM_UNIT_ID" val="diagram20204026_1*f*1"/>
  <p:tag name="KSO_WM_TEMPLATE_CATEGORY" val="diagram"/>
  <p:tag name="KSO_WM_TEMPLATE_INDEX" val="20204026"/>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恰如其分的表达观点，往往事半功倍。"/>
</p:tagLst>
</file>

<file path=ppt/tags/tag33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69783_2*m_h_f*1_3_1"/>
  <p:tag name="KSO_WM_TEMPLATE_CATEGORY" val="diagram"/>
  <p:tag name="KSO_WM_TEMPLATE_INDEX" val="20169783"/>
  <p:tag name="KSO_WM_UNIT_LAYERLEVEL" val="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1"/>
  <p:tag name="KSO_WM_UNIT_DIAGRAM_SCHEMECOLOR_ID" val="0"/>
</p:tagLst>
</file>

<file path=ppt/tags/tag3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69783_2*m_h_a*1_3_1"/>
  <p:tag name="KSO_WM_TEMPLATE_CATEGORY" val="diagram"/>
  <p:tag name="KSO_WM_TEMPLATE_INDEX" val="20169783"/>
  <p:tag name="KSO_WM_UNIT_LAYERLEVEL" val="1_1_1"/>
  <p:tag name="KSO_WM_TAG_VERSION" val="1.0"/>
  <p:tag name="KSO_WM_BEAUTIFY_FLAG" val="#wm#"/>
  <p:tag name="KSO_WM_UNIT_PRESET_TEXT" val="点击添加标题"/>
  <p:tag name="KSO_WM_UNIT_TEXT_FILL_FORE_SCHEMECOLOR_INDEX" val="13"/>
  <p:tag name="KSO_WM_UNIT_TEXT_FILL_TYPE" val="1"/>
  <p:tag name="KSO_WM_UNIT_USESOURCEFORMAT_APPLY" val="1"/>
  <p:tag name="KSO_WM_UNIT_DIAGRAM_SCHEMECOLOR_ID" val="0"/>
</p:tagLst>
</file>

<file path=ppt/tags/tag332.xml><?xml version="1.0" encoding="utf-8"?>
<p:tagLst xmlns:p="http://schemas.openxmlformats.org/presentationml/2006/main">
  <p:tag name="KSO_WM_BEAUTIFY_FLAG" val="#wm#"/>
  <p:tag name="KSO_WM_TEMPLATE_CATEGORY" val="diagram"/>
  <p:tag name="KSO_WM_TEMPLATE_INDEX" val="20169783"/>
  <p:tag name="KSO_WM_SLIDE_ID" val="diagram20169783_2"/>
  <p:tag name="KSO_WM_SLIDE_INDEX" val="2"/>
  <p:tag name="KSO_WM_SLIDE_ITEM_CNT" val="3"/>
  <p:tag name="KSO_WM_SLIDE_LAYOUT" val="a_m"/>
  <p:tag name="KSO_WM_SLIDE_LAYOUT_CNT" val="1_1"/>
  <p:tag name="KSO_WM_SLIDE_TYPE" val="text"/>
  <p:tag name="KSO_WM_SLIDE_POSITION" val="60.5*171.241"/>
  <p:tag name="KSO_WM_SLIDE_SIZE" val="825.362*290.054"/>
  <p:tag name="KSO_WM_DIAGRAM_GROUP_CODE" val="m1-1"/>
  <p:tag name="KSO_WM_TAG_VERSION" val="1.0"/>
  <p:tag name="KSO_WM_TEMPLATE_SUBCATEGORY" val="0"/>
  <p:tag name="KSO_WM_TEMPLATE_MASTER_TYPE" val="0"/>
  <p:tag name="KSO_WM_TEMPLATE_COLOR_TYPE" val="1"/>
  <p:tag name="KSO_WM_SLIDE_SUBTYPE" val="diag"/>
  <p:tag name="KSO_WM_SLIDE_DIAGTYPE" val="m"/>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370_1*i*1"/>
  <p:tag name="KSO_WM_TEMPLATE_CATEGORY" val="diagram"/>
  <p:tag name="KSO_WM_TEMPLATE_INDEX" val="20201370"/>
  <p:tag name="KSO_WM_UNIT_LAYERLEVEL" val="1"/>
  <p:tag name="KSO_WM_TAG_VERSION" val="1.0"/>
  <p:tag name="KSO_WM_BEAUTIFY_FLAG" val="#wm#"/>
</p:tagLst>
</file>

<file path=ppt/tags/tag334.xml><?xml version="1.0" encoding="utf-8"?>
<p:tagLst xmlns:p="http://schemas.openxmlformats.org/presentationml/2006/main">
  <p:tag name="KSO_WM_UNIT_VALUE" val="1205*2136"/>
  <p:tag name="KSO_WM_UNIT_HIGHLIGHT" val="0"/>
  <p:tag name="KSO_WM_UNIT_COMPATIBLE" val="0"/>
  <p:tag name="KSO_WM_UNIT_DIAGRAM_ISNUMVISUAL" val="0"/>
  <p:tag name="KSO_WM_UNIT_DIAGRAM_ISREFERUNIT" val="0"/>
  <p:tag name="KSO_WM_UNIT_TYPE" val="d"/>
  <p:tag name="KSO_WM_UNIT_INDEX" val="1"/>
  <p:tag name="KSO_WM_UNIT_ID" val="diagram20201370_1*d*1"/>
  <p:tag name="KSO_WM_TEMPLATE_CATEGORY" val="diagram"/>
  <p:tag name="KSO_WM_TEMPLATE_INDEX" val="20201370"/>
  <p:tag name="KSO_WM_UNIT_SUPPORT_UNIT_TYPE" val="[]"/>
  <p:tag name="KSO_WM_UNIT_LAYERLEVEL" val="1"/>
  <p:tag name="KSO_WM_TAG_VERSION" val="1.0"/>
  <p:tag name="KSO_WM_BEAUTIFY_FLAG" val="#wm#"/>
</p:tagLst>
</file>

<file path=ppt/tags/tag335.xml><?xml version="1.0" encoding="utf-8"?>
<p:tagLst xmlns:p="http://schemas.openxmlformats.org/presentationml/2006/main">
  <p:tag name="KSO_WM_UNIT_PRESET_TEXT" val="单击此处添加文本具体内容"/>
  <p:tag name="KSO_WM_UNIT_NOCLEAR" val="0"/>
  <p:tag name="KSO_WM_UNIT_VALUE" val="20"/>
  <p:tag name="KSO_WM_UNIT_HIGHLIGHT" val="0"/>
  <p:tag name="KSO_WM_UNIT_COMPATIBLE" val="0"/>
  <p:tag name="KSO_WM_UNIT_DIAGRAM_ISNUMVISUAL" val="0"/>
  <p:tag name="KSO_WM_UNIT_DIAGRAM_ISREFERUNIT" val="0"/>
  <p:tag name="KSO_WM_UNIT_TYPE" val="f"/>
  <p:tag name="KSO_WM_UNIT_INDEX" val="2"/>
  <p:tag name="KSO_WM_UNIT_ID" val="diagram20201370_1*f*2"/>
  <p:tag name="KSO_WM_TEMPLATE_CATEGORY" val="diagram"/>
  <p:tag name="KSO_WM_TEMPLATE_INDEX" val="20201370"/>
  <p:tag name="KSO_WM_UNIT_LAYERLEVEL" val="1"/>
  <p:tag name="KSO_WM_TAG_VERSION" val="1.0"/>
  <p:tag name="KSO_WM_BEAUTIFY_FLAG" val="#wm#"/>
</p:tagLst>
</file>

<file path=ppt/tags/tag336.xml><?xml version="1.0" encoding="utf-8"?>
<p:tagLst xmlns:p="http://schemas.openxmlformats.org/presentationml/2006/main">
  <p:tag name="KSO_WM_UNIT_ISCONTENTSTITLE" val="0"/>
  <p:tag name="KSO_WM_UNIT_PRESET_TEXT" val="单击此处添加标题"/>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1370_1*a*1"/>
  <p:tag name="KSO_WM_TEMPLATE_CATEGORY" val="diagram"/>
  <p:tag name="KSO_WM_TEMPLATE_INDEX" val="20201370"/>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1370_1*i*8"/>
  <p:tag name="KSO_WM_TEMPLATE_CATEGORY" val="diagram"/>
  <p:tag name="KSO_WM_TEMPLATE_INDEX" val="20201370"/>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1370_1*i*9"/>
  <p:tag name="KSO_WM_TEMPLATE_CATEGORY" val="diagram"/>
  <p:tag name="KSO_WM_TEMPLATE_INDEX" val="20201370"/>
  <p:tag name="KSO_WM_UNIT_LAYERLEVEL" val="1"/>
  <p:tag name="KSO_WM_TAG_VERSION" val="1.0"/>
  <p:tag name="KSO_WM_BEAUTIFY_FLAG" val="#wm#"/>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1370_1*i*10"/>
  <p:tag name="KSO_WM_TEMPLATE_CATEGORY" val="diagram"/>
  <p:tag name="KSO_WM_TEMPLATE_INDEX" val="20201370"/>
  <p:tag name="KSO_WM_UNIT_LAYERLEVEL" val="1"/>
  <p:tag name="KSO_WM_TAG_VERSION" val="1.0"/>
  <p:tag name="KSO_WM_BEAUTIFY_FLAG" val="#wm#"/>
</p:tagLst>
</file>

<file path=ppt/tags/tag34.xml><?xml version="1.0" encoding="utf-8"?>
<p:tagLst xmlns:p="http://schemas.openxmlformats.org/presentationml/2006/main">
  <p:tag name="KSO_WM_BEAUTIFY_FLAG" val="#wm#"/>
  <p:tag name="KSO_WM_TEMPLATE_CATEGORY" val="diagram"/>
  <p:tag name="KSO_WM_TEMPLATE_INDEX" val="20204026"/>
  <p:tag name="KSO_WM_SLIDE_ID" val="diagram2020402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87*543"/>
  <p:tag name="KSO_WM_SLIDE_POSITION" val="-9*0"/>
  <p:tag name="KSO_WM_TAG_VERSION" val="1.0"/>
  <p:tag name="KSO_WM_SLIDE_LAYOUT" val="a_f_y"/>
  <p:tag name="KSO_WM_SLIDE_LAYOUT_CNT" val="1_1_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1370_1*i*11"/>
  <p:tag name="KSO_WM_TEMPLATE_CATEGORY" val="diagram"/>
  <p:tag name="KSO_WM_TEMPLATE_INDEX" val="20201370"/>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1370_1*i*12"/>
  <p:tag name="KSO_WM_TEMPLATE_CATEGORY" val="diagram"/>
  <p:tag name="KSO_WM_TEMPLATE_INDEX" val="20201370"/>
  <p:tag name="KSO_WM_UNIT_LAYERLEVEL" val="1"/>
  <p:tag name="KSO_WM_TAG_VERSION" val="1.0"/>
  <p:tag name="KSO_WM_BEAUTIFY_FLAG" val="#wm#"/>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1370_1*i*13"/>
  <p:tag name="KSO_WM_TEMPLATE_CATEGORY" val="diagram"/>
  <p:tag name="KSO_WM_TEMPLATE_INDEX" val="20201370"/>
  <p:tag name="KSO_WM_UNIT_LAYERLEVEL" val="1"/>
  <p:tag name="KSO_WM_TAG_VERSION" val="1.0"/>
  <p:tag name="KSO_WM_BEAUTIFY_FLAG" val="#wm#"/>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1370_1*i*14"/>
  <p:tag name="KSO_WM_TEMPLATE_CATEGORY" val="diagram"/>
  <p:tag name="KSO_WM_TEMPLATE_INDEX" val="20201370"/>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1370_1*i*15"/>
  <p:tag name="KSO_WM_TEMPLATE_CATEGORY" val="diagram"/>
  <p:tag name="KSO_WM_TEMPLATE_INDEX" val="20201370"/>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1370_1*i*16"/>
  <p:tag name="KSO_WM_TEMPLATE_CATEGORY" val="diagram"/>
  <p:tag name="KSO_WM_TEMPLATE_INDEX" val="20201370"/>
  <p:tag name="KSO_WM_UNIT_LAYERLEVEL" val="1"/>
  <p:tag name="KSO_WM_TAG_VERSION" val="1.0"/>
  <p:tag name="KSO_WM_BEAUTIFY_FLAG" val="#wm#"/>
</p:tagLst>
</file>

<file path=ppt/tags/tag346.xml><?xml version="1.0" encoding="utf-8"?>
<p:tagLst xmlns:p="http://schemas.openxmlformats.org/presentationml/2006/main">
  <p:tag name="KSO_WM_BEAUTIFY_FLAG" val="#wm#"/>
  <p:tag name="KSO_WM_TEMPLATE_CATEGORY" val="diagram"/>
  <p:tag name="KSO_WM_TEMPLATE_INDEX" val="20201370"/>
  <p:tag name="KSO_WM_SLIDE_ID" val="diagram20201370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959*540"/>
  <p:tag name="KSO_WM_SLIDE_POSITION" val="0*0"/>
  <p:tag name="KSO_WM_TAG_VERSION" val="1.0"/>
  <p:tag name="KSO_WM_SLIDE_LAYOUT" val="a_d_f"/>
  <p:tag name="KSO_WM_SLIDE_LAYOUT_CNT" val="1_1_3"/>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0710_1*i*1"/>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0710_1*i*2"/>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0710_1*i*3"/>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6_1*i*1"/>
  <p:tag name="KSO_WM_TEMPLATE_CATEGORY" val="diagram"/>
  <p:tag name="KSO_WM_TEMPLATE_INDEX" val="20204026"/>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00710_1*i*4"/>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51.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0710_1*a*1"/>
  <p:tag name="KSO_WM_TEMPLATE_CATEGORY" val="diagram"/>
  <p:tag name="KSO_WM_TEMPLATE_INDEX" val="20200710"/>
  <p:tag name="KSO_WM_UNIT_LAYERLEVEL" val="1"/>
  <p:tag name="KSO_WM_TAG_VERSION" val="1.0"/>
  <p:tag name="KSO_WM_BEAUTIFY_FLAG" val="#wm#"/>
  <p:tag name="KSO_WM_UNIT_PRESET_TEXT" val="WPS极墨产品部"/>
  <p:tag name="KSO_WM_UNIT_TEXT_FILL_FORE_SCHEMECOLOR_INDEX" val="14"/>
  <p:tag name="KSO_WM_UNIT_TEXT_FILL_TYPE" val="1"/>
  <p:tag name="KSO_WM_UNIT_USESOURCEFORMAT_APPLY" val="1"/>
</p:tagLst>
</file>

<file path=ppt/tags/tag352.xml><?xml version="1.0" encoding="utf-8"?>
<p:tagLst xmlns:p="http://schemas.openxmlformats.org/presentationml/2006/main">
  <p:tag name="KSO_WM_UNIT_NOCLEAR" val="0"/>
  <p:tag name="KSO_WM_UNIT_VALUE" val="154"/>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200710_1*f*1"/>
  <p:tag name="KSO_WM_TEMPLATE_CATEGORY" val="diagram"/>
  <p:tag name="KSO_WM_TEMPLATE_INDEX" val="20200710"/>
  <p:tag name="KSO_WM_UNIT_LAYERLEVEL" val="1"/>
  <p:tag name="KSO_WM_TAG_VERSION" val="1.0"/>
  <p:tag name="KSO_WM_BEAUTIFY_FLAG" val="#wm#"/>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00710_1*i*5"/>
  <p:tag name="KSO_WM_TEMPLATE_CATEGORY" val="diagram"/>
  <p:tag name="KSO_WM_TEMPLATE_INDEX" val="20200710"/>
  <p:tag name="KSO_WM_UNIT_LAYERLEVEL" val="1"/>
  <p:tag name="KSO_WM_TAG_VERSION" val="1.0"/>
  <p:tag name="KSO_WM_BEAUTIFY_FLAG" val="#wm#"/>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00710_1*i*6"/>
  <p:tag name="KSO_WM_TEMPLATE_CATEGORY" val="diagram"/>
  <p:tag name="KSO_WM_TEMPLATE_INDEX" val="20200710"/>
  <p:tag name="KSO_WM_UNIT_LAYERLEVEL" val="1"/>
  <p:tag name="KSO_WM_TAG_VERSION" val="1.0"/>
  <p:tag name="KSO_WM_BEAUTIFY_FLAG" val="#wm#"/>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diagram20200710_1*i*7"/>
  <p:tag name="KSO_WM_TEMPLATE_CATEGORY" val="diagram"/>
  <p:tag name="KSO_WM_TEMPLATE_INDEX" val="2020071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56.xml><?xml version="1.0" encoding="utf-8"?>
<p:tagLst xmlns:p="http://schemas.openxmlformats.org/presentationml/2006/main">
  <p:tag name="KSO_WM_UNIT_VALUE" val="643*4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diagram20200710_1*d*1"/>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357.xml><?xml version="1.0" encoding="utf-8"?>
<p:tagLst xmlns:p="http://schemas.openxmlformats.org/presentationml/2006/main">
  <p:tag name="KSO_WM_UNIT_VALUE" val="493*489"/>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diagram20200710_1*d*2"/>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358.xml><?xml version="1.0" encoding="utf-8"?>
<p:tagLst xmlns:p="http://schemas.openxmlformats.org/presentationml/2006/main">
  <p:tag name="KSO_WM_UNIT_VALUE" val="486*64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diagram20200710_1*d*3"/>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359.xml><?xml version="1.0" encoding="utf-8"?>
<p:tagLst xmlns:p="http://schemas.openxmlformats.org/presentationml/2006/main">
  <p:tag name="KSO_WM_UNIT_VALUE" val="323*330"/>
  <p:tag name="KSO_WM_UNIT_HIGHLIGHT" val="0"/>
  <p:tag name="KSO_WM_UNIT_COMPATIBLE" val="0"/>
  <p:tag name="KSO_WM_UNIT_DIAGRAM_ISNUMVISUAL" val="0"/>
  <p:tag name="KSO_WM_UNIT_DIAGRAM_ISREFERUNIT" val="0"/>
  <p:tag name="KSO_WM_DIAGRAM_GROUP_CODE" val="l1-1"/>
  <p:tag name="KSO_WM_UNIT_TYPE" val="d"/>
  <p:tag name="KSO_WM_UNIT_INDEX" val="4"/>
  <p:tag name="KSO_WM_UNIT_ID" val="diagram20200710_1*d*4"/>
  <p:tag name="KSO_WM_TEMPLATE_CATEGORY" val="diagram"/>
  <p:tag name="KSO_WM_TEMPLATE_INDEX" val="20200710"/>
  <p:tag name="KSO_WM_UNIT_SUPPORT_UNIT_TYPE" val="[&quot;all&quot;]"/>
  <p:tag name="KSO_WM_UNIT_LAYERLEVEL" val="1"/>
  <p:tag name="KSO_WM_TAG_VERSION" val="1.0"/>
  <p:tag name="KSO_WM_BEAUTIFY_FLAG" val="#wm#"/>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6_1*i*2"/>
  <p:tag name="KSO_WM_TEMPLATE_CATEGORY" val="diagram"/>
  <p:tag name="KSO_WM_TEMPLATE_INDEX" val="20204026"/>
  <p:tag name="KSO_WM_UNIT_LAYERLEVEL" val="1"/>
  <p:tag name="KSO_WM_TAG_VERSION" val="1.0"/>
  <p:tag name="KSO_WM_BEAUTIFY_FLAG" val="#wm#"/>
</p:tagLst>
</file>

<file path=ppt/tags/tag360.xml><?xml version="1.0" encoding="utf-8"?>
<p:tagLst xmlns:p="http://schemas.openxmlformats.org/presentationml/2006/main">
  <p:tag name="KSO_WM_BEAUTIFY_FLAG" val="#wm#"/>
  <p:tag name="KSO_WM_TEMPLATE_CATEGORY" val="diagram"/>
  <p:tag name="KSO_WM_TEMPLATE_INDEX" val="20200710"/>
  <p:tag name="KSO_WM_SLIDE_ID" val="diagram20200710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315.661*65.8376"/>
  <p:tag name="KSO_WM_SLIDE_POSITION" val="543.595*356.035"/>
  <p:tag name="KSO_WM_DIAGRAM_GROUP_CODE" val="l1-1"/>
  <p:tag name="KSO_WM_SLIDE_DIAGTYPE" val="l"/>
  <p:tag name="KSO_WM_TAG_VERSION" val="1.0"/>
  <p:tag name="KSO_WM_SLIDE_LAYOUT" val="a_d_f_l"/>
  <p:tag name="KSO_WM_SLIDE_LAYOUT_CNT" val="1_4_1_1"/>
</p:tagLst>
</file>

<file path=ppt/tags/tag361.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i"/>
  <p:tag name="KSO_WM_UNIT_INDEX" val="1_1"/>
  <p:tag name="KSO_WM_UNIT_ID" val="diagram20171142_4*l_i*1_1"/>
  <p:tag name="KSO_WM_UNIT_LAYERLEVEL" val="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f"/>
  <p:tag name="KSO_WM_UNIT_INDEX" val="1"/>
  <p:tag name="KSO_WM_UNIT_LAYERLEVEL" val="1"/>
  <p:tag name="KSO_WM_UNIT_VALUE" val="156"/>
  <p:tag name="KSO_WM_UNIT_HIGHLIGHT" val="0"/>
  <p:tag name="KSO_WM_UNIT_COMPATIBLE" val="0"/>
  <p:tag name="KSO_WM_DIAGRAM_GROUP_CODE" val="l1-1"/>
  <p:tag name="KSO_WM_UNIT_ID" val="diagram20171142_4*f*1"/>
  <p:tag name="KSO_WM_UNIT_PRESET_TEXT" val="Lorem ipsum dolor sit amet, consectetur adipisicing elit, sed do eiusmod tempor incididunt ut labore et dolore magna aliqua."/>
  <p:tag name="KSO_WM_UNIT_NOCLEAR" val="0"/>
  <p:tag name="KSO_WM_UNIT_SHOW_EDIT_AREA_INDICATION" val="0"/>
  <p:tag name="KSO_WM_UNIT_DIAGRAM_ISNUMVISUAL" val="0"/>
  <p:tag name="KSO_WM_UNIT_DIAGRAM_ISREFERUNIT" val="0"/>
  <p:tag name="KSO_WM_UNIT_TEXT_FILL_FORE_SCHEMECOLOR_INDEX" val="7"/>
  <p:tag name="KSO_WM_UNIT_TEXT_FILL_TYPE" val="1"/>
  <p:tag name="KSO_WM_UNIT_USESOURCEFORMAT_APPLY" val="1"/>
</p:tagLst>
</file>

<file path=ppt/tags/tag363.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1_1"/>
  <p:tag name="KSO_WM_UNIT_ID" val="diagram20171142_4*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364.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2_1"/>
  <p:tag name="KSO_WM_UNIT_ID" val="diagram20171142_4*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365.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4_1"/>
  <p:tag name="KSO_WM_UNIT_ID" val="diagram20171142_4*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i"/>
  <p:tag name="KSO_WM_UNIT_INDEX" val="1_3_1"/>
  <p:tag name="KSO_WM_UNIT_ID" val="diagram20171142_4*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USESOURCEFORMAT_APPLY"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4_1"/>
  <p:tag name="KSO_WM_UNIT_LAYERLEVEL" val="1_1_1"/>
  <p:tag name="KSO_WM_UNIT_VALUE" val="8"/>
  <p:tag name="KSO_WM_UNIT_HIGHLIGHT" val="0"/>
  <p:tag name="KSO_WM_UNIT_COMPATIBLE" val="0"/>
  <p:tag name="KSO_WM_DIAGRAM_GROUP_CODE" val="l1-1"/>
  <p:tag name="KSO_WM_UNIT_ID" val="diagram20171142_4*l_h_f*1_4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3_1"/>
  <p:tag name="KSO_WM_UNIT_LAYERLEVEL" val="1_1_1"/>
  <p:tag name="KSO_WM_UNIT_VALUE" val="8"/>
  <p:tag name="KSO_WM_UNIT_HIGHLIGHT" val="0"/>
  <p:tag name="KSO_WM_UNIT_COMPATIBLE" val="0"/>
  <p:tag name="KSO_WM_DIAGRAM_GROUP_CODE" val="l1-1"/>
  <p:tag name="KSO_WM_UNIT_ID" val="diagram20171142_4*l_h_f*1_3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2_1"/>
  <p:tag name="KSO_WM_UNIT_LAYERLEVEL" val="1_1_1"/>
  <p:tag name="KSO_WM_UNIT_VALUE" val="8"/>
  <p:tag name="KSO_WM_UNIT_HIGHLIGHT" val="0"/>
  <p:tag name="KSO_WM_UNIT_COMPATIBLE" val="0"/>
  <p:tag name="KSO_WM_DIAGRAM_GROUP_CODE" val="l1-1"/>
  <p:tag name="KSO_WM_UNIT_ID" val="diagram20171142_4*l_h_f*1_2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6_1*i*3"/>
  <p:tag name="KSO_WM_TEMPLATE_CATEGORY" val="diagram"/>
  <p:tag name="KSO_WM_TEMPLATE_INDEX" val="20204026"/>
  <p:tag name="KSO_WM_UNIT_LAYERLEVEL" val="1"/>
  <p:tag name="KSO_WM_TAG_VERSION" val="1.0"/>
  <p:tag name="KSO_WM_BEAUTIFY_FLAG" val="#wm#"/>
</p:tagLst>
</file>

<file path=ppt/tags/tag370.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l_h_f"/>
  <p:tag name="KSO_WM_UNIT_INDEX" val="1_1_1"/>
  <p:tag name="KSO_WM_UNIT_LAYERLEVEL" val="1_1_1"/>
  <p:tag name="KSO_WM_UNIT_VALUE" val="8"/>
  <p:tag name="KSO_WM_UNIT_HIGHLIGHT" val="0"/>
  <p:tag name="KSO_WM_UNIT_COMPATIBLE" val="0"/>
  <p:tag name="KSO_WM_DIAGRAM_GROUP_CODE" val="l1-1"/>
  <p:tag name="KSO_WM_UNIT_ID" val="diagram20171142_4*l_h_f*1_1_1"/>
  <p:tag name="KSO_WM_UNIT_PRESET_TEXT" val="Lorem ipsum"/>
  <p:tag name="KSO_WM_UNIT_NOCLEAR" val="0"/>
  <p:tag name="KSO_WM_UNIT_SHOW_EDIT_AREA_INDICATION" val="0"/>
  <p:tag name="KSO_WM_UNIT_DIAGRAM_ISNUMVISUAL" val="0"/>
  <p:tag name="KSO_WM_UNIT_DIAGRAM_ISREFERUNIT" val="0"/>
  <p:tag name="KSO_WM_UNIT_TEXT_FILL_FORE_SCHEMECOLOR_INDEX" val="16"/>
  <p:tag name="KSO_WM_UNIT_TEXT_FILL_TYPE" val="1"/>
  <p:tag name="KSO_WM_UNIT_USESOURCEFORMAT_APPLY" val="1"/>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a"/>
  <p:tag name="KSO_WM_UNIT_INDEX" val="1"/>
  <p:tag name="KSO_WM_UNIT_LAYERLEVEL" val="1"/>
  <p:tag name="KSO_WM_UNIT_VALUE" val="15"/>
  <p:tag name="KSO_WM_UNIT_ISCONTENTSTITLE" val="1"/>
  <p:tag name="KSO_WM_UNIT_HIGHLIGHT" val="0"/>
  <p:tag name="KSO_WM_UNIT_COMPATIBLE" val="0"/>
  <p:tag name="KSO_WM_DIAGRAM_GROUP_CODE" val="l1-1"/>
  <p:tag name="KSO_WM_UNIT_ID" val="diagram20171142_4*a*1"/>
  <p:tag name="KSO_WM_UNIT_PRESET_TEXT" val="LOREM IPSUM DOLOR"/>
  <p:tag name="KSO_WM_UNIT_NOCLEAR" val="0"/>
  <p:tag name="KSO_WM_UNIT_SHOW_EDIT_AREA_INDICATION" val="0"/>
  <p:tag name="KSO_WM_UNIT_DIAGRAM_ISNUMVISUAL" val="0"/>
  <p:tag name="KSO_WM_UNIT_DIAGRAM_ISREFERUNIT" val="0"/>
  <p:tag name="KSO_WM_UNIT_TEXT_FILL_FORE_SCHEMECOLOR_INDEX" val="5"/>
  <p:tag name="KSO_WM_UNIT_TEXT_FILL_TYPE" val="1"/>
  <p:tag name="KSO_WM_UNIT_USESOURCEFORMAT_APPLY" val="1"/>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20171142"/>
  <p:tag name="KSO_WM_UNIT_TYPE" val="b"/>
  <p:tag name="KSO_WM_UNIT_INDEX" val="1"/>
  <p:tag name="KSO_WM_UNIT_LAYERLEVEL" val="1"/>
  <p:tag name="KSO_WM_UNIT_VALUE" val="28"/>
  <p:tag name="KSO_WM_UNIT_ISCONTENTSTITLE" val="1"/>
  <p:tag name="KSO_WM_UNIT_HIGHLIGHT" val="0"/>
  <p:tag name="KSO_WM_UNIT_COMPATIBLE" val="0"/>
  <p:tag name="KSO_WM_DIAGRAM_GROUP_CODE" val="l1-1"/>
  <p:tag name="KSO_WM_UNIT_ID" val="diagram20171142_4*b*1"/>
  <p:tag name="KSO_WM_UNIT_PRESET_TEXT" val="Lorem ipsum dolor sit amet, consectetur adipisicing elit."/>
  <p:tag name="KSO_WM_UNIT_NOCLEAR" val="0"/>
  <p:tag name="KSO_WM_UNIT_SHOW_EDIT_AREA_INDICATION" val="0"/>
  <p:tag name="KSO_WM_UNIT_DIAGRAM_ISNUMVISUAL" val="0"/>
  <p:tag name="KSO_WM_UNIT_DIAGRAM_ISREFERUNIT" val="0"/>
  <p:tag name="KSO_WM_UNIT_TEXT_FILL_FORE_SCHEMECOLOR_INDEX" val="7"/>
  <p:tag name="KSO_WM_UNIT_TEXT_FILL_TYPE" val="1"/>
  <p:tag name="KSO_WM_UNIT_USESOURCEFORMAT_APPLY" val="1"/>
</p:tagLst>
</file>

<file path=ppt/tags/tag373.xml><?xml version="1.0" encoding="utf-8"?>
<p:tagLst xmlns:p="http://schemas.openxmlformats.org/presentationml/2006/main">
  <p:tag name="KSO_WM_BEAUTIFY_FLAG" val="#wm#"/>
  <p:tag name="KSO_WM_TEMPLATE_CATEGORY" val="diagram"/>
  <p:tag name="KSO_WM_TEMPLATE_INDEX" val="20171142"/>
  <p:tag name="KSO_WM_SLIDE_ID" val="diagram20171142_4"/>
  <p:tag name="KSO_WM_TEMPLATE_SUBCATEGORY" val="0"/>
  <p:tag name="KSO_WM_SLIDE_ITEM_CNT" val="4"/>
  <p:tag name="KSO_WM_SLIDE_INDEX" val="4"/>
  <p:tag name="KSO_WM_TAG_VERSION" val="1.0"/>
  <p:tag name="KSO_WM_SLIDE_TYPE" val="text"/>
  <p:tag name="KSO_WM_SLIDE_SUBTYPE" val="diag"/>
  <p:tag name="KSO_WM_SLIDE_SIZE" val="960*178.5"/>
  <p:tag name="KSO_WM_SLIDE_POSITION" val="0*138.75"/>
  <p:tag name="KSO_WM_DIAGRAM_GROUP_CODE" val="l1-1"/>
  <p:tag name="KSO_WM_SLIDE_DIAGTYPE" val="l"/>
  <p:tag name="KSO_WM_SLIDE_LAYOUT" val="a_b_f_l"/>
  <p:tag name="KSO_WM_SLIDE_LAYOUT_CNT" val="1_1_1_1"/>
  <p:tag name="KSO_WM_UNIT_SHOW_EDIT_AREA_INDICATION" val="0"/>
</p:tagLst>
</file>

<file path=ppt/tags/tag374.xml><?xml version="1.0" encoding="utf-8"?>
<p:tagLst xmlns:p="http://schemas.openxmlformats.org/presentationml/2006/main">
  <p:tag name="ISPRING_PRESENTATION_TITLE" val="PowerPoint 演示文稿"/>
  <p:tag name="COMMONDATA" val="eyJoZGlkIjoiNzQ3MTk3OTEyZDg4NzA3ZGRmN2U4ZTcxY2Y1ODYwYzQifQ=="/>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6_1*i*4"/>
  <p:tag name="KSO_WM_TEMPLATE_CATEGORY" val="diagram"/>
  <p:tag name="KSO_WM_TEMPLATE_INDEX" val="2020402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4026_1*i*5"/>
  <p:tag name="KSO_WM_TEMPLATE_CATEGORY" val="diagram"/>
  <p:tag name="KSO_WM_TEMPLATE_INDEX" val="20204026"/>
  <p:tag name="KSO_WM_UNIT_LAYERLEVEL" val="1"/>
  <p:tag name="KSO_WM_TAG_VERSION" val="1.0"/>
  <p:tag name="KSO_WM_BEAUTIFY_FLAG" val="#wm#"/>
</p:tagLst>
</file>

<file path=ppt/tags/tag4.xml><?xml version="1.0" encoding="utf-8"?>
<p:tagLst xmlns:p="http://schemas.openxmlformats.org/presentationml/2006/main">
  <p:tag name="MH" val="20160830110146"/>
  <p:tag name="MH_LIBRARY" val="CONTENTS"/>
  <p:tag name="MH_TYPE" val="OTHERS"/>
  <p:tag name="ID" val="55351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y"/>
  <p:tag name="KSO_WM_UNIT_INDEX" val="1"/>
  <p:tag name="KSO_WM_UNIT_ID" val="diagram20204026_1*y*1"/>
  <p:tag name="KSO_WM_TEMPLATE_CATEGORY" val="diagram"/>
  <p:tag name="KSO_WM_TEMPLATE_INDEX" val="20204026"/>
  <p:tag name="KSO_WM_UNIT_LAYERLEVEL" val="1"/>
  <p:tag name="KSO_WM_TAG_VERSION" val="1.0"/>
  <p:tag name="KSO_WM_BEAUTIFY_FLAG" val="#wm#"/>
</p:tagLst>
</file>

<file path=ppt/tags/tag41.xml><?xml version="1.0" encoding="utf-8"?>
<p:tagLst xmlns:p="http://schemas.openxmlformats.org/presentationml/2006/main">
  <p:tag name="KSO_WM_UNIT_ISCONTENTSTITLE" val="0"/>
  <p:tag name="KSO_WM_UNIT_NOCLEAR" val="0"/>
  <p:tag name="KSO_WM_UNIT_VALUE" val="19"/>
  <p:tag name="KSO_WM_UNIT_HIGHLIGHT" val="0"/>
  <p:tag name="KSO_WM_UNIT_COMPATIBLE" val="0"/>
  <p:tag name="KSO_WM_UNIT_DIAGRAM_ISNUMVISUAL" val="0"/>
  <p:tag name="KSO_WM_UNIT_DIAGRAM_ISREFERUNIT" val="0"/>
  <p:tag name="KSO_WM_UNIT_TYPE" val="a"/>
  <p:tag name="KSO_WM_UNIT_INDEX" val="1"/>
  <p:tag name="KSO_WM_UNIT_ID" val="diagram20204026_1*a*1"/>
  <p:tag name="KSO_WM_TEMPLATE_CATEGORY" val="diagram"/>
  <p:tag name="KSO_WM_TEMPLATE_INDEX" val="20204026"/>
  <p:tag name="KSO_WM_UNIT_LAYERLEVEL" val="1"/>
  <p:tag name="KSO_WM_TAG_VERSION" val="1.0"/>
  <p:tag name="KSO_WM_BEAUTIFY_FLAG" val="#wm#"/>
  <p:tag name="KSO_WM_UNIT_PRESET_TEXT" val="单击此处添加大标题"/>
</p:tagLst>
</file>

<file path=ppt/tags/tag42.xml><?xml version="1.0" encoding="utf-8"?>
<p:tagLst xmlns:p="http://schemas.openxmlformats.org/presentationml/2006/main">
  <p:tag name="KSO_WM_BEAUTIFY_FLAG" val="#wm#"/>
  <p:tag name="KSO_WM_TEMPLATE_CATEGORY" val="diagram"/>
  <p:tag name="KSO_WM_TEMPLATE_INDEX" val="20204026"/>
  <p:tag name="KSO_WM_SLIDE_ID" val="diagram2020402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87*543"/>
  <p:tag name="KSO_WM_SLIDE_POSITION" val="-9*0"/>
  <p:tag name="KSO_WM_TAG_VERSION" val="1.0"/>
  <p:tag name="KSO_WM_SLIDE_LAYOUT" val="a_f_y"/>
  <p:tag name="KSO_WM_SLIDE_LAYOUT_CNT" val="1_1_1"/>
</p:tagLst>
</file>

<file path=ppt/tags/tag4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9_6*a*1"/>
  <p:tag name="KSO_WM_TEMPLATE_CATEGORY" val="diagram"/>
  <p:tag name="KSO_WM_TEMPLATE_INDEX" val="20198929"/>
  <p:tag name="KSO_WM_UNIT_LAYERLEVEL" val="1"/>
  <p:tag name="KSO_WM_TAG_VERSION" val="1.0"/>
  <p:tag name="KSO_WM_BEAUTIFY_FLAG" val="#wm#"/>
  <p:tag name="KSO_WM_UNIT_PRESET_TEXT" val="红米手机参数配置"/>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9_6*i*1"/>
  <p:tag name="KSO_WM_TEMPLATE_CATEGORY" val="diagram"/>
  <p:tag name="KSO_WM_TEMPLATE_INDEX" val="20198929"/>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4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4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4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1"/>
</p:tagLst>
</file>

<file path=ppt/tags/tag5.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5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9_6*i*2"/>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9_6*i*3"/>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9_6*i*4"/>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29_6*i*5"/>
  <p:tag name="KSO_WM_TEMPLATE_CATEGORY" val="diagram"/>
  <p:tag name="KSO_WM_TEMPLATE_INDEX" val="20198929"/>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59.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6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1.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2.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Lst>
</file>

<file path=ppt/tags/tag65.xml><?xml version="1.0" encoding="utf-8"?>
<p:tagLst xmlns:p="http://schemas.openxmlformats.org/presentationml/2006/main">
  <p:tag name="KSO_WM_BEAUTIFY_FLAG" val="#wm#"/>
  <p:tag name="KSO_WM_TEMPLATE_CATEGORY" val="diagram"/>
  <p:tag name="KSO_WM_TEMPLATE_INDEX" val="20198929"/>
  <p:tag name="KSO_WM_SLIDE_ID" val="diagram20198929_6"/>
  <p:tag name="KSO_WM_TEMPLATE_SUBCATEGORY" val="0"/>
  <p:tag name="KSO_WM_TEMPLATE_MASTER_TYPE" val="0"/>
  <p:tag name="KSO_WM_TEMPLATE_COLOR_TYPE" val="1"/>
  <p:tag name="KSO_WM_SLIDE_TYPE" val="text"/>
  <p:tag name="KSO_WM_SLIDE_SUBTYPE" val="diag"/>
  <p:tag name="KSO_WM_SLIDE_ITEM_CNT" val="7"/>
  <p:tag name="KSO_WM_SLIDE_INDEX" val="6"/>
  <p:tag name="KSO_WM_SLIDE_SIZE" val="960*258.981"/>
  <p:tag name="KSO_WM_SLIDE_POSITION" val="0*197.715"/>
  <p:tag name="KSO_WM_DIAGRAM_GROUP_CODE" val="l1-1"/>
  <p:tag name="KSO_WM_SLIDE_DIAGTYPE" val="l"/>
  <p:tag name="KSO_WM_TAG_VERSION" val="1.0"/>
  <p:tag name="KSO_WM_SLIDE_LAYOUT" val="a_l"/>
  <p:tag name="KSO_WM_SLIDE_LAYOUT_CNT" val="1_1"/>
</p:tagLst>
</file>

<file path=ppt/tags/tag6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6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7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7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75.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7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7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8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8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85.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8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8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91.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92.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ags/tag95.xml><?xml version="1.0" encoding="utf-8"?>
<p:tagLst xmlns:p="http://schemas.openxmlformats.org/presentationml/2006/main">
  <p:tag name="KSO_WM_BEAUTIFY_FLAG" val="#wm#"/>
  <p:tag name="KSO_WM_TEMPLATE_CATEGORY" val="diagram"/>
  <p:tag name="KSO_WM_TEMPLATE_INDEX" val="20204025"/>
  <p:tag name="KSO_WM_SLIDE_ID" val="diagram2020402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539"/>
  <p:tag name="KSO_WM_SLIDE_POSITION" val="0*0"/>
  <p:tag name="KSO_WM_TAG_VERSION" val="1.0"/>
  <p:tag name="KSO_WM_SLIDE_LAYOUT" val="a_f"/>
  <p:tag name="KSO_WM_SLIDE_LAYOUT_CNT" val="1_1"/>
</p:tagLst>
</file>

<file path=ppt/tags/tag96.xml><?xml version="1.0" encoding="utf-8"?>
<p:tagLst xmlns:p="http://schemas.openxmlformats.org/presentationml/2006/main">
  <p:tag name="KSO_WM_UNIT_ISCONTENTSTITLE" val="0"/>
  <p:tag name="KSO_WM_UNIT_PRESET_TEXT" val="单击此处添加标题"/>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4025_1*a*1"/>
  <p:tag name="KSO_WM_TEMPLATE_CATEGORY" val="diagram"/>
  <p:tag name="KSO_WM_TEMPLATE_INDEX" val="20204025"/>
  <p:tag name="KSO_WM_UNIT_LAYERLEVEL" val="1"/>
  <p:tag name="KSO_WM_TAG_VERSION" val="1.0"/>
  <p:tag name="KSO_WM_BEAUTIFY_FLAG" val="#wm#"/>
</p:tagLst>
</file>

<file path=ppt/tags/tag97.xml><?xml version="1.0" encoding="utf-8"?>
<p:tagLst xmlns:p="http://schemas.openxmlformats.org/presentationml/2006/main">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
  <p:tag name="KSO_WM_UNIT_NOCLEAR" val="0"/>
  <p:tag name="KSO_WM_UNIT_VALUE" val="222"/>
  <p:tag name="KSO_WM_UNIT_HIGHLIGHT" val="0"/>
  <p:tag name="KSO_WM_UNIT_COMPATIBLE" val="0"/>
  <p:tag name="KSO_WM_UNIT_DIAGRAM_ISNUMVISUAL" val="0"/>
  <p:tag name="KSO_WM_UNIT_DIAGRAM_ISREFERUNIT" val="0"/>
  <p:tag name="KSO_WM_UNIT_TYPE" val="f"/>
  <p:tag name="KSO_WM_UNIT_INDEX" val="1"/>
  <p:tag name="KSO_WM_UNIT_ID" val="diagram20204025_1*f*1"/>
  <p:tag name="KSO_WM_TEMPLATE_CATEGORY" val="diagram"/>
  <p:tag name="KSO_WM_TEMPLATE_INDEX" val="20204025"/>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5_1*i*1"/>
  <p:tag name="KSO_WM_TEMPLATE_CATEGORY" val="diagram"/>
  <p:tag name="KSO_WM_TEMPLATE_INDEX" val="2020402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5_1*i*2"/>
  <p:tag name="KSO_WM_TEMPLATE_CATEGORY" val="diagram"/>
  <p:tag name="KSO_WM_TEMPLATE_INDEX" val="20204025"/>
  <p:tag name="KSO_WM_UNIT_LAYERLEVEL" val="1"/>
  <p:tag name="KSO_WM_TAG_VERSION" val="1.0"/>
  <p:tag name="KSO_WM_BEAUTIFY_FLAG" val="#wm#"/>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60606">
      <a:dk1>
        <a:srgbClr val="FFFFFF"/>
      </a:dk1>
      <a:lt1>
        <a:srgbClr val="000000"/>
      </a:lt1>
      <a:dk2>
        <a:srgbClr val="1F4C59"/>
      </a:dk2>
      <a:lt2>
        <a:srgbClr val="E7E6E6"/>
      </a:lt2>
      <a:accent1>
        <a:srgbClr val="FB5550"/>
      </a:accent1>
      <a:accent2>
        <a:srgbClr val="00B39F"/>
      </a:accent2>
      <a:accent3>
        <a:srgbClr val="00A9D0"/>
      </a:accent3>
      <a:accent4>
        <a:srgbClr val="FFB363"/>
      </a:accent4>
      <a:accent5>
        <a:srgbClr val="FB5550"/>
      </a:accent5>
      <a:accent6>
        <a:srgbClr val="00B39F"/>
      </a:accent6>
      <a:hlink>
        <a:srgbClr val="00A9D0"/>
      </a:hlink>
      <a:folHlink>
        <a:srgbClr val="FFB36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5776</Words>
  <Application>WPS 演示</Application>
  <PresentationFormat>宽屏</PresentationFormat>
  <Paragraphs>305</Paragraphs>
  <Slides>31</Slides>
  <Notes>25</Notes>
  <HiddenSlides>0</HiddenSlides>
  <MMClips>1</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31</vt:i4>
      </vt:variant>
    </vt:vector>
  </HeadingPairs>
  <TitlesOfParts>
    <vt:vector size="54" baseType="lpstr">
      <vt:lpstr>Arial</vt:lpstr>
      <vt:lpstr>宋体</vt:lpstr>
      <vt:lpstr>Wingdings</vt:lpstr>
      <vt:lpstr>Noto Sans S Chinese Bold</vt:lpstr>
      <vt:lpstr>Montserrat Semi</vt:lpstr>
      <vt:lpstr>Poppins SemiBold</vt:lpstr>
      <vt:lpstr>华文隶书</vt:lpstr>
      <vt:lpstr>Arial Unicode MS</vt:lpstr>
      <vt:lpstr>微软雅黑</vt:lpstr>
      <vt:lpstr>华文琥珀</vt:lpstr>
      <vt:lpstr>楷体</vt:lpstr>
      <vt:lpstr>Wingdings</vt:lpstr>
      <vt:lpstr>Microsoft YaHei Bold</vt:lpstr>
      <vt:lpstr>Calibri</vt:lpstr>
      <vt:lpstr>Arial Bold</vt:lpstr>
      <vt:lpstr>Open Sans</vt:lpstr>
      <vt:lpstr>Microsoft YaHei Regular</vt:lpstr>
      <vt:lpstr>等线</vt:lpstr>
      <vt:lpstr>Directive Four</vt:lpstr>
      <vt:lpstr>Segoe Print</vt:lpstr>
      <vt:lpstr>黑体</vt:lpstr>
      <vt:lpstr>千图网拥有20W+精美PPT模板 更多PPT模板下载至：www.58pic.com/office/ppt​​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老学生一枚</cp:lastModifiedBy>
  <cp:revision>261</cp:revision>
  <dcterms:created xsi:type="dcterms:W3CDTF">2022-09-29T09:04:00Z</dcterms:created>
  <dcterms:modified xsi:type="dcterms:W3CDTF">2022-10-11T01:57:26Z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B5047A6672BE4E5FAAB1B410AED48EE9</vt:lpwstr>
  </property>
</Properties>
</file>